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748CF-48B4-2449-8FF6-D2BE1DB35834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994C3-B164-734B-AA5F-C08A406DC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7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187" y="1011238"/>
            <a:ext cx="1591056" cy="5394960"/>
          </a:xfrm>
          <a:solidFill>
            <a:schemeClr val="accent2">
              <a:alpha val="51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69863"/>
            <a:ext cx="82296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39256" y="-169863"/>
            <a:ext cx="611777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Helvetica Neue Condensed Bold"/>
                <a:ea typeface="+mn-ea"/>
                <a:cs typeface="+mn-cs"/>
              </a:defRPr>
            </a:lvl1pPr>
          </a:lstStyle>
          <a:p>
            <a:fld id="{8F7BBAD5-D640-C142-A349-AAB9BA50D2F6}" type="datetimeFigureOut">
              <a:rPr lang="en-US" smtClean="0"/>
              <a:pPr/>
              <a:t>4/27/14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Helvetica Neue Condensed Bold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Helvetica Neue Condensed Bold"/>
                <a:ea typeface="+mn-ea"/>
                <a:cs typeface="+mn-cs"/>
              </a:defRPr>
            </a:lvl1pPr>
          </a:lstStyle>
          <a:p>
            <a:fld id="{42333B6A-49D0-384B-AA77-45159A69F4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0" descr="cmu_we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r="26942" b="17929"/>
          <a:stretch>
            <a:fillRect/>
          </a:stretch>
        </p:blipFill>
        <p:spPr bwMode="auto">
          <a:xfrm>
            <a:off x="0" y="0"/>
            <a:ext cx="2231571" cy="44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sealgraphi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29" y="59054"/>
            <a:ext cx="897210" cy="8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Helvetica Neue Condensed Black"/>
          <a:ea typeface="ＭＳ Ｐゴシック" pitchFamily="1" charset="-128"/>
          <a:cs typeface="ＭＳ Ｐゴシック" pitchFamily="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Condensed Black" charset="0"/>
          <a:ea typeface="ＭＳ Ｐゴシック" pitchFamily="1" charset="-128"/>
          <a:cs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Condensed Black" charset="0"/>
          <a:ea typeface="ＭＳ Ｐゴシック" pitchFamily="1" charset="-128"/>
          <a:cs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Condensed Black" charset="0"/>
          <a:ea typeface="ＭＳ Ｐゴシック" pitchFamily="1" charset="-128"/>
          <a:cs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Condensed Black" charset="0"/>
          <a:ea typeface="ＭＳ Ｐゴシック" pitchFamily="1" charset="-128"/>
          <a:cs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Condensed Black" charset="0"/>
          <a:ea typeface="ＭＳ Ｐゴシック" pitchFamily="1" charset="-128"/>
          <a:cs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Condensed Black" charset="0"/>
          <a:ea typeface="ＭＳ Ｐゴシック" pitchFamily="1" charset="-128"/>
          <a:cs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Condensed Black" charset="0"/>
          <a:ea typeface="ＭＳ Ｐゴシック" pitchFamily="1" charset="-128"/>
          <a:cs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 Neue Condensed Black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600" kern="1200">
          <a:solidFill>
            <a:schemeClr val="tx1"/>
          </a:solidFill>
          <a:latin typeface="Helvetica Neue Condensed Bold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Helvetica Neue Condensed Bold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 Neue Condensed Bold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Helvetica Neue Condensed Bold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Helvetica Neue Condensed Bold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Statistics of Grain Size Distributions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000" dirty="0" smtClean="0"/>
              <a:t>Sean Donegan</a:t>
            </a:r>
          </a:p>
          <a:p>
            <a:pPr algn="l"/>
            <a:r>
              <a:rPr lang="en-US" sz="2000" dirty="0" smtClean="0"/>
              <a:t>27-750 Texture, Microstructure, and Anisotropy</a:t>
            </a:r>
          </a:p>
          <a:p>
            <a:pPr algn="l"/>
            <a:r>
              <a:rPr lang="en-US" sz="2000" dirty="0" smtClean="0"/>
              <a:t>Monday, April 28,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n-6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005"/>
            <a:ext cx="8229600" cy="66268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Consider a plane curve </a:t>
            </a:r>
            <a:r>
              <a:rPr lang="en-US" dirty="0" err="1" smtClean="0"/>
              <a:t>r(θ,t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02340"/>
            <a:ext cx="9144000" cy="365125"/>
          </a:xfrm>
        </p:spPr>
        <p:txBody>
          <a:bodyPr/>
          <a:lstStyle/>
          <a:p>
            <a:pPr algn="l"/>
            <a:r>
              <a:rPr lang="en-US" dirty="0" smtClean="0"/>
              <a:t>J. von Neumann, </a:t>
            </a:r>
            <a:r>
              <a:rPr lang="en-US" i="1" dirty="0" smtClean="0"/>
              <a:t>Metal Interfaces</a:t>
            </a:r>
            <a:r>
              <a:rPr lang="en-US" dirty="0" smtClean="0"/>
              <a:t>, ASM, Cleveland (1952)</a:t>
            </a:r>
          </a:p>
          <a:p>
            <a:pPr algn="l"/>
            <a:r>
              <a:rPr lang="en-US" dirty="0" smtClean="0"/>
              <a:t>W.W. Mullins, </a:t>
            </a:r>
            <a:r>
              <a:rPr lang="en-US" i="1" dirty="0" smtClean="0"/>
              <a:t>J. Appl. Phys.</a:t>
            </a:r>
            <a:r>
              <a:rPr lang="en-US" dirty="0" smtClean="0"/>
              <a:t>, vol. 27 pp.900-904 (1956)</a:t>
            </a:r>
            <a:endParaRPr lang="en-US" dirty="0"/>
          </a:p>
        </p:txBody>
      </p:sp>
      <p:pic>
        <p:nvPicPr>
          <p:cNvPr id="10" name="Picture 9" descr="n6_def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497"/>
            <a:ext cx="9144000" cy="3880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8787" y="5270331"/>
            <a:ext cx="3018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red = </a:t>
            </a:r>
            <a:r>
              <a:rPr lang="en-US" dirty="0" err="1" smtClean="0">
                <a:latin typeface="Helvetica Neue Bold Condensed"/>
                <a:cs typeface="Helvetica Neue Bold Condensed"/>
              </a:rPr>
              <a:t>r(θ,t</a:t>
            </a:r>
            <a:r>
              <a:rPr lang="en-US" dirty="0" smtClean="0">
                <a:latin typeface="Helvetica Neue Bold Condensed"/>
                <a:cs typeface="Helvetica Neue Bold Condensed"/>
              </a:rPr>
              <a:t>)</a:t>
            </a: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blue = polar vector</a:t>
            </a: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green = (directed) tangent</a:t>
            </a:r>
          </a:p>
          <a:p>
            <a:r>
              <a:rPr lang="en-US" dirty="0" err="1" smtClean="0">
                <a:latin typeface="Helvetica Neue Bold Condensed"/>
                <a:cs typeface="Helvetica Neue Bold Condensed"/>
              </a:rPr>
              <a:t>k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M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latin typeface="Helvetica Neue Bold Condensed"/>
                <a:cs typeface="Helvetica Neue Bold Condensed"/>
              </a:rPr>
              <a:t> </a:t>
            </a:r>
          </a:p>
        </p:txBody>
      </p:sp>
      <p:pic>
        <p:nvPicPr>
          <p:cNvPr id="12" name="Picture 11" descr="n6_are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47081"/>
            <a:ext cx="2349500" cy="96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n-6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29" y="1011609"/>
            <a:ext cx="3060986" cy="12117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Consider a network of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N</a:t>
            </a:r>
            <a:r>
              <a:rPr lang="en-US" sz="1800" dirty="0" err="1" smtClean="0"/>
              <a:t>(θ,t</a:t>
            </a:r>
            <a:r>
              <a:rPr lang="en-US" sz="1800" dirty="0" smtClean="0"/>
              <a:t>) curves where all vertices terminate at angles of 2π/3; number the sides and vertices of a given curve in the following manner:</a:t>
            </a:r>
            <a:endParaRPr lang="en-US" sz="18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02340"/>
            <a:ext cx="9144000" cy="365125"/>
          </a:xfrm>
        </p:spPr>
        <p:txBody>
          <a:bodyPr/>
          <a:lstStyle/>
          <a:p>
            <a:pPr algn="l"/>
            <a:r>
              <a:rPr lang="en-US" dirty="0" smtClean="0"/>
              <a:t>J. von Neumann, </a:t>
            </a:r>
            <a:r>
              <a:rPr lang="en-US" i="1" dirty="0" smtClean="0"/>
              <a:t>Metal Interfaces</a:t>
            </a:r>
            <a:r>
              <a:rPr lang="en-US" dirty="0" smtClean="0"/>
              <a:t>, ASM, Cleveland (1952)</a:t>
            </a:r>
          </a:p>
          <a:p>
            <a:pPr algn="l"/>
            <a:r>
              <a:rPr lang="en-US" dirty="0" smtClean="0"/>
              <a:t>W.W. Mullins, </a:t>
            </a:r>
            <a:r>
              <a:rPr lang="en-US" i="1" dirty="0" smtClean="0"/>
              <a:t>J. Appl. Phys.</a:t>
            </a:r>
            <a:r>
              <a:rPr lang="en-US" dirty="0" smtClean="0"/>
              <a:t>, vol. 27 pp.900-904 (1956)</a:t>
            </a:r>
            <a:endParaRPr lang="en-US" dirty="0"/>
          </a:p>
        </p:txBody>
      </p:sp>
      <p:pic>
        <p:nvPicPr>
          <p:cNvPr id="8" name="Picture 7" descr="n6_label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195"/>
            <a:ext cx="9144000" cy="5123145"/>
          </a:xfrm>
          <a:prstGeom prst="rect">
            <a:avLst/>
          </a:prstGeom>
        </p:spPr>
      </p:pic>
      <p:pic>
        <p:nvPicPr>
          <p:cNvPr id="13" name="Picture 12" descr="n6_f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79" y="1143000"/>
            <a:ext cx="32639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approaches: </a:t>
            </a:r>
            <a:r>
              <a:rPr lang="en-US" dirty="0" err="1" smtClean="0"/>
              <a:t>Hillert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4817"/>
            <a:ext cx="8229600" cy="115905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 determine the average number of sides:</a:t>
            </a:r>
            <a:endParaRPr lang="en-US" dirty="0"/>
          </a:p>
        </p:txBody>
      </p:sp>
      <p:pic>
        <p:nvPicPr>
          <p:cNvPr id="10" name="Picture 9" descr="average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01" y="1559822"/>
            <a:ext cx="4432300" cy="1104900"/>
          </a:xfrm>
          <a:prstGeom prst="rect">
            <a:avLst/>
          </a:prstGeom>
        </p:spPr>
      </p:pic>
      <p:pic>
        <p:nvPicPr>
          <p:cNvPr id="11" name="Picture 10" descr="sum_aver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1" y="3109642"/>
            <a:ext cx="4432300" cy="1143000"/>
          </a:xfrm>
          <a:prstGeom prst="rect">
            <a:avLst/>
          </a:prstGeom>
        </p:spPr>
      </p:pic>
      <p:pic>
        <p:nvPicPr>
          <p:cNvPr id="13" name="Picture 12" descr="averag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01" y="5081365"/>
            <a:ext cx="1625600" cy="457200"/>
          </a:xfrm>
          <a:prstGeom prst="rect">
            <a:avLst/>
          </a:prstGeom>
        </p:spPr>
      </p:pic>
      <p:pic>
        <p:nvPicPr>
          <p:cNvPr id="14" name="Picture 13" descr="alp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900" y="4831529"/>
            <a:ext cx="1181100" cy="9398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868510" y="1922485"/>
            <a:ext cx="1328444" cy="2674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868510" y="3578605"/>
            <a:ext cx="1328444" cy="2674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02340"/>
            <a:ext cx="9144000" cy="365125"/>
          </a:xfrm>
        </p:spPr>
        <p:txBody>
          <a:bodyPr/>
          <a:lstStyle/>
          <a:p>
            <a:pPr algn="l"/>
            <a:r>
              <a:rPr lang="en-US" dirty="0" smtClean="0"/>
              <a:t>M </a:t>
            </a:r>
            <a:r>
              <a:rPr lang="en-US" dirty="0" err="1" smtClean="0"/>
              <a:t>Hillert</a:t>
            </a:r>
            <a:r>
              <a:rPr lang="en-US" dirty="0" smtClean="0"/>
              <a:t>, </a:t>
            </a:r>
            <a:r>
              <a:rPr lang="en-US" i="1" dirty="0" smtClean="0"/>
              <a:t>Acta Metall.</a:t>
            </a:r>
            <a:r>
              <a:rPr lang="en-US" dirty="0" smtClean="0"/>
              <a:t>, vol. 13 pp. 227-238 (1965)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approaches: </a:t>
            </a:r>
            <a:r>
              <a:rPr lang="en-US" dirty="0" err="1" smtClean="0"/>
              <a:t>Hillert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346"/>
            <a:ext cx="8229600" cy="115905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Finally, after some calculus, arrive at the growth equation:</a:t>
            </a:r>
            <a:endParaRPr lang="en-US" dirty="0"/>
          </a:p>
        </p:txBody>
      </p:sp>
      <p:pic>
        <p:nvPicPr>
          <p:cNvPr id="12" name="Picture 11" descr="hillert_grow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77" y="2633405"/>
            <a:ext cx="4038600" cy="10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0271" y="4233784"/>
            <a:ext cx="482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 Neue Bold Condensed"/>
                <a:cs typeface="Helvetica Neue Bold Condensed"/>
              </a:rPr>
              <a:t>u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R/</a:t>
            </a:r>
            <a:r>
              <a:rPr lang="en-US" dirty="0" err="1" smtClean="0">
                <a:latin typeface="Helvetica Neue Bold Condensed"/>
                <a:cs typeface="Helvetica Neue Bold Condensed"/>
              </a:rPr>
              <a:t>R</a:t>
            </a:r>
            <a:r>
              <a:rPr lang="en-US" baseline="-25000" dirty="0" err="1" smtClean="0">
                <a:latin typeface="Helvetica Neue Bold Condensed"/>
                <a:cs typeface="Helvetica Neue Bold Condensed"/>
              </a:rPr>
              <a:t>cr</a:t>
            </a:r>
            <a:endParaRPr lang="en-US" baseline="-25000" dirty="0" smtClean="0">
              <a:latin typeface="Helvetica Neue Bold Condensed"/>
              <a:cs typeface="Helvetica Neue Bold Condensed"/>
            </a:endParaRPr>
          </a:p>
          <a:p>
            <a:r>
              <a:rPr lang="en-US" dirty="0" err="1" smtClean="0">
                <a:latin typeface="Helvetica Neue Bold Condensed"/>
                <a:cs typeface="Helvetica Neue Bold Condensed"/>
              </a:rPr>
              <a:t>γ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2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α</a:t>
            </a:r>
            <a:r>
              <a:rPr lang="en-US" dirty="0" smtClean="0">
                <a:latin typeface="Helvetica Neue Bold Condensed"/>
                <a:cs typeface="Helvetica Neue Bold Condensed"/>
              </a:rPr>
              <a:t>M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latin typeface="Helvetica Neue Bold Condensed"/>
                <a:cs typeface="Helvetica Neue Bold Condensed"/>
              </a:rPr>
              <a:t>(dt/dR</a:t>
            </a:r>
            <a:r>
              <a:rPr lang="en-US" baseline="-25000" dirty="0" smtClean="0">
                <a:latin typeface="Helvetica Neue Bold Condensed"/>
                <a:cs typeface="Helvetica Neue Bold Condensed"/>
              </a:rPr>
              <a:t>cr</a:t>
            </a:r>
            <a:r>
              <a:rPr lang="en-US" baseline="30000" dirty="0" smtClean="0">
                <a:latin typeface="Helvetica Neue Bold Condensed"/>
                <a:cs typeface="Helvetica Neue Bold Condensed"/>
              </a:rPr>
              <a:t>2</a:t>
            </a:r>
            <a:r>
              <a:rPr lang="en-US" dirty="0" smtClean="0">
                <a:latin typeface="Helvetica Neue Bold Condensed"/>
                <a:cs typeface="Helvetica Neue Bold Condensed"/>
              </a:rPr>
              <a:t>)</a:t>
            </a:r>
          </a:p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lnR</a:t>
            </a:r>
            <a:r>
              <a:rPr lang="en-US" baseline="-25000" dirty="0" smtClean="0">
                <a:latin typeface="Helvetica Neue Bold Condensed"/>
                <a:cs typeface="Helvetica Neue Bold Condensed"/>
              </a:rPr>
              <a:t>cr</a:t>
            </a:r>
            <a:r>
              <a:rPr lang="en-US" baseline="30000" dirty="0" smtClean="0">
                <a:latin typeface="Helvetica Neue Bold Condensed"/>
                <a:cs typeface="Helvetica Neue Bold Condensed"/>
              </a:rPr>
              <a:t>2</a:t>
            </a: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0" y="6507474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M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Hillert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,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Acta Metall.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, vol. 13 pp. 227-238 (1965)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 Neue Condensed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approaches: </a:t>
            </a:r>
            <a:r>
              <a:rPr lang="en-US" dirty="0" err="1" smtClean="0"/>
              <a:t>Hillert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346"/>
            <a:ext cx="8229600" cy="11590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goal is now to arrive at a PDF for the limiting grain size distribution.  After some (more) calculus: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07474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M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Hillert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,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Acta Metall.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, vol. 13 pp. 227-238 (1965)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 Neue Condensed Bold"/>
              <a:ea typeface="+mn-ea"/>
              <a:cs typeface="+mn-cs"/>
            </a:endParaRPr>
          </a:p>
        </p:txBody>
      </p:sp>
      <p:pic>
        <p:nvPicPr>
          <p:cNvPr id="8" name="Picture 7" descr="hillertdi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633405"/>
            <a:ext cx="6781800" cy="10668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3927199"/>
            <a:ext cx="8229600" cy="115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Is it a PDF?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0" name="Picture 9" descr="inthille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4788556"/>
            <a:ext cx="3009900" cy="1143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79254" y="5116140"/>
            <a:ext cx="1509806" cy="59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YES!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approaches: Mullins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67551"/>
          </a:xfrm>
        </p:spPr>
        <p:txBody>
          <a:bodyPr/>
          <a:lstStyle/>
          <a:p>
            <a:pPr marL="0" indent="0"/>
            <a:r>
              <a:rPr lang="en-US" dirty="0" smtClean="0"/>
              <a:t> Mullins derived a more general form for the limiting grain size distribution that can extend up to ∞ (as opposed to just 2)</a:t>
            </a:r>
          </a:p>
          <a:p>
            <a:pPr marL="0" indent="0"/>
            <a:r>
              <a:rPr lang="en-US" dirty="0" smtClean="0"/>
              <a:t> The distribution requires a function of the number of sides of a grain (</a:t>
            </a:r>
            <a:r>
              <a:rPr lang="en-US" dirty="0" err="1" smtClean="0"/>
              <a:t>s(x</a:t>
            </a:r>
            <a:r>
              <a:rPr lang="en-US" dirty="0" smtClean="0"/>
              <a:t>)) and a function </a:t>
            </a:r>
            <a:r>
              <a:rPr lang="en-US" dirty="0" err="1" smtClean="0"/>
              <a:t>G(x</a:t>
            </a:r>
            <a:r>
              <a:rPr lang="en-US" dirty="0" smtClean="0"/>
              <a:t>) that is conceptually describes whether grains of a particular size will grow or shrink: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07474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Helvetica Neue Condensed Bold"/>
              </a:rPr>
              <a:t>W.W. Mullins, </a:t>
            </a:r>
            <a:r>
              <a:rPr lang="en-US" sz="1000" i="1" dirty="0" smtClean="0">
                <a:solidFill>
                  <a:schemeClr val="tx1">
                    <a:tint val="75000"/>
                  </a:schemeClr>
                </a:solidFill>
                <a:latin typeface="Helvetica Neue Condensed Bold"/>
              </a:rPr>
              <a:t>Acta Mater.</a:t>
            </a: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Helvetica Neue Condensed Bold"/>
              </a:rPr>
              <a:t>, vol. 46 pp. 6219-6226 (1998)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 Neue Condensed Bold"/>
              <a:ea typeface="+mn-ea"/>
              <a:cs typeface="+mn-cs"/>
            </a:endParaRPr>
          </a:p>
        </p:txBody>
      </p:sp>
      <p:pic>
        <p:nvPicPr>
          <p:cNvPr id="12" name="Picture 11" descr="mullins_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31051"/>
            <a:ext cx="5549900" cy="1079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9450" y="4695449"/>
            <a:ext cx="244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 Neue Bold Condensed"/>
                <a:cs typeface="Helvetica Neue Bold Condensed"/>
              </a:rPr>
              <a:t>x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R/&lt;R&gt;</a:t>
            </a:r>
            <a:endParaRPr lang="en-US" baseline="-25000" dirty="0" smtClean="0">
              <a:latin typeface="Helvetica Neue Bold Condensed"/>
              <a:cs typeface="Helvetica Neue Bold Condensed"/>
            </a:endParaRP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d = dimensionality</a:t>
            </a:r>
            <a:endParaRPr lang="en-US" baseline="30000" dirty="0" smtClean="0">
              <a:latin typeface="Helvetica Neue Bold Condensed"/>
              <a:cs typeface="Helvetica Neue Bold Condensed"/>
            </a:endParaRP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P = PDF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85671" y="5887971"/>
            <a:ext cx="244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NB: the integration need not be taken to </a:t>
            </a:r>
            <a:r>
              <a:rPr lang="en-US" dirty="0" smtClean="0"/>
              <a:t>∞!</a:t>
            </a:r>
            <a:r>
              <a:rPr lang="en-US" dirty="0" smtClean="0">
                <a:latin typeface="Helvetica Neue Bold Condensed"/>
                <a:cs typeface="Helvetica Neue Bold Condensed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approaches: Mullins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673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Inverting </a:t>
            </a:r>
            <a:r>
              <a:rPr lang="en-US" dirty="0" err="1" smtClean="0"/>
              <a:t>G(x</a:t>
            </a:r>
            <a:r>
              <a:rPr lang="en-US" dirty="0" smtClean="0"/>
              <a:t>) yields an expression for the PDF: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07474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Helvetica Neue Condensed Bold"/>
              </a:rPr>
              <a:t>W.W. Mullins, </a:t>
            </a:r>
            <a:r>
              <a:rPr lang="en-US" sz="1000" i="1" dirty="0" smtClean="0">
                <a:solidFill>
                  <a:schemeClr val="tx1">
                    <a:tint val="75000"/>
                  </a:schemeClr>
                </a:solidFill>
                <a:latin typeface="Helvetica Neue Condensed Bold"/>
              </a:rPr>
              <a:t>Acta Mater.</a:t>
            </a:r>
            <a:r>
              <a:rPr lang="en-US" sz="1000" dirty="0" smtClean="0">
                <a:solidFill>
                  <a:schemeClr val="tx1">
                    <a:tint val="75000"/>
                  </a:schemeClr>
                </a:solidFill>
                <a:latin typeface="Helvetica Neue Condensed Bold"/>
              </a:rPr>
              <a:t>, vol. 46 pp. 6219-6226 (1998)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Helvetica Neue Condensed Bold"/>
                <a:ea typeface="+mn-ea"/>
                <a:cs typeface="+mn-cs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Helvetica Neue Condensed Bold"/>
              <a:ea typeface="+mn-ea"/>
              <a:cs typeface="+mn-cs"/>
            </a:endParaRPr>
          </a:p>
        </p:txBody>
      </p:sp>
      <p:pic>
        <p:nvPicPr>
          <p:cNvPr id="8" name="Picture 7" descr="mullins_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042494"/>
            <a:ext cx="7810500" cy="10795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3606016"/>
            <a:ext cx="8229600" cy="66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Not all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G(x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) 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necessarily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yield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a true PDF!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600" baseline="0" dirty="0" smtClean="0"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If </a:t>
            </a:r>
            <a:r>
              <a:rPr lang="en-US" sz="2600" dirty="0" err="1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(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x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) is defined (in 2D) as a 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linear function of the number of sides, then Mullins is degenerate to </a:t>
            </a:r>
            <a:r>
              <a:rPr lang="en-US" sz="2600" dirty="0" err="1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Hillert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!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There is no (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closed-form) analytical solution in 3D since we lack a well-defined n-6 rule in higher dimensions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Are they log-normal?</a:t>
            </a:r>
            <a:endParaRPr lang="en-US" dirty="0"/>
          </a:p>
        </p:txBody>
      </p:sp>
      <p:pic>
        <p:nvPicPr>
          <p:cNvPr id="11" name="Picture 10" descr="hillcomparison_densit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37" y="1143000"/>
            <a:ext cx="5557693" cy="555769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87127" y="1693514"/>
            <a:ext cx="3154687" cy="16935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Answer: not really… (they fail the standard tests)</a:t>
            </a:r>
          </a:p>
          <a:p>
            <a:pPr marL="0" indent="0">
              <a:buNone/>
            </a:pPr>
            <a:r>
              <a:rPr lang="en-US" dirty="0" smtClean="0"/>
              <a:t>They are not really close to real grain size distributions (or simulations) either!</a:t>
            </a:r>
          </a:p>
          <a:p>
            <a:pPr marL="0" indent="0">
              <a:buNone/>
            </a:pPr>
            <a:r>
              <a:rPr lang="en-US" dirty="0" smtClean="0"/>
              <a:t>So where do we go from here?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Visualizing grain size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673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Histograms provide a way to visualize the PDF</a:t>
            </a:r>
            <a:endParaRPr lang="en-US" dirty="0"/>
          </a:p>
        </p:txBody>
      </p:sp>
      <p:pic>
        <p:nvPicPr>
          <p:cNvPr id="7" name="Picture 6" descr="his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0" y="1768910"/>
            <a:ext cx="5089090" cy="508909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32248" y="2759254"/>
            <a:ext cx="3624164" cy="320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A histogram </a:t>
            </a:r>
            <a:r>
              <a:rPr lang="en-US" sz="2600" dirty="0" err="1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discretizes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the data by separating it into </a:t>
            </a:r>
            <a:r>
              <a:rPr lang="en-US" sz="2600" i="1" dirty="0" smtClean="0">
                <a:solidFill>
                  <a:srgbClr val="FF0000"/>
                </a:solidFill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bins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(</a:t>
            </a:r>
            <a:r>
              <a:rPr lang="en-US" sz="2600" dirty="0" err="1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x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axis).  The </a:t>
            </a:r>
            <a:r>
              <a:rPr lang="en-US" sz="2600" dirty="0" err="1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y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axis is then the total number of data points that fall in each bin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Visualizing grain size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673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Empirical </a:t>
            </a:r>
            <a:r>
              <a:rPr lang="en-US" dirty="0" err="1" smtClean="0"/>
              <a:t>CDFs</a:t>
            </a:r>
            <a:r>
              <a:rPr lang="en-US" dirty="0" smtClean="0"/>
              <a:t> (</a:t>
            </a:r>
            <a:r>
              <a:rPr lang="en-US" dirty="0" err="1" smtClean="0"/>
              <a:t>eCDF</a:t>
            </a:r>
            <a:r>
              <a:rPr lang="en-US" dirty="0" smtClean="0"/>
              <a:t>) provide a way to visualize the CDF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32248" y="2131491"/>
            <a:ext cx="3624164" cy="183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The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eCDF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is a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step function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that jumps by 1/x for each of the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x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data points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9" name="Picture 8" descr="ecdf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1764792"/>
            <a:ext cx="5093208" cy="5093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2248" y="4695449"/>
            <a:ext cx="244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red = actual data</a:t>
            </a: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blue = sampled from ideal normal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215"/>
            <a:ext cx="8229600" cy="4525963"/>
          </a:xfrm>
        </p:spPr>
        <p:txBody>
          <a:bodyPr/>
          <a:lstStyle/>
          <a:p>
            <a:r>
              <a:rPr lang="en-US" sz="2200" dirty="0" smtClean="0"/>
              <a:t>Why grain size distributions?</a:t>
            </a:r>
          </a:p>
          <a:p>
            <a:r>
              <a:rPr lang="en-US" sz="2200" dirty="0" smtClean="0"/>
              <a:t>Statistical considerations of distributions</a:t>
            </a:r>
          </a:p>
          <a:p>
            <a:pPr lvl="1"/>
            <a:r>
              <a:rPr lang="en-US" sz="1800" dirty="0" smtClean="0"/>
              <a:t>The log-normal distribution</a:t>
            </a:r>
          </a:p>
          <a:p>
            <a:pPr lvl="1"/>
            <a:r>
              <a:rPr lang="en-US" sz="1800" dirty="0" err="1" smtClean="0"/>
              <a:t>PDFs</a:t>
            </a:r>
            <a:r>
              <a:rPr lang="en-US" sz="1800" dirty="0" smtClean="0"/>
              <a:t> and </a:t>
            </a:r>
            <a:r>
              <a:rPr lang="en-US" sz="1800" dirty="0" err="1" smtClean="0"/>
              <a:t>CDFs</a:t>
            </a:r>
            <a:endParaRPr lang="en-US" sz="1800" dirty="0" smtClean="0"/>
          </a:p>
          <a:p>
            <a:r>
              <a:rPr lang="en-US" sz="2200" dirty="0" smtClean="0"/>
              <a:t>Theoretical approaches to grain size distributions</a:t>
            </a:r>
          </a:p>
          <a:p>
            <a:pPr lvl="1"/>
            <a:r>
              <a:rPr lang="en-US" sz="1800" dirty="0" err="1" smtClean="0"/>
              <a:t>Hillert</a:t>
            </a:r>
            <a:r>
              <a:rPr lang="en-US" sz="1800" dirty="0" smtClean="0"/>
              <a:t> distribution</a:t>
            </a:r>
          </a:p>
          <a:p>
            <a:pPr lvl="1"/>
            <a:r>
              <a:rPr lang="en-US" sz="1800" dirty="0" smtClean="0"/>
              <a:t>Mullins distribution</a:t>
            </a:r>
          </a:p>
          <a:p>
            <a:r>
              <a:rPr lang="en-US" sz="2200" dirty="0" smtClean="0"/>
              <a:t>Analysis of real microstructures</a:t>
            </a:r>
          </a:p>
          <a:p>
            <a:pPr lvl="1"/>
            <a:r>
              <a:rPr lang="en-US" sz="1800" dirty="0" smtClean="0"/>
              <a:t>Visualizations</a:t>
            </a:r>
          </a:p>
          <a:p>
            <a:pPr lvl="2"/>
            <a:r>
              <a:rPr lang="en-US" sz="1600" dirty="0" smtClean="0"/>
              <a:t>Histograms</a:t>
            </a:r>
          </a:p>
          <a:p>
            <a:pPr lvl="2"/>
            <a:r>
              <a:rPr lang="en-US" sz="1600" dirty="0" err="1" smtClean="0"/>
              <a:t>eCDFs</a:t>
            </a:r>
            <a:endParaRPr lang="en-US" sz="1600" dirty="0" smtClean="0"/>
          </a:p>
          <a:p>
            <a:pPr lvl="2"/>
            <a:r>
              <a:rPr lang="en-US" sz="1600" dirty="0" smtClean="0"/>
              <a:t>Probability plots</a:t>
            </a:r>
          </a:p>
          <a:p>
            <a:pPr lvl="1"/>
            <a:r>
              <a:rPr lang="en-US" sz="1800" dirty="0" smtClean="0"/>
              <a:t>Sampling</a:t>
            </a:r>
          </a:p>
          <a:p>
            <a:pPr lvl="1"/>
            <a:r>
              <a:rPr lang="en-US" sz="1800" dirty="0" smtClean="0"/>
              <a:t>Extreme value theory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Visualizing grain size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880218"/>
            <a:ext cx="8229600" cy="6673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Probability plots compare empirical data to a theoretical distribution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32248" y="1956300"/>
            <a:ext cx="3624164" cy="433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Probability plots may have different types of axes (</a:t>
            </a:r>
            <a:r>
              <a:rPr lang="en-US" sz="2600" dirty="0" err="1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quantiles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or probabilities)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z="2600" dirty="0" smtClean="0"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The shape of the curve on a probability plot determines the shape of the underlying distribution </a:t>
            </a:r>
          </a:p>
        </p:txBody>
      </p:sp>
      <p:pic>
        <p:nvPicPr>
          <p:cNvPr id="7" name="Picture 6" descr="pplo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1764792"/>
            <a:ext cx="5093208" cy="509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33817"/>
          </a:xfrm>
        </p:spPr>
        <p:txBody>
          <a:bodyPr/>
          <a:lstStyle/>
          <a:p>
            <a:pPr marL="0" indent="0"/>
            <a:r>
              <a:rPr lang="en-US" dirty="0" smtClean="0"/>
              <a:t> Actual problem: how does one sample data points from a given PDF?</a:t>
            </a:r>
          </a:p>
          <a:p>
            <a:pPr marL="0" indent="0"/>
            <a:r>
              <a:rPr lang="en-US" dirty="0" smtClean="0"/>
              <a:t> One answer: </a:t>
            </a:r>
            <a:r>
              <a:rPr lang="en-US" i="1" dirty="0" smtClean="0">
                <a:solidFill>
                  <a:srgbClr val="FF0000"/>
                </a:solidFill>
              </a:rPr>
              <a:t>inverse transform sampling</a:t>
            </a:r>
          </a:p>
          <a:p>
            <a:pPr marL="0" indent="0"/>
            <a:r>
              <a:rPr lang="en-US" dirty="0" smtClean="0">
                <a:solidFill>
                  <a:srgbClr val="000000"/>
                </a:solidFill>
              </a:rPr>
              <a:t> Inverse transform sampling requires knowing the </a:t>
            </a:r>
            <a:r>
              <a:rPr lang="en-US" i="1" dirty="0" err="1" smtClean="0">
                <a:solidFill>
                  <a:srgbClr val="FF0000"/>
                </a:solidFill>
              </a:rPr>
              <a:t>quantile</a:t>
            </a:r>
            <a:r>
              <a:rPr lang="en-US" i="1" dirty="0" smtClean="0">
                <a:solidFill>
                  <a:srgbClr val="FF0000"/>
                </a:solidFill>
              </a:rPr>
              <a:t> function</a:t>
            </a:r>
            <a:r>
              <a:rPr lang="en-US" dirty="0" smtClean="0">
                <a:solidFill>
                  <a:srgbClr val="000000"/>
                </a:solidFill>
              </a:rPr>
              <a:t>, which is the inverse of the CDF:</a:t>
            </a:r>
          </a:p>
          <a:p>
            <a:pPr marL="0" indent="0"/>
            <a:endParaRPr lang="en-US" dirty="0"/>
          </a:p>
        </p:txBody>
      </p:sp>
      <p:pic>
        <p:nvPicPr>
          <p:cNvPr id="11" name="Picture 10" descr="quant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0" y="3837181"/>
            <a:ext cx="8875264" cy="50611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4876151"/>
            <a:ext cx="8229600" cy="15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Unfortunately, not all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CDFs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can be expressed in 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terms of elementary functions, and thus cannot be inverted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(not even the normal distribution); this is the case for the general Mullins, but not for the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Hillert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Numerical </a:t>
            </a:r>
            <a:r>
              <a:rPr lang="en-US" dirty="0" err="1" smtClean="0"/>
              <a:t>CDFs</a:t>
            </a:r>
            <a:endParaRPr lang="en-US" dirty="0"/>
          </a:p>
        </p:txBody>
      </p:sp>
      <p:pic>
        <p:nvPicPr>
          <p:cNvPr id="5" name="Picture 4" descr="lin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" y="734220"/>
            <a:ext cx="9144000" cy="5624237"/>
          </a:xfrm>
          <a:prstGeom prst="rect">
            <a:avLst/>
          </a:prstGeom>
        </p:spPr>
      </p:pic>
      <p:pic>
        <p:nvPicPr>
          <p:cNvPr id="7" name="Picture 6" descr="Rs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99" y="6123507"/>
            <a:ext cx="5499100" cy="469900"/>
          </a:xfrm>
          <a:prstGeom prst="rect">
            <a:avLst/>
          </a:prstGeom>
        </p:spPr>
      </p:pic>
      <p:pic>
        <p:nvPicPr>
          <p:cNvPr id="9" name="Picture 8" descr="new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240" y="1143000"/>
            <a:ext cx="4481388" cy="1006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Numerical </a:t>
            </a:r>
            <a:r>
              <a:rPr lang="en-US" dirty="0" err="1" smtClean="0"/>
              <a:t>CDFs</a:t>
            </a:r>
            <a:endParaRPr lang="en-US" dirty="0"/>
          </a:p>
        </p:txBody>
      </p:sp>
      <p:pic>
        <p:nvPicPr>
          <p:cNvPr id="5" name="Picture 4" descr="lin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" y="734220"/>
            <a:ext cx="9144000" cy="5624237"/>
          </a:xfrm>
          <a:prstGeom prst="rect">
            <a:avLst/>
          </a:prstGeom>
        </p:spPr>
      </p:pic>
      <p:pic>
        <p:nvPicPr>
          <p:cNvPr id="7" name="Picture 6" descr="Rs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99" y="6123507"/>
            <a:ext cx="5499100" cy="469900"/>
          </a:xfrm>
          <a:prstGeom prst="rect">
            <a:avLst/>
          </a:prstGeom>
        </p:spPr>
      </p:pic>
      <p:pic>
        <p:nvPicPr>
          <p:cNvPr id="6" name="Picture 5" descr="ar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3000"/>
            <a:ext cx="45085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Numerical </a:t>
            </a:r>
            <a:r>
              <a:rPr lang="en-US" dirty="0" err="1" smtClean="0"/>
              <a:t>CDFs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6673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 a numerical CDF by computing the cumulative sum of the areas:</a:t>
            </a:r>
            <a:endParaRPr lang="en-US" dirty="0"/>
          </a:p>
        </p:txBody>
      </p:sp>
      <p:pic>
        <p:nvPicPr>
          <p:cNvPr id="9" name="Picture 8" descr="Ps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647950"/>
            <a:ext cx="7696200" cy="5207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3620614"/>
            <a:ext cx="8229600" cy="277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grain size can now be sampled by 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finding a random (real) number, Q, on the interval [0,1], and comparing it to the set P: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1" name="Picture 10" descr="finalsiz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4963747"/>
            <a:ext cx="488950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12-18 at 1.06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37" y="3326970"/>
            <a:ext cx="7363195" cy="3422950"/>
          </a:xfrm>
          <a:prstGeom prst="rect">
            <a:avLst/>
          </a:prstGeom>
        </p:spPr>
      </p:pic>
      <p:pic>
        <p:nvPicPr>
          <p:cNvPr id="9" name="Picture 8" descr="Screen shot 2012-12-18 at 1.08.2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387" y="1026270"/>
            <a:ext cx="3005253" cy="224308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Extreme value theory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13803"/>
            <a:ext cx="4739789" cy="21263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some material systems, large grains (“as-large-as”, or ALA) play an important role in failure, since they often serve as the nucleation site for fatigue cracks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Extreme value theory</a:t>
            </a:r>
            <a:endParaRPr lang="en-US" dirty="0"/>
          </a:p>
        </p:txBody>
      </p:sp>
      <p:pic>
        <p:nvPicPr>
          <p:cNvPr id="6" name="Picture 5" descr="in100probplotag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053" y="1008741"/>
            <a:ext cx="5849259" cy="5849259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5153193" y="1143000"/>
            <a:ext cx="2598495" cy="2511072"/>
          </a:xfrm>
          <a:prstGeom prst="donut">
            <a:avLst>
              <a:gd name="adj" fmla="val 34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67422" y="3378816"/>
            <a:ext cx="1240853" cy="5505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IN100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8"/>
            <a:ext cx="8229600" cy="1143000"/>
          </a:xfrm>
        </p:spPr>
        <p:txBody>
          <a:bodyPr/>
          <a:lstStyle/>
          <a:p>
            <a:r>
              <a:rPr lang="en-US" dirty="0" smtClean="0"/>
              <a:t>Extreme value theory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64377"/>
            <a:ext cx="8229600" cy="351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600" dirty="0" smtClean="0">
                <a:latin typeface="Helvetica Neue Bold Condensed"/>
                <a:cs typeface="Helvetica Neue Bold Condensed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Fisher</a:t>
            </a:r>
            <a:r>
              <a:rPr lang="en-US" sz="2600" dirty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-</a:t>
            </a:r>
            <a:r>
              <a:rPr lang="en-US" sz="2600" dirty="0" err="1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Tippett-Gnedenko</a:t>
            </a:r>
            <a:r>
              <a:rPr lang="en-US" sz="2600" dirty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 Theorem: </a:t>
            </a:r>
            <a:r>
              <a:rPr lang="en-US" sz="2600" dirty="0">
                <a:latin typeface="Helvetica Neue Bold Condensed"/>
                <a:cs typeface="Helvetica Neue Bold Condensed"/>
              </a:rPr>
              <a:t>The maximum of a random variable converges in distribution to either the </a:t>
            </a:r>
            <a:r>
              <a:rPr lang="en-US" sz="2600" dirty="0" err="1">
                <a:latin typeface="Helvetica Neue Bold Condensed"/>
                <a:cs typeface="Helvetica Neue Bold Condensed"/>
              </a:rPr>
              <a:t>Gumbel</a:t>
            </a:r>
            <a:r>
              <a:rPr lang="en-US" sz="2600" dirty="0">
                <a:latin typeface="Helvetica Neue Bold Condensed"/>
                <a:cs typeface="Helvetica Neue Bold Condensed"/>
              </a:rPr>
              <a:t>, </a:t>
            </a:r>
            <a:r>
              <a:rPr lang="en-US" sz="2600" dirty="0" err="1" smtClean="0">
                <a:latin typeface="Helvetica Neue Bold Condensed"/>
                <a:cs typeface="Helvetica Neue Bold Condensed"/>
              </a:rPr>
              <a:t>Fréchet</a:t>
            </a:r>
            <a:r>
              <a:rPr lang="en-US" sz="2600" dirty="0">
                <a:latin typeface="Helvetica Neue Bold Condensed"/>
                <a:cs typeface="Helvetica Neue Bold Condensed"/>
              </a:rPr>
              <a:t>, or </a:t>
            </a:r>
            <a:r>
              <a:rPr lang="en-US" sz="2600" dirty="0" err="1">
                <a:latin typeface="Helvetica Neue Bold Condensed"/>
                <a:cs typeface="Helvetica Neue Bold Condensed"/>
              </a:rPr>
              <a:t>Weibull</a:t>
            </a:r>
            <a:r>
              <a:rPr lang="en-US" sz="2600" dirty="0">
                <a:latin typeface="Helvetica Neue Bold Condensed"/>
                <a:cs typeface="Helvetica Neue Bold Condensed"/>
              </a:rPr>
              <a:t> distribution.</a:t>
            </a:r>
            <a:endParaRPr lang="en-US" sz="2600" dirty="0" smtClean="0">
              <a:latin typeface="Helvetica Neue Bold Condensed"/>
              <a:cs typeface="Helvetica Neue Bold Condensed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Pickands</a:t>
            </a:r>
            <a:r>
              <a:rPr lang="en-US" sz="2600" dirty="0" err="1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-Balkema-de</a:t>
            </a:r>
            <a:r>
              <a:rPr lang="en-US" sz="2600" dirty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Haan</a:t>
            </a:r>
            <a:r>
              <a:rPr lang="en-US" sz="2600" dirty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 Theorem: </a:t>
            </a:r>
            <a:r>
              <a:rPr lang="en-US" sz="2600" dirty="0">
                <a:latin typeface="Helvetica Neue Bold Condensed"/>
                <a:cs typeface="Helvetica Neue Bold Condensed"/>
              </a:rPr>
              <a:t>For some unknown distribution of a random variable, the distribution of values beyond some threshold, </a:t>
            </a:r>
            <a:r>
              <a:rPr lang="en-US" sz="2600" dirty="0" err="1" smtClean="0">
                <a:latin typeface="Helvetica Neue Bold Condensed"/>
                <a:cs typeface="Helvetica Neue Bold Condensed"/>
              </a:rPr>
              <a:t>u</a:t>
            </a:r>
            <a:r>
              <a:rPr lang="en-US" sz="2600" dirty="0" smtClean="0">
                <a:latin typeface="Helvetica Neue Bold Condensed"/>
                <a:cs typeface="Helvetica Neue Bold Condensed"/>
              </a:rPr>
              <a:t>, </a:t>
            </a:r>
            <a:r>
              <a:rPr lang="en-US" sz="2600" dirty="0">
                <a:latin typeface="Helvetica Neue Bold Condensed"/>
                <a:cs typeface="Helvetica Neue Bold Condensed"/>
              </a:rPr>
              <a:t>converges in distribution to the generalized Pareto distribution (GPD)</a:t>
            </a:r>
            <a:r>
              <a:rPr lang="en-US" sz="2600" dirty="0" smtClean="0">
                <a:latin typeface="Helvetica Neue Bold Condensed"/>
                <a:cs typeface="Helvetica Neue Bold Condensed"/>
              </a:rPr>
              <a:t>.</a:t>
            </a:r>
          </a:p>
        </p:txBody>
      </p:sp>
      <p:pic>
        <p:nvPicPr>
          <p:cNvPr id="6" name="Picture 5" descr="g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84" y="557784"/>
            <a:ext cx="6014669" cy="6025448"/>
          </a:xfrm>
          <a:prstGeom prst="rect">
            <a:avLst/>
          </a:prstGeom>
        </p:spPr>
      </p:pic>
      <p:pic>
        <p:nvPicPr>
          <p:cNvPr id="7" name="Picture 6" descr="gpd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557784"/>
            <a:ext cx="6016752" cy="602589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8686800" cy="365125"/>
          </a:xfrm>
        </p:spPr>
        <p:txBody>
          <a:bodyPr/>
          <a:lstStyle/>
          <a:p>
            <a:pPr algn="l"/>
            <a:r>
              <a:rPr lang="en-US" dirty="0" smtClean="0"/>
              <a:t>R.A. Fisher and L.H.C. </a:t>
            </a:r>
            <a:r>
              <a:rPr lang="en-US" dirty="0" err="1" smtClean="0"/>
              <a:t>Tippett</a:t>
            </a:r>
            <a:r>
              <a:rPr lang="en-US" i="1" dirty="0" smtClean="0"/>
              <a:t>, Mathematical Proceedings of the Cambridge Philosophical Society</a:t>
            </a:r>
            <a:r>
              <a:rPr lang="en-US" dirty="0" smtClean="0"/>
              <a:t>, vol. 24, pp. 180-190, 1927 </a:t>
            </a:r>
          </a:p>
          <a:p>
            <a:pPr algn="l"/>
            <a:r>
              <a:rPr lang="en-US" dirty="0" smtClean="0"/>
              <a:t>J. </a:t>
            </a:r>
            <a:r>
              <a:rPr lang="en-US" dirty="0" err="1" smtClean="0"/>
              <a:t>Pickands</a:t>
            </a:r>
            <a:r>
              <a:rPr lang="en-US" i="1" dirty="0" smtClean="0"/>
              <a:t>, Annals of Statistics</a:t>
            </a:r>
            <a:r>
              <a:rPr lang="en-US" dirty="0" smtClean="0"/>
              <a:t>, vol. 3, pp. 119-131, 1975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8"/>
            <a:ext cx="8229600" cy="1143000"/>
          </a:xfrm>
        </p:spPr>
        <p:txBody>
          <a:bodyPr/>
          <a:lstStyle/>
          <a:p>
            <a:r>
              <a:rPr lang="en-US" dirty="0" smtClean="0"/>
              <a:t>Extreme value theory</a:t>
            </a:r>
            <a:endParaRPr lang="en-US" dirty="0"/>
          </a:p>
        </p:txBody>
      </p:sp>
      <p:pic>
        <p:nvPicPr>
          <p:cNvPr id="5" name="Picture 4" descr="gp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47437"/>
            <a:ext cx="8229600" cy="5546249"/>
          </a:xfrm>
          <a:prstGeom prst="rect">
            <a:avLst/>
          </a:prstGeom>
        </p:spPr>
      </p:pic>
      <p:pic>
        <p:nvPicPr>
          <p:cNvPr id="6" name="Picture 7" descr="gp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9564" y="1507411"/>
            <a:ext cx="7658244" cy="145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72422" y="3863852"/>
            <a:ext cx="4080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Helvetica Neue Bold Condensed"/>
                <a:cs typeface="Helvetica Neue Bold Condensed"/>
              </a:rPr>
              <a:t>ξ</a:t>
            </a:r>
            <a:r>
              <a:rPr lang="en-US" sz="2200" dirty="0" smtClean="0">
                <a:latin typeface="Helvetica Neue Bold Condensed"/>
                <a:cs typeface="Helvetica Neue Bold Condensed"/>
              </a:rPr>
              <a:t> = </a:t>
            </a:r>
            <a:r>
              <a:rPr lang="en-US" sz="2200" i="1" dirty="0" smtClean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shape</a:t>
            </a:r>
            <a:r>
              <a:rPr lang="en-US" sz="2200" dirty="0" smtClean="0">
                <a:latin typeface="Helvetica Neue Bold Condensed"/>
                <a:cs typeface="Helvetica Neue Bold Condensed"/>
              </a:rPr>
              <a:t> parameter</a:t>
            </a:r>
          </a:p>
          <a:p>
            <a:r>
              <a:rPr lang="en-US" sz="2200" dirty="0" err="1" smtClean="0">
                <a:latin typeface="Helvetica Neue Bold Condensed"/>
                <a:cs typeface="Helvetica Neue Bold Condensed"/>
              </a:rPr>
              <a:t>σ</a:t>
            </a:r>
            <a:r>
              <a:rPr lang="en-US" sz="2200" dirty="0" smtClean="0">
                <a:latin typeface="Helvetica Neue Bold Condensed"/>
                <a:cs typeface="Helvetica Neue Bold Condensed"/>
              </a:rPr>
              <a:t> =</a:t>
            </a:r>
            <a:r>
              <a:rPr lang="en-US" sz="2200" i="1" dirty="0" smtClean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 scale </a:t>
            </a:r>
            <a:r>
              <a:rPr lang="en-US" sz="2200" dirty="0" smtClean="0">
                <a:latin typeface="Helvetica Neue Bold Condensed"/>
                <a:cs typeface="Helvetica Neue Bold Condensed"/>
              </a:rPr>
              <a:t>parameter</a:t>
            </a:r>
          </a:p>
          <a:p>
            <a:r>
              <a:rPr lang="en-US" sz="2200" dirty="0" err="1" smtClean="0">
                <a:latin typeface="Helvetica Neue Bold Condensed"/>
                <a:cs typeface="Helvetica Neue Bold Condensed"/>
              </a:rPr>
              <a:t>μ</a:t>
            </a:r>
            <a:r>
              <a:rPr lang="en-US" sz="2200" dirty="0" smtClean="0">
                <a:latin typeface="Helvetica Neue Bold Condensed"/>
                <a:cs typeface="Helvetica Neue Bold Condensed"/>
              </a:rPr>
              <a:t> = </a:t>
            </a:r>
            <a:r>
              <a:rPr lang="en-US" sz="2200" i="1" dirty="0" smtClean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location</a:t>
            </a:r>
            <a:r>
              <a:rPr lang="en-US" sz="2200" dirty="0" smtClean="0">
                <a:latin typeface="Helvetica Neue Bold Condensed"/>
                <a:cs typeface="Helvetica Neue Bold Condensed"/>
              </a:rPr>
              <a:t> parameter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9240" y="613352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 Neue Bold Condensed"/>
                <a:cs typeface="Helvetica Neue Bold Condensed"/>
              </a:rPr>
              <a:t>x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27438" y="3674713"/>
            <a:ext cx="8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density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  <p:sp>
        <p:nvSpPr>
          <p:cNvPr id="10" name="Left Arrow 9"/>
          <p:cNvSpPr/>
          <p:nvPr/>
        </p:nvSpPr>
        <p:spPr>
          <a:xfrm rot="18876845">
            <a:off x="1375852" y="5514016"/>
            <a:ext cx="893189" cy="354339"/>
          </a:xfrm>
          <a:prstGeom prst="leftArrow">
            <a:avLst>
              <a:gd name="adj1" fmla="val 33859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13590" y="4823061"/>
            <a:ext cx="7643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Helvetica Neue Bold Condensed"/>
                <a:cs typeface="Helvetica Neue Bold Condensed"/>
              </a:rPr>
              <a:t>ξ</a:t>
            </a:r>
            <a:r>
              <a:rPr lang="en-US" sz="2600" dirty="0" smtClean="0">
                <a:latin typeface="Helvetica Neue Bold Condensed"/>
                <a:cs typeface="Helvetica Neue Bold Condensed"/>
              </a:rPr>
              <a:t>+</a:t>
            </a:r>
            <a:endParaRPr lang="en-US" sz="2600" dirty="0">
              <a:latin typeface="Helvetica Neue Bold Condensed"/>
              <a:cs typeface="Helvetica Neue Bold Condensed"/>
            </a:endParaRPr>
          </a:p>
        </p:txBody>
      </p:sp>
      <p:pic>
        <p:nvPicPr>
          <p:cNvPr id="12" name="Picture 11" descr="gpd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908" y="1507411"/>
            <a:ext cx="73279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8"/>
            <a:ext cx="8229600" cy="1143000"/>
          </a:xfrm>
        </p:spPr>
        <p:txBody>
          <a:bodyPr/>
          <a:lstStyle/>
          <a:p>
            <a:r>
              <a:rPr lang="en-US" dirty="0" smtClean="0"/>
              <a:t>Extreme value theory</a:t>
            </a:r>
            <a:endParaRPr lang="en-US" dirty="0"/>
          </a:p>
        </p:txBody>
      </p:sp>
      <p:pic>
        <p:nvPicPr>
          <p:cNvPr id="13" name="Picture 12" descr="Screen shot 2014-04-27 at 2.13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68" y="869198"/>
            <a:ext cx="6795407" cy="482451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5591516"/>
            <a:ext cx="8229600" cy="11642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tails of different grain size distributions can be quantitatively compared (given suitable normalization)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Q. Liu et al., </a:t>
            </a:r>
            <a:r>
              <a:rPr lang="en-US" i="1" dirty="0" smtClean="0"/>
              <a:t>J. Amer. </a:t>
            </a:r>
            <a:r>
              <a:rPr lang="en-US" i="1" dirty="0" err="1" smtClean="0"/>
              <a:t>Cer</a:t>
            </a:r>
            <a:r>
              <a:rPr lang="en-US" i="1" dirty="0" smtClean="0"/>
              <a:t>. Soc., </a:t>
            </a:r>
            <a:r>
              <a:rPr lang="en-US" dirty="0" smtClean="0"/>
              <a:t>in press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6"/>
            <a:ext cx="8229600" cy="1143000"/>
          </a:xfrm>
        </p:spPr>
        <p:txBody>
          <a:bodyPr/>
          <a:lstStyle/>
          <a:p>
            <a:r>
              <a:rPr lang="en-US" dirty="0" smtClean="0"/>
              <a:t>Why grain size distributions?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8434"/>
            <a:ext cx="8229600" cy="545890"/>
          </a:xfrm>
        </p:spPr>
        <p:txBody>
          <a:bodyPr/>
          <a:lstStyle/>
          <a:p>
            <a:r>
              <a:rPr lang="en-US" dirty="0" smtClean="0"/>
              <a:t>Grain size has a measurable effect on material properties</a:t>
            </a:r>
            <a:endParaRPr lang="en-US" dirty="0"/>
          </a:p>
        </p:txBody>
      </p:sp>
      <p:pic>
        <p:nvPicPr>
          <p:cNvPr id="4" name="Picture 3" descr="hallpetc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417" y="1664324"/>
            <a:ext cx="1905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0854" y="1992868"/>
            <a:ext cx="201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Hall-</a:t>
            </a:r>
            <a:r>
              <a:rPr lang="en-US" dirty="0" err="1" smtClean="0">
                <a:latin typeface="Helvetica Neue Bold Condensed"/>
                <a:cs typeface="Helvetica Neue Bold Condensed"/>
              </a:rPr>
              <a:t>Petch</a:t>
            </a:r>
            <a:r>
              <a:rPr lang="en-US" dirty="0" smtClean="0">
                <a:latin typeface="Helvetica Neue Bold Condensed"/>
                <a:cs typeface="Helvetica Neue Bold Condensed"/>
              </a:rPr>
              <a:t>: 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747" y="1807794"/>
            <a:ext cx="201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baseline="-25000" dirty="0" err="1" smtClean="0">
                <a:latin typeface="Helvetica Neue Bold Condensed"/>
                <a:cs typeface="Helvetica Neue Bold Condensed"/>
              </a:rPr>
              <a:t>y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yield stress</a:t>
            </a: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C = constant</a:t>
            </a: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D = ‘grain size’ 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0854" y="3708211"/>
            <a:ext cx="201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Creep: 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  <p:pic>
        <p:nvPicPr>
          <p:cNvPr id="8" name="Picture 7" descr="cre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286" y="3708211"/>
            <a:ext cx="1384300" cy="3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9747" y="3348739"/>
            <a:ext cx="201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ε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strain rate</a:t>
            </a:r>
          </a:p>
          <a:p>
            <a:r>
              <a:rPr lang="en-US" dirty="0" err="1" smtClean="0">
                <a:latin typeface="Helvetica Neue Bold Condensed"/>
                <a:cs typeface="Helvetica Neue Bold Condensed"/>
              </a:rPr>
              <a:t>n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creep exponent</a:t>
            </a: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D = ‘grain size’ 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8943" y="3196037"/>
            <a:ext cx="23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.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4447257"/>
            <a:ext cx="8229600" cy="5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Real grain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sizes exhibit dispersion, which leads to a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grain size distribution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600" baseline="0" dirty="0" smtClean="0">
                <a:solidFill>
                  <a:srgbClr val="000000"/>
                </a:solidFill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So</a:t>
            </a:r>
            <a:r>
              <a:rPr lang="en-US" sz="2600" dirty="0" smtClean="0">
                <a:solidFill>
                  <a:srgbClr val="000000"/>
                </a:solidFill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why only one ‘grain size’ in the phenomenological relationships?</a:t>
            </a:r>
            <a:endParaRPr kumimoji="0" lang="en-US" sz="26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8"/>
            <a:ext cx="8229600" cy="1143000"/>
          </a:xfrm>
        </p:spPr>
        <p:txBody>
          <a:bodyPr/>
          <a:lstStyle/>
          <a:p>
            <a:r>
              <a:rPr lang="en-US" dirty="0" smtClean="0"/>
              <a:t>Extreme value theory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8686800" cy="365125"/>
          </a:xfrm>
        </p:spPr>
        <p:txBody>
          <a:bodyPr/>
          <a:lstStyle/>
          <a:p>
            <a:pPr algn="l"/>
            <a:r>
              <a:rPr lang="en-US" dirty="0" smtClean="0"/>
              <a:t>Donegan et al., </a:t>
            </a:r>
            <a:r>
              <a:rPr lang="en-US" i="1" dirty="0" smtClean="0"/>
              <a:t>Acta Mater.</a:t>
            </a:r>
            <a:r>
              <a:rPr lang="en-US" dirty="0" smtClean="0"/>
              <a:t>, vol. 61 pp. 5595-5604 (2013)</a:t>
            </a:r>
          </a:p>
          <a:p>
            <a:pPr algn="l"/>
            <a:r>
              <a:rPr lang="en-US" dirty="0" smtClean="0"/>
              <a:t>M. </a:t>
            </a:r>
            <a:r>
              <a:rPr lang="en-US" dirty="0" err="1" smtClean="0"/>
              <a:t>Elsey</a:t>
            </a:r>
            <a:r>
              <a:rPr lang="en-US" dirty="0" smtClean="0"/>
              <a:t>, </a:t>
            </a:r>
            <a:r>
              <a:rPr lang="en-US" i="1" dirty="0" smtClean="0"/>
              <a:t>Self-similarity in two-phase curvature flow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18323"/>
            <a:ext cx="8229600" cy="4525963"/>
          </a:xfrm>
        </p:spPr>
        <p:txBody>
          <a:bodyPr/>
          <a:lstStyle/>
          <a:p>
            <a:r>
              <a:rPr lang="en-US" dirty="0" smtClean="0"/>
              <a:t>The shapes of the upper tails of grain size distributions appears correlated to grain growth kinetics: upper tails become longer (more akin to log-normal) as the microstructure stagnates</a:t>
            </a:r>
          </a:p>
          <a:p>
            <a:r>
              <a:rPr lang="en-US" dirty="0" smtClean="0"/>
              <a:t>Analytical approaches to plane curve evolution indicate that the limiting (self-similar) size distribution is </a:t>
            </a:r>
            <a:r>
              <a:rPr lang="en-US" i="1" dirty="0" smtClean="0">
                <a:solidFill>
                  <a:srgbClr val="FF0000"/>
                </a:solidFill>
              </a:rPr>
              <a:t>uniquely</a:t>
            </a:r>
            <a:r>
              <a:rPr lang="en-US" dirty="0" smtClean="0"/>
              <a:t> determined by the initial tail distribution</a:t>
            </a:r>
          </a:p>
          <a:p>
            <a:r>
              <a:rPr lang="en-US" dirty="0" smtClean="0"/>
              <a:t>“Analytical approaches” means application of </a:t>
            </a:r>
            <a:r>
              <a:rPr lang="en-US" i="1" dirty="0" smtClean="0">
                <a:solidFill>
                  <a:srgbClr val="FF0000"/>
                </a:solidFill>
              </a:rPr>
              <a:t>mean curvature flow </a:t>
            </a:r>
            <a:r>
              <a:rPr lang="en-US" dirty="0" smtClean="0"/>
              <a:t>to a collection of disjoint plane curves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9"/>
            <a:ext cx="8229600" cy="1143000"/>
          </a:xfrm>
        </p:spPr>
        <p:txBody>
          <a:bodyPr/>
          <a:lstStyle/>
          <a:p>
            <a:r>
              <a:rPr lang="en-US" dirty="0" smtClean="0"/>
              <a:t>Why grain size distributions?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929"/>
            <a:ext cx="8229600" cy="4525963"/>
          </a:xfrm>
        </p:spPr>
        <p:txBody>
          <a:bodyPr/>
          <a:lstStyle/>
          <a:p>
            <a:r>
              <a:rPr lang="en-US" dirty="0" smtClean="0"/>
              <a:t>Answer: no one likes to deal with statistics</a:t>
            </a:r>
          </a:p>
          <a:p>
            <a:r>
              <a:rPr lang="en-US" dirty="0" smtClean="0"/>
              <a:t>Another answer: it’s hard</a:t>
            </a:r>
          </a:p>
          <a:p>
            <a:r>
              <a:rPr lang="en-US" dirty="0" err="1" smtClean="0"/>
              <a:t>Kurzydlowski</a:t>
            </a:r>
            <a:r>
              <a:rPr lang="en-US" dirty="0" smtClean="0"/>
              <a:t> attempted to incorporate grain dispersion into Hall-</a:t>
            </a:r>
            <a:r>
              <a:rPr lang="en-US" dirty="0" err="1" smtClean="0"/>
              <a:t>Petch</a:t>
            </a:r>
            <a:r>
              <a:rPr lang="en-US" dirty="0" smtClean="0"/>
              <a:t> by defining a constant size of grains (CSG) </a:t>
            </a:r>
            <a:r>
              <a:rPr lang="en-US" dirty="0" err="1" smtClean="0"/>
              <a:t>polycrystal</a:t>
            </a:r>
            <a:endParaRPr lang="en-US" dirty="0" smtClean="0"/>
          </a:p>
          <a:p>
            <a:r>
              <a:rPr lang="en-US" dirty="0" err="1" smtClean="0"/>
              <a:t>Berbenni</a:t>
            </a:r>
            <a:r>
              <a:rPr lang="en-US" dirty="0" smtClean="0"/>
              <a:t> extended </a:t>
            </a:r>
            <a:r>
              <a:rPr lang="en-US" dirty="0" err="1" smtClean="0"/>
              <a:t>Kurzydlowski</a:t>
            </a:r>
            <a:r>
              <a:rPr lang="en-US" dirty="0" smtClean="0"/>
              <a:t> by defining a size-dependant constitutive equation for </a:t>
            </a:r>
            <a:r>
              <a:rPr lang="en-US" dirty="0" err="1" smtClean="0"/>
              <a:t>elasto-viscoplastic</a:t>
            </a:r>
            <a:r>
              <a:rPr lang="en-US" dirty="0" smtClean="0"/>
              <a:t> behavior</a:t>
            </a:r>
          </a:p>
          <a:p>
            <a:r>
              <a:rPr lang="en-US" dirty="0" smtClean="0"/>
              <a:t>Both these approaches assume log-normal distributions of grains; but are grain size distributions really log-normal?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02340"/>
            <a:ext cx="9144000" cy="365125"/>
          </a:xfrm>
        </p:spPr>
        <p:txBody>
          <a:bodyPr/>
          <a:lstStyle/>
          <a:p>
            <a:pPr algn="l"/>
            <a:r>
              <a:rPr lang="en-US" dirty="0" smtClean="0"/>
              <a:t>K.J. </a:t>
            </a:r>
            <a:r>
              <a:rPr lang="en-US" dirty="0" err="1" smtClean="0"/>
              <a:t>Kurzydlowski</a:t>
            </a:r>
            <a:r>
              <a:rPr lang="en-US" dirty="0" smtClean="0"/>
              <a:t>, </a:t>
            </a:r>
            <a:r>
              <a:rPr lang="en-US" i="1" dirty="0" smtClean="0"/>
              <a:t>Scr. Metall. Mater</a:t>
            </a:r>
            <a:r>
              <a:rPr lang="en-US" dirty="0" smtClean="0"/>
              <a:t>, vol. 24 pp. 879-884 (1990)</a:t>
            </a:r>
          </a:p>
          <a:p>
            <a:pPr algn="l"/>
            <a:r>
              <a:rPr lang="en-US" dirty="0" err="1" smtClean="0"/>
              <a:t>Berbenni</a:t>
            </a:r>
            <a:r>
              <a:rPr lang="en-US" dirty="0" smtClean="0"/>
              <a:t> et al., </a:t>
            </a:r>
            <a:r>
              <a:rPr lang="en-US" i="1" dirty="0" smtClean="0"/>
              <a:t>Int. J. Plasticity</a:t>
            </a:r>
            <a:r>
              <a:rPr lang="en-US" dirty="0" smtClean="0"/>
              <a:t>, vol. 23 pp. 114-142 (2007)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Log-normal distribution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08186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 Neue Bold Condensed"/>
                <a:cs typeface="Helvetica Neue Bold Condensed"/>
              </a:rPr>
              <a:t>The log-normal distribution describes a random variable whose natural logarithm follows the normal distribution. The </a:t>
            </a:r>
            <a:r>
              <a:rPr lang="en-US" sz="2200" i="1" dirty="0" smtClean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cumulative distribution function </a:t>
            </a:r>
            <a:r>
              <a:rPr lang="en-US" sz="2200" dirty="0" smtClean="0">
                <a:latin typeface="Helvetica Neue Bold Condensed"/>
                <a:cs typeface="Helvetica Neue Bold Condensed"/>
              </a:rPr>
              <a:t>(CDF) of a log-normal distribution is:</a:t>
            </a:r>
          </a:p>
        </p:txBody>
      </p:sp>
      <p:pic>
        <p:nvPicPr>
          <p:cNvPr id="5" name="Picture 4" descr="lognorm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0" y="2554890"/>
            <a:ext cx="8778236" cy="1043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970996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Helvetica Neue Bold Condensed"/>
                <a:cs typeface="Helvetica Neue Bold Condensed"/>
              </a:rPr>
              <a:t>The </a:t>
            </a:r>
            <a:r>
              <a:rPr lang="en-US" sz="2200" i="1" dirty="0" smtClean="0">
                <a:solidFill>
                  <a:srgbClr val="FF0000"/>
                </a:solidFill>
                <a:latin typeface="Helvetica Neue Bold Condensed"/>
                <a:cs typeface="Helvetica Neue Bold Condensed"/>
              </a:rPr>
              <a:t>probability density function </a:t>
            </a:r>
            <a:r>
              <a:rPr lang="en-US" sz="2200" dirty="0" smtClean="0">
                <a:latin typeface="Helvetica Neue Bold Condensed"/>
                <a:cs typeface="Helvetica Neue Bold Condensed"/>
              </a:rPr>
              <a:t>(PDF) of a log-normal distribution is:</a:t>
            </a:r>
          </a:p>
        </p:txBody>
      </p:sp>
      <p:pic>
        <p:nvPicPr>
          <p:cNvPr id="7" name="Picture 6" descr="lognormal_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4773956"/>
            <a:ext cx="6896100" cy="111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9"/>
            <a:ext cx="8229600" cy="1143000"/>
          </a:xfrm>
        </p:spPr>
        <p:txBody>
          <a:bodyPr/>
          <a:lstStyle/>
          <a:p>
            <a:r>
              <a:rPr lang="en-US" dirty="0" err="1" smtClean="0"/>
              <a:t>PDFs</a:t>
            </a:r>
            <a:r>
              <a:rPr lang="en-US" dirty="0" smtClean="0"/>
              <a:t> and </a:t>
            </a:r>
            <a:r>
              <a:rPr lang="en-US" dirty="0" err="1" smtClean="0"/>
              <a:t>CDFs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599"/>
            <a:ext cx="8229600" cy="1349285"/>
          </a:xfrm>
        </p:spPr>
        <p:txBody>
          <a:bodyPr/>
          <a:lstStyle/>
          <a:p>
            <a:r>
              <a:rPr lang="en-US" dirty="0" smtClean="0"/>
              <a:t>The PDF of a random variable defines the probability of that variable taking a particular value (think ‘bell curve’ e.g. normal distribution)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df_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06884"/>
            <a:ext cx="2895600" cy="115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861" y="2666259"/>
            <a:ext cx="410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The integral of a PDF along its domain must equal 1 (i.e., if discrete, all probabilities sum to 1)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3868803"/>
            <a:ext cx="8229600" cy="13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The CDF of a random variable defines the probability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that a value of 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the variable will be found &lt;= </a:t>
            </a:r>
            <a:r>
              <a:rPr lang="en-US" sz="2600" dirty="0" err="1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x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(think ‘</a:t>
            </a:r>
            <a:r>
              <a:rPr lang="en-US" sz="2600" dirty="0" err="1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US" sz="2600" dirty="0" smtClean="0"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-curve’)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 descr="cs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76119"/>
            <a:ext cx="3759200" cy="107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3861" y="5218088"/>
            <a:ext cx="410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The CDF can be defined as the integral of the PDF up to </a:t>
            </a:r>
            <a:r>
              <a:rPr lang="en-US" dirty="0" err="1" smtClean="0">
                <a:latin typeface="Helvetica Neue Bold Condensed"/>
                <a:cs typeface="Helvetica Neue Bold Condensed"/>
              </a:rPr>
              <a:t>x</a:t>
            </a:r>
            <a:endParaRPr lang="en-US" dirty="0">
              <a:latin typeface="Helvetica Neue Bold Condensed"/>
              <a:cs typeface="Helvetica Neue Bold Condense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approaches: </a:t>
            </a:r>
            <a:r>
              <a:rPr lang="en-US" dirty="0" err="1" smtClean="0"/>
              <a:t>Hillert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Hillert</a:t>
            </a:r>
            <a:r>
              <a:rPr lang="en-US" dirty="0" smtClean="0"/>
              <a:t> derived a limiting grain size distribution based on a presumed growth equation</a:t>
            </a:r>
          </a:p>
          <a:p>
            <a:r>
              <a:rPr lang="en-US" dirty="0" smtClean="0"/>
              <a:t>Assume grain boundary velocity is proportional to the local curvature:</a:t>
            </a:r>
            <a:endParaRPr lang="en-US" dirty="0"/>
          </a:p>
        </p:txBody>
      </p:sp>
      <p:pic>
        <p:nvPicPr>
          <p:cNvPr id="4" name="Picture 3" descr="gb_vel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35" y="3664910"/>
            <a:ext cx="5753100" cy="110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135" y="5202833"/>
            <a:ext cx="201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V = velocity</a:t>
            </a: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M = mobility</a:t>
            </a:r>
          </a:p>
          <a:p>
            <a:r>
              <a:rPr lang="en-US" dirty="0" smtClean="0">
                <a:latin typeface="Helvetica Neue Bold Condensed"/>
                <a:cs typeface="Helvetica Neue Bold Condensed"/>
              </a:rPr>
              <a:t>P = pressure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4698" y="5202833"/>
            <a:ext cx="308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grain boundary energy</a:t>
            </a:r>
          </a:p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ρ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radii of curvature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02340"/>
            <a:ext cx="9144000" cy="365125"/>
          </a:xfrm>
        </p:spPr>
        <p:txBody>
          <a:bodyPr/>
          <a:lstStyle/>
          <a:p>
            <a:pPr algn="l"/>
            <a:r>
              <a:rPr lang="en-US" dirty="0" smtClean="0"/>
              <a:t>M </a:t>
            </a:r>
            <a:r>
              <a:rPr lang="en-US" dirty="0" err="1" smtClean="0"/>
              <a:t>Hillert</a:t>
            </a:r>
            <a:r>
              <a:rPr lang="en-US" dirty="0" smtClean="0"/>
              <a:t>, </a:t>
            </a:r>
            <a:r>
              <a:rPr lang="en-US" i="1" dirty="0" smtClean="0"/>
              <a:t>Acta Metall.</a:t>
            </a:r>
            <a:r>
              <a:rPr lang="en-US" dirty="0" smtClean="0"/>
              <a:t>, vol. 13 pp. 227-238 (1965)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approaches: </a:t>
            </a:r>
            <a:r>
              <a:rPr lang="en-US" dirty="0" err="1" smtClean="0"/>
              <a:t>Hillert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change should be equivalent to the integral of the velocity around the grain boundary surface</a:t>
            </a:r>
          </a:p>
          <a:p>
            <a:r>
              <a:rPr lang="en-US" dirty="0" smtClean="0"/>
              <a:t>This allows us to rewrite the velocity as a rate of change for the grain size: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135" y="5430923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Bold Condensed"/>
                <a:cs typeface="Helvetica Neue Bold Condensed"/>
              </a:rPr>
              <a:t>R = circle/sphere equivalent radius </a:t>
            </a:r>
          </a:p>
          <a:p>
            <a:r>
              <a:rPr lang="en-US" dirty="0" err="1" smtClean="0">
                <a:latin typeface="Helvetica Neue Bold Condensed"/>
                <a:cs typeface="Helvetica Neue Bold Condensed"/>
              </a:rPr>
              <a:t>R</a:t>
            </a:r>
            <a:r>
              <a:rPr lang="en-US" baseline="-25000" dirty="0" err="1" smtClean="0">
                <a:latin typeface="Helvetica Neue Bold Condensed"/>
                <a:cs typeface="Helvetica Neue Bold Condensed"/>
              </a:rPr>
              <a:t>cr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critical radius</a:t>
            </a:r>
          </a:p>
        </p:txBody>
      </p:sp>
      <p:pic>
        <p:nvPicPr>
          <p:cNvPr id="7" name="Picture 6" descr="hillert_sizera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35" y="3722810"/>
            <a:ext cx="4826000" cy="11049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02340"/>
            <a:ext cx="9144000" cy="365125"/>
          </a:xfrm>
        </p:spPr>
        <p:txBody>
          <a:bodyPr/>
          <a:lstStyle/>
          <a:p>
            <a:pPr algn="l"/>
            <a:r>
              <a:rPr lang="en-US" dirty="0" smtClean="0"/>
              <a:t>M </a:t>
            </a:r>
            <a:r>
              <a:rPr lang="en-US" dirty="0" err="1" smtClean="0"/>
              <a:t>Hillert</a:t>
            </a:r>
            <a:r>
              <a:rPr lang="en-US" dirty="0" smtClean="0"/>
              <a:t>, </a:t>
            </a:r>
            <a:r>
              <a:rPr lang="en-US" i="1" dirty="0" smtClean="0"/>
              <a:t>Acta Metall.</a:t>
            </a:r>
            <a:r>
              <a:rPr lang="en-US" dirty="0" smtClean="0"/>
              <a:t>, vol. 13 pp. 227-238 (1965)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Theoretical approaches: </a:t>
            </a:r>
            <a:r>
              <a:rPr lang="en-US" dirty="0" err="1" smtClean="0"/>
              <a:t>Hillert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59059"/>
          </a:xfrm>
        </p:spPr>
        <p:txBody>
          <a:bodyPr/>
          <a:lstStyle/>
          <a:p>
            <a:r>
              <a:rPr lang="en-US" dirty="0" smtClean="0"/>
              <a:t>By the n-6 rule, the rate of change for grain size in 2D becomes: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135" y="395639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Helvetica Neue Bold Condensed"/>
                <a:cs typeface="Helvetica Neue Bold Condensed"/>
              </a:rPr>
              <a:t>n</a:t>
            </a:r>
            <a:r>
              <a:rPr lang="en-US" dirty="0" smtClean="0">
                <a:latin typeface="Helvetica Neue Bold Condensed"/>
                <a:cs typeface="Helvetica Neue Bold Condensed"/>
              </a:rPr>
              <a:t> = number of sides</a:t>
            </a:r>
          </a:p>
        </p:txBody>
      </p:sp>
      <p:pic>
        <p:nvPicPr>
          <p:cNvPr id="6" name="Picture 5" descr="n6_hille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35" y="2759259"/>
            <a:ext cx="3860800" cy="965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540368"/>
            <a:ext cx="8229600" cy="115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But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Condensed Bold"/>
                <a:ea typeface="ＭＳ Ｐゴシック" pitchFamily="1" charset="-128"/>
                <a:cs typeface="ＭＳ Ｐゴシック" pitchFamily="1" charset="-128"/>
              </a:rPr>
              <a:t> where does n-6 come from?  Originally derived by von Neumann for soap froths, extended by Mullins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Condensed Bold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02340"/>
            <a:ext cx="9144000" cy="365125"/>
          </a:xfrm>
        </p:spPr>
        <p:txBody>
          <a:bodyPr/>
          <a:lstStyle/>
          <a:p>
            <a:pPr algn="l"/>
            <a:r>
              <a:rPr lang="en-US" dirty="0" smtClean="0"/>
              <a:t>J. von Neumann, </a:t>
            </a:r>
            <a:r>
              <a:rPr lang="en-US" i="1" dirty="0" smtClean="0"/>
              <a:t>Metal Interfaces</a:t>
            </a:r>
            <a:r>
              <a:rPr lang="en-US" dirty="0" smtClean="0"/>
              <a:t>, ASM, Cleveland (1952)</a:t>
            </a:r>
          </a:p>
          <a:p>
            <a:pPr algn="l"/>
            <a:r>
              <a:rPr lang="en-US" dirty="0" smtClean="0"/>
              <a:t>W.W. Mullins, </a:t>
            </a:r>
            <a:r>
              <a:rPr lang="en-US" i="1" dirty="0" smtClean="0"/>
              <a:t>J. Appl. Phys.</a:t>
            </a:r>
            <a:r>
              <a:rPr lang="en-US" dirty="0" smtClean="0"/>
              <a:t>, vol. 27 pp.900-904 (1956)</a:t>
            </a:r>
          </a:p>
          <a:p>
            <a:pPr algn="l"/>
            <a:r>
              <a:rPr lang="en-US" dirty="0" smtClean="0"/>
              <a:t>M </a:t>
            </a:r>
            <a:r>
              <a:rPr lang="en-US" dirty="0" err="1" smtClean="0"/>
              <a:t>Hillert</a:t>
            </a:r>
            <a:r>
              <a:rPr lang="en-US" dirty="0" smtClean="0"/>
              <a:t>, </a:t>
            </a:r>
            <a:r>
              <a:rPr lang="en-US" i="1" dirty="0" smtClean="0"/>
              <a:t>Acta Metall.</a:t>
            </a:r>
            <a:r>
              <a:rPr lang="en-US" dirty="0" smtClean="0"/>
              <a:t>, vol. 13 pp. 227-238 (1965) 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m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cmu.pot</Template>
  <TotalTime>806</TotalTime>
  <Words>1767</Words>
  <Application>Microsoft Macintosh PowerPoint</Application>
  <PresentationFormat>On-screen Show (4:3)</PresentationFormat>
  <Paragraphs>163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cmu</vt:lpstr>
      <vt:lpstr>Statistics of Grain Size Distributions</vt:lpstr>
      <vt:lpstr>Outline</vt:lpstr>
      <vt:lpstr>Why grain size distributions?</vt:lpstr>
      <vt:lpstr>Why grain size distributions?</vt:lpstr>
      <vt:lpstr>Log-normal distribution</vt:lpstr>
      <vt:lpstr>PDFs and CDFs</vt:lpstr>
      <vt:lpstr>Theoretical approaches: Hillert</vt:lpstr>
      <vt:lpstr>Theoretical approaches: Hillert</vt:lpstr>
      <vt:lpstr>Theoretical approaches: Hillert</vt:lpstr>
      <vt:lpstr>n-6 rule</vt:lpstr>
      <vt:lpstr>n-6 rule</vt:lpstr>
      <vt:lpstr>Theoretical approaches: Hillert</vt:lpstr>
      <vt:lpstr>Theoretical approaches: Hillert</vt:lpstr>
      <vt:lpstr>Theoretical approaches: Hillert</vt:lpstr>
      <vt:lpstr>Theoretical approaches: Mullins</vt:lpstr>
      <vt:lpstr>Theoretical approaches: Mullins</vt:lpstr>
      <vt:lpstr>Are they log-normal?</vt:lpstr>
      <vt:lpstr>Visualizing grain size</vt:lpstr>
      <vt:lpstr>Visualizing grain size</vt:lpstr>
      <vt:lpstr>Visualizing grain size</vt:lpstr>
      <vt:lpstr>Sampling</vt:lpstr>
      <vt:lpstr>Numerical CDFs</vt:lpstr>
      <vt:lpstr>Numerical CDFs</vt:lpstr>
      <vt:lpstr>Numerical CDFs</vt:lpstr>
      <vt:lpstr>Extreme value theory</vt:lpstr>
      <vt:lpstr>Extreme value theory</vt:lpstr>
      <vt:lpstr>Extreme value theory </vt:lpstr>
      <vt:lpstr>Extreme value theory</vt:lpstr>
      <vt:lpstr>Extreme value theory</vt:lpstr>
      <vt:lpstr>Extreme value theory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of Grain Size Distributions</dc:title>
  <dc:creator>Sean Donegan</dc:creator>
  <cp:lastModifiedBy>Anthony Rollett</cp:lastModifiedBy>
  <cp:revision>47</cp:revision>
  <dcterms:created xsi:type="dcterms:W3CDTF">2014-04-27T18:44:38Z</dcterms:created>
  <dcterms:modified xsi:type="dcterms:W3CDTF">2014-04-27T22:43:37Z</dcterms:modified>
</cp:coreProperties>
</file>