
<file path=[Content_Types].xml><?xml version="1.0" encoding="utf-8"?>
<Types xmlns="http://schemas.openxmlformats.org/package/2006/content-types">
  <Override PartName="/ppt/slides/slide41.xml" ContentType="application/vnd.openxmlformats-officedocument.presentationml.slide+xml"/>
  <Override PartName="/ppt/embeddings/oleObject47.bin" ContentType="application/vnd.openxmlformats-officedocument.oleObject"/>
  <Override PartName="/ppt/slides/slide18.xml" ContentType="application/vnd.openxmlformats-officedocument.presentationml.slide+xml"/>
  <Override PartName="/ppt/embeddings/Microsoft_Equation3.bin" ContentType="application/vnd.openxmlformats-officedocument.oleObject"/>
  <Override PartName="/ppt/slides/slide28.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embeddings/Microsoft_Equation10.bin" ContentType="application/vnd.openxmlformats-officedocument.oleObject"/>
  <Override PartName="/ppt/notesMasters/notesMaster1.xml" ContentType="application/vnd.openxmlformats-officedocument.presentationml.notesMaster+xml"/>
  <Default Extension="vml" ContentType="application/vnd.openxmlformats-officedocument.vmlDrawing"/>
  <Override PartName="/ppt/embeddings/Microsoft_Equation9.bin" ContentType="application/vnd.openxmlformats-officedocument.oleObject"/>
  <Override PartName="/ppt/theme/theme1.xml" ContentType="application/vnd.openxmlformats-officedocument.theme+xml"/>
  <Override PartName="/ppt/embeddings/Microsoft_Equation16.bin" ContentType="application/vnd.openxmlformats-officedocument.oleObject"/>
  <Override PartName="/ppt/embeddings/oleObject1.bin" ContentType="application/vnd.openxmlformats-officedocument.oleObject"/>
  <Override PartName="/ppt/embeddings/oleObject13.bin" ContentType="application/vnd.openxmlformats-officedocument.oleObject"/>
  <Override PartName="/ppt/embeddings/oleObject23.bin" ContentType="application/vnd.openxmlformats-officedocument.oleObject"/>
  <Override PartName="/ppt/embeddings/oleObject33.bin" ContentType="application/vnd.openxmlformats-officedocument.oleObject"/>
  <Default Extension="jpeg" ContentType="image/jpeg"/>
  <Override PartName="/ppt/embeddings/oleObject42.bin" ContentType="application/vnd.openxmlformats-officedocument.oleObject"/>
  <Override PartName="/ppt/slides/slide13.xml" ContentType="application/vnd.openxmlformats-officedocument.presentationml.slide+xml"/>
  <Override PartName="/ppt/embeddings/oleObject7.bin" ContentType="application/vnd.openxmlformats-officedocument.oleObject"/>
  <Override PartName="/ppt/embeddings/oleObject52.bin" ContentType="application/vnd.openxmlformats-officedocument.oleObject"/>
  <Override PartName="/ppt/slides/slide23.xml" ContentType="application/vnd.openxmlformats-officedocument.presentationml.slide+xml"/>
  <Default Extension="doc" ContentType="application/msword"/>
  <Override PartName="/ppt/embeddings/oleObject19.bin" ContentType="application/vnd.openxmlformats-officedocument.oleObject"/>
  <Override PartName="/ppt/slides/slide32.xml" ContentType="application/vnd.openxmlformats-officedocument.presentationml.slide+xml"/>
  <Override PartName="/ppt/embeddings/oleObject29.bin" ContentType="application/vnd.openxmlformats-officedocument.oleObject"/>
  <Override PartName="/ppt/slides/slide4.xml" ContentType="application/vnd.openxmlformats-officedocument.presentationml.slide+xml"/>
  <Override PartName="/ppt/slideLayouts/slideLayout5.xml" ContentType="application/vnd.openxmlformats-officedocument.presentationml.slideLayout+xml"/>
  <Override PartName="/ppt/slides/slide42.xml" ContentType="application/vnd.openxmlformats-officedocument.presentationml.slide+xml"/>
  <Override PartName="/ppt/embeddings/oleObject38.bin" ContentType="application/vnd.openxmlformats-officedocument.oleObject"/>
  <Override PartName="/ppt/embeddings/oleObject48.bin" ContentType="application/vnd.openxmlformats-officedocument.oleObject"/>
  <Override PartName="/ppt/slides/slide19.xml" ContentType="application/vnd.openxmlformats-officedocument.presentationml.slide+xml"/>
  <Override PartName="/ppt/slideLayouts/slideLayout10.xml" ContentType="application/vnd.openxmlformats-officedocument.presentationml.slideLayout+xml"/>
  <Override PartName="/ppt/embeddings/Microsoft_Equation4.bin" ContentType="application/vnd.openxmlformats-officedocument.oleObject"/>
  <Override PartName="/ppt/slides/slide29.xml" ContentType="application/vnd.openxmlformats-officedocument.presentationml.slide+xml"/>
  <Override PartName="/ppt/slides/slide38.xml" ContentType="application/vnd.openxmlformats-officedocument.presentationml.slide+xml"/>
  <Override PartName="/ppt/embeddings/Microsoft_Equation11.bin" ContentType="application/vnd.openxmlformats-officedocument.oleObject"/>
  <Override PartName="/ppt/embeddings/Microsoft_Equation21.bin" ContentType="application/vnd.openxmlformats-officedocument.oleObject"/>
  <Override PartName="/ppt/embeddings/Microsoft_Equation30.bin" ContentType="application/vnd.openxmlformats-officedocument.oleObject"/>
  <Override PartName="/ppt/theme/theme2.xml" ContentType="application/vnd.openxmlformats-officedocument.theme+xml"/>
  <Override PartName="/ppt/embeddings/Microsoft_Equation17.bin" ContentType="application/vnd.openxmlformats-officedocument.oleObject"/>
  <Override PartName="/ppt/embeddings/oleObject2.bin" ContentType="application/vnd.openxmlformats-officedocument.oleObject"/>
  <Override PartName="/ppt/embeddings/oleObject14.bin" ContentType="application/vnd.openxmlformats-officedocument.oleObject"/>
  <Override PartName="/ppt/embeddings/Microsoft_Equation26.bin" ContentType="application/vnd.openxmlformats-officedocument.oleObject"/>
  <Override PartName="/ppt/embeddings/oleObject24.bin" ContentType="application/vnd.openxmlformats-officedocument.oleObject"/>
  <Override PartName="/ppt/embeddings/Microsoft_Equation36.bin" ContentType="application/vnd.openxmlformats-officedocument.oleObject"/>
  <Override PartName="/ppt/embeddings/oleObject34.bin" ContentType="application/vnd.openxmlformats-officedocument.oleObject"/>
  <Override PartName="/ppt/slides/slide14.xml" ContentType="application/vnd.openxmlformats-officedocument.presentationml.slide+xml"/>
  <Override PartName="/ppt/embeddings/oleObject43.bin" ContentType="application/vnd.openxmlformats-officedocument.oleObject"/>
  <Override PartName="/ppt/embeddings/oleObject8.bin" ContentType="application/vnd.openxmlformats-officedocument.oleObject"/>
  <Override PartName="/ppt/embeddings/oleObject53.bin" ContentType="application/vnd.openxmlformats-officedocument.oleObject"/>
  <Default Extension="bin" ContentType="application/vnd.openxmlformats-officedocument.presentationml.printerSettings"/>
  <Override PartName="/ppt/slides/slide24.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embeddings/oleObject39.bin" ContentType="application/vnd.openxmlformats-officedocument.oleObject"/>
  <Override PartName="/ppt/slides/slide43.xml" ContentType="application/vnd.openxmlformats-officedocument.presentationml.slide+xml"/>
  <Override PartName="/ppt/embeddings/oleObject49.bin" ContentType="application/vnd.openxmlformats-officedocument.oleObject"/>
  <Override PartName="/ppt/embeddings/Microsoft_Equation5.bin" ContentType="application/vnd.openxmlformats-officedocument.oleObject"/>
  <Override PartName="/ppt/slideLayouts/slideLayout11.xml" ContentType="application/vnd.openxmlformats-officedocument.presentationml.slideLayout+xml"/>
  <Override PartName="/docProps/app.xml" ContentType="application/vnd.openxmlformats-officedocument.extended-properties+xml"/>
  <Override PartName="/ppt/slides/slide39.xml" ContentType="application/vnd.openxmlformats-officedocument.presentationml.slide+xml"/>
  <Override PartName="/ppt/embeddings/Microsoft_Equation12.bin" ContentType="application/vnd.openxmlformats-officedocument.oleObject"/>
  <Override PartName="/ppt/embeddings/oleObject10.bin" ContentType="application/vnd.openxmlformats-officedocument.oleObject"/>
  <Override PartName="/ppt/embeddings/Microsoft_Equation22.bin" ContentType="application/vnd.openxmlformats-officedocument.oleObject"/>
  <Override PartName="/docProps/core.xml" ContentType="application/vnd.openxmlformats-package.core-properties+xml"/>
  <Override PartName="/ppt/embeddings/Microsoft_Equation31.bin" ContentType="application/vnd.openxmlformats-officedocument.oleObject"/>
  <Override PartName="/ppt/theme/theme3.xml" ContentType="application/vnd.openxmlformats-officedocument.theme+xml"/>
  <Override PartName="/ppt/embeddings/Microsoft_Equation18.bin" ContentType="application/vnd.openxmlformats-officedocument.oleObject"/>
  <Override PartName="/ppt/embeddings/oleObject3.bin" ContentType="application/vnd.openxmlformats-officedocument.oleObject"/>
  <Override PartName="/ppt/embeddings/oleObject15.bin" ContentType="application/vnd.openxmlformats-officedocument.oleObject"/>
  <Override PartName="/ppt/embeddings/Microsoft_Equation27.bin" ContentType="application/vnd.openxmlformats-officedocument.oleObject"/>
  <Override PartName="/ppt/embeddings/oleObject25.bin" ContentType="application/vnd.openxmlformats-officedocument.oleObject"/>
  <Override PartName="/ppt/embeddings/Microsoft_Equation37.bin" ContentType="application/vnd.openxmlformats-officedocument.oleObject"/>
  <Override PartName="/ppt/slideLayouts/slideLayout1.xml" ContentType="application/vnd.openxmlformats-officedocument.presentationml.slideLayout+xml"/>
  <Override PartName="/ppt/embeddings/oleObject35.bin" ContentType="application/vnd.openxmlformats-officedocument.oleObject"/>
  <Override PartName="/ppt/embeddings/oleObject44.bin" ContentType="application/vnd.openxmlformats-officedocument.oleObject"/>
  <Override PartName="/ppt/slides/slide15.xml" ContentType="application/vnd.openxmlformats-officedocument.presentationml.slide+xml"/>
  <Override PartName="/ppt/embeddings/oleObject9.bin" ContentType="application/vnd.openxmlformats-officedocument.oleObject"/>
  <Override PartName="/ppt/embeddings/oleObject54.bin" ContentType="application/vnd.openxmlformats-officedocument.oleObject"/>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embeddings/Microsoft_Equation6.bin" ContentType="application/vnd.openxmlformats-officedocument.oleObject"/>
  <Override PartName="/ppt/embeddings/Microsoft_Equation13.bin" ContentType="application/vnd.openxmlformats-officedocument.oleObject"/>
  <Override PartName="/ppt/embeddings/oleObject11.bin" ContentType="application/vnd.openxmlformats-officedocument.oleObject"/>
  <Override PartName="/ppt/embeddings/Microsoft_Equation23.bin" ContentType="application/vnd.openxmlformats-officedocument.oleObject"/>
  <Override PartName="/ppt/embeddings/oleObject20.bin" ContentType="application/vnd.openxmlformats-officedocument.oleObject"/>
  <Override PartName="/ppt/embeddings/oleObject3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6.bin" ContentType="application/vnd.openxmlformats-officedocument.oleObject"/>
  <Override PartName="/ppt/slides/slide20.xml" ContentType="application/vnd.openxmlformats-officedocument.presentationml.slide+xml"/>
  <Override PartName="/ppt/embeddings/Microsoft_Equation28.bin" ContentType="application/vnd.openxmlformats-officedocument.oleObject"/>
  <Override PartName="/ppt/embeddings/oleObject26.bin" ContentType="application/vnd.openxmlformats-officedocument.oleObject"/>
  <Override PartName="/ppt/slides/slide1.xml" ContentType="application/vnd.openxmlformats-officedocument.presentationml.slide+xml"/>
  <Override PartName="/ppt/slideLayouts/slideLayout2.xml" ContentType="application/vnd.openxmlformats-officedocument.presentationml.slideLayout+xml"/>
  <Override PartName="/ppt/embeddings/Microsoft_Equation38.bin" ContentType="application/vnd.openxmlformats-officedocument.oleObject"/>
  <Override PartName="/ppt/embeddings/oleObject36.bin" ContentType="application/vnd.openxmlformats-officedocument.oleObject"/>
  <Override PartName="/ppt/embeddings/oleObject45.bin" ContentType="application/vnd.openxmlformats-officedocument.oleObject"/>
  <Override PartName="/ppt/slides/slide16.xml" ContentType="application/vnd.openxmlformats-officedocument.presentationml.slide+xml"/>
  <Override PartName="/ppt/viewProps.xml" ContentType="application/vnd.openxmlformats-officedocument.presentationml.viewProps+xml"/>
  <Override PartName="/ppt/embeddings/Microsoft_Equation1.bin" ContentType="application/vnd.openxmlformats-officedocument.oleObject"/>
  <Default Extension="rels" ContentType="application/vnd.openxmlformats-package.relationships+xml"/>
  <Override PartName="/ppt/slides/slide26.xml" ContentType="application/vnd.openxmlformats-officedocument.presentationml.slide+xml"/>
  <Default Extension="pict" ContentType="image/pict"/>
  <Override PartName="/ppt/embeddings/oleObject55.bin" ContentType="application/vnd.openxmlformats-officedocument.oleObject"/>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embeddings/Microsoft_Equation7.bin" ContentType="application/vnd.openxmlformats-officedocument.oleObject"/>
  <Override PartName="/ppt/presProps.xml" ContentType="application/vnd.openxmlformats-officedocument.presentationml.presProps+xml"/>
  <Override PartName="/ppt/presentation.xml" ContentType="application/vnd.openxmlformats-officedocument.presentationml.presentation.main+xml"/>
  <Override PartName="/ppt/embeddings/Microsoft_Equation14.bin" ContentType="application/vnd.openxmlformats-officedocument.oleObject"/>
  <Override PartName="/ppt/embeddings/oleObject12.bin" ContentType="application/vnd.openxmlformats-officedocument.oleObject"/>
  <Override PartName="/ppt/embeddings/Microsoft_Equation24.bin" ContentType="application/vnd.openxmlformats-officedocument.oleObject"/>
  <Override PartName="/ppt/embeddings/oleObject21.bin" ContentType="application/vnd.openxmlformats-officedocument.oleObject"/>
  <Override PartName="/ppt/embeddings/oleObject31.bin" ContentType="application/vnd.openxmlformats-officedocument.oleObject"/>
  <Override PartName="/ppt/embeddings/oleObject40.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17.bin" ContentType="application/vnd.openxmlformats-officedocument.oleObject"/>
  <Override PartName="/ppt/embeddings/oleObject50.bin" ContentType="application/vnd.openxmlformats-officedocument.oleObject"/>
  <Override PartName="/ppt/slides/slide21.xml" ContentType="application/vnd.openxmlformats-officedocument.presentationml.slide+xml"/>
  <Override PartName="/ppt/embeddings/Microsoft_Equation29.bin" ContentType="application/vnd.openxmlformats-officedocument.oleObject"/>
  <Override PartName="/ppt/slides/slide30.xml" ContentType="application/vnd.openxmlformats-officedocument.presentationml.slide+xml"/>
  <Override PartName="/ppt/embeddings/oleObject27.bin" ContentType="application/vnd.openxmlformats-officedocument.oleObject"/>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embeddings/oleObject37.bin" ContentType="application/vnd.openxmlformats-officedocument.oleObject"/>
  <Override PartName="/ppt/embeddings/Microsoft_Equation39.bin" ContentType="application/vnd.openxmlformats-officedocument.oleObject"/>
  <Override PartName="/ppt/embeddings/oleObject46.bin" ContentType="application/vnd.openxmlformats-officedocument.oleObject"/>
  <Override PartName="/ppt/slides/slide17.xml" ContentType="application/vnd.openxmlformats-officedocument.presentationml.slide+xml"/>
  <Override PartName="/ppt/embeddings/Microsoft_Equation2.bin" ContentType="application/vnd.openxmlformats-officedocument.oleObject"/>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Default Extension="pdf" ContentType="application/pdf"/>
  <Override PartName="/ppt/slides/slide46.xml" ContentType="application/vnd.openxmlformats-officedocument.presentationml.slide+xml"/>
  <Override PartName="/ppt/embeddings/Microsoft_Equation8.bin" ContentType="application/vnd.openxmlformats-officedocument.oleObject"/>
  <Override PartName="/ppt/embeddings/Microsoft_Equation15.bin" ContentType="application/vnd.openxmlformats-officedocument.oleObject"/>
  <Override PartName="/ppt/embeddings/Microsoft_Equation25.bin" ContentType="application/vnd.openxmlformats-officedocument.oleObject"/>
  <Override PartName="/ppt/embeddings/oleObject22.bin" ContentType="application/vnd.openxmlformats-officedocument.oleObject"/>
  <Override PartName="/ppt/embeddings/oleObject32.bin" ContentType="application/vnd.openxmlformats-officedocument.oleObject"/>
  <Override PartName="/ppt/embeddings/oleObject41.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18.bin" ContentType="application/vnd.openxmlformats-officedocument.oleObject"/>
  <Override PartName="/ppt/embeddings/oleObject51.bin" ContentType="application/vnd.openxmlformats-officedocument.oleObject"/>
  <Override PartName="/ppt/slides/slide22.xml" ContentType="application/vnd.openxmlformats-officedocument.presentationml.slide+xml"/>
  <Override PartName="/ppt/slides/slide31.xml" ContentType="application/vnd.openxmlformats-officedocument.presentationml.slide+xml"/>
  <Override PartName="/ppt/embeddings/oleObject28.bin" ContentType="application/vnd.openxmlformats-officedocument.oleObject"/>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8"/>
  </p:notesMasterIdLst>
  <p:handoutMasterIdLst>
    <p:handoutMasterId r:id="rId49"/>
  </p:handoutMasterIdLst>
  <p:sldIdLst>
    <p:sldId id="291" r:id="rId2"/>
    <p:sldId id="295" r:id="rId3"/>
    <p:sldId id="300" r:id="rId4"/>
    <p:sldId id="301" r:id="rId5"/>
    <p:sldId id="302" r:id="rId6"/>
    <p:sldId id="303" r:id="rId7"/>
    <p:sldId id="304" r:id="rId8"/>
    <p:sldId id="305" r:id="rId9"/>
    <p:sldId id="306" r:id="rId10"/>
    <p:sldId id="307" r:id="rId11"/>
    <p:sldId id="308" r:id="rId12"/>
    <p:sldId id="309" r:id="rId13"/>
    <p:sldId id="310" r:id="rId14"/>
    <p:sldId id="311" r:id="rId15"/>
    <p:sldId id="280" r:id="rId16"/>
    <p:sldId id="281" r:id="rId17"/>
    <p:sldId id="282" r:id="rId18"/>
    <p:sldId id="283" r:id="rId19"/>
    <p:sldId id="284" r:id="rId20"/>
    <p:sldId id="285" r:id="rId21"/>
    <p:sldId id="286" r:id="rId22"/>
    <p:sldId id="287" r:id="rId23"/>
    <p:sldId id="288" r:id="rId24"/>
    <p:sldId id="256" r:id="rId25"/>
    <p:sldId id="293" r:id="rId26"/>
    <p:sldId id="294" r:id="rId27"/>
    <p:sldId id="258" r:id="rId28"/>
    <p:sldId id="267" r:id="rId29"/>
    <p:sldId id="312" r:id="rId30"/>
    <p:sldId id="259" r:id="rId31"/>
    <p:sldId id="260" r:id="rId32"/>
    <p:sldId id="261" r:id="rId33"/>
    <p:sldId id="262" r:id="rId34"/>
    <p:sldId id="290" r:id="rId35"/>
    <p:sldId id="263" r:id="rId36"/>
    <p:sldId id="264" r:id="rId37"/>
    <p:sldId id="265" r:id="rId38"/>
    <p:sldId id="313" r:id="rId39"/>
    <p:sldId id="314" r:id="rId40"/>
    <p:sldId id="266" r:id="rId41"/>
    <p:sldId id="268" r:id="rId42"/>
    <p:sldId id="296" r:id="rId43"/>
    <p:sldId id="297" r:id="rId44"/>
    <p:sldId id="298" r:id="rId45"/>
    <p:sldId id="292" r:id="rId46"/>
    <p:sldId id="299"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7C8"/>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ferSingleView="1">
    <p:restoredLeft sz="32787"/>
    <p:restoredTop sz="90929"/>
  </p:normalViewPr>
  <p:slideViewPr>
    <p:cSldViewPr>
      <p:cViewPr>
        <p:scale>
          <a:sx n="130" d="100"/>
          <a:sy n="130" d="100"/>
        </p:scale>
        <p:origin x="-2808" y="-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 Id="rId2" Type="http://schemas.openxmlformats.org/officeDocument/2006/relationships/image" Target="../media/image5.pict"/><Relationship Id="rId3" Type="http://schemas.openxmlformats.org/officeDocument/2006/relationships/image" Target="../media/image6.pict"/></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7.pict"/><Relationship Id="rId4" Type="http://schemas.openxmlformats.org/officeDocument/2006/relationships/image" Target="../media/image28.pict"/><Relationship Id="rId1" Type="http://schemas.openxmlformats.org/officeDocument/2006/relationships/image" Target="../media/image27.pict"/><Relationship Id="rId2" Type="http://schemas.openxmlformats.org/officeDocument/2006/relationships/image" Target="../media/image21.pict"/></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pict"/><Relationship Id="rId4" Type="http://schemas.openxmlformats.org/officeDocument/2006/relationships/image" Target="../media/image17.pict"/><Relationship Id="rId5" Type="http://schemas.openxmlformats.org/officeDocument/2006/relationships/image" Target="../media/image31.pict"/><Relationship Id="rId6" Type="http://schemas.openxmlformats.org/officeDocument/2006/relationships/image" Target="../media/image32.pict"/><Relationship Id="rId1" Type="http://schemas.openxmlformats.org/officeDocument/2006/relationships/image" Target="../media/image29.pict"/><Relationship Id="rId2" Type="http://schemas.openxmlformats.org/officeDocument/2006/relationships/image" Target="../media/image30.pict"/></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3.pict"/><Relationship Id="rId2" Type="http://schemas.openxmlformats.org/officeDocument/2006/relationships/image" Target="../media/image34.pict"/></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6.pict"/><Relationship Id="rId4" Type="http://schemas.openxmlformats.org/officeDocument/2006/relationships/image" Target="../media/image37.pict"/><Relationship Id="rId1" Type="http://schemas.openxmlformats.org/officeDocument/2006/relationships/image" Target="../media/image13.pict"/><Relationship Id="rId2" Type="http://schemas.openxmlformats.org/officeDocument/2006/relationships/image" Target="../media/image35.pict"/></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0.pict"/><Relationship Id="rId4" Type="http://schemas.openxmlformats.org/officeDocument/2006/relationships/image" Target="../media/image41.pict"/><Relationship Id="rId5" Type="http://schemas.openxmlformats.org/officeDocument/2006/relationships/image" Target="../media/image42.pict"/><Relationship Id="rId6" Type="http://schemas.openxmlformats.org/officeDocument/2006/relationships/image" Target="../media/image43.pict"/><Relationship Id="rId1" Type="http://schemas.openxmlformats.org/officeDocument/2006/relationships/image" Target="../media/image38.pict"/><Relationship Id="rId2" Type="http://schemas.openxmlformats.org/officeDocument/2006/relationships/image" Target="../media/image39.pict"/></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pict"/></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5.pict"/><Relationship Id="rId2" Type="http://schemas.openxmlformats.org/officeDocument/2006/relationships/image" Target="../media/image46.pict"/><Relationship Id="rId3" Type="http://schemas.openxmlformats.org/officeDocument/2006/relationships/image" Target="../media/image47.pict"/></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8.pict"/><Relationship Id="rId2" Type="http://schemas.openxmlformats.org/officeDocument/2006/relationships/image" Target="../media/image49.pict"/><Relationship Id="rId3" Type="http://schemas.openxmlformats.org/officeDocument/2006/relationships/image" Target="../media/image50.pict"/></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1.pict"/></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ict"/><Relationship Id="rId2" Type="http://schemas.openxmlformats.org/officeDocument/2006/relationships/image" Target="../media/image8.pict"/><Relationship Id="rId3" Type="http://schemas.openxmlformats.org/officeDocument/2006/relationships/image" Target="../media/image9.pict"/></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2.pict"/></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3.pict"/></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4.pict"/></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7.pict"/><Relationship Id="rId4" Type="http://schemas.openxmlformats.org/officeDocument/2006/relationships/image" Target="../media/image58.pict"/><Relationship Id="rId5" Type="http://schemas.openxmlformats.org/officeDocument/2006/relationships/image" Target="../media/image59.pict"/><Relationship Id="rId1" Type="http://schemas.openxmlformats.org/officeDocument/2006/relationships/image" Target="../media/image55.pict"/><Relationship Id="rId2" Type="http://schemas.openxmlformats.org/officeDocument/2006/relationships/image" Target="../media/image56.pict"/></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0.pict"/><Relationship Id="rId2" Type="http://schemas.openxmlformats.org/officeDocument/2006/relationships/image" Target="../media/image61.pict"/></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3.pict"/></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6.pict"/></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67.pict"/></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8.pict"/><Relationship Id="rId2" Type="http://schemas.openxmlformats.org/officeDocument/2006/relationships/image" Target="../media/image69.pict"/></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70.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ict"/></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71.pict"/><Relationship Id="rId2" Type="http://schemas.openxmlformats.org/officeDocument/2006/relationships/image" Target="../media/image72.pict"/></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3.pict"/><Relationship Id="rId2" Type="http://schemas.openxmlformats.org/officeDocument/2006/relationships/image" Target="../media/image74.pict"/></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77.pict"/><Relationship Id="rId4" Type="http://schemas.openxmlformats.org/officeDocument/2006/relationships/image" Target="../media/image78.pict"/><Relationship Id="rId1" Type="http://schemas.openxmlformats.org/officeDocument/2006/relationships/image" Target="../media/image75.pict"/><Relationship Id="rId2" Type="http://schemas.openxmlformats.org/officeDocument/2006/relationships/image" Target="../media/image76.pict"/></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9.pict"/></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79.pict"/></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80.pict"/><Relationship Id="rId2" Type="http://schemas.openxmlformats.org/officeDocument/2006/relationships/image" Target="../media/image81.pict"/></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pict"/><Relationship Id="rId4" Type="http://schemas.openxmlformats.org/officeDocument/2006/relationships/image" Target="../media/image13.pict"/><Relationship Id="rId5" Type="http://schemas.openxmlformats.org/officeDocument/2006/relationships/image" Target="../media/image14.pict"/><Relationship Id="rId1" Type="http://schemas.openxmlformats.org/officeDocument/2006/relationships/image" Target="../media/image11.pict"/><Relationship Id="rId2" Type="http://schemas.openxmlformats.org/officeDocument/2006/relationships/image" Target="../media/image12.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pict"/><Relationship Id="rId2" Type="http://schemas.openxmlformats.org/officeDocument/2006/relationships/image" Target="../media/image17.pict"/><Relationship Id="rId3" Type="http://schemas.openxmlformats.org/officeDocument/2006/relationships/image" Target="../media/image18.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pict"/><Relationship Id="rId2" Type="http://schemas.openxmlformats.org/officeDocument/2006/relationships/image" Target="../media/image20.pict"/></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pict"/><Relationship Id="rId4" Type="http://schemas.openxmlformats.org/officeDocument/2006/relationships/image" Target="../media/image23.pict"/><Relationship Id="rId5" Type="http://schemas.openxmlformats.org/officeDocument/2006/relationships/image" Target="../media/image24.pict"/><Relationship Id="rId6" Type="http://schemas.openxmlformats.org/officeDocument/2006/relationships/image" Target="../media/image25.pict"/><Relationship Id="rId1" Type="http://schemas.openxmlformats.org/officeDocument/2006/relationships/image" Target="../media/image21.pict"/><Relationship Id="rId2" Type="http://schemas.openxmlformats.org/officeDocument/2006/relationships/image" Target="../media/image17.pict"/></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pict"/><Relationship Id="rId2" Type="http://schemas.openxmlformats.org/officeDocument/2006/relationships/image" Target="../media/image6.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C46FCD-48CF-0E4A-9CE8-BAA08FED349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03021F-5E01-A340-872D-BDAF55992E8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8B03EFD-1FC0-874A-BCEB-4A49186958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B0FB12D-5E33-9041-9CBA-5A123C839F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EDFC308-B38B-3D4D-AB27-A1B8970010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326340E-8AEF-AD4D-97B7-BCA5CA13D59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8EDD306-AB1A-DA41-B675-B31F9445DD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1008811-135E-9349-B4DF-BBC0FCD8DD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0018A4C-20CB-D844-9589-6A9D2F7F9D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94C24F2-5ACD-DC43-987D-FBEF1EABAE3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0233E911-EDE6-DA47-B060-E13F55C5858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E5EF83B-E6BD-B64A-91C1-B84C41C2962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F0104B1-B95B-C84F-9686-5C53A0DE5F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6200" y="76200"/>
            <a:ext cx="685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912EA3-9781-7A44-9BC7-8CFFAE68C52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i="1">
          <a:solidFill>
            <a:schemeClr val="accent2"/>
          </a:solidFill>
          <a:latin typeface="+mj-lt"/>
          <a:ea typeface="+mj-ea"/>
          <a:cs typeface="+mj-cs"/>
        </a:defRPr>
      </a:lvl1pPr>
      <a:lvl2pPr algn="ctr" rtl="0" eaLnBrk="0" fontAlgn="base" hangingPunct="0">
        <a:spcBef>
          <a:spcPct val="0"/>
        </a:spcBef>
        <a:spcAft>
          <a:spcPct val="0"/>
        </a:spcAft>
        <a:defRPr sz="4400" i="1">
          <a:solidFill>
            <a:schemeClr val="accent2"/>
          </a:solidFill>
          <a:latin typeface="Times New Roman" charset="0"/>
        </a:defRPr>
      </a:lvl2pPr>
      <a:lvl3pPr algn="ctr" rtl="0" eaLnBrk="0" fontAlgn="base" hangingPunct="0">
        <a:spcBef>
          <a:spcPct val="0"/>
        </a:spcBef>
        <a:spcAft>
          <a:spcPct val="0"/>
        </a:spcAft>
        <a:defRPr sz="4400" i="1">
          <a:solidFill>
            <a:schemeClr val="accent2"/>
          </a:solidFill>
          <a:latin typeface="Times New Roman" charset="0"/>
        </a:defRPr>
      </a:lvl3pPr>
      <a:lvl4pPr algn="ctr" rtl="0" eaLnBrk="0" fontAlgn="base" hangingPunct="0">
        <a:spcBef>
          <a:spcPct val="0"/>
        </a:spcBef>
        <a:spcAft>
          <a:spcPct val="0"/>
        </a:spcAft>
        <a:defRPr sz="4400" i="1">
          <a:solidFill>
            <a:schemeClr val="accent2"/>
          </a:solidFill>
          <a:latin typeface="Times New Roman" charset="0"/>
        </a:defRPr>
      </a:lvl4pPr>
      <a:lvl5pPr algn="ctr" rtl="0" eaLnBrk="0" fontAlgn="base" hangingPunct="0">
        <a:spcBef>
          <a:spcPct val="0"/>
        </a:spcBef>
        <a:spcAft>
          <a:spcPct val="0"/>
        </a:spcAft>
        <a:defRPr sz="4400" i="1">
          <a:solidFill>
            <a:schemeClr val="accent2"/>
          </a:solidFill>
          <a:latin typeface="Times New Roman" charset="0"/>
        </a:defRPr>
      </a:lvl5pPr>
      <a:lvl6pPr marL="457200" algn="ctr" rtl="0" eaLnBrk="0" fontAlgn="base" hangingPunct="0">
        <a:spcBef>
          <a:spcPct val="0"/>
        </a:spcBef>
        <a:spcAft>
          <a:spcPct val="0"/>
        </a:spcAft>
        <a:defRPr sz="4400" i="1">
          <a:solidFill>
            <a:schemeClr val="accent2"/>
          </a:solidFill>
          <a:latin typeface="Times New Roman" charset="0"/>
        </a:defRPr>
      </a:lvl6pPr>
      <a:lvl7pPr marL="914400" algn="ctr" rtl="0" eaLnBrk="0" fontAlgn="base" hangingPunct="0">
        <a:spcBef>
          <a:spcPct val="0"/>
        </a:spcBef>
        <a:spcAft>
          <a:spcPct val="0"/>
        </a:spcAft>
        <a:defRPr sz="4400" i="1">
          <a:solidFill>
            <a:schemeClr val="accent2"/>
          </a:solidFill>
          <a:latin typeface="Times New Roman" charset="0"/>
        </a:defRPr>
      </a:lvl7pPr>
      <a:lvl8pPr marL="1371600" algn="ctr" rtl="0" eaLnBrk="0" fontAlgn="base" hangingPunct="0">
        <a:spcBef>
          <a:spcPct val="0"/>
        </a:spcBef>
        <a:spcAft>
          <a:spcPct val="0"/>
        </a:spcAft>
        <a:defRPr sz="4400" i="1">
          <a:solidFill>
            <a:schemeClr val="accent2"/>
          </a:solidFill>
          <a:latin typeface="Times New Roman" charset="0"/>
        </a:defRPr>
      </a:lvl8pPr>
      <a:lvl9pPr marL="1828800" algn="ctr" rtl="0" eaLnBrk="0" fontAlgn="base" hangingPunct="0">
        <a:spcBef>
          <a:spcPct val="0"/>
        </a:spcBef>
        <a:spcAft>
          <a:spcPct val="0"/>
        </a:spcAft>
        <a:defRPr sz="4400" i="1">
          <a:solidFill>
            <a:schemeClr val="accent2"/>
          </a:solidFill>
          <a:latin typeface="Times New Roman"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d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oleObject" Target="../embeddings/oleObject18.bin"/><Relationship Id="rId5" Type="http://schemas.openxmlformats.org/officeDocument/2006/relationships/oleObject" Target="../embeddings/oleObject19.bin"/><Relationship Id="rId6" Type="http://schemas.openxmlformats.org/officeDocument/2006/relationships/oleObject" Target="../embeddings/oleObject20.bin"/><Relationship Id="rId7" Type="http://schemas.openxmlformats.org/officeDocument/2006/relationships/oleObject" Target="../embeddings/oleObject21.bin"/><Relationship Id="rId8" Type="http://schemas.openxmlformats.org/officeDocument/2006/relationships/oleObject" Target="../embeddings/oleObject22.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oleObject" Target="../embeddings/oleObject24.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33.bin"/><Relationship Id="rId12" Type="http://schemas.openxmlformats.org/officeDocument/2006/relationships/oleObject" Target="../embeddings/oleObject34.bin"/><Relationship Id="rId13" Type="http://schemas.openxmlformats.org/officeDocument/2006/relationships/oleObject" Target="../embeddings/oleObject35.bin"/><Relationship Id="rId14" Type="http://schemas.openxmlformats.org/officeDocument/2006/relationships/oleObject" Target="../embeddings/oleObject36.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25.bin"/><Relationship Id="rId4" Type="http://schemas.openxmlformats.org/officeDocument/2006/relationships/oleObject" Target="../embeddings/oleObject26.bin"/><Relationship Id="rId5" Type="http://schemas.openxmlformats.org/officeDocument/2006/relationships/oleObject" Target="../embeddings/oleObject27.bin"/><Relationship Id="rId6" Type="http://schemas.openxmlformats.org/officeDocument/2006/relationships/oleObject" Target="../embeddings/oleObject28.bin"/><Relationship Id="rId7" Type="http://schemas.openxmlformats.org/officeDocument/2006/relationships/oleObject" Target="../embeddings/oleObject29.bin"/><Relationship Id="rId8" Type="http://schemas.openxmlformats.org/officeDocument/2006/relationships/oleObject" Target="../embeddings/oleObject30.bin"/><Relationship Id="rId9" Type="http://schemas.openxmlformats.org/officeDocument/2006/relationships/oleObject" Target="../embeddings/oleObject31.bin"/><Relationship Id="rId10"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7.bin"/><Relationship Id="rId4" Type="http://schemas.openxmlformats.org/officeDocument/2006/relationships/oleObject" Target="../embeddings/oleObject38.bin"/><Relationship Id="rId5" Type="http://schemas.openxmlformats.org/officeDocument/2006/relationships/oleObject" Target="../embeddings/oleObject39.bin"/><Relationship Id="rId6" Type="http://schemas.openxmlformats.org/officeDocument/2006/relationships/oleObject" Target="../embeddings/oleObject40.bin"/><Relationship Id="rId7" Type="http://schemas.openxmlformats.org/officeDocument/2006/relationships/oleObject" Target="../embeddings/oleObject41.bin"/><Relationship Id="rId8" Type="http://schemas.openxmlformats.org/officeDocument/2006/relationships/oleObject" Target="../embeddings/oleObject42.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3.bin"/><Relationship Id="rId4" Type="http://schemas.openxmlformats.org/officeDocument/2006/relationships/oleObject" Target="../embeddings/oleObject44.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5.bin"/><Relationship Id="rId4" Type="http://schemas.openxmlformats.org/officeDocument/2006/relationships/oleObject" Target="../embeddings/oleObject46.bin"/><Relationship Id="rId5" Type="http://schemas.openxmlformats.org/officeDocument/2006/relationships/oleObject" Target="../embeddings/oleObject47.bin"/><Relationship Id="rId6" Type="http://schemas.openxmlformats.org/officeDocument/2006/relationships/oleObject" Target="../embeddings/oleObject48.bin"/><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oleObject" Target="../embeddings/Microsoft_Equation4.bin"/><Relationship Id="rId5" Type="http://schemas.openxmlformats.org/officeDocument/2006/relationships/oleObject" Target="../embeddings/Microsoft_Equation5.bin"/><Relationship Id="rId6" Type="http://schemas.openxmlformats.org/officeDocument/2006/relationships/oleObject" Target="../embeddings/Microsoft_Equation6.bin"/><Relationship Id="rId7" Type="http://schemas.openxmlformats.org/officeDocument/2006/relationships/oleObject" Target="../embeddings/oleObject49.bin"/><Relationship Id="rId8" Type="http://schemas.openxmlformats.org/officeDocument/2006/relationships/oleObject" Target="../embeddings/Microsoft_Equation7.bin"/><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vmlDrawing" Target="../drawings/vmlDrawing15.vml"/><Relationship Id="rId2" Type="http://schemas.openxmlformats.org/officeDocument/2006/relationships/slideLayout" Target="../slideLayouts/slideLayout2.xml"/><Relationship Id="rId3" Type="http://schemas.openxmlformats.org/officeDocument/2006/relationships/oleObject" Target="../embeddings/Microsoft_Equation8.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0.bin"/><Relationship Id="rId4" Type="http://schemas.openxmlformats.org/officeDocument/2006/relationships/oleObject" Target="../embeddings/oleObject51.bin"/><Relationship Id="rId5" Type="http://schemas.openxmlformats.org/officeDocument/2006/relationships/oleObject" Target="../embeddings/oleObject52.bin"/><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quation9.bin"/><Relationship Id="rId4" Type="http://schemas.openxmlformats.org/officeDocument/2006/relationships/oleObject" Target="../embeddings/Microsoft_Equation10.bin"/><Relationship Id="rId5" Type="http://schemas.openxmlformats.org/officeDocument/2006/relationships/oleObject" Target="../embeddings/Microsoft_Equation11.bin"/><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vmlDrawing" Target="../drawings/vmlDrawing18.vml"/><Relationship Id="rId2" Type="http://schemas.openxmlformats.org/officeDocument/2006/relationships/slideLayout" Target="../slideLayouts/slideLayout2.xml"/><Relationship Id="rId3" Type="http://schemas.openxmlformats.org/officeDocument/2006/relationships/oleObject" Target="../embeddings/Microsoft_Equation12.bin"/></Relationships>
</file>

<file path=ppt/slides/_rels/slide22.xml.rels><?xml version="1.0" encoding="UTF-8" standalone="yes"?>
<Relationships xmlns="http://schemas.openxmlformats.org/package/2006/relationships"><Relationship Id="rId1" Type="http://schemas.openxmlformats.org/officeDocument/2006/relationships/vmlDrawing" Target="../drawings/vmlDrawing19.vml"/><Relationship Id="rId2" Type="http://schemas.openxmlformats.org/officeDocument/2006/relationships/slideLayout" Target="../slideLayouts/slideLayout2.xml"/><Relationship Id="rId3" Type="http://schemas.openxmlformats.org/officeDocument/2006/relationships/oleObject" Target="../embeddings/oleObject53.bin"/></Relationships>
</file>

<file path=ppt/slides/_rels/slide23.xml.rels><?xml version="1.0" encoding="UTF-8" standalone="yes"?>
<Relationships xmlns="http://schemas.openxmlformats.org/package/2006/relationships"><Relationship Id="rId1" Type="http://schemas.openxmlformats.org/officeDocument/2006/relationships/vmlDrawing" Target="../drawings/vmlDrawing20.vml"/><Relationship Id="rId2" Type="http://schemas.openxmlformats.org/officeDocument/2006/relationships/slideLayout" Target="../slideLayouts/slideLayout6.xml"/><Relationship Id="rId3" Type="http://schemas.openxmlformats.org/officeDocument/2006/relationships/oleObject" Target="../embeddings/Microsoft_Equation13.bin"/></Relationships>
</file>

<file path=ppt/slides/_rels/slide24.xml.rels><?xml version="1.0" encoding="UTF-8" standalone="yes"?>
<Relationships xmlns="http://schemas.openxmlformats.org/package/2006/relationships"><Relationship Id="rId1" Type="http://schemas.openxmlformats.org/officeDocument/2006/relationships/vmlDrawing" Target="../drawings/vmlDrawing21.vml"/><Relationship Id="rId2" Type="http://schemas.openxmlformats.org/officeDocument/2006/relationships/slideLayout" Target="../slideLayouts/slideLayout2.xml"/><Relationship Id="rId3" Type="http://schemas.openxmlformats.org/officeDocument/2006/relationships/oleObject" Target="../embeddings/Microsoft_Equation14.bin"/></Relationships>
</file>

<file path=ppt/slides/_rels/slide25.xml.rels><?xml version="1.0" encoding="UTF-8" standalone="yes"?>
<Relationships xmlns="http://schemas.openxmlformats.org/package/2006/relationships"><Relationship Id="rId1" Type="http://schemas.openxmlformats.org/officeDocument/2006/relationships/vmlDrawing" Target="../drawings/vmlDrawing22.vml"/><Relationship Id="rId2" Type="http://schemas.openxmlformats.org/officeDocument/2006/relationships/slideLayout" Target="../slideLayouts/slideLayout2.xml"/><Relationship Id="rId3" Type="http://schemas.openxmlformats.org/officeDocument/2006/relationships/oleObject" Target="../embeddings/oleObject54.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5.bin"/><Relationship Id="rId4" Type="http://schemas.openxmlformats.org/officeDocument/2006/relationships/oleObject" Target="../embeddings/Microsoft_Equation15.bin"/><Relationship Id="rId5" Type="http://schemas.openxmlformats.org/officeDocument/2006/relationships/oleObject" Target="../embeddings/Microsoft_Equation16.bin"/><Relationship Id="rId6" Type="http://schemas.openxmlformats.org/officeDocument/2006/relationships/oleObject" Target="../embeddings/Microsoft_Equation17.bin"/><Relationship Id="rId7" Type="http://schemas.openxmlformats.org/officeDocument/2006/relationships/oleObject" Target="../embeddings/Microsoft_Equation18.bin"/><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2.png"/><Relationship Id="rId4" Type="http://schemas.openxmlformats.org/officeDocument/2006/relationships/oleObject" Target="../embeddings/Microsoft_Word_97_-_2004_Document19.doc"/><Relationship Id="rId5" Type="http://schemas.openxmlformats.org/officeDocument/2006/relationships/oleObject" Target="../embeddings/Microsoft_Word_97_-_2004_Document20.doc"/><Relationship Id="rId6" Type="http://schemas.openxmlformats.org/officeDocument/2006/relationships/oleObject" Target="../embeddings/Microsoft_Equation21.bin"/><Relationship Id="rId1" Type="http://schemas.openxmlformats.org/officeDocument/2006/relationships/vmlDrawing" Target="../drawings/vmlDrawing24.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Equation22.bin"/><Relationship Id="rId4" Type="http://schemas.openxmlformats.org/officeDocument/2006/relationships/image" Target="../media/image64.pdf"/><Relationship Id="rId5" Type="http://schemas.openxmlformats.org/officeDocument/2006/relationships/image" Target="../media/image65.png"/><Relationship Id="rId1" Type="http://schemas.openxmlformats.org/officeDocument/2006/relationships/vmlDrawing" Target="../drawings/vmlDrawing25.v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vmlDrawing" Target="../drawings/vmlDrawing26.vml"/><Relationship Id="rId2" Type="http://schemas.openxmlformats.org/officeDocument/2006/relationships/slideLayout" Target="../slideLayouts/slideLayout7.xml"/><Relationship Id="rId3" Type="http://schemas.openxmlformats.org/officeDocument/2006/relationships/oleObject" Target="../embeddings/Microsoft_Equation2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vmlDrawing" Target="../drawings/vmlDrawing27.vml"/><Relationship Id="rId2" Type="http://schemas.openxmlformats.org/officeDocument/2006/relationships/slideLayout" Target="../slideLayouts/slideLayout7.xml"/><Relationship Id="rId3" Type="http://schemas.openxmlformats.org/officeDocument/2006/relationships/oleObject" Target="../embeddings/Microsoft_Equation24.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Microsoft_Equation25.bin"/><Relationship Id="rId4" Type="http://schemas.openxmlformats.org/officeDocument/2006/relationships/oleObject" Target="../embeddings/Microsoft_Equation26.bin"/><Relationship Id="rId1" Type="http://schemas.openxmlformats.org/officeDocument/2006/relationships/vmlDrawing" Target="../drawings/vmlDrawing28.vml"/><Relationship Id="rId2"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vmlDrawing" Target="../drawings/vmlDrawing29.vml"/><Relationship Id="rId2" Type="http://schemas.openxmlformats.org/officeDocument/2006/relationships/slideLayout" Target="../slideLayouts/slideLayout7.xml"/><Relationship Id="rId3" Type="http://schemas.openxmlformats.org/officeDocument/2006/relationships/oleObject" Target="../embeddings/Microsoft_Equation27.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Microsoft_Equation28.bin"/><Relationship Id="rId4" Type="http://schemas.openxmlformats.org/officeDocument/2006/relationships/oleObject" Target="../embeddings/Microsoft_Equation29.bin"/><Relationship Id="rId1" Type="http://schemas.openxmlformats.org/officeDocument/2006/relationships/vmlDrawing" Target="../drawings/vmlDrawing30.vml"/><Relationship Id="rId2"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Microsoft_Equation30.bin"/><Relationship Id="rId4" Type="http://schemas.openxmlformats.org/officeDocument/2006/relationships/oleObject" Target="../embeddings/Microsoft_Equation31.bin"/><Relationship Id="rId1" Type="http://schemas.openxmlformats.org/officeDocument/2006/relationships/vmlDrawing" Target="../drawings/vmlDrawing31.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oleObject" Target="../embeddings/oleObject5.bin"/><Relationship Id="rId5" Type="http://schemas.openxmlformats.org/officeDocument/2006/relationships/oleObject" Target="../embeddings/Microsoft_Equation1.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Microsoft_Word_97_-_2004_Document32.doc"/><Relationship Id="rId4" Type="http://schemas.openxmlformats.org/officeDocument/2006/relationships/oleObject" Target="../embeddings/Microsoft_Word_97_-_2004_Document33.doc"/><Relationship Id="rId5" Type="http://schemas.openxmlformats.org/officeDocument/2006/relationships/oleObject" Target="../embeddings/Microsoft_Word_97_-_2004_Document34.doc"/><Relationship Id="rId6" Type="http://schemas.openxmlformats.org/officeDocument/2006/relationships/oleObject" Target="../embeddings/Microsoft_Word_97_-_2004_Document35.doc"/><Relationship Id="rId1" Type="http://schemas.openxmlformats.org/officeDocument/2006/relationships/vmlDrawing" Target="../drawings/vmlDrawing32.vml"/><Relationship Id="rId2"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vmlDrawing" Target="../drawings/vmlDrawing33.vml"/><Relationship Id="rId2" Type="http://schemas.openxmlformats.org/officeDocument/2006/relationships/slideLayout" Target="../slideLayouts/slideLayout2.xml"/><Relationship Id="rId3" Type="http://schemas.openxmlformats.org/officeDocument/2006/relationships/oleObject" Target="../embeddings/Microsoft_Equation36.bin"/></Relationships>
</file>

<file path=ppt/slides/_rels/slide43.xml.rels><?xml version="1.0" encoding="UTF-8" standalone="yes"?>
<Relationships xmlns="http://schemas.openxmlformats.org/package/2006/relationships"><Relationship Id="rId1" Type="http://schemas.openxmlformats.org/officeDocument/2006/relationships/vmlDrawing" Target="../drawings/vmlDrawing34.vml"/><Relationship Id="rId2" Type="http://schemas.openxmlformats.org/officeDocument/2006/relationships/slideLayout" Target="../slideLayouts/slideLayout2.xml"/><Relationship Id="rId3" Type="http://schemas.openxmlformats.org/officeDocument/2006/relationships/oleObject" Target="../embeddings/Microsoft_Equation37.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Equation38.bin"/><Relationship Id="rId4" Type="http://schemas.openxmlformats.org/officeDocument/2006/relationships/oleObject" Target="../embeddings/Microsoft_Equation39.bin"/><Relationship Id="rId1" Type="http://schemas.openxmlformats.org/officeDocument/2006/relationships/vmlDrawing" Target="../drawings/vmlDrawing35.vml"/><Relationship Id="rId2"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oleObject" Target="../embeddings/oleObject8.bin"/><Relationship Id="rId5" Type="http://schemas.openxmlformats.org/officeDocument/2006/relationships/oleObject" Target="../embeddings/oleObject9.bin"/><Relationship Id="rId6" Type="http://schemas.openxmlformats.org/officeDocument/2006/relationships/oleObject" Target="../embeddings/oleObject10.bin"/><Relationship Id="rId7" Type="http://schemas.openxmlformats.org/officeDocument/2006/relationships/oleObject" Target="../embeddings/oleObject11.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oleObject" Target="../embeddings/oleObject14.bin"/><Relationship Id="rId5" Type="http://schemas.openxmlformats.org/officeDocument/2006/relationships/oleObject" Target="../embeddings/Microsoft_Equation2.bin"/><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oleObject" Target="../embeddings/oleObject16.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95A721C8-C53F-3243-BF49-80CABEE78D1A}" type="slidenum">
              <a:rPr lang="en-US"/>
              <a:pPr/>
              <a:t>1</a:t>
            </a:fld>
            <a:endParaRPr lang="en-US"/>
          </a:p>
        </p:txBody>
      </p:sp>
      <p:sp>
        <p:nvSpPr>
          <p:cNvPr id="41987" name="Rectangle 3"/>
          <p:cNvSpPr>
            <a:spLocks noGrp="1" noChangeArrowheads="1"/>
          </p:cNvSpPr>
          <p:nvPr>
            <p:ph type="subTitle" idx="1"/>
          </p:nvPr>
        </p:nvSpPr>
        <p:spPr>
          <a:xfrm>
            <a:off x="1447800" y="3581400"/>
            <a:ext cx="7010400" cy="2286000"/>
          </a:xfrm>
        </p:spPr>
        <p:txBody>
          <a:bodyPr/>
          <a:lstStyle/>
          <a:p>
            <a:pPr eaLnBrk="1" hangingPunct="1"/>
            <a:r>
              <a:rPr lang="en-US" dirty="0" smtClean="0"/>
              <a:t>Texture, Microstructure &amp; Anisotropy</a:t>
            </a:r>
          </a:p>
          <a:p>
            <a:pPr eaLnBrk="1" hangingPunct="1"/>
            <a:r>
              <a:rPr lang="en-US" dirty="0" smtClean="0"/>
              <a:t>A.D. </a:t>
            </a:r>
            <a:r>
              <a:rPr lang="en-US" smtClean="0"/>
              <a:t>Rollett</a:t>
            </a:r>
            <a:endParaRPr lang="en-US" dirty="0" smtClean="0"/>
          </a:p>
        </p:txBody>
      </p:sp>
      <p:sp>
        <p:nvSpPr>
          <p:cNvPr id="41989" name="Rectangle 5"/>
          <p:cNvSpPr>
            <a:spLocks noChangeArrowheads="1"/>
          </p:cNvSpPr>
          <p:nvPr/>
        </p:nvSpPr>
        <p:spPr bwMode="auto">
          <a:xfrm>
            <a:off x="685800" y="1066800"/>
            <a:ext cx="7848600" cy="2057400"/>
          </a:xfrm>
          <a:prstGeom prst="rect">
            <a:avLst/>
          </a:prstGeom>
          <a:solidFill>
            <a:srgbClr val="FFFF99"/>
          </a:solidFill>
          <a:ln w="38100" cmpd="dbl">
            <a:solidFill>
              <a:schemeClr val="tx1"/>
            </a:solidFill>
            <a:miter lim="800000"/>
            <a:headEnd/>
            <a:tailEnd/>
          </a:ln>
          <a:effectLst/>
        </p:spPr>
        <p:txBody>
          <a:bodyPr anchor="ctr">
            <a:prstTxWarp prst="textNoShape">
              <a:avLst/>
            </a:prstTxWarp>
          </a:bodyPr>
          <a:lstStyle/>
          <a:p>
            <a:pPr algn="ctr"/>
            <a:r>
              <a:rPr lang="en-US" sz="4400" b="1" i="1" dirty="0">
                <a:solidFill>
                  <a:srgbClr val="000090"/>
                </a:solidFill>
                <a:latin typeface="Times New Roman" charset="0"/>
              </a:rPr>
              <a:t>Vectors, Matrices, </a:t>
            </a:r>
            <a:r>
              <a:rPr lang="en-US" sz="4400" b="1" i="1" dirty="0" smtClean="0">
                <a:solidFill>
                  <a:srgbClr val="000090"/>
                </a:solidFill>
                <a:latin typeface="Times New Roman" charset="0"/>
              </a:rPr>
              <a:t>Rotations</a:t>
            </a:r>
            <a:r>
              <a:rPr lang="en-US" sz="4400" i="1" dirty="0" smtClean="0">
                <a:solidFill>
                  <a:srgbClr val="000090"/>
                </a:solidFill>
                <a:latin typeface="Times New Roman" charset="0"/>
              </a:rPr>
              <a:t>, </a:t>
            </a:r>
            <a:r>
              <a:rPr lang="en-US" sz="4400" b="1" i="1" dirty="0" smtClean="0">
                <a:solidFill>
                  <a:srgbClr val="000090"/>
                </a:solidFill>
                <a:latin typeface="Times New Roman" charset="0"/>
              </a:rPr>
              <a:t>Axis Transformations</a:t>
            </a:r>
            <a:endParaRPr lang="en-US" sz="4400" b="1" i="1" dirty="0">
              <a:solidFill>
                <a:srgbClr val="000090"/>
              </a:solidFill>
              <a:latin typeface="Times New Roman" charset="0"/>
            </a:endParaRPr>
          </a:p>
        </p:txBody>
      </p:sp>
      <p:pic>
        <p:nvPicPr>
          <p:cNvPr id="41993" name="Picture 9"/>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76200" y="4775200"/>
            <a:ext cx="1536700" cy="1016000"/>
          </a:xfrm>
          <a:prstGeom prst="rect">
            <a:avLst/>
          </a:prstGeom>
          <a:noFill/>
          <a:ln w="12700">
            <a:noFill/>
            <a:miter lim="800000"/>
            <a:headEnd/>
            <a:tailEnd/>
          </a:ln>
          <a:effectLst/>
        </p:spPr>
      </p:pic>
      <p:sp>
        <p:nvSpPr>
          <p:cNvPr id="41994" name="Text Box 10"/>
          <p:cNvSpPr txBox="1">
            <a:spLocks noChangeArrowheads="1"/>
          </p:cNvSpPr>
          <p:nvPr/>
        </p:nvSpPr>
        <p:spPr bwMode="auto">
          <a:xfrm>
            <a:off x="3048000" y="5241925"/>
            <a:ext cx="5867400" cy="1235075"/>
          </a:xfrm>
          <a:prstGeom prst="rect">
            <a:avLst/>
          </a:prstGeom>
          <a:solidFill>
            <a:srgbClr val="FFF7C8"/>
          </a:solidFill>
          <a:ln w="9525">
            <a:noFill/>
            <a:miter lim="800000"/>
            <a:headEnd/>
            <a:tailEnd/>
          </a:ln>
          <a:effectLst/>
        </p:spPr>
        <p:txBody>
          <a:bodyPr>
            <a:prstTxWarp prst="textNoShape">
              <a:avLst/>
            </a:prstTxWarp>
          </a:bodyPr>
          <a:lstStyle/>
          <a:p>
            <a:r>
              <a:rPr lang="en-US" dirty="0"/>
              <a:t>Most of the material in these slides originated in lecture notes by Prof. Brent Adams (</a:t>
            </a:r>
            <a:r>
              <a:rPr lang="en-US" dirty="0" smtClean="0"/>
              <a:t>now emeritus </a:t>
            </a:r>
            <a:r>
              <a:rPr lang="en-US" dirty="0"/>
              <a:t>at BYU)</a:t>
            </a:r>
            <a:r>
              <a:rPr lang="en-US" dirty="0" smtClean="0"/>
              <a:t>. Last revised: 9 Nov. ‘11</a:t>
            </a:r>
            <a:endParaRPr lang="en-US" dirty="0"/>
          </a:p>
        </p:txBody>
      </p:sp>
      <p:pic>
        <p:nvPicPr>
          <p:cNvPr id="11" name="Picture 10" descr="cmu_web"/>
          <p:cNvPicPr>
            <a:picLocks noChangeAspect="1" noChangeArrowheads="1"/>
          </p:cNvPicPr>
          <p:nvPr/>
        </p:nvPicPr>
        <p:blipFill>
          <a:blip r:embed="rId4"/>
          <a:srcRect t="11351" r="26942" b="17929"/>
          <a:stretch>
            <a:fillRect/>
          </a:stretch>
        </p:blipFill>
        <p:spPr bwMode="auto">
          <a:xfrm>
            <a:off x="48845" y="6096000"/>
            <a:ext cx="2997200" cy="603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C64BAD23-A1AC-474C-9233-F51AC6C3327C}" type="slidenum">
              <a:rPr lang="en-US"/>
              <a:pPr/>
              <a:t>10</a:t>
            </a:fld>
            <a:endParaRPr lang="en-US"/>
          </a:p>
        </p:txBody>
      </p:sp>
      <p:sp>
        <p:nvSpPr>
          <p:cNvPr id="59394" name="Rectangle 2"/>
          <p:cNvSpPr>
            <a:spLocks noGrp="1" noChangeArrowheads="1"/>
          </p:cNvSpPr>
          <p:nvPr>
            <p:ph type="body" idx="1"/>
          </p:nvPr>
        </p:nvSpPr>
        <p:spPr>
          <a:xfrm>
            <a:off x="685800" y="1222375"/>
            <a:ext cx="7772400" cy="5257800"/>
          </a:xfrm>
        </p:spPr>
        <p:txBody>
          <a:bodyPr/>
          <a:lstStyle/>
          <a:p>
            <a:r>
              <a:rPr lang="en-US"/>
              <a:t>There are many instances where the scalar product has significance in physical theory.  Note that if       and      are perpendicular then</a:t>
            </a:r>
            <a:br>
              <a:rPr lang="en-US"/>
            </a:br>
            <a:r>
              <a:rPr lang="en-US"/>
              <a:t>           =0, if they are parallel then         =</a:t>
            </a:r>
            <a:r>
              <a:rPr lang="en-US" i="1"/>
              <a:t>uv</a:t>
            </a:r>
            <a:r>
              <a:rPr lang="en-US"/>
              <a:t> ,  and if they are antiparallel            =-</a:t>
            </a:r>
            <a:r>
              <a:rPr lang="en-US" i="1"/>
              <a:t>uv</a:t>
            </a:r>
            <a:r>
              <a:rPr lang="en-US"/>
              <a:t>.   Also, the </a:t>
            </a:r>
            <a:r>
              <a:rPr lang="en-US" i="1"/>
              <a:t>Cartesian coordinates of a point</a:t>
            </a:r>
            <a:r>
              <a:rPr lang="en-US"/>
              <a:t> </a:t>
            </a:r>
            <a:r>
              <a:rPr lang="en-US" i="1"/>
              <a:t>x</a:t>
            </a:r>
            <a:r>
              <a:rPr lang="en-US"/>
              <a:t>, with respect to the chosen base vectors and coordinate origin, are defined by the scalar product</a:t>
            </a:r>
          </a:p>
        </p:txBody>
      </p:sp>
      <p:graphicFrame>
        <p:nvGraphicFramePr>
          <p:cNvPr id="59395" name="Object 3"/>
          <p:cNvGraphicFramePr>
            <a:graphicFrameLocks noChangeAspect="1"/>
          </p:cNvGraphicFramePr>
          <p:nvPr/>
        </p:nvGraphicFramePr>
        <p:xfrm>
          <a:off x="2971800" y="2066925"/>
          <a:ext cx="400050" cy="488950"/>
        </p:xfrm>
        <a:graphic>
          <a:graphicData uri="http://schemas.openxmlformats.org/presentationml/2006/ole">
            <p:oleObj spid="_x0000_s59395" name="Equation" r:id="rId3" imgW="114300" imgH="139700" progId="Equation.3">
              <p:embed/>
            </p:oleObj>
          </a:graphicData>
        </a:graphic>
      </p:graphicFrame>
      <p:graphicFrame>
        <p:nvGraphicFramePr>
          <p:cNvPr id="59396" name="Object 4"/>
          <p:cNvGraphicFramePr>
            <a:graphicFrameLocks noChangeAspect="1"/>
          </p:cNvGraphicFramePr>
          <p:nvPr/>
        </p:nvGraphicFramePr>
        <p:xfrm>
          <a:off x="4191000" y="2044700"/>
          <a:ext cx="457200" cy="558800"/>
        </p:xfrm>
        <a:graphic>
          <a:graphicData uri="http://schemas.openxmlformats.org/presentationml/2006/ole">
            <p:oleObj spid="_x0000_s59396" name="Equation" r:id="rId4" imgW="114300" imgH="139700" progId="Equation.3">
              <p:embed/>
            </p:oleObj>
          </a:graphicData>
        </a:graphic>
      </p:graphicFrame>
      <p:graphicFrame>
        <p:nvGraphicFramePr>
          <p:cNvPr id="59397" name="Object 5"/>
          <p:cNvGraphicFramePr>
            <a:graphicFrameLocks noChangeAspect="1"/>
          </p:cNvGraphicFramePr>
          <p:nvPr/>
        </p:nvGraphicFramePr>
        <p:xfrm>
          <a:off x="1155700" y="2473325"/>
          <a:ext cx="977900" cy="488950"/>
        </p:xfrm>
        <a:graphic>
          <a:graphicData uri="http://schemas.openxmlformats.org/presentationml/2006/ole">
            <p:oleObj spid="_x0000_s59397" name="Equation" r:id="rId5" imgW="279400" imgH="139700" progId="Equation.3">
              <p:embed/>
            </p:oleObj>
          </a:graphicData>
        </a:graphic>
      </p:graphicFrame>
      <p:graphicFrame>
        <p:nvGraphicFramePr>
          <p:cNvPr id="59398" name="Object 6"/>
          <p:cNvGraphicFramePr>
            <a:graphicFrameLocks noChangeAspect="1"/>
          </p:cNvGraphicFramePr>
          <p:nvPr/>
        </p:nvGraphicFramePr>
        <p:xfrm>
          <a:off x="6426200" y="2486025"/>
          <a:ext cx="977900" cy="488950"/>
        </p:xfrm>
        <a:graphic>
          <a:graphicData uri="http://schemas.openxmlformats.org/presentationml/2006/ole">
            <p:oleObj spid="_x0000_s59398" name="Equation" r:id="rId6" imgW="279400" imgH="139700" progId="Equation.3">
              <p:embed/>
            </p:oleObj>
          </a:graphicData>
        </a:graphic>
      </p:graphicFrame>
      <p:graphicFrame>
        <p:nvGraphicFramePr>
          <p:cNvPr id="59399" name="Object 7"/>
          <p:cNvGraphicFramePr>
            <a:graphicFrameLocks noChangeAspect="1"/>
          </p:cNvGraphicFramePr>
          <p:nvPr/>
        </p:nvGraphicFramePr>
        <p:xfrm>
          <a:off x="5410200" y="2905125"/>
          <a:ext cx="977900" cy="488950"/>
        </p:xfrm>
        <a:graphic>
          <a:graphicData uri="http://schemas.openxmlformats.org/presentationml/2006/ole">
            <p:oleObj spid="_x0000_s59399" name="Equation" r:id="rId7" imgW="279400" imgH="139700" progId="Equation.3">
              <p:embed/>
            </p:oleObj>
          </a:graphicData>
        </a:graphic>
      </p:graphicFrame>
      <p:graphicFrame>
        <p:nvGraphicFramePr>
          <p:cNvPr id="59400" name="Object 8"/>
          <p:cNvGraphicFramePr>
            <a:graphicFrameLocks noChangeAspect="1"/>
          </p:cNvGraphicFramePr>
          <p:nvPr/>
        </p:nvGraphicFramePr>
        <p:xfrm>
          <a:off x="2209800" y="5334000"/>
          <a:ext cx="4806950" cy="987425"/>
        </p:xfrm>
        <a:graphic>
          <a:graphicData uri="http://schemas.openxmlformats.org/presentationml/2006/ole">
            <p:oleObj spid="_x0000_s59400" name="Equation" r:id="rId8" imgW="927100" imgH="190500" progId="Equation.3">
              <p:embed/>
            </p:oleObj>
          </a:graphicData>
        </a:graphic>
      </p:graphicFrame>
      <p:sp>
        <p:nvSpPr>
          <p:cNvPr id="59401" name="Rectangle 9"/>
          <p:cNvSpPr>
            <a:spLocks noChangeArrowheads="1"/>
          </p:cNvSpPr>
          <p:nvPr/>
        </p:nvSpPr>
        <p:spPr bwMode="auto">
          <a:xfrm>
            <a:off x="1524000" y="2286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Cartesian coordinates</a:t>
            </a:r>
            <a:endParaRPr lang="en-US" sz="4400" i="1">
              <a:latin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E0904FA-E110-0D44-8EF1-C9D1A6C8D698}" type="slidenum">
              <a:rPr lang="en-US"/>
              <a:pPr/>
              <a:t>11</a:t>
            </a:fld>
            <a:endParaRPr lang="en-US"/>
          </a:p>
        </p:txBody>
      </p:sp>
      <p:sp>
        <p:nvSpPr>
          <p:cNvPr id="60418" name="Rectangle 2"/>
          <p:cNvSpPr>
            <a:spLocks noGrp="1" noChangeArrowheads="1"/>
          </p:cNvSpPr>
          <p:nvPr>
            <p:ph type="body" idx="1"/>
          </p:nvPr>
        </p:nvSpPr>
        <p:spPr>
          <a:xfrm>
            <a:off x="914400" y="228600"/>
            <a:ext cx="7848600" cy="5791200"/>
          </a:xfrm>
        </p:spPr>
        <p:txBody>
          <a:bodyPr/>
          <a:lstStyle/>
          <a:p>
            <a:r>
              <a:rPr lang="en-US"/>
              <a:t>For the base vectors themselves the following relationships exist</a:t>
            </a:r>
            <a:br>
              <a:rPr lang="en-US"/>
            </a:br>
            <a:r>
              <a:rPr lang="en-US"/>
              <a:t/>
            </a:r>
            <a:br>
              <a:rPr lang="en-US"/>
            </a:br>
            <a:r>
              <a:rPr lang="en-US"/>
              <a:t/>
            </a:r>
            <a:br>
              <a:rPr lang="en-US"/>
            </a:br>
            <a:r>
              <a:rPr lang="en-US"/>
              <a:t/>
            </a:r>
            <a:br>
              <a:rPr lang="en-US"/>
            </a:br>
            <a:r>
              <a:rPr lang="en-US"/>
              <a:t/>
            </a:r>
            <a:br>
              <a:rPr lang="en-US"/>
            </a:br>
            <a:r>
              <a:rPr lang="en-US"/>
              <a:t>The symbol       is called the </a:t>
            </a:r>
            <a:r>
              <a:rPr lang="en-US" i="1"/>
              <a:t>Kronecker delta</a:t>
            </a:r>
            <a:r>
              <a:rPr lang="en-US"/>
              <a:t>.  Notice that the components of the Kronecker delta can be arranged into a 3x3 matrix, </a:t>
            </a:r>
            <a:r>
              <a:rPr lang="en-US" i="1"/>
              <a:t>I</a:t>
            </a:r>
            <a:r>
              <a:rPr lang="en-US"/>
              <a:t>, where the first index denotes the row and the second index denotes the column.  </a:t>
            </a:r>
            <a:r>
              <a:rPr lang="en-US" i="1"/>
              <a:t>I</a:t>
            </a:r>
            <a:r>
              <a:rPr lang="en-US"/>
              <a:t> is called the </a:t>
            </a:r>
            <a:r>
              <a:rPr lang="en-US" i="1"/>
              <a:t>unit matrix</a:t>
            </a:r>
            <a:r>
              <a:rPr lang="en-US"/>
              <a:t>; it has value 1 along the diagonal and zero in the off-diagonal terms. </a:t>
            </a:r>
          </a:p>
        </p:txBody>
      </p:sp>
      <p:graphicFrame>
        <p:nvGraphicFramePr>
          <p:cNvPr id="60419" name="Object 3"/>
          <p:cNvGraphicFramePr>
            <a:graphicFrameLocks noChangeAspect="1"/>
          </p:cNvGraphicFramePr>
          <p:nvPr/>
        </p:nvGraphicFramePr>
        <p:xfrm>
          <a:off x="2514600" y="1036638"/>
          <a:ext cx="4864100" cy="1400175"/>
        </p:xfrm>
        <a:graphic>
          <a:graphicData uri="http://schemas.openxmlformats.org/presentationml/2006/ole">
            <p:oleObj spid="_x0000_s60419" name="Equation" r:id="rId3" imgW="1498600" imgH="431800" progId="Equation.3">
              <p:embed/>
            </p:oleObj>
          </a:graphicData>
        </a:graphic>
      </p:graphicFrame>
      <p:graphicFrame>
        <p:nvGraphicFramePr>
          <p:cNvPr id="60420" name="Object 4"/>
          <p:cNvGraphicFramePr>
            <a:graphicFrameLocks noChangeAspect="1"/>
          </p:cNvGraphicFramePr>
          <p:nvPr/>
        </p:nvGraphicFramePr>
        <p:xfrm>
          <a:off x="3314700" y="2768600"/>
          <a:ext cx="498475" cy="565150"/>
        </p:xfrm>
        <a:graphic>
          <a:graphicData uri="http://schemas.openxmlformats.org/presentationml/2006/ole">
            <p:oleObj spid="_x0000_s60420" name="Equation" r:id="rId4" imgW="190500" imgH="2159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C3A91468-C475-7D4F-A540-E7D221DCDFF2}" type="slidenum">
              <a:rPr lang="en-US"/>
              <a:pPr/>
              <a:t>12</a:t>
            </a:fld>
            <a:endParaRPr lang="en-US"/>
          </a:p>
        </p:txBody>
      </p:sp>
      <p:sp>
        <p:nvSpPr>
          <p:cNvPr id="61442" name="Rectangle 2"/>
          <p:cNvSpPr>
            <a:spLocks noGrp="1" noChangeArrowheads="1"/>
          </p:cNvSpPr>
          <p:nvPr>
            <p:ph type="body" idx="1"/>
          </p:nvPr>
        </p:nvSpPr>
        <p:spPr>
          <a:xfrm>
            <a:off x="685800" y="990600"/>
            <a:ext cx="7772400" cy="4876800"/>
          </a:xfrm>
        </p:spPr>
        <p:txBody>
          <a:bodyPr/>
          <a:lstStyle/>
          <a:p>
            <a:r>
              <a:rPr lang="en-US"/>
              <a:t>The </a:t>
            </a:r>
            <a:r>
              <a:rPr lang="en-US" i="1"/>
              <a:t>vector product </a:t>
            </a:r>
            <a:r>
              <a:rPr lang="en-US"/>
              <a:t>           of vectors      and         	is the vector normal to the plane containing      and      , and oriented in the sense of a right-handed screw rotating from                       	to     .  The magnitude of             is given by </a:t>
            </a:r>
            <a:r>
              <a:rPr lang="en-US" i="1"/>
              <a:t>uv </a:t>
            </a:r>
            <a:r>
              <a:rPr lang="en-US"/>
              <a:t>sin</a:t>
            </a:r>
            <a:r>
              <a:rPr lang="en-US" i="1">
                <a:latin typeface="Symbol" charset="2"/>
              </a:rPr>
              <a:t>q</a:t>
            </a:r>
            <a:r>
              <a:rPr lang="en-US"/>
              <a:t>, which corresponds to the area of the parallelogram bounded by       and     .  A convenient expression for               in terms of components employs the alternating symbol, </a:t>
            </a:r>
            <a:r>
              <a:rPr lang="en-US" i="1">
                <a:latin typeface="Times New Roman" charset="0"/>
              </a:rPr>
              <a:t>e </a:t>
            </a:r>
            <a:r>
              <a:rPr lang="en-US" i="1"/>
              <a:t>or</a:t>
            </a:r>
            <a:r>
              <a:rPr lang="en-US" i="1">
                <a:latin typeface="Times New Roman" charset="0"/>
              </a:rPr>
              <a:t> </a:t>
            </a:r>
            <a:r>
              <a:rPr lang="en-US" i="1">
                <a:latin typeface="Symbol" charset="2"/>
                <a:sym typeface="Symbol" charset="2"/>
              </a:rPr>
              <a:t></a:t>
            </a:r>
            <a:endParaRPr lang="en-US"/>
          </a:p>
        </p:txBody>
      </p:sp>
      <p:graphicFrame>
        <p:nvGraphicFramePr>
          <p:cNvPr id="61443" name="Object 3"/>
          <p:cNvGraphicFramePr>
            <a:graphicFrameLocks noChangeAspect="1"/>
          </p:cNvGraphicFramePr>
          <p:nvPr/>
        </p:nvGraphicFramePr>
        <p:xfrm>
          <a:off x="4191000" y="985838"/>
          <a:ext cx="1162050" cy="473075"/>
        </p:xfrm>
        <a:graphic>
          <a:graphicData uri="http://schemas.openxmlformats.org/presentationml/2006/ole">
            <p:oleObj spid="_x0000_s61443" name="Equation" r:id="rId3" imgW="342900" imgH="139700" progId="Equation.3">
              <p:embed/>
            </p:oleObj>
          </a:graphicData>
        </a:graphic>
      </p:graphicFrame>
      <p:graphicFrame>
        <p:nvGraphicFramePr>
          <p:cNvPr id="61444" name="Object 4"/>
          <p:cNvGraphicFramePr>
            <a:graphicFrameLocks noChangeAspect="1"/>
          </p:cNvGraphicFramePr>
          <p:nvPr/>
        </p:nvGraphicFramePr>
        <p:xfrm>
          <a:off x="6914662" y="956163"/>
          <a:ext cx="400050" cy="488950"/>
        </p:xfrm>
        <a:graphic>
          <a:graphicData uri="http://schemas.openxmlformats.org/presentationml/2006/ole">
            <p:oleObj spid="_x0000_s61444" name="Equation" r:id="rId4" imgW="114300" imgH="139700" progId="Equation.3">
              <p:embed/>
            </p:oleObj>
          </a:graphicData>
        </a:graphic>
      </p:graphicFrame>
      <p:graphicFrame>
        <p:nvGraphicFramePr>
          <p:cNvPr id="61445" name="Object 5"/>
          <p:cNvGraphicFramePr>
            <a:graphicFrameLocks noChangeAspect="1"/>
          </p:cNvGraphicFramePr>
          <p:nvPr/>
        </p:nvGraphicFramePr>
        <p:xfrm>
          <a:off x="1143000" y="1397000"/>
          <a:ext cx="457200" cy="558800"/>
        </p:xfrm>
        <a:graphic>
          <a:graphicData uri="http://schemas.openxmlformats.org/presentationml/2006/ole">
            <p:oleObj spid="_x0000_s61445" name="Equation" r:id="rId5" imgW="114300" imgH="139700" progId="Equation.3">
              <p:embed/>
            </p:oleObj>
          </a:graphicData>
        </a:graphic>
      </p:graphicFrame>
      <p:graphicFrame>
        <p:nvGraphicFramePr>
          <p:cNvPr id="61446" name="Object 6"/>
          <p:cNvGraphicFramePr>
            <a:graphicFrameLocks noChangeAspect="1"/>
          </p:cNvGraphicFramePr>
          <p:nvPr/>
        </p:nvGraphicFramePr>
        <p:xfrm>
          <a:off x="2819400" y="1851025"/>
          <a:ext cx="400050" cy="488950"/>
        </p:xfrm>
        <a:graphic>
          <a:graphicData uri="http://schemas.openxmlformats.org/presentationml/2006/ole">
            <p:oleObj spid="_x0000_s61446" name="Equation" r:id="rId6" imgW="114300" imgH="139700" progId="Equation.3">
              <p:embed/>
            </p:oleObj>
          </a:graphicData>
        </a:graphic>
      </p:graphicFrame>
      <p:graphicFrame>
        <p:nvGraphicFramePr>
          <p:cNvPr id="61447" name="Object 7"/>
          <p:cNvGraphicFramePr>
            <a:graphicFrameLocks noChangeAspect="1"/>
          </p:cNvGraphicFramePr>
          <p:nvPr/>
        </p:nvGraphicFramePr>
        <p:xfrm>
          <a:off x="4038600" y="1778000"/>
          <a:ext cx="457200" cy="558800"/>
        </p:xfrm>
        <a:graphic>
          <a:graphicData uri="http://schemas.openxmlformats.org/presentationml/2006/ole">
            <p:oleObj spid="_x0000_s61447" name="Equation" r:id="rId7" imgW="114300" imgH="139700" progId="Equation.3">
              <p:embed/>
            </p:oleObj>
          </a:graphicData>
        </a:graphic>
      </p:graphicFrame>
      <p:graphicFrame>
        <p:nvGraphicFramePr>
          <p:cNvPr id="61448" name="Object 8"/>
          <p:cNvGraphicFramePr>
            <a:graphicFrameLocks noChangeAspect="1"/>
          </p:cNvGraphicFramePr>
          <p:nvPr/>
        </p:nvGraphicFramePr>
        <p:xfrm>
          <a:off x="1143000" y="2689225"/>
          <a:ext cx="400050" cy="488950"/>
        </p:xfrm>
        <a:graphic>
          <a:graphicData uri="http://schemas.openxmlformats.org/presentationml/2006/ole">
            <p:oleObj spid="_x0000_s61448" name="Equation" r:id="rId8" imgW="114300" imgH="139700" progId="Equation.3">
              <p:embed/>
            </p:oleObj>
          </a:graphicData>
        </a:graphic>
      </p:graphicFrame>
      <p:graphicFrame>
        <p:nvGraphicFramePr>
          <p:cNvPr id="61449" name="Object 9"/>
          <p:cNvGraphicFramePr>
            <a:graphicFrameLocks noChangeAspect="1"/>
          </p:cNvGraphicFramePr>
          <p:nvPr/>
        </p:nvGraphicFramePr>
        <p:xfrm>
          <a:off x="2057400" y="2616200"/>
          <a:ext cx="457200" cy="558800"/>
        </p:xfrm>
        <a:graphic>
          <a:graphicData uri="http://schemas.openxmlformats.org/presentationml/2006/ole">
            <p:oleObj spid="_x0000_s61449" name="Equation" r:id="rId9" imgW="114300" imgH="139700" progId="Equation.3">
              <p:embed/>
            </p:oleObj>
          </a:graphicData>
        </a:graphic>
      </p:graphicFrame>
      <p:graphicFrame>
        <p:nvGraphicFramePr>
          <p:cNvPr id="61450" name="Object 10"/>
          <p:cNvGraphicFramePr>
            <a:graphicFrameLocks noChangeAspect="1"/>
          </p:cNvGraphicFramePr>
          <p:nvPr/>
        </p:nvGraphicFramePr>
        <p:xfrm>
          <a:off x="5638800" y="2687638"/>
          <a:ext cx="1162050" cy="473075"/>
        </p:xfrm>
        <a:graphic>
          <a:graphicData uri="http://schemas.openxmlformats.org/presentationml/2006/ole">
            <p:oleObj spid="_x0000_s61450" name="Equation" r:id="rId10" imgW="342900" imgH="139700" progId="Equation.3">
              <p:embed/>
            </p:oleObj>
          </a:graphicData>
        </a:graphic>
      </p:graphicFrame>
      <p:graphicFrame>
        <p:nvGraphicFramePr>
          <p:cNvPr id="61451" name="Object 11"/>
          <p:cNvGraphicFramePr>
            <a:graphicFrameLocks noChangeAspect="1"/>
          </p:cNvGraphicFramePr>
          <p:nvPr/>
        </p:nvGraphicFramePr>
        <p:xfrm>
          <a:off x="6019800" y="3527425"/>
          <a:ext cx="400050" cy="488950"/>
        </p:xfrm>
        <a:graphic>
          <a:graphicData uri="http://schemas.openxmlformats.org/presentationml/2006/ole">
            <p:oleObj spid="_x0000_s61451" name="Equation" r:id="rId11" imgW="114300" imgH="139700" progId="Equation.3">
              <p:embed/>
            </p:oleObj>
          </a:graphicData>
        </a:graphic>
      </p:graphicFrame>
      <p:graphicFrame>
        <p:nvGraphicFramePr>
          <p:cNvPr id="61452" name="Object 12"/>
          <p:cNvGraphicFramePr>
            <a:graphicFrameLocks noChangeAspect="1"/>
          </p:cNvGraphicFramePr>
          <p:nvPr/>
        </p:nvGraphicFramePr>
        <p:xfrm>
          <a:off x="7162800" y="3467100"/>
          <a:ext cx="457200" cy="558800"/>
        </p:xfrm>
        <a:graphic>
          <a:graphicData uri="http://schemas.openxmlformats.org/presentationml/2006/ole">
            <p:oleObj spid="_x0000_s61452" name="Equation" r:id="rId12" imgW="114300" imgH="139700" progId="Equation.3">
              <p:embed/>
            </p:oleObj>
          </a:graphicData>
        </a:graphic>
      </p:graphicFrame>
      <p:graphicFrame>
        <p:nvGraphicFramePr>
          <p:cNvPr id="61453" name="Object 13"/>
          <p:cNvGraphicFramePr>
            <a:graphicFrameLocks noChangeAspect="1"/>
          </p:cNvGraphicFramePr>
          <p:nvPr/>
        </p:nvGraphicFramePr>
        <p:xfrm>
          <a:off x="5410200" y="3983038"/>
          <a:ext cx="1162050" cy="473075"/>
        </p:xfrm>
        <a:graphic>
          <a:graphicData uri="http://schemas.openxmlformats.org/presentationml/2006/ole">
            <p:oleObj spid="_x0000_s61453" name="Equation" r:id="rId13" imgW="342900" imgH="139700" progId="Equation.3">
              <p:embed/>
            </p:oleObj>
          </a:graphicData>
        </a:graphic>
      </p:graphicFrame>
      <p:graphicFrame>
        <p:nvGraphicFramePr>
          <p:cNvPr id="61454" name="Object 14"/>
          <p:cNvGraphicFramePr>
            <a:graphicFrameLocks noChangeAspect="1"/>
          </p:cNvGraphicFramePr>
          <p:nvPr/>
        </p:nvGraphicFramePr>
        <p:xfrm>
          <a:off x="3630613" y="5345113"/>
          <a:ext cx="4016375" cy="803275"/>
        </p:xfrm>
        <a:graphic>
          <a:graphicData uri="http://schemas.openxmlformats.org/presentationml/2006/ole">
            <p:oleObj spid="_x0000_s61454" name="Equation" r:id="rId14" imgW="1016000" imgH="203200" progId="Equation.3">
              <p:embed/>
            </p:oleObj>
          </a:graphicData>
        </a:graphic>
      </p:graphicFrame>
      <p:sp>
        <p:nvSpPr>
          <p:cNvPr id="61455" name="Rectangle 15"/>
          <p:cNvSpPr>
            <a:spLocks noChangeArrowheads="1"/>
          </p:cNvSpPr>
          <p:nvPr/>
        </p:nvSpPr>
        <p:spPr bwMode="auto">
          <a:xfrm>
            <a:off x="762000" y="76200"/>
            <a:ext cx="7543800" cy="838200"/>
          </a:xfrm>
          <a:prstGeom prst="rect">
            <a:avLst/>
          </a:prstGeom>
          <a:noFill/>
          <a:ln w="9525">
            <a:noFill/>
            <a:miter lim="800000"/>
            <a:headEnd/>
            <a:tailEnd/>
          </a:ln>
          <a:effectLst/>
        </p:spPr>
        <p:txBody>
          <a:bodyPr anchor="ctr">
            <a:prstTxWarp prst="textNoShape">
              <a:avLst/>
            </a:prstTxWarp>
          </a:bodyPr>
          <a:lstStyle/>
          <a:p>
            <a:pPr algn="ctr"/>
            <a:r>
              <a:rPr lang="en-US" sz="4400" i="1">
                <a:solidFill>
                  <a:schemeClr val="accent2"/>
                </a:solidFill>
                <a:latin typeface="Times New Roman" charset="0"/>
              </a:rPr>
              <a:t>Vector Product (Cross Product)</a:t>
            </a:r>
            <a:endParaRPr lang="en-US" sz="4000" i="1">
              <a:latin typeface="Times New Roman"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0459AA6F-FD18-F041-BF1A-AF8B753C8103}" type="slidenum">
              <a:rPr lang="en-US"/>
              <a:pPr/>
              <a:t>13</a:t>
            </a:fld>
            <a:endParaRPr lang="en-US"/>
          </a:p>
        </p:txBody>
      </p:sp>
      <p:sp>
        <p:nvSpPr>
          <p:cNvPr id="62466" name="Rectangle 2"/>
          <p:cNvSpPr>
            <a:spLocks noGrp="1" noChangeArrowheads="1"/>
          </p:cNvSpPr>
          <p:nvPr>
            <p:ph type="body" idx="1"/>
          </p:nvPr>
        </p:nvSpPr>
        <p:spPr>
          <a:xfrm>
            <a:off x="685800" y="3048000"/>
            <a:ext cx="7772400" cy="4114800"/>
          </a:xfrm>
        </p:spPr>
        <p:txBody>
          <a:bodyPr/>
          <a:lstStyle/>
          <a:p>
            <a:r>
              <a:rPr lang="en-US"/>
              <a:t>Related to the vector and scalar products is the </a:t>
            </a:r>
            <a:r>
              <a:rPr lang="en-US" i="1"/>
              <a:t>triple scalar product</a:t>
            </a:r>
            <a:r>
              <a:rPr lang="en-US"/>
              <a:t>                    which expresses the volume of the parallelipiped bounded on three sides by the vectors      ,  	and       .  In component form it is given by</a:t>
            </a:r>
          </a:p>
        </p:txBody>
      </p:sp>
      <p:graphicFrame>
        <p:nvGraphicFramePr>
          <p:cNvPr id="62467" name="Object 3"/>
          <p:cNvGraphicFramePr>
            <a:graphicFrameLocks noChangeAspect="1"/>
          </p:cNvGraphicFramePr>
          <p:nvPr/>
        </p:nvGraphicFramePr>
        <p:xfrm>
          <a:off x="457200" y="1447800"/>
          <a:ext cx="8305800" cy="1439863"/>
        </p:xfrm>
        <a:graphic>
          <a:graphicData uri="http://schemas.openxmlformats.org/presentationml/2006/ole">
            <p:oleObj spid="_x0000_s62467" name="Equation" r:id="rId3" imgW="3810000" imgH="660400" progId="Equation.3">
              <p:embed/>
            </p:oleObj>
          </a:graphicData>
        </a:graphic>
      </p:graphicFrame>
      <p:graphicFrame>
        <p:nvGraphicFramePr>
          <p:cNvPr id="62468" name="Object 4"/>
          <p:cNvGraphicFramePr>
            <a:graphicFrameLocks noChangeAspect="1"/>
          </p:cNvGraphicFramePr>
          <p:nvPr/>
        </p:nvGraphicFramePr>
        <p:xfrm>
          <a:off x="4876800" y="3511550"/>
          <a:ext cx="1943100" cy="504825"/>
        </p:xfrm>
        <a:graphic>
          <a:graphicData uri="http://schemas.openxmlformats.org/presentationml/2006/ole">
            <p:oleObj spid="_x0000_s62468" name="Equation" r:id="rId4" imgW="635000" imgH="165100" progId="Equation.3">
              <p:embed/>
            </p:oleObj>
          </a:graphicData>
        </a:graphic>
      </p:graphicFrame>
      <p:graphicFrame>
        <p:nvGraphicFramePr>
          <p:cNvPr id="62469" name="Object 5"/>
          <p:cNvGraphicFramePr>
            <a:graphicFrameLocks noChangeAspect="1"/>
          </p:cNvGraphicFramePr>
          <p:nvPr/>
        </p:nvGraphicFramePr>
        <p:xfrm>
          <a:off x="7340600" y="4289425"/>
          <a:ext cx="400050" cy="488950"/>
        </p:xfrm>
        <a:graphic>
          <a:graphicData uri="http://schemas.openxmlformats.org/presentationml/2006/ole">
            <p:oleObj spid="_x0000_s62469" name="Equation" r:id="rId5" imgW="114300" imgH="139700" progId="Equation.3">
              <p:embed/>
            </p:oleObj>
          </a:graphicData>
        </a:graphic>
      </p:graphicFrame>
      <p:graphicFrame>
        <p:nvGraphicFramePr>
          <p:cNvPr id="62470" name="Object 6"/>
          <p:cNvGraphicFramePr>
            <a:graphicFrameLocks noChangeAspect="1"/>
          </p:cNvGraphicFramePr>
          <p:nvPr/>
        </p:nvGraphicFramePr>
        <p:xfrm>
          <a:off x="7924800" y="4254500"/>
          <a:ext cx="457200" cy="558800"/>
        </p:xfrm>
        <a:graphic>
          <a:graphicData uri="http://schemas.openxmlformats.org/presentationml/2006/ole">
            <p:oleObj spid="_x0000_s62470" name="Equation" r:id="rId6" imgW="114300" imgH="139700" progId="Equation.3">
              <p:embed/>
            </p:oleObj>
          </a:graphicData>
        </a:graphic>
      </p:graphicFrame>
      <p:graphicFrame>
        <p:nvGraphicFramePr>
          <p:cNvPr id="62471" name="Object 7"/>
          <p:cNvGraphicFramePr>
            <a:graphicFrameLocks noChangeAspect="1"/>
          </p:cNvGraphicFramePr>
          <p:nvPr/>
        </p:nvGraphicFramePr>
        <p:xfrm>
          <a:off x="2406650" y="4721225"/>
          <a:ext cx="488950" cy="488950"/>
        </p:xfrm>
        <a:graphic>
          <a:graphicData uri="http://schemas.openxmlformats.org/presentationml/2006/ole">
            <p:oleObj spid="_x0000_s62471" name="Equation" r:id="rId7" imgW="139700" imgH="139700" progId="Equation.3">
              <p:embed/>
            </p:oleObj>
          </a:graphicData>
        </a:graphic>
      </p:graphicFrame>
      <p:graphicFrame>
        <p:nvGraphicFramePr>
          <p:cNvPr id="62472" name="Object 8"/>
          <p:cNvGraphicFramePr>
            <a:graphicFrameLocks noChangeAspect="1"/>
          </p:cNvGraphicFramePr>
          <p:nvPr/>
        </p:nvGraphicFramePr>
        <p:xfrm>
          <a:off x="2149475" y="5435600"/>
          <a:ext cx="5443538" cy="812800"/>
        </p:xfrm>
        <a:graphic>
          <a:graphicData uri="http://schemas.openxmlformats.org/presentationml/2006/ole">
            <p:oleObj spid="_x0000_s62472" name="Equation" r:id="rId8" imgW="1358900" imgH="203200" progId="Equation.3">
              <p:embed/>
            </p:oleObj>
          </a:graphicData>
        </a:graphic>
      </p:graphicFrame>
      <p:sp>
        <p:nvSpPr>
          <p:cNvPr id="62473" name="Rectangle 9"/>
          <p:cNvSpPr>
            <a:spLocks noChangeArrowheads="1"/>
          </p:cNvSpPr>
          <p:nvPr/>
        </p:nvSpPr>
        <p:spPr bwMode="auto">
          <a:xfrm>
            <a:off x="1524000" y="304800"/>
            <a:ext cx="6019800" cy="9906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Permutation tensor, e</a:t>
            </a:r>
            <a:r>
              <a:rPr lang="en-US" sz="4800" i="1" baseline="-25000">
                <a:solidFill>
                  <a:schemeClr val="accent2"/>
                </a:solidFill>
                <a:latin typeface="Times New Roman" charset="0"/>
              </a:rPr>
              <a:t>ijk</a:t>
            </a:r>
            <a:endParaRPr lang="en-US" sz="4400" i="1">
              <a:latin typeface="Times New Roman"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116F248B-E8BA-D948-983F-59884DD62D65}" type="slidenum">
              <a:rPr lang="en-US"/>
              <a:pPr/>
              <a:t>14</a:t>
            </a:fld>
            <a:endParaRPr lang="en-US"/>
          </a:p>
        </p:txBody>
      </p:sp>
      <p:sp>
        <p:nvSpPr>
          <p:cNvPr id="63490" name="Rectangle 2"/>
          <p:cNvSpPr>
            <a:spLocks noGrp="1" noChangeArrowheads="1"/>
          </p:cNvSpPr>
          <p:nvPr>
            <p:ph type="body" idx="1"/>
          </p:nvPr>
        </p:nvSpPr>
        <p:spPr>
          <a:xfrm>
            <a:off x="685800" y="1371600"/>
            <a:ext cx="7772400" cy="4114800"/>
          </a:xfrm>
        </p:spPr>
        <p:txBody>
          <a:bodyPr/>
          <a:lstStyle/>
          <a:p>
            <a:r>
              <a:rPr lang="en-US"/>
              <a:t>With regard to the set of orthonormal base vectors, these are usually selected in such a manner that 					 .  </a:t>
            </a:r>
            <a:br>
              <a:rPr lang="en-US"/>
            </a:br>
            <a:r>
              <a:rPr lang="en-US"/>
              <a:t/>
            </a:r>
            <a:br>
              <a:rPr lang="en-US"/>
            </a:br>
            <a:r>
              <a:rPr lang="en-US"/>
              <a:t>Such a coordinate basis is termed </a:t>
            </a:r>
            <a:r>
              <a:rPr lang="en-US" i="1"/>
              <a:t>right handed.</a:t>
            </a:r>
            <a:r>
              <a:rPr lang="en-US"/>
              <a:t>  If on the other hand</a:t>
            </a:r>
            <a:br>
              <a:rPr lang="en-US"/>
            </a:br>
            <a:r>
              <a:rPr lang="en-US"/>
              <a:t/>
            </a:r>
            <a:br>
              <a:rPr lang="en-US"/>
            </a:br>
            <a:r>
              <a:rPr lang="en-US"/>
              <a:t> 								, then the basis is </a:t>
            </a:r>
            <a:r>
              <a:rPr lang="en-US" i="1"/>
              <a:t>left handed.</a:t>
            </a:r>
            <a:r>
              <a:rPr lang="en-US"/>
              <a:t> </a:t>
            </a:r>
          </a:p>
        </p:txBody>
      </p:sp>
      <p:graphicFrame>
        <p:nvGraphicFramePr>
          <p:cNvPr id="63491" name="Object 3"/>
          <p:cNvGraphicFramePr>
            <a:graphicFrameLocks noChangeAspect="1"/>
          </p:cNvGraphicFramePr>
          <p:nvPr/>
        </p:nvGraphicFramePr>
        <p:xfrm>
          <a:off x="3194050" y="2257425"/>
          <a:ext cx="4044950" cy="714375"/>
        </p:xfrm>
        <a:graphic>
          <a:graphicData uri="http://schemas.openxmlformats.org/presentationml/2006/ole">
            <p:oleObj spid="_x0000_s63491" name="Equation" r:id="rId3" imgW="1079500" imgH="190500" progId="Equation.3">
              <p:embed/>
            </p:oleObj>
          </a:graphicData>
        </a:graphic>
      </p:graphicFrame>
      <p:graphicFrame>
        <p:nvGraphicFramePr>
          <p:cNvPr id="63492" name="Object 4"/>
          <p:cNvGraphicFramePr>
            <a:graphicFrameLocks noChangeAspect="1"/>
          </p:cNvGraphicFramePr>
          <p:nvPr/>
        </p:nvGraphicFramePr>
        <p:xfrm>
          <a:off x="2736850" y="4033838"/>
          <a:ext cx="4349750" cy="766762"/>
        </p:xfrm>
        <a:graphic>
          <a:graphicData uri="http://schemas.openxmlformats.org/presentationml/2006/ole">
            <p:oleObj spid="_x0000_s63492" name="Equation" r:id="rId4" imgW="1079500" imgH="190500" progId="Equation.3">
              <p:embed/>
            </p:oleObj>
          </a:graphicData>
        </a:graphic>
      </p:graphicFrame>
      <p:sp>
        <p:nvSpPr>
          <p:cNvPr id="63493" name="Rectangle 5"/>
          <p:cNvSpPr>
            <a:spLocks noChangeArrowheads="1"/>
          </p:cNvSpPr>
          <p:nvPr/>
        </p:nvSpPr>
        <p:spPr bwMode="auto">
          <a:xfrm>
            <a:off x="1066800" y="304800"/>
            <a:ext cx="6934200" cy="685800"/>
          </a:xfrm>
          <a:prstGeom prst="rect">
            <a:avLst/>
          </a:prstGeom>
          <a:noFill/>
          <a:ln w="9525">
            <a:noFill/>
            <a:miter lim="800000"/>
            <a:headEnd/>
            <a:tailEnd/>
          </a:ln>
          <a:effectLst/>
        </p:spPr>
        <p:txBody>
          <a:bodyPr anchor="ctr">
            <a:prstTxWarp prst="textNoShape">
              <a:avLst/>
            </a:prstTxWarp>
          </a:bodyPr>
          <a:lstStyle/>
          <a:p>
            <a:pPr algn="ctr"/>
            <a:r>
              <a:rPr lang="en-US" sz="4400" i="1">
                <a:solidFill>
                  <a:schemeClr val="accent2"/>
                </a:solidFill>
                <a:latin typeface="Times New Roman" charset="0"/>
              </a:rPr>
              <a:t>Handed-ness of Base Vectors</a:t>
            </a:r>
            <a:endParaRPr lang="en-US" sz="4000" i="1">
              <a:latin typeface="Times New Roman"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D20A2F-9107-0B44-B8E1-ABEA5A63311D}" type="slidenum">
              <a:rPr lang="en-US"/>
              <a:pPr/>
              <a:t>15</a:t>
            </a:fld>
            <a:endParaRPr lang="en-US"/>
          </a:p>
        </p:txBody>
      </p:sp>
      <p:sp>
        <p:nvSpPr>
          <p:cNvPr id="27650" name="Rectangle 2"/>
          <p:cNvSpPr>
            <a:spLocks noGrp="1" noChangeArrowheads="1"/>
          </p:cNvSpPr>
          <p:nvPr>
            <p:ph type="title"/>
          </p:nvPr>
        </p:nvSpPr>
        <p:spPr>
          <a:xfrm>
            <a:off x="685800" y="304800"/>
            <a:ext cx="7772400" cy="1447800"/>
          </a:xfrm>
        </p:spPr>
        <p:txBody>
          <a:bodyPr/>
          <a:lstStyle/>
          <a:p>
            <a:r>
              <a:rPr lang="en-US"/>
              <a:t>CHANGES OF THE COORDINATE SYSTEM</a:t>
            </a:r>
            <a:endParaRPr lang="en-US">
              <a:solidFill>
                <a:schemeClr val="tx1"/>
              </a:solidFill>
            </a:endParaRPr>
          </a:p>
        </p:txBody>
      </p:sp>
      <p:sp>
        <p:nvSpPr>
          <p:cNvPr id="27651" name="Rectangle 3"/>
          <p:cNvSpPr>
            <a:spLocks noGrp="1" noChangeArrowheads="1"/>
          </p:cNvSpPr>
          <p:nvPr>
            <p:ph type="body" idx="1"/>
          </p:nvPr>
        </p:nvSpPr>
        <p:spPr/>
        <p:txBody>
          <a:bodyPr/>
          <a:lstStyle/>
          <a:p>
            <a:r>
              <a:rPr lang="en-US" dirty="0"/>
              <a:t>Many different choices are possible for the </a:t>
            </a:r>
            <a:r>
              <a:rPr lang="en-US" dirty="0" err="1"/>
              <a:t>orthonormal</a:t>
            </a:r>
            <a:r>
              <a:rPr lang="en-US" dirty="0"/>
              <a:t> base vectors and origin of the Cartesian coordinate system.  A vector is an example of an entity which is independent of the choice of coordinate system.  Its direction and magnitude must not change (and are, in fact, invariants), although its components will change with this choice.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56055B85-F27F-FF41-A3A9-3EEA756E50D4}" type="slidenum">
              <a:rPr lang="en-US"/>
              <a:pPr/>
              <a:t>16</a:t>
            </a:fld>
            <a:endParaRPr lang="en-US"/>
          </a:p>
        </p:txBody>
      </p:sp>
      <p:sp>
        <p:nvSpPr>
          <p:cNvPr id="28675" name="Rectangle 3"/>
          <p:cNvSpPr>
            <a:spLocks noGrp="1" noChangeArrowheads="1"/>
          </p:cNvSpPr>
          <p:nvPr>
            <p:ph type="body" idx="1"/>
          </p:nvPr>
        </p:nvSpPr>
        <p:spPr>
          <a:xfrm>
            <a:off x="685800" y="914400"/>
            <a:ext cx="7772400" cy="5562600"/>
          </a:xfrm>
        </p:spPr>
        <p:txBody>
          <a:bodyPr/>
          <a:lstStyle/>
          <a:p>
            <a:pPr>
              <a:lnSpc>
                <a:spcPct val="90000"/>
              </a:lnSpc>
            </a:pPr>
            <a:r>
              <a:rPr lang="en-US" sz="2400"/>
              <a:t>Consider a </a:t>
            </a:r>
            <a:r>
              <a:rPr lang="en-US" sz="2400" i="1"/>
              <a:t>new</a:t>
            </a:r>
            <a:r>
              <a:rPr lang="en-US" sz="2400"/>
              <a:t> orthonormal system consisting of right-handed base vectors</a:t>
            </a:r>
            <a:br>
              <a:rPr lang="en-US" sz="2400"/>
            </a:br>
            <a:r>
              <a:rPr lang="en-US" sz="2400"/>
              <a:t>  				   </a:t>
            </a:r>
            <a:br>
              <a:rPr lang="en-US" sz="2400"/>
            </a:br>
            <a:r>
              <a:rPr lang="en-US" sz="2400"/>
              <a:t>with the same origin, </a:t>
            </a:r>
            <a:r>
              <a:rPr lang="en-US" sz="2400" i="1"/>
              <a:t>o</a:t>
            </a:r>
            <a:r>
              <a:rPr lang="en-US" sz="2400"/>
              <a:t>, associated with</a:t>
            </a:r>
            <a:br>
              <a:rPr lang="en-US" sz="2400"/>
            </a:br>
            <a:r>
              <a:rPr lang="en-US" sz="2400"/>
              <a:t> </a:t>
            </a:r>
            <a:br>
              <a:rPr lang="en-US" sz="2400"/>
            </a:br>
            <a:r>
              <a:rPr lang="en-US" sz="2400"/>
              <a:t>and     </a:t>
            </a:r>
            <a:br>
              <a:rPr lang="en-US" sz="2400"/>
            </a:br>
            <a:r>
              <a:rPr lang="en-US" sz="2400"/>
              <a:t/>
            </a:r>
            <a:br>
              <a:rPr lang="en-US" sz="2400"/>
            </a:br>
            <a:r>
              <a:rPr lang="en-US" sz="2400"/>
              <a:t>The vector</a:t>
            </a:r>
            <a:br>
              <a:rPr lang="en-US" sz="2400"/>
            </a:br>
            <a:r>
              <a:rPr lang="en-US" sz="2400"/>
              <a:t/>
            </a:r>
            <a:br>
              <a:rPr lang="en-US" sz="2400"/>
            </a:br>
            <a:r>
              <a:rPr lang="en-US" sz="2400"/>
              <a:t>is clearly expressed equally well </a:t>
            </a:r>
            <a:br>
              <a:rPr lang="en-US" sz="2400"/>
            </a:br>
            <a:r>
              <a:rPr lang="en-US" sz="2400"/>
              <a:t>in either coordinate system:</a:t>
            </a:r>
            <a:br>
              <a:rPr lang="en-US" sz="2400"/>
            </a:br>
            <a:r>
              <a:rPr lang="en-US" sz="2400"/>
              <a:t/>
            </a:r>
            <a:br>
              <a:rPr lang="en-US" sz="2400"/>
            </a:br>
            <a:r>
              <a:rPr lang="en-US" sz="2400"/>
              <a:t/>
            </a:r>
            <a:br>
              <a:rPr lang="en-US" sz="2400"/>
            </a:br>
            <a:r>
              <a:rPr lang="en-US" sz="2400"/>
              <a:t>Note - same vector, different values of the components.  We need to find a relationship between the two sets of components for the vector. </a:t>
            </a:r>
          </a:p>
        </p:txBody>
      </p:sp>
      <p:graphicFrame>
        <p:nvGraphicFramePr>
          <p:cNvPr id="28679" name="Object 7"/>
          <p:cNvGraphicFramePr>
            <a:graphicFrameLocks noChangeAspect="1"/>
          </p:cNvGraphicFramePr>
          <p:nvPr/>
        </p:nvGraphicFramePr>
        <p:xfrm>
          <a:off x="2895600" y="3124200"/>
          <a:ext cx="457200" cy="609600"/>
        </p:xfrm>
        <a:graphic>
          <a:graphicData uri="http://schemas.openxmlformats.org/presentationml/2006/ole">
            <p:oleObj spid="_x0000_s28679" name="Equation" r:id="rId3" imgW="114300" imgH="152400" progId="Equation.3">
              <p:embed/>
            </p:oleObj>
          </a:graphicData>
        </a:graphic>
      </p:graphicFrame>
      <p:graphicFrame>
        <p:nvGraphicFramePr>
          <p:cNvPr id="28680" name="Object 8"/>
          <p:cNvGraphicFramePr>
            <a:graphicFrameLocks noChangeAspect="1"/>
          </p:cNvGraphicFramePr>
          <p:nvPr/>
        </p:nvGraphicFramePr>
        <p:xfrm>
          <a:off x="2743200" y="4598988"/>
          <a:ext cx="3117850" cy="658812"/>
        </p:xfrm>
        <a:graphic>
          <a:graphicData uri="http://schemas.openxmlformats.org/presentationml/2006/ole">
            <p:oleObj spid="_x0000_s28680" name="Equation" r:id="rId4" imgW="901700" imgH="190500" progId="Equation.3">
              <p:embed/>
            </p:oleObj>
          </a:graphicData>
        </a:graphic>
      </p:graphicFrame>
      <p:graphicFrame>
        <p:nvGraphicFramePr>
          <p:cNvPr id="28681" name="Object 9"/>
          <p:cNvGraphicFramePr>
            <a:graphicFrameLocks noChangeAspect="1"/>
          </p:cNvGraphicFramePr>
          <p:nvPr/>
        </p:nvGraphicFramePr>
        <p:xfrm>
          <a:off x="5029200" y="1371600"/>
          <a:ext cx="2209800" cy="527050"/>
        </p:xfrm>
        <a:graphic>
          <a:graphicData uri="http://schemas.openxmlformats.org/presentationml/2006/ole">
            <p:oleObj spid="_x0000_s28681" name="Equation" r:id="rId5" imgW="800100" imgH="190500" progId="Equation.3">
              <p:embed/>
            </p:oleObj>
          </a:graphicData>
        </a:graphic>
      </p:graphicFrame>
      <p:sp>
        <p:nvSpPr>
          <p:cNvPr id="28682" name="Rectangle 10"/>
          <p:cNvSpPr>
            <a:spLocks noChangeArrowheads="1"/>
          </p:cNvSpPr>
          <p:nvPr/>
        </p:nvSpPr>
        <p:spPr bwMode="auto">
          <a:xfrm>
            <a:off x="1524000" y="1524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New Axes</a:t>
            </a:r>
            <a:endParaRPr lang="en-US" sz="4400" i="1">
              <a:latin typeface="Times New Roman" charset="0"/>
            </a:endParaRPr>
          </a:p>
        </p:txBody>
      </p:sp>
      <p:graphicFrame>
        <p:nvGraphicFramePr>
          <p:cNvPr id="28683" name="Object 11"/>
          <p:cNvGraphicFramePr>
            <a:graphicFrameLocks noChangeAspect="1"/>
          </p:cNvGraphicFramePr>
          <p:nvPr/>
        </p:nvGraphicFramePr>
        <p:xfrm>
          <a:off x="2038350" y="2498725"/>
          <a:ext cx="2228850" cy="530225"/>
        </p:xfrm>
        <a:graphic>
          <a:graphicData uri="http://schemas.openxmlformats.org/presentationml/2006/ole">
            <p:oleObj spid="_x0000_s28683" name="Equation" r:id="rId6" imgW="749300" imgH="177800" progId="Equation.3">
              <p:embed/>
            </p:oleObj>
          </a:graphicData>
        </a:graphic>
      </p:graphicFrame>
      <p:grpSp>
        <p:nvGrpSpPr>
          <p:cNvPr id="28703" name="Group 31"/>
          <p:cNvGrpSpPr>
            <a:grpSpLocks/>
          </p:cNvGrpSpPr>
          <p:nvPr/>
        </p:nvGrpSpPr>
        <p:grpSpPr bwMode="auto">
          <a:xfrm>
            <a:off x="6172200" y="2438400"/>
            <a:ext cx="2971800" cy="2700338"/>
            <a:chOff x="3888" y="1563"/>
            <a:chExt cx="1872" cy="1701"/>
          </a:xfrm>
        </p:grpSpPr>
        <p:sp>
          <p:nvSpPr>
            <p:cNvPr id="28685" name="Line 13"/>
            <p:cNvSpPr>
              <a:spLocks noChangeShapeType="1"/>
            </p:cNvSpPr>
            <p:nvPr/>
          </p:nvSpPr>
          <p:spPr bwMode="auto">
            <a:xfrm flipV="1">
              <a:off x="4544" y="1580"/>
              <a:ext cx="0" cy="845"/>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8686" name="Line 14"/>
            <p:cNvSpPr>
              <a:spLocks noChangeShapeType="1"/>
            </p:cNvSpPr>
            <p:nvPr/>
          </p:nvSpPr>
          <p:spPr bwMode="auto">
            <a:xfrm>
              <a:off x="4544" y="2425"/>
              <a:ext cx="817"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8687" name="Line 15"/>
            <p:cNvSpPr>
              <a:spLocks noChangeShapeType="1"/>
            </p:cNvSpPr>
            <p:nvPr/>
          </p:nvSpPr>
          <p:spPr bwMode="auto">
            <a:xfrm flipH="1">
              <a:off x="4244" y="2425"/>
              <a:ext cx="300" cy="545"/>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8688" name="Line 16"/>
            <p:cNvSpPr>
              <a:spLocks noChangeShapeType="1"/>
            </p:cNvSpPr>
            <p:nvPr/>
          </p:nvSpPr>
          <p:spPr bwMode="auto">
            <a:xfrm flipH="1" flipV="1">
              <a:off x="4244" y="1743"/>
              <a:ext cx="300" cy="682"/>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p>
          </p:txBody>
        </p:sp>
        <p:sp>
          <p:nvSpPr>
            <p:cNvPr id="28689" name="Line 17"/>
            <p:cNvSpPr>
              <a:spLocks noChangeShapeType="1"/>
            </p:cNvSpPr>
            <p:nvPr/>
          </p:nvSpPr>
          <p:spPr bwMode="auto">
            <a:xfrm flipV="1">
              <a:off x="4544" y="2179"/>
              <a:ext cx="817" cy="246"/>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p>
          </p:txBody>
        </p:sp>
        <p:sp>
          <p:nvSpPr>
            <p:cNvPr id="28690" name="Line 18"/>
            <p:cNvSpPr>
              <a:spLocks noChangeShapeType="1"/>
            </p:cNvSpPr>
            <p:nvPr/>
          </p:nvSpPr>
          <p:spPr bwMode="auto">
            <a:xfrm>
              <a:off x="4548" y="2425"/>
              <a:ext cx="123" cy="409"/>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p>
          </p:txBody>
        </p:sp>
        <p:sp>
          <p:nvSpPr>
            <p:cNvPr id="28691" name="Text Box 19"/>
            <p:cNvSpPr txBox="1">
              <a:spLocks noChangeArrowheads="1"/>
            </p:cNvSpPr>
            <p:nvPr/>
          </p:nvSpPr>
          <p:spPr bwMode="auto">
            <a:xfrm>
              <a:off x="4004" y="2844"/>
              <a:ext cx="206" cy="288"/>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rPr>
                <a:t>^</a:t>
              </a:r>
            </a:p>
          </p:txBody>
        </p:sp>
        <p:sp>
          <p:nvSpPr>
            <p:cNvPr id="28692" name="Text Box 20"/>
            <p:cNvSpPr txBox="1">
              <a:spLocks noChangeArrowheads="1"/>
            </p:cNvSpPr>
            <p:nvPr/>
          </p:nvSpPr>
          <p:spPr bwMode="auto">
            <a:xfrm>
              <a:off x="4734" y="2861"/>
              <a:ext cx="399" cy="365"/>
            </a:xfrm>
            <a:prstGeom prst="rect">
              <a:avLst/>
            </a:prstGeom>
            <a:noFill/>
            <a:ln w="9525">
              <a:noFill/>
              <a:miter lim="800000"/>
              <a:headEnd/>
              <a:tailEnd/>
            </a:ln>
            <a:effectLst/>
          </p:spPr>
          <p:txBody>
            <a:bodyPr wrap="none">
              <a:prstTxWarp prst="textNoShape">
                <a:avLst/>
              </a:prstTxWarp>
              <a:spAutoFit/>
            </a:bodyPr>
            <a:lstStyle/>
            <a:p>
              <a:r>
                <a:rPr lang="en-US" sz="3200">
                  <a:solidFill>
                    <a:schemeClr val="accent2"/>
                  </a:solidFill>
                </a:rPr>
                <a:t>e’</a:t>
              </a:r>
              <a:r>
                <a:rPr lang="en-US" sz="3200" baseline="-25000">
                  <a:solidFill>
                    <a:schemeClr val="accent2"/>
                  </a:solidFill>
                </a:rPr>
                <a:t>1</a:t>
              </a:r>
              <a:endParaRPr lang="en-US" sz="3200">
                <a:solidFill>
                  <a:schemeClr val="accent2"/>
                </a:solidFill>
              </a:endParaRPr>
            </a:p>
          </p:txBody>
        </p:sp>
        <p:sp>
          <p:nvSpPr>
            <p:cNvPr id="28693" name="Text Box 21"/>
            <p:cNvSpPr txBox="1">
              <a:spLocks noChangeArrowheads="1"/>
            </p:cNvSpPr>
            <p:nvPr/>
          </p:nvSpPr>
          <p:spPr bwMode="auto">
            <a:xfrm>
              <a:off x="4740" y="2817"/>
              <a:ext cx="206" cy="288"/>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rPr>
                <a:t>^</a:t>
              </a:r>
            </a:p>
          </p:txBody>
        </p:sp>
        <p:sp>
          <p:nvSpPr>
            <p:cNvPr id="28694" name="Text Box 22"/>
            <p:cNvSpPr txBox="1">
              <a:spLocks noChangeArrowheads="1"/>
            </p:cNvSpPr>
            <p:nvPr/>
          </p:nvSpPr>
          <p:spPr bwMode="auto">
            <a:xfrm>
              <a:off x="5389" y="2397"/>
              <a:ext cx="314" cy="365"/>
            </a:xfrm>
            <a:prstGeom prst="rect">
              <a:avLst/>
            </a:prstGeom>
            <a:noFill/>
            <a:ln w="9525">
              <a:noFill/>
              <a:miter lim="800000"/>
              <a:headEnd/>
              <a:tailEnd/>
            </a:ln>
            <a:effectLst/>
          </p:spPr>
          <p:txBody>
            <a:bodyPr wrap="none">
              <a:prstTxWarp prst="textNoShape">
                <a:avLst/>
              </a:prstTxWarp>
              <a:spAutoFit/>
            </a:bodyPr>
            <a:lstStyle/>
            <a:p>
              <a:r>
                <a:rPr lang="en-US" sz="3200">
                  <a:solidFill>
                    <a:srgbClr val="FF0000"/>
                  </a:solidFill>
                </a:rPr>
                <a:t>e</a:t>
              </a:r>
              <a:r>
                <a:rPr lang="en-US" sz="3200" baseline="-25000">
                  <a:solidFill>
                    <a:srgbClr val="FF0000"/>
                  </a:solidFill>
                </a:rPr>
                <a:t>2</a:t>
              </a:r>
              <a:endParaRPr lang="en-US" sz="3200">
                <a:solidFill>
                  <a:srgbClr val="FF0000"/>
                </a:solidFill>
              </a:endParaRPr>
            </a:p>
          </p:txBody>
        </p:sp>
        <p:sp>
          <p:nvSpPr>
            <p:cNvPr id="28695" name="Text Box 23"/>
            <p:cNvSpPr txBox="1">
              <a:spLocks noChangeArrowheads="1"/>
            </p:cNvSpPr>
            <p:nvPr/>
          </p:nvSpPr>
          <p:spPr bwMode="auto">
            <a:xfrm>
              <a:off x="5394" y="2354"/>
              <a:ext cx="206" cy="288"/>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rPr>
                <a:t>^</a:t>
              </a:r>
            </a:p>
          </p:txBody>
        </p:sp>
        <p:sp>
          <p:nvSpPr>
            <p:cNvPr id="28696" name="Text Box 24"/>
            <p:cNvSpPr txBox="1">
              <a:spLocks noChangeArrowheads="1"/>
            </p:cNvSpPr>
            <p:nvPr/>
          </p:nvSpPr>
          <p:spPr bwMode="auto">
            <a:xfrm>
              <a:off x="5361" y="2021"/>
              <a:ext cx="399" cy="365"/>
            </a:xfrm>
            <a:prstGeom prst="rect">
              <a:avLst/>
            </a:prstGeom>
            <a:noFill/>
            <a:ln w="9525">
              <a:noFill/>
              <a:miter lim="800000"/>
              <a:headEnd/>
              <a:tailEnd/>
            </a:ln>
            <a:effectLst/>
          </p:spPr>
          <p:txBody>
            <a:bodyPr wrap="none">
              <a:prstTxWarp prst="textNoShape">
                <a:avLst/>
              </a:prstTxWarp>
              <a:spAutoFit/>
            </a:bodyPr>
            <a:lstStyle/>
            <a:p>
              <a:r>
                <a:rPr lang="en-US" sz="3200">
                  <a:solidFill>
                    <a:schemeClr val="accent2"/>
                  </a:solidFill>
                </a:rPr>
                <a:t>e’</a:t>
              </a:r>
              <a:r>
                <a:rPr lang="en-US" sz="3200" baseline="-25000">
                  <a:solidFill>
                    <a:schemeClr val="accent2"/>
                  </a:solidFill>
                </a:rPr>
                <a:t>2</a:t>
              </a:r>
              <a:endParaRPr lang="en-US" sz="3200">
                <a:solidFill>
                  <a:schemeClr val="accent2"/>
                </a:solidFill>
              </a:endParaRPr>
            </a:p>
          </p:txBody>
        </p:sp>
        <p:sp>
          <p:nvSpPr>
            <p:cNvPr id="28697" name="Text Box 25"/>
            <p:cNvSpPr txBox="1">
              <a:spLocks noChangeArrowheads="1"/>
            </p:cNvSpPr>
            <p:nvPr/>
          </p:nvSpPr>
          <p:spPr bwMode="auto">
            <a:xfrm>
              <a:off x="5367" y="1977"/>
              <a:ext cx="206" cy="288"/>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rPr>
                <a:t>^</a:t>
              </a:r>
            </a:p>
          </p:txBody>
        </p:sp>
        <p:sp>
          <p:nvSpPr>
            <p:cNvPr id="28698" name="Text Box 26"/>
            <p:cNvSpPr txBox="1">
              <a:spLocks noChangeArrowheads="1"/>
            </p:cNvSpPr>
            <p:nvPr/>
          </p:nvSpPr>
          <p:spPr bwMode="auto">
            <a:xfrm>
              <a:off x="4653" y="1607"/>
              <a:ext cx="314" cy="365"/>
            </a:xfrm>
            <a:prstGeom prst="rect">
              <a:avLst/>
            </a:prstGeom>
            <a:noFill/>
            <a:ln w="9525">
              <a:noFill/>
              <a:miter lim="800000"/>
              <a:headEnd/>
              <a:tailEnd/>
            </a:ln>
            <a:effectLst/>
          </p:spPr>
          <p:txBody>
            <a:bodyPr wrap="none">
              <a:prstTxWarp prst="textNoShape">
                <a:avLst/>
              </a:prstTxWarp>
              <a:spAutoFit/>
            </a:bodyPr>
            <a:lstStyle/>
            <a:p>
              <a:r>
                <a:rPr lang="en-US" sz="3200">
                  <a:solidFill>
                    <a:srgbClr val="FF0000"/>
                  </a:solidFill>
                </a:rPr>
                <a:t>e</a:t>
              </a:r>
              <a:r>
                <a:rPr lang="en-US" sz="3200" baseline="-25000">
                  <a:solidFill>
                    <a:srgbClr val="FF0000"/>
                  </a:solidFill>
                </a:rPr>
                <a:t>3</a:t>
              </a:r>
              <a:endParaRPr lang="en-US" sz="3200">
                <a:solidFill>
                  <a:srgbClr val="FF0000"/>
                </a:solidFill>
              </a:endParaRPr>
            </a:p>
          </p:txBody>
        </p:sp>
        <p:sp>
          <p:nvSpPr>
            <p:cNvPr id="28699" name="Text Box 27"/>
            <p:cNvSpPr txBox="1">
              <a:spLocks noChangeArrowheads="1"/>
            </p:cNvSpPr>
            <p:nvPr/>
          </p:nvSpPr>
          <p:spPr bwMode="auto">
            <a:xfrm>
              <a:off x="4658" y="1563"/>
              <a:ext cx="206" cy="288"/>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rPr>
                <a:t>^</a:t>
              </a:r>
            </a:p>
          </p:txBody>
        </p:sp>
        <p:sp>
          <p:nvSpPr>
            <p:cNvPr id="28700" name="Text Box 28"/>
            <p:cNvSpPr txBox="1">
              <a:spLocks noChangeArrowheads="1"/>
            </p:cNvSpPr>
            <p:nvPr/>
          </p:nvSpPr>
          <p:spPr bwMode="auto">
            <a:xfrm>
              <a:off x="3888" y="1651"/>
              <a:ext cx="399" cy="365"/>
            </a:xfrm>
            <a:prstGeom prst="rect">
              <a:avLst/>
            </a:prstGeom>
            <a:noFill/>
            <a:ln w="9525">
              <a:noFill/>
              <a:miter lim="800000"/>
              <a:headEnd/>
              <a:tailEnd/>
            </a:ln>
            <a:effectLst/>
          </p:spPr>
          <p:txBody>
            <a:bodyPr wrap="none">
              <a:prstTxWarp prst="textNoShape">
                <a:avLst/>
              </a:prstTxWarp>
              <a:spAutoFit/>
            </a:bodyPr>
            <a:lstStyle/>
            <a:p>
              <a:r>
                <a:rPr lang="en-US" sz="3200">
                  <a:solidFill>
                    <a:schemeClr val="accent2"/>
                  </a:solidFill>
                </a:rPr>
                <a:t>e’</a:t>
              </a:r>
              <a:r>
                <a:rPr lang="en-US" sz="3200" baseline="-25000">
                  <a:solidFill>
                    <a:schemeClr val="accent2"/>
                  </a:solidFill>
                </a:rPr>
                <a:t>3</a:t>
              </a:r>
              <a:endParaRPr lang="en-US" sz="3200">
                <a:solidFill>
                  <a:schemeClr val="accent2"/>
                </a:solidFill>
              </a:endParaRPr>
            </a:p>
          </p:txBody>
        </p:sp>
        <p:sp>
          <p:nvSpPr>
            <p:cNvPr id="28701" name="Text Box 29"/>
            <p:cNvSpPr txBox="1">
              <a:spLocks noChangeArrowheads="1"/>
            </p:cNvSpPr>
            <p:nvPr/>
          </p:nvSpPr>
          <p:spPr bwMode="auto">
            <a:xfrm>
              <a:off x="3888" y="1608"/>
              <a:ext cx="206" cy="288"/>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rPr>
                <a:t>^</a:t>
              </a:r>
            </a:p>
          </p:txBody>
        </p:sp>
        <p:sp>
          <p:nvSpPr>
            <p:cNvPr id="28702" name="Text Box 30"/>
            <p:cNvSpPr txBox="1">
              <a:spLocks noChangeArrowheads="1"/>
            </p:cNvSpPr>
            <p:nvPr/>
          </p:nvSpPr>
          <p:spPr bwMode="auto">
            <a:xfrm>
              <a:off x="3992" y="2899"/>
              <a:ext cx="314" cy="365"/>
            </a:xfrm>
            <a:prstGeom prst="rect">
              <a:avLst/>
            </a:prstGeom>
            <a:noFill/>
            <a:ln w="9525">
              <a:noFill/>
              <a:miter lim="800000"/>
              <a:headEnd/>
              <a:tailEnd/>
            </a:ln>
            <a:effectLst/>
          </p:spPr>
          <p:txBody>
            <a:bodyPr wrap="none">
              <a:prstTxWarp prst="textNoShape">
                <a:avLst/>
              </a:prstTxWarp>
              <a:spAutoFit/>
            </a:bodyPr>
            <a:lstStyle/>
            <a:p>
              <a:r>
                <a:rPr lang="en-US" sz="3200">
                  <a:solidFill>
                    <a:srgbClr val="FF0000"/>
                  </a:solidFill>
                </a:rPr>
                <a:t>e</a:t>
              </a:r>
              <a:r>
                <a:rPr lang="en-US" sz="3200" baseline="-25000">
                  <a:solidFill>
                    <a:srgbClr val="FF0000"/>
                  </a:solidFill>
                </a:rPr>
                <a:t>1</a:t>
              </a:r>
              <a:endParaRPr lang="en-US" sz="3200">
                <a:solidFill>
                  <a:srgbClr val="FF0000"/>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0A81FF49-EFC1-7149-9E5E-BA0BB855414D}" type="slidenum">
              <a:rPr lang="en-US"/>
              <a:pPr/>
              <a:t>17</a:t>
            </a:fld>
            <a:endParaRPr lang="en-US"/>
          </a:p>
        </p:txBody>
      </p:sp>
      <p:sp>
        <p:nvSpPr>
          <p:cNvPr id="29699" name="Rectangle 3"/>
          <p:cNvSpPr>
            <a:spLocks noGrp="1" noChangeArrowheads="1"/>
          </p:cNvSpPr>
          <p:nvPr>
            <p:ph type="body" idx="1"/>
          </p:nvPr>
        </p:nvSpPr>
        <p:spPr>
          <a:xfrm>
            <a:off x="685800" y="1458913"/>
            <a:ext cx="7772400" cy="4114800"/>
          </a:xfrm>
        </p:spPr>
        <p:txBody>
          <a:bodyPr/>
          <a:lstStyle/>
          <a:p>
            <a:r>
              <a:rPr lang="en-US"/>
              <a:t>The two systems are related by the nine </a:t>
            </a:r>
            <a:r>
              <a:rPr lang="en-US" i="1"/>
              <a:t>direction cosines</a:t>
            </a:r>
            <a:r>
              <a:rPr lang="en-US"/>
              <a:t>,     ,  which fix the cosine of the angle between the </a:t>
            </a:r>
            <a:r>
              <a:rPr lang="en-US" i="1">
                <a:latin typeface="Times New Roman" charset="0"/>
              </a:rPr>
              <a:t>i</a:t>
            </a:r>
            <a:r>
              <a:rPr lang="en-US" i="1" baseline="30000">
                <a:latin typeface="Times New Roman" charset="0"/>
              </a:rPr>
              <a:t>th</a:t>
            </a:r>
            <a:r>
              <a:rPr lang="en-US" baseline="30000"/>
              <a:t> </a:t>
            </a:r>
            <a:r>
              <a:rPr lang="en-US"/>
              <a:t>primed and the </a:t>
            </a:r>
            <a:r>
              <a:rPr lang="en-US" i="1">
                <a:latin typeface="Times New Roman" charset="0"/>
              </a:rPr>
              <a:t>j</a:t>
            </a:r>
            <a:r>
              <a:rPr lang="en-US" i="1" baseline="30000">
                <a:latin typeface="Times New Roman" charset="0"/>
              </a:rPr>
              <a:t>th</a:t>
            </a:r>
            <a:r>
              <a:rPr lang="en-US"/>
              <a:t> unprimed base vectors:</a:t>
            </a:r>
            <a:br>
              <a:rPr lang="en-US"/>
            </a:br>
            <a:r>
              <a:rPr lang="en-US"/>
              <a:t/>
            </a:r>
            <a:br>
              <a:rPr lang="en-US"/>
            </a:br>
            <a:r>
              <a:rPr lang="en-US"/>
              <a:t/>
            </a:r>
            <a:br>
              <a:rPr lang="en-US"/>
            </a:br>
            <a:r>
              <a:rPr lang="en-US"/>
              <a:t>Equivalently,        represent the components of       in      according to the expression</a:t>
            </a:r>
          </a:p>
        </p:txBody>
      </p:sp>
      <p:graphicFrame>
        <p:nvGraphicFramePr>
          <p:cNvPr id="29700" name="Object 4"/>
          <p:cNvGraphicFramePr>
            <a:graphicFrameLocks noChangeAspect="1"/>
          </p:cNvGraphicFramePr>
          <p:nvPr/>
        </p:nvGraphicFramePr>
        <p:xfrm>
          <a:off x="3886200" y="1828800"/>
          <a:ext cx="490538" cy="603250"/>
        </p:xfrm>
        <a:graphic>
          <a:graphicData uri="http://schemas.openxmlformats.org/presentationml/2006/ole">
            <p:oleObj spid="_x0000_s29700" name="Equation" r:id="rId3" imgW="165100" imgH="203200" progId="Equation.3">
              <p:embed/>
            </p:oleObj>
          </a:graphicData>
        </a:graphic>
      </p:graphicFrame>
      <p:graphicFrame>
        <p:nvGraphicFramePr>
          <p:cNvPr id="29701" name="Object 5"/>
          <p:cNvGraphicFramePr>
            <a:graphicFrameLocks noChangeAspect="1"/>
          </p:cNvGraphicFramePr>
          <p:nvPr/>
        </p:nvGraphicFramePr>
        <p:xfrm>
          <a:off x="3254375" y="3352800"/>
          <a:ext cx="2144713" cy="700088"/>
        </p:xfrm>
        <a:graphic>
          <a:graphicData uri="http://schemas.openxmlformats.org/presentationml/2006/ole">
            <p:oleObj spid="_x0000_s29701" name="Equation" r:id="rId4" imgW="622300" imgH="203200" progId="Equation.3">
              <p:embed/>
            </p:oleObj>
          </a:graphicData>
        </a:graphic>
      </p:graphicFrame>
      <p:graphicFrame>
        <p:nvGraphicFramePr>
          <p:cNvPr id="29702" name="Object 6"/>
          <p:cNvGraphicFramePr>
            <a:graphicFrameLocks noChangeAspect="1"/>
          </p:cNvGraphicFramePr>
          <p:nvPr/>
        </p:nvGraphicFramePr>
        <p:xfrm>
          <a:off x="3276600" y="3987800"/>
          <a:ext cx="490538" cy="603250"/>
        </p:xfrm>
        <a:graphic>
          <a:graphicData uri="http://schemas.openxmlformats.org/presentationml/2006/ole">
            <p:oleObj spid="_x0000_s29702" name="Equation" r:id="rId5" imgW="165100" imgH="203200" progId="Equation.3">
              <p:embed/>
            </p:oleObj>
          </a:graphicData>
        </a:graphic>
      </p:graphicFrame>
      <p:graphicFrame>
        <p:nvGraphicFramePr>
          <p:cNvPr id="29703" name="Object 7"/>
          <p:cNvGraphicFramePr>
            <a:graphicFrameLocks noChangeAspect="1"/>
          </p:cNvGraphicFramePr>
          <p:nvPr/>
        </p:nvGraphicFramePr>
        <p:xfrm>
          <a:off x="1570038" y="4419600"/>
          <a:ext cx="487362" cy="609600"/>
        </p:xfrm>
        <a:graphic>
          <a:graphicData uri="http://schemas.openxmlformats.org/presentationml/2006/ole">
            <p:oleObj spid="_x0000_s29703" name="Equation" r:id="rId6" imgW="152400" imgH="190500" progId="Equation.3">
              <p:embed/>
            </p:oleObj>
          </a:graphicData>
        </a:graphic>
      </p:graphicFrame>
      <p:graphicFrame>
        <p:nvGraphicFramePr>
          <p:cNvPr id="29704" name="Object 8"/>
          <p:cNvGraphicFramePr>
            <a:graphicFrameLocks noChangeAspect="1"/>
          </p:cNvGraphicFramePr>
          <p:nvPr/>
        </p:nvGraphicFramePr>
        <p:xfrm>
          <a:off x="2462213" y="4432300"/>
          <a:ext cx="484187" cy="685800"/>
        </p:xfrm>
        <a:graphic>
          <a:graphicData uri="http://schemas.openxmlformats.org/presentationml/2006/ole">
            <p:oleObj spid="_x0000_s29704" name="Equation" r:id="rId7" imgW="152400" imgH="215900" progId="Equation.3">
              <p:embed/>
            </p:oleObj>
          </a:graphicData>
        </a:graphic>
      </p:graphicFrame>
      <p:graphicFrame>
        <p:nvGraphicFramePr>
          <p:cNvPr id="29705" name="Object 9"/>
          <p:cNvGraphicFramePr>
            <a:graphicFrameLocks noChangeAspect="1"/>
          </p:cNvGraphicFramePr>
          <p:nvPr/>
        </p:nvGraphicFramePr>
        <p:xfrm>
          <a:off x="3352800" y="5105400"/>
          <a:ext cx="1666875" cy="635000"/>
        </p:xfrm>
        <a:graphic>
          <a:graphicData uri="http://schemas.openxmlformats.org/presentationml/2006/ole">
            <p:oleObj spid="_x0000_s29705" name="Equation" r:id="rId8" imgW="533400" imgH="203200" progId="Equation.3">
              <p:embed/>
            </p:oleObj>
          </a:graphicData>
        </a:graphic>
      </p:graphicFrame>
      <p:sp>
        <p:nvSpPr>
          <p:cNvPr id="29706" name="Rectangle 10"/>
          <p:cNvSpPr>
            <a:spLocks noChangeArrowheads="1"/>
          </p:cNvSpPr>
          <p:nvPr/>
        </p:nvSpPr>
        <p:spPr bwMode="auto">
          <a:xfrm>
            <a:off x="1524000" y="3810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Direction Cosines</a:t>
            </a:r>
            <a:endParaRPr lang="en-US" sz="4400" i="1">
              <a:latin typeface="Times New Roman"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FBECDB2-5F69-7649-BE28-25800871B210}" type="slidenum">
              <a:rPr lang="en-US"/>
              <a:pPr/>
              <a:t>18</a:t>
            </a:fld>
            <a:endParaRPr lang="en-US"/>
          </a:p>
        </p:txBody>
      </p:sp>
      <p:sp>
        <p:nvSpPr>
          <p:cNvPr id="30723" name="Rectangle 3"/>
          <p:cNvSpPr>
            <a:spLocks noGrp="1" noChangeArrowheads="1"/>
          </p:cNvSpPr>
          <p:nvPr>
            <p:ph type="body" idx="1"/>
          </p:nvPr>
        </p:nvSpPr>
        <p:spPr>
          <a:xfrm>
            <a:off x="685800" y="1447800"/>
            <a:ext cx="7772400" cy="4114800"/>
          </a:xfrm>
        </p:spPr>
        <p:txBody>
          <a:bodyPr/>
          <a:lstStyle/>
          <a:p>
            <a:r>
              <a:rPr lang="en-US"/>
              <a:t>That the set of direction cosines are not independent is evident from the following construction:</a:t>
            </a:r>
            <a:br>
              <a:rPr lang="en-US"/>
            </a:br>
            <a:r>
              <a:rPr lang="en-US"/>
              <a:t/>
            </a:r>
            <a:br>
              <a:rPr lang="en-US"/>
            </a:br>
            <a:r>
              <a:rPr lang="en-US"/>
              <a:t/>
            </a:r>
            <a:br>
              <a:rPr lang="en-US"/>
            </a:br>
            <a:r>
              <a:rPr lang="en-US"/>
              <a:t>Thus, there are </a:t>
            </a:r>
            <a:r>
              <a:rPr lang="en-US" i="1"/>
              <a:t>six </a:t>
            </a:r>
            <a:r>
              <a:rPr lang="en-US"/>
              <a:t>relationships (</a:t>
            </a:r>
            <a:r>
              <a:rPr lang="en-US" i="1">
                <a:latin typeface="Times New Roman" charset="0"/>
              </a:rPr>
              <a:t>i</a:t>
            </a:r>
            <a:r>
              <a:rPr lang="en-US">
                <a:latin typeface="Times New Roman" charset="0"/>
              </a:rPr>
              <a:t> </a:t>
            </a:r>
            <a:r>
              <a:rPr lang="en-US"/>
              <a:t>takes values from 1 to 3, and </a:t>
            </a:r>
            <a:r>
              <a:rPr lang="en-US" i="1">
                <a:latin typeface="Times New Roman" charset="0"/>
              </a:rPr>
              <a:t>j</a:t>
            </a:r>
            <a:r>
              <a:rPr lang="en-US"/>
              <a:t> takes values from 1 to 3) between the </a:t>
            </a:r>
            <a:r>
              <a:rPr lang="en-US" i="1"/>
              <a:t>nine </a:t>
            </a:r>
            <a:r>
              <a:rPr lang="en-US"/>
              <a:t>direction cosines, and therefore only </a:t>
            </a:r>
            <a:r>
              <a:rPr lang="en-US" i="1"/>
              <a:t>three</a:t>
            </a:r>
            <a:r>
              <a:rPr lang="en-US"/>
              <a:t> are independent. </a:t>
            </a:r>
          </a:p>
        </p:txBody>
      </p:sp>
      <p:graphicFrame>
        <p:nvGraphicFramePr>
          <p:cNvPr id="30724" name="Object 4"/>
          <p:cNvGraphicFramePr>
            <a:graphicFrameLocks noChangeAspect="1"/>
          </p:cNvGraphicFramePr>
          <p:nvPr/>
        </p:nvGraphicFramePr>
        <p:xfrm>
          <a:off x="749300" y="2895600"/>
          <a:ext cx="7797800" cy="652463"/>
        </p:xfrm>
        <a:graphic>
          <a:graphicData uri="http://schemas.openxmlformats.org/presentationml/2006/ole">
            <p:oleObj spid="_x0000_s30724" name="Equation" r:id="rId3" imgW="2489200" imgH="203200" progId="Equation.3">
              <p:embed/>
            </p:oleObj>
          </a:graphicData>
        </a:graphic>
      </p:graphicFrame>
      <p:sp>
        <p:nvSpPr>
          <p:cNvPr id="30725" name="Rectangle 5"/>
          <p:cNvSpPr>
            <a:spLocks noChangeArrowheads="1"/>
          </p:cNvSpPr>
          <p:nvPr/>
        </p:nvSpPr>
        <p:spPr bwMode="auto">
          <a:xfrm>
            <a:off x="914400" y="381000"/>
            <a:ext cx="73152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Direction Cosines, contd.</a:t>
            </a:r>
            <a:endParaRPr lang="en-US" sz="4400" i="1">
              <a:latin typeface="Times New Roman"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C32E18E-E268-2142-B563-92F11D1DFFBC}" type="slidenum">
              <a:rPr lang="en-US"/>
              <a:pPr/>
              <a:t>19</a:t>
            </a:fld>
            <a:endParaRPr lang="en-US"/>
          </a:p>
        </p:txBody>
      </p:sp>
      <p:sp>
        <p:nvSpPr>
          <p:cNvPr id="31747" name="Rectangle 3"/>
          <p:cNvSpPr>
            <a:spLocks noGrp="1" noChangeArrowheads="1"/>
          </p:cNvSpPr>
          <p:nvPr>
            <p:ph type="body" idx="1"/>
          </p:nvPr>
        </p:nvSpPr>
        <p:spPr>
          <a:xfrm>
            <a:off x="685800" y="914400"/>
            <a:ext cx="7772400" cy="4114800"/>
          </a:xfrm>
        </p:spPr>
        <p:txBody>
          <a:bodyPr/>
          <a:lstStyle/>
          <a:p>
            <a:r>
              <a:rPr lang="en-US"/>
              <a:t>Note that the direction cosines can be arranged into a </a:t>
            </a:r>
            <a:r>
              <a:rPr lang="en-US" i="1"/>
              <a:t>3x3 matrix</a:t>
            </a:r>
            <a:r>
              <a:rPr lang="en-US"/>
              <a:t>,  </a:t>
            </a:r>
            <a:r>
              <a:rPr lang="en-US">
                <a:latin typeface="Symbol" charset="2"/>
              </a:rPr>
              <a:t>L</a:t>
            </a:r>
            <a:r>
              <a:rPr lang="en-US"/>
              <a:t>, and therefore the relation above is equivalent to the expression</a:t>
            </a:r>
            <a:br>
              <a:rPr lang="en-US"/>
            </a:br>
            <a:r>
              <a:rPr lang="en-US"/>
              <a:t/>
            </a:r>
            <a:br>
              <a:rPr lang="en-US"/>
            </a:br>
            <a:r>
              <a:rPr lang="en-US"/>
              <a:t/>
            </a:r>
            <a:br>
              <a:rPr lang="en-US"/>
            </a:br>
            <a:r>
              <a:rPr lang="en-US"/>
              <a:t>where </a:t>
            </a:r>
            <a:r>
              <a:rPr lang="en-US">
                <a:latin typeface="Symbol" charset="2"/>
              </a:rPr>
              <a:t>L</a:t>
            </a:r>
            <a:r>
              <a:rPr lang="en-US"/>
              <a:t> </a:t>
            </a:r>
            <a:r>
              <a:rPr lang="en-US" baseline="30000"/>
              <a:t>T</a:t>
            </a:r>
            <a:r>
              <a:rPr lang="en-US"/>
              <a:t> denotes the transpose of </a:t>
            </a:r>
            <a:r>
              <a:rPr lang="en-US">
                <a:latin typeface="Symbol" charset="2"/>
              </a:rPr>
              <a:t>L</a:t>
            </a:r>
            <a:r>
              <a:rPr lang="en-US"/>
              <a:t>.  This relationship identifies </a:t>
            </a:r>
            <a:r>
              <a:rPr lang="en-US">
                <a:latin typeface="Symbol" charset="2"/>
              </a:rPr>
              <a:t>L</a:t>
            </a:r>
            <a:r>
              <a:rPr lang="en-US"/>
              <a:t> as an orthogonal matrix, which has the properties  </a:t>
            </a:r>
          </a:p>
        </p:txBody>
      </p:sp>
      <p:graphicFrame>
        <p:nvGraphicFramePr>
          <p:cNvPr id="31748" name="Object 4"/>
          <p:cNvGraphicFramePr>
            <a:graphicFrameLocks noChangeAspect="1"/>
          </p:cNvGraphicFramePr>
          <p:nvPr/>
        </p:nvGraphicFramePr>
        <p:xfrm>
          <a:off x="3225800" y="2438400"/>
          <a:ext cx="2184400" cy="744538"/>
        </p:xfrm>
        <a:graphic>
          <a:graphicData uri="http://schemas.openxmlformats.org/presentationml/2006/ole">
            <p:oleObj spid="_x0000_s31748" name="Equation" r:id="rId3" imgW="558800" imgH="190500" progId="Equation.3">
              <p:embed/>
            </p:oleObj>
          </a:graphicData>
        </a:graphic>
      </p:graphicFrame>
      <p:graphicFrame>
        <p:nvGraphicFramePr>
          <p:cNvPr id="31749" name="Object 5"/>
          <p:cNvGraphicFramePr>
            <a:graphicFrameLocks noChangeAspect="1"/>
          </p:cNvGraphicFramePr>
          <p:nvPr/>
        </p:nvGraphicFramePr>
        <p:xfrm>
          <a:off x="1600200" y="5105400"/>
          <a:ext cx="2438400" cy="744538"/>
        </p:xfrm>
        <a:graphic>
          <a:graphicData uri="http://schemas.openxmlformats.org/presentationml/2006/ole">
            <p:oleObj spid="_x0000_s31749" name="Equation" r:id="rId4" imgW="622300" imgH="190500" progId="Equation.3">
              <p:embed/>
            </p:oleObj>
          </a:graphicData>
        </a:graphic>
      </p:graphicFrame>
      <p:graphicFrame>
        <p:nvGraphicFramePr>
          <p:cNvPr id="31750" name="Object 6"/>
          <p:cNvGraphicFramePr>
            <a:graphicFrameLocks noChangeAspect="1"/>
          </p:cNvGraphicFramePr>
          <p:nvPr/>
        </p:nvGraphicFramePr>
        <p:xfrm>
          <a:off x="4845050" y="5257800"/>
          <a:ext cx="2851150" cy="646113"/>
        </p:xfrm>
        <a:graphic>
          <a:graphicData uri="http://schemas.openxmlformats.org/presentationml/2006/ole">
            <p:oleObj spid="_x0000_s31750" name="Equation" r:id="rId5" imgW="673100" imgH="152400" progId="Equation.3">
              <p:embed/>
            </p:oleObj>
          </a:graphicData>
        </a:graphic>
      </p:graphicFrame>
      <p:sp>
        <p:nvSpPr>
          <p:cNvPr id="31751" name="Rectangle 7"/>
          <p:cNvSpPr>
            <a:spLocks noChangeArrowheads="1"/>
          </p:cNvSpPr>
          <p:nvPr/>
        </p:nvSpPr>
        <p:spPr bwMode="auto">
          <a:xfrm>
            <a:off x="1524000" y="1524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Orthogonal Matrices</a:t>
            </a:r>
            <a:endParaRPr lang="en-US" sz="4400" i="1">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p:txBody>
          <a:bodyPr/>
          <a:lstStyle/>
          <a:p>
            <a:fld id="{49C7B4AF-BFE4-0541-803E-77662B0219BF}" type="slidenum">
              <a:rPr lang="en-US"/>
              <a:pPr/>
              <a:t>2</a:t>
            </a:fld>
            <a:endParaRPr lang="en-US"/>
          </a:p>
        </p:txBody>
      </p:sp>
      <p:sp>
        <p:nvSpPr>
          <p:cNvPr id="47106" name="Rectangle 2"/>
          <p:cNvSpPr>
            <a:spLocks noGrp="1" noChangeArrowheads="1"/>
          </p:cNvSpPr>
          <p:nvPr>
            <p:ph type="title"/>
          </p:nvPr>
        </p:nvSpPr>
        <p:spPr/>
        <p:txBody>
          <a:bodyPr/>
          <a:lstStyle/>
          <a:p>
            <a:r>
              <a:rPr lang="en-US"/>
              <a:t>Notation</a:t>
            </a:r>
          </a:p>
        </p:txBody>
      </p:sp>
      <p:sp>
        <p:nvSpPr>
          <p:cNvPr id="47107" name="Rectangle 3"/>
          <p:cNvSpPr>
            <a:spLocks noGrp="1" noChangeArrowheads="1"/>
          </p:cNvSpPr>
          <p:nvPr>
            <p:ph type="body" sz="half" idx="1"/>
          </p:nvPr>
        </p:nvSpPr>
        <p:spPr>
          <a:noFill/>
          <a:ln>
            <a:solidFill>
              <a:srgbClr val="000080"/>
            </a:solidFill>
          </a:ln>
        </p:spPr>
        <p:txBody>
          <a:bodyPr/>
          <a:lstStyle/>
          <a:p>
            <a:pPr>
              <a:lnSpc>
                <a:spcPct val="90000"/>
              </a:lnSpc>
              <a:buFontTx/>
              <a:buNone/>
            </a:pPr>
            <a:r>
              <a:rPr lang="en-US" sz="2000" i="1"/>
              <a:t>X</a:t>
            </a:r>
            <a:r>
              <a:rPr lang="en-US" sz="2000"/>
              <a:t>		point</a:t>
            </a:r>
          </a:p>
          <a:p>
            <a:pPr>
              <a:lnSpc>
                <a:spcPct val="90000"/>
              </a:lnSpc>
              <a:buFontTx/>
              <a:buNone/>
            </a:pPr>
            <a:r>
              <a:rPr lang="en-US" sz="2000" i="1"/>
              <a:t>x</a:t>
            </a:r>
            <a:r>
              <a:rPr lang="en-US" sz="2000" i="1" baseline="-25000"/>
              <a:t>1</a:t>
            </a:r>
            <a:r>
              <a:rPr lang="en-US" sz="2000" i="1"/>
              <a:t>,x</a:t>
            </a:r>
            <a:r>
              <a:rPr lang="en-US" sz="2000" i="1" baseline="-25000"/>
              <a:t>2</a:t>
            </a:r>
            <a:r>
              <a:rPr lang="en-US" sz="2000" i="1"/>
              <a:t>,x</a:t>
            </a:r>
            <a:r>
              <a:rPr lang="en-US" sz="2000" i="1" baseline="-25000"/>
              <a:t>3</a:t>
            </a:r>
            <a:r>
              <a:rPr lang="en-US" sz="2000"/>
              <a:t>	coordinates of a point</a:t>
            </a:r>
          </a:p>
          <a:p>
            <a:pPr>
              <a:lnSpc>
                <a:spcPct val="90000"/>
              </a:lnSpc>
              <a:buFontTx/>
              <a:buNone/>
            </a:pPr>
            <a:r>
              <a:rPr lang="en-US" sz="2000" b="1"/>
              <a:t>u</a:t>
            </a:r>
            <a:r>
              <a:rPr lang="en-US" sz="2000" i="1"/>
              <a:t>		</a:t>
            </a:r>
            <a:r>
              <a:rPr lang="en-US" sz="2000"/>
              <a:t>vector</a:t>
            </a:r>
          </a:p>
          <a:p>
            <a:pPr>
              <a:lnSpc>
                <a:spcPct val="90000"/>
              </a:lnSpc>
              <a:buFontTx/>
              <a:buNone/>
            </a:pPr>
            <a:r>
              <a:rPr lang="en-US" sz="2000"/>
              <a:t>o		origin</a:t>
            </a:r>
          </a:p>
          <a:p>
            <a:pPr>
              <a:lnSpc>
                <a:spcPct val="90000"/>
              </a:lnSpc>
              <a:buFontTx/>
              <a:buNone/>
            </a:pPr>
            <a:r>
              <a:rPr lang="en-US" sz="2000" i="1"/>
              <a:t>		</a:t>
            </a:r>
            <a:r>
              <a:rPr lang="en-US" sz="2000"/>
              <a:t>base vector (3 dirn.)</a:t>
            </a:r>
          </a:p>
          <a:p>
            <a:pPr>
              <a:lnSpc>
                <a:spcPct val="90000"/>
              </a:lnSpc>
              <a:buFontTx/>
              <a:buNone/>
            </a:pPr>
            <a:r>
              <a:rPr lang="en-US" sz="2000" i="1">
                <a:latin typeface="Symbol" charset="2"/>
              </a:rPr>
              <a:t>n</a:t>
            </a:r>
            <a:r>
              <a:rPr lang="en-US" sz="2000" i="1" baseline="-25000"/>
              <a:t>1</a:t>
            </a:r>
            <a:r>
              <a:rPr lang="en-US" sz="2000"/>
              <a:t>		coefficient of a vector</a:t>
            </a:r>
          </a:p>
          <a:p>
            <a:pPr>
              <a:lnSpc>
                <a:spcPct val="90000"/>
              </a:lnSpc>
              <a:buFontTx/>
              <a:buNone/>
            </a:pPr>
            <a:r>
              <a:rPr lang="en-US" sz="2000" i="1"/>
              <a:t>		</a:t>
            </a:r>
            <a:r>
              <a:rPr lang="en-US" sz="2000"/>
              <a:t>Kronecker delta</a:t>
            </a:r>
          </a:p>
          <a:p>
            <a:pPr>
              <a:lnSpc>
                <a:spcPct val="90000"/>
              </a:lnSpc>
              <a:buFontTx/>
              <a:buNone/>
            </a:pPr>
            <a:r>
              <a:rPr lang="en-US" sz="2000" i="1"/>
              <a:t>e</a:t>
            </a:r>
            <a:r>
              <a:rPr lang="en-US" sz="2000" i="1" baseline="-25000"/>
              <a:t>ijk</a:t>
            </a:r>
            <a:r>
              <a:rPr lang="en-US" sz="2000"/>
              <a:t>		permutation tensor</a:t>
            </a:r>
          </a:p>
          <a:p>
            <a:pPr>
              <a:lnSpc>
                <a:spcPct val="90000"/>
              </a:lnSpc>
              <a:buFontTx/>
              <a:buNone/>
            </a:pPr>
            <a:r>
              <a:rPr lang="en-US" sz="2000" i="1"/>
              <a:t>a</a:t>
            </a:r>
            <a:r>
              <a:rPr lang="en-US" sz="2000" i="1" baseline="-25000"/>
              <a:t>ij,</a:t>
            </a:r>
            <a:r>
              <a:rPr lang="en-US" sz="2000" i="1">
                <a:latin typeface="Symbol" charset="2"/>
              </a:rPr>
              <a:t>L</a:t>
            </a:r>
            <a:r>
              <a:rPr lang="en-US" sz="2000" i="1" baseline="-25000"/>
              <a:t>ij</a:t>
            </a:r>
            <a:r>
              <a:rPr lang="en-US" sz="2000" i="1"/>
              <a:t>	</a:t>
            </a:r>
            <a:r>
              <a:rPr lang="en-US" sz="2000"/>
              <a:t>rotation matrix (passive)</a:t>
            </a:r>
            <a:br>
              <a:rPr lang="en-US" sz="2000"/>
            </a:br>
            <a:r>
              <a:rPr lang="en-US" sz="2000"/>
              <a:t>or, axis transformation</a:t>
            </a:r>
          </a:p>
          <a:p>
            <a:pPr>
              <a:lnSpc>
                <a:spcPct val="90000"/>
              </a:lnSpc>
              <a:buFontTx/>
              <a:buNone/>
            </a:pPr>
            <a:r>
              <a:rPr lang="en-US" sz="2000" i="1"/>
              <a:t>g</a:t>
            </a:r>
            <a:r>
              <a:rPr lang="en-US" sz="2000" i="1" baseline="-25000"/>
              <a:t>ij</a:t>
            </a:r>
            <a:r>
              <a:rPr lang="en-US" sz="2000"/>
              <a:t>		rotation matrix (active*)</a:t>
            </a:r>
            <a:endParaRPr lang="en-US" sz="2000" i="1"/>
          </a:p>
        </p:txBody>
      </p:sp>
      <p:sp>
        <p:nvSpPr>
          <p:cNvPr id="47108" name="Rectangle 4"/>
          <p:cNvSpPr>
            <a:spLocks noGrp="1" noChangeArrowheads="1"/>
          </p:cNvSpPr>
          <p:nvPr>
            <p:ph type="body" sz="half" idx="2"/>
          </p:nvPr>
        </p:nvSpPr>
        <p:spPr>
          <a:noFill/>
          <a:ln>
            <a:solidFill>
              <a:schemeClr val="tx1"/>
            </a:solidFill>
          </a:ln>
        </p:spPr>
        <p:txBody>
          <a:bodyPr/>
          <a:lstStyle/>
          <a:p>
            <a:pPr marL="749300" indent="-749300">
              <a:lnSpc>
                <a:spcPct val="90000"/>
              </a:lnSpc>
              <a:buFontTx/>
              <a:buNone/>
            </a:pPr>
            <a:r>
              <a:rPr lang="en-US" sz="2000" b="1"/>
              <a:t>u</a:t>
            </a:r>
            <a:r>
              <a:rPr lang="en-US" sz="2000"/>
              <a:t> (</a:t>
            </a:r>
            <a:r>
              <a:rPr lang="en-US" sz="2000" i="1"/>
              <a:t>u</a:t>
            </a:r>
            <a:r>
              <a:rPr lang="en-US" sz="2000" i="1" baseline="-25000"/>
              <a:t>i</a:t>
            </a:r>
            <a:r>
              <a:rPr lang="en-US" sz="2000"/>
              <a:t>)	vector (row or column)</a:t>
            </a:r>
            <a:endParaRPr lang="en-US" sz="2000" i="1"/>
          </a:p>
          <a:p>
            <a:pPr marL="749300" indent="-749300">
              <a:lnSpc>
                <a:spcPct val="90000"/>
              </a:lnSpc>
              <a:buFontTx/>
              <a:buNone/>
            </a:pPr>
            <a:r>
              <a:rPr lang="en-US" sz="2000"/>
              <a:t>||</a:t>
            </a:r>
            <a:r>
              <a:rPr lang="en-US" sz="2000" i="1"/>
              <a:t>u</a:t>
            </a:r>
            <a:r>
              <a:rPr lang="en-US" sz="2000"/>
              <a:t>||	L2 norm of a vector</a:t>
            </a:r>
            <a:endParaRPr lang="en-US" sz="2000" i="1"/>
          </a:p>
          <a:p>
            <a:pPr marL="749300" indent="-749300">
              <a:lnSpc>
                <a:spcPct val="90000"/>
              </a:lnSpc>
              <a:buFontTx/>
              <a:buNone/>
            </a:pPr>
            <a:r>
              <a:rPr lang="en-US" sz="2000" i="1"/>
              <a:t>A</a:t>
            </a:r>
            <a:r>
              <a:rPr lang="en-US" sz="2000"/>
              <a:t> (</a:t>
            </a:r>
            <a:r>
              <a:rPr lang="en-US" sz="2000" i="1"/>
              <a:t>A</a:t>
            </a:r>
            <a:r>
              <a:rPr lang="en-US" sz="2000" baseline="-25000"/>
              <a:t>ij</a:t>
            </a:r>
            <a:r>
              <a:rPr lang="en-US" sz="2000"/>
              <a:t>)	general second rank tensor (matrix)</a:t>
            </a:r>
          </a:p>
          <a:p>
            <a:pPr marL="749300" indent="-749300">
              <a:lnSpc>
                <a:spcPct val="90000"/>
              </a:lnSpc>
              <a:buFont typeface="Symbol" charset="2"/>
              <a:buNone/>
            </a:pPr>
            <a:r>
              <a:rPr lang="en-US" sz="2000" i="1">
                <a:latin typeface="Symbol" charset="2"/>
              </a:rPr>
              <a:t>l</a:t>
            </a:r>
            <a:r>
              <a:rPr lang="en-US" sz="2000"/>
              <a:t>	eigenvalue</a:t>
            </a:r>
          </a:p>
          <a:p>
            <a:pPr marL="749300" indent="-749300">
              <a:lnSpc>
                <a:spcPct val="90000"/>
              </a:lnSpc>
              <a:buFont typeface="Symbol" charset="2"/>
              <a:buNone/>
            </a:pPr>
            <a:r>
              <a:rPr lang="en-US" sz="2000" b="1"/>
              <a:t>v</a:t>
            </a:r>
            <a:r>
              <a:rPr lang="en-US" sz="2000"/>
              <a:t>	eigenvector</a:t>
            </a:r>
          </a:p>
          <a:p>
            <a:pPr marL="749300" indent="-749300">
              <a:lnSpc>
                <a:spcPct val="90000"/>
              </a:lnSpc>
              <a:buFont typeface="Symbol" charset="2"/>
              <a:buNone/>
            </a:pPr>
            <a:r>
              <a:rPr lang="en-US" sz="2000" b="1"/>
              <a:t>I</a:t>
            </a:r>
            <a:r>
              <a:rPr lang="en-US" sz="2000"/>
              <a:t>	Identity matrix</a:t>
            </a:r>
          </a:p>
          <a:p>
            <a:pPr marL="749300" indent="-749300">
              <a:lnSpc>
                <a:spcPct val="90000"/>
              </a:lnSpc>
              <a:buFont typeface="Symbol" charset="2"/>
              <a:buNone/>
            </a:pPr>
            <a:r>
              <a:rPr lang="en-US" sz="2000" i="1"/>
              <a:t>A</a:t>
            </a:r>
            <a:r>
              <a:rPr lang="en-US" sz="2000" i="1" baseline="30000"/>
              <a:t>T</a:t>
            </a:r>
            <a:r>
              <a:rPr lang="en-US" sz="2000" i="1"/>
              <a:t>	</a:t>
            </a:r>
            <a:r>
              <a:rPr lang="en-US" sz="2000"/>
              <a:t>transpose of matrix</a:t>
            </a:r>
          </a:p>
          <a:p>
            <a:pPr marL="749300" indent="-749300">
              <a:lnSpc>
                <a:spcPct val="90000"/>
              </a:lnSpc>
              <a:buFont typeface="Symbol" charset="2"/>
              <a:buNone/>
            </a:pPr>
            <a:r>
              <a:rPr lang="en-US" sz="2000" b="1"/>
              <a:t>n, r</a:t>
            </a:r>
            <a:r>
              <a:rPr lang="en-US" sz="2000"/>
              <a:t>	rotation axis</a:t>
            </a:r>
          </a:p>
          <a:p>
            <a:pPr marL="749300" indent="-749300">
              <a:lnSpc>
                <a:spcPct val="90000"/>
              </a:lnSpc>
              <a:buFont typeface="Symbol" charset="2"/>
              <a:buNone/>
            </a:pPr>
            <a:r>
              <a:rPr lang="en-US" sz="2000" i="1">
                <a:latin typeface="Symbol" charset="2"/>
              </a:rPr>
              <a:t>q</a:t>
            </a:r>
            <a:r>
              <a:rPr lang="en-US" sz="2000"/>
              <a:t>	rotation angle</a:t>
            </a:r>
          </a:p>
          <a:p>
            <a:pPr marL="749300" indent="-749300">
              <a:lnSpc>
                <a:spcPct val="90000"/>
              </a:lnSpc>
              <a:buFont typeface="Symbol" charset="2"/>
              <a:buNone/>
            </a:pPr>
            <a:r>
              <a:rPr lang="en-US" sz="2000" i="1"/>
              <a:t>tr</a:t>
            </a:r>
            <a:r>
              <a:rPr lang="en-US" sz="2000"/>
              <a:t>	trace (of a matrix)</a:t>
            </a:r>
          </a:p>
          <a:p>
            <a:pPr marL="749300" indent="-749300">
              <a:lnSpc>
                <a:spcPct val="90000"/>
              </a:lnSpc>
              <a:buFont typeface="Symbol" charset="2"/>
              <a:buNone/>
            </a:pPr>
            <a:r>
              <a:rPr lang="en-US" sz="2000">
                <a:sym typeface="Symbol" charset="2"/>
              </a:rPr>
              <a:t></a:t>
            </a:r>
            <a:r>
              <a:rPr lang="en-US" sz="2000" baseline="30000">
                <a:sym typeface="Symbol" charset="2"/>
              </a:rPr>
              <a:t>3</a:t>
            </a:r>
            <a:r>
              <a:rPr lang="en-US" sz="2000">
                <a:sym typeface="Symbol" charset="2"/>
              </a:rPr>
              <a:t>	3D Euclidean space</a:t>
            </a:r>
            <a:endParaRPr lang="en-US" sz="2000"/>
          </a:p>
          <a:p>
            <a:pPr marL="749300" indent="-749300">
              <a:lnSpc>
                <a:spcPct val="90000"/>
              </a:lnSpc>
              <a:buFontTx/>
              <a:buNone/>
            </a:pPr>
            <a:endParaRPr lang="en-US" sz="2000"/>
          </a:p>
        </p:txBody>
      </p:sp>
      <p:graphicFrame>
        <p:nvGraphicFramePr>
          <p:cNvPr id="47109" name="Object 5"/>
          <p:cNvGraphicFramePr>
            <a:graphicFrameLocks noChangeAspect="1"/>
          </p:cNvGraphicFramePr>
          <p:nvPr/>
        </p:nvGraphicFramePr>
        <p:xfrm>
          <a:off x="1066800" y="2616200"/>
          <a:ext cx="285750" cy="381000"/>
        </p:xfrm>
        <a:graphic>
          <a:graphicData uri="http://schemas.openxmlformats.org/presentationml/2006/ole">
            <p:oleObj spid="_x0000_s47109" name="Equation" r:id="rId3" imgW="114300" imgH="152400" progId="Equation.3">
              <p:embed/>
            </p:oleObj>
          </a:graphicData>
        </a:graphic>
      </p:graphicFrame>
      <p:graphicFrame>
        <p:nvGraphicFramePr>
          <p:cNvPr id="47110" name="Object 6"/>
          <p:cNvGraphicFramePr>
            <a:graphicFrameLocks noChangeAspect="1"/>
          </p:cNvGraphicFramePr>
          <p:nvPr/>
        </p:nvGraphicFramePr>
        <p:xfrm>
          <a:off x="762000" y="3352800"/>
          <a:ext cx="328613" cy="409575"/>
        </p:xfrm>
        <a:graphic>
          <a:graphicData uri="http://schemas.openxmlformats.org/presentationml/2006/ole">
            <p:oleObj spid="_x0000_s47110" name="Equation" r:id="rId4" imgW="152400" imgH="190500" progId="Equation.3">
              <p:embed/>
            </p:oleObj>
          </a:graphicData>
        </a:graphic>
      </p:graphicFrame>
      <p:graphicFrame>
        <p:nvGraphicFramePr>
          <p:cNvPr id="47111" name="Object 7"/>
          <p:cNvGraphicFramePr>
            <a:graphicFrameLocks noChangeAspect="1"/>
          </p:cNvGraphicFramePr>
          <p:nvPr/>
        </p:nvGraphicFramePr>
        <p:xfrm>
          <a:off x="774700" y="4114800"/>
          <a:ext cx="296863" cy="336550"/>
        </p:xfrm>
        <a:graphic>
          <a:graphicData uri="http://schemas.openxmlformats.org/presentationml/2006/ole">
            <p:oleObj spid="_x0000_s47111" name="Equation" r:id="rId5" imgW="190500" imgH="215900" progId="Equation.3">
              <p:embed/>
            </p:oleObj>
          </a:graphicData>
        </a:graphic>
      </p:graphicFrame>
      <p:sp>
        <p:nvSpPr>
          <p:cNvPr id="47112" name="Text Box 8"/>
          <p:cNvSpPr txBox="1">
            <a:spLocks noChangeArrowheads="1"/>
          </p:cNvSpPr>
          <p:nvPr/>
        </p:nvSpPr>
        <p:spPr bwMode="auto">
          <a:xfrm>
            <a:off x="441325" y="6278563"/>
            <a:ext cx="8085138"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FF0000"/>
                </a:solidFill>
              </a:rPr>
              <a:t>* in most texture books, </a:t>
            </a:r>
            <a:r>
              <a:rPr lang="en-US" sz="2000" i="1">
                <a:solidFill>
                  <a:srgbClr val="FF0000"/>
                </a:solidFill>
              </a:rPr>
              <a:t>g</a:t>
            </a:r>
            <a:r>
              <a:rPr lang="en-US" sz="2000">
                <a:solidFill>
                  <a:srgbClr val="FF0000"/>
                </a:solidFill>
              </a:rPr>
              <a:t> denotes an axis transformation, or passive rotation!</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22F6F45-02A8-FF42-8306-B9C6F1D9E519}" type="slidenum">
              <a:rPr lang="en-US"/>
              <a:pPr/>
              <a:t>20</a:t>
            </a:fld>
            <a:endParaRPr lang="en-US"/>
          </a:p>
        </p:txBody>
      </p:sp>
      <p:sp>
        <p:nvSpPr>
          <p:cNvPr id="32771" name="Rectangle 3"/>
          <p:cNvSpPr>
            <a:spLocks noGrp="1" noChangeArrowheads="1"/>
          </p:cNvSpPr>
          <p:nvPr>
            <p:ph type="body" idx="1"/>
          </p:nvPr>
        </p:nvSpPr>
        <p:spPr>
          <a:xfrm>
            <a:off x="685800" y="977900"/>
            <a:ext cx="7772400" cy="4114800"/>
          </a:xfrm>
        </p:spPr>
        <p:txBody>
          <a:bodyPr/>
          <a:lstStyle/>
          <a:p>
            <a:pPr>
              <a:lnSpc>
                <a:spcPct val="90000"/>
              </a:lnSpc>
            </a:pPr>
            <a:r>
              <a:rPr lang="en-US" sz="2400"/>
              <a:t>When both coordinate systems are right-handed, </a:t>
            </a:r>
            <a:br>
              <a:rPr lang="en-US" sz="2400"/>
            </a:br>
            <a:r>
              <a:rPr lang="en-US" sz="2400" i="1"/>
              <a:t>det</a:t>
            </a:r>
            <a:r>
              <a:rPr lang="en-US" sz="2400"/>
              <a:t>(</a:t>
            </a:r>
            <a:r>
              <a:rPr lang="en-US" sz="2400">
                <a:latin typeface="Symbol" charset="2"/>
              </a:rPr>
              <a:t>L</a:t>
            </a:r>
            <a:r>
              <a:rPr lang="en-US" sz="2400"/>
              <a:t>)=+1 and </a:t>
            </a:r>
            <a:r>
              <a:rPr lang="en-US" sz="2400">
                <a:latin typeface="Symbol" charset="2"/>
              </a:rPr>
              <a:t>L</a:t>
            </a:r>
            <a:r>
              <a:rPr lang="en-US" sz="2400"/>
              <a:t>  is a </a:t>
            </a:r>
            <a:r>
              <a:rPr lang="en-US" sz="2400" i="1"/>
              <a:t>proper orthogonal matrix</a:t>
            </a:r>
            <a:r>
              <a:rPr lang="en-US" sz="2400"/>
              <a:t>.  </a:t>
            </a:r>
            <a:br>
              <a:rPr lang="en-US" sz="2400"/>
            </a:br>
            <a:r>
              <a:rPr lang="en-US" sz="2400"/>
              <a:t/>
            </a:r>
            <a:br>
              <a:rPr lang="en-US" sz="2400"/>
            </a:br>
            <a:r>
              <a:rPr lang="en-US" sz="2400"/>
              <a:t/>
            </a:r>
            <a:br>
              <a:rPr lang="en-US" sz="2400"/>
            </a:br>
            <a:r>
              <a:rPr lang="en-US" sz="2400"/>
              <a:t/>
            </a:r>
            <a:br>
              <a:rPr lang="en-US" sz="2400"/>
            </a:br>
            <a:r>
              <a:rPr lang="en-US" sz="2400"/>
              <a:t>The orthogonality of </a:t>
            </a:r>
            <a:r>
              <a:rPr lang="en-US" sz="2400">
                <a:latin typeface="Symbol" charset="2"/>
              </a:rPr>
              <a:t>L</a:t>
            </a:r>
            <a:r>
              <a:rPr lang="en-US" sz="2400"/>
              <a:t> also insures that, in addition to the relation above, the following holds:</a:t>
            </a:r>
            <a:br>
              <a:rPr lang="en-US" sz="2400"/>
            </a:br>
            <a:r>
              <a:rPr lang="en-US" sz="2400"/>
              <a:t/>
            </a:r>
            <a:br>
              <a:rPr lang="en-US" sz="2400"/>
            </a:br>
            <a:r>
              <a:rPr lang="en-US" sz="2400"/>
              <a:t/>
            </a:r>
            <a:br>
              <a:rPr lang="en-US" sz="2400"/>
            </a:br>
            <a:r>
              <a:rPr lang="en-US" sz="2400"/>
              <a:t/>
            </a:r>
            <a:br>
              <a:rPr lang="en-US" sz="2400"/>
            </a:br>
            <a:r>
              <a:rPr lang="en-US" sz="2400"/>
              <a:t>Combining these relations leads to the following inter-relationships between components of vectors in the two coordinate systems:</a:t>
            </a:r>
          </a:p>
        </p:txBody>
      </p:sp>
      <p:graphicFrame>
        <p:nvGraphicFramePr>
          <p:cNvPr id="32772" name="Object 4"/>
          <p:cNvGraphicFramePr>
            <a:graphicFrameLocks noChangeAspect="1"/>
          </p:cNvGraphicFramePr>
          <p:nvPr/>
        </p:nvGraphicFramePr>
        <p:xfrm>
          <a:off x="3505200" y="3340100"/>
          <a:ext cx="1920875" cy="698500"/>
        </p:xfrm>
        <a:graphic>
          <a:graphicData uri="http://schemas.openxmlformats.org/presentationml/2006/ole">
            <p:oleObj spid="_x0000_s32772" name="Equation" r:id="rId3" imgW="558800" imgH="203200" progId="Equation.3">
              <p:embed/>
            </p:oleObj>
          </a:graphicData>
        </a:graphic>
      </p:graphicFrame>
      <p:graphicFrame>
        <p:nvGraphicFramePr>
          <p:cNvPr id="32773" name="Object 5"/>
          <p:cNvGraphicFramePr>
            <a:graphicFrameLocks noChangeAspect="1"/>
          </p:cNvGraphicFramePr>
          <p:nvPr/>
        </p:nvGraphicFramePr>
        <p:xfrm>
          <a:off x="623888" y="5461000"/>
          <a:ext cx="7910512" cy="757238"/>
        </p:xfrm>
        <a:graphic>
          <a:graphicData uri="http://schemas.openxmlformats.org/presentationml/2006/ole">
            <p:oleObj spid="_x0000_s32773" name="Equation" r:id="rId4" imgW="2387600" imgH="228600" progId="Equation.3">
              <p:embed/>
            </p:oleObj>
          </a:graphicData>
        </a:graphic>
      </p:graphicFrame>
      <p:sp>
        <p:nvSpPr>
          <p:cNvPr id="32774" name="Rectangle 6"/>
          <p:cNvSpPr>
            <a:spLocks noChangeArrowheads="1"/>
          </p:cNvSpPr>
          <p:nvPr/>
        </p:nvSpPr>
        <p:spPr bwMode="auto">
          <a:xfrm>
            <a:off x="1524000" y="1524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Relationships</a:t>
            </a:r>
            <a:endParaRPr lang="en-US" sz="4400" i="1">
              <a:latin typeface="Times New Roman" charset="0"/>
            </a:endParaRPr>
          </a:p>
        </p:txBody>
      </p:sp>
      <p:graphicFrame>
        <p:nvGraphicFramePr>
          <p:cNvPr id="32775" name="Object 7"/>
          <p:cNvGraphicFramePr>
            <a:graphicFrameLocks noChangeAspect="1"/>
          </p:cNvGraphicFramePr>
          <p:nvPr/>
        </p:nvGraphicFramePr>
        <p:xfrm>
          <a:off x="2574925" y="1854200"/>
          <a:ext cx="4249738" cy="660400"/>
        </p:xfrm>
        <a:graphic>
          <a:graphicData uri="http://schemas.openxmlformats.org/presentationml/2006/ole">
            <p:oleObj spid="_x0000_s32775" name="Equation" r:id="rId5" imgW="1308100" imgH="2032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5A80C2A-0F01-674F-B55A-EA38752675A1}" type="slidenum">
              <a:rPr lang="en-US"/>
              <a:pPr/>
              <a:t>21</a:t>
            </a:fld>
            <a:endParaRPr lang="en-US"/>
          </a:p>
        </p:txBody>
      </p:sp>
      <p:sp>
        <p:nvSpPr>
          <p:cNvPr id="33795" name="Rectangle 3"/>
          <p:cNvSpPr>
            <a:spLocks noGrp="1" noChangeArrowheads="1"/>
          </p:cNvSpPr>
          <p:nvPr>
            <p:ph type="body" idx="1"/>
          </p:nvPr>
        </p:nvSpPr>
        <p:spPr>
          <a:xfrm>
            <a:off x="685800" y="990600"/>
            <a:ext cx="7772400" cy="4114800"/>
          </a:xfrm>
        </p:spPr>
        <p:txBody>
          <a:bodyPr/>
          <a:lstStyle/>
          <a:p>
            <a:r>
              <a:rPr lang="en-US"/>
              <a:t>These relations are called the </a:t>
            </a:r>
            <a:r>
              <a:rPr lang="en-US" i="1"/>
              <a:t>laws of transformation</a:t>
            </a:r>
            <a:r>
              <a:rPr lang="en-US"/>
              <a:t> for the components of vectors.  They are a consequence of, and equivalent to, the parallelogram law for addition of vectors.  That such is the case is evident when one considers the scalar product  expressed in two coordinate systems:</a:t>
            </a:r>
          </a:p>
        </p:txBody>
      </p:sp>
      <p:graphicFrame>
        <p:nvGraphicFramePr>
          <p:cNvPr id="33796" name="Object 4"/>
          <p:cNvGraphicFramePr>
            <a:graphicFrameLocks noChangeAspect="1"/>
          </p:cNvGraphicFramePr>
          <p:nvPr/>
        </p:nvGraphicFramePr>
        <p:xfrm>
          <a:off x="608013" y="4562475"/>
          <a:ext cx="7966075" cy="1609725"/>
        </p:xfrm>
        <a:graphic>
          <a:graphicData uri="http://schemas.openxmlformats.org/presentationml/2006/ole">
            <p:oleObj spid="_x0000_s33796" name="Equation" r:id="rId3" imgW="2260600" imgH="457200" progId="Equation.3">
              <p:embed/>
            </p:oleObj>
          </a:graphicData>
        </a:graphic>
      </p:graphicFrame>
      <p:sp>
        <p:nvSpPr>
          <p:cNvPr id="33797" name="Rectangle 5"/>
          <p:cNvSpPr>
            <a:spLocks noChangeArrowheads="1"/>
          </p:cNvSpPr>
          <p:nvPr/>
        </p:nvSpPr>
        <p:spPr bwMode="auto">
          <a:xfrm>
            <a:off x="1524000" y="1524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Transformation Law</a:t>
            </a:r>
            <a:endParaRPr lang="en-US" sz="4400" i="1">
              <a:latin typeface="Times New 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88053A5-2E31-B346-8237-3DFFF48F1C1F}" type="slidenum">
              <a:rPr lang="en-US"/>
              <a:pPr/>
              <a:t>22</a:t>
            </a:fld>
            <a:endParaRPr lang="en-US"/>
          </a:p>
        </p:txBody>
      </p:sp>
      <p:sp>
        <p:nvSpPr>
          <p:cNvPr id="34819" name="Rectangle 3"/>
          <p:cNvSpPr>
            <a:spLocks noGrp="1" noChangeArrowheads="1"/>
          </p:cNvSpPr>
          <p:nvPr>
            <p:ph type="body" idx="1"/>
          </p:nvPr>
        </p:nvSpPr>
        <p:spPr>
          <a:xfrm>
            <a:off x="685800" y="1143000"/>
            <a:ext cx="7772400" cy="5486400"/>
          </a:xfrm>
        </p:spPr>
        <p:txBody>
          <a:bodyPr/>
          <a:lstStyle/>
          <a:p>
            <a:pPr>
              <a:lnSpc>
                <a:spcPct val="90000"/>
              </a:lnSpc>
              <a:buFontTx/>
              <a:buNone/>
            </a:pPr>
            <a:r>
              <a:rPr lang="en-US" sz="2400"/>
              <a:t>Thus, the transformation law as expressed preserves the lengths and the angles between vectors.  Any function of the components of vectors which remains unchanged upon changing the coordinate system is called an </a:t>
            </a:r>
            <a:r>
              <a:rPr lang="en-US" sz="2400" i="1"/>
              <a:t>invariant</a:t>
            </a:r>
            <a:r>
              <a:rPr lang="en-US" sz="2400"/>
              <a:t> of the vectors from which the components are obtained.  The derivations illustrate the fact that the scalar product,</a:t>
            </a:r>
            <a:br>
              <a:rPr lang="en-US" sz="2400"/>
            </a:br>
            <a:r>
              <a:rPr lang="en-US" sz="2400"/>
              <a:t/>
            </a:r>
            <a:br>
              <a:rPr lang="en-US" sz="2400"/>
            </a:br>
            <a:r>
              <a:rPr lang="en-US" sz="2400"/>
              <a:t/>
            </a:r>
            <a:br>
              <a:rPr lang="en-US" sz="2400"/>
            </a:br>
            <a:r>
              <a:rPr lang="en-US" sz="2400"/>
              <a:t>is an </a:t>
            </a:r>
            <a:r>
              <a:rPr lang="en-US" sz="2400" i="1"/>
              <a:t>invariant</a:t>
            </a:r>
            <a:r>
              <a:rPr lang="en-US" sz="2400"/>
              <a:t> of the vectors </a:t>
            </a:r>
            <a:r>
              <a:rPr lang="en-US" sz="2400" i="1"/>
              <a:t>u</a:t>
            </a:r>
            <a:r>
              <a:rPr lang="en-US" sz="2400"/>
              <a:t> and </a:t>
            </a:r>
            <a:r>
              <a:rPr lang="en-US" sz="2400" i="1"/>
              <a:t>v.</a:t>
            </a:r>
            <a:r>
              <a:rPr lang="en-US" sz="2400"/>
              <a:t/>
            </a:r>
            <a:br>
              <a:rPr lang="en-US" sz="2400"/>
            </a:br>
            <a:r>
              <a:rPr lang="en-US" sz="2400"/>
              <a:t>Other examples of </a:t>
            </a:r>
            <a:r>
              <a:rPr lang="en-US" sz="2400" i="1"/>
              <a:t>invariants </a:t>
            </a:r>
            <a:r>
              <a:rPr lang="en-US" sz="2400"/>
              <a:t>include the vector product of two vectors and the triple scalar product of three vectors.  Note that the transformation law for vectors also applies to the components of points when they are referred to a common origin.</a:t>
            </a:r>
          </a:p>
        </p:txBody>
      </p:sp>
      <p:graphicFrame>
        <p:nvGraphicFramePr>
          <p:cNvPr id="34820" name="Object 4"/>
          <p:cNvGraphicFramePr>
            <a:graphicFrameLocks noChangeAspect="1"/>
          </p:cNvGraphicFramePr>
          <p:nvPr/>
        </p:nvGraphicFramePr>
        <p:xfrm>
          <a:off x="3048000" y="3600450"/>
          <a:ext cx="838200" cy="419100"/>
        </p:xfrm>
        <a:graphic>
          <a:graphicData uri="http://schemas.openxmlformats.org/presentationml/2006/ole">
            <p:oleObj spid="_x0000_s34820" name="Equation" r:id="rId3" imgW="279400" imgH="139700" progId="Equation.3">
              <p:embed/>
            </p:oleObj>
          </a:graphicData>
        </a:graphic>
      </p:graphicFrame>
      <p:sp>
        <p:nvSpPr>
          <p:cNvPr id="34823" name="Rectangle 7"/>
          <p:cNvSpPr>
            <a:spLocks noChangeArrowheads="1"/>
          </p:cNvSpPr>
          <p:nvPr/>
        </p:nvSpPr>
        <p:spPr bwMode="auto">
          <a:xfrm>
            <a:off x="1524000" y="762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Invariants</a:t>
            </a:r>
            <a:endParaRPr lang="en-US" sz="4400" i="1">
              <a:latin typeface="Times New Roman"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75C10D8F-DE82-8444-91DC-909A4D12BCF5}" type="slidenum">
              <a:rPr lang="en-US"/>
              <a:pPr/>
              <a:t>23</a:t>
            </a:fld>
            <a:endParaRPr lang="en-US"/>
          </a:p>
        </p:txBody>
      </p:sp>
      <p:sp>
        <p:nvSpPr>
          <p:cNvPr id="35842" name="Rectangle 2"/>
          <p:cNvSpPr>
            <a:spLocks noGrp="1" noChangeArrowheads="1"/>
          </p:cNvSpPr>
          <p:nvPr>
            <p:ph type="title"/>
          </p:nvPr>
        </p:nvSpPr>
        <p:spPr/>
        <p:txBody>
          <a:bodyPr/>
          <a:lstStyle/>
          <a:p>
            <a:r>
              <a:rPr lang="en-US"/>
              <a:t>Rotation Matrices</a:t>
            </a:r>
          </a:p>
        </p:txBody>
      </p:sp>
      <p:sp>
        <p:nvSpPr>
          <p:cNvPr id="35843" name="Text Box 3"/>
          <p:cNvSpPr txBox="1">
            <a:spLocks noChangeArrowheads="1"/>
          </p:cNvSpPr>
          <p:nvPr/>
        </p:nvSpPr>
        <p:spPr bwMode="auto">
          <a:xfrm>
            <a:off x="1203325" y="4084638"/>
            <a:ext cx="7635875" cy="1554162"/>
          </a:xfrm>
          <a:prstGeom prst="rect">
            <a:avLst/>
          </a:prstGeom>
          <a:noFill/>
          <a:ln w="9525">
            <a:noFill/>
            <a:miter lim="800000"/>
            <a:headEnd/>
            <a:tailEnd/>
          </a:ln>
          <a:effectLst/>
        </p:spPr>
        <p:txBody>
          <a:bodyPr>
            <a:prstTxWarp prst="textNoShape">
              <a:avLst/>
            </a:prstTxWarp>
            <a:spAutoFit/>
          </a:bodyPr>
          <a:lstStyle/>
          <a:p>
            <a:r>
              <a:rPr lang="en-US" sz="3200">
                <a:ea typeface="Times" charset="0"/>
                <a:cs typeface="Times" charset="0"/>
              </a:rPr>
              <a:t>Since an orthogonal matrix merely rotates a vector but does not change its length, the determinant is one, </a:t>
            </a:r>
            <a:r>
              <a:rPr lang="en-US" sz="3200" i="1">
                <a:ea typeface="Times" charset="0"/>
                <a:cs typeface="Times" charset="0"/>
              </a:rPr>
              <a:t>det(</a:t>
            </a:r>
            <a:r>
              <a:rPr lang="en-US" sz="3200" i="1">
                <a:latin typeface="Symbol" charset="2"/>
                <a:ea typeface="Times" charset="0"/>
                <a:cs typeface="Times" charset="0"/>
              </a:rPr>
              <a:t>L</a:t>
            </a:r>
            <a:r>
              <a:rPr lang="en-US" sz="3200" i="1">
                <a:ea typeface="Times" charset="0"/>
                <a:cs typeface="Times" charset="0"/>
              </a:rPr>
              <a:t>)=1</a:t>
            </a:r>
            <a:r>
              <a:rPr lang="en-US" sz="3200">
                <a:ea typeface="Times" charset="0"/>
                <a:cs typeface="Times" charset="0"/>
              </a:rPr>
              <a:t>.  </a:t>
            </a:r>
          </a:p>
        </p:txBody>
      </p:sp>
      <p:graphicFrame>
        <p:nvGraphicFramePr>
          <p:cNvPr id="35844" name="Object 4"/>
          <p:cNvGraphicFramePr>
            <a:graphicFrameLocks noChangeAspect="1"/>
          </p:cNvGraphicFramePr>
          <p:nvPr/>
        </p:nvGraphicFramePr>
        <p:xfrm>
          <a:off x="2035175" y="1862138"/>
          <a:ext cx="4049713" cy="1755775"/>
        </p:xfrm>
        <a:graphic>
          <a:graphicData uri="http://schemas.openxmlformats.org/presentationml/2006/ole">
            <p:oleObj spid="_x0000_s35844" name="Equation" r:id="rId3" imgW="1524000" imgH="66040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082367B-756A-C44C-827F-9163785F8F3D}" type="slidenum">
              <a:rPr lang="en-US"/>
              <a:pPr/>
              <a:t>24</a:t>
            </a:fld>
            <a:endParaRPr lang="en-US"/>
          </a:p>
        </p:txBody>
      </p:sp>
      <p:sp>
        <p:nvSpPr>
          <p:cNvPr id="3075" name="Rectangle 3"/>
          <p:cNvSpPr>
            <a:spLocks noGrp="1" noChangeArrowheads="1"/>
          </p:cNvSpPr>
          <p:nvPr>
            <p:ph type="body" idx="1"/>
          </p:nvPr>
        </p:nvSpPr>
        <p:spPr>
          <a:xfrm>
            <a:off x="685800" y="838200"/>
            <a:ext cx="7772400" cy="5715000"/>
          </a:xfrm>
        </p:spPr>
        <p:txBody>
          <a:bodyPr/>
          <a:lstStyle/>
          <a:p>
            <a:r>
              <a:rPr lang="en-US">
                <a:ea typeface="Times" charset="0"/>
                <a:cs typeface="Times" charset="0"/>
              </a:rPr>
              <a:t>A rotation matrix, </a:t>
            </a:r>
            <a:r>
              <a:rPr lang="en-US" sz="3600" i="1">
                <a:latin typeface="Symbol" charset="2"/>
                <a:ea typeface="Times" charset="0"/>
                <a:cs typeface="Times" charset="0"/>
              </a:rPr>
              <a:t>L</a:t>
            </a:r>
            <a:r>
              <a:rPr lang="en-US">
                <a:ea typeface="Times" charset="0"/>
                <a:cs typeface="Times" charset="0"/>
              </a:rPr>
              <a:t>, is an </a:t>
            </a:r>
            <a:r>
              <a:rPr lang="en-US" i="1">
                <a:ea typeface="Times" charset="0"/>
                <a:cs typeface="Times" charset="0"/>
              </a:rPr>
              <a:t>orthogonal matrix</a:t>
            </a:r>
            <a:r>
              <a:rPr lang="en-US">
                <a:ea typeface="Times" charset="0"/>
                <a:cs typeface="Times" charset="0"/>
              </a:rPr>
              <a:t>, however, because each row is mutually orthogonal to the other two.  </a:t>
            </a:r>
          </a:p>
          <a:p>
            <a:endParaRPr lang="en-US">
              <a:ea typeface="Times" charset="0"/>
              <a:cs typeface="Times" charset="0"/>
            </a:endParaRPr>
          </a:p>
          <a:p>
            <a:endParaRPr lang="en-US">
              <a:ea typeface="Times" charset="0"/>
              <a:cs typeface="Times" charset="0"/>
            </a:endParaRPr>
          </a:p>
          <a:p>
            <a:r>
              <a:rPr lang="en-US">
                <a:ea typeface="Times" charset="0"/>
                <a:cs typeface="Times" charset="0"/>
              </a:rPr>
              <a:t>Equally, each column is orthogonal to the other two, which is apparent from the fact that each row/column contains the direction cosines of the new/old axes in terms of the old/new axes and we are working with [mutually perpendicular] Cartesian axes. </a:t>
            </a:r>
          </a:p>
        </p:txBody>
      </p:sp>
      <p:graphicFrame>
        <p:nvGraphicFramePr>
          <p:cNvPr id="3076" name="Object 4"/>
          <p:cNvGraphicFramePr>
            <a:graphicFrameLocks noChangeAspect="1"/>
          </p:cNvGraphicFramePr>
          <p:nvPr/>
        </p:nvGraphicFramePr>
        <p:xfrm>
          <a:off x="2084388" y="2667000"/>
          <a:ext cx="4975225" cy="692150"/>
        </p:xfrm>
        <a:graphic>
          <a:graphicData uri="http://schemas.openxmlformats.org/presentationml/2006/ole">
            <p:oleObj spid="_x0000_s3076" name="Equation" r:id="rId3" imgW="1587500" imgH="215900" progId="Equation.3">
              <p:embed/>
            </p:oleObj>
          </a:graphicData>
        </a:graphic>
      </p:graphicFrame>
      <p:sp>
        <p:nvSpPr>
          <p:cNvPr id="3078" name="Rectangle 6"/>
          <p:cNvSpPr>
            <a:spLocks noChangeArrowheads="1"/>
          </p:cNvSpPr>
          <p:nvPr/>
        </p:nvSpPr>
        <p:spPr bwMode="auto">
          <a:xfrm>
            <a:off x="1524000" y="76200"/>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Orthogonality</a:t>
            </a:r>
            <a:endParaRPr lang="en-US" sz="4400" i="1">
              <a:latin typeface="Times New Roman"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65065A6-B5DB-1841-AB41-6F1F873DEFE2}" type="slidenum">
              <a:rPr lang="en-US"/>
              <a:pPr/>
              <a:t>25</a:t>
            </a:fld>
            <a:endParaRPr lang="en-US"/>
          </a:p>
        </p:txBody>
      </p:sp>
      <p:sp>
        <p:nvSpPr>
          <p:cNvPr id="44034" name="Rectangle 2"/>
          <p:cNvSpPr>
            <a:spLocks noChangeArrowheads="1"/>
          </p:cNvSpPr>
          <p:nvPr>
            <p:ph type="title"/>
          </p:nvPr>
        </p:nvSpPr>
        <p:spPr/>
        <p:txBody>
          <a:bodyPr/>
          <a:lstStyle/>
          <a:p>
            <a:r>
              <a:rPr lang="en-US"/>
              <a:t>Vector realization of rotation</a:t>
            </a:r>
          </a:p>
        </p:txBody>
      </p:sp>
      <p:sp>
        <p:nvSpPr>
          <p:cNvPr id="44035" name="Rectangle 3"/>
          <p:cNvSpPr>
            <a:spLocks noGrp="1" noChangeArrowheads="1"/>
          </p:cNvSpPr>
          <p:nvPr>
            <p:ph type="body" idx="1"/>
          </p:nvPr>
        </p:nvSpPr>
        <p:spPr>
          <a:xfrm>
            <a:off x="685800" y="1981200"/>
            <a:ext cx="7848600" cy="4191000"/>
          </a:xfrm>
        </p:spPr>
        <p:txBody>
          <a:bodyPr/>
          <a:lstStyle/>
          <a:p>
            <a:pPr>
              <a:lnSpc>
                <a:spcPct val="90000"/>
              </a:lnSpc>
            </a:pPr>
            <a:r>
              <a:rPr lang="en-US" sz="2400"/>
              <a:t>The convenient way to</a:t>
            </a:r>
            <a:br>
              <a:rPr lang="en-US" sz="2400"/>
            </a:br>
            <a:r>
              <a:rPr lang="en-US" sz="2400"/>
              <a:t>think about a rotation</a:t>
            </a:r>
            <a:br>
              <a:rPr lang="en-US" sz="2400"/>
            </a:br>
            <a:r>
              <a:rPr lang="en-US" sz="2400"/>
              <a:t>is to draw a plane that</a:t>
            </a:r>
            <a:br>
              <a:rPr lang="en-US" sz="2400"/>
            </a:br>
            <a:r>
              <a:rPr lang="en-US" sz="2400"/>
              <a:t>is normal to the rotation</a:t>
            </a:r>
            <a:br>
              <a:rPr lang="en-US" sz="2400"/>
            </a:br>
            <a:r>
              <a:rPr lang="en-US" sz="2400"/>
              <a:t>axis.  Then project the </a:t>
            </a:r>
            <a:br>
              <a:rPr lang="en-US" sz="2400"/>
            </a:br>
            <a:r>
              <a:rPr lang="en-US" sz="2400"/>
              <a:t>vector to be rotated onto</a:t>
            </a:r>
            <a:br>
              <a:rPr lang="en-US" sz="2400"/>
            </a:br>
            <a:r>
              <a:rPr lang="en-US" sz="2400"/>
              <a:t>this plane, and onto the</a:t>
            </a:r>
            <a:br>
              <a:rPr lang="en-US" sz="2400"/>
            </a:br>
            <a:r>
              <a:rPr lang="en-US" sz="2400"/>
              <a:t>rotation axis itself.</a:t>
            </a:r>
          </a:p>
          <a:p>
            <a:pPr>
              <a:lnSpc>
                <a:spcPct val="90000"/>
              </a:lnSpc>
            </a:pPr>
            <a:r>
              <a:rPr lang="en-US" sz="2400"/>
              <a:t>Then one computes the vector product of the rotation axis and the vector to construct a set of 3 orthogonal vectors that can be used to construct the new, rotated vector.</a:t>
            </a:r>
          </a:p>
        </p:txBody>
      </p:sp>
      <p:graphicFrame>
        <p:nvGraphicFramePr>
          <p:cNvPr id="44036" name="Object 4"/>
          <p:cNvGraphicFramePr>
            <a:graphicFrameLocks noChangeAspect="1"/>
          </p:cNvGraphicFramePr>
          <p:nvPr/>
        </p:nvGraphicFramePr>
        <p:xfrm>
          <a:off x="5105400" y="1219200"/>
          <a:ext cx="3505200" cy="3830638"/>
        </p:xfrm>
        <a:graphic>
          <a:graphicData uri="http://schemas.openxmlformats.org/presentationml/2006/ole">
            <p:oleObj spid="_x0000_s44036" name="Picture" r:id="rId3" imgW="3429000" imgH="2971800" progId="Word.Picture.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F8E73FEB-A6AF-774D-8D3D-B82245CE5BF2}" type="slidenum">
              <a:rPr lang="en-US"/>
              <a:pPr/>
              <a:t>26</a:t>
            </a:fld>
            <a:endParaRPr lang="en-US"/>
          </a:p>
        </p:txBody>
      </p:sp>
      <p:sp>
        <p:nvSpPr>
          <p:cNvPr id="45058" name="Rectangle 2"/>
          <p:cNvSpPr>
            <a:spLocks noChangeArrowheads="1"/>
          </p:cNvSpPr>
          <p:nvPr>
            <p:ph type="title"/>
          </p:nvPr>
        </p:nvSpPr>
        <p:spPr/>
        <p:txBody>
          <a:bodyPr/>
          <a:lstStyle/>
          <a:p>
            <a:r>
              <a:rPr lang="en-US"/>
              <a:t>Vector realization of rotation</a:t>
            </a:r>
          </a:p>
        </p:txBody>
      </p:sp>
      <p:sp>
        <p:nvSpPr>
          <p:cNvPr id="45059" name="Rectangle 3"/>
          <p:cNvSpPr>
            <a:spLocks noGrp="1" noChangeArrowheads="1"/>
          </p:cNvSpPr>
          <p:nvPr>
            <p:ph type="body" idx="1"/>
          </p:nvPr>
        </p:nvSpPr>
        <p:spPr>
          <a:xfrm>
            <a:off x="685800" y="1600200"/>
            <a:ext cx="3505200" cy="2286000"/>
          </a:xfrm>
        </p:spPr>
        <p:txBody>
          <a:bodyPr/>
          <a:lstStyle/>
          <a:p>
            <a:r>
              <a:rPr lang="en-US" sz="2400"/>
              <a:t>One of the vectors does not change during the rotation.  The other two can be used to construct the new vector.</a:t>
            </a:r>
          </a:p>
        </p:txBody>
      </p:sp>
      <p:graphicFrame>
        <p:nvGraphicFramePr>
          <p:cNvPr id="45060" name="Object 4"/>
          <p:cNvGraphicFramePr>
            <a:graphicFrameLocks noChangeAspect="1"/>
          </p:cNvGraphicFramePr>
          <p:nvPr/>
        </p:nvGraphicFramePr>
        <p:xfrm>
          <a:off x="5105400" y="1219200"/>
          <a:ext cx="3505200" cy="3830638"/>
        </p:xfrm>
        <a:graphic>
          <a:graphicData uri="http://schemas.openxmlformats.org/presentationml/2006/ole">
            <p:oleObj spid="_x0000_s45060" name="Picture" r:id="rId3" imgW="3429000" imgH="2971800" progId="Word.Picture.8">
              <p:embed/>
            </p:oleObj>
          </a:graphicData>
        </a:graphic>
      </p:graphicFrame>
      <p:graphicFrame>
        <p:nvGraphicFramePr>
          <p:cNvPr id="45061" name="Object 5"/>
          <p:cNvGraphicFramePr>
            <a:graphicFrameLocks noChangeAspect="1"/>
          </p:cNvGraphicFramePr>
          <p:nvPr/>
        </p:nvGraphicFramePr>
        <p:xfrm>
          <a:off x="5016500" y="4633913"/>
          <a:ext cx="1614488" cy="474662"/>
        </p:xfrm>
        <a:graphic>
          <a:graphicData uri="http://schemas.openxmlformats.org/presentationml/2006/ole">
            <p:oleObj spid="_x0000_s45061" name="Equation" r:id="rId4" imgW="736600" imgH="215900" progId="Equation.3">
              <p:embed/>
            </p:oleObj>
          </a:graphicData>
        </a:graphic>
      </p:graphicFrame>
      <p:sp>
        <p:nvSpPr>
          <p:cNvPr id="45065" name="Line 9"/>
          <p:cNvSpPr>
            <a:spLocks noChangeShapeType="1"/>
          </p:cNvSpPr>
          <p:nvPr/>
        </p:nvSpPr>
        <p:spPr bwMode="auto">
          <a:xfrm flipH="1" flipV="1">
            <a:off x="5943600" y="3962400"/>
            <a:ext cx="76200" cy="685800"/>
          </a:xfrm>
          <a:prstGeom prst="line">
            <a:avLst/>
          </a:prstGeom>
          <a:noFill/>
          <a:ln w="9525">
            <a:solidFill>
              <a:schemeClr val="tx1"/>
            </a:solidFill>
            <a:prstDash val="sysDot"/>
            <a:round/>
            <a:headEnd type="triangle" w="med" len="med"/>
            <a:tailEnd type="triangle" w="med" len="med"/>
          </a:ln>
          <a:effectLst/>
        </p:spPr>
        <p:txBody>
          <a:bodyPr wrap="none" anchor="ctr">
            <a:prstTxWarp prst="textNoShape">
              <a:avLst/>
            </a:prstTxWarp>
          </a:bodyPr>
          <a:lstStyle/>
          <a:p>
            <a:endParaRPr lang="en-US"/>
          </a:p>
        </p:txBody>
      </p:sp>
      <p:graphicFrame>
        <p:nvGraphicFramePr>
          <p:cNvPr id="45066" name="Object 10"/>
          <p:cNvGraphicFramePr>
            <a:graphicFrameLocks noChangeAspect="1"/>
          </p:cNvGraphicFramePr>
          <p:nvPr/>
        </p:nvGraphicFramePr>
        <p:xfrm>
          <a:off x="4443413" y="2805113"/>
          <a:ext cx="1141412" cy="474662"/>
        </p:xfrm>
        <a:graphic>
          <a:graphicData uri="http://schemas.openxmlformats.org/presentationml/2006/ole">
            <p:oleObj spid="_x0000_s45066" name="Equation" r:id="rId5" imgW="520700" imgH="215900" progId="Equation.3">
              <p:embed/>
            </p:oleObj>
          </a:graphicData>
        </a:graphic>
      </p:graphicFrame>
      <p:graphicFrame>
        <p:nvGraphicFramePr>
          <p:cNvPr id="45067" name="Object 11"/>
          <p:cNvGraphicFramePr>
            <a:graphicFrameLocks noChangeAspect="1"/>
          </p:cNvGraphicFramePr>
          <p:nvPr/>
        </p:nvGraphicFramePr>
        <p:xfrm>
          <a:off x="7996238" y="4259263"/>
          <a:ext cx="752475" cy="307975"/>
        </p:xfrm>
        <a:graphic>
          <a:graphicData uri="http://schemas.openxmlformats.org/presentationml/2006/ole">
            <p:oleObj spid="_x0000_s45067" name="Equation" r:id="rId6" imgW="342900" imgH="139700" progId="Equation.3">
              <p:embed/>
            </p:oleObj>
          </a:graphicData>
        </a:graphic>
      </p:graphicFrame>
      <p:graphicFrame>
        <p:nvGraphicFramePr>
          <p:cNvPr id="45069" name="Object 13"/>
          <p:cNvGraphicFramePr>
            <a:graphicFrameLocks noChangeAspect="1"/>
          </p:cNvGraphicFramePr>
          <p:nvPr/>
        </p:nvGraphicFramePr>
        <p:xfrm>
          <a:off x="614363" y="5254625"/>
          <a:ext cx="8142287" cy="460375"/>
        </p:xfrm>
        <a:graphic>
          <a:graphicData uri="http://schemas.openxmlformats.org/presentationml/2006/ole">
            <p:oleObj spid="_x0000_s45069" name="Equation" r:id="rId7" imgW="3149600" imgH="177800" progId="Equation.3">
              <p:embed/>
            </p:oleObj>
          </a:graphicData>
        </a:graphic>
      </p:graphicFrame>
      <p:sp>
        <p:nvSpPr>
          <p:cNvPr id="45070" name="Text Box 14"/>
          <p:cNvSpPr txBox="1">
            <a:spLocks noChangeArrowheads="1"/>
          </p:cNvSpPr>
          <p:nvPr/>
        </p:nvSpPr>
        <p:spPr bwMode="auto">
          <a:xfrm>
            <a:off x="822325" y="5715000"/>
            <a:ext cx="7313613" cy="457200"/>
          </a:xfrm>
          <a:prstGeom prst="rect">
            <a:avLst/>
          </a:prstGeom>
          <a:noFill/>
          <a:ln w="9525">
            <a:noFill/>
            <a:miter lim="800000"/>
            <a:headEnd/>
            <a:tailEnd/>
          </a:ln>
          <a:effectLst/>
        </p:spPr>
        <p:txBody>
          <a:bodyPr>
            <a:prstTxWarp prst="textNoShape">
              <a:avLst/>
            </a:prstTxWarp>
          </a:bodyPr>
          <a:lstStyle/>
          <a:p>
            <a:r>
              <a:rPr lang="en-US" sz="2000">
                <a:latin typeface="Arial" charset="0"/>
              </a:rPr>
              <a:t>Note that this equation does not require any specific coordinate system; we will see similar equations for the action of matrices, Rodrigues vectors and (unit) quaternions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56216527-E756-1D44-875F-29674140D5A0}" type="slidenum">
              <a:rPr lang="en-US"/>
              <a:pPr/>
              <a:t>27</a:t>
            </a:fld>
            <a:endParaRPr lang="en-US"/>
          </a:p>
        </p:txBody>
      </p:sp>
      <p:sp>
        <p:nvSpPr>
          <p:cNvPr id="5122" name="Text Box 2"/>
          <p:cNvSpPr txBox="1">
            <a:spLocks noChangeArrowheads="1"/>
          </p:cNvSpPr>
          <p:nvPr/>
        </p:nvSpPr>
        <p:spPr bwMode="auto">
          <a:xfrm>
            <a:off x="685800" y="811213"/>
            <a:ext cx="7178675" cy="2528887"/>
          </a:xfrm>
          <a:prstGeom prst="rect">
            <a:avLst/>
          </a:prstGeom>
          <a:noFill/>
          <a:ln w="9525">
            <a:noFill/>
            <a:miter lim="800000"/>
            <a:headEnd/>
            <a:tailEnd/>
          </a:ln>
          <a:effectLst/>
        </p:spPr>
        <p:txBody>
          <a:bodyPr wrap="none">
            <a:prstTxWarp prst="textNoShape">
              <a:avLst/>
            </a:prstTxWarp>
            <a:spAutoFit/>
          </a:bodyPr>
          <a:lstStyle/>
          <a:p>
            <a:r>
              <a:rPr lang="en-US" sz="3200">
                <a:ea typeface="Times" charset="0"/>
                <a:cs typeface="Times" charset="0"/>
              </a:rPr>
              <a:t>A rotation is commonly written as (  ,</a:t>
            </a:r>
            <a:r>
              <a:rPr lang="en-US" sz="3200">
                <a:latin typeface="Symbol" charset="2"/>
                <a:ea typeface="Times" charset="0"/>
                <a:cs typeface="Times" charset="0"/>
              </a:rPr>
              <a:t>q</a:t>
            </a:r>
            <a:r>
              <a:rPr lang="en-US" sz="3200">
                <a:ea typeface="Times" charset="0"/>
                <a:cs typeface="Times" charset="0"/>
              </a:rPr>
              <a:t>) or </a:t>
            </a:r>
            <a:br>
              <a:rPr lang="en-US" sz="3200">
                <a:ea typeface="Times" charset="0"/>
                <a:cs typeface="Times" charset="0"/>
              </a:rPr>
            </a:br>
            <a:r>
              <a:rPr lang="en-US" sz="3200">
                <a:ea typeface="Times" charset="0"/>
                <a:cs typeface="Times" charset="0"/>
              </a:rPr>
              <a:t>as (</a:t>
            </a:r>
            <a:r>
              <a:rPr lang="en-US" sz="3200" b="1">
                <a:ea typeface="Times" charset="0"/>
                <a:cs typeface="Times" charset="0"/>
              </a:rPr>
              <a:t>n</a:t>
            </a:r>
            <a:r>
              <a:rPr lang="en-US" sz="3200">
                <a:ea typeface="Times" charset="0"/>
                <a:cs typeface="Times" charset="0"/>
              </a:rPr>
              <a:t>,</a:t>
            </a:r>
            <a:r>
              <a:rPr lang="en-US" sz="3200">
                <a:latin typeface="Symbol" charset="2"/>
                <a:ea typeface="Times" charset="0"/>
                <a:cs typeface="Times" charset="0"/>
              </a:rPr>
              <a:t>w</a:t>
            </a:r>
            <a:r>
              <a:rPr lang="en-US" sz="3200">
                <a:latin typeface="Times New Roman" charset="0"/>
                <a:ea typeface="Times" charset="0"/>
                <a:cs typeface="Times" charset="0"/>
              </a:rPr>
              <a:t>).  The figure illustrates the effect </a:t>
            </a:r>
            <a:br>
              <a:rPr lang="en-US" sz="3200">
                <a:latin typeface="Times New Roman" charset="0"/>
                <a:ea typeface="Times" charset="0"/>
                <a:cs typeface="Times" charset="0"/>
              </a:rPr>
            </a:br>
            <a:r>
              <a:rPr lang="en-US" sz="3200">
                <a:latin typeface="Times New Roman" charset="0"/>
                <a:ea typeface="Times" charset="0"/>
                <a:cs typeface="Times" charset="0"/>
              </a:rPr>
              <a:t>of a rotation about an arbitrary axis, </a:t>
            </a:r>
            <a:br>
              <a:rPr lang="en-US" sz="3200">
                <a:latin typeface="Times New Roman" charset="0"/>
                <a:ea typeface="Times" charset="0"/>
                <a:cs typeface="Times" charset="0"/>
              </a:rPr>
            </a:br>
            <a:r>
              <a:rPr lang="en-US" sz="3200">
                <a:latin typeface="Times New Roman" charset="0"/>
                <a:ea typeface="Times" charset="0"/>
                <a:cs typeface="Times" charset="0"/>
              </a:rPr>
              <a:t>OQ (equivalent to   and </a:t>
            </a:r>
            <a:r>
              <a:rPr lang="en-US" sz="3200" b="1">
                <a:latin typeface="Times New Roman" charset="0"/>
                <a:ea typeface="Times" charset="0"/>
                <a:cs typeface="Times" charset="0"/>
              </a:rPr>
              <a:t>n</a:t>
            </a:r>
            <a:r>
              <a:rPr lang="en-US" sz="3200">
                <a:latin typeface="Times New Roman" charset="0"/>
                <a:ea typeface="Times" charset="0"/>
                <a:cs typeface="Times" charset="0"/>
              </a:rPr>
              <a:t>) through an </a:t>
            </a:r>
            <a:br>
              <a:rPr lang="en-US" sz="3200">
                <a:latin typeface="Times New Roman" charset="0"/>
                <a:ea typeface="Times" charset="0"/>
                <a:cs typeface="Times" charset="0"/>
              </a:rPr>
            </a:br>
            <a:r>
              <a:rPr lang="en-US" sz="3200">
                <a:latin typeface="Times New Roman" charset="0"/>
                <a:ea typeface="Times" charset="0"/>
                <a:cs typeface="Times" charset="0"/>
              </a:rPr>
              <a:t>angle </a:t>
            </a:r>
            <a:r>
              <a:rPr lang="en-US" sz="3200">
                <a:latin typeface="Symbol" charset="2"/>
                <a:ea typeface="Times" charset="0"/>
                <a:cs typeface="Times" charset="0"/>
              </a:rPr>
              <a:t>a </a:t>
            </a:r>
            <a:r>
              <a:rPr lang="en-US" sz="3200">
                <a:latin typeface="Times New Roman" charset="0"/>
                <a:ea typeface="Times" charset="0"/>
                <a:cs typeface="Times" charset="0"/>
              </a:rPr>
              <a:t>(equivalent to </a:t>
            </a:r>
            <a:r>
              <a:rPr lang="en-US" sz="3200">
                <a:latin typeface="Symbol" charset="2"/>
                <a:ea typeface="Times" charset="0"/>
                <a:cs typeface="Times" charset="0"/>
              </a:rPr>
              <a:t>q</a:t>
            </a:r>
            <a:r>
              <a:rPr lang="en-US" sz="3200">
                <a:latin typeface="Times New Roman" charset="0"/>
                <a:ea typeface="Times" charset="0"/>
                <a:cs typeface="Times" charset="0"/>
              </a:rPr>
              <a:t> and </a:t>
            </a:r>
            <a:r>
              <a:rPr lang="en-US" sz="3200">
                <a:latin typeface="Symbol" charset="2"/>
                <a:ea typeface="Times" charset="0"/>
                <a:cs typeface="Times" charset="0"/>
              </a:rPr>
              <a:t>w</a:t>
            </a:r>
            <a:r>
              <a:rPr lang="en-US" sz="3200">
                <a:latin typeface="Times New Roman" charset="0"/>
                <a:ea typeface="Times" charset="0"/>
                <a:cs typeface="Times" charset="0"/>
              </a:rPr>
              <a:t>).</a:t>
            </a:r>
            <a:endParaRPr lang="en-US" sz="3200"/>
          </a:p>
        </p:txBody>
      </p:sp>
      <p:pic>
        <p:nvPicPr>
          <p:cNvPr id="5123" name="Picture 3"/>
          <p:cNvPicPr>
            <a:picLocks noChangeAspect="1" noChangeArrowheads="1"/>
          </p:cNvPicPr>
          <p:nvPr/>
        </p:nvPicPr>
        <p:blipFill>
          <a:blip r:embed="rId3"/>
          <a:srcRect l="13333"/>
          <a:stretch>
            <a:fillRect/>
          </a:stretch>
        </p:blipFill>
        <p:spPr bwMode="auto">
          <a:xfrm>
            <a:off x="5321300" y="3275013"/>
            <a:ext cx="3810000" cy="3543300"/>
          </a:xfrm>
          <a:prstGeom prst="rect">
            <a:avLst/>
          </a:prstGeom>
          <a:noFill/>
          <a:ln w="9525">
            <a:noFill/>
            <a:miter lim="800000"/>
            <a:headEnd/>
            <a:tailEnd/>
          </a:ln>
        </p:spPr>
      </p:pic>
      <p:graphicFrame>
        <p:nvGraphicFramePr>
          <p:cNvPr id="5124" name="Object 4"/>
          <p:cNvGraphicFramePr>
            <a:graphicFrameLocks noChangeAspect="1"/>
          </p:cNvGraphicFramePr>
          <p:nvPr/>
        </p:nvGraphicFramePr>
        <p:xfrm>
          <a:off x="3751263" y="2171700"/>
          <a:ext cx="261937" cy="547688"/>
        </p:xfrm>
        <a:graphic>
          <a:graphicData uri="http://schemas.openxmlformats.org/presentationml/2006/ole">
            <p:oleObj spid="_x0000_s5124" name="Document" r:id="rId4" imgW="100584" imgH="210312" progId="Word.Document.8">
              <p:embed/>
            </p:oleObj>
          </a:graphicData>
        </a:graphic>
      </p:graphicFrame>
      <p:graphicFrame>
        <p:nvGraphicFramePr>
          <p:cNvPr id="5125" name="Object 5"/>
          <p:cNvGraphicFramePr>
            <a:graphicFrameLocks noChangeAspect="1"/>
          </p:cNvGraphicFramePr>
          <p:nvPr/>
        </p:nvGraphicFramePr>
        <p:xfrm>
          <a:off x="6578600" y="712788"/>
          <a:ext cx="261938" cy="547687"/>
        </p:xfrm>
        <a:graphic>
          <a:graphicData uri="http://schemas.openxmlformats.org/presentationml/2006/ole">
            <p:oleObj spid="_x0000_s5125" name="Document" r:id="rId5" imgW="100584" imgH="210312" progId="Word.Document.8">
              <p:embed/>
            </p:oleObj>
          </a:graphicData>
        </a:graphic>
      </p:graphicFrame>
      <p:graphicFrame>
        <p:nvGraphicFramePr>
          <p:cNvPr id="5126" name="Object 6"/>
          <p:cNvGraphicFramePr>
            <a:graphicFrameLocks noChangeAspect="1"/>
          </p:cNvGraphicFramePr>
          <p:nvPr/>
        </p:nvGraphicFramePr>
        <p:xfrm>
          <a:off x="434975" y="3905250"/>
          <a:ext cx="5475288" cy="1654175"/>
        </p:xfrm>
        <a:graphic>
          <a:graphicData uri="http://schemas.openxmlformats.org/presentationml/2006/ole">
            <p:oleObj spid="_x0000_s5126" name="Equation" r:id="rId6" imgW="1511300" imgH="457200" progId="Equation.3">
              <p:embed/>
            </p:oleObj>
          </a:graphicData>
        </a:graphic>
      </p:graphicFrame>
      <p:sp>
        <p:nvSpPr>
          <p:cNvPr id="5127" name="Text Box 7"/>
          <p:cNvSpPr txBox="1">
            <a:spLocks noChangeArrowheads="1"/>
          </p:cNvSpPr>
          <p:nvPr/>
        </p:nvSpPr>
        <p:spPr bwMode="auto">
          <a:xfrm>
            <a:off x="371475" y="5611813"/>
            <a:ext cx="4200525" cy="1187450"/>
          </a:xfrm>
          <a:prstGeom prst="rect">
            <a:avLst/>
          </a:prstGeom>
          <a:noFill/>
          <a:ln w="9525">
            <a:noFill/>
            <a:miter lim="800000"/>
            <a:headEnd/>
            <a:tailEnd/>
          </a:ln>
          <a:effectLst/>
        </p:spPr>
        <p:txBody>
          <a:bodyPr>
            <a:prstTxWarp prst="textNoShape">
              <a:avLst/>
            </a:prstTxWarp>
            <a:spAutoFit/>
          </a:bodyPr>
          <a:lstStyle/>
          <a:p>
            <a:r>
              <a:rPr lang="en-US">
                <a:solidFill>
                  <a:srgbClr val="FF0000"/>
                </a:solidFill>
              </a:rPr>
              <a:t>(This is an </a:t>
            </a:r>
            <a:r>
              <a:rPr lang="en-US" i="1">
                <a:solidFill>
                  <a:srgbClr val="FF0000"/>
                </a:solidFill>
              </a:rPr>
              <a:t>active </a:t>
            </a:r>
            <a:r>
              <a:rPr lang="en-US">
                <a:solidFill>
                  <a:srgbClr val="FF0000"/>
                </a:solidFill>
              </a:rPr>
              <a:t>rotation: a </a:t>
            </a:r>
            <a:r>
              <a:rPr lang="en-US" i="1">
                <a:solidFill>
                  <a:srgbClr val="FF0000"/>
                </a:solidFill>
              </a:rPr>
              <a:t>passive </a:t>
            </a:r>
            <a:r>
              <a:rPr lang="en-US">
                <a:solidFill>
                  <a:srgbClr val="FF0000"/>
                </a:solidFill>
              </a:rPr>
              <a:t>rotation </a:t>
            </a:r>
            <a:r>
              <a:rPr lang="en-US">
                <a:solidFill>
                  <a:srgbClr val="FF0000"/>
                </a:solidFill>
                <a:sym typeface="Symbol" charset="2"/>
              </a:rPr>
              <a:t></a:t>
            </a:r>
            <a:r>
              <a:rPr lang="en-US">
                <a:solidFill>
                  <a:srgbClr val="FF0000"/>
                </a:solidFill>
              </a:rPr>
              <a:t> </a:t>
            </a:r>
            <a:r>
              <a:rPr lang="en-US" i="1">
                <a:solidFill>
                  <a:srgbClr val="FF0000"/>
                </a:solidFill>
              </a:rPr>
              <a:t>axis transformation</a:t>
            </a:r>
            <a:r>
              <a:rPr lang="en-US">
                <a:solidFill>
                  <a:srgbClr val="FF0000"/>
                </a:solidFill>
              </a:rPr>
              <a:t>)</a:t>
            </a:r>
          </a:p>
        </p:txBody>
      </p:sp>
      <p:sp>
        <p:nvSpPr>
          <p:cNvPr id="5128" name="Rectangle 8"/>
          <p:cNvSpPr>
            <a:spLocks noChangeArrowheads="1"/>
          </p:cNvSpPr>
          <p:nvPr/>
        </p:nvSpPr>
        <p:spPr bwMode="auto">
          <a:xfrm>
            <a:off x="0" y="76200"/>
            <a:ext cx="9144000" cy="762000"/>
          </a:xfrm>
          <a:prstGeom prst="rect">
            <a:avLst/>
          </a:prstGeom>
          <a:noFill/>
          <a:ln w="9525">
            <a:noFill/>
            <a:miter lim="800000"/>
            <a:headEnd/>
            <a:tailEnd/>
          </a:ln>
          <a:effectLst/>
        </p:spPr>
        <p:txBody>
          <a:bodyPr anchor="ctr">
            <a:prstTxWarp prst="textNoShape">
              <a:avLst/>
            </a:prstTxWarp>
          </a:bodyPr>
          <a:lstStyle/>
          <a:p>
            <a:pPr algn="ctr"/>
            <a:r>
              <a:rPr lang="en-US" sz="4400" i="1">
                <a:solidFill>
                  <a:schemeClr val="accent2"/>
                </a:solidFill>
                <a:latin typeface="Times New Roman" charset="0"/>
              </a:rPr>
              <a:t>Rotations (Active): Axis- Angle Pair</a:t>
            </a:r>
            <a:endParaRPr lang="en-US" sz="4000" i="1">
              <a:latin typeface="Times New Roman"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EBD0EE36-39EC-834C-87A6-D5175B64CA86}" type="slidenum">
              <a:rPr lang="en-US"/>
              <a:pPr/>
              <a:t>28</a:t>
            </a:fld>
            <a:endParaRPr lang="en-US"/>
          </a:p>
        </p:txBody>
      </p:sp>
      <p:sp>
        <p:nvSpPr>
          <p:cNvPr id="14338" name="Text Box 2"/>
          <p:cNvSpPr txBox="1">
            <a:spLocks noChangeArrowheads="1"/>
          </p:cNvSpPr>
          <p:nvPr/>
        </p:nvSpPr>
        <p:spPr bwMode="auto">
          <a:xfrm>
            <a:off x="1050925" y="1417638"/>
            <a:ext cx="7848600" cy="2528887"/>
          </a:xfrm>
          <a:prstGeom prst="rect">
            <a:avLst/>
          </a:prstGeom>
          <a:noFill/>
          <a:ln w="9525">
            <a:noFill/>
            <a:miter lim="800000"/>
            <a:headEnd/>
            <a:tailEnd/>
          </a:ln>
          <a:effectLst/>
        </p:spPr>
        <p:txBody>
          <a:bodyPr wrap="none">
            <a:prstTxWarp prst="textNoShape">
              <a:avLst/>
            </a:prstTxWarp>
            <a:spAutoFit/>
          </a:bodyPr>
          <a:lstStyle/>
          <a:p>
            <a:r>
              <a:rPr lang="en-US" sz="3200">
                <a:ea typeface="Times" charset="0"/>
                <a:cs typeface="Times" charset="0"/>
              </a:rPr>
              <a:t>The rotation can be converted to a matrix </a:t>
            </a:r>
            <a:br>
              <a:rPr lang="en-US" sz="3200">
                <a:ea typeface="Times" charset="0"/>
                <a:cs typeface="Times" charset="0"/>
              </a:rPr>
            </a:br>
            <a:r>
              <a:rPr lang="en-US" sz="3200">
                <a:ea typeface="Times" charset="0"/>
                <a:cs typeface="Times" charset="0"/>
              </a:rPr>
              <a:t>(</a:t>
            </a:r>
            <a:r>
              <a:rPr lang="en-US" sz="3200" i="1">
                <a:ea typeface="Times" charset="0"/>
                <a:cs typeface="Times" charset="0"/>
              </a:rPr>
              <a:t>passive</a:t>
            </a:r>
            <a:r>
              <a:rPr lang="en-US" sz="3200">
                <a:ea typeface="Times" charset="0"/>
                <a:cs typeface="Times" charset="0"/>
              </a:rPr>
              <a:t> rotation) by the following expression, </a:t>
            </a:r>
            <a:br>
              <a:rPr lang="en-US" sz="3200">
                <a:ea typeface="Times" charset="0"/>
                <a:cs typeface="Times" charset="0"/>
              </a:rPr>
            </a:br>
            <a:r>
              <a:rPr lang="en-US" sz="3200">
                <a:ea typeface="Times" charset="0"/>
                <a:cs typeface="Times" charset="0"/>
              </a:rPr>
              <a:t>where </a:t>
            </a:r>
            <a:r>
              <a:rPr lang="en-US" sz="3200" i="1">
                <a:latin typeface="Symbol" charset="2"/>
                <a:ea typeface="Times" charset="0"/>
                <a:cs typeface="Times" charset="0"/>
              </a:rPr>
              <a:t>d</a:t>
            </a:r>
            <a:r>
              <a:rPr lang="en-US" sz="3200">
                <a:ea typeface="Times" charset="0"/>
                <a:cs typeface="Times" charset="0"/>
              </a:rPr>
              <a:t> is the Kronecker delta and </a:t>
            </a:r>
            <a:br>
              <a:rPr lang="en-US" sz="3200">
                <a:ea typeface="Times" charset="0"/>
                <a:cs typeface="Times" charset="0"/>
              </a:rPr>
            </a:br>
            <a:r>
              <a:rPr lang="en-US" sz="3200" i="1">
                <a:latin typeface="Symbol" charset="2"/>
                <a:ea typeface="Times" charset="0"/>
                <a:cs typeface="Times" charset="0"/>
              </a:rPr>
              <a:t>e</a:t>
            </a:r>
            <a:r>
              <a:rPr lang="en-US" sz="3200">
                <a:ea typeface="Times" charset="0"/>
                <a:cs typeface="Times" charset="0"/>
              </a:rPr>
              <a:t> is the permutation tensor; note the </a:t>
            </a:r>
            <a:br>
              <a:rPr lang="en-US" sz="3200">
                <a:ea typeface="Times" charset="0"/>
                <a:cs typeface="Times" charset="0"/>
              </a:rPr>
            </a:br>
            <a:r>
              <a:rPr lang="en-US" sz="3200" i="1">
                <a:ea typeface="Times" charset="0"/>
                <a:cs typeface="Times" charset="0"/>
              </a:rPr>
              <a:t>change of sign </a:t>
            </a:r>
            <a:r>
              <a:rPr lang="en-US" sz="3200">
                <a:ea typeface="Times" charset="0"/>
                <a:cs typeface="Times" charset="0"/>
              </a:rPr>
              <a:t>on the off-diagonal terms</a:t>
            </a:r>
            <a:r>
              <a:rPr lang="en-US">
                <a:ea typeface="Times" charset="0"/>
                <a:cs typeface="Times" charset="0"/>
              </a:rPr>
              <a:t>.</a:t>
            </a:r>
          </a:p>
        </p:txBody>
      </p:sp>
      <p:graphicFrame>
        <p:nvGraphicFramePr>
          <p:cNvPr id="14339" name="Object 3"/>
          <p:cNvGraphicFramePr>
            <a:graphicFrameLocks noChangeAspect="1"/>
          </p:cNvGraphicFramePr>
          <p:nvPr/>
        </p:nvGraphicFramePr>
        <p:xfrm>
          <a:off x="4043363" y="3962400"/>
          <a:ext cx="4795837" cy="1704975"/>
        </p:xfrm>
        <a:graphic>
          <a:graphicData uri="http://schemas.openxmlformats.org/presentationml/2006/ole">
            <p:oleObj spid="_x0000_s14339" name="Equation" r:id="rId3" imgW="1714500" imgH="609600" progId="Equation.3">
              <p:embed/>
            </p:oleObj>
          </a:graphicData>
        </a:graphic>
      </p:graphicFrame>
      <p:sp>
        <p:nvSpPr>
          <p:cNvPr id="14340" name="Rectangle 4"/>
          <p:cNvSpPr>
            <a:spLocks noChangeArrowheads="1"/>
          </p:cNvSpPr>
          <p:nvPr/>
        </p:nvSpPr>
        <p:spPr bwMode="auto">
          <a:xfrm>
            <a:off x="0" y="457200"/>
            <a:ext cx="9144000" cy="609600"/>
          </a:xfrm>
          <a:prstGeom prst="rect">
            <a:avLst/>
          </a:prstGeom>
          <a:noFill/>
          <a:ln w="9525">
            <a:noFill/>
            <a:miter lim="800000"/>
            <a:headEnd/>
            <a:tailEnd/>
          </a:ln>
          <a:effectLst/>
        </p:spPr>
        <p:txBody>
          <a:bodyPr anchor="ctr">
            <a:prstTxWarp prst="textNoShape">
              <a:avLst/>
            </a:prstTxWarp>
          </a:bodyPr>
          <a:lstStyle/>
          <a:p>
            <a:pPr algn="ctr"/>
            <a:r>
              <a:rPr lang="en-US" sz="4000" i="1">
                <a:solidFill>
                  <a:schemeClr val="accent2"/>
                </a:solidFill>
                <a:latin typeface="Times New Roman" charset="0"/>
              </a:rPr>
              <a:t>Axis Transformation from Axis-Angle Pair</a:t>
            </a:r>
            <a:endParaRPr lang="en-US" sz="3600" i="1">
              <a:latin typeface="Times New Roman" charset="0"/>
            </a:endParaRPr>
          </a:p>
        </p:txBody>
      </p:sp>
      <p:sp>
        <p:nvSpPr>
          <p:cNvPr id="14341" name="Oval 5"/>
          <p:cNvSpPr>
            <a:spLocks noChangeArrowheads="1"/>
          </p:cNvSpPr>
          <p:nvPr/>
        </p:nvSpPr>
        <p:spPr bwMode="auto">
          <a:xfrm>
            <a:off x="4495800" y="4495800"/>
            <a:ext cx="914400" cy="990600"/>
          </a:xfrm>
          <a:prstGeom prst="ellipse">
            <a:avLst/>
          </a:prstGeom>
          <a:noFill/>
          <a:ln w="57150">
            <a:solidFill>
              <a:srgbClr val="FF0000"/>
            </a:solidFill>
            <a:prstDash val="dash"/>
            <a:round/>
            <a:headEnd/>
            <a:tailEnd/>
          </a:ln>
          <a:effectLst/>
        </p:spPr>
        <p:txBody>
          <a:bodyPr wrap="none" anchor="ctr">
            <a:prstTxWarp prst="textNoShape">
              <a:avLst/>
            </a:prstTxWarp>
          </a:bodyPr>
          <a:lstStyle/>
          <a:p>
            <a:endParaRPr lang="en-US"/>
          </a:p>
        </p:txBody>
      </p:sp>
      <p:sp>
        <p:nvSpPr>
          <p:cNvPr id="14343" name="Line 7"/>
          <p:cNvSpPr>
            <a:spLocks noChangeShapeType="1"/>
          </p:cNvSpPr>
          <p:nvPr/>
        </p:nvSpPr>
        <p:spPr bwMode="auto">
          <a:xfrm>
            <a:off x="914400" y="3886200"/>
            <a:ext cx="2667000" cy="0"/>
          </a:xfrm>
          <a:prstGeom prst="line">
            <a:avLst/>
          </a:prstGeom>
          <a:noFill/>
          <a:ln w="9525">
            <a:solidFill>
              <a:srgbClr val="FF0000"/>
            </a:solidFill>
            <a:round/>
            <a:headEnd/>
            <a:tailEnd/>
          </a:ln>
          <a:effectLst/>
        </p:spPr>
        <p:txBody>
          <a:bodyPr wrap="none" anchor="ctr">
            <a:prstTxWarp prst="textNoShape">
              <a:avLst/>
            </a:prstTxWarp>
          </a:bodyPr>
          <a:lstStyle/>
          <a:p>
            <a:endParaRPr lang="en-US"/>
          </a:p>
        </p:txBody>
      </p:sp>
      <p:sp>
        <p:nvSpPr>
          <p:cNvPr id="14346" name="Freeform 10"/>
          <p:cNvSpPr>
            <a:spLocks/>
          </p:cNvSpPr>
          <p:nvPr/>
        </p:nvSpPr>
        <p:spPr bwMode="auto">
          <a:xfrm>
            <a:off x="3505200" y="3962400"/>
            <a:ext cx="1676400" cy="2667000"/>
          </a:xfrm>
          <a:custGeom>
            <a:avLst/>
            <a:gdLst/>
            <a:ahLst/>
            <a:cxnLst>
              <a:cxn ang="0">
                <a:pos x="0" y="0"/>
              </a:cxn>
              <a:cxn ang="0">
                <a:pos x="192" y="48"/>
              </a:cxn>
              <a:cxn ang="0">
                <a:pos x="288" y="240"/>
              </a:cxn>
              <a:cxn ang="0">
                <a:pos x="288" y="624"/>
              </a:cxn>
              <a:cxn ang="0">
                <a:pos x="432" y="1104"/>
              </a:cxn>
              <a:cxn ang="0">
                <a:pos x="672" y="1200"/>
              </a:cxn>
              <a:cxn ang="0">
                <a:pos x="912" y="1200"/>
              </a:cxn>
              <a:cxn ang="0">
                <a:pos x="1008" y="960"/>
              </a:cxn>
              <a:cxn ang="0">
                <a:pos x="1008" y="720"/>
              </a:cxn>
            </a:cxnLst>
            <a:rect l="0" t="0" r="r" b="b"/>
            <a:pathLst>
              <a:path w="1023" h="1239">
                <a:moveTo>
                  <a:pt x="0" y="0"/>
                </a:moveTo>
                <a:cubicBezTo>
                  <a:pt x="72" y="4"/>
                  <a:pt x="144" y="8"/>
                  <a:pt x="192" y="48"/>
                </a:cubicBezTo>
                <a:cubicBezTo>
                  <a:pt x="240" y="88"/>
                  <a:pt x="272" y="144"/>
                  <a:pt x="288" y="240"/>
                </a:cubicBezTo>
                <a:cubicBezTo>
                  <a:pt x="304" y="336"/>
                  <a:pt x="263" y="479"/>
                  <a:pt x="288" y="624"/>
                </a:cubicBezTo>
                <a:cubicBezTo>
                  <a:pt x="312" y="768"/>
                  <a:pt x="368" y="1008"/>
                  <a:pt x="432" y="1104"/>
                </a:cubicBezTo>
                <a:cubicBezTo>
                  <a:pt x="495" y="1199"/>
                  <a:pt x="592" y="1184"/>
                  <a:pt x="672" y="1200"/>
                </a:cubicBezTo>
                <a:cubicBezTo>
                  <a:pt x="751" y="1215"/>
                  <a:pt x="856" y="1239"/>
                  <a:pt x="912" y="1200"/>
                </a:cubicBezTo>
                <a:cubicBezTo>
                  <a:pt x="967" y="1160"/>
                  <a:pt x="992" y="1039"/>
                  <a:pt x="1008" y="960"/>
                </a:cubicBezTo>
                <a:cubicBezTo>
                  <a:pt x="1023" y="880"/>
                  <a:pt x="1015" y="800"/>
                  <a:pt x="1008" y="720"/>
                </a:cubicBezTo>
              </a:path>
            </a:pathLst>
          </a:custGeom>
          <a:noFill/>
          <a:ln w="28575" cmpd="sng">
            <a:solidFill>
              <a:srgbClr val="FF0000"/>
            </a:solidFill>
            <a:round/>
            <a:headEnd type="triangle" w="med" len="med"/>
            <a:tailEnd type="triangle" w="med" len="med"/>
          </a:ln>
          <a:effectLst/>
        </p:spPr>
        <p:txBody>
          <a:bodyPr wrap="none" anchor="ctr">
            <a:prstTxWarp prst="textNoShape">
              <a:avLst/>
            </a:prstTxWarp>
          </a:bodyPr>
          <a:lstStyle/>
          <a:p>
            <a:endParaRPr lang="en-US"/>
          </a:p>
        </p:txBody>
      </p:sp>
      <p:sp>
        <p:nvSpPr>
          <p:cNvPr id="14350" name="Text Box 14"/>
          <p:cNvSpPr txBox="1">
            <a:spLocks noChangeArrowheads="1"/>
          </p:cNvSpPr>
          <p:nvPr/>
        </p:nvSpPr>
        <p:spPr bwMode="auto">
          <a:xfrm>
            <a:off x="6172200" y="5638800"/>
            <a:ext cx="2667000" cy="1187450"/>
          </a:xfrm>
          <a:prstGeom prst="rect">
            <a:avLst/>
          </a:prstGeom>
          <a:noFill/>
          <a:ln w="9525">
            <a:noFill/>
            <a:miter lim="800000"/>
            <a:headEnd/>
            <a:tailEnd/>
          </a:ln>
          <a:effectLst/>
        </p:spPr>
        <p:txBody>
          <a:bodyPr>
            <a:prstTxWarp prst="textNoShape">
              <a:avLst/>
            </a:prstTxWarp>
            <a:spAutoFit/>
          </a:bodyPr>
          <a:lstStyle/>
          <a:p>
            <a:r>
              <a:rPr lang="en-US" i="1">
                <a:solidFill>
                  <a:schemeClr val="accent2"/>
                </a:solidFill>
              </a:rPr>
              <a:t>Compare with active rotation matrix!</a:t>
            </a:r>
          </a:p>
        </p:txBody>
      </p:sp>
      <p:sp>
        <p:nvSpPr>
          <p:cNvPr id="14351" name="Line 15"/>
          <p:cNvSpPr>
            <a:spLocks noChangeShapeType="1"/>
          </p:cNvSpPr>
          <p:nvPr/>
        </p:nvSpPr>
        <p:spPr bwMode="auto">
          <a:xfrm flipH="1" flipV="1">
            <a:off x="5334000" y="5638800"/>
            <a:ext cx="838200" cy="533400"/>
          </a:xfrm>
          <a:prstGeom prst="line">
            <a:avLst/>
          </a:prstGeom>
          <a:noFill/>
          <a:ln w="9525">
            <a:solidFill>
              <a:schemeClr val="accent2"/>
            </a:solidFill>
            <a:round/>
            <a:headEnd type="triangle" w="med" len="med"/>
            <a:tailEnd type="triangle" w="med" len="med"/>
          </a:ln>
          <a:effectLst/>
        </p:spPr>
        <p:txBody>
          <a:bodyPr wrap="none" anchor="ctr">
            <a:prstTxWarp prst="textNoShape">
              <a:avLst/>
            </a:prstTxWarp>
          </a:bodyPr>
          <a:lstStyle/>
          <a:p>
            <a:endParaRPr lang="en-US"/>
          </a:p>
        </p:txBody>
      </p:sp>
      <p:pic>
        <p:nvPicPr>
          <p:cNvPr id="14352" name="Picture 16"/>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0" y="4038600"/>
            <a:ext cx="3657600" cy="2741613"/>
          </a:xfrm>
          <a:prstGeom prst="rect">
            <a:avLst/>
          </a:prstGeom>
          <a:noFill/>
          <a:ln w="9525">
            <a:noFill/>
            <a:miter lim="800000"/>
            <a:headEnd/>
            <a:tailEnd/>
          </a:ln>
          <a:effectLst/>
        </p:spPr>
      </p:pic>
      <p:sp>
        <p:nvSpPr>
          <p:cNvPr id="14353" name="Freeform 17"/>
          <p:cNvSpPr>
            <a:spLocks/>
          </p:cNvSpPr>
          <p:nvPr/>
        </p:nvSpPr>
        <p:spPr bwMode="auto">
          <a:xfrm>
            <a:off x="1752600" y="5943600"/>
            <a:ext cx="4495800" cy="889000"/>
          </a:xfrm>
          <a:custGeom>
            <a:avLst/>
            <a:gdLst/>
            <a:ahLst/>
            <a:cxnLst>
              <a:cxn ang="0">
                <a:pos x="0" y="0"/>
              </a:cxn>
              <a:cxn ang="0">
                <a:pos x="432" y="48"/>
              </a:cxn>
              <a:cxn ang="0">
                <a:pos x="576" y="192"/>
              </a:cxn>
              <a:cxn ang="0">
                <a:pos x="912" y="288"/>
              </a:cxn>
              <a:cxn ang="0">
                <a:pos x="2688" y="288"/>
              </a:cxn>
              <a:cxn ang="0">
                <a:pos x="3264" y="96"/>
              </a:cxn>
            </a:cxnLst>
            <a:rect l="0" t="0" r="r" b="b"/>
            <a:pathLst>
              <a:path w="3264" h="320">
                <a:moveTo>
                  <a:pt x="0" y="0"/>
                </a:moveTo>
                <a:cubicBezTo>
                  <a:pt x="167" y="7"/>
                  <a:pt x="335" y="15"/>
                  <a:pt x="432" y="48"/>
                </a:cubicBezTo>
                <a:cubicBezTo>
                  <a:pt x="528" y="80"/>
                  <a:pt x="496" y="152"/>
                  <a:pt x="576" y="192"/>
                </a:cubicBezTo>
                <a:cubicBezTo>
                  <a:pt x="656" y="232"/>
                  <a:pt x="560" y="272"/>
                  <a:pt x="912" y="288"/>
                </a:cubicBezTo>
                <a:cubicBezTo>
                  <a:pt x="1264" y="304"/>
                  <a:pt x="2295" y="320"/>
                  <a:pt x="2688" y="288"/>
                </a:cubicBezTo>
                <a:cubicBezTo>
                  <a:pt x="3080" y="255"/>
                  <a:pt x="3172" y="175"/>
                  <a:pt x="3264" y="96"/>
                </a:cubicBezTo>
              </a:path>
            </a:pathLst>
          </a:custGeom>
          <a:noFill/>
          <a:ln w="9525">
            <a:solidFill>
              <a:schemeClr val="accent2"/>
            </a:solidFill>
            <a:round/>
            <a:headEnd type="triangle" w="med" len="med"/>
            <a:tailEnd type="triangle" w="med" len="med"/>
          </a:ln>
          <a:effectLst/>
        </p:spPr>
        <p:txBody>
          <a:bodyPr wrap="none" anchor="ctr">
            <a:prstTxWarp prst="textNoShape">
              <a:avLst/>
            </a:prstTxWarp>
          </a:bodyPr>
          <a:lstStyle/>
          <a:p>
            <a:endParaRPr lang="en-US"/>
          </a:p>
        </p:txBody>
      </p:sp>
      <p:sp>
        <p:nvSpPr>
          <p:cNvPr id="14354" name="Oval 18"/>
          <p:cNvSpPr>
            <a:spLocks noChangeArrowheads="1"/>
          </p:cNvSpPr>
          <p:nvPr/>
        </p:nvSpPr>
        <p:spPr bwMode="auto">
          <a:xfrm>
            <a:off x="1143000" y="5410200"/>
            <a:ext cx="609600" cy="533400"/>
          </a:xfrm>
          <a:prstGeom prst="ellipse">
            <a:avLst/>
          </a:prstGeom>
          <a:noFill/>
          <a:ln w="57150">
            <a:solidFill>
              <a:schemeClr val="accent2"/>
            </a:solidFill>
            <a:prstDash val="dash"/>
            <a:round/>
            <a:headEnd/>
            <a:tailEnd/>
          </a:ln>
          <a:effectLst/>
        </p:spPr>
        <p:txBody>
          <a:bodyPr wrap="none" anchor="ctr">
            <a:prstTxWarp prst="textNoShape">
              <a:avLst/>
            </a:prstTxWarp>
          </a:bodyPr>
          <a:lstStyle/>
          <a:p>
            <a:pPr algn="ctr"/>
            <a:endParaRPr lang="en-US">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0B0936DE-96DB-8641-9164-CB016250A2EC}" type="slidenum">
              <a:rPr lang="en-US"/>
              <a:pPr/>
              <a:t>29</a:t>
            </a:fld>
            <a:endParaRPr lang="en-US"/>
          </a:p>
        </p:txBody>
      </p:sp>
      <p:sp>
        <p:nvSpPr>
          <p:cNvPr id="64514" name="Rectangle 2"/>
          <p:cNvSpPr>
            <a:spLocks noChangeArrowheads="1"/>
          </p:cNvSpPr>
          <p:nvPr/>
        </p:nvSpPr>
        <p:spPr bwMode="auto">
          <a:xfrm>
            <a:off x="152400" y="457200"/>
            <a:ext cx="8763000" cy="1066800"/>
          </a:xfrm>
          <a:prstGeom prst="rect">
            <a:avLst/>
          </a:prstGeom>
          <a:noFill/>
          <a:ln w="9525">
            <a:noFill/>
            <a:miter lim="800000"/>
            <a:headEnd/>
            <a:tailEnd/>
          </a:ln>
          <a:effectLst/>
        </p:spPr>
        <p:txBody>
          <a:bodyPr anchor="ctr">
            <a:prstTxWarp prst="textNoShape">
              <a:avLst/>
            </a:prstTxWarp>
          </a:bodyPr>
          <a:lstStyle/>
          <a:p>
            <a:pPr algn="ctr"/>
            <a:r>
              <a:rPr lang="en-US" sz="4400" i="1">
                <a:solidFill>
                  <a:schemeClr val="accent2"/>
                </a:solidFill>
                <a:latin typeface="Times New Roman" charset="0"/>
              </a:rPr>
              <a:t>Rotation Matrix for Axis Transformation from Axis-Angle Pair</a:t>
            </a:r>
            <a:endParaRPr lang="en-US" sz="4000" i="1">
              <a:latin typeface="Times New Roman" charset="0"/>
            </a:endParaRPr>
          </a:p>
        </p:txBody>
      </p:sp>
      <p:graphicFrame>
        <p:nvGraphicFramePr>
          <p:cNvPr id="64515" name="Object 3"/>
          <p:cNvGraphicFramePr>
            <a:graphicFrameLocks noChangeAspect="1"/>
          </p:cNvGraphicFramePr>
          <p:nvPr/>
        </p:nvGraphicFramePr>
        <p:xfrm>
          <a:off x="533400" y="2286000"/>
          <a:ext cx="8331200" cy="2928938"/>
        </p:xfrm>
        <a:graphic>
          <a:graphicData uri="http://schemas.openxmlformats.org/presentationml/2006/ole">
            <p:oleObj spid="_x0000_s64515" name="Equation" r:id="rId3" imgW="4356100" imgH="1371600" progId="Equation.3">
              <p:embed/>
            </p:oleObj>
          </a:graphicData>
        </a:graphic>
      </p:graphicFrame>
      <p:sp>
        <p:nvSpPr>
          <p:cNvPr id="64516" name="Rectangle 4"/>
          <p:cNvSpPr>
            <a:spLocks noChangeArrowheads="1"/>
          </p:cNvSpPr>
          <p:nvPr/>
        </p:nvSpPr>
        <p:spPr bwMode="auto">
          <a:xfrm>
            <a:off x="1071563" y="5410200"/>
            <a:ext cx="7310437" cy="946150"/>
          </a:xfrm>
          <a:prstGeom prst="rect">
            <a:avLst/>
          </a:prstGeom>
          <a:noFill/>
          <a:ln w="9525">
            <a:noFill/>
            <a:miter lim="800000"/>
            <a:headEnd/>
            <a:tailEnd/>
          </a:ln>
          <a:effectLst/>
        </p:spPr>
        <p:txBody>
          <a:bodyPr>
            <a:prstTxWarp prst="textNoShape">
              <a:avLst/>
            </a:prstTxWarp>
            <a:spAutoFit/>
          </a:bodyPr>
          <a:lstStyle/>
          <a:p>
            <a:r>
              <a:rPr lang="en-US" sz="2800">
                <a:latin typeface="Arial" charset="0"/>
                <a:ea typeface="Times" charset="0"/>
                <a:cs typeface="Times" charset="0"/>
              </a:rPr>
              <a:t>This form of the rotation matrix is a </a:t>
            </a:r>
            <a:r>
              <a:rPr lang="en-US" sz="2800" i="1">
                <a:latin typeface="Arial" charset="0"/>
                <a:ea typeface="Times" charset="0"/>
                <a:cs typeface="Times" charset="0"/>
              </a:rPr>
              <a:t>passive</a:t>
            </a:r>
            <a:r>
              <a:rPr lang="en-US" sz="2800">
                <a:latin typeface="Arial" charset="0"/>
                <a:ea typeface="Times" charset="0"/>
                <a:cs typeface="Times" charset="0"/>
              </a:rPr>
              <a:t> rotation, appropriate to axis transformations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F61E500-3DE5-3446-90D9-AC4270202918}" type="slidenum">
              <a:rPr lang="en-US"/>
              <a:pPr/>
              <a:t>3</a:t>
            </a:fld>
            <a:endParaRPr lang="en-US"/>
          </a:p>
        </p:txBody>
      </p:sp>
      <p:sp>
        <p:nvSpPr>
          <p:cNvPr id="52226" name="Rectangle 2"/>
          <p:cNvSpPr>
            <a:spLocks noGrp="1" noChangeArrowheads="1"/>
          </p:cNvSpPr>
          <p:nvPr>
            <p:ph type="title"/>
          </p:nvPr>
        </p:nvSpPr>
        <p:spPr/>
        <p:txBody>
          <a:bodyPr/>
          <a:lstStyle/>
          <a:p>
            <a:r>
              <a:rPr lang="en-US"/>
              <a:t>Points, vectors, tensors, dyadics</a:t>
            </a:r>
          </a:p>
        </p:txBody>
      </p:sp>
      <p:sp>
        <p:nvSpPr>
          <p:cNvPr id="52227" name="Rectangle 3"/>
          <p:cNvSpPr>
            <a:spLocks noGrp="1" noChangeArrowheads="1"/>
          </p:cNvSpPr>
          <p:nvPr>
            <p:ph type="body" idx="1"/>
          </p:nvPr>
        </p:nvSpPr>
        <p:spPr>
          <a:xfrm>
            <a:off x="685800" y="1676400"/>
            <a:ext cx="7772400" cy="4572000"/>
          </a:xfrm>
        </p:spPr>
        <p:txBody>
          <a:bodyPr/>
          <a:lstStyle/>
          <a:p>
            <a:r>
              <a:rPr lang="en-US" i="1"/>
              <a:t>Material points </a:t>
            </a:r>
            <a:r>
              <a:rPr lang="en-US"/>
              <a:t>of the crystalline sample, of which </a:t>
            </a:r>
            <a:r>
              <a:rPr lang="en-US" i="1"/>
              <a:t>x</a:t>
            </a:r>
            <a:r>
              <a:rPr lang="en-US"/>
              <a:t> and </a:t>
            </a:r>
            <a:r>
              <a:rPr lang="en-US" i="1"/>
              <a:t>y</a:t>
            </a:r>
            <a:r>
              <a:rPr lang="en-US"/>
              <a:t> are examples, occupy a subset of the three-dimensional Euclidean point space, </a:t>
            </a:r>
            <a:r>
              <a:rPr lang="en-US">
                <a:sym typeface="Symbol" charset="2"/>
              </a:rPr>
              <a:t></a:t>
            </a:r>
            <a:r>
              <a:rPr lang="en-US" baseline="30000">
                <a:sym typeface="Symbol" charset="2"/>
              </a:rPr>
              <a:t>3</a:t>
            </a:r>
            <a:r>
              <a:rPr lang="en-US"/>
              <a:t>, which consists of the set of all ordered triplets of real numbers, </a:t>
            </a:r>
            <a:r>
              <a:rPr lang="en-US" i="1">
                <a:latin typeface="Times New Roman" charset="0"/>
              </a:rPr>
              <a:t>{x</a:t>
            </a:r>
            <a:r>
              <a:rPr lang="en-US" i="1" baseline="-25000">
                <a:latin typeface="Times New Roman" charset="0"/>
              </a:rPr>
              <a:t>1</a:t>
            </a:r>
            <a:r>
              <a:rPr lang="en-US" i="1">
                <a:latin typeface="Times New Roman" charset="0"/>
              </a:rPr>
              <a:t>,x</a:t>
            </a:r>
            <a:r>
              <a:rPr lang="en-US" i="1" baseline="-25000">
                <a:latin typeface="Times New Roman" charset="0"/>
              </a:rPr>
              <a:t>2</a:t>
            </a:r>
            <a:r>
              <a:rPr lang="en-US" i="1">
                <a:latin typeface="Times New Roman" charset="0"/>
              </a:rPr>
              <a:t>,x</a:t>
            </a:r>
            <a:r>
              <a:rPr lang="en-US" i="1" baseline="-25000">
                <a:latin typeface="Times New Roman" charset="0"/>
              </a:rPr>
              <a:t>3</a:t>
            </a:r>
            <a:r>
              <a:rPr lang="en-US" i="1">
                <a:latin typeface="Times New Roman" charset="0"/>
              </a:rPr>
              <a:t>}</a:t>
            </a:r>
            <a:r>
              <a:rPr lang="en-US"/>
              <a:t>. </a:t>
            </a:r>
            <a:br>
              <a:rPr lang="en-US"/>
            </a:br>
            <a:r>
              <a:rPr lang="en-US"/>
              <a:t>The term </a:t>
            </a:r>
            <a:r>
              <a:rPr lang="en-US" i="1"/>
              <a:t>point</a:t>
            </a:r>
            <a:r>
              <a:rPr lang="en-US"/>
              <a:t> is reserved for elements of </a:t>
            </a:r>
            <a:r>
              <a:rPr lang="en-US">
                <a:sym typeface="Symbol" charset="2"/>
              </a:rPr>
              <a:t></a:t>
            </a:r>
            <a:r>
              <a:rPr lang="en-US" baseline="30000">
                <a:sym typeface="Symbol" charset="2"/>
              </a:rPr>
              <a:t>3</a:t>
            </a:r>
            <a:r>
              <a:rPr lang="en-US"/>
              <a:t>.  </a:t>
            </a:r>
            <a:br>
              <a:rPr lang="en-US"/>
            </a:br>
            <a:r>
              <a:rPr lang="en-US"/>
              <a:t>The numbers </a:t>
            </a:r>
            <a:r>
              <a:rPr lang="en-US" i="1">
                <a:latin typeface="Times New Roman" charset="0"/>
              </a:rPr>
              <a:t>x</a:t>
            </a:r>
            <a:r>
              <a:rPr lang="en-US" i="1" baseline="-25000">
                <a:latin typeface="Times New Roman" charset="0"/>
              </a:rPr>
              <a:t>1</a:t>
            </a:r>
            <a:r>
              <a:rPr lang="en-US" i="1">
                <a:latin typeface="Times New Roman" charset="0"/>
              </a:rPr>
              <a:t>,x</a:t>
            </a:r>
            <a:r>
              <a:rPr lang="en-US" i="1" baseline="-25000">
                <a:latin typeface="Times New Roman" charset="0"/>
              </a:rPr>
              <a:t>2</a:t>
            </a:r>
            <a:r>
              <a:rPr lang="en-US" i="1">
                <a:latin typeface="Times New Roman" charset="0"/>
              </a:rPr>
              <a:t>,x</a:t>
            </a:r>
            <a:r>
              <a:rPr lang="en-US" i="1" baseline="-25000">
                <a:latin typeface="Times New Roman" charset="0"/>
              </a:rPr>
              <a:t>3</a:t>
            </a:r>
            <a:r>
              <a:rPr lang="en-US" i="1" baseline="-25000"/>
              <a:t> </a:t>
            </a:r>
            <a:r>
              <a:rPr lang="en-US"/>
              <a:t>describe the location of the point </a:t>
            </a:r>
            <a:r>
              <a:rPr lang="en-US" i="1">
                <a:latin typeface="Times New Roman" charset="0"/>
              </a:rPr>
              <a:t>x </a:t>
            </a:r>
            <a:r>
              <a:rPr lang="en-US"/>
              <a:t> by its Cartesian coordinates.</a:t>
            </a:r>
          </a:p>
        </p:txBody>
      </p:sp>
      <p:sp>
        <p:nvSpPr>
          <p:cNvPr id="52228" name="Text Box 4"/>
          <p:cNvSpPr txBox="1">
            <a:spLocks noChangeArrowheads="1"/>
          </p:cNvSpPr>
          <p:nvPr/>
        </p:nvSpPr>
        <p:spPr bwMode="auto">
          <a:xfrm>
            <a:off x="1227138" y="5791200"/>
            <a:ext cx="6773862" cy="366713"/>
          </a:xfrm>
          <a:prstGeom prst="rect">
            <a:avLst/>
          </a:prstGeom>
          <a:noFill/>
          <a:ln w="9525">
            <a:noFill/>
            <a:miter lim="800000"/>
            <a:headEnd/>
            <a:tailEnd/>
          </a:ln>
          <a:effectLst/>
        </p:spPr>
        <p:txBody>
          <a:bodyPr wrap="none">
            <a:prstTxWarp prst="textNoShape">
              <a:avLst/>
            </a:prstTxWarp>
            <a:spAutoFit/>
          </a:bodyPr>
          <a:lstStyle/>
          <a:p>
            <a:r>
              <a:rPr lang="en-US" sz="1800"/>
              <a:t>Cartesian; from René Descartes, a French mathematician, 1596 to 1650.</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92FE4926-B00E-8C48-8CE3-03066E93AD78}" type="slidenum">
              <a:rPr lang="en-US"/>
              <a:pPr/>
              <a:t>30</a:t>
            </a:fld>
            <a:endParaRPr lang="en-US"/>
          </a:p>
        </p:txBody>
      </p:sp>
      <p:sp>
        <p:nvSpPr>
          <p:cNvPr id="6146" name="Rectangle 2"/>
          <p:cNvSpPr>
            <a:spLocks noGrp="1" noChangeArrowheads="1"/>
          </p:cNvSpPr>
          <p:nvPr>
            <p:ph type="title"/>
          </p:nvPr>
        </p:nvSpPr>
        <p:spPr/>
        <p:txBody>
          <a:bodyPr/>
          <a:lstStyle/>
          <a:p>
            <a:r>
              <a:rPr lang="en-US">
                <a:ea typeface="Times" charset="0"/>
                <a:cs typeface="Times" charset="0"/>
              </a:rPr>
              <a:t>Eigenvector of a Rotation</a:t>
            </a:r>
            <a:endParaRPr lang="en-US" i="0" u="sng">
              <a:solidFill>
                <a:schemeClr val="tx1"/>
              </a:solidFill>
              <a:ea typeface="Times" charset="0"/>
              <a:cs typeface="Times" charset="0"/>
            </a:endParaRPr>
          </a:p>
        </p:txBody>
      </p:sp>
      <p:sp>
        <p:nvSpPr>
          <p:cNvPr id="6147" name="Text Box 3"/>
          <p:cNvSpPr txBox="1">
            <a:spLocks noChangeArrowheads="1"/>
          </p:cNvSpPr>
          <p:nvPr/>
        </p:nvSpPr>
        <p:spPr bwMode="auto">
          <a:xfrm>
            <a:off x="381000" y="1524000"/>
            <a:ext cx="8321675" cy="4478338"/>
          </a:xfrm>
          <a:prstGeom prst="rect">
            <a:avLst/>
          </a:prstGeom>
          <a:noFill/>
          <a:ln w="9525">
            <a:noFill/>
            <a:miter lim="800000"/>
            <a:headEnd/>
            <a:tailEnd/>
          </a:ln>
          <a:effectLst/>
        </p:spPr>
        <p:txBody>
          <a:bodyPr>
            <a:prstTxWarp prst="textNoShape">
              <a:avLst/>
            </a:prstTxWarp>
            <a:spAutoFit/>
          </a:bodyPr>
          <a:lstStyle/>
          <a:p>
            <a:r>
              <a:rPr lang="en-US" sz="3200">
                <a:latin typeface="Arial" charset="0"/>
                <a:ea typeface="Times" charset="0"/>
                <a:cs typeface="Times" charset="0"/>
              </a:rPr>
              <a:t>A rotation has a single (real) eigenvector </a:t>
            </a:r>
            <a:br>
              <a:rPr lang="en-US" sz="3200">
                <a:latin typeface="Arial" charset="0"/>
                <a:ea typeface="Times" charset="0"/>
                <a:cs typeface="Times" charset="0"/>
              </a:rPr>
            </a:br>
            <a:r>
              <a:rPr lang="en-US" sz="3200">
                <a:latin typeface="Arial" charset="0"/>
                <a:ea typeface="Times" charset="0"/>
                <a:cs typeface="Times" charset="0"/>
              </a:rPr>
              <a:t>which is the rotation axis.  Since an eigenvector must remain unchanged by the action of the transformation, only the rotation axis is unmoved and must therefore be the eigenvector, which we will call</a:t>
            </a:r>
            <a:r>
              <a:rPr lang="en-US" sz="3200">
                <a:ea typeface="Times" charset="0"/>
                <a:cs typeface="Times" charset="0"/>
              </a:rPr>
              <a:t> </a:t>
            </a:r>
            <a:r>
              <a:rPr lang="en-US" sz="3200" b="1">
                <a:ea typeface="Times" charset="0"/>
                <a:cs typeface="Times" charset="0"/>
              </a:rPr>
              <a:t>v</a:t>
            </a:r>
            <a:r>
              <a:rPr lang="en-US" sz="3200">
                <a:ea typeface="Times" charset="0"/>
                <a:cs typeface="Times" charset="0"/>
              </a:rPr>
              <a:t>.  </a:t>
            </a:r>
            <a:r>
              <a:rPr lang="en-US" sz="3200">
                <a:latin typeface="Arial" charset="0"/>
                <a:ea typeface="Times" charset="0"/>
                <a:cs typeface="Times" charset="0"/>
              </a:rPr>
              <a:t>Note that this is a different situation from other second rank tensors which may have more than one real eigenvector, e.g. a strain tensor.</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576C734B-446A-834F-ABA7-FF3E037CEDCF}" type="slidenum">
              <a:rPr lang="en-US"/>
              <a:pPr/>
              <a:t>31</a:t>
            </a:fld>
            <a:endParaRPr lang="en-US"/>
          </a:p>
        </p:txBody>
      </p:sp>
      <p:sp>
        <p:nvSpPr>
          <p:cNvPr id="7170" name="Rectangle 2"/>
          <p:cNvSpPr>
            <a:spLocks noGrp="1" noChangeArrowheads="1"/>
          </p:cNvSpPr>
          <p:nvPr>
            <p:ph type="title"/>
          </p:nvPr>
        </p:nvSpPr>
        <p:spPr/>
        <p:txBody>
          <a:bodyPr/>
          <a:lstStyle/>
          <a:p>
            <a:r>
              <a:rPr lang="en-US"/>
              <a:t>Characteristic Equation</a:t>
            </a:r>
          </a:p>
        </p:txBody>
      </p:sp>
      <p:sp>
        <p:nvSpPr>
          <p:cNvPr id="7171" name="Text Box 3"/>
          <p:cNvSpPr txBox="1">
            <a:spLocks noChangeArrowheads="1"/>
          </p:cNvSpPr>
          <p:nvPr/>
        </p:nvSpPr>
        <p:spPr bwMode="auto">
          <a:xfrm>
            <a:off x="381000" y="1981200"/>
            <a:ext cx="8763000" cy="1554163"/>
          </a:xfrm>
          <a:prstGeom prst="rect">
            <a:avLst/>
          </a:prstGeom>
          <a:noFill/>
          <a:ln w="9525">
            <a:noFill/>
            <a:miter lim="800000"/>
            <a:headEnd/>
            <a:tailEnd/>
          </a:ln>
          <a:effectLst/>
        </p:spPr>
        <p:txBody>
          <a:bodyPr>
            <a:prstTxWarp prst="textNoShape">
              <a:avLst/>
            </a:prstTxWarp>
            <a:spAutoFit/>
          </a:bodyPr>
          <a:lstStyle/>
          <a:p>
            <a:r>
              <a:rPr lang="en-US" sz="3200">
                <a:latin typeface="Arial" charset="0"/>
                <a:ea typeface="Times" charset="0"/>
                <a:cs typeface="Times" charset="0"/>
              </a:rPr>
              <a:t>An eigenvector corresponds to a solution of the characteristic equation of the matrix </a:t>
            </a:r>
            <a:r>
              <a:rPr lang="en-US" sz="3200" i="1">
                <a:latin typeface="Arial" charset="0"/>
                <a:ea typeface="Times" charset="0"/>
                <a:cs typeface="Times" charset="0"/>
              </a:rPr>
              <a:t>a</a:t>
            </a:r>
            <a:r>
              <a:rPr lang="en-US" sz="3200">
                <a:latin typeface="Arial" charset="0"/>
                <a:ea typeface="Times" charset="0"/>
                <a:cs typeface="Times" charset="0"/>
              </a:rPr>
              <a:t>, where </a:t>
            </a:r>
            <a:r>
              <a:rPr lang="en-US" sz="3200" i="1">
                <a:latin typeface="Symbol" charset="2"/>
                <a:ea typeface="Times" charset="0"/>
                <a:cs typeface="Times" charset="0"/>
                <a:sym typeface="Symbol" charset="2"/>
              </a:rPr>
              <a:t></a:t>
            </a:r>
            <a:r>
              <a:rPr lang="en-US" sz="3200">
                <a:latin typeface="Arial" charset="0"/>
                <a:ea typeface="Times" charset="0"/>
                <a:cs typeface="Times" charset="0"/>
              </a:rPr>
              <a:t> is a scalar:</a:t>
            </a:r>
          </a:p>
        </p:txBody>
      </p:sp>
      <p:sp>
        <p:nvSpPr>
          <p:cNvPr id="7172" name="Text Box 4"/>
          <p:cNvSpPr txBox="1">
            <a:spLocks noChangeArrowheads="1"/>
          </p:cNvSpPr>
          <p:nvPr/>
        </p:nvSpPr>
        <p:spPr bwMode="auto">
          <a:xfrm>
            <a:off x="3489325" y="3641725"/>
            <a:ext cx="4664075" cy="1917700"/>
          </a:xfrm>
          <a:prstGeom prst="rect">
            <a:avLst/>
          </a:prstGeom>
          <a:noFill/>
          <a:ln w="9525">
            <a:noFill/>
            <a:miter lim="800000"/>
            <a:headEnd/>
            <a:tailEnd/>
          </a:ln>
          <a:effectLst/>
        </p:spPr>
        <p:txBody>
          <a:bodyPr>
            <a:prstTxWarp prst="textNoShape">
              <a:avLst/>
            </a:prstTxWarp>
            <a:spAutoFit/>
          </a:bodyPr>
          <a:lstStyle/>
          <a:p>
            <a:endParaRPr lang="en-US"/>
          </a:p>
          <a:p>
            <a:endParaRPr lang="en-US"/>
          </a:p>
          <a:p>
            <a:endParaRPr lang="en-US"/>
          </a:p>
          <a:p>
            <a:endParaRPr lang="en-US"/>
          </a:p>
          <a:p>
            <a:endParaRPr lang="en-US"/>
          </a:p>
        </p:txBody>
      </p:sp>
      <p:sp>
        <p:nvSpPr>
          <p:cNvPr id="7173" name="Text Box 5"/>
          <p:cNvSpPr txBox="1">
            <a:spLocks noChangeArrowheads="1"/>
          </p:cNvSpPr>
          <p:nvPr/>
        </p:nvSpPr>
        <p:spPr bwMode="auto">
          <a:xfrm>
            <a:off x="2971800" y="3200400"/>
            <a:ext cx="3505200" cy="2838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   	</a:t>
            </a:r>
            <a:r>
              <a:rPr lang="en-US" sz="3600" i="1">
                <a:ea typeface="Times" charset="0"/>
                <a:cs typeface="Times" charset="0"/>
              </a:rPr>
              <a:t>a</a:t>
            </a:r>
            <a:r>
              <a:rPr lang="en-US" sz="3600" b="1">
                <a:ea typeface="Times" charset="0"/>
                <a:cs typeface="Times" charset="0"/>
              </a:rPr>
              <a:t>v</a:t>
            </a:r>
            <a:r>
              <a:rPr lang="en-US" sz="3600">
                <a:ea typeface="Times" charset="0"/>
                <a:cs typeface="Times" charset="0"/>
              </a:rPr>
              <a:t> =</a:t>
            </a:r>
            <a:r>
              <a:rPr lang="en-US" sz="3600" i="1">
                <a:ea typeface="Times" charset="0"/>
                <a:cs typeface="Times" charset="0"/>
              </a:rPr>
              <a:t> </a:t>
            </a:r>
            <a:r>
              <a:rPr lang="en-US" sz="3600" i="1">
                <a:latin typeface="Symbol" charset="2"/>
                <a:ea typeface="Times" charset="0"/>
                <a:cs typeface="Times" charset="0"/>
              </a:rPr>
              <a:t>l</a:t>
            </a:r>
            <a:r>
              <a:rPr lang="en-US" sz="3600" b="1">
                <a:ea typeface="Times" charset="0"/>
                <a:cs typeface="Times" charset="0"/>
              </a:rPr>
              <a:t>v</a:t>
            </a:r>
          </a:p>
          <a:p>
            <a:pPr algn="ctr"/>
            <a:endParaRPr lang="en-US" sz="3600" b="1">
              <a:latin typeface="Palatino" charset="0"/>
            </a:endParaRPr>
          </a:p>
          <a:p>
            <a:pPr algn="ctr"/>
            <a:r>
              <a:rPr lang="en-US" sz="3600">
                <a:ea typeface="Times" charset="0"/>
                <a:cs typeface="Times" charset="0"/>
              </a:rPr>
              <a:t>(</a:t>
            </a:r>
            <a:r>
              <a:rPr lang="en-US" sz="3600" i="1">
                <a:ea typeface="Times" charset="0"/>
                <a:cs typeface="Times" charset="0"/>
              </a:rPr>
              <a:t>a - </a:t>
            </a:r>
            <a:r>
              <a:rPr lang="en-US" sz="3600" i="1">
                <a:latin typeface="Symbol" charset="2"/>
                <a:ea typeface="Times" charset="0"/>
                <a:cs typeface="Times" charset="0"/>
              </a:rPr>
              <a:t>l</a:t>
            </a:r>
            <a:r>
              <a:rPr lang="en-US" sz="3600" i="1">
                <a:ea typeface="Times" charset="0"/>
                <a:cs typeface="Times" charset="0"/>
              </a:rPr>
              <a:t>I</a:t>
            </a:r>
            <a:r>
              <a:rPr lang="en-US" sz="3600">
                <a:ea typeface="Times" charset="0"/>
                <a:cs typeface="Times" charset="0"/>
              </a:rPr>
              <a:t>)</a:t>
            </a:r>
            <a:r>
              <a:rPr lang="en-US" sz="3600" b="1">
                <a:ea typeface="Times" charset="0"/>
                <a:cs typeface="Times" charset="0"/>
              </a:rPr>
              <a:t>v</a:t>
            </a:r>
            <a:r>
              <a:rPr lang="en-US" sz="3600">
                <a:ea typeface="Times" charset="0"/>
                <a:cs typeface="Times" charset="0"/>
              </a:rPr>
              <a:t> = </a:t>
            </a:r>
            <a:r>
              <a:rPr lang="en-US" sz="3600" b="1">
                <a:ea typeface="Times" charset="0"/>
                <a:cs typeface="Times" charset="0"/>
              </a:rPr>
              <a:t>0</a:t>
            </a:r>
          </a:p>
          <a:p>
            <a:endParaRPr lang="en-US" sz="3600">
              <a:ea typeface="Times" charset="0"/>
              <a:cs typeface="Times" charset="0"/>
            </a:endParaRPr>
          </a:p>
          <a:p>
            <a:pPr algn="ctr"/>
            <a:r>
              <a:rPr lang="en-US" sz="3600" i="1">
                <a:latin typeface="Palatino" charset="0"/>
              </a:rPr>
              <a:t>det</a:t>
            </a:r>
            <a:r>
              <a:rPr lang="en-US" sz="3600">
                <a:latin typeface="Palatino" charset="0"/>
              </a:rPr>
              <a:t>(</a:t>
            </a:r>
            <a:r>
              <a:rPr lang="en-US" sz="3600" i="1"/>
              <a:t>a - </a:t>
            </a:r>
            <a:r>
              <a:rPr lang="en-US" sz="3600" i="1">
                <a:latin typeface="Symbol" charset="2"/>
              </a:rPr>
              <a:t>l</a:t>
            </a:r>
            <a:r>
              <a:rPr lang="en-US" sz="3600" i="1"/>
              <a:t>I</a:t>
            </a:r>
            <a:r>
              <a:rPr lang="en-US" sz="3600"/>
              <a:t>) = 0</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A54466-DCF1-214E-88AE-7DAD409A8129}" type="slidenum">
              <a:rPr lang="en-US"/>
              <a:pPr/>
              <a:t>32</a:t>
            </a:fld>
            <a:endParaRPr lang="en-US"/>
          </a:p>
        </p:txBody>
      </p:sp>
      <p:sp>
        <p:nvSpPr>
          <p:cNvPr id="8194" name="Rectangle 2"/>
          <p:cNvSpPr>
            <a:spLocks noGrp="1" noChangeArrowheads="1"/>
          </p:cNvSpPr>
          <p:nvPr>
            <p:ph type="body" idx="1"/>
          </p:nvPr>
        </p:nvSpPr>
        <p:spPr>
          <a:xfrm>
            <a:off x="685800" y="990600"/>
            <a:ext cx="8153400" cy="5638800"/>
          </a:xfrm>
        </p:spPr>
        <p:txBody>
          <a:bodyPr/>
          <a:lstStyle/>
          <a:p>
            <a:r>
              <a:rPr lang="en-US">
                <a:ea typeface="Times" charset="0"/>
                <a:cs typeface="Times" charset="0"/>
              </a:rPr>
              <a:t>Characteristic equation is a cubic and so three </a:t>
            </a:r>
            <a:r>
              <a:rPr lang="en-US" i="1">
                <a:ea typeface="Times" charset="0"/>
                <a:cs typeface="Times" charset="0"/>
              </a:rPr>
              <a:t>eigenvalues</a:t>
            </a:r>
            <a:r>
              <a:rPr lang="en-US">
                <a:ea typeface="Times" charset="0"/>
                <a:cs typeface="Times" charset="0"/>
              </a:rPr>
              <a:t> exist, for each of which there is a corresponding </a:t>
            </a:r>
            <a:r>
              <a:rPr lang="en-US" i="1">
                <a:ea typeface="Times" charset="0"/>
                <a:cs typeface="Times" charset="0"/>
              </a:rPr>
              <a:t>eigenvector</a:t>
            </a:r>
            <a:r>
              <a:rPr lang="en-US">
                <a:ea typeface="Times" charset="0"/>
                <a:cs typeface="Times" charset="0"/>
              </a:rPr>
              <a:t>.</a:t>
            </a:r>
          </a:p>
          <a:p>
            <a:r>
              <a:rPr lang="en-US">
                <a:ea typeface="Times" charset="0"/>
                <a:cs typeface="Times" charset="0"/>
              </a:rPr>
              <a:t>Consider however, the physical meaning of a rotation and its inverse.  An inverse rotation carries vectors back to where they started out and so the only feature to distinguish it from the forward rotation is the change in sign.  The inverse rotation, </a:t>
            </a:r>
            <a:r>
              <a:rPr lang="en-US" i="1">
                <a:latin typeface="Times New Roman" charset="0"/>
                <a:ea typeface="Times" charset="0"/>
                <a:cs typeface="Times" charset="0"/>
              </a:rPr>
              <a:t>a</a:t>
            </a:r>
            <a:r>
              <a:rPr lang="en-US" i="1" baseline="30000">
                <a:latin typeface="Times New Roman" charset="0"/>
                <a:ea typeface="Times" charset="0"/>
                <a:cs typeface="Times" charset="0"/>
              </a:rPr>
              <a:t>-1</a:t>
            </a:r>
            <a:r>
              <a:rPr lang="en-US">
                <a:ea typeface="Times" charset="0"/>
                <a:cs typeface="Times" charset="0"/>
              </a:rPr>
              <a:t> must therefore share the same eigenvector since the rotation axis is the same (but the angle is opposite). </a:t>
            </a:r>
          </a:p>
        </p:txBody>
      </p:sp>
      <p:sp>
        <p:nvSpPr>
          <p:cNvPr id="8195" name="Rectangle 3"/>
          <p:cNvSpPr>
            <a:spLocks noChangeArrowheads="1"/>
          </p:cNvSpPr>
          <p:nvPr/>
        </p:nvSpPr>
        <p:spPr bwMode="auto">
          <a:xfrm>
            <a:off x="914400" y="76200"/>
            <a:ext cx="73152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Rotation: physical meaning</a:t>
            </a:r>
            <a:endParaRPr lang="en-US" sz="4400" i="1">
              <a:latin typeface="Times New Roman"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ACE013B-14AE-024A-BDC1-C074D7C88177}" type="slidenum">
              <a:rPr lang="en-US"/>
              <a:pPr/>
              <a:t>33</a:t>
            </a:fld>
            <a:endParaRPr lang="en-US"/>
          </a:p>
        </p:txBody>
      </p:sp>
      <p:sp>
        <p:nvSpPr>
          <p:cNvPr id="9218" name="Text Box 2"/>
          <p:cNvSpPr txBox="1">
            <a:spLocks noChangeArrowheads="1"/>
          </p:cNvSpPr>
          <p:nvPr/>
        </p:nvSpPr>
        <p:spPr bwMode="auto">
          <a:xfrm>
            <a:off x="762000" y="1185863"/>
            <a:ext cx="7772400" cy="4910137"/>
          </a:xfrm>
          <a:prstGeom prst="rect">
            <a:avLst/>
          </a:prstGeom>
          <a:noFill/>
          <a:ln w="9525">
            <a:noFill/>
            <a:miter lim="800000"/>
            <a:headEnd/>
            <a:tailEnd/>
          </a:ln>
          <a:effectLst/>
        </p:spPr>
        <p:txBody>
          <a:bodyPr>
            <a:prstTxWarp prst="textNoShape">
              <a:avLst/>
            </a:prstTxWarp>
            <a:spAutoFit/>
          </a:bodyPr>
          <a:lstStyle/>
          <a:p>
            <a:r>
              <a:rPr lang="en-US" sz="2800">
                <a:latin typeface="Arial" charset="0"/>
                <a:ea typeface="Times" charset="0"/>
                <a:cs typeface="Times" charset="0"/>
              </a:rPr>
              <a:t>Therefore we can write:</a:t>
            </a:r>
          </a:p>
          <a:p>
            <a:endParaRPr lang="en-US" sz="2800">
              <a:latin typeface="Arial" charset="0"/>
              <a:ea typeface="Times" charset="0"/>
              <a:cs typeface="Times" charset="0"/>
            </a:endParaRPr>
          </a:p>
          <a:p>
            <a:r>
              <a:rPr lang="en-US" sz="3200" i="1">
                <a:ea typeface="Times" charset="0"/>
                <a:cs typeface="Times" charset="0"/>
              </a:rPr>
              <a:t>a</a:t>
            </a:r>
            <a:r>
              <a:rPr lang="en-US" sz="3200">
                <a:ea typeface="Times" charset="0"/>
                <a:cs typeface="Times" charset="0"/>
              </a:rPr>
              <a:t> </a:t>
            </a:r>
            <a:r>
              <a:rPr lang="en-US" sz="3200" b="1">
                <a:ea typeface="Times" charset="0"/>
                <a:cs typeface="Times" charset="0"/>
              </a:rPr>
              <a:t>v</a:t>
            </a:r>
            <a:r>
              <a:rPr lang="en-US" sz="3200">
                <a:ea typeface="Times" charset="0"/>
                <a:cs typeface="Times" charset="0"/>
              </a:rPr>
              <a:t> = </a:t>
            </a:r>
            <a:r>
              <a:rPr lang="en-US" sz="3200" i="1">
                <a:ea typeface="Times" charset="0"/>
                <a:cs typeface="Times" charset="0"/>
              </a:rPr>
              <a:t>a</a:t>
            </a:r>
            <a:r>
              <a:rPr lang="en-US" sz="3200" baseline="30000">
                <a:ea typeface="Times" charset="0"/>
                <a:cs typeface="Times" charset="0"/>
              </a:rPr>
              <a:t>-1</a:t>
            </a:r>
            <a:r>
              <a:rPr lang="en-US" sz="3200">
                <a:ea typeface="Times" charset="0"/>
                <a:cs typeface="Times" charset="0"/>
              </a:rPr>
              <a:t> </a:t>
            </a:r>
            <a:r>
              <a:rPr lang="en-US" sz="3200" b="1">
                <a:ea typeface="Times" charset="0"/>
                <a:cs typeface="Times" charset="0"/>
              </a:rPr>
              <a:t>v</a:t>
            </a:r>
            <a:r>
              <a:rPr lang="en-US" sz="3200">
                <a:ea typeface="Times" charset="0"/>
                <a:cs typeface="Times" charset="0"/>
              </a:rPr>
              <a:t> = </a:t>
            </a:r>
            <a:r>
              <a:rPr lang="en-US" sz="3200" b="1">
                <a:ea typeface="Times" charset="0"/>
                <a:cs typeface="Times" charset="0"/>
              </a:rPr>
              <a:t>v,</a:t>
            </a:r>
          </a:p>
          <a:p>
            <a:endParaRPr lang="en-US" sz="2800" b="1">
              <a:ea typeface="Times" charset="0"/>
              <a:cs typeface="Times" charset="0"/>
            </a:endParaRPr>
          </a:p>
          <a:p>
            <a:r>
              <a:rPr lang="en-US" sz="2800">
                <a:latin typeface="Arial" charset="0"/>
                <a:ea typeface="Times" charset="0"/>
                <a:cs typeface="Times" charset="0"/>
              </a:rPr>
              <a:t>and subtract the first two quantities.</a:t>
            </a:r>
            <a:endParaRPr lang="en-US" sz="2800" b="1">
              <a:latin typeface="Arial" charset="0"/>
              <a:ea typeface="Times" charset="0"/>
              <a:cs typeface="Times" charset="0"/>
            </a:endParaRPr>
          </a:p>
          <a:p>
            <a:endParaRPr lang="en-US" sz="2800" b="1">
              <a:ea typeface="Times" charset="0"/>
              <a:cs typeface="Times" charset="0"/>
            </a:endParaRPr>
          </a:p>
          <a:p>
            <a:r>
              <a:rPr lang="en-US" sz="3200">
                <a:ea typeface="Times" charset="0"/>
                <a:cs typeface="Times" charset="0"/>
              </a:rPr>
              <a:t>(</a:t>
            </a:r>
            <a:r>
              <a:rPr lang="en-US" sz="3200" i="1">
                <a:ea typeface="Times" charset="0"/>
                <a:cs typeface="Times" charset="0"/>
              </a:rPr>
              <a:t>a – a</a:t>
            </a:r>
            <a:r>
              <a:rPr lang="en-US" sz="3200" baseline="30000">
                <a:ea typeface="Times" charset="0"/>
                <a:cs typeface="Times" charset="0"/>
              </a:rPr>
              <a:t>-1</a:t>
            </a:r>
            <a:r>
              <a:rPr lang="en-US" sz="3200">
                <a:ea typeface="Times" charset="0"/>
                <a:cs typeface="Times" charset="0"/>
              </a:rPr>
              <a:t>) </a:t>
            </a:r>
            <a:r>
              <a:rPr lang="en-US" sz="3200" b="1">
                <a:ea typeface="Times" charset="0"/>
                <a:cs typeface="Times" charset="0"/>
              </a:rPr>
              <a:t>v</a:t>
            </a:r>
            <a:r>
              <a:rPr lang="en-US" sz="3200">
                <a:ea typeface="Times" charset="0"/>
                <a:cs typeface="Times" charset="0"/>
              </a:rPr>
              <a:t> = </a:t>
            </a:r>
            <a:r>
              <a:rPr lang="en-US" sz="3200" b="1">
                <a:ea typeface="Times" charset="0"/>
                <a:cs typeface="Times" charset="0"/>
              </a:rPr>
              <a:t>0.</a:t>
            </a:r>
          </a:p>
          <a:p>
            <a:endParaRPr lang="en-US" sz="2800">
              <a:ea typeface="Times" charset="0"/>
              <a:cs typeface="Times" charset="0"/>
            </a:endParaRPr>
          </a:p>
          <a:p>
            <a:r>
              <a:rPr lang="en-US" sz="2800">
                <a:latin typeface="Arial" charset="0"/>
                <a:ea typeface="Times" charset="0"/>
                <a:cs typeface="Times" charset="0"/>
              </a:rPr>
              <a:t>The resultant matrix, </a:t>
            </a:r>
            <a:r>
              <a:rPr lang="en-US" sz="2800">
                <a:ea typeface="Times" charset="0"/>
                <a:cs typeface="Times" charset="0"/>
              </a:rPr>
              <a:t>(</a:t>
            </a:r>
            <a:r>
              <a:rPr lang="en-US" sz="2800" i="1">
                <a:ea typeface="Times" charset="0"/>
                <a:cs typeface="Times" charset="0"/>
              </a:rPr>
              <a:t>a – a</a:t>
            </a:r>
            <a:r>
              <a:rPr lang="en-US" sz="2800" baseline="30000">
                <a:ea typeface="Times" charset="0"/>
                <a:cs typeface="Times" charset="0"/>
              </a:rPr>
              <a:t>-1</a:t>
            </a:r>
            <a:r>
              <a:rPr lang="en-US" sz="2800">
                <a:ea typeface="Times" charset="0"/>
                <a:cs typeface="Times" charset="0"/>
              </a:rPr>
              <a:t>) </a:t>
            </a:r>
            <a:r>
              <a:rPr lang="en-US" sz="2800">
                <a:latin typeface="Arial" charset="0"/>
                <a:ea typeface="Times" charset="0"/>
                <a:cs typeface="Times" charset="0"/>
              </a:rPr>
              <a:t>clearly </a:t>
            </a:r>
            <a:br>
              <a:rPr lang="en-US" sz="2800">
                <a:latin typeface="Arial" charset="0"/>
                <a:ea typeface="Times" charset="0"/>
                <a:cs typeface="Times" charset="0"/>
              </a:rPr>
            </a:br>
            <a:r>
              <a:rPr lang="en-US" sz="2800">
                <a:latin typeface="Arial" charset="0"/>
                <a:ea typeface="Times" charset="0"/>
                <a:cs typeface="Times" charset="0"/>
              </a:rPr>
              <a:t>has </a:t>
            </a:r>
            <a:r>
              <a:rPr lang="en-US" sz="2800" i="1">
                <a:latin typeface="Arial" charset="0"/>
                <a:ea typeface="Times" charset="0"/>
                <a:cs typeface="Times" charset="0"/>
              </a:rPr>
              <a:t>zero determinant</a:t>
            </a:r>
            <a:r>
              <a:rPr lang="en-US" sz="2800">
                <a:latin typeface="Arial" charset="0"/>
                <a:ea typeface="Times" charset="0"/>
                <a:cs typeface="Times" charset="0"/>
              </a:rPr>
              <a:t> (required for non-trivial solution of a set of homogeneous equations).</a:t>
            </a:r>
            <a:endParaRPr lang="en-US" sz="2800">
              <a:ea typeface="Times" charset="0"/>
              <a:cs typeface="Times" charset="0"/>
            </a:endParaRPr>
          </a:p>
        </p:txBody>
      </p:sp>
      <p:sp>
        <p:nvSpPr>
          <p:cNvPr id="9219" name="Rectangle 3"/>
          <p:cNvSpPr>
            <a:spLocks noChangeArrowheads="1"/>
          </p:cNvSpPr>
          <p:nvPr/>
        </p:nvSpPr>
        <p:spPr bwMode="auto">
          <a:xfrm>
            <a:off x="914400" y="76200"/>
            <a:ext cx="80010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Forward vs. Reverse Rotation</a:t>
            </a:r>
            <a:endParaRPr lang="en-US" sz="4400" i="1">
              <a:latin typeface="Times New Roman"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57C131F-435C-854C-8A71-8F3E9B802F66}" type="slidenum">
              <a:rPr lang="en-US"/>
              <a:pPr/>
              <a:t>34</a:t>
            </a:fld>
            <a:endParaRPr lang="en-US"/>
          </a:p>
        </p:txBody>
      </p:sp>
      <p:sp>
        <p:nvSpPr>
          <p:cNvPr id="40962" name="Rectangle 2"/>
          <p:cNvSpPr>
            <a:spLocks noGrp="1" noChangeArrowheads="1"/>
          </p:cNvSpPr>
          <p:nvPr>
            <p:ph type="title"/>
          </p:nvPr>
        </p:nvSpPr>
        <p:spPr/>
        <p:txBody>
          <a:bodyPr/>
          <a:lstStyle/>
          <a:p>
            <a:r>
              <a:rPr lang="en-US"/>
              <a:t>Eigenvalue = +1</a:t>
            </a:r>
          </a:p>
        </p:txBody>
      </p:sp>
      <p:sp>
        <p:nvSpPr>
          <p:cNvPr id="40963" name="Rectangle 3"/>
          <p:cNvSpPr>
            <a:spLocks noGrp="1" noChangeArrowheads="1"/>
          </p:cNvSpPr>
          <p:nvPr>
            <p:ph type="body" idx="1"/>
          </p:nvPr>
        </p:nvSpPr>
        <p:spPr>
          <a:xfrm>
            <a:off x="685800" y="1447800"/>
            <a:ext cx="7772400" cy="4114800"/>
          </a:xfrm>
        </p:spPr>
        <p:txBody>
          <a:bodyPr/>
          <a:lstStyle/>
          <a:p>
            <a:r>
              <a:rPr lang="en-US" sz="2400"/>
              <a:t>To prove that </a:t>
            </a:r>
            <a:r>
              <a:rPr lang="en-US" sz="2400">
                <a:latin typeface="Times New Roman" charset="0"/>
                <a:ea typeface="Times" charset="0"/>
                <a:cs typeface="Times" charset="0"/>
              </a:rPr>
              <a:t>(</a:t>
            </a:r>
            <a:r>
              <a:rPr lang="en-US" sz="2400" i="1">
                <a:latin typeface="Times New Roman" charset="0"/>
                <a:ea typeface="Times" charset="0"/>
                <a:cs typeface="Times" charset="0"/>
              </a:rPr>
              <a:t>a - I</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r>
              <a:rPr lang="en-US" sz="2400">
                <a:latin typeface="Times New Roman" charset="0"/>
              </a:rPr>
              <a:t> (</a:t>
            </a:r>
            <a:r>
              <a:rPr lang="en-US" sz="2400" i="1">
                <a:latin typeface="Symbol" charset="2"/>
                <a:ea typeface="Times" charset="0"/>
                <a:cs typeface="Times" charset="0"/>
              </a:rPr>
              <a:t>l</a:t>
            </a:r>
            <a:r>
              <a:rPr lang="en-US" sz="2400" i="1">
                <a:latin typeface="Times New Roman" charset="0"/>
                <a:ea typeface="Times" charset="0"/>
                <a:cs typeface="Times" charset="0"/>
              </a:rPr>
              <a:t> </a:t>
            </a:r>
            <a:r>
              <a:rPr lang="en-US" sz="2400">
                <a:latin typeface="Times New Roman" charset="0"/>
                <a:ea typeface="Times" charset="0"/>
                <a:cs typeface="Times" charset="0"/>
              </a:rPr>
              <a:t>= 1)</a:t>
            </a:r>
            <a:r>
              <a:rPr lang="en-US" sz="2400">
                <a:latin typeface="Times New Roman" charset="0"/>
              </a:rPr>
              <a:t>:</a:t>
            </a:r>
            <a:r>
              <a:rPr lang="en-US" sz="2400"/>
              <a:t/>
            </a:r>
            <a:br>
              <a:rPr lang="en-US" sz="2400"/>
            </a:br>
            <a:r>
              <a:rPr lang="en-US" sz="2400"/>
              <a:t/>
            </a:r>
            <a:br>
              <a:rPr lang="en-US" sz="2400"/>
            </a:br>
            <a:r>
              <a:rPr lang="en-US" sz="2400"/>
              <a:t>Multiply by </a:t>
            </a:r>
            <a:r>
              <a:rPr lang="en-US" sz="2400" i="1">
                <a:latin typeface="Times New Roman" charset="0"/>
              </a:rPr>
              <a:t>a</a:t>
            </a:r>
            <a:r>
              <a:rPr lang="en-US" sz="2400" baseline="30000">
                <a:latin typeface="Times New Roman" charset="0"/>
              </a:rPr>
              <a:t>T</a:t>
            </a:r>
            <a:r>
              <a:rPr lang="en-US" sz="2400">
                <a:latin typeface="Times New Roman" charset="0"/>
              </a:rPr>
              <a:t>: </a:t>
            </a:r>
            <a:r>
              <a:rPr lang="en-US" sz="2400" i="1">
                <a:latin typeface="Times New Roman" charset="0"/>
              </a:rPr>
              <a:t>a</a:t>
            </a:r>
            <a:r>
              <a:rPr lang="en-US" sz="2400" baseline="30000">
                <a:latin typeface="Times New Roman" charset="0"/>
              </a:rPr>
              <a:t>T</a:t>
            </a:r>
            <a:r>
              <a:rPr lang="en-US" sz="2400">
                <a:latin typeface="Times New Roman" charset="0"/>
                <a:ea typeface="Times" charset="0"/>
                <a:cs typeface="Times" charset="0"/>
              </a:rPr>
              <a:t>(</a:t>
            </a:r>
            <a:r>
              <a:rPr lang="en-US" sz="2400" i="1">
                <a:latin typeface="Times New Roman" charset="0"/>
                <a:ea typeface="Times" charset="0"/>
                <a:cs typeface="Times" charset="0"/>
              </a:rPr>
              <a:t>a - I</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r>
              <a:rPr lang="en-US" sz="2400"/>
              <a:t/>
            </a:r>
            <a:br>
              <a:rPr lang="en-US" sz="2400"/>
            </a:br>
            <a:r>
              <a:rPr lang="en-US" sz="2400"/>
              <a:t>		</a:t>
            </a:r>
            <a:r>
              <a:rPr lang="en-US" sz="2400">
                <a:latin typeface="Times New Roman" charset="0"/>
              </a:rPr>
              <a:t>	 (</a:t>
            </a:r>
            <a:r>
              <a:rPr lang="en-US" sz="2400" i="1">
                <a:latin typeface="Times New Roman" charset="0"/>
              </a:rPr>
              <a:t>a</a:t>
            </a:r>
            <a:r>
              <a:rPr lang="en-US" sz="2400" baseline="30000">
                <a:latin typeface="Times New Roman" charset="0"/>
              </a:rPr>
              <a:t>T</a:t>
            </a:r>
            <a:r>
              <a:rPr lang="en-US" sz="2400" i="1">
                <a:latin typeface="Times New Roman" charset="0"/>
              </a:rPr>
              <a:t>a</a:t>
            </a:r>
            <a:r>
              <a:rPr lang="en-US" sz="2400">
                <a:latin typeface="Times New Roman" charset="0"/>
              </a:rPr>
              <a:t> - </a:t>
            </a:r>
            <a:r>
              <a:rPr lang="en-US" sz="2400" i="1">
                <a:latin typeface="Times New Roman" charset="0"/>
              </a:rPr>
              <a:t>a</a:t>
            </a:r>
            <a:r>
              <a:rPr lang="en-US" sz="2400" baseline="30000">
                <a:latin typeface="Times New Roman" charset="0"/>
              </a:rPr>
              <a:t>T</a:t>
            </a:r>
            <a:r>
              <a:rPr lang="en-US" sz="2400">
                <a:latin typeface="Times New Roman"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br>
              <a:rPr lang="en-US" sz="2400" b="1">
                <a:latin typeface="Times New Roman" charset="0"/>
                <a:ea typeface="Times" charset="0"/>
                <a:cs typeface="Times" charset="0"/>
              </a:rPr>
            </a:br>
            <a:r>
              <a:rPr lang="en-US" sz="2400" b="1">
                <a:latin typeface="Times New Roman" charset="0"/>
                <a:ea typeface="Times" charset="0"/>
                <a:cs typeface="Times" charset="0"/>
              </a:rPr>
              <a:t>			 </a:t>
            </a:r>
            <a:r>
              <a:rPr lang="en-US" sz="2400">
                <a:latin typeface="Times New Roman" charset="0"/>
                <a:ea typeface="Times" charset="0"/>
                <a:cs typeface="Times" charset="0"/>
              </a:rPr>
              <a:t>(</a:t>
            </a:r>
            <a:r>
              <a:rPr lang="en-US" sz="2400" i="1">
                <a:latin typeface="Times New Roman" charset="0"/>
                <a:ea typeface="Times" charset="0"/>
                <a:cs typeface="Times" charset="0"/>
              </a:rPr>
              <a:t>I</a:t>
            </a:r>
            <a:r>
              <a:rPr lang="en-US" sz="2400">
                <a:latin typeface="Times New Roman" charset="0"/>
                <a:ea typeface="Times" charset="0"/>
                <a:cs typeface="Times" charset="0"/>
              </a:rPr>
              <a:t> </a:t>
            </a:r>
            <a:r>
              <a:rPr lang="en-US" sz="2400" i="1">
                <a:latin typeface="Times New Roman" charset="0"/>
                <a:ea typeface="Times" charset="0"/>
                <a:cs typeface="Times" charset="0"/>
              </a:rPr>
              <a:t>- a</a:t>
            </a:r>
            <a:r>
              <a:rPr lang="en-US" sz="2400" i="1" baseline="30000">
                <a:latin typeface="Times New Roman" charset="0"/>
                <a:ea typeface="Times" charset="0"/>
                <a:cs typeface="Times" charset="0"/>
              </a:rPr>
              <a:t>T</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r>
              <a:rPr lang="en-US" sz="2400">
                <a:latin typeface="Times New Roman" charset="0"/>
                <a:ea typeface="Times" charset="0"/>
                <a:cs typeface="Times" charset="0"/>
              </a:rPr>
              <a:t>.</a:t>
            </a:r>
            <a:endParaRPr lang="en-US" sz="2400">
              <a:ea typeface="Times" charset="0"/>
              <a:cs typeface="Times" charset="0"/>
            </a:endParaRPr>
          </a:p>
          <a:p>
            <a:r>
              <a:rPr lang="en-US" sz="2400">
                <a:ea typeface="Times" charset="0"/>
                <a:cs typeface="Times" charset="0"/>
              </a:rPr>
              <a:t>Add the first and last equations:</a:t>
            </a:r>
            <a:br>
              <a:rPr lang="en-US" sz="2400">
                <a:ea typeface="Times" charset="0"/>
                <a:cs typeface="Times" charset="0"/>
              </a:rPr>
            </a:br>
            <a:r>
              <a:rPr lang="en-US" sz="2400">
                <a:latin typeface="Times New Roman" charset="0"/>
                <a:ea typeface="Times" charset="0"/>
                <a:cs typeface="Times" charset="0"/>
              </a:rPr>
              <a:t>			 (</a:t>
            </a:r>
            <a:r>
              <a:rPr lang="en-US" sz="2400" i="1">
                <a:latin typeface="Times New Roman" charset="0"/>
                <a:ea typeface="Times" charset="0"/>
                <a:cs typeface="Times" charset="0"/>
              </a:rPr>
              <a:t>a - I</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i="1">
                <a:latin typeface="Times New Roman" charset="0"/>
                <a:ea typeface="Times" charset="0"/>
                <a:cs typeface="Times" charset="0"/>
              </a:rPr>
              <a:t>I</a:t>
            </a:r>
            <a:r>
              <a:rPr lang="en-US" sz="2400">
                <a:latin typeface="Times New Roman" charset="0"/>
                <a:ea typeface="Times" charset="0"/>
                <a:cs typeface="Times" charset="0"/>
              </a:rPr>
              <a:t> </a:t>
            </a:r>
            <a:r>
              <a:rPr lang="en-US" sz="2400" i="1">
                <a:latin typeface="Times New Roman" charset="0"/>
                <a:ea typeface="Times" charset="0"/>
                <a:cs typeface="Times" charset="0"/>
              </a:rPr>
              <a:t>- a</a:t>
            </a:r>
            <a:r>
              <a:rPr lang="en-US" sz="2400" i="1" baseline="30000">
                <a:latin typeface="Times New Roman" charset="0"/>
                <a:ea typeface="Times" charset="0"/>
                <a:cs typeface="Times" charset="0"/>
              </a:rPr>
              <a:t>T</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r>
              <a:rPr lang="en-US" sz="2400">
                <a:latin typeface="Times New Roman" charset="0"/>
              </a:rPr>
              <a:t> </a:t>
            </a:r>
            <a:br>
              <a:rPr lang="en-US" sz="2400">
                <a:latin typeface="Times New Roman" charset="0"/>
              </a:rPr>
            </a:br>
            <a:r>
              <a:rPr lang="en-US" sz="2400">
                <a:latin typeface="Times New Roman" charset="0"/>
              </a:rPr>
              <a:t>			 </a:t>
            </a:r>
            <a:r>
              <a:rPr lang="en-US" sz="2400">
                <a:latin typeface="Times New Roman" charset="0"/>
                <a:ea typeface="Times" charset="0"/>
                <a:cs typeface="Times" charset="0"/>
              </a:rPr>
              <a:t>(</a:t>
            </a:r>
            <a:r>
              <a:rPr lang="en-US" sz="2400" i="1">
                <a:latin typeface="Times New Roman" charset="0"/>
                <a:ea typeface="Times" charset="0"/>
                <a:cs typeface="Times" charset="0"/>
              </a:rPr>
              <a:t>a - a</a:t>
            </a:r>
            <a:r>
              <a:rPr lang="en-US" sz="2400" i="1" baseline="30000">
                <a:latin typeface="Times New Roman" charset="0"/>
                <a:ea typeface="Times" charset="0"/>
                <a:cs typeface="Times" charset="0"/>
              </a:rPr>
              <a:t>T</a:t>
            </a:r>
            <a:r>
              <a:rPr lang="en-US" sz="2400">
                <a:latin typeface="Times New Roman" charset="0"/>
                <a:ea typeface="Times" charset="0"/>
                <a:cs typeface="Times" charset="0"/>
              </a:rPr>
              <a:t>)</a:t>
            </a:r>
            <a:r>
              <a:rPr lang="en-US" sz="2400" b="1">
                <a:latin typeface="Times New Roman" charset="0"/>
                <a:ea typeface="Times" charset="0"/>
                <a:cs typeface="Times" charset="0"/>
              </a:rPr>
              <a:t>v</a:t>
            </a:r>
            <a:r>
              <a:rPr lang="en-US" sz="2400">
                <a:latin typeface="Times New Roman" charset="0"/>
                <a:ea typeface="Times" charset="0"/>
                <a:cs typeface="Times" charset="0"/>
              </a:rPr>
              <a:t> = </a:t>
            </a:r>
            <a:r>
              <a:rPr lang="en-US" sz="2400" b="1">
                <a:latin typeface="Times New Roman" charset="0"/>
                <a:ea typeface="Times" charset="0"/>
                <a:cs typeface="Times" charset="0"/>
              </a:rPr>
              <a:t>0</a:t>
            </a:r>
            <a:r>
              <a:rPr lang="en-US" sz="2400">
                <a:latin typeface="Times New Roman" charset="0"/>
                <a:ea typeface="Times" charset="0"/>
                <a:cs typeface="Times" charset="0"/>
              </a:rPr>
              <a:t>.</a:t>
            </a:r>
          </a:p>
          <a:p>
            <a:r>
              <a:rPr lang="en-US" sz="2400">
                <a:ea typeface="Times" charset="0"/>
                <a:cs typeface="Times" charset="0"/>
              </a:rPr>
              <a:t>If </a:t>
            </a:r>
            <a:r>
              <a:rPr lang="en-US" sz="2400" i="1">
                <a:latin typeface="Times New Roman" charset="0"/>
                <a:ea typeface="Times" charset="0"/>
                <a:cs typeface="Times" charset="0"/>
              </a:rPr>
              <a:t>a</a:t>
            </a:r>
            <a:r>
              <a:rPr lang="en-US" sz="2400" i="1" baseline="30000">
                <a:latin typeface="Times New Roman" charset="0"/>
                <a:ea typeface="Times" charset="0"/>
                <a:cs typeface="Times" charset="0"/>
              </a:rPr>
              <a:t>T</a:t>
            </a:r>
            <a:r>
              <a:rPr lang="en-US" sz="2400" i="1">
                <a:latin typeface="Times New Roman" charset="0"/>
                <a:ea typeface="Times" charset="0"/>
                <a:cs typeface="Times" charset="0"/>
              </a:rPr>
              <a:t>a≠I</a:t>
            </a:r>
            <a:r>
              <a:rPr lang="en-US" sz="2400">
                <a:ea typeface="Times" charset="0"/>
                <a:cs typeface="Times" charset="0"/>
              </a:rPr>
              <a:t>, then the last step would not be valid.</a:t>
            </a:r>
          </a:p>
          <a:p>
            <a:r>
              <a:rPr lang="en-US" sz="2400">
                <a:ea typeface="Times" charset="0"/>
                <a:cs typeface="Times" charset="0"/>
              </a:rPr>
              <a:t>The last result was already demonstrated.</a:t>
            </a:r>
          </a:p>
        </p:txBody>
      </p:sp>
      <p:sp>
        <p:nvSpPr>
          <p:cNvPr id="40964" name="Oval 4"/>
          <p:cNvSpPr>
            <a:spLocks noChangeArrowheads="1"/>
          </p:cNvSpPr>
          <p:nvPr/>
        </p:nvSpPr>
        <p:spPr bwMode="auto">
          <a:xfrm rot="1684258">
            <a:off x="3429000" y="2895600"/>
            <a:ext cx="685800" cy="595313"/>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40965" name="Text Box 5"/>
          <p:cNvSpPr txBox="1">
            <a:spLocks noChangeArrowheads="1"/>
          </p:cNvSpPr>
          <p:nvPr/>
        </p:nvSpPr>
        <p:spPr bwMode="auto">
          <a:xfrm>
            <a:off x="6232525" y="2819400"/>
            <a:ext cx="2759075" cy="822325"/>
          </a:xfrm>
          <a:prstGeom prst="rect">
            <a:avLst/>
          </a:prstGeom>
          <a:noFill/>
          <a:ln w="9525">
            <a:noFill/>
            <a:miter lim="800000"/>
            <a:headEnd/>
            <a:tailEnd/>
          </a:ln>
          <a:effectLst/>
        </p:spPr>
        <p:txBody>
          <a:bodyPr>
            <a:prstTxWarp prst="textNoShape">
              <a:avLst/>
            </a:prstTxWarp>
            <a:spAutoFit/>
          </a:bodyPr>
          <a:lstStyle/>
          <a:p>
            <a:r>
              <a:rPr lang="en-US">
                <a:solidFill>
                  <a:srgbClr val="FF0000"/>
                </a:solidFill>
              </a:rPr>
              <a:t>Orthogonal matrix property</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087E9914-D627-134B-9DE3-7E30E20987A0}" type="slidenum">
              <a:rPr lang="en-US"/>
              <a:pPr/>
              <a:t>35</a:t>
            </a:fld>
            <a:endParaRPr lang="en-US"/>
          </a:p>
        </p:txBody>
      </p:sp>
      <p:graphicFrame>
        <p:nvGraphicFramePr>
          <p:cNvPr id="10242" name="Object 2"/>
          <p:cNvGraphicFramePr>
            <a:graphicFrameLocks noChangeAspect="1"/>
          </p:cNvGraphicFramePr>
          <p:nvPr/>
        </p:nvGraphicFramePr>
        <p:xfrm>
          <a:off x="439738" y="4205288"/>
          <a:ext cx="8266112" cy="1281112"/>
        </p:xfrm>
        <a:graphic>
          <a:graphicData uri="http://schemas.openxmlformats.org/presentationml/2006/ole">
            <p:oleObj spid="_x0000_s10242" name="Equation" r:id="rId3" imgW="2705100" imgH="419100" progId="Equation.3">
              <p:embed/>
            </p:oleObj>
          </a:graphicData>
        </a:graphic>
      </p:graphicFrame>
      <p:sp>
        <p:nvSpPr>
          <p:cNvPr id="10243" name="Text Box 3"/>
          <p:cNvSpPr txBox="1">
            <a:spLocks noChangeArrowheads="1"/>
          </p:cNvSpPr>
          <p:nvPr/>
        </p:nvSpPr>
        <p:spPr bwMode="auto">
          <a:xfrm>
            <a:off x="762000" y="1155700"/>
            <a:ext cx="8077200" cy="2654300"/>
          </a:xfrm>
          <a:prstGeom prst="rect">
            <a:avLst/>
          </a:prstGeom>
          <a:noFill/>
          <a:ln w="9525">
            <a:noFill/>
            <a:miter lim="800000"/>
            <a:headEnd/>
            <a:tailEnd/>
          </a:ln>
          <a:effectLst/>
        </p:spPr>
        <p:txBody>
          <a:bodyPr>
            <a:prstTxWarp prst="textNoShape">
              <a:avLst/>
            </a:prstTxWarp>
            <a:spAutoFit/>
          </a:bodyPr>
          <a:lstStyle/>
          <a:p>
            <a:r>
              <a:rPr lang="en-US" sz="2800">
                <a:latin typeface="Arial" charset="0"/>
                <a:ea typeface="Times" charset="0"/>
                <a:cs typeface="Times" charset="0"/>
              </a:rPr>
              <a:t>One can extract the rotation axis,</a:t>
            </a:r>
            <a:r>
              <a:rPr lang="en-US" sz="2800">
                <a:ea typeface="Times" charset="0"/>
                <a:cs typeface="Times" charset="0"/>
              </a:rPr>
              <a:t> </a:t>
            </a:r>
            <a:r>
              <a:rPr lang="en-US" sz="2800" b="1">
                <a:latin typeface="Times New Roman" charset="0"/>
                <a:ea typeface="Times" charset="0"/>
                <a:cs typeface="Times" charset="0"/>
              </a:rPr>
              <a:t>n</a:t>
            </a:r>
            <a:r>
              <a:rPr lang="en-US" sz="2800">
                <a:ea typeface="Times" charset="0"/>
                <a:cs typeface="Times" charset="0"/>
              </a:rPr>
              <a:t>, </a:t>
            </a:r>
            <a:br>
              <a:rPr lang="en-US" sz="2800">
                <a:ea typeface="Times" charset="0"/>
                <a:cs typeface="Times" charset="0"/>
              </a:rPr>
            </a:br>
            <a:r>
              <a:rPr lang="en-US" sz="2800">
                <a:latin typeface="Arial" charset="0"/>
                <a:ea typeface="Times" charset="0"/>
                <a:cs typeface="Times" charset="0"/>
              </a:rPr>
              <a:t>(the only </a:t>
            </a:r>
            <a:r>
              <a:rPr lang="en-US" sz="2800" i="1">
                <a:latin typeface="Arial" charset="0"/>
                <a:ea typeface="Times" charset="0"/>
                <a:cs typeface="Times" charset="0"/>
              </a:rPr>
              <a:t>real eigenvector</a:t>
            </a:r>
            <a:r>
              <a:rPr lang="en-US" sz="2800">
                <a:latin typeface="Arial" charset="0"/>
                <a:ea typeface="Times" charset="0"/>
                <a:cs typeface="Times" charset="0"/>
              </a:rPr>
              <a:t>, same as</a:t>
            </a:r>
            <a:r>
              <a:rPr lang="en-US" sz="2800">
                <a:ea typeface="Times" charset="0"/>
                <a:cs typeface="Times" charset="0"/>
              </a:rPr>
              <a:t> </a:t>
            </a:r>
            <a:r>
              <a:rPr lang="en-US" sz="2800" b="1">
                <a:ea typeface="Times" charset="0"/>
                <a:cs typeface="Times" charset="0"/>
              </a:rPr>
              <a:t>v</a:t>
            </a:r>
            <a:r>
              <a:rPr lang="en-US" sz="2800">
                <a:ea typeface="Times" charset="0"/>
                <a:cs typeface="Times" charset="0"/>
              </a:rPr>
              <a:t> </a:t>
            </a:r>
            <a:r>
              <a:rPr lang="en-US" sz="2800">
                <a:latin typeface="Arial" charset="0"/>
                <a:ea typeface="Times" charset="0"/>
                <a:cs typeface="Times" charset="0"/>
              </a:rPr>
              <a:t>in previous slides, associated with the </a:t>
            </a:r>
            <a:r>
              <a:rPr lang="en-US" sz="2800" i="1">
                <a:latin typeface="Arial" charset="0"/>
                <a:ea typeface="Times" charset="0"/>
                <a:cs typeface="Times" charset="0"/>
              </a:rPr>
              <a:t>eigenvalue </a:t>
            </a:r>
            <a:r>
              <a:rPr lang="en-US" sz="2800">
                <a:latin typeface="Arial" charset="0"/>
                <a:ea typeface="Times" charset="0"/>
                <a:cs typeface="Times" charset="0"/>
              </a:rPr>
              <a:t>whose value is +1) in terms of the matrix coefficients for</a:t>
            </a:r>
            <a:r>
              <a:rPr lang="en-US" sz="2800">
                <a:ea typeface="Times" charset="0"/>
                <a:cs typeface="Times" charset="0"/>
              </a:rPr>
              <a:t> </a:t>
            </a:r>
            <a:r>
              <a:rPr lang="en-US">
                <a:latin typeface="Times New Roman" charset="0"/>
                <a:ea typeface="Times" charset="0"/>
                <a:cs typeface="Times" charset="0"/>
              </a:rPr>
              <a:t>(</a:t>
            </a:r>
            <a:r>
              <a:rPr lang="en-US" i="1">
                <a:latin typeface="Times New Roman" charset="0"/>
                <a:ea typeface="Times" charset="0"/>
                <a:cs typeface="Times" charset="0"/>
              </a:rPr>
              <a:t>a - a</a:t>
            </a:r>
            <a:r>
              <a:rPr lang="en-US" i="1" baseline="30000">
                <a:latin typeface="Times New Roman" charset="0"/>
                <a:ea typeface="Times" charset="0"/>
                <a:cs typeface="Times" charset="0"/>
              </a:rPr>
              <a:t>T</a:t>
            </a:r>
            <a:r>
              <a:rPr lang="en-US">
                <a:latin typeface="Times New Roman" charset="0"/>
                <a:ea typeface="Times" charset="0"/>
                <a:cs typeface="Times" charset="0"/>
              </a:rPr>
              <a:t>)</a:t>
            </a:r>
            <a:r>
              <a:rPr lang="en-US" b="1">
                <a:latin typeface="Times New Roman" charset="0"/>
                <a:ea typeface="Times" charset="0"/>
                <a:cs typeface="Times" charset="0"/>
              </a:rPr>
              <a:t>v</a:t>
            </a:r>
            <a:r>
              <a:rPr lang="en-US">
                <a:latin typeface="Times New Roman" charset="0"/>
                <a:ea typeface="Times" charset="0"/>
                <a:cs typeface="Times" charset="0"/>
              </a:rPr>
              <a:t> = </a:t>
            </a:r>
            <a:r>
              <a:rPr lang="en-US" b="1">
                <a:latin typeface="Times New Roman" charset="0"/>
                <a:ea typeface="Times" charset="0"/>
                <a:cs typeface="Times" charset="0"/>
              </a:rPr>
              <a:t>0</a:t>
            </a:r>
            <a:r>
              <a:rPr lang="en-US" sz="2800">
                <a:latin typeface="Arial" charset="0"/>
                <a:ea typeface="Times" charset="0"/>
                <a:cs typeface="Times" charset="0"/>
              </a:rPr>
              <a:t>, with a suitable normalization to obtain a unit vector:</a:t>
            </a:r>
          </a:p>
        </p:txBody>
      </p:sp>
      <p:sp>
        <p:nvSpPr>
          <p:cNvPr id="10244" name="Rectangle 4"/>
          <p:cNvSpPr>
            <a:spLocks noChangeArrowheads="1"/>
          </p:cNvSpPr>
          <p:nvPr/>
        </p:nvSpPr>
        <p:spPr bwMode="auto">
          <a:xfrm>
            <a:off x="1143000" y="228600"/>
            <a:ext cx="6934200" cy="6096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Rotation Axis from Matrix</a:t>
            </a:r>
            <a:endParaRPr lang="en-US" sz="4400" i="1">
              <a:latin typeface="Times New Roman" charset="0"/>
            </a:endParaRPr>
          </a:p>
        </p:txBody>
      </p:sp>
      <p:sp>
        <p:nvSpPr>
          <p:cNvPr id="10245" name="Text Box 5"/>
          <p:cNvSpPr txBox="1">
            <a:spLocks noChangeArrowheads="1"/>
          </p:cNvSpPr>
          <p:nvPr/>
        </p:nvSpPr>
        <p:spPr bwMode="auto">
          <a:xfrm>
            <a:off x="685800" y="5791200"/>
            <a:ext cx="78486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0000"/>
                </a:solidFill>
              </a:rPr>
              <a:t>Note the order (very important) of the coefficients in each subtraction; again, if the matrix represents an </a:t>
            </a:r>
            <a:r>
              <a:rPr lang="en-US" sz="2000" i="1">
                <a:solidFill>
                  <a:srgbClr val="FF0000"/>
                </a:solidFill>
              </a:rPr>
              <a:t>active rotation</a:t>
            </a:r>
            <a:r>
              <a:rPr lang="en-US" sz="2000">
                <a:solidFill>
                  <a:srgbClr val="FF0000"/>
                </a:solidFill>
              </a:rPr>
              <a:t>, then the sign is inverted.</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93A64345-33A8-1F49-9840-2AB38C108B15}" type="slidenum">
              <a:rPr lang="en-US"/>
              <a:pPr/>
              <a:t>36</a:t>
            </a:fld>
            <a:endParaRPr lang="en-US"/>
          </a:p>
        </p:txBody>
      </p:sp>
      <p:sp>
        <p:nvSpPr>
          <p:cNvPr id="11266" name="Text Box 2"/>
          <p:cNvSpPr txBox="1">
            <a:spLocks noChangeArrowheads="1"/>
          </p:cNvSpPr>
          <p:nvPr/>
        </p:nvSpPr>
        <p:spPr bwMode="auto">
          <a:xfrm>
            <a:off x="1431925" y="960438"/>
            <a:ext cx="1922463" cy="579437"/>
          </a:xfrm>
          <a:prstGeom prst="rect">
            <a:avLst/>
          </a:prstGeom>
          <a:noFill/>
          <a:ln w="9525">
            <a:noFill/>
            <a:miter lim="800000"/>
            <a:headEnd/>
            <a:tailEnd/>
          </a:ln>
          <a:effectLst/>
        </p:spPr>
        <p:txBody>
          <a:bodyPr wrap="none">
            <a:prstTxWarp prst="textNoShape">
              <a:avLst/>
            </a:prstTxWarp>
            <a:spAutoFit/>
          </a:bodyPr>
          <a:lstStyle/>
          <a:p>
            <a:r>
              <a:rPr lang="en-US" sz="3200">
                <a:ea typeface="Times" charset="0"/>
                <a:cs typeface="Times" charset="0"/>
              </a:rPr>
              <a:t>(</a:t>
            </a:r>
            <a:r>
              <a:rPr lang="en-US" sz="3200" i="1">
                <a:ea typeface="Times" charset="0"/>
                <a:cs typeface="Times" charset="0"/>
              </a:rPr>
              <a:t>a – a</a:t>
            </a:r>
            <a:r>
              <a:rPr lang="en-US" sz="3200" baseline="30000">
                <a:ea typeface="Times" charset="0"/>
                <a:cs typeface="Times" charset="0"/>
              </a:rPr>
              <a:t>-1</a:t>
            </a:r>
            <a:r>
              <a:rPr lang="en-US" sz="3200">
                <a:ea typeface="Times" charset="0"/>
                <a:cs typeface="Times" charset="0"/>
              </a:rPr>
              <a:t>) = </a:t>
            </a:r>
          </a:p>
        </p:txBody>
      </p:sp>
      <p:graphicFrame>
        <p:nvGraphicFramePr>
          <p:cNvPr id="11267" name="Object 3"/>
          <p:cNvGraphicFramePr>
            <a:graphicFrameLocks noChangeAspect="1"/>
          </p:cNvGraphicFramePr>
          <p:nvPr/>
        </p:nvGraphicFramePr>
        <p:xfrm>
          <a:off x="3360738" y="1028700"/>
          <a:ext cx="5068887" cy="1755775"/>
        </p:xfrm>
        <a:graphic>
          <a:graphicData uri="http://schemas.openxmlformats.org/presentationml/2006/ole">
            <p:oleObj spid="_x0000_s11267" name="Equation" r:id="rId3" imgW="1905000" imgH="660400" progId="Equation.3">
              <p:embed/>
            </p:oleObj>
          </a:graphicData>
        </a:graphic>
      </p:graphicFrame>
      <p:sp>
        <p:nvSpPr>
          <p:cNvPr id="11268" name="Text Box 4"/>
          <p:cNvSpPr txBox="1">
            <a:spLocks noChangeArrowheads="1"/>
          </p:cNvSpPr>
          <p:nvPr/>
        </p:nvSpPr>
        <p:spPr bwMode="auto">
          <a:xfrm>
            <a:off x="685800" y="3046413"/>
            <a:ext cx="7523163" cy="1433512"/>
          </a:xfrm>
          <a:prstGeom prst="rect">
            <a:avLst/>
          </a:prstGeom>
          <a:noFill/>
          <a:ln w="9525">
            <a:noFill/>
            <a:miter lim="800000"/>
            <a:headEnd/>
            <a:tailEnd/>
          </a:ln>
          <a:effectLst/>
        </p:spPr>
        <p:txBody>
          <a:bodyPr wrap="none">
            <a:prstTxWarp prst="textNoShape">
              <a:avLst/>
            </a:prstTxWarp>
            <a:spAutoFit/>
          </a:bodyPr>
          <a:lstStyle/>
          <a:p>
            <a:r>
              <a:rPr lang="en-US" sz="2800">
                <a:latin typeface="Arial" charset="0"/>
              </a:rPr>
              <a:t>Given this form of the difference matrix, </a:t>
            </a:r>
            <a:br>
              <a:rPr lang="en-US" sz="2800">
                <a:latin typeface="Arial" charset="0"/>
              </a:rPr>
            </a:br>
            <a:r>
              <a:rPr lang="en-US" sz="2800">
                <a:latin typeface="Arial" charset="0"/>
              </a:rPr>
              <a:t>based on</a:t>
            </a:r>
            <a:r>
              <a:rPr lang="en-US" sz="2800"/>
              <a:t> </a:t>
            </a:r>
            <a:r>
              <a:rPr lang="en-US" sz="2800" i="1"/>
              <a:t>a</a:t>
            </a:r>
            <a:r>
              <a:rPr lang="en-US" sz="2800" baseline="30000"/>
              <a:t>-1</a:t>
            </a:r>
            <a:r>
              <a:rPr lang="en-US" sz="2800"/>
              <a:t> = </a:t>
            </a:r>
            <a:r>
              <a:rPr lang="en-US" sz="2800" i="1"/>
              <a:t>a</a:t>
            </a:r>
            <a:r>
              <a:rPr lang="en-US" sz="2800" baseline="30000"/>
              <a:t>T</a:t>
            </a:r>
            <a:r>
              <a:rPr lang="en-US" sz="2800">
                <a:latin typeface="Arial" charset="0"/>
              </a:rPr>
              <a:t>, the only non-zero vector that</a:t>
            </a:r>
            <a:br>
              <a:rPr lang="en-US" sz="2800">
                <a:latin typeface="Arial" charset="0"/>
              </a:rPr>
            </a:br>
            <a:r>
              <a:rPr lang="en-US" sz="2800">
                <a:latin typeface="Arial" charset="0"/>
              </a:rPr>
              <a:t>will satisfy</a:t>
            </a:r>
            <a:r>
              <a:rPr lang="en-US" sz="2800"/>
              <a:t> </a:t>
            </a:r>
            <a:r>
              <a:rPr lang="en-US" sz="3200">
                <a:ea typeface="Times" charset="0"/>
                <a:cs typeface="Times" charset="0"/>
              </a:rPr>
              <a:t>(a – a</a:t>
            </a:r>
            <a:r>
              <a:rPr lang="en-US" sz="3200" baseline="30000">
                <a:ea typeface="Times" charset="0"/>
                <a:cs typeface="Times" charset="0"/>
              </a:rPr>
              <a:t>-1</a:t>
            </a:r>
            <a:r>
              <a:rPr lang="en-US" sz="3200">
                <a:ea typeface="Times" charset="0"/>
                <a:cs typeface="Times" charset="0"/>
              </a:rPr>
              <a:t>) </a:t>
            </a:r>
            <a:r>
              <a:rPr lang="en-US" sz="3200" b="1">
                <a:ea typeface="Times" charset="0"/>
                <a:cs typeface="Times" charset="0"/>
              </a:rPr>
              <a:t>n</a:t>
            </a:r>
            <a:r>
              <a:rPr lang="en-US" sz="3200">
                <a:ea typeface="Times" charset="0"/>
                <a:cs typeface="Times" charset="0"/>
              </a:rPr>
              <a:t> = </a:t>
            </a:r>
            <a:r>
              <a:rPr lang="en-US" sz="3200" b="1">
                <a:ea typeface="Times" charset="0"/>
                <a:cs typeface="Times" charset="0"/>
              </a:rPr>
              <a:t>0</a:t>
            </a:r>
            <a:r>
              <a:rPr lang="en-US" sz="2800">
                <a:ea typeface="Times" charset="0"/>
                <a:cs typeface="Times" charset="0"/>
              </a:rPr>
              <a:t> </a:t>
            </a:r>
            <a:r>
              <a:rPr lang="en-US" sz="2800">
                <a:latin typeface="Arial" charset="0"/>
                <a:ea typeface="Times" charset="0"/>
                <a:cs typeface="Times" charset="0"/>
              </a:rPr>
              <a:t>is</a:t>
            </a:r>
            <a:r>
              <a:rPr lang="en-US" sz="2800">
                <a:ea typeface="Times" charset="0"/>
                <a:cs typeface="Times" charset="0"/>
              </a:rPr>
              <a:t>:</a:t>
            </a:r>
            <a:endParaRPr lang="en-US" sz="3200" b="1">
              <a:ea typeface="Times" charset="0"/>
              <a:cs typeface="Times" charset="0"/>
            </a:endParaRPr>
          </a:p>
        </p:txBody>
      </p:sp>
      <p:graphicFrame>
        <p:nvGraphicFramePr>
          <p:cNvPr id="11269" name="Object 5"/>
          <p:cNvGraphicFramePr>
            <a:graphicFrameLocks noChangeAspect="1"/>
          </p:cNvGraphicFramePr>
          <p:nvPr/>
        </p:nvGraphicFramePr>
        <p:xfrm>
          <a:off x="458788" y="4967288"/>
          <a:ext cx="8226425" cy="1281112"/>
        </p:xfrm>
        <a:graphic>
          <a:graphicData uri="http://schemas.openxmlformats.org/presentationml/2006/ole">
            <p:oleObj spid="_x0000_s11269" name="Equation" r:id="rId4" imgW="2692400" imgH="419100" progId="Equation.3">
              <p:embed/>
            </p:oleObj>
          </a:graphicData>
        </a:graphic>
      </p:graphicFrame>
      <p:sp>
        <p:nvSpPr>
          <p:cNvPr id="11271" name="Rectangle 7"/>
          <p:cNvSpPr>
            <a:spLocks noChangeArrowheads="1"/>
          </p:cNvSpPr>
          <p:nvPr/>
        </p:nvSpPr>
        <p:spPr bwMode="auto">
          <a:xfrm>
            <a:off x="381000" y="152400"/>
            <a:ext cx="8763000" cy="6096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Rotation Axis from Matrix, contd.</a:t>
            </a:r>
            <a:endParaRPr lang="en-US" sz="4400" i="1">
              <a:latin typeface="Times New Roman"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ABC6E1F5-29AD-E54C-BF13-BC3D528FDEE4}" type="slidenum">
              <a:rPr lang="en-US"/>
              <a:pPr/>
              <a:t>37</a:t>
            </a:fld>
            <a:endParaRPr lang="en-US"/>
          </a:p>
        </p:txBody>
      </p:sp>
      <p:sp>
        <p:nvSpPr>
          <p:cNvPr id="12290" name="Text Box 2"/>
          <p:cNvSpPr txBox="1">
            <a:spLocks noChangeArrowheads="1"/>
          </p:cNvSpPr>
          <p:nvPr/>
        </p:nvSpPr>
        <p:spPr bwMode="auto">
          <a:xfrm>
            <a:off x="533400" y="1112838"/>
            <a:ext cx="7896225" cy="3743325"/>
          </a:xfrm>
          <a:prstGeom prst="rect">
            <a:avLst/>
          </a:prstGeom>
          <a:noFill/>
          <a:ln w="9525">
            <a:noFill/>
            <a:miter lim="800000"/>
            <a:headEnd/>
            <a:tailEnd/>
          </a:ln>
          <a:effectLst/>
        </p:spPr>
        <p:txBody>
          <a:bodyPr>
            <a:prstTxWarp prst="textNoShape">
              <a:avLst/>
            </a:prstTxWarp>
            <a:spAutoFit/>
          </a:bodyPr>
          <a:lstStyle/>
          <a:p>
            <a:r>
              <a:rPr lang="en-US">
                <a:latin typeface="Arial" charset="0"/>
                <a:ea typeface="Times" charset="0"/>
                <a:cs typeface="Times" charset="0"/>
              </a:rPr>
              <a:t>Another useful relation gives us the magnitude of the rotation,</a:t>
            </a:r>
            <a:r>
              <a:rPr lang="en-US">
                <a:ea typeface="Times" charset="0"/>
                <a:cs typeface="Times" charset="0"/>
              </a:rPr>
              <a:t> </a:t>
            </a:r>
            <a:r>
              <a:rPr lang="en-US" i="1">
                <a:latin typeface="Symbol" charset="2"/>
                <a:ea typeface="Times" charset="0"/>
                <a:cs typeface="Times" charset="0"/>
              </a:rPr>
              <a:t>q</a:t>
            </a:r>
            <a:r>
              <a:rPr lang="en-US">
                <a:ea typeface="Times" charset="0"/>
                <a:cs typeface="Times" charset="0"/>
              </a:rPr>
              <a:t>, </a:t>
            </a:r>
            <a:r>
              <a:rPr lang="en-US">
                <a:latin typeface="Arial" charset="0"/>
                <a:ea typeface="Times" charset="0"/>
                <a:cs typeface="Times" charset="0"/>
              </a:rPr>
              <a:t>in terms of the </a:t>
            </a:r>
            <a:br>
              <a:rPr lang="en-US">
                <a:latin typeface="Arial" charset="0"/>
                <a:ea typeface="Times" charset="0"/>
                <a:cs typeface="Times" charset="0"/>
              </a:rPr>
            </a:br>
            <a:r>
              <a:rPr lang="en-US" i="1">
                <a:latin typeface="Arial" charset="0"/>
                <a:ea typeface="Times" charset="0"/>
                <a:cs typeface="Times" charset="0"/>
              </a:rPr>
              <a:t>trace </a:t>
            </a:r>
            <a:r>
              <a:rPr lang="en-US">
                <a:latin typeface="Arial" charset="0"/>
                <a:ea typeface="Times" charset="0"/>
                <a:cs typeface="Times" charset="0"/>
              </a:rPr>
              <a:t>of the matrix,</a:t>
            </a:r>
            <a:r>
              <a:rPr lang="en-US">
                <a:ea typeface="Times" charset="0"/>
                <a:cs typeface="Times" charset="0"/>
              </a:rPr>
              <a:t> </a:t>
            </a:r>
            <a:r>
              <a:rPr lang="en-US" i="1">
                <a:ea typeface="Times" charset="0"/>
                <a:cs typeface="Times" charset="0"/>
              </a:rPr>
              <a:t>a</a:t>
            </a:r>
            <a:r>
              <a:rPr lang="en-US" baseline="-25000">
                <a:ea typeface="Times" charset="0"/>
                <a:cs typeface="Times" charset="0"/>
              </a:rPr>
              <a:t>ii</a:t>
            </a:r>
            <a:r>
              <a:rPr lang="en-US">
                <a:ea typeface="Times" charset="0"/>
                <a:cs typeface="Times" charset="0"/>
              </a:rPr>
              <a:t>:</a:t>
            </a:r>
          </a:p>
          <a:p>
            <a:endParaRPr lang="en-US">
              <a:latin typeface="Arial" charset="0"/>
              <a:ea typeface="Times" charset="0"/>
              <a:cs typeface="Times" charset="0"/>
            </a:endParaRPr>
          </a:p>
          <a:p>
            <a:r>
              <a:rPr lang="en-US">
                <a:latin typeface="Arial" charset="0"/>
              </a:rPr>
              <a:t/>
            </a:r>
            <a:br>
              <a:rPr lang="en-US">
                <a:latin typeface="Arial" charset="0"/>
              </a:rPr>
            </a:br>
            <a:r>
              <a:rPr lang="en-US">
                <a:latin typeface="Arial" charset="0"/>
              </a:rPr>
              <a:t/>
            </a:r>
            <a:br>
              <a:rPr lang="en-US">
                <a:latin typeface="Arial" charset="0"/>
              </a:rPr>
            </a:br>
            <a:r>
              <a:rPr lang="en-US">
                <a:latin typeface="Arial" charset="0"/>
              </a:rPr>
              <a:t>, therefore,</a:t>
            </a:r>
            <a:br>
              <a:rPr lang="en-US">
                <a:latin typeface="Arial" charset="0"/>
              </a:rPr>
            </a:br>
            <a:r>
              <a:rPr lang="en-US">
                <a:latin typeface="Arial" charset="0"/>
              </a:rPr>
              <a:t/>
            </a:r>
            <a:br>
              <a:rPr lang="en-US">
                <a:latin typeface="Arial" charset="0"/>
              </a:rPr>
            </a:br>
            <a:r>
              <a:rPr lang="en-US">
                <a:latin typeface="Arial" charset="0"/>
              </a:rPr>
              <a:t>           </a:t>
            </a:r>
            <a:r>
              <a:rPr lang="en-US">
                <a:latin typeface="Times New Roman" charset="0"/>
              </a:rPr>
              <a:t>cos </a:t>
            </a:r>
            <a:r>
              <a:rPr lang="en-US" i="1">
                <a:latin typeface="Symbol" charset="2"/>
                <a:sym typeface="Symbol" charset="2"/>
              </a:rPr>
              <a:t></a:t>
            </a:r>
            <a:r>
              <a:rPr lang="en-US">
                <a:latin typeface="Times New Roman" charset="0"/>
              </a:rPr>
              <a:t> = 0.5 (trace(</a:t>
            </a:r>
            <a:r>
              <a:rPr lang="en-US" i="1">
                <a:latin typeface="Times New Roman" charset="0"/>
              </a:rPr>
              <a:t>a</a:t>
            </a:r>
            <a:r>
              <a:rPr lang="en-US">
                <a:latin typeface="Times New Roman" charset="0"/>
              </a:rPr>
              <a:t>) – 1).</a:t>
            </a:r>
            <a:r>
              <a:rPr lang="en-US">
                <a:latin typeface="Arial" charset="0"/>
              </a:rPr>
              <a:t/>
            </a:r>
            <a:br>
              <a:rPr lang="en-US">
                <a:latin typeface="Arial" charset="0"/>
              </a:rPr>
            </a:br>
            <a:endParaRPr lang="en-US">
              <a:latin typeface="Arial" charset="0"/>
            </a:endParaRPr>
          </a:p>
        </p:txBody>
      </p:sp>
      <p:graphicFrame>
        <p:nvGraphicFramePr>
          <p:cNvPr id="12291" name="Object 3"/>
          <p:cNvGraphicFramePr>
            <a:graphicFrameLocks noChangeAspect="1"/>
          </p:cNvGraphicFramePr>
          <p:nvPr/>
        </p:nvGraphicFramePr>
        <p:xfrm>
          <a:off x="1549400" y="2514600"/>
          <a:ext cx="6451600" cy="569913"/>
        </p:xfrm>
        <a:graphic>
          <a:graphicData uri="http://schemas.openxmlformats.org/presentationml/2006/ole">
            <p:oleObj spid="_x0000_s12291" name="Equation" r:id="rId3" imgW="2298700" imgH="203200" progId="Equation.3">
              <p:embed/>
            </p:oleObj>
          </a:graphicData>
        </a:graphic>
      </p:graphicFrame>
      <p:sp>
        <p:nvSpPr>
          <p:cNvPr id="12292" name="Rectangle 4"/>
          <p:cNvSpPr>
            <a:spLocks noChangeArrowheads="1"/>
          </p:cNvSpPr>
          <p:nvPr/>
        </p:nvSpPr>
        <p:spPr bwMode="auto">
          <a:xfrm>
            <a:off x="1219200" y="228600"/>
            <a:ext cx="6934200" cy="609600"/>
          </a:xfrm>
          <a:prstGeom prst="rect">
            <a:avLst/>
          </a:prstGeom>
          <a:noFill/>
          <a:ln w="9525">
            <a:noFill/>
            <a:miter lim="800000"/>
            <a:headEnd/>
            <a:tailEnd/>
          </a:ln>
          <a:effectLst/>
        </p:spPr>
        <p:txBody>
          <a:bodyPr anchor="ctr">
            <a:prstTxWarp prst="textNoShape">
              <a:avLst/>
            </a:prstTxWarp>
          </a:bodyPr>
          <a:lstStyle/>
          <a:p>
            <a:pPr algn="ctr"/>
            <a:r>
              <a:rPr lang="en-US" sz="4400" i="1">
                <a:solidFill>
                  <a:schemeClr val="accent2"/>
                </a:solidFill>
                <a:latin typeface="Times New Roman" charset="0"/>
              </a:rPr>
              <a:t>Rotation Angle from Matrix</a:t>
            </a:r>
            <a:endParaRPr lang="en-US" sz="4000" i="1">
              <a:latin typeface="Times New Roman" charset="0"/>
            </a:endParaRPr>
          </a:p>
        </p:txBody>
      </p:sp>
      <p:sp>
        <p:nvSpPr>
          <p:cNvPr id="12294" name="Rectangle 6"/>
          <p:cNvSpPr>
            <a:spLocks noChangeArrowheads="1"/>
          </p:cNvSpPr>
          <p:nvPr/>
        </p:nvSpPr>
        <p:spPr bwMode="auto">
          <a:xfrm>
            <a:off x="838200" y="4600575"/>
            <a:ext cx="7391400" cy="1800225"/>
          </a:xfrm>
          <a:prstGeom prst="rect">
            <a:avLst/>
          </a:prstGeom>
          <a:noFill/>
          <a:ln w="9525">
            <a:noFill/>
            <a:miter lim="800000"/>
            <a:headEnd/>
            <a:tailEnd/>
          </a:ln>
          <a:effectLst/>
        </p:spPr>
        <p:txBody>
          <a:bodyPr>
            <a:prstTxWarp prst="textNoShape">
              <a:avLst/>
            </a:prstTxWarp>
          </a:bodyPr>
          <a:lstStyle/>
          <a:p>
            <a:r>
              <a:rPr lang="en-US" sz="1600">
                <a:latin typeface="Arial" charset="0"/>
              </a:rPr>
              <a:t>- In numerical calculations, it can happen that tr(a)-1 is either slightly greater than 1 or slightly less than -1.  Provided that there is no logical error, it is reasonable to truncate the value to +1 or -1 and then apply ACOS.</a:t>
            </a:r>
          </a:p>
          <a:p>
            <a:r>
              <a:rPr lang="en-US" sz="1600">
                <a:latin typeface="Arial" charset="0"/>
              </a:rPr>
              <a:t>- Note that if you try to construct a rotation of greater than 180° (which is perfectly possible using the formulas given), what will happen when you extract the axis-angle is that the angle will still be in the range 0-180° but you will recover the negative of the axis that you started with.  This is a limitation of the rotation matrix (which the quaternion does not share).</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08E714D-542C-E840-BC23-DC3D5ECFAF47}" type="slidenum">
              <a:rPr lang="en-US"/>
              <a:pPr/>
              <a:t>38</a:t>
            </a:fld>
            <a:endParaRPr lang="en-US"/>
          </a:p>
        </p:txBody>
      </p:sp>
      <p:sp>
        <p:nvSpPr>
          <p:cNvPr id="65538" name="Rectangle 2"/>
          <p:cNvSpPr>
            <a:spLocks noChangeArrowheads="1"/>
          </p:cNvSpPr>
          <p:nvPr/>
        </p:nvSpPr>
        <p:spPr bwMode="auto">
          <a:xfrm>
            <a:off x="685800" y="152400"/>
            <a:ext cx="7772400" cy="609600"/>
          </a:xfrm>
          <a:prstGeom prst="rect">
            <a:avLst/>
          </a:prstGeom>
          <a:noFill/>
          <a:ln w="9525">
            <a:noFill/>
            <a:miter lim="800000"/>
            <a:headEnd/>
            <a:tailEnd/>
          </a:ln>
          <a:effectLst/>
        </p:spPr>
        <p:txBody>
          <a:bodyPr anchor="ctr">
            <a:prstTxWarp prst="textNoShape">
              <a:avLst/>
            </a:prstTxWarp>
          </a:bodyPr>
          <a:lstStyle/>
          <a:p>
            <a:pPr algn="ctr"/>
            <a:r>
              <a:rPr lang="en-US" sz="4000" i="1">
                <a:solidFill>
                  <a:schemeClr val="accent2"/>
                </a:solidFill>
                <a:latin typeface="Times New Roman" charset="0"/>
              </a:rPr>
              <a:t>(Small) Rotation Angle from Matrix</a:t>
            </a:r>
            <a:endParaRPr lang="en-US" sz="3600" i="1">
              <a:latin typeface="Times New Roman" charset="0"/>
            </a:endParaRPr>
          </a:p>
        </p:txBody>
      </p:sp>
      <p:sp>
        <p:nvSpPr>
          <p:cNvPr id="65539" name="Rectangle 3"/>
          <p:cNvSpPr>
            <a:spLocks noChangeArrowheads="1"/>
          </p:cNvSpPr>
          <p:nvPr/>
        </p:nvSpPr>
        <p:spPr bwMode="auto">
          <a:xfrm>
            <a:off x="762000" y="3200400"/>
            <a:ext cx="8001000" cy="1600200"/>
          </a:xfrm>
          <a:prstGeom prst="rect">
            <a:avLst/>
          </a:prstGeom>
          <a:noFill/>
          <a:ln w="9525">
            <a:noFill/>
            <a:miter lim="800000"/>
            <a:headEnd/>
            <a:tailEnd/>
          </a:ln>
          <a:effectLst/>
        </p:spPr>
        <p:txBody>
          <a:bodyPr>
            <a:prstTxWarp prst="textNoShape">
              <a:avLst/>
            </a:prstTxWarp>
          </a:bodyPr>
          <a:lstStyle/>
          <a:p>
            <a:r>
              <a:rPr lang="en-US" sz="1400">
                <a:latin typeface="Arial" charset="0"/>
              </a:rPr>
              <a:t>What this shows is that for small angles, it is safer to use a sine-based formula to extract the angle (be careful to include only </a:t>
            </a:r>
            <a:r>
              <a:rPr lang="en-US" sz="1400">
                <a:latin typeface="Times New Roman" charset="0"/>
              </a:rPr>
              <a:t>a</a:t>
            </a:r>
            <a:r>
              <a:rPr lang="en-US" sz="1400" baseline="-25000">
                <a:latin typeface="Times New Roman" charset="0"/>
              </a:rPr>
              <a:t>12</a:t>
            </a:r>
            <a:r>
              <a:rPr lang="en-US" sz="1400">
                <a:latin typeface="Times New Roman" charset="0"/>
              </a:rPr>
              <a:t>-a</a:t>
            </a:r>
            <a:r>
              <a:rPr lang="en-US" sz="1400" baseline="-25000">
                <a:latin typeface="Times New Roman" charset="0"/>
              </a:rPr>
              <a:t>21</a:t>
            </a:r>
            <a:r>
              <a:rPr lang="en-US" sz="1400">
                <a:latin typeface="Arial" charset="0"/>
              </a:rPr>
              <a:t>, but not </a:t>
            </a:r>
            <a:r>
              <a:rPr lang="en-US" sz="1400">
                <a:latin typeface="Times New Roman" charset="0"/>
              </a:rPr>
              <a:t>a</a:t>
            </a:r>
            <a:r>
              <a:rPr lang="en-US" sz="1400" baseline="-25000">
                <a:latin typeface="Times New Roman" charset="0"/>
              </a:rPr>
              <a:t>21</a:t>
            </a:r>
            <a:r>
              <a:rPr lang="en-US" sz="1400">
                <a:latin typeface="Times New Roman" charset="0"/>
              </a:rPr>
              <a:t>-a</a:t>
            </a:r>
            <a:r>
              <a:rPr lang="en-US" sz="1400" baseline="-25000">
                <a:latin typeface="Times New Roman" charset="0"/>
              </a:rPr>
              <a:t>12</a:t>
            </a:r>
            <a:r>
              <a:rPr lang="en-US" sz="1400">
                <a:latin typeface="Arial" charset="0"/>
              </a:rPr>
              <a:t>). However, this is strictly limited to angles less than 90° because the range of ASIN is </a:t>
            </a:r>
            <a:r>
              <a:rPr lang="en-US" sz="1400">
                <a:latin typeface="Times New Roman" charset="0"/>
              </a:rPr>
              <a:t>-π/2</a:t>
            </a:r>
            <a:r>
              <a:rPr lang="en-US" sz="1400">
                <a:latin typeface="Arial" charset="0"/>
              </a:rPr>
              <a:t> to </a:t>
            </a:r>
            <a:r>
              <a:rPr lang="en-US" sz="1400">
                <a:latin typeface="Times New Roman" charset="0"/>
              </a:rPr>
              <a:t>+π/2</a:t>
            </a:r>
            <a:r>
              <a:rPr lang="en-US" sz="1400">
                <a:latin typeface="Arial" charset="0"/>
              </a:rPr>
              <a:t>, in contrast to ACOS, which is 0 to </a:t>
            </a:r>
            <a:r>
              <a:rPr lang="en-US" sz="1400">
                <a:latin typeface="Times New Roman" charset="0"/>
              </a:rPr>
              <a:t>π</a:t>
            </a:r>
            <a:r>
              <a:rPr lang="en-US" sz="1400">
                <a:latin typeface="Arial" charset="0"/>
              </a:rPr>
              <a:t>, and the formula below uses the squares of the coefficients, which means that we lose the sign of the (sine of the) angle.  Thus, if you try to use it generally, it can easily happen that the angle returned by ASIN is, in fact, </a:t>
            </a:r>
            <a:r>
              <a:rPr lang="en-US" sz="1400">
                <a:latin typeface="Times New Roman" charset="0"/>
              </a:rPr>
              <a:t>π-</a:t>
            </a:r>
            <a:r>
              <a:rPr lang="en-US" sz="1400">
                <a:latin typeface="Symbol" charset="2"/>
                <a:sym typeface="Symbol" charset="2"/>
              </a:rPr>
              <a:t></a:t>
            </a:r>
            <a:r>
              <a:rPr lang="en-US" sz="1400">
                <a:latin typeface="Arial" charset="0"/>
              </a:rPr>
              <a:t> because the positive and the negative versions of the axis will return the same value. </a:t>
            </a:r>
          </a:p>
        </p:txBody>
      </p:sp>
      <p:graphicFrame>
        <p:nvGraphicFramePr>
          <p:cNvPr id="65540" name="Object 4"/>
          <p:cNvGraphicFramePr>
            <a:graphicFrameLocks noChangeAspect="1"/>
          </p:cNvGraphicFramePr>
          <p:nvPr/>
        </p:nvGraphicFramePr>
        <p:xfrm>
          <a:off x="2716213" y="4905375"/>
          <a:ext cx="3387725" cy="1343025"/>
        </p:xfrm>
        <a:graphic>
          <a:graphicData uri="http://schemas.openxmlformats.org/presentationml/2006/ole">
            <p:oleObj spid="_x0000_s65540" name="Equation" r:id="rId3" imgW="1282700" imgH="508000" progId="Equation.3">
              <p:embed/>
            </p:oleObj>
          </a:graphicData>
        </a:graphic>
      </p:graphicFrame>
      <p:graphicFrame>
        <p:nvGraphicFramePr>
          <p:cNvPr id="65541" name="Object 5"/>
          <p:cNvGraphicFramePr>
            <a:graphicFrameLocks noChangeAspect="1"/>
          </p:cNvGraphicFramePr>
          <p:nvPr/>
        </p:nvGraphicFramePr>
        <p:xfrm>
          <a:off x="1930400" y="977900"/>
          <a:ext cx="5289550" cy="2070100"/>
        </p:xfrm>
        <a:graphic>
          <a:graphicData uri="http://schemas.openxmlformats.org/presentationml/2006/ole">
            <p:oleObj spid="_x0000_s65541" name="Equation" r:id="rId4" imgW="4851400" imgH="1701800" progId="Equation.3">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762E5CE5-7F55-E441-B3B6-634FC372D8B6}" type="slidenum">
              <a:rPr lang="en-US"/>
              <a:pPr/>
              <a:t>39</a:t>
            </a:fld>
            <a:endParaRPr lang="en-US"/>
          </a:p>
        </p:txBody>
      </p:sp>
      <p:graphicFrame>
        <p:nvGraphicFramePr>
          <p:cNvPr id="66562" name="Object 2"/>
          <p:cNvGraphicFramePr>
            <a:graphicFrameLocks noChangeAspect="1"/>
          </p:cNvGraphicFramePr>
          <p:nvPr/>
        </p:nvGraphicFramePr>
        <p:xfrm>
          <a:off x="509588" y="2366963"/>
          <a:ext cx="8380412" cy="1519237"/>
        </p:xfrm>
        <a:graphic>
          <a:graphicData uri="http://schemas.openxmlformats.org/presentationml/2006/ole">
            <p:oleObj spid="_x0000_s66562" name="Equation" r:id="rId3" imgW="4381500" imgH="711200" progId="Equation.3">
              <p:embed/>
            </p:oleObj>
          </a:graphicData>
        </a:graphic>
      </p:graphicFrame>
      <p:sp>
        <p:nvSpPr>
          <p:cNvPr id="66563" name="Rectangle 3"/>
          <p:cNvSpPr>
            <a:spLocks noChangeArrowheads="1"/>
          </p:cNvSpPr>
          <p:nvPr/>
        </p:nvSpPr>
        <p:spPr bwMode="auto">
          <a:xfrm>
            <a:off x="685800" y="152400"/>
            <a:ext cx="7772400" cy="609600"/>
          </a:xfrm>
          <a:prstGeom prst="rect">
            <a:avLst/>
          </a:prstGeom>
          <a:noFill/>
          <a:ln w="9525">
            <a:noFill/>
            <a:miter lim="800000"/>
            <a:headEnd/>
            <a:tailEnd/>
          </a:ln>
          <a:effectLst/>
        </p:spPr>
        <p:txBody>
          <a:bodyPr anchor="ctr">
            <a:prstTxWarp prst="textNoShape">
              <a:avLst/>
            </a:prstTxWarp>
          </a:bodyPr>
          <a:lstStyle/>
          <a:p>
            <a:pPr algn="ctr"/>
            <a:r>
              <a:rPr lang="en-US" sz="4000" i="1">
                <a:solidFill>
                  <a:schemeClr val="accent2"/>
                </a:solidFill>
                <a:latin typeface="Times New Roman" charset="0"/>
              </a:rPr>
              <a:t>Rotation Angle = 180°</a:t>
            </a:r>
            <a:endParaRPr lang="en-US" sz="3600" i="1">
              <a:latin typeface="Times New Roman" charset="0"/>
            </a:endParaRPr>
          </a:p>
        </p:txBody>
      </p:sp>
      <p:sp>
        <p:nvSpPr>
          <p:cNvPr id="66564" name="Text Box 4"/>
          <p:cNvSpPr txBox="1">
            <a:spLocks noChangeArrowheads="1"/>
          </p:cNvSpPr>
          <p:nvPr/>
        </p:nvSpPr>
        <p:spPr bwMode="auto">
          <a:xfrm>
            <a:off x="533400" y="990600"/>
            <a:ext cx="7896225" cy="822325"/>
          </a:xfrm>
          <a:prstGeom prst="rect">
            <a:avLst/>
          </a:prstGeom>
          <a:noFill/>
          <a:ln w="9525">
            <a:noFill/>
            <a:miter lim="800000"/>
            <a:headEnd/>
            <a:tailEnd/>
          </a:ln>
          <a:effectLst/>
        </p:spPr>
        <p:txBody>
          <a:bodyPr>
            <a:prstTxWarp prst="textNoShape">
              <a:avLst/>
            </a:prstTxWarp>
            <a:spAutoFit/>
          </a:bodyPr>
          <a:lstStyle/>
          <a:p>
            <a:r>
              <a:rPr lang="en-US">
                <a:latin typeface="Arial" charset="0"/>
                <a:ea typeface="Times" charset="0"/>
                <a:cs typeface="Times" charset="0"/>
              </a:rPr>
              <a:t>A special case is when the rotation,</a:t>
            </a:r>
            <a:r>
              <a:rPr lang="en-US">
                <a:ea typeface="Times" charset="0"/>
                <a:cs typeface="Times" charset="0"/>
              </a:rPr>
              <a:t> </a:t>
            </a:r>
            <a:r>
              <a:rPr lang="en-US" i="1">
                <a:latin typeface="Symbol" charset="2"/>
                <a:ea typeface="Times" charset="0"/>
                <a:cs typeface="Times" charset="0"/>
              </a:rPr>
              <a:t>q</a:t>
            </a:r>
            <a:r>
              <a:rPr lang="en-US">
                <a:latin typeface="Arial" charset="0"/>
                <a:ea typeface="Times" charset="0"/>
                <a:cs typeface="Times" charset="0"/>
              </a:rPr>
              <a:t>, is equal to 180° </a:t>
            </a:r>
            <a:r>
              <a:rPr lang="en-US">
                <a:ea typeface="Times" charset="0"/>
                <a:cs typeface="Times" charset="0"/>
              </a:rPr>
              <a:t>(=π</a:t>
            </a:r>
            <a:r>
              <a:rPr lang="en-US">
                <a:latin typeface="Arial" charset="0"/>
                <a:ea typeface="Times" charset="0"/>
                <a:cs typeface="Times" charset="0"/>
              </a:rPr>
              <a:t>).  The matrix then takes the special form:</a:t>
            </a:r>
            <a:endParaRPr lang="en-US">
              <a:latin typeface="Arial" charset="0"/>
            </a:endParaRPr>
          </a:p>
        </p:txBody>
      </p:sp>
      <p:sp>
        <p:nvSpPr>
          <p:cNvPr id="66565" name="Text Box 5"/>
          <p:cNvSpPr txBox="1">
            <a:spLocks noChangeArrowheads="1"/>
          </p:cNvSpPr>
          <p:nvPr/>
        </p:nvSpPr>
        <p:spPr bwMode="auto">
          <a:xfrm>
            <a:off x="638175" y="4191000"/>
            <a:ext cx="7896225" cy="457200"/>
          </a:xfrm>
          <a:prstGeom prst="rect">
            <a:avLst/>
          </a:prstGeom>
          <a:noFill/>
          <a:ln w="9525">
            <a:noFill/>
            <a:miter lim="800000"/>
            <a:headEnd/>
            <a:tailEnd/>
          </a:ln>
          <a:effectLst/>
        </p:spPr>
        <p:txBody>
          <a:bodyPr>
            <a:prstTxWarp prst="textNoShape">
              <a:avLst/>
            </a:prstTxWarp>
            <a:spAutoFit/>
          </a:bodyPr>
          <a:lstStyle/>
          <a:p>
            <a:r>
              <a:rPr lang="en-US">
                <a:latin typeface="Arial" charset="0"/>
                <a:ea typeface="Times" charset="0"/>
                <a:cs typeface="Times" charset="0"/>
              </a:rPr>
              <a:t>In this special case, the axis is obtained thus:</a:t>
            </a:r>
            <a:endParaRPr lang="en-US">
              <a:latin typeface="Arial" charset="0"/>
            </a:endParaRPr>
          </a:p>
        </p:txBody>
      </p:sp>
      <p:graphicFrame>
        <p:nvGraphicFramePr>
          <p:cNvPr id="66566" name="Object 6"/>
          <p:cNvGraphicFramePr>
            <a:graphicFrameLocks noChangeAspect="1"/>
          </p:cNvGraphicFramePr>
          <p:nvPr/>
        </p:nvGraphicFramePr>
        <p:xfrm>
          <a:off x="1895475" y="4724400"/>
          <a:ext cx="5376863" cy="1108075"/>
        </p:xfrm>
        <a:graphic>
          <a:graphicData uri="http://schemas.openxmlformats.org/presentationml/2006/ole">
            <p:oleObj spid="_x0000_s66566" name="Equation" r:id="rId4" imgW="2222500" imgH="457200" progId="Equation.3">
              <p:embed/>
            </p:oleObj>
          </a:graphicData>
        </a:graphic>
      </p:graphicFrame>
      <p:sp>
        <p:nvSpPr>
          <p:cNvPr id="66567" name="Text Box 7"/>
          <p:cNvSpPr txBox="1">
            <a:spLocks noChangeArrowheads="1"/>
          </p:cNvSpPr>
          <p:nvPr/>
        </p:nvSpPr>
        <p:spPr bwMode="auto">
          <a:xfrm>
            <a:off x="638175" y="6019800"/>
            <a:ext cx="7896225" cy="701675"/>
          </a:xfrm>
          <a:prstGeom prst="rect">
            <a:avLst/>
          </a:prstGeom>
          <a:noFill/>
          <a:ln w="9525">
            <a:noFill/>
            <a:miter lim="800000"/>
            <a:headEnd/>
            <a:tailEnd/>
          </a:ln>
          <a:effectLst/>
        </p:spPr>
        <p:txBody>
          <a:bodyPr>
            <a:prstTxWarp prst="textNoShape">
              <a:avLst/>
            </a:prstTxWarp>
            <a:spAutoFit/>
          </a:bodyPr>
          <a:lstStyle/>
          <a:p>
            <a:r>
              <a:rPr lang="en-US" sz="2000">
                <a:latin typeface="Arial" charset="0"/>
                <a:ea typeface="Times" charset="0"/>
                <a:cs typeface="Times" charset="0"/>
              </a:rPr>
              <a:t>However, numerically, the standard procedure is surprisingly robust and, apparently, only fails when the angle is exactly 180°.</a:t>
            </a:r>
            <a:endParaRPr lang="en-US" sz="200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BB500511-3756-0F4B-997A-2D15BCA36622}" type="slidenum">
              <a:rPr lang="en-US"/>
              <a:pPr/>
              <a:t>4</a:t>
            </a:fld>
            <a:endParaRPr lang="en-US"/>
          </a:p>
        </p:txBody>
      </p:sp>
      <p:sp>
        <p:nvSpPr>
          <p:cNvPr id="53250" name="Rectangle 2"/>
          <p:cNvSpPr>
            <a:spLocks noGrp="1" noChangeArrowheads="1"/>
          </p:cNvSpPr>
          <p:nvPr>
            <p:ph type="title"/>
          </p:nvPr>
        </p:nvSpPr>
        <p:spPr/>
        <p:txBody>
          <a:bodyPr/>
          <a:lstStyle/>
          <a:p>
            <a:r>
              <a:rPr lang="en-US"/>
              <a:t>VECTORS</a:t>
            </a:r>
            <a:endParaRPr lang="en-US">
              <a:solidFill>
                <a:schemeClr val="tx1"/>
              </a:solidFill>
            </a:endParaRPr>
          </a:p>
        </p:txBody>
      </p:sp>
      <p:sp>
        <p:nvSpPr>
          <p:cNvPr id="53251" name="Rectangle 3"/>
          <p:cNvSpPr>
            <a:spLocks noGrp="1" noChangeArrowheads="1"/>
          </p:cNvSpPr>
          <p:nvPr>
            <p:ph type="body" idx="1"/>
          </p:nvPr>
        </p:nvSpPr>
        <p:spPr/>
        <p:txBody>
          <a:bodyPr/>
          <a:lstStyle/>
          <a:p>
            <a:r>
              <a:rPr lang="en-US"/>
              <a:t>The </a:t>
            </a:r>
            <a:r>
              <a:rPr lang="en-US" i="1"/>
              <a:t>difference</a:t>
            </a:r>
            <a:r>
              <a:rPr lang="en-US"/>
              <a:t> between any </a:t>
            </a:r>
            <a:r>
              <a:rPr lang="en-US" i="1"/>
              <a:t>two points</a:t>
            </a:r>
            <a:r>
              <a:rPr lang="en-US"/>
              <a:t>  			defines a </a:t>
            </a:r>
            <a:r>
              <a:rPr lang="en-US" i="1"/>
              <a:t>vector</a:t>
            </a:r>
            <a:r>
              <a:rPr lang="en-US"/>
              <a:t> according to the relation	  		.   As such    denotes the directed line segment with its origin at </a:t>
            </a:r>
            <a:r>
              <a:rPr lang="en-US" i="1"/>
              <a:t>x</a:t>
            </a:r>
            <a:r>
              <a:rPr lang="en-US"/>
              <a:t>  and its terminus at </a:t>
            </a:r>
            <a:r>
              <a:rPr lang="en-US" i="1"/>
              <a:t>y</a:t>
            </a:r>
            <a:r>
              <a:rPr lang="en-US"/>
              <a:t>.   Since it possesses both a direction and a length the </a:t>
            </a:r>
            <a:r>
              <a:rPr lang="en-US" i="1"/>
              <a:t>vector</a:t>
            </a:r>
            <a:r>
              <a:rPr lang="en-US"/>
              <a:t> is an appropriate representation for physical quantities such as force, momentum, displacement, etc.</a:t>
            </a:r>
          </a:p>
        </p:txBody>
      </p:sp>
      <p:graphicFrame>
        <p:nvGraphicFramePr>
          <p:cNvPr id="53252" name="Object 4"/>
          <p:cNvGraphicFramePr>
            <a:graphicFrameLocks noChangeAspect="1"/>
          </p:cNvGraphicFramePr>
          <p:nvPr/>
        </p:nvGraphicFramePr>
        <p:xfrm>
          <a:off x="1066800" y="2362200"/>
          <a:ext cx="1479550" cy="503238"/>
        </p:xfrm>
        <a:graphic>
          <a:graphicData uri="http://schemas.openxmlformats.org/presentationml/2006/ole">
            <p:oleObj spid="_x0000_s53252" name="Equation" r:id="rId3" imgW="673100" imgH="228600" progId="Equation.3">
              <p:embed/>
            </p:oleObj>
          </a:graphicData>
        </a:graphic>
      </p:graphicFrame>
      <p:graphicFrame>
        <p:nvGraphicFramePr>
          <p:cNvPr id="53253" name="Object 5"/>
          <p:cNvGraphicFramePr>
            <a:graphicFrameLocks noChangeAspect="1"/>
          </p:cNvGraphicFramePr>
          <p:nvPr/>
        </p:nvGraphicFramePr>
        <p:xfrm>
          <a:off x="2590800" y="2871788"/>
          <a:ext cx="1682750" cy="481012"/>
        </p:xfrm>
        <a:graphic>
          <a:graphicData uri="http://schemas.openxmlformats.org/presentationml/2006/ole">
            <p:oleObj spid="_x0000_s53253" name="Equation" r:id="rId4" imgW="622300" imgH="177800" progId="Equation.3">
              <p:embed/>
            </p:oleObj>
          </a:graphicData>
        </a:graphic>
      </p:graphicFrame>
      <p:graphicFrame>
        <p:nvGraphicFramePr>
          <p:cNvPr id="53254" name="Object 6"/>
          <p:cNvGraphicFramePr>
            <a:graphicFrameLocks noChangeAspect="1"/>
          </p:cNvGraphicFramePr>
          <p:nvPr/>
        </p:nvGraphicFramePr>
        <p:xfrm>
          <a:off x="6159500" y="2844800"/>
          <a:ext cx="309563" cy="411163"/>
        </p:xfrm>
        <a:graphic>
          <a:graphicData uri="http://schemas.openxmlformats.org/presentationml/2006/ole">
            <p:oleObj spid="_x0000_s53254" name="Equation" r:id="rId5" imgW="114300" imgH="152400" progId="Equation.3">
              <p:embed/>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93583069-5ECC-494B-8FA3-D5F1819B616A}" type="slidenum">
              <a:rPr lang="en-US"/>
              <a:pPr/>
              <a:t>40</a:t>
            </a:fld>
            <a:endParaRPr lang="en-US"/>
          </a:p>
        </p:txBody>
      </p:sp>
      <p:graphicFrame>
        <p:nvGraphicFramePr>
          <p:cNvPr id="13314" name="Object 2"/>
          <p:cNvGraphicFramePr>
            <a:graphicFrameLocks noChangeAspect="1"/>
          </p:cNvGraphicFramePr>
          <p:nvPr/>
        </p:nvGraphicFramePr>
        <p:xfrm>
          <a:off x="741363" y="990600"/>
          <a:ext cx="7659687" cy="1835150"/>
        </p:xfrm>
        <a:graphic>
          <a:graphicData uri="http://schemas.openxmlformats.org/presentationml/2006/ole">
            <p:oleObj spid="_x0000_s13314" name="Document" r:id="rId3" imgW="2642616" imgH="633984" progId="Word.Document.8">
              <p:embed/>
            </p:oleObj>
          </a:graphicData>
        </a:graphic>
      </p:graphicFrame>
      <p:sp>
        <p:nvSpPr>
          <p:cNvPr id="13315" name="Text Box 3"/>
          <p:cNvSpPr txBox="1">
            <a:spLocks noChangeArrowheads="1"/>
          </p:cNvSpPr>
          <p:nvPr/>
        </p:nvSpPr>
        <p:spPr bwMode="auto">
          <a:xfrm>
            <a:off x="609600" y="185738"/>
            <a:ext cx="7851775" cy="762000"/>
          </a:xfrm>
          <a:prstGeom prst="rect">
            <a:avLst/>
          </a:prstGeom>
          <a:noFill/>
          <a:ln w="9525">
            <a:noFill/>
            <a:miter lim="800000"/>
            <a:headEnd/>
            <a:tailEnd/>
          </a:ln>
          <a:effectLst/>
        </p:spPr>
        <p:txBody>
          <a:bodyPr wrap="none">
            <a:prstTxWarp prst="textNoShape">
              <a:avLst/>
            </a:prstTxWarp>
            <a:spAutoFit/>
          </a:bodyPr>
          <a:lstStyle/>
          <a:p>
            <a:r>
              <a:rPr lang="en-US" sz="4400" i="1">
                <a:solidFill>
                  <a:schemeClr val="accent2"/>
                </a:solidFill>
                <a:latin typeface="Hoefler Text" charset="0"/>
                <a:ea typeface="Times" charset="0"/>
                <a:cs typeface="Times" charset="0"/>
              </a:rPr>
              <a:t>Trace of the (mis)orientation matrix</a:t>
            </a:r>
          </a:p>
        </p:txBody>
      </p:sp>
      <p:graphicFrame>
        <p:nvGraphicFramePr>
          <p:cNvPr id="13316" name="Object 4"/>
          <p:cNvGraphicFramePr>
            <a:graphicFrameLocks noChangeAspect="1"/>
          </p:cNvGraphicFramePr>
          <p:nvPr/>
        </p:nvGraphicFramePr>
        <p:xfrm>
          <a:off x="685800" y="2743200"/>
          <a:ext cx="8226425" cy="569913"/>
        </p:xfrm>
        <a:graphic>
          <a:graphicData uri="http://schemas.openxmlformats.org/presentationml/2006/ole">
            <p:oleObj spid="_x0000_s13316" name="Document" r:id="rId4" imgW="3023616" imgH="210312" progId="Word.Document.8">
              <p:embed/>
            </p:oleObj>
          </a:graphicData>
        </a:graphic>
      </p:graphicFrame>
      <p:graphicFrame>
        <p:nvGraphicFramePr>
          <p:cNvPr id="13317" name="Object 5"/>
          <p:cNvGraphicFramePr>
            <a:graphicFrameLocks noChangeAspect="1"/>
          </p:cNvGraphicFramePr>
          <p:nvPr/>
        </p:nvGraphicFramePr>
        <p:xfrm>
          <a:off x="739775" y="3249613"/>
          <a:ext cx="5813425" cy="636587"/>
        </p:xfrm>
        <a:graphic>
          <a:graphicData uri="http://schemas.openxmlformats.org/presentationml/2006/ole">
            <p:oleObj spid="_x0000_s13317" name="Document" r:id="rId5" imgW="2185416" imgH="240792" progId="Word.Document.8">
              <p:embed/>
            </p:oleObj>
          </a:graphicData>
        </a:graphic>
      </p:graphicFrame>
      <p:sp>
        <p:nvSpPr>
          <p:cNvPr id="13318" name="Text Box 6"/>
          <p:cNvSpPr txBox="1">
            <a:spLocks noChangeArrowheads="1"/>
          </p:cNvSpPr>
          <p:nvPr/>
        </p:nvSpPr>
        <p:spPr bwMode="auto">
          <a:xfrm>
            <a:off x="647700" y="4191000"/>
            <a:ext cx="7840663" cy="1066800"/>
          </a:xfrm>
          <a:prstGeom prst="rect">
            <a:avLst/>
          </a:prstGeom>
          <a:noFill/>
          <a:ln w="9525">
            <a:noFill/>
            <a:miter lim="800000"/>
            <a:headEnd/>
            <a:tailEnd/>
          </a:ln>
          <a:effectLst/>
        </p:spPr>
        <p:txBody>
          <a:bodyPr wrap="none">
            <a:prstTxWarp prst="textNoShape">
              <a:avLst/>
            </a:prstTxWarp>
            <a:spAutoFit/>
          </a:bodyPr>
          <a:lstStyle/>
          <a:p>
            <a:r>
              <a:rPr lang="en-US" sz="3200">
                <a:ea typeface="Times" charset="0"/>
                <a:cs typeface="Times" charset="0"/>
              </a:rPr>
              <a:t>Thus the cosine, </a:t>
            </a:r>
            <a:r>
              <a:rPr lang="en-US" sz="3200" i="1">
                <a:ea typeface="Times" charset="0"/>
                <a:cs typeface="Times" charset="0"/>
              </a:rPr>
              <a:t>v</a:t>
            </a:r>
            <a:r>
              <a:rPr lang="en-US" sz="3200">
                <a:ea typeface="Times" charset="0"/>
                <a:cs typeface="Times" charset="0"/>
              </a:rPr>
              <a:t>, of the rotation angle, </a:t>
            </a:r>
            <a:br>
              <a:rPr lang="en-US" sz="3200">
                <a:ea typeface="Times" charset="0"/>
                <a:cs typeface="Times" charset="0"/>
              </a:rPr>
            </a:br>
            <a:r>
              <a:rPr lang="en-US" sz="3200" i="1">
                <a:ea typeface="Times" charset="0"/>
                <a:cs typeface="Times" charset="0"/>
              </a:rPr>
              <a:t>v</a:t>
            </a:r>
            <a:r>
              <a:rPr lang="en-US" sz="3200">
                <a:latin typeface="Symbol" charset="2"/>
                <a:ea typeface="Times" charset="0"/>
                <a:cs typeface="Times" charset="0"/>
              </a:rPr>
              <a:t>=</a:t>
            </a:r>
            <a:r>
              <a:rPr lang="en-US" sz="3200">
                <a:latin typeface="Times New Roman" charset="0"/>
                <a:ea typeface="Times" charset="0"/>
                <a:cs typeface="Times" charset="0"/>
              </a:rPr>
              <a:t>cos</a:t>
            </a:r>
            <a:r>
              <a:rPr lang="en-US" sz="3200" i="1">
                <a:latin typeface="Symbol" charset="2"/>
                <a:ea typeface="Times" charset="0"/>
                <a:cs typeface="Times" charset="0"/>
              </a:rPr>
              <a:t>q</a:t>
            </a:r>
            <a:r>
              <a:rPr lang="en-US" sz="3200">
                <a:ea typeface="Times" charset="0"/>
                <a:cs typeface="Times" charset="0"/>
              </a:rPr>
              <a:t>, expressed in terms of the Euler angles:</a:t>
            </a:r>
          </a:p>
        </p:txBody>
      </p:sp>
      <p:graphicFrame>
        <p:nvGraphicFramePr>
          <p:cNvPr id="13319" name="Object 7"/>
          <p:cNvGraphicFramePr>
            <a:graphicFrameLocks noChangeAspect="1"/>
          </p:cNvGraphicFramePr>
          <p:nvPr/>
        </p:nvGraphicFramePr>
        <p:xfrm>
          <a:off x="457200" y="5556250"/>
          <a:ext cx="8226425" cy="920750"/>
        </p:xfrm>
        <a:graphic>
          <a:graphicData uri="http://schemas.openxmlformats.org/presentationml/2006/ole">
            <p:oleObj spid="_x0000_s13319" name="Document" r:id="rId6" imgW="3176016" imgH="356616" progId="Word.Document.8">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BB361A39-43D3-0542-B392-E065255CAFF0}" type="slidenum">
              <a:rPr lang="en-US"/>
              <a:pPr/>
              <a:t>41</a:t>
            </a:fld>
            <a:endParaRPr lang="en-US"/>
          </a:p>
        </p:txBody>
      </p:sp>
      <p:sp>
        <p:nvSpPr>
          <p:cNvPr id="15362" name="Rectangle 2"/>
          <p:cNvSpPr>
            <a:spLocks noGrp="1" noChangeArrowheads="1"/>
          </p:cNvSpPr>
          <p:nvPr>
            <p:ph type="title"/>
          </p:nvPr>
        </p:nvSpPr>
        <p:spPr>
          <a:xfrm>
            <a:off x="685800" y="0"/>
            <a:ext cx="7772400" cy="1143000"/>
          </a:xfrm>
        </p:spPr>
        <p:txBody>
          <a:bodyPr/>
          <a:lstStyle/>
          <a:p>
            <a:r>
              <a:rPr lang="en-US">
                <a:ea typeface="Times" charset="0"/>
                <a:cs typeface="Times" charset="0"/>
              </a:rPr>
              <a:t>Is a Rotation a Tensor? (yes!)</a:t>
            </a:r>
            <a:endParaRPr lang="en-US" i="0">
              <a:solidFill>
                <a:schemeClr val="tx1"/>
              </a:solidFill>
              <a:ea typeface="Times" charset="0"/>
              <a:cs typeface="Times" charset="0"/>
            </a:endParaRPr>
          </a:p>
        </p:txBody>
      </p:sp>
      <p:sp>
        <p:nvSpPr>
          <p:cNvPr id="15363" name="Text Box 3"/>
          <p:cNvSpPr txBox="1">
            <a:spLocks noChangeArrowheads="1"/>
          </p:cNvSpPr>
          <p:nvPr/>
        </p:nvSpPr>
        <p:spPr bwMode="auto">
          <a:xfrm>
            <a:off x="1050925" y="23463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
        <p:nvSpPr>
          <p:cNvPr id="15364" name="Text Box 4"/>
          <p:cNvSpPr txBox="1">
            <a:spLocks noChangeArrowheads="1"/>
          </p:cNvSpPr>
          <p:nvPr/>
        </p:nvSpPr>
        <p:spPr bwMode="auto">
          <a:xfrm>
            <a:off x="425450" y="990600"/>
            <a:ext cx="8337550" cy="5386090"/>
          </a:xfrm>
          <a:prstGeom prst="rect">
            <a:avLst/>
          </a:prstGeom>
          <a:noFill/>
          <a:ln w="9525">
            <a:noFill/>
            <a:miter lim="800000"/>
            <a:headEnd/>
            <a:tailEnd/>
          </a:ln>
          <a:effectLst/>
        </p:spPr>
        <p:txBody>
          <a:bodyPr wrap="square">
            <a:prstTxWarp prst="textNoShape">
              <a:avLst/>
            </a:prstTxWarp>
            <a:spAutoFit/>
          </a:bodyPr>
          <a:lstStyle/>
          <a:p>
            <a:r>
              <a:rPr lang="en-US" sz="2800" dirty="0">
                <a:latin typeface="Arial" charset="0"/>
                <a:ea typeface="Times" charset="0"/>
                <a:cs typeface="Times" charset="0"/>
              </a:rPr>
              <a:t>Recall the definition of a tensor as a quantity that transforms according to this convention, </a:t>
            </a:r>
            <a:br>
              <a:rPr lang="en-US" sz="2800" dirty="0">
                <a:latin typeface="Arial" charset="0"/>
                <a:ea typeface="Times" charset="0"/>
                <a:cs typeface="Times" charset="0"/>
              </a:rPr>
            </a:br>
            <a:r>
              <a:rPr lang="en-US" sz="2800" dirty="0">
                <a:latin typeface="Arial" charset="0"/>
                <a:ea typeface="Times" charset="0"/>
                <a:cs typeface="Times" charset="0"/>
              </a:rPr>
              <a:t>where</a:t>
            </a:r>
            <a:r>
              <a:rPr lang="en-US" sz="2800" dirty="0">
                <a:ea typeface="Times" charset="0"/>
                <a:cs typeface="Times" charset="0"/>
              </a:rPr>
              <a:t> </a:t>
            </a:r>
            <a:r>
              <a:rPr lang="en-US" sz="3200" i="1" dirty="0">
                <a:latin typeface="Symbol" charset="2"/>
              </a:rPr>
              <a:t>L</a:t>
            </a:r>
            <a:r>
              <a:rPr lang="en-US" sz="2800" dirty="0">
                <a:ea typeface="Times" charset="0"/>
                <a:cs typeface="Times" charset="0"/>
              </a:rPr>
              <a:t> </a:t>
            </a:r>
            <a:r>
              <a:rPr lang="en-US" sz="2800" dirty="0">
                <a:latin typeface="Arial" charset="0"/>
                <a:ea typeface="Times" charset="0"/>
                <a:cs typeface="Times" charset="0"/>
              </a:rPr>
              <a:t>is an axis transformation, </a:t>
            </a:r>
            <a:br>
              <a:rPr lang="en-US" sz="2800" dirty="0">
                <a:latin typeface="Arial" charset="0"/>
                <a:ea typeface="Times" charset="0"/>
                <a:cs typeface="Times" charset="0"/>
              </a:rPr>
            </a:br>
            <a:r>
              <a:rPr lang="en-US" sz="2800" dirty="0">
                <a:latin typeface="Arial" charset="0"/>
                <a:ea typeface="Times" charset="0"/>
                <a:cs typeface="Times" charset="0"/>
              </a:rPr>
              <a:t>and</a:t>
            </a:r>
            <a:r>
              <a:rPr lang="en-US" sz="2800" dirty="0">
                <a:ea typeface="Times" charset="0"/>
                <a:cs typeface="Times" charset="0"/>
              </a:rPr>
              <a:t> </a:t>
            </a:r>
            <a:r>
              <a:rPr lang="en-US" sz="2800" i="1" dirty="0">
                <a:ea typeface="Times" charset="0"/>
                <a:cs typeface="Times" charset="0"/>
              </a:rPr>
              <a:t>a</a:t>
            </a:r>
            <a:r>
              <a:rPr lang="en-US" sz="2800" dirty="0">
                <a:latin typeface="Arial" charset="0"/>
                <a:ea typeface="Times" charset="0"/>
                <a:cs typeface="Times" charset="0"/>
              </a:rPr>
              <a:t> is a rotation:</a:t>
            </a:r>
            <a:endParaRPr lang="en-US" sz="2800" dirty="0">
              <a:ea typeface="Times" charset="0"/>
              <a:cs typeface="Times" charset="0"/>
            </a:endParaRPr>
          </a:p>
          <a:p>
            <a:endParaRPr lang="en-US" sz="2800" dirty="0">
              <a:ea typeface="Times" charset="0"/>
              <a:cs typeface="Times" charset="0"/>
            </a:endParaRPr>
          </a:p>
          <a:p>
            <a:r>
              <a:rPr lang="en-US" sz="2800" i="1" dirty="0">
                <a:latin typeface="Palatino" charset="0"/>
              </a:rPr>
              <a:t>			a</a:t>
            </a:r>
            <a:r>
              <a:rPr lang="en-US" sz="2800" dirty="0">
                <a:latin typeface="Palatino" charset="0"/>
              </a:rPr>
              <a:t>’ = </a:t>
            </a:r>
            <a:r>
              <a:rPr lang="en-US" sz="3200" i="1" dirty="0">
                <a:latin typeface="Symbol" charset="2"/>
              </a:rPr>
              <a:t>L</a:t>
            </a:r>
            <a:r>
              <a:rPr lang="en-US" sz="2800" baseline="30000" dirty="0">
                <a:latin typeface="Palatino" charset="0"/>
              </a:rPr>
              <a:t>T</a:t>
            </a:r>
            <a:r>
              <a:rPr lang="en-US" sz="2800" dirty="0">
                <a:latin typeface="Palatino" charset="0"/>
              </a:rPr>
              <a:t> </a:t>
            </a:r>
            <a:r>
              <a:rPr lang="en-US" sz="2800" i="1" dirty="0">
                <a:latin typeface="Palatino" charset="0"/>
              </a:rPr>
              <a:t>a</a:t>
            </a:r>
            <a:r>
              <a:rPr lang="en-US" sz="2800" dirty="0">
                <a:latin typeface="Palatino" charset="0"/>
              </a:rPr>
              <a:t> </a:t>
            </a:r>
            <a:r>
              <a:rPr lang="en-US" sz="3200" i="1" dirty="0">
                <a:latin typeface="Symbol" charset="2"/>
              </a:rPr>
              <a:t>L</a:t>
            </a:r>
            <a:endParaRPr lang="en-US" sz="2800" dirty="0">
              <a:latin typeface="Palatino" charset="0"/>
            </a:endParaRPr>
          </a:p>
          <a:p>
            <a:endParaRPr lang="en-US" sz="2800" dirty="0">
              <a:latin typeface="Palatino" charset="0"/>
            </a:endParaRPr>
          </a:p>
          <a:p>
            <a:r>
              <a:rPr lang="en-US" sz="2800" dirty="0">
                <a:latin typeface="Arial" charset="0"/>
                <a:ea typeface="Times" charset="0"/>
                <a:cs typeface="Times" charset="0"/>
              </a:rPr>
              <a:t>Since this is a perfectly valid method of </a:t>
            </a:r>
            <a:br>
              <a:rPr lang="en-US" sz="2800" dirty="0">
                <a:latin typeface="Arial" charset="0"/>
                <a:ea typeface="Times" charset="0"/>
                <a:cs typeface="Times" charset="0"/>
              </a:rPr>
            </a:br>
            <a:r>
              <a:rPr lang="en-US" sz="2800" dirty="0">
                <a:latin typeface="Arial" charset="0"/>
                <a:ea typeface="Times" charset="0"/>
                <a:cs typeface="Times" charset="0"/>
              </a:rPr>
              <a:t>transforming a rotation from one set of axes </a:t>
            </a:r>
            <a:br>
              <a:rPr lang="en-US" sz="2800" dirty="0">
                <a:latin typeface="Arial" charset="0"/>
                <a:ea typeface="Times" charset="0"/>
                <a:cs typeface="Times" charset="0"/>
              </a:rPr>
            </a:br>
            <a:r>
              <a:rPr lang="en-US" sz="2800" dirty="0">
                <a:latin typeface="Arial" charset="0"/>
                <a:ea typeface="Times" charset="0"/>
                <a:cs typeface="Times" charset="0"/>
              </a:rPr>
              <a:t>to another, it follows that an active rotation </a:t>
            </a:r>
            <a:br>
              <a:rPr lang="en-US" sz="2800" dirty="0">
                <a:latin typeface="Arial" charset="0"/>
                <a:ea typeface="Times" charset="0"/>
                <a:cs typeface="Times" charset="0"/>
              </a:rPr>
            </a:br>
            <a:r>
              <a:rPr lang="en-US" sz="2800" dirty="0">
                <a:latin typeface="Arial" charset="0"/>
                <a:ea typeface="Times" charset="0"/>
                <a:cs typeface="Times" charset="0"/>
              </a:rPr>
              <a:t>can be regarded as a tensor. (Think of transforming the axes on which the rotation axis is described.)</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147CE2E2-BAAB-7048-B6FB-0B7A36A075F9}" type="slidenum">
              <a:rPr lang="en-US"/>
              <a:pPr/>
              <a:t>42</a:t>
            </a:fld>
            <a:endParaRPr lang="en-US"/>
          </a:p>
        </p:txBody>
      </p:sp>
      <p:sp>
        <p:nvSpPr>
          <p:cNvPr id="48130" name="Rectangle 2"/>
          <p:cNvSpPr>
            <a:spLocks noChangeArrowheads="1"/>
          </p:cNvSpPr>
          <p:nvPr/>
        </p:nvSpPr>
        <p:spPr bwMode="auto">
          <a:xfrm>
            <a:off x="3987800" y="4470400"/>
            <a:ext cx="3467100" cy="533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8131" name="Rectangle 3"/>
          <p:cNvSpPr>
            <a:spLocks noChangeArrowheads="1"/>
          </p:cNvSpPr>
          <p:nvPr/>
        </p:nvSpPr>
        <p:spPr bwMode="auto">
          <a:xfrm>
            <a:off x="3987800" y="3810000"/>
            <a:ext cx="3492500" cy="4953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8132" name="Rectangle 4"/>
          <p:cNvSpPr>
            <a:spLocks noChangeArrowheads="1"/>
          </p:cNvSpPr>
          <p:nvPr/>
        </p:nvSpPr>
        <p:spPr bwMode="auto">
          <a:xfrm>
            <a:off x="3962400" y="2984500"/>
            <a:ext cx="3505200" cy="5842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8133" name="Rectangle 5"/>
          <p:cNvSpPr>
            <a:spLocks noGrp="1" noChangeArrowheads="1"/>
          </p:cNvSpPr>
          <p:nvPr>
            <p:ph type="title"/>
          </p:nvPr>
        </p:nvSpPr>
        <p:spPr/>
        <p:txBody>
          <a:bodyPr/>
          <a:lstStyle/>
          <a:p>
            <a:r>
              <a:rPr lang="en-US"/>
              <a:t>Matrix, Miller Indices</a:t>
            </a:r>
          </a:p>
        </p:txBody>
      </p:sp>
      <p:sp>
        <p:nvSpPr>
          <p:cNvPr id="48134" name="Rectangle 6"/>
          <p:cNvSpPr>
            <a:spLocks noGrp="1" noChangeArrowheads="1"/>
          </p:cNvSpPr>
          <p:nvPr>
            <p:ph type="body" idx="1"/>
          </p:nvPr>
        </p:nvSpPr>
        <p:spPr>
          <a:xfrm>
            <a:off x="1371600" y="1524000"/>
            <a:ext cx="7531100" cy="4800600"/>
          </a:xfrm>
        </p:spPr>
        <p:txBody>
          <a:bodyPr/>
          <a:lstStyle/>
          <a:p>
            <a:pPr>
              <a:lnSpc>
                <a:spcPct val="90000"/>
              </a:lnSpc>
            </a:pPr>
            <a:r>
              <a:rPr lang="en-US" sz="1800"/>
              <a:t>In the following, we recapitulate some results obtained in the discussion of texture components (where now it should be clearer what their mathematical basis actually is).</a:t>
            </a:r>
          </a:p>
          <a:p>
            <a:pPr>
              <a:lnSpc>
                <a:spcPct val="90000"/>
              </a:lnSpc>
            </a:pPr>
            <a:r>
              <a:rPr lang="en-US" sz="1800"/>
              <a:t>The general Rotation Matrix, </a:t>
            </a:r>
            <a:r>
              <a:rPr lang="en-US" sz="1800" i="1"/>
              <a:t>a</a:t>
            </a:r>
            <a:r>
              <a:rPr lang="en-US" sz="1800"/>
              <a:t>, can be represented as in the following:</a:t>
            </a:r>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Where the Rows are the direction cosines for [100], [010], and [001] in the </a:t>
            </a:r>
            <a:r>
              <a:rPr lang="en-US" sz="1800" i="1"/>
              <a:t>sample coordinate  system</a:t>
            </a:r>
            <a:r>
              <a:rPr lang="en-US" sz="1800"/>
              <a:t> (pole figure).</a:t>
            </a:r>
          </a:p>
        </p:txBody>
      </p:sp>
      <p:sp>
        <p:nvSpPr>
          <p:cNvPr id="48135" name="Text Box 7"/>
          <p:cNvSpPr txBox="1">
            <a:spLocks noChangeArrowheads="1"/>
          </p:cNvSpPr>
          <p:nvPr/>
        </p:nvSpPr>
        <p:spPr bwMode="auto">
          <a:xfrm>
            <a:off x="1444625" y="3032125"/>
            <a:ext cx="2003425" cy="457200"/>
          </a:xfrm>
          <a:prstGeom prst="rect">
            <a:avLst/>
          </a:prstGeom>
          <a:noFill/>
          <a:ln w="9525">
            <a:noFill/>
            <a:miter lim="800000"/>
            <a:headEnd/>
            <a:tailEnd/>
          </a:ln>
          <a:effectLst/>
        </p:spPr>
        <p:txBody>
          <a:bodyPr wrap="none">
            <a:prstTxWarp prst="textNoShape">
              <a:avLst/>
            </a:prstTxWarp>
            <a:spAutoFit/>
          </a:bodyPr>
          <a:lstStyle/>
          <a:p>
            <a:r>
              <a:rPr lang="en-US"/>
              <a:t>[100] direction</a:t>
            </a:r>
          </a:p>
        </p:txBody>
      </p:sp>
      <p:sp>
        <p:nvSpPr>
          <p:cNvPr id="48136" name="Text Box 8"/>
          <p:cNvSpPr txBox="1">
            <a:spLocks noChangeArrowheads="1"/>
          </p:cNvSpPr>
          <p:nvPr/>
        </p:nvSpPr>
        <p:spPr bwMode="auto">
          <a:xfrm>
            <a:off x="1416050" y="3794125"/>
            <a:ext cx="2003425" cy="457200"/>
          </a:xfrm>
          <a:prstGeom prst="rect">
            <a:avLst/>
          </a:prstGeom>
          <a:noFill/>
          <a:ln w="9525">
            <a:noFill/>
            <a:miter lim="800000"/>
            <a:headEnd/>
            <a:tailEnd/>
          </a:ln>
          <a:effectLst/>
        </p:spPr>
        <p:txBody>
          <a:bodyPr wrap="none">
            <a:prstTxWarp prst="textNoShape">
              <a:avLst/>
            </a:prstTxWarp>
            <a:spAutoFit/>
          </a:bodyPr>
          <a:lstStyle/>
          <a:p>
            <a:r>
              <a:rPr lang="en-US"/>
              <a:t>[010] direction</a:t>
            </a:r>
          </a:p>
        </p:txBody>
      </p:sp>
      <p:sp>
        <p:nvSpPr>
          <p:cNvPr id="48137" name="Text Box 9"/>
          <p:cNvSpPr txBox="1">
            <a:spLocks noChangeArrowheads="1"/>
          </p:cNvSpPr>
          <p:nvPr/>
        </p:nvSpPr>
        <p:spPr bwMode="auto">
          <a:xfrm>
            <a:off x="1530350" y="4518025"/>
            <a:ext cx="2003425" cy="457200"/>
          </a:xfrm>
          <a:prstGeom prst="rect">
            <a:avLst/>
          </a:prstGeom>
          <a:noFill/>
          <a:ln w="9525">
            <a:noFill/>
            <a:miter lim="800000"/>
            <a:headEnd/>
            <a:tailEnd/>
          </a:ln>
          <a:effectLst/>
        </p:spPr>
        <p:txBody>
          <a:bodyPr wrap="none">
            <a:prstTxWarp prst="textNoShape">
              <a:avLst/>
            </a:prstTxWarp>
            <a:spAutoFit/>
          </a:bodyPr>
          <a:lstStyle/>
          <a:p>
            <a:r>
              <a:rPr lang="en-US"/>
              <a:t>[001] direction</a:t>
            </a:r>
          </a:p>
        </p:txBody>
      </p:sp>
      <p:sp>
        <p:nvSpPr>
          <p:cNvPr id="48138" name="Line 10"/>
          <p:cNvSpPr>
            <a:spLocks noChangeShapeType="1"/>
          </p:cNvSpPr>
          <p:nvPr/>
        </p:nvSpPr>
        <p:spPr bwMode="auto">
          <a:xfrm>
            <a:off x="3365500" y="3263900"/>
            <a:ext cx="6858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8139" name="Line 11"/>
          <p:cNvSpPr>
            <a:spLocks noChangeShapeType="1"/>
          </p:cNvSpPr>
          <p:nvPr/>
        </p:nvSpPr>
        <p:spPr bwMode="auto">
          <a:xfrm>
            <a:off x="3403600" y="4064000"/>
            <a:ext cx="6604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8140" name="Line 12"/>
          <p:cNvSpPr>
            <a:spLocks noChangeShapeType="1"/>
          </p:cNvSpPr>
          <p:nvPr/>
        </p:nvSpPr>
        <p:spPr bwMode="auto">
          <a:xfrm>
            <a:off x="3492500" y="4787900"/>
            <a:ext cx="6096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aphicFrame>
        <p:nvGraphicFramePr>
          <p:cNvPr id="48141" name="Object 13"/>
          <p:cNvGraphicFramePr>
            <a:graphicFrameLocks noChangeAspect="1"/>
          </p:cNvGraphicFramePr>
          <p:nvPr/>
        </p:nvGraphicFramePr>
        <p:xfrm>
          <a:off x="4102100" y="2819400"/>
          <a:ext cx="3213100" cy="2257425"/>
        </p:xfrm>
        <a:graphic>
          <a:graphicData uri="http://schemas.openxmlformats.org/presentationml/2006/ole">
            <p:oleObj spid="_x0000_s48141" name="Equation" r:id="rId3" imgW="939800" imgH="66040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1ACD9570-ACBA-C541-ABF9-71FC962C858E}" type="slidenum">
              <a:rPr lang="en-US"/>
              <a:pPr/>
              <a:t>43</a:t>
            </a:fld>
            <a:endParaRPr lang="en-US"/>
          </a:p>
        </p:txBody>
      </p:sp>
      <p:sp>
        <p:nvSpPr>
          <p:cNvPr id="49154" name="Rectangle 2"/>
          <p:cNvSpPr>
            <a:spLocks noChangeArrowheads="1"/>
          </p:cNvSpPr>
          <p:nvPr/>
        </p:nvSpPr>
        <p:spPr bwMode="auto">
          <a:xfrm>
            <a:off x="3276600" y="3581400"/>
            <a:ext cx="455613" cy="15541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9155" name="Rectangle 3"/>
          <p:cNvSpPr>
            <a:spLocks noChangeArrowheads="1"/>
          </p:cNvSpPr>
          <p:nvPr/>
        </p:nvSpPr>
        <p:spPr bwMode="auto">
          <a:xfrm>
            <a:off x="4038600" y="3581400"/>
            <a:ext cx="590550" cy="15541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9156" name="Rectangle 4"/>
          <p:cNvSpPr>
            <a:spLocks noChangeArrowheads="1"/>
          </p:cNvSpPr>
          <p:nvPr/>
        </p:nvSpPr>
        <p:spPr bwMode="auto">
          <a:xfrm>
            <a:off x="4781550" y="3581400"/>
            <a:ext cx="476250" cy="15541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49157" name="Rectangle 5"/>
          <p:cNvSpPr>
            <a:spLocks noGrp="1" noChangeArrowheads="1"/>
          </p:cNvSpPr>
          <p:nvPr>
            <p:ph type="title"/>
          </p:nvPr>
        </p:nvSpPr>
        <p:spPr/>
        <p:txBody>
          <a:bodyPr/>
          <a:lstStyle/>
          <a:p>
            <a:r>
              <a:rPr lang="en-US"/>
              <a:t>Matrix, Miller Indices</a:t>
            </a:r>
          </a:p>
        </p:txBody>
      </p:sp>
      <p:sp>
        <p:nvSpPr>
          <p:cNvPr id="49158" name="Rectangle 6"/>
          <p:cNvSpPr>
            <a:spLocks noGrp="1" noChangeArrowheads="1"/>
          </p:cNvSpPr>
          <p:nvPr>
            <p:ph type="body" idx="1"/>
          </p:nvPr>
        </p:nvSpPr>
        <p:spPr>
          <a:xfrm>
            <a:off x="1371600" y="1752600"/>
            <a:ext cx="7620000" cy="4572000"/>
          </a:xfrm>
        </p:spPr>
        <p:txBody>
          <a:bodyPr/>
          <a:lstStyle/>
          <a:p>
            <a:pPr>
              <a:lnSpc>
                <a:spcPct val="90000"/>
              </a:lnSpc>
            </a:pPr>
            <a:r>
              <a:rPr lang="en-US" sz="1800"/>
              <a:t>The </a:t>
            </a:r>
            <a:r>
              <a:rPr lang="en-US" sz="1800" i="1"/>
              <a:t>columns</a:t>
            </a:r>
            <a:r>
              <a:rPr lang="en-US" sz="1800"/>
              <a:t> represent components of three other unit vectors:</a:t>
            </a:r>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Where the Columns are the direction cosines (i.e. </a:t>
            </a:r>
            <a:r>
              <a:rPr lang="en-US" sz="1800" i="1"/>
              <a:t>hkl</a:t>
            </a:r>
            <a:r>
              <a:rPr lang="en-US" sz="1800"/>
              <a:t> or </a:t>
            </a:r>
            <a:r>
              <a:rPr lang="en-US" sz="1800" i="1"/>
              <a:t>uvw</a:t>
            </a:r>
            <a:r>
              <a:rPr lang="en-US" sz="1800"/>
              <a:t>) for the RD, TD and Normal directions in the </a:t>
            </a:r>
            <a:r>
              <a:rPr lang="en-US" sz="1800" i="1"/>
              <a:t>crystal coordinate system</a:t>
            </a:r>
            <a:r>
              <a:rPr lang="en-US" sz="1800"/>
              <a:t>.  </a:t>
            </a:r>
          </a:p>
        </p:txBody>
      </p:sp>
      <p:sp>
        <p:nvSpPr>
          <p:cNvPr id="49159" name="Text Box 7"/>
          <p:cNvSpPr txBox="1">
            <a:spLocks noChangeArrowheads="1"/>
          </p:cNvSpPr>
          <p:nvPr/>
        </p:nvSpPr>
        <p:spPr bwMode="auto">
          <a:xfrm>
            <a:off x="2262188" y="2608263"/>
            <a:ext cx="1503362" cy="457200"/>
          </a:xfrm>
          <a:prstGeom prst="rect">
            <a:avLst/>
          </a:prstGeom>
          <a:noFill/>
          <a:ln w="9525">
            <a:noFill/>
            <a:miter lim="800000"/>
            <a:headEnd/>
            <a:tailEnd/>
          </a:ln>
          <a:effectLst/>
        </p:spPr>
        <p:txBody>
          <a:bodyPr wrap="none">
            <a:prstTxWarp prst="textNoShape">
              <a:avLst/>
            </a:prstTxWarp>
            <a:spAutoFit/>
          </a:bodyPr>
          <a:lstStyle/>
          <a:p>
            <a:r>
              <a:rPr lang="en-US" i="1">
                <a:sym typeface="Symbol" charset="2"/>
              </a:rPr>
              <a:t>[uvw]</a:t>
            </a:r>
            <a:r>
              <a:rPr lang="en-US"/>
              <a:t>RD</a:t>
            </a:r>
          </a:p>
        </p:txBody>
      </p:sp>
      <p:sp>
        <p:nvSpPr>
          <p:cNvPr id="49160" name="Text Box 8"/>
          <p:cNvSpPr txBox="1">
            <a:spLocks noChangeArrowheads="1"/>
          </p:cNvSpPr>
          <p:nvPr/>
        </p:nvSpPr>
        <p:spPr bwMode="auto">
          <a:xfrm>
            <a:off x="4038600" y="2574925"/>
            <a:ext cx="590550" cy="457200"/>
          </a:xfrm>
          <a:prstGeom prst="rect">
            <a:avLst/>
          </a:prstGeom>
          <a:noFill/>
          <a:ln w="9525">
            <a:noFill/>
            <a:miter lim="800000"/>
            <a:headEnd/>
            <a:tailEnd/>
          </a:ln>
          <a:effectLst/>
        </p:spPr>
        <p:txBody>
          <a:bodyPr wrap="none">
            <a:prstTxWarp prst="textNoShape">
              <a:avLst/>
            </a:prstTxWarp>
            <a:spAutoFit/>
          </a:bodyPr>
          <a:lstStyle/>
          <a:p>
            <a:r>
              <a:rPr lang="en-US"/>
              <a:t>TD</a:t>
            </a:r>
          </a:p>
        </p:txBody>
      </p:sp>
      <p:sp>
        <p:nvSpPr>
          <p:cNvPr id="49161" name="Text Box 9"/>
          <p:cNvSpPr txBox="1">
            <a:spLocks noChangeArrowheads="1"/>
          </p:cNvSpPr>
          <p:nvPr/>
        </p:nvSpPr>
        <p:spPr bwMode="auto">
          <a:xfrm>
            <a:off x="4781550" y="2587625"/>
            <a:ext cx="1350963" cy="457200"/>
          </a:xfrm>
          <a:prstGeom prst="rect">
            <a:avLst/>
          </a:prstGeom>
          <a:noFill/>
          <a:ln w="9525">
            <a:noFill/>
            <a:miter lim="800000"/>
            <a:headEnd/>
            <a:tailEnd/>
          </a:ln>
          <a:effectLst/>
        </p:spPr>
        <p:txBody>
          <a:bodyPr wrap="none">
            <a:prstTxWarp prst="textNoShape">
              <a:avLst/>
            </a:prstTxWarp>
            <a:spAutoFit/>
          </a:bodyPr>
          <a:lstStyle/>
          <a:p>
            <a:r>
              <a:rPr lang="en-US" i="1"/>
              <a:t>ND</a:t>
            </a:r>
            <a:r>
              <a:rPr lang="en-US" i="1">
                <a:sym typeface="Symbol" charset="2"/>
              </a:rPr>
              <a:t>(hkl)</a:t>
            </a:r>
            <a:endParaRPr lang="en-US"/>
          </a:p>
        </p:txBody>
      </p:sp>
      <p:sp>
        <p:nvSpPr>
          <p:cNvPr id="49162" name="Line 10"/>
          <p:cNvSpPr>
            <a:spLocks noChangeShapeType="1"/>
          </p:cNvSpPr>
          <p:nvPr/>
        </p:nvSpPr>
        <p:spPr bwMode="auto">
          <a:xfrm>
            <a:off x="5029200" y="3032125"/>
            <a:ext cx="0" cy="549275"/>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9163" name="Line 11"/>
          <p:cNvSpPr>
            <a:spLocks noChangeShapeType="1"/>
          </p:cNvSpPr>
          <p:nvPr/>
        </p:nvSpPr>
        <p:spPr bwMode="auto">
          <a:xfrm>
            <a:off x="3429000" y="3032125"/>
            <a:ext cx="0" cy="549275"/>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9164" name="Line 12"/>
          <p:cNvSpPr>
            <a:spLocks noChangeShapeType="1"/>
          </p:cNvSpPr>
          <p:nvPr/>
        </p:nvSpPr>
        <p:spPr bwMode="auto">
          <a:xfrm>
            <a:off x="4343400" y="3032125"/>
            <a:ext cx="0" cy="549275"/>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aphicFrame>
        <p:nvGraphicFramePr>
          <p:cNvPr id="49165" name="Object 13"/>
          <p:cNvGraphicFramePr>
            <a:graphicFrameLocks noChangeAspect="1"/>
          </p:cNvGraphicFramePr>
          <p:nvPr/>
        </p:nvGraphicFramePr>
        <p:xfrm>
          <a:off x="3159125" y="3544888"/>
          <a:ext cx="2286000" cy="1604962"/>
        </p:xfrm>
        <a:graphic>
          <a:graphicData uri="http://schemas.openxmlformats.org/presentationml/2006/ole">
            <p:oleObj spid="_x0000_s49165" name="Equation" r:id="rId3" imgW="939800" imgH="660400"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7B9C76BE-3536-7A41-ABD8-AD05ECB9093F}" type="slidenum">
              <a:rPr lang="en-US"/>
              <a:pPr/>
              <a:t>44</a:t>
            </a:fld>
            <a:endParaRPr lang="en-US"/>
          </a:p>
        </p:txBody>
      </p:sp>
      <p:sp>
        <p:nvSpPr>
          <p:cNvPr id="50178" name="Rectangle 2"/>
          <p:cNvSpPr>
            <a:spLocks noGrp="1" noChangeArrowheads="1"/>
          </p:cNvSpPr>
          <p:nvPr>
            <p:ph type="title"/>
          </p:nvPr>
        </p:nvSpPr>
        <p:spPr/>
        <p:txBody>
          <a:bodyPr/>
          <a:lstStyle/>
          <a:p>
            <a:r>
              <a:rPr lang="en-US"/>
              <a:t>Compare Matrices</a:t>
            </a:r>
          </a:p>
        </p:txBody>
      </p:sp>
      <p:graphicFrame>
        <p:nvGraphicFramePr>
          <p:cNvPr id="50179" name="Object 3"/>
          <p:cNvGraphicFramePr>
            <a:graphicFrameLocks noChangeAspect="1"/>
          </p:cNvGraphicFramePr>
          <p:nvPr/>
        </p:nvGraphicFramePr>
        <p:xfrm>
          <a:off x="533400" y="2590800"/>
          <a:ext cx="3656013" cy="2032000"/>
        </p:xfrm>
        <a:graphic>
          <a:graphicData uri="http://schemas.openxmlformats.org/presentationml/2006/ole">
            <p:oleObj spid="_x0000_s50179" name="Equation" r:id="rId3" imgW="2057400" imgH="1143000" progId="Equation.3">
              <p:embed/>
            </p:oleObj>
          </a:graphicData>
        </a:graphic>
      </p:graphicFrame>
      <p:graphicFrame>
        <p:nvGraphicFramePr>
          <p:cNvPr id="50180" name="Object 4"/>
          <p:cNvGraphicFramePr>
            <a:graphicFrameLocks noChangeAspect="1"/>
          </p:cNvGraphicFramePr>
          <p:nvPr/>
        </p:nvGraphicFramePr>
        <p:xfrm>
          <a:off x="4343400" y="2819400"/>
          <a:ext cx="4570413" cy="1866900"/>
        </p:xfrm>
        <a:graphic>
          <a:graphicData uri="http://schemas.openxmlformats.org/presentationml/2006/ole">
            <p:oleObj spid="_x0000_s50180" name="Equation" r:id="rId4" imgW="3606800" imgH="1473200" progId="Equation.3">
              <p:embed/>
            </p:oleObj>
          </a:graphicData>
        </a:graphic>
      </p:graphicFrame>
      <p:sp>
        <p:nvSpPr>
          <p:cNvPr id="50181" name="Rectangle 5"/>
          <p:cNvSpPr>
            <a:spLocks noChangeArrowheads="1"/>
          </p:cNvSpPr>
          <p:nvPr/>
        </p:nvSpPr>
        <p:spPr bwMode="auto">
          <a:xfrm>
            <a:off x="1600200" y="2667000"/>
            <a:ext cx="1219200" cy="2209800"/>
          </a:xfrm>
          <a:prstGeom prst="rect">
            <a:avLst/>
          </a:prstGeom>
          <a:noFill/>
          <a:ln w="28575" cap="rnd">
            <a:solidFill>
              <a:schemeClr val="accent2"/>
            </a:solidFill>
            <a:prstDash val="sysDot"/>
            <a:miter lim="800000"/>
            <a:headEnd/>
            <a:tailEnd/>
          </a:ln>
          <a:effectLst/>
        </p:spPr>
        <p:txBody>
          <a:bodyPr wrap="none" anchor="ctr">
            <a:prstTxWarp prst="textNoShape">
              <a:avLst/>
            </a:prstTxWarp>
          </a:bodyPr>
          <a:lstStyle/>
          <a:p>
            <a:endParaRPr lang="en-US"/>
          </a:p>
        </p:txBody>
      </p:sp>
      <p:sp>
        <p:nvSpPr>
          <p:cNvPr id="50182" name="Text Box 6"/>
          <p:cNvSpPr txBox="1">
            <a:spLocks noChangeArrowheads="1"/>
          </p:cNvSpPr>
          <p:nvPr/>
        </p:nvSpPr>
        <p:spPr bwMode="auto">
          <a:xfrm>
            <a:off x="1741488" y="1782763"/>
            <a:ext cx="1154112" cy="579437"/>
          </a:xfrm>
          <a:prstGeom prst="rect">
            <a:avLst/>
          </a:prstGeom>
          <a:noFill/>
          <a:ln w="9525">
            <a:noFill/>
            <a:miter lim="800000"/>
            <a:headEnd/>
            <a:tailEnd/>
          </a:ln>
          <a:effectLst/>
        </p:spPr>
        <p:txBody>
          <a:bodyPr wrap="none">
            <a:prstTxWarp prst="textNoShape">
              <a:avLst/>
            </a:prstTxWarp>
            <a:spAutoFit/>
          </a:bodyPr>
          <a:lstStyle/>
          <a:p>
            <a:r>
              <a:rPr lang="en-US" sz="3200">
                <a:solidFill>
                  <a:schemeClr val="accent2"/>
                </a:solidFill>
              </a:rPr>
              <a:t>[uvw]</a:t>
            </a:r>
          </a:p>
        </p:txBody>
      </p:sp>
      <p:sp>
        <p:nvSpPr>
          <p:cNvPr id="50183" name="Rectangle 7"/>
          <p:cNvSpPr>
            <a:spLocks noChangeArrowheads="1"/>
          </p:cNvSpPr>
          <p:nvPr/>
        </p:nvSpPr>
        <p:spPr bwMode="auto">
          <a:xfrm>
            <a:off x="4419600" y="2667000"/>
            <a:ext cx="1600200" cy="2195513"/>
          </a:xfrm>
          <a:prstGeom prst="rect">
            <a:avLst/>
          </a:prstGeom>
          <a:noFill/>
          <a:ln w="28575" cap="rnd">
            <a:solidFill>
              <a:schemeClr val="accent2"/>
            </a:solidFill>
            <a:prstDash val="sysDot"/>
            <a:miter lim="800000"/>
            <a:headEnd/>
            <a:tailEnd/>
          </a:ln>
          <a:effectLst/>
        </p:spPr>
        <p:txBody>
          <a:bodyPr wrap="none" anchor="ctr">
            <a:prstTxWarp prst="textNoShape">
              <a:avLst/>
            </a:prstTxWarp>
          </a:bodyPr>
          <a:lstStyle/>
          <a:p>
            <a:endParaRPr lang="en-US"/>
          </a:p>
        </p:txBody>
      </p:sp>
      <p:sp>
        <p:nvSpPr>
          <p:cNvPr id="50184" name="Text Box 8"/>
          <p:cNvSpPr txBox="1">
            <a:spLocks noChangeArrowheads="1"/>
          </p:cNvSpPr>
          <p:nvPr/>
        </p:nvSpPr>
        <p:spPr bwMode="auto">
          <a:xfrm>
            <a:off x="4648200" y="1905000"/>
            <a:ext cx="1154113" cy="579438"/>
          </a:xfrm>
          <a:prstGeom prst="rect">
            <a:avLst/>
          </a:prstGeom>
          <a:noFill/>
          <a:ln w="9525">
            <a:noFill/>
            <a:miter lim="800000"/>
            <a:headEnd/>
            <a:tailEnd/>
          </a:ln>
          <a:effectLst/>
        </p:spPr>
        <p:txBody>
          <a:bodyPr wrap="none">
            <a:prstTxWarp prst="textNoShape">
              <a:avLst/>
            </a:prstTxWarp>
            <a:spAutoFit/>
          </a:bodyPr>
          <a:lstStyle/>
          <a:p>
            <a:r>
              <a:rPr lang="en-US" sz="3200">
                <a:solidFill>
                  <a:schemeClr val="accent2"/>
                </a:solidFill>
              </a:rPr>
              <a:t>[uvw]</a:t>
            </a:r>
          </a:p>
        </p:txBody>
      </p:sp>
      <p:sp>
        <p:nvSpPr>
          <p:cNvPr id="50185" name="Rectangle 9"/>
          <p:cNvSpPr>
            <a:spLocks noChangeArrowheads="1"/>
          </p:cNvSpPr>
          <p:nvPr/>
        </p:nvSpPr>
        <p:spPr bwMode="auto">
          <a:xfrm>
            <a:off x="7772400" y="2667000"/>
            <a:ext cx="1143000" cy="2209800"/>
          </a:xfrm>
          <a:prstGeom prst="rect">
            <a:avLst/>
          </a:prstGeom>
          <a:noFill/>
          <a:ln w="28575" cap="rnd">
            <a:solidFill>
              <a:srgbClr val="FF0000"/>
            </a:solidFill>
            <a:prstDash val="sysDot"/>
            <a:miter lim="800000"/>
            <a:headEnd/>
            <a:tailEnd/>
          </a:ln>
          <a:effectLst/>
        </p:spPr>
        <p:txBody>
          <a:bodyPr wrap="none" anchor="ctr">
            <a:prstTxWarp prst="textNoShape">
              <a:avLst/>
            </a:prstTxWarp>
          </a:bodyPr>
          <a:lstStyle/>
          <a:p>
            <a:endParaRPr lang="en-US"/>
          </a:p>
        </p:txBody>
      </p:sp>
      <p:sp>
        <p:nvSpPr>
          <p:cNvPr id="50186" name="Text Box 10"/>
          <p:cNvSpPr txBox="1">
            <a:spLocks noChangeArrowheads="1"/>
          </p:cNvSpPr>
          <p:nvPr/>
        </p:nvSpPr>
        <p:spPr bwMode="auto">
          <a:xfrm>
            <a:off x="7772400" y="1905000"/>
            <a:ext cx="974725" cy="579438"/>
          </a:xfrm>
          <a:prstGeom prst="rect">
            <a:avLst/>
          </a:prstGeom>
          <a:noFill/>
          <a:ln w="9525">
            <a:noFill/>
            <a:miter lim="800000"/>
            <a:headEnd/>
            <a:tailEnd/>
          </a:ln>
          <a:effectLst/>
        </p:spPr>
        <p:txBody>
          <a:bodyPr wrap="none">
            <a:prstTxWarp prst="textNoShape">
              <a:avLst/>
            </a:prstTxWarp>
            <a:spAutoFit/>
          </a:bodyPr>
          <a:lstStyle/>
          <a:p>
            <a:r>
              <a:rPr lang="en-US" sz="3200">
                <a:solidFill>
                  <a:srgbClr val="FF0000"/>
                </a:solidFill>
              </a:rPr>
              <a:t>(hkl)</a:t>
            </a:r>
          </a:p>
        </p:txBody>
      </p:sp>
      <p:sp>
        <p:nvSpPr>
          <p:cNvPr id="50187" name="Rectangle 11"/>
          <p:cNvSpPr>
            <a:spLocks noChangeArrowheads="1"/>
          </p:cNvSpPr>
          <p:nvPr/>
        </p:nvSpPr>
        <p:spPr bwMode="auto">
          <a:xfrm>
            <a:off x="3309938" y="2544763"/>
            <a:ext cx="881062" cy="2332037"/>
          </a:xfrm>
          <a:prstGeom prst="rect">
            <a:avLst/>
          </a:prstGeom>
          <a:noFill/>
          <a:ln w="28575" cap="rnd">
            <a:solidFill>
              <a:srgbClr val="FF0000"/>
            </a:solidFill>
            <a:prstDash val="sysDot"/>
            <a:miter lim="800000"/>
            <a:headEnd/>
            <a:tailEnd/>
          </a:ln>
          <a:effectLst/>
        </p:spPr>
        <p:txBody>
          <a:bodyPr wrap="none" anchor="ctr">
            <a:prstTxWarp prst="textNoShape">
              <a:avLst/>
            </a:prstTxWarp>
          </a:bodyPr>
          <a:lstStyle/>
          <a:p>
            <a:endParaRPr lang="en-US"/>
          </a:p>
        </p:txBody>
      </p:sp>
      <p:sp>
        <p:nvSpPr>
          <p:cNvPr id="50188" name="Text Box 12"/>
          <p:cNvSpPr txBox="1">
            <a:spLocks noChangeArrowheads="1"/>
          </p:cNvSpPr>
          <p:nvPr/>
        </p:nvSpPr>
        <p:spPr bwMode="auto">
          <a:xfrm>
            <a:off x="3276600" y="1782763"/>
            <a:ext cx="974725" cy="579437"/>
          </a:xfrm>
          <a:prstGeom prst="rect">
            <a:avLst/>
          </a:prstGeom>
          <a:noFill/>
          <a:ln w="9525">
            <a:noFill/>
            <a:miter lim="800000"/>
            <a:headEnd/>
            <a:tailEnd/>
          </a:ln>
          <a:effectLst/>
        </p:spPr>
        <p:txBody>
          <a:bodyPr wrap="none">
            <a:prstTxWarp prst="textNoShape">
              <a:avLst/>
            </a:prstTxWarp>
            <a:spAutoFit/>
          </a:bodyPr>
          <a:lstStyle/>
          <a:p>
            <a:r>
              <a:rPr lang="en-US" sz="3200">
                <a:solidFill>
                  <a:srgbClr val="FF0000"/>
                </a:solidFill>
              </a:rPr>
              <a:t>(hkl)</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5D20066-05AA-B345-8EE7-887E5C09F914}" type="slidenum">
              <a:rPr lang="en-US"/>
              <a:pPr/>
              <a:t>45</a:t>
            </a:fld>
            <a:endParaRPr lang="en-US"/>
          </a:p>
        </p:txBody>
      </p:sp>
      <p:sp>
        <p:nvSpPr>
          <p:cNvPr id="43010" name="Rectangle 2"/>
          <p:cNvSpPr>
            <a:spLocks noGrp="1" noChangeArrowheads="1"/>
          </p:cNvSpPr>
          <p:nvPr>
            <p:ph type="title"/>
          </p:nvPr>
        </p:nvSpPr>
        <p:spPr/>
        <p:txBody>
          <a:bodyPr/>
          <a:lstStyle/>
          <a:p>
            <a:r>
              <a:rPr lang="en-US"/>
              <a:t>Summary</a:t>
            </a:r>
          </a:p>
        </p:txBody>
      </p:sp>
      <p:sp>
        <p:nvSpPr>
          <p:cNvPr id="43011" name="Rectangle 3"/>
          <p:cNvSpPr>
            <a:spLocks noGrp="1" noChangeArrowheads="1"/>
          </p:cNvSpPr>
          <p:nvPr>
            <p:ph type="body" idx="1"/>
          </p:nvPr>
        </p:nvSpPr>
        <p:spPr/>
        <p:txBody>
          <a:bodyPr/>
          <a:lstStyle/>
          <a:p>
            <a:r>
              <a:rPr lang="en-US"/>
              <a:t>The rules for working with vectors and matrices, i.e. mathematics, especially with respect to rotations and transformations of axes, has been reviewed.</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8872F3-6B06-C84E-A951-A834A67EFA31}" type="slidenum">
              <a:rPr lang="en-US"/>
              <a:pPr/>
              <a:t>46</a:t>
            </a:fld>
            <a:endParaRPr lang="en-US"/>
          </a:p>
        </p:txBody>
      </p:sp>
      <p:sp>
        <p:nvSpPr>
          <p:cNvPr id="51202" name="Rectangle 2"/>
          <p:cNvSpPr>
            <a:spLocks noGrp="1" noChangeArrowheads="1"/>
          </p:cNvSpPr>
          <p:nvPr>
            <p:ph type="title"/>
          </p:nvPr>
        </p:nvSpPr>
        <p:spPr/>
        <p:txBody>
          <a:bodyPr/>
          <a:lstStyle/>
          <a:p>
            <a:r>
              <a:rPr lang="en-US"/>
              <a:t>Supplemental Slides</a:t>
            </a:r>
          </a:p>
        </p:txBody>
      </p:sp>
      <p:sp>
        <p:nvSpPr>
          <p:cNvPr id="51203" name="Rectangle 3"/>
          <p:cNvSpPr>
            <a:spLocks noGrp="1" noChangeArrowheads="1"/>
          </p:cNvSpPr>
          <p:nvPr>
            <p:ph type="body" idx="1"/>
          </p:nvPr>
        </p:nvSpPr>
        <p:spPr/>
        <p:txBody>
          <a:bodyPr/>
          <a:lstStyle/>
          <a:p>
            <a:pPr algn="ctr">
              <a:buFontTx/>
              <a:buNone/>
            </a:pPr>
            <a:r>
              <a:rPr lang="en-US"/>
              <a:t>[none]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A7CE2C0-434B-0940-9AEB-6CEDB42C675F}" type="slidenum">
              <a:rPr lang="en-US"/>
              <a:pPr/>
              <a:t>5</a:t>
            </a:fld>
            <a:endParaRPr lang="en-US"/>
          </a:p>
        </p:txBody>
      </p:sp>
      <p:sp>
        <p:nvSpPr>
          <p:cNvPr id="54274" name="Rectangle 2"/>
          <p:cNvSpPr>
            <a:spLocks noGrp="1" noChangeArrowheads="1"/>
          </p:cNvSpPr>
          <p:nvPr>
            <p:ph type="body" idx="1"/>
          </p:nvPr>
        </p:nvSpPr>
        <p:spPr>
          <a:xfrm>
            <a:off x="685800" y="1295400"/>
            <a:ext cx="7772400" cy="4114800"/>
          </a:xfrm>
        </p:spPr>
        <p:txBody>
          <a:bodyPr/>
          <a:lstStyle/>
          <a:p>
            <a:r>
              <a:rPr lang="en-US" sz="2400"/>
              <a:t>Two vectors </a:t>
            </a:r>
            <a:r>
              <a:rPr lang="en-US" sz="2400" b="1"/>
              <a:t>u</a:t>
            </a:r>
            <a:r>
              <a:rPr lang="en-US" sz="2400"/>
              <a:t> and </a:t>
            </a:r>
            <a:r>
              <a:rPr lang="en-US" sz="2400" b="1"/>
              <a:t>v </a:t>
            </a:r>
            <a:r>
              <a:rPr lang="en-US" sz="2400"/>
              <a:t>compound (</a:t>
            </a:r>
            <a:r>
              <a:rPr lang="en-US" sz="2400" i="1"/>
              <a:t>addition</a:t>
            </a:r>
            <a:r>
              <a:rPr lang="en-US" sz="2400"/>
              <a:t>) according to the </a:t>
            </a:r>
            <a:r>
              <a:rPr lang="en-US" sz="2400" i="1"/>
              <a:t>parallelogram law</a:t>
            </a:r>
            <a:r>
              <a:rPr lang="en-US" sz="2400"/>
              <a:t>.  If </a:t>
            </a:r>
            <a:r>
              <a:rPr lang="en-US" sz="2400" b="1"/>
              <a:t>u </a:t>
            </a:r>
            <a:r>
              <a:rPr lang="en-US" sz="2400"/>
              <a:t>and </a:t>
            </a:r>
            <a:r>
              <a:rPr lang="en-US" sz="2400" b="1"/>
              <a:t>v</a:t>
            </a:r>
            <a:r>
              <a:rPr lang="en-US" sz="2400"/>
              <a:t> are taken to be the adjacent sides of a parallelogram (i.e., emanating from a common origin), then a new vector, </a:t>
            </a:r>
            <a:r>
              <a:rPr lang="en-US" sz="2400" b="1"/>
              <a:t>w,</a:t>
            </a:r>
            <a:br>
              <a:rPr lang="en-US" sz="2400" b="1"/>
            </a:br>
            <a:r>
              <a:rPr lang="en-US" sz="2400" b="1"/>
              <a:t/>
            </a:r>
            <a:br>
              <a:rPr lang="en-US" sz="2400" b="1"/>
            </a:br>
            <a:r>
              <a:rPr lang="en-US" sz="2400" b="1"/>
              <a:t/>
            </a:r>
            <a:br>
              <a:rPr lang="en-US" sz="2400" b="1"/>
            </a:br>
            <a:r>
              <a:rPr lang="en-US" sz="2400"/>
              <a:t> is defined by the diagonal of the parallelogram which emanates from the same origin.  The usefulness of the parallelogram law lies in the fact that many physical quantities compound in this way. </a:t>
            </a:r>
          </a:p>
        </p:txBody>
      </p:sp>
      <p:graphicFrame>
        <p:nvGraphicFramePr>
          <p:cNvPr id="54275" name="Object 3"/>
          <p:cNvGraphicFramePr>
            <a:graphicFrameLocks noChangeAspect="1"/>
          </p:cNvGraphicFramePr>
          <p:nvPr/>
        </p:nvGraphicFramePr>
        <p:xfrm>
          <a:off x="3541713" y="2916238"/>
          <a:ext cx="2052637" cy="481012"/>
        </p:xfrm>
        <a:graphic>
          <a:graphicData uri="http://schemas.openxmlformats.org/presentationml/2006/ole">
            <p:oleObj spid="_x0000_s54275" name="Equation" r:id="rId3" imgW="596900" imgH="139700" progId="Equation.3">
              <p:embed/>
            </p:oleObj>
          </a:graphicData>
        </a:graphic>
      </p:graphicFrame>
      <p:sp>
        <p:nvSpPr>
          <p:cNvPr id="54276" name="Rectangle 4"/>
          <p:cNvSpPr>
            <a:spLocks noGrp="1" noChangeArrowheads="1"/>
          </p:cNvSpPr>
          <p:nvPr>
            <p:ph type="title"/>
          </p:nvPr>
        </p:nvSpPr>
        <p:spPr>
          <a:xfrm>
            <a:off x="685800" y="76200"/>
            <a:ext cx="7772400" cy="1143000"/>
          </a:xfrm>
          <a:noFill/>
          <a:ln/>
        </p:spPr>
        <p:txBody>
          <a:bodyPr/>
          <a:lstStyle/>
          <a:p>
            <a:r>
              <a:rPr lang="en-US"/>
              <a:t>Parallelogram Law</a:t>
            </a:r>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4A8E0EBE-A39D-F94C-B38C-45619B26CBA8}" type="slidenum">
              <a:rPr lang="en-US"/>
              <a:pPr/>
              <a:t>6</a:t>
            </a:fld>
            <a:endParaRPr lang="en-US"/>
          </a:p>
        </p:txBody>
      </p:sp>
      <p:sp>
        <p:nvSpPr>
          <p:cNvPr id="55298" name="Rectangle 2"/>
          <p:cNvSpPr>
            <a:spLocks noChangeArrowheads="1"/>
          </p:cNvSpPr>
          <p:nvPr>
            <p:ph type="body" idx="1"/>
          </p:nvPr>
        </p:nvSpPr>
        <p:spPr>
          <a:xfrm>
            <a:off x="838200" y="1828800"/>
            <a:ext cx="7772400" cy="4876800"/>
          </a:xfrm>
        </p:spPr>
        <p:txBody>
          <a:bodyPr/>
          <a:lstStyle/>
          <a:p>
            <a:r>
              <a:rPr lang="en-US"/>
              <a:t>It is convenient to introduce a </a:t>
            </a:r>
            <a:r>
              <a:rPr lang="en-US" i="1"/>
              <a:t>rectangular Cartesian coordinate frame</a:t>
            </a:r>
            <a:r>
              <a:rPr lang="en-US"/>
              <a:t> for consisting of the </a:t>
            </a:r>
            <a:r>
              <a:rPr lang="en-US" i="1"/>
              <a:t>base vectors </a:t>
            </a:r>
            <a:r>
              <a:rPr lang="en-US"/>
              <a:t>    ,     , and      and a point </a:t>
            </a:r>
            <a:r>
              <a:rPr lang="en-US" i="1"/>
              <a:t>o</a:t>
            </a:r>
            <a:r>
              <a:rPr lang="en-US"/>
              <a:t>  called the </a:t>
            </a:r>
            <a:r>
              <a:rPr lang="en-US" i="1"/>
              <a:t>origin</a:t>
            </a:r>
            <a:r>
              <a:rPr lang="en-US"/>
              <a:t>.  These base vectors have unit length, they emanate from the common origin </a:t>
            </a:r>
            <a:r>
              <a:rPr lang="en-US" i="1"/>
              <a:t>o</a:t>
            </a:r>
            <a:r>
              <a:rPr lang="en-US"/>
              <a:t>, and they are orthogonal to each another.  By virtue of the parallelogram law any vector       can be expressed as a vector sum of these three base vectors according to the expressions</a:t>
            </a:r>
          </a:p>
        </p:txBody>
      </p:sp>
      <p:graphicFrame>
        <p:nvGraphicFramePr>
          <p:cNvPr id="55299" name="Object 3"/>
          <p:cNvGraphicFramePr>
            <a:graphicFrameLocks noChangeAspect="1"/>
          </p:cNvGraphicFramePr>
          <p:nvPr/>
        </p:nvGraphicFramePr>
        <p:xfrm>
          <a:off x="3987800" y="2628900"/>
          <a:ext cx="477838" cy="609600"/>
        </p:xfrm>
        <a:graphic>
          <a:graphicData uri="http://schemas.openxmlformats.org/presentationml/2006/ole">
            <p:oleObj spid="_x0000_s55299" name="Equation" r:id="rId3" imgW="139700" imgH="177800" progId="Equation.3">
              <p:embed/>
            </p:oleObj>
          </a:graphicData>
        </a:graphic>
      </p:graphicFrame>
      <p:graphicFrame>
        <p:nvGraphicFramePr>
          <p:cNvPr id="55300" name="Object 4"/>
          <p:cNvGraphicFramePr>
            <a:graphicFrameLocks noChangeAspect="1"/>
          </p:cNvGraphicFramePr>
          <p:nvPr/>
        </p:nvGraphicFramePr>
        <p:xfrm>
          <a:off x="4602163" y="2659063"/>
          <a:ext cx="506412" cy="546100"/>
        </p:xfrm>
        <a:graphic>
          <a:graphicData uri="http://schemas.openxmlformats.org/presentationml/2006/ole">
            <p:oleObj spid="_x0000_s55300" name="Equation" r:id="rId4" imgW="165100" imgH="177800" progId="Equation.3">
              <p:embed/>
            </p:oleObj>
          </a:graphicData>
        </a:graphic>
      </p:graphicFrame>
      <p:graphicFrame>
        <p:nvGraphicFramePr>
          <p:cNvPr id="55301" name="Object 5"/>
          <p:cNvGraphicFramePr>
            <a:graphicFrameLocks noChangeAspect="1"/>
          </p:cNvGraphicFramePr>
          <p:nvPr/>
        </p:nvGraphicFramePr>
        <p:xfrm>
          <a:off x="5894388" y="2638425"/>
          <a:ext cx="503237" cy="628650"/>
        </p:xfrm>
        <a:graphic>
          <a:graphicData uri="http://schemas.openxmlformats.org/presentationml/2006/ole">
            <p:oleObj spid="_x0000_s55301" name="Equation" r:id="rId5" imgW="152400" imgH="190500" progId="Equation.3">
              <p:embed/>
            </p:oleObj>
          </a:graphicData>
        </a:graphic>
      </p:graphicFrame>
      <p:graphicFrame>
        <p:nvGraphicFramePr>
          <p:cNvPr id="55302" name="Object 6"/>
          <p:cNvGraphicFramePr>
            <a:graphicFrameLocks noChangeAspect="1"/>
          </p:cNvGraphicFramePr>
          <p:nvPr/>
        </p:nvGraphicFramePr>
        <p:xfrm>
          <a:off x="3048000" y="4724400"/>
          <a:ext cx="457200" cy="609600"/>
        </p:xfrm>
        <a:graphic>
          <a:graphicData uri="http://schemas.openxmlformats.org/presentationml/2006/ole">
            <p:oleObj spid="_x0000_s55302" name="Equation" r:id="rId6" imgW="114300" imgH="152400" progId="Equation.3">
              <p:embed/>
            </p:oleObj>
          </a:graphicData>
        </a:graphic>
      </p:graphicFrame>
      <p:graphicFrame>
        <p:nvGraphicFramePr>
          <p:cNvPr id="55303" name="Object 7"/>
          <p:cNvGraphicFramePr>
            <a:graphicFrameLocks noChangeAspect="1"/>
          </p:cNvGraphicFramePr>
          <p:nvPr/>
        </p:nvGraphicFramePr>
        <p:xfrm>
          <a:off x="1600200" y="457200"/>
          <a:ext cx="7467600" cy="1541463"/>
        </p:xfrm>
        <a:graphic>
          <a:graphicData uri="http://schemas.openxmlformats.org/presentationml/2006/ole">
            <p:oleObj spid="_x0000_s55303" name="Equation" r:id="rId7" imgW="2336800" imgH="482600" progId="Equation.3">
              <p:embed/>
            </p:oleObj>
          </a:graphicData>
        </a:graphic>
      </p:graphicFrame>
      <p:sp>
        <p:nvSpPr>
          <p:cNvPr id="55304" name="Rectangle 8"/>
          <p:cNvSpPr>
            <a:spLocks noGrp="1" noChangeArrowheads="1"/>
          </p:cNvSpPr>
          <p:nvPr>
            <p:ph type="title"/>
          </p:nvPr>
        </p:nvSpPr>
        <p:spPr>
          <a:xfrm>
            <a:off x="762000" y="76200"/>
            <a:ext cx="5181600" cy="838200"/>
          </a:xfrm>
          <a:noFill/>
          <a:ln/>
        </p:spPr>
        <p:txBody>
          <a:bodyPr/>
          <a:lstStyle/>
          <a:p>
            <a:r>
              <a:rPr lang="en-US" sz="4800"/>
              <a:t>Coordinate Frame</a:t>
            </a:r>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A967EAC-423B-164A-8CBD-E16F188DCA16}" type="slidenum">
              <a:rPr lang="en-US"/>
              <a:pPr/>
              <a:t>7</a:t>
            </a:fld>
            <a:endParaRPr lang="en-US"/>
          </a:p>
        </p:txBody>
      </p:sp>
      <p:sp>
        <p:nvSpPr>
          <p:cNvPr id="56322" name="Rectangle 2"/>
          <p:cNvSpPr>
            <a:spLocks noGrp="1" noChangeArrowheads="1"/>
          </p:cNvSpPr>
          <p:nvPr>
            <p:ph type="body" idx="1"/>
          </p:nvPr>
        </p:nvSpPr>
        <p:spPr>
          <a:xfrm>
            <a:off x="685800" y="1295400"/>
            <a:ext cx="7772400" cy="4114800"/>
          </a:xfrm>
        </p:spPr>
        <p:txBody>
          <a:bodyPr/>
          <a:lstStyle/>
          <a:p>
            <a:pPr>
              <a:lnSpc>
                <a:spcPct val="90000"/>
              </a:lnSpc>
              <a:buFontTx/>
              <a:buNone/>
            </a:pPr>
            <a:r>
              <a:rPr lang="en-US"/>
              <a:t>where 			 are real numbers called the </a:t>
            </a:r>
            <a:r>
              <a:rPr lang="en-US" i="1"/>
              <a:t>components </a:t>
            </a:r>
            <a:r>
              <a:rPr lang="en-US"/>
              <a:t>of  in the specified coordinate system.  In the previous equation, the standard shorthand notation  has been introduced.  This is known as the </a:t>
            </a:r>
            <a:r>
              <a:rPr lang="en-US" i="1"/>
              <a:t>summation convention</a:t>
            </a:r>
            <a:r>
              <a:rPr lang="en-US"/>
              <a:t>.  Repeated indices in the same term indicate that </a:t>
            </a:r>
            <a:r>
              <a:rPr lang="en-US" i="1"/>
              <a:t>summation over the repeated index</a:t>
            </a:r>
            <a:r>
              <a:rPr lang="en-US"/>
              <a:t>, from 1 to 3, is required.  This notation will be used throughout the text whenever the meaning is clear.  </a:t>
            </a:r>
          </a:p>
        </p:txBody>
      </p:sp>
      <p:graphicFrame>
        <p:nvGraphicFramePr>
          <p:cNvPr id="56323" name="Object 3"/>
          <p:cNvGraphicFramePr>
            <a:graphicFrameLocks noChangeAspect="1"/>
          </p:cNvGraphicFramePr>
          <p:nvPr/>
        </p:nvGraphicFramePr>
        <p:xfrm>
          <a:off x="1981200" y="1295400"/>
          <a:ext cx="2362200" cy="561975"/>
        </p:xfrm>
        <a:graphic>
          <a:graphicData uri="http://schemas.openxmlformats.org/presentationml/2006/ole">
            <p:oleObj spid="_x0000_s56323" name="Equation" r:id="rId3" imgW="800100" imgH="190500" progId="Equation.3">
              <p:embed/>
            </p:oleObj>
          </a:graphicData>
        </a:graphic>
      </p:graphicFrame>
      <p:sp>
        <p:nvSpPr>
          <p:cNvPr id="56324" name="Rectangle 4"/>
          <p:cNvSpPr>
            <a:spLocks noGrp="1" noChangeArrowheads="1"/>
          </p:cNvSpPr>
          <p:nvPr>
            <p:ph type="title"/>
          </p:nvPr>
        </p:nvSpPr>
        <p:spPr>
          <a:xfrm>
            <a:off x="762000" y="76200"/>
            <a:ext cx="7924800" cy="1143000"/>
          </a:xfrm>
          <a:noFill/>
          <a:ln/>
        </p:spPr>
        <p:txBody>
          <a:bodyPr/>
          <a:lstStyle/>
          <a:p>
            <a:r>
              <a:rPr lang="en-US" sz="4800"/>
              <a:t>Coordinate Frame, contd.</a:t>
            </a:r>
            <a:endParaRPr 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C3F94E3E-3072-E240-98EC-8CD1CF6E79ED}" type="slidenum">
              <a:rPr lang="en-US"/>
              <a:pPr/>
              <a:t>8</a:t>
            </a:fld>
            <a:endParaRPr lang="en-US"/>
          </a:p>
        </p:txBody>
      </p:sp>
      <p:graphicFrame>
        <p:nvGraphicFramePr>
          <p:cNvPr id="57346" name="Object 2"/>
          <p:cNvGraphicFramePr>
            <a:graphicFrameLocks noChangeAspect="1"/>
          </p:cNvGraphicFramePr>
          <p:nvPr/>
        </p:nvGraphicFramePr>
        <p:xfrm>
          <a:off x="1600200" y="3124200"/>
          <a:ext cx="6419850" cy="982663"/>
        </p:xfrm>
        <a:graphic>
          <a:graphicData uri="http://schemas.openxmlformats.org/presentationml/2006/ole">
            <p:oleObj spid="_x0000_s57346" name="Equation" r:id="rId3" imgW="1409700" imgH="215900" progId="Equation.3">
              <p:embed/>
            </p:oleObj>
          </a:graphicData>
        </a:graphic>
      </p:graphicFrame>
      <p:sp>
        <p:nvSpPr>
          <p:cNvPr id="57347" name="Text Box 3"/>
          <p:cNvSpPr txBox="1">
            <a:spLocks noChangeArrowheads="1"/>
          </p:cNvSpPr>
          <p:nvPr/>
        </p:nvSpPr>
        <p:spPr bwMode="auto">
          <a:xfrm>
            <a:off x="1508125" y="1570038"/>
            <a:ext cx="7026275" cy="1554162"/>
          </a:xfrm>
          <a:prstGeom prst="rect">
            <a:avLst/>
          </a:prstGeom>
          <a:noFill/>
          <a:ln w="9525">
            <a:noFill/>
            <a:miter lim="800000"/>
            <a:headEnd/>
            <a:tailEnd/>
          </a:ln>
          <a:effectLst/>
        </p:spPr>
        <p:txBody>
          <a:bodyPr>
            <a:prstTxWarp prst="textNoShape">
              <a:avLst/>
            </a:prstTxWarp>
            <a:spAutoFit/>
          </a:bodyPr>
          <a:lstStyle/>
          <a:p>
            <a:r>
              <a:rPr lang="en-US" sz="3200"/>
              <a:t>The </a:t>
            </a:r>
            <a:r>
              <a:rPr lang="en-US" sz="3200" i="1"/>
              <a:t>magnitude,</a:t>
            </a:r>
            <a:r>
              <a:rPr lang="en-US" sz="3200"/>
              <a:t> </a:t>
            </a:r>
            <a:r>
              <a:rPr lang="en-US" sz="3200" i="1"/>
              <a:t>v,</a:t>
            </a:r>
            <a:r>
              <a:rPr lang="en-US" sz="3200"/>
              <a:t>  of       is related to its components through the parallelogram law:</a:t>
            </a:r>
          </a:p>
        </p:txBody>
      </p:sp>
      <p:graphicFrame>
        <p:nvGraphicFramePr>
          <p:cNvPr id="57348" name="Object 4"/>
          <p:cNvGraphicFramePr>
            <a:graphicFrameLocks noChangeAspect="1"/>
          </p:cNvGraphicFramePr>
          <p:nvPr/>
        </p:nvGraphicFramePr>
        <p:xfrm>
          <a:off x="5205413" y="1549400"/>
          <a:ext cx="457200" cy="558800"/>
        </p:xfrm>
        <a:graphic>
          <a:graphicData uri="http://schemas.openxmlformats.org/presentationml/2006/ole">
            <p:oleObj spid="_x0000_s57348" name="Equation" r:id="rId4" imgW="114300" imgH="139700" progId="Equation.3">
              <p:embed/>
            </p:oleObj>
          </a:graphicData>
        </a:graphic>
      </p:graphicFrame>
      <p:sp>
        <p:nvSpPr>
          <p:cNvPr id="57349" name="Rectangle 5"/>
          <p:cNvSpPr>
            <a:spLocks noChangeArrowheads="1"/>
          </p:cNvSpPr>
          <p:nvPr/>
        </p:nvSpPr>
        <p:spPr bwMode="auto">
          <a:xfrm>
            <a:off x="1563688" y="390525"/>
            <a:ext cx="6019800" cy="8382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Magnitude of a vector</a:t>
            </a:r>
            <a:endParaRPr lang="en-US" sz="4400" i="1">
              <a:latin typeface="Times New Roman" charset="0"/>
            </a:endParaRPr>
          </a:p>
        </p:txBody>
      </p:sp>
      <p:sp>
        <p:nvSpPr>
          <p:cNvPr id="57350" name="Text Box 6"/>
          <p:cNvSpPr txBox="1">
            <a:spLocks noChangeArrowheads="1"/>
          </p:cNvSpPr>
          <p:nvPr/>
        </p:nvSpPr>
        <p:spPr bwMode="auto">
          <a:xfrm>
            <a:off x="838200" y="4343400"/>
            <a:ext cx="7543800" cy="1066800"/>
          </a:xfrm>
          <a:prstGeom prst="rect">
            <a:avLst/>
          </a:prstGeom>
          <a:noFill/>
          <a:ln w="9525">
            <a:noFill/>
            <a:miter lim="800000"/>
            <a:headEnd/>
            <a:tailEnd/>
          </a:ln>
          <a:effectLst/>
        </p:spPr>
        <p:txBody>
          <a:bodyPr>
            <a:prstTxWarp prst="textNoShape">
              <a:avLst/>
            </a:prstTxWarp>
            <a:spAutoFit/>
          </a:bodyPr>
          <a:lstStyle/>
          <a:p>
            <a:r>
              <a:rPr lang="en-US" sz="3200"/>
              <a:t>You will also encounter this quantity as the “</a:t>
            </a:r>
            <a:r>
              <a:rPr lang="en-US" sz="3200" i="1"/>
              <a:t>L2 Norm</a:t>
            </a:r>
            <a:r>
              <a:rPr lang="en-US" sz="3200"/>
              <a:t>” in matrix-vector algebra:</a:t>
            </a:r>
          </a:p>
        </p:txBody>
      </p:sp>
      <p:graphicFrame>
        <p:nvGraphicFramePr>
          <p:cNvPr id="57351" name="Object 7"/>
          <p:cNvGraphicFramePr>
            <a:graphicFrameLocks noChangeAspect="1"/>
          </p:cNvGraphicFramePr>
          <p:nvPr/>
        </p:nvGraphicFramePr>
        <p:xfrm>
          <a:off x="809625" y="5421313"/>
          <a:ext cx="7546975" cy="979487"/>
        </p:xfrm>
        <a:graphic>
          <a:graphicData uri="http://schemas.openxmlformats.org/presentationml/2006/ole">
            <p:oleObj spid="_x0000_s57351" name="Equation" r:id="rId5" imgW="1955800" imgH="2540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D8EC44B-7BC0-9F47-B3AE-3BFBFDA9EDC0}" type="slidenum">
              <a:rPr lang="en-US"/>
              <a:pPr/>
              <a:t>9</a:t>
            </a:fld>
            <a:endParaRPr lang="en-US"/>
          </a:p>
        </p:txBody>
      </p:sp>
      <p:sp>
        <p:nvSpPr>
          <p:cNvPr id="58370" name="Rectangle 2"/>
          <p:cNvSpPr>
            <a:spLocks noGrp="1" noChangeArrowheads="1"/>
          </p:cNvSpPr>
          <p:nvPr>
            <p:ph type="body" idx="1"/>
          </p:nvPr>
        </p:nvSpPr>
        <p:spPr>
          <a:xfrm>
            <a:off x="685800" y="1141413"/>
            <a:ext cx="7772400" cy="4114800"/>
          </a:xfrm>
        </p:spPr>
        <p:txBody>
          <a:bodyPr/>
          <a:lstStyle/>
          <a:p>
            <a:pPr>
              <a:lnSpc>
                <a:spcPct val="90000"/>
              </a:lnSpc>
            </a:pPr>
            <a:r>
              <a:rPr lang="en-US"/>
              <a:t>The </a:t>
            </a:r>
            <a:r>
              <a:rPr lang="en-US" i="1"/>
              <a:t>scalar product </a:t>
            </a:r>
            <a:r>
              <a:rPr lang="en-US" b="1"/>
              <a:t>u•v</a:t>
            </a:r>
            <a:r>
              <a:rPr lang="en-US" i="1"/>
              <a:t> </a:t>
            </a:r>
            <a:r>
              <a:rPr lang="en-US"/>
              <a:t>of the two vectors  and  whose directions are separated by the angle </a:t>
            </a:r>
            <a:r>
              <a:rPr lang="en-US" i="1">
                <a:latin typeface="Symbol" charset="2"/>
              </a:rPr>
              <a:t>q</a:t>
            </a:r>
            <a:r>
              <a:rPr lang="en-US"/>
              <a:t> is the scalar quantity</a:t>
            </a:r>
            <a:br>
              <a:rPr lang="en-US"/>
            </a:br>
            <a:r>
              <a:rPr lang="en-US"/>
              <a:t/>
            </a:r>
            <a:br>
              <a:rPr lang="en-US"/>
            </a:br>
            <a:r>
              <a:rPr lang="en-US"/>
              <a:t/>
            </a:r>
            <a:br>
              <a:rPr lang="en-US"/>
            </a:br>
            <a:r>
              <a:rPr lang="en-US"/>
              <a:t>where </a:t>
            </a:r>
            <a:r>
              <a:rPr lang="en-US" i="1"/>
              <a:t>u</a:t>
            </a:r>
            <a:r>
              <a:rPr lang="en-US"/>
              <a:t>  and </a:t>
            </a:r>
            <a:r>
              <a:rPr lang="en-US" i="1"/>
              <a:t>v</a:t>
            </a:r>
            <a:r>
              <a:rPr lang="en-US"/>
              <a:t>  are the magnitudes of </a:t>
            </a:r>
            <a:r>
              <a:rPr lang="en-US" b="1"/>
              <a:t>u</a:t>
            </a:r>
            <a:r>
              <a:rPr lang="en-US"/>
              <a:t> and </a:t>
            </a:r>
            <a:r>
              <a:rPr lang="en-US" b="1"/>
              <a:t>v </a:t>
            </a:r>
            <a:r>
              <a:rPr lang="en-US"/>
              <a:t>respectively.  Thus, </a:t>
            </a:r>
            <a:r>
              <a:rPr lang="en-US" b="1"/>
              <a:t>u•v</a:t>
            </a:r>
            <a:r>
              <a:rPr lang="en-US"/>
              <a:t> is the product of the projected length of one of the two vectors with the length of the other.  Evidently the scalar product is commutative, since:</a:t>
            </a:r>
          </a:p>
        </p:txBody>
      </p:sp>
      <p:graphicFrame>
        <p:nvGraphicFramePr>
          <p:cNvPr id="58371" name="Object 3"/>
          <p:cNvGraphicFramePr>
            <a:graphicFrameLocks noChangeAspect="1"/>
          </p:cNvGraphicFramePr>
          <p:nvPr/>
        </p:nvGraphicFramePr>
        <p:xfrm>
          <a:off x="1955800" y="2387600"/>
          <a:ext cx="5080000" cy="711200"/>
        </p:xfrm>
        <a:graphic>
          <a:graphicData uri="http://schemas.openxmlformats.org/presentationml/2006/ole">
            <p:oleObj spid="_x0000_s58371" name="Equation" r:id="rId3" imgW="1270000" imgH="177800" progId="Equation.3">
              <p:embed/>
            </p:oleObj>
          </a:graphicData>
        </a:graphic>
      </p:graphicFrame>
      <p:graphicFrame>
        <p:nvGraphicFramePr>
          <p:cNvPr id="58372" name="Object 4"/>
          <p:cNvGraphicFramePr>
            <a:graphicFrameLocks noChangeAspect="1"/>
          </p:cNvGraphicFramePr>
          <p:nvPr/>
        </p:nvGraphicFramePr>
        <p:xfrm>
          <a:off x="3559175" y="5429250"/>
          <a:ext cx="2025650" cy="420688"/>
        </p:xfrm>
        <a:graphic>
          <a:graphicData uri="http://schemas.openxmlformats.org/presentationml/2006/ole">
            <p:oleObj spid="_x0000_s58372" name="Equation" r:id="rId4" imgW="673100" imgH="139700" progId="Equation.3">
              <p:embed/>
            </p:oleObj>
          </a:graphicData>
        </a:graphic>
      </p:graphicFrame>
      <p:sp>
        <p:nvSpPr>
          <p:cNvPr id="58373" name="Rectangle 5"/>
          <p:cNvSpPr>
            <a:spLocks noChangeArrowheads="1"/>
          </p:cNvSpPr>
          <p:nvPr/>
        </p:nvSpPr>
        <p:spPr bwMode="auto">
          <a:xfrm>
            <a:off x="762000" y="152400"/>
            <a:ext cx="7620000" cy="762000"/>
          </a:xfrm>
          <a:prstGeom prst="rect">
            <a:avLst/>
          </a:prstGeom>
          <a:noFill/>
          <a:ln w="9525">
            <a:noFill/>
            <a:miter lim="800000"/>
            <a:headEnd/>
            <a:tailEnd/>
          </a:ln>
          <a:effectLst/>
        </p:spPr>
        <p:txBody>
          <a:bodyPr anchor="ctr">
            <a:prstTxWarp prst="textNoShape">
              <a:avLst/>
            </a:prstTxWarp>
          </a:bodyPr>
          <a:lstStyle/>
          <a:p>
            <a:pPr algn="ctr"/>
            <a:r>
              <a:rPr lang="en-US" sz="4800" i="1">
                <a:solidFill>
                  <a:schemeClr val="accent2"/>
                </a:solidFill>
                <a:latin typeface="Times New Roman" charset="0"/>
              </a:rPr>
              <a:t>Scalar Product (Dot product)</a:t>
            </a:r>
            <a:endParaRPr lang="en-US" sz="4400" i="1">
              <a:latin typeface="Times New Roman"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iMac HD:Applications:Microsoft Office 98:Templates:Blank Presentation</Template>
  <TotalTime>1404</TotalTime>
  <Words>3388</Words>
  <Application>Microsoft Macintosh PowerPoint</Application>
  <PresentationFormat>On-screen Show (4:3)</PresentationFormat>
  <Paragraphs>247</Paragraphs>
  <Slides>46</Slides>
  <Notes>0</Notes>
  <HiddenSlides>0</HiddenSlides>
  <MMClips>0</MMClips>
  <ScaleCrop>false</ScaleCrop>
  <HeadingPairs>
    <vt:vector size="8" baseType="variant">
      <vt:variant>
        <vt:lpstr>Fonts Used</vt:lpstr>
      </vt:variant>
      <vt:variant>
        <vt:i4>6</vt:i4>
      </vt:variant>
      <vt:variant>
        <vt:lpstr>Design Template</vt:lpstr>
      </vt:variant>
      <vt:variant>
        <vt:i4>1</vt:i4>
      </vt:variant>
      <vt:variant>
        <vt:lpstr>Embedded OLE Servers</vt:lpstr>
      </vt:variant>
      <vt:variant>
        <vt:i4>5</vt:i4>
      </vt:variant>
      <vt:variant>
        <vt:lpstr>Slide Titles</vt:lpstr>
      </vt:variant>
      <vt:variant>
        <vt:i4>46</vt:i4>
      </vt:variant>
    </vt:vector>
  </HeadingPairs>
  <TitlesOfParts>
    <vt:vector size="58" baseType="lpstr">
      <vt:lpstr>Times</vt:lpstr>
      <vt:lpstr>Times New Roman</vt:lpstr>
      <vt:lpstr>Arial</vt:lpstr>
      <vt:lpstr>Symbol</vt:lpstr>
      <vt:lpstr>Palatino</vt:lpstr>
      <vt:lpstr>Hoefler Text</vt:lpstr>
      <vt:lpstr>Blank Presentation</vt:lpstr>
      <vt:lpstr>Microsoft Word Document</vt:lpstr>
      <vt:lpstr>Microsoft Equation 3.0</vt:lpstr>
      <vt:lpstr>Microsoft Equation</vt:lpstr>
      <vt:lpstr>Microsoft Word 97 - 2004 Document</vt:lpstr>
      <vt:lpstr>Microsoft Word Picture</vt:lpstr>
      <vt:lpstr>Slide 1</vt:lpstr>
      <vt:lpstr>Notation</vt:lpstr>
      <vt:lpstr>Points, vectors, tensors, dyadics</vt:lpstr>
      <vt:lpstr>VECTORS</vt:lpstr>
      <vt:lpstr>Parallelogram Law</vt:lpstr>
      <vt:lpstr>Coordinate Frame</vt:lpstr>
      <vt:lpstr>Coordinate Frame, contd.</vt:lpstr>
      <vt:lpstr>Slide 8</vt:lpstr>
      <vt:lpstr>Slide 9</vt:lpstr>
      <vt:lpstr>Slide 10</vt:lpstr>
      <vt:lpstr>Slide 11</vt:lpstr>
      <vt:lpstr>Slide 12</vt:lpstr>
      <vt:lpstr>Slide 13</vt:lpstr>
      <vt:lpstr>Slide 14</vt:lpstr>
      <vt:lpstr>CHANGES OF THE COORDINATE SYSTEM</vt:lpstr>
      <vt:lpstr>Slide 16</vt:lpstr>
      <vt:lpstr>Slide 17</vt:lpstr>
      <vt:lpstr>Slide 18</vt:lpstr>
      <vt:lpstr>Slide 19</vt:lpstr>
      <vt:lpstr>Slide 20</vt:lpstr>
      <vt:lpstr>Slide 21</vt:lpstr>
      <vt:lpstr>Slide 22</vt:lpstr>
      <vt:lpstr>Rotation Matrices</vt:lpstr>
      <vt:lpstr>Slide 24</vt:lpstr>
      <vt:lpstr>Vector realization of rotation</vt:lpstr>
      <vt:lpstr>Vector realization of rotation</vt:lpstr>
      <vt:lpstr>Slide 27</vt:lpstr>
      <vt:lpstr>Slide 28</vt:lpstr>
      <vt:lpstr>Slide 29</vt:lpstr>
      <vt:lpstr>Eigenvector of a Rotation</vt:lpstr>
      <vt:lpstr>Characteristic Equation</vt:lpstr>
      <vt:lpstr>Slide 32</vt:lpstr>
      <vt:lpstr>Slide 33</vt:lpstr>
      <vt:lpstr>Eigenvalue = +1</vt:lpstr>
      <vt:lpstr>Slide 35</vt:lpstr>
      <vt:lpstr>Slide 36</vt:lpstr>
      <vt:lpstr>Slide 37</vt:lpstr>
      <vt:lpstr>Slide 38</vt:lpstr>
      <vt:lpstr>Slide 39</vt:lpstr>
      <vt:lpstr>Slide 40</vt:lpstr>
      <vt:lpstr>Is a Rotation a Tensor? (yes!)</vt:lpstr>
      <vt:lpstr>Matrix, Miller Indices</vt:lpstr>
      <vt:lpstr>Matrix, Miller Indices</vt:lpstr>
      <vt:lpstr>Compare Matrices</vt:lpstr>
      <vt:lpstr>Summary</vt:lpstr>
      <vt:lpstr>Supplemental Slides</vt:lpstr>
    </vt:vector>
  </TitlesOfParts>
  <Company>mse/cmu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 Matrices (grads)</dc:title>
  <dc:creator>a. d. rollett</dc:creator>
  <cp:lastModifiedBy>Anthony Rollett</cp:lastModifiedBy>
  <cp:revision>99</cp:revision>
  <cp:lastPrinted>2001-02-08T22:33:12Z</cp:lastPrinted>
  <dcterms:created xsi:type="dcterms:W3CDTF">2011-11-10T01:51:15Z</dcterms:created>
  <dcterms:modified xsi:type="dcterms:W3CDTF">2011-11-10T01:59:49Z</dcterms:modified>
</cp:coreProperties>
</file>