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62" r:id="rId3"/>
    <p:sldMasterId id="2147483665" r:id="rId4"/>
  </p:sldMasterIdLst>
  <p:notesMasterIdLst>
    <p:notesMasterId r:id="rId33"/>
  </p:notesMasterIdLst>
  <p:handoutMasterIdLst>
    <p:handoutMasterId r:id="rId34"/>
  </p:handoutMasterIdLst>
  <p:sldIdLst>
    <p:sldId id="257" r:id="rId5"/>
    <p:sldId id="258" r:id="rId6"/>
    <p:sldId id="267" r:id="rId7"/>
    <p:sldId id="270" r:id="rId8"/>
    <p:sldId id="277" r:id="rId9"/>
    <p:sldId id="259" r:id="rId10"/>
    <p:sldId id="264" r:id="rId11"/>
    <p:sldId id="260" r:id="rId12"/>
    <p:sldId id="265" r:id="rId13"/>
    <p:sldId id="263" r:id="rId14"/>
    <p:sldId id="261" r:id="rId15"/>
    <p:sldId id="266" r:id="rId16"/>
    <p:sldId id="268" r:id="rId17"/>
    <p:sldId id="284" r:id="rId18"/>
    <p:sldId id="271" r:id="rId19"/>
    <p:sldId id="273" r:id="rId20"/>
    <p:sldId id="274" r:id="rId21"/>
    <p:sldId id="275" r:id="rId22"/>
    <p:sldId id="276" r:id="rId23"/>
    <p:sldId id="262" r:id="rId24"/>
    <p:sldId id="279" r:id="rId25"/>
    <p:sldId id="281" r:id="rId26"/>
    <p:sldId id="280" r:id="rId27"/>
    <p:sldId id="282" r:id="rId28"/>
    <p:sldId id="283" r:id="rId29"/>
    <p:sldId id="278" r:id="rId30"/>
    <p:sldId id="285" r:id="rId31"/>
    <p:sldId id="269" r:id="rId3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50" d="100"/>
          <a:sy n="150" d="100"/>
        </p:scale>
        <p:origin x="-1464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Relationship Id="rId2" Type="http://schemas.openxmlformats.org/officeDocument/2006/relationships/image" Target="../media/image45.wmf"/><Relationship Id="rId3" Type="http://schemas.openxmlformats.org/officeDocument/2006/relationships/image" Target="../media/image4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0BE124F1-3794-7049-A486-381635C557BC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BF7768B-14BB-9F4C-BA29-F30F224896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26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E253A3DA-6646-8743-8DC0-DC3DAA2A9EA5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F7C401E2-AB5A-4F45-80BC-D0BA340D71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37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F396F3-B2C4-774E-8744-D05F9F4CE3CC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F8072-7A27-9842-9D54-CAB8B6CB05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85777E-29CB-624C-83A1-B803C7543EF4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2C920-3EC8-B84F-9FB0-675768D513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86EB74-7B16-9B48-B1AF-8BA7050A518D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4CB38-4BC3-A74A-89BC-D3489BBD3F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Grain Boundaries. Mar 1st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8F5824-FA08-C842-9767-5382139CE9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Grain Boundaries. Mar 1st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13716C-5D7D-9A4D-8DA3-F33C1D1645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Grain Boundaries. Mar 1st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6F454-F286-3849-934B-84EA910C91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366CC7-CFFD-3B4F-8A86-6E884B2F52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06EACA-2CA8-E94C-9A85-FB20D78AF639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696D3-A469-D145-A0EE-8F84D568F2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BBFEC7-4224-4444-8717-F743A1454D15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A9C628-DF97-6042-B02D-27F1E8040A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8684D7-D742-7447-B439-1B45D10B37EE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E1F4C-AB63-6941-BAF2-DD50DEC17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5276B7-28D5-934E-A876-F4CC04FB4A04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EA082-2182-844D-A3A5-C920FA06BC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A54314-3FC1-114A-9FF1-5674AB2ECB0A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A9AC7-4D6D-204D-8FFE-88E8F4E701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0A2AD5-B9FC-1349-BAF0-83324BF4D5DC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9027B-90EC-334A-852D-762FCA3A70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4888E8-2362-794F-A934-54E3B348C08B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3F24EF-9FBC-2D40-B40F-3AD4476C55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BF0D82-3703-3845-92F6-7DC9A08862A5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792B9-0805-BE4F-9F3F-89614F5282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D2666DD-3696-124C-AC93-2BD0D72D11F0}" type="datetimeFigureOut">
              <a:rPr lang="en-US"/>
              <a:pPr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5B5C5996-414F-9544-8252-FD2B2C6598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Wingdings" charset="2"/>
        <a:buChar char="§"/>
        <a:defRPr sz="3200" kern="1200">
          <a:solidFill>
            <a:schemeClr val="tx1"/>
          </a:solidFill>
          <a:latin typeface="Times New Roman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Times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Grain Boundaries. Mar 1st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76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charset="0"/>
              </a:defRPr>
            </a:lvl1pPr>
          </a:lstStyle>
          <a:p>
            <a:fld id="{89509A89-6D92-A543-8B3B-85C2A6AE979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Times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Grain Boundaries. Mar 1st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762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charset="0"/>
              </a:defRPr>
            </a:lvl1pPr>
          </a:lstStyle>
          <a:p>
            <a:fld id="{F6A6950A-2089-1F42-971B-508D71BA95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accent2"/>
          </a:solidFill>
          <a:latin typeface="Times New Roman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762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" charset="0"/>
              </a:defRPr>
            </a:lvl1pPr>
          </a:lstStyle>
          <a:p>
            <a:fld id="{E5B163AA-9A34-0C4F-AC80-477FA949828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rgbClr val="050074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rgbClr val="050074"/>
          </a:solidFill>
          <a:effectLst>
            <a:outerShdw blurRad="38100" dist="38100" dir="2700000" algn="tl">
              <a:srgbClr val="DDDDDD"/>
            </a:outerShdw>
          </a:effectLst>
          <a:latin typeface="Times" pitchFamily="-11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rgbClr val="050074"/>
          </a:solidFill>
          <a:effectLst>
            <a:outerShdw blurRad="38100" dist="38100" dir="2700000" algn="tl">
              <a:srgbClr val="DDDDDD"/>
            </a:outerShdw>
          </a:effectLst>
          <a:latin typeface="Times" pitchFamily="-11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rgbClr val="050074"/>
          </a:solidFill>
          <a:effectLst>
            <a:outerShdw blurRad="38100" dist="38100" dir="2700000" algn="tl">
              <a:srgbClr val="DDDDDD"/>
            </a:outerShdw>
          </a:effectLst>
          <a:latin typeface="Times" pitchFamily="-11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rgbClr val="050074"/>
          </a:solidFill>
          <a:effectLst>
            <a:outerShdw blurRad="38100" dist="38100" dir="2700000" algn="tl">
              <a:srgbClr val="DDDDDD"/>
            </a:outerShdw>
          </a:effectLst>
          <a:latin typeface="Times" pitchFamily="-112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rgbClr val="050074"/>
          </a:solidFill>
          <a:effectLst>
            <a:outerShdw blurRad="38100" dist="38100" dir="2700000" algn="tl">
              <a:srgbClr val="DDDDDD"/>
            </a:outerShdw>
          </a:effectLst>
          <a:latin typeface="Times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rgbClr val="050074"/>
          </a:solidFill>
          <a:effectLst>
            <a:outerShdw blurRad="38100" dist="38100" dir="2700000" algn="tl">
              <a:srgbClr val="DDDDDD"/>
            </a:outerShdw>
          </a:effectLst>
          <a:latin typeface="Times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rgbClr val="050074"/>
          </a:solidFill>
          <a:effectLst>
            <a:outerShdw blurRad="38100" dist="38100" dir="2700000" algn="tl">
              <a:srgbClr val="DDDDDD"/>
            </a:outerShdw>
          </a:effectLst>
          <a:latin typeface="Times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i="1">
          <a:solidFill>
            <a:srgbClr val="050074"/>
          </a:solidFill>
          <a:effectLst>
            <a:outerShdw blurRad="38100" dist="38100" dir="2700000" algn="tl">
              <a:srgbClr val="DDDDDD"/>
            </a:outerShdw>
          </a:effectLst>
          <a:latin typeface="Times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4" Type="http://schemas.openxmlformats.org/officeDocument/2006/relationships/image" Target="../media/image17.jpeg"/><Relationship Id="rId5" Type="http://schemas.openxmlformats.org/officeDocument/2006/relationships/image" Target="../media/image18.jpeg"/><Relationship Id="rId6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4" Type="http://schemas.openxmlformats.org/officeDocument/2006/relationships/image" Target="../media/image20.jpeg"/><Relationship Id="rId5" Type="http://schemas.openxmlformats.org/officeDocument/2006/relationships/image" Target="../media/image21.jpeg"/><Relationship Id="rId6" Type="http://schemas.openxmlformats.org/officeDocument/2006/relationships/image" Target="../media/image22.jpeg"/><Relationship Id="rId7" Type="http://schemas.openxmlformats.org/officeDocument/2006/relationships/image" Target="../media/image23.jpeg"/><Relationship Id="rId8" Type="http://schemas.openxmlformats.org/officeDocument/2006/relationships/image" Target="../media/image24.jpeg"/><Relationship Id="rId9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4" Type="http://schemas.openxmlformats.org/officeDocument/2006/relationships/image" Target="../media/image27.jpeg"/><Relationship Id="rId5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4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4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4" Type="http://schemas.openxmlformats.org/officeDocument/2006/relationships/image" Target="../media/image33.jpeg"/><Relationship Id="rId5" Type="http://schemas.openxmlformats.org/officeDocument/2006/relationships/image" Target="../media/image34.jpeg"/><Relationship Id="rId6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NULL" TargetMode="External"/><Relationship Id="rId4" Type="http://schemas.openxmlformats.org/officeDocument/2006/relationships/image" Target="../media/image37.jpeg"/><Relationship Id="rId5" Type="http://schemas.openxmlformats.org/officeDocument/2006/relationships/image" Target="../media/image38.jpeg"/><Relationship Id="rId6" Type="http://schemas.openxmlformats.org/officeDocument/2006/relationships/image" Target="../media/image39.jpeg"/><Relationship Id="rId7" Type="http://schemas.openxmlformats.org/officeDocument/2006/relationships/image" Target="../media/image40.jpeg"/><Relationship Id="rId8" Type="http://schemas.openxmlformats.org/officeDocument/2006/relationships/image" Target="../media/image41.jpeg"/><Relationship Id="rId9" Type="http://schemas.openxmlformats.org/officeDocument/2006/relationships/image" Target="../media/image42.jpeg"/><Relationship Id="rId10" Type="http://schemas.openxmlformats.org/officeDocument/2006/relationships/image" Target="../media/image4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44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45.w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46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5.png"/><Relationship Id="rId1" Type="http://schemas.microsoft.com/office/2007/relationships/media" Target="file://localhost/Users/rollett/Word/teaching/Micro09/lectures/Euler2.gif" TargetMode="External"/><Relationship Id="rId2" Type="http://schemas.openxmlformats.org/officeDocument/2006/relationships/video" Target="file://localhost/Users/rollett/Word/teaching/Micro09/lectures/Euler2.gi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6.png"/><Relationship Id="rId1" Type="http://schemas.microsoft.com/office/2007/relationships/media" Target="%5C%5Clocalhost%5CWord%5Cteaching%5CMicro09%5Clectures%5CEuler2.gif" TargetMode="External"/><Relationship Id="rId2" Type="http://schemas.openxmlformats.org/officeDocument/2006/relationships/video" Target="%5C%5Clocalhost%5CWord%5Cteaching%5CMicro09%5Clectures%5CEuler2.gi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5515D-FFC6-4849-A3CD-5D01BA43E684}" type="slidenum">
              <a:rPr lang="en-US"/>
              <a:pPr/>
              <a:t>1</a:t>
            </a:fld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289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  <a:latin typeface="Times New Roman" charset="0"/>
              </a:rPr>
              <a:t>27-</a:t>
            </a:r>
            <a:r>
              <a:rPr lang="en-US" dirty="0" smtClean="0">
                <a:solidFill>
                  <a:schemeClr val="tx1"/>
                </a:solidFill>
                <a:latin typeface="Times New Roman" charset="0"/>
              </a:rPr>
              <a:t>750</a:t>
            </a:r>
            <a:br>
              <a:rPr lang="en-US" dirty="0" smtClean="0">
                <a:solidFill>
                  <a:schemeClr val="tx1"/>
                </a:solidFill>
                <a:latin typeface="Times New Roman" charset="0"/>
              </a:rPr>
            </a:br>
            <a:r>
              <a:rPr lang="en-US" dirty="0" smtClean="0">
                <a:solidFill>
                  <a:srgbClr val="660066"/>
                </a:solidFill>
                <a:latin typeface="Times New Roman" charset="0"/>
              </a:rPr>
              <a:t>Texture</a:t>
            </a:r>
            <a:r>
              <a:rPr lang="en-US" dirty="0">
                <a:solidFill>
                  <a:srgbClr val="660066"/>
                </a:solidFill>
                <a:latin typeface="Times New Roman" charset="0"/>
              </a:rPr>
              <a:t>, Microstructure &amp; Anisotropy</a:t>
            </a:r>
            <a:endParaRPr lang="en-US" i="1" dirty="0">
              <a:solidFill>
                <a:srgbClr val="660066"/>
              </a:solidFill>
              <a:latin typeface="Times New Roman" charset="0"/>
            </a:endParaRPr>
          </a:p>
          <a:p>
            <a:pPr eaLnBrk="1" hangingPunct="1"/>
            <a:r>
              <a:rPr lang="en-US" dirty="0">
                <a:solidFill>
                  <a:schemeClr val="tx1"/>
                </a:solidFill>
                <a:latin typeface="Times New Roman" charset="0"/>
              </a:rPr>
              <a:t>A.D. (Tony) Rollett,</a:t>
            </a:r>
            <a:r>
              <a:rPr lang="en-US" dirty="0" smtClean="0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Seth </a:t>
            </a:r>
            <a:r>
              <a:rPr lang="en-US" dirty="0" smtClean="0">
                <a:solidFill>
                  <a:schemeClr val="tx1"/>
                </a:solidFill>
              </a:rPr>
              <a:t>R. </a:t>
            </a:r>
            <a:r>
              <a:rPr lang="en-US" dirty="0" smtClean="0">
                <a:solidFill>
                  <a:schemeClr val="tx1"/>
                </a:solidFill>
              </a:rPr>
              <a:t>Wilson*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" y="4775200"/>
            <a:ext cx="15367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247" name="Rectangle 11"/>
          <p:cNvSpPr>
            <a:spLocks noChangeArrowheads="1"/>
          </p:cNvSpPr>
          <p:nvPr/>
        </p:nvSpPr>
        <p:spPr bwMode="auto">
          <a:xfrm>
            <a:off x="685800" y="304800"/>
            <a:ext cx="7848600" cy="1524000"/>
          </a:xfrm>
          <a:prstGeom prst="rect">
            <a:avLst/>
          </a:prstGeom>
          <a:solidFill>
            <a:srgbClr val="FFFF99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4400" b="1" i="1" dirty="0" err="1" smtClean="0">
                <a:solidFill>
                  <a:schemeClr val="accent2"/>
                </a:solidFill>
                <a:latin typeface="Times New Roman" charset="0"/>
              </a:rPr>
              <a:t>Rodrigues</a:t>
            </a:r>
            <a:r>
              <a:rPr lang="en-US" sz="4400" b="1" i="1" dirty="0" smtClean="0">
                <a:solidFill>
                  <a:schemeClr val="accent2"/>
                </a:solidFill>
                <a:latin typeface="Times New Roman" charset="0"/>
              </a:rPr>
              <a:t> </a:t>
            </a:r>
            <a:r>
              <a:rPr lang="en-US" sz="4400" b="1" i="1" dirty="0">
                <a:solidFill>
                  <a:schemeClr val="accent2"/>
                </a:solidFill>
                <a:latin typeface="Times New Roman" charset="0"/>
              </a:rPr>
              <a:t>vectors</a:t>
            </a:r>
            <a:r>
              <a:rPr lang="en-US" sz="4400" b="1" i="1" dirty="0" smtClean="0">
                <a:solidFill>
                  <a:schemeClr val="accent2"/>
                </a:solidFill>
                <a:latin typeface="Times New Roman" charset="0"/>
              </a:rPr>
              <a:t>,</a:t>
            </a:r>
            <a:br>
              <a:rPr lang="en-US" sz="4400" b="1" i="1" dirty="0" smtClean="0">
                <a:solidFill>
                  <a:schemeClr val="accent2"/>
                </a:solidFill>
                <a:latin typeface="Times New Roman" charset="0"/>
              </a:rPr>
            </a:br>
            <a:r>
              <a:rPr lang="en-US" sz="4400" b="1" i="1" dirty="0" smtClean="0">
                <a:solidFill>
                  <a:schemeClr val="accent2"/>
                </a:solidFill>
                <a:latin typeface="Times New Roman" charset="0"/>
              </a:rPr>
              <a:t>unit </a:t>
            </a:r>
            <a:r>
              <a:rPr lang="en-US" sz="4400" b="1" i="1" dirty="0" err="1" smtClean="0">
                <a:solidFill>
                  <a:schemeClr val="accent2"/>
                </a:solidFill>
                <a:latin typeface="Times New Roman" charset="0"/>
              </a:rPr>
              <a:t>Quaternions</a:t>
            </a:r>
            <a:endParaRPr lang="en-US" sz="4400" i="1" dirty="0">
              <a:latin typeface="Times New Roman" charset="0"/>
            </a:endParaRPr>
          </a:p>
        </p:txBody>
      </p:sp>
      <p:sp>
        <p:nvSpPr>
          <p:cNvPr id="10249" name="TextBox 8"/>
          <p:cNvSpPr txBox="1">
            <a:spLocks noChangeArrowheads="1"/>
          </p:cNvSpPr>
          <p:nvPr/>
        </p:nvSpPr>
        <p:spPr bwMode="auto">
          <a:xfrm>
            <a:off x="3962400" y="6248400"/>
            <a:ext cx="2825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 dirty="0">
                <a:latin typeface="Calibri" charset="0"/>
              </a:rPr>
              <a:t>Last revised: </a:t>
            </a:r>
            <a:r>
              <a:rPr lang="en-US" i="1" dirty="0" smtClean="0">
                <a:latin typeface="Calibri" charset="0"/>
              </a:rPr>
              <a:t>21</a:t>
            </a:r>
            <a:r>
              <a:rPr lang="en-US" i="1" baseline="30000" dirty="0" smtClean="0">
                <a:latin typeface="Calibri" charset="0"/>
              </a:rPr>
              <a:t>st</a:t>
            </a:r>
            <a:r>
              <a:rPr lang="en-US" i="1" dirty="0" smtClean="0">
                <a:latin typeface="Calibri" charset="0"/>
              </a:rPr>
              <a:t> Mar</a:t>
            </a:r>
            <a:r>
              <a:rPr lang="en-US" i="1" dirty="0" smtClean="0">
                <a:latin typeface="Calibri" charset="0"/>
              </a:rPr>
              <a:t>. </a:t>
            </a:r>
            <a:r>
              <a:rPr lang="en-US" i="1" dirty="0" smtClean="0">
                <a:latin typeface="Calibri" charset="0"/>
              </a:rPr>
              <a:t>2014</a:t>
            </a:r>
            <a:endParaRPr lang="en-US" i="1" dirty="0">
              <a:latin typeface="Calibri" charset="0"/>
            </a:endParaRPr>
          </a:p>
        </p:txBody>
      </p:sp>
      <p:pic>
        <p:nvPicPr>
          <p:cNvPr id="10" name="Picture 10" descr="cmu_web"/>
          <p:cNvPicPr>
            <a:picLocks noChangeAspect="1" noChangeArrowheads="1"/>
          </p:cNvPicPr>
          <p:nvPr/>
        </p:nvPicPr>
        <p:blipFill>
          <a:blip r:embed="rId3"/>
          <a:srcRect t="11351" r="26942" b="17929"/>
          <a:stretch>
            <a:fillRect/>
          </a:stretch>
        </p:blipFill>
        <p:spPr bwMode="auto">
          <a:xfrm>
            <a:off x="152400" y="6096000"/>
            <a:ext cx="29972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743200" y="5029200"/>
            <a:ext cx="2002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*Iowa State Univ.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 descr="rotation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2875" y="0"/>
            <a:ext cx="6461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Arrow Connector 3"/>
          <p:cNvCxnSpPr>
            <a:cxnSpLocks noChangeShapeType="1"/>
          </p:cNvCxnSpPr>
          <p:nvPr/>
        </p:nvCxnSpPr>
        <p:spPr bwMode="auto">
          <a:xfrm rot="5400000" flipH="1" flipV="1">
            <a:off x="4922044" y="2439194"/>
            <a:ext cx="1981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 rot="16200000" flipH="1">
            <a:off x="5493544" y="3848894"/>
            <a:ext cx="1065212" cy="228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006850" y="2590800"/>
            <a:ext cx="3810000" cy="18288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10800000" flipV="1">
            <a:off x="4008438" y="3430588"/>
            <a:ext cx="1905000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eaLnBrk="0" hangingPunct="0"/>
            <a:endParaRPr lang="en-US" sz="4400" i="1">
              <a:solidFill>
                <a:srgbClr val="3333CC"/>
              </a:solidFill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rot="10800000">
            <a:off x="4572000" y="2362200"/>
            <a:ext cx="1339850" cy="10683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 rot="10800000" flipV="1">
            <a:off x="4343400" y="3432175"/>
            <a:ext cx="1568450" cy="6064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20" name="Freeform 19"/>
          <p:cNvSpPr>
            <a:spLocks/>
          </p:cNvSpPr>
          <p:nvPr/>
        </p:nvSpPr>
        <p:spPr bwMode="auto">
          <a:xfrm>
            <a:off x="5178425" y="3457575"/>
            <a:ext cx="92075" cy="220663"/>
          </a:xfrm>
          <a:custGeom>
            <a:avLst/>
            <a:gdLst>
              <a:gd name="T0" fmla="*/ 0 w 93243"/>
              <a:gd name="T1" fmla="*/ 0 h 220415"/>
              <a:gd name="T2" fmla="*/ 9648 w 93243"/>
              <a:gd name="T3" fmla="*/ 88022 h 220415"/>
              <a:gd name="T4" fmla="*/ 19294 w 93243"/>
              <a:gd name="T5" fmla="*/ 117362 h 220415"/>
              <a:gd name="T6" fmla="*/ 67528 w 93243"/>
              <a:gd name="T7" fmla="*/ 176044 h 2204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3243" h="220415">
                <a:moveTo>
                  <a:pt x="0" y="0"/>
                </a:moveTo>
                <a:cubicBezTo>
                  <a:pt x="3257" y="29308"/>
                  <a:pt x="4922" y="58836"/>
                  <a:pt x="9770" y="87923"/>
                </a:cubicBezTo>
                <a:cubicBezTo>
                  <a:pt x="11463" y="98080"/>
                  <a:pt x="13554" y="108851"/>
                  <a:pt x="19539" y="117230"/>
                </a:cubicBezTo>
                <a:cubicBezTo>
                  <a:pt x="93243" y="220415"/>
                  <a:pt x="38726" y="116525"/>
                  <a:pt x="68385" y="175846"/>
                </a:cubicBezTo>
              </a:path>
            </a:pathLst>
          </a:custGeom>
          <a:noFill/>
          <a:ln w="25400" cap="flat" cmpd="sng">
            <a:solidFill>
              <a:srgbClr val="262626"/>
            </a:solidFill>
            <a:prstDash val="solid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9"/>
          <p:cNvSpPr>
            <a:spLocks/>
          </p:cNvSpPr>
          <p:nvPr/>
        </p:nvSpPr>
        <p:spPr bwMode="auto">
          <a:xfrm>
            <a:off x="4254500" y="2403475"/>
            <a:ext cx="307975" cy="1631950"/>
          </a:xfrm>
          <a:custGeom>
            <a:avLst/>
            <a:gdLst>
              <a:gd name="T0" fmla="*/ 102658 w 307731"/>
              <a:gd name="T1" fmla="*/ 1631950 h 1631461"/>
              <a:gd name="T2" fmla="*/ 34219 w 307731"/>
              <a:gd name="T3" fmla="*/ 732912 h 1631461"/>
              <a:gd name="T4" fmla="*/ 307975 w 307731"/>
              <a:gd name="T5" fmla="*/ 0 h 16314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7731" h="1631461">
                <a:moveTo>
                  <a:pt x="102577" y="1631461"/>
                </a:moveTo>
                <a:cubicBezTo>
                  <a:pt x="51288" y="1318031"/>
                  <a:pt x="0" y="1004602"/>
                  <a:pt x="34192" y="732692"/>
                </a:cubicBezTo>
                <a:cubicBezTo>
                  <a:pt x="68384" y="460782"/>
                  <a:pt x="307731" y="0"/>
                  <a:pt x="307731" y="0"/>
                </a:cubicBez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30"/>
          <p:cNvSpPr>
            <a:spLocks/>
          </p:cNvSpPr>
          <p:nvPr/>
        </p:nvSpPr>
        <p:spPr bwMode="auto">
          <a:xfrm>
            <a:off x="5451475" y="2854325"/>
            <a:ext cx="458788" cy="174625"/>
          </a:xfrm>
          <a:custGeom>
            <a:avLst/>
            <a:gdLst>
              <a:gd name="T0" fmla="*/ 458788 w 459154"/>
              <a:gd name="T1" fmla="*/ 8160 h 174218"/>
              <a:gd name="T2" fmla="*/ 214752 w 459154"/>
              <a:gd name="T3" fmla="*/ 27744 h 174218"/>
              <a:gd name="T4" fmla="*/ 0 w 459154"/>
              <a:gd name="T5" fmla="*/ 174625 h 174218"/>
              <a:gd name="T6" fmla="*/ 0 w 459154"/>
              <a:gd name="T7" fmla="*/ 174625 h 1742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59154" h="174218">
                <a:moveTo>
                  <a:pt x="459154" y="8141"/>
                </a:moveTo>
                <a:cubicBezTo>
                  <a:pt x="375301" y="4070"/>
                  <a:pt x="291449" y="0"/>
                  <a:pt x="214923" y="27679"/>
                </a:cubicBezTo>
                <a:cubicBezTo>
                  <a:pt x="138397" y="55358"/>
                  <a:pt x="0" y="174218"/>
                  <a:pt x="0" y="174218"/>
                </a:cubicBezTo>
              </a:path>
            </a:pathLst>
          </a:custGeom>
          <a:noFill/>
          <a:ln w="25400" cap="flat" cmpd="sng">
            <a:solidFill>
              <a:srgbClr val="262626"/>
            </a:solidFill>
            <a:prstDash val="solid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9" name="TextBox 31"/>
          <p:cNvSpPr txBox="1">
            <a:spLocks noChangeArrowheads="1"/>
          </p:cNvSpPr>
          <p:nvPr/>
        </p:nvSpPr>
        <p:spPr bwMode="auto">
          <a:xfrm>
            <a:off x="381000" y="3676650"/>
            <a:ext cx="3429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FF0000"/>
                </a:solidFill>
                <a:latin typeface="Calibri" charset="0"/>
              </a:rPr>
              <a:t>Two numbers </a:t>
            </a:r>
            <a:r>
              <a:rPr lang="en-US" sz="2400">
                <a:latin typeface="Calibri" charset="0"/>
              </a:rPr>
              <a:t>related to the black system are needed to determine </a:t>
            </a:r>
            <a:r>
              <a:rPr lang="en-US" sz="2400" b="1">
                <a:latin typeface="Calibri" charset="0"/>
              </a:rPr>
              <a:t>r </a:t>
            </a:r>
          </a:p>
        </p:txBody>
      </p:sp>
      <p:sp>
        <p:nvSpPr>
          <p:cNvPr id="19470" name="TextBox 32"/>
          <p:cNvSpPr txBox="1">
            <a:spLocks noChangeArrowheads="1"/>
          </p:cNvSpPr>
          <p:nvPr/>
        </p:nvSpPr>
        <p:spPr bwMode="auto">
          <a:xfrm>
            <a:off x="457200" y="2000250"/>
            <a:ext cx="2971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Calibri" charset="0"/>
              </a:rPr>
              <a:t>First pick a direction represented by a unit normal </a:t>
            </a:r>
            <a:r>
              <a:rPr lang="en-US" sz="2400" b="1">
                <a:solidFill>
                  <a:srgbClr val="FF0000"/>
                </a:solidFill>
                <a:latin typeface="Calibri" charset="0"/>
              </a:rPr>
              <a:t>r</a:t>
            </a:r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How to relate two orthonormal bases?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9472" name="TextBox 34"/>
          <p:cNvSpPr txBox="1">
            <a:spLocks noChangeArrowheads="1"/>
          </p:cNvSpPr>
          <p:nvPr/>
        </p:nvSpPr>
        <p:spPr bwMode="auto">
          <a:xfrm>
            <a:off x="7162800" y="5029200"/>
            <a:ext cx="1276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Unit sphere</a:t>
            </a: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879475" y="5399088"/>
            <a:ext cx="457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latin typeface="Calibri" charset="0"/>
              </a:rPr>
              <a:t>(i.e. </a:t>
            </a:r>
            <a:r>
              <a:rPr lang="en-US" sz="2000" i="1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en-US" sz="2000" i="1" baseline="-25000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en-US" sz="2000">
                <a:latin typeface="Calibri" charset="0"/>
              </a:rPr>
              <a:t> and </a:t>
            </a:r>
            <a:r>
              <a:rPr lang="en-US" sz="2000" i="1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en-US" sz="2000" i="1" baseline="-25000">
                <a:latin typeface="Times New Roman" charset="0"/>
                <a:ea typeface="Times New Roman" charset="0"/>
                <a:cs typeface="Times New Roman" charset="0"/>
              </a:rPr>
              <a:t>y</a:t>
            </a:r>
            <a:r>
              <a:rPr lang="en-US" sz="2000">
                <a:latin typeface="Calibri" charset="0"/>
              </a:rPr>
              <a:t>, or latitude and longitude, or azimuthal and polar angles)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rotation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2875" y="0"/>
            <a:ext cx="6461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006850" y="2590800"/>
            <a:ext cx="3810000" cy="18288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5400000" flipH="1" flipV="1">
            <a:off x="4922044" y="2439194"/>
            <a:ext cx="1981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rot="16200000" flipH="1">
            <a:off x="5493544" y="3848894"/>
            <a:ext cx="1065212" cy="228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rot="10800000" flipV="1">
            <a:off x="4008438" y="3430588"/>
            <a:ext cx="1905000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 rot="10800000">
            <a:off x="4572000" y="2362200"/>
            <a:ext cx="1339850" cy="10683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flipV="1">
            <a:off x="5913438" y="3276600"/>
            <a:ext cx="1096962" cy="1539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 rot="5400000">
            <a:off x="4632325" y="3749675"/>
            <a:ext cx="1600200" cy="9588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20490" name="TextBox 17"/>
          <p:cNvSpPr txBox="1">
            <a:spLocks noChangeArrowheads="1"/>
          </p:cNvSpPr>
          <p:nvPr/>
        </p:nvSpPr>
        <p:spPr bwMode="auto">
          <a:xfrm>
            <a:off x="533400" y="1762125"/>
            <a:ext cx="3200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latin typeface="Calibri" charset="0"/>
              </a:rPr>
              <a:t>To specify an orthonormal basis, </a:t>
            </a:r>
            <a:r>
              <a:rPr lang="en-US" sz="2000">
                <a:solidFill>
                  <a:srgbClr val="FF0000"/>
                </a:solidFill>
                <a:latin typeface="Calibri" charset="0"/>
              </a:rPr>
              <a:t>one more number </a:t>
            </a:r>
            <a:r>
              <a:rPr lang="en-US" sz="2000">
                <a:latin typeface="Calibri" charset="0"/>
              </a:rPr>
              <a:t>is needed (such as an angle in the plane perpendicular to </a:t>
            </a:r>
            <a:r>
              <a:rPr lang="en-US" sz="2000" b="1">
                <a:latin typeface="Calibri" charset="0"/>
              </a:rPr>
              <a:t>r</a:t>
            </a:r>
            <a:r>
              <a:rPr lang="en-US" sz="2000">
                <a:latin typeface="Calibri" charset="0"/>
              </a:rPr>
              <a:t>)</a:t>
            </a:r>
          </a:p>
        </p:txBody>
      </p:sp>
      <p:sp>
        <p:nvSpPr>
          <p:cNvPr id="20491" name="TextBox 18"/>
          <p:cNvSpPr txBox="1">
            <a:spLocks noChangeArrowheads="1"/>
          </p:cNvSpPr>
          <p:nvPr/>
        </p:nvSpPr>
        <p:spPr bwMode="auto">
          <a:xfrm>
            <a:off x="5791200" y="5410200"/>
            <a:ext cx="3200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alibri" charset="0"/>
              </a:rPr>
              <a:t>. . .the “right hand rule” and orthogonality determine the position of third basis vector</a:t>
            </a:r>
            <a:r>
              <a:rPr lang="en-US">
                <a:latin typeface="Calibri" charset="0"/>
              </a:rPr>
              <a:t>.</a:t>
            </a:r>
          </a:p>
        </p:txBody>
      </p:sp>
      <p:sp>
        <p:nvSpPr>
          <p:cNvPr id="20492" name="TextBox 19"/>
          <p:cNvSpPr txBox="1">
            <a:spLocks noChangeArrowheads="1"/>
          </p:cNvSpPr>
          <p:nvPr/>
        </p:nvSpPr>
        <p:spPr bwMode="auto">
          <a:xfrm>
            <a:off x="425450" y="3541713"/>
            <a:ext cx="3124200" cy="2247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Calibri" charset="0"/>
              </a:rPr>
              <a:t>Three numbers </a:t>
            </a:r>
            <a:r>
              <a:rPr lang="en-US" sz="2800">
                <a:latin typeface="Calibri" charset="0"/>
              </a:rPr>
              <a:t>are required to describe a transformation from the black basis to the red basis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838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How to relate two orthonormal bases?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0494" name="TextBox 21"/>
          <p:cNvSpPr txBox="1">
            <a:spLocks noChangeArrowheads="1"/>
          </p:cNvSpPr>
          <p:nvPr/>
        </p:nvSpPr>
        <p:spPr bwMode="auto">
          <a:xfrm>
            <a:off x="7162800" y="5029200"/>
            <a:ext cx="1276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Unit sphere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 descr="rotation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82875" y="0"/>
            <a:ext cx="6461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rot="5400000" flipH="1" flipV="1">
            <a:off x="4922044" y="2439194"/>
            <a:ext cx="1981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rot="16200000" flipH="1">
            <a:off x="5493544" y="3848894"/>
            <a:ext cx="1065212" cy="228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006850" y="2590800"/>
            <a:ext cx="3810000" cy="18288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rot="10800000" flipV="1">
            <a:off x="4008438" y="3430588"/>
            <a:ext cx="1905000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Rodrigues vectors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033" name="TextBox 5"/>
          <p:cNvSpPr txBox="1">
            <a:spLocks noChangeArrowheads="1"/>
          </p:cNvSpPr>
          <p:nvPr/>
        </p:nvSpPr>
        <p:spPr bwMode="auto">
          <a:xfrm>
            <a:off x="304800" y="1295400"/>
            <a:ext cx="411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charset="0"/>
              </a:rPr>
              <a:t>Any rotation may therefore be characterized by an axis </a:t>
            </a:r>
            <a:r>
              <a:rPr lang="en-US" sz="2400" b="1" i="1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en-US" sz="2400">
                <a:latin typeface="Calibri" charset="0"/>
              </a:rPr>
              <a:t> and a rotation angle </a:t>
            </a:r>
            <a:r>
              <a:rPr lang="en-US" sz="2400" i="1">
                <a:latin typeface="Times New Roman" charset="0"/>
                <a:ea typeface="Times New Roman" charset="0"/>
                <a:cs typeface="Times New Roman" charset="0"/>
              </a:rPr>
              <a:t>α</a:t>
            </a:r>
            <a:r>
              <a:rPr lang="en-US" sz="2400">
                <a:latin typeface="Calibri" charset="0"/>
              </a:rPr>
              <a:t> about this axis</a:t>
            </a: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 rot="-2116646">
            <a:off x="4741863" y="2249488"/>
            <a:ext cx="762000" cy="304800"/>
          </a:xfrm>
          <a:prstGeom prst="ellipse">
            <a:avLst/>
          </a:prstGeom>
          <a:solidFill>
            <a:srgbClr val="DCE6F2"/>
          </a:solidFill>
          <a:ln w="31750">
            <a:solidFill>
              <a:srgbClr val="00009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rot="16200000" flipV="1">
            <a:off x="4838700" y="2095500"/>
            <a:ext cx="304800" cy="22860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21" name="Straight Connector 20"/>
          <p:cNvCxnSpPr>
            <a:cxnSpLocks noChangeShapeType="1"/>
            <a:endCxn id="18" idx="4"/>
          </p:cNvCxnSpPr>
          <p:nvPr/>
        </p:nvCxnSpPr>
        <p:spPr bwMode="auto">
          <a:xfrm rot="16200000" flipV="1">
            <a:off x="5110163" y="2627313"/>
            <a:ext cx="903287" cy="7000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23" name="Straight Arrow Connector 22"/>
          <p:cNvCxnSpPr>
            <a:cxnSpLocks noChangeShapeType="1"/>
            <a:stCxn id="18" idx="4"/>
            <a:endCxn id="18" idx="5"/>
          </p:cNvCxnSpPr>
          <p:nvPr/>
        </p:nvCxnSpPr>
        <p:spPr bwMode="auto">
          <a:xfrm rot="5400000" flipH="1" flipV="1">
            <a:off x="5212557" y="2332831"/>
            <a:ext cx="192088" cy="193675"/>
          </a:xfrm>
          <a:prstGeom prst="straightConnector1">
            <a:avLst/>
          </a:prstGeom>
          <a:noFill/>
          <a:ln w="25400">
            <a:solidFill>
              <a:srgbClr val="00009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24" name="Straight Arrow Connector 23"/>
          <p:cNvCxnSpPr>
            <a:cxnSpLocks noChangeShapeType="1"/>
            <a:stCxn id="18" idx="0"/>
            <a:endCxn id="18" idx="1"/>
          </p:cNvCxnSpPr>
          <p:nvPr/>
        </p:nvCxnSpPr>
        <p:spPr bwMode="auto">
          <a:xfrm rot="-5400000" flipH="1" flipV="1">
            <a:off x="4842669" y="2277269"/>
            <a:ext cx="192087" cy="193675"/>
          </a:xfrm>
          <a:prstGeom prst="straightConnector1">
            <a:avLst/>
          </a:prstGeom>
          <a:noFill/>
          <a:ln w="25400">
            <a:solidFill>
              <a:srgbClr val="00009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039" name="TextBox 30"/>
          <p:cNvSpPr txBox="1">
            <a:spLocks noChangeArrowheads="1"/>
          </p:cNvSpPr>
          <p:nvPr/>
        </p:nvSpPr>
        <p:spPr bwMode="auto">
          <a:xfrm>
            <a:off x="1712913" y="2587625"/>
            <a:ext cx="1158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Lucida Calligraphy" charset="0"/>
                <a:ea typeface="Lucida Calligraphy" charset="0"/>
                <a:cs typeface="Lucida Calligraphy" charset="0"/>
              </a:rPr>
              <a:t>R</a:t>
            </a:r>
            <a:r>
              <a:rPr lang="en-US" sz="2400">
                <a:latin typeface="Calibri" charset="0"/>
              </a:rPr>
              <a:t>(</a:t>
            </a:r>
            <a:r>
              <a:rPr lang="en-US" sz="2400" b="1" i="1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en-US" sz="2400">
                <a:latin typeface="Calibri" charset="0"/>
              </a:rPr>
              <a:t>, </a:t>
            </a:r>
            <a:r>
              <a:rPr lang="en-US" sz="2400" i="1">
                <a:latin typeface="Times New Roman" charset="0"/>
                <a:ea typeface="Times New Roman" charset="0"/>
                <a:cs typeface="Times New Roman" charset="0"/>
              </a:rPr>
              <a:t>α</a:t>
            </a:r>
            <a:r>
              <a:rPr lang="en-US" sz="2400">
                <a:latin typeface="Calibri" charset="0"/>
              </a:rPr>
              <a:t> )</a:t>
            </a:r>
          </a:p>
        </p:txBody>
      </p:sp>
      <p:sp>
        <p:nvSpPr>
          <p:cNvPr id="1040" name="TextBox 31"/>
          <p:cNvSpPr txBox="1">
            <a:spLocks noChangeArrowheads="1"/>
          </p:cNvSpPr>
          <p:nvPr/>
        </p:nvSpPr>
        <p:spPr bwMode="auto">
          <a:xfrm>
            <a:off x="1255713" y="3044825"/>
            <a:ext cx="21732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alibri" charset="0"/>
              </a:rPr>
              <a:t>“axis-angle” representation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2296686"/>
              </p:ext>
            </p:extLst>
          </p:nvPr>
        </p:nvGraphicFramePr>
        <p:xfrm>
          <a:off x="823913" y="4729163"/>
          <a:ext cx="2713037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952500" imgH="241300" progId="Equation.3">
                  <p:embed/>
                </p:oleObj>
              </mc:Choice>
              <mc:Fallback>
                <p:oleObj name="Equation" r:id="rId4" imgW="952500" imgH="241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3" y="4729163"/>
                        <a:ext cx="2713037" cy="6873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E3F0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" name="TextBox 32"/>
          <p:cNvSpPr txBox="1">
            <a:spLocks noChangeArrowheads="1"/>
          </p:cNvSpPr>
          <p:nvPr/>
        </p:nvSpPr>
        <p:spPr bwMode="auto">
          <a:xfrm>
            <a:off x="228600" y="3432175"/>
            <a:ext cx="35512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Calibri" charset="0"/>
              </a:rPr>
              <a:t>The RF representation instead scales </a:t>
            </a:r>
            <a:r>
              <a:rPr lang="en-US" sz="2400" b="1" i="1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en-US" sz="2400">
                <a:latin typeface="Calibri" charset="0"/>
              </a:rPr>
              <a:t> by the tangent of </a:t>
            </a:r>
            <a:r>
              <a:rPr lang="en-US" sz="2400" i="1">
                <a:latin typeface="Times New Roman" charset="0"/>
              </a:rPr>
              <a:t>α/2</a:t>
            </a:r>
          </a:p>
        </p:txBody>
      </p:sp>
      <p:sp>
        <p:nvSpPr>
          <p:cNvPr id="1042" name="TextBox 33"/>
          <p:cNvSpPr txBox="1">
            <a:spLocks noChangeArrowheads="1"/>
          </p:cNvSpPr>
          <p:nvPr/>
        </p:nvSpPr>
        <p:spPr bwMode="auto">
          <a:xfrm>
            <a:off x="1371600" y="5638800"/>
            <a:ext cx="1889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Calibri" charset="0"/>
              </a:rPr>
              <a:t>Note semi-angle</a:t>
            </a:r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rot="5400000" flipH="1" flipV="1">
            <a:off x="2586832" y="5353843"/>
            <a:ext cx="381000" cy="188913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37" name="Rectangle 36"/>
          <p:cNvSpPr/>
          <p:nvPr/>
        </p:nvSpPr>
        <p:spPr>
          <a:xfrm>
            <a:off x="3573463" y="5486400"/>
            <a:ext cx="5341937" cy="1016000"/>
          </a:xfrm>
          <a:prstGeom prst="rect">
            <a:avLst/>
          </a:prstGeom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eaLnBrk="0" hangingPunct="0"/>
            <a:r>
              <a:rPr lang="en-US" sz="2000">
                <a:solidFill>
                  <a:srgbClr val="8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BEWARE: Rodrigues vectors do NOT obey the parallelogram rule (because rotations are NOT commutative!)  See slide 16…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D803-247A-B945-B789-F268605EC368}" type="slidenum">
              <a:rPr lang="en-US"/>
              <a:pPr/>
              <a:t>13</a:t>
            </a:fld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>
                <a:latin typeface="Times New Roman" charset="0"/>
                <a:ea typeface="Times" charset="0"/>
                <a:cs typeface="Times" charset="0"/>
              </a:rPr>
              <a:t>Rodrigues vectors were popularized by Frank [“Orientation mapping.” </a:t>
            </a:r>
            <a:r>
              <a:rPr lang="en-US" sz="2400" i="1">
                <a:latin typeface="Times New Roman" charset="0"/>
                <a:ea typeface="Times" charset="0"/>
                <a:cs typeface="Times" charset="0"/>
              </a:rPr>
              <a:t>Metall. Trans.</a:t>
            </a:r>
            <a:r>
              <a:rPr lang="en-US" sz="2400">
                <a:latin typeface="Times New Roman" charset="0"/>
                <a:ea typeface="Times" charset="0"/>
                <a:cs typeface="Times" charset="0"/>
              </a:rPr>
              <a:t> </a:t>
            </a:r>
            <a:r>
              <a:rPr lang="en-US" sz="2400" b="1">
                <a:latin typeface="Times New Roman" charset="0"/>
                <a:ea typeface="Times" charset="0"/>
                <a:cs typeface="Times" charset="0"/>
              </a:rPr>
              <a:t>19A</a:t>
            </a:r>
            <a:r>
              <a:rPr lang="en-US" sz="2400">
                <a:latin typeface="Times New Roman" charset="0"/>
                <a:ea typeface="Times" charset="0"/>
                <a:cs typeface="Times" charset="0"/>
              </a:rPr>
              <a:t>: 403-408 (1988)], hence the term Rodrigues-Frank space for the set of vectors. 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>
                <a:latin typeface="Times New Roman" charset="0"/>
                <a:ea typeface="Times" charset="0"/>
                <a:cs typeface="Times" charset="0"/>
              </a:rPr>
              <a:t>Most useful for representation of </a:t>
            </a:r>
            <a:r>
              <a:rPr lang="en-US" sz="2400" i="1">
                <a:latin typeface="Times New Roman" charset="0"/>
                <a:ea typeface="Times" charset="0"/>
                <a:cs typeface="Times" charset="0"/>
              </a:rPr>
              <a:t>misorientations</a:t>
            </a:r>
            <a:r>
              <a:rPr lang="en-US" sz="2400">
                <a:latin typeface="Times New Roman" charset="0"/>
                <a:ea typeface="Times" charset="0"/>
                <a:cs typeface="Times" charset="0"/>
              </a:rPr>
              <a:t>, i.e. grain boundary character; also useful for orientations (texture components).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>
                <a:latin typeface="Times New Roman" charset="0"/>
                <a:ea typeface="Times" charset="0"/>
                <a:cs typeface="Times" charset="0"/>
              </a:rPr>
              <a:t>Application to misorientations is popular because the Rodrigues vector is so closely linked to the rotation axis, which is meaningful for the crystallography of grain boundaries.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Rodrigues vectors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FFBD-78F3-384B-8ED8-781076DDB63D}" type="slidenum">
              <a:rPr lang="en-US"/>
              <a:pPr/>
              <a:t>14</a:t>
            </a:fld>
            <a:endParaRPr lang="en-US"/>
          </a:p>
        </p:txBody>
      </p:sp>
      <p:sp>
        <p:nvSpPr>
          <p:cNvPr id="2053" name="Text Box 2"/>
          <p:cNvSpPr txBox="1">
            <a:spLocks noChangeArrowheads="1"/>
          </p:cNvSpPr>
          <p:nvPr/>
        </p:nvSpPr>
        <p:spPr bwMode="auto">
          <a:xfrm>
            <a:off x="457200" y="2819400"/>
            <a:ext cx="7896225" cy="40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  <a:ea typeface="Times" charset="0"/>
                <a:cs typeface="Times" charset="0"/>
              </a:rPr>
              <a:t>Another useful relation gives us the magnitude of the rotation,</a:t>
            </a:r>
            <a:r>
              <a:rPr lang="en-US"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i="1">
                <a:latin typeface="Symbol" charset="2"/>
                <a:ea typeface="Times" charset="0"/>
                <a:cs typeface="Times" charset="0"/>
              </a:rPr>
              <a:t>q</a:t>
            </a:r>
            <a:r>
              <a:rPr lang="en-US">
                <a:latin typeface="Times" charset="0"/>
                <a:ea typeface="Times" charset="0"/>
                <a:cs typeface="Times" charset="0"/>
              </a:rPr>
              <a:t>, </a:t>
            </a:r>
            <a:r>
              <a:rPr lang="en-US">
                <a:latin typeface="Calibri" charset="0"/>
                <a:ea typeface="Times" charset="0"/>
                <a:cs typeface="Times" charset="0"/>
              </a:rPr>
              <a:t>in terms of the </a:t>
            </a:r>
            <a:r>
              <a:rPr lang="en-US" i="1">
                <a:latin typeface="Calibri" charset="0"/>
                <a:ea typeface="Times" charset="0"/>
                <a:cs typeface="Times" charset="0"/>
              </a:rPr>
              <a:t>trace </a:t>
            </a:r>
            <a:r>
              <a:rPr lang="en-US">
                <a:latin typeface="Calibri" charset="0"/>
                <a:ea typeface="Times" charset="0"/>
                <a:cs typeface="Times" charset="0"/>
              </a:rPr>
              <a:t>of the matrix,</a:t>
            </a:r>
            <a:r>
              <a:rPr lang="en-US"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i="1">
                <a:latin typeface="Times" charset="0"/>
                <a:ea typeface="Times" charset="0"/>
                <a:cs typeface="Times" charset="0"/>
              </a:rPr>
              <a:t>a</a:t>
            </a:r>
            <a:r>
              <a:rPr lang="en-US" baseline="-25000">
                <a:latin typeface="Times" charset="0"/>
                <a:ea typeface="Times" charset="0"/>
                <a:cs typeface="Times" charset="0"/>
              </a:rPr>
              <a:t>ii</a:t>
            </a:r>
            <a:r>
              <a:rPr lang="en-US">
                <a:latin typeface="Times" charset="0"/>
                <a:ea typeface="Times" charset="0"/>
                <a:cs typeface="Times" charset="0"/>
              </a:rPr>
              <a:t>:</a:t>
            </a:r>
          </a:p>
          <a:p>
            <a:endParaRPr lang="en-US">
              <a:latin typeface="Calibri" charset="0"/>
              <a:ea typeface="Times" charset="0"/>
              <a:cs typeface="Times" charset="0"/>
            </a:endParaRPr>
          </a:p>
          <a:p>
            <a:r>
              <a:rPr lang="en-US">
                <a:latin typeface="Calibri" charset="0"/>
              </a:rPr>
              <a:t/>
            </a:r>
            <a:br>
              <a:rPr lang="en-US">
                <a:latin typeface="Calibri" charset="0"/>
              </a:rPr>
            </a:br>
            <a:r>
              <a:rPr lang="en-US">
                <a:latin typeface="Calibri" charset="0"/>
              </a:rPr>
              <a:t/>
            </a:r>
            <a:br>
              <a:rPr lang="en-US">
                <a:latin typeface="Calibri" charset="0"/>
              </a:rPr>
            </a:br>
            <a:r>
              <a:rPr lang="en-US">
                <a:latin typeface="Calibri" charset="0"/>
              </a:rPr>
              <a:t>, therefore,</a:t>
            </a:r>
            <a:br>
              <a:rPr lang="en-US">
                <a:latin typeface="Calibri" charset="0"/>
              </a:rPr>
            </a:br>
            <a:r>
              <a:rPr lang="en-US">
                <a:latin typeface="Calibri" charset="0"/>
              </a:rPr>
              <a:t/>
            </a:r>
            <a:br>
              <a:rPr lang="en-US">
                <a:latin typeface="Calibri" charset="0"/>
              </a:rPr>
            </a:br>
            <a:r>
              <a:rPr lang="en-US">
                <a:latin typeface="Calibri" charset="0"/>
              </a:rPr>
              <a:t>           </a:t>
            </a:r>
            <a:r>
              <a:rPr lang="en-US">
                <a:latin typeface="Times New Roman" charset="0"/>
              </a:rPr>
              <a:t>cos </a:t>
            </a:r>
            <a:r>
              <a:rPr lang="en-US" i="1">
                <a:latin typeface="Symbol" charset="2"/>
                <a:sym typeface="Symbol" charset="2"/>
              </a:rPr>
              <a:t></a:t>
            </a:r>
            <a:r>
              <a:rPr lang="en-US">
                <a:latin typeface="Times New Roman" charset="0"/>
              </a:rPr>
              <a:t> = 0.5 (trace(</a:t>
            </a:r>
            <a:r>
              <a:rPr lang="en-US" i="1">
                <a:latin typeface="Times New Roman" charset="0"/>
              </a:rPr>
              <a:t>a</a:t>
            </a:r>
            <a:r>
              <a:rPr lang="en-US">
                <a:latin typeface="Times New Roman" charset="0"/>
              </a:rPr>
              <a:t>) – 1).</a:t>
            </a:r>
            <a:br>
              <a:rPr lang="en-US">
                <a:latin typeface="Times New Roman" charset="0"/>
              </a:rPr>
            </a:br>
            <a:r>
              <a:rPr lang="en-US">
                <a:latin typeface="Calibri" charset="0"/>
              </a:rPr>
              <a:t/>
            </a:r>
            <a:br>
              <a:rPr lang="en-US">
                <a:latin typeface="Calibri" charset="0"/>
              </a:rPr>
            </a:br>
            <a:r>
              <a:rPr lang="en-US" i="1">
                <a:latin typeface="Calibri" charset="0"/>
              </a:rPr>
              <a:t>See the slides on Rotation_matrices for what to do when you have small angles, or if you want to use the full range of 0-360° and deal with switching the sign of the rotation axis.  Also, be careful that the argument to arc-cosine is in the range -1 to +1 : round-off in the computer can result in a value outside this range.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20825" y="3657600"/>
          <a:ext cx="60880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2298700" imgH="203200" progId="Equation.3">
                  <p:embed/>
                </p:oleObj>
              </mc:Choice>
              <mc:Fallback>
                <p:oleObj name="Equation" r:id="rId3" imgW="22987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3657600"/>
                        <a:ext cx="6088063" cy="536575"/>
                      </a:xfrm>
                      <a:prstGeom prst="rect">
                        <a:avLst/>
                      </a:prstGeom>
                      <a:solidFill>
                        <a:srgbClr val="FFF7C8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1219200" y="228600"/>
            <a:ext cx="6934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4400" i="1">
                <a:solidFill>
                  <a:srgbClr val="050074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" charset="0"/>
              </a:rPr>
              <a:t>Axis-Angle from Matrix</a:t>
            </a:r>
            <a:endParaRPr lang="en-US" sz="4000" i="1">
              <a:effectLst>
                <a:outerShdw blurRad="38100" dist="38100" dir="2700000" algn="tl">
                  <a:srgbClr val="DDDDDD"/>
                </a:outerShdw>
              </a:effectLst>
              <a:latin typeface="Times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424824"/>
              </p:ext>
            </p:extLst>
          </p:nvPr>
        </p:nvGraphicFramePr>
        <p:xfrm>
          <a:off x="1741488" y="1774825"/>
          <a:ext cx="5661025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5" imgW="2565400" imgH="469900" progId="Equation.3">
                  <p:embed/>
                </p:oleObj>
              </mc:Choice>
              <mc:Fallback>
                <p:oleObj name="Equation" r:id="rId5" imgW="2565400" imgH="469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488" y="1774825"/>
                        <a:ext cx="5661025" cy="1036638"/>
                      </a:xfrm>
                      <a:prstGeom prst="rect">
                        <a:avLst/>
                      </a:prstGeom>
                      <a:solidFill>
                        <a:srgbClr val="FFF7C8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57200" y="1233488"/>
            <a:ext cx="7896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  <a:ea typeface="Times" charset="0"/>
                <a:cs typeface="Times" charset="0"/>
              </a:rPr>
              <a:t>The rotation axis, </a:t>
            </a:r>
            <a:r>
              <a:rPr lang="en-US" b="1">
                <a:latin typeface="Calibri" charset="0"/>
                <a:ea typeface="Times" charset="0"/>
                <a:cs typeface="Times" charset="0"/>
              </a:rPr>
              <a:t>r</a:t>
            </a:r>
            <a:r>
              <a:rPr lang="en-US">
                <a:latin typeface="Calibri" charset="0"/>
                <a:ea typeface="Times" charset="0"/>
                <a:cs typeface="Times" charset="0"/>
              </a:rPr>
              <a:t>, is obtained from the skew-symmetric part of the matrix:</a:t>
            </a:r>
            <a:endParaRPr lang="en-US">
              <a:latin typeface="Time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C088D-8E02-1B40-95D3-7A913CB49773}" type="slidenum">
              <a:rPr lang="en-US"/>
              <a:pPr/>
              <a:t>15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Conversions: matrix</a:t>
            </a:r>
            <a:r>
              <a:rPr lang="en-US">
                <a:ea typeface="ＭＳ Ｐゴシック" charset="-128"/>
                <a:cs typeface="ＭＳ Ｐゴシック" charset="-128"/>
                <a:sym typeface="Symbol" charset="2"/>
              </a:rPr>
              <a:t></a:t>
            </a:r>
            <a:r>
              <a:rPr lang="en-US">
                <a:ea typeface="ＭＳ Ｐゴシック" charset="-128"/>
                <a:cs typeface="ＭＳ Ｐゴシック" charset="-128"/>
              </a:rPr>
              <a:t>RF vector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Char char="§"/>
            </a:pPr>
            <a:r>
              <a:rPr lang="en-US">
                <a:ea typeface="Times" charset="0"/>
                <a:cs typeface="Times" charset="0"/>
              </a:rPr>
              <a:t>Conversion from rotation (misorientation) matrix,</a:t>
            </a:r>
            <a:r>
              <a:rPr lang="en-US">
                <a:ea typeface="ＭＳ Ｐゴシック" charset="-128"/>
                <a:cs typeface="ＭＳ Ｐゴシック" charset="-128"/>
              </a:rPr>
              <a:t> due to Morawiec, with</a:t>
            </a:r>
            <a:r>
              <a:rPr lang="en-US">
                <a:ea typeface="Times" charset="0"/>
                <a:cs typeface="Times" charset="0"/>
              </a:rPr>
              <a:t>		</a:t>
            </a:r>
            <a:r>
              <a:rPr lang="en-US" i="1">
                <a:latin typeface="Times New Roman" charset="0"/>
                <a:ea typeface="Times" charset="0"/>
                <a:cs typeface="Times" charset="0"/>
              </a:rPr>
              <a:t>∆g</a:t>
            </a:r>
            <a:r>
              <a:rPr lang="en-US" i="1" baseline="-25000">
                <a:latin typeface="Times New Roman" charset="0"/>
                <a:ea typeface="Times" charset="0"/>
                <a:cs typeface="Times" charset="0"/>
              </a:rPr>
              <a:t>AB</a:t>
            </a:r>
            <a:r>
              <a:rPr lang="en-US" i="1">
                <a:latin typeface="Times New Roman" charset="0"/>
                <a:ea typeface="Times" charset="0"/>
                <a:cs typeface="Times" charset="0"/>
              </a:rPr>
              <a:t>=</a:t>
            </a:r>
            <a:r>
              <a:rPr lang="en-US" i="1">
                <a:solidFill>
                  <a:srgbClr val="0000FF"/>
                </a:solidFill>
                <a:latin typeface="Times New Roman" charset="0"/>
                <a:ea typeface="Times" charset="0"/>
                <a:cs typeface="Times" charset="0"/>
              </a:rPr>
              <a:t>g</a:t>
            </a:r>
            <a:r>
              <a:rPr lang="en-US" i="1" baseline="-25000">
                <a:solidFill>
                  <a:srgbClr val="0000FF"/>
                </a:solidFill>
                <a:latin typeface="Times New Roman" charset="0"/>
                <a:ea typeface="Times" charset="0"/>
                <a:cs typeface="Times" charset="0"/>
              </a:rPr>
              <a:t>B</a:t>
            </a:r>
            <a:r>
              <a:rPr lang="en-US" i="1">
                <a:solidFill>
                  <a:srgbClr val="FF0000"/>
                </a:solidFill>
                <a:latin typeface="Times New Roman" charset="0"/>
                <a:ea typeface="Times" charset="0"/>
                <a:cs typeface="Times" charset="0"/>
              </a:rPr>
              <a:t>g</a:t>
            </a:r>
            <a:r>
              <a:rPr lang="en-US" i="1" baseline="-25000">
                <a:solidFill>
                  <a:srgbClr val="FF0000"/>
                </a:solidFill>
                <a:latin typeface="Times New Roman" charset="0"/>
                <a:ea typeface="Times" charset="0"/>
                <a:cs typeface="Times" charset="0"/>
              </a:rPr>
              <a:t>A</a:t>
            </a:r>
            <a:r>
              <a:rPr lang="en-US" baseline="30000">
                <a:solidFill>
                  <a:srgbClr val="FF0000"/>
                </a:solidFill>
                <a:latin typeface="Times New Roman" charset="0"/>
                <a:ea typeface="Times" charset="0"/>
                <a:cs typeface="Times" charset="0"/>
              </a:rPr>
              <a:t>-1</a:t>
            </a:r>
            <a:r>
              <a:rPr lang="en-US">
                <a:ea typeface="Times" charset="0"/>
                <a:cs typeface="Times" charset="0"/>
              </a:rPr>
              <a:t>:</a:t>
            </a:r>
          </a:p>
          <a:p>
            <a:endParaRPr lang="en-US">
              <a:ea typeface="ＭＳ Ｐゴシック" charset="-128"/>
              <a:cs typeface="ＭＳ Ｐゴシック" charset="-128"/>
            </a:endParaRP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633538" y="2938463"/>
          <a:ext cx="6253162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2400300" imgH="685800" progId="Equation.3">
                  <p:embed/>
                </p:oleObj>
              </mc:Choice>
              <mc:Fallback>
                <p:oleObj name="Equation" r:id="rId3" imgW="240030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3538" y="2938463"/>
                        <a:ext cx="6253162" cy="178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C9AF4-3728-224E-90F7-180CBA24FC0C}" type="slidenum">
              <a:rPr lang="en-US"/>
              <a:pPr/>
              <a:t>16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382000" cy="1143000"/>
          </a:xfrm>
        </p:spPr>
        <p:txBody>
          <a:bodyPr/>
          <a:lstStyle/>
          <a:p>
            <a:r>
              <a:rPr lang="en-US" sz="4000">
                <a:ea typeface="ＭＳ Ｐゴシック" charset="-128"/>
                <a:cs typeface="ＭＳ Ｐゴシック" charset="-128"/>
              </a:rPr>
              <a:t>Conversion from Bunge Euler Angles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2286000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tan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  <a:sym typeface="Symbol" charset="2"/>
              </a:rPr>
              <a:t>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α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  <a:sym typeface="Symbol" charset="2"/>
              </a:rPr>
              <a:t>√</a:t>
            </a:r>
            <a:r>
              <a:rPr lang="en-US" dirty="0" err="1">
                <a:latin typeface="+mj-lt"/>
                <a:ea typeface="ＭＳ Ｐゴシック" charset="-128"/>
                <a:cs typeface="ＭＳ Ｐゴシック" charset="-128"/>
              </a:rPr>
              <a:t>cos</a:t>
            </a:r>
            <a:r>
              <a:rPr lang="en-US" dirty="0" err="1">
                <a:latin typeface="+mj-lt"/>
                <a:ea typeface="ＭＳ Ｐゴシック" charset="-128"/>
                <a:cs typeface="ＭＳ Ｐゴシック" charset="-128"/>
                <a:sym typeface="Symbol" charset="2"/>
              </a:rPr>
              <a:t></a:t>
            </a:r>
            <a:r>
              <a:rPr lang="en-US" i="1" dirty="0" err="1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  <a:sym typeface="Symbol" charset="2"/>
              </a:rPr>
              <a:t></a:t>
            </a:r>
            <a:r>
              <a:rPr lang="en-US" dirty="0" err="1">
                <a:latin typeface="+mj-lt"/>
                <a:ea typeface="ＭＳ Ｐゴシック" charset="-128"/>
                <a:cs typeface="ＭＳ Ｐゴシック" charset="-128"/>
              </a:rPr>
              <a:t>cos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  <a:sym typeface="Symbol" charset="2"/>
              </a:rPr>
              <a:t>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i="1" baseline="-25000" dirty="0">
                <a:latin typeface="+mj-lt"/>
                <a:ea typeface="ＭＳ Ｐゴシック" charset="-128"/>
                <a:cs typeface="ＭＳ Ｐゴシック" charset="-128"/>
              </a:rPr>
              <a:t>1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  <a:sym typeface="Symbol" charset="2"/>
              </a:rPr>
              <a:t>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i="1" baseline="-25000" dirty="0">
                <a:latin typeface="+mj-lt"/>
                <a:ea typeface="ＭＳ Ｐゴシック" charset="-128"/>
                <a:cs typeface="ＭＳ Ｐゴシック" charset="-128"/>
                <a:sym typeface="Symbol" charset="2"/>
              </a:rPr>
              <a:t>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  <a:sym typeface="Symbol" charset="2"/>
              </a:rPr>
              <a:t></a:t>
            </a:r>
            <a:r>
              <a:rPr lang="en-US" baseline="30000" dirty="0">
                <a:latin typeface="+mj-lt"/>
                <a:ea typeface="ＭＳ Ｐゴシック" charset="-128"/>
                <a:cs typeface="ＭＳ Ｐゴシック" charset="-128"/>
                <a:sym typeface="Symbol" charset="2"/>
              </a:rPr>
              <a:t>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  <a:sym typeface="Symbol" charset="2"/>
              </a:rPr>
              <a:t>–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 </a:t>
            </a:r>
          </a:p>
          <a:p>
            <a:pPr>
              <a:buFont typeface="Wingdings" charset="2"/>
              <a:buChar char="§"/>
            </a:pPr>
            <a:r>
              <a:rPr lang="en-US" dirty="0">
                <a:ea typeface="ＭＳ Ｐゴシック" charset="-128"/>
                <a:cs typeface="ＭＳ Ｐゴシック" charset="-128"/>
              </a:rPr>
              <a:t> 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r</a:t>
            </a:r>
            <a:r>
              <a:rPr lang="en-US" baseline="-25000" dirty="0">
                <a:latin typeface="+mj-lt"/>
                <a:ea typeface="ＭＳ Ｐゴシック" charset="-128"/>
                <a:cs typeface="ＭＳ Ｐゴシック" charset="-128"/>
              </a:rPr>
              <a:t>1 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=  tan(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/2) [</a:t>
            </a:r>
            <a:r>
              <a:rPr lang="en-US" dirty="0" err="1">
                <a:latin typeface="+mj-lt"/>
                <a:ea typeface="ＭＳ Ｐゴシック" charset="-128"/>
                <a:cs typeface="ＭＳ Ｐゴシック" charset="-128"/>
              </a:rPr>
              <a:t>cos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{(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i="1" baseline="-25000" dirty="0">
                <a:latin typeface="+mj-lt"/>
                <a:ea typeface="ＭＳ Ｐゴシック" charset="-128"/>
                <a:cs typeface="ＭＳ Ｐゴシック" charset="-128"/>
              </a:rPr>
              <a:t>1</a:t>
            </a:r>
            <a:r>
              <a:rPr lang="en-US" baseline="-25000" dirty="0">
                <a:latin typeface="+mj-lt"/>
                <a:ea typeface="ＭＳ Ｐゴシック" charset="-128"/>
                <a:cs typeface="ＭＳ Ｐゴシック" charset="-128"/>
              </a:rPr>
              <a:t> 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- 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i="1" baseline="-25000" dirty="0">
                <a:latin typeface="+mj-lt"/>
                <a:ea typeface="ＭＳ Ｐゴシック" charset="-128"/>
                <a:cs typeface="ＭＳ Ｐゴシック" charset="-128"/>
              </a:rPr>
              <a:t>2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)/2}/</a:t>
            </a:r>
            <a:r>
              <a:rPr lang="en-US" dirty="0" err="1">
                <a:latin typeface="+mj-lt"/>
                <a:ea typeface="ＭＳ Ｐゴシック" charset="-128"/>
                <a:cs typeface="ＭＳ Ｐゴシック" charset="-128"/>
              </a:rPr>
              <a:t>cos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{(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i="1" baseline="-25000" dirty="0">
                <a:latin typeface="+mj-lt"/>
                <a:ea typeface="ＭＳ Ｐゴシック" charset="-128"/>
                <a:cs typeface="ＭＳ Ｐゴシック" charset="-128"/>
              </a:rPr>
              <a:t>1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 + 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i="1" baseline="-25000" dirty="0">
                <a:latin typeface="+mj-lt"/>
                <a:ea typeface="ＭＳ Ｐゴシック" charset="-128"/>
                <a:cs typeface="ＭＳ Ｐゴシック" charset="-128"/>
              </a:rPr>
              <a:t>2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)/2}]</a:t>
            </a:r>
          </a:p>
          <a:p>
            <a:pPr>
              <a:buFont typeface="Wingdings" charset="2"/>
              <a:buChar char="§"/>
            </a:pPr>
            <a:r>
              <a:rPr lang="en-US" dirty="0">
                <a:ea typeface="ＭＳ Ｐゴシック" charset="-128"/>
                <a:cs typeface="ＭＳ Ｐゴシック" charset="-128"/>
              </a:rPr>
              <a:t> 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r</a:t>
            </a:r>
            <a:r>
              <a:rPr lang="en-US" baseline="-25000" dirty="0">
                <a:latin typeface="+mj-lt"/>
                <a:ea typeface="ＭＳ Ｐゴシック" charset="-128"/>
                <a:cs typeface="ＭＳ Ｐゴシック" charset="-128"/>
              </a:rPr>
              <a:t>2 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=  tan(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/2) [sin{(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i="1" baseline="-25000" dirty="0">
                <a:latin typeface="+mj-lt"/>
                <a:ea typeface="ＭＳ Ｐゴシック" charset="-128"/>
                <a:cs typeface="ＭＳ Ｐゴシック" charset="-128"/>
              </a:rPr>
              <a:t>1</a:t>
            </a:r>
            <a:r>
              <a:rPr lang="en-US" baseline="-25000" dirty="0">
                <a:latin typeface="+mj-lt"/>
                <a:ea typeface="ＭＳ Ｐゴシック" charset="-128"/>
                <a:cs typeface="ＭＳ Ｐゴシック" charset="-128"/>
              </a:rPr>
              <a:t> 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- 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i="1" baseline="-25000" dirty="0">
                <a:latin typeface="+mj-lt"/>
                <a:ea typeface="ＭＳ Ｐゴシック" charset="-128"/>
                <a:cs typeface="ＭＳ Ｐゴシック" charset="-128"/>
              </a:rPr>
              <a:t>2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)/2}/[</a:t>
            </a:r>
            <a:r>
              <a:rPr lang="en-US" dirty="0" err="1">
                <a:latin typeface="+mj-lt"/>
                <a:ea typeface="ＭＳ Ｐゴシック" charset="-128"/>
                <a:cs typeface="ＭＳ Ｐゴシック" charset="-128"/>
              </a:rPr>
              <a:t>cos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{(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i="1" baseline="-25000" dirty="0">
                <a:latin typeface="+mj-lt"/>
                <a:ea typeface="ＭＳ Ｐゴシック" charset="-128"/>
                <a:cs typeface="ＭＳ Ｐゴシック" charset="-128"/>
              </a:rPr>
              <a:t>1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 + 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i="1" baseline="-25000" dirty="0">
                <a:latin typeface="+mj-lt"/>
                <a:ea typeface="ＭＳ Ｐゴシック" charset="-128"/>
                <a:cs typeface="ＭＳ Ｐゴシック" charset="-128"/>
              </a:rPr>
              <a:t>2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)/2}]</a:t>
            </a:r>
          </a:p>
          <a:p>
            <a:pPr>
              <a:buFont typeface="Wingdings" charset="2"/>
              <a:buChar char="§"/>
            </a:pPr>
            <a:r>
              <a:rPr lang="en-US" dirty="0">
                <a:ea typeface="ＭＳ Ｐゴシック" charset="-128"/>
                <a:cs typeface="ＭＳ Ｐゴシック" charset="-128"/>
              </a:rPr>
              <a:t> 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r</a:t>
            </a:r>
            <a:r>
              <a:rPr lang="en-US" baseline="-25000" dirty="0">
                <a:latin typeface="+mj-lt"/>
                <a:ea typeface="ＭＳ Ｐゴシック" charset="-128"/>
                <a:cs typeface="ＭＳ Ｐゴシック" charset="-128"/>
              </a:rPr>
              <a:t>3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 = tan{(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i="1" baseline="-25000" dirty="0">
                <a:latin typeface="+mj-lt"/>
                <a:ea typeface="ＭＳ Ｐゴシック" charset="-128"/>
                <a:cs typeface="ＭＳ Ｐゴシック" charset="-128"/>
              </a:rPr>
              <a:t>1</a:t>
            </a:r>
            <a:r>
              <a:rPr lang="en-US" i="1" dirty="0">
                <a:latin typeface="+mj-lt"/>
                <a:ea typeface="ＭＳ Ｐゴシック" charset="-128"/>
                <a:cs typeface="ＭＳ Ｐゴシック" charset="-128"/>
              </a:rPr>
              <a:t> + </a:t>
            </a:r>
            <a:r>
              <a:rPr lang="en-US" i="1" dirty="0">
                <a:latin typeface="Symbol" charset="2"/>
                <a:ea typeface="ＭＳ Ｐゴシック" charset="-128"/>
                <a:cs typeface="ＭＳ Ｐゴシック" charset="-128"/>
              </a:rPr>
              <a:t>f</a:t>
            </a:r>
            <a:r>
              <a:rPr lang="en-US" i="1" baseline="-25000" dirty="0">
                <a:latin typeface="+mj-lt"/>
                <a:ea typeface="ＭＳ Ｐゴシック" charset="-128"/>
                <a:cs typeface="ＭＳ Ｐゴシック" charset="-128"/>
              </a:rPr>
              <a:t>2</a:t>
            </a:r>
            <a:r>
              <a:rPr lang="en-US" dirty="0">
                <a:latin typeface="+mj-lt"/>
                <a:ea typeface="ＭＳ Ｐゴシック" charset="-128"/>
                <a:cs typeface="ＭＳ Ｐゴシック" charset="-128"/>
              </a:rPr>
              <a:t>)/2}</a:t>
            </a:r>
          </a:p>
          <a:p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381000" y="3429000"/>
            <a:ext cx="8382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Helvetica" charset="0"/>
              </a:rPr>
              <a:t>P. Neumann (1991). “Representation of orientations of symmetrical </a:t>
            </a:r>
            <a:br>
              <a:rPr lang="en-US" sz="2000">
                <a:latin typeface="Helvetica" charset="0"/>
              </a:rPr>
            </a:br>
            <a:r>
              <a:rPr lang="en-US" sz="2000">
                <a:latin typeface="Helvetica" charset="0"/>
              </a:rPr>
              <a:t>objects by Rodrigues vectors.” </a:t>
            </a:r>
            <a:br>
              <a:rPr lang="en-US" sz="2000">
                <a:latin typeface="Helvetica" charset="0"/>
              </a:rPr>
            </a:br>
            <a:r>
              <a:rPr lang="en-US" sz="2000" u="sng">
                <a:latin typeface="Helvetica" charset="0"/>
              </a:rPr>
              <a:t>Textures and Microstructures</a:t>
            </a:r>
            <a:r>
              <a:rPr lang="en-US" sz="2000">
                <a:latin typeface="Helvetica" charset="0"/>
              </a:rPr>
              <a:t> </a:t>
            </a:r>
            <a:r>
              <a:rPr lang="en-US" sz="2000" b="1">
                <a:latin typeface="Helvetica" charset="0"/>
              </a:rPr>
              <a:t>14-18</a:t>
            </a:r>
            <a:r>
              <a:rPr lang="en-US" sz="2000">
                <a:latin typeface="Helvetica" charset="0"/>
              </a:rPr>
              <a:t>: 53-58.</a:t>
            </a:r>
          </a:p>
          <a:p>
            <a:r>
              <a:rPr lang="en-US" sz="2000">
                <a:latin typeface="Helvetica" charset="0"/>
              </a:rPr>
              <a:t>	</a:t>
            </a:r>
          </a:p>
        </p:txBody>
      </p:sp>
      <p:sp>
        <p:nvSpPr>
          <p:cNvPr id="22534" name="TextBox 5"/>
          <p:cNvSpPr txBox="1">
            <a:spLocks noChangeArrowheads="1"/>
          </p:cNvSpPr>
          <p:nvPr/>
        </p:nvSpPr>
        <p:spPr bwMode="auto">
          <a:xfrm>
            <a:off x="381000" y="4724400"/>
            <a:ext cx="8078788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Conversion from Rodrigues to Bunge Euler angles:</a:t>
            </a:r>
            <a:br>
              <a:rPr lang="en-US" sz="2000">
                <a:solidFill>
                  <a:srgbClr val="0000FF"/>
                </a:solidFill>
              </a:rPr>
            </a:br>
            <a:endParaRPr lang="en-US" sz="2000">
              <a:solidFill>
                <a:srgbClr val="0000FF"/>
              </a:solidFill>
            </a:endParaRPr>
          </a:p>
          <a:p>
            <a:r>
              <a:rPr lang="en-US" sz="2000">
                <a:solidFill>
                  <a:srgbClr val="0000FF"/>
                </a:solidFill>
              </a:rPr>
              <a:t>sum = atan(R</a:t>
            </a:r>
            <a:r>
              <a:rPr lang="en-US" sz="2000" baseline="-25000">
                <a:solidFill>
                  <a:srgbClr val="0000FF"/>
                </a:solidFill>
              </a:rPr>
              <a:t>3</a:t>
            </a:r>
            <a:r>
              <a:rPr lang="en-US" sz="2000">
                <a:solidFill>
                  <a:srgbClr val="0000FF"/>
                </a:solidFill>
              </a:rPr>
              <a:t>) ;  diff = atan ( R</a:t>
            </a:r>
            <a:r>
              <a:rPr lang="en-US" sz="2000" baseline="-25000">
                <a:solidFill>
                  <a:srgbClr val="0000FF"/>
                </a:solidFill>
              </a:rPr>
              <a:t>2</a:t>
            </a:r>
            <a:r>
              <a:rPr lang="en-US" sz="2000">
                <a:solidFill>
                  <a:srgbClr val="0000FF"/>
                </a:solidFill>
              </a:rPr>
              <a:t>/R</a:t>
            </a:r>
            <a:r>
              <a:rPr lang="en-US" sz="2000" baseline="-25000">
                <a:solidFill>
                  <a:srgbClr val="0000FF"/>
                </a:solidFill>
              </a:rPr>
              <a:t>1</a:t>
            </a:r>
            <a:r>
              <a:rPr lang="en-US" sz="2000">
                <a:solidFill>
                  <a:srgbClr val="0000FF"/>
                </a:solidFill>
              </a:rPr>
              <a:t> )</a:t>
            </a:r>
            <a:br>
              <a:rPr lang="en-US" sz="2000">
                <a:solidFill>
                  <a:srgbClr val="0000FF"/>
                </a:solidFill>
              </a:rPr>
            </a:br>
            <a:r>
              <a:rPr lang="en-US" sz="2000">
                <a:solidFill>
                  <a:srgbClr val="0000FF"/>
                </a:solidFill>
              </a:rPr>
              <a:t/>
            </a:r>
            <a:br>
              <a:rPr lang="en-US" sz="2000">
                <a:solidFill>
                  <a:srgbClr val="0000FF"/>
                </a:solidFill>
              </a:rPr>
            </a:br>
            <a:r>
              <a:rPr lang="en-US" sz="2000">
                <a:solidFill>
                  <a:srgbClr val="0000FF"/>
                </a:solidFill>
                <a:latin typeface="Symbol" charset="2"/>
                <a:ea typeface="Symbol" charset="2"/>
                <a:cs typeface="Symbol" charset="2"/>
              </a:rPr>
              <a:t>f</a:t>
            </a:r>
            <a:r>
              <a:rPr lang="en-US" sz="2000" baseline="-25000">
                <a:solidFill>
                  <a:srgbClr val="0000FF"/>
                </a:solidFill>
              </a:rPr>
              <a:t>1</a:t>
            </a:r>
            <a:r>
              <a:rPr lang="en-US" sz="2000">
                <a:solidFill>
                  <a:srgbClr val="0000FF"/>
                </a:solidFill>
              </a:rPr>
              <a:t> = sum + diff;  </a:t>
            </a:r>
            <a:r>
              <a:rPr lang="en-US" sz="2000">
                <a:solidFill>
                  <a:srgbClr val="0000FF"/>
                </a:solidFill>
                <a:latin typeface="Symbol" charset="2"/>
                <a:ea typeface="Symbol" charset="2"/>
                <a:cs typeface="Symbol" charset="2"/>
              </a:rPr>
              <a:t>F</a:t>
            </a:r>
            <a:r>
              <a:rPr lang="en-US" sz="2000">
                <a:solidFill>
                  <a:srgbClr val="0000FF"/>
                </a:solidFill>
              </a:rPr>
              <a:t> = 2. * atan(R2 * cos(sum) / sin(diff) ); </a:t>
            </a:r>
            <a:r>
              <a:rPr lang="en-US" sz="2000">
                <a:solidFill>
                  <a:srgbClr val="0000FF"/>
                </a:solidFill>
                <a:latin typeface="Symbol" charset="2"/>
                <a:ea typeface="Symbol" charset="2"/>
                <a:cs typeface="Symbol" charset="2"/>
              </a:rPr>
              <a:t>f</a:t>
            </a:r>
            <a:r>
              <a:rPr lang="en-US" sz="2000" baseline="-25000">
                <a:solidFill>
                  <a:srgbClr val="0000FF"/>
                </a:solidFill>
              </a:rPr>
              <a:t>2</a:t>
            </a:r>
            <a:r>
              <a:rPr lang="en-US" sz="2000">
                <a:solidFill>
                  <a:srgbClr val="0000FF"/>
                </a:solidFill>
              </a:rPr>
              <a:t> = sum - diff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46CD-8D90-B640-9EA9-AFA4A1D4B5EB}" type="slidenum">
              <a:rPr lang="en-US"/>
              <a:pPr/>
              <a:t>17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4000">
                <a:ea typeface="ＭＳ Ｐゴシック" charset="-128"/>
                <a:cs typeface="ＭＳ Ｐゴシック" charset="-128"/>
              </a:rPr>
              <a:t>Conversion Rodrigues vector to </a:t>
            </a:r>
            <a:br>
              <a:rPr lang="en-US" sz="4000">
                <a:ea typeface="ＭＳ Ｐゴシック" charset="-128"/>
                <a:cs typeface="ＭＳ Ｐゴシック" charset="-128"/>
              </a:rPr>
            </a:br>
            <a:r>
              <a:rPr lang="en-US" sz="4000">
                <a:ea typeface="ＭＳ Ｐゴシック" charset="-128"/>
                <a:cs typeface="ＭＳ Ｐゴシック" charset="-128"/>
              </a:rPr>
              <a:t>axis transformation matrix</a:t>
            </a: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685800"/>
          </a:xfrm>
        </p:spPr>
        <p:txBody>
          <a:bodyPr/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Due to Morawiec:</a:t>
            </a:r>
          </a:p>
        </p:txBody>
      </p:sp>
      <p:pic>
        <p:nvPicPr>
          <p:cNvPr id="23557" name="Picture 5" descr="latex-image-1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362200"/>
            <a:ext cx="82296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 descr="latex-image-1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8" y="4103688"/>
            <a:ext cx="7834312" cy="206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TextBox 7"/>
          <p:cNvSpPr txBox="1">
            <a:spLocks noChangeArrowheads="1"/>
          </p:cNvSpPr>
          <p:nvPr/>
        </p:nvSpPr>
        <p:spPr bwMode="auto">
          <a:xfrm>
            <a:off x="838200" y="3581400"/>
            <a:ext cx="2763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Example for the 12 entry: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6194735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NB </a:t>
            </a:r>
            <a:r>
              <a:rPr lang="en-US" dirty="0" err="1" smtClean="0"/>
              <a:t>Morawiec’s</a:t>
            </a:r>
            <a:r>
              <a:rPr lang="en-US" dirty="0" smtClean="0"/>
              <a:t> </a:t>
            </a:r>
            <a:r>
              <a:rPr lang="en-US" dirty="0" err="1" smtClean="0"/>
              <a:t>Eq</a:t>
            </a:r>
            <a:r>
              <a:rPr lang="en-US" dirty="0" smtClean="0"/>
              <a:t> on p22 has a minus sign in front of the last term; this will give an active rotation matrix, rather than the passive rotation matrix seen here.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E8DF-6FA8-0F44-B7F6-8909F06368C7}" type="slidenum">
              <a:rPr lang="en-US"/>
              <a:pPr/>
              <a:t>18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/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Combining Rotations as RF vectors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3657600"/>
          </a:xfrm>
        </p:spPr>
        <p:txBody>
          <a:bodyPr/>
          <a:lstStyle/>
          <a:p>
            <a:r>
              <a:rPr lang="en-US">
                <a:ea typeface="Times" charset="0"/>
                <a:cs typeface="Times" charset="0"/>
              </a:rPr>
              <a:t>Two Rodrigues vectors combine to form a third, </a:t>
            </a:r>
            <a:r>
              <a:rPr lang="en-US" b="1">
                <a:latin typeface="Symbol" charset="2"/>
                <a:ea typeface="Times" charset="0"/>
                <a:cs typeface="Times" charset="0"/>
              </a:rPr>
              <a:t>r</a:t>
            </a:r>
            <a:r>
              <a:rPr lang="en-US" baseline="-25000">
                <a:ea typeface="Times" charset="0"/>
                <a:cs typeface="Times" charset="0"/>
              </a:rPr>
              <a:t>C</a:t>
            </a:r>
            <a:r>
              <a:rPr lang="en-US">
                <a:ea typeface="Times" charset="0"/>
                <a:cs typeface="Times" charset="0"/>
              </a:rPr>
              <a:t>, as follows, where </a:t>
            </a:r>
            <a:r>
              <a:rPr lang="en-US" b="1">
                <a:latin typeface="Symbol" charset="2"/>
                <a:ea typeface="Times" charset="0"/>
                <a:cs typeface="Times" charset="0"/>
              </a:rPr>
              <a:t>r</a:t>
            </a:r>
            <a:r>
              <a:rPr lang="en-US" baseline="-25000">
                <a:ea typeface="Times" charset="0"/>
                <a:cs typeface="Times" charset="0"/>
              </a:rPr>
              <a:t>B</a:t>
            </a:r>
            <a:r>
              <a:rPr lang="en-US">
                <a:ea typeface="Times" charset="0"/>
                <a:cs typeface="Times" charset="0"/>
              </a:rPr>
              <a:t> follows after </a:t>
            </a:r>
            <a:r>
              <a:rPr lang="en-US" b="1">
                <a:latin typeface="Symbol" charset="2"/>
                <a:ea typeface="Times" charset="0"/>
                <a:cs typeface="Times" charset="0"/>
              </a:rPr>
              <a:t>r</a:t>
            </a:r>
            <a:r>
              <a:rPr lang="en-US" baseline="-25000">
                <a:ea typeface="Times" charset="0"/>
                <a:cs typeface="Times" charset="0"/>
              </a:rPr>
              <a:t>A</a:t>
            </a:r>
            <a:r>
              <a:rPr lang="en-US">
                <a:ea typeface="Times" charset="0"/>
                <a:cs typeface="Times" charset="0"/>
              </a:rPr>
              <a:t>. Note that this is </a:t>
            </a:r>
            <a:r>
              <a:rPr lang="en-US" i="1">
                <a:ea typeface="Times" charset="0"/>
                <a:cs typeface="Times" charset="0"/>
              </a:rPr>
              <a:t>not</a:t>
            </a:r>
            <a:r>
              <a:rPr lang="en-US">
                <a:ea typeface="Times" charset="0"/>
                <a:cs typeface="Times" charset="0"/>
              </a:rPr>
              <a:t> the parallelogram law for vectors!</a:t>
            </a:r>
            <a:br>
              <a:rPr lang="en-US">
                <a:ea typeface="Times" charset="0"/>
                <a:cs typeface="Times" charset="0"/>
              </a:rPr>
            </a:br>
            <a:r>
              <a:rPr lang="en-US">
                <a:ea typeface="Times" charset="0"/>
                <a:cs typeface="Times" charset="0"/>
              </a:rPr>
              <a:t/>
            </a:r>
            <a:br>
              <a:rPr lang="en-US">
                <a:ea typeface="Times" charset="0"/>
                <a:cs typeface="Times" charset="0"/>
              </a:rPr>
            </a:br>
            <a:r>
              <a:rPr lang="en-US">
                <a:ea typeface="Times" charset="0"/>
                <a:cs typeface="Times" charset="0"/>
              </a:rPr>
              <a:t> </a:t>
            </a:r>
            <a:r>
              <a:rPr lang="en-US" b="1">
                <a:latin typeface="Symbol" charset="2"/>
                <a:ea typeface="Times" charset="0"/>
                <a:cs typeface="Times" charset="0"/>
              </a:rPr>
              <a:t>r</a:t>
            </a:r>
            <a:r>
              <a:rPr lang="en-US" baseline="-25000">
                <a:ea typeface="Times" charset="0"/>
                <a:cs typeface="Times" charset="0"/>
              </a:rPr>
              <a:t>C</a:t>
            </a:r>
            <a:r>
              <a:rPr lang="en-US">
                <a:ea typeface="Times" charset="0"/>
                <a:cs typeface="Times" charset="0"/>
              </a:rPr>
              <a:t> = (</a:t>
            </a:r>
            <a:r>
              <a:rPr lang="en-US" b="1">
                <a:latin typeface="Symbol" charset="2"/>
                <a:ea typeface="Times" charset="0"/>
                <a:cs typeface="Times" charset="0"/>
              </a:rPr>
              <a:t>r</a:t>
            </a:r>
            <a:r>
              <a:rPr lang="en-US" baseline="-25000">
                <a:ea typeface="Times" charset="0"/>
                <a:cs typeface="Times" charset="0"/>
              </a:rPr>
              <a:t>A</a:t>
            </a:r>
            <a:r>
              <a:rPr lang="en-US">
                <a:ea typeface="Times" charset="0"/>
                <a:cs typeface="Times" charset="0"/>
              </a:rPr>
              <a:t>, </a:t>
            </a:r>
            <a:r>
              <a:rPr lang="en-US" b="1">
                <a:latin typeface="Symbol" charset="2"/>
                <a:ea typeface="Times" charset="0"/>
                <a:cs typeface="Times" charset="0"/>
              </a:rPr>
              <a:t>r</a:t>
            </a:r>
            <a:r>
              <a:rPr lang="en-US" baseline="-25000">
                <a:ea typeface="Times" charset="0"/>
                <a:cs typeface="Times" charset="0"/>
              </a:rPr>
              <a:t>B</a:t>
            </a:r>
            <a:r>
              <a:rPr lang="en-US">
                <a:ea typeface="Times" charset="0"/>
                <a:cs typeface="Times" charset="0"/>
              </a:rPr>
              <a:t>) = </a:t>
            </a:r>
            <a:br>
              <a:rPr lang="en-US">
                <a:ea typeface="Times" charset="0"/>
                <a:cs typeface="Times" charset="0"/>
              </a:rPr>
            </a:br>
            <a:r>
              <a:rPr lang="en-US">
                <a:ea typeface="Times" charset="0"/>
                <a:cs typeface="Times" charset="0"/>
              </a:rPr>
              <a:t>		{</a:t>
            </a:r>
            <a:r>
              <a:rPr lang="en-US" b="1">
                <a:solidFill>
                  <a:srgbClr val="008000"/>
                </a:solidFill>
                <a:latin typeface="Symbol" charset="2"/>
                <a:ea typeface="Times" charset="0"/>
                <a:cs typeface="Times" charset="0"/>
              </a:rPr>
              <a:t>r</a:t>
            </a:r>
            <a:r>
              <a:rPr lang="en-US" baseline="-25000">
                <a:solidFill>
                  <a:srgbClr val="008000"/>
                </a:solidFill>
                <a:ea typeface="Times" charset="0"/>
                <a:cs typeface="Times" charset="0"/>
              </a:rPr>
              <a:t>A</a:t>
            </a:r>
            <a:r>
              <a:rPr lang="en-US">
                <a:solidFill>
                  <a:srgbClr val="008000"/>
                </a:solidFill>
                <a:ea typeface="Times" charset="0"/>
                <a:cs typeface="Times" charset="0"/>
              </a:rPr>
              <a:t> + </a:t>
            </a:r>
            <a:r>
              <a:rPr lang="en-US" b="1">
                <a:solidFill>
                  <a:srgbClr val="008000"/>
                </a:solidFill>
                <a:latin typeface="Symbol" charset="2"/>
                <a:ea typeface="Times" charset="0"/>
                <a:cs typeface="Times" charset="0"/>
              </a:rPr>
              <a:t>r</a:t>
            </a:r>
            <a:r>
              <a:rPr lang="en-US" baseline="-25000">
                <a:solidFill>
                  <a:srgbClr val="008000"/>
                </a:solidFill>
                <a:ea typeface="Times" charset="0"/>
                <a:cs typeface="Times" charset="0"/>
              </a:rPr>
              <a:t>B</a:t>
            </a:r>
            <a:r>
              <a:rPr lang="en-US">
                <a:ea typeface="Times" charset="0"/>
                <a:cs typeface="Times" charset="0"/>
              </a:rPr>
              <a:t> - </a:t>
            </a:r>
            <a:r>
              <a:rPr lang="en-US" b="1">
                <a:solidFill>
                  <a:schemeClr val="accent2"/>
                </a:solidFill>
                <a:latin typeface="Symbol" charset="2"/>
                <a:ea typeface="Times" charset="0"/>
                <a:cs typeface="Times" charset="0"/>
              </a:rPr>
              <a:t>r</a:t>
            </a:r>
            <a:r>
              <a:rPr lang="en-US" baseline="-25000">
                <a:solidFill>
                  <a:schemeClr val="accent2"/>
                </a:solidFill>
                <a:ea typeface="Times" charset="0"/>
                <a:cs typeface="Times" charset="0"/>
              </a:rPr>
              <a:t>A</a:t>
            </a:r>
            <a:r>
              <a:rPr lang="en-US">
                <a:solidFill>
                  <a:schemeClr val="accent2"/>
                </a:solidFill>
                <a:ea typeface="Times" charset="0"/>
                <a:cs typeface="Times" charset="0"/>
              </a:rPr>
              <a:t> x </a:t>
            </a:r>
            <a:r>
              <a:rPr lang="en-US" b="1">
                <a:solidFill>
                  <a:schemeClr val="accent2"/>
                </a:solidFill>
                <a:latin typeface="Symbol" charset="2"/>
                <a:ea typeface="Times" charset="0"/>
                <a:cs typeface="Times" charset="0"/>
              </a:rPr>
              <a:t>r</a:t>
            </a:r>
            <a:r>
              <a:rPr lang="en-US" baseline="-25000">
                <a:solidFill>
                  <a:schemeClr val="accent2"/>
                </a:solidFill>
                <a:ea typeface="Times" charset="0"/>
                <a:cs typeface="Times" charset="0"/>
              </a:rPr>
              <a:t>B</a:t>
            </a:r>
            <a:r>
              <a:rPr lang="en-US">
                <a:ea typeface="Times" charset="0"/>
                <a:cs typeface="Times" charset="0"/>
              </a:rPr>
              <a:t>}/{1 - </a:t>
            </a:r>
            <a:r>
              <a:rPr lang="en-US" b="1">
                <a:solidFill>
                  <a:srgbClr val="FF0000"/>
                </a:solidFill>
                <a:latin typeface="Symbol" charset="2"/>
                <a:ea typeface="Times" charset="0"/>
                <a:cs typeface="Times" charset="0"/>
              </a:rPr>
              <a:t>r</a:t>
            </a:r>
            <a:r>
              <a:rPr lang="en-US" baseline="-25000">
                <a:solidFill>
                  <a:srgbClr val="FF0000"/>
                </a:solidFill>
                <a:ea typeface="Times" charset="0"/>
                <a:cs typeface="Times" charset="0"/>
              </a:rPr>
              <a:t>A</a:t>
            </a:r>
            <a:r>
              <a:rPr lang="en-US">
                <a:solidFill>
                  <a:srgbClr val="FF0000"/>
                </a:solidFill>
                <a:ea typeface="Times" charset="0"/>
                <a:cs typeface="Times" charset="0"/>
              </a:rPr>
              <a:t>•</a:t>
            </a:r>
            <a:r>
              <a:rPr lang="en-US" b="1">
                <a:solidFill>
                  <a:srgbClr val="FF0000"/>
                </a:solidFill>
                <a:latin typeface="Symbol" charset="2"/>
                <a:ea typeface="Times" charset="0"/>
                <a:cs typeface="Times" charset="0"/>
              </a:rPr>
              <a:t>r</a:t>
            </a:r>
            <a:r>
              <a:rPr lang="en-US" baseline="-25000">
                <a:solidFill>
                  <a:srgbClr val="FF0000"/>
                </a:solidFill>
                <a:ea typeface="Times" charset="0"/>
                <a:cs typeface="Times" charset="0"/>
              </a:rPr>
              <a:t>B</a:t>
            </a:r>
            <a:r>
              <a:rPr lang="en-US">
                <a:ea typeface="Times" charset="0"/>
                <a:cs typeface="Times" charset="0"/>
              </a:rPr>
              <a:t>}</a:t>
            </a:r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581" name="Text Box 4"/>
          <p:cNvSpPr txBox="1">
            <a:spLocks noChangeArrowheads="1"/>
          </p:cNvSpPr>
          <p:nvPr/>
        </p:nvSpPr>
        <p:spPr bwMode="auto">
          <a:xfrm>
            <a:off x="2590800" y="5553075"/>
            <a:ext cx="2574925" cy="5889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i="1">
                <a:solidFill>
                  <a:schemeClr val="accent2"/>
                </a:solidFill>
                <a:latin typeface="Times" charset="0"/>
              </a:rPr>
              <a:t>vector product</a:t>
            </a:r>
          </a:p>
        </p:txBody>
      </p:sp>
      <p:sp>
        <p:nvSpPr>
          <p:cNvPr id="24582" name="Line 5"/>
          <p:cNvSpPr>
            <a:spLocks noChangeShapeType="1"/>
          </p:cNvSpPr>
          <p:nvPr/>
        </p:nvSpPr>
        <p:spPr bwMode="auto">
          <a:xfrm flipV="1">
            <a:off x="4206875" y="4572000"/>
            <a:ext cx="0" cy="108743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5807075" y="5583238"/>
            <a:ext cx="2574925" cy="5889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i="1">
                <a:solidFill>
                  <a:srgbClr val="FF0000"/>
                </a:solidFill>
                <a:latin typeface="Times" charset="0"/>
              </a:rPr>
              <a:t>scalar product</a:t>
            </a:r>
          </a:p>
        </p:txBody>
      </p:sp>
      <p:sp>
        <p:nvSpPr>
          <p:cNvPr id="24584" name="Line 7"/>
          <p:cNvSpPr>
            <a:spLocks noChangeShapeType="1"/>
          </p:cNvSpPr>
          <p:nvPr/>
        </p:nvSpPr>
        <p:spPr bwMode="auto">
          <a:xfrm flipH="1" flipV="1">
            <a:off x="6172200" y="4572000"/>
            <a:ext cx="625475" cy="10874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85" name="Text Box 8"/>
          <p:cNvSpPr txBox="1">
            <a:spLocks noChangeArrowheads="1"/>
          </p:cNvSpPr>
          <p:nvPr/>
        </p:nvSpPr>
        <p:spPr bwMode="auto">
          <a:xfrm>
            <a:off x="457200" y="4648200"/>
            <a:ext cx="1547813" cy="588963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i="1">
                <a:solidFill>
                  <a:srgbClr val="008000"/>
                </a:solidFill>
                <a:latin typeface="Times" charset="0"/>
              </a:rPr>
              <a:t>addition</a:t>
            </a:r>
          </a:p>
        </p:txBody>
      </p:sp>
      <p:sp>
        <p:nvSpPr>
          <p:cNvPr id="24586" name="Line 9"/>
          <p:cNvSpPr>
            <a:spLocks noChangeShapeType="1"/>
          </p:cNvSpPr>
          <p:nvPr/>
        </p:nvSpPr>
        <p:spPr bwMode="auto">
          <a:xfrm flipV="1">
            <a:off x="2057400" y="4495800"/>
            <a:ext cx="838200" cy="4572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911C3-AC86-5A44-9A4C-05E426FCAA30}" type="slidenum">
              <a:rPr lang="en-US"/>
              <a:pPr/>
              <a:t>19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Combining Rotations as RF vectors: component form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81000" y="1905000"/>
          <a:ext cx="8588375" cy="3645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2603500" imgH="1104900" progId="Equation.3">
                  <p:embed/>
                </p:oleObj>
              </mc:Choice>
              <mc:Fallback>
                <p:oleObj name="Equation" r:id="rId3" imgW="2603500" imgH="1104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905000"/>
                        <a:ext cx="8588375" cy="36456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/>
                <a:cs typeface="Calibri"/>
              </a:rPr>
              <a:t> Briefly describe rotations/orientations</a:t>
            </a:r>
          </a:p>
          <a:p>
            <a:pPr eaLnBrk="1" hangingPunct="1"/>
            <a:r>
              <a:rPr lang="en-US" dirty="0">
                <a:latin typeface="Calibri"/>
                <a:cs typeface="Calibri"/>
              </a:rPr>
              <a:t> Introduce </a:t>
            </a:r>
            <a:r>
              <a:rPr lang="en-US" dirty="0" err="1">
                <a:latin typeface="Calibri"/>
                <a:cs typeface="Calibri"/>
              </a:rPr>
              <a:t>Rodrigues</a:t>
            </a:r>
            <a:r>
              <a:rPr lang="en-US" dirty="0">
                <a:latin typeface="Calibri"/>
                <a:cs typeface="Calibri"/>
              </a:rPr>
              <a:t>-Frank vectors</a:t>
            </a:r>
          </a:p>
          <a:p>
            <a:pPr eaLnBrk="1" hangingPunct="1"/>
            <a:r>
              <a:rPr lang="en-US" dirty="0">
                <a:latin typeface="Calibri"/>
                <a:cs typeface="Calibri"/>
              </a:rPr>
              <a:t> Introduce </a:t>
            </a:r>
            <a:r>
              <a:rPr lang="en-US" dirty="0" err="1">
                <a:latin typeface="Calibri"/>
                <a:cs typeface="Calibri"/>
              </a:rPr>
              <a:t>quaternions</a:t>
            </a:r>
            <a:endParaRPr lang="en-US" dirty="0">
              <a:latin typeface="Calibri"/>
              <a:cs typeface="Calibri"/>
            </a:endParaRPr>
          </a:p>
          <a:p>
            <a:pPr eaLnBrk="1" hangingPunct="1"/>
            <a:r>
              <a:rPr lang="en-US" dirty="0">
                <a:latin typeface="Calibri"/>
                <a:cs typeface="Calibri"/>
              </a:rPr>
              <a:t> Learn how to manipulate and use </a:t>
            </a:r>
            <a:r>
              <a:rPr lang="en-US" dirty="0" err="1">
                <a:latin typeface="Calibri"/>
                <a:cs typeface="Calibri"/>
              </a:rPr>
              <a:t>quaternions</a:t>
            </a:r>
            <a:r>
              <a:rPr lang="en-US" dirty="0">
                <a:latin typeface="Calibri"/>
                <a:cs typeface="Calibri"/>
              </a:rPr>
              <a:t> as rotation operators</a:t>
            </a:r>
          </a:p>
          <a:p>
            <a:pPr eaLnBrk="1" hangingPunct="1"/>
            <a:r>
              <a:rPr lang="en-US" dirty="0">
                <a:latin typeface="Calibri"/>
                <a:cs typeface="Calibri"/>
              </a:rPr>
              <a:t> Discuss conversions between Euler angles, rotation </a:t>
            </a:r>
            <a:r>
              <a:rPr lang="en-US" dirty="0" smtClean="0">
                <a:latin typeface="Calibri"/>
                <a:cs typeface="Calibri"/>
              </a:rPr>
              <a:t>matrices</a:t>
            </a:r>
            <a:r>
              <a:rPr lang="en-US" dirty="0">
                <a:latin typeface="Calibri"/>
                <a:cs typeface="Calibri"/>
              </a:rPr>
              <a:t>, RF vectors, and </a:t>
            </a:r>
            <a:r>
              <a:rPr lang="en-US" dirty="0" smtClean="0">
                <a:latin typeface="Calibri"/>
                <a:cs typeface="Calibri"/>
              </a:rPr>
              <a:t>(unit) quaternions </a:t>
            </a:r>
            <a:endParaRPr lang="en-US" dirty="0">
              <a:latin typeface="Calibri"/>
              <a:cs typeface="Calibri"/>
            </a:endParaRPr>
          </a:p>
          <a:p>
            <a:pPr eaLnBrk="1" hangingPunct="1">
              <a:buFont typeface="Wingdings" charset="2"/>
              <a:buNone/>
            </a:pPr>
            <a:endParaRPr lang="en-US" dirty="0">
              <a:latin typeface="Calibri"/>
              <a:cs typeface="Calibri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Objectives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Quaternions: Yet another representation of rotations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  <p:pic>
        <p:nvPicPr>
          <p:cNvPr id="25603" name="quaternionsdef.jpg" descr="/afs/andrew.cmu.edu/usr19/srwilson/quaternionsdef.jpg"/>
          <p:cNvPicPr>
            <a:picLocks noChangeAspect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638800" y="1809750"/>
            <a:ext cx="26749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Box 7"/>
          <p:cNvSpPr txBox="1">
            <a:spLocks noChangeArrowheads="1"/>
          </p:cNvSpPr>
          <p:nvPr/>
        </p:nvSpPr>
        <p:spPr bwMode="auto">
          <a:xfrm>
            <a:off x="838200" y="1519238"/>
            <a:ext cx="302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i="1">
                <a:solidFill>
                  <a:srgbClr val="FF0000"/>
                </a:solidFill>
                <a:latin typeface="Calibri" charset="0"/>
              </a:rPr>
              <a:t>What is a quaternion?</a:t>
            </a:r>
          </a:p>
        </p:txBody>
      </p:sp>
      <p:sp>
        <p:nvSpPr>
          <p:cNvPr id="25605" name="TextBox 8"/>
          <p:cNvSpPr txBox="1">
            <a:spLocks noChangeArrowheads="1"/>
          </p:cNvSpPr>
          <p:nvPr/>
        </p:nvSpPr>
        <p:spPr bwMode="auto">
          <a:xfrm>
            <a:off x="304800" y="1981200"/>
            <a:ext cx="4800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latin typeface="Calibri" charset="0"/>
              </a:rPr>
              <a:t>A quaternion is first of all an ordered set of four real numbers </a:t>
            </a:r>
            <a:r>
              <a:rPr lang="en-US" sz="2000" i="1"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en-US" sz="2000" baseline="-25000">
                <a:latin typeface="Times New Roman" charset="0"/>
                <a:ea typeface="Times New Roman" charset="0"/>
                <a:cs typeface="Times New Roman" charset="0"/>
              </a:rPr>
              <a:t>0</a:t>
            </a:r>
            <a:r>
              <a:rPr lang="en-US" sz="2000">
                <a:latin typeface="Calibri" charset="0"/>
              </a:rPr>
              <a:t>, </a:t>
            </a:r>
            <a:r>
              <a:rPr lang="en-US" sz="2000" i="1"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en-US" sz="2000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sz="2000">
                <a:latin typeface="Calibri" charset="0"/>
              </a:rPr>
              <a:t>, </a:t>
            </a:r>
            <a:r>
              <a:rPr lang="en-US" sz="2000" i="1"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en-US" sz="2000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sz="2000">
                <a:latin typeface="Calibri" charset="0"/>
              </a:rPr>
              <a:t>, and </a:t>
            </a:r>
            <a:r>
              <a:rPr lang="en-US" sz="2000" i="1"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en-US" sz="2000" baseline="-25000">
                <a:latin typeface="Times New Roman" charset="0"/>
                <a:ea typeface="Times New Roman" charset="0"/>
                <a:cs typeface="Times New Roman" charset="0"/>
              </a:rPr>
              <a:t>4</a:t>
            </a:r>
            <a:r>
              <a:rPr lang="en-US" sz="2000">
                <a:latin typeface="Calibri" charset="0"/>
              </a:rPr>
              <a:t>.  </a:t>
            </a:r>
          </a:p>
          <a:p>
            <a:pPr algn="ctr"/>
            <a:r>
              <a:rPr lang="en-US" sz="2000">
                <a:latin typeface="Calibri" charset="0"/>
              </a:rPr>
              <a:t>Here, </a:t>
            </a:r>
            <a:r>
              <a:rPr lang="en-US" sz="2000" b="1">
                <a:latin typeface="Times New Roman" charset="0"/>
                <a:ea typeface="Times New Roman" charset="0"/>
                <a:cs typeface="Times New Roman" charset="0"/>
              </a:rPr>
              <a:t>i, j, k</a:t>
            </a:r>
            <a:r>
              <a:rPr lang="en-US" sz="2000">
                <a:latin typeface="Calibri" charset="0"/>
              </a:rPr>
              <a:t> are the familiar unit vectors that correspond to the x-, y-, and z-axes, resp.</a:t>
            </a:r>
          </a:p>
        </p:txBody>
      </p:sp>
      <p:pic>
        <p:nvPicPr>
          <p:cNvPr id="25606" name="quaternionsadd.jpg" descr="/afs/andrew.cmu.edu/usr19/srwilson/quaternionsadd.jpg"/>
          <p:cNvPicPr>
            <a:picLocks noChangeAspect="1"/>
          </p:cNvPicPr>
          <p:nvPr/>
        </p:nvPicPr>
        <p:blipFill>
          <a:blip r:embed="rId4" r:link="rId3"/>
          <a:srcRect/>
          <a:stretch>
            <a:fillRect/>
          </a:stretch>
        </p:blipFill>
        <p:spPr bwMode="auto">
          <a:xfrm>
            <a:off x="1295400" y="4365625"/>
            <a:ext cx="65532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Box 17"/>
          <p:cNvSpPr txBox="1">
            <a:spLocks noChangeArrowheads="1"/>
          </p:cNvSpPr>
          <p:nvPr/>
        </p:nvSpPr>
        <p:spPr bwMode="auto">
          <a:xfrm>
            <a:off x="1600200" y="3343275"/>
            <a:ext cx="5943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latin typeface="Calibri" charset="0"/>
              </a:rPr>
              <a:t>Addition of two quaternions and multiplication of a quaternion by a real number are as would be expected of normal four-component vectors.</a:t>
            </a:r>
          </a:p>
        </p:txBody>
      </p:sp>
      <p:pic>
        <p:nvPicPr>
          <p:cNvPr id="25608" name="quaternionsnorm.jpg" descr="/afs/andrew.cmu.edu/usr19/srwilson/quaternionsnorm.jpg"/>
          <p:cNvPicPr>
            <a:picLocks noChangeAspect="1"/>
          </p:cNvPicPr>
          <p:nvPr/>
        </p:nvPicPr>
        <p:blipFill>
          <a:blip r:embed="rId5" r:link="rId3"/>
          <a:srcRect/>
          <a:stretch>
            <a:fillRect/>
          </a:stretch>
        </p:blipFill>
        <p:spPr bwMode="auto">
          <a:xfrm>
            <a:off x="609600" y="5410200"/>
            <a:ext cx="4114800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9" name="TextBox 21"/>
          <p:cNvSpPr txBox="1">
            <a:spLocks noChangeArrowheads="1"/>
          </p:cNvSpPr>
          <p:nvPr/>
        </p:nvSpPr>
        <p:spPr bwMode="auto">
          <a:xfrm>
            <a:off x="990600" y="4953000"/>
            <a:ext cx="3057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alibri" charset="0"/>
              </a:rPr>
              <a:t>Magnitude of a quaternion: </a:t>
            </a: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6096000" y="2598738"/>
            <a:ext cx="381000" cy="296862"/>
          </a:xfrm>
          <a:prstGeom prst="ellipse">
            <a:avLst/>
          </a:prstGeom>
          <a:noFill/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6553200" y="2590800"/>
            <a:ext cx="381000" cy="296863"/>
          </a:xfrm>
          <a:prstGeom prst="ellips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5612" name="TextBox 24"/>
          <p:cNvSpPr txBox="1">
            <a:spLocks noChangeArrowheads="1"/>
          </p:cNvSpPr>
          <p:nvPr/>
        </p:nvSpPr>
        <p:spPr bwMode="auto">
          <a:xfrm>
            <a:off x="5334000" y="2754313"/>
            <a:ext cx="1184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Scalar part</a:t>
            </a:r>
          </a:p>
        </p:txBody>
      </p:sp>
      <p:sp>
        <p:nvSpPr>
          <p:cNvPr id="25613" name="TextBox 25"/>
          <p:cNvSpPr txBox="1">
            <a:spLocks noChangeArrowheads="1"/>
          </p:cNvSpPr>
          <p:nvPr/>
        </p:nvSpPr>
        <p:spPr bwMode="auto">
          <a:xfrm>
            <a:off x="6781800" y="2743200"/>
            <a:ext cx="1203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Vector part</a:t>
            </a:r>
          </a:p>
        </p:txBody>
      </p:sp>
      <p:sp>
        <p:nvSpPr>
          <p:cNvPr id="25614" name="TextBox 26"/>
          <p:cNvSpPr txBox="1">
            <a:spLocks noChangeArrowheads="1"/>
          </p:cNvSpPr>
          <p:nvPr/>
        </p:nvSpPr>
        <p:spPr bwMode="auto">
          <a:xfrm>
            <a:off x="5334000" y="4933950"/>
            <a:ext cx="29670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alibri" charset="0"/>
              </a:rPr>
              <a:t>Conjugate of a quaternion:</a:t>
            </a:r>
          </a:p>
        </p:txBody>
      </p:sp>
      <p:pic>
        <p:nvPicPr>
          <p:cNvPr id="25615" name="quaternionsconj.jpg" descr="/afs/andrew.cmu.edu/usr19/srwilson/quaternionsconj.jpg"/>
          <p:cNvPicPr>
            <a:picLocks noChangeAspect="1"/>
          </p:cNvPicPr>
          <p:nvPr/>
        </p:nvPicPr>
        <p:blipFill>
          <a:blip r:embed="rId6" r:link="rId3"/>
          <a:srcRect/>
          <a:stretch>
            <a:fillRect/>
          </a:stretch>
        </p:blipFill>
        <p:spPr bwMode="auto">
          <a:xfrm>
            <a:off x="5348288" y="5360988"/>
            <a:ext cx="310991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Straight Connector 29"/>
          <p:cNvCxnSpPr>
            <a:cxnSpLocks noChangeShapeType="1"/>
          </p:cNvCxnSpPr>
          <p:nvPr/>
        </p:nvCxnSpPr>
        <p:spPr bwMode="auto">
          <a:xfrm>
            <a:off x="838200" y="5322888"/>
            <a:ext cx="3276600" cy="1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31" name="Straight Connector 30"/>
          <p:cNvCxnSpPr>
            <a:cxnSpLocks noChangeShapeType="1"/>
          </p:cNvCxnSpPr>
          <p:nvPr/>
        </p:nvCxnSpPr>
        <p:spPr bwMode="auto">
          <a:xfrm>
            <a:off x="5105400" y="5321300"/>
            <a:ext cx="32766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Multiplication of two quaternions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  <p:pic>
        <p:nvPicPr>
          <p:cNvPr id="26627" name="quaternionsdef.jpg" descr="/afs/andrew.cmu.edu/usr19/srwilson/quaternionsdef.jpg"/>
          <p:cNvPicPr>
            <a:picLocks noChangeAspect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562600" y="1371600"/>
            <a:ext cx="2674938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Box 18"/>
          <p:cNvSpPr txBox="1">
            <a:spLocks noChangeArrowheads="1"/>
          </p:cNvSpPr>
          <p:nvPr/>
        </p:nvSpPr>
        <p:spPr bwMode="auto">
          <a:xfrm>
            <a:off x="685800" y="1371600"/>
            <a:ext cx="4419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latin typeface="Calibri" charset="0"/>
              </a:rPr>
              <a:t>However, quaternion multiplication is ingeniously defined in such a way so as to reproduce </a:t>
            </a:r>
            <a:r>
              <a:rPr lang="en-US" sz="2000" b="1">
                <a:latin typeface="Calibri" charset="0"/>
              </a:rPr>
              <a:t>rotation composition</a:t>
            </a:r>
            <a:r>
              <a:rPr lang="en-US" sz="2000">
                <a:latin typeface="Calibri" charset="0"/>
              </a:rPr>
              <a:t>.</a:t>
            </a:r>
          </a:p>
        </p:txBody>
      </p:sp>
      <p:pic>
        <p:nvPicPr>
          <p:cNvPr id="26629" name="quaternionsijk4.jpg" descr="/afs/andrew.cmu.edu/usr19/srwilson/quaternionsijk4.jpg"/>
          <p:cNvPicPr>
            <a:picLocks noChangeAspect="1"/>
          </p:cNvPicPr>
          <p:nvPr/>
        </p:nvPicPr>
        <p:blipFill>
          <a:blip r:embed="rId4" r:link="rId3"/>
          <a:srcRect/>
          <a:stretch>
            <a:fillRect/>
          </a:stretch>
        </p:blipFill>
        <p:spPr bwMode="auto">
          <a:xfrm>
            <a:off x="2362200" y="3657600"/>
            <a:ext cx="115252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quaternionsijk3.jpg" descr="/afs/andrew.cmu.edu/usr19/srwilson/quaternionsijk3.jpg"/>
          <p:cNvPicPr>
            <a:picLocks noChangeAspect="1"/>
          </p:cNvPicPr>
          <p:nvPr/>
        </p:nvPicPr>
        <p:blipFill>
          <a:blip r:embed="rId5" r:link="rId3"/>
          <a:srcRect/>
          <a:stretch>
            <a:fillRect/>
          </a:stretch>
        </p:blipFill>
        <p:spPr bwMode="auto">
          <a:xfrm>
            <a:off x="2362200" y="3962400"/>
            <a:ext cx="11525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quaternionsijk2.jpg" descr="/afs/andrew.cmu.edu/usr19/srwilson/quaternionsijk2.jpg"/>
          <p:cNvPicPr>
            <a:picLocks noChangeAspect="1"/>
          </p:cNvPicPr>
          <p:nvPr/>
        </p:nvPicPr>
        <p:blipFill>
          <a:blip r:embed="rId6" r:link="rId3"/>
          <a:srcRect/>
          <a:stretch>
            <a:fillRect/>
          </a:stretch>
        </p:blipFill>
        <p:spPr bwMode="auto">
          <a:xfrm>
            <a:off x="2425700" y="3387725"/>
            <a:ext cx="10795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quaternionsijk1.jpg" descr="/afs/andrew.cmu.edu/usr19/srwilson/quaternionsijk1.jpg"/>
          <p:cNvPicPr>
            <a:picLocks noChangeAspect="1"/>
          </p:cNvPicPr>
          <p:nvPr/>
        </p:nvPicPr>
        <p:blipFill>
          <a:blip r:embed="rId7" r:link="rId3"/>
          <a:srcRect/>
          <a:stretch>
            <a:fillRect/>
          </a:stretch>
        </p:blipFill>
        <p:spPr bwMode="auto">
          <a:xfrm>
            <a:off x="1981200" y="3048000"/>
            <a:ext cx="195262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3" name="TextBox 24"/>
          <p:cNvSpPr txBox="1">
            <a:spLocks noChangeArrowheads="1"/>
          </p:cNvSpPr>
          <p:nvPr/>
        </p:nvSpPr>
        <p:spPr bwMode="auto">
          <a:xfrm>
            <a:off x="1066800" y="2362200"/>
            <a:ext cx="373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latin typeface="Calibri" charset="0"/>
              </a:rPr>
              <a:t>Multiplication of the basis quaternions is </a:t>
            </a:r>
            <a:r>
              <a:rPr lang="en-US" sz="2000" i="1">
                <a:latin typeface="Calibri" charset="0"/>
              </a:rPr>
              <a:t>defined </a:t>
            </a:r>
            <a:r>
              <a:rPr lang="en-US" sz="2000">
                <a:latin typeface="Calibri" charset="0"/>
              </a:rPr>
              <a:t>as follows: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76800" y="2686050"/>
            <a:ext cx="3886200" cy="163195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alibri" charset="0"/>
              </a:rPr>
              <a:t>[1] Quaternion multiplication is 	non-commutative (</a:t>
            </a:r>
            <a:r>
              <a:rPr lang="en-US" sz="200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en-US" sz="200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≠</a:t>
            </a:r>
            <a:r>
              <a:rPr lang="en-US" sz="2000">
                <a:solidFill>
                  <a:srgbClr val="1F497D"/>
                </a:solidFill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en-US" sz="2000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en-US" sz="2000">
                <a:latin typeface="Calibri" charset="0"/>
              </a:rPr>
              <a:t>).</a:t>
            </a:r>
          </a:p>
          <a:p>
            <a:r>
              <a:rPr lang="en-US" sz="2000">
                <a:latin typeface="Calibri" charset="0"/>
              </a:rPr>
              <a:t>[2] There are similarities to 	complex numbers (which 	correspond to rotations in 2D).</a:t>
            </a:r>
          </a:p>
        </p:txBody>
      </p:sp>
      <p:pic>
        <p:nvPicPr>
          <p:cNvPr id="26635" name="quaternionsmult.jpg" descr="/afs/andrew.cmu.edu/usr19/srwilson/quaternionsmult.jpg"/>
          <p:cNvPicPr>
            <a:picLocks noChangeAspect="1"/>
          </p:cNvPicPr>
          <p:nvPr/>
        </p:nvPicPr>
        <p:blipFill>
          <a:blip r:embed="rId8" r:link="rId3"/>
          <a:srcRect/>
          <a:stretch>
            <a:fillRect/>
          </a:stretch>
        </p:blipFill>
        <p:spPr bwMode="auto">
          <a:xfrm>
            <a:off x="3771900" y="4684713"/>
            <a:ext cx="5372100" cy="103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6" name="TextBox 27"/>
          <p:cNvSpPr txBox="1">
            <a:spLocks noChangeArrowheads="1"/>
          </p:cNvSpPr>
          <p:nvPr/>
        </p:nvSpPr>
        <p:spPr bwMode="auto">
          <a:xfrm>
            <a:off x="0" y="4648200"/>
            <a:ext cx="37719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latin typeface="Calibri" charset="0"/>
              </a:rPr>
              <a:t>From these rules it can be shown that the product of two arbitrary quaternions </a:t>
            </a:r>
            <a:r>
              <a:rPr lang="en-US" sz="2000" i="1">
                <a:latin typeface="Times New Roman" charset="0"/>
                <a:ea typeface="Times New Roman" charset="0"/>
                <a:cs typeface="Times New Roman" charset="0"/>
              </a:rPr>
              <a:t>p,q</a:t>
            </a:r>
            <a:r>
              <a:rPr lang="en-US" sz="2000">
                <a:latin typeface="Calibri" charset="0"/>
              </a:rPr>
              <a:t> is given by:</a:t>
            </a:r>
          </a:p>
        </p:txBody>
      </p:sp>
      <p:sp>
        <p:nvSpPr>
          <p:cNvPr id="26637" name="TextBox 28"/>
          <p:cNvSpPr txBox="1">
            <a:spLocks noChangeArrowheads="1"/>
          </p:cNvSpPr>
          <p:nvPr/>
        </p:nvSpPr>
        <p:spPr bwMode="auto">
          <a:xfrm>
            <a:off x="381000" y="5791200"/>
            <a:ext cx="33464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alibri" charset="0"/>
              </a:rPr>
              <a:t>Using more compact notation: </a:t>
            </a:r>
          </a:p>
        </p:txBody>
      </p:sp>
      <p:pic>
        <p:nvPicPr>
          <p:cNvPr id="26638" name="quaternionsmultsimple.jpg" descr="/afs/andrew.cmu.edu/usr19/srwilson/quaternionsmultsimple.jpg"/>
          <p:cNvPicPr>
            <a:picLocks noChangeAspect="1"/>
          </p:cNvPicPr>
          <p:nvPr/>
        </p:nvPicPr>
        <p:blipFill>
          <a:blip r:embed="rId9" r:link="rId3"/>
          <a:srcRect/>
          <a:stretch>
            <a:fillRect/>
          </a:stretch>
        </p:blipFill>
        <p:spPr bwMode="auto">
          <a:xfrm>
            <a:off x="3886200" y="5813425"/>
            <a:ext cx="39862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9" name="TextBox 32"/>
          <p:cNvSpPr txBox="1">
            <a:spLocks noChangeArrowheads="1"/>
          </p:cNvSpPr>
          <p:nvPr/>
        </p:nvSpPr>
        <p:spPr bwMode="auto">
          <a:xfrm>
            <a:off x="4495800" y="6030913"/>
            <a:ext cx="11842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Scalar part</a:t>
            </a:r>
          </a:p>
        </p:txBody>
      </p:sp>
      <p:sp>
        <p:nvSpPr>
          <p:cNvPr id="26640" name="TextBox 33"/>
          <p:cNvSpPr txBox="1">
            <a:spLocks noChangeArrowheads="1"/>
          </p:cNvSpPr>
          <p:nvPr/>
        </p:nvSpPr>
        <p:spPr bwMode="auto">
          <a:xfrm>
            <a:off x="6248400" y="6019800"/>
            <a:ext cx="1203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Times New Roman" charset="0"/>
                <a:ea typeface="Times New Roman" charset="0"/>
                <a:cs typeface="Times New Roman" charset="0"/>
              </a:rPr>
              <a:t>Vector part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2400" y="6396335"/>
            <a:ext cx="5787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Times New Roman"/>
                <a:cs typeface="Times New Roman"/>
              </a:rPr>
              <a:t>On a New Species of Imaginary Quantities Connected with a Theory of </a:t>
            </a:r>
            <a:r>
              <a:rPr lang="en-US" altLang="ja-JP" sz="1200" dirty="0" err="1" smtClean="0">
                <a:latin typeface="Times New Roman"/>
                <a:cs typeface="Times New Roman"/>
              </a:rPr>
              <a:t>Quaternions</a:t>
            </a:r>
            <a:r>
              <a:rPr lang="en-US" altLang="ja-JP" sz="1200" dirty="0" smtClean="0">
                <a:latin typeface="Times New Roman"/>
                <a:cs typeface="Times New Roman"/>
              </a:rPr>
              <a:t>, </a:t>
            </a:r>
            <a:br>
              <a:rPr lang="en-US" altLang="ja-JP" sz="1200" dirty="0" smtClean="0">
                <a:latin typeface="Times New Roman"/>
                <a:cs typeface="Times New Roman"/>
              </a:rPr>
            </a:br>
            <a:r>
              <a:rPr lang="en-US" altLang="ja-JP" sz="1200" dirty="0" smtClean="0">
                <a:latin typeface="Times New Roman"/>
                <a:cs typeface="Times New Roman"/>
              </a:rPr>
              <a:t>by William Rowan Hamilton, </a:t>
            </a:r>
            <a:r>
              <a:rPr lang="en-US" altLang="ja-JP" sz="1200" i="1" dirty="0" smtClean="0">
                <a:latin typeface="Times New Roman"/>
                <a:cs typeface="Times New Roman"/>
              </a:rPr>
              <a:t>Proceedings of the Royal Irish Academy</a:t>
            </a:r>
            <a:r>
              <a:rPr lang="en-US" altLang="ja-JP" sz="1200" dirty="0" smtClean="0">
                <a:latin typeface="Times New Roman"/>
                <a:cs typeface="Times New Roman"/>
              </a:rPr>
              <a:t>, </a:t>
            </a:r>
            <a:r>
              <a:rPr lang="en-US" altLang="ja-JP" sz="1200" b="1" dirty="0" smtClean="0">
                <a:latin typeface="Times New Roman"/>
                <a:cs typeface="Times New Roman"/>
              </a:rPr>
              <a:t>2</a:t>
            </a:r>
            <a:r>
              <a:rPr lang="en-US" altLang="ja-JP" sz="1200" dirty="0" smtClean="0">
                <a:latin typeface="Times New Roman"/>
                <a:cs typeface="Times New Roman"/>
              </a:rPr>
              <a:t> (1844), 424–434.</a:t>
            </a:r>
            <a:endParaRPr lang="en-US" sz="1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Unit quaternions as rotations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  <p:pic>
        <p:nvPicPr>
          <p:cNvPr id="27651" name="quaternionsrotdef.jpg" descr="/afs/andrew.cmu.edu/usr19/srwilson/quaternionsrotdef.jpg"/>
          <p:cNvPicPr>
            <a:picLocks noChangeAspect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363788" y="2743200"/>
            <a:ext cx="4494212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7652" name="quaternionsunit.jpg" descr="/afs/andrew.cmu.edu/usr19/srwilson/quaternionsunit.jpg"/>
          <p:cNvPicPr>
            <a:picLocks noChangeAspect="1"/>
          </p:cNvPicPr>
          <p:nvPr/>
        </p:nvPicPr>
        <p:blipFill>
          <a:blip r:embed="rId4" r:link="rId3"/>
          <a:srcRect/>
          <a:stretch>
            <a:fillRect/>
          </a:stretch>
        </p:blipFill>
        <p:spPr bwMode="auto">
          <a:xfrm>
            <a:off x="6705600" y="3733800"/>
            <a:ext cx="13208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Box 11"/>
          <p:cNvSpPr txBox="1">
            <a:spLocks noChangeArrowheads="1"/>
          </p:cNvSpPr>
          <p:nvPr/>
        </p:nvSpPr>
        <p:spPr bwMode="auto">
          <a:xfrm>
            <a:off x="741363" y="1395413"/>
            <a:ext cx="77168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charset="0"/>
              </a:rPr>
              <a:t>We state without proof that a rotation of </a:t>
            </a:r>
            <a:r>
              <a:rPr lang="en-US" sz="2400" i="1">
                <a:latin typeface="Times New Roman" charset="0"/>
                <a:ea typeface="Times New Roman" charset="0"/>
                <a:cs typeface="Times New Roman" charset="0"/>
              </a:rPr>
              <a:t>α</a:t>
            </a:r>
            <a:r>
              <a:rPr lang="en-US" sz="2400">
                <a:latin typeface="Calibri" charset="0"/>
              </a:rPr>
              <a:t> degrees about the (normalized) axis </a:t>
            </a:r>
            <a:r>
              <a:rPr lang="en-US" sz="2400" b="1">
                <a:latin typeface="Calibri" charset="0"/>
              </a:rPr>
              <a:t>r </a:t>
            </a:r>
            <a:r>
              <a:rPr lang="en-US" sz="2400">
                <a:latin typeface="Calibri" charset="0"/>
                <a:ea typeface="Times New Roman" charset="0"/>
                <a:cs typeface="Times New Roman" charset="0"/>
              </a:rPr>
              <a:t>may be represented by the following unit quaternion: </a:t>
            </a:r>
            <a:endParaRPr lang="en-US" sz="2400" b="1">
              <a:latin typeface="Calibri" charset="0"/>
            </a:endParaRPr>
          </a:p>
        </p:txBody>
      </p:sp>
      <p:sp>
        <p:nvSpPr>
          <p:cNvPr id="27654" name="TextBox 12"/>
          <p:cNvSpPr txBox="1">
            <a:spLocks noChangeArrowheads="1"/>
          </p:cNvSpPr>
          <p:nvPr/>
        </p:nvSpPr>
        <p:spPr bwMode="auto">
          <a:xfrm>
            <a:off x="1090613" y="3733800"/>
            <a:ext cx="5691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alibri" charset="0"/>
              </a:rPr>
              <a:t>It is easy to see that this is a unit quaternion, i.e. that</a:t>
            </a:r>
          </a:p>
          <a:p>
            <a:r>
              <a:rPr lang="en-US" sz="2000">
                <a:latin typeface="Calibri" charset="0"/>
              </a:rPr>
              <a:t>Note the similarity to Rodrigues vectors.</a:t>
            </a:r>
          </a:p>
        </p:txBody>
      </p:sp>
      <p:sp>
        <p:nvSpPr>
          <p:cNvPr id="27655" name="TextBox 13"/>
          <p:cNvSpPr txBox="1">
            <a:spLocks noChangeArrowheads="1"/>
          </p:cNvSpPr>
          <p:nvPr/>
        </p:nvSpPr>
        <p:spPr bwMode="auto">
          <a:xfrm>
            <a:off x="609600" y="4702175"/>
            <a:ext cx="762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alibri" charset="0"/>
              </a:rPr>
              <a:t>For two rotations </a:t>
            </a:r>
            <a:r>
              <a:rPr lang="en-US" sz="2000" i="1"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en-US" sz="2000">
                <a:latin typeface="Calibri" charset="0"/>
              </a:rPr>
              <a:t> and </a:t>
            </a:r>
            <a:r>
              <a:rPr lang="en-US" sz="2000" i="1">
                <a:latin typeface="Times New Roman" charset="0"/>
                <a:ea typeface="Times New Roman" charset="0"/>
                <a:cs typeface="Times New Roman" charset="0"/>
              </a:rPr>
              <a:t>p</a:t>
            </a:r>
            <a:r>
              <a:rPr lang="en-US" sz="2000">
                <a:latin typeface="Calibri" charset="0"/>
              </a:rPr>
              <a:t> that share a single axis </a:t>
            </a:r>
            <a:r>
              <a:rPr lang="en-US" sz="2000" b="1">
                <a:latin typeface="Times New Roman" charset="0"/>
                <a:ea typeface="Times New Roman" charset="0"/>
                <a:cs typeface="Times New Roman" charset="0"/>
              </a:rPr>
              <a:t>r</a:t>
            </a:r>
            <a:r>
              <a:rPr lang="en-US" sz="2000">
                <a:latin typeface="Calibri" charset="0"/>
              </a:rPr>
              <a:t>, note what happens when q and p are multiplied:</a:t>
            </a:r>
          </a:p>
        </p:txBody>
      </p:sp>
      <p:pic>
        <p:nvPicPr>
          <p:cNvPr id="27656" name="quaternionscompex.jpg" descr="/afs/andrew.cmu.edu/usr19/srwilson/quaternionscompex.jpg"/>
          <p:cNvPicPr>
            <a:picLocks noChangeAspect="1"/>
          </p:cNvPicPr>
          <p:nvPr/>
        </p:nvPicPr>
        <p:blipFill>
          <a:blip r:embed="rId5" r:link="rId3"/>
          <a:srcRect/>
          <a:stretch>
            <a:fillRect/>
          </a:stretch>
        </p:blipFill>
        <p:spPr bwMode="auto">
          <a:xfrm>
            <a:off x="1520825" y="5486400"/>
            <a:ext cx="65055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Multiplication of a quaternion </a:t>
            </a:r>
          </a:p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and a 3-D vector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8675" name="TextBox 9"/>
          <p:cNvSpPr txBox="1">
            <a:spLocks noChangeArrowheads="1"/>
          </p:cNvSpPr>
          <p:nvPr/>
        </p:nvSpPr>
        <p:spPr bwMode="auto">
          <a:xfrm>
            <a:off x="1219200" y="1752600"/>
            <a:ext cx="5867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alibri" charset="0"/>
              </a:rPr>
              <a:t>It is useful to define the multiplication of vectors and quaternions as well.  Vectors have three components, and quaternions have four.  How to proceed?</a:t>
            </a:r>
          </a:p>
        </p:txBody>
      </p:sp>
      <p:pic>
        <p:nvPicPr>
          <p:cNvPr id="28676" name="quaternionspure.jpg" descr="/afs/andrew.cmu.edu/usr19/srwilson/quaternionspure.jpg"/>
          <p:cNvPicPr>
            <a:picLocks noChangeAspect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562600" y="3200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TextBox 12"/>
          <p:cNvSpPr txBox="1">
            <a:spLocks noChangeArrowheads="1"/>
          </p:cNvSpPr>
          <p:nvPr/>
        </p:nvSpPr>
        <p:spPr bwMode="auto">
          <a:xfrm>
            <a:off x="914400" y="3048000"/>
            <a:ext cx="4648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alibri" charset="0"/>
              </a:rPr>
              <a:t>Every vector </a:t>
            </a:r>
            <a:r>
              <a:rPr lang="en-US" sz="2000" b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en-US" sz="2000">
                <a:latin typeface="Calibri" charset="0"/>
              </a:rPr>
              <a:t> corresponds to a “pure” quaternion whose 0</a:t>
            </a:r>
            <a:r>
              <a:rPr lang="en-US" sz="2000" baseline="30000">
                <a:latin typeface="Calibri" charset="0"/>
              </a:rPr>
              <a:t>th</a:t>
            </a:r>
            <a:r>
              <a:rPr lang="en-US" sz="2000">
                <a:latin typeface="Calibri" charset="0"/>
              </a:rPr>
              <a:t> component is zero.</a:t>
            </a:r>
          </a:p>
        </p:txBody>
      </p:sp>
      <p:sp>
        <p:nvSpPr>
          <p:cNvPr id="28678" name="TextBox 13"/>
          <p:cNvSpPr txBox="1">
            <a:spLocks noChangeArrowheads="1"/>
          </p:cNvSpPr>
          <p:nvPr/>
        </p:nvSpPr>
        <p:spPr bwMode="auto">
          <a:xfrm>
            <a:off x="2438400" y="3886200"/>
            <a:ext cx="430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alibri" charset="0"/>
              </a:rPr>
              <a:t>…and proceed as with two quaternions:</a:t>
            </a:r>
          </a:p>
        </p:txBody>
      </p:sp>
      <p:sp>
        <p:nvSpPr>
          <p:cNvPr id="28679" name="TextBox 14"/>
          <p:cNvSpPr txBox="1">
            <a:spLocks noChangeArrowheads="1"/>
          </p:cNvSpPr>
          <p:nvPr/>
        </p:nvSpPr>
        <p:spPr bwMode="auto">
          <a:xfrm>
            <a:off x="1219200" y="5334000"/>
            <a:ext cx="6781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latin typeface="Calibri" charset="0"/>
              </a:rPr>
              <a:t>Note that in general that the product of a quaternion and a vector can result in a non-pure quaternion with non-zero scalar component. </a:t>
            </a:r>
          </a:p>
        </p:txBody>
      </p:sp>
      <p:pic>
        <p:nvPicPr>
          <p:cNvPr id="28680" name="quaternionsmultsimple.jpg" descr="/afs/andrew.cmu.edu/usr19/srwilson/quaternionsmultsimple.jpg"/>
          <p:cNvPicPr>
            <a:picLocks noChangeAspect="1"/>
          </p:cNvPicPr>
          <p:nvPr/>
        </p:nvPicPr>
        <p:blipFill>
          <a:blip r:embed="rId4" r:link="rId3"/>
          <a:srcRect/>
          <a:stretch>
            <a:fillRect/>
          </a:stretch>
        </p:blipFill>
        <p:spPr bwMode="auto">
          <a:xfrm>
            <a:off x="2109788" y="4413250"/>
            <a:ext cx="51292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>
            <a:off x="1219200" y="5105400"/>
            <a:ext cx="6781800" cy="1588"/>
          </a:xfrm>
          <a:prstGeom prst="line">
            <a:avLst/>
          </a:prstGeom>
          <a:noFill/>
          <a:ln w="25400">
            <a:solidFill>
              <a:srgbClr val="40404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Rotation of a vector </a:t>
            </a:r>
          </a:p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by a unit quaternion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9699" name="TextBox 9"/>
          <p:cNvSpPr txBox="1">
            <a:spLocks noChangeArrowheads="1"/>
          </p:cNvSpPr>
          <p:nvPr/>
        </p:nvSpPr>
        <p:spPr bwMode="auto">
          <a:xfrm>
            <a:off x="1143000" y="1828800"/>
            <a:ext cx="701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charset="0"/>
              </a:rPr>
              <a:t>Although the quantity </a:t>
            </a:r>
            <a:r>
              <a:rPr lang="en-US" sz="2400" i="1"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en-US" sz="2400" b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en-US" sz="2400">
                <a:latin typeface="Calibri" charset="0"/>
              </a:rPr>
              <a:t> may not be a vector, it can be shown that the triple products </a:t>
            </a:r>
            <a:r>
              <a:rPr lang="en-US" sz="2400" i="1"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*</a:t>
            </a:r>
            <a:r>
              <a:rPr lang="en-US" sz="2400" b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en-US" sz="2400" i="1"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>
                <a:latin typeface="Calibri" charset="0"/>
              </a:rPr>
              <a:t>and </a:t>
            </a:r>
            <a:r>
              <a:rPr lang="en-US" sz="2400" i="1"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en-US" sz="2400" b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en-US" sz="2400" i="1"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*</a:t>
            </a:r>
            <a:r>
              <a:rPr lang="en-US" sz="2400">
                <a:latin typeface="Calibri" charset="0"/>
              </a:rPr>
              <a:t> are.  				</a:t>
            </a:r>
          </a:p>
        </p:txBody>
      </p:sp>
      <p:sp>
        <p:nvSpPr>
          <p:cNvPr id="29700" name="TextBox 10"/>
          <p:cNvSpPr txBox="1">
            <a:spLocks noChangeArrowheads="1"/>
          </p:cNvSpPr>
          <p:nvPr/>
        </p:nvSpPr>
        <p:spPr bwMode="auto">
          <a:xfrm>
            <a:off x="1219200" y="2971800"/>
            <a:ext cx="6705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charset="0"/>
              </a:rPr>
              <a:t>In fact, these vectors are the images of </a:t>
            </a:r>
            <a:r>
              <a:rPr lang="en-US" sz="2400" b="1">
                <a:latin typeface="Times New Roman" charset="0"/>
                <a:ea typeface="Times New Roman" charset="0"/>
                <a:cs typeface="Times New Roman" charset="0"/>
              </a:rPr>
              <a:t>v</a:t>
            </a:r>
            <a:r>
              <a:rPr lang="en-US" sz="2400">
                <a:latin typeface="Calibri" charset="0"/>
              </a:rPr>
              <a:t> by passive and active rotations corresponding to quaternion </a:t>
            </a:r>
            <a:r>
              <a:rPr lang="en-US" sz="2400" i="1">
                <a:latin typeface="Times New Roman" charset="0"/>
                <a:ea typeface="Times New Roman" charset="0"/>
                <a:cs typeface="Times New Roman" charset="0"/>
              </a:rPr>
              <a:t>q</a:t>
            </a:r>
            <a:r>
              <a:rPr lang="en-US" sz="2400">
                <a:latin typeface="Calibri" charset="0"/>
              </a:rPr>
              <a:t>.</a:t>
            </a:r>
          </a:p>
        </p:txBody>
      </p:sp>
      <p:pic>
        <p:nvPicPr>
          <p:cNvPr id="29701" name="quaternionspassiverot.jpg" descr="/afs/andrew.cmu.edu/usr19/srwilson/quaternionspassiverot.jpg"/>
          <p:cNvPicPr>
            <a:picLocks noChangeAspect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2565400" y="4267200"/>
            <a:ext cx="1698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Box 11"/>
          <p:cNvSpPr txBox="1">
            <a:spLocks noChangeArrowheads="1"/>
          </p:cNvSpPr>
          <p:nvPr/>
        </p:nvSpPr>
        <p:spPr bwMode="auto">
          <a:xfrm>
            <a:off x="4416425" y="4267200"/>
            <a:ext cx="1831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1F497D"/>
                </a:solidFill>
                <a:latin typeface="Calibri" charset="0"/>
              </a:rPr>
              <a:t>Passive rotation</a:t>
            </a:r>
          </a:p>
        </p:txBody>
      </p:sp>
      <p:pic>
        <p:nvPicPr>
          <p:cNvPr id="29703" name="quaternionsactiverot.jpg" descr="/afs/andrew.cmu.edu/usr19/srwilson/quaternionsactiverot.jpg"/>
          <p:cNvPicPr>
            <a:picLocks noChangeAspect="1"/>
          </p:cNvPicPr>
          <p:nvPr/>
        </p:nvPicPr>
        <p:blipFill>
          <a:blip r:embed="rId4" r:link="rId3"/>
          <a:srcRect/>
          <a:stretch>
            <a:fillRect/>
          </a:stretch>
        </p:blipFill>
        <p:spPr bwMode="auto">
          <a:xfrm>
            <a:off x="2690813" y="4800600"/>
            <a:ext cx="14970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4" name="TextBox 13"/>
          <p:cNvSpPr txBox="1">
            <a:spLocks noChangeArrowheads="1"/>
          </p:cNvSpPr>
          <p:nvPr/>
        </p:nvSpPr>
        <p:spPr bwMode="auto">
          <a:xfrm>
            <a:off x="4448175" y="4876800"/>
            <a:ext cx="1722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800000"/>
                </a:solidFill>
                <a:latin typeface="Calibri" charset="0"/>
              </a:rPr>
              <a:t>Active rotation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362200" y="4114800"/>
            <a:ext cx="43434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914400">
              <a:defRPr/>
            </a:pPr>
            <a:r>
              <a:rPr lang="en-US" i="1" kern="0" smtClean="0">
                <a:solidFill>
                  <a:srgbClr val="3333CC"/>
                </a:solidFill>
                <a:ea typeface="ＭＳ Ｐゴシック" pitchFamily="-112" charset="-128"/>
                <a:cs typeface="ＭＳ Ｐゴシック" pitchFamily="-112" charset="-128"/>
              </a:rPr>
              <a:t>Rotation of a vector </a:t>
            </a:r>
            <a:br>
              <a:rPr lang="en-US" i="1" kern="0" smtClean="0">
                <a:solidFill>
                  <a:srgbClr val="3333CC"/>
                </a:solidFill>
                <a:ea typeface="ＭＳ Ｐゴシック" pitchFamily="-112" charset="-128"/>
                <a:cs typeface="ＭＳ Ｐゴシック" pitchFamily="-112" charset="-128"/>
              </a:rPr>
            </a:br>
            <a:r>
              <a:rPr lang="en-US" i="1" kern="0" smtClean="0">
                <a:solidFill>
                  <a:srgbClr val="3333CC"/>
                </a:solidFill>
                <a:ea typeface="ＭＳ Ｐゴシック" pitchFamily="-112" charset="-128"/>
                <a:cs typeface="ＭＳ Ｐゴシック" pitchFamily="-112" charset="-128"/>
              </a:rPr>
              <a:t>by a unit quaternion</a:t>
            </a:r>
            <a:endParaRPr lang="en-US" i="1" kern="0" dirty="0">
              <a:solidFill>
                <a:srgbClr val="3333CC"/>
              </a:solidFill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30723" name="TextBox 4"/>
          <p:cNvSpPr txBox="1">
            <a:spLocks noChangeArrowheads="1"/>
          </p:cNvSpPr>
          <p:nvPr/>
        </p:nvSpPr>
        <p:spPr bwMode="auto">
          <a:xfrm>
            <a:off x="1143000" y="1903413"/>
            <a:ext cx="45497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 charset="0"/>
              </a:rPr>
              <a:t>Expanding these expressions yields</a:t>
            </a:r>
          </a:p>
        </p:txBody>
      </p:sp>
      <p:pic>
        <p:nvPicPr>
          <p:cNvPr id="30724" name="quaternionsactivevectmultdef.jpg" descr="/afs/andrew.cmu.edu/usr19/srwilson/quaternionsactivevectmultdef.jpg"/>
          <p:cNvPicPr>
            <a:picLocks noChangeAspect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143000" y="3192463"/>
            <a:ext cx="50863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quaternionspassivevectmultdef.jpg" descr="/afs/andrew.cmu.edu/usr19/srwilson/quaternionspassivevectmultdef.jpg"/>
          <p:cNvPicPr>
            <a:picLocks noChangeAspect="1"/>
          </p:cNvPicPr>
          <p:nvPr/>
        </p:nvPicPr>
        <p:blipFill>
          <a:blip r:embed="rId4" r:link="rId3"/>
          <a:srcRect/>
          <a:stretch>
            <a:fillRect/>
          </a:stretch>
        </p:blipFill>
        <p:spPr bwMode="auto">
          <a:xfrm>
            <a:off x="1143000" y="2667000"/>
            <a:ext cx="5189538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TextBox 7"/>
          <p:cNvSpPr txBox="1">
            <a:spLocks noChangeArrowheads="1"/>
          </p:cNvSpPr>
          <p:nvPr/>
        </p:nvSpPr>
        <p:spPr bwMode="auto">
          <a:xfrm>
            <a:off x="6477000" y="2678113"/>
            <a:ext cx="1831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1F497D"/>
                </a:solidFill>
                <a:latin typeface="Calibri" charset="0"/>
              </a:rPr>
              <a:t>Passive rotation</a:t>
            </a:r>
          </a:p>
        </p:txBody>
      </p:sp>
      <p:sp>
        <p:nvSpPr>
          <p:cNvPr id="30727" name="TextBox 8"/>
          <p:cNvSpPr txBox="1">
            <a:spLocks noChangeArrowheads="1"/>
          </p:cNvSpPr>
          <p:nvPr/>
        </p:nvSpPr>
        <p:spPr bwMode="auto">
          <a:xfrm>
            <a:off x="6508750" y="3287713"/>
            <a:ext cx="17224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800000"/>
                </a:solidFill>
                <a:latin typeface="Calibri" charset="0"/>
              </a:rPr>
              <a:t>Active rotation</a:t>
            </a:r>
          </a:p>
        </p:txBody>
      </p:sp>
      <p:pic>
        <p:nvPicPr>
          <p:cNvPr id="30728" name="quaternionsrotcomp.jpg" descr="/afs/andrew.cmu.edu/usr19/srwilson/quaternionsrotcomp.jpg"/>
          <p:cNvPicPr>
            <a:picLocks noChangeAspect="1"/>
          </p:cNvPicPr>
          <p:nvPr/>
        </p:nvPicPr>
        <p:blipFill>
          <a:blip r:embed="rId5" r:link="rId3"/>
          <a:srcRect/>
          <a:stretch>
            <a:fillRect/>
          </a:stretch>
        </p:blipFill>
        <p:spPr bwMode="auto">
          <a:xfrm>
            <a:off x="6229350" y="4495800"/>
            <a:ext cx="16764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9" name="TextBox 10"/>
          <p:cNvSpPr txBox="1">
            <a:spLocks noChangeArrowheads="1"/>
          </p:cNvSpPr>
          <p:nvPr/>
        </p:nvSpPr>
        <p:spPr bwMode="auto">
          <a:xfrm>
            <a:off x="838200" y="4495800"/>
            <a:ext cx="43211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alibri" charset="0"/>
              </a:rPr>
              <a:t>Moreover, the composition of two rotations (one rotation following another) is equivalent to quaternion multiplication.</a:t>
            </a:r>
          </a:p>
        </p:txBody>
      </p:sp>
      <p:pic>
        <p:nvPicPr>
          <p:cNvPr id="30730" name="quaternionsconjcomp.jpg" descr="/afs/andrew.cmu.edu/usr19/srwilson/quaternionsconjcomp.jpg"/>
          <p:cNvPicPr>
            <a:picLocks noChangeAspect="1"/>
          </p:cNvPicPr>
          <p:nvPr/>
        </p:nvPicPr>
        <p:blipFill>
          <a:blip r:embed="rId6" r:link="rId3"/>
          <a:srcRect/>
          <a:stretch>
            <a:fillRect/>
          </a:stretch>
        </p:blipFill>
        <p:spPr bwMode="auto">
          <a:xfrm>
            <a:off x="6229350" y="5591175"/>
            <a:ext cx="15430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1" name="TextBox 12"/>
          <p:cNvSpPr txBox="1">
            <a:spLocks noChangeArrowheads="1"/>
          </p:cNvSpPr>
          <p:nvPr/>
        </p:nvSpPr>
        <p:spPr bwMode="auto">
          <a:xfrm>
            <a:off x="6662738" y="5233988"/>
            <a:ext cx="6619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since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Example: Rotation of a Vector by Quaternion-Vector Multiplication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  <p:pic>
        <p:nvPicPr>
          <p:cNvPr id="31747" name="quaternionsex1.jpg" descr="/afs/andrew.cmu.edu/usr19/srwilson/quaternionsex1.jpg"/>
          <p:cNvPicPr>
            <a:picLocks noChangeAspect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6527800" y="1863725"/>
            <a:ext cx="21304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quaternionsex2.jpg" descr="/afs/andrew.cmu.edu/usr19/srwilson/quaternionsex2.jpg"/>
          <p:cNvPicPr>
            <a:picLocks noChangeAspect="1"/>
          </p:cNvPicPr>
          <p:nvPr/>
        </p:nvPicPr>
        <p:blipFill>
          <a:blip r:embed="rId4" r:link="rId3"/>
          <a:srcRect/>
          <a:stretch>
            <a:fillRect/>
          </a:stretch>
        </p:blipFill>
        <p:spPr bwMode="auto">
          <a:xfrm>
            <a:off x="5715000" y="2438400"/>
            <a:ext cx="2916238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quaternionsex3.jpg" descr="/afs/andrew.cmu.edu/usr19/srwilson/quaternionsex3.jpg"/>
          <p:cNvPicPr>
            <a:picLocks noChangeAspect="1"/>
          </p:cNvPicPr>
          <p:nvPr/>
        </p:nvPicPr>
        <p:blipFill>
          <a:blip r:embed="rId5" r:link="rId3"/>
          <a:srcRect/>
          <a:stretch>
            <a:fillRect/>
          </a:stretch>
        </p:blipFill>
        <p:spPr bwMode="auto">
          <a:xfrm>
            <a:off x="5715000" y="3292475"/>
            <a:ext cx="8318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quaternionsex4.jpg" descr="/afs/andrew.cmu.edu/usr19/srwilson/quaternionsex4.jpg"/>
          <p:cNvPicPr>
            <a:picLocks noChangeAspect="1"/>
          </p:cNvPicPr>
          <p:nvPr/>
        </p:nvPicPr>
        <p:blipFill>
          <a:blip r:embed="rId6" r:link="rId3"/>
          <a:srcRect/>
          <a:stretch>
            <a:fillRect/>
          </a:stretch>
        </p:blipFill>
        <p:spPr bwMode="auto">
          <a:xfrm>
            <a:off x="6705600" y="3284538"/>
            <a:ext cx="161925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quaternionsex5.jpg" descr="/afs/andrew.cmu.edu/usr19/srwilson/quaternionsex5.jpg"/>
          <p:cNvPicPr>
            <a:picLocks noChangeAspect="1"/>
          </p:cNvPicPr>
          <p:nvPr/>
        </p:nvPicPr>
        <p:blipFill>
          <a:blip r:embed="rId7" r:link="rId3"/>
          <a:srcRect/>
          <a:stretch>
            <a:fillRect/>
          </a:stretch>
        </p:blipFill>
        <p:spPr bwMode="auto">
          <a:xfrm>
            <a:off x="5715000" y="3778250"/>
            <a:ext cx="955675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quaternionsex6.jpg" descr="/afs/andrew.cmu.edu/usr19/srwilson/quaternionsex6.jpg"/>
          <p:cNvPicPr>
            <a:picLocks noChangeAspect="1"/>
          </p:cNvPicPr>
          <p:nvPr/>
        </p:nvPicPr>
        <p:blipFill>
          <a:blip r:embed="rId8" r:link="rId3"/>
          <a:srcRect/>
          <a:stretch>
            <a:fillRect/>
          </a:stretch>
        </p:blipFill>
        <p:spPr bwMode="auto">
          <a:xfrm>
            <a:off x="6792913" y="3778250"/>
            <a:ext cx="1531937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3" name="quaternionsex7.jpg" descr="/afs/andrew.cmu.edu/usr19/srwilson/quaternionsex7.jpg"/>
          <p:cNvPicPr>
            <a:picLocks noChangeAspect="1"/>
          </p:cNvPicPr>
          <p:nvPr/>
        </p:nvPicPr>
        <p:blipFill>
          <a:blip r:embed="rId9" r:link="rId3"/>
          <a:srcRect/>
          <a:stretch>
            <a:fillRect/>
          </a:stretch>
        </p:blipFill>
        <p:spPr bwMode="auto">
          <a:xfrm>
            <a:off x="4835525" y="4724400"/>
            <a:ext cx="3913188" cy="153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4" name="quaternionsex9.jpg" descr="/afs/andrew.cmu.edu/usr19/srwilson/quaternionsex9.jpg"/>
          <p:cNvPicPr>
            <a:picLocks noChangeAspect="1"/>
          </p:cNvPicPr>
          <p:nvPr/>
        </p:nvPicPr>
        <p:blipFill>
          <a:blip r:embed="rId10" r:link="rId3"/>
          <a:srcRect/>
          <a:stretch>
            <a:fillRect/>
          </a:stretch>
        </p:blipFill>
        <p:spPr bwMode="auto">
          <a:xfrm>
            <a:off x="3124200" y="5705475"/>
            <a:ext cx="95091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5" name="TextBox 22"/>
          <p:cNvSpPr txBox="1">
            <a:spLocks noChangeArrowheads="1"/>
          </p:cNvSpPr>
          <p:nvPr/>
        </p:nvSpPr>
        <p:spPr bwMode="auto">
          <a:xfrm>
            <a:off x="533400" y="1657350"/>
            <a:ext cx="42560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alibri" charset="0"/>
              </a:rPr>
              <a:t>Consider rotating the vector 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>
                <a:latin typeface="Calibri" charset="0"/>
              </a:rPr>
              <a:t> by an angle of </a:t>
            </a:r>
            <a:r>
              <a:rPr lang="en-US" i="1">
                <a:latin typeface="Times New Roman" charset="0"/>
                <a:ea typeface="Times New Roman" charset="0"/>
                <a:cs typeface="Times New Roman" charset="0"/>
              </a:rPr>
              <a:t>α</a:t>
            </a:r>
            <a:r>
              <a:rPr lang="en-US">
                <a:latin typeface="Calibri" charset="0"/>
              </a:rPr>
              <a:t> = 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2π/3</a:t>
            </a:r>
            <a:r>
              <a:rPr lang="en-US">
                <a:latin typeface="Calibri" charset="0"/>
              </a:rPr>
              <a:t> about the &lt;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111</a:t>
            </a:r>
            <a:r>
              <a:rPr lang="en-US">
                <a:latin typeface="Calibri" charset="0"/>
              </a:rPr>
              <a:t>&gt; direction.</a:t>
            </a:r>
          </a:p>
        </p:txBody>
      </p:sp>
      <p:sp>
        <p:nvSpPr>
          <p:cNvPr id="31756" name="TextBox 23"/>
          <p:cNvSpPr txBox="1">
            <a:spLocks noChangeArrowheads="1"/>
          </p:cNvSpPr>
          <p:nvPr/>
        </p:nvSpPr>
        <p:spPr bwMode="auto">
          <a:xfrm>
            <a:off x="5181600" y="1981200"/>
            <a:ext cx="1257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>
                <a:latin typeface="Times New Roman" charset="0"/>
                <a:ea typeface="Times New Roman" charset="0"/>
                <a:cs typeface="Times New Roman" charset="0"/>
              </a:rPr>
              <a:t>Rotation axis:</a:t>
            </a:r>
          </a:p>
        </p:txBody>
      </p:sp>
      <p:sp>
        <p:nvSpPr>
          <p:cNvPr id="31757" name="TextBox 24"/>
          <p:cNvSpPr txBox="1">
            <a:spLocks noChangeArrowheads="1"/>
          </p:cNvSpPr>
          <p:nvPr/>
        </p:nvSpPr>
        <p:spPr bwMode="auto">
          <a:xfrm>
            <a:off x="5257800" y="4419600"/>
            <a:ext cx="18875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>
                <a:latin typeface="Times New Roman" charset="0"/>
                <a:ea typeface="Times New Roman" charset="0"/>
                <a:cs typeface="Times New Roman" charset="0"/>
              </a:rPr>
              <a:t>For an </a:t>
            </a:r>
            <a:r>
              <a:rPr lang="en-US" sz="1400" i="1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active </a:t>
            </a:r>
            <a:r>
              <a:rPr lang="en-US" sz="1400" i="1">
                <a:latin typeface="Times New Roman" charset="0"/>
                <a:ea typeface="Times New Roman" charset="0"/>
                <a:cs typeface="Times New Roman" charset="0"/>
              </a:rPr>
              <a:t>rotation: </a:t>
            </a:r>
          </a:p>
        </p:txBody>
      </p:sp>
      <p:sp>
        <p:nvSpPr>
          <p:cNvPr id="31758" name="TextBox 26"/>
          <p:cNvSpPr txBox="1">
            <a:spLocks noChangeArrowheads="1"/>
          </p:cNvSpPr>
          <p:nvPr/>
        </p:nvSpPr>
        <p:spPr bwMode="auto">
          <a:xfrm>
            <a:off x="1073150" y="5711825"/>
            <a:ext cx="18986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i="1">
                <a:latin typeface="Times New Roman" charset="0"/>
                <a:ea typeface="Times New Roman" charset="0"/>
                <a:cs typeface="Times New Roman" charset="0"/>
              </a:rPr>
              <a:t>For a </a:t>
            </a:r>
            <a:r>
              <a:rPr lang="en-US" sz="1400" i="1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passive </a:t>
            </a:r>
            <a:r>
              <a:rPr lang="en-US" sz="1400" i="1">
                <a:latin typeface="Times New Roman" charset="0"/>
                <a:ea typeface="Times New Roman" charset="0"/>
                <a:cs typeface="Times New Roman" charset="0"/>
              </a:rPr>
              <a:t>rotation: </a:t>
            </a:r>
          </a:p>
        </p:txBody>
      </p: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rot="5400000">
            <a:off x="1745457" y="4155281"/>
            <a:ext cx="685800" cy="458787"/>
          </a:xfrm>
          <a:prstGeom prst="straightConnector1">
            <a:avLst/>
          </a:prstGeom>
          <a:noFill/>
          <a:ln w="25400">
            <a:solidFill>
              <a:srgbClr val="660066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30" name="Straight Arrow Connector 29"/>
          <p:cNvCxnSpPr>
            <a:cxnSpLocks noChangeShapeType="1"/>
          </p:cNvCxnSpPr>
          <p:nvPr/>
        </p:nvCxnSpPr>
        <p:spPr bwMode="auto">
          <a:xfrm rot="5400000" flipH="1" flipV="1">
            <a:off x="1677194" y="3401219"/>
            <a:ext cx="1279525" cy="1587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>
            <a:off x="2316163" y="4041775"/>
            <a:ext cx="1143000" cy="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 rot="5400000" flipH="1" flipV="1">
            <a:off x="2147888" y="3416300"/>
            <a:ext cx="793750" cy="45720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31763" name="TextBox 40"/>
          <p:cNvSpPr txBox="1">
            <a:spLocks noChangeArrowheads="1"/>
          </p:cNvSpPr>
          <p:nvPr/>
        </p:nvSpPr>
        <p:spPr bwMode="auto">
          <a:xfrm>
            <a:off x="3459163" y="3952875"/>
            <a:ext cx="2746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Times New Roman" charset="0"/>
                <a:ea typeface="Times New Roman" charset="0"/>
                <a:cs typeface="Times New Roman" charset="0"/>
              </a:rPr>
              <a:t>j</a:t>
            </a:r>
          </a:p>
        </p:txBody>
      </p:sp>
      <p:sp>
        <p:nvSpPr>
          <p:cNvPr id="31764" name="TextBox 41"/>
          <p:cNvSpPr txBox="1">
            <a:spLocks noChangeArrowheads="1"/>
          </p:cNvSpPr>
          <p:nvPr/>
        </p:nvSpPr>
        <p:spPr bwMode="auto">
          <a:xfrm>
            <a:off x="1782763" y="4724400"/>
            <a:ext cx="249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Times New Roman" charset="0"/>
                <a:ea typeface="Times New Roman" charset="0"/>
                <a:cs typeface="Times New Roman" charset="0"/>
              </a:rPr>
              <a:t>i</a:t>
            </a:r>
          </a:p>
        </p:txBody>
      </p:sp>
      <p:sp>
        <p:nvSpPr>
          <p:cNvPr id="31765" name="TextBox 42"/>
          <p:cNvSpPr txBox="1">
            <a:spLocks noChangeArrowheads="1"/>
          </p:cNvSpPr>
          <p:nvPr/>
        </p:nvSpPr>
        <p:spPr bwMode="auto">
          <a:xfrm>
            <a:off x="1998663" y="2762250"/>
            <a:ext cx="3254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Times New Roman" charset="0"/>
                <a:ea typeface="Times New Roman" charset="0"/>
                <a:cs typeface="Times New Roman" charset="0"/>
              </a:rPr>
              <a:t>k</a:t>
            </a:r>
          </a:p>
        </p:txBody>
      </p:sp>
      <p:cxnSp>
        <p:nvCxnSpPr>
          <p:cNvPr id="45" name="Straight Connector 44"/>
          <p:cNvCxnSpPr/>
          <p:nvPr/>
        </p:nvCxnSpPr>
        <p:spPr>
          <a:xfrm rot="5400000">
            <a:off x="2112169" y="3909219"/>
            <a:ext cx="13239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CD6B1-453C-7B4F-A0AC-8525260A5D34}" type="slidenum">
              <a:rPr lang="en-US"/>
              <a:pPr/>
              <a:t>27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Conversions: matrix</a:t>
            </a:r>
            <a:r>
              <a:rPr lang="en-US">
                <a:sym typeface="Symbol" pitchFamily="-112" charset="2"/>
              </a:rPr>
              <a:t></a:t>
            </a:r>
            <a:r>
              <a:rPr lang="en-US"/>
              <a:t>quaternion</a:t>
            </a:r>
          </a:p>
        </p:txBody>
      </p:sp>
      <p:sp>
        <p:nvSpPr>
          <p:cNvPr id="5127" name="Text Box 3"/>
          <p:cNvSpPr txBox="1">
            <a:spLocks noChangeArrowheads="1"/>
          </p:cNvSpPr>
          <p:nvPr/>
        </p:nvSpPr>
        <p:spPr bwMode="auto">
          <a:xfrm>
            <a:off x="593725" y="1419225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Formulae, due to Morawiec: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600200" y="1981200"/>
          <a:ext cx="5943600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2705100" imgH="431800" progId="Equation.3">
                  <p:embed/>
                </p:oleObj>
              </mc:Choice>
              <mc:Fallback>
                <p:oleObj name="Equation" r:id="rId3" imgW="27051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81200"/>
                        <a:ext cx="5943600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259138" y="2927350"/>
          <a:ext cx="2624137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5" imgW="1193800" imgH="457200" progId="Equation.3">
                  <p:embed/>
                </p:oleObj>
              </mc:Choice>
              <mc:Fallback>
                <p:oleObj name="Equation" r:id="rId5" imgW="119380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9138" y="2927350"/>
                        <a:ext cx="2624137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901825" y="4065588"/>
          <a:ext cx="5407025" cy="213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7" imgW="2578100" imgH="1016000" progId="Equation.3">
                  <p:embed/>
                </p:oleObj>
              </mc:Choice>
              <mc:Fallback>
                <p:oleObj name="Equation" r:id="rId7" imgW="2578100" imgH="1016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065588"/>
                        <a:ext cx="5407025" cy="2132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1862138" y="6181725"/>
            <a:ext cx="5453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Note the coordination of choice of sign!</a:t>
            </a: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212725" y="3048000"/>
            <a:ext cx="2073275" cy="990600"/>
          </a:xfrm>
          <a:prstGeom prst="rect">
            <a:avLst/>
          </a:prstGeom>
          <a:solidFill>
            <a:srgbClr val="FFF7C8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sz="1400"/>
              <a:t>Note: passive rotation/ axis transformation (axis changes sign for for active rotation)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2727-3FB3-9544-8DD8-25CFAE54E130}" type="slidenum">
              <a:rPr lang="en-US"/>
              <a:pPr/>
              <a:t>28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-128"/>
                <a:cs typeface="ＭＳ Ｐゴシック" charset="-128"/>
              </a:rPr>
              <a:t>References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sz="1400" dirty="0">
                <a:ea typeface="Times" charset="0"/>
                <a:cs typeface="Times" charset="0"/>
              </a:rPr>
              <a:t>Frank, F. (1988). “Orientation mapping,” </a:t>
            </a:r>
            <a:r>
              <a:rPr lang="en-US" sz="1400" i="1" dirty="0">
                <a:ea typeface="Times" charset="0"/>
                <a:cs typeface="Times" charset="0"/>
              </a:rPr>
              <a:t>Metallurgical Transactions </a:t>
            </a:r>
            <a:r>
              <a:rPr lang="en-US" sz="1400" b="1" dirty="0">
                <a:ea typeface="Times" charset="0"/>
                <a:cs typeface="Times" charset="0"/>
              </a:rPr>
              <a:t>19A</a:t>
            </a:r>
            <a:r>
              <a:rPr lang="en-US" sz="1400" dirty="0">
                <a:ea typeface="Times" charset="0"/>
                <a:cs typeface="Times" charset="0"/>
              </a:rPr>
              <a:t>: 403-408.</a:t>
            </a:r>
          </a:p>
          <a:p>
            <a:pPr>
              <a:buFont typeface="Wingdings" charset="2"/>
              <a:buChar char="§"/>
            </a:pPr>
            <a:r>
              <a:rPr lang="en-US" sz="1400" dirty="0">
                <a:latin typeface="Helvetica" charset="0"/>
                <a:ea typeface="ＭＳ Ｐゴシック" charset="-128"/>
                <a:cs typeface="ＭＳ Ｐゴシック" charset="-128"/>
              </a:rPr>
              <a:t>P. Neumann (1991). “Representation of orientations of symmetrical objects by </a:t>
            </a:r>
            <a:r>
              <a:rPr lang="en-US" sz="1400" dirty="0" err="1">
                <a:latin typeface="Helvetica" charset="0"/>
                <a:ea typeface="ＭＳ Ｐゴシック" charset="-128"/>
                <a:cs typeface="ＭＳ Ｐゴシック" charset="-128"/>
              </a:rPr>
              <a:t>Rodrigues</a:t>
            </a:r>
            <a:r>
              <a:rPr lang="en-US" sz="1400" dirty="0">
                <a:latin typeface="Helvetica" charset="0"/>
                <a:ea typeface="ＭＳ Ｐゴシック" charset="-128"/>
                <a:cs typeface="ＭＳ Ｐゴシック" charset="-128"/>
              </a:rPr>
              <a:t> vectors.” </a:t>
            </a:r>
            <a:r>
              <a:rPr lang="en-US" sz="1400" u="sng" dirty="0">
                <a:latin typeface="Helvetica" charset="0"/>
                <a:ea typeface="ＭＳ Ｐゴシック" charset="-128"/>
                <a:cs typeface="ＭＳ Ｐゴシック" charset="-128"/>
              </a:rPr>
              <a:t>Textures and Microstructures</a:t>
            </a:r>
            <a:r>
              <a:rPr lang="en-US" sz="1400" dirty="0">
                <a:latin typeface="Helvetic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1400" b="1" dirty="0">
                <a:latin typeface="Helvetica" charset="0"/>
                <a:ea typeface="ＭＳ Ｐゴシック" charset="-128"/>
                <a:cs typeface="ＭＳ Ｐゴシック" charset="-128"/>
              </a:rPr>
              <a:t>14-18</a:t>
            </a:r>
            <a:r>
              <a:rPr lang="en-US" sz="1400" dirty="0">
                <a:latin typeface="Helvetica" charset="0"/>
                <a:ea typeface="ＭＳ Ｐゴシック" charset="-128"/>
                <a:cs typeface="ＭＳ Ｐゴシック" charset="-128"/>
              </a:rPr>
              <a:t>: 53-58.</a:t>
            </a:r>
          </a:p>
          <a:p>
            <a:pPr>
              <a:buFont typeface="Wingdings" charset="2"/>
              <a:buChar char="§"/>
            </a:pPr>
            <a:r>
              <a:rPr lang="en-US" sz="1400" dirty="0">
                <a:ea typeface="ＭＳ Ｐゴシック" charset="-128"/>
                <a:cs typeface="ＭＳ Ｐゴシック" charset="-128"/>
              </a:rPr>
              <a:t>Takahashi Y, Miyazawa K, Mori M, Ishida Y. (1986). “Quaternion representation of the orientation relationship and its application to grain boundary problems.” </a:t>
            </a:r>
            <a:r>
              <a:rPr lang="en-US" sz="1400" i="1" dirty="0">
                <a:ea typeface="ＭＳ Ｐゴシック" charset="-128"/>
                <a:cs typeface="ＭＳ Ｐゴシック" charset="-128"/>
              </a:rPr>
              <a:t>JIMIS-4</a:t>
            </a:r>
            <a:r>
              <a:rPr lang="en-US" sz="1400" dirty="0">
                <a:ea typeface="ＭＳ Ｐゴシック" charset="-128"/>
                <a:cs typeface="ＭＳ Ｐゴシック" charset="-128"/>
              </a:rPr>
              <a:t>, pp. 345-52. </a:t>
            </a:r>
            <a:r>
              <a:rPr lang="en-US" sz="1400" dirty="0" err="1">
                <a:ea typeface="ＭＳ Ｐゴシック" charset="-128"/>
                <a:cs typeface="ＭＳ Ｐゴシック" charset="-128"/>
              </a:rPr>
              <a:t>Minakami</a:t>
            </a:r>
            <a:r>
              <a:rPr lang="en-US" sz="1400" dirty="0">
                <a:ea typeface="ＭＳ Ｐゴシック" charset="-128"/>
                <a:cs typeface="ＭＳ Ｐゴシック" charset="-128"/>
              </a:rPr>
              <a:t>, Japan: Trans. Japan Inst. Metals. (1st reference to </a:t>
            </a:r>
            <a:r>
              <a:rPr lang="en-US" sz="1400" dirty="0" err="1">
                <a:ea typeface="ＭＳ Ｐゴシック" charset="-128"/>
                <a:cs typeface="ＭＳ Ｐゴシック" charset="-128"/>
              </a:rPr>
              <a:t>quaternions</a:t>
            </a:r>
            <a:r>
              <a:rPr lang="en-US" sz="1400" dirty="0">
                <a:ea typeface="ＭＳ Ｐゴシック" charset="-128"/>
                <a:cs typeface="ＭＳ Ｐゴシック" charset="-128"/>
              </a:rPr>
              <a:t> to describe grain boundaries).</a:t>
            </a:r>
          </a:p>
          <a:p>
            <a:pPr>
              <a:buFont typeface="Wingdings" charset="2"/>
              <a:buChar char="§"/>
            </a:pPr>
            <a:r>
              <a:rPr lang="en-US" sz="1400" dirty="0">
                <a:ea typeface="ＭＳ Ｐゴシック" charset="-128"/>
                <a:cs typeface="ＭＳ Ｐゴシック" charset="-128"/>
              </a:rPr>
              <a:t>A. Sutton and R. </a:t>
            </a:r>
            <a:r>
              <a:rPr lang="en-US" sz="1400" dirty="0" err="1">
                <a:ea typeface="ＭＳ Ｐゴシック" charset="-128"/>
                <a:cs typeface="ＭＳ Ｐゴシック" charset="-128"/>
              </a:rPr>
              <a:t>Balluffi</a:t>
            </a:r>
            <a:r>
              <a:rPr lang="en-US" sz="1400" dirty="0">
                <a:ea typeface="ＭＳ Ｐゴシック" charset="-128"/>
                <a:cs typeface="ＭＳ Ｐゴシック" charset="-128"/>
              </a:rPr>
              <a:t> (1996), </a:t>
            </a:r>
            <a:r>
              <a:rPr lang="en-US" sz="1400" i="1" dirty="0">
                <a:ea typeface="ＭＳ Ｐゴシック" charset="-128"/>
                <a:cs typeface="ＭＳ Ｐゴシック" charset="-128"/>
              </a:rPr>
              <a:t>Interfaces in Crystalline Materials</a:t>
            </a:r>
            <a:r>
              <a:rPr lang="en-US" sz="1400" dirty="0">
                <a:ea typeface="ＭＳ Ｐゴシック" charset="-128"/>
                <a:cs typeface="ＭＳ Ｐゴシック" charset="-128"/>
              </a:rPr>
              <a:t>, Oxford.</a:t>
            </a:r>
          </a:p>
          <a:p>
            <a:pPr>
              <a:buFont typeface="Wingdings" charset="2"/>
              <a:buChar char="§"/>
            </a:pPr>
            <a:r>
              <a:rPr lang="en-US" sz="1400" dirty="0">
                <a:ea typeface="ＭＳ Ｐゴシック" charset="-128"/>
                <a:cs typeface="ＭＳ Ｐゴシック" charset="-128"/>
              </a:rPr>
              <a:t>V. Randle &amp; O. </a:t>
            </a:r>
            <a:r>
              <a:rPr lang="en-US" sz="1400" dirty="0" err="1">
                <a:ea typeface="ＭＳ Ｐゴシック" charset="-128"/>
                <a:cs typeface="ＭＳ Ｐゴシック" charset="-128"/>
              </a:rPr>
              <a:t>Engler</a:t>
            </a:r>
            <a:r>
              <a:rPr lang="en-US" sz="1400" dirty="0">
                <a:ea typeface="ＭＳ Ｐゴシック" charset="-128"/>
                <a:cs typeface="ＭＳ Ｐゴシック" charset="-128"/>
              </a:rPr>
              <a:t> (2000). </a:t>
            </a:r>
            <a:r>
              <a:rPr lang="en-US" sz="1400" i="1" dirty="0">
                <a:ea typeface="ＭＳ Ｐゴシック" charset="-128"/>
                <a:cs typeface="ＭＳ Ｐゴシック" charset="-128"/>
              </a:rPr>
              <a:t>Texture Analysis: </a:t>
            </a:r>
            <a:r>
              <a:rPr lang="en-US" sz="1400" i="1" dirty="0" err="1">
                <a:ea typeface="ＭＳ Ｐゴシック" charset="-128"/>
                <a:cs typeface="ＭＳ Ｐゴシック" charset="-128"/>
              </a:rPr>
              <a:t>Macrotexture</a:t>
            </a:r>
            <a:r>
              <a:rPr lang="en-US" sz="1400" i="1" dirty="0">
                <a:ea typeface="ＭＳ Ｐゴシック" charset="-128"/>
                <a:cs typeface="ＭＳ Ｐゴシック" charset="-128"/>
              </a:rPr>
              <a:t>, </a:t>
            </a:r>
            <a:r>
              <a:rPr lang="en-US" sz="1400" i="1" dirty="0" err="1">
                <a:ea typeface="ＭＳ Ｐゴシック" charset="-128"/>
                <a:cs typeface="ＭＳ Ｐゴシック" charset="-128"/>
              </a:rPr>
              <a:t>Microtexture</a:t>
            </a:r>
            <a:r>
              <a:rPr lang="en-US" sz="1400" i="1" dirty="0">
                <a:ea typeface="ＭＳ Ｐゴシック" charset="-128"/>
                <a:cs typeface="ＭＳ Ｐゴシック" charset="-128"/>
              </a:rPr>
              <a:t> &amp; Orientation Mapping</a:t>
            </a:r>
            <a:r>
              <a:rPr lang="en-US" sz="1400" dirty="0">
                <a:ea typeface="ＭＳ Ｐゴシック" charset="-128"/>
                <a:cs typeface="ＭＳ Ｐゴシック" charset="-128"/>
              </a:rPr>
              <a:t>. Amsterdam, Holland, Gordon &amp; Breach.</a:t>
            </a:r>
          </a:p>
          <a:p>
            <a:pPr>
              <a:buFont typeface="Wingdings" charset="2"/>
              <a:buChar char="§"/>
            </a:pPr>
            <a:r>
              <a:rPr lang="en-US" sz="1400" dirty="0">
                <a:ea typeface="ＭＳ Ｐゴシック" charset="-128"/>
                <a:cs typeface="ＭＳ Ｐゴシック" charset="-128"/>
              </a:rPr>
              <a:t>S. </a:t>
            </a:r>
            <a:r>
              <a:rPr lang="en-US" sz="1400" dirty="0" err="1">
                <a:ea typeface="ＭＳ Ｐゴシック" charset="-128"/>
                <a:cs typeface="ＭＳ Ｐゴシック" charset="-128"/>
              </a:rPr>
              <a:t>Altmann</a:t>
            </a:r>
            <a:r>
              <a:rPr lang="en-US" sz="1400" dirty="0">
                <a:ea typeface="ＭＳ Ｐゴシック" charset="-128"/>
                <a:cs typeface="ＭＳ Ｐゴシック" charset="-128"/>
              </a:rPr>
              <a:t> (2005 - reissue by Dover), </a:t>
            </a:r>
            <a:r>
              <a:rPr lang="en-US" sz="1400" i="1" dirty="0">
                <a:ea typeface="ＭＳ Ｐゴシック" charset="-128"/>
                <a:cs typeface="ＭＳ Ｐゴシック" charset="-128"/>
              </a:rPr>
              <a:t>Rotations, </a:t>
            </a:r>
            <a:r>
              <a:rPr lang="en-US" sz="1400" i="1" dirty="0" err="1">
                <a:ea typeface="ＭＳ Ｐゴシック" charset="-128"/>
                <a:cs typeface="ＭＳ Ｐゴシック" charset="-128"/>
              </a:rPr>
              <a:t>Quaternions</a:t>
            </a:r>
            <a:r>
              <a:rPr lang="en-US" sz="1400" i="1" dirty="0">
                <a:ea typeface="ＭＳ Ｐゴシック" charset="-128"/>
                <a:cs typeface="ＭＳ Ｐゴシック" charset="-128"/>
              </a:rPr>
              <a:t> and Double Groups</a:t>
            </a:r>
            <a:r>
              <a:rPr lang="en-US" sz="1400" dirty="0">
                <a:ea typeface="ＭＳ Ｐゴシック" charset="-128"/>
                <a:cs typeface="ＭＳ Ｐゴシック" charset="-128"/>
              </a:rPr>
              <a:t>, Oxford.</a:t>
            </a:r>
          </a:p>
          <a:p>
            <a:pPr>
              <a:buFont typeface="Wingdings" charset="2"/>
              <a:buChar char="§"/>
            </a:pPr>
            <a:r>
              <a:rPr lang="en-US" sz="1400" dirty="0">
                <a:ea typeface="ＭＳ Ｐゴシック" charset="-128"/>
                <a:cs typeface="ＭＳ Ｐゴシック" charset="-128"/>
              </a:rPr>
              <a:t>A. </a:t>
            </a:r>
            <a:r>
              <a:rPr lang="en-US" sz="1400" dirty="0" err="1">
                <a:ea typeface="ＭＳ Ｐゴシック" charset="-128"/>
                <a:cs typeface="ＭＳ Ｐゴシック" charset="-128"/>
              </a:rPr>
              <a:t>Morawiec</a:t>
            </a:r>
            <a:r>
              <a:rPr lang="en-US" sz="1400" dirty="0">
                <a:ea typeface="ＭＳ Ｐゴシック" charset="-128"/>
                <a:cs typeface="ＭＳ Ｐゴシック" charset="-128"/>
              </a:rPr>
              <a:t> (2003), </a:t>
            </a:r>
            <a:r>
              <a:rPr lang="en-US" sz="1400" i="1" dirty="0">
                <a:ea typeface="ＭＳ Ｐゴシック" charset="-128"/>
                <a:cs typeface="ＭＳ Ｐゴシック" charset="-128"/>
              </a:rPr>
              <a:t>Orientations and Rotations</a:t>
            </a:r>
            <a:r>
              <a:rPr lang="en-US" sz="1400" dirty="0">
                <a:ea typeface="ＭＳ Ｐゴシック" charset="-128"/>
                <a:cs typeface="ＭＳ Ｐゴシック" charset="-128"/>
              </a:rPr>
              <a:t>, Springer (Europe)</a:t>
            </a:r>
            <a:r>
              <a:rPr lang="en-US" sz="1400" dirty="0" smtClean="0">
                <a:ea typeface="ＭＳ Ｐゴシック" charset="-128"/>
                <a:cs typeface="ＭＳ Ｐゴシック" charset="-128"/>
              </a:rPr>
              <a:t>.</a:t>
            </a:r>
          </a:p>
          <a:p>
            <a:pPr>
              <a:buFont typeface="Wingdings" charset="2"/>
              <a:buChar char="§"/>
            </a:pP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“On a New Species of Imaginary Quantities Connected with a Theory of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Quaternions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”, by William Rowan Hamilton, </a:t>
            </a:r>
            <a:r>
              <a:rPr lang="en-US" altLang="ja-JP" sz="1400" i="1" dirty="0" smtClean="0">
                <a:ea typeface="ＭＳ Ｐゴシック" charset="-128"/>
                <a:cs typeface="ＭＳ Ｐゴシック" charset="-128"/>
              </a:rPr>
              <a:t>Proceedings of the Royal Irish Academy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, </a:t>
            </a:r>
            <a:r>
              <a:rPr lang="en-US" altLang="ja-JP" sz="1400" b="1" dirty="0" smtClean="0">
                <a:ea typeface="ＭＳ Ｐゴシック" charset="-128"/>
                <a:cs typeface="ＭＳ Ｐゴシック" charset="-128"/>
              </a:rPr>
              <a:t>2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(1844), 424–434.</a:t>
            </a:r>
          </a:p>
          <a:p>
            <a:pPr>
              <a:buFont typeface="Wingdings" charset="2"/>
              <a:buChar char="§"/>
            </a:pP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“Des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lois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géométriques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qui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régissent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les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déplacements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d’un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système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solide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dans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l’espace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et de la variation des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coordonnées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provenant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de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ces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déplacements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considerées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indépendamment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des causes qui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peuvent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les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produire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”, M.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Olinde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Rodrigues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, Journal des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Mathématiques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Pures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et </a:t>
            </a:r>
            <a:r>
              <a:rPr lang="en-US" altLang="ja-JP" sz="1400" dirty="0" err="1" smtClean="0">
                <a:ea typeface="ＭＳ Ｐゴシック" charset="-128"/>
                <a:cs typeface="ＭＳ Ｐゴシック" charset="-128"/>
              </a:rPr>
              <a:t>Appliquées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, </a:t>
            </a:r>
            <a:r>
              <a:rPr lang="en-US" altLang="ja-JP" sz="1400" b="1" dirty="0" smtClean="0">
                <a:ea typeface="ＭＳ Ｐゴシック" charset="-128"/>
                <a:cs typeface="ＭＳ Ｐゴシック" charset="-128"/>
              </a:rPr>
              <a:t>5</a:t>
            </a:r>
            <a:r>
              <a:rPr lang="en-US" altLang="ja-JP" sz="1400" dirty="0" smtClean="0">
                <a:ea typeface="ＭＳ Ｐゴシック" charset="-128"/>
                <a:cs typeface="ＭＳ Ｐゴシック" charset="-128"/>
              </a:rPr>
              <a:t> 380-440.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 dirty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Why do we need to learn about orientations and rotations?</a:t>
            </a:r>
          </a:p>
        </p:txBody>
      </p:sp>
      <p:sp>
        <p:nvSpPr>
          <p:cNvPr id="12291" name="TextBox 5"/>
          <p:cNvSpPr txBox="1">
            <a:spLocks noChangeArrowheads="1"/>
          </p:cNvSpPr>
          <p:nvPr/>
        </p:nvSpPr>
        <p:spPr bwMode="auto">
          <a:xfrm>
            <a:off x="923925" y="5029200"/>
            <a:ext cx="72294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i="1" dirty="0">
                <a:latin typeface="Calibri" charset="0"/>
              </a:rPr>
              <a:t>Orientation distributions: </a:t>
            </a:r>
            <a:r>
              <a:rPr lang="en-US" sz="2400" dirty="0">
                <a:latin typeface="Calibri" charset="0"/>
              </a:rPr>
              <a:t>Define single-grain orientations relative sample reference frame, and take symmetry into </a:t>
            </a:r>
            <a:r>
              <a:rPr lang="en-US" sz="2400" dirty="0" smtClean="0">
                <a:latin typeface="Calibri" charset="0"/>
              </a:rPr>
              <a:t>account (both sample and crystal).</a:t>
            </a:r>
            <a:endParaRPr lang="en-US" sz="2400" dirty="0">
              <a:latin typeface="Calibri" charset="0"/>
            </a:endParaRPr>
          </a:p>
        </p:txBody>
      </p:sp>
      <p:pic>
        <p:nvPicPr>
          <p:cNvPr id="12292" name="Picture 24" descr="redcub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811338"/>
            <a:ext cx="21336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25" descr="bluecub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84827">
            <a:off x="5121275" y="1749425"/>
            <a:ext cx="21336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294" name="Group 44"/>
          <p:cNvGrpSpPr>
            <a:grpSpLocks/>
          </p:cNvGrpSpPr>
          <p:nvPr/>
        </p:nvGrpSpPr>
        <p:grpSpPr bwMode="auto">
          <a:xfrm>
            <a:off x="4267200" y="3846513"/>
            <a:ext cx="682625" cy="649287"/>
            <a:chOff x="4267200" y="3505200"/>
            <a:chExt cx="683418" cy="648586"/>
          </a:xfrm>
        </p:grpSpPr>
        <p:cxnSp>
          <p:nvCxnSpPr>
            <p:cNvPr id="32" name="Straight Arrow Connector 31"/>
            <p:cNvCxnSpPr>
              <a:cxnSpLocks noChangeShapeType="1"/>
            </p:cNvCxnSpPr>
            <p:nvPr/>
          </p:nvCxnSpPr>
          <p:spPr bwMode="auto">
            <a:xfrm rot="5400000" flipH="1" flipV="1">
              <a:off x="4266125" y="3733551"/>
              <a:ext cx="458292" cy="1589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33" name="Straight Arrow Connector 32"/>
            <p:cNvCxnSpPr>
              <a:cxnSpLocks noChangeShapeType="1"/>
            </p:cNvCxnSpPr>
            <p:nvPr/>
          </p:nvCxnSpPr>
          <p:spPr bwMode="auto">
            <a:xfrm>
              <a:off x="4494477" y="3963492"/>
              <a:ext cx="456141" cy="1586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39" name="Straight Arrow Connector 38"/>
            <p:cNvCxnSpPr>
              <a:cxnSpLocks noChangeShapeType="1"/>
            </p:cNvCxnSpPr>
            <p:nvPr/>
          </p:nvCxnSpPr>
          <p:spPr bwMode="auto">
            <a:xfrm rot="10800000" flipV="1">
              <a:off x="4267200" y="3963492"/>
              <a:ext cx="227277" cy="19029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</p:grpSp>
      <p:sp>
        <p:nvSpPr>
          <p:cNvPr id="12295" name="TextBox 42"/>
          <p:cNvSpPr txBox="1">
            <a:spLocks noChangeArrowheads="1"/>
          </p:cNvSpPr>
          <p:nvPr/>
        </p:nvSpPr>
        <p:spPr bwMode="auto">
          <a:xfrm>
            <a:off x="2286000" y="3505200"/>
            <a:ext cx="382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charset="0"/>
              </a:rPr>
              <a:t>g</a:t>
            </a:r>
            <a:r>
              <a:rPr lang="en-US" baseline="-25000">
                <a:solidFill>
                  <a:srgbClr val="FF0000"/>
                </a:solidFill>
                <a:latin typeface="Calibri" charset="0"/>
              </a:rPr>
              <a:t>A</a:t>
            </a:r>
          </a:p>
        </p:txBody>
      </p:sp>
      <p:sp>
        <p:nvSpPr>
          <p:cNvPr id="12296" name="TextBox 43"/>
          <p:cNvSpPr txBox="1">
            <a:spLocks noChangeArrowheads="1"/>
          </p:cNvSpPr>
          <p:nvPr/>
        </p:nvSpPr>
        <p:spPr bwMode="auto">
          <a:xfrm>
            <a:off x="6629400" y="3473450"/>
            <a:ext cx="3762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Calibri" charset="0"/>
              </a:rPr>
              <a:t>g</a:t>
            </a:r>
            <a:r>
              <a:rPr lang="en-US" baseline="-25000">
                <a:solidFill>
                  <a:schemeClr val="tx2"/>
                </a:solidFill>
                <a:latin typeface="Calibri" charset="0"/>
              </a:rPr>
              <a:t>B</a:t>
            </a:r>
          </a:p>
        </p:txBody>
      </p:sp>
      <p:sp>
        <p:nvSpPr>
          <p:cNvPr id="12297" name="TextBox 45"/>
          <p:cNvSpPr txBox="1">
            <a:spLocks noChangeArrowheads="1"/>
          </p:cNvSpPr>
          <p:nvPr/>
        </p:nvSpPr>
        <p:spPr bwMode="auto">
          <a:xfrm>
            <a:off x="4581525" y="4311650"/>
            <a:ext cx="365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g</a:t>
            </a:r>
            <a:r>
              <a:rPr lang="en-US" baseline="-25000">
                <a:latin typeface="Calibri" charset="0"/>
              </a:rPr>
              <a:t>S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3505200" y="3473450"/>
            <a:ext cx="533400" cy="401638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 flipV="1">
            <a:off x="5257800" y="3473450"/>
            <a:ext cx="533400" cy="401638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 dirty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Why do we need to learn about orientations and rotations?</a:t>
            </a:r>
          </a:p>
        </p:txBody>
      </p:sp>
      <p:sp>
        <p:nvSpPr>
          <p:cNvPr id="13315" name="TextBox 6"/>
          <p:cNvSpPr txBox="1">
            <a:spLocks noChangeArrowheads="1"/>
          </p:cNvSpPr>
          <p:nvPr/>
        </p:nvSpPr>
        <p:spPr bwMode="auto">
          <a:xfrm>
            <a:off x="685800" y="4800600"/>
            <a:ext cx="7620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i="1" dirty="0">
                <a:latin typeface="Calibri" charset="0"/>
              </a:rPr>
              <a:t>Misorientation distributions:  </a:t>
            </a:r>
            <a:r>
              <a:rPr lang="en-US" sz="2400" dirty="0">
                <a:latin typeface="Calibri" charset="0"/>
              </a:rPr>
              <a:t>Compare orientations on either side of grain boundaries to determine boundary character.</a:t>
            </a:r>
          </a:p>
        </p:txBody>
      </p:sp>
      <p:pic>
        <p:nvPicPr>
          <p:cNvPr id="13316" name="Picture 24" descr="redcub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811338"/>
            <a:ext cx="21336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25" descr="bluecub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84827">
            <a:off x="5121275" y="1749425"/>
            <a:ext cx="2133600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318" name="Group 44"/>
          <p:cNvGrpSpPr>
            <a:grpSpLocks/>
          </p:cNvGrpSpPr>
          <p:nvPr/>
        </p:nvGrpSpPr>
        <p:grpSpPr bwMode="auto">
          <a:xfrm>
            <a:off x="4267200" y="3846513"/>
            <a:ext cx="682625" cy="649287"/>
            <a:chOff x="4267200" y="3505200"/>
            <a:chExt cx="683418" cy="648586"/>
          </a:xfrm>
        </p:grpSpPr>
        <p:cxnSp>
          <p:nvCxnSpPr>
            <p:cNvPr id="32" name="Straight Arrow Connector 31"/>
            <p:cNvCxnSpPr>
              <a:cxnSpLocks noChangeShapeType="1"/>
            </p:cNvCxnSpPr>
            <p:nvPr/>
          </p:nvCxnSpPr>
          <p:spPr bwMode="auto">
            <a:xfrm rot="5400000" flipH="1" flipV="1">
              <a:off x="4266125" y="3733551"/>
              <a:ext cx="458292" cy="1589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33" name="Straight Arrow Connector 32"/>
            <p:cNvCxnSpPr>
              <a:cxnSpLocks noChangeShapeType="1"/>
            </p:cNvCxnSpPr>
            <p:nvPr/>
          </p:nvCxnSpPr>
          <p:spPr bwMode="auto">
            <a:xfrm>
              <a:off x="4494477" y="3963492"/>
              <a:ext cx="456141" cy="1586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39" name="Straight Arrow Connector 38"/>
            <p:cNvCxnSpPr>
              <a:cxnSpLocks noChangeShapeType="1"/>
            </p:cNvCxnSpPr>
            <p:nvPr/>
          </p:nvCxnSpPr>
          <p:spPr bwMode="auto">
            <a:xfrm rot="10800000" flipV="1">
              <a:off x="4267200" y="3963492"/>
              <a:ext cx="227277" cy="190294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</p:grpSp>
      <p:sp>
        <p:nvSpPr>
          <p:cNvPr id="13319" name="TextBox 42"/>
          <p:cNvSpPr txBox="1">
            <a:spLocks noChangeArrowheads="1"/>
          </p:cNvSpPr>
          <p:nvPr/>
        </p:nvSpPr>
        <p:spPr bwMode="auto">
          <a:xfrm>
            <a:off x="2286000" y="3505200"/>
            <a:ext cx="3825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alibri" charset="0"/>
              </a:rPr>
              <a:t>g</a:t>
            </a:r>
            <a:r>
              <a:rPr lang="en-US" baseline="-25000">
                <a:solidFill>
                  <a:srgbClr val="FF0000"/>
                </a:solidFill>
                <a:latin typeface="Calibri" charset="0"/>
              </a:rPr>
              <a:t>A</a:t>
            </a:r>
          </a:p>
        </p:txBody>
      </p:sp>
      <p:sp>
        <p:nvSpPr>
          <p:cNvPr id="13320" name="TextBox 43"/>
          <p:cNvSpPr txBox="1">
            <a:spLocks noChangeArrowheads="1"/>
          </p:cNvSpPr>
          <p:nvPr/>
        </p:nvSpPr>
        <p:spPr bwMode="auto">
          <a:xfrm>
            <a:off x="6629400" y="3473450"/>
            <a:ext cx="3762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2"/>
                </a:solidFill>
                <a:latin typeface="Calibri" charset="0"/>
              </a:rPr>
              <a:t>g</a:t>
            </a:r>
            <a:r>
              <a:rPr lang="en-US" baseline="-25000">
                <a:solidFill>
                  <a:schemeClr val="tx2"/>
                </a:solidFill>
                <a:latin typeface="Calibri" charset="0"/>
              </a:rPr>
              <a:t>B</a:t>
            </a:r>
          </a:p>
        </p:txBody>
      </p:sp>
      <p:sp>
        <p:nvSpPr>
          <p:cNvPr id="13321" name="TextBox 45"/>
          <p:cNvSpPr txBox="1">
            <a:spLocks noChangeArrowheads="1"/>
          </p:cNvSpPr>
          <p:nvPr/>
        </p:nvSpPr>
        <p:spPr bwMode="auto">
          <a:xfrm>
            <a:off x="4581525" y="4311650"/>
            <a:ext cx="365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g</a:t>
            </a:r>
            <a:r>
              <a:rPr lang="en-US" baseline="-25000">
                <a:latin typeface="Calibri" charset="0"/>
              </a:rPr>
              <a:t>S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4037013" y="2895600"/>
            <a:ext cx="1144587" cy="1588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none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323" name="TextBox 18"/>
          <p:cNvSpPr txBox="1">
            <a:spLocks noChangeArrowheads="1"/>
          </p:cNvSpPr>
          <p:nvPr/>
        </p:nvSpPr>
        <p:spPr bwMode="auto">
          <a:xfrm>
            <a:off x="3900488" y="2286000"/>
            <a:ext cx="1363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Δg</a:t>
            </a:r>
            <a:r>
              <a:rPr lang="en-US" baseline="-25000">
                <a:latin typeface="Calibri" charset="0"/>
              </a:rPr>
              <a:t>AB</a:t>
            </a:r>
            <a:r>
              <a:rPr lang="en-US">
                <a:latin typeface="Calibri" charset="0"/>
              </a:rPr>
              <a:t> = </a:t>
            </a:r>
            <a:r>
              <a:rPr lang="en-US">
                <a:solidFill>
                  <a:srgbClr val="1F497D"/>
                </a:solidFill>
                <a:latin typeface="Calibri" charset="0"/>
              </a:rPr>
              <a:t>g</a:t>
            </a:r>
            <a:r>
              <a:rPr lang="en-US" baseline="-25000">
                <a:solidFill>
                  <a:srgbClr val="1F497D"/>
                </a:solidFill>
                <a:latin typeface="Calibri" charset="0"/>
              </a:rPr>
              <a:t>B</a:t>
            </a:r>
            <a:r>
              <a:rPr lang="en-US">
                <a:solidFill>
                  <a:srgbClr val="FF0000"/>
                </a:solidFill>
                <a:latin typeface="Calibri" charset="0"/>
              </a:rPr>
              <a:t>g</a:t>
            </a:r>
            <a:r>
              <a:rPr lang="en-US" baseline="-25000">
                <a:solidFill>
                  <a:srgbClr val="FF0000"/>
                </a:solidFill>
                <a:latin typeface="Calibri" charset="0"/>
              </a:rPr>
              <a:t>A</a:t>
            </a:r>
            <a:r>
              <a:rPr lang="en-US" baseline="30000">
                <a:solidFill>
                  <a:srgbClr val="FF0000"/>
                </a:solidFill>
                <a:latin typeface="Calibri" charset="0"/>
              </a:rPr>
              <a:t>−1</a:t>
            </a:r>
          </a:p>
        </p:txBody>
      </p:sp>
      <p:sp>
        <p:nvSpPr>
          <p:cNvPr id="13324" name="TextBox 21"/>
          <p:cNvSpPr txBox="1">
            <a:spLocks noChangeArrowheads="1"/>
          </p:cNvSpPr>
          <p:nvPr/>
        </p:nvSpPr>
        <p:spPr bwMode="auto">
          <a:xfrm>
            <a:off x="838200" y="6019800"/>
            <a:ext cx="7162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>
                <a:latin typeface="Calibri" charset="0"/>
              </a:rPr>
              <a:t> </a:t>
            </a:r>
            <a:r>
              <a:rPr lang="en-US" sz="2000">
                <a:latin typeface="Calibri" charset="0"/>
              </a:rPr>
              <a:t>MISORIENTATION : The rotation required to transform from the coordinate system of grain A to grain 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 dirty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Review: Euler angles</a:t>
            </a:r>
          </a:p>
        </p:txBody>
      </p:sp>
      <p:pic>
        <p:nvPicPr>
          <p:cNvPr id="4" name="Euler2.gif">
            <a:hlinkClick r:id="" action="ppaction://media"/>
          </p:cNvPr>
          <p:cNvPicPr/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165600" y="1828800"/>
            <a:ext cx="4673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7"/>
          <p:cNvSpPr txBox="1">
            <a:spLocks noChangeArrowheads="1"/>
          </p:cNvSpPr>
          <p:nvPr/>
        </p:nvSpPr>
        <p:spPr bwMode="auto">
          <a:xfrm>
            <a:off x="1347788" y="1600200"/>
            <a:ext cx="1852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i="1">
                <a:latin typeface="Calibri" charset="0"/>
              </a:rPr>
              <a:t>Euler angles:</a:t>
            </a:r>
          </a:p>
        </p:txBody>
      </p:sp>
      <p:sp>
        <p:nvSpPr>
          <p:cNvPr id="14341" name="TextBox 8"/>
          <p:cNvSpPr txBox="1">
            <a:spLocks noChangeArrowheads="1"/>
          </p:cNvSpPr>
          <p:nvPr/>
        </p:nvSpPr>
        <p:spPr bwMode="auto">
          <a:xfrm>
            <a:off x="377825" y="2209800"/>
            <a:ext cx="381317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§"/>
            </a:pPr>
            <a:r>
              <a:rPr lang="en-US">
                <a:latin typeface="Calibri" charset="0"/>
              </a:rPr>
              <a:t>  </a:t>
            </a:r>
            <a:r>
              <a:rPr lang="en-US" sz="2000">
                <a:latin typeface="Calibri" charset="0"/>
              </a:rPr>
              <a:t>ANY rotation can be written as the composition of at most 3 very simple rotations.</a:t>
            </a:r>
          </a:p>
          <a:p>
            <a:r>
              <a:rPr lang="en-US" sz="2000">
                <a:latin typeface="Calibri" charset="0"/>
              </a:rPr>
              <a:t>	</a:t>
            </a:r>
            <a:r>
              <a:rPr lang="en-US" sz="2000">
                <a:latin typeface="Lucida Calligraphy" charset="0"/>
                <a:ea typeface="Lucida Calligraphy" charset="0"/>
                <a:cs typeface="Lucida Calligraphy" charset="0"/>
              </a:rPr>
              <a:t>R</a:t>
            </a:r>
            <a:r>
              <a:rPr lang="en-US" sz="2000">
                <a:latin typeface="Calibri" charset="0"/>
              </a:rPr>
              <a:t>(</a:t>
            </a:r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φ</a:t>
            </a:r>
            <a:r>
              <a:rPr lang="en-US" sz="2000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sz="2000">
                <a:latin typeface="Calibri" charset="0"/>
              </a:rPr>
              <a:t>,</a:t>
            </a:r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Φ</a:t>
            </a:r>
            <a:r>
              <a:rPr lang="en-US" sz="2000">
                <a:latin typeface="Calibri" charset="0"/>
              </a:rPr>
              <a:t>,</a:t>
            </a:r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φ</a:t>
            </a:r>
            <a:r>
              <a:rPr lang="en-US" sz="2000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sz="2000">
                <a:latin typeface="Calibri" charset="0"/>
              </a:rPr>
              <a:t>) = </a:t>
            </a:r>
            <a:r>
              <a:rPr lang="en-US" sz="2000">
                <a:latin typeface="Lucida Calligraphy" charset="0"/>
                <a:ea typeface="Lucida Calligraphy" charset="0"/>
                <a:cs typeface="Lucida Calligraphy" charset="0"/>
              </a:rPr>
              <a:t>R</a:t>
            </a:r>
            <a:r>
              <a:rPr lang="en-US" sz="2000">
                <a:latin typeface="Calibri" charset="0"/>
              </a:rPr>
              <a:t>(</a:t>
            </a:r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φ</a:t>
            </a:r>
            <a:r>
              <a:rPr lang="en-US" sz="2000" baseline="-2500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sz="2000">
                <a:latin typeface="Calibri" charset="0"/>
              </a:rPr>
              <a:t>)</a:t>
            </a:r>
            <a:r>
              <a:rPr lang="en-US" sz="2000">
                <a:latin typeface="Lucida Calligraphy" charset="0"/>
                <a:ea typeface="Lucida Calligraphy" charset="0"/>
                <a:cs typeface="Lucida Calligraphy" charset="0"/>
              </a:rPr>
              <a:t>R</a:t>
            </a:r>
            <a:r>
              <a:rPr lang="en-US" sz="2000">
                <a:latin typeface="Calibri" charset="0"/>
              </a:rPr>
              <a:t>(</a:t>
            </a:r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Φ</a:t>
            </a:r>
            <a:r>
              <a:rPr lang="en-US" sz="2000">
                <a:latin typeface="Calibri" charset="0"/>
              </a:rPr>
              <a:t>)</a:t>
            </a:r>
            <a:r>
              <a:rPr lang="en-US" sz="2000">
                <a:latin typeface="Lucida Calligraphy" charset="0"/>
                <a:ea typeface="Lucida Calligraphy" charset="0"/>
                <a:cs typeface="Lucida Calligraphy" charset="0"/>
              </a:rPr>
              <a:t>R</a:t>
            </a:r>
            <a:r>
              <a:rPr lang="en-US" sz="2000">
                <a:latin typeface="Calibri" charset="0"/>
              </a:rPr>
              <a:t>(</a:t>
            </a:r>
            <a:r>
              <a:rPr lang="en-US" sz="2000">
                <a:latin typeface="Times New Roman" charset="0"/>
                <a:ea typeface="Times New Roman" charset="0"/>
                <a:cs typeface="Times New Roman" charset="0"/>
              </a:rPr>
              <a:t>φ</a:t>
            </a:r>
            <a:r>
              <a:rPr lang="en-US" sz="2000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sz="2000">
                <a:latin typeface="Calibri" charset="0"/>
              </a:rPr>
              <a:t>)</a:t>
            </a:r>
          </a:p>
          <a:p>
            <a:endParaRPr lang="en-US" sz="2000">
              <a:latin typeface="Calibri" charset="0"/>
            </a:endParaRPr>
          </a:p>
          <a:p>
            <a:pPr>
              <a:buFont typeface="Wingdings" charset="2"/>
              <a:buChar char="§"/>
            </a:pPr>
            <a:r>
              <a:rPr lang="en-US" sz="2000">
                <a:latin typeface="Calibri" charset="0"/>
              </a:rPr>
              <a:t>  Once the Euler angles are known, rotation matrices for any rotation are therefore straight-forward to compute</a:t>
            </a:r>
            <a:r>
              <a:rPr lang="en-US">
                <a:latin typeface="Calibri" charset="0"/>
              </a:rPr>
              <a:t>. </a:t>
            </a:r>
          </a:p>
          <a:p>
            <a:endParaRPr lang="en-US">
              <a:latin typeface="Calibri" charset="0"/>
            </a:endParaRPr>
          </a:p>
        </p:txBody>
      </p: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454025" y="2132013"/>
            <a:ext cx="3457575" cy="1587"/>
          </a:xfrm>
          <a:prstGeom prst="line">
            <a:avLst/>
          </a:prstGeom>
          <a:noFill/>
          <a:ln w="25400">
            <a:solidFill>
              <a:srgbClr val="40404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7216775" y="6172200"/>
            <a:ext cx="169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i="1">
                <a:latin typeface="Calibri" charset="0"/>
              </a:rPr>
              <a:t>Movie credit: Wikipedia</a:t>
            </a:r>
          </a:p>
        </p:txBody>
      </p:sp>
      <p:sp>
        <p:nvSpPr>
          <p:cNvPr id="14344" name="TextBox 9"/>
          <p:cNvSpPr txBox="1">
            <a:spLocks noChangeArrowheads="1"/>
          </p:cNvSpPr>
          <p:nvPr/>
        </p:nvSpPr>
        <p:spPr bwMode="auto">
          <a:xfrm>
            <a:off x="5410200" y="5810250"/>
            <a:ext cx="2352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z-x-z rotation sequence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 dirty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Review: Euler angles</a:t>
            </a:r>
          </a:p>
        </p:txBody>
      </p:sp>
      <p:pic>
        <p:nvPicPr>
          <p:cNvPr id="4" name="Euler2.gif">
            <a:hlinkClick r:id="" action="ppaction://media"/>
          </p:cNvPr>
          <p:cNvPicPr/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165600" y="1828800"/>
            <a:ext cx="4673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Box 5"/>
          <p:cNvSpPr txBox="1">
            <a:spLocks noChangeArrowheads="1"/>
          </p:cNvSpPr>
          <p:nvPr/>
        </p:nvSpPr>
        <p:spPr bwMode="auto">
          <a:xfrm>
            <a:off x="5410200" y="5810250"/>
            <a:ext cx="2352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z-x-z rotation sequence</a:t>
            </a:r>
          </a:p>
        </p:txBody>
      </p:sp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573088" y="1295400"/>
            <a:ext cx="3236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i="1">
                <a:latin typeface="Calibri" charset="0"/>
              </a:rPr>
              <a:t>Difficulties with Euler angles:</a:t>
            </a:r>
          </a:p>
        </p:txBody>
      </p:sp>
      <p:sp>
        <p:nvSpPr>
          <p:cNvPr id="15366" name="TextBox 8"/>
          <p:cNvSpPr txBox="1">
            <a:spLocks noChangeArrowheads="1"/>
          </p:cNvSpPr>
          <p:nvPr/>
        </p:nvSpPr>
        <p:spPr bwMode="auto">
          <a:xfrm>
            <a:off x="250825" y="1981200"/>
            <a:ext cx="3940175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§"/>
            </a:pPr>
            <a:r>
              <a:rPr lang="en-US">
                <a:latin typeface="Calibri" charset="0"/>
              </a:rPr>
              <a:t>  </a:t>
            </a:r>
            <a:r>
              <a:rPr lang="en-US" sz="2000">
                <a:latin typeface="Calibri" charset="0"/>
              </a:rPr>
              <a:t>Non-intuitive, difficult to visualize.</a:t>
            </a:r>
          </a:p>
          <a:p>
            <a:pPr>
              <a:buFont typeface="Wingdings" charset="2"/>
              <a:buChar char="§"/>
            </a:pPr>
            <a:r>
              <a:rPr lang="en-US" sz="2000">
                <a:latin typeface="Calibri" charset="0"/>
              </a:rPr>
              <a:t>  There are 12 different possible axis-angle sequences.  The “standard” sequence varies from field to field, and even within fields. </a:t>
            </a:r>
          </a:p>
          <a:p>
            <a:pPr>
              <a:buFont typeface="Wingdings" charset="2"/>
              <a:buChar char="§"/>
            </a:pPr>
            <a:r>
              <a:rPr lang="en-US" sz="2000">
                <a:latin typeface="Calibri" charset="0"/>
              </a:rPr>
              <a:t>   Every rotation sequence contains at least one artificial singularity, where Euler angles do not make sense, and which can lead to numerical instability in nearby regions.</a:t>
            </a:r>
          </a:p>
          <a:p>
            <a:pPr>
              <a:buFont typeface="Wingdings" charset="2"/>
              <a:buChar char="§"/>
            </a:pPr>
            <a:r>
              <a:rPr lang="en-US" sz="2000">
                <a:latin typeface="Calibri" charset="0"/>
              </a:rPr>
              <a:t>  Operations involving rotation matricies derived from Euler angles are not nearly as efficient as quaternions</a:t>
            </a:r>
            <a:r>
              <a:rPr lang="en-US">
                <a:latin typeface="Calibri" charset="0"/>
              </a:rPr>
              <a:t>.</a:t>
            </a:r>
          </a:p>
        </p:txBody>
      </p: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454025" y="1828800"/>
            <a:ext cx="3457575" cy="1588"/>
          </a:xfrm>
          <a:prstGeom prst="line">
            <a:avLst/>
          </a:prstGeom>
          <a:noFill/>
          <a:ln w="25400">
            <a:solidFill>
              <a:srgbClr val="40404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5368" name="TextBox 11"/>
          <p:cNvSpPr txBox="1">
            <a:spLocks noChangeArrowheads="1"/>
          </p:cNvSpPr>
          <p:nvPr/>
        </p:nvSpPr>
        <p:spPr bwMode="auto">
          <a:xfrm>
            <a:off x="7216775" y="6172200"/>
            <a:ext cx="169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i="1">
                <a:latin typeface="Calibri" charset="0"/>
              </a:rPr>
              <a:t>Movie credit: Wikipedia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9"/>
          <p:cNvGrpSpPr>
            <a:grpSpLocks/>
          </p:cNvGrpSpPr>
          <p:nvPr/>
        </p:nvGrpSpPr>
        <p:grpSpPr bwMode="auto">
          <a:xfrm>
            <a:off x="2682875" y="0"/>
            <a:ext cx="6461125" cy="6858000"/>
            <a:chOff x="2682828" y="0"/>
            <a:chExt cx="6461172" cy="6858000"/>
          </a:xfrm>
        </p:grpSpPr>
        <p:pic>
          <p:nvPicPr>
            <p:cNvPr id="16398" name="Picture 6" descr="rotation0.jp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82828" y="0"/>
              <a:ext cx="6461172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4" name="Straight Arrow Connector 3"/>
            <p:cNvCxnSpPr>
              <a:cxnSpLocks noChangeShapeType="1"/>
            </p:cNvCxnSpPr>
            <p:nvPr/>
          </p:nvCxnSpPr>
          <p:spPr bwMode="auto">
            <a:xfrm rot="5400000" flipH="1" flipV="1">
              <a:off x="4922815" y="2438400"/>
              <a:ext cx="1981200" cy="31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6" name="Straight Arrow Connector 5"/>
            <p:cNvCxnSpPr>
              <a:cxnSpLocks noChangeShapeType="1"/>
            </p:cNvCxnSpPr>
            <p:nvPr/>
          </p:nvCxnSpPr>
          <p:spPr bwMode="auto">
            <a:xfrm rot="16200000" flipH="1">
              <a:off x="5493521" y="3848893"/>
              <a:ext cx="1065212" cy="22860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4008401" y="2590800"/>
              <a:ext cx="3808440" cy="1828800"/>
            </a:xfrm>
            <a:prstGeom prst="ellips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8" name="Straight Arrow Connector 7"/>
            <p:cNvCxnSpPr>
              <a:cxnSpLocks noChangeShapeType="1"/>
            </p:cNvCxnSpPr>
            <p:nvPr/>
          </p:nvCxnSpPr>
          <p:spPr bwMode="auto">
            <a:xfrm rot="10800000" flipV="1">
              <a:off x="4008401" y="3430588"/>
              <a:ext cx="1906601" cy="15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</p:grp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Passive rotations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rot="10800000">
            <a:off x="4572000" y="2362200"/>
            <a:ext cx="1339850" cy="10683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flipV="1">
            <a:off x="5913438" y="3276600"/>
            <a:ext cx="1096962" cy="1539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5400000">
            <a:off x="4632325" y="3749675"/>
            <a:ext cx="1600200" cy="9588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rot="16200000" flipH="1">
            <a:off x="5852319" y="3490119"/>
            <a:ext cx="1219200" cy="1096962"/>
          </a:xfrm>
          <a:prstGeom prst="straightConnector1">
            <a:avLst/>
          </a:prstGeom>
          <a:noFill/>
          <a:ln w="25400">
            <a:solidFill>
              <a:srgbClr val="00009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grpSp>
        <p:nvGrpSpPr>
          <p:cNvPr id="16392" name="Group 29"/>
          <p:cNvGrpSpPr>
            <a:grpSpLocks/>
          </p:cNvGrpSpPr>
          <p:nvPr/>
        </p:nvGrpSpPr>
        <p:grpSpPr bwMode="auto">
          <a:xfrm>
            <a:off x="609600" y="3151188"/>
            <a:ext cx="2851150" cy="2308225"/>
            <a:chOff x="685800" y="2770763"/>
            <a:chExt cx="2850379" cy="2308324"/>
          </a:xfrm>
        </p:grpSpPr>
        <p:sp>
          <p:nvSpPr>
            <p:cNvPr id="16395" name="TextBox 19"/>
            <p:cNvSpPr txBox="1">
              <a:spLocks noChangeArrowheads="1"/>
            </p:cNvSpPr>
            <p:nvPr/>
          </p:nvSpPr>
          <p:spPr bwMode="auto">
            <a:xfrm>
              <a:off x="685800" y="3140095"/>
              <a:ext cx="2850379" cy="19389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>
                  <a:latin typeface="Calibri" charset="0"/>
                </a:rPr>
                <a:t>Given the coordinates </a:t>
              </a:r>
              <a:r>
                <a:rPr lang="en-US" sz="2000">
                  <a:latin typeface="Times New Roman" charset="0"/>
                  <a:ea typeface="Times New Roman" charset="0"/>
                  <a:cs typeface="Times New Roman" charset="0"/>
                </a:rPr>
                <a:t>(</a:t>
              </a:r>
              <a:r>
                <a:rPr lang="en-US" sz="2000" i="1">
                  <a:latin typeface="Times New Roman" charset="0"/>
                  <a:ea typeface="Times New Roman" charset="0"/>
                  <a:cs typeface="Times New Roman" charset="0"/>
                </a:rPr>
                <a:t>v</a:t>
              </a:r>
              <a:r>
                <a:rPr lang="en-US" sz="2000" i="1" baseline="-25000">
                  <a:latin typeface="Times New Roman" charset="0"/>
                  <a:ea typeface="Times New Roman" charset="0"/>
                  <a:cs typeface="Times New Roman" charset="0"/>
                </a:rPr>
                <a:t>x</a:t>
              </a:r>
              <a:r>
                <a:rPr lang="en-US" sz="2000" i="1">
                  <a:latin typeface="Times New Roman" charset="0"/>
                  <a:ea typeface="Times New Roman" charset="0"/>
                  <a:cs typeface="Times New Roman" charset="0"/>
                </a:rPr>
                <a:t>,v</a:t>
              </a:r>
              <a:r>
                <a:rPr lang="en-US" sz="2000" i="1" baseline="-25000">
                  <a:latin typeface="Times New Roman" charset="0"/>
                  <a:ea typeface="Times New Roman" charset="0"/>
                  <a:cs typeface="Times New Roman" charset="0"/>
                </a:rPr>
                <a:t>y</a:t>
              </a:r>
              <a:r>
                <a:rPr lang="en-US" sz="2000" i="1">
                  <a:latin typeface="Times New Roman" charset="0"/>
                  <a:ea typeface="Times New Roman" charset="0"/>
                  <a:cs typeface="Times New Roman" charset="0"/>
                </a:rPr>
                <a:t>,v</a:t>
              </a:r>
              <a:r>
                <a:rPr lang="en-US" sz="2000" i="1" baseline="-25000">
                  <a:latin typeface="Times New Roman" charset="0"/>
                  <a:ea typeface="Times New Roman" charset="0"/>
                  <a:cs typeface="Times New Roman" charset="0"/>
                </a:rPr>
                <a:t>z</a:t>
              </a:r>
              <a:r>
                <a:rPr lang="en-US" sz="2000">
                  <a:latin typeface="Times New Roman" charset="0"/>
                  <a:ea typeface="Times New Roman" charset="0"/>
                  <a:cs typeface="Times New Roman" charset="0"/>
                </a:rPr>
                <a:t>) </a:t>
              </a:r>
              <a:r>
                <a:rPr lang="en-US" sz="2000">
                  <a:latin typeface="Calibri" charset="0"/>
                </a:rPr>
                <a:t>of vector </a:t>
              </a:r>
              <a:r>
                <a:rPr lang="en-US" sz="2000" b="1">
                  <a:solidFill>
                    <a:srgbClr val="0000FF"/>
                  </a:solidFill>
                  <a:latin typeface="Calibri" charset="0"/>
                </a:rPr>
                <a:t>v</a:t>
              </a:r>
              <a:r>
                <a:rPr lang="en-US" sz="2000">
                  <a:latin typeface="Calibri" charset="0"/>
                </a:rPr>
                <a:t> in the </a:t>
              </a:r>
              <a:r>
                <a:rPr lang="en-US" sz="2000" b="1">
                  <a:latin typeface="Calibri" charset="0"/>
                </a:rPr>
                <a:t>black</a:t>
              </a:r>
              <a:r>
                <a:rPr lang="en-US" sz="2000">
                  <a:latin typeface="Calibri" charset="0"/>
                </a:rPr>
                <a:t> coordinate system, what are its coordinates </a:t>
              </a:r>
              <a:r>
                <a:rPr lang="en-US" sz="2000">
                  <a:latin typeface="Times New Roman" charset="0"/>
                  <a:ea typeface="Times New Roman" charset="0"/>
                  <a:cs typeface="Times New Roman" charset="0"/>
                </a:rPr>
                <a:t>(</a:t>
              </a:r>
              <a:r>
                <a:rPr lang="en-US" sz="2000" i="1">
                  <a:latin typeface="Times New Roman" charset="0"/>
                  <a:ea typeface="Times New Roman" charset="0"/>
                  <a:cs typeface="Times New Roman" charset="0"/>
                </a:rPr>
                <a:t>v</a:t>
              </a:r>
              <a:r>
                <a:rPr lang="en-US" sz="2000" i="1" baseline="-2500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x</a:t>
              </a:r>
              <a:r>
                <a:rPr lang="en-US" sz="2000" i="1">
                  <a:latin typeface="Times New Roman" charset="0"/>
                  <a:ea typeface="Times New Roman" charset="0"/>
                  <a:cs typeface="Times New Roman" charset="0"/>
                </a:rPr>
                <a:t>,v</a:t>
              </a:r>
              <a:r>
                <a:rPr lang="en-US" sz="2000" i="1" baseline="-2500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y</a:t>
              </a:r>
              <a:r>
                <a:rPr lang="en-US" sz="2000" i="1">
                  <a:latin typeface="Times New Roman" charset="0"/>
                  <a:ea typeface="Times New Roman" charset="0"/>
                  <a:cs typeface="Times New Roman" charset="0"/>
                </a:rPr>
                <a:t>,v</a:t>
              </a:r>
              <a:r>
                <a:rPr lang="en-US" sz="2000" i="1" baseline="-2500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z</a:t>
              </a:r>
              <a:r>
                <a:rPr lang="en-US" sz="2000">
                  <a:latin typeface="Times New Roman" charset="0"/>
                  <a:ea typeface="Times New Roman" charset="0"/>
                  <a:cs typeface="Times New Roman" charset="0"/>
                </a:rPr>
                <a:t>) </a:t>
              </a:r>
              <a:r>
                <a:rPr lang="en-US" sz="2000">
                  <a:latin typeface="Calibri" charset="0"/>
                </a:rPr>
                <a:t>in the </a:t>
              </a:r>
              <a:r>
                <a:rPr lang="en-US" sz="2000" b="1">
                  <a:solidFill>
                    <a:srgbClr val="FF0000"/>
                  </a:solidFill>
                  <a:latin typeface="Calibri" charset="0"/>
                </a:rPr>
                <a:t>red</a:t>
              </a:r>
              <a:r>
                <a:rPr lang="en-US" sz="2000">
                  <a:latin typeface="Calibri" charset="0"/>
                </a:rPr>
                <a:t> system?</a:t>
              </a:r>
            </a:p>
          </p:txBody>
        </p:sp>
        <p:sp>
          <p:nvSpPr>
            <p:cNvPr id="16396" name="TextBox 20"/>
            <p:cNvSpPr txBox="1">
              <a:spLocks noChangeArrowheads="1"/>
            </p:cNvSpPr>
            <p:nvPr/>
          </p:nvSpPr>
          <p:spPr bwMode="auto">
            <a:xfrm>
              <a:off x="1050370" y="2770763"/>
              <a:ext cx="228259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i="1">
                  <a:latin typeface="Calibri" charset="0"/>
                </a:rPr>
                <a:t>“Passive” rotations: </a:t>
              </a:r>
            </a:p>
          </p:txBody>
        </p:sp>
        <p:cxnSp>
          <p:nvCxnSpPr>
            <p:cNvPr id="23" name="Straight Connector 22"/>
            <p:cNvCxnSpPr>
              <a:cxnSpLocks noChangeShapeType="1"/>
            </p:cNvCxnSpPr>
            <p:nvPr/>
          </p:nvCxnSpPr>
          <p:spPr bwMode="auto">
            <a:xfrm>
              <a:off x="685800" y="3142254"/>
              <a:ext cx="2850379" cy="1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</p:grpSp>
      <p:sp>
        <p:nvSpPr>
          <p:cNvPr id="16393" name="TextBox 23"/>
          <p:cNvSpPr txBox="1">
            <a:spLocks noChangeArrowheads="1"/>
          </p:cNvSpPr>
          <p:nvPr/>
        </p:nvSpPr>
        <p:spPr bwMode="auto">
          <a:xfrm>
            <a:off x="7162800" y="5029200"/>
            <a:ext cx="1276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Unit sphere</a:t>
            </a:r>
          </a:p>
        </p:txBody>
      </p:sp>
      <p:sp>
        <p:nvSpPr>
          <p:cNvPr id="16394" name="TextBox 18"/>
          <p:cNvSpPr txBox="1">
            <a:spLocks noChangeArrowheads="1"/>
          </p:cNvSpPr>
          <p:nvPr/>
        </p:nvSpPr>
        <p:spPr bwMode="auto">
          <a:xfrm>
            <a:off x="152400" y="1295400"/>
            <a:ext cx="3810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Calibri" charset="0"/>
              </a:rPr>
              <a:t>We want to be able to quantify transformations between coordinate systems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9"/>
          <p:cNvGrpSpPr>
            <a:grpSpLocks/>
          </p:cNvGrpSpPr>
          <p:nvPr/>
        </p:nvGrpSpPr>
        <p:grpSpPr bwMode="auto">
          <a:xfrm>
            <a:off x="2682875" y="0"/>
            <a:ext cx="6461125" cy="6858000"/>
            <a:chOff x="2682828" y="0"/>
            <a:chExt cx="6461172" cy="6858000"/>
          </a:xfrm>
        </p:grpSpPr>
        <p:pic>
          <p:nvPicPr>
            <p:cNvPr id="17421" name="Picture 6" descr="rotation0.jp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82828" y="0"/>
              <a:ext cx="6461172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4" name="Straight Arrow Connector 3"/>
            <p:cNvCxnSpPr>
              <a:cxnSpLocks noChangeShapeType="1"/>
            </p:cNvCxnSpPr>
            <p:nvPr/>
          </p:nvCxnSpPr>
          <p:spPr bwMode="auto">
            <a:xfrm rot="5400000" flipH="1" flipV="1">
              <a:off x="4922815" y="2438400"/>
              <a:ext cx="1981200" cy="31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6" name="Straight Arrow Connector 5"/>
            <p:cNvCxnSpPr>
              <a:cxnSpLocks noChangeShapeType="1"/>
            </p:cNvCxnSpPr>
            <p:nvPr/>
          </p:nvCxnSpPr>
          <p:spPr bwMode="auto">
            <a:xfrm rot="16200000" flipH="1">
              <a:off x="5493521" y="3848893"/>
              <a:ext cx="1065212" cy="22860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4008401" y="2590800"/>
              <a:ext cx="3808440" cy="1828800"/>
            </a:xfrm>
            <a:prstGeom prst="ellips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8" name="Straight Arrow Connector 7"/>
            <p:cNvCxnSpPr>
              <a:cxnSpLocks noChangeShapeType="1"/>
            </p:cNvCxnSpPr>
            <p:nvPr/>
          </p:nvCxnSpPr>
          <p:spPr bwMode="auto">
            <a:xfrm rot="10800000" flipV="1">
              <a:off x="4008401" y="3430588"/>
              <a:ext cx="1906601" cy="15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</p:grp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Active rotations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 rot="16200000" flipH="1">
            <a:off x="5852319" y="3490119"/>
            <a:ext cx="1219200" cy="1096962"/>
          </a:xfrm>
          <a:prstGeom prst="straightConnector1">
            <a:avLst/>
          </a:prstGeom>
          <a:noFill/>
          <a:ln w="25400">
            <a:solidFill>
              <a:srgbClr val="00009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grpSp>
        <p:nvGrpSpPr>
          <p:cNvPr id="17413" name="Group 31"/>
          <p:cNvGrpSpPr>
            <a:grpSpLocks/>
          </p:cNvGrpSpPr>
          <p:nvPr/>
        </p:nvGrpSpPr>
        <p:grpSpPr bwMode="auto">
          <a:xfrm>
            <a:off x="304800" y="3124200"/>
            <a:ext cx="3352800" cy="2616200"/>
            <a:chOff x="914400" y="4419600"/>
            <a:chExt cx="3048000" cy="2616101"/>
          </a:xfrm>
        </p:grpSpPr>
        <p:sp>
          <p:nvSpPr>
            <p:cNvPr id="17418" name="TextBox 24"/>
            <p:cNvSpPr txBox="1">
              <a:spLocks noChangeArrowheads="1"/>
            </p:cNvSpPr>
            <p:nvPr/>
          </p:nvSpPr>
          <p:spPr bwMode="auto">
            <a:xfrm>
              <a:off x="914400" y="4788932"/>
              <a:ext cx="3048000" cy="22467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>
                  <a:latin typeface="Calibri" charset="0"/>
                </a:rPr>
                <a:t>Given the coordinates </a:t>
              </a:r>
              <a:r>
                <a:rPr lang="en-US" sz="200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(</a:t>
              </a:r>
              <a:r>
                <a:rPr lang="en-US" sz="2000" i="1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v</a:t>
              </a:r>
              <a:r>
                <a:rPr lang="en-US" sz="2000" i="1" baseline="-2500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x</a:t>
              </a:r>
              <a:r>
                <a:rPr lang="en-US" sz="2000" i="1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,v</a:t>
              </a:r>
              <a:r>
                <a:rPr lang="en-US" sz="2000" i="1" baseline="-2500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y</a:t>
              </a:r>
              <a:r>
                <a:rPr lang="en-US" sz="2000" i="1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,v</a:t>
              </a:r>
              <a:r>
                <a:rPr lang="en-US" sz="2000" i="1" baseline="-2500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z</a:t>
              </a:r>
              <a:r>
                <a:rPr lang="en-US" sz="2000">
                  <a:solidFill>
                    <a:srgbClr val="0000FF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) </a:t>
              </a:r>
              <a:r>
                <a:rPr lang="en-US" sz="2000">
                  <a:latin typeface="Calibri" charset="0"/>
                </a:rPr>
                <a:t>of vector </a:t>
              </a:r>
              <a:r>
                <a:rPr lang="en-US" sz="2000" b="1">
                  <a:solidFill>
                    <a:srgbClr val="0000FF"/>
                  </a:solidFill>
                  <a:latin typeface="Calibri" charset="0"/>
                </a:rPr>
                <a:t>v</a:t>
              </a:r>
              <a:r>
                <a:rPr lang="en-US" sz="2000">
                  <a:latin typeface="Calibri" charset="0"/>
                </a:rPr>
                <a:t> in the </a:t>
              </a:r>
              <a:r>
                <a:rPr lang="en-US" sz="2000" b="1">
                  <a:latin typeface="Calibri" charset="0"/>
                </a:rPr>
                <a:t>black</a:t>
              </a:r>
              <a:r>
                <a:rPr lang="en-US" sz="2000">
                  <a:latin typeface="Calibri" charset="0"/>
                </a:rPr>
                <a:t> coordinate system, what are the coordinates </a:t>
              </a:r>
              <a:r>
                <a:rPr lang="en-US" sz="2000">
                  <a:solidFill>
                    <a:srgbClr val="66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(</a:t>
              </a:r>
              <a:r>
                <a:rPr lang="en-US" sz="2000" i="1">
                  <a:solidFill>
                    <a:srgbClr val="66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w</a:t>
              </a:r>
              <a:r>
                <a:rPr lang="en-US" sz="2000" i="1" baseline="-25000">
                  <a:solidFill>
                    <a:srgbClr val="66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x</a:t>
              </a:r>
              <a:r>
                <a:rPr lang="en-US" sz="2000" i="1">
                  <a:solidFill>
                    <a:srgbClr val="66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,w</a:t>
              </a:r>
              <a:r>
                <a:rPr lang="en-US" sz="2000" i="1" baseline="-25000">
                  <a:solidFill>
                    <a:srgbClr val="66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y</a:t>
              </a:r>
              <a:r>
                <a:rPr lang="en-US" sz="2000" i="1">
                  <a:solidFill>
                    <a:srgbClr val="66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,w</a:t>
              </a:r>
              <a:r>
                <a:rPr lang="en-US" sz="2000" i="1" baseline="-25000">
                  <a:solidFill>
                    <a:srgbClr val="66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z</a:t>
              </a:r>
              <a:r>
                <a:rPr lang="en-US" sz="2000">
                  <a:solidFill>
                    <a:srgbClr val="660066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) </a:t>
              </a:r>
              <a:r>
                <a:rPr lang="en-US" sz="2000">
                  <a:latin typeface="Calibri" charset="0"/>
                </a:rPr>
                <a:t>of the rotated vector </a:t>
              </a:r>
              <a:r>
                <a:rPr lang="en-US" sz="2000" b="1">
                  <a:solidFill>
                    <a:srgbClr val="660066"/>
                  </a:solidFill>
                  <a:latin typeface="Calibri" charset="0"/>
                </a:rPr>
                <a:t>w</a:t>
              </a:r>
              <a:r>
                <a:rPr lang="en-US" sz="2000">
                  <a:latin typeface="Calibri" charset="0"/>
                </a:rPr>
                <a:t> in the </a:t>
              </a:r>
              <a:r>
                <a:rPr lang="en-US" sz="2000" b="1">
                  <a:latin typeface="Calibri" charset="0"/>
                </a:rPr>
                <a:t>black</a:t>
              </a:r>
              <a:r>
                <a:rPr lang="en-US" sz="2000">
                  <a:latin typeface="Calibri" charset="0"/>
                </a:rPr>
                <a:t> system?</a:t>
              </a:r>
            </a:p>
          </p:txBody>
        </p:sp>
        <p:sp>
          <p:nvSpPr>
            <p:cNvPr id="17419" name="TextBox 25"/>
            <p:cNvSpPr txBox="1">
              <a:spLocks noChangeArrowheads="1"/>
            </p:cNvSpPr>
            <p:nvPr/>
          </p:nvSpPr>
          <p:spPr bwMode="auto">
            <a:xfrm>
              <a:off x="1474455" y="4419600"/>
              <a:ext cx="214158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i="1">
                  <a:latin typeface="Calibri" charset="0"/>
                </a:rPr>
                <a:t>“Active” rotations: </a:t>
              </a:r>
            </a:p>
          </p:txBody>
        </p:sp>
        <p:cxnSp>
          <p:nvCxnSpPr>
            <p:cNvPr id="27" name="Straight Connector 26"/>
            <p:cNvCxnSpPr>
              <a:cxnSpLocks noChangeShapeType="1"/>
            </p:cNvCxnSpPr>
            <p:nvPr/>
          </p:nvCxnSpPr>
          <p:spPr bwMode="auto">
            <a:xfrm>
              <a:off x="990889" y="4791061"/>
              <a:ext cx="2850284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</p:grp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V="1">
            <a:off x="5913438" y="2219325"/>
            <a:ext cx="1249362" cy="1209675"/>
          </a:xfrm>
          <a:prstGeom prst="straightConnector1">
            <a:avLst/>
          </a:prstGeom>
          <a:noFill/>
          <a:ln w="25400">
            <a:solidFill>
              <a:srgbClr val="660066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7415" name="TextBox 32"/>
          <p:cNvSpPr txBox="1">
            <a:spLocks noChangeArrowheads="1"/>
          </p:cNvSpPr>
          <p:nvPr/>
        </p:nvSpPr>
        <p:spPr bwMode="auto">
          <a:xfrm>
            <a:off x="152400" y="1295400"/>
            <a:ext cx="3810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Calibri" charset="0"/>
              </a:rPr>
              <a:t>We want to be able to quantify transformations between coordinate systems</a:t>
            </a:r>
          </a:p>
        </p:txBody>
      </p:sp>
      <p:sp>
        <p:nvSpPr>
          <p:cNvPr id="17416" name="TextBox 33"/>
          <p:cNvSpPr txBox="1">
            <a:spLocks noChangeArrowheads="1"/>
          </p:cNvSpPr>
          <p:nvPr/>
        </p:nvSpPr>
        <p:spPr bwMode="auto">
          <a:xfrm>
            <a:off x="2682875" y="5886450"/>
            <a:ext cx="5470525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US" sz="2000" i="1">
                <a:latin typeface="Calibri" charset="0"/>
              </a:rPr>
              <a:t>Passive / Active : “</a:t>
            </a:r>
            <a:r>
              <a:rPr lang="en-US" sz="2000">
                <a:latin typeface="Calibri" charset="0"/>
              </a:rPr>
              <a:t>only a minus sign” difference, but it is </a:t>
            </a:r>
            <a:r>
              <a:rPr lang="en-US" sz="2000" u="sng">
                <a:latin typeface="Calibri" charset="0"/>
              </a:rPr>
              <a:t>very important</a:t>
            </a:r>
          </a:p>
        </p:txBody>
      </p:sp>
      <p:sp>
        <p:nvSpPr>
          <p:cNvPr id="17417" name="TextBox 40"/>
          <p:cNvSpPr txBox="1">
            <a:spLocks noChangeArrowheads="1"/>
          </p:cNvSpPr>
          <p:nvPr/>
        </p:nvSpPr>
        <p:spPr bwMode="auto">
          <a:xfrm>
            <a:off x="7162800" y="5029200"/>
            <a:ext cx="1276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Unit sphere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9"/>
          <p:cNvGrpSpPr>
            <a:grpSpLocks/>
          </p:cNvGrpSpPr>
          <p:nvPr/>
        </p:nvGrpSpPr>
        <p:grpSpPr bwMode="auto">
          <a:xfrm>
            <a:off x="2682875" y="0"/>
            <a:ext cx="6461125" cy="6858000"/>
            <a:chOff x="2682828" y="0"/>
            <a:chExt cx="6461172" cy="6858000"/>
          </a:xfrm>
        </p:grpSpPr>
        <p:pic>
          <p:nvPicPr>
            <p:cNvPr id="18443" name="Picture 6" descr="rotation0.jp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82828" y="0"/>
              <a:ext cx="6461172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4" name="Straight Arrow Connector 3"/>
            <p:cNvCxnSpPr>
              <a:cxnSpLocks noChangeShapeType="1"/>
            </p:cNvCxnSpPr>
            <p:nvPr/>
          </p:nvCxnSpPr>
          <p:spPr bwMode="auto">
            <a:xfrm rot="5400000" flipH="1" flipV="1">
              <a:off x="4922815" y="2438400"/>
              <a:ext cx="1981200" cy="3175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6" name="Straight Arrow Connector 5"/>
            <p:cNvCxnSpPr>
              <a:cxnSpLocks noChangeShapeType="1"/>
            </p:cNvCxnSpPr>
            <p:nvPr/>
          </p:nvCxnSpPr>
          <p:spPr bwMode="auto">
            <a:xfrm rot="16200000" flipH="1">
              <a:off x="5493521" y="3848893"/>
              <a:ext cx="1065212" cy="228602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4008401" y="2590800"/>
              <a:ext cx="3808440" cy="1828800"/>
            </a:xfrm>
            <a:prstGeom prst="ellips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8" name="Straight Arrow Connector 7"/>
            <p:cNvCxnSpPr>
              <a:cxnSpLocks noChangeShapeType="1"/>
            </p:cNvCxnSpPr>
            <p:nvPr/>
          </p:nvCxnSpPr>
          <p:spPr bwMode="auto">
            <a:xfrm rot="10800000" flipV="1">
              <a:off x="4008401" y="3430588"/>
              <a:ext cx="1906601" cy="1587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63500" dist="20000" dir="5400000" rotWithShape="0">
                <a:srgbClr val="000000">
                  <a:alpha val="37999"/>
                </a:srgbClr>
              </a:outerShdw>
            </a:effectLst>
          </p:spPr>
        </p:cxnSp>
      </p:grp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4400" eaLnBrk="0" hangingPunct="0">
              <a:defRPr/>
            </a:pPr>
            <a:r>
              <a:rPr lang="en-US" sz="4400" i="1" kern="0">
                <a:solidFill>
                  <a:srgbClr val="3333CC"/>
                </a:solidFill>
                <a:latin typeface="Times New Roman"/>
                <a:ea typeface="ＭＳ Ｐゴシック" pitchFamily="-112" charset="-128"/>
                <a:cs typeface="ＭＳ Ｐゴシック" pitchFamily="-112" charset="-128"/>
              </a:rPr>
              <a:t>Basics, reviewed</a:t>
            </a:r>
            <a:endParaRPr lang="en-US" sz="4400" i="1" kern="0" dirty="0">
              <a:solidFill>
                <a:srgbClr val="3333CC"/>
              </a:solidFill>
              <a:latin typeface="Times New Roman"/>
              <a:ea typeface="ＭＳ Ｐゴシック" pitchFamily="-112" charset="-128"/>
              <a:cs typeface="ＭＳ Ｐゴシック" pitchFamily="-112" charset="-128"/>
            </a:endParaRPr>
          </a:p>
        </p:txBody>
      </p: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rot="10800000">
            <a:off x="4572000" y="2362200"/>
            <a:ext cx="1339850" cy="10683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 flipV="1">
            <a:off x="5913438" y="3276600"/>
            <a:ext cx="1096962" cy="153988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5400000">
            <a:off x="4632325" y="3749675"/>
            <a:ext cx="1600200" cy="95885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18439" name="TextBox 15"/>
          <p:cNvSpPr txBox="1">
            <a:spLocks noChangeArrowheads="1"/>
          </p:cNvSpPr>
          <p:nvPr/>
        </p:nvSpPr>
        <p:spPr bwMode="auto">
          <a:xfrm>
            <a:off x="76200" y="1401763"/>
            <a:ext cx="3810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Calibri" charset="0"/>
              </a:rPr>
              <a:t>We also need to describe how to quantify and represent the rotation that relates any two orientations</a:t>
            </a:r>
          </a:p>
        </p:txBody>
      </p:sp>
      <p:sp>
        <p:nvSpPr>
          <p:cNvPr id="18440" name="TextBox 18"/>
          <p:cNvSpPr txBox="1">
            <a:spLocks noChangeArrowheads="1"/>
          </p:cNvSpPr>
          <p:nvPr/>
        </p:nvSpPr>
        <p:spPr bwMode="auto">
          <a:xfrm>
            <a:off x="152400" y="3395663"/>
            <a:ext cx="38100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latin typeface="Calibri" charset="0"/>
              </a:rPr>
              <a:t>An orientation may be represented by the rotation required to transform from a specified reference orientation (sample axes)</a:t>
            </a:r>
          </a:p>
        </p:txBody>
      </p:sp>
      <p:sp>
        <p:nvSpPr>
          <p:cNvPr id="18441" name="TextBox 21"/>
          <p:cNvSpPr txBox="1">
            <a:spLocks noChangeArrowheads="1"/>
          </p:cNvSpPr>
          <p:nvPr/>
        </p:nvSpPr>
        <p:spPr bwMode="auto">
          <a:xfrm>
            <a:off x="228600" y="5522913"/>
            <a:ext cx="86868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>
                <a:latin typeface="Calibri" charset="0"/>
              </a:rPr>
              <a:t>We need to be able to </a:t>
            </a:r>
            <a:r>
              <a:rPr lang="en-US" sz="2800" b="1" i="1">
                <a:latin typeface="Calibri" charset="0"/>
              </a:rPr>
              <a:t>quantitatively </a:t>
            </a:r>
            <a:r>
              <a:rPr lang="en-US" sz="2800">
                <a:latin typeface="Calibri" charset="0"/>
              </a:rPr>
              <a:t>represent and manipulate 3D rotations in order to deal with orientations</a:t>
            </a:r>
          </a:p>
        </p:txBody>
      </p:sp>
      <p:sp>
        <p:nvSpPr>
          <p:cNvPr id="18442" name="TextBox 23"/>
          <p:cNvSpPr txBox="1">
            <a:spLocks noChangeArrowheads="1"/>
          </p:cNvSpPr>
          <p:nvPr/>
        </p:nvSpPr>
        <p:spPr bwMode="auto">
          <a:xfrm>
            <a:off x="7162800" y="5029200"/>
            <a:ext cx="1276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Unit sphere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10-RFvecs_quats_update-26Aug09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1889</Words>
  <Application>Microsoft Macintosh PowerPoint</Application>
  <PresentationFormat>On-screen Show (4:3)</PresentationFormat>
  <Paragraphs>176</Paragraphs>
  <Slides>28</Slides>
  <Notes>0</Notes>
  <HiddenSlides>0</HiddenSlides>
  <MMClips>2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Office Theme</vt:lpstr>
      <vt:lpstr>Blank Presentation</vt:lpstr>
      <vt:lpstr>L10-RFvecs_quats_update-26Aug09</vt:lpstr>
      <vt:lpstr>1_Blank Presentation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Conversions: matrixRF vector</vt:lpstr>
      <vt:lpstr>Conversion from Bunge Euler Angles</vt:lpstr>
      <vt:lpstr>Conversion Rodrigues vector to  axis transformation matrix</vt:lpstr>
      <vt:lpstr>Combining Rotations as RF vectors</vt:lpstr>
      <vt:lpstr>Combining Rotations as RF vectors: component 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Rotation of a vector  by a unit quaternion</vt:lpstr>
      <vt:lpstr>PowerPoint Presentation</vt:lpstr>
      <vt:lpstr>Conversions: matrixquaternion</vt:lpstr>
      <vt:lpstr>References</vt:lpstr>
    </vt:vector>
  </TitlesOfParts>
  <Company>Carnegie Mellon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jonathon</dc:creator>
  <cp:lastModifiedBy>Anthony Rollett</cp:lastModifiedBy>
  <cp:revision>37</cp:revision>
  <dcterms:created xsi:type="dcterms:W3CDTF">2011-11-10T01:16:20Z</dcterms:created>
  <dcterms:modified xsi:type="dcterms:W3CDTF">2014-03-22T00:15:14Z</dcterms:modified>
</cp:coreProperties>
</file>