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5" r:id="rId4"/>
  </p:sldMasterIdLst>
  <p:notesMasterIdLst>
    <p:notesMasterId r:id="rId35"/>
  </p:notesMasterIdLst>
  <p:handoutMasterIdLst>
    <p:handoutMasterId r:id="rId36"/>
  </p:handoutMasterIdLst>
  <p:sldIdLst>
    <p:sldId id="257" r:id="rId5"/>
    <p:sldId id="258" r:id="rId6"/>
    <p:sldId id="267" r:id="rId7"/>
    <p:sldId id="270" r:id="rId8"/>
    <p:sldId id="277" r:id="rId9"/>
    <p:sldId id="259" r:id="rId10"/>
    <p:sldId id="264" r:id="rId11"/>
    <p:sldId id="260" r:id="rId12"/>
    <p:sldId id="265" r:id="rId13"/>
    <p:sldId id="263" r:id="rId14"/>
    <p:sldId id="261" r:id="rId15"/>
    <p:sldId id="266" r:id="rId16"/>
    <p:sldId id="268" r:id="rId17"/>
    <p:sldId id="284" r:id="rId18"/>
    <p:sldId id="271" r:id="rId19"/>
    <p:sldId id="273" r:id="rId20"/>
    <p:sldId id="274" r:id="rId21"/>
    <p:sldId id="275" r:id="rId22"/>
    <p:sldId id="276" r:id="rId23"/>
    <p:sldId id="262" r:id="rId24"/>
    <p:sldId id="279" r:id="rId25"/>
    <p:sldId id="281" r:id="rId26"/>
    <p:sldId id="286" r:id="rId27"/>
    <p:sldId id="280" r:id="rId28"/>
    <p:sldId id="282" r:id="rId29"/>
    <p:sldId id="283" r:id="rId30"/>
    <p:sldId id="278" r:id="rId31"/>
    <p:sldId id="285" r:id="rId32"/>
    <p:sldId id="287" r:id="rId33"/>
    <p:sldId id="269"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50" d="100"/>
          <a:sy n="150" d="100"/>
        </p:scale>
        <p:origin x="-2192" y="-10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BE124F1-3794-7049-A486-381635C557BC}" type="datetimeFigureOut">
              <a:rPr lang="en-US"/>
              <a:pPr/>
              <a:t>1/26/16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BF7768B-14BB-9F4C-BA29-F30F224896C4}" type="slidenum">
              <a:rPr lang="en-US"/>
              <a:pPr/>
              <a:t>‹#›</a:t>
            </a:fld>
            <a:endParaRPr lang="en-US"/>
          </a:p>
        </p:txBody>
      </p:sp>
    </p:spTree>
    <p:extLst>
      <p:ext uri="{BB962C8B-B14F-4D97-AF65-F5344CB8AC3E}">
        <p14:creationId xmlns:p14="http://schemas.microsoft.com/office/powerpoint/2010/main" val="17137269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253A3DA-6646-8743-8DC0-DC3DAA2A9EA5}" type="datetimeFigureOut">
              <a:rPr lang="en-US"/>
              <a:pPr/>
              <a:t>1/26/16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7C401E2-AB5A-4F45-80BC-D0BA340D7181}" type="slidenum">
              <a:rPr lang="en-US"/>
              <a:pPr/>
              <a:t>‹#›</a:t>
            </a:fld>
            <a:endParaRPr lang="en-US"/>
          </a:p>
        </p:txBody>
      </p:sp>
    </p:spTree>
    <p:extLst>
      <p:ext uri="{BB962C8B-B14F-4D97-AF65-F5344CB8AC3E}">
        <p14:creationId xmlns:p14="http://schemas.microsoft.com/office/powerpoint/2010/main" val="171023792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BF10DF-23A1-1948-868F-4A3D3929E43F}" type="datetime1">
              <a:rPr lang="en-US" smtClean="0"/>
              <a:t>1/26/16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AF8072-7A27-9842-9D54-CAB8B6CB05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A325C67-8500-8F48-AF44-912F90327AC8}" type="datetime1">
              <a:rPr lang="en-US" smtClean="0"/>
              <a:t>1/26/16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2C920-3EC8-B84F-9FB0-675768D513E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509628E-03A2-2440-B400-DE788CA17F7D}" type="datetime1">
              <a:rPr lang="en-US" smtClean="0"/>
              <a:t>1/26/16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4CB38-4BC3-A74A-89BC-D3489BBD3FD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7A2C70B-AC17-6B4D-9442-C128DEAE43EF}" type="datetime1">
              <a:rPr lang="en-US" smtClean="0"/>
              <a:t>1/26/16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8F5824-FA08-C842-9767-5382139CE96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015E21D-D49D-6B4D-8B21-FB8861FE1182}" type="datetime1">
              <a:rPr lang="en-US" smtClean="0"/>
              <a:t>1/26/16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13716C-5D7D-9A4D-8DA3-F33C1D16451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3E5215C6-A1C4-5D42-A055-6D1B32FECA1C}" type="datetime1">
              <a:rPr lang="en-US" smtClean="0"/>
              <a:t>1/26/16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E66F454-F286-3849-934B-84EA910C91E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A148867F-8726-C840-B0F0-7A4C4891BE9F}" type="datetime1">
              <a:rPr lang="en-US" smtClean="0"/>
              <a:t>1/26/16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3366CC7-CFFD-3B4F-8A86-6E884B2F52E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E2574DB-811F-744B-9083-A6083378C500}" type="datetime1">
              <a:rPr lang="en-US" smtClean="0"/>
              <a:t>1/26/16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D696D3-A469-D145-A0EE-8F84D568F2F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3C8ADFC-473E-7F4C-AFD1-F5CB0D7CDA28}" type="datetime1">
              <a:rPr lang="en-US" smtClean="0"/>
              <a:t>1/26/16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9C628-DF97-6042-B02D-27F1E8040A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A58FEF2-3839-F645-A003-46F372A35E17}" type="datetime1">
              <a:rPr lang="en-US" smtClean="0"/>
              <a:t>1/26/16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4BE1F4C-AB63-6941-BAF2-DD50DEC172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6AEDB63-D63C-E84B-A7B0-303B082DEEAA}" type="datetime1">
              <a:rPr lang="en-US" smtClean="0"/>
              <a:t>1/26/16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E3EA082-2182-844D-A3A5-C920FA06BC5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179BDFE-9719-F544-A673-A6D4445A4B7A}" type="datetime1">
              <a:rPr lang="en-US" smtClean="0"/>
              <a:t>1/26/16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83A9AC7-4D6D-204D-8FFE-88E8F4E701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3B55E07-2679-CB4A-AB47-A1095CC473DD}" type="datetime1">
              <a:rPr lang="en-US" smtClean="0"/>
              <a:t>1/26/16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BA9027B-90EC-334A-852D-762FCA3A708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01BFFCF-027E-2A49-B353-9E5FC73B1C44}" type="datetime1">
              <a:rPr lang="en-US" smtClean="0"/>
              <a:t>1/26/16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93F24EF-9FBC-2D40-B40F-3AD4476C55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1435763-F859-9449-91D9-DD6EEE134559}" type="datetime1">
              <a:rPr lang="en-US" smtClean="0"/>
              <a:t>1/26/16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21792B9-0805-BE4F-9F3F-89614F5282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A5CE7285-5BEA-9845-9035-6E382E4ACCC7}" type="datetime1">
              <a:rPr lang="en-US" smtClean="0"/>
              <a:t>1/26/16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B5C5996-414F-9544-8252-FD2B2C6598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457200" rtl="0" eaLnBrk="0" fontAlgn="base" hangingPunct="0">
        <a:spcBef>
          <a:spcPct val="0"/>
        </a:spcBef>
        <a:spcAft>
          <a:spcPct val="0"/>
        </a:spcAft>
        <a:defRPr sz="4400" kern="1200">
          <a:solidFill>
            <a:schemeClr val="tx1"/>
          </a:solidFill>
          <a:latin typeface="Times New Roman"/>
          <a:ea typeface="+mj-ea"/>
          <a:cs typeface="+mj-cs"/>
        </a:defRPr>
      </a:lvl1pPr>
      <a:lvl2pPr algn="ctr" defTabSz="457200" rtl="0" eaLnBrk="0" fontAlgn="base" hangingPunct="0">
        <a:spcBef>
          <a:spcPct val="0"/>
        </a:spcBef>
        <a:spcAft>
          <a:spcPct val="0"/>
        </a:spcAft>
        <a:defRPr sz="4400">
          <a:solidFill>
            <a:schemeClr val="tx1"/>
          </a:solidFill>
          <a:latin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defRPr>
      </a:lvl5pPr>
      <a:lvl6pPr marL="457200" algn="ctr" defTabSz="457200" rtl="0" fontAlgn="base">
        <a:spcBef>
          <a:spcPct val="0"/>
        </a:spcBef>
        <a:spcAft>
          <a:spcPct val="0"/>
        </a:spcAft>
        <a:defRPr sz="4400">
          <a:solidFill>
            <a:schemeClr val="tx1"/>
          </a:solidFill>
          <a:latin typeface="Times New Roman" pitchFamily="18" charset="0"/>
        </a:defRPr>
      </a:lvl6pPr>
      <a:lvl7pPr marL="914400" algn="ctr" defTabSz="457200" rtl="0" fontAlgn="base">
        <a:spcBef>
          <a:spcPct val="0"/>
        </a:spcBef>
        <a:spcAft>
          <a:spcPct val="0"/>
        </a:spcAft>
        <a:defRPr sz="4400">
          <a:solidFill>
            <a:schemeClr val="tx1"/>
          </a:solidFill>
          <a:latin typeface="Times New Roman" pitchFamily="18" charset="0"/>
        </a:defRPr>
      </a:lvl7pPr>
      <a:lvl8pPr marL="1371600" algn="ctr" defTabSz="457200" rtl="0" fontAlgn="base">
        <a:spcBef>
          <a:spcPct val="0"/>
        </a:spcBef>
        <a:spcAft>
          <a:spcPct val="0"/>
        </a:spcAft>
        <a:defRPr sz="4400">
          <a:solidFill>
            <a:schemeClr val="tx1"/>
          </a:solidFill>
          <a:latin typeface="Times New Roman" pitchFamily="18" charset="0"/>
        </a:defRPr>
      </a:lvl8pPr>
      <a:lvl9pPr marL="1828800" algn="ctr" defTabSz="457200" rtl="0" fontAlgn="base">
        <a:spcBef>
          <a:spcPct val="0"/>
        </a:spcBef>
        <a:spcAft>
          <a:spcPct val="0"/>
        </a:spcAft>
        <a:defRPr sz="4400">
          <a:solidFill>
            <a:schemeClr val="tx1"/>
          </a:solidFill>
          <a:latin typeface="Times New Roman" pitchFamily="18" charset="0"/>
        </a:defRPr>
      </a:lvl9pPr>
    </p:titleStyle>
    <p:bodyStyle>
      <a:lvl1pPr marL="342900" indent="-342900" algn="l" defTabSz="457200" rtl="0" eaLnBrk="0" fontAlgn="base" hangingPunct="0">
        <a:spcBef>
          <a:spcPct val="20000"/>
        </a:spcBef>
        <a:spcAft>
          <a:spcPct val="0"/>
        </a:spcAft>
        <a:buFont typeface="Wingdings" charset="2"/>
        <a:buChar char="§"/>
        <a:defRPr sz="3200" kern="1200">
          <a:solidFill>
            <a:schemeClr val="tx1"/>
          </a:solidFill>
          <a:latin typeface="Times New Roman"/>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fld id="{EF37739D-1313-5444-BA19-F3D9E68543A7}" type="datetime1">
              <a:rPr lang="en-US" smtClean="0"/>
              <a:t>1/26/16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Times"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89509A89-6D92-A543-8B3B-85C2A6AE97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rtl="0" eaLnBrk="0" fontAlgn="base" hangingPunct="0">
        <a:spcBef>
          <a:spcPct val="0"/>
        </a:spcBef>
        <a:spcAft>
          <a:spcPct val="0"/>
        </a:spcAft>
        <a:defRPr sz="4400" i="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i="1">
          <a:solidFill>
            <a:schemeClr val="accent2"/>
          </a:solidFill>
          <a:latin typeface="Times New Roman" pitchFamily="-112" charset="0"/>
        </a:defRPr>
      </a:lvl6pPr>
      <a:lvl7pPr marL="914400" algn="ctr" rtl="0" eaLnBrk="0" fontAlgn="base" hangingPunct="0">
        <a:spcBef>
          <a:spcPct val="0"/>
        </a:spcBef>
        <a:spcAft>
          <a:spcPct val="0"/>
        </a:spcAft>
        <a:defRPr sz="4400" i="1">
          <a:solidFill>
            <a:schemeClr val="accent2"/>
          </a:solidFill>
          <a:latin typeface="Times New Roman" pitchFamily="-112" charset="0"/>
        </a:defRPr>
      </a:lvl7pPr>
      <a:lvl8pPr marL="1371600" algn="ctr" rtl="0" eaLnBrk="0" fontAlgn="base" hangingPunct="0">
        <a:spcBef>
          <a:spcPct val="0"/>
        </a:spcBef>
        <a:spcAft>
          <a:spcPct val="0"/>
        </a:spcAft>
        <a:defRPr sz="4400" i="1">
          <a:solidFill>
            <a:schemeClr val="accent2"/>
          </a:solidFill>
          <a:latin typeface="Times New Roman" pitchFamily="-112" charset="0"/>
        </a:defRPr>
      </a:lvl8pPr>
      <a:lvl9pPr marL="1828800" algn="ctr" rtl="0" eaLnBrk="0" fontAlgn="base" hangingPunct="0">
        <a:spcBef>
          <a:spcPct val="0"/>
        </a:spcBef>
        <a:spcAft>
          <a:spcPct val="0"/>
        </a:spcAft>
        <a:defRPr sz="4400" i="1">
          <a:solidFill>
            <a:schemeClr val="accent2"/>
          </a:solidFill>
          <a:latin typeface="Times New Roman" pitchFamily="-112"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fld id="{2582C551-E2BF-6C4C-964C-76399AC04851}" type="datetime1">
              <a:rPr lang="en-US" smtClean="0"/>
              <a:t>1/26/16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Times"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F6A6950A-2089-1F42-971B-508D71BA95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rtl="0" eaLnBrk="0" fontAlgn="base" hangingPunct="0">
        <a:spcBef>
          <a:spcPct val="0"/>
        </a:spcBef>
        <a:spcAft>
          <a:spcPct val="0"/>
        </a:spcAft>
        <a:defRPr sz="4400" i="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i="1">
          <a:solidFill>
            <a:schemeClr val="accent2"/>
          </a:solidFill>
          <a:latin typeface="Times New Roman" pitchFamily="-112" charset="0"/>
        </a:defRPr>
      </a:lvl6pPr>
      <a:lvl7pPr marL="914400" algn="ctr" rtl="0" eaLnBrk="0" fontAlgn="base" hangingPunct="0">
        <a:spcBef>
          <a:spcPct val="0"/>
        </a:spcBef>
        <a:spcAft>
          <a:spcPct val="0"/>
        </a:spcAft>
        <a:defRPr sz="4400" i="1">
          <a:solidFill>
            <a:schemeClr val="accent2"/>
          </a:solidFill>
          <a:latin typeface="Times New Roman" pitchFamily="-112" charset="0"/>
        </a:defRPr>
      </a:lvl7pPr>
      <a:lvl8pPr marL="1371600" algn="ctr" rtl="0" eaLnBrk="0" fontAlgn="base" hangingPunct="0">
        <a:spcBef>
          <a:spcPct val="0"/>
        </a:spcBef>
        <a:spcAft>
          <a:spcPct val="0"/>
        </a:spcAft>
        <a:defRPr sz="4400" i="1">
          <a:solidFill>
            <a:schemeClr val="accent2"/>
          </a:solidFill>
          <a:latin typeface="Times New Roman" pitchFamily="-112" charset="0"/>
        </a:defRPr>
      </a:lvl8pPr>
      <a:lvl9pPr marL="1828800" algn="ctr" rtl="0" eaLnBrk="0" fontAlgn="base" hangingPunct="0">
        <a:spcBef>
          <a:spcPct val="0"/>
        </a:spcBef>
        <a:spcAft>
          <a:spcPct val="0"/>
        </a:spcAft>
        <a:defRPr sz="4400" i="1">
          <a:solidFill>
            <a:schemeClr val="accent2"/>
          </a:solidFill>
          <a:latin typeface="Times New Roman" pitchFamily="-112"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fld id="{E9491EDA-8111-D74E-8B10-9625CFDE4BC6}" type="datetime1">
              <a:rPr lang="en-US" smtClean="0"/>
              <a:t>1/26/16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p>
        </p:txBody>
      </p:sp>
      <p:sp>
        <p:nvSpPr>
          <p:cNvPr id="1030" name="Rectangle 6"/>
          <p:cNvSpPr>
            <a:spLocks noGrp="1" noChangeArrowheads="1"/>
          </p:cNvSpPr>
          <p:nvPr>
            <p:ph type="sldNum" sz="quarter" idx="4"/>
          </p:nvPr>
        </p:nvSpPr>
        <p:spPr bwMode="auto">
          <a:xfrm>
            <a:off x="76200" y="762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E5B163AA-9A34-0C4F-AC80-477FA94982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2pPr>
      <a:lvl3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3pPr>
      <a:lvl4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4pPr>
      <a:lvl5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5pPr>
      <a:lvl6pPr marL="4572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6pPr>
      <a:lvl7pPr marL="9144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7pPr>
      <a:lvl8pPr marL="13716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8pPr>
      <a:lvl9pPr marL="18288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0.wmf"/><Relationship Id="rId5" Type="http://schemas.openxmlformats.org/officeDocument/2006/relationships/oleObject" Target="../embeddings/oleObject3.bin"/><Relationship Id="rId6"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2.w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 Id="rId3"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9" Type="http://schemas.openxmlformats.org/officeDocument/2006/relationships/image" Target="../media/image44.jpeg"/><Relationship Id="rId10"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46.wmf"/><Relationship Id="rId5" Type="http://schemas.openxmlformats.org/officeDocument/2006/relationships/oleObject" Target="../embeddings/oleObject7.bin"/><Relationship Id="rId6" Type="http://schemas.openxmlformats.org/officeDocument/2006/relationships/image" Target="../media/image47.wmf"/><Relationship Id="rId7" Type="http://schemas.openxmlformats.org/officeDocument/2006/relationships/oleObject" Target="../embeddings/oleObject8.bin"/><Relationship Id="rId8" Type="http://schemas.openxmlformats.org/officeDocument/2006/relationships/image" Target="../media/image48.wmf"/><Relationship Id="rId1" Type="http://schemas.openxmlformats.org/officeDocument/2006/relationships/vmlDrawing" Target="../drawings/vmlDrawing5.vml"/><Relationship Id="rId2"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5C%5Clocalhost%5CWord%5Cteaching%5CMicro09%5Clectures%5CEuler2.gif" TargetMode="External"/><Relationship Id="rId2" Type="http://schemas.openxmlformats.org/officeDocument/2006/relationships/video" Target="%5C%5Clocalhost%5CWord%5Cteaching%5CMicro09%5Clectures%5CEuler2.gif"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file://localhost/Users/rollett/Word/teaching/Micro-750/Micro14/lectures/Euler2.gif" TargetMode="External"/><Relationship Id="rId2" Type="http://schemas.openxmlformats.org/officeDocument/2006/relationships/video" Target="file://localhost/Users/rollett/Word/teaching/Micro-750/Micro14/lectures/Euler2.gi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p:txBody>
          <a:bodyPr/>
          <a:lstStyle/>
          <a:p>
            <a:fld id="{1BD5515D-FFC6-4849-A3CD-5D01BA43E684}" type="slidenum">
              <a:rPr lang="en-US"/>
              <a:pPr/>
              <a:t>1</a:t>
            </a:fld>
            <a:endParaRPr lang="en-US"/>
          </a:p>
        </p:txBody>
      </p:sp>
      <p:sp>
        <p:nvSpPr>
          <p:cNvPr id="10243" name="Rectangle 3"/>
          <p:cNvSpPr>
            <a:spLocks noGrp="1" noChangeArrowheads="1"/>
          </p:cNvSpPr>
          <p:nvPr>
            <p:ph type="subTitle" idx="1"/>
          </p:nvPr>
        </p:nvSpPr>
        <p:spPr>
          <a:xfrm>
            <a:off x="1371600" y="2628900"/>
            <a:ext cx="6400800" cy="1752600"/>
          </a:xfrm>
        </p:spPr>
        <p:txBody>
          <a:bodyPr/>
          <a:lstStyle/>
          <a:p>
            <a:pPr eaLnBrk="1" hangingPunct="1"/>
            <a:r>
              <a:rPr lang="en-US" dirty="0">
                <a:solidFill>
                  <a:schemeClr val="tx1"/>
                </a:solidFill>
                <a:latin typeface="Times New Roman" charset="0"/>
              </a:rPr>
              <a:t>27-</a:t>
            </a:r>
            <a:r>
              <a:rPr lang="en-US" dirty="0" smtClean="0">
                <a:solidFill>
                  <a:schemeClr val="tx1"/>
                </a:solidFill>
                <a:latin typeface="Times New Roman" charset="0"/>
              </a:rPr>
              <a:t>750</a:t>
            </a:r>
            <a:br>
              <a:rPr lang="en-US" dirty="0" smtClean="0">
                <a:solidFill>
                  <a:schemeClr val="tx1"/>
                </a:solidFill>
                <a:latin typeface="Times New Roman" charset="0"/>
              </a:rPr>
            </a:br>
            <a:r>
              <a:rPr lang="en-US" dirty="0" smtClean="0">
                <a:solidFill>
                  <a:srgbClr val="660066"/>
                </a:solidFill>
                <a:latin typeface="Times New Roman" charset="0"/>
              </a:rPr>
              <a:t>Texture</a:t>
            </a:r>
            <a:r>
              <a:rPr lang="en-US" dirty="0">
                <a:solidFill>
                  <a:srgbClr val="660066"/>
                </a:solidFill>
                <a:latin typeface="Times New Roman" charset="0"/>
              </a:rPr>
              <a:t>, Microstructure &amp; Anisotropy</a:t>
            </a:r>
            <a:endParaRPr lang="en-US" i="1" dirty="0">
              <a:solidFill>
                <a:srgbClr val="660066"/>
              </a:solidFill>
              <a:latin typeface="Times New Roman" charset="0"/>
            </a:endParaRPr>
          </a:p>
          <a:p>
            <a:pPr eaLnBrk="1" hangingPunct="1"/>
            <a:r>
              <a:rPr lang="en-US" dirty="0">
                <a:solidFill>
                  <a:schemeClr val="tx1"/>
                </a:solidFill>
                <a:latin typeface="Times New Roman" charset="0"/>
              </a:rPr>
              <a:t>A.D. (Tony) Rollett,</a:t>
            </a:r>
            <a:r>
              <a:rPr lang="en-US" dirty="0" smtClean="0">
                <a:solidFill>
                  <a:schemeClr val="tx1"/>
                </a:solidFill>
                <a:latin typeface="Times New Roman" charset="0"/>
              </a:rPr>
              <a:t> </a:t>
            </a:r>
            <a:r>
              <a:rPr lang="en-US" dirty="0" smtClean="0">
                <a:solidFill>
                  <a:schemeClr val="tx1"/>
                </a:solidFill>
              </a:rPr>
              <a:t>S. R. Wilson</a:t>
            </a:r>
          </a:p>
        </p:txBody>
      </p:sp>
      <p:pic>
        <p:nvPicPr>
          <p:cNvPr id="10246" name="Picture 6"/>
          <p:cNvPicPr>
            <a:picLocks noChangeAspect="1" noChangeArrowheads="1"/>
          </p:cNvPicPr>
          <p:nvPr/>
        </p:nvPicPr>
        <p:blipFill>
          <a:blip r:embed="rId2"/>
          <a:srcRect/>
          <a:stretch>
            <a:fillRect/>
          </a:stretch>
        </p:blipFill>
        <p:spPr bwMode="auto">
          <a:xfrm>
            <a:off x="76200" y="4775200"/>
            <a:ext cx="1536700" cy="1016000"/>
          </a:xfrm>
          <a:prstGeom prst="rect">
            <a:avLst/>
          </a:prstGeom>
          <a:noFill/>
          <a:ln w="12700">
            <a:noFill/>
            <a:miter lim="800000"/>
            <a:headEnd/>
            <a:tailEnd/>
          </a:ln>
        </p:spPr>
      </p:pic>
      <p:sp>
        <p:nvSpPr>
          <p:cNvPr id="10247" name="Rectangle 11"/>
          <p:cNvSpPr>
            <a:spLocks noChangeArrowheads="1"/>
          </p:cNvSpPr>
          <p:nvPr/>
        </p:nvSpPr>
        <p:spPr bwMode="auto">
          <a:xfrm>
            <a:off x="685800" y="304800"/>
            <a:ext cx="7848600" cy="1524000"/>
          </a:xfrm>
          <a:prstGeom prst="rect">
            <a:avLst/>
          </a:prstGeom>
          <a:solidFill>
            <a:srgbClr val="FFFF99"/>
          </a:solidFill>
          <a:ln w="38100" cmpd="dbl">
            <a:solidFill>
              <a:schemeClr val="tx1"/>
            </a:solidFill>
            <a:miter lim="800000"/>
            <a:headEnd/>
            <a:tailEnd/>
          </a:ln>
        </p:spPr>
        <p:txBody>
          <a:bodyPr anchor="ctr">
            <a:prstTxWarp prst="textNoShape">
              <a:avLst/>
            </a:prstTxWarp>
          </a:bodyPr>
          <a:lstStyle/>
          <a:p>
            <a:pPr algn="ctr"/>
            <a:r>
              <a:rPr lang="en-US" sz="4400" b="1" i="1" dirty="0" err="1" smtClean="0">
                <a:solidFill>
                  <a:schemeClr val="accent2"/>
                </a:solidFill>
                <a:latin typeface="Times New Roman" charset="0"/>
              </a:rPr>
              <a:t>Rodrigues</a:t>
            </a:r>
            <a:r>
              <a:rPr lang="en-US" sz="4400" b="1" i="1" dirty="0" smtClean="0">
                <a:solidFill>
                  <a:schemeClr val="accent2"/>
                </a:solidFill>
                <a:latin typeface="Times New Roman" charset="0"/>
              </a:rPr>
              <a:t> </a:t>
            </a:r>
            <a:r>
              <a:rPr lang="en-US" sz="4400" b="1" i="1" dirty="0">
                <a:solidFill>
                  <a:schemeClr val="accent2"/>
                </a:solidFill>
                <a:latin typeface="Times New Roman" charset="0"/>
              </a:rPr>
              <a:t>vectors</a:t>
            </a:r>
            <a:r>
              <a:rPr lang="en-US" sz="4400" b="1" i="1" dirty="0" smtClean="0">
                <a:solidFill>
                  <a:schemeClr val="accent2"/>
                </a:solidFill>
                <a:latin typeface="Times New Roman" charset="0"/>
              </a:rPr>
              <a:t>,</a:t>
            </a:r>
            <a:br>
              <a:rPr lang="en-US" sz="4400" b="1" i="1" dirty="0" smtClean="0">
                <a:solidFill>
                  <a:schemeClr val="accent2"/>
                </a:solidFill>
                <a:latin typeface="Times New Roman" charset="0"/>
              </a:rPr>
            </a:br>
            <a:r>
              <a:rPr lang="en-US" sz="4400" b="1" i="1" dirty="0" smtClean="0">
                <a:solidFill>
                  <a:schemeClr val="accent2"/>
                </a:solidFill>
                <a:latin typeface="Times New Roman" charset="0"/>
              </a:rPr>
              <a:t>unit </a:t>
            </a:r>
            <a:r>
              <a:rPr lang="en-US" sz="4400" b="1" i="1" dirty="0" err="1" smtClean="0">
                <a:solidFill>
                  <a:schemeClr val="accent2"/>
                </a:solidFill>
                <a:latin typeface="Times New Roman" charset="0"/>
              </a:rPr>
              <a:t>Quaternions</a:t>
            </a:r>
            <a:endParaRPr lang="en-US" sz="4400" i="1" dirty="0">
              <a:latin typeface="Times New Roman" charset="0"/>
            </a:endParaRPr>
          </a:p>
        </p:txBody>
      </p:sp>
      <p:sp>
        <p:nvSpPr>
          <p:cNvPr id="10249" name="TextBox 8"/>
          <p:cNvSpPr txBox="1">
            <a:spLocks noChangeArrowheads="1"/>
          </p:cNvSpPr>
          <p:nvPr/>
        </p:nvSpPr>
        <p:spPr bwMode="auto">
          <a:xfrm>
            <a:off x="3962400" y="6248400"/>
            <a:ext cx="2787968" cy="369332"/>
          </a:xfrm>
          <a:prstGeom prst="rect">
            <a:avLst/>
          </a:prstGeom>
          <a:noFill/>
          <a:ln w="9525">
            <a:noFill/>
            <a:miter lim="800000"/>
            <a:headEnd/>
            <a:tailEnd/>
          </a:ln>
        </p:spPr>
        <p:txBody>
          <a:bodyPr wrap="none">
            <a:prstTxWarp prst="textNoShape">
              <a:avLst/>
            </a:prstTxWarp>
            <a:spAutoFit/>
          </a:bodyPr>
          <a:lstStyle/>
          <a:p>
            <a:r>
              <a:rPr lang="en-US" i="1" dirty="0">
                <a:latin typeface="Calibri" charset="0"/>
              </a:rPr>
              <a:t>Last revised</a:t>
            </a:r>
            <a:r>
              <a:rPr lang="en-US" i="1">
                <a:latin typeface="Calibri" charset="0"/>
              </a:rPr>
              <a:t>: </a:t>
            </a:r>
            <a:r>
              <a:rPr lang="en-US" i="1" smtClean="0">
                <a:latin typeface="Calibri" charset="0"/>
              </a:rPr>
              <a:t>26</a:t>
            </a:r>
            <a:r>
              <a:rPr lang="en-US" i="1" baseline="30000" smtClean="0">
                <a:latin typeface="Calibri" charset="0"/>
              </a:rPr>
              <a:t>th</a:t>
            </a:r>
            <a:r>
              <a:rPr lang="en-US" i="1" smtClean="0">
                <a:latin typeface="Calibri" charset="0"/>
              </a:rPr>
              <a:t> </a:t>
            </a:r>
            <a:r>
              <a:rPr lang="en-US" i="1" dirty="0" smtClean="0">
                <a:latin typeface="Calibri" charset="0"/>
              </a:rPr>
              <a:t>Jan. 2015</a:t>
            </a:r>
            <a:endParaRPr lang="en-US" i="1" dirty="0">
              <a:latin typeface="Calibri" charset="0"/>
            </a:endParaRPr>
          </a:p>
        </p:txBody>
      </p:sp>
      <p:pic>
        <p:nvPicPr>
          <p:cNvPr id="10" name="Picture 10" descr="cmu_web"/>
          <p:cNvPicPr>
            <a:picLocks noChangeAspect="1" noChangeArrowheads="1"/>
          </p:cNvPicPr>
          <p:nvPr/>
        </p:nvPicPr>
        <p:blipFill>
          <a:blip r:embed="rId3"/>
          <a:srcRect t="11351" r="26942" b="17929"/>
          <a:stretch>
            <a:fillRect/>
          </a:stretch>
        </p:blipFill>
        <p:spPr bwMode="auto">
          <a:xfrm>
            <a:off x="152400" y="6096000"/>
            <a:ext cx="2997200" cy="603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rotation0.jpg"/>
          <p:cNvPicPr>
            <a:picLocks noChangeAspect="1"/>
          </p:cNvPicPr>
          <p:nvPr/>
        </p:nvPicPr>
        <p:blipFill>
          <a:blip r:embed="rId2"/>
          <a:srcRect/>
          <a:stretch>
            <a:fillRect/>
          </a:stretch>
        </p:blipFill>
        <p:spPr bwMode="auto">
          <a:xfrm>
            <a:off x="2682875" y="0"/>
            <a:ext cx="6461125"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defTabSz="914400" eaLnBrk="0" hangingPunct="0"/>
            <a:endParaRPr lang="en-US" sz="4400" i="1">
              <a:solidFill>
                <a:srgbClr val="3333CC"/>
              </a:solidFill>
              <a:latin typeface="Times New Roman" charset="0"/>
              <a:ea typeface="ＭＳ Ｐゴシック" charset="-128"/>
              <a:cs typeface="ＭＳ Ｐゴシック" charset="-128"/>
            </a:endParaRPr>
          </a:p>
        </p:txBody>
      </p:sp>
      <p:cxnSp>
        <p:nvCxnSpPr>
          <p:cNvPr id="11" name="Straight Arrow Connector 10"/>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7" name="Straight Connector 16"/>
          <p:cNvCxnSpPr>
            <a:cxnSpLocks noChangeShapeType="1"/>
          </p:cNvCxnSpPr>
          <p:nvPr/>
        </p:nvCxnSpPr>
        <p:spPr bwMode="auto">
          <a:xfrm rot="10800000" flipV="1">
            <a:off x="4343400" y="3432175"/>
            <a:ext cx="1568450" cy="606425"/>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sp>
        <p:nvSpPr>
          <p:cNvPr id="20" name="Freeform 19"/>
          <p:cNvSpPr>
            <a:spLocks/>
          </p:cNvSpPr>
          <p:nvPr/>
        </p:nvSpPr>
        <p:spPr bwMode="auto">
          <a:xfrm>
            <a:off x="5178425" y="3457575"/>
            <a:ext cx="92075" cy="220663"/>
          </a:xfrm>
          <a:custGeom>
            <a:avLst/>
            <a:gdLst>
              <a:gd name="T0" fmla="*/ 0 w 93243"/>
              <a:gd name="T1" fmla="*/ 0 h 220415"/>
              <a:gd name="T2" fmla="*/ 9648 w 93243"/>
              <a:gd name="T3" fmla="*/ 88022 h 220415"/>
              <a:gd name="T4" fmla="*/ 19294 w 93243"/>
              <a:gd name="T5" fmla="*/ 117362 h 220415"/>
              <a:gd name="T6" fmla="*/ 67528 w 93243"/>
              <a:gd name="T7" fmla="*/ 176044 h 2204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243" h="220415">
                <a:moveTo>
                  <a:pt x="0" y="0"/>
                </a:moveTo>
                <a:cubicBezTo>
                  <a:pt x="3257" y="29308"/>
                  <a:pt x="4922" y="58836"/>
                  <a:pt x="9770" y="87923"/>
                </a:cubicBezTo>
                <a:cubicBezTo>
                  <a:pt x="11463" y="98080"/>
                  <a:pt x="13554" y="108851"/>
                  <a:pt x="19539" y="117230"/>
                </a:cubicBezTo>
                <a:cubicBezTo>
                  <a:pt x="93243" y="220415"/>
                  <a:pt x="38726" y="116525"/>
                  <a:pt x="68385" y="175846"/>
                </a:cubicBezTo>
              </a:path>
            </a:pathLst>
          </a:custGeom>
          <a:noFill/>
          <a:ln w="25400" cap="flat" cmpd="sng">
            <a:solidFill>
              <a:srgbClr val="262626"/>
            </a:solidFill>
            <a:prstDash val="solid"/>
            <a:round/>
            <a:headEnd/>
            <a:tailEnd/>
          </a:ln>
          <a:effectLst>
            <a:outerShdw blurRad="63500" dist="20000" dir="5400000" rotWithShape="0">
              <a:srgbClr val="000000">
                <a:alpha val="37999"/>
              </a:srgbClr>
            </a:outerShdw>
          </a:effectLst>
        </p:spPr>
        <p:txBody>
          <a:bodyPr anchor="ctr">
            <a:prstTxWarp prst="textNoShape">
              <a:avLst/>
            </a:prstTxWarp>
          </a:bodyPr>
          <a:lstStyle/>
          <a:p>
            <a:endParaRPr lang="en-US"/>
          </a:p>
        </p:txBody>
      </p:sp>
      <p:sp>
        <p:nvSpPr>
          <p:cNvPr id="30" name="Freeform 29"/>
          <p:cNvSpPr>
            <a:spLocks/>
          </p:cNvSpPr>
          <p:nvPr/>
        </p:nvSpPr>
        <p:spPr bwMode="auto">
          <a:xfrm>
            <a:off x="4254500" y="2403475"/>
            <a:ext cx="307975" cy="1631950"/>
          </a:xfrm>
          <a:custGeom>
            <a:avLst/>
            <a:gdLst>
              <a:gd name="T0" fmla="*/ 102658 w 307731"/>
              <a:gd name="T1" fmla="*/ 1631950 h 1631461"/>
              <a:gd name="T2" fmla="*/ 34219 w 307731"/>
              <a:gd name="T3" fmla="*/ 732912 h 1631461"/>
              <a:gd name="T4" fmla="*/ 307975 w 307731"/>
              <a:gd name="T5" fmla="*/ 0 h 1631461"/>
              <a:gd name="T6" fmla="*/ 0 60000 65536"/>
              <a:gd name="T7" fmla="*/ 0 60000 65536"/>
              <a:gd name="T8" fmla="*/ 0 60000 65536"/>
            </a:gdLst>
            <a:ahLst/>
            <a:cxnLst>
              <a:cxn ang="T6">
                <a:pos x="T0" y="T1"/>
              </a:cxn>
              <a:cxn ang="T7">
                <a:pos x="T2" y="T3"/>
              </a:cxn>
              <a:cxn ang="T8">
                <a:pos x="T4" y="T5"/>
              </a:cxn>
            </a:cxnLst>
            <a:rect l="0" t="0" r="r" b="b"/>
            <a:pathLst>
              <a:path w="307731" h="1631461">
                <a:moveTo>
                  <a:pt x="102577" y="1631461"/>
                </a:moveTo>
                <a:cubicBezTo>
                  <a:pt x="51288" y="1318031"/>
                  <a:pt x="0" y="1004602"/>
                  <a:pt x="34192" y="732692"/>
                </a:cubicBezTo>
                <a:cubicBezTo>
                  <a:pt x="68384" y="460782"/>
                  <a:pt x="307731" y="0"/>
                  <a:pt x="307731" y="0"/>
                </a:cubicBezTo>
              </a:path>
            </a:pathLst>
          </a:custGeom>
          <a:noFill/>
          <a:ln w="25400" cap="flat" cmpd="sng">
            <a:solidFill>
              <a:schemeClr val="accent1"/>
            </a:solidFill>
            <a:prstDash val="solid"/>
            <a:round/>
            <a:headEnd/>
            <a:tailEnd/>
          </a:ln>
          <a:effectLst>
            <a:outerShdw blurRad="63500" dist="20000" dir="5400000" rotWithShape="0">
              <a:srgbClr val="000000">
                <a:alpha val="37999"/>
              </a:srgbClr>
            </a:outerShdw>
          </a:effectLst>
        </p:spPr>
        <p:txBody>
          <a:bodyPr anchor="ctr">
            <a:prstTxWarp prst="textNoShape">
              <a:avLst/>
            </a:prstTxWarp>
          </a:bodyPr>
          <a:lstStyle/>
          <a:p>
            <a:endParaRPr lang="en-US"/>
          </a:p>
        </p:txBody>
      </p:sp>
      <p:sp>
        <p:nvSpPr>
          <p:cNvPr id="31" name="Freeform 30"/>
          <p:cNvSpPr>
            <a:spLocks/>
          </p:cNvSpPr>
          <p:nvPr/>
        </p:nvSpPr>
        <p:spPr bwMode="auto">
          <a:xfrm>
            <a:off x="5451475" y="2854325"/>
            <a:ext cx="458788" cy="174625"/>
          </a:xfrm>
          <a:custGeom>
            <a:avLst/>
            <a:gdLst>
              <a:gd name="T0" fmla="*/ 458788 w 459154"/>
              <a:gd name="T1" fmla="*/ 8160 h 174218"/>
              <a:gd name="T2" fmla="*/ 214752 w 459154"/>
              <a:gd name="T3" fmla="*/ 27744 h 174218"/>
              <a:gd name="T4" fmla="*/ 0 w 459154"/>
              <a:gd name="T5" fmla="*/ 174625 h 174218"/>
              <a:gd name="T6" fmla="*/ 0 w 459154"/>
              <a:gd name="T7" fmla="*/ 174625 h 174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9154" h="174218">
                <a:moveTo>
                  <a:pt x="459154" y="8141"/>
                </a:moveTo>
                <a:cubicBezTo>
                  <a:pt x="375301" y="4070"/>
                  <a:pt x="291449" y="0"/>
                  <a:pt x="214923" y="27679"/>
                </a:cubicBezTo>
                <a:cubicBezTo>
                  <a:pt x="138397" y="55358"/>
                  <a:pt x="0" y="174218"/>
                  <a:pt x="0" y="174218"/>
                </a:cubicBezTo>
              </a:path>
            </a:pathLst>
          </a:custGeom>
          <a:noFill/>
          <a:ln w="25400" cap="flat" cmpd="sng">
            <a:solidFill>
              <a:srgbClr val="262626"/>
            </a:solidFill>
            <a:prstDash val="solid"/>
            <a:round/>
            <a:headEnd/>
            <a:tailEnd/>
          </a:ln>
          <a:effectLst>
            <a:outerShdw blurRad="63500" dist="20000" dir="5400000" rotWithShape="0">
              <a:srgbClr val="000000">
                <a:alpha val="37999"/>
              </a:srgbClr>
            </a:outerShdw>
          </a:effectLst>
        </p:spPr>
        <p:txBody>
          <a:bodyPr anchor="ctr">
            <a:prstTxWarp prst="textNoShape">
              <a:avLst/>
            </a:prstTxWarp>
          </a:bodyPr>
          <a:lstStyle/>
          <a:p>
            <a:endParaRPr lang="en-US"/>
          </a:p>
        </p:txBody>
      </p:sp>
      <p:sp>
        <p:nvSpPr>
          <p:cNvPr id="19469" name="TextBox 31"/>
          <p:cNvSpPr txBox="1">
            <a:spLocks noChangeArrowheads="1"/>
          </p:cNvSpPr>
          <p:nvPr/>
        </p:nvSpPr>
        <p:spPr bwMode="auto">
          <a:xfrm>
            <a:off x="381000" y="3676650"/>
            <a:ext cx="3429000" cy="1200150"/>
          </a:xfrm>
          <a:prstGeom prst="rect">
            <a:avLst/>
          </a:prstGeom>
          <a:noFill/>
          <a:ln w="9525">
            <a:noFill/>
            <a:miter lim="800000"/>
            <a:headEnd/>
            <a:tailEnd/>
          </a:ln>
        </p:spPr>
        <p:txBody>
          <a:bodyPr>
            <a:prstTxWarp prst="textNoShape">
              <a:avLst/>
            </a:prstTxWarp>
            <a:spAutoFit/>
          </a:bodyPr>
          <a:lstStyle/>
          <a:p>
            <a:pPr algn="ctr"/>
            <a:r>
              <a:rPr lang="en-US" sz="2400" dirty="0">
                <a:solidFill>
                  <a:srgbClr val="FF0000"/>
                </a:solidFill>
                <a:latin typeface="Calibri" charset="0"/>
              </a:rPr>
              <a:t>Two numbers </a:t>
            </a:r>
            <a:r>
              <a:rPr lang="en-US" sz="2400" dirty="0">
                <a:latin typeface="Calibri" charset="0"/>
              </a:rPr>
              <a:t>related to the black system are needed to determine </a:t>
            </a:r>
            <a:r>
              <a:rPr lang="en-US" sz="2400" b="1" dirty="0">
                <a:latin typeface="Cambria Math"/>
                <a:cs typeface="Cambria Math"/>
              </a:rPr>
              <a:t>r</a:t>
            </a:r>
            <a:r>
              <a:rPr lang="en-US" sz="2400" b="1" dirty="0">
                <a:latin typeface="Calibri" charset="0"/>
              </a:rPr>
              <a:t> </a:t>
            </a:r>
          </a:p>
        </p:txBody>
      </p:sp>
      <p:sp>
        <p:nvSpPr>
          <p:cNvPr id="19470" name="TextBox 32"/>
          <p:cNvSpPr txBox="1">
            <a:spLocks noChangeArrowheads="1"/>
          </p:cNvSpPr>
          <p:nvPr/>
        </p:nvSpPr>
        <p:spPr bwMode="auto">
          <a:xfrm>
            <a:off x="457200" y="2000250"/>
            <a:ext cx="2971800" cy="1200150"/>
          </a:xfrm>
          <a:prstGeom prst="rect">
            <a:avLst/>
          </a:prstGeom>
          <a:noFill/>
          <a:ln w="9525">
            <a:noFill/>
            <a:miter lim="800000"/>
            <a:headEnd/>
            <a:tailEnd/>
          </a:ln>
        </p:spPr>
        <p:txBody>
          <a:bodyPr>
            <a:prstTxWarp prst="textNoShape">
              <a:avLst/>
            </a:prstTxWarp>
            <a:spAutoFit/>
          </a:bodyPr>
          <a:lstStyle/>
          <a:p>
            <a:pPr algn="ctr"/>
            <a:r>
              <a:rPr lang="en-US" sz="2400" dirty="0">
                <a:latin typeface="Calibri" charset="0"/>
              </a:rPr>
              <a:t>First pick a direction represented by a unit normal </a:t>
            </a:r>
            <a:r>
              <a:rPr lang="en-US" sz="2400" b="1" dirty="0">
                <a:solidFill>
                  <a:srgbClr val="FF0000"/>
                </a:solidFill>
                <a:latin typeface="Cambria Math"/>
                <a:cs typeface="Cambria Math"/>
              </a:rPr>
              <a:t>r</a:t>
            </a:r>
          </a:p>
        </p:txBody>
      </p:sp>
      <p:sp>
        <p:nvSpPr>
          <p:cNvPr id="34" name="Rectangle 2"/>
          <p:cNvSpPr txBox="1">
            <a:spLocks noChangeArrowheads="1"/>
          </p:cNvSpPr>
          <p:nvPr/>
        </p:nvSpPr>
        <p:spPr bwMode="auto">
          <a:xfrm>
            <a:off x="838200" y="3048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How to relate two orthonormal bases?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19472" name="TextBox 34"/>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19473" name="Rectangle 17"/>
          <p:cNvSpPr>
            <a:spLocks noChangeArrowheads="1"/>
          </p:cNvSpPr>
          <p:nvPr/>
        </p:nvSpPr>
        <p:spPr bwMode="auto">
          <a:xfrm>
            <a:off x="879475" y="5399088"/>
            <a:ext cx="4572000" cy="70802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(i.e. </a:t>
            </a:r>
            <a:r>
              <a:rPr lang="en-US" sz="2000" i="1">
                <a:latin typeface="Times New Roman" charset="0"/>
                <a:ea typeface="Times New Roman" charset="0"/>
                <a:cs typeface="Times New Roman" charset="0"/>
              </a:rPr>
              <a:t>r</a:t>
            </a:r>
            <a:r>
              <a:rPr lang="en-US" sz="2000" i="1" baseline="-25000">
                <a:latin typeface="Times New Roman" charset="0"/>
                <a:ea typeface="Times New Roman" charset="0"/>
                <a:cs typeface="Times New Roman" charset="0"/>
              </a:rPr>
              <a:t>x</a:t>
            </a:r>
            <a:r>
              <a:rPr lang="en-US" sz="2000">
                <a:latin typeface="Calibri" charset="0"/>
              </a:rPr>
              <a:t> and </a:t>
            </a:r>
            <a:r>
              <a:rPr lang="en-US" sz="2000" i="1">
                <a:latin typeface="Times New Roman" charset="0"/>
                <a:ea typeface="Times New Roman" charset="0"/>
                <a:cs typeface="Times New Roman" charset="0"/>
              </a:rPr>
              <a:t>r</a:t>
            </a:r>
            <a:r>
              <a:rPr lang="en-US" sz="2000" i="1" baseline="-25000">
                <a:latin typeface="Times New Roman" charset="0"/>
                <a:ea typeface="Times New Roman" charset="0"/>
                <a:cs typeface="Times New Roman" charset="0"/>
              </a:rPr>
              <a:t>y</a:t>
            </a:r>
            <a:r>
              <a:rPr lang="en-US" sz="2000">
                <a:latin typeface="Calibri" charset="0"/>
              </a:rPr>
              <a:t>, or latitude and longitude, or azimuthal and polar angles) </a:t>
            </a:r>
          </a:p>
        </p:txBody>
      </p:sp>
      <p:sp>
        <p:nvSpPr>
          <p:cNvPr id="2" name="Slide Number Placeholder 1"/>
          <p:cNvSpPr>
            <a:spLocks noGrp="1"/>
          </p:cNvSpPr>
          <p:nvPr>
            <p:ph type="sldNum" sz="quarter" idx="12"/>
          </p:nvPr>
        </p:nvSpPr>
        <p:spPr/>
        <p:txBody>
          <a:bodyPr/>
          <a:lstStyle/>
          <a:p>
            <a:fld id="{6FD696D3-A469-D145-A0EE-8F84D568F2FA}" type="slidenum">
              <a:rPr lang="en-US" smtClean="0"/>
              <a:pPr/>
              <a:t>10</a:t>
            </a:fld>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otation1.jpg"/>
          <p:cNvPicPr>
            <a:picLocks noChangeAspect="1"/>
          </p:cNvPicPr>
          <p:nvPr/>
        </p:nvPicPr>
        <p:blipFill>
          <a:blip r:embed="rId2"/>
          <a:srcRect/>
          <a:stretch>
            <a:fillRect/>
          </a:stretch>
        </p:blipFill>
        <p:spPr bwMode="auto">
          <a:xfrm>
            <a:off x="2682875" y="0"/>
            <a:ext cx="6461125" cy="6858000"/>
          </a:xfrm>
          <a:prstGeom prst="rect">
            <a:avLst/>
          </a:prstGeom>
          <a:noFill/>
          <a:ln w="9525">
            <a:noFill/>
            <a:miter lim="800000"/>
            <a:headEnd/>
            <a:tailEnd/>
          </a:ln>
        </p:spPr>
      </p:pic>
      <p:sp>
        <p:nvSpPr>
          <p:cNvPr id="11" name="Oval 10"/>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7" name="Straight Arrow Connector 6"/>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4" name="Straight Arrow Connector 13"/>
          <p:cNvCxnSpPr>
            <a:cxnSpLocks noChangeShapeType="1"/>
          </p:cNvCxnSpPr>
          <p:nvPr/>
        </p:nvCxnSpPr>
        <p:spPr bwMode="auto">
          <a:xfrm flipV="1">
            <a:off x="5913438" y="3276600"/>
            <a:ext cx="1096962" cy="1539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7" name="Straight Arrow Connector 16"/>
          <p:cNvCxnSpPr>
            <a:cxnSpLocks noChangeShapeType="1"/>
          </p:cNvCxnSpPr>
          <p:nvPr/>
        </p:nvCxnSpPr>
        <p:spPr bwMode="auto">
          <a:xfrm rot="5400000">
            <a:off x="4632325" y="3749675"/>
            <a:ext cx="1600200" cy="9588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20490" name="TextBox 17"/>
          <p:cNvSpPr txBox="1">
            <a:spLocks noChangeArrowheads="1"/>
          </p:cNvSpPr>
          <p:nvPr/>
        </p:nvSpPr>
        <p:spPr bwMode="auto">
          <a:xfrm>
            <a:off x="533400" y="1762125"/>
            <a:ext cx="3200400" cy="1323975"/>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To specify an orthonormal basis, </a:t>
            </a:r>
            <a:r>
              <a:rPr lang="en-US" sz="2000" dirty="0">
                <a:solidFill>
                  <a:srgbClr val="FF0000"/>
                </a:solidFill>
                <a:latin typeface="Calibri" charset="0"/>
              </a:rPr>
              <a:t>one more number </a:t>
            </a:r>
            <a:r>
              <a:rPr lang="en-US" sz="2000" dirty="0">
                <a:latin typeface="Calibri" charset="0"/>
              </a:rPr>
              <a:t>is needed (such as an angle in the plane perpendicular to </a:t>
            </a:r>
            <a:r>
              <a:rPr lang="en-US" sz="2000" b="1" dirty="0">
                <a:latin typeface="Cambria Math"/>
                <a:cs typeface="Cambria Math"/>
              </a:rPr>
              <a:t>r</a:t>
            </a:r>
            <a:r>
              <a:rPr lang="en-US" sz="2000" dirty="0">
                <a:latin typeface="Calibri" charset="0"/>
              </a:rPr>
              <a:t>)</a:t>
            </a:r>
          </a:p>
        </p:txBody>
      </p:sp>
      <p:sp>
        <p:nvSpPr>
          <p:cNvPr id="20491" name="TextBox 18"/>
          <p:cNvSpPr txBox="1">
            <a:spLocks noChangeArrowheads="1"/>
          </p:cNvSpPr>
          <p:nvPr/>
        </p:nvSpPr>
        <p:spPr bwMode="auto">
          <a:xfrm>
            <a:off x="5791200" y="5410200"/>
            <a:ext cx="3200400" cy="1016000"/>
          </a:xfrm>
          <a:prstGeom prst="rect">
            <a:avLst/>
          </a:prstGeom>
          <a:noFill/>
          <a:ln w="9525">
            <a:noFill/>
            <a:miter lim="800000"/>
            <a:headEnd/>
            <a:tailEnd/>
          </a:ln>
        </p:spPr>
        <p:txBody>
          <a:bodyPr>
            <a:prstTxWarp prst="textNoShape">
              <a:avLst/>
            </a:prstTxWarp>
            <a:spAutoFit/>
          </a:bodyPr>
          <a:lstStyle/>
          <a:p>
            <a:r>
              <a:rPr lang="en-US" sz="2000">
                <a:latin typeface="Calibri" charset="0"/>
              </a:rPr>
              <a:t>. . .the “right hand rule” and orthogonality determine the position of third basis vector</a:t>
            </a:r>
            <a:r>
              <a:rPr lang="en-US">
                <a:latin typeface="Calibri" charset="0"/>
              </a:rPr>
              <a:t>.</a:t>
            </a:r>
          </a:p>
        </p:txBody>
      </p:sp>
      <p:sp>
        <p:nvSpPr>
          <p:cNvPr id="20492" name="TextBox 19"/>
          <p:cNvSpPr txBox="1">
            <a:spLocks noChangeArrowheads="1"/>
          </p:cNvSpPr>
          <p:nvPr/>
        </p:nvSpPr>
        <p:spPr bwMode="auto">
          <a:xfrm>
            <a:off x="425450" y="3541713"/>
            <a:ext cx="3124200" cy="224790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2800">
                <a:solidFill>
                  <a:srgbClr val="FF0000"/>
                </a:solidFill>
                <a:latin typeface="Calibri" charset="0"/>
              </a:rPr>
              <a:t>Three numbers </a:t>
            </a:r>
            <a:r>
              <a:rPr lang="en-US" sz="2800">
                <a:latin typeface="Calibri" charset="0"/>
              </a:rPr>
              <a:t>are required to describe a transformation from the black basis to the red basis</a:t>
            </a:r>
          </a:p>
        </p:txBody>
      </p:sp>
      <p:sp>
        <p:nvSpPr>
          <p:cNvPr id="21" name="Rectangle 2"/>
          <p:cNvSpPr txBox="1">
            <a:spLocks noChangeArrowheads="1"/>
          </p:cNvSpPr>
          <p:nvPr/>
        </p:nvSpPr>
        <p:spPr bwMode="auto">
          <a:xfrm>
            <a:off x="838200" y="3048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How to relate two orthonormal bases?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0494" name="TextBox 21"/>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rotation0.jpg"/>
          <p:cNvPicPr>
            <a:picLocks noChangeAspect="1"/>
          </p:cNvPicPr>
          <p:nvPr/>
        </p:nvPicPr>
        <p:blipFill>
          <a:blip r:embed="rId3"/>
          <a:srcRect/>
          <a:stretch>
            <a:fillRect/>
          </a:stretch>
        </p:blipFill>
        <p:spPr bwMode="auto">
          <a:xfrm>
            <a:off x="2682875" y="0"/>
            <a:ext cx="6461125" cy="6858000"/>
          </a:xfrm>
          <a:prstGeom prst="rect">
            <a:avLst/>
          </a:prstGeom>
          <a:noFill/>
          <a:ln w="9525">
            <a:noFill/>
            <a:miter lim="800000"/>
            <a:headEnd/>
            <a:tailEnd/>
          </a:ln>
        </p:spPr>
      </p:pic>
      <p:cxnSp>
        <p:nvCxnSpPr>
          <p:cNvPr id="9" name="Straight Arrow Connector 8"/>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1" name="Oval 10"/>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2" name="Straight Arrow Connector 11"/>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Rodrigues vectors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1033" name="TextBox 5"/>
          <p:cNvSpPr txBox="1">
            <a:spLocks noChangeArrowheads="1"/>
          </p:cNvSpPr>
          <p:nvPr/>
        </p:nvSpPr>
        <p:spPr bwMode="auto">
          <a:xfrm>
            <a:off x="304800" y="1295400"/>
            <a:ext cx="4114800"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Any rotation may therefore be characterized by an axis </a:t>
            </a:r>
            <a:r>
              <a:rPr lang="en-US" sz="2400" b="1" i="1">
                <a:latin typeface="Times New Roman" charset="0"/>
                <a:ea typeface="Times New Roman" charset="0"/>
                <a:cs typeface="Times New Roman" charset="0"/>
              </a:rPr>
              <a:t>r</a:t>
            </a:r>
            <a:r>
              <a:rPr lang="en-US" sz="2400">
                <a:latin typeface="Calibri" charset="0"/>
              </a:rPr>
              <a:t> and a rotation angle </a:t>
            </a:r>
            <a:r>
              <a:rPr lang="en-US" sz="2400" i="1">
                <a:latin typeface="Times New Roman" charset="0"/>
                <a:ea typeface="Times New Roman" charset="0"/>
                <a:cs typeface="Times New Roman" charset="0"/>
              </a:rPr>
              <a:t>α</a:t>
            </a:r>
            <a:r>
              <a:rPr lang="en-US" sz="2400">
                <a:latin typeface="Calibri" charset="0"/>
              </a:rPr>
              <a:t> about this axis</a:t>
            </a:r>
          </a:p>
        </p:txBody>
      </p:sp>
      <p:sp>
        <p:nvSpPr>
          <p:cNvPr id="18" name="Oval 17"/>
          <p:cNvSpPr>
            <a:spLocks noChangeArrowheads="1"/>
          </p:cNvSpPr>
          <p:nvPr/>
        </p:nvSpPr>
        <p:spPr bwMode="auto">
          <a:xfrm rot="-2116646">
            <a:off x="4741863" y="2249488"/>
            <a:ext cx="762000" cy="304800"/>
          </a:xfrm>
          <a:prstGeom prst="ellipse">
            <a:avLst/>
          </a:prstGeom>
          <a:solidFill>
            <a:srgbClr val="DCE6F2"/>
          </a:solidFill>
          <a:ln w="31750">
            <a:solidFill>
              <a:srgbClr val="00009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4" name="Straight Arrow Connector 13"/>
          <p:cNvCxnSpPr>
            <a:cxnSpLocks noChangeShapeType="1"/>
          </p:cNvCxnSpPr>
          <p:nvPr/>
        </p:nvCxnSpPr>
        <p:spPr bwMode="auto">
          <a:xfrm rot="16200000" flipV="1">
            <a:off x="4838700" y="2095500"/>
            <a:ext cx="304800" cy="2286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21" name="Straight Connector 20"/>
          <p:cNvCxnSpPr>
            <a:cxnSpLocks noChangeShapeType="1"/>
            <a:endCxn id="18" idx="4"/>
          </p:cNvCxnSpPr>
          <p:nvPr/>
        </p:nvCxnSpPr>
        <p:spPr bwMode="auto">
          <a:xfrm rot="16200000" flipV="1">
            <a:off x="5110163" y="2627313"/>
            <a:ext cx="903287" cy="700087"/>
          </a:xfrm>
          <a:prstGeom prst="line">
            <a:avLst/>
          </a:prstGeom>
          <a:noFill/>
          <a:ln w="25400">
            <a:solidFill>
              <a:srgbClr val="FF0000"/>
            </a:solidFill>
            <a:round/>
            <a:headEnd/>
            <a:tailEnd/>
          </a:ln>
          <a:effectLst>
            <a:outerShdw blurRad="63500" dist="20000" dir="5400000" rotWithShape="0">
              <a:srgbClr val="000000">
                <a:alpha val="37999"/>
              </a:srgbClr>
            </a:outerShdw>
          </a:effectLst>
        </p:spPr>
      </p:cxnSp>
      <p:cxnSp>
        <p:nvCxnSpPr>
          <p:cNvPr id="23" name="Straight Arrow Connector 22"/>
          <p:cNvCxnSpPr>
            <a:cxnSpLocks noChangeShapeType="1"/>
            <a:stCxn id="18" idx="4"/>
            <a:endCxn id="18" idx="5"/>
          </p:cNvCxnSpPr>
          <p:nvPr/>
        </p:nvCxnSpPr>
        <p:spPr bwMode="auto">
          <a:xfrm rot="5400000" flipH="1" flipV="1">
            <a:off x="5212557" y="2332831"/>
            <a:ext cx="192088"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a:stCxn id="18" idx="0"/>
            <a:endCxn id="18" idx="1"/>
          </p:cNvCxnSpPr>
          <p:nvPr/>
        </p:nvCxnSpPr>
        <p:spPr bwMode="auto">
          <a:xfrm rot="-5400000" flipH="1" flipV="1">
            <a:off x="4842669" y="2277269"/>
            <a:ext cx="192087"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sp>
        <p:nvSpPr>
          <p:cNvPr id="1039" name="TextBox 30"/>
          <p:cNvSpPr txBox="1">
            <a:spLocks noChangeArrowheads="1"/>
          </p:cNvSpPr>
          <p:nvPr/>
        </p:nvSpPr>
        <p:spPr bwMode="auto">
          <a:xfrm>
            <a:off x="1712913" y="2587625"/>
            <a:ext cx="1158875" cy="461963"/>
          </a:xfrm>
          <a:prstGeom prst="rect">
            <a:avLst/>
          </a:prstGeom>
          <a:noFill/>
          <a:ln w="9525">
            <a:noFill/>
            <a:miter lim="800000"/>
            <a:headEnd/>
            <a:tailEnd/>
          </a:ln>
        </p:spPr>
        <p:txBody>
          <a:bodyPr wrap="none">
            <a:prstTxWarp prst="textNoShape">
              <a:avLst/>
            </a:prstTxWarp>
            <a:spAutoFit/>
          </a:bodyPr>
          <a:lstStyle/>
          <a:p>
            <a:r>
              <a:rPr lang="en-US" sz="2400">
                <a:latin typeface="Lucida Calligraphy" charset="0"/>
                <a:ea typeface="Lucida Calligraphy" charset="0"/>
                <a:cs typeface="Lucida Calligraphy" charset="0"/>
              </a:rPr>
              <a:t>R</a:t>
            </a:r>
            <a:r>
              <a:rPr lang="en-US" sz="2400">
                <a:latin typeface="Calibri" charset="0"/>
              </a:rPr>
              <a:t>(</a:t>
            </a:r>
            <a:r>
              <a:rPr lang="en-US" sz="2400" b="1" i="1">
                <a:latin typeface="Times New Roman" charset="0"/>
                <a:ea typeface="Times New Roman" charset="0"/>
                <a:cs typeface="Times New Roman" charset="0"/>
              </a:rPr>
              <a:t>r</a:t>
            </a:r>
            <a:r>
              <a:rPr lang="en-US" sz="2400">
                <a:latin typeface="Calibri" charset="0"/>
              </a:rPr>
              <a:t>, </a:t>
            </a:r>
            <a:r>
              <a:rPr lang="en-US" sz="2400" i="1">
                <a:latin typeface="Times New Roman" charset="0"/>
                <a:ea typeface="Times New Roman" charset="0"/>
                <a:cs typeface="Times New Roman" charset="0"/>
              </a:rPr>
              <a:t>α</a:t>
            </a:r>
            <a:r>
              <a:rPr lang="en-US" sz="2400">
                <a:latin typeface="Calibri" charset="0"/>
              </a:rPr>
              <a:t> )</a:t>
            </a:r>
          </a:p>
        </p:txBody>
      </p:sp>
      <p:sp>
        <p:nvSpPr>
          <p:cNvPr id="1040" name="TextBox 31"/>
          <p:cNvSpPr txBox="1">
            <a:spLocks noChangeArrowheads="1"/>
          </p:cNvSpPr>
          <p:nvPr/>
        </p:nvSpPr>
        <p:spPr bwMode="auto">
          <a:xfrm>
            <a:off x="1255713" y="3044825"/>
            <a:ext cx="2173287" cy="307975"/>
          </a:xfrm>
          <a:prstGeom prst="rect">
            <a:avLst/>
          </a:prstGeom>
          <a:noFill/>
          <a:ln w="9525">
            <a:noFill/>
            <a:miter lim="800000"/>
            <a:headEnd/>
            <a:tailEnd/>
          </a:ln>
        </p:spPr>
        <p:txBody>
          <a:bodyPr wrap="none">
            <a:prstTxWarp prst="textNoShape">
              <a:avLst/>
            </a:prstTxWarp>
            <a:spAutoFit/>
          </a:bodyPr>
          <a:lstStyle/>
          <a:p>
            <a:r>
              <a:rPr lang="en-US" sz="1400">
                <a:latin typeface="Calibri" charset="0"/>
              </a:rPr>
              <a:t>“axis-angle” representation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1242296686"/>
              </p:ext>
            </p:extLst>
          </p:nvPr>
        </p:nvGraphicFramePr>
        <p:xfrm>
          <a:off x="823913" y="4729163"/>
          <a:ext cx="2713037" cy="687387"/>
        </p:xfrm>
        <a:graphic>
          <a:graphicData uri="http://schemas.openxmlformats.org/presentationml/2006/ole">
            <mc:AlternateContent xmlns:mc="http://schemas.openxmlformats.org/markup-compatibility/2006">
              <mc:Choice xmlns:v="urn:schemas-microsoft-com:vml" Requires="v">
                <p:oleObj spid="_x0000_s1037" name="Equation" r:id="rId4" imgW="952500" imgH="241300" progId="Equation.3">
                  <p:embed/>
                </p:oleObj>
              </mc:Choice>
              <mc:Fallback>
                <p:oleObj name="Equation" r:id="rId4" imgW="952500" imgH="241300" progId="Equation.3">
                  <p:embed/>
                  <p:pic>
                    <p:nvPicPr>
                      <p:cNvPr id="0" name="Object 2"/>
                      <p:cNvPicPr>
                        <a:picLocks noChangeAspect="1" noChangeArrowheads="1"/>
                      </p:cNvPicPr>
                      <p:nvPr/>
                    </p:nvPicPr>
                    <p:blipFill>
                      <a:blip r:embed="rId5"/>
                      <a:srcRect/>
                      <a:stretch>
                        <a:fillRect/>
                      </a:stretch>
                    </p:blipFill>
                    <p:spPr bwMode="auto">
                      <a:xfrm>
                        <a:off x="823913" y="4729163"/>
                        <a:ext cx="2713037" cy="687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E3F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1" name="TextBox 32"/>
          <p:cNvSpPr txBox="1">
            <a:spLocks noChangeArrowheads="1"/>
          </p:cNvSpPr>
          <p:nvPr/>
        </p:nvSpPr>
        <p:spPr bwMode="auto">
          <a:xfrm>
            <a:off x="228600" y="3432175"/>
            <a:ext cx="3551238"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The RF representation instead scales </a:t>
            </a:r>
            <a:r>
              <a:rPr lang="en-US" sz="2400" b="1" i="1">
                <a:latin typeface="Times New Roman" charset="0"/>
                <a:ea typeface="Times New Roman" charset="0"/>
                <a:cs typeface="Times New Roman" charset="0"/>
              </a:rPr>
              <a:t>r</a:t>
            </a:r>
            <a:r>
              <a:rPr lang="en-US" sz="2400">
                <a:latin typeface="Calibri" charset="0"/>
              </a:rPr>
              <a:t> by the tangent of </a:t>
            </a:r>
            <a:r>
              <a:rPr lang="en-US" sz="2400" i="1">
                <a:latin typeface="Times New Roman" charset="0"/>
              </a:rPr>
              <a:t>α/2</a:t>
            </a:r>
          </a:p>
        </p:txBody>
      </p:sp>
      <p:sp>
        <p:nvSpPr>
          <p:cNvPr id="1042" name="TextBox 33"/>
          <p:cNvSpPr txBox="1">
            <a:spLocks noChangeArrowheads="1"/>
          </p:cNvSpPr>
          <p:nvPr/>
        </p:nvSpPr>
        <p:spPr bwMode="auto">
          <a:xfrm>
            <a:off x="1371600" y="5638800"/>
            <a:ext cx="188912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alibri" charset="0"/>
              </a:rPr>
              <a:t>Note semi-angle</a:t>
            </a:r>
          </a:p>
        </p:txBody>
      </p:sp>
      <p:cxnSp>
        <p:nvCxnSpPr>
          <p:cNvPr id="36" name="Straight Arrow Connector 35"/>
          <p:cNvCxnSpPr>
            <a:cxnSpLocks noChangeShapeType="1"/>
          </p:cNvCxnSpPr>
          <p:nvPr/>
        </p:nvCxnSpPr>
        <p:spPr bwMode="auto">
          <a:xfrm rot="5400000" flipH="1" flipV="1">
            <a:off x="2586832" y="5353843"/>
            <a:ext cx="381000" cy="18891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37" name="Rectangle 36"/>
          <p:cNvSpPr/>
          <p:nvPr/>
        </p:nvSpPr>
        <p:spPr>
          <a:xfrm>
            <a:off x="3573463" y="5486400"/>
            <a:ext cx="5341937" cy="1016000"/>
          </a:xfrm>
          <a:prstGeom prst="rect">
            <a:avLst/>
          </a:prstGeom>
        </p:spPr>
        <p:txBody>
          <a:bodyPr>
            <a:prstTxWarp prst="textNoShape">
              <a:avLst/>
            </a:prstTxWarp>
            <a:spAutoFit/>
          </a:bodyPr>
          <a:lstStyle/>
          <a:p>
            <a:pPr defTabSz="914400" eaLnBrk="0" hangingPunct="0"/>
            <a:r>
              <a:rPr lang="en-US" sz="2000">
                <a:solidFill>
                  <a:srgbClr val="800000"/>
                </a:solidFill>
                <a:effectLst>
                  <a:outerShdw blurRad="38100" dist="38100" dir="2700000" algn="tl">
                    <a:srgbClr val="DDDDDD"/>
                  </a:outerShdw>
                </a:effectLst>
              </a:rPr>
              <a:t>BEWARE: Rodrigues vectors do NOT obey the parallelogram rule (because rotations are NOT commutative!)  See slide 16…</a:t>
            </a:r>
          </a:p>
        </p:txBody>
      </p:sp>
      <p:sp>
        <p:nvSpPr>
          <p:cNvPr id="2" name="Slide Number Placeholder 1"/>
          <p:cNvSpPr>
            <a:spLocks noGrp="1"/>
          </p:cNvSpPr>
          <p:nvPr>
            <p:ph type="sldNum" sz="quarter" idx="12"/>
          </p:nvPr>
        </p:nvSpPr>
        <p:spPr/>
        <p:txBody>
          <a:bodyPr/>
          <a:lstStyle/>
          <a:p>
            <a:fld id="{6FD696D3-A469-D145-A0EE-8F84D568F2FA}"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p:txBody>
          <a:bodyPr/>
          <a:lstStyle/>
          <a:p>
            <a:fld id="{9DBCD803-247A-B945-B789-F268605EC368}" type="slidenum">
              <a:rPr lang="en-US"/>
              <a:pPr/>
              <a:t>13</a:t>
            </a:fld>
            <a:endParaRPr lang="en-US"/>
          </a:p>
        </p:txBody>
      </p:sp>
      <p:sp>
        <p:nvSpPr>
          <p:cNvPr id="21507" name="Rectangle 3"/>
          <p:cNvSpPr>
            <a:spLocks noGrp="1" noChangeArrowheads="1"/>
          </p:cNvSpPr>
          <p:nvPr>
            <p:ph type="body" idx="1"/>
          </p:nvPr>
        </p:nvSpPr>
        <p:spPr>
          <a:xfrm>
            <a:off x="685800" y="1447800"/>
            <a:ext cx="7848600" cy="4648200"/>
          </a:xfrm>
        </p:spPr>
        <p:txBody>
          <a:bodyPr/>
          <a:lstStyle/>
          <a:p>
            <a:pPr algn="just" eaLnBrk="1" hangingPunct="1">
              <a:lnSpc>
                <a:spcPct val="90000"/>
              </a:lnSpc>
            </a:pPr>
            <a:r>
              <a:rPr lang="en-US" sz="2400" dirty="0">
                <a:latin typeface="+mn-lt"/>
                <a:ea typeface="Times" charset="0"/>
                <a:cs typeface="Times" charset="0"/>
              </a:rPr>
              <a:t>Rodrigues vectors were popularized by Frank [“Orientation mapping.” </a:t>
            </a:r>
            <a:r>
              <a:rPr lang="en-US" sz="2400" i="1" dirty="0">
                <a:latin typeface="+mn-lt"/>
                <a:ea typeface="Times" charset="0"/>
                <a:cs typeface="Times" charset="0"/>
              </a:rPr>
              <a:t>Metall. Trans.</a:t>
            </a:r>
            <a:r>
              <a:rPr lang="en-US" sz="2400" dirty="0">
                <a:latin typeface="+mn-lt"/>
                <a:ea typeface="Times" charset="0"/>
                <a:cs typeface="Times" charset="0"/>
              </a:rPr>
              <a:t> </a:t>
            </a:r>
            <a:r>
              <a:rPr lang="en-US" sz="2400" b="1" dirty="0">
                <a:latin typeface="+mn-lt"/>
                <a:ea typeface="Times" charset="0"/>
                <a:cs typeface="Times" charset="0"/>
              </a:rPr>
              <a:t>19A</a:t>
            </a:r>
            <a:r>
              <a:rPr lang="en-US" sz="2400" dirty="0">
                <a:latin typeface="+mn-lt"/>
                <a:ea typeface="Times" charset="0"/>
                <a:cs typeface="Times" charset="0"/>
              </a:rPr>
              <a:t>: 403-408 (1988)], hence the term Rodrigues-Frank space for the set of vectors. </a:t>
            </a:r>
          </a:p>
          <a:p>
            <a:pPr algn="just" eaLnBrk="1" hangingPunct="1">
              <a:lnSpc>
                <a:spcPct val="90000"/>
              </a:lnSpc>
            </a:pPr>
            <a:r>
              <a:rPr lang="en-US" sz="2400" dirty="0">
                <a:latin typeface="+mn-lt"/>
                <a:ea typeface="Times" charset="0"/>
                <a:cs typeface="Times" charset="0"/>
              </a:rPr>
              <a:t>Most useful for representation of </a:t>
            </a:r>
            <a:r>
              <a:rPr lang="en-US" sz="2400" i="1" dirty="0">
                <a:latin typeface="+mn-lt"/>
                <a:ea typeface="Times" charset="0"/>
                <a:cs typeface="Times" charset="0"/>
              </a:rPr>
              <a:t>misorientations</a:t>
            </a:r>
            <a:r>
              <a:rPr lang="en-US" sz="2400" dirty="0">
                <a:latin typeface="+mn-lt"/>
                <a:ea typeface="Times" charset="0"/>
                <a:cs typeface="Times" charset="0"/>
              </a:rPr>
              <a:t>, i.e. grain boundary character; also useful for orientations (texture components).</a:t>
            </a:r>
          </a:p>
          <a:p>
            <a:pPr algn="just" eaLnBrk="1" hangingPunct="1">
              <a:lnSpc>
                <a:spcPct val="90000"/>
              </a:lnSpc>
            </a:pPr>
            <a:r>
              <a:rPr lang="en-US" sz="2400" dirty="0">
                <a:latin typeface="+mn-lt"/>
                <a:ea typeface="Times" charset="0"/>
                <a:cs typeface="Times" charset="0"/>
              </a:rPr>
              <a:t>Application to misorientations is popular because the Rodrigues vector is so closely linked to the rotation axis, which is meaningful for the crystallography of grain boundaries.</a:t>
            </a:r>
          </a:p>
        </p:txBody>
      </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Rodrigues vectors</a:t>
            </a:r>
            <a:endParaRPr lang="en-US" sz="4400" i="1" kern="0" dirty="0">
              <a:solidFill>
                <a:srgbClr val="3333CC"/>
              </a:solidFill>
              <a:latin typeface="Times New Roman"/>
              <a:ea typeface="ＭＳ Ｐゴシック" pitchFamily="-112" charset="-128"/>
              <a:cs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896FFBD-78F3-384B-8ED8-781076DDB63D}" type="slidenum">
              <a:rPr lang="en-US"/>
              <a:pPr/>
              <a:t>14</a:t>
            </a:fld>
            <a:endParaRPr lang="en-US"/>
          </a:p>
        </p:txBody>
      </p:sp>
      <p:sp>
        <p:nvSpPr>
          <p:cNvPr id="2053" name="Text Box 2"/>
          <p:cNvSpPr txBox="1">
            <a:spLocks noChangeArrowheads="1"/>
          </p:cNvSpPr>
          <p:nvPr/>
        </p:nvSpPr>
        <p:spPr bwMode="auto">
          <a:xfrm>
            <a:off x="457200" y="2819400"/>
            <a:ext cx="7896225" cy="4062413"/>
          </a:xfrm>
          <a:prstGeom prst="rect">
            <a:avLst/>
          </a:prstGeom>
          <a:noFill/>
          <a:ln w="9525">
            <a:noFill/>
            <a:miter lim="800000"/>
            <a:headEnd/>
            <a:tailEnd/>
          </a:ln>
        </p:spPr>
        <p:txBody>
          <a:bodyPr>
            <a:prstTxWarp prst="textNoShape">
              <a:avLst/>
            </a:prstTxWarp>
            <a:spAutoFit/>
          </a:bodyPr>
          <a:lstStyle/>
          <a:p>
            <a:r>
              <a:rPr lang="en-US">
                <a:latin typeface="Calibri" charset="0"/>
                <a:ea typeface="Times" charset="0"/>
                <a:cs typeface="Times" charset="0"/>
              </a:rPr>
              <a:t>Another useful relation gives us the magnitude of the rotation,</a:t>
            </a:r>
            <a:r>
              <a:rPr lang="en-US">
                <a:latin typeface="Times" charset="0"/>
                <a:ea typeface="Times" charset="0"/>
                <a:cs typeface="Times" charset="0"/>
              </a:rPr>
              <a:t> </a:t>
            </a:r>
            <a:r>
              <a:rPr lang="en-US" i="1">
                <a:latin typeface="Symbol" charset="2"/>
                <a:ea typeface="Times" charset="0"/>
                <a:cs typeface="Times" charset="0"/>
              </a:rPr>
              <a:t>q</a:t>
            </a:r>
            <a:r>
              <a:rPr lang="en-US">
                <a:latin typeface="Times" charset="0"/>
                <a:ea typeface="Times" charset="0"/>
                <a:cs typeface="Times" charset="0"/>
              </a:rPr>
              <a:t>, </a:t>
            </a:r>
            <a:r>
              <a:rPr lang="en-US">
                <a:latin typeface="Calibri" charset="0"/>
                <a:ea typeface="Times" charset="0"/>
                <a:cs typeface="Times" charset="0"/>
              </a:rPr>
              <a:t>in terms of the </a:t>
            </a:r>
            <a:r>
              <a:rPr lang="en-US" i="1">
                <a:latin typeface="Calibri" charset="0"/>
                <a:ea typeface="Times" charset="0"/>
                <a:cs typeface="Times" charset="0"/>
              </a:rPr>
              <a:t>trace </a:t>
            </a:r>
            <a:r>
              <a:rPr lang="en-US">
                <a:latin typeface="Calibri" charset="0"/>
                <a:ea typeface="Times" charset="0"/>
                <a:cs typeface="Times" charset="0"/>
              </a:rPr>
              <a:t>of the matrix,</a:t>
            </a:r>
            <a:r>
              <a:rPr lang="en-US">
                <a:latin typeface="Times" charset="0"/>
                <a:ea typeface="Times" charset="0"/>
                <a:cs typeface="Times" charset="0"/>
              </a:rPr>
              <a:t> </a:t>
            </a:r>
            <a:r>
              <a:rPr lang="en-US" i="1">
                <a:latin typeface="Times" charset="0"/>
                <a:ea typeface="Times" charset="0"/>
                <a:cs typeface="Times" charset="0"/>
              </a:rPr>
              <a:t>a</a:t>
            </a:r>
            <a:r>
              <a:rPr lang="en-US" baseline="-25000">
                <a:latin typeface="Times" charset="0"/>
                <a:ea typeface="Times" charset="0"/>
                <a:cs typeface="Times" charset="0"/>
              </a:rPr>
              <a:t>ii</a:t>
            </a:r>
            <a:r>
              <a:rPr lang="en-US">
                <a:latin typeface="Times" charset="0"/>
                <a:ea typeface="Times" charset="0"/>
                <a:cs typeface="Times" charset="0"/>
              </a:rPr>
              <a:t>:</a:t>
            </a:r>
          </a:p>
          <a:p>
            <a:endParaRPr lang="en-US">
              <a:latin typeface="Calibri" charset="0"/>
              <a:ea typeface="Times" charset="0"/>
              <a:cs typeface="Times" charset="0"/>
            </a:endParaRPr>
          </a:p>
          <a:p>
            <a:r>
              <a:rPr lang="en-US">
                <a:latin typeface="Calibri" charset="0"/>
              </a:rPr>
              <a:t/>
            </a:r>
            <a:br>
              <a:rPr lang="en-US">
                <a:latin typeface="Calibri" charset="0"/>
              </a:rPr>
            </a:br>
            <a:r>
              <a:rPr lang="en-US">
                <a:latin typeface="Calibri" charset="0"/>
              </a:rPr>
              <a:t/>
            </a:r>
            <a:br>
              <a:rPr lang="en-US">
                <a:latin typeface="Calibri" charset="0"/>
              </a:rPr>
            </a:br>
            <a:r>
              <a:rPr lang="en-US">
                <a:latin typeface="Calibri" charset="0"/>
              </a:rPr>
              <a:t>, therefore,</a:t>
            </a:r>
            <a:br>
              <a:rPr lang="en-US">
                <a:latin typeface="Calibri" charset="0"/>
              </a:rPr>
            </a:br>
            <a:r>
              <a:rPr lang="en-US">
                <a:latin typeface="Calibri" charset="0"/>
              </a:rPr>
              <a:t/>
            </a:r>
            <a:br>
              <a:rPr lang="en-US">
                <a:latin typeface="Calibri" charset="0"/>
              </a:rPr>
            </a:br>
            <a:r>
              <a:rPr lang="en-US">
                <a:latin typeface="Calibri" charset="0"/>
              </a:rPr>
              <a:t>           </a:t>
            </a:r>
            <a:r>
              <a:rPr lang="en-US">
                <a:latin typeface="Times New Roman" charset="0"/>
              </a:rPr>
              <a:t>cos </a:t>
            </a:r>
            <a:r>
              <a:rPr lang="en-US" i="1">
                <a:latin typeface="Symbol" charset="2"/>
                <a:sym typeface="Symbol" charset="2"/>
              </a:rPr>
              <a:t></a:t>
            </a:r>
            <a:r>
              <a:rPr lang="en-US">
                <a:latin typeface="Times New Roman" charset="0"/>
              </a:rPr>
              <a:t> = 0.5 (trace(</a:t>
            </a:r>
            <a:r>
              <a:rPr lang="en-US" i="1">
                <a:latin typeface="Times New Roman" charset="0"/>
              </a:rPr>
              <a:t>a</a:t>
            </a:r>
            <a:r>
              <a:rPr lang="en-US">
                <a:latin typeface="Times New Roman" charset="0"/>
              </a:rPr>
              <a:t>) – 1).</a:t>
            </a:r>
            <a:br>
              <a:rPr lang="en-US">
                <a:latin typeface="Times New Roman" charset="0"/>
              </a:rPr>
            </a:br>
            <a:r>
              <a:rPr lang="en-US">
                <a:latin typeface="Calibri" charset="0"/>
              </a:rPr>
              <a:t/>
            </a:r>
            <a:br>
              <a:rPr lang="en-US">
                <a:latin typeface="Calibri" charset="0"/>
              </a:rPr>
            </a:br>
            <a:r>
              <a:rPr lang="en-US" i="1">
                <a:latin typeface="Calibri" charset="0"/>
              </a:rPr>
              <a:t>See the slides on Rotation_matrices for what to do when you have small angles, or if you want to use the full range of 0-360° and deal with switching the sign of the rotation axis.  Also, be careful that the argument to arc-cosine is in the range -1 to +1 : round-off in the computer can result in a value outside this range.</a:t>
            </a:r>
          </a:p>
        </p:txBody>
      </p:sp>
      <p:graphicFrame>
        <p:nvGraphicFramePr>
          <p:cNvPr id="2050" name="Object 2"/>
          <p:cNvGraphicFramePr>
            <a:graphicFrameLocks noChangeAspect="1"/>
          </p:cNvGraphicFramePr>
          <p:nvPr/>
        </p:nvGraphicFramePr>
        <p:xfrm>
          <a:off x="1520825" y="3657600"/>
          <a:ext cx="6088063" cy="536575"/>
        </p:xfrm>
        <a:graphic>
          <a:graphicData uri="http://schemas.openxmlformats.org/presentationml/2006/ole">
            <mc:AlternateContent xmlns:mc="http://schemas.openxmlformats.org/markup-compatibility/2006">
              <mc:Choice xmlns:v="urn:schemas-microsoft-com:vml" Requires="v">
                <p:oleObj spid="_x0000_s2069" name="Equation" r:id="rId3" imgW="2298700" imgH="203200" progId="Equation.3">
                  <p:embed/>
                </p:oleObj>
              </mc:Choice>
              <mc:Fallback>
                <p:oleObj name="Equation" r:id="rId3" imgW="2298700" imgH="203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825" y="3657600"/>
                        <a:ext cx="6088063" cy="536575"/>
                      </a:xfrm>
                      <a:prstGeom prst="rect">
                        <a:avLst/>
                      </a:prstGeom>
                      <a:solidFill>
                        <a:srgbClr val="FFF7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2820" name="Rectangle 4"/>
          <p:cNvSpPr>
            <a:spLocks noChangeArrowheads="1"/>
          </p:cNvSpPr>
          <p:nvPr/>
        </p:nvSpPr>
        <p:spPr bwMode="auto">
          <a:xfrm>
            <a:off x="1219200" y="228600"/>
            <a:ext cx="6934200" cy="609600"/>
          </a:xfrm>
          <a:prstGeom prst="rect">
            <a:avLst/>
          </a:prstGeom>
          <a:noFill/>
          <a:ln w="9525">
            <a:noFill/>
            <a:miter lim="800000"/>
            <a:headEnd/>
            <a:tailEnd/>
          </a:ln>
          <a:effectLst/>
        </p:spPr>
        <p:txBody>
          <a:bodyPr anchor="ctr">
            <a:prstTxWarp prst="textNoShape">
              <a:avLst/>
            </a:prstTxWarp>
          </a:bodyPr>
          <a:lstStyle/>
          <a:p>
            <a:pPr algn="ctr"/>
            <a:r>
              <a:rPr lang="en-US" sz="4400" i="1">
                <a:solidFill>
                  <a:srgbClr val="050074"/>
                </a:solidFill>
                <a:effectLst>
                  <a:outerShdw blurRad="38100" dist="38100" dir="2700000" algn="tl">
                    <a:srgbClr val="DDDDDD"/>
                  </a:outerShdw>
                </a:effectLst>
                <a:latin typeface="Times" charset="0"/>
              </a:rPr>
              <a:t>Axis-Angle from Matrix</a:t>
            </a:r>
            <a:endParaRPr lang="en-US" sz="4000" i="1">
              <a:effectLst>
                <a:outerShdw blurRad="38100" dist="38100" dir="2700000" algn="tl">
                  <a:srgbClr val="DDDDDD"/>
                </a:outerShdw>
              </a:effectLst>
              <a:latin typeface="Times" charset="0"/>
            </a:endParaRPr>
          </a:p>
        </p:txBody>
      </p:sp>
      <p:graphicFrame>
        <p:nvGraphicFramePr>
          <p:cNvPr id="2051" name="Object 3"/>
          <p:cNvGraphicFramePr>
            <a:graphicFrameLocks noChangeAspect="1"/>
          </p:cNvGraphicFramePr>
          <p:nvPr>
            <p:extLst>
              <p:ext uri="{D42A27DB-BD31-4B8C-83A1-F6EECF244321}">
                <p14:modId xmlns:p14="http://schemas.microsoft.com/office/powerpoint/2010/main" val="2062424824"/>
              </p:ext>
            </p:extLst>
          </p:nvPr>
        </p:nvGraphicFramePr>
        <p:xfrm>
          <a:off x="1741488" y="1774825"/>
          <a:ext cx="5661025" cy="1036638"/>
        </p:xfrm>
        <a:graphic>
          <a:graphicData uri="http://schemas.openxmlformats.org/presentationml/2006/ole">
            <mc:AlternateContent xmlns:mc="http://schemas.openxmlformats.org/markup-compatibility/2006">
              <mc:Choice xmlns:v="urn:schemas-microsoft-com:vml" Requires="v">
                <p:oleObj spid="_x0000_s2070" name="Equation" r:id="rId5" imgW="2565400" imgH="469900" progId="Equation.3">
                  <p:embed/>
                </p:oleObj>
              </mc:Choice>
              <mc:Fallback>
                <p:oleObj name="Equation" r:id="rId5" imgW="2565400" imgH="469900" progId="Equation.3">
                  <p:embed/>
                  <p:pic>
                    <p:nvPicPr>
                      <p:cNvPr id="0" name="Object 3"/>
                      <p:cNvPicPr>
                        <a:picLocks noChangeAspect="1" noChangeArrowheads="1"/>
                      </p:cNvPicPr>
                      <p:nvPr/>
                    </p:nvPicPr>
                    <p:blipFill>
                      <a:blip r:embed="rId6"/>
                      <a:srcRect/>
                      <a:stretch>
                        <a:fillRect/>
                      </a:stretch>
                    </p:blipFill>
                    <p:spPr bwMode="auto">
                      <a:xfrm>
                        <a:off x="1741488" y="1774825"/>
                        <a:ext cx="5661025" cy="1036638"/>
                      </a:xfrm>
                      <a:prstGeom prst="rect">
                        <a:avLst/>
                      </a:prstGeom>
                      <a:solidFill>
                        <a:srgbClr val="FFF7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5" name="Text Box 7"/>
          <p:cNvSpPr txBox="1">
            <a:spLocks noChangeArrowheads="1"/>
          </p:cNvSpPr>
          <p:nvPr/>
        </p:nvSpPr>
        <p:spPr bwMode="auto">
          <a:xfrm>
            <a:off x="457200" y="1233488"/>
            <a:ext cx="7896225" cy="366712"/>
          </a:xfrm>
          <a:prstGeom prst="rect">
            <a:avLst/>
          </a:prstGeom>
          <a:noFill/>
          <a:ln w="9525">
            <a:noFill/>
            <a:miter lim="800000"/>
            <a:headEnd/>
            <a:tailEnd/>
          </a:ln>
        </p:spPr>
        <p:txBody>
          <a:bodyPr>
            <a:prstTxWarp prst="textNoShape">
              <a:avLst/>
            </a:prstTxWarp>
            <a:spAutoFit/>
          </a:bodyPr>
          <a:lstStyle/>
          <a:p>
            <a:r>
              <a:rPr lang="en-US" dirty="0">
                <a:latin typeface="Calibri" charset="0"/>
                <a:ea typeface="Times" charset="0"/>
                <a:cs typeface="Times" charset="0"/>
              </a:rPr>
              <a:t>The rotation axis, </a:t>
            </a:r>
            <a:r>
              <a:rPr lang="en-US" b="1" dirty="0">
                <a:latin typeface="Cambria Math"/>
                <a:ea typeface="Times" charset="0"/>
                <a:cs typeface="Cambria Math"/>
              </a:rPr>
              <a:t>r</a:t>
            </a:r>
            <a:r>
              <a:rPr lang="en-US" dirty="0">
                <a:latin typeface="Calibri" charset="0"/>
                <a:ea typeface="Times" charset="0"/>
                <a:cs typeface="Times" charset="0"/>
              </a:rPr>
              <a:t>, is obtained from the skew-symmetric part of the matrix:</a:t>
            </a:r>
            <a:endParaRPr lang="en-US" dirty="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p:txBody>
          <a:bodyPr/>
          <a:lstStyle/>
          <a:p>
            <a:fld id="{92DC088D-8E02-1B40-95D3-7A913CB49773}" type="slidenum">
              <a:rPr lang="en-US"/>
              <a:pPr/>
              <a:t>15</a:t>
            </a:fld>
            <a:endParaRPr lang="en-US"/>
          </a:p>
        </p:txBody>
      </p:sp>
      <p:sp>
        <p:nvSpPr>
          <p:cNvPr id="3076" name="Rectangle 2"/>
          <p:cNvSpPr>
            <a:spLocks noGrp="1" noChangeArrowheads="1"/>
          </p:cNvSpPr>
          <p:nvPr>
            <p:ph type="title"/>
          </p:nvPr>
        </p:nvSpPr>
        <p:spPr/>
        <p:txBody>
          <a:bodyPr/>
          <a:lstStyle/>
          <a:p>
            <a:r>
              <a:rPr lang="en-US">
                <a:ea typeface="ＭＳ Ｐゴシック" charset="-128"/>
                <a:cs typeface="ＭＳ Ｐゴシック" charset="-128"/>
              </a:rPr>
              <a:t>Conversions: matrix</a:t>
            </a:r>
            <a:r>
              <a:rPr lang="en-US">
                <a:ea typeface="ＭＳ Ｐゴシック" charset="-128"/>
                <a:cs typeface="ＭＳ Ｐゴシック" charset="-128"/>
                <a:sym typeface="Symbol" charset="2"/>
              </a:rPr>
              <a:t></a:t>
            </a:r>
            <a:r>
              <a:rPr lang="en-US">
                <a:ea typeface="ＭＳ Ｐゴシック" charset="-128"/>
                <a:cs typeface="ＭＳ Ｐゴシック" charset="-128"/>
              </a:rPr>
              <a:t>RF vector</a:t>
            </a:r>
          </a:p>
        </p:txBody>
      </p:sp>
      <p:sp>
        <p:nvSpPr>
          <p:cNvPr id="3077" name="Rectangle 3"/>
          <p:cNvSpPr>
            <a:spLocks noGrp="1" noChangeArrowheads="1"/>
          </p:cNvSpPr>
          <p:nvPr>
            <p:ph type="body" idx="1"/>
          </p:nvPr>
        </p:nvSpPr>
        <p:spPr/>
        <p:txBody>
          <a:bodyPr/>
          <a:lstStyle/>
          <a:p>
            <a:pPr>
              <a:buFont typeface="Wingdings" charset="2"/>
              <a:buChar char="§"/>
            </a:pPr>
            <a:r>
              <a:rPr lang="en-US">
                <a:ea typeface="Times" charset="0"/>
                <a:cs typeface="Times" charset="0"/>
              </a:rPr>
              <a:t>Conversion from rotation (misorientation) matrix,</a:t>
            </a:r>
            <a:r>
              <a:rPr lang="en-US">
                <a:ea typeface="ＭＳ Ｐゴシック" charset="-128"/>
                <a:cs typeface="ＭＳ Ｐゴシック" charset="-128"/>
              </a:rPr>
              <a:t> due to Morawiec, with</a:t>
            </a:r>
            <a:r>
              <a:rPr lang="en-US">
                <a:ea typeface="Times" charset="0"/>
                <a:cs typeface="Times" charset="0"/>
              </a:rPr>
              <a:t>		</a:t>
            </a:r>
            <a:r>
              <a:rPr lang="en-US" i="1">
                <a:latin typeface="Times New Roman" charset="0"/>
                <a:ea typeface="Times" charset="0"/>
                <a:cs typeface="Times" charset="0"/>
              </a:rPr>
              <a:t>∆g</a:t>
            </a:r>
            <a:r>
              <a:rPr lang="en-US" i="1" baseline="-25000">
                <a:latin typeface="Times New Roman" charset="0"/>
                <a:ea typeface="Times" charset="0"/>
                <a:cs typeface="Times" charset="0"/>
              </a:rPr>
              <a:t>AB</a:t>
            </a:r>
            <a:r>
              <a:rPr lang="en-US" i="1">
                <a:latin typeface="Times New Roman" charset="0"/>
                <a:ea typeface="Times" charset="0"/>
                <a:cs typeface="Times" charset="0"/>
              </a:rPr>
              <a:t>=</a:t>
            </a:r>
            <a:r>
              <a:rPr lang="en-US" i="1">
                <a:solidFill>
                  <a:srgbClr val="0000FF"/>
                </a:solidFill>
                <a:latin typeface="Times New Roman" charset="0"/>
                <a:ea typeface="Times" charset="0"/>
                <a:cs typeface="Times" charset="0"/>
              </a:rPr>
              <a:t>g</a:t>
            </a:r>
            <a:r>
              <a:rPr lang="en-US" i="1" baseline="-25000">
                <a:solidFill>
                  <a:srgbClr val="0000FF"/>
                </a:solidFill>
                <a:latin typeface="Times New Roman" charset="0"/>
                <a:ea typeface="Times" charset="0"/>
                <a:cs typeface="Times" charset="0"/>
              </a:rPr>
              <a:t>B</a:t>
            </a:r>
            <a:r>
              <a:rPr lang="en-US" i="1">
                <a:solidFill>
                  <a:srgbClr val="FF0000"/>
                </a:solidFill>
                <a:latin typeface="Times New Roman" charset="0"/>
                <a:ea typeface="Times" charset="0"/>
                <a:cs typeface="Times" charset="0"/>
              </a:rPr>
              <a:t>g</a:t>
            </a:r>
            <a:r>
              <a:rPr lang="en-US" i="1" baseline="-25000">
                <a:solidFill>
                  <a:srgbClr val="FF0000"/>
                </a:solidFill>
                <a:latin typeface="Times New Roman" charset="0"/>
                <a:ea typeface="Times" charset="0"/>
                <a:cs typeface="Times" charset="0"/>
              </a:rPr>
              <a:t>A</a:t>
            </a:r>
            <a:r>
              <a:rPr lang="en-US" baseline="30000">
                <a:solidFill>
                  <a:srgbClr val="FF0000"/>
                </a:solidFill>
                <a:latin typeface="Times New Roman" charset="0"/>
                <a:ea typeface="Times" charset="0"/>
                <a:cs typeface="Times" charset="0"/>
              </a:rPr>
              <a:t>-1</a:t>
            </a:r>
            <a:r>
              <a:rPr lang="en-US">
                <a:ea typeface="Times" charset="0"/>
                <a:cs typeface="Times" charset="0"/>
              </a:rPr>
              <a:t>:</a:t>
            </a:r>
          </a:p>
          <a:p>
            <a:endParaRPr lang="en-US">
              <a:ea typeface="ＭＳ Ｐゴシック" charset="-128"/>
              <a:cs typeface="ＭＳ Ｐゴシック" charset="-128"/>
            </a:endParaRPr>
          </a:p>
        </p:txBody>
      </p:sp>
      <p:graphicFrame>
        <p:nvGraphicFramePr>
          <p:cNvPr id="3074" name="Object 5"/>
          <p:cNvGraphicFramePr>
            <a:graphicFrameLocks noChangeAspect="1"/>
          </p:cNvGraphicFramePr>
          <p:nvPr/>
        </p:nvGraphicFramePr>
        <p:xfrm>
          <a:off x="1633538" y="2938463"/>
          <a:ext cx="6253162" cy="1785937"/>
        </p:xfrm>
        <a:graphic>
          <a:graphicData uri="http://schemas.openxmlformats.org/presentationml/2006/ole">
            <mc:AlternateContent xmlns:mc="http://schemas.openxmlformats.org/markup-compatibility/2006">
              <mc:Choice xmlns:v="urn:schemas-microsoft-com:vml" Requires="v">
                <p:oleObj spid="_x0000_s3085" name="Equation" r:id="rId3" imgW="2400300" imgH="685800" progId="Equation.3">
                  <p:embed/>
                </p:oleObj>
              </mc:Choice>
              <mc:Fallback>
                <p:oleObj name="Equation" r:id="rId3" imgW="2400300" imgH="685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8" y="2938463"/>
                        <a:ext cx="6253162"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a:lstStyle/>
          <a:p>
            <a:fld id="{8F5C9AF4-3728-224E-90F7-180CBA24FC0C}" type="slidenum">
              <a:rPr lang="en-US"/>
              <a:pPr/>
              <a:t>16</a:t>
            </a:fld>
            <a:endParaRPr lang="en-US"/>
          </a:p>
        </p:txBody>
      </p:sp>
      <p:sp>
        <p:nvSpPr>
          <p:cNvPr id="22531" name="Rectangle 2"/>
          <p:cNvSpPr>
            <a:spLocks noGrp="1" noChangeArrowheads="1"/>
          </p:cNvSpPr>
          <p:nvPr>
            <p:ph type="title"/>
          </p:nvPr>
        </p:nvSpPr>
        <p:spPr>
          <a:xfrm>
            <a:off x="609600" y="0"/>
            <a:ext cx="8382000" cy="1143000"/>
          </a:xfrm>
        </p:spPr>
        <p:txBody>
          <a:bodyPr/>
          <a:lstStyle/>
          <a:p>
            <a:r>
              <a:rPr lang="en-US" sz="4000">
                <a:ea typeface="ＭＳ Ｐゴシック" charset="-128"/>
                <a:cs typeface="ＭＳ Ｐゴシック" charset="-128"/>
              </a:rPr>
              <a:t>Conversion from Bunge Euler Angles</a:t>
            </a:r>
          </a:p>
        </p:txBody>
      </p:sp>
      <p:sp>
        <p:nvSpPr>
          <p:cNvPr id="22532" name="Rectangle 3"/>
          <p:cNvSpPr>
            <a:spLocks noGrp="1" noChangeArrowheads="1"/>
          </p:cNvSpPr>
          <p:nvPr>
            <p:ph type="body" idx="1"/>
          </p:nvPr>
        </p:nvSpPr>
        <p:spPr>
          <a:xfrm>
            <a:off x="304800" y="1143000"/>
            <a:ext cx="8610600" cy="2286000"/>
          </a:xfrm>
        </p:spPr>
        <p:txBody>
          <a:bodyPr/>
          <a:lstStyle/>
          <a:p>
            <a:pPr>
              <a:buFont typeface="Wingdings" charset="2"/>
              <a:buChar char="§"/>
            </a:pPr>
            <a:r>
              <a:rPr lang="en-US">
                <a:ea typeface="ＭＳ Ｐゴシック" charset="-128"/>
                <a:cs typeface="ＭＳ Ｐゴシック" charset="-128"/>
              </a:rPr>
              <a:t>tan</a:t>
            </a:r>
            <a:r>
              <a:rPr lang="en-US">
                <a:latin typeface="Symbol" charset="2"/>
                <a:ea typeface="ＭＳ Ｐゴシック" charset="-128"/>
                <a:cs typeface="ＭＳ Ｐゴシック" charset="-128"/>
                <a:sym typeface="Symbol" charset="2"/>
              </a:rPr>
              <a:t></a:t>
            </a:r>
            <a:r>
              <a:rPr lang="en-US" i="1">
                <a:latin typeface="Symbol" charset="2"/>
                <a:ea typeface="ＭＳ Ｐゴシック" charset="-128"/>
                <a:cs typeface="ＭＳ Ｐゴシック" charset="-128"/>
              </a:rPr>
              <a:t>α</a:t>
            </a:r>
            <a:r>
              <a:rPr lang="en-US">
                <a:latin typeface="Symbol" charset="2"/>
                <a:ea typeface="ＭＳ Ｐゴシック" charset="-128"/>
                <a:cs typeface="ＭＳ Ｐゴシック" charset="-128"/>
                <a:sym typeface="Symbol" charset="2"/>
              </a:rPr>
              <a:t>√</a:t>
            </a:r>
            <a:r>
              <a:rPr lang="en-US">
                <a:ea typeface="ＭＳ Ｐゴシック" charset="-128"/>
                <a:cs typeface="ＭＳ Ｐゴシック" charset="-128"/>
              </a:rPr>
              <a:t>cos</a:t>
            </a:r>
            <a:r>
              <a:rPr lang="en-US">
                <a:latin typeface="Symbol" charset="2"/>
                <a:ea typeface="ＭＳ Ｐゴシック" charset="-128"/>
                <a:cs typeface="ＭＳ Ｐゴシック" charset="-128"/>
                <a:sym typeface="Symbol" charset="2"/>
              </a:rPr>
              <a:t></a:t>
            </a:r>
            <a:r>
              <a:rPr lang="en-US" i="1">
                <a:latin typeface="Symbol" charset="2"/>
                <a:ea typeface="ＭＳ Ｐゴシック" charset="-128"/>
                <a:cs typeface="ＭＳ Ｐゴシック" charset="-128"/>
              </a:rPr>
              <a:t>F</a:t>
            </a:r>
            <a:r>
              <a:rPr lang="en-US">
                <a:latin typeface="Symbol" charset="2"/>
                <a:ea typeface="ＭＳ Ｐゴシック" charset="-128"/>
                <a:cs typeface="ＭＳ Ｐゴシック" charset="-128"/>
                <a:sym typeface="Symbol" charset="2"/>
              </a:rPr>
              <a:t></a:t>
            </a:r>
            <a:r>
              <a:rPr lang="en-US">
                <a:ea typeface="ＭＳ Ｐゴシック" charset="-128"/>
                <a:cs typeface="ＭＳ Ｐゴシック" charset="-128"/>
              </a:rPr>
              <a:t>cos</a:t>
            </a:r>
            <a:r>
              <a:rPr lang="en-US">
                <a:latin typeface="Symbol" charset="2"/>
                <a:ea typeface="ＭＳ Ｐゴシック" charset="-128"/>
                <a:cs typeface="ＭＳ Ｐゴシック" charset="-128"/>
                <a:sym typeface="Symbol" charset="2"/>
              </a:rPr>
              <a:t></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a:latin typeface="Symbol" charset="2"/>
                <a:ea typeface="ＭＳ Ｐゴシック" charset="-128"/>
                <a:cs typeface="ＭＳ Ｐゴシック" charset="-128"/>
                <a:sym typeface="Symbol" charset="2"/>
              </a:rPr>
              <a:t></a:t>
            </a:r>
            <a:r>
              <a:rPr lang="en-US" i="1">
                <a:latin typeface="Symbol" charset="2"/>
                <a:ea typeface="ＭＳ Ｐゴシック" charset="-128"/>
                <a:cs typeface="ＭＳ Ｐゴシック" charset="-128"/>
              </a:rPr>
              <a:t>f</a:t>
            </a:r>
            <a:r>
              <a:rPr lang="en-US" i="1" baseline="-25000">
                <a:latin typeface="Symbol" charset="2"/>
                <a:ea typeface="ＭＳ Ｐゴシック" charset="-128"/>
                <a:cs typeface="ＭＳ Ｐゴシック" charset="-128"/>
                <a:sym typeface="Symbol" charset="2"/>
              </a:rPr>
              <a:t></a:t>
            </a:r>
            <a:r>
              <a:rPr lang="en-US">
                <a:latin typeface="Symbol" charset="2"/>
                <a:ea typeface="ＭＳ Ｐゴシック" charset="-128"/>
                <a:cs typeface="ＭＳ Ｐゴシック" charset="-128"/>
                <a:sym typeface="Symbol" charset="2"/>
              </a:rPr>
              <a:t></a:t>
            </a:r>
            <a:r>
              <a:rPr lang="en-US" baseline="30000">
                <a:latin typeface="Symbol" charset="2"/>
                <a:ea typeface="ＭＳ Ｐゴシック" charset="-128"/>
                <a:cs typeface="ＭＳ Ｐゴシック" charset="-128"/>
                <a:sym typeface="Symbol" charset="2"/>
              </a:rPr>
              <a:t></a:t>
            </a:r>
            <a:r>
              <a:rPr lang="en-US">
                <a:latin typeface="Symbol" charset="2"/>
                <a:ea typeface="ＭＳ Ｐゴシック" charset="-128"/>
                <a:cs typeface="ＭＳ Ｐゴシック" charset="-128"/>
                <a:sym typeface="Symbol" charset="2"/>
              </a:rPr>
              <a:t>–</a:t>
            </a:r>
            <a:r>
              <a:rPr lang="en-US">
                <a:ea typeface="ＭＳ Ｐゴシック" charset="-128"/>
                <a:cs typeface="ＭＳ Ｐゴシック" charset="-128"/>
              </a:rPr>
              <a:t> </a:t>
            </a:r>
            <a:endParaRPr lang="en-US">
              <a:latin typeface="Symbol" charset="2"/>
              <a:ea typeface="ＭＳ Ｐゴシック" charset="-128"/>
              <a:cs typeface="ＭＳ Ｐゴシック" charset="-128"/>
            </a:endParaRPr>
          </a:p>
          <a:p>
            <a:pPr>
              <a:buFont typeface="Wingdings" charset="2"/>
              <a:buChar char="§"/>
            </a:pPr>
            <a:r>
              <a:rPr lang="en-US">
                <a:ea typeface="ＭＳ Ｐゴシック" charset="-128"/>
                <a:cs typeface="ＭＳ Ｐゴシック" charset="-128"/>
              </a:rPr>
              <a:t> </a:t>
            </a:r>
            <a:r>
              <a:rPr lang="en-US" i="1">
                <a:latin typeface="Symbol" charset="2"/>
                <a:ea typeface="ＭＳ Ｐゴシック" charset="-128"/>
                <a:cs typeface="ＭＳ Ｐゴシック" charset="-128"/>
              </a:rPr>
              <a:t>r</a:t>
            </a:r>
            <a:r>
              <a:rPr lang="en-US" baseline="-25000">
                <a:ea typeface="ＭＳ Ｐゴシック" charset="-128"/>
                <a:cs typeface="ＭＳ Ｐゴシック" charset="-128"/>
              </a:rPr>
              <a:t>1 </a:t>
            </a:r>
            <a:r>
              <a:rPr lang="en-US">
                <a:ea typeface="ＭＳ Ｐゴシック" charset="-128"/>
                <a:cs typeface="ＭＳ Ｐゴシック" charset="-128"/>
              </a:rPr>
              <a:t>=  tan(</a:t>
            </a:r>
            <a:r>
              <a:rPr lang="en-US" i="1">
                <a:latin typeface="Symbol" charset="2"/>
                <a:ea typeface="ＭＳ Ｐゴシック" charset="-128"/>
                <a:cs typeface="ＭＳ Ｐゴシック" charset="-128"/>
              </a:rPr>
              <a:t>F</a:t>
            </a:r>
            <a:r>
              <a:rPr lang="en-US">
                <a:ea typeface="ＭＳ Ｐゴシック" charset="-128"/>
                <a:cs typeface="ＭＳ Ｐゴシック" charset="-128"/>
              </a:rPr>
              <a:t>/2) [cos{(</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baseline="-25000">
                <a:ea typeface="ＭＳ Ｐゴシック" charset="-128"/>
                <a:cs typeface="ＭＳ Ｐゴシック" charset="-128"/>
              </a:rPr>
              <a:t> </a:t>
            </a:r>
            <a:r>
              <a:rPr lang="en-US">
                <a:ea typeface="ＭＳ Ｐゴシック" charset="-128"/>
                <a:cs typeface="ＭＳ Ｐゴシック" charset="-128"/>
              </a:rPr>
              <a:t>-</a:t>
            </a:r>
            <a:r>
              <a:rPr lang="en-US">
                <a:latin typeface="Symbol" charset="2"/>
                <a:ea typeface="ＭＳ Ｐゴシック" charset="-128"/>
                <a:cs typeface="ＭＳ Ｐゴシック" charset="-128"/>
              </a:rPr>
              <a:t>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)/2}/cos{(</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a:ea typeface="ＭＳ Ｐゴシック" charset="-128"/>
                <a:cs typeface="ＭＳ Ｐゴシック" charset="-128"/>
              </a:rPr>
              <a:t> +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a:t>
            </a:r>
          </a:p>
          <a:p>
            <a:pPr>
              <a:buFont typeface="Wingdings" charset="2"/>
              <a:buChar char="§"/>
            </a:pPr>
            <a:r>
              <a:rPr lang="en-US">
                <a:ea typeface="ＭＳ Ｐゴシック" charset="-128"/>
                <a:cs typeface="ＭＳ Ｐゴシック" charset="-128"/>
              </a:rPr>
              <a:t> </a:t>
            </a:r>
            <a:r>
              <a:rPr lang="en-US" i="1">
                <a:latin typeface="Symbol" charset="2"/>
                <a:ea typeface="ＭＳ Ｐゴシック" charset="-128"/>
                <a:cs typeface="ＭＳ Ｐゴシック" charset="-128"/>
              </a:rPr>
              <a:t>r</a:t>
            </a:r>
            <a:r>
              <a:rPr lang="en-US" baseline="-25000">
                <a:ea typeface="ＭＳ Ｐゴシック" charset="-128"/>
                <a:cs typeface="ＭＳ Ｐゴシック" charset="-128"/>
              </a:rPr>
              <a:t>2 </a:t>
            </a:r>
            <a:r>
              <a:rPr lang="en-US">
                <a:ea typeface="ＭＳ Ｐゴシック" charset="-128"/>
                <a:cs typeface="ＭＳ Ｐゴシック" charset="-128"/>
              </a:rPr>
              <a:t>=  tan(</a:t>
            </a:r>
            <a:r>
              <a:rPr lang="en-US" i="1">
                <a:latin typeface="Symbol" charset="2"/>
                <a:ea typeface="ＭＳ Ｐゴシック" charset="-128"/>
                <a:cs typeface="ＭＳ Ｐゴシック" charset="-128"/>
              </a:rPr>
              <a:t>F</a:t>
            </a:r>
            <a:r>
              <a:rPr lang="en-US">
                <a:ea typeface="ＭＳ Ｐゴシック" charset="-128"/>
                <a:cs typeface="ＭＳ Ｐゴシック" charset="-128"/>
              </a:rPr>
              <a:t>/2) [sin{(</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baseline="-25000">
                <a:ea typeface="ＭＳ Ｐゴシック" charset="-128"/>
                <a:cs typeface="ＭＳ Ｐゴシック" charset="-128"/>
              </a:rPr>
              <a:t> </a:t>
            </a:r>
            <a:r>
              <a:rPr lang="en-US">
                <a:ea typeface="ＭＳ Ｐゴシック" charset="-128"/>
                <a:cs typeface="ＭＳ Ｐゴシック" charset="-128"/>
              </a:rPr>
              <a:t>-</a:t>
            </a:r>
            <a:r>
              <a:rPr lang="en-US">
                <a:latin typeface="Symbol" charset="2"/>
                <a:ea typeface="ＭＳ Ｐゴシック" charset="-128"/>
                <a:cs typeface="ＭＳ Ｐゴシック" charset="-128"/>
              </a:rPr>
              <a:t>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)/2}/[cos{(</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a:ea typeface="ＭＳ Ｐゴシック" charset="-128"/>
                <a:cs typeface="ＭＳ Ｐゴシック" charset="-128"/>
              </a:rPr>
              <a:t> +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a:t>
            </a:r>
          </a:p>
          <a:p>
            <a:pPr>
              <a:buFont typeface="Wingdings" charset="2"/>
              <a:buChar char="§"/>
            </a:pPr>
            <a:r>
              <a:rPr lang="en-US">
                <a:ea typeface="ＭＳ Ｐゴシック" charset="-128"/>
                <a:cs typeface="ＭＳ Ｐゴシック" charset="-128"/>
              </a:rPr>
              <a:t> </a:t>
            </a:r>
            <a:r>
              <a:rPr lang="en-US" i="1">
                <a:latin typeface="Symbol" charset="2"/>
                <a:ea typeface="ＭＳ Ｐゴシック" charset="-128"/>
                <a:cs typeface="ＭＳ Ｐゴシック" charset="-128"/>
              </a:rPr>
              <a:t>r</a:t>
            </a:r>
            <a:r>
              <a:rPr lang="en-US" baseline="-25000">
                <a:ea typeface="ＭＳ Ｐゴシック" charset="-128"/>
                <a:cs typeface="ＭＳ Ｐゴシック" charset="-128"/>
              </a:rPr>
              <a:t>3</a:t>
            </a:r>
            <a:r>
              <a:rPr lang="en-US">
                <a:ea typeface="ＭＳ Ｐゴシック" charset="-128"/>
                <a:cs typeface="ＭＳ Ｐゴシック" charset="-128"/>
              </a:rPr>
              <a:t> = tan{(</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1</a:t>
            </a:r>
            <a:r>
              <a:rPr lang="en-US" i="1">
                <a:ea typeface="ＭＳ Ｐゴシック" charset="-128"/>
                <a:cs typeface="ＭＳ Ｐゴシック" charset="-128"/>
              </a:rPr>
              <a:t> + </a:t>
            </a:r>
            <a:r>
              <a:rPr lang="en-US" i="1">
                <a:latin typeface="Symbol" charset="2"/>
                <a:ea typeface="ＭＳ Ｐゴシック" charset="-128"/>
                <a:cs typeface="ＭＳ Ｐゴシック" charset="-128"/>
              </a:rPr>
              <a:t>f</a:t>
            </a:r>
            <a:r>
              <a:rPr lang="en-US" i="1" baseline="-25000">
                <a:ea typeface="ＭＳ Ｐゴシック" charset="-128"/>
                <a:cs typeface="ＭＳ Ｐゴシック" charset="-128"/>
              </a:rPr>
              <a:t>2</a:t>
            </a:r>
            <a:r>
              <a:rPr lang="en-US">
                <a:ea typeface="ＭＳ Ｐゴシック" charset="-128"/>
                <a:cs typeface="ＭＳ Ｐゴシック" charset="-128"/>
              </a:rPr>
              <a:t>)/2}</a:t>
            </a:r>
          </a:p>
          <a:p>
            <a:endParaRPr lang="en-US">
              <a:ea typeface="ＭＳ Ｐゴシック" charset="-128"/>
              <a:cs typeface="ＭＳ Ｐゴシック" charset="-128"/>
            </a:endParaRPr>
          </a:p>
        </p:txBody>
      </p:sp>
      <p:sp>
        <p:nvSpPr>
          <p:cNvPr id="22533" name="Text Box 4"/>
          <p:cNvSpPr txBox="1">
            <a:spLocks noChangeArrowheads="1"/>
          </p:cNvSpPr>
          <p:nvPr/>
        </p:nvSpPr>
        <p:spPr bwMode="auto">
          <a:xfrm>
            <a:off x="381000" y="3429000"/>
            <a:ext cx="8382000" cy="1311275"/>
          </a:xfrm>
          <a:prstGeom prst="rect">
            <a:avLst/>
          </a:prstGeom>
          <a:noFill/>
          <a:ln w="9525">
            <a:noFill/>
            <a:miter lim="800000"/>
            <a:headEnd/>
            <a:tailEnd/>
          </a:ln>
        </p:spPr>
        <p:txBody>
          <a:bodyPr>
            <a:prstTxWarp prst="textNoShape">
              <a:avLst/>
            </a:prstTxWarp>
            <a:spAutoFit/>
          </a:bodyPr>
          <a:lstStyle/>
          <a:p>
            <a:r>
              <a:rPr lang="en-US" sz="2000">
                <a:latin typeface="Helvetica" charset="0"/>
              </a:rPr>
              <a:t>P. Neumann (1991). “Representation of orientations of symmetrical </a:t>
            </a:r>
            <a:br>
              <a:rPr lang="en-US" sz="2000">
                <a:latin typeface="Helvetica" charset="0"/>
              </a:rPr>
            </a:br>
            <a:r>
              <a:rPr lang="en-US" sz="2000">
                <a:latin typeface="Helvetica" charset="0"/>
              </a:rPr>
              <a:t>objects by Rodrigues vectors.” </a:t>
            </a:r>
            <a:br>
              <a:rPr lang="en-US" sz="2000">
                <a:latin typeface="Helvetica" charset="0"/>
              </a:rPr>
            </a:br>
            <a:r>
              <a:rPr lang="en-US" sz="2000" u="sng">
                <a:latin typeface="Helvetica" charset="0"/>
              </a:rPr>
              <a:t>Textures and Microstructures</a:t>
            </a:r>
            <a:r>
              <a:rPr lang="en-US" sz="2000">
                <a:latin typeface="Helvetica" charset="0"/>
              </a:rPr>
              <a:t> </a:t>
            </a:r>
            <a:r>
              <a:rPr lang="en-US" sz="2000" b="1">
                <a:latin typeface="Helvetica" charset="0"/>
              </a:rPr>
              <a:t>14-18</a:t>
            </a:r>
            <a:r>
              <a:rPr lang="en-US" sz="2000">
                <a:latin typeface="Helvetica" charset="0"/>
              </a:rPr>
              <a:t>: 53-58.</a:t>
            </a:r>
          </a:p>
          <a:p>
            <a:r>
              <a:rPr lang="en-US" sz="2000">
                <a:latin typeface="Helvetica" charset="0"/>
              </a:rPr>
              <a:t>	</a:t>
            </a:r>
          </a:p>
        </p:txBody>
      </p:sp>
      <p:sp>
        <p:nvSpPr>
          <p:cNvPr id="22534" name="TextBox 5"/>
          <p:cNvSpPr txBox="1">
            <a:spLocks noChangeArrowheads="1"/>
          </p:cNvSpPr>
          <p:nvPr/>
        </p:nvSpPr>
        <p:spPr bwMode="auto">
          <a:xfrm>
            <a:off x="381000" y="4724400"/>
            <a:ext cx="8078788" cy="1631950"/>
          </a:xfrm>
          <a:prstGeom prst="rect">
            <a:avLst/>
          </a:prstGeom>
          <a:noFill/>
          <a:ln w="9525">
            <a:noFill/>
            <a:miter lim="800000"/>
            <a:headEnd/>
            <a:tailEnd/>
          </a:ln>
        </p:spPr>
        <p:txBody>
          <a:bodyPr wrap="none">
            <a:prstTxWarp prst="textNoShape">
              <a:avLst/>
            </a:prstTxWarp>
            <a:spAutoFit/>
          </a:bodyPr>
          <a:lstStyle/>
          <a:p>
            <a:r>
              <a:rPr lang="en-US" sz="2000">
                <a:solidFill>
                  <a:srgbClr val="0000FF"/>
                </a:solidFill>
              </a:rPr>
              <a:t>Conversion from Rodrigues to Bunge Euler angles:</a:t>
            </a:r>
            <a:br>
              <a:rPr lang="en-US" sz="2000">
                <a:solidFill>
                  <a:srgbClr val="0000FF"/>
                </a:solidFill>
              </a:rPr>
            </a:br>
            <a:endParaRPr lang="en-US" sz="2000">
              <a:solidFill>
                <a:srgbClr val="0000FF"/>
              </a:solidFill>
            </a:endParaRPr>
          </a:p>
          <a:p>
            <a:r>
              <a:rPr lang="en-US" sz="2000">
                <a:solidFill>
                  <a:srgbClr val="0000FF"/>
                </a:solidFill>
              </a:rPr>
              <a:t>sum = atan(R</a:t>
            </a:r>
            <a:r>
              <a:rPr lang="en-US" sz="2000" baseline="-25000">
                <a:solidFill>
                  <a:srgbClr val="0000FF"/>
                </a:solidFill>
              </a:rPr>
              <a:t>3</a:t>
            </a:r>
            <a:r>
              <a:rPr lang="en-US" sz="2000">
                <a:solidFill>
                  <a:srgbClr val="0000FF"/>
                </a:solidFill>
              </a:rPr>
              <a:t>) ;  diff = atan ( R</a:t>
            </a:r>
            <a:r>
              <a:rPr lang="en-US" sz="2000" baseline="-25000">
                <a:solidFill>
                  <a:srgbClr val="0000FF"/>
                </a:solidFill>
              </a:rPr>
              <a:t>2</a:t>
            </a:r>
            <a:r>
              <a:rPr lang="en-US" sz="2000">
                <a:solidFill>
                  <a:srgbClr val="0000FF"/>
                </a:solidFill>
              </a:rPr>
              <a:t>/R</a:t>
            </a:r>
            <a:r>
              <a:rPr lang="en-US" sz="2000" baseline="-25000">
                <a:solidFill>
                  <a:srgbClr val="0000FF"/>
                </a:solidFill>
              </a:rPr>
              <a:t>1</a:t>
            </a:r>
            <a:r>
              <a:rPr lang="en-US" sz="2000">
                <a:solidFill>
                  <a:srgbClr val="0000FF"/>
                </a:solidFill>
              </a:rPr>
              <a:t> )</a:t>
            </a:r>
            <a:br>
              <a:rPr lang="en-US" sz="2000">
                <a:solidFill>
                  <a:srgbClr val="0000FF"/>
                </a:solidFill>
              </a:rPr>
            </a:br>
            <a:r>
              <a:rPr lang="en-US" sz="2000">
                <a:solidFill>
                  <a:srgbClr val="0000FF"/>
                </a:solidFill>
              </a:rPr>
              <a:t/>
            </a:r>
            <a:br>
              <a:rPr lang="en-US" sz="2000">
                <a:solidFill>
                  <a:srgbClr val="0000FF"/>
                </a:solidFill>
              </a:rPr>
            </a:br>
            <a:r>
              <a:rPr lang="en-US" sz="2000">
                <a:solidFill>
                  <a:srgbClr val="0000FF"/>
                </a:solidFill>
                <a:latin typeface="Symbol" charset="2"/>
                <a:ea typeface="Symbol" charset="2"/>
                <a:cs typeface="Symbol" charset="2"/>
              </a:rPr>
              <a:t>f</a:t>
            </a:r>
            <a:r>
              <a:rPr lang="en-US" sz="2000" baseline="-25000">
                <a:solidFill>
                  <a:srgbClr val="0000FF"/>
                </a:solidFill>
              </a:rPr>
              <a:t>1</a:t>
            </a:r>
            <a:r>
              <a:rPr lang="en-US" sz="2000">
                <a:solidFill>
                  <a:srgbClr val="0000FF"/>
                </a:solidFill>
              </a:rPr>
              <a:t> = sum + diff;  </a:t>
            </a:r>
            <a:r>
              <a:rPr lang="en-US" sz="2000">
                <a:solidFill>
                  <a:srgbClr val="0000FF"/>
                </a:solidFill>
                <a:latin typeface="Symbol" charset="2"/>
                <a:ea typeface="Symbol" charset="2"/>
                <a:cs typeface="Symbol" charset="2"/>
              </a:rPr>
              <a:t>F</a:t>
            </a:r>
            <a:r>
              <a:rPr lang="en-US" sz="2000">
                <a:solidFill>
                  <a:srgbClr val="0000FF"/>
                </a:solidFill>
              </a:rPr>
              <a:t> = 2. * atan(R2 * cos(sum) / sin(diff) ); </a:t>
            </a:r>
            <a:r>
              <a:rPr lang="en-US" sz="2000">
                <a:solidFill>
                  <a:srgbClr val="0000FF"/>
                </a:solidFill>
                <a:latin typeface="Symbol" charset="2"/>
                <a:ea typeface="Symbol" charset="2"/>
                <a:cs typeface="Symbol" charset="2"/>
              </a:rPr>
              <a:t>f</a:t>
            </a:r>
            <a:r>
              <a:rPr lang="en-US" sz="2000" baseline="-25000">
                <a:solidFill>
                  <a:srgbClr val="0000FF"/>
                </a:solidFill>
              </a:rPr>
              <a:t>2</a:t>
            </a:r>
            <a:r>
              <a:rPr lang="en-US" sz="2000">
                <a:solidFill>
                  <a:srgbClr val="0000FF"/>
                </a:solidFill>
              </a:rPr>
              <a:t> = sum - diff</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p:txBody>
          <a:bodyPr/>
          <a:lstStyle/>
          <a:p>
            <a:fld id="{B53E46CD-8D90-B640-9EA9-AFA4A1D4B5EB}" type="slidenum">
              <a:rPr lang="en-US"/>
              <a:pPr/>
              <a:t>17</a:t>
            </a:fld>
            <a:endParaRPr lang="en-US"/>
          </a:p>
        </p:txBody>
      </p:sp>
      <p:sp>
        <p:nvSpPr>
          <p:cNvPr id="23555" name="Rectangle 2"/>
          <p:cNvSpPr>
            <a:spLocks noGrp="1" noChangeArrowheads="1"/>
          </p:cNvSpPr>
          <p:nvPr>
            <p:ph type="title"/>
          </p:nvPr>
        </p:nvSpPr>
        <p:spPr>
          <a:xfrm>
            <a:off x="685800" y="304800"/>
            <a:ext cx="7772400" cy="1143000"/>
          </a:xfrm>
        </p:spPr>
        <p:txBody>
          <a:bodyPr/>
          <a:lstStyle/>
          <a:p>
            <a:r>
              <a:rPr lang="en-US" sz="4000">
                <a:ea typeface="ＭＳ Ｐゴシック" charset="-128"/>
                <a:cs typeface="ＭＳ Ｐゴシック" charset="-128"/>
              </a:rPr>
              <a:t>Conversion Rodrigues vector to </a:t>
            </a:r>
            <a:br>
              <a:rPr lang="en-US" sz="4000">
                <a:ea typeface="ＭＳ Ｐゴシック" charset="-128"/>
                <a:cs typeface="ＭＳ Ｐゴシック" charset="-128"/>
              </a:rPr>
            </a:br>
            <a:r>
              <a:rPr lang="en-US" sz="4000">
                <a:ea typeface="ＭＳ Ｐゴシック" charset="-128"/>
                <a:cs typeface="ＭＳ Ｐゴシック" charset="-128"/>
              </a:rPr>
              <a:t>axis transformation matrix</a:t>
            </a:r>
            <a:endParaRPr lang="en-US">
              <a:ea typeface="ＭＳ Ｐゴシック" charset="-128"/>
              <a:cs typeface="ＭＳ Ｐゴシック" charset="-128"/>
            </a:endParaRPr>
          </a:p>
        </p:txBody>
      </p:sp>
      <p:sp>
        <p:nvSpPr>
          <p:cNvPr id="23556" name="Rectangle 3"/>
          <p:cNvSpPr>
            <a:spLocks noGrp="1" noChangeArrowheads="1"/>
          </p:cNvSpPr>
          <p:nvPr>
            <p:ph type="body" idx="1"/>
          </p:nvPr>
        </p:nvSpPr>
        <p:spPr>
          <a:xfrm>
            <a:off x="685800" y="1676400"/>
            <a:ext cx="7772400" cy="685800"/>
          </a:xfrm>
        </p:spPr>
        <p:txBody>
          <a:bodyPr/>
          <a:lstStyle/>
          <a:p>
            <a:r>
              <a:rPr lang="en-US">
                <a:ea typeface="ＭＳ Ｐゴシック" charset="-128"/>
                <a:cs typeface="ＭＳ Ｐゴシック" charset="-128"/>
              </a:rPr>
              <a:t>Due to Morawiec:</a:t>
            </a:r>
          </a:p>
        </p:txBody>
      </p:sp>
      <p:pic>
        <p:nvPicPr>
          <p:cNvPr id="23557" name="Picture 5" descr="latex-image-1.pdf"/>
          <p:cNvPicPr>
            <a:picLocks noChangeAspect="1"/>
          </p:cNvPicPr>
          <p:nvPr/>
        </p:nvPicPr>
        <p:blipFill>
          <a:blip r:embed="rId2"/>
          <a:srcRect/>
          <a:stretch>
            <a:fillRect/>
          </a:stretch>
        </p:blipFill>
        <p:spPr bwMode="auto">
          <a:xfrm>
            <a:off x="457200" y="2362200"/>
            <a:ext cx="8229600" cy="955675"/>
          </a:xfrm>
          <a:prstGeom prst="rect">
            <a:avLst/>
          </a:prstGeom>
          <a:noFill/>
          <a:ln w="9525">
            <a:noFill/>
            <a:miter lim="800000"/>
            <a:headEnd/>
            <a:tailEnd/>
          </a:ln>
        </p:spPr>
      </p:pic>
      <p:pic>
        <p:nvPicPr>
          <p:cNvPr id="23558" name="Picture 6" descr="latex-image-1.pdf"/>
          <p:cNvPicPr>
            <a:picLocks noChangeAspect="1"/>
          </p:cNvPicPr>
          <p:nvPr/>
        </p:nvPicPr>
        <p:blipFill>
          <a:blip r:embed="rId3"/>
          <a:srcRect/>
          <a:stretch>
            <a:fillRect/>
          </a:stretch>
        </p:blipFill>
        <p:spPr bwMode="auto">
          <a:xfrm>
            <a:off x="700088" y="4103688"/>
            <a:ext cx="7834312" cy="2068512"/>
          </a:xfrm>
          <a:prstGeom prst="rect">
            <a:avLst/>
          </a:prstGeom>
          <a:noFill/>
          <a:ln w="9525">
            <a:noFill/>
            <a:miter lim="800000"/>
            <a:headEnd/>
            <a:tailEnd/>
          </a:ln>
        </p:spPr>
      </p:pic>
      <p:sp>
        <p:nvSpPr>
          <p:cNvPr id="23559" name="TextBox 7"/>
          <p:cNvSpPr txBox="1">
            <a:spLocks noChangeArrowheads="1"/>
          </p:cNvSpPr>
          <p:nvPr/>
        </p:nvSpPr>
        <p:spPr bwMode="auto">
          <a:xfrm>
            <a:off x="838200" y="3581400"/>
            <a:ext cx="2763838" cy="369888"/>
          </a:xfrm>
          <a:prstGeom prst="rect">
            <a:avLst/>
          </a:prstGeom>
          <a:noFill/>
          <a:ln w="9525">
            <a:noFill/>
            <a:miter lim="800000"/>
            <a:headEnd/>
            <a:tailEnd/>
          </a:ln>
        </p:spPr>
        <p:txBody>
          <a:bodyPr wrap="none">
            <a:prstTxWarp prst="textNoShape">
              <a:avLst/>
            </a:prstTxWarp>
            <a:spAutoFit/>
          </a:bodyPr>
          <a:lstStyle/>
          <a:p>
            <a:r>
              <a:rPr lang="en-US"/>
              <a:t>Example for the 12 entry:</a:t>
            </a:r>
          </a:p>
        </p:txBody>
      </p:sp>
      <p:sp>
        <p:nvSpPr>
          <p:cNvPr id="2" name="TextBox 1"/>
          <p:cNvSpPr txBox="1"/>
          <p:nvPr/>
        </p:nvSpPr>
        <p:spPr>
          <a:xfrm>
            <a:off x="381000" y="6194735"/>
            <a:ext cx="8534400" cy="646331"/>
          </a:xfrm>
          <a:prstGeom prst="rect">
            <a:avLst/>
          </a:prstGeom>
          <a:noFill/>
        </p:spPr>
        <p:txBody>
          <a:bodyPr wrap="square" rtlCol="0">
            <a:spAutoFit/>
          </a:bodyPr>
          <a:lstStyle/>
          <a:p>
            <a:r>
              <a:rPr lang="en-US" dirty="0" smtClean="0"/>
              <a:t>NB. </a:t>
            </a:r>
            <a:r>
              <a:rPr lang="en-US" dirty="0" err="1" smtClean="0"/>
              <a:t>Morawiec’s</a:t>
            </a:r>
            <a:r>
              <a:rPr lang="en-US" dirty="0" smtClean="0"/>
              <a:t> Eq. on p.22 has a minus sign in front of the last term; this will give an active rotation matrix, rather than the passive rotation matrix seen 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p:txBody>
          <a:bodyPr/>
          <a:lstStyle/>
          <a:p>
            <a:fld id="{5A3DE8DF-6FA8-0F44-B7F6-8909F06368C7}" type="slidenum">
              <a:rPr lang="en-US"/>
              <a:pPr/>
              <a:t>18</a:t>
            </a:fld>
            <a:endParaRPr lang="en-US"/>
          </a:p>
        </p:txBody>
      </p:sp>
      <p:sp>
        <p:nvSpPr>
          <p:cNvPr id="24579" name="Rectangle 2"/>
          <p:cNvSpPr>
            <a:spLocks noGrp="1" noChangeArrowheads="1"/>
          </p:cNvSpPr>
          <p:nvPr>
            <p:ph type="title"/>
          </p:nvPr>
        </p:nvSpPr>
        <p:spPr>
          <a:xfrm>
            <a:off x="685800" y="152400"/>
            <a:ext cx="8229600" cy="1143000"/>
          </a:xfrm>
        </p:spPr>
        <p:txBody>
          <a:bodyPr/>
          <a:lstStyle/>
          <a:p>
            <a:r>
              <a:rPr lang="en-US">
                <a:ea typeface="ＭＳ Ｐゴシック" charset="-128"/>
                <a:cs typeface="ＭＳ Ｐゴシック" charset="-128"/>
              </a:rPr>
              <a:t>Combining Rotations as RF vectors</a:t>
            </a:r>
          </a:p>
        </p:txBody>
      </p:sp>
      <p:sp>
        <p:nvSpPr>
          <p:cNvPr id="24580" name="Rectangle 3"/>
          <p:cNvSpPr>
            <a:spLocks noGrp="1" noChangeArrowheads="1"/>
          </p:cNvSpPr>
          <p:nvPr>
            <p:ph type="body" idx="1"/>
          </p:nvPr>
        </p:nvSpPr>
        <p:spPr>
          <a:xfrm>
            <a:off x="685800" y="1447800"/>
            <a:ext cx="8001000" cy="3657600"/>
          </a:xfrm>
        </p:spPr>
        <p:txBody>
          <a:bodyPr/>
          <a:lstStyle/>
          <a:p>
            <a:r>
              <a:rPr lang="en-US">
                <a:ea typeface="Times" charset="0"/>
                <a:cs typeface="Times" charset="0"/>
              </a:rPr>
              <a:t>Two Rodrigues vectors combine to form a third, </a:t>
            </a:r>
            <a:r>
              <a:rPr lang="en-US" b="1">
                <a:latin typeface="Symbol" charset="2"/>
                <a:ea typeface="Times" charset="0"/>
                <a:cs typeface="Times" charset="0"/>
              </a:rPr>
              <a:t>r</a:t>
            </a:r>
            <a:r>
              <a:rPr lang="en-US" baseline="-25000">
                <a:ea typeface="Times" charset="0"/>
                <a:cs typeface="Times" charset="0"/>
              </a:rPr>
              <a:t>C</a:t>
            </a:r>
            <a:r>
              <a:rPr lang="en-US">
                <a:ea typeface="Times" charset="0"/>
                <a:cs typeface="Times" charset="0"/>
              </a:rPr>
              <a:t>, as follows, where </a:t>
            </a:r>
            <a:r>
              <a:rPr lang="en-US" b="1">
                <a:latin typeface="Symbol" charset="2"/>
                <a:ea typeface="Times" charset="0"/>
                <a:cs typeface="Times" charset="0"/>
              </a:rPr>
              <a:t>r</a:t>
            </a:r>
            <a:r>
              <a:rPr lang="en-US" baseline="-25000">
                <a:ea typeface="Times" charset="0"/>
                <a:cs typeface="Times" charset="0"/>
              </a:rPr>
              <a:t>B</a:t>
            </a:r>
            <a:r>
              <a:rPr lang="en-US">
                <a:ea typeface="Times" charset="0"/>
                <a:cs typeface="Times" charset="0"/>
              </a:rPr>
              <a:t> follows after </a:t>
            </a:r>
            <a:r>
              <a:rPr lang="en-US" b="1">
                <a:latin typeface="Symbol" charset="2"/>
                <a:ea typeface="Times" charset="0"/>
                <a:cs typeface="Times" charset="0"/>
              </a:rPr>
              <a:t>r</a:t>
            </a:r>
            <a:r>
              <a:rPr lang="en-US" baseline="-25000">
                <a:ea typeface="Times" charset="0"/>
                <a:cs typeface="Times" charset="0"/>
              </a:rPr>
              <a:t>A</a:t>
            </a:r>
            <a:r>
              <a:rPr lang="en-US">
                <a:ea typeface="Times" charset="0"/>
                <a:cs typeface="Times" charset="0"/>
              </a:rPr>
              <a:t>. Note that this is </a:t>
            </a:r>
            <a:r>
              <a:rPr lang="en-US" i="1">
                <a:ea typeface="Times" charset="0"/>
                <a:cs typeface="Times" charset="0"/>
              </a:rPr>
              <a:t>not</a:t>
            </a:r>
            <a:r>
              <a:rPr lang="en-US">
                <a:ea typeface="Times" charset="0"/>
                <a:cs typeface="Times" charset="0"/>
              </a:rPr>
              <a:t> the parallelogram law for vectors!</a:t>
            </a:r>
            <a:br>
              <a:rPr lang="en-US">
                <a:ea typeface="Times" charset="0"/>
                <a:cs typeface="Times" charset="0"/>
              </a:rPr>
            </a:br>
            <a:r>
              <a:rPr lang="en-US">
                <a:ea typeface="Times" charset="0"/>
                <a:cs typeface="Times" charset="0"/>
              </a:rPr>
              <a:t/>
            </a:r>
            <a:br>
              <a:rPr lang="en-US">
                <a:ea typeface="Times" charset="0"/>
                <a:cs typeface="Times" charset="0"/>
              </a:rPr>
            </a:br>
            <a:r>
              <a:rPr lang="en-US">
                <a:ea typeface="Times" charset="0"/>
                <a:cs typeface="Times" charset="0"/>
              </a:rPr>
              <a:t> </a:t>
            </a:r>
            <a:r>
              <a:rPr lang="en-US" b="1">
                <a:latin typeface="Symbol" charset="2"/>
                <a:ea typeface="Times" charset="0"/>
                <a:cs typeface="Times" charset="0"/>
              </a:rPr>
              <a:t>r</a:t>
            </a:r>
            <a:r>
              <a:rPr lang="en-US" baseline="-25000">
                <a:ea typeface="Times" charset="0"/>
                <a:cs typeface="Times" charset="0"/>
              </a:rPr>
              <a:t>C</a:t>
            </a:r>
            <a:r>
              <a:rPr lang="en-US">
                <a:ea typeface="Times" charset="0"/>
                <a:cs typeface="Times" charset="0"/>
              </a:rPr>
              <a:t> = (</a:t>
            </a:r>
            <a:r>
              <a:rPr lang="en-US" b="1">
                <a:latin typeface="Symbol" charset="2"/>
                <a:ea typeface="Times" charset="0"/>
                <a:cs typeface="Times" charset="0"/>
              </a:rPr>
              <a:t>r</a:t>
            </a:r>
            <a:r>
              <a:rPr lang="en-US" baseline="-25000">
                <a:ea typeface="Times" charset="0"/>
                <a:cs typeface="Times" charset="0"/>
              </a:rPr>
              <a:t>A</a:t>
            </a:r>
            <a:r>
              <a:rPr lang="en-US">
                <a:ea typeface="Times" charset="0"/>
                <a:cs typeface="Times" charset="0"/>
              </a:rPr>
              <a:t>, </a:t>
            </a:r>
            <a:r>
              <a:rPr lang="en-US" b="1">
                <a:latin typeface="Symbol" charset="2"/>
                <a:ea typeface="Times" charset="0"/>
                <a:cs typeface="Times" charset="0"/>
              </a:rPr>
              <a:t>r</a:t>
            </a:r>
            <a:r>
              <a:rPr lang="en-US" baseline="-25000">
                <a:ea typeface="Times" charset="0"/>
                <a:cs typeface="Times" charset="0"/>
              </a:rPr>
              <a:t>B</a:t>
            </a:r>
            <a:r>
              <a:rPr lang="en-US">
                <a:ea typeface="Times" charset="0"/>
                <a:cs typeface="Times" charset="0"/>
              </a:rPr>
              <a:t>) = </a:t>
            </a:r>
            <a:br>
              <a:rPr lang="en-US">
                <a:ea typeface="Times" charset="0"/>
                <a:cs typeface="Times" charset="0"/>
              </a:rPr>
            </a:br>
            <a:r>
              <a:rPr lang="en-US">
                <a:ea typeface="Times" charset="0"/>
                <a:cs typeface="Times" charset="0"/>
              </a:rPr>
              <a:t>		{</a:t>
            </a:r>
            <a:r>
              <a:rPr lang="en-US" b="1">
                <a:solidFill>
                  <a:srgbClr val="008000"/>
                </a:solidFill>
                <a:latin typeface="Symbol" charset="2"/>
                <a:ea typeface="Times" charset="0"/>
                <a:cs typeface="Times" charset="0"/>
              </a:rPr>
              <a:t>r</a:t>
            </a:r>
            <a:r>
              <a:rPr lang="en-US" baseline="-25000">
                <a:solidFill>
                  <a:srgbClr val="008000"/>
                </a:solidFill>
                <a:ea typeface="Times" charset="0"/>
                <a:cs typeface="Times" charset="0"/>
              </a:rPr>
              <a:t>A</a:t>
            </a:r>
            <a:r>
              <a:rPr lang="en-US">
                <a:solidFill>
                  <a:srgbClr val="008000"/>
                </a:solidFill>
                <a:ea typeface="Times" charset="0"/>
                <a:cs typeface="Times" charset="0"/>
              </a:rPr>
              <a:t> + </a:t>
            </a:r>
            <a:r>
              <a:rPr lang="en-US" b="1">
                <a:solidFill>
                  <a:srgbClr val="008000"/>
                </a:solidFill>
                <a:latin typeface="Symbol" charset="2"/>
                <a:ea typeface="Times" charset="0"/>
                <a:cs typeface="Times" charset="0"/>
              </a:rPr>
              <a:t>r</a:t>
            </a:r>
            <a:r>
              <a:rPr lang="en-US" baseline="-25000">
                <a:solidFill>
                  <a:srgbClr val="008000"/>
                </a:solidFill>
                <a:ea typeface="Times" charset="0"/>
                <a:cs typeface="Times" charset="0"/>
              </a:rPr>
              <a:t>B</a:t>
            </a:r>
            <a:r>
              <a:rPr lang="en-US">
                <a:ea typeface="Times" charset="0"/>
                <a:cs typeface="Times" charset="0"/>
              </a:rPr>
              <a:t> - </a:t>
            </a:r>
            <a:r>
              <a:rPr lang="en-US" b="1">
                <a:solidFill>
                  <a:schemeClr val="accent2"/>
                </a:solidFill>
                <a:latin typeface="Symbol" charset="2"/>
                <a:ea typeface="Times" charset="0"/>
                <a:cs typeface="Times" charset="0"/>
              </a:rPr>
              <a:t>r</a:t>
            </a:r>
            <a:r>
              <a:rPr lang="en-US" baseline="-25000">
                <a:solidFill>
                  <a:schemeClr val="accent2"/>
                </a:solidFill>
                <a:ea typeface="Times" charset="0"/>
                <a:cs typeface="Times" charset="0"/>
              </a:rPr>
              <a:t>A</a:t>
            </a:r>
            <a:r>
              <a:rPr lang="en-US">
                <a:solidFill>
                  <a:schemeClr val="accent2"/>
                </a:solidFill>
                <a:ea typeface="Times" charset="0"/>
                <a:cs typeface="Times" charset="0"/>
              </a:rPr>
              <a:t> x </a:t>
            </a:r>
            <a:r>
              <a:rPr lang="en-US" b="1">
                <a:solidFill>
                  <a:schemeClr val="accent2"/>
                </a:solidFill>
                <a:latin typeface="Symbol" charset="2"/>
                <a:ea typeface="Times" charset="0"/>
                <a:cs typeface="Times" charset="0"/>
              </a:rPr>
              <a:t>r</a:t>
            </a:r>
            <a:r>
              <a:rPr lang="en-US" baseline="-25000">
                <a:solidFill>
                  <a:schemeClr val="accent2"/>
                </a:solidFill>
                <a:ea typeface="Times" charset="0"/>
                <a:cs typeface="Times" charset="0"/>
              </a:rPr>
              <a:t>B</a:t>
            </a:r>
            <a:r>
              <a:rPr lang="en-US">
                <a:ea typeface="Times" charset="0"/>
                <a:cs typeface="Times" charset="0"/>
              </a:rPr>
              <a:t>}/{1 - </a:t>
            </a:r>
            <a:r>
              <a:rPr lang="en-US" b="1">
                <a:solidFill>
                  <a:srgbClr val="FF0000"/>
                </a:solidFill>
                <a:latin typeface="Symbol" charset="2"/>
                <a:ea typeface="Times" charset="0"/>
                <a:cs typeface="Times" charset="0"/>
              </a:rPr>
              <a:t>r</a:t>
            </a:r>
            <a:r>
              <a:rPr lang="en-US" baseline="-25000">
                <a:solidFill>
                  <a:srgbClr val="FF0000"/>
                </a:solidFill>
                <a:ea typeface="Times" charset="0"/>
                <a:cs typeface="Times" charset="0"/>
              </a:rPr>
              <a:t>A</a:t>
            </a:r>
            <a:r>
              <a:rPr lang="en-US">
                <a:solidFill>
                  <a:srgbClr val="FF0000"/>
                </a:solidFill>
                <a:ea typeface="Times" charset="0"/>
                <a:cs typeface="Times" charset="0"/>
              </a:rPr>
              <a:t>•</a:t>
            </a:r>
            <a:r>
              <a:rPr lang="en-US" b="1">
                <a:solidFill>
                  <a:srgbClr val="FF0000"/>
                </a:solidFill>
                <a:latin typeface="Symbol" charset="2"/>
                <a:ea typeface="Times" charset="0"/>
                <a:cs typeface="Times" charset="0"/>
              </a:rPr>
              <a:t>r</a:t>
            </a:r>
            <a:r>
              <a:rPr lang="en-US" baseline="-25000">
                <a:solidFill>
                  <a:srgbClr val="FF0000"/>
                </a:solidFill>
                <a:ea typeface="Times" charset="0"/>
                <a:cs typeface="Times" charset="0"/>
              </a:rPr>
              <a:t>B</a:t>
            </a:r>
            <a:r>
              <a:rPr lang="en-US">
                <a:ea typeface="Times" charset="0"/>
                <a:cs typeface="Times" charset="0"/>
              </a:rPr>
              <a:t>}</a:t>
            </a:r>
            <a:endParaRPr lang="en-US">
              <a:ea typeface="ＭＳ Ｐゴシック" charset="-128"/>
              <a:cs typeface="ＭＳ Ｐゴシック" charset="-128"/>
            </a:endParaRPr>
          </a:p>
        </p:txBody>
      </p:sp>
      <p:sp>
        <p:nvSpPr>
          <p:cNvPr id="24581" name="Text Box 4"/>
          <p:cNvSpPr txBox="1">
            <a:spLocks noChangeArrowheads="1"/>
          </p:cNvSpPr>
          <p:nvPr/>
        </p:nvSpPr>
        <p:spPr bwMode="auto">
          <a:xfrm>
            <a:off x="2590800" y="5553075"/>
            <a:ext cx="2574925" cy="588963"/>
          </a:xfrm>
          <a:prstGeom prst="rect">
            <a:avLst/>
          </a:prstGeom>
          <a:noFill/>
          <a:ln w="9525">
            <a:solidFill>
              <a:schemeClr val="accent2"/>
            </a:solidFill>
            <a:miter lim="800000"/>
            <a:headEnd/>
            <a:tailEnd/>
          </a:ln>
        </p:spPr>
        <p:txBody>
          <a:bodyPr wrap="none">
            <a:prstTxWarp prst="textNoShape">
              <a:avLst/>
            </a:prstTxWarp>
            <a:spAutoFit/>
          </a:bodyPr>
          <a:lstStyle/>
          <a:p>
            <a:r>
              <a:rPr lang="en-US" sz="3200" i="1">
                <a:solidFill>
                  <a:schemeClr val="accent2"/>
                </a:solidFill>
                <a:latin typeface="Times" charset="0"/>
              </a:rPr>
              <a:t>vector product</a:t>
            </a:r>
          </a:p>
        </p:txBody>
      </p:sp>
      <p:sp>
        <p:nvSpPr>
          <p:cNvPr id="24582" name="Line 5"/>
          <p:cNvSpPr>
            <a:spLocks noChangeShapeType="1"/>
          </p:cNvSpPr>
          <p:nvPr/>
        </p:nvSpPr>
        <p:spPr bwMode="auto">
          <a:xfrm flipV="1">
            <a:off x="4206875" y="4572000"/>
            <a:ext cx="0" cy="1087438"/>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583" name="Text Box 6"/>
          <p:cNvSpPr txBox="1">
            <a:spLocks noChangeArrowheads="1"/>
          </p:cNvSpPr>
          <p:nvPr/>
        </p:nvSpPr>
        <p:spPr bwMode="auto">
          <a:xfrm>
            <a:off x="5807075" y="5583238"/>
            <a:ext cx="2574925" cy="588962"/>
          </a:xfrm>
          <a:prstGeom prst="rect">
            <a:avLst/>
          </a:prstGeom>
          <a:noFill/>
          <a:ln w="9525">
            <a:solidFill>
              <a:srgbClr val="FF0000"/>
            </a:solidFill>
            <a:miter lim="800000"/>
            <a:headEnd/>
            <a:tailEnd/>
          </a:ln>
        </p:spPr>
        <p:txBody>
          <a:bodyPr wrap="none">
            <a:prstTxWarp prst="textNoShape">
              <a:avLst/>
            </a:prstTxWarp>
            <a:spAutoFit/>
          </a:bodyPr>
          <a:lstStyle/>
          <a:p>
            <a:r>
              <a:rPr lang="en-US" sz="3200" i="1">
                <a:solidFill>
                  <a:srgbClr val="FF0000"/>
                </a:solidFill>
                <a:latin typeface="Times" charset="0"/>
              </a:rPr>
              <a:t>scalar product</a:t>
            </a:r>
          </a:p>
        </p:txBody>
      </p:sp>
      <p:sp>
        <p:nvSpPr>
          <p:cNvPr id="24584" name="Line 7"/>
          <p:cNvSpPr>
            <a:spLocks noChangeShapeType="1"/>
          </p:cNvSpPr>
          <p:nvPr/>
        </p:nvSpPr>
        <p:spPr bwMode="auto">
          <a:xfrm flipH="1" flipV="1">
            <a:off x="6172200" y="4572000"/>
            <a:ext cx="625475" cy="1087438"/>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24585" name="Text Box 8"/>
          <p:cNvSpPr txBox="1">
            <a:spLocks noChangeArrowheads="1"/>
          </p:cNvSpPr>
          <p:nvPr/>
        </p:nvSpPr>
        <p:spPr bwMode="auto">
          <a:xfrm>
            <a:off x="457200" y="4648200"/>
            <a:ext cx="1547813" cy="588963"/>
          </a:xfrm>
          <a:prstGeom prst="rect">
            <a:avLst/>
          </a:prstGeom>
          <a:noFill/>
          <a:ln w="9525">
            <a:solidFill>
              <a:srgbClr val="008000"/>
            </a:solidFill>
            <a:miter lim="800000"/>
            <a:headEnd/>
            <a:tailEnd/>
          </a:ln>
        </p:spPr>
        <p:txBody>
          <a:bodyPr wrap="none">
            <a:prstTxWarp prst="textNoShape">
              <a:avLst/>
            </a:prstTxWarp>
            <a:spAutoFit/>
          </a:bodyPr>
          <a:lstStyle/>
          <a:p>
            <a:r>
              <a:rPr lang="en-US" sz="3200" i="1">
                <a:solidFill>
                  <a:srgbClr val="008000"/>
                </a:solidFill>
                <a:latin typeface="Times" charset="0"/>
              </a:rPr>
              <a:t>addition</a:t>
            </a:r>
          </a:p>
        </p:txBody>
      </p:sp>
      <p:sp>
        <p:nvSpPr>
          <p:cNvPr id="24586" name="Line 9"/>
          <p:cNvSpPr>
            <a:spLocks noChangeShapeType="1"/>
          </p:cNvSpPr>
          <p:nvPr/>
        </p:nvSpPr>
        <p:spPr bwMode="auto">
          <a:xfrm flipV="1">
            <a:off x="2057400" y="4495800"/>
            <a:ext cx="838200" cy="4572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2"/>
          </p:nvPr>
        </p:nvSpPr>
        <p:spPr/>
        <p:txBody>
          <a:bodyPr/>
          <a:lstStyle/>
          <a:p>
            <a:fld id="{160911C3-AC86-5A44-9A4C-05E426FCAA30}" type="slidenum">
              <a:rPr lang="en-US"/>
              <a:pPr/>
              <a:t>19</a:t>
            </a:fld>
            <a:endParaRPr lang="en-US"/>
          </a:p>
        </p:txBody>
      </p:sp>
      <p:sp>
        <p:nvSpPr>
          <p:cNvPr id="4100" name="Rectangle 2"/>
          <p:cNvSpPr>
            <a:spLocks noGrp="1" noChangeArrowheads="1"/>
          </p:cNvSpPr>
          <p:nvPr>
            <p:ph type="title"/>
          </p:nvPr>
        </p:nvSpPr>
        <p:spPr/>
        <p:txBody>
          <a:bodyPr/>
          <a:lstStyle/>
          <a:p>
            <a:r>
              <a:rPr lang="en-US">
                <a:ea typeface="ＭＳ Ｐゴシック" charset="-128"/>
                <a:cs typeface="ＭＳ Ｐゴシック" charset="-128"/>
              </a:rPr>
              <a:t>Combining Rotations as RF vectors: component form</a:t>
            </a:r>
          </a:p>
        </p:txBody>
      </p:sp>
      <p:graphicFrame>
        <p:nvGraphicFramePr>
          <p:cNvPr id="4098" name="Object 2"/>
          <p:cNvGraphicFramePr>
            <a:graphicFrameLocks noChangeAspect="1"/>
          </p:cNvGraphicFramePr>
          <p:nvPr/>
        </p:nvGraphicFramePr>
        <p:xfrm>
          <a:off x="381000" y="1905000"/>
          <a:ext cx="8588375" cy="3645666"/>
        </p:xfrm>
        <a:graphic>
          <a:graphicData uri="http://schemas.openxmlformats.org/presentationml/2006/ole">
            <mc:AlternateContent xmlns:mc="http://schemas.openxmlformats.org/markup-compatibility/2006">
              <mc:Choice xmlns:v="urn:schemas-microsoft-com:vml" Requires="v">
                <p:oleObj spid="_x0000_s4109" name="Equation" r:id="rId3" imgW="2603500" imgH="1104900" progId="Equation.3">
                  <p:embed/>
                </p:oleObj>
              </mc:Choice>
              <mc:Fallback>
                <p:oleObj name="Equation" r:id="rId3" imgW="2603500" imgH="1104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8588375" cy="3645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r>
              <a:rPr lang="en-US" dirty="0">
                <a:latin typeface="Calibri"/>
                <a:cs typeface="Calibri"/>
              </a:rPr>
              <a:t> Briefly describe rotations/orientations</a:t>
            </a:r>
          </a:p>
          <a:p>
            <a:pPr eaLnBrk="1" hangingPunct="1"/>
            <a:r>
              <a:rPr lang="en-US" dirty="0">
                <a:latin typeface="Calibri"/>
                <a:cs typeface="Calibri"/>
              </a:rPr>
              <a:t> Introduce Rodrigues-Frank vectors</a:t>
            </a:r>
          </a:p>
          <a:p>
            <a:pPr eaLnBrk="1" hangingPunct="1"/>
            <a:r>
              <a:rPr lang="en-US" dirty="0">
                <a:latin typeface="Calibri"/>
                <a:cs typeface="Calibri"/>
              </a:rPr>
              <a:t> Introduce </a:t>
            </a:r>
            <a:r>
              <a:rPr lang="en-US" dirty="0" smtClean="0">
                <a:latin typeface="Calibri"/>
                <a:cs typeface="Calibri"/>
              </a:rPr>
              <a:t>unit quaternions</a:t>
            </a:r>
            <a:endParaRPr lang="en-US" dirty="0">
              <a:latin typeface="Calibri"/>
              <a:cs typeface="Calibri"/>
            </a:endParaRPr>
          </a:p>
          <a:p>
            <a:pPr eaLnBrk="1" hangingPunct="1"/>
            <a:r>
              <a:rPr lang="en-US" dirty="0">
                <a:latin typeface="Calibri"/>
                <a:cs typeface="Calibri"/>
              </a:rPr>
              <a:t> Learn how to manipulate and use quaternions as rotation operators</a:t>
            </a:r>
          </a:p>
          <a:p>
            <a:pPr eaLnBrk="1" hangingPunct="1"/>
            <a:r>
              <a:rPr lang="en-US" dirty="0">
                <a:latin typeface="Calibri"/>
                <a:cs typeface="Calibri"/>
              </a:rPr>
              <a:t> Discuss conversions between Euler angles, rotation </a:t>
            </a:r>
            <a:r>
              <a:rPr lang="en-US" dirty="0" smtClean="0">
                <a:latin typeface="Calibri"/>
                <a:cs typeface="Calibri"/>
              </a:rPr>
              <a:t>matrices</a:t>
            </a:r>
            <a:r>
              <a:rPr lang="en-US" dirty="0">
                <a:latin typeface="Calibri"/>
                <a:cs typeface="Calibri"/>
              </a:rPr>
              <a:t>, RF vectors, and quaternions </a:t>
            </a:r>
          </a:p>
          <a:p>
            <a:pPr eaLnBrk="1" hangingPunct="1">
              <a:buFont typeface="Wingdings" charset="2"/>
              <a:buNone/>
            </a:pPr>
            <a:endParaRPr lang="en-US" dirty="0">
              <a:latin typeface="Calibri"/>
              <a:cs typeface="Calibri"/>
            </a:endParaRPr>
          </a:p>
        </p:txBody>
      </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Objectives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 name="Slide Number Placeholder 1"/>
          <p:cNvSpPr>
            <a:spLocks noGrp="1"/>
          </p:cNvSpPr>
          <p:nvPr>
            <p:ph type="sldNum" sz="quarter" idx="12"/>
          </p:nvPr>
        </p:nvSpPr>
        <p:spPr/>
        <p:txBody>
          <a:bodyPr/>
          <a:lstStyle/>
          <a:p>
            <a:fld id="{6FD696D3-A469-D145-A0EE-8F84D568F2FA}"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Quaternions: Yet another representation of rotations</a:t>
            </a:r>
            <a:endParaRPr lang="en-US" sz="4400" i="1" kern="0" dirty="0">
              <a:solidFill>
                <a:srgbClr val="3333CC"/>
              </a:solidFill>
              <a:latin typeface="Times New Roman"/>
              <a:ea typeface="ＭＳ Ｐゴシック" pitchFamily="-112" charset="-128"/>
              <a:cs typeface="ＭＳ Ｐゴシック" pitchFamily="-112" charset="-128"/>
            </a:endParaRPr>
          </a:p>
        </p:txBody>
      </p:sp>
      <p:pic>
        <p:nvPicPr>
          <p:cNvPr id="25603" name="quaternionsdef.jpg" descr="/afs/andrew.cmu.edu/usr19/srwilson/quaternionsdef.jpg"/>
          <p:cNvPicPr>
            <a:picLocks noChangeAspect="1"/>
          </p:cNvPicPr>
          <p:nvPr/>
        </p:nvPicPr>
        <p:blipFill>
          <a:blip r:embed="rId2" r:link="rId3"/>
          <a:srcRect/>
          <a:stretch>
            <a:fillRect/>
          </a:stretch>
        </p:blipFill>
        <p:spPr bwMode="auto">
          <a:xfrm>
            <a:off x="5638800" y="1809750"/>
            <a:ext cx="2674938" cy="1085850"/>
          </a:xfrm>
          <a:prstGeom prst="rect">
            <a:avLst/>
          </a:prstGeom>
          <a:noFill/>
          <a:ln w="9525">
            <a:noFill/>
            <a:miter lim="800000"/>
            <a:headEnd/>
            <a:tailEnd/>
          </a:ln>
        </p:spPr>
      </p:pic>
      <p:sp>
        <p:nvSpPr>
          <p:cNvPr id="25604" name="TextBox 7"/>
          <p:cNvSpPr txBox="1">
            <a:spLocks noChangeArrowheads="1"/>
          </p:cNvSpPr>
          <p:nvPr/>
        </p:nvSpPr>
        <p:spPr bwMode="auto">
          <a:xfrm>
            <a:off x="838200" y="1519238"/>
            <a:ext cx="3024188" cy="461962"/>
          </a:xfrm>
          <a:prstGeom prst="rect">
            <a:avLst/>
          </a:prstGeom>
          <a:noFill/>
          <a:ln w="9525">
            <a:noFill/>
            <a:miter lim="800000"/>
            <a:headEnd/>
            <a:tailEnd/>
          </a:ln>
        </p:spPr>
        <p:txBody>
          <a:bodyPr wrap="none">
            <a:prstTxWarp prst="textNoShape">
              <a:avLst/>
            </a:prstTxWarp>
            <a:spAutoFit/>
          </a:bodyPr>
          <a:lstStyle/>
          <a:p>
            <a:r>
              <a:rPr lang="en-US" sz="2400" i="1">
                <a:solidFill>
                  <a:srgbClr val="FF0000"/>
                </a:solidFill>
                <a:latin typeface="Calibri" charset="0"/>
              </a:rPr>
              <a:t>What is a quaternion?</a:t>
            </a:r>
          </a:p>
        </p:txBody>
      </p:sp>
      <p:sp>
        <p:nvSpPr>
          <p:cNvPr id="25605" name="TextBox 8"/>
          <p:cNvSpPr txBox="1">
            <a:spLocks noChangeArrowheads="1"/>
          </p:cNvSpPr>
          <p:nvPr/>
        </p:nvSpPr>
        <p:spPr bwMode="auto">
          <a:xfrm>
            <a:off x="304800" y="1981200"/>
            <a:ext cx="4800600" cy="132397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 quaternion is first of all an ordered set of four real numbers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0</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1</a:t>
            </a:r>
            <a:r>
              <a:rPr lang="en-US" sz="2000">
                <a:latin typeface="Calibri" charset="0"/>
              </a:rPr>
              <a:t>,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2</a:t>
            </a:r>
            <a:r>
              <a:rPr lang="en-US" sz="2000">
                <a:latin typeface="Calibri" charset="0"/>
              </a:rPr>
              <a:t>, and </a:t>
            </a:r>
            <a:r>
              <a:rPr lang="en-US" sz="2000" i="1">
                <a:latin typeface="Times New Roman" charset="0"/>
                <a:ea typeface="Times New Roman" charset="0"/>
                <a:cs typeface="Times New Roman" charset="0"/>
              </a:rPr>
              <a:t>q</a:t>
            </a:r>
            <a:r>
              <a:rPr lang="en-US" sz="2000" baseline="-25000">
                <a:latin typeface="Times New Roman" charset="0"/>
                <a:ea typeface="Times New Roman" charset="0"/>
                <a:cs typeface="Times New Roman" charset="0"/>
              </a:rPr>
              <a:t>4</a:t>
            </a:r>
            <a:r>
              <a:rPr lang="en-US" sz="2000">
                <a:latin typeface="Calibri" charset="0"/>
              </a:rPr>
              <a:t>.  </a:t>
            </a:r>
          </a:p>
          <a:p>
            <a:pPr algn="ctr"/>
            <a:r>
              <a:rPr lang="en-US" sz="2000">
                <a:latin typeface="Calibri" charset="0"/>
              </a:rPr>
              <a:t>Here, </a:t>
            </a:r>
            <a:r>
              <a:rPr lang="en-US" sz="2000" b="1">
                <a:latin typeface="Times New Roman" charset="0"/>
                <a:ea typeface="Times New Roman" charset="0"/>
                <a:cs typeface="Times New Roman" charset="0"/>
              </a:rPr>
              <a:t>i, j, k</a:t>
            </a:r>
            <a:r>
              <a:rPr lang="en-US" sz="2000">
                <a:latin typeface="Calibri" charset="0"/>
              </a:rPr>
              <a:t> are the familiar unit vectors that correspond to the x-, y-, and z-axes, resp.</a:t>
            </a:r>
          </a:p>
        </p:txBody>
      </p:sp>
      <p:pic>
        <p:nvPicPr>
          <p:cNvPr id="25606" name="quaternionsadd.jpg" descr="/afs/andrew.cmu.edu/usr19/srwilson/quaternionsadd.jpg"/>
          <p:cNvPicPr>
            <a:picLocks noChangeAspect="1"/>
          </p:cNvPicPr>
          <p:nvPr/>
        </p:nvPicPr>
        <p:blipFill>
          <a:blip r:embed="rId4" r:link="rId3"/>
          <a:srcRect/>
          <a:stretch>
            <a:fillRect/>
          </a:stretch>
        </p:blipFill>
        <p:spPr bwMode="auto">
          <a:xfrm>
            <a:off x="1295400" y="4365625"/>
            <a:ext cx="6553200" cy="358775"/>
          </a:xfrm>
          <a:prstGeom prst="rect">
            <a:avLst/>
          </a:prstGeom>
          <a:noFill/>
          <a:ln w="9525">
            <a:noFill/>
            <a:miter lim="800000"/>
            <a:headEnd/>
            <a:tailEnd/>
          </a:ln>
        </p:spPr>
      </p:pic>
      <p:sp>
        <p:nvSpPr>
          <p:cNvPr id="25607" name="TextBox 17"/>
          <p:cNvSpPr txBox="1">
            <a:spLocks noChangeArrowheads="1"/>
          </p:cNvSpPr>
          <p:nvPr/>
        </p:nvSpPr>
        <p:spPr bwMode="auto">
          <a:xfrm>
            <a:off x="1600200" y="3343275"/>
            <a:ext cx="59436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Addition of two quaternions and multiplication of a quaternion by a real number are as would be expected of normal four-component vectors.</a:t>
            </a:r>
          </a:p>
        </p:txBody>
      </p:sp>
      <p:pic>
        <p:nvPicPr>
          <p:cNvPr id="25608" name="quaternionsnorm.jpg" descr="/afs/andrew.cmu.edu/usr19/srwilson/quaternionsnorm.jpg"/>
          <p:cNvPicPr>
            <a:picLocks noChangeAspect="1"/>
          </p:cNvPicPr>
          <p:nvPr/>
        </p:nvPicPr>
        <p:blipFill>
          <a:blip r:embed="rId5" r:link="rId3"/>
          <a:srcRect/>
          <a:stretch>
            <a:fillRect/>
          </a:stretch>
        </p:blipFill>
        <p:spPr bwMode="auto">
          <a:xfrm>
            <a:off x="609600" y="5410200"/>
            <a:ext cx="4114800" cy="531813"/>
          </a:xfrm>
          <a:prstGeom prst="rect">
            <a:avLst/>
          </a:prstGeom>
          <a:noFill/>
          <a:ln w="9525">
            <a:noFill/>
            <a:miter lim="800000"/>
            <a:headEnd/>
            <a:tailEnd/>
          </a:ln>
        </p:spPr>
      </p:pic>
      <p:sp>
        <p:nvSpPr>
          <p:cNvPr id="25609" name="TextBox 21"/>
          <p:cNvSpPr txBox="1">
            <a:spLocks noChangeArrowheads="1"/>
          </p:cNvSpPr>
          <p:nvPr/>
        </p:nvSpPr>
        <p:spPr bwMode="auto">
          <a:xfrm>
            <a:off x="990600" y="4953000"/>
            <a:ext cx="3057525"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Magnitude of a quaternion: </a:t>
            </a:r>
          </a:p>
        </p:txBody>
      </p:sp>
      <p:sp>
        <p:nvSpPr>
          <p:cNvPr id="23" name="Oval 22"/>
          <p:cNvSpPr>
            <a:spLocks noChangeArrowheads="1"/>
          </p:cNvSpPr>
          <p:nvPr/>
        </p:nvSpPr>
        <p:spPr bwMode="auto">
          <a:xfrm>
            <a:off x="6096000" y="2598738"/>
            <a:ext cx="381000" cy="296862"/>
          </a:xfrm>
          <a:prstGeom prst="ellipse">
            <a:avLst/>
          </a:prstGeom>
          <a:no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4" name="Oval 23"/>
          <p:cNvSpPr>
            <a:spLocks noChangeArrowheads="1"/>
          </p:cNvSpPr>
          <p:nvPr/>
        </p:nvSpPr>
        <p:spPr bwMode="auto">
          <a:xfrm>
            <a:off x="6553200" y="2590800"/>
            <a:ext cx="381000" cy="296863"/>
          </a:xfrm>
          <a:prstGeom prst="ellipse">
            <a:avLst/>
          </a:prstGeom>
          <a:noFill/>
          <a:ln w="9525">
            <a:solidFill>
              <a:srgbClr val="80000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5612" name="TextBox 24"/>
          <p:cNvSpPr txBox="1">
            <a:spLocks noChangeArrowheads="1"/>
          </p:cNvSpPr>
          <p:nvPr/>
        </p:nvSpPr>
        <p:spPr bwMode="auto">
          <a:xfrm>
            <a:off x="5334000" y="2754313"/>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5613" name="TextBox 25"/>
          <p:cNvSpPr txBox="1">
            <a:spLocks noChangeArrowheads="1"/>
          </p:cNvSpPr>
          <p:nvPr/>
        </p:nvSpPr>
        <p:spPr bwMode="auto">
          <a:xfrm>
            <a:off x="6781800" y="2743200"/>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25614" name="TextBox 26"/>
          <p:cNvSpPr txBox="1">
            <a:spLocks noChangeArrowheads="1"/>
          </p:cNvSpPr>
          <p:nvPr/>
        </p:nvSpPr>
        <p:spPr bwMode="auto">
          <a:xfrm>
            <a:off x="5334000" y="4933950"/>
            <a:ext cx="2967038"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Conjugate of a quaternion:</a:t>
            </a:r>
          </a:p>
        </p:txBody>
      </p:sp>
      <p:pic>
        <p:nvPicPr>
          <p:cNvPr id="25615" name="quaternionsconj.jpg" descr="/afs/andrew.cmu.edu/usr19/srwilson/quaternionsconj.jpg"/>
          <p:cNvPicPr>
            <a:picLocks noChangeAspect="1"/>
          </p:cNvPicPr>
          <p:nvPr/>
        </p:nvPicPr>
        <p:blipFill>
          <a:blip r:embed="rId6" r:link="rId3"/>
          <a:srcRect/>
          <a:stretch>
            <a:fillRect/>
          </a:stretch>
        </p:blipFill>
        <p:spPr bwMode="auto">
          <a:xfrm>
            <a:off x="5348288" y="5360988"/>
            <a:ext cx="3109912" cy="819150"/>
          </a:xfrm>
          <a:prstGeom prst="rect">
            <a:avLst/>
          </a:prstGeom>
          <a:noFill/>
          <a:ln w="9525">
            <a:noFill/>
            <a:miter lim="800000"/>
            <a:headEnd/>
            <a:tailEnd/>
          </a:ln>
        </p:spPr>
      </p:pic>
      <p:cxnSp>
        <p:nvCxnSpPr>
          <p:cNvPr id="30" name="Straight Connector 29"/>
          <p:cNvCxnSpPr>
            <a:cxnSpLocks noChangeShapeType="1"/>
          </p:cNvCxnSpPr>
          <p:nvPr/>
        </p:nvCxnSpPr>
        <p:spPr bwMode="auto">
          <a:xfrm>
            <a:off x="838200" y="5322888"/>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1" name="Straight Connector 30"/>
          <p:cNvCxnSpPr>
            <a:cxnSpLocks noChangeShapeType="1"/>
          </p:cNvCxnSpPr>
          <p:nvPr/>
        </p:nvCxnSpPr>
        <p:spPr bwMode="auto">
          <a:xfrm>
            <a:off x="5105400" y="5321300"/>
            <a:ext cx="3276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2" name="Slide Number Placeholder 1"/>
          <p:cNvSpPr>
            <a:spLocks noGrp="1"/>
          </p:cNvSpPr>
          <p:nvPr>
            <p:ph type="sldNum" sz="quarter" idx="12"/>
          </p:nvPr>
        </p:nvSpPr>
        <p:spPr/>
        <p:txBody>
          <a:bodyPr/>
          <a:lstStyle/>
          <a:p>
            <a:fld id="{6FD696D3-A469-D145-A0EE-8F84D568F2FA}"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Multiplication of two quaternions</a:t>
            </a:r>
            <a:endParaRPr lang="en-US" sz="4400" i="1" kern="0" dirty="0">
              <a:solidFill>
                <a:srgbClr val="3333CC"/>
              </a:solidFill>
              <a:latin typeface="Times New Roman"/>
              <a:ea typeface="ＭＳ Ｐゴシック" pitchFamily="-112" charset="-128"/>
              <a:cs typeface="ＭＳ Ｐゴシック" pitchFamily="-112" charset="-128"/>
            </a:endParaRPr>
          </a:p>
        </p:txBody>
      </p:sp>
      <p:pic>
        <p:nvPicPr>
          <p:cNvPr id="26627" name="quaternionsdef.jpg" descr="/afs/andrew.cmu.edu/usr19/srwilson/quaternionsdef.jpg"/>
          <p:cNvPicPr>
            <a:picLocks noChangeAspect="1"/>
          </p:cNvPicPr>
          <p:nvPr/>
        </p:nvPicPr>
        <p:blipFill>
          <a:blip r:embed="rId2" r:link="rId3"/>
          <a:srcRect/>
          <a:stretch>
            <a:fillRect/>
          </a:stretch>
        </p:blipFill>
        <p:spPr bwMode="auto">
          <a:xfrm>
            <a:off x="5562600" y="1219200"/>
            <a:ext cx="2674938" cy="1085850"/>
          </a:xfrm>
          <a:prstGeom prst="rect">
            <a:avLst/>
          </a:prstGeom>
          <a:noFill/>
          <a:ln w="9525">
            <a:noFill/>
            <a:miter lim="800000"/>
            <a:headEnd/>
            <a:tailEnd/>
          </a:ln>
        </p:spPr>
      </p:pic>
      <p:sp>
        <p:nvSpPr>
          <p:cNvPr id="26628" name="TextBox 18"/>
          <p:cNvSpPr txBox="1">
            <a:spLocks noChangeArrowheads="1"/>
          </p:cNvSpPr>
          <p:nvPr/>
        </p:nvSpPr>
        <p:spPr bwMode="auto">
          <a:xfrm>
            <a:off x="381000" y="1295400"/>
            <a:ext cx="4419600" cy="1016000"/>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However, quaternion multiplication is ingeniously defined in such a way so as to reproduce </a:t>
            </a:r>
            <a:r>
              <a:rPr lang="en-US" sz="2000" b="1" dirty="0">
                <a:latin typeface="Calibri" charset="0"/>
              </a:rPr>
              <a:t>rotation composition</a:t>
            </a:r>
            <a:r>
              <a:rPr lang="en-US" sz="2000" dirty="0">
                <a:latin typeface="Calibri" charset="0"/>
              </a:rPr>
              <a:t>.</a:t>
            </a:r>
          </a:p>
        </p:txBody>
      </p:sp>
      <p:pic>
        <p:nvPicPr>
          <p:cNvPr id="26629" name="quaternionsijk4.jpg" descr="/afs/andrew.cmu.edu/usr19/srwilson/quaternionsijk4.jpg"/>
          <p:cNvPicPr>
            <a:picLocks noChangeAspect="1"/>
          </p:cNvPicPr>
          <p:nvPr/>
        </p:nvPicPr>
        <p:blipFill>
          <a:blip r:embed="rId4" r:link="rId3"/>
          <a:srcRect/>
          <a:stretch>
            <a:fillRect/>
          </a:stretch>
        </p:blipFill>
        <p:spPr bwMode="auto">
          <a:xfrm>
            <a:off x="1905000" y="3810000"/>
            <a:ext cx="1152525" cy="292100"/>
          </a:xfrm>
          <a:prstGeom prst="rect">
            <a:avLst/>
          </a:prstGeom>
          <a:noFill/>
          <a:ln w="9525">
            <a:noFill/>
            <a:miter lim="800000"/>
            <a:headEnd/>
            <a:tailEnd/>
          </a:ln>
        </p:spPr>
      </p:pic>
      <p:pic>
        <p:nvPicPr>
          <p:cNvPr id="26630" name="quaternionsijk3.jpg" descr="/afs/andrew.cmu.edu/usr19/srwilson/quaternionsijk3.jpg"/>
          <p:cNvPicPr>
            <a:picLocks noChangeAspect="1"/>
          </p:cNvPicPr>
          <p:nvPr/>
        </p:nvPicPr>
        <p:blipFill>
          <a:blip r:embed="rId5" r:link="rId3"/>
          <a:srcRect/>
          <a:stretch>
            <a:fillRect/>
          </a:stretch>
        </p:blipFill>
        <p:spPr bwMode="auto">
          <a:xfrm>
            <a:off x="1905000" y="4114800"/>
            <a:ext cx="1152525" cy="287338"/>
          </a:xfrm>
          <a:prstGeom prst="rect">
            <a:avLst/>
          </a:prstGeom>
          <a:noFill/>
          <a:ln w="9525">
            <a:noFill/>
            <a:miter lim="800000"/>
            <a:headEnd/>
            <a:tailEnd/>
          </a:ln>
        </p:spPr>
      </p:pic>
      <p:pic>
        <p:nvPicPr>
          <p:cNvPr id="26631" name="quaternionsijk2.jpg" descr="/afs/andrew.cmu.edu/usr19/srwilson/quaternionsijk2.jpg"/>
          <p:cNvPicPr>
            <a:picLocks noChangeAspect="1"/>
          </p:cNvPicPr>
          <p:nvPr/>
        </p:nvPicPr>
        <p:blipFill>
          <a:blip r:embed="rId6" r:link="rId3"/>
          <a:srcRect/>
          <a:stretch>
            <a:fillRect/>
          </a:stretch>
        </p:blipFill>
        <p:spPr bwMode="auto">
          <a:xfrm>
            <a:off x="1968500" y="3540125"/>
            <a:ext cx="1079500" cy="269875"/>
          </a:xfrm>
          <a:prstGeom prst="rect">
            <a:avLst/>
          </a:prstGeom>
          <a:noFill/>
          <a:ln w="9525">
            <a:noFill/>
            <a:miter lim="800000"/>
            <a:headEnd/>
            <a:tailEnd/>
          </a:ln>
        </p:spPr>
      </p:pic>
      <p:pic>
        <p:nvPicPr>
          <p:cNvPr id="26632" name="quaternionsijk1.jpg" descr="/afs/andrew.cmu.edu/usr19/srwilson/quaternionsijk1.jpg"/>
          <p:cNvPicPr>
            <a:picLocks noChangeAspect="1"/>
          </p:cNvPicPr>
          <p:nvPr/>
        </p:nvPicPr>
        <p:blipFill>
          <a:blip r:embed="rId7" r:link="rId3"/>
          <a:srcRect/>
          <a:stretch>
            <a:fillRect/>
          </a:stretch>
        </p:blipFill>
        <p:spPr bwMode="auto">
          <a:xfrm>
            <a:off x="1524000" y="3200400"/>
            <a:ext cx="1952625" cy="292100"/>
          </a:xfrm>
          <a:prstGeom prst="rect">
            <a:avLst/>
          </a:prstGeom>
          <a:noFill/>
          <a:ln w="9525">
            <a:noFill/>
            <a:miter lim="800000"/>
            <a:headEnd/>
            <a:tailEnd/>
          </a:ln>
        </p:spPr>
      </p:pic>
      <p:sp>
        <p:nvSpPr>
          <p:cNvPr id="26633" name="TextBox 24"/>
          <p:cNvSpPr txBox="1">
            <a:spLocks noChangeArrowheads="1"/>
          </p:cNvSpPr>
          <p:nvPr/>
        </p:nvSpPr>
        <p:spPr bwMode="auto">
          <a:xfrm>
            <a:off x="762000" y="2492375"/>
            <a:ext cx="3733800" cy="708025"/>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Multiplication of the basis quaternions is </a:t>
            </a:r>
            <a:r>
              <a:rPr lang="en-US" sz="2000" i="1" dirty="0">
                <a:latin typeface="Calibri" charset="0"/>
              </a:rPr>
              <a:t>defined </a:t>
            </a:r>
            <a:r>
              <a:rPr lang="en-US" sz="2000" dirty="0">
                <a:latin typeface="Calibri" charset="0"/>
              </a:rPr>
              <a:t>as follows:</a:t>
            </a:r>
          </a:p>
        </p:txBody>
      </p:sp>
      <p:sp>
        <p:nvSpPr>
          <p:cNvPr id="26" name="TextBox 25"/>
          <p:cNvSpPr txBox="1"/>
          <p:nvPr/>
        </p:nvSpPr>
        <p:spPr>
          <a:xfrm>
            <a:off x="4876800" y="2362200"/>
            <a:ext cx="4191000" cy="2308324"/>
          </a:xfrm>
          <a:prstGeom prst="rect">
            <a:avLst/>
          </a:prstGeom>
          <a:noFill/>
          <a:ln>
            <a:solidFill>
              <a:schemeClr val="tx1">
                <a:lumMod val="75000"/>
                <a:lumOff val="25000"/>
              </a:schemeClr>
            </a:solidFill>
          </a:ln>
        </p:spPr>
        <p:txBody>
          <a:bodyPr wrap="square">
            <a:prstTxWarp prst="textNoShape">
              <a:avLst/>
            </a:prstTxWarp>
            <a:spAutoFit/>
          </a:bodyPr>
          <a:lstStyle/>
          <a:p>
            <a:r>
              <a:rPr lang="en-US" dirty="0">
                <a:latin typeface="Calibri" charset="0"/>
              </a:rPr>
              <a:t>[1] Quaternion multiplication is 	non-commutative (</a:t>
            </a:r>
            <a:r>
              <a:rPr lang="en-US" dirty="0" err="1">
                <a:solidFill>
                  <a:srgbClr val="800000"/>
                </a:solidFill>
                <a:latin typeface="Times New Roman" charset="0"/>
                <a:ea typeface="Times New Roman" charset="0"/>
                <a:cs typeface="Times New Roman" charset="0"/>
              </a:rPr>
              <a:t>p</a:t>
            </a:r>
            <a:r>
              <a:rPr lang="en-US" dirty="0" err="1">
                <a:solidFill>
                  <a:schemeClr val="tx2"/>
                </a:solidFill>
                <a:latin typeface="Times New Roman" charset="0"/>
                <a:ea typeface="Times New Roman" charset="0"/>
                <a:cs typeface="Times New Roman" charset="0"/>
              </a:rPr>
              <a:t>q</a:t>
            </a:r>
            <a:r>
              <a:rPr lang="en-US" dirty="0" err="1">
                <a:latin typeface="Times New Roman" charset="0"/>
                <a:ea typeface="Times New Roman" charset="0"/>
                <a:cs typeface="Times New Roman" charset="0"/>
              </a:rPr>
              <a:t>≠</a:t>
            </a:r>
            <a:r>
              <a:rPr lang="en-US" dirty="0" err="1">
                <a:solidFill>
                  <a:srgbClr val="1F497D"/>
                </a:solidFill>
                <a:latin typeface="Times New Roman" charset="0"/>
                <a:ea typeface="Times New Roman" charset="0"/>
                <a:cs typeface="Times New Roman" charset="0"/>
              </a:rPr>
              <a:t>q</a:t>
            </a:r>
            <a:r>
              <a:rPr lang="en-US" dirty="0" err="1">
                <a:solidFill>
                  <a:srgbClr val="800000"/>
                </a:solidFill>
                <a:latin typeface="Times New Roman" charset="0"/>
                <a:ea typeface="Times New Roman" charset="0"/>
                <a:cs typeface="Times New Roman" charset="0"/>
              </a:rPr>
              <a:t>p</a:t>
            </a:r>
            <a:r>
              <a:rPr lang="en-US" dirty="0">
                <a:latin typeface="Calibri" charset="0"/>
              </a:rPr>
              <a:t>).</a:t>
            </a:r>
          </a:p>
          <a:p>
            <a:r>
              <a:rPr lang="en-US" dirty="0">
                <a:latin typeface="Calibri" charset="0"/>
              </a:rPr>
              <a:t>[2] There are similarities to 	complex numbers (which 	correspond to rotations in 2D)</a:t>
            </a:r>
            <a:r>
              <a:rPr lang="en-US" dirty="0" smtClean="0">
                <a:latin typeface="Calibri" charset="0"/>
              </a:rPr>
              <a:t>.</a:t>
            </a:r>
          </a:p>
          <a:p>
            <a:r>
              <a:rPr lang="en-US" dirty="0" smtClean="0">
                <a:latin typeface="Calibri" charset="0"/>
              </a:rPr>
              <a:t>[3] The </a:t>
            </a:r>
            <a:r>
              <a:rPr lang="en-US" i="1" dirty="0" smtClean="0">
                <a:latin typeface="Calibri" charset="0"/>
              </a:rPr>
              <a:t>first</a:t>
            </a:r>
            <a:r>
              <a:rPr lang="en-US" dirty="0" smtClean="0">
                <a:latin typeface="Calibri" charset="0"/>
              </a:rPr>
              <a:t> rotation is on the </a:t>
            </a:r>
            <a:r>
              <a:rPr lang="en-US" i="1" dirty="0" smtClean="0">
                <a:latin typeface="Calibri" charset="0"/>
              </a:rPr>
              <a:t>left</a:t>
            </a:r>
            <a:r>
              <a:rPr lang="en-US" dirty="0" smtClean="0">
                <a:latin typeface="Calibri" charset="0"/>
              </a:rPr>
              <a:t> (“</a:t>
            </a:r>
            <a:r>
              <a:rPr lang="en-US" i="1" dirty="0" smtClean="0">
                <a:solidFill>
                  <a:srgbClr val="800000"/>
                </a:solidFill>
                <a:latin typeface="Cambria Math"/>
                <a:cs typeface="Cambria Math"/>
              </a:rPr>
              <a:t>p</a:t>
            </a:r>
            <a:r>
              <a:rPr lang="en-US" dirty="0" smtClean="0">
                <a:latin typeface="Calibri" charset="0"/>
              </a:rPr>
              <a:t>”, below) and the </a:t>
            </a:r>
            <a:r>
              <a:rPr lang="en-US" i="1" dirty="0" smtClean="0">
                <a:latin typeface="Calibri" charset="0"/>
              </a:rPr>
              <a:t>second</a:t>
            </a:r>
            <a:r>
              <a:rPr lang="en-US" dirty="0" smtClean="0">
                <a:latin typeface="Calibri" charset="0"/>
              </a:rPr>
              <a:t> (“</a:t>
            </a:r>
            <a:r>
              <a:rPr lang="en-US" i="1" dirty="0" smtClean="0">
                <a:solidFill>
                  <a:srgbClr val="000090"/>
                </a:solidFill>
                <a:latin typeface="Cambria Math"/>
                <a:cs typeface="Cambria Math"/>
              </a:rPr>
              <a:t>q</a:t>
            </a:r>
            <a:r>
              <a:rPr lang="en-US" dirty="0" smtClean="0">
                <a:latin typeface="Calibri" charset="0"/>
              </a:rPr>
              <a:t>”) is on the </a:t>
            </a:r>
            <a:r>
              <a:rPr lang="en-US" i="1" dirty="0" smtClean="0">
                <a:latin typeface="Calibri" charset="0"/>
              </a:rPr>
              <a:t>right</a:t>
            </a:r>
            <a:r>
              <a:rPr lang="en-US" dirty="0" smtClean="0">
                <a:latin typeface="Calibri" charset="0"/>
              </a:rPr>
              <a:t> (contrast with matrix multiplication).</a:t>
            </a:r>
            <a:endParaRPr lang="en-US" dirty="0">
              <a:latin typeface="Calibri" charset="0"/>
            </a:endParaRPr>
          </a:p>
        </p:txBody>
      </p:sp>
      <p:pic>
        <p:nvPicPr>
          <p:cNvPr id="26635" name="quaternionsmult.jpg" descr="/afs/andrew.cmu.edu/usr19/srwilson/quaternionsmult.jpg"/>
          <p:cNvPicPr>
            <a:picLocks noChangeAspect="1"/>
          </p:cNvPicPr>
          <p:nvPr/>
        </p:nvPicPr>
        <p:blipFill>
          <a:blip r:embed="rId8" r:link="rId3"/>
          <a:srcRect/>
          <a:stretch>
            <a:fillRect/>
          </a:stretch>
        </p:blipFill>
        <p:spPr bwMode="auto">
          <a:xfrm>
            <a:off x="3771900" y="4684713"/>
            <a:ext cx="5372100" cy="1030287"/>
          </a:xfrm>
          <a:prstGeom prst="rect">
            <a:avLst/>
          </a:prstGeom>
          <a:noFill/>
          <a:ln w="9525">
            <a:noFill/>
            <a:miter lim="800000"/>
            <a:headEnd/>
            <a:tailEnd/>
          </a:ln>
        </p:spPr>
      </p:pic>
      <p:sp>
        <p:nvSpPr>
          <p:cNvPr id="26636" name="TextBox 27"/>
          <p:cNvSpPr txBox="1">
            <a:spLocks noChangeArrowheads="1"/>
          </p:cNvSpPr>
          <p:nvPr/>
        </p:nvSpPr>
        <p:spPr bwMode="auto">
          <a:xfrm>
            <a:off x="0" y="4648200"/>
            <a:ext cx="37719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From these rules it can be shown that the product of two arbitrary quaternions </a:t>
            </a:r>
            <a:r>
              <a:rPr lang="en-US" sz="2000" i="1">
                <a:latin typeface="Times New Roman" charset="0"/>
                <a:ea typeface="Times New Roman" charset="0"/>
                <a:cs typeface="Times New Roman" charset="0"/>
              </a:rPr>
              <a:t>p,q</a:t>
            </a:r>
            <a:r>
              <a:rPr lang="en-US" sz="2000">
                <a:latin typeface="Calibri" charset="0"/>
              </a:rPr>
              <a:t> is given by:</a:t>
            </a:r>
          </a:p>
        </p:txBody>
      </p:sp>
      <p:sp>
        <p:nvSpPr>
          <p:cNvPr id="26637" name="TextBox 28"/>
          <p:cNvSpPr txBox="1">
            <a:spLocks noChangeArrowheads="1"/>
          </p:cNvSpPr>
          <p:nvPr/>
        </p:nvSpPr>
        <p:spPr bwMode="auto">
          <a:xfrm>
            <a:off x="152400" y="5791200"/>
            <a:ext cx="4570482" cy="646331"/>
          </a:xfrm>
          <a:prstGeom prst="rect">
            <a:avLst/>
          </a:prstGeom>
          <a:noFill/>
          <a:ln w="9525">
            <a:noFill/>
            <a:miter lim="800000"/>
            <a:headEnd/>
            <a:tailEnd/>
          </a:ln>
        </p:spPr>
        <p:txBody>
          <a:bodyPr wrap="none">
            <a:prstTxWarp prst="textNoShape">
              <a:avLst/>
            </a:prstTxWarp>
            <a:spAutoFit/>
          </a:bodyPr>
          <a:lstStyle/>
          <a:p>
            <a:r>
              <a:rPr lang="en-US" dirty="0">
                <a:latin typeface="Calibri" charset="0"/>
              </a:rPr>
              <a:t>Using more compact notation: </a:t>
            </a:r>
            <a:r>
              <a:rPr lang="en-US" dirty="0" smtClean="0">
                <a:latin typeface="Calibri" charset="0"/>
              </a:rPr>
              <a:t/>
            </a:r>
            <a:br>
              <a:rPr lang="en-US" dirty="0" smtClean="0">
                <a:latin typeface="Calibri" charset="0"/>
              </a:rPr>
            </a:br>
            <a:r>
              <a:rPr lang="en-US" dirty="0" smtClean="0">
                <a:latin typeface="Calibri" charset="0"/>
              </a:rPr>
              <a:t>again, note the + in front of the vector product</a:t>
            </a:r>
            <a:endParaRPr lang="en-US" dirty="0">
              <a:latin typeface="Calibri" charset="0"/>
            </a:endParaRPr>
          </a:p>
        </p:txBody>
      </p:sp>
      <p:pic>
        <p:nvPicPr>
          <p:cNvPr id="26638" name="quaternionsmultsimple.jpg" descr="/afs/andrew.cmu.edu/usr19/srwilson/quaternionsmultsimple.jpg"/>
          <p:cNvPicPr>
            <a:picLocks noChangeAspect="1"/>
          </p:cNvPicPr>
          <p:nvPr/>
        </p:nvPicPr>
        <p:blipFill>
          <a:blip r:embed="rId9" r:link="rId3"/>
          <a:srcRect/>
          <a:stretch>
            <a:fillRect/>
          </a:stretch>
        </p:blipFill>
        <p:spPr bwMode="auto">
          <a:xfrm>
            <a:off x="4548187" y="5720291"/>
            <a:ext cx="3986213" cy="358775"/>
          </a:xfrm>
          <a:prstGeom prst="rect">
            <a:avLst/>
          </a:prstGeom>
          <a:noFill/>
          <a:ln w="9525">
            <a:noFill/>
            <a:miter lim="800000"/>
            <a:headEnd/>
            <a:tailEnd/>
          </a:ln>
        </p:spPr>
      </p:pic>
      <p:sp>
        <p:nvSpPr>
          <p:cNvPr id="26639" name="TextBox 32"/>
          <p:cNvSpPr txBox="1">
            <a:spLocks noChangeArrowheads="1"/>
          </p:cNvSpPr>
          <p:nvPr/>
        </p:nvSpPr>
        <p:spPr bwMode="auto">
          <a:xfrm>
            <a:off x="5123388" y="5943600"/>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6640" name="TextBox 33"/>
          <p:cNvSpPr txBox="1">
            <a:spLocks noChangeArrowheads="1"/>
          </p:cNvSpPr>
          <p:nvPr/>
        </p:nvSpPr>
        <p:spPr bwMode="auto">
          <a:xfrm>
            <a:off x="6873875" y="5935133"/>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17" name="TextBox 16"/>
          <p:cNvSpPr txBox="1"/>
          <p:nvPr/>
        </p:nvSpPr>
        <p:spPr>
          <a:xfrm>
            <a:off x="152400" y="6396335"/>
            <a:ext cx="5787362" cy="461665"/>
          </a:xfrm>
          <a:prstGeom prst="rect">
            <a:avLst/>
          </a:prstGeom>
          <a:noFill/>
        </p:spPr>
        <p:txBody>
          <a:bodyPr wrap="none" rtlCol="0">
            <a:spAutoFit/>
          </a:bodyPr>
          <a:lstStyle/>
          <a:p>
            <a:r>
              <a:rPr lang="en-US" altLang="ja-JP" sz="1200" dirty="0" smtClean="0">
                <a:latin typeface="Times New Roman"/>
                <a:cs typeface="Times New Roman"/>
              </a:rPr>
              <a:t>On a New Species of Imaginary Quantities Connected with a Theory of </a:t>
            </a:r>
            <a:r>
              <a:rPr lang="en-US" altLang="ja-JP" sz="1200" dirty="0" err="1" smtClean="0">
                <a:latin typeface="Times New Roman"/>
                <a:cs typeface="Times New Roman"/>
              </a:rPr>
              <a:t>Quaternions</a:t>
            </a:r>
            <a:r>
              <a:rPr lang="en-US" altLang="ja-JP" sz="1200" dirty="0" smtClean="0">
                <a:latin typeface="Times New Roman"/>
                <a:cs typeface="Times New Roman"/>
              </a:rPr>
              <a:t>, </a:t>
            </a:r>
            <a:br>
              <a:rPr lang="en-US" altLang="ja-JP" sz="1200" dirty="0" smtClean="0">
                <a:latin typeface="Times New Roman"/>
                <a:cs typeface="Times New Roman"/>
              </a:rPr>
            </a:br>
            <a:r>
              <a:rPr lang="en-US" altLang="ja-JP" sz="1200" dirty="0" smtClean="0">
                <a:latin typeface="Times New Roman"/>
                <a:cs typeface="Times New Roman"/>
              </a:rPr>
              <a:t>by William Rowan Hamilton, </a:t>
            </a:r>
            <a:r>
              <a:rPr lang="en-US" altLang="ja-JP" sz="1200" i="1" dirty="0" smtClean="0">
                <a:latin typeface="Times New Roman"/>
                <a:cs typeface="Times New Roman"/>
              </a:rPr>
              <a:t>Proceedings of the Royal Irish Academy</a:t>
            </a:r>
            <a:r>
              <a:rPr lang="en-US" altLang="ja-JP" sz="1200" dirty="0" smtClean="0">
                <a:latin typeface="Times New Roman"/>
                <a:cs typeface="Times New Roman"/>
              </a:rPr>
              <a:t>, </a:t>
            </a:r>
            <a:r>
              <a:rPr lang="en-US" altLang="ja-JP" sz="1200" b="1" dirty="0" smtClean="0">
                <a:latin typeface="Times New Roman"/>
                <a:cs typeface="Times New Roman"/>
              </a:rPr>
              <a:t>2</a:t>
            </a:r>
            <a:r>
              <a:rPr lang="en-US" altLang="ja-JP" sz="1200" dirty="0" smtClean="0">
                <a:latin typeface="Times New Roman"/>
                <a:cs typeface="Times New Roman"/>
              </a:rPr>
              <a:t> (1844), 424–434.</a:t>
            </a:r>
            <a:endParaRPr lang="en-US" sz="1200" dirty="0">
              <a:latin typeface="Times New Roman"/>
              <a:cs typeface="Times New Roman"/>
            </a:endParaRPr>
          </a:p>
        </p:txBody>
      </p:sp>
      <p:sp>
        <p:nvSpPr>
          <p:cNvPr id="2" name="Slide Number Placeholder 1"/>
          <p:cNvSpPr>
            <a:spLocks noGrp="1"/>
          </p:cNvSpPr>
          <p:nvPr>
            <p:ph type="sldNum" sz="quarter" idx="12"/>
          </p:nvPr>
        </p:nvSpPr>
        <p:spPr/>
        <p:txBody>
          <a:bodyPr/>
          <a:lstStyle/>
          <a:p>
            <a:fld id="{6FD696D3-A469-D145-A0EE-8F84D568F2FA}"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Unit quaternions as rotations</a:t>
            </a:r>
          </a:p>
        </p:txBody>
      </p:sp>
      <p:pic>
        <p:nvPicPr>
          <p:cNvPr id="27651" name="quaternionsrotdef.jpg" descr="/afs/andrew.cmu.edu/usr19/srwilson/quaternionsrotdef.jpg"/>
          <p:cNvPicPr>
            <a:picLocks noChangeAspect="1"/>
          </p:cNvPicPr>
          <p:nvPr/>
        </p:nvPicPr>
        <p:blipFill>
          <a:blip r:embed="rId2" r:link="rId3"/>
          <a:srcRect/>
          <a:stretch>
            <a:fillRect/>
          </a:stretch>
        </p:blipFill>
        <p:spPr bwMode="auto">
          <a:xfrm>
            <a:off x="2363788" y="2743200"/>
            <a:ext cx="4494212" cy="685800"/>
          </a:xfrm>
          <a:prstGeom prst="rect">
            <a:avLst/>
          </a:prstGeom>
          <a:noFill/>
          <a:ln w="9525">
            <a:solidFill>
              <a:schemeClr val="tx1"/>
            </a:solidFill>
            <a:miter lim="800000"/>
            <a:headEnd/>
            <a:tailEnd/>
          </a:ln>
        </p:spPr>
      </p:pic>
      <p:pic>
        <p:nvPicPr>
          <p:cNvPr id="27652" name="quaternionsunit.jpg" descr="/afs/andrew.cmu.edu/usr19/srwilson/quaternionsunit.jpg"/>
          <p:cNvPicPr>
            <a:picLocks noChangeAspect="1"/>
          </p:cNvPicPr>
          <p:nvPr/>
        </p:nvPicPr>
        <p:blipFill>
          <a:blip r:embed="rId4" r:link="rId3"/>
          <a:srcRect/>
          <a:stretch>
            <a:fillRect/>
          </a:stretch>
        </p:blipFill>
        <p:spPr bwMode="auto">
          <a:xfrm>
            <a:off x="6705600" y="3733800"/>
            <a:ext cx="1320800" cy="450850"/>
          </a:xfrm>
          <a:prstGeom prst="rect">
            <a:avLst/>
          </a:prstGeom>
          <a:noFill/>
          <a:ln w="9525">
            <a:noFill/>
            <a:miter lim="800000"/>
            <a:headEnd/>
            <a:tailEnd/>
          </a:ln>
        </p:spPr>
      </p:pic>
      <p:sp>
        <p:nvSpPr>
          <p:cNvPr id="27653" name="TextBox 11"/>
          <p:cNvSpPr txBox="1">
            <a:spLocks noChangeArrowheads="1"/>
          </p:cNvSpPr>
          <p:nvPr/>
        </p:nvSpPr>
        <p:spPr bwMode="auto">
          <a:xfrm>
            <a:off x="741363" y="1395413"/>
            <a:ext cx="7716837"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We state without proof that a rotation of </a:t>
            </a:r>
            <a:r>
              <a:rPr lang="en-US" sz="2400" i="1">
                <a:latin typeface="Times New Roman" charset="0"/>
                <a:ea typeface="Times New Roman" charset="0"/>
                <a:cs typeface="Times New Roman" charset="0"/>
              </a:rPr>
              <a:t>α</a:t>
            </a:r>
            <a:r>
              <a:rPr lang="en-US" sz="2400">
                <a:latin typeface="Calibri" charset="0"/>
              </a:rPr>
              <a:t> degrees about the (normalized) axis </a:t>
            </a:r>
            <a:r>
              <a:rPr lang="en-US" sz="2400" b="1">
                <a:latin typeface="Calibri" charset="0"/>
              </a:rPr>
              <a:t>r </a:t>
            </a:r>
            <a:r>
              <a:rPr lang="en-US" sz="2400">
                <a:latin typeface="Calibri" charset="0"/>
                <a:ea typeface="Times New Roman" charset="0"/>
                <a:cs typeface="Times New Roman" charset="0"/>
              </a:rPr>
              <a:t>may be represented by the following unit quaternion: </a:t>
            </a:r>
            <a:endParaRPr lang="en-US" sz="2400" b="1">
              <a:latin typeface="Calibri" charset="0"/>
            </a:endParaRPr>
          </a:p>
        </p:txBody>
      </p:sp>
      <p:sp>
        <p:nvSpPr>
          <p:cNvPr id="27654" name="TextBox 12"/>
          <p:cNvSpPr txBox="1">
            <a:spLocks noChangeArrowheads="1"/>
          </p:cNvSpPr>
          <p:nvPr/>
        </p:nvSpPr>
        <p:spPr bwMode="auto">
          <a:xfrm>
            <a:off x="1090613" y="3733800"/>
            <a:ext cx="5691187" cy="708025"/>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It is easy to see that this is a unit quaternion, i.e. that</a:t>
            </a:r>
          </a:p>
          <a:p>
            <a:r>
              <a:rPr lang="en-US" sz="2000">
                <a:latin typeface="Calibri" charset="0"/>
              </a:rPr>
              <a:t>Note the similarity to Rodrigues vectors.</a:t>
            </a:r>
          </a:p>
        </p:txBody>
      </p:sp>
      <p:sp>
        <p:nvSpPr>
          <p:cNvPr id="27655" name="TextBox 13"/>
          <p:cNvSpPr txBox="1">
            <a:spLocks noChangeArrowheads="1"/>
          </p:cNvSpPr>
          <p:nvPr/>
        </p:nvSpPr>
        <p:spPr bwMode="auto">
          <a:xfrm>
            <a:off x="609600" y="4702175"/>
            <a:ext cx="7620000" cy="708025"/>
          </a:xfrm>
          <a:prstGeom prst="rect">
            <a:avLst/>
          </a:prstGeom>
          <a:noFill/>
          <a:ln w="9525">
            <a:noFill/>
            <a:miter lim="800000"/>
            <a:headEnd/>
            <a:tailEnd/>
          </a:ln>
        </p:spPr>
        <p:txBody>
          <a:bodyPr>
            <a:prstTxWarp prst="textNoShape">
              <a:avLst/>
            </a:prstTxWarp>
            <a:spAutoFit/>
          </a:bodyPr>
          <a:lstStyle/>
          <a:p>
            <a:r>
              <a:rPr lang="en-US" sz="2000" dirty="0">
                <a:latin typeface="Calibri" charset="0"/>
              </a:rPr>
              <a:t>For two rotations </a:t>
            </a:r>
            <a:r>
              <a:rPr lang="en-US" sz="2000" i="1" dirty="0">
                <a:latin typeface="Times New Roman" charset="0"/>
                <a:ea typeface="Times New Roman" charset="0"/>
                <a:cs typeface="Times New Roman" charset="0"/>
              </a:rPr>
              <a:t>q</a:t>
            </a:r>
            <a:r>
              <a:rPr lang="en-US" sz="2000" dirty="0">
                <a:latin typeface="Calibri" charset="0"/>
              </a:rPr>
              <a:t> and </a:t>
            </a:r>
            <a:r>
              <a:rPr lang="en-US" sz="2000" i="1" dirty="0">
                <a:latin typeface="Times New Roman" charset="0"/>
                <a:ea typeface="Times New Roman" charset="0"/>
                <a:cs typeface="Times New Roman" charset="0"/>
              </a:rPr>
              <a:t>p</a:t>
            </a:r>
            <a:r>
              <a:rPr lang="en-US" sz="2000" dirty="0">
                <a:latin typeface="Calibri" charset="0"/>
              </a:rPr>
              <a:t> that share a single axis </a:t>
            </a:r>
            <a:r>
              <a:rPr lang="en-US" sz="2000" b="1" dirty="0">
                <a:latin typeface="Times New Roman" charset="0"/>
                <a:ea typeface="Times New Roman" charset="0"/>
                <a:cs typeface="Times New Roman" charset="0"/>
              </a:rPr>
              <a:t>r</a:t>
            </a:r>
            <a:r>
              <a:rPr lang="en-US" sz="2000" dirty="0">
                <a:latin typeface="Calibri" charset="0"/>
              </a:rPr>
              <a:t>, note what happens when </a:t>
            </a:r>
            <a:r>
              <a:rPr lang="en-US" sz="2000" dirty="0" smtClean="0">
                <a:latin typeface="Calibri" charset="0"/>
              </a:rPr>
              <a:t>q (2</a:t>
            </a:r>
            <a:r>
              <a:rPr lang="en-US" sz="2000" baseline="30000" dirty="0" smtClean="0">
                <a:latin typeface="Calibri" charset="0"/>
              </a:rPr>
              <a:t>nd</a:t>
            </a:r>
            <a:r>
              <a:rPr lang="en-US" sz="2000" dirty="0" smtClean="0">
                <a:latin typeface="Calibri" charset="0"/>
              </a:rPr>
              <a:t>) </a:t>
            </a:r>
            <a:r>
              <a:rPr lang="en-US" sz="2000" dirty="0">
                <a:latin typeface="Calibri" charset="0"/>
              </a:rPr>
              <a:t>and </a:t>
            </a:r>
            <a:r>
              <a:rPr lang="en-US" sz="2000" dirty="0" smtClean="0">
                <a:latin typeface="Calibri" charset="0"/>
              </a:rPr>
              <a:t>p (1</a:t>
            </a:r>
            <a:r>
              <a:rPr lang="en-US" sz="2000" baseline="30000" dirty="0" smtClean="0">
                <a:latin typeface="Calibri" charset="0"/>
              </a:rPr>
              <a:t>st</a:t>
            </a:r>
            <a:r>
              <a:rPr lang="en-US" sz="2000" dirty="0" smtClean="0">
                <a:latin typeface="Calibri" charset="0"/>
              </a:rPr>
              <a:t>) </a:t>
            </a:r>
            <a:r>
              <a:rPr lang="en-US" sz="2000" dirty="0">
                <a:latin typeface="Calibri" charset="0"/>
              </a:rPr>
              <a:t>are </a:t>
            </a:r>
            <a:r>
              <a:rPr lang="en-US" sz="2000" dirty="0" smtClean="0">
                <a:latin typeface="Calibri" charset="0"/>
              </a:rPr>
              <a:t>composed or multiplied together:</a:t>
            </a:r>
            <a:endParaRPr lang="en-US" sz="2000" dirty="0">
              <a:latin typeface="Calibri" charset="0"/>
            </a:endParaRPr>
          </a:p>
        </p:txBody>
      </p:sp>
      <p:pic>
        <p:nvPicPr>
          <p:cNvPr id="27656" name="quaternionscompex.jpg" descr="/afs/andrew.cmu.edu/usr19/srwilson/quaternionscompex.jpg"/>
          <p:cNvPicPr>
            <a:picLocks noChangeAspect="1"/>
          </p:cNvPicPr>
          <p:nvPr/>
        </p:nvPicPr>
        <p:blipFill>
          <a:blip r:embed="rId5" r:link="rId3"/>
          <a:srcRect/>
          <a:stretch>
            <a:fillRect/>
          </a:stretch>
        </p:blipFill>
        <p:spPr bwMode="auto">
          <a:xfrm>
            <a:off x="1520825" y="5486400"/>
            <a:ext cx="6505575" cy="11842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6FD696D3-A469-D145-A0EE-8F84D568F2FA}"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kern="0" dirty="0" smtClean="0">
                <a:solidFill>
                  <a:srgbClr val="3333CC"/>
                </a:solidFill>
                <a:ea typeface="ＭＳ Ｐゴシック" pitchFamily="-112" charset="-128"/>
                <a:cs typeface="ＭＳ Ｐゴシック" pitchFamily="-112" charset="-128"/>
              </a:rPr>
              <a:t>Quaternions </a:t>
            </a:r>
            <a:r>
              <a:rPr lang="en-US" i="1" kern="0" dirty="0">
                <a:solidFill>
                  <a:srgbClr val="3333CC"/>
                </a:solidFill>
                <a:ea typeface="ＭＳ Ｐゴシック" pitchFamily="-112" charset="-128"/>
                <a:cs typeface="ＭＳ Ｐゴシック" pitchFamily="-112" charset="-128"/>
              </a:rPr>
              <a:t>as </a:t>
            </a:r>
            <a:r>
              <a:rPr lang="en-US" i="1" kern="0" dirty="0" smtClean="0">
                <a:solidFill>
                  <a:srgbClr val="3333CC"/>
                </a:solidFill>
                <a:ea typeface="ＭＳ Ｐゴシック" pitchFamily="-112" charset="-128"/>
                <a:cs typeface="ＭＳ Ｐゴシック" pitchFamily="-112" charset="-128"/>
              </a:rPr>
              <a:t>symmetry operators</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2000" dirty="0" smtClean="0">
                <a:latin typeface="+mn-lt"/>
              </a:rPr>
              <a:t>Here we recapitulate what we have studied elsewhere, namely the application of crystal and sample symmetry to orientations.</a:t>
            </a:r>
          </a:p>
          <a:p>
            <a:r>
              <a:rPr lang="en-US" sz="2000" dirty="0" smtClean="0">
                <a:latin typeface="+mn-lt"/>
              </a:rPr>
              <a:t>With matrices, recall that a) each successive rotation left-multiplies its predecessor, and b) an orientation, </a:t>
            </a:r>
            <a:r>
              <a:rPr lang="en-US" sz="2000" dirty="0" smtClean="0">
                <a:latin typeface="Cambria Math"/>
                <a:cs typeface="Cambria Math"/>
              </a:rPr>
              <a:t>g</a:t>
            </a:r>
            <a:r>
              <a:rPr lang="en-US" sz="2000" dirty="0" smtClean="0">
                <a:latin typeface="+mn-lt"/>
              </a:rPr>
              <a:t>, describes a transformation from sample to crystal.  Therefore a crystal symmetry operator goes on the left whereas a sample symmetry operator goes on the right. </a:t>
            </a:r>
            <a:br>
              <a:rPr lang="en-US" sz="2000" dirty="0" smtClean="0">
                <a:latin typeface="+mn-lt"/>
              </a:rPr>
            </a:br>
            <a:r>
              <a:rPr lang="en-US" sz="2000" dirty="0" smtClean="0">
                <a:latin typeface="+mn-lt"/>
              </a:rPr>
              <a:t/>
            </a:r>
            <a:br>
              <a:rPr lang="en-US" sz="2000" dirty="0" smtClean="0">
                <a:latin typeface="+mn-lt"/>
              </a:rPr>
            </a:br>
            <a:r>
              <a:rPr lang="en-US" sz="2000" dirty="0" smtClean="0">
                <a:latin typeface="+mn-lt"/>
              </a:rPr>
              <a:t/>
            </a:r>
            <a:br>
              <a:rPr lang="en-US" sz="2000" dirty="0" smtClean="0">
                <a:latin typeface="+mn-lt"/>
              </a:rPr>
            </a:br>
            <a:endParaRPr lang="en-US" sz="2000" dirty="0" smtClean="0">
              <a:latin typeface="+mn-lt"/>
            </a:endParaRPr>
          </a:p>
          <a:p>
            <a:r>
              <a:rPr lang="en-US" sz="2000" dirty="0" smtClean="0">
                <a:latin typeface="+mn-lt"/>
              </a:rPr>
              <a:t>For quaternions there exists an exactly equivalent scheme, based on the definitions given already.  For simplicity we show two separate compositions, one for sample symmetry, one for crystal. </a:t>
            </a:r>
            <a:endParaRPr lang="en-US" sz="2000" dirty="0">
              <a:latin typeface="+mn-lt"/>
            </a:endParaRPr>
          </a:p>
        </p:txBody>
      </p:sp>
      <p:sp>
        <p:nvSpPr>
          <p:cNvPr id="4" name="Slide Number Placeholder 3"/>
          <p:cNvSpPr>
            <a:spLocks noGrp="1"/>
          </p:cNvSpPr>
          <p:nvPr>
            <p:ph type="sldNum" sz="quarter" idx="12"/>
          </p:nvPr>
        </p:nvSpPr>
        <p:spPr/>
        <p:txBody>
          <a:bodyPr/>
          <a:lstStyle/>
          <a:p>
            <a:fld id="{6FD696D3-A469-D145-A0EE-8F84D568F2FA}" type="slidenum">
              <a:rPr lang="en-US" smtClean="0"/>
              <a:pPr/>
              <a:t>23</a:t>
            </a:fld>
            <a:endParaRPr lang="en-US"/>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581400"/>
            <a:ext cx="4546600" cy="5080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900" y="5405967"/>
            <a:ext cx="3263900" cy="1193800"/>
          </a:xfrm>
          <a:prstGeom prst="rect">
            <a:avLst/>
          </a:prstGeom>
        </p:spPr>
      </p:pic>
    </p:spTree>
    <p:extLst>
      <p:ext uri="{BB962C8B-B14F-4D97-AF65-F5344CB8AC3E}">
        <p14:creationId xmlns:p14="http://schemas.microsoft.com/office/powerpoint/2010/main" val="77560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Multiplication of a quaternion </a:t>
            </a:r>
          </a:p>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and a 3-D vector</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8675" name="TextBox 9"/>
          <p:cNvSpPr txBox="1">
            <a:spLocks noChangeArrowheads="1"/>
          </p:cNvSpPr>
          <p:nvPr/>
        </p:nvSpPr>
        <p:spPr bwMode="auto">
          <a:xfrm>
            <a:off x="1219200" y="1752600"/>
            <a:ext cx="5867400" cy="1016000"/>
          </a:xfrm>
          <a:prstGeom prst="rect">
            <a:avLst/>
          </a:prstGeom>
          <a:noFill/>
          <a:ln w="9525">
            <a:noFill/>
            <a:miter lim="800000"/>
            <a:headEnd/>
            <a:tailEnd/>
          </a:ln>
        </p:spPr>
        <p:txBody>
          <a:bodyPr>
            <a:prstTxWarp prst="textNoShape">
              <a:avLst/>
            </a:prstTxWarp>
            <a:spAutoFit/>
          </a:bodyPr>
          <a:lstStyle/>
          <a:p>
            <a:r>
              <a:rPr lang="en-US" sz="2000">
                <a:latin typeface="Calibri" charset="0"/>
              </a:rPr>
              <a:t>It is useful to define the multiplication of vectors and quaternions as well.  Vectors have three components, and quaternions have four.  How to proceed?</a:t>
            </a:r>
          </a:p>
        </p:txBody>
      </p:sp>
      <p:pic>
        <p:nvPicPr>
          <p:cNvPr id="28676" name="quaternionspure.jpg" descr="/afs/andrew.cmu.edu/usr19/srwilson/quaternionspure.jpg"/>
          <p:cNvPicPr>
            <a:picLocks noChangeAspect="1"/>
          </p:cNvPicPr>
          <p:nvPr/>
        </p:nvPicPr>
        <p:blipFill>
          <a:blip r:embed="rId2" r:link="rId3"/>
          <a:srcRect/>
          <a:stretch>
            <a:fillRect/>
          </a:stretch>
        </p:blipFill>
        <p:spPr bwMode="auto">
          <a:xfrm>
            <a:off x="5562600" y="3200400"/>
            <a:ext cx="2819400" cy="457200"/>
          </a:xfrm>
          <a:prstGeom prst="rect">
            <a:avLst/>
          </a:prstGeom>
          <a:noFill/>
          <a:ln w="9525">
            <a:noFill/>
            <a:miter lim="800000"/>
            <a:headEnd/>
            <a:tailEnd/>
          </a:ln>
        </p:spPr>
      </p:pic>
      <p:sp>
        <p:nvSpPr>
          <p:cNvPr id="28677" name="TextBox 12"/>
          <p:cNvSpPr txBox="1">
            <a:spLocks noChangeArrowheads="1"/>
          </p:cNvSpPr>
          <p:nvPr/>
        </p:nvSpPr>
        <p:spPr bwMode="auto">
          <a:xfrm>
            <a:off x="914400" y="3048000"/>
            <a:ext cx="4648200" cy="708025"/>
          </a:xfrm>
          <a:prstGeom prst="rect">
            <a:avLst/>
          </a:prstGeom>
          <a:noFill/>
          <a:ln w="9525">
            <a:noFill/>
            <a:miter lim="800000"/>
            <a:headEnd/>
            <a:tailEnd/>
          </a:ln>
        </p:spPr>
        <p:txBody>
          <a:bodyPr>
            <a:prstTxWarp prst="textNoShape">
              <a:avLst/>
            </a:prstTxWarp>
            <a:spAutoFit/>
          </a:bodyPr>
          <a:lstStyle/>
          <a:p>
            <a:r>
              <a:rPr lang="en-US" sz="2000">
                <a:latin typeface="Calibri" charset="0"/>
              </a:rPr>
              <a:t>Every vector </a:t>
            </a:r>
            <a:r>
              <a:rPr lang="en-US" sz="2000" b="1">
                <a:latin typeface="Times New Roman" charset="0"/>
                <a:ea typeface="Times New Roman" charset="0"/>
                <a:cs typeface="Times New Roman" charset="0"/>
              </a:rPr>
              <a:t>v</a:t>
            </a:r>
            <a:r>
              <a:rPr lang="en-US" sz="2000">
                <a:latin typeface="Calibri" charset="0"/>
              </a:rPr>
              <a:t> corresponds to a “pure” quaternion whose 0</a:t>
            </a:r>
            <a:r>
              <a:rPr lang="en-US" sz="2000" baseline="30000">
                <a:latin typeface="Calibri" charset="0"/>
              </a:rPr>
              <a:t>th</a:t>
            </a:r>
            <a:r>
              <a:rPr lang="en-US" sz="2000">
                <a:latin typeface="Calibri" charset="0"/>
              </a:rPr>
              <a:t> component is zero.</a:t>
            </a:r>
          </a:p>
        </p:txBody>
      </p:sp>
      <p:sp>
        <p:nvSpPr>
          <p:cNvPr id="28678" name="TextBox 13"/>
          <p:cNvSpPr txBox="1">
            <a:spLocks noChangeArrowheads="1"/>
          </p:cNvSpPr>
          <p:nvPr/>
        </p:nvSpPr>
        <p:spPr bwMode="auto">
          <a:xfrm>
            <a:off x="2438400" y="3886200"/>
            <a:ext cx="4308475"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…and proceed as with two quaternions:</a:t>
            </a:r>
          </a:p>
        </p:txBody>
      </p:sp>
      <p:sp>
        <p:nvSpPr>
          <p:cNvPr id="28679" name="TextBox 14"/>
          <p:cNvSpPr txBox="1">
            <a:spLocks noChangeArrowheads="1"/>
          </p:cNvSpPr>
          <p:nvPr/>
        </p:nvSpPr>
        <p:spPr bwMode="auto">
          <a:xfrm>
            <a:off x="1219200" y="5334000"/>
            <a:ext cx="67818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Note that in general that the product of a quaternion and a vector can result in a non-pure quaternion with non-zero scalar component. </a:t>
            </a:r>
          </a:p>
        </p:txBody>
      </p:sp>
      <p:pic>
        <p:nvPicPr>
          <p:cNvPr id="28680" name="quaternionsmultsimple.jpg" descr="/afs/andrew.cmu.edu/usr19/srwilson/quaternionsmultsimple.jpg"/>
          <p:cNvPicPr>
            <a:picLocks noChangeAspect="1"/>
          </p:cNvPicPr>
          <p:nvPr/>
        </p:nvPicPr>
        <p:blipFill>
          <a:blip r:embed="rId4" r:link="rId3"/>
          <a:srcRect/>
          <a:stretch>
            <a:fillRect/>
          </a:stretch>
        </p:blipFill>
        <p:spPr bwMode="auto">
          <a:xfrm>
            <a:off x="2109788" y="4413250"/>
            <a:ext cx="5129212" cy="463550"/>
          </a:xfrm>
          <a:prstGeom prst="rect">
            <a:avLst/>
          </a:prstGeom>
          <a:noFill/>
          <a:ln w="9525">
            <a:noFill/>
            <a:miter lim="800000"/>
            <a:headEnd/>
            <a:tailEnd/>
          </a:ln>
        </p:spPr>
      </p:pic>
      <p:cxnSp>
        <p:nvCxnSpPr>
          <p:cNvPr id="18" name="Straight Connector 17"/>
          <p:cNvCxnSpPr>
            <a:cxnSpLocks noChangeShapeType="1"/>
          </p:cNvCxnSpPr>
          <p:nvPr/>
        </p:nvCxnSpPr>
        <p:spPr bwMode="auto">
          <a:xfrm>
            <a:off x="1219200" y="5105400"/>
            <a:ext cx="6781800" cy="1588"/>
          </a:xfrm>
          <a:prstGeom prst="line">
            <a:avLst/>
          </a:prstGeom>
          <a:noFill/>
          <a:ln w="25400">
            <a:solidFill>
              <a:srgbClr val="404040"/>
            </a:solidFill>
            <a:round/>
            <a:headEnd/>
            <a:tailEnd/>
          </a:ln>
          <a:effectLst>
            <a:outerShdw blurRad="63500" dist="20000" dir="5400000" rotWithShape="0">
              <a:srgbClr val="000000">
                <a:alpha val="37999"/>
              </a:srgbClr>
            </a:outerShdw>
          </a:effectLst>
        </p:spPr>
      </p:cxnSp>
      <p:sp>
        <p:nvSpPr>
          <p:cNvPr id="2" name="Slide Number Placeholder 1"/>
          <p:cNvSpPr>
            <a:spLocks noGrp="1"/>
          </p:cNvSpPr>
          <p:nvPr>
            <p:ph type="sldNum" sz="quarter" idx="12"/>
          </p:nvPr>
        </p:nvSpPr>
        <p:spPr/>
        <p:txBody>
          <a:bodyPr/>
          <a:lstStyle/>
          <a:p>
            <a:fld id="{6FD696D3-A469-D145-A0EE-8F84D568F2FA}"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Rotation of a vector </a:t>
            </a:r>
          </a:p>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by a unit quaternion</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9699" name="TextBox 9"/>
          <p:cNvSpPr txBox="1">
            <a:spLocks noChangeArrowheads="1"/>
          </p:cNvSpPr>
          <p:nvPr/>
        </p:nvSpPr>
        <p:spPr bwMode="auto">
          <a:xfrm>
            <a:off x="1143000" y="1828800"/>
            <a:ext cx="7010400"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Although the quantity </a:t>
            </a:r>
            <a:r>
              <a:rPr lang="en-US" sz="2400" i="1">
                <a:latin typeface="Times New Roman" charset="0"/>
                <a:ea typeface="Times New Roman" charset="0"/>
                <a:cs typeface="Times New Roman" charset="0"/>
              </a:rPr>
              <a:t>q</a:t>
            </a:r>
            <a:r>
              <a:rPr lang="en-US" sz="2400" b="1">
                <a:latin typeface="Times New Roman" charset="0"/>
                <a:ea typeface="Times New Roman" charset="0"/>
                <a:cs typeface="Times New Roman" charset="0"/>
              </a:rPr>
              <a:t>v</a:t>
            </a:r>
            <a:r>
              <a:rPr lang="en-US" sz="2400">
                <a:latin typeface="Calibri" charset="0"/>
              </a:rPr>
              <a:t> may not be a vector, it can be shown that the triple products </a:t>
            </a:r>
            <a:r>
              <a:rPr lang="en-US" sz="2400" i="1">
                <a:latin typeface="Times New Roman" charset="0"/>
                <a:ea typeface="Times New Roman" charset="0"/>
                <a:cs typeface="Times New Roman" charset="0"/>
              </a:rPr>
              <a:t>q</a:t>
            </a:r>
            <a:r>
              <a:rPr lang="en-US" sz="2400">
                <a:latin typeface="Times New Roman" charset="0"/>
                <a:ea typeface="Times New Roman" charset="0"/>
                <a:cs typeface="Times New Roman" charset="0"/>
              </a:rPr>
              <a:t>*</a:t>
            </a:r>
            <a:r>
              <a:rPr lang="en-US" sz="2400" b="1">
                <a:latin typeface="Times New Roman" charset="0"/>
                <a:ea typeface="Times New Roman" charset="0"/>
                <a:cs typeface="Times New Roman" charset="0"/>
              </a:rPr>
              <a:t>v</a:t>
            </a:r>
            <a:r>
              <a:rPr lang="en-US" sz="2400" i="1">
                <a:latin typeface="Times New Roman" charset="0"/>
                <a:ea typeface="Times New Roman" charset="0"/>
                <a:cs typeface="Times New Roman" charset="0"/>
              </a:rPr>
              <a:t>q</a:t>
            </a:r>
            <a:r>
              <a:rPr lang="en-US" sz="2400">
                <a:latin typeface="Times New Roman" charset="0"/>
                <a:ea typeface="Times New Roman" charset="0"/>
                <a:cs typeface="Times New Roman" charset="0"/>
              </a:rPr>
              <a:t> </a:t>
            </a:r>
            <a:r>
              <a:rPr lang="en-US" sz="2400">
                <a:latin typeface="Calibri" charset="0"/>
              </a:rPr>
              <a:t>and </a:t>
            </a:r>
            <a:r>
              <a:rPr lang="en-US" sz="2400" i="1">
                <a:latin typeface="Times New Roman" charset="0"/>
                <a:ea typeface="Times New Roman" charset="0"/>
                <a:cs typeface="Times New Roman" charset="0"/>
              </a:rPr>
              <a:t>q</a:t>
            </a:r>
            <a:r>
              <a:rPr lang="en-US" sz="2400" b="1">
                <a:latin typeface="Times New Roman" charset="0"/>
                <a:ea typeface="Times New Roman" charset="0"/>
                <a:cs typeface="Times New Roman" charset="0"/>
              </a:rPr>
              <a:t>v</a:t>
            </a:r>
            <a:r>
              <a:rPr lang="en-US" sz="2400" i="1">
                <a:latin typeface="Times New Roman" charset="0"/>
                <a:ea typeface="Times New Roman" charset="0"/>
                <a:cs typeface="Times New Roman" charset="0"/>
              </a:rPr>
              <a:t>q</a:t>
            </a:r>
            <a:r>
              <a:rPr lang="en-US" sz="2400">
                <a:latin typeface="Times New Roman" charset="0"/>
                <a:ea typeface="Times New Roman" charset="0"/>
                <a:cs typeface="Times New Roman" charset="0"/>
              </a:rPr>
              <a:t>*</a:t>
            </a:r>
            <a:r>
              <a:rPr lang="en-US" sz="2400">
                <a:latin typeface="Calibri" charset="0"/>
              </a:rPr>
              <a:t> are.  				</a:t>
            </a:r>
          </a:p>
        </p:txBody>
      </p:sp>
      <p:sp>
        <p:nvSpPr>
          <p:cNvPr id="29700" name="TextBox 10"/>
          <p:cNvSpPr txBox="1">
            <a:spLocks noChangeArrowheads="1"/>
          </p:cNvSpPr>
          <p:nvPr/>
        </p:nvSpPr>
        <p:spPr bwMode="auto">
          <a:xfrm>
            <a:off x="1219200" y="2971800"/>
            <a:ext cx="6705600" cy="830263"/>
          </a:xfrm>
          <a:prstGeom prst="rect">
            <a:avLst/>
          </a:prstGeom>
          <a:noFill/>
          <a:ln w="9525">
            <a:noFill/>
            <a:miter lim="800000"/>
            <a:headEnd/>
            <a:tailEnd/>
          </a:ln>
        </p:spPr>
        <p:txBody>
          <a:bodyPr>
            <a:prstTxWarp prst="textNoShape">
              <a:avLst/>
            </a:prstTxWarp>
            <a:spAutoFit/>
          </a:bodyPr>
          <a:lstStyle/>
          <a:p>
            <a:r>
              <a:rPr lang="en-US" sz="2400">
                <a:latin typeface="Calibri" charset="0"/>
              </a:rPr>
              <a:t>In fact, these vectors are the images of </a:t>
            </a:r>
            <a:r>
              <a:rPr lang="en-US" sz="2400" b="1">
                <a:latin typeface="Times New Roman" charset="0"/>
                <a:ea typeface="Times New Roman" charset="0"/>
                <a:cs typeface="Times New Roman" charset="0"/>
              </a:rPr>
              <a:t>v</a:t>
            </a:r>
            <a:r>
              <a:rPr lang="en-US" sz="2400">
                <a:latin typeface="Calibri" charset="0"/>
              </a:rPr>
              <a:t> by passive and active rotations corresponding to quaternion </a:t>
            </a:r>
            <a:r>
              <a:rPr lang="en-US" sz="2400" i="1">
                <a:latin typeface="Times New Roman" charset="0"/>
                <a:ea typeface="Times New Roman" charset="0"/>
                <a:cs typeface="Times New Roman" charset="0"/>
              </a:rPr>
              <a:t>q</a:t>
            </a:r>
            <a:r>
              <a:rPr lang="en-US" sz="2400">
                <a:latin typeface="Calibri" charset="0"/>
              </a:rPr>
              <a:t>.</a:t>
            </a:r>
          </a:p>
        </p:txBody>
      </p:sp>
      <p:pic>
        <p:nvPicPr>
          <p:cNvPr id="29701" name="quaternionspassiverot.jpg" descr="/afs/andrew.cmu.edu/usr19/srwilson/quaternionspassiverot.jpg"/>
          <p:cNvPicPr>
            <a:picLocks noChangeAspect="1"/>
          </p:cNvPicPr>
          <p:nvPr/>
        </p:nvPicPr>
        <p:blipFill>
          <a:blip r:embed="rId2" r:link="rId3"/>
          <a:srcRect/>
          <a:stretch>
            <a:fillRect/>
          </a:stretch>
        </p:blipFill>
        <p:spPr bwMode="auto">
          <a:xfrm>
            <a:off x="2565400" y="4267200"/>
            <a:ext cx="1698625" cy="457200"/>
          </a:xfrm>
          <a:prstGeom prst="rect">
            <a:avLst/>
          </a:prstGeom>
          <a:noFill/>
          <a:ln w="9525">
            <a:noFill/>
            <a:miter lim="800000"/>
            <a:headEnd/>
            <a:tailEnd/>
          </a:ln>
        </p:spPr>
      </p:pic>
      <p:sp>
        <p:nvSpPr>
          <p:cNvPr id="29702" name="TextBox 11"/>
          <p:cNvSpPr txBox="1">
            <a:spLocks noChangeArrowheads="1"/>
          </p:cNvSpPr>
          <p:nvPr/>
        </p:nvSpPr>
        <p:spPr bwMode="auto">
          <a:xfrm>
            <a:off x="4416425" y="4267200"/>
            <a:ext cx="1831975" cy="400050"/>
          </a:xfrm>
          <a:prstGeom prst="rect">
            <a:avLst/>
          </a:prstGeom>
          <a:noFill/>
          <a:ln w="9525">
            <a:noFill/>
            <a:miter lim="800000"/>
            <a:headEnd/>
            <a:tailEnd/>
          </a:ln>
        </p:spPr>
        <p:txBody>
          <a:bodyPr wrap="none">
            <a:prstTxWarp prst="textNoShape">
              <a:avLst/>
            </a:prstTxWarp>
            <a:spAutoFit/>
          </a:bodyPr>
          <a:lstStyle/>
          <a:p>
            <a:r>
              <a:rPr lang="en-US" sz="2000">
                <a:solidFill>
                  <a:srgbClr val="1F497D"/>
                </a:solidFill>
                <a:latin typeface="Calibri" charset="0"/>
              </a:rPr>
              <a:t>Passive rotation</a:t>
            </a:r>
          </a:p>
        </p:txBody>
      </p:sp>
      <p:pic>
        <p:nvPicPr>
          <p:cNvPr id="29703" name="quaternionsactiverot.jpg" descr="/afs/andrew.cmu.edu/usr19/srwilson/quaternionsactiverot.jpg"/>
          <p:cNvPicPr>
            <a:picLocks noChangeAspect="1"/>
          </p:cNvPicPr>
          <p:nvPr/>
        </p:nvPicPr>
        <p:blipFill>
          <a:blip r:embed="rId4" r:link="rId3"/>
          <a:srcRect/>
          <a:stretch>
            <a:fillRect/>
          </a:stretch>
        </p:blipFill>
        <p:spPr bwMode="auto">
          <a:xfrm>
            <a:off x="2690813" y="4800600"/>
            <a:ext cx="1497012" cy="533400"/>
          </a:xfrm>
          <a:prstGeom prst="rect">
            <a:avLst/>
          </a:prstGeom>
          <a:noFill/>
          <a:ln w="9525">
            <a:noFill/>
            <a:miter lim="800000"/>
            <a:headEnd/>
            <a:tailEnd/>
          </a:ln>
        </p:spPr>
      </p:pic>
      <p:sp>
        <p:nvSpPr>
          <p:cNvPr id="29704" name="TextBox 13"/>
          <p:cNvSpPr txBox="1">
            <a:spLocks noChangeArrowheads="1"/>
          </p:cNvSpPr>
          <p:nvPr/>
        </p:nvSpPr>
        <p:spPr bwMode="auto">
          <a:xfrm>
            <a:off x="4448175" y="4876800"/>
            <a:ext cx="1722438" cy="400050"/>
          </a:xfrm>
          <a:prstGeom prst="rect">
            <a:avLst/>
          </a:prstGeom>
          <a:noFill/>
          <a:ln w="9525">
            <a:noFill/>
            <a:miter lim="800000"/>
            <a:headEnd/>
            <a:tailEnd/>
          </a:ln>
        </p:spPr>
        <p:txBody>
          <a:bodyPr wrap="none">
            <a:prstTxWarp prst="textNoShape">
              <a:avLst/>
            </a:prstTxWarp>
            <a:spAutoFit/>
          </a:bodyPr>
          <a:lstStyle/>
          <a:p>
            <a:r>
              <a:rPr lang="en-US" sz="2000">
                <a:solidFill>
                  <a:srgbClr val="800000"/>
                </a:solidFill>
                <a:latin typeface="Calibri" charset="0"/>
              </a:rPr>
              <a:t>Active rotation</a:t>
            </a:r>
          </a:p>
        </p:txBody>
      </p:sp>
      <p:sp>
        <p:nvSpPr>
          <p:cNvPr id="16" name="Rectangle 15"/>
          <p:cNvSpPr>
            <a:spLocks noChangeArrowheads="1"/>
          </p:cNvSpPr>
          <p:nvPr/>
        </p:nvSpPr>
        <p:spPr bwMode="auto">
          <a:xfrm>
            <a:off x="2362200" y="4114800"/>
            <a:ext cx="4343400" cy="1447800"/>
          </a:xfrm>
          <a:prstGeom prst="rect">
            <a:avLst/>
          </a:prstGeom>
          <a:noFill/>
          <a:ln w="9525">
            <a:solidFill>
              <a:schemeClr val="tx1"/>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 name="Slide Number Placeholder 1"/>
          <p:cNvSpPr>
            <a:spLocks noGrp="1"/>
          </p:cNvSpPr>
          <p:nvPr>
            <p:ph type="sldNum" sz="quarter" idx="12"/>
          </p:nvPr>
        </p:nvSpPr>
        <p:spPr/>
        <p:txBody>
          <a:bodyPr/>
          <a:lstStyle/>
          <a:p>
            <a:fld id="{6FD696D3-A469-D145-A0EE-8F84D568F2FA}"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p:txBody>
          <a:bodyPr rtlCol="0">
            <a:normAutofit fontScale="90000"/>
          </a:bodyPr>
          <a:lstStyle/>
          <a:p>
            <a:pPr defTabSz="914400">
              <a:defRPr/>
            </a:pPr>
            <a:r>
              <a:rPr lang="en-US" i="1" kern="0" smtClean="0">
                <a:solidFill>
                  <a:srgbClr val="3333CC"/>
                </a:solidFill>
                <a:ea typeface="ＭＳ Ｐゴシック" pitchFamily="-112" charset="-128"/>
                <a:cs typeface="ＭＳ Ｐゴシック" pitchFamily="-112" charset="-128"/>
              </a:rPr>
              <a:t>Rotation of a vector </a:t>
            </a:r>
            <a:br>
              <a:rPr lang="en-US" i="1" kern="0" smtClean="0">
                <a:solidFill>
                  <a:srgbClr val="3333CC"/>
                </a:solidFill>
                <a:ea typeface="ＭＳ Ｐゴシック" pitchFamily="-112" charset="-128"/>
                <a:cs typeface="ＭＳ Ｐゴシック" pitchFamily="-112" charset="-128"/>
              </a:rPr>
            </a:br>
            <a:r>
              <a:rPr lang="en-US" i="1" kern="0" smtClean="0">
                <a:solidFill>
                  <a:srgbClr val="3333CC"/>
                </a:solidFill>
                <a:ea typeface="ＭＳ Ｐゴシック" pitchFamily="-112" charset="-128"/>
                <a:cs typeface="ＭＳ Ｐゴシック" pitchFamily="-112" charset="-128"/>
              </a:rPr>
              <a:t>by a unit quaternion</a:t>
            </a:r>
            <a:endParaRPr lang="en-US" i="1" kern="0" dirty="0">
              <a:solidFill>
                <a:srgbClr val="3333CC"/>
              </a:solidFill>
              <a:ea typeface="ＭＳ Ｐゴシック" pitchFamily="-112" charset="-128"/>
              <a:cs typeface="ＭＳ Ｐゴシック" pitchFamily="-112" charset="-128"/>
            </a:endParaRPr>
          </a:p>
        </p:txBody>
      </p:sp>
      <p:sp>
        <p:nvSpPr>
          <p:cNvPr id="30723" name="TextBox 4"/>
          <p:cNvSpPr txBox="1">
            <a:spLocks noChangeArrowheads="1"/>
          </p:cNvSpPr>
          <p:nvPr/>
        </p:nvSpPr>
        <p:spPr bwMode="auto">
          <a:xfrm>
            <a:off x="1143000" y="1903413"/>
            <a:ext cx="4549775" cy="460375"/>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Expanding these expressions yields</a:t>
            </a:r>
          </a:p>
        </p:txBody>
      </p:sp>
      <p:pic>
        <p:nvPicPr>
          <p:cNvPr id="30724" name="quaternionsactivevectmultdef.jpg" descr="/afs/andrew.cmu.edu/usr19/srwilson/quaternionsactivevectmultdef.jpg"/>
          <p:cNvPicPr>
            <a:picLocks noChangeAspect="1"/>
          </p:cNvPicPr>
          <p:nvPr/>
        </p:nvPicPr>
        <p:blipFill>
          <a:blip r:embed="rId2" r:link="rId3"/>
          <a:srcRect/>
          <a:stretch>
            <a:fillRect/>
          </a:stretch>
        </p:blipFill>
        <p:spPr bwMode="auto">
          <a:xfrm>
            <a:off x="1143000" y="3192463"/>
            <a:ext cx="5086350" cy="465137"/>
          </a:xfrm>
          <a:prstGeom prst="rect">
            <a:avLst/>
          </a:prstGeom>
          <a:noFill/>
          <a:ln w="9525">
            <a:noFill/>
            <a:miter lim="800000"/>
            <a:headEnd/>
            <a:tailEnd/>
          </a:ln>
        </p:spPr>
      </p:pic>
      <p:pic>
        <p:nvPicPr>
          <p:cNvPr id="30725" name="quaternionspassivevectmultdef.jpg" descr="/afs/andrew.cmu.edu/usr19/srwilson/quaternionspassivevectmultdef.jpg"/>
          <p:cNvPicPr>
            <a:picLocks noChangeAspect="1"/>
          </p:cNvPicPr>
          <p:nvPr/>
        </p:nvPicPr>
        <p:blipFill>
          <a:blip r:embed="rId4" r:link="rId3"/>
          <a:srcRect/>
          <a:stretch>
            <a:fillRect/>
          </a:stretch>
        </p:blipFill>
        <p:spPr bwMode="auto">
          <a:xfrm>
            <a:off x="1143000" y="2667000"/>
            <a:ext cx="5189538" cy="525463"/>
          </a:xfrm>
          <a:prstGeom prst="rect">
            <a:avLst/>
          </a:prstGeom>
          <a:noFill/>
          <a:ln w="9525">
            <a:noFill/>
            <a:miter lim="800000"/>
            <a:headEnd/>
            <a:tailEnd/>
          </a:ln>
        </p:spPr>
      </p:pic>
      <p:sp>
        <p:nvSpPr>
          <p:cNvPr id="30726" name="TextBox 7"/>
          <p:cNvSpPr txBox="1">
            <a:spLocks noChangeArrowheads="1"/>
          </p:cNvSpPr>
          <p:nvPr/>
        </p:nvSpPr>
        <p:spPr bwMode="auto">
          <a:xfrm>
            <a:off x="6477000" y="2678113"/>
            <a:ext cx="1831975" cy="400050"/>
          </a:xfrm>
          <a:prstGeom prst="rect">
            <a:avLst/>
          </a:prstGeom>
          <a:noFill/>
          <a:ln w="9525">
            <a:noFill/>
            <a:miter lim="800000"/>
            <a:headEnd/>
            <a:tailEnd/>
          </a:ln>
        </p:spPr>
        <p:txBody>
          <a:bodyPr wrap="none">
            <a:prstTxWarp prst="textNoShape">
              <a:avLst/>
            </a:prstTxWarp>
            <a:spAutoFit/>
          </a:bodyPr>
          <a:lstStyle/>
          <a:p>
            <a:r>
              <a:rPr lang="en-US" sz="2000">
                <a:solidFill>
                  <a:srgbClr val="1F497D"/>
                </a:solidFill>
                <a:latin typeface="Calibri" charset="0"/>
              </a:rPr>
              <a:t>Passive rotation</a:t>
            </a:r>
          </a:p>
        </p:txBody>
      </p:sp>
      <p:sp>
        <p:nvSpPr>
          <p:cNvPr id="30727" name="TextBox 8"/>
          <p:cNvSpPr txBox="1">
            <a:spLocks noChangeArrowheads="1"/>
          </p:cNvSpPr>
          <p:nvPr/>
        </p:nvSpPr>
        <p:spPr bwMode="auto">
          <a:xfrm>
            <a:off x="6508750" y="3287713"/>
            <a:ext cx="1722438" cy="400050"/>
          </a:xfrm>
          <a:prstGeom prst="rect">
            <a:avLst/>
          </a:prstGeom>
          <a:noFill/>
          <a:ln w="9525">
            <a:noFill/>
            <a:miter lim="800000"/>
            <a:headEnd/>
            <a:tailEnd/>
          </a:ln>
        </p:spPr>
        <p:txBody>
          <a:bodyPr wrap="none">
            <a:prstTxWarp prst="textNoShape">
              <a:avLst/>
            </a:prstTxWarp>
            <a:spAutoFit/>
          </a:bodyPr>
          <a:lstStyle/>
          <a:p>
            <a:r>
              <a:rPr lang="en-US" sz="2000">
                <a:solidFill>
                  <a:srgbClr val="800000"/>
                </a:solidFill>
                <a:latin typeface="Calibri" charset="0"/>
              </a:rPr>
              <a:t>Active rotation</a:t>
            </a:r>
          </a:p>
        </p:txBody>
      </p:sp>
      <p:pic>
        <p:nvPicPr>
          <p:cNvPr id="30728" name="quaternionsrotcomp.jpg" descr="/afs/andrew.cmu.edu/usr19/srwilson/quaternionsrotcomp.jpg"/>
          <p:cNvPicPr>
            <a:picLocks noChangeAspect="1"/>
          </p:cNvPicPr>
          <p:nvPr/>
        </p:nvPicPr>
        <p:blipFill>
          <a:blip r:embed="rId5" r:link="rId3"/>
          <a:srcRect/>
          <a:stretch>
            <a:fillRect/>
          </a:stretch>
        </p:blipFill>
        <p:spPr bwMode="auto">
          <a:xfrm>
            <a:off x="6229350" y="4495800"/>
            <a:ext cx="1676400" cy="663575"/>
          </a:xfrm>
          <a:prstGeom prst="rect">
            <a:avLst/>
          </a:prstGeom>
          <a:noFill/>
          <a:ln w="9525">
            <a:noFill/>
            <a:miter lim="800000"/>
            <a:headEnd/>
            <a:tailEnd/>
          </a:ln>
        </p:spPr>
      </p:pic>
      <p:sp>
        <p:nvSpPr>
          <p:cNvPr id="30729" name="TextBox 10"/>
          <p:cNvSpPr txBox="1">
            <a:spLocks noChangeArrowheads="1"/>
          </p:cNvSpPr>
          <p:nvPr/>
        </p:nvSpPr>
        <p:spPr bwMode="auto">
          <a:xfrm>
            <a:off x="838200" y="4114800"/>
            <a:ext cx="4321175" cy="923925"/>
          </a:xfrm>
          <a:prstGeom prst="rect">
            <a:avLst/>
          </a:prstGeom>
          <a:noFill/>
          <a:ln w="9525">
            <a:noFill/>
            <a:miter lim="800000"/>
            <a:headEnd/>
            <a:tailEnd/>
          </a:ln>
        </p:spPr>
        <p:txBody>
          <a:bodyPr>
            <a:prstTxWarp prst="textNoShape">
              <a:avLst/>
            </a:prstTxWarp>
            <a:spAutoFit/>
          </a:bodyPr>
          <a:lstStyle/>
          <a:p>
            <a:pPr algn="ctr"/>
            <a:r>
              <a:rPr lang="en-US" dirty="0">
                <a:latin typeface="Calibri" charset="0"/>
              </a:rPr>
              <a:t>Moreover, the composition of two rotations (one rotation following another) is equivalent to quaternion multiplication.</a:t>
            </a:r>
          </a:p>
        </p:txBody>
      </p:sp>
      <p:pic>
        <p:nvPicPr>
          <p:cNvPr id="30730" name="quaternionsconjcomp.jpg" descr="/afs/andrew.cmu.edu/usr19/srwilson/quaternionsconjcomp.jpg"/>
          <p:cNvPicPr>
            <a:picLocks noChangeAspect="1"/>
          </p:cNvPicPr>
          <p:nvPr/>
        </p:nvPicPr>
        <p:blipFill>
          <a:blip r:embed="rId6" r:link="rId3"/>
          <a:srcRect/>
          <a:stretch>
            <a:fillRect/>
          </a:stretch>
        </p:blipFill>
        <p:spPr bwMode="auto">
          <a:xfrm>
            <a:off x="6229350" y="5591175"/>
            <a:ext cx="1543050" cy="428625"/>
          </a:xfrm>
          <a:prstGeom prst="rect">
            <a:avLst/>
          </a:prstGeom>
          <a:noFill/>
          <a:ln w="9525">
            <a:noFill/>
            <a:miter lim="800000"/>
            <a:headEnd/>
            <a:tailEnd/>
          </a:ln>
        </p:spPr>
      </p:pic>
      <p:sp>
        <p:nvSpPr>
          <p:cNvPr id="30731" name="TextBox 12"/>
          <p:cNvSpPr txBox="1">
            <a:spLocks noChangeArrowheads="1"/>
          </p:cNvSpPr>
          <p:nvPr/>
        </p:nvSpPr>
        <p:spPr bwMode="auto">
          <a:xfrm>
            <a:off x="6662738" y="5233988"/>
            <a:ext cx="661987" cy="369887"/>
          </a:xfrm>
          <a:prstGeom prst="rect">
            <a:avLst/>
          </a:prstGeom>
          <a:noFill/>
          <a:ln w="9525">
            <a:noFill/>
            <a:miter lim="800000"/>
            <a:headEnd/>
            <a:tailEnd/>
          </a:ln>
        </p:spPr>
        <p:txBody>
          <a:bodyPr wrap="none">
            <a:prstTxWarp prst="textNoShape">
              <a:avLst/>
            </a:prstTxWarp>
            <a:spAutoFit/>
          </a:bodyPr>
          <a:lstStyle/>
          <a:p>
            <a:r>
              <a:rPr lang="en-US">
                <a:latin typeface="Calibri" charset="0"/>
              </a:rPr>
              <a:t>since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26</a:t>
            </a:fld>
            <a:endParaRPr lang="en-US"/>
          </a:p>
        </p:txBody>
      </p:sp>
      <p:sp>
        <p:nvSpPr>
          <p:cNvPr id="13" name="TextBox 10"/>
          <p:cNvSpPr txBox="1">
            <a:spLocks noChangeArrowheads="1"/>
          </p:cNvSpPr>
          <p:nvPr/>
        </p:nvSpPr>
        <p:spPr bwMode="auto">
          <a:xfrm>
            <a:off x="457200" y="5334000"/>
            <a:ext cx="5562600" cy="1169551"/>
          </a:xfrm>
          <a:prstGeom prst="rect">
            <a:avLst/>
          </a:prstGeom>
          <a:noFill/>
          <a:ln w="9525">
            <a:noFill/>
            <a:miter lim="800000"/>
            <a:headEnd/>
            <a:tailEnd/>
          </a:ln>
        </p:spPr>
        <p:txBody>
          <a:bodyPr wrap="square">
            <a:prstTxWarp prst="textNoShape">
              <a:avLst/>
            </a:prstTxWarp>
            <a:spAutoFit/>
          </a:bodyPr>
          <a:lstStyle/>
          <a:p>
            <a:r>
              <a:rPr lang="en-US" sz="1400" dirty="0" smtClean="0">
                <a:solidFill>
                  <a:srgbClr val="000090"/>
                </a:solidFill>
                <a:latin typeface="Calibri" charset="0"/>
              </a:rPr>
              <a:t>Remember that, within the system of passive rotations, applying the upper expression to a vector in sample space transforms it into crystal space (used for inverse pole figures); changing the sign in front of the vector product reverses the direction of the transformation (used in pole figures).</a:t>
            </a:r>
            <a:endParaRPr lang="en-US" sz="1400" dirty="0">
              <a:solidFill>
                <a:srgbClr val="000090"/>
              </a:solidFill>
              <a:latin typeface="Calibri"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Example: Rotation of a Vector by Quaternion-Vector Multiplication</a:t>
            </a:r>
            <a:endParaRPr lang="en-US" sz="4400" i="1" kern="0" dirty="0">
              <a:solidFill>
                <a:srgbClr val="3333CC"/>
              </a:solidFill>
              <a:latin typeface="Times New Roman"/>
              <a:ea typeface="ＭＳ Ｐゴシック" pitchFamily="-112" charset="-128"/>
              <a:cs typeface="ＭＳ Ｐゴシック" pitchFamily="-112" charset="-128"/>
            </a:endParaRPr>
          </a:p>
        </p:txBody>
      </p:sp>
      <p:pic>
        <p:nvPicPr>
          <p:cNvPr id="31747" name="quaternionsex1.jpg" descr="/afs/andrew.cmu.edu/usr19/srwilson/quaternionsex1.jpg"/>
          <p:cNvPicPr>
            <a:picLocks noChangeAspect="1"/>
          </p:cNvPicPr>
          <p:nvPr/>
        </p:nvPicPr>
        <p:blipFill>
          <a:blip r:embed="rId2" r:link="rId3"/>
          <a:srcRect/>
          <a:stretch>
            <a:fillRect/>
          </a:stretch>
        </p:blipFill>
        <p:spPr bwMode="auto">
          <a:xfrm>
            <a:off x="6527800" y="1863725"/>
            <a:ext cx="2130425" cy="498475"/>
          </a:xfrm>
          <a:prstGeom prst="rect">
            <a:avLst/>
          </a:prstGeom>
          <a:noFill/>
          <a:ln w="9525">
            <a:noFill/>
            <a:miter lim="800000"/>
            <a:headEnd/>
            <a:tailEnd/>
          </a:ln>
        </p:spPr>
      </p:pic>
      <p:pic>
        <p:nvPicPr>
          <p:cNvPr id="31748" name="quaternionsex2.jpg" descr="/afs/andrew.cmu.edu/usr19/srwilson/quaternionsex2.jpg"/>
          <p:cNvPicPr>
            <a:picLocks noChangeAspect="1"/>
          </p:cNvPicPr>
          <p:nvPr/>
        </p:nvPicPr>
        <p:blipFill>
          <a:blip r:embed="rId4" r:link="rId3"/>
          <a:srcRect/>
          <a:stretch>
            <a:fillRect/>
          </a:stretch>
        </p:blipFill>
        <p:spPr bwMode="auto">
          <a:xfrm>
            <a:off x="5715000" y="2438400"/>
            <a:ext cx="2916238" cy="846138"/>
          </a:xfrm>
          <a:prstGeom prst="rect">
            <a:avLst/>
          </a:prstGeom>
          <a:noFill/>
          <a:ln w="9525">
            <a:noFill/>
            <a:miter lim="800000"/>
            <a:headEnd/>
            <a:tailEnd/>
          </a:ln>
        </p:spPr>
      </p:pic>
      <p:pic>
        <p:nvPicPr>
          <p:cNvPr id="31749" name="quaternionsex3.jpg" descr="/afs/andrew.cmu.edu/usr19/srwilson/quaternionsex3.jpg"/>
          <p:cNvPicPr>
            <a:picLocks noChangeAspect="1"/>
          </p:cNvPicPr>
          <p:nvPr/>
        </p:nvPicPr>
        <p:blipFill>
          <a:blip r:embed="rId5" r:link="rId3"/>
          <a:srcRect/>
          <a:stretch>
            <a:fillRect/>
          </a:stretch>
        </p:blipFill>
        <p:spPr bwMode="auto">
          <a:xfrm>
            <a:off x="5715000" y="3292475"/>
            <a:ext cx="831850" cy="438150"/>
          </a:xfrm>
          <a:prstGeom prst="rect">
            <a:avLst/>
          </a:prstGeom>
          <a:noFill/>
          <a:ln w="9525">
            <a:noFill/>
            <a:miter lim="800000"/>
            <a:headEnd/>
            <a:tailEnd/>
          </a:ln>
        </p:spPr>
      </p:pic>
      <p:pic>
        <p:nvPicPr>
          <p:cNvPr id="31750" name="quaternionsex4.jpg" descr="/afs/andrew.cmu.edu/usr19/srwilson/quaternionsex4.jpg"/>
          <p:cNvPicPr>
            <a:picLocks noChangeAspect="1"/>
          </p:cNvPicPr>
          <p:nvPr/>
        </p:nvPicPr>
        <p:blipFill>
          <a:blip r:embed="rId6" r:link="rId3"/>
          <a:srcRect/>
          <a:stretch>
            <a:fillRect/>
          </a:stretch>
        </p:blipFill>
        <p:spPr bwMode="auto">
          <a:xfrm>
            <a:off x="6705600" y="3284538"/>
            <a:ext cx="1619250" cy="493712"/>
          </a:xfrm>
          <a:prstGeom prst="rect">
            <a:avLst/>
          </a:prstGeom>
          <a:noFill/>
          <a:ln w="9525">
            <a:noFill/>
            <a:miter lim="800000"/>
            <a:headEnd/>
            <a:tailEnd/>
          </a:ln>
        </p:spPr>
      </p:pic>
      <p:pic>
        <p:nvPicPr>
          <p:cNvPr id="31751" name="quaternionsex5.jpg" descr="/afs/andrew.cmu.edu/usr19/srwilson/quaternionsex5.jpg"/>
          <p:cNvPicPr>
            <a:picLocks noChangeAspect="1"/>
          </p:cNvPicPr>
          <p:nvPr/>
        </p:nvPicPr>
        <p:blipFill>
          <a:blip r:embed="rId7" r:link="rId3"/>
          <a:srcRect/>
          <a:stretch>
            <a:fillRect/>
          </a:stretch>
        </p:blipFill>
        <p:spPr bwMode="auto">
          <a:xfrm>
            <a:off x="5715000" y="3778250"/>
            <a:ext cx="955675" cy="544513"/>
          </a:xfrm>
          <a:prstGeom prst="rect">
            <a:avLst/>
          </a:prstGeom>
          <a:noFill/>
          <a:ln w="9525">
            <a:noFill/>
            <a:miter lim="800000"/>
            <a:headEnd/>
            <a:tailEnd/>
          </a:ln>
        </p:spPr>
      </p:pic>
      <p:pic>
        <p:nvPicPr>
          <p:cNvPr id="31752" name="quaternionsex6.jpg" descr="/afs/andrew.cmu.edu/usr19/srwilson/quaternionsex6.jpg"/>
          <p:cNvPicPr>
            <a:picLocks noChangeAspect="1"/>
          </p:cNvPicPr>
          <p:nvPr/>
        </p:nvPicPr>
        <p:blipFill>
          <a:blip r:embed="rId8" r:link="rId3"/>
          <a:srcRect/>
          <a:stretch>
            <a:fillRect/>
          </a:stretch>
        </p:blipFill>
        <p:spPr bwMode="auto">
          <a:xfrm>
            <a:off x="6792913" y="3778250"/>
            <a:ext cx="1531937" cy="508000"/>
          </a:xfrm>
          <a:prstGeom prst="rect">
            <a:avLst/>
          </a:prstGeom>
          <a:noFill/>
          <a:ln w="9525">
            <a:noFill/>
            <a:miter lim="800000"/>
            <a:headEnd/>
            <a:tailEnd/>
          </a:ln>
        </p:spPr>
      </p:pic>
      <p:pic>
        <p:nvPicPr>
          <p:cNvPr id="31753" name="quaternionsex7.jpg" descr="/afs/andrew.cmu.edu/usr19/srwilson/quaternionsex7.jpg"/>
          <p:cNvPicPr>
            <a:picLocks noChangeAspect="1"/>
          </p:cNvPicPr>
          <p:nvPr/>
        </p:nvPicPr>
        <p:blipFill>
          <a:blip r:embed="rId9" r:link="rId3"/>
          <a:srcRect/>
          <a:stretch>
            <a:fillRect/>
          </a:stretch>
        </p:blipFill>
        <p:spPr bwMode="auto">
          <a:xfrm>
            <a:off x="4835525" y="4724400"/>
            <a:ext cx="3913188" cy="1531938"/>
          </a:xfrm>
          <a:prstGeom prst="rect">
            <a:avLst/>
          </a:prstGeom>
          <a:noFill/>
          <a:ln w="9525">
            <a:noFill/>
            <a:miter lim="800000"/>
            <a:headEnd/>
            <a:tailEnd/>
          </a:ln>
        </p:spPr>
      </p:pic>
      <p:pic>
        <p:nvPicPr>
          <p:cNvPr id="31754" name="quaternionsex9.jpg" descr="/afs/andrew.cmu.edu/usr19/srwilson/quaternionsex9.jpg"/>
          <p:cNvPicPr>
            <a:picLocks noChangeAspect="1"/>
          </p:cNvPicPr>
          <p:nvPr/>
        </p:nvPicPr>
        <p:blipFill>
          <a:blip r:embed="rId10" r:link="rId3"/>
          <a:srcRect/>
          <a:stretch>
            <a:fillRect/>
          </a:stretch>
        </p:blipFill>
        <p:spPr bwMode="auto">
          <a:xfrm>
            <a:off x="3124200" y="5705475"/>
            <a:ext cx="950913" cy="466725"/>
          </a:xfrm>
          <a:prstGeom prst="rect">
            <a:avLst/>
          </a:prstGeom>
          <a:noFill/>
          <a:ln w="9525">
            <a:noFill/>
            <a:miter lim="800000"/>
            <a:headEnd/>
            <a:tailEnd/>
          </a:ln>
        </p:spPr>
      </p:pic>
      <p:sp>
        <p:nvSpPr>
          <p:cNvPr id="31755" name="TextBox 22"/>
          <p:cNvSpPr txBox="1">
            <a:spLocks noChangeArrowheads="1"/>
          </p:cNvSpPr>
          <p:nvPr/>
        </p:nvSpPr>
        <p:spPr bwMode="auto">
          <a:xfrm>
            <a:off x="533400" y="1657350"/>
            <a:ext cx="4256088" cy="647700"/>
          </a:xfrm>
          <a:prstGeom prst="rect">
            <a:avLst/>
          </a:prstGeom>
          <a:noFill/>
          <a:ln w="9525">
            <a:noFill/>
            <a:miter lim="800000"/>
            <a:headEnd/>
            <a:tailEnd/>
          </a:ln>
        </p:spPr>
        <p:txBody>
          <a:bodyPr>
            <a:prstTxWarp prst="textNoShape">
              <a:avLst/>
            </a:prstTxWarp>
            <a:spAutoFit/>
          </a:bodyPr>
          <a:lstStyle/>
          <a:p>
            <a:pPr algn="ctr"/>
            <a:r>
              <a:rPr lang="en-US">
                <a:latin typeface="Calibri" charset="0"/>
              </a:rPr>
              <a:t>Consider rotating the vector </a:t>
            </a:r>
            <a:r>
              <a:rPr lang="en-US" b="1" i="1">
                <a:latin typeface="Times New Roman" charset="0"/>
                <a:ea typeface="Times New Roman" charset="0"/>
                <a:cs typeface="Times New Roman" charset="0"/>
              </a:rPr>
              <a:t>i</a:t>
            </a:r>
            <a:r>
              <a:rPr lang="en-US">
                <a:latin typeface="Calibri" charset="0"/>
              </a:rPr>
              <a:t> by an angle of </a:t>
            </a:r>
            <a:r>
              <a:rPr lang="en-US" i="1">
                <a:latin typeface="Times New Roman" charset="0"/>
                <a:ea typeface="Times New Roman" charset="0"/>
                <a:cs typeface="Times New Roman" charset="0"/>
              </a:rPr>
              <a:t>α</a:t>
            </a:r>
            <a:r>
              <a:rPr lang="en-US">
                <a:latin typeface="Calibri" charset="0"/>
              </a:rPr>
              <a:t> = </a:t>
            </a:r>
            <a:r>
              <a:rPr lang="en-US">
                <a:latin typeface="Times New Roman" charset="0"/>
                <a:ea typeface="Times New Roman" charset="0"/>
                <a:cs typeface="Times New Roman" charset="0"/>
              </a:rPr>
              <a:t>2π/3</a:t>
            </a:r>
            <a:r>
              <a:rPr lang="en-US">
                <a:latin typeface="Calibri" charset="0"/>
              </a:rPr>
              <a:t> about the &lt;</a:t>
            </a:r>
            <a:r>
              <a:rPr lang="en-US">
                <a:latin typeface="Times New Roman" charset="0"/>
                <a:ea typeface="Times New Roman" charset="0"/>
                <a:cs typeface="Times New Roman" charset="0"/>
              </a:rPr>
              <a:t>111</a:t>
            </a:r>
            <a:r>
              <a:rPr lang="en-US">
                <a:latin typeface="Calibri" charset="0"/>
              </a:rPr>
              <a:t>&gt; direction.</a:t>
            </a:r>
          </a:p>
        </p:txBody>
      </p:sp>
      <p:sp>
        <p:nvSpPr>
          <p:cNvPr id="31756" name="TextBox 23"/>
          <p:cNvSpPr txBox="1">
            <a:spLocks noChangeArrowheads="1"/>
          </p:cNvSpPr>
          <p:nvPr/>
        </p:nvSpPr>
        <p:spPr bwMode="auto">
          <a:xfrm>
            <a:off x="5181600" y="1981200"/>
            <a:ext cx="125730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Rotation axis:</a:t>
            </a:r>
          </a:p>
        </p:txBody>
      </p:sp>
      <p:sp>
        <p:nvSpPr>
          <p:cNvPr id="31757" name="TextBox 24"/>
          <p:cNvSpPr txBox="1">
            <a:spLocks noChangeArrowheads="1"/>
          </p:cNvSpPr>
          <p:nvPr/>
        </p:nvSpPr>
        <p:spPr bwMode="auto">
          <a:xfrm>
            <a:off x="5257800" y="4419600"/>
            <a:ext cx="1887538"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an </a:t>
            </a:r>
            <a:r>
              <a:rPr lang="en-US" sz="1400" i="1">
                <a:solidFill>
                  <a:srgbClr val="FF0000"/>
                </a:solidFill>
                <a:latin typeface="Times New Roman" charset="0"/>
                <a:ea typeface="Times New Roman" charset="0"/>
                <a:cs typeface="Times New Roman" charset="0"/>
              </a:rPr>
              <a:t>active </a:t>
            </a:r>
            <a:r>
              <a:rPr lang="en-US" sz="1400" i="1">
                <a:latin typeface="Times New Roman" charset="0"/>
                <a:ea typeface="Times New Roman" charset="0"/>
                <a:cs typeface="Times New Roman" charset="0"/>
              </a:rPr>
              <a:t>rotation: </a:t>
            </a:r>
          </a:p>
        </p:txBody>
      </p:sp>
      <p:sp>
        <p:nvSpPr>
          <p:cNvPr id="31758" name="TextBox 26"/>
          <p:cNvSpPr txBox="1">
            <a:spLocks noChangeArrowheads="1"/>
          </p:cNvSpPr>
          <p:nvPr/>
        </p:nvSpPr>
        <p:spPr bwMode="auto">
          <a:xfrm>
            <a:off x="1073150" y="5711825"/>
            <a:ext cx="189865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 </a:t>
            </a:r>
            <a:r>
              <a:rPr lang="en-US" sz="1400" i="1">
                <a:solidFill>
                  <a:srgbClr val="0000FF"/>
                </a:solidFill>
                <a:latin typeface="Times New Roman" charset="0"/>
                <a:ea typeface="Times New Roman" charset="0"/>
                <a:cs typeface="Times New Roman" charset="0"/>
              </a:rPr>
              <a:t>passive </a:t>
            </a:r>
            <a:r>
              <a:rPr lang="en-US" sz="1400" i="1">
                <a:latin typeface="Times New Roman" charset="0"/>
                <a:ea typeface="Times New Roman" charset="0"/>
                <a:cs typeface="Times New Roman" charset="0"/>
              </a:rPr>
              <a:t>rotation: </a:t>
            </a:r>
          </a:p>
        </p:txBody>
      </p:sp>
      <p:cxnSp>
        <p:nvCxnSpPr>
          <p:cNvPr id="29" name="Straight Arrow Connector 28"/>
          <p:cNvCxnSpPr>
            <a:cxnSpLocks noChangeShapeType="1"/>
          </p:cNvCxnSpPr>
          <p:nvPr/>
        </p:nvCxnSpPr>
        <p:spPr bwMode="auto">
          <a:xfrm rot="5400000">
            <a:off x="1745457" y="4155281"/>
            <a:ext cx="685800" cy="458787"/>
          </a:xfrm>
          <a:prstGeom prst="straightConnector1">
            <a:avLst/>
          </a:prstGeom>
          <a:noFill/>
          <a:ln w="25400">
            <a:solidFill>
              <a:srgbClr val="660066"/>
            </a:solidFill>
            <a:round/>
            <a:headEnd/>
            <a:tailEnd type="arrow" w="med" len="med"/>
          </a:ln>
          <a:effectLst>
            <a:outerShdw blurRad="63500" dist="20000" dir="5400000" rotWithShape="0">
              <a:srgbClr val="000000">
                <a:alpha val="37999"/>
              </a:srgbClr>
            </a:outerShdw>
          </a:effectLst>
        </p:spPr>
      </p:cxnSp>
      <p:cxnSp>
        <p:nvCxnSpPr>
          <p:cNvPr id="30" name="Straight Arrow Connector 29"/>
          <p:cNvCxnSpPr>
            <a:cxnSpLocks noChangeShapeType="1"/>
          </p:cNvCxnSpPr>
          <p:nvPr/>
        </p:nvCxnSpPr>
        <p:spPr bwMode="auto">
          <a:xfrm rot="5400000" flipH="1" flipV="1">
            <a:off x="1677194" y="3401219"/>
            <a:ext cx="1279525" cy="1587"/>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6" name="Straight Arrow Connector 35"/>
          <p:cNvCxnSpPr>
            <a:cxnSpLocks noChangeShapeType="1"/>
          </p:cNvCxnSpPr>
          <p:nvPr/>
        </p:nvCxnSpPr>
        <p:spPr bwMode="auto">
          <a:xfrm>
            <a:off x="2316163" y="4041775"/>
            <a:ext cx="1143000" cy="0"/>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8" name="Straight Arrow Connector 37"/>
          <p:cNvCxnSpPr>
            <a:cxnSpLocks noChangeShapeType="1"/>
          </p:cNvCxnSpPr>
          <p:nvPr/>
        </p:nvCxnSpPr>
        <p:spPr bwMode="auto">
          <a:xfrm rot="5400000" flipH="1" flipV="1">
            <a:off x="2147888" y="3416300"/>
            <a:ext cx="793750" cy="457200"/>
          </a:xfrm>
          <a:prstGeom prst="straightConnector1">
            <a:avLst/>
          </a:prstGeom>
          <a:noFill/>
          <a:ln w="25400">
            <a:solidFill>
              <a:srgbClr val="0000FF"/>
            </a:solidFill>
            <a:round/>
            <a:headEnd/>
            <a:tailEnd type="arrow" w="med" len="med"/>
          </a:ln>
          <a:effectLst>
            <a:outerShdw blurRad="63500" dist="20000" dir="5400000" rotWithShape="0">
              <a:srgbClr val="000000">
                <a:alpha val="37999"/>
              </a:srgbClr>
            </a:outerShdw>
          </a:effectLst>
        </p:spPr>
      </p:cxnSp>
      <p:sp>
        <p:nvSpPr>
          <p:cNvPr id="31763" name="TextBox 40"/>
          <p:cNvSpPr txBox="1">
            <a:spLocks noChangeArrowheads="1"/>
          </p:cNvSpPr>
          <p:nvPr/>
        </p:nvSpPr>
        <p:spPr bwMode="auto">
          <a:xfrm>
            <a:off x="3459163" y="3952875"/>
            <a:ext cx="2746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j</a:t>
            </a:r>
          </a:p>
        </p:txBody>
      </p:sp>
      <p:sp>
        <p:nvSpPr>
          <p:cNvPr id="31764" name="TextBox 41"/>
          <p:cNvSpPr txBox="1">
            <a:spLocks noChangeArrowheads="1"/>
          </p:cNvSpPr>
          <p:nvPr/>
        </p:nvSpPr>
        <p:spPr bwMode="auto">
          <a:xfrm>
            <a:off x="1782763" y="4724400"/>
            <a:ext cx="2492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i</a:t>
            </a:r>
          </a:p>
        </p:txBody>
      </p:sp>
      <p:sp>
        <p:nvSpPr>
          <p:cNvPr id="31765" name="TextBox 42"/>
          <p:cNvSpPr txBox="1">
            <a:spLocks noChangeArrowheads="1"/>
          </p:cNvSpPr>
          <p:nvPr/>
        </p:nvSpPr>
        <p:spPr bwMode="auto">
          <a:xfrm>
            <a:off x="1998663" y="2762250"/>
            <a:ext cx="3254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k</a:t>
            </a:r>
          </a:p>
        </p:txBody>
      </p:sp>
      <p:cxnSp>
        <p:nvCxnSpPr>
          <p:cNvPr id="45" name="Straight Connector 44"/>
          <p:cNvCxnSpPr/>
          <p:nvPr/>
        </p:nvCxnSpPr>
        <p:spPr>
          <a:xfrm rot="5400000">
            <a:off x="2112169" y="3909219"/>
            <a:ext cx="1323975"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FD696D3-A469-D145-A0EE-8F84D568F2F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F51CD6B1-453C-7B4F-A0AC-8525260A5D34}" type="slidenum">
              <a:rPr lang="en-US"/>
              <a:pPr/>
              <a:t>28</a:t>
            </a:fld>
            <a:endParaRPr lang="en-US"/>
          </a:p>
        </p:txBody>
      </p:sp>
      <p:sp>
        <p:nvSpPr>
          <p:cNvPr id="161794" name="Rectangle 2"/>
          <p:cNvSpPr>
            <a:spLocks noGrp="1" noChangeArrowheads="1"/>
          </p:cNvSpPr>
          <p:nvPr>
            <p:ph type="title"/>
          </p:nvPr>
        </p:nvSpPr>
        <p:spPr/>
        <p:txBody>
          <a:bodyPr/>
          <a:lstStyle/>
          <a:p>
            <a:pPr>
              <a:defRPr/>
            </a:pPr>
            <a:r>
              <a:rPr lang="en-US" dirty="0"/>
              <a:t>Conversions: </a:t>
            </a:r>
            <a:r>
              <a:rPr lang="en-US" dirty="0" err="1"/>
              <a:t>matrix</a:t>
            </a:r>
            <a:r>
              <a:rPr lang="en-US" dirty="0" err="1">
                <a:sym typeface="Symbol" pitchFamily="-112" charset="2"/>
              </a:rPr>
              <a:t></a:t>
            </a:r>
            <a:r>
              <a:rPr lang="en-US" dirty="0" err="1"/>
              <a:t>quaternion</a:t>
            </a:r>
            <a:endParaRPr lang="en-US" dirty="0"/>
          </a:p>
        </p:txBody>
      </p:sp>
      <p:sp>
        <p:nvSpPr>
          <p:cNvPr id="5127" name="Text Box 3"/>
          <p:cNvSpPr txBox="1">
            <a:spLocks noChangeArrowheads="1"/>
          </p:cNvSpPr>
          <p:nvPr/>
        </p:nvSpPr>
        <p:spPr bwMode="auto">
          <a:xfrm>
            <a:off x="593725" y="1419225"/>
            <a:ext cx="3962400" cy="457200"/>
          </a:xfrm>
          <a:prstGeom prst="rect">
            <a:avLst/>
          </a:prstGeom>
          <a:noFill/>
          <a:ln w="9525">
            <a:noFill/>
            <a:miter lim="800000"/>
            <a:headEnd/>
            <a:tailEnd/>
          </a:ln>
        </p:spPr>
        <p:txBody>
          <a:bodyPr wrap="none">
            <a:prstTxWarp prst="textNoShape">
              <a:avLst/>
            </a:prstTxWarp>
            <a:spAutoFit/>
          </a:bodyPr>
          <a:lstStyle/>
          <a:p>
            <a:r>
              <a:rPr lang="en-US" dirty="0"/>
              <a:t>Formulae, due to </a:t>
            </a:r>
            <a:r>
              <a:rPr lang="en-US" dirty="0" err="1"/>
              <a:t>Morawiec</a:t>
            </a:r>
            <a:r>
              <a:rPr lang="en-US" dirty="0"/>
              <a:t>:</a:t>
            </a:r>
          </a:p>
        </p:txBody>
      </p:sp>
      <p:graphicFrame>
        <p:nvGraphicFramePr>
          <p:cNvPr id="5122" name="Object 2"/>
          <p:cNvGraphicFramePr>
            <a:graphicFrameLocks noChangeAspect="1"/>
          </p:cNvGraphicFramePr>
          <p:nvPr/>
        </p:nvGraphicFramePr>
        <p:xfrm>
          <a:off x="1600200" y="1981200"/>
          <a:ext cx="5943600" cy="947738"/>
        </p:xfrm>
        <a:graphic>
          <a:graphicData uri="http://schemas.openxmlformats.org/presentationml/2006/ole">
            <mc:AlternateContent xmlns:mc="http://schemas.openxmlformats.org/markup-compatibility/2006">
              <mc:Choice xmlns:v="urn:schemas-microsoft-com:vml" Requires="v">
                <p:oleObj spid="_x0000_s5149" name="Equation" r:id="rId3" imgW="2705100" imgH="431800" progId="Equation.3">
                  <p:embed/>
                </p:oleObj>
              </mc:Choice>
              <mc:Fallback>
                <p:oleObj name="Equation" r:id="rId3" imgW="2705100" imgH="431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81200"/>
                        <a:ext cx="59436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3259138" y="2927350"/>
          <a:ext cx="2624137" cy="1003300"/>
        </p:xfrm>
        <a:graphic>
          <a:graphicData uri="http://schemas.openxmlformats.org/presentationml/2006/ole">
            <mc:AlternateContent xmlns:mc="http://schemas.openxmlformats.org/markup-compatibility/2006">
              <mc:Choice xmlns:v="urn:schemas-microsoft-com:vml" Requires="v">
                <p:oleObj spid="_x0000_s5150" name="Equation" r:id="rId5" imgW="1193800" imgH="457200" progId="Equation.3">
                  <p:embed/>
                </p:oleObj>
              </mc:Choice>
              <mc:Fallback>
                <p:oleObj name="Equation" r:id="rId5" imgW="11938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9138" y="2927350"/>
                        <a:ext cx="262413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1901825" y="4065588"/>
          <a:ext cx="5407025" cy="2132012"/>
        </p:xfrm>
        <a:graphic>
          <a:graphicData uri="http://schemas.openxmlformats.org/presentationml/2006/ole">
            <mc:AlternateContent xmlns:mc="http://schemas.openxmlformats.org/markup-compatibility/2006">
              <mc:Choice xmlns:v="urn:schemas-microsoft-com:vml" Requires="v">
                <p:oleObj spid="_x0000_s5151" name="Equation" r:id="rId7" imgW="2578100" imgH="1016000" progId="Equation.3">
                  <p:embed/>
                </p:oleObj>
              </mc:Choice>
              <mc:Fallback>
                <p:oleObj name="Equation" r:id="rId7" imgW="2578100" imgH="10160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1825" y="4065588"/>
                        <a:ext cx="5407025"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8" name="Text Box 7"/>
          <p:cNvSpPr txBox="1">
            <a:spLocks noChangeArrowheads="1"/>
          </p:cNvSpPr>
          <p:nvPr/>
        </p:nvSpPr>
        <p:spPr bwMode="auto">
          <a:xfrm>
            <a:off x="1862138" y="6181725"/>
            <a:ext cx="5453062" cy="457200"/>
          </a:xfrm>
          <a:prstGeom prst="rect">
            <a:avLst/>
          </a:prstGeom>
          <a:noFill/>
          <a:ln w="9525">
            <a:noFill/>
            <a:miter lim="800000"/>
            <a:headEnd/>
            <a:tailEnd/>
          </a:ln>
        </p:spPr>
        <p:txBody>
          <a:bodyPr wrap="none">
            <a:prstTxWarp prst="textNoShape">
              <a:avLst/>
            </a:prstTxWarp>
            <a:spAutoFit/>
          </a:bodyPr>
          <a:lstStyle/>
          <a:p>
            <a:r>
              <a:rPr lang="en-US"/>
              <a:t>Note the coordination of choice of sign!</a:t>
            </a:r>
          </a:p>
        </p:txBody>
      </p:sp>
      <p:sp>
        <p:nvSpPr>
          <p:cNvPr id="5129" name="Text Box 8"/>
          <p:cNvSpPr txBox="1">
            <a:spLocks noChangeArrowheads="1"/>
          </p:cNvSpPr>
          <p:nvPr/>
        </p:nvSpPr>
        <p:spPr bwMode="auto">
          <a:xfrm>
            <a:off x="212725" y="3048000"/>
            <a:ext cx="2073275" cy="990600"/>
          </a:xfrm>
          <a:prstGeom prst="rect">
            <a:avLst/>
          </a:prstGeom>
          <a:solidFill>
            <a:srgbClr val="FFF7C8"/>
          </a:solidFill>
          <a:ln w="9525">
            <a:noFill/>
            <a:miter lim="800000"/>
            <a:headEnd/>
            <a:tailEnd/>
          </a:ln>
        </p:spPr>
        <p:txBody>
          <a:bodyPr>
            <a:prstTxWarp prst="textNoShape">
              <a:avLst/>
            </a:prstTxWarp>
          </a:bodyPr>
          <a:lstStyle/>
          <a:p>
            <a:r>
              <a:rPr lang="en-US" sz="1400"/>
              <a:t>Note: passive rotation/ axis transformation (axis changes sign for for active rotation)</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Conversions: </a:t>
            </a:r>
            <a:r>
              <a:rPr lang="en-US" dirty="0" err="1"/>
              <a:t>matrix</a:t>
            </a:r>
            <a:r>
              <a:rPr lang="en-US" dirty="0" err="1">
                <a:sym typeface="Symbol" pitchFamily="-112" charset="2"/>
              </a:rPr>
              <a:t></a:t>
            </a:r>
            <a:r>
              <a:rPr lang="en-US" dirty="0" err="1"/>
              <a:t>quaternion</a:t>
            </a:r>
            <a:endParaRPr lang="en-US" dirty="0"/>
          </a:p>
        </p:txBody>
      </p:sp>
      <p:sp>
        <p:nvSpPr>
          <p:cNvPr id="3" name="Slide Number Placeholder 2"/>
          <p:cNvSpPr>
            <a:spLocks noGrp="1"/>
          </p:cNvSpPr>
          <p:nvPr>
            <p:ph type="sldNum" sz="quarter" idx="12"/>
          </p:nvPr>
        </p:nvSpPr>
        <p:spPr/>
        <p:txBody>
          <a:bodyPr/>
          <a:lstStyle/>
          <a:p>
            <a:fld id="{C3366CC7-CFFD-3B4F-8A86-6E884B2F52E8}" type="slidenum">
              <a:rPr lang="en-US" smtClean="0"/>
              <a:pPr/>
              <a:t>29</a:t>
            </a:fld>
            <a:endParaRPr lang="en-US"/>
          </a:p>
        </p:txBody>
      </p:sp>
      <p:sp>
        <p:nvSpPr>
          <p:cNvPr id="4" name="Text Box 3"/>
          <p:cNvSpPr txBox="1">
            <a:spLocks noChangeArrowheads="1"/>
          </p:cNvSpPr>
          <p:nvPr/>
        </p:nvSpPr>
        <p:spPr bwMode="auto">
          <a:xfrm>
            <a:off x="593725" y="1419224"/>
            <a:ext cx="3902075" cy="2031325"/>
          </a:xfrm>
          <a:prstGeom prst="rect">
            <a:avLst/>
          </a:prstGeom>
          <a:noFill/>
          <a:ln w="9525">
            <a:noFill/>
            <a:miter lim="800000"/>
            <a:headEnd/>
            <a:tailEnd/>
          </a:ln>
        </p:spPr>
        <p:txBody>
          <a:bodyPr wrap="square">
            <a:prstTxWarp prst="textNoShape">
              <a:avLst/>
            </a:prstTxWarp>
            <a:spAutoFit/>
          </a:bodyPr>
          <a:lstStyle/>
          <a:p>
            <a:r>
              <a:rPr lang="en-US" dirty="0"/>
              <a:t>Formulae, </a:t>
            </a:r>
            <a:r>
              <a:rPr lang="en-US" dirty="0" smtClean="0"/>
              <a:t>from </a:t>
            </a:r>
            <a:r>
              <a:rPr lang="en-US" dirty="0" err="1" smtClean="0"/>
              <a:t>Rowenhorst</a:t>
            </a:r>
            <a:r>
              <a:rPr lang="en-US" dirty="0" smtClean="0"/>
              <a:t> </a:t>
            </a:r>
            <a:r>
              <a:rPr lang="en-US" i="1" dirty="0" smtClean="0"/>
              <a:t>et al.</a:t>
            </a:r>
            <a:r>
              <a:rPr lang="en-US" dirty="0" smtClean="0"/>
              <a:t>:</a:t>
            </a:r>
          </a:p>
          <a:p>
            <a:endParaRPr lang="en-US" dirty="0"/>
          </a:p>
          <a:p>
            <a:r>
              <a:rPr lang="en-US" dirty="0" smtClean="0"/>
              <a:t>For the meaning of “P”, read the complete paper from the reference at the top.</a:t>
            </a:r>
          </a:p>
          <a:p>
            <a:endParaRPr lang="en-US" dirty="0" smtClean="0"/>
          </a:p>
          <a:p>
            <a:r>
              <a:rPr lang="en-US" dirty="0" smtClean="0"/>
              <a:t>In our case, P = +1</a:t>
            </a:r>
            <a:endParaRPr lang="en-US" dirty="0"/>
          </a:p>
        </p:txBody>
      </p:sp>
      <p:pic>
        <p:nvPicPr>
          <p:cNvPr id="5" name="Picture 4"/>
          <p:cNvPicPr>
            <a:picLocks noChangeAspect="1"/>
          </p:cNvPicPr>
          <p:nvPr/>
        </p:nvPicPr>
        <p:blipFill>
          <a:blip r:embed="rId2"/>
          <a:stretch>
            <a:fillRect/>
          </a:stretch>
        </p:blipFill>
        <p:spPr>
          <a:xfrm>
            <a:off x="3965197" y="1066800"/>
            <a:ext cx="4883085" cy="5638800"/>
          </a:xfrm>
          <a:prstGeom prst="rect">
            <a:avLst/>
          </a:prstGeom>
        </p:spPr>
      </p:pic>
    </p:spTree>
    <p:extLst>
      <p:ext uri="{BB962C8B-B14F-4D97-AF65-F5344CB8AC3E}">
        <p14:creationId xmlns:p14="http://schemas.microsoft.com/office/powerpoint/2010/main" val="379336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Why do we need to learn about orientations and rotations?</a:t>
            </a:r>
          </a:p>
        </p:txBody>
      </p:sp>
      <p:sp>
        <p:nvSpPr>
          <p:cNvPr id="12291" name="TextBox 5"/>
          <p:cNvSpPr txBox="1">
            <a:spLocks noChangeArrowheads="1"/>
          </p:cNvSpPr>
          <p:nvPr/>
        </p:nvSpPr>
        <p:spPr bwMode="auto">
          <a:xfrm>
            <a:off x="923925" y="5029200"/>
            <a:ext cx="7229475" cy="1200150"/>
          </a:xfrm>
          <a:prstGeom prst="rect">
            <a:avLst/>
          </a:prstGeom>
          <a:noFill/>
          <a:ln w="9525">
            <a:noFill/>
            <a:miter lim="800000"/>
            <a:headEnd/>
            <a:tailEnd/>
          </a:ln>
        </p:spPr>
        <p:txBody>
          <a:bodyPr>
            <a:prstTxWarp prst="textNoShape">
              <a:avLst/>
            </a:prstTxWarp>
            <a:spAutoFit/>
          </a:bodyPr>
          <a:lstStyle/>
          <a:p>
            <a:pPr algn="ctr"/>
            <a:r>
              <a:rPr lang="en-US" sz="2400" i="1">
                <a:latin typeface="Calibri" charset="0"/>
              </a:rPr>
              <a:t>Orientation distributions: </a:t>
            </a:r>
            <a:r>
              <a:rPr lang="en-US" sz="2400">
                <a:latin typeface="Calibri" charset="0"/>
              </a:rPr>
              <a:t>Define single-grain orientations relative sample reference frame, and take symmetry into account.</a:t>
            </a:r>
          </a:p>
        </p:txBody>
      </p:sp>
      <p:pic>
        <p:nvPicPr>
          <p:cNvPr id="12292" name="Picture 24" descr="redcube.jpg"/>
          <p:cNvPicPr>
            <a:picLocks noChangeAspect="1"/>
          </p:cNvPicPr>
          <p:nvPr/>
        </p:nvPicPr>
        <p:blipFill>
          <a:blip r:embed="rId2"/>
          <a:srcRect/>
          <a:stretch>
            <a:fillRect/>
          </a:stretch>
        </p:blipFill>
        <p:spPr bwMode="auto">
          <a:xfrm>
            <a:off x="1905000" y="1811338"/>
            <a:ext cx="2133600" cy="2006600"/>
          </a:xfrm>
          <a:prstGeom prst="rect">
            <a:avLst/>
          </a:prstGeom>
          <a:noFill/>
          <a:ln w="9525">
            <a:noFill/>
            <a:miter lim="800000"/>
            <a:headEnd/>
            <a:tailEnd/>
          </a:ln>
        </p:spPr>
      </p:pic>
      <p:pic>
        <p:nvPicPr>
          <p:cNvPr id="12293" name="Picture 25" descr="bluecube.jpg"/>
          <p:cNvPicPr>
            <a:picLocks noChangeAspect="1"/>
          </p:cNvPicPr>
          <p:nvPr/>
        </p:nvPicPr>
        <p:blipFill>
          <a:blip r:embed="rId3"/>
          <a:srcRect/>
          <a:stretch>
            <a:fillRect/>
          </a:stretch>
        </p:blipFill>
        <p:spPr bwMode="auto">
          <a:xfrm rot="1784827">
            <a:off x="5121275" y="1749425"/>
            <a:ext cx="2133600" cy="2006600"/>
          </a:xfrm>
          <a:prstGeom prst="rect">
            <a:avLst/>
          </a:prstGeom>
          <a:noFill/>
          <a:ln w="9525">
            <a:noFill/>
            <a:miter lim="800000"/>
            <a:headEnd/>
            <a:tailEnd/>
          </a:ln>
        </p:spPr>
      </p:pic>
      <p:grpSp>
        <p:nvGrpSpPr>
          <p:cNvPr id="12294" name="Group 44"/>
          <p:cNvGrpSpPr>
            <a:grpSpLocks/>
          </p:cNvGrpSpPr>
          <p:nvPr/>
        </p:nvGrpSpPr>
        <p:grpSpPr bwMode="auto">
          <a:xfrm>
            <a:off x="4267200" y="3846513"/>
            <a:ext cx="682625" cy="649287"/>
            <a:chOff x="4267200" y="3505200"/>
            <a:chExt cx="683418" cy="648586"/>
          </a:xfrm>
        </p:grpSpPr>
        <p:cxnSp>
          <p:nvCxnSpPr>
            <p:cNvPr id="32" name="Straight Arrow Connector 31"/>
            <p:cNvCxnSpPr>
              <a:cxnSpLocks noChangeShapeType="1"/>
            </p:cNvCxnSpPr>
            <p:nvPr/>
          </p:nvCxnSpPr>
          <p:spPr bwMode="auto">
            <a:xfrm rot="5400000" flipH="1" flipV="1">
              <a:off x="4266125" y="3733551"/>
              <a:ext cx="458292" cy="1589"/>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3" name="Straight Arrow Connector 32"/>
            <p:cNvCxnSpPr>
              <a:cxnSpLocks noChangeShapeType="1"/>
            </p:cNvCxnSpPr>
            <p:nvPr/>
          </p:nvCxnSpPr>
          <p:spPr bwMode="auto">
            <a:xfrm>
              <a:off x="4494477" y="3963492"/>
              <a:ext cx="456141" cy="1586"/>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9" name="Straight Arrow Connector 38"/>
            <p:cNvCxnSpPr>
              <a:cxnSpLocks noChangeShapeType="1"/>
            </p:cNvCxnSpPr>
            <p:nvPr/>
          </p:nvCxnSpPr>
          <p:spPr bwMode="auto">
            <a:xfrm rot="10800000" flipV="1">
              <a:off x="4267200" y="3963492"/>
              <a:ext cx="227277" cy="190294"/>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grpSp>
      <p:sp>
        <p:nvSpPr>
          <p:cNvPr id="12295" name="TextBox 42"/>
          <p:cNvSpPr txBox="1">
            <a:spLocks noChangeArrowheads="1"/>
          </p:cNvSpPr>
          <p:nvPr/>
        </p:nvSpPr>
        <p:spPr bwMode="auto">
          <a:xfrm>
            <a:off x="2286000" y="3505200"/>
            <a:ext cx="382588"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charset="0"/>
              </a:rPr>
              <a:t>g</a:t>
            </a:r>
            <a:r>
              <a:rPr lang="en-US" baseline="-25000">
                <a:solidFill>
                  <a:srgbClr val="FF0000"/>
                </a:solidFill>
                <a:latin typeface="Calibri" charset="0"/>
              </a:rPr>
              <a:t>A</a:t>
            </a:r>
          </a:p>
        </p:txBody>
      </p:sp>
      <p:sp>
        <p:nvSpPr>
          <p:cNvPr id="12296" name="TextBox 43"/>
          <p:cNvSpPr txBox="1">
            <a:spLocks noChangeArrowheads="1"/>
          </p:cNvSpPr>
          <p:nvPr/>
        </p:nvSpPr>
        <p:spPr bwMode="auto">
          <a:xfrm>
            <a:off x="6629400" y="3473450"/>
            <a:ext cx="376238" cy="368300"/>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Calibri" charset="0"/>
              </a:rPr>
              <a:t>g</a:t>
            </a:r>
            <a:r>
              <a:rPr lang="en-US" baseline="-25000">
                <a:solidFill>
                  <a:schemeClr val="tx2"/>
                </a:solidFill>
                <a:latin typeface="Calibri" charset="0"/>
              </a:rPr>
              <a:t>B</a:t>
            </a:r>
          </a:p>
        </p:txBody>
      </p:sp>
      <p:sp>
        <p:nvSpPr>
          <p:cNvPr id="12297" name="TextBox 45"/>
          <p:cNvSpPr txBox="1">
            <a:spLocks noChangeArrowheads="1"/>
          </p:cNvSpPr>
          <p:nvPr/>
        </p:nvSpPr>
        <p:spPr bwMode="auto">
          <a:xfrm>
            <a:off x="4581525" y="4311650"/>
            <a:ext cx="365125"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g</a:t>
            </a:r>
            <a:r>
              <a:rPr lang="en-US" baseline="-25000">
                <a:latin typeface="Calibri" charset="0"/>
              </a:rPr>
              <a:t>S</a:t>
            </a:r>
          </a:p>
        </p:txBody>
      </p:sp>
      <p:cxnSp>
        <p:nvCxnSpPr>
          <p:cNvPr id="48" name="Straight Arrow Connector 47"/>
          <p:cNvCxnSpPr/>
          <p:nvPr/>
        </p:nvCxnSpPr>
        <p:spPr>
          <a:xfrm>
            <a:off x="3505200" y="3473450"/>
            <a:ext cx="533400" cy="401638"/>
          </a:xfrm>
          <a:prstGeom prst="straightConnector1">
            <a:avLst/>
          </a:prstGeom>
          <a:ln>
            <a:solidFill>
              <a:schemeClr val="tx1">
                <a:lumMod val="75000"/>
                <a:lumOff val="25000"/>
              </a:schemeClr>
            </a:solidFill>
            <a:headEnd type="arrow"/>
            <a:tailEnd type="arrow"/>
          </a:ln>
        </p:spPr>
        <p:style>
          <a:lnRef idx="1">
            <a:schemeClr val="accent4"/>
          </a:lnRef>
          <a:fillRef idx="0">
            <a:schemeClr val="accent4"/>
          </a:fillRef>
          <a:effectRef idx="0">
            <a:schemeClr val="accent4"/>
          </a:effectRef>
          <a:fontRef idx="minor">
            <a:schemeClr val="tx1"/>
          </a:fontRef>
        </p:style>
      </p:cxnSp>
      <p:cxnSp>
        <p:nvCxnSpPr>
          <p:cNvPr id="49" name="Straight Arrow Connector 48"/>
          <p:cNvCxnSpPr/>
          <p:nvPr/>
        </p:nvCxnSpPr>
        <p:spPr>
          <a:xfrm rot="10800000" flipV="1">
            <a:off x="5257800" y="3473450"/>
            <a:ext cx="533400" cy="401638"/>
          </a:xfrm>
          <a:prstGeom prst="straightConnector1">
            <a:avLst/>
          </a:prstGeom>
          <a:ln>
            <a:solidFill>
              <a:schemeClr val="tx1">
                <a:lumMod val="75000"/>
                <a:lumOff val="25000"/>
              </a:schemeClr>
            </a:solidFill>
            <a:headEnd type="arrow"/>
            <a:tailEnd type="arrow"/>
          </a:ln>
        </p:spPr>
        <p:style>
          <a:lnRef idx="1">
            <a:schemeClr val="accent4"/>
          </a:lnRef>
          <a:fillRef idx="0">
            <a:schemeClr val="accent4"/>
          </a:fillRef>
          <a:effectRef idx="0">
            <a:schemeClr val="accent4"/>
          </a:effectRef>
          <a:fontRef idx="minor">
            <a:schemeClr val="tx1"/>
          </a:fontRef>
        </p:style>
      </p:cxnSp>
      <p:sp>
        <p:nvSpPr>
          <p:cNvPr id="2" name="Slide Number Placeholder 1"/>
          <p:cNvSpPr>
            <a:spLocks noGrp="1"/>
          </p:cNvSpPr>
          <p:nvPr>
            <p:ph type="sldNum" sz="quarter" idx="12"/>
          </p:nvPr>
        </p:nvSpPr>
        <p:spPr/>
        <p:txBody>
          <a:bodyPr/>
          <a:lstStyle/>
          <a:p>
            <a:fld id="{6FD696D3-A469-D145-A0EE-8F84D568F2FA}" type="slidenum">
              <a:rPr lang="en-US" smtClean="0"/>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fld id="{8BBE2727-3FB3-9544-8DD8-25CFAE54E130}" type="slidenum">
              <a:rPr lang="en-US"/>
              <a:pPr/>
              <a:t>30</a:t>
            </a:fld>
            <a:endParaRPr lang="en-US"/>
          </a:p>
        </p:txBody>
      </p:sp>
      <p:sp>
        <p:nvSpPr>
          <p:cNvPr id="32771" name="Rectangle 2"/>
          <p:cNvSpPr>
            <a:spLocks noGrp="1" noChangeArrowheads="1"/>
          </p:cNvSpPr>
          <p:nvPr>
            <p:ph type="title"/>
          </p:nvPr>
        </p:nvSpPr>
        <p:spPr/>
        <p:txBody>
          <a:bodyPr/>
          <a:lstStyle/>
          <a:p>
            <a:r>
              <a:rPr lang="en-US">
                <a:ea typeface="ＭＳ Ｐゴシック" charset="-128"/>
                <a:cs typeface="ＭＳ Ｐゴシック" charset="-128"/>
              </a:rPr>
              <a:t>References</a:t>
            </a:r>
          </a:p>
        </p:txBody>
      </p:sp>
      <p:sp>
        <p:nvSpPr>
          <p:cNvPr id="32772" name="Rectangle 3"/>
          <p:cNvSpPr>
            <a:spLocks noGrp="1" noChangeArrowheads="1"/>
          </p:cNvSpPr>
          <p:nvPr>
            <p:ph type="body" idx="1"/>
          </p:nvPr>
        </p:nvSpPr>
        <p:spPr>
          <a:xfrm>
            <a:off x="685800" y="1447800"/>
            <a:ext cx="7772400" cy="4953000"/>
          </a:xfrm>
        </p:spPr>
        <p:txBody>
          <a:bodyPr/>
          <a:lstStyle/>
          <a:p>
            <a:pPr>
              <a:buFont typeface="Wingdings" charset="2"/>
              <a:buChar char="§"/>
            </a:pPr>
            <a:r>
              <a:rPr lang="en-US" sz="1400" dirty="0">
                <a:ea typeface="Times" charset="0"/>
                <a:cs typeface="Times" charset="0"/>
              </a:rPr>
              <a:t>Frank, F. (1988). “Orientation mapping,” </a:t>
            </a:r>
            <a:r>
              <a:rPr lang="en-US" sz="1400" i="1" dirty="0">
                <a:ea typeface="Times" charset="0"/>
                <a:cs typeface="Times" charset="0"/>
              </a:rPr>
              <a:t>Metallurgical Transactions </a:t>
            </a:r>
            <a:r>
              <a:rPr lang="en-US" sz="1400" b="1" dirty="0">
                <a:ea typeface="Times" charset="0"/>
                <a:cs typeface="Times" charset="0"/>
              </a:rPr>
              <a:t>19A</a:t>
            </a:r>
            <a:r>
              <a:rPr lang="en-US" sz="1400" dirty="0">
                <a:ea typeface="Times" charset="0"/>
                <a:cs typeface="Times" charset="0"/>
              </a:rPr>
              <a:t>: 403-408.</a:t>
            </a:r>
          </a:p>
          <a:p>
            <a:pPr>
              <a:buFont typeface="Wingdings" charset="2"/>
              <a:buChar char="§"/>
            </a:pPr>
            <a:r>
              <a:rPr lang="en-US" sz="1400" dirty="0">
                <a:latin typeface="Helvetica" charset="0"/>
                <a:ea typeface="ＭＳ Ｐゴシック" charset="-128"/>
                <a:cs typeface="ＭＳ Ｐゴシック" charset="-128"/>
              </a:rPr>
              <a:t>P. Neumann (1991). “Representation of orientations of symmetrical objects by Rodrigues vectors.” </a:t>
            </a:r>
            <a:r>
              <a:rPr lang="en-US" sz="1400" u="sng" dirty="0">
                <a:latin typeface="Helvetica" charset="0"/>
                <a:ea typeface="ＭＳ Ｐゴシック" charset="-128"/>
                <a:cs typeface="ＭＳ Ｐゴシック" charset="-128"/>
              </a:rPr>
              <a:t>Textures and Microstructures</a:t>
            </a:r>
            <a:r>
              <a:rPr lang="en-US" sz="1400" dirty="0">
                <a:latin typeface="Helvetica" charset="0"/>
                <a:ea typeface="ＭＳ Ｐゴシック" charset="-128"/>
                <a:cs typeface="ＭＳ Ｐゴシック" charset="-128"/>
              </a:rPr>
              <a:t> </a:t>
            </a:r>
            <a:r>
              <a:rPr lang="en-US" sz="1400" b="1" dirty="0">
                <a:latin typeface="Helvetica" charset="0"/>
                <a:ea typeface="ＭＳ Ｐゴシック" charset="-128"/>
                <a:cs typeface="ＭＳ Ｐゴシック" charset="-128"/>
              </a:rPr>
              <a:t>14-18</a:t>
            </a:r>
            <a:r>
              <a:rPr lang="en-US" sz="1400" dirty="0">
                <a:latin typeface="Helvetica" charset="0"/>
                <a:ea typeface="ＭＳ Ｐゴシック" charset="-128"/>
                <a:cs typeface="ＭＳ Ｐゴシック" charset="-128"/>
              </a:rPr>
              <a:t>: 53-58.</a:t>
            </a:r>
          </a:p>
          <a:p>
            <a:pPr>
              <a:buFont typeface="Wingdings" charset="2"/>
              <a:buChar char="§"/>
            </a:pPr>
            <a:r>
              <a:rPr lang="en-US" sz="1400" dirty="0">
                <a:ea typeface="ＭＳ Ｐゴシック" charset="-128"/>
                <a:cs typeface="ＭＳ Ｐゴシック" charset="-128"/>
              </a:rPr>
              <a:t>Takahashi Y, Miyazawa K, Mori M, Ishida Y. (1986). “Quaternion representation of the orientation relationship and its application to grain boundary problems.” </a:t>
            </a:r>
            <a:r>
              <a:rPr lang="en-US" sz="1400" i="1" dirty="0">
                <a:ea typeface="ＭＳ Ｐゴシック" charset="-128"/>
                <a:cs typeface="ＭＳ Ｐゴシック" charset="-128"/>
              </a:rPr>
              <a:t>JIMIS-4</a:t>
            </a:r>
            <a:r>
              <a:rPr lang="en-US" sz="1400" dirty="0">
                <a:ea typeface="ＭＳ Ｐゴシック" charset="-128"/>
                <a:cs typeface="ＭＳ Ｐゴシック" charset="-128"/>
              </a:rPr>
              <a:t>, pp. 345-52. Minakami, Japan: Trans. Japan Inst. Metals. (1st reference to quaternions to describe grain boundaries).</a:t>
            </a:r>
          </a:p>
          <a:p>
            <a:pPr>
              <a:buFont typeface="Wingdings" charset="2"/>
              <a:buChar char="§"/>
            </a:pPr>
            <a:r>
              <a:rPr lang="en-US" sz="1400" dirty="0">
                <a:ea typeface="ＭＳ Ｐゴシック" charset="-128"/>
                <a:cs typeface="ＭＳ Ｐゴシック" charset="-128"/>
              </a:rPr>
              <a:t>A. Sutton and R. Balluffi (1996), </a:t>
            </a:r>
            <a:r>
              <a:rPr lang="en-US" sz="1400" i="1" dirty="0">
                <a:ea typeface="ＭＳ Ｐゴシック" charset="-128"/>
                <a:cs typeface="ＭＳ Ｐゴシック" charset="-128"/>
              </a:rPr>
              <a:t>Interfaces in Crystalline Materials</a:t>
            </a:r>
            <a:r>
              <a:rPr lang="en-US" sz="1400" dirty="0">
                <a:ea typeface="ＭＳ Ｐゴシック" charset="-128"/>
                <a:cs typeface="ＭＳ Ｐゴシック" charset="-128"/>
              </a:rPr>
              <a:t>, Oxford.</a:t>
            </a:r>
          </a:p>
          <a:p>
            <a:pPr>
              <a:buFont typeface="Wingdings" charset="2"/>
              <a:buChar char="§"/>
            </a:pPr>
            <a:r>
              <a:rPr lang="en-US" sz="1400" dirty="0">
                <a:ea typeface="ＭＳ Ｐゴシック" charset="-128"/>
                <a:cs typeface="ＭＳ Ｐゴシック" charset="-128"/>
              </a:rPr>
              <a:t>V. Randle &amp; O. Engler (2000). </a:t>
            </a:r>
            <a:r>
              <a:rPr lang="en-US" sz="1400" i="1" dirty="0">
                <a:ea typeface="ＭＳ Ｐゴシック" charset="-128"/>
                <a:cs typeface="ＭＳ Ｐゴシック" charset="-128"/>
              </a:rPr>
              <a:t>Texture Analysis: Macrotexture, Microtexture &amp; Orientation Mapping</a:t>
            </a:r>
            <a:r>
              <a:rPr lang="en-US" sz="1400" dirty="0">
                <a:ea typeface="ＭＳ Ｐゴシック" charset="-128"/>
                <a:cs typeface="ＭＳ Ｐゴシック" charset="-128"/>
              </a:rPr>
              <a:t>. Amsterdam, Holland, Gordon &amp; Breach.</a:t>
            </a:r>
          </a:p>
          <a:p>
            <a:pPr>
              <a:buFont typeface="Wingdings" charset="2"/>
              <a:buChar char="§"/>
            </a:pPr>
            <a:r>
              <a:rPr lang="en-US" sz="1400" dirty="0">
                <a:ea typeface="ＭＳ Ｐゴシック" charset="-128"/>
                <a:cs typeface="ＭＳ Ｐゴシック" charset="-128"/>
              </a:rPr>
              <a:t>S. Altmann (2005 - reissue by Dover), </a:t>
            </a:r>
            <a:r>
              <a:rPr lang="en-US" sz="1400" i="1" dirty="0">
                <a:ea typeface="ＭＳ Ｐゴシック" charset="-128"/>
                <a:cs typeface="ＭＳ Ｐゴシック" charset="-128"/>
              </a:rPr>
              <a:t>Rotations, Quaternions and Double Groups</a:t>
            </a:r>
            <a:r>
              <a:rPr lang="en-US" sz="1400" dirty="0">
                <a:ea typeface="ＭＳ Ｐゴシック" charset="-128"/>
                <a:cs typeface="ＭＳ Ｐゴシック" charset="-128"/>
              </a:rPr>
              <a:t>, Oxford.</a:t>
            </a:r>
          </a:p>
          <a:p>
            <a:pPr>
              <a:buFont typeface="Wingdings" charset="2"/>
              <a:buChar char="§"/>
            </a:pPr>
            <a:r>
              <a:rPr lang="en-US" sz="1400" dirty="0">
                <a:ea typeface="ＭＳ Ｐゴシック" charset="-128"/>
                <a:cs typeface="ＭＳ Ｐゴシック" charset="-128"/>
              </a:rPr>
              <a:t>A. Morawiec (2003), </a:t>
            </a:r>
            <a:r>
              <a:rPr lang="en-US" sz="1400" i="1" dirty="0">
                <a:ea typeface="ＭＳ Ｐゴシック" charset="-128"/>
                <a:cs typeface="ＭＳ Ｐゴシック" charset="-128"/>
              </a:rPr>
              <a:t>Orientations and Rotations</a:t>
            </a:r>
            <a:r>
              <a:rPr lang="en-US" sz="1400" dirty="0">
                <a:ea typeface="ＭＳ Ｐゴシック" charset="-128"/>
                <a:cs typeface="ＭＳ Ｐゴシック" charset="-128"/>
              </a:rPr>
              <a:t>, Springer (Europe)</a:t>
            </a:r>
            <a:r>
              <a:rPr lang="en-US" sz="1400" dirty="0" smtClean="0">
                <a:ea typeface="ＭＳ Ｐゴシック" charset="-128"/>
                <a:cs typeface="ＭＳ Ｐゴシック" charset="-128"/>
              </a:rPr>
              <a:t>.</a:t>
            </a:r>
          </a:p>
          <a:p>
            <a:pPr>
              <a:buFont typeface="Wingdings" charset="2"/>
              <a:buChar char="§"/>
            </a:pPr>
            <a:r>
              <a:rPr lang="en-US" altLang="ja-JP" sz="1400" dirty="0" smtClean="0">
                <a:ea typeface="ＭＳ Ｐゴシック" charset="-128"/>
                <a:cs typeface="ＭＳ Ｐゴシック" charset="-128"/>
              </a:rPr>
              <a:t>“On a New Species of Imaginary Quantities Connected with a Theory of Quaternions”, by William Rowan Hamilton, </a:t>
            </a:r>
            <a:r>
              <a:rPr lang="en-US" altLang="ja-JP" sz="1400" i="1" dirty="0" smtClean="0">
                <a:ea typeface="ＭＳ Ｐゴシック" charset="-128"/>
                <a:cs typeface="ＭＳ Ｐゴシック" charset="-128"/>
              </a:rPr>
              <a:t>Proceedings of the Royal Irish Academy</a:t>
            </a:r>
            <a:r>
              <a:rPr lang="en-US" altLang="ja-JP" sz="1400" dirty="0" smtClean="0">
                <a:ea typeface="ＭＳ Ｐゴシック" charset="-128"/>
                <a:cs typeface="ＭＳ Ｐゴシック" charset="-128"/>
              </a:rPr>
              <a:t>, </a:t>
            </a:r>
            <a:r>
              <a:rPr lang="en-US" altLang="ja-JP" sz="1400" b="1" dirty="0" smtClean="0">
                <a:ea typeface="ＭＳ Ｐゴシック" charset="-128"/>
                <a:cs typeface="ＭＳ Ｐゴシック" charset="-128"/>
              </a:rPr>
              <a:t>2</a:t>
            </a:r>
            <a:r>
              <a:rPr lang="en-US" altLang="ja-JP" sz="1400" dirty="0" smtClean="0">
                <a:ea typeface="ＭＳ Ｐゴシック" charset="-128"/>
                <a:cs typeface="ＭＳ Ｐゴシック" charset="-128"/>
              </a:rPr>
              <a:t> (1844), 424–434.</a:t>
            </a:r>
          </a:p>
          <a:p>
            <a:pPr>
              <a:buFont typeface="Wingdings" charset="2"/>
              <a:buChar char="§"/>
            </a:pPr>
            <a:r>
              <a:rPr lang="fr-FR" altLang="ja-JP" sz="1400" dirty="0" smtClean="0">
                <a:ea typeface="ＭＳ Ｐゴシック" charset="-128"/>
                <a:cs typeface="ＭＳ Ｐゴシック" charset="-128"/>
              </a:rPr>
              <a:t>“Des lois géométriques qui régissent les déplacements d’un système solide dans l’espace et de la variation des coordonnées provenant de ces déplacements considérées indépendamment des causes qui peuvent les produire”, M. Olinde Rodrigues, Journal des Mathématiques Pures et Appliquées, </a:t>
            </a:r>
            <a:r>
              <a:rPr lang="fr-FR" altLang="ja-JP" sz="1400" b="1" dirty="0" smtClean="0">
                <a:ea typeface="ＭＳ Ｐゴシック" charset="-128"/>
                <a:cs typeface="ＭＳ Ｐゴシック" charset="-128"/>
              </a:rPr>
              <a:t>5</a:t>
            </a:r>
            <a:r>
              <a:rPr lang="fr-FR" altLang="ja-JP" sz="1400" dirty="0" smtClean="0">
                <a:ea typeface="ＭＳ Ｐゴシック" charset="-128"/>
                <a:cs typeface="ＭＳ Ｐゴシック" charset="-128"/>
              </a:rPr>
              <a:t> 380-440.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Why do we need to learn about orientations and rotations?</a:t>
            </a:r>
          </a:p>
        </p:txBody>
      </p:sp>
      <p:sp>
        <p:nvSpPr>
          <p:cNvPr id="13315" name="TextBox 6"/>
          <p:cNvSpPr txBox="1">
            <a:spLocks noChangeArrowheads="1"/>
          </p:cNvSpPr>
          <p:nvPr/>
        </p:nvSpPr>
        <p:spPr bwMode="auto">
          <a:xfrm>
            <a:off x="685800" y="4876800"/>
            <a:ext cx="7620000" cy="1200150"/>
          </a:xfrm>
          <a:prstGeom prst="rect">
            <a:avLst/>
          </a:prstGeom>
          <a:noFill/>
          <a:ln w="9525">
            <a:noFill/>
            <a:miter lim="800000"/>
            <a:headEnd/>
            <a:tailEnd/>
          </a:ln>
        </p:spPr>
        <p:txBody>
          <a:bodyPr>
            <a:prstTxWarp prst="textNoShape">
              <a:avLst/>
            </a:prstTxWarp>
            <a:spAutoFit/>
          </a:bodyPr>
          <a:lstStyle/>
          <a:p>
            <a:pPr algn="ctr"/>
            <a:r>
              <a:rPr lang="en-US" sz="2400" i="1" dirty="0">
                <a:latin typeface="Calibri" charset="0"/>
              </a:rPr>
              <a:t>Misorientation distributions:  </a:t>
            </a:r>
            <a:r>
              <a:rPr lang="en-US" sz="2400" dirty="0">
                <a:latin typeface="Calibri" charset="0"/>
              </a:rPr>
              <a:t>Compare orientations on either side of grain boundaries to determine boundary character.</a:t>
            </a:r>
          </a:p>
        </p:txBody>
      </p:sp>
      <p:pic>
        <p:nvPicPr>
          <p:cNvPr id="13316" name="Picture 24" descr="redcube.jpg"/>
          <p:cNvPicPr>
            <a:picLocks noChangeAspect="1"/>
          </p:cNvPicPr>
          <p:nvPr/>
        </p:nvPicPr>
        <p:blipFill>
          <a:blip r:embed="rId2"/>
          <a:srcRect/>
          <a:stretch>
            <a:fillRect/>
          </a:stretch>
        </p:blipFill>
        <p:spPr bwMode="auto">
          <a:xfrm>
            <a:off x="1905000" y="1811338"/>
            <a:ext cx="2133600" cy="2006600"/>
          </a:xfrm>
          <a:prstGeom prst="rect">
            <a:avLst/>
          </a:prstGeom>
          <a:noFill/>
          <a:ln w="9525">
            <a:noFill/>
            <a:miter lim="800000"/>
            <a:headEnd/>
            <a:tailEnd/>
          </a:ln>
        </p:spPr>
      </p:pic>
      <p:pic>
        <p:nvPicPr>
          <p:cNvPr id="13317" name="Picture 25" descr="bluecube.jpg"/>
          <p:cNvPicPr>
            <a:picLocks noChangeAspect="1"/>
          </p:cNvPicPr>
          <p:nvPr/>
        </p:nvPicPr>
        <p:blipFill>
          <a:blip r:embed="rId3"/>
          <a:srcRect/>
          <a:stretch>
            <a:fillRect/>
          </a:stretch>
        </p:blipFill>
        <p:spPr bwMode="auto">
          <a:xfrm rot="1784827">
            <a:off x="5121275" y="1749425"/>
            <a:ext cx="2133600" cy="2006600"/>
          </a:xfrm>
          <a:prstGeom prst="rect">
            <a:avLst/>
          </a:prstGeom>
          <a:noFill/>
          <a:ln w="9525">
            <a:noFill/>
            <a:miter lim="800000"/>
            <a:headEnd/>
            <a:tailEnd/>
          </a:ln>
        </p:spPr>
      </p:pic>
      <p:grpSp>
        <p:nvGrpSpPr>
          <p:cNvPr id="13318" name="Group 44"/>
          <p:cNvGrpSpPr>
            <a:grpSpLocks/>
          </p:cNvGrpSpPr>
          <p:nvPr/>
        </p:nvGrpSpPr>
        <p:grpSpPr bwMode="auto">
          <a:xfrm>
            <a:off x="4267200" y="3846513"/>
            <a:ext cx="682625" cy="649287"/>
            <a:chOff x="4267200" y="3505200"/>
            <a:chExt cx="683418" cy="648586"/>
          </a:xfrm>
        </p:grpSpPr>
        <p:cxnSp>
          <p:nvCxnSpPr>
            <p:cNvPr id="32" name="Straight Arrow Connector 31"/>
            <p:cNvCxnSpPr>
              <a:cxnSpLocks noChangeShapeType="1"/>
            </p:cNvCxnSpPr>
            <p:nvPr/>
          </p:nvCxnSpPr>
          <p:spPr bwMode="auto">
            <a:xfrm rot="5400000" flipH="1" flipV="1">
              <a:off x="4266125" y="3733551"/>
              <a:ext cx="458292" cy="1589"/>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3" name="Straight Arrow Connector 32"/>
            <p:cNvCxnSpPr>
              <a:cxnSpLocks noChangeShapeType="1"/>
            </p:cNvCxnSpPr>
            <p:nvPr/>
          </p:nvCxnSpPr>
          <p:spPr bwMode="auto">
            <a:xfrm>
              <a:off x="4494477" y="3963492"/>
              <a:ext cx="456141" cy="1586"/>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9" name="Straight Arrow Connector 38"/>
            <p:cNvCxnSpPr>
              <a:cxnSpLocks noChangeShapeType="1"/>
            </p:cNvCxnSpPr>
            <p:nvPr/>
          </p:nvCxnSpPr>
          <p:spPr bwMode="auto">
            <a:xfrm rot="10800000" flipV="1">
              <a:off x="4267200" y="3963492"/>
              <a:ext cx="227277" cy="190294"/>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grpSp>
      <p:sp>
        <p:nvSpPr>
          <p:cNvPr id="13319" name="TextBox 42"/>
          <p:cNvSpPr txBox="1">
            <a:spLocks noChangeArrowheads="1"/>
          </p:cNvSpPr>
          <p:nvPr/>
        </p:nvSpPr>
        <p:spPr bwMode="auto">
          <a:xfrm>
            <a:off x="2286000" y="3505200"/>
            <a:ext cx="382588"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charset="0"/>
              </a:rPr>
              <a:t>g</a:t>
            </a:r>
            <a:r>
              <a:rPr lang="en-US" baseline="-25000">
                <a:solidFill>
                  <a:srgbClr val="FF0000"/>
                </a:solidFill>
                <a:latin typeface="Calibri" charset="0"/>
              </a:rPr>
              <a:t>A</a:t>
            </a:r>
          </a:p>
        </p:txBody>
      </p:sp>
      <p:sp>
        <p:nvSpPr>
          <p:cNvPr id="13320" name="TextBox 43"/>
          <p:cNvSpPr txBox="1">
            <a:spLocks noChangeArrowheads="1"/>
          </p:cNvSpPr>
          <p:nvPr/>
        </p:nvSpPr>
        <p:spPr bwMode="auto">
          <a:xfrm>
            <a:off x="6629400" y="3473450"/>
            <a:ext cx="376238" cy="368300"/>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Calibri" charset="0"/>
              </a:rPr>
              <a:t>g</a:t>
            </a:r>
            <a:r>
              <a:rPr lang="en-US" baseline="-25000">
                <a:solidFill>
                  <a:schemeClr val="tx2"/>
                </a:solidFill>
                <a:latin typeface="Calibri" charset="0"/>
              </a:rPr>
              <a:t>B</a:t>
            </a:r>
          </a:p>
        </p:txBody>
      </p:sp>
      <p:sp>
        <p:nvSpPr>
          <p:cNvPr id="13321" name="TextBox 45"/>
          <p:cNvSpPr txBox="1">
            <a:spLocks noChangeArrowheads="1"/>
          </p:cNvSpPr>
          <p:nvPr/>
        </p:nvSpPr>
        <p:spPr bwMode="auto">
          <a:xfrm>
            <a:off x="4581525" y="4311650"/>
            <a:ext cx="365125"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g</a:t>
            </a:r>
            <a:r>
              <a:rPr lang="en-US" baseline="-25000">
                <a:latin typeface="Calibri" charset="0"/>
              </a:rPr>
              <a:t>S</a:t>
            </a:r>
          </a:p>
        </p:txBody>
      </p:sp>
      <p:cxnSp>
        <p:nvCxnSpPr>
          <p:cNvPr id="48" name="Straight Arrow Connector 47"/>
          <p:cNvCxnSpPr/>
          <p:nvPr/>
        </p:nvCxnSpPr>
        <p:spPr>
          <a:xfrm>
            <a:off x="4037013" y="2895600"/>
            <a:ext cx="1144587" cy="1588"/>
          </a:xfrm>
          <a:prstGeom prst="straightConnector1">
            <a:avLst/>
          </a:prstGeom>
          <a:ln>
            <a:solidFill>
              <a:schemeClr val="tx1">
                <a:lumMod val="75000"/>
                <a:lumOff val="25000"/>
              </a:schemeClr>
            </a:solidFill>
            <a:headEnd type="none"/>
            <a:tailEnd type="arrow"/>
          </a:ln>
        </p:spPr>
        <p:style>
          <a:lnRef idx="1">
            <a:schemeClr val="accent4"/>
          </a:lnRef>
          <a:fillRef idx="0">
            <a:schemeClr val="accent4"/>
          </a:fillRef>
          <a:effectRef idx="0">
            <a:schemeClr val="accent4"/>
          </a:effectRef>
          <a:fontRef idx="minor">
            <a:schemeClr val="tx1"/>
          </a:fontRef>
        </p:style>
      </p:cxnSp>
      <p:sp>
        <p:nvSpPr>
          <p:cNvPr id="13323" name="TextBox 18"/>
          <p:cNvSpPr txBox="1">
            <a:spLocks noChangeArrowheads="1"/>
          </p:cNvSpPr>
          <p:nvPr/>
        </p:nvSpPr>
        <p:spPr bwMode="auto">
          <a:xfrm>
            <a:off x="3900488" y="2286000"/>
            <a:ext cx="1363662"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Δg</a:t>
            </a:r>
            <a:r>
              <a:rPr lang="en-US" baseline="-25000">
                <a:latin typeface="Calibri" charset="0"/>
              </a:rPr>
              <a:t>AB</a:t>
            </a:r>
            <a:r>
              <a:rPr lang="en-US">
                <a:latin typeface="Calibri" charset="0"/>
              </a:rPr>
              <a:t> = </a:t>
            </a:r>
            <a:r>
              <a:rPr lang="en-US">
                <a:solidFill>
                  <a:srgbClr val="1F497D"/>
                </a:solidFill>
                <a:latin typeface="Calibri" charset="0"/>
              </a:rPr>
              <a:t>g</a:t>
            </a:r>
            <a:r>
              <a:rPr lang="en-US" baseline="-25000">
                <a:solidFill>
                  <a:srgbClr val="1F497D"/>
                </a:solidFill>
                <a:latin typeface="Calibri" charset="0"/>
              </a:rPr>
              <a:t>B</a:t>
            </a:r>
            <a:r>
              <a:rPr lang="en-US">
                <a:solidFill>
                  <a:srgbClr val="FF0000"/>
                </a:solidFill>
                <a:latin typeface="Calibri" charset="0"/>
              </a:rPr>
              <a:t>g</a:t>
            </a:r>
            <a:r>
              <a:rPr lang="en-US" baseline="-25000">
                <a:solidFill>
                  <a:srgbClr val="FF0000"/>
                </a:solidFill>
                <a:latin typeface="Calibri" charset="0"/>
              </a:rPr>
              <a:t>A</a:t>
            </a:r>
            <a:r>
              <a:rPr lang="en-US" baseline="30000">
                <a:solidFill>
                  <a:srgbClr val="FF0000"/>
                </a:solidFill>
                <a:latin typeface="Calibri" charset="0"/>
              </a:rPr>
              <a:t>−1</a:t>
            </a:r>
          </a:p>
        </p:txBody>
      </p:sp>
      <p:sp>
        <p:nvSpPr>
          <p:cNvPr id="13324" name="TextBox 21"/>
          <p:cNvSpPr txBox="1">
            <a:spLocks noChangeArrowheads="1"/>
          </p:cNvSpPr>
          <p:nvPr/>
        </p:nvSpPr>
        <p:spPr bwMode="auto">
          <a:xfrm>
            <a:off x="685800" y="6096000"/>
            <a:ext cx="7162800" cy="708025"/>
          </a:xfrm>
          <a:prstGeom prst="rect">
            <a:avLst/>
          </a:prstGeom>
          <a:noFill/>
          <a:ln w="9525">
            <a:noFill/>
            <a:miter lim="800000"/>
            <a:headEnd/>
            <a:tailEnd/>
          </a:ln>
        </p:spPr>
        <p:txBody>
          <a:bodyPr>
            <a:prstTxWarp prst="textNoShape">
              <a:avLst/>
            </a:prstTxWarp>
            <a:spAutoFit/>
          </a:bodyPr>
          <a:lstStyle/>
          <a:p>
            <a:pPr algn="r"/>
            <a:r>
              <a:rPr lang="en-US">
                <a:latin typeface="Calibri" charset="0"/>
              </a:rPr>
              <a:t> </a:t>
            </a:r>
            <a:r>
              <a:rPr lang="en-US" sz="2000">
                <a:latin typeface="Calibri" charset="0"/>
              </a:rPr>
              <a:t>MISORIENTATION : The rotation required to transform from the coordinate system of grain A to grain B</a:t>
            </a:r>
          </a:p>
        </p:txBody>
      </p:sp>
      <p:sp>
        <p:nvSpPr>
          <p:cNvPr id="2" name="Slide Number Placeholder 1"/>
          <p:cNvSpPr>
            <a:spLocks noGrp="1"/>
          </p:cNvSpPr>
          <p:nvPr>
            <p:ph type="sldNum" sz="quarter" idx="12"/>
          </p:nvPr>
        </p:nvSpPr>
        <p:spPr/>
        <p:txBody>
          <a:bodyPr/>
          <a:lstStyle/>
          <a:p>
            <a:fld id="{6FD696D3-A469-D145-A0EE-8F84D568F2FA}" type="slidenum">
              <a:rPr lang="en-US" smtClean="0"/>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Review: Euler angles</a:t>
            </a:r>
          </a:p>
        </p:txBody>
      </p:sp>
      <p:pic>
        <p:nvPicPr>
          <p:cNvPr id="4" name="Euler2.gif">
            <a:hlinkClick r:id="" action="ppaction://media"/>
          </p:cNvPr>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4165600" y="1828800"/>
            <a:ext cx="4673600" cy="4419600"/>
          </a:xfrm>
          <a:prstGeom prst="rect">
            <a:avLst/>
          </a:prstGeom>
          <a:noFill/>
          <a:ln w="9525">
            <a:noFill/>
            <a:miter lim="800000"/>
            <a:headEnd/>
            <a:tailEnd/>
          </a:ln>
        </p:spPr>
      </p:pic>
      <p:sp>
        <p:nvSpPr>
          <p:cNvPr id="14340" name="TextBox 7"/>
          <p:cNvSpPr txBox="1">
            <a:spLocks noChangeArrowheads="1"/>
          </p:cNvSpPr>
          <p:nvPr/>
        </p:nvSpPr>
        <p:spPr bwMode="auto">
          <a:xfrm>
            <a:off x="1347788" y="1600200"/>
            <a:ext cx="1852612" cy="461963"/>
          </a:xfrm>
          <a:prstGeom prst="rect">
            <a:avLst/>
          </a:prstGeom>
          <a:noFill/>
          <a:ln w="9525">
            <a:noFill/>
            <a:miter lim="800000"/>
            <a:headEnd/>
            <a:tailEnd/>
          </a:ln>
        </p:spPr>
        <p:txBody>
          <a:bodyPr wrap="none">
            <a:prstTxWarp prst="textNoShape">
              <a:avLst/>
            </a:prstTxWarp>
            <a:spAutoFit/>
          </a:bodyPr>
          <a:lstStyle/>
          <a:p>
            <a:r>
              <a:rPr lang="en-US" sz="2400" i="1">
                <a:latin typeface="Calibri" charset="0"/>
              </a:rPr>
              <a:t>Euler angles:</a:t>
            </a:r>
          </a:p>
        </p:txBody>
      </p:sp>
      <p:sp>
        <p:nvSpPr>
          <p:cNvPr id="14341" name="TextBox 8"/>
          <p:cNvSpPr txBox="1">
            <a:spLocks noChangeArrowheads="1"/>
          </p:cNvSpPr>
          <p:nvPr/>
        </p:nvSpPr>
        <p:spPr bwMode="auto">
          <a:xfrm>
            <a:off x="377825" y="2209800"/>
            <a:ext cx="3813175" cy="4247317"/>
          </a:xfrm>
          <a:prstGeom prst="rect">
            <a:avLst/>
          </a:prstGeom>
          <a:noFill/>
          <a:ln w="9525">
            <a:noFill/>
            <a:miter lim="800000"/>
            <a:headEnd/>
            <a:tailEnd/>
          </a:ln>
        </p:spPr>
        <p:txBody>
          <a:bodyPr>
            <a:prstTxWarp prst="textNoShape">
              <a:avLst/>
            </a:prstTxWarp>
            <a:spAutoFit/>
          </a:bodyPr>
          <a:lstStyle/>
          <a:p>
            <a:pPr>
              <a:buFont typeface="Wingdings" charset="2"/>
              <a:buChar char="§"/>
            </a:pPr>
            <a:r>
              <a:rPr lang="en-US" dirty="0">
                <a:latin typeface="Calibri" charset="0"/>
              </a:rPr>
              <a:t>  </a:t>
            </a:r>
            <a:r>
              <a:rPr lang="en-US" sz="2000" dirty="0">
                <a:latin typeface="Calibri" charset="0"/>
              </a:rPr>
              <a:t>ANY rotation can be written as the composition </a:t>
            </a:r>
            <a:r>
              <a:rPr lang="en-US" sz="2000" dirty="0" smtClean="0">
                <a:latin typeface="Calibri" charset="0"/>
              </a:rPr>
              <a:t>of, </a:t>
            </a:r>
            <a:r>
              <a:rPr lang="en-US" sz="2000" dirty="0">
                <a:latin typeface="Calibri" charset="0"/>
              </a:rPr>
              <a:t>at </a:t>
            </a:r>
            <a:r>
              <a:rPr lang="en-US" sz="2000" dirty="0" smtClean="0">
                <a:latin typeface="Calibri" charset="0"/>
              </a:rPr>
              <a:t>most, </a:t>
            </a:r>
            <a:r>
              <a:rPr lang="en-US" sz="2000" dirty="0">
                <a:latin typeface="Calibri" charset="0"/>
              </a:rPr>
              <a:t>3 very simple rotations.</a:t>
            </a:r>
          </a:p>
          <a:p>
            <a:r>
              <a:rPr lang="en-US" sz="2000" dirty="0">
                <a:latin typeface="Calibri" charset="0"/>
              </a:rPr>
              <a:t>	</a:t>
            </a:r>
            <a:r>
              <a:rPr lang="en-US" sz="2000" dirty="0">
                <a:latin typeface="Lucida Calligraphy" charset="0"/>
                <a:ea typeface="Lucida Calligraphy" charset="0"/>
                <a:cs typeface="Lucida Calligraphy" charset="0"/>
              </a:rPr>
              <a:t>R</a:t>
            </a:r>
            <a:r>
              <a:rPr lang="en-US" sz="2000" dirty="0">
                <a:latin typeface="Calibri" charset="0"/>
              </a:rPr>
              <a:t>(</a:t>
            </a:r>
            <a:r>
              <a:rPr lang="en-US" sz="2000" dirty="0">
                <a:latin typeface="Times New Roman" charset="0"/>
                <a:ea typeface="Times New Roman" charset="0"/>
                <a:cs typeface="Times New Roman" charset="0"/>
              </a:rPr>
              <a:t>φ</a:t>
            </a:r>
            <a:r>
              <a:rPr lang="en-US" sz="2000" baseline="-25000" dirty="0">
                <a:latin typeface="Times New Roman" charset="0"/>
                <a:ea typeface="Times New Roman" charset="0"/>
                <a:cs typeface="Times New Roman" charset="0"/>
              </a:rPr>
              <a:t>1</a:t>
            </a:r>
            <a:r>
              <a:rPr lang="en-US" sz="2000" dirty="0">
                <a:latin typeface="Calibri" charset="0"/>
              </a:rPr>
              <a:t>,</a:t>
            </a:r>
            <a:r>
              <a:rPr lang="en-US" sz="2000" dirty="0">
                <a:latin typeface="Times New Roman" charset="0"/>
                <a:ea typeface="Times New Roman" charset="0"/>
                <a:cs typeface="Times New Roman" charset="0"/>
              </a:rPr>
              <a:t>Φ</a:t>
            </a:r>
            <a:r>
              <a:rPr lang="en-US" sz="2000" dirty="0">
                <a:latin typeface="Calibri" charset="0"/>
              </a:rPr>
              <a:t>,</a:t>
            </a:r>
            <a:r>
              <a:rPr lang="en-US" sz="2000" dirty="0">
                <a:latin typeface="Times New Roman" charset="0"/>
                <a:ea typeface="Times New Roman" charset="0"/>
                <a:cs typeface="Times New Roman" charset="0"/>
              </a:rPr>
              <a:t>φ</a:t>
            </a:r>
            <a:r>
              <a:rPr lang="en-US" sz="2000" baseline="-25000" dirty="0">
                <a:latin typeface="Times New Roman" charset="0"/>
                <a:ea typeface="Times New Roman" charset="0"/>
                <a:cs typeface="Times New Roman" charset="0"/>
              </a:rPr>
              <a:t>2</a:t>
            </a:r>
            <a:r>
              <a:rPr lang="en-US" sz="2000" dirty="0">
                <a:latin typeface="Calibri" charset="0"/>
              </a:rPr>
              <a:t>) = </a:t>
            </a:r>
            <a:r>
              <a:rPr lang="en-US" sz="2000" dirty="0">
                <a:latin typeface="Lucida Calligraphy" charset="0"/>
                <a:ea typeface="Lucida Calligraphy" charset="0"/>
                <a:cs typeface="Lucida Calligraphy" charset="0"/>
              </a:rPr>
              <a:t>R</a:t>
            </a:r>
            <a:r>
              <a:rPr lang="en-US" sz="2000" dirty="0">
                <a:latin typeface="Calibri" charset="0"/>
              </a:rPr>
              <a:t>(</a:t>
            </a:r>
            <a:r>
              <a:rPr lang="en-US" sz="2000" dirty="0">
                <a:latin typeface="Times New Roman" charset="0"/>
                <a:ea typeface="Times New Roman" charset="0"/>
                <a:cs typeface="Times New Roman" charset="0"/>
              </a:rPr>
              <a:t>φ</a:t>
            </a:r>
            <a:r>
              <a:rPr lang="en-US" sz="2000" baseline="-25000" dirty="0">
                <a:latin typeface="Times New Roman" charset="0"/>
                <a:ea typeface="Times New Roman" charset="0"/>
                <a:cs typeface="Times New Roman" charset="0"/>
              </a:rPr>
              <a:t>2</a:t>
            </a:r>
            <a:r>
              <a:rPr lang="en-US" sz="2000" dirty="0">
                <a:latin typeface="Calibri" charset="0"/>
              </a:rPr>
              <a:t>)</a:t>
            </a:r>
            <a:r>
              <a:rPr lang="en-US" sz="2000" dirty="0">
                <a:latin typeface="Lucida Calligraphy" charset="0"/>
                <a:ea typeface="Lucida Calligraphy" charset="0"/>
                <a:cs typeface="Lucida Calligraphy" charset="0"/>
              </a:rPr>
              <a:t>R</a:t>
            </a:r>
            <a:r>
              <a:rPr lang="en-US" sz="2000" dirty="0">
                <a:latin typeface="Calibri" charset="0"/>
              </a:rPr>
              <a:t>(</a:t>
            </a:r>
            <a:r>
              <a:rPr lang="en-US" sz="2000" dirty="0" err="1">
                <a:latin typeface="Times New Roman" charset="0"/>
                <a:ea typeface="Times New Roman" charset="0"/>
                <a:cs typeface="Times New Roman" charset="0"/>
              </a:rPr>
              <a:t>Φ</a:t>
            </a:r>
            <a:r>
              <a:rPr lang="en-US" sz="2000" dirty="0">
                <a:latin typeface="Calibri" charset="0"/>
              </a:rPr>
              <a:t>)</a:t>
            </a:r>
            <a:r>
              <a:rPr lang="en-US" sz="2000" dirty="0">
                <a:latin typeface="Lucida Calligraphy" charset="0"/>
                <a:ea typeface="Lucida Calligraphy" charset="0"/>
                <a:cs typeface="Lucida Calligraphy" charset="0"/>
              </a:rPr>
              <a:t>R</a:t>
            </a:r>
            <a:r>
              <a:rPr lang="en-US" sz="2000" dirty="0">
                <a:latin typeface="Calibri" charset="0"/>
              </a:rPr>
              <a:t>(</a:t>
            </a:r>
            <a:r>
              <a:rPr lang="en-US" sz="2000" dirty="0">
                <a:latin typeface="Times New Roman" charset="0"/>
                <a:ea typeface="Times New Roman" charset="0"/>
                <a:cs typeface="Times New Roman" charset="0"/>
              </a:rPr>
              <a:t>φ</a:t>
            </a:r>
            <a:r>
              <a:rPr lang="en-US" sz="2000" baseline="-25000" dirty="0">
                <a:latin typeface="Times New Roman" charset="0"/>
                <a:ea typeface="Times New Roman" charset="0"/>
                <a:cs typeface="Times New Roman" charset="0"/>
              </a:rPr>
              <a:t>1</a:t>
            </a:r>
            <a:r>
              <a:rPr lang="en-US" sz="2000" dirty="0">
                <a:latin typeface="Calibri" charset="0"/>
              </a:rPr>
              <a:t>)</a:t>
            </a:r>
          </a:p>
          <a:p>
            <a:endParaRPr lang="en-US" sz="2000" dirty="0">
              <a:latin typeface="Calibri" charset="0"/>
            </a:endParaRPr>
          </a:p>
          <a:p>
            <a:pPr>
              <a:buFont typeface="Wingdings" charset="2"/>
              <a:buChar char="§"/>
            </a:pPr>
            <a:r>
              <a:rPr lang="en-US" sz="2000" dirty="0">
                <a:latin typeface="Calibri" charset="0"/>
              </a:rPr>
              <a:t>  Once the Euler angles are known, rotation matrices for any rotation are therefore straight-forward to compute</a:t>
            </a:r>
            <a:r>
              <a:rPr lang="en-US" dirty="0">
                <a:latin typeface="Calibri" charset="0"/>
              </a:rPr>
              <a:t>. </a:t>
            </a:r>
            <a:endParaRPr lang="en-US" dirty="0" smtClean="0">
              <a:latin typeface="Calibri" charset="0"/>
            </a:endParaRPr>
          </a:p>
          <a:p>
            <a:pPr>
              <a:buFont typeface="Wingdings" charset="2"/>
              <a:buChar char="§"/>
            </a:pPr>
            <a:r>
              <a:rPr lang="en-US" dirty="0">
                <a:latin typeface="Calibri" charset="0"/>
              </a:rPr>
              <a:t> </a:t>
            </a:r>
            <a:r>
              <a:rPr lang="en-US" dirty="0" smtClean="0">
                <a:latin typeface="Calibri" charset="0"/>
              </a:rPr>
              <a:t> </a:t>
            </a:r>
            <a:r>
              <a:rPr lang="en-US" sz="1600" dirty="0" smtClean="0">
                <a:latin typeface="Calibri" charset="0"/>
              </a:rPr>
              <a:t>Note the order in which the rotation sequence is written (for passive rotations): the 1</a:t>
            </a:r>
            <a:r>
              <a:rPr lang="en-US" sz="1600" baseline="30000" dirty="0" smtClean="0">
                <a:latin typeface="Calibri" charset="0"/>
              </a:rPr>
              <a:t>st</a:t>
            </a:r>
            <a:r>
              <a:rPr lang="en-US" sz="1600" dirty="0" smtClean="0">
                <a:latin typeface="Calibri" charset="0"/>
              </a:rPr>
              <a:t> is on the right, and the last is on the left.</a:t>
            </a:r>
            <a:endParaRPr lang="en-US" sz="1600" dirty="0">
              <a:latin typeface="Calibri" charset="0"/>
            </a:endParaRPr>
          </a:p>
          <a:p>
            <a:endParaRPr lang="en-US" dirty="0">
              <a:latin typeface="Calibri" charset="0"/>
            </a:endParaRPr>
          </a:p>
        </p:txBody>
      </p:sp>
      <p:cxnSp>
        <p:nvCxnSpPr>
          <p:cNvPr id="11" name="Straight Connector 10"/>
          <p:cNvCxnSpPr>
            <a:cxnSpLocks noChangeShapeType="1"/>
          </p:cNvCxnSpPr>
          <p:nvPr/>
        </p:nvCxnSpPr>
        <p:spPr bwMode="auto">
          <a:xfrm>
            <a:off x="454025" y="2132013"/>
            <a:ext cx="3457575" cy="1587"/>
          </a:xfrm>
          <a:prstGeom prst="line">
            <a:avLst/>
          </a:prstGeom>
          <a:noFill/>
          <a:ln w="25400">
            <a:solidFill>
              <a:srgbClr val="404040"/>
            </a:solidFill>
            <a:round/>
            <a:headEnd/>
            <a:tailEnd/>
          </a:ln>
          <a:effectLst>
            <a:outerShdw blurRad="63500" dist="20000" dir="5400000" rotWithShape="0">
              <a:srgbClr val="000000">
                <a:alpha val="37999"/>
              </a:srgbClr>
            </a:outerShdw>
          </a:effectLst>
        </p:spPr>
      </p:cxnSp>
      <p:sp>
        <p:nvSpPr>
          <p:cNvPr id="14343" name="TextBox 11"/>
          <p:cNvSpPr txBox="1">
            <a:spLocks noChangeArrowheads="1"/>
          </p:cNvSpPr>
          <p:nvPr/>
        </p:nvSpPr>
        <p:spPr bwMode="auto">
          <a:xfrm>
            <a:off x="7216775" y="6172200"/>
            <a:ext cx="1698625" cy="276225"/>
          </a:xfrm>
          <a:prstGeom prst="rect">
            <a:avLst/>
          </a:prstGeom>
          <a:noFill/>
          <a:ln w="9525">
            <a:noFill/>
            <a:miter lim="800000"/>
            <a:headEnd/>
            <a:tailEnd/>
          </a:ln>
        </p:spPr>
        <p:txBody>
          <a:bodyPr wrap="none">
            <a:prstTxWarp prst="textNoShape">
              <a:avLst/>
            </a:prstTxWarp>
            <a:spAutoFit/>
          </a:bodyPr>
          <a:lstStyle/>
          <a:p>
            <a:r>
              <a:rPr lang="en-US" sz="1200" i="1">
                <a:latin typeface="Calibri" charset="0"/>
              </a:rPr>
              <a:t>Movie credit: Wikipedia</a:t>
            </a:r>
          </a:p>
        </p:txBody>
      </p:sp>
      <p:sp>
        <p:nvSpPr>
          <p:cNvPr id="14344" name="TextBox 9"/>
          <p:cNvSpPr txBox="1">
            <a:spLocks noChangeArrowheads="1"/>
          </p:cNvSpPr>
          <p:nvPr/>
        </p:nvSpPr>
        <p:spPr bwMode="auto">
          <a:xfrm>
            <a:off x="5410200" y="5810250"/>
            <a:ext cx="2352675"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z-x-z rotation sequence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Review: Euler angles</a:t>
            </a:r>
          </a:p>
        </p:txBody>
      </p:sp>
      <p:pic>
        <p:nvPicPr>
          <p:cNvPr id="4" name="Euler2.gif">
            <a:hlinkClick r:id="" action="ppaction://media"/>
          </p:cNvPr>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4165600" y="1828800"/>
            <a:ext cx="4673600" cy="4419600"/>
          </a:xfrm>
          <a:prstGeom prst="rect">
            <a:avLst/>
          </a:prstGeom>
          <a:noFill/>
          <a:ln w="9525">
            <a:noFill/>
            <a:miter lim="800000"/>
            <a:headEnd/>
            <a:tailEnd/>
          </a:ln>
        </p:spPr>
      </p:pic>
      <p:sp>
        <p:nvSpPr>
          <p:cNvPr id="15364" name="TextBox 5"/>
          <p:cNvSpPr txBox="1">
            <a:spLocks noChangeArrowheads="1"/>
          </p:cNvSpPr>
          <p:nvPr/>
        </p:nvSpPr>
        <p:spPr bwMode="auto">
          <a:xfrm>
            <a:off x="5410200" y="5810250"/>
            <a:ext cx="2352675"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z-x-z rotation sequence</a:t>
            </a:r>
          </a:p>
        </p:txBody>
      </p:sp>
      <p:sp>
        <p:nvSpPr>
          <p:cNvPr id="15365" name="TextBox 7"/>
          <p:cNvSpPr txBox="1">
            <a:spLocks noChangeArrowheads="1"/>
          </p:cNvSpPr>
          <p:nvPr/>
        </p:nvSpPr>
        <p:spPr bwMode="auto">
          <a:xfrm>
            <a:off x="573088" y="1295400"/>
            <a:ext cx="3236912" cy="400050"/>
          </a:xfrm>
          <a:prstGeom prst="rect">
            <a:avLst/>
          </a:prstGeom>
          <a:noFill/>
          <a:ln w="9525">
            <a:noFill/>
            <a:miter lim="800000"/>
            <a:headEnd/>
            <a:tailEnd/>
          </a:ln>
        </p:spPr>
        <p:txBody>
          <a:bodyPr wrap="none">
            <a:prstTxWarp prst="textNoShape">
              <a:avLst/>
            </a:prstTxWarp>
            <a:spAutoFit/>
          </a:bodyPr>
          <a:lstStyle/>
          <a:p>
            <a:r>
              <a:rPr lang="en-US" sz="2000" i="1">
                <a:latin typeface="Calibri" charset="0"/>
              </a:rPr>
              <a:t>Difficulties with Euler angles:</a:t>
            </a:r>
          </a:p>
        </p:txBody>
      </p:sp>
      <p:sp>
        <p:nvSpPr>
          <p:cNvPr id="15366" name="TextBox 8"/>
          <p:cNvSpPr txBox="1">
            <a:spLocks noChangeArrowheads="1"/>
          </p:cNvSpPr>
          <p:nvPr/>
        </p:nvSpPr>
        <p:spPr bwMode="auto">
          <a:xfrm>
            <a:off x="250825" y="1981200"/>
            <a:ext cx="3940175" cy="4247317"/>
          </a:xfrm>
          <a:prstGeom prst="rect">
            <a:avLst/>
          </a:prstGeom>
          <a:noFill/>
          <a:ln w="9525">
            <a:noFill/>
            <a:miter lim="800000"/>
            <a:headEnd/>
            <a:tailEnd/>
          </a:ln>
        </p:spPr>
        <p:txBody>
          <a:bodyPr>
            <a:prstTxWarp prst="textNoShape">
              <a:avLst/>
            </a:prstTxWarp>
            <a:spAutoFit/>
          </a:bodyPr>
          <a:lstStyle/>
          <a:p>
            <a:pPr>
              <a:buFont typeface="Wingdings" charset="2"/>
              <a:buChar char="§"/>
            </a:pPr>
            <a:r>
              <a:rPr lang="en-US" sz="1600" dirty="0">
                <a:latin typeface="Calibri" charset="0"/>
              </a:rPr>
              <a:t>  </a:t>
            </a:r>
            <a:r>
              <a:rPr lang="en-US" dirty="0">
                <a:latin typeface="Calibri" charset="0"/>
              </a:rPr>
              <a:t>Non-intuitive, difficult to visualize.</a:t>
            </a:r>
          </a:p>
          <a:p>
            <a:pPr>
              <a:buFont typeface="Wingdings" charset="2"/>
              <a:buChar char="§"/>
            </a:pPr>
            <a:r>
              <a:rPr lang="en-US" dirty="0">
                <a:latin typeface="Calibri" charset="0"/>
              </a:rPr>
              <a:t>  There are 12 different possible axis-angle sequences.  The “standard” sequence varies from field to field, and even within fields</a:t>
            </a:r>
            <a:r>
              <a:rPr lang="en-US" dirty="0" smtClean="0">
                <a:latin typeface="Calibri" charset="0"/>
              </a:rPr>
              <a:t>.</a:t>
            </a:r>
          </a:p>
          <a:p>
            <a:pPr>
              <a:buFont typeface="Wingdings" charset="2"/>
              <a:buChar char="§"/>
            </a:pPr>
            <a:r>
              <a:rPr lang="en-US" dirty="0">
                <a:latin typeface="Calibri" charset="0"/>
              </a:rPr>
              <a:t> </a:t>
            </a:r>
            <a:r>
              <a:rPr lang="en-US" dirty="0" smtClean="0">
                <a:latin typeface="Calibri" charset="0"/>
              </a:rPr>
              <a:t> We use the Bunge convention, as noted on the movie. </a:t>
            </a:r>
            <a:endParaRPr lang="en-US" dirty="0">
              <a:latin typeface="Calibri" charset="0"/>
            </a:endParaRPr>
          </a:p>
          <a:p>
            <a:pPr>
              <a:buFont typeface="Wingdings" charset="2"/>
              <a:buChar char="§"/>
            </a:pPr>
            <a:r>
              <a:rPr lang="en-US" dirty="0">
                <a:latin typeface="Calibri" charset="0"/>
              </a:rPr>
              <a:t>   Every rotation sequence contains at least one artificial singularity, where Euler angles do not make sense, and which can lead to numerical instability in nearby regions.</a:t>
            </a:r>
          </a:p>
          <a:p>
            <a:pPr>
              <a:buFont typeface="Wingdings" charset="2"/>
              <a:buChar char="§"/>
            </a:pPr>
            <a:r>
              <a:rPr lang="en-US" dirty="0">
                <a:latin typeface="Calibri" charset="0"/>
              </a:rPr>
              <a:t>  Operations involving rotation </a:t>
            </a:r>
            <a:r>
              <a:rPr lang="en-US" dirty="0" smtClean="0">
                <a:latin typeface="Calibri" charset="0"/>
              </a:rPr>
              <a:t>matrices </a:t>
            </a:r>
            <a:r>
              <a:rPr lang="en-US" dirty="0">
                <a:latin typeface="Calibri" charset="0"/>
              </a:rPr>
              <a:t>derived from Euler angles are not nearly as efficient as quaternions</a:t>
            </a:r>
            <a:r>
              <a:rPr lang="en-US" sz="1600" dirty="0">
                <a:latin typeface="Calibri" charset="0"/>
              </a:rPr>
              <a:t>.</a:t>
            </a:r>
          </a:p>
        </p:txBody>
      </p:sp>
      <p:cxnSp>
        <p:nvCxnSpPr>
          <p:cNvPr id="11" name="Straight Connector 10"/>
          <p:cNvCxnSpPr>
            <a:cxnSpLocks noChangeShapeType="1"/>
          </p:cNvCxnSpPr>
          <p:nvPr/>
        </p:nvCxnSpPr>
        <p:spPr bwMode="auto">
          <a:xfrm>
            <a:off x="454025" y="1828800"/>
            <a:ext cx="3457575" cy="1588"/>
          </a:xfrm>
          <a:prstGeom prst="line">
            <a:avLst/>
          </a:prstGeom>
          <a:noFill/>
          <a:ln w="25400">
            <a:solidFill>
              <a:srgbClr val="404040"/>
            </a:solidFill>
            <a:round/>
            <a:headEnd/>
            <a:tailEnd/>
          </a:ln>
          <a:effectLst>
            <a:outerShdw blurRad="63500" dist="20000" dir="5400000" rotWithShape="0">
              <a:srgbClr val="000000">
                <a:alpha val="37999"/>
              </a:srgbClr>
            </a:outerShdw>
          </a:effectLst>
        </p:spPr>
      </p:cxnSp>
      <p:sp>
        <p:nvSpPr>
          <p:cNvPr id="15368" name="TextBox 11"/>
          <p:cNvSpPr txBox="1">
            <a:spLocks noChangeArrowheads="1"/>
          </p:cNvSpPr>
          <p:nvPr/>
        </p:nvSpPr>
        <p:spPr bwMode="auto">
          <a:xfrm>
            <a:off x="7216775" y="6172200"/>
            <a:ext cx="1698625" cy="276225"/>
          </a:xfrm>
          <a:prstGeom prst="rect">
            <a:avLst/>
          </a:prstGeom>
          <a:noFill/>
          <a:ln w="9525">
            <a:noFill/>
            <a:miter lim="800000"/>
            <a:headEnd/>
            <a:tailEnd/>
          </a:ln>
        </p:spPr>
        <p:txBody>
          <a:bodyPr wrap="none">
            <a:prstTxWarp prst="textNoShape">
              <a:avLst/>
            </a:prstTxWarp>
            <a:spAutoFit/>
          </a:bodyPr>
          <a:lstStyle/>
          <a:p>
            <a:r>
              <a:rPr lang="en-US" sz="1200" i="1">
                <a:latin typeface="Calibri" charset="0"/>
              </a:rPr>
              <a:t>Movie credit: Wikipedia</a:t>
            </a:r>
          </a:p>
        </p:txBody>
      </p:sp>
      <p:sp>
        <p:nvSpPr>
          <p:cNvPr id="2" name="Slide Number Placeholder 1"/>
          <p:cNvSpPr>
            <a:spLocks noGrp="1"/>
          </p:cNvSpPr>
          <p:nvPr>
            <p:ph type="sldNum" sz="quarter" idx="12"/>
          </p:nvPr>
        </p:nvSpPr>
        <p:spPr/>
        <p:txBody>
          <a:bodyPr/>
          <a:lstStyle/>
          <a:p>
            <a:fld id="{6FD696D3-A469-D145-A0EE-8F84D568F2FA}" type="slidenum">
              <a:rPr lang="en-US" smtClean="0"/>
              <a:pPr/>
              <a:t>6</a:t>
            </a:fld>
            <a:endParaRPr lang="en-US"/>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9"/>
          <p:cNvGrpSpPr>
            <a:grpSpLocks/>
          </p:cNvGrpSpPr>
          <p:nvPr/>
        </p:nvGrpSpPr>
        <p:grpSpPr bwMode="auto">
          <a:xfrm>
            <a:off x="2682875" y="0"/>
            <a:ext cx="6461125" cy="6858000"/>
            <a:chOff x="2682828" y="0"/>
            <a:chExt cx="6461172" cy="6858000"/>
          </a:xfrm>
        </p:grpSpPr>
        <p:pic>
          <p:nvPicPr>
            <p:cNvPr id="16398" name="Picture 6" descr="rotation0.jpg"/>
            <p:cNvPicPr>
              <a:picLocks noChangeAspect="1"/>
            </p:cNvPicPr>
            <p:nvPr/>
          </p:nvPicPr>
          <p:blipFill>
            <a:blip r:embed="rId2"/>
            <a:srcRect/>
            <a:stretch>
              <a:fillRect/>
            </a:stretch>
          </p:blipFill>
          <p:spPr bwMode="auto">
            <a:xfrm>
              <a:off x="2682828" y="0"/>
              <a:ext cx="6461172"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815" y="2438400"/>
              <a:ext cx="1981200"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21" y="3848893"/>
              <a:ext cx="1065212" cy="22860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8401" y="2590800"/>
              <a:ext cx="380844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01" y="3430588"/>
              <a:ext cx="1906601"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Passive rotations</a:t>
            </a:r>
            <a:endParaRPr lang="en-US" sz="4400" i="1" kern="0" dirty="0">
              <a:solidFill>
                <a:srgbClr val="3333CC"/>
              </a:solidFill>
              <a:latin typeface="Times New Roman"/>
              <a:ea typeface="ＭＳ Ｐゴシック" pitchFamily="-112" charset="-128"/>
              <a:cs typeface="ＭＳ Ｐゴシック" pitchFamily="-112" charset="-128"/>
            </a:endParaRPr>
          </a:p>
        </p:txBody>
      </p:sp>
      <p:cxnSp>
        <p:nvCxnSpPr>
          <p:cNvPr id="11" name="Straight Arrow Connector 10"/>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flipV="1">
            <a:off x="5913438" y="3276600"/>
            <a:ext cx="1096962" cy="1539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3" name="Straight Arrow Connector 12"/>
          <p:cNvCxnSpPr>
            <a:cxnSpLocks noChangeShapeType="1"/>
          </p:cNvCxnSpPr>
          <p:nvPr/>
        </p:nvCxnSpPr>
        <p:spPr bwMode="auto">
          <a:xfrm rot="5400000">
            <a:off x="4632325" y="3749675"/>
            <a:ext cx="1600200" cy="9588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8" name="Straight Arrow Connector 17"/>
          <p:cNvCxnSpPr>
            <a:cxnSpLocks noChangeShapeType="1"/>
          </p:cNvCxnSpPr>
          <p:nvPr/>
        </p:nvCxnSpPr>
        <p:spPr bwMode="auto">
          <a:xfrm rot="16200000" flipH="1">
            <a:off x="5852319" y="3490119"/>
            <a:ext cx="1219200" cy="1096962"/>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grpSp>
        <p:nvGrpSpPr>
          <p:cNvPr id="16392" name="Group 29"/>
          <p:cNvGrpSpPr>
            <a:grpSpLocks/>
          </p:cNvGrpSpPr>
          <p:nvPr/>
        </p:nvGrpSpPr>
        <p:grpSpPr bwMode="auto">
          <a:xfrm>
            <a:off x="609600" y="3151188"/>
            <a:ext cx="2851150" cy="2308225"/>
            <a:chOff x="685800" y="2770763"/>
            <a:chExt cx="2850379" cy="2308324"/>
          </a:xfrm>
        </p:grpSpPr>
        <p:sp>
          <p:nvSpPr>
            <p:cNvPr id="16395" name="TextBox 19"/>
            <p:cNvSpPr txBox="1">
              <a:spLocks noChangeArrowheads="1"/>
            </p:cNvSpPr>
            <p:nvPr/>
          </p:nvSpPr>
          <p:spPr bwMode="auto">
            <a:xfrm>
              <a:off x="685800" y="3140095"/>
              <a:ext cx="2850379" cy="1938992"/>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Given the coordinates </a:t>
              </a:r>
              <a:r>
                <a:rPr lang="en-US" sz="2000" dirty="0">
                  <a:latin typeface="Times New Roman" charset="0"/>
                  <a:ea typeface="Times New Roman" charset="0"/>
                  <a:cs typeface="Times New Roman" charset="0"/>
                </a:rPr>
                <a:t>(</a:t>
              </a:r>
              <a:r>
                <a:rPr lang="en-US" sz="2000" i="1" dirty="0" err="1">
                  <a:latin typeface="Times New Roman" charset="0"/>
                  <a:ea typeface="Times New Roman" charset="0"/>
                  <a:cs typeface="Times New Roman" charset="0"/>
                </a:rPr>
                <a:t>v</a:t>
              </a:r>
              <a:r>
                <a:rPr lang="en-US" sz="2000" i="1" baseline="-25000" dirty="0" err="1">
                  <a:latin typeface="Times New Roman" charset="0"/>
                  <a:ea typeface="Times New Roman" charset="0"/>
                  <a:cs typeface="Times New Roman" charset="0"/>
                </a:rPr>
                <a:t>x</a:t>
              </a:r>
              <a:r>
                <a:rPr lang="en-US" sz="2000" i="1" dirty="0" err="1">
                  <a:latin typeface="Times New Roman" charset="0"/>
                  <a:ea typeface="Times New Roman" charset="0"/>
                  <a:cs typeface="Times New Roman" charset="0"/>
                </a:rPr>
                <a:t>,v</a:t>
              </a:r>
              <a:r>
                <a:rPr lang="en-US" sz="2000" i="1" baseline="-25000" dirty="0" err="1">
                  <a:latin typeface="Times New Roman" charset="0"/>
                  <a:ea typeface="Times New Roman" charset="0"/>
                  <a:cs typeface="Times New Roman" charset="0"/>
                </a:rPr>
                <a:t>y</a:t>
              </a:r>
              <a:r>
                <a:rPr lang="en-US" sz="2000" i="1" dirty="0" err="1">
                  <a:latin typeface="Times New Roman" charset="0"/>
                  <a:ea typeface="Times New Roman" charset="0"/>
                  <a:cs typeface="Times New Roman" charset="0"/>
                </a:rPr>
                <a:t>,v</a:t>
              </a:r>
              <a:r>
                <a:rPr lang="en-US" sz="2000" i="1" baseline="-25000" dirty="0" err="1">
                  <a:latin typeface="Times New Roman" charset="0"/>
                  <a:ea typeface="Times New Roman" charset="0"/>
                  <a:cs typeface="Times New Roman" charset="0"/>
                </a:rPr>
                <a:t>z</a:t>
              </a:r>
              <a:r>
                <a:rPr lang="en-US" sz="2000" dirty="0">
                  <a:latin typeface="Times New Roman" charset="0"/>
                  <a:ea typeface="Times New Roman" charset="0"/>
                  <a:cs typeface="Times New Roman" charset="0"/>
                </a:rPr>
                <a:t>) </a:t>
              </a:r>
              <a:r>
                <a:rPr lang="en-US" sz="2000" dirty="0">
                  <a:latin typeface="Calibri" charset="0"/>
                </a:rPr>
                <a:t>of vector </a:t>
              </a:r>
              <a:r>
                <a:rPr lang="en-US" sz="2000" b="1" dirty="0">
                  <a:solidFill>
                    <a:srgbClr val="0000FF"/>
                  </a:solidFill>
                  <a:latin typeface="Cambria Math"/>
                  <a:cs typeface="Cambria Math"/>
                </a:rPr>
                <a:t>v</a:t>
              </a:r>
              <a:r>
                <a:rPr lang="en-US" sz="2000" dirty="0">
                  <a:latin typeface="Calibri" charset="0"/>
                </a:rPr>
                <a:t> in the </a:t>
              </a:r>
              <a:r>
                <a:rPr lang="en-US" sz="2000" b="1" dirty="0">
                  <a:latin typeface="Calibri" charset="0"/>
                </a:rPr>
                <a:t>black</a:t>
              </a:r>
              <a:r>
                <a:rPr lang="en-US" sz="2000" dirty="0">
                  <a:latin typeface="Calibri" charset="0"/>
                </a:rPr>
                <a:t> coordinate system, what are its coordinates </a:t>
              </a:r>
              <a:r>
                <a:rPr lang="en-US" sz="2000" dirty="0">
                  <a:latin typeface="Times New Roman" charset="0"/>
                  <a:ea typeface="Times New Roman" charset="0"/>
                  <a:cs typeface="Times New Roman" charset="0"/>
                </a:rPr>
                <a:t>(</a:t>
              </a:r>
              <a:r>
                <a:rPr lang="en-US" sz="2000" i="1" dirty="0" err="1">
                  <a:latin typeface="Times New Roman" charset="0"/>
                  <a:ea typeface="Times New Roman" charset="0"/>
                  <a:cs typeface="Times New Roman" charset="0"/>
                </a:rPr>
                <a:t>v</a:t>
              </a:r>
              <a:r>
                <a:rPr lang="en-US" sz="2000" i="1" baseline="-25000" dirty="0" err="1">
                  <a:solidFill>
                    <a:srgbClr val="FF0000"/>
                  </a:solidFill>
                  <a:latin typeface="Times New Roman" charset="0"/>
                  <a:ea typeface="Times New Roman" charset="0"/>
                  <a:cs typeface="Times New Roman" charset="0"/>
                </a:rPr>
                <a:t>x</a:t>
              </a:r>
              <a:r>
                <a:rPr lang="en-US" sz="2000" i="1" dirty="0" err="1">
                  <a:latin typeface="Times New Roman" charset="0"/>
                  <a:ea typeface="Times New Roman" charset="0"/>
                  <a:cs typeface="Times New Roman" charset="0"/>
                </a:rPr>
                <a:t>,v</a:t>
              </a:r>
              <a:r>
                <a:rPr lang="en-US" sz="2000" i="1" baseline="-25000" dirty="0" err="1">
                  <a:solidFill>
                    <a:srgbClr val="FF0000"/>
                  </a:solidFill>
                  <a:latin typeface="Times New Roman" charset="0"/>
                  <a:ea typeface="Times New Roman" charset="0"/>
                  <a:cs typeface="Times New Roman" charset="0"/>
                </a:rPr>
                <a:t>y</a:t>
              </a:r>
              <a:r>
                <a:rPr lang="en-US" sz="2000" i="1" dirty="0" err="1">
                  <a:latin typeface="Times New Roman" charset="0"/>
                  <a:ea typeface="Times New Roman" charset="0"/>
                  <a:cs typeface="Times New Roman" charset="0"/>
                </a:rPr>
                <a:t>,v</a:t>
              </a:r>
              <a:r>
                <a:rPr lang="en-US" sz="2000" i="1" baseline="-25000" dirty="0" err="1">
                  <a:solidFill>
                    <a:srgbClr val="FF0000"/>
                  </a:solidFill>
                  <a:latin typeface="Times New Roman" charset="0"/>
                  <a:ea typeface="Times New Roman" charset="0"/>
                  <a:cs typeface="Times New Roman" charset="0"/>
                </a:rPr>
                <a:t>z</a:t>
              </a:r>
              <a:r>
                <a:rPr lang="en-US" sz="2000" dirty="0">
                  <a:latin typeface="Times New Roman" charset="0"/>
                  <a:ea typeface="Times New Roman" charset="0"/>
                  <a:cs typeface="Times New Roman" charset="0"/>
                </a:rPr>
                <a:t>) </a:t>
              </a:r>
              <a:r>
                <a:rPr lang="en-US" sz="2000" dirty="0">
                  <a:latin typeface="Calibri" charset="0"/>
                </a:rPr>
                <a:t>in the </a:t>
              </a:r>
              <a:r>
                <a:rPr lang="en-US" sz="2000" b="1" dirty="0">
                  <a:solidFill>
                    <a:srgbClr val="FF0000"/>
                  </a:solidFill>
                  <a:latin typeface="Calibri" charset="0"/>
                </a:rPr>
                <a:t>red</a:t>
              </a:r>
              <a:r>
                <a:rPr lang="en-US" sz="2000" dirty="0">
                  <a:latin typeface="Calibri" charset="0"/>
                </a:rPr>
                <a:t> system?</a:t>
              </a:r>
            </a:p>
          </p:txBody>
        </p:sp>
        <p:sp>
          <p:nvSpPr>
            <p:cNvPr id="16396" name="TextBox 20"/>
            <p:cNvSpPr txBox="1">
              <a:spLocks noChangeArrowheads="1"/>
            </p:cNvSpPr>
            <p:nvPr/>
          </p:nvSpPr>
          <p:spPr bwMode="auto">
            <a:xfrm>
              <a:off x="1050370" y="2770763"/>
              <a:ext cx="2282596" cy="400110"/>
            </a:xfrm>
            <a:prstGeom prst="rect">
              <a:avLst/>
            </a:prstGeom>
            <a:noFill/>
            <a:ln w="9525">
              <a:noFill/>
              <a:miter lim="800000"/>
              <a:headEnd/>
              <a:tailEnd/>
            </a:ln>
          </p:spPr>
          <p:txBody>
            <a:bodyPr wrap="none">
              <a:prstTxWarp prst="textNoShape">
                <a:avLst/>
              </a:prstTxWarp>
              <a:spAutoFit/>
            </a:bodyPr>
            <a:lstStyle/>
            <a:p>
              <a:r>
                <a:rPr lang="en-US" sz="2000" i="1">
                  <a:latin typeface="Calibri" charset="0"/>
                </a:rPr>
                <a:t>“Passive” rotations: </a:t>
              </a:r>
            </a:p>
          </p:txBody>
        </p:sp>
        <p:cxnSp>
          <p:nvCxnSpPr>
            <p:cNvPr id="23" name="Straight Connector 22"/>
            <p:cNvCxnSpPr>
              <a:cxnSpLocks noChangeShapeType="1"/>
            </p:cNvCxnSpPr>
            <p:nvPr/>
          </p:nvCxnSpPr>
          <p:spPr bwMode="auto">
            <a:xfrm>
              <a:off x="685800" y="3142254"/>
              <a:ext cx="2850379"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6393" name="TextBox 23"/>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16394" name="TextBox 18"/>
          <p:cNvSpPr txBox="1">
            <a:spLocks noChangeArrowheads="1"/>
          </p:cNvSpPr>
          <p:nvPr/>
        </p:nvSpPr>
        <p:spPr bwMode="auto">
          <a:xfrm>
            <a:off x="152400" y="1295400"/>
            <a:ext cx="3810000"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We want to be able to quantify transformations between coordinate systems</a:t>
            </a:r>
          </a:p>
        </p:txBody>
      </p:sp>
      <p:sp>
        <p:nvSpPr>
          <p:cNvPr id="2" name="Slide Number Placeholder 1"/>
          <p:cNvSpPr>
            <a:spLocks noGrp="1"/>
          </p:cNvSpPr>
          <p:nvPr>
            <p:ph type="sldNum" sz="quarter" idx="12"/>
          </p:nvPr>
        </p:nvSpPr>
        <p:spPr/>
        <p:txBody>
          <a:bodyPr/>
          <a:lstStyle/>
          <a:p>
            <a:fld id="{6FD696D3-A469-D145-A0EE-8F84D568F2FA}"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9"/>
          <p:cNvGrpSpPr>
            <a:grpSpLocks/>
          </p:cNvGrpSpPr>
          <p:nvPr/>
        </p:nvGrpSpPr>
        <p:grpSpPr bwMode="auto">
          <a:xfrm>
            <a:off x="2682875" y="0"/>
            <a:ext cx="6461125" cy="6858000"/>
            <a:chOff x="2682828" y="0"/>
            <a:chExt cx="6461172" cy="6858000"/>
          </a:xfrm>
        </p:grpSpPr>
        <p:pic>
          <p:nvPicPr>
            <p:cNvPr id="17421" name="Picture 6" descr="rotation0.jpg"/>
            <p:cNvPicPr>
              <a:picLocks noChangeAspect="1"/>
            </p:cNvPicPr>
            <p:nvPr/>
          </p:nvPicPr>
          <p:blipFill>
            <a:blip r:embed="rId2"/>
            <a:srcRect/>
            <a:stretch>
              <a:fillRect/>
            </a:stretch>
          </p:blipFill>
          <p:spPr bwMode="auto">
            <a:xfrm>
              <a:off x="2682828" y="0"/>
              <a:ext cx="6461172"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815" y="2438400"/>
              <a:ext cx="1981200"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21" y="3848893"/>
              <a:ext cx="1065212" cy="22860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8401" y="2590800"/>
              <a:ext cx="380844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01" y="3430588"/>
              <a:ext cx="1906601"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Active rotations</a:t>
            </a:r>
            <a:endParaRPr lang="en-US" sz="4400" i="1" kern="0" dirty="0">
              <a:solidFill>
                <a:srgbClr val="3333CC"/>
              </a:solidFill>
              <a:latin typeface="Times New Roman"/>
              <a:ea typeface="ＭＳ Ｐゴシック" pitchFamily="-112" charset="-128"/>
              <a:cs typeface="ＭＳ Ｐゴシック" pitchFamily="-112" charset="-128"/>
            </a:endParaRPr>
          </a:p>
        </p:txBody>
      </p:sp>
      <p:cxnSp>
        <p:nvCxnSpPr>
          <p:cNvPr id="18" name="Straight Arrow Connector 17"/>
          <p:cNvCxnSpPr>
            <a:cxnSpLocks noChangeShapeType="1"/>
          </p:cNvCxnSpPr>
          <p:nvPr/>
        </p:nvCxnSpPr>
        <p:spPr bwMode="auto">
          <a:xfrm rot="16200000" flipH="1">
            <a:off x="5852319" y="3490119"/>
            <a:ext cx="1219200" cy="1096962"/>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grpSp>
        <p:nvGrpSpPr>
          <p:cNvPr id="17413" name="Group 31"/>
          <p:cNvGrpSpPr>
            <a:grpSpLocks/>
          </p:cNvGrpSpPr>
          <p:nvPr/>
        </p:nvGrpSpPr>
        <p:grpSpPr bwMode="auto">
          <a:xfrm>
            <a:off x="304800" y="3124199"/>
            <a:ext cx="3352800" cy="2308338"/>
            <a:chOff x="914400" y="4419600"/>
            <a:chExt cx="3048000" cy="2308251"/>
          </a:xfrm>
        </p:grpSpPr>
        <p:sp>
          <p:nvSpPr>
            <p:cNvPr id="17418" name="TextBox 24"/>
            <p:cNvSpPr txBox="1">
              <a:spLocks noChangeArrowheads="1"/>
            </p:cNvSpPr>
            <p:nvPr/>
          </p:nvSpPr>
          <p:spPr bwMode="auto">
            <a:xfrm>
              <a:off x="914400" y="4788932"/>
              <a:ext cx="3048000" cy="1938919"/>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Given the coordinates </a:t>
              </a:r>
              <a:r>
                <a:rPr lang="en-US" sz="2000" dirty="0">
                  <a:solidFill>
                    <a:srgbClr val="0000FF"/>
                  </a:solidFill>
                  <a:latin typeface="Times New Roman" charset="0"/>
                  <a:ea typeface="Times New Roman" charset="0"/>
                  <a:cs typeface="Times New Roman" charset="0"/>
                </a:rPr>
                <a:t>(</a:t>
              </a:r>
              <a:r>
                <a:rPr lang="en-US" sz="2000" i="1" dirty="0" err="1">
                  <a:solidFill>
                    <a:srgbClr val="0000FF"/>
                  </a:solidFill>
                  <a:latin typeface="Times New Roman" charset="0"/>
                  <a:ea typeface="Times New Roman" charset="0"/>
                  <a:cs typeface="Times New Roman" charset="0"/>
                </a:rPr>
                <a:t>v</a:t>
              </a:r>
              <a:r>
                <a:rPr lang="en-US" sz="2000" i="1" baseline="-25000" dirty="0" err="1">
                  <a:solidFill>
                    <a:srgbClr val="0000FF"/>
                  </a:solidFill>
                  <a:latin typeface="Times New Roman" charset="0"/>
                  <a:ea typeface="Times New Roman" charset="0"/>
                  <a:cs typeface="Times New Roman" charset="0"/>
                </a:rPr>
                <a:t>x</a:t>
              </a:r>
              <a:r>
                <a:rPr lang="en-US" sz="2000" i="1" dirty="0" err="1">
                  <a:solidFill>
                    <a:srgbClr val="0000FF"/>
                  </a:solidFill>
                  <a:latin typeface="Times New Roman" charset="0"/>
                  <a:ea typeface="Times New Roman" charset="0"/>
                  <a:cs typeface="Times New Roman" charset="0"/>
                </a:rPr>
                <a:t>,v</a:t>
              </a:r>
              <a:r>
                <a:rPr lang="en-US" sz="2000" i="1" baseline="-25000" dirty="0" err="1">
                  <a:solidFill>
                    <a:srgbClr val="0000FF"/>
                  </a:solidFill>
                  <a:latin typeface="Times New Roman" charset="0"/>
                  <a:ea typeface="Times New Roman" charset="0"/>
                  <a:cs typeface="Times New Roman" charset="0"/>
                </a:rPr>
                <a:t>y</a:t>
              </a:r>
              <a:r>
                <a:rPr lang="en-US" sz="2000" i="1" dirty="0" err="1">
                  <a:solidFill>
                    <a:srgbClr val="0000FF"/>
                  </a:solidFill>
                  <a:latin typeface="Times New Roman" charset="0"/>
                  <a:ea typeface="Times New Roman" charset="0"/>
                  <a:cs typeface="Times New Roman" charset="0"/>
                </a:rPr>
                <a:t>,v</a:t>
              </a:r>
              <a:r>
                <a:rPr lang="en-US" sz="2000" i="1" baseline="-25000" dirty="0" err="1">
                  <a:solidFill>
                    <a:srgbClr val="0000FF"/>
                  </a:solidFill>
                  <a:latin typeface="Times New Roman" charset="0"/>
                  <a:ea typeface="Times New Roman" charset="0"/>
                  <a:cs typeface="Times New Roman" charset="0"/>
                </a:rPr>
                <a:t>z</a:t>
              </a:r>
              <a:r>
                <a:rPr lang="en-US" sz="2000" dirty="0">
                  <a:solidFill>
                    <a:srgbClr val="0000FF"/>
                  </a:solidFill>
                  <a:latin typeface="Times New Roman" charset="0"/>
                  <a:ea typeface="Times New Roman" charset="0"/>
                  <a:cs typeface="Times New Roman" charset="0"/>
                </a:rPr>
                <a:t>) </a:t>
              </a:r>
              <a:r>
                <a:rPr lang="en-US" sz="2000" dirty="0">
                  <a:latin typeface="Calibri" charset="0"/>
                </a:rPr>
                <a:t>of vector </a:t>
              </a:r>
              <a:r>
                <a:rPr lang="en-US" sz="2000" b="1" dirty="0">
                  <a:solidFill>
                    <a:srgbClr val="0000FF"/>
                  </a:solidFill>
                  <a:latin typeface="Cambria Math"/>
                  <a:cs typeface="Cambria Math"/>
                </a:rPr>
                <a:t>v</a:t>
              </a:r>
              <a:r>
                <a:rPr lang="en-US" sz="2000" dirty="0">
                  <a:latin typeface="Calibri" charset="0"/>
                </a:rPr>
                <a:t> in the </a:t>
              </a:r>
              <a:r>
                <a:rPr lang="en-US" sz="2000" b="1" dirty="0">
                  <a:latin typeface="Calibri" charset="0"/>
                </a:rPr>
                <a:t>black</a:t>
              </a:r>
              <a:r>
                <a:rPr lang="en-US" sz="2000" dirty="0">
                  <a:latin typeface="Calibri" charset="0"/>
                </a:rPr>
                <a:t> coordinate system, what are the coordinates </a:t>
              </a:r>
              <a:r>
                <a:rPr lang="en-US" sz="2000" dirty="0">
                  <a:solidFill>
                    <a:srgbClr val="660066"/>
                  </a:solidFill>
                  <a:latin typeface="Times New Roman" charset="0"/>
                  <a:ea typeface="Times New Roman" charset="0"/>
                  <a:cs typeface="Times New Roman" charset="0"/>
                </a:rPr>
                <a:t>(</a:t>
              </a:r>
              <a:r>
                <a:rPr lang="en-US" sz="2000" i="1" dirty="0" err="1">
                  <a:solidFill>
                    <a:srgbClr val="660066"/>
                  </a:solidFill>
                  <a:latin typeface="Times New Roman" charset="0"/>
                  <a:ea typeface="Times New Roman" charset="0"/>
                  <a:cs typeface="Times New Roman" charset="0"/>
                </a:rPr>
                <a:t>w</a:t>
              </a:r>
              <a:r>
                <a:rPr lang="en-US" sz="2000" i="1" baseline="-25000" dirty="0" err="1">
                  <a:solidFill>
                    <a:srgbClr val="660066"/>
                  </a:solidFill>
                  <a:latin typeface="Times New Roman" charset="0"/>
                  <a:ea typeface="Times New Roman" charset="0"/>
                  <a:cs typeface="Times New Roman" charset="0"/>
                </a:rPr>
                <a:t>x</a:t>
              </a:r>
              <a:r>
                <a:rPr lang="en-US" sz="2000" i="1" dirty="0" err="1">
                  <a:solidFill>
                    <a:srgbClr val="660066"/>
                  </a:solidFill>
                  <a:latin typeface="Times New Roman" charset="0"/>
                  <a:ea typeface="Times New Roman" charset="0"/>
                  <a:cs typeface="Times New Roman" charset="0"/>
                </a:rPr>
                <a:t>,w</a:t>
              </a:r>
              <a:r>
                <a:rPr lang="en-US" sz="2000" i="1" baseline="-25000" dirty="0" err="1">
                  <a:solidFill>
                    <a:srgbClr val="660066"/>
                  </a:solidFill>
                  <a:latin typeface="Times New Roman" charset="0"/>
                  <a:ea typeface="Times New Roman" charset="0"/>
                  <a:cs typeface="Times New Roman" charset="0"/>
                </a:rPr>
                <a:t>y</a:t>
              </a:r>
              <a:r>
                <a:rPr lang="en-US" sz="2000" i="1" dirty="0" err="1">
                  <a:solidFill>
                    <a:srgbClr val="660066"/>
                  </a:solidFill>
                  <a:latin typeface="Times New Roman" charset="0"/>
                  <a:ea typeface="Times New Roman" charset="0"/>
                  <a:cs typeface="Times New Roman" charset="0"/>
                </a:rPr>
                <a:t>,w</a:t>
              </a:r>
              <a:r>
                <a:rPr lang="en-US" sz="2000" i="1" baseline="-25000" dirty="0" err="1">
                  <a:solidFill>
                    <a:srgbClr val="660066"/>
                  </a:solidFill>
                  <a:latin typeface="Times New Roman" charset="0"/>
                  <a:ea typeface="Times New Roman" charset="0"/>
                  <a:cs typeface="Times New Roman" charset="0"/>
                </a:rPr>
                <a:t>z</a:t>
              </a:r>
              <a:r>
                <a:rPr lang="en-US" sz="2000" dirty="0">
                  <a:solidFill>
                    <a:srgbClr val="660066"/>
                  </a:solidFill>
                  <a:latin typeface="Times New Roman" charset="0"/>
                  <a:ea typeface="Times New Roman" charset="0"/>
                  <a:cs typeface="Times New Roman" charset="0"/>
                </a:rPr>
                <a:t>) </a:t>
              </a:r>
              <a:r>
                <a:rPr lang="en-US" sz="2000" dirty="0">
                  <a:latin typeface="Calibri" charset="0"/>
                </a:rPr>
                <a:t>of the rotated vector </a:t>
              </a:r>
              <a:r>
                <a:rPr lang="en-US" sz="2000" b="1" dirty="0">
                  <a:solidFill>
                    <a:srgbClr val="660066"/>
                  </a:solidFill>
                  <a:latin typeface="Cambria Math"/>
                  <a:cs typeface="Cambria Math"/>
                </a:rPr>
                <a:t>w</a:t>
              </a:r>
              <a:r>
                <a:rPr lang="en-US" sz="2000" dirty="0">
                  <a:latin typeface="Calibri" charset="0"/>
                </a:rPr>
                <a:t> in </a:t>
              </a:r>
              <a:r>
                <a:rPr lang="en-US" sz="2000" dirty="0" smtClean="0">
                  <a:latin typeface="Calibri" charset="0"/>
                </a:rPr>
                <a:t>the (same) </a:t>
              </a:r>
              <a:r>
                <a:rPr lang="en-US" sz="2000" b="1" dirty="0">
                  <a:latin typeface="Calibri" charset="0"/>
                </a:rPr>
                <a:t>black</a:t>
              </a:r>
              <a:r>
                <a:rPr lang="en-US" sz="2000" dirty="0">
                  <a:latin typeface="Calibri" charset="0"/>
                </a:rPr>
                <a:t> system?</a:t>
              </a:r>
            </a:p>
          </p:txBody>
        </p:sp>
        <p:sp>
          <p:nvSpPr>
            <p:cNvPr id="17419" name="TextBox 25"/>
            <p:cNvSpPr txBox="1">
              <a:spLocks noChangeArrowheads="1"/>
            </p:cNvSpPr>
            <p:nvPr/>
          </p:nvSpPr>
          <p:spPr bwMode="auto">
            <a:xfrm>
              <a:off x="1474455" y="4419600"/>
              <a:ext cx="2141582" cy="400110"/>
            </a:xfrm>
            <a:prstGeom prst="rect">
              <a:avLst/>
            </a:prstGeom>
            <a:noFill/>
            <a:ln w="9525">
              <a:noFill/>
              <a:miter lim="800000"/>
              <a:headEnd/>
              <a:tailEnd/>
            </a:ln>
          </p:spPr>
          <p:txBody>
            <a:bodyPr wrap="none">
              <a:prstTxWarp prst="textNoShape">
                <a:avLst/>
              </a:prstTxWarp>
              <a:spAutoFit/>
            </a:bodyPr>
            <a:lstStyle/>
            <a:p>
              <a:r>
                <a:rPr lang="en-US" sz="2000" i="1">
                  <a:latin typeface="Calibri" charset="0"/>
                </a:rPr>
                <a:t>“Active” rotations: </a:t>
              </a:r>
            </a:p>
          </p:txBody>
        </p:sp>
        <p:cxnSp>
          <p:nvCxnSpPr>
            <p:cNvPr id="27" name="Straight Connector 26"/>
            <p:cNvCxnSpPr>
              <a:cxnSpLocks noChangeShapeType="1"/>
            </p:cNvCxnSpPr>
            <p:nvPr/>
          </p:nvCxnSpPr>
          <p:spPr bwMode="auto">
            <a:xfrm>
              <a:off x="990889" y="4791061"/>
              <a:ext cx="2850284"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cxnSp>
        <p:nvCxnSpPr>
          <p:cNvPr id="29" name="Straight Arrow Connector 28"/>
          <p:cNvCxnSpPr>
            <a:cxnSpLocks noChangeShapeType="1"/>
          </p:cNvCxnSpPr>
          <p:nvPr/>
        </p:nvCxnSpPr>
        <p:spPr bwMode="auto">
          <a:xfrm flipV="1">
            <a:off x="5913438" y="2219325"/>
            <a:ext cx="1249362" cy="1209675"/>
          </a:xfrm>
          <a:prstGeom prst="straightConnector1">
            <a:avLst/>
          </a:prstGeom>
          <a:noFill/>
          <a:ln w="25400">
            <a:solidFill>
              <a:srgbClr val="660066"/>
            </a:solidFill>
            <a:round/>
            <a:headEnd/>
            <a:tailEnd type="arrow" w="med" len="med"/>
          </a:ln>
          <a:effectLst>
            <a:outerShdw blurRad="63500" dist="20000" dir="5400000" rotWithShape="0">
              <a:srgbClr val="000000">
                <a:alpha val="37999"/>
              </a:srgbClr>
            </a:outerShdw>
          </a:effectLst>
        </p:spPr>
      </p:cxnSp>
      <p:sp>
        <p:nvSpPr>
          <p:cNvPr id="17415" name="TextBox 32"/>
          <p:cNvSpPr txBox="1">
            <a:spLocks noChangeArrowheads="1"/>
          </p:cNvSpPr>
          <p:nvPr/>
        </p:nvSpPr>
        <p:spPr bwMode="auto">
          <a:xfrm>
            <a:off x="152400" y="1295400"/>
            <a:ext cx="3810000"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We want to be able to quantify transformations between coordinate systems</a:t>
            </a:r>
          </a:p>
        </p:txBody>
      </p:sp>
      <p:sp>
        <p:nvSpPr>
          <p:cNvPr id="17416" name="TextBox 33"/>
          <p:cNvSpPr txBox="1">
            <a:spLocks noChangeArrowheads="1"/>
          </p:cNvSpPr>
          <p:nvPr/>
        </p:nvSpPr>
        <p:spPr bwMode="auto">
          <a:xfrm>
            <a:off x="2682875" y="5886450"/>
            <a:ext cx="5470525" cy="706438"/>
          </a:xfrm>
          <a:prstGeom prst="rect">
            <a:avLst/>
          </a:prstGeom>
          <a:noFill/>
          <a:ln w="9525">
            <a:noFill/>
            <a:miter lim="800000"/>
            <a:headEnd/>
            <a:tailEnd/>
          </a:ln>
        </p:spPr>
        <p:txBody>
          <a:bodyPr>
            <a:prstTxWarp prst="textNoShape">
              <a:avLst/>
            </a:prstTxWarp>
            <a:spAutoFit/>
          </a:bodyPr>
          <a:lstStyle/>
          <a:p>
            <a:pPr algn="r"/>
            <a:r>
              <a:rPr lang="en-US" sz="2000" i="1">
                <a:latin typeface="Calibri" charset="0"/>
              </a:rPr>
              <a:t>Passive / Active : “</a:t>
            </a:r>
            <a:r>
              <a:rPr lang="en-US" sz="2000">
                <a:latin typeface="Calibri" charset="0"/>
              </a:rPr>
              <a:t>only a minus sign” difference, but it is </a:t>
            </a:r>
            <a:r>
              <a:rPr lang="en-US" sz="2000" u="sng">
                <a:latin typeface="Calibri" charset="0"/>
              </a:rPr>
              <a:t>very important</a:t>
            </a:r>
          </a:p>
        </p:txBody>
      </p:sp>
      <p:sp>
        <p:nvSpPr>
          <p:cNvPr id="17417" name="TextBox 40"/>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2682875" y="0"/>
            <a:ext cx="6461125" cy="6858000"/>
            <a:chOff x="2682828" y="0"/>
            <a:chExt cx="6461172" cy="6858000"/>
          </a:xfrm>
        </p:grpSpPr>
        <p:pic>
          <p:nvPicPr>
            <p:cNvPr id="18443" name="Picture 6" descr="rotation0.jpg"/>
            <p:cNvPicPr>
              <a:picLocks noChangeAspect="1"/>
            </p:cNvPicPr>
            <p:nvPr/>
          </p:nvPicPr>
          <p:blipFill>
            <a:blip r:embed="rId2"/>
            <a:srcRect/>
            <a:stretch>
              <a:fillRect/>
            </a:stretch>
          </p:blipFill>
          <p:spPr bwMode="auto">
            <a:xfrm>
              <a:off x="2682828" y="0"/>
              <a:ext cx="6461172"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815" y="2438400"/>
              <a:ext cx="1981200"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21" y="3848893"/>
              <a:ext cx="1065212" cy="22860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8401" y="2590800"/>
              <a:ext cx="380844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01" y="3430588"/>
              <a:ext cx="1906601"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Basics, reviewed</a:t>
            </a:r>
            <a:endParaRPr lang="en-US" sz="4400" i="1" kern="0" dirty="0">
              <a:solidFill>
                <a:srgbClr val="3333CC"/>
              </a:solidFill>
              <a:latin typeface="Times New Roman"/>
              <a:ea typeface="ＭＳ Ｐゴシック" pitchFamily="-112" charset="-128"/>
              <a:cs typeface="ＭＳ Ｐゴシック" pitchFamily="-112" charset="-128"/>
            </a:endParaRPr>
          </a:p>
        </p:txBody>
      </p:sp>
      <p:cxnSp>
        <p:nvCxnSpPr>
          <p:cNvPr id="11" name="Straight Arrow Connector 10"/>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flipV="1">
            <a:off x="5913438" y="3276600"/>
            <a:ext cx="1096962" cy="1539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3" name="Straight Arrow Connector 12"/>
          <p:cNvCxnSpPr>
            <a:cxnSpLocks noChangeShapeType="1"/>
          </p:cNvCxnSpPr>
          <p:nvPr/>
        </p:nvCxnSpPr>
        <p:spPr bwMode="auto">
          <a:xfrm rot="5400000">
            <a:off x="4632325" y="3749675"/>
            <a:ext cx="1600200" cy="9588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18439" name="TextBox 15"/>
          <p:cNvSpPr txBox="1">
            <a:spLocks noChangeArrowheads="1"/>
          </p:cNvSpPr>
          <p:nvPr/>
        </p:nvSpPr>
        <p:spPr bwMode="auto">
          <a:xfrm>
            <a:off x="76200" y="1401763"/>
            <a:ext cx="3810000" cy="1570037"/>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We also need to describe how to quantify and represent the rotation that relates any two orientations</a:t>
            </a:r>
          </a:p>
        </p:txBody>
      </p:sp>
      <p:sp>
        <p:nvSpPr>
          <p:cNvPr id="18440" name="TextBox 18"/>
          <p:cNvSpPr txBox="1">
            <a:spLocks noChangeArrowheads="1"/>
          </p:cNvSpPr>
          <p:nvPr/>
        </p:nvSpPr>
        <p:spPr bwMode="auto">
          <a:xfrm>
            <a:off x="152400" y="3395663"/>
            <a:ext cx="3810000" cy="1938337"/>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An orientation may be represented by the rotation required to transform from a specified reference orientation (sample axes)</a:t>
            </a:r>
          </a:p>
        </p:txBody>
      </p:sp>
      <p:sp>
        <p:nvSpPr>
          <p:cNvPr id="18441" name="TextBox 21"/>
          <p:cNvSpPr txBox="1">
            <a:spLocks noChangeArrowheads="1"/>
          </p:cNvSpPr>
          <p:nvPr/>
        </p:nvSpPr>
        <p:spPr bwMode="auto">
          <a:xfrm>
            <a:off x="228600" y="5522913"/>
            <a:ext cx="8686800" cy="954087"/>
          </a:xfrm>
          <a:prstGeom prst="rect">
            <a:avLst/>
          </a:prstGeom>
          <a:noFill/>
          <a:ln w="9525">
            <a:noFill/>
            <a:miter lim="800000"/>
            <a:headEnd/>
            <a:tailEnd/>
          </a:ln>
        </p:spPr>
        <p:txBody>
          <a:bodyPr>
            <a:prstTxWarp prst="textNoShape">
              <a:avLst/>
            </a:prstTxWarp>
            <a:spAutoFit/>
          </a:bodyPr>
          <a:lstStyle/>
          <a:p>
            <a:pPr algn="ctr"/>
            <a:r>
              <a:rPr lang="en-US" sz="2800">
                <a:latin typeface="Calibri" charset="0"/>
              </a:rPr>
              <a:t>We need to be able to </a:t>
            </a:r>
            <a:r>
              <a:rPr lang="en-US" sz="2800" b="1" i="1">
                <a:latin typeface="Calibri" charset="0"/>
              </a:rPr>
              <a:t>quantitatively </a:t>
            </a:r>
            <a:r>
              <a:rPr lang="en-US" sz="2800">
                <a:latin typeface="Calibri" charset="0"/>
              </a:rPr>
              <a:t>represent and manipulate 3D rotations in order to deal with orientations</a:t>
            </a:r>
          </a:p>
        </p:txBody>
      </p:sp>
      <p:sp>
        <p:nvSpPr>
          <p:cNvPr id="18442" name="TextBox 23"/>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2" name="Slide Number Placeholder 1"/>
          <p:cNvSpPr>
            <a:spLocks noGrp="1"/>
          </p:cNvSpPr>
          <p:nvPr>
            <p:ph type="sldNum" sz="quarter" idx="12"/>
          </p:nvPr>
        </p:nvSpPr>
        <p:spPr/>
        <p:txBody>
          <a:bodyPr/>
          <a:lstStyle/>
          <a:p>
            <a:fld id="{6FD696D3-A469-D145-A0EE-8F84D568F2FA}" type="slidenum">
              <a:rPr lang="en-US" smtClean="0"/>
              <a:pPr/>
              <a:t>9</a:t>
            </a:fld>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10-RFvecs_quats_update-26Aug09">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946</TotalTime>
  <Words>2097</Words>
  <Application>Microsoft Macintosh PowerPoint</Application>
  <PresentationFormat>On-screen Show (4:3)</PresentationFormat>
  <Paragraphs>209</Paragraphs>
  <Slides>30</Slides>
  <Notes>0</Notes>
  <HiddenSlides>0</HiddenSlides>
  <MMClips>2</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35" baseType="lpstr">
      <vt:lpstr>Office Theme</vt:lpstr>
      <vt:lpstr>Blank Presentation</vt:lpstr>
      <vt:lpstr>L10-RFvecs_quats_update-26Aug09</vt:lpstr>
      <vt:lpstr>1_Blank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Conversions: matrixRF vector</vt:lpstr>
      <vt:lpstr>Conversion from Bunge Euler Angles</vt:lpstr>
      <vt:lpstr>Conversion Rodrigues vector to  axis transformation matrix</vt:lpstr>
      <vt:lpstr>Combining Rotations as RF vectors</vt:lpstr>
      <vt:lpstr>Combining Rotations as RF vectors: component form</vt:lpstr>
      <vt:lpstr>PowerPoint Presentation</vt:lpstr>
      <vt:lpstr>PowerPoint Presentation</vt:lpstr>
      <vt:lpstr>PowerPoint Presentation</vt:lpstr>
      <vt:lpstr>Quaternions as symmetry operators</vt:lpstr>
      <vt:lpstr>PowerPoint Presentation</vt:lpstr>
      <vt:lpstr>PowerPoint Presentation</vt:lpstr>
      <vt:lpstr>Rotation of a vector  by a unit quaternion</vt:lpstr>
      <vt:lpstr>PowerPoint Presentation</vt:lpstr>
      <vt:lpstr>Conversions: matrixquaternion</vt:lpstr>
      <vt:lpstr>Conversions: matrixquaternion</vt:lpstr>
      <vt:lpstr>References</vt:lpstr>
    </vt:vector>
  </TitlesOfParts>
  <Company>Carnegie Mellon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jonathon</dc:creator>
  <cp:lastModifiedBy>Anthony Rollett</cp:lastModifiedBy>
  <cp:revision>43</cp:revision>
  <dcterms:created xsi:type="dcterms:W3CDTF">2011-11-10T01:16:20Z</dcterms:created>
  <dcterms:modified xsi:type="dcterms:W3CDTF">2016-01-26T19:52:26Z</dcterms:modified>
</cp:coreProperties>
</file>