
<file path=[Content_Types].xml><?xml version="1.0" encoding="utf-8"?>
<Types xmlns="http://schemas.openxmlformats.org/package/2006/content-types">
  <Default Extension="xml" ContentType="application/xml"/>
  <Default Extension="wmf" ContentType="image/x-wmf"/>
  <Default Extension="doc" ContentType="application/msword"/>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embeddings/oleObject1.bin" ContentType="application/vnd.openxmlformats-officedocument.oleObject"/>
  <Override PartName="/ppt/notesSlides/notesSlide1.xml" ContentType="application/vnd.openxmlformats-officedocument.presentationml.notesSlide+xml"/>
  <Override PartName="/ppt/embeddings/Microsoft_Equation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notesSlides/notesSlide2.xml" ContentType="application/vnd.openxmlformats-officedocument.presentationml.notesSlide+xml"/>
  <Override PartName="/ppt/embeddings/oleObject4.bin" ContentType="application/vnd.openxmlformats-officedocument.oleObject"/>
  <Override PartName="/ppt/embeddings/Microsoft_Equation2.bin" ContentType="application/vnd.openxmlformats-officedocument.oleObject"/>
  <Override PartName="/ppt/notesSlides/notesSlide3.xml" ContentType="application/vnd.openxmlformats-officedocument.presentationml.notesSlide+xml"/>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62" r:id="rId3"/>
    <p:sldMasterId id="2147483665" r:id="rId4"/>
  </p:sldMasterIdLst>
  <p:notesMasterIdLst>
    <p:notesMasterId r:id="rId44"/>
  </p:notesMasterIdLst>
  <p:handoutMasterIdLst>
    <p:handoutMasterId r:id="rId45"/>
  </p:handoutMasterIdLst>
  <p:sldIdLst>
    <p:sldId id="257" r:id="rId5"/>
    <p:sldId id="258" r:id="rId6"/>
    <p:sldId id="267" r:id="rId7"/>
    <p:sldId id="270" r:id="rId8"/>
    <p:sldId id="277" r:id="rId9"/>
    <p:sldId id="259" r:id="rId10"/>
    <p:sldId id="264" r:id="rId11"/>
    <p:sldId id="260" r:id="rId12"/>
    <p:sldId id="265" r:id="rId13"/>
    <p:sldId id="263" r:id="rId14"/>
    <p:sldId id="261" r:id="rId15"/>
    <p:sldId id="266" r:id="rId16"/>
    <p:sldId id="268" r:id="rId17"/>
    <p:sldId id="290" r:id="rId18"/>
    <p:sldId id="286" r:id="rId19"/>
    <p:sldId id="284" r:id="rId20"/>
    <p:sldId id="287" r:id="rId21"/>
    <p:sldId id="288" r:id="rId22"/>
    <p:sldId id="289" r:id="rId23"/>
    <p:sldId id="296" r:id="rId24"/>
    <p:sldId id="271" r:id="rId25"/>
    <p:sldId id="273" r:id="rId26"/>
    <p:sldId id="274" r:id="rId27"/>
    <p:sldId id="275" r:id="rId28"/>
    <p:sldId id="276" r:id="rId29"/>
    <p:sldId id="262" r:id="rId30"/>
    <p:sldId id="279" r:id="rId31"/>
    <p:sldId id="281" r:id="rId32"/>
    <p:sldId id="280" r:id="rId33"/>
    <p:sldId id="282" r:id="rId34"/>
    <p:sldId id="283" r:id="rId35"/>
    <p:sldId id="278" r:id="rId36"/>
    <p:sldId id="292" r:id="rId37"/>
    <p:sldId id="293" r:id="rId38"/>
    <p:sldId id="294" r:id="rId39"/>
    <p:sldId id="295" r:id="rId40"/>
    <p:sldId id="285" r:id="rId41"/>
    <p:sldId id="291" r:id="rId42"/>
    <p:sldId id="269"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Arial" charset="0"/>
        <a:cs typeface="Arial" charset="0"/>
      </a:defRPr>
    </a:lvl1pPr>
    <a:lvl2pPr marL="457200" algn="l" defTabSz="457200" rtl="0" fontAlgn="base">
      <a:spcBef>
        <a:spcPct val="0"/>
      </a:spcBef>
      <a:spcAft>
        <a:spcPct val="0"/>
      </a:spcAft>
      <a:defRPr kern="1200">
        <a:solidFill>
          <a:schemeClr val="tx1"/>
        </a:solidFill>
        <a:latin typeface="Arial" charset="0"/>
        <a:ea typeface="Arial" charset="0"/>
        <a:cs typeface="Arial" charset="0"/>
      </a:defRPr>
    </a:lvl2pPr>
    <a:lvl3pPr marL="914400" algn="l" defTabSz="457200" rtl="0" fontAlgn="base">
      <a:spcBef>
        <a:spcPct val="0"/>
      </a:spcBef>
      <a:spcAft>
        <a:spcPct val="0"/>
      </a:spcAft>
      <a:defRPr kern="1200">
        <a:solidFill>
          <a:schemeClr val="tx1"/>
        </a:solidFill>
        <a:latin typeface="Arial" charset="0"/>
        <a:ea typeface="Arial" charset="0"/>
        <a:cs typeface="Arial" charset="0"/>
      </a:defRPr>
    </a:lvl3pPr>
    <a:lvl4pPr marL="1371600" algn="l" defTabSz="457200" rtl="0" fontAlgn="base">
      <a:spcBef>
        <a:spcPct val="0"/>
      </a:spcBef>
      <a:spcAft>
        <a:spcPct val="0"/>
      </a:spcAft>
      <a:defRPr kern="1200">
        <a:solidFill>
          <a:schemeClr val="tx1"/>
        </a:solidFill>
        <a:latin typeface="Arial" charset="0"/>
        <a:ea typeface="Arial" charset="0"/>
        <a:cs typeface="Arial" charset="0"/>
      </a:defRPr>
    </a:lvl4pPr>
    <a:lvl5pPr marL="1828800" algn="l" defTabSz="457200" rtl="0" fontAlgn="base">
      <a:spcBef>
        <a:spcPct val="0"/>
      </a:spcBef>
      <a:spcAft>
        <a:spcPct val="0"/>
      </a:spcAft>
      <a:defRPr kern="1200">
        <a:solidFill>
          <a:schemeClr val="tx1"/>
        </a:solidFill>
        <a:latin typeface="Arial" charset="0"/>
        <a:ea typeface="Arial" charset="0"/>
        <a:cs typeface="Arial" charset="0"/>
      </a:defRPr>
    </a:lvl5pPr>
    <a:lvl6pPr marL="2286000" algn="l" defTabSz="457200" rtl="0" eaLnBrk="1" latinLnBrk="0" hangingPunct="1">
      <a:defRPr kern="1200">
        <a:solidFill>
          <a:schemeClr val="tx1"/>
        </a:solidFill>
        <a:latin typeface="Arial" charset="0"/>
        <a:ea typeface="Arial" charset="0"/>
        <a:cs typeface="Arial" charset="0"/>
      </a:defRPr>
    </a:lvl6pPr>
    <a:lvl7pPr marL="2743200" algn="l" defTabSz="457200" rtl="0" eaLnBrk="1" latinLnBrk="0" hangingPunct="1">
      <a:defRPr kern="1200">
        <a:solidFill>
          <a:schemeClr val="tx1"/>
        </a:solidFill>
        <a:latin typeface="Arial" charset="0"/>
        <a:ea typeface="Arial" charset="0"/>
        <a:cs typeface="Arial" charset="0"/>
      </a:defRPr>
    </a:lvl7pPr>
    <a:lvl8pPr marL="3200400" algn="l" defTabSz="457200" rtl="0" eaLnBrk="1" latinLnBrk="0" hangingPunct="1">
      <a:defRPr kern="1200">
        <a:solidFill>
          <a:schemeClr val="tx1"/>
        </a:solidFill>
        <a:latin typeface="Arial" charset="0"/>
        <a:ea typeface="Arial" charset="0"/>
        <a:cs typeface="Arial" charset="0"/>
      </a:defRPr>
    </a:lvl8pPr>
    <a:lvl9pPr marL="3657600" algn="l" defTabSz="457200" rtl="0" eaLnBrk="1" latinLnBrk="0" hangingPunct="1">
      <a:defRPr kern="1200">
        <a:solidFill>
          <a:schemeClr val="tx1"/>
        </a:solidFill>
        <a:latin typeface="Arial" charset="0"/>
        <a:ea typeface="Arial"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p:scale>
          <a:sx n="150" d="100"/>
          <a:sy n="150" d="100"/>
        </p:scale>
        <p:origin x="-1464" y="-73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slide" Target="slides/slide39.xml"/><Relationship Id="rId44" Type="http://schemas.openxmlformats.org/officeDocument/2006/relationships/notesMaster" Target="notesMasters/notesMaster1.xml"/><Relationship Id="rId4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2.wmf"/><Relationship Id="rId2"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 Id="rId2" Type="http://schemas.openxmlformats.org/officeDocument/2006/relationships/image" Target="../media/image1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 Id="rId2" Type="http://schemas.openxmlformats.org/officeDocument/2006/relationships/image" Target="../media/image51.wmf"/><Relationship Id="rId3" Type="http://schemas.openxmlformats.org/officeDocument/2006/relationships/image" Target="../media/image5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BE124F1-3794-7049-A486-381635C557BC}" type="datetimeFigureOut">
              <a:rPr lang="en-US"/>
              <a:pPr/>
              <a:t>3/21/14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BF7768B-14BB-9F4C-BA29-F30F224896C4}" type="slidenum">
              <a:rPr lang="en-US"/>
              <a:pPr/>
              <a:t>‹#›</a:t>
            </a:fld>
            <a:endParaRPr lang="en-US"/>
          </a:p>
        </p:txBody>
      </p:sp>
    </p:spTree>
    <p:extLst>
      <p:ext uri="{BB962C8B-B14F-4D97-AF65-F5344CB8AC3E}">
        <p14:creationId xmlns:p14="http://schemas.microsoft.com/office/powerpoint/2010/main" val="1713726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E253A3DA-6646-8743-8DC0-DC3DAA2A9EA5}" type="datetimeFigureOut">
              <a:rPr lang="en-US"/>
              <a:pPr/>
              <a:t>3/21/14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7C401E2-AB5A-4F45-80BC-D0BA340D7181}" type="slidenum">
              <a:rPr lang="en-US"/>
              <a:pPr/>
              <a:t>‹#›</a:t>
            </a:fld>
            <a:endParaRPr lang="en-US"/>
          </a:p>
        </p:txBody>
      </p:sp>
    </p:spTree>
    <p:extLst>
      <p:ext uri="{BB962C8B-B14F-4D97-AF65-F5344CB8AC3E}">
        <p14:creationId xmlns:p14="http://schemas.microsoft.com/office/powerpoint/2010/main" val="171023792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B7E5F250-DEC6-734C-B62F-4BD1F087C8EC}" type="slidenum">
              <a:rPr lang="en-US" altLang="ja-JP">
                <a:ea typeface="Calibri"/>
              </a:rPr>
              <a:pPr/>
              <a:t>15</a:t>
            </a:fld>
            <a:endParaRPr lang="en-US" altLang="ja-JP" dirty="0">
              <a:ea typeface="Calibri"/>
            </a:endParaRPr>
          </a:p>
        </p:txBody>
      </p:sp>
      <p:sp>
        <p:nvSpPr>
          <p:cNvPr id="78851" name="Rectangle 1026"/>
          <p:cNvSpPr>
            <a:spLocks noGrp="1" noRot="1" noChangeAspect="1" noChangeArrowheads="1" noTextEdit="1"/>
          </p:cNvSpPr>
          <p:nvPr>
            <p:ph type="sldImg"/>
          </p:nvPr>
        </p:nvSpPr>
        <p:spPr>
          <a:ln/>
        </p:spPr>
      </p:sp>
      <p:sp>
        <p:nvSpPr>
          <p:cNvPr id="78852"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4FB3CAC2-E887-4B4A-81C8-46DBCECCD958}" type="slidenum">
              <a:rPr lang="en-US" altLang="ja-JP">
                <a:ea typeface="Calibri"/>
              </a:rPr>
              <a:pPr/>
              <a:t>17</a:t>
            </a:fld>
            <a:endParaRPr lang="en-US" altLang="ja-JP" dirty="0">
              <a:ea typeface="Calibri"/>
            </a:endParaRPr>
          </a:p>
        </p:txBody>
      </p:sp>
      <p:sp>
        <p:nvSpPr>
          <p:cNvPr id="80899" name="Rectangle 1026"/>
          <p:cNvSpPr>
            <a:spLocks noGrp="1" noRot="1" noChangeAspect="1" noChangeArrowheads="1" noTextEdit="1"/>
          </p:cNvSpPr>
          <p:nvPr>
            <p:ph type="sldImg"/>
          </p:nvPr>
        </p:nvSpPr>
        <p:spPr>
          <a:ln/>
        </p:spPr>
      </p:sp>
      <p:sp>
        <p:nvSpPr>
          <p:cNvPr id="80900" name="Rectangle 1027"/>
          <p:cNvSpPr>
            <a:spLocks noGrp="1" noChangeArrowheads="1"/>
          </p:cNvSpPr>
          <p:nvPr>
            <p:ph type="body" idx="1"/>
          </p:nvPr>
        </p:nvSpPr>
        <p:spPr>
          <a:noFill/>
          <a:ln/>
        </p:spPr>
        <p:txBody>
          <a:bodyPr/>
          <a:lstStyle/>
          <a:p>
            <a:endParaRPr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E387A1DF-1FB4-964B-8DEB-E0733EEA424C}" type="slidenum">
              <a:rPr lang="en-US" altLang="ja-JP">
                <a:ea typeface="Calibri"/>
              </a:rPr>
              <a:pPr/>
              <a:t>18</a:t>
            </a:fld>
            <a:endParaRPr lang="en-US" altLang="ja-JP" dirty="0">
              <a:ea typeface="Calibri"/>
            </a:endParaRPr>
          </a:p>
        </p:txBody>
      </p:sp>
      <p:sp>
        <p:nvSpPr>
          <p:cNvPr id="82947" name="Rectangle 2"/>
          <p:cNvSpPr>
            <a:spLocks noGrp="1" noRot="1" noChangeAspect="1" noChangeArrowheads="1"/>
          </p:cNvSpPr>
          <p:nvPr>
            <p:ph type="sldImg"/>
          </p:nvPr>
        </p:nvSpPr>
        <p:spPr>
          <a:solidFill>
            <a:srgbClr val="FFFFFF"/>
          </a:solidFill>
          <a:ln/>
        </p:spPr>
      </p:sp>
      <p:sp>
        <p:nvSpPr>
          <p:cNvPr id="82948" name="Rectangle 3"/>
          <p:cNvSpPr>
            <a:spLocks noGrp="1" noChangeArrowheads="1"/>
          </p:cNvSpPr>
          <p:nvPr>
            <p:ph type="body" idx="1"/>
          </p:nvPr>
        </p:nvSpPr>
        <p:spPr>
          <a:solidFill>
            <a:srgbClr val="FFFFFF"/>
          </a:solidFill>
          <a:ln>
            <a:solidFill>
              <a:srgbClr val="000000"/>
            </a:solidFill>
          </a:ln>
        </p:spPr>
        <p:txBody>
          <a:bodyPr/>
          <a:lstStyle/>
          <a:p>
            <a:r>
              <a:rPr lang="en-US" altLang="ja-JP" dirty="0"/>
              <a:t>Complicated slide with much data.  Illustrates the different matrices used.  Note that the coefficients for the 6-fold rotation axes do not have unit values.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4EF396F3-B2C4-774E-8744-D05F9F4CE3CC}" type="datetimeFigureOut">
              <a:rPr lang="en-US"/>
              <a:pPr/>
              <a:t>3/21/14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1AF8072-7A27-9842-9D54-CAB8B6CB052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585777E-29CB-624C-83A1-B803C7543EF4}" type="datetimeFigureOut">
              <a:rPr lang="en-US"/>
              <a:pPr/>
              <a:t>3/21/14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6A2C920-3EC8-B84F-9FB0-675768D513EE}"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D86EB74-7B16-9B48-B1AF-8BA7050A518D}" type="datetimeFigureOut">
              <a:rPr lang="en-US"/>
              <a:pPr/>
              <a:t>3/21/14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1A4CB38-4BC3-A74A-89BC-D3489BBD3FD2}"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A08F5824-FA08-C842-9767-5382139CE96F}"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4513716C-5D7D-9A4D-8DA3-F33C1D164519}"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Grain Boundaries. Mar 1st</a:t>
            </a:r>
          </a:p>
        </p:txBody>
      </p:sp>
      <p:sp>
        <p:nvSpPr>
          <p:cNvPr id="5" name="Rectangle 6"/>
          <p:cNvSpPr>
            <a:spLocks noGrp="1" noChangeArrowheads="1"/>
          </p:cNvSpPr>
          <p:nvPr>
            <p:ph type="sldNum" sz="quarter" idx="12"/>
          </p:nvPr>
        </p:nvSpPr>
        <p:spPr>
          <a:ln/>
        </p:spPr>
        <p:txBody>
          <a:bodyPr/>
          <a:lstStyle>
            <a:lvl1pPr>
              <a:defRPr/>
            </a:lvl1pPr>
          </a:lstStyle>
          <a:p>
            <a:fld id="{BE66F454-F286-3849-934B-84EA910C91EA}"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C3366CC7-CFFD-3B4F-8A86-6E884B2F52E8}"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r>
              <a:rPr lang="en-US"/>
              <a:t>Grain Boundaries. Mar 1st</a:t>
            </a:r>
          </a:p>
        </p:txBody>
      </p:sp>
      <p:sp>
        <p:nvSpPr>
          <p:cNvPr id="6" name="Rectangle 6"/>
          <p:cNvSpPr>
            <a:spLocks noGrp="1" noChangeArrowheads="1"/>
          </p:cNvSpPr>
          <p:nvPr>
            <p:ph type="sldNum" sz="quarter" idx="12"/>
          </p:nvPr>
        </p:nvSpPr>
        <p:spPr>
          <a:ln/>
        </p:spPr>
        <p:txBody>
          <a:bodyPr/>
          <a:lstStyle>
            <a:lvl1pPr>
              <a:defRPr/>
            </a:lvl1pPr>
          </a:lstStyle>
          <a:p>
            <a:fld id="{A3CFBFA4-7AFE-2A48-B52D-B46346431C64}" type="slidenum">
              <a:rPr lang="en-US"/>
              <a:pPr/>
              <a:t>‹#›</a:t>
            </a:fld>
            <a:endParaRPr lang="en-US"/>
          </a:p>
        </p:txBody>
      </p:sp>
    </p:spTree>
    <p:extLst>
      <p:ext uri="{BB962C8B-B14F-4D97-AF65-F5344CB8AC3E}">
        <p14:creationId xmlns:p14="http://schemas.microsoft.com/office/powerpoint/2010/main" val="1370589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006EACA-2CA8-E94C-9A85-FB20D78AF639}" type="datetimeFigureOut">
              <a:rPr lang="en-US"/>
              <a:pPr/>
              <a:t>3/21/14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D696D3-A469-D145-A0EE-8F84D568F2F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20BBFEC7-4224-4444-8717-F743A1454D15}" type="datetimeFigureOut">
              <a:rPr lang="en-US"/>
              <a:pPr/>
              <a:t>3/21/14</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CA9C628-DF97-6042-B02D-27F1E8040A68}"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608684D7-D742-7447-B439-1B45D10B37EE}" type="datetimeFigureOut">
              <a:rPr lang="en-US"/>
              <a:pPr/>
              <a:t>3/21/14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34BE1F4C-AB63-6941-BAF2-DD50DEC172E9}"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FE5276B7-28D5-934E-A876-F4CC04FB4A04}" type="datetimeFigureOut">
              <a:rPr lang="en-US"/>
              <a:pPr/>
              <a:t>3/21/14</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fld id="{7E3EA082-2182-844D-A3A5-C920FA06BC5C}"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3CA54314-3FC1-114A-9FF1-5674AB2ECB0A}" type="datetimeFigureOut">
              <a:rPr lang="en-US"/>
              <a:pPr/>
              <a:t>3/21/14</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A83A9AC7-4D6D-204D-8FFE-88E8F4E701F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860A2AD5-B9FC-1349-BAF0-83324BF4D5DC}" type="datetimeFigureOut">
              <a:rPr lang="en-US"/>
              <a:pPr/>
              <a:t>3/21/14</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BA9027B-90EC-334A-852D-762FCA3A708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434888E8-2362-794F-A934-54E3B348C08B}" type="datetimeFigureOut">
              <a:rPr lang="en-US"/>
              <a:pPr/>
              <a:t>3/21/14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293F24EF-9FBC-2D40-B40F-3AD4476C557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E3BF0D82-3703-3845-92F6-7DC9A08862A5}" type="datetimeFigureOut">
              <a:rPr lang="en-US"/>
              <a:pPr/>
              <a:t>3/21/14</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fld id="{721792B9-0805-BE4F-9F3F-89614F5282C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defRPr>
            </a:lvl1pPr>
          </a:lstStyle>
          <a:p>
            <a:fld id="{BD2666DD-3696-124C-AC93-2BD0D72D11F0}" type="datetimeFigureOut">
              <a:rPr lang="en-US"/>
              <a:pPr/>
              <a:t>3/21/14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5B5C5996-414F-9544-8252-FD2B2C65986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ctr" defTabSz="457200" rtl="0" eaLnBrk="0" fontAlgn="base" hangingPunct="0">
        <a:spcBef>
          <a:spcPct val="0"/>
        </a:spcBef>
        <a:spcAft>
          <a:spcPct val="0"/>
        </a:spcAft>
        <a:defRPr sz="4400" kern="1200">
          <a:solidFill>
            <a:schemeClr val="tx1"/>
          </a:solidFill>
          <a:latin typeface="Times New Roman"/>
          <a:ea typeface="+mj-ea"/>
          <a:cs typeface="+mj-cs"/>
        </a:defRPr>
      </a:lvl1pPr>
      <a:lvl2pPr algn="ctr" defTabSz="457200" rtl="0" eaLnBrk="0" fontAlgn="base" hangingPunct="0">
        <a:spcBef>
          <a:spcPct val="0"/>
        </a:spcBef>
        <a:spcAft>
          <a:spcPct val="0"/>
        </a:spcAft>
        <a:defRPr sz="4400">
          <a:solidFill>
            <a:schemeClr val="tx1"/>
          </a:solidFill>
          <a:latin typeface="Times New Roman" pitchFamily="18" charset="0"/>
        </a:defRPr>
      </a:lvl2pPr>
      <a:lvl3pPr algn="ctr" defTabSz="457200" rtl="0" eaLnBrk="0" fontAlgn="base" hangingPunct="0">
        <a:spcBef>
          <a:spcPct val="0"/>
        </a:spcBef>
        <a:spcAft>
          <a:spcPct val="0"/>
        </a:spcAft>
        <a:defRPr sz="4400">
          <a:solidFill>
            <a:schemeClr val="tx1"/>
          </a:solidFill>
          <a:latin typeface="Times New Roman" pitchFamily="18" charset="0"/>
        </a:defRPr>
      </a:lvl3pPr>
      <a:lvl4pPr algn="ctr" defTabSz="457200" rtl="0" eaLnBrk="0" fontAlgn="base" hangingPunct="0">
        <a:spcBef>
          <a:spcPct val="0"/>
        </a:spcBef>
        <a:spcAft>
          <a:spcPct val="0"/>
        </a:spcAft>
        <a:defRPr sz="4400">
          <a:solidFill>
            <a:schemeClr val="tx1"/>
          </a:solidFill>
          <a:latin typeface="Times New Roman" pitchFamily="18" charset="0"/>
        </a:defRPr>
      </a:lvl4pPr>
      <a:lvl5pPr algn="ctr" defTabSz="457200" rtl="0" eaLnBrk="0" fontAlgn="base" hangingPunct="0">
        <a:spcBef>
          <a:spcPct val="0"/>
        </a:spcBef>
        <a:spcAft>
          <a:spcPct val="0"/>
        </a:spcAft>
        <a:defRPr sz="4400">
          <a:solidFill>
            <a:schemeClr val="tx1"/>
          </a:solidFill>
          <a:latin typeface="Times New Roman" pitchFamily="18" charset="0"/>
        </a:defRPr>
      </a:lvl5pPr>
      <a:lvl6pPr marL="457200" algn="ctr" defTabSz="457200" rtl="0" fontAlgn="base">
        <a:spcBef>
          <a:spcPct val="0"/>
        </a:spcBef>
        <a:spcAft>
          <a:spcPct val="0"/>
        </a:spcAft>
        <a:defRPr sz="4400">
          <a:solidFill>
            <a:schemeClr val="tx1"/>
          </a:solidFill>
          <a:latin typeface="Times New Roman" pitchFamily="18" charset="0"/>
        </a:defRPr>
      </a:lvl6pPr>
      <a:lvl7pPr marL="914400" algn="ctr" defTabSz="457200" rtl="0" fontAlgn="base">
        <a:spcBef>
          <a:spcPct val="0"/>
        </a:spcBef>
        <a:spcAft>
          <a:spcPct val="0"/>
        </a:spcAft>
        <a:defRPr sz="4400">
          <a:solidFill>
            <a:schemeClr val="tx1"/>
          </a:solidFill>
          <a:latin typeface="Times New Roman" pitchFamily="18" charset="0"/>
        </a:defRPr>
      </a:lvl7pPr>
      <a:lvl8pPr marL="1371600" algn="ctr" defTabSz="457200" rtl="0" fontAlgn="base">
        <a:spcBef>
          <a:spcPct val="0"/>
        </a:spcBef>
        <a:spcAft>
          <a:spcPct val="0"/>
        </a:spcAft>
        <a:defRPr sz="4400">
          <a:solidFill>
            <a:schemeClr val="tx1"/>
          </a:solidFill>
          <a:latin typeface="Times New Roman" pitchFamily="18" charset="0"/>
        </a:defRPr>
      </a:lvl8pPr>
      <a:lvl9pPr marL="1828800" algn="ctr" defTabSz="457200" rtl="0" fontAlgn="base">
        <a:spcBef>
          <a:spcPct val="0"/>
        </a:spcBef>
        <a:spcAft>
          <a:spcPct val="0"/>
        </a:spcAft>
        <a:defRPr sz="4400">
          <a:solidFill>
            <a:schemeClr val="tx1"/>
          </a:solidFill>
          <a:latin typeface="Times New Roman" pitchFamily="18" charset="0"/>
        </a:defRPr>
      </a:lvl9pPr>
    </p:titleStyle>
    <p:bodyStyle>
      <a:lvl1pPr marL="342900" indent="-342900" algn="l" defTabSz="457200" rtl="0" eaLnBrk="0" fontAlgn="base" hangingPunct="0">
        <a:spcBef>
          <a:spcPct val="20000"/>
        </a:spcBef>
        <a:spcAft>
          <a:spcPct val="0"/>
        </a:spcAft>
        <a:buFont typeface="Wingdings" charset="2"/>
        <a:buChar char="§"/>
        <a:defRPr sz="3200" kern="1200">
          <a:solidFill>
            <a:schemeClr val="tx1"/>
          </a:solidFill>
          <a:latin typeface="Times New Roman"/>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Times New Roman"/>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89509A89-6D92-A543-8B3B-85C2A6AE979C}"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7" r:id="rId1"/>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85800" y="1524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85800" y="14478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fontAlgn="auto">
              <a:spcBef>
                <a:spcPts val="0"/>
              </a:spcBef>
              <a:spcAft>
                <a:spcPts val="0"/>
              </a:spcAft>
              <a:defRPr sz="1400">
                <a:latin typeface="Times" pitchFamily="-112" charset="0"/>
                <a:ea typeface="+mn-ea"/>
                <a:cs typeface="+mn-cs"/>
              </a:defRPr>
            </a:lvl1pPr>
          </a:lstStyle>
          <a:p>
            <a:pPr>
              <a:defRPr/>
            </a:pPr>
            <a:r>
              <a:rPr lang="en-US"/>
              <a:t>Grain Boundaries. Mar 1st</a:t>
            </a:r>
          </a:p>
        </p:txBody>
      </p:sp>
      <p:sp>
        <p:nvSpPr>
          <p:cNvPr id="1030" name="Rectangle 6"/>
          <p:cNvSpPr>
            <a:spLocks noGrp="1" noChangeArrowheads="1"/>
          </p:cNvSpPr>
          <p:nvPr>
            <p:ph type="sldNum" sz="quarter" idx="4"/>
          </p:nvPr>
        </p:nvSpPr>
        <p:spPr bwMode="auto">
          <a:xfrm>
            <a:off x="76200" y="76200"/>
            <a:ext cx="5334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F6A6950A-2089-1F42-971B-508D71BA951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ctr" rtl="0" eaLnBrk="0" fontAlgn="base" hangingPunct="0">
        <a:spcBef>
          <a:spcPct val="0"/>
        </a:spcBef>
        <a:spcAft>
          <a:spcPct val="0"/>
        </a:spcAft>
        <a:defRPr sz="4400" i="1">
          <a:solidFill>
            <a:schemeClr val="accent2"/>
          </a:solidFill>
          <a:latin typeface="+mj-lt"/>
          <a:ea typeface="ＭＳ Ｐゴシック" pitchFamily="-112" charset="-128"/>
          <a:cs typeface="ＭＳ Ｐゴシック" pitchFamily="-112" charset="-128"/>
        </a:defRPr>
      </a:lvl1pPr>
      <a:lvl2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2pPr>
      <a:lvl3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3pPr>
      <a:lvl4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4pPr>
      <a:lvl5pPr algn="ctr" rtl="0" eaLnBrk="0" fontAlgn="base" hangingPunct="0">
        <a:spcBef>
          <a:spcPct val="0"/>
        </a:spcBef>
        <a:spcAft>
          <a:spcPct val="0"/>
        </a:spcAft>
        <a:defRPr sz="4400" i="1">
          <a:solidFill>
            <a:schemeClr val="accent2"/>
          </a:solidFill>
          <a:latin typeface="Times New Roman" pitchFamily="-112" charset="0"/>
          <a:ea typeface="ＭＳ Ｐゴシック" pitchFamily="-112" charset="-128"/>
          <a:cs typeface="ＭＳ Ｐゴシック" pitchFamily="-112" charset="-128"/>
        </a:defRPr>
      </a:lvl5pPr>
      <a:lvl6pPr marL="457200" algn="ctr" rtl="0" eaLnBrk="0" fontAlgn="base" hangingPunct="0">
        <a:spcBef>
          <a:spcPct val="0"/>
        </a:spcBef>
        <a:spcAft>
          <a:spcPct val="0"/>
        </a:spcAft>
        <a:defRPr sz="4400" i="1">
          <a:solidFill>
            <a:schemeClr val="accent2"/>
          </a:solidFill>
          <a:latin typeface="Times New Roman" pitchFamily="-112" charset="0"/>
        </a:defRPr>
      </a:lvl6pPr>
      <a:lvl7pPr marL="914400" algn="ctr" rtl="0" eaLnBrk="0" fontAlgn="base" hangingPunct="0">
        <a:spcBef>
          <a:spcPct val="0"/>
        </a:spcBef>
        <a:spcAft>
          <a:spcPct val="0"/>
        </a:spcAft>
        <a:defRPr sz="4400" i="1">
          <a:solidFill>
            <a:schemeClr val="accent2"/>
          </a:solidFill>
          <a:latin typeface="Times New Roman" pitchFamily="-112" charset="0"/>
        </a:defRPr>
      </a:lvl7pPr>
      <a:lvl8pPr marL="1371600" algn="ctr" rtl="0" eaLnBrk="0" fontAlgn="base" hangingPunct="0">
        <a:spcBef>
          <a:spcPct val="0"/>
        </a:spcBef>
        <a:spcAft>
          <a:spcPct val="0"/>
        </a:spcAft>
        <a:defRPr sz="4400" i="1">
          <a:solidFill>
            <a:schemeClr val="accent2"/>
          </a:solidFill>
          <a:latin typeface="Times New Roman" pitchFamily="-112" charset="0"/>
        </a:defRPr>
      </a:lvl8pPr>
      <a:lvl9pPr marL="1828800" algn="ctr" rtl="0" eaLnBrk="0" fontAlgn="base" hangingPunct="0">
        <a:spcBef>
          <a:spcPct val="0"/>
        </a:spcBef>
        <a:spcAft>
          <a:spcPct val="0"/>
        </a:spcAft>
        <a:defRPr sz="4400" i="1">
          <a:solidFill>
            <a:schemeClr val="accent2"/>
          </a:solidFill>
          <a:latin typeface="Times New Roman" pitchFamily="-112"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85800" y="1600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charset="0"/>
              </a:defRPr>
            </a:lvl1pPr>
          </a:lstStyle>
          <a:p>
            <a:endParaRPr lang="en-US"/>
          </a:p>
        </p:txBody>
      </p:sp>
      <p:sp>
        <p:nvSpPr>
          <p:cNvPr id="1030" name="Rectangle 6"/>
          <p:cNvSpPr>
            <a:spLocks noGrp="1" noChangeArrowheads="1"/>
          </p:cNvSpPr>
          <p:nvPr>
            <p:ph type="sldNum" sz="quarter" idx="4"/>
          </p:nvPr>
        </p:nvSpPr>
        <p:spPr bwMode="auto">
          <a:xfrm>
            <a:off x="76200" y="76200"/>
            <a:ext cx="533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charset="0"/>
              </a:defRPr>
            </a:lvl1pPr>
          </a:lstStyle>
          <a:p>
            <a:fld id="{E5B163AA-9A34-0C4F-AC80-477FA9498287}"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0" r:id="rId1"/>
    <p:sldLayoutId id="2147483681" r:id="rId2"/>
  </p:sldLayoutIdLst>
  <p:hf hdr="0" ftr="0" dt="0"/>
  <p:txStyles>
    <p:titleStyle>
      <a:lvl1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mj-lt"/>
          <a:ea typeface="+mj-ea"/>
          <a:cs typeface="+mj-cs"/>
        </a:defRPr>
      </a:lvl1pPr>
      <a:lvl2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2pPr>
      <a:lvl3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3pPr>
      <a:lvl4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4pPr>
      <a:lvl5pPr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5pPr>
      <a:lvl6pPr marL="4572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6pPr>
      <a:lvl7pPr marL="9144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7pPr>
      <a:lvl8pPr marL="13716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8pPr>
      <a:lvl9pPr marL="1828800" algn="ctr" rtl="0" eaLnBrk="0" fontAlgn="base" hangingPunct="0">
        <a:spcBef>
          <a:spcPct val="0"/>
        </a:spcBef>
        <a:spcAft>
          <a:spcPct val="0"/>
        </a:spcAft>
        <a:defRPr sz="4400" i="1">
          <a:solidFill>
            <a:srgbClr val="050074"/>
          </a:solidFill>
          <a:effectLst>
            <a:outerShdw blurRad="38100" dist="38100" dir="2700000" algn="tl">
              <a:srgbClr val="DDDDDD"/>
            </a:outerShdw>
          </a:effectLst>
          <a:latin typeface="Times" pitchFamily="-112"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12" charset="-128"/>
          <a:cs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5pPr>
      <a:lvl6pPr marL="25146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6pPr>
      <a:lvl7pPr marL="29718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7pPr>
      <a:lvl8pPr marL="34290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8pPr>
      <a:lvl9pPr marL="3886200" indent="-228600" algn="l" rtl="0" eaLnBrk="0" fontAlgn="base" hangingPunct="0">
        <a:spcBef>
          <a:spcPct val="20000"/>
        </a:spcBef>
        <a:spcAft>
          <a:spcPct val="0"/>
        </a:spcAft>
        <a:buChar char="»"/>
        <a:defRPr sz="20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oleObject" Target="../embeddings/oleObject1.bin"/><Relationship Id="rId5" Type="http://schemas.openxmlformats.org/officeDocument/2006/relationships/image" Target="../media/image9.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Microsoft_Equation1.bin"/><Relationship Id="rId5" Type="http://schemas.openxmlformats.org/officeDocument/2006/relationships/image" Target="../media/image11.emf"/><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12.wmf"/><Relationship Id="rId5" Type="http://schemas.openxmlformats.org/officeDocument/2006/relationships/oleObject" Target="../embeddings/oleObject3.bin"/><Relationship Id="rId6"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oleObject" Target="../embeddings/oleObject4.bin"/><Relationship Id="rId5" Type="http://schemas.openxmlformats.org/officeDocument/2006/relationships/image" Target="../media/image14.emf"/><Relationship Id="rId6" Type="http://schemas.openxmlformats.org/officeDocument/2006/relationships/oleObject" Target="../embeddings/Microsoft_Equation2.bin"/><Relationship Id="rId7" Type="http://schemas.openxmlformats.org/officeDocument/2006/relationships/image" Target="../media/image15.emf"/><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Word_97_-_2004_Document3.doc"/><Relationship Id="rId4" Type="http://schemas.openxmlformats.org/officeDocument/2006/relationships/image" Target="../media/image17.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9.png"/><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21.emf"/><Relationship Id="rId1" Type="http://schemas.openxmlformats.org/officeDocument/2006/relationships/vmlDrawing" Target="../drawings/vmlDrawing7.vml"/><Relationship Id="rId2"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7.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26.jpeg"/><Relationship Id="rId5" Type="http://schemas.openxmlformats.org/officeDocument/2006/relationships/image" Target="../media/image27.jpeg"/><Relationship Id="rId6" Type="http://schemas.openxmlformats.org/officeDocument/2006/relationships/image" Target="../media/image28.jpeg"/><Relationship Id="rId7" Type="http://schemas.openxmlformats.org/officeDocument/2006/relationships/image" Target="../media/image29.jpeg"/><Relationship Id="rId8" Type="http://schemas.openxmlformats.org/officeDocument/2006/relationships/image" Target="../media/image30.jpeg"/><Relationship Id="rId9"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3.jpeg"/><Relationship Id="rId5" Type="http://schemas.openxmlformats.org/officeDocument/2006/relationships/image" Target="../media/image34.jpeg"/><Relationship Id="rId1" Type="http://schemas.openxmlformats.org/officeDocument/2006/relationships/slideLayout" Target="../slideLayouts/slideLayout2.xml"/><Relationship Id="rId2" Type="http://schemas.openxmlformats.org/officeDocument/2006/relationships/image" Target="../media/image32.jpeg"/></Relationships>
</file>

<file path=ppt/slides/_rels/slide29.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1.jpeg"/><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7.jpeg"/><Relationship Id="rId1" Type="http://schemas.openxmlformats.org/officeDocument/2006/relationships/slideLayout" Target="../slideLayouts/slideLayout2.xml"/><Relationship Id="rId2" Type="http://schemas.openxmlformats.org/officeDocument/2006/relationships/image" Target="../media/image36.jpeg"/></Relationships>
</file>

<file path=ppt/slides/_rels/slide31.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8.jpeg"/></Relationships>
</file>

<file path=ppt/slides/_rels/slide32.xml.rels><?xml version="1.0" encoding="UTF-8" standalone="yes"?>
<Relationships xmlns="http://schemas.openxmlformats.org/package/2006/relationships"><Relationship Id="rId3" Type="http://schemas.openxmlformats.org/officeDocument/2006/relationships/image" Target="NULL" TargetMode="External"/><Relationship Id="rId4" Type="http://schemas.openxmlformats.org/officeDocument/2006/relationships/image" Target="../media/image43.jpeg"/><Relationship Id="rId5" Type="http://schemas.openxmlformats.org/officeDocument/2006/relationships/image" Target="../media/image44.jpeg"/><Relationship Id="rId6" Type="http://schemas.openxmlformats.org/officeDocument/2006/relationships/image" Target="../media/image45.jpeg"/><Relationship Id="rId7" Type="http://schemas.openxmlformats.org/officeDocument/2006/relationships/image" Target="../media/image46.jpeg"/><Relationship Id="rId8" Type="http://schemas.openxmlformats.org/officeDocument/2006/relationships/image" Target="../media/image47.jpeg"/><Relationship Id="rId9" Type="http://schemas.openxmlformats.org/officeDocument/2006/relationships/image" Target="../media/image48.jpeg"/><Relationship Id="rId10" Type="http://schemas.openxmlformats.org/officeDocument/2006/relationships/image" Target="../media/image49.jpeg"/><Relationship Id="rId1" Type="http://schemas.openxmlformats.org/officeDocument/2006/relationships/slideLayout" Target="../slideLayouts/slideLayout2.xml"/><Relationship Id="rId2" Type="http://schemas.openxmlformats.org/officeDocument/2006/relationships/image" Target="../media/image42.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50.wmf"/><Relationship Id="rId5" Type="http://schemas.openxmlformats.org/officeDocument/2006/relationships/oleObject" Target="../embeddings/oleObject8.bin"/><Relationship Id="rId6" Type="http://schemas.openxmlformats.org/officeDocument/2006/relationships/image" Target="../media/image51.wmf"/><Relationship Id="rId7" Type="http://schemas.openxmlformats.org/officeDocument/2006/relationships/oleObject" Target="../embeddings/oleObject9.bin"/><Relationship Id="rId8" Type="http://schemas.openxmlformats.org/officeDocument/2006/relationships/image" Target="../media/image52.wmf"/><Relationship Id="rId1" Type="http://schemas.openxmlformats.org/officeDocument/2006/relationships/vmlDrawing" Target="../drawings/vmlDrawing8.vml"/><Relationship Id="rId2"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 Id="rId3"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5.png"/><Relationship Id="rId1" Type="http://schemas.microsoft.com/office/2007/relationships/media" Target="file://localhost/Users/rollett/Word/teaching/Micro09/lectures/Euler2.gif" TargetMode="External"/><Relationship Id="rId2" Type="http://schemas.openxmlformats.org/officeDocument/2006/relationships/video" Target="file://localhost/Users/rollett/Word/teaching/Micro09/lectures/Euler2.gif"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image" Target="../media/image6.png"/><Relationship Id="rId1" Type="http://schemas.microsoft.com/office/2007/relationships/media" Target="file://localhost/Users/rollett/Word/teaching/Micro14/lectures/Euler2.gif" TargetMode="External"/><Relationship Id="rId2" Type="http://schemas.openxmlformats.org/officeDocument/2006/relationships/video" Target="file://localhost/Users/rollett/Word/teaching/Micro14/lectures/Euler2.gi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p:txBody>
          <a:bodyPr/>
          <a:lstStyle/>
          <a:p>
            <a:fld id="{1BD5515D-FFC6-4849-A3CD-5D01BA43E684}" type="slidenum">
              <a:rPr lang="en-US"/>
              <a:pPr/>
              <a:t>1</a:t>
            </a:fld>
            <a:endParaRPr lang="en-US"/>
          </a:p>
        </p:txBody>
      </p:sp>
      <p:sp>
        <p:nvSpPr>
          <p:cNvPr id="10243" name="Rectangle 3"/>
          <p:cNvSpPr>
            <a:spLocks noGrp="1" noChangeArrowheads="1"/>
          </p:cNvSpPr>
          <p:nvPr>
            <p:ph type="subTitle" idx="1"/>
          </p:nvPr>
        </p:nvSpPr>
        <p:spPr>
          <a:xfrm>
            <a:off x="1371600" y="3657600"/>
            <a:ext cx="6400800" cy="1752600"/>
          </a:xfrm>
        </p:spPr>
        <p:txBody>
          <a:bodyPr/>
          <a:lstStyle/>
          <a:p>
            <a:pPr eaLnBrk="1" hangingPunct="1"/>
            <a:r>
              <a:rPr lang="en-US" dirty="0">
                <a:solidFill>
                  <a:schemeClr val="tx1"/>
                </a:solidFill>
                <a:latin typeface="Times New Roman" charset="0"/>
              </a:rPr>
              <a:t>27-</a:t>
            </a:r>
            <a:r>
              <a:rPr lang="en-US" dirty="0" smtClean="0">
                <a:solidFill>
                  <a:schemeClr val="tx1"/>
                </a:solidFill>
                <a:latin typeface="Times New Roman" charset="0"/>
              </a:rPr>
              <a:t>750</a:t>
            </a:r>
            <a:br>
              <a:rPr lang="en-US" dirty="0" smtClean="0">
                <a:solidFill>
                  <a:schemeClr val="tx1"/>
                </a:solidFill>
                <a:latin typeface="Times New Roman" charset="0"/>
              </a:rPr>
            </a:br>
            <a:r>
              <a:rPr lang="en-US" dirty="0" smtClean="0">
                <a:solidFill>
                  <a:srgbClr val="660066"/>
                </a:solidFill>
                <a:latin typeface="Times New Roman" charset="0"/>
              </a:rPr>
              <a:t>Texture</a:t>
            </a:r>
            <a:r>
              <a:rPr lang="en-US" dirty="0">
                <a:solidFill>
                  <a:srgbClr val="660066"/>
                </a:solidFill>
                <a:latin typeface="Times New Roman" charset="0"/>
              </a:rPr>
              <a:t>, Microstructure &amp; Anisotropy</a:t>
            </a:r>
            <a:endParaRPr lang="en-US" i="1" dirty="0">
              <a:solidFill>
                <a:srgbClr val="660066"/>
              </a:solidFill>
              <a:latin typeface="Times New Roman" charset="0"/>
            </a:endParaRPr>
          </a:p>
          <a:p>
            <a:pPr eaLnBrk="1" hangingPunct="1"/>
            <a:r>
              <a:rPr lang="en-US" dirty="0">
                <a:solidFill>
                  <a:schemeClr val="tx1"/>
                </a:solidFill>
                <a:latin typeface="Times New Roman" charset="0"/>
              </a:rPr>
              <a:t>A.D. (Tony) Rollett,</a:t>
            </a:r>
            <a:r>
              <a:rPr lang="en-US" dirty="0" smtClean="0">
                <a:solidFill>
                  <a:schemeClr val="tx1"/>
                </a:solidFill>
                <a:latin typeface="Times New Roman" charset="0"/>
              </a:rPr>
              <a:t> </a:t>
            </a:r>
            <a:r>
              <a:rPr lang="en-US" dirty="0" smtClean="0">
                <a:solidFill>
                  <a:schemeClr val="tx1"/>
                </a:solidFill>
              </a:rPr>
              <a:t>Seth </a:t>
            </a:r>
            <a:r>
              <a:rPr lang="en-US" dirty="0" smtClean="0">
                <a:solidFill>
                  <a:schemeClr val="tx1"/>
                </a:solidFill>
              </a:rPr>
              <a:t>R. </a:t>
            </a:r>
            <a:r>
              <a:rPr lang="en-US" dirty="0" smtClean="0">
                <a:solidFill>
                  <a:schemeClr val="tx1"/>
                </a:solidFill>
              </a:rPr>
              <a:t>Wilson*</a:t>
            </a:r>
            <a:endParaRPr lang="en-US" dirty="0" smtClean="0">
              <a:solidFill>
                <a:schemeClr val="tx1"/>
              </a:solidFill>
            </a:endParaRPr>
          </a:p>
        </p:txBody>
      </p:sp>
      <p:sp>
        <p:nvSpPr>
          <p:cNvPr id="10247" name="Rectangle 11"/>
          <p:cNvSpPr>
            <a:spLocks noChangeArrowheads="1"/>
          </p:cNvSpPr>
          <p:nvPr/>
        </p:nvSpPr>
        <p:spPr bwMode="auto">
          <a:xfrm>
            <a:off x="685800" y="1371600"/>
            <a:ext cx="7848600" cy="1524000"/>
          </a:xfrm>
          <a:prstGeom prst="rect">
            <a:avLst/>
          </a:prstGeom>
          <a:solidFill>
            <a:srgbClr val="FFFF99"/>
          </a:solidFill>
          <a:ln w="38100" cmpd="dbl">
            <a:solidFill>
              <a:schemeClr val="tx1"/>
            </a:solidFill>
            <a:miter lim="800000"/>
            <a:headEnd/>
            <a:tailEnd/>
          </a:ln>
        </p:spPr>
        <p:txBody>
          <a:bodyPr anchor="ctr">
            <a:prstTxWarp prst="textNoShape">
              <a:avLst/>
            </a:prstTxWarp>
          </a:bodyPr>
          <a:lstStyle/>
          <a:p>
            <a:pPr algn="ctr"/>
            <a:r>
              <a:rPr lang="en-US" sz="4400" b="1" i="1" dirty="0" smtClean="0">
                <a:solidFill>
                  <a:srgbClr val="000090"/>
                </a:solidFill>
                <a:latin typeface="Times New Roman" charset="0"/>
              </a:rPr>
              <a:t>Rodrigues </a:t>
            </a:r>
            <a:r>
              <a:rPr lang="en-US" sz="4400" b="1" i="1" dirty="0" smtClean="0">
                <a:solidFill>
                  <a:srgbClr val="000090"/>
                </a:solidFill>
                <a:latin typeface="Times New Roman" charset="0"/>
              </a:rPr>
              <a:t>vectors</a:t>
            </a:r>
            <a:r>
              <a:rPr lang="en-US" sz="4400" b="1" i="1" dirty="0">
                <a:solidFill>
                  <a:srgbClr val="000090"/>
                </a:solidFill>
                <a:latin typeface="Times New Roman" charset="0"/>
              </a:rPr>
              <a:t> </a:t>
            </a:r>
            <a:r>
              <a:rPr lang="en-US" sz="4400" b="1" i="1" dirty="0" smtClean="0">
                <a:solidFill>
                  <a:srgbClr val="000090"/>
                </a:solidFill>
                <a:latin typeface="Times New Roman" charset="0"/>
              </a:rPr>
              <a:t> and</a:t>
            </a:r>
            <a:r>
              <a:rPr lang="en-US" sz="4400" b="1" i="1" dirty="0" smtClean="0">
                <a:solidFill>
                  <a:srgbClr val="000090"/>
                </a:solidFill>
                <a:latin typeface="Times New Roman" charset="0"/>
              </a:rPr>
              <a:t/>
            </a:r>
            <a:br>
              <a:rPr lang="en-US" sz="4400" b="1" i="1" dirty="0" smtClean="0">
                <a:solidFill>
                  <a:srgbClr val="000090"/>
                </a:solidFill>
                <a:latin typeface="Times New Roman" charset="0"/>
              </a:rPr>
            </a:br>
            <a:r>
              <a:rPr lang="en-US" sz="4400" b="1" i="1" dirty="0" smtClean="0">
                <a:solidFill>
                  <a:srgbClr val="000090"/>
                </a:solidFill>
                <a:latin typeface="Times New Roman" charset="0"/>
              </a:rPr>
              <a:t>unit Quaternions</a:t>
            </a:r>
            <a:endParaRPr lang="en-US" sz="4400" i="1" dirty="0">
              <a:solidFill>
                <a:srgbClr val="000090"/>
              </a:solidFill>
              <a:latin typeface="Times New Roman" charset="0"/>
            </a:endParaRPr>
          </a:p>
        </p:txBody>
      </p:sp>
      <p:sp>
        <p:nvSpPr>
          <p:cNvPr id="10249" name="TextBox 8"/>
          <p:cNvSpPr txBox="1">
            <a:spLocks noChangeArrowheads="1"/>
          </p:cNvSpPr>
          <p:nvPr/>
        </p:nvSpPr>
        <p:spPr bwMode="auto">
          <a:xfrm>
            <a:off x="3962400" y="6248400"/>
            <a:ext cx="2825350" cy="369332"/>
          </a:xfrm>
          <a:prstGeom prst="rect">
            <a:avLst/>
          </a:prstGeom>
          <a:noFill/>
          <a:ln w="9525">
            <a:noFill/>
            <a:miter lim="800000"/>
            <a:headEnd/>
            <a:tailEnd/>
          </a:ln>
        </p:spPr>
        <p:txBody>
          <a:bodyPr wrap="none">
            <a:prstTxWarp prst="textNoShape">
              <a:avLst/>
            </a:prstTxWarp>
            <a:spAutoFit/>
          </a:bodyPr>
          <a:lstStyle/>
          <a:p>
            <a:r>
              <a:rPr lang="en-US" i="1" dirty="0">
                <a:latin typeface="Calibri" charset="0"/>
              </a:rPr>
              <a:t>Last revised: </a:t>
            </a:r>
            <a:r>
              <a:rPr lang="en-US" i="1" dirty="0" smtClean="0">
                <a:latin typeface="Calibri" charset="0"/>
              </a:rPr>
              <a:t>21</a:t>
            </a:r>
            <a:r>
              <a:rPr lang="en-US" i="1" baseline="30000" dirty="0" smtClean="0">
                <a:latin typeface="Calibri" charset="0"/>
              </a:rPr>
              <a:t>st</a:t>
            </a:r>
            <a:r>
              <a:rPr lang="en-US" i="1" dirty="0" smtClean="0">
                <a:latin typeface="Calibri" charset="0"/>
              </a:rPr>
              <a:t> Mar</a:t>
            </a:r>
            <a:r>
              <a:rPr lang="en-US" i="1" dirty="0" smtClean="0">
                <a:latin typeface="Calibri" charset="0"/>
              </a:rPr>
              <a:t>. </a:t>
            </a:r>
            <a:r>
              <a:rPr lang="en-US" i="1" dirty="0" smtClean="0">
                <a:latin typeface="Calibri" charset="0"/>
              </a:rPr>
              <a:t>2014</a:t>
            </a:r>
            <a:endParaRPr lang="en-US" i="1" dirty="0">
              <a:latin typeface="Calibri" charset="0"/>
            </a:endParaRPr>
          </a:p>
        </p:txBody>
      </p:sp>
      <p:pic>
        <p:nvPicPr>
          <p:cNvPr id="10" name="Picture 10" descr="cmu_web"/>
          <p:cNvPicPr>
            <a:picLocks noChangeAspect="1" noChangeArrowheads="1"/>
          </p:cNvPicPr>
          <p:nvPr/>
        </p:nvPicPr>
        <p:blipFill>
          <a:blip r:embed="rId2"/>
          <a:srcRect t="11351" r="26942" b="17929"/>
          <a:stretch>
            <a:fillRect/>
          </a:stretch>
        </p:blipFill>
        <p:spPr bwMode="auto">
          <a:xfrm>
            <a:off x="152400" y="50800"/>
            <a:ext cx="2997200" cy="603250"/>
          </a:xfrm>
          <a:prstGeom prst="rect">
            <a:avLst/>
          </a:prstGeom>
          <a:noFill/>
          <a:ln w="9525">
            <a:noFill/>
            <a:miter lim="800000"/>
            <a:headEnd/>
            <a:tailEnd/>
          </a:ln>
        </p:spPr>
      </p:pic>
      <p:sp>
        <p:nvSpPr>
          <p:cNvPr id="2" name="TextBox 1"/>
          <p:cNvSpPr txBox="1"/>
          <p:nvPr/>
        </p:nvSpPr>
        <p:spPr>
          <a:xfrm>
            <a:off x="1295400" y="6260068"/>
            <a:ext cx="2002246" cy="369332"/>
          </a:xfrm>
          <a:prstGeom prst="rect">
            <a:avLst/>
          </a:prstGeom>
          <a:noFill/>
        </p:spPr>
        <p:txBody>
          <a:bodyPr wrap="none" rtlCol="0">
            <a:spAutoFit/>
          </a:bodyPr>
          <a:lstStyle/>
          <a:p>
            <a:r>
              <a:rPr lang="en-US" dirty="0" smtClean="0"/>
              <a:t>*Iowa State Univ.</a:t>
            </a:r>
            <a:endParaRPr lang="en-US" dirty="0"/>
          </a:p>
        </p:txBody>
      </p:sp>
      <p:pic>
        <p:nvPicPr>
          <p:cNvPr id="9" name="Picture 11" descr="sealgraphic"/>
          <p:cNvPicPr>
            <a:picLocks noChangeAspect="1" noChangeArrowheads="1"/>
          </p:cNvPicPr>
          <p:nvPr/>
        </p:nvPicPr>
        <p:blipFill>
          <a:blip r:embed="rId3"/>
          <a:srcRect/>
          <a:stretch>
            <a:fillRect/>
          </a:stretch>
        </p:blipFill>
        <p:spPr bwMode="auto">
          <a:xfrm>
            <a:off x="8077200" y="76200"/>
            <a:ext cx="990600" cy="963612"/>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6" descr="rotation0.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prstTxWarp prst="textNoShape">
              <a:avLst/>
            </a:prstTxWarp>
          </a:bodyPr>
          <a:lstStyle/>
          <a:p>
            <a:pPr algn="ctr" defTabSz="914400" eaLnBrk="0" hangingPunct="0"/>
            <a:endParaRPr lang="en-US" sz="4400" i="1">
              <a:solidFill>
                <a:srgbClr val="3333CC"/>
              </a:solidFill>
              <a:latin typeface="Times New Roman" charset="0"/>
              <a:ea typeface="ＭＳ Ｐゴシック" charset="-128"/>
              <a:cs typeface="ＭＳ Ｐゴシック"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Connector 16"/>
          <p:cNvCxnSpPr>
            <a:cxnSpLocks noChangeShapeType="1"/>
          </p:cNvCxnSpPr>
          <p:nvPr/>
        </p:nvCxnSpPr>
        <p:spPr bwMode="auto">
          <a:xfrm rot="10800000" flipV="1">
            <a:off x="4343400" y="3432175"/>
            <a:ext cx="1568450" cy="606425"/>
          </a:xfrm>
          <a:prstGeom prst="line">
            <a:avLst/>
          </a:prstGeom>
          <a:noFill/>
          <a:ln w="25400">
            <a:solidFill>
              <a:schemeClr val="accent1"/>
            </a:solidFill>
            <a:round/>
            <a:headEnd/>
            <a:tailEnd/>
          </a:ln>
          <a:effectLst>
            <a:outerShdw blurRad="63500" dist="20000" dir="5400000" rotWithShape="0">
              <a:srgbClr val="000000">
                <a:alpha val="37999"/>
              </a:srgbClr>
            </a:outerShdw>
          </a:effectLst>
        </p:spPr>
      </p:cxnSp>
      <p:sp>
        <p:nvSpPr>
          <p:cNvPr id="20" name="Freeform 19"/>
          <p:cNvSpPr>
            <a:spLocks/>
          </p:cNvSpPr>
          <p:nvPr/>
        </p:nvSpPr>
        <p:spPr bwMode="auto">
          <a:xfrm>
            <a:off x="5178425" y="3457575"/>
            <a:ext cx="92075" cy="220663"/>
          </a:xfrm>
          <a:custGeom>
            <a:avLst/>
            <a:gdLst>
              <a:gd name="T0" fmla="*/ 0 w 93243"/>
              <a:gd name="T1" fmla="*/ 0 h 220415"/>
              <a:gd name="T2" fmla="*/ 9648 w 93243"/>
              <a:gd name="T3" fmla="*/ 88022 h 220415"/>
              <a:gd name="T4" fmla="*/ 19294 w 93243"/>
              <a:gd name="T5" fmla="*/ 117362 h 220415"/>
              <a:gd name="T6" fmla="*/ 67528 w 93243"/>
              <a:gd name="T7" fmla="*/ 176044 h 22041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93243" h="220415">
                <a:moveTo>
                  <a:pt x="0" y="0"/>
                </a:moveTo>
                <a:cubicBezTo>
                  <a:pt x="3257" y="29308"/>
                  <a:pt x="4922" y="58836"/>
                  <a:pt x="9770" y="87923"/>
                </a:cubicBezTo>
                <a:cubicBezTo>
                  <a:pt x="11463" y="98080"/>
                  <a:pt x="13554" y="108851"/>
                  <a:pt x="19539" y="117230"/>
                </a:cubicBezTo>
                <a:cubicBezTo>
                  <a:pt x="93243" y="220415"/>
                  <a:pt x="38726" y="116525"/>
                  <a:pt x="68385" y="175846"/>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0" name="Freeform 29"/>
          <p:cNvSpPr>
            <a:spLocks/>
          </p:cNvSpPr>
          <p:nvPr/>
        </p:nvSpPr>
        <p:spPr bwMode="auto">
          <a:xfrm>
            <a:off x="4254500" y="2403475"/>
            <a:ext cx="307975" cy="1631950"/>
          </a:xfrm>
          <a:custGeom>
            <a:avLst/>
            <a:gdLst>
              <a:gd name="T0" fmla="*/ 102658 w 307731"/>
              <a:gd name="T1" fmla="*/ 1631950 h 1631461"/>
              <a:gd name="T2" fmla="*/ 34219 w 307731"/>
              <a:gd name="T3" fmla="*/ 732912 h 1631461"/>
              <a:gd name="T4" fmla="*/ 307975 w 307731"/>
              <a:gd name="T5" fmla="*/ 0 h 1631461"/>
              <a:gd name="T6" fmla="*/ 0 60000 65536"/>
              <a:gd name="T7" fmla="*/ 0 60000 65536"/>
              <a:gd name="T8" fmla="*/ 0 60000 65536"/>
            </a:gdLst>
            <a:ahLst/>
            <a:cxnLst>
              <a:cxn ang="T6">
                <a:pos x="T0" y="T1"/>
              </a:cxn>
              <a:cxn ang="T7">
                <a:pos x="T2" y="T3"/>
              </a:cxn>
              <a:cxn ang="T8">
                <a:pos x="T4" y="T5"/>
              </a:cxn>
            </a:cxnLst>
            <a:rect l="0" t="0" r="r" b="b"/>
            <a:pathLst>
              <a:path w="307731" h="1631461">
                <a:moveTo>
                  <a:pt x="102577" y="1631461"/>
                </a:moveTo>
                <a:cubicBezTo>
                  <a:pt x="51288" y="1318031"/>
                  <a:pt x="0" y="1004602"/>
                  <a:pt x="34192" y="732692"/>
                </a:cubicBezTo>
                <a:cubicBezTo>
                  <a:pt x="68384" y="460782"/>
                  <a:pt x="307731" y="0"/>
                  <a:pt x="307731" y="0"/>
                </a:cubicBezTo>
              </a:path>
            </a:pathLst>
          </a:custGeom>
          <a:noFill/>
          <a:ln w="25400" cap="flat" cmpd="sng">
            <a:solidFill>
              <a:schemeClr val="accent1"/>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31" name="Freeform 30"/>
          <p:cNvSpPr>
            <a:spLocks/>
          </p:cNvSpPr>
          <p:nvPr/>
        </p:nvSpPr>
        <p:spPr bwMode="auto">
          <a:xfrm>
            <a:off x="5451475" y="2854325"/>
            <a:ext cx="458788" cy="174625"/>
          </a:xfrm>
          <a:custGeom>
            <a:avLst/>
            <a:gdLst>
              <a:gd name="T0" fmla="*/ 458788 w 459154"/>
              <a:gd name="T1" fmla="*/ 8160 h 174218"/>
              <a:gd name="T2" fmla="*/ 214752 w 459154"/>
              <a:gd name="T3" fmla="*/ 27744 h 174218"/>
              <a:gd name="T4" fmla="*/ 0 w 459154"/>
              <a:gd name="T5" fmla="*/ 174625 h 174218"/>
              <a:gd name="T6" fmla="*/ 0 w 459154"/>
              <a:gd name="T7" fmla="*/ 174625 h 17421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59154" h="174218">
                <a:moveTo>
                  <a:pt x="459154" y="8141"/>
                </a:moveTo>
                <a:cubicBezTo>
                  <a:pt x="375301" y="4070"/>
                  <a:pt x="291449" y="0"/>
                  <a:pt x="214923" y="27679"/>
                </a:cubicBezTo>
                <a:cubicBezTo>
                  <a:pt x="138397" y="55358"/>
                  <a:pt x="0" y="174218"/>
                  <a:pt x="0" y="174218"/>
                </a:cubicBezTo>
              </a:path>
            </a:pathLst>
          </a:custGeom>
          <a:noFill/>
          <a:ln w="25400" cap="flat" cmpd="sng">
            <a:solidFill>
              <a:srgbClr val="262626"/>
            </a:solidFill>
            <a:prstDash val="solid"/>
            <a:round/>
            <a:headEnd/>
            <a:tailEnd/>
          </a:ln>
          <a:effectLst>
            <a:outerShdw blurRad="63500" dist="20000" dir="5400000" rotWithShape="0">
              <a:srgbClr val="000000">
                <a:alpha val="37999"/>
              </a:srgbClr>
            </a:outerShdw>
          </a:effectLst>
        </p:spPr>
        <p:txBody>
          <a:bodyPr anchor="ctr">
            <a:prstTxWarp prst="textNoShape">
              <a:avLst/>
            </a:prstTxWarp>
          </a:bodyPr>
          <a:lstStyle/>
          <a:p>
            <a:endParaRPr lang="en-US"/>
          </a:p>
        </p:txBody>
      </p:sp>
      <p:sp>
        <p:nvSpPr>
          <p:cNvPr id="19469" name="TextBox 31"/>
          <p:cNvSpPr txBox="1">
            <a:spLocks noChangeArrowheads="1"/>
          </p:cNvSpPr>
          <p:nvPr/>
        </p:nvSpPr>
        <p:spPr bwMode="auto">
          <a:xfrm>
            <a:off x="381000" y="3676650"/>
            <a:ext cx="3429000" cy="1200150"/>
          </a:xfrm>
          <a:prstGeom prst="rect">
            <a:avLst/>
          </a:prstGeom>
          <a:noFill/>
          <a:ln w="9525">
            <a:noFill/>
            <a:miter lim="800000"/>
            <a:headEnd/>
            <a:tailEnd/>
          </a:ln>
        </p:spPr>
        <p:txBody>
          <a:bodyPr>
            <a:prstTxWarp prst="textNoShape">
              <a:avLst/>
            </a:prstTxWarp>
            <a:spAutoFit/>
          </a:bodyPr>
          <a:lstStyle/>
          <a:p>
            <a:pPr algn="ctr"/>
            <a:r>
              <a:rPr lang="en-US" sz="2400">
                <a:solidFill>
                  <a:srgbClr val="FF0000"/>
                </a:solidFill>
                <a:latin typeface="Calibri" charset="0"/>
              </a:rPr>
              <a:t>Two numbers </a:t>
            </a:r>
            <a:r>
              <a:rPr lang="en-US" sz="2400">
                <a:latin typeface="Calibri" charset="0"/>
              </a:rPr>
              <a:t>related to the black system are needed to determine </a:t>
            </a:r>
            <a:r>
              <a:rPr lang="en-US" sz="2400" b="1">
                <a:latin typeface="Calibri" charset="0"/>
              </a:rPr>
              <a:t>r </a:t>
            </a:r>
          </a:p>
        </p:txBody>
      </p:sp>
      <p:sp>
        <p:nvSpPr>
          <p:cNvPr id="19470" name="TextBox 32"/>
          <p:cNvSpPr txBox="1">
            <a:spLocks noChangeArrowheads="1"/>
          </p:cNvSpPr>
          <p:nvPr/>
        </p:nvSpPr>
        <p:spPr bwMode="auto">
          <a:xfrm>
            <a:off x="457200" y="2000250"/>
            <a:ext cx="29718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First pick a direction represented by a unit normal </a:t>
            </a:r>
            <a:r>
              <a:rPr lang="en-US" sz="2400" b="1">
                <a:solidFill>
                  <a:srgbClr val="FF0000"/>
                </a:solidFill>
                <a:latin typeface="Calibri" charset="0"/>
              </a:rPr>
              <a:t>r</a:t>
            </a:r>
          </a:p>
        </p:txBody>
      </p:sp>
      <p:sp>
        <p:nvSpPr>
          <p:cNvPr id="34"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9472" name="TextBox 34"/>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9473" name="Rectangle 17"/>
          <p:cNvSpPr>
            <a:spLocks noChangeArrowheads="1"/>
          </p:cNvSpPr>
          <p:nvPr/>
        </p:nvSpPr>
        <p:spPr bwMode="auto">
          <a:xfrm>
            <a:off x="879475" y="5399088"/>
            <a:ext cx="4572000" cy="70802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(i.e.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x</a:t>
            </a:r>
            <a:r>
              <a:rPr lang="en-US" sz="2000">
                <a:latin typeface="Calibri" charset="0"/>
              </a:rPr>
              <a:t> and </a:t>
            </a:r>
            <a:r>
              <a:rPr lang="en-US" sz="2000" i="1">
                <a:latin typeface="Times New Roman" charset="0"/>
                <a:ea typeface="Times New Roman" charset="0"/>
                <a:cs typeface="Times New Roman" charset="0"/>
              </a:rPr>
              <a:t>r</a:t>
            </a:r>
            <a:r>
              <a:rPr lang="en-US" sz="2000" i="1" baseline="-25000">
                <a:latin typeface="Times New Roman" charset="0"/>
                <a:ea typeface="Times New Roman" charset="0"/>
                <a:cs typeface="Times New Roman" charset="0"/>
              </a:rPr>
              <a:t>y</a:t>
            </a:r>
            <a:r>
              <a:rPr lang="en-US" sz="2000">
                <a:latin typeface="Calibri" charset="0"/>
              </a:rPr>
              <a:t>, or latitude and longitude, or azimuthal and polar angles) </a:t>
            </a: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rotation1.jpg"/>
          <p:cNvPicPr>
            <a:picLocks noChangeAspect="1"/>
          </p:cNvPicPr>
          <p:nvPr/>
        </p:nvPicPr>
        <p:blipFill>
          <a:blip r:embed="rId2"/>
          <a:srcRect/>
          <a:stretch>
            <a:fillRect/>
          </a:stretch>
        </p:blipFill>
        <p:spPr bwMode="auto">
          <a:xfrm>
            <a:off x="2682875" y="0"/>
            <a:ext cx="6461125" cy="6858000"/>
          </a:xfrm>
          <a:prstGeom prst="rect">
            <a:avLst/>
          </a:prstGeom>
          <a:noFill/>
          <a:ln w="9525">
            <a:noFill/>
            <a:miter lim="800000"/>
            <a:headEnd/>
            <a:tailEnd/>
          </a:ln>
        </p:spPr>
      </p:pic>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7" name="Straight Arrow Connector 6"/>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4" name="Straight Arrow Connector 13"/>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7" name="Straight Arrow Connector 16"/>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20490" name="TextBox 17"/>
          <p:cNvSpPr txBox="1">
            <a:spLocks noChangeArrowheads="1"/>
          </p:cNvSpPr>
          <p:nvPr/>
        </p:nvSpPr>
        <p:spPr bwMode="auto">
          <a:xfrm>
            <a:off x="533400" y="1762125"/>
            <a:ext cx="3200400" cy="132397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To specify an orthonormal basis, </a:t>
            </a:r>
            <a:r>
              <a:rPr lang="en-US" sz="2000">
                <a:solidFill>
                  <a:srgbClr val="FF0000"/>
                </a:solidFill>
                <a:latin typeface="Calibri" charset="0"/>
              </a:rPr>
              <a:t>one more number </a:t>
            </a:r>
            <a:r>
              <a:rPr lang="en-US" sz="2000">
                <a:latin typeface="Calibri" charset="0"/>
              </a:rPr>
              <a:t>is needed (such as an angle in the plane perpendicular to </a:t>
            </a:r>
            <a:r>
              <a:rPr lang="en-US" sz="2000" b="1">
                <a:latin typeface="Calibri" charset="0"/>
              </a:rPr>
              <a:t>r</a:t>
            </a:r>
            <a:r>
              <a:rPr lang="en-US" sz="2000">
                <a:latin typeface="Calibri" charset="0"/>
              </a:rPr>
              <a:t>)</a:t>
            </a:r>
          </a:p>
        </p:txBody>
      </p:sp>
      <p:sp>
        <p:nvSpPr>
          <p:cNvPr id="20491" name="TextBox 18"/>
          <p:cNvSpPr txBox="1">
            <a:spLocks noChangeArrowheads="1"/>
          </p:cNvSpPr>
          <p:nvPr/>
        </p:nvSpPr>
        <p:spPr bwMode="auto">
          <a:xfrm>
            <a:off x="5791200" y="5410200"/>
            <a:ext cx="3200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 . .the “right hand rule” and orthogonality determine the position of third basis vector</a:t>
            </a:r>
            <a:r>
              <a:rPr lang="en-US">
                <a:latin typeface="Calibri" charset="0"/>
              </a:rPr>
              <a:t>.</a:t>
            </a:r>
          </a:p>
        </p:txBody>
      </p:sp>
      <p:sp>
        <p:nvSpPr>
          <p:cNvPr id="20492" name="TextBox 19"/>
          <p:cNvSpPr txBox="1">
            <a:spLocks noChangeArrowheads="1"/>
          </p:cNvSpPr>
          <p:nvPr/>
        </p:nvSpPr>
        <p:spPr bwMode="auto">
          <a:xfrm>
            <a:off x="425450" y="3541713"/>
            <a:ext cx="3124200" cy="2247900"/>
          </a:xfrm>
          <a:prstGeom prst="rect">
            <a:avLst/>
          </a:prstGeom>
          <a:solidFill>
            <a:schemeClr val="bg1"/>
          </a:solidFill>
          <a:ln w="9525">
            <a:solidFill>
              <a:schemeClr val="tx1"/>
            </a:solidFill>
            <a:miter lim="800000"/>
            <a:headEnd/>
            <a:tailEnd/>
          </a:ln>
        </p:spPr>
        <p:txBody>
          <a:bodyPr>
            <a:prstTxWarp prst="textNoShape">
              <a:avLst/>
            </a:prstTxWarp>
            <a:spAutoFit/>
          </a:bodyPr>
          <a:lstStyle/>
          <a:p>
            <a:pPr algn="ctr"/>
            <a:r>
              <a:rPr lang="en-US" sz="2800">
                <a:solidFill>
                  <a:srgbClr val="FF0000"/>
                </a:solidFill>
                <a:latin typeface="Calibri" charset="0"/>
              </a:rPr>
              <a:t>Three numbers </a:t>
            </a:r>
            <a:r>
              <a:rPr lang="en-US" sz="2800">
                <a:latin typeface="Calibri" charset="0"/>
              </a:rPr>
              <a:t>are required to describe a transformation from the black basis to the red basis</a:t>
            </a:r>
          </a:p>
        </p:txBody>
      </p:sp>
      <p:sp>
        <p:nvSpPr>
          <p:cNvPr id="21" name="Rectangle 2"/>
          <p:cNvSpPr txBox="1">
            <a:spLocks noChangeArrowheads="1"/>
          </p:cNvSpPr>
          <p:nvPr/>
        </p:nvSpPr>
        <p:spPr bwMode="auto">
          <a:xfrm>
            <a:off x="838200" y="3048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How to relate two orthonormal bases?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0494" name="TextBox 21"/>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7" descr="rotation0.jpg"/>
          <p:cNvPicPr>
            <a:picLocks noChangeAspect="1"/>
          </p:cNvPicPr>
          <p:nvPr/>
        </p:nvPicPr>
        <p:blipFill>
          <a:blip r:embed="rId3"/>
          <a:srcRect/>
          <a:stretch>
            <a:fillRect/>
          </a:stretch>
        </p:blipFill>
        <p:spPr bwMode="auto">
          <a:xfrm>
            <a:off x="2682875" y="0"/>
            <a:ext cx="6461125" cy="6858000"/>
          </a:xfrm>
          <a:prstGeom prst="rect">
            <a:avLst/>
          </a:prstGeom>
          <a:noFill/>
          <a:ln w="9525">
            <a:noFill/>
            <a:miter lim="800000"/>
            <a:headEnd/>
            <a:tailEnd/>
          </a:ln>
        </p:spPr>
      </p:pic>
      <p:cxnSp>
        <p:nvCxnSpPr>
          <p:cNvPr id="9" name="Straight Arrow Connector 8"/>
          <p:cNvCxnSpPr>
            <a:cxnSpLocks noChangeShapeType="1"/>
          </p:cNvCxnSpPr>
          <p:nvPr/>
        </p:nvCxnSpPr>
        <p:spPr bwMode="auto">
          <a:xfrm rot="5400000" flipH="1" flipV="1">
            <a:off x="4922044" y="2439194"/>
            <a:ext cx="1981200" cy="1588"/>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10" name="Straight Arrow Connector 9"/>
          <p:cNvCxnSpPr>
            <a:cxnSpLocks noChangeShapeType="1"/>
          </p:cNvCxnSpPr>
          <p:nvPr/>
        </p:nvCxnSpPr>
        <p:spPr bwMode="auto">
          <a:xfrm rot="16200000" flipH="1">
            <a:off x="5493544" y="3848894"/>
            <a:ext cx="1065212" cy="228600"/>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11" name="Oval 10"/>
          <p:cNvSpPr>
            <a:spLocks noChangeArrowheads="1"/>
          </p:cNvSpPr>
          <p:nvPr/>
        </p:nvSpPr>
        <p:spPr bwMode="auto">
          <a:xfrm>
            <a:off x="4006850" y="2590800"/>
            <a:ext cx="381000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2" name="Straight Arrow Connector 11"/>
          <p:cNvCxnSpPr>
            <a:cxnSpLocks noChangeShapeType="1"/>
          </p:cNvCxnSpPr>
          <p:nvPr/>
        </p:nvCxnSpPr>
        <p:spPr bwMode="auto">
          <a:xfrm rot="10800000" flipV="1">
            <a:off x="4008438" y="3430588"/>
            <a:ext cx="1905000"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1033" name="TextBox 5"/>
          <p:cNvSpPr txBox="1">
            <a:spLocks noChangeArrowheads="1"/>
          </p:cNvSpPr>
          <p:nvPr/>
        </p:nvSpPr>
        <p:spPr bwMode="auto">
          <a:xfrm>
            <a:off x="304800" y="1295400"/>
            <a:ext cx="41148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Any rotation may therefore be characterized by an axis </a:t>
            </a:r>
            <a:r>
              <a:rPr lang="en-US" sz="2400" b="1" i="1">
                <a:latin typeface="Times New Roman" charset="0"/>
                <a:ea typeface="Times New Roman" charset="0"/>
                <a:cs typeface="Times New Roman" charset="0"/>
              </a:rPr>
              <a:t>r</a:t>
            </a:r>
            <a:r>
              <a:rPr lang="en-US" sz="2400">
                <a:latin typeface="Calibri" charset="0"/>
              </a:rPr>
              <a:t> and a rotation angle </a:t>
            </a:r>
            <a:r>
              <a:rPr lang="en-US" sz="2400" i="1">
                <a:latin typeface="Times New Roman" charset="0"/>
                <a:ea typeface="Times New Roman" charset="0"/>
                <a:cs typeface="Times New Roman" charset="0"/>
              </a:rPr>
              <a:t>α</a:t>
            </a:r>
            <a:r>
              <a:rPr lang="en-US" sz="2400">
                <a:latin typeface="Calibri" charset="0"/>
              </a:rPr>
              <a:t> about this axis</a:t>
            </a:r>
          </a:p>
        </p:txBody>
      </p:sp>
      <p:sp>
        <p:nvSpPr>
          <p:cNvPr id="18" name="Oval 17"/>
          <p:cNvSpPr>
            <a:spLocks noChangeArrowheads="1"/>
          </p:cNvSpPr>
          <p:nvPr/>
        </p:nvSpPr>
        <p:spPr bwMode="auto">
          <a:xfrm rot="-2116646">
            <a:off x="4741863" y="2249488"/>
            <a:ext cx="762000" cy="304800"/>
          </a:xfrm>
          <a:prstGeom prst="ellipse">
            <a:avLst/>
          </a:prstGeom>
          <a:solidFill>
            <a:srgbClr val="DCE6F2"/>
          </a:solidFill>
          <a:ln w="31750">
            <a:solidFill>
              <a:srgbClr val="00009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14" name="Straight Arrow Connector 13"/>
          <p:cNvCxnSpPr>
            <a:cxnSpLocks noChangeShapeType="1"/>
          </p:cNvCxnSpPr>
          <p:nvPr/>
        </p:nvCxnSpPr>
        <p:spPr bwMode="auto">
          <a:xfrm rot="16200000" flipV="1">
            <a:off x="4838700" y="2095500"/>
            <a:ext cx="304800" cy="22860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21" name="Straight Connector 20"/>
          <p:cNvCxnSpPr>
            <a:cxnSpLocks noChangeShapeType="1"/>
            <a:endCxn id="18" idx="4"/>
          </p:cNvCxnSpPr>
          <p:nvPr/>
        </p:nvCxnSpPr>
        <p:spPr bwMode="auto">
          <a:xfrm rot="16200000" flipV="1">
            <a:off x="5110163" y="2627313"/>
            <a:ext cx="903287" cy="700087"/>
          </a:xfrm>
          <a:prstGeom prst="line">
            <a:avLst/>
          </a:prstGeom>
          <a:noFill/>
          <a:ln w="25400">
            <a:solidFill>
              <a:srgbClr val="FF0000"/>
            </a:solidFill>
            <a:round/>
            <a:headEnd/>
            <a:tailEnd/>
          </a:ln>
          <a:effectLst>
            <a:outerShdw blurRad="63500" dist="20000" dir="5400000" rotWithShape="0">
              <a:srgbClr val="000000">
                <a:alpha val="37999"/>
              </a:srgbClr>
            </a:outerShdw>
          </a:effectLst>
        </p:spPr>
      </p:cxnSp>
      <p:cxnSp>
        <p:nvCxnSpPr>
          <p:cNvPr id="23" name="Straight Arrow Connector 22"/>
          <p:cNvCxnSpPr>
            <a:cxnSpLocks noChangeShapeType="1"/>
            <a:stCxn id="18" idx="4"/>
            <a:endCxn id="18" idx="5"/>
          </p:cNvCxnSpPr>
          <p:nvPr/>
        </p:nvCxnSpPr>
        <p:spPr bwMode="auto">
          <a:xfrm rot="5400000" flipH="1" flipV="1">
            <a:off x="5212557" y="2332831"/>
            <a:ext cx="192088"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cxnSp>
        <p:nvCxnSpPr>
          <p:cNvPr id="24" name="Straight Arrow Connector 23"/>
          <p:cNvCxnSpPr>
            <a:cxnSpLocks noChangeShapeType="1"/>
            <a:stCxn id="18" idx="0"/>
            <a:endCxn id="18" idx="1"/>
          </p:cNvCxnSpPr>
          <p:nvPr/>
        </p:nvCxnSpPr>
        <p:spPr bwMode="auto">
          <a:xfrm rot="-5400000" flipH="1" flipV="1">
            <a:off x="4842669" y="2277269"/>
            <a:ext cx="192087" cy="193675"/>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sp>
        <p:nvSpPr>
          <p:cNvPr id="1039" name="TextBox 30"/>
          <p:cNvSpPr txBox="1">
            <a:spLocks noChangeArrowheads="1"/>
          </p:cNvSpPr>
          <p:nvPr/>
        </p:nvSpPr>
        <p:spPr bwMode="auto">
          <a:xfrm>
            <a:off x="1712913" y="2587625"/>
            <a:ext cx="1158875" cy="461963"/>
          </a:xfrm>
          <a:prstGeom prst="rect">
            <a:avLst/>
          </a:prstGeom>
          <a:noFill/>
          <a:ln w="9525">
            <a:noFill/>
            <a:miter lim="800000"/>
            <a:headEnd/>
            <a:tailEnd/>
          </a:ln>
        </p:spPr>
        <p:txBody>
          <a:bodyPr wrap="none">
            <a:prstTxWarp prst="textNoShape">
              <a:avLst/>
            </a:prstTxWarp>
            <a:spAutoFit/>
          </a:bodyPr>
          <a:lstStyle/>
          <a:p>
            <a:r>
              <a:rPr lang="en-US" sz="2400">
                <a:latin typeface="Lucida Calligraphy" charset="0"/>
                <a:ea typeface="Lucida Calligraphy" charset="0"/>
                <a:cs typeface="Lucida Calligraphy" charset="0"/>
              </a:rPr>
              <a:t>R</a:t>
            </a:r>
            <a:r>
              <a:rPr lang="en-US" sz="2400">
                <a:latin typeface="Calibri" charset="0"/>
              </a:rPr>
              <a:t>(</a:t>
            </a:r>
            <a:r>
              <a:rPr lang="en-US" sz="2400" b="1" i="1">
                <a:latin typeface="Times New Roman" charset="0"/>
                <a:ea typeface="Times New Roman" charset="0"/>
                <a:cs typeface="Times New Roman" charset="0"/>
              </a:rPr>
              <a:t>r</a:t>
            </a:r>
            <a:r>
              <a:rPr lang="en-US" sz="2400">
                <a:latin typeface="Calibri" charset="0"/>
              </a:rPr>
              <a:t>, </a:t>
            </a:r>
            <a:r>
              <a:rPr lang="en-US" sz="2400" i="1">
                <a:latin typeface="Times New Roman" charset="0"/>
                <a:ea typeface="Times New Roman" charset="0"/>
                <a:cs typeface="Times New Roman" charset="0"/>
              </a:rPr>
              <a:t>α</a:t>
            </a:r>
            <a:r>
              <a:rPr lang="en-US" sz="2400">
                <a:latin typeface="Calibri" charset="0"/>
              </a:rPr>
              <a:t> )</a:t>
            </a:r>
          </a:p>
        </p:txBody>
      </p:sp>
      <p:sp>
        <p:nvSpPr>
          <p:cNvPr id="1040" name="TextBox 31"/>
          <p:cNvSpPr txBox="1">
            <a:spLocks noChangeArrowheads="1"/>
          </p:cNvSpPr>
          <p:nvPr/>
        </p:nvSpPr>
        <p:spPr bwMode="auto">
          <a:xfrm>
            <a:off x="1255713" y="3044825"/>
            <a:ext cx="2173287" cy="307975"/>
          </a:xfrm>
          <a:prstGeom prst="rect">
            <a:avLst/>
          </a:prstGeom>
          <a:noFill/>
          <a:ln w="9525">
            <a:noFill/>
            <a:miter lim="800000"/>
            <a:headEnd/>
            <a:tailEnd/>
          </a:ln>
        </p:spPr>
        <p:txBody>
          <a:bodyPr wrap="none">
            <a:prstTxWarp prst="textNoShape">
              <a:avLst/>
            </a:prstTxWarp>
            <a:spAutoFit/>
          </a:bodyPr>
          <a:lstStyle/>
          <a:p>
            <a:r>
              <a:rPr lang="en-US" sz="1400">
                <a:latin typeface="Calibri" charset="0"/>
              </a:rPr>
              <a:t>“axis-angle” representation</a:t>
            </a:r>
          </a:p>
        </p:txBody>
      </p:sp>
      <p:graphicFrame>
        <p:nvGraphicFramePr>
          <p:cNvPr id="1026" name="Object 2"/>
          <p:cNvGraphicFramePr>
            <a:graphicFrameLocks noChangeAspect="1"/>
          </p:cNvGraphicFramePr>
          <p:nvPr>
            <p:extLst>
              <p:ext uri="{D42A27DB-BD31-4B8C-83A1-F6EECF244321}">
                <p14:modId xmlns:p14="http://schemas.microsoft.com/office/powerpoint/2010/main" val="1242296686"/>
              </p:ext>
            </p:extLst>
          </p:nvPr>
        </p:nvGraphicFramePr>
        <p:xfrm>
          <a:off x="823913" y="4729163"/>
          <a:ext cx="2713037" cy="687387"/>
        </p:xfrm>
        <a:graphic>
          <a:graphicData uri="http://schemas.openxmlformats.org/presentationml/2006/ole">
            <mc:AlternateContent xmlns:mc="http://schemas.openxmlformats.org/markup-compatibility/2006">
              <mc:Choice xmlns:v="urn:schemas-microsoft-com:vml" Requires="v">
                <p:oleObj spid="_x0000_s1040" name="Equation" r:id="rId4" imgW="952500" imgH="241300" progId="Equation.3">
                  <p:embed/>
                </p:oleObj>
              </mc:Choice>
              <mc:Fallback>
                <p:oleObj name="Equation" r:id="rId4" imgW="952500" imgH="241300" progId="Equation.3">
                  <p:embed/>
                  <p:pic>
                    <p:nvPicPr>
                      <p:cNvPr id="0" name="Object 2"/>
                      <p:cNvPicPr>
                        <a:picLocks noChangeAspect="1" noChangeArrowheads="1"/>
                      </p:cNvPicPr>
                      <p:nvPr/>
                    </p:nvPicPr>
                    <p:blipFill>
                      <a:blip r:embed="rId5"/>
                      <a:srcRect/>
                      <a:stretch>
                        <a:fillRect/>
                      </a:stretch>
                    </p:blipFill>
                    <p:spPr bwMode="auto">
                      <a:xfrm>
                        <a:off x="823913" y="4729163"/>
                        <a:ext cx="2713037" cy="687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E3F0"/>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041" name="TextBox 32"/>
          <p:cNvSpPr txBox="1">
            <a:spLocks noChangeArrowheads="1"/>
          </p:cNvSpPr>
          <p:nvPr/>
        </p:nvSpPr>
        <p:spPr bwMode="auto">
          <a:xfrm>
            <a:off x="228600" y="3432175"/>
            <a:ext cx="3551238"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The RF representation instead scales </a:t>
            </a:r>
            <a:r>
              <a:rPr lang="en-US" sz="2400" b="1" i="1">
                <a:latin typeface="Times New Roman" charset="0"/>
                <a:ea typeface="Times New Roman" charset="0"/>
                <a:cs typeface="Times New Roman" charset="0"/>
              </a:rPr>
              <a:t>r</a:t>
            </a:r>
            <a:r>
              <a:rPr lang="en-US" sz="2400">
                <a:latin typeface="Calibri" charset="0"/>
              </a:rPr>
              <a:t> by the tangent of </a:t>
            </a:r>
            <a:r>
              <a:rPr lang="en-US" sz="2400" i="1">
                <a:latin typeface="Times New Roman" charset="0"/>
              </a:rPr>
              <a:t>α/2</a:t>
            </a:r>
          </a:p>
        </p:txBody>
      </p:sp>
      <p:sp>
        <p:nvSpPr>
          <p:cNvPr id="1042" name="TextBox 33"/>
          <p:cNvSpPr txBox="1">
            <a:spLocks noChangeArrowheads="1"/>
          </p:cNvSpPr>
          <p:nvPr/>
        </p:nvSpPr>
        <p:spPr bwMode="auto">
          <a:xfrm>
            <a:off x="1371600" y="5638800"/>
            <a:ext cx="1889125" cy="400050"/>
          </a:xfrm>
          <a:prstGeom prst="rect">
            <a:avLst/>
          </a:prstGeom>
          <a:noFill/>
          <a:ln w="9525">
            <a:noFill/>
            <a:miter lim="800000"/>
            <a:headEnd/>
            <a:tailEnd/>
          </a:ln>
        </p:spPr>
        <p:txBody>
          <a:bodyPr wrap="none">
            <a:prstTxWarp prst="textNoShape">
              <a:avLst/>
            </a:prstTxWarp>
            <a:spAutoFit/>
          </a:bodyPr>
          <a:lstStyle/>
          <a:p>
            <a:r>
              <a:rPr lang="en-US" sz="2000">
                <a:solidFill>
                  <a:srgbClr val="FF0000"/>
                </a:solidFill>
                <a:latin typeface="Calibri" charset="0"/>
              </a:rPr>
              <a:t>Note semi-angle</a:t>
            </a:r>
          </a:p>
        </p:txBody>
      </p:sp>
      <p:cxnSp>
        <p:nvCxnSpPr>
          <p:cNvPr id="36" name="Straight Arrow Connector 35"/>
          <p:cNvCxnSpPr>
            <a:cxnSpLocks noChangeShapeType="1"/>
          </p:cNvCxnSpPr>
          <p:nvPr/>
        </p:nvCxnSpPr>
        <p:spPr bwMode="auto">
          <a:xfrm rot="5400000" flipH="1" flipV="1">
            <a:off x="2586832" y="5353843"/>
            <a:ext cx="381000" cy="188913"/>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37" name="Rectangle 36"/>
          <p:cNvSpPr/>
          <p:nvPr/>
        </p:nvSpPr>
        <p:spPr>
          <a:xfrm>
            <a:off x="3573463" y="5486400"/>
            <a:ext cx="5341937" cy="1016000"/>
          </a:xfrm>
          <a:prstGeom prst="rect">
            <a:avLst/>
          </a:prstGeom>
        </p:spPr>
        <p:txBody>
          <a:bodyPr>
            <a:prstTxWarp prst="textNoShape">
              <a:avLst/>
            </a:prstTxWarp>
            <a:spAutoFit/>
          </a:bodyPr>
          <a:lstStyle/>
          <a:p>
            <a:pPr defTabSz="914400" eaLnBrk="0" hangingPunct="0"/>
            <a:r>
              <a:rPr lang="en-US" sz="2000">
                <a:solidFill>
                  <a:srgbClr val="800000"/>
                </a:solidFill>
                <a:effectLst>
                  <a:outerShdw blurRad="38100" dist="38100" dir="2700000" algn="tl">
                    <a:srgbClr val="DDDDDD"/>
                  </a:outerShdw>
                </a:effectLst>
              </a:rPr>
              <a:t>BEWARE: Rodrigues vectors do NOT obey the parallelogram rule (because rotations are NOT commutative!)  See slide 16…</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p:txBody>
          <a:bodyPr/>
          <a:lstStyle/>
          <a:p>
            <a:fld id="{9DBCD803-247A-B945-B789-F268605EC368}" type="slidenum">
              <a:rPr lang="en-US"/>
              <a:pPr/>
              <a:t>13</a:t>
            </a:fld>
            <a:endParaRPr lang="en-US"/>
          </a:p>
        </p:txBody>
      </p:sp>
      <p:sp>
        <p:nvSpPr>
          <p:cNvPr id="21507" name="Rectangle 3"/>
          <p:cNvSpPr>
            <a:spLocks noGrp="1" noChangeArrowheads="1"/>
          </p:cNvSpPr>
          <p:nvPr>
            <p:ph type="body" idx="1"/>
          </p:nvPr>
        </p:nvSpPr>
        <p:spPr>
          <a:xfrm>
            <a:off x="685800" y="1447800"/>
            <a:ext cx="7848600" cy="4648200"/>
          </a:xfrm>
        </p:spPr>
        <p:txBody>
          <a:bodyPr/>
          <a:lstStyle/>
          <a:p>
            <a:pPr algn="just" eaLnBrk="1" hangingPunct="1">
              <a:lnSpc>
                <a:spcPct val="90000"/>
              </a:lnSpc>
            </a:pPr>
            <a:r>
              <a:rPr lang="en-US" sz="2400">
                <a:latin typeface="Times New Roman" charset="0"/>
                <a:ea typeface="Times" charset="0"/>
                <a:cs typeface="Times" charset="0"/>
              </a:rPr>
              <a:t>Rodrigues vectors were popularized by Frank [“Orientation mapping.” </a:t>
            </a:r>
            <a:r>
              <a:rPr lang="en-US" sz="2400" i="1">
                <a:latin typeface="Times New Roman" charset="0"/>
                <a:ea typeface="Times" charset="0"/>
                <a:cs typeface="Times" charset="0"/>
              </a:rPr>
              <a:t>Metall. Trans.</a:t>
            </a:r>
            <a:r>
              <a:rPr lang="en-US" sz="2400">
                <a:latin typeface="Times New Roman" charset="0"/>
                <a:ea typeface="Times" charset="0"/>
                <a:cs typeface="Times" charset="0"/>
              </a:rPr>
              <a:t> </a:t>
            </a:r>
            <a:r>
              <a:rPr lang="en-US" sz="2400" b="1">
                <a:latin typeface="Times New Roman" charset="0"/>
                <a:ea typeface="Times" charset="0"/>
                <a:cs typeface="Times" charset="0"/>
              </a:rPr>
              <a:t>19A</a:t>
            </a:r>
            <a:r>
              <a:rPr lang="en-US" sz="2400">
                <a:latin typeface="Times New Roman" charset="0"/>
                <a:ea typeface="Times" charset="0"/>
                <a:cs typeface="Times" charset="0"/>
              </a:rPr>
              <a:t>: 403-408 (1988)], hence the term Rodrigues-Frank space for the set of vectors. </a:t>
            </a:r>
          </a:p>
          <a:p>
            <a:pPr algn="just" eaLnBrk="1" hangingPunct="1">
              <a:lnSpc>
                <a:spcPct val="90000"/>
              </a:lnSpc>
            </a:pPr>
            <a:r>
              <a:rPr lang="en-US" sz="2400">
                <a:latin typeface="Times New Roman" charset="0"/>
                <a:ea typeface="Times" charset="0"/>
                <a:cs typeface="Times" charset="0"/>
              </a:rPr>
              <a:t>Most useful for representation of </a:t>
            </a:r>
            <a:r>
              <a:rPr lang="en-US" sz="2400" i="1">
                <a:latin typeface="Times New Roman" charset="0"/>
                <a:ea typeface="Times" charset="0"/>
                <a:cs typeface="Times" charset="0"/>
              </a:rPr>
              <a:t>misorientations</a:t>
            </a:r>
            <a:r>
              <a:rPr lang="en-US" sz="2400">
                <a:latin typeface="Times New Roman" charset="0"/>
                <a:ea typeface="Times" charset="0"/>
                <a:cs typeface="Times" charset="0"/>
              </a:rPr>
              <a:t>, i.e. grain boundary character; also useful for orientations (texture components).</a:t>
            </a:r>
          </a:p>
          <a:p>
            <a:pPr algn="just" eaLnBrk="1" hangingPunct="1">
              <a:lnSpc>
                <a:spcPct val="90000"/>
              </a:lnSpc>
            </a:pPr>
            <a:r>
              <a:rPr lang="en-US" sz="2400">
                <a:latin typeface="Times New Roman" charset="0"/>
                <a:ea typeface="Times" charset="0"/>
                <a:cs typeface="Times" charset="0"/>
              </a:rPr>
              <a:t>Application to misorientations is popular because the Rodrigues vector is so closely linked to the rotation axis, which is meaningful for the crystallography of grain boundaries.</a:t>
            </a: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Rodrigues vectors</a:t>
            </a:r>
            <a:endParaRPr lang="en-US" sz="4400" i="1" kern="0" dirty="0">
              <a:solidFill>
                <a:srgbClr val="3333CC"/>
              </a:solidFill>
              <a:latin typeface="Times New Roman"/>
              <a:ea typeface="ＭＳ Ｐゴシック" pitchFamily="-112" charset="-128"/>
              <a:cs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E8702B16-1E31-3542-BA4D-6B0C5AD8ECE3}" type="slidenum">
              <a:rPr lang="en-US" sz="1400">
                <a:latin typeface="Times" charset="0"/>
              </a:rPr>
              <a:pPr/>
              <a:t>14</a:t>
            </a:fld>
            <a:endParaRPr lang="en-US" sz="1400">
              <a:latin typeface="Times" charset="0"/>
            </a:endParaRPr>
          </a:p>
        </p:txBody>
      </p:sp>
      <p:sp>
        <p:nvSpPr>
          <p:cNvPr id="30723" name="Rectangle 2"/>
          <p:cNvSpPr>
            <a:spLocks noGrp="1" noChangeArrowheads="1"/>
          </p:cNvSpPr>
          <p:nvPr>
            <p:ph type="title"/>
          </p:nvPr>
        </p:nvSpPr>
        <p:spPr>
          <a:xfrm>
            <a:off x="228600" y="304800"/>
            <a:ext cx="3581400" cy="2057400"/>
          </a:xfrm>
        </p:spPr>
        <p:txBody>
          <a:bodyPr/>
          <a:lstStyle/>
          <a:p>
            <a:r>
              <a:rPr lang="en-US" dirty="0">
                <a:solidFill>
                  <a:srgbClr val="000090"/>
                </a:solidFill>
                <a:latin typeface="Times New Roman" charset="0"/>
                <a:ea typeface="ＭＳ Ｐゴシック" charset="0"/>
                <a:cs typeface="ＭＳ Ｐゴシック" charset="0"/>
              </a:rPr>
              <a:t>Miller Index Map in RF-space</a:t>
            </a:r>
          </a:p>
        </p:txBody>
      </p:sp>
      <p:sp>
        <p:nvSpPr>
          <p:cNvPr id="30724" name="Rectangle 3"/>
          <p:cNvSpPr>
            <a:spLocks noGrp="1" noChangeArrowheads="1"/>
          </p:cNvSpPr>
          <p:nvPr>
            <p:ph type="body" idx="1"/>
          </p:nvPr>
        </p:nvSpPr>
        <p:spPr>
          <a:xfrm>
            <a:off x="609600" y="2667000"/>
            <a:ext cx="3124200" cy="3352800"/>
          </a:xfrm>
        </p:spPr>
        <p:txBody>
          <a:bodyPr/>
          <a:lstStyle/>
          <a:p>
            <a:pPr>
              <a:lnSpc>
                <a:spcPct val="90000"/>
              </a:lnSpc>
            </a:pPr>
            <a:r>
              <a:rPr lang="en-US" sz="1800">
                <a:latin typeface="Arial" charset="0"/>
                <a:ea typeface="ＭＳ Ｐゴシック" charset="0"/>
                <a:cs typeface="ＭＳ Ｐゴシック" charset="0"/>
              </a:rPr>
              <a:t>The map shows the location of texture components, identified as (hkl)[uvw], up to order 2.</a:t>
            </a:r>
          </a:p>
          <a:p>
            <a:pPr>
              <a:lnSpc>
                <a:spcPct val="90000"/>
              </a:lnSpc>
            </a:pPr>
            <a:r>
              <a:rPr lang="en-US" sz="1800">
                <a:latin typeface="Arial" charset="0"/>
                <a:ea typeface="ＭＳ Ｐゴシック" charset="0"/>
                <a:cs typeface="ＭＳ Ｐゴシック" charset="0"/>
              </a:rPr>
              <a:t>Note that many of the low index points lie on the boundary of the cubic-triclinic fundamental zone.</a:t>
            </a:r>
          </a:p>
          <a:p>
            <a:pPr>
              <a:lnSpc>
                <a:spcPct val="90000"/>
              </a:lnSpc>
            </a:pPr>
            <a:r>
              <a:rPr lang="en-US" sz="1800">
                <a:latin typeface="Arial" charset="0"/>
                <a:ea typeface="ＭＳ Ｐゴシック" charset="0"/>
                <a:cs typeface="ＭＳ Ｐゴシック" charset="0"/>
              </a:rPr>
              <a:t>If the component has a name, or belongs to a fiber, that is noted next to the point.</a:t>
            </a:r>
          </a:p>
        </p:txBody>
      </p:sp>
      <p:pic>
        <p:nvPicPr>
          <p:cNvPr id="30725" name="Picture 4" descr="RF_MAP_odf_names"/>
          <p:cNvPicPr>
            <a:picLocks noChangeAspect="1" noChangeArrowheads="1"/>
          </p:cNvPicPr>
          <p:nvPr/>
        </p:nvPicPr>
        <p:blipFill>
          <a:blip r:embed="rId2">
            <a:extLst>
              <a:ext uri="{28A0092B-C50C-407E-A947-70E740481C1C}">
                <a14:useLocalDpi xmlns:a14="http://schemas.microsoft.com/office/drawing/2010/main" val="0"/>
              </a:ext>
            </a:extLst>
          </a:blip>
          <a:srcRect t="18939" r="19608"/>
          <a:stretch>
            <a:fillRect/>
          </a:stretch>
        </p:blipFill>
        <p:spPr bwMode="auto">
          <a:xfrm>
            <a:off x="3660775" y="1588"/>
            <a:ext cx="5254625" cy="685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Text Box 5"/>
          <p:cNvSpPr txBox="1">
            <a:spLocks noChangeArrowheads="1"/>
          </p:cNvSpPr>
          <p:nvPr/>
        </p:nvSpPr>
        <p:spPr bwMode="auto">
          <a:xfrm>
            <a:off x="531813" y="6278563"/>
            <a:ext cx="3201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1200" i="1"/>
              <a:t>Generated by </a:t>
            </a:r>
            <a:r>
              <a:rPr lang="en-US" sz="1200" i="1">
                <a:solidFill>
                  <a:srgbClr val="000000"/>
                </a:solidFill>
                <a:latin typeface="Lucida Grande" charset="0"/>
              </a:rPr>
              <a:t>RFpoints_HKLUVW_1Jun07.f</a:t>
            </a:r>
          </a:p>
        </p:txBody>
      </p:sp>
      <p:sp>
        <p:nvSpPr>
          <p:cNvPr id="30727" name="Text Box 6"/>
          <p:cNvSpPr txBox="1">
            <a:spLocks noChangeArrowheads="1"/>
          </p:cNvSpPr>
          <p:nvPr/>
        </p:nvSpPr>
        <p:spPr bwMode="auto">
          <a:xfrm>
            <a:off x="6553200" y="228600"/>
            <a:ext cx="1997075" cy="131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000"/>
              <a:t>Cubic crystal symmetry; no sample symmetry</a:t>
            </a:r>
          </a:p>
        </p:txBody>
      </p:sp>
    </p:spTree>
    <p:extLst>
      <p:ext uri="{BB962C8B-B14F-4D97-AF65-F5344CB8AC3E}">
        <p14:creationId xmlns:p14="http://schemas.microsoft.com/office/powerpoint/2010/main" val="23488829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7" name="Slide Number Placeholder 3"/>
          <p:cNvSpPr>
            <a:spLocks noGrp="1"/>
          </p:cNvSpPr>
          <p:nvPr>
            <p:ph type="sldNum" sz="quarter" idx="12"/>
          </p:nvPr>
        </p:nvSpPr>
        <p:spPr>
          <a:noFill/>
        </p:spPr>
        <p:txBody>
          <a:bodyPr/>
          <a:lstStyle/>
          <a:p>
            <a:fld id="{F571AB62-2988-5744-B5F6-34C6CFB0D8C2}" type="slidenum">
              <a:rPr lang="en-US" altLang="ja-JP" smtClean="0"/>
              <a:pPr/>
              <a:t>15</a:t>
            </a:fld>
            <a:endParaRPr lang="en-US" altLang="ja-JP" smtClean="0"/>
          </a:p>
        </p:txBody>
      </p:sp>
      <p:sp>
        <p:nvSpPr>
          <p:cNvPr id="172034" name="Rectangle 1026"/>
          <p:cNvSpPr>
            <a:spLocks noChangeArrowheads="1"/>
          </p:cNvSpPr>
          <p:nvPr/>
        </p:nvSpPr>
        <p:spPr bwMode="auto">
          <a:xfrm>
            <a:off x="1143000" y="152400"/>
            <a:ext cx="6934200" cy="15240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smtClean="0">
                <a:solidFill>
                  <a:srgbClr val="0405AE"/>
                </a:solidFill>
                <a:effectLst>
                  <a:outerShdw blurRad="38100" dist="38100" dir="2700000" algn="tl">
                    <a:srgbClr val="DDDDDD"/>
                  </a:outerShdw>
                </a:effectLst>
                <a:latin typeface="Cambria"/>
              </a:rPr>
              <a:t>Transformation Matrix </a:t>
            </a:r>
            <a:r>
              <a:rPr lang="en-US" sz="4800" i="1" dirty="0" smtClean="0">
                <a:solidFill>
                  <a:srgbClr val="0405AE"/>
                </a:solidFill>
                <a:effectLst>
                  <a:outerShdw blurRad="38100" dist="38100" dir="2700000" algn="tl">
                    <a:srgbClr val="DDDDDD"/>
                  </a:outerShdw>
                </a:effectLst>
                <a:latin typeface="Cambria"/>
              </a:rPr>
              <a:t/>
            </a:r>
            <a:br>
              <a:rPr lang="en-US" sz="4800" i="1" dirty="0" smtClean="0">
                <a:solidFill>
                  <a:srgbClr val="0405AE"/>
                </a:solidFill>
                <a:effectLst>
                  <a:outerShdw blurRad="38100" dist="38100" dir="2700000" algn="tl">
                    <a:srgbClr val="DDDDDD"/>
                  </a:outerShdw>
                </a:effectLst>
                <a:latin typeface="Cambria"/>
              </a:rPr>
            </a:br>
            <a:r>
              <a:rPr lang="en-US" sz="4800" i="1" dirty="0" smtClean="0">
                <a:solidFill>
                  <a:srgbClr val="0405AE"/>
                </a:solidFill>
                <a:effectLst>
                  <a:outerShdw blurRad="38100" dist="38100" dir="2700000" algn="tl">
                    <a:srgbClr val="DDDDDD"/>
                  </a:outerShdw>
                </a:effectLst>
                <a:latin typeface="Cambria"/>
              </a:rPr>
              <a:t>from </a:t>
            </a:r>
            <a:r>
              <a:rPr lang="en-US" sz="4800" i="1" dirty="0">
                <a:solidFill>
                  <a:srgbClr val="0405AE"/>
                </a:solidFill>
                <a:effectLst>
                  <a:outerShdw blurRad="38100" dist="38100" dir="2700000" algn="tl">
                    <a:srgbClr val="DDDDDD"/>
                  </a:outerShdw>
                </a:effectLst>
                <a:latin typeface="Cambria"/>
              </a:rPr>
              <a:t>Axis-Angle Pair</a:t>
            </a:r>
            <a:endParaRPr lang="en-US" sz="4400" i="1" dirty="0">
              <a:effectLst>
                <a:outerShdw blurRad="38100" dist="38100" dir="2700000" algn="tl">
                  <a:srgbClr val="DDDDDD"/>
                </a:outerShdw>
              </a:effectLst>
              <a:latin typeface="Cambria"/>
            </a:endParaRPr>
          </a:p>
        </p:txBody>
      </p:sp>
      <p:graphicFrame>
        <p:nvGraphicFramePr>
          <p:cNvPr id="77826" name="Object 2"/>
          <p:cNvGraphicFramePr>
            <a:graphicFrameLocks noChangeAspect="1"/>
          </p:cNvGraphicFramePr>
          <p:nvPr/>
        </p:nvGraphicFramePr>
        <p:xfrm>
          <a:off x="533400" y="2786063"/>
          <a:ext cx="8331200" cy="2928937"/>
        </p:xfrm>
        <a:graphic>
          <a:graphicData uri="http://schemas.openxmlformats.org/presentationml/2006/ole">
            <mc:AlternateContent xmlns:mc="http://schemas.openxmlformats.org/markup-compatibility/2006">
              <mc:Choice xmlns:v="urn:schemas-microsoft-com:vml" Requires="v">
                <p:oleObj spid="_x0000_s6153" name="Equation" r:id="rId4" imgW="4356100" imgH="1371600" progId="Equation.3">
                  <p:embed/>
                </p:oleObj>
              </mc:Choice>
              <mc:Fallback>
                <p:oleObj name="Equation" r:id="rId4" imgW="4356100" imgH="1371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2786063"/>
                        <a:ext cx="8331200" cy="2928937"/>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7829" name="TextBox 6"/>
          <p:cNvSpPr txBox="1">
            <a:spLocks noChangeArrowheads="1"/>
          </p:cNvSpPr>
          <p:nvPr/>
        </p:nvSpPr>
        <p:spPr bwMode="auto">
          <a:xfrm>
            <a:off x="457200" y="2057400"/>
            <a:ext cx="4921540" cy="461665"/>
          </a:xfrm>
          <a:prstGeom prst="rect">
            <a:avLst/>
          </a:prstGeom>
          <a:noFill/>
          <a:ln w="9525">
            <a:noFill/>
            <a:miter lim="800000"/>
            <a:headEnd/>
            <a:tailEnd/>
          </a:ln>
        </p:spPr>
        <p:txBody>
          <a:bodyPr wrap="none">
            <a:prstTxWarp prst="textNoShape">
              <a:avLst/>
            </a:prstTxWarp>
            <a:spAutoFit/>
          </a:bodyPr>
          <a:lstStyle/>
          <a:p>
            <a:r>
              <a:rPr lang="en-US" altLang="ja-JP" sz="2400" dirty="0">
                <a:latin typeface="Calibri"/>
              </a:rPr>
              <a:t>Written out as a complete 3x3 matrix:</a:t>
            </a:r>
          </a:p>
        </p:txBody>
      </p:sp>
      <p:sp>
        <p:nvSpPr>
          <p:cNvPr id="2" name="TextBox 1"/>
          <p:cNvSpPr txBox="1"/>
          <p:nvPr/>
        </p:nvSpPr>
        <p:spPr>
          <a:xfrm>
            <a:off x="914401" y="5943600"/>
            <a:ext cx="7010400" cy="646331"/>
          </a:xfrm>
          <a:prstGeom prst="rect">
            <a:avLst/>
          </a:prstGeom>
          <a:noFill/>
        </p:spPr>
        <p:txBody>
          <a:bodyPr wrap="square" rtlCol="0">
            <a:spAutoFit/>
          </a:bodyPr>
          <a:lstStyle/>
          <a:p>
            <a:r>
              <a:rPr lang="en-US" dirty="0" smtClean="0"/>
              <a:t>Note the “+” sign before the third term (with permutation tensor), signifying a passive rotation.</a:t>
            </a:r>
            <a:endParaRPr lang="en-US" dirty="0"/>
          </a:p>
        </p:txBody>
      </p:sp>
    </p:spTree>
    <p:extLst>
      <p:ext uri="{BB962C8B-B14F-4D97-AF65-F5344CB8AC3E}">
        <p14:creationId xmlns:p14="http://schemas.microsoft.com/office/powerpoint/2010/main" val="63074914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p:cNvSpPr>
            <a:spLocks noGrp="1"/>
          </p:cNvSpPr>
          <p:nvPr>
            <p:ph type="sldNum" sz="quarter" idx="12"/>
          </p:nvPr>
        </p:nvSpPr>
        <p:spPr/>
        <p:txBody>
          <a:bodyPr/>
          <a:lstStyle/>
          <a:p>
            <a:fld id="{1896FFBD-78F3-384B-8ED8-781076DDB63D}" type="slidenum">
              <a:rPr lang="en-US"/>
              <a:pPr/>
              <a:t>16</a:t>
            </a:fld>
            <a:endParaRPr lang="en-US"/>
          </a:p>
        </p:txBody>
      </p:sp>
      <p:sp>
        <p:nvSpPr>
          <p:cNvPr id="2053" name="Text Box 2"/>
          <p:cNvSpPr txBox="1">
            <a:spLocks noChangeArrowheads="1"/>
          </p:cNvSpPr>
          <p:nvPr/>
        </p:nvSpPr>
        <p:spPr bwMode="auto">
          <a:xfrm>
            <a:off x="457200" y="2819400"/>
            <a:ext cx="7896225" cy="4062413"/>
          </a:xfrm>
          <a:prstGeom prst="rect">
            <a:avLst/>
          </a:prstGeom>
          <a:noFill/>
          <a:ln w="9525">
            <a:noFill/>
            <a:miter lim="800000"/>
            <a:headEnd/>
            <a:tailEnd/>
          </a:ln>
        </p:spPr>
        <p:txBody>
          <a:bodyPr>
            <a:prstTxWarp prst="textNoShape">
              <a:avLst/>
            </a:prstTxWarp>
            <a:spAutoFit/>
          </a:bodyPr>
          <a:lstStyle/>
          <a:p>
            <a:r>
              <a:rPr lang="en-US">
                <a:latin typeface="Calibri" charset="0"/>
                <a:ea typeface="Times" charset="0"/>
                <a:cs typeface="Times" charset="0"/>
              </a:rPr>
              <a:t>Another useful relation gives us the magnitude of the rotation,</a:t>
            </a:r>
            <a:r>
              <a:rPr lang="en-US">
                <a:latin typeface="Times" charset="0"/>
                <a:ea typeface="Times" charset="0"/>
                <a:cs typeface="Times" charset="0"/>
              </a:rPr>
              <a:t> </a:t>
            </a:r>
            <a:r>
              <a:rPr lang="en-US" i="1">
                <a:latin typeface="Symbol" charset="2"/>
                <a:ea typeface="Times" charset="0"/>
                <a:cs typeface="Times" charset="0"/>
              </a:rPr>
              <a:t>q</a:t>
            </a:r>
            <a:r>
              <a:rPr lang="en-US">
                <a:latin typeface="Times" charset="0"/>
                <a:ea typeface="Times" charset="0"/>
                <a:cs typeface="Times" charset="0"/>
              </a:rPr>
              <a:t>, </a:t>
            </a:r>
            <a:r>
              <a:rPr lang="en-US">
                <a:latin typeface="Calibri" charset="0"/>
                <a:ea typeface="Times" charset="0"/>
                <a:cs typeface="Times" charset="0"/>
              </a:rPr>
              <a:t>in terms of the </a:t>
            </a:r>
            <a:r>
              <a:rPr lang="en-US" i="1">
                <a:latin typeface="Calibri" charset="0"/>
                <a:ea typeface="Times" charset="0"/>
                <a:cs typeface="Times" charset="0"/>
              </a:rPr>
              <a:t>trace </a:t>
            </a:r>
            <a:r>
              <a:rPr lang="en-US">
                <a:latin typeface="Calibri" charset="0"/>
                <a:ea typeface="Times" charset="0"/>
                <a:cs typeface="Times" charset="0"/>
              </a:rPr>
              <a:t>of the matrix,</a:t>
            </a:r>
            <a:r>
              <a:rPr lang="en-US">
                <a:latin typeface="Times" charset="0"/>
                <a:ea typeface="Times" charset="0"/>
                <a:cs typeface="Times" charset="0"/>
              </a:rPr>
              <a:t> </a:t>
            </a:r>
            <a:r>
              <a:rPr lang="en-US" i="1">
                <a:latin typeface="Times" charset="0"/>
                <a:ea typeface="Times" charset="0"/>
                <a:cs typeface="Times" charset="0"/>
              </a:rPr>
              <a:t>a</a:t>
            </a:r>
            <a:r>
              <a:rPr lang="en-US" baseline="-25000">
                <a:latin typeface="Times" charset="0"/>
                <a:ea typeface="Times" charset="0"/>
                <a:cs typeface="Times" charset="0"/>
              </a:rPr>
              <a:t>ii</a:t>
            </a:r>
            <a:r>
              <a:rPr lang="en-US">
                <a:latin typeface="Times" charset="0"/>
                <a:ea typeface="Times" charset="0"/>
                <a:cs typeface="Times" charset="0"/>
              </a:rPr>
              <a:t>:</a:t>
            </a:r>
          </a:p>
          <a:p>
            <a:endParaRPr lang="en-US">
              <a:latin typeface="Calibri" charset="0"/>
              <a:ea typeface="Times" charset="0"/>
              <a:cs typeface="Times" charset="0"/>
            </a:endParaRPr>
          </a:p>
          <a:p>
            <a:r>
              <a:rPr lang="en-US">
                <a:latin typeface="Calibri" charset="0"/>
              </a:rPr>
              <a:t/>
            </a:r>
            <a:br>
              <a:rPr lang="en-US">
                <a:latin typeface="Calibri" charset="0"/>
              </a:rPr>
            </a:br>
            <a:r>
              <a:rPr lang="en-US">
                <a:latin typeface="Calibri" charset="0"/>
              </a:rPr>
              <a:t/>
            </a:r>
            <a:br>
              <a:rPr lang="en-US">
                <a:latin typeface="Calibri" charset="0"/>
              </a:rPr>
            </a:br>
            <a:r>
              <a:rPr lang="en-US">
                <a:latin typeface="Calibri" charset="0"/>
              </a:rPr>
              <a:t>, therefore,</a:t>
            </a:r>
            <a:br>
              <a:rPr lang="en-US">
                <a:latin typeface="Calibri" charset="0"/>
              </a:rPr>
            </a:br>
            <a:r>
              <a:rPr lang="en-US">
                <a:latin typeface="Calibri" charset="0"/>
              </a:rPr>
              <a:t/>
            </a:r>
            <a:br>
              <a:rPr lang="en-US">
                <a:latin typeface="Calibri" charset="0"/>
              </a:rPr>
            </a:br>
            <a:r>
              <a:rPr lang="en-US">
                <a:latin typeface="Calibri" charset="0"/>
              </a:rPr>
              <a:t>           </a:t>
            </a:r>
            <a:r>
              <a:rPr lang="en-US">
                <a:latin typeface="Times New Roman" charset="0"/>
              </a:rPr>
              <a:t>cos </a:t>
            </a:r>
            <a:r>
              <a:rPr lang="en-US" i="1">
                <a:latin typeface="Symbol" charset="2"/>
                <a:sym typeface="Symbol" charset="2"/>
              </a:rPr>
              <a:t></a:t>
            </a:r>
            <a:r>
              <a:rPr lang="en-US">
                <a:latin typeface="Times New Roman" charset="0"/>
              </a:rPr>
              <a:t> = 0.5 (trace(</a:t>
            </a:r>
            <a:r>
              <a:rPr lang="en-US" i="1">
                <a:latin typeface="Times New Roman" charset="0"/>
              </a:rPr>
              <a:t>a</a:t>
            </a:r>
            <a:r>
              <a:rPr lang="en-US">
                <a:latin typeface="Times New Roman" charset="0"/>
              </a:rPr>
              <a:t>) – 1).</a:t>
            </a:r>
            <a:br>
              <a:rPr lang="en-US">
                <a:latin typeface="Times New Roman" charset="0"/>
              </a:rPr>
            </a:br>
            <a:r>
              <a:rPr lang="en-US">
                <a:latin typeface="Calibri" charset="0"/>
              </a:rPr>
              <a:t/>
            </a:r>
            <a:br>
              <a:rPr lang="en-US">
                <a:latin typeface="Calibri" charset="0"/>
              </a:rPr>
            </a:br>
            <a:r>
              <a:rPr lang="en-US" i="1">
                <a:latin typeface="Calibri" charset="0"/>
              </a:rPr>
              <a:t>See the slides on Rotation_matrices for what to do when you have small angles, or if you want to use the full range of 0-360° and deal with switching the sign of the rotation axis.  Also, be careful that the argument to arc-cosine is in the range -1 to +1 : round-off in the computer can result in a value outside this range.</a:t>
            </a:r>
          </a:p>
        </p:txBody>
      </p:sp>
      <p:graphicFrame>
        <p:nvGraphicFramePr>
          <p:cNvPr id="2050" name="Object 2"/>
          <p:cNvGraphicFramePr>
            <a:graphicFrameLocks noChangeAspect="1"/>
          </p:cNvGraphicFramePr>
          <p:nvPr/>
        </p:nvGraphicFramePr>
        <p:xfrm>
          <a:off x="1520825" y="3657600"/>
          <a:ext cx="6088063" cy="536575"/>
        </p:xfrm>
        <a:graphic>
          <a:graphicData uri="http://schemas.openxmlformats.org/presentationml/2006/ole">
            <mc:AlternateContent xmlns:mc="http://schemas.openxmlformats.org/markup-compatibility/2006">
              <mc:Choice xmlns:v="urn:schemas-microsoft-com:vml" Requires="v">
                <p:oleObj spid="_x0000_s2076" name="Equation" r:id="rId3" imgW="2298700" imgH="203200" progId="Equation.3">
                  <p:embed/>
                </p:oleObj>
              </mc:Choice>
              <mc:Fallback>
                <p:oleObj name="Equation" r:id="rId3" imgW="2298700" imgH="2032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825" y="3657600"/>
                        <a:ext cx="6088063" cy="536575"/>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62820" name="Rectangle 4"/>
          <p:cNvSpPr>
            <a:spLocks noChangeArrowheads="1"/>
          </p:cNvSpPr>
          <p:nvPr/>
        </p:nvSpPr>
        <p:spPr bwMode="auto">
          <a:xfrm>
            <a:off x="1219200" y="228600"/>
            <a:ext cx="6934200" cy="609600"/>
          </a:xfrm>
          <a:prstGeom prst="rect">
            <a:avLst/>
          </a:prstGeom>
          <a:noFill/>
          <a:ln w="9525">
            <a:noFill/>
            <a:miter lim="800000"/>
            <a:headEnd/>
            <a:tailEnd/>
          </a:ln>
          <a:effectLst/>
        </p:spPr>
        <p:txBody>
          <a:bodyPr anchor="ctr">
            <a:prstTxWarp prst="textNoShape">
              <a:avLst/>
            </a:prstTxWarp>
          </a:bodyPr>
          <a:lstStyle/>
          <a:p>
            <a:pPr algn="ctr"/>
            <a:r>
              <a:rPr lang="en-US" sz="4400" i="1">
                <a:solidFill>
                  <a:srgbClr val="050074"/>
                </a:solidFill>
                <a:effectLst>
                  <a:outerShdw blurRad="38100" dist="38100" dir="2700000" algn="tl">
                    <a:srgbClr val="DDDDDD"/>
                  </a:outerShdw>
                </a:effectLst>
                <a:latin typeface="Times" charset="0"/>
              </a:rPr>
              <a:t>Axis-Angle from Matrix</a:t>
            </a:r>
            <a:endParaRPr lang="en-US" sz="4000" i="1">
              <a:effectLst>
                <a:outerShdw blurRad="38100" dist="38100" dir="2700000" algn="tl">
                  <a:srgbClr val="DDDDDD"/>
                </a:outerShdw>
              </a:effectLst>
              <a:latin typeface="Times" charset="0"/>
            </a:endParaRPr>
          </a:p>
        </p:txBody>
      </p:sp>
      <p:graphicFrame>
        <p:nvGraphicFramePr>
          <p:cNvPr id="2051" name="Object 3"/>
          <p:cNvGraphicFramePr>
            <a:graphicFrameLocks noChangeAspect="1"/>
          </p:cNvGraphicFramePr>
          <p:nvPr>
            <p:extLst>
              <p:ext uri="{D42A27DB-BD31-4B8C-83A1-F6EECF244321}">
                <p14:modId xmlns:p14="http://schemas.microsoft.com/office/powerpoint/2010/main" val="2062424824"/>
              </p:ext>
            </p:extLst>
          </p:nvPr>
        </p:nvGraphicFramePr>
        <p:xfrm>
          <a:off x="1741488" y="1774825"/>
          <a:ext cx="5661025" cy="1036638"/>
        </p:xfrm>
        <a:graphic>
          <a:graphicData uri="http://schemas.openxmlformats.org/presentationml/2006/ole">
            <mc:AlternateContent xmlns:mc="http://schemas.openxmlformats.org/markup-compatibility/2006">
              <mc:Choice xmlns:v="urn:schemas-microsoft-com:vml" Requires="v">
                <p:oleObj spid="_x0000_s2077" name="Equation" r:id="rId5" imgW="2565400" imgH="469900" progId="Equation.3">
                  <p:embed/>
                </p:oleObj>
              </mc:Choice>
              <mc:Fallback>
                <p:oleObj name="Equation" r:id="rId5" imgW="2565400" imgH="469900" progId="Equation.3">
                  <p:embed/>
                  <p:pic>
                    <p:nvPicPr>
                      <p:cNvPr id="0" name="Object 3"/>
                      <p:cNvPicPr>
                        <a:picLocks noChangeAspect="1" noChangeArrowheads="1"/>
                      </p:cNvPicPr>
                      <p:nvPr/>
                    </p:nvPicPr>
                    <p:blipFill>
                      <a:blip r:embed="rId6"/>
                      <a:srcRect/>
                      <a:stretch>
                        <a:fillRect/>
                      </a:stretch>
                    </p:blipFill>
                    <p:spPr bwMode="auto">
                      <a:xfrm>
                        <a:off x="1741488" y="1774825"/>
                        <a:ext cx="5661025" cy="1036638"/>
                      </a:xfrm>
                      <a:prstGeom prst="rect">
                        <a:avLst/>
                      </a:prstGeom>
                      <a:solidFill>
                        <a:srgbClr val="FFF7C8"/>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055" name="Text Box 7"/>
          <p:cNvSpPr txBox="1">
            <a:spLocks noChangeArrowheads="1"/>
          </p:cNvSpPr>
          <p:nvPr/>
        </p:nvSpPr>
        <p:spPr bwMode="auto">
          <a:xfrm>
            <a:off x="457200" y="1233488"/>
            <a:ext cx="7896225" cy="366712"/>
          </a:xfrm>
          <a:prstGeom prst="rect">
            <a:avLst/>
          </a:prstGeom>
          <a:noFill/>
          <a:ln w="9525">
            <a:noFill/>
            <a:miter lim="800000"/>
            <a:headEnd/>
            <a:tailEnd/>
          </a:ln>
        </p:spPr>
        <p:txBody>
          <a:bodyPr>
            <a:prstTxWarp prst="textNoShape">
              <a:avLst/>
            </a:prstTxWarp>
            <a:spAutoFit/>
          </a:bodyPr>
          <a:lstStyle/>
          <a:p>
            <a:r>
              <a:rPr lang="en-US">
                <a:latin typeface="Calibri" charset="0"/>
                <a:ea typeface="Times" charset="0"/>
                <a:cs typeface="Times" charset="0"/>
              </a:rPr>
              <a:t>The rotation axis, </a:t>
            </a:r>
            <a:r>
              <a:rPr lang="en-US" b="1">
                <a:latin typeface="Calibri" charset="0"/>
                <a:ea typeface="Times" charset="0"/>
                <a:cs typeface="Times" charset="0"/>
              </a:rPr>
              <a:t>r</a:t>
            </a:r>
            <a:r>
              <a:rPr lang="en-US">
                <a:latin typeface="Calibri" charset="0"/>
                <a:ea typeface="Times" charset="0"/>
                <a:cs typeface="Times" charset="0"/>
              </a:rPr>
              <a:t>, is obtained from the skew-symmetric part of the matrix:</a:t>
            </a:r>
            <a:endParaRPr lang="en-US">
              <a:latin typeface="Times" charset="0"/>
            </a:endParaRP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6" name="Slide Number Placeholder 3"/>
          <p:cNvSpPr>
            <a:spLocks noGrp="1"/>
          </p:cNvSpPr>
          <p:nvPr>
            <p:ph type="sldNum" sz="quarter" idx="12"/>
          </p:nvPr>
        </p:nvSpPr>
        <p:spPr>
          <a:noFill/>
        </p:spPr>
        <p:txBody>
          <a:bodyPr/>
          <a:lstStyle/>
          <a:p>
            <a:fld id="{D8A7306D-13E4-2642-814E-210B437A5FEF}" type="slidenum">
              <a:rPr lang="en-US" altLang="ja-JP" smtClean="0"/>
              <a:pPr/>
              <a:t>17</a:t>
            </a:fld>
            <a:endParaRPr lang="en-US" altLang="ja-JP" smtClean="0"/>
          </a:p>
        </p:txBody>
      </p:sp>
      <p:sp>
        <p:nvSpPr>
          <p:cNvPr id="173058" name="Rectangle 1026"/>
          <p:cNvSpPr>
            <a:spLocks noChangeArrowheads="1"/>
          </p:cNvSpPr>
          <p:nvPr/>
        </p:nvSpPr>
        <p:spPr bwMode="auto">
          <a:xfrm>
            <a:off x="685800" y="152400"/>
            <a:ext cx="8034338" cy="1066800"/>
          </a:xfrm>
          <a:prstGeom prst="rect">
            <a:avLst/>
          </a:prstGeom>
          <a:noFill/>
          <a:ln w="9525">
            <a:noFill/>
            <a:miter lim="800000"/>
            <a:headEnd/>
            <a:tailEnd/>
          </a:ln>
          <a:effectLst/>
        </p:spPr>
        <p:txBody>
          <a:bodyPr anchor="ctr">
            <a:prstTxWarp prst="textNoShape">
              <a:avLst/>
            </a:prstTxWarp>
          </a:bodyPr>
          <a:lstStyle/>
          <a:p>
            <a:pPr algn="ctr">
              <a:defRPr/>
            </a:pPr>
            <a:r>
              <a:rPr lang="en-US" sz="4800" i="1" dirty="0">
                <a:solidFill>
                  <a:srgbClr val="0405AE"/>
                </a:solidFill>
                <a:effectLst>
                  <a:outerShdw blurRad="38100" dist="38100" dir="2700000" algn="tl">
                    <a:srgbClr val="DDDDDD"/>
                  </a:outerShdw>
                </a:effectLst>
                <a:latin typeface="Cambria"/>
              </a:rPr>
              <a:t>Symmetry Operator examples</a:t>
            </a:r>
            <a:endParaRPr lang="en-US" sz="4400" i="1" dirty="0">
              <a:effectLst>
                <a:outerShdw blurRad="38100" dist="38100" dir="2700000" algn="tl">
                  <a:srgbClr val="DDDDDD"/>
                </a:outerShdw>
              </a:effectLst>
              <a:latin typeface="Cambria"/>
            </a:endParaRPr>
          </a:p>
        </p:txBody>
      </p:sp>
      <p:sp>
        <p:nvSpPr>
          <p:cNvPr id="79878" name="Rectangle 1027"/>
          <p:cNvSpPr>
            <a:spLocks noChangeArrowheads="1"/>
          </p:cNvSpPr>
          <p:nvPr/>
        </p:nvSpPr>
        <p:spPr bwMode="auto">
          <a:xfrm>
            <a:off x="685800" y="1295400"/>
            <a:ext cx="7772400" cy="4038600"/>
          </a:xfrm>
          <a:prstGeom prst="rect">
            <a:avLst/>
          </a:prstGeom>
          <a:noFill/>
          <a:ln w="9525">
            <a:noFill/>
            <a:miter lim="800000"/>
            <a:headEnd/>
            <a:tailEnd/>
          </a:ln>
        </p:spPr>
        <p:txBody>
          <a:bodyPr>
            <a:prstTxWarp prst="textNoShape">
              <a:avLst/>
            </a:prstTxWarp>
          </a:bodyPr>
          <a:lstStyle/>
          <a:p>
            <a:pPr marL="342900" indent="-342900">
              <a:spcBef>
                <a:spcPct val="20000"/>
              </a:spcBef>
              <a:buFontTx/>
              <a:buChar char="•"/>
            </a:pPr>
            <a:r>
              <a:rPr lang="en-US" altLang="ja-JP" sz="3200" dirty="0" err="1">
                <a:latin typeface="Calibri"/>
              </a:rPr>
              <a:t>Diad</a:t>
            </a:r>
            <a:r>
              <a:rPr lang="en-US" altLang="ja-JP" sz="3200" dirty="0">
                <a:latin typeface="Calibri"/>
              </a:rPr>
              <a:t> on z: [</a:t>
            </a:r>
            <a:r>
              <a:rPr lang="en-US" altLang="ja-JP" sz="3200" dirty="0" err="1">
                <a:latin typeface="Calibri"/>
              </a:rPr>
              <a:t>uvw</a:t>
            </a:r>
            <a:r>
              <a:rPr lang="en-US" altLang="ja-JP" sz="3200" dirty="0">
                <a:latin typeface="Calibri"/>
              </a:rPr>
              <a:t>] = [001], </a:t>
            </a:r>
            <a:r>
              <a:rPr lang="en-US" altLang="ja-JP" sz="3200" i="1" dirty="0">
                <a:latin typeface="Symbol" charset="2"/>
                <a:sym typeface="Symbol" charset="2"/>
              </a:rPr>
              <a:t></a:t>
            </a:r>
            <a:r>
              <a:rPr lang="en-US" altLang="ja-JP" sz="3200" dirty="0">
                <a:latin typeface="Calibri"/>
              </a:rPr>
              <a:t> = 180° - substitute the values of </a:t>
            </a:r>
            <a:r>
              <a:rPr lang="en-US" altLang="ja-JP" sz="3200" i="1" dirty="0" err="1">
                <a:latin typeface="Calibri"/>
              </a:rPr>
              <a:t>uvw</a:t>
            </a:r>
            <a:r>
              <a:rPr lang="en-US" altLang="ja-JP" sz="3200" dirty="0">
                <a:latin typeface="Calibri"/>
              </a:rPr>
              <a:t> and angle into the formula</a:t>
            </a:r>
            <a:br>
              <a:rPr lang="en-US" altLang="ja-JP" sz="3200" dirty="0">
                <a:latin typeface="Calibri"/>
              </a:rPr>
            </a:br>
            <a:r>
              <a:rPr lang="en-US" altLang="ja-JP" sz="3200" dirty="0">
                <a:latin typeface="Calibri"/>
              </a:rPr>
              <a:t/>
            </a:r>
            <a:br>
              <a:rPr lang="en-US" altLang="ja-JP" sz="3200" dirty="0">
                <a:latin typeface="Calibri"/>
              </a:rPr>
            </a:br>
            <a:endParaRPr lang="en-US" altLang="ja-JP" sz="3200" dirty="0">
              <a:latin typeface="Calibri"/>
            </a:endParaRPr>
          </a:p>
          <a:p>
            <a:pPr marL="342900" indent="-342900">
              <a:spcBef>
                <a:spcPct val="20000"/>
              </a:spcBef>
              <a:buFontTx/>
              <a:buChar char="•"/>
            </a:pPr>
            <a:r>
              <a:rPr lang="en-US" altLang="ja-JP" sz="3200" dirty="0">
                <a:latin typeface="Calibri"/>
              </a:rPr>
              <a:t>4-fold on </a:t>
            </a:r>
            <a:r>
              <a:rPr lang="en-US" altLang="ja-JP" sz="3200" i="1" dirty="0">
                <a:latin typeface="Calibri"/>
              </a:rPr>
              <a:t>x</a:t>
            </a:r>
            <a:r>
              <a:rPr lang="en-US" altLang="ja-JP" sz="3200" dirty="0">
                <a:latin typeface="Calibri"/>
              </a:rPr>
              <a:t>:</a:t>
            </a:r>
            <a:br>
              <a:rPr lang="en-US" altLang="ja-JP" sz="3200" dirty="0">
                <a:latin typeface="Calibri"/>
              </a:rPr>
            </a:br>
            <a:r>
              <a:rPr lang="en-US" altLang="ja-JP" sz="3200" dirty="0">
                <a:latin typeface="Calibri"/>
              </a:rPr>
              <a:t> [</a:t>
            </a:r>
            <a:r>
              <a:rPr lang="en-US" altLang="ja-JP" sz="3200" dirty="0" err="1">
                <a:latin typeface="Calibri"/>
              </a:rPr>
              <a:t>uvw</a:t>
            </a:r>
            <a:r>
              <a:rPr lang="en-US" altLang="ja-JP" sz="3200" dirty="0">
                <a:latin typeface="Calibri"/>
              </a:rPr>
              <a:t>] = [100]</a:t>
            </a:r>
            <a:br>
              <a:rPr lang="en-US" altLang="ja-JP" sz="3200" dirty="0">
                <a:latin typeface="Calibri"/>
              </a:rPr>
            </a:br>
            <a:r>
              <a:rPr lang="en-US" altLang="ja-JP" sz="3200" i="1" dirty="0">
                <a:latin typeface="Symbol" charset="2"/>
                <a:sym typeface="Symbol" charset="2"/>
              </a:rPr>
              <a:t></a:t>
            </a:r>
            <a:r>
              <a:rPr lang="en-US" altLang="ja-JP" sz="3200" dirty="0">
                <a:latin typeface="Calibri"/>
              </a:rPr>
              <a:t> = 90°</a:t>
            </a:r>
          </a:p>
        </p:txBody>
      </p:sp>
      <p:graphicFrame>
        <p:nvGraphicFramePr>
          <p:cNvPr id="79874" name="Object 2"/>
          <p:cNvGraphicFramePr>
            <a:graphicFrameLocks noChangeAspect="1"/>
          </p:cNvGraphicFramePr>
          <p:nvPr/>
        </p:nvGraphicFramePr>
        <p:xfrm>
          <a:off x="1382713" y="2879725"/>
          <a:ext cx="7677150" cy="930275"/>
        </p:xfrm>
        <a:graphic>
          <a:graphicData uri="http://schemas.openxmlformats.org/presentationml/2006/ole">
            <mc:AlternateContent xmlns:mc="http://schemas.openxmlformats.org/markup-compatibility/2006">
              <mc:Choice xmlns:v="urn:schemas-microsoft-com:vml" Requires="v">
                <p:oleObj spid="_x0000_s7185" name="Equation" r:id="rId4" imgW="6553200" imgH="711200" progId="Equation.3">
                  <p:embed/>
                </p:oleObj>
              </mc:Choice>
              <mc:Fallback>
                <p:oleObj name="Equation" r:id="rId4" imgW="6553200" imgH="7112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82713" y="2879725"/>
                        <a:ext cx="7677150" cy="930275"/>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9875" name="Object 3"/>
          <p:cNvGraphicFramePr>
            <a:graphicFrameLocks noChangeAspect="1"/>
          </p:cNvGraphicFramePr>
          <p:nvPr/>
        </p:nvGraphicFramePr>
        <p:xfrm>
          <a:off x="1712913" y="5364163"/>
          <a:ext cx="6937375" cy="920750"/>
        </p:xfrm>
        <a:graphic>
          <a:graphicData uri="http://schemas.openxmlformats.org/presentationml/2006/ole">
            <mc:AlternateContent xmlns:mc="http://schemas.openxmlformats.org/markup-compatibility/2006">
              <mc:Choice xmlns:v="urn:schemas-microsoft-com:vml" Requires="v">
                <p:oleObj spid="_x0000_s7186" name="Equation" r:id="rId6" imgW="5981700" imgH="711200" progId="Equation.3">
                  <p:embed/>
                </p:oleObj>
              </mc:Choice>
              <mc:Fallback>
                <p:oleObj name="Equation" r:id="rId6" imgW="5981700" imgH="7112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913" y="5364163"/>
                        <a:ext cx="6937375" cy="920750"/>
                      </a:xfrm>
                      <a:prstGeom prst="rect">
                        <a:avLst/>
                      </a:prstGeom>
                      <a:solidFill>
                        <a:srgbClr val="FFF6B7"/>
                      </a:solidFill>
                      <a:ln w="952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02319580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3"/>
          <p:cNvSpPr>
            <a:spLocks noGrp="1"/>
          </p:cNvSpPr>
          <p:nvPr>
            <p:ph type="sldNum" sz="quarter" idx="12"/>
          </p:nvPr>
        </p:nvSpPr>
        <p:spPr>
          <a:noFill/>
        </p:spPr>
        <p:txBody>
          <a:bodyPr/>
          <a:lstStyle/>
          <a:p>
            <a:fld id="{A58038E5-402B-774D-AB64-72327746CD2A}" type="slidenum">
              <a:rPr lang="en-US" altLang="ja-JP" smtClean="0"/>
              <a:pPr/>
              <a:t>18</a:t>
            </a:fld>
            <a:endParaRPr lang="en-US" altLang="ja-JP" smtClean="0"/>
          </a:p>
        </p:txBody>
      </p:sp>
      <p:grpSp>
        <p:nvGrpSpPr>
          <p:cNvPr id="81923" name="Group 2"/>
          <p:cNvGrpSpPr>
            <a:grpSpLocks/>
          </p:cNvGrpSpPr>
          <p:nvPr/>
        </p:nvGrpSpPr>
        <p:grpSpPr bwMode="auto">
          <a:xfrm>
            <a:off x="3930650" y="0"/>
            <a:ext cx="4679950" cy="6858000"/>
            <a:chOff x="2476" y="0"/>
            <a:chExt cx="2948" cy="4320"/>
          </a:xfrm>
        </p:grpSpPr>
        <p:pic>
          <p:nvPicPr>
            <p:cNvPr id="81932" name="Picture 3"/>
            <p:cNvPicPr>
              <a:picLocks noChangeAspect="1" noChangeArrowheads="1"/>
            </p:cNvPicPr>
            <p:nvPr/>
          </p:nvPicPr>
          <p:blipFill>
            <a:blip r:embed="rId3"/>
            <a:srcRect/>
            <a:stretch>
              <a:fillRect/>
            </a:stretch>
          </p:blipFill>
          <p:spPr bwMode="auto">
            <a:xfrm>
              <a:off x="2476" y="0"/>
              <a:ext cx="2948" cy="4320"/>
            </a:xfrm>
            <a:prstGeom prst="rect">
              <a:avLst/>
            </a:prstGeom>
            <a:noFill/>
            <a:ln w="9525">
              <a:noFill/>
              <a:miter lim="800000"/>
              <a:headEnd/>
              <a:tailEnd/>
            </a:ln>
          </p:spPr>
        </p:pic>
        <p:sp>
          <p:nvSpPr>
            <p:cNvPr id="81933" name="Text Box 4"/>
            <p:cNvSpPr txBox="1">
              <a:spLocks noChangeArrowheads="1"/>
            </p:cNvSpPr>
            <p:nvPr/>
          </p:nvSpPr>
          <p:spPr bwMode="auto">
            <a:xfrm>
              <a:off x="3202" y="1008"/>
              <a:ext cx="159" cy="212"/>
            </a:xfrm>
            <a:prstGeom prst="rect">
              <a:avLst/>
            </a:prstGeom>
            <a:noFill/>
            <a:ln w="9525">
              <a:noFill/>
              <a:miter lim="800000"/>
              <a:headEnd/>
              <a:tailEnd/>
            </a:ln>
          </p:spPr>
          <p:txBody>
            <a:bodyPr wrap="none">
              <a:prstTxWarp prst="textNoShape">
                <a:avLst/>
              </a:prstTxWarp>
              <a:spAutoFit/>
            </a:bodyPr>
            <a:lstStyle/>
            <a:p>
              <a:r>
                <a:rPr lang="en-US" altLang="ja-JP" sz="1600" dirty="0">
                  <a:latin typeface="Calibri"/>
                </a:rPr>
                <a:t>-</a:t>
              </a:r>
            </a:p>
          </p:txBody>
        </p:sp>
      </p:grpSp>
      <p:sp>
        <p:nvSpPr>
          <p:cNvPr id="81924" name="Oval 5"/>
          <p:cNvSpPr>
            <a:spLocks noChangeArrowheads="1"/>
          </p:cNvSpPr>
          <p:nvPr/>
        </p:nvSpPr>
        <p:spPr bwMode="auto">
          <a:xfrm>
            <a:off x="8229600" y="4895850"/>
            <a:ext cx="219075" cy="185738"/>
          </a:xfrm>
          <a:prstGeom prst="ellipse">
            <a:avLst/>
          </a:prstGeom>
          <a:noFill/>
          <a:ln w="9525">
            <a:solidFill>
              <a:srgbClr val="FF0000"/>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5" name="Oval 6"/>
          <p:cNvSpPr>
            <a:spLocks noChangeArrowheads="1"/>
          </p:cNvSpPr>
          <p:nvPr/>
        </p:nvSpPr>
        <p:spPr bwMode="auto">
          <a:xfrm>
            <a:off x="5138738" y="1698625"/>
            <a:ext cx="206375" cy="184150"/>
          </a:xfrm>
          <a:prstGeom prst="ellipse">
            <a:avLst/>
          </a:prstGeom>
          <a:noFill/>
          <a:ln w="9525">
            <a:solidFill>
              <a:schemeClr val="accent1"/>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6" name="Oval 7"/>
          <p:cNvSpPr>
            <a:spLocks noChangeArrowheads="1"/>
          </p:cNvSpPr>
          <p:nvPr/>
        </p:nvSpPr>
        <p:spPr bwMode="auto">
          <a:xfrm>
            <a:off x="8272463" y="5791200"/>
            <a:ext cx="228600" cy="228600"/>
          </a:xfrm>
          <a:prstGeom prst="ellipse">
            <a:avLst/>
          </a:prstGeom>
          <a:noFill/>
          <a:ln w="9525">
            <a:solidFill>
              <a:srgbClr val="660066"/>
            </a:solidFill>
            <a:round/>
            <a:headEnd/>
            <a:tailEnd/>
          </a:ln>
        </p:spPr>
        <p:txBody>
          <a:bodyPr wrap="none" anchor="ctr">
            <a:prstTxWarp prst="textNoShape">
              <a:avLst/>
            </a:prstTxWarp>
          </a:bodyPr>
          <a:lstStyle/>
          <a:p>
            <a:endParaRPr lang="ja-JP" altLang="en-US" dirty="0">
              <a:latin typeface="Calibri"/>
              <a:ea typeface="Calibri"/>
            </a:endParaRPr>
          </a:p>
        </p:txBody>
      </p:sp>
      <p:sp>
        <p:nvSpPr>
          <p:cNvPr id="81927" name="Text Box 8"/>
          <p:cNvSpPr txBox="1">
            <a:spLocks noChangeArrowheads="1"/>
          </p:cNvSpPr>
          <p:nvPr/>
        </p:nvSpPr>
        <p:spPr bwMode="auto">
          <a:xfrm>
            <a:off x="708025" y="61913"/>
            <a:ext cx="3101975" cy="2554545"/>
          </a:xfrm>
          <a:prstGeom prst="rect">
            <a:avLst/>
          </a:prstGeom>
          <a:noFill/>
          <a:ln w="9525">
            <a:noFill/>
            <a:miter lim="800000"/>
            <a:headEnd/>
            <a:tailEnd/>
          </a:ln>
        </p:spPr>
        <p:txBody>
          <a:bodyPr>
            <a:prstTxWarp prst="textNoShape">
              <a:avLst/>
            </a:prstTxWarp>
            <a:spAutoFit/>
          </a:bodyPr>
          <a:lstStyle/>
          <a:p>
            <a:pPr>
              <a:spcBef>
                <a:spcPct val="50000"/>
              </a:spcBef>
            </a:pPr>
            <a:r>
              <a:rPr lang="en-US" altLang="ja-JP" sz="3200" dirty="0">
                <a:solidFill>
                  <a:srgbClr val="05199F"/>
                </a:solidFill>
                <a:latin typeface="Cambria"/>
              </a:rPr>
              <a:t>Matrix</a:t>
            </a:r>
            <a:br>
              <a:rPr lang="en-US" altLang="ja-JP" sz="3200" dirty="0">
                <a:solidFill>
                  <a:srgbClr val="05199F"/>
                </a:solidFill>
                <a:latin typeface="Cambria"/>
              </a:rPr>
            </a:br>
            <a:r>
              <a:rPr lang="en-US" altLang="ja-JP" sz="3200" dirty="0">
                <a:solidFill>
                  <a:srgbClr val="05199F"/>
                </a:solidFill>
                <a:latin typeface="Cambria"/>
              </a:rPr>
              <a:t>representation of the </a:t>
            </a:r>
            <a:br>
              <a:rPr lang="en-US" altLang="ja-JP" sz="3200" dirty="0">
                <a:solidFill>
                  <a:srgbClr val="05199F"/>
                </a:solidFill>
                <a:latin typeface="Cambria"/>
              </a:rPr>
            </a:br>
            <a:r>
              <a:rPr lang="en-US" altLang="ja-JP" sz="3200" i="1" dirty="0">
                <a:solidFill>
                  <a:srgbClr val="05199F"/>
                </a:solidFill>
                <a:latin typeface="Cambria"/>
              </a:rPr>
              <a:t>rotation point groups</a:t>
            </a:r>
            <a:endParaRPr lang="en-US" altLang="ja-JP" sz="3200" dirty="0">
              <a:solidFill>
                <a:srgbClr val="05199F"/>
              </a:solidFill>
              <a:latin typeface="Cambria"/>
            </a:endParaRPr>
          </a:p>
        </p:txBody>
      </p:sp>
      <p:sp>
        <p:nvSpPr>
          <p:cNvPr id="81928" name="Text Box 9"/>
          <p:cNvSpPr txBox="1">
            <a:spLocks noChangeArrowheads="1"/>
          </p:cNvSpPr>
          <p:nvPr/>
        </p:nvSpPr>
        <p:spPr bwMode="auto">
          <a:xfrm>
            <a:off x="228600" y="2587625"/>
            <a:ext cx="3597275" cy="1815882"/>
          </a:xfrm>
          <a:prstGeom prst="rect">
            <a:avLst/>
          </a:prstGeom>
          <a:solidFill>
            <a:srgbClr val="FFF6B7"/>
          </a:solidFill>
          <a:ln w="9525">
            <a:noFill/>
            <a:miter lim="800000"/>
            <a:headEnd/>
            <a:tailEnd/>
          </a:ln>
        </p:spPr>
        <p:txBody>
          <a:bodyPr>
            <a:prstTxWarp prst="textNoShape">
              <a:avLst/>
            </a:prstTxWarp>
            <a:spAutoFit/>
          </a:bodyPr>
          <a:lstStyle/>
          <a:p>
            <a:r>
              <a:rPr lang="en-US" altLang="ja-JP" sz="1600" dirty="0">
                <a:latin typeface="Calibri"/>
              </a:rPr>
              <a:t>What is a </a:t>
            </a:r>
            <a:r>
              <a:rPr lang="en-US" altLang="ja-JP" sz="1600" i="1" dirty="0">
                <a:latin typeface="Calibri"/>
              </a:rPr>
              <a:t>group</a:t>
            </a:r>
            <a:r>
              <a:rPr lang="en-US" altLang="ja-JP" sz="1600" dirty="0">
                <a:latin typeface="Calibri"/>
              </a:rPr>
              <a:t>?  A group is a set of objects that form a closed set: if you combine any two of them together, the result is simply a different member of that same group of objects.  Rotations in a given point group form closed sets - try it for yourself!</a:t>
            </a:r>
          </a:p>
        </p:txBody>
      </p:sp>
      <p:sp>
        <p:nvSpPr>
          <p:cNvPr id="81929" name="Text Box 10"/>
          <p:cNvSpPr txBox="1">
            <a:spLocks noChangeArrowheads="1"/>
          </p:cNvSpPr>
          <p:nvPr/>
        </p:nvSpPr>
        <p:spPr bwMode="auto">
          <a:xfrm>
            <a:off x="152400" y="4681538"/>
            <a:ext cx="2438400" cy="1938992"/>
          </a:xfrm>
          <a:prstGeom prst="rect">
            <a:avLst/>
          </a:prstGeom>
          <a:noFill/>
          <a:ln w="9525">
            <a:noFill/>
            <a:miter lim="800000"/>
            <a:headEnd/>
            <a:tailEnd/>
          </a:ln>
        </p:spPr>
        <p:txBody>
          <a:bodyPr>
            <a:prstTxWarp prst="textNoShape">
              <a:avLst/>
            </a:prstTxWarp>
            <a:spAutoFit/>
          </a:bodyPr>
          <a:lstStyle/>
          <a:p>
            <a:r>
              <a:rPr lang="en-US" altLang="ja-JP" sz="1200" dirty="0">
                <a:latin typeface="Calibri"/>
              </a:rPr>
              <a:t>Note:</a:t>
            </a:r>
            <a:r>
              <a:rPr lang="en-US" altLang="ja-JP" sz="1200" dirty="0">
                <a:solidFill>
                  <a:srgbClr val="FF0000"/>
                </a:solidFill>
                <a:latin typeface="Calibri"/>
              </a:rPr>
              <a:t> </a:t>
            </a:r>
            <a:r>
              <a:rPr lang="en-US" altLang="ja-JP" sz="1200" dirty="0">
                <a:solidFill>
                  <a:schemeClr val="accent1"/>
                </a:solidFill>
                <a:latin typeface="Calibri"/>
              </a:rPr>
              <a:t>the 3rd matrix in the 1st column (x-</a:t>
            </a:r>
            <a:r>
              <a:rPr lang="en-US" altLang="ja-JP" sz="1200" dirty="0" err="1">
                <a:solidFill>
                  <a:schemeClr val="accent1"/>
                </a:solidFill>
                <a:latin typeface="Calibri"/>
              </a:rPr>
              <a:t>diad</a:t>
            </a:r>
            <a:r>
              <a:rPr lang="en-US" altLang="ja-JP" sz="1200" dirty="0">
                <a:solidFill>
                  <a:schemeClr val="accent1"/>
                </a:solidFill>
                <a:latin typeface="Calibri"/>
              </a:rPr>
              <a:t>) is missing a “-” on the 33 element; this is corrected in this slide.</a:t>
            </a:r>
            <a:r>
              <a:rPr lang="en-US" altLang="ja-JP" sz="1200" dirty="0">
                <a:solidFill>
                  <a:srgbClr val="FF0000"/>
                </a:solidFill>
                <a:latin typeface="Calibri"/>
              </a:rPr>
              <a:t>  Also, in the 2nd from the bottom, last column: the 33 element should be +1, not -1. </a:t>
            </a:r>
            <a:r>
              <a:rPr lang="en-US" altLang="ja-JP" sz="1200" dirty="0">
                <a:solidFill>
                  <a:srgbClr val="660066"/>
                </a:solidFill>
                <a:latin typeface="Calibri"/>
              </a:rPr>
              <a:t>In some versions of the book, in the last matrix (bottom right corner) the 33 element is incorrectly given as -1; here the +1 is correct.</a:t>
            </a:r>
            <a:r>
              <a:rPr lang="en-US" altLang="ja-JP" sz="1200" dirty="0">
                <a:solidFill>
                  <a:srgbClr val="FF0000"/>
                </a:solidFill>
                <a:latin typeface="Calibri"/>
              </a:rPr>
              <a:t> </a:t>
            </a:r>
          </a:p>
        </p:txBody>
      </p:sp>
      <p:sp>
        <p:nvSpPr>
          <p:cNvPr id="81930" name="Text Box 11"/>
          <p:cNvSpPr txBox="1">
            <a:spLocks noChangeArrowheads="1"/>
          </p:cNvSpPr>
          <p:nvPr/>
        </p:nvSpPr>
        <p:spPr bwMode="auto">
          <a:xfrm>
            <a:off x="3048132" y="4876800"/>
            <a:ext cx="2362068" cy="707886"/>
          </a:xfrm>
          <a:prstGeom prst="rect">
            <a:avLst/>
          </a:prstGeom>
          <a:noFill/>
          <a:ln w="9525">
            <a:noFill/>
            <a:miter lim="800000"/>
            <a:headEnd/>
            <a:tailEnd/>
          </a:ln>
        </p:spPr>
        <p:txBody>
          <a:bodyPr wrap="none">
            <a:prstTxWarp prst="textNoShape">
              <a:avLst/>
            </a:prstTxWarp>
            <a:spAutoFit/>
          </a:bodyPr>
          <a:lstStyle/>
          <a:p>
            <a:pPr algn="ctr"/>
            <a:r>
              <a:rPr lang="en-US" altLang="ja-JP" sz="2000" i="1" dirty="0" err="1" smtClean="0">
                <a:solidFill>
                  <a:srgbClr val="660066"/>
                </a:solidFill>
                <a:latin typeface="Cambria"/>
              </a:rPr>
              <a:t>Kocks</a:t>
            </a:r>
            <a:r>
              <a:rPr lang="en-US" altLang="ja-JP" sz="2000" i="1" dirty="0" smtClean="0">
                <a:solidFill>
                  <a:srgbClr val="660066"/>
                </a:solidFill>
                <a:latin typeface="Cambria"/>
              </a:rPr>
              <a:t>, Tomé, </a:t>
            </a:r>
            <a:r>
              <a:rPr lang="en-US" altLang="ja-JP" sz="2000" i="1" dirty="0" err="1" smtClean="0">
                <a:solidFill>
                  <a:srgbClr val="660066"/>
                </a:solidFill>
                <a:latin typeface="Cambria"/>
              </a:rPr>
              <a:t>Wenk</a:t>
            </a:r>
            <a:r>
              <a:rPr lang="en-US" altLang="ja-JP" sz="2000" i="1" dirty="0" smtClean="0">
                <a:solidFill>
                  <a:srgbClr val="660066"/>
                </a:solidFill>
                <a:latin typeface="Cambria"/>
              </a:rPr>
              <a:t>:</a:t>
            </a:r>
            <a:br>
              <a:rPr lang="en-US" altLang="ja-JP" sz="2000" i="1" dirty="0" smtClean="0">
                <a:solidFill>
                  <a:srgbClr val="660066"/>
                </a:solidFill>
                <a:latin typeface="Cambria"/>
              </a:rPr>
            </a:br>
            <a:r>
              <a:rPr lang="en-US" altLang="ja-JP" sz="2000" i="1" dirty="0" smtClean="0">
                <a:solidFill>
                  <a:srgbClr val="660066"/>
                </a:solidFill>
                <a:latin typeface="Cambria"/>
              </a:rPr>
              <a:t> </a:t>
            </a:r>
            <a:r>
              <a:rPr lang="en-US" altLang="ja-JP" sz="2000" i="1" dirty="0">
                <a:solidFill>
                  <a:srgbClr val="660066"/>
                </a:solidFill>
                <a:latin typeface="Cambria"/>
              </a:rPr>
              <a:t>Ch. 1 Table II</a:t>
            </a:r>
          </a:p>
        </p:txBody>
      </p:sp>
      <p:sp>
        <p:nvSpPr>
          <p:cNvPr id="81931" name="Rectangle 12"/>
          <p:cNvSpPr>
            <a:spLocks noChangeArrowheads="1"/>
          </p:cNvSpPr>
          <p:nvPr/>
        </p:nvSpPr>
        <p:spPr bwMode="auto">
          <a:xfrm>
            <a:off x="8267700" y="4933950"/>
            <a:ext cx="76200" cy="76200"/>
          </a:xfrm>
          <a:prstGeom prst="rect">
            <a:avLst/>
          </a:prstGeom>
          <a:solidFill>
            <a:schemeClr val="bg1"/>
          </a:solidFill>
          <a:ln w="9525">
            <a:noFill/>
            <a:miter lim="800000"/>
            <a:headEnd/>
            <a:tailEnd/>
          </a:ln>
        </p:spPr>
        <p:txBody>
          <a:bodyPr wrap="none" anchor="ctr">
            <a:prstTxWarp prst="textNoShape">
              <a:avLst/>
            </a:prstTxWarp>
          </a:bodyPr>
          <a:lstStyle/>
          <a:p>
            <a:endParaRPr lang="ja-JP" altLang="en-US" dirty="0">
              <a:latin typeface="Calibri"/>
              <a:ea typeface="Calibri"/>
            </a:endParaRPr>
          </a:p>
        </p:txBody>
      </p:sp>
      <p:sp>
        <p:nvSpPr>
          <p:cNvPr id="2" name="Rectangle 1"/>
          <p:cNvSpPr/>
          <p:nvPr/>
        </p:nvSpPr>
        <p:spPr bwMode="auto">
          <a:xfrm>
            <a:off x="6858000" y="533400"/>
            <a:ext cx="762000" cy="4572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15" name="Rectangle 14"/>
          <p:cNvSpPr/>
          <p:nvPr/>
        </p:nvSpPr>
        <p:spPr bwMode="auto">
          <a:xfrm>
            <a:off x="6824135" y="4648200"/>
            <a:ext cx="762000" cy="1295400"/>
          </a:xfrm>
          <a:prstGeom prst="rect">
            <a:avLst/>
          </a:prstGeom>
          <a:noFill/>
          <a:ln w="19050" cap="flat" cmpd="sng" algn="ctr">
            <a:solidFill>
              <a:srgbClr val="FF66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charset="0"/>
            </a:endParaRPr>
          </a:p>
        </p:txBody>
      </p:sp>
      <p:sp>
        <p:nvSpPr>
          <p:cNvPr id="4" name="TextBox 3"/>
          <p:cNvSpPr txBox="1"/>
          <p:nvPr/>
        </p:nvSpPr>
        <p:spPr>
          <a:xfrm>
            <a:off x="2590800" y="5638801"/>
            <a:ext cx="1524000" cy="1015663"/>
          </a:xfrm>
          <a:prstGeom prst="rect">
            <a:avLst/>
          </a:prstGeom>
          <a:noFill/>
          <a:ln>
            <a:solidFill>
              <a:srgbClr val="FF6600"/>
            </a:solidFill>
          </a:ln>
        </p:spPr>
        <p:txBody>
          <a:bodyPr wrap="square" rtlCol="0">
            <a:spAutoFit/>
          </a:bodyPr>
          <a:lstStyle/>
          <a:p>
            <a:r>
              <a:rPr lang="en-US" sz="1000" dirty="0" smtClean="0">
                <a:solidFill>
                  <a:srgbClr val="FF6600"/>
                </a:solidFill>
              </a:rPr>
              <a:t>The 4 operators enclosed in orange boxes are also the 222 point group, appropriate to orthorhombic symmetry</a:t>
            </a:r>
            <a:endParaRPr lang="en-US" sz="1000" dirty="0">
              <a:solidFill>
                <a:srgbClr val="FF6600"/>
              </a:solidFill>
            </a:endParaRPr>
          </a:p>
        </p:txBody>
      </p:sp>
    </p:spTree>
    <p:extLst>
      <p:ext uri="{BB962C8B-B14F-4D97-AF65-F5344CB8AC3E}">
        <p14:creationId xmlns:p14="http://schemas.microsoft.com/office/powerpoint/2010/main" val="318614327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Slide Number Placeholder 5"/>
          <p:cNvSpPr>
            <a:spLocks noGrp="1"/>
          </p:cNvSpPr>
          <p:nvPr>
            <p:ph type="sldNum" sz="quarter" idx="12"/>
          </p:nvPr>
        </p:nvSpPr>
        <p:spPr>
          <a:noFill/>
        </p:spPr>
        <p:txBody>
          <a:bodyPr/>
          <a:lstStyle/>
          <a:p>
            <a:fld id="{A32D1403-CEF9-E84D-A22F-6DB7A5EA1797}" type="slidenum">
              <a:rPr lang="en-US" smtClean="0"/>
              <a:pPr/>
              <a:t>19</a:t>
            </a:fld>
            <a:endParaRPr lang="en-US" smtClean="0"/>
          </a:p>
        </p:txBody>
      </p:sp>
      <p:sp>
        <p:nvSpPr>
          <p:cNvPr id="30724" name="Rectangle 2"/>
          <p:cNvSpPr>
            <a:spLocks noGrp="1" noChangeArrowheads="1"/>
          </p:cNvSpPr>
          <p:nvPr>
            <p:ph type="title"/>
          </p:nvPr>
        </p:nvSpPr>
        <p:spPr>
          <a:xfrm>
            <a:off x="685800" y="0"/>
            <a:ext cx="7772400" cy="914400"/>
          </a:xfrm>
        </p:spPr>
        <p:txBody>
          <a:bodyPr/>
          <a:lstStyle/>
          <a:p>
            <a:r>
              <a:rPr lang="en-US" sz="4000"/>
              <a:t>Cubic Crystal Symmetry Operators</a:t>
            </a:r>
            <a:endParaRPr lang="en-US"/>
          </a:p>
        </p:txBody>
      </p:sp>
      <p:graphicFrame>
        <p:nvGraphicFramePr>
          <p:cNvPr id="30722" name="Object 2"/>
          <p:cNvGraphicFramePr>
            <a:graphicFrameLocks noChangeAspect="1"/>
          </p:cNvGraphicFramePr>
          <p:nvPr/>
        </p:nvGraphicFramePr>
        <p:xfrm>
          <a:off x="573088" y="914400"/>
          <a:ext cx="7996237" cy="5375275"/>
        </p:xfrm>
        <a:graphic>
          <a:graphicData uri="http://schemas.openxmlformats.org/presentationml/2006/ole">
            <mc:AlternateContent xmlns:mc="http://schemas.openxmlformats.org/markup-compatibility/2006">
              <mc:Choice xmlns:v="urn:schemas-microsoft-com:vml" Requires="v">
                <p:oleObj spid="_x0000_s8201" name="Document" r:id="rId3" imgW="5626100" imgH="3327400" progId="Word.Document.8">
                  <p:embed/>
                </p:oleObj>
              </mc:Choice>
              <mc:Fallback>
                <p:oleObj name="Document" r:id="rId3" imgW="5626100" imgH="332740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6709" r="5328"/>
                      <a:stretch>
                        <a:fillRect/>
                      </a:stretch>
                    </p:blipFill>
                    <p:spPr bwMode="auto">
                      <a:xfrm>
                        <a:off x="573088" y="914400"/>
                        <a:ext cx="7996237" cy="53752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25" name="TextBox 4"/>
          <p:cNvSpPr txBox="1">
            <a:spLocks noChangeArrowheads="1"/>
          </p:cNvSpPr>
          <p:nvPr/>
        </p:nvSpPr>
        <p:spPr bwMode="auto">
          <a:xfrm>
            <a:off x="685800" y="6096000"/>
            <a:ext cx="6821488" cy="584200"/>
          </a:xfrm>
          <a:prstGeom prst="rect">
            <a:avLst/>
          </a:prstGeom>
          <a:noFill/>
          <a:ln w="9525">
            <a:noFill/>
            <a:miter lim="800000"/>
            <a:headEnd/>
            <a:tailEnd/>
          </a:ln>
        </p:spPr>
        <p:txBody>
          <a:bodyPr wrap="none">
            <a:prstTxWarp prst="textNoShape">
              <a:avLst/>
            </a:prstTxWarp>
            <a:spAutoFit/>
          </a:bodyPr>
          <a:lstStyle/>
          <a:p>
            <a:r>
              <a:rPr lang="en-US" dirty="0"/>
              <a:t>The numerical values of these symmetry operators can be found at:</a:t>
            </a:r>
            <a:br>
              <a:rPr lang="en-US" dirty="0"/>
            </a:br>
            <a:r>
              <a:rPr lang="en-US" dirty="0"/>
              <a:t>http://</a:t>
            </a:r>
            <a:r>
              <a:rPr lang="en-US" dirty="0" err="1"/>
              <a:t>neon.materials.cmu.edu</a:t>
            </a:r>
            <a:r>
              <a:rPr lang="en-US" dirty="0"/>
              <a:t>/</a:t>
            </a:r>
            <a:r>
              <a:rPr lang="en-US" dirty="0" err="1"/>
              <a:t>texture_subroutines</a:t>
            </a:r>
            <a:r>
              <a:rPr lang="en-US" dirty="0"/>
              <a:t>:  </a:t>
            </a:r>
            <a:r>
              <a:rPr lang="en-US" dirty="0" err="1"/>
              <a:t>quat.cubic.symm</a:t>
            </a:r>
            <a:r>
              <a:rPr lang="en-US" dirty="0"/>
              <a:t> etc.</a:t>
            </a:r>
          </a:p>
        </p:txBody>
      </p:sp>
    </p:spTree>
    <p:extLst>
      <p:ext uri="{BB962C8B-B14F-4D97-AF65-F5344CB8AC3E}">
        <p14:creationId xmlns:p14="http://schemas.microsoft.com/office/powerpoint/2010/main" val="168310776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p:txBody>
          <a:bodyPr/>
          <a:lstStyle/>
          <a:p>
            <a:pPr eaLnBrk="1" hangingPunct="1"/>
            <a:r>
              <a:rPr lang="en-US" dirty="0">
                <a:latin typeface="Calibri"/>
                <a:cs typeface="Calibri"/>
              </a:rPr>
              <a:t> Briefly describe rotations/orientations</a:t>
            </a:r>
          </a:p>
          <a:p>
            <a:pPr eaLnBrk="1" hangingPunct="1"/>
            <a:r>
              <a:rPr lang="en-US" dirty="0">
                <a:latin typeface="Calibri"/>
                <a:cs typeface="Calibri"/>
              </a:rPr>
              <a:t> Introduce </a:t>
            </a:r>
            <a:r>
              <a:rPr lang="en-US" dirty="0" err="1">
                <a:latin typeface="Calibri"/>
                <a:cs typeface="Calibri"/>
              </a:rPr>
              <a:t>Rodrigues</a:t>
            </a:r>
            <a:r>
              <a:rPr lang="en-US" dirty="0">
                <a:latin typeface="Calibri"/>
                <a:cs typeface="Calibri"/>
              </a:rPr>
              <a:t>-Frank vectors</a:t>
            </a:r>
          </a:p>
          <a:p>
            <a:pPr eaLnBrk="1" hangingPunct="1"/>
            <a:r>
              <a:rPr lang="en-US" dirty="0">
                <a:latin typeface="Calibri"/>
                <a:cs typeface="Calibri"/>
              </a:rPr>
              <a:t> Introduce </a:t>
            </a:r>
            <a:r>
              <a:rPr lang="en-US" dirty="0" err="1">
                <a:latin typeface="Calibri"/>
                <a:cs typeface="Calibri"/>
              </a:rPr>
              <a:t>quaternions</a:t>
            </a:r>
            <a:endParaRPr lang="en-US" dirty="0">
              <a:latin typeface="Calibri"/>
              <a:cs typeface="Calibri"/>
            </a:endParaRPr>
          </a:p>
          <a:p>
            <a:pPr eaLnBrk="1" hangingPunct="1"/>
            <a:r>
              <a:rPr lang="en-US" dirty="0">
                <a:latin typeface="Calibri"/>
                <a:cs typeface="Calibri"/>
              </a:rPr>
              <a:t> Learn how to manipulate and use </a:t>
            </a:r>
            <a:r>
              <a:rPr lang="en-US" dirty="0" err="1">
                <a:latin typeface="Calibri"/>
                <a:cs typeface="Calibri"/>
              </a:rPr>
              <a:t>quaternions</a:t>
            </a:r>
            <a:r>
              <a:rPr lang="en-US" dirty="0">
                <a:latin typeface="Calibri"/>
                <a:cs typeface="Calibri"/>
              </a:rPr>
              <a:t> as rotation operators</a:t>
            </a:r>
          </a:p>
          <a:p>
            <a:pPr eaLnBrk="1" hangingPunct="1"/>
            <a:r>
              <a:rPr lang="en-US" dirty="0">
                <a:latin typeface="Calibri"/>
                <a:cs typeface="Calibri"/>
              </a:rPr>
              <a:t> Discuss conversions between Euler angles, rotation </a:t>
            </a:r>
            <a:r>
              <a:rPr lang="en-US" dirty="0" smtClean="0">
                <a:latin typeface="Calibri"/>
                <a:cs typeface="Calibri"/>
              </a:rPr>
              <a:t>matrices</a:t>
            </a:r>
            <a:r>
              <a:rPr lang="en-US" dirty="0">
                <a:latin typeface="Calibri"/>
                <a:cs typeface="Calibri"/>
              </a:rPr>
              <a:t>, RF vectors, and </a:t>
            </a:r>
            <a:r>
              <a:rPr lang="en-US" dirty="0" smtClean="0">
                <a:latin typeface="Calibri"/>
                <a:cs typeface="Calibri"/>
              </a:rPr>
              <a:t>(unit) quaternions </a:t>
            </a:r>
            <a:endParaRPr lang="en-US" dirty="0">
              <a:latin typeface="Calibri"/>
              <a:cs typeface="Calibri"/>
            </a:endParaRPr>
          </a:p>
          <a:p>
            <a:pPr eaLnBrk="1" hangingPunct="1">
              <a:buFont typeface="Wingdings" charset="2"/>
              <a:buNone/>
            </a:pPr>
            <a:endParaRPr lang="en-US" dirty="0">
              <a:latin typeface="Calibri"/>
              <a:cs typeface="Calibri"/>
            </a:endParaRPr>
          </a:p>
        </p:txBody>
      </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Objectives</a:t>
            </a:r>
            <a:endParaRPr lang="en-US" sz="4400" i="1" kern="0" dirty="0">
              <a:solidFill>
                <a:srgbClr val="3333CC"/>
              </a:solidFill>
              <a:latin typeface="Times New Roman"/>
              <a:ea typeface="ＭＳ Ｐゴシック" pitchFamily="-112" charset="-128"/>
              <a:cs typeface="ＭＳ Ｐゴシック" pitchFamily="-112" charset="-128"/>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fld id="{4A777864-55F5-3E4E-9D12-0CE8BAFEBB06}" type="slidenum">
              <a:rPr lang="en-US" sz="1400">
                <a:latin typeface="Times" charset="0"/>
              </a:rPr>
              <a:pPr/>
              <a:t>20</a:t>
            </a:fld>
            <a:endParaRPr lang="en-US" sz="1400">
              <a:latin typeface="Times" charset="0"/>
            </a:endParaRPr>
          </a:p>
        </p:txBody>
      </p:sp>
      <p:sp>
        <p:nvSpPr>
          <p:cNvPr id="101379" name="Rectangle 2"/>
          <p:cNvSpPr>
            <a:spLocks noGrp="1" noChangeArrowheads="1"/>
          </p:cNvSpPr>
          <p:nvPr>
            <p:ph type="title"/>
          </p:nvPr>
        </p:nvSpPr>
        <p:spPr>
          <a:xfrm>
            <a:off x="457200" y="0"/>
            <a:ext cx="8229600" cy="1143000"/>
          </a:xfrm>
        </p:spPr>
        <p:txBody>
          <a:bodyPr/>
          <a:lstStyle/>
          <a:p>
            <a:r>
              <a:rPr lang="en-US" dirty="0">
                <a:solidFill>
                  <a:srgbClr val="000090"/>
                </a:solidFill>
                <a:latin typeface="Times" charset="0"/>
                <a:ea typeface="ＭＳ Ｐゴシック" charset="0"/>
                <a:cs typeface="ＭＳ Ｐゴシック" charset="0"/>
              </a:rPr>
              <a:t>(432) in </a:t>
            </a:r>
            <a:r>
              <a:rPr lang="en-US" dirty="0" smtClean="0">
                <a:solidFill>
                  <a:srgbClr val="000090"/>
                </a:solidFill>
                <a:latin typeface="Times" charset="0"/>
                <a:ea typeface="ＭＳ Ｐゴシック" charset="0"/>
                <a:cs typeface="ＭＳ Ｐゴシック" charset="0"/>
              </a:rPr>
              <a:t>unit quaternions</a:t>
            </a:r>
            <a:endParaRPr lang="en-US" dirty="0">
              <a:solidFill>
                <a:srgbClr val="000090"/>
              </a:solidFill>
              <a:latin typeface="Times" charset="0"/>
              <a:ea typeface="ＭＳ Ｐゴシック" charset="0"/>
              <a:cs typeface="ＭＳ Ｐゴシック" charset="0"/>
            </a:endParaRPr>
          </a:p>
        </p:txBody>
      </p:sp>
      <p:sp>
        <p:nvSpPr>
          <p:cNvPr id="101380" name="Rectangle 3"/>
          <p:cNvSpPr>
            <a:spLocks noGrp="1" noChangeArrowheads="1"/>
          </p:cNvSpPr>
          <p:nvPr>
            <p:ph type="body" idx="1"/>
          </p:nvPr>
        </p:nvSpPr>
        <p:spPr>
          <a:xfrm>
            <a:off x="685800" y="1143000"/>
            <a:ext cx="7772400" cy="4114800"/>
          </a:xfrm>
        </p:spPr>
        <p:txBody>
          <a:bodyPr/>
          <a:lstStyle/>
          <a:p>
            <a:pPr>
              <a:lnSpc>
                <a:spcPct val="90000"/>
              </a:lnSpc>
              <a:buFontTx/>
              <a:buNone/>
            </a:pPr>
            <a:r>
              <a:rPr lang="en-US" sz="1200">
                <a:latin typeface="Courier" charset="0"/>
                <a:ea typeface="ＭＳ Ｐゴシック" charset="0"/>
                <a:cs typeface="ＭＳ Ｐゴシック" charset="0"/>
              </a:rPr>
              <a:t>quat.symm.cubic        file with 24 proper rotations in quaternion form</a:t>
            </a:r>
          </a:p>
          <a:p>
            <a:pPr>
              <a:lnSpc>
                <a:spcPct val="90000"/>
              </a:lnSpc>
              <a:buFontTx/>
              <a:buNone/>
            </a:pPr>
            <a:r>
              <a:rPr lang="en-US" sz="1200">
                <a:latin typeface="Courier" charset="0"/>
                <a:ea typeface="ＭＳ Ｐゴシック" charset="0"/>
                <a:cs typeface="ＭＳ Ｐゴシック" charset="0"/>
              </a:rPr>
              <a:t>24</a:t>
            </a:r>
          </a:p>
          <a:p>
            <a:pPr>
              <a:lnSpc>
                <a:spcPct val="90000"/>
              </a:lnSpc>
              <a:buFontTx/>
              <a:buNone/>
            </a:pPr>
            <a:r>
              <a:rPr lang="en-US" sz="1200">
                <a:latin typeface="Courier" charset="0"/>
                <a:ea typeface="ＭＳ Ｐゴシック" charset="0"/>
                <a:cs typeface="ＭＳ Ｐゴシック" charset="0"/>
              </a:rPr>
              <a:t>   0    0    0    1</a:t>
            </a:r>
          </a:p>
          <a:p>
            <a:pPr>
              <a:lnSpc>
                <a:spcPct val="90000"/>
              </a:lnSpc>
              <a:buFontTx/>
              <a:buNone/>
            </a:pPr>
            <a:r>
              <a:rPr lang="en-US" sz="1200">
                <a:latin typeface="Courier" charset="0"/>
                <a:ea typeface="ＭＳ Ｐゴシック" charset="0"/>
                <a:cs typeface="ＭＳ Ｐゴシック" charset="0"/>
              </a:rPr>
              <a:t>   1    0    0    0</a:t>
            </a:r>
          </a:p>
          <a:p>
            <a:pPr>
              <a:lnSpc>
                <a:spcPct val="90000"/>
              </a:lnSpc>
              <a:buFontTx/>
              <a:buNone/>
            </a:pPr>
            <a:r>
              <a:rPr lang="en-US" sz="1200">
                <a:latin typeface="Courier" charset="0"/>
                <a:ea typeface="ＭＳ Ｐゴシック" charset="0"/>
                <a:cs typeface="ＭＳ Ｐゴシック" charset="0"/>
              </a:rPr>
              <a:t>   0    1    0    0</a:t>
            </a:r>
          </a:p>
          <a:p>
            <a:pPr>
              <a:lnSpc>
                <a:spcPct val="90000"/>
              </a:lnSpc>
              <a:buFontTx/>
              <a:buNone/>
            </a:pPr>
            <a:r>
              <a:rPr lang="en-US" sz="1200">
                <a:latin typeface="Courier" charset="0"/>
                <a:ea typeface="ＭＳ Ｐゴシック" charset="0"/>
                <a:cs typeface="ＭＳ Ｐゴシック" charset="0"/>
              </a:rPr>
              <a:t>   0    0    1    0</a:t>
            </a:r>
          </a:p>
          <a:p>
            <a:pPr>
              <a:lnSpc>
                <a:spcPct val="90000"/>
              </a:lnSpc>
              <a:buFontTx/>
              <a:buNone/>
            </a:pPr>
            <a:r>
              <a:rPr lang="en-US" sz="1200">
                <a:latin typeface="Courier" charset="0"/>
                <a:ea typeface="ＭＳ Ｐゴシック" charset="0"/>
                <a:cs typeface="ＭＳ Ｐゴシック" charset="0"/>
              </a:rPr>
              <a:t>   0.707107    0    0    0.707107</a:t>
            </a:r>
          </a:p>
          <a:p>
            <a:pPr>
              <a:lnSpc>
                <a:spcPct val="90000"/>
              </a:lnSpc>
              <a:buFontTx/>
              <a:buNone/>
            </a:pPr>
            <a:r>
              <a:rPr lang="en-US" sz="1200">
                <a:latin typeface="Courier" charset="0"/>
                <a:ea typeface="ＭＳ Ｐゴシック" charset="0"/>
                <a:cs typeface="ＭＳ Ｐゴシック" charset="0"/>
              </a:rPr>
              <a:t>    0   0.707107    0    0.707107</a:t>
            </a:r>
          </a:p>
          <a:p>
            <a:pPr>
              <a:lnSpc>
                <a:spcPct val="90000"/>
              </a:lnSpc>
              <a:buFontTx/>
              <a:buNone/>
            </a:pPr>
            <a:r>
              <a:rPr lang="en-US" sz="1200">
                <a:latin typeface="Courier" charset="0"/>
                <a:ea typeface="ＭＳ Ｐゴシック" charset="0"/>
                <a:cs typeface="ＭＳ Ｐゴシック" charset="0"/>
              </a:rPr>
              <a:t>    0    0   0.707107    0.707107</a:t>
            </a:r>
          </a:p>
          <a:p>
            <a:pPr>
              <a:lnSpc>
                <a:spcPct val="90000"/>
              </a:lnSpc>
              <a:buFontTx/>
              <a:buNone/>
            </a:pPr>
            <a:r>
              <a:rPr lang="en-US" sz="1200">
                <a:latin typeface="Courier" charset="0"/>
                <a:ea typeface="ＭＳ Ｐゴシック" charset="0"/>
                <a:cs typeface="ＭＳ Ｐゴシック" charset="0"/>
              </a:rPr>
              <a:t>   -0.707107    0    0    0.707107</a:t>
            </a:r>
          </a:p>
          <a:p>
            <a:pPr>
              <a:lnSpc>
                <a:spcPct val="90000"/>
              </a:lnSpc>
              <a:buFontTx/>
              <a:buNone/>
            </a:pPr>
            <a:r>
              <a:rPr lang="en-US" sz="1200">
                <a:latin typeface="Courier" charset="0"/>
                <a:ea typeface="ＭＳ Ｐゴシック" charset="0"/>
                <a:cs typeface="ＭＳ Ｐゴシック" charset="0"/>
              </a:rPr>
              <a:t>    0   -0.707107    0    0.707107</a:t>
            </a:r>
          </a:p>
          <a:p>
            <a:pPr>
              <a:lnSpc>
                <a:spcPct val="90000"/>
              </a:lnSpc>
              <a:buFontTx/>
              <a:buNone/>
            </a:pPr>
            <a:r>
              <a:rPr lang="en-US" sz="1200">
                <a:latin typeface="Courier" charset="0"/>
                <a:ea typeface="ＭＳ Ｐゴシック" charset="0"/>
                <a:cs typeface="ＭＳ Ｐゴシック" charset="0"/>
              </a:rPr>
              <a:t>    0    0   -0.707107    0.707107</a:t>
            </a:r>
          </a:p>
          <a:p>
            <a:pPr>
              <a:lnSpc>
                <a:spcPct val="90000"/>
              </a:lnSpc>
              <a:buFontTx/>
              <a:buNone/>
            </a:pPr>
            <a:r>
              <a:rPr lang="en-US" sz="1200">
                <a:latin typeface="Courier" charset="0"/>
                <a:ea typeface="ＭＳ Ｐゴシック" charset="0"/>
                <a:cs typeface="ＭＳ Ｐゴシック" charset="0"/>
              </a:rPr>
              <a:t>   0.707107    0.707107    0    0</a:t>
            </a:r>
          </a:p>
          <a:p>
            <a:pPr>
              <a:lnSpc>
                <a:spcPct val="90000"/>
              </a:lnSpc>
              <a:buFontTx/>
              <a:buNone/>
            </a:pPr>
            <a:r>
              <a:rPr lang="en-US" sz="1200">
                <a:latin typeface="Courier" charset="0"/>
                <a:ea typeface="ＭＳ Ｐゴシック" charset="0"/>
                <a:cs typeface="ＭＳ Ｐゴシック" charset="0"/>
              </a:rPr>
              <a:t>  -0.707107    0.707107    0    0</a:t>
            </a:r>
          </a:p>
          <a:p>
            <a:pPr>
              <a:lnSpc>
                <a:spcPct val="90000"/>
              </a:lnSpc>
              <a:buFontTx/>
              <a:buNone/>
            </a:pPr>
            <a:r>
              <a:rPr lang="en-US" sz="1200">
                <a:latin typeface="Courier" charset="0"/>
                <a:ea typeface="ＭＳ Ｐゴシック" charset="0"/>
                <a:cs typeface="ＭＳ Ｐゴシック" charset="0"/>
              </a:rPr>
              <a:t>    0   0.707107    0.707107    0</a:t>
            </a:r>
          </a:p>
          <a:p>
            <a:pPr>
              <a:lnSpc>
                <a:spcPct val="90000"/>
              </a:lnSpc>
              <a:buFontTx/>
              <a:buNone/>
            </a:pPr>
            <a:r>
              <a:rPr lang="en-US" sz="1200">
                <a:latin typeface="Courier" charset="0"/>
                <a:ea typeface="ＭＳ Ｐゴシック" charset="0"/>
                <a:cs typeface="ＭＳ Ｐゴシック" charset="0"/>
              </a:rPr>
              <a:t>    0  -0.707107    0.707107    0</a:t>
            </a:r>
          </a:p>
          <a:p>
            <a:pPr>
              <a:lnSpc>
                <a:spcPct val="90000"/>
              </a:lnSpc>
              <a:buFontTx/>
              <a:buNone/>
            </a:pPr>
            <a:r>
              <a:rPr lang="en-US" sz="1200">
                <a:latin typeface="Courier" charset="0"/>
                <a:ea typeface="ＭＳ Ｐゴシック" charset="0"/>
                <a:cs typeface="ＭＳ Ｐゴシック" charset="0"/>
              </a:rPr>
              <a:t>    0.707107    0    0.707107    0</a:t>
            </a:r>
          </a:p>
          <a:p>
            <a:pPr>
              <a:lnSpc>
                <a:spcPct val="90000"/>
              </a:lnSpc>
              <a:buFontTx/>
              <a:buNone/>
            </a:pPr>
            <a:r>
              <a:rPr lang="en-US" sz="1200">
                <a:latin typeface="Courier" charset="0"/>
                <a:ea typeface="ＭＳ Ｐゴシック" charset="0"/>
                <a:cs typeface="ＭＳ Ｐゴシック" charset="0"/>
              </a:rPr>
              <a:t>   -0.707107    0    0.707107    0</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a:p>
            <a:pPr>
              <a:lnSpc>
                <a:spcPct val="90000"/>
              </a:lnSpc>
              <a:buFontTx/>
              <a:buNone/>
            </a:pPr>
            <a:r>
              <a:rPr lang="en-US" sz="1200">
                <a:latin typeface="Courier" charset="0"/>
                <a:ea typeface="ＭＳ Ｐゴシック" charset="0"/>
                <a:cs typeface="ＭＳ Ｐゴシック" charset="0"/>
              </a:rPr>
              <a:t>     0.5  0.5 -0.5  0.5</a:t>
            </a:r>
          </a:p>
        </p:txBody>
      </p:sp>
      <p:sp>
        <p:nvSpPr>
          <p:cNvPr id="101381" name="Text Box 4"/>
          <p:cNvSpPr txBox="1">
            <a:spLocks noChangeArrowheads="1"/>
          </p:cNvSpPr>
          <p:nvPr/>
        </p:nvSpPr>
        <p:spPr bwMode="auto">
          <a:xfrm>
            <a:off x="4572000" y="1828800"/>
            <a:ext cx="41148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charset="0"/>
                <a:ea typeface="ＭＳ Ｐゴシック" charset="0"/>
                <a:cs typeface="ＭＳ Ｐゴシック" charset="0"/>
              </a:defRPr>
            </a:lvl1pPr>
            <a:lvl2pPr marL="37931725" indent="-37474525">
              <a:defRPr sz="1600">
                <a:solidFill>
                  <a:schemeClr val="tx1"/>
                </a:solidFill>
                <a:latin typeface="Arial" charset="0"/>
                <a:ea typeface="ＭＳ Ｐゴシック" charset="0"/>
                <a:cs typeface="ＭＳ Ｐゴシック" charset="0"/>
              </a:defRPr>
            </a:lvl2pPr>
            <a:lvl3pPr>
              <a:defRPr sz="1600">
                <a:solidFill>
                  <a:schemeClr val="tx1"/>
                </a:solidFill>
                <a:latin typeface="Arial" charset="0"/>
                <a:ea typeface="ＭＳ Ｐゴシック" charset="0"/>
                <a:cs typeface="ＭＳ Ｐゴシック" charset="0"/>
              </a:defRPr>
            </a:lvl3pPr>
            <a:lvl4pPr>
              <a:defRPr sz="1600">
                <a:solidFill>
                  <a:schemeClr val="tx1"/>
                </a:solidFill>
                <a:latin typeface="Arial" charset="0"/>
                <a:ea typeface="ＭＳ Ｐゴシック" charset="0"/>
                <a:cs typeface="ＭＳ Ｐゴシック" charset="0"/>
              </a:defRPr>
            </a:lvl4pPr>
            <a:lvl5pPr>
              <a:defRPr sz="16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1600">
                <a:solidFill>
                  <a:schemeClr val="tx1"/>
                </a:solidFill>
                <a:latin typeface="Arial" charset="0"/>
                <a:ea typeface="ＭＳ Ｐゴシック" charset="0"/>
                <a:cs typeface="ＭＳ Ｐゴシック" charset="0"/>
              </a:defRPr>
            </a:lvl9pPr>
          </a:lstStyle>
          <a:p>
            <a:r>
              <a:rPr lang="en-US" sz="2400" dirty="0"/>
              <a:t>Cubic point group; </a:t>
            </a:r>
            <a:br>
              <a:rPr lang="en-US" sz="2400" dirty="0"/>
            </a:br>
            <a:r>
              <a:rPr lang="en-US" sz="2400" dirty="0"/>
              <a:t>proper rotations expressed as quaternions;</a:t>
            </a:r>
            <a:br>
              <a:rPr lang="en-US" sz="2400" dirty="0"/>
            </a:br>
            <a:r>
              <a:rPr lang="en-US" sz="2400" dirty="0"/>
              <a:t>the first four lines/elements/operators are equivalent to (222) and represent orthorhombic </a:t>
            </a:r>
            <a:r>
              <a:rPr lang="en-US" sz="2400" dirty="0" smtClean="0"/>
              <a:t>symmetry; </a:t>
            </a:r>
            <a:br>
              <a:rPr lang="en-US" sz="2400" dirty="0" smtClean="0"/>
            </a:br>
            <a:r>
              <a:rPr lang="en-US" sz="2400" dirty="0" smtClean="0"/>
              <a:t>the next 12 lines are 90° rotations about &lt;100&gt; or 180° rotations about &lt;110&gt;;</a:t>
            </a:r>
            <a:br>
              <a:rPr lang="en-US" sz="2400" dirty="0" smtClean="0"/>
            </a:br>
            <a:r>
              <a:rPr lang="en-US" sz="2400" dirty="0" smtClean="0"/>
              <a:t>the last 8 lines are 120° rotations.</a:t>
            </a:r>
            <a:endParaRPr lang="en-US" sz="2400" dirty="0"/>
          </a:p>
        </p:txBody>
      </p:sp>
    </p:spTree>
    <p:extLst>
      <p:ext uri="{BB962C8B-B14F-4D97-AF65-F5344CB8AC3E}">
        <p14:creationId xmlns:p14="http://schemas.microsoft.com/office/powerpoint/2010/main" val="101867577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5"/>
          <p:cNvSpPr>
            <a:spLocks noGrp="1"/>
          </p:cNvSpPr>
          <p:nvPr>
            <p:ph type="sldNum" sz="quarter" idx="12"/>
          </p:nvPr>
        </p:nvSpPr>
        <p:spPr/>
        <p:txBody>
          <a:bodyPr/>
          <a:lstStyle/>
          <a:p>
            <a:fld id="{92DC088D-8E02-1B40-95D3-7A913CB49773}" type="slidenum">
              <a:rPr lang="en-US"/>
              <a:pPr/>
              <a:t>21</a:t>
            </a:fld>
            <a:endParaRPr lang="en-US"/>
          </a:p>
        </p:txBody>
      </p:sp>
      <p:sp>
        <p:nvSpPr>
          <p:cNvPr id="3076" name="Rectangle 2"/>
          <p:cNvSpPr>
            <a:spLocks noGrp="1" noChangeArrowheads="1"/>
          </p:cNvSpPr>
          <p:nvPr>
            <p:ph type="title"/>
          </p:nvPr>
        </p:nvSpPr>
        <p:spPr/>
        <p:txBody>
          <a:bodyPr/>
          <a:lstStyle/>
          <a:p>
            <a:r>
              <a:rPr lang="en-US">
                <a:ea typeface="ＭＳ Ｐゴシック" charset="-128"/>
                <a:cs typeface="ＭＳ Ｐゴシック" charset="-128"/>
              </a:rPr>
              <a:t>Conversions: matrix</a:t>
            </a:r>
            <a:r>
              <a:rPr lang="en-US">
                <a:ea typeface="ＭＳ Ｐゴシック" charset="-128"/>
                <a:cs typeface="ＭＳ Ｐゴシック" charset="-128"/>
                <a:sym typeface="Symbol" charset="2"/>
              </a:rPr>
              <a:t></a:t>
            </a:r>
            <a:r>
              <a:rPr lang="en-US">
                <a:ea typeface="ＭＳ Ｐゴシック" charset="-128"/>
                <a:cs typeface="ＭＳ Ｐゴシック" charset="-128"/>
              </a:rPr>
              <a:t>RF vector</a:t>
            </a:r>
          </a:p>
        </p:txBody>
      </p:sp>
      <p:sp>
        <p:nvSpPr>
          <p:cNvPr id="3077" name="Rectangle 3"/>
          <p:cNvSpPr>
            <a:spLocks noGrp="1" noChangeArrowheads="1"/>
          </p:cNvSpPr>
          <p:nvPr>
            <p:ph type="body" idx="1"/>
          </p:nvPr>
        </p:nvSpPr>
        <p:spPr/>
        <p:txBody>
          <a:bodyPr/>
          <a:lstStyle/>
          <a:p>
            <a:pPr>
              <a:buFont typeface="Wingdings" charset="2"/>
              <a:buChar char="§"/>
            </a:pPr>
            <a:r>
              <a:rPr lang="en-US">
                <a:ea typeface="Times" charset="0"/>
                <a:cs typeface="Times" charset="0"/>
              </a:rPr>
              <a:t>Conversion from rotation (misorientation) matrix,</a:t>
            </a:r>
            <a:r>
              <a:rPr lang="en-US">
                <a:ea typeface="ＭＳ Ｐゴシック" charset="-128"/>
                <a:cs typeface="ＭＳ Ｐゴシック" charset="-128"/>
              </a:rPr>
              <a:t> due to Morawiec, with</a:t>
            </a:r>
            <a:r>
              <a:rPr lang="en-US">
                <a:ea typeface="Times" charset="0"/>
                <a:cs typeface="Times" charset="0"/>
              </a:rPr>
              <a:t>		</a:t>
            </a:r>
            <a:r>
              <a:rPr lang="en-US" i="1">
                <a:latin typeface="Times New Roman" charset="0"/>
                <a:ea typeface="Times" charset="0"/>
                <a:cs typeface="Times" charset="0"/>
              </a:rPr>
              <a:t>∆g</a:t>
            </a:r>
            <a:r>
              <a:rPr lang="en-US" i="1" baseline="-25000">
                <a:latin typeface="Times New Roman" charset="0"/>
                <a:ea typeface="Times" charset="0"/>
                <a:cs typeface="Times" charset="0"/>
              </a:rPr>
              <a:t>AB</a:t>
            </a:r>
            <a:r>
              <a:rPr lang="en-US" i="1">
                <a:latin typeface="Times New Roman" charset="0"/>
                <a:ea typeface="Times" charset="0"/>
                <a:cs typeface="Times" charset="0"/>
              </a:rPr>
              <a:t>=</a:t>
            </a:r>
            <a:r>
              <a:rPr lang="en-US" i="1">
                <a:solidFill>
                  <a:srgbClr val="0000FF"/>
                </a:solidFill>
                <a:latin typeface="Times New Roman" charset="0"/>
                <a:ea typeface="Times" charset="0"/>
                <a:cs typeface="Times" charset="0"/>
              </a:rPr>
              <a:t>g</a:t>
            </a:r>
            <a:r>
              <a:rPr lang="en-US" i="1" baseline="-25000">
                <a:solidFill>
                  <a:srgbClr val="0000FF"/>
                </a:solidFill>
                <a:latin typeface="Times New Roman" charset="0"/>
                <a:ea typeface="Times" charset="0"/>
                <a:cs typeface="Times" charset="0"/>
              </a:rPr>
              <a:t>B</a:t>
            </a:r>
            <a:r>
              <a:rPr lang="en-US" i="1">
                <a:solidFill>
                  <a:srgbClr val="FF0000"/>
                </a:solidFill>
                <a:latin typeface="Times New Roman" charset="0"/>
                <a:ea typeface="Times" charset="0"/>
                <a:cs typeface="Times" charset="0"/>
              </a:rPr>
              <a:t>g</a:t>
            </a:r>
            <a:r>
              <a:rPr lang="en-US" i="1" baseline="-25000">
                <a:solidFill>
                  <a:srgbClr val="FF0000"/>
                </a:solidFill>
                <a:latin typeface="Times New Roman" charset="0"/>
                <a:ea typeface="Times" charset="0"/>
                <a:cs typeface="Times" charset="0"/>
              </a:rPr>
              <a:t>A</a:t>
            </a:r>
            <a:r>
              <a:rPr lang="en-US" baseline="30000">
                <a:solidFill>
                  <a:srgbClr val="FF0000"/>
                </a:solidFill>
                <a:latin typeface="Times New Roman" charset="0"/>
                <a:ea typeface="Times" charset="0"/>
                <a:cs typeface="Times" charset="0"/>
              </a:rPr>
              <a:t>-1</a:t>
            </a:r>
            <a:r>
              <a:rPr lang="en-US">
                <a:ea typeface="Times" charset="0"/>
                <a:cs typeface="Times" charset="0"/>
              </a:rPr>
              <a:t>:</a:t>
            </a:r>
          </a:p>
          <a:p>
            <a:endParaRPr lang="en-US">
              <a:ea typeface="ＭＳ Ｐゴシック" charset="-128"/>
              <a:cs typeface="ＭＳ Ｐゴシック" charset="-128"/>
            </a:endParaRPr>
          </a:p>
        </p:txBody>
      </p:sp>
      <p:graphicFrame>
        <p:nvGraphicFramePr>
          <p:cNvPr id="3074" name="Object 5"/>
          <p:cNvGraphicFramePr>
            <a:graphicFrameLocks noChangeAspect="1"/>
          </p:cNvGraphicFramePr>
          <p:nvPr/>
        </p:nvGraphicFramePr>
        <p:xfrm>
          <a:off x="1633538" y="2938463"/>
          <a:ext cx="6253162" cy="1785937"/>
        </p:xfrm>
        <a:graphic>
          <a:graphicData uri="http://schemas.openxmlformats.org/presentationml/2006/ole">
            <mc:AlternateContent xmlns:mc="http://schemas.openxmlformats.org/markup-compatibility/2006">
              <mc:Choice xmlns:v="urn:schemas-microsoft-com:vml" Requires="v">
                <p:oleObj spid="_x0000_s3088" name="Equation" r:id="rId3" imgW="2400300" imgH="685800" progId="Equation.3">
                  <p:embed/>
                </p:oleObj>
              </mc:Choice>
              <mc:Fallback>
                <p:oleObj name="Equation" r:id="rId3" imgW="2400300" imgH="6858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33538" y="2938463"/>
                        <a:ext cx="6253162" cy="1785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fld id="{8F5C9AF4-3728-224E-90F7-180CBA24FC0C}" type="slidenum">
              <a:rPr lang="en-US"/>
              <a:pPr/>
              <a:t>22</a:t>
            </a:fld>
            <a:endParaRPr lang="en-US"/>
          </a:p>
        </p:txBody>
      </p:sp>
      <p:sp>
        <p:nvSpPr>
          <p:cNvPr id="22531" name="Rectangle 2"/>
          <p:cNvSpPr>
            <a:spLocks noGrp="1" noChangeArrowheads="1"/>
          </p:cNvSpPr>
          <p:nvPr>
            <p:ph type="title"/>
          </p:nvPr>
        </p:nvSpPr>
        <p:spPr>
          <a:xfrm>
            <a:off x="609600" y="0"/>
            <a:ext cx="8382000" cy="1143000"/>
          </a:xfrm>
        </p:spPr>
        <p:txBody>
          <a:bodyPr/>
          <a:lstStyle/>
          <a:p>
            <a:r>
              <a:rPr lang="en-US" sz="4000">
                <a:ea typeface="ＭＳ Ｐゴシック" charset="-128"/>
                <a:cs typeface="ＭＳ Ｐゴシック" charset="-128"/>
              </a:rPr>
              <a:t>Conversion from Bunge Euler Angles</a:t>
            </a:r>
          </a:p>
        </p:txBody>
      </p:sp>
      <p:sp>
        <p:nvSpPr>
          <p:cNvPr id="22532" name="Rectangle 3"/>
          <p:cNvSpPr>
            <a:spLocks noGrp="1" noChangeArrowheads="1"/>
          </p:cNvSpPr>
          <p:nvPr>
            <p:ph type="body" idx="1"/>
          </p:nvPr>
        </p:nvSpPr>
        <p:spPr>
          <a:xfrm>
            <a:off x="304800" y="1143000"/>
            <a:ext cx="8610600" cy="2286000"/>
          </a:xfrm>
        </p:spPr>
        <p:txBody>
          <a:bodyPr/>
          <a:lstStyle/>
          <a:p>
            <a:pPr>
              <a:buFont typeface="Wingdings" charset="2"/>
              <a:buChar char="§"/>
            </a:pPr>
            <a:r>
              <a:rPr lang="en-US" dirty="0">
                <a:latin typeface="+mj-lt"/>
                <a:ea typeface="ＭＳ Ｐゴシック" charset="-128"/>
                <a:cs typeface="ＭＳ Ｐゴシック" charset="-128"/>
              </a:rPr>
              <a:t>tan</a:t>
            </a:r>
            <a:r>
              <a:rPr lang="en-US" dirty="0">
                <a:latin typeface="+mj-lt"/>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α</a:t>
            </a:r>
            <a:r>
              <a:rPr lang="en-US" dirty="0">
                <a:latin typeface="+mj-lt"/>
                <a:ea typeface="ＭＳ Ｐゴシック" charset="-128"/>
                <a:cs typeface="ＭＳ Ｐゴシック" charset="-128"/>
                <a:sym typeface="Symbol" charset="2"/>
              </a:rPr>
              <a:t>√</a:t>
            </a:r>
            <a:r>
              <a:rPr lang="en-US" dirty="0" err="1">
                <a:latin typeface="+mj-lt"/>
                <a:ea typeface="ＭＳ Ｐゴシック" charset="-128"/>
                <a:cs typeface="ＭＳ Ｐゴシック" charset="-128"/>
              </a:rPr>
              <a:t>cos</a:t>
            </a:r>
            <a:r>
              <a:rPr lang="en-US" dirty="0" err="1">
                <a:latin typeface="+mj-lt"/>
                <a:ea typeface="ＭＳ Ｐゴシック" charset="-128"/>
                <a:cs typeface="ＭＳ Ｐゴシック" charset="-128"/>
                <a:sym typeface="Symbol" charset="2"/>
              </a:rPr>
              <a:t></a:t>
            </a:r>
            <a:r>
              <a:rPr lang="en-US" i="1" dirty="0" err="1">
                <a:latin typeface="Symbol" charset="2"/>
                <a:ea typeface="ＭＳ Ｐゴシック" charset="-128"/>
                <a:cs typeface="ＭＳ Ｐゴシック" charset="-128"/>
              </a:rPr>
              <a:t>F</a:t>
            </a:r>
            <a:r>
              <a:rPr lang="en-US" dirty="0">
                <a:latin typeface="+mj-lt"/>
                <a:ea typeface="ＭＳ Ｐゴシック" charset="-128"/>
                <a:cs typeface="ＭＳ Ｐゴシック" charset="-128"/>
                <a:sym typeface="Symbol" charset="2"/>
              </a:rPr>
              <a:t></a:t>
            </a:r>
            <a:r>
              <a:rPr lang="en-US" dirty="0" err="1">
                <a:latin typeface="+mj-lt"/>
                <a:ea typeface="ＭＳ Ｐゴシック" charset="-128"/>
                <a:cs typeface="ＭＳ Ｐゴシック" charset="-128"/>
              </a:rPr>
              <a:t>cos</a:t>
            </a:r>
            <a:r>
              <a:rPr lang="en-US" dirty="0">
                <a:latin typeface="+mj-lt"/>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dirty="0">
                <a:latin typeface="+mj-lt"/>
                <a:ea typeface="ＭＳ Ｐゴシック" charset="-128"/>
                <a:cs typeface="ＭＳ Ｐゴシック" charset="-128"/>
                <a:sym typeface="Symbol" charset="2"/>
              </a:rPr>
              <a:t></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sym typeface="Symbol" charset="2"/>
              </a:rPr>
              <a:t></a:t>
            </a:r>
            <a:r>
              <a:rPr lang="en-US" dirty="0">
                <a:latin typeface="+mj-lt"/>
                <a:ea typeface="ＭＳ Ｐゴシック" charset="-128"/>
                <a:cs typeface="ＭＳ Ｐゴシック" charset="-128"/>
                <a:sym typeface="Symbol" charset="2"/>
              </a:rPr>
              <a:t></a:t>
            </a:r>
            <a:r>
              <a:rPr lang="en-US" baseline="30000" dirty="0">
                <a:latin typeface="+mj-lt"/>
                <a:ea typeface="ＭＳ Ｐゴシック" charset="-128"/>
                <a:cs typeface="ＭＳ Ｐゴシック" charset="-128"/>
                <a:sym typeface="Symbol" charset="2"/>
              </a:rPr>
              <a:t></a:t>
            </a:r>
            <a:r>
              <a:rPr lang="en-US" dirty="0">
                <a:latin typeface="+mj-lt"/>
                <a:ea typeface="ＭＳ Ｐゴシック" charset="-128"/>
                <a:cs typeface="ＭＳ Ｐゴシック" charset="-128"/>
                <a:sym typeface="Symbol" charset="2"/>
              </a:rPr>
              <a:t>–</a:t>
            </a:r>
            <a:r>
              <a:rPr lang="en-US" dirty="0">
                <a:latin typeface="+mj-lt"/>
                <a:ea typeface="ＭＳ Ｐゴシック" charset="-128"/>
                <a:cs typeface="ＭＳ Ｐゴシック" charset="-128"/>
              </a:rPr>
              <a:t> </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latin typeface="+mj-lt"/>
                <a:ea typeface="ＭＳ Ｐゴシック" charset="-128"/>
                <a:cs typeface="ＭＳ Ｐゴシック" charset="-128"/>
              </a:rPr>
              <a:t>1 </a:t>
            </a:r>
            <a:r>
              <a:rPr lang="en-US" dirty="0">
                <a:latin typeface="+mj-lt"/>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latin typeface="+mj-lt"/>
                <a:ea typeface="ＭＳ Ｐゴシック" charset="-128"/>
                <a:cs typeface="ＭＳ Ｐゴシック" charset="-128"/>
              </a:rPr>
              <a:t>/2) [</a:t>
            </a:r>
            <a:r>
              <a:rPr lang="en-US" dirty="0" err="1">
                <a:latin typeface="+mj-lt"/>
                <a:ea typeface="ＭＳ Ｐゴシック" charset="-128"/>
                <a:cs typeface="ＭＳ Ｐゴシック" charset="-128"/>
              </a:rPr>
              <a:t>cos</a:t>
            </a:r>
            <a:r>
              <a:rPr lang="en-US" dirty="0">
                <a:latin typeface="+mj-lt"/>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baseline="-25000" dirty="0">
                <a:latin typeface="+mj-lt"/>
                <a:ea typeface="ＭＳ Ｐゴシック" charset="-128"/>
                <a:cs typeface="ＭＳ Ｐゴシック" charset="-128"/>
              </a:rPr>
              <a:t> </a:t>
            </a:r>
            <a:r>
              <a:rPr lang="en-US" dirty="0">
                <a:latin typeface="+mj-lt"/>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2</a:t>
            </a:r>
            <a:r>
              <a:rPr lang="en-US" dirty="0">
                <a:latin typeface="+mj-lt"/>
                <a:ea typeface="ＭＳ Ｐゴシック" charset="-128"/>
                <a:cs typeface="ＭＳ Ｐゴシック" charset="-128"/>
              </a:rPr>
              <a:t>)/2}/</a:t>
            </a:r>
            <a:r>
              <a:rPr lang="en-US" dirty="0" err="1">
                <a:latin typeface="+mj-lt"/>
                <a:ea typeface="ＭＳ Ｐゴシック" charset="-128"/>
                <a:cs typeface="ＭＳ Ｐゴシック" charset="-128"/>
              </a:rPr>
              <a:t>cos</a:t>
            </a:r>
            <a:r>
              <a:rPr lang="en-US" dirty="0">
                <a:latin typeface="+mj-lt"/>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dirty="0">
                <a:latin typeface="+mj-lt"/>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2</a:t>
            </a:r>
            <a:r>
              <a:rPr lang="en-US" dirty="0">
                <a:latin typeface="+mj-lt"/>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latin typeface="+mj-lt"/>
                <a:ea typeface="ＭＳ Ｐゴシック" charset="-128"/>
                <a:cs typeface="ＭＳ Ｐゴシック" charset="-128"/>
              </a:rPr>
              <a:t>2 </a:t>
            </a:r>
            <a:r>
              <a:rPr lang="en-US" dirty="0">
                <a:latin typeface="+mj-lt"/>
                <a:ea typeface="ＭＳ Ｐゴシック" charset="-128"/>
                <a:cs typeface="ＭＳ Ｐゴシック" charset="-128"/>
              </a:rPr>
              <a:t>=  tan(</a:t>
            </a:r>
            <a:r>
              <a:rPr lang="en-US" i="1" dirty="0">
                <a:latin typeface="Symbol" charset="2"/>
                <a:ea typeface="ＭＳ Ｐゴシック" charset="-128"/>
                <a:cs typeface="ＭＳ Ｐゴシック" charset="-128"/>
              </a:rPr>
              <a:t>F</a:t>
            </a:r>
            <a:r>
              <a:rPr lang="en-US" dirty="0">
                <a:latin typeface="+mj-lt"/>
                <a:ea typeface="ＭＳ Ｐゴシック" charset="-128"/>
                <a:cs typeface="ＭＳ Ｐゴシック" charset="-128"/>
              </a:rPr>
              <a:t>/2) [sin{(</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baseline="-25000" dirty="0">
                <a:latin typeface="+mj-lt"/>
                <a:ea typeface="ＭＳ Ｐゴシック" charset="-128"/>
                <a:cs typeface="ＭＳ Ｐゴシック" charset="-128"/>
              </a:rPr>
              <a:t> </a:t>
            </a:r>
            <a:r>
              <a:rPr lang="en-US" dirty="0">
                <a:latin typeface="+mj-lt"/>
                <a:ea typeface="ＭＳ Ｐゴシック" charset="-128"/>
                <a:cs typeface="ＭＳ Ｐゴシック" charset="-128"/>
              </a:rPr>
              <a:t>- </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2</a:t>
            </a:r>
            <a:r>
              <a:rPr lang="en-US" dirty="0">
                <a:latin typeface="+mj-lt"/>
                <a:ea typeface="ＭＳ Ｐゴシック" charset="-128"/>
                <a:cs typeface="ＭＳ Ｐゴシック" charset="-128"/>
              </a:rPr>
              <a:t>)/2}/[</a:t>
            </a:r>
            <a:r>
              <a:rPr lang="en-US" dirty="0" err="1">
                <a:latin typeface="+mj-lt"/>
                <a:ea typeface="ＭＳ Ｐゴシック" charset="-128"/>
                <a:cs typeface="ＭＳ Ｐゴシック" charset="-128"/>
              </a:rPr>
              <a:t>cos</a:t>
            </a:r>
            <a:r>
              <a:rPr lang="en-US" dirty="0">
                <a:latin typeface="+mj-lt"/>
                <a:ea typeface="ＭＳ Ｐゴシック" charset="-128"/>
                <a:cs typeface="ＭＳ Ｐゴシック" charset="-128"/>
              </a:rPr>
              <a:t>{(</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dirty="0">
                <a:latin typeface="+mj-lt"/>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2</a:t>
            </a:r>
            <a:r>
              <a:rPr lang="en-US" dirty="0">
                <a:latin typeface="+mj-lt"/>
                <a:ea typeface="ＭＳ Ｐゴシック" charset="-128"/>
                <a:cs typeface="ＭＳ Ｐゴシック" charset="-128"/>
              </a:rPr>
              <a:t>)/2}]</a:t>
            </a:r>
          </a:p>
          <a:p>
            <a:pPr>
              <a:buFont typeface="Wingdings" charset="2"/>
              <a:buChar char="§"/>
            </a:pPr>
            <a:r>
              <a:rPr lang="en-US" dirty="0">
                <a:ea typeface="ＭＳ Ｐゴシック" charset="-128"/>
                <a:cs typeface="ＭＳ Ｐゴシック" charset="-128"/>
              </a:rPr>
              <a:t> </a:t>
            </a:r>
            <a:r>
              <a:rPr lang="en-US" i="1" dirty="0">
                <a:latin typeface="Symbol" charset="2"/>
                <a:ea typeface="ＭＳ Ｐゴシック" charset="-128"/>
                <a:cs typeface="ＭＳ Ｐゴシック" charset="-128"/>
              </a:rPr>
              <a:t>r</a:t>
            </a:r>
            <a:r>
              <a:rPr lang="en-US" baseline="-25000" dirty="0">
                <a:latin typeface="+mj-lt"/>
                <a:ea typeface="ＭＳ Ｐゴシック" charset="-128"/>
                <a:cs typeface="ＭＳ Ｐゴシック" charset="-128"/>
              </a:rPr>
              <a:t>3</a:t>
            </a:r>
            <a:r>
              <a:rPr lang="en-US" dirty="0">
                <a:latin typeface="+mj-lt"/>
                <a:ea typeface="ＭＳ Ｐゴシック" charset="-128"/>
                <a:cs typeface="ＭＳ Ｐゴシック" charset="-128"/>
              </a:rPr>
              <a:t> = tan{(</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1</a:t>
            </a:r>
            <a:r>
              <a:rPr lang="en-US" i="1" dirty="0">
                <a:latin typeface="+mj-lt"/>
                <a:ea typeface="ＭＳ Ｐゴシック" charset="-128"/>
                <a:cs typeface="ＭＳ Ｐゴシック" charset="-128"/>
              </a:rPr>
              <a:t> + </a:t>
            </a:r>
            <a:r>
              <a:rPr lang="en-US" i="1" dirty="0">
                <a:latin typeface="Symbol" charset="2"/>
                <a:ea typeface="ＭＳ Ｐゴシック" charset="-128"/>
                <a:cs typeface="ＭＳ Ｐゴシック" charset="-128"/>
              </a:rPr>
              <a:t>f</a:t>
            </a:r>
            <a:r>
              <a:rPr lang="en-US" i="1" baseline="-25000" dirty="0">
                <a:latin typeface="+mj-lt"/>
                <a:ea typeface="ＭＳ Ｐゴシック" charset="-128"/>
                <a:cs typeface="ＭＳ Ｐゴシック" charset="-128"/>
              </a:rPr>
              <a:t>2</a:t>
            </a:r>
            <a:r>
              <a:rPr lang="en-US" dirty="0">
                <a:latin typeface="+mj-lt"/>
                <a:ea typeface="ＭＳ Ｐゴシック" charset="-128"/>
                <a:cs typeface="ＭＳ Ｐゴシック" charset="-128"/>
              </a:rPr>
              <a:t>)/2}</a:t>
            </a:r>
          </a:p>
          <a:p>
            <a:endParaRPr lang="en-US" dirty="0">
              <a:ea typeface="ＭＳ Ｐゴシック" charset="-128"/>
              <a:cs typeface="ＭＳ Ｐゴシック" charset="-128"/>
            </a:endParaRPr>
          </a:p>
        </p:txBody>
      </p:sp>
      <p:sp>
        <p:nvSpPr>
          <p:cNvPr id="22533" name="Text Box 4"/>
          <p:cNvSpPr txBox="1">
            <a:spLocks noChangeArrowheads="1"/>
          </p:cNvSpPr>
          <p:nvPr/>
        </p:nvSpPr>
        <p:spPr bwMode="auto">
          <a:xfrm>
            <a:off x="381000" y="3429000"/>
            <a:ext cx="8382000" cy="1311275"/>
          </a:xfrm>
          <a:prstGeom prst="rect">
            <a:avLst/>
          </a:prstGeom>
          <a:noFill/>
          <a:ln w="9525">
            <a:noFill/>
            <a:miter lim="800000"/>
            <a:headEnd/>
            <a:tailEnd/>
          </a:ln>
        </p:spPr>
        <p:txBody>
          <a:bodyPr>
            <a:prstTxWarp prst="textNoShape">
              <a:avLst/>
            </a:prstTxWarp>
            <a:spAutoFit/>
          </a:bodyPr>
          <a:lstStyle/>
          <a:p>
            <a:r>
              <a:rPr lang="en-US" sz="2000">
                <a:latin typeface="Helvetica" charset="0"/>
              </a:rPr>
              <a:t>P. Neumann (1991). “Representation of orientations of symmetrical </a:t>
            </a:r>
            <a:br>
              <a:rPr lang="en-US" sz="2000">
                <a:latin typeface="Helvetica" charset="0"/>
              </a:rPr>
            </a:br>
            <a:r>
              <a:rPr lang="en-US" sz="2000">
                <a:latin typeface="Helvetica" charset="0"/>
              </a:rPr>
              <a:t>objects by Rodrigues vectors.” </a:t>
            </a:r>
            <a:br>
              <a:rPr lang="en-US" sz="2000">
                <a:latin typeface="Helvetica" charset="0"/>
              </a:rPr>
            </a:br>
            <a:r>
              <a:rPr lang="en-US" sz="2000" u="sng">
                <a:latin typeface="Helvetica" charset="0"/>
              </a:rPr>
              <a:t>Textures and Microstructures</a:t>
            </a:r>
            <a:r>
              <a:rPr lang="en-US" sz="2000">
                <a:latin typeface="Helvetica" charset="0"/>
              </a:rPr>
              <a:t> </a:t>
            </a:r>
            <a:r>
              <a:rPr lang="en-US" sz="2000" b="1">
                <a:latin typeface="Helvetica" charset="0"/>
              </a:rPr>
              <a:t>14-18</a:t>
            </a:r>
            <a:r>
              <a:rPr lang="en-US" sz="2000">
                <a:latin typeface="Helvetica" charset="0"/>
              </a:rPr>
              <a:t>: 53-58.</a:t>
            </a:r>
          </a:p>
          <a:p>
            <a:r>
              <a:rPr lang="en-US" sz="2000">
                <a:latin typeface="Helvetica" charset="0"/>
              </a:rPr>
              <a:t>	</a:t>
            </a:r>
          </a:p>
        </p:txBody>
      </p:sp>
      <p:sp>
        <p:nvSpPr>
          <p:cNvPr id="22534" name="TextBox 5"/>
          <p:cNvSpPr txBox="1">
            <a:spLocks noChangeArrowheads="1"/>
          </p:cNvSpPr>
          <p:nvPr/>
        </p:nvSpPr>
        <p:spPr bwMode="auto">
          <a:xfrm>
            <a:off x="381000" y="4724400"/>
            <a:ext cx="8078788" cy="1631950"/>
          </a:xfrm>
          <a:prstGeom prst="rect">
            <a:avLst/>
          </a:prstGeom>
          <a:noFill/>
          <a:ln w="9525">
            <a:noFill/>
            <a:miter lim="800000"/>
            <a:headEnd/>
            <a:tailEnd/>
          </a:ln>
        </p:spPr>
        <p:txBody>
          <a:bodyPr wrap="none">
            <a:prstTxWarp prst="textNoShape">
              <a:avLst/>
            </a:prstTxWarp>
            <a:spAutoFit/>
          </a:bodyPr>
          <a:lstStyle/>
          <a:p>
            <a:r>
              <a:rPr lang="en-US" sz="2000">
                <a:solidFill>
                  <a:srgbClr val="0000FF"/>
                </a:solidFill>
              </a:rPr>
              <a:t>Conversion from Rodrigues to Bunge Euler angles:</a:t>
            </a:r>
            <a:br>
              <a:rPr lang="en-US" sz="2000">
                <a:solidFill>
                  <a:srgbClr val="0000FF"/>
                </a:solidFill>
              </a:rPr>
            </a:br>
            <a:endParaRPr lang="en-US" sz="2000">
              <a:solidFill>
                <a:srgbClr val="0000FF"/>
              </a:solidFill>
            </a:endParaRPr>
          </a:p>
          <a:p>
            <a:r>
              <a:rPr lang="en-US" sz="2000">
                <a:solidFill>
                  <a:srgbClr val="0000FF"/>
                </a:solidFill>
              </a:rPr>
              <a:t>sum = atan(R</a:t>
            </a:r>
            <a:r>
              <a:rPr lang="en-US" sz="2000" baseline="-25000">
                <a:solidFill>
                  <a:srgbClr val="0000FF"/>
                </a:solidFill>
              </a:rPr>
              <a:t>3</a:t>
            </a:r>
            <a:r>
              <a:rPr lang="en-US" sz="2000">
                <a:solidFill>
                  <a:srgbClr val="0000FF"/>
                </a:solidFill>
              </a:rPr>
              <a:t>) ;  diff = atan ( R</a:t>
            </a:r>
            <a:r>
              <a:rPr lang="en-US" sz="2000" baseline="-25000">
                <a:solidFill>
                  <a:srgbClr val="0000FF"/>
                </a:solidFill>
              </a:rPr>
              <a:t>2</a:t>
            </a:r>
            <a:r>
              <a:rPr lang="en-US" sz="2000">
                <a:solidFill>
                  <a:srgbClr val="0000FF"/>
                </a:solidFill>
              </a:rPr>
              <a:t>/R</a:t>
            </a:r>
            <a:r>
              <a:rPr lang="en-US" sz="2000" baseline="-25000">
                <a:solidFill>
                  <a:srgbClr val="0000FF"/>
                </a:solidFill>
              </a:rPr>
              <a:t>1</a:t>
            </a:r>
            <a:r>
              <a:rPr lang="en-US" sz="2000">
                <a:solidFill>
                  <a:srgbClr val="0000FF"/>
                </a:solidFill>
              </a:rPr>
              <a:t> )</a:t>
            </a:r>
            <a:br>
              <a:rPr lang="en-US" sz="2000">
                <a:solidFill>
                  <a:srgbClr val="0000FF"/>
                </a:solidFill>
              </a:rPr>
            </a:br>
            <a:r>
              <a:rPr lang="en-US" sz="2000">
                <a:solidFill>
                  <a:srgbClr val="0000FF"/>
                </a:solidFill>
              </a:rPr>
              <a:t/>
            </a:r>
            <a:br>
              <a:rPr lang="en-US" sz="2000">
                <a:solidFill>
                  <a:srgbClr val="0000FF"/>
                </a:solidFill>
              </a:rPr>
            </a:br>
            <a:r>
              <a:rPr lang="en-US" sz="2000">
                <a:solidFill>
                  <a:srgbClr val="0000FF"/>
                </a:solidFill>
                <a:latin typeface="Symbol" charset="2"/>
                <a:ea typeface="Symbol" charset="2"/>
                <a:cs typeface="Symbol" charset="2"/>
              </a:rPr>
              <a:t>f</a:t>
            </a:r>
            <a:r>
              <a:rPr lang="en-US" sz="2000" baseline="-25000">
                <a:solidFill>
                  <a:srgbClr val="0000FF"/>
                </a:solidFill>
              </a:rPr>
              <a:t>1</a:t>
            </a:r>
            <a:r>
              <a:rPr lang="en-US" sz="2000">
                <a:solidFill>
                  <a:srgbClr val="0000FF"/>
                </a:solidFill>
              </a:rPr>
              <a:t> = sum + diff;  </a:t>
            </a:r>
            <a:r>
              <a:rPr lang="en-US" sz="2000">
                <a:solidFill>
                  <a:srgbClr val="0000FF"/>
                </a:solidFill>
                <a:latin typeface="Symbol" charset="2"/>
                <a:ea typeface="Symbol" charset="2"/>
                <a:cs typeface="Symbol" charset="2"/>
              </a:rPr>
              <a:t>F</a:t>
            </a:r>
            <a:r>
              <a:rPr lang="en-US" sz="2000">
                <a:solidFill>
                  <a:srgbClr val="0000FF"/>
                </a:solidFill>
              </a:rPr>
              <a:t> = 2. * atan(R2 * cos(sum) / sin(diff) ); </a:t>
            </a:r>
            <a:r>
              <a:rPr lang="en-US" sz="2000">
                <a:solidFill>
                  <a:srgbClr val="0000FF"/>
                </a:solidFill>
                <a:latin typeface="Symbol" charset="2"/>
                <a:ea typeface="Symbol" charset="2"/>
                <a:cs typeface="Symbol" charset="2"/>
              </a:rPr>
              <a:t>f</a:t>
            </a:r>
            <a:r>
              <a:rPr lang="en-US" sz="2000" baseline="-25000">
                <a:solidFill>
                  <a:srgbClr val="0000FF"/>
                </a:solidFill>
              </a:rPr>
              <a:t>2</a:t>
            </a:r>
            <a:r>
              <a:rPr lang="en-US" sz="2000">
                <a:solidFill>
                  <a:srgbClr val="0000FF"/>
                </a:solidFill>
              </a:rPr>
              <a:t> = sum - diff</a:t>
            </a: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p:txBody>
          <a:bodyPr/>
          <a:lstStyle/>
          <a:p>
            <a:fld id="{B53E46CD-8D90-B640-9EA9-AFA4A1D4B5EB}" type="slidenum">
              <a:rPr lang="en-US"/>
              <a:pPr/>
              <a:t>23</a:t>
            </a:fld>
            <a:endParaRPr lang="en-US"/>
          </a:p>
        </p:txBody>
      </p:sp>
      <p:sp>
        <p:nvSpPr>
          <p:cNvPr id="23555" name="Rectangle 2"/>
          <p:cNvSpPr>
            <a:spLocks noGrp="1" noChangeArrowheads="1"/>
          </p:cNvSpPr>
          <p:nvPr>
            <p:ph type="title"/>
          </p:nvPr>
        </p:nvSpPr>
        <p:spPr>
          <a:xfrm>
            <a:off x="685800" y="304800"/>
            <a:ext cx="7772400" cy="1143000"/>
          </a:xfrm>
        </p:spPr>
        <p:txBody>
          <a:bodyPr/>
          <a:lstStyle/>
          <a:p>
            <a:r>
              <a:rPr lang="en-US" sz="4000">
                <a:ea typeface="ＭＳ Ｐゴシック" charset="-128"/>
                <a:cs typeface="ＭＳ Ｐゴシック" charset="-128"/>
              </a:rPr>
              <a:t>Conversion Rodrigues vector to </a:t>
            </a:r>
            <a:br>
              <a:rPr lang="en-US" sz="4000">
                <a:ea typeface="ＭＳ Ｐゴシック" charset="-128"/>
                <a:cs typeface="ＭＳ Ｐゴシック" charset="-128"/>
              </a:rPr>
            </a:br>
            <a:r>
              <a:rPr lang="en-US" sz="4000">
                <a:ea typeface="ＭＳ Ｐゴシック" charset="-128"/>
                <a:cs typeface="ＭＳ Ｐゴシック" charset="-128"/>
              </a:rPr>
              <a:t>axis transformation matrix</a:t>
            </a:r>
            <a:endParaRPr lang="en-US">
              <a:ea typeface="ＭＳ Ｐゴシック" charset="-128"/>
              <a:cs typeface="ＭＳ Ｐゴシック" charset="-128"/>
            </a:endParaRPr>
          </a:p>
        </p:txBody>
      </p:sp>
      <p:sp>
        <p:nvSpPr>
          <p:cNvPr id="23556" name="Rectangle 3"/>
          <p:cNvSpPr>
            <a:spLocks noGrp="1" noChangeArrowheads="1"/>
          </p:cNvSpPr>
          <p:nvPr>
            <p:ph type="body" idx="1"/>
          </p:nvPr>
        </p:nvSpPr>
        <p:spPr>
          <a:xfrm>
            <a:off x="685800" y="1676400"/>
            <a:ext cx="7772400" cy="685800"/>
          </a:xfrm>
        </p:spPr>
        <p:txBody>
          <a:bodyPr/>
          <a:lstStyle/>
          <a:p>
            <a:r>
              <a:rPr lang="en-US">
                <a:ea typeface="ＭＳ Ｐゴシック" charset="-128"/>
                <a:cs typeface="ＭＳ Ｐゴシック" charset="-128"/>
              </a:rPr>
              <a:t>Due to Morawiec:</a:t>
            </a:r>
          </a:p>
        </p:txBody>
      </p:sp>
      <p:pic>
        <p:nvPicPr>
          <p:cNvPr id="23557" name="Picture 5" descr="latex-image-1.pdf"/>
          <p:cNvPicPr>
            <a:picLocks noChangeAspect="1"/>
          </p:cNvPicPr>
          <p:nvPr/>
        </p:nvPicPr>
        <p:blipFill>
          <a:blip r:embed="rId2"/>
          <a:srcRect/>
          <a:stretch>
            <a:fillRect/>
          </a:stretch>
        </p:blipFill>
        <p:spPr bwMode="auto">
          <a:xfrm>
            <a:off x="457200" y="2362200"/>
            <a:ext cx="8229600" cy="955675"/>
          </a:xfrm>
          <a:prstGeom prst="rect">
            <a:avLst/>
          </a:prstGeom>
          <a:noFill/>
          <a:ln w="9525">
            <a:noFill/>
            <a:miter lim="800000"/>
            <a:headEnd/>
            <a:tailEnd/>
          </a:ln>
        </p:spPr>
      </p:pic>
      <p:pic>
        <p:nvPicPr>
          <p:cNvPr id="23558" name="Picture 6" descr="latex-image-1.pdf"/>
          <p:cNvPicPr>
            <a:picLocks noChangeAspect="1"/>
          </p:cNvPicPr>
          <p:nvPr/>
        </p:nvPicPr>
        <p:blipFill>
          <a:blip r:embed="rId3"/>
          <a:srcRect/>
          <a:stretch>
            <a:fillRect/>
          </a:stretch>
        </p:blipFill>
        <p:spPr bwMode="auto">
          <a:xfrm>
            <a:off x="700088" y="4103688"/>
            <a:ext cx="7834312" cy="2068512"/>
          </a:xfrm>
          <a:prstGeom prst="rect">
            <a:avLst/>
          </a:prstGeom>
          <a:noFill/>
          <a:ln w="9525">
            <a:noFill/>
            <a:miter lim="800000"/>
            <a:headEnd/>
            <a:tailEnd/>
          </a:ln>
        </p:spPr>
      </p:pic>
      <p:sp>
        <p:nvSpPr>
          <p:cNvPr id="23559" name="TextBox 7"/>
          <p:cNvSpPr txBox="1">
            <a:spLocks noChangeArrowheads="1"/>
          </p:cNvSpPr>
          <p:nvPr/>
        </p:nvSpPr>
        <p:spPr bwMode="auto">
          <a:xfrm>
            <a:off x="838200" y="3581400"/>
            <a:ext cx="2763838" cy="369888"/>
          </a:xfrm>
          <a:prstGeom prst="rect">
            <a:avLst/>
          </a:prstGeom>
          <a:noFill/>
          <a:ln w="9525">
            <a:noFill/>
            <a:miter lim="800000"/>
            <a:headEnd/>
            <a:tailEnd/>
          </a:ln>
        </p:spPr>
        <p:txBody>
          <a:bodyPr wrap="none">
            <a:prstTxWarp prst="textNoShape">
              <a:avLst/>
            </a:prstTxWarp>
            <a:spAutoFit/>
          </a:bodyPr>
          <a:lstStyle/>
          <a:p>
            <a:r>
              <a:rPr lang="en-US"/>
              <a:t>Example for the 12 entry:</a:t>
            </a:r>
          </a:p>
        </p:txBody>
      </p:sp>
      <p:sp>
        <p:nvSpPr>
          <p:cNvPr id="2" name="TextBox 1"/>
          <p:cNvSpPr txBox="1"/>
          <p:nvPr/>
        </p:nvSpPr>
        <p:spPr>
          <a:xfrm>
            <a:off x="381000" y="6194735"/>
            <a:ext cx="8534400" cy="646331"/>
          </a:xfrm>
          <a:prstGeom prst="rect">
            <a:avLst/>
          </a:prstGeom>
          <a:noFill/>
        </p:spPr>
        <p:txBody>
          <a:bodyPr wrap="square" rtlCol="0">
            <a:spAutoFit/>
          </a:bodyPr>
          <a:lstStyle/>
          <a:p>
            <a:r>
              <a:rPr lang="en-US" dirty="0" smtClean="0"/>
              <a:t>NB </a:t>
            </a:r>
            <a:r>
              <a:rPr lang="en-US" dirty="0" err="1" smtClean="0"/>
              <a:t>Morawiec’s</a:t>
            </a:r>
            <a:r>
              <a:rPr lang="en-US" dirty="0" smtClean="0"/>
              <a:t> </a:t>
            </a:r>
            <a:r>
              <a:rPr lang="en-US" dirty="0" err="1" smtClean="0"/>
              <a:t>Eq</a:t>
            </a:r>
            <a:r>
              <a:rPr lang="en-US" dirty="0" smtClean="0"/>
              <a:t> on p22 has a minus sign in front of the last term; this will give an active rotation matrix, rather than the passive rotation matrix seen here.</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2"/>
          </p:nvPr>
        </p:nvSpPr>
        <p:spPr/>
        <p:txBody>
          <a:bodyPr/>
          <a:lstStyle/>
          <a:p>
            <a:fld id="{5A3DE8DF-6FA8-0F44-B7F6-8909F06368C7}" type="slidenum">
              <a:rPr lang="en-US"/>
              <a:pPr/>
              <a:t>24</a:t>
            </a:fld>
            <a:endParaRPr lang="en-US"/>
          </a:p>
        </p:txBody>
      </p:sp>
      <p:sp>
        <p:nvSpPr>
          <p:cNvPr id="24579" name="Rectangle 2"/>
          <p:cNvSpPr>
            <a:spLocks noGrp="1" noChangeArrowheads="1"/>
          </p:cNvSpPr>
          <p:nvPr>
            <p:ph type="title"/>
          </p:nvPr>
        </p:nvSpPr>
        <p:spPr>
          <a:xfrm>
            <a:off x="685800" y="152400"/>
            <a:ext cx="8229600" cy="1143000"/>
          </a:xfrm>
        </p:spPr>
        <p:txBody>
          <a:bodyPr/>
          <a:lstStyle/>
          <a:p>
            <a:r>
              <a:rPr lang="en-US">
                <a:ea typeface="ＭＳ Ｐゴシック" charset="-128"/>
                <a:cs typeface="ＭＳ Ｐゴシック" charset="-128"/>
              </a:rPr>
              <a:t>Combining Rotations as RF vectors</a:t>
            </a:r>
          </a:p>
        </p:txBody>
      </p:sp>
      <p:sp>
        <p:nvSpPr>
          <p:cNvPr id="24580" name="Rectangle 3"/>
          <p:cNvSpPr>
            <a:spLocks noGrp="1" noChangeArrowheads="1"/>
          </p:cNvSpPr>
          <p:nvPr>
            <p:ph type="body" idx="1"/>
          </p:nvPr>
        </p:nvSpPr>
        <p:spPr>
          <a:xfrm>
            <a:off x="685800" y="1447800"/>
            <a:ext cx="8001000" cy="3657600"/>
          </a:xfrm>
        </p:spPr>
        <p:txBody>
          <a:bodyPr/>
          <a:lstStyle/>
          <a:p>
            <a:r>
              <a:rPr lang="en-US" dirty="0">
                <a:ea typeface="Times" charset="0"/>
                <a:cs typeface="Times" charset="0"/>
              </a:rPr>
              <a:t>Two Rodrigues vectors combine to form a third, </a:t>
            </a:r>
            <a:r>
              <a:rPr lang="en-US" b="1" dirty="0" err="1">
                <a:latin typeface="Symbol" charset="2"/>
                <a:ea typeface="Times" charset="0"/>
                <a:cs typeface="Times" charset="0"/>
              </a:rPr>
              <a:t>r</a:t>
            </a:r>
            <a:r>
              <a:rPr lang="en-US" baseline="-25000" dirty="0" err="1">
                <a:ea typeface="Times" charset="0"/>
                <a:cs typeface="Times" charset="0"/>
              </a:rPr>
              <a:t>C</a:t>
            </a:r>
            <a:r>
              <a:rPr lang="en-US" dirty="0">
                <a:ea typeface="Times" charset="0"/>
                <a:cs typeface="Times" charset="0"/>
              </a:rPr>
              <a:t>, as follows, where </a:t>
            </a:r>
            <a:r>
              <a:rPr lang="en-US" b="1" dirty="0" err="1">
                <a:latin typeface="Symbol" charset="2"/>
                <a:ea typeface="Times" charset="0"/>
                <a:cs typeface="Times" charset="0"/>
              </a:rPr>
              <a:t>r</a:t>
            </a:r>
            <a:r>
              <a:rPr lang="en-US" baseline="-25000" dirty="0" err="1">
                <a:ea typeface="Times" charset="0"/>
                <a:cs typeface="Times" charset="0"/>
              </a:rPr>
              <a:t>B</a:t>
            </a:r>
            <a:r>
              <a:rPr lang="en-US" dirty="0">
                <a:ea typeface="Times" charset="0"/>
                <a:cs typeface="Times" charset="0"/>
              </a:rPr>
              <a:t> follows </a:t>
            </a:r>
            <a:r>
              <a:rPr lang="en-US" i="1" dirty="0">
                <a:ea typeface="Times" charset="0"/>
                <a:cs typeface="Times" charset="0"/>
              </a:rPr>
              <a:t>after</a:t>
            </a:r>
            <a:r>
              <a:rPr lang="en-US" dirty="0">
                <a:ea typeface="Times" charset="0"/>
                <a:cs typeface="Times" charset="0"/>
              </a:rPr>
              <a:t> </a:t>
            </a:r>
            <a:r>
              <a:rPr lang="en-US" b="1" dirty="0" err="1">
                <a:latin typeface="Symbol" charset="2"/>
                <a:ea typeface="Times" charset="0"/>
                <a:cs typeface="Times" charset="0"/>
              </a:rPr>
              <a:t>r</a:t>
            </a:r>
            <a:r>
              <a:rPr lang="en-US" baseline="-25000" dirty="0" err="1">
                <a:ea typeface="Times" charset="0"/>
                <a:cs typeface="Times" charset="0"/>
              </a:rPr>
              <a:t>A</a:t>
            </a:r>
            <a:r>
              <a:rPr lang="en-US" dirty="0" err="1">
                <a:ea typeface="Times" charset="0"/>
                <a:cs typeface="Times" charset="0"/>
              </a:rPr>
              <a:t>.</a:t>
            </a:r>
            <a:r>
              <a:rPr lang="en-US" dirty="0">
                <a:ea typeface="Times" charset="0"/>
                <a:cs typeface="Times" charset="0"/>
              </a:rPr>
              <a:t> Note that this is </a:t>
            </a:r>
            <a:r>
              <a:rPr lang="en-US" i="1" dirty="0">
                <a:ea typeface="Times" charset="0"/>
                <a:cs typeface="Times" charset="0"/>
              </a:rPr>
              <a:t>not</a:t>
            </a:r>
            <a:r>
              <a:rPr lang="en-US" dirty="0">
                <a:ea typeface="Times" charset="0"/>
                <a:cs typeface="Times" charset="0"/>
              </a:rPr>
              <a:t> the parallelogram law for vectors!</a:t>
            </a:r>
            <a:br>
              <a:rPr lang="en-US" dirty="0">
                <a:ea typeface="Times" charset="0"/>
                <a:cs typeface="Times" charset="0"/>
              </a:rPr>
            </a:br>
            <a:r>
              <a:rPr lang="en-US" dirty="0">
                <a:ea typeface="Times" charset="0"/>
                <a:cs typeface="Times" charset="0"/>
              </a:rPr>
              <a:t/>
            </a:r>
            <a:br>
              <a:rPr lang="en-US" dirty="0">
                <a:ea typeface="Times" charset="0"/>
                <a:cs typeface="Times" charset="0"/>
              </a:rPr>
            </a:br>
            <a:r>
              <a:rPr lang="en-US" dirty="0">
                <a:ea typeface="Times" charset="0"/>
                <a:cs typeface="Times" charset="0"/>
              </a:rPr>
              <a:t> </a:t>
            </a:r>
            <a:r>
              <a:rPr lang="en-US" b="1" dirty="0" err="1">
                <a:latin typeface="Symbol" charset="2"/>
                <a:ea typeface="Times" charset="0"/>
                <a:cs typeface="Times" charset="0"/>
              </a:rPr>
              <a:t>r</a:t>
            </a:r>
            <a:r>
              <a:rPr lang="en-US" baseline="-25000" dirty="0" err="1">
                <a:ea typeface="Times" charset="0"/>
                <a:cs typeface="Times" charset="0"/>
              </a:rPr>
              <a:t>C</a:t>
            </a:r>
            <a:r>
              <a:rPr lang="en-US" dirty="0">
                <a:ea typeface="Times" charset="0"/>
                <a:cs typeface="Times" charset="0"/>
              </a:rPr>
              <a:t> = (</a:t>
            </a:r>
            <a:r>
              <a:rPr lang="en-US" b="1" dirty="0" err="1">
                <a:latin typeface="Symbol" charset="2"/>
                <a:ea typeface="Times" charset="0"/>
                <a:cs typeface="Times" charset="0"/>
              </a:rPr>
              <a:t>r</a:t>
            </a:r>
            <a:r>
              <a:rPr lang="en-US" baseline="-25000" dirty="0" err="1">
                <a:ea typeface="Times" charset="0"/>
                <a:cs typeface="Times" charset="0"/>
              </a:rPr>
              <a:t>A</a:t>
            </a:r>
            <a:r>
              <a:rPr lang="en-US" dirty="0">
                <a:ea typeface="Times" charset="0"/>
                <a:cs typeface="Times" charset="0"/>
              </a:rPr>
              <a:t>, </a:t>
            </a:r>
            <a:r>
              <a:rPr lang="en-US" b="1" dirty="0" err="1">
                <a:latin typeface="Symbol" charset="2"/>
                <a:ea typeface="Times" charset="0"/>
                <a:cs typeface="Times" charset="0"/>
              </a:rPr>
              <a:t>r</a:t>
            </a:r>
            <a:r>
              <a:rPr lang="en-US" baseline="-25000" dirty="0" err="1">
                <a:ea typeface="Times" charset="0"/>
                <a:cs typeface="Times" charset="0"/>
              </a:rPr>
              <a:t>B</a:t>
            </a:r>
            <a:r>
              <a:rPr lang="en-US" dirty="0">
                <a:ea typeface="Times" charset="0"/>
                <a:cs typeface="Times" charset="0"/>
              </a:rPr>
              <a:t>) = </a:t>
            </a:r>
            <a:br>
              <a:rPr lang="en-US" dirty="0">
                <a:ea typeface="Times" charset="0"/>
                <a:cs typeface="Times" charset="0"/>
              </a:rPr>
            </a:br>
            <a:r>
              <a:rPr lang="en-US" dirty="0">
                <a:ea typeface="Times" charset="0"/>
                <a:cs typeface="Times" charset="0"/>
              </a:rPr>
              <a:t>		{</a:t>
            </a:r>
            <a:r>
              <a:rPr lang="en-US" b="1" dirty="0" err="1">
                <a:solidFill>
                  <a:srgbClr val="008000"/>
                </a:solidFill>
                <a:latin typeface="Symbol" charset="2"/>
                <a:ea typeface="Times" charset="0"/>
                <a:cs typeface="Times" charset="0"/>
              </a:rPr>
              <a:t>r</a:t>
            </a:r>
            <a:r>
              <a:rPr lang="en-US" baseline="-25000" dirty="0" err="1">
                <a:solidFill>
                  <a:srgbClr val="008000"/>
                </a:solidFill>
                <a:ea typeface="Times" charset="0"/>
                <a:cs typeface="Times" charset="0"/>
              </a:rPr>
              <a:t>A</a:t>
            </a:r>
            <a:r>
              <a:rPr lang="en-US" dirty="0">
                <a:solidFill>
                  <a:srgbClr val="008000"/>
                </a:solidFill>
                <a:ea typeface="Times" charset="0"/>
                <a:cs typeface="Times" charset="0"/>
              </a:rPr>
              <a:t> + </a:t>
            </a:r>
            <a:r>
              <a:rPr lang="en-US" b="1" dirty="0" err="1">
                <a:solidFill>
                  <a:srgbClr val="008000"/>
                </a:solidFill>
                <a:latin typeface="Symbol" charset="2"/>
                <a:ea typeface="Times" charset="0"/>
                <a:cs typeface="Times" charset="0"/>
              </a:rPr>
              <a:t>r</a:t>
            </a:r>
            <a:r>
              <a:rPr lang="en-US" baseline="-25000" dirty="0" err="1">
                <a:solidFill>
                  <a:srgbClr val="008000"/>
                </a:solidFill>
                <a:ea typeface="Times" charset="0"/>
                <a:cs typeface="Times" charset="0"/>
              </a:rPr>
              <a:t>B</a:t>
            </a:r>
            <a:r>
              <a:rPr lang="en-US" dirty="0">
                <a:ea typeface="Times" charset="0"/>
                <a:cs typeface="Times" charset="0"/>
              </a:rPr>
              <a:t> - </a:t>
            </a:r>
            <a:r>
              <a:rPr lang="en-US" b="1" dirty="0" err="1">
                <a:solidFill>
                  <a:schemeClr val="accent2"/>
                </a:solidFill>
                <a:latin typeface="Symbol" charset="2"/>
                <a:ea typeface="Times" charset="0"/>
                <a:cs typeface="Times" charset="0"/>
              </a:rPr>
              <a:t>r</a:t>
            </a:r>
            <a:r>
              <a:rPr lang="en-US" baseline="-25000" dirty="0" err="1">
                <a:solidFill>
                  <a:schemeClr val="accent2"/>
                </a:solidFill>
                <a:ea typeface="Times" charset="0"/>
                <a:cs typeface="Times" charset="0"/>
              </a:rPr>
              <a:t>A</a:t>
            </a:r>
            <a:r>
              <a:rPr lang="en-US" dirty="0">
                <a:solidFill>
                  <a:schemeClr val="accent2"/>
                </a:solidFill>
                <a:ea typeface="Times" charset="0"/>
                <a:cs typeface="Times" charset="0"/>
              </a:rPr>
              <a:t> x </a:t>
            </a:r>
            <a:r>
              <a:rPr lang="en-US" b="1" dirty="0" err="1">
                <a:solidFill>
                  <a:schemeClr val="accent2"/>
                </a:solidFill>
                <a:latin typeface="Symbol" charset="2"/>
                <a:ea typeface="Times" charset="0"/>
                <a:cs typeface="Times" charset="0"/>
              </a:rPr>
              <a:t>r</a:t>
            </a:r>
            <a:r>
              <a:rPr lang="en-US" baseline="-25000" dirty="0" err="1">
                <a:solidFill>
                  <a:schemeClr val="accent2"/>
                </a:solidFill>
                <a:ea typeface="Times" charset="0"/>
                <a:cs typeface="Times" charset="0"/>
              </a:rPr>
              <a:t>B</a:t>
            </a:r>
            <a:r>
              <a:rPr lang="en-US" dirty="0">
                <a:ea typeface="Times" charset="0"/>
                <a:cs typeface="Times" charset="0"/>
              </a:rPr>
              <a:t>}/{1 - </a:t>
            </a:r>
            <a:r>
              <a:rPr lang="en-US" b="1" dirty="0" err="1">
                <a:solidFill>
                  <a:srgbClr val="FF0000"/>
                </a:solidFill>
                <a:latin typeface="Symbol" charset="2"/>
                <a:ea typeface="Times" charset="0"/>
                <a:cs typeface="Times" charset="0"/>
              </a:rPr>
              <a:t>r</a:t>
            </a:r>
            <a:r>
              <a:rPr lang="en-US" baseline="-25000" dirty="0" err="1">
                <a:solidFill>
                  <a:srgbClr val="FF0000"/>
                </a:solidFill>
                <a:ea typeface="Times" charset="0"/>
                <a:cs typeface="Times" charset="0"/>
              </a:rPr>
              <a:t>A</a:t>
            </a:r>
            <a:r>
              <a:rPr lang="en-US" dirty="0" err="1">
                <a:solidFill>
                  <a:srgbClr val="FF0000"/>
                </a:solidFill>
                <a:ea typeface="Times" charset="0"/>
                <a:cs typeface="Times" charset="0"/>
              </a:rPr>
              <a:t>•</a:t>
            </a:r>
            <a:r>
              <a:rPr lang="en-US" b="1" dirty="0" err="1">
                <a:solidFill>
                  <a:srgbClr val="FF0000"/>
                </a:solidFill>
                <a:latin typeface="Symbol" charset="2"/>
                <a:ea typeface="Times" charset="0"/>
                <a:cs typeface="Times" charset="0"/>
              </a:rPr>
              <a:t>r</a:t>
            </a:r>
            <a:r>
              <a:rPr lang="en-US" baseline="-25000" dirty="0" err="1">
                <a:solidFill>
                  <a:srgbClr val="FF0000"/>
                </a:solidFill>
                <a:ea typeface="Times" charset="0"/>
                <a:cs typeface="Times" charset="0"/>
              </a:rPr>
              <a:t>B</a:t>
            </a:r>
            <a:r>
              <a:rPr lang="en-US" dirty="0">
                <a:ea typeface="Times" charset="0"/>
                <a:cs typeface="Times" charset="0"/>
              </a:rPr>
              <a:t>}</a:t>
            </a:r>
            <a:endParaRPr lang="en-US" dirty="0">
              <a:ea typeface="ＭＳ Ｐゴシック" charset="-128"/>
              <a:cs typeface="ＭＳ Ｐゴシック" charset="-128"/>
            </a:endParaRPr>
          </a:p>
        </p:txBody>
      </p:sp>
      <p:sp>
        <p:nvSpPr>
          <p:cNvPr id="24581" name="Text Box 4"/>
          <p:cNvSpPr txBox="1">
            <a:spLocks noChangeArrowheads="1"/>
          </p:cNvSpPr>
          <p:nvPr/>
        </p:nvSpPr>
        <p:spPr bwMode="auto">
          <a:xfrm>
            <a:off x="2590800" y="5553075"/>
            <a:ext cx="2574925" cy="588963"/>
          </a:xfrm>
          <a:prstGeom prst="rect">
            <a:avLst/>
          </a:prstGeom>
          <a:noFill/>
          <a:ln w="9525">
            <a:solidFill>
              <a:schemeClr val="accent2"/>
            </a:solidFill>
            <a:miter lim="800000"/>
            <a:headEnd/>
            <a:tailEnd/>
          </a:ln>
        </p:spPr>
        <p:txBody>
          <a:bodyPr wrap="none">
            <a:prstTxWarp prst="textNoShape">
              <a:avLst/>
            </a:prstTxWarp>
            <a:spAutoFit/>
          </a:bodyPr>
          <a:lstStyle/>
          <a:p>
            <a:r>
              <a:rPr lang="en-US" sz="3200" i="1">
                <a:solidFill>
                  <a:schemeClr val="accent2"/>
                </a:solidFill>
                <a:latin typeface="Times" charset="0"/>
              </a:rPr>
              <a:t>vector product</a:t>
            </a:r>
          </a:p>
        </p:txBody>
      </p:sp>
      <p:sp>
        <p:nvSpPr>
          <p:cNvPr id="24582" name="Line 5"/>
          <p:cNvSpPr>
            <a:spLocks noChangeShapeType="1"/>
          </p:cNvSpPr>
          <p:nvPr/>
        </p:nvSpPr>
        <p:spPr bwMode="auto">
          <a:xfrm flipV="1">
            <a:off x="4206875" y="4572000"/>
            <a:ext cx="0" cy="1087438"/>
          </a:xfrm>
          <a:prstGeom prst="line">
            <a:avLst/>
          </a:prstGeom>
          <a:noFill/>
          <a:ln w="9525">
            <a:solidFill>
              <a:schemeClr val="accent2"/>
            </a:solidFill>
            <a:round/>
            <a:headEnd/>
            <a:tailEnd type="triangle" w="med" len="med"/>
          </a:ln>
        </p:spPr>
        <p:txBody>
          <a:bodyPr wrap="none" anchor="ctr">
            <a:prstTxWarp prst="textNoShape">
              <a:avLst/>
            </a:prstTxWarp>
          </a:bodyPr>
          <a:lstStyle/>
          <a:p>
            <a:endParaRPr lang="en-US"/>
          </a:p>
        </p:txBody>
      </p:sp>
      <p:sp>
        <p:nvSpPr>
          <p:cNvPr id="24583" name="Text Box 6"/>
          <p:cNvSpPr txBox="1">
            <a:spLocks noChangeArrowheads="1"/>
          </p:cNvSpPr>
          <p:nvPr/>
        </p:nvSpPr>
        <p:spPr bwMode="auto">
          <a:xfrm>
            <a:off x="5807075" y="5583238"/>
            <a:ext cx="2574925" cy="588962"/>
          </a:xfrm>
          <a:prstGeom prst="rect">
            <a:avLst/>
          </a:prstGeom>
          <a:noFill/>
          <a:ln w="9525">
            <a:solidFill>
              <a:srgbClr val="FF0000"/>
            </a:solidFill>
            <a:miter lim="800000"/>
            <a:headEnd/>
            <a:tailEnd/>
          </a:ln>
        </p:spPr>
        <p:txBody>
          <a:bodyPr wrap="none">
            <a:prstTxWarp prst="textNoShape">
              <a:avLst/>
            </a:prstTxWarp>
            <a:spAutoFit/>
          </a:bodyPr>
          <a:lstStyle/>
          <a:p>
            <a:r>
              <a:rPr lang="en-US" sz="3200" i="1">
                <a:solidFill>
                  <a:srgbClr val="FF0000"/>
                </a:solidFill>
                <a:latin typeface="Times" charset="0"/>
              </a:rPr>
              <a:t>scalar product</a:t>
            </a:r>
          </a:p>
        </p:txBody>
      </p:sp>
      <p:sp>
        <p:nvSpPr>
          <p:cNvPr id="24584" name="Line 7"/>
          <p:cNvSpPr>
            <a:spLocks noChangeShapeType="1"/>
          </p:cNvSpPr>
          <p:nvPr/>
        </p:nvSpPr>
        <p:spPr bwMode="auto">
          <a:xfrm flipH="1" flipV="1">
            <a:off x="6172200" y="4572000"/>
            <a:ext cx="625475" cy="1087438"/>
          </a:xfrm>
          <a:prstGeom prst="line">
            <a:avLst/>
          </a:prstGeom>
          <a:noFill/>
          <a:ln w="9525">
            <a:solidFill>
              <a:srgbClr val="FF0000"/>
            </a:solidFill>
            <a:round/>
            <a:headEnd/>
            <a:tailEnd type="triangle" w="med" len="med"/>
          </a:ln>
        </p:spPr>
        <p:txBody>
          <a:bodyPr wrap="none" anchor="ctr">
            <a:prstTxWarp prst="textNoShape">
              <a:avLst/>
            </a:prstTxWarp>
          </a:bodyPr>
          <a:lstStyle/>
          <a:p>
            <a:endParaRPr lang="en-US"/>
          </a:p>
        </p:txBody>
      </p:sp>
      <p:sp>
        <p:nvSpPr>
          <p:cNvPr id="24585" name="Text Box 8"/>
          <p:cNvSpPr txBox="1">
            <a:spLocks noChangeArrowheads="1"/>
          </p:cNvSpPr>
          <p:nvPr/>
        </p:nvSpPr>
        <p:spPr bwMode="auto">
          <a:xfrm>
            <a:off x="457200" y="4648200"/>
            <a:ext cx="1547813" cy="588963"/>
          </a:xfrm>
          <a:prstGeom prst="rect">
            <a:avLst/>
          </a:prstGeom>
          <a:noFill/>
          <a:ln w="9525">
            <a:solidFill>
              <a:srgbClr val="008000"/>
            </a:solidFill>
            <a:miter lim="800000"/>
            <a:headEnd/>
            <a:tailEnd/>
          </a:ln>
        </p:spPr>
        <p:txBody>
          <a:bodyPr wrap="none">
            <a:prstTxWarp prst="textNoShape">
              <a:avLst/>
            </a:prstTxWarp>
            <a:spAutoFit/>
          </a:bodyPr>
          <a:lstStyle/>
          <a:p>
            <a:r>
              <a:rPr lang="en-US" sz="3200" i="1">
                <a:solidFill>
                  <a:srgbClr val="008000"/>
                </a:solidFill>
                <a:latin typeface="Times" charset="0"/>
              </a:rPr>
              <a:t>addition</a:t>
            </a:r>
          </a:p>
        </p:txBody>
      </p:sp>
      <p:sp>
        <p:nvSpPr>
          <p:cNvPr id="24586" name="Line 9"/>
          <p:cNvSpPr>
            <a:spLocks noChangeShapeType="1"/>
          </p:cNvSpPr>
          <p:nvPr/>
        </p:nvSpPr>
        <p:spPr bwMode="auto">
          <a:xfrm flipV="1">
            <a:off x="2057400" y="4495800"/>
            <a:ext cx="838200" cy="457200"/>
          </a:xfrm>
          <a:prstGeom prst="line">
            <a:avLst/>
          </a:prstGeom>
          <a:noFill/>
          <a:ln w="9525">
            <a:solidFill>
              <a:srgbClr val="008000"/>
            </a:solidFill>
            <a:round/>
            <a:headEnd/>
            <a:tailEnd type="triangle" w="med" len="med"/>
          </a:ln>
        </p:spPr>
        <p:txBody>
          <a:bodyPr wrap="none" anchor="ctr">
            <a:prstTxWarp prst="textNoShape">
              <a:avLst/>
            </a:prstTxWarp>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Slide Number Placeholder 4"/>
          <p:cNvSpPr>
            <a:spLocks noGrp="1"/>
          </p:cNvSpPr>
          <p:nvPr>
            <p:ph type="sldNum" sz="quarter" idx="12"/>
          </p:nvPr>
        </p:nvSpPr>
        <p:spPr/>
        <p:txBody>
          <a:bodyPr/>
          <a:lstStyle/>
          <a:p>
            <a:fld id="{160911C3-AC86-5A44-9A4C-05E426FCAA30}" type="slidenum">
              <a:rPr lang="en-US"/>
              <a:pPr/>
              <a:t>25</a:t>
            </a:fld>
            <a:endParaRPr lang="en-US"/>
          </a:p>
        </p:txBody>
      </p:sp>
      <p:sp>
        <p:nvSpPr>
          <p:cNvPr id="4100" name="Rectangle 2"/>
          <p:cNvSpPr>
            <a:spLocks noGrp="1" noChangeArrowheads="1"/>
          </p:cNvSpPr>
          <p:nvPr>
            <p:ph type="title"/>
          </p:nvPr>
        </p:nvSpPr>
        <p:spPr/>
        <p:txBody>
          <a:bodyPr/>
          <a:lstStyle/>
          <a:p>
            <a:r>
              <a:rPr lang="en-US">
                <a:ea typeface="ＭＳ Ｐゴシック" charset="-128"/>
                <a:cs typeface="ＭＳ Ｐゴシック" charset="-128"/>
              </a:rPr>
              <a:t>Combining Rotations as RF vectors: component form</a:t>
            </a:r>
          </a:p>
        </p:txBody>
      </p:sp>
      <p:graphicFrame>
        <p:nvGraphicFramePr>
          <p:cNvPr id="4098" name="Object 2"/>
          <p:cNvGraphicFramePr>
            <a:graphicFrameLocks noChangeAspect="1"/>
          </p:cNvGraphicFramePr>
          <p:nvPr/>
        </p:nvGraphicFramePr>
        <p:xfrm>
          <a:off x="381000" y="1905000"/>
          <a:ext cx="8588375" cy="3645666"/>
        </p:xfrm>
        <a:graphic>
          <a:graphicData uri="http://schemas.openxmlformats.org/presentationml/2006/ole">
            <mc:AlternateContent xmlns:mc="http://schemas.openxmlformats.org/markup-compatibility/2006">
              <mc:Choice xmlns:v="urn:schemas-microsoft-com:vml" Requires="v">
                <p:oleObj spid="_x0000_s4112" name="Equation" r:id="rId3" imgW="2603500" imgH="1104900" progId="Equation.3">
                  <p:embed/>
                </p:oleObj>
              </mc:Choice>
              <mc:Fallback>
                <p:oleObj name="Equation" r:id="rId3" imgW="2603500" imgH="11049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905000"/>
                        <a:ext cx="8588375" cy="36456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Quaternions: Yet another representation of rotations</a:t>
            </a:r>
          </a:p>
        </p:txBody>
      </p:sp>
      <p:pic>
        <p:nvPicPr>
          <p:cNvPr id="25603" name="quaternionsdef.jpg" descr="/afs/andrew.cmu.edu/usr19/srwilson/quaternionsdef.jpg"/>
          <p:cNvPicPr>
            <a:picLocks noChangeAspect="1"/>
          </p:cNvPicPr>
          <p:nvPr/>
        </p:nvPicPr>
        <p:blipFill>
          <a:blip r:embed="rId2" r:link="rId3"/>
          <a:srcRect/>
          <a:stretch>
            <a:fillRect/>
          </a:stretch>
        </p:blipFill>
        <p:spPr bwMode="auto">
          <a:xfrm>
            <a:off x="5638800" y="1809750"/>
            <a:ext cx="2674938" cy="1085850"/>
          </a:xfrm>
          <a:prstGeom prst="rect">
            <a:avLst/>
          </a:prstGeom>
          <a:noFill/>
          <a:ln w="9525">
            <a:noFill/>
            <a:miter lim="800000"/>
            <a:headEnd/>
            <a:tailEnd/>
          </a:ln>
        </p:spPr>
      </p:pic>
      <p:sp>
        <p:nvSpPr>
          <p:cNvPr id="25604" name="TextBox 7"/>
          <p:cNvSpPr txBox="1">
            <a:spLocks noChangeArrowheads="1"/>
          </p:cNvSpPr>
          <p:nvPr/>
        </p:nvSpPr>
        <p:spPr bwMode="auto">
          <a:xfrm>
            <a:off x="2743200" y="1288257"/>
            <a:ext cx="3024188" cy="461962"/>
          </a:xfrm>
          <a:prstGeom prst="rect">
            <a:avLst/>
          </a:prstGeom>
          <a:noFill/>
          <a:ln w="9525">
            <a:noFill/>
            <a:miter lim="800000"/>
            <a:headEnd/>
            <a:tailEnd/>
          </a:ln>
        </p:spPr>
        <p:txBody>
          <a:bodyPr wrap="none">
            <a:prstTxWarp prst="textNoShape">
              <a:avLst/>
            </a:prstTxWarp>
            <a:spAutoFit/>
          </a:bodyPr>
          <a:lstStyle/>
          <a:p>
            <a:r>
              <a:rPr lang="en-US" sz="2400" i="1" dirty="0">
                <a:solidFill>
                  <a:srgbClr val="FF0000"/>
                </a:solidFill>
                <a:latin typeface="Calibri" charset="0"/>
              </a:rPr>
              <a:t>What is a quaternion?</a:t>
            </a:r>
          </a:p>
        </p:txBody>
      </p:sp>
      <p:sp>
        <p:nvSpPr>
          <p:cNvPr id="25605" name="TextBox 8"/>
          <p:cNvSpPr txBox="1">
            <a:spLocks noChangeArrowheads="1"/>
          </p:cNvSpPr>
          <p:nvPr/>
        </p:nvSpPr>
        <p:spPr bwMode="auto">
          <a:xfrm>
            <a:off x="342900" y="1750219"/>
            <a:ext cx="4800600" cy="1631216"/>
          </a:xfrm>
          <a:prstGeom prst="rect">
            <a:avLst/>
          </a:prstGeom>
          <a:noFill/>
          <a:ln w="9525">
            <a:noFill/>
            <a:miter lim="800000"/>
            <a:headEnd/>
            <a:tailEnd/>
          </a:ln>
        </p:spPr>
        <p:txBody>
          <a:bodyPr>
            <a:prstTxWarp prst="textNoShape">
              <a:avLst/>
            </a:prstTxWarp>
            <a:spAutoFit/>
          </a:bodyPr>
          <a:lstStyle/>
          <a:p>
            <a:pPr algn="ctr"/>
            <a:r>
              <a:rPr lang="en-US" sz="2000" dirty="0">
                <a:latin typeface="Calibri" charset="0"/>
              </a:rPr>
              <a:t>A quaternion is first of all an ordered set of four real numbers </a:t>
            </a:r>
            <a:r>
              <a:rPr lang="en-US" sz="2000" i="1" dirty="0">
                <a:solidFill>
                  <a:srgbClr val="4F6228"/>
                </a:solidFill>
                <a:latin typeface="Times New Roman" charset="0"/>
                <a:ea typeface="Times New Roman" charset="0"/>
                <a:cs typeface="Times New Roman" charset="0"/>
              </a:rPr>
              <a:t>q</a:t>
            </a:r>
            <a:r>
              <a:rPr lang="en-US" sz="2000" baseline="-25000" dirty="0">
                <a:solidFill>
                  <a:srgbClr val="4F6228"/>
                </a:solidFill>
                <a:latin typeface="Times New Roman" charset="0"/>
                <a:ea typeface="Times New Roman" charset="0"/>
                <a:cs typeface="Times New Roman" charset="0"/>
              </a:rPr>
              <a:t>0</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1</a:t>
            </a:r>
            <a:r>
              <a:rPr lang="en-US" sz="2000" dirty="0">
                <a:latin typeface="Calibri" charset="0"/>
              </a:rPr>
              <a:t>, </a:t>
            </a:r>
            <a:r>
              <a:rPr lang="en-US" sz="2000" i="1" dirty="0">
                <a:latin typeface="Times New Roman" charset="0"/>
                <a:ea typeface="Times New Roman" charset="0"/>
                <a:cs typeface="Times New Roman" charset="0"/>
              </a:rPr>
              <a:t>q</a:t>
            </a:r>
            <a:r>
              <a:rPr lang="en-US" sz="2000" baseline="-25000" dirty="0">
                <a:latin typeface="Times New Roman" charset="0"/>
                <a:ea typeface="Times New Roman" charset="0"/>
                <a:cs typeface="Times New Roman" charset="0"/>
              </a:rPr>
              <a:t>2</a:t>
            </a:r>
            <a:r>
              <a:rPr lang="en-US" sz="2000" dirty="0">
                <a:latin typeface="Calibri" charset="0"/>
              </a:rPr>
              <a:t>, and </a:t>
            </a:r>
            <a:r>
              <a:rPr lang="en-US" sz="2000" i="1" dirty="0" smtClean="0">
                <a:latin typeface="Times New Roman" charset="0"/>
                <a:ea typeface="Times New Roman" charset="0"/>
                <a:cs typeface="Times New Roman" charset="0"/>
              </a:rPr>
              <a:t>q</a:t>
            </a:r>
            <a:r>
              <a:rPr lang="en-US" sz="2000" baseline="-25000" dirty="0" smtClean="0">
                <a:latin typeface="Times New Roman" charset="0"/>
                <a:ea typeface="Times New Roman" charset="0"/>
                <a:cs typeface="Times New Roman" charset="0"/>
              </a:rPr>
              <a:t>3</a:t>
            </a:r>
            <a:r>
              <a:rPr lang="en-US" sz="2000" dirty="0" smtClean="0">
                <a:latin typeface="Times New Roman" charset="0"/>
                <a:ea typeface="Times New Roman" charset="0"/>
                <a:cs typeface="Times New Roman" charset="0"/>
              </a:rPr>
              <a:t>,</a:t>
            </a:r>
            <a:r>
              <a:rPr lang="en-US" sz="2000" baseline="-25000" dirty="0" smtClean="0">
                <a:latin typeface="Times New Roman" charset="0"/>
                <a:ea typeface="Times New Roman" charset="0"/>
                <a:cs typeface="Times New Roman" charset="0"/>
              </a:rPr>
              <a:t> </a:t>
            </a:r>
            <a:r>
              <a:rPr lang="en-US" sz="2000" dirty="0" smtClean="0">
                <a:latin typeface="Times New Roman" charset="0"/>
                <a:ea typeface="Times New Roman" charset="0"/>
                <a:cs typeface="Times New Roman" charset="0"/>
              </a:rPr>
              <a:t>(</a:t>
            </a:r>
            <a:r>
              <a:rPr lang="en-US" sz="2000" dirty="0" smtClean="0">
                <a:latin typeface="Calibri" charset="0"/>
              </a:rPr>
              <a:t>sometimes </a:t>
            </a:r>
            <a:r>
              <a:rPr lang="en-US" sz="2000" i="1" dirty="0" smtClean="0">
                <a:latin typeface="Times New Roman" charset="0"/>
                <a:ea typeface="Times New Roman" charset="0"/>
                <a:cs typeface="Times New Roman" charset="0"/>
              </a:rPr>
              <a:t>q</a:t>
            </a:r>
            <a:r>
              <a:rPr lang="en-US" sz="2000" baseline="-25000" dirty="0" smtClean="0">
                <a:latin typeface="Times New Roman" charset="0"/>
                <a:ea typeface="Times New Roman" charset="0"/>
                <a:cs typeface="Times New Roman" charset="0"/>
              </a:rPr>
              <a:t>1</a:t>
            </a:r>
            <a:r>
              <a:rPr lang="en-US" sz="2000" dirty="0">
                <a:latin typeface="Calibri" charset="0"/>
              </a:rPr>
              <a:t>, </a:t>
            </a:r>
            <a:r>
              <a:rPr lang="en-US" sz="2000" i="1" dirty="0" smtClean="0">
                <a:latin typeface="Times New Roman" charset="0"/>
                <a:ea typeface="Times New Roman" charset="0"/>
                <a:cs typeface="Times New Roman" charset="0"/>
              </a:rPr>
              <a:t>q</a:t>
            </a:r>
            <a:r>
              <a:rPr lang="en-US" sz="2000" baseline="-25000" dirty="0" smtClean="0">
                <a:latin typeface="Times New Roman" charset="0"/>
                <a:ea typeface="Times New Roman" charset="0"/>
                <a:cs typeface="Times New Roman" charset="0"/>
              </a:rPr>
              <a:t>2</a:t>
            </a:r>
            <a:r>
              <a:rPr lang="en-US" sz="2000" dirty="0" smtClean="0">
                <a:latin typeface="Calibri" charset="0"/>
              </a:rPr>
              <a:t> </a:t>
            </a:r>
            <a:r>
              <a:rPr lang="en-US" sz="2000" i="1" dirty="0" smtClean="0">
                <a:latin typeface="Times New Roman" charset="0"/>
                <a:ea typeface="Times New Roman" charset="0"/>
                <a:cs typeface="Times New Roman" charset="0"/>
              </a:rPr>
              <a:t>q</a:t>
            </a:r>
            <a:r>
              <a:rPr lang="en-US" sz="2000" baseline="-25000" dirty="0" smtClean="0">
                <a:latin typeface="Times New Roman" charset="0"/>
                <a:ea typeface="Times New Roman" charset="0"/>
                <a:cs typeface="Times New Roman" charset="0"/>
              </a:rPr>
              <a:t>3</a:t>
            </a:r>
            <a:r>
              <a:rPr lang="en-US" sz="2000" dirty="0">
                <a:latin typeface="Calibri" charset="0"/>
              </a:rPr>
              <a:t>, </a:t>
            </a:r>
            <a:r>
              <a:rPr lang="en-US" sz="2000" dirty="0" smtClean="0">
                <a:latin typeface="Calibri" charset="0"/>
              </a:rPr>
              <a:t>and </a:t>
            </a:r>
            <a:r>
              <a:rPr lang="en-US" sz="2000" i="1" dirty="0" smtClean="0">
                <a:solidFill>
                  <a:schemeClr val="accent3">
                    <a:lumMod val="50000"/>
                  </a:schemeClr>
                </a:solidFill>
                <a:latin typeface="Times New Roman" charset="0"/>
                <a:ea typeface="Times New Roman" charset="0"/>
                <a:cs typeface="Times New Roman" charset="0"/>
              </a:rPr>
              <a:t>q</a:t>
            </a:r>
            <a:r>
              <a:rPr lang="en-US" sz="2000" baseline="-25000" dirty="0" smtClean="0">
                <a:solidFill>
                  <a:schemeClr val="accent3">
                    <a:lumMod val="50000"/>
                  </a:schemeClr>
                </a:solidFill>
                <a:latin typeface="Times New Roman" charset="0"/>
                <a:ea typeface="Times New Roman" charset="0"/>
                <a:cs typeface="Times New Roman" charset="0"/>
              </a:rPr>
              <a:t>4</a:t>
            </a:r>
            <a:r>
              <a:rPr lang="en-US" sz="2000" dirty="0" smtClean="0">
                <a:latin typeface="Calibri" charset="0"/>
              </a:rPr>
              <a:t>) </a:t>
            </a:r>
            <a:r>
              <a:rPr lang="en-US" sz="2000" dirty="0">
                <a:latin typeface="Calibri" charset="0"/>
              </a:rPr>
              <a:t>.  </a:t>
            </a:r>
            <a:endParaRPr lang="en-US" sz="2000" dirty="0">
              <a:latin typeface="Calibri" charset="0"/>
            </a:endParaRPr>
          </a:p>
          <a:p>
            <a:pPr algn="ctr"/>
            <a:r>
              <a:rPr lang="en-US" sz="2000" dirty="0">
                <a:latin typeface="Calibri" charset="0"/>
              </a:rPr>
              <a:t>Here, </a:t>
            </a:r>
            <a:r>
              <a:rPr lang="en-US" sz="2000" b="1" dirty="0" err="1">
                <a:latin typeface="Times New Roman" charset="0"/>
                <a:ea typeface="Times New Roman" charset="0"/>
                <a:cs typeface="Times New Roman" charset="0"/>
              </a:rPr>
              <a:t>i</a:t>
            </a:r>
            <a:r>
              <a:rPr lang="en-US" sz="2000" b="1" dirty="0">
                <a:latin typeface="Times New Roman" charset="0"/>
                <a:ea typeface="Times New Roman" charset="0"/>
                <a:cs typeface="Times New Roman" charset="0"/>
              </a:rPr>
              <a:t>, j, k</a:t>
            </a:r>
            <a:r>
              <a:rPr lang="en-US" sz="2000" dirty="0">
                <a:latin typeface="Calibri" charset="0"/>
              </a:rPr>
              <a:t> are the familiar unit vectors that correspond to the x-, y-, and z-axes, resp.</a:t>
            </a:r>
          </a:p>
        </p:txBody>
      </p:sp>
      <p:pic>
        <p:nvPicPr>
          <p:cNvPr id="25606" name="quaternionsadd.jpg" descr="/afs/andrew.cmu.edu/usr19/srwilson/quaternionsadd.jpg"/>
          <p:cNvPicPr>
            <a:picLocks noChangeAspect="1"/>
          </p:cNvPicPr>
          <p:nvPr/>
        </p:nvPicPr>
        <p:blipFill>
          <a:blip r:embed="rId4" r:link="rId3"/>
          <a:srcRect/>
          <a:stretch>
            <a:fillRect/>
          </a:stretch>
        </p:blipFill>
        <p:spPr bwMode="auto">
          <a:xfrm>
            <a:off x="1295400" y="4365625"/>
            <a:ext cx="6553200" cy="358775"/>
          </a:xfrm>
          <a:prstGeom prst="rect">
            <a:avLst/>
          </a:prstGeom>
          <a:noFill/>
          <a:ln w="9525">
            <a:noFill/>
            <a:miter lim="800000"/>
            <a:headEnd/>
            <a:tailEnd/>
          </a:ln>
        </p:spPr>
      </p:pic>
      <p:sp>
        <p:nvSpPr>
          <p:cNvPr id="25607" name="TextBox 17"/>
          <p:cNvSpPr txBox="1">
            <a:spLocks noChangeArrowheads="1"/>
          </p:cNvSpPr>
          <p:nvPr/>
        </p:nvSpPr>
        <p:spPr bwMode="auto">
          <a:xfrm>
            <a:off x="1600200" y="3343275"/>
            <a:ext cx="5943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Addition of two quaternions and multiplication of a quaternion by a real number are as would be expected of normal four-component vectors.</a:t>
            </a:r>
          </a:p>
        </p:txBody>
      </p:sp>
      <p:pic>
        <p:nvPicPr>
          <p:cNvPr id="25608" name="quaternionsnorm.jpg" descr="/afs/andrew.cmu.edu/usr19/srwilson/quaternionsnorm.jpg"/>
          <p:cNvPicPr>
            <a:picLocks noChangeAspect="1"/>
          </p:cNvPicPr>
          <p:nvPr/>
        </p:nvPicPr>
        <p:blipFill>
          <a:blip r:embed="rId5" r:link="rId3"/>
          <a:srcRect/>
          <a:stretch>
            <a:fillRect/>
          </a:stretch>
        </p:blipFill>
        <p:spPr bwMode="auto">
          <a:xfrm>
            <a:off x="609600" y="5410200"/>
            <a:ext cx="4114800" cy="531813"/>
          </a:xfrm>
          <a:prstGeom prst="rect">
            <a:avLst/>
          </a:prstGeom>
          <a:noFill/>
          <a:ln w="9525">
            <a:noFill/>
            <a:miter lim="800000"/>
            <a:headEnd/>
            <a:tailEnd/>
          </a:ln>
        </p:spPr>
      </p:pic>
      <p:sp>
        <p:nvSpPr>
          <p:cNvPr id="25609" name="TextBox 21"/>
          <p:cNvSpPr txBox="1">
            <a:spLocks noChangeArrowheads="1"/>
          </p:cNvSpPr>
          <p:nvPr/>
        </p:nvSpPr>
        <p:spPr bwMode="auto">
          <a:xfrm>
            <a:off x="990600" y="4953000"/>
            <a:ext cx="305752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Magnitude of a quaternion: </a:t>
            </a:r>
          </a:p>
        </p:txBody>
      </p:sp>
      <p:sp>
        <p:nvSpPr>
          <p:cNvPr id="23" name="Oval 22"/>
          <p:cNvSpPr>
            <a:spLocks noChangeArrowheads="1"/>
          </p:cNvSpPr>
          <p:nvPr/>
        </p:nvSpPr>
        <p:spPr bwMode="auto">
          <a:xfrm>
            <a:off x="6096000" y="2598738"/>
            <a:ext cx="381000" cy="296862"/>
          </a:xfrm>
          <a:prstGeom prst="ellipse">
            <a:avLst/>
          </a:prstGeom>
          <a:noFill/>
          <a:ln w="9525">
            <a:solidFill>
              <a:srgbClr val="4A7EBB"/>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4" name="Oval 23"/>
          <p:cNvSpPr>
            <a:spLocks noChangeArrowheads="1"/>
          </p:cNvSpPr>
          <p:nvPr/>
        </p:nvSpPr>
        <p:spPr bwMode="auto">
          <a:xfrm>
            <a:off x="6553200" y="2590800"/>
            <a:ext cx="381000" cy="296863"/>
          </a:xfrm>
          <a:prstGeom prst="ellipse">
            <a:avLst/>
          </a:prstGeom>
          <a:noFill/>
          <a:ln w="9525">
            <a:solidFill>
              <a:srgbClr val="800000"/>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
        <p:nvSpPr>
          <p:cNvPr id="25612" name="TextBox 24"/>
          <p:cNvSpPr txBox="1">
            <a:spLocks noChangeArrowheads="1"/>
          </p:cNvSpPr>
          <p:nvPr/>
        </p:nvSpPr>
        <p:spPr bwMode="auto">
          <a:xfrm>
            <a:off x="5334000" y="27543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5613" name="TextBox 25"/>
          <p:cNvSpPr txBox="1">
            <a:spLocks noChangeArrowheads="1"/>
          </p:cNvSpPr>
          <p:nvPr/>
        </p:nvSpPr>
        <p:spPr bwMode="auto">
          <a:xfrm>
            <a:off x="6781800" y="27432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25614" name="TextBox 26"/>
          <p:cNvSpPr txBox="1">
            <a:spLocks noChangeArrowheads="1"/>
          </p:cNvSpPr>
          <p:nvPr/>
        </p:nvSpPr>
        <p:spPr bwMode="auto">
          <a:xfrm>
            <a:off x="5334000" y="4933950"/>
            <a:ext cx="2967038"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Conjugate of a quaternion:</a:t>
            </a:r>
          </a:p>
        </p:txBody>
      </p:sp>
      <p:pic>
        <p:nvPicPr>
          <p:cNvPr id="25615" name="quaternionsconj.jpg" descr="/afs/andrew.cmu.edu/usr19/srwilson/quaternionsconj.jpg"/>
          <p:cNvPicPr>
            <a:picLocks noChangeAspect="1"/>
          </p:cNvPicPr>
          <p:nvPr/>
        </p:nvPicPr>
        <p:blipFill>
          <a:blip r:embed="rId6" r:link="rId3"/>
          <a:srcRect/>
          <a:stretch>
            <a:fillRect/>
          </a:stretch>
        </p:blipFill>
        <p:spPr bwMode="auto">
          <a:xfrm>
            <a:off x="5348288" y="5360988"/>
            <a:ext cx="3109912" cy="819150"/>
          </a:xfrm>
          <a:prstGeom prst="rect">
            <a:avLst/>
          </a:prstGeom>
          <a:noFill/>
          <a:ln w="9525">
            <a:noFill/>
            <a:miter lim="800000"/>
            <a:headEnd/>
            <a:tailEnd/>
          </a:ln>
        </p:spPr>
      </p:pic>
      <p:cxnSp>
        <p:nvCxnSpPr>
          <p:cNvPr id="30" name="Straight Connector 29"/>
          <p:cNvCxnSpPr>
            <a:cxnSpLocks noChangeShapeType="1"/>
          </p:cNvCxnSpPr>
          <p:nvPr/>
        </p:nvCxnSpPr>
        <p:spPr bwMode="auto">
          <a:xfrm>
            <a:off x="838200" y="5322888"/>
            <a:ext cx="3276600"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cxnSp>
        <p:nvCxnSpPr>
          <p:cNvPr id="31" name="Straight Connector 30"/>
          <p:cNvCxnSpPr>
            <a:cxnSpLocks noChangeShapeType="1"/>
          </p:cNvCxnSpPr>
          <p:nvPr/>
        </p:nvCxnSpPr>
        <p:spPr bwMode="auto">
          <a:xfrm>
            <a:off x="5105400" y="5321300"/>
            <a:ext cx="3276600"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sp>
        <p:nvSpPr>
          <p:cNvPr id="18" name="TextBox 17"/>
          <p:cNvSpPr txBox="1"/>
          <p:nvPr/>
        </p:nvSpPr>
        <p:spPr>
          <a:xfrm>
            <a:off x="152400" y="6396335"/>
            <a:ext cx="5787362" cy="461665"/>
          </a:xfrm>
          <a:prstGeom prst="rect">
            <a:avLst/>
          </a:prstGeom>
          <a:noFill/>
        </p:spPr>
        <p:txBody>
          <a:bodyPr wrap="none" rtlCol="0">
            <a:spAutoFit/>
          </a:bodyPr>
          <a:lstStyle/>
          <a:p>
            <a:r>
              <a:rPr lang="en-US" altLang="ja-JP" sz="1200" dirty="0" smtClean="0">
                <a:latin typeface="Times New Roman"/>
                <a:cs typeface="Times New Roman"/>
              </a:rPr>
              <a:t>On a New Species of Imaginary Quantities Connected with a Theory of </a:t>
            </a:r>
            <a:r>
              <a:rPr lang="en-US" altLang="ja-JP" sz="1200" dirty="0" err="1" smtClean="0">
                <a:latin typeface="Times New Roman"/>
                <a:cs typeface="Times New Roman"/>
              </a:rPr>
              <a:t>Quaternions</a:t>
            </a:r>
            <a:r>
              <a:rPr lang="en-US" altLang="ja-JP" sz="1200" dirty="0" smtClean="0">
                <a:latin typeface="Times New Roman"/>
                <a:cs typeface="Times New Roman"/>
              </a:rPr>
              <a:t>, </a:t>
            </a:r>
            <a:br>
              <a:rPr lang="en-US" altLang="ja-JP" sz="1200" dirty="0" smtClean="0">
                <a:latin typeface="Times New Roman"/>
                <a:cs typeface="Times New Roman"/>
              </a:rPr>
            </a:br>
            <a:r>
              <a:rPr lang="en-US" altLang="ja-JP" sz="1200" dirty="0" smtClean="0">
                <a:latin typeface="Times New Roman"/>
                <a:cs typeface="Times New Roman"/>
              </a:rPr>
              <a:t>by William Rowan Hamilton, </a:t>
            </a:r>
            <a:r>
              <a:rPr lang="en-US" altLang="ja-JP" sz="1200" i="1" dirty="0" smtClean="0">
                <a:latin typeface="Times New Roman"/>
                <a:cs typeface="Times New Roman"/>
              </a:rPr>
              <a:t>Proceedings of the Royal Irish Academy</a:t>
            </a:r>
            <a:r>
              <a:rPr lang="en-US" altLang="ja-JP" sz="1200" dirty="0" smtClean="0">
                <a:latin typeface="Times New Roman"/>
                <a:cs typeface="Times New Roman"/>
              </a:rPr>
              <a:t>, </a:t>
            </a:r>
            <a:r>
              <a:rPr lang="en-US" altLang="ja-JP" sz="1200" b="1" dirty="0" smtClean="0">
                <a:latin typeface="Times New Roman"/>
                <a:cs typeface="Times New Roman"/>
              </a:rPr>
              <a:t>2</a:t>
            </a:r>
            <a:r>
              <a:rPr lang="en-US" altLang="ja-JP" sz="1200" dirty="0" smtClean="0">
                <a:latin typeface="Times New Roman"/>
                <a:cs typeface="Times New Roman"/>
              </a:rPr>
              <a:t> (1844), 424–434.</a:t>
            </a:r>
            <a:endParaRPr lang="en-US" sz="1200"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two quaternions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6627" name="quaternionsdef.jpg" descr="/afs/andrew.cmu.edu/usr19/srwilson/quaternionsdef.jpg"/>
          <p:cNvPicPr>
            <a:picLocks noChangeAspect="1"/>
          </p:cNvPicPr>
          <p:nvPr/>
        </p:nvPicPr>
        <p:blipFill>
          <a:blip r:embed="rId2" r:link="rId3"/>
          <a:srcRect/>
          <a:stretch>
            <a:fillRect/>
          </a:stretch>
        </p:blipFill>
        <p:spPr bwMode="auto">
          <a:xfrm>
            <a:off x="5562600" y="1371600"/>
            <a:ext cx="2674938" cy="1085850"/>
          </a:xfrm>
          <a:prstGeom prst="rect">
            <a:avLst/>
          </a:prstGeom>
          <a:noFill/>
          <a:ln w="9525">
            <a:noFill/>
            <a:miter lim="800000"/>
            <a:headEnd/>
            <a:tailEnd/>
          </a:ln>
        </p:spPr>
      </p:pic>
      <p:sp>
        <p:nvSpPr>
          <p:cNvPr id="26628" name="TextBox 18"/>
          <p:cNvSpPr txBox="1">
            <a:spLocks noChangeArrowheads="1"/>
          </p:cNvSpPr>
          <p:nvPr/>
        </p:nvSpPr>
        <p:spPr bwMode="auto">
          <a:xfrm>
            <a:off x="685800" y="1371600"/>
            <a:ext cx="44196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However, quaternion multiplication is ingeniously defined in such a way so as to reproduce </a:t>
            </a:r>
            <a:r>
              <a:rPr lang="en-US" sz="2000" b="1">
                <a:latin typeface="Calibri" charset="0"/>
              </a:rPr>
              <a:t>rotation composition</a:t>
            </a:r>
            <a:r>
              <a:rPr lang="en-US" sz="2000">
                <a:latin typeface="Calibri" charset="0"/>
              </a:rPr>
              <a:t>.</a:t>
            </a:r>
          </a:p>
        </p:txBody>
      </p:sp>
      <p:pic>
        <p:nvPicPr>
          <p:cNvPr id="26629" name="quaternionsijk4.jpg" descr="/afs/andrew.cmu.edu/usr19/srwilson/quaternionsijk4.jpg"/>
          <p:cNvPicPr>
            <a:picLocks noChangeAspect="1"/>
          </p:cNvPicPr>
          <p:nvPr/>
        </p:nvPicPr>
        <p:blipFill>
          <a:blip r:embed="rId4" r:link="rId3"/>
          <a:srcRect/>
          <a:stretch>
            <a:fillRect/>
          </a:stretch>
        </p:blipFill>
        <p:spPr bwMode="auto">
          <a:xfrm>
            <a:off x="2362200" y="3657600"/>
            <a:ext cx="1152525" cy="292100"/>
          </a:xfrm>
          <a:prstGeom prst="rect">
            <a:avLst/>
          </a:prstGeom>
          <a:noFill/>
          <a:ln w="9525">
            <a:noFill/>
            <a:miter lim="800000"/>
            <a:headEnd/>
            <a:tailEnd/>
          </a:ln>
        </p:spPr>
      </p:pic>
      <p:pic>
        <p:nvPicPr>
          <p:cNvPr id="26630" name="quaternionsijk3.jpg" descr="/afs/andrew.cmu.edu/usr19/srwilson/quaternionsijk3.jpg"/>
          <p:cNvPicPr>
            <a:picLocks noChangeAspect="1"/>
          </p:cNvPicPr>
          <p:nvPr/>
        </p:nvPicPr>
        <p:blipFill>
          <a:blip r:embed="rId5" r:link="rId3"/>
          <a:srcRect/>
          <a:stretch>
            <a:fillRect/>
          </a:stretch>
        </p:blipFill>
        <p:spPr bwMode="auto">
          <a:xfrm>
            <a:off x="2362200" y="3962400"/>
            <a:ext cx="1152525" cy="287338"/>
          </a:xfrm>
          <a:prstGeom prst="rect">
            <a:avLst/>
          </a:prstGeom>
          <a:noFill/>
          <a:ln w="9525">
            <a:noFill/>
            <a:miter lim="800000"/>
            <a:headEnd/>
            <a:tailEnd/>
          </a:ln>
        </p:spPr>
      </p:pic>
      <p:pic>
        <p:nvPicPr>
          <p:cNvPr id="26631" name="quaternionsijk2.jpg" descr="/afs/andrew.cmu.edu/usr19/srwilson/quaternionsijk2.jpg"/>
          <p:cNvPicPr>
            <a:picLocks noChangeAspect="1"/>
          </p:cNvPicPr>
          <p:nvPr/>
        </p:nvPicPr>
        <p:blipFill>
          <a:blip r:embed="rId6" r:link="rId3"/>
          <a:srcRect/>
          <a:stretch>
            <a:fillRect/>
          </a:stretch>
        </p:blipFill>
        <p:spPr bwMode="auto">
          <a:xfrm>
            <a:off x="2425700" y="3387725"/>
            <a:ext cx="1079500" cy="269875"/>
          </a:xfrm>
          <a:prstGeom prst="rect">
            <a:avLst/>
          </a:prstGeom>
          <a:noFill/>
          <a:ln w="9525">
            <a:noFill/>
            <a:miter lim="800000"/>
            <a:headEnd/>
            <a:tailEnd/>
          </a:ln>
        </p:spPr>
      </p:pic>
      <p:pic>
        <p:nvPicPr>
          <p:cNvPr id="26632" name="quaternionsijk1.jpg" descr="/afs/andrew.cmu.edu/usr19/srwilson/quaternionsijk1.jpg"/>
          <p:cNvPicPr>
            <a:picLocks noChangeAspect="1"/>
          </p:cNvPicPr>
          <p:nvPr/>
        </p:nvPicPr>
        <p:blipFill>
          <a:blip r:embed="rId7" r:link="rId3"/>
          <a:srcRect/>
          <a:stretch>
            <a:fillRect/>
          </a:stretch>
        </p:blipFill>
        <p:spPr bwMode="auto">
          <a:xfrm>
            <a:off x="1981200" y="3048000"/>
            <a:ext cx="1952625" cy="292100"/>
          </a:xfrm>
          <a:prstGeom prst="rect">
            <a:avLst/>
          </a:prstGeom>
          <a:noFill/>
          <a:ln w="9525">
            <a:noFill/>
            <a:miter lim="800000"/>
            <a:headEnd/>
            <a:tailEnd/>
          </a:ln>
        </p:spPr>
      </p:pic>
      <p:sp>
        <p:nvSpPr>
          <p:cNvPr id="26633" name="TextBox 24"/>
          <p:cNvSpPr txBox="1">
            <a:spLocks noChangeArrowheads="1"/>
          </p:cNvSpPr>
          <p:nvPr/>
        </p:nvSpPr>
        <p:spPr bwMode="auto">
          <a:xfrm>
            <a:off x="1066800" y="2362200"/>
            <a:ext cx="3733800" cy="708025"/>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Multiplication of the basis quaternions is </a:t>
            </a:r>
            <a:r>
              <a:rPr lang="en-US" sz="2000" i="1">
                <a:latin typeface="Calibri" charset="0"/>
              </a:rPr>
              <a:t>defined </a:t>
            </a:r>
            <a:r>
              <a:rPr lang="en-US" sz="2000">
                <a:latin typeface="Calibri" charset="0"/>
              </a:rPr>
              <a:t>as follows:</a:t>
            </a:r>
          </a:p>
        </p:txBody>
      </p:sp>
      <p:sp>
        <p:nvSpPr>
          <p:cNvPr id="26" name="TextBox 25"/>
          <p:cNvSpPr txBox="1"/>
          <p:nvPr/>
        </p:nvSpPr>
        <p:spPr>
          <a:xfrm>
            <a:off x="4876800" y="2686050"/>
            <a:ext cx="3886200" cy="1631950"/>
          </a:xfrm>
          <a:prstGeom prst="rect">
            <a:avLst/>
          </a:prstGeom>
          <a:noFill/>
          <a:ln>
            <a:solidFill>
              <a:schemeClr val="tx1">
                <a:lumMod val="75000"/>
                <a:lumOff val="25000"/>
              </a:schemeClr>
            </a:solidFill>
          </a:ln>
        </p:spPr>
        <p:txBody>
          <a:bodyPr>
            <a:prstTxWarp prst="textNoShape">
              <a:avLst/>
            </a:prstTxWarp>
            <a:spAutoFit/>
          </a:bodyPr>
          <a:lstStyle/>
          <a:p>
            <a:r>
              <a:rPr lang="en-US" sz="2000">
                <a:latin typeface="Calibri" charset="0"/>
              </a:rPr>
              <a:t>[1] Quaternion multiplication is 	non-commutative (</a:t>
            </a:r>
            <a:r>
              <a:rPr lang="en-US" sz="2000">
                <a:solidFill>
                  <a:srgbClr val="800000"/>
                </a:solidFill>
                <a:latin typeface="Times New Roman" charset="0"/>
                <a:ea typeface="Times New Roman" charset="0"/>
                <a:cs typeface="Times New Roman" charset="0"/>
              </a:rPr>
              <a:t>p</a:t>
            </a:r>
            <a:r>
              <a:rPr lang="en-US" sz="2000">
                <a:solidFill>
                  <a:schemeClr val="tx2"/>
                </a:solidFill>
                <a:latin typeface="Times New Roman" charset="0"/>
                <a:ea typeface="Times New Roman" charset="0"/>
                <a:cs typeface="Times New Roman" charset="0"/>
              </a:rPr>
              <a:t>q</a:t>
            </a:r>
            <a:r>
              <a:rPr lang="en-US" sz="2000">
                <a:latin typeface="Times New Roman" charset="0"/>
                <a:ea typeface="Times New Roman" charset="0"/>
                <a:cs typeface="Times New Roman" charset="0"/>
              </a:rPr>
              <a:t>≠</a:t>
            </a:r>
            <a:r>
              <a:rPr lang="en-US" sz="2000">
                <a:solidFill>
                  <a:srgbClr val="1F497D"/>
                </a:solidFill>
                <a:latin typeface="Times New Roman" charset="0"/>
                <a:ea typeface="Times New Roman" charset="0"/>
                <a:cs typeface="Times New Roman" charset="0"/>
              </a:rPr>
              <a:t>q</a:t>
            </a:r>
            <a:r>
              <a:rPr lang="en-US" sz="2000">
                <a:solidFill>
                  <a:srgbClr val="800000"/>
                </a:solidFill>
                <a:latin typeface="Times New Roman" charset="0"/>
                <a:ea typeface="Times New Roman" charset="0"/>
                <a:cs typeface="Times New Roman" charset="0"/>
              </a:rPr>
              <a:t>p</a:t>
            </a:r>
            <a:r>
              <a:rPr lang="en-US" sz="2000">
                <a:latin typeface="Calibri" charset="0"/>
              </a:rPr>
              <a:t>).</a:t>
            </a:r>
          </a:p>
          <a:p>
            <a:r>
              <a:rPr lang="en-US" sz="2000">
                <a:latin typeface="Calibri" charset="0"/>
              </a:rPr>
              <a:t>[2] There are similarities to 	complex numbers (which 	correspond to rotations in 2D).</a:t>
            </a:r>
          </a:p>
        </p:txBody>
      </p:sp>
      <p:pic>
        <p:nvPicPr>
          <p:cNvPr id="26635" name="quaternionsmult.jpg" descr="/afs/andrew.cmu.edu/usr19/srwilson/quaternionsmult.jpg"/>
          <p:cNvPicPr>
            <a:picLocks noChangeAspect="1"/>
          </p:cNvPicPr>
          <p:nvPr/>
        </p:nvPicPr>
        <p:blipFill>
          <a:blip r:embed="rId8" r:link="rId3"/>
          <a:srcRect/>
          <a:stretch>
            <a:fillRect/>
          </a:stretch>
        </p:blipFill>
        <p:spPr bwMode="auto">
          <a:xfrm>
            <a:off x="3771900" y="4684713"/>
            <a:ext cx="5372100" cy="1030287"/>
          </a:xfrm>
          <a:prstGeom prst="rect">
            <a:avLst/>
          </a:prstGeom>
          <a:noFill/>
          <a:ln w="9525">
            <a:noFill/>
            <a:miter lim="800000"/>
            <a:headEnd/>
            <a:tailEnd/>
          </a:ln>
        </p:spPr>
      </p:pic>
      <p:sp>
        <p:nvSpPr>
          <p:cNvPr id="26636" name="TextBox 27"/>
          <p:cNvSpPr txBox="1">
            <a:spLocks noChangeArrowheads="1"/>
          </p:cNvSpPr>
          <p:nvPr/>
        </p:nvSpPr>
        <p:spPr bwMode="auto">
          <a:xfrm>
            <a:off x="0" y="4648200"/>
            <a:ext cx="37719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From these rules it can be shown that the product of two arbitrary quaternions </a:t>
            </a:r>
            <a:r>
              <a:rPr lang="en-US" sz="2000" i="1">
                <a:latin typeface="Times New Roman" charset="0"/>
                <a:ea typeface="Times New Roman" charset="0"/>
                <a:cs typeface="Times New Roman" charset="0"/>
              </a:rPr>
              <a:t>p,q</a:t>
            </a:r>
            <a:r>
              <a:rPr lang="en-US" sz="2000">
                <a:latin typeface="Calibri" charset="0"/>
              </a:rPr>
              <a:t> is given by:</a:t>
            </a:r>
          </a:p>
        </p:txBody>
      </p:sp>
      <p:sp>
        <p:nvSpPr>
          <p:cNvPr id="26637" name="TextBox 28"/>
          <p:cNvSpPr txBox="1">
            <a:spLocks noChangeArrowheads="1"/>
          </p:cNvSpPr>
          <p:nvPr/>
        </p:nvSpPr>
        <p:spPr bwMode="auto">
          <a:xfrm>
            <a:off x="381000" y="5791200"/>
            <a:ext cx="3346450"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Using more compact notation: </a:t>
            </a:r>
          </a:p>
        </p:txBody>
      </p:sp>
      <p:pic>
        <p:nvPicPr>
          <p:cNvPr id="26638" name="quaternionsmultsimple.jpg" descr="/afs/andrew.cmu.edu/usr19/srwilson/quaternionsmultsimple.jpg"/>
          <p:cNvPicPr>
            <a:picLocks noChangeAspect="1"/>
          </p:cNvPicPr>
          <p:nvPr/>
        </p:nvPicPr>
        <p:blipFill>
          <a:blip r:embed="rId9" r:link="rId3"/>
          <a:srcRect/>
          <a:stretch>
            <a:fillRect/>
          </a:stretch>
        </p:blipFill>
        <p:spPr bwMode="auto">
          <a:xfrm>
            <a:off x="3886200" y="5813425"/>
            <a:ext cx="3986213" cy="358775"/>
          </a:xfrm>
          <a:prstGeom prst="rect">
            <a:avLst/>
          </a:prstGeom>
          <a:noFill/>
          <a:ln w="9525">
            <a:noFill/>
            <a:miter lim="800000"/>
            <a:headEnd/>
            <a:tailEnd/>
          </a:ln>
        </p:spPr>
      </p:pic>
      <p:sp>
        <p:nvSpPr>
          <p:cNvPr id="26639" name="TextBox 32"/>
          <p:cNvSpPr txBox="1">
            <a:spLocks noChangeArrowheads="1"/>
          </p:cNvSpPr>
          <p:nvPr/>
        </p:nvSpPr>
        <p:spPr bwMode="auto">
          <a:xfrm>
            <a:off x="4495800" y="6030913"/>
            <a:ext cx="1184275" cy="369887"/>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Times New Roman" charset="0"/>
                <a:ea typeface="Times New Roman" charset="0"/>
                <a:cs typeface="Times New Roman" charset="0"/>
              </a:rPr>
              <a:t>Scalar part</a:t>
            </a:r>
          </a:p>
        </p:txBody>
      </p:sp>
      <p:sp>
        <p:nvSpPr>
          <p:cNvPr id="26640" name="TextBox 33"/>
          <p:cNvSpPr txBox="1">
            <a:spLocks noChangeArrowheads="1"/>
          </p:cNvSpPr>
          <p:nvPr/>
        </p:nvSpPr>
        <p:spPr bwMode="auto">
          <a:xfrm>
            <a:off x="6248400" y="6019800"/>
            <a:ext cx="1203325" cy="369888"/>
          </a:xfrm>
          <a:prstGeom prst="rect">
            <a:avLst/>
          </a:prstGeom>
          <a:noFill/>
          <a:ln w="9525">
            <a:noFill/>
            <a:miter lim="800000"/>
            <a:headEnd/>
            <a:tailEnd/>
          </a:ln>
        </p:spPr>
        <p:txBody>
          <a:bodyPr wrap="none">
            <a:prstTxWarp prst="textNoShape">
              <a:avLst/>
            </a:prstTxWarp>
            <a:spAutoFit/>
          </a:bodyPr>
          <a:lstStyle/>
          <a:p>
            <a:r>
              <a:rPr lang="en-US">
                <a:solidFill>
                  <a:srgbClr val="800000"/>
                </a:solidFill>
                <a:latin typeface="Times New Roman" charset="0"/>
                <a:ea typeface="Times New Roman" charset="0"/>
                <a:cs typeface="Times New Roman" charset="0"/>
              </a:rPr>
              <a:t>Vector part</a:t>
            </a:r>
          </a:p>
        </p:txBody>
      </p:sp>
      <p:sp>
        <p:nvSpPr>
          <p:cNvPr id="17" name="TextBox 16"/>
          <p:cNvSpPr txBox="1"/>
          <p:nvPr/>
        </p:nvSpPr>
        <p:spPr>
          <a:xfrm>
            <a:off x="152400" y="6396335"/>
            <a:ext cx="5787362" cy="461665"/>
          </a:xfrm>
          <a:prstGeom prst="rect">
            <a:avLst/>
          </a:prstGeom>
          <a:noFill/>
        </p:spPr>
        <p:txBody>
          <a:bodyPr wrap="none" rtlCol="0">
            <a:spAutoFit/>
          </a:bodyPr>
          <a:lstStyle/>
          <a:p>
            <a:r>
              <a:rPr lang="en-US" altLang="ja-JP" sz="1200" dirty="0" smtClean="0">
                <a:latin typeface="Times New Roman"/>
                <a:cs typeface="Times New Roman"/>
              </a:rPr>
              <a:t>On a New Species of Imaginary Quantities Connected with a Theory of </a:t>
            </a:r>
            <a:r>
              <a:rPr lang="en-US" altLang="ja-JP" sz="1200" dirty="0" err="1" smtClean="0">
                <a:latin typeface="Times New Roman"/>
                <a:cs typeface="Times New Roman"/>
              </a:rPr>
              <a:t>Quaternions</a:t>
            </a:r>
            <a:r>
              <a:rPr lang="en-US" altLang="ja-JP" sz="1200" dirty="0" smtClean="0">
                <a:latin typeface="Times New Roman"/>
                <a:cs typeface="Times New Roman"/>
              </a:rPr>
              <a:t>, </a:t>
            </a:r>
            <a:br>
              <a:rPr lang="en-US" altLang="ja-JP" sz="1200" dirty="0" smtClean="0">
                <a:latin typeface="Times New Roman"/>
                <a:cs typeface="Times New Roman"/>
              </a:rPr>
            </a:br>
            <a:r>
              <a:rPr lang="en-US" altLang="ja-JP" sz="1200" dirty="0" smtClean="0">
                <a:latin typeface="Times New Roman"/>
                <a:cs typeface="Times New Roman"/>
              </a:rPr>
              <a:t>by William Rowan Hamilton, </a:t>
            </a:r>
            <a:r>
              <a:rPr lang="en-US" altLang="ja-JP" sz="1200" i="1" dirty="0" smtClean="0">
                <a:latin typeface="Times New Roman"/>
                <a:cs typeface="Times New Roman"/>
              </a:rPr>
              <a:t>Proceedings of the Royal Irish Academy</a:t>
            </a:r>
            <a:r>
              <a:rPr lang="en-US" altLang="ja-JP" sz="1200" dirty="0" smtClean="0">
                <a:latin typeface="Times New Roman"/>
                <a:cs typeface="Times New Roman"/>
              </a:rPr>
              <a:t>, </a:t>
            </a:r>
            <a:r>
              <a:rPr lang="en-US" altLang="ja-JP" sz="1200" b="1" dirty="0" smtClean="0">
                <a:latin typeface="Times New Roman"/>
                <a:cs typeface="Times New Roman"/>
              </a:rPr>
              <a:t>2</a:t>
            </a:r>
            <a:r>
              <a:rPr lang="en-US" altLang="ja-JP" sz="1200" dirty="0" smtClean="0">
                <a:latin typeface="Times New Roman"/>
                <a:cs typeface="Times New Roman"/>
              </a:rPr>
              <a:t> (1844), 424–434.</a:t>
            </a:r>
            <a:endParaRPr lang="en-US" sz="1200" dirty="0">
              <a:latin typeface="Times New Roman"/>
              <a:cs typeface="Times New Roman"/>
            </a:endParaRP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Unit quaternions as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27651" name="quaternionsrotdef.jpg" descr="/afs/andrew.cmu.edu/usr19/srwilson/quaternionsrotdef.jpg"/>
          <p:cNvPicPr>
            <a:picLocks noChangeAspect="1"/>
          </p:cNvPicPr>
          <p:nvPr/>
        </p:nvPicPr>
        <p:blipFill>
          <a:blip r:embed="rId2" r:link="rId3"/>
          <a:srcRect/>
          <a:stretch>
            <a:fillRect/>
          </a:stretch>
        </p:blipFill>
        <p:spPr bwMode="auto">
          <a:xfrm>
            <a:off x="2363788" y="2743200"/>
            <a:ext cx="4494212" cy="685800"/>
          </a:xfrm>
          <a:prstGeom prst="rect">
            <a:avLst/>
          </a:prstGeom>
          <a:noFill/>
          <a:ln w="9525">
            <a:solidFill>
              <a:schemeClr val="tx1"/>
            </a:solidFill>
            <a:miter lim="800000"/>
            <a:headEnd/>
            <a:tailEnd/>
          </a:ln>
        </p:spPr>
      </p:pic>
      <p:pic>
        <p:nvPicPr>
          <p:cNvPr id="27652" name="quaternionsunit.jpg" descr="/afs/andrew.cmu.edu/usr19/srwilson/quaternionsunit.jpg"/>
          <p:cNvPicPr>
            <a:picLocks noChangeAspect="1"/>
          </p:cNvPicPr>
          <p:nvPr/>
        </p:nvPicPr>
        <p:blipFill>
          <a:blip r:embed="rId4" r:link="rId3"/>
          <a:srcRect/>
          <a:stretch>
            <a:fillRect/>
          </a:stretch>
        </p:blipFill>
        <p:spPr bwMode="auto">
          <a:xfrm>
            <a:off x="6705600" y="3733800"/>
            <a:ext cx="1320800" cy="450850"/>
          </a:xfrm>
          <a:prstGeom prst="rect">
            <a:avLst/>
          </a:prstGeom>
          <a:noFill/>
          <a:ln w="9525">
            <a:noFill/>
            <a:miter lim="800000"/>
            <a:headEnd/>
            <a:tailEnd/>
          </a:ln>
        </p:spPr>
      </p:pic>
      <p:sp>
        <p:nvSpPr>
          <p:cNvPr id="27653" name="TextBox 11"/>
          <p:cNvSpPr txBox="1">
            <a:spLocks noChangeArrowheads="1"/>
          </p:cNvSpPr>
          <p:nvPr/>
        </p:nvSpPr>
        <p:spPr bwMode="auto">
          <a:xfrm>
            <a:off x="741363" y="1395413"/>
            <a:ext cx="7716837"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We state without proof that a rotation of </a:t>
            </a:r>
            <a:r>
              <a:rPr lang="en-US" sz="2400" i="1">
                <a:latin typeface="Times New Roman" charset="0"/>
                <a:ea typeface="Times New Roman" charset="0"/>
                <a:cs typeface="Times New Roman" charset="0"/>
              </a:rPr>
              <a:t>α</a:t>
            </a:r>
            <a:r>
              <a:rPr lang="en-US" sz="2400">
                <a:latin typeface="Calibri" charset="0"/>
              </a:rPr>
              <a:t> degrees about the (normalized) axis </a:t>
            </a:r>
            <a:r>
              <a:rPr lang="en-US" sz="2400" b="1">
                <a:latin typeface="Calibri" charset="0"/>
              </a:rPr>
              <a:t>r </a:t>
            </a:r>
            <a:r>
              <a:rPr lang="en-US" sz="2400">
                <a:latin typeface="Calibri" charset="0"/>
                <a:ea typeface="Times New Roman" charset="0"/>
                <a:cs typeface="Times New Roman" charset="0"/>
              </a:rPr>
              <a:t>may be represented by the following unit quaternion: </a:t>
            </a:r>
            <a:endParaRPr lang="en-US" sz="2400" b="1">
              <a:latin typeface="Calibri" charset="0"/>
            </a:endParaRPr>
          </a:p>
        </p:txBody>
      </p:sp>
      <p:sp>
        <p:nvSpPr>
          <p:cNvPr id="27654" name="TextBox 12"/>
          <p:cNvSpPr txBox="1">
            <a:spLocks noChangeArrowheads="1"/>
          </p:cNvSpPr>
          <p:nvPr/>
        </p:nvSpPr>
        <p:spPr bwMode="auto">
          <a:xfrm>
            <a:off x="980361" y="3733800"/>
            <a:ext cx="7630239" cy="707886"/>
          </a:xfrm>
          <a:prstGeom prst="rect">
            <a:avLst/>
          </a:prstGeom>
          <a:noFill/>
          <a:ln w="9525">
            <a:noFill/>
            <a:miter lim="800000"/>
            <a:headEnd/>
            <a:tailEnd/>
          </a:ln>
        </p:spPr>
        <p:txBody>
          <a:bodyPr wrap="none">
            <a:prstTxWarp prst="textNoShape">
              <a:avLst/>
            </a:prstTxWarp>
            <a:spAutoFit/>
          </a:bodyPr>
          <a:lstStyle/>
          <a:p>
            <a:r>
              <a:rPr lang="en-US" sz="2000" dirty="0">
                <a:latin typeface="Calibri" charset="0"/>
              </a:rPr>
              <a:t>It is easy to see that this is a unit quaternion, i.e. that</a:t>
            </a:r>
          </a:p>
          <a:p>
            <a:r>
              <a:rPr lang="en-US" sz="2000" dirty="0">
                <a:latin typeface="Calibri" charset="0"/>
              </a:rPr>
              <a:t>Note the similarity to Rodrigues </a:t>
            </a:r>
            <a:r>
              <a:rPr lang="en-US" sz="2000" dirty="0" smtClean="0">
                <a:latin typeface="Calibri" charset="0"/>
              </a:rPr>
              <a:t>vectors, except with a different scaling.</a:t>
            </a:r>
            <a:endParaRPr lang="en-US" sz="2000" dirty="0">
              <a:latin typeface="Calibri" charset="0"/>
            </a:endParaRPr>
          </a:p>
        </p:txBody>
      </p:sp>
      <p:sp>
        <p:nvSpPr>
          <p:cNvPr id="27655" name="TextBox 13"/>
          <p:cNvSpPr txBox="1">
            <a:spLocks noChangeArrowheads="1"/>
          </p:cNvSpPr>
          <p:nvPr/>
        </p:nvSpPr>
        <p:spPr bwMode="auto">
          <a:xfrm>
            <a:off x="609600" y="4702175"/>
            <a:ext cx="7620000" cy="708025"/>
          </a:xfrm>
          <a:prstGeom prst="rect">
            <a:avLst/>
          </a:prstGeom>
          <a:noFill/>
          <a:ln w="9525">
            <a:noFill/>
            <a:miter lim="800000"/>
            <a:headEnd/>
            <a:tailEnd/>
          </a:ln>
        </p:spPr>
        <p:txBody>
          <a:bodyPr>
            <a:prstTxWarp prst="textNoShape">
              <a:avLst/>
            </a:prstTxWarp>
            <a:spAutoFit/>
          </a:bodyPr>
          <a:lstStyle/>
          <a:p>
            <a:r>
              <a:rPr lang="en-US" sz="2000">
                <a:latin typeface="Calibri" charset="0"/>
              </a:rPr>
              <a:t>For two rotations </a:t>
            </a:r>
            <a:r>
              <a:rPr lang="en-US" sz="2000" i="1">
                <a:latin typeface="Times New Roman" charset="0"/>
                <a:ea typeface="Times New Roman" charset="0"/>
                <a:cs typeface="Times New Roman" charset="0"/>
              </a:rPr>
              <a:t>q</a:t>
            </a:r>
            <a:r>
              <a:rPr lang="en-US" sz="2000">
                <a:latin typeface="Calibri" charset="0"/>
              </a:rPr>
              <a:t> and </a:t>
            </a:r>
            <a:r>
              <a:rPr lang="en-US" sz="2000" i="1">
                <a:latin typeface="Times New Roman" charset="0"/>
                <a:ea typeface="Times New Roman" charset="0"/>
                <a:cs typeface="Times New Roman" charset="0"/>
              </a:rPr>
              <a:t>p</a:t>
            </a:r>
            <a:r>
              <a:rPr lang="en-US" sz="2000">
                <a:latin typeface="Calibri" charset="0"/>
              </a:rPr>
              <a:t> that share a single axis </a:t>
            </a:r>
            <a:r>
              <a:rPr lang="en-US" sz="2000" b="1">
                <a:latin typeface="Times New Roman" charset="0"/>
                <a:ea typeface="Times New Roman" charset="0"/>
                <a:cs typeface="Times New Roman" charset="0"/>
              </a:rPr>
              <a:t>r</a:t>
            </a:r>
            <a:r>
              <a:rPr lang="en-US" sz="2000">
                <a:latin typeface="Calibri" charset="0"/>
              </a:rPr>
              <a:t>, note what happens when q and p are multiplied:</a:t>
            </a:r>
          </a:p>
        </p:txBody>
      </p:sp>
      <p:pic>
        <p:nvPicPr>
          <p:cNvPr id="27656" name="quaternionscompex.jpg" descr="/afs/andrew.cmu.edu/usr19/srwilson/quaternionscompex.jpg"/>
          <p:cNvPicPr>
            <a:picLocks noChangeAspect="1"/>
          </p:cNvPicPr>
          <p:nvPr/>
        </p:nvPicPr>
        <p:blipFill>
          <a:blip r:embed="rId5" r:link="rId3"/>
          <a:srcRect/>
          <a:stretch>
            <a:fillRect/>
          </a:stretch>
        </p:blipFill>
        <p:spPr bwMode="auto">
          <a:xfrm>
            <a:off x="1520825" y="5486400"/>
            <a:ext cx="6505575" cy="1184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Multiplication of a quaternion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and a 3-D vector</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8675" name="TextBox 9"/>
          <p:cNvSpPr txBox="1">
            <a:spLocks noChangeArrowheads="1"/>
          </p:cNvSpPr>
          <p:nvPr/>
        </p:nvSpPr>
        <p:spPr bwMode="auto">
          <a:xfrm>
            <a:off x="1219200" y="1752600"/>
            <a:ext cx="5867400" cy="1016000"/>
          </a:xfrm>
          <a:prstGeom prst="rect">
            <a:avLst/>
          </a:prstGeom>
          <a:noFill/>
          <a:ln w="9525">
            <a:noFill/>
            <a:miter lim="800000"/>
            <a:headEnd/>
            <a:tailEnd/>
          </a:ln>
        </p:spPr>
        <p:txBody>
          <a:bodyPr>
            <a:prstTxWarp prst="textNoShape">
              <a:avLst/>
            </a:prstTxWarp>
            <a:spAutoFit/>
          </a:bodyPr>
          <a:lstStyle/>
          <a:p>
            <a:r>
              <a:rPr lang="en-US" sz="2000">
                <a:latin typeface="Calibri" charset="0"/>
              </a:rPr>
              <a:t>It is useful to define the multiplication of vectors and quaternions as well.  Vectors have three components, and quaternions have four.  How to proceed?</a:t>
            </a:r>
          </a:p>
        </p:txBody>
      </p:sp>
      <p:pic>
        <p:nvPicPr>
          <p:cNvPr id="28676" name="quaternionspure.jpg" descr="/afs/andrew.cmu.edu/usr19/srwilson/quaternionspure.jpg"/>
          <p:cNvPicPr>
            <a:picLocks noChangeAspect="1"/>
          </p:cNvPicPr>
          <p:nvPr/>
        </p:nvPicPr>
        <p:blipFill>
          <a:blip r:embed="rId2" r:link="rId3"/>
          <a:srcRect/>
          <a:stretch>
            <a:fillRect/>
          </a:stretch>
        </p:blipFill>
        <p:spPr bwMode="auto">
          <a:xfrm>
            <a:off x="5562600" y="3200400"/>
            <a:ext cx="2819400" cy="457200"/>
          </a:xfrm>
          <a:prstGeom prst="rect">
            <a:avLst/>
          </a:prstGeom>
          <a:noFill/>
          <a:ln w="9525">
            <a:noFill/>
            <a:miter lim="800000"/>
            <a:headEnd/>
            <a:tailEnd/>
          </a:ln>
        </p:spPr>
      </p:pic>
      <p:sp>
        <p:nvSpPr>
          <p:cNvPr id="28677" name="TextBox 12"/>
          <p:cNvSpPr txBox="1">
            <a:spLocks noChangeArrowheads="1"/>
          </p:cNvSpPr>
          <p:nvPr/>
        </p:nvSpPr>
        <p:spPr bwMode="auto">
          <a:xfrm>
            <a:off x="914400" y="3048000"/>
            <a:ext cx="4648200" cy="708025"/>
          </a:xfrm>
          <a:prstGeom prst="rect">
            <a:avLst/>
          </a:prstGeom>
          <a:noFill/>
          <a:ln w="9525">
            <a:noFill/>
            <a:miter lim="800000"/>
            <a:headEnd/>
            <a:tailEnd/>
          </a:ln>
        </p:spPr>
        <p:txBody>
          <a:bodyPr>
            <a:prstTxWarp prst="textNoShape">
              <a:avLst/>
            </a:prstTxWarp>
            <a:spAutoFit/>
          </a:bodyPr>
          <a:lstStyle/>
          <a:p>
            <a:r>
              <a:rPr lang="en-US" sz="2000">
                <a:latin typeface="Calibri" charset="0"/>
              </a:rPr>
              <a:t>Every vector </a:t>
            </a:r>
            <a:r>
              <a:rPr lang="en-US" sz="2000" b="1">
                <a:latin typeface="Times New Roman" charset="0"/>
                <a:ea typeface="Times New Roman" charset="0"/>
                <a:cs typeface="Times New Roman" charset="0"/>
              </a:rPr>
              <a:t>v</a:t>
            </a:r>
            <a:r>
              <a:rPr lang="en-US" sz="2000">
                <a:latin typeface="Calibri" charset="0"/>
              </a:rPr>
              <a:t> corresponds to a “pure” quaternion whose 0</a:t>
            </a:r>
            <a:r>
              <a:rPr lang="en-US" sz="2000" baseline="30000">
                <a:latin typeface="Calibri" charset="0"/>
              </a:rPr>
              <a:t>th</a:t>
            </a:r>
            <a:r>
              <a:rPr lang="en-US" sz="2000">
                <a:latin typeface="Calibri" charset="0"/>
              </a:rPr>
              <a:t> component is zero.</a:t>
            </a:r>
          </a:p>
        </p:txBody>
      </p:sp>
      <p:sp>
        <p:nvSpPr>
          <p:cNvPr id="28678" name="TextBox 13"/>
          <p:cNvSpPr txBox="1">
            <a:spLocks noChangeArrowheads="1"/>
          </p:cNvSpPr>
          <p:nvPr/>
        </p:nvSpPr>
        <p:spPr bwMode="auto">
          <a:xfrm>
            <a:off x="2438400" y="3886200"/>
            <a:ext cx="4308475" cy="400050"/>
          </a:xfrm>
          <a:prstGeom prst="rect">
            <a:avLst/>
          </a:prstGeom>
          <a:noFill/>
          <a:ln w="9525">
            <a:noFill/>
            <a:miter lim="800000"/>
            <a:headEnd/>
            <a:tailEnd/>
          </a:ln>
        </p:spPr>
        <p:txBody>
          <a:bodyPr wrap="none">
            <a:prstTxWarp prst="textNoShape">
              <a:avLst/>
            </a:prstTxWarp>
            <a:spAutoFit/>
          </a:bodyPr>
          <a:lstStyle/>
          <a:p>
            <a:r>
              <a:rPr lang="en-US" sz="2000">
                <a:latin typeface="Calibri" charset="0"/>
              </a:rPr>
              <a:t>…and proceed as with two quaternions:</a:t>
            </a:r>
          </a:p>
        </p:txBody>
      </p:sp>
      <p:sp>
        <p:nvSpPr>
          <p:cNvPr id="28679" name="TextBox 14"/>
          <p:cNvSpPr txBox="1">
            <a:spLocks noChangeArrowheads="1"/>
          </p:cNvSpPr>
          <p:nvPr/>
        </p:nvSpPr>
        <p:spPr bwMode="auto">
          <a:xfrm>
            <a:off x="1219200" y="5334000"/>
            <a:ext cx="6781800" cy="1016000"/>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Note that in general that the product of a quaternion and a vector can result in a non-pure quaternion with non-zero scalar component. </a:t>
            </a:r>
          </a:p>
        </p:txBody>
      </p:sp>
      <p:pic>
        <p:nvPicPr>
          <p:cNvPr id="28680" name="quaternionsmultsimple.jpg" descr="/afs/andrew.cmu.edu/usr19/srwilson/quaternionsmultsimple.jpg"/>
          <p:cNvPicPr>
            <a:picLocks noChangeAspect="1"/>
          </p:cNvPicPr>
          <p:nvPr/>
        </p:nvPicPr>
        <p:blipFill>
          <a:blip r:embed="rId4" r:link="rId3"/>
          <a:srcRect/>
          <a:stretch>
            <a:fillRect/>
          </a:stretch>
        </p:blipFill>
        <p:spPr bwMode="auto">
          <a:xfrm>
            <a:off x="2109788" y="4413250"/>
            <a:ext cx="5129212" cy="463550"/>
          </a:xfrm>
          <a:prstGeom prst="rect">
            <a:avLst/>
          </a:prstGeom>
          <a:noFill/>
          <a:ln w="9525">
            <a:noFill/>
            <a:miter lim="800000"/>
            <a:headEnd/>
            <a:tailEnd/>
          </a:ln>
        </p:spPr>
      </p:pic>
      <p:cxnSp>
        <p:nvCxnSpPr>
          <p:cNvPr id="18" name="Straight Connector 17"/>
          <p:cNvCxnSpPr>
            <a:cxnSpLocks noChangeShapeType="1"/>
          </p:cNvCxnSpPr>
          <p:nvPr/>
        </p:nvCxnSpPr>
        <p:spPr bwMode="auto">
          <a:xfrm>
            <a:off x="1219200" y="5105400"/>
            <a:ext cx="6781800"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2291" name="TextBox 5"/>
          <p:cNvSpPr txBox="1">
            <a:spLocks noChangeArrowheads="1"/>
          </p:cNvSpPr>
          <p:nvPr/>
        </p:nvSpPr>
        <p:spPr bwMode="auto">
          <a:xfrm>
            <a:off x="923925" y="5029200"/>
            <a:ext cx="7229475" cy="1200150"/>
          </a:xfrm>
          <a:prstGeom prst="rect">
            <a:avLst/>
          </a:prstGeom>
          <a:noFill/>
          <a:ln w="9525">
            <a:noFill/>
            <a:miter lim="800000"/>
            <a:headEnd/>
            <a:tailEnd/>
          </a:ln>
        </p:spPr>
        <p:txBody>
          <a:bodyPr>
            <a:prstTxWarp prst="textNoShape">
              <a:avLst/>
            </a:prstTxWarp>
            <a:spAutoFit/>
          </a:bodyPr>
          <a:lstStyle/>
          <a:p>
            <a:pPr algn="ctr"/>
            <a:r>
              <a:rPr lang="en-US" sz="2400" i="1" dirty="0">
                <a:latin typeface="Calibri" charset="0"/>
              </a:rPr>
              <a:t>Orientation distributions: </a:t>
            </a:r>
            <a:r>
              <a:rPr lang="en-US" sz="2400" dirty="0">
                <a:latin typeface="Calibri" charset="0"/>
              </a:rPr>
              <a:t>Define single-grain orientations relative sample reference frame, and take symmetry into </a:t>
            </a:r>
            <a:r>
              <a:rPr lang="en-US" sz="2400" dirty="0" smtClean="0">
                <a:latin typeface="Calibri" charset="0"/>
              </a:rPr>
              <a:t>account (both sample and crystal).</a:t>
            </a:r>
            <a:endParaRPr lang="en-US" sz="2400" dirty="0">
              <a:latin typeface="Calibri" charset="0"/>
            </a:endParaRPr>
          </a:p>
        </p:txBody>
      </p:sp>
      <p:pic>
        <p:nvPicPr>
          <p:cNvPr id="12292"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2293"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2294"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2295"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2296"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2297"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35052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cxnSp>
        <p:nvCxnSpPr>
          <p:cNvPr id="49" name="Straight Arrow Connector 48"/>
          <p:cNvCxnSpPr/>
          <p:nvPr/>
        </p:nvCxnSpPr>
        <p:spPr>
          <a:xfrm rot="10800000" flipV="1">
            <a:off x="5257800" y="3473450"/>
            <a:ext cx="533400" cy="401638"/>
          </a:xfrm>
          <a:prstGeom prst="straightConnector1">
            <a:avLst/>
          </a:prstGeom>
          <a:ln>
            <a:solidFill>
              <a:schemeClr val="tx1">
                <a:lumMod val="75000"/>
                <a:lumOff val="25000"/>
              </a:schemeClr>
            </a:solidFill>
            <a:headEnd type="arrow"/>
            <a:tailEnd type="arrow"/>
          </a:ln>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Rotation of a vector </a:t>
            </a:r>
          </a:p>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by a unit quaternion</a:t>
            </a:r>
            <a:endParaRPr lang="en-US" sz="4400" i="1" kern="0" dirty="0">
              <a:solidFill>
                <a:srgbClr val="3333CC"/>
              </a:solidFill>
              <a:latin typeface="Times New Roman"/>
              <a:ea typeface="ＭＳ Ｐゴシック" pitchFamily="-112" charset="-128"/>
              <a:cs typeface="ＭＳ Ｐゴシック" pitchFamily="-112" charset="-128"/>
            </a:endParaRPr>
          </a:p>
        </p:txBody>
      </p:sp>
      <p:sp>
        <p:nvSpPr>
          <p:cNvPr id="29699" name="TextBox 9"/>
          <p:cNvSpPr txBox="1">
            <a:spLocks noChangeArrowheads="1"/>
          </p:cNvSpPr>
          <p:nvPr/>
        </p:nvSpPr>
        <p:spPr bwMode="auto">
          <a:xfrm>
            <a:off x="1143000" y="1828800"/>
            <a:ext cx="7010400" cy="1200150"/>
          </a:xfrm>
          <a:prstGeom prst="rect">
            <a:avLst/>
          </a:prstGeom>
          <a:noFill/>
          <a:ln w="9525">
            <a:noFill/>
            <a:miter lim="800000"/>
            <a:headEnd/>
            <a:tailEnd/>
          </a:ln>
        </p:spPr>
        <p:txBody>
          <a:bodyPr>
            <a:prstTxWarp prst="textNoShape">
              <a:avLst/>
            </a:prstTxWarp>
            <a:spAutoFit/>
          </a:bodyPr>
          <a:lstStyle/>
          <a:p>
            <a:r>
              <a:rPr lang="en-US" sz="2400">
                <a:latin typeface="Calibri" charset="0"/>
              </a:rPr>
              <a:t>Although the quantity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a:latin typeface="Calibri" charset="0"/>
              </a:rPr>
              <a:t> may not be a vector, it can be shown that the triple products </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 </a:t>
            </a:r>
            <a:r>
              <a:rPr lang="en-US" sz="2400">
                <a:latin typeface="Calibri" charset="0"/>
              </a:rPr>
              <a:t>and </a:t>
            </a:r>
            <a:r>
              <a:rPr lang="en-US" sz="2400" i="1">
                <a:latin typeface="Times New Roman" charset="0"/>
                <a:ea typeface="Times New Roman" charset="0"/>
                <a:cs typeface="Times New Roman" charset="0"/>
              </a:rPr>
              <a:t>q</a:t>
            </a:r>
            <a:r>
              <a:rPr lang="en-US" sz="2400" b="1">
                <a:latin typeface="Times New Roman" charset="0"/>
                <a:ea typeface="Times New Roman" charset="0"/>
                <a:cs typeface="Times New Roman" charset="0"/>
              </a:rPr>
              <a:t>v</a:t>
            </a:r>
            <a:r>
              <a:rPr lang="en-US" sz="2400" i="1">
                <a:latin typeface="Times New Roman" charset="0"/>
                <a:ea typeface="Times New Roman" charset="0"/>
                <a:cs typeface="Times New Roman" charset="0"/>
              </a:rPr>
              <a:t>q</a:t>
            </a:r>
            <a:r>
              <a:rPr lang="en-US" sz="2400">
                <a:latin typeface="Times New Roman" charset="0"/>
                <a:ea typeface="Times New Roman" charset="0"/>
                <a:cs typeface="Times New Roman" charset="0"/>
              </a:rPr>
              <a:t>*</a:t>
            </a:r>
            <a:r>
              <a:rPr lang="en-US" sz="2400">
                <a:latin typeface="Calibri" charset="0"/>
              </a:rPr>
              <a:t> are.  				</a:t>
            </a:r>
          </a:p>
        </p:txBody>
      </p:sp>
      <p:sp>
        <p:nvSpPr>
          <p:cNvPr id="29700" name="TextBox 10"/>
          <p:cNvSpPr txBox="1">
            <a:spLocks noChangeArrowheads="1"/>
          </p:cNvSpPr>
          <p:nvPr/>
        </p:nvSpPr>
        <p:spPr bwMode="auto">
          <a:xfrm>
            <a:off x="1219200" y="2971800"/>
            <a:ext cx="6705600" cy="830263"/>
          </a:xfrm>
          <a:prstGeom prst="rect">
            <a:avLst/>
          </a:prstGeom>
          <a:noFill/>
          <a:ln w="9525">
            <a:noFill/>
            <a:miter lim="800000"/>
            <a:headEnd/>
            <a:tailEnd/>
          </a:ln>
        </p:spPr>
        <p:txBody>
          <a:bodyPr>
            <a:prstTxWarp prst="textNoShape">
              <a:avLst/>
            </a:prstTxWarp>
            <a:spAutoFit/>
          </a:bodyPr>
          <a:lstStyle/>
          <a:p>
            <a:r>
              <a:rPr lang="en-US" sz="2400">
                <a:latin typeface="Calibri" charset="0"/>
              </a:rPr>
              <a:t>In fact, these vectors are the images of </a:t>
            </a:r>
            <a:r>
              <a:rPr lang="en-US" sz="2400" b="1">
                <a:latin typeface="Times New Roman" charset="0"/>
                <a:ea typeface="Times New Roman" charset="0"/>
                <a:cs typeface="Times New Roman" charset="0"/>
              </a:rPr>
              <a:t>v</a:t>
            </a:r>
            <a:r>
              <a:rPr lang="en-US" sz="2400">
                <a:latin typeface="Calibri" charset="0"/>
              </a:rPr>
              <a:t> by passive and active rotations corresponding to quaternion </a:t>
            </a:r>
            <a:r>
              <a:rPr lang="en-US" sz="2400" i="1">
                <a:latin typeface="Times New Roman" charset="0"/>
                <a:ea typeface="Times New Roman" charset="0"/>
                <a:cs typeface="Times New Roman" charset="0"/>
              </a:rPr>
              <a:t>q</a:t>
            </a:r>
            <a:r>
              <a:rPr lang="en-US" sz="2400">
                <a:latin typeface="Calibri" charset="0"/>
              </a:rPr>
              <a:t>.</a:t>
            </a:r>
          </a:p>
        </p:txBody>
      </p:sp>
      <p:pic>
        <p:nvPicPr>
          <p:cNvPr id="29701" name="quaternionspassiverot.jpg" descr="/afs/andrew.cmu.edu/usr19/srwilson/quaternionspassiverot.jpg"/>
          <p:cNvPicPr>
            <a:picLocks noChangeAspect="1"/>
          </p:cNvPicPr>
          <p:nvPr/>
        </p:nvPicPr>
        <p:blipFill>
          <a:blip r:embed="rId2" r:link="rId3"/>
          <a:srcRect/>
          <a:stretch>
            <a:fillRect/>
          </a:stretch>
        </p:blipFill>
        <p:spPr bwMode="auto">
          <a:xfrm>
            <a:off x="2565400" y="4267200"/>
            <a:ext cx="1698625" cy="457200"/>
          </a:xfrm>
          <a:prstGeom prst="rect">
            <a:avLst/>
          </a:prstGeom>
          <a:noFill/>
          <a:ln w="9525">
            <a:noFill/>
            <a:miter lim="800000"/>
            <a:headEnd/>
            <a:tailEnd/>
          </a:ln>
        </p:spPr>
      </p:pic>
      <p:sp>
        <p:nvSpPr>
          <p:cNvPr id="29702" name="TextBox 11"/>
          <p:cNvSpPr txBox="1">
            <a:spLocks noChangeArrowheads="1"/>
          </p:cNvSpPr>
          <p:nvPr/>
        </p:nvSpPr>
        <p:spPr bwMode="auto">
          <a:xfrm>
            <a:off x="4416425" y="4267200"/>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pic>
        <p:nvPicPr>
          <p:cNvPr id="29703" name="quaternionsactiverot.jpg" descr="/afs/andrew.cmu.edu/usr19/srwilson/quaternionsactiverot.jpg"/>
          <p:cNvPicPr>
            <a:picLocks noChangeAspect="1"/>
          </p:cNvPicPr>
          <p:nvPr/>
        </p:nvPicPr>
        <p:blipFill>
          <a:blip r:embed="rId4" r:link="rId3"/>
          <a:srcRect/>
          <a:stretch>
            <a:fillRect/>
          </a:stretch>
        </p:blipFill>
        <p:spPr bwMode="auto">
          <a:xfrm>
            <a:off x="2690813" y="4800600"/>
            <a:ext cx="1497012" cy="533400"/>
          </a:xfrm>
          <a:prstGeom prst="rect">
            <a:avLst/>
          </a:prstGeom>
          <a:noFill/>
          <a:ln w="9525">
            <a:noFill/>
            <a:miter lim="800000"/>
            <a:headEnd/>
            <a:tailEnd/>
          </a:ln>
        </p:spPr>
      </p:pic>
      <p:sp>
        <p:nvSpPr>
          <p:cNvPr id="29704" name="TextBox 13"/>
          <p:cNvSpPr txBox="1">
            <a:spLocks noChangeArrowheads="1"/>
          </p:cNvSpPr>
          <p:nvPr/>
        </p:nvSpPr>
        <p:spPr bwMode="auto">
          <a:xfrm>
            <a:off x="4448175" y="4876800"/>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sp>
        <p:nvSpPr>
          <p:cNvPr id="16" name="Rectangle 15"/>
          <p:cNvSpPr>
            <a:spLocks noChangeArrowheads="1"/>
          </p:cNvSpPr>
          <p:nvPr/>
        </p:nvSpPr>
        <p:spPr bwMode="auto">
          <a:xfrm>
            <a:off x="2362200" y="4114800"/>
            <a:ext cx="4343400" cy="1447800"/>
          </a:xfrm>
          <a:prstGeom prst="rect">
            <a:avLst/>
          </a:prstGeom>
          <a:noFill/>
          <a:ln w="9525">
            <a:solidFill>
              <a:schemeClr val="tx1"/>
            </a:solidFill>
            <a:miter lim="800000"/>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Grp="1" noChangeArrowheads="1"/>
          </p:cNvSpPr>
          <p:nvPr>
            <p:ph type="title"/>
          </p:nvPr>
        </p:nvSpPr>
        <p:spPr/>
        <p:txBody>
          <a:bodyPr rtlCol="0">
            <a:normAutofit fontScale="90000"/>
          </a:bodyPr>
          <a:lstStyle/>
          <a:p>
            <a:pPr defTabSz="914400">
              <a:defRPr/>
            </a:pPr>
            <a:r>
              <a:rPr lang="en-US" i="1" kern="0" smtClean="0">
                <a:solidFill>
                  <a:srgbClr val="3333CC"/>
                </a:solidFill>
                <a:ea typeface="ＭＳ Ｐゴシック" pitchFamily="-112" charset="-128"/>
                <a:cs typeface="ＭＳ Ｐゴシック" pitchFamily="-112" charset="-128"/>
              </a:rPr>
              <a:t>Rotation of a vector </a:t>
            </a:r>
            <a:br>
              <a:rPr lang="en-US" i="1" kern="0" smtClean="0">
                <a:solidFill>
                  <a:srgbClr val="3333CC"/>
                </a:solidFill>
                <a:ea typeface="ＭＳ Ｐゴシック" pitchFamily="-112" charset="-128"/>
                <a:cs typeface="ＭＳ Ｐゴシック" pitchFamily="-112" charset="-128"/>
              </a:rPr>
            </a:br>
            <a:r>
              <a:rPr lang="en-US" i="1" kern="0" smtClean="0">
                <a:solidFill>
                  <a:srgbClr val="3333CC"/>
                </a:solidFill>
                <a:ea typeface="ＭＳ Ｐゴシック" pitchFamily="-112" charset="-128"/>
                <a:cs typeface="ＭＳ Ｐゴシック" pitchFamily="-112" charset="-128"/>
              </a:rPr>
              <a:t>by a unit quaternion</a:t>
            </a:r>
            <a:endParaRPr lang="en-US" i="1" kern="0" dirty="0">
              <a:solidFill>
                <a:srgbClr val="3333CC"/>
              </a:solidFill>
              <a:ea typeface="ＭＳ Ｐゴシック" pitchFamily="-112" charset="-128"/>
              <a:cs typeface="ＭＳ Ｐゴシック" pitchFamily="-112" charset="-128"/>
            </a:endParaRPr>
          </a:p>
        </p:txBody>
      </p:sp>
      <p:sp>
        <p:nvSpPr>
          <p:cNvPr id="30723" name="TextBox 4"/>
          <p:cNvSpPr txBox="1">
            <a:spLocks noChangeArrowheads="1"/>
          </p:cNvSpPr>
          <p:nvPr/>
        </p:nvSpPr>
        <p:spPr bwMode="auto">
          <a:xfrm>
            <a:off x="1143000" y="1903413"/>
            <a:ext cx="4549775" cy="460375"/>
          </a:xfrm>
          <a:prstGeom prst="rect">
            <a:avLst/>
          </a:prstGeom>
          <a:noFill/>
          <a:ln w="9525">
            <a:noFill/>
            <a:miter lim="800000"/>
            <a:headEnd/>
            <a:tailEnd/>
          </a:ln>
        </p:spPr>
        <p:txBody>
          <a:bodyPr wrap="none">
            <a:prstTxWarp prst="textNoShape">
              <a:avLst/>
            </a:prstTxWarp>
            <a:spAutoFit/>
          </a:bodyPr>
          <a:lstStyle/>
          <a:p>
            <a:r>
              <a:rPr lang="en-US" sz="2400">
                <a:latin typeface="Calibri" charset="0"/>
              </a:rPr>
              <a:t>Expanding these expressions yields</a:t>
            </a:r>
          </a:p>
        </p:txBody>
      </p:sp>
      <p:pic>
        <p:nvPicPr>
          <p:cNvPr id="30724" name="quaternionsactivevectmultdef.jpg" descr="/afs/andrew.cmu.edu/usr19/srwilson/quaternionsactivevectmultdef.jpg"/>
          <p:cNvPicPr>
            <a:picLocks noChangeAspect="1"/>
          </p:cNvPicPr>
          <p:nvPr/>
        </p:nvPicPr>
        <p:blipFill>
          <a:blip r:embed="rId2" r:link="rId3"/>
          <a:srcRect/>
          <a:stretch>
            <a:fillRect/>
          </a:stretch>
        </p:blipFill>
        <p:spPr bwMode="auto">
          <a:xfrm>
            <a:off x="1143000" y="3192463"/>
            <a:ext cx="5086350" cy="465137"/>
          </a:xfrm>
          <a:prstGeom prst="rect">
            <a:avLst/>
          </a:prstGeom>
          <a:noFill/>
          <a:ln w="9525">
            <a:noFill/>
            <a:miter lim="800000"/>
            <a:headEnd/>
            <a:tailEnd/>
          </a:ln>
        </p:spPr>
      </p:pic>
      <p:pic>
        <p:nvPicPr>
          <p:cNvPr id="30725" name="quaternionspassivevectmultdef.jpg" descr="/afs/andrew.cmu.edu/usr19/srwilson/quaternionspassivevectmultdef.jpg"/>
          <p:cNvPicPr>
            <a:picLocks noChangeAspect="1"/>
          </p:cNvPicPr>
          <p:nvPr/>
        </p:nvPicPr>
        <p:blipFill>
          <a:blip r:embed="rId4" r:link="rId3"/>
          <a:srcRect/>
          <a:stretch>
            <a:fillRect/>
          </a:stretch>
        </p:blipFill>
        <p:spPr bwMode="auto">
          <a:xfrm>
            <a:off x="1143000" y="2667000"/>
            <a:ext cx="5189538" cy="525463"/>
          </a:xfrm>
          <a:prstGeom prst="rect">
            <a:avLst/>
          </a:prstGeom>
          <a:noFill/>
          <a:ln w="9525">
            <a:noFill/>
            <a:miter lim="800000"/>
            <a:headEnd/>
            <a:tailEnd/>
          </a:ln>
        </p:spPr>
      </p:pic>
      <p:sp>
        <p:nvSpPr>
          <p:cNvPr id="30726" name="TextBox 7"/>
          <p:cNvSpPr txBox="1">
            <a:spLocks noChangeArrowheads="1"/>
          </p:cNvSpPr>
          <p:nvPr/>
        </p:nvSpPr>
        <p:spPr bwMode="auto">
          <a:xfrm>
            <a:off x="6477000" y="2678113"/>
            <a:ext cx="1831975" cy="400050"/>
          </a:xfrm>
          <a:prstGeom prst="rect">
            <a:avLst/>
          </a:prstGeom>
          <a:noFill/>
          <a:ln w="9525">
            <a:noFill/>
            <a:miter lim="800000"/>
            <a:headEnd/>
            <a:tailEnd/>
          </a:ln>
        </p:spPr>
        <p:txBody>
          <a:bodyPr wrap="none">
            <a:prstTxWarp prst="textNoShape">
              <a:avLst/>
            </a:prstTxWarp>
            <a:spAutoFit/>
          </a:bodyPr>
          <a:lstStyle/>
          <a:p>
            <a:r>
              <a:rPr lang="en-US" sz="2000">
                <a:solidFill>
                  <a:srgbClr val="1F497D"/>
                </a:solidFill>
                <a:latin typeface="Calibri" charset="0"/>
              </a:rPr>
              <a:t>Passive rotation</a:t>
            </a:r>
          </a:p>
        </p:txBody>
      </p:sp>
      <p:sp>
        <p:nvSpPr>
          <p:cNvPr id="30727" name="TextBox 8"/>
          <p:cNvSpPr txBox="1">
            <a:spLocks noChangeArrowheads="1"/>
          </p:cNvSpPr>
          <p:nvPr/>
        </p:nvSpPr>
        <p:spPr bwMode="auto">
          <a:xfrm>
            <a:off x="6508750" y="3287713"/>
            <a:ext cx="1722438" cy="400050"/>
          </a:xfrm>
          <a:prstGeom prst="rect">
            <a:avLst/>
          </a:prstGeom>
          <a:noFill/>
          <a:ln w="9525">
            <a:noFill/>
            <a:miter lim="800000"/>
            <a:headEnd/>
            <a:tailEnd/>
          </a:ln>
        </p:spPr>
        <p:txBody>
          <a:bodyPr wrap="none">
            <a:prstTxWarp prst="textNoShape">
              <a:avLst/>
            </a:prstTxWarp>
            <a:spAutoFit/>
          </a:bodyPr>
          <a:lstStyle/>
          <a:p>
            <a:r>
              <a:rPr lang="en-US" sz="2000">
                <a:solidFill>
                  <a:srgbClr val="800000"/>
                </a:solidFill>
                <a:latin typeface="Calibri" charset="0"/>
              </a:rPr>
              <a:t>Active rotation</a:t>
            </a:r>
          </a:p>
        </p:txBody>
      </p:sp>
      <p:pic>
        <p:nvPicPr>
          <p:cNvPr id="30728" name="quaternionsrotcomp.jpg" descr="/afs/andrew.cmu.edu/usr19/srwilson/quaternionsrotcomp.jpg"/>
          <p:cNvPicPr>
            <a:picLocks noChangeAspect="1"/>
          </p:cNvPicPr>
          <p:nvPr/>
        </p:nvPicPr>
        <p:blipFill>
          <a:blip r:embed="rId5" r:link="rId3"/>
          <a:srcRect/>
          <a:stretch>
            <a:fillRect/>
          </a:stretch>
        </p:blipFill>
        <p:spPr bwMode="auto">
          <a:xfrm>
            <a:off x="6229350" y="4495800"/>
            <a:ext cx="1676400" cy="663575"/>
          </a:xfrm>
          <a:prstGeom prst="rect">
            <a:avLst/>
          </a:prstGeom>
          <a:noFill/>
          <a:ln w="9525">
            <a:noFill/>
            <a:miter lim="800000"/>
            <a:headEnd/>
            <a:tailEnd/>
          </a:ln>
        </p:spPr>
      </p:pic>
      <p:sp>
        <p:nvSpPr>
          <p:cNvPr id="30729" name="TextBox 10"/>
          <p:cNvSpPr txBox="1">
            <a:spLocks noChangeArrowheads="1"/>
          </p:cNvSpPr>
          <p:nvPr/>
        </p:nvSpPr>
        <p:spPr bwMode="auto">
          <a:xfrm>
            <a:off x="838200" y="4495800"/>
            <a:ext cx="4321175" cy="923925"/>
          </a:xfrm>
          <a:prstGeom prst="rect">
            <a:avLst/>
          </a:prstGeom>
          <a:noFill/>
          <a:ln w="9525">
            <a:noFill/>
            <a:miter lim="800000"/>
            <a:headEnd/>
            <a:tailEnd/>
          </a:ln>
        </p:spPr>
        <p:txBody>
          <a:bodyPr>
            <a:prstTxWarp prst="textNoShape">
              <a:avLst/>
            </a:prstTxWarp>
            <a:spAutoFit/>
          </a:bodyPr>
          <a:lstStyle/>
          <a:p>
            <a:pPr algn="ctr"/>
            <a:r>
              <a:rPr lang="en-US">
                <a:latin typeface="Calibri" charset="0"/>
              </a:rPr>
              <a:t>Moreover, the composition of two rotations (one rotation following another) is equivalent to quaternion multiplication.</a:t>
            </a:r>
          </a:p>
        </p:txBody>
      </p:sp>
      <p:pic>
        <p:nvPicPr>
          <p:cNvPr id="30730" name="quaternionsconjcomp.jpg" descr="/afs/andrew.cmu.edu/usr19/srwilson/quaternionsconjcomp.jpg"/>
          <p:cNvPicPr>
            <a:picLocks noChangeAspect="1"/>
          </p:cNvPicPr>
          <p:nvPr/>
        </p:nvPicPr>
        <p:blipFill>
          <a:blip r:embed="rId6" r:link="rId3"/>
          <a:srcRect/>
          <a:stretch>
            <a:fillRect/>
          </a:stretch>
        </p:blipFill>
        <p:spPr bwMode="auto">
          <a:xfrm>
            <a:off x="6229350" y="5591175"/>
            <a:ext cx="1543050" cy="428625"/>
          </a:xfrm>
          <a:prstGeom prst="rect">
            <a:avLst/>
          </a:prstGeom>
          <a:noFill/>
          <a:ln w="9525">
            <a:noFill/>
            <a:miter lim="800000"/>
            <a:headEnd/>
            <a:tailEnd/>
          </a:ln>
        </p:spPr>
      </p:pic>
      <p:sp>
        <p:nvSpPr>
          <p:cNvPr id="30731" name="TextBox 12"/>
          <p:cNvSpPr txBox="1">
            <a:spLocks noChangeArrowheads="1"/>
          </p:cNvSpPr>
          <p:nvPr/>
        </p:nvSpPr>
        <p:spPr bwMode="auto">
          <a:xfrm>
            <a:off x="6662738" y="5233988"/>
            <a:ext cx="661987" cy="369887"/>
          </a:xfrm>
          <a:prstGeom prst="rect">
            <a:avLst/>
          </a:prstGeom>
          <a:noFill/>
          <a:ln w="9525">
            <a:noFill/>
            <a:miter lim="800000"/>
            <a:headEnd/>
            <a:tailEnd/>
          </a:ln>
        </p:spPr>
        <p:txBody>
          <a:bodyPr wrap="none">
            <a:prstTxWarp prst="textNoShape">
              <a:avLst/>
            </a:prstTxWarp>
            <a:spAutoFit/>
          </a:bodyPr>
          <a:lstStyle/>
          <a:p>
            <a:r>
              <a:rPr lang="en-US">
                <a:latin typeface="Calibri" charset="0"/>
              </a:rPr>
              <a:t>since</a:t>
            </a:r>
          </a:p>
        </p:txBody>
      </p:sp>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Example: Rotation of a Vector by Quaternion-Vector Multiplication</a:t>
            </a:r>
            <a:endParaRPr lang="en-US" sz="4400" i="1" kern="0" dirty="0">
              <a:solidFill>
                <a:srgbClr val="3333CC"/>
              </a:solidFill>
              <a:latin typeface="Times New Roman"/>
              <a:ea typeface="ＭＳ Ｐゴシック" pitchFamily="-112" charset="-128"/>
              <a:cs typeface="ＭＳ Ｐゴシック" pitchFamily="-112" charset="-128"/>
            </a:endParaRPr>
          </a:p>
        </p:txBody>
      </p:sp>
      <p:pic>
        <p:nvPicPr>
          <p:cNvPr id="31747" name="quaternionsex1.jpg" descr="/afs/andrew.cmu.edu/usr19/srwilson/quaternionsex1.jpg"/>
          <p:cNvPicPr>
            <a:picLocks noChangeAspect="1"/>
          </p:cNvPicPr>
          <p:nvPr/>
        </p:nvPicPr>
        <p:blipFill>
          <a:blip r:embed="rId2" r:link="rId3"/>
          <a:srcRect/>
          <a:stretch>
            <a:fillRect/>
          </a:stretch>
        </p:blipFill>
        <p:spPr bwMode="auto">
          <a:xfrm>
            <a:off x="6527800" y="1863725"/>
            <a:ext cx="2130425" cy="498475"/>
          </a:xfrm>
          <a:prstGeom prst="rect">
            <a:avLst/>
          </a:prstGeom>
          <a:noFill/>
          <a:ln w="9525">
            <a:noFill/>
            <a:miter lim="800000"/>
            <a:headEnd/>
            <a:tailEnd/>
          </a:ln>
        </p:spPr>
      </p:pic>
      <p:pic>
        <p:nvPicPr>
          <p:cNvPr id="31748" name="quaternionsex2.jpg" descr="/afs/andrew.cmu.edu/usr19/srwilson/quaternionsex2.jpg"/>
          <p:cNvPicPr>
            <a:picLocks noChangeAspect="1"/>
          </p:cNvPicPr>
          <p:nvPr/>
        </p:nvPicPr>
        <p:blipFill>
          <a:blip r:embed="rId4" r:link="rId3"/>
          <a:srcRect/>
          <a:stretch>
            <a:fillRect/>
          </a:stretch>
        </p:blipFill>
        <p:spPr bwMode="auto">
          <a:xfrm>
            <a:off x="5715000" y="2438400"/>
            <a:ext cx="2916238" cy="846138"/>
          </a:xfrm>
          <a:prstGeom prst="rect">
            <a:avLst/>
          </a:prstGeom>
          <a:noFill/>
          <a:ln w="9525">
            <a:noFill/>
            <a:miter lim="800000"/>
            <a:headEnd/>
            <a:tailEnd/>
          </a:ln>
        </p:spPr>
      </p:pic>
      <p:pic>
        <p:nvPicPr>
          <p:cNvPr id="31749" name="quaternionsex3.jpg" descr="/afs/andrew.cmu.edu/usr19/srwilson/quaternionsex3.jpg"/>
          <p:cNvPicPr>
            <a:picLocks noChangeAspect="1"/>
          </p:cNvPicPr>
          <p:nvPr/>
        </p:nvPicPr>
        <p:blipFill>
          <a:blip r:embed="rId5" r:link="rId3"/>
          <a:srcRect/>
          <a:stretch>
            <a:fillRect/>
          </a:stretch>
        </p:blipFill>
        <p:spPr bwMode="auto">
          <a:xfrm>
            <a:off x="5715000" y="3292475"/>
            <a:ext cx="831850" cy="438150"/>
          </a:xfrm>
          <a:prstGeom prst="rect">
            <a:avLst/>
          </a:prstGeom>
          <a:noFill/>
          <a:ln w="9525">
            <a:noFill/>
            <a:miter lim="800000"/>
            <a:headEnd/>
            <a:tailEnd/>
          </a:ln>
        </p:spPr>
      </p:pic>
      <p:pic>
        <p:nvPicPr>
          <p:cNvPr id="31750" name="quaternionsex4.jpg" descr="/afs/andrew.cmu.edu/usr19/srwilson/quaternionsex4.jpg"/>
          <p:cNvPicPr>
            <a:picLocks noChangeAspect="1"/>
          </p:cNvPicPr>
          <p:nvPr/>
        </p:nvPicPr>
        <p:blipFill>
          <a:blip r:embed="rId6" r:link="rId3"/>
          <a:srcRect/>
          <a:stretch>
            <a:fillRect/>
          </a:stretch>
        </p:blipFill>
        <p:spPr bwMode="auto">
          <a:xfrm>
            <a:off x="6705600" y="3284538"/>
            <a:ext cx="1619250" cy="493712"/>
          </a:xfrm>
          <a:prstGeom prst="rect">
            <a:avLst/>
          </a:prstGeom>
          <a:noFill/>
          <a:ln w="9525">
            <a:noFill/>
            <a:miter lim="800000"/>
            <a:headEnd/>
            <a:tailEnd/>
          </a:ln>
        </p:spPr>
      </p:pic>
      <p:pic>
        <p:nvPicPr>
          <p:cNvPr id="31751" name="quaternionsex5.jpg" descr="/afs/andrew.cmu.edu/usr19/srwilson/quaternionsex5.jpg"/>
          <p:cNvPicPr>
            <a:picLocks noChangeAspect="1"/>
          </p:cNvPicPr>
          <p:nvPr/>
        </p:nvPicPr>
        <p:blipFill>
          <a:blip r:embed="rId7" r:link="rId3"/>
          <a:srcRect/>
          <a:stretch>
            <a:fillRect/>
          </a:stretch>
        </p:blipFill>
        <p:spPr bwMode="auto">
          <a:xfrm>
            <a:off x="5715000" y="3778250"/>
            <a:ext cx="955675" cy="544513"/>
          </a:xfrm>
          <a:prstGeom prst="rect">
            <a:avLst/>
          </a:prstGeom>
          <a:noFill/>
          <a:ln w="9525">
            <a:noFill/>
            <a:miter lim="800000"/>
            <a:headEnd/>
            <a:tailEnd/>
          </a:ln>
        </p:spPr>
      </p:pic>
      <p:pic>
        <p:nvPicPr>
          <p:cNvPr id="31752" name="quaternionsex6.jpg" descr="/afs/andrew.cmu.edu/usr19/srwilson/quaternionsex6.jpg"/>
          <p:cNvPicPr>
            <a:picLocks noChangeAspect="1"/>
          </p:cNvPicPr>
          <p:nvPr/>
        </p:nvPicPr>
        <p:blipFill>
          <a:blip r:embed="rId8" r:link="rId3"/>
          <a:srcRect/>
          <a:stretch>
            <a:fillRect/>
          </a:stretch>
        </p:blipFill>
        <p:spPr bwMode="auto">
          <a:xfrm>
            <a:off x="6792913" y="3778250"/>
            <a:ext cx="1531937" cy="508000"/>
          </a:xfrm>
          <a:prstGeom prst="rect">
            <a:avLst/>
          </a:prstGeom>
          <a:noFill/>
          <a:ln w="9525">
            <a:noFill/>
            <a:miter lim="800000"/>
            <a:headEnd/>
            <a:tailEnd/>
          </a:ln>
        </p:spPr>
      </p:pic>
      <p:pic>
        <p:nvPicPr>
          <p:cNvPr id="31753" name="quaternionsex7.jpg" descr="/afs/andrew.cmu.edu/usr19/srwilson/quaternionsex7.jpg"/>
          <p:cNvPicPr>
            <a:picLocks noChangeAspect="1"/>
          </p:cNvPicPr>
          <p:nvPr/>
        </p:nvPicPr>
        <p:blipFill>
          <a:blip r:embed="rId9" r:link="rId3"/>
          <a:srcRect/>
          <a:stretch>
            <a:fillRect/>
          </a:stretch>
        </p:blipFill>
        <p:spPr bwMode="auto">
          <a:xfrm>
            <a:off x="4835525" y="4724400"/>
            <a:ext cx="3913188" cy="1531938"/>
          </a:xfrm>
          <a:prstGeom prst="rect">
            <a:avLst/>
          </a:prstGeom>
          <a:noFill/>
          <a:ln w="9525">
            <a:noFill/>
            <a:miter lim="800000"/>
            <a:headEnd/>
            <a:tailEnd/>
          </a:ln>
        </p:spPr>
      </p:pic>
      <p:pic>
        <p:nvPicPr>
          <p:cNvPr id="31754" name="quaternionsex9.jpg" descr="/afs/andrew.cmu.edu/usr19/srwilson/quaternionsex9.jpg"/>
          <p:cNvPicPr>
            <a:picLocks noChangeAspect="1"/>
          </p:cNvPicPr>
          <p:nvPr/>
        </p:nvPicPr>
        <p:blipFill>
          <a:blip r:embed="rId10" r:link="rId3"/>
          <a:srcRect/>
          <a:stretch>
            <a:fillRect/>
          </a:stretch>
        </p:blipFill>
        <p:spPr bwMode="auto">
          <a:xfrm>
            <a:off x="3124200" y="5705475"/>
            <a:ext cx="950913" cy="466725"/>
          </a:xfrm>
          <a:prstGeom prst="rect">
            <a:avLst/>
          </a:prstGeom>
          <a:noFill/>
          <a:ln w="9525">
            <a:noFill/>
            <a:miter lim="800000"/>
            <a:headEnd/>
            <a:tailEnd/>
          </a:ln>
        </p:spPr>
      </p:pic>
      <p:sp>
        <p:nvSpPr>
          <p:cNvPr id="31755" name="TextBox 22"/>
          <p:cNvSpPr txBox="1">
            <a:spLocks noChangeArrowheads="1"/>
          </p:cNvSpPr>
          <p:nvPr/>
        </p:nvSpPr>
        <p:spPr bwMode="auto">
          <a:xfrm>
            <a:off x="533400" y="1657350"/>
            <a:ext cx="4256088" cy="647700"/>
          </a:xfrm>
          <a:prstGeom prst="rect">
            <a:avLst/>
          </a:prstGeom>
          <a:noFill/>
          <a:ln w="9525">
            <a:noFill/>
            <a:miter lim="800000"/>
            <a:headEnd/>
            <a:tailEnd/>
          </a:ln>
        </p:spPr>
        <p:txBody>
          <a:bodyPr>
            <a:prstTxWarp prst="textNoShape">
              <a:avLst/>
            </a:prstTxWarp>
            <a:spAutoFit/>
          </a:bodyPr>
          <a:lstStyle/>
          <a:p>
            <a:pPr algn="ctr"/>
            <a:r>
              <a:rPr lang="en-US">
                <a:latin typeface="Calibri" charset="0"/>
              </a:rPr>
              <a:t>Consider rotating the vector </a:t>
            </a:r>
            <a:r>
              <a:rPr lang="en-US" b="1" i="1">
                <a:latin typeface="Times New Roman" charset="0"/>
                <a:ea typeface="Times New Roman" charset="0"/>
                <a:cs typeface="Times New Roman" charset="0"/>
              </a:rPr>
              <a:t>i</a:t>
            </a:r>
            <a:r>
              <a:rPr lang="en-US">
                <a:latin typeface="Calibri" charset="0"/>
              </a:rPr>
              <a:t> by an angle of </a:t>
            </a:r>
            <a:r>
              <a:rPr lang="en-US" i="1">
                <a:latin typeface="Times New Roman" charset="0"/>
                <a:ea typeface="Times New Roman" charset="0"/>
                <a:cs typeface="Times New Roman" charset="0"/>
              </a:rPr>
              <a:t>α</a:t>
            </a:r>
            <a:r>
              <a:rPr lang="en-US">
                <a:latin typeface="Calibri" charset="0"/>
              </a:rPr>
              <a:t> = </a:t>
            </a:r>
            <a:r>
              <a:rPr lang="en-US">
                <a:latin typeface="Times New Roman" charset="0"/>
                <a:ea typeface="Times New Roman" charset="0"/>
                <a:cs typeface="Times New Roman" charset="0"/>
              </a:rPr>
              <a:t>2π/3</a:t>
            </a:r>
            <a:r>
              <a:rPr lang="en-US">
                <a:latin typeface="Calibri" charset="0"/>
              </a:rPr>
              <a:t> about the &lt;</a:t>
            </a:r>
            <a:r>
              <a:rPr lang="en-US">
                <a:latin typeface="Times New Roman" charset="0"/>
                <a:ea typeface="Times New Roman" charset="0"/>
                <a:cs typeface="Times New Roman" charset="0"/>
              </a:rPr>
              <a:t>111</a:t>
            </a:r>
            <a:r>
              <a:rPr lang="en-US">
                <a:latin typeface="Calibri" charset="0"/>
              </a:rPr>
              <a:t>&gt; direction.</a:t>
            </a:r>
          </a:p>
        </p:txBody>
      </p:sp>
      <p:sp>
        <p:nvSpPr>
          <p:cNvPr id="31756" name="TextBox 23"/>
          <p:cNvSpPr txBox="1">
            <a:spLocks noChangeArrowheads="1"/>
          </p:cNvSpPr>
          <p:nvPr/>
        </p:nvSpPr>
        <p:spPr bwMode="auto">
          <a:xfrm>
            <a:off x="5181600" y="1981200"/>
            <a:ext cx="125730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Rotation axis:</a:t>
            </a:r>
          </a:p>
        </p:txBody>
      </p:sp>
      <p:sp>
        <p:nvSpPr>
          <p:cNvPr id="31757" name="TextBox 24"/>
          <p:cNvSpPr txBox="1">
            <a:spLocks noChangeArrowheads="1"/>
          </p:cNvSpPr>
          <p:nvPr/>
        </p:nvSpPr>
        <p:spPr bwMode="auto">
          <a:xfrm>
            <a:off x="5257800" y="4419600"/>
            <a:ext cx="1887538"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an </a:t>
            </a:r>
            <a:r>
              <a:rPr lang="en-US" sz="1400" i="1">
                <a:solidFill>
                  <a:srgbClr val="FF0000"/>
                </a:solidFill>
                <a:latin typeface="Times New Roman" charset="0"/>
                <a:ea typeface="Times New Roman" charset="0"/>
                <a:cs typeface="Times New Roman" charset="0"/>
              </a:rPr>
              <a:t>active </a:t>
            </a:r>
            <a:r>
              <a:rPr lang="en-US" sz="1400" i="1">
                <a:latin typeface="Times New Roman" charset="0"/>
                <a:ea typeface="Times New Roman" charset="0"/>
                <a:cs typeface="Times New Roman" charset="0"/>
              </a:rPr>
              <a:t>rotation: </a:t>
            </a:r>
          </a:p>
        </p:txBody>
      </p:sp>
      <p:sp>
        <p:nvSpPr>
          <p:cNvPr id="31758" name="TextBox 26"/>
          <p:cNvSpPr txBox="1">
            <a:spLocks noChangeArrowheads="1"/>
          </p:cNvSpPr>
          <p:nvPr/>
        </p:nvSpPr>
        <p:spPr bwMode="auto">
          <a:xfrm>
            <a:off x="1073150" y="5711825"/>
            <a:ext cx="1898650" cy="307975"/>
          </a:xfrm>
          <a:prstGeom prst="rect">
            <a:avLst/>
          </a:prstGeom>
          <a:noFill/>
          <a:ln w="9525">
            <a:noFill/>
            <a:miter lim="800000"/>
            <a:headEnd/>
            <a:tailEnd/>
          </a:ln>
        </p:spPr>
        <p:txBody>
          <a:bodyPr wrap="none">
            <a:prstTxWarp prst="textNoShape">
              <a:avLst/>
            </a:prstTxWarp>
            <a:spAutoFit/>
          </a:bodyPr>
          <a:lstStyle/>
          <a:p>
            <a:r>
              <a:rPr lang="en-US" sz="1400" i="1">
                <a:latin typeface="Times New Roman" charset="0"/>
                <a:ea typeface="Times New Roman" charset="0"/>
                <a:cs typeface="Times New Roman" charset="0"/>
              </a:rPr>
              <a:t>For a </a:t>
            </a:r>
            <a:r>
              <a:rPr lang="en-US" sz="1400" i="1">
                <a:solidFill>
                  <a:srgbClr val="0000FF"/>
                </a:solidFill>
                <a:latin typeface="Times New Roman" charset="0"/>
                <a:ea typeface="Times New Roman" charset="0"/>
                <a:cs typeface="Times New Roman" charset="0"/>
              </a:rPr>
              <a:t>passive </a:t>
            </a:r>
            <a:r>
              <a:rPr lang="en-US" sz="1400" i="1">
                <a:latin typeface="Times New Roman" charset="0"/>
                <a:ea typeface="Times New Roman" charset="0"/>
                <a:cs typeface="Times New Roman" charset="0"/>
              </a:rPr>
              <a:t>rotation: </a:t>
            </a:r>
          </a:p>
        </p:txBody>
      </p:sp>
      <p:cxnSp>
        <p:nvCxnSpPr>
          <p:cNvPr id="29" name="Straight Arrow Connector 28"/>
          <p:cNvCxnSpPr>
            <a:cxnSpLocks noChangeShapeType="1"/>
          </p:cNvCxnSpPr>
          <p:nvPr/>
        </p:nvCxnSpPr>
        <p:spPr bwMode="auto">
          <a:xfrm rot="5400000">
            <a:off x="1745457" y="4155281"/>
            <a:ext cx="685800" cy="458787"/>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cxnSp>
        <p:nvCxnSpPr>
          <p:cNvPr id="30" name="Straight Arrow Connector 29"/>
          <p:cNvCxnSpPr>
            <a:cxnSpLocks noChangeShapeType="1"/>
          </p:cNvCxnSpPr>
          <p:nvPr/>
        </p:nvCxnSpPr>
        <p:spPr bwMode="auto">
          <a:xfrm rot="5400000" flipH="1" flipV="1">
            <a:off x="1677194" y="3401219"/>
            <a:ext cx="1279525" cy="1587"/>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6" name="Straight Arrow Connector 35"/>
          <p:cNvCxnSpPr>
            <a:cxnSpLocks noChangeShapeType="1"/>
          </p:cNvCxnSpPr>
          <p:nvPr/>
        </p:nvCxnSpPr>
        <p:spPr bwMode="auto">
          <a:xfrm>
            <a:off x="2316163" y="4041775"/>
            <a:ext cx="1143000" cy="0"/>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8" name="Straight Arrow Connector 37"/>
          <p:cNvCxnSpPr>
            <a:cxnSpLocks noChangeShapeType="1"/>
          </p:cNvCxnSpPr>
          <p:nvPr/>
        </p:nvCxnSpPr>
        <p:spPr bwMode="auto">
          <a:xfrm rot="5400000" flipH="1" flipV="1">
            <a:off x="2147888" y="3416300"/>
            <a:ext cx="793750" cy="457200"/>
          </a:xfrm>
          <a:prstGeom prst="straightConnector1">
            <a:avLst/>
          </a:prstGeom>
          <a:noFill/>
          <a:ln w="25400">
            <a:solidFill>
              <a:srgbClr val="0000FF"/>
            </a:solidFill>
            <a:round/>
            <a:headEnd/>
            <a:tailEnd type="arrow" w="med" len="med"/>
          </a:ln>
          <a:effectLst>
            <a:outerShdw blurRad="63500" dist="20000" dir="5400000" rotWithShape="0">
              <a:srgbClr val="000000">
                <a:alpha val="37999"/>
              </a:srgbClr>
            </a:outerShdw>
          </a:effectLst>
        </p:spPr>
      </p:cxnSp>
      <p:sp>
        <p:nvSpPr>
          <p:cNvPr id="31763" name="TextBox 40"/>
          <p:cNvSpPr txBox="1">
            <a:spLocks noChangeArrowheads="1"/>
          </p:cNvSpPr>
          <p:nvPr/>
        </p:nvSpPr>
        <p:spPr bwMode="auto">
          <a:xfrm>
            <a:off x="3459163" y="3952875"/>
            <a:ext cx="2746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j</a:t>
            </a:r>
          </a:p>
        </p:txBody>
      </p:sp>
      <p:sp>
        <p:nvSpPr>
          <p:cNvPr id="31764" name="TextBox 41"/>
          <p:cNvSpPr txBox="1">
            <a:spLocks noChangeArrowheads="1"/>
          </p:cNvSpPr>
          <p:nvPr/>
        </p:nvSpPr>
        <p:spPr bwMode="auto">
          <a:xfrm>
            <a:off x="1782763" y="4724400"/>
            <a:ext cx="2492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i</a:t>
            </a:r>
          </a:p>
        </p:txBody>
      </p:sp>
      <p:sp>
        <p:nvSpPr>
          <p:cNvPr id="31765" name="TextBox 42"/>
          <p:cNvSpPr txBox="1">
            <a:spLocks noChangeArrowheads="1"/>
          </p:cNvSpPr>
          <p:nvPr/>
        </p:nvSpPr>
        <p:spPr bwMode="auto">
          <a:xfrm>
            <a:off x="1998663" y="2762250"/>
            <a:ext cx="325437" cy="369888"/>
          </a:xfrm>
          <a:prstGeom prst="rect">
            <a:avLst/>
          </a:prstGeom>
          <a:noFill/>
          <a:ln w="9525">
            <a:noFill/>
            <a:miter lim="800000"/>
            <a:headEnd/>
            <a:tailEnd/>
          </a:ln>
        </p:spPr>
        <p:txBody>
          <a:bodyPr wrap="none">
            <a:prstTxWarp prst="textNoShape">
              <a:avLst/>
            </a:prstTxWarp>
            <a:spAutoFit/>
          </a:bodyPr>
          <a:lstStyle/>
          <a:p>
            <a:r>
              <a:rPr lang="en-US" b="1">
                <a:latin typeface="Times New Roman" charset="0"/>
                <a:ea typeface="Times New Roman" charset="0"/>
                <a:cs typeface="Times New Roman" charset="0"/>
              </a:rPr>
              <a:t>k</a:t>
            </a:r>
          </a:p>
        </p:txBody>
      </p:sp>
      <p:cxnSp>
        <p:nvCxnSpPr>
          <p:cNvPr id="45" name="Straight Connector 44"/>
          <p:cNvCxnSpPr/>
          <p:nvPr/>
        </p:nvCxnSpPr>
        <p:spPr>
          <a:xfrm rot="5400000">
            <a:off x="2112169" y="3909219"/>
            <a:ext cx="1323975" cy="1587"/>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D9559C4E-EEB2-9F41-9466-509C9ECF4DFA}" type="slidenum">
              <a:rPr lang="en-US" sz="1400">
                <a:latin typeface="Times" charset="0"/>
              </a:rPr>
              <a:pPr/>
              <a:t>33</a:t>
            </a:fld>
            <a:endParaRPr lang="en-US" sz="1400">
              <a:latin typeface="Times" charset="0"/>
            </a:endParaRPr>
          </a:p>
        </p:txBody>
      </p:sp>
      <p:sp>
        <p:nvSpPr>
          <p:cNvPr id="43011" name="Rectangle 2"/>
          <p:cNvSpPr>
            <a:spLocks noGrp="1" noChangeArrowheads="1"/>
          </p:cNvSpPr>
          <p:nvPr>
            <p:ph type="title"/>
          </p:nvPr>
        </p:nvSpPr>
        <p:spPr>
          <a:xfrm>
            <a:off x="457200" y="152400"/>
            <a:ext cx="8229600" cy="1143000"/>
          </a:xfrm>
        </p:spPr>
        <p:txBody>
          <a:bodyPr/>
          <a:lstStyle/>
          <a:p>
            <a:r>
              <a:rPr lang="en-US">
                <a:solidFill>
                  <a:srgbClr val="000090"/>
                </a:solidFill>
                <a:latin typeface="Times New Roman" charset="0"/>
                <a:ea typeface="ＭＳ Ｐゴシック" charset="0"/>
                <a:cs typeface="ＭＳ Ｐゴシック" charset="0"/>
              </a:rPr>
              <a:t>Positive vs Negative Rotations</a:t>
            </a:r>
          </a:p>
        </p:txBody>
      </p:sp>
      <p:sp>
        <p:nvSpPr>
          <p:cNvPr id="43012" name="Rectangle 3"/>
          <p:cNvSpPr>
            <a:spLocks noGrp="1" noChangeArrowheads="1"/>
          </p:cNvSpPr>
          <p:nvPr>
            <p:ph type="body" idx="1"/>
          </p:nvPr>
        </p:nvSpPr>
        <p:spPr/>
        <p:txBody>
          <a:bodyPr/>
          <a:lstStyle/>
          <a:p>
            <a:r>
              <a:rPr lang="en-US">
                <a:latin typeface="Arial" charset="0"/>
                <a:ea typeface="ＭＳ Ｐゴシック" charset="0"/>
                <a:cs typeface="Times" charset="0"/>
              </a:rPr>
              <a:t>One curious feature of quaternions that is not obvious from the definition is that they allow positive and negative rotations to be distinguished.  This is more commonly described in terms of requiring a rotation of 4π to retrieve the same quaternion as you started out with but for visualization, it is more helpful to think in terms of a difference in the sign of rotation.  </a:t>
            </a:r>
          </a:p>
        </p:txBody>
      </p:sp>
    </p:spTree>
    <p:extLst>
      <p:ext uri="{BB962C8B-B14F-4D97-AF65-F5344CB8AC3E}">
        <p14:creationId xmlns:p14="http://schemas.microsoft.com/office/powerpoint/2010/main" val="39871829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6C6D445E-D96C-6D4C-9132-BC4D535C52F2}" type="slidenum">
              <a:rPr lang="en-US" sz="1400">
                <a:latin typeface="Times" charset="0"/>
              </a:rPr>
              <a:pPr/>
              <a:t>34</a:t>
            </a:fld>
            <a:endParaRPr lang="en-US" sz="1400">
              <a:latin typeface="Times" charset="0"/>
            </a:endParaRPr>
          </a:p>
        </p:txBody>
      </p:sp>
      <p:sp>
        <p:nvSpPr>
          <p:cNvPr id="44035" name="Rectangle 2"/>
          <p:cNvSpPr>
            <a:spLocks noGrp="1" noChangeArrowheads="1"/>
          </p:cNvSpPr>
          <p:nvPr>
            <p:ph type="title"/>
          </p:nvPr>
        </p:nvSpPr>
        <p:spPr>
          <a:xfrm>
            <a:off x="457200" y="0"/>
            <a:ext cx="8229600" cy="1143000"/>
          </a:xfrm>
        </p:spPr>
        <p:txBody>
          <a:bodyPr/>
          <a:lstStyle/>
          <a:p>
            <a:r>
              <a:rPr lang="en-US">
                <a:solidFill>
                  <a:srgbClr val="000090"/>
                </a:solidFill>
                <a:latin typeface="Times New Roman" charset="0"/>
                <a:ea typeface="ＭＳ Ｐゴシック" charset="0"/>
                <a:cs typeface="ＭＳ Ｐゴシック" charset="0"/>
              </a:rPr>
              <a:t>Positive vs Negative Rotations</a:t>
            </a:r>
          </a:p>
        </p:txBody>
      </p:sp>
      <p:sp>
        <p:nvSpPr>
          <p:cNvPr id="44036" name="Rectangle 3"/>
          <p:cNvSpPr>
            <a:spLocks noGrp="1" noChangeArrowheads="1"/>
          </p:cNvSpPr>
          <p:nvPr>
            <p:ph type="body" idx="1"/>
          </p:nvPr>
        </p:nvSpPr>
        <p:spPr>
          <a:xfrm>
            <a:off x="685800" y="1219200"/>
            <a:ext cx="6172200" cy="4724400"/>
          </a:xfrm>
        </p:spPr>
        <p:txBody>
          <a:bodyPr/>
          <a:lstStyle/>
          <a:p>
            <a:r>
              <a:rPr lang="en-US" sz="2400">
                <a:latin typeface="Arial" charset="0"/>
                <a:ea typeface="ＭＳ Ｐゴシック" charset="0"/>
                <a:cs typeface="Times" charset="0"/>
              </a:rPr>
              <a:t>Let</a:t>
            </a:r>
            <a:r>
              <a:rPr lang="ja-JP" altLang="en-US" sz="2400">
                <a:latin typeface="Arial" charset="0"/>
                <a:ea typeface="ＭＳ Ｐゴシック" charset="0"/>
                <a:cs typeface="Times" charset="0"/>
              </a:rPr>
              <a:t>’</a:t>
            </a:r>
            <a:r>
              <a:rPr lang="en-US" sz="2400">
                <a:latin typeface="Arial" charset="0"/>
                <a:ea typeface="ＭＳ Ｐゴシック" charset="0"/>
                <a:cs typeface="Times" charset="0"/>
              </a:rPr>
              <a:t>s start with considering a </a:t>
            </a:r>
            <a:r>
              <a:rPr lang="en-US" sz="2400">
                <a:solidFill>
                  <a:srgbClr val="FF0000"/>
                </a:solidFill>
                <a:latin typeface="Arial" charset="0"/>
                <a:ea typeface="ＭＳ Ｐゴシック" charset="0"/>
                <a:cs typeface="Times" charset="0"/>
              </a:rPr>
              <a:t>positive rotation</a:t>
            </a:r>
            <a:r>
              <a:rPr lang="en-US" sz="2400">
                <a:latin typeface="Arial" charset="0"/>
                <a:ea typeface="ＭＳ Ｐゴシック" charset="0"/>
                <a:cs typeface="Times" charset="0"/>
              </a:rPr>
              <a:t> of </a:t>
            </a:r>
            <a:r>
              <a:rPr lang="en-US" sz="2400">
                <a:latin typeface="Symbol" charset="0"/>
                <a:ea typeface="ＭＳ Ｐゴシック" charset="0"/>
                <a:cs typeface="Times" charset="0"/>
              </a:rPr>
              <a:t>q</a:t>
            </a:r>
            <a:r>
              <a:rPr lang="en-US" sz="2400">
                <a:latin typeface="Arial" charset="0"/>
                <a:ea typeface="ＭＳ Ｐゴシック" charset="0"/>
                <a:cs typeface="Times" charset="0"/>
              </a:rPr>
              <a:t> about an arbitrary axis, </a:t>
            </a:r>
            <a:r>
              <a:rPr lang="en-US" sz="2400" b="1">
                <a:latin typeface="Arial" charset="0"/>
                <a:ea typeface="ＭＳ Ｐゴシック" charset="0"/>
                <a:cs typeface="Times" charset="0"/>
              </a:rPr>
              <a:t>r</a:t>
            </a:r>
            <a:r>
              <a:rPr lang="en-US" sz="2400">
                <a:latin typeface="Arial" charset="0"/>
                <a:ea typeface="ＭＳ Ｐゴシック" charset="0"/>
                <a:cs typeface="Times" charset="0"/>
              </a:rPr>
              <a:t>.  From the point of view of the result one obtains the same thing if one rotates </a:t>
            </a:r>
            <a:r>
              <a:rPr lang="en-US" sz="2400" i="1">
                <a:solidFill>
                  <a:schemeClr val="accent2"/>
                </a:solidFill>
                <a:latin typeface="Arial" charset="0"/>
                <a:ea typeface="ＭＳ Ｐゴシック" charset="0"/>
                <a:cs typeface="Times" charset="0"/>
              </a:rPr>
              <a:t>backwards</a:t>
            </a:r>
            <a:r>
              <a:rPr lang="en-US" sz="2400" i="1">
                <a:latin typeface="Arial" charset="0"/>
                <a:ea typeface="ＭＳ Ｐゴシック" charset="0"/>
                <a:cs typeface="Times" charset="0"/>
              </a:rPr>
              <a:t> </a:t>
            </a:r>
            <a:r>
              <a:rPr lang="en-US" sz="2400">
                <a:latin typeface="Arial" charset="0"/>
                <a:ea typeface="ＭＳ Ｐゴシック" charset="0"/>
                <a:cs typeface="Times" charset="0"/>
              </a:rPr>
              <a:t>by the complementary angle, </a:t>
            </a:r>
            <a:r>
              <a:rPr lang="en-US" sz="2400" i="1">
                <a:latin typeface="Symbol" charset="0"/>
                <a:ea typeface="ＭＳ Ｐゴシック" charset="0"/>
                <a:cs typeface="Times" charset="0"/>
              </a:rPr>
              <a:t>q</a:t>
            </a:r>
            <a:r>
              <a:rPr lang="en-US" sz="2400" i="1">
                <a:latin typeface="Arial" charset="0"/>
                <a:ea typeface="ＭＳ Ｐゴシック" charset="0"/>
                <a:cs typeface="Times" charset="0"/>
              </a:rPr>
              <a:t>- 2π</a:t>
            </a:r>
            <a:r>
              <a:rPr lang="en-US" sz="2400">
                <a:latin typeface="Arial" charset="0"/>
                <a:ea typeface="ＭＳ Ｐゴシック" charset="0"/>
                <a:cs typeface="Times" charset="0"/>
              </a:rPr>
              <a:t> (also about </a:t>
            </a:r>
            <a:r>
              <a:rPr lang="en-US" sz="2400" b="1">
                <a:latin typeface="Arial" charset="0"/>
                <a:ea typeface="ＭＳ Ｐゴシック" charset="0"/>
                <a:cs typeface="Times" charset="0"/>
              </a:rPr>
              <a:t>r</a:t>
            </a:r>
            <a:r>
              <a:rPr lang="en-US" sz="2400">
                <a:latin typeface="Arial" charset="0"/>
                <a:ea typeface="ＭＳ Ｐゴシック" charset="0"/>
                <a:cs typeface="Times" charset="0"/>
              </a:rPr>
              <a:t>). Expressed in terms of quaternions, however, the representation is different!  Setting </a:t>
            </a:r>
            <a:br>
              <a:rPr lang="en-US" sz="2400">
                <a:latin typeface="Arial" charset="0"/>
                <a:ea typeface="ＭＳ Ｐゴシック" charset="0"/>
                <a:cs typeface="Times" charset="0"/>
              </a:rPr>
            </a:br>
            <a:r>
              <a:rPr lang="en-US" sz="2400" b="1">
                <a:latin typeface="Times" charset="0"/>
                <a:ea typeface="ＭＳ Ｐゴシック" charset="0"/>
                <a:cs typeface="Times" charset="0"/>
              </a:rPr>
              <a:t>r </a:t>
            </a:r>
            <a:r>
              <a:rPr lang="en-US" sz="2400">
                <a:latin typeface="Times" charset="0"/>
                <a:ea typeface="ＭＳ Ｐゴシック" charset="0"/>
                <a:cs typeface="Times" charset="0"/>
              </a:rPr>
              <a:t>= [</a:t>
            </a:r>
            <a:r>
              <a:rPr lang="en-US" sz="2400" i="1">
                <a:latin typeface="Times" charset="0"/>
                <a:ea typeface="ＭＳ Ｐゴシック" charset="0"/>
                <a:cs typeface="Times" charset="0"/>
              </a:rPr>
              <a:t>u,v,w</a:t>
            </a:r>
            <a:r>
              <a:rPr lang="en-US" sz="2400">
                <a:latin typeface="Times" charset="0"/>
                <a:ea typeface="ＭＳ Ｐゴシック" charset="0"/>
                <a:cs typeface="Times" charset="0"/>
              </a:rPr>
              <a:t>]</a:t>
            </a:r>
            <a:r>
              <a:rPr lang="en-US" sz="2400">
                <a:latin typeface="Arial" charset="0"/>
                <a:ea typeface="ＭＳ Ｐゴシック" charset="0"/>
                <a:cs typeface="Times" charset="0"/>
              </a:rPr>
              <a:t> again,</a:t>
            </a:r>
          </a:p>
          <a:p>
            <a:r>
              <a:rPr lang="en-US" sz="2400" b="1">
                <a:latin typeface="Times" charset="0"/>
                <a:ea typeface="ＭＳ Ｐゴシック" charset="0"/>
                <a:cs typeface="Times" charset="0"/>
              </a:rPr>
              <a:t>q</a:t>
            </a:r>
            <a:r>
              <a:rPr lang="en-US" sz="2400">
                <a:latin typeface="Times" charset="0"/>
                <a:ea typeface="ＭＳ Ｐゴシック" charset="0"/>
                <a:cs typeface="Times" charset="0"/>
              </a:rPr>
              <a:t>(</a:t>
            </a:r>
            <a:r>
              <a:rPr lang="en-US" sz="2400" b="1">
                <a:latin typeface="Times" charset="0"/>
                <a:ea typeface="ＭＳ Ｐゴシック" charset="0"/>
                <a:cs typeface="Times" charset="0"/>
              </a:rPr>
              <a:t>r</a:t>
            </a:r>
            <a:r>
              <a:rPr lang="en-US" sz="2400">
                <a:latin typeface="Times" charset="0"/>
                <a:ea typeface="ＭＳ Ｐゴシック" charset="0"/>
                <a:cs typeface="Times" charset="0"/>
              </a:rPr>
              <a:t>,</a:t>
            </a:r>
            <a:r>
              <a:rPr lang="en-US" sz="2400" i="1">
                <a:latin typeface="Symbol" charset="0"/>
                <a:ea typeface="ＭＳ Ｐゴシック" charset="0"/>
                <a:cs typeface="Times" charset="0"/>
              </a:rPr>
              <a:t>q</a:t>
            </a:r>
            <a:r>
              <a:rPr lang="en-US" sz="2400">
                <a:latin typeface="Times" charset="0"/>
                <a:ea typeface="ＭＳ Ｐゴシック" charset="0"/>
                <a:cs typeface="Times" charset="0"/>
              </a:rPr>
              <a:t>) = </a:t>
            </a:r>
            <a:br>
              <a:rPr lang="en-US" sz="2400">
                <a:latin typeface="Times" charset="0"/>
                <a:ea typeface="ＭＳ Ｐゴシック" charset="0"/>
                <a:cs typeface="Times" charset="0"/>
              </a:rPr>
            </a:br>
            <a:r>
              <a:rPr lang="en-US" sz="2400" i="1">
                <a:latin typeface="Times" charset="0"/>
                <a:ea typeface="ＭＳ Ｐゴシック" charset="0"/>
                <a:cs typeface="Times" charset="0"/>
              </a:rPr>
              <a:t>q</a:t>
            </a:r>
            <a:r>
              <a:rPr lang="en-US" sz="2400">
                <a:latin typeface="Times" charset="0"/>
                <a:ea typeface="ＭＳ Ｐゴシック" charset="0"/>
                <a:cs typeface="Times" charset="0"/>
              </a:rPr>
              <a:t>(</a:t>
            </a:r>
            <a:r>
              <a:rPr lang="en-US" sz="2400" i="1">
                <a:latin typeface="Times" charset="0"/>
                <a:ea typeface="ＭＳ Ｐゴシック" charset="0"/>
                <a:cs typeface="Times" charset="0"/>
              </a:rPr>
              <a:t>u</a:t>
            </a:r>
            <a:r>
              <a:rPr lang="en-US" sz="2400">
                <a:latin typeface="Times" charset="0"/>
                <a:ea typeface="ＭＳ Ｐゴシック" charset="0"/>
                <a:cs typeface="Times" charset="0"/>
              </a:rPr>
              <a:t> sin</a:t>
            </a:r>
            <a:r>
              <a:rPr lang="en-US" sz="2400" i="1">
                <a:latin typeface="Symbol" charset="0"/>
                <a:ea typeface="ＭＳ Ｐゴシック" charset="0"/>
                <a:cs typeface="Times" charset="0"/>
              </a:rPr>
              <a:t>q</a:t>
            </a:r>
            <a:r>
              <a:rPr lang="en-US" sz="2400">
                <a:latin typeface="Times" charset="0"/>
                <a:ea typeface="ＭＳ Ｐゴシック" charset="0"/>
                <a:cs typeface="Times" charset="0"/>
              </a:rPr>
              <a:t>/2, </a:t>
            </a:r>
            <a:r>
              <a:rPr lang="en-US" sz="2400" i="1">
                <a:latin typeface="Times" charset="0"/>
                <a:ea typeface="ＭＳ Ｐゴシック" charset="0"/>
                <a:cs typeface="Times" charset="0"/>
              </a:rPr>
              <a:t>v</a:t>
            </a:r>
            <a:r>
              <a:rPr lang="en-US" sz="2400">
                <a:latin typeface="Times" charset="0"/>
                <a:ea typeface="ＭＳ Ｐゴシック" charset="0"/>
                <a:cs typeface="Times" charset="0"/>
              </a:rPr>
              <a:t> sin</a:t>
            </a:r>
            <a:r>
              <a:rPr lang="en-US" sz="2400" i="1">
                <a:latin typeface="Symbol" charset="0"/>
                <a:ea typeface="ＭＳ Ｐゴシック" charset="0"/>
                <a:cs typeface="Times" charset="0"/>
              </a:rPr>
              <a:t>q</a:t>
            </a:r>
            <a:r>
              <a:rPr lang="en-US" sz="2400">
                <a:latin typeface="Times" charset="0"/>
                <a:ea typeface="ＭＳ Ｐゴシック" charset="0"/>
                <a:cs typeface="Times" charset="0"/>
              </a:rPr>
              <a:t>/2, </a:t>
            </a:r>
            <a:r>
              <a:rPr lang="en-US" sz="2400" i="1">
                <a:latin typeface="Times" charset="0"/>
                <a:ea typeface="ＭＳ Ｐゴシック" charset="0"/>
                <a:cs typeface="Times" charset="0"/>
              </a:rPr>
              <a:t>w</a:t>
            </a:r>
            <a:r>
              <a:rPr lang="en-US" sz="2400">
                <a:latin typeface="Times" charset="0"/>
                <a:ea typeface="ＭＳ Ｐゴシック" charset="0"/>
                <a:cs typeface="Times" charset="0"/>
              </a:rPr>
              <a:t> sin</a:t>
            </a:r>
            <a:r>
              <a:rPr lang="en-US" sz="2400" i="1">
                <a:latin typeface="Symbol" charset="0"/>
                <a:ea typeface="ＭＳ Ｐゴシック" charset="0"/>
                <a:cs typeface="Times" charset="0"/>
              </a:rPr>
              <a:t>q</a:t>
            </a:r>
            <a:r>
              <a:rPr lang="en-US" sz="2400">
                <a:latin typeface="Times" charset="0"/>
                <a:ea typeface="ＭＳ Ｐゴシック" charset="0"/>
                <a:cs typeface="Times" charset="0"/>
              </a:rPr>
              <a:t>/2, cos</a:t>
            </a:r>
            <a:r>
              <a:rPr lang="en-US" sz="2400" i="1">
                <a:latin typeface="Symbol" charset="0"/>
                <a:ea typeface="ＭＳ Ｐゴシック" charset="0"/>
                <a:cs typeface="Times" charset="0"/>
              </a:rPr>
              <a:t>q</a:t>
            </a:r>
            <a:r>
              <a:rPr lang="en-US" sz="2400">
                <a:latin typeface="Times" charset="0"/>
                <a:ea typeface="ＭＳ Ｐゴシック" charset="0"/>
                <a:cs typeface="Times" charset="0"/>
              </a:rPr>
              <a:t>/2)</a:t>
            </a:r>
            <a:endParaRPr lang="en-US" sz="2400">
              <a:latin typeface="Arial" charset="0"/>
              <a:ea typeface="ＭＳ Ｐゴシック" charset="0"/>
              <a:cs typeface="Times" charset="0"/>
            </a:endParaRPr>
          </a:p>
        </p:txBody>
      </p:sp>
      <p:grpSp>
        <p:nvGrpSpPr>
          <p:cNvPr id="44037" name="Group 11"/>
          <p:cNvGrpSpPr>
            <a:grpSpLocks/>
          </p:cNvGrpSpPr>
          <p:nvPr/>
        </p:nvGrpSpPr>
        <p:grpSpPr bwMode="auto">
          <a:xfrm>
            <a:off x="6705600" y="3657600"/>
            <a:ext cx="1981200" cy="2362200"/>
            <a:chOff x="4224" y="2304"/>
            <a:chExt cx="1248" cy="1488"/>
          </a:xfrm>
        </p:grpSpPr>
        <p:sp>
          <p:nvSpPr>
            <p:cNvPr id="44038" name="Oval 4"/>
            <p:cNvSpPr>
              <a:spLocks noChangeArrowheads="1"/>
            </p:cNvSpPr>
            <p:nvPr/>
          </p:nvSpPr>
          <p:spPr bwMode="auto">
            <a:xfrm>
              <a:off x="4224" y="2544"/>
              <a:ext cx="1248" cy="12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39" name="Line 5"/>
            <p:cNvSpPr>
              <a:spLocks noChangeShapeType="1"/>
            </p:cNvSpPr>
            <p:nvPr/>
          </p:nvSpPr>
          <p:spPr bwMode="auto">
            <a:xfrm>
              <a:off x="4848" y="230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0" name="Line 6"/>
            <p:cNvSpPr>
              <a:spLocks noChangeShapeType="1"/>
            </p:cNvSpPr>
            <p:nvPr/>
          </p:nvSpPr>
          <p:spPr bwMode="auto">
            <a:xfrm rot="-1128712">
              <a:off x="4716" y="2334"/>
              <a:ext cx="0" cy="96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1" name="Arc 7"/>
            <p:cNvSpPr>
              <a:spLocks/>
            </p:cNvSpPr>
            <p:nvPr/>
          </p:nvSpPr>
          <p:spPr bwMode="auto">
            <a:xfrm flipH="1">
              <a:off x="4666" y="2610"/>
              <a:ext cx="176" cy="336"/>
            </a:xfrm>
            <a:custGeom>
              <a:avLst/>
              <a:gdLst>
                <a:gd name="T0" fmla="*/ 0 w 11331"/>
                <a:gd name="T1" fmla="*/ 0 h 21600"/>
                <a:gd name="T2" fmla="*/ 0 w 11331"/>
                <a:gd name="T3" fmla="*/ 0 h 21600"/>
                <a:gd name="T4" fmla="*/ 0 w 11331"/>
                <a:gd name="T5" fmla="*/ 0 h 21600"/>
                <a:gd name="T6" fmla="*/ 0 60000 65536"/>
                <a:gd name="T7" fmla="*/ 0 60000 65536"/>
                <a:gd name="T8" fmla="*/ 0 60000 65536"/>
                <a:gd name="T9" fmla="*/ 0 w 11331"/>
                <a:gd name="T10" fmla="*/ 0 h 21600"/>
                <a:gd name="T11" fmla="*/ 11331 w 11331"/>
                <a:gd name="T12" fmla="*/ 21600 h 21600"/>
              </a:gdLst>
              <a:ahLst/>
              <a:cxnLst>
                <a:cxn ang="T6">
                  <a:pos x="T0" y="T1"/>
                </a:cxn>
                <a:cxn ang="T7">
                  <a:pos x="T2" y="T3"/>
                </a:cxn>
                <a:cxn ang="T8">
                  <a:pos x="T4" y="T5"/>
                </a:cxn>
              </a:cxnLst>
              <a:rect l="T9" t="T10" r="T11" b="T12"/>
              <a:pathLst>
                <a:path w="11331" h="21600" fill="none" extrusionOk="0">
                  <a:moveTo>
                    <a:pt x="-1" y="0"/>
                  </a:moveTo>
                  <a:cubicBezTo>
                    <a:pt x="4001" y="0"/>
                    <a:pt x="7924" y="1111"/>
                    <a:pt x="11331" y="3211"/>
                  </a:cubicBezTo>
                </a:path>
                <a:path w="11331" h="21600" stroke="0" extrusionOk="0">
                  <a:moveTo>
                    <a:pt x="-1" y="0"/>
                  </a:moveTo>
                  <a:cubicBezTo>
                    <a:pt x="4001" y="0"/>
                    <a:pt x="7924" y="1111"/>
                    <a:pt x="11331" y="3211"/>
                  </a:cubicBezTo>
                  <a:lnTo>
                    <a:pt x="0" y="21600"/>
                  </a:lnTo>
                  <a:close/>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2" name="Arc 8"/>
            <p:cNvSpPr>
              <a:spLocks/>
            </p:cNvSpPr>
            <p:nvPr/>
          </p:nvSpPr>
          <p:spPr bwMode="auto">
            <a:xfrm>
              <a:off x="4351" y="2671"/>
              <a:ext cx="1007" cy="99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585"/>
                    <a:pt x="5597" y="4519"/>
                    <a:pt x="14041" y="136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585"/>
                    <a:pt x="5597" y="4519"/>
                    <a:pt x="14041" y="1365"/>
                  </a:cubicBezTo>
                  <a:lnTo>
                    <a:pt x="21600" y="21600"/>
                  </a:lnTo>
                  <a:close/>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3" name="Rectangle 9"/>
            <p:cNvSpPr>
              <a:spLocks noChangeArrowheads="1"/>
            </p:cNvSpPr>
            <p:nvPr/>
          </p:nvSpPr>
          <p:spPr bwMode="auto">
            <a:xfrm>
              <a:off x="4512" y="3360"/>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chemeClr val="accent2"/>
                  </a:solidFill>
                  <a:latin typeface="Symbol" charset="0"/>
                  <a:cs typeface="Times" charset="0"/>
                </a:rPr>
                <a:t>q</a:t>
              </a:r>
              <a:r>
                <a:rPr lang="en-US" i="1">
                  <a:solidFill>
                    <a:schemeClr val="accent2"/>
                  </a:solidFill>
                  <a:cs typeface="Times" charset="0"/>
                </a:rPr>
                <a:t>- 2π</a:t>
              </a:r>
            </a:p>
          </p:txBody>
        </p:sp>
        <p:sp>
          <p:nvSpPr>
            <p:cNvPr id="44044" name="Rectangle 10"/>
            <p:cNvSpPr>
              <a:spLocks noChangeArrowheads="1"/>
            </p:cNvSpPr>
            <p:nvPr/>
          </p:nvSpPr>
          <p:spPr bwMode="auto">
            <a:xfrm>
              <a:off x="4584" y="2352"/>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FF0000"/>
                  </a:solidFill>
                  <a:latin typeface="Symbol" charset="0"/>
                  <a:cs typeface="Times" charset="0"/>
                </a:rPr>
                <a:t>q</a:t>
              </a:r>
              <a:endParaRPr lang="en-US" i="1">
                <a:cs typeface="Times" charset="0"/>
              </a:endParaRPr>
            </a:p>
          </p:txBody>
        </p:sp>
      </p:grpSp>
    </p:spTree>
    <p:extLst>
      <p:ext uri="{BB962C8B-B14F-4D97-AF65-F5344CB8AC3E}">
        <p14:creationId xmlns:p14="http://schemas.microsoft.com/office/powerpoint/2010/main" val="289683712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905DF793-F4B9-EA4F-B24C-426F05E7D6E6}" type="slidenum">
              <a:rPr lang="en-US" sz="1400">
                <a:latin typeface="Times" charset="0"/>
              </a:rPr>
              <a:pPr/>
              <a:t>35</a:t>
            </a:fld>
            <a:endParaRPr lang="en-US" sz="1400">
              <a:latin typeface="Times" charset="0"/>
            </a:endParaRPr>
          </a:p>
        </p:txBody>
      </p:sp>
      <p:sp>
        <p:nvSpPr>
          <p:cNvPr id="45059" name="Rectangle 2"/>
          <p:cNvSpPr>
            <a:spLocks noGrp="1" noChangeArrowheads="1"/>
          </p:cNvSpPr>
          <p:nvPr>
            <p:ph type="title"/>
          </p:nvPr>
        </p:nvSpPr>
        <p:spPr/>
        <p:txBody>
          <a:bodyPr/>
          <a:lstStyle/>
          <a:p>
            <a:r>
              <a:rPr lang="en-US">
                <a:solidFill>
                  <a:srgbClr val="000090"/>
                </a:solidFill>
                <a:latin typeface="Times New Roman" charset="0"/>
                <a:ea typeface="ＭＳ Ｐゴシック" charset="0"/>
                <a:cs typeface="ＭＳ Ｐゴシック" charset="0"/>
              </a:rPr>
              <a:t>Positive vs Negative Rotations</a:t>
            </a:r>
          </a:p>
        </p:txBody>
      </p:sp>
      <p:sp>
        <p:nvSpPr>
          <p:cNvPr id="45060" name="Rectangle 3"/>
          <p:cNvSpPr>
            <a:spLocks noGrp="1" noChangeArrowheads="1"/>
          </p:cNvSpPr>
          <p:nvPr>
            <p:ph type="body" idx="1"/>
          </p:nvPr>
        </p:nvSpPr>
        <p:spPr/>
        <p:txBody>
          <a:bodyPr/>
          <a:lstStyle/>
          <a:p>
            <a:r>
              <a:rPr lang="en-US" b="1">
                <a:latin typeface="Times New Roman" charset="0"/>
                <a:ea typeface="ＭＳ Ｐゴシック" charset="0"/>
                <a:cs typeface="Times" charset="0"/>
              </a:rPr>
              <a:t>q</a:t>
            </a:r>
            <a:r>
              <a:rPr lang="en-US">
                <a:latin typeface="Times New Roman" charset="0"/>
                <a:ea typeface="ＭＳ Ｐゴシック" charset="0"/>
                <a:cs typeface="Times" charset="0"/>
              </a:rPr>
              <a:t>(</a:t>
            </a:r>
            <a:r>
              <a:rPr lang="en-US" b="1">
                <a:latin typeface="Times New Roman" charset="0"/>
                <a:ea typeface="ＭＳ Ｐゴシック" charset="0"/>
                <a:cs typeface="Times" charset="0"/>
              </a:rPr>
              <a:t>r</a:t>
            </a:r>
            <a:r>
              <a:rPr lang="en-US">
                <a:latin typeface="Times New Roman" charset="0"/>
                <a:ea typeface="ＭＳ Ｐゴシック" charset="0"/>
                <a:cs typeface="Times" charset="0"/>
              </a:rPr>
              <a:t>,</a:t>
            </a:r>
            <a:r>
              <a:rPr lang="en-US" i="1">
                <a:latin typeface="Symbol" charset="0"/>
                <a:ea typeface="ＭＳ Ｐゴシック" charset="0"/>
                <a:cs typeface="Times" charset="0"/>
              </a:rPr>
              <a:t>q</a:t>
            </a:r>
            <a:r>
              <a:rPr lang="en-US">
                <a:latin typeface="Symbol" charset="0"/>
                <a:ea typeface="ＭＳ Ｐゴシック" charset="0"/>
                <a:cs typeface="Times" charset="0"/>
              </a:rPr>
              <a:t>-2p</a:t>
            </a:r>
            <a:r>
              <a:rPr lang="en-US">
                <a:latin typeface="Arial" charset="0"/>
                <a:ea typeface="ＭＳ Ｐゴシック" charset="0"/>
                <a:cs typeface="Times" charset="0"/>
              </a:rPr>
              <a:t>) = </a:t>
            </a:r>
            <a:br>
              <a:rPr lang="en-US">
                <a:latin typeface="Arial" charset="0"/>
                <a:ea typeface="ＭＳ Ｐゴシック" charset="0"/>
                <a:cs typeface="Times" charset="0"/>
              </a:rPr>
            </a:br>
            <a:r>
              <a:rPr lang="en-US" i="1">
                <a:latin typeface="Times New Roman" charset="0"/>
                <a:ea typeface="ＭＳ Ｐゴシック" charset="0"/>
                <a:cs typeface="Times" charset="0"/>
              </a:rPr>
              <a:t>q</a:t>
            </a:r>
            <a:r>
              <a:rPr lang="en-US">
                <a:latin typeface="Times New Roman" charset="0"/>
                <a:ea typeface="ＭＳ Ｐゴシック" charset="0"/>
                <a:cs typeface="Times" charset="0"/>
              </a:rPr>
              <a:t>(</a:t>
            </a:r>
            <a:r>
              <a:rPr lang="en-US" i="1">
                <a:latin typeface="Times New Roman" charset="0"/>
                <a:ea typeface="ＭＳ Ｐゴシック" charset="0"/>
                <a:cs typeface="Times" charset="0"/>
              </a:rPr>
              <a:t>u</a:t>
            </a:r>
            <a:r>
              <a:rPr lang="en-US">
                <a:latin typeface="Times New Roman" charset="0"/>
                <a:ea typeface="ＭＳ Ｐゴシック" charset="0"/>
                <a:cs typeface="Times" charset="0"/>
              </a:rPr>
              <a:t> </a:t>
            </a:r>
            <a:r>
              <a:rPr lang="en-US">
                <a:latin typeface="Arial" charset="0"/>
                <a:ea typeface="ＭＳ Ｐゴシック" charset="0"/>
                <a:cs typeface="Times" charset="0"/>
              </a:rPr>
              <a:t>sin(</a:t>
            </a:r>
            <a:r>
              <a:rPr lang="en-US" i="1">
                <a:latin typeface="Symbol" charset="0"/>
                <a:ea typeface="ＭＳ Ｐゴシック" charset="0"/>
                <a:cs typeface="Times" charset="0"/>
              </a:rPr>
              <a:t>q</a:t>
            </a:r>
            <a:r>
              <a:rPr lang="en-US">
                <a:latin typeface="Symbol" charset="0"/>
                <a:ea typeface="ＭＳ Ｐゴシック" charset="0"/>
                <a:cs typeface="Times" charset="0"/>
              </a:rPr>
              <a:t>-2p)</a:t>
            </a:r>
            <a:r>
              <a:rPr lang="en-US">
                <a:latin typeface="Times New Roman" charset="0"/>
                <a:ea typeface="ＭＳ Ｐゴシック" charset="0"/>
                <a:cs typeface="Times" charset="0"/>
              </a:rPr>
              <a:t>/2, </a:t>
            </a:r>
            <a:r>
              <a:rPr lang="en-US" i="1">
                <a:latin typeface="Times New Roman" charset="0"/>
                <a:ea typeface="ＭＳ Ｐゴシック" charset="0"/>
                <a:cs typeface="Times" charset="0"/>
              </a:rPr>
              <a:t>v</a:t>
            </a:r>
            <a:r>
              <a:rPr lang="en-US">
                <a:latin typeface="Arial" charset="0"/>
                <a:ea typeface="ＭＳ Ｐゴシック" charset="0"/>
                <a:cs typeface="Times" charset="0"/>
              </a:rPr>
              <a:t> sin(</a:t>
            </a:r>
            <a:r>
              <a:rPr lang="en-US" i="1">
                <a:latin typeface="Symbol" charset="0"/>
                <a:ea typeface="ＭＳ Ｐゴシック" charset="0"/>
                <a:cs typeface="Times" charset="0"/>
              </a:rPr>
              <a:t>q</a:t>
            </a:r>
            <a:r>
              <a:rPr lang="en-US">
                <a:latin typeface="Symbol" charset="0"/>
                <a:ea typeface="ＭＳ Ｐゴシック" charset="0"/>
                <a:cs typeface="Times" charset="0"/>
              </a:rPr>
              <a:t>-2p)</a:t>
            </a:r>
            <a:r>
              <a:rPr lang="en-US">
                <a:latin typeface="Times New Roman" charset="0"/>
                <a:ea typeface="ＭＳ Ｐゴシック" charset="0"/>
                <a:cs typeface="Times" charset="0"/>
              </a:rPr>
              <a:t>/2</a:t>
            </a:r>
            <a:r>
              <a:rPr lang="en-US">
                <a:latin typeface="Arial" charset="0"/>
                <a:ea typeface="ＭＳ Ｐゴシック" charset="0"/>
                <a:cs typeface="Times" charset="0"/>
              </a:rPr>
              <a:t>,</a:t>
            </a:r>
            <a:br>
              <a:rPr lang="en-US">
                <a:latin typeface="Arial" charset="0"/>
                <a:ea typeface="ＭＳ Ｐゴシック" charset="0"/>
                <a:cs typeface="Times" charset="0"/>
              </a:rPr>
            </a:br>
            <a:r>
              <a:rPr lang="en-US">
                <a:latin typeface="Arial" charset="0"/>
                <a:ea typeface="ＭＳ Ｐゴシック" charset="0"/>
                <a:cs typeface="Times" charset="0"/>
              </a:rPr>
              <a:t>	</a:t>
            </a:r>
            <a:r>
              <a:rPr lang="en-US" i="1">
                <a:latin typeface="Times New Roman" charset="0"/>
                <a:ea typeface="ＭＳ Ｐゴシック" charset="0"/>
                <a:cs typeface="Times" charset="0"/>
              </a:rPr>
              <a:t>w</a:t>
            </a:r>
            <a:r>
              <a:rPr lang="en-US">
                <a:latin typeface="Arial" charset="0"/>
                <a:ea typeface="ＭＳ Ｐゴシック" charset="0"/>
                <a:cs typeface="Times" charset="0"/>
              </a:rPr>
              <a:t> sin(</a:t>
            </a:r>
            <a:r>
              <a:rPr lang="en-US" i="1">
                <a:latin typeface="Symbol" charset="0"/>
                <a:ea typeface="ＭＳ Ｐゴシック" charset="0"/>
                <a:cs typeface="Times" charset="0"/>
              </a:rPr>
              <a:t>q</a:t>
            </a:r>
            <a:r>
              <a:rPr lang="en-US">
                <a:latin typeface="Symbol" charset="0"/>
                <a:ea typeface="ＭＳ Ｐゴシック" charset="0"/>
                <a:cs typeface="Times" charset="0"/>
              </a:rPr>
              <a:t>-2p)</a:t>
            </a:r>
            <a:r>
              <a:rPr lang="en-US">
                <a:latin typeface="Arial" charset="0"/>
                <a:ea typeface="ＭＳ Ｐゴシック" charset="0"/>
                <a:cs typeface="Times" charset="0"/>
              </a:rPr>
              <a:t>/2, cos(</a:t>
            </a:r>
            <a:r>
              <a:rPr lang="en-US" i="1">
                <a:latin typeface="Symbol" charset="0"/>
                <a:ea typeface="ＭＳ Ｐゴシック" charset="0"/>
                <a:cs typeface="Times" charset="0"/>
              </a:rPr>
              <a:t>q</a:t>
            </a:r>
            <a:r>
              <a:rPr lang="en-US">
                <a:latin typeface="Symbol" charset="0"/>
                <a:ea typeface="ＭＳ Ｐゴシック" charset="0"/>
                <a:cs typeface="Times" charset="0"/>
              </a:rPr>
              <a:t>-2p)</a:t>
            </a:r>
            <a:r>
              <a:rPr lang="en-US">
                <a:latin typeface="Times New Roman" charset="0"/>
                <a:ea typeface="ＭＳ Ｐゴシック" charset="0"/>
                <a:cs typeface="Times" charset="0"/>
              </a:rPr>
              <a:t>/2</a:t>
            </a:r>
            <a:r>
              <a:rPr lang="en-US">
                <a:latin typeface="Arial" charset="0"/>
                <a:ea typeface="ＭＳ Ｐゴシック" charset="0"/>
                <a:cs typeface="Times" charset="0"/>
              </a:rPr>
              <a:t>)	</a:t>
            </a:r>
            <a:br>
              <a:rPr lang="en-US">
                <a:latin typeface="Arial" charset="0"/>
                <a:ea typeface="ＭＳ Ｐゴシック" charset="0"/>
                <a:cs typeface="Times" charset="0"/>
              </a:rPr>
            </a:br>
            <a:r>
              <a:rPr lang="en-US">
                <a:latin typeface="Arial" charset="0"/>
                <a:ea typeface="ＭＳ Ｐゴシック" charset="0"/>
                <a:cs typeface="Times" charset="0"/>
              </a:rPr>
              <a:t> = </a:t>
            </a:r>
            <a:br>
              <a:rPr lang="en-US">
                <a:latin typeface="Arial" charset="0"/>
                <a:ea typeface="ＭＳ Ｐゴシック" charset="0"/>
                <a:cs typeface="Times" charset="0"/>
              </a:rPr>
            </a:br>
            <a:r>
              <a:rPr lang="en-US">
                <a:latin typeface="Arial" charset="0"/>
                <a:ea typeface="ＭＳ Ｐゴシック" charset="0"/>
                <a:cs typeface="Times" charset="0"/>
              </a:rPr>
              <a:t> </a:t>
            </a:r>
            <a:r>
              <a:rPr lang="en-US" i="1">
                <a:latin typeface="Times New Roman" charset="0"/>
                <a:ea typeface="ＭＳ Ｐゴシック" charset="0"/>
                <a:cs typeface="Times" charset="0"/>
              </a:rPr>
              <a:t>q</a:t>
            </a:r>
            <a:r>
              <a:rPr lang="en-US">
                <a:latin typeface="Times New Roman" charset="0"/>
                <a:ea typeface="ＭＳ Ｐゴシック" charset="0"/>
                <a:cs typeface="Times" charset="0"/>
              </a:rPr>
              <a:t>(-</a:t>
            </a:r>
            <a:r>
              <a:rPr lang="en-US" i="1">
                <a:latin typeface="Times New Roman" charset="0"/>
                <a:ea typeface="ＭＳ Ｐゴシック" charset="0"/>
                <a:cs typeface="Times" charset="0"/>
              </a:rPr>
              <a:t>u</a:t>
            </a:r>
            <a:r>
              <a:rPr lang="en-US">
                <a:latin typeface="Times New Roman" charset="0"/>
                <a:ea typeface="ＭＳ Ｐゴシック" charset="0"/>
                <a:cs typeface="Times" charset="0"/>
              </a:rPr>
              <a:t> </a:t>
            </a:r>
            <a:r>
              <a:rPr lang="en-US">
                <a:latin typeface="Arial" charset="0"/>
                <a:ea typeface="ＭＳ Ｐゴシック" charset="0"/>
                <a:cs typeface="Times" charset="0"/>
              </a:rPr>
              <a:t>sin</a:t>
            </a:r>
            <a:r>
              <a:rPr lang="en-US" i="1">
                <a:latin typeface="Symbol" charset="0"/>
                <a:ea typeface="ＭＳ Ｐゴシック" charset="0"/>
                <a:cs typeface="Times" charset="0"/>
              </a:rPr>
              <a:t>q</a:t>
            </a:r>
            <a:r>
              <a:rPr lang="en-US">
                <a:latin typeface="Times New Roman" charset="0"/>
                <a:ea typeface="ＭＳ Ｐゴシック" charset="0"/>
                <a:cs typeface="Times" charset="0"/>
              </a:rPr>
              <a:t>/2</a:t>
            </a:r>
            <a:r>
              <a:rPr lang="en-US">
                <a:latin typeface="Arial" charset="0"/>
                <a:ea typeface="ＭＳ Ｐゴシック" charset="0"/>
                <a:cs typeface="Times" charset="0"/>
              </a:rPr>
              <a:t>, </a:t>
            </a:r>
            <a:r>
              <a:rPr lang="en-US">
                <a:latin typeface="Times New Roman" charset="0"/>
                <a:ea typeface="ＭＳ Ｐゴシック" charset="0"/>
                <a:cs typeface="Times" charset="0"/>
              </a:rPr>
              <a:t>-</a:t>
            </a:r>
            <a:r>
              <a:rPr lang="en-US" i="1">
                <a:latin typeface="Times New Roman" charset="0"/>
                <a:ea typeface="ＭＳ Ｐゴシック" charset="0"/>
                <a:cs typeface="Times" charset="0"/>
              </a:rPr>
              <a:t>v</a:t>
            </a:r>
            <a:r>
              <a:rPr lang="en-US">
                <a:latin typeface="Arial" charset="0"/>
                <a:ea typeface="ＭＳ Ｐゴシック" charset="0"/>
                <a:cs typeface="Times" charset="0"/>
              </a:rPr>
              <a:t> sin</a:t>
            </a:r>
            <a:r>
              <a:rPr lang="en-US" i="1">
                <a:latin typeface="Symbol" charset="0"/>
                <a:ea typeface="ＭＳ Ｐゴシック" charset="0"/>
                <a:cs typeface="Times" charset="0"/>
              </a:rPr>
              <a:t>q</a:t>
            </a:r>
            <a:r>
              <a:rPr lang="en-US">
                <a:latin typeface="Times New Roman" charset="0"/>
                <a:ea typeface="ＭＳ Ｐゴシック" charset="0"/>
                <a:cs typeface="Times" charset="0"/>
              </a:rPr>
              <a:t>/2</a:t>
            </a:r>
            <a:r>
              <a:rPr lang="en-US">
                <a:latin typeface="Arial" charset="0"/>
                <a:ea typeface="ＭＳ Ｐゴシック" charset="0"/>
                <a:cs typeface="Times" charset="0"/>
              </a:rPr>
              <a:t>,</a:t>
            </a:r>
            <a:br>
              <a:rPr lang="en-US">
                <a:latin typeface="Arial" charset="0"/>
                <a:ea typeface="ＭＳ Ｐゴシック" charset="0"/>
                <a:cs typeface="Times" charset="0"/>
              </a:rPr>
            </a:br>
            <a:r>
              <a:rPr lang="en-US">
                <a:latin typeface="Times New Roman" charset="0"/>
                <a:ea typeface="ＭＳ Ｐゴシック" charset="0"/>
                <a:cs typeface="Times" charset="0"/>
              </a:rPr>
              <a:t>	-</a:t>
            </a:r>
            <a:r>
              <a:rPr lang="en-US" i="1">
                <a:latin typeface="Times New Roman" charset="0"/>
                <a:ea typeface="ＭＳ Ｐゴシック" charset="0"/>
                <a:cs typeface="Times" charset="0"/>
              </a:rPr>
              <a:t>w</a:t>
            </a:r>
            <a:r>
              <a:rPr lang="en-US">
                <a:latin typeface="Arial" charset="0"/>
                <a:ea typeface="ＭＳ Ｐゴシック" charset="0"/>
                <a:cs typeface="Times" charset="0"/>
              </a:rPr>
              <a:t> sin</a:t>
            </a:r>
            <a:r>
              <a:rPr lang="en-US" i="1">
                <a:latin typeface="Symbol" charset="0"/>
                <a:ea typeface="ＭＳ Ｐゴシック" charset="0"/>
                <a:cs typeface="Times" charset="0"/>
              </a:rPr>
              <a:t>q</a:t>
            </a:r>
            <a:r>
              <a:rPr lang="en-US">
                <a:latin typeface="Arial" charset="0"/>
                <a:ea typeface="ＭＳ Ｐゴシック" charset="0"/>
                <a:cs typeface="Times" charset="0"/>
              </a:rPr>
              <a:t>/2, -cos</a:t>
            </a:r>
            <a:r>
              <a:rPr lang="en-US" i="1">
                <a:latin typeface="Symbol" charset="0"/>
                <a:ea typeface="ＭＳ Ｐゴシック" charset="0"/>
                <a:cs typeface="Times" charset="0"/>
              </a:rPr>
              <a:t>q</a:t>
            </a:r>
            <a:r>
              <a:rPr lang="en-US">
                <a:latin typeface="Times New Roman" charset="0"/>
                <a:ea typeface="ＭＳ Ｐゴシック" charset="0"/>
                <a:cs typeface="Times" charset="0"/>
              </a:rPr>
              <a:t>/2</a:t>
            </a:r>
            <a:r>
              <a:rPr lang="en-US">
                <a:latin typeface="Arial" charset="0"/>
                <a:ea typeface="ＭＳ Ｐゴシック" charset="0"/>
                <a:cs typeface="Times" charset="0"/>
              </a:rPr>
              <a:t>)</a:t>
            </a:r>
            <a:r>
              <a:rPr lang="en-US">
                <a:latin typeface="Times New Roman" charset="0"/>
                <a:ea typeface="ＭＳ Ｐゴシック" charset="0"/>
                <a:cs typeface="Times" charset="0"/>
              </a:rPr>
              <a:t>= -</a:t>
            </a:r>
            <a:r>
              <a:rPr lang="en-US" b="1">
                <a:latin typeface="Times New Roman" charset="0"/>
                <a:ea typeface="ＭＳ Ｐゴシック" charset="0"/>
                <a:cs typeface="Times" charset="0"/>
              </a:rPr>
              <a:t>q</a:t>
            </a:r>
            <a:r>
              <a:rPr lang="en-US">
                <a:latin typeface="Times New Roman" charset="0"/>
                <a:ea typeface="ＭＳ Ｐゴシック" charset="0"/>
                <a:cs typeface="Times" charset="0"/>
              </a:rPr>
              <a:t>(</a:t>
            </a:r>
            <a:r>
              <a:rPr lang="en-US" b="1">
                <a:latin typeface="Times New Roman" charset="0"/>
                <a:ea typeface="ＭＳ Ｐゴシック" charset="0"/>
                <a:cs typeface="Times" charset="0"/>
              </a:rPr>
              <a:t>r</a:t>
            </a:r>
            <a:r>
              <a:rPr lang="en-US">
                <a:latin typeface="Times New Roman" charset="0"/>
                <a:ea typeface="ＭＳ Ｐゴシック" charset="0"/>
                <a:cs typeface="Times" charset="0"/>
              </a:rPr>
              <a:t>,</a:t>
            </a:r>
            <a:r>
              <a:rPr lang="en-US" i="1">
                <a:latin typeface="Symbol" charset="0"/>
                <a:ea typeface="ＭＳ Ｐゴシック" charset="0"/>
                <a:cs typeface="Times" charset="0"/>
              </a:rPr>
              <a:t>q</a:t>
            </a:r>
            <a:r>
              <a:rPr lang="en-US">
                <a:latin typeface="Arial" charset="0"/>
                <a:ea typeface="ＭＳ Ｐゴシック" charset="0"/>
                <a:cs typeface="Times" charset="0"/>
              </a:rPr>
              <a:t>)</a:t>
            </a:r>
          </a:p>
          <a:p>
            <a:endParaRPr lang="en-US">
              <a:latin typeface="Palatino" charset="0"/>
              <a:ea typeface="ＭＳ Ｐゴシック" charset="0"/>
              <a:cs typeface="ＭＳ Ｐゴシック" charset="0"/>
            </a:endParaRPr>
          </a:p>
        </p:txBody>
      </p:sp>
      <p:grpSp>
        <p:nvGrpSpPr>
          <p:cNvPr id="45061" name="Group 4"/>
          <p:cNvGrpSpPr>
            <a:grpSpLocks/>
          </p:cNvGrpSpPr>
          <p:nvPr/>
        </p:nvGrpSpPr>
        <p:grpSpPr bwMode="auto">
          <a:xfrm>
            <a:off x="6705600" y="3657600"/>
            <a:ext cx="1981200" cy="2362200"/>
            <a:chOff x="4224" y="2304"/>
            <a:chExt cx="1248" cy="1488"/>
          </a:xfrm>
        </p:grpSpPr>
        <p:sp>
          <p:nvSpPr>
            <p:cNvPr id="45062" name="Oval 5"/>
            <p:cNvSpPr>
              <a:spLocks noChangeArrowheads="1"/>
            </p:cNvSpPr>
            <p:nvPr/>
          </p:nvSpPr>
          <p:spPr bwMode="auto">
            <a:xfrm>
              <a:off x="4224" y="2544"/>
              <a:ext cx="1248" cy="1248"/>
            </a:xfrm>
            <a:prstGeom prst="ellipse">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3" name="Line 6"/>
            <p:cNvSpPr>
              <a:spLocks noChangeShapeType="1"/>
            </p:cNvSpPr>
            <p:nvPr/>
          </p:nvSpPr>
          <p:spPr bwMode="auto">
            <a:xfrm>
              <a:off x="4848" y="2304"/>
              <a:ext cx="0" cy="96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4" name="Line 7"/>
            <p:cNvSpPr>
              <a:spLocks noChangeShapeType="1"/>
            </p:cNvSpPr>
            <p:nvPr/>
          </p:nvSpPr>
          <p:spPr bwMode="auto">
            <a:xfrm rot="-1128712">
              <a:off x="4716" y="2334"/>
              <a:ext cx="0" cy="960"/>
            </a:xfrm>
            <a:prstGeom prst="line">
              <a:avLst/>
            </a:prstGeom>
            <a:noFill/>
            <a:ln w="9525">
              <a:solidFill>
                <a:schemeClr val="tx1"/>
              </a:solidFill>
              <a:round/>
              <a:headEnd type="arrow" w="med" len="me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65" name="Arc 8"/>
            <p:cNvSpPr>
              <a:spLocks/>
            </p:cNvSpPr>
            <p:nvPr/>
          </p:nvSpPr>
          <p:spPr bwMode="auto">
            <a:xfrm flipH="1">
              <a:off x="4666" y="2610"/>
              <a:ext cx="176" cy="336"/>
            </a:xfrm>
            <a:custGeom>
              <a:avLst/>
              <a:gdLst>
                <a:gd name="T0" fmla="*/ 0 w 11331"/>
                <a:gd name="T1" fmla="*/ 0 h 21600"/>
                <a:gd name="T2" fmla="*/ 0 w 11331"/>
                <a:gd name="T3" fmla="*/ 0 h 21600"/>
                <a:gd name="T4" fmla="*/ 0 w 11331"/>
                <a:gd name="T5" fmla="*/ 0 h 21600"/>
                <a:gd name="T6" fmla="*/ 0 60000 65536"/>
                <a:gd name="T7" fmla="*/ 0 60000 65536"/>
                <a:gd name="T8" fmla="*/ 0 60000 65536"/>
                <a:gd name="T9" fmla="*/ 0 w 11331"/>
                <a:gd name="T10" fmla="*/ 0 h 21600"/>
                <a:gd name="T11" fmla="*/ 11331 w 11331"/>
                <a:gd name="T12" fmla="*/ 21600 h 21600"/>
              </a:gdLst>
              <a:ahLst/>
              <a:cxnLst>
                <a:cxn ang="T6">
                  <a:pos x="T0" y="T1"/>
                </a:cxn>
                <a:cxn ang="T7">
                  <a:pos x="T2" y="T3"/>
                </a:cxn>
                <a:cxn ang="T8">
                  <a:pos x="T4" y="T5"/>
                </a:cxn>
              </a:cxnLst>
              <a:rect l="T9" t="T10" r="T11" b="T12"/>
              <a:pathLst>
                <a:path w="11331" h="21600" fill="none" extrusionOk="0">
                  <a:moveTo>
                    <a:pt x="-1" y="0"/>
                  </a:moveTo>
                  <a:cubicBezTo>
                    <a:pt x="4001" y="0"/>
                    <a:pt x="7924" y="1111"/>
                    <a:pt x="11331" y="3211"/>
                  </a:cubicBezTo>
                </a:path>
                <a:path w="11331" h="21600" stroke="0" extrusionOk="0">
                  <a:moveTo>
                    <a:pt x="-1" y="0"/>
                  </a:moveTo>
                  <a:cubicBezTo>
                    <a:pt x="4001" y="0"/>
                    <a:pt x="7924" y="1111"/>
                    <a:pt x="11331" y="3211"/>
                  </a:cubicBezTo>
                  <a:lnTo>
                    <a:pt x="0" y="21600"/>
                  </a:lnTo>
                  <a:close/>
                </a:path>
              </a:pathLst>
            </a:custGeom>
            <a:noFill/>
            <a:ln w="28575">
              <a:solidFill>
                <a:srgbClr val="FF0000"/>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6" name="Arc 9"/>
            <p:cNvSpPr>
              <a:spLocks/>
            </p:cNvSpPr>
            <p:nvPr/>
          </p:nvSpPr>
          <p:spPr bwMode="auto">
            <a:xfrm>
              <a:off x="4351" y="2671"/>
              <a:ext cx="1007" cy="990"/>
            </a:xfrm>
            <a:custGeom>
              <a:avLst/>
              <a:gdLst>
                <a:gd name="T0" fmla="*/ 0 w 43200"/>
                <a:gd name="T1" fmla="*/ 0 h 43200"/>
                <a:gd name="T2" fmla="*/ 0 w 43200"/>
                <a:gd name="T3" fmla="*/ 0 h 43200"/>
                <a:gd name="T4" fmla="*/ 0 w 43200"/>
                <a:gd name="T5" fmla="*/ 0 h 43200"/>
                <a:gd name="T6" fmla="*/ 0 60000 65536"/>
                <a:gd name="T7" fmla="*/ 0 60000 65536"/>
                <a:gd name="T8" fmla="*/ 0 60000 65536"/>
                <a:gd name="T9" fmla="*/ 0 w 43200"/>
                <a:gd name="T10" fmla="*/ 0 h 43200"/>
                <a:gd name="T11" fmla="*/ 43200 w 43200"/>
                <a:gd name="T12" fmla="*/ 43200 h 43200"/>
              </a:gdLst>
              <a:ahLst/>
              <a:cxnLst>
                <a:cxn ang="T6">
                  <a:pos x="T0" y="T1"/>
                </a:cxn>
                <a:cxn ang="T7">
                  <a:pos x="T2" y="T3"/>
                </a:cxn>
                <a:cxn ang="T8">
                  <a:pos x="T4" y="T5"/>
                </a:cxn>
              </a:cxnLst>
              <a:rect l="T9" t="T10" r="T11" b="T12"/>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585"/>
                    <a:pt x="5597" y="4519"/>
                    <a:pt x="14041" y="1365"/>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cubicBezTo>
                    <a:pt x="-1" y="12585"/>
                    <a:pt x="5597" y="4519"/>
                    <a:pt x="14041" y="1365"/>
                  </a:cubicBezTo>
                  <a:lnTo>
                    <a:pt x="21600" y="21600"/>
                  </a:lnTo>
                  <a:close/>
                </a:path>
              </a:pathLst>
            </a:custGeom>
            <a:noFill/>
            <a:ln w="28575">
              <a:solidFill>
                <a:schemeClr val="accent2"/>
              </a:solidFill>
              <a:round/>
              <a:headEnd/>
              <a:tailEnd type="arrow"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5067" name="Rectangle 10"/>
            <p:cNvSpPr>
              <a:spLocks noChangeArrowheads="1"/>
            </p:cNvSpPr>
            <p:nvPr/>
          </p:nvSpPr>
          <p:spPr bwMode="auto">
            <a:xfrm>
              <a:off x="4512" y="3360"/>
              <a:ext cx="617"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chemeClr val="accent2"/>
                  </a:solidFill>
                  <a:latin typeface="Symbol" charset="0"/>
                  <a:cs typeface="Times" charset="0"/>
                </a:rPr>
                <a:t>q</a:t>
              </a:r>
              <a:r>
                <a:rPr lang="en-US" i="1">
                  <a:solidFill>
                    <a:schemeClr val="accent2"/>
                  </a:solidFill>
                  <a:cs typeface="Times" charset="0"/>
                </a:rPr>
                <a:t>- 2π</a:t>
              </a:r>
            </a:p>
          </p:txBody>
        </p:sp>
        <p:sp>
          <p:nvSpPr>
            <p:cNvPr id="45068" name="Rectangle 11"/>
            <p:cNvSpPr>
              <a:spLocks noChangeArrowheads="1"/>
            </p:cNvSpPr>
            <p:nvPr/>
          </p:nvSpPr>
          <p:spPr bwMode="auto">
            <a:xfrm>
              <a:off x="4584" y="2352"/>
              <a:ext cx="21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i="1">
                  <a:solidFill>
                    <a:srgbClr val="FF0000"/>
                  </a:solidFill>
                  <a:latin typeface="Symbol" charset="0"/>
                  <a:cs typeface="Times" charset="0"/>
                </a:rPr>
                <a:t>q</a:t>
              </a:r>
              <a:endParaRPr lang="en-US" i="1">
                <a:cs typeface="Times" charset="0"/>
              </a:endParaRPr>
            </a:p>
          </p:txBody>
        </p:sp>
      </p:grpSp>
    </p:spTree>
    <p:extLst>
      <p:ext uri="{BB962C8B-B14F-4D97-AF65-F5344CB8AC3E}">
        <p14:creationId xmlns:p14="http://schemas.microsoft.com/office/powerpoint/2010/main" val="66459296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0FD236C7-C991-3D47-AF00-33C1E9406B25}" type="slidenum">
              <a:rPr lang="en-US" sz="1400">
                <a:latin typeface="Times" charset="0"/>
              </a:rPr>
              <a:pPr/>
              <a:t>36</a:t>
            </a:fld>
            <a:endParaRPr lang="en-US" sz="1400">
              <a:latin typeface="Times" charset="0"/>
            </a:endParaRPr>
          </a:p>
        </p:txBody>
      </p:sp>
      <p:sp>
        <p:nvSpPr>
          <p:cNvPr id="46083" name="Rectangle 2"/>
          <p:cNvSpPr>
            <a:spLocks noGrp="1" noChangeArrowheads="1"/>
          </p:cNvSpPr>
          <p:nvPr>
            <p:ph type="title"/>
          </p:nvPr>
        </p:nvSpPr>
        <p:spPr>
          <a:xfrm>
            <a:off x="457200" y="0"/>
            <a:ext cx="8229600" cy="1143000"/>
          </a:xfrm>
        </p:spPr>
        <p:txBody>
          <a:bodyPr/>
          <a:lstStyle/>
          <a:p>
            <a:r>
              <a:rPr lang="en-US">
                <a:solidFill>
                  <a:srgbClr val="000090"/>
                </a:solidFill>
                <a:latin typeface="Times New Roman" charset="0"/>
                <a:ea typeface="ＭＳ Ｐゴシック" charset="0"/>
                <a:cs typeface="ＭＳ Ｐゴシック" charset="0"/>
              </a:rPr>
              <a:t>Positive vs Negative Rotations</a:t>
            </a:r>
          </a:p>
        </p:txBody>
      </p:sp>
      <p:sp>
        <p:nvSpPr>
          <p:cNvPr id="46084" name="Rectangle 3"/>
          <p:cNvSpPr>
            <a:spLocks noGrp="1" noChangeArrowheads="1"/>
          </p:cNvSpPr>
          <p:nvPr>
            <p:ph type="body" idx="1"/>
          </p:nvPr>
        </p:nvSpPr>
        <p:spPr>
          <a:xfrm>
            <a:off x="685800" y="1371600"/>
            <a:ext cx="7696200" cy="4572000"/>
          </a:xfrm>
        </p:spPr>
        <p:txBody>
          <a:bodyPr/>
          <a:lstStyle/>
          <a:p>
            <a:pPr>
              <a:lnSpc>
                <a:spcPct val="90000"/>
              </a:lnSpc>
              <a:spcAft>
                <a:spcPts val="1200"/>
              </a:spcAft>
            </a:pPr>
            <a:r>
              <a:rPr lang="en-US" sz="2400">
                <a:latin typeface="Arial" charset="0"/>
                <a:ea typeface="ＭＳ Ｐゴシック" charset="0"/>
                <a:cs typeface="Times" charset="0"/>
              </a:rPr>
              <a:t>The result, then is that the quaternion representing the negative rotation is the negative of the original (positive) rotation.  This has some significance for treating dynamic problems and rotation: angular momentum, for example, depends on the sense of rotation.  For static rotations, however, the positive and negative quaternions are equivalent or, more to the point, physically indistinguishable, </a:t>
            </a:r>
            <a:r>
              <a:rPr lang="en-US" sz="2400" b="1">
                <a:latin typeface="Times New Roman" charset="0"/>
                <a:ea typeface="ＭＳ Ｐゴシック" charset="0"/>
                <a:cs typeface="Times" charset="0"/>
              </a:rPr>
              <a:t>q</a:t>
            </a:r>
            <a:r>
              <a:rPr lang="en-US" sz="2400">
                <a:latin typeface="Arial" charset="0"/>
                <a:ea typeface="ＭＳ Ｐゴシック" charset="0"/>
                <a:cs typeface="Times" charset="0"/>
              </a:rPr>
              <a:t> </a:t>
            </a:r>
            <a:r>
              <a:rPr lang="en-US" sz="2400">
                <a:latin typeface="Arial" charset="0"/>
                <a:ea typeface="ＭＳ Ｐゴシック" charset="0"/>
                <a:cs typeface="Times" charset="0"/>
                <a:sym typeface="Symbol" charset="0"/>
              </a:rPr>
              <a:t></a:t>
            </a:r>
            <a:r>
              <a:rPr lang="en-US" sz="2400">
                <a:latin typeface="Times New Roman" charset="0"/>
                <a:ea typeface="ＭＳ Ｐゴシック" charset="0"/>
                <a:cs typeface="Times" charset="0"/>
              </a:rPr>
              <a:t> -</a:t>
            </a:r>
            <a:r>
              <a:rPr lang="en-US" sz="2400" b="1">
                <a:latin typeface="Times New Roman" charset="0"/>
                <a:ea typeface="ＭＳ Ｐゴシック" charset="0"/>
                <a:cs typeface="Times" charset="0"/>
              </a:rPr>
              <a:t>q</a:t>
            </a:r>
            <a:r>
              <a:rPr lang="en-US" sz="2400">
                <a:latin typeface="Arial" charset="0"/>
                <a:ea typeface="ＭＳ Ｐゴシック" charset="0"/>
                <a:cs typeface="Times" charset="0"/>
              </a:rPr>
              <a:t>.</a:t>
            </a:r>
          </a:p>
          <a:p>
            <a:pPr>
              <a:lnSpc>
                <a:spcPct val="90000"/>
              </a:lnSpc>
              <a:spcAft>
                <a:spcPts val="1200"/>
              </a:spcAft>
            </a:pPr>
            <a:r>
              <a:rPr lang="en-US" sz="2400">
                <a:latin typeface="Arial" charset="0"/>
                <a:ea typeface="ＭＳ Ｐゴシック" charset="0"/>
                <a:cs typeface="Times" charset="0"/>
              </a:rPr>
              <a:t>Caution!  By </a:t>
            </a:r>
            <a:r>
              <a:rPr lang="ja-JP" altLang="en-US" sz="2400">
                <a:latin typeface="Arial" charset="0"/>
                <a:ea typeface="ＭＳ Ｐゴシック" charset="0"/>
                <a:cs typeface="Times" charset="0"/>
              </a:rPr>
              <a:t>“</a:t>
            </a:r>
            <a:r>
              <a:rPr lang="en-US" sz="2400">
                <a:latin typeface="Arial" charset="0"/>
                <a:ea typeface="ＭＳ Ｐゴシック" charset="0"/>
                <a:cs typeface="Times" charset="0"/>
              </a:rPr>
              <a:t>negative rotation</a:t>
            </a:r>
            <a:r>
              <a:rPr lang="ja-JP" altLang="en-US" sz="2400">
                <a:latin typeface="Arial" charset="0"/>
                <a:ea typeface="ＭＳ Ｐゴシック" charset="0"/>
                <a:cs typeface="Times" charset="0"/>
              </a:rPr>
              <a:t>”</a:t>
            </a:r>
            <a:r>
              <a:rPr lang="en-US" sz="2400">
                <a:latin typeface="Arial" charset="0"/>
                <a:ea typeface="ＭＳ Ｐゴシック" charset="0"/>
                <a:cs typeface="Times" charset="0"/>
              </a:rPr>
              <a:t> we mean the position arrived at by rotating in the opposite direction.  This is </a:t>
            </a:r>
            <a:r>
              <a:rPr lang="en-US" sz="2400" b="1">
                <a:latin typeface="Arial" charset="0"/>
                <a:ea typeface="ＭＳ Ｐゴシック" charset="0"/>
                <a:cs typeface="Times" charset="0"/>
              </a:rPr>
              <a:t>not </a:t>
            </a:r>
            <a:r>
              <a:rPr lang="en-US" sz="2400">
                <a:latin typeface="Arial" charset="0"/>
                <a:ea typeface="ＭＳ Ｐゴシック" charset="0"/>
                <a:cs typeface="Times" charset="0"/>
              </a:rPr>
              <a:t>the same as taking the same axis but rotating in the opposite sense. </a:t>
            </a:r>
          </a:p>
        </p:txBody>
      </p:sp>
    </p:spTree>
    <p:extLst>
      <p:ext uri="{BB962C8B-B14F-4D97-AF65-F5344CB8AC3E}">
        <p14:creationId xmlns:p14="http://schemas.microsoft.com/office/powerpoint/2010/main" val="428707753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p:cNvSpPr>
            <a:spLocks noGrp="1"/>
          </p:cNvSpPr>
          <p:nvPr>
            <p:ph type="sldNum" sz="quarter" idx="12"/>
          </p:nvPr>
        </p:nvSpPr>
        <p:spPr/>
        <p:txBody>
          <a:bodyPr/>
          <a:lstStyle/>
          <a:p>
            <a:fld id="{F51CD6B1-453C-7B4F-A0AC-8525260A5D34}" type="slidenum">
              <a:rPr lang="en-US"/>
              <a:pPr/>
              <a:t>37</a:t>
            </a:fld>
            <a:endParaRPr lang="en-US"/>
          </a:p>
        </p:txBody>
      </p:sp>
      <p:sp>
        <p:nvSpPr>
          <p:cNvPr id="161794" name="Rectangle 2"/>
          <p:cNvSpPr>
            <a:spLocks noGrp="1" noChangeArrowheads="1"/>
          </p:cNvSpPr>
          <p:nvPr>
            <p:ph type="title"/>
          </p:nvPr>
        </p:nvSpPr>
        <p:spPr>
          <a:xfrm>
            <a:off x="685800" y="76200"/>
            <a:ext cx="7772400" cy="1143000"/>
          </a:xfrm>
        </p:spPr>
        <p:txBody>
          <a:bodyPr/>
          <a:lstStyle/>
          <a:p>
            <a:pPr>
              <a:defRPr/>
            </a:pPr>
            <a:r>
              <a:rPr lang="en-US"/>
              <a:t>Conversions: matrix</a:t>
            </a:r>
            <a:r>
              <a:rPr lang="en-US">
                <a:sym typeface="Symbol" pitchFamily="-112" charset="2"/>
              </a:rPr>
              <a:t></a:t>
            </a:r>
            <a:r>
              <a:rPr lang="en-US"/>
              <a:t>quaternion</a:t>
            </a:r>
          </a:p>
        </p:txBody>
      </p:sp>
      <p:sp>
        <p:nvSpPr>
          <p:cNvPr id="5127" name="Text Box 3"/>
          <p:cNvSpPr txBox="1">
            <a:spLocks noChangeArrowheads="1"/>
          </p:cNvSpPr>
          <p:nvPr/>
        </p:nvSpPr>
        <p:spPr bwMode="auto">
          <a:xfrm>
            <a:off x="593725" y="1419225"/>
            <a:ext cx="3962400" cy="457200"/>
          </a:xfrm>
          <a:prstGeom prst="rect">
            <a:avLst/>
          </a:prstGeom>
          <a:noFill/>
          <a:ln w="9525">
            <a:noFill/>
            <a:miter lim="800000"/>
            <a:headEnd/>
            <a:tailEnd/>
          </a:ln>
        </p:spPr>
        <p:txBody>
          <a:bodyPr wrap="none">
            <a:prstTxWarp prst="textNoShape">
              <a:avLst/>
            </a:prstTxWarp>
            <a:spAutoFit/>
          </a:bodyPr>
          <a:lstStyle/>
          <a:p>
            <a:r>
              <a:rPr lang="en-US"/>
              <a:t>Formulae, due to Morawiec:</a:t>
            </a:r>
          </a:p>
        </p:txBody>
      </p:sp>
      <p:graphicFrame>
        <p:nvGraphicFramePr>
          <p:cNvPr id="5122" name="Object 2"/>
          <p:cNvGraphicFramePr>
            <a:graphicFrameLocks noChangeAspect="1"/>
          </p:cNvGraphicFramePr>
          <p:nvPr/>
        </p:nvGraphicFramePr>
        <p:xfrm>
          <a:off x="1600200" y="1981200"/>
          <a:ext cx="5943600" cy="947738"/>
        </p:xfrm>
        <a:graphic>
          <a:graphicData uri="http://schemas.openxmlformats.org/presentationml/2006/ole">
            <mc:AlternateContent xmlns:mc="http://schemas.openxmlformats.org/markup-compatibility/2006">
              <mc:Choice xmlns:v="urn:schemas-microsoft-com:vml" Requires="v">
                <p:oleObj spid="_x0000_s5160" name="Equation" r:id="rId3" imgW="2705100" imgH="431800" progId="Equation.3">
                  <p:embed/>
                </p:oleObj>
              </mc:Choice>
              <mc:Fallback>
                <p:oleObj name="Equation" r:id="rId3" imgW="2705100" imgH="431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81200"/>
                        <a:ext cx="5943600" cy="947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3" name="Object 3"/>
          <p:cNvGraphicFramePr>
            <a:graphicFrameLocks noChangeAspect="1"/>
          </p:cNvGraphicFramePr>
          <p:nvPr/>
        </p:nvGraphicFramePr>
        <p:xfrm>
          <a:off x="3259138" y="2927350"/>
          <a:ext cx="2624137" cy="1003300"/>
        </p:xfrm>
        <a:graphic>
          <a:graphicData uri="http://schemas.openxmlformats.org/presentationml/2006/ole">
            <mc:AlternateContent xmlns:mc="http://schemas.openxmlformats.org/markup-compatibility/2006">
              <mc:Choice xmlns:v="urn:schemas-microsoft-com:vml" Requires="v">
                <p:oleObj spid="_x0000_s5161" name="Equation" r:id="rId5" imgW="1193800" imgH="457200" progId="Equation.3">
                  <p:embed/>
                </p:oleObj>
              </mc:Choice>
              <mc:Fallback>
                <p:oleObj name="Equation" r:id="rId5" imgW="1193800" imgH="45720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2927350"/>
                        <a:ext cx="2624137"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5124" name="Object 4"/>
          <p:cNvGraphicFramePr>
            <a:graphicFrameLocks noChangeAspect="1"/>
          </p:cNvGraphicFramePr>
          <p:nvPr/>
        </p:nvGraphicFramePr>
        <p:xfrm>
          <a:off x="1901825" y="4065588"/>
          <a:ext cx="5407025" cy="2132012"/>
        </p:xfrm>
        <a:graphic>
          <a:graphicData uri="http://schemas.openxmlformats.org/presentationml/2006/ole">
            <mc:AlternateContent xmlns:mc="http://schemas.openxmlformats.org/markup-compatibility/2006">
              <mc:Choice xmlns:v="urn:schemas-microsoft-com:vml" Requires="v">
                <p:oleObj spid="_x0000_s5162" name="Equation" r:id="rId7" imgW="2578100" imgH="1016000" progId="Equation.3">
                  <p:embed/>
                </p:oleObj>
              </mc:Choice>
              <mc:Fallback>
                <p:oleObj name="Equation" r:id="rId7" imgW="2578100" imgH="101600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1825" y="4065588"/>
                        <a:ext cx="5407025" cy="2132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128" name="Text Box 7"/>
          <p:cNvSpPr txBox="1">
            <a:spLocks noChangeArrowheads="1"/>
          </p:cNvSpPr>
          <p:nvPr/>
        </p:nvSpPr>
        <p:spPr bwMode="auto">
          <a:xfrm>
            <a:off x="1862138" y="6181725"/>
            <a:ext cx="5453062" cy="457200"/>
          </a:xfrm>
          <a:prstGeom prst="rect">
            <a:avLst/>
          </a:prstGeom>
          <a:noFill/>
          <a:ln w="9525">
            <a:noFill/>
            <a:miter lim="800000"/>
            <a:headEnd/>
            <a:tailEnd/>
          </a:ln>
        </p:spPr>
        <p:txBody>
          <a:bodyPr wrap="none">
            <a:prstTxWarp prst="textNoShape">
              <a:avLst/>
            </a:prstTxWarp>
            <a:spAutoFit/>
          </a:bodyPr>
          <a:lstStyle/>
          <a:p>
            <a:r>
              <a:rPr lang="en-US"/>
              <a:t>Note the coordination of choice of sign!</a:t>
            </a:r>
          </a:p>
        </p:txBody>
      </p:sp>
      <p:sp>
        <p:nvSpPr>
          <p:cNvPr id="5129" name="Text Box 8"/>
          <p:cNvSpPr txBox="1">
            <a:spLocks noChangeArrowheads="1"/>
          </p:cNvSpPr>
          <p:nvPr/>
        </p:nvSpPr>
        <p:spPr bwMode="auto">
          <a:xfrm>
            <a:off x="212725" y="3048000"/>
            <a:ext cx="2073275" cy="990600"/>
          </a:xfrm>
          <a:prstGeom prst="rect">
            <a:avLst/>
          </a:prstGeom>
          <a:solidFill>
            <a:srgbClr val="FFF7C8"/>
          </a:solidFill>
          <a:ln w="9525">
            <a:noFill/>
            <a:miter lim="800000"/>
            <a:headEnd/>
            <a:tailEnd/>
          </a:ln>
        </p:spPr>
        <p:txBody>
          <a:bodyPr>
            <a:prstTxWarp prst="textNoShape">
              <a:avLst/>
            </a:prstTxWarp>
          </a:bodyPr>
          <a:lstStyle/>
          <a:p>
            <a:r>
              <a:rPr lang="en-US" sz="1400"/>
              <a:t>Note: passive rotation/ axis transformation (axis changes sign for for active rotation)</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fld id="{55C14F98-21E7-B447-90A4-96DA538493F6}" type="slidenum">
              <a:rPr lang="en-US" sz="1400">
                <a:latin typeface="Times" charset="0"/>
              </a:rPr>
              <a:pPr/>
              <a:t>38</a:t>
            </a:fld>
            <a:endParaRPr lang="en-US" sz="1400">
              <a:latin typeface="Times" charset="0"/>
            </a:endParaRPr>
          </a:p>
        </p:txBody>
      </p:sp>
      <p:sp>
        <p:nvSpPr>
          <p:cNvPr id="39939" name="Rectangle 2"/>
          <p:cNvSpPr>
            <a:spLocks noGrp="1" noChangeArrowheads="1"/>
          </p:cNvSpPr>
          <p:nvPr>
            <p:ph type="title"/>
          </p:nvPr>
        </p:nvSpPr>
        <p:spPr>
          <a:xfrm>
            <a:off x="685800" y="0"/>
            <a:ext cx="7772400" cy="1143000"/>
          </a:xfrm>
        </p:spPr>
        <p:txBody>
          <a:bodyPr/>
          <a:lstStyle/>
          <a:p>
            <a:r>
              <a:rPr lang="en-US">
                <a:latin typeface="Times New Roman" charset="0"/>
                <a:ea typeface="ＭＳ Ｐゴシック" charset="0"/>
                <a:cs typeface="ＭＳ Ｐゴシック" charset="0"/>
              </a:rPr>
              <a:t>Bunge angles </a:t>
            </a:r>
            <a:r>
              <a:rPr lang="en-US">
                <a:latin typeface="Times New Roman" charset="0"/>
                <a:ea typeface="ＭＳ Ｐゴシック" charset="0"/>
                <a:cs typeface="ＭＳ Ｐゴシック" charset="0"/>
                <a:sym typeface="Symbol" charset="0"/>
              </a:rPr>
              <a:t> </a:t>
            </a:r>
            <a:r>
              <a:rPr lang="en-US">
                <a:latin typeface="Times New Roman" charset="0"/>
                <a:ea typeface="ＭＳ Ｐゴシック" charset="0"/>
                <a:cs typeface="ＭＳ Ｐゴシック" charset="0"/>
              </a:rPr>
              <a:t>quaternion</a:t>
            </a:r>
          </a:p>
        </p:txBody>
      </p:sp>
      <p:sp>
        <p:nvSpPr>
          <p:cNvPr id="39940" name="Rectangle 3"/>
          <p:cNvSpPr>
            <a:spLocks noGrp="1" noChangeArrowheads="1"/>
          </p:cNvSpPr>
          <p:nvPr>
            <p:ph type="body" idx="1"/>
          </p:nvPr>
        </p:nvSpPr>
        <p:spPr/>
        <p:txBody>
          <a:bodyPr/>
          <a:lstStyle/>
          <a:p>
            <a:r>
              <a:rPr lang="en-US">
                <a:latin typeface="Times" charset="0"/>
                <a:ea typeface="ＭＳ Ｐゴシック" charset="0"/>
                <a:cs typeface="ＭＳ Ｐゴシック" charset="0"/>
              </a:rPr>
              <a:t>[</a:t>
            </a:r>
            <a:r>
              <a:rPr lang="en-US" i="1">
                <a:latin typeface="Times" charset="0"/>
                <a:ea typeface="ＭＳ Ｐゴシック" charset="0"/>
                <a:cs typeface="ＭＳ Ｐゴシック" charset="0"/>
              </a:rPr>
              <a:t>q</a:t>
            </a:r>
            <a:r>
              <a:rPr lang="en-US" baseline="-25000">
                <a:latin typeface="Times" charset="0"/>
                <a:ea typeface="ＭＳ Ｐゴシック" charset="0"/>
                <a:cs typeface="ＭＳ Ｐゴシック" charset="0"/>
              </a:rPr>
              <a:t>1</a:t>
            </a: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q</a:t>
            </a:r>
            <a:r>
              <a:rPr lang="en-US" baseline="-25000">
                <a:latin typeface="Times" charset="0"/>
                <a:ea typeface="ＭＳ Ｐゴシック" charset="0"/>
                <a:cs typeface="ＭＳ Ｐゴシック" charset="0"/>
              </a:rPr>
              <a:t>2</a:t>
            </a: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q</a:t>
            </a:r>
            <a:r>
              <a:rPr lang="en-US" baseline="-25000">
                <a:latin typeface="Times" charset="0"/>
                <a:ea typeface="ＭＳ Ｐゴシック" charset="0"/>
                <a:cs typeface="ＭＳ Ｐゴシック" charset="0"/>
              </a:rPr>
              <a:t>3</a:t>
            </a:r>
            <a:r>
              <a:rPr lang="en-US">
                <a:latin typeface="Times" charset="0"/>
                <a:ea typeface="ＭＳ Ｐゴシック" charset="0"/>
                <a:cs typeface="ＭＳ Ｐゴシック" charset="0"/>
              </a:rPr>
              <a:t>, </a:t>
            </a:r>
            <a:r>
              <a:rPr lang="en-US" i="1">
                <a:latin typeface="Times" charset="0"/>
                <a:ea typeface="ＭＳ Ｐゴシック" charset="0"/>
                <a:cs typeface="ＭＳ Ｐゴシック" charset="0"/>
              </a:rPr>
              <a:t>q</a:t>
            </a:r>
            <a:r>
              <a:rPr lang="en-US" baseline="-25000">
                <a:latin typeface="Times" charset="0"/>
                <a:ea typeface="ＭＳ Ｐゴシック" charset="0"/>
                <a:cs typeface="ＭＳ Ｐゴシック" charset="0"/>
              </a:rPr>
              <a:t>4</a:t>
            </a:r>
            <a:r>
              <a:rPr lang="en-US">
                <a:latin typeface="Times" charset="0"/>
                <a:ea typeface="ＭＳ Ｐゴシック" charset="0"/>
                <a:cs typeface="ＭＳ Ｐゴシック" charset="0"/>
              </a:rPr>
              <a:t>] =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[sin</a:t>
            </a:r>
            <a:r>
              <a:rPr lang="en-US" i="1">
                <a:latin typeface="Symbol" charset="0"/>
                <a:ea typeface="ＭＳ Ｐゴシック" charset="0"/>
                <a:cs typeface="ＭＳ Ｐゴシック" charset="0"/>
              </a:rPr>
              <a:t>F</a:t>
            </a:r>
            <a:r>
              <a:rPr lang="en-US">
                <a:latin typeface="Times" charset="0"/>
                <a:ea typeface="ＭＳ Ｐゴシック" charset="0"/>
                <a:cs typeface="ＭＳ Ｐゴシック" charset="0"/>
              </a:rPr>
              <a:t>/2 cos{(</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1 </a:t>
            </a:r>
            <a:r>
              <a:rPr lang="en-US" i="1">
                <a:latin typeface="Arial" charset="0"/>
                <a:ea typeface="ＭＳ Ｐゴシック" charset="0"/>
                <a:cs typeface="ＭＳ Ｐゴシック" charset="0"/>
              </a:rPr>
              <a:t>-</a:t>
            </a:r>
            <a:r>
              <a:rPr lang="en-US" i="1">
                <a:latin typeface="Symbol" charset="0"/>
                <a:ea typeface="ＭＳ Ｐゴシック" charset="0"/>
                <a:cs typeface="ＭＳ Ｐゴシック" charset="0"/>
              </a:rPr>
              <a:t> f</a:t>
            </a:r>
            <a:r>
              <a:rPr lang="en-US" i="1" baseline="-25000">
                <a:latin typeface="Arial" charset="0"/>
                <a:ea typeface="ＭＳ Ｐゴシック" charset="0"/>
                <a:cs typeface="ＭＳ Ｐゴシック" charset="0"/>
              </a:rPr>
              <a:t>2</a:t>
            </a:r>
            <a:r>
              <a:rPr lang="en-US">
                <a:latin typeface="Times" charset="0"/>
                <a:ea typeface="ＭＳ Ｐゴシック" charset="0"/>
                <a:cs typeface="ＭＳ Ｐゴシック" charset="0"/>
              </a:rPr>
              <a:t>)/2 }, </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sin</a:t>
            </a:r>
            <a:r>
              <a:rPr lang="en-US" i="1">
                <a:latin typeface="Symbol" charset="0"/>
                <a:ea typeface="ＭＳ Ｐゴシック" charset="0"/>
                <a:cs typeface="ＭＳ Ｐゴシック" charset="0"/>
              </a:rPr>
              <a:t>F</a:t>
            </a:r>
            <a:r>
              <a:rPr lang="en-US">
                <a:latin typeface="Times" charset="0"/>
                <a:ea typeface="ＭＳ Ｐゴシック" charset="0"/>
                <a:cs typeface="ＭＳ Ｐゴシック" charset="0"/>
              </a:rPr>
              <a:t>/2 sin{(</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1 </a:t>
            </a:r>
            <a:r>
              <a:rPr lang="en-US" i="1">
                <a:latin typeface="Arial" charset="0"/>
                <a:ea typeface="ＭＳ Ｐゴシック" charset="0"/>
                <a:cs typeface="ＭＳ Ｐゴシック" charset="0"/>
              </a:rPr>
              <a:t>-</a:t>
            </a:r>
            <a:r>
              <a:rPr lang="en-US" i="1">
                <a:latin typeface="Symbol" charset="0"/>
                <a:ea typeface="ＭＳ Ｐゴシック" charset="0"/>
                <a:cs typeface="ＭＳ Ｐゴシック" charset="0"/>
              </a:rPr>
              <a:t> f</a:t>
            </a:r>
            <a:r>
              <a:rPr lang="en-US" i="1" baseline="-25000">
                <a:latin typeface="Arial" charset="0"/>
                <a:ea typeface="ＭＳ Ｐゴシック" charset="0"/>
                <a:cs typeface="ＭＳ Ｐゴシック" charset="0"/>
              </a:rPr>
              <a:t>2</a:t>
            </a:r>
            <a:r>
              <a:rPr lang="en-US">
                <a:latin typeface="Times" charset="0"/>
                <a:ea typeface="ＭＳ Ｐゴシック" charset="0"/>
                <a:cs typeface="ＭＳ Ｐゴシック" charset="0"/>
              </a:rPr>
              <a:t>)/2},</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cos</a:t>
            </a:r>
            <a:r>
              <a:rPr lang="en-US" i="1">
                <a:latin typeface="Symbol" charset="0"/>
                <a:ea typeface="ＭＳ Ｐゴシック" charset="0"/>
                <a:cs typeface="ＭＳ Ｐゴシック" charset="0"/>
              </a:rPr>
              <a:t>F</a:t>
            </a:r>
            <a:r>
              <a:rPr lang="en-US">
                <a:latin typeface="Times" charset="0"/>
                <a:ea typeface="ＭＳ Ｐゴシック" charset="0"/>
                <a:cs typeface="ＭＳ Ｐゴシック" charset="0"/>
              </a:rPr>
              <a:t>/2 sin{</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1 </a:t>
            </a:r>
            <a:r>
              <a:rPr lang="en-US" i="1">
                <a:latin typeface="Arial" charset="0"/>
                <a:ea typeface="ＭＳ Ｐゴシック" charset="0"/>
                <a:cs typeface="ＭＳ Ｐゴシック" charset="0"/>
              </a:rPr>
              <a:t>+ </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2</a:t>
            </a:r>
            <a:r>
              <a:rPr lang="en-US">
                <a:latin typeface="Times" charset="0"/>
                <a:ea typeface="ＭＳ Ｐゴシック" charset="0"/>
                <a:cs typeface="ＭＳ Ｐゴシック" charset="0"/>
              </a:rPr>
              <a:t>)/2},</a:t>
            </a:r>
            <a:br>
              <a:rPr lang="en-US">
                <a:latin typeface="Times" charset="0"/>
                <a:ea typeface="ＭＳ Ｐゴシック" charset="0"/>
                <a:cs typeface="ＭＳ Ｐゴシック" charset="0"/>
              </a:rPr>
            </a:br>
            <a:r>
              <a:rPr lang="en-US">
                <a:latin typeface="Times" charset="0"/>
                <a:ea typeface="ＭＳ Ｐゴシック" charset="0"/>
                <a:cs typeface="ＭＳ Ｐゴシック" charset="0"/>
              </a:rPr>
              <a:t>			 cos</a:t>
            </a:r>
            <a:r>
              <a:rPr lang="en-US" i="1">
                <a:latin typeface="Symbol" charset="0"/>
                <a:ea typeface="ＭＳ Ｐゴシック" charset="0"/>
                <a:cs typeface="ＭＳ Ｐゴシック" charset="0"/>
              </a:rPr>
              <a:t>F</a:t>
            </a:r>
            <a:r>
              <a:rPr lang="en-US">
                <a:latin typeface="Times" charset="0"/>
                <a:ea typeface="ＭＳ Ｐゴシック" charset="0"/>
                <a:cs typeface="ＭＳ Ｐゴシック" charset="0"/>
              </a:rPr>
              <a:t>/2 cos{(</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1</a:t>
            </a:r>
            <a:r>
              <a:rPr lang="en-US" i="1">
                <a:latin typeface="Arial" charset="0"/>
                <a:ea typeface="ＭＳ Ｐゴシック" charset="0"/>
                <a:cs typeface="ＭＳ Ｐゴシック" charset="0"/>
              </a:rPr>
              <a:t> + </a:t>
            </a:r>
            <a:r>
              <a:rPr lang="en-US" i="1">
                <a:latin typeface="Symbol" charset="0"/>
                <a:ea typeface="ＭＳ Ｐゴシック" charset="0"/>
                <a:cs typeface="ＭＳ Ｐゴシック" charset="0"/>
              </a:rPr>
              <a:t>f</a:t>
            </a:r>
            <a:r>
              <a:rPr lang="en-US" i="1" baseline="-25000">
                <a:latin typeface="Arial" charset="0"/>
                <a:ea typeface="ＭＳ Ｐゴシック" charset="0"/>
                <a:cs typeface="ＭＳ Ｐゴシック" charset="0"/>
              </a:rPr>
              <a:t>2</a:t>
            </a:r>
            <a:r>
              <a:rPr lang="en-US">
                <a:latin typeface="Times" charset="0"/>
                <a:ea typeface="ＭＳ Ｐゴシック" charset="0"/>
                <a:cs typeface="ＭＳ Ｐゴシック" charset="0"/>
              </a:rPr>
              <a:t>)/2} ]</a:t>
            </a:r>
            <a:endParaRPr lang="en-US">
              <a:latin typeface="Arial" charset="0"/>
              <a:ea typeface="ＭＳ Ｐゴシック" charset="0"/>
              <a:cs typeface="ＭＳ Ｐゴシック" charset="0"/>
            </a:endParaRPr>
          </a:p>
        </p:txBody>
      </p:sp>
      <p:sp>
        <p:nvSpPr>
          <p:cNvPr id="39941" name="Text Box 4"/>
          <p:cNvSpPr txBox="1">
            <a:spLocks noChangeArrowheads="1"/>
          </p:cNvSpPr>
          <p:nvPr/>
        </p:nvSpPr>
        <p:spPr bwMode="auto">
          <a:xfrm>
            <a:off x="822325" y="4541838"/>
            <a:ext cx="8016875" cy="137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0"/>
                <a:cs typeface="ＭＳ Ｐゴシック" charset="0"/>
              </a:defRPr>
            </a:lvl1pPr>
            <a:lvl2pPr marL="37931725" indent="-37474525">
              <a:defRPr sz="2400">
                <a:solidFill>
                  <a:schemeClr val="tx1"/>
                </a:solidFill>
                <a:latin typeface="Arial" charset="0"/>
                <a:ea typeface="ＭＳ Ｐゴシック" charset="0"/>
                <a:cs typeface="ＭＳ Ｐゴシック" charset="0"/>
              </a:defRPr>
            </a:lvl2pPr>
            <a:lvl3pPr>
              <a:defRPr sz="2400">
                <a:solidFill>
                  <a:schemeClr val="tx1"/>
                </a:solidFill>
                <a:latin typeface="Arial" charset="0"/>
                <a:ea typeface="ＭＳ Ｐゴシック" charset="0"/>
                <a:cs typeface="ＭＳ Ｐゴシック" charset="0"/>
              </a:defRPr>
            </a:lvl3pPr>
            <a:lvl4pPr>
              <a:defRPr sz="2400">
                <a:solidFill>
                  <a:schemeClr val="tx1"/>
                </a:solidFill>
                <a:latin typeface="Arial" charset="0"/>
                <a:ea typeface="ＭＳ Ｐゴシック" charset="0"/>
                <a:cs typeface="ＭＳ Ｐゴシック" charset="0"/>
              </a:defRPr>
            </a:lvl4pPr>
            <a:lvl5pPr>
              <a:defRPr sz="2400">
                <a:solidFill>
                  <a:schemeClr val="tx1"/>
                </a:solidFill>
                <a:latin typeface="Arial" charset="0"/>
                <a:ea typeface="ＭＳ Ｐゴシック" charset="0"/>
                <a:cs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r>
              <a:rPr lang="en-US" sz="2800"/>
              <a:t>Note the occurrence of sums and differences of the 1</a:t>
            </a:r>
            <a:r>
              <a:rPr lang="en-US" sz="2800" baseline="30000"/>
              <a:t>st</a:t>
            </a:r>
            <a:r>
              <a:rPr lang="en-US" sz="2800"/>
              <a:t> and 3</a:t>
            </a:r>
            <a:r>
              <a:rPr lang="en-US" sz="2800" baseline="30000"/>
              <a:t>rd</a:t>
            </a:r>
            <a:r>
              <a:rPr lang="en-US" sz="2800"/>
              <a:t> Euler angles (that eliminate the degeneracy at the origin of Euler space)!</a:t>
            </a:r>
          </a:p>
        </p:txBody>
      </p:sp>
    </p:spTree>
    <p:extLst>
      <p:ext uri="{BB962C8B-B14F-4D97-AF65-F5344CB8AC3E}">
        <p14:creationId xmlns:p14="http://schemas.microsoft.com/office/powerpoint/2010/main" val="3794659619"/>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p:txBody>
          <a:bodyPr/>
          <a:lstStyle/>
          <a:p>
            <a:fld id="{8BBE2727-3FB3-9544-8DD8-25CFAE54E130}" type="slidenum">
              <a:rPr lang="en-US"/>
              <a:pPr/>
              <a:t>39</a:t>
            </a:fld>
            <a:endParaRPr lang="en-US"/>
          </a:p>
        </p:txBody>
      </p:sp>
      <p:sp>
        <p:nvSpPr>
          <p:cNvPr id="32771" name="Rectangle 2"/>
          <p:cNvSpPr>
            <a:spLocks noGrp="1" noChangeArrowheads="1"/>
          </p:cNvSpPr>
          <p:nvPr>
            <p:ph type="title"/>
          </p:nvPr>
        </p:nvSpPr>
        <p:spPr>
          <a:xfrm>
            <a:off x="685800" y="76200"/>
            <a:ext cx="7772400" cy="1143000"/>
          </a:xfrm>
        </p:spPr>
        <p:txBody>
          <a:bodyPr/>
          <a:lstStyle/>
          <a:p>
            <a:r>
              <a:rPr lang="en-US">
                <a:solidFill>
                  <a:srgbClr val="000090"/>
                </a:solidFill>
                <a:ea typeface="ＭＳ Ｐゴシック" charset="-128"/>
                <a:cs typeface="ＭＳ Ｐゴシック" charset="-128"/>
              </a:rPr>
              <a:t>References</a:t>
            </a:r>
          </a:p>
        </p:txBody>
      </p:sp>
      <p:sp>
        <p:nvSpPr>
          <p:cNvPr id="32772" name="Rectangle 3"/>
          <p:cNvSpPr>
            <a:spLocks noGrp="1" noChangeArrowheads="1"/>
          </p:cNvSpPr>
          <p:nvPr>
            <p:ph type="body" idx="1"/>
          </p:nvPr>
        </p:nvSpPr>
        <p:spPr>
          <a:xfrm>
            <a:off x="685800" y="1447800"/>
            <a:ext cx="7772400" cy="4953000"/>
          </a:xfrm>
        </p:spPr>
        <p:txBody>
          <a:bodyPr/>
          <a:lstStyle/>
          <a:p>
            <a:pPr>
              <a:buFont typeface="Wingdings" charset="2"/>
              <a:buChar char="§"/>
            </a:pPr>
            <a:r>
              <a:rPr lang="en-US" sz="1400" dirty="0">
                <a:ea typeface="Times" charset="0"/>
                <a:cs typeface="Times" charset="0"/>
              </a:rPr>
              <a:t>Frank, </a:t>
            </a:r>
            <a:r>
              <a:rPr lang="en-US" sz="1400" dirty="0" smtClean="0">
                <a:ea typeface="Times" charset="0"/>
                <a:cs typeface="Times" charset="0"/>
              </a:rPr>
              <a:t>F.C. </a:t>
            </a:r>
            <a:r>
              <a:rPr lang="en-US" sz="1400" dirty="0">
                <a:ea typeface="Times" charset="0"/>
                <a:cs typeface="Times" charset="0"/>
              </a:rPr>
              <a:t>(1988). “Orientation mapping,” </a:t>
            </a:r>
            <a:r>
              <a:rPr lang="en-US" sz="1400" i="1" dirty="0">
                <a:ea typeface="Times" charset="0"/>
                <a:cs typeface="Times" charset="0"/>
              </a:rPr>
              <a:t>Metallurgical Transactions </a:t>
            </a:r>
            <a:r>
              <a:rPr lang="en-US" sz="1400" b="1" dirty="0">
                <a:ea typeface="Times" charset="0"/>
                <a:cs typeface="Times" charset="0"/>
              </a:rPr>
              <a:t>19A</a:t>
            </a:r>
            <a:r>
              <a:rPr lang="en-US" sz="1400" dirty="0">
                <a:ea typeface="Times" charset="0"/>
                <a:cs typeface="Times" charset="0"/>
              </a:rPr>
              <a:t>: 403-408.</a:t>
            </a:r>
          </a:p>
          <a:p>
            <a:pPr>
              <a:buFont typeface="Wingdings" charset="2"/>
              <a:buChar char="§"/>
            </a:pPr>
            <a:r>
              <a:rPr lang="en-US" sz="1400" dirty="0">
                <a:latin typeface="Helvetica" charset="0"/>
                <a:ea typeface="ＭＳ Ｐゴシック" charset="-128"/>
                <a:cs typeface="ＭＳ Ｐゴシック" charset="-128"/>
              </a:rPr>
              <a:t>P. Neumann (1991). “Representation of orientations of symmetrical objects by </a:t>
            </a:r>
            <a:r>
              <a:rPr lang="en-US" sz="1400" dirty="0" err="1">
                <a:latin typeface="Helvetica" charset="0"/>
                <a:ea typeface="ＭＳ Ｐゴシック" charset="-128"/>
                <a:cs typeface="ＭＳ Ｐゴシック" charset="-128"/>
              </a:rPr>
              <a:t>Rodrigues</a:t>
            </a:r>
            <a:r>
              <a:rPr lang="en-US" sz="1400" dirty="0">
                <a:latin typeface="Helvetica" charset="0"/>
                <a:ea typeface="ＭＳ Ｐゴシック" charset="-128"/>
                <a:cs typeface="ＭＳ Ｐゴシック" charset="-128"/>
              </a:rPr>
              <a:t> vectors.” </a:t>
            </a:r>
            <a:r>
              <a:rPr lang="en-US" sz="1400" u="sng" dirty="0">
                <a:latin typeface="Helvetica" charset="0"/>
                <a:ea typeface="ＭＳ Ｐゴシック" charset="-128"/>
                <a:cs typeface="ＭＳ Ｐゴシック" charset="-128"/>
              </a:rPr>
              <a:t>Textures and Microstructures</a:t>
            </a:r>
            <a:r>
              <a:rPr lang="en-US" sz="1400" dirty="0">
                <a:latin typeface="Helvetica" charset="0"/>
                <a:ea typeface="ＭＳ Ｐゴシック" charset="-128"/>
                <a:cs typeface="ＭＳ Ｐゴシック" charset="-128"/>
              </a:rPr>
              <a:t> </a:t>
            </a:r>
            <a:r>
              <a:rPr lang="en-US" sz="1400" b="1" dirty="0">
                <a:latin typeface="Helvetica" charset="0"/>
                <a:ea typeface="ＭＳ Ｐゴシック" charset="-128"/>
                <a:cs typeface="ＭＳ Ｐゴシック" charset="-128"/>
              </a:rPr>
              <a:t>14-18</a:t>
            </a:r>
            <a:r>
              <a:rPr lang="en-US" sz="1400" dirty="0">
                <a:latin typeface="Helvetica" charset="0"/>
                <a:ea typeface="ＭＳ Ｐゴシック" charset="-128"/>
                <a:cs typeface="ＭＳ Ｐゴシック" charset="-128"/>
              </a:rPr>
              <a:t>: 53-58.</a:t>
            </a:r>
          </a:p>
          <a:p>
            <a:pPr>
              <a:buFont typeface="Wingdings" charset="2"/>
              <a:buChar char="§"/>
            </a:pPr>
            <a:r>
              <a:rPr lang="en-US" sz="1400" dirty="0">
                <a:ea typeface="ＭＳ Ｐゴシック" charset="-128"/>
                <a:cs typeface="ＭＳ Ｐゴシック" charset="-128"/>
              </a:rPr>
              <a:t>Takahashi Y, Miyazawa K, Mori M, Ishida Y. (1986). “Quaternion representation of the orientation relationship and its application to grain boundary problems.” </a:t>
            </a:r>
            <a:r>
              <a:rPr lang="en-US" sz="1400" i="1" dirty="0">
                <a:ea typeface="ＭＳ Ｐゴシック" charset="-128"/>
                <a:cs typeface="ＭＳ Ｐゴシック" charset="-128"/>
              </a:rPr>
              <a:t>JIMIS-4</a:t>
            </a:r>
            <a:r>
              <a:rPr lang="en-US" sz="1400" dirty="0">
                <a:ea typeface="ＭＳ Ｐゴシック" charset="-128"/>
                <a:cs typeface="ＭＳ Ｐゴシック" charset="-128"/>
              </a:rPr>
              <a:t>, pp. 345-52. </a:t>
            </a:r>
            <a:r>
              <a:rPr lang="en-US" sz="1400" dirty="0" err="1">
                <a:ea typeface="ＭＳ Ｐゴシック" charset="-128"/>
                <a:cs typeface="ＭＳ Ｐゴシック" charset="-128"/>
              </a:rPr>
              <a:t>Minakami</a:t>
            </a:r>
            <a:r>
              <a:rPr lang="en-US" sz="1400" dirty="0">
                <a:ea typeface="ＭＳ Ｐゴシック" charset="-128"/>
                <a:cs typeface="ＭＳ Ｐゴシック" charset="-128"/>
              </a:rPr>
              <a:t>, Japan: Trans. Japan Inst. Metals. (1st reference to </a:t>
            </a:r>
            <a:r>
              <a:rPr lang="en-US" sz="1400" dirty="0" err="1">
                <a:ea typeface="ＭＳ Ｐゴシック" charset="-128"/>
                <a:cs typeface="ＭＳ Ｐゴシック" charset="-128"/>
              </a:rPr>
              <a:t>quaternions</a:t>
            </a:r>
            <a:r>
              <a:rPr lang="en-US" sz="1400" dirty="0">
                <a:ea typeface="ＭＳ Ｐゴシック" charset="-128"/>
                <a:cs typeface="ＭＳ Ｐゴシック" charset="-128"/>
              </a:rPr>
              <a:t> to describe grain boundaries).</a:t>
            </a:r>
          </a:p>
          <a:p>
            <a:pPr>
              <a:buFont typeface="Wingdings" charset="2"/>
              <a:buChar char="§"/>
            </a:pPr>
            <a:r>
              <a:rPr lang="en-US" sz="1400" dirty="0">
                <a:ea typeface="ＭＳ Ｐゴシック" charset="-128"/>
                <a:cs typeface="ＭＳ Ｐゴシック" charset="-128"/>
              </a:rPr>
              <a:t>A. Sutton and R. </a:t>
            </a:r>
            <a:r>
              <a:rPr lang="en-US" sz="1400" dirty="0" err="1">
                <a:ea typeface="ＭＳ Ｐゴシック" charset="-128"/>
                <a:cs typeface="ＭＳ Ｐゴシック" charset="-128"/>
              </a:rPr>
              <a:t>Balluffi</a:t>
            </a:r>
            <a:r>
              <a:rPr lang="en-US" sz="1400" dirty="0">
                <a:ea typeface="ＭＳ Ｐゴシック" charset="-128"/>
                <a:cs typeface="ＭＳ Ｐゴシック" charset="-128"/>
              </a:rPr>
              <a:t> (1996), </a:t>
            </a:r>
            <a:r>
              <a:rPr lang="en-US" sz="1400" i="1" dirty="0">
                <a:ea typeface="ＭＳ Ｐゴシック" charset="-128"/>
                <a:cs typeface="ＭＳ Ｐゴシック" charset="-128"/>
              </a:rPr>
              <a:t>Interfaces in Crystalline Materials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V. Randle &amp; O. </a:t>
            </a:r>
            <a:r>
              <a:rPr lang="en-US" sz="1400" dirty="0" err="1">
                <a:ea typeface="ＭＳ Ｐゴシック" charset="-128"/>
                <a:cs typeface="ＭＳ Ｐゴシック" charset="-128"/>
              </a:rPr>
              <a:t>Engler</a:t>
            </a:r>
            <a:r>
              <a:rPr lang="en-US" sz="1400" dirty="0">
                <a:ea typeface="ＭＳ Ｐゴシック" charset="-128"/>
                <a:cs typeface="ＭＳ Ｐゴシック" charset="-128"/>
              </a:rPr>
              <a:t> (2000). </a:t>
            </a:r>
            <a:r>
              <a:rPr lang="en-US" sz="1400" i="1" dirty="0">
                <a:ea typeface="ＭＳ Ｐゴシック" charset="-128"/>
                <a:cs typeface="ＭＳ Ｐゴシック" charset="-128"/>
              </a:rPr>
              <a:t>Texture Analysis: </a:t>
            </a:r>
            <a:r>
              <a:rPr lang="en-US" sz="1400" i="1" dirty="0" err="1">
                <a:ea typeface="ＭＳ Ｐゴシック" charset="-128"/>
                <a:cs typeface="ＭＳ Ｐゴシック" charset="-128"/>
              </a:rPr>
              <a:t>Macrotexture</a:t>
            </a:r>
            <a:r>
              <a:rPr lang="en-US" sz="1400" i="1" dirty="0">
                <a:ea typeface="ＭＳ Ｐゴシック" charset="-128"/>
                <a:cs typeface="ＭＳ Ｐゴシック" charset="-128"/>
              </a:rPr>
              <a:t>, </a:t>
            </a:r>
            <a:r>
              <a:rPr lang="en-US" sz="1400" i="1" dirty="0" err="1">
                <a:ea typeface="ＭＳ Ｐゴシック" charset="-128"/>
                <a:cs typeface="ＭＳ Ｐゴシック" charset="-128"/>
              </a:rPr>
              <a:t>Microtexture</a:t>
            </a:r>
            <a:r>
              <a:rPr lang="en-US" sz="1400" i="1" dirty="0">
                <a:ea typeface="ＭＳ Ｐゴシック" charset="-128"/>
                <a:cs typeface="ＭＳ Ｐゴシック" charset="-128"/>
              </a:rPr>
              <a:t> &amp; Orientation Mapping</a:t>
            </a:r>
            <a:r>
              <a:rPr lang="en-US" sz="1400" dirty="0">
                <a:ea typeface="ＭＳ Ｐゴシック" charset="-128"/>
                <a:cs typeface="ＭＳ Ｐゴシック" charset="-128"/>
              </a:rPr>
              <a:t>. Amsterdam, Holland, Gordon &amp; Breach.</a:t>
            </a:r>
          </a:p>
          <a:p>
            <a:pPr>
              <a:buFont typeface="Wingdings" charset="2"/>
              <a:buChar char="§"/>
            </a:pPr>
            <a:r>
              <a:rPr lang="en-US" sz="1400" dirty="0">
                <a:ea typeface="ＭＳ Ｐゴシック" charset="-128"/>
                <a:cs typeface="ＭＳ Ｐゴシック" charset="-128"/>
              </a:rPr>
              <a:t>S. </a:t>
            </a:r>
            <a:r>
              <a:rPr lang="en-US" sz="1400" dirty="0" err="1">
                <a:ea typeface="ＭＳ Ｐゴシック" charset="-128"/>
                <a:cs typeface="ＭＳ Ｐゴシック" charset="-128"/>
              </a:rPr>
              <a:t>Altmann</a:t>
            </a:r>
            <a:r>
              <a:rPr lang="en-US" sz="1400" dirty="0">
                <a:ea typeface="ＭＳ Ｐゴシック" charset="-128"/>
                <a:cs typeface="ＭＳ Ｐゴシック" charset="-128"/>
              </a:rPr>
              <a:t> (2005 - reissue by Dover), </a:t>
            </a:r>
            <a:r>
              <a:rPr lang="en-US" sz="1400" i="1" dirty="0">
                <a:ea typeface="ＭＳ Ｐゴシック" charset="-128"/>
                <a:cs typeface="ＭＳ Ｐゴシック" charset="-128"/>
              </a:rPr>
              <a:t>Rotations, </a:t>
            </a:r>
            <a:r>
              <a:rPr lang="en-US" sz="1400" i="1" dirty="0" err="1">
                <a:ea typeface="ＭＳ Ｐゴシック" charset="-128"/>
                <a:cs typeface="ＭＳ Ｐゴシック" charset="-128"/>
              </a:rPr>
              <a:t>Quaternions</a:t>
            </a:r>
            <a:r>
              <a:rPr lang="en-US" sz="1400" i="1" dirty="0">
                <a:ea typeface="ＭＳ Ｐゴシック" charset="-128"/>
                <a:cs typeface="ＭＳ Ｐゴシック" charset="-128"/>
              </a:rPr>
              <a:t> and Double Groups</a:t>
            </a:r>
            <a:r>
              <a:rPr lang="en-US" sz="1400" dirty="0">
                <a:ea typeface="ＭＳ Ｐゴシック" charset="-128"/>
                <a:cs typeface="ＭＳ Ｐゴシック" charset="-128"/>
              </a:rPr>
              <a:t>, Oxford.</a:t>
            </a:r>
          </a:p>
          <a:p>
            <a:pPr>
              <a:buFont typeface="Wingdings" charset="2"/>
              <a:buChar char="§"/>
            </a:pPr>
            <a:r>
              <a:rPr lang="en-US" sz="1400" dirty="0">
                <a:ea typeface="ＭＳ Ｐゴシック" charset="-128"/>
                <a:cs typeface="ＭＳ Ｐゴシック" charset="-128"/>
              </a:rPr>
              <a:t>A. </a:t>
            </a:r>
            <a:r>
              <a:rPr lang="en-US" sz="1400" dirty="0" err="1">
                <a:ea typeface="ＭＳ Ｐゴシック" charset="-128"/>
                <a:cs typeface="ＭＳ Ｐゴシック" charset="-128"/>
              </a:rPr>
              <a:t>Morawiec</a:t>
            </a:r>
            <a:r>
              <a:rPr lang="en-US" sz="1400" dirty="0">
                <a:ea typeface="ＭＳ Ｐゴシック" charset="-128"/>
                <a:cs typeface="ＭＳ Ｐゴシック" charset="-128"/>
              </a:rPr>
              <a:t> (2003), </a:t>
            </a:r>
            <a:r>
              <a:rPr lang="en-US" sz="1400" i="1" dirty="0">
                <a:ea typeface="ＭＳ Ｐゴシック" charset="-128"/>
                <a:cs typeface="ＭＳ Ｐゴシック" charset="-128"/>
              </a:rPr>
              <a:t>Orientations and Rotations</a:t>
            </a:r>
            <a:r>
              <a:rPr lang="en-US" sz="1400" dirty="0">
                <a:ea typeface="ＭＳ Ｐゴシック" charset="-128"/>
                <a:cs typeface="ＭＳ Ｐゴシック" charset="-128"/>
              </a:rPr>
              <a:t>, Springer (Europe)</a:t>
            </a:r>
            <a:r>
              <a:rPr lang="en-US" sz="1400" dirty="0" smtClean="0">
                <a:ea typeface="ＭＳ Ｐゴシック" charset="-128"/>
                <a:cs typeface="ＭＳ Ｐゴシック" charset="-128"/>
              </a:rPr>
              <a:t>.</a:t>
            </a:r>
          </a:p>
          <a:p>
            <a:pPr>
              <a:buFont typeface="Wingdings" charset="2"/>
              <a:buChar char="§"/>
            </a:pPr>
            <a:r>
              <a:rPr lang="en-US" altLang="ja-JP" sz="1400" dirty="0">
                <a:ea typeface="ＭＳ Ｐゴシック" charset="-128"/>
                <a:cs typeface="ＭＳ Ｐゴシック" charset="-128"/>
              </a:rPr>
              <a:t>William Rowan </a:t>
            </a:r>
            <a:r>
              <a:rPr lang="en-US" altLang="ja-JP" sz="1400" dirty="0" smtClean="0">
                <a:ea typeface="ＭＳ Ｐゴシック" charset="-128"/>
                <a:cs typeface="ＭＳ Ｐゴシック" charset="-128"/>
              </a:rPr>
              <a:t>Hamilton</a:t>
            </a:r>
            <a:r>
              <a:rPr lang="en-US" altLang="ja-JP" sz="1400" dirty="0">
                <a:ea typeface="ＭＳ Ｐゴシック" charset="-128"/>
                <a:cs typeface="ＭＳ Ｐゴシック" charset="-128"/>
              </a:rPr>
              <a:t> (1844)</a:t>
            </a:r>
            <a:r>
              <a:rPr lang="en-US" altLang="ja-JP" sz="1400" dirty="0" smtClean="0">
                <a:ea typeface="ＭＳ Ｐゴシック" charset="-128"/>
                <a:cs typeface="ＭＳ Ｐゴシック" charset="-128"/>
              </a:rPr>
              <a:t>, </a:t>
            </a:r>
            <a:r>
              <a:rPr lang="en-US" altLang="ja-JP" sz="1400" dirty="0">
                <a:ea typeface="ＭＳ Ｐゴシック" charset="-128"/>
                <a:cs typeface="ＭＳ Ｐゴシック" charset="-128"/>
              </a:rPr>
              <a:t>“</a:t>
            </a:r>
            <a:r>
              <a:rPr lang="en-US" altLang="ja-JP" sz="1400" dirty="0" smtClean="0">
                <a:ea typeface="ＭＳ Ｐゴシック" charset="-128"/>
                <a:cs typeface="ＭＳ Ｐゴシック" charset="-128"/>
              </a:rPr>
              <a:t>On a New Species of Imaginary Quantities Connected with a Theory of Quaternions”, </a:t>
            </a:r>
            <a:r>
              <a:rPr lang="en-US" altLang="ja-JP" sz="1400" i="1" dirty="0" smtClean="0">
                <a:ea typeface="ＭＳ Ｐゴシック" charset="-128"/>
                <a:cs typeface="ＭＳ Ｐゴシック" charset="-128"/>
              </a:rPr>
              <a:t>Proceedings </a:t>
            </a:r>
            <a:r>
              <a:rPr lang="en-US" altLang="ja-JP" sz="1400" i="1" dirty="0" smtClean="0">
                <a:ea typeface="ＭＳ Ｐゴシック" charset="-128"/>
                <a:cs typeface="ＭＳ Ｐゴシック" charset="-128"/>
              </a:rPr>
              <a:t>of the Royal Irish Academy</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2</a:t>
            </a:r>
            <a:r>
              <a:rPr lang="en-US" altLang="ja-JP" sz="1400" dirty="0" smtClean="0">
                <a:ea typeface="ＭＳ Ｐゴシック" charset="-128"/>
                <a:cs typeface="ＭＳ Ｐゴシック" charset="-128"/>
              </a:rPr>
              <a:t>: </a:t>
            </a:r>
            <a:r>
              <a:rPr lang="en-US" altLang="ja-JP" sz="1400" dirty="0" smtClean="0">
                <a:ea typeface="ＭＳ Ｐゴシック" charset="-128"/>
                <a:cs typeface="ＭＳ Ｐゴシック" charset="-128"/>
              </a:rPr>
              <a:t>424–434.</a:t>
            </a:r>
          </a:p>
          <a:p>
            <a:pPr>
              <a:buFont typeface="Wingdings" charset="2"/>
              <a:buChar char="§"/>
            </a:pPr>
            <a:r>
              <a:rPr lang="en-US" altLang="ja-JP" sz="1400" dirty="0">
                <a:ea typeface="ＭＳ Ｐゴシック" charset="-128"/>
                <a:cs typeface="ＭＳ Ｐゴシック" charset="-128"/>
              </a:rPr>
              <a:t>M. </a:t>
            </a:r>
            <a:r>
              <a:rPr lang="en-US" altLang="ja-JP" sz="1400" dirty="0" err="1">
                <a:ea typeface="ＭＳ Ｐゴシック" charset="-128"/>
                <a:cs typeface="ＭＳ Ｐゴシック" charset="-128"/>
              </a:rPr>
              <a:t>Olinde</a:t>
            </a:r>
            <a:r>
              <a:rPr lang="en-US" altLang="ja-JP" sz="1400" dirty="0">
                <a:ea typeface="ＭＳ Ｐゴシック" charset="-128"/>
                <a:cs typeface="ＭＳ Ｐゴシック" charset="-128"/>
              </a:rPr>
              <a:t> </a:t>
            </a:r>
            <a:r>
              <a:rPr lang="en-US" altLang="ja-JP" sz="1400" dirty="0" smtClean="0">
                <a:ea typeface="ＭＳ Ｐゴシック" charset="-128"/>
                <a:cs typeface="ＭＳ Ｐゴシック" charset="-128"/>
              </a:rPr>
              <a:t>Rodrigues (1840), </a:t>
            </a:r>
            <a:r>
              <a:rPr lang="fr-FR" altLang="ja-JP" sz="1400" dirty="0" smtClean="0">
                <a:ea typeface="ＭＳ Ｐゴシック" charset="-128"/>
                <a:cs typeface="ＭＳ Ｐゴシック" charset="-128"/>
              </a:rPr>
              <a:t>“</a:t>
            </a:r>
            <a:r>
              <a:rPr lang="fr-FR" altLang="ja-JP" sz="1400" dirty="0" smtClean="0">
                <a:ea typeface="ＭＳ Ｐゴシック" charset="-128"/>
                <a:cs typeface="ＭＳ Ｐゴシック" charset="-128"/>
              </a:rPr>
              <a:t>Des lois géométriques qui régissent les déplacements d’un système solide dans l’espace et de la variation des coordonnées provenant de ces déplacements consid</a:t>
            </a:r>
            <a:r>
              <a:rPr lang="fr-FR" altLang="ja-JP" sz="1400" dirty="0" smtClean="0">
                <a:ea typeface="ＭＳ Ｐゴシック" charset="-128"/>
                <a:cs typeface="ＭＳ Ｐゴシック" charset="-128"/>
              </a:rPr>
              <a:t>é</a:t>
            </a:r>
            <a:r>
              <a:rPr lang="fr-FR" altLang="ja-JP" sz="1400" dirty="0" smtClean="0">
                <a:ea typeface="ＭＳ Ｐゴシック" charset="-128"/>
                <a:cs typeface="ＭＳ Ｐゴシック" charset="-128"/>
              </a:rPr>
              <a:t>rées indépendamment des causes qui peuvent les produire”, Journal des Mathématiques Pures et Appliquées</a:t>
            </a:r>
            <a:r>
              <a:rPr lang="en-US" altLang="ja-JP" sz="1400" dirty="0" smtClean="0">
                <a:ea typeface="ＭＳ Ｐゴシック" charset="-128"/>
                <a:cs typeface="ＭＳ Ｐゴシック" charset="-128"/>
              </a:rPr>
              <a:t>, </a:t>
            </a:r>
            <a:r>
              <a:rPr lang="en-US" altLang="ja-JP" sz="1400" b="1" dirty="0" smtClean="0">
                <a:ea typeface="ＭＳ Ｐゴシック" charset="-128"/>
                <a:cs typeface="ＭＳ Ｐゴシック" charset="-128"/>
              </a:rPr>
              <a:t>5</a:t>
            </a:r>
            <a:r>
              <a:rPr lang="en-US" altLang="ja-JP" sz="1400" dirty="0" smtClean="0">
                <a:ea typeface="ＭＳ Ｐゴシック" charset="-128"/>
                <a:cs typeface="ＭＳ Ｐゴシック" charset="-128"/>
              </a:rPr>
              <a:t>: </a:t>
            </a:r>
            <a:r>
              <a:rPr lang="en-US" altLang="ja-JP" sz="1400" dirty="0" smtClean="0">
                <a:ea typeface="ＭＳ Ｐゴシック" charset="-128"/>
                <a:cs typeface="ＭＳ Ｐゴシック" charset="-128"/>
              </a:rPr>
              <a:t>380-440. </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Why do we need to learn about orientations and rotations?</a:t>
            </a:r>
          </a:p>
        </p:txBody>
      </p:sp>
      <p:sp>
        <p:nvSpPr>
          <p:cNvPr id="13315" name="TextBox 6"/>
          <p:cNvSpPr txBox="1">
            <a:spLocks noChangeArrowheads="1"/>
          </p:cNvSpPr>
          <p:nvPr/>
        </p:nvSpPr>
        <p:spPr bwMode="auto">
          <a:xfrm>
            <a:off x="685800" y="4800600"/>
            <a:ext cx="7620000" cy="1200150"/>
          </a:xfrm>
          <a:prstGeom prst="rect">
            <a:avLst/>
          </a:prstGeom>
          <a:noFill/>
          <a:ln w="9525">
            <a:noFill/>
            <a:miter lim="800000"/>
            <a:headEnd/>
            <a:tailEnd/>
          </a:ln>
        </p:spPr>
        <p:txBody>
          <a:bodyPr>
            <a:prstTxWarp prst="textNoShape">
              <a:avLst/>
            </a:prstTxWarp>
            <a:spAutoFit/>
          </a:bodyPr>
          <a:lstStyle/>
          <a:p>
            <a:pPr algn="ctr"/>
            <a:r>
              <a:rPr lang="en-US" sz="2400" i="1" dirty="0">
                <a:latin typeface="Calibri" charset="0"/>
              </a:rPr>
              <a:t>Misorientation distributions:  </a:t>
            </a:r>
            <a:r>
              <a:rPr lang="en-US" sz="2400" dirty="0">
                <a:latin typeface="Calibri" charset="0"/>
              </a:rPr>
              <a:t>Compare orientations on either side of grain boundaries to determine boundary character.</a:t>
            </a:r>
          </a:p>
        </p:txBody>
      </p:sp>
      <p:pic>
        <p:nvPicPr>
          <p:cNvPr id="13316" name="Picture 24" descr="redcube.jpg"/>
          <p:cNvPicPr>
            <a:picLocks noChangeAspect="1"/>
          </p:cNvPicPr>
          <p:nvPr/>
        </p:nvPicPr>
        <p:blipFill>
          <a:blip r:embed="rId2"/>
          <a:srcRect/>
          <a:stretch>
            <a:fillRect/>
          </a:stretch>
        </p:blipFill>
        <p:spPr bwMode="auto">
          <a:xfrm>
            <a:off x="1905000" y="1811338"/>
            <a:ext cx="2133600" cy="2006600"/>
          </a:xfrm>
          <a:prstGeom prst="rect">
            <a:avLst/>
          </a:prstGeom>
          <a:noFill/>
          <a:ln w="9525">
            <a:noFill/>
            <a:miter lim="800000"/>
            <a:headEnd/>
            <a:tailEnd/>
          </a:ln>
        </p:spPr>
      </p:pic>
      <p:pic>
        <p:nvPicPr>
          <p:cNvPr id="13317" name="Picture 25" descr="bluecube.jpg"/>
          <p:cNvPicPr>
            <a:picLocks noChangeAspect="1"/>
          </p:cNvPicPr>
          <p:nvPr/>
        </p:nvPicPr>
        <p:blipFill>
          <a:blip r:embed="rId3"/>
          <a:srcRect/>
          <a:stretch>
            <a:fillRect/>
          </a:stretch>
        </p:blipFill>
        <p:spPr bwMode="auto">
          <a:xfrm rot="1784827">
            <a:off x="5121275" y="1749425"/>
            <a:ext cx="2133600" cy="2006600"/>
          </a:xfrm>
          <a:prstGeom prst="rect">
            <a:avLst/>
          </a:prstGeom>
          <a:noFill/>
          <a:ln w="9525">
            <a:noFill/>
            <a:miter lim="800000"/>
            <a:headEnd/>
            <a:tailEnd/>
          </a:ln>
        </p:spPr>
      </p:pic>
      <p:grpSp>
        <p:nvGrpSpPr>
          <p:cNvPr id="13318" name="Group 44"/>
          <p:cNvGrpSpPr>
            <a:grpSpLocks/>
          </p:cNvGrpSpPr>
          <p:nvPr/>
        </p:nvGrpSpPr>
        <p:grpSpPr bwMode="auto">
          <a:xfrm>
            <a:off x="4267200" y="3846513"/>
            <a:ext cx="682625" cy="649287"/>
            <a:chOff x="4267200" y="3505200"/>
            <a:chExt cx="683418" cy="648586"/>
          </a:xfrm>
        </p:grpSpPr>
        <p:cxnSp>
          <p:nvCxnSpPr>
            <p:cNvPr id="32" name="Straight Arrow Connector 31"/>
            <p:cNvCxnSpPr>
              <a:cxnSpLocks noChangeShapeType="1"/>
            </p:cNvCxnSpPr>
            <p:nvPr/>
          </p:nvCxnSpPr>
          <p:spPr bwMode="auto">
            <a:xfrm rot="5400000" flipH="1" flipV="1">
              <a:off x="4266125" y="3733551"/>
              <a:ext cx="458292" cy="1589"/>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3" name="Straight Arrow Connector 32"/>
            <p:cNvCxnSpPr>
              <a:cxnSpLocks noChangeShapeType="1"/>
            </p:cNvCxnSpPr>
            <p:nvPr/>
          </p:nvCxnSpPr>
          <p:spPr bwMode="auto">
            <a:xfrm>
              <a:off x="4494477" y="3963492"/>
              <a:ext cx="456141" cy="1586"/>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cxnSp>
          <p:nvCxnSpPr>
            <p:cNvPr id="39" name="Straight Arrow Connector 38"/>
            <p:cNvCxnSpPr>
              <a:cxnSpLocks noChangeShapeType="1"/>
            </p:cNvCxnSpPr>
            <p:nvPr/>
          </p:nvCxnSpPr>
          <p:spPr bwMode="auto">
            <a:xfrm rot="10800000" flipV="1">
              <a:off x="4267200" y="3963492"/>
              <a:ext cx="227277" cy="190294"/>
            </a:xfrm>
            <a:prstGeom prst="straightConnector1">
              <a:avLst/>
            </a:prstGeom>
            <a:noFill/>
            <a:ln w="25400">
              <a:solidFill>
                <a:srgbClr val="000000"/>
              </a:solidFill>
              <a:round/>
              <a:headEnd/>
              <a:tailEnd type="arrow" w="med" len="med"/>
            </a:ln>
            <a:effectLst>
              <a:outerShdw blurRad="63500" dist="20000" dir="5400000" rotWithShape="0">
                <a:srgbClr val="000000">
                  <a:alpha val="37999"/>
                </a:srgbClr>
              </a:outerShdw>
            </a:effectLst>
          </p:spPr>
        </p:cxnSp>
      </p:grpSp>
      <p:sp>
        <p:nvSpPr>
          <p:cNvPr id="13319" name="TextBox 42"/>
          <p:cNvSpPr txBox="1">
            <a:spLocks noChangeArrowheads="1"/>
          </p:cNvSpPr>
          <p:nvPr/>
        </p:nvSpPr>
        <p:spPr bwMode="auto">
          <a:xfrm>
            <a:off x="2286000" y="3505200"/>
            <a:ext cx="382588" cy="369888"/>
          </a:xfrm>
          <a:prstGeom prst="rect">
            <a:avLst/>
          </a:prstGeom>
          <a:noFill/>
          <a:ln w="9525">
            <a:noFill/>
            <a:miter lim="800000"/>
            <a:headEnd/>
            <a:tailEnd/>
          </a:ln>
        </p:spPr>
        <p:txBody>
          <a:bodyPr wrap="none">
            <a:prstTxWarp prst="textNoShape">
              <a:avLst/>
            </a:prstTxWarp>
            <a:spAutoFit/>
          </a:bodyPr>
          <a:lstStyle/>
          <a:p>
            <a:r>
              <a:rPr lang="en-US">
                <a:solidFill>
                  <a:srgbClr val="FF0000"/>
                </a:solidFill>
                <a:latin typeface="Calibri" charset="0"/>
              </a:rPr>
              <a:t>g</a:t>
            </a:r>
            <a:r>
              <a:rPr lang="en-US" baseline="-25000">
                <a:solidFill>
                  <a:srgbClr val="FF0000"/>
                </a:solidFill>
                <a:latin typeface="Calibri" charset="0"/>
              </a:rPr>
              <a:t>A</a:t>
            </a:r>
          </a:p>
        </p:txBody>
      </p:sp>
      <p:sp>
        <p:nvSpPr>
          <p:cNvPr id="13320" name="TextBox 43"/>
          <p:cNvSpPr txBox="1">
            <a:spLocks noChangeArrowheads="1"/>
          </p:cNvSpPr>
          <p:nvPr/>
        </p:nvSpPr>
        <p:spPr bwMode="auto">
          <a:xfrm>
            <a:off x="6629400" y="3473450"/>
            <a:ext cx="376238" cy="368300"/>
          </a:xfrm>
          <a:prstGeom prst="rect">
            <a:avLst/>
          </a:prstGeom>
          <a:noFill/>
          <a:ln w="9525">
            <a:noFill/>
            <a:miter lim="800000"/>
            <a:headEnd/>
            <a:tailEnd/>
          </a:ln>
        </p:spPr>
        <p:txBody>
          <a:bodyPr wrap="none">
            <a:prstTxWarp prst="textNoShape">
              <a:avLst/>
            </a:prstTxWarp>
            <a:spAutoFit/>
          </a:bodyPr>
          <a:lstStyle/>
          <a:p>
            <a:r>
              <a:rPr lang="en-US">
                <a:solidFill>
                  <a:schemeClr val="tx2"/>
                </a:solidFill>
                <a:latin typeface="Calibri" charset="0"/>
              </a:rPr>
              <a:t>g</a:t>
            </a:r>
            <a:r>
              <a:rPr lang="en-US" baseline="-25000">
                <a:solidFill>
                  <a:schemeClr val="tx2"/>
                </a:solidFill>
                <a:latin typeface="Calibri" charset="0"/>
              </a:rPr>
              <a:t>B</a:t>
            </a:r>
          </a:p>
        </p:txBody>
      </p:sp>
      <p:sp>
        <p:nvSpPr>
          <p:cNvPr id="13321" name="TextBox 45"/>
          <p:cNvSpPr txBox="1">
            <a:spLocks noChangeArrowheads="1"/>
          </p:cNvSpPr>
          <p:nvPr/>
        </p:nvSpPr>
        <p:spPr bwMode="auto">
          <a:xfrm>
            <a:off x="4581525" y="4311650"/>
            <a:ext cx="365125" cy="368300"/>
          </a:xfrm>
          <a:prstGeom prst="rect">
            <a:avLst/>
          </a:prstGeom>
          <a:noFill/>
          <a:ln w="9525">
            <a:noFill/>
            <a:miter lim="800000"/>
            <a:headEnd/>
            <a:tailEnd/>
          </a:ln>
        </p:spPr>
        <p:txBody>
          <a:bodyPr wrap="none">
            <a:prstTxWarp prst="textNoShape">
              <a:avLst/>
            </a:prstTxWarp>
            <a:spAutoFit/>
          </a:bodyPr>
          <a:lstStyle/>
          <a:p>
            <a:r>
              <a:rPr lang="en-US">
                <a:latin typeface="Calibri" charset="0"/>
              </a:rPr>
              <a:t>g</a:t>
            </a:r>
            <a:r>
              <a:rPr lang="en-US" baseline="-25000">
                <a:latin typeface="Calibri" charset="0"/>
              </a:rPr>
              <a:t>S</a:t>
            </a:r>
          </a:p>
        </p:txBody>
      </p:sp>
      <p:cxnSp>
        <p:nvCxnSpPr>
          <p:cNvPr id="48" name="Straight Arrow Connector 47"/>
          <p:cNvCxnSpPr/>
          <p:nvPr/>
        </p:nvCxnSpPr>
        <p:spPr>
          <a:xfrm>
            <a:off x="4037013" y="2895600"/>
            <a:ext cx="1144587" cy="1588"/>
          </a:xfrm>
          <a:prstGeom prst="straightConnector1">
            <a:avLst/>
          </a:prstGeom>
          <a:ln>
            <a:solidFill>
              <a:schemeClr val="tx1">
                <a:lumMod val="75000"/>
                <a:lumOff val="25000"/>
              </a:schemeClr>
            </a:solidFill>
            <a:headEnd type="none"/>
            <a:tailEnd type="arrow"/>
          </a:ln>
        </p:spPr>
        <p:style>
          <a:lnRef idx="1">
            <a:schemeClr val="accent4"/>
          </a:lnRef>
          <a:fillRef idx="0">
            <a:schemeClr val="accent4"/>
          </a:fillRef>
          <a:effectRef idx="0">
            <a:schemeClr val="accent4"/>
          </a:effectRef>
          <a:fontRef idx="minor">
            <a:schemeClr val="tx1"/>
          </a:fontRef>
        </p:style>
      </p:cxnSp>
      <p:sp>
        <p:nvSpPr>
          <p:cNvPr id="13323" name="TextBox 18"/>
          <p:cNvSpPr txBox="1">
            <a:spLocks noChangeArrowheads="1"/>
          </p:cNvSpPr>
          <p:nvPr/>
        </p:nvSpPr>
        <p:spPr bwMode="auto">
          <a:xfrm>
            <a:off x="3900488" y="2286000"/>
            <a:ext cx="1363662"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Δg</a:t>
            </a:r>
            <a:r>
              <a:rPr lang="en-US" baseline="-25000">
                <a:latin typeface="Calibri" charset="0"/>
              </a:rPr>
              <a:t>AB</a:t>
            </a:r>
            <a:r>
              <a:rPr lang="en-US">
                <a:latin typeface="Calibri" charset="0"/>
              </a:rPr>
              <a:t> = </a:t>
            </a:r>
            <a:r>
              <a:rPr lang="en-US">
                <a:solidFill>
                  <a:srgbClr val="1F497D"/>
                </a:solidFill>
                <a:latin typeface="Calibri" charset="0"/>
              </a:rPr>
              <a:t>g</a:t>
            </a:r>
            <a:r>
              <a:rPr lang="en-US" baseline="-25000">
                <a:solidFill>
                  <a:srgbClr val="1F497D"/>
                </a:solidFill>
                <a:latin typeface="Calibri" charset="0"/>
              </a:rPr>
              <a:t>B</a:t>
            </a:r>
            <a:r>
              <a:rPr lang="en-US">
                <a:solidFill>
                  <a:srgbClr val="FF0000"/>
                </a:solidFill>
                <a:latin typeface="Calibri" charset="0"/>
              </a:rPr>
              <a:t>g</a:t>
            </a:r>
            <a:r>
              <a:rPr lang="en-US" baseline="-25000">
                <a:solidFill>
                  <a:srgbClr val="FF0000"/>
                </a:solidFill>
                <a:latin typeface="Calibri" charset="0"/>
              </a:rPr>
              <a:t>A</a:t>
            </a:r>
            <a:r>
              <a:rPr lang="en-US" baseline="30000">
                <a:solidFill>
                  <a:srgbClr val="FF0000"/>
                </a:solidFill>
                <a:latin typeface="Calibri" charset="0"/>
              </a:rPr>
              <a:t>−1</a:t>
            </a:r>
          </a:p>
        </p:txBody>
      </p:sp>
      <p:sp>
        <p:nvSpPr>
          <p:cNvPr id="13324" name="TextBox 21"/>
          <p:cNvSpPr txBox="1">
            <a:spLocks noChangeArrowheads="1"/>
          </p:cNvSpPr>
          <p:nvPr/>
        </p:nvSpPr>
        <p:spPr bwMode="auto">
          <a:xfrm>
            <a:off x="838200" y="6019800"/>
            <a:ext cx="7162800" cy="708025"/>
          </a:xfrm>
          <a:prstGeom prst="rect">
            <a:avLst/>
          </a:prstGeom>
          <a:noFill/>
          <a:ln w="9525">
            <a:noFill/>
            <a:miter lim="800000"/>
            <a:headEnd/>
            <a:tailEnd/>
          </a:ln>
        </p:spPr>
        <p:txBody>
          <a:bodyPr>
            <a:prstTxWarp prst="textNoShape">
              <a:avLst/>
            </a:prstTxWarp>
            <a:spAutoFit/>
          </a:bodyPr>
          <a:lstStyle/>
          <a:p>
            <a:pPr algn="r"/>
            <a:r>
              <a:rPr lang="en-US">
                <a:latin typeface="Calibri" charset="0"/>
              </a:rPr>
              <a:t> </a:t>
            </a:r>
            <a:r>
              <a:rPr lang="en-US" sz="2000">
                <a:latin typeface="Calibri" charset="0"/>
              </a:rPr>
              <a:t>MISORIENTATION : The rotation required to transform from the coordinate system of grain A to grain B</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4340" name="TextBox 7"/>
          <p:cNvSpPr txBox="1">
            <a:spLocks noChangeArrowheads="1"/>
          </p:cNvSpPr>
          <p:nvPr/>
        </p:nvSpPr>
        <p:spPr bwMode="auto">
          <a:xfrm>
            <a:off x="1347788" y="1600200"/>
            <a:ext cx="1852612" cy="461963"/>
          </a:xfrm>
          <a:prstGeom prst="rect">
            <a:avLst/>
          </a:prstGeom>
          <a:noFill/>
          <a:ln w="9525">
            <a:noFill/>
            <a:miter lim="800000"/>
            <a:headEnd/>
            <a:tailEnd/>
          </a:ln>
        </p:spPr>
        <p:txBody>
          <a:bodyPr wrap="none">
            <a:prstTxWarp prst="textNoShape">
              <a:avLst/>
            </a:prstTxWarp>
            <a:spAutoFit/>
          </a:bodyPr>
          <a:lstStyle/>
          <a:p>
            <a:r>
              <a:rPr lang="en-US" sz="2400" i="1">
                <a:latin typeface="Calibri" charset="0"/>
              </a:rPr>
              <a:t>Euler angles:</a:t>
            </a:r>
          </a:p>
        </p:txBody>
      </p:sp>
      <p:sp>
        <p:nvSpPr>
          <p:cNvPr id="14341" name="TextBox 8"/>
          <p:cNvSpPr txBox="1">
            <a:spLocks noChangeArrowheads="1"/>
          </p:cNvSpPr>
          <p:nvPr/>
        </p:nvSpPr>
        <p:spPr bwMode="auto">
          <a:xfrm>
            <a:off x="377825" y="2209800"/>
            <a:ext cx="3813175" cy="3140075"/>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a:latin typeface="Calibri" charset="0"/>
              </a:rPr>
              <a:t>  </a:t>
            </a:r>
            <a:r>
              <a:rPr lang="en-US" sz="2000">
                <a:latin typeface="Calibri" charset="0"/>
              </a:rPr>
              <a:t>ANY rotation can be written as the composition of at most 3 very simple rotations.</a:t>
            </a:r>
          </a:p>
          <a:p>
            <a:r>
              <a:rPr lang="en-US" sz="2000">
                <a:latin typeface="Calibri" charset="0"/>
              </a:rPr>
              <a:t>	</a:t>
            </a:r>
            <a:r>
              <a:rPr lang="en-US" sz="2000">
                <a:latin typeface="Lucida Calligraphy" charset="0"/>
                <a:ea typeface="Lucida Calligraphy" charset="0"/>
                <a:cs typeface="Lucida Calligraphy" charset="0"/>
              </a:rPr>
              <a:t>R</a:t>
            </a:r>
            <a:r>
              <a:rPr lang="en-US" sz="2000">
                <a:latin typeface="Calibri" charset="0"/>
              </a:rPr>
              <a:t>(</a:t>
            </a:r>
            <a:r>
              <a:rPr lang="en-US" sz="2000">
                <a:latin typeface="Times New Roman" charset="0"/>
                <a:ea typeface="Times New Roman" charset="0"/>
                <a:cs typeface="Times New Roman" charset="0"/>
              </a:rPr>
              <a:t>φ</a:t>
            </a:r>
            <a:r>
              <a:rPr lang="en-US" sz="2000" baseline="-25000">
                <a:latin typeface="Times New Roman" charset="0"/>
                <a:ea typeface="Times New Roman" charset="0"/>
                <a:cs typeface="Times New Roman" charset="0"/>
              </a:rPr>
              <a:t>1</a:t>
            </a:r>
            <a:r>
              <a:rPr lang="en-US" sz="2000">
                <a:latin typeface="Calibri" charset="0"/>
              </a:rPr>
              <a:t>,</a:t>
            </a:r>
            <a:r>
              <a:rPr lang="en-US" sz="2000">
                <a:latin typeface="Times New Roman" charset="0"/>
                <a:ea typeface="Times New Roman" charset="0"/>
                <a:cs typeface="Times New Roman" charset="0"/>
              </a:rPr>
              <a:t>Φ</a:t>
            </a:r>
            <a:r>
              <a:rPr lang="en-US" sz="2000">
                <a:latin typeface="Calibri" charset="0"/>
              </a:rPr>
              <a:t>,</a:t>
            </a:r>
            <a:r>
              <a:rPr lang="en-US" sz="2000">
                <a:latin typeface="Times New Roman" charset="0"/>
                <a:ea typeface="Times New Roman" charset="0"/>
                <a:cs typeface="Times New Roman" charset="0"/>
              </a:rPr>
              <a:t>φ</a:t>
            </a:r>
            <a:r>
              <a:rPr lang="en-US" sz="2000" baseline="-25000">
                <a:latin typeface="Times New Roman" charset="0"/>
                <a:ea typeface="Times New Roman" charset="0"/>
                <a:cs typeface="Times New Roman" charset="0"/>
              </a:rPr>
              <a:t>2</a:t>
            </a:r>
            <a:r>
              <a:rPr lang="en-US" sz="2000">
                <a:latin typeface="Calibri" charset="0"/>
              </a:rPr>
              <a:t>) = </a:t>
            </a:r>
            <a:r>
              <a:rPr lang="en-US" sz="2000">
                <a:latin typeface="Lucida Calligraphy" charset="0"/>
                <a:ea typeface="Lucida Calligraphy" charset="0"/>
                <a:cs typeface="Lucida Calligraphy" charset="0"/>
              </a:rPr>
              <a:t>R</a:t>
            </a:r>
            <a:r>
              <a:rPr lang="en-US" sz="2000">
                <a:latin typeface="Calibri" charset="0"/>
              </a:rPr>
              <a:t>(</a:t>
            </a:r>
            <a:r>
              <a:rPr lang="en-US" sz="2000">
                <a:latin typeface="Times New Roman" charset="0"/>
                <a:ea typeface="Times New Roman" charset="0"/>
                <a:cs typeface="Times New Roman" charset="0"/>
              </a:rPr>
              <a:t>φ</a:t>
            </a:r>
            <a:r>
              <a:rPr lang="en-US" sz="2000" baseline="-25000">
                <a:latin typeface="Times New Roman" charset="0"/>
                <a:ea typeface="Times New Roman" charset="0"/>
                <a:cs typeface="Times New Roman" charset="0"/>
              </a:rPr>
              <a:t>2</a:t>
            </a:r>
            <a:r>
              <a:rPr lang="en-US" sz="2000">
                <a:latin typeface="Calibri" charset="0"/>
              </a:rPr>
              <a:t>)</a:t>
            </a:r>
            <a:r>
              <a:rPr lang="en-US" sz="2000">
                <a:latin typeface="Lucida Calligraphy" charset="0"/>
                <a:ea typeface="Lucida Calligraphy" charset="0"/>
                <a:cs typeface="Lucida Calligraphy" charset="0"/>
              </a:rPr>
              <a:t>R</a:t>
            </a:r>
            <a:r>
              <a:rPr lang="en-US" sz="2000">
                <a:latin typeface="Calibri" charset="0"/>
              </a:rPr>
              <a:t>(</a:t>
            </a:r>
            <a:r>
              <a:rPr lang="en-US" sz="2000">
                <a:latin typeface="Times New Roman" charset="0"/>
                <a:ea typeface="Times New Roman" charset="0"/>
                <a:cs typeface="Times New Roman" charset="0"/>
              </a:rPr>
              <a:t>Φ</a:t>
            </a:r>
            <a:r>
              <a:rPr lang="en-US" sz="2000">
                <a:latin typeface="Calibri" charset="0"/>
              </a:rPr>
              <a:t>)</a:t>
            </a:r>
            <a:r>
              <a:rPr lang="en-US" sz="2000">
                <a:latin typeface="Lucida Calligraphy" charset="0"/>
                <a:ea typeface="Lucida Calligraphy" charset="0"/>
                <a:cs typeface="Lucida Calligraphy" charset="0"/>
              </a:rPr>
              <a:t>R</a:t>
            </a:r>
            <a:r>
              <a:rPr lang="en-US" sz="2000">
                <a:latin typeface="Calibri" charset="0"/>
              </a:rPr>
              <a:t>(</a:t>
            </a:r>
            <a:r>
              <a:rPr lang="en-US" sz="2000">
                <a:latin typeface="Times New Roman" charset="0"/>
                <a:ea typeface="Times New Roman" charset="0"/>
                <a:cs typeface="Times New Roman" charset="0"/>
              </a:rPr>
              <a:t>φ</a:t>
            </a:r>
            <a:r>
              <a:rPr lang="en-US" sz="2000" baseline="-25000">
                <a:latin typeface="Times New Roman" charset="0"/>
                <a:ea typeface="Times New Roman" charset="0"/>
                <a:cs typeface="Times New Roman" charset="0"/>
              </a:rPr>
              <a:t>1</a:t>
            </a:r>
            <a:r>
              <a:rPr lang="en-US" sz="2000">
                <a:latin typeface="Calibri" charset="0"/>
              </a:rPr>
              <a:t>)</a:t>
            </a:r>
          </a:p>
          <a:p>
            <a:endParaRPr lang="en-US" sz="2000">
              <a:latin typeface="Calibri" charset="0"/>
            </a:endParaRPr>
          </a:p>
          <a:p>
            <a:pPr>
              <a:buFont typeface="Wingdings" charset="2"/>
              <a:buChar char="§"/>
            </a:pPr>
            <a:r>
              <a:rPr lang="en-US" sz="2000">
                <a:latin typeface="Calibri" charset="0"/>
              </a:rPr>
              <a:t>  Once the Euler angles are known, rotation matrices for any rotation are therefore straight-forward to compute</a:t>
            </a:r>
            <a:r>
              <a:rPr lang="en-US">
                <a:latin typeface="Calibri" charset="0"/>
              </a:rPr>
              <a:t>. </a:t>
            </a:r>
          </a:p>
          <a:p>
            <a:endParaRPr lang="en-US">
              <a:latin typeface="Calibri" charset="0"/>
            </a:endParaRPr>
          </a:p>
        </p:txBody>
      </p:sp>
      <p:cxnSp>
        <p:nvCxnSpPr>
          <p:cNvPr id="11" name="Straight Connector 10"/>
          <p:cNvCxnSpPr>
            <a:cxnSpLocks noChangeShapeType="1"/>
          </p:cNvCxnSpPr>
          <p:nvPr/>
        </p:nvCxnSpPr>
        <p:spPr bwMode="auto">
          <a:xfrm>
            <a:off x="454025" y="2132013"/>
            <a:ext cx="3457575" cy="1587"/>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4343"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
        <p:nvSpPr>
          <p:cNvPr id="14344" name="TextBox 9"/>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dirty="0">
                <a:solidFill>
                  <a:srgbClr val="3333CC"/>
                </a:solidFill>
                <a:latin typeface="Times New Roman"/>
                <a:ea typeface="ＭＳ Ｐゴシック" pitchFamily="-112" charset="-128"/>
                <a:cs typeface="ＭＳ Ｐゴシック" pitchFamily="-112" charset="-128"/>
              </a:rPr>
              <a:t>Review: Euler angles</a:t>
            </a:r>
          </a:p>
        </p:txBody>
      </p:sp>
      <p:pic>
        <p:nvPicPr>
          <p:cNvPr id="4" name="Euler2.gif">
            <a:hlinkClick r:id="" action="ppaction://media"/>
          </p:cNvPr>
          <p:cNvPicPr/>
          <p:nvPr>
            <a:videoFile r:link="rId2"/>
            <p:extLst>
              <p:ext uri="{DAA4B4D4-6D71-4841-9C94-3DE7FCFB9230}">
                <p14:media xmlns:p14="http://schemas.microsoft.com/office/powerpoint/2010/main" r:link="rId1"/>
              </p:ext>
            </p:extLst>
          </p:nvPr>
        </p:nvPicPr>
        <p:blipFill>
          <a:blip r:embed="rId4"/>
          <a:srcRect/>
          <a:stretch>
            <a:fillRect/>
          </a:stretch>
        </p:blipFill>
        <p:spPr bwMode="auto">
          <a:xfrm>
            <a:off x="4165600" y="1828800"/>
            <a:ext cx="4673600" cy="4419600"/>
          </a:xfrm>
          <a:prstGeom prst="rect">
            <a:avLst/>
          </a:prstGeom>
          <a:noFill/>
          <a:ln w="9525">
            <a:noFill/>
            <a:miter lim="800000"/>
            <a:headEnd/>
            <a:tailEnd/>
          </a:ln>
        </p:spPr>
      </p:pic>
      <p:sp>
        <p:nvSpPr>
          <p:cNvPr id="15364" name="TextBox 5"/>
          <p:cNvSpPr txBox="1">
            <a:spLocks noChangeArrowheads="1"/>
          </p:cNvSpPr>
          <p:nvPr/>
        </p:nvSpPr>
        <p:spPr bwMode="auto">
          <a:xfrm>
            <a:off x="5410200" y="5810250"/>
            <a:ext cx="2352675"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z-x-z rotation sequence</a:t>
            </a:r>
          </a:p>
        </p:txBody>
      </p:sp>
      <p:sp>
        <p:nvSpPr>
          <p:cNvPr id="15365" name="TextBox 7"/>
          <p:cNvSpPr txBox="1">
            <a:spLocks noChangeArrowheads="1"/>
          </p:cNvSpPr>
          <p:nvPr/>
        </p:nvSpPr>
        <p:spPr bwMode="auto">
          <a:xfrm>
            <a:off x="573088" y="1295400"/>
            <a:ext cx="3236912" cy="40005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Difficulties with Euler angles:</a:t>
            </a:r>
          </a:p>
        </p:txBody>
      </p:sp>
      <p:sp>
        <p:nvSpPr>
          <p:cNvPr id="15366" name="TextBox 8"/>
          <p:cNvSpPr txBox="1">
            <a:spLocks noChangeArrowheads="1"/>
          </p:cNvSpPr>
          <p:nvPr/>
        </p:nvSpPr>
        <p:spPr bwMode="auto">
          <a:xfrm>
            <a:off x="250825" y="1981200"/>
            <a:ext cx="3940175" cy="4708525"/>
          </a:xfrm>
          <a:prstGeom prst="rect">
            <a:avLst/>
          </a:prstGeom>
          <a:noFill/>
          <a:ln w="9525">
            <a:noFill/>
            <a:miter lim="800000"/>
            <a:headEnd/>
            <a:tailEnd/>
          </a:ln>
        </p:spPr>
        <p:txBody>
          <a:bodyPr>
            <a:prstTxWarp prst="textNoShape">
              <a:avLst/>
            </a:prstTxWarp>
            <a:spAutoFit/>
          </a:bodyPr>
          <a:lstStyle/>
          <a:p>
            <a:pPr>
              <a:buFont typeface="Wingdings" charset="2"/>
              <a:buChar char="§"/>
            </a:pPr>
            <a:r>
              <a:rPr lang="en-US">
                <a:latin typeface="Calibri" charset="0"/>
              </a:rPr>
              <a:t>  </a:t>
            </a:r>
            <a:r>
              <a:rPr lang="en-US" sz="2000">
                <a:latin typeface="Calibri" charset="0"/>
              </a:rPr>
              <a:t>Non-intuitive, difficult to visualize.</a:t>
            </a:r>
          </a:p>
          <a:p>
            <a:pPr>
              <a:buFont typeface="Wingdings" charset="2"/>
              <a:buChar char="§"/>
            </a:pPr>
            <a:r>
              <a:rPr lang="en-US" sz="2000">
                <a:latin typeface="Calibri" charset="0"/>
              </a:rPr>
              <a:t>  There are 12 different possible axis-angle sequences.  The “standard” sequence varies from field to field, and even within fields. </a:t>
            </a:r>
          </a:p>
          <a:p>
            <a:pPr>
              <a:buFont typeface="Wingdings" charset="2"/>
              <a:buChar char="§"/>
            </a:pPr>
            <a:r>
              <a:rPr lang="en-US" sz="2000">
                <a:latin typeface="Calibri" charset="0"/>
              </a:rPr>
              <a:t>   Every rotation sequence contains at least one artificial singularity, where Euler angles do not make sense, and which can lead to numerical instability in nearby regions.</a:t>
            </a:r>
          </a:p>
          <a:p>
            <a:pPr>
              <a:buFont typeface="Wingdings" charset="2"/>
              <a:buChar char="§"/>
            </a:pPr>
            <a:r>
              <a:rPr lang="en-US" sz="2000">
                <a:latin typeface="Calibri" charset="0"/>
              </a:rPr>
              <a:t>  Operations involving rotation matricies derived from Euler angles are not nearly as efficient as quaternions</a:t>
            </a:r>
            <a:r>
              <a:rPr lang="en-US">
                <a:latin typeface="Calibri" charset="0"/>
              </a:rPr>
              <a:t>.</a:t>
            </a:r>
          </a:p>
        </p:txBody>
      </p:sp>
      <p:cxnSp>
        <p:nvCxnSpPr>
          <p:cNvPr id="11" name="Straight Connector 10"/>
          <p:cNvCxnSpPr>
            <a:cxnSpLocks noChangeShapeType="1"/>
          </p:cNvCxnSpPr>
          <p:nvPr/>
        </p:nvCxnSpPr>
        <p:spPr bwMode="auto">
          <a:xfrm>
            <a:off x="454025" y="1828800"/>
            <a:ext cx="3457575" cy="1588"/>
          </a:xfrm>
          <a:prstGeom prst="line">
            <a:avLst/>
          </a:prstGeom>
          <a:noFill/>
          <a:ln w="25400">
            <a:solidFill>
              <a:srgbClr val="404040"/>
            </a:solidFill>
            <a:round/>
            <a:headEnd/>
            <a:tailEnd/>
          </a:ln>
          <a:effectLst>
            <a:outerShdw blurRad="63500" dist="20000" dir="5400000" rotWithShape="0">
              <a:srgbClr val="000000">
                <a:alpha val="37999"/>
              </a:srgbClr>
            </a:outerShdw>
          </a:effectLst>
        </p:spPr>
      </p:cxnSp>
      <p:sp>
        <p:nvSpPr>
          <p:cNvPr id="15368" name="TextBox 11"/>
          <p:cNvSpPr txBox="1">
            <a:spLocks noChangeArrowheads="1"/>
          </p:cNvSpPr>
          <p:nvPr/>
        </p:nvSpPr>
        <p:spPr bwMode="auto">
          <a:xfrm>
            <a:off x="7216775" y="6172200"/>
            <a:ext cx="1698625" cy="276225"/>
          </a:xfrm>
          <a:prstGeom prst="rect">
            <a:avLst/>
          </a:prstGeom>
          <a:noFill/>
          <a:ln w="9525">
            <a:noFill/>
            <a:miter lim="800000"/>
            <a:headEnd/>
            <a:tailEnd/>
          </a:ln>
        </p:spPr>
        <p:txBody>
          <a:bodyPr wrap="none">
            <a:prstTxWarp prst="textNoShape">
              <a:avLst/>
            </a:prstTxWarp>
            <a:spAutoFit/>
          </a:bodyPr>
          <a:lstStyle/>
          <a:p>
            <a:r>
              <a:rPr lang="en-US" sz="1200" i="1">
                <a:latin typeface="Calibri" charset="0"/>
              </a:rPr>
              <a:t>Movie credit: Wikipedia</a:t>
            </a:r>
          </a:p>
        </p:txBody>
      </p:sp>
    </p:spTree>
  </p:cSld>
  <p:clrMapOvr>
    <a:masterClrMapping/>
  </p:clrMapOvr>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Group 9"/>
          <p:cNvGrpSpPr>
            <a:grpSpLocks/>
          </p:cNvGrpSpPr>
          <p:nvPr/>
        </p:nvGrpSpPr>
        <p:grpSpPr bwMode="auto">
          <a:xfrm>
            <a:off x="2682875" y="0"/>
            <a:ext cx="6461125" cy="6858000"/>
            <a:chOff x="2682828" y="0"/>
            <a:chExt cx="6461172" cy="6858000"/>
          </a:xfrm>
        </p:grpSpPr>
        <p:pic>
          <p:nvPicPr>
            <p:cNvPr id="16398"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Passive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6392" name="Group 29"/>
          <p:cNvGrpSpPr>
            <a:grpSpLocks/>
          </p:cNvGrpSpPr>
          <p:nvPr/>
        </p:nvGrpSpPr>
        <p:grpSpPr bwMode="auto">
          <a:xfrm>
            <a:off x="609600" y="3151188"/>
            <a:ext cx="2851150" cy="2308225"/>
            <a:chOff x="685800" y="2770763"/>
            <a:chExt cx="2850379" cy="2308324"/>
          </a:xfrm>
        </p:grpSpPr>
        <p:sp>
          <p:nvSpPr>
            <p:cNvPr id="16395" name="TextBox 19"/>
            <p:cNvSpPr txBox="1">
              <a:spLocks noChangeArrowheads="1"/>
            </p:cNvSpPr>
            <p:nvPr/>
          </p:nvSpPr>
          <p:spPr bwMode="auto">
            <a:xfrm>
              <a:off x="685800" y="3140095"/>
              <a:ext cx="2850379" cy="1938992"/>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Given the coordinates </a:t>
              </a:r>
              <a:r>
                <a:rPr lang="en-US" sz="2000">
                  <a:latin typeface="Times New Roman" charset="0"/>
                  <a:ea typeface="Times New Roman" charset="0"/>
                  <a:cs typeface="Times New Roman" charset="0"/>
                </a:rPr>
                <a:t>(</a:t>
              </a:r>
              <a:r>
                <a:rPr lang="en-US" sz="2000" i="1">
                  <a:latin typeface="Times New Roman" charset="0"/>
                  <a:ea typeface="Times New Roman" charset="0"/>
                  <a:cs typeface="Times New Roman" charset="0"/>
                </a:rPr>
                <a:t>v</a:t>
              </a:r>
              <a:r>
                <a:rPr lang="en-US" sz="2000" i="1" baseline="-25000">
                  <a:latin typeface="Times New Roman" charset="0"/>
                  <a:ea typeface="Times New Roman" charset="0"/>
                  <a:cs typeface="Times New Roman" charset="0"/>
                </a:rPr>
                <a:t>x</a:t>
              </a:r>
              <a:r>
                <a:rPr lang="en-US" sz="2000" i="1">
                  <a:latin typeface="Times New Roman" charset="0"/>
                  <a:ea typeface="Times New Roman" charset="0"/>
                  <a:cs typeface="Times New Roman" charset="0"/>
                </a:rPr>
                <a:t>,v</a:t>
              </a:r>
              <a:r>
                <a:rPr lang="en-US" sz="2000" i="1" baseline="-25000">
                  <a:latin typeface="Times New Roman" charset="0"/>
                  <a:ea typeface="Times New Roman" charset="0"/>
                  <a:cs typeface="Times New Roman" charset="0"/>
                </a:rPr>
                <a:t>y</a:t>
              </a:r>
              <a:r>
                <a:rPr lang="en-US" sz="2000" i="1">
                  <a:latin typeface="Times New Roman" charset="0"/>
                  <a:ea typeface="Times New Roman" charset="0"/>
                  <a:cs typeface="Times New Roman" charset="0"/>
                </a:rPr>
                <a:t>,v</a:t>
              </a:r>
              <a:r>
                <a:rPr lang="en-US" sz="2000" i="1" baseline="-25000">
                  <a:latin typeface="Times New Roman" charset="0"/>
                  <a:ea typeface="Times New Roman" charset="0"/>
                  <a:cs typeface="Times New Roman" charset="0"/>
                </a:rPr>
                <a:t>z</a:t>
              </a:r>
              <a:r>
                <a:rPr lang="en-US" sz="2000">
                  <a:latin typeface="Times New Roman" charset="0"/>
                  <a:ea typeface="Times New Roman" charset="0"/>
                  <a:cs typeface="Times New Roman" charset="0"/>
                </a:rPr>
                <a:t>) </a:t>
              </a:r>
              <a:r>
                <a:rPr lang="en-US" sz="2000">
                  <a:latin typeface="Calibri" charset="0"/>
                </a:rPr>
                <a:t>of vector </a:t>
              </a:r>
              <a:r>
                <a:rPr lang="en-US" sz="2000" b="1">
                  <a:solidFill>
                    <a:srgbClr val="0000FF"/>
                  </a:solidFill>
                  <a:latin typeface="Calibri" charset="0"/>
                </a:rPr>
                <a:t>v</a:t>
              </a:r>
              <a:r>
                <a:rPr lang="en-US" sz="2000">
                  <a:latin typeface="Calibri" charset="0"/>
                </a:rPr>
                <a:t> in the </a:t>
              </a:r>
              <a:r>
                <a:rPr lang="en-US" sz="2000" b="1">
                  <a:latin typeface="Calibri" charset="0"/>
                </a:rPr>
                <a:t>black</a:t>
              </a:r>
              <a:r>
                <a:rPr lang="en-US" sz="2000">
                  <a:latin typeface="Calibri" charset="0"/>
                </a:rPr>
                <a:t> coordinate system, what are its coordinates </a:t>
              </a:r>
              <a:r>
                <a:rPr lang="en-US" sz="2000">
                  <a:latin typeface="Times New Roman" charset="0"/>
                  <a:ea typeface="Times New Roman" charset="0"/>
                  <a:cs typeface="Times New Roman" charset="0"/>
                </a:rPr>
                <a:t>(</a:t>
              </a:r>
              <a:r>
                <a:rPr lang="en-US" sz="2000" i="1">
                  <a:latin typeface="Times New Roman" charset="0"/>
                  <a:ea typeface="Times New Roman" charset="0"/>
                  <a:cs typeface="Times New Roman" charset="0"/>
                </a:rPr>
                <a:t>v</a:t>
              </a:r>
              <a:r>
                <a:rPr lang="en-US" sz="2000" i="1" baseline="-25000">
                  <a:solidFill>
                    <a:srgbClr val="FF0000"/>
                  </a:solidFill>
                  <a:latin typeface="Times New Roman" charset="0"/>
                  <a:ea typeface="Times New Roman" charset="0"/>
                  <a:cs typeface="Times New Roman" charset="0"/>
                </a:rPr>
                <a:t>x</a:t>
              </a:r>
              <a:r>
                <a:rPr lang="en-US" sz="2000" i="1">
                  <a:latin typeface="Times New Roman" charset="0"/>
                  <a:ea typeface="Times New Roman" charset="0"/>
                  <a:cs typeface="Times New Roman" charset="0"/>
                </a:rPr>
                <a:t>,v</a:t>
              </a:r>
              <a:r>
                <a:rPr lang="en-US" sz="2000" i="1" baseline="-25000">
                  <a:solidFill>
                    <a:srgbClr val="FF0000"/>
                  </a:solidFill>
                  <a:latin typeface="Times New Roman" charset="0"/>
                  <a:ea typeface="Times New Roman" charset="0"/>
                  <a:cs typeface="Times New Roman" charset="0"/>
                </a:rPr>
                <a:t>y</a:t>
              </a:r>
              <a:r>
                <a:rPr lang="en-US" sz="2000" i="1">
                  <a:latin typeface="Times New Roman" charset="0"/>
                  <a:ea typeface="Times New Roman" charset="0"/>
                  <a:cs typeface="Times New Roman" charset="0"/>
                </a:rPr>
                <a:t>,v</a:t>
              </a:r>
              <a:r>
                <a:rPr lang="en-US" sz="2000" i="1" baseline="-25000">
                  <a:solidFill>
                    <a:srgbClr val="FF0000"/>
                  </a:solidFill>
                  <a:latin typeface="Times New Roman" charset="0"/>
                  <a:ea typeface="Times New Roman" charset="0"/>
                  <a:cs typeface="Times New Roman" charset="0"/>
                </a:rPr>
                <a:t>z</a:t>
              </a:r>
              <a:r>
                <a:rPr lang="en-US" sz="2000">
                  <a:latin typeface="Times New Roman" charset="0"/>
                  <a:ea typeface="Times New Roman" charset="0"/>
                  <a:cs typeface="Times New Roman" charset="0"/>
                </a:rPr>
                <a:t>) </a:t>
              </a:r>
              <a:r>
                <a:rPr lang="en-US" sz="2000">
                  <a:latin typeface="Calibri" charset="0"/>
                </a:rPr>
                <a:t>in the </a:t>
              </a:r>
              <a:r>
                <a:rPr lang="en-US" sz="2000" b="1">
                  <a:solidFill>
                    <a:srgbClr val="FF0000"/>
                  </a:solidFill>
                  <a:latin typeface="Calibri" charset="0"/>
                </a:rPr>
                <a:t>red</a:t>
              </a:r>
              <a:r>
                <a:rPr lang="en-US" sz="2000">
                  <a:latin typeface="Calibri" charset="0"/>
                </a:rPr>
                <a:t> system?</a:t>
              </a:r>
            </a:p>
          </p:txBody>
        </p:sp>
        <p:sp>
          <p:nvSpPr>
            <p:cNvPr id="16396" name="TextBox 20"/>
            <p:cNvSpPr txBox="1">
              <a:spLocks noChangeArrowheads="1"/>
            </p:cNvSpPr>
            <p:nvPr/>
          </p:nvSpPr>
          <p:spPr bwMode="auto">
            <a:xfrm>
              <a:off x="1050370" y="2770763"/>
              <a:ext cx="2282596"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“Passive” rotations: </a:t>
              </a:r>
            </a:p>
          </p:txBody>
        </p:sp>
        <p:cxnSp>
          <p:nvCxnSpPr>
            <p:cNvPr id="23" name="Straight Connector 22"/>
            <p:cNvCxnSpPr>
              <a:cxnSpLocks noChangeShapeType="1"/>
            </p:cNvCxnSpPr>
            <p:nvPr/>
          </p:nvCxnSpPr>
          <p:spPr bwMode="auto">
            <a:xfrm>
              <a:off x="685800" y="3142254"/>
              <a:ext cx="2850379" cy="1587"/>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sp>
        <p:nvSpPr>
          <p:cNvPr id="16393"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
        <p:nvSpPr>
          <p:cNvPr id="16394" name="TextBox 18"/>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2682875" y="0"/>
            <a:ext cx="6461125" cy="6858000"/>
            <a:chOff x="2682828" y="0"/>
            <a:chExt cx="6461172" cy="6858000"/>
          </a:xfrm>
        </p:grpSpPr>
        <p:pic>
          <p:nvPicPr>
            <p:cNvPr id="17421"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Active rotations</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8" name="Straight Arrow Connector 17"/>
          <p:cNvCxnSpPr>
            <a:cxnSpLocks noChangeShapeType="1"/>
          </p:cNvCxnSpPr>
          <p:nvPr/>
        </p:nvCxnSpPr>
        <p:spPr bwMode="auto">
          <a:xfrm rot="16200000" flipH="1">
            <a:off x="5852319" y="3490119"/>
            <a:ext cx="1219200" cy="1096962"/>
          </a:xfrm>
          <a:prstGeom prst="straightConnector1">
            <a:avLst/>
          </a:prstGeom>
          <a:noFill/>
          <a:ln w="25400">
            <a:solidFill>
              <a:srgbClr val="000090"/>
            </a:solidFill>
            <a:round/>
            <a:headEnd/>
            <a:tailEnd type="arrow" w="med" len="med"/>
          </a:ln>
          <a:effectLst>
            <a:outerShdw blurRad="63500" dist="20000" dir="5400000" rotWithShape="0">
              <a:srgbClr val="000000">
                <a:alpha val="37999"/>
              </a:srgbClr>
            </a:outerShdw>
          </a:effectLst>
        </p:spPr>
      </p:cxnSp>
      <p:grpSp>
        <p:nvGrpSpPr>
          <p:cNvPr id="17413" name="Group 31"/>
          <p:cNvGrpSpPr>
            <a:grpSpLocks/>
          </p:cNvGrpSpPr>
          <p:nvPr/>
        </p:nvGrpSpPr>
        <p:grpSpPr bwMode="auto">
          <a:xfrm>
            <a:off x="304800" y="3124200"/>
            <a:ext cx="3352800" cy="2616200"/>
            <a:chOff x="914400" y="4419600"/>
            <a:chExt cx="3048000" cy="2616101"/>
          </a:xfrm>
        </p:grpSpPr>
        <p:sp>
          <p:nvSpPr>
            <p:cNvPr id="17418" name="TextBox 24"/>
            <p:cNvSpPr txBox="1">
              <a:spLocks noChangeArrowheads="1"/>
            </p:cNvSpPr>
            <p:nvPr/>
          </p:nvSpPr>
          <p:spPr bwMode="auto">
            <a:xfrm>
              <a:off x="914400" y="4788932"/>
              <a:ext cx="3048000" cy="2246769"/>
            </a:xfrm>
            <a:prstGeom prst="rect">
              <a:avLst/>
            </a:prstGeom>
            <a:noFill/>
            <a:ln w="9525">
              <a:noFill/>
              <a:miter lim="800000"/>
              <a:headEnd/>
              <a:tailEnd/>
            </a:ln>
          </p:spPr>
          <p:txBody>
            <a:bodyPr>
              <a:prstTxWarp prst="textNoShape">
                <a:avLst/>
              </a:prstTxWarp>
              <a:spAutoFit/>
            </a:bodyPr>
            <a:lstStyle/>
            <a:p>
              <a:pPr algn="ctr"/>
              <a:r>
                <a:rPr lang="en-US" sz="2000">
                  <a:latin typeface="Calibri" charset="0"/>
                </a:rPr>
                <a:t>Given the coordinates </a:t>
              </a:r>
              <a:r>
                <a:rPr lang="en-US" sz="2000">
                  <a:solidFill>
                    <a:srgbClr val="0000FF"/>
                  </a:solidFill>
                  <a:latin typeface="Times New Roman" charset="0"/>
                  <a:ea typeface="Times New Roman" charset="0"/>
                  <a:cs typeface="Times New Roman" charset="0"/>
                </a:rPr>
                <a:t>(</a:t>
              </a:r>
              <a:r>
                <a:rPr lang="en-US" sz="2000" i="1">
                  <a:solidFill>
                    <a:srgbClr val="0000FF"/>
                  </a:solidFill>
                  <a:latin typeface="Times New Roman" charset="0"/>
                  <a:ea typeface="Times New Roman" charset="0"/>
                  <a:cs typeface="Times New Roman" charset="0"/>
                </a:rPr>
                <a:t>v</a:t>
              </a:r>
              <a:r>
                <a:rPr lang="en-US" sz="2000" i="1" baseline="-25000">
                  <a:solidFill>
                    <a:srgbClr val="0000FF"/>
                  </a:solidFill>
                  <a:latin typeface="Times New Roman" charset="0"/>
                  <a:ea typeface="Times New Roman" charset="0"/>
                  <a:cs typeface="Times New Roman" charset="0"/>
                </a:rPr>
                <a:t>x</a:t>
              </a:r>
              <a:r>
                <a:rPr lang="en-US" sz="2000" i="1">
                  <a:solidFill>
                    <a:srgbClr val="0000FF"/>
                  </a:solidFill>
                  <a:latin typeface="Times New Roman" charset="0"/>
                  <a:ea typeface="Times New Roman" charset="0"/>
                  <a:cs typeface="Times New Roman" charset="0"/>
                </a:rPr>
                <a:t>,v</a:t>
              </a:r>
              <a:r>
                <a:rPr lang="en-US" sz="2000" i="1" baseline="-25000">
                  <a:solidFill>
                    <a:srgbClr val="0000FF"/>
                  </a:solidFill>
                  <a:latin typeface="Times New Roman" charset="0"/>
                  <a:ea typeface="Times New Roman" charset="0"/>
                  <a:cs typeface="Times New Roman" charset="0"/>
                </a:rPr>
                <a:t>y</a:t>
              </a:r>
              <a:r>
                <a:rPr lang="en-US" sz="2000" i="1">
                  <a:solidFill>
                    <a:srgbClr val="0000FF"/>
                  </a:solidFill>
                  <a:latin typeface="Times New Roman" charset="0"/>
                  <a:ea typeface="Times New Roman" charset="0"/>
                  <a:cs typeface="Times New Roman" charset="0"/>
                </a:rPr>
                <a:t>,v</a:t>
              </a:r>
              <a:r>
                <a:rPr lang="en-US" sz="2000" i="1" baseline="-25000">
                  <a:solidFill>
                    <a:srgbClr val="0000FF"/>
                  </a:solidFill>
                  <a:latin typeface="Times New Roman" charset="0"/>
                  <a:ea typeface="Times New Roman" charset="0"/>
                  <a:cs typeface="Times New Roman" charset="0"/>
                </a:rPr>
                <a:t>z</a:t>
              </a:r>
              <a:r>
                <a:rPr lang="en-US" sz="2000">
                  <a:solidFill>
                    <a:srgbClr val="0000FF"/>
                  </a:solidFill>
                  <a:latin typeface="Times New Roman" charset="0"/>
                  <a:ea typeface="Times New Roman" charset="0"/>
                  <a:cs typeface="Times New Roman" charset="0"/>
                </a:rPr>
                <a:t>) </a:t>
              </a:r>
              <a:r>
                <a:rPr lang="en-US" sz="2000">
                  <a:latin typeface="Calibri" charset="0"/>
                </a:rPr>
                <a:t>of vector </a:t>
              </a:r>
              <a:r>
                <a:rPr lang="en-US" sz="2000" b="1">
                  <a:solidFill>
                    <a:srgbClr val="0000FF"/>
                  </a:solidFill>
                  <a:latin typeface="Calibri" charset="0"/>
                </a:rPr>
                <a:t>v</a:t>
              </a:r>
              <a:r>
                <a:rPr lang="en-US" sz="2000">
                  <a:latin typeface="Calibri" charset="0"/>
                </a:rPr>
                <a:t> in the </a:t>
              </a:r>
              <a:r>
                <a:rPr lang="en-US" sz="2000" b="1">
                  <a:latin typeface="Calibri" charset="0"/>
                </a:rPr>
                <a:t>black</a:t>
              </a:r>
              <a:r>
                <a:rPr lang="en-US" sz="2000">
                  <a:latin typeface="Calibri" charset="0"/>
                </a:rPr>
                <a:t> coordinate system, what are the coordinates </a:t>
              </a:r>
              <a:r>
                <a:rPr lang="en-US" sz="2000">
                  <a:solidFill>
                    <a:srgbClr val="660066"/>
                  </a:solidFill>
                  <a:latin typeface="Times New Roman" charset="0"/>
                  <a:ea typeface="Times New Roman" charset="0"/>
                  <a:cs typeface="Times New Roman" charset="0"/>
                </a:rPr>
                <a:t>(</a:t>
              </a:r>
              <a:r>
                <a:rPr lang="en-US" sz="2000" i="1">
                  <a:solidFill>
                    <a:srgbClr val="660066"/>
                  </a:solidFill>
                  <a:latin typeface="Times New Roman" charset="0"/>
                  <a:ea typeface="Times New Roman" charset="0"/>
                  <a:cs typeface="Times New Roman" charset="0"/>
                </a:rPr>
                <a:t>w</a:t>
              </a:r>
              <a:r>
                <a:rPr lang="en-US" sz="2000" i="1" baseline="-25000">
                  <a:solidFill>
                    <a:srgbClr val="660066"/>
                  </a:solidFill>
                  <a:latin typeface="Times New Roman" charset="0"/>
                  <a:ea typeface="Times New Roman" charset="0"/>
                  <a:cs typeface="Times New Roman" charset="0"/>
                </a:rPr>
                <a:t>x</a:t>
              </a:r>
              <a:r>
                <a:rPr lang="en-US" sz="2000" i="1">
                  <a:solidFill>
                    <a:srgbClr val="660066"/>
                  </a:solidFill>
                  <a:latin typeface="Times New Roman" charset="0"/>
                  <a:ea typeface="Times New Roman" charset="0"/>
                  <a:cs typeface="Times New Roman" charset="0"/>
                </a:rPr>
                <a:t>,w</a:t>
              </a:r>
              <a:r>
                <a:rPr lang="en-US" sz="2000" i="1" baseline="-25000">
                  <a:solidFill>
                    <a:srgbClr val="660066"/>
                  </a:solidFill>
                  <a:latin typeface="Times New Roman" charset="0"/>
                  <a:ea typeface="Times New Roman" charset="0"/>
                  <a:cs typeface="Times New Roman" charset="0"/>
                </a:rPr>
                <a:t>y</a:t>
              </a:r>
              <a:r>
                <a:rPr lang="en-US" sz="2000" i="1">
                  <a:solidFill>
                    <a:srgbClr val="660066"/>
                  </a:solidFill>
                  <a:latin typeface="Times New Roman" charset="0"/>
                  <a:ea typeface="Times New Roman" charset="0"/>
                  <a:cs typeface="Times New Roman" charset="0"/>
                </a:rPr>
                <a:t>,w</a:t>
              </a:r>
              <a:r>
                <a:rPr lang="en-US" sz="2000" i="1" baseline="-25000">
                  <a:solidFill>
                    <a:srgbClr val="660066"/>
                  </a:solidFill>
                  <a:latin typeface="Times New Roman" charset="0"/>
                  <a:ea typeface="Times New Roman" charset="0"/>
                  <a:cs typeface="Times New Roman" charset="0"/>
                </a:rPr>
                <a:t>z</a:t>
              </a:r>
              <a:r>
                <a:rPr lang="en-US" sz="2000">
                  <a:solidFill>
                    <a:srgbClr val="660066"/>
                  </a:solidFill>
                  <a:latin typeface="Times New Roman" charset="0"/>
                  <a:ea typeface="Times New Roman" charset="0"/>
                  <a:cs typeface="Times New Roman" charset="0"/>
                </a:rPr>
                <a:t>) </a:t>
              </a:r>
              <a:r>
                <a:rPr lang="en-US" sz="2000">
                  <a:latin typeface="Calibri" charset="0"/>
                </a:rPr>
                <a:t>of the rotated vector </a:t>
              </a:r>
              <a:r>
                <a:rPr lang="en-US" sz="2000" b="1">
                  <a:solidFill>
                    <a:srgbClr val="660066"/>
                  </a:solidFill>
                  <a:latin typeface="Calibri" charset="0"/>
                </a:rPr>
                <a:t>w</a:t>
              </a:r>
              <a:r>
                <a:rPr lang="en-US" sz="2000">
                  <a:latin typeface="Calibri" charset="0"/>
                </a:rPr>
                <a:t> in the </a:t>
              </a:r>
              <a:r>
                <a:rPr lang="en-US" sz="2000" b="1">
                  <a:latin typeface="Calibri" charset="0"/>
                </a:rPr>
                <a:t>black</a:t>
              </a:r>
              <a:r>
                <a:rPr lang="en-US" sz="2000">
                  <a:latin typeface="Calibri" charset="0"/>
                </a:rPr>
                <a:t> system?</a:t>
              </a:r>
            </a:p>
          </p:txBody>
        </p:sp>
        <p:sp>
          <p:nvSpPr>
            <p:cNvPr id="17419" name="TextBox 25"/>
            <p:cNvSpPr txBox="1">
              <a:spLocks noChangeArrowheads="1"/>
            </p:cNvSpPr>
            <p:nvPr/>
          </p:nvSpPr>
          <p:spPr bwMode="auto">
            <a:xfrm>
              <a:off x="1474455" y="4419600"/>
              <a:ext cx="2141582" cy="400110"/>
            </a:xfrm>
            <a:prstGeom prst="rect">
              <a:avLst/>
            </a:prstGeom>
            <a:noFill/>
            <a:ln w="9525">
              <a:noFill/>
              <a:miter lim="800000"/>
              <a:headEnd/>
              <a:tailEnd/>
            </a:ln>
          </p:spPr>
          <p:txBody>
            <a:bodyPr wrap="none">
              <a:prstTxWarp prst="textNoShape">
                <a:avLst/>
              </a:prstTxWarp>
              <a:spAutoFit/>
            </a:bodyPr>
            <a:lstStyle/>
            <a:p>
              <a:r>
                <a:rPr lang="en-US" sz="2000" i="1">
                  <a:latin typeface="Calibri" charset="0"/>
                </a:rPr>
                <a:t>“Active” rotations: </a:t>
              </a:r>
            </a:p>
          </p:txBody>
        </p:sp>
        <p:cxnSp>
          <p:nvCxnSpPr>
            <p:cNvPr id="27" name="Straight Connector 26"/>
            <p:cNvCxnSpPr>
              <a:cxnSpLocks noChangeShapeType="1"/>
            </p:cNvCxnSpPr>
            <p:nvPr/>
          </p:nvCxnSpPr>
          <p:spPr bwMode="auto">
            <a:xfrm>
              <a:off x="990889" y="4791061"/>
              <a:ext cx="2850284" cy="1588"/>
            </a:xfrm>
            <a:prstGeom prst="line">
              <a:avLst/>
            </a:prstGeom>
            <a:noFill/>
            <a:ln w="25400">
              <a:solidFill>
                <a:schemeClr val="tx1"/>
              </a:solidFill>
              <a:round/>
              <a:headEnd/>
              <a:tailEnd/>
            </a:ln>
            <a:effectLst>
              <a:outerShdw blurRad="63500" dist="20000" dir="5400000" rotWithShape="0">
                <a:srgbClr val="000000">
                  <a:alpha val="37999"/>
                </a:srgbClr>
              </a:outerShdw>
            </a:effectLst>
          </p:spPr>
        </p:cxnSp>
      </p:grpSp>
      <p:cxnSp>
        <p:nvCxnSpPr>
          <p:cNvPr id="29" name="Straight Arrow Connector 28"/>
          <p:cNvCxnSpPr>
            <a:cxnSpLocks noChangeShapeType="1"/>
          </p:cNvCxnSpPr>
          <p:nvPr/>
        </p:nvCxnSpPr>
        <p:spPr bwMode="auto">
          <a:xfrm flipV="1">
            <a:off x="5913438" y="2219325"/>
            <a:ext cx="1249362" cy="1209675"/>
          </a:xfrm>
          <a:prstGeom prst="straightConnector1">
            <a:avLst/>
          </a:prstGeom>
          <a:noFill/>
          <a:ln w="25400">
            <a:solidFill>
              <a:srgbClr val="660066"/>
            </a:solidFill>
            <a:round/>
            <a:headEnd/>
            <a:tailEnd type="arrow" w="med" len="med"/>
          </a:ln>
          <a:effectLst>
            <a:outerShdw blurRad="63500" dist="20000" dir="5400000" rotWithShape="0">
              <a:srgbClr val="000000">
                <a:alpha val="37999"/>
              </a:srgbClr>
            </a:outerShdw>
          </a:effectLst>
        </p:spPr>
      </p:cxnSp>
      <p:sp>
        <p:nvSpPr>
          <p:cNvPr id="17415" name="TextBox 32"/>
          <p:cNvSpPr txBox="1">
            <a:spLocks noChangeArrowheads="1"/>
          </p:cNvSpPr>
          <p:nvPr/>
        </p:nvSpPr>
        <p:spPr bwMode="auto">
          <a:xfrm>
            <a:off x="152400" y="1295400"/>
            <a:ext cx="3810000" cy="1200150"/>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want to be able to quantify transformations between coordinate systems</a:t>
            </a:r>
          </a:p>
        </p:txBody>
      </p:sp>
      <p:sp>
        <p:nvSpPr>
          <p:cNvPr id="17416" name="TextBox 33"/>
          <p:cNvSpPr txBox="1">
            <a:spLocks noChangeArrowheads="1"/>
          </p:cNvSpPr>
          <p:nvPr/>
        </p:nvSpPr>
        <p:spPr bwMode="auto">
          <a:xfrm>
            <a:off x="2682875" y="5886450"/>
            <a:ext cx="5470525" cy="706438"/>
          </a:xfrm>
          <a:prstGeom prst="rect">
            <a:avLst/>
          </a:prstGeom>
          <a:noFill/>
          <a:ln w="9525">
            <a:noFill/>
            <a:miter lim="800000"/>
            <a:headEnd/>
            <a:tailEnd/>
          </a:ln>
        </p:spPr>
        <p:txBody>
          <a:bodyPr>
            <a:prstTxWarp prst="textNoShape">
              <a:avLst/>
            </a:prstTxWarp>
            <a:spAutoFit/>
          </a:bodyPr>
          <a:lstStyle/>
          <a:p>
            <a:pPr algn="r"/>
            <a:r>
              <a:rPr lang="en-US" sz="2000" i="1">
                <a:latin typeface="Calibri" charset="0"/>
              </a:rPr>
              <a:t>Passive / Active : “</a:t>
            </a:r>
            <a:r>
              <a:rPr lang="en-US" sz="2000">
                <a:latin typeface="Calibri" charset="0"/>
              </a:rPr>
              <a:t>only a minus sign” difference, but it is </a:t>
            </a:r>
            <a:r>
              <a:rPr lang="en-US" sz="2000" u="sng">
                <a:latin typeface="Calibri" charset="0"/>
              </a:rPr>
              <a:t>very important</a:t>
            </a:r>
          </a:p>
        </p:txBody>
      </p:sp>
      <p:sp>
        <p:nvSpPr>
          <p:cNvPr id="17417" name="TextBox 40"/>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2682875" y="0"/>
            <a:ext cx="6461125" cy="6858000"/>
            <a:chOff x="2682828" y="0"/>
            <a:chExt cx="6461172" cy="6858000"/>
          </a:xfrm>
        </p:grpSpPr>
        <p:pic>
          <p:nvPicPr>
            <p:cNvPr id="18443" name="Picture 6" descr="rotation0.jpg"/>
            <p:cNvPicPr>
              <a:picLocks noChangeAspect="1"/>
            </p:cNvPicPr>
            <p:nvPr/>
          </p:nvPicPr>
          <p:blipFill>
            <a:blip r:embed="rId2"/>
            <a:srcRect/>
            <a:stretch>
              <a:fillRect/>
            </a:stretch>
          </p:blipFill>
          <p:spPr bwMode="auto">
            <a:xfrm>
              <a:off x="2682828" y="0"/>
              <a:ext cx="6461172" cy="6858000"/>
            </a:xfrm>
            <a:prstGeom prst="rect">
              <a:avLst/>
            </a:prstGeom>
            <a:noFill/>
            <a:ln w="9525">
              <a:noFill/>
              <a:miter lim="800000"/>
              <a:headEnd/>
              <a:tailEnd/>
            </a:ln>
          </p:spPr>
        </p:pic>
        <p:cxnSp>
          <p:nvCxnSpPr>
            <p:cNvPr id="4" name="Straight Arrow Connector 3"/>
            <p:cNvCxnSpPr>
              <a:cxnSpLocks noChangeShapeType="1"/>
            </p:cNvCxnSpPr>
            <p:nvPr/>
          </p:nvCxnSpPr>
          <p:spPr bwMode="auto">
            <a:xfrm rot="5400000" flipH="1" flipV="1">
              <a:off x="4922815" y="2438400"/>
              <a:ext cx="1981200" cy="3175"/>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cxnSp>
          <p:nvCxnSpPr>
            <p:cNvPr id="6" name="Straight Arrow Connector 5"/>
            <p:cNvCxnSpPr>
              <a:cxnSpLocks noChangeShapeType="1"/>
            </p:cNvCxnSpPr>
            <p:nvPr/>
          </p:nvCxnSpPr>
          <p:spPr bwMode="auto">
            <a:xfrm rot="16200000" flipH="1">
              <a:off x="5493521" y="3848893"/>
              <a:ext cx="1065212" cy="228602"/>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sp>
          <p:nvSpPr>
            <p:cNvPr id="9" name="Oval 8"/>
            <p:cNvSpPr>
              <a:spLocks noChangeArrowheads="1"/>
            </p:cNvSpPr>
            <p:nvPr/>
          </p:nvSpPr>
          <p:spPr bwMode="auto">
            <a:xfrm>
              <a:off x="4008401" y="2590800"/>
              <a:ext cx="3808440" cy="1828800"/>
            </a:xfrm>
            <a:prstGeom prst="ellipse">
              <a:avLst/>
            </a:prstGeom>
            <a:noFill/>
            <a:ln w="9525">
              <a:solidFill>
                <a:schemeClr val="tx2"/>
              </a:solidFill>
              <a:round/>
              <a:headEnd/>
              <a:tailEnd/>
            </a:ln>
            <a:effectLst>
              <a:outerShdw blurRad="63500" dist="23000" dir="5400000" rotWithShape="0">
                <a:srgbClr val="000000">
                  <a:alpha val="34999"/>
                </a:srgbClr>
              </a:outerShdw>
            </a:effectLst>
          </p:spPr>
          <p:txBody>
            <a:bodyPr anchor="ctr">
              <a:prstTxWarp prst="textNoShape">
                <a:avLst/>
              </a:prstTxWarp>
            </a:bodyPr>
            <a:lstStyle/>
            <a:p>
              <a:pPr algn="ctr"/>
              <a:endParaRPr lang="en-US">
                <a:solidFill>
                  <a:srgbClr val="FFFFFF"/>
                </a:solidFill>
                <a:latin typeface="Calibri" charset="0"/>
              </a:endParaRPr>
            </a:p>
          </p:txBody>
        </p:sp>
        <p:cxnSp>
          <p:nvCxnSpPr>
            <p:cNvPr id="8" name="Straight Arrow Connector 7"/>
            <p:cNvCxnSpPr>
              <a:cxnSpLocks noChangeShapeType="1"/>
            </p:cNvCxnSpPr>
            <p:nvPr/>
          </p:nvCxnSpPr>
          <p:spPr bwMode="auto">
            <a:xfrm rot="10800000" flipV="1">
              <a:off x="4008401" y="3430588"/>
              <a:ext cx="1906601" cy="1587"/>
            </a:xfrm>
            <a:prstGeom prst="straightConnector1">
              <a:avLst/>
            </a:prstGeom>
            <a:noFill/>
            <a:ln w="25400">
              <a:solidFill>
                <a:schemeClr val="tx1"/>
              </a:solidFill>
              <a:round/>
              <a:headEnd/>
              <a:tailEnd type="arrow" w="med" len="med"/>
            </a:ln>
            <a:effectLst>
              <a:outerShdw blurRad="63500" dist="20000" dir="5400000" rotWithShape="0">
                <a:srgbClr val="000000">
                  <a:alpha val="37999"/>
                </a:srgbClr>
              </a:outerShdw>
            </a:effectLst>
          </p:spPr>
        </p:cxnSp>
      </p:grpSp>
      <p:sp>
        <p:nvSpPr>
          <p:cNvPr id="5" name="Rectangle 2"/>
          <p:cNvSpPr txBox="1">
            <a:spLocks noChangeArrowheads="1"/>
          </p:cNvSpPr>
          <p:nvPr/>
        </p:nvSpPr>
        <p:spPr bwMode="auto">
          <a:xfrm>
            <a:off x="685800" y="152400"/>
            <a:ext cx="7772400" cy="1143000"/>
          </a:xfrm>
          <a:prstGeom prst="rect">
            <a:avLst/>
          </a:prstGeom>
          <a:noFill/>
          <a:ln w="9525">
            <a:noFill/>
            <a:miter lim="800000"/>
            <a:headEnd/>
            <a:tailEnd/>
          </a:ln>
        </p:spPr>
        <p:txBody>
          <a:bodyPr anchor="ctr"/>
          <a:lstStyle/>
          <a:p>
            <a:pPr algn="ctr" defTabSz="914400" eaLnBrk="0" hangingPunct="0">
              <a:defRPr/>
            </a:pPr>
            <a:r>
              <a:rPr lang="en-US" sz="4400" i="1" kern="0">
                <a:solidFill>
                  <a:srgbClr val="3333CC"/>
                </a:solidFill>
                <a:latin typeface="Times New Roman"/>
                <a:ea typeface="ＭＳ Ｐゴシック" pitchFamily="-112" charset="-128"/>
                <a:cs typeface="ＭＳ Ｐゴシック" pitchFamily="-112" charset="-128"/>
              </a:rPr>
              <a:t>Basics, reviewed</a:t>
            </a:r>
            <a:endParaRPr lang="en-US" sz="4400" i="1" kern="0" dirty="0">
              <a:solidFill>
                <a:srgbClr val="3333CC"/>
              </a:solidFill>
              <a:latin typeface="Times New Roman"/>
              <a:ea typeface="ＭＳ Ｐゴシック" pitchFamily="-112" charset="-128"/>
              <a:cs typeface="ＭＳ Ｐゴシック" pitchFamily="-112" charset="-128"/>
            </a:endParaRPr>
          </a:p>
        </p:txBody>
      </p:sp>
      <p:cxnSp>
        <p:nvCxnSpPr>
          <p:cNvPr id="11" name="Straight Arrow Connector 10"/>
          <p:cNvCxnSpPr>
            <a:cxnSpLocks noChangeShapeType="1"/>
          </p:cNvCxnSpPr>
          <p:nvPr/>
        </p:nvCxnSpPr>
        <p:spPr bwMode="auto">
          <a:xfrm rot="10800000">
            <a:off x="4572000" y="2362200"/>
            <a:ext cx="1339850" cy="10683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2" name="Straight Arrow Connector 11"/>
          <p:cNvCxnSpPr>
            <a:cxnSpLocks noChangeShapeType="1"/>
          </p:cNvCxnSpPr>
          <p:nvPr/>
        </p:nvCxnSpPr>
        <p:spPr bwMode="auto">
          <a:xfrm flipV="1">
            <a:off x="5913438" y="3276600"/>
            <a:ext cx="1096962" cy="153988"/>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cxnSp>
        <p:nvCxnSpPr>
          <p:cNvPr id="13" name="Straight Arrow Connector 12"/>
          <p:cNvCxnSpPr>
            <a:cxnSpLocks noChangeShapeType="1"/>
          </p:cNvCxnSpPr>
          <p:nvPr/>
        </p:nvCxnSpPr>
        <p:spPr bwMode="auto">
          <a:xfrm rot="5400000">
            <a:off x="4632325" y="3749675"/>
            <a:ext cx="1600200" cy="958850"/>
          </a:xfrm>
          <a:prstGeom prst="straightConnector1">
            <a:avLst/>
          </a:prstGeom>
          <a:noFill/>
          <a:ln w="25400">
            <a:solidFill>
              <a:srgbClr val="FF0000"/>
            </a:solidFill>
            <a:round/>
            <a:headEnd/>
            <a:tailEnd type="arrow" w="med" len="med"/>
          </a:ln>
          <a:effectLst>
            <a:outerShdw blurRad="63500" dist="20000" dir="5400000" rotWithShape="0">
              <a:srgbClr val="000000">
                <a:alpha val="37999"/>
              </a:srgbClr>
            </a:outerShdw>
          </a:effectLst>
        </p:spPr>
      </p:cxnSp>
      <p:sp>
        <p:nvSpPr>
          <p:cNvPr id="18439" name="TextBox 15"/>
          <p:cNvSpPr txBox="1">
            <a:spLocks noChangeArrowheads="1"/>
          </p:cNvSpPr>
          <p:nvPr/>
        </p:nvSpPr>
        <p:spPr bwMode="auto">
          <a:xfrm>
            <a:off x="76200" y="1401763"/>
            <a:ext cx="3810000" cy="15700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We also need to describe how to quantify and represent the rotation that relates any two orientations</a:t>
            </a:r>
          </a:p>
        </p:txBody>
      </p:sp>
      <p:sp>
        <p:nvSpPr>
          <p:cNvPr id="18440" name="TextBox 18"/>
          <p:cNvSpPr txBox="1">
            <a:spLocks noChangeArrowheads="1"/>
          </p:cNvSpPr>
          <p:nvPr/>
        </p:nvSpPr>
        <p:spPr bwMode="auto">
          <a:xfrm>
            <a:off x="152400" y="3395663"/>
            <a:ext cx="3810000" cy="1938337"/>
          </a:xfrm>
          <a:prstGeom prst="rect">
            <a:avLst/>
          </a:prstGeom>
          <a:noFill/>
          <a:ln w="9525">
            <a:noFill/>
            <a:miter lim="800000"/>
            <a:headEnd/>
            <a:tailEnd/>
          </a:ln>
        </p:spPr>
        <p:txBody>
          <a:bodyPr>
            <a:prstTxWarp prst="textNoShape">
              <a:avLst/>
            </a:prstTxWarp>
            <a:spAutoFit/>
          </a:bodyPr>
          <a:lstStyle/>
          <a:p>
            <a:pPr algn="ctr"/>
            <a:r>
              <a:rPr lang="en-US" sz="2400">
                <a:latin typeface="Calibri" charset="0"/>
              </a:rPr>
              <a:t>An orientation may be represented by the rotation required to transform from a specified reference orientation (sample axes)</a:t>
            </a:r>
          </a:p>
        </p:txBody>
      </p:sp>
      <p:sp>
        <p:nvSpPr>
          <p:cNvPr id="18441" name="TextBox 21"/>
          <p:cNvSpPr txBox="1">
            <a:spLocks noChangeArrowheads="1"/>
          </p:cNvSpPr>
          <p:nvPr/>
        </p:nvSpPr>
        <p:spPr bwMode="auto">
          <a:xfrm>
            <a:off x="228600" y="5522913"/>
            <a:ext cx="8686800" cy="954087"/>
          </a:xfrm>
          <a:prstGeom prst="rect">
            <a:avLst/>
          </a:prstGeom>
          <a:noFill/>
          <a:ln w="9525">
            <a:noFill/>
            <a:miter lim="800000"/>
            <a:headEnd/>
            <a:tailEnd/>
          </a:ln>
        </p:spPr>
        <p:txBody>
          <a:bodyPr>
            <a:prstTxWarp prst="textNoShape">
              <a:avLst/>
            </a:prstTxWarp>
            <a:spAutoFit/>
          </a:bodyPr>
          <a:lstStyle/>
          <a:p>
            <a:pPr algn="ctr"/>
            <a:r>
              <a:rPr lang="en-US" sz="2800">
                <a:latin typeface="Calibri" charset="0"/>
              </a:rPr>
              <a:t>We need to be able to </a:t>
            </a:r>
            <a:r>
              <a:rPr lang="en-US" sz="2800" b="1" i="1">
                <a:latin typeface="Calibri" charset="0"/>
              </a:rPr>
              <a:t>quantitatively </a:t>
            </a:r>
            <a:r>
              <a:rPr lang="en-US" sz="2800">
                <a:latin typeface="Calibri" charset="0"/>
              </a:rPr>
              <a:t>represent and manipulate 3D rotations in order to deal with orientations</a:t>
            </a:r>
          </a:p>
        </p:txBody>
      </p:sp>
      <p:sp>
        <p:nvSpPr>
          <p:cNvPr id="18442" name="TextBox 23"/>
          <p:cNvSpPr txBox="1">
            <a:spLocks noChangeArrowheads="1"/>
          </p:cNvSpPr>
          <p:nvPr/>
        </p:nvSpPr>
        <p:spPr bwMode="auto">
          <a:xfrm>
            <a:off x="7162800" y="5029200"/>
            <a:ext cx="1276350" cy="369888"/>
          </a:xfrm>
          <a:prstGeom prst="rect">
            <a:avLst/>
          </a:prstGeom>
          <a:noFill/>
          <a:ln w="9525">
            <a:noFill/>
            <a:miter lim="800000"/>
            <a:headEnd/>
            <a:tailEnd/>
          </a:ln>
        </p:spPr>
        <p:txBody>
          <a:bodyPr wrap="none">
            <a:prstTxWarp prst="textNoShape">
              <a:avLst/>
            </a:prstTxWarp>
            <a:spAutoFit/>
          </a:bodyPr>
          <a:lstStyle/>
          <a:p>
            <a:r>
              <a:rPr lang="en-US">
                <a:latin typeface="Calibri" charset="0"/>
              </a:rPr>
              <a:t>Unit sphere</a:t>
            </a: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10-RFvecs_quats_update-26Aug09">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Blank Presentation">
  <a:themeElements>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Blank Presentation">
      <a:majorFont>
        <a:latin typeface="Time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840</TotalTime>
  <Words>2773</Words>
  <Application>Microsoft Macintosh PowerPoint</Application>
  <PresentationFormat>On-screen Show (4:3)</PresentationFormat>
  <Paragraphs>257</Paragraphs>
  <Slides>39</Slides>
  <Notes>3</Notes>
  <HiddenSlides>0</HiddenSlides>
  <MMClips>2</MMClips>
  <ScaleCrop>false</ScaleCrop>
  <HeadingPairs>
    <vt:vector size="6" baseType="variant">
      <vt:variant>
        <vt:lpstr>Theme</vt:lpstr>
      </vt:variant>
      <vt:variant>
        <vt:i4>4</vt:i4>
      </vt:variant>
      <vt:variant>
        <vt:lpstr>Embedded OLE Servers</vt:lpstr>
      </vt:variant>
      <vt:variant>
        <vt:i4>3</vt:i4>
      </vt:variant>
      <vt:variant>
        <vt:lpstr>Slide Titles</vt:lpstr>
      </vt:variant>
      <vt:variant>
        <vt:i4>39</vt:i4>
      </vt:variant>
    </vt:vector>
  </HeadingPairs>
  <TitlesOfParts>
    <vt:vector size="46" baseType="lpstr">
      <vt:lpstr>Office Theme</vt:lpstr>
      <vt:lpstr>Blank Presentation</vt:lpstr>
      <vt:lpstr>L10-RFvecs_quats_update-26Aug09</vt:lpstr>
      <vt:lpstr>1_Blank Presentation</vt:lpstr>
      <vt:lpstr>Equation</vt:lpstr>
      <vt:lpstr>Microsoft Equation</vt:lpstr>
      <vt:lpstr>Microsoft Word 97 - 2004 Document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Miller Index Map in RF-space</vt:lpstr>
      <vt:lpstr>PowerPoint Presentation</vt:lpstr>
      <vt:lpstr>PowerPoint Presentation</vt:lpstr>
      <vt:lpstr>PowerPoint Presentation</vt:lpstr>
      <vt:lpstr>PowerPoint Presentation</vt:lpstr>
      <vt:lpstr>Cubic Crystal Symmetry Operators</vt:lpstr>
      <vt:lpstr>(432) in unit quaternions</vt:lpstr>
      <vt:lpstr>Conversions: matrixRF vector</vt:lpstr>
      <vt:lpstr>Conversion from Bunge Euler Angles</vt:lpstr>
      <vt:lpstr>Conversion Rodrigues vector to  axis transformation matrix</vt:lpstr>
      <vt:lpstr>Combining Rotations as RF vectors</vt:lpstr>
      <vt:lpstr>Combining Rotations as RF vectors: component form</vt:lpstr>
      <vt:lpstr>PowerPoint Presentation</vt:lpstr>
      <vt:lpstr>PowerPoint Presentation</vt:lpstr>
      <vt:lpstr>PowerPoint Presentation</vt:lpstr>
      <vt:lpstr>PowerPoint Presentation</vt:lpstr>
      <vt:lpstr>PowerPoint Presentation</vt:lpstr>
      <vt:lpstr>Rotation of a vector  by a unit quaternion</vt:lpstr>
      <vt:lpstr>PowerPoint Presentation</vt:lpstr>
      <vt:lpstr>Positive vs Negative Rotations</vt:lpstr>
      <vt:lpstr>Positive vs Negative Rotations</vt:lpstr>
      <vt:lpstr>Positive vs Negative Rotations</vt:lpstr>
      <vt:lpstr>Positive vs Negative Rotations</vt:lpstr>
      <vt:lpstr>Conversions: matrixquaternion</vt:lpstr>
      <vt:lpstr>Bunge angles  quaternion</vt:lpstr>
      <vt:lpstr>References</vt:lpstr>
    </vt:vector>
  </TitlesOfParts>
  <Company>Carnegie Mellon University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jonathon</dc:creator>
  <cp:lastModifiedBy>Anthony Rollett</cp:lastModifiedBy>
  <cp:revision>47</cp:revision>
  <dcterms:created xsi:type="dcterms:W3CDTF">2011-11-10T01:16:20Z</dcterms:created>
  <dcterms:modified xsi:type="dcterms:W3CDTF">2014-03-22T01:59:48Z</dcterms:modified>
</cp:coreProperties>
</file>