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83" r:id="rId3"/>
    <p:sldId id="285" r:id="rId4"/>
    <p:sldId id="273" r:id="rId5"/>
    <p:sldId id="274" r:id="rId6"/>
    <p:sldId id="275"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84" r:id="rId20"/>
    <p:sldId id="276" r:id="rId21"/>
    <p:sldId id="277" r:id="rId22"/>
    <p:sldId id="278" r:id="rId23"/>
    <p:sldId id="281" r:id="rId24"/>
    <p:sldId id="279" r:id="rId25"/>
    <p:sldId id="280" r:id="rId26"/>
    <p:sldId id="286" r:id="rId27"/>
    <p:sldId id="282"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CA"/>
    <a:srgbClr val="0100A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26" autoAdjust="0"/>
  </p:normalViewPr>
  <p:slideViewPr>
    <p:cSldViewPr>
      <p:cViewPr varScale="1">
        <p:scale>
          <a:sx n="185" d="100"/>
          <a:sy n="185" d="100"/>
        </p:scale>
        <p:origin x="-124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1B3C3F6B-76CE-2548-9C53-F3187BF4797F}" type="slidenum">
              <a:rPr lang="en-US"/>
              <a:pPr/>
              <a:t>‹#›</a:t>
            </a:fld>
            <a:endParaRPr lang="en-US"/>
          </a:p>
        </p:txBody>
      </p:sp>
    </p:spTree>
    <p:extLst>
      <p:ext uri="{BB962C8B-B14F-4D97-AF65-F5344CB8AC3E}">
        <p14:creationId xmlns:p14="http://schemas.microsoft.com/office/powerpoint/2010/main" val="1274747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772B292-92EE-CF44-A20A-9ECF734D8A27}" type="slidenum">
              <a:rPr lang="en-US" sz="1200">
                <a:latin typeface="Times" charset="0"/>
              </a:rPr>
              <a:pPr/>
              <a:t>26</a:t>
            </a:fld>
            <a:endParaRPr lang="en-US" sz="120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A7229B39-7FEC-C246-ACC2-972B4208FF0F}" type="slidenum">
              <a:rPr lang="en-US"/>
              <a:pPr/>
              <a:t>‹#›</a:t>
            </a:fld>
            <a:endParaRPr lang="en-US"/>
          </a:p>
        </p:txBody>
      </p:sp>
    </p:spTree>
    <p:extLst>
      <p:ext uri="{BB962C8B-B14F-4D97-AF65-F5344CB8AC3E}">
        <p14:creationId xmlns:p14="http://schemas.microsoft.com/office/powerpoint/2010/main" val="2171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76E2C684-F631-D94C-B1FA-5053228D0877}" type="slidenum">
              <a:rPr lang="en-US"/>
              <a:pPr/>
              <a:t>‹#›</a:t>
            </a:fld>
            <a:endParaRPr lang="en-US"/>
          </a:p>
        </p:txBody>
      </p:sp>
    </p:spTree>
    <p:extLst>
      <p:ext uri="{BB962C8B-B14F-4D97-AF65-F5344CB8AC3E}">
        <p14:creationId xmlns:p14="http://schemas.microsoft.com/office/powerpoint/2010/main" val="36115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762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D89A9FDE-6D08-9044-99F9-0465403F4746}" type="slidenum">
              <a:rPr lang="en-US"/>
              <a:pPr/>
              <a:t>‹#›</a:t>
            </a:fld>
            <a:endParaRPr lang="en-US"/>
          </a:p>
        </p:txBody>
      </p:sp>
    </p:spTree>
    <p:extLst>
      <p:ext uri="{BB962C8B-B14F-4D97-AF65-F5344CB8AC3E}">
        <p14:creationId xmlns:p14="http://schemas.microsoft.com/office/powerpoint/2010/main" val="166556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14EF585F-1D90-FE40-99AA-AD6BDE6C88CE}" type="slidenum">
              <a:rPr lang="en-US"/>
              <a:pPr/>
              <a:t>‹#›</a:t>
            </a:fld>
            <a:endParaRPr lang="en-US"/>
          </a:p>
        </p:txBody>
      </p:sp>
    </p:spTree>
    <p:extLst>
      <p:ext uri="{BB962C8B-B14F-4D97-AF65-F5344CB8AC3E}">
        <p14:creationId xmlns:p14="http://schemas.microsoft.com/office/powerpoint/2010/main" val="52611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9CAC74E9-8AED-3C46-86B8-05657ADBEF97}" type="slidenum">
              <a:rPr lang="en-US"/>
              <a:pPr/>
              <a:t>‹#›</a:t>
            </a:fld>
            <a:endParaRPr lang="en-US"/>
          </a:p>
        </p:txBody>
      </p:sp>
    </p:spTree>
    <p:extLst>
      <p:ext uri="{BB962C8B-B14F-4D97-AF65-F5344CB8AC3E}">
        <p14:creationId xmlns:p14="http://schemas.microsoft.com/office/powerpoint/2010/main" val="175734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2954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F05218D8-47DA-BC49-8354-7B6409CAB1D9}" type="slidenum">
              <a:rPr lang="en-US"/>
              <a:pPr/>
              <a:t>‹#›</a:t>
            </a:fld>
            <a:endParaRPr lang="en-US"/>
          </a:p>
        </p:txBody>
      </p:sp>
    </p:spTree>
    <p:extLst>
      <p:ext uri="{BB962C8B-B14F-4D97-AF65-F5344CB8AC3E}">
        <p14:creationId xmlns:p14="http://schemas.microsoft.com/office/powerpoint/2010/main" val="218669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9" name="Rectangle 6"/>
          <p:cNvSpPr>
            <a:spLocks noGrp="1" noChangeArrowheads="1"/>
          </p:cNvSpPr>
          <p:nvPr>
            <p:ph type="sldNum" sz="quarter" idx="12"/>
          </p:nvPr>
        </p:nvSpPr>
        <p:spPr>
          <a:ln/>
        </p:spPr>
        <p:txBody>
          <a:bodyPr/>
          <a:lstStyle>
            <a:lvl1pPr>
              <a:defRPr/>
            </a:lvl1pPr>
          </a:lstStyle>
          <a:p>
            <a:fld id="{6AA99E47-A509-C145-B33F-193C8E076AC0}" type="slidenum">
              <a:rPr lang="en-US"/>
              <a:pPr/>
              <a:t>‹#›</a:t>
            </a:fld>
            <a:endParaRPr lang="en-US"/>
          </a:p>
        </p:txBody>
      </p:sp>
    </p:spTree>
    <p:extLst>
      <p:ext uri="{BB962C8B-B14F-4D97-AF65-F5344CB8AC3E}">
        <p14:creationId xmlns:p14="http://schemas.microsoft.com/office/powerpoint/2010/main" val="97673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5" name="Rectangle 6"/>
          <p:cNvSpPr>
            <a:spLocks noGrp="1" noChangeArrowheads="1"/>
          </p:cNvSpPr>
          <p:nvPr>
            <p:ph type="sldNum" sz="quarter" idx="12"/>
          </p:nvPr>
        </p:nvSpPr>
        <p:spPr>
          <a:ln/>
        </p:spPr>
        <p:txBody>
          <a:bodyPr/>
          <a:lstStyle>
            <a:lvl1pPr>
              <a:defRPr/>
            </a:lvl1pPr>
          </a:lstStyle>
          <a:p>
            <a:fld id="{CF9437E5-CC53-DA4B-B71B-A7E407E8F3B0}" type="slidenum">
              <a:rPr lang="en-US"/>
              <a:pPr/>
              <a:t>‹#›</a:t>
            </a:fld>
            <a:endParaRPr lang="en-US"/>
          </a:p>
        </p:txBody>
      </p:sp>
    </p:spTree>
    <p:extLst>
      <p:ext uri="{BB962C8B-B14F-4D97-AF65-F5344CB8AC3E}">
        <p14:creationId xmlns:p14="http://schemas.microsoft.com/office/powerpoint/2010/main" val="297215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4" name="Rectangle 6"/>
          <p:cNvSpPr>
            <a:spLocks noGrp="1" noChangeArrowheads="1"/>
          </p:cNvSpPr>
          <p:nvPr>
            <p:ph type="sldNum" sz="quarter" idx="12"/>
          </p:nvPr>
        </p:nvSpPr>
        <p:spPr>
          <a:ln/>
        </p:spPr>
        <p:txBody>
          <a:bodyPr/>
          <a:lstStyle>
            <a:lvl1pPr>
              <a:defRPr/>
            </a:lvl1pPr>
          </a:lstStyle>
          <a:p>
            <a:fld id="{007ACDD4-2EA6-B645-8AB3-5AED1FE6F6CC}" type="slidenum">
              <a:rPr lang="en-US"/>
              <a:pPr/>
              <a:t>‹#›</a:t>
            </a:fld>
            <a:endParaRPr lang="en-US"/>
          </a:p>
        </p:txBody>
      </p:sp>
    </p:spTree>
    <p:extLst>
      <p:ext uri="{BB962C8B-B14F-4D97-AF65-F5344CB8AC3E}">
        <p14:creationId xmlns:p14="http://schemas.microsoft.com/office/powerpoint/2010/main" val="204821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677251BC-E85D-4C48-A5C3-C630DF36FA50}" type="slidenum">
              <a:rPr lang="en-US"/>
              <a:pPr/>
              <a:t>‹#›</a:t>
            </a:fld>
            <a:endParaRPr lang="en-US"/>
          </a:p>
        </p:txBody>
      </p:sp>
    </p:spTree>
    <p:extLst>
      <p:ext uri="{BB962C8B-B14F-4D97-AF65-F5344CB8AC3E}">
        <p14:creationId xmlns:p14="http://schemas.microsoft.com/office/powerpoint/2010/main" val="29202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A807BFF2-7E63-934F-ADA8-2FC27599BC59}" type="slidenum">
              <a:rPr lang="en-US"/>
              <a:pPr/>
              <a:t>‹#›</a:t>
            </a:fld>
            <a:endParaRPr lang="en-US"/>
          </a:p>
        </p:txBody>
      </p:sp>
    </p:spTree>
    <p:extLst>
      <p:ext uri="{BB962C8B-B14F-4D97-AF65-F5344CB8AC3E}">
        <p14:creationId xmlns:p14="http://schemas.microsoft.com/office/powerpoint/2010/main" val="3255165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76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1295400"/>
            <a:ext cx="769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r>
              <a:rPr lang="en-US"/>
              <a:t>Anisotropy.pt4.crystallography</a:t>
            </a:r>
          </a:p>
        </p:txBody>
      </p:sp>
      <p:sp>
        <p:nvSpPr>
          <p:cNvPr id="1030" name="Rectangle 6"/>
          <p:cNvSpPr>
            <a:spLocks noGrp="1" noChangeArrowheads="1"/>
          </p:cNvSpPr>
          <p:nvPr>
            <p:ph type="sldNum" sz="quarter" idx="4"/>
          </p:nvPr>
        </p:nvSpPr>
        <p:spPr bwMode="auto">
          <a:xfrm>
            <a:off x="228600" y="1524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7CB7CD9F-CAAA-FB4F-8429-A685F5E2EF0E}" type="slidenum">
              <a:rPr lang="en-US"/>
              <a:pPr/>
              <a:t>‹#›</a:t>
            </a:fld>
            <a:endParaRPr lang="en-US"/>
          </a:p>
        </p:txBody>
      </p:sp>
      <p:sp>
        <p:nvSpPr>
          <p:cNvPr id="1031" name="Rectangle 7"/>
          <p:cNvSpPr>
            <a:spLocks noChangeArrowheads="1"/>
          </p:cNvSpPr>
          <p:nvPr/>
        </p:nvSpPr>
        <p:spPr bwMode="auto">
          <a:xfrm>
            <a:off x="0" y="1136650"/>
            <a:ext cx="1295400" cy="5715000"/>
          </a:xfrm>
          <a:prstGeom prst="rect">
            <a:avLst/>
          </a:prstGeom>
          <a:solidFill>
            <a:schemeClr val="hlink"/>
          </a:solidFill>
          <a:ln w="9525">
            <a:solidFill>
              <a:srgbClr val="CC99FF"/>
            </a:solidFill>
            <a:miter lim="800000"/>
            <a:headEnd/>
            <a:tailEnd/>
          </a:ln>
          <a:effectLst/>
        </p:spPr>
        <p:txBody>
          <a:bodyPr wrap="none" anchor="ctr"/>
          <a:lstStyle/>
          <a:p>
            <a:pPr algn="ctr">
              <a:defRPr/>
            </a:pPr>
            <a:endParaRPr lang="en-US">
              <a:latin typeface="Times" pitchFamily="-112" charset="0"/>
              <a:ea typeface="+mn-ea"/>
              <a:cs typeface="+mn-cs"/>
            </a:endParaRPr>
          </a:p>
        </p:txBody>
      </p:sp>
      <p:sp>
        <p:nvSpPr>
          <p:cNvPr id="1032" name="Text Box 8"/>
          <p:cNvSpPr txBox="1">
            <a:spLocks noChangeArrowheads="1"/>
          </p:cNvSpPr>
          <p:nvPr/>
        </p:nvSpPr>
        <p:spPr bwMode="auto">
          <a:xfrm>
            <a:off x="0" y="1441450"/>
            <a:ext cx="1295400" cy="36893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80000"/>
              </a:lnSpc>
            </a:pPr>
            <a:r>
              <a:rPr lang="en-US" sz="2000">
                <a:latin typeface="Times" charset="0"/>
              </a:rPr>
              <a:t>Objective</a:t>
            </a:r>
          </a:p>
          <a:p>
            <a:pPr algn="ctr">
              <a:lnSpc>
                <a:spcPct val="180000"/>
              </a:lnSpc>
            </a:pPr>
            <a:r>
              <a:rPr lang="en-US" sz="2000">
                <a:latin typeface="Times" charset="0"/>
              </a:rPr>
              <a:t>Properties</a:t>
            </a:r>
          </a:p>
          <a:p>
            <a:r>
              <a:rPr lang="en-US" sz="2000">
                <a:latin typeface="Times" charset="0"/>
              </a:rPr>
              <a:t>Vectorz. </a:t>
            </a:r>
          </a:p>
          <a:p>
            <a:pPr>
              <a:lnSpc>
                <a:spcPct val="110000"/>
              </a:lnSpc>
            </a:pPr>
            <a:r>
              <a:rPr lang="en-US" sz="2000">
                <a:latin typeface="Times" charset="0"/>
              </a:rPr>
              <a:t>Taylor-factor</a:t>
            </a:r>
          </a:p>
          <a:p>
            <a:pPr algn="ctr">
              <a:lnSpc>
                <a:spcPct val="160000"/>
              </a:lnSpc>
            </a:pPr>
            <a:r>
              <a:rPr lang="en-US" sz="2000">
                <a:latin typeface="Times" charset="0"/>
              </a:rPr>
              <a:t>Sngl.-slip</a:t>
            </a:r>
            <a:br>
              <a:rPr lang="en-US" sz="2000">
                <a:latin typeface="Times" charset="0"/>
              </a:rPr>
            </a:br>
            <a:r>
              <a:rPr lang="en-US" sz="2000">
                <a:latin typeface="Times" charset="0"/>
              </a:rPr>
              <a:t>RC model</a:t>
            </a:r>
          </a:p>
          <a:p>
            <a:pPr algn="ctr">
              <a:lnSpc>
                <a:spcPct val="180000"/>
              </a:lnSpc>
            </a:pPr>
            <a:endParaRPr lang="en-US" sz="2000">
              <a:latin typeface="Time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mj-lt"/>
          <a:ea typeface="ＭＳ Ｐゴシック" charset="0"/>
          <a:cs typeface="ＭＳ Ｐゴシック" charset="0"/>
        </a:defRPr>
      </a:lvl1pPr>
      <a:lvl2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2pPr>
      <a:lvl3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3pPr>
      <a:lvl4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4pPr>
      <a:lvl5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5pPr>
      <a:lvl6pPr marL="4572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6pPr>
      <a:lvl7pPr marL="9144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7pPr>
      <a:lvl8pPr marL="13716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8pPr>
      <a:lvl9pPr marL="18288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7.emf"/><Relationship Id="rId5" Type="http://schemas.openxmlformats.org/officeDocument/2006/relationships/oleObject" Target="../embeddings/oleObject6.bin"/><Relationship Id="rId6"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0.emf"/><Relationship Id="rId5" Type="http://schemas.openxmlformats.org/officeDocument/2006/relationships/oleObject" Target="../embeddings/oleObject9.bin"/><Relationship Id="rId6" Type="http://schemas.openxmlformats.org/officeDocument/2006/relationships/image" Target="../media/image11.emf"/><Relationship Id="rId7" Type="http://schemas.openxmlformats.org/officeDocument/2006/relationships/image" Target="../media/image12.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6.emf"/><Relationship Id="rId5" Type="http://schemas.openxmlformats.org/officeDocument/2006/relationships/oleObject" Target="../embeddings/oleObject12.bin"/><Relationship Id="rId6"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5" Type="http://schemas.openxmlformats.org/officeDocument/2006/relationships/oleObject" Target="../embeddings/oleObject4.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98FBCEB-DF89-6D46-9FEA-AE0EDA6EE966}" type="slidenum">
              <a:rPr lang="en-US" sz="1400">
                <a:latin typeface="Times" charset="0"/>
              </a:rPr>
              <a:pPr/>
              <a:t>1</a:t>
            </a:fld>
            <a:endParaRPr lang="en-US" sz="1400">
              <a:latin typeface="Times" charset="0"/>
            </a:endParaRPr>
          </a:p>
        </p:txBody>
      </p:sp>
      <p:sp>
        <p:nvSpPr>
          <p:cNvPr id="3074" name="Rectangle 2"/>
          <p:cNvSpPr>
            <a:spLocks noGrp="1" noChangeArrowheads="1"/>
          </p:cNvSpPr>
          <p:nvPr>
            <p:ph type="ctrTitle"/>
          </p:nvPr>
        </p:nvSpPr>
        <p:spPr>
          <a:xfrm>
            <a:off x="1447800" y="1447800"/>
            <a:ext cx="7239000" cy="2819400"/>
          </a:xfrm>
          <a:solidFill>
            <a:srgbClr val="FFFFCA"/>
          </a:solidFill>
          <a:ln w="38100" cmpd="dbl">
            <a:solidFill>
              <a:schemeClr val="tx1"/>
            </a:solidFill>
          </a:ln>
        </p:spPr>
        <p:txBody>
          <a:bodyPr/>
          <a:lstStyle/>
          <a:p>
            <a:r>
              <a:rPr lang="en-US" dirty="0">
                <a:effectLst>
                  <a:outerShdw blurRad="38100" dist="38100" dir="2700000" algn="tl">
                    <a:srgbClr val="000000"/>
                  </a:outerShdw>
                </a:effectLst>
                <a:latin typeface="Times" charset="0"/>
              </a:rPr>
              <a:t>Plastic Anisotropy:</a:t>
            </a:r>
            <a:r>
              <a:rPr lang="en-US" u="sng" dirty="0">
                <a:effectLst>
                  <a:outerShdw blurRad="38100" dist="38100" dir="2700000" algn="tl">
                    <a:srgbClr val="000000"/>
                  </a:outerShdw>
                </a:effectLst>
                <a:latin typeface="Times" charset="0"/>
              </a:rPr>
              <a:t/>
            </a:r>
            <a:br>
              <a:rPr lang="en-US" u="sng" dirty="0">
                <a:effectLst>
                  <a:outerShdw blurRad="38100" dist="38100" dir="2700000" algn="tl">
                    <a:srgbClr val="000000"/>
                  </a:outerShdw>
                </a:effectLst>
                <a:latin typeface="Times" charset="0"/>
              </a:rPr>
            </a:br>
            <a:r>
              <a:rPr lang="en-US" dirty="0">
                <a:effectLst>
                  <a:outerShdw blurRad="38100" dist="38100" dir="2700000" algn="tl">
                    <a:srgbClr val="000000"/>
                  </a:outerShdw>
                </a:effectLst>
                <a:latin typeface="Times" charset="0"/>
              </a:rPr>
              <a:t>Relaxed Constraints, Theoretical </a:t>
            </a:r>
            <a:r>
              <a:rPr lang="en-US" dirty="0" smtClean="0">
                <a:effectLst>
                  <a:outerShdw blurRad="38100" dist="38100" dir="2700000" algn="tl">
                    <a:srgbClr val="000000"/>
                  </a:outerShdw>
                </a:effectLst>
                <a:latin typeface="Times" charset="0"/>
              </a:rPr>
              <a:t>Textures</a:t>
            </a:r>
            <a:endParaRPr lang="en-US" u="sng" dirty="0">
              <a:effectLst>
                <a:outerShdw blurRad="38100" dist="38100" dir="2700000" algn="tl">
                  <a:srgbClr val="000000"/>
                </a:outerShdw>
              </a:effectLst>
              <a:latin typeface="Times" charset="0"/>
            </a:endParaRPr>
          </a:p>
        </p:txBody>
      </p:sp>
      <p:sp>
        <p:nvSpPr>
          <p:cNvPr id="14340" name="Rectangle 3"/>
          <p:cNvSpPr>
            <a:spLocks noGrp="1" noChangeArrowheads="1"/>
          </p:cNvSpPr>
          <p:nvPr>
            <p:ph type="subTitle" idx="1"/>
          </p:nvPr>
        </p:nvSpPr>
        <p:spPr>
          <a:xfrm>
            <a:off x="1752600" y="4876800"/>
            <a:ext cx="6858000" cy="1371600"/>
          </a:xfrm>
        </p:spPr>
        <p:txBody>
          <a:bodyPr/>
          <a:lstStyle/>
          <a:p>
            <a:r>
              <a:rPr lang="en-US" dirty="0">
                <a:latin typeface="Helvetica" charset="0"/>
              </a:rPr>
              <a:t>Texture, Microstructure &amp; </a:t>
            </a:r>
            <a:r>
              <a:rPr lang="en-US" dirty="0" smtClean="0">
                <a:latin typeface="Helvetica" charset="0"/>
              </a:rPr>
              <a:t>Anisotropy</a:t>
            </a:r>
            <a:endParaRPr lang="en-US" dirty="0">
              <a:latin typeface="Helvetica" charset="0"/>
            </a:endParaRPr>
          </a:p>
          <a:p>
            <a:r>
              <a:rPr lang="en-US" dirty="0">
                <a:latin typeface="Helvetica" charset="0"/>
              </a:rPr>
              <a:t>A.D. </a:t>
            </a:r>
            <a:r>
              <a:rPr lang="en-US" dirty="0" smtClean="0">
                <a:latin typeface="Helvetica" charset="0"/>
              </a:rPr>
              <a:t>Rollett</a:t>
            </a:r>
            <a:endParaRPr lang="en-US" dirty="0">
              <a:latin typeface="Helvetica" charset="0"/>
            </a:endParaRPr>
          </a:p>
        </p:txBody>
      </p:sp>
      <p:pic>
        <p:nvPicPr>
          <p:cNvPr id="14342" name="Picture 9" descr="cmu_web"/>
          <p:cNvPicPr>
            <a:picLocks noChangeAspect="1" noChangeArrowheads="1"/>
          </p:cNvPicPr>
          <p:nvPr/>
        </p:nvPicPr>
        <p:blipFill>
          <a:blip r:embed="rId2">
            <a:extLst>
              <a:ext uri="{28A0092B-C50C-407E-A947-70E740481C1C}">
                <a14:useLocalDpi xmlns:a14="http://schemas.microsoft.com/office/drawing/2010/main" val="0"/>
              </a:ext>
            </a:extLst>
          </a:blip>
          <a:srcRect t="11351" r="26942" b="17929"/>
          <a:stretch>
            <a:fillRect/>
          </a:stretch>
        </p:blipFill>
        <p:spPr bwMode="auto">
          <a:xfrm>
            <a:off x="152400" y="158750"/>
            <a:ext cx="29972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sealgraphic"/>
          <p:cNvPicPr>
            <a:picLocks noChangeAspect="1" noChangeArrowheads="1"/>
          </p:cNvPicPr>
          <p:nvPr/>
        </p:nvPicPr>
        <p:blipFill>
          <a:blip r:embed="rId3"/>
          <a:srcRect/>
          <a:stretch>
            <a:fillRect/>
          </a:stretch>
        </p:blipFill>
        <p:spPr bwMode="auto">
          <a:xfrm>
            <a:off x="8041536" y="130240"/>
            <a:ext cx="990600" cy="963612"/>
          </a:xfrm>
          <a:prstGeom prst="rect">
            <a:avLst/>
          </a:prstGeom>
          <a:noFill/>
          <a:ln w="9525">
            <a:noFill/>
            <a:miter lim="800000"/>
            <a:headEnd/>
            <a:tailEnd/>
          </a:ln>
        </p:spPr>
      </p:pic>
      <p:sp>
        <p:nvSpPr>
          <p:cNvPr id="9" name="Text Box 8"/>
          <p:cNvSpPr txBox="1">
            <a:spLocks noChangeArrowheads="1"/>
          </p:cNvSpPr>
          <p:nvPr/>
        </p:nvSpPr>
        <p:spPr bwMode="auto">
          <a:xfrm>
            <a:off x="6858000" y="6019800"/>
            <a:ext cx="2102760" cy="707886"/>
          </a:xfrm>
          <a:prstGeom prst="rect">
            <a:avLst/>
          </a:prstGeom>
          <a:noFill/>
          <a:ln w="9525">
            <a:noFill/>
            <a:miter lim="800000"/>
            <a:headEnd/>
            <a:tailEnd/>
          </a:ln>
        </p:spPr>
        <p:txBody>
          <a:bodyPr wrap="square">
            <a:prstTxWarp prst="textNoShape">
              <a:avLst/>
            </a:prstTxWarp>
            <a:spAutoFit/>
          </a:bodyPr>
          <a:lstStyle/>
          <a:p>
            <a:pPr algn="r"/>
            <a:r>
              <a:rPr lang="en-US" sz="2000" b="0" i="1" dirty="0"/>
              <a:t>Last revised</a:t>
            </a:r>
            <a:r>
              <a:rPr lang="en-US" sz="2000" b="0" i="1"/>
              <a:t>:</a:t>
            </a:r>
            <a:r>
              <a:rPr lang="en-US" sz="2000" b="0" i="1" smtClean="0"/>
              <a:t> </a:t>
            </a:r>
            <a:r>
              <a:rPr lang="en-US" sz="2000" i="1" smtClean="0"/>
              <a:t>29</a:t>
            </a:r>
            <a:r>
              <a:rPr lang="en-US" sz="2000" b="0" i="1" baseline="30000" smtClean="0"/>
              <a:t>th</a:t>
            </a:r>
            <a:r>
              <a:rPr lang="en-US" sz="2000" b="0" i="1" smtClean="0"/>
              <a:t> </a:t>
            </a:r>
            <a:r>
              <a:rPr lang="en-US" sz="2000" b="0" i="1" dirty="0" smtClean="0"/>
              <a:t>Apr. 2014</a:t>
            </a:r>
            <a:endParaRPr lang="en-US" sz="2000" b="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1B62732-DE95-7348-BCDA-39FF7E690599}" type="slidenum">
              <a:rPr lang="en-US" sz="1400">
                <a:latin typeface="Times" charset="0"/>
              </a:rPr>
              <a:pPr/>
              <a:t>10</a:t>
            </a:fld>
            <a:endParaRPr lang="en-US" sz="1400">
              <a:latin typeface="Times" charset="0"/>
            </a:endParaRPr>
          </a:p>
        </p:txBody>
      </p:sp>
      <p:sp>
        <p:nvSpPr>
          <p:cNvPr id="12290" name="Rectangle 2"/>
          <p:cNvSpPr>
            <a:spLocks noGrp="1" noChangeArrowheads="1"/>
          </p:cNvSpPr>
          <p:nvPr>
            <p:ph type="title"/>
          </p:nvPr>
        </p:nvSpPr>
        <p:spPr>
          <a:xfrm>
            <a:off x="533400" y="76200"/>
            <a:ext cx="8305800" cy="1143000"/>
          </a:xfrm>
        </p:spPr>
        <p:txBody>
          <a:bodyPr/>
          <a:lstStyle/>
          <a:p>
            <a:r>
              <a:rPr lang="en-US">
                <a:latin typeface="Times" charset="0"/>
              </a:rPr>
              <a:t>Taylor factor,  multiaxial strain</a:t>
            </a:r>
          </a:p>
        </p:txBody>
      </p:sp>
      <p:sp>
        <p:nvSpPr>
          <p:cNvPr id="12291" name="Rectangle 3"/>
          <p:cNvSpPr>
            <a:spLocks noGrp="1" noChangeArrowheads="1"/>
          </p:cNvSpPr>
          <p:nvPr>
            <p:ph type="body" idx="1"/>
          </p:nvPr>
        </p:nvSpPr>
        <p:spPr>
          <a:xfrm>
            <a:off x="1295400" y="1295400"/>
            <a:ext cx="7696200" cy="1524000"/>
          </a:xfrm>
        </p:spPr>
        <p:txBody>
          <a:bodyPr/>
          <a:lstStyle/>
          <a:p>
            <a:r>
              <a:rPr lang="en-US" sz="2800">
                <a:latin typeface="Helvetica" charset="0"/>
                <a:cs typeface="Times" charset="0"/>
              </a:rPr>
              <a:t>Similarly for the strain increment (where </a:t>
            </a:r>
            <a:r>
              <a:rPr lang="en-US" sz="2800" i="1">
                <a:latin typeface="Times" charset="0"/>
                <a:cs typeface="Times" charset="0"/>
              </a:rPr>
              <a:t>d</a:t>
            </a:r>
            <a:r>
              <a:rPr lang="en-US" sz="2800" i="1">
                <a:latin typeface="Symbol" charset="0"/>
                <a:cs typeface="Times" charset="0"/>
              </a:rPr>
              <a:t>e</a:t>
            </a:r>
            <a:r>
              <a:rPr lang="en-US" sz="2800" i="1" baseline="-25000">
                <a:latin typeface="Times" charset="0"/>
                <a:cs typeface="Times" charset="0"/>
              </a:rPr>
              <a:t>p</a:t>
            </a:r>
            <a:r>
              <a:rPr lang="en-US" sz="2800">
                <a:latin typeface="Helvetica" charset="0"/>
                <a:cs typeface="Times" charset="0"/>
              </a:rPr>
              <a:t> is the plastic strain increment which has zero trace, i.e. </a:t>
            </a:r>
            <a:r>
              <a:rPr lang="en-US" sz="2800" i="1">
                <a:latin typeface="Times" charset="0"/>
                <a:cs typeface="Times" charset="0"/>
              </a:rPr>
              <a:t>d</a:t>
            </a:r>
            <a:r>
              <a:rPr lang="en-US" sz="2800" i="1">
                <a:latin typeface="Symbol" charset="0"/>
                <a:cs typeface="Times" charset="0"/>
              </a:rPr>
              <a:t>e</a:t>
            </a:r>
            <a:r>
              <a:rPr lang="en-US" sz="2800" baseline="-25000">
                <a:latin typeface="Times" charset="0"/>
                <a:cs typeface="Times" charset="0"/>
              </a:rPr>
              <a:t>ii</a:t>
            </a:r>
            <a:r>
              <a:rPr lang="en-US" sz="2800">
                <a:latin typeface="Times" charset="0"/>
                <a:cs typeface="Times" charset="0"/>
              </a:rPr>
              <a:t>=0</a:t>
            </a:r>
            <a:r>
              <a:rPr lang="en-US" sz="2800">
                <a:latin typeface="Helvetica" charset="0"/>
                <a:cs typeface="Times" charset="0"/>
              </a:rPr>
              <a:t>).</a:t>
            </a:r>
            <a:endParaRPr lang="en-US" sz="2800">
              <a:latin typeface="Helvetica" charset="0"/>
            </a:endParaRPr>
          </a:p>
        </p:txBody>
      </p:sp>
      <p:graphicFrame>
        <p:nvGraphicFramePr>
          <p:cNvPr id="23554" name="Object 2"/>
          <p:cNvGraphicFramePr>
            <a:graphicFrameLocks noChangeAspect="1"/>
          </p:cNvGraphicFramePr>
          <p:nvPr/>
        </p:nvGraphicFramePr>
        <p:xfrm>
          <a:off x="1792288" y="2876550"/>
          <a:ext cx="6918325" cy="1390650"/>
        </p:xfrm>
        <a:graphic>
          <a:graphicData uri="http://schemas.openxmlformats.org/presentationml/2006/ole">
            <mc:AlternateContent xmlns:mc="http://schemas.openxmlformats.org/markup-compatibility/2006">
              <mc:Choice xmlns:v="urn:schemas-microsoft-com:vml" Requires="v">
                <p:oleObj spid="_x0000_s23573" name="Equation" r:id="rId3" imgW="4546600" imgH="914400" progId="Equation.3">
                  <p:embed/>
                </p:oleObj>
              </mc:Choice>
              <mc:Fallback>
                <p:oleObj name="Equation" r:id="rId3" imgW="454660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2876550"/>
                        <a:ext cx="69183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559" name="Text Box 7"/>
          <p:cNvSpPr txBox="1">
            <a:spLocks noChangeArrowheads="1"/>
          </p:cNvSpPr>
          <p:nvPr/>
        </p:nvSpPr>
        <p:spPr bwMode="auto">
          <a:xfrm>
            <a:off x="1431925" y="6110288"/>
            <a:ext cx="5527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latin typeface="Times" charset="0"/>
              </a:rPr>
              <a:t>Compare with single slip: Schmid factor = cos</a:t>
            </a:r>
            <a:r>
              <a:rPr lang="en-US" sz="1800">
                <a:latin typeface="Symbol" charset="0"/>
              </a:rPr>
              <a:t>f</a:t>
            </a:r>
            <a:r>
              <a:rPr lang="en-US" sz="1800">
                <a:latin typeface="Times" charset="0"/>
              </a:rPr>
              <a:t>cos</a:t>
            </a:r>
            <a:r>
              <a:rPr lang="en-US" sz="1800">
                <a:latin typeface="Symbol" charset="0"/>
              </a:rPr>
              <a:t>l</a:t>
            </a:r>
            <a:r>
              <a:rPr lang="en-US" sz="1800">
                <a:latin typeface="Times" charset="0"/>
              </a:rPr>
              <a:t> = </a:t>
            </a:r>
            <a:r>
              <a:rPr lang="en-US" sz="1800">
                <a:latin typeface="Symbol" charset="0"/>
              </a:rPr>
              <a:t>t/s</a:t>
            </a:r>
          </a:p>
        </p:txBody>
      </p:sp>
      <p:graphicFrame>
        <p:nvGraphicFramePr>
          <p:cNvPr id="23555" name="Object 3"/>
          <p:cNvGraphicFramePr>
            <a:graphicFrameLocks noChangeAspect="1"/>
          </p:cNvGraphicFramePr>
          <p:nvPr/>
        </p:nvGraphicFramePr>
        <p:xfrm>
          <a:off x="1947863" y="4419600"/>
          <a:ext cx="6129337" cy="1384300"/>
        </p:xfrm>
        <a:graphic>
          <a:graphicData uri="http://schemas.openxmlformats.org/presentationml/2006/ole">
            <mc:AlternateContent xmlns:mc="http://schemas.openxmlformats.org/markup-compatibility/2006">
              <mc:Choice xmlns:v="urn:schemas-microsoft-com:vml" Requires="v">
                <p:oleObj spid="_x0000_s23574" name="Equation" r:id="rId5" imgW="2476500" imgH="558800" progId="Equation.3">
                  <p:embed/>
                </p:oleObj>
              </mc:Choice>
              <mc:Fallback>
                <p:oleObj name="Equation" r:id="rId5" imgW="2476500" imgH="558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4419600"/>
                        <a:ext cx="61293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560"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8825913-1C70-1941-A941-5FC9EA62845E}" type="slidenum">
              <a:rPr lang="en-US" sz="1400">
                <a:latin typeface="Times" charset="0"/>
              </a:rPr>
              <a:pPr/>
              <a:t>11</a:t>
            </a:fld>
            <a:endParaRPr lang="en-US" sz="1400">
              <a:latin typeface="Times" charset="0"/>
            </a:endParaRPr>
          </a:p>
        </p:txBody>
      </p:sp>
      <p:sp>
        <p:nvSpPr>
          <p:cNvPr id="13314" name="Rectangle 2"/>
          <p:cNvSpPr>
            <a:spLocks noGrp="1" noChangeArrowheads="1"/>
          </p:cNvSpPr>
          <p:nvPr>
            <p:ph type="title"/>
          </p:nvPr>
        </p:nvSpPr>
        <p:spPr/>
        <p:txBody>
          <a:bodyPr/>
          <a:lstStyle/>
          <a:p>
            <a:r>
              <a:rPr lang="en-US">
                <a:latin typeface="Times" charset="0"/>
              </a:rPr>
              <a:t>Uniaxial compression/tension</a:t>
            </a:r>
          </a:p>
        </p:txBody>
      </p:sp>
      <p:sp>
        <p:nvSpPr>
          <p:cNvPr id="24581" name="Rectangle 3"/>
          <p:cNvSpPr>
            <a:spLocks noGrp="1" noChangeArrowheads="1"/>
          </p:cNvSpPr>
          <p:nvPr>
            <p:ph type="body" idx="1"/>
          </p:nvPr>
        </p:nvSpPr>
        <p:spPr/>
        <p:txBody>
          <a:bodyPr/>
          <a:lstStyle/>
          <a:p>
            <a:r>
              <a:rPr lang="en-US">
                <a:latin typeface="Helvetica" charset="0"/>
                <a:cs typeface="Times" charset="0"/>
              </a:rPr>
              <a:t>So, for axisymmetric straining paths, the orientation dependence within a Standard Stereographic Triangle (SST) is as follows.  The velocity gradient has the form:</a:t>
            </a:r>
          </a:p>
        </p:txBody>
      </p:sp>
      <p:graphicFrame>
        <p:nvGraphicFramePr>
          <p:cNvPr id="24578" name="Object 2"/>
          <p:cNvGraphicFramePr>
            <a:graphicFrameLocks noChangeAspect="1"/>
          </p:cNvGraphicFramePr>
          <p:nvPr>
            <p:extLst>
              <p:ext uri="{D42A27DB-BD31-4B8C-83A1-F6EECF244321}">
                <p14:modId xmlns:p14="http://schemas.microsoft.com/office/powerpoint/2010/main" val="3388064465"/>
              </p:ext>
            </p:extLst>
          </p:nvPr>
        </p:nvGraphicFramePr>
        <p:xfrm>
          <a:off x="3262313" y="3624263"/>
          <a:ext cx="4068762" cy="2127250"/>
        </p:xfrm>
        <a:graphic>
          <a:graphicData uri="http://schemas.openxmlformats.org/presentationml/2006/ole">
            <mc:AlternateContent xmlns:mc="http://schemas.openxmlformats.org/markup-compatibility/2006">
              <mc:Choice xmlns:v="urn:schemas-microsoft-com:vml" Requires="v">
                <p:oleObj spid="_x0000_s24591" name="Equation" r:id="rId3" imgW="1409700" imgH="736600" progId="Equation.3">
                  <p:embed/>
                </p:oleObj>
              </mc:Choice>
              <mc:Fallback>
                <p:oleObj name="Equation" r:id="rId3" imgW="1409700" imgH="736600" progId="Equation.3">
                  <p:embed/>
                  <p:pic>
                    <p:nvPicPr>
                      <p:cNvPr id="0" name="Object 2"/>
                      <p:cNvPicPr>
                        <a:picLocks noChangeAspect="1" noChangeArrowheads="1"/>
                      </p:cNvPicPr>
                      <p:nvPr/>
                    </p:nvPicPr>
                    <p:blipFill>
                      <a:blip r:embed="rId4"/>
                      <a:srcRect/>
                      <a:stretch>
                        <a:fillRect/>
                      </a:stretch>
                    </p:blipFill>
                    <p:spPr bwMode="auto">
                      <a:xfrm>
                        <a:off x="3262313" y="3624263"/>
                        <a:ext cx="4068762"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582" name="Text Box 6"/>
          <p:cNvSpPr txBox="1">
            <a:spLocks noChangeArrowheads="1"/>
          </p:cNvSpPr>
          <p:nvPr/>
        </p:nvSpPr>
        <p:spPr bwMode="auto">
          <a:xfrm>
            <a:off x="1889125" y="5915025"/>
            <a:ext cx="6188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The von Mises equivalent strain for such a tensile strain is always </a:t>
            </a:r>
            <a:r>
              <a:rPr lang="en-US" i="1"/>
              <a:t>2</a:t>
            </a:r>
            <a:r>
              <a:rPr lang="en-US" i="1">
                <a:latin typeface="Symbol" charset="0"/>
                <a:sym typeface="Symbol" charset="0"/>
              </a:rPr>
              <a:t></a:t>
            </a:r>
            <a:endParaRPr lang="en-US"/>
          </a:p>
        </p:txBody>
      </p:sp>
      <p:sp>
        <p:nvSpPr>
          <p:cNvPr id="24583"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sford-fig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371600"/>
            <a:ext cx="7322316" cy="4800600"/>
          </a:xfrm>
          <a:prstGeom prst="rect">
            <a:avLst/>
          </a:prstGeom>
        </p:spPr>
      </p:pic>
      <p:sp>
        <p:nvSpPr>
          <p:cNvPr id="7"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E51C785-051F-DC45-8BA3-2FC2895F10F3}" type="slidenum">
              <a:rPr lang="en-US" sz="1400">
                <a:latin typeface="Times" charset="0"/>
              </a:rPr>
              <a:pPr/>
              <a:t>12</a:t>
            </a:fld>
            <a:endParaRPr lang="en-US" sz="1400">
              <a:latin typeface="Times" charset="0"/>
            </a:endParaRPr>
          </a:p>
        </p:txBody>
      </p:sp>
      <p:sp>
        <p:nvSpPr>
          <p:cNvPr id="15362" name="Rectangle 2"/>
          <p:cNvSpPr>
            <a:spLocks noGrp="1" noChangeArrowheads="1"/>
          </p:cNvSpPr>
          <p:nvPr>
            <p:ph type="title"/>
          </p:nvPr>
        </p:nvSpPr>
        <p:spPr/>
        <p:txBody>
          <a:bodyPr/>
          <a:lstStyle/>
          <a:p>
            <a:r>
              <a:rPr lang="en-US">
                <a:latin typeface="Times" charset="0"/>
              </a:rPr>
              <a:t>Taylor factor(orientation)</a:t>
            </a:r>
          </a:p>
        </p:txBody>
      </p:sp>
      <p:sp>
        <p:nvSpPr>
          <p:cNvPr id="25605" name="Text Box 4"/>
          <p:cNvSpPr txBox="1">
            <a:spLocks noChangeArrowheads="1"/>
          </p:cNvSpPr>
          <p:nvPr/>
        </p:nvSpPr>
        <p:spPr bwMode="auto">
          <a:xfrm>
            <a:off x="1600200" y="1752600"/>
            <a:ext cx="384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Times" charset="0"/>
              </a:rPr>
              <a:t>Hosford: mechanics of xtals...</a:t>
            </a:r>
          </a:p>
        </p:txBody>
      </p:sp>
      <p:sp>
        <p:nvSpPr>
          <p:cNvPr id="25606"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059E886-F31A-DD43-A6A9-7EBE2F0CC64F}" type="slidenum">
              <a:rPr lang="en-US" sz="1400">
                <a:latin typeface="Times" charset="0"/>
              </a:rPr>
              <a:pPr/>
              <a:t>13</a:t>
            </a:fld>
            <a:endParaRPr lang="en-US" sz="1400">
              <a:latin typeface="Times" charset="0"/>
            </a:endParaRPr>
          </a:p>
        </p:txBody>
      </p:sp>
      <p:sp>
        <p:nvSpPr>
          <p:cNvPr id="14338" name="Rectangle 2"/>
          <p:cNvSpPr>
            <a:spLocks noGrp="1" noChangeArrowheads="1"/>
          </p:cNvSpPr>
          <p:nvPr>
            <p:ph type="title"/>
          </p:nvPr>
        </p:nvSpPr>
        <p:spPr/>
        <p:txBody>
          <a:bodyPr/>
          <a:lstStyle/>
          <a:p>
            <a:r>
              <a:rPr lang="en-US">
                <a:latin typeface="Times" charset="0"/>
              </a:rPr>
              <a:t>Texture hardening</a:t>
            </a:r>
          </a:p>
        </p:txBody>
      </p:sp>
      <p:sp>
        <p:nvSpPr>
          <p:cNvPr id="26628" name="Rectangle 3"/>
          <p:cNvSpPr>
            <a:spLocks noGrp="1" noChangeArrowheads="1"/>
          </p:cNvSpPr>
          <p:nvPr>
            <p:ph type="body" idx="1"/>
          </p:nvPr>
        </p:nvSpPr>
        <p:spPr>
          <a:xfrm>
            <a:off x="1295400" y="1295400"/>
            <a:ext cx="7467600" cy="4114800"/>
          </a:xfrm>
        </p:spPr>
        <p:txBody>
          <a:bodyPr/>
          <a:lstStyle/>
          <a:p>
            <a:r>
              <a:rPr lang="en-US" sz="2800">
                <a:latin typeface="Helvetica" charset="0"/>
                <a:cs typeface="Times" charset="0"/>
              </a:rPr>
              <a:t>Note that the Taylor factor is largest at both the 111 and 110 positions and a minimum at the 100 position.  Thus a cubic material with a perfect &lt;111&gt; or &lt;110&gt; fiber will be 1.5 times as strong in tension or compression as the same material with a &lt;100&gt; fiber texture.  This is not as dramatic a strengthening as can be achieved by other means, e.g. precipitation hardening, but it is significant.  Also, it can be achieved without sacrificing other properties.</a:t>
            </a:r>
          </a:p>
        </p:txBody>
      </p:sp>
      <p:sp>
        <p:nvSpPr>
          <p:cNvPr id="26629"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064E74-A723-3941-B95C-0D97CAD8131A}" type="slidenum">
              <a:rPr lang="en-US" sz="1400">
                <a:latin typeface="Times" charset="0"/>
              </a:rPr>
              <a:pPr/>
              <a:t>14</a:t>
            </a:fld>
            <a:endParaRPr lang="en-US" sz="1400">
              <a:latin typeface="Times" charset="0"/>
            </a:endParaRPr>
          </a:p>
        </p:txBody>
      </p:sp>
      <p:sp>
        <p:nvSpPr>
          <p:cNvPr id="16386" name="Rectangle 2"/>
          <p:cNvSpPr>
            <a:spLocks noGrp="1" noChangeArrowheads="1"/>
          </p:cNvSpPr>
          <p:nvPr>
            <p:ph type="title"/>
          </p:nvPr>
        </p:nvSpPr>
        <p:spPr>
          <a:xfrm>
            <a:off x="609600" y="76200"/>
            <a:ext cx="8153400" cy="1143000"/>
          </a:xfrm>
        </p:spPr>
        <p:txBody>
          <a:bodyPr/>
          <a:lstStyle/>
          <a:p>
            <a:r>
              <a:rPr lang="en-US">
                <a:latin typeface="Times" charset="0"/>
              </a:rPr>
              <a:t>Uniaxial deformation: single slip</a:t>
            </a:r>
          </a:p>
        </p:txBody>
      </p:sp>
      <p:sp>
        <p:nvSpPr>
          <p:cNvPr id="27652" name="Rectangle 3"/>
          <p:cNvSpPr>
            <a:spLocks noGrp="1" noChangeArrowheads="1"/>
          </p:cNvSpPr>
          <p:nvPr>
            <p:ph type="body" idx="1"/>
          </p:nvPr>
        </p:nvSpPr>
        <p:spPr>
          <a:xfrm>
            <a:off x="1295400" y="1066800"/>
            <a:ext cx="7696200" cy="5181600"/>
          </a:xfrm>
        </p:spPr>
        <p:txBody>
          <a:bodyPr/>
          <a:lstStyle/>
          <a:p>
            <a:r>
              <a:rPr lang="en-US" sz="2400">
                <a:latin typeface="Helvetica" charset="0"/>
                <a:cs typeface="Times" charset="0"/>
              </a:rPr>
              <a:t>Recall the standard picture of the single crystal under tensile load.  In this case, we can define angles between the tensile direction and the slip plane normal,</a:t>
            </a:r>
            <a:r>
              <a:rPr lang="en-US" sz="2400">
                <a:latin typeface="Times" charset="0"/>
                <a:cs typeface="Times" charset="0"/>
              </a:rPr>
              <a:t> </a:t>
            </a:r>
            <a:r>
              <a:rPr lang="en-US" sz="2400" i="1">
                <a:latin typeface="Symbol" charset="0"/>
                <a:cs typeface="Times" charset="0"/>
              </a:rPr>
              <a:t>f</a:t>
            </a:r>
            <a:r>
              <a:rPr lang="en-US" sz="2400">
                <a:latin typeface="Times" charset="0"/>
                <a:cs typeface="Times" charset="0"/>
              </a:rPr>
              <a:t>, </a:t>
            </a:r>
            <a:r>
              <a:rPr lang="en-US" sz="2400">
                <a:latin typeface="Helvetica" charset="0"/>
                <a:cs typeface="Times" charset="0"/>
              </a:rPr>
              <a:t>and also between the tensile direction and the slip direction,</a:t>
            </a:r>
            <a:r>
              <a:rPr lang="en-US" sz="2400">
                <a:latin typeface="Times" charset="0"/>
                <a:cs typeface="Times" charset="0"/>
              </a:rPr>
              <a:t> </a:t>
            </a:r>
            <a:r>
              <a:rPr lang="en-US" sz="2400" i="1">
                <a:latin typeface="Symbol" charset="0"/>
                <a:cs typeface="Times" charset="0"/>
              </a:rPr>
              <a:t>l</a:t>
            </a:r>
            <a:r>
              <a:rPr lang="en-US" sz="2400">
                <a:latin typeface="Times" charset="0"/>
                <a:cs typeface="Times" charset="0"/>
              </a:rPr>
              <a:t>.  </a:t>
            </a:r>
            <a:r>
              <a:rPr lang="en-US" sz="2400">
                <a:latin typeface="Helvetica" charset="0"/>
                <a:cs typeface="Times" charset="0"/>
              </a:rPr>
              <a:t>Given an applied tensile stress (force over area) on the crystal, we can calculate the shear stress resolved onto the particular slip system as</a:t>
            </a:r>
            <a:r>
              <a:rPr lang="en-US" sz="2400">
                <a:latin typeface="Times" charset="0"/>
                <a:cs typeface="Times" charset="0"/>
              </a:rPr>
              <a:t> </a:t>
            </a:r>
            <a:r>
              <a:rPr lang="en-US" sz="2400" i="1">
                <a:latin typeface="Symbol" charset="0"/>
                <a:cs typeface="Times" charset="0"/>
              </a:rPr>
              <a:t>t</a:t>
            </a:r>
            <a:r>
              <a:rPr lang="en-US" sz="2400">
                <a:latin typeface="Times" charset="0"/>
                <a:cs typeface="Times" charset="0"/>
              </a:rPr>
              <a:t>=</a:t>
            </a:r>
            <a:r>
              <a:rPr lang="en-US" sz="2400" i="1">
                <a:latin typeface="Symbol" charset="0"/>
                <a:cs typeface="Times" charset="0"/>
              </a:rPr>
              <a:t>s</a:t>
            </a:r>
            <a:r>
              <a:rPr lang="en-US" sz="2400">
                <a:latin typeface="Times" charset="0"/>
                <a:cs typeface="Times" charset="0"/>
              </a:rPr>
              <a:t>cos</a:t>
            </a:r>
            <a:r>
              <a:rPr lang="en-US" sz="2400" i="1">
                <a:latin typeface="Symbol" charset="0"/>
                <a:cs typeface="Times" charset="0"/>
              </a:rPr>
              <a:t>f</a:t>
            </a:r>
            <a:r>
              <a:rPr lang="en-US" sz="2400">
                <a:latin typeface="Times" charset="0"/>
                <a:cs typeface="Times" charset="0"/>
              </a:rPr>
              <a:t>cos</a:t>
            </a:r>
            <a:r>
              <a:rPr lang="en-US" sz="2400" i="1">
                <a:latin typeface="Symbol" charset="0"/>
                <a:cs typeface="Times" charset="0"/>
              </a:rPr>
              <a:t>l</a:t>
            </a:r>
            <a:r>
              <a:rPr lang="en-US" sz="2400">
                <a:latin typeface="Times" charset="0"/>
                <a:cs typeface="Times" charset="0"/>
              </a:rPr>
              <a:t>.  </a:t>
            </a:r>
            <a:r>
              <a:rPr lang="en-US" sz="2400">
                <a:latin typeface="Helvetica" charset="0"/>
                <a:cs typeface="Times" charset="0"/>
              </a:rPr>
              <a:t>This simple formula (think of using only the direction cosine for the slip plane and direction that corresponds to the tensile axis) then allows us to rationalize the variation of stress with testing angle (crystal orientation) with Schmid's Law concerning the existence of a critical resolved shear</a:t>
            </a:r>
            <a:r>
              <a:rPr lang="en-US" sz="2400">
                <a:latin typeface="Times" charset="0"/>
                <a:cs typeface="Times" charset="0"/>
              </a:rPr>
              <a:t> stress. </a:t>
            </a:r>
          </a:p>
        </p:txBody>
      </p:sp>
      <p:sp>
        <p:nvSpPr>
          <p:cNvPr id="27653"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DF047FC-0483-1945-80A3-D8697CE3D19A}" type="slidenum">
              <a:rPr lang="en-US" sz="1400">
                <a:latin typeface="Times" charset="0"/>
              </a:rPr>
              <a:pPr/>
              <a:t>15</a:t>
            </a:fld>
            <a:endParaRPr lang="en-US" sz="1400">
              <a:latin typeface="Times" charset="0"/>
            </a:endParaRPr>
          </a:p>
        </p:txBody>
      </p:sp>
      <p:sp>
        <p:nvSpPr>
          <p:cNvPr id="17410" name="Rectangle 2"/>
          <p:cNvSpPr>
            <a:spLocks noGrp="1" noChangeArrowheads="1"/>
          </p:cNvSpPr>
          <p:nvPr>
            <p:ph type="title"/>
          </p:nvPr>
        </p:nvSpPr>
        <p:spPr/>
        <p:txBody>
          <a:bodyPr/>
          <a:lstStyle/>
          <a:p>
            <a:r>
              <a:rPr lang="en-US">
                <a:latin typeface="Times" charset="0"/>
              </a:rPr>
              <a:t>Single slip: Schmid factors</a:t>
            </a:r>
          </a:p>
        </p:txBody>
      </p:sp>
      <p:sp>
        <p:nvSpPr>
          <p:cNvPr id="28679" name="Rectangle 3"/>
          <p:cNvSpPr>
            <a:spLocks noGrp="1" noChangeArrowheads="1"/>
          </p:cNvSpPr>
          <p:nvPr>
            <p:ph type="body" idx="1"/>
          </p:nvPr>
        </p:nvSpPr>
        <p:spPr/>
        <p:txBody>
          <a:bodyPr/>
          <a:lstStyle/>
          <a:p>
            <a:r>
              <a:rPr lang="en-US" sz="2800">
                <a:latin typeface="Helvetica" charset="0"/>
                <a:cs typeface="Times" charset="0"/>
              </a:rPr>
              <a:t>Re-write the relationship in terms of (unit) vectors that describe the slip plane, </a:t>
            </a:r>
            <a:r>
              <a:rPr lang="en-US" sz="2800" b="1">
                <a:latin typeface="Helvetica" charset="0"/>
                <a:cs typeface="Times" charset="0"/>
              </a:rPr>
              <a:t>n</a:t>
            </a:r>
            <a:r>
              <a:rPr lang="en-US" sz="2800">
                <a:latin typeface="Helvetica" charset="0"/>
                <a:cs typeface="Times" charset="0"/>
              </a:rPr>
              <a:t>, and slip direction, </a:t>
            </a:r>
            <a:r>
              <a:rPr lang="en-US" sz="2800" b="1">
                <a:latin typeface="Helvetica" charset="0"/>
                <a:cs typeface="Times" charset="0"/>
              </a:rPr>
              <a:t>b</a:t>
            </a:r>
            <a:r>
              <a:rPr lang="en-US" sz="2800">
                <a:latin typeface="Helvetica" charset="0"/>
                <a:cs typeface="Times" charset="0"/>
              </a:rPr>
              <a:t>: index notation and tensor notation are used interchangeably.</a:t>
            </a:r>
          </a:p>
        </p:txBody>
      </p:sp>
      <p:graphicFrame>
        <p:nvGraphicFramePr>
          <p:cNvPr id="28674" name="Object 2"/>
          <p:cNvGraphicFramePr>
            <a:graphicFrameLocks noChangeAspect="1"/>
          </p:cNvGraphicFramePr>
          <p:nvPr/>
        </p:nvGraphicFramePr>
        <p:xfrm>
          <a:off x="1828800" y="3200400"/>
          <a:ext cx="1587500" cy="587375"/>
        </p:xfrm>
        <a:graphic>
          <a:graphicData uri="http://schemas.openxmlformats.org/presentationml/2006/ole">
            <mc:AlternateContent xmlns:mc="http://schemas.openxmlformats.org/markup-compatibility/2006">
              <mc:Choice xmlns:v="urn:schemas-microsoft-com:vml" Requires="v">
                <p:oleObj spid="_x0000_s28694" name="Equation" r:id="rId3" imgW="584200" imgH="215900" progId="Equation.3">
                  <p:embed/>
                </p:oleObj>
              </mc:Choice>
              <mc:Fallback>
                <p:oleObj name="Equation" r:id="rId3" imgW="584200" imgH="215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00400"/>
                        <a:ext cx="15875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1752600" y="3962400"/>
          <a:ext cx="1943100" cy="611188"/>
        </p:xfrm>
        <a:graphic>
          <a:graphicData uri="http://schemas.openxmlformats.org/presentationml/2006/ole">
            <mc:AlternateContent xmlns:mc="http://schemas.openxmlformats.org/markup-compatibility/2006">
              <mc:Choice xmlns:v="urn:schemas-microsoft-com:vml" Requires="v">
                <p:oleObj spid="_x0000_s28695" name="Document" r:id="rId5" imgW="685800" imgH="215900" progId="Word.Document.8">
                  <p:embed/>
                </p:oleObj>
              </mc:Choice>
              <mc:Fallback>
                <p:oleObj name="Document" r:id="rId5" imgW="685800" imgH="21590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962400"/>
                        <a:ext cx="19431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80" name="Rectangle 4"/>
          <p:cNvSpPr>
            <a:spLocks noChangeArrowheads="1"/>
          </p:cNvSpPr>
          <p:nvPr/>
        </p:nvSpPr>
        <p:spPr bwMode="auto">
          <a:xfrm>
            <a:off x="0" y="35814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 name="Picture 1" descr="Hosford-fig2.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0991" y="3046655"/>
            <a:ext cx="4972009" cy="38131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4BA56B-536B-7640-83BC-7EC0BBF664B7}" type="slidenum">
              <a:rPr lang="en-US" sz="1400">
                <a:latin typeface="Times" charset="0"/>
              </a:rPr>
              <a:pPr/>
              <a:t>16</a:t>
            </a:fld>
            <a:endParaRPr lang="en-US" sz="1400">
              <a:latin typeface="Times" charset="0"/>
            </a:endParaRPr>
          </a:p>
        </p:txBody>
      </p:sp>
      <p:sp>
        <p:nvSpPr>
          <p:cNvPr id="18434" name="Rectangle 2"/>
          <p:cNvSpPr>
            <a:spLocks noGrp="1" noChangeArrowheads="1"/>
          </p:cNvSpPr>
          <p:nvPr>
            <p:ph type="title"/>
          </p:nvPr>
        </p:nvSpPr>
        <p:spPr/>
        <p:txBody>
          <a:bodyPr/>
          <a:lstStyle/>
          <a:p>
            <a:r>
              <a:rPr lang="en-US">
                <a:latin typeface="Times" charset="0"/>
              </a:rPr>
              <a:t>Single: multiple comparison</a:t>
            </a:r>
          </a:p>
        </p:txBody>
      </p:sp>
      <p:sp>
        <p:nvSpPr>
          <p:cNvPr id="29700" name="Rectangle 3"/>
          <p:cNvSpPr>
            <a:spLocks noGrp="1" noChangeArrowheads="1"/>
          </p:cNvSpPr>
          <p:nvPr>
            <p:ph type="body" idx="1"/>
          </p:nvPr>
        </p:nvSpPr>
        <p:spPr/>
        <p:txBody>
          <a:bodyPr/>
          <a:lstStyle/>
          <a:p>
            <a:r>
              <a:rPr lang="en-US">
                <a:latin typeface="Helvetica" charset="0"/>
                <a:cs typeface="Times" charset="0"/>
              </a:rPr>
              <a:t>It is interesting to consider the difference between  multiple slip and single slip stress levels because of its relevance to deviations from the Taylor model.  Hosford presents an analysis of the </a:t>
            </a:r>
            <a:r>
              <a:rPr lang="en-US" i="1">
                <a:latin typeface="Helvetica" charset="0"/>
                <a:cs typeface="Times" charset="0"/>
              </a:rPr>
              <a:t>ratio</a:t>
            </a:r>
            <a:r>
              <a:rPr lang="en-US">
                <a:latin typeface="Helvetica" charset="0"/>
                <a:cs typeface="Times" charset="0"/>
              </a:rPr>
              <a:t> between the stress required for multiple slip and the stress for single slip under axisymmetric deformation conditions (in {111}&lt;110&gt; slip).</a:t>
            </a:r>
            <a:r>
              <a:rPr lang="en-US">
                <a:latin typeface="Times" charset="0"/>
                <a:cs typeface="Times" charset="0"/>
              </a:rPr>
              <a:t>  </a:t>
            </a:r>
          </a:p>
        </p:txBody>
      </p:sp>
      <p:sp>
        <p:nvSpPr>
          <p:cNvPr id="29701"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sford-fig6.2.png"/>
          <p:cNvPicPr>
            <a:picLocks noChangeAspect="1"/>
          </p:cNvPicPr>
          <p:nvPr/>
        </p:nvPicPr>
        <p:blipFill rotWithShape="1">
          <a:blip r:embed="rId2">
            <a:extLst>
              <a:ext uri="{28A0092B-C50C-407E-A947-70E740481C1C}">
                <a14:useLocalDpi xmlns:a14="http://schemas.microsoft.com/office/drawing/2010/main" val="0"/>
              </a:ext>
            </a:extLst>
          </a:blip>
          <a:srcRect b="16972"/>
          <a:stretch/>
        </p:blipFill>
        <p:spPr>
          <a:xfrm>
            <a:off x="1600200" y="1398960"/>
            <a:ext cx="6925444" cy="4849440"/>
          </a:xfrm>
          <a:prstGeom prst="rect">
            <a:avLst/>
          </a:prstGeom>
        </p:spPr>
      </p:pic>
      <p:sp>
        <p:nvSpPr>
          <p:cNvPr id="9"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C6E6281-42D9-BB42-8C20-8A384EAC777E}" type="slidenum">
              <a:rPr lang="en-US" sz="1400">
                <a:latin typeface="Times" charset="0"/>
              </a:rPr>
              <a:pPr/>
              <a:t>17</a:t>
            </a:fld>
            <a:endParaRPr lang="en-US" sz="1400">
              <a:latin typeface="Times" charset="0"/>
            </a:endParaRPr>
          </a:p>
        </p:txBody>
      </p:sp>
      <p:sp>
        <p:nvSpPr>
          <p:cNvPr id="19458" name="Rectangle 2"/>
          <p:cNvSpPr>
            <a:spLocks noGrp="1" noChangeArrowheads="1"/>
          </p:cNvSpPr>
          <p:nvPr>
            <p:ph type="title"/>
          </p:nvPr>
        </p:nvSpPr>
        <p:spPr/>
        <p:txBody>
          <a:bodyPr/>
          <a:lstStyle/>
          <a:p>
            <a:r>
              <a:rPr lang="en-US">
                <a:latin typeface="Times" charset="0"/>
              </a:rPr>
              <a:t>Single: Multiple comparison</a:t>
            </a:r>
          </a:p>
        </p:txBody>
      </p:sp>
      <p:sp>
        <p:nvSpPr>
          <p:cNvPr id="30725" name="Line 4"/>
          <p:cNvSpPr>
            <a:spLocks noChangeShapeType="1"/>
          </p:cNvSpPr>
          <p:nvPr/>
        </p:nvSpPr>
        <p:spPr bwMode="auto">
          <a:xfrm>
            <a:off x="3657600" y="2819400"/>
            <a:ext cx="3048000" cy="2209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6" name="Text Box 5"/>
          <p:cNvSpPr txBox="1">
            <a:spLocks noChangeArrowheads="1"/>
          </p:cNvSpPr>
          <p:nvPr/>
        </p:nvSpPr>
        <p:spPr bwMode="auto">
          <a:xfrm>
            <a:off x="1600200" y="1828800"/>
            <a:ext cx="36036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chemeClr val="accent2"/>
                </a:solidFill>
                <a:latin typeface="Times" charset="0"/>
              </a:rPr>
              <a:t>Max. difference (=1.65)</a:t>
            </a:r>
            <a:br>
              <a:rPr lang="en-US" sz="2800">
                <a:solidFill>
                  <a:schemeClr val="accent2"/>
                </a:solidFill>
                <a:latin typeface="Times" charset="0"/>
              </a:rPr>
            </a:br>
            <a:r>
              <a:rPr lang="en-US" sz="2800">
                <a:solidFill>
                  <a:schemeClr val="accent2"/>
                </a:solidFill>
                <a:latin typeface="Times" charset="0"/>
              </a:rPr>
              <a:t>between single &amp; </a:t>
            </a:r>
            <a:br>
              <a:rPr lang="en-US" sz="2800">
                <a:solidFill>
                  <a:schemeClr val="accent2"/>
                </a:solidFill>
                <a:latin typeface="Times" charset="0"/>
              </a:rPr>
            </a:br>
            <a:r>
              <a:rPr lang="en-US" sz="2800">
                <a:solidFill>
                  <a:schemeClr val="accent2"/>
                </a:solidFill>
                <a:latin typeface="Times" charset="0"/>
              </a:rPr>
              <a:t>multiple slip</a:t>
            </a:r>
          </a:p>
        </p:txBody>
      </p:sp>
      <p:sp>
        <p:nvSpPr>
          <p:cNvPr id="30727" name="Text Box 6"/>
          <p:cNvSpPr txBox="1">
            <a:spLocks noChangeArrowheads="1"/>
          </p:cNvSpPr>
          <p:nvPr/>
        </p:nvSpPr>
        <p:spPr bwMode="auto">
          <a:xfrm>
            <a:off x="1524000" y="6111875"/>
            <a:ext cx="7467600"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Times" charset="0"/>
                <a:cs typeface="Times" charset="0"/>
              </a:rPr>
              <a:t>Figure 6.2 from Ch. 6 of Hosford, showing the ratio of the Taylor factor to the reciprocal Schmid factor, M/(1/m), for axisymmetric flow with {111}&lt;110&gt; slip.  Orientations near 110 exhibit the largest ratios and might therefore be expected to deviate most readily from the Taylor model.</a:t>
            </a:r>
          </a:p>
        </p:txBody>
      </p:sp>
      <p:sp>
        <p:nvSpPr>
          <p:cNvPr id="30728"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1AB4456-D218-4944-B8E8-33F4030BA87B}" type="slidenum">
              <a:rPr lang="en-US" sz="1400">
                <a:latin typeface="Times" charset="0"/>
              </a:rPr>
              <a:pPr/>
              <a:t>18</a:t>
            </a:fld>
            <a:endParaRPr lang="en-US" sz="1400">
              <a:latin typeface="Times" charset="0"/>
            </a:endParaRPr>
          </a:p>
        </p:txBody>
      </p:sp>
      <p:sp>
        <p:nvSpPr>
          <p:cNvPr id="20482" name="Rectangle 2"/>
          <p:cNvSpPr>
            <a:spLocks noGrp="1" noChangeArrowheads="1"/>
          </p:cNvSpPr>
          <p:nvPr>
            <p:ph type="title"/>
          </p:nvPr>
        </p:nvSpPr>
        <p:spPr/>
        <p:txBody>
          <a:bodyPr/>
          <a:lstStyle/>
          <a:p>
            <a:r>
              <a:rPr lang="en-US">
                <a:latin typeface="Times" charset="0"/>
              </a:rPr>
              <a:t>Single: Multiple comparison</a:t>
            </a:r>
          </a:p>
        </p:txBody>
      </p:sp>
      <p:sp>
        <p:nvSpPr>
          <p:cNvPr id="31748" name="Rectangle 3"/>
          <p:cNvSpPr>
            <a:spLocks noGrp="1" noChangeArrowheads="1"/>
          </p:cNvSpPr>
          <p:nvPr>
            <p:ph type="body" idx="1"/>
          </p:nvPr>
        </p:nvSpPr>
        <p:spPr/>
        <p:txBody>
          <a:bodyPr/>
          <a:lstStyle/>
          <a:p>
            <a:r>
              <a:rPr lang="en-US" sz="2400">
                <a:latin typeface="Helvetica" charset="0"/>
                <a:cs typeface="Times" charset="0"/>
              </a:rPr>
              <a:t>The result expressed as a ratio of the Taylor factor to the reciprocal Schmid factor is that orientations near 100 or 111 exhibit negligible differences whereas orientations near 110 exhibit the largest differences.  This suggests that the latter orientations are the ones that would be expected to deviate most readily from the Taylor model.  In wire drawing of bcc metals, this is observed*: the grains tend to deform in plane strain into flat ribbons.  The flat ribbons then curl around each other in order to maintain compatibility.</a:t>
            </a:r>
          </a:p>
        </p:txBody>
      </p:sp>
      <p:sp>
        <p:nvSpPr>
          <p:cNvPr id="31749" name="Text Box 5"/>
          <p:cNvSpPr txBox="1">
            <a:spLocks noChangeArrowheads="1"/>
          </p:cNvSpPr>
          <p:nvPr/>
        </p:nvSpPr>
        <p:spPr bwMode="auto">
          <a:xfrm>
            <a:off x="1447800" y="5699125"/>
            <a:ext cx="750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Geneva" charset="0"/>
              </a:rPr>
              <a:t>*W. F. Hosford, </a:t>
            </a:r>
            <a:r>
              <a:rPr lang="en-US" sz="2000" i="1">
                <a:latin typeface="Geneva" charset="0"/>
              </a:rPr>
              <a:t>Trans. Met. Soc. AIME</a:t>
            </a:r>
            <a:r>
              <a:rPr lang="en-US" sz="2000">
                <a:latin typeface="Geneva" charset="0"/>
              </a:rPr>
              <a:t>, </a:t>
            </a:r>
            <a:r>
              <a:rPr lang="en-US" sz="2000" b="1">
                <a:latin typeface="Geneva" charset="0"/>
              </a:rPr>
              <a:t>230</a:t>
            </a:r>
            <a:r>
              <a:rPr lang="en-US" sz="2000">
                <a:latin typeface="Geneva" charset="0"/>
              </a:rPr>
              <a:t> (1964), pp. 12.</a:t>
            </a:r>
          </a:p>
        </p:txBody>
      </p:sp>
      <p:sp>
        <p:nvSpPr>
          <p:cNvPr id="31750"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30568B3-D544-E44F-A92C-E8A59C15F39D}" type="slidenum">
              <a:rPr lang="en-US" sz="1400">
                <a:latin typeface="Times" charset="0"/>
              </a:rPr>
              <a:pPr/>
              <a:t>19</a:t>
            </a:fld>
            <a:endParaRPr lang="en-US" sz="1400">
              <a:latin typeface="Times" charset="0"/>
            </a:endParaRPr>
          </a:p>
        </p:txBody>
      </p:sp>
      <p:sp>
        <p:nvSpPr>
          <p:cNvPr id="50178" name="Rectangle 2"/>
          <p:cNvSpPr>
            <a:spLocks noGrp="1" noChangeArrowheads="1"/>
          </p:cNvSpPr>
          <p:nvPr>
            <p:ph type="title"/>
          </p:nvPr>
        </p:nvSpPr>
        <p:spPr/>
        <p:txBody>
          <a:bodyPr/>
          <a:lstStyle/>
          <a:p>
            <a:r>
              <a:rPr lang="en-US">
                <a:latin typeface="Times" charset="0"/>
              </a:rPr>
              <a:t>Plane Strain Compression</a:t>
            </a:r>
          </a:p>
        </p:txBody>
      </p:sp>
      <p:sp>
        <p:nvSpPr>
          <p:cNvPr id="32773" name="Rectangle 3"/>
          <p:cNvSpPr>
            <a:spLocks noGrp="1" noChangeArrowheads="1"/>
          </p:cNvSpPr>
          <p:nvPr>
            <p:ph type="body" idx="1"/>
          </p:nvPr>
        </p:nvSpPr>
        <p:spPr/>
        <p:txBody>
          <a:bodyPr/>
          <a:lstStyle/>
          <a:p>
            <a:r>
              <a:rPr lang="en-US">
                <a:latin typeface="Helvetica" charset="0"/>
                <a:cs typeface="Times" charset="0"/>
              </a:rPr>
              <a:t>So, for </a:t>
            </a:r>
            <a:r>
              <a:rPr lang="en-US" i="1">
                <a:latin typeface="Helvetica" charset="0"/>
                <a:cs typeface="Times" charset="0"/>
              </a:rPr>
              <a:t>plane strain</a:t>
            </a:r>
            <a:r>
              <a:rPr lang="en-US">
                <a:latin typeface="Helvetica" charset="0"/>
                <a:cs typeface="Times" charset="0"/>
              </a:rPr>
              <a:t> straining paths, the velocity gradient has the form:</a:t>
            </a:r>
          </a:p>
        </p:txBody>
      </p:sp>
      <p:graphicFrame>
        <p:nvGraphicFramePr>
          <p:cNvPr id="32770" name="Object 2"/>
          <p:cNvGraphicFramePr>
            <a:graphicFrameLocks noChangeAspect="1"/>
          </p:cNvGraphicFramePr>
          <p:nvPr/>
        </p:nvGraphicFramePr>
        <p:xfrm>
          <a:off x="3355975" y="2665413"/>
          <a:ext cx="3116263" cy="1906587"/>
        </p:xfrm>
        <a:graphic>
          <a:graphicData uri="http://schemas.openxmlformats.org/presentationml/2006/ole">
            <mc:AlternateContent xmlns:mc="http://schemas.openxmlformats.org/markup-compatibility/2006">
              <mc:Choice xmlns:v="urn:schemas-microsoft-com:vml" Requires="v">
                <p:oleObj spid="_x0000_s32783" name="Equation" r:id="rId3" imgW="1079500" imgH="660400" progId="Equation.3">
                  <p:embed/>
                </p:oleObj>
              </mc:Choice>
              <mc:Fallback>
                <p:oleObj name="Equation" r:id="rId3" imgW="1079500" imgH="660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2665413"/>
                        <a:ext cx="3116263"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4" name="Text Box 6"/>
          <p:cNvSpPr txBox="1">
            <a:spLocks noChangeArrowheads="1"/>
          </p:cNvSpPr>
          <p:nvPr/>
        </p:nvSpPr>
        <p:spPr bwMode="auto">
          <a:xfrm>
            <a:off x="1676400" y="4800600"/>
            <a:ext cx="701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The von </a:t>
            </a:r>
            <a:r>
              <a:rPr lang="en-US" sz="2000" dirty="0" err="1"/>
              <a:t>Mises</a:t>
            </a:r>
            <a:r>
              <a:rPr lang="en-US" sz="2000" dirty="0"/>
              <a:t> equivalent strain for such a tensile strain is always </a:t>
            </a:r>
            <a:r>
              <a:rPr lang="en-US" sz="2000" i="1" dirty="0">
                <a:latin typeface="Symbol" charset="0"/>
                <a:sym typeface="Symbol" charset="0"/>
              </a:rPr>
              <a:t>√</a:t>
            </a:r>
            <a:r>
              <a:rPr lang="en-US" sz="2000" i="1" dirty="0"/>
              <a:t>  </a:t>
            </a:r>
            <a:r>
              <a:rPr lang="en-US" sz="2000" dirty="0"/>
              <a:t>Note that this value leads to different results for the Taylor factor, compared to examples in, e.g., Reid and in Bunge (but is consistent with the definitions in the </a:t>
            </a:r>
            <a:r>
              <a:rPr lang="en-US" sz="2000" dirty="0" err="1" smtClean="0"/>
              <a:t>LApp</a:t>
            </a:r>
            <a:r>
              <a:rPr lang="en-US" sz="2000" dirty="0" smtClean="0"/>
              <a:t> </a:t>
            </a:r>
            <a:r>
              <a:rPr lang="en-US" sz="2000" dirty="0"/>
              <a:t>code).</a:t>
            </a:r>
          </a:p>
        </p:txBody>
      </p:sp>
      <p:sp>
        <p:nvSpPr>
          <p:cNvPr id="32775" name="Rectangle 4"/>
          <p:cNvSpPr>
            <a:spLocks noChangeArrowheads="1"/>
          </p:cNvSpPr>
          <p:nvPr/>
        </p:nvSpPr>
        <p:spPr bwMode="auto">
          <a:xfrm>
            <a:off x="0" y="2971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6661239-F171-4841-8EE5-811475D5E828}" type="slidenum">
              <a:rPr lang="en-US" sz="1400">
                <a:latin typeface="Times" charset="0"/>
              </a:rPr>
              <a:pPr/>
              <a:t>2</a:t>
            </a:fld>
            <a:endParaRPr lang="en-US" sz="1400">
              <a:latin typeface="Times" charset="0"/>
            </a:endParaRPr>
          </a:p>
        </p:txBody>
      </p:sp>
      <p:sp>
        <p:nvSpPr>
          <p:cNvPr id="31746" name="Rectangle 2"/>
          <p:cNvSpPr>
            <a:spLocks noGrp="1" noChangeArrowheads="1"/>
          </p:cNvSpPr>
          <p:nvPr>
            <p:ph type="title"/>
          </p:nvPr>
        </p:nvSpPr>
        <p:spPr/>
        <p:txBody>
          <a:bodyPr/>
          <a:lstStyle/>
          <a:p>
            <a:r>
              <a:rPr lang="en-US">
                <a:latin typeface="Times" charset="0"/>
              </a:rPr>
              <a:t>Objective</a:t>
            </a:r>
          </a:p>
        </p:txBody>
      </p:sp>
      <p:sp>
        <p:nvSpPr>
          <p:cNvPr id="15364" name="Rectangle 3"/>
          <p:cNvSpPr>
            <a:spLocks noGrp="1" noChangeArrowheads="1"/>
          </p:cNvSpPr>
          <p:nvPr>
            <p:ph type="body" idx="1"/>
          </p:nvPr>
        </p:nvSpPr>
        <p:spPr/>
        <p:txBody>
          <a:bodyPr/>
          <a:lstStyle/>
          <a:p>
            <a:r>
              <a:rPr lang="en-US">
                <a:latin typeface="Helvetica" charset="0"/>
              </a:rPr>
              <a:t>The objective of this lecture is to complete the description of plastic anisotropy.</a:t>
            </a:r>
          </a:p>
          <a:p>
            <a:r>
              <a:rPr lang="en-US">
                <a:latin typeface="Helvetica" charset="0"/>
              </a:rPr>
              <a:t>Vectorization of stress and strain</a:t>
            </a:r>
          </a:p>
          <a:p>
            <a:r>
              <a:rPr lang="en-US">
                <a:latin typeface="Helvetica" charset="0"/>
              </a:rPr>
              <a:t>Definition of Taylor factor</a:t>
            </a:r>
          </a:p>
          <a:p>
            <a:r>
              <a:rPr lang="en-US">
                <a:latin typeface="Helvetica" charset="0"/>
              </a:rPr>
              <a:t>Comparison of single with multiple slip</a:t>
            </a:r>
          </a:p>
          <a:p>
            <a:r>
              <a:rPr lang="en-US">
                <a:latin typeface="Helvetica" charset="0"/>
              </a:rPr>
              <a:t>Description of Relaxed Constraints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2B2419-D0DF-DC4D-A0BA-1564C212A839}" type="slidenum">
              <a:rPr lang="en-US" sz="1400">
                <a:latin typeface="Times" charset="0"/>
              </a:rPr>
              <a:pPr/>
              <a:t>20</a:t>
            </a:fld>
            <a:endParaRPr lang="en-US" sz="1400">
              <a:latin typeface="Times" charset="0"/>
            </a:endParaRPr>
          </a:p>
        </p:txBody>
      </p:sp>
      <p:sp>
        <p:nvSpPr>
          <p:cNvPr id="24578" name="Rectangle 2"/>
          <p:cNvSpPr>
            <a:spLocks noGrp="1" noChangeArrowheads="1"/>
          </p:cNvSpPr>
          <p:nvPr>
            <p:ph type="title"/>
          </p:nvPr>
        </p:nvSpPr>
        <p:spPr/>
        <p:txBody>
          <a:bodyPr/>
          <a:lstStyle/>
          <a:p>
            <a:r>
              <a:rPr lang="en-US">
                <a:latin typeface="Times" charset="0"/>
              </a:rPr>
              <a:t>Relaxed Constraints</a:t>
            </a:r>
          </a:p>
        </p:txBody>
      </p:sp>
      <p:sp>
        <p:nvSpPr>
          <p:cNvPr id="33796" name="Rectangle 3"/>
          <p:cNvSpPr>
            <a:spLocks noGrp="1" noChangeArrowheads="1"/>
          </p:cNvSpPr>
          <p:nvPr>
            <p:ph type="body" idx="1"/>
          </p:nvPr>
        </p:nvSpPr>
        <p:spPr/>
        <p:txBody>
          <a:bodyPr/>
          <a:lstStyle/>
          <a:p>
            <a:r>
              <a:rPr lang="en-US" sz="2400">
                <a:latin typeface="Helvetica" charset="0"/>
                <a:cs typeface="Times" charset="0"/>
              </a:rPr>
              <a:t>An important modification of the Taylor model is the Relaxed Constraints (RC) model.  It is important because it improves the agreement between experimental and calculated textures.  The model is based on the development of large aspect ratios in grain shape with increasing strain.  It makes the assumption that certain components of shear strain generate displacements in volumes that are small enough that they can be neglected.  Thus any shear strain developed parallel to the short direction in an elongated grain (e.g. in rolling) produces a negligible volume of overlapping material with a neighboring grain.  </a:t>
            </a:r>
            <a:endParaRPr lang="en-US" sz="2400">
              <a:latin typeface="Times" charset="0"/>
              <a:cs typeface="Times" charset="0"/>
            </a:endParaRPr>
          </a:p>
        </p:txBody>
      </p:sp>
      <p:sp>
        <p:nvSpPr>
          <p:cNvPr id="33797"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12065C4-76D0-9A4A-A8DB-AA37D4627B5B}" type="slidenum">
              <a:rPr lang="en-US" sz="1400">
                <a:latin typeface="Times" charset="0"/>
              </a:rPr>
              <a:pPr/>
              <a:t>21</a:t>
            </a:fld>
            <a:endParaRPr lang="en-US" sz="1400">
              <a:latin typeface="Times" charset="0"/>
            </a:endParaRPr>
          </a:p>
        </p:txBody>
      </p:sp>
      <p:sp>
        <p:nvSpPr>
          <p:cNvPr id="25602" name="Rectangle 2"/>
          <p:cNvSpPr>
            <a:spLocks noGrp="1" noChangeArrowheads="1"/>
          </p:cNvSpPr>
          <p:nvPr>
            <p:ph type="title"/>
          </p:nvPr>
        </p:nvSpPr>
        <p:spPr/>
        <p:txBody>
          <a:bodyPr/>
          <a:lstStyle/>
          <a:p>
            <a:r>
              <a:rPr lang="en-US">
                <a:latin typeface="Times" charset="0"/>
              </a:rPr>
              <a:t>Relaxed Constraints, contd.</a:t>
            </a:r>
          </a:p>
        </p:txBody>
      </p:sp>
      <p:sp>
        <p:nvSpPr>
          <p:cNvPr id="34820" name="Rectangle 3"/>
          <p:cNvSpPr>
            <a:spLocks noGrp="1" noChangeArrowheads="1"/>
          </p:cNvSpPr>
          <p:nvPr>
            <p:ph type="body" idx="1"/>
          </p:nvPr>
        </p:nvSpPr>
        <p:spPr/>
        <p:txBody>
          <a:bodyPr/>
          <a:lstStyle/>
          <a:p>
            <a:r>
              <a:rPr lang="en-US" sz="2400">
                <a:latin typeface="Helvetica" charset="0"/>
                <a:cs typeface="Times" charset="0"/>
              </a:rPr>
              <a:t>In the case of rolling, both the</a:t>
            </a:r>
            <a:r>
              <a:rPr lang="en-US" sz="2400">
                <a:latin typeface="Times" charset="0"/>
                <a:cs typeface="Times" charset="0"/>
              </a:rPr>
              <a:t> </a:t>
            </a:r>
            <a:r>
              <a:rPr lang="en-US" sz="2400">
                <a:latin typeface="Symbol" charset="0"/>
                <a:cs typeface="Times" charset="0"/>
              </a:rPr>
              <a:t>e</a:t>
            </a:r>
            <a:r>
              <a:rPr lang="en-US" sz="2400" baseline="-25000">
                <a:latin typeface="Times" charset="0"/>
                <a:cs typeface="Times" charset="0"/>
              </a:rPr>
              <a:t>13</a:t>
            </a:r>
            <a:r>
              <a:rPr lang="en-US" sz="2400">
                <a:latin typeface="Times" charset="0"/>
                <a:cs typeface="Times" charset="0"/>
              </a:rPr>
              <a:t> </a:t>
            </a:r>
            <a:r>
              <a:rPr lang="en-US" sz="2400">
                <a:latin typeface="Helvetica" charset="0"/>
                <a:cs typeface="Times" charset="0"/>
              </a:rPr>
              <a:t>and the</a:t>
            </a:r>
            <a:r>
              <a:rPr lang="en-US" sz="2400">
                <a:latin typeface="Times" charset="0"/>
                <a:cs typeface="Times" charset="0"/>
              </a:rPr>
              <a:t> </a:t>
            </a:r>
            <a:r>
              <a:rPr lang="en-US" sz="2400">
                <a:latin typeface="Symbol" charset="0"/>
                <a:cs typeface="Times" charset="0"/>
              </a:rPr>
              <a:t>e</a:t>
            </a:r>
            <a:r>
              <a:rPr lang="en-US" sz="2400" baseline="-25000">
                <a:latin typeface="Times" charset="0"/>
                <a:cs typeface="Times" charset="0"/>
              </a:rPr>
              <a:t>23</a:t>
            </a:r>
            <a:r>
              <a:rPr lang="en-US" sz="2400">
                <a:latin typeface="Times" charset="0"/>
                <a:cs typeface="Times" charset="0"/>
              </a:rPr>
              <a:t> </a:t>
            </a:r>
            <a:r>
              <a:rPr lang="en-US" sz="2400">
                <a:latin typeface="Helvetica" charset="0"/>
                <a:cs typeface="Times" charset="0"/>
              </a:rPr>
              <a:t>shears produce negligible compatibility problems at the periphery of the grain.  Thus the RC model is a relaxation of the strict enforcement of compatibility inherent in the Taylor model.</a:t>
            </a:r>
          </a:p>
        </p:txBody>
      </p:sp>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05200"/>
            <a:ext cx="63992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5F14189-51CB-BF43-B7C5-E36FBD368B41}" type="slidenum">
              <a:rPr lang="en-US" sz="1400">
                <a:latin typeface="Times" charset="0"/>
              </a:rPr>
              <a:pPr/>
              <a:t>22</a:t>
            </a:fld>
            <a:endParaRPr lang="en-US" sz="1400">
              <a:latin typeface="Times" charset="0"/>
            </a:endParaRPr>
          </a:p>
        </p:txBody>
      </p:sp>
      <p:sp>
        <p:nvSpPr>
          <p:cNvPr id="26626" name="Rectangle 2"/>
          <p:cNvSpPr>
            <a:spLocks noGrp="1" noChangeArrowheads="1"/>
          </p:cNvSpPr>
          <p:nvPr>
            <p:ph type="title"/>
          </p:nvPr>
        </p:nvSpPr>
        <p:spPr/>
        <p:txBody>
          <a:bodyPr/>
          <a:lstStyle/>
          <a:p>
            <a:r>
              <a:rPr lang="en-US">
                <a:latin typeface="Times" charset="0"/>
              </a:rPr>
              <a:t>Relaxed Constraints, contd.</a:t>
            </a:r>
          </a:p>
        </p:txBody>
      </p:sp>
      <p:sp>
        <p:nvSpPr>
          <p:cNvPr id="35846" name="Rectangle 3"/>
          <p:cNvSpPr>
            <a:spLocks noGrp="1" noChangeArrowheads="1"/>
          </p:cNvSpPr>
          <p:nvPr>
            <p:ph type="body" idx="1"/>
          </p:nvPr>
        </p:nvSpPr>
        <p:spPr/>
        <p:txBody>
          <a:bodyPr/>
          <a:lstStyle/>
          <a:p>
            <a:r>
              <a:rPr lang="en-US">
                <a:latin typeface="Helvetica" charset="0"/>
              </a:rPr>
              <a:t>Full constraints  vs. Relaxed constraints</a:t>
            </a:r>
          </a:p>
        </p:txBody>
      </p:sp>
      <p:graphicFrame>
        <p:nvGraphicFramePr>
          <p:cNvPr id="35842" name="Object 2"/>
          <p:cNvGraphicFramePr>
            <a:graphicFrameLocks noChangeAspect="1"/>
          </p:cNvGraphicFramePr>
          <p:nvPr/>
        </p:nvGraphicFramePr>
        <p:xfrm>
          <a:off x="2286000" y="1981200"/>
          <a:ext cx="2420938" cy="4343400"/>
        </p:xfrm>
        <a:graphic>
          <a:graphicData uri="http://schemas.openxmlformats.org/presentationml/2006/ole">
            <mc:AlternateContent xmlns:mc="http://schemas.openxmlformats.org/markup-compatibility/2006">
              <mc:Choice xmlns:v="urn:schemas-microsoft-com:vml" Requires="v">
                <p:oleObj spid="_x0000_s35861" name="Equation" r:id="rId3" imgW="1028700" imgH="1841500" progId="Equation.3">
                  <p:embed/>
                </p:oleObj>
              </mc:Choice>
              <mc:Fallback>
                <p:oleObj name="Equation" r:id="rId3" imgW="1028700" imgH="1841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81200"/>
                        <a:ext cx="24209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638800" y="2189163"/>
          <a:ext cx="2420938" cy="3773487"/>
        </p:xfrm>
        <a:graphic>
          <a:graphicData uri="http://schemas.openxmlformats.org/presentationml/2006/ole">
            <mc:AlternateContent xmlns:mc="http://schemas.openxmlformats.org/markup-compatibility/2006">
              <mc:Choice xmlns:v="urn:schemas-microsoft-com:vml" Requires="v">
                <p:oleObj spid="_x0000_s35862" name="Equation" r:id="rId5" imgW="1028700" imgH="1600200" progId="Equation.3">
                  <p:embed/>
                </p:oleObj>
              </mc:Choice>
              <mc:Fallback>
                <p:oleObj name="Equation" r:id="rId5" imgW="1028700" imgH="1600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89163"/>
                        <a:ext cx="2420938"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Oval 6"/>
          <p:cNvSpPr>
            <a:spLocks noChangeArrowheads="1"/>
          </p:cNvSpPr>
          <p:nvPr/>
        </p:nvSpPr>
        <p:spPr bwMode="auto">
          <a:xfrm>
            <a:off x="4953000" y="3886200"/>
            <a:ext cx="2514600" cy="1295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8"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999FA48-2464-394B-9C3E-BC6E8F8C9B41}" type="slidenum">
              <a:rPr lang="en-US" sz="1400">
                <a:latin typeface="Times" charset="0"/>
              </a:rPr>
              <a:pPr/>
              <a:t>23</a:t>
            </a:fld>
            <a:endParaRPr lang="en-US" sz="1400">
              <a:latin typeface="Times" charset="0"/>
            </a:endParaRPr>
          </a:p>
        </p:txBody>
      </p:sp>
      <p:sp>
        <p:nvSpPr>
          <p:cNvPr id="29698" name="Rectangle 2"/>
          <p:cNvSpPr>
            <a:spLocks noGrp="1" noChangeArrowheads="1"/>
          </p:cNvSpPr>
          <p:nvPr>
            <p:ph type="title"/>
          </p:nvPr>
        </p:nvSpPr>
        <p:spPr/>
        <p:txBody>
          <a:bodyPr/>
          <a:lstStyle/>
          <a:p>
            <a:r>
              <a:rPr lang="en-US">
                <a:latin typeface="Times" charset="0"/>
              </a:rPr>
              <a:t>RC model (rate sensitive)</a:t>
            </a:r>
          </a:p>
        </p:txBody>
      </p:sp>
      <p:sp>
        <p:nvSpPr>
          <p:cNvPr id="36869" name="Rectangle 3"/>
          <p:cNvSpPr>
            <a:spLocks noGrp="1" noChangeArrowheads="1"/>
          </p:cNvSpPr>
          <p:nvPr>
            <p:ph type="body" idx="1"/>
          </p:nvPr>
        </p:nvSpPr>
        <p:spPr/>
        <p:txBody>
          <a:bodyPr/>
          <a:lstStyle/>
          <a:p>
            <a:pPr>
              <a:lnSpc>
                <a:spcPct val="90000"/>
              </a:lnSpc>
            </a:pPr>
            <a:r>
              <a:rPr lang="en-US" sz="2800">
                <a:latin typeface="Helvetica" charset="0"/>
              </a:rPr>
              <a:t>With only 3 boundary conditions on the strain rate, the same equation must be satisfied but over fewer components.</a:t>
            </a:r>
            <a:br>
              <a:rPr lang="en-US" sz="2800">
                <a:latin typeface="Helvetica" charset="0"/>
              </a:rPr>
            </a:br>
            <a:r>
              <a:rPr lang="en-US" sz="2800">
                <a:latin typeface="Helvetica" charset="0"/>
              </a:rPr>
              <a:t/>
            </a:r>
            <a:br>
              <a:rPr lang="en-US" sz="2800">
                <a:latin typeface="Helvetica" charset="0"/>
              </a:rPr>
            </a:br>
            <a:r>
              <a:rPr lang="en-US" sz="2800">
                <a:latin typeface="Helvetica" charset="0"/>
              </a:rPr>
              <a:t/>
            </a:r>
            <a:br>
              <a:rPr lang="en-US" sz="2800">
                <a:latin typeface="Helvetica" charset="0"/>
              </a:rPr>
            </a:br>
            <a:r>
              <a:rPr lang="en-US" sz="2800">
                <a:latin typeface="Helvetica" charset="0"/>
              </a:rPr>
              <a:t/>
            </a:r>
            <a:br>
              <a:rPr lang="en-US" sz="2800">
                <a:latin typeface="Helvetica" charset="0"/>
              </a:rPr>
            </a:br>
            <a:r>
              <a:rPr lang="en-US" sz="2800">
                <a:latin typeface="Helvetica" charset="0"/>
              </a:rPr>
              <a:t/>
            </a:r>
            <a:br>
              <a:rPr lang="en-US" sz="2800">
                <a:latin typeface="Helvetica" charset="0"/>
              </a:rPr>
            </a:br>
            <a:endParaRPr lang="en-US" sz="2800">
              <a:latin typeface="Helvetica" charset="0"/>
            </a:endParaRPr>
          </a:p>
          <a:p>
            <a:pPr>
              <a:lnSpc>
                <a:spcPct val="90000"/>
              </a:lnSpc>
            </a:pPr>
            <a:r>
              <a:rPr lang="en-US" sz="2800">
                <a:latin typeface="Helvetica" charset="0"/>
              </a:rPr>
              <a:t>Note: the Bishop-Hill maximum work method can still be applied to find the operative stress state: one uses the 3-fold vertices instead of the 6- and 8-fold vertices of the single crystal yield surface.</a:t>
            </a:r>
          </a:p>
        </p:txBody>
      </p:sp>
      <p:graphicFrame>
        <p:nvGraphicFramePr>
          <p:cNvPr id="36866" name="Object 2"/>
          <p:cNvGraphicFramePr>
            <a:graphicFrameLocks noChangeAspect="1"/>
          </p:cNvGraphicFramePr>
          <p:nvPr/>
        </p:nvGraphicFramePr>
        <p:xfrm>
          <a:off x="1524000" y="2667000"/>
          <a:ext cx="7354888" cy="1573213"/>
        </p:xfrm>
        <a:graphic>
          <a:graphicData uri="http://schemas.openxmlformats.org/presentationml/2006/ole">
            <mc:AlternateContent xmlns:mc="http://schemas.openxmlformats.org/markup-compatibility/2006">
              <mc:Choice xmlns:v="urn:schemas-microsoft-com:vml" Requires="v">
                <p:oleObj spid="_x0000_s36878" name="Equation" r:id="rId3" imgW="2374900" imgH="508000" progId="Equation.3">
                  <p:embed/>
                </p:oleObj>
              </mc:Choice>
              <mc:Fallback>
                <p:oleObj name="Equation" r:id="rId3" imgW="2374900" imgH="508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67000"/>
                        <a:ext cx="7354888"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870"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02DBC15-0D86-0148-A376-6E8CAC770DE3}" type="slidenum">
              <a:rPr lang="en-US" sz="1400">
                <a:latin typeface="Times" charset="0"/>
              </a:rPr>
              <a:pPr/>
              <a:t>24</a:t>
            </a:fld>
            <a:endParaRPr lang="en-US" sz="1400">
              <a:latin typeface="Times" charset="0"/>
            </a:endParaRPr>
          </a:p>
        </p:txBody>
      </p:sp>
      <p:sp>
        <p:nvSpPr>
          <p:cNvPr id="27650" name="Rectangle 2"/>
          <p:cNvSpPr>
            <a:spLocks noGrp="1" noChangeArrowheads="1"/>
          </p:cNvSpPr>
          <p:nvPr>
            <p:ph type="title"/>
          </p:nvPr>
        </p:nvSpPr>
        <p:spPr/>
        <p:txBody>
          <a:bodyPr/>
          <a:lstStyle/>
          <a:p>
            <a:r>
              <a:rPr lang="en-US">
                <a:latin typeface="Times" charset="0"/>
              </a:rPr>
              <a:t>Relaxed Constraints</a:t>
            </a:r>
          </a:p>
        </p:txBody>
      </p:sp>
      <p:sp>
        <p:nvSpPr>
          <p:cNvPr id="37892" name="Rectangle 3"/>
          <p:cNvSpPr>
            <a:spLocks noGrp="1" noChangeArrowheads="1"/>
          </p:cNvSpPr>
          <p:nvPr>
            <p:ph type="body" idx="1"/>
          </p:nvPr>
        </p:nvSpPr>
        <p:spPr/>
        <p:txBody>
          <a:bodyPr/>
          <a:lstStyle/>
          <a:p>
            <a:r>
              <a:rPr lang="en-US">
                <a:latin typeface="Helvetica" charset="0"/>
              </a:rPr>
              <a:t>Despite the crude nature of the RC model, experience shows that it results in superior prediction of texture development in both rolling and torsion.</a:t>
            </a:r>
          </a:p>
          <a:p>
            <a:r>
              <a:rPr lang="en-US">
                <a:latin typeface="Helvetica" charset="0"/>
              </a:rPr>
              <a:t>It is only an approximation!  Better models, such as the self-consistent model (and finite-element models) account for grain shape more accurately.</a:t>
            </a:r>
          </a:p>
        </p:txBody>
      </p:sp>
      <p:sp>
        <p:nvSpPr>
          <p:cNvPr id="37893"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1C78560-78EF-A24F-A2ED-50F8BF1EFC23}" type="slidenum">
              <a:rPr lang="en-US" sz="1400">
                <a:latin typeface="Times" charset="0"/>
              </a:rPr>
              <a:pPr/>
              <a:t>25</a:t>
            </a:fld>
            <a:endParaRPr lang="en-US" sz="1400">
              <a:latin typeface="Times" charset="0"/>
            </a:endParaRPr>
          </a:p>
        </p:txBody>
      </p:sp>
      <p:sp>
        <p:nvSpPr>
          <p:cNvPr id="28674" name="Rectangle 2"/>
          <p:cNvSpPr>
            <a:spLocks noGrp="1" noChangeArrowheads="1"/>
          </p:cNvSpPr>
          <p:nvPr>
            <p:ph type="title"/>
          </p:nvPr>
        </p:nvSpPr>
        <p:spPr>
          <a:xfrm>
            <a:off x="533400" y="76200"/>
            <a:ext cx="8382000" cy="1143000"/>
          </a:xfrm>
        </p:spPr>
        <p:txBody>
          <a:bodyPr/>
          <a:lstStyle/>
          <a:p>
            <a:r>
              <a:rPr lang="en-US">
                <a:latin typeface="Times" charset="0"/>
              </a:rPr>
              <a:t>Effect of RC on texture development</a:t>
            </a:r>
          </a:p>
        </p:txBody>
      </p:sp>
      <p:sp>
        <p:nvSpPr>
          <p:cNvPr id="38916" name="Rectangle 3"/>
          <p:cNvSpPr>
            <a:spLocks noGrp="1" noChangeArrowheads="1"/>
          </p:cNvSpPr>
          <p:nvPr>
            <p:ph type="body" idx="1"/>
          </p:nvPr>
        </p:nvSpPr>
        <p:spPr>
          <a:xfrm>
            <a:off x="1295400" y="1143000"/>
            <a:ext cx="7696200" cy="1676400"/>
          </a:xfrm>
        </p:spPr>
        <p:txBody>
          <a:bodyPr/>
          <a:lstStyle/>
          <a:p>
            <a:r>
              <a:rPr lang="en-US">
                <a:latin typeface="Helvetica" charset="0"/>
              </a:rPr>
              <a:t>In (fcc) rolling, the stable orientation approaches the Copper instead of the Taylor/Dillamore position.</a:t>
            </a:r>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1613"/>
            <a:ext cx="5484813"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DE4285-10CC-7143-BE46-21C99B9E2B3B}" type="slidenum">
              <a:rPr lang="en-US" sz="1400">
                <a:latin typeface="Times" charset="0"/>
              </a:rPr>
              <a:pPr/>
              <a:t>26</a:t>
            </a:fld>
            <a:endParaRPr lang="en-US" sz="1400">
              <a:latin typeface="Times" charset="0"/>
            </a:endParaRPr>
          </a:p>
        </p:txBody>
      </p:sp>
      <p:sp>
        <p:nvSpPr>
          <p:cNvPr id="38914" name="Rectangle 2"/>
          <p:cNvSpPr>
            <a:spLocks noGrp="1" noChangeArrowheads="1"/>
          </p:cNvSpPr>
          <p:nvPr>
            <p:ph type="title"/>
          </p:nvPr>
        </p:nvSpPr>
        <p:spPr/>
        <p:txBody>
          <a:bodyPr/>
          <a:lstStyle/>
          <a:p>
            <a:r>
              <a:rPr lang="en-US">
                <a:latin typeface="Times" charset="0"/>
              </a:rPr>
              <a:t>Y.S. for textured polycrystal</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5974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4"/>
          <p:cNvSpPr txBox="1">
            <a:spLocks noChangeArrowheads="1"/>
          </p:cNvSpPr>
          <p:nvPr/>
        </p:nvSpPr>
        <p:spPr bwMode="auto">
          <a:xfrm>
            <a:off x="6705600" y="1295400"/>
            <a:ext cx="22685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Kocks: Ch.10</a:t>
            </a:r>
            <a:br>
              <a:rPr lang="en-US"/>
            </a:br>
            <a:r>
              <a:rPr lang="en-US"/>
              <a:t/>
            </a:r>
            <a:br>
              <a:rPr lang="en-US"/>
            </a:br>
            <a:r>
              <a:rPr lang="en-US"/>
              <a:t>Note sharp</a:t>
            </a:r>
            <a:br>
              <a:rPr lang="en-US"/>
            </a:br>
            <a:r>
              <a:rPr lang="en-US"/>
              <a:t>vertices for</a:t>
            </a:r>
            <a:br>
              <a:rPr lang="en-US"/>
            </a:br>
            <a:r>
              <a:rPr lang="en-US"/>
              <a:t>strong textures</a:t>
            </a:r>
            <a:br>
              <a:rPr lang="en-US"/>
            </a:br>
            <a:r>
              <a:rPr lang="en-US"/>
              <a:t>at large strains.</a:t>
            </a:r>
          </a:p>
        </p:txBody>
      </p:sp>
      <p:sp>
        <p:nvSpPr>
          <p:cNvPr id="39942" name="Rectangle 5"/>
          <p:cNvSpPr>
            <a:spLocks noChangeArrowheads="1"/>
          </p:cNvSpPr>
          <p:nvPr/>
        </p:nvSpPr>
        <p:spPr bwMode="auto">
          <a:xfrm>
            <a:off x="0" y="4191000"/>
            <a:ext cx="1295400" cy="457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3" name="TextBox 6"/>
          <p:cNvSpPr txBox="1">
            <a:spLocks noChangeArrowheads="1"/>
          </p:cNvSpPr>
          <p:nvPr/>
        </p:nvSpPr>
        <p:spPr bwMode="auto">
          <a:xfrm>
            <a:off x="1371600" y="3200400"/>
            <a:ext cx="59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FC</a:t>
            </a:r>
          </a:p>
        </p:txBody>
      </p:sp>
      <p:sp>
        <p:nvSpPr>
          <p:cNvPr id="39944" name="TextBox 7"/>
          <p:cNvSpPr txBox="1">
            <a:spLocks noChangeArrowheads="1"/>
          </p:cNvSpPr>
          <p:nvPr/>
        </p:nvSpPr>
        <p:spPr bwMode="auto">
          <a:xfrm>
            <a:off x="1371600" y="4872038"/>
            <a:ext cx="62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RC</a:t>
            </a:r>
          </a:p>
        </p:txBody>
      </p:sp>
      <p:sp>
        <p:nvSpPr>
          <p:cNvPr id="39945" name="TextBox 8"/>
          <p:cNvSpPr txBox="1">
            <a:spLocks noChangeArrowheads="1"/>
          </p:cNvSpPr>
          <p:nvPr/>
        </p:nvSpPr>
        <p:spPr bwMode="auto">
          <a:xfrm>
            <a:off x="6629400" y="4191000"/>
            <a:ext cx="2362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Yield surfaces based on highly elongated grains and the RC model</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AD71A4-2A56-CE41-83DF-C35A08921550}" type="slidenum">
              <a:rPr lang="en-US" sz="1400">
                <a:latin typeface="Times" charset="0"/>
              </a:rPr>
              <a:pPr/>
              <a:t>27</a:t>
            </a:fld>
            <a:endParaRPr lang="en-US" sz="1400">
              <a:latin typeface="Times" charset="0"/>
            </a:endParaRPr>
          </a:p>
        </p:txBody>
      </p:sp>
      <p:sp>
        <p:nvSpPr>
          <p:cNvPr id="30722" name="Rectangle 2"/>
          <p:cNvSpPr>
            <a:spLocks noGrp="1" noChangeArrowheads="1"/>
          </p:cNvSpPr>
          <p:nvPr>
            <p:ph type="title"/>
          </p:nvPr>
        </p:nvSpPr>
        <p:spPr/>
        <p:txBody>
          <a:bodyPr/>
          <a:lstStyle/>
          <a:p>
            <a:r>
              <a:rPr lang="en-US">
                <a:latin typeface="Times" charset="0"/>
              </a:rPr>
              <a:t>Summary</a:t>
            </a:r>
          </a:p>
        </p:txBody>
      </p:sp>
      <p:sp>
        <p:nvSpPr>
          <p:cNvPr id="41988" name="Rectangle 3"/>
          <p:cNvSpPr>
            <a:spLocks noGrp="1" noChangeArrowheads="1"/>
          </p:cNvSpPr>
          <p:nvPr>
            <p:ph type="body" idx="1"/>
          </p:nvPr>
        </p:nvSpPr>
        <p:spPr/>
        <p:txBody>
          <a:bodyPr/>
          <a:lstStyle/>
          <a:p>
            <a:r>
              <a:rPr lang="en-US">
                <a:latin typeface="Helvetica" charset="0"/>
              </a:rPr>
              <a:t>Vectorization of stress, strain tensors.</a:t>
            </a:r>
          </a:p>
          <a:p>
            <a:r>
              <a:rPr lang="en-US">
                <a:latin typeface="Helvetica" charset="0"/>
              </a:rPr>
              <a:t>Definition, explanation of the Taylor factor.</a:t>
            </a:r>
          </a:p>
          <a:p>
            <a:r>
              <a:rPr lang="en-US">
                <a:latin typeface="Helvetica" charset="0"/>
              </a:rPr>
              <a:t>Comparison of single and multiple slip.</a:t>
            </a:r>
          </a:p>
          <a:p>
            <a:r>
              <a:rPr lang="en-US">
                <a:latin typeface="Helvetica" charset="0"/>
              </a:rPr>
              <a:t>Relaxed Constraints model with mixed boundary conditions, allowing for the effect of grain shape on anisotropy.</a:t>
            </a:r>
          </a:p>
          <a:p>
            <a:endParaRPr lang="en-US">
              <a:latin typeface="Helvetica" charset="0"/>
            </a:endParaRPr>
          </a:p>
          <a:p>
            <a:endParaRPr lang="en-US">
              <a:latin typeface="Helvetic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xfrm>
            <a:off x="6096000" y="6248400"/>
            <a:ext cx="2895600" cy="457200"/>
          </a:xfrm>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203DA45-1A98-A141-9D4F-2FF22BFD32A0}" type="slidenum">
              <a:rPr lang="en-US" sz="1400">
                <a:latin typeface="Times" charset="0"/>
              </a:rPr>
              <a:pPr/>
              <a:t>3</a:t>
            </a:fld>
            <a:endParaRPr lang="en-US" sz="1400">
              <a:latin typeface="Times" charset="0"/>
            </a:endParaRPr>
          </a:p>
        </p:txBody>
      </p:sp>
      <p:sp>
        <p:nvSpPr>
          <p:cNvPr id="17411" name="Rectangle 2"/>
          <p:cNvSpPr>
            <a:spLocks noGrp="1" noChangeArrowheads="1"/>
          </p:cNvSpPr>
          <p:nvPr>
            <p:ph type="title"/>
          </p:nvPr>
        </p:nvSpPr>
        <p:spPr>
          <a:xfrm>
            <a:off x="1524000" y="0"/>
            <a:ext cx="6096000" cy="914400"/>
          </a:xfrm>
        </p:spPr>
        <p:txBody>
          <a:bodyPr/>
          <a:lstStyle/>
          <a:p>
            <a:r>
              <a:rPr lang="en-US">
                <a:latin typeface="Times" charset="0"/>
              </a:rPr>
              <a:t>References</a:t>
            </a:r>
          </a:p>
        </p:txBody>
      </p:sp>
      <p:sp>
        <p:nvSpPr>
          <p:cNvPr id="16388" name="Rectangle 3"/>
          <p:cNvSpPr>
            <a:spLocks noGrp="1" noChangeArrowheads="1"/>
          </p:cNvSpPr>
          <p:nvPr>
            <p:ph type="body" idx="1"/>
          </p:nvPr>
        </p:nvSpPr>
        <p:spPr>
          <a:xfrm>
            <a:off x="1295400" y="1219200"/>
            <a:ext cx="7391400" cy="5334000"/>
          </a:xfrm>
        </p:spPr>
        <p:txBody>
          <a:bodyPr/>
          <a:lstStyle/>
          <a:p>
            <a:pPr>
              <a:lnSpc>
                <a:spcPct val="90000"/>
              </a:lnSpc>
            </a:pPr>
            <a:r>
              <a:rPr lang="en-US" sz="1800">
                <a:latin typeface="Helvetica" charset="0"/>
              </a:rPr>
              <a:t>Kocks, Tomé &amp; Wenk: </a:t>
            </a:r>
            <a:r>
              <a:rPr lang="en-US" sz="1800" i="1">
                <a:latin typeface="Helvetica" charset="0"/>
              </a:rPr>
              <a:t>Texture &amp; Anisotropy</a:t>
            </a:r>
            <a:r>
              <a:rPr lang="en-US" sz="1800">
                <a:latin typeface="Helvetica" charset="0"/>
              </a:rPr>
              <a:t> (Cambridge); chapter 8, 1996.  Detailed analysis of plastic deformation and texture development.</a:t>
            </a:r>
          </a:p>
          <a:p>
            <a:pPr>
              <a:lnSpc>
                <a:spcPct val="90000"/>
              </a:lnSpc>
            </a:pPr>
            <a:r>
              <a:rPr lang="en-US" sz="1800">
                <a:latin typeface="Helvetica" charset="0"/>
              </a:rPr>
              <a:t>Reid:  </a:t>
            </a:r>
            <a:r>
              <a:rPr lang="en-US" sz="1800" i="1">
                <a:latin typeface="Helvetica" charset="0"/>
              </a:rPr>
              <a:t>Deformation Geometry for Materials Scientists, </a:t>
            </a:r>
            <a:r>
              <a:rPr lang="en-US" sz="1800">
                <a:latin typeface="Helvetica" charset="0"/>
              </a:rPr>
              <a:t>1973.  Older text with many nice worked examples.  Be careful of his examples of calculation of Taylor factor because, like Bunge &amp; others, he does not use von Mises equivalent stress/strain to obtain a scalar value from a multiaxial stress/strain state.</a:t>
            </a:r>
          </a:p>
          <a:p>
            <a:pPr>
              <a:lnSpc>
                <a:spcPct val="90000"/>
              </a:lnSpc>
            </a:pPr>
            <a:r>
              <a:rPr lang="en-US" sz="1800">
                <a:latin typeface="Helvetica" charset="0"/>
              </a:rPr>
              <a:t>Hosford: </a:t>
            </a:r>
            <a:r>
              <a:rPr lang="en-US" sz="1800" i="1">
                <a:latin typeface="Helvetica" charset="0"/>
              </a:rPr>
              <a:t>The Mechanics of Crystals and Textured Polycrystals</a:t>
            </a:r>
            <a:r>
              <a:rPr lang="en-US" sz="1800">
                <a:latin typeface="Helvetica" charset="0"/>
              </a:rPr>
              <a:t>, 1993 (Oxford).  Written from the perspective of a mechanical metallurgist with decades of experimental and analytical experience in the area.</a:t>
            </a:r>
          </a:p>
          <a:p>
            <a:pPr>
              <a:lnSpc>
                <a:spcPct val="90000"/>
              </a:lnSpc>
            </a:pPr>
            <a:r>
              <a:rPr lang="en-US" sz="1800">
                <a:latin typeface="Helvetica" charset="0"/>
              </a:rPr>
              <a:t>Khan &amp; Huang:  </a:t>
            </a:r>
            <a:r>
              <a:rPr lang="en-US" sz="1800" i="1">
                <a:latin typeface="Helvetica" charset="0"/>
              </a:rPr>
              <a:t>Continuum Theory of Plasticity. </a:t>
            </a:r>
            <a:r>
              <a:rPr lang="en-US" sz="1800">
                <a:latin typeface="Helvetica" charset="0"/>
              </a:rPr>
              <a:t>Written from the perspective of continuum mechanics.</a:t>
            </a:r>
          </a:p>
          <a:p>
            <a:pPr>
              <a:lnSpc>
                <a:spcPct val="90000"/>
              </a:lnSpc>
            </a:pPr>
            <a:r>
              <a:rPr lang="en-US" sz="1800">
                <a:latin typeface="Helvetica" charset="0"/>
              </a:rPr>
              <a:t>De Souza Neto, Peric &amp; Owen: </a:t>
            </a:r>
            <a:r>
              <a:rPr lang="en-US" sz="1800" i="1">
                <a:latin typeface="Helvetica" charset="0"/>
              </a:rPr>
              <a:t>Computational Methods for Plasticity</a:t>
            </a:r>
            <a:r>
              <a:rPr lang="en-US" sz="1800">
                <a:latin typeface="Helvetica" charset="0"/>
              </a:rPr>
              <a:t>, 2008 (Wiley).</a:t>
            </a:r>
            <a:r>
              <a:rPr lang="en-US" sz="1800" i="1">
                <a:latin typeface="Helvetica" charset="0"/>
              </a:rPr>
              <a:t> </a:t>
            </a:r>
            <a:r>
              <a:rPr lang="en-US" sz="1800">
                <a:latin typeface="Helvetica" charset="0"/>
              </a:rPr>
              <a:t>Written from the perspective of continuum mechanics.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BB39AD-0667-5D48-AC26-6C8965114830}" type="slidenum">
              <a:rPr lang="en-US" sz="1400">
                <a:latin typeface="Times" charset="0"/>
              </a:rPr>
              <a:pPr/>
              <a:t>4</a:t>
            </a:fld>
            <a:endParaRPr lang="en-US" sz="1400">
              <a:latin typeface="Times" charset="0"/>
            </a:endParaRPr>
          </a:p>
        </p:txBody>
      </p:sp>
      <p:sp>
        <p:nvSpPr>
          <p:cNvPr id="21506" name="Rectangle 2"/>
          <p:cNvSpPr>
            <a:spLocks noGrp="1" noChangeArrowheads="1"/>
          </p:cNvSpPr>
          <p:nvPr>
            <p:ph type="title"/>
          </p:nvPr>
        </p:nvSpPr>
        <p:spPr/>
        <p:txBody>
          <a:bodyPr/>
          <a:lstStyle/>
          <a:p>
            <a:r>
              <a:rPr lang="en-US">
                <a:latin typeface="Times" charset="0"/>
              </a:rPr>
              <a:t>Vectorization of stress, strain</a:t>
            </a:r>
          </a:p>
        </p:txBody>
      </p:sp>
      <p:sp>
        <p:nvSpPr>
          <p:cNvPr id="17412" name="Rectangle 3"/>
          <p:cNvSpPr>
            <a:spLocks noGrp="1" noChangeArrowheads="1"/>
          </p:cNvSpPr>
          <p:nvPr>
            <p:ph type="body" idx="1"/>
          </p:nvPr>
        </p:nvSpPr>
        <p:spPr/>
        <p:txBody>
          <a:bodyPr/>
          <a:lstStyle/>
          <a:p>
            <a:r>
              <a:rPr lang="en-US" sz="2800">
                <a:latin typeface="Helvetica" charset="0"/>
                <a:cs typeface="Times" charset="0"/>
              </a:rPr>
              <a:t>The lack of dependence on hydrostatic stress and volume constancy permits a different vectorization to be used (cf. matrix notation for anisotropic elasticity).  The following set of basis tensors provides a systematic approach.  The first tensor, </a:t>
            </a:r>
            <a:r>
              <a:rPr lang="en-US" sz="2800" b="1">
                <a:latin typeface="Helvetica" charset="0"/>
                <a:cs typeface="Times" charset="0"/>
              </a:rPr>
              <a:t>b</a:t>
            </a:r>
            <a:r>
              <a:rPr lang="en-US" sz="2800" baseline="30000">
                <a:latin typeface="Helvetica" charset="0"/>
                <a:cs typeface="Times" charset="0"/>
              </a:rPr>
              <a:t>(1)</a:t>
            </a:r>
            <a:r>
              <a:rPr lang="en-US" sz="2800">
                <a:latin typeface="Helvetica" charset="0"/>
                <a:cs typeface="Times" charset="0"/>
              </a:rPr>
              <a:t> represents deviatoric tension on Z, second plane strain compression in the Z plane, and the second row are the three simple shears in the {XYZ} system.  The first two tensors provide a basis for the π-plane.</a:t>
            </a:r>
          </a:p>
        </p:txBody>
      </p:sp>
      <p:sp>
        <p:nvSpPr>
          <p:cNvPr id="17413"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476A28-03A5-4C49-A7F1-F569615D5AF5}" type="slidenum">
              <a:rPr lang="en-US" sz="1400">
                <a:latin typeface="Times" charset="0"/>
              </a:rPr>
              <a:pPr/>
              <a:t>5</a:t>
            </a:fld>
            <a:endParaRPr lang="en-US" sz="1400">
              <a:latin typeface="Times" charset="0"/>
            </a:endParaRPr>
          </a:p>
        </p:txBody>
      </p:sp>
      <p:sp>
        <p:nvSpPr>
          <p:cNvPr id="22530" name="Rectangle 2"/>
          <p:cNvSpPr>
            <a:spLocks noGrp="1" noChangeArrowheads="1"/>
          </p:cNvSpPr>
          <p:nvPr>
            <p:ph type="title"/>
          </p:nvPr>
        </p:nvSpPr>
        <p:spPr/>
        <p:txBody>
          <a:bodyPr/>
          <a:lstStyle/>
          <a:p>
            <a:r>
              <a:rPr lang="en-US">
                <a:latin typeface="Times" charset="0"/>
              </a:rPr>
              <a:t>Vectorization: 2</a:t>
            </a:r>
          </a:p>
        </p:txBody>
      </p:sp>
      <p:graphicFrame>
        <p:nvGraphicFramePr>
          <p:cNvPr id="18434" name="Object 2"/>
          <p:cNvGraphicFramePr>
            <a:graphicFrameLocks noChangeAspect="1"/>
          </p:cNvGraphicFramePr>
          <p:nvPr/>
        </p:nvGraphicFramePr>
        <p:xfrm>
          <a:off x="1295400" y="1371600"/>
          <a:ext cx="7772400" cy="2536825"/>
        </p:xfrm>
        <a:graphic>
          <a:graphicData uri="http://schemas.openxmlformats.org/presentationml/2006/ole">
            <mc:AlternateContent xmlns:mc="http://schemas.openxmlformats.org/markup-compatibility/2006">
              <mc:Choice xmlns:v="urn:schemas-microsoft-com:vml" Requires="v">
                <p:oleObj spid="_x0000_s18447" name="Equation" r:id="rId3" imgW="4203700" imgH="1371600" progId="Equation.3">
                  <p:embed/>
                </p:oleObj>
              </mc:Choice>
              <mc:Fallback>
                <p:oleObj name="Equation" r:id="rId3" imgW="4203700" imgH="1371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7772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437" name="Text Box 4"/>
          <p:cNvSpPr txBox="1">
            <a:spLocks noChangeArrowheads="1"/>
          </p:cNvSpPr>
          <p:nvPr/>
        </p:nvSpPr>
        <p:spPr bwMode="auto">
          <a:xfrm>
            <a:off x="1508125" y="3968750"/>
            <a:ext cx="74691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Helvetica" charset="0"/>
                <a:cs typeface="Times" charset="0"/>
              </a:rPr>
              <a:t>The components of the vectorized stresses </a:t>
            </a:r>
            <a:br>
              <a:rPr lang="en-US" sz="2800">
                <a:latin typeface="Helvetica" charset="0"/>
                <a:cs typeface="Times" charset="0"/>
              </a:rPr>
            </a:br>
            <a:r>
              <a:rPr lang="en-US" sz="2800">
                <a:latin typeface="Helvetica" charset="0"/>
                <a:cs typeface="Times" charset="0"/>
              </a:rPr>
              <a:t>and strains are then contractions (projections)</a:t>
            </a:r>
            <a:br>
              <a:rPr lang="en-US" sz="2800">
                <a:latin typeface="Helvetica" charset="0"/>
                <a:cs typeface="Times" charset="0"/>
              </a:rPr>
            </a:br>
            <a:r>
              <a:rPr lang="en-US" sz="2800">
                <a:latin typeface="Helvetica" charset="0"/>
                <a:cs typeface="Times" charset="0"/>
              </a:rPr>
              <a:t>with the basis tensors:</a:t>
            </a:r>
            <a:br>
              <a:rPr lang="en-US" sz="2800">
                <a:latin typeface="Helvetica" charset="0"/>
                <a:cs typeface="Times" charset="0"/>
              </a:rPr>
            </a:br>
            <a:r>
              <a:rPr lang="en-US" sz="2800">
                <a:latin typeface="Symbol" charset="0"/>
                <a:cs typeface="Times" charset="0"/>
              </a:rPr>
              <a:t>		s</a:t>
            </a:r>
            <a:r>
              <a:rPr lang="en-US" sz="2800" baseline="-25000">
                <a:latin typeface="Symbol" charset="0"/>
                <a:cs typeface="Times" charset="0"/>
              </a:rPr>
              <a:t>l</a:t>
            </a:r>
            <a:r>
              <a:rPr lang="en-US" sz="2800">
                <a:latin typeface="Times" charset="0"/>
                <a:cs typeface="Times" charset="0"/>
              </a:rPr>
              <a:t> = </a:t>
            </a:r>
            <a:r>
              <a:rPr lang="en-US" sz="2800" b="1">
                <a:latin typeface="Symbol" charset="0"/>
                <a:cs typeface="Times" charset="0"/>
              </a:rPr>
              <a:t>s</a:t>
            </a:r>
            <a:r>
              <a:rPr lang="en-US" sz="2800">
                <a:latin typeface="Times" charset="0"/>
                <a:cs typeface="Times" charset="0"/>
              </a:rPr>
              <a:t>:</a:t>
            </a:r>
            <a:r>
              <a:rPr lang="en-US" sz="2800" b="1">
                <a:latin typeface="Times" charset="0"/>
                <a:cs typeface="Times" charset="0"/>
              </a:rPr>
              <a:t>b</a:t>
            </a:r>
            <a:r>
              <a:rPr lang="en-US" sz="2800" baseline="30000">
                <a:latin typeface="Times" charset="0"/>
                <a:cs typeface="Times" charset="0"/>
              </a:rPr>
              <a:t>(</a:t>
            </a:r>
            <a:r>
              <a:rPr lang="en-US" sz="2800" baseline="30000">
                <a:latin typeface="Symbol" charset="0"/>
                <a:cs typeface="Times" charset="0"/>
              </a:rPr>
              <a:t>l</a:t>
            </a:r>
            <a:r>
              <a:rPr lang="en-US" sz="2800" baseline="30000">
                <a:latin typeface="Times" charset="0"/>
                <a:cs typeface="Times" charset="0"/>
              </a:rPr>
              <a:t>)</a:t>
            </a:r>
            <a:r>
              <a:rPr lang="en-US" sz="2800">
                <a:latin typeface="Times" charset="0"/>
                <a:cs typeface="Times" charset="0"/>
              </a:rPr>
              <a:t>,  </a:t>
            </a:r>
            <a:r>
              <a:rPr lang="en-US" sz="2800">
                <a:latin typeface="Symbol" charset="0"/>
                <a:cs typeface="Times" charset="0"/>
              </a:rPr>
              <a:t>e</a:t>
            </a:r>
            <a:r>
              <a:rPr lang="en-US" sz="2800" baseline="-25000">
                <a:latin typeface="Symbol" charset="0"/>
                <a:cs typeface="Times" charset="0"/>
              </a:rPr>
              <a:t>l</a:t>
            </a:r>
            <a:r>
              <a:rPr lang="en-US" sz="2800">
                <a:latin typeface="Times" charset="0"/>
                <a:cs typeface="Times" charset="0"/>
              </a:rPr>
              <a:t> = </a:t>
            </a:r>
            <a:r>
              <a:rPr lang="en-US" sz="2800" b="1">
                <a:latin typeface="Symbol" charset="0"/>
                <a:cs typeface="Times" charset="0"/>
              </a:rPr>
              <a:t>e</a:t>
            </a:r>
            <a:r>
              <a:rPr lang="en-US" sz="2800">
                <a:latin typeface="Times" charset="0"/>
                <a:cs typeface="Times" charset="0"/>
              </a:rPr>
              <a:t>:</a:t>
            </a:r>
            <a:r>
              <a:rPr lang="en-US" sz="2800" b="1">
                <a:latin typeface="Times" charset="0"/>
                <a:cs typeface="Times" charset="0"/>
              </a:rPr>
              <a:t>b</a:t>
            </a:r>
            <a:r>
              <a:rPr lang="en-US" sz="2800" baseline="30000">
                <a:latin typeface="Times" charset="0"/>
                <a:cs typeface="Times" charset="0"/>
              </a:rPr>
              <a:t>(</a:t>
            </a:r>
            <a:r>
              <a:rPr lang="en-US" sz="2800" baseline="30000">
                <a:latin typeface="Symbol" charset="0"/>
                <a:cs typeface="Times" charset="0"/>
              </a:rPr>
              <a:t>l</a:t>
            </a:r>
            <a:r>
              <a:rPr lang="en-US" sz="2800" baseline="30000">
                <a:latin typeface="Times" charset="0"/>
                <a:cs typeface="Times" charset="0"/>
              </a:rPr>
              <a:t>)</a:t>
            </a:r>
          </a:p>
        </p:txBody>
      </p:sp>
      <p:sp>
        <p:nvSpPr>
          <p:cNvPr id="18438"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 name="TextBox 8"/>
          <p:cNvSpPr txBox="1">
            <a:spLocks noChangeArrowheads="1"/>
          </p:cNvSpPr>
          <p:nvPr/>
        </p:nvSpPr>
        <p:spPr bwMode="auto">
          <a:xfrm>
            <a:off x="1524000" y="601980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There is, in fact, a 6</a:t>
            </a:r>
            <a:r>
              <a:rPr lang="en-US" sz="2000" baseline="30000"/>
              <a:t>th</a:t>
            </a:r>
            <a:r>
              <a:rPr lang="en-US" sz="2000"/>
              <a:t> eigentensor that separates out the hydrostatic components of stress and strain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98C781E-9E26-2347-BA95-3B74B58BF5CC}" type="slidenum">
              <a:rPr lang="en-US" sz="1400">
                <a:latin typeface="Times" charset="0"/>
              </a:rPr>
              <a:pPr/>
              <a:t>6</a:t>
            </a:fld>
            <a:endParaRPr lang="en-US" sz="1400">
              <a:latin typeface="Times" charset="0"/>
            </a:endParaRPr>
          </a:p>
        </p:txBody>
      </p:sp>
      <p:sp>
        <p:nvSpPr>
          <p:cNvPr id="23554" name="Rectangle 2"/>
          <p:cNvSpPr>
            <a:spLocks noGrp="1" noChangeArrowheads="1"/>
          </p:cNvSpPr>
          <p:nvPr>
            <p:ph type="title"/>
          </p:nvPr>
        </p:nvSpPr>
        <p:spPr/>
        <p:txBody>
          <a:bodyPr/>
          <a:lstStyle/>
          <a:p>
            <a:r>
              <a:rPr lang="en-US">
                <a:latin typeface="Times" charset="0"/>
              </a:rPr>
              <a:t>Vectorization: 3</a:t>
            </a:r>
          </a:p>
        </p:txBody>
      </p:sp>
      <p:sp>
        <p:nvSpPr>
          <p:cNvPr id="19461" name="Rectangle 3"/>
          <p:cNvSpPr>
            <a:spLocks noGrp="1" noChangeArrowheads="1"/>
          </p:cNvSpPr>
          <p:nvPr>
            <p:ph type="body" idx="1"/>
          </p:nvPr>
        </p:nvSpPr>
        <p:spPr>
          <a:xfrm>
            <a:off x="1295400" y="1066800"/>
            <a:ext cx="7696200" cy="3505200"/>
          </a:xfrm>
        </p:spPr>
        <p:txBody>
          <a:bodyPr/>
          <a:lstStyle/>
          <a:p>
            <a:r>
              <a:rPr lang="en-US">
                <a:latin typeface="Helvetica" charset="0"/>
                <a:cs typeface="Times" charset="0"/>
              </a:rPr>
              <a:t>This preserves </a:t>
            </a:r>
            <a:r>
              <a:rPr lang="en-US" i="1">
                <a:latin typeface="Helvetica" charset="0"/>
                <a:cs typeface="Times" charset="0"/>
              </a:rPr>
              <a:t>work conjugacy</a:t>
            </a:r>
            <a:r>
              <a:rPr lang="en-US">
                <a:latin typeface="Helvetica" charset="0"/>
                <a:cs typeface="Times" charset="0"/>
              </a:rPr>
              <a:t>,   </a:t>
            </a:r>
            <a:br>
              <a:rPr lang="en-US">
                <a:latin typeface="Helvetica" charset="0"/>
                <a:cs typeface="Times" charset="0"/>
              </a:rPr>
            </a:br>
            <a:r>
              <a:rPr lang="en-US">
                <a:latin typeface="Helvetica" charset="0"/>
                <a:cs typeface="Times" charset="0"/>
              </a:rPr>
              <a:t>i.e.</a:t>
            </a:r>
            <a:r>
              <a:rPr lang="en-US">
                <a:latin typeface="Times" charset="0"/>
                <a:cs typeface="Times" charset="0"/>
              </a:rPr>
              <a:t> </a:t>
            </a:r>
            <a:r>
              <a:rPr lang="en-US" b="1">
                <a:latin typeface="Symbol" charset="0"/>
                <a:cs typeface="Times" charset="0"/>
              </a:rPr>
              <a:t>s:e</a:t>
            </a:r>
            <a:r>
              <a:rPr lang="en-US" b="1">
                <a:latin typeface="Times" charset="0"/>
                <a:cs typeface="Times" charset="0"/>
              </a:rPr>
              <a:t> </a:t>
            </a:r>
            <a:r>
              <a:rPr lang="en-US">
                <a:latin typeface="Times" charset="0"/>
                <a:cs typeface="Times" charset="0"/>
              </a:rPr>
              <a:t> = </a:t>
            </a:r>
            <a:r>
              <a:rPr lang="en-US">
                <a:latin typeface="Symbol" charset="0"/>
                <a:cs typeface="Times" charset="0"/>
              </a:rPr>
              <a:t>S</a:t>
            </a:r>
            <a:r>
              <a:rPr lang="en-US" baseline="-25000">
                <a:latin typeface="Symbol" charset="0"/>
                <a:cs typeface="Times" charset="0"/>
              </a:rPr>
              <a:t>l</a:t>
            </a:r>
            <a:r>
              <a:rPr lang="en-US">
                <a:latin typeface="Symbol" charset="0"/>
                <a:cs typeface="Times" charset="0"/>
              </a:rPr>
              <a:t>s</a:t>
            </a:r>
            <a:r>
              <a:rPr lang="en-US" baseline="-25000">
                <a:latin typeface="Symbol" charset="0"/>
                <a:cs typeface="Times" charset="0"/>
              </a:rPr>
              <a:t>l</a:t>
            </a:r>
            <a:r>
              <a:rPr lang="en-US">
                <a:latin typeface="Symbol" charset="0"/>
                <a:cs typeface="Times" charset="0"/>
              </a:rPr>
              <a:t>e</a:t>
            </a:r>
            <a:r>
              <a:rPr lang="en-US" baseline="-25000">
                <a:latin typeface="Symbol" charset="0"/>
                <a:cs typeface="Times" charset="0"/>
              </a:rPr>
              <a:t>l</a:t>
            </a:r>
            <a:r>
              <a:rPr lang="en-US">
                <a:latin typeface="Symbol" charset="0"/>
                <a:cs typeface="Times" charset="0"/>
              </a:rPr>
              <a:t>. </a:t>
            </a:r>
            <a:r>
              <a:rPr lang="en-US">
                <a:latin typeface="Helvetica" charset="0"/>
                <a:cs typeface="Times" charset="0"/>
              </a:rPr>
              <a:t>The Lequeu vectorization scheme was almost the same as this but with the first two components interchanged. It is also useful to see the vector forms in terms of the regular tensor components.</a:t>
            </a:r>
            <a:r>
              <a:rPr lang="en-US">
                <a:latin typeface="Times" charset="0"/>
                <a:cs typeface="Times" charset="0"/>
              </a:rPr>
              <a:t>  </a:t>
            </a:r>
          </a:p>
        </p:txBody>
      </p:sp>
      <p:graphicFrame>
        <p:nvGraphicFramePr>
          <p:cNvPr id="19458" name="Object 2"/>
          <p:cNvGraphicFramePr>
            <a:graphicFrameLocks noChangeAspect="1"/>
          </p:cNvGraphicFramePr>
          <p:nvPr/>
        </p:nvGraphicFramePr>
        <p:xfrm>
          <a:off x="2133600" y="4691063"/>
          <a:ext cx="6559550" cy="1633537"/>
        </p:xfrm>
        <a:graphic>
          <a:graphicData uri="http://schemas.openxmlformats.org/presentationml/2006/ole">
            <mc:AlternateContent xmlns:mc="http://schemas.openxmlformats.org/markup-compatibility/2006">
              <mc:Choice xmlns:v="urn:schemas-microsoft-com:vml" Requires="v">
                <p:oleObj spid="_x0000_s19471" name="Equation" r:id="rId3" imgW="3517900" imgH="876300" progId="Equation.3">
                  <p:embed/>
                </p:oleObj>
              </mc:Choice>
              <mc:Fallback>
                <p:oleObj name="Equation" r:id="rId3" imgW="3517900" imgH="876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91063"/>
                        <a:ext cx="655955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9462" name="Rectangle 5"/>
          <p:cNvSpPr>
            <a:spLocks noChangeArrowheads="1"/>
          </p:cNvSpPr>
          <p:nvPr/>
        </p:nvSpPr>
        <p:spPr bwMode="auto">
          <a:xfrm>
            <a:off x="0" y="5943600"/>
            <a:ext cx="1295400" cy="53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3FE32BC-BF62-E847-AE5B-88E311A64E2D}" type="slidenum">
              <a:rPr lang="en-US" sz="1400">
                <a:latin typeface="Times" charset="0"/>
              </a:rPr>
              <a:pPr/>
              <a:t>7</a:t>
            </a:fld>
            <a:endParaRPr lang="en-US" sz="1400">
              <a:latin typeface="Times" charset="0"/>
            </a:endParaRPr>
          </a:p>
        </p:txBody>
      </p:sp>
      <p:sp>
        <p:nvSpPr>
          <p:cNvPr id="9218" name="Rectangle 2"/>
          <p:cNvSpPr>
            <a:spLocks noGrp="1" noChangeArrowheads="1"/>
          </p:cNvSpPr>
          <p:nvPr>
            <p:ph type="title"/>
          </p:nvPr>
        </p:nvSpPr>
        <p:spPr/>
        <p:txBody>
          <a:bodyPr/>
          <a:lstStyle/>
          <a:p>
            <a:r>
              <a:rPr lang="en-US">
                <a:latin typeface="Times" charset="0"/>
              </a:rPr>
              <a:t>Maximum work, summary</a:t>
            </a:r>
          </a:p>
        </p:txBody>
      </p:sp>
      <p:sp>
        <p:nvSpPr>
          <p:cNvPr id="20484" name="Rectangle 3"/>
          <p:cNvSpPr>
            <a:spLocks noGrp="1" noChangeArrowheads="1"/>
          </p:cNvSpPr>
          <p:nvPr>
            <p:ph type="body" idx="1"/>
          </p:nvPr>
        </p:nvSpPr>
        <p:spPr/>
        <p:txBody>
          <a:bodyPr/>
          <a:lstStyle/>
          <a:p>
            <a:r>
              <a:rPr lang="en-US" sz="2800">
                <a:latin typeface="Helvetica" charset="0"/>
                <a:cs typeface="Times" charset="0"/>
              </a:rPr>
              <a:t>The sum of the shears for the actual set of active systems is less than any hypothetical set (Taylor</a:t>
            </a:r>
            <a:r>
              <a:rPr lang="ja-JP" altLang="en-US" sz="2800">
                <a:latin typeface="Helvetica" charset="0"/>
                <a:cs typeface="Times" charset="0"/>
              </a:rPr>
              <a:t>’</a:t>
            </a:r>
            <a:r>
              <a:rPr lang="en-US" sz="2800">
                <a:latin typeface="Helvetica" charset="0"/>
                <a:cs typeface="Times" charset="0"/>
              </a:rPr>
              <a:t>s hypothesis).  This also shows that we have obtained an </a:t>
            </a:r>
            <a:r>
              <a:rPr lang="en-US" sz="2800" i="1">
                <a:latin typeface="Helvetica" charset="0"/>
                <a:cs typeface="Times" charset="0"/>
              </a:rPr>
              <a:t>upper </a:t>
            </a:r>
            <a:r>
              <a:rPr lang="en-US" sz="2800">
                <a:latin typeface="Helvetica" charset="0"/>
                <a:cs typeface="Times" charset="0"/>
              </a:rPr>
              <a:t>bound on the stress required to deform the crystal because we have approached the solution for the work rate from above: any hypothetical solution results in a </a:t>
            </a:r>
            <a:r>
              <a:rPr lang="en-US" sz="2800" i="1">
                <a:latin typeface="Helvetica" charset="0"/>
                <a:cs typeface="Times" charset="0"/>
              </a:rPr>
              <a:t>larger </a:t>
            </a:r>
            <a:r>
              <a:rPr lang="en-US" sz="2800">
                <a:latin typeface="Helvetica" charset="0"/>
                <a:cs typeface="Times" charset="0"/>
              </a:rPr>
              <a:t>work rate than the actual solution.</a:t>
            </a:r>
          </a:p>
        </p:txBody>
      </p:sp>
      <p:sp>
        <p:nvSpPr>
          <p:cNvPr id="20485"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825C820-FD06-6849-A304-B0628433E63A}" type="slidenum">
              <a:rPr lang="en-US" sz="1400">
                <a:latin typeface="Times" charset="0"/>
              </a:rPr>
              <a:pPr/>
              <a:t>8</a:t>
            </a:fld>
            <a:endParaRPr lang="en-US" sz="1400">
              <a:latin typeface="Times" charset="0"/>
            </a:endParaRPr>
          </a:p>
        </p:txBody>
      </p:sp>
      <p:sp>
        <p:nvSpPr>
          <p:cNvPr id="10242" name="Rectangle 2"/>
          <p:cNvSpPr>
            <a:spLocks noGrp="1" noChangeArrowheads="1"/>
          </p:cNvSpPr>
          <p:nvPr>
            <p:ph type="title"/>
          </p:nvPr>
        </p:nvSpPr>
        <p:spPr/>
        <p:txBody>
          <a:bodyPr/>
          <a:lstStyle/>
          <a:p>
            <a:r>
              <a:rPr lang="en-US">
                <a:latin typeface="Times" charset="0"/>
              </a:rPr>
              <a:t>Taylor factor, M</a:t>
            </a:r>
          </a:p>
        </p:txBody>
      </p:sp>
      <p:sp>
        <p:nvSpPr>
          <p:cNvPr id="21508" name="Rectangle 3"/>
          <p:cNvSpPr>
            <a:spLocks noGrp="1" noChangeArrowheads="1"/>
          </p:cNvSpPr>
          <p:nvPr>
            <p:ph type="body" idx="1"/>
          </p:nvPr>
        </p:nvSpPr>
        <p:spPr>
          <a:xfrm>
            <a:off x="1295400" y="1295400"/>
            <a:ext cx="7620000" cy="5410200"/>
          </a:xfrm>
        </p:spPr>
        <p:txBody>
          <a:bodyPr/>
          <a:lstStyle/>
          <a:p>
            <a:r>
              <a:rPr lang="en-US" sz="2400" dirty="0">
                <a:latin typeface="Helvetica" charset="0"/>
                <a:cs typeface="Times" charset="0"/>
              </a:rPr>
              <a:t>We can take ratios of stresses, or strains to define the Taylor factor, M; if a simple choice of deformation axes is made, such as uniaxial tension, then the indices can be dropped to obtain the typical form of the equation, </a:t>
            </a:r>
            <a:r>
              <a:rPr lang="en-US" sz="2400" dirty="0">
                <a:latin typeface="Symbol" charset="0"/>
                <a:cs typeface="Times" charset="0"/>
              </a:rPr>
              <a:t>s</a:t>
            </a:r>
            <a:r>
              <a:rPr lang="en-US" sz="2400" dirty="0">
                <a:latin typeface="Helvetica" charset="0"/>
                <a:cs typeface="Times" charset="0"/>
              </a:rPr>
              <a:t> = &lt;M&gt;</a:t>
            </a:r>
            <a:r>
              <a:rPr lang="en-US" sz="2400" dirty="0" err="1">
                <a:latin typeface="Symbol" charset="0"/>
                <a:cs typeface="Times" charset="0"/>
              </a:rPr>
              <a:t>t</a:t>
            </a:r>
            <a:r>
              <a:rPr lang="en-US" sz="2400" i="1" baseline="-25000" dirty="0" err="1">
                <a:latin typeface="Helvetica" charset="0"/>
                <a:cs typeface="Times" charset="0"/>
              </a:rPr>
              <a:t>crss</a:t>
            </a:r>
            <a:r>
              <a:rPr lang="en-US" sz="2400" dirty="0">
                <a:latin typeface="Helvetica" charset="0"/>
                <a:cs typeface="Times" charset="0"/>
              </a:rPr>
              <a:t>. </a:t>
            </a:r>
            <a:r>
              <a:rPr lang="en-US" sz="2400" dirty="0" smtClean="0">
                <a:latin typeface="Helvetica" charset="0"/>
                <a:cs typeface="Times" charset="0"/>
              </a:rPr>
              <a:t>For </a:t>
            </a:r>
            <a:r>
              <a:rPr lang="en-US" sz="2400" dirty="0">
                <a:latin typeface="Helvetica" charset="0"/>
                <a:cs typeface="Times" charset="0"/>
              </a:rPr>
              <a:t>the polycrystal, the arithmetic mean of the Taylor factors is typically used to represent the ratio between the macroscopic flow stress and the critical resolved shear stress.  This relies on the assumption that weak (low Taylor factor) grains cannot deform much until the harder ones are also deforming plastically, and that the harder (high Taylor factor) grains are made to deform by a combination of stress concentration and work hardening around them. </a:t>
            </a:r>
          </a:p>
        </p:txBody>
      </p:sp>
      <p:sp>
        <p:nvSpPr>
          <p:cNvPr id="21509"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75CFA1B-80B1-2045-B9D4-357F76C5254E}" type="slidenum">
              <a:rPr lang="en-US" sz="1400">
                <a:latin typeface="Times" charset="0"/>
              </a:rPr>
              <a:pPr/>
              <a:t>9</a:t>
            </a:fld>
            <a:endParaRPr lang="en-US" sz="1400">
              <a:latin typeface="Times" charset="0"/>
            </a:endParaRPr>
          </a:p>
        </p:txBody>
      </p:sp>
      <p:sp>
        <p:nvSpPr>
          <p:cNvPr id="11266" name="Rectangle 2"/>
          <p:cNvSpPr>
            <a:spLocks noGrp="1" noChangeArrowheads="1"/>
          </p:cNvSpPr>
          <p:nvPr>
            <p:ph type="title"/>
          </p:nvPr>
        </p:nvSpPr>
        <p:spPr>
          <a:xfrm>
            <a:off x="838200" y="76200"/>
            <a:ext cx="7848600" cy="1143000"/>
          </a:xfrm>
        </p:spPr>
        <p:txBody>
          <a:bodyPr/>
          <a:lstStyle/>
          <a:p>
            <a:r>
              <a:rPr lang="en-US">
                <a:latin typeface="Times" charset="0"/>
              </a:rPr>
              <a:t>Taylor factor,  multiaxial stress</a:t>
            </a:r>
          </a:p>
        </p:txBody>
      </p:sp>
      <p:sp>
        <p:nvSpPr>
          <p:cNvPr id="22534" name="Rectangle 3"/>
          <p:cNvSpPr>
            <a:spLocks noGrp="1" noChangeArrowheads="1"/>
          </p:cNvSpPr>
          <p:nvPr>
            <p:ph type="body" idx="1"/>
          </p:nvPr>
        </p:nvSpPr>
        <p:spPr>
          <a:xfrm>
            <a:off x="1295400" y="1295400"/>
            <a:ext cx="7696200" cy="2667000"/>
          </a:xfrm>
        </p:spPr>
        <p:txBody>
          <a:bodyPr/>
          <a:lstStyle/>
          <a:p>
            <a:r>
              <a:rPr lang="en-US" sz="2400">
                <a:latin typeface="Helvetica" charset="0"/>
                <a:cs typeface="Times" charset="0"/>
              </a:rPr>
              <a:t>For multiaxial stress states, one may use the effective stress, e.g. the von Mises stress (defined in terms of the stress deviator tensor, </a:t>
            </a:r>
            <a:r>
              <a:rPr lang="en-US" sz="2400" b="1" i="1">
                <a:latin typeface="Helvetica" charset="0"/>
                <a:cs typeface="Times" charset="0"/>
              </a:rPr>
              <a:t>S</a:t>
            </a:r>
            <a:r>
              <a:rPr lang="en-US" sz="2400" i="1">
                <a:latin typeface="Helvetica" charset="0"/>
                <a:cs typeface="Times" charset="0"/>
              </a:rPr>
              <a:t>=</a:t>
            </a:r>
            <a:r>
              <a:rPr lang="en-US" sz="2400" b="1" i="1">
                <a:latin typeface="Symbol" charset="0"/>
                <a:cs typeface="Times" charset="0"/>
              </a:rPr>
              <a:t>s</a:t>
            </a:r>
            <a:r>
              <a:rPr lang="en-US" sz="2400" i="1">
                <a:latin typeface="Helvetica" charset="0"/>
                <a:cs typeface="Times" charset="0"/>
              </a:rPr>
              <a:t>-(</a:t>
            </a:r>
            <a:r>
              <a:rPr lang="en-US" sz="2400" b="1" i="1">
                <a:latin typeface="Symbol" charset="0"/>
                <a:cs typeface="Times" charset="0"/>
              </a:rPr>
              <a:t>s</a:t>
            </a:r>
            <a:r>
              <a:rPr lang="en-US" sz="2400" i="1" baseline="-25000">
                <a:latin typeface="Helvetica" charset="0"/>
                <a:cs typeface="Times" charset="0"/>
              </a:rPr>
              <a:t>ii</a:t>
            </a:r>
            <a:r>
              <a:rPr lang="en-US" sz="2400" i="1">
                <a:latin typeface="Helvetica" charset="0"/>
                <a:cs typeface="Times" charset="0"/>
              </a:rPr>
              <a:t>/3)</a:t>
            </a:r>
            <a:r>
              <a:rPr lang="en-US" sz="2400">
                <a:latin typeface="Helvetica" charset="0"/>
                <a:cs typeface="Times" charset="0"/>
              </a:rPr>
              <a:t>, and also known as </a:t>
            </a:r>
            <a:r>
              <a:rPr lang="en-US" sz="2400" i="1">
                <a:latin typeface="Helvetica" charset="0"/>
                <a:cs typeface="Times" charset="0"/>
              </a:rPr>
              <a:t>effective stress). </a:t>
            </a:r>
            <a:r>
              <a:rPr lang="en-US" sz="2400">
                <a:latin typeface="Helvetica" charset="0"/>
                <a:cs typeface="Times" charset="0"/>
              </a:rPr>
              <a:t>Note that the equation below provides the most self-consistent approach for calculating the Taylor factor for multi-axial deformation.</a:t>
            </a:r>
            <a:endParaRPr lang="en-US" sz="2400" i="1">
              <a:latin typeface="Helvetica" charset="0"/>
              <a:cs typeface="Times" charset="0"/>
            </a:endParaRPr>
          </a:p>
        </p:txBody>
      </p:sp>
      <p:graphicFrame>
        <p:nvGraphicFramePr>
          <p:cNvPr id="22530" name="Object 2"/>
          <p:cNvGraphicFramePr>
            <a:graphicFrameLocks noChangeAspect="1"/>
          </p:cNvGraphicFramePr>
          <p:nvPr/>
        </p:nvGraphicFramePr>
        <p:xfrm>
          <a:off x="2819400" y="3810000"/>
          <a:ext cx="3505200" cy="904875"/>
        </p:xfrm>
        <a:graphic>
          <a:graphicData uri="http://schemas.openxmlformats.org/presentationml/2006/ole">
            <mc:AlternateContent xmlns:mc="http://schemas.openxmlformats.org/markup-compatibility/2006">
              <mc:Choice xmlns:v="urn:schemas-microsoft-com:vml" Requires="v">
                <p:oleObj spid="_x0000_s22548" name="Equation" r:id="rId3" imgW="1574800" imgH="406400" progId="Equation.3">
                  <p:embed/>
                </p:oleObj>
              </mc:Choice>
              <mc:Fallback>
                <p:oleObj name="Equation" r:id="rId3" imgW="15748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0"/>
                        <a:ext cx="3505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1676400" y="4962525"/>
          <a:ext cx="6129338" cy="1384300"/>
        </p:xfrm>
        <a:graphic>
          <a:graphicData uri="http://schemas.openxmlformats.org/presentationml/2006/ole">
            <mc:AlternateContent xmlns:mc="http://schemas.openxmlformats.org/markup-compatibility/2006">
              <mc:Choice xmlns:v="urn:schemas-microsoft-com:vml" Requires="v">
                <p:oleObj spid="_x0000_s22549" name="Equation" r:id="rId5" imgW="2476500" imgH="558800" progId="Equation.3">
                  <p:embed/>
                </p:oleObj>
              </mc:Choice>
              <mc:Fallback>
                <p:oleObj name="Equation" r:id="rId5" imgW="2476500" imgH="558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62525"/>
                        <a:ext cx="61293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535"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1059</TotalTime>
  <Words>1718</Words>
  <Application>Microsoft Macintosh PowerPoint</Application>
  <PresentationFormat>On-screen Show (4:3)</PresentationFormat>
  <Paragraphs>106</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Blank Presentation</vt:lpstr>
      <vt:lpstr>Equation</vt:lpstr>
      <vt:lpstr>Document</vt:lpstr>
      <vt:lpstr>Plastic Anisotropy: Relaxed Constraints, Theoretical Textures</vt:lpstr>
      <vt:lpstr>Objective</vt:lpstr>
      <vt:lpstr>References</vt:lpstr>
      <vt:lpstr>Vectorization of stress, strain</vt:lpstr>
      <vt:lpstr>Vectorization: 2</vt:lpstr>
      <vt:lpstr>Vectorization: 3</vt:lpstr>
      <vt:lpstr>Maximum work, summary</vt:lpstr>
      <vt:lpstr>Taylor factor, M</vt:lpstr>
      <vt:lpstr>Taylor factor,  multiaxial stress</vt:lpstr>
      <vt:lpstr>Taylor factor,  multiaxial strain</vt:lpstr>
      <vt:lpstr>Uniaxial compression/tension</vt:lpstr>
      <vt:lpstr>Taylor factor(orientation)</vt:lpstr>
      <vt:lpstr>Texture hardening</vt:lpstr>
      <vt:lpstr>Uniaxial deformation: single slip</vt:lpstr>
      <vt:lpstr>Single slip: Schmid factors</vt:lpstr>
      <vt:lpstr>Single: multiple comparison</vt:lpstr>
      <vt:lpstr>Single: Multiple comparison</vt:lpstr>
      <vt:lpstr>Single: Multiple comparison</vt:lpstr>
      <vt:lpstr>Plane Strain Compression</vt:lpstr>
      <vt:lpstr>Relaxed Constraints</vt:lpstr>
      <vt:lpstr>Relaxed Constraints, contd.</vt:lpstr>
      <vt:lpstr>Relaxed Constraints, contd.</vt:lpstr>
      <vt:lpstr>RC model (rate sensitive)</vt:lpstr>
      <vt:lpstr>Relaxed Constraints</vt:lpstr>
      <vt:lpstr>Effect of RC on texture development</vt:lpstr>
      <vt:lpstr>Y.S. for textured polycrystal</vt:lpstr>
      <vt:lpstr>Summary</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Anisotropy: elastic &amp; plastic: crystallography</dc:title>
  <dc:creator>a.d. rollett</dc:creator>
  <cp:lastModifiedBy>Anthony Rollett</cp:lastModifiedBy>
  <cp:revision>41</cp:revision>
  <cp:lastPrinted>2014-04-11T01:06:30Z</cp:lastPrinted>
  <dcterms:created xsi:type="dcterms:W3CDTF">2009-10-18T21:33:29Z</dcterms:created>
  <dcterms:modified xsi:type="dcterms:W3CDTF">2014-04-30T03:02:13Z</dcterms:modified>
</cp:coreProperties>
</file>