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50"/>
  </p:notesMasterIdLst>
  <p:handoutMasterIdLst>
    <p:handoutMasterId r:id="rId51"/>
  </p:handoutMasterIdLst>
  <p:sldIdLst>
    <p:sldId id="410" r:id="rId2"/>
    <p:sldId id="411" r:id="rId3"/>
    <p:sldId id="397" r:id="rId4"/>
    <p:sldId id="412" r:id="rId5"/>
    <p:sldId id="406" r:id="rId6"/>
    <p:sldId id="271" r:id="rId7"/>
    <p:sldId id="398" r:id="rId8"/>
    <p:sldId id="401" r:id="rId9"/>
    <p:sldId id="413" r:id="rId10"/>
    <p:sldId id="325" r:id="rId11"/>
    <p:sldId id="326" r:id="rId12"/>
    <p:sldId id="327" r:id="rId13"/>
    <p:sldId id="328" r:id="rId14"/>
    <p:sldId id="329" r:id="rId15"/>
    <p:sldId id="330" r:id="rId16"/>
    <p:sldId id="332" r:id="rId17"/>
    <p:sldId id="333" r:id="rId18"/>
    <p:sldId id="334" r:id="rId19"/>
    <p:sldId id="419" r:id="rId20"/>
    <p:sldId id="402" r:id="rId21"/>
    <p:sldId id="417" r:id="rId22"/>
    <p:sldId id="302" r:id="rId23"/>
    <p:sldId id="290" r:id="rId24"/>
    <p:sldId id="318" r:id="rId25"/>
    <p:sldId id="295" r:id="rId26"/>
    <p:sldId id="293" r:id="rId27"/>
    <p:sldId id="299" r:id="rId28"/>
    <p:sldId id="300" r:id="rId29"/>
    <p:sldId id="303" r:id="rId30"/>
    <p:sldId id="304" r:id="rId31"/>
    <p:sldId id="305" r:id="rId32"/>
    <p:sldId id="306" r:id="rId33"/>
    <p:sldId id="307" r:id="rId34"/>
    <p:sldId id="308" r:id="rId35"/>
    <p:sldId id="309" r:id="rId36"/>
    <p:sldId id="310" r:id="rId37"/>
    <p:sldId id="311" r:id="rId38"/>
    <p:sldId id="312" r:id="rId39"/>
    <p:sldId id="313" r:id="rId40"/>
    <p:sldId id="316" r:id="rId41"/>
    <p:sldId id="317" r:id="rId42"/>
    <p:sldId id="314" r:id="rId43"/>
    <p:sldId id="315" r:id="rId44"/>
    <p:sldId id="414" r:id="rId45"/>
    <p:sldId id="420" r:id="rId46"/>
    <p:sldId id="415" r:id="rId47"/>
    <p:sldId id="416" r:id="rId48"/>
    <p:sldId id="418" r:id="rId49"/>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336600"/>
    <a:srgbClr val="011099"/>
    <a:srgbClr val="CCFFFF"/>
    <a:srgbClr val="FF0000"/>
    <a:srgbClr val="CCFFCC"/>
    <a:srgbClr val="CD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4"/>
    <p:restoredTop sz="94830" autoAdjust="0"/>
  </p:normalViewPr>
  <p:slideViewPr>
    <p:cSldViewPr>
      <p:cViewPr>
        <p:scale>
          <a:sx n="134" d="100"/>
          <a:sy n="134" d="100"/>
        </p:scale>
        <p:origin x="872"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1.emf"/><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6.emf"/><Relationship Id="rId1" Type="http://schemas.openxmlformats.org/officeDocument/2006/relationships/image" Target="../media/image60.emf"/><Relationship Id="rId4"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56.emf"/><Relationship Id="rId1" Type="http://schemas.openxmlformats.org/officeDocument/2006/relationships/image" Target="../media/image66.emf"/><Relationship Id="rId5" Type="http://schemas.openxmlformats.org/officeDocument/2006/relationships/image" Target="../media/image69.emf"/><Relationship Id="rId4"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a:defRPr>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a:defRPr>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a:defRPr>
            </a:lvl1pPr>
          </a:lstStyle>
          <a:p>
            <a:fld id="{6A302087-8E6B-AE4F-925E-3A13140E01CA}" type="slidenum">
              <a:rPr lang="en-US" smtClean="0"/>
              <a:pPr/>
              <a:t>‹#›</a:t>
            </a:fld>
            <a:endParaRPr lang="en-US" dirty="0"/>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t>First we start with a transforming region (or inclusion) inside a non-transforming matrix.  If we allow the inclusion to undergo some kind of transformation which can be a phase transformation, thermal expansion, or any other volume changing transformation where no stress is applied free of the matrix.  For this explanation we will assume it is a volume expansion.  The resulting strains are called eigenstrains.  Now, if we apply surface tractions to counteract the volume change caused by the eigenstrains so that the inclusion returns to it’s original size, we can replace the region inside the non-transforming matrix easily/nicely.  Finally we remove the surface tractions and the matrix will constrain the expansion of the inclusion – the inclusion will not return to it’s free expansion volume.  This will cause stresses inside of the body.  Because these stresses were formed by eigenstrains, they are called eigenstresses. </a:t>
            </a:r>
          </a:p>
          <a:p>
            <a:pPr eaLnBrk="1" hangingPunct="1">
              <a:spcBef>
                <a:spcPct val="0"/>
              </a:spcBef>
            </a:pPr>
            <a:endParaRPr lang="en-US"/>
          </a:p>
          <a:p>
            <a:pPr eaLnBrk="1" hangingPunct="1">
              <a:spcBef>
                <a:spcPct val="0"/>
              </a:spcBef>
            </a:pPr>
            <a:r>
              <a:rPr lang="en-US"/>
              <a:t>Not sure if I should use this or not:</a:t>
            </a:r>
          </a:p>
          <a:p>
            <a:pPr eaLnBrk="1" hangingPunct="1">
              <a:spcBef>
                <a:spcPct val="0"/>
              </a:spcBef>
            </a:pPr>
            <a:r>
              <a:rPr lang="en-US"/>
              <a:t>It is important to not that these eigenstrains are result from a transformation but not when a stress is applied. These types of strains are called elastic strains.</a:t>
            </a:r>
            <a:r>
              <a:rPr lang="en-US" b="1"/>
              <a:t> How to include the equations?</a:t>
            </a:r>
          </a:p>
        </p:txBody>
      </p:sp>
      <p:sp>
        <p:nvSpPr>
          <p:cNvPr id="21508" name="Slide Number Placeholder 3"/>
          <p:cNvSpPr>
            <a:spLocks noGrp="1"/>
          </p:cNvSpPr>
          <p:nvPr>
            <p:ph type="sldNum" sz="quarter" idx="5"/>
          </p:nvPr>
        </p:nvSpPr>
        <p:spPr bwMode="auto">
          <a:noFill/>
          <a:ln>
            <a:miter lim="800000"/>
            <a:headEnd/>
            <a:tailEnd/>
          </a:ln>
        </p:spPr>
        <p:txBody>
          <a:bodyPr/>
          <a:lstStyle/>
          <a:p>
            <a:fld id="{03FDA9CB-943A-D949-979A-B6BD8739C036}" type="slidenum">
              <a:rPr lang="en-US" smtClean="0"/>
              <a:pPr/>
              <a:t>6</a:t>
            </a:fld>
            <a:endParaRPr lang="en-US"/>
          </a:p>
        </p:txBody>
      </p:sp>
    </p:spTree>
    <p:extLst>
      <p:ext uri="{BB962C8B-B14F-4D97-AF65-F5344CB8AC3E}">
        <p14:creationId xmlns:p14="http://schemas.microsoft.com/office/powerpoint/2010/main" val="58427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dirty="0"/>
              <a:t>Consider the “stress-free transformation strain” to be the same as an EIGENSTRAIN.  Where this comes from is the difference in plastic behavior between the grain itself and the matrix.</a:t>
            </a:r>
          </a:p>
        </p:txBody>
      </p:sp>
      <p:sp>
        <p:nvSpPr>
          <p:cNvPr id="103428" name="Slide Number Placeholder 3"/>
          <p:cNvSpPr>
            <a:spLocks noGrp="1"/>
          </p:cNvSpPr>
          <p:nvPr>
            <p:ph type="sldNum" sz="quarter" idx="5"/>
          </p:nvPr>
        </p:nvSpPr>
        <p:spPr>
          <a:noFill/>
        </p:spPr>
        <p:txBody>
          <a:bodyPr/>
          <a:lstStyle/>
          <a:p>
            <a:fld id="{52A4D8F4-4065-1045-8636-23DE8FE675C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dirty="0">
              <a:latin typeface="Calibri"/>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BF66E00C-02C3-9745-9D2E-BCC70087EAE2}" type="datetime1">
              <a:rPr lang="en-US" altLang="ja-JP" smtClean="0"/>
              <a:t>3/2/22</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latin typeface="Calibri"/>
              </a:defRPr>
            </a:lvl1pPr>
          </a:lstStyle>
          <a:p>
            <a:r>
              <a:rPr lang="en-US"/>
              <a:t>Please acknowledge Carnegie Mellon if you make public use of these slides</a:t>
            </a:r>
            <a:endParaRPr lang="en-US" dirty="0"/>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Calibri"/>
              </a:defRPr>
            </a:lvl1pPr>
          </a:lstStyle>
          <a:p>
            <a:fld id="{F7AF811A-7FBF-3248-BF15-B74CCE7F0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CFEA3808-6CCA-5F4B-9D66-F180A900C749}" type="datetime1">
              <a:rPr lang="en-US" altLang="ja-JP" smtClean="0"/>
              <a:t>3/2/22</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500B9AAE-8F17-F84C-A986-0CB74011C564}" type="datetime1">
              <a:rPr lang="en-US" altLang="ja-JP" smtClean="0"/>
              <a:t>3/2/22</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12D038F-FA5D-5C47-8C03-08FE3E9135A3}" type="datetime1">
              <a:rPr lang="en-US" altLang="ja-JP" smtClean="0"/>
              <a:t>3/2/22</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6F832200-FED3-304C-87C1-894AFE9EB27A}" type="datetime1">
              <a:rPr lang="en-US" altLang="ja-JP" smtClean="0"/>
              <a:t>3/2/22</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C0157C93-37C4-874D-A823-5B5F099062BD}" type="datetime1">
              <a:rPr lang="en-US" altLang="ja-JP" smtClean="0"/>
              <a:t>3/2/22</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1C13E0D2-854A-C14C-87B5-39A186F67D21}" type="datetime1">
              <a:rPr lang="en-US" altLang="ja-JP" smtClean="0"/>
              <a:t>3/2/22</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BD8635C5-FA9A-CF41-9B33-F71DF7677B8E}" type="datetime1">
              <a:rPr lang="en-US" altLang="ja-JP" smtClean="0"/>
              <a:t>3/2/22</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AED6CC-1CCB-964D-A967-1C32D480725A}" type="datetime1">
              <a:rPr lang="en-US" altLang="ja-JP" smtClean="0"/>
              <a:t>3/2/22</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BBFE0DF-E861-8C47-9A4D-9B5615E8B296}" type="datetime1">
              <a:rPr lang="en-US" altLang="ja-JP" smtClean="0"/>
              <a:t>3/2/22</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D2D24D7-7E39-4948-89F3-0F454FB8072F}" type="datetime1">
              <a:rPr lang="en-US" altLang="ja-JP" smtClean="0"/>
              <a:t>3/2/22</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latin typeface="Calibri"/>
              </a:defRPr>
            </a:lvl1pPr>
          </a:lstStyle>
          <a:p>
            <a:fld id="{640B9B89-20BC-C445-A2BC-DD06288AB142}" type="datetime1">
              <a:rPr lang="en-US" altLang="ja-JP" smtClean="0"/>
              <a:t>3/2/22</a:t>
            </a:fld>
            <a:endParaRPr lang="en-US" dirty="0"/>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D711FF83-5D22-3E46-A3B4-8F024D187FA7}" type="slidenum">
              <a:rPr lang="en-US" smtClean="0"/>
              <a:pPr/>
              <a:t>‹#›</a:t>
            </a:fld>
            <a:endParaRPr lang="en-US" dirty="0"/>
          </a:p>
        </p:txBody>
      </p:sp>
      <p:sp>
        <p:nvSpPr>
          <p:cNvPr id="2" name="Footer Placeholder 1"/>
          <p:cNvSpPr>
            <a:spLocks noGrp="1"/>
          </p:cNvSpPr>
          <p:nvPr>
            <p:ph type="ftr" sz="quarter" idx="3"/>
          </p:nvPr>
        </p:nvSpPr>
        <p:spPr>
          <a:xfrm>
            <a:off x="1447800" y="6629400"/>
            <a:ext cx="64770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b="0">
                <a:solidFill>
                  <a:srgbClr val="000000"/>
                </a:solidFill>
                <a:latin typeface="Lucida Grande"/>
                <a:ea typeface="Lucida Grande"/>
                <a:cs typeface="Lucida Grande"/>
              </a:rPr>
              <a:t>Please acknowledge Carnegie Mellon if you make public use of these slides</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6.bin"/><Relationship Id="rId10" Type="http://schemas.openxmlformats.org/officeDocument/2006/relationships/image" Target="../media/image9.jpeg"/><Relationship Id="rId4" Type="http://schemas.openxmlformats.org/officeDocument/2006/relationships/image" Target="../media/image15.emf"/><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2.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oleObject" Target="../embeddings/oleObject18.bin"/><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20.bin"/><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oleObject" Target="../embeddings/oleObject23.bin"/><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5.bin"/><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emf"/><Relationship Id="rId5" Type="http://schemas.openxmlformats.org/officeDocument/2006/relationships/oleObject" Target="../embeddings/oleObject26.bin"/><Relationship Id="rId4" Type="http://schemas.openxmlformats.org/officeDocument/2006/relationships/image" Target="../media/image40.emf"/><Relationship Id="rId9" Type="http://schemas.openxmlformats.org/officeDocument/2006/relationships/image" Target="../media/image38.emf"/></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emf"/><Relationship Id="rId5" Type="http://schemas.openxmlformats.org/officeDocument/2006/relationships/oleObject" Target="../embeddings/oleObject29.bin"/><Relationship Id="rId4" Type="http://schemas.openxmlformats.org/officeDocument/2006/relationships/image" Target="../media/image43.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50.emf"/><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emf"/><Relationship Id="rId5" Type="http://schemas.openxmlformats.org/officeDocument/2006/relationships/oleObject" Target="../embeddings/oleObject37.bin"/><Relationship Id="rId4" Type="http://schemas.openxmlformats.org/officeDocument/2006/relationships/image" Target="../media/image5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emf"/><Relationship Id="rId5" Type="http://schemas.openxmlformats.org/officeDocument/2006/relationships/oleObject" Target="../embeddings/oleObject40.bin"/><Relationship Id="rId10" Type="http://schemas.openxmlformats.org/officeDocument/2006/relationships/image" Target="../media/image62.emf"/><Relationship Id="rId4" Type="http://schemas.openxmlformats.org/officeDocument/2006/relationships/image" Target="../media/image60.emf"/><Relationship Id="rId9"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emf"/><Relationship Id="rId5" Type="http://schemas.openxmlformats.org/officeDocument/2006/relationships/oleObject" Target="../embeddings/oleObject44.bin"/><Relationship Id="rId4" Type="http://schemas.openxmlformats.org/officeDocument/2006/relationships/image" Target="../media/image63.emf"/><Relationship Id="rId9" Type="http://schemas.openxmlformats.org/officeDocument/2006/relationships/oleObject" Target="../embeddings/oleObject46.bin"/></Relationships>
</file>

<file path=ppt/slides/_rels/slide41.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e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8.emf"/><Relationship Id="rId4" Type="http://schemas.openxmlformats.org/officeDocument/2006/relationships/image" Target="../media/image66.emf"/><Relationship Id="rId9" Type="http://schemas.openxmlformats.org/officeDocument/2006/relationships/oleObject" Target="../embeddings/oleObject50.bin"/></Relationships>
</file>

<file path=ppt/slides/_rels/slide4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mtex-toolbox.github.io/OrientationImport.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tex-toolbox.github.io/orientation.calcDensity.html" TargetMode="External"/><Relationship Id="rId2" Type="http://schemas.openxmlformats.org/officeDocument/2006/relationships/hyperlink" Target="https://mtex-toolbox.github.io/ODFTutorial.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914400"/>
            <a:ext cx="7162800" cy="1447800"/>
          </a:xfrm>
          <a:solidFill>
            <a:schemeClr val="accent2"/>
          </a:solidFill>
          <a:ln w="38100" cmpd="dbl">
            <a:solidFill>
              <a:schemeClr val="bg2"/>
            </a:solidFill>
          </a:ln>
        </p:spPr>
        <p:txBody>
          <a:bodyPr/>
          <a:lstStyle/>
          <a:p>
            <a:pPr>
              <a:lnSpc>
                <a:spcPct val="100000"/>
              </a:lnSpc>
            </a:pPr>
            <a:r>
              <a:rPr lang="en-US" sz="4000" dirty="0"/>
              <a:t>Polycrystal Plasticity -</a:t>
            </a:r>
            <a:br>
              <a:rPr lang="en-US" sz="4000" dirty="0"/>
            </a:br>
            <a:r>
              <a:rPr lang="en-US" sz="4000" dirty="0"/>
              <a:t>Self-Consistent Model</a:t>
            </a:r>
            <a:endParaRPr lang="en-US" sz="4400" dirty="0"/>
          </a:p>
        </p:txBody>
      </p:sp>
      <p:sp>
        <p:nvSpPr>
          <p:cNvPr id="15365" name="Rectangle 7"/>
          <p:cNvSpPr>
            <a:spLocks noChangeArrowheads="1"/>
          </p:cNvSpPr>
          <p:nvPr/>
        </p:nvSpPr>
        <p:spPr bwMode="auto">
          <a:xfrm>
            <a:off x="1295400" y="2667000"/>
            <a:ext cx="6629400" cy="3108543"/>
          </a:xfrm>
          <a:prstGeom prst="rect">
            <a:avLst/>
          </a:prstGeom>
          <a:noFill/>
          <a:ln w="9525">
            <a:noFill/>
            <a:miter lim="800000"/>
            <a:headEnd/>
            <a:tailEnd/>
          </a:ln>
        </p:spPr>
        <p:txBody>
          <a:bodyPr wrap="square">
            <a:prstTxWarp prst="textNoShape">
              <a:avLst/>
            </a:prstTxWarp>
            <a:spAutoFit/>
          </a:bodyPr>
          <a:lstStyle/>
          <a:p>
            <a:pPr algn="ctr"/>
            <a:r>
              <a:rPr lang="en-US" sz="2800" b="0" dirty="0">
                <a:latin typeface="Calibri"/>
                <a:ea typeface="ＭＳ Ｐゴシック" charset="-128"/>
                <a:cs typeface="ＭＳ Ｐゴシック" charset="-128"/>
              </a:rPr>
              <a:t>27-731 (normally, 27-750)</a:t>
            </a:r>
          </a:p>
          <a:p>
            <a:pPr algn="ctr"/>
            <a:r>
              <a:rPr lang="en-US" sz="2800" b="0" dirty="0">
                <a:latin typeface="Calibri"/>
                <a:ea typeface="ＭＳ Ｐゴシック" charset="-128"/>
                <a:cs typeface="ＭＳ Ｐゴシック" charset="-128"/>
              </a:rPr>
              <a:t>Texture, Microstructure &amp; Anisotropy</a:t>
            </a:r>
          </a:p>
          <a:p>
            <a:pPr algn="ctr"/>
            <a:r>
              <a:rPr lang="en-US" sz="2800" b="0" dirty="0">
                <a:latin typeface="Calibri"/>
                <a:ea typeface="ＭＳ Ｐゴシック" charset="-128"/>
                <a:cs typeface="ＭＳ Ｐゴシック" charset="-128"/>
              </a:rPr>
              <a:t>A.D. Rollett, J.V. Gordon</a:t>
            </a:r>
          </a:p>
          <a:p>
            <a:pPr lvl="1" algn="ctr"/>
            <a:r>
              <a:rPr lang="en-US" sz="2800" b="0" i="1" dirty="0">
                <a:latin typeface="Calibri"/>
              </a:rPr>
              <a:t>Lecture notes originally by:</a:t>
            </a:r>
            <a:br>
              <a:rPr lang="en-US" sz="2800" b="0" i="1" dirty="0">
                <a:latin typeface="Calibri"/>
              </a:rPr>
            </a:br>
            <a:r>
              <a:rPr lang="en-US" sz="2800" b="0" dirty="0">
                <a:latin typeface="Calibri"/>
              </a:rPr>
              <a:t>Carlos Tomé (LANL, retired)</a:t>
            </a:r>
            <a:br>
              <a:rPr lang="en-US" sz="2800" b="0" dirty="0">
                <a:latin typeface="Calibri"/>
              </a:rPr>
            </a:br>
            <a:r>
              <a:rPr lang="en-US" sz="2800" b="0" dirty="0">
                <a:latin typeface="Calibri"/>
              </a:rPr>
              <a:t>Hamid </a:t>
            </a:r>
            <a:r>
              <a:rPr lang="en-US" sz="2800" b="0" dirty="0" err="1">
                <a:latin typeface="Calibri"/>
              </a:rPr>
              <a:t>Garmestani</a:t>
            </a:r>
            <a:r>
              <a:rPr lang="en-US" sz="2800" b="0" dirty="0">
                <a:latin typeface="Calibri"/>
              </a:rPr>
              <a:t> (</a:t>
            </a:r>
            <a:r>
              <a:rPr lang="en-US" sz="2800" b="0" dirty="0" err="1">
                <a:latin typeface="Calibri"/>
              </a:rPr>
              <a:t>GaTech</a:t>
            </a:r>
            <a:r>
              <a:rPr lang="en-US" sz="2800" b="0" dirty="0">
                <a:latin typeface="Calibri"/>
              </a:rPr>
              <a:t>), </a:t>
            </a:r>
            <a:br>
              <a:rPr lang="en-US" sz="2800" b="0" dirty="0">
                <a:latin typeface="Calibri"/>
              </a:rPr>
            </a:br>
            <a:r>
              <a:rPr lang="en-US" sz="2800" b="0" dirty="0">
                <a:latin typeface="Calibri"/>
              </a:rPr>
              <a:t>Gilberto Branco (FAMU/FSU)</a:t>
            </a:r>
          </a:p>
        </p:txBody>
      </p:sp>
      <p:sp>
        <p:nvSpPr>
          <p:cNvPr id="15367" name="Text Box 8"/>
          <p:cNvSpPr txBox="1">
            <a:spLocks noChangeArrowheads="1"/>
          </p:cNvSpPr>
          <p:nvPr/>
        </p:nvSpPr>
        <p:spPr bwMode="auto">
          <a:xfrm>
            <a:off x="1676400" y="5924490"/>
            <a:ext cx="3810000" cy="400110"/>
          </a:xfrm>
          <a:prstGeom prst="rect">
            <a:avLst/>
          </a:prstGeom>
          <a:noFill/>
          <a:ln w="9525">
            <a:noFill/>
            <a:miter lim="800000"/>
            <a:headEnd/>
            <a:tailEnd/>
          </a:ln>
        </p:spPr>
        <p:txBody>
          <a:bodyPr wrap="square">
            <a:prstTxWarp prst="textNoShape">
              <a:avLst/>
            </a:prstTxWarp>
            <a:spAutoFit/>
          </a:bodyPr>
          <a:lstStyle/>
          <a:p>
            <a:pPr algn="ctr"/>
            <a:r>
              <a:rPr lang="en-US" sz="2000" b="0" i="1" dirty="0">
                <a:latin typeface="Calibri"/>
              </a:rPr>
              <a:t>Last revised: 2</a:t>
            </a:r>
            <a:r>
              <a:rPr lang="en-US" sz="2000" b="0" i="1" baseline="30000" dirty="0">
                <a:latin typeface="Calibri"/>
              </a:rPr>
              <a:t>nd</a:t>
            </a:r>
            <a:r>
              <a:rPr lang="en-US" sz="2000" b="0" i="1" dirty="0">
                <a:latin typeface="Calibri"/>
              </a:rPr>
              <a:t> March, 2022</a:t>
            </a:r>
          </a:p>
        </p:txBody>
      </p:sp>
      <p:pic>
        <p:nvPicPr>
          <p:cNvPr id="7" name="Picture 6"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9" name="Picture 8"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53849241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p>
            <a:fld id="{4AEDB6AD-0432-DA49-8965-05FEC67A8830}" type="slidenum">
              <a:rPr lang="en-US" smtClean="0"/>
              <a:pPr/>
              <a:t>10</a:t>
            </a:fld>
            <a:endParaRPr lang="en-US"/>
          </a:p>
        </p:txBody>
      </p:sp>
      <p:sp>
        <p:nvSpPr>
          <p:cNvPr id="98307" name="Text Box 2"/>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8308" name="Text Box 3"/>
          <p:cNvSpPr txBox="1">
            <a:spLocks noChangeArrowheads="1"/>
          </p:cNvSpPr>
          <p:nvPr/>
        </p:nvSpPr>
        <p:spPr bwMode="auto">
          <a:xfrm>
            <a:off x="609600" y="1295400"/>
            <a:ext cx="5181600" cy="5262979"/>
          </a:xfrm>
          <a:prstGeom prst="rect">
            <a:avLst/>
          </a:prstGeom>
          <a:noFill/>
          <a:ln w="9525">
            <a:noFill/>
            <a:miter lim="800000"/>
            <a:headEnd/>
            <a:tailEnd/>
          </a:ln>
        </p:spPr>
        <p:txBody>
          <a:bodyPr wrap="square">
            <a:prstTxWarp prst="textNoShape">
              <a:avLst/>
            </a:prstTxWarp>
            <a:spAutoFit/>
          </a:bodyPr>
          <a:lstStyle/>
          <a:p>
            <a:r>
              <a:rPr lang="en-US" b="0" dirty="0">
                <a:latin typeface="Calibri"/>
              </a:rPr>
              <a:t>Taylor Model  </a:t>
            </a:r>
          </a:p>
          <a:p>
            <a:pPr marL="747713"/>
            <a:r>
              <a:rPr lang="en-US" b="0" dirty="0">
                <a:latin typeface="Calibri"/>
              </a:rPr>
              <a:t>- compatibility across grain boundary</a:t>
            </a:r>
          </a:p>
          <a:p>
            <a:pPr marL="747713"/>
            <a:r>
              <a:rPr lang="en-US" b="0" dirty="0">
                <a:latin typeface="Calibri"/>
              </a:rPr>
              <a:t>- violation of the equilibrium between the grains</a:t>
            </a:r>
          </a:p>
          <a:p>
            <a:endParaRPr lang="en-US" b="0" dirty="0">
              <a:latin typeface="Calibri"/>
            </a:endParaRPr>
          </a:p>
          <a:p>
            <a:r>
              <a:rPr lang="en-US" b="0" dirty="0" err="1">
                <a:latin typeface="Calibri"/>
              </a:rPr>
              <a:t>Budiansky</a:t>
            </a:r>
            <a:r>
              <a:rPr lang="en-US" b="0" dirty="0">
                <a:latin typeface="Calibri"/>
              </a:rPr>
              <a:t> and Wu’s Model</a:t>
            </a:r>
          </a:p>
          <a:p>
            <a:pPr marL="747713"/>
            <a:r>
              <a:rPr lang="en-US" b="0" dirty="0">
                <a:latin typeface="Calibri"/>
              </a:rPr>
              <a:t>- Self-consistent model</a:t>
            </a:r>
          </a:p>
          <a:p>
            <a:pPr marL="747713"/>
            <a:r>
              <a:rPr lang="en-US" b="0" dirty="0">
                <a:latin typeface="Calibri"/>
              </a:rPr>
              <a:t>- Ensures both compatibility and equilibrium conditions on grain boundaries</a:t>
            </a:r>
            <a:br>
              <a:rPr lang="en-US" b="0" dirty="0">
                <a:latin typeface="Calibri"/>
              </a:rPr>
            </a:br>
            <a:r>
              <a:rPr lang="en-US" b="0" dirty="0">
                <a:latin typeface="Calibri"/>
              </a:rPr>
              <a:t>- Based on the </a:t>
            </a:r>
            <a:r>
              <a:rPr lang="en-US" b="0" dirty="0" err="1">
                <a:latin typeface="Calibri"/>
              </a:rPr>
              <a:t>Eshelby</a:t>
            </a:r>
            <a:r>
              <a:rPr lang="en-US" b="0" dirty="0">
                <a:latin typeface="Calibri"/>
              </a:rPr>
              <a:t> inclusion model</a:t>
            </a:r>
          </a:p>
          <a:p>
            <a:pPr marL="747713"/>
            <a:r>
              <a:rPr lang="en-US" b="0" dirty="0">
                <a:latin typeface="Calibri"/>
              </a:rPr>
              <a:t>	</a:t>
            </a:r>
          </a:p>
        </p:txBody>
      </p:sp>
      <p:pic>
        <p:nvPicPr>
          <p:cNvPr id="98309" name="Picture 6" descr="fig116"/>
          <p:cNvPicPr>
            <a:picLocks noChangeAspect="1" noChangeArrowheads="1"/>
          </p:cNvPicPr>
          <p:nvPr/>
        </p:nvPicPr>
        <p:blipFill>
          <a:blip r:embed="rId2">
            <a:lum bright="-12000" contrast="46000"/>
          </a:blip>
          <a:srcRect/>
          <a:stretch>
            <a:fillRect/>
          </a:stretch>
        </p:blipFill>
        <p:spPr bwMode="auto">
          <a:xfrm>
            <a:off x="5011100" y="1371600"/>
            <a:ext cx="4162196" cy="2590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Slide Number Placeholder 2"/>
          <p:cNvSpPr>
            <a:spLocks noGrp="1"/>
          </p:cNvSpPr>
          <p:nvPr>
            <p:ph type="sldNum" sz="quarter" idx="11"/>
          </p:nvPr>
        </p:nvSpPr>
        <p:spPr>
          <a:noFill/>
        </p:spPr>
        <p:txBody>
          <a:bodyPr/>
          <a:lstStyle/>
          <a:p>
            <a:fld id="{9DE44D92-43EF-3B42-8EF6-779A82590425}" type="slidenum">
              <a:rPr lang="en-US" smtClean="0"/>
              <a:pPr/>
              <a:t>11</a:t>
            </a:fld>
            <a:endParaRPr lang="en-US"/>
          </a:p>
        </p:txBody>
      </p:sp>
      <p:sp>
        <p:nvSpPr>
          <p:cNvPr id="99335" name="Text Box 2"/>
          <p:cNvSpPr txBox="1">
            <a:spLocks noChangeArrowheads="1"/>
          </p:cNvSpPr>
          <p:nvPr/>
        </p:nvSpPr>
        <p:spPr bwMode="auto">
          <a:xfrm>
            <a:off x="663575" y="457200"/>
            <a:ext cx="7848600" cy="579438"/>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9336" name="Text Box 3"/>
          <p:cNvSpPr txBox="1">
            <a:spLocks noChangeArrowheads="1"/>
          </p:cNvSpPr>
          <p:nvPr/>
        </p:nvSpPr>
        <p:spPr bwMode="auto">
          <a:xfrm>
            <a:off x="457200" y="1447800"/>
            <a:ext cx="2590800" cy="457200"/>
          </a:xfrm>
          <a:prstGeom prst="rect">
            <a:avLst/>
          </a:prstGeom>
          <a:noFill/>
          <a:ln w="9525">
            <a:noFill/>
            <a:miter lim="800000"/>
            <a:headEnd/>
            <a:tailEnd/>
          </a:ln>
        </p:spPr>
        <p:txBody>
          <a:bodyPr>
            <a:prstTxWarp prst="textNoShape">
              <a:avLst/>
            </a:prstTxWarp>
            <a:spAutoFit/>
          </a:bodyPr>
          <a:lstStyle/>
          <a:p>
            <a:r>
              <a:rPr lang="en-US" b="0" dirty="0">
                <a:latin typeface="Calibri"/>
              </a:rPr>
              <a:t>The model:	</a:t>
            </a:r>
          </a:p>
        </p:txBody>
      </p:sp>
      <p:pic>
        <p:nvPicPr>
          <p:cNvPr id="99337" name="Picture 4" descr="fig116"/>
          <p:cNvPicPr>
            <a:picLocks noChangeAspect="1" noChangeArrowheads="1"/>
          </p:cNvPicPr>
          <p:nvPr/>
        </p:nvPicPr>
        <p:blipFill>
          <a:blip r:embed="rId3">
            <a:lum bright="-38000" contrast="78000"/>
          </a:blip>
          <a:srcRect/>
          <a:stretch>
            <a:fillRect/>
          </a:stretch>
        </p:blipFill>
        <p:spPr bwMode="auto">
          <a:xfrm>
            <a:off x="4495800" y="1284288"/>
            <a:ext cx="4303691" cy="2678112"/>
          </a:xfrm>
          <a:prstGeom prst="rect">
            <a:avLst/>
          </a:prstGeom>
          <a:noFill/>
          <a:ln w="9525">
            <a:noFill/>
            <a:miter lim="800000"/>
            <a:headEnd/>
            <a:tailEnd/>
          </a:ln>
        </p:spPr>
      </p:pic>
      <p:sp>
        <p:nvSpPr>
          <p:cNvPr id="99338" name="Text Box 5"/>
          <p:cNvSpPr txBox="1">
            <a:spLocks noChangeArrowheads="1"/>
          </p:cNvSpPr>
          <p:nvPr/>
        </p:nvSpPr>
        <p:spPr bwMode="auto">
          <a:xfrm>
            <a:off x="304800" y="1905000"/>
            <a:ext cx="5029200"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Sphere (single crystal grain) embedded in a homogeneous polycrystal matrix.</a:t>
            </a:r>
          </a:p>
        </p:txBody>
      </p:sp>
      <p:sp>
        <p:nvSpPr>
          <p:cNvPr id="99339" name="Rectangle 6"/>
          <p:cNvSpPr>
            <a:spLocks noChangeArrowheads="1"/>
          </p:cNvSpPr>
          <p:nvPr/>
        </p:nvSpPr>
        <p:spPr bwMode="auto">
          <a:xfrm>
            <a:off x="304800" y="3962400"/>
            <a:ext cx="8610600" cy="2678113"/>
          </a:xfrm>
          <a:prstGeom prst="rect">
            <a:avLst/>
          </a:prstGeom>
          <a:noFill/>
          <a:ln w="9525">
            <a:noFill/>
            <a:miter lim="800000"/>
            <a:headEnd/>
            <a:tailEnd/>
          </a:ln>
        </p:spPr>
        <p:txBody>
          <a:bodyPr>
            <a:prstTxWarp prst="textNoShape">
              <a:avLst/>
            </a:prstTxWarp>
            <a:spAutoFit/>
          </a:bodyPr>
          <a:lstStyle/>
          <a:p>
            <a:pPr>
              <a:spcBef>
                <a:spcPct val="50000"/>
              </a:spcBef>
              <a:buClr>
                <a:srgbClr val="FF0000"/>
              </a:buClr>
              <a:buFont typeface="Wingdings" charset="2"/>
              <a:buChar char="v"/>
            </a:pPr>
            <a:r>
              <a:rPr lang="en-US" b="0" dirty="0">
                <a:latin typeface="Calibri"/>
              </a:rPr>
              <a:t> Can be described by an elastic stiffness tensor C, which has an inverse C</a:t>
            </a:r>
            <a:r>
              <a:rPr lang="en-US" b="0" baseline="30000" dirty="0">
                <a:latin typeface="Calibri"/>
              </a:rPr>
              <a:t>-1</a:t>
            </a:r>
            <a:r>
              <a:rPr lang="en-US" b="0" dirty="0">
                <a:latin typeface="Calibri"/>
              </a:rPr>
              <a:t>.</a:t>
            </a:r>
          </a:p>
          <a:p>
            <a:pPr>
              <a:spcBef>
                <a:spcPct val="50000"/>
              </a:spcBef>
              <a:buClr>
                <a:srgbClr val="FF0000"/>
              </a:buClr>
              <a:buFont typeface="Wingdings" charset="2"/>
              <a:buChar char="v"/>
            </a:pPr>
            <a:r>
              <a:rPr lang="en-US" b="0" dirty="0">
                <a:latin typeface="Calibri"/>
              </a:rPr>
              <a:t> The matrix is considered to be of infinite extent.</a:t>
            </a:r>
          </a:p>
          <a:p>
            <a:pPr>
              <a:spcBef>
                <a:spcPct val="50000"/>
              </a:spcBef>
              <a:buClr>
                <a:srgbClr val="FF0000"/>
              </a:buClr>
              <a:buFont typeface="Wingdings" charset="2"/>
              <a:buChar char="v"/>
            </a:pPr>
            <a:r>
              <a:rPr lang="en-US" b="0" dirty="0">
                <a:latin typeface="Calibri"/>
              </a:rPr>
              <a:t> The overall quantities              and            are considered to be  the average values of the local quantities           and          over all randomly distributed single crystal grains. </a:t>
            </a:r>
          </a:p>
        </p:txBody>
      </p:sp>
      <p:sp>
        <p:nvSpPr>
          <p:cNvPr id="99340" name="Rectangle 7"/>
          <p:cNvSpPr>
            <a:spLocks noChangeArrowheads="1"/>
          </p:cNvSpPr>
          <p:nvPr/>
        </p:nvSpPr>
        <p:spPr bwMode="auto">
          <a:xfrm>
            <a:off x="304800" y="3124200"/>
            <a:ext cx="4953000"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The grain and the matrix are elastically isotropic.</a:t>
            </a:r>
          </a:p>
        </p:txBody>
      </p:sp>
      <p:graphicFrame>
        <p:nvGraphicFramePr>
          <p:cNvPr id="99330" name="Object 2"/>
          <p:cNvGraphicFramePr>
            <a:graphicFrameLocks noChangeAspect="1"/>
          </p:cNvGraphicFramePr>
          <p:nvPr>
            <p:extLst>
              <p:ext uri="{D42A27DB-BD31-4B8C-83A1-F6EECF244321}">
                <p14:modId xmlns:p14="http://schemas.microsoft.com/office/powerpoint/2010/main" val="1804515232"/>
              </p:ext>
            </p:extLst>
          </p:nvPr>
        </p:nvGraphicFramePr>
        <p:xfrm>
          <a:off x="3429000" y="5459044"/>
          <a:ext cx="990600" cy="452438"/>
        </p:xfrm>
        <a:graphic>
          <a:graphicData uri="http://schemas.openxmlformats.org/presentationml/2006/ole">
            <mc:AlternateContent xmlns:mc="http://schemas.openxmlformats.org/markup-compatibility/2006">
              <mc:Choice xmlns:v="urn:schemas-microsoft-com:vml" Requires="v">
                <p:oleObj spid="_x0000_s99711" name="Equation" r:id="rId4" imgW="444704" imgH="203509" progId="Equation.3">
                  <p:embed/>
                </p:oleObj>
              </mc:Choice>
              <mc:Fallback>
                <p:oleObj name="Equation" r:id="rId4" imgW="444704" imgH="20350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459044"/>
                        <a:ext cx="990600" cy="45243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3829249136"/>
              </p:ext>
            </p:extLst>
          </p:nvPr>
        </p:nvGraphicFramePr>
        <p:xfrm>
          <a:off x="5029200" y="5358422"/>
          <a:ext cx="685800" cy="498475"/>
        </p:xfrm>
        <a:graphic>
          <a:graphicData uri="http://schemas.openxmlformats.org/presentationml/2006/ole">
            <mc:AlternateContent xmlns:mc="http://schemas.openxmlformats.org/markup-compatibility/2006">
              <mc:Choice xmlns:v="urn:schemas-microsoft-com:vml" Requires="v">
                <p:oleObj spid="_x0000_s99712" name="Equation" r:id="rId6" imgW="279675" imgH="203509" progId="Equation.3">
                  <p:embed/>
                </p:oleObj>
              </mc:Choice>
              <mc:Fallback>
                <p:oleObj name="Equation" r:id="rId6" imgW="279675" imgH="20350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358422"/>
                        <a:ext cx="685800" cy="4984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1694699082"/>
              </p:ext>
            </p:extLst>
          </p:nvPr>
        </p:nvGraphicFramePr>
        <p:xfrm>
          <a:off x="4977424" y="5904033"/>
          <a:ext cx="685800" cy="387350"/>
        </p:xfrm>
        <a:graphic>
          <a:graphicData uri="http://schemas.openxmlformats.org/presentationml/2006/ole">
            <mc:AlternateContent xmlns:mc="http://schemas.openxmlformats.org/markup-compatibility/2006">
              <mc:Choice xmlns:v="urn:schemas-microsoft-com:vml" Requires="v">
                <p:oleObj spid="_x0000_s99713" name="Equation" r:id="rId8" imgW="292243" imgH="165353" progId="Equation.3">
                  <p:embed/>
                </p:oleObj>
              </mc:Choice>
              <mc:Fallback>
                <p:oleObj name="Equation" r:id="rId8" imgW="292243" imgH="165353"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424" y="5904033"/>
                        <a:ext cx="685800" cy="387350"/>
                      </a:xfrm>
                      <a:prstGeom prst="rect">
                        <a:avLst/>
                      </a:prstGeom>
                      <a:noFill/>
                      <a:ln>
                        <a:noFill/>
                      </a:ln>
                      <a:effectLst/>
                      <a:extLst>
                        <a:ext uri="{909E8E84-426E-40dd-AFC4-6F175D3DCCD1}">
                          <a14:hiddenFill xmlns:a14="http://schemas.microsoft.com/office/drawing/2010/main" xmlns="">
                            <a:solidFill>
                              <a:srgbClr val="E9FFFE"/>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2389948507"/>
              </p:ext>
            </p:extLst>
          </p:nvPr>
        </p:nvGraphicFramePr>
        <p:xfrm>
          <a:off x="6324600" y="5727211"/>
          <a:ext cx="485775" cy="519113"/>
        </p:xfrm>
        <a:graphic>
          <a:graphicData uri="http://schemas.openxmlformats.org/presentationml/2006/ole">
            <mc:AlternateContent xmlns:mc="http://schemas.openxmlformats.org/markup-compatibility/2006">
              <mc:Choice xmlns:v="urn:schemas-microsoft-com:vml" Requires="v">
                <p:oleObj spid="_x0000_s99714" name="Equation" r:id="rId10" imgW="190814" imgH="203509" progId="Equation.3">
                  <p:embed/>
                </p:oleObj>
              </mc:Choice>
              <mc:Fallback>
                <p:oleObj name="Equation" r:id="rId10" imgW="190814" imgH="203509"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727211"/>
                        <a:ext cx="485775" cy="519113"/>
                      </a:xfrm>
                      <a:prstGeom prst="rect">
                        <a:avLst/>
                      </a:prstGeom>
                      <a:noFill/>
                      <a:ln>
                        <a:noFill/>
                      </a:ln>
                      <a:effectLst/>
                      <a:extLst>
                        <a:ext uri="{909E8E84-426E-40dd-AFC4-6F175D3DCCD1}">
                          <a14:hiddenFill xmlns:a14="http://schemas.microsoft.com/office/drawing/2010/main" xmlns="">
                            <a:solidFill>
                              <a:srgbClr val="E9FFFE"/>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41" name="TextBox 12"/>
          <p:cNvSpPr txBox="1">
            <a:spLocks noChangeArrowheads="1"/>
          </p:cNvSpPr>
          <p:nvPr/>
        </p:nvSpPr>
        <p:spPr bwMode="auto">
          <a:xfrm>
            <a:off x="7243763" y="13716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p>
            <a:fld id="{DDA9EF74-33CE-1843-BCBA-0ECDC8F68B12}" type="slidenum">
              <a:rPr lang="en-US" smtClean="0"/>
              <a:pPr/>
              <a:t>12</a:t>
            </a:fld>
            <a:endParaRPr lang="en-US"/>
          </a:p>
        </p:txBody>
      </p:sp>
      <p:sp>
        <p:nvSpPr>
          <p:cNvPr id="100355" name="Text Box 2"/>
          <p:cNvSpPr txBox="1">
            <a:spLocks noChangeArrowheads="1"/>
          </p:cNvSpPr>
          <p:nvPr/>
        </p:nvSpPr>
        <p:spPr bwMode="auto">
          <a:xfrm>
            <a:off x="1263650" y="457200"/>
            <a:ext cx="66294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0356" name="Text Box 3"/>
          <p:cNvSpPr txBox="1">
            <a:spLocks noChangeArrowheads="1"/>
          </p:cNvSpPr>
          <p:nvPr/>
        </p:nvSpPr>
        <p:spPr bwMode="auto">
          <a:xfrm>
            <a:off x="533400" y="1066800"/>
            <a:ext cx="8229600" cy="830997"/>
          </a:xfrm>
          <a:prstGeom prst="rect">
            <a:avLst/>
          </a:prstGeom>
          <a:noFill/>
          <a:ln w="9525">
            <a:noFill/>
            <a:miter lim="800000"/>
            <a:headEnd/>
            <a:tailEnd/>
          </a:ln>
        </p:spPr>
        <p:txBody>
          <a:bodyPr wrap="square">
            <a:prstTxWarp prst="textNoShape">
              <a:avLst/>
            </a:prstTxWarp>
            <a:spAutoFit/>
          </a:bodyPr>
          <a:lstStyle/>
          <a:p>
            <a:r>
              <a:rPr lang="en-US" b="0" dirty="0">
                <a:latin typeface="Calibri"/>
              </a:rPr>
              <a:t>The initial problem  can be solved by the following approach  </a:t>
            </a:r>
            <a:r>
              <a:rPr lang="en-US" b="0" dirty="0">
                <a:solidFill>
                  <a:schemeClr val="tx1"/>
                </a:solidFill>
                <a:latin typeface="Calibri"/>
              </a:rPr>
              <a:t>	</a:t>
            </a:r>
          </a:p>
        </p:txBody>
      </p:sp>
      <p:sp>
        <p:nvSpPr>
          <p:cNvPr id="100357" name="Text Box 12"/>
          <p:cNvSpPr txBox="1">
            <a:spLocks noChangeArrowheads="1"/>
          </p:cNvSpPr>
          <p:nvPr/>
        </p:nvSpPr>
        <p:spPr bwMode="auto">
          <a:xfrm>
            <a:off x="533400" y="1794718"/>
            <a:ext cx="8474075" cy="1200329"/>
          </a:xfrm>
          <a:prstGeom prst="rect">
            <a:avLst/>
          </a:prstGeom>
          <a:noFill/>
          <a:ln w="9525">
            <a:noFill/>
            <a:miter lim="800000"/>
            <a:headEnd/>
            <a:tailEnd/>
          </a:ln>
        </p:spPr>
        <p:txBody>
          <a:bodyPr wrap="square">
            <a:prstTxWarp prst="textNoShape">
              <a:avLst/>
            </a:prstTxWarp>
            <a:spAutoFit/>
          </a:bodyPr>
          <a:lstStyle/>
          <a:p>
            <a:r>
              <a:rPr lang="en-US" b="0" dirty="0">
                <a:solidFill>
                  <a:schemeClr val="tx1"/>
                </a:solidFill>
                <a:latin typeface="Calibri"/>
              </a:rPr>
              <a:t>1 – split the proposed scheme into two others as follows, where the overbar indicates the polycrystal </a:t>
            </a:r>
            <a:r>
              <a:rPr lang="en-US" b="0" dirty="0" err="1">
                <a:solidFill>
                  <a:schemeClr val="tx1"/>
                </a:solidFill>
                <a:latin typeface="Calibri"/>
              </a:rPr>
              <a:t>ave.</a:t>
            </a:r>
            <a:r>
              <a:rPr lang="en-US" b="0" dirty="0">
                <a:solidFill>
                  <a:schemeClr val="tx1"/>
                </a:solidFill>
                <a:latin typeface="Calibri"/>
              </a:rPr>
              <a:t> and S is an </a:t>
            </a:r>
            <a:r>
              <a:rPr lang="en-US" b="0" dirty="0" err="1">
                <a:solidFill>
                  <a:schemeClr val="tx1"/>
                </a:solidFill>
                <a:latin typeface="Calibri"/>
              </a:rPr>
              <a:t>Eshelby</a:t>
            </a:r>
            <a:r>
              <a:rPr lang="en-US" b="0" dirty="0">
                <a:solidFill>
                  <a:schemeClr val="tx1"/>
                </a:solidFill>
                <a:latin typeface="Calibri"/>
              </a:rPr>
              <a:t> tensor</a:t>
            </a:r>
          </a:p>
        </p:txBody>
      </p:sp>
      <p:pic>
        <p:nvPicPr>
          <p:cNvPr id="100358" name="Picture 13" descr="fig117"/>
          <p:cNvPicPr>
            <a:picLocks noChangeAspect="1" noChangeArrowheads="1"/>
          </p:cNvPicPr>
          <p:nvPr/>
        </p:nvPicPr>
        <p:blipFill>
          <a:blip r:embed="rId2">
            <a:lum bright="-28000" contrast="90000"/>
          </a:blip>
          <a:srcRect/>
          <a:stretch>
            <a:fillRect/>
          </a:stretch>
        </p:blipFill>
        <p:spPr bwMode="auto">
          <a:xfrm>
            <a:off x="564941" y="3048000"/>
            <a:ext cx="7131259" cy="3657600"/>
          </a:xfrm>
          <a:prstGeom prst="rect">
            <a:avLst/>
          </a:prstGeom>
          <a:noFill/>
          <a:ln w="9525">
            <a:noFill/>
            <a:miter lim="800000"/>
            <a:headEnd/>
            <a:tailEnd/>
          </a:ln>
        </p:spPr>
      </p:pic>
      <p:sp>
        <p:nvSpPr>
          <p:cNvPr id="100359" name="TextBox 6"/>
          <p:cNvSpPr txBox="1">
            <a:spLocks noChangeArrowheads="1"/>
          </p:cNvSpPr>
          <p:nvPr/>
        </p:nvSpPr>
        <p:spPr bwMode="auto">
          <a:xfrm>
            <a:off x="7086600" y="5529263"/>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Slide Number Placeholder 2"/>
          <p:cNvSpPr>
            <a:spLocks noGrp="1"/>
          </p:cNvSpPr>
          <p:nvPr>
            <p:ph type="sldNum" sz="quarter" idx="11"/>
          </p:nvPr>
        </p:nvSpPr>
        <p:spPr>
          <a:noFill/>
        </p:spPr>
        <p:txBody>
          <a:bodyPr/>
          <a:lstStyle/>
          <a:p>
            <a:fld id="{8DCDA541-9121-AB4D-81B7-EE61163670FF}" type="slidenum">
              <a:rPr lang="en-US" smtClean="0"/>
              <a:pPr/>
              <a:t>13</a:t>
            </a:fld>
            <a:endParaRPr lang="en-US"/>
          </a:p>
        </p:txBody>
      </p:sp>
      <p:sp>
        <p:nvSpPr>
          <p:cNvPr id="101382" name="Text Box 2"/>
          <p:cNvSpPr txBox="1">
            <a:spLocks noChangeArrowheads="1"/>
          </p:cNvSpPr>
          <p:nvPr/>
        </p:nvSpPr>
        <p:spPr bwMode="auto">
          <a:xfrm>
            <a:off x="1120775" y="3048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grpSp>
        <p:nvGrpSpPr>
          <p:cNvPr id="101383" name="Group 13"/>
          <p:cNvGrpSpPr>
            <a:grpSpLocks/>
          </p:cNvGrpSpPr>
          <p:nvPr/>
        </p:nvGrpSpPr>
        <p:grpSpPr bwMode="auto">
          <a:xfrm>
            <a:off x="762000" y="1143000"/>
            <a:ext cx="7848600" cy="1200150"/>
            <a:chOff x="480" y="1100"/>
            <a:chExt cx="4944" cy="756"/>
          </a:xfrm>
        </p:grpSpPr>
        <p:sp>
          <p:nvSpPr>
            <p:cNvPr id="101389" name="Text Box 4"/>
            <p:cNvSpPr txBox="1">
              <a:spLocks noChangeArrowheads="1"/>
            </p:cNvSpPr>
            <p:nvPr/>
          </p:nvSpPr>
          <p:spPr bwMode="auto">
            <a:xfrm>
              <a:off x="480" y="1100"/>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1.a – The aggregate and grain are subject to the overall quantities                and           . In this case the total strain is given by the sum of the elastic and plastic strains:</a:t>
              </a:r>
            </a:p>
          </p:txBody>
        </p:sp>
        <p:graphicFrame>
          <p:nvGraphicFramePr>
            <p:cNvPr id="101379" name="Object 3"/>
            <p:cNvGraphicFramePr>
              <a:graphicFrameLocks noChangeAspect="1"/>
            </p:cNvGraphicFramePr>
            <p:nvPr>
              <p:extLst>
                <p:ext uri="{D42A27DB-BD31-4B8C-83A1-F6EECF244321}">
                  <p14:modId xmlns:p14="http://schemas.microsoft.com/office/powerpoint/2010/main" val="2021781514"/>
                </p:ext>
              </p:extLst>
            </p:nvPr>
          </p:nvGraphicFramePr>
          <p:xfrm>
            <a:off x="1440" y="1362"/>
            <a:ext cx="392" cy="249"/>
          </p:xfrm>
          <a:graphic>
            <a:graphicData uri="http://schemas.openxmlformats.org/presentationml/2006/ole">
              <mc:AlternateContent xmlns:mc="http://schemas.openxmlformats.org/markup-compatibility/2006">
                <mc:Choice xmlns:v="urn:schemas-microsoft-com:vml" Requires="v">
                  <p:oleObj spid="_x0000_s101663" name="Equation" r:id="rId3" imgW="279400" imgH="177800" progId="Equation.3">
                    <p:embed/>
                  </p:oleObj>
                </mc:Choice>
                <mc:Fallback>
                  <p:oleObj name="Equation" r:id="rId3" imgW="2794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362"/>
                          <a:ext cx="392" cy="249"/>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2510254895"/>
                </p:ext>
              </p:extLst>
            </p:nvPr>
          </p:nvGraphicFramePr>
          <p:xfrm>
            <a:off x="2400" y="1325"/>
            <a:ext cx="255" cy="255"/>
          </p:xfrm>
          <a:graphic>
            <a:graphicData uri="http://schemas.openxmlformats.org/presentationml/2006/ole">
              <mc:AlternateContent xmlns:mc="http://schemas.openxmlformats.org/markup-compatibility/2006">
                <mc:Choice xmlns:v="urn:schemas-microsoft-com:vml" Requires="v">
                  <p:oleObj spid="_x0000_s101664" name="Equation" r:id="rId5" imgW="165100" imgH="165100" progId="Equation.3">
                    <p:embed/>
                  </p:oleObj>
                </mc:Choice>
                <mc:Fallback>
                  <p:oleObj name="Equation" r:id="rId5" imgW="1651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1325"/>
                          <a:ext cx="255" cy="25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101384" name="Picture 7" descr="fig117"/>
          <p:cNvPicPr>
            <a:picLocks noChangeAspect="1" noChangeArrowheads="1"/>
          </p:cNvPicPr>
          <p:nvPr/>
        </p:nvPicPr>
        <p:blipFill>
          <a:blip r:embed="rId7">
            <a:lum bright="-38000" contrast="100000"/>
          </a:blip>
          <a:srcRect/>
          <a:stretch>
            <a:fillRect/>
          </a:stretch>
        </p:blipFill>
        <p:spPr bwMode="auto">
          <a:xfrm>
            <a:off x="3810000" y="3657600"/>
            <a:ext cx="5105400" cy="2617788"/>
          </a:xfrm>
          <a:prstGeom prst="rect">
            <a:avLst/>
          </a:prstGeom>
          <a:noFill/>
          <a:ln w="9525">
            <a:noFill/>
            <a:miter lim="800000"/>
            <a:headEnd/>
            <a:tailEnd/>
          </a:ln>
        </p:spPr>
      </p:pic>
      <p:sp>
        <p:nvSpPr>
          <p:cNvPr id="101385" name="Oval 8"/>
          <p:cNvSpPr>
            <a:spLocks noChangeArrowheads="1"/>
          </p:cNvSpPr>
          <p:nvPr/>
        </p:nvSpPr>
        <p:spPr bwMode="auto">
          <a:xfrm>
            <a:off x="4038600" y="3810000"/>
            <a:ext cx="2438400" cy="1828800"/>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1378" name="Object 2"/>
          <p:cNvGraphicFramePr>
            <a:graphicFrameLocks noChangeAspect="1"/>
          </p:cNvGraphicFramePr>
          <p:nvPr>
            <p:extLst>
              <p:ext uri="{D42A27DB-BD31-4B8C-83A1-F6EECF244321}">
                <p14:modId xmlns:p14="http://schemas.microsoft.com/office/powerpoint/2010/main" val="227047005"/>
              </p:ext>
            </p:extLst>
          </p:nvPr>
        </p:nvGraphicFramePr>
        <p:xfrm>
          <a:off x="2865438" y="2667000"/>
          <a:ext cx="3414712" cy="615950"/>
        </p:xfrm>
        <a:graphic>
          <a:graphicData uri="http://schemas.openxmlformats.org/presentationml/2006/ole">
            <mc:AlternateContent xmlns:mc="http://schemas.openxmlformats.org/markup-compatibility/2006">
              <mc:Choice xmlns:v="urn:schemas-microsoft-com:vml" Requires="v">
                <p:oleObj spid="_x0000_s101665" name="Equation" r:id="rId8" imgW="914400" imgH="165100" progId="Equation.3">
                  <p:embed/>
                </p:oleObj>
              </mc:Choice>
              <mc:Fallback>
                <p:oleObj name="Equation" r:id="rId8" imgW="9144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2667000"/>
                        <a:ext cx="3414712" cy="61595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1386" name="Picture 10" descr="fig116"/>
          <p:cNvPicPr>
            <a:picLocks noChangeAspect="1" noChangeArrowheads="1"/>
          </p:cNvPicPr>
          <p:nvPr/>
        </p:nvPicPr>
        <p:blipFill>
          <a:blip r:embed="rId10">
            <a:lum bright="-28000" contrast="84000"/>
          </a:blip>
          <a:srcRect/>
          <a:stretch>
            <a:fillRect/>
          </a:stretch>
        </p:blipFill>
        <p:spPr bwMode="auto">
          <a:xfrm>
            <a:off x="152400" y="4038600"/>
            <a:ext cx="2971800" cy="1849438"/>
          </a:xfrm>
          <a:prstGeom prst="rect">
            <a:avLst/>
          </a:prstGeom>
          <a:noFill/>
          <a:ln w="9525">
            <a:noFill/>
            <a:miter lim="800000"/>
            <a:headEnd/>
            <a:tailEnd/>
          </a:ln>
        </p:spPr>
      </p:pic>
      <p:sp>
        <p:nvSpPr>
          <p:cNvPr id="101387" name="AutoShape 12"/>
          <p:cNvSpPr>
            <a:spLocks noChangeArrowheads="1"/>
          </p:cNvSpPr>
          <p:nvPr/>
        </p:nvSpPr>
        <p:spPr bwMode="auto">
          <a:xfrm>
            <a:off x="2514600" y="4800600"/>
            <a:ext cx="1371600" cy="409575"/>
          </a:xfrm>
          <a:prstGeom prst="leftRightArrow">
            <a:avLst>
              <a:gd name="adj1" fmla="val 50000"/>
              <a:gd name="adj2" fmla="val 6697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1388" name="TextBox 12"/>
          <p:cNvSpPr txBox="1">
            <a:spLocks noChangeArrowheads="1"/>
          </p:cNvSpPr>
          <p:nvPr/>
        </p:nvSpPr>
        <p:spPr bwMode="auto">
          <a:xfrm>
            <a:off x="5943600" y="64008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2"/>
          <p:cNvSpPr>
            <a:spLocks noGrp="1"/>
          </p:cNvSpPr>
          <p:nvPr>
            <p:ph type="sldNum" sz="quarter" idx="11"/>
          </p:nvPr>
        </p:nvSpPr>
        <p:spPr>
          <a:xfrm>
            <a:off x="28575" y="76200"/>
            <a:ext cx="733425" cy="381000"/>
          </a:xfrm>
          <a:noFill/>
        </p:spPr>
        <p:txBody>
          <a:bodyPr/>
          <a:lstStyle/>
          <a:p>
            <a:fld id="{4B414DA6-807D-3340-AF4E-624E112F3A1F}" type="slidenum">
              <a:rPr lang="en-US" smtClean="0"/>
              <a:pPr/>
              <a:t>14</a:t>
            </a:fld>
            <a:endParaRPr lang="en-US"/>
          </a:p>
        </p:txBody>
      </p:sp>
      <p:pic>
        <p:nvPicPr>
          <p:cNvPr id="102404" name="Picture 14" descr="fig117"/>
          <p:cNvPicPr>
            <a:picLocks noChangeAspect="1" noChangeArrowheads="1"/>
          </p:cNvPicPr>
          <p:nvPr/>
        </p:nvPicPr>
        <p:blipFill>
          <a:blip r:embed="rId4">
            <a:lum bright="-38000" contrast="100000"/>
          </a:blip>
          <a:srcRect/>
          <a:stretch>
            <a:fillRect/>
          </a:stretch>
        </p:blipFill>
        <p:spPr bwMode="auto">
          <a:xfrm>
            <a:off x="4191000" y="4359275"/>
            <a:ext cx="4724400" cy="2422525"/>
          </a:xfrm>
          <a:prstGeom prst="rect">
            <a:avLst/>
          </a:prstGeom>
          <a:noFill/>
          <a:ln w="9525">
            <a:solidFill>
              <a:srgbClr val="0000FF"/>
            </a:solidFill>
            <a:miter lim="800000"/>
            <a:headEnd/>
            <a:tailEnd/>
          </a:ln>
        </p:spPr>
      </p:pic>
      <p:sp>
        <p:nvSpPr>
          <p:cNvPr id="102405" name="Text Box 2"/>
          <p:cNvSpPr txBox="1">
            <a:spLocks noChangeArrowheads="1"/>
          </p:cNvSpPr>
          <p:nvPr/>
        </p:nvSpPr>
        <p:spPr bwMode="auto">
          <a:xfrm>
            <a:off x="1143000" y="304800"/>
            <a:ext cx="68580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2406" name="Text Box 3"/>
          <p:cNvSpPr txBox="1">
            <a:spLocks noChangeArrowheads="1"/>
          </p:cNvSpPr>
          <p:nvPr/>
        </p:nvSpPr>
        <p:spPr bwMode="auto">
          <a:xfrm>
            <a:off x="304800" y="12192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1.b – The sphere </a:t>
            </a:r>
          </a:p>
        </p:txBody>
      </p:sp>
      <p:sp>
        <p:nvSpPr>
          <p:cNvPr id="102407" name="Oval 7"/>
          <p:cNvSpPr>
            <a:spLocks noChangeArrowheads="1"/>
          </p:cNvSpPr>
          <p:nvPr/>
        </p:nvSpPr>
        <p:spPr bwMode="auto">
          <a:xfrm>
            <a:off x="6553200" y="4419600"/>
            <a:ext cx="2209800" cy="15541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2402" name="Object 2"/>
          <p:cNvGraphicFramePr>
            <a:graphicFrameLocks noChangeAspect="1"/>
          </p:cNvGraphicFramePr>
          <p:nvPr>
            <p:extLst>
              <p:ext uri="{D42A27DB-BD31-4B8C-83A1-F6EECF244321}">
                <p14:modId xmlns:p14="http://schemas.microsoft.com/office/powerpoint/2010/main" val="3732458713"/>
              </p:ext>
            </p:extLst>
          </p:nvPr>
        </p:nvGraphicFramePr>
        <p:xfrm>
          <a:off x="3428999" y="1194376"/>
          <a:ext cx="2803123" cy="561399"/>
        </p:xfrm>
        <a:graphic>
          <a:graphicData uri="http://schemas.openxmlformats.org/presentationml/2006/ole">
            <mc:AlternateContent xmlns:mc="http://schemas.openxmlformats.org/markup-compatibility/2006">
              <mc:Choice xmlns:v="urn:schemas-microsoft-com:vml" Requires="v">
                <p:oleObj spid="_x0000_s102503" name="Equation" r:id="rId5" imgW="1016000" imgH="203200" progId="Equation.3">
                  <p:embed/>
                </p:oleObj>
              </mc:Choice>
              <mc:Fallback>
                <p:oleObj name="Equation" r:id="rId5" imgW="10160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9" y="1194376"/>
                        <a:ext cx="2803123" cy="561399"/>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Rectangle 11"/>
          <p:cNvSpPr>
            <a:spLocks noChangeArrowheads="1"/>
          </p:cNvSpPr>
          <p:nvPr/>
        </p:nvSpPr>
        <p:spPr bwMode="auto">
          <a:xfrm>
            <a:off x="838200" y="1981200"/>
            <a:ext cx="7924800" cy="2246313"/>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Wingdings" charset="2"/>
              <a:buChar char="v"/>
            </a:pPr>
            <a:r>
              <a:rPr lang="en-US" sz="2000" b="0" dirty="0">
                <a:latin typeface="Calibri"/>
              </a:rPr>
              <a:t> has a stress-free transformation strain, </a:t>
            </a:r>
            <a:r>
              <a:rPr lang="en-US" sz="2000" b="0" dirty="0">
                <a:latin typeface="Symbol" charset="2"/>
                <a:ea typeface="Symbol" charset="2"/>
                <a:cs typeface="Symbol" charset="2"/>
              </a:rPr>
              <a:t>e</a:t>
            </a:r>
            <a:r>
              <a:rPr lang="en-US" sz="2000" b="0" dirty="0">
                <a:latin typeface="Calibri" panose="020F0502020204030204" pitchFamily="34" charset="0"/>
                <a:ea typeface="Cambria Math" panose="02040503050406030204" pitchFamily="18" charset="0"/>
                <a:cs typeface="Calibri" panose="020F0502020204030204" pitchFamily="34" charset="0"/>
              </a:rPr>
              <a:t>’</a:t>
            </a:r>
            <a:r>
              <a:rPr lang="en-US" sz="2000" b="0" dirty="0">
                <a:latin typeface="Calibri"/>
                <a:ea typeface="Calibri"/>
                <a:cs typeface="Calibri"/>
              </a:rPr>
              <a:t>,</a:t>
            </a:r>
            <a:r>
              <a:rPr lang="en-US" sz="2000" b="0" dirty="0">
                <a:latin typeface="Calibri"/>
              </a:rPr>
              <a:t> which originates in the difference in plastic response of the individual grain from the matrix as a whole. This transformation strain is an eigenstrain;</a:t>
            </a:r>
          </a:p>
          <a:p>
            <a:pPr>
              <a:spcBef>
                <a:spcPct val="50000"/>
              </a:spcBef>
              <a:buClr>
                <a:srgbClr val="0000FF"/>
              </a:buClr>
              <a:buFont typeface="Wingdings" charset="2"/>
              <a:buChar char="v"/>
            </a:pPr>
            <a:r>
              <a:rPr lang="en-US" sz="2000" b="0" dirty="0">
                <a:latin typeface="Calibri"/>
              </a:rPr>
              <a:t> has the same elastic property as the aggregate;</a:t>
            </a:r>
          </a:p>
          <a:p>
            <a:pPr>
              <a:spcBef>
                <a:spcPct val="50000"/>
              </a:spcBef>
              <a:buClr>
                <a:srgbClr val="0000FF"/>
              </a:buClr>
              <a:buFont typeface="Wingdings" charset="2"/>
              <a:buChar char="v"/>
            </a:pPr>
            <a:r>
              <a:rPr lang="en-US" sz="2000" b="0" dirty="0">
                <a:latin typeface="Calibri"/>
              </a:rPr>
              <a:t> is small when compared with the aggregate  (the aggregate is considered to extend to infinity).</a:t>
            </a:r>
          </a:p>
        </p:txBody>
      </p:sp>
      <p:sp>
        <p:nvSpPr>
          <p:cNvPr id="102409" name="AutoShape 13"/>
          <p:cNvSpPr>
            <a:spLocks noChangeArrowheads="1"/>
          </p:cNvSpPr>
          <p:nvPr/>
        </p:nvSpPr>
        <p:spPr bwMode="auto">
          <a:xfrm>
            <a:off x="3124200" y="5257800"/>
            <a:ext cx="990600" cy="333375"/>
          </a:xfrm>
          <a:prstGeom prst="leftRightArrow">
            <a:avLst>
              <a:gd name="adj1" fmla="val 50000"/>
              <a:gd name="adj2" fmla="val 5942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pic>
        <p:nvPicPr>
          <p:cNvPr id="102410" name="Picture 15" descr="fig116"/>
          <p:cNvPicPr>
            <a:picLocks noChangeAspect="1" noChangeArrowheads="1"/>
          </p:cNvPicPr>
          <p:nvPr/>
        </p:nvPicPr>
        <p:blipFill>
          <a:blip r:embed="rId7">
            <a:lum bright="-28000" contrast="84000"/>
          </a:blip>
          <a:srcRect/>
          <a:stretch>
            <a:fillRect/>
          </a:stretch>
        </p:blipFill>
        <p:spPr bwMode="auto">
          <a:xfrm>
            <a:off x="152400" y="4570413"/>
            <a:ext cx="2819400" cy="1754187"/>
          </a:xfrm>
          <a:prstGeom prst="rect">
            <a:avLst/>
          </a:prstGeom>
          <a:noFill/>
          <a:ln w="9525">
            <a:solidFill>
              <a:srgbClr val="FF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2"/>
          <p:cNvSpPr>
            <a:spLocks noGrp="1"/>
          </p:cNvSpPr>
          <p:nvPr>
            <p:ph type="sldNum" sz="quarter" idx="11"/>
          </p:nvPr>
        </p:nvSpPr>
        <p:spPr>
          <a:noFill/>
        </p:spPr>
        <p:txBody>
          <a:bodyPr/>
          <a:lstStyle/>
          <a:p>
            <a:fld id="{B355090B-BCBE-0845-ACB9-4B29EFF07E4E}" type="slidenum">
              <a:rPr lang="en-US" smtClean="0"/>
              <a:pPr/>
              <a:t>15</a:t>
            </a:fld>
            <a:endParaRPr lang="en-US"/>
          </a:p>
        </p:txBody>
      </p:sp>
      <p:pic>
        <p:nvPicPr>
          <p:cNvPr id="104453" name="Picture 12" descr="fig117"/>
          <p:cNvPicPr>
            <a:picLocks noChangeAspect="1" noChangeArrowheads="1"/>
          </p:cNvPicPr>
          <p:nvPr/>
        </p:nvPicPr>
        <p:blipFill>
          <a:blip r:embed="rId3">
            <a:lum bright="-38000" contrast="100000"/>
          </a:blip>
          <a:srcRect/>
          <a:stretch>
            <a:fillRect/>
          </a:stretch>
        </p:blipFill>
        <p:spPr bwMode="auto">
          <a:xfrm>
            <a:off x="3886199" y="3962400"/>
            <a:ext cx="5170215" cy="2651125"/>
          </a:xfrm>
          <a:prstGeom prst="rect">
            <a:avLst/>
          </a:prstGeom>
          <a:noFill/>
          <a:ln w="9525">
            <a:noFill/>
            <a:miter lim="800000"/>
            <a:headEnd/>
            <a:tailEnd/>
          </a:ln>
        </p:spPr>
      </p:pic>
      <p:graphicFrame>
        <p:nvGraphicFramePr>
          <p:cNvPr id="104450" name="Object 2"/>
          <p:cNvGraphicFramePr>
            <a:graphicFrameLocks noChangeAspect="1"/>
          </p:cNvGraphicFramePr>
          <p:nvPr>
            <p:extLst>
              <p:ext uri="{D42A27DB-BD31-4B8C-83A1-F6EECF244321}">
                <p14:modId xmlns:p14="http://schemas.microsoft.com/office/powerpoint/2010/main" val="370621471"/>
              </p:ext>
            </p:extLst>
          </p:nvPr>
        </p:nvGraphicFramePr>
        <p:xfrm>
          <a:off x="1957388" y="2743200"/>
          <a:ext cx="5492750" cy="798513"/>
        </p:xfrm>
        <a:graphic>
          <a:graphicData uri="http://schemas.openxmlformats.org/presentationml/2006/ole">
            <mc:AlternateContent xmlns:mc="http://schemas.openxmlformats.org/markup-compatibility/2006">
              <mc:Choice xmlns:v="urn:schemas-microsoft-com:vml" Requires="v">
                <p:oleObj spid="_x0000_s104643" name="Equation" r:id="rId4" imgW="1308100" imgH="190500" progId="Equation.3">
                  <p:embed/>
                </p:oleObj>
              </mc:Choice>
              <mc:Fallback>
                <p:oleObj name="Equation" r:id="rId4" imgW="13081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743200"/>
                        <a:ext cx="5492750" cy="798513"/>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4" name="Text Box 3"/>
          <p:cNvSpPr txBox="1">
            <a:spLocks noChangeArrowheads="1"/>
          </p:cNvSpPr>
          <p:nvPr/>
        </p:nvSpPr>
        <p:spPr bwMode="auto">
          <a:xfrm>
            <a:off x="1295400" y="304800"/>
            <a:ext cx="6553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4455" name="Oval 6"/>
          <p:cNvSpPr>
            <a:spLocks noChangeArrowheads="1"/>
          </p:cNvSpPr>
          <p:nvPr/>
        </p:nvSpPr>
        <p:spPr bwMode="auto">
          <a:xfrm>
            <a:off x="6477000" y="4191000"/>
            <a:ext cx="2362200" cy="17065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pSp>
        <p:nvGrpSpPr>
          <p:cNvPr id="104456" name="Group 13"/>
          <p:cNvGrpSpPr>
            <a:grpSpLocks/>
          </p:cNvGrpSpPr>
          <p:nvPr/>
        </p:nvGrpSpPr>
        <p:grpSpPr bwMode="auto">
          <a:xfrm>
            <a:off x="609600" y="1371600"/>
            <a:ext cx="7848600" cy="1200150"/>
            <a:chOff x="192" y="1008"/>
            <a:chExt cx="4944" cy="756"/>
          </a:xfrm>
        </p:grpSpPr>
        <p:sp>
          <p:nvSpPr>
            <p:cNvPr id="104459" name="Text Box 4"/>
            <p:cNvSpPr txBox="1">
              <a:spLocks noChangeArrowheads="1"/>
            </p:cNvSpPr>
            <p:nvPr/>
          </p:nvSpPr>
          <p:spPr bwMode="auto">
            <a:xfrm>
              <a:off x="192" y="1008"/>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The strain inside the sphere due to the elastic interaction between the grain and the aggregate caused by        is given by</a:t>
              </a:r>
            </a:p>
          </p:txBody>
        </p:sp>
        <p:graphicFrame>
          <p:nvGraphicFramePr>
            <p:cNvPr id="104451" name="Object 3"/>
            <p:cNvGraphicFramePr>
              <a:graphicFrameLocks noChangeAspect="1"/>
            </p:cNvGraphicFramePr>
            <p:nvPr>
              <p:extLst>
                <p:ext uri="{D42A27DB-BD31-4B8C-83A1-F6EECF244321}">
                  <p14:modId xmlns:p14="http://schemas.microsoft.com/office/powerpoint/2010/main" val="3781871888"/>
                </p:ext>
              </p:extLst>
            </p:nvPr>
          </p:nvGraphicFramePr>
          <p:xfrm>
            <a:off x="4012" y="1248"/>
            <a:ext cx="212" cy="191"/>
          </p:xfrm>
          <a:graphic>
            <a:graphicData uri="http://schemas.openxmlformats.org/presentationml/2006/ole">
              <mc:AlternateContent xmlns:mc="http://schemas.openxmlformats.org/markup-compatibility/2006">
                <mc:Choice xmlns:v="urn:schemas-microsoft-com:vml" Requires="v">
                  <p:oleObj spid="_x0000_s104644" name="Equation" r:id="rId6" imgW="127000" imgH="114300" progId="Equation.3">
                    <p:embed/>
                  </p:oleObj>
                </mc:Choice>
                <mc:Fallback>
                  <p:oleObj name="Equation" r:id="rId6" imgW="127000" imgH="114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 y="1248"/>
                          <a:ext cx="212" cy="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4457" name="Text Box 10"/>
          <p:cNvSpPr txBox="1">
            <a:spLocks noChangeArrowheads="1"/>
          </p:cNvSpPr>
          <p:nvPr/>
        </p:nvSpPr>
        <p:spPr bwMode="auto">
          <a:xfrm>
            <a:off x="228600" y="4038600"/>
            <a:ext cx="3276600" cy="457200"/>
          </a:xfrm>
          <a:prstGeom prst="rect">
            <a:avLst/>
          </a:prstGeom>
          <a:noFill/>
          <a:ln w="9525">
            <a:noFill/>
            <a:miter lim="800000"/>
            <a:headEnd/>
            <a:tailEnd/>
          </a:ln>
        </p:spPr>
        <p:txBody>
          <a:bodyPr>
            <a:prstTxWarp prst="textNoShape">
              <a:avLst/>
            </a:prstTxWarp>
            <a:spAutoFit/>
          </a:bodyPr>
          <a:lstStyle/>
          <a:p>
            <a:r>
              <a:rPr lang="en-US" b="0" dirty="0">
                <a:latin typeface="Calibri"/>
              </a:rPr>
              <a:t>Where,</a:t>
            </a:r>
          </a:p>
        </p:txBody>
      </p:sp>
      <p:sp>
        <p:nvSpPr>
          <p:cNvPr id="104458" name="Rectangle 11"/>
          <p:cNvSpPr>
            <a:spLocks noChangeArrowheads="1"/>
          </p:cNvSpPr>
          <p:nvPr/>
        </p:nvSpPr>
        <p:spPr bwMode="auto">
          <a:xfrm>
            <a:off x="838200" y="4419600"/>
            <a:ext cx="3049588" cy="1938992"/>
          </a:xfrm>
          <a:prstGeom prst="rect">
            <a:avLst/>
          </a:prstGeom>
          <a:noFill/>
          <a:ln w="9525">
            <a:noFill/>
            <a:miter lim="800000"/>
            <a:headEnd/>
            <a:tailEnd/>
          </a:ln>
        </p:spPr>
        <p:txBody>
          <a:bodyPr>
            <a:prstTxWarp prst="textNoShape">
              <a:avLst/>
            </a:prstTxWarp>
            <a:spAutoFit/>
          </a:bodyPr>
          <a:lstStyle/>
          <a:p>
            <a:r>
              <a:rPr lang="en-US" dirty="0">
                <a:latin typeface="Cambria Math" panose="02040503050406030204" pitchFamily="18" charset="0"/>
                <a:ea typeface="Cambria Math" panose="02040503050406030204" pitchFamily="18" charset="0"/>
              </a:rPr>
              <a:t>S</a:t>
            </a:r>
            <a:r>
              <a:rPr lang="en-US" b="0" dirty="0">
                <a:latin typeface="Calibri"/>
              </a:rPr>
              <a:t> is the </a:t>
            </a:r>
            <a:r>
              <a:rPr lang="en-US" b="0" dirty="0" err="1">
                <a:latin typeface="Calibri"/>
              </a:rPr>
              <a:t>Eshelby</a:t>
            </a:r>
            <a:r>
              <a:rPr lang="en-US" b="0" dirty="0">
                <a:latin typeface="Calibri"/>
              </a:rPr>
              <a:t> tensor (</a:t>
            </a:r>
            <a:r>
              <a:rPr lang="en-US" b="0" i="1" dirty="0">
                <a:latin typeface="Calibri"/>
              </a:rPr>
              <a:t>not</a:t>
            </a:r>
            <a:r>
              <a:rPr lang="en-US" b="0" dirty="0">
                <a:latin typeface="Calibri"/>
              </a:rPr>
              <a:t> a compliance tensor) for a spherical inclusion in an isotropic elastic matrix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Slide Number Placeholder 2"/>
          <p:cNvSpPr>
            <a:spLocks noGrp="1"/>
          </p:cNvSpPr>
          <p:nvPr>
            <p:ph type="sldNum" sz="quarter" idx="11"/>
          </p:nvPr>
        </p:nvSpPr>
        <p:spPr>
          <a:noFill/>
        </p:spPr>
        <p:txBody>
          <a:bodyPr/>
          <a:lstStyle/>
          <a:p>
            <a:fld id="{6E486A8F-6698-5144-8B62-5BC5319B0AB7}" type="slidenum">
              <a:rPr lang="en-US" smtClean="0"/>
              <a:pPr/>
              <a:t>16</a:t>
            </a:fld>
            <a:endParaRPr lang="en-US"/>
          </a:p>
        </p:txBody>
      </p:sp>
      <p:sp>
        <p:nvSpPr>
          <p:cNvPr id="105479" name="Text Box 3"/>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5480" name="Text Box 7"/>
          <p:cNvSpPr txBox="1">
            <a:spLocks noChangeArrowheads="1"/>
          </p:cNvSpPr>
          <p:nvPr/>
        </p:nvSpPr>
        <p:spPr bwMode="auto">
          <a:xfrm>
            <a:off x="381000" y="1752600"/>
            <a:ext cx="8077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Then the actual strain inside the sphere is given by the sum of the two representations (1a and 1b) as follows</a:t>
            </a:r>
          </a:p>
        </p:txBody>
      </p:sp>
      <p:graphicFrame>
        <p:nvGraphicFramePr>
          <p:cNvPr id="105474" name="Object 2"/>
          <p:cNvGraphicFramePr>
            <a:graphicFrameLocks noChangeAspect="1"/>
          </p:cNvGraphicFramePr>
          <p:nvPr/>
        </p:nvGraphicFramePr>
        <p:xfrm>
          <a:off x="1851025" y="2727325"/>
          <a:ext cx="5815013" cy="604838"/>
        </p:xfrm>
        <a:graphic>
          <a:graphicData uri="http://schemas.openxmlformats.org/presentationml/2006/ole">
            <mc:AlternateContent xmlns:mc="http://schemas.openxmlformats.org/markup-compatibility/2006">
              <mc:Choice xmlns:v="urn:schemas-microsoft-com:vml" Requires="v">
                <p:oleObj spid="_x0000_s105851" name="Equation" r:id="rId3" imgW="1828800" imgH="190500" progId="Equation.3">
                  <p:embed/>
                </p:oleObj>
              </mc:Choice>
              <mc:Fallback>
                <p:oleObj name="Equation" r:id="rId3" imgW="182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727325"/>
                        <a:ext cx="5815013" cy="604838"/>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1" name="Text Box 9"/>
          <p:cNvSpPr txBox="1">
            <a:spLocks noChangeArrowheads="1"/>
          </p:cNvSpPr>
          <p:nvPr/>
        </p:nvSpPr>
        <p:spPr bwMode="auto">
          <a:xfrm>
            <a:off x="381000" y="3505200"/>
            <a:ext cx="15650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Given that,</a:t>
            </a:r>
          </a:p>
        </p:txBody>
      </p:sp>
      <p:graphicFrame>
        <p:nvGraphicFramePr>
          <p:cNvPr id="105475" name="Object 3"/>
          <p:cNvGraphicFramePr>
            <a:graphicFrameLocks noChangeAspect="1"/>
          </p:cNvGraphicFramePr>
          <p:nvPr/>
        </p:nvGraphicFramePr>
        <p:xfrm>
          <a:off x="2667000" y="3692525"/>
          <a:ext cx="4244975" cy="574675"/>
        </p:xfrm>
        <a:graphic>
          <a:graphicData uri="http://schemas.openxmlformats.org/presentationml/2006/ole">
            <mc:AlternateContent xmlns:mc="http://schemas.openxmlformats.org/markup-compatibility/2006">
              <mc:Choice xmlns:v="urn:schemas-microsoft-com:vml" Requires="v">
                <p:oleObj spid="_x0000_s105852" name="Equation" r:id="rId5" imgW="1498600" imgH="203200" progId="Equation.3">
                  <p:embed/>
                </p:oleObj>
              </mc:Choice>
              <mc:Fallback>
                <p:oleObj name="Equation" r:id="rId5" imgW="1498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692525"/>
                        <a:ext cx="4244975" cy="57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2" name="Text Box 11"/>
          <p:cNvSpPr txBox="1">
            <a:spLocks noChangeArrowheads="1"/>
          </p:cNvSpPr>
          <p:nvPr/>
        </p:nvSpPr>
        <p:spPr bwMode="auto">
          <a:xfrm>
            <a:off x="685800" y="4191000"/>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5476" name="Object 4"/>
          <p:cNvGraphicFramePr>
            <a:graphicFrameLocks noChangeAspect="1"/>
          </p:cNvGraphicFramePr>
          <p:nvPr/>
        </p:nvGraphicFramePr>
        <p:xfrm>
          <a:off x="1676400" y="4495800"/>
          <a:ext cx="1822450" cy="723900"/>
        </p:xfrm>
        <a:graphic>
          <a:graphicData uri="http://schemas.openxmlformats.org/presentationml/2006/ole">
            <mc:AlternateContent xmlns:mc="http://schemas.openxmlformats.org/markup-compatibility/2006">
              <mc:Choice xmlns:v="urn:schemas-microsoft-com:vml" Requires="v">
                <p:oleObj spid="_x0000_s105853" name="Equation" r:id="rId7" imgW="1054497" imgH="419497" progId="Equation.3">
                  <p:embed/>
                </p:oleObj>
              </mc:Choice>
              <mc:Fallback>
                <p:oleObj name="Equation" r:id="rId7" imgW="10544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182245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3" name="Text Box 13"/>
          <p:cNvSpPr txBox="1">
            <a:spLocks noChangeArrowheads="1"/>
          </p:cNvSpPr>
          <p:nvPr/>
        </p:nvSpPr>
        <p:spPr bwMode="auto">
          <a:xfrm>
            <a:off x="457200" y="5253335"/>
            <a:ext cx="2057400" cy="461665"/>
          </a:xfrm>
          <a:prstGeom prst="rect">
            <a:avLst/>
          </a:prstGeom>
          <a:noFill/>
          <a:ln w="9525">
            <a:noFill/>
            <a:miter lim="800000"/>
            <a:headEnd/>
            <a:tailEnd/>
          </a:ln>
        </p:spPr>
        <p:txBody>
          <a:bodyPr wrap="square">
            <a:prstTxWarp prst="textNoShape">
              <a:avLst/>
            </a:prstTxWarp>
            <a:spAutoFit/>
          </a:bodyPr>
          <a:lstStyle/>
          <a:p>
            <a:r>
              <a:rPr lang="en-US" b="0" dirty="0">
                <a:latin typeface="Calibri"/>
              </a:rPr>
              <a:t>This leads to</a:t>
            </a:r>
          </a:p>
        </p:txBody>
      </p:sp>
      <p:graphicFrame>
        <p:nvGraphicFramePr>
          <p:cNvPr id="105477" name="Object 5"/>
          <p:cNvGraphicFramePr>
            <a:graphicFrameLocks noChangeAspect="1"/>
          </p:cNvGraphicFramePr>
          <p:nvPr/>
        </p:nvGraphicFramePr>
        <p:xfrm>
          <a:off x="2147888" y="5684838"/>
          <a:ext cx="5649912" cy="747712"/>
        </p:xfrm>
        <a:graphic>
          <a:graphicData uri="http://schemas.openxmlformats.org/presentationml/2006/ole">
            <mc:AlternateContent xmlns:mc="http://schemas.openxmlformats.org/markup-compatibility/2006">
              <mc:Choice xmlns:v="urn:schemas-microsoft-com:vml" Requires="v">
                <p:oleObj spid="_x0000_s105854" name="Equation" r:id="rId9" imgW="1536700" imgH="203200" progId="Equation.3">
                  <p:embed/>
                </p:oleObj>
              </mc:Choice>
              <mc:Fallback>
                <p:oleObj name="Equation" r:id="rId9" imgW="1536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88" y="5684838"/>
                        <a:ext cx="5649912" cy="747712"/>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4" name="Line 18"/>
          <p:cNvSpPr>
            <a:spLocks noChangeShapeType="1"/>
          </p:cNvSpPr>
          <p:nvPr/>
        </p:nvSpPr>
        <p:spPr bwMode="auto">
          <a:xfrm flipV="1">
            <a:off x="3276600" y="4191000"/>
            <a:ext cx="1676400" cy="609600"/>
          </a:xfrm>
          <a:prstGeom prst="line">
            <a:avLst/>
          </a:prstGeom>
          <a:noFill/>
          <a:ln w="38100">
            <a:solidFill>
              <a:srgbClr val="FF0000"/>
            </a:solidFill>
            <a:round/>
            <a:headEnd type="triangle" w="med" len="med"/>
            <a:tailEnd type="triangle" w="med" len="med"/>
          </a:ln>
        </p:spPr>
        <p:txBody>
          <a:bodyPr>
            <a:prstTxWarp prst="textNoShape">
              <a:avLst/>
            </a:prstTxWarp>
          </a:bodyPr>
          <a:lstStyle/>
          <a:p>
            <a:endParaRPr lang="en-US" dirty="0">
              <a:latin typeface="Calibri"/>
            </a:endParaRPr>
          </a:p>
        </p:txBody>
      </p:sp>
      <p:sp>
        <p:nvSpPr>
          <p:cNvPr id="105485" name="Oval 19"/>
          <p:cNvSpPr>
            <a:spLocks noChangeArrowheads="1"/>
          </p:cNvSpPr>
          <p:nvPr/>
        </p:nvSpPr>
        <p:spPr bwMode="auto">
          <a:xfrm>
            <a:off x="5029200" y="3657600"/>
            <a:ext cx="457200" cy="7620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2" name="TextBox 1">
            <a:extLst>
              <a:ext uri="{FF2B5EF4-FFF2-40B4-BE49-F238E27FC236}">
                <a16:creationId xmlns:a16="http://schemas.microsoft.com/office/drawing/2014/main" id="{D60415CE-3720-C84A-9A5C-15B15CC2A13A}"/>
              </a:ext>
            </a:extLst>
          </p:cNvPr>
          <p:cNvSpPr txBox="1"/>
          <p:nvPr/>
        </p:nvSpPr>
        <p:spPr>
          <a:xfrm>
            <a:off x="3810000" y="4800600"/>
            <a:ext cx="4188006" cy="369332"/>
          </a:xfrm>
          <a:prstGeom prst="rect">
            <a:avLst/>
          </a:prstGeom>
          <a:noFill/>
        </p:spPr>
        <p:txBody>
          <a:bodyPr wrap="none" rtlCol="0">
            <a:spAutoFit/>
          </a:bodyPr>
          <a:lstStyle/>
          <a:p>
            <a:r>
              <a:rPr lang="en-US" sz="1800" b="0" dirty="0">
                <a:solidFill>
                  <a:srgbClr val="336600"/>
                </a:solidFill>
                <a:latin typeface="Cambria Math" panose="02040503050406030204" pitchFamily="18" charset="0"/>
                <a:ea typeface="Cambria Math" panose="02040503050406030204" pitchFamily="18" charset="0"/>
              </a:rPr>
              <a:t>The fraction 𝛽 was shown earlier as S</a:t>
            </a:r>
            <a:r>
              <a:rPr lang="en-US" sz="1800" b="0" baseline="-25000" dirty="0">
                <a:solidFill>
                  <a:srgbClr val="336600"/>
                </a:solidFill>
                <a:latin typeface="Cambria Math" panose="02040503050406030204" pitchFamily="18" charset="0"/>
                <a:ea typeface="Cambria Math" panose="02040503050406030204" pitchFamily="18" charset="0"/>
              </a:rPr>
              <a:t>1212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2"/>
          <p:cNvSpPr>
            <a:spLocks noGrp="1"/>
          </p:cNvSpPr>
          <p:nvPr>
            <p:ph type="sldNum" sz="quarter" idx="11"/>
          </p:nvPr>
        </p:nvSpPr>
        <p:spPr>
          <a:noFill/>
        </p:spPr>
        <p:txBody>
          <a:bodyPr/>
          <a:lstStyle/>
          <a:p>
            <a:fld id="{193B9EA9-C50B-A34F-8B55-64AB9CB17886}" type="slidenum">
              <a:rPr lang="en-US" smtClean="0"/>
              <a:pPr/>
              <a:t>17</a:t>
            </a:fld>
            <a:endParaRPr lang="en-US"/>
          </a:p>
        </p:txBody>
      </p:sp>
      <p:sp>
        <p:nvSpPr>
          <p:cNvPr id="106501" name="Text Box 3"/>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6502" name="Text Box 7"/>
          <p:cNvSpPr txBox="1">
            <a:spLocks noChangeArrowheads="1"/>
          </p:cNvSpPr>
          <p:nvPr/>
        </p:nvSpPr>
        <p:spPr bwMode="auto">
          <a:xfrm>
            <a:off x="533400" y="1752600"/>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From the previous equation, it follows that the stress inside the sphere is given by</a:t>
            </a:r>
          </a:p>
        </p:txBody>
      </p:sp>
      <p:graphicFrame>
        <p:nvGraphicFramePr>
          <p:cNvPr id="106498" name="Object 2"/>
          <p:cNvGraphicFramePr>
            <a:graphicFrameLocks noChangeAspect="1"/>
          </p:cNvGraphicFramePr>
          <p:nvPr/>
        </p:nvGraphicFramePr>
        <p:xfrm>
          <a:off x="685800" y="2743200"/>
          <a:ext cx="5410200" cy="2214563"/>
        </p:xfrm>
        <a:graphic>
          <a:graphicData uri="http://schemas.openxmlformats.org/presentationml/2006/ole">
            <mc:AlternateContent xmlns:mc="http://schemas.openxmlformats.org/markup-compatibility/2006">
              <mc:Choice xmlns:v="urn:schemas-microsoft-com:vml" Requires="v">
                <p:oleObj spid="_x0000_s106691" name="Equation" r:id="rId3" imgW="1676797" imgH="686197" progId="Equation.3">
                  <p:embed/>
                </p:oleObj>
              </mc:Choice>
              <mc:Fallback>
                <p:oleObj name="Equation" r:id="rId3" imgW="1676797" imgH="6861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5410200" cy="221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2160588" y="4314825"/>
          <a:ext cx="5578475" cy="782638"/>
        </p:xfrm>
        <a:graphic>
          <a:graphicData uri="http://schemas.openxmlformats.org/presentationml/2006/ole">
            <mc:AlternateContent xmlns:mc="http://schemas.openxmlformats.org/markup-compatibility/2006">
              <mc:Choice xmlns:v="urn:schemas-microsoft-com:vml" Requires="v">
                <p:oleObj spid="_x0000_s106692"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4314825"/>
                        <a:ext cx="5578475" cy="782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2"/>
          <p:cNvSpPr>
            <a:spLocks noGrp="1"/>
          </p:cNvSpPr>
          <p:nvPr>
            <p:ph type="sldNum" sz="quarter" idx="11"/>
          </p:nvPr>
        </p:nvSpPr>
        <p:spPr>
          <a:noFill/>
        </p:spPr>
        <p:txBody>
          <a:bodyPr/>
          <a:lstStyle/>
          <a:p>
            <a:fld id="{E8B1712D-3B93-9948-AB51-382BACB4744D}" type="slidenum">
              <a:rPr lang="en-US" smtClean="0"/>
              <a:pPr/>
              <a:t>18</a:t>
            </a:fld>
            <a:endParaRPr lang="en-US"/>
          </a:p>
        </p:txBody>
      </p:sp>
      <p:sp>
        <p:nvSpPr>
          <p:cNvPr id="107525" name="Text Box 3"/>
          <p:cNvSpPr txBox="1">
            <a:spLocks noChangeArrowheads="1"/>
          </p:cNvSpPr>
          <p:nvPr/>
        </p:nvSpPr>
        <p:spPr bwMode="auto">
          <a:xfrm>
            <a:off x="1033463" y="457200"/>
            <a:ext cx="7086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7526" name="Text Box 7"/>
          <p:cNvSpPr txBox="1">
            <a:spLocks noChangeArrowheads="1"/>
          </p:cNvSpPr>
          <p:nvPr/>
        </p:nvSpPr>
        <p:spPr bwMode="auto">
          <a:xfrm>
            <a:off x="669925" y="1870075"/>
            <a:ext cx="2677235"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In incremental form</a:t>
            </a:r>
          </a:p>
        </p:txBody>
      </p:sp>
      <p:graphicFrame>
        <p:nvGraphicFramePr>
          <p:cNvPr id="107522" name="Object 2"/>
          <p:cNvGraphicFramePr>
            <a:graphicFrameLocks noChangeAspect="1"/>
          </p:cNvGraphicFramePr>
          <p:nvPr/>
        </p:nvGraphicFramePr>
        <p:xfrm>
          <a:off x="1471613" y="2795588"/>
          <a:ext cx="6557962" cy="844550"/>
        </p:xfrm>
        <a:graphic>
          <a:graphicData uri="http://schemas.openxmlformats.org/presentationml/2006/ole">
            <mc:AlternateContent xmlns:mc="http://schemas.openxmlformats.org/markup-compatibility/2006">
              <mc:Choice xmlns:v="urn:schemas-microsoft-com:vml" Requires="v">
                <p:oleObj spid="_x0000_s107715"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795588"/>
                        <a:ext cx="6557962" cy="8445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7" name="Text Box 9"/>
          <p:cNvSpPr txBox="1">
            <a:spLocks noChangeArrowheads="1"/>
          </p:cNvSpPr>
          <p:nvPr/>
        </p:nvSpPr>
        <p:spPr bwMode="auto">
          <a:xfrm>
            <a:off x="746125" y="4079875"/>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7523" name="Object 3"/>
          <p:cNvGraphicFramePr>
            <a:graphicFrameLocks noChangeAspect="1"/>
          </p:cNvGraphicFramePr>
          <p:nvPr/>
        </p:nvGraphicFramePr>
        <p:xfrm>
          <a:off x="2344738" y="4722813"/>
          <a:ext cx="5368925" cy="1412875"/>
        </p:xfrm>
        <a:graphic>
          <a:graphicData uri="http://schemas.openxmlformats.org/presentationml/2006/ole">
            <mc:AlternateContent xmlns:mc="http://schemas.openxmlformats.org/markup-compatibility/2006">
              <mc:Choice xmlns:v="urn:schemas-microsoft-com:vml" Requires="v">
                <p:oleObj spid="_x0000_s107716" name="Equation" r:id="rId5" imgW="1689100" imgH="444500" progId="Equation.3">
                  <p:embed/>
                </p:oleObj>
              </mc:Choice>
              <mc:Fallback>
                <p:oleObj name="Equation" r:id="rId5" imgW="16891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4722813"/>
                        <a:ext cx="5368925" cy="141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1DEED-98F5-8C49-A14B-E31FB1D9990C}"/>
              </a:ext>
            </a:extLst>
          </p:cNvPr>
          <p:cNvSpPr>
            <a:spLocks noGrp="1"/>
          </p:cNvSpPr>
          <p:nvPr>
            <p:ph type="title"/>
          </p:nvPr>
        </p:nvSpPr>
        <p:spPr>
          <a:xfrm>
            <a:off x="228600" y="304800"/>
            <a:ext cx="8686800" cy="1371600"/>
          </a:xfrm>
        </p:spPr>
        <p:txBody>
          <a:bodyPr/>
          <a:lstStyle/>
          <a:p>
            <a:r>
              <a:rPr lang="en-US" i="0" dirty="0" err="1"/>
              <a:t>ViscoPlastic-SelfConsistent</a:t>
            </a:r>
            <a:r>
              <a:rPr lang="en-US" i="0" dirty="0"/>
              <a:t> code (VPSC)</a:t>
            </a:r>
          </a:p>
        </p:txBody>
      </p:sp>
      <p:sp>
        <p:nvSpPr>
          <p:cNvPr id="5" name="Content Placeholder 4">
            <a:extLst>
              <a:ext uri="{FF2B5EF4-FFF2-40B4-BE49-F238E27FC236}">
                <a16:creationId xmlns:a16="http://schemas.microsoft.com/office/drawing/2014/main" id="{46D670F6-F502-BC44-B640-9B1DAB103BF3}"/>
              </a:ext>
            </a:extLst>
          </p:cNvPr>
          <p:cNvSpPr>
            <a:spLocks noGrp="1"/>
          </p:cNvSpPr>
          <p:nvPr>
            <p:ph idx="1"/>
          </p:nvPr>
        </p:nvSpPr>
        <p:spPr>
          <a:xfrm>
            <a:off x="228600" y="1524000"/>
            <a:ext cx="8458200" cy="4800600"/>
          </a:xfrm>
        </p:spPr>
        <p:txBody>
          <a:bodyPr/>
          <a:lstStyle/>
          <a:p>
            <a:r>
              <a:rPr lang="en-US" sz="2000" dirty="0"/>
              <a:t>VPSC is based on the Taylor model (uniform plastic strain across a polycrystal) but modified to allow for interactions between each grain and the polycrystal in which it is embedded. </a:t>
            </a:r>
          </a:p>
          <a:p>
            <a:r>
              <a:rPr lang="en-US" sz="2000" dirty="0"/>
              <a:t>There is </a:t>
            </a:r>
            <a:r>
              <a:rPr lang="en-US" sz="2000" i="1" dirty="0"/>
              <a:t>no microstructure </a:t>
            </a:r>
            <a:r>
              <a:rPr lang="en-US" sz="2000" dirty="0"/>
              <a:t>in VPSC: it works with just a set (list) of orientations.  Therefore, there is no local interaction between a grain and some set of neighbor grains, only with the homogeneous effective medium (HEM).</a:t>
            </a:r>
          </a:p>
          <a:p>
            <a:r>
              <a:rPr lang="en-US" sz="2000" dirty="0"/>
              <a:t>The modification allows the deformation of each grain to deviate from that of the polycrystal. The constraint on each grain is computed with Eshelby theory (for inclusions).</a:t>
            </a:r>
          </a:p>
          <a:p>
            <a:r>
              <a:rPr lang="en-US" sz="2000" dirty="0"/>
              <a:t>Compared to any full-field (FE or FFT) computation with crystal plasticity, VPSC is an order of magnitude more efficient. For example, it is very useful for fitting Voce hardening parameters to experimental data.  It is also very efficient for determining constitutive parameters such as CRSS values that evolve with strain for fitting to experimental texture data.</a:t>
            </a:r>
          </a:p>
        </p:txBody>
      </p:sp>
      <p:sp>
        <p:nvSpPr>
          <p:cNvPr id="3" name="Slide Number Placeholder 2">
            <a:extLst>
              <a:ext uri="{FF2B5EF4-FFF2-40B4-BE49-F238E27FC236}">
                <a16:creationId xmlns:a16="http://schemas.microsoft.com/office/drawing/2014/main" id="{B324C45B-8B5D-7049-BF85-67CC2A3EE26A}"/>
              </a:ext>
            </a:extLst>
          </p:cNvPr>
          <p:cNvSpPr>
            <a:spLocks noGrp="1"/>
          </p:cNvSpPr>
          <p:nvPr>
            <p:ph type="sldNum" sz="quarter" idx="11"/>
          </p:nvPr>
        </p:nvSpPr>
        <p:spPr/>
        <p:txBody>
          <a:bodyPr/>
          <a:lstStyle/>
          <a:p>
            <a:fld id="{8064A2E9-3297-084F-A9A4-E314D9859A40}" type="slidenum">
              <a:rPr lang="en-US" smtClean="0"/>
              <a:pPr/>
              <a:t>19</a:t>
            </a:fld>
            <a:endParaRPr lang="en-US"/>
          </a:p>
        </p:txBody>
      </p:sp>
    </p:spTree>
    <p:extLst>
      <p:ext uri="{BB962C8B-B14F-4D97-AF65-F5344CB8AC3E}">
        <p14:creationId xmlns:p14="http://schemas.microsoft.com/office/powerpoint/2010/main" val="315824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533400" y="990600"/>
            <a:ext cx="8153400" cy="3733800"/>
          </a:xfrm>
          <a:noFill/>
        </p:spPr>
        <p:txBody>
          <a:bodyPr lIns="182562" rIns="182562"/>
          <a:lstStyle/>
          <a:p>
            <a:pPr algn="just"/>
            <a:r>
              <a:rPr lang="en-US" dirty="0"/>
              <a:t>The objective of this lecture is to explain how we can use </a:t>
            </a:r>
            <a:r>
              <a:rPr lang="en-US" dirty="0" err="1"/>
              <a:t>Eshelby's</a:t>
            </a:r>
            <a:r>
              <a:rPr lang="en-US" dirty="0"/>
              <a:t> theory of interaction between an inclusion and its surrounding matrix to model anisotropic deformation.</a:t>
            </a:r>
          </a:p>
          <a:p>
            <a:pPr algn="just"/>
            <a:r>
              <a:rPr lang="en-US" dirty="0"/>
              <a:t>Further, to show how to calculate the stresses and distribution of slips in each grain of a polycrystal using the </a:t>
            </a:r>
            <a:r>
              <a:rPr lang="en-US" b="1" dirty="0"/>
              <a:t>V</a:t>
            </a:r>
            <a:r>
              <a:rPr lang="en-US" dirty="0"/>
              <a:t>isco</a:t>
            </a:r>
            <a:r>
              <a:rPr lang="en-US" b="1" dirty="0"/>
              <a:t>p</a:t>
            </a:r>
            <a:r>
              <a:rPr lang="en-US" dirty="0"/>
              <a:t>lastic </a:t>
            </a:r>
            <a:r>
              <a:rPr lang="en-US" b="1" dirty="0" err="1"/>
              <a:t>S</a:t>
            </a:r>
            <a:r>
              <a:rPr lang="en-US" dirty="0" err="1"/>
              <a:t>elf</a:t>
            </a:r>
            <a:r>
              <a:rPr lang="en-US" b="1" dirty="0" err="1"/>
              <a:t>c</a:t>
            </a:r>
            <a:r>
              <a:rPr lang="en-US" dirty="0" err="1"/>
              <a:t>onsistent</a:t>
            </a:r>
            <a:r>
              <a:rPr lang="en-US" dirty="0"/>
              <a:t> code, </a:t>
            </a:r>
            <a:r>
              <a:rPr lang="en-US" b="1" dirty="0"/>
              <a:t>VPSC</a:t>
            </a:r>
            <a:r>
              <a:rPr lang="en-US" dirty="0"/>
              <a:t>. </a:t>
            </a:r>
          </a:p>
        </p:txBody>
      </p:sp>
      <p:sp>
        <p:nvSpPr>
          <p:cNvPr id="16389" name="Rectangle 4"/>
          <p:cNvSpPr>
            <a:spLocks noChangeArrowheads="1"/>
          </p:cNvSpPr>
          <p:nvPr/>
        </p:nvSpPr>
        <p:spPr bwMode="auto">
          <a:xfrm>
            <a:off x="609600" y="5257800"/>
            <a:ext cx="8153400" cy="12192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A basic understanding of how polycrystal plasticity works based on multiple slip in each grain.</a:t>
            </a:r>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dirty="0">
                <a:solidFill>
                  <a:srgbClr val="011099"/>
                </a:solidFill>
                <a:latin typeface="Calibri"/>
              </a:rPr>
              <a:t>Requirements:</a:t>
            </a:r>
          </a:p>
        </p:txBody>
      </p:sp>
    </p:spTree>
    <p:extLst>
      <p:ext uri="{BB962C8B-B14F-4D97-AF65-F5344CB8AC3E}">
        <p14:creationId xmlns:p14="http://schemas.microsoft.com/office/powerpoint/2010/main" val="3689588943"/>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9" y="76200"/>
            <a:ext cx="8759353" cy="381745"/>
          </a:xfrm>
        </p:spPr>
        <p:txBody>
          <a:bodyPr>
            <a:noAutofit/>
          </a:bodyPr>
          <a:lstStyle/>
          <a:p>
            <a:r>
              <a:rPr lang="en-US" sz="4000" b="1" i="0" dirty="0">
                <a:latin typeface="Calibri" panose="020F0502020204030204" pitchFamily="34" charset="0"/>
                <a:cs typeface="Calibri" panose="020F0502020204030204" pitchFamily="34" charset="0"/>
              </a:rPr>
              <a:t>VPSC</a:t>
            </a:r>
          </a:p>
        </p:txBody>
      </p:sp>
      <p:sp>
        <p:nvSpPr>
          <p:cNvPr id="3" name="Slide Number Placeholder 2"/>
          <p:cNvSpPr>
            <a:spLocks noGrp="1"/>
          </p:cNvSpPr>
          <p:nvPr>
            <p:ph type="sldNum" sz="quarter" idx="12"/>
          </p:nvPr>
        </p:nvSpPr>
        <p:spPr>
          <a:xfrm>
            <a:off x="8640897" y="6432845"/>
            <a:ext cx="457200" cy="365125"/>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12BE0D-29FA-D245-B127-F6E60898D78E}" type="slidenum">
              <a:rPr lang="en-US" smtClean="0"/>
              <a:pPr/>
              <a:t>20</a:t>
            </a:fld>
            <a:endParaRPr lang="en-US"/>
          </a:p>
        </p:txBody>
      </p:sp>
      <p:sp>
        <p:nvSpPr>
          <p:cNvPr id="4" name="TextBox 3"/>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pic>
        <p:nvPicPr>
          <p:cNvPr id="5" name="Picture 4" descr="Screen Shot 2015-08-28 at 10.08.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43" y="1963878"/>
            <a:ext cx="6527800" cy="2531922"/>
          </a:xfrm>
          <a:prstGeom prst="rect">
            <a:avLst/>
          </a:prstGeom>
        </p:spPr>
      </p:pic>
      <p:sp>
        <p:nvSpPr>
          <p:cNvPr id="6" name="TextBox 5"/>
          <p:cNvSpPr txBox="1"/>
          <p:nvPr/>
        </p:nvSpPr>
        <p:spPr>
          <a:xfrm>
            <a:off x="602343" y="628471"/>
            <a:ext cx="8038554" cy="1200329"/>
          </a:xfrm>
          <a:prstGeom prst="rect">
            <a:avLst/>
          </a:prstGeom>
          <a:noFill/>
        </p:spPr>
        <p:txBody>
          <a:bodyPr wrap="square" rtlCol="0">
            <a:spAutoFit/>
          </a:bodyPr>
          <a:lstStyle/>
          <a:p>
            <a:pPr marL="342900" indent="-342900">
              <a:buFont typeface="Arial"/>
              <a:buChar char="•"/>
            </a:pPr>
            <a:r>
              <a:rPr lang="en-US" sz="1800" b="0" dirty="0"/>
              <a:t>Each grain is a </a:t>
            </a:r>
            <a:r>
              <a:rPr lang="en-US" sz="1800" b="0" dirty="0" err="1"/>
              <a:t>visco</a:t>
            </a:r>
            <a:r>
              <a:rPr lang="en-US" sz="1800" b="0" dirty="0"/>
              <a:t>-plastic </a:t>
            </a:r>
            <a:r>
              <a:rPr lang="en-US" sz="1800" b="0" dirty="0">
                <a:solidFill>
                  <a:srgbClr val="800000"/>
                </a:solidFill>
              </a:rPr>
              <a:t>anisotropic ellipsoidal inclusion </a:t>
            </a:r>
            <a:r>
              <a:rPr lang="en-US" sz="1800" b="0" dirty="0"/>
              <a:t>embedded in a </a:t>
            </a:r>
            <a:r>
              <a:rPr lang="en-US" sz="1800" b="0" dirty="0" err="1"/>
              <a:t>visco</a:t>
            </a:r>
            <a:r>
              <a:rPr lang="en-US" sz="1800" b="0" dirty="0"/>
              <a:t>-plastic anisotropic </a:t>
            </a:r>
            <a:r>
              <a:rPr lang="en-US" sz="1800" b="0" dirty="0">
                <a:solidFill>
                  <a:srgbClr val="800000"/>
                </a:solidFill>
              </a:rPr>
              <a:t>Homogeneous Effective Medium (HEM</a:t>
            </a:r>
            <a:r>
              <a:rPr lang="en-US" sz="1800" b="0" dirty="0"/>
              <a:t>).</a:t>
            </a:r>
          </a:p>
          <a:p>
            <a:pPr marL="342900" indent="-342900">
              <a:buFont typeface="Arial"/>
              <a:buChar char="•"/>
            </a:pPr>
            <a:r>
              <a:rPr lang="en-US" sz="1800" b="0" dirty="0" err="1">
                <a:solidFill>
                  <a:srgbClr val="800000"/>
                </a:solidFill>
              </a:rPr>
              <a:t>Eshelby</a:t>
            </a:r>
            <a:r>
              <a:rPr lang="en-US" sz="1800" b="0" dirty="0">
                <a:solidFill>
                  <a:srgbClr val="800000"/>
                </a:solidFill>
              </a:rPr>
              <a:t> result: </a:t>
            </a:r>
            <a:r>
              <a:rPr lang="en-US" sz="1800" b="0" dirty="0"/>
              <a:t>Stress and strain rate are uniform inside the inclusion but differ from macroscopic (average) values</a:t>
            </a:r>
          </a:p>
        </p:txBody>
      </p:sp>
      <p:pic>
        <p:nvPicPr>
          <p:cNvPr id="8" name="Picture 7" descr="Screen Shot 2015-08-28 at 10.13.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611" y="5813414"/>
            <a:ext cx="1954532" cy="511186"/>
          </a:xfrm>
          <a:prstGeom prst="rect">
            <a:avLst/>
          </a:prstGeom>
        </p:spPr>
      </p:pic>
      <p:pic>
        <p:nvPicPr>
          <p:cNvPr id="9" name="Picture 8" descr="Screen Shot 2015-08-28 at 10.14.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343" y="5828988"/>
            <a:ext cx="976086" cy="419412"/>
          </a:xfrm>
          <a:prstGeom prst="rect">
            <a:avLst/>
          </a:prstGeom>
        </p:spPr>
      </p:pic>
      <p:pic>
        <p:nvPicPr>
          <p:cNvPr id="10" name="Picture 9" descr="Screen Shot 2015-08-28 at 10.15.0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858" y="4750988"/>
            <a:ext cx="6259285" cy="583012"/>
          </a:xfrm>
          <a:prstGeom prst="rect">
            <a:avLst/>
          </a:prstGeom>
        </p:spPr>
      </p:pic>
      <p:sp>
        <p:nvSpPr>
          <p:cNvPr id="7" name="TextBox 6"/>
          <p:cNvSpPr txBox="1"/>
          <p:nvPr/>
        </p:nvSpPr>
        <p:spPr>
          <a:xfrm>
            <a:off x="602343" y="4413021"/>
            <a:ext cx="8038554" cy="1323439"/>
          </a:xfrm>
          <a:prstGeom prst="rect">
            <a:avLst/>
          </a:prstGeom>
          <a:noFill/>
        </p:spPr>
        <p:txBody>
          <a:bodyPr wrap="square" rtlCol="0">
            <a:spAutoFit/>
          </a:bodyPr>
          <a:lstStyle/>
          <a:p>
            <a:r>
              <a:rPr lang="en-US" sz="2000" b="0" dirty="0"/>
              <a:t>Connection between stress in inclusion/grain versus average stress</a:t>
            </a:r>
          </a:p>
          <a:p>
            <a:endParaRPr lang="en-US" sz="2000" b="0" dirty="0"/>
          </a:p>
          <a:p>
            <a:endParaRPr lang="en-US" sz="2000" b="0" dirty="0"/>
          </a:p>
          <a:p>
            <a:r>
              <a:rPr lang="en-US" sz="2000" b="0" dirty="0"/>
              <a:t>Avg stress= Macroscopic stress → Self consistent</a:t>
            </a:r>
          </a:p>
        </p:txBody>
      </p:sp>
    </p:spTree>
    <p:extLst>
      <p:ext uri="{BB962C8B-B14F-4D97-AF65-F5344CB8AC3E}">
        <p14:creationId xmlns:p14="http://schemas.microsoft.com/office/powerpoint/2010/main" val="198694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AA09-1E9F-4F42-9554-6381D173B3E2}"/>
              </a:ext>
            </a:extLst>
          </p:cNvPr>
          <p:cNvSpPr>
            <a:spLocks noGrp="1"/>
          </p:cNvSpPr>
          <p:nvPr>
            <p:ph type="title"/>
          </p:nvPr>
        </p:nvSpPr>
        <p:spPr>
          <a:xfrm>
            <a:off x="1524000" y="68631"/>
            <a:ext cx="6096000" cy="617169"/>
          </a:xfrm>
        </p:spPr>
        <p:txBody>
          <a:bodyPr/>
          <a:lstStyle/>
          <a:p>
            <a:r>
              <a:rPr lang="en-US" i="0" dirty="0"/>
              <a:t>Assumptions for VPSC </a:t>
            </a:r>
          </a:p>
        </p:txBody>
      </p:sp>
      <p:sp>
        <p:nvSpPr>
          <p:cNvPr id="3" name="Slide Number Placeholder 2">
            <a:extLst>
              <a:ext uri="{FF2B5EF4-FFF2-40B4-BE49-F238E27FC236}">
                <a16:creationId xmlns:a16="http://schemas.microsoft.com/office/drawing/2014/main" id="{C886F2C1-3320-184D-8B79-2404F4A1CBD9}"/>
              </a:ext>
            </a:extLst>
          </p:cNvPr>
          <p:cNvSpPr>
            <a:spLocks noGrp="1"/>
          </p:cNvSpPr>
          <p:nvPr>
            <p:ph type="sldNum" sz="quarter" idx="11"/>
          </p:nvPr>
        </p:nvSpPr>
        <p:spPr/>
        <p:txBody>
          <a:bodyPr/>
          <a:lstStyle/>
          <a:p>
            <a:fld id="{8064A2E9-3297-084F-A9A4-E314D9859A40}" type="slidenum">
              <a:rPr lang="en-US" smtClean="0"/>
              <a:pPr/>
              <a:t>21</a:t>
            </a:fld>
            <a:endParaRPr lang="en-US"/>
          </a:p>
        </p:txBody>
      </p:sp>
      <p:pic>
        <p:nvPicPr>
          <p:cNvPr id="5" name="Picture 4" descr="A close up of text on a black background&#10;&#10;Description automatically generated">
            <a:extLst>
              <a:ext uri="{FF2B5EF4-FFF2-40B4-BE49-F238E27FC236}">
                <a16:creationId xmlns:a16="http://schemas.microsoft.com/office/drawing/2014/main" id="{9DAAC58D-6063-CF4E-8C44-0BD8A61477C8}"/>
              </a:ext>
            </a:extLst>
          </p:cNvPr>
          <p:cNvPicPr>
            <a:picLocks noChangeAspect="1"/>
          </p:cNvPicPr>
          <p:nvPr/>
        </p:nvPicPr>
        <p:blipFill rotWithShape="1">
          <a:blip r:embed="rId2"/>
          <a:srcRect l="22679" t="13333" r="14052" b="41112"/>
          <a:stretch/>
        </p:blipFill>
        <p:spPr>
          <a:xfrm>
            <a:off x="1252654" y="769569"/>
            <a:ext cx="6367346" cy="5933209"/>
          </a:xfrm>
          <a:prstGeom prst="rect">
            <a:avLst/>
          </a:prstGeom>
        </p:spPr>
      </p:pic>
      <p:sp>
        <p:nvSpPr>
          <p:cNvPr id="6" name="TextBox 5">
            <a:extLst>
              <a:ext uri="{FF2B5EF4-FFF2-40B4-BE49-F238E27FC236}">
                <a16:creationId xmlns:a16="http://schemas.microsoft.com/office/drawing/2014/main" id="{E36B2874-6533-3F46-B3DF-05B3207A9FCF}"/>
              </a:ext>
            </a:extLst>
          </p:cNvPr>
          <p:cNvSpPr txBox="1"/>
          <p:nvPr/>
        </p:nvSpPr>
        <p:spPr>
          <a:xfrm>
            <a:off x="228600" y="1295400"/>
            <a:ext cx="911147" cy="1323439"/>
          </a:xfrm>
          <a:prstGeom prst="rect">
            <a:avLst/>
          </a:prstGeom>
          <a:noFill/>
        </p:spPr>
        <p:txBody>
          <a:bodyPr wrap="none" rtlCol="0">
            <a:spAutoFit/>
          </a:bodyPr>
          <a:lstStyle/>
          <a:p>
            <a:r>
              <a:rPr lang="en-US" sz="2000" b="0" dirty="0" err="1">
                <a:solidFill>
                  <a:srgbClr val="7030A0"/>
                </a:solidFill>
                <a:latin typeface="Times New Roman" panose="02020603050405020304" pitchFamily="18" charset="0"/>
                <a:cs typeface="Times New Roman" panose="02020603050405020304" pitchFamily="18" charset="0"/>
              </a:rPr>
              <a:t>Kocks</a:t>
            </a:r>
            <a:r>
              <a:rPr lang="en-US" sz="2000" b="0" dirty="0">
                <a:solidFill>
                  <a:srgbClr val="7030A0"/>
                </a:solidFill>
                <a:latin typeface="Times New Roman" panose="02020603050405020304" pitchFamily="18" charset="0"/>
                <a:cs typeface="Times New Roman" panose="02020603050405020304" pitchFamily="18" charset="0"/>
              </a:rPr>
              <a:t>,</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a:solidFill>
                  <a:srgbClr val="7030A0"/>
                </a:solidFill>
                <a:latin typeface="Times New Roman" panose="02020603050405020304" pitchFamily="18" charset="0"/>
                <a:cs typeface="Times New Roman" panose="02020603050405020304" pitchFamily="18" charset="0"/>
              </a:rPr>
              <a:t>Tomé,</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err="1">
                <a:solidFill>
                  <a:srgbClr val="7030A0"/>
                </a:solidFill>
                <a:latin typeface="Times New Roman" panose="02020603050405020304" pitchFamily="18" charset="0"/>
                <a:cs typeface="Times New Roman" panose="02020603050405020304" pitchFamily="18" charset="0"/>
              </a:rPr>
              <a:t>Wenk</a:t>
            </a:r>
            <a:r>
              <a:rPr lang="en-US" sz="2000" b="0" dirty="0">
                <a:solidFill>
                  <a:srgbClr val="7030A0"/>
                </a:solidFill>
                <a:latin typeface="Times New Roman" panose="02020603050405020304" pitchFamily="18" charset="0"/>
                <a:cs typeface="Times New Roman" panose="02020603050405020304" pitchFamily="18" charset="0"/>
              </a:rPr>
              <a:t>: </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a:solidFill>
                  <a:srgbClr val="7030A0"/>
                </a:solidFill>
                <a:latin typeface="Times New Roman" panose="02020603050405020304" pitchFamily="18" charset="0"/>
                <a:cs typeface="Times New Roman" panose="02020603050405020304" pitchFamily="18" charset="0"/>
              </a:rPr>
              <a:t>Ch. 8</a:t>
            </a:r>
          </a:p>
        </p:txBody>
      </p:sp>
    </p:spTree>
    <p:extLst>
      <p:ext uri="{BB962C8B-B14F-4D97-AF65-F5344CB8AC3E}">
        <p14:creationId xmlns:p14="http://schemas.microsoft.com/office/powerpoint/2010/main" val="120391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E760D8A-E65D-F24F-968F-DF3DC9AB46CE}"/>
              </a:ext>
            </a:extLst>
          </p:cNvPr>
          <p:cNvSpPr>
            <a:spLocks noGrp="1" noChangeArrowheads="1"/>
          </p:cNvSpPr>
          <p:nvPr>
            <p:ph type="title"/>
          </p:nvPr>
        </p:nvSpPr>
        <p:spPr>
          <a:xfrm>
            <a:off x="0" y="76200"/>
            <a:ext cx="9144000" cy="414338"/>
          </a:xfrm>
        </p:spPr>
        <p:txBody>
          <a:bodyPr lIns="90183" tIns="45090" rIns="90183" bIns="45090" anchor="t"/>
          <a:lstStyle/>
          <a:p>
            <a:r>
              <a:rPr lang="en-US" altLang="en-US" sz="2400" dirty="0">
                <a:solidFill>
                  <a:srgbClr val="0000FF"/>
                </a:solidFill>
                <a:latin typeface="Arial" panose="020B0604020202020204" pitchFamily="34" charset="0"/>
              </a:rPr>
              <a:t>FULL</a:t>
            </a:r>
            <a:r>
              <a:rPr lang="en-US" altLang="en-US" sz="2000" dirty="0">
                <a:solidFill>
                  <a:srgbClr val="0000FF"/>
                </a:solidFill>
                <a:latin typeface="Arial" panose="020B0604020202020204" pitchFamily="34" charset="0"/>
              </a:rPr>
              <a:t> CONSTRAINTS (</a:t>
            </a:r>
            <a:r>
              <a:rPr lang="en-US" altLang="en-US" sz="2000" b="1" dirty="0">
                <a:solidFill>
                  <a:srgbClr val="0000FF"/>
                </a:solidFill>
                <a:latin typeface="Arial" panose="020B0604020202020204" pitchFamily="34" charset="0"/>
              </a:rPr>
              <a:t>FC</a:t>
            </a:r>
            <a:r>
              <a:rPr lang="en-US" altLang="en-US" sz="2000" dirty="0">
                <a:solidFill>
                  <a:srgbClr val="0000FF"/>
                </a:solidFill>
                <a:latin typeface="Arial" panose="020B0604020202020204" pitchFamily="34" charset="0"/>
              </a:rPr>
              <a:t>) POLYCRYSTAL MODEL </a:t>
            </a:r>
          </a:p>
        </p:txBody>
      </p:sp>
      <p:sp>
        <p:nvSpPr>
          <p:cNvPr id="58372" name="Text Box 4">
            <a:extLst>
              <a:ext uri="{FF2B5EF4-FFF2-40B4-BE49-F238E27FC236}">
                <a16:creationId xmlns:a16="http://schemas.microsoft.com/office/drawing/2014/main" id="{F6730801-6F3A-A649-B3D6-E12912C30F90}"/>
              </a:ext>
            </a:extLst>
          </p:cNvPr>
          <p:cNvSpPr txBox="1">
            <a:spLocks noChangeArrowheads="1"/>
          </p:cNvSpPr>
          <p:nvPr/>
        </p:nvSpPr>
        <p:spPr bwMode="auto">
          <a:xfrm>
            <a:off x="304800" y="969963"/>
            <a:ext cx="8170863" cy="72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a:solidFill>
                  <a:schemeClr val="bg2"/>
                </a:solidFill>
                <a:latin typeface="Arial" panose="020B0604020202020204" pitchFamily="34" charset="0"/>
                <a:cs typeface="Times New Roman" panose="02020603050405020304" pitchFamily="18" charset="0"/>
              </a:rPr>
              <a:t> Also known as Taylor model. Based on enforcing strain continuity over stress equilibrium. Represents an absolute upper bound for macroscopic stress. </a:t>
            </a:r>
          </a:p>
        </p:txBody>
      </p:sp>
      <p:graphicFrame>
        <p:nvGraphicFramePr>
          <p:cNvPr id="58376" name="Object 8">
            <a:extLst>
              <a:ext uri="{FF2B5EF4-FFF2-40B4-BE49-F238E27FC236}">
                <a16:creationId xmlns:a16="http://schemas.microsoft.com/office/drawing/2014/main" id="{3E2D2AF9-F4B5-424F-9921-0071716D67F6}"/>
              </a:ext>
            </a:extLst>
          </p:cNvPr>
          <p:cNvGraphicFramePr>
            <a:graphicFrameLocks noChangeAspect="1"/>
          </p:cNvGraphicFramePr>
          <p:nvPr/>
        </p:nvGraphicFramePr>
        <p:xfrm>
          <a:off x="2667000" y="2743200"/>
          <a:ext cx="2590800" cy="1031875"/>
        </p:xfrm>
        <a:graphic>
          <a:graphicData uri="http://schemas.openxmlformats.org/presentationml/2006/ole">
            <mc:AlternateContent xmlns:mc="http://schemas.openxmlformats.org/markup-compatibility/2006">
              <mc:Choice xmlns:v="urn:schemas-microsoft-com:vml" Requires="v">
                <p:oleObj spid="_x0000_s180285" name="Equation" r:id="rId3" imgW="33642300" imgH="13462000" progId="Equation.3">
                  <p:embed/>
                </p:oleObj>
              </mc:Choice>
              <mc:Fallback>
                <p:oleObj name="Equation" r:id="rId3" imgW="33642300" imgH="13462000" progId="Equation.3">
                  <p:embed/>
                  <p:pic>
                    <p:nvPicPr>
                      <p:cNvPr id="58376" name="Object 8">
                        <a:extLst>
                          <a:ext uri="{FF2B5EF4-FFF2-40B4-BE49-F238E27FC236}">
                            <a16:creationId xmlns:a16="http://schemas.microsoft.com/office/drawing/2014/main" id="{3E2D2AF9-F4B5-424F-9921-0071716D6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743200"/>
                        <a:ext cx="2590800"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8" name="Object 10">
            <a:extLst>
              <a:ext uri="{FF2B5EF4-FFF2-40B4-BE49-F238E27FC236}">
                <a16:creationId xmlns:a16="http://schemas.microsoft.com/office/drawing/2014/main" id="{46ECB968-9AFC-0744-94C4-3B0AACBE1D43}"/>
              </a:ext>
            </a:extLst>
          </p:cNvPr>
          <p:cNvGraphicFramePr>
            <a:graphicFrameLocks noChangeAspect="1"/>
          </p:cNvGraphicFramePr>
          <p:nvPr/>
        </p:nvGraphicFramePr>
        <p:xfrm>
          <a:off x="2667000" y="3810000"/>
          <a:ext cx="1066800" cy="530225"/>
        </p:xfrm>
        <a:graphic>
          <a:graphicData uri="http://schemas.openxmlformats.org/presentationml/2006/ole">
            <mc:AlternateContent xmlns:mc="http://schemas.openxmlformats.org/markup-compatibility/2006">
              <mc:Choice xmlns:v="urn:schemas-microsoft-com:vml" Requires="v">
                <p:oleObj spid="_x0000_s180286" name="Equation" r:id="rId5" imgW="12001500" imgH="6146800" progId="Equation.3">
                  <p:embed/>
                </p:oleObj>
              </mc:Choice>
              <mc:Fallback>
                <p:oleObj name="Equation" r:id="rId5" imgW="12001500" imgH="6146800" progId="Equation.3">
                  <p:embed/>
                  <p:pic>
                    <p:nvPicPr>
                      <p:cNvPr id="58378" name="Object 10">
                        <a:extLst>
                          <a:ext uri="{FF2B5EF4-FFF2-40B4-BE49-F238E27FC236}">
                            <a16:creationId xmlns:a16="http://schemas.microsoft.com/office/drawing/2014/main" id="{46ECB968-9AFC-0744-94C4-3B0AACBE1D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10000"/>
                        <a:ext cx="10668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9" name="Text Box 11">
            <a:extLst>
              <a:ext uri="{FF2B5EF4-FFF2-40B4-BE49-F238E27FC236}">
                <a16:creationId xmlns:a16="http://schemas.microsoft.com/office/drawing/2014/main" id="{CA933F6C-A3E5-8B4D-A629-E59B577D42BE}"/>
              </a:ext>
            </a:extLst>
          </p:cNvPr>
          <p:cNvSpPr txBox="1">
            <a:spLocks noChangeArrowheads="1"/>
          </p:cNvSpPr>
          <p:nvPr/>
        </p:nvSpPr>
        <p:spPr bwMode="auto">
          <a:xfrm>
            <a:off x="304800" y="3048000"/>
            <a:ext cx="1908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grain strain rate</a:t>
            </a:r>
          </a:p>
        </p:txBody>
      </p:sp>
      <p:sp>
        <p:nvSpPr>
          <p:cNvPr id="58380" name="Rectangle 12">
            <a:extLst>
              <a:ext uri="{FF2B5EF4-FFF2-40B4-BE49-F238E27FC236}">
                <a16:creationId xmlns:a16="http://schemas.microsoft.com/office/drawing/2014/main" id="{8244D6EA-510B-C94E-887F-9DDAE666065F}"/>
              </a:ext>
            </a:extLst>
          </p:cNvPr>
          <p:cNvSpPr>
            <a:spLocks noChangeArrowheads="1"/>
          </p:cNvSpPr>
          <p:nvPr/>
        </p:nvSpPr>
        <p:spPr bwMode="auto">
          <a:xfrm>
            <a:off x="1219200" y="3733800"/>
            <a:ext cx="981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impose</a:t>
            </a:r>
          </a:p>
        </p:txBody>
      </p:sp>
      <p:sp>
        <p:nvSpPr>
          <p:cNvPr id="58397" name="Line 29">
            <a:extLst>
              <a:ext uri="{FF2B5EF4-FFF2-40B4-BE49-F238E27FC236}">
                <a16:creationId xmlns:a16="http://schemas.microsoft.com/office/drawing/2014/main" id="{172478B3-1EB9-0F4D-A194-20BF6E338AAA}"/>
              </a:ext>
            </a:extLst>
          </p:cNvPr>
          <p:cNvSpPr>
            <a:spLocks noChangeShapeType="1"/>
          </p:cNvSpPr>
          <p:nvPr/>
        </p:nvSpPr>
        <p:spPr bwMode="auto">
          <a:xfrm>
            <a:off x="2286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0" name="Group 42">
            <a:extLst>
              <a:ext uri="{FF2B5EF4-FFF2-40B4-BE49-F238E27FC236}">
                <a16:creationId xmlns:a16="http://schemas.microsoft.com/office/drawing/2014/main" id="{1F77F495-C296-F54D-99CD-AC2BCFBDF227}"/>
              </a:ext>
            </a:extLst>
          </p:cNvPr>
          <p:cNvGrpSpPr>
            <a:grpSpLocks/>
          </p:cNvGrpSpPr>
          <p:nvPr/>
        </p:nvGrpSpPr>
        <p:grpSpPr bwMode="auto">
          <a:xfrm>
            <a:off x="6019800" y="2133600"/>
            <a:ext cx="1143000" cy="1143000"/>
            <a:chOff x="3936" y="1536"/>
            <a:chExt cx="1248" cy="1200"/>
          </a:xfrm>
        </p:grpSpPr>
        <p:sp>
          <p:nvSpPr>
            <p:cNvPr id="58399" name="Rectangle 31">
              <a:extLst>
                <a:ext uri="{FF2B5EF4-FFF2-40B4-BE49-F238E27FC236}">
                  <a16:creationId xmlns:a16="http://schemas.microsoft.com/office/drawing/2014/main" id="{61DAAADC-6246-CC41-9D2D-7786A84BD19B}"/>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Freeform 35">
              <a:extLst>
                <a:ext uri="{FF2B5EF4-FFF2-40B4-BE49-F238E27FC236}">
                  <a16:creationId xmlns:a16="http://schemas.microsoft.com/office/drawing/2014/main" id="{AEDDF02D-7809-DE44-9602-1402C19B7458}"/>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4" name="Freeform 36">
              <a:extLst>
                <a:ext uri="{FF2B5EF4-FFF2-40B4-BE49-F238E27FC236}">
                  <a16:creationId xmlns:a16="http://schemas.microsoft.com/office/drawing/2014/main" id="{8A01FAC5-BD40-E746-8C4C-D3FB4B380314}"/>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6" name="Freeform 38">
              <a:extLst>
                <a:ext uri="{FF2B5EF4-FFF2-40B4-BE49-F238E27FC236}">
                  <a16:creationId xmlns:a16="http://schemas.microsoft.com/office/drawing/2014/main" id="{FD39DF61-2FC1-574F-B525-F1343914A49E}"/>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7" name="Freeform 39">
              <a:extLst>
                <a:ext uri="{FF2B5EF4-FFF2-40B4-BE49-F238E27FC236}">
                  <a16:creationId xmlns:a16="http://schemas.microsoft.com/office/drawing/2014/main" id="{25A78CCD-B65D-3240-8838-EEEB857C5F68}"/>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8" name="Freeform 40">
              <a:extLst>
                <a:ext uri="{FF2B5EF4-FFF2-40B4-BE49-F238E27FC236}">
                  <a16:creationId xmlns:a16="http://schemas.microsoft.com/office/drawing/2014/main" id="{8DC611D3-1175-C144-BC29-85F3DE6D5733}"/>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9" name="Line 41">
              <a:extLst>
                <a:ext uri="{FF2B5EF4-FFF2-40B4-BE49-F238E27FC236}">
                  <a16:creationId xmlns:a16="http://schemas.microsoft.com/office/drawing/2014/main" id="{6BADECE2-6EE7-E141-9805-BCA5B2C38C71}"/>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1" name="Group 43">
            <a:extLst>
              <a:ext uri="{FF2B5EF4-FFF2-40B4-BE49-F238E27FC236}">
                <a16:creationId xmlns:a16="http://schemas.microsoft.com/office/drawing/2014/main" id="{02ADEB33-1CFC-BF4E-A9E4-C308A3F59EFA}"/>
              </a:ext>
            </a:extLst>
          </p:cNvPr>
          <p:cNvGrpSpPr>
            <a:grpSpLocks/>
          </p:cNvGrpSpPr>
          <p:nvPr/>
        </p:nvGrpSpPr>
        <p:grpSpPr bwMode="auto">
          <a:xfrm>
            <a:off x="7315200" y="2133600"/>
            <a:ext cx="838200" cy="1600200"/>
            <a:chOff x="3936" y="1536"/>
            <a:chExt cx="1248" cy="1200"/>
          </a:xfrm>
        </p:grpSpPr>
        <p:sp>
          <p:nvSpPr>
            <p:cNvPr id="58412" name="Rectangle 44">
              <a:extLst>
                <a:ext uri="{FF2B5EF4-FFF2-40B4-BE49-F238E27FC236}">
                  <a16:creationId xmlns:a16="http://schemas.microsoft.com/office/drawing/2014/main" id="{28682EB0-438C-0A47-BA33-BAA2C5B00815}"/>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Freeform 45">
              <a:extLst>
                <a:ext uri="{FF2B5EF4-FFF2-40B4-BE49-F238E27FC236}">
                  <a16:creationId xmlns:a16="http://schemas.microsoft.com/office/drawing/2014/main" id="{F8FD6CF7-3393-644B-AE74-1443E5D41CF1}"/>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4" name="Freeform 46">
              <a:extLst>
                <a:ext uri="{FF2B5EF4-FFF2-40B4-BE49-F238E27FC236}">
                  <a16:creationId xmlns:a16="http://schemas.microsoft.com/office/drawing/2014/main" id="{85FE48AB-0999-2C4F-B9C4-CB6455E4F5EC}"/>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5" name="Freeform 47">
              <a:extLst>
                <a:ext uri="{FF2B5EF4-FFF2-40B4-BE49-F238E27FC236}">
                  <a16:creationId xmlns:a16="http://schemas.microsoft.com/office/drawing/2014/main" id="{B74DE48C-EFE5-BB43-9E0C-FCEE37759D34}"/>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6" name="Freeform 48">
              <a:extLst>
                <a:ext uri="{FF2B5EF4-FFF2-40B4-BE49-F238E27FC236}">
                  <a16:creationId xmlns:a16="http://schemas.microsoft.com/office/drawing/2014/main" id="{DFAA922B-F673-3542-B87F-61520BB247C3}"/>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7" name="Freeform 49">
              <a:extLst>
                <a:ext uri="{FF2B5EF4-FFF2-40B4-BE49-F238E27FC236}">
                  <a16:creationId xmlns:a16="http://schemas.microsoft.com/office/drawing/2014/main" id="{2100900F-61F8-DF42-A019-CDF82E5EB47E}"/>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8" name="Line 50">
              <a:extLst>
                <a:ext uri="{FF2B5EF4-FFF2-40B4-BE49-F238E27FC236}">
                  <a16:creationId xmlns:a16="http://schemas.microsoft.com/office/drawing/2014/main" id="{00A79078-1873-1C4F-A26D-D0C2638FEB0B}"/>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9" name="Group 51">
            <a:extLst>
              <a:ext uri="{FF2B5EF4-FFF2-40B4-BE49-F238E27FC236}">
                <a16:creationId xmlns:a16="http://schemas.microsoft.com/office/drawing/2014/main" id="{2970BF1F-86CA-5A4C-A353-270750625CC6}"/>
              </a:ext>
            </a:extLst>
          </p:cNvPr>
          <p:cNvGrpSpPr>
            <a:grpSpLocks/>
          </p:cNvGrpSpPr>
          <p:nvPr/>
        </p:nvGrpSpPr>
        <p:grpSpPr bwMode="auto">
          <a:xfrm>
            <a:off x="8305800" y="2133600"/>
            <a:ext cx="533400" cy="2133600"/>
            <a:chOff x="3936" y="1536"/>
            <a:chExt cx="1248" cy="1200"/>
          </a:xfrm>
        </p:grpSpPr>
        <p:sp>
          <p:nvSpPr>
            <p:cNvPr id="58420" name="Rectangle 52">
              <a:extLst>
                <a:ext uri="{FF2B5EF4-FFF2-40B4-BE49-F238E27FC236}">
                  <a16:creationId xmlns:a16="http://schemas.microsoft.com/office/drawing/2014/main" id="{C7B0ED1B-C1D6-094E-973F-697910F33AC4}"/>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1" name="Freeform 53">
              <a:extLst>
                <a:ext uri="{FF2B5EF4-FFF2-40B4-BE49-F238E27FC236}">
                  <a16:creationId xmlns:a16="http://schemas.microsoft.com/office/drawing/2014/main" id="{74A61500-FD99-B349-824B-174600F24C6E}"/>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2" name="Freeform 54">
              <a:extLst>
                <a:ext uri="{FF2B5EF4-FFF2-40B4-BE49-F238E27FC236}">
                  <a16:creationId xmlns:a16="http://schemas.microsoft.com/office/drawing/2014/main" id="{3E90B1A6-A751-3B48-8FEB-2ACEFA2E7B04}"/>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3" name="Freeform 55">
              <a:extLst>
                <a:ext uri="{FF2B5EF4-FFF2-40B4-BE49-F238E27FC236}">
                  <a16:creationId xmlns:a16="http://schemas.microsoft.com/office/drawing/2014/main" id="{4542E5FC-9535-7942-8B9E-93CBD5747E98}"/>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4" name="Freeform 56">
              <a:extLst>
                <a:ext uri="{FF2B5EF4-FFF2-40B4-BE49-F238E27FC236}">
                  <a16:creationId xmlns:a16="http://schemas.microsoft.com/office/drawing/2014/main" id="{1D290B37-DE51-0A45-A47F-FCAC7F7C6979}"/>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5" name="Freeform 57">
              <a:extLst>
                <a:ext uri="{FF2B5EF4-FFF2-40B4-BE49-F238E27FC236}">
                  <a16:creationId xmlns:a16="http://schemas.microsoft.com/office/drawing/2014/main" id="{EA2C3BF6-0F1A-7F49-95CD-BCFEF5122EBF}"/>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6" name="Line 58">
              <a:extLst>
                <a:ext uri="{FF2B5EF4-FFF2-40B4-BE49-F238E27FC236}">
                  <a16:creationId xmlns:a16="http://schemas.microsoft.com/office/drawing/2014/main" id="{94867B55-44F0-894E-9F75-5C08D8CFCB8C}"/>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27" name="Text Box 59">
            <a:extLst>
              <a:ext uri="{FF2B5EF4-FFF2-40B4-BE49-F238E27FC236}">
                <a16:creationId xmlns:a16="http://schemas.microsoft.com/office/drawing/2014/main" id="{78C0541C-B169-FD40-AB06-BFCB87B226A2}"/>
              </a:ext>
            </a:extLst>
          </p:cNvPr>
          <p:cNvSpPr txBox="1">
            <a:spLocks noChangeArrowheads="1"/>
          </p:cNvSpPr>
          <p:nvPr/>
        </p:nvSpPr>
        <p:spPr bwMode="auto">
          <a:xfrm>
            <a:off x="381000" y="1981200"/>
            <a:ext cx="5486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Imposes the same velocity gradient (plastic strain and plastic spin) to all the grains</a:t>
            </a:r>
          </a:p>
        </p:txBody>
      </p:sp>
      <p:sp>
        <p:nvSpPr>
          <p:cNvPr id="58428" name="Text Box 60">
            <a:extLst>
              <a:ext uri="{FF2B5EF4-FFF2-40B4-BE49-F238E27FC236}">
                <a16:creationId xmlns:a16="http://schemas.microsoft.com/office/drawing/2014/main" id="{EE39495F-7EF2-FE45-9284-A765AE2C2C70}"/>
              </a:ext>
            </a:extLst>
          </p:cNvPr>
          <p:cNvSpPr txBox="1">
            <a:spLocks noChangeArrowheads="1"/>
          </p:cNvSpPr>
          <p:nvPr/>
        </p:nvSpPr>
        <p:spPr bwMode="auto">
          <a:xfrm>
            <a:off x="228600" y="45720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solve non-linear equation (typically n=20) for the stress in each grain</a:t>
            </a:r>
          </a:p>
        </p:txBody>
      </p:sp>
      <p:sp>
        <p:nvSpPr>
          <p:cNvPr id="58429" name="Text Box 61">
            <a:extLst>
              <a:ext uri="{FF2B5EF4-FFF2-40B4-BE49-F238E27FC236}">
                <a16:creationId xmlns:a16="http://schemas.microsoft.com/office/drawing/2014/main" id="{6EE2DB2C-A54B-8C45-A20A-3AEC2647B38C}"/>
              </a:ext>
            </a:extLst>
          </p:cNvPr>
          <p:cNvSpPr txBox="1">
            <a:spLocks noChangeArrowheads="1"/>
          </p:cNvSpPr>
          <p:nvPr/>
        </p:nvSpPr>
        <p:spPr bwMode="auto">
          <a:xfrm>
            <a:off x="228600" y="52578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calculate shear rates in every slip system</a:t>
            </a:r>
          </a:p>
        </p:txBody>
      </p:sp>
      <p:graphicFrame>
        <p:nvGraphicFramePr>
          <p:cNvPr id="58432" name="Object 64">
            <a:extLst>
              <a:ext uri="{FF2B5EF4-FFF2-40B4-BE49-F238E27FC236}">
                <a16:creationId xmlns:a16="http://schemas.microsoft.com/office/drawing/2014/main" id="{58AFF220-38E8-2B4F-B251-B76AA58FC18B}"/>
              </a:ext>
            </a:extLst>
          </p:cNvPr>
          <p:cNvGraphicFramePr>
            <a:graphicFrameLocks noChangeAspect="1"/>
          </p:cNvGraphicFramePr>
          <p:nvPr/>
        </p:nvGraphicFramePr>
        <p:xfrm>
          <a:off x="5081588" y="4908550"/>
          <a:ext cx="2027237" cy="1122363"/>
        </p:xfrm>
        <a:graphic>
          <a:graphicData uri="http://schemas.openxmlformats.org/presentationml/2006/ole">
            <mc:AlternateContent xmlns:mc="http://schemas.openxmlformats.org/markup-compatibility/2006">
              <mc:Choice xmlns:v="urn:schemas-microsoft-com:vml" Requires="v">
                <p:oleObj spid="_x0000_s180287" name="Equation" r:id="rId7" imgW="26327100" imgH="14630400" progId="Equation.3">
                  <p:embed/>
                </p:oleObj>
              </mc:Choice>
              <mc:Fallback>
                <p:oleObj name="Equation" r:id="rId7" imgW="26327100" imgH="14630400" progId="Equation.3">
                  <p:embed/>
                  <p:pic>
                    <p:nvPicPr>
                      <p:cNvPr id="58432" name="Object 64">
                        <a:extLst>
                          <a:ext uri="{FF2B5EF4-FFF2-40B4-BE49-F238E27FC236}">
                            <a16:creationId xmlns:a16="http://schemas.microsoft.com/office/drawing/2014/main" id="{58AFF220-38E8-2B4F-B251-B76AA58FC1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1588" y="4908550"/>
                        <a:ext cx="2027237"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433" name="Text Box 65">
            <a:extLst>
              <a:ext uri="{FF2B5EF4-FFF2-40B4-BE49-F238E27FC236}">
                <a16:creationId xmlns:a16="http://schemas.microsoft.com/office/drawing/2014/main" id="{73B20C23-01F1-3840-8FE9-73E5AE8087B6}"/>
              </a:ext>
            </a:extLst>
          </p:cNvPr>
          <p:cNvSpPr txBox="1">
            <a:spLocks noChangeArrowheads="1"/>
          </p:cNvSpPr>
          <p:nvPr/>
        </p:nvSpPr>
        <p:spPr bwMode="auto">
          <a:xfrm>
            <a:off x="228600" y="59817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a:solidFill>
                  <a:schemeClr val="bg2"/>
                </a:solidFill>
                <a:latin typeface="Arial" panose="020B0604020202020204" pitchFamily="34" charset="0"/>
                <a:cs typeface="Times New Roman" panose="02020603050405020304" pitchFamily="18" charset="0"/>
              </a:rPr>
              <a:t> update hardening and grain orientation incrementally</a:t>
            </a:r>
          </a:p>
        </p:txBody>
      </p:sp>
      <p:sp>
        <p:nvSpPr>
          <p:cNvPr id="38" name="TextBox 37">
            <a:extLst>
              <a:ext uri="{FF2B5EF4-FFF2-40B4-BE49-F238E27FC236}">
                <a16:creationId xmlns:a16="http://schemas.microsoft.com/office/drawing/2014/main" id="{526C5076-A907-EF46-A840-05343325D768}"/>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65708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B54C597-D405-3C4D-B456-F2C174C15443}"/>
              </a:ext>
            </a:extLst>
          </p:cNvPr>
          <p:cNvSpPr>
            <a:spLocks noGrp="1" noChangeArrowheads="1"/>
          </p:cNvSpPr>
          <p:nvPr>
            <p:ph type="title"/>
          </p:nvPr>
        </p:nvSpPr>
        <p:spPr>
          <a:xfrm>
            <a:off x="0" y="225425"/>
            <a:ext cx="9144000" cy="414338"/>
          </a:xfrm>
        </p:spPr>
        <p:txBody>
          <a:bodyPr lIns="90183" tIns="45090" rIns="90183" bIns="45090" anchor="t"/>
          <a:lstStyle/>
          <a:p>
            <a:r>
              <a:rPr lang="en-US" altLang="en-US" sz="2000" b="1">
                <a:solidFill>
                  <a:srgbClr val="0000FF"/>
                </a:solidFill>
                <a:latin typeface="Arial" panose="020B0604020202020204" pitchFamily="34" charset="0"/>
              </a:rPr>
              <a:t>V</a:t>
            </a:r>
            <a:r>
              <a:rPr lang="en-US" altLang="en-US" sz="2000">
                <a:solidFill>
                  <a:srgbClr val="0000FF"/>
                </a:solidFill>
                <a:latin typeface="Arial" panose="020B0604020202020204" pitchFamily="34" charset="0"/>
              </a:rPr>
              <a:t>ISCO-</a:t>
            </a:r>
            <a:r>
              <a:rPr lang="en-US" altLang="en-US" sz="2000" b="1">
                <a:solidFill>
                  <a:srgbClr val="0000FF"/>
                </a:solidFill>
                <a:latin typeface="Arial" panose="020B0604020202020204" pitchFamily="34" charset="0"/>
              </a:rPr>
              <a:t>P</a:t>
            </a:r>
            <a:r>
              <a:rPr lang="en-US" altLang="en-US" sz="2000">
                <a:solidFill>
                  <a:srgbClr val="0000FF"/>
                </a:solidFill>
                <a:latin typeface="Arial" panose="020B0604020202020204" pitchFamily="34" charset="0"/>
              </a:rPr>
              <a:t>LASTIC </a:t>
            </a:r>
            <a:r>
              <a:rPr lang="en-US" altLang="en-US" sz="2000" b="1">
                <a:solidFill>
                  <a:srgbClr val="0000FF"/>
                </a:solidFill>
                <a:latin typeface="Arial" panose="020B0604020202020204" pitchFamily="34" charset="0"/>
              </a:rPr>
              <a:t>S</a:t>
            </a:r>
            <a:r>
              <a:rPr lang="en-US" altLang="en-US" sz="2000">
                <a:solidFill>
                  <a:srgbClr val="0000FF"/>
                </a:solidFill>
                <a:latin typeface="Arial" panose="020B0604020202020204" pitchFamily="34" charset="0"/>
              </a:rPr>
              <a:t>ELF-</a:t>
            </a:r>
            <a:r>
              <a:rPr lang="en-US" altLang="en-US" sz="2000" b="1">
                <a:solidFill>
                  <a:srgbClr val="0000FF"/>
                </a:solidFill>
                <a:latin typeface="Arial" panose="020B0604020202020204" pitchFamily="34" charset="0"/>
              </a:rPr>
              <a:t>C</a:t>
            </a:r>
            <a:r>
              <a:rPr lang="en-US" altLang="en-US" sz="2000">
                <a:solidFill>
                  <a:srgbClr val="0000FF"/>
                </a:solidFill>
                <a:latin typeface="Arial" panose="020B0604020202020204" pitchFamily="34" charset="0"/>
              </a:rPr>
              <a:t>ONSISTENT (</a:t>
            </a:r>
            <a:r>
              <a:rPr lang="en-US" altLang="en-US" sz="2000" b="1">
                <a:solidFill>
                  <a:srgbClr val="0000FF"/>
                </a:solidFill>
                <a:latin typeface="Arial" panose="020B0604020202020204" pitchFamily="34" charset="0"/>
              </a:rPr>
              <a:t>VPSC</a:t>
            </a:r>
            <a:r>
              <a:rPr lang="en-US" altLang="en-US" sz="2000">
                <a:solidFill>
                  <a:srgbClr val="0000FF"/>
                </a:solidFill>
                <a:latin typeface="Arial" panose="020B0604020202020204" pitchFamily="34" charset="0"/>
              </a:rPr>
              <a:t>) POLYCRYSTAL MODEL  </a:t>
            </a:r>
            <a:r>
              <a:rPr lang="en-US" altLang="en-US" sz="2000" baseline="30000">
                <a:solidFill>
                  <a:srgbClr val="0000FF"/>
                </a:solidFill>
                <a:latin typeface="Arial" panose="020B0604020202020204" pitchFamily="34" charset="0"/>
              </a:rPr>
              <a:t>[1]</a:t>
            </a:r>
            <a:endParaRPr lang="en-US" altLang="en-US" sz="2000">
              <a:solidFill>
                <a:srgbClr val="0000FF"/>
              </a:solidFill>
              <a:latin typeface="Arial" panose="020B0604020202020204" pitchFamily="34" charset="0"/>
            </a:endParaRPr>
          </a:p>
        </p:txBody>
      </p:sp>
      <p:sp>
        <p:nvSpPr>
          <p:cNvPr id="46083" name="Rectangle 3">
            <a:extLst>
              <a:ext uri="{FF2B5EF4-FFF2-40B4-BE49-F238E27FC236}">
                <a16:creationId xmlns:a16="http://schemas.microsoft.com/office/drawing/2014/main" id="{384E8770-C52F-B34A-8BD3-CE039F2911BE}"/>
              </a:ext>
            </a:extLst>
          </p:cNvPr>
          <p:cNvSpPr>
            <a:spLocks noChangeArrowheads="1"/>
          </p:cNvSpPr>
          <p:nvPr/>
        </p:nvSpPr>
        <p:spPr bwMode="auto">
          <a:xfrm>
            <a:off x="3659188" y="1914525"/>
            <a:ext cx="50450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indent="-225425" defTabSz="901700">
              <a:tabLst>
                <a:tab pos="450850" algn="l"/>
              </a:tabLst>
              <a:defRPr sz="2400">
                <a:solidFill>
                  <a:schemeClr val="tx1"/>
                </a:solidFill>
                <a:latin typeface="Times New Roman" panose="02020603050405020304" pitchFamily="18" charset="0"/>
              </a:defRPr>
            </a:lvl1pPr>
            <a:lvl2pPr marL="450850" defTabSz="901700">
              <a:tabLst>
                <a:tab pos="450850" algn="l"/>
              </a:tabLst>
              <a:defRPr sz="2400">
                <a:solidFill>
                  <a:schemeClr val="tx1"/>
                </a:solidFill>
                <a:latin typeface="Times New Roman" panose="02020603050405020304" pitchFamily="18" charset="0"/>
              </a:defRPr>
            </a:lvl2pPr>
            <a:lvl3pPr marL="901700" defTabSz="901700">
              <a:tabLst>
                <a:tab pos="450850" algn="l"/>
              </a:tabLst>
              <a:defRPr sz="2400">
                <a:solidFill>
                  <a:schemeClr val="tx1"/>
                </a:solidFill>
                <a:latin typeface="Times New Roman" panose="02020603050405020304" pitchFamily="18" charset="0"/>
              </a:defRPr>
            </a:lvl3pPr>
            <a:lvl4pPr marL="1350963" defTabSz="901700">
              <a:tabLst>
                <a:tab pos="450850" algn="l"/>
              </a:tabLst>
              <a:defRPr sz="2400">
                <a:solidFill>
                  <a:schemeClr val="tx1"/>
                </a:solidFill>
                <a:latin typeface="Times New Roman" panose="02020603050405020304" pitchFamily="18" charset="0"/>
              </a:defRPr>
            </a:lvl4pPr>
            <a:lvl5pPr marL="1804988" defTabSz="901700">
              <a:tabLst>
                <a:tab pos="450850" algn="l"/>
              </a:tabLst>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9pPr>
          </a:lstStyle>
          <a:p>
            <a:r>
              <a:rPr lang="en-US" altLang="en-US" sz="1000">
                <a:latin typeface="Helvetica" pitchFamily="2" charset="0"/>
              </a:rPr>
              <a:t> </a:t>
            </a:r>
            <a:endParaRPr lang="en-US" altLang="en-US">
              <a:latin typeface="Helvetica" pitchFamily="2" charset="0"/>
            </a:endParaRPr>
          </a:p>
        </p:txBody>
      </p:sp>
      <p:sp>
        <p:nvSpPr>
          <p:cNvPr id="46084" name="Text Box 4">
            <a:extLst>
              <a:ext uri="{FF2B5EF4-FFF2-40B4-BE49-F238E27FC236}">
                <a16:creationId xmlns:a16="http://schemas.microsoft.com/office/drawing/2014/main" id="{C2BF8B4E-D562-404C-9185-6D5EB0564DDC}"/>
              </a:ext>
            </a:extLst>
          </p:cNvPr>
          <p:cNvSpPr txBox="1">
            <a:spLocks noChangeArrowheads="1"/>
          </p:cNvSpPr>
          <p:nvPr/>
        </p:nvSpPr>
        <p:spPr bwMode="auto">
          <a:xfrm>
            <a:off x="439738" y="969963"/>
            <a:ext cx="7834312"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latin typeface="Arial" panose="020B0604020202020204" pitchFamily="34" charset="0"/>
                <a:cs typeface="Times New Roman" panose="02020603050405020304" pitchFamily="18" charset="0"/>
              </a:rPr>
              <a:t> </a:t>
            </a:r>
            <a:r>
              <a:rPr lang="en-US" altLang="en-US" sz="1800" b="0" dirty="0">
                <a:solidFill>
                  <a:schemeClr val="bg2"/>
                </a:solidFill>
                <a:latin typeface="Arial" panose="020B0604020202020204" pitchFamily="34" charset="0"/>
                <a:cs typeface="Times New Roman" panose="02020603050405020304" pitchFamily="18" charset="0"/>
              </a:rPr>
              <a:t>Each grain is a </a:t>
            </a:r>
            <a:r>
              <a:rPr lang="en-US" altLang="en-US" sz="1800" b="0" dirty="0" err="1">
                <a:solidFill>
                  <a:schemeClr val="bg2"/>
                </a:solidFill>
                <a:latin typeface="Arial" panose="020B0604020202020204" pitchFamily="34" charset="0"/>
                <a:cs typeface="Times New Roman" panose="02020603050405020304" pitchFamily="18" charset="0"/>
              </a:rPr>
              <a:t>visco</a:t>
            </a:r>
            <a:r>
              <a:rPr lang="en-US" altLang="en-US" sz="1800" b="0" dirty="0">
                <a:solidFill>
                  <a:schemeClr val="bg2"/>
                </a:solidFill>
                <a:latin typeface="Arial" panose="020B0604020202020204" pitchFamily="34" charset="0"/>
                <a:cs typeface="Times New Roman" panose="02020603050405020304" pitchFamily="18" charset="0"/>
              </a:rPr>
              <a:t>-plastic </a:t>
            </a:r>
            <a:r>
              <a:rPr lang="en-US" altLang="en-US" sz="1800" b="0" dirty="0">
                <a:solidFill>
                  <a:srgbClr val="0000FF"/>
                </a:solidFill>
                <a:latin typeface="Arial" panose="020B0604020202020204" pitchFamily="34" charset="0"/>
                <a:cs typeface="Times New Roman" panose="02020603050405020304" pitchFamily="18" charset="0"/>
              </a:rPr>
              <a:t>anisotropic ellipsoidal inclusion</a:t>
            </a:r>
            <a:r>
              <a:rPr lang="en-US" altLang="en-US" sz="1800" b="0" dirty="0">
                <a:latin typeface="Arial" panose="020B0604020202020204" pitchFamily="34" charset="0"/>
                <a:cs typeface="Times New Roman" panose="02020603050405020304" pitchFamily="18" charset="0"/>
              </a:rPr>
              <a:t> </a:t>
            </a:r>
            <a:r>
              <a:rPr lang="en-US" altLang="en-US" sz="1800" b="0" dirty="0">
                <a:solidFill>
                  <a:schemeClr val="bg2"/>
                </a:solidFill>
                <a:latin typeface="Arial" panose="020B0604020202020204" pitchFamily="34" charset="0"/>
                <a:cs typeface="Times New Roman" panose="02020603050405020304" pitchFamily="18" charset="0"/>
              </a:rPr>
              <a:t>embedded in a </a:t>
            </a:r>
            <a:r>
              <a:rPr lang="en-US" altLang="en-US" sz="1800" b="0" dirty="0" err="1">
                <a:solidFill>
                  <a:schemeClr val="bg2"/>
                </a:solidFill>
                <a:latin typeface="Arial" panose="020B0604020202020204" pitchFamily="34" charset="0"/>
                <a:cs typeface="Times New Roman" panose="02020603050405020304" pitchFamily="18" charset="0"/>
              </a:rPr>
              <a:t>visco</a:t>
            </a:r>
            <a:r>
              <a:rPr lang="en-US" altLang="en-US" sz="1800" b="0" dirty="0">
                <a:solidFill>
                  <a:schemeClr val="bg2"/>
                </a:solidFill>
                <a:latin typeface="Arial" panose="020B0604020202020204" pitchFamily="34" charset="0"/>
                <a:cs typeface="Times New Roman" panose="02020603050405020304" pitchFamily="18" charset="0"/>
              </a:rPr>
              <a:t>-plastic anisotropic Homogeneous Effective Medium (HEM). </a:t>
            </a:r>
          </a:p>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Deviatoric constitutive response:</a:t>
            </a:r>
          </a:p>
        </p:txBody>
      </p:sp>
      <p:sp>
        <p:nvSpPr>
          <p:cNvPr id="46085" name="Rectangle 5">
            <a:extLst>
              <a:ext uri="{FF2B5EF4-FFF2-40B4-BE49-F238E27FC236}">
                <a16:creationId xmlns:a16="http://schemas.microsoft.com/office/drawing/2014/main" id="{F4FC1B91-A035-7C48-855A-075E148A5EB9}"/>
              </a:ext>
            </a:extLst>
          </p:cNvPr>
          <p:cNvSpPr>
            <a:spLocks noChangeArrowheads="1"/>
          </p:cNvSpPr>
          <p:nvPr/>
        </p:nvSpPr>
        <p:spPr bwMode="auto">
          <a:xfrm>
            <a:off x="1528763"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6" name="Rectangle 6">
            <a:extLst>
              <a:ext uri="{FF2B5EF4-FFF2-40B4-BE49-F238E27FC236}">
                <a16:creationId xmlns:a16="http://schemas.microsoft.com/office/drawing/2014/main" id="{745D8B91-DB9D-7645-BF51-91DE1A394C3A}"/>
              </a:ext>
            </a:extLst>
          </p:cNvPr>
          <p:cNvSpPr>
            <a:spLocks noChangeArrowheads="1"/>
          </p:cNvSpPr>
          <p:nvPr/>
        </p:nvSpPr>
        <p:spPr bwMode="auto">
          <a:xfrm>
            <a:off x="0" y="3840163"/>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latin typeface="Helvetica" pitchFamily="2" charset="0"/>
                <a:cs typeface="Times New Roman" panose="02020603050405020304" pitchFamily="18" charset="0"/>
              </a:rPr>
              <a:t>	</a:t>
            </a:r>
            <a:endParaRPr lang="en-US" altLang="en-US" sz="1200">
              <a:latin typeface="Helvetica" pitchFamily="2" charset="0"/>
              <a:cs typeface="Times New Roman" panose="02020603050405020304" pitchFamily="18" charset="0"/>
            </a:endParaRPr>
          </a:p>
          <a:p>
            <a:endParaRPr lang="en-US" altLang="en-US">
              <a:latin typeface="Helvetica" pitchFamily="2" charset="0"/>
            </a:endParaRPr>
          </a:p>
        </p:txBody>
      </p:sp>
      <p:sp>
        <p:nvSpPr>
          <p:cNvPr id="46087" name="Rectangle 7">
            <a:extLst>
              <a:ext uri="{FF2B5EF4-FFF2-40B4-BE49-F238E27FC236}">
                <a16:creationId xmlns:a16="http://schemas.microsoft.com/office/drawing/2014/main" id="{239302E2-99C9-A046-9D75-A81774554DC3}"/>
              </a:ext>
            </a:extLst>
          </p:cNvPr>
          <p:cNvSpPr>
            <a:spLocks noChangeArrowheads="1"/>
          </p:cNvSpPr>
          <p:nvPr/>
        </p:nvSpPr>
        <p:spPr bwMode="auto">
          <a:xfrm>
            <a:off x="3017838"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088" name="Object 8">
            <a:extLst>
              <a:ext uri="{FF2B5EF4-FFF2-40B4-BE49-F238E27FC236}">
                <a16:creationId xmlns:a16="http://schemas.microsoft.com/office/drawing/2014/main" id="{653B8585-6905-994D-B0E5-34E49043E489}"/>
              </a:ext>
            </a:extLst>
          </p:cNvPr>
          <p:cNvGraphicFramePr>
            <a:graphicFrameLocks noChangeAspect="1"/>
          </p:cNvGraphicFramePr>
          <p:nvPr/>
        </p:nvGraphicFramePr>
        <p:xfrm>
          <a:off x="1430338" y="2268538"/>
          <a:ext cx="3635375" cy="957262"/>
        </p:xfrm>
        <a:graphic>
          <a:graphicData uri="http://schemas.openxmlformats.org/presentationml/2006/ole">
            <mc:AlternateContent xmlns:mc="http://schemas.openxmlformats.org/markup-compatibility/2006">
              <mc:Choice xmlns:v="urn:schemas-microsoft-com:vml" Requires="v">
                <p:oleObj spid="_x0000_s181312" r:id="rId3" imgW="50901600" imgH="13462000" progId="Equation.3">
                  <p:embed/>
                </p:oleObj>
              </mc:Choice>
              <mc:Fallback>
                <p:oleObj r:id="rId3" imgW="50901600" imgH="13462000" progId="Equation.3">
                  <p:embed/>
                  <p:pic>
                    <p:nvPicPr>
                      <p:cNvPr id="46088" name="Object 8">
                        <a:extLst>
                          <a:ext uri="{FF2B5EF4-FFF2-40B4-BE49-F238E27FC236}">
                            <a16:creationId xmlns:a16="http://schemas.microsoft.com/office/drawing/2014/main" id="{653B8585-6905-994D-B0E5-34E49043E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2268538"/>
                        <a:ext cx="36353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Rectangle 9">
            <a:extLst>
              <a:ext uri="{FF2B5EF4-FFF2-40B4-BE49-F238E27FC236}">
                <a16:creationId xmlns:a16="http://schemas.microsoft.com/office/drawing/2014/main" id="{4084614A-B4FE-D749-BF05-91C509C562BE}"/>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090" name="Object 10">
            <a:extLst>
              <a:ext uri="{FF2B5EF4-FFF2-40B4-BE49-F238E27FC236}">
                <a16:creationId xmlns:a16="http://schemas.microsoft.com/office/drawing/2014/main" id="{46B7E92B-B621-DE47-9B2C-05D4E74E4781}"/>
              </a:ext>
            </a:extLst>
          </p:cNvPr>
          <p:cNvGraphicFramePr>
            <a:graphicFrameLocks noChangeAspect="1"/>
          </p:cNvGraphicFramePr>
          <p:nvPr/>
        </p:nvGraphicFramePr>
        <p:xfrm>
          <a:off x="2387600" y="3360738"/>
          <a:ext cx="1524000" cy="514350"/>
        </p:xfrm>
        <a:graphic>
          <a:graphicData uri="http://schemas.openxmlformats.org/presentationml/2006/ole">
            <mc:AlternateContent xmlns:mc="http://schemas.openxmlformats.org/markup-compatibility/2006">
              <mc:Choice xmlns:v="urn:schemas-microsoft-com:vml" Requires="v">
                <p:oleObj spid="_x0000_s181313" name="Equation" r:id="rId5" imgW="20193000" imgH="7023100" progId="Equation.3">
                  <p:embed/>
                </p:oleObj>
              </mc:Choice>
              <mc:Fallback>
                <p:oleObj name="Equation" r:id="rId5" imgW="20193000" imgH="7023100" progId="Equation.3">
                  <p:embed/>
                  <p:pic>
                    <p:nvPicPr>
                      <p:cNvPr id="46090" name="Object 10">
                        <a:extLst>
                          <a:ext uri="{FF2B5EF4-FFF2-40B4-BE49-F238E27FC236}">
                            <a16:creationId xmlns:a16="http://schemas.microsoft.com/office/drawing/2014/main" id="{46B7E92B-B621-DE47-9B2C-05D4E74E4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3360738"/>
                        <a:ext cx="15240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1" name="Text Box 11">
            <a:extLst>
              <a:ext uri="{FF2B5EF4-FFF2-40B4-BE49-F238E27FC236}">
                <a16:creationId xmlns:a16="http://schemas.microsoft.com/office/drawing/2014/main" id="{6931005E-4234-C446-A2CC-AC94D3200C79}"/>
              </a:ext>
            </a:extLst>
          </p:cNvPr>
          <p:cNvSpPr txBox="1">
            <a:spLocks noChangeArrowheads="1"/>
          </p:cNvSpPr>
          <p:nvPr/>
        </p:nvSpPr>
        <p:spPr bwMode="auto">
          <a:xfrm>
            <a:off x="598488" y="2657475"/>
            <a:ext cx="7318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grain</a:t>
            </a:r>
          </a:p>
        </p:txBody>
      </p:sp>
      <p:sp>
        <p:nvSpPr>
          <p:cNvPr id="46092" name="Rectangle 12">
            <a:extLst>
              <a:ext uri="{FF2B5EF4-FFF2-40B4-BE49-F238E27FC236}">
                <a16:creationId xmlns:a16="http://schemas.microsoft.com/office/drawing/2014/main" id="{ACC97ACE-CF2D-AC43-8FF4-7EEA39B56437}"/>
              </a:ext>
            </a:extLst>
          </p:cNvPr>
          <p:cNvSpPr>
            <a:spLocks noChangeArrowheads="1"/>
          </p:cNvSpPr>
          <p:nvPr/>
        </p:nvSpPr>
        <p:spPr bwMode="auto">
          <a:xfrm>
            <a:off x="304800" y="3471863"/>
            <a:ext cx="1990347" cy="36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dirty="0" err="1">
                <a:solidFill>
                  <a:srgbClr val="FF0000"/>
                </a:solidFill>
                <a:latin typeface="Arial" panose="020B0604020202020204" pitchFamily="34" charset="0"/>
              </a:rPr>
              <a:t>Homog</a:t>
            </a:r>
            <a:r>
              <a:rPr lang="en-US" altLang="en-US" sz="1800" b="1" dirty="0">
                <a:solidFill>
                  <a:srgbClr val="FF0000"/>
                </a:solidFill>
                <a:latin typeface="Arial" panose="020B0604020202020204" pitchFamily="34" charset="0"/>
              </a:rPr>
              <a:t>. medium</a:t>
            </a:r>
          </a:p>
        </p:txBody>
      </p:sp>
      <p:sp>
        <p:nvSpPr>
          <p:cNvPr id="46093" name="Rectangle 13">
            <a:extLst>
              <a:ext uri="{FF2B5EF4-FFF2-40B4-BE49-F238E27FC236}">
                <a16:creationId xmlns:a16="http://schemas.microsoft.com/office/drawing/2014/main" id="{7E5A35EF-0C44-9E43-86BE-9BBC2243529D}"/>
              </a:ext>
            </a:extLst>
          </p:cNvPr>
          <p:cNvSpPr>
            <a:spLocks noChangeArrowheads="1"/>
          </p:cNvSpPr>
          <p:nvPr/>
        </p:nvSpPr>
        <p:spPr bwMode="auto">
          <a:xfrm>
            <a:off x="1619250" y="6172200"/>
            <a:ext cx="5713995" cy="33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0" dirty="0">
                <a:solidFill>
                  <a:srgbClr val="7030A0"/>
                </a:solidFill>
                <a:cs typeface="Times New Roman" panose="02020603050405020304" pitchFamily="18" charset="0"/>
              </a:rPr>
              <a:t>[1]  R.A. </a:t>
            </a:r>
            <a:r>
              <a:rPr lang="en-US" altLang="en-US" sz="1600" b="0" dirty="0" err="1">
                <a:solidFill>
                  <a:srgbClr val="7030A0"/>
                </a:solidFill>
                <a:cs typeface="Times New Roman" panose="02020603050405020304" pitchFamily="18" charset="0"/>
              </a:rPr>
              <a:t>Lebensohn</a:t>
            </a:r>
            <a:r>
              <a:rPr lang="en-US" altLang="en-US" sz="1600" b="0" dirty="0">
                <a:solidFill>
                  <a:srgbClr val="7030A0"/>
                </a:solidFill>
                <a:cs typeface="Times New Roman" panose="02020603050405020304" pitchFamily="18" charset="0"/>
              </a:rPr>
              <a:t> &amp; C.N. Tomé, Acta </a:t>
            </a:r>
            <a:r>
              <a:rPr lang="en-US" altLang="en-US" sz="1600" b="0" dirty="0" err="1">
                <a:solidFill>
                  <a:srgbClr val="7030A0"/>
                </a:solidFill>
                <a:cs typeface="Times New Roman" panose="02020603050405020304" pitchFamily="18" charset="0"/>
              </a:rPr>
              <a:t>Materialia</a:t>
            </a:r>
            <a:r>
              <a:rPr lang="en-US" altLang="en-US" sz="1600" b="0" dirty="0">
                <a:solidFill>
                  <a:srgbClr val="7030A0"/>
                </a:solidFill>
                <a:cs typeface="Times New Roman" panose="02020603050405020304" pitchFamily="18" charset="0"/>
              </a:rPr>
              <a:t> </a:t>
            </a:r>
            <a:r>
              <a:rPr lang="en-US" altLang="en-US" sz="1600" dirty="0">
                <a:solidFill>
                  <a:srgbClr val="7030A0"/>
                </a:solidFill>
                <a:cs typeface="Times New Roman" panose="02020603050405020304" pitchFamily="18" charset="0"/>
              </a:rPr>
              <a:t>41</a:t>
            </a:r>
            <a:r>
              <a:rPr lang="en-US" altLang="en-US" sz="1600" b="0" dirty="0">
                <a:solidFill>
                  <a:srgbClr val="7030A0"/>
                </a:solidFill>
                <a:cs typeface="Times New Roman" panose="02020603050405020304" pitchFamily="18" charset="0"/>
              </a:rPr>
              <a:t> (1993) 2611</a:t>
            </a:r>
          </a:p>
        </p:txBody>
      </p:sp>
      <p:grpSp>
        <p:nvGrpSpPr>
          <p:cNvPr id="46110" name="Group 30">
            <a:extLst>
              <a:ext uri="{FF2B5EF4-FFF2-40B4-BE49-F238E27FC236}">
                <a16:creationId xmlns:a16="http://schemas.microsoft.com/office/drawing/2014/main" id="{5F5371A4-EF83-8347-9E9D-FC355B0AED7A}"/>
              </a:ext>
            </a:extLst>
          </p:cNvPr>
          <p:cNvGrpSpPr>
            <a:grpSpLocks/>
          </p:cNvGrpSpPr>
          <p:nvPr/>
        </p:nvGrpSpPr>
        <p:grpSpPr bwMode="auto">
          <a:xfrm>
            <a:off x="5802313" y="2427288"/>
            <a:ext cx="2881312" cy="1293812"/>
            <a:chOff x="3655" y="1529"/>
            <a:chExt cx="1815" cy="815"/>
          </a:xfrm>
        </p:grpSpPr>
        <p:sp>
          <p:nvSpPr>
            <p:cNvPr id="46095" name="Rectangle 15">
              <a:extLst>
                <a:ext uri="{FF2B5EF4-FFF2-40B4-BE49-F238E27FC236}">
                  <a16:creationId xmlns:a16="http://schemas.microsoft.com/office/drawing/2014/main" id="{EB28028F-2B99-D345-8938-B148C0317F8D}"/>
                </a:ext>
              </a:extLst>
            </p:cNvPr>
            <p:cNvSpPr>
              <a:spLocks noChangeArrowheads="1"/>
            </p:cNvSpPr>
            <p:nvPr/>
          </p:nvSpPr>
          <p:spPr bwMode="auto">
            <a:xfrm>
              <a:off x="3968" y="1544"/>
              <a:ext cx="1189" cy="800"/>
            </a:xfrm>
            <a:prstGeom prst="rect">
              <a:avLst/>
            </a:prstGeom>
            <a:solidFill>
              <a:srgbClr val="DFDFD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6" name="Oval 16">
              <a:extLst>
                <a:ext uri="{FF2B5EF4-FFF2-40B4-BE49-F238E27FC236}">
                  <a16:creationId xmlns:a16="http://schemas.microsoft.com/office/drawing/2014/main" id="{997AE291-9471-6B46-BBA1-674F2D7CD237}"/>
                </a:ext>
              </a:extLst>
            </p:cNvPr>
            <p:cNvSpPr>
              <a:spLocks noChangeArrowheads="1"/>
            </p:cNvSpPr>
            <p:nvPr/>
          </p:nvSpPr>
          <p:spPr bwMode="auto">
            <a:xfrm>
              <a:off x="4218" y="1811"/>
              <a:ext cx="627" cy="266"/>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7" name="Line 17">
              <a:extLst>
                <a:ext uri="{FF2B5EF4-FFF2-40B4-BE49-F238E27FC236}">
                  <a16:creationId xmlns:a16="http://schemas.microsoft.com/office/drawing/2014/main" id="{6D942209-03D0-9441-8784-FB39F186F725}"/>
                </a:ext>
              </a:extLst>
            </p:cNvPr>
            <p:cNvSpPr>
              <a:spLocks noChangeShapeType="1"/>
            </p:cNvSpPr>
            <p:nvPr/>
          </p:nvSpPr>
          <p:spPr bwMode="auto">
            <a:xfrm>
              <a:off x="5219" y="1944"/>
              <a:ext cx="251" cy="0"/>
            </a:xfrm>
            <a:prstGeom prst="line">
              <a:avLst/>
            </a:prstGeom>
            <a:noFill/>
            <a:ln w="254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8" name="Line 18">
              <a:extLst>
                <a:ext uri="{FF2B5EF4-FFF2-40B4-BE49-F238E27FC236}">
                  <a16:creationId xmlns:a16="http://schemas.microsoft.com/office/drawing/2014/main" id="{5DD697B2-6C63-1B4C-B9D1-44C074B7C711}"/>
                </a:ext>
              </a:extLst>
            </p:cNvPr>
            <p:cNvSpPr>
              <a:spLocks noChangeShapeType="1"/>
            </p:cNvSpPr>
            <p:nvPr/>
          </p:nvSpPr>
          <p:spPr bwMode="auto">
            <a:xfrm flipH="1">
              <a:off x="3655" y="1960"/>
              <a:ext cx="251" cy="1"/>
            </a:xfrm>
            <a:prstGeom prst="line">
              <a:avLst/>
            </a:prstGeom>
            <a:noFill/>
            <a:ln w="254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9" name="Line 19">
              <a:extLst>
                <a:ext uri="{FF2B5EF4-FFF2-40B4-BE49-F238E27FC236}">
                  <a16:creationId xmlns:a16="http://schemas.microsoft.com/office/drawing/2014/main" id="{69D2BD20-4264-7A4B-8BCA-806C2F988BDF}"/>
                </a:ext>
              </a:extLst>
            </p:cNvPr>
            <p:cNvSpPr>
              <a:spLocks noChangeShapeType="1"/>
            </p:cNvSpPr>
            <p:nvPr/>
          </p:nvSpPr>
          <p:spPr bwMode="auto">
            <a:xfrm flipV="1">
              <a:off x="4537" y="1785"/>
              <a:ext cx="347" cy="1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a:extLst>
                <a:ext uri="{FF2B5EF4-FFF2-40B4-BE49-F238E27FC236}">
                  <a16:creationId xmlns:a16="http://schemas.microsoft.com/office/drawing/2014/main" id="{1CC94AAE-A8FD-5645-B671-A4A8D59B88E9}"/>
                </a:ext>
              </a:extLst>
            </p:cNvPr>
            <p:cNvSpPr>
              <a:spLocks noChangeShapeType="1"/>
            </p:cNvSpPr>
            <p:nvPr/>
          </p:nvSpPr>
          <p:spPr bwMode="auto">
            <a:xfrm flipH="1" flipV="1">
              <a:off x="4416" y="1612"/>
              <a:ext cx="157" cy="30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Text Box 21">
              <a:extLst>
                <a:ext uri="{FF2B5EF4-FFF2-40B4-BE49-F238E27FC236}">
                  <a16:creationId xmlns:a16="http://schemas.microsoft.com/office/drawing/2014/main" id="{718518A8-4949-FC4A-A035-4F848096FC98}"/>
                </a:ext>
              </a:extLst>
            </p:cNvPr>
            <p:cNvSpPr txBox="1">
              <a:spLocks noChangeArrowheads="1"/>
            </p:cNvSpPr>
            <p:nvPr/>
          </p:nvSpPr>
          <p:spPr bwMode="auto">
            <a:xfrm>
              <a:off x="4656" y="1625"/>
              <a:ext cx="2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Helvetica" pitchFamily="2" charset="0"/>
                </a:rPr>
                <a:t>b</a:t>
              </a:r>
            </a:p>
          </p:txBody>
        </p:sp>
        <p:sp>
          <p:nvSpPr>
            <p:cNvPr id="46102" name="Text Box 22">
              <a:extLst>
                <a:ext uri="{FF2B5EF4-FFF2-40B4-BE49-F238E27FC236}">
                  <a16:creationId xmlns:a16="http://schemas.microsoft.com/office/drawing/2014/main" id="{3BFB6141-6488-3749-BBC6-25C49D089857}"/>
                </a:ext>
              </a:extLst>
            </p:cNvPr>
            <p:cNvSpPr txBox="1">
              <a:spLocks noChangeArrowheads="1"/>
            </p:cNvSpPr>
            <p:nvPr/>
          </p:nvSpPr>
          <p:spPr bwMode="auto">
            <a:xfrm>
              <a:off x="4224" y="1529"/>
              <a:ext cx="2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Helvetica" pitchFamily="2" charset="0"/>
                </a:rPr>
                <a:t>n</a:t>
              </a:r>
            </a:p>
          </p:txBody>
        </p:sp>
        <p:sp>
          <p:nvSpPr>
            <p:cNvPr id="46103" name="Line 23">
              <a:extLst>
                <a:ext uri="{FF2B5EF4-FFF2-40B4-BE49-F238E27FC236}">
                  <a16:creationId xmlns:a16="http://schemas.microsoft.com/office/drawing/2014/main" id="{81DB3BF7-490D-0545-BDBD-ED4F2A0FB40D}"/>
                </a:ext>
              </a:extLst>
            </p:cNvPr>
            <p:cNvSpPr>
              <a:spLocks noChangeShapeType="1"/>
            </p:cNvSpPr>
            <p:nvPr/>
          </p:nvSpPr>
          <p:spPr bwMode="auto">
            <a:xfrm flipV="1">
              <a:off x="4308" y="1856"/>
              <a:ext cx="45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04" name="Freeform 24">
            <a:extLst>
              <a:ext uri="{FF2B5EF4-FFF2-40B4-BE49-F238E27FC236}">
                <a16:creationId xmlns:a16="http://schemas.microsoft.com/office/drawing/2014/main" id="{91E93E39-6BAF-6E45-8C61-A402350667CF}"/>
              </a:ext>
            </a:extLst>
          </p:cNvPr>
          <p:cNvSpPr>
            <a:spLocks/>
          </p:cNvSpPr>
          <p:nvPr/>
        </p:nvSpPr>
        <p:spPr bwMode="auto">
          <a:xfrm>
            <a:off x="4089400" y="3463925"/>
            <a:ext cx="2454275" cy="374650"/>
          </a:xfrm>
          <a:custGeom>
            <a:avLst/>
            <a:gdLst>
              <a:gd name="T0" fmla="*/ 0 w 1327"/>
              <a:gd name="T1" fmla="*/ 101 h 239"/>
              <a:gd name="T2" fmla="*/ 563 w 1327"/>
              <a:gd name="T3" fmla="*/ 228 h 239"/>
              <a:gd name="T4" fmla="*/ 965 w 1327"/>
              <a:gd name="T5" fmla="*/ 168 h 239"/>
              <a:gd name="T6" fmla="*/ 1327 w 1327"/>
              <a:gd name="T7" fmla="*/ 0 h 239"/>
            </a:gdLst>
            <a:ahLst/>
            <a:cxnLst>
              <a:cxn ang="0">
                <a:pos x="T0" y="T1"/>
              </a:cxn>
              <a:cxn ang="0">
                <a:pos x="T2" y="T3"/>
              </a:cxn>
              <a:cxn ang="0">
                <a:pos x="T4" y="T5"/>
              </a:cxn>
              <a:cxn ang="0">
                <a:pos x="T6" y="T7"/>
              </a:cxn>
            </a:cxnLst>
            <a:rect l="0" t="0" r="r" b="b"/>
            <a:pathLst>
              <a:path w="1327" h="239">
                <a:moveTo>
                  <a:pt x="0" y="101"/>
                </a:moveTo>
                <a:cubicBezTo>
                  <a:pt x="201" y="159"/>
                  <a:pt x="402" y="217"/>
                  <a:pt x="563" y="228"/>
                </a:cubicBezTo>
                <a:cubicBezTo>
                  <a:pt x="724" y="239"/>
                  <a:pt x="838" y="206"/>
                  <a:pt x="965" y="168"/>
                </a:cubicBezTo>
                <a:cubicBezTo>
                  <a:pt x="1092" y="130"/>
                  <a:pt x="1267" y="28"/>
                  <a:pt x="1327" y="0"/>
                </a:cubicBezTo>
              </a:path>
            </a:pathLst>
          </a:custGeom>
          <a:noFill/>
          <a:ln w="9525"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Freeform 25">
            <a:extLst>
              <a:ext uri="{FF2B5EF4-FFF2-40B4-BE49-F238E27FC236}">
                <a16:creationId xmlns:a16="http://schemas.microsoft.com/office/drawing/2014/main" id="{F9629DE1-B9E3-3748-BA3A-85D04A729DB9}"/>
              </a:ext>
            </a:extLst>
          </p:cNvPr>
          <p:cNvSpPr>
            <a:spLocks/>
          </p:cNvSpPr>
          <p:nvPr/>
        </p:nvSpPr>
        <p:spPr bwMode="auto">
          <a:xfrm>
            <a:off x="5232400" y="2439988"/>
            <a:ext cx="1657350" cy="625475"/>
          </a:xfrm>
          <a:custGeom>
            <a:avLst/>
            <a:gdLst>
              <a:gd name="T0" fmla="*/ 0 w 1058"/>
              <a:gd name="T1" fmla="*/ 91 h 399"/>
              <a:gd name="T2" fmla="*/ 422 w 1058"/>
              <a:gd name="T3" fmla="*/ 51 h 399"/>
              <a:gd name="T4" fmla="*/ 1058 w 1058"/>
              <a:gd name="T5" fmla="*/ 399 h 399"/>
            </a:gdLst>
            <a:ahLst/>
            <a:cxnLst>
              <a:cxn ang="0">
                <a:pos x="T0" y="T1"/>
              </a:cxn>
              <a:cxn ang="0">
                <a:pos x="T2" y="T3"/>
              </a:cxn>
              <a:cxn ang="0">
                <a:pos x="T4" y="T5"/>
              </a:cxn>
            </a:cxnLst>
            <a:rect l="0" t="0" r="r" b="b"/>
            <a:pathLst>
              <a:path w="1058" h="399">
                <a:moveTo>
                  <a:pt x="0" y="91"/>
                </a:moveTo>
                <a:cubicBezTo>
                  <a:pt x="123" y="45"/>
                  <a:pt x="246" y="0"/>
                  <a:pt x="422" y="51"/>
                </a:cubicBezTo>
                <a:cubicBezTo>
                  <a:pt x="598" y="102"/>
                  <a:pt x="952" y="341"/>
                  <a:pt x="1058" y="399"/>
                </a:cubicBezTo>
              </a:path>
            </a:pathLst>
          </a:custGeom>
          <a:noFill/>
          <a:ln w="9525"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Rectangle 26">
            <a:extLst>
              <a:ext uri="{FF2B5EF4-FFF2-40B4-BE49-F238E27FC236}">
                <a16:creationId xmlns:a16="http://schemas.microsoft.com/office/drawing/2014/main" id="{0BE766A7-96A4-004F-ADCB-951A1F827ACE}"/>
              </a:ext>
            </a:extLst>
          </p:cNvPr>
          <p:cNvSpPr>
            <a:spLocks noChangeArrowheads="1"/>
          </p:cNvSpPr>
          <p:nvPr/>
        </p:nvSpPr>
        <p:spPr bwMode="auto">
          <a:xfrm>
            <a:off x="717550" y="4276725"/>
            <a:ext cx="4452938" cy="6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Arial" panose="020B0604020202020204" pitchFamily="34" charset="0"/>
                <a:cs typeface="Times New Roman" panose="02020603050405020304" pitchFamily="18" charset="0"/>
              </a:rPr>
              <a:t>Solve stress equilibrium equation for inclusion in the homogeneous medium </a:t>
            </a:r>
          </a:p>
        </p:txBody>
      </p:sp>
      <p:graphicFrame>
        <p:nvGraphicFramePr>
          <p:cNvPr id="46107" name="Object 27">
            <a:extLst>
              <a:ext uri="{FF2B5EF4-FFF2-40B4-BE49-F238E27FC236}">
                <a16:creationId xmlns:a16="http://schemas.microsoft.com/office/drawing/2014/main" id="{B307119C-4E8D-4D4D-A3CA-A5C6F99D7D58}"/>
              </a:ext>
            </a:extLst>
          </p:cNvPr>
          <p:cNvGraphicFramePr>
            <a:graphicFrameLocks noChangeAspect="1"/>
          </p:cNvGraphicFramePr>
          <p:nvPr/>
        </p:nvGraphicFramePr>
        <p:xfrm>
          <a:off x="5791200" y="4302125"/>
          <a:ext cx="2705100" cy="560388"/>
        </p:xfrm>
        <a:graphic>
          <a:graphicData uri="http://schemas.openxmlformats.org/presentationml/2006/ole">
            <mc:AlternateContent xmlns:mc="http://schemas.openxmlformats.org/markup-compatibility/2006">
              <mc:Choice xmlns:v="urn:schemas-microsoft-com:vml" Requires="v">
                <p:oleObj spid="_x0000_s181314" r:id="rId7" imgW="34226500" imgH="7023100" progId="Equation.3">
                  <p:embed/>
                </p:oleObj>
              </mc:Choice>
              <mc:Fallback>
                <p:oleObj r:id="rId7" imgW="34226500" imgH="7023100" progId="Equation.3">
                  <p:embed/>
                  <p:pic>
                    <p:nvPicPr>
                      <p:cNvPr id="46107" name="Object 27">
                        <a:extLst>
                          <a:ext uri="{FF2B5EF4-FFF2-40B4-BE49-F238E27FC236}">
                            <a16:creationId xmlns:a16="http://schemas.microsoft.com/office/drawing/2014/main" id="{B307119C-4E8D-4D4D-A3CA-A5C6F99D7D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302125"/>
                        <a:ext cx="27051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8" name="Rectangle 28">
            <a:extLst>
              <a:ext uri="{FF2B5EF4-FFF2-40B4-BE49-F238E27FC236}">
                <a16:creationId xmlns:a16="http://schemas.microsoft.com/office/drawing/2014/main" id="{D9245E0E-089F-4546-BD34-B80B6854B124}"/>
              </a:ext>
            </a:extLst>
          </p:cNvPr>
          <p:cNvSpPr>
            <a:spLocks noChangeArrowheads="1"/>
          </p:cNvSpPr>
          <p:nvPr/>
        </p:nvSpPr>
        <p:spPr bwMode="auto">
          <a:xfrm>
            <a:off x="457200" y="5291138"/>
            <a:ext cx="807720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err="1">
                <a:solidFill>
                  <a:schemeClr val="bg2"/>
                </a:solidFill>
                <a:latin typeface="Arial" panose="020B0604020202020204" pitchFamily="34" charset="0"/>
                <a:cs typeface="Times New Roman" panose="02020603050405020304" pitchFamily="18" charset="0"/>
              </a:rPr>
              <a:t>Eshelby</a:t>
            </a:r>
            <a:r>
              <a:rPr lang="en-US" altLang="en-US" sz="1800" b="0" dirty="0">
                <a:solidFill>
                  <a:schemeClr val="bg2"/>
                </a:solidFill>
                <a:latin typeface="Arial" panose="020B0604020202020204" pitchFamily="34" charset="0"/>
                <a:cs typeface="Times New Roman" panose="02020603050405020304" pitchFamily="18" charset="0"/>
              </a:rPr>
              <a:t> result: stress and strain-rate are uniform inside the inclusion </a:t>
            </a:r>
            <a:br>
              <a:rPr lang="en-US" altLang="en-US" sz="1800" b="0" dirty="0">
                <a:latin typeface="Arial" panose="020B0604020202020204" pitchFamily="34" charset="0"/>
                <a:cs typeface="Times New Roman" panose="02020603050405020304" pitchFamily="18" charset="0"/>
              </a:rPr>
            </a:br>
            <a:r>
              <a:rPr lang="en-US" altLang="en-US" sz="1800" b="0" dirty="0">
                <a:solidFill>
                  <a:srgbClr val="0066FF"/>
                </a:solidFill>
                <a:latin typeface="Arial" panose="020B0604020202020204" pitchFamily="34" charset="0"/>
                <a:cs typeface="Times New Roman" panose="02020603050405020304" pitchFamily="18" charset="0"/>
              </a:rPr>
              <a:t>…but different from the macroscopic stress and strain rate !</a:t>
            </a:r>
          </a:p>
        </p:txBody>
      </p:sp>
      <p:sp>
        <p:nvSpPr>
          <p:cNvPr id="46109" name="Line 29">
            <a:extLst>
              <a:ext uri="{FF2B5EF4-FFF2-40B4-BE49-F238E27FC236}">
                <a16:creationId xmlns:a16="http://schemas.microsoft.com/office/drawing/2014/main" id="{5383AC7F-1EF1-2B47-8E1A-4FEA4CE3A433}"/>
              </a:ext>
            </a:extLst>
          </p:cNvPr>
          <p:cNvSpPr>
            <a:spLocks noChangeShapeType="1"/>
          </p:cNvSpPr>
          <p:nvPr/>
        </p:nvSpPr>
        <p:spPr bwMode="auto">
          <a:xfrm>
            <a:off x="2286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a:extLst>
              <a:ext uri="{FF2B5EF4-FFF2-40B4-BE49-F238E27FC236}">
                <a16:creationId xmlns:a16="http://schemas.microsoft.com/office/drawing/2014/main" id="{68B17478-67E6-FB49-813D-2F2DBBB51C14}"/>
              </a:ext>
            </a:extLst>
          </p:cNvPr>
          <p:cNvSpPr>
            <a:spLocks noChangeShapeType="1"/>
          </p:cNvSpPr>
          <p:nvPr/>
        </p:nvSpPr>
        <p:spPr bwMode="auto">
          <a:xfrm>
            <a:off x="4876800" y="4648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Box 30">
            <a:extLst>
              <a:ext uri="{FF2B5EF4-FFF2-40B4-BE49-F238E27FC236}">
                <a16:creationId xmlns:a16="http://schemas.microsoft.com/office/drawing/2014/main" id="{01DD2F8D-C276-DF4A-BBF2-6939E7A6B2C3}"/>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371551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9288256-46BD-A643-89D5-E32F4A2EACED}"/>
              </a:ext>
            </a:extLst>
          </p:cNvPr>
          <p:cNvSpPr>
            <a:spLocks noGrp="1" noChangeArrowheads="1"/>
          </p:cNvSpPr>
          <p:nvPr>
            <p:ph type="title"/>
          </p:nvPr>
        </p:nvSpPr>
        <p:spPr>
          <a:xfrm>
            <a:off x="838200" y="152400"/>
            <a:ext cx="7772400" cy="533400"/>
          </a:xfrm>
        </p:spPr>
        <p:txBody>
          <a:bodyPr lIns="90199" tIns="45098" rIns="90199" bIns="45098" anchor="t"/>
          <a:lstStyle/>
          <a:p>
            <a:r>
              <a:rPr lang="en-US" altLang="en-US" sz="2800">
                <a:solidFill>
                  <a:srgbClr val="0000FF"/>
                </a:solidFill>
                <a:latin typeface="Arial" panose="020B0604020202020204" pitchFamily="34" charset="0"/>
              </a:rPr>
              <a:t>VPSC model  </a:t>
            </a:r>
            <a:r>
              <a:rPr lang="en-US" altLang="en-US" sz="2800">
                <a:solidFill>
                  <a:srgbClr val="0000FF"/>
                </a:solidFill>
                <a:latin typeface="Arial" panose="020B0604020202020204" pitchFamily="34" charset="0"/>
                <a:sym typeface="Wingdings" pitchFamily="2" charset="2"/>
              </a:rPr>
              <a:t> interaction equation</a:t>
            </a:r>
            <a:endParaRPr lang="en-US" altLang="en-US" sz="2800" baseline="30000">
              <a:solidFill>
                <a:srgbClr val="0000FF"/>
              </a:solidFill>
              <a:latin typeface="Arial" panose="020B0604020202020204" pitchFamily="34" charset="0"/>
            </a:endParaRPr>
          </a:p>
        </p:txBody>
      </p:sp>
      <p:sp>
        <p:nvSpPr>
          <p:cNvPr id="80899" name="Rectangle 3">
            <a:extLst>
              <a:ext uri="{FF2B5EF4-FFF2-40B4-BE49-F238E27FC236}">
                <a16:creationId xmlns:a16="http://schemas.microsoft.com/office/drawing/2014/main" id="{A0112600-A037-C846-9F69-C83AF6A85DB4}"/>
              </a:ext>
            </a:extLst>
          </p:cNvPr>
          <p:cNvSpPr>
            <a:spLocks noChangeArrowheads="1"/>
          </p:cNvSpPr>
          <p:nvPr/>
        </p:nvSpPr>
        <p:spPr bwMode="auto">
          <a:xfrm>
            <a:off x="3157538" y="229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0" name="Rectangle 4">
            <a:extLst>
              <a:ext uri="{FF2B5EF4-FFF2-40B4-BE49-F238E27FC236}">
                <a16:creationId xmlns:a16="http://schemas.microsoft.com/office/drawing/2014/main" id="{BED19C49-D469-B547-87F2-C3E025299663}"/>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1" name="Rectangle 5">
            <a:extLst>
              <a:ext uri="{FF2B5EF4-FFF2-40B4-BE49-F238E27FC236}">
                <a16:creationId xmlns:a16="http://schemas.microsoft.com/office/drawing/2014/main" id="{D1AB3808-C65C-0B4F-B32C-DF89BE08D80D}"/>
              </a:ext>
            </a:extLst>
          </p:cNvPr>
          <p:cNvSpPr>
            <a:spLocks noChangeArrowheads="1"/>
          </p:cNvSpPr>
          <p:nvPr/>
        </p:nvSpPr>
        <p:spPr bwMode="auto">
          <a:xfrm>
            <a:off x="3529013"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7" name="Rectangle 11">
            <a:extLst>
              <a:ext uri="{FF2B5EF4-FFF2-40B4-BE49-F238E27FC236}">
                <a16:creationId xmlns:a16="http://schemas.microsoft.com/office/drawing/2014/main" id="{BF4CE2E1-36F1-BD49-BA3E-4BB1F81C3A37}"/>
              </a:ext>
            </a:extLst>
          </p:cNvPr>
          <p:cNvSpPr>
            <a:spLocks noChangeArrowheads="1"/>
          </p:cNvSpPr>
          <p:nvPr/>
        </p:nvSpPr>
        <p:spPr bwMode="auto">
          <a:xfrm>
            <a:off x="0" y="4329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8" name="Rectangle 12">
            <a:extLst>
              <a:ext uri="{FF2B5EF4-FFF2-40B4-BE49-F238E27FC236}">
                <a16:creationId xmlns:a16="http://schemas.microsoft.com/office/drawing/2014/main" id="{5D69F054-9F44-B841-93ED-C29E2C61AB08}"/>
              </a:ext>
            </a:extLst>
          </p:cNvPr>
          <p:cNvSpPr>
            <a:spLocks noChangeArrowheads="1"/>
          </p:cNvSpPr>
          <p:nvPr/>
        </p:nvSpPr>
        <p:spPr bwMode="auto">
          <a:xfrm>
            <a:off x="457200" y="4035141"/>
            <a:ext cx="518160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M is the compliance of the medium and relates stress with strain rate</a:t>
            </a:r>
          </a:p>
        </p:txBody>
      </p:sp>
      <p:sp>
        <p:nvSpPr>
          <p:cNvPr id="80910" name="Rectangle 14">
            <a:extLst>
              <a:ext uri="{FF2B5EF4-FFF2-40B4-BE49-F238E27FC236}">
                <a16:creationId xmlns:a16="http://schemas.microsoft.com/office/drawing/2014/main" id="{0963B227-EBAD-1A49-9CF5-732E9F413739}"/>
              </a:ext>
            </a:extLst>
          </p:cNvPr>
          <p:cNvSpPr>
            <a:spLocks noChangeArrowheads="1"/>
          </p:cNvSpPr>
          <p:nvPr/>
        </p:nvSpPr>
        <p:spPr bwMode="auto">
          <a:xfrm>
            <a:off x="0" y="563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11" name="Rectangle 15">
            <a:extLst>
              <a:ext uri="{FF2B5EF4-FFF2-40B4-BE49-F238E27FC236}">
                <a16:creationId xmlns:a16="http://schemas.microsoft.com/office/drawing/2014/main" id="{4B5A8C58-FD72-1049-8693-5BD9505A0D21}"/>
              </a:ext>
            </a:extLst>
          </p:cNvPr>
          <p:cNvSpPr>
            <a:spLocks noChangeArrowheads="1"/>
          </p:cNvSpPr>
          <p:nvPr/>
        </p:nvSpPr>
        <p:spPr bwMode="auto">
          <a:xfrm>
            <a:off x="485775" y="987141"/>
            <a:ext cx="817245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Solving </a:t>
            </a:r>
            <a:r>
              <a:rPr lang="en-US" altLang="en-US" sz="1800" b="0">
                <a:solidFill>
                  <a:schemeClr val="bg2"/>
                </a:solidFill>
                <a:latin typeface="Arial" panose="020B0604020202020204" pitchFamily="34" charset="0"/>
              </a:rPr>
              <a:t>stress equilibrium equation for the VP inclusion embedded in the VP  medium leads to the interaction equation</a:t>
            </a:r>
            <a:endParaRPr lang="en-US" altLang="en-US" sz="1800" b="0">
              <a:solidFill>
                <a:schemeClr val="bg2"/>
              </a:solidFill>
              <a:latin typeface="Helvetica" pitchFamily="2" charset="0"/>
              <a:cs typeface="Times New Roman" panose="02020603050405020304" pitchFamily="18" charset="0"/>
            </a:endParaRPr>
          </a:p>
        </p:txBody>
      </p:sp>
      <p:sp>
        <p:nvSpPr>
          <p:cNvPr id="80912" name="Line 16">
            <a:extLst>
              <a:ext uri="{FF2B5EF4-FFF2-40B4-BE49-F238E27FC236}">
                <a16:creationId xmlns:a16="http://schemas.microsoft.com/office/drawing/2014/main" id="{1C6E9EDE-564C-154A-ADC8-28FF90CE3378}"/>
              </a:ext>
            </a:extLst>
          </p:cNvPr>
          <p:cNvSpPr>
            <a:spLocks noChangeShapeType="1"/>
          </p:cNvSpPr>
          <p:nvPr/>
        </p:nvSpPr>
        <p:spPr bwMode="auto">
          <a:xfrm>
            <a:off x="381000" y="7620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Rectangle 18">
            <a:extLst>
              <a:ext uri="{FF2B5EF4-FFF2-40B4-BE49-F238E27FC236}">
                <a16:creationId xmlns:a16="http://schemas.microsoft.com/office/drawing/2014/main" id="{D91EC5C9-413E-D14D-BA5A-82B45BE77896}"/>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13" name="Object 17">
            <a:extLst>
              <a:ext uri="{FF2B5EF4-FFF2-40B4-BE49-F238E27FC236}">
                <a16:creationId xmlns:a16="http://schemas.microsoft.com/office/drawing/2014/main" id="{AA115CA4-7831-9048-B7BF-EA7C194E4495}"/>
              </a:ext>
            </a:extLst>
          </p:cNvPr>
          <p:cNvGraphicFramePr>
            <a:graphicFrameLocks noChangeAspect="1"/>
          </p:cNvGraphicFramePr>
          <p:nvPr/>
        </p:nvGraphicFramePr>
        <p:xfrm>
          <a:off x="762000" y="2057400"/>
          <a:ext cx="2905125" cy="419100"/>
        </p:xfrm>
        <a:graphic>
          <a:graphicData uri="http://schemas.openxmlformats.org/presentationml/2006/ole">
            <mc:AlternateContent xmlns:mc="http://schemas.openxmlformats.org/markup-compatibility/2006">
              <mc:Choice xmlns:v="urn:schemas-microsoft-com:vml" Requires="v">
                <p:oleObj spid="_x0000_s182333" name="Equation" r:id="rId3" imgW="44183300" imgH="6438900" progId="Equation.3">
                  <p:embed/>
                </p:oleObj>
              </mc:Choice>
              <mc:Fallback>
                <p:oleObj name="Equation" r:id="rId3" imgW="44183300" imgH="6438900" progId="Equation.3">
                  <p:embed/>
                  <p:pic>
                    <p:nvPicPr>
                      <p:cNvPr id="80913" name="Object 17">
                        <a:extLst>
                          <a:ext uri="{FF2B5EF4-FFF2-40B4-BE49-F238E27FC236}">
                            <a16:creationId xmlns:a16="http://schemas.microsoft.com/office/drawing/2014/main" id="{AA115CA4-7831-9048-B7BF-EA7C194E4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29051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16" name="Rectangle 20">
            <a:extLst>
              <a:ext uri="{FF2B5EF4-FFF2-40B4-BE49-F238E27FC236}">
                <a16:creationId xmlns:a16="http://schemas.microsoft.com/office/drawing/2014/main" id="{70AEC923-916B-BC45-A2E4-707E600A7B02}"/>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15" name="Object 19">
            <a:extLst>
              <a:ext uri="{FF2B5EF4-FFF2-40B4-BE49-F238E27FC236}">
                <a16:creationId xmlns:a16="http://schemas.microsoft.com/office/drawing/2014/main" id="{FA592A61-320F-F045-A0B1-BDE71B1ED46A}"/>
              </a:ext>
            </a:extLst>
          </p:cNvPr>
          <p:cNvGraphicFramePr>
            <a:graphicFrameLocks noChangeAspect="1"/>
          </p:cNvGraphicFramePr>
          <p:nvPr/>
        </p:nvGraphicFramePr>
        <p:xfrm>
          <a:off x="838200" y="2667000"/>
          <a:ext cx="4191000" cy="993775"/>
        </p:xfrm>
        <a:graphic>
          <a:graphicData uri="http://schemas.openxmlformats.org/presentationml/2006/ole">
            <mc:AlternateContent xmlns:mc="http://schemas.openxmlformats.org/markup-compatibility/2006">
              <mc:Choice xmlns:v="urn:schemas-microsoft-com:vml" Requires="v">
                <p:oleObj spid="_x0000_s182334" name="Equation" r:id="rId5" imgW="56464200" imgH="13462000" progId="Equation.3">
                  <p:embed/>
                </p:oleObj>
              </mc:Choice>
              <mc:Fallback>
                <p:oleObj name="Equation" r:id="rId5" imgW="56464200" imgH="13462000" progId="Equation.3">
                  <p:embed/>
                  <p:pic>
                    <p:nvPicPr>
                      <p:cNvPr id="80915" name="Object 19">
                        <a:extLst>
                          <a:ext uri="{FF2B5EF4-FFF2-40B4-BE49-F238E27FC236}">
                            <a16:creationId xmlns:a16="http://schemas.microsoft.com/office/drawing/2014/main" id="{FA592A61-320F-F045-A0B1-BDE71B1ED4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67000"/>
                        <a:ext cx="4191000"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0917" name="Picture 21">
            <a:extLst>
              <a:ext uri="{FF2B5EF4-FFF2-40B4-BE49-F238E27FC236}">
                <a16:creationId xmlns:a16="http://schemas.microsoft.com/office/drawing/2014/main" id="{EB2AA73C-5A97-CE48-BABC-3982BE29EE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1336" t="6100" r="12091" b="37108"/>
          <a:stretch>
            <a:fillRect/>
          </a:stretch>
        </p:blipFill>
        <p:spPr bwMode="auto">
          <a:xfrm>
            <a:off x="5334000" y="16002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8" name="Rectangle 22">
            <a:extLst>
              <a:ext uri="{FF2B5EF4-FFF2-40B4-BE49-F238E27FC236}">
                <a16:creationId xmlns:a16="http://schemas.microsoft.com/office/drawing/2014/main" id="{3C3429F1-E264-8E46-9520-136B9C72602C}"/>
              </a:ext>
            </a:extLst>
          </p:cNvPr>
          <p:cNvSpPr>
            <a:spLocks noChangeArrowheads="1"/>
          </p:cNvSpPr>
          <p:nvPr/>
        </p:nvSpPr>
        <p:spPr bwMode="auto">
          <a:xfrm>
            <a:off x="457199" y="4857099"/>
            <a:ext cx="7993063" cy="147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M large: the medium is very compliant </a:t>
            </a:r>
            <a:r>
              <a:rPr lang="en-US" altLang="en-US" sz="1800" b="0" dirty="0">
                <a:solidFill>
                  <a:schemeClr val="bg2"/>
                </a:solidFill>
                <a:latin typeface="Helvetica" pitchFamily="2" charset="0"/>
                <a:cs typeface="Times New Roman" panose="02020603050405020304" pitchFamily="18" charset="0"/>
                <a:sym typeface="Wingdings" pitchFamily="2" charset="2"/>
              </a:rPr>
              <a:t> stress continuity   Sachs</a:t>
            </a:r>
            <a:r>
              <a:rPr lang="en-US" altLang="en-US" sz="1800" b="0" dirty="0">
                <a:solidFill>
                  <a:schemeClr val="bg2"/>
                </a:solidFill>
                <a:latin typeface="Helvetica" pitchFamily="2" charset="0"/>
                <a:cs typeface="Times New Roman" panose="02020603050405020304" pitchFamily="18" charset="0"/>
              </a:rPr>
              <a:t> </a:t>
            </a:r>
          </a:p>
          <a:p>
            <a:endParaRPr lang="en-US" altLang="en-US" sz="1800" b="0" dirty="0">
              <a:solidFill>
                <a:schemeClr val="bg2"/>
              </a:solidFill>
              <a:latin typeface="Helvetica" pitchFamily="2" charset="0"/>
              <a:cs typeface="Times New Roman" panose="02020603050405020304" pitchFamily="18" charset="0"/>
            </a:endParaRPr>
          </a:p>
          <a:p>
            <a:r>
              <a:rPr lang="en-US" altLang="en-US" sz="1800" b="0" dirty="0">
                <a:solidFill>
                  <a:schemeClr val="bg2"/>
                </a:solidFill>
                <a:latin typeface="Arial" panose="020B0604020202020204" pitchFamily="34" charset="0"/>
              </a:rPr>
              <a:t>M small: the medium is very stiff  </a:t>
            </a:r>
            <a:r>
              <a:rPr lang="en-US" altLang="en-US" sz="1800" b="0" dirty="0">
                <a:solidFill>
                  <a:schemeClr val="bg2"/>
                </a:solidFill>
                <a:latin typeface="Arial" panose="020B0604020202020204" pitchFamily="34" charset="0"/>
                <a:sym typeface="Wingdings" pitchFamily="2" charset="2"/>
              </a:rPr>
              <a:t> strain continuity   Taylor</a:t>
            </a:r>
            <a:r>
              <a:rPr lang="en-US" altLang="en-US" sz="1800" b="0" dirty="0">
                <a:solidFill>
                  <a:schemeClr val="bg2"/>
                </a:solidFill>
                <a:latin typeface="Arial" panose="020B0604020202020204" pitchFamily="34" charset="0"/>
              </a:rPr>
              <a:t> </a:t>
            </a:r>
          </a:p>
          <a:p>
            <a:endParaRPr lang="en-US" altLang="en-US" sz="1800" b="0" dirty="0">
              <a:solidFill>
                <a:schemeClr val="bg2"/>
              </a:solidFill>
              <a:latin typeface="Helvetica" pitchFamily="2" charset="0"/>
              <a:cs typeface="Times New Roman" panose="02020603050405020304" pitchFamily="18" charset="0"/>
            </a:endParaRPr>
          </a:p>
          <a:p>
            <a:r>
              <a:rPr lang="en-US" altLang="en-US" sz="1800" b="0" dirty="0">
                <a:solidFill>
                  <a:schemeClr val="bg2"/>
                </a:solidFill>
                <a:latin typeface="Helvetica" pitchFamily="2" charset="0"/>
                <a:cs typeface="Times New Roman" panose="02020603050405020304" pitchFamily="18" charset="0"/>
              </a:rPr>
              <a:t>Intermediate cases: secant, affine, tangent (different choices in vpsc7.in)</a:t>
            </a:r>
          </a:p>
        </p:txBody>
      </p:sp>
      <p:graphicFrame>
        <p:nvGraphicFramePr>
          <p:cNvPr id="80919" name="Object 23">
            <a:extLst>
              <a:ext uri="{FF2B5EF4-FFF2-40B4-BE49-F238E27FC236}">
                <a16:creationId xmlns:a16="http://schemas.microsoft.com/office/drawing/2014/main" id="{7F885E1F-00BD-E14E-B5D3-739E39547028}"/>
              </a:ext>
            </a:extLst>
          </p:cNvPr>
          <p:cNvGraphicFramePr>
            <a:graphicFrameLocks noChangeAspect="1"/>
          </p:cNvGraphicFramePr>
          <p:nvPr/>
        </p:nvGraphicFramePr>
        <p:xfrm>
          <a:off x="3200400" y="4343400"/>
          <a:ext cx="1524000" cy="514350"/>
        </p:xfrm>
        <a:graphic>
          <a:graphicData uri="http://schemas.openxmlformats.org/presentationml/2006/ole">
            <mc:AlternateContent xmlns:mc="http://schemas.openxmlformats.org/markup-compatibility/2006">
              <mc:Choice xmlns:v="urn:schemas-microsoft-com:vml" Requires="v">
                <p:oleObj spid="_x0000_s182335" name="Equation" r:id="rId8" imgW="20193000" imgH="7023100" progId="Equation.3">
                  <p:embed/>
                </p:oleObj>
              </mc:Choice>
              <mc:Fallback>
                <p:oleObj name="Equation" r:id="rId8" imgW="20193000" imgH="7023100" progId="Equation.3">
                  <p:embed/>
                  <p:pic>
                    <p:nvPicPr>
                      <p:cNvPr id="80919" name="Object 23">
                        <a:extLst>
                          <a:ext uri="{FF2B5EF4-FFF2-40B4-BE49-F238E27FC236}">
                            <a16:creationId xmlns:a16="http://schemas.microsoft.com/office/drawing/2014/main" id="{7F885E1F-00BD-E14E-B5D3-739E395470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343400"/>
                        <a:ext cx="15240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20" name="Line 24">
            <a:extLst>
              <a:ext uri="{FF2B5EF4-FFF2-40B4-BE49-F238E27FC236}">
                <a16:creationId xmlns:a16="http://schemas.microsoft.com/office/drawing/2014/main" id="{317EE2D5-AB67-E24C-8E35-BF21A885039E}"/>
              </a:ext>
            </a:extLst>
          </p:cNvPr>
          <p:cNvSpPr>
            <a:spLocks noChangeShapeType="1"/>
          </p:cNvSpPr>
          <p:nvPr/>
        </p:nvSpPr>
        <p:spPr bwMode="auto">
          <a:xfrm flipH="1">
            <a:off x="6248400" y="2590800"/>
            <a:ext cx="1676400" cy="1676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Text Box 25">
            <a:extLst>
              <a:ext uri="{FF2B5EF4-FFF2-40B4-BE49-F238E27FC236}">
                <a16:creationId xmlns:a16="http://schemas.microsoft.com/office/drawing/2014/main" id="{8FE885DA-4D58-CD4F-9FBA-B8B1825497C8}"/>
              </a:ext>
            </a:extLst>
          </p:cNvPr>
          <p:cNvSpPr txBox="1">
            <a:spLocks noChangeArrowheads="1"/>
          </p:cNvSpPr>
          <p:nvPr/>
        </p:nvSpPr>
        <p:spPr bwMode="auto">
          <a:xfrm>
            <a:off x="7924800" y="2362200"/>
            <a:ext cx="5254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a:solidFill>
                  <a:srgbClr val="0000FF"/>
                </a:solidFill>
              </a:rPr>
              <a:t>affine</a:t>
            </a:r>
          </a:p>
        </p:txBody>
      </p:sp>
      <p:sp>
        <p:nvSpPr>
          <p:cNvPr id="20" name="TextBox 19">
            <a:extLst>
              <a:ext uri="{FF2B5EF4-FFF2-40B4-BE49-F238E27FC236}">
                <a16:creationId xmlns:a16="http://schemas.microsoft.com/office/drawing/2014/main" id="{8AB5ABA9-00CF-C549-A6C3-3A592FE6D3D5}"/>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419042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38E3C3F-33C6-D943-821F-74DAD5D306EA}"/>
              </a:ext>
            </a:extLst>
          </p:cNvPr>
          <p:cNvSpPr>
            <a:spLocks noGrp="1" noChangeArrowheads="1"/>
          </p:cNvSpPr>
          <p:nvPr>
            <p:ph type="title"/>
          </p:nvPr>
        </p:nvSpPr>
        <p:spPr>
          <a:xfrm>
            <a:off x="838200" y="76200"/>
            <a:ext cx="7772400" cy="533400"/>
          </a:xfrm>
        </p:spPr>
        <p:txBody>
          <a:bodyPr lIns="90199" tIns="45098" rIns="90199" bIns="45098" anchor="t"/>
          <a:lstStyle/>
          <a:p>
            <a:r>
              <a:rPr lang="en-US" altLang="en-US" sz="2800">
                <a:solidFill>
                  <a:srgbClr val="0000FF"/>
                </a:solidFill>
                <a:latin typeface="Arial" panose="020B0604020202020204" pitchFamily="34" charset="0"/>
              </a:rPr>
              <a:t>Visco-Plastic Self-Consistent Polycrystal Model</a:t>
            </a:r>
            <a:endParaRPr lang="en-US" altLang="en-US" sz="2800" baseline="30000">
              <a:solidFill>
                <a:srgbClr val="0000FF"/>
              </a:solidFill>
              <a:latin typeface="Arial" panose="020B0604020202020204" pitchFamily="34" charset="0"/>
            </a:endParaRPr>
          </a:p>
        </p:txBody>
      </p:sp>
      <p:sp>
        <p:nvSpPr>
          <p:cNvPr id="51203" name="Rectangle 3">
            <a:extLst>
              <a:ext uri="{FF2B5EF4-FFF2-40B4-BE49-F238E27FC236}">
                <a16:creationId xmlns:a16="http://schemas.microsoft.com/office/drawing/2014/main" id="{914846A4-3D06-F543-A468-418D0F61CB79}"/>
              </a:ext>
            </a:extLst>
          </p:cNvPr>
          <p:cNvSpPr>
            <a:spLocks noChangeArrowheads="1"/>
          </p:cNvSpPr>
          <p:nvPr/>
        </p:nvSpPr>
        <p:spPr bwMode="auto">
          <a:xfrm>
            <a:off x="3157538" y="229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4" name="Rectangle 4">
            <a:extLst>
              <a:ext uri="{FF2B5EF4-FFF2-40B4-BE49-F238E27FC236}">
                <a16:creationId xmlns:a16="http://schemas.microsoft.com/office/drawing/2014/main" id="{00263F84-6299-444B-98CC-A067215C9A3C}"/>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Rectangle 5">
            <a:extLst>
              <a:ext uri="{FF2B5EF4-FFF2-40B4-BE49-F238E27FC236}">
                <a16:creationId xmlns:a16="http://schemas.microsoft.com/office/drawing/2014/main" id="{61D08F62-AB8D-BB4A-B249-6F36DC1C8884}"/>
              </a:ext>
            </a:extLst>
          </p:cNvPr>
          <p:cNvSpPr>
            <a:spLocks noChangeArrowheads="1"/>
          </p:cNvSpPr>
          <p:nvPr/>
        </p:nvSpPr>
        <p:spPr bwMode="auto">
          <a:xfrm>
            <a:off x="3529013"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Rectangle 6">
            <a:extLst>
              <a:ext uri="{FF2B5EF4-FFF2-40B4-BE49-F238E27FC236}">
                <a16:creationId xmlns:a16="http://schemas.microsoft.com/office/drawing/2014/main" id="{6BA4F881-82F9-1C4B-A0F2-13E721673A34}"/>
              </a:ext>
            </a:extLst>
          </p:cNvPr>
          <p:cNvSpPr>
            <a:spLocks noChangeArrowheads="1"/>
          </p:cNvSpPr>
          <p:nvPr/>
        </p:nvSpPr>
        <p:spPr bwMode="auto">
          <a:xfrm>
            <a:off x="4191000" y="2057400"/>
            <a:ext cx="35067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cs typeface="Times New Roman" panose="02020603050405020304" pitchFamily="18" charset="0"/>
              </a:rPr>
              <a:t>B: localization tensor</a:t>
            </a:r>
          </a:p>
        </p:txBody>
      </p:sp>
      <p:graphicFrame>
        <p:nvGraphicFramePr>
          <p:cNvPr id="51209" name="Object 9">
            <a:extLst>
              <a:ext uri="{FF2B5EF4-FFF2-40B4-BE49-F238E27FC236}">
                <a16:creationId xmlns:a16="http://schemas.microsoft.com/office/drawing/2014/main" id="{DA3D9FE0-0584-4E4A-9A56-C64B38EF7BE7}"/>
              </a:ext>
            </a:extLst>
          </p:cNvPr>
          <p:cNvGraphicFramePr>
            <a:graphicFrameLocks noChangeAspect="1"/>
          </p:cNvGraphicFramePr>
          <p:nvPr/>
        </p:nvGraphicFramePr>
        <p:xfrm>
          <a:off x="1219200" y="1981200"/>
          <a:ext cx="1676400" cy="609600"/>
        </p:xfrm>
        <a:graphic>
          <a:graphicData uri="http://schemas.openxmlformats.org/presentationml/2006/ole">
            <mc:AlternateContent xmlns:mc="http://schemas.openxmlformats.org/markup-compatibility/2006">
              <mc:Choice xmlns:v="urn:schemas-microsoft-com:vml" Requires="v">
                <p:oleObj spid="_x0000_s183357" name="Equation" r:id="rId3" imgW="29845000" imgH="10820400" progId="Equation.3">
                  <p:embed/>
                </p:oleObj>
              </mc:Choice>
              <mc:Fallback>
                <p:oleObj name="Equation" r:id="rId3" imgW="29845000" imgH="10820400" progId="Equation.3">
                  <p:embed/>
                  <p:pic>
                    <p:nvPicPr>
                      <p:cNvPr id="51209" name="Object 9">
                        <a:extLst>
                          <a:ext uri="{FF2B5EF4-FFF2-40B4-BE49-F238E27FC236}">
                            <a16:creationId xmlns:a16="http://schemas.microsoft.com/office/drawing/2014/main" id="{DA3D9FE0-0584-4E4A-9A56-C64B38EF7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167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0" name="Rectangle 10">
            <a:extLst>
              <a:ext uri="{FF2B5EF4-FFF2-40B4-BE49-F238E27FC236}">
                <a16:creationId xmlns:a16="http://schemas.microsoft.com/office/drawing/2014/main" id="{FFD4ABF7-79D2-A34B-BFA1-4B80995EA0D1}"/>
              </a:ext>
            </a:extLst>
          </p:cNvPr>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1" name="Rectangle 11">
            <a:extLst>
              <a:ext uri="{FF2B5EF4-FFF2-40B4-BE49-F238E27FC236}">
                <a16:creationId xmlns:a16="http://schemas.microsoft.com/office/drawing/2014/main" id="{CF62102E-DB1C-4E40-9410-4FC51359F28A}"/>
              </a:ext>
            </a:extLst>
          </p:cNvPr>
          <p:cNvSpPr>
            <a:spLocks noChangeArrowheads="1"/>
          </p:cNvSpPr>
          <p:nvPr/>
        </p:nvSpPr>
        <p:spPr bwMode="auto">
          <a:xfrm>
            <a:off x="533400" y="2911475"/>
            <a:ext cx="7696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Assumption for having a </a:t>
            </a:r>
            <a:r>
              <a:rPr lang="en-US" altLang="en-US" sz="1800" b="0" dirty="0">
                <a:solidFill>
                  <a:srgbClr val="0000FF"/>
                </a:solidFill>
                <a:latin typeface="Helvetica" pitchFamily="2" charset="0"/>
                <a:cs typeface="Times New Roman" panose="02020603050405020304" pitchFamily="18" charset="0"/>
              </a:rPr>
              <a:t>polycrystal model:</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treat each grain as an inclusion inside the effective macroscopic medium.</a:t>
            </a:r>
          </a:p>
          <a:p>
            <a:r>
              <a:rPr lang="en-US" altLang="en-US" sz="1800" b="0" dirty="0">
                <a:latin typeface="Helvetica" pitchFamily="2" charset="0"/>
                <a:cs typeface="Times New Roman" panose="02020603050405020304" pitchFamily="18" charset="0"/>
              </a:rPr>
              <a:t> </a:t>
            </a:r>
          </a:p>
          <a:p>
            <a:r>
              <a:rPr lang="en-US" altLang="en-US" sz="1800" b="0" dirty="0">
                <a:solidFill>
                  <a:schemeClr val="bg2"/>
                </a:solidFill>
                <a:latin typeface="Helvetica" pitchFamily="2" charset="0"/>
                <a:cs typeface="Times New Roman" panose="02020603050405020304" pitchFamily="18" charset="0"/>
              </a:rPr>
              <a:t>The condition that the average stress over all grains has to be equal to the macroscopic stress …</a:t>
            </a:r>
            <a:endParaRPr lang="en-US" altLang="en-US" sz="1800" b="0" dirty="0">
              <a:solidFill>
                <a:schemeClr val="bg2"/>
              </a:solidFill>
              <a:latin typeface="Helvetica" pitchFamily="2" charset="0"/>
            </a:endParaRPr>
          </a:p>
        </p:txBody>
      </p:sp>
      <p:graphicFrame>
        <p:nvGraphicFramePr>
          <p:cNvPr id="51212" name="Object 12">
            <a:extLst>
              <a:ext uri="{FF2B5EF4-FFF2-40B4-BE49-F238E27FC236}">
                <a16:creationId xmlns:a16="http://schemas.microsoft.com/office/drawing/2014/main" id="{9FC69F6A-7B74-1748-BD22-4F05CB7A918D}"/>
              </a:ext>
            </a:extLst>
          </p:cNvPr>
          <p:cNvGraphicFramePr>
            <a:graphicFrameLocks noChangeAspect="1"/>
          </p:cNvGraphicFramePr>
          <p:nvPr/>
        </p:nvGraphicFramePr>
        <p:xfrm>
          <a:off x="1219200" y="4495800"/>
          <a:ext cx="1262063" cy="539750"/>
        </p:xfrm>
        <a:graphic>
          <a:graphicData uri="http://schemas.openxmlformats.org/presentationml/2006/ole">
            <mc:AlternateContent xmlns:mc="http://schemas.openxmlformats.org/markup-compatibility/2006">
              <mc:Choice xmlns:v="urn:schemas-microsoft-com:vml" Requires="v">
                <p:oleObj spid="_x0000_s183358" name="Equation" r:id="rId5" imgW="21361400" imgH="9067800" progId="Equation.3">
                  <p:embed/>
                </p:oleObj>
              </mc:Choice>
              <mc:Fallback>
                <p:oleObj name="Equation" r:id="rId5" imgW="21361400" imgH="9067800" progId="Equation.3">
                  <p:embed/>
                  <p:pic>
                    <p:nvPicPr>
                      <p:cNvPr id="51212" name="Object 12">
                        <a:extLst>
                          <a:ext uri="{FF2B5EF4-FFF2-40B4-BE49-F238E27FC236}">
                            <a16:creationId xmlns:a16="http://schemas.microsoft.com/office/drawing/2014/main" id="{9FC69F6A-7B74-1748-BD22-4F05CB7A9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95800"/>
                        <a:ext cx="12620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3">
            <a:extLst>
              <a:ext uri="{FF2B5EF4-FFF2-40B4-BE49-F238E27FC236}">
                <a16:creationId xmlns:a16="http://schemas.microsoft.com/office/drawing/2014/main" id="{C27715EE-5331-2B4A-8AC3-1A88E0D09662}"/>
              </a:ext>
            </a:extLst>
          </p:cNvPr>
          <p:cNvSpPr>
            <a:spLocks noChangeArrowheads="1"/>
          </p:cNvSpPr>
          <p:nvPr/>
        </p:nvSpPr>
        <p:spPr bwMode="auto">
          <a:xfrm>
            <a:off x="0" y="4329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4" name="Rectangle 14">
            <a:extLst>
              <a:ext uri="{FF2B5EF4-FFF2-40B4-BE49-F238E27FC236}">
                <a16:creationId xmlns:a16="http://schemas.microsoft.com/office/drawing/2014/main" id="{8A6A5137-1C07-8B4B-9EDA-461289380289}"/>
              </a:ext>
            </a:extLst>
          </p:cNvPr>
          <p:cNvSpPr>
            <a:spLocks noChangeArrowheads="1"/>
          </p:cNvSpPr>
          <p:nvPr/>
        </p:nvSpPr>
        <p:spPr bwMode="auto">
          <a:xfrm>
            <a:off x="721170" y="5194506"/>
            <a:ext cx="7889430" cy="3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latin typeface="Helvetica" pitchFamily="2" charset="0"/>
                <a:cs typeface="Times New Roman" panose="02020603050405020304" pitchFamily="18" charset="0"/>
              </a:rPr>
              <a:t>…</a:t>
            </a:r>
            <a:r>
              <a:rPr lang="en-US" altLang="en-US" sz="1800" b="0" dirty="0">
                <a:solidFill>
                  <a:schemeClr val="bg2"/>
                </a:solidFill>
                <a:latin typeface="Helvetica" pitchFamily="2" charset="0"/>
                <a:cs typeface="Times New Roman" panose="02020603050405020304" pitchFamily="18" charset="0"/>
              </a:rPr>
              <a:t>leads to a </a:t>
            </a:r>
            <a:r>
              <a:rPr lang="en-US" altLang="en-US" sz="1800" b="0" dirty="0">
                <a:solidFill>
                  <a:srgbClr val="0000FF"/>
                </a:solidFill>
                <a:latin typeface="Helvetica" pitchFamily="2" charset="0"/>
                <a:cs typeface="Times New Roman" panose="02020603050405020304" pitchFamily="18" charset="0"/>
              </a:rPr>
              <a:t>self-consistent equation</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for the plastic moduli of the aggregate:</a:t>
            </a:r>
            <a:endParaRPr lang="en-US" altLang="en-US" sz="1800" b="0" dirty="0">
              <a:solidFill>
                <a:schemeClr val="bg2"/>
              </a:solidFill>
              <a:latin typeface="Helvetica" pitchFamily="2" charset="0"/>
            </a:endParaRPr>
          </a:p>
        </p:txBody>
      </p:sp>
      <p:graphicFrame>
        <p:nvGraphicFramePr>
          <p:cNvPr id="51215" name="Object 15">
            <a:extLst>
              <a:ext uri="{FF2B5EF4-FFF2-40B4-BE49-F238E27FC236}">
                <a16:creationId xmlns:a16="http://schemas.microsoft.com/office/drawing/2014/main" id="{5BBA2F7C-4E33-D84F-8274-343C82968708}"/>
              </a:ext>
            </a:extLst>
          </p:cNvPr>
          <p:cNvGraphicFramePr>
            <a:graphicFrameLocks noChangeAspect="1"/>
          </p:cNvGraphicFramePr>
          <p:nvPr/>
        </p:nvGraphicFramePr>
        <p:xfrm>
          <a:off x="1219200" y="5761038"/>
          <a:ext cx="2627313" cy="639762"/>
        </p:xfrm>
        <a:graphic>
          <a:graphicData uri="http://schemas.openxmlformats.org/presentationml/2006/ole">
            <mc:AlternateContent xmlns:mc="http://schemas.openxmlformats.org/markup-compatibility/2006">
              <mc:Choice xmlns:v="urn:schemas-microsoft-com:vml" Requires="v">
                <p:oleObj spid="_x0000_s183359" name="Equation" r:id="rId7" imgW="49441100" imgH="12001500" progId="Equation.3">
                  <p:embed/>
                </p:oleObj>
              </mc:Choice>
              <mc:Fallback>
                <p:oleObj name="Equation" r:id="rId7" imgW="49441100" imgH="12001500" progId="Equation.3">
                  <p:embed/>
                  <p:pic>
                    <p:nvPicPr>
                      <p:cNvPr id="51215" name="Object 15">
                        <a:extLst>
                          <a:ext uri="{FF2B5EF4-FFF2-40B4-BE49-F238E27FC236}">
                            <a16:creationId xmlns:a16="http://schemas.microsoft.com/office/drawing/2014/main" id="{5BBA2F7C-4E33-D84F-8274-343C829687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761038"/>
                        <a:ext cx="2627313"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6" name="Rectangle 16">
            <a:extLst>
              <a:ext uri="{FF2B5EF4-FFF2-40B4-BE49-F238E27FC236}">
                <a16:creationId xmlns:a16="http://schemas.microsoft.com/office/drawing/2014/main" id="{F9FF623B-617D-B54E-AC29-827C46C123D3}"/>
              </a:ext>
            </a:extLst>
          </p:cNvPr>
          <p:cNvSpPr>
            <a:spLocks noChangeArrowheads="1"/>
          </p:cNvSpPr>
          <p:nvPr/>
        </p:nvSpPr>
        <p:spPr bwMode="auto">
          <a:xfrm>
            <a:off x="0" y="563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7" name="Rectangle 17">
            <a:extLst>
              <a:ext uri="{FF2B5EF4-FFF2-40B4-BE49-F238E27FC236}">
                <a16:creationId xmlns:a16="http://schemas.microsoft.com/office/drawing/2014/main" id="{23C7200F-7A8E-324A-9362-F6D37A04E359}"/>
              </a:ext>
            </a:extLst>
          </p:cNvPr>
          <p:cNvSpPr>
            <a:spLocks noChangeArrowheads="1"/>
          </p:cNvSpPr>
          <p:nvPr/>
        </p:nvSpPr>
        <p:spPr bwMode="auto">
          <a:xfrm>
            <a:off x="533400" y="1063341"/>
            <a:ext cx="817245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The</a:t>
            </a:r>
            <a:r>
              <a:rPr lang="en-US" altLang="en-US" sz="1800" b="0" dirty="0">
                <a:latin typeface="Helvetica" pitchFamily="2" charset="0"/>
                <a:cs typeface="Times New Roman" panose="02020603050405020304" pitchFamily="18" charset="0"/>
              </a:rPr>
              <a:t> </a:t>
            </a:r>
            <a:r>
              <a:rPr lang="en-US" altLang="en-US" sz="1800" b="0" dirty="0">
                <a:solidFill>
                  <a:srgbClr val="0000FF"/>
                </a:solidFill>
                <a:latin typeface="Helvetica" pitchFamily="2" charset="0"/>
                <a:cs typeface="Times New Roman" panose="02020603050405020304" pitchFamily="18" charset="0"/>
              </a:rPr>
              <a:t>interaction equation</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can be written as a </a:t>
            </a:r>
            <a:r>
              <a:rPr lang="en-US" altLang="en-US" sz="1800" b="0" dirty="0">
                <a:solidFill>
                  <a:srgbClr val="0000FF"/>
                </a:solidFill>
                <a:latin typeface="Helvetica" pitchFamily="2" charset="0"/>
                <a:cs typeface="Times New Roman" panose="02020603050405020304" pitchFamily="18" charset="0"/>
              </a:rPr>
              <a:t>localization equation that </a:t>
            </a:r>
            <a:r>
              <a:rPr lang="en-US" altLang="en-US" sz="1800" b="0" dirty="0">
                <a:solidFill>
                  <a:schemeClr val="bg2"/>
                </a:solidFill>
                <a:latin typeface="Helvetica" pitchFamily="2" charset="0"/>
                <a:cs typeface="Times New Roman" panose="02020603050405020304" pitchFamily="18" charset="0"/>
              </a:rPr>
              <a:t>relates stress in the inclusion with average stress</a:t>
            </a:r>
          </a:p>
        </p:txBody>
      </p:sp>
      <p:sp>
        <p:nvSpPr>
          <p:cNvPr id="51218" name="Line 18">
            <a:extLst>
              <a:ext uri="{FF2B5EF4-FFF2-40B4-BE49-F238E27FC236}">
                <a16:creationId xmlns:a16="http://schemas.microsoft.com/office/drawing/2014/main" id="{9A76038D-1799-B947-B981-42C1F487E306}"/>
              </a:ext>
            </a:extLst>
          </p:cNvPr>
          <p:cNvSpPr>
            <a:spLocks noChangeShapeType="1"/>
          </p:cNvSpPr>
          <p:nvPr/>
        </p:nvSpPr>
        <p:spPr bwMode="auto">
          <a:xfrm>
            <a:off x="381000" y="7620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Box 16">
            <a:extLst>
              <a:ext uri="{FF2B5EF4-FFF2-40B4-BE49-F238E27FC236}">
                <a16:creationId xmlns:a16="http://schemas.microsoft.com/office/drawing/2014/main" id="{58903466-E116-2442-B334-7FA273FA2139}"/>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56836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764AB91-E7E2-0F43-81DC-4158A767A5A7}"/>
              </a:ext>
            </a:extLst>
          </p:cNvPr>
          <p:cNvSpPr>
            <a:spLocks noGrp="1" noChangeArrowheads="1"/>
          </p:cNvSpPr>
          <p:nvPr>
            <p:ph type="title"/>
          </p:nvPr>
        </p:nvSpPr>
        <p:spPr>
          <a:xfrm>
            <a:off x="762000" y="0"/>
            <a:ext cx="7772400" cy="457200"/>
          </a:xfrm>
        </p:spPr>
        <p:txBody>
          <a:bodyPr lIns="90183" tIns="45090" rIns="90183" bIns="45090" anchor="t"/>
          <a:lstStyle/>
          <a:p>
            <a:r>
              <a:rPr lang="en-US" altLang="en-US" sz="2800">
                <a:solidFill>
                  <a:srgbClr val="0000FF"/>
                </a:solidFill>
                <a:latin typeface="Arial" panose="020B0604020202020204" pitchFamily="34" charset="0"/>
              </a:rPr>
              <a:t>Hardening of slip modes inside VPSC</a:t>
            </a:r>
          </a:p>
        </p:txBody>
      </p:sp>
      <p:sp>
        <p:nvSpPr>
          <p:cNvPr id="49164" name="Rectangle 12">
            <a:extLst>
              <a:ext uri="{FF2B5EF4-FFF2-40B4-BE49-F238E27FC236}">
                <a16:creationId xmlns:a16="http://schemas.microsoft.com/office/drawing/2014/main" id="{695DDE1B-6390-1940-A567-4A81259BBCDE}"/>
              </a:ext>
            </a:extLst>
          </p:cNvPr>
          <p:cNvSpPr>
            <a:spLocks noChangeArrowheads="1"/>
          </p:cNvSpPr>
          <p:nvPr/>
        </p:nvSpPr>
        <p:spPr bwMode="auto">
          <a:xfrm>
            <a:off x="381000" y="969963"/>
            <a:ext cx="4554538" cy="92207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An ‘extended Voce’ law is used in VPSC to describe the hardening of slip and twin systems vs</a:t>
            </a:r>
            <a:r>
              <a:rPr lang="en-US" altLang="en-US" sz="1800" b="0" dirty="0">
                <a:solidFill>
                  <a:schemeClr val="bg2"/>
                </a:solidFill>
                <a:latin typeface="Arial" panose="020B0604020202020204" pitchFamily="34" charset="0"/>
                <a:sym typeface="Wingdings" pitchFamily="2" charset="2"/>
              </a:rPr>
              <a:t> </a:t>
            </a:r>
            <a:r>
              <a:rPr lang="en-US" altLang="en-US" sz="1800" b="0" dirty="0">
                <a:solidFill>
                  <a:schemeClr val="bg2"/>
                </a:solidFill>
                <a:latin typeface="Arial" panose="020B0604020202020204" pitchFamily="34" charset="0"/>
                <a:sym typeface="Symbol" pitchFamily="2" charset="2"/>
              </a:rPr>
              <a:t>accumulated shear in grain </a:t>
            </a:r>
          </a:p>
        </p:txBody>
      </p:sp>
      <p:sp>
        <p:nvSpPr>
          <p:cNvPr id="49166" name="Line 14">
            <a:extLst>
              <a:ext uri="{FF2B5EF4-FFF2-40B4-BE49-F238E27FC236}">
                <a16:creationId xmlns:a16="http://schemas.microsoft.com/office/drawing/2014/main" id="{9B439827-C543-C248-B099-038223A53D20}"/>
              </a:ext>
            </a:extLst>
          </p:cNvPr>
          <p:cNvSpPr>
            <a:spLocks noChangeShapeType="1"/>
          </p:cNvSpPr>
          <p:nvPr/>
        </p:nvSpPr>
        <p:spPr bwMode="auto">
          <a:xfrm flipV="1">
            <a:off x="4953000" y="1371600"/>
            <a:ext cx="122555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a:extLst>
              <a:ext uri="{FF2B5EF4-FFF2-40B4-BE49-F238E27FC236}">
                <a16:creationId xmlns:a16="http://schemas.microsoft.com/office/drawing/2014/main" id="{0B013CEB-40AF-384D-8C17-883BF1668ED5}"/>
              </a:ext>
            </a:extLst>
          </p:cNvPr>
          <p:cNvSpPr>
            <a:spLocks noChangeShapeType="1"/>
          </p:cNvSpPr>
          <p:nvPr/>
        </p:nvSpPr>
        <p:spPr bwMode="auto">
          <a:xfrm>
            <a:off x="3810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82" name="Picture 30">
            <a:extLst>
              <a:ext uri="{FF2B5EF4-FFF2-40B4-BE49-F238E27FC236}">
                <a16:creationId xmlns:a16="http://schemas.microsoft.com/office/drawing/2014/main" id="{738924E6-3094-9840-B25B-9DA34D02A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685800"/>
            <a:ext cx="26828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graphicFrame>
        <p:nvGraphicFramePr>
          <p:cNvPr id="49185" name="Object 33">
            <a:extLst>
              <a:ext uri="{FF2B5EF4-FFF2-40B4-BE49-F238E27FC236}">
                <a16:creationId xmlns:a16="http://schemas.microsoft.com/office/drawing/2014/main" id="{9A88594B-F21D-154E-8510-182A40D7DB03}"/>
              </a:ext>
            </a:extLst>
          </p:cNvPr>
          <p:cNvGraphicFramePr>
            <a:graphicFrameLocks noChangeAspect="1"/>
          </p:cNvGraphicFramePr>
          <p:nvPr>
            <p:extLst>
              <p:ext uri="{D42A27DB-BD31-4B8C-83A1-F6EECF244321}">
                <p14:modId xmlns:p14="http://schemas.microsoft.com/office/powerpoint/2010/main" val="1593767782"/>
              </p:ext>
            </p:extLst>
          </p:nvPr>
        </p:nvGraphicFramePr>
        <p:xfrm>
          <a:off x="831751" y="3105150"/>
          <a:ext cx="3816449" cy="885825"/>
        </p:xfrm>
        <a:graphic>
          <a:graphicData uri="http://schemas.openxmlformats.org/presentationml/2006/ole">
            <mc:AlternateContent xmlns:mc="http://schemas.openxmlformats.org/markup-compatibility/2006">
              <mc:Choice xmlns:v="urn:schemas-microsoft-com:vml" Requires="v">
                <p:oleObj spid="_x0000_s184405" name="Equation" r:id="rId4" imgW="55587900" imgH="11696700" progId="Equation.3">
                  <p:embed/>
                </p:oleObj>
              </mc:Choice>
              <mc:Fallback>
                <p:oleObj name="Equation" r:id="rId4" imgW="55587900" imgH="11696700" progId="Equation.3">
                  <p:embed/>
                  <p:pic>
                    <p:nvPicPr>
                      <p:cNvPr id="49185" name="Object 33">
                        <a:extLst>
                          <a:ext uri="{FF2B5EF4-FFF2-40B4-BE49-F238E27FC236}">
                            <a16:creationId xmlns:a16="http://schemas.microsoft.com/office/drawing/2014/main" id="{9A88594B-F21D-154E-8510-182A40D7D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51" y="3105150"/>
                        <a:ext cx="3816449" cy="885825"/>
                      </a:xfrm>
                      <a:prstGeom prst="rect">
                        <a:avLst/>
                      </a:prstGeom>
                      <a:noFill/>
                      <a:ln>
                        <a:noFill/>
                      </a:ln>
                      <a:effectLst/>
                    </p:spPr>
                  </p:pic>
                </p:oleObj>
              </mc:Fallback>
            </mc:AlternateContent>
          </a:graphicData>
        </a:graphic>
      </p:graphicFrame>
      <p:graphicFrame>
        <p:nvGraphicFramePr>
          <p:cNvPr id="49186" name="Object 34">
            <a:extLst>
              <a:ext uri="{FF2B5EF4-FFF2-40B4-BE49-F238E27FC236}">
                <a16:creationId xmlns:a16="http://schemas.microsoft.com/office/drawing/2014/main" id="{F15A87F1-19BD-AC42-993E-DAD8CD5B0600}"/>
              </a:ext>
            </a:extLst>
          </p:cNvPr>
          <p:cNvGraphicFramePr>
            <a:graphicFrameLocks noChangeAspect="1"/>
          </p:cNvGraphicFramePr>
          <p:nvPr/>
        </p:nvGraphicFramePr>
        <p:xfrm>
          <a:off x="1000125" y="1905000"/>
          <a:ext cx="2803525" cy="993775"/>
        </p:xfrm>
        <a:graphic>
          <a:graphicData uri="http://schemas.openxmlformats.org/presentationml/2006/ole">
            <mc:AlternateContent xmlns:mc="http://schemas.openxmlformats.org/markup-compatibility/2006">
              <mc:Choice xmlns:v="urn:schemas-microsoft-com:vml" Requires="v">
                <p:oleObj spid="_x0000_s184406" name="Equation" r:id="rId6" imgW="37744400" imgH="13462000" progId="Equation.3">
                  <p:embed/>
                </p:oleObj>
              </mc:Choice>
              <mc:Fallback>
                <p:oleObj name="Equation" r:id="rId6" imgW="37744400" imgH="13462000" progId="Equation.3">
                  <p:embed/>
                  <p:pic>
                    <p:nvPicPr>
                      <p:cNvPr id="49186" name="Object 34">
                        <a:extLst>
                          <a:ext uri="{FF2B5EF4-FFF2-40B4-BE49-F238E27FC236}">
                            <a16:creationId xmlns:a16="http://schemas.microsoft.com/office/drawing/2014/main" id="{F15A87F1-19BD-AC42-993E-DAD8CD5B06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1905000"/>
                        <a:ext cx="2803525"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7" name="Oval 35">
            <a:extLst>
              <a:ext uri="{FF2B5EF4-FFF2-40B4-BE49-F238E27FC236}">
                <a16:creationId xmlns:a16="http://schemas.microsoft.com/office/drawing/2014/main" id="{444E3D9E-5D8A-6144-A9D0-18ED7095761D}"/>
              </a:ext>
            </a:extLst>
          </p:cNvPr>
          <p:cNvSpPr>
            <a:spLocks noChangeArrowheads="1"/>
          </p:cNvSpPr>
          <p:nvPr/>
        </p:nvSpPr>
        <p:spPr bwMode="auto">
          <a:xfrm>
            <a:off x="2922588" y="2509838"/>
            <a:ext cx="355600" cy="3683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8" name="Freeform 36">
            <a:extLst>
              <a:ext uri="{FF2B5EF4-FFF2-40B4-BE49-F238E27FC236}">
                <a16:creationId xmlns:a16="http://schemas.microsoft.com/office/drawing/2014/main" id="{4FE57294-BBC8-7B47-90DD-29BB2B6C5EF6}"/>
              </a:ext>
            </a:extLst>
          </p:cNvPr>
          <p:cNvSpPr>
            <a:spLocks/>
          </p:cNvSpPr>
          <p:nvPr/>
        </p:nvSpPr>
        <p:spPr bwMode="auto">
          <a:xfrm>
            <a:off x="1182688" y="2890838"/>
            <a:ext cx="1930400" cy="439738"/>
          </a:xfrm>
          <a:custGeom>
            <a:avLst/>
            <a:gdLst>
              <a:gd name="T0" fmla="*/ 0 w 1264"/>
              <a:gd name="T1" fmla="*/ 144 h 165"/>
              <a:gd name="T2" fmla="*/ 440 w 1264"/>
              <a:gd name="T3" fmla="*/ 32 h 165"/>
              <a:gd name="T4" fmla="*/ 1040 w 1264"/>
              <a:gd name="T5" fmla="*/ 160 h 165"/>
              <a:gd name="T6" fmla="*/ 1264 w 1264"/>
              <a:gd name="T7" fmla="*/ 0 h 165"/>
            </a:gdLst>
            <a:ahLst/>
            <a:cxnLst>
              <a:cxn ang="0">
                <a:pos x="T0" y="T1"/>
              </a:cxn>
              <a:cxn ang="0">
                <a:pos x="T2" y="T3"/>
              </a:cxn>
              <a:cxn ang="0">
                <a:pos x="T4" y="T5"/>
              </a:cxn>
              <a:cxn ang="0">
                <a:pos x="T6" y="T7"/>
              </a:cxn>
            </a:cxnLst>
            <a:rect l="0" t="0" r="r" b="b"/>
            <a:pathLst>
              <a:path w="1264" h="165">
                <a:moveTo>
                  <a:pt x="0" y="144"/>
                </a:moveTo>
                <a:cubicBezTo>
                  <a:pt x="133" y="86"/>
                  <a:pt x="267" y="29"/>
                  <a:pt x="440" y="32"/>
                </a:cubicBezTo>
                <a:cubicBezTo>
                  <a:pt x="613" y="35"/>
                  <a:pt x="903" y="165"/>
                  <a:pt x="1040" y="160"/>
                </a:cubicBezTo>
                <a:cubicBezTo>
                  <a:pt x="1177" y="155"/>
                  <a:pt x="1227" y="27"/>
                  <a:pt x="1264" y="0"/>
                </a:cubicBezTo>
              </a:path>
            </a:pathLst>
          </a:custGeom>
          <a:noFill/>
          <a:ln w="158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6" name="AutoShape 164">
            <a:extLst>
              <a:ext uri="{FF2B5EF4-FFF2-40B4-BE49-F238E27FC236}">
                <a16:creationId xmlns:a16="http://schemas.microsoft.com/office/drawing/2014/main" id="{5155F9A0-77C5-8045-9000-D3665057E2C1}"/>
              </a:ext>
            </a:extLst>
          </p:cNvPr>
          <p:cNvSpPr>
            <a:spLocks noChangeAspect="1" noChangeArrowheads="1" noTextEdit="1"/>
          </p:cNvSpPr>
          <p:nvPr/>
        </p:nvSpPr>
        <p:spPr bwMode="auto">
          <a:xfrm>
            <a:off x="5943600" y="3429000"/>
            <a:ext cx="27209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9440" name="Group 288">
            <a:extLst>
              <a:ext uri="{FF2B5EF4-FFF2-40B4-BE49-F238E27FC236}">
                <a16:creationId xmlns:a16="http://schemas.microsoft.com/office/drawing/2014/main" id="{14C33122-B3FB-FD4D-98B7-33518B168F5C}"/>
              </a:ext>
            </a:extLst>
          </p:cNvPr>
          <p:cNvGrpSpPr>
            <a:grpSpLocks/>
          </p:cNvGrpSpPr>
          <p:nvPr/>
        </p:nvGrpSpPr>
        <p:grpSpPr bwMode="auto">
          <a:xfrm>
            <a:off x="6010275" y="3594100"/>
            <a:ext cx="2676525" cy="2640013"/>
            <a:chOff x="3473" y="2264"/>
            <a:chExt cx="1542" cy="1467"/>
          </a:xfrm>
        </p:grpSpPr>
        <p:sp>
          <p:nvSpPr>
            <p:cNvPr id="49318" name="Rectangle 166">
              <a:extLst>
                <a:ext uri="{FF2B5EF4-FFF2-40B4-BE49-F238E27FC236}">
                  <a16:creationId xmlns:a16="http://schemas.microsoft.com/office/drawing/2014/main" id="{E153D568-B585-8241-8943-126BD5B6EF02}"/>
                </a:ext>
              </a:extLst>
            </p:cNvPr>
            <p:cNvSpPr>
              <a:spLocks noChangeArrowheads="1"/>
            </p:cNvSpPr>
            <p:nvPr/>
          </p:nvSpPr>
          <p:spPr bwMode="auto">
            <a:xfrm>
              <a:off x="3744" y="3519"/>
              <a:ext cx="9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0.0</a:t>
              </a:r>
              <a:endParaRPr lang="en-US" altLang="en-US"/>
            </a:p>
          </p:txBody>
        </p:sp>
        <p:sp>
          <p:nvSpPr>
            <p:cNvPr id="49319" name="Rectangle 167">
              <a:extLst>
                <a:ext uri="{FF2B5EF4-FFF2-40B4-BE49-F238E27FC236}">
                  <a16:creationId xmlns:a16="http://schemas.microsoft.com/office/drawing/2014/main" id="{F401DB01-B2CF-8446-A2AB-0032D2FCDE5C}"/>
                </a:ext>
              </a:extLst>
            </p:cNvPr>
            <p:cNvSpPr>
              <a:spLocks noChangeArrowheads="1"/>
            </p:cNvSpPr>
            <p:nvPr/>
          </p:nvSpPr>
          <p:spPr bwMode="auto">
            <a:xfrm>
              <a:off x="3956"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-0.1</a:t>
              </a:r>
              <a:endParaRPr lang="en-US" altLang="en-US"/>
            </a:p>
          </p:txBody>
        </p:sp>
        <p:sp>
          <p:nvSpPr>
            <p:cNvPr id="49320" name="Rectangle 168">
              <a:extLst>
                <a:ext uri="{FF2B5EF4-FFF2-40B4-BE49-F238E27FC236}">
                  <a16:creationId xmlns:a16="http://schemas.microsoft.com/office/drawing/2014/main" id="{63278E07-080E-384C-8DF4-F01C00FA59FA}"/>
                </a:ext>
              </a:extLst>
            </p:cNvPr>
            <p:cNvSpPr>
              <a:spLocks noChangeArrowheads="1"/>
            </p:cNvSpPr>
            <p:nvPr/>
          </p:nvSpPr>
          <p:spPr bwMode="auto">
            <a:xfrm>
              <a:off x="4179"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-0.2</a:t>
              </a:r>
              <a:endParaRPr lang="en-US" altLang="en-US"/>
            </a:p>
          </p:txBody>
        </p:sp>
        <p:sp>
          <p:nvSpPr>
            <p:cNvPr id="49321" name="Rectangle 169">
              <a:extLst>
                <a:ext uri="{FF2B5EF4-FFF2-40B4-BE49-F238E27FC236}">
                  <a16:creationId xmlns:a16="http://schemas.microsoft.com/office/drawing/2014/main" id="{30A65A32-3D08-DB43-B53F-1228CDFAB4DB}"/>
                </a:ext>
              </a:extLst>
            </p:cNvPr>
            <p:cNvSpPr>
              <a:spLocks noChangeArrowheads="1"/>
            </p:cNvSpPr>
            <p:nvPr/>
          </p:nvSpPr>
          <p:spPr bwMode="auto">
            <a:xfrm>
              <a:off x="4401" y="3519"/>
              <a:ext cx="11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-0.3</a:t>
              </a:r>
              <a:endParaRPr lang="en-US" altLang="en-US"/>
            </a:p>
          </p:txBody>
        </p:sp>
        <p:sp>
          <p:nvSpPr>
            <p:cNvPr id="49322" name="Rectangle 170">
              <a:extLst>
                <a:ext uri="{FF2B5EF4-FFF2-40B4-BE49-F238E27FC236}">
                  <a16:creationId xmlns:a16="http://schemas.microsoft.com/office/drawing/2014/main" id="{EF5225FE-A978-CB49-B2CE-02F28D208174}"/>
                </a:ext>
              </a:extLst>
            </p:cNvPr>
            <p:cNvSpPr>
              <a:spLocks noChangeArrowheads="1"/>
            </p:cNvSpPr>
            <p:nvPr/>
          </p:nvSpPr>
          <p:spPr bwMode="auto">
            <a:xfrm>
              <a:off x="4624"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-0.4</a:t>
              </a:r>
              <a:endParaRPr lang="en-US" altLang="en-US"/>
            </a:p>
          </p:txBody>
        </p:sp>
        <p:sp>
          <p:nvSpPr>
            <p:cNvPr id="49323" name="Rectangle 171">
              <a:extLst>
                <a:ext uri="{FF2B5EF4-FFF2-40B4-BE49-F238E27FC236}">
                  <a16:creationId xmlns:a16="http://schemas.microsoft.com/office/drawing/2014/main" id="{62E386CB-F40C-EC4C-B4EE-EDE09CBEACC4}"/>
                </a:ext>
              </a:extLst>
            </p:cNvPr>
            <p:cNvSpPr>
              <a:spLocks noChangeArrowheads="1"/>
            </p:cNvSpPr>
            <p:nvPr/>
          </p:nvSpPr>
          <p:spPr bwMode="auto">
            <a:xfrm>
              <a:off x="4847"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-0.5</a:t>
              </a:r>
              <a:endParaRPr lang="en-US" altLang="en-US"/>
            </a:p>
          </p:txBody>
        </p:sp>
        <p:sp>
          <p:nvSpPr>
            <p:cNvPr id="49324" name="Rectangle 172">
              <a:extLst>
                <a:ext uri="{FF2B5EF4-FFF2-40B4-BE49-F238E27FC236}">
                  <a16:creationId xmlns:a16="http://schemas.microsoft.com/office/drawing/2014/main" id="{501C21E0-78A3-7B49-9631-024D52126973}"/>
                </a:ext>
              </a:extLst>
            </p:cNvPr>
            <p:cNvSpPr>
              <a:spLocks noChangeArrowheads="1"/>
            </p:cNvSpPr>
            <p:nvPr/>
          </p:nvSpPr>
          <p:spPr bwMode="auto">
            <a:xfrm>
              <a:off x="3718" y="3450"/>
              <a:ext cx="3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a:t>
              </a:r>
              <a:endParaRPr lang="en-US" altLang="en-US"/>
            </a:p>
          </p:txBody>
        </p:sp>
        <p:sp>
          <p:nvSpPr>
            <p:cNvPr id="49325" name="Rectangle 173">
              <a:extLst>
                <a:ext uri="{FF2B5EF4-FFF2-40B4-BE49-F238E27FC236}">
                  <a16:creationId xmlns:a16="http://schemas.microsoft.com/office/drawing/2014/main" id="{F4C4A290-4019-CB4D-81B9-731978185BFE}"/>
                </a:ext>
              </a:extLst>
            </p:cNvPr>
            <p:cNvSpPr>
              <a:spLocks noChangeArrowheads="1"/>
            </p:cNvSpPr>
            <p:nvPr/>
          </p:nvSpPr>
          <p:spPr bwMode="auto">
            <a:xfrm>
              <a:off x="3647" y="3177"/>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100</a:t>
              </a:r>
              <a:endParaRPr lang="en-US" altLang="en-US"/>
            </a:p>
          </p:txBody>
        </p:sp>
        <p:sp>
          <p:nvSpPr>
            <p:cNvPr id="49326" name="Rectangle 174">
              <a:extLst>
                <a:ext uri="{FF2B5EF4-FFF2-40B4-BE49-F238E27FC236}">
                  <a16:creationId xmlns:a16="http://schemas.microsoft.com/office/drawing/2014/main" id="{78554BB6-D122-AA41-A824-64C1AA42B2A1}"/>
                </a:ext>
              </a:extLst>
            </p:cNvPr>
            <p:cNvSpPr>
              <a:spLocks noChangeArrowheads="1"/>
            </p:cNvSpPr>
            <p:nvPr/>
          </p:nvSpPr>
          <p:spPr bwMode="auto">
            <a:xfrm>
              <a:off x="3647" y="2905"/>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200</a:t>
              </a:r>
              <a:endParaRPr lang="en-US" altLang="en-US"/>
            </a:p>
          </p:txBody>
        </p:sp>
        <p:sp>
          <p:nvSpPr>
            <p:cNvPr id="49327" name="Rectangle 175">
              <a:extLst>
                <a:ext uri="{FF2B5EF4-FFF2-40B4-BE49-F238E27FC236}">
                  <a16:creationId xmlns:a16="http://schemas.microsoft.com/office/drawing/2014/main" id="{EB0D6A9C-F6C0-F140-A539-0D45D74CAF4F}"/>
                </a:ext>
              </a:extLst>
            </p:cNvPr>
            <p:cNvSpPr>
              <a:spLocks noChangeArrowheads="1"/>
            </p:cNvSpPr>
            <p:nvPr/>
          </p:nvSpPr>
          <p:spPr bwMode="auto">
            <a:xfrm>
              <a:off x="3647" y="2631"/>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300</a:t>
              </a:r>
              <a:endParaRPr lang="en-US" altLang="en-US"/>
            </a:p>
          </p:txBody>
        </p:sp>
        <p:sp>
          <p:nvSpPr>
            <p:cNvPr id="49328" name="Rectangle 176">
              <a:extLst>
                <a:ext uri="{FF2B5EF4-FFF2-40B4-BE49-F238E27FC236}">
                  <a16:creationId xmlns:a16="http://schemas.microsoft.com/office/drawing/2014/main" id="{FB07243C-21E8-C543-A720-D6452A536B4C}"/>
                </a:ext>
              </a:extLst>
            </p:cNvPr>
            <p:cNvSpPr>
              <a:spLocks noChangeArrowheads="1"/>
            </p:cNvSpPr>
            <p:nvPr/>
          </p:nvSpPr>
          <p:spPr bwMode="auto">
            <a:xfrm>
              <a:off x="3647" y="2359"/>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400</a:t>
              </a:r>
              <a:endParaRPr lang="en-US" altLang="en-US"/>
            </a:p>
          </p:txBody>
        </p:sp>
        <p:sp>
          <p:nvSpPr>
            <p:cNvPr id="49329" name="Line 177">
              <a:extLst>
                <a:ext uri="{FF2B5EF4-FFF2-40B4-BE49-F238E27FC236}">
                  <a16:creationId xmlns:a16="http://schemas.microsoft.com/office/drawing/2014/main" id="{B73D2340-6B17-7A49-A150-0DDE7B17EAD9}"/>
                </a:ext>
              </a:extLst>
            </p:cNvPr>
            <p:cNvSpPr>
              <a:spLocks noChangeShapeType="1"/>
            </p:cNvSpPr>
            <p:nvPr/>
          </p:nvSpPr>
          <p:spPr bwMode="auto">
            <a:xfrm flipV="1">
              <a:off x="3789"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0" name="Line 178">
              <a:extLst>
                <a:ext uri="{FF2B5EF4-FFF2-40B4-BE49-F238E27FC236}">
                  <a16:creationId xmlns:a16="http://schemas.microsoft.com/office/drawing/2014/main" id="{05119D5F-DA0C-F44B-B598-58EE8BAC71D6}"/>
                </a:ext>
              </a:extLst>
            </p:cNvPr>
            <p:cNvSpPr>
              <a:spLocks noChangeShapeType="1"/>
            </p:cNvSpPr>
            <p:nvPr/>
          </p:nvSpPr>
          <p:spPr bwMode="auto">
            <a:xfrm flipV="1">
              <a:off x="3901"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1" name="Line 179">
              <a:extLst>
                <a:ext uri="{FF2B5EF4-FFF2-40B4-BE49-F238E27FC236}">
                  <a16:creationId xmlns:a16="http://schemas.microsoft.com/office/drawing/2014/main" id="{915BC06C-CFF3-F541-92D3-58064D76DAB9}"/>
                </a:ext>
              </a:extLst>
            </p:cNvPr>
            <p:cNvSpPr>
              <a:spLocks noChangeShapeType="1"/>
            </p:cNvSpPr>
            <p:nvPr/>
          </p:nvSpPr>
          <p:spPr bwMode="auto">
            <a:xfrm flipV="1">
              <a:off x="4012"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2" name="Line 180">
              <a:extLst>
                <a:ext uri="{FF2B5EF4-FFF2-40B4-BE49-F238E27FC236}">
                  <a16:creationId xmlns:a16="http://schemas.microsoft.com/office/drawing/2014/main" id="{A8D4EEB1-B089-FC45-8571-E03377B8AD9A}"/>
                </a:ext>
              </a:extLst>
            </p:cNvPr>
            <p:cNvSpPr>
              <a:spLocks noChangeShapeType="1"/>
            </p:cNvSpPr>
            <p:nvPr/>
          </p:nvSpPr>
          <p:spPr bwMode="auto">
            <a:xfrm flipV="1">
              <a:off x="4123"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3" name="Line 181">
              <a:extLst>
                <a:ext uri="{FF2B5EF4-FFF2-40B4-BE49-F238E27FC236}">
                  <a16:creationId xmlns:a16="http://schemas.microsoft.com/office/drawing/2014/main" id="{EE122487-D155-1A46-B6C6-E2C2A1E71623}"/>
                </a:ext>
              </a:extLst>
            </p:cNvPr>
            <p:cNvSpPr>
              <a:spLocks noChangeShapeType="1"/>
            </p:cNvSpPr>
            <p:nvPr/>
          </p:nvSpPr>
          <p:spPr bwMode="auto">
            <a:xfrm flipV="1">
              <a:off x="4234"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4" name="Line 182">
              <a:extLst>
                <a:ext uri="{FF2B5EF4-FFF2-40B4-BE49-F238E27FC236}">
                  <a16:creationId xmlns:a16="http://schemas.microsoft.com/office/drawing/2014/main" id="{1ED61BC3-813A-5C48-892C-D54DD7987452}"/>
                </a:ext>
              </a:extLst>
            </p:cNvPr>
            <p:cNvSpPr>
              <a:spLocks noChangeShapeType="1"/>
            </p:cNvSpPr>
            <p:nvPr/>
          </p:nvSpPr>
          <p:spPr bwMode="auto">
            <a:xfrm flipV="1">
              <a:off x="4346"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5" name="Line 183">
              <a:extLst>
                <a:ext uri="{FF2B5EF4-FFF2-40B4-BE49-F238E27FC236}">
                  <a16:creationId xmlns:a16="http://schemas.microsoft.com/office/drawing/2014/main" id="{D385F17E-2D0C-D140-B3DE-647FA073A8D1}"/>
                </a:ext>
              </a:extLst>
            </p:cNvPr>
            <p:cNvSpPr>
              <a:spLocks noChangeShapeType="1"/>
            </p:cNvSpPr>
            <p:nvPr/>
          </p:nvSpPr>
          <p:spPr bwMode="auto">
            <a:xfrm flipV="1">
              <a:off x="4457"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6" name="Line 184">
              <a:extLst>
                <a:ext uri="{FF2B5EF4-FFF2-40B4-BE49-F238E27FC236}">
                  <a16:creationId xmlns:a16="http://schemas.microsoft.com/office/drawing/2014/main" id="{ABD22DB5-7A3F-6F4E-93AA-EFF50599525B}"/>
                </a:ext>
              </a:extLst>
            </p:cNvPr>
            <p:cNvSpPr>
              <a:spLocks noChangeShapeType="1"/>
            </p:cNvSpPr>
            <p:nvPr/>
          </p:nvSpPr>
          <p:spPr bwMode="auto">
            <a:xfrm flipV="1">
              <a:off x="4569"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7" name="Line 185">
              <a:extLst>
                <a:ext uri="{FF2B5EF4-FFF2-40B4-BE49-F238E27FC236}">
                  <a16:creationId xmlns:a16="http://schemas.microsoft.com/office/drawing/2014/main" id="{4CA6EB21-7F47-1444-8796-E328A491045C}"/>
                </a:ext>
              </a:extLst>
            </p:cNvPr>
            <p:cNvSpPr>
              <a:spLocks noChangeShapeType="1"/>
            </p:cNvSpPr>
            <p:nvPr/>
          </p:nvSpPr>
          <p:spPr bwMode="auto">
            <a:xfrm flipV="1">
              <a:off x="4680"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8" name="Line 186">
              <a:extLst>
                <a:ext uri="{FF2B5EF4-FFF2-40B4-BE49-F238E27FC236}">
                  <a16:creationId xmlns:a16="http://schemas.microsoft.com/office/drawing/2014/main" id="{ECCD87F5-12F5-5A4F-B45C-734D6ED1929D}"/>
                </a:ext>
              </a:extLst>
            </p:cNvPr>
            <p:cNvSpPr>
              <a:spLocks noChangeShapeType="1"/>
            </p:cNvSpPr>
            <p:nvPr/>
          </p:nvSpPr>
          <p:spPr bwMode="auto">
            <a:xfrm flipV="1">
              <a:off x="4791"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9" name="Line 187">
              <a:extLst>
                <a:ext uri="{FF2B5EF4-FFF2-40B4-BE49-F238E27FC236}">
                  <a16:creationId xmlns:a16="http://schemas.microsoft.com/office/drawing/2014/main" id="{D5004D96-CFE0-554E-864D-461E5E72A427}"/>
                </a:ext>
              </a:extLst>
            </p:cNvPr>
            <p:cNvSpPr>
              <a:spLocks noChangeShapeType="1"/>
            </p:cNvSpPr>
            <p:nvPr/>
          </p:nvSpPr>
          <p:spPr bwMode="auto">
            <a:xfrm flipV="1">
              <a:off x="4902"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0" name="Line 188">
              <a:extLst>
                <a:ext uri="{FF2B5EF4-FFF2-40B4-BE49-F238E27FC236}">
                  <a16:creationId xmlns:a16="http://schemas.microsoft.com/office/drawing/2014/main" id="{5EDB624E-AC52-3A48-AC39-BD2168208D1F}"/>
                </a:ext>
              </a:extLst>
            </p:cNvPr>
            <p:cNvSpPr>
              <a:spLocks noChangeShapeType="1"/>
            </p:cNvSpPr>
            <p:nvPr/>
          </p:nvSpPr>
          <p:spPr bwMode="auto">
            <a:xfrm flipV="1">
              <a:off x="5014"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1" name="Line 189">
              <a:extLst>
                <a:ext uri="{FF2B5EF4-FFF2-40B4-BE49-F238E27FC236}">
                  <a16:creationId xmlns:a16="http://schemas.microsoft.com/office/drawing/2014/main" id="{CFE485BA-11C2-A04A-B6A5-4EAE338F6DEE}"/>
                </a:ext>
              </a:extLst>
            </p:cNvPr>
            <p:cNvSpPr>
              <a:spLocks noChangeShapeType="1"/>
            </p:cNvSpPr>
            <p:nvPr/>
          </p:nvSpPr>
          <p:spPr bwMode="auto">
            <a:xfrm>
              <a:off x="3789" y="3492"/>
              <a:ext cx="122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2" name="Line 190">
              <a:extLst>
                <a:ext uri="{FF2B5EF4-FFF2-40B4-BE49-F238E27FC236}">
                  <a16:creationId xmlns:a16="http://schemas.microsoft.com/office/drawing/2014/main" id="{077742C8-40B4-654F-9599-5671C9AE8C18}"/>
                </a:ext>
              </a:extLst>
            </p:cNvPr>
            <p:cNvSpPr>
              <a:spLocks noChangeShapeType="1"/>
            </p:cNvSpPr>
            <p:nvPr/>
          </p:nvSpPr>
          <p:spPr bwMode="auto">
            <a:xfrm>
              <a:off x="3789" y="2264"/>
              <a:ext cx="122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3" name="Line 191">
              <a:extLst>
                <a:ext uri="{FF2B5EF4-FFF2-40B4-BE49-F238E27FC236}">
                  <a16:creationId xmlns:a16="http://schemas.microsoft.com/office/drawing/2014/main" id="{589C955B-8E29-5D47-AC39-803FD41B0669}"/>
                </a:ext>
              </a:extLst>
            </p:cNvPr>
            <p:cNvSpPr>
              <a:spLocks noChangeShapeType="1"/>
            </p:cNvSpPr>
            <p:nvPr/>
          </p:nvSpPr>
          <p:spPr bwMode="auto">
            <a:xfrm>
              <a:off x="3769" y="3492"/>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4" name="Line 192">
              <a:extLst>
                <a:ext uri="{FF2B5EF4-FFF2-40B4-BE49-F238E27FC236}">
                  <a16:creationId xmlns:a16="http://schemas.microsoft.com/office/drawing/2014/main" id="{16838061-7E50-414F-9B4D-5DAA1EE5D530}"/>
                </a:ext>
              </a:extLst>
            </p:cNvPr>
            <p:cNvSpPr>
              <a:spLocks noChangeShapeType="1"/>
            </p:cNvSpPr>
            <p:nvPr/>
          </p:nvSpPr>
          <p:spPr bwMode="auto">
            <a:xfrm>
              <a:off x="3779" y="3423"/>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5" name="Line 193">
              <a:extLst>
                <a:ext uri="{FF2B5EF4-FFF2-40B4-BE49-F238E27FC236}">
                  <a16:creationId xmlns:a16="http://schemas.microsoft.com/office/drawing/2014/main" id="{933BEDFF-ED6C-AA45-8130-1DD10552983C}"/>
                </a:ext>
              </a:extLst>
            </p:cNvPr>
            <p:cNvSpPr>
              <a:spLocks noChangeShapeType="1"/>
            </p:cNvSpPr>
            <p:nvPr/>
          </p:nvSpPr>
          <p:spPr bwMode="auto">
            <a:xfrm>
              <a:off x="3779" y="3356"/>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6" name="Line 194">
              <a:extLst>
                <a:ext uri="{FF2B5EF4-FFF2-40B4-BE49-F238E27FC236}">
                  <a16:creationId xmlns:a16="http://schemas.microsoft.com/office/drawing/2014/main" id="{A486E6E6-7635-3D49-80B4-0BB96E8F02CD}"/>
                </a:ext>
              </a:extLst>
            </p:cNvPr>
            <p:cNvSpPr>
              <a:spLocks noChangeShapeType="1"/>
            </p:cNvSpPr>
            <p:nvPr/>
          </p:nvSpPr>
          <p:spPr bwMode="auto">
            <a:xfrm>
              <a:off x="3779" y="3287"/>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7" name="Line 195">
              <a:extLst>
                <a:ext uri="{FF2B5EF4-FFF2-40B4-BE49-F238E27FC236}">
                  <a16:creationId xmlns:a16="http://schemas.microsoft.com/office/drawing/2014/main" id="{AFA644FE-4433-1649-98E1-C7B04FC6F745}"/>
                </a:ext>
              </a:extLst>
            </p:cNvPr>
            <p:cNvSpPr>
              <a:spLocks noChangeShapeType="1"/>
            </p:cNvSpPr>
            <p:nvPr/>
          </p:nvSpPr>
          <p:spPr bwMode="auto">
            <a:xfrm>
              <a:off x="3769" y="3219"/>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8" name="Line 196">
              <a:extLst>
                <a:ext uri="{FF2B5EF4-FFF2-40B4-BE49-F238E27FC236}">
                  <a16:creationId xmlns:a16="http://schemas.microsoft.com/office/drawing/2014/main" id="{1F67C935-596D-064A-984B-8F919EA2C5A0}"/>
                </a:ext>
              </a:extLst>
            </p:cNvPr>
            <p:cNvSpPr>
              <a:spLocks noChangeShapeType="1"/>
            </p:cNvSpPr>
            <p:nvPr/>
          </p:nvSpPr>
          <p:spPr bwMode="auto">
            <a:xfrm>
              <a:off x="3779" y="3151"/>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9" name="Line 197">
              <a:extLst>
                <a:ext uri="{FF2B5EF4-FFF2-40B4-BE49-F238E27FC236}">
                  <a16:creationId xmlns:a16="http://schemas.microsoft.com/office/drawing/2014/main" id="{A68D21EC-6058-8743-BDC4-71BFB4B9154A}"/>
                </a:ext>
              </a:extLst>
            </p:cNvPr>
            <p:cNvSpPr>
              <a:spLocks noChangeShapeType="1"/>
            </p:cNvSpPr>
            <p:nvPr/>
          </p:nvSpPr>
          <p:spPr bwMode="auto">
            <a:xfrm>
              <a:off x="3779" y="3083"/>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0" name="Line 198">
              <a:extLst>
                <a:ext uri="{FF2B5EF4-FFF2-40B4-BE49-F238E27FC236}">
                  <a16:creationId xmlns:a16="http://schemas.microsoft.com/office/drawing/2014/main" id="{854ED611-7B0B-6D46-BE3E-4D752992F35E}"/>
                </a:ext>
              </a:extLst>
            </p:cNvPr>
            <p:cNvSpPr>
              <a:spLocks noChangeShapeType="1"/>
            </p:cNvSpPr>
            <p:nvPr/>
          </p:nvSpPr>
          <p:spPr bwMode="auto">
            <a:xfrm>
              <a:off x="3779" y="3014"/>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1" name="Line 199">
              <a:extLst>
                <a:ext uri="{FF2B5EF4-FFF2-40B4-BE49-F238E27FC236}">
                  <a16:creationId xmlns:a16="http://schemas.microsoft.com/office/drawing/2014/main" id="{14A6CE40-7363-B342-A5D3-F546DC064C69}"/>
                </a:ext>
              </a:extLst>
            </p:cNvPr>
            <p:cNvSpPr>
              <a:spLocks noChangeShapeType="1"/>
            </p:cNvSpPr>
            <p:nvPr/>
          </p:nvSpPr>
          <p:spPr bwMode="auto">
            <a:xfrm>
              <a:off x="3769" y="2946"/>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2" name="Line 200">
              <a:extLst>
                <a:ext uri="{FF2B5EF4-FFF2-40B4-BE49-F238E27FC236}">
                  <a16:creationId xmlns:a16="http://schemas.microsoft.com/office/drawing/2014/main" id="{F9287243-A84C-A049-B214-5D361EC9A6CD}"/>
                </a:ext>
              </a:extLst>
            </p:cNvPr>
            <p:cNvSpPr>
              <a:spLocks noChangeShapeType="1"/>
            </p:cNvSpPr>
            <p:nvPr/>
          </p:nvSpPr>
          <p:spPr bwMode="auto">
            <a:xfrm>
              <a:off x="3779" y="2878"/>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3" name="Line 201">
              <a:extLst>
                <a:ext uri="{FF2B5EF4-FFF2-40B4-BE49-F238E27FC236}">
                  <a16:creationId xmlns:a16="http://schemas.microsoft.com/office/drawing/2014/main" id="{A07E66BC-DDF0-0045-85AB-6A98AB23A323}"/>
                </a:ext>
              </a:extLst>
            </p:cNvPr>
            <p:cNvSpPr>
              <a:spLocks noChangeShapeType="1"/>
            </p:cNvSpPr>
            <p:nvPr/>
          </p:nvSpPr>
          <p:spPr bwMode="auto">
            <a:xfrm>
              <a:off x="3779" y="2809"/>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4" name="Line 202">
              <a:extLst>
                <a:ext uri="{FF2B5EF4-FFF2-40B4-BE49-F238E27FC236}">
                  <a16:creationId xmlns:a16="http://schemas.microsoft.com/office/drawing/2014/main" id="{2AA599C8-857E-CE41-9C75-81BEADA9252D}"/>
                </a:ext>
              </a:extLst>
            </p:cNvPr>
            <p:cNvSpPr>
              <a:spLocks noChangeShapeType="1"/>
            </p:cNvSpPr>
            <p:nvPr/>
          </p:nvSpPr>
          <p:spPr bwMode="auto">
            <a:xfrm>
              <a:off x="3779" y="2742"/>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5" name="Line 203">
              <a:extLst>
                <a:ext uri="{FF2B5EF4-FFF2-40B4-BE49-F238E27FC236}">
                  <a16:creationId xmlns:a16="http://schemas.microsoft.com/office/drawing/2014/main" id="{C7738482-9764-824B-B8A0-5F9002A7ED67}"/>
                </a:ext>
              </a:extLst>
            </p:cNvPr>
            <p:cNvSpPr>
              <a:spLocks noChangeShapeType="1"/>
            </p:cNvSpPr>
            <p:nvPr/>
          </p:nvSpPr>
          <p:spPr bwMode="auto">
            <a:xfrm>
              <a:off x="3769" y="2673"/>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6" name="Line 204">
              <a:extLst>
                <a:ext uri="{FF2B5EF4-FFF2-40B4-BE49-F238E27FC236}">
                  <a16:creationId xmlns:a16="http://schemas.microsoft.com/office/drawing/2014/main" id="{230CC114-2537-3340-BF36-528A76105C35}"/>
                </a:ext>
              </a:extLst>
            </p:cNvPr>
            <p:cNvSpPr>
              <a:spLocks noChangeShapeType="1"/>
            </p:cNvSpPr>
            <p:nvPr/>
          </p:nvSpPr>
          <p:spPr bwMode="auto">
            <a:xfrm>
              <a:off x="3779" y="2605"/>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7" name="Line 205">
              <a:extLst>
                <a:ext uri="{FF2B5EF4-FFF2-40B4-BE49-F238E27FC236}">
                  <a16:creationId xmlns:a16="http://schemas.microsoft.com/office/drawing/2014/main" id="{07019468-ADEA-8843-9169-2E230E58920E}"/>
                </a:ext>
              </a:extLst>
            </p:cNvPr>
            <p:cNvSpPr>
              <a:spLocks noChangeShapeType="1"/>
            </p:cNvSpPr>
            <p:nvPr/>
          </p:nvSpPr>
          <p:spPr bwMode="auto">
            <a:xfrm>
              <a:off x="3779" y="2537"/>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8" name="Line 206">
              <a:extLst>
                <a:ext uri="{FF2B5EF4-FFF2-40B4-BE49-F238E27FC236}">
                  <a16:creationId xmlns:a16="http://schemas.microsoft.com/office/drawing/2014/main" id="{9FA9515A-7EA9-A44B-A6ED-F88FE92E58BE}"/>
                </a:ext>
              </a:extLst>
            </p:cNvPr>
            <p:cNvSpPr>
              <a:spLocks noChangeShapeType="1"/>
            </p:cNvSpPr>
            <p:nvPr/>
          </p:nvSpPr>
          <p:spPr bwMode="auto">
            <a:xfrm>
              <a:off x="3779" y="2469"/>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9" name="Line 207">
              <a:extLst>
                <a:ext uri="{FF2B5EF4-FFF2-40B4-BE49-F238E27FC236}">
                  <a16:creationId xmlns:a16="http://schemas.microsoft.com/office/drawing/2014/main" id="{844AE1B0-A2A3-CA41-8C1B-A1F5598B1BB6}"/>
                </a:ext>
              </a:extLst>
            </p:cNvPr>
            <p:cNvSpPr>
              <a:spLocks noChangeShapeType="1"/>
            </p:cNvSpPr>
            <p:nvPr/>
          </p:nvSpPr>
          <p:spPr bwMode="auto">
            <a:xfrm>
              <a:off x="3769" y="2400"/>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0" name="Line 208">
              <a:extLst>
                <a:ext uri="{FF2B5EF4-FFF2-40B4-BE49-F238E27FC236}">
                  <a16:creationId xmlns:a16="http://schemas.microsoft.com/office/drawing/2014/main" id="{8C5B4D4D-D6F7-B945-B077-CEEE5320DAD0}"/>
                </a:ext>
              </a:extLst>
            </p:cNvPr>
            <p:cNvSpPr>
              <a:spLocks noChangeShapeType="1"/>
            </p:cNvSpPr>
            <p:nvPr/>
          </p:nvSpPr>
          <p:spPr bwMode="auto">
            <a:xfrm>
              <a:off x="3779" y="2332"/>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1" name="Line 209">
              <a:extLst>
                <a:ext uri="{FF2B5EF4-FFF2-40B4-BE49-F238E27FC236}">
                  <a16:creationId xmlns:a16="http://schemas.microsoft.com/office/drawing/2014/main" id="{59DE9952-C70D-1544-9E4E-CE6632220EB4}"/>
                </a:ext>
              </a:extLst>
            </p:cNvPr>
            <p:cNvSpPr>
              <a:spLocks noChangeShapeType="1"/>
            </p:cNvSpPr>
            <p:nvPr/>
          </p:nvSpPr>
          <p:spPr bwMode="auto">
            <a:xfrm>
              <a:off x="3779" y="2264"/>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2" name="Line 210">
              <a:extLst>
                <a:ext uri="{FF2B5EF4-FFF2-40B4-BE49-F238E27FC236}">
                  <a16:creationId xmlns:a16="http://schemas.microsoft.com/office/drawing/2014/main" id="{2D8F096D-73FE-B24B-AD6D-A5C51805737A}"/>
                </a:ext>
              </a:extLst>
            </p:cNvPr>
            <p:cNvSpPr>
              <a:spLocks noChangeShapeType="1"/>
            </p:cNvSpPr>
            <p:nvPr/>
          </p:nvSpPr>
          <p:spPr bwMode="auto">
            <a:xfrm flipV="1">
              <a:off x="3789" y="2264"/>
              <a:ext cx="1" cy="12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3" name="Line 211">
              <a:extLst>
                <a:ext uri="{FF2B5EF4-FFF2-40B4-BE49-F238E27FC236}">
                  <a16:creationId xmlns:a16="http://schemas.microsoft.com/office/drawing/2014/main" id="{0E4750D7-B221-BD4D-87F4-A95F3696D3EE}"/>
                </a:ext>
              </a:extLst>
            </p:cNvPr>
            <p:cNvSpPr>
              <a:spLocks noChangeShapeType="1"/>
            </p:cNvSpPr>
            <p:nvPr/>
          </p:nvSpPr>
          <p:spPr bwMode="auto">
            <a:xfrm flipV="1">
              <a:off x="5014" y="2264"/>
              <a:ext cx="1" cy="12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4" name="Oval 212">
              <a:extLst>
                <a:ext uri="{FF2B5EF4-FFF2-40B4-BE49-F238E27FC236}">
                  <a16:creationId xmlns:a16="http://schemas.microsoft.com/office/drawing/2014/main" id="{433160D5-FBBD-254A-935D-27BFFC99F421}"/>
                </a:ext>
              </a:extLst>
            </p:cNvPr>
            <p:cNvSpPr>
              <a:spLocks noChangeArrowheads="1"/>
            </p:cNvSpPr>
            <p:nvPr/>
          </p:nvSpPr>
          <p:spPr bwMode="auto">
            <a:xfrm>
              <a:off x="3762" y="3146"/>
              <a:ext cx="27" cy="27"/>
            </a:xfrm>
            <a:prstGeom prst="ellipse">
              <a:avLst/>
            </a:prstGeom>
            <a:solidFill>
              <a:srgbClr val="FFFFFF"/>
            </a:solidFill>
            <a:ln w="3175">
              <a:solidFill>
                <a:srgbClr val="FF0000"/>
              </a:solidFill>
              <a:round/>
              <a:headEnd/>
              <a:tailEnd/>
            </a:ln>
          </p:spPr>
          <p:txBody>
            <a:bodyPr/>
            <a:lstStyle/>
            <a:p>
              <a:endParaRPr lang="en-US"/>
            </a:p>
          </p:txBody>
        </p:sp>
        <p:sp>
          <p:nvSpPr>
            <p:cNvPr id="49365" name="Oval 213">
              <a:extLst>
                <a:ext uri="{FF2B5EF4-FFF2-40B4-BE49-F238E27FC236}">
                  <a16:creationId xmlns:a16="http://schemas.microsoft.com/office/drawing/2014/main" id="{5196E1AD-16F8-5048-BAC8-FDD1EC016910}"/>
                </a:ext>
              </a:extLst>
            </p:cNvPr>
            <p:cNvSpPr>
              <a:spLocks noChangeArrowheads="1"/>
            </p:cNvSpPr>
            <p:nvPr/>
          </p:nvSpPr>
          <p:spPr bwMode="auto">
            <a:xfrm>
              <a:off x="3776" y="3077"/>
              <a:ext cx="26" cy="26"/>
            </a:xfrm>
            <a:prstGeom prst="ellipse">
              <a:avLst/>
            </a:prstGeom>
            <a:solidFill>
              <a:srgbClr val="FFFFFF"/>
            </a:solidFill>
            <a:ln w="3175">
              <a:solidFill>
                <a:srgbClr val="FF0000"/>
              </a:solidFill>
              <a:round/>
              <a:headEnd/>
              <a:tailEnd/>
            </a:ln>
          </p:spPr>
          <p:txBody>
            <a:bodyPr/>
            <a:lstStyle/>
            <a:p>
              <a:endParaRPr lang="en-US"/>
            </a:p>
          </p:txBody>
        </p:sp>
        <p:sp>
          <p:nvSpPr>
            <p:cNvPr id="49366" name="Oval 214">
              <a:extLst>
                <a:ext uri="{FF2B5EF4-FFF2-40B4-BE49-F238E27FC236}">
                  <a16:creationId xmlns:a16="http://schemas.microsoft.com/office/drawing/2014/main" id="{00318183-481C-F94E-9D60-A895E418910B}"/>
                </a:ext>
              </a:extLst>
            </p:cNvPr>
            <p:cNvSpPr>
              <a:spLocks noChangeArrowheads="1"/>
            </p:cNvSpPr>
            <p:nvPr/>
          </p:nvSpPr>
          <p:spPr bwMode="auto">
            <a:xfrm>
              <a:off x="3793" y="3038"/>
              <a:ext cx="26" cy="26"/>
            </a:xfrm>
            <a:prstGeom prst="ellipse">
              <a:avLst/>
            </a:prstGeom>
            <a:solidFill>
              <a:srgbClr val="FFFFFF"/>
            </a:solidFill>
            <a:ln w="3175">
              <a:solidFill>
                <a:srgbClr val="FF0000"/>
              </a:solidFill>
              <a:round/>
              <a:headEnd/>
              <a:tailEnd/>
            </a:ln>
          </p:spPr>
          <p:txBody>
            <a:bodyPr/>
            <a:lstStyle/>
            <a:p>
              <a:endParaRPr lang="en-US"/>
            </a:p>
          </p:txBody>
        </p:sp>
        <p:sp>
          <p:nvSpPr>
            <p:cNvPr id="49367" name="Oval 215">
              <a:extLst>
                <a:ext uri="{FF2B5EF4-FFF2-40B4-BE49-F238E27FC236}">
                  <a16:creationId xmlns:a16="http://schemas.microsoft.com/office/drawing/2014/main" id="{71D070C4-419E-734A-81B7-D690894D1D59}"/>
                </a:ext>
              </a:extLst>
            </p:cNvPr>
            <p:cNvSpPr>
              <a:spLocks noChangeArrowheads="1"/>
            </p:cNvSpPr>
            <p:nvPr/>
          </p:nvSpPr>
          <p:spPr bwMode="auto">
            <a:xfrm>
              <a:off x="3810" y="2993"/>
              <a:ext cx="26" cy="26"/>
            </a:xfrm>
            <a:prstGeom prst="ellipse">
              <a:avLst/>
            </a:prstGeom>
            <a:solidFill>
              <a:srgbClr val="FFFFFF"/>
            </a:solidFill>
            <a:ln w="3175">
              <a:solidFill>
                <a:srgbClr val="FF0000"/>
              </a:solidFill>
              <a:round/>
              <a:headEnd/>
              <a:tailEnd/>
            </a:ln>
          </p:spPr>
          <p:txBody>
            <a:bodyPr/>
            <a:lstStyle/>
            <a:p>
              <a:endParaRPr lang="en-US"/>
            </a:p>
          </p:txBody>
        </p:sp>
        <p:sp>
          <p:nvSpPr>
            <p:cNvPr id="49368" name="Oval 216">
              <a:extLst>
                <a:ext uri="{FF2B5EF4-FFF2-40B4-BE49-F238E27FC236}">
                  <a16:creationId xmlns:a16="http://schemas.microsoft.com/office/drawing/2014/main" id="{3109E4B0-EE8D-6446-A4A2-493DA52D755E}"/>
                </a:ext>
              </a:extLst>
            </p:cNvPr>
            <p:cNvSpPr>
              <a:spLocks noChangeArrowheads="1"/>
            </p:cNvSpPr>
            <p:nvPr/>
          </p:nvSpPr>
          <p:spPr bwMode="auto">
            <a:xfrm>
              <a:off x="3826" y="2953"/>
              <a:ext cx="26" cy="27"/>
            </a:xfrm>
            <a:prstGeom prst="ellipse">
              <a:avLst/>
            </a:prstGeom>
            <a:solidFill>
              <a:srgbClr val="FFFFFF"/>
            </a:solidFill>
            <a:ln w="3175">
              <a:solidFill>
                <a:srgbClr val="FF0000"/>
              </a:solidFill>
              <a:round/>
              <a:headEnd/>
              <a:tailEnd/>
            </a:ln>
          </p:spPr>
          <p:txBody>
            <a:bodyPr/>
            <a:lstStyle/>
            <a:p>
              <a:endParaRPr lang="en-US"/>
            </a:p>
          </p:txBody>
        </p:sp>
        <p:sp>
          <p:nvSpPr>
            <p:cNvPr id="49369" name="Oval 217">
              <a:extLst>
                <a:ext uri="{FF2B5EF4-FFF2-40B4-BE49-F238E27FC236}">
                  <a16:creationId xmlns:a16="http://schemas.microsoft.com/office/drawing/2014/main" id="{DF82A3AC-E28F-A64A-AD65-4D172BC1E9A6}"/>
                </a:ext>
              </a:extLst>
            </p:cNvPr>
            <p:cNvSpPr>
              <a:spLocks noChangeArrowheads="1"/>
            </p:cNvSpPr>
            <p:nvPr/>
          </p:nvSpPr>
          <p:spPr bwMode="auto">
            <a:xfrm>
              <a:off x="3843" y="2915"/>
              <a:ext cx="27" cy="26"/>
            </a:xfrm>
            <a:prstGeom prst="ellipse">
              <a:avLst/>
            </a:prstGeom>
            <a:solidFill>
              <a:srgbClr val="FFFFFF"/>
            </a:solidFill>
            <a:ln w="3175">
              <a:solidFill>
                <a:srgbClr val="FF0000"/>
              </a:solidFill>
              <a:round/>
              <a:headEnd/>
              <a:tailEnd/>
            </a:ln>
          </p:spPr>
          <p:txBody>
            <a:bodyPr/>
            <a:lstStyle/>
            <a:p>
              <a:endParaRPr lang="en-US"/>
            </a:p>
          </p:txBody>
        </p:sp>
        <p:sp>
          <p:nvSpPr>
            <p:cNvPr id="49370" name="Oval 218">
              <a:extLst>
                <a:ext uri="{FF2B5EF4-FFF2-40B4-BE49-F238E27FC236}">
                  <a16:creationId xmlns:a16="http://schemas.microsoft.com/office/drawing/2014/main" id="{CF526B33-BCAE-7348-B309-769B8C0A940B}"/>
                </a:ext>
              </a:extLst>
            </p:cNvPr>
            <p:cNvSpPr>
              <a:spLocks noChangeArrowheads="1"/>
            </p:cNvSpPr>
            <p:nvPr/>
          </p:nvSpPr>
          <p:spPr bwMode="auto">
            <a:xfrm>
              <a:off x="3860" y="2882"/>
              <a:ext cx="27" cy="26"/>
            </a:xfrm>
            <a:prstGeom prst="ellipse">
              <a:avLst/>
            </a:prstGeom>
            <a:solidFill>
              <a:srgbClr val="FFFFFF"/>
            </a:solidFill>
            <a:ln w="3175">
              <a:solidFill>
                <a:srgbClr val="FF0000"/>
              </a:solidFill>
              <a:round/>
              <a:headEnd/>
              <a:tailEnd/>
            </a:ln>
          </p:spPr>
          <p:txBody>
            <a:bodyPr/>
            <a:lstStyle/>
            <a:p>
              <a:endParaRPr lang="en-US"/>
            </a:p>
          </p:txBody>
        </p:sp>
        <p:sp>
          <p:nvSpPr>
            <p:cNvPr id="49371" name="Oval 219">
              <a:extLst>
                <a:ext uri="{FF2B5EF4-FFF2-40B4-BE49-F238E27FC236}">
                  <a16:creationId xmlns:a16="http://schemas.microsoft.com/office/drawing/2014/main" id="{B1B64919-3641-474E-B7D6-8736F17E00F3}"/>
                </a:ext>
              </a:extLst>
            </p:cNvPr>
            <p:cNvSpPr>
              <a:spLocks noChangeArrowheads="1"/>
            </p:cNvSpPr>
            <p:nvPr/>
          </p:nvSpPr>
          <p:spPr bwMode="auto">
            <a:xfrm>
              <a:off x="3878" y="2846"/>
              <a:ext cx="26" cy="27"/>
            </a:xfrm>
            <a:prstGeom prst="ellipse">
              <a:avLst/>
            </a:prstGeom>
            <a:solidFill>
              <a:srgbClr val="FFFFFF"/>
            </a:solidFill>
            <a:ln w="3175">
              <a:solidFill>
                <a:srgbClr val="FF0000"/>
              </a:solidFill>
              <a:round/>
              <a:headEnd/>
              <a:tailEnd/>
            </a:ln>
          </p:spPr>
          <p:txBody>
            <a:bodyPr/>
            <a:lstStyle/>
            <a:p>
              <a:endParaRPr lang="en-US"/>
            </a:p>
          </p:txBody>
        </p:sp>
        <p:sp>
          <p:nvSpPr>
            <p:cNvPr id="49372" name="Oval 220">
              <a:extLst>
                <a:ext uri="{FF2B5EF4-FFF2-40B4-BE49-F238E27FC236}">
                  <a16:creationId xmlns:a16="http://schemas.microsoft.com/office/drawing/2014/main" id="{A046EFBB-B867-464A-BEBA-66776CD683B1}"/>
                </a:ext>
              </a:extLst>
            </p:cNvPr>
            <p:cNvSpPr>
              <a:spLocks noChangeArrowheads="1"/>
            </p:cNvSpPr>
            <p:nvPr/>
          </p:nvSpPr>
          <p:spPr bwMode="auto">
            <a:xfrm>
              <a:off x="3895" y="2817"/>
              <a:ext cx="27" cy="27"/>
            </a:xfrm>
            <a:prstGeom prst="ellipse">
              <a:avLst/>
            </a:prstGeom>
            <a:solidFill>
              <a:srgbClr val="FFFFFF"/>
            </a:solidFill>
            <a:ln w="3175">
              <a:solidFill>
                <a:srgbClr val="FF0000"/>
              </a:solidFill>
              <a:round/>
              <a:headEnd/>
              <a:tailEnd/>
            </a:ln>
          </p:spPr>
          <p:txBody>
            <a:bodyPr/>
            <a:lstStyle/>
            <a:p>
              <a:endParaRPr lang="en-US"/>
            </a:p>
          </p:txBody>
        </p:sp>
        <p:sp>
          <p:nvSpPr>
            <p:cNvPr id="49373" name="Oval 221">
              <a:extLst>
                <a:ext uri="{FF2B5EF4-FFF2-40B4-BE49-F238E27FC236}">
                  <a16:creationId xmlns:a16="http://schemas.microsoft.com/office/drawing/2014/main" id="{D9D47ACC-1D26-0A40-8AD4-60C46E3BF1AB}"/>
                </a:ext>
              </a:extLst>
            </p:cNvPr>
            <p:cNvSpPr>
              <a:spLocks noChangeArrowheads="1"/>
            </p:cNvSpPr>
            <p:nvPr/>
          </p:nvSpPr>
          <p:spPr bwMode="auto">
            <a:xfrm>
              <a:off x="3913" y="2788"/>
              <a:ext cx="26" cy="26"/>
            </a:xfrm>
            <a:prstGeom prst="ellipse">
              <a:avLst/>
            </a:prstGeom>
            <a:solidFill>
              <a:srgbClr val="FFFFFF"/>
            </a:solidFill>
            <a:ln w="3175">
              <a:solidFill>
                <a:srgbClr val="FF0000"/>
              </a:solidFill>
              <a:round/>
              <a:headEnd/>
              <a:tailEnd/>
            </a:ln>
          </p:spPr>
          <p:txBody>
            <a:bodyPr/>
            <a:lstStyle/>
            <a:p>
              <a:endParaRPr lang="en-US"/>
            </a:p>
          </p:txBody>
        </p:sp>
        <p:sp>
          <p:nvSpPr>
            <p:cNvPr id="49374" name="Oval 222">
              <a:extLst>
                <a:ext uri="{FF2B5EF4-FFF2-40B4-BE49-F238E27FC236}">
                  <a16:creationId xmlns:a16="http://schemas.microsoft.com/office/drawing/2014/main" id="{0469FD3A-54F4-7F45-AE02-07C50AE6036A}"/>
                </a:ext>
              </a:extLst>
            </p:cNvPr>
            <p:cNvSpPr>
              <a:spLocks noChangeArrowheads="1"/>
            </p:cNvSpPr>
            <p:nvPr/>
          </p:nvSpPr>
          <p:spPr bwMode="auto">
            <a:xfrm>
              <a:off x="3931" y="2762"/>
              <a:ext cx="27" cy="26"/>
            </a:xfrm>
            <a:prstGeom prst="ellipse">
              <a:avLst/>
            </a:prstGeom>
            <a:solidFill>
              <a:srgbClr val="FFFFFF"/>
            </a:solidFill>
            <a:ln w="3175">
              <a:solidFill>
                <a:srgbClr val="FF0000"/>
              </a:solidFill>
              <a:round/>
              <a:headEnd/>
              <a:tailEnd/>
            </a:ln>
          </p:spPr>
          <p:txBody>
            <a:bodyPr/>
            <a:lstStyle/>
            <a:p>
              <a:endParaRPr lang="en-US"/>
            </a:p>
          </p:txBody>
        </p:sp>
        <p:sp>
          <p:nvSpPr>
            <p:cNvPr id="49375" name="Oval 223">
              <a:extLst>
                <a:ext uri="{FF2B5EF4-FFF2-40B4-BE49-F238E27FC236}">
                  <a16:creationId xmlns:a16="http://schemas.microsoft.com/office/drawing/2014/main" id="{4C458B4D-63C0-7241-A819-58ABBF19D055}"/>
                </a:ext>
              </a:extLst>
            </p:cNvPr>
            <p:cNvSpPr>
              <a:spLocks noChangeArrowheads="1"/>
            </p:cNvSpPr>
            <p:nvPr/>
          </p:nvSpPr>
          <p:spPr bwMode="auto">
            <a:xfrm>
              <a:off x="3950" y="2738"/>
              <a:ext cx="26" cy="27"/>
            </a:xfrm>
            <a:prstGeom prst="ellipse">
              <a:avLst/>
            </a:prstGeom>
            <a:solidFill>
              <a:srgbClr val="FFFFFF"/>
            </a:solidFill>
            <a:ln w="3175">
              <a:solidFill>
                <a:srgbClr val="FF0000"/>
              </a:solidFill>
              <a:round/>
              <a:headEnd/>
              <a:tailEnd/>
            </a:ln>
          </p:spPr>
          <p:txBody>
            <a:bodyPr/>
            <a:lstStyle/>
            <a:p>
              <a:endParaRPr lang="en-US"/>
            </a:p>
          </p:txBody>
        </p:sp>
        <p:sp>
          <p:nvSpPr>
            <p:cNvPr id="49376" name="Oval 224">
              <a:extLst>
                <a:ext uri="{FF2B5EF4-FFF2-40B4-BE49-F238E27FC236}">
                  <a16:creationId xmlns:a16="http://schemas.microsoft.com/office/drawing/2014/main" id="{301539DB-6178-D145-9F2D-715DFB19ADB7}"/>
                </a:ext>
              </a:extLst>
            </p:cNvPr>
            <p:cNvSpPr>
              <a:spLocks noChangeArrowheads="1"/>
            </p:cNvSpPr>
            <p:nvPr/>
          </p:nvSpPr>
          <p:spPr bwMode="auto">
            <a:xfrm>
              <a:off x="3969" y="2716"/>
              <a:ext cx="26" cy="26"/>
            </a:xfrm>
            <a:prstGeom prst="ellipse">
              <a:avLst/>
            </a:prstGeom>
            <a:solidFill>
              <a:srgbClr val="FFFFFF"/>
            </a:solidFill>
            <a:ln w="3175">
              <a:solidFill>
                <a:srgbClr val="FF0000"/>
              </a:solidFill>
              <a:round/>
              <a:headEnd/>
              <a:tailEnd/>
            </a:ln>
          </p:spPr>
          <p:txBody>
            <a:bodyPr/>
            <a:lstStyle/>
            <a:p>
              <a:endParaRPr lang="en-US"/>
            </a:p>
          </p:txBody>
        </p:sp>
        <p:sp>
          <p:nvSpPr>
            <p:cNvPr id="49377" name="Oval 225">
              <a:extLst>
                <a:ext uri="{FF2B5EF4-FFF2-40B4-BE49-F238E27FC236}">
                  <a16:creationId xmlns:a16="http://schemas.microsoft.com/office/drawing/2014/main" id="{808B029D-4191-144A-BDFF-002DC9B5708D}"/>
                </a:ext>
              </a:extLst>
            </p:cNvPr>
            <p:cNvSpPr>
              <a:spLocks noChangeArrowheads="1"/>
            </p:cNvSpPr>
            <p:nvPr/>
          </p:nvSpPr>
          <p:spPr bwMode="auto">
            <a:xfrm>
              <a:off x="3988" y="2696"/>
              <a:ext cx="26" cy="26"/>
            </a:xfrm>
            <a:prstGeom prst="ellipse">
              <a:avLst/>
            </a:prstGeom>
            <a:solidFill>
              <a:srgbClr val="FFFFFF"/>
            </a:solidFill>
            <a:ln w="3175">
              <a:solidFill>
                <a:srgbClr val="FF0000"/>
              </a:solidFill>
              <a:round/>
              <a:headEnd/>
              <a:tailEnd/>
            </a:ln>
          </p:spPr>
          <p:txBody>
            <a:bodyPr/>
            <a:lstStyle/>
            <a:p>
              <a:endParaRPr lang="en-US"/>
            </a:p>
          </p:txBody>
        </p:sp>
        <p:sp>
          <p:nvSpPr>
            <p:cNvPr id="49378" name="Oval 226">
              <a:extLst>
                <a:ext uri="{FF2B5EF4-FFF2-40B4-BE49-F238E27FC236}">
                  <a16:creationId xmlns:a16="http://schemas.microsoft.com/office/drawing/2014/main" id="{F24E5478-AC09-9245-93BB-B1654906CA76}"/>
                </a:ext>
              </a:extLst>
            </p:cNvPr>
            <p:cNvSpPr>
              <a:spLocks noChangeArrowheads="1"/>
            </p:cNvSpPr>
            <p:nvPr/>
          </p:nvSpPr>
          <p:spPr bwMode="auto">
            <a:xfrm>
              <a:off x="4007" y="2674"/>
              <a:ext cx="26" cy="26"/>
            </a:xfrm>
            <a:prstGeom prst="ellipse">
              <a:avLst/>
            </a:prstGeom>
            <a:solidFill>
              <a:srgbClr val="FFFFFF"/>
            </a:solidFill>
            <a:ln w="3175">
              <a:solidFill>
                <a:srgbClr val="FF0000"/>
              </a:solidFill>
              <a:round/>
              <a:headEnd/>
              <a:tailEnd/>
            </a:ln>
          </p:spPr>
          <p:txBody>
            <a:bodyPr/>
            <a:lstStyle/>
            <a:p>
              <a:endParaRPr lang="en-US"/>
            </a:p>
          </p:txBody>
        </p:sp>
        <p:sp>
          <p:nvSpPr>
            <p:cNvPr id="49379" name="Oval 227">
              <a:extLst>
                <a:ext uri="{FF2B5EF4-FFF2-40B4-BE49-F238E27FC236}">
                  <a16:creationId xmlns:a16="http://schemas.microsoft.com/office/drawing/2014/main" id="{40EF0C69-BC0B-CC4B-B4EE-00A4CE838E3F}"/>
                </a:ext>
              </a:extLst>
            </p:cNvPr>
            <p:cNvSpPr>
              <a:spLocks noChangeArrowheads="1"/>
            </p:cNvSpPr>
            <p:nvPr/>
          </p:nvSpPr>
          <p:spPr bwMode="auto">
            <a:xfrm>
              <a:off x="4027" y="2657"/>
              <a:ext cx="26" cy="26"/>
            </a:xfrm>
            <a:prstGeom prst="ellipse">
              <a:avLst/>
            </a:prstGeom>
            <a:solidFill>
              <a:srgbClr val="FFFFFF"/>
            </a:solidFill>
            <a:ln w="3175">
              <a:solidFill>
                <a:srgbClr val="FF0000"/>
              </a:solidFill>
              <a:round/>
              <a:headEnd/>
              <a:tailEnd/>
            </a:ln>
          </p:spPr>
          <p:txBody>
            <a:bodyPr/>
            <a:lstStyle/>
            <a:p>
              <a:endParaRPr lang="en-US"/>
            </a:p>
          </p:txBody>
        </p:sp>
        <p:sp>
          <p:nvSpPr>
            <p:cNvPr id="49380" name="Oval 228">
              <a:extLst>
                <a:ext uri="{FF2B5EF4-FFF2-40B4-BE49-F238E27FC236}">
                  <a16:creationId xmlns:a16="http://schemas.microsoft.com/office/drawing/2014/main" id="{808FA26C-677A-D54C-AF41-D41E55A9CE42}"/>
                </a:ext>
              </a:extLst>
            </p:cNvPr>
            <p:cNvSpPr>
              <a:spLocks noChangeArrowheads="1"/>
            </p:cNvSpPr>
            <p:nvPr/>
          </p:nvSpPr>
          <p:spPr bwMode="auto">
            <a:xfrm>
              <a:off x="4047" y="2652"/>
              <a:ext cx="27" cy="26"/>
            </a:xfrm>
            <a:prstGeom prst="ellipse">
              <a:avLst/>
            </a:prstGeom>
            <a:solidFill>
              <a:srgbClr val="FFFFFF"/>
            </a:solidFill>
            <a:ln w="3175">
              <a:solidFill>
                <a:srgbClr val="FF0000"/>
              </a:solidFill>
              <a:round/>
              <a:headEnd/>
              <a:tailEnd/>
            </a:ln>
          </p:spPr>
          <p:txBody>
            <a:bodyPr/>
            <a:lstStyle/>
            <a:p>
              <a:endParaRPr lang="en-US"/>
            </a:p>
          </p:txBody>
        </p:sp>
        <p:sp>
          <p:nvSpPr>
            <p:cNvPr id="49381" name="Oval 229">
              <a:extLst>
                <a:ext uri="{FF2B5EF4-FFF2-40B4-BE49-F238E27FC236}">
                  <a16:creationId xmlns:a16="http://schemas.microsoft.com/office/drawing/2014/main" id="{0F641433-9FC0-A044-AC3F-CDA8BC5C35EB}"/>
                </a:ext>
              </a:extLst>
            </p:cNvPr>
            <p:cNvSpPr>
              <a:spLocks noChangeArrowheads="1"/>
            </p:cNvSpPr>
            <p:nvPr/>
          </p:nvSpPr>
          <p:spPr bwMode="auto">
            <a:xfrm>
              <a:off x="4067" y="2632"/>
              <a:ext cx="26" cy="26"/>
            </a:xfrm>
            <a:prstGeom prst="ellipse">
              <a:avLst/>
            </a:prstGeom>
            <a:solidFill>
              <a:srgbClr val="FFFFFF"/>
            </a:solidFill>
            <a:ln w="3175">
              <a:solidFill>
                <a:srgbClr val="FF0000"/>
              </a:solidFill>
              <a:round/>
              <a:headEnd/>
              <a:tailEnd/>
            </a:ln>
          </p:spPr>
          <p:txBody>
            <a:bodyPr/>
            <a:lstStyle/>
            <a:p>
              <a:endParaRPr lang="en-US"/>
            </a:p>
          </p:txBody>
        </p:sp>
        <p:sp>
          <p:nvSpPr>
            <p:cNvPr id="49382" name="Oval 230">
              <a:extLst>
                <a:ext uri="{FF2B5EF4-FFF2-40B4-BE49-F238E27FC236}">
                  <a16:creationId xmlns:a16="http://schemas.microsoft.com/office/drawing/2014/main" id="{30F6DFD8-2A1F-5A45-9BBA-05A33EA46E7F}"/>
                </a:ext>
              </a:extLst>
            </p:cNvPr>
            <p:cNvSpPr>
              <a:spLocks noChangeArrowheads="1"/>
            </p:cNvSpPr>
            <p:nvPr/>
          </p:nvSpPr>
          <p:spPr bwMode="auto">
            <a:xfrm>
              <a:off x="4087" y="2614"/>
              <a:ext cx="26" cy="27"/>
            </a:xfrm>
            <a:prstGeom prst="ellipse">
              <a:avLst/>
            </a:prstGeom>
            <a:solidFill>
              <a:srgbClr val="FFFFFF"/>
            </a:solidFill>
            <a:ln w="3175">
              <a:solidFill>
                <a:srgbClr val="FF0000"/>
              </a:solidFill>
              <a:round/>
              <a:headEnd/>
              <a:tailEnd/>
            </a:ln>
          </p:spPr>
          <p:txBody>
            <a:bodyPr/>
            <a:lstStyle/>
            <a:p>
              <a:endParaRPr lang="en-US"/>
            </a:p>
          </p:txBody>
        </p:sp>
        <p:sp>
          <p:nvSpPr>
            <p:cNvPr id="49383" name="Oval 231">
              <a:extLst>
                <a:ext uri="{FF2B5EF4-FFF2-40B4-BE49-F238E27FC236}">
                  <a16:creationId xmlns:a16="http://schemas.microsoft.com/office/drawing/2014/main" id="{E739C97D-C573-A648-9FE8-81068894894B}"/>
                </a:ext>
              </a:extLst>
            </p:cNvPr>
            <p:cNvSpPr>
              <a:spLocks noChangeArrowheads="1"/>
            </p:cNvSpPr>
            <p:nvPr/>
          </p:nvSpPr>
          <p:spPr bwMode="auto">
            <a:xfrm>
              <a:off x="4108" y="2602"/>
              <a:ext cx="26" cy="27"/>
            </a:xfrm>
            <a:prstGeom prst="ellipse">
              <a:avLst/>
            </a:prstGeom>
            <a:solidFill>
              <a:srgbClr val="FFFFFF"/>
            </a:solidFill>
            <a:ln w="3175">
              <a:solidFill>
                <a:srgbClr val="FF0000"/>
              </a:solidFill>
              <a:round/>
              <a:headEnd/>
              <a:tailEnd/>
            </a:ln>
          </p:spPr>
          <p:txBody>
            <a:bodyPr/>
            <a:lstStyle/>
            <a:p>
              <a:endParaRPr lang="en-US"/>
            </a:p>
          </p:txBody>
        </p:sp>
        <p:sp>
          <p:nvSpPr>
            <p:cNvPr id="49384" name="Oval 232">
              <a:extLst>
                <a:ext uri="{FF2B5EF4-FFF2-40B4-BE49-F238E27FC236}">
                  <a16:creationId xmlns:a16="http://schemas.microsoft.com/office/drawing/2014/main" id="{A3DA9894-CFF2-444C-A278-237B5E287318}"/>
                </a:ext>
              </a:extLst>
            </p:cNvPr>
            <p:cNvSpPr>
              <a:spLocks noChangeArrowheads="1"/>
            </p:cNvSpPr>
            <p:nvPr/>
          </p:nvSpPr>
          <p:spPr bwMode="auto">
            <a:xfrm>
              <a:off x="4129" y="2587"/>
              <a:ext cx="26" cy="26"/>
            </a:xfrm>
            <a:prstGeom prst="ellipse">
              <a:avLst/>
            </a:prstGeom>
            <a:solidFill>
              <a:srgbClr val="FFFFFF"/>
            </a:solidFill>
            <a:ln w="3175">
              <a:solidFill>
                <a:srgbClr val="FF0000"/>
              </a:solidFill>
              <a:round/>
              <a:headEnd/>
              <a:tailEnd/>
            </a:ln>
          </p:spPr>
          <p:txBody>
            <a:bodyPr/>
            <a:lstStyle/>
            <a:p>
              <a:endParaRPr lang="en-US"/>
            </a:p>
          </p:txBody>
        </p:sp>
        <p:sp>
          <p:nvSpPr>
            <p:cNvPr id="49385" name="Oval 233">
              <a:extLst>
                <a:ext uri="{FF2B5EF4-FFF2-40B4-BE49-F238E27FC236}">
                  <a16:creationId xmlns:a16="http://schemas.microsoft.com/office/drawing/2014/main" id="{699D9F8B-2953-AB4A-A8C7-C3B6BB7ABFCC}"/>
                </a:ext>
              </a:extLst>
            </p:cNvPr>
            <p:cNvSpPr>
              <a:spLocks noChangeArrowheads="1"/>
            </p:cNvSpPr>
            <p:nvPr/>
          </p:nvSpPr>
          <p:spPr bwMode="auto">
            <a:xfrm>
              <a:off x="4149" y="2573"/>
              <a:ext cx="26" cy="26"/>
            </a:xfrm>
            <a:prstGeom prst="ellipse">
              <a:avLst/>
            </a:prstGeom>
            <a:solidFill>
              <a:srgbClr val="FFFFFF"/>
            </a:solidFill>
            <a:ln w="3175">
              <a:solidFill>
                <a:srgbClr val="FF0000"/>
              </a:solidFill>
              <a:round/>
              <a:headEnd/>
              <a:tailEnd/>
            </a:ln>
          </p:spPr>
          <p:txBody>
            <a:bodyPr/>
            <a:lstStyle/>
            <a:p>
              <a:endParaRPr lang="en-US"/>
            </a:p>
          </p:txBody>
        </p:sp>
        <p:sp>
          <p:nvSpPr>
            <p:cNvPr id="49386" name="Oval 234">
              <a:extLst>
                <a:ext uri="{FF2B5EF4-FFF2-40B4-BE49-F238E27FC236}">
                  <a16:creationId xmlns:a16="http://schemas.microsoft.com/office/drawing/2014/main" id="{A54F2012-5CE0-0046-9DDD-CBD037900972}"/>
                </a:ext>
              </a:extLst>
            </p:cNvPr>
            <p:cNvSpPr>
              <a:spLocks noChangeArrowheads="1"/>
            </p:cNvSpPr>
            <p:nvPr/>
          </p:nvSpPr>
          <p:spPr bwMode="auto">
            <a:xfrm>
              <a:off x="4170" y="2565"/>
              <a:ext cx="27" cy="27"/>
            </a:xfrm>
            <a:prstGeom prst="ellipse">
              <a:avLst/>
            </a:prstGeom>
            <a:solidFill>
              <a:srgbClr val="FFFFFF"/>
            </a:solidFill>
            <a:ln w="3175">
              <a:solidFill>
                <a:srgbClr val="FF0000"/>
              </a:solidFill>
              <a:round/>
              <a:headEnd/>
              <a:tailEnd/>
            </a:ln>
          </p:spPr>
          <p:txBody>
            <a:bodyPr/>
            <a:lstStyle/>
            <a:p>
              <a:endParaRPr lang="en-US"/>
            </a:p>
          </p:txBody>
        </p:sp>
        <p:sp>
          <p:nvSpPr>
            <p:cNvPr id="49387" name="Oval 235">
              <a:extLst>
                <a:ext uri="{FF2B5EF4-FFF2-40B4-BE49-F238E27FC236}">
                  <a16:creationId xmlns:a16="http://schemas.microsoft.com/office/drawing/2014/main" id="{0A1D3DE3-A350-114A-8A96-08975B450FD2}"/>
                </a:ext>
              </a:extLst>
            </p:cNvPr>
            <p:cNvSpPr>
              <a:spLocks noChangeArrowheads="1"/>
            </p:cNvSpPr>
            <p:nvPr/>
          </p:nvSpPr>
          <p:spPr bwMode="auto">
            <a:xfrm>
              <a:off x="4192" y="2551"/>
              <a:ext cx="26" cy="27"/>
            </a:xfrm>
            <a:prstGeom prst="ellipse">
              <a:avLst/>
            </a:prstGeom>
            <a:solidFill>
              <a:srgbClr val="FFFFFF"/>
            </a:solidFill>
            <a:ln w="3175">
              <a:solidFill>
                <a:srgbClr val="FF0000"/>
              </a:solidFill>
              <a:round/>
              <a:headEnd/>
              <a:tailEnd/>
            </a:ln>
          </p:spPr>
          <p:txBody>
            <a:bodyPr/>
            <a:lstStyle/>
            <a:p>
              <a:endParaRPr lang="en-US"/>
            </a:p>
          </p:txBody>
        </p:sp>
        <p:sp>
          <p:nvSpPr>
            <p:cNvPr id="49388" name="Oval 236">
              <a:extLst>
                <a:ext uri="{FF2B5EF4-FFF2-40B4-BE49-F238E27FC236}">
                  <a16:creationId xmlns:a16="http://schemas.microsoft.com/office/drawing/2014/main" id="{C40B761A-1A13-7B4F-A7E8-CA327EBA687B}"/>
                </a:ext>
              </a:extLst>
            </p:cNvPr>
            <p:cNvSpPr>
              <a:spLocks noChangeArrowheads="1"/>
            </p:cNvSpPr>
            <p:nvPr/>
          </p:nvSpPr>
          <p:spPr bwMode="auto">
            <a:xfrm>
              <a:off x="4213" y="2539"/>
              <a:ext cx="27" cy="27"/>
            </a:xfrm>
            <a:prstGeom prst="ellipse">
              <a:avLst/>
            </a:prstGeom>
            <a:solidFill>
              <a:srgbClr val="FFFFFF"/>
            </a:solidFill>
            <a:ln w="3175">
              <a:solidFill>
                <a:srgbClr val="FF0000"/>
              </a:solidFill>
              <a:round/>
              <a:headEnd/>
              <a:tailEnd/>
            </a:ln>
          </p:spPr>
          <p:txBody>
            <a:bodyPr/>
            <a:lstStyle/>
            <a:p>
              <a:endParaRPr lang="en-US"/>
            </a:p>
          </p:txBody>
        </p:sp>
        <p:sp>
          <p:nvSpPr>
            <p:cNvPr id="49389" name="Oval 237">
              <a:extLst>
                <a:ext uri="{FF2B5EF4-FFF2-40B4-BE49-F238E27FC236}">
                  <a16:creationId xmlns:a16="http://schemas.microsoft.com/office/drawing/2014/main" id="{C35D6D8B-B234-BD4B-A75F-1D66D1764499}"/>
                </a:ext>
              </a:extLst>
            </p:cNvPr>
            <p:cNvSpPr>
              <a:spLocks noChangeArrowheads="1"/>
            </p:cNvSpPr>
            <p:nvPr/>
          </p:nvSpPr>
          <p:spPr bwMode="auto">
            <a:xfrm>
              <a:off x="4235" y="2528"/>
              <a:ext cx="26" cy="27"/>
            </a:xfrm>
            <a:prstGeom prst="ellipse">
              <a:avLst/>
            </a:prstGeom>
            <a:solidFill>
              <a:srgbClr val="FFFFFF"/>
            </a:solidFill>
            <a:ln w="3175">
              <a:solidFill>
                <a:srgbClr val="FF0000"/>
              </a:solidFill>
              <a:round/>
              <a:headEnd/>
              <a:tailEnd/>
            </a:ln>
          </p:spPr>
          <p:txBody>
            <a:bodyPr/>
            <a:lstStyle/>
            <a:p>
              <a:endParaRPr lang="en-US"/>
            </a:p>
          </p:txBody>
        </p:sp>
        <p:sp>
          <p:nvSpPr>
            <p:cNvPr id="49390" name="Oval 238">
              <a:extLst>
                <a:ext uri="{FF2B5EF4-FFF2-40B4-BE49-F238E27FC236}">
                  <a16:creationId xmlns:a16="http://schemas.microsoft.com/office/drawing/2014/main" id="{BFDDFF96-3AE6-154C-9058-A4D1C8B48D78}"/>
                </a:ext>
              </a:extLst>
            </p:cNvPr>
            <p:cNvSpPr>
              <a:spLocks noChangeArrowheads="1"/>
            </p:cNvSpPr>
            <p:nvPr/>
          </p:nvSpPr>
          <p:spPr bwMode="auto">
            <a:xfrm>
              <a:off x="4257" y="2522"/>
              <a:ext cx="26" cy="26"/>
            </a:xfrm>
            <a:prstGeom prst="ellipse">
              <a:avLst/>
            </a:prstGeom>
            <a:solidFill>
              <a:srgbClr val="FFFFFF"/>
            </a:solidFill>
            <a:ln w="3175">
              <a:solidFill>
                <a:srgbClr val="FF0000"/>
              </a:solidFill>
              <a:round/>
              <a:headEnd/>
              <a:tailEnd/>
            </a:ln>
          </p:spPr>
          <p:txBody>
            <a:bodyPr/>
            <a:lstStyle/>
            <a:p>
              <a:endParaRPr lang="en-US"/>
            </a:p>
          </p:txBody>
        </p:sp>
        <p:sp>
          <p:nvSpPr>
            <p:cNvPr id="49391" name="Oval 239">
              <a:extLst>
                <a:ext uri="{FF2B5EF4-FFF2-40B4-BE49-F238E27FC236}">
                  <a16:creationId xmlns:a16="http://schemas.microsoft.com/office/drawing/2014/main" id="{88066A80-78B1-BD44-A986-71E0145E6FED}"/>
                </a:ext>
              </a:extLst>
            </p:cNvPr>
            <p:cNvSpPr>
              <a:spLocks noChangeArrowheads="1"/>
            </p:cNvSpPr>
            <p:nvPr/>
          </p:nvSpPr>
          <p:spPr bwMode="auto">
            <a:xfrm>
              <a:off x="4279" y="2509"/>
              <a:ext cx="26" cy="27"/>
            </a:xfrm>
            <a:prstGeom prst="ellipse">
              <a:avLst/>
            </a:prstGeom>
            <a:solidFill>
              <a:srgbClr val="FFFFFF"/>
            </a:solidFill>
            <a:ln w="3175">
              <a:solidFill>
                <a:srgbClr val="FF0000"/>
              </a:solidFill>
              <a:round/>
              <a:headEnd/>
              <a:tailEnd/>
            </a:ln>
          </p:spPr>
          <p:txBody>
            <a:bodyPr/>
            <a:lstStyle/>
            <a:p>
              <a:endParaRPr lang="en-US"/>
            </a:p>
          </p:txBody>
        </p:sp>
        <p:sp>
          <p:nvSpPr>
            <p:cNvPr id="49392" name="Oval 240">
              <a:extLst>
                <a:ext uri="{FF2B5EF4-FFF2-40B4-BE49-F238E27FC236}">
                  <a16:creationId xmlns:a16="http://schemas.microsoft.com/office/drawing/2014/main" id="{F10389A2-F84B-704B-8577-E712421AA0A9}"/>
                </a:ext>
              </a:extLst>
            </p:cNvPr>
            <p:cNvSpPr>
              <a:spLocks noChangeArrowheads="1"/>
            </p:cNvSpPr>
            <p:nvPr/>
          </p:nvSpPr>
          <p:spPr bwMode="auto">
            <a:xfrm>
              <a:off x="4302" y="2501"/>
              <a:ext cx="26" cy="26"/>
            </a:xfrm>
            <a:prstGeom prst="ellipse">
              <a:avLst/>
            </a:prstGeom>
            <a:solidFill>
              <a:srgbClr val="FFFFFF"/>
            </a:solidFill>
            <a:ln w="3175">
              <a:solidFill>
                <a:srgbClr val="FF0000"/>
              </a:solidFill>
              <a:round/>
              <a:headEnd/>
              <a:tailEnd/>
            </a:ln>
          </p:spPr>
          <p:txBody>
            <a:bodyPr/>
            <a:lstStyle/>
            <a:p>
              <a:endParaRPr lang="en-US"/>
            </a:p>
          </p:txBody>
        </p:sp>
        <p:sp>
          <p:nvSpPr>
            <p:cNvPr id="49393" name="Oval 241">
              <a:extLst>
                <a:ext uri="{FF2B5EF4-FFF2-40B4-BE49-F238E27FC236}">
                  <a16:creationId xmlns:a16="http://schemas.microsoft.com/office/drawing/2014/main" id="{5BD77C1F-86D5-BC46-9CBF-A586A65D04D2}"/>
                </a:ext>
              </a:extLst>
            </p:cNvPr>
            <p:cNvSpPr>
              <a:spLocks noChangeArrowheads="1"/>
            </p:cNvSpPr>
            <p:nvPr/>
          </p:nvSpPr>
          <p:spPr bwMode="auto">
            <a:xfrm>
              <a:off x="4324" y="2493"/>
              <a:ext cx="27" cy="27"/>
            </a:xfrm>
            <a:prstGeom prst="ellipse">
              <a:avLst/>
            </a:prstGeom>
            <a:solidFill>
              <a:srgbClr val="FFFFFF"/>
            </a:solidFill>
            <a:ln w="3175">
              <a:solidFill>
                <a:srgbClr val="FF0000"/>
              </a:solidFill>
              <a:round/>
              <a:headEnd/>
              <a:tailEnd/>
            </a:ln>
          </p:spPr>
          <p:txBody>
            <a:bodyPr/>
            <a:lstStyle/>
            <a:p>
              <a:endParaRPr lang="en-US"/>
            </a:p>
          </p:txBody>
        </p:sp>
        <p:sp>
          <p:nvSpPr>
            <p:cNvPr id="49394" name="Oval 242">
              <a:extLst>
                <a:ext uri="{FF2B5EF4-FFF2-40B4-BE49-F238E27FC236}">
                  <a16:creationId xmlns:a16="http://schemas.microsoft.com/office/drawing/2014/main" id="{2A2C13A3-C010-8349-A4EE-BA52C929133F}"/>
                </a:ext>
              </a:extLst>
            </p:cNvPr>
            <p:cNvSpPr>
              <a:spLocks noChangeArrowheads="1"/>
            </p:cNvSpPr>
            <p:nvPr/>
          </p:nvSpPr>
          <p:spPr bwMode="auto">
            <a:xfrm>
              <a:off x="4347" y="2483"/>
              <a:ext cx="27" cy="26"/>
            </a:xfrm>
            <a:prstGeom prst="ellipse">
              <a:avLst/>
            </a:prstGeom>
            <a:solidFill>
              <a:srgbClr val="FFFFFF"/>
            </a:solidFill>
            <a:ln w="3175">
              <a:solidFill>
                <a:srgbClr val="FF0000"/>
              </a:solidFill>
              <a:round/>
              <a:headEnd/>
              <a:tailEnd/>
            </a:ln>
          </p:spPr>
          <p:txBody>
            <a:bodyPr/>
            <a:lstStyle/>
            <a:p>
              <a:endParaRPr lang="en-US"/>
            </a:p>
          </p:txBody>
        </p:sp>
        <p:sp>
          <p:nvSpPr>
            <p:cNvPr id="49395" name="Oval 243">
              <a:extLst>
                <a:ext uri="{FF2B5EF4-FFF2-40B4-BE49-F238E27FC236}">
                  <a16:creationId xmlns:a16="http://schemas.microsoft.com/office/drawing/2014/main" id="{77D36496-6A4E-0B4D-BBC4-73CB247EFEF6}"/>
                </a:ext>
              </a:extLst>
            </p:cNvPr>
            <p:cNvSpPr>
              <a:spLocks noChangeArrowheads="1"/>
            </p:cNvSpPr>
            <p:nvPr/>
          </p:nvSpPr>
          <p:spPr bwMode="auto">
            <a:xfrm>
              <a:off x="4370" y="2474"/>
              <a:ext cx="27" cy="27"/>
            </a:xfrm>
            <a:prstGeom prst="ellipse">
              <a:avLst/>
            </a:prstGeom>
            <a:solidFill>
              <a:srgbClr val="FFFFFF"/>
            </a:solidFill>
            <a:ln w="3175">
              <a:solidFill>
                <a:srgbClr val="FF0000"/>
              </a:solidFill>
              <a:round/>
              <a:headEnd/>
              <a:tailEnd/>
            </a:ln>
          </p:spPr>
          <p:txBody>
            <a:bodyPr/>
            <a:lstStyle/>
            <a:p>
              <a:endParaRPr lang="en-US"/>
            </a:p>
          </p:txBody>
        </p:sp>
        <p:sp>
          <p:nvSpPr>
            <p:cNvPr id="49396" name="Oval 244">
              <a:extLst>
                <a:ext uri="{FF2B5EF4-FFF2-40B4-BE49-F238E27FC236}">
                  <a16:creationId xmlns:a16="http://schemas.microsoft.com/office/drawing/2014/main" id="{4A18F31E-A7A5-B140-92F9-708AA5C0E5F8}"/>
                </a:ext>
              </a:extLst>
            </p:cNvPr>
            <p:cNvSpPr>
              <a:spLocks noChangeArrowheads="1"/>
            </p:cNvSpPr>
            <p:nvPr/>
          </p:nvSpPr>
          <p:spPr bwMode="auto">
            <a:xfrm>
              <a:off x="4394" y="2467"/>
              <a:ext cx="26" cy="27"/>
            </a:xfrm>
            <a:prstGeom prst="ellipse">
              <a:avLst/>
            </a:prstGeom>
            <a:solidFill>
              <a:srgbClr val="FFFFFF"/>
            </a:solidFill>
            <a:ln w="3175">
              <a:solidFill>
                <a:srgbClr val="FF0000"/>
              </a:solidFill>
              <a:round/>
              <a:headEnd/>
              <a:tailEnd/>
            </a:ln>
          </p:spPr>
          <p:txBody>
            <a:bodyPr/>
            <a:lstStyle/>
            <a:p>
              <a:endParaRPr lang="en-US"/>
            </a:p>
          </p:txBody>
        </p:sp>
        <p:sp>
          <p:nvSpPr>
            <p:cNvPr id="49397" name="Oval 245">
              <a:extLst>
                <a:ext uri="{FF2B5EF4-FFF2-40B4-BE49-F238E27FC236}">
                  <a16:creationId xmlns:a16="http://schemas.microsoft.com/office/drawing/2014/main" id="{9F1C014E-6BE3-6546-BF71-A7061021067C}"/>
                </a:ext>
              </a:extLst>
            </p:cNvPr>
            <p:cNvSpPr>
              <a:spLocks noChangeArrowheads="1"/>
            </p:cNvSpPr>
            <p:nvPr/>
          </p:nvSpPr>
          <p:spPr bwMode="auto">
            <a:xfrm>
              <a:off x="4417" y="2461"/>
              <a:ext cx="26" cy="26"/>
            </a:xfrm>
            <a:prstGeom prst="ellipse">
              <a:avLst/>
            </a:prstGeom>
            <a:solidFill>
              <a:srgbClr val="FFFFFF"/>
            </a:solidFill>
            <a:ln w="3175">
              <a:solidFill>
                <a:srgbClr val="FF0000"/>
              </a:solidFill>
              <a:round/>
              <a:headEnd/>
              <a:tailEnd/>
            </a:ln>
          </p:spPr>
          <p:txBody>
            <a:bodyPr/>
            <a:lstStyle/>
            <a:p>
              <a:endParaRPr lang="en-US"/>
            </a:p>
          </p:txBody>
        </p:sp>
        <p:sp>
          <p:nvSpPr>
            <p:cNvPr id="49398" name="Oval 246">
              <a:extLst>
                <a:ext uri="{FF2B5EF4-FFF2-40B4-BE49-F238E27FC236}">
                  <a16:creationId xmlns:a16="http://schemas.microsoft.com/office/drawing/2014/main" id="{43FEFBDF-CB28-6D44-A05C-80067E970457}"/>
                </a:ext>
              </a:extLst>
            </p:cNvPr>
            <p:cNvSpPr>
              <a:spLocks noChangeArrowheads="1"/>
            </p:cNvSpPr>
            <p:nvPr/>
          </p:nvSpPr>
          <p:spPr bwMode="auto">
            <a:xfrm>
              <a:off x="4441" y="2454"/>
              <a:ext cx="27" cy="26"/>
            </a:xfrm>
            <a:prstGeom prst="ellipse">
              <a:avLst/>
            </a:prstGeom>
            <a:solidFill>
              <a:srgbClr val="FFFFFF"/>
            </a:solidFill>
            <a:ln w="3175">
              <a:solidFill>
                <a:srgbClr val="FF0000"/>
              </a:solidFill>
              <a:round/>
              <a:headEnd/>
              <a:tailEnd/>
            </a:ln>
          </p:spPr>
          <p:txBody>
            <a:bodyPr/>
            <a:lstStyle/>
            <a:p>
              <a:endParaRPr lang="en-US"/>
            </a:p>
          </p:txBody>
        </p:sp>
        <p:sp>
          <p:nvSpPr>
            <p:cNvPr id="49399" name="Oval 247">
              <a:extLst>
                <a:ext uri="{FF2B5EF4-FFF2-40B4-BE49-F238E27FC236}">
                  <a16:creationId xmlns:a16="http://schemas.microsoft.com/office/drawing/2014/main" id="{D7542FF9-D440-994A-A25A-D21841F71361}"/>
                </a:ext>
              </a:extLst>
            </p:cNvPr>
            <p:cNvSpPr>
              <a:spLocks noChangeArrowheads="1"/>
            </p:cNvSpPr>
            <p:nvPr/>
          </p:nvSpPr>
          <p:spPr bwMode="auto">
            <a:xfrm>
              <a:off x="4465" y="2446"/>
              <a:ext cx="27" cy="27"/>
            </a:xfrm>
            <a:prstGeom prst="ellipse">
              <a:avLst/>
            </a:prstGeom>
            <a:solidFill>
              <a:srgbClr val="FFFFFF"/>
            </a:solidFill>
            <a:ln w="3175">
              <a:solidFill>
                <a:srgbClr val="FF0000"/>
              </a:solidFill>
              <a:round/>
              <a:headEnd/>
              <a:tailEnd/>
            </a:ln>
          </p:spPr>
          <p:txBody>
            <a:bodyPr/>
            <a:lstStyle/>
            <a:p>
              <a:endParaRPr lang="en-US"/>
            </a:p>
          </p:txBody>
        </p:sp>
        <p:sp>
          <p:nvSpPr>
            <p:cNvPr id="49400" name="Oval 248">
              <a:extLst>
                <a:ext uri="{FF2B5EF4-FFF2-40B4-BE49-F238E27FC236}">
                  <a16:creationId xmlns:a16="http://schemas.microsoft.com/office/drawing/2014/main" id="{4AD290B5-EA12-2840-97E6-A9928498D416}"/>
                </a:ext>
              </a:extLst>
            </p:cNvPr>
            <p:cNvSpPr>
              <a:spLocks noChangeArrowheads="1"/>
            </p:cNvSpPr>
            <p:nvPr/>
          </p:nvSpPr>
          <p:spPr bwMode="auto">
            <a:xfrm>
              <a:off x="4490" y="2439"/>
              <a:ext cx="26" cy="26"/>
            </a:xfrm>
            <a:prstGeom prst="ellipse">
              <a:avLst/>
            </a:prstGeom>
            <a:solidFill>
              <a:srgbClr val="FFFFFF"/>
            </a:solidFill>
            <a:ln w="3175">
              <a:solidFill>
                <a:srgbClr val="FF0000"/>
              </a:solidFill>
              <a:round/>
              <a:headEnd/>
              <a:tailEnd/>
            </a:ln>
          </p:spPr>
          <p:txBody>
            <a:bodyPr/>
            <a:lstStyle/>
            <a:p>
              <a:endParaRPr lang="en-US"/>
            </a:p>
          </p:txBody>
        </p:sp>
        <p:sp>
          <p:nvSpPr>
            <p:cNvPr id="49401" name="Oval 249">
              <a:extLst>
                <a:ext uri="{FF2B5EF4-FFF2-40B4-BE49-F238E27FC236}">
                  <a16:creationId xmlns:a16="http://schemas.microsoft.com/office/drawing/2014/main" id="{70E2C8BE-BAB7-FD47-A9DC-6C2E1E76904A}"/>
                </a:ext>
              </a:extLst>
            </p:cNvPr>
            <p:cNvSpPr>
              <a:spLocks noChangeArrowheads="1"/>
            </p:cNvSpPr>
            <p:nvPr/>
          </p:nvSpPr>
          <p:spPr bwMode="auto">
            <a:xfrm>
              <a:off x="4514" y="2433"/>
              <a:ext cx="26" cy="26"/>
            </a:xfrm>
            <a:prstGeom prst="ellipse">
              <a:avLst/>
            </a:prstGeom>
            <a:solidFill>
              <a:srgbClr val="FFFFFF"/>
            </a:solidFill>
            <a:ln w="3175">
              <a:solidFill>
                <a:srgbClr val="FF0000"/>
              </a:solidFill>
              <a:round/>
              <a:headEnd/>
              <a:tailEnd/>
            </a:ln>
          </p:spPr>
          <p:txBody>
            <a:bodyPr/>
            <a:lstStyle/>
            <a:p>
              <a:endParaRPr lang="en-US"/>
            </a:p>
          </p:txBody>
        </p:sp>
        <p:sp>
          <p:nvSpPr>
            <p:cNvPr id="49402" name="Oval 250">
              <a:extLst>
                <a:ext uri="{FF2B5EF4-FFF2-40B4-BE49-F238E27FC236}">
                  <a16:creationId xmlns:a16="http://schemas.microsoft.com/office/drawing/2014/main" id="{8FC309F4-B96F-3B42-AB77-248A4814DE8A}"/>
                </a:ext>
              </a:extLst>
            </p:cNvPr>
            <p:cNvSpPr>
              <a:spLocks noChangeArrowheads="1"/>
            </p:cNvSpPr>
            <p:nvPr/>
          </p:nvSpPr>
          <p:spPr bwMode="auto">
            <a:xfrm>
              <a:off x="4539" y="2426"/>
              <a:ext cx="26" cy="26"/>
            </a:xfrm>
            <a:prstGeom prst="ellipse">
              <a:avLst/>
            </a:prstGeom>
            <a:solidFill>
              <a:srgbClr val="FFFFFF"/>
            </a:solidFill>
            <a:ln w="3175">
              <a:solidFill>
                <a:srgbClr val="FF0000"/>
              </a:solidFill>
              <a:round/>
              <a:headEnd/>
              <a:tailEnd/>
            </a:ln>
          </p:spPr>
          <p:txBody>
            <a:bodyPr/>
            <a:lstStyle/>
            <a:p>
              <a:endParaRPr lang="en-US"/>
            </a:p>
          </p:txBody>
        </p:sp>
        <p:sp>
          <p:nvSpPr>
            <p:cNvPr id="49403" name="Oval 251">
              <a:extLst>
                <a:ext uri="{FF2B5EF4-FFF2-40B4-BE49-F238E27FC236}">
                  <a16:creationId xmlns:a16="http://schemas.microsoft.com/office/drawing/2014/main" id="{2E667B90-27D6-BC4B-B228-9A86CC138D5E}"/>
                </a:ext>
              </a:extLst>
            </p:cNvPr>
            <p:cNvSpPr>
              <a:spLocks noChangeArrowheads="1"/>
            </p:cNvSpPr>
            <p:nvPr/>
          </p:nvSpPr>
          <p:spPr bwMode="auto">
            <a:xfrm>
              <a:off x="4564" y="2421"/>
              <a:ext cx="26" cy="26"/>
            </a:xfrm>
            <a:prstGeom prst="ellipse">
              <a:avLst/>
            </a:prstGeom>
            <a:solidFill>
              <a:srgbClr val="FFFFFF"/>
            </a:solidFill>
            <a:ln w="3175">
              <a:solidFill>
                <a:srgbClr val="FF0000"/>
              </a:solidFill>
              <a:round/>
              <a:headEnd/>
              <a:tailEnd/>
            </a:ln>
          </p:spPr>
          <p:txBody>
            <a:bodyPr/>
            <a:lstStyle/>
            <a:p>
              <a:endParaRPr lang="en-US"/>
            </a:p>
          </p:txBody>
        </p:sp>
        <p:sp>
          <p:nvSpPr>
            <p:cNvPr id="49404" name="Oval 252">
              <a:extLst>
                <a:ext uri="{FF2B5EF4-FFF2-40B4-BE49-F238E27FC236}">
                  <a16:creationId xmlns:a16="http://schemas.microsoft.com/office/drawing/2014/main" id="{DC16076D-4DCB-954B-8971-6D077BA03C5D}"/>
                </a:ext>
              </a:extLst>
            </p:cNvPr>
            <p:cNvSpPr>
              <a:spLocks noChangeArrowheads="1"/>
            </p:cNvSpPr>
            <p:nvPr/>
          </p:nvSpPr>
          <p:spPr bwMode="auto">
            <a:xfrm>
              <a:off x="4589" y="2415"/>
              <a:ext cx="27" cy="26"/>
            </a:xfrm>
            <a:prstGeom prst="ellipse">
              <a:avLst/>
            </a:prstGeom>
            <a:solidFill>
              <a:srgbClr val="FFFFFF"/>
            </a:solidFill>
            <a:ln w="3175">
              <a:solidFill>
                <a:srgbClr val="FF0000"/>
              </a:solidFill>
              <a:round/>
              <a:headEnd/>
              <a:tailEnd/>
            </a:ln>
          </p:spPr>
          <p:txBody>
            <a:bodyPr/>
            <a:lstStyle/>
            <a:p>
              <a:endParaRPr lang="en-US"/>
            </a:p>
          </p:txBody>
        </p:sp>
        <p:sp>
          <p:nvSpPr>
            <p:cNvPr id="49405" name="Oval 253">
              <a:extLst>
                <a:ext uri="{FF2B5EF4-FFF2-40B4-BE49-F238E27FC236}">
                  <a16:creationId xmlns:a16="http://schemas.microsoft.com/office/drawing/2014/main" id="{6FFD9E25-F7E0-0B40-A81F-D03135DDCB92}"/>
                </a:ext>
              </a:extLst>
            </p:cNvPr>
            <p:cNvSpPr>
              <a:spLocks noChangeArrowheads="1"/>
            </p:cNvSpPr>
            <p:nvPr/>
          </p:nvSpPr>
          <p:spPr bwMode="auto">
            <a:xfrm>
              <a:off x="4615" y="2408"/>
              <a:ext cx="26" cy="27"/>
            </a:xfrm>
            <a:prstGeom prst="ellipse">
              <a:avLst/>
            </a:prstGeom>
            <a:solidFill>
              <a:srgbClr val="FFFFFF"/>
            </a:solidFill>
            <a:ln w="3175">
              <a:solidFill>
                <a:srgbClr val="FF0000"/>
              </a:solidFill>
              <a:round/>
              <a:headEnd/>
              <a:tailEnd/>
            </a:ln>
          </p:spPr>
          <p:txBody>
            <a:bodyPr/>
            <a:lstStyle/>
            <a:p>
              <a:endParaRPr lang="en-US"/>
            </a:p>
          </p:txBody>
        </p:sp>
        <p:sp>
          <p:nvSpPr>
            <p:cNvPr id="49406" name="Oval 254">
              <a:extLst>
                <a:ext uri="{FF2B5EF4-FFF2-40B4-BE49-F238E27FC236}">
                  <a16:creationId xmlns:a16="http://schemas.microsoft.com/office/drawing/2014/main" id="{C3E4ED55-B1BF-1342-BE84-214D361545DD}"/>
                </a:ext>
              </a:extLst>
            </p:cNvPr>
            <p:cNvSpPr>
              <a:spLocks noChangeArrowheads="1"/>
            </p:cNvSpPr>
            <p:nvPr/>
          </p:nvSpPr>
          <p:spPr bwMode="auto">
            <a:xfrm>
              <a:off x="4641" y="2403"/>
              <a:ext cx="26" cy="27"/>
            </a:xfrm>
            <a:prstGeom prst="ellipse">
              <a:avLst/>
            </a:prstGeom>
            <a:solidFill>
              <a:srgbClr val="FFFFFF"/>
            </a:solidFill>
            <a:ln w="3175">
              <a:solidFill>
                <a:srgbClr val="FF0000"/>
              </a:solidFill>
              <a:round/>
              <a:headEnd/>
              <a:tailEnd/>
            </a:ln>
          </p:spPr>
          <p:txBody>
            <a:bodyPr/>
            <a:lstStyle/>
            <a:p>
              <a:endParaRPr lang="en-US"/>
            </a:p>
          </p:txBody>
        </p:sp>
        <p:sp>
          <p:nvSpPr>
            <p:cNvPr id="49407" name="Oval 255">
              <a:extLst>
                <a:ext uri="{FF2B5EF4-FFF2-40B4-BE49-F238E27FC236}">
                  <a16:creationId xmlns:a16="http://schemas.microsoft.com/office/drawing/2014/main" id="{5D37B608-4602-8E4A-9936-4BAA9DDA41EB}"/>
                </a:ext>
              </a:extLst>
            </p:cNvPr>
            <p:cNvSpPr>
              <a:spLocks noChangeArrowheads="1"/>
            </p:cNvSpPr>
            <p:nvPr/>
          </p:nvSpPr>
          <p:spPr bwMode="auto">
            <a:xfrm>
              <a:off x="4667" y="2397"/>
              <a:ext cx="26" cy="27"/>
            </a:xfrm>
            <a:prstGeom prst="ellipse">
              <a:avLst/>
            </a:prstGeom>
            <a:solidFill>
              <a:srgbClr val="FFFFFF"/>
            </a:solidFill>
            <a:ln w="3175">
              <a:solidFill>
                <a:srgbClr val="FF0000"/>
              </a:solidFill>
              <a:round/>
              <a:headEnd/>
              <a:tailEnd/>
            </a:ln>
          </p:spPr>
          <p:txBody>
            <a:bodyPr/>
            <a:lstStyle/>
            <a:p>
              <a:endParaRPr lang="en-US"/>
            </a:p>
          </p:txBody>
        </p:sp>
        <p:sp>
          <p:nvSpPr>
            <p:cNvPr id="49408" name="Oval 256">
              <a:extLst>
                <a:ext uri="{FF2B5EF4-FFF2-40B4-BE49-F238E27FC236}">
                  <a16:creationId xmlns:a16="http://schemas.microsoft.com/office/drawing/2014/main" id="{6DE85E3F-2CF7-F249-A664-CC2AD2FB534D}"/>
                </a:ext>
              </a:extLst>
            </p:cNvPr>
            <p:cNvSpPr>
              <a:spLocks noChangeArrowheads="1"/>
            </p:cNvSpPr>
            <p:nvPr/>
          </p:nvSpPr>
          <p:spPr bwMode="auto">
            <a:xfrm>
              <a:off x="4693" y="2393"/>
              <a:ext cx="26" cy="26"/>
            </a:xfrm>
            <a:prstGeom prst="ellipse">
              <a:avLst/>
            </a:prstGeom>
            <a:solidFill>
              <a:srgbClr val="FFFFFF"/>
            </a:solidFill>
            <a:ln w="3175">
              <a:solidFill>
                <a:srgbClr val="FF0000"/>
              </a:solidFill>
              <a:round/>
              <a:headEnd/>
              <a:tailEnd/>
            </a:ln>
          </p:spPr>
          <p:txBody>
            <a:bodyPr/>
            <a:lstStyle/>
            <a:p>
              <a:endParaRPr lang="en-US"/>
            </a:p>
          </p:txBody>
        </p:sp>
        <p:sp>
          <p:nvSpPr>
            <p:cNvPr id="49409" name="Oval 257">
              <a:extLst>
                <a:ext uri="{FF2B5EF4-FFF2-40B4-BE49-F238E27FC236}">
                  <a16:creationId xmlns:a16="http://schemas.microsoft.com/office/drawing/2014/main" id="{38B16813-C53A-214D-88CA-5050DF85B7DE}"/>
                </a:ext>
              </a:extLst>
            </p:cNvPr>
            <p:cNvSpPr>
              <a:spLocks noChangeArrowheads="1"/>
            </p:cNvSpPr>
            <p:nvPr/>
          </p:nvSpPr>
          <p:spPr bwMode="auto">
            <a:xfrm>
              <a:off x="4720" y="2387"/>
              <a:ext cx="26" cy="27"/>
            </a:xfrm>
            <a:prstGeom prst="ellipse">
              <a:avLst/>
            </a:prstGeom>
            <a:solidFill>
              <a:srgbClr val="FFFFFF"/>
            </a:solidFill>
            <a:ln w="3175">
              <a:solidFill>
                <a:srgbClr val="FF0000"/>
              </a:solidFill>
              <a:round/>
              <a:headEnd/>
              <a:tailEnd/>
            </a:ln>
          </p:spPr>
          <p:txBody>
            <a:bodyPr/>
            <a:lstStyle/>
            <a:p>
              <a:endParaRPr lang="en-US"/>
            </a:p>
          </p:txBody>
        </p:sp>
        <p:sp>
          <p:nvSpPr>
            <p:cNvPr id="49410" name="Oval 258">
              <a:extLst>
                <a:ext uri="{FF2B5EF4-FFF2-40B4-BE49-F238E27FC236}">
                  <a16:creationId xmlns:a16="http://schemas.microsoft.com/office/drawing/2014/main" id="{D31D75BA-D8C6-884A-B5C4-10EF64EB6C55}"/>
                </a:ext>
              </a:extLst>
            </p:cNvPr>
            <p:cNvSpPr>
              <a:spLocks noChangeArrowheads="1"/>
            </p:cNvSpPr>
            <p:nvPr/>
          </p:nvSpPr>
          <p:spPr bwMode="auto">
            <a:xfrm>
              <a:off x="4746" y="2383"/>
              <a:ext cx="27" cy="26"/>
            </a:xfrm>
            <a:prstGeom prst="ellipse">
              <a:avLst/>
            </a:prstGeom>
            <a:solidFill>
              <a:srgbClr val="FFFFFF"/>
            </a:solidFill>
            <a:ln w="3175">
              <a:solidFill>
                <a:srgbClr val="FF0000"/>
              </a:solidFill>
              <a:round/>
              <a:headEnd/>
              <a:tailEnd/>
            </a:ln>
          </p:spPr>
          <p:txBody>
            <a:bodyPr/>
            <a:lstStyle/>
            <a:p>
              <a:endParaRPr lang="en-US"/>
            </a:p>
          </p:txBody>
        </p:sp>
        <p:sp>
          <p:nvSpPr>
            <p:cNvPr id="49411" name="Oval 259">
              <a:extLst>
                <a:ext uri="{FF2B5EF4-FFF2-40B4-BE49-F238E27FC236}">
                  <a16:creationId xmlns:a16="http://schemas.microsoft.com/office/drawing/2014/main" id="{9AABD40E-3702-4B49-9D19-E9CB3054A1ED}"/>
                </a:ext>
              </a:extLst>
            </p:cNvPr>
            <p:cNvSpPr>
              <a:spLocks noChangeArrowheads="1"/>
            </p:cNvSpPr>
            <p:nvPr/>
          </p:nvSpPr>
          <p:spPr bwMode="auto">
            <a:xfrm>
              <a:off x="4774" y="2378"/>
              <a:ext cx="26" cy="27"/>
            </a:xfrm>
            <a:prstGeom prst="ellipse">
              <a:avLst/>
            </a:prstGeom>
            <a:solidFill>
              <a:srgbClr val="FFFFFF"/>
            </a:solidFill>
            <a:ln w="3175">
              <a:solidFill>
                <a:srgbClr val="FF0000"/>
              </a:solidFill>
              <a:round/>
              <a:headEnd/>
              <a:tailEnd/>
            </a:ln>
          </p:spPr>
          <p:txBody>
            <a:bodyPr/>
            <a:lstStyle/>
            <a:p>
              <a:endParaRPr lang="en-US"/>
            </a:p>
          </p:txBody>
        </p:sp>
        <p:sp>
          <p:nvSpPr>
            <p:cNvPr id="49412" name="Oval 260">
              <a:extLst>
                <a:ext uri="{FF2B5EF4-FFF2-40B4-BE49-F238E27FC236}">
                  <a16:creationId xmlns:a16="http://schemas.microsoft.com/office/drawing/2014/main" id="{3CB70007-CD84-684C-B262-31F41EEA1472}"/>
                </a:ext>
              </a:extLst>
            </p:cNvPr>
            <p:cNvSpPr>
              <a:spLocks noChangeArrowheads="1"/>
            </p:cNvSpPr>
            <p:nvPr/>
          </p:nvSpPr>
          <p:spPr bwMode="auto">
            <a:xfrm>
              <a:off x="4800" y="2373"/>
              <a:ext cx="27" cy="26"/>
            </a:xfrm>
            <a:prstGeom prst="ellipse">
              <a:avLst/>
            </a:prstGeom>
            <a:solidFill>
              <a:srgbClr val="FFFFFF"/>
            </a:solidFill>
            <a:ln w="3175">
              <a:solidFill>
                <a:srgbClr val="FF0000"/>
              </a:solidFill>
              <a:round/>
              <a:headEnd/>
              <a:tailEnd/>
            </a:ln>
          </p:spPr>
          <p:txBody>
            <a:bodyPr/>
            <a:lstStyle/>
            <a:p>
              <a:endParaRPr lang="en-US"/>
            </a:p>
          </p:txBody>
        </p:sp>
        <p:sp>
          <p:nvSpPr>
            <p:cNvPr id="49413" name="Oval 261">
              <a:extLst>
                <a:ext uri="{FF2B5EF4-FFF2-40B4-BE49-F238E27FC236}">
                  <a16:creationId xmlns:a16="http://schemas.microsoft.com/office/drawing/2014/main" id="{AA51FE80-2840-6447-B3B1-18F0FAA2290B}"/>
                </a:ext>
              </a:extLst>
            </p:cNvPr>
            <p:cNvSpPr>
              <a:spLocks noChangeArrowheads="1"/>
            </p:cNvSpPr>
            <p:nvPr/>
          </p:nvSpPr>
          <p:spPr bwMode="auto">
            <a:xfrm>
              <a:off x="4828" y="2369"/>
              <a:ext cx="27" cy="26"/>
            </a:xfrm>
            <a:prstGeom prst="ellipse">
              <a:avLst/>
            </a:prstGeom>
            <a:solidFill>
              <a:srgbClr val="FFFFFF"/>
            </a:solidFill>
            <a:ln w="3175">
              <a:solidFill>
                <a:srgbClr val="FF0000"/>
              </a:solidFill>
              <a:round/>
              <a:headEnd/>
              <a:tailEnd/>
            </a:ln>
          </p:spPr>
          <p:txBody>
            <a:bodyPr/>
            <a:lstStyle/>
            <a:p>
              <a:endParaRPr lang="en-US"/>
            </a:p>
          </p:txBody>
        </p:sp>
        <p:sp>
          <p:nvSpPr>
            <p:cNvPr id="49414" name="Freeform 262">
              <a:extLst>
                <a:ext uri="{FF2B5EF4-FFF2-40B4-BE49-F238E27FC236}">
                  <a16:creationId xmlns:a16="http://schemas.microsoft.com/office/drawing/2014/main" id="{2125E497-B2DE-AB4B-8A45-E32C21C083DE}"/>
                </a:ext>
              </a:extLst>
            </p:cNvPr>
            <p:cNvSpPr>
              <a:spLocks/>
            </p:cNvSpPr>
            <p:nvPr/>
          </p:nvSpPr>
          <p:spPr bwMode="auto">
            <a:xfrm>
              <a:off x="3789" y="2362"/>
              <a:ext cx="1113" cy="726"/>
            </a:xfrm>
            <a:custGeom>
              <a:avLst/>
              <a:gdLst>
                <a:gd name="T0" fmla="*/ 0 w 1113"/>
                <a:gd name="T1" fmla="*/ 726 h 726"/>
                <a:gd name="T2" fmla="*/ 6 w 1113"/>
                <a:gd name="T3" fmla="*/ 709 h 726"/>
                <a:gd name="T4" fmla="*/ 11 w 1113"/>
                <a:gd name="T5" fmla="*/ 690 h 726"/>
                <a:gd name="T6" fmla="*/ 17 w 1113"/>
                <a:gd name="T7" fmla="*/ 674 h 726"/>
                <a:gd name="T8" fmla="*/ 23 w 1113"/>
                <a:gd name="T9" fmla="*/ 661 h 726"/>
                <a:gd name="T10" fmla="*/ 33 w 1113"/>
                <a:gd name="T11" fmla="*/ 636 h 726"/>
                <a:gd name="T12" fmla="*/ 45 w 1113"/>
                <a:gd name="T13" fmla="*/ 612 h 726"/>
                <a:gd name="T14" fmla="*/ 67 w 1113"/>
                <a:gd name="T15" fmla="*/ 565 h 726"/>
                <a:gd name="T16" fmla="*/ 89 w 1113"/>
                <a:gd name="T17" fmla="*/ 524 h 726"/>
                <a:gd name="T18" fmla="*/ 112 w 1113"/>
                <a:gd name="T19" fmla="*/ 486 h 726"/>
                <a:gd name="T20" fmla="*/ 134 w 1113"/>
                <a:gd name="T21" fmla="*/ 447 h 726"/>
                <a:gd name="T22" fmla="*/ 156 w 1113"/>
                <a:gd name="T23" fmla="*/ 418 h 726"/>
                <a:gd name="T24" fmla="*/ 179 w 1113"/>
                <a:gd name="T25" fmla="*/ 380 h 726"/>
                <a:gd name="T26" fmla="*/ 201 w 1113"/>
                <a:gd name="T27" fmla="*/ 355 h 726"/>
                <a:gd name="T28" fmla="*/ 223 w 1113"/>
                <a:gd name="T29" fmla="*/ 333 h 726"/>
                <a:gd name="T30" fmla="*/ 245 w 1113"/>
                <a:gd name="T31" fmla="*/ 311 h 726"/>
                <a:gd name="T32" fmla="*/ 267 w 1113"/>
                <a:gd name="T33" fmla="*/ 295 h 726"/>
                <a:gd name="T34" fmla="*/ 290 w 1113"/>
                <a:gd name="T35" fmla="*/ 276 h 726"/>
                <a:gd name="T36" fmla="*/ 312 w 1113"/>
                <a:gd name="T37" fmla="*/ 267 h 726"/>
                <a:gd name="T38" fmla="*/ 334 w 1113"/>
                <a:gd name="T39" fmla="*/ 251 h 726"/>
                <a:gd name="T40" fmla="*/ 356 w 1113"/>
                <a:gd name="T41" fmla="*/ 240 h 726"/>
                <a:gd name="T42" fmla="*/ 379 w 1113"/>
                <a:gd name="T43" fmla="*/ 227 h 726"/>
                <a:gd name="T44" fmla="*/ 401 w 1113"/>
                <a:gd name="T45" fmla="*/ 210 h 726"/>
                <a:gd name="T46" fmla="*/ 423 w 1113"/>
                <a:gd name="T47" fmla="*/ 202 h 726"/>
                <a:gd name="T48" fmla="*/ 445 w 1113"/>
                <a:gd name="T49" fmla="*/ 194 h 726"/>
                <a:gd name="T50" fmla="*/ 468 w 1113"/>
                <a:gd name="T51" fmla="*/ 183 h 726"/>
                <a:gd name="T52" fmla="*/ 490 w 1113"/>
                <a:gd name="T53" fmla="*/ 175 h 726"/>
                <a:gd name="T54" fmla="*/ 512 w 1113"/>
                <a:gd name="T55" fmla="*/ 166 h 726"/>
                <a:gd name="T56" fmla="*/ 535 w 1113"/>
                <a:gd name="T57" fmla="*/ 156 h 726"/>
                <a:gd name="T58" fmla="*/ 557 w 1113"/>
                <a:gd name="T59" fmla="*/ 147 h 726"/>
                <a:gd name="T60" fmla="*/ 579 w 1113"/>
                <a:gd name="T61" fmla="*/ 142 h 726"/>
                <a:gd name="T62" fmla="*/ 601 w 1113"/>
                <a:gd name="T63" fmla="*/ 142 h 726"/>
                <a:gd name="T64" fmla="*/ 624 w 1113"/>
                <a:gd name="T65" fmla="*/ 131 h 726"/>
                <a:gd name="T66" fmla="*/ 646 w 1113"/>
                <a:gd name="T67" fmla="*/ 120 h 726"/>
                <a:gd name="T68" fmla="*/ 668 w 1113"/>
                <a:gd name="T69" fmla="*/ 118 h 726"/>
                <a:gd name="T70" fmla="*/ 690 w 1113"/>
                <a:gd name="T71" fmla="*/ 112 h 726"/>
                <a:gd name="T72" fmla="*/ 713 w 1113"/>
                <a:gd name="T73" fmla="*/ 109 h 726"/>
                <a:gd name="T74" fmla="*/ 735 w 1113"/>
                <a:gd name="T75" fmla="*/ 95 h 726"/>
                <a:gd name="T76" fmla="*/ 757 w 1113"/>
                <a:gd name="T77" fmla="*/ 93 h 726"/>
                <a:gd name="T78" fmla="*/ 780 w 1113"/>
                <a:gd name="T79" fmla="*/ 79 h 726"/>
                <a:gd name="T80" fmla="*/ 802 w 1113"/>
                <a:gd name="T81" fmla="*/ 79 h 726"/>
                <a:gd name="T82" fmla="*/ 824 w 1113"/>
                <a:gd name="T83" fmla="*/ 71 h 726"/>
                <a:gd name="T84" fmla="*/ 846 w 1113"/>
                <a:gd name="T85" fmla="*/ 71 h 726"/>
                <a:gd name="T86" fmla="*/ 868 w 1113"/>
                <a:gd name="T87" fmla="*/ 57 h 726"/>
                <a:gd name="T88" fmla="*/ 891 w 1113"/>
                <a:gd name="T89" fmla="*/ 57 h 726"/>
                <a:gd name="T90" fmla="*/ 913 w 1113"/>
                <a:gd name="T91" fmla="*/ 47 h 726"/>
                <a:gd name="T92" fmla="*/ 935 w 1113"/>
                <a:gd name="T93" fmla="*/ 47 h 726"/>
                <a:gd name="T94" fmla="*/ 957 w 1113"/>
                <a:gd name="T95" fmla="*/ 36 h 726"/>
                <a:gd name="T96" fmla="*/ 980 w 1113"/>
                <a:gd name="T97" fmla="*/ 36 h 726"/>
                <a:gd name="T98" fmla="*/ 1002 w 1113"/>
                <a:gd name="T99" fmla="*/ 25 h 726"/>
                <a:gd name="T100" fmla="*/ 1024 w 1113"/>
                <a:gd name="T101" fmla="*/ 25 h 726"/>
                <a:gd name="T102" fmla="*/ 1046 w 1113"/>
                <a:gd name="T103" fmla="*/ 14 h 726"/>
                <a:gd name="T104" fmla="*/ 1069 w 1113"/>
                <a:gd name="T105" fmla="*/ 11 h 726"/>
                <a:gd name="T106" fmla="*/ 1091 w 1113"/>
                <a:gd name="T107" fmla="*/ 3 h 726"/>
                <a:gd name="T108" fmla="*/ 1113 w 1113"/>
                <a:gd name="T10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3" h="726">
                  <a:moveTo>
                    <a:pt x="0" y="726"/>
                  </a:moveTo>
                  <a:lnTo>
                    <a:pt x="6" y="709"/>
                  </a:lnTo>
                  <a:lnTo>
                    <a:pt x="11" y="690"/>
                  </a:lnTo>
                  <a:lnTo>
                    <a:pt x="17" y="674"/>
                  </a:lnTo>
                  <a:lnTo>
                    <a:pt x="23" y="661"/>
                  </a:lnTo>
                  <a:lnTo>
                    <a:pt x="33" y="636"/>
                  </a:lnTo>
                  <a:lnTo>
                    <a:pt x="45" y="612"/>
                  </a:lnTo>
                  <a:lnTo>
                    <a:pt x="67" y="565"/>
                  </a:lnTo>
                  <a:lnTo>
                    <a:pt x="89" y="524"/>
                  </a:lnTo>
                  <a:lnTo>
                    <a:pt x="112" y="486"/>
                  </a:lnTo>
                  <a:lnTo>
                    <a:pt x="134" y="447"/>
                  </a:lnTo>
                  <a:lnTo>
                    <a:pt x="156" y="418"/>
                  </a:lnTo>
                  <a:lnTo>
                    <a:pt x="179" y="380"/>
                  </a:lnTo>
                  <a:lnTo>
                    <a:pt x="201" y="355"/>
                  </a:lnTo>
                  <a:lnTo>
                    <a:pt x="223" y="333"/>
                  </a:lnTo>
                  <a:lnTo>
                    <a:pt x="245" y="311"/>
                  </a:lnTo>
                  <a:lnTo>
                    <a:pt x="267" y="295"/>
                  </a:lnTo>
                  <a:lnTo>
                    <a:pt x="290" y="276"/>
                  </a:lnTo>
                  <a:lnTo>
                    <a:pt x="312" y="267"/>
                  </a:lnTo>
                  <a:lnTo>
                    <a:pt x="334" y="251"/>
                  </a:lnTo>
                  <a:lnTo>
                    <a:pt x="356" y="240"/>
                  </a:lnTo>
                  <a:lnTo>
                    <a:pt x="379" y="227"/>
                  </a:lnTo>
                  <a:lnTo>
                    <a:pt x="401" y="210"/>
                  </a:lnTo>
                  <a:lnTo>
                    <a:pt x="423" y="202"/>
                  </a:lnTo>
                  <a:lnTo>
                    <a:pt x="445" y="194"/>
                  </a:lnTo>
                  <a:lnTo>
                    <a:pt x="468" y="183"/>
                  </a:lnTo>
                  <a:lnTo>
                    <a:pt x="490" y="175"/>
                  </a:lnTo>
                  <a:lnTo>
                    <a:pt x="512" y="166"/>
                  </a:lnTo>
                  <a:lnTo>
                    <a:pt x="535" y="156"/>
                  </a:lnTo>
                  <a:lnTo>
                    <a:pt x="557" y="147"/>
                  </a:lnTo>
                  <a:lnTo>
                    <a:pt x="579" y="142"/>
                  </a:lnTo>
                  <a:lnTo>
                    <a:pt x="601" y="142"/>
                  </a:lnTo>
                  <a:lnTo>
                    <a:pt x="624" y="131"/>
                  </a:lnTo>
                  <a:lnTo>
                    <a:pt x="646" y="120"/>
                  </a:lnTo>
                  <a:lnTo>
                    <a:pt x="668" y="118"/>
                  </a:lnTo>
                  <a:lnTo>
                    <a:pt x="690" y="112"/>
                  </a:lnTo>
                  <a:lnTo>
                    <a:pt x="713" y="109"/>
                  </a:lnTo>
                  <a:lnTo>
                    <a:pt x="735" y="95"/>
                  </a:lnTo>
                  <a:lnTo>
                    <a:pt x="757" y="93"/>
                  </a:lnTo>
                  <a:lnTo>
                    <a:pt x="780" y="79"/>
                  </a:lnTo>
                  <a:lnTo>
                    <a:pt x="802" y="79"/>
                  </a:lnTo>
                  <a:lnTo>
                    <a:pt x="824" y="71"/>
                  </a:lnTo>
                  <a:lnTo>
                    <a:pt x="846" y="71"/>
                  </a:lnTo>
                  <a:lnTo>
                    <a:pt x="868" y="57"/>
                  </a:lnTo>
                  <a:lnTo>
                    <a:pt x="891" y="57"/>
                  </a:lnTo>
                  <a:lnTo>
                    <a:pt x="913" y="47"/>
                  </a:lnTo>
                  <a:lnTo>
                    <a:pt x="935" y="47"/>
                  </a:lnTo>
                  <a:lnTo>
                    <a:pt x="957" y="36"/>
                  </a:lnTo>
                  <a:lnTo>
                    <a:pt x="980" y="36"/>
                  </a:lnTo>
                  <a:lnTo>
                    <a:pt x="1002" y="25"/>
                  </a:lnTo>
                  <a:lnTo>
                    <a:pt x="1024" y="25"/>
                  </a:lnTo>
                  <a:lnTo>
                    <a:pt x="1046" y="14"/>
                  </a:lnTo>
                  <a:lnTo>
                    <a:pt x="1069" y="11"/>
                  </a:lnTo>
                  <a:lnTo>
                    <a:pt x="1091" y="3"/>
                  </a:lnTo>
                  <a:lnTo>
                    <a:pt x="111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5" name="Freeform 263">
              <a:extLst>
                <a:ext uri="{FF2B5EF4-FFF2-40B4-BE49-F238E27FC236}">
                  <a16:creationId xmlns:a16="http://schemas.microsoft.com/office/drawing/2014/main" id="{577A194B-A644-3646-A42B-BA4862C2BE8F}"/>
                </a:ext>
              </a:extLst>
            </p:cNvPr>
            <p:cNvSpPr>
              <a:spLocks/>
            </p:cNvSpPr>
            <p:nvPr/>
          </p:nvSpPr>
          <p:spPr bwMode="auto">
            <a:xfrm>
              <a:off x="4810" y="3444"/>
              <a:ext cx="10" cy="18"/>
            </a:xfrm>
            <a:custGeom>
              <a:avLst/>
              <a:gdLst>
                <a:gd name="T0" fmla="*/ 10 w 10"/>
                <a:gd name="T1" fmla="*/ 18 h 18"/>
                <a:gd name="T2" fmla="*/ 5 w 10"/>
                <a:gd name="T3" fmla="*/ 0 h 18"/>
                <a:gd name="T4" fmla="*/ 0 w 10"/>
                <a:gd name="T5" fmla="*/ 18 h 18"/>
                <a:gd name="T6" fmla="*/ 10 w 10"/>
                <a:gd name="T7" fmla="*/ 18 h 18"/>
              </a:gdLst>
              <a:ahLst/>
              <a:cxnLst>
                <a:cxn ang="0">
                  <a:pos x="T0" y="T1"/>
                </a:cxn>
                <a:cxn ang="0">
                  <a:pos x="T2" y="T3"/>
                </a:cxn>
                <a:cxn ang="0">
                  <a:pos x="T4" y="T5"/>
                </a:cxn>
                <a:cxn ang="0">
                  <a:pos x="T6" y="T7"/>
                </a:cxn>
              </a:cxnLst>
              <a:rect l="0" t="0" r="r" b="b"/>
              <a:pathLst>
                <a:path w="10" h="18">
                  <a:moveTo>
                    <a:pt x="10" y="18"/>
                  </a:moveTo>
                  <a:lnTo>
                    <a:pt x="5" y="0"/>
                  </a:lnTo>
                  <a:lnTo>
                    <a:pt x="0" y="18"/>
                  </a:lnTo>
                  <a:lnTo>
                    <a:pt x="10" y="18"/>
                  </a:lnTo>
                  <a:close/>
                </a:path>
              </a:pathLst>
            </a:custGeom>
            <a:solidFill>
              <a:srgbClr val="000000"/>
            </a:solidFill>
            <a:ln w="1588">
              <a:solidFill>
                <a:srgbClr val="000000"/>
              </a:solidFill>
              <a:prstDash val="solid"/>
              <a:round/>
              <a:headEnd/>
              <a:tailEnd/>
            </a:ln>
          </p:spPr>
          <p:txBody>
            <a:bodyPr/>
            <a:lstStyle/>
            <a:p>
              <a:endParaRPr lang="en-US"/>
            </a:p>
          </p:txBody>
        </p:sp>
        <p:sp>
          <p:nvSpPr>
            <p:cNvPr id="49417" name="Freeform 265">
              <a:extLst>
                <a:ext uri="{FF2B5EF4-FFF2-40B4-BE49-F238E27FC236}">
                  <a16:creationId xmlns:a16="http://schemas.microsoft.com/office/drawing/2014/main" id="{24AE0E3E-B946-B84F-B4F9-52DFD30935DB}"/>
                </a:ext>
              </a:extLst>
            </p:cNvPr>
            <p:cNvSpPr>
              <a:spLocks/>
            </p:cNvSpPr>
            <p:nvPr/>
          </p:nvSpPr>
          <p:spPr bwMode="auto">
            <a:xfrm>
              <a:off x="4840" y="3057"/>
              <a:ext cx="10" cy="18"/>
            </a:xfrm>
            <a:custGeom>
              <a:avLst/>
              <a:gdLst>
                <a:gd name="T0" fmla="*/ 0 w 10"/>
                <a:gd name="T1" fmla="*/ 0 h 18"/>
                <a:gd name="T2" fmla="*/ 5 w 10"/>
                <a:gd name="T3" fmla="*/ 18 h 18"/>
                <a:gd name="T4" fmla="*/ 10 w 10"/>
                <a:gd name="T5" fmla="*/ 0 h 18"/>
                <a:gd name="T6" fmla="*/ 0 w 10"/>
                <a:gd name="T7" fmla="*/ 0 h 18"/>
              </a:gdLst>
              <a:ahLst/>
              <a:cxnLst>
                <a:cxn ang="0">
                  <a:pos x="T0" y="T1"/>
                </a:cxn>
                <a:cxn ang="0">
                  <a:pos x="T2" y="T3"/>
                </a:cxn>
                <a:cxn ang="0">
                  <a:pos x="T4" y="T5"/>
                </a:cxn>
                <a:cxn ang="0">
                  <a:pos x="T6" y="T7"/>
                </a:cxn>
              </a:cxnLst>
              <a:rect l="0" t="0" r="r" b="b"/>
              <a:pathLst>
                <a:path w="10" h="18">
                  <a:moveTo>
                    <a:pt x="0" y="0"/>
                  </a:moveTo>
                  <a:lnTo>
                    <a:pt x="5" y="18"/>
                  </a:lnTo>
                  <a:lnTo>
                    <a:pt x="10" y="0"/>
                  </a:lnTo>
                  <a:lnTo>
                    <a:pt x="0" y="0"/>
                  </a:lnTo>
                  <a:close/>
                </a:path>
              </a:pathLst>
            </a:custGeom>
            <a:solidFill>
              <a:srgbClr val="000000"/>
            </a:solidFill>
            <a:ln w="1588">
              <a:solidFill>
                <a:srgbClr val="000000"/>
              </a:solidFill>
              <a:prstDash val="solid"/>
              <a:round/>
              <a:headEnd/>
              <a:tailEnd/>
            </a:ln>
          </p:spPr>
          <p:txBody>
            <a:bodyPr/>
            <a:lstStyle/>
            <a:p>
              <a:endParaRPr lang="en-US"/>
            </a:p>
          </p:txBody>
        </p:sp>
        <p:sp>
          <p:nvSpPr>
            <p:cNvPr id="49419" name="Freeform 267">
              <a:extLst>
                <a:ext uri="{FF2B5EF4-FFF2-40B4-BE49-F238E27FC236}">
                  <a16:creationId xmlns:a16="http://schemas.microsoft.com/office/drawing/2014/main" id="{42CDF9C8-E121-7946-AC5D-B4F90F6D377A}"/>
                </a:ext>
              </a:extLst>
            </p:cNvPr>
            <p:cNvSpPr>
              <a:spLocks/>
            </p:cNvSpPr>
            <p:nvPr/>
          </p:nvSpPr>
          <p:spPr bwMode="auto">
            <a:xfrm>
              <a:off x="4911" y="2338"/>
              <a:ext cx="19" cy="13"/>
            </a:xfrm>
            <a:custGeom>
              <a:avLst/>
              <a:gdLst>
                <a:gd name="T0" fmla="*/ 15 w 19"/>
                <a:gd name="T1" fmla="*/ 0 h 13"/>
                <a:gd name="T2" fmla="*/ 0 w 19"/>
                <a:gd name="T3" fmla="*/ 13 h 13"/>
                <a:gd name="T4" fmla="*/ 19 w 19"/>
                <a:gd name="T5" fmla="*/ 10 h 13"/>
                <a:gd name="T6" fmla="*/ 15 w 19"/>
                <a:gd name="T7" fmla="*/ 0 h 13"/>
              </a:gdLst>
              <a:ahLst/>
              <a:cxnLst>
                <a:cxn ang="0">
                  <a:pos x="T0" y="T1"/>
                </a:cxn>
                <a:cxn ang="0">
                  <a:pos x="T2" y="T3"/>
                </a:cxn>
                <a:cxn ang="0">
                  <a:pos x="T4" y="T5"/>
                </a:cxn>
                <a:cxn ang="0">
                  <a:pos x="T6" y="T7"/>
                </a:cxn>
              </a:cxnLst>
              <a:rect l="0" t="0" r="r" b="b"/>
              <a:pathLst>
                <a:path w="19" h="13">
                  <a:moveTo>
                    <a:pt x="15" y="0"/>
                  </a:moveTo>
                  <a:lnTo>
                    <a:pt x="0" y="13"/>
                  </a:lnTo>
                  <a:lnTo>
                    <a:pt x="19" y="10"/>
                  </a:lnTo>
                  <a:lnTo>
                    <a:pt x="15" y="0"/>
                  </a:lnTo>
                  <a:close/>
                </a:path>
              </a:pathLst>
            </a:custGeom>
            <a:solidFill>
              <a:srgbClr val="000000"/>
            </a:solidFill>
            <a:ln w="1588">
              <a:solidFill>
                <a:srgbClr val="000000"/>
              </a:solidFill>
              <a:prstDash val="solid"/>
              <a:round/>
              <a:headEnd/>
              <a:tailEnd/>
            </a:ln>
          </p:spPr>
          <p:txBody>
            <a:bodyPr/>
            <a:lstStyle/>
            <a:p>
              <a:endParaRPr lang="en-US"/>
            </a:p>
          </p:txBody>
        </p:sp>
        <p:sp>
          <p:nvSpPr>
            <p:cNvPr id="49431" name="Rectangle 279">
              <a:extLst>
                <a:ext uri="{FF2B5EF4-FFF2-40B4-BE49-F238E27FC236}">
                  <a16:creationId xmlns:a16="http://schemas.microsoft.com/office/drawing/2014/main" id="{7A33D6C0-C426-524F-8CF9-162523DD173A}"/>
                </a:ext>
              </a:extLst>
            </p:cNvPr>
            <p:cNvSpPr>
              <a:spLocks noChangeArrowheads="1"/>
            </p:cNvSpPr>
            <p:nvPr/>
          </p:nvSpPr>
          <p:spPr bwMode="auto">
            <a:xfrm rot="16200000">
              <a:off x="3510" y="3010"/>
              <a:ext cx="6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Symbol" pitchFamily="2" charset="2"/>
                </a:rPr>
                <a:t>s</a:t>
              </a:r>
              <a:endParaRPr lang="en-US" altLang="en-US"/>
            </a:p>
          </p:txBody>
        </p:sp>
        <p:sp>
          <p:nvSpPr>
            <p:cNvPr id="49432" name="Rectangle 280">
              <a:extLst>
                <a:ext uri="{FF2B5EF4-FFF2-40B4-BE49-F238E27FC236}">
                  <a16:creationId xmlns:a16="http://schemas.microsoft.com/office/drawing/2014/main" id="{185DA05D-6B78-2D48-A638-9768AC513C07}"/>
                </a:ext>
              </a:extLst>
            </p:cNvPr>
            <p:cNvSpPr>
              <a:spLocks noChangeArrowheads="1"/>
            </p:cNvSpPr>
            <p:nvPr/>
          </p:nvSpPr>
          <p:spPr bwMode="auto">
            <a:xfrm rot="16200000">
              <a:off x="3566" y="2993"/>
              <a:ext cx="62"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rPr>
                <a:t>ND</a:t>
              </a:r>
              <a:endParaRPr lang="en-US" altLang="en-US"/>
            </a:p>
          </p:txBody>
        </p:sp>
        <p:sp>
          <p:nvSpPr>
            <p:cNvPr id="49433" name="Rectangle 281">
              <a:extLst>
                <a:ext uri="{FF2B5EF4-FFF2-40B4-BE49-F238E27FC236}">
                  <a16:creationId xmlns:a16="http://schemas.microsoft.com/office/drawing/2014/main" id="{AB364AEA-97F3-CA46-AD7E-AEAD3A28C9F2}"/>
                </a:ext>
              </a:extLst>
            </p:cNvPr>
            <p:cNvSpPr>
              <a:spLocks noChangeArrowheads="1"/>
            </p:cNvSpPr>
            <p:nvPr/>
          </p:nvSpPr>
          <p:spPr bwMode="auto">
            <a:xfrm rot="16200000">
              <a:off x="3458" y="2849"/>
              <a:ext cx="2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 [MPa]</a:t>
              </a:r>
              <a:endParaRPr lang="en-US" altLang="en-US"/>
            </a:p>
          </p:txBody>
        </p:sp>
        <p:sp>
          <p:nvSpPr>
            <p:cNvPr id="49434" name="Oval 282">
              <a:extLst>
                <a:ext uri="{FF2B5EF4-FFF2-40B4-BE49-F238E27FC236}">
                  <a16:creationId xmlns:a16="http://schemas.microsoft.com/office/drawing/2014/main" id="{E80EDD0F-AEB9-5F49-ADD3-10BD5F38288C}"/>
                </a:ext>
              </a:extLst>
            </p:cNvPr>
            <p:cNvSpPr>
              <a:spLocks noChangeArrowheads="1"/>
            </p:cNvSpPr>
            <p:nvPr/>
          </p:nvSpPr>
          <p:spPr bwMode="auto">
            <a:xfrm>
              <a:off x="3936" y="3094"/>
              <a:ext cx="38" cy="38"/>
            </a:xfrm>
            <a:prstGeom prst="ellipse">
              <a:avLst/>
            </a:prstGeom>
            <a:solidFill>
              <a:srgbClr val="FFFFFF"/>
            </a:solidFill>
            <a:ln w="4763">
              <a:solidFill>
                <a:srgbClr val="FF0000"/>
              </a:solidFill>
              <a:round/>
              <a:headEnd/>
              <a:tailEnd/>
            </a:ln>
          </p:spPr>
          <p:txBody>
            <a:bodyPr/>
            <a:lstStyle/>
            <a:p>
              <a:endParaRPr lang="en-US"/>
            </a:p>
          </p:txBody>
        </p:sp>
        <p:sp>
          <p:nvSpPr>
            <p:cNvPr id="49435" name="Rectangle 283">
              <a:extLst>
                <a:ext uri="{FF2B5EF4-FFF2-40B4-BE49-F238E27FC236}">
                  <a16:creationId xmlns:a16="http://schemas.microsoft.com/office/drawing/2014/main" id="{ECE549BA-F1D2-1147-B692-162F35F8A922}"/>
                </a:ext>
              </a:extLst>
            </p:cNvPr>
            <p:cNvSpPr>
              <a:spLocks noChangeArrowheads="1"/>
            </p:cNvSpPr>
            <p:nvPr/>
          </p:nvSpPr>
          <p:spPr bwMode="auto">
            <a:xfrm>
              <a:off x="4039" y="3075"/>
              <a:ext cx="5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 AA5182 measured</a:t>
              </a:r>
              <a:endParaRPr lang="en-US" altLang="en-US"/>
            </a:p>
          </p:txBody>
        </p:sp>
        <p:sp>
          <p:nvSpPr>
            <p:cNvPr id="49436" name="Line 284">
              <a:extLst>
                <a:ext uri="{FF2B5EF4-FFF2-40B4-BE49-F238E27FC236}">
                  <a16:creationId xmlns:a16="http://schemas.microsoft.com/office/drawing/2014/main" id="{0C03AC4F-BB7A-7E4B-9EC0-620A94CD26F0}"/>
                </a:ext>
              </a:extLst>
            </p:cNvPr>
            <p:cNvSpPr>
              <a:spLocks noChangeShapeType="1"/>
            </p:cNvSpPr>
            <p:nvPr/>
          </p:nvSpPr>
          <p:spPr bwMode="auto">
            <a:xfrm>
              <a:off x="3871" y="3194"/>
              <a:ext cx="16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7" name="Rectangle 285">
              <a:extLst>
                <a:ext uri="{FF2B5EF4-FFF2-40B4-BE49-F238E27FC236}">
                  <a16:creationId xmlns:a16="http://schemas.microsoft.com/office/drawing/2014/main" id="{3C164FBC-60F5-DC40-B4FD-D6360E7ABC03}"/>
                </a:ext>
              </a:extLst>
            </p:cNvPr>
            <p:cNvSpPr>
              <a:spLocks noChangeArrowheads="1"/>
            </p:cNvSpPr>
            <p:nvPr/>
          </p:nvSpPr>
          <p:spPr bwMode="auto">
            <a:xfrm>
              <a:off x="4039" y="3156"/>
              <a:ext cx="54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 AA5182 predicted</a:t>
              </a:r>
              <a:endParaRPr lang="en-US" altLang="en-US"/>
            </a:p>
          </p:txBody>
        </p:sp>
        <p:sp>
          <p:nvSpPr>
            <p:cNvPr id="49438" name="Rectangle 286">
              <a:extLst>
                <a:ext uri="{FF2B5EF4-FFF2-40B4-BE49-F238E27FC236}">
                  <a16:creationId xmlns:a16="http://schemas.microsoft.com/office/drawing/2014/main" id="{296A04E0-C8C8-4147-AEE9-2B4FC70E9749}"/>
                </a:ext>
              </a:extLst>
            </p:cNvPr>
            <p:cNvSpPr>
              <a:spLocks noChangeArrowheads="1"/>
            </p:cNvSpPr>
            <p:nvPr/>
          </p:nvSpPr>
          <p:spPr bwMode="auto">
            <a:xfrm>
              <a:off x="4351" y="3595"/>
              <a:ext cx="4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Symbol" pitchFamily="2" charset="2"/>
                </a:rPr>
                <a:t>e</a:t>
              </a:r>
              <a:endParaRPr lang="en-US" altLang="en-US"/>
            </a:p>
          </p:txBody>
        </p:sp>
        <p:sp>
          <p:nvSpPr>
            <p:cNvPr id="49439" name="Rectangle 287">
              <a:extLst>
                <a:ext uri="{FF2B5EF4-FFF2-40B4-BE49-F238E27FC236}">
                  <a16:creationId xmlns:a16="http://schemas.microsoft.com/office/drawing/2014/main" id="{1CA8E6AE-804F-524E-91E3-DB3C5F2530E5}"/>
                </a:ext>
              </a:extLst>
            </p:cNvPr>
            <p:cNvSpPr>
              <a:spLocks noChangeArrowheads="1"/>
            </p:cNvSpPr>
            <p:nvPr/>
          </p:nvSpPr>
          <p:spPr bwMode="auto">
            <a:xfrm>
              <a:off x="4392" y="3680"/>
              <a:ext cx="6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rPr>
                <a:t>ND</a:t>
              </a:r>
              <a:endParaRPr lang="en-US" altLang="en-US"/>
            </a:p>
          </p:txBody>
        </p:sp>
      </p:grpSp>
      <p:graphicFrame>
        <p:nvGraphicFramePr>
          <p:cNvPr id="49447" name="Object 295">
            <a:extLst>
              <a:ext uri="{FF2B5EF4-FFF2-40B4-BE49-F238E27FC236}">
                <a16:creationId xmlns:a16="http://schemas.microsoft.com/office/drawing/2014/main" id="{C4AA1FBB-BDB3-2845-80B4-3311143382FE}"/>
              </a:ext>
            </a:extLst>
          </p:cNvPr>
          <p:cNvGraphicFramePr>
            <a:graphicFrameLocks noChangeAspect="1"/>
          </p:cNvGraphicFramePr>
          <p:nvPr>
            <p:extLst>
              <p:ext uri="{D42A27DB-BD31-4B8C-83A1-F6EECF244321}">
                <p14:modId xmlns:p14="http://schemas.microsoft.com/office/powerpoint/2010/main" val="3458647914"/>
              </p:ext>
            </p:extLst>
          </p:nvPr>
        </p:nvGraphicFramePr>
        <p:xfrm>
          <a:off x="1831974" y="4953000"/>
          <a:ext cx="2489417" cy="885825"/>
        </p:xfrm>
        <a:graphic>
          <a:graphicData uri="http://schemas.openxmlformats.org/presentationml/2006/ole">
            <mc:AlternateContent xmlns:mc="http://schemas.openxmlformats.org/markup-compatibility/2006">
              <mc:Choice xmlns:v="urn:schemas-microsoft-com:vml" Requires="v">
                <p:oleObj spid="_x0000_s184407" name="Equation" r:id="rId8" imgW="33934400" imgH="11696700" progId="Equation.3">
                  <p:embed/>
                </p:oleObj>
              </mc:Choice>
              <mc:Fallback>
                <p:oleObj name="Equation" r:id="rId8" imgW="33934400" imgH="11696700" progId="Equation.3">
                  <p:embed/>
                  <p:pic>
                    <p:nvPicPr>
                      <p:cNvPr id="49447" name="Object 295">
                        <a:extLst>
                          <a:ext uri="{FF2B5EF4-FFF2-40B4-BE49-F238E27FC236}">
                            <a16:creationId xmlns:a16="http://schemas.microsoft.com/office/drawing/2014/main" id="{C4AA1FBB-BDB3-2845-80B4-331114338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1974" y="4953000"/>
                        <a:ext cx="2489417" cy="885825"/>
                      </a:xfrm>
                      <a:prstGeom prst="rect">
                        <a:avLst/>
                      </a:prstGeom>
                      <a:noFill/>
                      <a:ln>
                        <a:noFill/>
                      </a:ln>
                      <a:effectLst/>
                    </p:spPr>
                  </p:pic>
                </p:oleObj>
              </mc:Fallback>
            </mc:AlternateContent>
          </a:graphicData>
        </a:graphic>
      </p:graphicFrame>
      <p:sp>
        <p:nvSpPr>
          <p:cNvPr id="49451" name="Rectangle 299">
            <a:extLst>
              <a:ext uri="{FF2B5EF4-FFF2-40B4-BE49-F238E27FC236}">
                <a16:creationId xmlns:a16="http://schemas.microsoft.com/office/drawing/2014/main" id="{39570D50-2549-1D40-B566-761D28953DDB}"/>
              </a:ext>
            </a:extLst>
          </p:cNvPr>
          <p:cNvSpPr>
            <a:spLocks noChangeArrowheads="1"/>
          </p:cNvSpPr>
          <p:nvPr/>
        </p:nvSpPr>
        <p:spPr bwMode="auto">
          <a:xfrm>
            <a:off x="304800" y="4114800"/>
            <a:ext cx="5257800" cy="64507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If latent hardening parameters h are considered the CRSS is incrementally updated as:</a:t>
            </a:r>
            <a:endParaRPr lang="en-US" altLang="en-US" sz="1800" b="0" dirty="0">
              <a:solidFill>
                <a:schemeClr val="bg2"/>
              </a:solidFill>
              <a:latin typeface="Arial" panose="020B0604020202020204" pitchFamily="34" charset="0"/>
              <a:sym typeface="Symbol" pitchFamily="2" charset="2"/>
            </a:endParaRPr>
          </a:p>
        </p:txBody>
      </p:sp>
      <p:sp>
        <p:nvSpPr>
          <p:cNvPr id="49452" name="Rectangle 300">
            <a:extLst>
              <a:ext uri="{FF2B5EF4-FFF2-40B4-BE49-F238E27FC236}">
                <a16:creationId xmlns:a16="http://schemas.microsoft.com/office/drawing/2014/main" id="{7877983C-EE21-8043-B095-0F13BDAC8809}"/>
              </a:ext>
            </a:extLst>
          </p:cNvPr>
          <p:cNvSpPr>
            <a:spLocks noChangeArrowheads="1"/>
          </p:cNvSpPr>
          <p:nvPr/>
        </p:nvSpPr>
        <p:spPr bwMode="auto">
          <a:xfrm>
            <a:off x="304800" y="5943600"/>
            <a:ext cx="838200" cy="36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else:</a:t>
            </a:r>
            <a:endParaRPr lang="en-US" altLang="en-US" sz="1800" b="0" dirty="0">
              <a:solidFill>
                <a:schemeClr val="bg2"/>
              </a:solidFill>
              <a:latin typeface="Arial" panose="020B0604020202020204" pitchFamily="34" charset="0"/>
              <a:sym typeface="Symbol" pitchFamily="2" charset="2"/>
            </a:endParaRPr>
          </a:p>
        </p:txBody>
      </p:sp>
      <p:graphicFrame>
        <p:nvGraphicFramePr>
          <p:cNvPr id="49453" name="Object 301">
            <a:extLst>
              <a:ext uri="{FF2B5EF4-FFF2-40B4-BE49-F238E27FC236}">
                <a16:creationId xmlns:a16="http://schemas.microsoft.com/office/drawing/2014/main" id="{6109027B-F300-3644-AD3E-7AEA88D0E94B}"/>
              </a:ext>
            </a:extLst>
          </p:cNvPr>
          <p:cNvGraphicFramePr>
            <a:graphicFrameLocks noGrp="1" noChangeAspect="1"/>
          </p:cNvGraphicFramePr>
          <p:nvPr>
            <p:ph idx="1"/>
            <p:extLst>
              <p:ext uri="{D42A27DB-BD31-4B8C-83A1-F6EECF244321}">
                <p14:modId xmlns:p14="http://schemas.microsoft.com/office/powerpoint/2010/main" val="3102998549"/>
              </p:ext>
            </p:extLst>
          </p:nvPr>
        </p:nvGraphicFramePr>
        <p:xfrm>
          <a:off x="1984375" y="5791200"/>
          <a:ext cx="1825625" cy="715963"/>
        </p:xfrm>
        <a:graphic>
          <a:graphicData uri="http://schemas.openxmlformats.org/presentationml/2006/ole">
            <mc:AlternateContent xmlns:mc="http://schemas.openxmlformats.org/markup-compatibility/2006">
              <mc:Choice xmlns:v="urn:schemas-microsoft-com:vml" Requires="v">
                <p:oleObj spid="_x0000_s184408" name="Equation" r:id="rId10" imgW="23114000" imgH="9067800" progId="Equation.3">
                  <p:embed/>
                </p:oleObj>
              </mc:Choice>
              <mc:Fallback>
                <p:oleObj name="Equation" r:id="rId10" imgW="23114000" imgH="9067800" progId="Equation.3">
                  <p:embed/>
                  <p:pic>
                    <p:nvPicPr>
                      <p:cNvPr id="49453" name="Object 301">
                        <a:extLst>
                          <a:ext uri="{FF2B5EF4-FFF2-40B4-BE49-F238E27FC236}">
                            <a16:creationId xmlns:a16="http://schemas.microsoft.com/office/drawing/2014/main" id="{6109027B-F300-3644-AD3E-7AEA88D0E9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4375" y="5791200"/>
                        <a:ext cx="182562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457" name="Freeform 305">
            <a:extLst>
              <a:ext uri="{FF2B5EF4-FFF2-40B4-BE49-F238E27FC236}">
                <a16:creationId xmlns:a16="http://schemas.microsoft.com/office/drawing/2014/main" id="{A8F1123B-EB2B-0A45-BAE6-4352BD645AA7}"/>
              </a:ext>
            </a:extLst>
          </p:cNvPr>
          <p:cNvSpPr>
            <a:spLocks/>
          </p:cNvSpPr>
          <p:nvPr/>
        </p:nvSpPr>
        <p:spPr bwMode="auto">
          <a:xfrm>
            <a:off x="4724400" y="2209800"/>
            <a:ext cx="2463800" cy="1295400"/>
          </a:xfrm>
          <a:custGeom>
            <a:avLst/>
            <a:gdLst>
              <a:gd name="T0" fmla="*/ 0 w 1552"/>
              <a:gd name="T1" fmla="*/ 816 h 816"/>
              <a:gd name="T2" fmla="*/ 1296 w 1552"/>
              <a:gd name="T3" fmla="*/ 432 h 816"/>
              <a:gd name="T4" fmla="*/ 1536 w 1552"/>
              <a:gd name="T5" fmla="*/ 0 h 816"/>
            </a:gdLst>
            <a:ahLst/>
            <a:cxnLst>
              <a:cxn ang="0">
                <a:pos x="T0" y="T1"/>
              </a:cxn>
              <a:cxn ang="0">
                <a:pos x="T2" y="T3"/>
              </a:cxn>
              <a:cxn ang="0">
                <a:pos x="T4" y="T5"/>
              </a:cxn>
            </a:cxnLst>
            <a:rect l="0" t="0" r="r" b="b"/>
            <a:pathLst>
              <a:path w="1552" h="816">
                <a:moveTo>
                  <a:pt x="0" y="816"/>
                </a:moveTo>
                <a:cubicBezTo>
                  <a:pt x="520" y="692"/>
                  <a:pt x="1040" y="568"/>
                  <a:pt x="1296" y="432"/>
                </a:cubicBezTo>
                <a:cubicBezTo>
                  <a:pt x="1552" y="296"/>
                  <a:pt x="1544" y="148"/>
                  <a:pt x="1536" y="0"/>
                </a:cubicBezTo>
              </a:path>
            </a:pathLst>
          </a:custGeom>
          <a:noFill/>
          <a:ln w="254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TextBox 126">
            <a:extLst>
              <a:ext uri="{FF2B5EF4-FFF2-40B4-BE49-F238E27FC236}">
                <a16:creationId xmlns:a16="http://schemas.microsoft.com/office/drawing/2014/main" id="{59ECA6D7-6885-6642-83D0-DD1F6D05AA36}"/>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1225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182D177-1981-1942-9470-B0420DE92FC4}"/>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the code VPSC: input &amp; output</a:t>
            </a:r>
          </a:p>
        </p:txBody>
      </p:sp>
      <p:sp>
        <p:nvSpPr>
          <p:cNvPr id="55300" name="Line 4">
            <a:extLst>
              <a:ext uri="{FF2B5EF4-FFF2-40B4-BE49-F238E27FC236}">
                <a16:creationId xmlns:a16="http://schemas.microsoft.com/office/drawing/2014/main" id="{E2043C77-9662-1D41-9CB6-DF4924C9B25A}"/>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Rectangle 5">
            <a:extLst>
              <a:ext uri="{FF2B5EF4-FFF2-40B4-BE49-F238E27FC236}">
                <a16:creationId xmlns:a16="http://schemas.microsoft.com/office/drawing/2014/main" id="{72EE4A7F-37C7-3945-8D2F-2A0427931814}"/>
              </a:ext>
            </a:extLst>
          </p:cNvPr>
          <p:cNvSpPr>
            <a:spLocks noChangeArrowheads="1"/>
          </p:cNvSpPr>
          <p:nvPr/>
        </p:nvSpPr>
        <p:spPr bwMode="auto">
          <a:xfrm>
            <a:off x="609600" y="1197263"/>
            <a:ext cx="80772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solidFill>
                  <a:srgbClr val="0000FF"/>
                </a:solidFill>
                <a:latin typeface="Arial" panose="020B0604020202020204" pitchFamily="34" charset="0"/>
              </a:rPr>
              <a:t>INPUT:</a:t>
            </a:r>
          </a:p>
          <a:p>
            <a:pPr>
              <a:spcBef>
                <a:spcPct val="20000"/>
              </a:spcBef>
              <a:buFontTx/>
              <a:buChar char="•"/>
            </a:pPr>
            <a:r>
              <a:rPr lang="en-US" altLang="en-US" sz="2000" dirty="0">
                <a:solidFill>
                  <a:schemeClr val="bg2"/>
                </a:solidFill>
                <a:latin typeface="Arial" panose="020B0604020202020204" pitchFamily="34" charset="0"/>
              </a:rPr>
              <a:t>Parameters of the run and names of datafiles (file VPSC7.IN)</a:t>
            </a:r>
          </a:p>
          <a:p>
            <a:pPr lvl="1">
              <a:spcBef>
                <a:spcPct val="20000"/>
              </a:spcBef>
            </a:pPr>
            <a:r>
              <a:rPr lang="en-US" altLang="en-US" sz="2000" dirty="0">
                <a:solidFill>
                  <a:schemeClr val="bg2"/>
                </a:solidFill>
                <a:latin typeface="Arial" panose="020B0604020202020204" pitchFamily="34" charset="0"/>
              </a:rPr>
              <a:t>INITIAL TEXTURE (discrete orientation file)</a:t>
            </a:r>
          </a:p>
          <a:p>
            <a:pPr lvl="1">
              <a:spcBef>
                <a:spcPct val="20000"/>
              </a:spcBef>
            </a:pPr>
            <a:r>
              <a:rPr lang="en-US" altLang="en-US" sz="2000" dirty="0">
                <a:solidFill>
                  <a:schemeClr val="bg2"/>
                </a:solidFill>
                <a:latin typeface="Arial" panose="020B0604020202020204" pitchFamily="34" charset="0"/>
              </a:rPr>
              <a:t>ACTIVE SLIP AND TWIN SYSTEMS (hardening parameters)</a:t>
            </a:r>
          </a:p>
          <a:p>
            <a:pPr lvl="1">
              <a:spcBef>
                <a:spcPct val="20000"/>
              </a:spcBef>
            </a:pPr>
            <a:r>
              <a:rPr lang="en-US" altLang="en-US" sz="2000" dirty="0">
                <a:solidFill>
                  <a:schemeClr val="bg2"/>
                </a:solidFill>
                <a:latin typeface="Arial" panose="020B0604020202020204" pitchFamily="34" charset="0"/>
              </a:rPr>
              <a:t>MACROSCOPIC VELOCITY GRADIENT (strain history) </a:t>
            </a:r>
          </a:p>
        </p:txBody>
      </p:sp>
      <p:sp>
        <p:nvSpPr>
          <p:cNvPr id="55302" name="Rectangle 6">
            <a:extLst>
              <a:ext uri="{FF2B5EF4-FFF2-40B4-BE49-F238E27FC236}">
                <a16:creationId xmlns:a16="http://schemas.microsoft.com/office/drawing/2014/main" id="{C71D32C5-181D-D943-A3F1-90A9FC5E152A}"/>
              </a:ext>
            </a:extLst>
          </p:cNvPr>
          <p:cNvSpPr>
            <a:spLocks noChangeArrowheads="1"/>
          </p:cNvSpPr>
          <p:nvPr/>
        </p:nvSpPr>
        <p:spPr bwMode="auto">
          <a:xfrm>
            <a:off x="533400" y="3608963"/>
            <a:ext cx="8229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solidFill>
                  <a:srgbClr val="0000FF"/>
                </a:solidFill>
                <a:latin typeface="Arial" panose="020B0604020202020204" pitchFamily="34" charset="0"/>
              </a:rPr>
              <a:t>OUTPUT:</a:t>
            </a:r>
          </a:p>
          <a:p>
            <a:pPr>
              <a:spcBef>
                <a:spcPct val="20000"/>
              </a:spcBef>
              <a:buFontTx/>
              <a:buChar char="•"/>
            </a:pPr>
            <a:r>
              <a:rPr lang="en-US" altLang="en-US" sz="2000" dirty="0">
                <a:solidFill>
                  <a:schemeClr val="bg2"/>
                </a:solidFill>
                <a:latin typeface="Arial" panose="020B0604020202020204" pitchFamily="34" charset="0"/>
              </a:rPr>
              <a:t>Parameters of the run and input data (file RUN_LOG.OUT)</a:t>
            </a:r>
          </a:p>
          <a:p>
            <a:pPr lvl="1">
              <a:spcBef>
                <a:spcPct val="20000"/>
              </a:spcBef>
            </a:pPr>
            <a:r>
              <a:rPr lang="en-US" altLang="en-US" sz="2000" dirty="0">
                <a:solidFill>
                  <a:schemeClr val="bg2"/>
                </a:solidFill>
                <a:latin typeface="Arial" panose="020B0604020202020204" pitchFamily="34" charset="0"/>
              </a:rPr>
              <a:t>FINAL TEXTURE (discrete orientation file  </a:t>
            </a:r>
            <a:r>
              <a:rPr lang="en-US" altLang="en-US" sz="2000" dirty="0">
                <a:solidFill>
                  <a:schemeClr val="bg2"/>
                </a:solidFill>
                <a:latin typeface="Arial" panose="020B0604020202020204" pitchFamily="34" charset="0"/>
                <a:sym typeface="Wingdings" pitchFamily="2" charset="2"/>
              </a:rPr>
              <a:t>  TEX_PH1.OUT</a:t>
            </a:r>
            <a:r>
              <a:rPr lang="en-US" altLang="en-US" sz="2000" dirty="0">
                <a:solidFill>
                  <a:schemeClr val="bg2"/>
                </a:solidFill>
                <a:latin typeface="Arial" panose="020B0604020202020204" pitchFamily="34" charset="0"/>
              </a:rPr>
              <a:t>)</a:t>
            </a:r>
          </a:p>
          <a:p>
            <a:pPr lvl="1">
              <a:spcBef>
                <a:spcPct val="20000"/>
              </a:spcBef>
            </a:pPr>
            <a:r>
              <a:rPr lang="en-US" altLang="en-US" sz="2000" dirty="0">
                <a:solidFill>
                  <a:schemeClr val="bg2"/>
                </a:solidFill>
                <a:latin typeface="Arial" panose="020B0604020202020204" pitchFamily="34" charset="0"/>
              </a:rPr>
              <a:t>STRESS-STRAIN RESPONSE (hardening  </a:t>
            </a:r>
            <a:r>
              <a:rPr lang="en-US" altLang="en-US" sz="2000" dirty="0">
                <a:solidFill>
                  <a:schemeClr val="bg2"/>
                </a:solidFill>
                <a:latin typeface="Arial" panose="020B0604020202020204" pitchFamily="34" charset="0"/>
                <a:sym typeface="Wingdings" pitchFamily="2" charset="2"/>
              </a:rPr>
              <a:t>  STR_STR.OUT</a:t>
            </a:r>
            <a:r>
              <a:rPr lang="en-US" altLang="en-US" sz="2000" dirty="0">
                <a:solidFill>
                  <a:schemeClr val="bg2"/>
                </a:solidFill>
                <a:latin typeface="Arial" panose="020B0604020202020204" pitchFamily="34" charset="0"/>
              </a:rPr>
              <a:t>)</a:t>
            </a:r>
          </a:p>
          <a:p>
            <a:pPr lvl="1">
              <a:spcBef>
                <a:spcPct val="20000"/>
              </a:spcBef>
            </a:pPr>
            <a:r>
              <a:rPr lang="en-US" altLang="en-US" sz="2000" dirty="0">
                <a:solidFill>
                  <a:schemeClr val="bg2"/>
                </a:solidFill>
                <a:latin typeface="Arial" panose="020B0604020202020204" pitchFamily="34" charset="0"/>
              </a:rPr>
              <a:t>STATISTICS (system activity, twin fractions  </a:t>
            </a:r>
            <a:r>
              <a:rPr lang="en-US" altLang="en-US" sz="2000" dirty="0">
                <a:solidFill>
                  <a:schemeClr val="bg2"/>
                </a:solidFill>
                <a:latin typeface="Arial" panose="020B0604020202020204" pitchFamily="34" charset="0"/>
                <a:sym typeface="Wingdings" pitchFamily="2" charset="2"/>
              </a:rPr>
              <a:t>  ACT_PH1.OUT)</a:t>
            </a:r>
            <a:endParaRPr lang="en-US" altLang="en-US" sz="2000" dirty="0">
              <a:solidFill>
                <a:schemeClr val="bg2"/>
              </a:solidFill>
              <a:latin typeface="Arial" panose="020B0604020202020204" pitchFamily="34" charset="0"/>
            </a:endParaRPr>
          </a:p>
        </p:txBody>
      </p:sp>
      <p:sp>
        <p:nvSpPr>
          <p:cNvPr id="6" name="TextBox 5">
            <a:extLst>
              <a:ext uri="{FF2B5EF4-FFF2-40B4-BE49-F238E27FC236}">
                <a16:creationId xmlns:a16="http://schemas.microsoft.com/office/drawing/2014/main" id="{E63198E3-3F71-274D-9AF9-BBB140806E2B}"/>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938547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B24C2BB-7841-2B42-ADC1-EAD371A565CF}"/>
              </a:ext>
            </a:extLst>
          </p:cNvPr>
          <p:cNvSpPr>
            <a:spLocks noGrp="1" noChangeArrowheads="1"/>
          </p:cNvSpPr>
          <p:nvPr>
            <p:ph type="title"/>
          </p:nvPr>
        </p:nvSpPr>
        <p:spPr>
          <a:xfrm>
            <a:off x="609600" y="152400"/>
            <a:ext cx="7772400" cy="381000"/>
          </a:xfrm>
        </p:spPr>
        <p:txBody>
          <a:bodyPr/>
          <a:lstStyle/>
          <a:p>
            <a:r>
              <a:rPr lang="en-US" altLang="en-US" sz="2400">
                <a:solidFill>
                  <a:srgbClr val="0000FF"/>
                </a:solidFill>
                <a:latin typeface="Arial" panose="020B0604020202020204" pitchFamily="34" charset="0"/>
              </a:rPr>
              <a:t>Running VPSC  </a:t>
            </a:r>
            <a:r>
              <a:rPr lang="en-US" altLang="en-US" sz="2400">
                <a:solidFill>
                  <a:srgbClr val="0000FF"/>
                </a:solidFill>
                <a:latin typeface="Arial" panose="020B0604020202020204" pitchFamily="34" charset="0"/>
                <a:sym typeface="Wingdings" pitchFamily="2" charset="2"/>
              </a:rPr>
              <a:t> control</a:t>
            </a:r>
            <a:r>
              <a:rPr lang="en-US" altLang="en-US" sz="2400">
                <a:solidFill>
                  <a:srgbClr val="0000FF"/>
                </a:solidFill>
                <a:latin typeface="Arial" panose="020B0604020202020204" pitchFamily="34" charset="0"/>
              </a:rPr>
              <a:t> file VPSC7.IN</a:t>
            </a:r>
          </a:p>
        </p:txBody>
      </p:sp>
      <p:sp>
        <p:nvSpPr>
          <p:cNvPr id="56324" name="Line 4">
            <a:extLst>
              <a:ext uri="{FF2B5EF4-FFF2-40B4-BE49-F238E27FC236}">
                <a16:creationId xmlns:a16="http://schemas.microsoft.com/office/drawing/2014/main" id="{1140B9DB-D62E-884C-9A73-10BD5F78E818}"/>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Text Box 8">
            <a:extLst>
              <a:ext uri="{FF2B5EF4-FFF2-40B4-BE49-F238E27FC236}">
                <a16:creationId xmlns:a16="http://schemas.microsoft.com/office/drawing/2014/main" id="{71C9B5C7-6BDF-5B46-9639-D493394A828D}"/>
              </a:ext>
            </a:extLst>
          </p:cNvPr>
          <p:cNvSpPr txBox="1">
            <a:spLocks noChangeArrowheads="1"/>
          </p:cNvSpPr>
          <p:nvPr/>
        </p:nvSpPr>
        <p:spPr bwMode="auto">
          <a:xfrm>
            <a:off x="990600" y="685800"/>
            <a:ext cx="738984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dirty="0"/>
              <a:t>. . . . . . </a:t>
            </a:r>
          </a:p>
          <a:p>
            <a:r>
              <a:rPr lang="en-US" altLang="en-US" sz="1800" b="0" dirty="0"/>
              <a:t>0                             grain shape and orient ctrl (</a:t>
            </a:r>
            <a:r>
              <a:rPr lang="en-US" altLang="en-US" sz="1800" b="0" dirty="0" err="1"/>
              <a:t>ishape</a:t>
            </a:r>
            <a:r>
              <a:rPr lang="en-US" altLang="en-US" sz="1800" b="0" dirty="0"/>
              <a:t>=0 to 4)</a:t>
            </a:r>
          </a:p>
          <a:p>
            <a:r>
              <a:rPr lang="en-US" altLang="en-US" sz="1800" b="0" dirty="0"/>
              <a:t>1.0  1.0  1.0            initial ellipsoid ratios (dummy if </a:t>
            </a:r>
            <a:r>
              <a:rPr lang="en-US" altLang="en-US" sz="1800" b="0" dirty="0" err="1"/>
              <a:t>ishape</a:t>
            </a:r>
            <a:r>
              <a:rPr lang="en-US" altLang="en-US" sz="1800" b="0" dirty="0"/>
              <a:t>=4)</a:t>
            </a:r>
          </a:p>
          <a:p>
            <a:r>
              <a:rPr lang="en-US" altLang="en-US" sz="1800" b="0" dirty="0"/>
              <a:t>0.0  0.0  0.0            </a:t>
            </a:r>
            <a:r>
              <a:rPr lang="en-US" altLang="en-US" sz="1800" b="0" dirty="0" err="1"/>
              <a:t>init</a:t>
            </a:r>
            <a:r>
              <a:rPr lang="en-US" altLang="en-US" sz="1800" b="0" dirty="0"/>
              <a:t> </a:t>
            </a:r>
            <a:r>
              <a:rPr lang="en-US" altLang="en-US" sz="1800" b="0" dirty="0" err="1"/>
              <a:t>Eul</a:t>
            </a:r>
            <a:r>
              <a:rPr lang="en-US" altLang="en-US" sz="1800" b="0" dirty="0"/>
              <a:t> ang </a:t>
            </a:r>
            <a:r>
              <a:rPr lang="en-US" altLang="en-US" sz="1800" b="0" dirty="0" err="1"/>
              <a:t>ellips</a:t>
            </a:r>
            <a:r>
              <a:rPr lang="en-US" altLang="en-US" sz="1800" b="0" dirty="0"/>
              <a:t> axes (dummy if </a:t>
            </a:r>
            <a:r>
              <a:rPr lang="en-US" altLang="en-US" sz="1800" b="0" dirty="0" err="1"/>
              <a:t>ishape</a:t>
            </a:r>
            <a:r>
              <a:rPr lang="en-US" altLang="en-US" sz="1800" b="0" dirty="0"/>
              <a:t>=3,4)</a:t>
            </a:r>
          </a:p>
          <a:p>
            <a:r>
              <a:rPr lang="en-US" altLang="en-US" sz="1800" b="0" dirty="0"/>
              <a:t>* name and path of texture file (</a:t>
            </a:r>
            <a:r>
              <a:rPr lang="en-US" altLang="en-US" sz="1800" b="0" dirty="0" err="1"/>
              <a:t>filetext</a:t>
            </a:r>
            <a:r>
              <a:rPr lang="en-US" altLang="en-US" sz="1800" b="0" dirty="0"/>
              <a:t>)</a:t>
            </a:r>
          </a:p>
          <a:p>
            <a:r>
              <a:rPr lang="en-US" altLang="en-US" sz="1800" b="0" dirty="0">
                <a:solidFill>
                  <a:srgbClr val="FF0000"/>
                </a:solidFill>
              </a:rPr>
              <a:t>example1\rand500.tex</a:t>
            </a:r>
          </a:p>
          <a:p>
            <a:r>
              <a:rPr lang="en-US" altLang="en-US" sz="1800" b="0" dirty="0"/>
              <a:t>* name and path of single crystal file (</a:t>
            </a:r>
            <a:r>
              <a:rPr lang="en-US" altLang="en-US" sz="1800" b="0" dirty="0" err="1"/>
              <a:t>filecrys</a:t>
            </a:r>
            <a:r>
              <a:rPr lang="en-US" altLang="en-US" sz="1800" b="0" dirty="0"/>
              <a:t>)</a:t>
            </a:r>
          </a:p>
          <a:p>
            <a:r>
              <a:rPr lang="en-US" altLang="en-US" sz="1800" b="0" dirty="0">
                <a:solidFill>
                  <a:srgbClr val="FF0000"/>
                </a:solidFill>
              </a:rPr>
              <a:t>example1\</a:t>
            </a:r>
            <a:r>
              <a:rPr lang="en-US" altLang="en-US" sz="1800" b="0" dirty="0" err="1">
                <a:solidFill>
                  <a:srgbClr val="FF0000"/>
                </a:solidFill>
              </a:rPr>
              <a:t>fcc.sx</a:t>
            </a:r>
            <a:endParaRPr lang="en-US" altLang="en-US" sz="1800" b="0" dirty="0">
              <a:solidFill>
                <a:srgbClr val="FF0000"/>
              </a:solidFill>
            </a:endParaRPr>
          </a:p>
          <a:p>
            <a:r>
              <a:rPr lang="en-US" altLang="en-US" sz="1800" b="0" dirty="0"/>
              <a:t>. . . . . . . </a:t>
            </a:r>
          </a:p>
          <a:p>
            <a:r>
              <a:rPr lang="en-US" altLang="en-US" sz="1800" b="0" dirty="0"/>
              <a:t>. . . . . . .</a:t>
            </a:r>
          </a:p>
          <a:p>
            <a:r>
              <a:rPr lang="en-US" altLang="en-US" sz="1800" b="0" dirty="0"/>
              <a:t>*MODELING CONDITIONS FOR THE RUN</a:t>
            </a:r>
          </a:p>
          <a:p>
            <a:r>
              <a:rPr lang="en-US" altLang="en-US" sz="1800" b="0" dirty="0"/>
              <a:t>0              </a:t>
            </a:r>
            <a:r>
              <a:rPr lang="en-US" altLang="en-US" sz="1800" b="0" dirty="0" err="1"/>
              <a:t>ihardlaw</a:t>
            </a:r>
            <a:r>
              <a:rPr lang="en-US" altLang="en-US" sz="1800" b="0" dirty="0"/>
              <a:t> (0:Voce, 1:MTS, 2:composite grain)</a:t>
            </a:r>
          </a:p>
          <a:p>
            <a:r>
              <a:rPr lang="en-US" altLang="en-US" sz="1800" b="0" dirty="0"/>
              <a:t>1              </a:t>
            </a:r>
            <a:r>
              <a:rPr lang="en-US" altLang="en-US" sz="1800" b="0" dirty="0" err="1"/>
              <a:t>iratesens</a:t>
            </a:r>
            <a:r>
              <a:rPr lang="en-US" altLang="en-US" sz="1800" b="0" dirty="0"/>
              <a:t> (0:rate insensitive, 1:rate sensitive)</a:t>
            </a:r>
          </a:p>
          <a:p>
            <a:r>
              <a:rPr lang="en-US" altLang="en-US" sz="1800" b="0" dirty="0">
                <a:solidFill>
                  <a:srgbClr val="FF0000"/>
                </a:solidFill>
              </a:rPr>
              <a:t>0              interaction (0:FC,1:affine,2:secant,3:neff=10,4:tangent,5:SO)</a:t>
            </a:r>
          </a:p>
          <a:p>
            <a:r>
              <a:rPr lang="en-US" altLang="en-US" sz="1800" b="0" dirty="0"/>
              <a:t>1  1  1      </a:t>
            </a:r>
            <a:r>
              <a:rPr lang="en-US" altLang="en-US" sz="1800" b="0" dirty="0" err="1"/>
              <a:t>iupdate</a:t>
            </a:r>
            <a:r>
              <a:rPr lang="en-US" altLang="en-US" sz="1800" b="0" dirty="0"/>
              <a:t>: update orient, grain shape, hardening</a:t>
            </a:r>
          </a:p>
          <a:p>
            <a:r>
              <a:rPr lang="en-US" altLang="en-US" sz="1800" b="0" dirty="0"/>
              <a:t>. . . . . . </a:t>
            </a:r>
          </a:p>
          <a:p>
            <a:r>
              <a:rPr lang="en-US" altLang="en-US" sz="1800" b="0" dirty="0"/>
              <a:t>*NUMBER OF PROCESSES </a:t>
            </a:r>
          </a:p>
          <a:p>
            <a:r>
              <a:rPr lang="en-US" altLang="en-US" sz="1800" b="0" dirty="0">
                <a:solidFill>
                  <a:srgbClr val="FF0000"/>
                </a:solidFill>
              </a:rPr>
              <a:t>1</a:t>
            </a:r>
          </a:p>
          <a:p>
            <a:r>
              <a:rPr lang="en-US" altLang="en-US" sz="1800" b="0" dirty="0"/>
              <a:t>*IVGVAR AND PATH\NAME OF FILE FOR EACH PROCESS</a:t>
            </a:r>
          </a:p>
          <a:p>
            <a:r>
              <a:rPr lang="en-US" altLang="en-US" sz="1800" b="0" dirty="0">
                <a:solidFill>
                  <a:srgbClr val="FF0000"/>
                </a:solidFill>
              </a:rPr>
              <a:t>0</a:t>
            </a:r>
          </a:p>
          <a:p>
            <a:r>
              <a:rPr lang="en-US" altLang="en-US" sz="1800" b="0" dirty="0">
                <a:solidFill>
                  <a:srgbClr val="FF0000"/>
                </a:solidFill>
              </a:rPr>
              <a:t>example1\tension.3</a:t>
            </a:r>
          </a:p>
        </p:txBody>
      </p:sp>
      <p:sp>
        <p:nvSpPr>
          <p:cNvPr id="5" name="TextBox 4">
            <a:extLst>
              <a:ext uri="{FF2B5EF4-FFF2-40B4-BE49-F238E27FC236}">
                <a16:creationId xmlns:a16="http://schemas.microsoft.com/office/drawing/2014/main" id="{B3FA2283-C5BA-E44A-A28E-A4BF66727689}"/>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197453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C4F1A99-0E79-C845-9252-1A29D8A743B5}"/>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TEXTURE </a:t>
            </a:r>
            <a:r>
              <a:rPr lang="en-US" altLang="en-US" sz="2800">
                <a:solidFill>
                  <a:srgbClr val="0000FF"/>
                </a:solidFill>
                <a:latin typeface="Arial" panose="020B0604020202020204" pitchFamily="34" charset="0"/>
              </a:rPr>
              <a:t>file</a:t>
            </a:r>
          </a:p>
        </p:txBody>
      </p:sp>
      <p:sp>
        <p:nvSpPr>
          <p:cNvPr id="61444" name="Line 4">
            <a:extLst>
              <a:ext uri="{FF2B5EF4-FFF2-40B4-BE49-F238E27FC236}">
                <a16:creationId xmlns:a16="http://schemas.microsoft.com/office/drawing/2014/main" id="{B0D816E8-2EF0-6046-8F0B-9600AF089C1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Text Box 5">
            <a:extLst>
              <a:ext uri="{FF2B5EF4-FFF2-40B4-BE49-F238E27FC236}">
                <a16:creationId xmlns:a16="http://schemas.microsoft.com/office/drawing/2014/main" id="{19F56960-FF9B-C14E-BA24-62061AB872A2}"/>
              </a:ext>
            </a:extLst>
          </p:cNvPr>
          <p:cNvSpPr txBox="1">
            <a:spLocks noChangeArrowheads="1"/>
          </p:cNvSpPr>
          <p:nvPr/>
        </p:nvSpPr>
        <p:spPr bwMode="auto">
          <a:xfrm>
            <a:off x="1143000" y="1447800"/>
            <a:ext cx="675101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dummy</a:t>
            </a:r>
          </a:p>
          <a:p>
            <a:r>
              <a:rPr lang="en-US" altLang="en-US" sz="2000" b="0"/>
              <a:t>dummy</a:t>
            </a:r>
          </a:p>
          <a:p>
            <a:r>
              <a:rPr lang="en-US" altLang="en-US" sz="2000" b="0"/>
              <a:t>random texture generated by RANDTEXT.FOR (23/01/97)</a:t>
            </a:r>
          </a:p>
          <a:p>
            <a:r>
              <a:rPr lang="en-US" altLang="en-US" sz="2000" b="0"/>
              <a:t>B   500  </a:t>
            </a:r>
          </a:p>
          <a:p>
            <a:r>
              <a:rPr lang="en-US" altLang="en-US" sz="2000" b="0"/>
              <a:t>    102.74    119.56     33.65  1.000000</a:t>
            </a:r>
          </a:p>
          <a:p>
            <a:r>
              <a:rPr lang="en-US" altLang="en-US" sz="2000" b="0"/>
              <a:t>    219.06     36.21     70.51  1.000000</a:t>
            </a:r>
          </a:p>
          <a:p>
            <a:r>
              <a:rPr lang="en-US" altLang="en-US" sz="2000" b="0"/>
              <a:t>    166.66     28.59     45.80  1.000000</a:t>
            </a:r>
          </a:p>
          <a:p>
            <a:r>
              <a:rPr lang="en-US" altLang="en-US" sz="2000" b="0"/>
              <a:t>    149.74     86.13     38.68  1.000000</a:t>
            </a:r>
            <a:endParaRPr lang="en-US" altLang="en-US" sz="2000" b="0">
              <a:solidFill>
                <a:srgbClr val="FF0000"/>
              </a:solidFill>
            </a:endParaRPr>
          </a:p>
          <a:p>
            <a:r>
              <a:rPr lang="en-US" altLang="en-US" sz="2000" b="0"/>
              <a:t>. . . . . . . </a:t>
            </a:r>
          </a:p>
          <a:p>
            <a:r>
              <a:rPr lang="en-US" altLang="en-US" sz="2000" b="0"/>
              <a:t>. . . . . . .</a:t>
            </a:r>
          </a:p>
        </p:txBody>
      </p:sp>
      <p:sp>
        <p:nvSpPr>
          <p:cNvPr id="61446" name="Text Box 6">
            <a:extLst>
              <a:ext uri="{FF2B5EF4-FFF2-40B4-BE49-F238E27FC236}">
                <a16:creationId xmlns:a16="http://schemas.microsoft.com/office/drawing/2014/main" id="{6EF87070-82C0-4D47-A91C-453F1CE66ACB}"/>
              </a:ext>
            </a:extLst>
          </p:cNvPr>
          <p:cNvSpPr txBox="1">
            <a:spLocks noChangeArrowheads="1"/>
          </p:cNvSpPr>
          <p:nvPr/>
        </p:nvSpPr>
        <p:spPr bwMode="auto">
          <a:xfrm>
            <a:off x="381000" y="990600"/>
            <a:ext cx="8473795"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solidFill>
                  <a:srgbClr val="008000"/>
                </a:solidFill>
              </a:rPr>
              <a:t>RAND500.TEX  </a:t>
            </a:r>
            <a:r>
              <a:rPr lang="en-US" altLang="en-US" sz="2000" b="0">
                <a:solidFill>
                  <a:srgbClr val="008000"/>
                </a:solidFill>
                <a:sym typeface="Wingdings" pitchFamily="2" charset="2"/>
              </a:rPr>
              <a:t>  a file containing 500 randomly generated orientations</a:t>
            </a:r>
            <a:endParaRPr lang="en-US" altLang="en-US" sz="2000" b="0">
              <a:solidFill>
                <a:srgbClr val="008000"/>
              </a:solidFill>
            </a:endParaRPr>
          </a:p>
        </p:txBody>
      </p:sp>
      <p:pic>
        <p:nvPicPr>
          <p:cNvPr id="61447" name="Picture 7">
            <a:extLst>
              <a:ext uri="{FF2B5EF4-FFF2-40B4-BE49-F238E27FC236}">
                <a16:creationId xmlns:a16="http://schemas.microsoft.com/office/drawing/2014/main" id="{98F2B3E7-B7B5-AE45-9261-6E2AA2B34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39" t="35036" r="11681" b="46437"/>
          <a:stretch>
            <a:fillRect/>
          </a:stretch>
        </p:blipFill>
        <p:spPr bwMode="auto">
          <a:xfrm>
            <a:off x="2086995" y="4191000"/>
            <a:ext cx="7075312" cy="2666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9F3815-623F-EB43-B043-A798130A0817}"/>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75475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609600"/>
          </a:xfrm>
        </p:spPr>
        <p:txBody>
          <a:bodyPr/>
          <a:lstStyle/>
          <a:p>
            <a:r>
              <a:rPr lang="en-US" dirty="0"/>
              <a:t>Questions &amp; Answers</a:t>
            </a:r>
          </a:p>
        </p:txBody>
      </p:sp>
      <p:sp>
        <p:nvSpPr>
          <p:cNvPr id="3" name="Content Placeholder 2"/>
          <p:cNvSpPr>
            <a:spLocks noGrp="1"/>
          </p:cNvSpPr>
          <p:nvPr>
            <p:ph idx="1"/>
          </p:nvPr>
        </p:nvSpPr>
        <p:spPr>
          <a:xfrm>
            <a:off x="228600" y="914400"/>
            <a:ext cx="8734425" cy="5181600"/>
          </a:xfrm>
        </p:spPr>
        <p:txBody>
          <a:bodyPr/>
          <a:lstStyle/>
          <a:p>
            <a:r>
              <a:rPr lang="en-US" sz="2000" dirty="0">
                <a:solidFill>
                  <a:srgbClr val="C00000"/>
                </a:solidFill>
              </a:rPr>
              <a:t>What does “self-consistent” mean? </a:t>
            </a:r>
            <a:r>
              <a:rPr lang="en-US" sz="2000" dirty="0">
                <a:solidFill>
                  <a:srgbClr val="0000FF"/>
                </a:solidFill>
              </a:rPr>
              <a:t> This refers to the design of the algorithm that ensures that the polycrystal ensemble satisfies the boundary conditions of the imposed strain rate (velocity gradient), perhaps combined with certain stress boundary conditions.</a:t>
            </a:r>
          </a:p>
          <a:p>
            <a:r>
              <a:rPr lang="en-US" sz="2000" dirty="0">
                <a:solidFill>
                  <a:srgbClr val="C00000"/>
                </a:solidFill>
              </a:rPr>
              <a:t>What does “</a:t>
            </a:r>
            <a:r>
              <a:rPr lang="en-US" sz="2000" dirty="0" err="1">
                <a:solidFill>
                  <a:srgbClr val="C00000"/>
                </a:solidFill>
              </a:rPr>
              <a:t>visco</a:t>
            </a:r>
            <a:r>
              <a:rPr lang="en-US" sz="2000" dirty="0">
                <a:solidFill>
                  <a:srgbClr val="C00000"/>
                </a:solidFill>
              </a:rPr>
              <a:t>-plastic” mean? </a:t>
            </a:r>
            <a:r>
              <a:rPr lang="en-US" sz="2000" dirty="0">
                <a:solidFill>
                  <a:srgbClr val="0000FF"/>
                </a:solidFill>
              </a:rPr>
              <a:t> This refers to the use of a strain-rate sensitive yield function at the single slip system scale, i.e., the shear (slip) rate is proportional to the RSS/CRSS raised to a power.  The exponent is typically in the range 10 to 50.</a:t>
            </a:r>
          </a:p>
          <a:p>
            <a:r>
              <a:rPr lang="en-US" sz="2000" dirty="0">
                <a:solidFill>
                  <a:srgbClr val="C00000"/>
                </a:solidFill>
              </a:rPr>
              <a:t>What improvement does VPSC offer over the Taylor model? </a:t>
            </a:r>
            <a:r>
              <a:rPr lang="en-US" sz="2000" dirty="0">
                <a:solidFill>
                  <a:srgbClr val="0000FF"/>
                </a:solidFill>
              </a:rPr>
              <a:t> The VPSC model allows each grain to deviate from the polycrystal average in a fashion that is consistent (that word again!) with the </a:t>
            </a:r>
            <a:r>
              <a:rPr lang="en-US" sz="2000" dirty="0" err="1">
                <a:solidFill>
                  <a:srgbClr val="0000FF"/>
                </a:solidFill>
              </a:rPr>
              <a:t>Eshelby-Kröner</a:t>
            </a:r>
            <a:r>
              <a:rPr lang="en-US" sz="2000" dirty="0">
                <a:solidFill>
                  <a:srgbClr val="0000FF"/>
                </a:solidFill>
              </a:rPr>
              <a:t> inclusion model. The stiffer the interaction, the smaller the deviation (in strain rate).</a:t>
            </a:r>
          </a:p>
          <a:p>
            <a:r>
              <a:rPr lang="en-US" sz="2000" dirty="0">
                <a:solidFill>
                  <a:srgbClr val="C00000"/>
                </a:solidFill>
              </a:rPr>
              <a:t>For which materials is VPSC most useful? </a:t>
            </a:r>
            <a:r>
              <a:rPr lang="en-US" sz="2000" dirty="0">
                <a:solidFill>
                  <a:srgbClr val="0000FF"/>
                </a:solidFill>
              </a:rPr>
              <a:t> The larger the anisotropy of the single crystal yield surface (think hexagonal versus cubic), the larger the potential deviation of an individual grain from the polycrystal (homogeneous medium).</a:t>
            </a:r>
          </a:p>
          <a:p>
            <a:endParaRPr lang="en-US" sz="2000" dirty="0">
              <a:solidFill>
                <a:srgbClr val="0000FF"/>
              </a:solidFill>
            </a:endParaRPr>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9E942E2-0EBB-334F-9483-35E308BF5DED}"/>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PROCESS </a:t>
            </a:r>
            <a:r>
              <a:rPr lang="en-US" altLang="en-US" sz="2800">
                <a:solidFill>
                  <a:srgbClr val="0000FF"/>
                </a:solidFill>
                <a:latin typeface="Arial" panose="020B0604020202020204" pitchFamily="34" charset="0"/>
              </a:rPr>
              <a:t>file</a:t>
            </a:r>
          </a:p>
        </p:txBody>
      </p:sp>
      <p:sp>
        <p:nvSpPr>
          <p:cNvPr id="62468" name="Line 4">
            <a:extLst>
              <a:ext uri="{FF2B5EF4-FFF2-40B4-BE49-F238E27FC236}">
                <a16:creationId xmlns:a16="http://schemas.microsoft.com/office/drawing/2014/main" id="{397EBF46-B961-054F-A51D-B90EA3300829}"/>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Text Box 5">
            <a:extLst>
              <a:ext uri="{FF2B5EF4-FFF2-40B4-BE49-F238E27FC236}">
                <a16:creationId xmlns:a16="http://schemas.microsoft.com/office/drawing/2014/main" id="{4D5488F6-065B-174B-ADA9-C412D31FFD19}"/>
              </a:ext>
            </a:extLst>
          </p:cNvPr>
          <p:cNvSpPr txBox="1">
            <a:spLocks noChangeArrowheads="1"/>
          </p:cNvSpPr>
          <p:nvPr/>
        </p:nvSpPr>
        <p:spPr bwMode="auto">
          <a:xfrm>
            <a:off x="1562946" y="1219200"/>
            <a:ext cx="586570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dirty="0">
                <a:latin typeface="+mn-lt"/>
                <a:ea typeface="Cambria Math" panose="02040503050406030204" pitchFamily="18" charset="0"/>
                <a:cs typeface="Calibri" panose="020F0502020204030204" pitchFamily="34" charset="0"/>
              </a:rPr>
              <a:t> 50   3   0.02    298.         </a:t>
            </a:r>
            <a:r>
              <a:rPr lang="en-US" altLang="en-US" sz="2000" b="0" dirty="0" err="1">
                <a:latin typeface="+mn-lt"/>
                <a:ea typeface="Cambria Math" panose="02040503050406030204" pitchFamily="18" charset="0"/>
                <a:cs typeface="Calibri" panose="020F0502020204030204" pitchFamily="34" charset="0"/>
              </a:rPr>
              <a:t>nsteps</a:t>
            </a:r>
            <a:r>
              <a:rPr lang="en-US" altLang="en-US" sz="2000" b="0" dirty="0">
                <a:latin typeface="+mn-lt"/>
                <a:ea typeface="Cambria Math" panose="02040503050406030204" pitchFamily="18" charset="0"/>
                <a:cs typeface="Calibri" panose="020F0502020204030204" pitchFamily="34" charset="0"/>
              </a:rPr>
              <a:t>  </a:t>
            </a:r>
            <a:r>
              <a:rPr lang="en-US" altLang="en-US" sz="2000" b="0" dirty="0" err="1">
                <a:latin typeface="+mn-lt"/>
                <a:ea typeface="Cambria Math" panose="02040503050406030204" pitchFamily="18" charset="0"/>
                <a:cs typeface="Calibri" panose="020F0502020204030204" pitchFamily="34" charset="0"/>
              </a:rPr>
              <a:t>ictrl</a:t>
            </a:r>
            <a:r>
              <a:rPr lang="en-US" altLang="en-US" sz="2000" b="0" dirty="0">
                <a:latin typeface="+mn-lt"/>
                <a:ea typeface="Cambria Math" panose="02040503050406030204" pitchFamily="18" charset="0"/>
                <a:cs typeface="Calibri" panose="020F0502020204030204" pitchFamily="34" charset="0"/>
              </a:rPr>
              <a:t>  </a:t>
            </a:r>
            <a:r>
              <a:rPr lang="en-US" altLang="en-US" sz="2000" b="0" dirty="0" err="1">
                <a:latin typeface="+mn-lt"/>
                <a:ea typeface="Cambria Math" panose="02040503050406030204" pitchFamily="18" charset="0"/>
                <a:cs typeface="Calibri" panose="020F0502020204030204" pitchFamily="34" charset="0"/>
              </a:rPr>
              <a:t>eqincr</a:t>
            </a:r>
            <a:r>
              <a:rPr lang="en-US" altLang="en-US" sz="2000" b="0" dirty="0">
                <a:latin typeface="+mn-lt"/>
                <a:ea typeface="Cambria Math" panose="02040503050406030204" pitchFamily="18" charset="0"/>
                <a:cs typeface="Calibri" panose="020F0502020204030204" pitchFamily="34" charset="0"/>
              </a:rPr>
              <a:t>  temp</a:t>
            </a:r>
          </a:p>
          <a:p>
            <a:r>
              <a:rPr lang="en-US" altLang="en-US" sz="2000" b="0" dirty="0">
                <a:latin typeface="+mn-lt"/>
                <a:ea typeface="Cambria Math" panose="02040503050406030204" pitchFamily="18" charset="0"/>
                <a:cs typeface="Calibri" panose="020F0502020204030204" pitchFamily="34" charset="0"/>
              </a:rPr>
              <a:t>* boundary conditions</a:t>
            </a:r>
          </a:p>
          <a:p>
            <a:r>
              <a:rPr lang="en-US" altLang="en-US" sz="2000" b="0" dirty="0">
                <a:latin typeface="+mn-lt"/>
                <a:ea typeface="Cambria Math" panose="02040503050406030204" pitchFamily="18" charset="0"/>
                <a:cs typeface="Calibri" panose="020F0502020204030204" pitchFamily="34" charset="0"/>
              </a:rPr>
              <a:t>    1       1       1           </a:t>
            </a:r>
            <a:r>
              <a:rPr lang="en-US" altLang="en-US" sz="2000" b="0" dirty="0" err="1">
                <a:latin typeface="+mn-lt"/>
                <a:ea typeface="Cambria Math" panose="02040503050406030204" pitchFamily="18" charset="0"/>
                <a:cs typeface="Calibri" panose="020F0502020204030204" pitchFamily="34" charset="0"/>
              </a:rPr>
              <a:t>iudot</a:t>
            </a:r>
            <a:r>
              <a:rPr lang="en-US" altLang="en-US" sz="2000" b="0" dirty="0">
                <a:latin typeface="+mn-lt"/>
                <a:ea typeface="Cambria Math" panose="02040503050406030204" pitchFamily="18" charset="0"/>
                <a:cs typeface="Calibri" panose="020F0502020204030204" pitchFamily="34" charset="0"/>
              </a:rPr>
              <a:t> |    flag for </a:t>
            </a:r>
            <a:r>
              <a:rPr lang="en-US" altLang="en-US" sz="2000" b="0" dirty="0" err="1">
                <a:latin typeface="+mn-lt"/>
                <a:ea typeface="Cambria Math" panose="02040503050406030204" pitchFamily="18" charset="0"/>
                <a:cs typeface="Calibri" panose="020F0502020204030204" pitchFamily="34" charset="0"/>
              </a:rPr>
              <a:t>vel.grad</a:t>
            </a:r>
            <a:r>
              <a:rPr lang="en-US" altLang="en-US" sz="2000" b="0" dirty="0">
                <a:latin typeface="+mn-lt"/>
                <a:ea typeface="Cambria Math" panose="02040503050406030204" pitchFamily="18" charset="0"/>
                <a:cs typeface="Calibri" panose="020F0502020204030204" pitchFamily="34" charset="0"/>
              </a:rPr>
              <a:t>.</a:t>
            </a:r>
          </a:p>
          <a:p>
            <a:r>
              <a:rPr lang="en-US" altLang="en-US" sz="2000" b="0" dirty="0">
                <a:latin typeface="+mn-lt"/>
                <a:ea typeface="Cambria Math" panose="02040503050406030204" pitchFamily="18" charset="0"/>
                <a:cs typeface="Calibri" panose="020F0502020204030204" pitchFamily="34" charset="0"/>
              </a:rPr>
              <a:t>    1       1       1                    |    (0:unkn-1:known)</a:t>
            </a:r>
          </a:p>
          <a:p>
            <a:r>
              <a:rPr lang="en-US" altLang="en-US" sz="2000" b="0" dirty="0">
                <a:latin typeface="+mn-lt"/>
                <a:ea typeface="Cambria Math" panose="02040503050406030204" pitchFamily="18" charset="0"/>
                <a:cs typeface="Calibri" panose="020F0502020204030204" pitchFamily="34" charset="0"/>
              </a:rPr>
              <a:t>    1       1       1                    |</a:t>
            </a:r>
          </a:p>
          <a:p>
            <a:r>
              <a:rPr lang="en-US" altLang="en-US" sz="2000" b="0" dirty="0">
                <a:latin typeface="+mn-lt"/>
                <a:ea typeface="Cambria Math" panose="02040503050406030204" pitchFamily="18" charset="0"/>
                <a:cs typeface="Calibri" panose="020F0502020204030204" pitchFamily="34" charset="0"/>
              </a:rPr>
              <a:t>                                            </a:t>
            </a:r>
          </a:p>
          <a:p>
            <a:r>
              <a:rPr lang="en-US" altLang="en-US" sz="2000" b="0" dirty="0">
                <a:latin typeface="+mn-lt"/>
                <a:ea typeface="Cambria Math" panose="02040503050406030204" pitchFamily="18" charset="0"/>
                <a:cs typeface="Calibri" panose="020F0502020204030204" pitchFamily="34" charset="0"/>
              </a:rPr>
              <a:t>   -0.5     0.      0.          </a:t>
            </a:r>
            <a:r>
              <a:rPr lang="en-US" altLang="en-US" sz="2000" b="0" dirty="0" err="1">
                <a:latin typeface="+mn-lt"/>
                <a:ea typeface="Cambria Math" panose="02040503050406030204" pitchFamily="18" charset="0"/>
                <a:cs typeface="Calibri" panose="020F0502020204030204" pitchFamily="34" charset="0"/>
              </a:rPr>
              <a:t>udot</a:t>
            </a:r>
            <a:r>
              <a:rPr lang="en-US" altLang="en-US" sz="2000" b="0" dirty="0">
                <a:latin typeface="+mn-lt"/>
                <a:ea typeface="Cambria Math" panose="02040503050406030204" pitchFamily="18" charset="0"/>
                <a:cs typeface="Calibri" panose="020F0502020204030204" pitchFamily="34" charset="0"/>
              </a:rPr>
              <a:t> |    </a:t>
            </a:r>
            <a:r>
              <a:rPr lang="en-US" altLang="en-US" sz="2000" b="0" dirty="0" err="1">
                <a:latin typeface="+mn-lt"/>
                <a:ea typeface="Cambria Math" panose="02040503050406030204" pitchFamily="18" charset="0"/>
                <a:cs typeface="Calibri" panose="020F0502020204030204" pitchFamily="34" charset="0"/>
              </a:rPr>
              <a:t>vel.grad</a:t>
            </a:r>
            <a:endParaRPr lang="en-US" altLang="en-US" sz="2000" b="0" dirty="0">
              <a:latin typeface="+mn-lt"/>
              <a:ea typeface="Cambria Math" panose="02040503050406030204" pitchFamily="18" charset="0"/>
              <a:cs typeface="Calibri" panose="020F0502020204030204" pitchFamily="34" charset="0"/>
            </a:endParaRPr>
          </a:p>
          <a:p>
            <a:r>
              <a:rPr lang="en-US" altLang="en-US" sz="2000" b="0" dirty="0">
                <a:latin typeface="+mn-lt"/>
                <a:ea typeface="Cambria Math" panose="02040503050406030204" pitchFamily="18" charset="0"/>
                <a:cs typeface="Calibri" panose="020F0502020204030204" pitchFamily="34" charset="0"/>
              </a:rPr>
              <a:t>    0.     -0.5     0.                  |</a:t>
            </a:r>
          </a:p>
          <a:p>
            <a:r>
              <a:rPr lang="en-US" altLang="en-US" sz="2000" b="0" dirty="0">
                <a:latin typeface="+mn-lt"/>
                <a:ea typeface="Cambria Math" panose="02040503050406030204" pitchFamily="18" charset="0"/>
                <a:cs typeface="Calibri" panose="020F0502020204030204" pitchFamily="34" charset="0"/>
              </a:rPr>
              <a:t>    0.      0.      1.0                 |</a:t>
            </a:r>
          </a:p>
          <a:p>
            <a:r>
              <a:rPr lang="en-US" altLang="en-US" sz="2000" b="0" dirty="0">
                <a:latin typeface="+mn-lt"/>
                <a:ea typeface="Cambria Math" panose="02040503050406030204" pitchFamily="18" charset="0"/>
                <a:cs typeface="Calibri" panose="020F0502020204030204" pitchFamily="34" charset="0"/>
              </a:rPr>
              <a:t>                                            </a:t>
            </a:r>
          </a:p>
          <a:p>
            <a:r>
              <a:rPr lang="en-US" altLang="en-US" sz="2000" b="0" dirty="0">
                <a:latin typeface="+mn-lt"/>
                <a:ea typeface="Cambria Math" panose="02040503050406030204" pitchFamily="18" charset="0"/>
                <a:cs typeface="Calibri" panose="020F0502020204030204" pitchFamily="34" charset="0"/>
              </a:rPr>
              <a:t>    0       0       0          </a:t>
            </a:r>
            <a:r>
              <a:rPr lang="en-US" altLang="en-US" sz="2000" b="0" dirty="0" err="1">
                <a:latin typeface="+mn-lt"/>
                <a:ea typeface="Cambria Math" panose="02040503050406030204" pitchFamily="18" charset="0"/>
                <a:cs typeface="Calibri" panose="020F0502020204030204" pitchFamily="34" charset="0"/>
              </a:rPr>
              <a:t>iscau</a:t>
            </a:r>
            <a:r>
              <a:rPr lang="en-US" altLang="en-US" sz="2000" b="0" dirty="0">
                <a:latin typeface="+mn-lt"/>
                <a:ea typeface="Cambria Math" panose="02040503050406030204" pitchFamily="18" charset="0"/>
                <a:cs typeface="Calibri" panose="020F0502020204030204" pitchFamily="34" charset="0"/>
              </a:rPr>
              <a:t>  |    flag for Cauchy</a:t>
            </a:r>
          </a:p>
          <a:p>
            <a:r>
              <a:rPr lang="en-US" altLang="en-US" sz="2000" b="0" dirty="0">
                <a:latin typeface="+mn-lt"/>
                <a:ea typeface="Cambria Math" panose="02040503050406030204" pitchFamily="18" charset="0"/>
                <a:cs typeface="Calibri" panose="020F0502020204030204" pitchFamily="34" charset="0"/>
              </a:rPr>
              <a:t>             0       0                    |   (0:unkn-1:known)</a:t>
            </a:r>
          </a:p>
          <a:p>
            <a:r>
              <a:rPr lang="en-US" altLang="en-US" sz="2000" b="0" dirty="0">
                <a:latin typeface="+mn-lt"/>
                <a:ea typeface="Cambria Math" panose="02040503050406030204" pitchFamily="18" charset="0"/>
                <a:cs typeface="Calibri" panose="020F0502020204030204" pitchFamily="34" charset="0"/>
              </a:rPr>
              <a:t>                      0                    |</a:t>
            </a:r>
          </a:p>
          <a:p>
            <a:r>
              <a:rPr lang="en-US" altLang="en-US" sz="2000" b="0" dirty="0">
                <a:latin typeface="+mn-lt"/>
                <a:ea typeface="Cambria Math" panose="02040503050406030204" pitchFamily="18" charset="0"/>
                <a:cs typeface="Calibri" panose="020F0502020204030204" pitchFamily="34" charset="0"/>
              </a:rPr>
              <a:t>                                            </a:t>
            </a:r>
          </a:p>
          <a:p>
            <a:r>
              <a:rPr lang="en-US" altLang="en-US" sz="2000" b="0" dirty="0">
                <a:latin typeface="+mn-lt"/>
                <a:ea typeface="Cambria Math" panose="02040503050406030204" pitchFamily="18" charset="0"/>
                <a:cs typeface="Calibri" panose="020F0502020204030204" pitchFamily="34" charset="0"/>
              </a:rPr>
              <a:t>    0.      0.      0.     </a:t>
            </a:r>
            <a:r>
              <a:rPr lang="en-US" altLang="en-US" sz="2000" b="0" dirty="0" err="1">
                <a:latin typeface="+mn-lt"/>
                <a:ea typeface="Cambria Math" panose="02040503050406030204" pitchFamily="18" charset="0"/>
                <a:cs typeface="Calibri" panose="020F0502020204030204" pitchFamily="34" charset="0"/>
              </a:rPr>
              <a:t>scauchy</a:t>
            </a:r>
            <a:r>
              <a:rPr lang="en-US" altLang="en-US" sz="2000" b="0" dirty="0">
                <a:latin typeface="+mn-lt"/>
                <a:ea typeface="Cambria Math" panose="02040503050406030204" pitchFamily="18" charset="0"/>
                <a:cs typeface="Calibri" panose="020F0502020204030204" pitchFamily="34" charset="0"/>
              </a:rPr>
              <a:t> |    Cauchy stress</a:t>
            </a:r>
          </a:p>
          <a:p>
            <a:r>
              <a:rPr lang="en-US" altLang="en-US" sz="2000" b="0" dirty="0">
                <a:latin typeface="+mn-lt"/>
                <a:ea typeface="Cambria Math" panose="02040503050406030204" pitchFamily="18" charset="0"/>
                <a:cs typeface="Calibri" panose="020F0502020204030204" pitchFamily="34" charset="0"/>
              </a:rPr>
              <a:t>             0.      0.                   |</a:t>
            </a:r>
          </a:p>
          <a:p>
            <a:r>
              <a:rPr lang="en-US" altLang="en-US" sz="2000" b="0" dirty="0">
                <a:latin typeface="+mn-lt"/>
                <a:ea typeface="Cambria Math" panose="02040503050406030204" pitchFamily="18" charset="0"/>
                <a:cs typeface="Calibri" panose="020F0502020204030204" pitchFamily="34" charset="0"/>
              </a:rPr>
              <a:t>                      0.                   |</a:t>
            </a:r>
          </a:p>
        </p:txBody>
      </p:sp>
      <p:sp>
        <p:nvSpPr>
          <p:cNvPr id="62470" name="Text Box 6">
            <a:extLst>
              <a:ext uri="{FF2B5EF4-FFF2-40B4-BE49-F238E27FC236}">
                <a16:creationId xmlns:a16="http://schemas.microsoft.com/office/drawing/2014/main" id="{A22D5EB8-B33E-FB48-A76B-22478F2B208B}"/>
              </a:ext>
            </a:extLst>
          </p:cNvPr>
          <p:cNvSpPr txBox="1">
            <a:spLocks noChangeArrowheads="1"/>
          </p:cNvSpPr>
          <p:nvPr/>
        </p:nvSpPr>
        <p:spPr bwMode="auto">
          <a:xfrm>
            <a:off x="457200" y="762000"/>
            <a:ext cx="8390438"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008000"/>
                </a:solidFill>
              </a:rPr>
              <a:t>TENSION.3  </a:t>
            </a:r>
            <a:r>
              <a:rPr lang="en-US" altLang="en-US" b="0">
                <a:solidFill>
                  <a:srgbClr val="008000"/>
                </a:solidFill>
                <a:sym typeface="Wingdings" pitchFamily="2" charset="2"/>
              </a:rPr>
              <a:t>  50 steps of 2% axial strain along direction 3</a:t>
            </a:r>
            <a:endParaRPr lang="en-US" altLang="en-US" b="0">
              <a:solidFill>
                <a:srgbClr val="008000"/>
              </a:solidFill>
            </a:endParaRPr>
          </a:p>
        </p:txBody>
      </p:sp>
      <p:sp>
        <p:nvSpPr>
          <p:cNvPr id="6" name="TextBox 5">
            <a:extLst>
              <a:ext uri="{FF2B5EF4-FFF2-40B4-BE49-F238E27FC236}">
                <a16:creationId xmlns:a16="http://schemas.microsoft.com/office/drawing/2014/main" id="{05173982-1A68-F341-AF1E-963D00505470}"/>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757447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F063791-3DF6-8747-9633-4B94070F68E6}"/>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SINGLE CRYSTAL FILE</a:t>
            </a:r>
            <a:endParaRPr lang="en-US" altLang="en-US" sz="2800">
              <a:solidFill>
                <a:srgbClr val="0000FF"/>
              </a:solidFill>
              <a:latin typeface="Arial" panose="020B0604020202020204" pitchFamily="34" charset="0"/>
            </a:endParaRPr>
          </a:p>
        </p:txBody>
      </p:sp>
      <p:sp>
        <p:nvSpPr>
          <p:cNvPr id="63492" name="Line 4">
            <a:extLst>
              <a:ext uri="{FF2B5EF4-FFF2-40B4-BE49-F238E27FC236}">
                <a16:creationId xmlns:a16="http://schemas.microsoft.com/office/drawing/2014/main" id="{FEE373E4-BBE8-F34A-A608-5B8B256A045B}"/>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3" name="Text Box 5">
            <a:extLst>
              <a:ext uri="{FF2B5EF4-FFF2-40B4-BE49-F238E27FC236}">
                <a16:creationId xmlns:a16="http://schemas.microsoft.com/office/drawing/2014/main" id="{3E65DAAA-55A1-3940-AFAE-6146CBA5567D}"/>
              </a:ext>
            </a:extLst>
          </p:cNvPr>
          <p:cNvSpPr txBox="1">
            <a:spLocks noChangeArrowheads="1"/>
          </p:cNvSpPr>
          <p:nvPr/>
        </p:nvSpPr>
        <p:spPr bwMode="auto">
          <a:xfrm>
            <a:off x="609600" y="1295400"/>
            <a:ext cx="77724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0" dirty="0"/>
              <a:t> *Material: AUSTENITIC STEEL</a:t>
            </a:r>
          </a:p>
          <a:p>
            <a:r>
              <a:rPr lang="en-US" altLang="en-US" sz="1800" b="0" dirty="0"/>
              <a:t>  </a:t>
            </a:r>
            <a:r>
              <a:rPr lang="en-US" altLang="en-US" sz="1800" b="0" dirty="0">
                <a:solidFill>
                  <a:srgbClr val="FF0000"/>
                </a:solidFill>
              </a:rPr>
              <a:t>cubic</a:t>
            </a:r>
            <a:r>
              <a:rPr lang="en-US" altLang="en-US" sz="1800" b="0" dirty="0"/>
              <a:t>          </a:t>
            </a:r>
            <a:r>
              <a:rPr lang="en-US" altLang="en-US" sz="1800" b="0" dirty="0" err="1"/>
              <a:t>crysym</a:t>
            </a:r>
            <a:endParaRPr lang="en-US" altLang="en-US" sz="1800" b="0" dirty="0"/>
          </a:p>
          <a:p>
            <a:r>
              <a:rPr lang="en-US" altLang="en-US" sz="1800" b="0" dirty="0"/>
              <a:t>  </a:t>
            </a:r>
            <a:r>
              <a:rPr lang="en-US" altLang="en-US" sz="1800" b="0" dirty="0">
                <a:solidFill>
                  <a:srgbClr val="FF0000"/>
                </a:solidFill>
              </a:rPr>
              <a:t> 1.   1.   1.      90.   90.   90</a:t>
            </a:r>
            <a:r>
              <a:rPr lang="en-US" altLang="en-US" sz="1800" b="0" dirty="0"/>
              <a:t>.     unit cell axes and angles</a:t>
            </a:r>
          </a:p>
          <a:p>
            <a:r>
              <a:rPr lang="en-US" altLang="en-US" sz="1800" b="0" dirty="0"/>
              <a:t>Elastic stiffness (single crystal [</a:t>
            </a:r>
            <a:r>
              <a:rPr lang="en-US" altLang="en-US" sz="1800" b="0" dirty="0" err="1"/>
              <a:t>GPa</a:t>
            </a:r>
            <a:r>
              <a:rPr lang="en-US" altLang="en-US" sz="1800" b="0" dirty="0"/>
              <a:t>])</a:t>
            </a:r>
          </a:p>
          <a:p>
            <a:r>
              <a:rPr lang="en-US" altLang="en-US" sz="1800" b="0" dirty="0"/>
              <a:t> 205.0   138.0   138.0   000.0   000.0   000.0</a:t>
            </a:r>
          </a:p>
          <a:p>
            <a:r>
              <a:rPr lang="en-US" altLang="en-US" sz="1800" b="0" dirty="0"/>
              <a:t>  ….</a:t>
            </a:r>
          </a:p>
          <a:p>
            <a:r>
              <a:rPr lang="en-US" altLang="en-US" sz="1800" b="0" dirty="0"/>
              <a:t>*Info about slip &amp; twinning modes in this file:</a:t>
            </a:r>
          </a:p>
          <a:p>
            <a:r>
              <a:rPr lang="en-US" altLang="en-US" sz="1800" b="0" dirty="0"/>
              <a:t>  2          </a:t>
            </a:r>
            <a:r>
              <a:rPr lang="en-US" altLang="en-US" sz="1800" b="0" dirty="0" err="1"/>
              <a:t>nmodesx</a:t>
            </a:r>
            <a:r>
              <a:rPr lang="en-US" altLang="en-US" sz="1800" b="0" dirty="0"/>
              <a:t>    (total # of modes listed in file)</a:t>
            </a:r>
          </a:p>
          <a:p>
            <a:r>
              <a:rPr lang="en-US" altLang="en-US" sz="1800" b="0" dirty="0"/>
              <a:t>  1          </a:t>
            </a:r>
            <a:r>
              <a:rPr lang="en-US" altLang="en-US" sz="1800" b="0" dirty="0" err="1"/>
              <a:t>nmodes</a:t>
            </a:r>
            <a:r>
              <a:rPr lang="en-US" altLang="en-US" sz="1800" b="0" dirty="0"/>
              <a:t>     (# of modes to be used in the calculation)</a:t>
            </a:r>
          </a:p>
          <a:p>
            <a:r>
              <a:rPr lang="en-US" altLang="en-US" sz="1800" b="0" dirty="0"/>
              <a:t>  1          mode(</a:t>
            </a:r>
            <a:r>
              <a:rPr lang="en-US" altLang="en-US" sz="1800" b="0" dirty="0" err="1"/>
              <a:t>i</a:t>
            </a:r>
            <a:r>
              <a:rPr lang="en-US" altLang="en-US" sz="1800" b="0" dirty="0"/>
              <a:t>)    (label of the modes to be used)</a:t>
            </a:r>
          </a:p>
          <a:p>
            <a:r>
              <a:rPr lang="en-US" altLang="en-US" sz="1800" b="0" dirty="0"/>
              <a:t>  &lt;111&gt;{110} SLIP</a:t>
            </a:r>
          </a:p>
          <a:p>
            <a:r>
              <a:rPr lang="en-US" altLang="en-US" sz="1800" b="0" dirty="0"/>
              <a:t> 1  12  </a:t>
            </a:r>
            <a:r>
              <a:rPr lang="en-US" altLang="en-US" sz="1800" b="0" dirty="0">
                <a:solidFill>
                  <a:srgbClr val="FF0000"/>
                </a:solidFill>
              </a:rPr>
              <a:t>20</a:t>
            </a:r>
            <a:r>
              <a:rPr lang="en-US" altLang="en-US" sz="1800" b="0" dirty="0"/>
              <a:t>   1                               </a:t>
            </a:r>
            <a:r>
              <a:rPr lang="en-US" altLang="en-US" sz="1800" b="0" dirty="0" err="1"/>
              <a:t>modex,nsmx,nrsx,iopsysx</a:t>
            </a:r>
            <a:endParaRPr lang="en-US" altLang="en-US" sz="1800" b="0" dirty="0"/>
          </a:p>
          <a:p>
            <a:r>
              <a:rPr lang="en-US" altLang="en-US" sz="1800" b="0" dirty="0"/>
              <a:t> 0.000   0       0.000   0.000        twshx,isectw,thres1,thres2</a:t>
            </a:r>
          </a:p>
          <a:p>
            <a:r>
              <a:rPr lang="en-US" altLang="en-US" sz="1800" b="0" dirty="0"/>
              <a:t> </a:t>
            </a:r>
            <a:r>
              <a:rPr lang="en-US" altLang="en-US" sz="1800" b="0" dirty="0">
                <a:solidFill>
                  <a:srgbClr val="FF0000"/>
                </a:solidFill>
              </a:rPr>
              <a:t>1.0     0.0     0.0     0.0 </a:t>
            </a:r>
            <a:r>
              <a:rPr lang="en-US" altLang="en-US" sz="1800" b="0" dirty="0"/>
              <a:t>    0.  0.  tau0,tau1,thet0,thet1 ,</a:t>
            </a:r>
            <a:r>
              <a:rPr lang="en-US" altLang="en-US" sz="1800" b="0" dirty="0" err="1"/>
              <a:t>hpfac,gndfac</a:t>
            </a:r>
            <a:endParaRPr lang="en-US" altLang="en-US" sz="1800" b="0" dirty="0"/>
          </a:p>
          <a:p>
            <a:r>
              <a:rPr lang="en-US" altLang="en-US" sz="1800" b="0" dirty="0"/>
              <a:t>       1.0     1.0                            </a:t>
            </a:r>
            <a:r>
              <a:rPr lang="en-US" altLang="en-US" sz="1800" b="0" dirty="0" err="1"/>
              <a:t>hlat</a:t>
            </a:r>
            <a:r>
              <a:rPr lang="en-US" altLang="en-US" sz="1800" b="0" dirty="0"/>
              <a:t>(</a:t>
            </a:r>
            <a:r>
              <a:rPr lang="en-US" altLang="en-US" sz="1800" b="0" dirty="0" err="1"/>
              <a:t>nmodes</a:t>
            </a:r>
            <a:r>
              <a:rPr lang="en-US" altLang="en-US" sz="1800" b="0" dirty="0"/>
              <a:t>)</a:t>
            </a:r>
          </a:p>
          <a:p>
            <a:r>
              <a:rPr lang="en-US" altLang="en-US" sz="1800" b="0" dirty="0"/>
              <a:t>   1  1  1        0  1 -1</a:t>
            </a:r>
          </a:p>
          <a:p>
            <a:r>
              <a:rPr lang="en-US" altLang="en-US" sz="1800" b="0" dirty="0"/>
              <a:t>   1  1  1        1  0 -1</a:t>
            </a:r>
          </a:p>
          <a:p>
            <a:r>
              <a:rPr lang="en-US" altLang="en-US" sz="1800" b="0" dirty="0"/>
              <a:t>   1  1  1        1 -1  0</a:t>
            </a:r>
          </a:p>
          <a:p>
            <a:r>
              <a:rPr lang="en-US" altLang="en-US" sz="1800" b="0" dirty="0"/>
              <a:t>     ……….     ………</a:t>
            </a:r>
          </a:p>
        </p:txBody>
      </p:sp>
      <p:sp>
        <p:nvSpPr>
          <p:cNvPr id="63494" name="Text Box 6">
            <a:extLst>
              <a:ext uri="{FF2B5EF4-FFF2-40B4-BE49-F238E27FC236}">
                <a16:creationId xmlns:a16="http://schemas.microsoft.com/office/drawing/2014/main" id="{8A9907DE-5774-4044-A303-F472B33DF6C3}"/>
              </a:ext>
            </a:extLst>
          </p:cNvPr>
          <p:cNvSpPr txBox="1">
            <a:spLocks noChangeArrowheads="1"/>
          </p:cNvSpPr>
          <p:nvPr/>
        </p:nvSpPr>
        <p:spPr bwMode="auto">
          <a:xfrm>
            <a:off x="457200" y="833735"/>
            <a:ext cx="8493031"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008000"/>
                </a:solidFill>
              </a:rPr>
              <a:t>FCC.SX  </a:t>
            </a:r>
            <a:r>
              <a:rPr lang="en-US" altLang="en-US" b="0">
                <a:solidFill>
                  <a:srgbClr val="008000"/>
                </a:solidFill>
                <a:sym typeface="Wingdings" pitchFamily="2" charset="2"/>
              </a:rPr>
              <a:t>  slip systems and hardening parameters for FCC</a:t>
            </a:r>
            <a:endParaRPr lang="en-US" altLang="en-US" b="0">
              <a:solidFill>
                <a:srgbClr val="008000"/>
              </a:solidFill>
            </a:endParaRPr>
          </a:p>
        </p:txBody>
      </p:sp>
      <p:sp>
        <p:nvSpPr>
          <p:cNvPr id="6" name="TextBox 5">
            <a:extLst>
              <a:ext uri="{FF2B5EF4-FFF2-40B4-BE49-F238E27FC236}">
                <a16:creationId xmlns:a16="http://schemas.microsoft.com/office/drawing/2014/main" id="{9DF8C411-3B17-ED48-8E64-FE6345C1E759}"/>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73881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4199752-2EB7-114A-8851-338BB86E0AE0}"/>
              </a:ext>
            </a:extLst>
          </p:cNvPr>
          <p:cNvSpPr>
            <a:spLocks noGrp="1" noChangeArrowheads="1"/>
          </p:cNvSpPr>
          <p:nvPr>
            <p:ph type="title"/>
          </p:nvPr>
        </p:nvSpPr>
        <p:spPr>
          <a:xfrm>
            <a:off x="457200" y="76200"/>
            <a:ext cx="8305800" cy="609600"/>
          </a:xfrm>
        </p:spPr>
        <p:txBody>
          <a:bodyPr/>
          <a:lstStyle/>
          <a:p>
            <a:r>
              <a:rPr lang="en-US" altLang="en-US" sz="2800">
                <a:solidFill>
                  <a:srgbClr val="0000FF"/>
                </a:solidFill>
                <a:latin typeface="Arial" panose="020B0604020202020204" pitchFamily="34" charset="0"/>
              </a:rPr>
              <a:t>EXAMPLE 1: TENSION &amp; COMPRESSION of FCC</a:t>
            </a:r>
          </a:p>
        </p:txBody>
      </p:sp>
      <p:sp>
        <p:nvSpPr>
          <p:cNvPr id="64516" name="Line 4">
            <a:extLst>
              <a:ext uri="{FF2B5EF4-FFF2-40B4-BE49-F238E27FC236}">
                <a16:creationId xmlns:a16="http://schemas.microsoft.com/office/drawing/2014/main" id="{68817E10-293A-F142-B7A1-402C6D16152E}"/>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 name="Text Box 5">
            <a:extLst>
              <a:ext uri="{FF2B5EF4-FFF2-40B4-BE49-F238E27FC236}">
                <a16:creationId xmlns:a16="http://schemas.microsoft.com/office/drawing/2014/main" id="{D4F94717-D7BA-9848-9F98-4D8ACF1B9242}"/>
              </a:ext>
            </a:extLst>
          </p:cNvPr>
          <p:cNvSpPr txBox="1">
            <a:spLocks noChangeArrowheads="1"/>
          </p:cNvSpPr>
          <p:nvPr/>
        </p:nvSpPr>
        <p:spPr bwMode="auto">
          <a:xfrm>
            <a:off x="609600" y="1003300"/>
            <a:ext cx="82105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Simulate axial tension and compression of an initially random FCC aggregate.</a:t>
            </a:r>
          </a:p>
          <a:p>
            <a:r>
              <a:rPr lang="en-US" altLang="en-US" b="0" dirty="0"/>
              <a:t> </a:t>
            </a:r>
          </a:p>
          <a:p>
            <a:r>
              <a:rPr lang="en-US" altLang="en-US" b="0" dirty="0"/>
              <a:t>Deformation by slip in the &lt;110&gt; direction and on {111} crystallographic planes. The CRSS = </a:t>
            </a:r>
            <a:r>
              <a:rPr lang="en-US" altLang="en-US" b="0" dirty="0" err="1">
                <a:latin typeface="Symbol" pitchFamily="2" charset="2"/>
              </a:rPr>
              <a:t>t</a:t>
            </a:r>
            <a:r>
              <a:rPr lang="en-US" altLang="en-US" b="0" baseline="30000" dirty="0" err="1"/>
              <a:t>s</a:t>
            </a:r>
            <a:r>
              <a:rPr lang="en-US" altLang="en-US" b="0" dirty="0"/>
              <a:t> = constant = 1</a:t>
            </a:r>
          </a:p>
          <a:p>
            <a:endParaRPr lang="en-US" altLang="en-US" b="0" dirty="0"/>
          </a:p>
          <a:p>
            <a:r>
              <a:rPr lang="en-US" altLang="en-US" b="0" dirty="0"/>
              <a:t>The Voce hardening is rigid perfectly plastic: </a:t>
            </a:r>
            <a:endParaRPr lang="el-GR" altLang="en-US" b="0" dirty="0">
              <a:cs typeface="Arial" panose="020B0604020202020204" pitchFamily="34" charset="0"/>
            </a:endParaRPr>
          </a:p>
          <a:p>
            <a:endParaRPr lang="en-US" altLang="en-US" b="0" dirty="0"/>
          </a:p>
          <a:p>
            <a:r>
              <a:rPr lang="en-US" altLang="en-US" b="0" dirty="0"/>
              <a:t>The imposed velocity gradient is symmetric and equal to the strain rate tensor:</a:t>
            </a:r>
          </a:p>
        </p:txBody>
      </p:sp>
      <p:sp>
        <p:nvSpPr>
          <p:cNvPr id="64520" name="Rectangle 8">
            <a:extLst>
              <a:ext uri="{FF2B5EF4-FFF2-40B4-BE49-F238E27FC236}">
                <a16:creationId xmlns:a16="http://schemas.microsoft.com/office/drawing/2014/main" id="{EBD71037-56D0-6C43-A9C8-7949506BC1ED}"/>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 name="Object 7">
            <a:extLst>
              <a:ext uri="{FF2B5EF4-FFF2-40B4-BE49-F238E27FC236}">
                <a16:creationId xmlns:a16="http://schemas.microsoft.com/office/drawing/2014/main" id="{EFBAA527-FA1C-1347-B203-4D37998E66BE}"/>
              </a:ext>
            </a:extLst>
          </p:cNvPr>
          <p:cNvGraphicFramePr>
            <a:graphicFrameLocks noChangeAspect="1"/>
          </p:cNvGraphicFramePr>
          <p:nvPr>
            <p:extLst>
              <p:ext uri="{D42A27DB-BD31-4B8C-83A1-F6EECF244321}">
                <p14:modId xmlns:p14="http://schemas.microsoft.com/office/powerpoint/2010/main" val="3506323377"/>
              </p:ext>
            </p:extLst>
          </p:nvPr>
        </p:nvGraphicFramePr>
        <p:xfrm>
          <a:off x="1752600" y="4953000"/>
          <a:ext cx="5959475" cy="1355725"/>
        </p:xfrm>
        <a:graphic>
          <a:graphicData uri="http://schemas.openxmlformats.org/presentationml/2006/ole">
            <mc:AlternateContent xmlns:mc="http://schemas.openxmlformats.org/markup-compatibility/2006">
              <mc:Choice xmlns:v="urn:schemas-microsoft-com:vml" Requires="v">
                <p:oleObj spid="_x0000_s158752" name="Equation" r:id="rId3" imgW="71386700" imgH="16383000" progId="Equation.3">
                  <p:embed/>
                </p:oleObj>
              </mc:Choice>
              <mc:Fallback>
                <p:oleObj name="Equation" r:id="rId3" imgW="71386700" imgH="16383000" progId="Equation.3">
                  <p:embed/>
                  <p:pic>
                    <p:nvPicPr>
                      <p:cNvPr id="64519" name="Object 7">
                        <a:extLst>
                          <a:ext uri="{FF2B5EF4-FFF2-40B4-BE49-F238E27FC236}">
                            <a16:creationId xmlns:a16="http://schemas.microsoft.com/office/drawing/2014/main" id="{57AC81A7-B242-8148-9912-78AA5A39E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953000"/>
                        <a:ext cx="595947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F6183FB-1E29-FB4C-9660-EE53083C4D4E}"/>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057642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01AFA34-3FC1-B347-A4B5-2F32DDE19B6D}"/>
              </a:ext>
            </a:extLst>
          </p:cNvPr>
          <p:cNvSpPr>
            <a:spLocks noGrp="1" noChangeArrowheads="1"/>
          </p:cNvSpPr>
          <p:nvPr>
            <p:ph type="title"/>
          </p:nvPr>
        </p:nvSpPr>
        <p:spPr>
          <a:xfrm>
            <a:off x="0" y="152400"/>
            <a:ext cx="9144000" cy="381000"/>
          </a:xfrm>
        </p:spPr>
        <p:txBody>
          <a:bodyPr/>
          <a:lstStyle/>
          <a:p>
            <a:r>
              <a:rPr lang="en-US" altLang="en-US" sz="2400">
                <a:solidFill>
                  <a:srgbClr val="0000FF"/>
                </a:solidFill>
                <a:latin typeface="Arial" panose="020B0604020202020204" pitchFamily="34" charset="0"/>
              </a:rPr>
              <a:t>EXAMPLE 1: TENSION &amp; COMPRESSION of FCC </a:t>
            </a:r>
            <a:r>
              <a:rPr lang="en-US" altLang="en-US" sz="2400">
                <a:solidFill>
                  <a:srgbClr val="0000FF"/>
                </a:solidFill>
                <a:latin typeface="Arial" panose="020B0604020202020204" pitchFamily="34" charset="0"/>
                <a:sym typeface="Wingdings" pitchFamily="2" charset="2"/>
              </a:rPr>
              <a:t>  TEXTURE</a:t>
            </a:r>
            <a:endParaRPr lang="en-US" altLang="en-US" sz="2400">
              <a:solidFill>
                <a:srgbClr val="0000FF"/>
              </a:solidFill>
              <a:latin typeface="Arial" panose="020B0604020202020204" pitchFamily="34" charset="0"/>
            </a:endParaRPr>
          </a:p>
        </p:txBody>
      </p:sp>
      <p:sp>
        <p:nvSpPr>
          <p:cNvPr id="65540" name="Line 4">
            <a:extLst>
              <a:ext uri="{FF2B5EF4-FFF2-40B4-BE49-F238E27FC236}">
                <a16:creationId xmlns:a16="http://schemas.microsoft.com/office/drawing/2014/main" id="{DEF34BDC-72A0-CE47-880E-8D46B6A70636}"/>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Text Box 5">
            <a:extLst>
              <a:ext uri="{FF2B5EF4-FFF2-40B4-BE49-F238E27FC236}">
                <a16:creationId xmlns:a16="http://schemas.microsoft.com/office/drawing/2014/main" id="{AFDF641F-629D-3547-B21C-B0413FD48C37}"/>
              </a:ext>
            </a:extLst>
          </p:cNvPr>
          <p:cNvSpPr txBox="1">
            <a:spLocks noChangeArrowheads="1"/>
          </p:cNvSpPr>
          <p:nvPr/>
        </p:nvSpPr>
        <p:spPr bwMode="auto">
          <a:xfrm>
            <a:off x="609600" y="8382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Predicted textures after 100% axial tension and compression using different grain-matrix interaction and compression (INTERACTION=0,1,2,3,4) </a:t>
            </a:r>
          </a:p>
        </p:txBody>
      </p:sp>
      <p:sp>
        <p:nvSpPr>
          <p:cNvPr id="65542" name="Rectangle 6">
            <a:extLst>
              <a:ext uri="{FF2B5EF4-FFF2-40B4-BE49-F238E27FC236}">
                <a16:creationId xmlns:a16="http://schemas.microsoft.com/office/drawing/2014/main" id="{102D292C-6247-964E-BF16-4FFCFED47DDB}"/>
              </a:ext>
            </a:extLst>
          </p:cNvPr>
          <p:cNvSpPr>
            <a:spLocks noChangeArrowheads="1"/>
          </p:cNvSpPr>
          <p:nvPr/>
        </p:nvSpPr>
        <p:spPr bwMode="auto">
          <a:xfrm>
            <a:off x="352972" y="2433935"/>
            <a:ext cx="1552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0">
                <a:solidFill>
                  <a:srgbClr val="008000"/>
                </a:solidFill>
              </a:rPr>
              <a:t>TENSION</a:t>
            </a:r>
          </a:p>
        </p:txBody>
      </p:sp>
      <p:sp>
        <p:nvSpPr>
          <p:cNvPr id="65546" name="Rectangle 10">
            <a:extLst>
              <a:ext uri="{FF2B5EF4-FFF2-40B4-BE49-F238E27FC236}">
                <a16:creationId xmlns:a16="http://schemas.microsoft.com/office/drawing/2014/main" id="{E5F246E2-F131-E24D-9050-73576D56A5A0}"/>
              </a:ext>
            </a:extLst>
          </p:cNvPr>
          <p:cNvSpPr>
            <a:spLocks noChangeArrowheads="1"/>
          </p:cNvSpPr>
          <p:nvPr/>
        </p:nvSpPr>
        <p:spPr bwMode="auto">
          <a:xfrm>
            <a:off x="76200" y="4267200"/>
            <a:ext cx="2492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0">
                <a:solidFill>
                  <a:srgbClr val="008000"/>
                </a:solidFill>
              </a:rPr>
              <a:t>COMPRESSION</a:t>
            </a:r>
          </a:p>
        </p:txBody>
      </p:sp>
      <p:pic>
        <p:nvPicPr>
          <p:cNvPr id="10" name="Picture 8">
            <a:extLst>
              <a:ext uri="{FF2B5EF4-FFF2-40B4-BE49-F238E27FC236}">
                <a16:creationId xmlns:a16="http://schemas.microsoft.com/office/drawing/2014/main" id="{849975DF-C808-424B-B015-6F0771205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26" t="7800" r="3226" b="10963"/>
          <a:stretch>
            <a:fillRect/>
          </a:stretch>
        </p:blipFill>
        <p:spPr bwMode="auto">
          <a:xfrm>
            <a:off x="1524000" y="2286000"/>
            <a:ext cx="7543800" cy="3989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814AA2-D810-7C48-B7A6-61BBA9023231}"/>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3076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D55650C-0E02-0F46-9AF0-0D1426D650DA}"/>
              </a:ext>
            </a:extLst>
          </p:cNvPr>
          <p:cNvSpPr>
            <a:spLocks noGrp="1" noChangeArrowheads="1"/>
          </p:cNvSpPr>
          <p:nvPr>
            <p:ph type="title"/>
          </p:nvPr>
        </p:nvSpPr>
        <p:spPr>
          <a:xfrm>
            <a:off x="0" y="152400"/>
            <a:ext cx="9144000" cy="381000"/>
          </a:xfrm>
        </p:spPr>
        <p:txBody>
          <a:bodyPr/>
          <a:lstStyle/>
          <a:p>
            <a:r>
              <a:rPr lang="en-US" altLang="en-US" sz="2400">
                <a:solidFill>
                  <a:srgbClr val="0000FF"/>
                </a:solidFill>
                <a:latin typeface="Arial" panose="020B0604020202020204" pitchFamily="34" charset="0"/>
              </a:rPr>
              <a:t>EXAMPLE 1: TENSION &amp; COMPRESSION of FCC </a:t>
            </a:r>
            <a:r>
              <a:rPr lang="en-US" altLang="en-US" sz="2400">
                <a:solidFill>
                  <a:srgbClr val="0000FF"/>
                </a:solidFill>
                <a:latin typeface="Arial" panose="020B0604020202020204" pitchFamily="34" charset="0"/>
                <a:sym typeface="Wingdings" pitchFamily="2" charset="2"/>
              </a:rPr>
              <a:t>  STRESS</a:t>
            </a:r>
            <a:endParaRPr lang="en-US" altLang="en-US" sz="2400">
              <a:solidFill>
                <a:srgbClr val="0000FF"/>
              </a:solidFill>
              <a:latin typeface="Arial" panose="020B0604020202020204" pitchFamily="34" charset="0"/>
            </a:endParaRPr>
          </a:p>
        </p:txBody>
      </p:sp>
      <p:sp>
        <p:nvSpPr>
          <p:cNvPr id="66564" name="Line 4">
            <a:extLst>
              <a:ext uri="{FF2B5EF4-FFF2-40B4-BE49-F238E27FC236}">
                <a16:creationId xmlns:a16="http://schemas.microsoft.com/office/drawing/2014/main" id="{233577F3-CA9B-DF44-B603-039D65903492}"/>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Text Box 5">
            <a:extLst>
              <a:ext uri="{FF2B5EF4-FFF2-40B4-BE49-F238E27FC236}">
                <a16:creationId xmlns:a16="http://schemas.microsoft.com/office/drawing/2014/main" id="{D3040E67-F967-DD4B-A265-8F5CB760B32D}"/>
              </a:ext>
            </a:extLst>
          </p:cNvPr>
          <p:cNvSpPr txBox="1">
            <a:spLocks noChangeArrowheads="1"/>
          </p:cNvSpPr>
          <p:nvPr/>
        </p:nvSpPr>
        <p:spPr bwMode="auto">
          <a:xfrm>
            <a:off x="609600" y="7620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Stress (Taylor factor) evolution and Average Number of Active Systems per Grain using different grain-matrix interaction assumptions.</a:t>
            </a:r>
          </a:p>
        </p:txBody>
      </p:sp>
      <p:sp>
        <p:nvSpPr>
          <p:cNvPr id="66566" name="Rectangle 6">
            <a:extLst>
              <a:ext uri="{FF2B5EF4-FFF2-40B4-BE49-F238E27FC236}">
                <a16:creationId xmlns:a16="http://schemas.microsoft.com/office/drawing/2014/main" id="{C1CEDA48-8335-5249-AE2D-AB2971878498}"/>
              </a:ext>
            </a:extLst>
          </p:cNvPr>
          <p:cNvSpPr>
            <a:spLocks noChangeArrowheads="1"/>
          </p:cNvSpPr>
          <p:nvPr/>
        </p:nvSpPr>
        <p:spPr bwMode="auto">
          <a:xfrm>
            <a:off x="438150" y="1981200"/>
            <a:ext cx="28384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t>TAYLOR (FC): </a:t>
            </a:r>
          </a:p>
          <a:p>
            <a:r>
              <a:rPr lang="en-US" altLang="en-US" sz="2000" b="0"/>
              <a:t>upper bound and more than 6 active systems</a:t>
            </a:r>
          </a:p>
        </p:txBody>
      </p:sp>
      <p:sp>
        <p:nvSpPr>
          <p:cNvPr id="66570" name="Rectangle 10">
            <a:extLst>
              <a:ext uri="{FF2B5EF4-FFF2-40B4-BE49-F238E27FC236}">
                <a16:creationId xmlns:a16="http://schemas.microsoft.com/office/drawing/2014/main" id="{64FFE7ED-C848-6941-A794-BD670672015E}"/>
              </a:ext>
            </a:extLst>
          </p:cNvPr>
          <p:cNvSpPr>
            <a:spLocks noChangeArrowheads="1"/>
          </p:cNvSpPr>
          <p:nvPr/>
        </p:nvSpPr>
        <p:spPr bwMode="auto">
          <a:xfrm>
            <a:off x="438150" y="3048000"/>
            <a:ext cx="28384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t>TANGENT: </a:t>
            </a:r>
          </a:p>
          <a:p>
            <a:r>
              <a:rPr lang="en-US" altLang="en-US" sz="2000" b="0"/>
              <a:t>lower bound, about 4 active systems in tension and 3 in compression.</a:t>
            </a:r>
          </a:p>
        </p:txBody>
      </p:sp>
      <p:sp>
        <p:nvSpPr>
          <p:cNvPr id="66571" name="Rectangle 11">
            <a:extLst>
              <a:ext uri="{FF2B5EF4-FFF2-40B4-BE49-F238E27FC236}">
                <a16:creationId xmlns:a16="http://schemas.microsoft.com/office/drawing/2014/main" id="{E0C2EBD6-B728-6947-8880-30D8061BBB9E}"/>
              </a:ext>
            </a:extLst>
          </p:cNvPr>
          <p:cNvSpPr>
            <a:spLocks noChangeArrowheads="1"/>
          </p:cNvSpPr>
          <p:nvPr/>
        </p:nvSpPr>
        <p:spPr bwMode="auto">
          <a:xfrm>
            <a:off x="457200" y="4924961"/>
            <a:ext cx="2914650" cy="132343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solidFill>
                  <a:srgbClr val="FF0000"/>
                </a:solidFill>
              </a:rPr>
              <a:t>In general: Self-Consistent leads to plane strain deformation of individual grains</a:t>
            </a:r>
            <a:endParaRPr lang="en-US" altLang="en-US" sz="2000" b="0"/>
          </a:p>
        </p:txBody>
      </p:sp>
      <p:pic>
        <p:nvPicPr>
          <p:cNvPr id="10" name="Picture 9">
            <a:extLst>
              <a:ext uri="{FF2B5EF4-FFF2-40B4-BE49-F238E27FC236}">
                <a16:creationId xmlns:a16="http://schemas.microsoft.com/office/drawing/2014/main" id="{B58DD559-D193-0A46-A00C-4FE940EB1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73" t="4218" r="10458" b="5421"/>
          <a:stretch>
            <a:fillRect/>
          </a:stretch>
        </p:blipFill>
        <p:spPr bwMode="auto">
          <a:xfrm>
            <a:off x="3990975" y="1600200"/>
            <a:ext cx="4695825" cy="5105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2DB9A4-A123-604D-85E6-D0D96759A942}"/>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186265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8F92116-1251-DB46-AF1D-D76C3ABD136E}"/>
              </a:ext>
            </a:extLst>
          </p:cNvPr>
          <p:cNvSpPr>
            <a:spLocks noGrp="1" noChangeArrowheads="1"/>
          </p:cNvSpPr>
          <p:nvPr>
            <p:ph type="title"/>
          </p:nvPr>
        </p:nvSpPr>
        <p:spPr>
          <a:xfrm>
            <a:off x="685800" y="76200"/>
            <a:ext cx="7772400" cy="609600"/>
          </a:xfrm>
        </p:spPr>
        <p:txBody>
          <a:bodyPr/>
          <a:lstStyle/>
          <a:p>
            <a:r>
              <a:rPr lang="en-US" altLang="en-US" sz="2800">
                <a:solidFill>
                  <a:srgbClr val="0000FF"/>
                </a:solidFill>
                <a:latin typeface="Arial" panose="020B0604020202020204" pitchFamily="34" charset="0"/>
              </a:rPr>
              <a:t>EXAMPLE 2: ROLLING of FCC</a:t>
            </a:r>
          </a:p>
        </p:txBody>
      </p:sp>
      <p:sp>
        <p:nvSpPr>
          <p:cNvPr id="68611" name="Line 3">
            <a:extLst>
              <a:ext uri="{FF2B5EF4-FFF2-40B4-BE49-F238E27FC236}">
                <a16:creationId xmlns:a16="http://schemas.microsoft.com/office/drawing/2014/main" id="{9503FE07-3931-9047-9942-147B86E82667}"/>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 name="Text Box 4">
            <a:extLst>
              <a:ext uri="{FF2B5EF4-FFF2-40B4-BE49-F238E27FC236}">
                <a16:creationId xmlns:a16="http://schemas.microsoft.com/office/drawing/2014/main" id="{45CBE215-6B0C-344D-9E67-8DD1AB8023F3}"/>
              </a:ext>
            </a:extLst>
          </p:cNvPr>
          <p:cNvSpPr txBox="1">
            <a:spLocks noChangeArrowheads="1"/>
          </p:cNvSpPr>
          <p:nvPr/>
        </p:nvSpPr>
        <p:spPr bwMode="auto">
          <a:xfrm>
            <a:off x="609600" y="795278"/>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Simulate plane strain deformation of an initially random FCC aggregate.</a:t>
            </a:r>
          </a:p>
          <a:p>
            <a:r>
              <a:rPr lang="en-US" altLang="en-US" sz="2000" b="0"/>
              <a:t> </a:t>
            </a:r>
          </a:p>
          <a:p>
            <a:r>
              <a:rPr lang="en-US" altLang="en-US" sz="2000" b="0"/>
              <a:t>Deformation by slip in the &lt;110&gt; direction and on {111} crystallographic planes, up to E33=100% (63% reduction).</a:t>
            </a:r>
          </a:p>
          <a:p>
            <a:endParaRPr lang="en-US" altLang="en-US" sz="2000" b="0"/>
          </a:p>
          <a:p>
            <a:r>
              <a:rPr lang="en-US" altLang="en-US" sz="2000" b="0"/>
              <a:t>The Voce hardening is linearly increasing:  </a:t>
            </a:r>
            <a:endParaRPr lang="el-GR" altLang="en-US" sz="2000" b="0">
              <a:cs typeface="Arial" panose="020B0604020202020204" pitchFamily="34" charset="0"/>
            </a:endParaRPr>
          </a:p>
          <a:p>
            <a:endParaRPr lang="en-US" altLang="en-US" sz="2000" b="0"/>
          </a:p>
          <a:p>
            <a:r>
              <a:rPr lang="en-US" altLang="en-US" sz="2000" b="0"/>
              <a:t>The imposed velocity gradient is plane strain (EXAMPLE 2a):</a:t>
            </a:r>
          </a:p>
        </p:txBody>
      </p:sp>
      <p:sp>
        <p:nvSpPr>
          <p:cNvPr id="68613" name="Rectangle 5">
            <a:extLst>
              <a:ext uri="{FF2B5EF4-FFF2-40B4-BE49-F238E27FC236}">
                <a16:creationId xmlns:a16="http://schemas.microsoft.com/office/drawing/2014/main" id="{F6527C5E-C088-9348-870F-80608CE27ABF}"/>
              </a:ext>
            </a:extLst>
          </p:cNvPr>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8614" name="Object 6">
            <a:extLst>
              <a:ext uri="{FF2B5EF4-FFF2-40B4-BE49-F238E27FC236}">
                <a16:creationId xmlns:a16="http://schemas.microsoft.com/office/drawing/2014/main" id="{8E2B0842-EA61-024A-842A-3D6FDD5F8901}"/>
              </a:ext>
            </a:extLst>
          </p:cNvPr>
          <p:cNvGraphicFramePr>
            <a:graphicFrameLocks noChangeAspect="1"/>
          </p:cNvGraphicFramePr>
          <p:nvPr>
            <p:extLst>
              <p:ext uri="{D42A27DB-BD31-4B8C-83A1-F6EECF244321}">
                <p14:modId xmlns:p14="http://schemas.microsoft.com/office/powerpoint/2010/main" val="768522101"/>
              </p:ext>
            </p:extLst>
          </p:nvPr>
        </p:nvGraphicFramePr>
        <p:xfrm>
          <a:off x="2533650" y="3678237"/>
          <a:ext cx="3714750" cy="1046163"/>
        </p:xfrm>
        <a:graphic>
          <a:graphicData uri="http://schemas.openxmlformats.org/presentationml/2006/ole">
            <mc:AlternateContent xmlns:mc="http://schemas.openxmlformats.org/markup-compatibility/2006">
              <mc:Choice xmlns:v="urn:schemas-microsoft-com:vml" Requires="v">
                <p:oleObj spid="_x0000_s171081" name="Equation" r:id="rId3" imgW="57632600" imgH="16383000" progId="Equation.3">
                  <p:embed/>
                </p:oleObj>
              </mc:Choice>
              <mc:Fallback>
                <p:oleObj name="Equation" r:id="rId3" imgW="57632600" imgH="16383000" progId="Equation.3">
                  <p:embed/>
                  <p:pic>
                    <p:nvPicPr>
                      <p:cNvPr id="68614" name="Object 6">
                        <a:extLst>
                          <a:ext uri="{FF2B5EF4-FFF2-40B4-BE49-F238E27FC236}">
                            <a16:creationId xmlns:a16="http://schemas.microsoft.com/office/drawing/2014/main" id="{8E2B0842-EA61-024A-842A-3D6FDD5F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678237"/>
                        <a:ext cx="3714750"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5" name="Object 7">
            <a:extLst>
              <a:ext uri="{FF2B5EF4-FFF2-40B4-BE49-F238E27FC236}">
                <a16:creationId xmlns:a16="http://schemas.microsoft.com/office/drawing/2014/main" id="{81111FC1-0ED0-574E-89E4-B3EBD8D30BA9}"/>
              </a:ext>
            </a:extLst>
          </p:cNvPr>
          <p:cNvGraphicFramePr>
            <a:graphicFrameLocks noGrp="1" noChangeAspect="1"/>
          </p:cNvGraphicFramePr>
          <p:nvPr>
            <p:ph idx="1"/>
            <p:extLst>
              <p:ext uri="{D42A27DB-BD31-4B8C-83A1-F6EECF244321}">
                <p14:modId xmlns:p14="http://schemas.microsoft.com/office/powerpoint/2010/main" val="3545609679"/>
              </p:ext>
            </p:extLst>
          </p:nvPr>
        </p:nvGraphicFramePr>
        <p:xfrm>
          <a:off x="5562600" y="2667000"/>
          <a:ext cx="2209800" cy="347662"/>
        </p:xfrm>
        <a:graphic>
          <a:graphicData uri="http://schemas.openxmlformats.org/presentationml/2006/ole">
            <mc:AlternateContent xmlns:mc="http://schemas.openxmlformats.org/markup-compatibility/2006">
              <mc:Choice xmlns:v="urn:schemas-microsoft-com:vml" Requires="v">
                <p:oleObj spid="_x0000_s171082" name="Equation" r:id="rId5" imgW="33350200" imgH="5270500" progId="Equation.3">
                  <p:embed/>
                </p:oleObj>
              </mc:Choice>
              <mc:Fallback>
                <p:oleObj name="Equation" r:id="rId5" imgW="33350200" imgH="5270500" progId="Equation.3">
                  <p:embed/>
                  <p:pic>
                    <p:nvPicPr>
                      <p:cNvPr id="68615" name="Object 7">
                        <a:extLst>
                          <a:ext uri="{FF2B5EF4-FFF2-40B4-BE49-F238E27FC236}">
                            <a16:creationId xmlns:a16="http://schemas.microsoft.com/office/drawing/2014/main" id="{81111FC1-0ED0-574E-89E4-B3EBD8D30B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667000"/>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8" name="Object 10">
            <a:extLst>
              <a:ext uri="{FF2B5EF4-FFF2-40B4-BE49-F238E27FC236}">
                <a16:creationId xmlns:a16="http://schemas.microsoft.com/office/drawing/2014/main" id="{42FCDC63-B4AF-3A4F-8D93-403C054B2D95}"/>
              </a:ext>
            </a:extLst>
          </p:cNvPr>
          <p:cNvGraphicFramePr>
            <a:graphicFrameLocks noChangeAspect="1"/>
          </p:cNvGraphicFramePr>
          <p:nvPr>
            <p:extLst>
              <p:ext uri="{D42A27DB-BD31-4B8C-83A1-F6EECF244321}">
                <p14:modId xmlns:p14="http://schemas.microsoft.com/office/powerpoint/2010/main" val="333577363"/>
              </p:ext>
            </p:extLst>
          </p:nvPr>
        </p:nvGraphicFramePr>
        <p:xfrm>
          <a:off x="1828800" y="5105400"/>
          <a:ext cx="5410200" cy="1379538"/>
        </p:xfrm>
        <a:graphic>
          <a:graphicData uri="http://schemas.openxmlformats.org/presentationml/2006/ole">
            <mc:AlternateContent xmlns:mc="http://schemas.openxmlformats.org/markup-compatibility/2006">
              <mc:Choice xmlns:v="urn:schemas-microsoft-com:vml" Requires="v">
                <p:oleObj spid="_x0000_s171083" name="Equation" r:id="rId7" imgW="84264500" imgH="21653500" progId="Equation.3">
                  <p:embed/>
                </p:oleObj>
              </mc:Choice>
              <mc:Fallback>
                <p:oleObj name="Equation" r:id="rId7" imgW="84264500" imgH="21653500" progId="Equation.3">
                  <p:embed/>
                  <p:pic>
                    <p:nvPicPr>
                      <p:cNvPr id="68618" name="Object 10">
                        <a:extLst>
                          <a:ext uri="{FF2B5EF4-FFF2-40B4-BE49-F238E27FC236}">
                            <a16:creationId xmlns:a16="http://schemas.microsoft.com/office/drawing/2014/main" id="{42FCDC63-B4AF-3A4F-8D93-403C054B2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105400"/>
                        <a:ext cx="5410200" cy="137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20" name="Rectangle 12">
            <a:extLst>
              <a:ext uri="{FF2B5EF4-FFF2-40B4-BE49-F238E27FC236}">
                <a16:creationId xmlns:a16="http://schemas.microsoft.com/office/drawing/2014/main" id="{FD157243-F7C3-914B-BBB5-1104C73B0B1F}"/>
              </a:ext>
            </a:extLst>
          </p:cNvPr>
          <p:cNvSpPr>
            <a:spLocks noChangeArrowheads="1"/>
          </p:cNvSpPr>
          <p:nvPr/>
        </p:nvSpPr>
        <p:spPr bwMode="auto">
          <a:xfrm>
            <a:off x="609600" y="4705290"/>
            <a:ext cx="77446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We also run plane strain with superimposed shear (EXAMPLE 2b):</a:t>
            </a:r>
          </a:p>
        </p:txBody>
      </p:sp>
      <p:sp>
        <p:nvSpPr>
          <p:cNvPr id="10" name="TextBox 9">
            <a:extLst>
              <a:ext uri="{FF2B5EF4-FFF2-40B4-BE49-F238E27FC236}">
                <a16:creationId xmlns:a16="http://schemas.microsoft.com/office/drawing/2014/main" id="{E0A27E5D-3F1D-134D-B392-6C7EBD0C433A}"/>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4188468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1A9058B-F29D-9040-AFDF-FFD8725C59B8}"/>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PROCESS FILE</a:t>
            </a:r>
            <a:endParaRPr lang="en-US" altLang="en-US" sz="2400">
              <a:solidFill>
                <a:srgbClr val="0000FF"/>
              </a:solidFill>
              <a:latin typeface="Arial" panose="020B0604020202020204" pitchFamily="34" charset="0"/>
            </a:endParaRPr>
          </a:p>
        </p:txBody>
      </p:sp>
      <p:sp>
        <p:nvSpPr>
          <p:cNvPr id="70659" name="Line 3">
            <a:extLst>
              <a:ext uri="{FF2B5EF4-FFF2-40B4-BE49-F238E27FC236}">
                <a16:creationId xmlns:a16="http://schemas.microsoft.com/office/drawing/2014/main" id="{910F5043-0D94-BC4B-82AB-2EF7D8784A05}"/>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0" name="Text Box 4">
            <a:extLst>
              <a:ext uri="{FF2B5EF4-FFF2-40B4-BE49-F238E27FC236}">
                <a16:creationId xmlns:a16="http://schemas.microsoft.com/office/drawing/2014/main" id="{2391F9E3-DDEB-C242-BB20-3D3E5F561493}"/>
              </a:ext>
            </a:extLst>
          </p:cNvPr>
          <p:cNvSpPr txBox="1">
            <a:spLocks noChangeArrowheads="1"/>
          </p:cNvSpPr>
          <p:nvPr/>
        </p:nvSpPr>
        <p:spPr bwMode="auto">
          <a:xfrm>
            <a:off x="609600" y="1003300"/>
            <a:ext cx="821055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latin typeface="Arial" panose="020B0604020202020204" pitchFamily="34" charset="0"/>
              </a:rPr>
              <a:t>File VPSC7.INa enforces rolling followed by a yield locus calculation and a Lankford and Young modulus calculation.</a:t>
            </a:r>
          </a:p>
        </p:txBody>
      </p:sp>
      <p:sp>
        <p:nvSpPr>
          <p:cNvPr id="70661" name="Rectangle 5">
            <a:extLst>
              <a:ext uri="{FF2B5EF4-FFF2-40B4-BE49-F238E27FC236}">
                <a16:creationId xmlns:a16="http://schemas.microsoft.com/office/drawing/2014/main" id="{4C653BDC-48D4-8D4F-898F-B4E48C40C817}"/>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665" name="Rectangle 9">
            <a:extLst>
              <a:ext uri="{FF2B5EF4-FFF2-40B4-BE49-F238E27FC236}">
                <a16:creationId xmlns:a16="http://schemas.microsoft.com/office/drawing/2014/main" id="{F5A7F1A4-3858-0E4C-B57F-91B4B3F6BC81}"/>
              </a:ext>
            </a:extLst>
          </p:cNvPr>
          <p:cNvSpPr>
            <a:spLocks noChangeArrowheads="1"/>
          </p:cNvSpPr>
          <p:nvPr/>
        </p:nvSpPr>
        <p:spPr bwMode="auto">
          <a:xfrm>
            <a:off x="304800" y="1752600"/>
            <a:ext cx="8763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 . . . . .</a:t>
            </a:r>
          </a:p>
          <a:p>
            <a:r>
              <a:rPr lang="en-US" altLang="en-US" sz="2000" b="0"/>
              <a:t>. . . . . . </a:t>
            </a:r>
          </a:p>
          <a:p>
            <a:r>
              <a:rPr lang="en-US" altLang="en-US" sz="2000" b="0"/>
              <a:t>*NUMBER OF PROCESSES </a:t>
            </a:r>
          </a:p>
          <a:p>
            <a:r>
              <a:rPr lang="en-US" altLang="en-US" sz="2000" b="0"/>
              <a:t>3</a:t>
            </a:r>
          </a:p>
          <a:p>
            <a:r>
              <a:rPr lang="en-US" altLang="en-US" sz="2000" b="0"/>
              <a:t>*IVGVAR AND PATH\NAME OF FILE OR STRESS SUBSPACE OR  ANG INCREM</a:t>
            </a:r>
          </a:p>
          <a:p>
            <a:endParaRPr lang="en-US" altLang="en-US" sz="2000" b="0"/>
          </a:p>
          <a:p>
            <a:r>
              <a:rPr lang="en-US" altLang="en-US" sz="2000" b="0"/>
              <a:t>0         ivgvar=0 will run a monotonic strain path</a:t>
            </a:r>
          </a:p>
          <a:p>
            <a:r>
              <a:rPr lang="en-US" altLang="en-US" sz="2000" b="0"/>
              <a:t>example2\rolling</a:t>
            </a:r>
          </a:p>
          <a:p>
            <a:endParaRPr lang="en-US" altLang="en-US" sz="2000" b="0"/>
          </a:p>
          <a:p>
            <a:r>
              <a:rPr lang="en-US" altLang="en-US" sz="2000" b="0"/>
              <a:t>2         ivgvar=2 will calculate PCYS at the end</a:t>
            </a:r>
          </a:p>
          <a:p>
            <a:r>
              <a:rPr lang="en-US" altLang="en-US" sz="2000" b="0"/>
              <a:t>1   2             --&gt;   section of stress space</a:t>
            </a:r>
          </a:p>
          <a:p>
            <a:endParaRPr lang="en-US" altLang="en-US" sz="2000" b="0"/>
          </a:p>
          <a:p>
            <a:r>
              <a:rPr lang="en-US" altLang="en-US" sz="2000" b="0"/>
              <a:t>3         ivgvar=3 will calculate Lankford coefficients at the end</a:t>
            </a:r>
          </a:p>
          <a:p>
            <a:r>
              <a:rPr lang="en-US" altLang="en-US" sz="2000" b="0"/>
              <a:t>10              --&gt;   angular increment for tensile probing</a:t>
            </a:r>
          </a:p>
        </p:txBody>
      </p:sp>
      <p:sp>
        <p:nvSpPr>
          <p:cNvPr id="7" name="TextBox 6">
            <a:extLst>
              <a:ext uri="{FF2B5EF4-FFF2-40B4-BE49-F238E27FC236}">
                <a16:creationId xmlns:a16="http://schemas.microsoft.com/office/drawing/2014/main" id="{413AECD3-A841-3A4F-BB5F-21D176E2BD2A}"/>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4090312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C7C6635-DAD2-5547-83BF-3C948D3EBECC}"/>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FINAL TEXTURE</a:t>
            </a:r>
            <a:endParaRPr lang="en-US" altLang="en-US" sz="2400">
              <a:solidFill>
                <a:srgbClr val="0000FF"/>
              </a:solidFill>
              <a:latin typeface="Arial" panose="020B0604020202020204" pitchFamily="34" charset="0"/>
            </a:endParaRPr>
          </a:p>
        </p:txBody>
      </p:sp>
      <p:sp>
        <p:nvSpPr>
          <p:cNvPr id="71683" name="Line 3">
            <a:extLst>
              <a:ext uri="{FF2B5EF4-FFF2-40B4-BE49-F238E27FC236}">
                <a16:creationId xmlns:a16="http://schemas.microsoft.com/office/drawing/2014/main" id="{6F359DAA-FA11-7349-8F67-C49F81176065}"/>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4" name="Text Box 4">
            <a:extLst>
              <a:ext uri="{FF2B5EF4-FFF2-40B4-BE49-F238E27FC236}">
                <a16:creationId xmlns:a16="http://schemas.microsoft.com/office/drawing/2014/main" id="{3943D9DC-C465-5F40-B483-52368A24F7DA}"/>
              </a:ext>
            </a:extLst>
          </p:cNvPr>
          <p:cNvSpPr txBox="1">
            <a:spLocks noChangeArrowheads="1"/>
          </p:cNvSpPr>
          <p:nvPr/>
        </p:nvSpPr>
        <p:spPr bwMode="auto">
          <a:xfrm>
            <a:off x="609600" y="1003300"/>
            <a:ext cx="821055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latin typeface="Arial" panose="020B0604020202020204" pitchFamily="34" charset="0"/>
              </a:rPr>
              <a:t>The superimposed shear breaks the orthotropic symmetry of the rolling  texture</a:t>
            </a:r>
          </a:p>
        </p:txBody>
      </p:sp>
      <p:sp>
        <p:nvSpPr>
          <p:cNvPr id="71685" name="Rectangle 5">
            <a:extLst>
              <a:ext uri="{FF2B5EF4-FFF2-40B4-BE49-F238E27FC236}">
                <a16:creationId xmlns:a16="http://schemas.microsoft.com/office/drawing/2014/main" id="{567F7CB9-C13E-E741-B1A6-A1AC68ABB1BD}"/>
              </a:ext>
            </a:extLst>
          </p:cNvPr>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71687" name="Picture 7">
            <a:extLst>
              <a:ext uri="{FF2B5EF4-FFF2-40B4-BE49-F238E27FC236}">
                <a16:creationId xmlns:a16="http://schemas.microsoft.com/office/drawing/2014/main" id="{57A6BA7E-5AD6-1540-BE8C-48C60675D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41438"/>
            <a:ext cx="7162800" cy="5510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FAA72A-DCF5-1F4C-9776-8D3EDA7C7BB7}"/>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884609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DCCFD3B-C64D-C441-8827-8AE813C32873}"/>
              </a:ext>
            </a:extLst>
          </p:cNvPr>
          <p:cNvSpPr>
            <a:spLocks noGrp="1" noChangeArrowheads="1"/>
          </p:cNvSpPr>
          <p:nvPr>
            <p:ph type="title"/>
          </p:nvPr>
        </p:nvSpPr>
        <p:spPr>
          <a:xfrm>
            <a:off x="381000" y="76200"/>
            <a:ext cx="83820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CHARACTERIZATION</a:t>
            </a:r>
            <a:endParaRPr lang="en-US" altLang="en-US" sz="2400">
              <a:solidFill>
                <a:srgbClr val="0000FF"/>
              </a:solidFill>
              <a:latin typeface="Arial" panose="020B0604020202020204" pitchFamily="34" charset="0"/>
            </a:endParaRPr>
          </a:p>
        </p:txBody>
      </p:sp>
      <p:sp>
        <p:nvSpPr>
          <p:cNvPr id="72707" name="Line 3">
            <a:extLst>
              <a:ext uri="{FF2B5EF4-FFF2-40B4-BE49-F238E27FC236}">
                <a16:creationId xmlns:a16="http://schemas.microsoft.com/office/drawing/2014/main" id="{0B302FD1-8DD3-D343-979B-347011DC4F59}"/>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9" name="Rectangle 5">
            <a:extLst>
              <a:ext uri="{FF2B5EF4-FFF2-40B4-BE49-F238E27FC236}">
                <a16:creationId xmlns:a16="http://schemas.microsoft.com/office/drawing/2014/main" id="{82A6B5AD-F086-D347-988F-4A460E443ABC}"/>
              </a:ext>
            </a:extLst>
          </p:cNvPr>
          <p:cNvSpPr>
            <a:spLocks noChangeArrowheads="1"/>
          </p:cNvSpPr>
          <p:nvPr/>
        </p:nvSpPr>
        <p:spPr bwMode="auto">
          <a:xfrm>
            <a:off x="0"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72711" name="Picture 7">
            <a:extLst>
              <a:ext uri="{FF2B5EF4-FFF2-40B4-BE49-F238E27FC236}">
                <a16:creationId xmlns:a16="http://schemas.microsoft.com/office/drawing/2014/main" id="{92BF06D4-7C40-F64C-A3C6-0F8A15138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7" t="4623" r="5263" b="6003"/>
          <a:stretch>
            <a:fillRect/>
          </a:stretch>
        </p:blipFill>
        <p:spPr bwMode="auto">
          <a:xfrm>
            <a:off x="3429000" y="1142999"/>
            <a:ext cx="5562600" cy="4675809"/>
          </a:xfrm>
          <a:prstGeom prst="rect">
            <a:avLst/>
          </a:prstGeom>
          <a:noFill/>
          <a:extLst>
            <a:ext uri="{909E8E84-426E-40DD-AFC4-6F175D3DCCD1}">
              <a14:hiddenFill xmlns:a14="http://schemas.microsoft.com/office/drawing/2010/main">
                <a:solidFill>
                  <a:srgbClr val="FFFFFF"/>
                </a:solidFill>
              </a14:hiddenFill>
            </a:ext>
          </a:extLst>
        </p:spPr>
      </p:pic>
      <p:sp>
        <p:nvSpPr>
          <p:cNvPr id="72712" name="Text Box 8">
            <a:extLst>
              <a:ext uri="{FF2B5EF4-FFF2-40B4-BE49-F238E27FC236}">
                <a16:creationId xmlns:a16="http://schemas.microsoft.com/office/drawing/2014/main" id="{179AABAB-D0F6-4C41-B047-10A40C1FC968}"/>
              </a:ext>
            </a:extLst>
          </p:cNvPr>
          <p:cNvSpPr txBox="1">
            <a:spLocks noChangeArrowheads="1"/>
          </p:cNvSpPr>
          <p:nvPr/>
        </p:nvSpPr>
        <p:spPr bwMode="auto">
          <a:xfrm>
            <a:off x="381000" y="838200"/>
            <a:ext cx="3048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The superimposed shear alters the final texture. As a consequence,</a:t>
            </a:r>
          </a:p>
          <a:p>
            <a:endParaRPr lang="en-US" altLang="en-US" sz="2000" b="0"/>
          </a:p>
          <a:p>
            <a:r>
              <a:rPr lang="en-US" altLang="en-US" sz="2000" b="0"/>
              <a:t>the yield locus, </a:t>
            </a:r>
          </a:p>
          <a:p>
            <a:endParaRPr lang="en-US" altLang="en-US" sz="2000" b="0"/>
          </a:p>
          <a:p>
            <a:r>
              <a:rPr lang="en-US" altLang="en-US" sz="2000" b="0"/>
              <a:t>the in-plane anisotropy (Lankford), </a:t>
            </a:r>
          </a:p>
          <a:p>
            <a:endParaRPr lang="en-US" altLang="en-US" sz="2000" b="0"/>
          </a:p>
          <a:p>
            <a:r>
              <a:rPr lang="en-US" altLang="en-US" sz="2000" b="0"/>
              <a:t>the directional Young modulus, </a:t>
            </a:r>
          </a:p>
          <a:p>
            <a:endParaRPr lang="en-US" altLang="en-US" sz="2000" b="0"/>
          </a:p>
          <a:p>
            <a:r>
              <a:rPr lang="en-US" altLang="en-US" sz="2000" b="0"/>
              <a:t>the final rolling components,</a:t>
            </a:r>
          </a:p>
          <a:p>
            <a:endParaRPr lang="en-US" altLang="en-US" sz="2000" b="0"/>
          </a:p>
          <a:p>
            <a:r>
              <a:rPr lang="en-US" altLang="en-US" sz="2000" b="0"/>
              <a:t>are different.</a:t>
            </a:r>
          </a:p>
          <a:p>
            <a:endParaRPr lang="en-US" altLang="en-US" sz="2000" b="0"/>
          </a:p>
        </p:txBody>
      </p:sp>
      <p:sp>
        <p:nvSpPr>
          <p:cNvPr id="72714" name="Text Box 10">
            <a:extLst>
              <a:ext uri="{FF2B5EF4-FFF2-40B4-BE49-F238E27FC236}">
                <a16:creationId xmlns:a16="http://schemas.microsoft.com/office/drawing/2014/main" id="{F9222F10-9EAA-1B44-803E-01B032BD2D9D}"/>
              </a:ext>
            </a:extLst>
          </p:cNvPr>
          <p:cNvSpPr txBox="1">
            <a:spLocks noChangeArrowheads="1"/>
          </p:cNvSpPr>
          <p:nvPr/>
        </p:nvSpPr>
        <p:spPr bwMode="auto">
          <a:xfrm>
            <a:off x="5181600" y="838200"/>
            <a:ext cx="17526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Plane strain</a:t>
            </a:r>
          </a:p>
        </p:txBody>
      </p:sp>
      <p:sp>
        <p:nvSpPr>
          <p:cNvPr id="72715" name="Text Box 11">
            <a:extLst>
              <a:ext uri="{FF2B5EF4-FFF2-40B4-BE49-F238E27FC236}">
                <a16:creationId xmlns:a16="http://schemas.microsoft.com/office/drawing/2014/main" id="{8ACF7650-AF30-694F-B18F-F66200C9125E}"/>
              </a:ext>
            </a:extLst>
          </p:cNvPr>
          <p:cNvSpPr txBox="1">
            <a:spLocks noChangeArrowheads="1"/>
          </p:cNvSpPr>
          <p:nvPr/>
        </p:nvSpPr>
        <p:spPr bwMode="auto">
          <a:xfrm>
            <a:off x="5029200" y="5945188"/>
            <a:ext cx="2514600" cy="3794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Plane strain + shear</a:t>
            </a:r>
          </a:p>
        </p:txBody>
      </p:sp>
      <p:sp>
        <p:nvSpPr>
          <p:cNvPr id="72716" name="Line 12">
            <a:extLst>
              <a:ext uri="{FF2B5EF4-FFF2-40B4-BE49-F238E27FC236}">
                <a16:creationId xmlns:a16="http://schemas.microsoft.com/office/drawing/2014/main" id="{FA3ED141-D0CA-4640-BDB1-A57C707F91E2}"/>
              </a:ext>
            </a:extLst>
          </p:cNvPr>
          <p:cNvSpPr>
            <a:spLocks noChangeShapeType="1"/>
          </p:cNvSpPr>
          <p:nvPr/>
        </p:nvSpPr>
        <p:spPr bwMode="auto">
          <a:xfrm flipH="1">
            <a:off x="3657600" y="2133600"/>
            <a:ext cx="3048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Line 13">
            <a:extLst>
              <a:ext uri="{FF2B5EF4-FFF2-40B4-BE49-F238E27FC236}">
                <a16:creationId xmlns:a16="http://schemas.microsoft.com/office/drawing/2014/main" id="{BE6BA417-8599-5E46-92BC-35FD7E45FF7A}"/>
              </a:ext>
            </a:extLst>
          </p:cNvPr>
          <p:cNvSpPr>
            <a:spLocks noChangeShapeType="1"/>
          </p:cNvSpPr>
          <p:nvPr/>
        </p:nvSpPr>
        <p:spPr bwMode="auto">
          <a:xfrm>
            <a:off x="4648200" y="2133600"/>
            <a:ext cx="381000" cy="152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4">
            <a:extLst>
              <a:ext uri="{FF2B5EF4-FFF2-40B4-BE49-F238E27FC236}">
                <a16:creationId xmlns:a16="http://schemas.microsoft.com/office/drawing/2014/main" id="{A74DEBC8-638E-B040-8F07-4CE60E088978}"/>
              </a:ext>
            </a:extLst>
          </p:cNvPr>
          <p:cNvSpPr>
            <a:spLocks noChangeShapeType="1"/>
          </p:cNvSpPr>
          <p:nvPr/>
        </p:nvSpPr>
        <p:spPr bwMode="auto">
          <a:xfrm flipH="1">
            <a:off x="3657600" y="4953000"/>
            <a:ext cx="3048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5">
            <a:extLst>
              <a:ext uri="{FF2B5EF4-FFF2-40B4-BE49-F238E27FC236}">
                <a16:creationId xmlns:a16="http://schemas.microsoft.com/office/drawing/2014/main" id="{080B0918-B269-494E-9D05-79ED19DE2ED2}"/>
              </a:ext>
            </a:extLst>
          </p:cNvPr>
          <p:cNvSpPr>
            <a:spLocks noChangeShapeType="1"/>
          </p:cNvSpPr>
          <p:nvPr/>
        </p:nvSpPr>
        <p:spPr bwMode="auto">
          <a:xfrm>
            <a:off x="4724400" y="4953000"/>
            <a:ext cx="2286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Box 12">
            <a:extLst>
              <a:ext uri="{FF2B5EF4-FFF2-40B4-BE49-F238E27FC236}">
                <a16:creationId xmlns:a16="http://schemas.microsoft.com/office/drawing/2014/main" id="{47A5790B-190B-2346-A90C-565CD1B1AB93}"/>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87369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22AF4B9-6FFD-D64C-907D-C9B64C1F8F05}"/>
              </a:ext>
            </a:extLst>
          </p:cNvPr>
          <p:cNvSpPr>
            <a:spLocks noGrp="1" noChangeArrowheads="1"/>
          </p:cNvSpPr>
          <p:nvPr>
            <p:ph type="title"/>
          </p:nvPr>
        </p:nvSpPr>
        <p:spPr>
          <a:xfrm>
            <a:off x="685800" y="76200"/>
            <a:ext cx="7772400" cy="609600"/>
          </a:xfrm>
        </p:spPr>
        <p:txBody>
          <a:bodyPr/>
          <a:lstStyle/>
          <a:p>
            <a:r>
              <a:rPr lang="en-US" altLang="en-US" sz="2400" dirty="0">
                <a:solidFill>
                  <a:srgbClr val="0000FF"/>
                </a:solidFill>
                <a:latin typeface="Arial" panose="020B0604020202020204" pitchFamily="34" charset="0"/>
              </a:rPr>
              <a:t>EXAMPLE 5: TORSION of FCC  </a:t>
            </a:r>
            <a:r>
              <a:rPr lang="en-US" altLang="en-US" sz="2400" dirty="0">
                <a:solidFill>
                  <a:srgbClr val="0000FF"/>
                </a:solidFill>
                <a:latin typeface="Arial" panose="020B0604020202020204" pitchFamily="34" charset="0"/>
                <a:sym typeface="Wingdings" pitchFamily="2" charset="2"/>
              </a:rPr>
              <a:t> fixed ends</a:t>
            </a:r>
            <a:endParaRPr lang="en-US" altLang="en-US" sz="2400" dirty="0">
              <a:solidFill>
                <a:srgbClr val="0000FF"/>
              </a:solidFill>
              <a:latin typeface="Arial" panose="020B0604020202020204" pitchFamily="34" charset="0"/>
            </a:endParaRPr>
          </a:p>
        </p:txBody>
      </p:sp>
      <p:sp>
        <p:nvSpPr>
          <p:cNvPr id="73731" name="Line 3">
            <a:extLst>
              <a:ext uri="{FF2B5EF4-FFF2-40B4-BE49-F238E27FC236}">
                <a16:creationId xmlns:a16="http://schemas.microsoft.com/office/drawing/2014/main" id="{F03280E5-0344-914C-A088-63CEF6DC0531}"/>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Text Box 4">
            <a:extLst>
              <a:ext uri="{FF2B5EF4-FFF2-40B4-BE49-F238E27FC236}">
                <a16:creationId xmlns:a16="http://schemas.microsoft.com/office/drawing/2014/main" id="{9312F5CB-9373-7447-8015-D3C63C6A2784}"/>
              </a:ext>
            </a:extLst>
          </p:cNvPr>
          <p:cNvSpPr txBox="1">
            <a:spLocks noChangeArrowheads="1"/>
          </p:cNvSpPr>
          <p:nvPr/>
        </p:nvSpPr>
        <p:spPr bwMode="auto">
          <a:xfrm>
            <a:off x="533400" y="8382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t>Simulate torsion (simple shear) of an initially random FCC aggregate.</a:t>
            </a:r>
          </a:p>
          <a:p>
            <a:r>
              <a:rPr lang="en-US" altLang="en-US" sz="2000" b="0" dirty="0"/>
              <a:t> </a:t>
            </a:r>
          </a:p>
          <a:p>
            <a:r>
              <a:rPr lang="en-US" altLang="en-US" sz="2000" b="0" dirty="0"/>
              <a:t>Deformation by slip in the &lt;110&gt; direction and on {111} crystallographic planes, up to </a:t>
            </a:r>
            <a:r>
              <a:rPr lang="en-US" altLang="en-US" sz="2000" b="0" dirty="0">
                <a:latin typeface="Symbol" pitchFamily="2" charset="2"/>
              </a:rPr>
              <a:t>e</a:t>
            </a:r>
            <a:r>
              <a:rPr lang="en-US" altLang="en-US" sz="2000" b="0" baseline="-25000" dirty="0"/>
              <a:t>12</a:t>
            </a:r>
            <a:r>
              <a:rPr lang="en-US" altLang="en-US" sz="2000" b="0" dirty="0"/>
              <a:t> = 2.0</a:t>
            </a:r>
          </a:p>
          <a:p>
            <a:endParaRPr lang="en-US" altLang="en-US" sz="2000" b="0" dirty="0"/>
          </a:p>
          <a:p>
            <a:r>
              <a:rPr lang="en-US" altLang="en-US" sz="2000" b="0" dirty="0"/>
              <a:t>The Voce hardening is linearly increasing:  </a:t>
            </a:r>
            <a:endParaRPr lang="el-GR" altLang="en-US" sz="2000" b="0" dirty="0">
              <a:cs typeface="Arial" panose="020B0604020202020204" pitchFamily="34" charset="0"/>
            </a:endParaRPr>
          </a:p>
          <a:p>
            <a:endParaRPr lang="en-US" altLang="en-US" sz="2000" b="0" dirty="0"/>
          </a:p>
          <a:p>
            <a:r>
              <a:rPr lang="en-US" altLang="en-US" sz="2000" b="0" dirty="0"/>
              <a:t>Case 5a: the imposed velocity gradient is fixed-end mode </a:t>
            </a:r>
          </a:p>
          <a:p>
            <a:r>
              <a:rPr lang="en-US" altLang="en-US" sz="2000" b="0" dirty="0"/>
              <a:t>	 the hoop and radial stress components are imposed to zero</a:t>
            </a:r>
          </a:p>
        </p:txBody>
      </p:sp>
      <p:sp>
        <p:nvSpPr>
          <p:cNvPr id="73733" name="Rectangle 5">
            <a:extLst>
              <a:ext uri="{FF2B5EF4-FFF2-40B4-BE49-F238E27FC236}">
                <a16:creationId xmlns:a16="http://schemas.microsoft.com/office/drawing/2014/main" id="{ED328A1D-23AF-AD42-ABC0-6D033E54ED86}"/>
              </a:ext>
            </a:extLst>
          </p:cNvPr>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3734" name="Object 6">
            <a:extLst>
              <a:ext uri="{FF2B5EF4-FFF2-40B4-BE49-F238E27FC236}">
                <a16:creationId xmlns:a16="http://schemas.microsoft.com/office/drawing/2014/main" id="{A627AAC3-2663-A142-B59C-7DEEE95F7DD8}"/>
              </a:ext>
            </a:extLst>
          </p:cNvPr>
          <p:cNvGraphicFramePr>
            <a:graphicFrameLocks noChangeAspect="1"/>
          </p:cNvGraphicFramePr>
          <p:nvPr/>
        </p:nvGraphicFramePr>
        <p:xfrm>
          <a:off x="838200" y="3983038"/>
          <a:ext cx="1960563" cy="1046162"/>
        </p:xfrm>
        <a:graphic>
          <a:graphicData uri="http://schemas.openxmlformats.org/presentationml/2006/ole">
            <mc:AlternateContent xmlns:mc="http://schemas.openxmlformats.org/markup-compatibility/2006">
              <mc:Choice xmlns:v="urn:schemas-microsoft-com:vml" Requires="v">
                <p:oleObj spid="_x0000_s175201" name="Equation" r:id="rId3" imgW="30429200" imgH="16383000" progId="Equation.3">
                  <p:embed/>
                </p:oleObj>
              </mc:Choice>
              <mc:Fallback>
                <p:oleObj name="Equation" r:id="rId3" imgW="30429200" imgH="16383000" progId="Equation.3">
                  <p:embed/>
                  <p:pic>
                    <p:nvPicPr>
                      <p:cNvPr id="73734" name="Object 6">
                        <a:extLst>
                          <a:ext uri="{FF2B5EF4-FFF2-40B4-BE49-F238E27FC236}">
                            <a16:creationId xmlns:a16="http://schemas.microsoft.com/office/drawing/2014/main" id="{A627AAC3-2663-A142-B59C-7DEEE95F7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83038"/>
                        <a:ext cx="1960563"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5" name="Object 7">
            <a:extLst>
              <a:ext uri="{FF2B5EF4-FFF2-40B4-BE49-F238E27FC236}">
                <a16:creationId xmlns:a16="http://schemas.microsoft.com/office/drawing/2014/main" id="{B34ECC1D-E436-A949-81DD-8A446F92919E}"/>
              </a:ext>
            </a:extLst>
          </p:cNvPr>
          <p:cNvGraphicFramePr>
            <a:graphicFrameLocks noGrp="1" noChangeAspect="1"/>
          </p:cNvGraphicFramePr>
          <p:nvPr>
            <p:ph idx="1"/>
            <p:extLst>
              <p:ext uri="{D42A27DB-BD31-4B8C-83A1-F6EECF244321}">
                <p14:modId xmlns:p14="http://schemas.microsoft.com/office/powerpoint/2010/main" val="1063009560"/>
              </p:ext>
            </p:extLst>
          </p:nvPr>
        </p:nvGraphicFramePr>
        <p:xfrm>
          <a:off x="5486400" y="2362200"/>
          <a:ext cx="2209800" cy="347662"/>
        </p:xfrm>
        <a:graphic>
          <a:graphicData uri="http://schemas.openxmlformats.org/presentationml/2006/ole">
            <mc:AlternateContent xmlns:mc="http://schemas.openxmlformats.org/markup-compatibility/2006">
              <mc:Choice xmlns:v="urn:schemas-microsoft-com:vml" Requires="v">
                <p:oleObj spid="_x0000_s175202" name="Equation" r:id="rId5" imgW="33350200" imgH="5270500" progId="Equation.3">
                  <p:embed/>
                </p:oleObj>
              </mc:Choice>
              <mc:Fallback>
                <p:oleObj name="Equation" r:id="rId5" imgW="33350200" imgH="5270500" progId="Equation.3">
                  <p:embed/>
                  <p:pic>
                    <p:nvPicPr>
                      <p:cNvPr id="73735" name="Object 7">
                        <a:extLst>
                          <a:ext uri="{FF2B5EF4-FFF2-40B4-BE49-F238E27FC236}">
                            <a16:creationId xmlns:a16="http://schemas.microsoft.com/office/drawing/2014/main" id="{B34ECC1D-E436-A949-81DD-8A446F929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1" name="Rectangle 13">
            <a:extLst>
              <a:ext uri="{FF2B5EF4-FFF2-40B4-BE49-F238E27FC236}">
                <a16:creationId xmlns:a16="http://schemas.microsoft.com/office/drawing/2014/main" id="{73E32716-17E9-2849-BF88-7B109A1348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3740" name="Object 12">
            <a:extLst>
              <a:ext uri="{FF2B5EF4-FFF2-40B4-BE49-F238E27FC236}">
                <a16:creationId xmlns:a16="http://schemas.microsoft.com/office/drawing/2014/main" id="{3E49A990-27A7-C247-962E-BCB5D4B23C6A}"/>
              </a:ext>
            </a:extLst>
          </p:cNvPr>
          <p:cNvGraphicFramePr>
            <a:graphicFrameLocks noChangeAspect="1"/>
          </p:cNvGraphicFramePr>
          <p:nvPr>
            <p:extLst>
              <p:ext uri="{D42A27DB-BD31-4B8C-83A1-F6EECF244321}">
                <p14:modId xmlns:p14="http://schemas.microsoft.com/office/powerpoint/2010/main" val="4121425631"/>
              </p:ext>
            </p:extLst>
          </p:nvPr>
        </p:nvGraphicFramePr>
        <p:xfrm>
          <a:off x="7239000" y="2981325"/>
          <a:ext cx="704850" cy="295275"/>
        </p:xfrm>
        <a:graphic>
          <a:graphicData uri="http://schemas.openxmlformats.org/presentationml/2006/ole">
            <mc:AlternateContent xmlns:mc="http://schemas.openxmlformats.org/markup-compatibility/2006">
              <mc:Choice xmlns:v="urn:schemas-microsoft-com:vml" Requires="v">
                <p:oleObj spid="_x0000_s175203" name="Equation" r:id="rId7" imgW="12001500" imgH="4978400" progId="Equation.3">
                  <p:embed/>
                </p:oleObj>
              </mc:Choice>
              <mc:Fallback>
                <p:oleObj name="Equation" r:id="rId7" imgW="12001500" imgH="4978400" progId="Equation.3">
                  <p:embed/>
                  <p:pic>
                    <p:nvPicPr>
                      <p:cNvPr id="73740" name="Object 12">
                        <a:extLst>
                          <a:ext uri="{FF2B5EF4-FFF2-40B4-BE49-F238E27FC236}">
                            <a16:creationId xmlns:a16="http://schemas.microsoft.com/office/drawing/2014/main" id="{3E49A990-27A7-C247-962E-BCB5D4B23C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2981325"/>
                        <a:ext cx="7048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46" name="Object 18">
            <a:extLst>
              <a:ext uri="{FF2B5EF4-FFF2-40B4-BE49-F238E27FC236}">
                <a16:creationId xmlns:a16="http://schemas.microsoft.com/office/drawing/2014/main" id="{2B4D28FF-AD33-A743-B292-F1E485E5229E}"/>
              </a:ext>
            </a:extLst>
          </p:cNvPr>
          <p:cNvGraphicFramePr>
            <a:graphicFrameLocks noChangeAspect="1"/>
          </p:cNvGraphicFramePr>
          <p:nvPr/>
        </p:nvGraphicFramePr>
        <p:xfrm>
          <a:off x="1295400" y="5202238"/>
          <a:ext cx="1489075" cy="1046162"/>
        </p:xfrm>
        <a:graphic>
          <a:graphicData uri="http://schemas.openxmlformats.org/presentationml/2006/ole">
            <mc:AlternateContent xmlns:mc="http://schemas.openxmlformats.org/markup-compatibility/2006">
              <mc:Choice xmlns:v="urn:schemas-microsoft-com:vml" Requires="v">
                <p:oleObj spid="_x0000_s175204" name="Equation" r:id="rId9" imgW="23114000" imgH="16383000" progId="Equation.3">
                  <p:embed/>
                </p:oleObj>
              </mc:Choice>
              <mc:Fallback>
                <p:oleObj name="Equation" r:id="rId9" imgW="23114000" imgH="16383000" progId="Equation.3">
                  <p:embed/>
                  <p:pic>
                    <p:nvPicPr>
                      <p:cNvPr id="73746" name="Object 18">
                        <a:extLst>
                          <a:ext uri="{FF2B5EF4-FFF2-40B4-BE49-F238E27FC236}">
                            <a16:creationId xmlns:a16="http://schemas.microsoft.com/office/drawing/2014/main" id="{2B4D28FF-AD33-A743-B292-F1E485E522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202238"/>
                        <a:ext cx="1489075"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767" name="Group 39">
            <a:extLst>
              <a:ext uri="{FF2B5EF4-FFF2-40B4-BE49-F238E27FC236}">
                <a16:creationId xmlns:a16="http://schemas.microsoft.com/office/drawing/2014/main" id="{29DC96A4-E0B8-5F46-BF7C-B37320B64478}"/>
              </a:ext>
            </a:extLst>
          </p:cNvPr>
          <p:cNvGrpSpPr>
            <a:grpSpLocks/>
          </p:cNvGrpSpPr>
          <p:nvPr/>
        </p:nvGrpSpPr>
        <p:grpSpPr bwMode="auto">
          <a:xfrm>
            <a:off x="5089525" y="3748088"/>
            <a:ext cx="2682875" cy="2728912"/>
            <a:chOff x="3206" y="2313"/>
            <a:chExt cx="1690" cy="1719"/>
          </a:xfrm>
        </p:grpSpPr>
        <p:sp>
          <p:nvSpPr>
            <p:cNvPr id="73747" name="Oval 19">
              <a:extLst>
                <a:ext uri="{FF2B5EF4-FFF2-40B4-BE49-F238E27FC236}">
                  <a16:creationId xmlns:a16="http://schemas.microsoft.com/office/drawing/2014/main" id="{34F194CF-348F-A542-B33A-F53C49A12DBE}"/>
                </a:ext>
              </a:extLst>
            </p:cNvPr>
            <p:cNvSpPr>
              <a:spLocks noChangeArrowheads="1"/>
            </p:cNvSpPr>
            <p:nvPr/>
          </p:nvSpPr>
          <p:spPr bwMode="auto">
            <a:xfrm>
              <a:off x="3600" y="2784"/>
              <a:ext cx="624" cy="10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8" name="Oval 20">
              <a:extLst>
                <a:ext uri="{FF2B5EF4-FFF2-40B4-BE49-F238E27FC236}">
                  <a16:creationId xmlns:a16="http://schemas.microsoft.com/office/drawing/2014/main" id="{76F9CA41-0869-F541-83CC-F68A96EEC128}"/>
                </a:ext>
              </a:extLst>
            </p:cNvPr>
            <p:cNvSpPr>
              <a:spLocks noChangeArrowheads="1"/>
            </p:cNvSpPr>
            <p:nvPr/>
          </p:nvSpPr>
          <p:spPr bwMode="auto">
            <a:xfrm>
              <a:off x="3696" y="2928"/>
              <a:ext cx="432" cy="8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9" name="Line 21">
              <a:extLst>
                <a:ext uri="{FF2B5EF4-FFF2-40B4-BE49-F238E27FC236}">
                  <a16:creationId xmlns:a16="http://schemas.microsoft.com/office/drawing/2014/main" id="{6C4F2DBD-915D-554C-8446-812D1E9DA34F}"/>
                </a:ext>
              </a:extLst>
            </p:cNvPr>
            <p:cNvSpPr>
              <a:spLocks noChangeShapeType="1"/>
            </p:cNvSpPr>
            <p:nvPr/>
          </p:nvSpPr>
          <p:spPr bwMode="auto">
            <a:xfrm flipV="1">
              <a:off x="3840" y="2448"/>
              <a:ext cx="76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Line 22">
              <a:extLst>
                <a:ext uri="{FF2B5EF4-FFF2-40B4-BE49-F238E27FC236}">
                  <a16:creationId xmlns:a16="http://schemas.microsoft.com/office/drawing/2014/main" id="{C87A6DEC-C947-6F47-B110-8354709D0A9C}"/>
                </a:ext>
              </a:extLst>
            </p:cNvPr>
            <p:cNvSpPr>
              <a:spLocks noChangeShapeType="1"/>
            </p:cNvSpPr>
            <p:nvPr/>
          </p:nvSpPr>
          <p:spPr bwMode="auto">
            <a:xfrm flipV="1">
              <a:off x="3984" y="3408"/>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Line 23">
              <a:extLst>
                <a:ext uri="{FF2B5EF4-FFF2-40B4-BE49-F238E27FC236}">
                  <a16:creationId xmlns:a16="http://schemas.microsoft.com/office/drawing/2014/main" id="{9FD2B3AE-1BB6-D248-9B27-2442C77199DE}"/>
                </a:ext>
              </a:extLst>
            </p:cNvPr>
            <p:cNvSpPr>
              <a:spLocks noChangeShapeType="1"/>
            </p:cNvSpPr>
            <p:nvPr/>
          </p:nvSpPr>
          <p:spPr bwMode="auto">
            <a:xfrm flipH="1">
              <a:off x="3312" y="3312"/>
              <a:ext cx="576" cy="24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Line 24">
              <a:extLst>
                <a:ext uri="{FF2B5EF4-FFF2-40B4-BE49-F238E27FC236}">
                  <a16:creationId xmlns:a16="http://schemas.microsoft.com/office/drawing/2014/main" id="{9FE22229-3BE2-A64D-9D8E-1B6457D30FA3}"/>
                </a:ext>
              </a:extLst>
            </p:cNvPr>
            <p:cNvSpPr>
              <a:spLocks noChangeShapeType="1"/>
            </p:cNvSpPr>
            <p:nvPr/>
          </p:nvSpPr>
          <p:spPr bwMode="auto">
            <a:xfrm flipH="1" flipV="1">
              <a:off x="3600" y="2784"/>
              <a:ext cx="336" cy="9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3" name="Line 25">
              <a:extLst>
                <a:ext uri="{FF2B5EF4-FFF2-40B4-BE49-F238E27FC236}">
                  <a16:creationId xmlns:a16="http://schemas.microsoft.com/office/drawing/2014/main" id="{7F58ABFD-0ED9-E64C-BF5B-1248901608D3}"/>
                </a:ext>
              </a:extLst>
            </p:cNvPr>
            <p:cNvSpPr>
              <a:spLocks noChangeShapeType="1"/>
            </p:cNvSpPr>
            <p:nvPr/>
          </p:nvSpPr>
          <p:spPr bwMode="auto">
            <a:xfrm flipV="1">
              <a:off x="4176" y="2448"/>
              <a:ext cx="96"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6">
              <a:extLst>
                <a:ext uri="{FF2B5EF4-FFF2-40B4-BE49-F238E27FC236}">
                  <a16:creationId xmlns:a16="http://schemas.microsoft.com/office/drawing/2014/main" id="{3AA23815-F90E-BF4E-A642-B7025B74E810}"/>
                </a:ext>
              </a:extLst>
            </p:cNvPr>
            <p:cNvSpPr>
              <a:spLocks noChangeShapeType="1"/>
            </p:cNvSpPr>
            <p:nvPr/>
          </p:nvSpPr>
          <p:spPr bwMode="auto">
            <a:xfrm flipH="1">
              <a:off x="3936" y="2784"/>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7">
              <a:extLst>
                <a:ext uri="{FF2B5EF4-FFF2-40B4-BE49-F238E27FC236}">
                  <a16:creationId xmlns:a16="http://schemas.microsoft.com/office/drawing/2014/main" id="{E154C5B8-5A33-D941-B4BB-04B9BBE0DED6}"/>
                </a:ext>
              </a:extLst>
            </p:cNvPr>
            <p:cNvSpPr>
              <a:spLocks noChangeShapeType="1"/>
            </p:cNvSpPr>
            <p:nvPr/>
          </p:nvSpPr>
          <p:spPr bwMode="auto">
            <a:xfrm flipH="1">
              <a:off x="4032" y="292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8">
              <a:extLst>
                <a:ext uri="{FF2B5EF4-FFF2-40B4-BE49-F238E27FC236}">
                  <a16:creationId xmlns:a16="http://schemas.microsoft.com/office/drawing/2014/main" id="{12A00369-80DF-7149-89FF-EAC988289652}"/>
                </a:ext>
              </a:extLst>
            </p:cNvPr>
            <p:cNvSpPr>
              <a:spLocks noChangeShapeType="1"/>
            </p:cNvSpPr>
            <p:nvPr/>
          </p:nvSpPr>
          <p:spPr bwMode="auto">
            <a:xfrm flipV="1">
              <a:off x="3984" y="26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Line 29">
              <a:extLst>
                <a:ext uri="{FF2B5EF4-FFF2-40B4-BE49-F238E27FC236}">
                  <a16:creationId xmlns:a16="http://schemas.microsoft.com/office/drawing/2014/main" id="{6FF22156-6991-0E4C-816F-D45C1331542B}"/>
                </a:ext>
              </a:extLst>
            </p:cNvPr>
            <p:cNvSpPr>
              <a:spLocks noChangeShapeType="1"/>
            </p:cNvSpPr>
            <p:nvPr/>
          </p:nvSpPr>
          <p:spPr bwMode="auto">
            <a:xfrm flipV="1">
              <a:off x="4128" y="283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Line 30">
              <a:extLst>
                <a:ext uri="{FF2B5EF4-FFF2-40B4-BE49-F238E27FC236}">
                  <a16:creationId xmlns:a16="http://schemas.microsoft.com/office/drawing/2014/main" id="{2DD10E6A-0488-0E4E-9D88-9C2E06ADB89D}"/>
                </a:ext>
              </a:extLst>
            </p:cNvPr>
            <p:cNvSpPr>
              <a:spLocks noChangeShapeType="1"/>
            </p:cNvSpPr>
            <p:nvPr/>
          </p:nvSpPr>
          <p:spPr bwMode="auto">
            <a:xfrm>
              <a:off x="4224" y="2688"/>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0" name="Line 32">
              <a:extLst>
                <a:ext uri="{FF2B5EF4-FFF2-40B4-BE49-F238E27FC236}">
                  <a16:creationId xmlns:a16="http://schemas.microsoft.com/office/drawing/2014/main" id="{E23FE261-F9FD-A646-8FF4-62AD1CB52A8A}"/>
                </a:ext>
              </a:extLst>
            </p:cNvPr>
            <p:cNvSpPr>
              <a:spLocks noChangeShapeType="1"/>
            </p:cNvSpPr>
            <p:nvPr/>
          </p:nvSpPr>
          <p:spPr bwMode="auto">
            <a:xfrm flipV="1">
              <a:off x="4032" y="292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1" name="Line 33">
              <a:extLst>
                <a:ext uri="{FF2B5EF4-FFF2-40B4-BE49-F238E27FC236}">
                  <a16:creationId xmlns:a16="http://schemas.microsoft.com/office/drawing/2014/main" id="{5DB91778-49CE-B543-84A8-D2478D2EA3FE}"/>
                </a:ext>
              </a:extLst>
            </p:cNvPr>
            <p:cNvSpPr>
              <a:spLocks noChangeShapeType="1"/>
            </p:cNvSpPr>
            <p:nvPr/>
          </p:nvSpPr>
          <p:spPr bwMode="auto">
            <a:xfrm flipH="1">
              <a:off x="4272" y="283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2" name="Text Box 34">
              <a:extLst>
                <a:ext uri="{FF2B5EF4-FFF2-40B4-BE49-F238E27FC236}">
                  <a16:creationId xmlns:a16="http://schemas.microsoft.com/office/drawing/2014/main" id="{A9576804-C64E-2743-AE44-D93305017CC8}"/>
                </a:ext>
              </a:extLst>
            </p:cNvPr>
            <p:cNvSpPr txBox="1">
              <a:spLocks noChangeArrowheads="1"/>
            </p:cNvSpPr>
            <p:nvPr/>
          </p:nvSpPr>
          <p:spPr bwMode="auto">
            <a:xfrm>
              <a:off x="320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73763" name="Text Box 35">
              <a:extLst>
                <a:ext uri="{FF2B5EF4-FFF2-40B4-BE49-F238E27FC236}">
                  <a16:creationId xmlns:a16="http://schemas.microsoft.com/office/drawing/2014/main" id="{2788E465-3C95-D34B-8A39-76D7FA2BF00C}"/>
                </a:ext>
              </a:extLst>
            </p:cNvPr>
            <p:cNvSpPr txBox="1">
              <a:spLocks noChangeArrowheads="1"/>
            </p:cNvSpPr>
            <p:nvPr/>
          </p:nvSpPr>
          <p:spPr bwMode="auto">
            <a:xfrm>
              <a:off x="4080" y="23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73764" name="Text Box 36">
              <a:extLst>
                <a:ext uri="{FF2B5EF4-FFF2-40B4-BE49-F238E27FC236}">
                  <a16:creationId xmlns:a16="http://schemas.microsoft.com/office/drawing/2014/main" id="{2D66C272-81F6-5C47-AAD5-4A7992C59D48}"/>
                </a:ext>
              </a:extLst>
            </p:cNvPr>
            <p:cNvSpPr txBox="1">
              <a:spLocks noChangeArrowheads="1"/>
            </p:cNvSpPr>
            <p:nvPr/>
          </p:nvSpPr>
          <p:spPr bwMode="auto">
            <a:xfrm>
              <a:off x="3452" y="26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73765" name="AutoShape 37">
              <a:extLst>
                <a:ext uri="{FF2B5EF4-FFF2-40B4-BE49-F238E27FC236}">
                  <a16:creationId xmlns:a16="http://schemas.microsoft.com/office/drawing/2014/main" id="{A195FAF9-E962-AB47-B864-83C41F30A9EA}"/>
                </a:ext>
              </a:extLst>
            </p:cNvPr>
            <p:cNvSpPr>
              <a:spLocks noChangeArrowheads="1"/>
            </p:cNvSpPr>
            <p:nvPr/>
          </p:nvSpPr>
          <p:spPr bwMode="auto">
            <a:xfrm flipV="1">
              <a:off x="3792" y="3792"/>
              <a:ext cx="336"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6" name="AutoShape 38">
              <a:extLst>
                <a:ext uri="{FF2B5EF4-FFF2-40B4-BE49-F238E27FC236}">
                  <a16:creationId xmlns:a16="http://schemas.microsoft.com/office/drawing/2014/main" id="{840A8A2C-A7EC-7149-96EC-9BD142539C8C}"/>
                </a:ext>
              </a:extLst>
            </p:cNvPr>
            <p:cNvSpPr>
              <a:spLocks noChangeArrowheads="1"/>
            </p:cNvSpPr>
            <p:nvPr/>
          </p:nvSpPr>
          <p:spPr bwMode="auto">
            <a:xfrm>
              <a:off x="4320" y="2352"/>
              <a:ext cx="336" cy="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TextBox 30">
            <a:extLst>
              <a:ext uri="{FF2B5EF4-FFF2-40B4-BE49-F238E27FC236}">
                <a16:creationId xmlns:a16="http://schemas.microsoft.com/office/drawing/2014/main" id="{39D88AF8-B50B-D14C-BC60-B28865C20DA9}"/>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3031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a:p>
        </p:txBody>
      </p:sp>
      <p:sp>
        <p:nvSpPr>
          <p:cNvPr id="17411" name="Rectangle 2"/>
          <p:cNvSpPr>
            <a:spLocks noGrp="1" noChangeArrowheads="1"/>
          </p:cNvSpPr>
          <p:nvPr>
            <p:ph type="title"/>
          </p:nvPr>
        </p:nvSpPr>
        <p:spPr>
          <a:xfrm>
            <a:off x="1524000" y="76200"/>
            <a:ext cx="6096000" cy="762000"/>
          </a:xfrm>
        </p:spPr>
        <p:txBody>
          <a:bodyPr/>
          <a:lstStyle/>
          <a:p>
            <a:r>
              <a:rPr lang="en-US" b="1" i="0">
                <a:latin typeface="Calibri" panose="020F0502020204030204" pitchFamily="34" charset="0"/>
                <a:cs typeface="Calibri" panose="020F0502020204030204" pitchFamily="34" charset="0"/>
              </a:rPr>
              <a:t>References</a:t>
            </a:r>
          </a:p>
        </p:txBody>
      </p:sp>
      <p:sp>
        <p:nvSpPr>
          <p:cNvPr id="17412" name="Rectangle 3"/>
          <p:cNvSpPr>
            <a:spLocks noGrp="1" noChangeArrowheads="1"/>
          </p:cNvSpPr>
          <p:nvPr>
            <p:ph type="body" idx="1"/>
          </p:nvPr>
        </p:nvSpPr>
        <p:spPr>
          <a:xfrm>
            <a:off x="228600" y="914400"/>
            <a:ext cx="8686800" cy="5867400"/>
          </a:xfrm>
        </p:spPr>
        <p:txBody>
          <a:bodyPr/>
          <a:lstStyle/>
          <a:p>
            <a:pPr>
              <a:lnSpc>
                <a:spcPct val="90000"/>
              </a:lnSpc>
            </a:pPr>
            <a:r>
              <a:rPr lang="en-US" sz="1800" i="1" dirty="0">
                <a:solidFill>
                  <a:srgbClr val="660066"/>
                </a:solidFill>
              </a:rPr>
              <a:t>Key Paper</a:t>
            </a:r>
            <a:r>
              <a:rPr lang="en-US" sz="1800" dirty="0">
                <a:solidFill>
                  <a:srgbClr val="660066"/>
                </a:solidFill>
              </a:rPr>
              <a:t>: </a:t>
            </a:r>
            <a:r>
              <a:rPr lang="en-US" sz="1800" dirty="0" err="1">
                <a:solidFill>
                  <a:srgbClr val="660066"/>
                </a:solidFill>
              </a:rPr>
              <a:t>Lebensohn</a:t>
            </a:r>
            <a:r>
              <a:rPr lang="en-US" sz="1800" dirty="0">
                <a:solidFill>
                  <a:srgbClr val="660066"/>
                </a:solidFill>
              </a:rPr>
              <a:t> RA and Tome CN (1993) "A Self-Consistent Anisotropic Approach for the Simulation of Plastic-Deformation and Texture Development of Polycrystals - Application to Zirconium Alloys" </a:t>
            </a:r>
            <a:r>
              <a:rPr lang="en-US" sz="1800" i="1" dirty="0">
                <a:solidFill>
                  <a:srgbClr val="660066"/>
                </a:solidFill>
              </a:rPr>
              <a:t>Acta Metall. Mater. </a:t>
            </a:r>
            <a:r>
              <a:rPr lang="en-US" sz="1800" b="1" dirty="0">
                <a:solidFill>
                  <a:srgbClr val="660066"/>
                </a:solidFill>
              </a:rPr>
              <a:t>41 </a:t>
            </a:r>
            <a:r>
              <a:rPr lang="en-US" sz="1800" dirty="0">
                <a:solidFill>
                  <a:srgbClr val="660066"/>
                </a:solidFill>
              </a:rPr>
              <a:t>2611-2624.</a:t>
            </a:r>
          </a:p>
          <a:p>
            <a:pPr>
              <a:lnSpc>
                <a:spcPct val="90000"/>
              </a:lnSpc>
            </a:pPr>
            <a:r>
              <a:rPr lang="en-US" sz="1800" dirty="0" err="1"/>
              <a:t>Eshelby</a:t>
            </a:r>
            <a:r>
              <a:rPr lang="en-US" sz="1800" dirty="0"/>
              <a:t>, JD, “The Determination of the Elastic Field of an Ellipsoidal Inclusion and Related Problems”, Proceedings of the </a:t>
            </a:r>
            <a:r>
              <a:rPr lang="en-US" sz="1800" i="1" dirty="0"/>
              <a:t>Royal Society of London Series A - Mathematical Physical and Engineering Sciences</a:t>
            </a:r>
            <a:r>
              <a:rPr lang="en-US" sz="1800" dirty="0"/>
              <a:t>, </a:t>
            </a:r>
            <a:r>
              <a:rPr lang="en-US" sz="1800" b="1" dirty="0"/>
              <a:t>A241</a:t>
            </a:r>
            <a:r>
              <a:rPr lang="en-US" sz="1800" dirty="0"/>
              <a:t>, 376–396 (1957).</a:t>
            </a:r>
          </a:p>
          <a:p>
            <a:pPr>
              <a:lnSpc>
                <a:spcPct val="90000"/>
              </a:lnSpc>
            </a:pPr>
            <a:r>
              <a:rPr lang="en-US" sz="1800" dirty="0"/>
              <a:t>Taylor G (1938) "Plastic strain in metals", </a:t>
            </a:r>
            <a:r>
              <a:rPr lang="en-US" sz="1800" i="1" dirty="0"/>
              <a:t>J. Inst. Metals </a:t>
            </a:r>
            <a:r>
              <a:rPr lang="en-US" sz="1800" dirty="0"/>
              <a:t>(U.K.) </a:t>
            </a:r>
            <a:r>
              <a:rPr lang="en-US" sz="1800" b="1" dirty="0"/>
              <a:t>62 </a:t>
            </a:r>
            <a:r>
              <a:rPr lang="en-US" sz="1800" dirty="0"/>
              <a:t>307 ; </a:t>
            </a:r>
            <a:br>
              <a:rPr lang="en-US" sz="1800" dirty="0"/>
            </a:br>
            <a:r>
              <a:rPr lang="en-US" sz="1800" dirty="0"/>
              <a:t>Bishop J and Hill R (1951), </a:t>
            </a:r>
            <a:r>
              <a:rPr lang="en-US" sz="1800" i="1" dirty="0"/>
              <a:t>Phil. Mag</a:t>
            </a:r>
            <a:r>
              <a:rPr lang="en-US" sz="1800" dirty="0"/>
              <a:t>. </a:t>
            </a:r>
            <a:r>
              <a:rPr lang="en-US" sz="1800" b="1" dirty="0"/>
              <a:t>42 </a:t>
            </a:r>
            <a:r>
              <a:rPr lang="en-US" sz="1800" dirty="0"/>
              <a:t>1298;</a:t>
            </a:r>
            <a:br>
              <a:rPr lang="en-US" sz="1800" dirty="0"/>
            </a:br>
            <a:r>
              <a:rPr lang="en-US" sz="1800" u="sng" dirty="0"/>
              <a:t>Van Houtte P (1988), </a:t>
            </a:r>
            <a:r>
              <a:rPr lang="en-US" sz="1800" i="1" u="sng" dirty="0"/>
              <a:t>Textures and Microstructures</a:t>
            </a:r>
            <a:r>
              <a:rPr lang="en-US" sz="1800" u="sng" dirty="0"/>
              <a:t> </a:t>
            </a:r>
            <a:r>
              <a:rPr lang="en-US" sz="1800" b="1" u="sng" dirty="0"/>
              <a:t>8 &amp; 9</a:t>
            </a:r>
            <a:r>
              <a:rPr lang="en-US" sz="1800" u="sng" dirty="0"/>
              <a:t> 313-350;</a:t>
            </a:r>
            <a:br>
              <a:rPr lang="en-US" sz="1800" u="sng" dirty="0"/>
            </a:br>
            <a:r>
              <a:rPr lang="en-US" sz="1800" u="sng" dirty="0" err="1"/>
              <a:t>Kocks</a:t>
            </a:r>
            <a:r>
              <a:rPr lang="en-US" sz="1800" u="sng" dirty="0"/>
              <a:t>, Tomé &amp; </a:t>
            </a:r>
            <a:r>
              <a:rPr lang="en-US" sz="1800" u="sng" dirty="0" err="1"/>
              <a:t>Wenk</a:t>
            </a:r>
            <a:r>
              <a:rPr lang="en-US" sz="1800" u="sng" dirty="0"/>
              <a:t>: </a:t>
            </a:r>
            <a:r>
              <a:rPr lang="en-US" sz="1800" i="1" u="sng" dirty="0"/>
              <a:t>Texture &amp; Anisotropy</a:t>
            </a:r>
            <a:r>
              <a:rPr lang="en-US" sz="1800" u="sng" dirty="0"/>
              <a:t> (Cambridge); chapter 8</a:t>
            </a:r>
            <a:r>
              <a:rPr lang="en-US" sz="1800" dirty="0"/>
              <a:t>, 1996.  Detailed analysis of plastic deformation and texture development.</a:t>
            </a:r>
          </a:p>
          <a:p>
            <a:pPr>
              <a:lnSpc>
                <a:spcPct val="90000"/>
              </a:lnSpc>
            </a:pPr>
            <a:r>
              <a:rPr lang="en-US" sz="1800" dirty="0"/>
              <a:t>Reid:  </a:t>
            </a:r>
            <a:r>
              <a:rPr lang="en-US" sz="1800" i="1" dirty="0"/>
              <a:t>Deformation Geometry for Materials Scientists, </a:t>
            </a:r>
            <a:r>
              <a:rPr lang="en-US" sz="1800" dirty="0"/>
              <a:t>1973.  Older text with many nice worked examples.  Be careful of his examples of calculation of Taylor factor because, like Bunge &amp; others, he does not use von </a:t>
            </a:r>
            <a:r>
              <a:rPr lang="en-US" sz="1800" dirty="0" err="1"/>
              <a:t>Mises</a:t>
            </a:r>
            <a:r>
              <a:rPr lang="en-US" sz="1800" dirty="0"/>
              <a:t> equivalent stress/strain to obtain a scalar value from a </a:t>
            </a:r>
            <a:r>
              <a:rPr lang="en-US" sz="1800" dirty="0" err="1"/>
              <a:t>multiaxial</a:t>
            </a:r>
            <a:r>
              <a:rPr lang="en-US" sz="1800" dirty="0"/>
              <a:t> stress/strain state.</a:t>
            </a:r>
          </a:p>
          <a:p>
            <a:pPr>
              <a:lnSpc>
                <a:spcPct val="90000"/>
              </a:lnSpc>
            </a:pPr>
            <a:r>
              <a:rPr lang="en-US" sz="1800" dirty="0" err="1"/>
              <a:t>Hosford</a:t>
            </a:r>
            <a:r>
              <a:rPr lang="en-US" sz="1800" dirty="0"/>
              <a:t>: </a:t>
            </a:r>
            <a:r>
              <a:rPr lang="en-US" sz="1800" i="1" dirty="0"/>
              <a:t>The Mechanics of Crystals and Textured Polycrystals</a:t>
            </a:r>
            <a:r>
              <a:rPr lang="en-US" sz="1800" dirty="0"/>
              <a:t>, Oxford, 1993.  Written from the perspective of a mechanical metallurgist with decades of experimental and analytical experience in the area.</a:t>
            </a:r>
          </a:p>
          <a:p>
            <a:pPr>
              <a:lnSpc>
                <a:spcPct val="90000"/>
              </a:lnSpc>
            </a:pPr>
            <a:r>
              <a:rPr lang="en-US" sz="1800" dirty="0"/>
              <a:t>Khan &amp; Huang:  </a:t>
            </a:r>
            <a:r>
              <a:rPr lang="en-US" sz="1800" i="1" dirty="0"/>
              <a:t>Continuum Theory of Plasticity</a:t>
            </a:r>
            <a:r>
              <a:rPr lang="en-US" sz="1800" dirty="0"/>
              <a:t>, Wiley-</a:t>
            </a:r>
            <a:r>
              <a:rPr lang="en-US" sz="1800" dirty="0" err="1"/>
              <a:t>Interscience</a:t>
            </a:r>
            <a:r>
              <a:rPr lang="en-US" sz="1800" dirty="0"/>
              <a:t>, 1995</a:t>
            </a:r>
            <a:r>
              <a:rPr lang="en-US" sz="1800" i="1" dirty="0"/>
              <a:t>. </a:t>
            </a:r>
            <a:r>
              <a:rPr lang="en-US" sz="1800" dirty="0"/>
              <a:t>Written from the perspective of continuum mechanics.</a:t>
            </a:r>
          </a:p>
          <a:p>
            <a:pPr>
              <a:lnSpc>
                <a:spcPct val="90000"/>
              </a:lnSpc>
            </a:pPr>
            <a:r>
              <a:rPr lang="en-US" sz="1800" dirty="0" err="1"/>
              <a:t>Gurtin</a:t>
            </a:r>
            <a:r>
              <a:rPr lang="en-US" sz="1800" dirty="0"/>
              <a:t>: </a:t>
            </a:r>
            <a:r>
              <a:rPr lang="en-US" sz="1800" i="1" dirty="0"/>
              <a:t>An Introduction to Continuum Mechanics</a:t>
            </a:r>
            <a:r>
              <a:rPr lang="en-US" sz="1800" dirty="0"/>
              <a:t>, Academic Press, 1981.</a:t>
            </a:r>
          </a:p>
        </p:txBody>
      </p:sp>
    </p:spTree>
    <p:extLst>
      <p:ext uri="{BB962C8B-B14F-4D97-AF65-F5344CB8AC3E}">
        <p14:creationId xmlns:p14="http://schemas.microsoft.com/office/powerpoint/2010/main" val="178792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EE8BA3-78B8-F146-8E9A-49258DCD9534}"/>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process sequence</a:t>
            </a:r>
            <a:endParaRPr lang="en-US" altLang="en-US" sz="2400">
              <a:solidFill>
                <a:srgbClr val="0000FF"/>
              </a:solidFill>
              <a:latin typeface="Arial" panose="020B0604020202020204" pitchFamily="34" charset="0"/>
            </a:endParaRPr>
          </a:p>
        </p:txBody>
      </p:sp>
      <p:sp>
        <p:nvSpPr>
          <p:cNvPr id="78851" name="Line 3">
            <a:extLst>
              <a:ext uri="{FF2B5EF4-FFF2-40B4-BE49-F238E27FC236}">
                <a16:creationId xmlns:a16="http://schemas.microsoft.com/office/drawing/2014/main" id="{C27BA50D-0C19-7140-A4E4-48392319D018}"/>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2" name="Text Box 4">
            <a:extLst>
              <a:ext uri="{FF2B5EF4-FFF2-40B4-BE49-F238E27FC236}">
                <a16:creationId xmlns:a16="http://schemas.microsoft.com/office/drawing/2014/main" id="{DE3F68F6-859E-3F4F-9ECE-16116812BDBF}"/>
              </a:ext>
            </a:extLst>
          </p:cNvPr>
          <p:cNvSpPr txBox="1">
            <a:spLocks noChangeArrowheads="1"/>
          </p:cNvSpPr>
          <p:nvPr/>
        </p:nvSpPr>
        <p:spPr bwMode="auto">
          <a:xfrm>
            <a:off x="457200" y="914400"/>
            <a:ext cx="821055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The sequence of processes enforced through VPSC7.IN are:</a:t>
            </a:r>
          </a:p>
          <a:p>
            <a:r>
              <a:rPr lang="en-US" altLang="en-US" sz="2000" b="0"/>
              <a:t>	1- 40 steps of </a:t>
            </a:r>
          </a:p>
          <a:p>
            <a:r>
              <a:rPr lang="en-US" altLang="en-US" sz="2000" b="0"/>
              <a:t>	2- calculation of intermediate yield surface, projection</a:t>
            </a:r>
          </a:p>
          <a:p>
            <a:r>
              <a:rPr lang="en-US" altLang="en-US" sz="2000" b="0"/>
              <a:t>	3- 40 steps of </a:t>
            </a:r>
          </a:p>
          <a:p>
            <a:r>
              <a:rPr lang="en-US" altLang="en-US" sz="2000" b="0"/>
              <a:t>	4- calculation of the final yield surface, projection </a:t>
            </a:r>
          </a:p>
          <a:p>
            <a:endParaRPr lang="en-US" altLang="en-US" sz="2000" b="0"/>
          </a:p>
        </p:txBody>
      </p:sp>
      <p:sp>
        <p:nvSpPr>
          <p:cNvPr id="78853" name="Rectangle 5">
            <a:extLst>
              <a:ext uri="{FF2B5EF4-FFF2-40B4-BE49-F238E27FC236}">
                <a16:creationId xmlns:a16="http://schemas.microsoft.com/office/drawing/2014/main" id="{1DDA6760-EC73-CB4F-ABDC-2CF6E530CA97}"/>
              </a:ext>
            </a:extLst>
          </p:cNvPr>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882" name="Text Box 34">
            <a:extLst>
              <a:ext uri="{FF2B5EF4-FFF2-40B4-BE49-F238E27FC236}">
                <a16:creationId xmlns:a16="http://schemas.microsoft.com/office/drawing/2014/main" id="{BD676C39-1C20-B943-8BDA-2A825CCFC476}"/>
              </a:ext>
            </a:extLst>
          </p:cNvPr>
          <p:cNvSpPr txBox="1">
            <a:spLocks noChangeArrowheads="1"/>
          </p:cNvSpPr>
          <p:nvPr/>
        </p:nvSpPr>
        <p:spPr bwMode="auto">
          <a:xfrm>
            <a:off x="609600" y="2895600"/>
            <a:ext cx="82105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*NUMBER OF PROCESSES </a:t>
            </a:r>
          </a:p>
          <a:p>
            <a:r>
              <a:rPr lang="en-US" altLang="en-US" sz="2000" b="0"/>
              <a:t>4</a:t>
            </a:r>
          </a:p>
          <a:p>
            <a:r>
              <a:rPr lang="en-US" altLang="en-US" sz="2000" b="0"/>
              <a:t>*IVGVAR AND PATH\NAME OF FILE; STRESS SUBSP OR ANG INCR</a:t>
            </a:r>
          </a:p>
          <a:p>
            <a:r>
              <a:rPr lang="en-US" altLang="en-US" sz="2000" b="0"/>
              <a:t>0</a:t>
            </a:r>
          </a:p>
          <a:p>
            <a:r>
              <a:rPr lang="en-US" altLang="en-US" sz="2000" b="0"/>
              <a:t>example5\torsion.a</a:t>
            </a:r>
          </a:p>
          <a:p>
            <a:r>
              <a:rPr lang="en-US" altLang="en-US" sz="2000" b="0"/>
              <a:t>2         ivgvar=2 will calculate PCYS at the end</a:t>
            </a:r>
          </a:p>
          <a:p>
            <a:r>
              <a:rPr lang="en-US" altLang="en-US" sz="2000" b="0"/>
              <a:t>1 5             --&gt;   section of stress space</a:t>
            </a:r>
          </a:p>
          <a:p>
            <a:r>
              <a:rPr lang="en-US" altLang="en-US" sz="2000" b="0"/>
              <a:t>0</a:t>
            </a:r>
          </a:p>
          <a:p>
            <a:r>
              <a:rPr lang="en-US" altLang="en-US" sz="2000" b="0"/>
              <a:t>example5\torsion.a</a:t>
            </a:r>
          </a:p>
          <a:p>
            <a:r>
              <a:rPr lang="en-US" altLang="en-US" sz="2000" b="0"/>
              <a:t>2         ivgvar=2 will calculate PCYS at the end</a:t>
            </a:r>
          </a:p>
          <a:p>
            <a:r>
              <a:rPr lang="en-US" altLang="en-US" sz="2000" b="0"/>
              <a:t>1 5             --&gt;   section of stress space</a:t>
            </a:r>
          </a:p>
          <a:p>
            <a:endParaRPr lang="en-US" altLang="en-US" sz="2000" b="0"/>
          </a:p>
        </p:txBody>
      </p:sp>
      <p:graphicFrame>
        <p:nvGraphicFramePr>
          <p:cNvPr id="78883" name="Object 35">
            <a:extLst>
              <a:ext uri="{FF2B5EF4-FFF2-40B4-BE49-F238E27FC236}">
                <a16:creationId xmlns:a16="http://schemas.microsoft.com/office/drawing/2014/main" id="{10F1782D-6D93-6049-A352-4626BEA4BAB4}"/>
              </a:ext>
            </a:extLst>
          </p:cNvPr>
          <p:cNvGraphicFramePr>
            <a:graphicFrameLocks noChangeAspect="1"/>
          </p:cNvGraphicFramePr>
          <p:nvPr>
            <p:extLst>
              <p:ext uri="{D42A27DB-BD31-4B8C-83A1-F6EECF244321}">
                <p14:modId xmlns:p14="http://schemas.microsoft.com/office/powerpoint/2010/main" val="3474417471"/>
              </p:ext>
            </p:extLst>
          </p:nvPr>
        </p:nvGraphicFramePr>
        <p:xfrm>
          <a:off x="3175000" y="1304925"/>
          <a:ext cx="1092200" cy="295275"/>
        </p:xfrm>
        <a:graphic>
          <a:graphicData uri="http://schemas.openxmlformats.org/presentationml/2006/ole">
            <mc:AlternateContent xmlns:mc="http://schemas.openxmlformats.org/markup-compatibility/2006">
              <mc:Choice xmlns:v="urn:schemas-microsoft-com:vml" Requires="v">
                <p:oleObj spid="_x0000_s176225" name="Equation" r:id="rId3" imgW="18719800" imgH="4978400" progId="Equation.3">
                  <p:embed/>
                </p:oleObj>
              </mc:Choice>
              <mc:Fallback>
                <p:oleObj name="Equation" r:id="rId3" imgW="18719800" imgH="4978400" progId="Equation.3">
                  <p:embed/>
                  <p:pic>
                    <p:nvPicPr>
                      <p:cNvPr id="78883" name="Object 35">
                        <a:extLst>
                          <a:ext uri="{FF2B5EF4-FFF2-40B4-BE49-F238E27FC236}">
                            <a16:creationId xmlns:a16="http://schemas.microsoft.com/office/drawing/2014/main" id="{10F1782D-6D93-6049-A352-4626BEA4B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1304925"/>
                        <a:ext cx="109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4" name="Object 36">
            <a:extLst>
              <a:ext uri="{FF2B5EF4-FFF2-40B4-BE49-F238E27FC236}">
                <a16:creationId xmlns:a16="http://schemas.microsoft.com/office/drawing/2014/main" id="{ED2E1384-339F-D84E-8721-36E5E429EF77}"/>
              </a:ext>
            </a:extLst>
          </p:cNvPr>
          <p:cNvGraphicFramePr>
            <a:graphicFrameLocks noChangeAspect="1"/>
          </p:cNvGraphicFramePr>
          <p:nvPr>
            <p:extLst>
              <p:ext uri="{D42A27DB-BD31-4B8C-83A1-F6EECF244321}">
                <p14:modId xmlns:p14="http://schemas.microsoft.com/office/powerpoint/2010/main" val="25486890"/>
              </p:ext>
            </p:extLst>
          </p:nvPr>
        </p:nvGraphicFramePr>
        <p:xfrm>
          <a:off x="3175000" y="1914525"/>
          <a:ext cx="1092200" cy="295275"/>
        </p:xfrm>
        <a:graphic>
          <a:graphicData uri="http://schemas.openxmlformats.org/presentationml/2006/ole">
            <mc:AlternateContent xmlns:mc="http://schemas.openxmlformats.org/markup-compatibility/2006">
              <mc:Choice xmlns:v="urn:schemas-microsoft-com:vml" Requires="v">
                <p:oleObj spid="_x0000_s176226" name="Equation" r:id="rId5" imgW="18719800" imgH="4978400" progId="Equation.3">
                  <p:embed/>
                </p:oleObj>
              </mc:Choice>
              <mc:Fallback>
                <p:oleObj name="Equation" r:id="rId5" imgW="18719800" imgH="4978400" progId="Equation.3">
                  <p:embed/>
                  <p:pic>
                    <p:nvPicPr>
                      <p:cNvPr id="78884" name="Object 36">
                        <a:extLst>
                          <a:ext uri="{FF2B5EF4-FFF2-40B4-BE49-F238E27FC236}">
                            <a16:creationId xmlns:a16="http://schemas.microsoft.com/office/drawing/2014/main" id="{ED2E1384-339F-D84E-8721-36E5E429E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1914525"/>
                        <a:ext cx="109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5" name="Object 37">
            <a:extLst>
              <a:ext uri="{FF2B5EF4-FFF2-40B4-BE49-F238E27FC236}">
                <a16:creationId xmlns:a16="http://schemas.microsoft.com/office/drawing/2014/main" id="{BEA85D27-54BA-5E47-A185-9682BF8B40D2}"/>
              </a:ext>
            </a:extLst>
          </p:cNvPr>
          <p:cNvGraphicFramePr>
            <a:graphicFrameLocks noChangeAspect="1"/>
          </p:cNvGraphicFramePr>
          <p:nvPr>
            <p:extLst>
              <p:ext uri="{D42A27DB-BD31-4B8C-83A1-F6EECF244321}">
                <p14:modId xmlns:p14="http://schemas.microsoft.com/office/powerpoint/2010/main" val="2237461111"/>
              </p:ext>
            </p:extLst>
          </p:nvPr>
        </p:nvGraphicFramePr>
        <p:xfrm>
          <a:off x="7629525" y="1524000"/>
          <a:ext cx="904875" cy="295275"/>
        </p:xfrm>
        <a:graphic>
          <a:graphicData uri="http://schemas.openxmlformats.org/presentationml/2006/ole">
            <mc:AlternateContent xmlns:mc="http://schemas.openxmlformats.org/markup-compatibility/2006">
              <mc:Choice xmlns:v="urn:schemas-microsoft-com:vml" Requires="v">
                <p:oleObj spid="_x0000_s176227" name="Equation" r:id="rId7" imgW="15506700" imgH="4978400" progId="Equation.3">
                  <p:embed/>
                </p:oleObj>
              </mc:Choice>
              <mc:Fallback>
                <p:oleObj name="Equation" r:id="rId7" imgW="15506700" imgH="4978400" progId="Equation.3">
                  <p:embed/>
                  <p:pic>
                    <p:nvPicPr>
                      <p:cNvPr id="78885" name="Object 37">
                        <a:extLst>
                          <a:ext uri="{FF2B5EF4-FFF2-40B4-BE49-F238E27FC236}">
                            <a16:creationId xmlns:a16="http://schemas.microsoft.com/office/drawing/2014/main" id="{BEA85D27-54BA-5E47-A185-9682BF8B40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9525" y="1524000"/>
                        <a:ext cx="9048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7" name="Object 39">
            <a:extLst>
              <a:ext uri="{FF2B5EF4-FFF2-40B4-BE49-F238E27FC236}">
                <a16:creationId xmlns:a16="http://schemas.microsoft.com/office/drawing/2014/main" id="{06D11889-49C7-7945-9F73-8AC4CD76FAEE}"/>
              </a:ext>
            </a:extLst>
          </p:cNvPr>
          <p:cNvGraphicFramePr>
            <a:graphicFrameLocks noChangeAspect="1"/>
          </p:cNvGraphicFramePr>
          <p:nvPr>
            <p:extLst>
              <p:ext uri="{D42A27DB-BD31-4B8C-83A1-F6EECF244321}">
                <p14:modId xmlns:p14="http://schemas.microsoft.com/office/powerpoint/2010/main" val="1276597802"/>
              </p:ext>
            </p:extLst>
          </p:nvPr>
        </p:nvGraphicFramePr>
        <p:xfrm>
          <a:off x="7086600" y="2133600"/>
          <a:ext cx="904875" cy="295275"/>
        </p:xfrm>
        <a:graphic>
          <a:graphicData uri="http://schemas.openxmlformats.org/presentationml/2006/ole">
            <mc:AlternateContent xmlns:mc="http://schemas.openxmlformats.org/markup-compatibility/2006">
              <mc:Choice xmlns:v="urn:schemas-microsoft-com:vml" Requires="v">
                <p:oleObj spid="_x0000_s176228" name="Equation" r:id="rId9" imgW="15506700" imgH="4978400" progId="Equation.3">
                  <p:embed/>
                </p:oleObj>
              </mc:Choice>
              <mc:Fallback>
                <p:oleObj name="Equation" r:id="rId9" imgW="15506700" imgH="4978400" progId="Equation.3">
                  <p:embed/>
                  <p:pic>
                    <p:nvPicPr>
                      <p:cNvPr id="78887" name="Object 39">
                        <a:extLst>
                          <a:ext uri="{FF2B5EF4-FFF2-40B4-BE49-F238E27FC236}">
                            <a16:creationId xmlns:a16="http://schemas.microsoft.com/office/drawing/2014/main" id="{06D11889-49C7-7945-9F73-8AC4CD76FA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2133600"/>
                        <a:ext cx="9048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F95A99A5-400B-B84F-BCBE-DE7CAF0AB35E}"/>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39300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A4C2F1C-EDEE-D84C-B6A6-D76D63463739}"/>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free ends</a:t>
            </a:r>
            <a:endParaRPr lang="en-US" altLang="en-US" sz="2400">
              <a:solidFill>
                <a:srgbClr val="0000FF"/>
              </a:solidFill>
              <a:latin typeface="Arial" panose="020B0604020202020204" pitchFamily="34" charset="0"/>
            </a:endParaRPr>
          </a:p>
        </p:txBody>
      </p:sp>
      <p:sp>
        <p:nvSpPr>
          <p:cNvPr id="79875" name="Line 3">
            <a:extLst>
              <a:ext uri="{FF2B5EF4-FFF2-40B4-BE49-F238E27FC236}">
                <a16:creationId xmlns:a16="http://schemas.microsoft.com/office/drawing/2014/main" id="{C0A5DF77-41E1-104A-8380-A303983E494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6" name="Text Box 4">
            <a:extLst>
              <a:ext uri="{FF2B5EF4-FFF2-40B4-BE49-F238E27FC236}">
                <a16:creationId xmlns:a16="http://schemas.microsoft.com/office/drawing/2014/main" id="{12897277-A870-C442-9CBB-A5F3D7AECD23}"/>
              </a:ext>
            </a:extLst>
          </p:cNvPr>
          <p:cNvSpPr txBox="1">
            <a:spLocks noChangeArrowheads="1"/>
          </p:cNvSpPr>
          <p:nvPr/>
        </p:nvSpPr>
        <p:spPr bwMode="auto">
          <a:xfrm>
            <a:off x="533400" y="8382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t>Simulate torsion (simple shear) of an initially random FCC aggregate.</a:t>
            </a:r>
          </a:p>
          <a:p>
            <a:r>
              <a:rPr lang="en-US" altLang="en-US" sz="2000" b="0" dirty="0"/>
              <a:t> </a:t>
            </a:r>
          </a:p>
          <a:p>
            <a:r>
              <a:rPr lang="en-US" altLang="en-US" sz="2000" b="0" dirty="0"/>
              <a:t>Deformation by slip in the &lt;110&gt; direction and on {111} crystallographic planes, up to</a:t>
            </a:r>
          </a:p>
          <a:p>
            <a:endParaRPr lang="en-US" altLang="en-US" sz="2000" b="0" dirty="0"/>
          </a:p>
          <a:p>
            <a:r>
              <a:rPr lang="en-US" altLang="en-US" sz="2000" b="0" dirty="0"/>
              <a:t>The Voce hardening is linearly increasing:  </a:t>
            </a:r>
            <a:endParaRPr lang="el-GR" altLang="en-US" sz="2000" b="0" dirty="0">
              <a:cs typeface="Arial" panose="020B0604020202020204" pitchFamily="34" charset="0"/>
            </a:endParaRPr>
          </a:p>
          <a:p>
            <a:endParaRPr lang="en-US" altLang="en-US" sz="2000" b="0" dirty="0"/>
          </a:p>
          <a:p>
            <a:r>
              <a:rPr lang="en-US" altLang="en-US" sz="2000" b="0" dirty="0"/>
              <a:t>Case 5b: the imposed velocity gradient is free-end mode </a:t>
            </a:r>
          </a:p>
          <a:p>
            <a:r>
              <a:rPr lang="en-US" altLang="en-US" sz="2000" b="0" dirty="0"/>
              <a:t>	 the hoop and radial stress components are imposed as zero</a:t>
            </a:r>
          </a:p>
        </p:txBody>
      </p:sp>
      <p:sp>
        <p:nvSpPr>
          <p:cNvPr id="79877" name="Rectangle 5">
            <a:extLst>
              <a:ext uri="{FF2B5EF4-FFF2-40B4-BE49-F238E27FC236}">
                <a16:creationId xmlns:a16="http://schemas.microsoft.com/office/drawing/2014/main" id="{DA214BB0-EC91-304F-9FE3-54C1F32557E5}"/>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878" name="Object 6">
            <a:extLst>
              <a:ext uri="{FF2B5EF4-FFF2-40B4-BE49-F238E27FC236}">
                <a16:creationId xmlns:a16="http://schemas.microsoft.com/office/drawing/2014/main" id="{960C74D1-778F-0942-8847-0D2FDD5C810D}"/>
              </a:ext>
            </a:extLst>
          </p:cNvPr>
          <p:cNvGraphicFramePr>
            <a:graphicFrameLocks noChangeAspect="1"/>
          </p:cNvGraphicFramePr>
          <p:nvPr/>
        </p:nvGraphicFramePr>
        <p:xfrm>
          <a:off x="838200" y="3983038"/>
          <a:ext cx="1960563" cy="1046162"/>
        </p:xfrm>
        <a:graphic>
          <a:graphicData uri="http://schemas.openxmlformats.org/presentationml/2006/ole">
            <mc:AlternateContent xmlns:mc="http://schemas.openxmlformats.org/markup-compatibility/2006">
              <mc:Choice xmlns:v="urn:schemas-microsoft-com:vml" Requires="v">
                <p:oleObj spid="_x0000_s177278" name="Equation" r:id="rId3" imgW="30429200" imgH="16383000" progId="Equation.3">
                  <p:embed/>
                </p:oleObj>
              </mc:Choice>
              <mc:Fallback>
                <p:oleObj name="Equation" r:id="rId3" imgW="30429200" imgH="16383000" progId="Equation.3">
                  <p:embed/>
                  <p:pic>
                    <p:nvPicPr>
                      <p:cNvPr id="79878" name="Object 6">
                        <a:extLst>
                          <a:ext uri="{FF2B5EF4-FFF2-40B4-BE49-F238E27FC236}">
                            <a16:creationId xmlns:a16="http://schemas.microsoft.com/office/drawing/2014/main" id="{960C74D1-778F-0942-8847-0D2FDD5C8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83038"/>
                        <a:ext cx="1960563"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9" name="Object 7">
            <a:extLst>
              <a:ext uri="{FF2B5EF4-FFF2-40B4-BE49-F238E27FC236}">
                <a16:creationId xmlns:a16="http://schemas.microsoft.com/office/drawing/2014/main" id="{0CA79201-4434-514F-A121-588F7C0F24B7}"/>
              </a:ext>
            </a:extLst>
          </p:cNvPr>
          <p:cNvGraphicFramePr>
            <a:graphicFrameLocks noGrp="1" noChangeAspect="1"/>
          </p:cNvGraphicFramePr>
          <p:nvPr>
            <p:ph idx="1"/>
            <p:extLst>
              <p:ext uri="{D42A27DB-BD31-4B8C-83A1-F6EECF244321}">
                <p14:modId xmlns:p14="http://schemas.microsoft.com/office/powerpoint/2010/main" val="3732608020"/>
              </p:ext>
            </p:extLst>
          </p:nvPr>
        </p:nvGraphicFramePr>
        <p:xfrm>
          <a:off x="5486400" y="2395538"/>
          <a:ext cx="2209800" cy="347662"/>
        </p:xfrm>
        <a:graphic>
          <a:graphicData uri="http://schemas.openxmlformats.org/presentationml/2006/ole">
            <mc:AlternateContent xmlns:mc="http://schemas.openxmlformats.org/markup-compatibility/2006">
              <mc:Choice xmlns:v="urn:schemas-microsoft-com:vml" Requires="v">
                <p:oleObj spid="_x0000_s177279" name="Equation" r:id="rId5" imgW="33350200" imgH="5270500" progId="Equation.3">
                  <p:embed/>
                </p:oleObj>
              </mc:Choice>
              <mc:Fallback>
                <p:oleObj name="Equation" r:id="rId5" imgW="33350200" imgH="5270500" progId="Equation.3">
                  <p:embed/>
                  <p:pic>
                    <p:nvPicPr>
                      <p:cNvPr id="79879" name="Object 7">
                        <a:extLst>
                          <a:ext uri="{FF2B5EF4-FFF2-40B4-BE49-F238E27FC236}">
                            <a16:creationId xmlns:a16="http://schemas.microsoft.com/office/drawing/2014/main" id="{0CA79201-4434-514F-A121-588F7C0F2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95538"/>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1" name="Object 9">
            <a:extLst>
              <a:ext uri="{FF2B5EF4-FFF2-40B4-BE49-F238E27FC236}">
                <a16:creationId xmlns:a16="http://schemas.microsoft.com/office/drawing/2014/main" id="{565FFBB1-9865-D443-9ACF-71BD52360457}"/>
              </a:ext>
            </a:extLst>
          </p:cNvPr>
          <p:cNvGraphicFramePr>
            <a:graphicFrameLocks noChangeAspect="1"/>
          </p:cNvGraphicFramePr>
          <p:nvPr>
            <p:extLst>
              <p:ext uri="{D42A27DB-BD31-4B8C-83A1-F6EECF244321}">
                <p14:modId xmlns:p14="http://schemas.microsoft.com/office/powerpoint/2010/main" val="2514639976"/>
              </p:ext>
            </p:extLst>
          </p:nvPr>
        </p:nvGraphicFramePr>
        <p:xfrm>
          <a:off x="2152650" y="1838325"/>
          <a:ext cx="819150" cy="295275"/>
        </p:xfrm>
        <a:graphic>
          <a:graphicData uri="http://schemas.openxmlformats.org/presentationml/2006/ole">
            <mc:AlternateContent xmlns:mc="http://schemas.openxmlformats.org/markup-compatibility/2006">
              <mc:Choice xmlns:v="urn:schemas-microsoft-com:vml" Requires="v">
                <p:oleObj spid="_x0000_s177280" name="Equation" r:id="rId7" imgW="14046200" imgH="4978400" progId="Equation.3">
                  <p:embed/>
                </p:oleObj>
              </mc:Choice>
              <mc:Fallback>
                <p:oleObj name="Equation" r:id="rId7" imgW="14046200" imgH="4978400" progId="Equation.3">
                  <p:embed/>
                  <p:pic>
                    <p:nvPicPr>
                      <p:cNvPr id="79881" name="Object 9">
                        <a:extLst>
                          <a:ext uri="{FF2B5EF4-FFF2-40B4-BE49-F238E27FC236}">
                            <a16:creationId xmlns:a16="http://schemas.microsoft.com/office/drawing/2014/main" id="{565FFBB1-9865-D443-9ACF-71BD523604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650" y="1838325"/>
                        <a:ext cx="8191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2" name="Rectangle 10">
            <a:extLst>
              <a:ext uri="{FF2B5EF4-FFF2-40B4-BE49-F238E27FC236}">
                <a16:creationId xmlns:a16="http://schemas.microsoft.com/office/drawing/2014/main" id="{17955AD1-FA8C-9448-BB1E-1654E24A72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883" name="Object 11">
            <a:extLst>
              <a:ext uri="{FF2B5EF4-FFF2-40B4-BE49-F238E27FC236}">
                <a16:creationId xmlns:a16="http://schemas.microsoft.com/office/drawing/2014/main" id="{541793FB-8E5A-3F40-9855-E20999B968C8}"/>
              </a:ext>
            </a:extLst>
          </p:cNvPr>
          <p:cNvGraphicFramePr>
            <a:graphicFrameLocks noChangeAspect="1"/>
          </p:cNvGraphicFramePr>
          <p:nvPr>
            <p:extLst>
              <p:ext uri="{D42A27DB-BD31-4B8C-83A1-F6EECF244321}">
                <p14:modId xmlns:p14="http://schemas.microsoft.com/office/powerpoint/2010/main" val="1058601731"/>
              </p:ext>
            </p:extLst>
          </p:nvPr>
        </p:nvGraphicFramePr>
        <p:xfrm>
          <a:off x="7110412" y="2971800"/>
          <a:ext cx="738188" cy="295275"/>
        </p:xfrm>
        <a:graphic>
          <a:graphicData uri="http://schemas.openxmlformats.org/presentationml/2006/ole">
            <mc:AlternateContent xmlns:mc="http://schemas.openxmlformats.org/markup-compatibility/2006">
              <mc:Choice xmlns:v="urn:schemas-microsoft-com:vml" Requires="v">
                <p:oleObj spid="_x0000_s177281" name="Equation" r:id="rId9" imgW="12585700" imgH="4978400" progId="Equation.3">
                  <p:embed/>
                </p:oleObj>
              </mc:Choice>
              <mc:Fallback>
                <p:oleObj name="Equation" r:id="rId9" imgW="12585700" imgH="4978400" progId="Equation.3">
                  <p:embed/>
                  <p:pic>
                    <p:nvPicPr>
                      <p:cNvPr id="79883" name="Object 11">
                        <a:extLst>
                          <a:ext uri="{FF2B5EF4-FFF2-40B4-BE49-F238E27FC236}">
                            <a16:creationId xmlns:a16="http://schemas.microsoft.com/office/drawing/2014/main" id="{541793FB-8E5A-3F40-9855-E20999B968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0412" y="2971800"/>
                        <a:ext cx="738188"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4" name="Object 12">
            <a:extLst>
              <a:ext uri="{FF2B5EF4-FFF2-40B4-BE49-F238E27FC236}">
                <a16:creationId xmlns:a16="http://schemas.microsoft.com/office/drawing/2014/main" id="{1E5255F1-AB3D-0C4B-9FC2-D53B14AE9016}"/>
              </a:ext>
            </a:extLst>
          </p:cNvPr>
          <p:cNvGraphicFramePr>
            <a:graphicFrameLocks noChangeAspect="1"/>
          </p:cNvGraphicFramePr>
          <p:nvPr/>
        </p:nvGraphicFramePr>
        <p:xfrm>
          <a:off x="1285875" y="5202238"/>
          <a:ext cx="1508125" cy="1046162"/>
        </p:xfrm>
        <a:graphic>
          <a:graphicData uri="http://schemas.openxmlformats.org/presentationml/2006/ole">
            <mc:AlternateContent xmlns:mc="http://schemas.openxmlformats.org/markup-compatibility/2006">
              <mc:Choice xmlns:v="urn:schemas-microsoft-com:vml" Requires="v">
                <p:oleObj spid="_x0000_s177282" name="Equation" r:id="rId11" imgW="23406100" imgH="16383000" progId="Equation.3">
                  <p:embed/>
                </p:oleObj>
              </mc:Choice>
              <mc:Fallback>
                <p:oleObj name="Equation" r:id="rId11" imgW="23406100" imgH="16383000" progId="Equation.3">
                  <p:embed/>
                  <p:pic>
                    <p:nvPicPr>
                      <p:cNvPr id="79884" name="Object 12">
                        <a:extLst>
                          <a:ext uri="{FF2B5EF4-FFF2-40B4-BE49-F238E27FC236}">
                            <a16:creationId xmlns:a16="http://schemas.microsoft.com/office/drawing/2014/main" id="{1E5255F1-AB3D-0C4B-9FC2-D53B14AE90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5875" y="5202238"/>
                        <a:ext cx="1508125"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9885" name="Group 13">
            <a:extLst>
              <a:ext uri="{FF2B5EF4-FFF2-40B4-BE49-F238E27FC236}">
                <a16:creationId xmlns:a16="http://schemas.microsoft.com/office/drawing/2014/main" id="{184F8CFE-F740-944C-8E37-6FE02566339A}"/>
              </a:ext>
            </a:extLst>
          </p:cNvPr>
          <p:cNvGrpSpPr>
            <a:grpSpLocks/>
          </p:cNvGrpSpPr>
          <p:nvPr/>
        </p:nvGrpSpPr>
        <p:grpSpPr bwMode="auto">
          <a:xfrm>
            <a:off x="5089525" y="3748088"/>
            <a:ext cx="2682875" cy="2728912"/>
            <a:chOff x="3206" y="2313"/>
            <a:chExt cx="1690" cy="1719"/>
          </a:xfrm>
        </p:grpSpPr>
        <p:sp>
          <p:nvSpPr>
            <p:cNvPr id="79886" name="Oval 14">
              <a:extLst>
                <a:ext uri="{FF2B5EF4-FFF2-40B4-BE49-F238E27FC236}">
                  <a16:creationId xmlns:a16="http://schemas.microsoft.com/office/drawing/2014/main" id="{B1897C41-06D0-FB4C-B72A-42720A169612}"/>
                </a:ext>
              </a:extLst>
            </p:cNvPr>
            <p:cNvSpPr>
              <a:spLocks noChangeArrowheads="1"/>
            </p:cNvSpPr>
            <p:nvPr/>
          </p:nvSpPr>
          <p:spPr bwMode="auto">
            <a:xfrm>
              <a:off x="3600" y="2784"/>
              <a:ext cx="624" cy="10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Oval 15">
              <a:extLst>
                <a:ext uri="{FF2B5EF4-FFF2-40B4-BE49-F238E27FC236}">
                  <a16:creationId xmlns:a16="http://schemas.microsoft.com/office/drawing/2014/main" id="{D9D83FE1-C816-FA4B-9BAC-805AF7B624FA}"/>
                </a:ext>
              </a:extLst>
            </p:cNvPr>
            <p:cNvSpPr>
              <a:spLocks noChangeArrowheads="1"/>
            </p:cNvSpPr>
            <p:nvPr/>
          </p:nvSpPr>
          <p:spPr bwMode="auto">
            <a:xfrm>
              <a:off x="3696" y="2928"/>
              <a:ext cx="432" cy="8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Line 16">
              <a:extLst>
                <a:ext uri="{FF2B5EF4-FFF2-40B4-BE49-F238E27FC236}">
                  <a16:creationId xmlns:a16="http://schemas.microsoft.com/office/drawing/2014/main" id="{B9F33A64-AEB9-A74F-A9C3-F85FE4EB74BA}"/>
                </a:ext>
              </a:extLst>
            </p:cNvPr>
            <p:cNvSpPr>
              <a:spLocks noChangeShapeType="1"/>
            </p:cNvSpPr>
            <p:nvPr/>
          </p:nvSpPr>
          <p:spPr bwMode="auto">
            <a:xfrm flipV="1">
              <a:off x="3840" y="2448"/>
              <a:ext cx="76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Line 17">
              <a:extLst>
                <a:ext uri="{FF2B5EF4-FFF2-40B4-BE49-F238E27FC236}">
                  <a16:creationId xmlns:a16="http://schemas.microsoft.com/office/drawing/2014/main" id="{582AB74D-41B3-F846-A433-51BA18F2D033}"/>
                </a:ext>
              </a:extLst>
            </p:cNvPr>
            <p:cNvSpPr>
              <a:spLocks noChangeShapeType="1"/>
            </p:cNvSpPr>
            <p:nvPr/>
          </p:nvSpPr>
          <p:spPr bwMode="auto">
            <a:xfrm flipV="1">
              <a:off x="3984" y="3408"/>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0" name="Line 18">
              <a:extLst>
                <a:ext uri="{FF2B5EF4-FFF2-40B4-BE49-F238E27FC236}">
                  <a16:creationId xmlns:a16="http://schemas.microsoft.com/office/drawing/2014/main" id="{1E17EA91-F82D-D648-B3AE-3A72E7577C77}"/>
                </a:ext>
              </a:extLst>
            </p:cNvPr>
            <p:cNvSpPr>
              <a:spLocks noChangeShapeType="1"/>
            </p:cNvSpPr>
            <p:nvPr/>
          </p:nvSpPr>
          <p:spPr bwMode="auto">
            <a:xfrm flipH="1">
              <a:off x="3312" y="3312"/>
              <a:ext cx="576" cy="24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1" name="Line 19">
              <a:extLst>
                <a:ext uri="{FF2B5EF4-FFF2-40B4-BE49-F238E27FC236}">
                  <a16:creationId xmlns:a16="http://schemas.microsoft.com/office/drawing/2014/main" id="{AD61E0B5-8DDC-1B42-93FA-EB160E2B19A9}"/>
                </a:ext>
              </a:extLst>
            </p:cNvPr>
            <p:cNvSpPr>
              <a:spLocks noChangeShapeType="1"/>
            </p:cNvSpPr>
            <p:nvPr/>
          </p:nvSpPr>
          <p:spPr bwMode="auto">
            <a:xfrm flipH="1" flipV="1">
              <a:off x="3600" y="2784"/>
              <a:ext cx="336" cy="9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2" name="Line 20">
              <a:extLst>
                <a:ext uri="{FF2B5EF4-FFF2-40B4-BE49-F238E27FC236}">
                  <a16:creationId xmlns:a16="http://schemas.microsoft.com/office/drawing/2014/main" id="{8C31C271-CCCD-A644-B572-814BBB87B0E2}"/>
                </a:ext>
              </a:extLst>
            </p:cNvPr>
            <p:cNvSpPr>
              <a:spLocks noChangeShapeType="1"/>
            </p:cNvSpPr>
            <p:nvPr/>
          </p:nvSpPr>
          <p:spPr bwMode="auto">
            <a:xfrm flipV="1">
              <a:off x="4176" y="2448"/>
              <a:ext cx="96"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3" name="Line 21">
              <a:extLst>
                <a:ext uri="{FF2B5EF4-FFF2-40B4-BE49-F238E27FC236}">
                  <a16:creationId xmlns:a16="http://schemas.microsoft.com/office/drawing/2014/main" id="{6AA64EAB-DEE7-0949-8630-C15A48364792}"/>
                </a:ext>
              </a:extLst>
            </p:cNvPr>
            <p:cNvSpPr>
              <a:spLocks noChangeShapeType="1"/>
            </p:cNvSpPr>
            <p:nvPr/>
          </p:nvSpPr>
          <p:spPr bwMode="auto">
            <a:xfrm flipH="1">
              <a:off x="3936" y="2784"/>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4" name="Line 22">
              <a:extLst>
                <a:ext uri="{FF2B5EF4-FFF2-40B4-BE49-F238E27FC236}">
                  <a16:creationId xmlns:a16="http://schemas.microsoft.com/office/drawing/2014/main" id="{7AA19E74-47B0-0D4D-8DC7-77FF90DF5BD0}"/>
                </a:ext>
              </a:extLst>
            </p:cNvPr>
            <p:cNvSpPr>
              <a:spLocks noChangeShapeType="1"/>
            </p:cNvSpPr>
            <p:nvPr/>
          </p:nvSpPr>
          <p:spPr bwMode="auto">
            <a:xfrm flipH="1">
              <a:off x="4032" y="292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5" name="Line 23">
              <a:extLst>
                <a:ext uri="{FF2B5EF4-FFF2-40B4-BE49-F238E27FC236}">
                  <a16:creationId xmlns:a16="http://schemas.microsoft.com/office/drawing/2014/main" id="{C9C4A2EB-1C9C-664E-917F-9593530A94D3}"/>
                </a:ext>
              </a:extLst>
            </p:cNvPr>
            <p:cNvSpPr>
              <a:spLocks noChangeShapeType="1"/>
            </p:cNvSpPr>
            <p:nvPr/>
          </p:nvSpPr>
          <p:spPr bwMode="auto">
            <a:xfrm flipV="1">
              <a:off x="3984" y="26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Line 24">
              <a:extLst>
                <a:ext uri="{FF2B5EF4-FFF2-40B4-BE49-F238E27FC236}">
                  <a16:creationId xmlns:a16="http://schemas.microsoft.com/office/drawing/2014/main" id="{3724A64A-31F0-C54B-A1D8-B25B500D3A37}"/>
                </a:ext>
              </a:extLst>
            </p:cNvPr>
            <p:cNvSpPr>
              <a:spLocks noChangeShapeType="1"/>
            </p:cNvSpPr>
            <p:nvPr/>
          </p:nvSpPr>
          <p:spPr bwMode="auto">
            <a:xfrm flipV="1">
              <a:off x="4128" y="283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7" name="Line 25">
              <a:extLst>
                <a:ext uri="{FF2B5EF4-FFF2-40B4-BE49-F238E27FC236}">
                  <a16:creationId xmlns:a16="http://schemas.microsoft.com/office/drawing/2014/main" id="{EA10E8C8-2B9F-1248-A3D4-2F16252A3B1A}"/>
                </a:ext>
              </a:extLst>
            </p:cNvPr>
            <p:cNvSpPr>
              <a:spLocks noChangeShapeType="1"/>
            </p:cNvSpPr>
            <p:nvPr/>
          </p:nvSpPr>
          <p:spPr bwMode="auto">
            <a:xfrm>
              <a:off x="4224" y="2688"/>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6">
              <a:extLst>
                <a:ext uri="{FF2B5EF4-FFF2-40B4-BE49-F238E27FC236}">
                  <a16:creationId xmlns:a16="http://schemas.microsoft.com/office/drawing/2014/main" id="{29E41DAE-54D0-464D-BB74-5F1A73ED1AF2}"/>
                </a:ext>
              </a:extLst>
            </p:cNvPr>
            <p:cNvSpPr>
              <a:spLocks noChangeShapeType="1"/>
            </p:cNvSpPr>
            <p:nvPr/>
          </p:nvSpPr>
          <p:spPr bwMode="auto">
            <a:xfrm flipV="1">
              <a:off x="4032" y="292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7">
              <a:extLst>
                <a:ext uri="{FF2B5EF4-FFF2-40B4-BE49-F238E27FC236}">
                  <a16:creationId xmlns:a16="http://schemas.microsoft.com/office/drawing/2014/main" id="{E8AE0D27-E765-EC41-9D0C-8EB7BB5A058D}"/>
                </a:ext>
              </a:extLst>
            </p:cNvPr>
            <p:cNvSpPr>
              <a:spLocks noChangeShapeType="1"/>
            </p:cNvSpPr>
            <p:nvPr/>
          </p:nvSpPr>
          <p:spPr bwMode="auto">
            <a:xfrm flipH="1">
              <a:off x="4272" y="283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Text Box 28">
              <a:extLst>
                <a:ext uri="{FF2B5EF4-FFF2-40B4-BE49-F238E27FC236}">
                  <a16:creationId xmlns:a16="http://schemas.microsoft.com/office/drawing/2014/main" id="{9AA33790-30D6-AF4C-AEBE-0F9CF905E424}"/>
                </a:ext>
              </a:extLst>
            </p:cNvPr>
            <p:cNvSpPr txBox="1">
              <a:spLocks noChangeArrowheads="1"/>
            </p:cNvSpPr>
            <p:nvPr/>
          </p:nvSpPr>
          <p:spPr bwMode="auto">
            <a:xfrm>
              <a:off x="320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79901" name="Text Box 29">
              <a:extLst>
                <a:ext uri="{FF2B5EF4-FFF2-40B4-BE49-F238E27FC236}">
                  <a16:creationId xmlns:a16="http://schemas.microsoft.com/office/drawing/2014/main" id="{8B12E870-9B41-074A-989A-79128A07E852}"/>
                </a:ext>
              </a:extLst>
            </p:cNvPr>
            <p:cNvSpPr txBox="1">
              <a:spLocks noChangeArrowheads="1"/>
            </p:cNvSpPr>
            <p:nvPr/>
          </p:nvSpPr>
          <p:spPr bwMode="auto">
            <a:xfrm>
              <a:off x="4080" y="23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79902" name="Text Box 30">
              <a:extLst>
                <a:ext uri="{FF2B5EF4-FFF2-40B4-BE49-F238E27FC236}">
                  <a16:creationId xmlns:a16="http://schemas.microsoft.com/office/drawing/2014/main" id="{CF05693D-43E5-794F-873A-61CB21E5FEFF}"/>
                </a:ext>
              </a:extLst>
            </p:cNvPr>
            <p:cNvSpPr txBox="1">
              <a:spLocks noChangeArrowheads="1"/>
            </p:cNvSpPr>
            <p:nvPr/>
          </p:nvSpPr>
          <p:spPr bwMode="auto">
            <a:xfrm>
              <a:off x="3452" y="26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79903" name="AutoShape 31">
              <a:extLst>
                <a:ext uri="{FF2B5EF4-FFF2-40B4-BE49-F238E27FC236}">
                  <a16:creationId xmlns:a16="http://schemas.microsoft.com/office/drawing/2014/main" id="{D21F9A66-21A3-C143-90D6-0A6BD70889F5}"/>
                </a:ext>
              </a:extLst>
            </p:cNvPr>
            <p:cNvSpPr>
              <a:spLocks noChangeArrowheads="1"/>
            </p:cNvSpPr>
            <p:nvPr/>
          </p:nvSpPr>
          <p:spPr bwMode="auto">
            <a:xfrm flipV="1">
              <a:off x="3792" y="3792"/>
              <a:ext cx="336"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4" name="AutoShape 32">
              <a:extLst>
                <a:ext uri="{FF2B5EF4-FFF2-40B4-BE49-F238E27FC236}">
                  <a16:creationId xmlns:a16="http://schemas.microsoft.com/office/drawing/2014/main" id="{73B56608-6178-6946-B534-2806451EA25D}"/>
                </a:ext>
              </a:extLst>
            </p:cNvPr>
            <p:cNvSpPr>
              <a:spLocks noChangeArrowheads="1"/>
            </p:cNvSpPr>
            <p:nvPr/>
          </p:nvSpPr>
          <p:spPr bwMode="auto">
            <a:xfrm>
              <a:off x="4320" y="2352"/>
              <a:ext cx="336" cy="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TextBox 31">
            <a:extLst>
              <a:ext uri="{FF2B5EF4-FFF2-40B4-BE49-F238E27FC236}">
                <a16:creationId xmlns:a16="http://schemas.microsoft.com/office/drawing/2014/main" id="{F6BA584C-AE6D-4B4E-982D-3AADC1D31AE4}"/>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1034891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98798D8-73B6-CC43-841D-E1EF701A6C46}"/>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FINAL TEXTURE</a:t>
            </a:r>
            <a:endParaRPr lang="en-US" altLang="en-US" sz="2400">
              <a:solidFill>
                <a:srgbClr val="0000FF"/>
              </a:solidFill>
              <a:latin typeface="Arial" panose="020B0604020202020204" pitchFamily="34" charset="0"/>
            </a:endParaRPr>
          </a:p>
        </p:txBody>
      </p:sp>
      <p:sp>
        <p:nvSpPr>
          <p:cNvPr id="74755" name="Line 3">
            <a:extLst>
              <a:ext uri="{FF2B5EF4-FFF2-40B4-BE49-F238E27FC236}">
                <a16:creationId xmlns:a16="http://schemas.microsoft.com/office/drawing/2014/main" id="{7BC75606-E725-C248-88D2-A6288EDB52D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4759" name="Picture 7">
            <a:extLst>
              <a:ext uri="{FF2B5EF4-FFF2-40B4-BE49-F238E27FC236}">
                <a16:creationId xmlns:a16="http://schemas.microsoft.com/office/drawing/2014/main" id="{82A49E2C-6404-B34B-A358-F9A91A637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914400"/>
            <a:ext cx="5715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74761" name="Text Box 9">
            <a:extLst>
              <a:ext uri="{FF2B5EF4-FFF2-40B4-BE49-F238E27FC236}">
                <a16:creationId xmlns:a16="http://schemas.microsoft.com/office/drawing/2014/main" id="{E0EFB56B-2225-E441-BB22-39A46EBBF7D2}"/>
              </a:ext>
            </a:extLst>
          </p:cNvPr>
          <p:cNvSpPr txBox="1">
            <a:spLocks noChangeArrowheads="1"/>
          </p:cNvSpPr>
          <p:nvPr/>
        </p:nvSpPr>
        <p:spPr bwMode="auto">
          <a:xfrm>
            <a:off x="609600" y="1295400"/>
            <a:ext cx="3276600" cy="452431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Textures are typical of shear.</a:t>
            </a:r>
          </a:p>
          <a:p>
            <a:endParaRPr lang="en-US" altLang="en-US" b="0"/>
          </a:p>
          <a:p>
            <a:r>
              <a:rPr lang="en-US" altLang="en-US" b="0"/>
              <a:t>A slight rotation of the texture between fix-end and free-end is responsible for the rotation of the yield locus and the associated change in length. </a:t>
            </a:r>
          </a:p>
          <a:p>
            <a:endParaRPr lang="en-US" altLang="en-US" b="0"/>
          </a:p>
        </p:txBody>
      </p:sp>
      <p:sp>
        <p:nvSpPr>
          <p:cNvPr id="6" name="TextBox 5">
            <a:extLst>
              <a:ext uri="{FF2B5EF4-FFF2-40B4-BE49-F238E27FC236}">
                <a16:creationId xmlns:a16="http://schemas.microsoft.com/office/drawing/2014/main" id="{1CF8E832-FB0E-0142-82F4-1A7BB943F0D8}"/>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273053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9E58F0E-3CBF-3845-9658-533035238B8E}"/>
              </a:ext>
            </a:extLst>
          </p:cNvPr>
          <p:cNvSpPr>
            <a:spLocks noGrp="1" noChangeArrowheads="1"/>
          </p:cNvSpPr>
          <p:nvPr>
            <p:ph type="title"/>
          </p:nvPr>
        </p:nvSpPr>
        <p:spPr>
          <a:xfrm>
            <a:off x="533400" y="76200"/>
            <a:ext cx="82296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CHARACTERIZATION</a:t>
            </a:r>
            <a:endParaRPr lang="en-US" altLang="en-US" sz="2400">
              <a:solidFill>
                <a:srgbClr val="0000FF"/>
              </a:solidFill>
              <a:latin typeface="Arial" panose="020B0604020202020204" pitchFamily="34" charset="0"/>
            </a:endParaRPr>
          </a:p>
        </p:txBody>
      </p:sp>
      <p:sp>
        <p:nvSpPr>
          <p:cNvPr id="75779" name="Line 3">
            <a:extLst>
              <a:ext uri="{FF2B5EF4-FFF2-40B4-BE49-F238E27FC236}">
                <a16:creationId xmlns:a16="http://schemas.microsoft.com/office/drawing/2014/main" id="{7D49532E-8426-8F4B-BFDA-7AED84C8A74C}"/>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Text Box 6">
            <a:extLst>
              <a:ext uri="{FF2B5EF4-FFF2-40B4-BE49-F238E27FC236}">
                <a16:creationId xmlns:a16="http://schemas.microsoft.com/office/drawing/2014/main" id="{D2C5AFD0-9C7E-0142-8793-EFC0E4AE2F44}"/>
              </a:ext>
            </a:extLst>
          </p:cNvPr>
          <p:cNvSpPr txBox="1">
            <a:spLocks noChangeArrowheads="1"/>
          </p:cNvSpPr>
          <p:nvPr/>
        </p:nvSpPr>
        <p:spPr bwMode="auto">
          <a:xfrm>
            <a:off x="381000" y="1274763"/>
            <a:ext cx="304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FIXED END:</a:t>
            </a:r>
          </a:p>
          <a:p>
            <a:r>
              <a:rPr lang="en-US" altLang="en-US" b="0" dirty="0"/>
              <a:t>Axial strain is zero </a:t>
            </a:r>
            <a:r>
              <a:rPr lang="en-US" altLang="en-US" b="0" dirty="0">
                <a:sym typeface="Wingdings" pitchFamily="2" charset="2"/>
              </a:rPr>
              <a:t> strain rate perpendicular to the yield surface AND vertical.</a:t>
            </a:r>
            <a:endParaRPr lang="en-US" altLang="en-US" b="0" dirty="0"/>
          </a:p>
        </p:txBody>
      </p:sp>
      <p:sp>
        <p:nvSpPr>
          <p:cNvPr id="75783" name="Text Box 7">
            <a:extLst>
              <a:ext uri="{FF2B5EF4-FFF2-40B4-BE49-F238E27FC236}">
                <a16:creationId xmlns:a16="http://schemas.microsoft.com/office/drawing/2014/main" id="{812C164F-445F-EB4B-BCD2-DAE2007AD9C2}"/>
              </a:ext>
            </a:extLst>
          </p:cNvPr>
          <p:cNvSpPr txBox="1">
            <a:spLocks noChangeArrowheads="1"/>
          </p:cNvSpPr>
          <p:nvPr/>
        </p:nvSpPr>
        <p:spPr bwMode="auto">
          <a:xfrm>
            <a:off x="5113020" y="915987"/>
            <a:ext cx="2133595"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Fixed-end torsion</a:t>
            </a:r>
          </a:p>
        </p:txBody>
      </p:sp>
      <p:sp>
        <p:nvSpPr>
          <p:cNvPr id="75784" name="Text Box 8">
            <a:extLst>
              <a:ext uri="{FF2B5EF4-FFF2-40B4-BE49-F238E27FC236}">
                <a16:creationId xmlns:a16="http://schemas.microsoft.com/office/drawing/2014/main" id="{1F84399A-C425-3C4C-8072-15E472BD4509}"/>
              </a:ext>
            </a:extLst>
          </p:cNvPr>
          <p:cNvSpPr txBox="1">
            <a:spLocks noChangeArrowheads="1"/>
          </p:cNvSpPr>
          <p:nvPr/>
        </p:nvSpPr>
        <p:spPr bwMode="auto">
          <a:xfrm>
            <a:off x="5222643" y="6212676"/>
            <a:ext cx="22860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Free-end torsion</a:t>
            </a:r>
          </a:p>
        </p:txBody>
      </p:sp>
      <p:sp>
        <p:nvSpPr>
          <p:cNvPr id="75785" name="Line 9">
            <a:extLst>
              <a:ext uri="{FF2B5EF4-FFF2-40B4-BE49-F238E27FC236}">
                <a16:creationId xmlns:a16="http://schemas.microsoft.com/office/drawing/2014/main" id="{77DDBA80-AE67-B045-BB84-35C033A7B529}"/>
              </a:ext>
            </a:extLst>
          </p:cNvPr>
          <p:cNvSpPr>
            <a:spLocks noChangeShapeType="1"/>
          </p:cNvSpPr>
          <p:nvPr/>
        </p:nvSpPr>
        <p:spPr bwMode="auto">
          <a:xfrm flipV="1">
            <a:off x="5029200" y="1600200"/>
            <a:ext cx="76200" cy="762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Line 10">
            <a:extLst>
              <a:ext uri="{FF2B5EF4-FFF2-40B4-BE49-F238E27FC236}">
                <a16:creationId xmlns:a16="http://schemas.microsoft.com/office/drawing/2014/main" id="{633FFDF3-ABEC-5D47-9E13-ACE2F942F9E6}"/>
              </a:ext>
            </a:extLst>
          </p:cNvPr>
          <p:cNvSpPr>
            <a:spLocks noChangeShapeType="1"/>
          </p:cNvSpPr>
          <p:nvPr/>
        </p:nvSpPr>
        <p:spPr bwMode="auto">
          <a:xfrm flipV="1">
            <a:off x="5029200" y="1143000"/>
            <a:ext cx="0" cy="381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Line 11">
            <a:extLst>
              <a:ext uri="{FF2B5EF4-FFF2-40B4-BE49-F238E27FC236}">
                <a16:creationId xmlns:a16="http://schemas.microsoft.com/office/drawing/2014/main" id="{378887C8-D13F-1044-B214-6061CBE4EA74}"/>
              </a:ext>
            </a:extLst>
          </p:cNvPr>
          <p:cNvSpPr>
            <a:spLocks noChangeShapeType="1"/>
          </p:cNvSpPr>
          <p:nvPr/>
        </p:nvSpPr>
        <p:spPr bwMode="auto">
          <a:xfrm flipH="1" flipV="1">
            <a:off x="5029200" y="4191000"/>
            <a:ext cx="0" cy="685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 name="Line 12">
            <a:extLst>
              <a:ext uri="{FF2B5EF4-FFF2-40B4-BE49-F238E27FC236}">
                <a16:creationId xmlns:a16="http://schemas.microsoft.com/office/drawing/2014/main" id="{078C95AA-6F99-3E4D-88F4-F23D4912058B}"/>
              </a:ext>
            </a:extLst>
          </p:cNvPr>
          <p:cNvSpPr>
            <a:spLocks noChangeShapeType="1"/>
          </p:cNvSpPr>
          <p:nvPr/>
        </p:nvSpPr>
        <p:spPr bwMode="auto">
          <a:xfrm flipV="1">
            <a:off x="5029200" y="3558540"/>
            <a:ext cx="83820" cy="50292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789" name="Picture 13">
            <a:extLst>
              <a:ext uri="{FF2B5EF4-FFF2-40B4-BE49-F238E27FC236}">
                <a16:creationId xmlns:a16="http://schemas.microsoft.com/office/drawing/2014/main" id="{7FFA38B5-183F-3F42-9499-70F7DCCA1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8" t="6186" r="2565" b="11340"/>
          <a:stretch>
            <a:fillRect/>
          </a:stretch>
        </p:blipFill>
        <p:spPr bwMode="auto">
          <a:xfrm>
            <a:off x="3771149" y="1065217"/>
            <a:ext cx="5296651" cy="2820977"/>
          </a:xfrm>
          <a:prstGeom prst="rect">
            <a:avLst/>
          </a:prstGeom>
          <a:noFill/>
          <a:extLst>
            <a:ext uri="{909E8E84-426E-40DD-AFC4-6F175D3DCCD1}">
              <a14:hiddenFill xmlns:a14="http://schemas.microsoft.com/office/drawing/2010/main">
                <a:solidFill>
                  <a:srgbClr val="FFFFFF"/>
                </a:solidFill>
              </a14:hiddenFill>
            </a:ext>
          </a:extLst>
        </p:spPr>
      </p:pic>
      <p:pic>
        <p:nvPicPr>
          <p:cNvPr id="75790" name="Picture 14">
            <a:extLst>
              <a:ext uri="{FF2B5EF4-FFF2-40B4-BE49-F238E27FC236}">
                <a16:creationId xmlns:a16="http://schemas.microsoft.com/office/drawing/2014/main" id="{DA56ACF4-2D79-D14F-8880-97DF6A2A6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2" t="9442" r="3922" b="11868"/>
          <a:stretch>
            <a:fillRect/>
          </a:stretch>
        </p:blipFill>
        <p:spPr bwMode="auto">
          <a:xfrm>
            <a:off x="3810000" y="3705225"/>
            <a:ext cx="5111286" cy="2697158"/>
          </a:xfrm>
          <a:prstGeom prst="rect">
            <a:avLst/>
          </a:prstGeom>
          <a:noFill/>
          <a:extLst>
            <a:ext uri="{909E8E84-426E-40DD-AFC4-6F175D3DCCD1}">
              <a14:hiddenFill xmlns:a14="http://schemas.microsoft.com/office/drawing/2010/main">
                <a:solidFill>
                  <a:srgbClr val="FFFFFF"/>
                </a:solidFill>
              </a14:hiddenFill>
            </a:ext>
          </a:extLst>
        </p:spPr>
      </p:pic>
      <p:sp>
        <p:nvSpPr>
          <p:cNvPr id="75791" name="Text Box 15">
            <a:extLst>
              <a:ext uri="{FF2B5EF4-FFF2-40B4-BE49-F238E27FC236}">
                <a16:creationId xmlns:a16="http://schemas.microsoft.com/office/drawing/2014/main" id="{61AAF3BE-74B1-2440-95DA-FF6AF79D9057}"/>
              </a:ext>
            </a:extLst>
          </p:cNvPr>
          <p:cNvSpPr txBox="1">
            <a:spLocks noChangeArrowheads="1"/>
          </p:cNvSpPr>
          <p:nvPr/>
        </p:nvSpPr>
        <p:spPr bwMode="auto">
          <a:xfrm>
            <a:off x="533400" y="3886200"/>
            <a:ext cx="304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FREE END:</a:t>
            </a:r>
          </a:p>
          <a:p>
            <a:r>
              <a:rPr lang="en-US" altLang="en-US" b="0"/>
              <a:t>Axial stress is zero </a:t>
            </a:r>
            <a:r>
              <a:rPr lang="en-US" altLang="en-US" b="0">
                <a:sym typeface="Wingdings" pitchFamily="2" charset="2"/>
              </a:rPr>
              <a:t> strain rate perpendicular to the yield surface AND stress vector vertical.</a:t>
            </a:r>
            <a:endParaRPr lang="en-US" altLang="en-US" b="0"/>
          </a:p>
        </p:txBody>
      </p:sp>
      <p:sp>
        <p:nvSpPr>
          <p:cNvPr id="14" name="TextBox 13">
            <a:extLst>
              <a:ext uri="{FF2B5EF4-FFF2-40B4-BE49-F238E27FC236}">
                <a16:creationId xmlns:a16="http://schemas.microsoft.com/office/drawing/2014/main" id="{47BDF8DD-E7DD-3245-8426-F43BE7EABE3A}"/>
              </a:ext>
            </a:extLst>
          </p:cNvPr>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spTree>
    <p:extLst>
      <p:ext uri="{BB962C8B-B14F-4D97-AF65-F5344CB8AC3E}">
        <p14:creationId xmlns:p14="http://schemas.microsoft.com/office/powerpoint/2010/main" val="304586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649C-CA14-7840-BD88-AD920D338285}"/>
              </a:ext>
            </a:extLst>
          </p:cNvPr>
          <p:cNvSpPr>
            <a:spLocks noGrp="1"/>
          </p:cNvSpPr>
          <p:nvPr>
            <p:ph type="title"/>
          </p:nvPr>
        </p:nvSpPr>
        <p:spPr>
          <a:xfrm>
            <a:off x="1524000" y="152400"/>
            <a:ext cx="6096000" cy="1371600"/>
          </a:xfrm>
        </p:spPr>
        <p:txBody>
          <a:bodyPr/>
          <a:lstStyle/>
          <a:p>
            <a:r>
              <a:rPr lang="en-US" i="0" dirty="0"/>
              <a:t>Plotting Results from VPSC: packages and installation</a:t>
            </a:r>
          </a:p>
        </p:txBody>
      </p:sp>
      <p:sp>
        <p:nvSpPr>
          <p:cNvPr id="3" name="Content Placeholder 2">
            <a:extLst>
              <a:ext uri="{FF2B5EF4-FFF2-40B4-BE49-F238E27FC236}">
                <a16:creationId xmlns:a16="http://schemas.microsoft.com/office/drawing/2014/main" id="{F5419780-527B-B14F-AF61-A3B4049036CA}"/>
              </a:ext>
            </a:extLst>
          </p:cNvPr>
          <p:cNvSpPr>
            <a:spLocks noGrp="1"/>
          </p:cNvSpPr>
          <p:nvPr>
            <p:ph idx="1"/>
          </p:nvPr>
        </p:nvSpPr>
        <p:spPr>
          <a:xfrm>
            <a:off x="838200" y="1752600"/>
            <a:ext cx="7391400" cy="4724400"/>
          </a:xfrm>
        </p:spPr>
        <p:txBody>
          <a:bodyPr/>
          <a:lstStyle/>
          <a:p>
            <a:r>
              <a:rPr lang="en-US" dirty="0"/>
              <a:t>Suggestion: use MTEX, which is available as an open source package within MATLAB. MATLAB is freely available for academic use for members of CMU.</a:t>
            </a:r>
          </a:p>
          <a:p>
            <a:r>
              <a:rPr lang="en-US" dirty="0"/>
              <a:t>Step 1: install MATLAB</a:t>
            </a:r>
          </a:p>
          <a:p>
            <a:r>
              <a:rPr lang="en-US" dirty="0"/>
              <a:t>Step 2: search on “</a:t>
            </a:r>
            <a:r>
              <a:rPr lang="en-US" dirty="0" err="1"/>
              <a:t>github</a:t>
            </a:r>
            <a:r>
              <a:rPr lang="en-US" dirty="0"/>
              <a:t> </a:t>
            </a:r>
            <a:r>
              <a:rPr lang="en-US" dirty="0" err="1"/>
              <a:t>mtex</a:t>
            </a:r>
            <a:r>
              <a:rPr lang="en-US" dirty="0"/>
              <a:t>” to find the webpage. Download it as a zip file. Unpack the zip.</a:t>
            </a:r>
          </a:p>
          <a:p>
            <a:r>
              <a:rPr lang="en-US" dirty="0"/>
              <a:t>Step 3: open MATLAB and add the path to the MTEX folder.</a:t>
            </a:r>
          </a:p>
        </p:txBody>
      </p:sp>
      <p:sp>
        <p:nvSpPr>
          <p:cNvPr id="4" name="Slide Number Placeholder 3">
            <a:extLst>
              <a:ext uri="{FF2B5EF4-FFF2-40B4-BE49-F238E27FC236}">
                <a16:creationId xmlns:a16="http://schemas.microsoft.com/office/drawing/2014/main" id="{E8017C7D-CE09-6649-A9B2-57CFB02D538B}"/>
              </a:ext>
            </a:extLst>
          </p:cNvPr>
          <p:cNvSpPr>
            <a:spLocks noGrp="1"/>
          </p:cNvSpPr>
          <p:nvPr>
            <p:ph type="sldNum" sz="quarter" idx="11"/>
          </p:nvPr>
        </p:nvSpPr>
        <p:spPr/>
        <p:txBody>
          <a:bodyPr/>
          <a:lstStyle/>
          <a:p>
            <a:fld id="{D7FF8BA9-0D87-9D47-93A0-1CE4DE5A0A91}" type="slidenum">
              <a:rPr lang="en-US" smtClean="0"/>
              <a:pPr/>
              <a:t>44</a:t>
            </a:fld>
            <a:endParaRPr lang="en-US"/>
          </a:p>
        </p:txBody>
      </p:sp>
    </p:spTree>
    <p:extLst>
      <p:ext uri="{BB962C8B-B14F-4D97-AF65-F5344CB8AC3E}">
        <p14:creationId xmlns:p14="http://schemas.microsoft.com/office/powerpoint/2010/main" val="345763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E6CA-C182-1241-8986-1410FC61B8E5}"/>
              </a:ext>
            </a:extLst>
          </p:cNvPr>
          <p:cNvSpPr>
            <a:spLocks noGrp="1"/>
          </p:cNvSpPr>
          <p:nvPr>
            <p:ph type="title"/>
          </p:nvPr>
        </p:nvSpPr>
        <p:spPr>
          <a:xfrm>
            <a:off x="1066800" y="152400"/>
            <a:ext cx="7086600" cy="1371600"/>
          </a:xfrm>
        </p:spPr>
        <p:txBody>
          <a:bodyPr/>
          <a:lstStyle/>
          <a:p>
            <a:r>
              <a:rPr lang="en-US" i="0" dirty="0"/>
              <a:t>Specific Directions for M1 Macs</a:t>
            </a:r>
          </a:p>
        </p:txBody>
      </p:sp>
      <p:sp>
        <p:nvSpPr>
          <p:cNvPr id="3" name="Content Placeholder 2">
            <a:extLst>
              <a:ext uri="{FF2B5EF4-FFF2-40B4-BE49-F238E27FC236}">
                <a16:creationId xmlns:a16="http://schemas.microsoft.com/office/drawing/2014/main" id="{64FFE16D-4C6E-5B47-8A0F-A9F0968BD660}"/>
              </a:ext>
            </a:extLst>
          </p:cNvPr>
          <p:cNvSpPr>
            <a:spLocks noGrp="1"/>
          </p:cNvSpPr>
          <p:nvPr>
            <p:ph idx="1"/>
          </p:nvPr>
        </p:nvSpPr>
        <p:spPr>
          <a:xfrm>
            <a:off x="685800" y="1600200"/>
            <a:ext cx="7696200" cy="4495800"/>
          </a:xfrm>
        </p:spPr>
        <p:txBody>
          <a:bodyPr/>
          <a:lstStyle/>
          <a:p>
            <a:r>
              <a:rPr lang="en-US" sz="2000" dirty="0"/>
              <a:t>Here are the directions from the Apple developer website for how to get TF up and running on an M1 mac. It suggests that you use </a:t>
            </a:r>
            <a:r>
              <a:rPr lang="en-US" sz="2000" dirty="0" err="1"/>
              <a:t>miniconda</a:t>
            </a:r>
            <a:r>
              <a:rPr lang="en-US" sz="2000" dirty="0"/>
              <a:t> rather than anaconda, so there might be some complications there. I was running into issues on my intel Mac because python was being compiled on an older version of clang. I would run this line "python -c "import platform; print(</a:t>
            </a:r>
            <a:r>
              <a:rPr lang="en-US" sz="2000" dirty="0" err="1"/>
              <a:t>platform.mac_ver</a:t>
            </a:r>
            <a:r>
              <a:rPr lang="en-US" sz="2000" dirty="0"/>
              <a:t>())"" to see which version of clang python was compiled on the first line needs to be either 11 or 12; I can't totally remember. My version that doesn't work is 10.13 so I think anything higher than that will work because that's when M1 was introduced. I doubt ARM64 compiled python versions would be on any clang from before that, so hopefully, this works for you without too much trouble. </a:t>
            </a:r>
          </a:p>
          <a:p>
            <a:r>
              <a:rPr lang="en-US" sz="2000" dirty="0"/>
              <a:t>Courtesy of Gregory Wong, CMU, Feb. 2022</a:t>
            </a:r>
          </a:p>
        </p:txBody>
      </p:sp>
      <p:sp>
        <p:nvSpPr>
          <p:cNvPr id="4" name="Slide Number Placeholder 3">
            <a:extLst>
              <a:ext uri="{FF2B5EF4-FFF2-40B4-BE49-F238E27FC236}">
                <a16:creationId xmlns:a16="http://schemas.microsoft.com/office/drawing/2014/main" id="{9A7A9C9F-C6A9-494D-90D0-8F2B15CC7A44}"/>
              </a:ext>
            </a:extLst>
          </p:cNvPr>
          <p:cNvSpPr>
            <a:spLocks noGrp="1"/>
          </p:cNvSpPr>
          <p:nvPr>
            <p:ph type="sldNum" sz="quarter" idx="11"/>
          </p:nvPr>
        </p:nvSpPr>
        <p:spPr/>
        <p:txBody>
          <a:bodyPr/>
          <a:lstStyle/>
          <a:p>
            <a:fld id="{D7FF8BA9-0D87-9D47-93A0-1CE4DE5A0A91}" type="slidenum">
              <a:rPr lang="en-US" smtClean="0"/>
              <a:pPr/>
              <a:t>45</a:t>
            </a:fld>
            <a:endParaRPr lang="en-US"/>
          </a:p>
        </p:txBody>
      </p:sp>
    </p:spTree>
    <p:extLst>
      <p:ext uri="{BB962C8B-B14F-4D97-AF65-F5344CB8AC3E}">
        <p14:creationId xmlns:p14="http://schemas.microsoft.com/office/powerpoint/2010/main" val="919243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403B-9F6D-D44D-AA90-67ACA8EAD9B7}"/>
              </a:ext>
            </a:extLst>
          </p:cNvPr>
          <p:cNvSpPr>
            <a:spLocks noGrp="1"/>
          </p:cNvSpPr>
          <p:nvPr>
            <p:ph type="title"/>
          </p:nvPr>
        </p:nvSpPr>
        <p:spPr>
          <a:xfrm>
            <a:off x="-1" y="0"/>
            <a:ext cx="9115425" cy="990600"/>
          </a:xfrm>
        </p:spPr>
        <p:txBody>
          <a:bodyPr/>
          <a:lstStyle/>
          <a:p>
            <a:r>
              <a:rPr lang="en-US" i="0" dirty="0"/>
              <a:t>Plotting Results : Using MTEX</a:t>
            </a:r>
          </a:p>
        </p:txBody>
      </p:sp>
      <p:sp>
        <p:nvSpPr>
          <p:cNvPr id="3" name="Content Placeholder 2">
            <a:extLst>
              <a:ext uri="{FF2B5EF4-FFF2-40B4-BE49-F238E27FC236}">
                <a16:creationId xmlns:a16="http://schemas.microsoft.com/office/drawing/2014/main" id="{333C7AE4-02C4-314D-8907-2F1C2D9FAE1F}"/>
              </a:ext>
            </a:extLst>
          </p:cNvPr>
          <p:cNvSpPr>
            <a:spLocks noGrp="1"/>
          </p:cNvSpPr>
          <p:nvPr>
            <p:ph idx="1"/>
          </p:nvPr>
        </p:nvSpPr>
        <p:spPr>
          <a:xfrm>
            <a:off x="28575" y="838200"/>
            <a:ext cx="9086849" cy="3483785"/>
          </a:xfrm>
        </p:spPr>
        <p:txBody>
          <a:bodyPr/>
          <a:lstStyle/>
          <a:p>
            <a:r>
              <a:rPr lang="en-US" sz="1600" dirty="0"/>
              <a:t>Step 1: edit the file TEX_PH1-compression1.OUT, where the name depends on what you have in the VPSC control file, vpsc7.in. You can always do this by hand but a python/bash script would be worth implementing to automate it.</a:t>
            </a:r>
          </a:p>
          <a:p>
            <a:pPr lvl="1"/>
            <a:r>
              <a:rPr lang="en-US" sz="1600" dirty="0"/>
              <a:t>Each texture output has 4 header lines. Insert “#” at the beginning of each of those lines. Add a 5</a:t>
            </a:r>
            <a:r>
              <a:rPr lang="en-US" sz="1600" baseline="30000" dirty="0"/>
              <a:t>th</a:t>
            </a:r>
            <a:r>
              <a:rPr lang="en-US" sz="1600" dirty="0"/>
              <a:t> line that reads “ phi1 Phi phi2 weight” so that MTEX can read in appropriate headers for each of the 4 columns of data.</a:t>
            </a:r>
          </a:p>
          <a:p>
            <a:r>
              <a:rPr lang="en-US" sz="1600" dirty="0"/>
              <a:t>Go to </a:t>
            </a:r>
            <a:r>
              <a:rPr lang="en-US" sz="1600" dirty="0">
                <a:hlinkClick r:id="rId2"/>
              </a:rPr>
              <a:t>https://mtex-toolbox.github.io/OrientationImport.html</a:t>
            </a:r>
            <a:r>
              <a:rPr lang="en-US" sz="1600" dirty="0"/>
              <a:t> to find an example of how to import lists of orientations.</a:t>
            </a:r>
          </a:p>
          <a:p>
            <a:pPr lvl="1"/>
            <a:r>
              <a:rPr lang="en-US" sz="1400" dirty="0"/>
              <a:t>For </a:t>
            </a:r>
            <a:r>
              <a:rPr lang="en-US" sz="1400" dirty="0" err="1"/>
              <a:t>fcc</a:t>
            </a:r>
            <a:r>
              <a:rPr lang="en-US" sz="1400" dirty="0"/>
              <a:t> metals such as Al, use cs = </a:t>
            </a:r>
            <a:r>
              <a:rPr lang="en-US" sz="1400" dirty="0" err="1"/>
              <a:t>crystalSymmetry.load</a:t>
            </a:r>
            <a:r>
              <a:rPr lang="en-US" sz="1400" dirty="0"/>
              <a:t>(‘Al-</a:t>
            </a:r>
            <a:r>
              <a:rPr lang="en-US" sz="1400" dirty="0" err="1"/>
              <a:t>Aluminum.cif</a:t>
            </a:r>
            <a:r>
              <a:rPr lang="en-US" sz="1400" dirty="0"/>
              <a:t>’) to load the correct crystal symmetry</a:t>
            </a:r>
          </a:p>
          <a:p>
            <a:pPr lvl="1"/>
            <a:r>
              <a:rPr lang="en-US" sz="1400" dirty="0"/>
              <a:t>Add Folder to the MATLAB path where you have the VPSC results (with the edited TEX list).</a:t>
            </a:r>
          </a:p>
          <a:p>
            <a:pPr lvl="1"/>
            <a:r>
              <a:rPr lang="en-US" sz="1400" dirty="0" err="1"/>
              <a:t>fname</a:t>
            </a:r>
            <a:r>
              <a:rPr lang="en-US" sz="1400" dirty="0"/>
              <a:t> = </a:t>
            </a:r>
            <a:r>
              <a:rPr lang="en-US" sz="1400" dirty="0" err="1"/>
              <a:t>fullfile</a:t>
            </a:r>
            <a:r>
              <a:rPr lang="en-US" sz="1400" dirty="0"/>
              <a:t>(‘~/code/</a:t>
            </a:r>
            <a:r>
              <a:rPr lang="en-US" sz="1400" dirty="0" err="1"/>
              <a:t>CarlosTome</a:t>
            </a:r>
            <a:r>
              <a:rPr lang="en-US" sz="1400" dirty="0"/>
              <a:t>-self-consistent/vpsc7d_noexe/</a:t>
            </a:r>
            <a:r>
              <a:rPr lang="en-US" sz="1400" dirty="0" err="1"/>
              <a:t>Al_Rollett</a:t>
            </a:r>
            <a:r>
              <a:rPr lang="en-US" sz="1400" dirty="0"/>
              <a:t> ','TEX_PH1-compression1-headers.txt’); </a:t>
            </a:r>
            <a:r>
              <a:rPr lang="en-US" sz="1400" dirty="0">
                <a:solidFill>
                  <a:srgbClr val="FF0000"/>
                </a:solidFill>
              </a:rPr>
              <a:t>note the different path name to the data</a:t>
            </a:r>
          </a:p>
          <a:p>
            <a:pPr lvl="1"/>
            <a:r>
              <a:rPr lang="en-US" sz="1400" dirty="0" err="1"/>
              <a:t>plotPDF</a:t>
            </a:r>
            <a:r>
              <a:rPr lang="en-US" sz="1400" dirty="0"/>
              <a:t>(</a:t>
            </a:r>
            <a:r>
              <a:rPr lang="en-US" sz="1400" dirty="0" err="1"/>
              <a:t>ori,Miller</a:t>
            </a:r>
            <a:r>
              <a:rPr lang="en-US" sz="1400" dirty="0"/>
              <a:t>({1,1,1},{0,0,1},{1,0,1},cs)); </a:t>
            </a:r>
            <a:r>
              <a:rPr lang="en-US" sz="1400" dirty="0">
                <a:solidFill>
                  <a:srgbClr val="FF0000"/>
                </a:solidFill>
              </a:rPr>
              <a:t>note the different set of Miller indices to specify which poles to plot</a:t>
            </a:r>
            <a:endParaRPr lang="en-US" sz="1400" dirty="0"/>
          </a:p>
          <a:p>
            <a:pPr lvl="1"/>
            <a:endParaRPr lang="en-US" sz="1400" dirty="0"/>
          </a:p>
        </p:txBody>
      </p:sp>
      <p:sp>
        <p:nvSpPr>
          <p:cNvPr id="4" name="Slide Number Placeholder 3">
            <a:extLst>
              <a:ext uri="{FF2B5EF4-FFF2-40B4-BE49-F238E27FC236}">
                <a16:creationId xmlns:a16="http://schemas.microsoft.com/office/drawing/2014/main" id="{370E9CB8-34A3-0044-AF72-E9C14BB1A63D}"/>
              </a:ext>
            </a:extLst>
          </p:cNvPr>
          <p:cNvSpPr>
            <a:spLocks noGrp="1"/>
          </p:cNvSpPr>
          <p:nvPr>
            <p:ph type="sldNum" sz="quarter" idx="11"/>
          </p:nvPr>
        </p:nvSpPr>
        <p:spPr/>
        <p:txBody>
          <a:bodyPr/>
          <a:lstStyle/>
          <a:p>
            <a:fld id="{D7FF8BA9-0D87-9D47-93A0-1CE4DE5A0A91}" type="slidenum">
              <a:rPr lang="en-US" smtClean="0"/>
              <a:pPr/>
              <a:t>46</a:t>
            </a:fld>
            <a:endParaRPr lang="en-US"/>
          </a:p>
        </p:txBody>
      </p:sp>
      <p:pic>
        <p:nvPicPr>
          <p:cNvPr id="8" name="Picture 7" descr="A screenshot of a cell phone&#10;&#10;Description automatically generated">
            <a:extLst>
              <a:ext uri="{FF2B5EF4-FFF2-40B4-BE49-F238E27FC236}">
                <a16:creationId xmlns:a16="http://schemas.microsoft.com/office/drawing/2014/main" id="{466DDF41-D8AD-644F-A3B6-4E18F48EC2EB}"/>
              </a:ext>
            </a:extLst>
          </p:cNvPr>
          <p:cNvPicPr>
            <a:picLocks noChangeAspect="1"/>
          </p:cNvPicPr>
          <p:nvPr/>
        </p:nvPicPr>
        <p:blipFill>
          <a:blip r:embed="rId3"/>
          <a:stretch>
            <a:fillRect/>
          </a:stretch>
        </p:blipFill>
        <p:spPr>
          <a:xfrm>
            <a:off x="1143000" y="4321985"/>
            <a:ext cx="6324600" cy="2536015"/>
          </a:xfrm>
          <a:prstGeom prst="rect">
            <a:avLst/>
          </a:prstGeom>
        </p:spPr>
      </p:pic>
    </p:spTree>
    <p:extLst>
      <p:ext uri="{BB962C8B-B14F-4D97-AF65-F5344CB8AC3E}">
        <p14:creationId xmlns:p14="http://schemas.microsoft.com/office/powerpoint/2010/main" val="4019977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1E6D-DB35-624E-BF90-74B925DFAC0B}"/>
              </a:ext>
            </a:extLst>
          </p:cNvPr>
          <p:cNvSpPr>
            <a:spLocks noGrp="1"/>
          </p:cNvSpPr>
          <p:nvPr>
            <p:ph type="title"/>
          </p:nvPr>
        </p:nvSpPr>
        <p:spPr>
          <a:xfrm>
            <a:off x="1524000" y="0"/>
            <a:ext cx="6096000" cy="1371600"/>
          </a:xfrm>
        </p:spPr>
        <p:txBody>
          <a:bodyPr/>
          <a:lstStyle/>
          <a:p>
            <a:r>
              <a:rPr lang="en-US" i="0" dirty="0"/>
              <a:t>Plotting Results: MTEX, </a:t>
            </a:r>
            <a:r>
              <a:rPr lang="en-US" i="0" dirty="0" err="1"/>
              <a:t>odf</a:t>
            </a:r>
            <a:endParaRPr lang="en-US" i="0" dirty="0"/>
          </a:p>
        </p:txBody>
      </p:sp>
      <p:sp>
        <p:nvSpPr>
          <p:cNvPr id="3" name="Content Placeholder 2">
            <a:extLst>
              <a:ext uri="{FF2B5EF4-FFF2-40B4-BE49-F238E27FC236}">
                <a16:creationId xmlns:a16="http://schemas.microsoft.com/office/drawing/2014/main" id="{D17D7192-9254-414F-90F2-EA7648786DA1}"/>
              </a:ext>
            </a:extLst>
          </p:cNvPr>
          <p:cNvSpPr>
            <a:spLocks noGrp="1"/>
          </p:cNvSpPr>
          <p:nvPr>
            <p:ph idx="1"/>
          </p:nvPr>
        </p:nvSpPr>
        <p:spPr>
          <a:xfrm>
            <a:off x="533400" y="1676400"/>
            <a:ext cx="8153400" cy="4876800"/>
          </a:xfrm>
        </p:spPr>
        <p:txBody>
          <a:bodyPr/>
          <a:lstStyle/>
          <a:p>
            <a:r>
              <a:rPr lang="en-US" sz="2400" dirty="0">
                <a:hlinkClick r:id="rId2"/>
              </a:rPr>
              <a:t>https://mtex-toolbox.github.io/ODFTutorial.html</a:t>
            </a:r>
            <a:endParaRPr lang="en-US" sz="2400" dirty="0"/>
          </a:p>
          <a:p>
            <a:r>
              <a:rPr lang="en-US" sz="2400" dirty="0"/>
              <a:t>This command should work to compute the </a:t>
            </a:r>
            <a:r>
              <a:rPr lang="en-US" sz="2400" dirty="0" err="1"/>
              <a:t>odf</a:t>
            </a:r>
            <a:r>
              <a:rPr lang="en-US" sz="2400" dirty="0"/>
              <a:t> from the list of orientations:</a:t>
            </a:r>
            <a:br>
              <a:rPr lang="en-US" sz="2400" dirty="0"/>
            </a:br>
            <a:r>
              <a:rPr lang="en-US" sz="2400" dirty="0" err="1"/>
              <a:t>odf</a:t>
            </a:r>
            <a:r>
              <a:rPr lang="en-US" sz="2400" dirty="0"/>
              <a:t> = </a:t>
            </a:r>
            <a:r>
              <a:rPr lang="en-US" sz="2400" dirty="0" err="1"/>
              <a:t>calcDensity</a:t>
            </a:r>
            <a:r>
              <a:rPr lang="en-US" sz="2400" dirty="0"/>
              <a:t>(</a:t>
            </a:r>
            <a:r>
              <a:rPr lang="en-US" sz="2400" dirty="0" err="1"/>
              <a:t>ori</a:t>
            </a:r>
            <a:r>
              <a:rPr lang="en-US" sz="2400" dirty="0"/>
              <a:t>)</a:t>
            </a:r>
          </a:p>
          <a:p>
            <a:r>
              <a:rPr lang="en-US" sz="2400" dirty="0"/>
              <a:t>Assuming that you succeed in computing the </a:t>
            </a:r>
            <a:r>
              <a:rPr lang="en-US" sz="2400" dirty="0" err="1"/>
              <a:t>odf</a:t>
            </a:r>
            <a:r>
              <a:rPr lang="en-US" sz="2400" dirty="0"/>
              <a:t>, many different kinds of plot are possible.</a:t>
            </a:r>
          </a:p>
          <a:p>
            <a:r>
              <a:rPr lang="en-US" sz="2400" dirty="0"/>
              <a:t>See </a:t>
            </a:r>
            <a:r>
              <a:rPr lang="en-US" sz="2400" dirty="0">
                <a:hlinkClick r:id="rId3"/>
              </a:rPr>
              <a:t>https://mtex-toolbox.github.io/orientation.calcDensity.html</a:t>
            </a:r>
            <a:r>
              <a:rPr lang="en-US" sz="2400" dirty="0"/>
              <a:t> for more detail of options (kernel width, e.g.)</a:t>
            </a:r>
          </a:p>
          <a:p>
            <a:r>
              <a:rPr lang="en-US" sz="2400" dirty="0"/>
              <a:t>pf = </a:t>
            </a:r>
            <a:r>
              <a:rPr lang="en-US" sz="2400" dirty="0" err="1"/>
              <a:t>calcPoleFigure</a:t>
            </a:r>
            <a:r>
              <a:rPr lang="en-US" sz="2400" dirty="0"/>
              <a:t>(</a:t>
            </a:r>
            <a:r>
              <a:rPr lang="en-US" sz="2400" dirty="0" err="1"/>
              <a:t>odf,Miller</a:t>
            </a:r>
            <a:r>
              <a:rPr lang="en-US" sz="2400" dirty="0"/>
              <a:t>({1,1,1},{0,0,1},{1,0,1},cs))</a:t>
            </a:r>
          </a:p>
        </p:txBody>
      </p:sp>
      <p:sp>
        <p:nvSpPr>
          <p:cNvPr id="4" name="Slide Number Placeholder 3">
            <a:extLst>
              <a:ext uri="{FF2B5EF4-FFF2-40B4-BE49-F238E27FC236}">
                <a16:creationId xmlns:a16="http://schemas.microsoft.com/office/drawing/2014/main" id="{BD709673-5C22-024C-9751-9188F6396D98}"/>
              </a:ext>
            </a:extLst>
          </p:cNvPr>
          <p:cNvSpPr>
            <a:spLocks noGrp="1"/>
          </p:cNvSpPr>
          <p:nvPr>
            <p:ph type="sldNum" sz="quarter" idx="11"/>
          </p:nvPr>
        </p:nvSpPr>
        <p:spPr/>
        <p:txBody>
          <a:bodyPr/>
          <a:lstStyle/>
          <a:p>
            <a:fld id="{D7FF8BA9-0D87-9D47-93A0-1CE4DE5A0A91}" type="slidenum">
              <a:rPr lang="en-US" smtClean="0"/>
              <a:pPr/>
              <a:t>47</a:t>
            </a:fld>
            <a:endParaRPr lang="en-US"/>
          </a:p>
        </p:txBody>
      </p:sp>
    </p:spTree>
    <p:extLst>
      <p:ext uri="{BB962C8B-B14F-4D97-AF65-F5344CB8AC3E}">
        <p14:creationId xmlns:p14="http://schemas.microsoft.com/office/powerpoint/2010/main" val="52449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1D05-8E9D-8648-B854-C76AFC59CBF4}"/>
              </a:ext>
            </a:extLst>
          </p:cNvPr>
          <p:cNvSpPr>
            <a:spLocks noGrp="1"/>
          </p:cNvSpPr>
          <p:nvPr>
            <p:ph type="title"/>
          </p:nvPr>
        </p:nvSpPr>
        <p:spPr>
          <a:xfrm>
            <a:off x="1524000" y="76200"/>
            <a:ext cx="6096000" cy="914400"/>
          </a:xfrm>
        </p:spPr>
        <p:txBody>
          <a:bodyPr/>
          <a:lstStyle/>
          <a:p>
            <a:r>
              <a:rPr lang="en-US" i="0" dirty="0"/>
              <a:t>Pole Figures</a:t>
            </a:r>
          </a:p>
        </p:txBody>
      </p:sp>
      <p:sp>
        <p:nvSpPr>
          <p:cNvPr id="3" name="Content Placeholder 2">
            <a:extLst>
              <a:ext uri="{FF2B5EF4-FFF2-40B4-BE49-F238E27FC236}">
                <a16:creationId xmlns:a16="http://schemas.microsoft.com/office/drawing/2014/main" id="{C87C2ACB-6D97-754B-B3B5-9096E92AAFC0}"/>
              </a:ext>
            </a:extLst>
          </p:cNvPr>
          <p:cNvSpPr>
            <a:spLocks noGrp="1"/>
          </p:cNvSpPr>
          <p:nvPr>
            <p:ph idx="1"/>
          </p:nvPr>
        </p:nvSpPr>
        <p:spPr>
          <a:xfrm>
            <a:off x="762000" y="1447800"/>
            <a:ext cx="7391400" cy="1676400"/>
          </a:xfrm>
        </p:spPr>
        <p:txBody>
          <a:bodyPr/>
          <a:lstStyle/>
          <a:p>
            <a:r>
              <a:rPr lang="en-US" dirty="0"/>
              <a:t>https://</a:t>
            </a:r>
            <a:r>
              <a:rPr lang="en-US" dirty="0" err="1"/>
              <a:t>mtex-toolbox.github.io</a:t>
            </a:r>
            <a:r>
              <a:rPr lang="en-US" dirty="0"/>
              <a:t>/</a:t>
            </a:r>
            <a:r>
              <a:rPr lang="en-US" dirty="0" err="1"/>
              <a:t>PoleFigure.plot.html</a:t>
            </a:r>
            <a:endParaRPr lang="en-US" dirty="0"/>
          </a:p>
          <a:p>
            <a:r>
              <a:rPr lang="en-US" dirty="0"/>
              <a:t>plot(pf,'</a:t>
            </a:r>
            <a:r>
              <a:rPr lang="en-US" dirty="0" err="1"/>
              <a:t>contourf</a:t>
            </a:r>
            <a:r>
              <a:rPr lang="en-US" dirty="0"/>
              <a:t>')</a:t>
            </a:r>
          </a:p>
        </p:txBody>
      </p:sp>
      <p:sp>
        <p:nvSpPr>
          <p:cNvPr id="4" name="Slide Number Placeholder 3">
            <a:extLst>
              <a:ext uri="{FF2B5EF4-FFF2-40B4-BE49-F238E27FC236}">
                <a16:creationId xmlns:a16="http://schemas.microsoft.com/office/drawing/2014/main" id="{6FC8F5F9-D103-C84A-9388-6BE9DC48E9A7}"/>
              </a:ext>
            </a:extLst>
          </p:cNvPr>
          <p:cNvSpPr>
            <a:spLocks noGrp="1"/>
          </p:cNvSpPr>
          <p:nvPr>
            <p:ph type="sldNum" sz="quarter" idx="11"/>
          </p:nvPr>
        </p:nvSpPr>
        <p:spPr/>
        <p:txBody>
          <a:bodyPr/>
          <a:lstStyle/>
          <a:p>
            <a:fld id="{D7FF8BA9-0D87-9D47-93A0-1CE4DE5A0A91}" type="slidenum">
              <a:rPr lang="en-US" smtClean="0"/>
              <a:pPr/>
              <a:t>48</a:t>
            </a:fld>
            <a:endParaRPr lang="en-US"/>
          </a:p>
        </p:txBody>
      </p:sp>
      <p:pic>
        <p:nvPicPr>
          <p:cNvPr id="6" name="Picture 5" descr="A close up of a logo&#10;&#10;Description automatically generated">
            <a:extLst>
              <a:ext uri="{FF2B5EF4-FFF2-40B4-BE49-F238E27FC236}">
                <a16:creationId xmlns:a16="http://schemas.microsoft.com/office/drawing/2014/main" id="{13ACF067-997E-AE42-927E-725CE1BF9E89}"/>
              </a:ext>
            </a:extLst>
          </p:cNvPr>
          <p:cNvPicPr>
            <a:picLocks noChangeAspect="1"/>
          </p:cNvPicPr>
          <p:nvPr/>
        </p:nvPicPr>
        <p:blipFill>
          <a:blip r:embed="rId2"/>
          <a:stretch>
            <a:fillRect/>
          </a:stretch>
        </p:blipFill>
        <p:spPr>
          <a:xfrm>
            <a:off x="0" y="3276600"/>
            <a:ext cx="9144000" cy="3666527"/>
          </a:xfrm>
          <a:prstGeom prst="rect">
            <a:avLst/>
          </a:prstGeom>
        </p:spPr>
      </p:pic>
    </p:spTree>
    <p:extLst>
      <p:ext uri="{BB962C8B-B14F-4D97-AF65-F5344CB8AC3E}">
        <p14:creationId xmlns:p14="http://schemas.microsoft.com/office/powerpoint/2010/main" val="398413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1371600"/>
          </a:xfrm>
        </p:spPr>
        <p:txBody>
          <a:bodyPr/>
          <a:lstStyle/>
          <a:p>
            <a:r>
              <a:rPr lang="en-US" b="1" i="0" dirty="0">
                <a:latin typeface="Calibri" panose="020F0502020204030204" pitchFamily="34" charset="0"/>
                <a:cs typeface="Calibri" panose="020F0502020204030204" pitchFamily="34" charset="0"/>
              </a:rPr>
              <a:t>Background, Concepts</a:t>
            </a:r>
          </a:p>
        </p:txBody>
      </p:sp>
      <p:sp>
        <p:nvSpPr>
          <p:cNvPr id="3" name="Content Placeholder 2"/>
          <p:cNvSpPr>
            <a:spLocks noGrp="1"/>
          </p:cNvSpPr>
          <p:nvPr>
            <p:ph idx="1"/>
          </p:nvPr>
        </p:nvSpPr>
        <p:spPr>
          <a:xfrm>
            <a:off x="762000" y="1524000"/>
            <a:ext cx="7924800" cy="4495800"/>
          </a:xfrm>
        </p:spPr>
        <p:txBody>
          <a:bodyPr/>
          <a:lstStyle/>
          <a:p>
            <a:r>
              <a:rPr lang="en-US" sz="2000" dirty="0"/>
              <a:t>The original Taylor model is a pure strain-based boundary condition on the grains. Commonly known as the “full constraints” (FC) model.</a:t>
            </a:r>
          </a:p>
          <a:p>
            <a:r>
              <a:rPr lang="en-US" sz="2000" dirty="0" err="1"/>
              <a:t>Mecking</a:t>
            </a:r>
            <a:r>
              <a:rPr lang="en-US" sz="2000" dirty="0"/>
              <a:t> developed a “relaxed constraints” (RC) model. This was mainly directed at rolling (plane strain compression) that develops strongly flattened grains such that two shear components could be non-zero with only a small penalty in compatibility. Adoption of the RC model resulted in improved agreement between simulated and measured textures.</a:t>
            </a:r>
          </a:p>
          <a:p>
            <a:r>
              <a:rPr lang="en-US" sz="2000" dirty="0"/>
              <a:t>The essential idea behind the (</a:t>
            </a:r>
            <a:r>
              <a:rPr lang="en-US" sz="2000" dirty="0" err="1"/>
              <a:t>viscoplastic</a:t>
            </a:r>
            <a:r>
              <a:rPr lang="en-US" sz="2000" dirty="0"/>
              <a:t>) self-consistent (VPSC) model is to compute the stress in each grain as if it were an inclusion embedded in an otherwise homogeneous medium.  The “medium” is simply the averaged polycrystal in terms of plastic stiffness.</a:t>
            </a:r>
          </a:p>
          <a:p>
            <a:r>
              <a:rPr lang="en-US" sz="2000" dirty="0"/>
              <a:t>A later variant is known as the </a:t>
            </a:r>
            <a:r>
              <a:rPr lang="en-US" sz="2000" dirty="0" err="1"/>
              <a:t>elasto-viscoplastic</a:t>
            </a:r>
            <a:r>
              <a:rPr lang="en-US" sz="2000" dirty="0"/>
              <a:t> self-consistent model (ESCP) in which the effects of elastic anisotropy are included.</a:t>
            </a:r>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9688"/>
            <a:ext cx="8229600" cy="863051"/>
          </a:xfrm>
        </p:spPr>
        <p:txBody>
          <a:bodyPr/>
          <a:lstStyle/>
          <a:p>
            <a:pPr eaLnBrk="1" hangingPunct="1"/>
            <a:r>
              <a:rPr lang="en-US" b="1" i="0" dirty="0">
                <a:latin typeface="Calibri" panose="020F0502020204030204" pitchFamily="34" charset="0"/>
                <a:ea typeface="AppleGothic"/>
                <a:cs typeface="Calibri" panose="020F0502020204030204" pitchFamily="34" charset="0"/>
              </a:rPr>
              <a:t>Eigenstrains and Eigenstresses</a:t>
            </a:r>
          </a:p>
        </p:txBody>
      </p:sp>
      <p:sp>
        <p:nvSpPr>
          <p:cNvPr id="20483" name="Slide Number Placeholder 3"/>
          <p:cNvSpPr>
            <a:spLocks noGrp="1"/>
          </p:cNvSpPr>
          <p:nvPr>
            <p:ph type="sldNum" sz="quarter" idx="12"/>
          </p:nvPr>
        </p:nvSpPr>
        <p:spPr bwMode="auto">
          <a:xfrm>
            <a:off x="6846540" y="109240"/>
            <a:ext cx="2133600" cy="365125"/>
          </a:xfrm>
          <a:prstGeom prst="rect">
            <a:avLst/>
          </a:prstGeom>
          <a:noFill/>
          <a:ln>
            <a:miter lim="800000"/>
            <a:headEnd/>
            <a:tailEnd/>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ppleGothic"/>
                <a:ea typeface="AppleGothic"/>
                <a:cs typeface="Apple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072EDA-CD2D-E240-B87C-3E441753BDBC}" type="slidenum">
              <a:rPr lang="en-US" smtClean="0"/>
              <a:pPr/>
              <a:t>6</a:t>
            </a:fld>
            <a:endParaRPr lang="en-US"/>
          </a:p>
        </p:txBody>
      </p:sp>
      <p:sp>
        <p:nvSpPr>
          <p:cNvPr id="5" name="Oval 4"/>
          <p:cNvSpPr/>
          <p:nvPr/>
        </p:nvSpPr>
        <p:spPr>
          <a:xfrm>
            <a:off x="4724400" y="187325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8" name="Right Arrow 7"/>
          <p:cNvSpPr/>
          <p:nvPr/>
        </p:nvSpPr>
        <p:spPr>
          <a:xfrm>
            <a:off x="6210300" y="2235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0486" name="TextBox 8"/>
          <p:cNvSpPr txBox="1">
            <a:spLocks noChangeArrowheads="1"/>
          </p:cNvSpPr>
          <p:nvPr/>
        </p:nvSpPr>
        <p:spPr bwMode="auto">
          <a:xfrm>
            <a:off x="5702300" y="1447800"/>
            <a:ext cx="17653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Thermal Expansion</a:t>
            </a:r>
          </a:p>
        </p:txBody>
      </p:sp>
      <p:grpSp>
        <p:nvGrpSpPr>
          <p:cNvPr id="2" name="Group 19"/>
          <p:cNvGrpSpPr>
            <a:grpSpLocks/>
          </p:cNvGrpSpPr>
          <p:nvPr/>
        </p:nvGrpSpPr>
        <p:grpSpPr bwMode="auto">
          <a:xfrm>
            <a:off x="7277100" y="1714500"/>
            <a:ext cx="1333500" cy="1333500"/>
            <a:chOff x="5410200" y="2209800"/>
            <a:chExt cx="2514600" cy="2514600"/>
          </a:xfrm>
        </p:grpSpPr>
        <p:sp>
          <p:nvSpPr>
            <p:cNvPr id="6" name="Oval 5"/>
            <p:cNvSpPr/>
            <p:nvPr/>
          </p:nvSpPr>
          <p:spPr>
            <a:xfrm>
              <a:off x="5410200" y="2209800"/>
              <a:ext cx="2514600" cy="2514600"/>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Oval 9"/>
            <p:cNvSpPr/>
            <p:nvPr/>
          </p:nvSpPr>
          <p:spPr>
            <a:xfrm>
              <a:off x="5637711" y="2437311"/>
              <a:ext cx="2059577" cy="205957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1" name="Right Arrow 10"/>
            <p:cNvSpPr/>
            <p:nvPr/>
          </p:nvSpPr>
          <p:spPr>
            <a:xfrm>
              <a:off x="7697289" y="3398249"/>
              <a:ext cx="227511" cy="15267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2" name="Right Arrow 11"/>
            <p:cNvSpPr/>
            <p:nvPr/>
          </p:nvSpPr>
          <p:spPr>
            <a:xfrm rot="10800000">
              <a:off x="5410200" y="3398249"/>
              <a:ext cx="227511" cy="15267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8" name="Right Arrow 17"/>
            <p:cNvSpPr/>
            <p:nvPr/>
          </p:nvSpPr>
          <p:spPr>
            <a:xfrm rot="5400000">
              <a:off x="6553746" y="4535804"/>
              <a:ext cx="227511" cy="14967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9" name="Right Arrow 18"/>
            <p:cNvSpPr/>
            <p:nvPr/>
          </p:nvSpPr>
          <p:spPr>
            <a:xfrm rot="16200000">
              <a:off x="6553746" y="2248715"/>
              <a:ext cx="227511" cy="14967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0488" name="TextBox 20"/>
          <p:cNvSpPr txBox="1">
            <a:spLocks noChangeArrowheads="1"/>
          </p:cNvSpPr>
          <p:nvPr/>
        </p:nvSpPr>
        <p:spPr bwMode="auto">
          <a:xfrm>
            <a:off x="2921000" y="4419600"/>
            <a:ext cx="2667000" cy="1631950"/>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Replace</a:t>
            </a:r>
          </a:p>
          <a:p>
            <a:pPr algn="ctr"/>
            <a:r>
              <a:rPr lang="en-US" sz="2000">
                <a:latin typeface="AppleGothic"/>
                <a:ea typeface="AppleGothic"/>
                <a:cs typeface="AppleGothic"/>
              </a:rPr>
              <a:t>region </a:t>
            </a:r>
          </a:p>
          <a:p>
            <a:pPr algn="ctr"/>
            <a:endParaRPr lang="en-US" sz="2000">
              <a:latin typeface="AppleGothic"/>
              <a:ea typeface="AppleGothic"/>
              <a:cs typeface="AppleGothic"/>
            </a:endParaRPr>
          </a:p>
          <a:p>
            <a:pPr algn="ctr"/>
            <a:r>
              <a:rPr lang="en-US" sz="2000">
                <a:latin typeface="AppleGothic"/>
                <a:ea typeface="AppleGothic"/>
                <a:cs typeface="AppleGothic"/>
              </a:rPr>
              <a:t>and remove</a:t>
            </a:r>
          </a:p>
          <a:p>
            <a:pPr algn="ctr"/>
            <a:r>
              <a:rPr lang="en-US" sz="2000">
                <a:latin typeface="AppleGothic"/>
                <a:ea typeface="AppleGothic"/>
                <a:cs typeface="AppleGothic"/>
              </a:rPr>
              <a:t>surface tractions</a:t>
            </a:r>
          </a:p>
        </p:txBody>
      </p:sp>
      <p:grpSp>
        <p:nvGrpSpPr>
          <p:cNvPr id="3" name="Group 52"/>
          <p:cNvGrpSpPr>
            <a:grpSpLocks/>
          </p:cNvGrpSpPr>
          <p:nvPr/>
        </p:nvGrpSpPr>
        <p:grpSpPr bwMode="auto">
          <a:xfrm>
            <a:off x="304800" y="1295400"/>
            <a:ext cx="2743200" cy="2286000"/>
            <a:chOff x="304800" y="1295400"/>
            <a:chExt cx="2743200" cy="2286000"/>
          </a:xfrm>
        </p:grpSpPr>
        <p:sp>
          <p:nvSpPr>
            <p:cNvPr id="22" name="Rectangle 21"/>
            <p:cNvSpPr/>
            <p:nvPr/>
          </p:nvSpPr>
          <p:spPr>
            <a:xfrm>
              <a:off x="304800" y="1295400"/>
              <a:ext cx="2743200" cy="2286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3" name="Oval 22"/>
            <p:cNvSpPr/>
            <p:nvPr/>
          </p:nvSpPr>
          <p:spPr>
            <a:xfrm>
              <a:off x="1130300" y="189230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4" name="Right Arrow 23"/>
          <p:cNvSpPr/>
          <p:nvPr/>
        </p:nvSpPr>
        <p:spPr>
          <a:xfrm>
            <a:off x="3581400" y="2235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0491" name="TextBox 24"/>
          <p:cNvSpPr txBox="1">
            <a:spLocks noChangeArrowheads="1"/>
          </p:cNvSpPr>
          <p:nvPr/>
        </p:nvSpPr>
        <p:spPr bwMode="auto">
          <a:xfrm>
            <a:off x="2743200" y="1501775"/>
            <a:ext cx="26670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Remove </a:t>
            </a:r>
          </a:p>
          <a:p>
            <a:pPr algn="ctr"/>
            <a:r>
              <a:rPr lang="en-US" sz="2000">
                <a:latin typeface="AppleGothic"/>
                <a:ea typeface="AppleGothic"/>
                <a:cs typeface="AppleGothic"/>
              </a:rPr>
              <a:t>region</a:t>
            </a:r>
          </a:p>
        </p:txBody>
      </p:sp>
      <p:sp>
        <p:nvSpPr>
          <p:cNvPr id="26" name="Right Arrow 25"/>
          <p:cNvSpPr/>
          <p:nvPr/>
        </p:nvSpPr>
        <p:spPr>
          <a:xfrm>
            <a:off x="749300" y="5029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4" name="Group 49"/>
          <p:cNvGrpSpPr>
            <a:grpSpLocks/>
          </p:cNvGrpSpPr>
          <p:nvPr/>
        </p:nvGrpSpPr>
        <p:grpSpPr bwMode="auto">
          <a:xfrm>
            <a:off x="1644650" y="4445000"/>
            <a:ext cx="1563688" cy="1574800"/>
            <a:chOff x="1644072" y="4444998"/>
            <a:chExt cx="1564794" cy="1574801"/>
          </a:xfrm>
        </p:grpSpPr>
        <p:sp>
          <p:nvSpPr>
            <p:cNvPr id="44" name="Oval 43"/>
            <p:cNvSpPr/>
            <p:nvPr/>
          </p:nvSpPr>
          <p:spPr>
            <a:xfrm>
              <a:off x="1761630" y="4564061"/>
              <a:ext cx="1332855" cy="1333501"/>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4" name="Oval 33"/>
            <p:cNvSpPr/>
            <p:nvPr/>
          </p:nvSpPr>
          <p:spPr>
            <a:xfrm>
              <a:off x="1876011" y="4681536"/>
              <a:ext cx="1104093" cy="110490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8" name="Right Arrow 37"/>
            <p:cNvSpPr/>
            <p:nvPr/>
          </p:nvSpPr>
          <p:spPr>
            <a:xfrm rot="10800000">
              <a:off x="3088131" y="5192711"/>
              <a:ext cx="120735" cy="8096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9" name="Right Arrow 38"/>
            <p:cNvSpPr/>
            <p:nvPr/>
          </p:nvSpPr>
          <p:spPr>
            <a:xfrm>
              <a:off x="1644072" y="5192711"/>
              <a:ext cx="120735" cy="8096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0" name="Right Arrow 39"/>
            <p:cNvSpPr/>
            <p:nvPr/>
          </p:nvSpPr>
          <p:spPr>
            <a:xfrm rot="16200000">
              <a:off x="2367733" y="5918963"/>
              <a:ext cx="120650" cy="8102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1" name="Right Arrow 40"/>
            <p:cNvSpPr/>
            <p:nvPr/>
          </p:nvSpPr>
          <p:spPr>
            <a:xfrm rot="5400000">
              <a:off x="2367733" y="4464812"/>
              <a:ext cx="120650" cy="8102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0494" name="TextBox 50"/>
          <p:cNvSpPr txBox="1">
            <a:spLocks noChangeArrowheads="1"/>
          </p:cNvSpPr>
          <p:nvPr/>
        </p:nvSpPr>
        <p:spPr bwMode="auto">
          <a:xfrm>
            <a:off x="-228600" y="4321175"/>
            <a:ext cx="26670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Apply surface</a:t>
            </a:r>
          </a:p>
          <a:p>
            <a:pPr algn="ctr"/>
            <a:r>
              <a:rPr lang="en-US" sz="2000">
                <a:latin typeface="AppleGothic"/>
                <a:ea typeface="AppleGothic"/>
                <a:cs typeface="AppleGothic"/>
              </a:rPr>
              <a:t>tractions</a:t>
            </a:r>
          </a:p>
        </p:txBody>
      </p:sp>
      <p:sp>
        <p:nvSpPr>
          <p:cNvPr id="52" name="Right Arrow 51"/>
          <p:cNvSpPr/>
          <p:nvPr/>
        </p:nvSpPr>
        <p:spPr>
          <a:xfrm>
            <a:off x="3962400" y="5029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7" name="Group 53"/>
          <p:cNvGrpSpPr>
            <a:grpSpLocks/>
          </p:cNvGrpSpPr>
          <p:nvPr/>
        </p:nvGrpSpPr>
        <p:grpSpPr bwMode="auto">
          <a:xfrm>
            <a:off x="5334000" y="4130675"/>
            <a:ext cx="2743200" cy="2286000"/>
            <a:chOff x="304800" y="1295400"/>
            <a:chExt cx="2743200" cy="2286000"/>
          </a:xfrm>
        </p:grpSpPr>
        <p:sp>
          <p:nvSpPr>
            <p:cNvPr id="55" name="Rectangle 54"/>
            <p:cNvSpPr/>
            <p:nvPr/>
          </p:nvSpPr>
          <p:spPr>
            <a:xfrm>
              <a:off x="304800" y="1295400"/>
              <a:ext cx="2743200" cy="2286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6" name="Oval 55"/>
            <p:cNvSpPr/>
            <p:nvPr/>
          </p:nvSpPr>
          <p:spPr>
            <a:xfrm>
              <a:off x="1130300" y="189230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cxnSp>
        <p:nvCxnSpPr>
          <p:cNvPr id="58" name="Straight Arrow Connector 57"/>
          <p:cNvCxnSpPr/>
          <p:nvPr/>
        </p:nvCxnSpPr>
        <p:spPr>
          <a:xfrm rot="5400000">
            <a:off x="1558925" y="1349375"/>
            <a:ext cx="1130300" cy="742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498" name="TextBox 62"/>
          <p:cNvSpPr txBox="1">
            <a:spLocks noChangeArrowheads="1"/>
          </p:cNvSpPr>
          <p:nvPr/>
        </p:nvSpPr>
        <p:spPr bwMode="auto">
          <a:xfrm>
            <a:off x="2438400" y="914400"/>
            <a:ext cx="3263900" cy="461665"/>
          </a:xfrm>
          <a:prstGeom prst="rect">
            <a:avLst/>
          </a:prstGeom>
          <a:noFill/>
          <a:ln w="9525">
            <a:noFill/>
            <a:miter lim="800000"/>
            <a:headEnd/>
            <a:tailEnd/>
          </a:ln>
        </p:spPr>
        <p:txBody>
          <a:bodyPr wrap="square">
            <a:prstTxWarp prst="textNoShape">
              <a:avLst/>
            </a:prstTxWarp>
            <a:spAutoFit/>
          </a:bodyPr>
          <a:lstStyle/>
          <a:p>
            <a:r>
              <a:rPr lang="en-US" dirty="0">
                <a:latin typeface="AppleGothic"/>
                <a:ea typeface="AppleGothic"/>
                <a:cs typeface="AppleGothic"/>
              </a:rPr>
              <a:t>Transforming region</a:t>
            </a:r>
          </a:p>
        </p:txBody>
      </p:sp>
      <p:cxnSp>
        <p:nvCxnSpPr>
          <p:cNvPr id="65" name="Straight Arrow Connector 64"/>
          <p:cNvCxnSpPr/>
          <p:nvPr/>
        </p:nvCxnSpPr>
        <p:spPr>
          <a:xfrm rot="16200000" flipV="1">
            <a:off x="2533649" y="2906713"/>
            <a:ext cx="601663" cy="5794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500" name="TextBox 65"/>
          <p:cNvSpPr txBox="1">
            <a:spLocks noChangeArrowheads="1"/>
          </p:cNvSpPr>
          <p:nvPr/>
        </p:nvSpPr>
        <p:spPr bwMode="auto">
          <a:xfrm>
            <a:off x="3136900" y="3276600"/>
            <a:ext cx="2120900" cy="1015663"/>
          </a:xfrm>
          <a:prstGeom prst="rect">
            <a:avLst/>
          </a:prstGeom>
          <a:noFill/>
          <a:ln w="9525">
            <a:noFill/>
            <a:miter lim="800000"/>
            <a:headEnd/>
            <a:tailEnd/>
          </a:ln>
        </p:spPr>
        <p:txBody>
          <a:bodyPr wrap="square">
            <a:prstTxWarp prst="textNoShape">
              <a:avLst/>
            </a:prstTxWarp>
            <a:spAutoFit/>
          </a:bodyPr>
          <a:lstStyle/>
          <a:p>
            <a:r>
              <a:rPr lang="en-US" sz="2000">
                <a:latin typeface="AppleGothic"/>
                <a:ea typeface="AppleGothic"/>
                <a:cs typeface="AppleGothic"/>
              </a:rPr>
              <a:t>Non-transforming</a:t>
            </a:r>
          </a:p>
          <a:p>
            <a:r>
              <a:rPr lang="en-US" sz="2000">
                <a:latin typeface="AppleGothic"/>
                <a:ea typeface="AppleGothic"/>
                <a:cs typeface="AppleGothic"/>
              </a:rPr>
              <a:t>matrix</a:t>
            </a:r>
          </a:p>
        </p:txBody>
      </p:sp>
      <p:sp>
        <p:nvSpPr>
          <p:cNvPr id="20501" name="TextBox 66"/>
          <p:cNvSpPr txBox="1">
            <a:spLocks noChangeArrowheads="1"/>
          </p:cNvSpPr>
          <p:nvPr/>
        </p:nvSpPr>
        <p:spPr bwMode="auto">
          <a:xfrm>
            <a:off x="5181600" y="6400800"/>
            <a:ext cx="3390900" cy="461665"/>
          </a:xfrm>
          <a:prstGeom prst="rect">
            <a:avLst/>
          </a:prstGeom>
          <a:noFill/>
          <a:ln w="9525">
            <a:noFill/>
            <a:miter lim="800000"/>
            <a:headEnd/>
            <a:tailEnd/>
          </a:ln>
        </p:spPr>
        <p:txBody>
          <a:bodyPr wrap="square">
            <a:prstTxWarp prst="textNoShape">
              <a:avLst/>
            </a:prstTxWarp>
            <a:spAutoFit/>
          </a:bodyPr>
          <a:lstStyle/>
          <a:p>
            <a:pPr algn="ctr"/>
            <a:r>
              <a:rPr lang="en-US">
                <a:latin typeface="AppleGothic"/>
                <a:ea typeface="AppleGothic"/>
                <a:cs typeface="AppleGothic"/>
              </a:rPr>
              <a:t>Eigenstresses result!</a:t>
            </a:r>
          </a:p>
        </p:txBody>
      </p:sp>
      <p:sp>
        <p:nvSpPr>
          <p:cNvPr id="20502" name="TextBox 67"/>
          <p:cNvSpPr txBox="1">
            <a:spLocks noChangeArrowheads="1"/>
          </p:cNvSpPr>
          <p:nvPr/>
        </p:nvSpPr>
        <p:spPr bwMode="auto">
          <a:xfrm>
            <a:off x="6248400" y="3048000"/>
            <a:ext cx="2819400" cy="369887"/>
          </a:xfrm>
          <a:prstGeom prst="rect">
            <a:avLst/>
          </a:prstGeom>
          <a:noFill/>
          <a:ln w="9525">
            <a:noFill/>
            <a:miter lim="800000"/>
            <a:headEnd/>
            <a:tailEnd/>
          </a:ln>
        </p:spPr>
        <p:txBody>
          <a:bodyPr>
            <a:prstTxWarp prst="textNoShape">
              <a:avLst/>
            </a:prstTxWarp>
            <a:spAutoFit/>
          </a:bodyPr>
          <a:lstStyle/>
          <a:p>
            <a:pPr algn="ctr"/>
            <a:r>
              <a:rPr lang="en-US" dirty="0">
                <a:latin typeface="AppleGothic"/>
                <a:ea typeface="AppleGothic"/>
                <a:cs typeface="AppleGothic"/>
              </a:rPr>
              <a:t>Eigenstrains result!</a:t>
            </a:r>
          </a:p>
        </p:txBody>
      </p:sp>
      <p:pic>
        <p:nvPicPr>
          <p:cNvPr id="20503" name="Picture 68" descr="latex-image-1.pdf"/>
          <p:cNvPicPr>
            <a:picLocks noChangeAspect="1"/>
          </p:cNvPicPr>
          <p:nvPr/>
        </p:nvPicPr>
        <p:blipFill>
          <a:blip r:embed="rId3"/>
          <a:srcRect/>
          <a:stretch>
            <a:fillRect/>
          </a:stretch>
        </p:blipFill>
        <p:spPr bwMode="auto">
          <a:xfrm>
            <a:off x="5705475" y="3649663"/>
            <a:ext cx="1917700" cy="368300"/>
          </a:xfrm>
          <a:prstGeom prst="rect">
            <a:avLst/>
          </a:prstGeom>
          <a:noFill/>
          <a:ln w="9525">
            <a:noFill/>
            <a:miter lim="800000"/>
            <a:headEnd/>
            <a:tailEnd/>
          </a:ln>
        </p:spPr>
      </p:pic>
      <p:pic>
        <p:nvPicPr>
          <p:cNvPr id="20504" name="Picture 69" descr="latex-image-1.pdf"/>
          <p:cNvPicPr>
            <a:picLocks noChangeAspect="1"/>
          </p:cNvPicPr>
          <p:nvPr/>
        </p:nvPicPr>
        <p:blipFill>
          <a:blip r:embed="rId4"/>
          <a:srcRect/>
          <a:stretch>
            <a:fillRect/>
          </a:stretch>
        </p:blipFill>
        <p:spPr bwMode="auto">
          <a:xfrm>
            <a:off x="7785100" y="1169988"/>
            <a:ext cx="368300" cy="368300"/>
          </a:xfrm>
          <a:prstGeom prst="rect">
            <a:avLst/>
          </a:prstGeom>
          <a:noFill/>
          <a:ln w="9525">
            <a:noFill/>
            <a:miter lim="800000"/>
            <a:headEnd/>
            <a:tailEnd/>
          </a:ln>
        </p:spPr>
      </p:pic>
      <p:pic>
        <p:nvPicPr>
          <p:cNvPr id="20505" name="Picture 70" descr="latex-image-1.pdf"/>
          <p:cNvPicPr>
            <a:picLocks noChangeAspect="1"/>
          </p:cNvPicPr>
          <p:nvPr/>
        </p:nvPicPr>
        <p:blipFill>
          <a:blip r:embed="rId5"/>
          <a:srcRect/>
          <a:stretch>
            <a:fillRect/>
          </a:stretch>
        </p:blipFill>
        <p:spPr bwMode="auto">
          <a:xfrm>
            <a:off x="5387975" y="4171950"/>
            <a:ext cx="2652713" cy="411163"/>
          </a:xfrm>
          <a:prstGeom prst="rect">
            <a:avLst/>
          </a:prstGeom>
          <a:noFill/>
          <a:ln w="9525">
            <a:noFill/>
            <a:miter lim="800000"/>
            <a:headEnd/>
            <a:tailEnd/>
          </a:ln>
        </p:spPr>
      </p:pic>
    </p:spTree>
    <p:extLst>
      <p:ext uri="{BB962C8B-B14F-4D97-AF65-F5344CB8AC3E}">
        <p14:creationId xmlns:p14="http://schemas.microsoft.com/office/powerpoint/2010/main" val="115726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371600"/>
          </a:xfrm>
        </p:spPr>
        <p:txBody>
          <a:bodyPr/>
          <a:lstStyle/>
          <a:p>
            <a:r>
              <a:rPr lang="en-US" sz="4000" b="1" i="0" dirty="0">
                <a:latin typeface="Calibri" panose="020F0502020204030204" pitchFamily="34" charset="0"/>
                <a:cs typeface="Calibri" panose="020F0502020204030204" pitchFamily="34" charset="0"/>
              </a:rPr>
              <a:t>Self-Consistent Model</a:t>
            </a:r>
          </a:p>
        </p:txBody>
      </p:sp>
      <p:sp>
        <p:nvSpPr>
          <p:cNvPr id="3" name="Content Placeholder 2"/>
          <p:cNvSpPr>
            <a:spLocks noGrp="1"/>
          </p:cNvSpPr>
          <p:nvPr>
            <p:ph idx="1"/>
          </p:nvPr>
        </p:nvSpPr>
        <p:spPr>
          <a:xfrm>
            <a:off x="762000" y="1219200"/>
            <a:ext cx="7620000" cy="5181600"/>
          </a:xfrm>
        </p:spPr>
        <p:txBody>
          <a:bodyPr/>
          <a:lstStyle/>
          <a:p>
            <a:r>
              <a:rPr lang="en-US" sz="2400" dirty="0"/>
              <a:t>Following slides contain information about a more sophisticated model (than the Taylor model) for crystal plasticity, called the </a:t>
            </a:r>
            <a:r>
              <a:rPr lang="en-US" sz="2400" i="1" dirty="0"/>
              <a:t>self-consistent model</a:t>
            </a:r>
            <a:r>
              <a:rPr lang="en-US" sz="2400" dirty="0"/>
              <a:t>.</a:t>
            </a:r>
          </a:p>
          <a:p>
            <a:r>
              <a:rPr lang="en-US" sz="2400" dirty="0"/>
              <a:t>It is based on a finding a mean-field approximation to the environment of each individual grain.</a:t>
            </a:r>
          </a:p>
          <a:p>
            <a:r>
              <a:rPr lang="en-US" sz="2400" dirty="0"/>
              <a:t>This provides the basis for the popular code VPSC made available by Tomé and Lebensohn (Lebensohn, R. A. and C. N. Tome (1993). "A Self-Consistent Anisotropic Approach for the Simulation of Plastic-Deformation and Texture Development of Polycrystals - Application to Zirconium Alloys." </a:t>
            </a:r>
            <a:r>
              <a:rPr lang="en-US" sz="2400" i="1" dirty="0" err="1"/>
              <a:t>Acta</a:t>
            </a:r>
            <a:r>
              <a:rPr lang="en-US" sz="2400" i="1" dirty="0"/>
              <a:t> </a:t>
            </a:r>
            <a:r>
              <a:rPr lang="en-US" sz="2400" i="1" dirty="0" err="1"/>
              <a:t>Metallurgica</a:t>
            </a:r>
            <a:r>
              <a:rPr lang="en-US" sz="2400" i="1" dirty="0"/>
              <a:t> et </a:t>
            </a:r>
            <a:r>
              <a:rPr lang="en-US" sz="2400" i="1" dirty="0" err="1"/>
              <a:t>Materialia</a:t>
            </a:r>
            <a:r>
              <a:rPr lang="en-US" sz="2400" i="1" dirty="0"/>
              <a:t> </a:t>
            </a:r>
            <a:r>
              <a:rPr lang="en-US" sz="2400" b="1" dirty="0"/>
              <a:t>41</a:t>
            </a:r>
            <a:r>
              <a:rPr lang="en-US" sz="2400" dirty="0"/>
              <a:t> 2611-2624).</a:t>
            </a:r>
          </a:p>
        </p:txBody>
      </p:sp>
      <p:sp>
        <p:nvSpPr>
          <p:cNvPr id="4" name="Slide Number Placeholder 3"/>
          <p:cNvSpPr>
            <a:spLocks noGrp="1"/>
          </p:cNvSpPr>
          <p:nvPr>
            <p:ph type="sldNum" sz="quarter" idx="11"/>
          </p:nvPr>
        </p:nvSpPr>
        <p:spPr/>
        <p:txBody>
          <a:bodyPr/>
          <a:lstStyle/>
          <a:p>
            <a:fld id="{D7FF8BA9-0D87-9D47-93A0-1CE4DE5A0A91}" type="slidenum">
              <a:rPr lang="en-US" smtClean="0"/>
              <a:pPr/>
              <a:t>7</a:t>
            </a:fld>
            <a:endParaRPr lang="en-US"/>
          </a:p>
        </p:txBody>
      </p:sp>
    </p:spTree>
    <p:extLst>
      <p:ext uri="{BB962C8B-B14F-4D97-AF65-F5344CB8AC3E}">
        <p14:creationId xmlns:p14="http://schemas.microsoft.com/office/powerpoint/2010/main" val="414806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993088"/>
          </a:xfrm>
        </p:spPr>
        <p:txBody>
          <a:bodyPr/>
          <a:lstStyle/>
          <a:p>
            <a:r>
              <a:rPr lang="en-US" b="1" i="0" dirty="0"/>
              <a:t>VPSC: Inclusion</a:t>
            </a:r>
          </a:p>
        </p:txBody>
      </p:sp>
      <p:sp>
        <p:nvSpPr>
          <p:cNvPr id="3" name="Slide Number Placeholder 2"/>
          <p:cNvSpPr>
            <a:spLocks noGrp="1"/>
          </p:cNvSpPr>
          <p:nvPr>
            <p:ph type="sldNum" sz="quarter" idx="12"/>
          </p:nvPr>
        </p:nvSpPr>
        <p:spPr>
          <a:xfrm>
            <a:off x="8640897" y="6432845"/>
            <a:ext cx="457200" cy="365125"/>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12BE0D-29FA-D245-B127-F6E60898D78E}" type="slidenum">
              <a:rPr lang="en-US" smtClean="0"/>
              <a:pPr/>
              <a:t>8</a:t>
            </a:fld>
            <a:endParaRPr lang="en-US"/>
          </a:p>
        </p:txBody>
      </p:sp>
      <p:pic>
        <p:nvPicPr>
          <p:cNvPr id="4" name="Picture 3" descr="Screen Shot 2015-08-28 at 10.0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993088"/>
            <a:ext cx="7112000" cy="5372100"/>
          </a:xfrm>
          <a:prstGeom prst="rect">
            <a:avLst/>
          </a:prstGeom>
        </p:spPr>
      </p:pic>
    </p:spTree>
    <p:extLst>
      <p:ext uri="{BB962C8B-B14F-4D97-AF65-F5344CB8AC3E}">
        <p14:creationId xmlns:p14="http://schemas.microsoft.com/office/powerpoint/2010/main" val="295369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570F-7C1D-7945-B4A1-DBD02262E107}"/>
              </a:ext>
            </a:extLst>
          </p:cNvPr>
          <p:cNvSpPr>
            <a:spLocks noGrp="1"/>
          </p:cNvSpPr>
          <p:nvPr>
            <p:ph type="title"/>
          </p:nvPr>
        </p:nvSpPr>
        <p:spPr>
          <a:xfrm>
            <a:off x="1524000" y="0"/>
            <a:ext cx="6096000" cy="1066800"/>
          </a:xfrm>
        </p:spPr>
        <p:txBody>
          <a:bodyPr/>
          <a:lstStyle/>
          <a:p>
            <a:r>
              <a:rPr lang="en-US" sz="4400" b="1" i="0" dirty="0" err="1">
                <a:latin typeface="Calibri" panose="020F0502020204030204" pitchFamily="34" charset="0"/>
                <a:cs typeface="Calibri" panose="020F0502020204030204" pitchFamily="34" charset="0"/>
              </a:rPr>
              <a:t>Eshelby</a:t>
            </a:r>
            <a:r>
              <a:rPr lang="en-US" sz="4400" b="1" i="0" dirty="0">
                <a:latin typeface="Calibri" panose="020F0502020204030204" pitchFamily="34" charset="0"/>
                <a:cs typeface="Calibri" panose="020F0502020204030204" pitchFamily="34" charset="0"/>
              </a:rPr>
              <a:t> Theory</a:t>
            </a:r>
          </a:p>
        </p:txBody>
      </p:sp>
      <p:sp>
        <p:nvSpPr>
          <p:cNvPr id="3" name="Content Placeholder 2">
            <a:extLst>
              <a:ext uri="{FF2B5EF4-FFF2-40B4-BE49-F238E27FC236}">
                <a16:creationId xmlns:a16="http://schemas.microsoft.com/office/drawing/2014/main" id="{A07D4136-CDA1-E347-A9D8-BEFB00052801}"/>
              </a:ext>
            </a:extLst>
          </p:cNvPr>
          <p:cNvSpPr>
            <a:spLocks noGrp="1"/>
          </p:cNvSpPr>
          <p:nvPr>
            <p:ph idx="1"/>
          </p:nvPr>
        </p:nvSpPr>
        <p:spPr>
          <a:xfrm>
            <a:off x="762000" y="990600"/>
            <a:ext cx="7391400" cy="2686988"/>
          </a:xfrm>
        </p:spPr>
        <p:txBody>
          <a:bodyPr/>
          <a:lstStyle/>
          <a:p>
            <a:r>
              <a:rPr lang="en-US" sz="1800" dirty="0" err="1"/>
              <a:t>Eshelby</a:t>
            </a:r>
            <a:r>
              <a:rPr lang="en-US" sz="1800" dirty="0"/>
              <a:t> analyzed the situation of an ellipsoidal inclusion within an infinite matrix that has undergone some eigenstrain. A thermoelastic potential may be defined for inclusions in a matrix with thermal eigen-strains and used to compute the resultant thermal stresses. The potential is employed to determine the displacement at all locations within the solid. </a:t>
            </a:r>
            <a:r>
              <a:rPr lang="en-US" sz="1800" dirty="0" err="1"/>
              <a:t>Eshelby</a:t>
            </a:r>
            <a:r>
              <a:rPr lang="en-US" sz="1800" dirty="0"/>
              <a:t> used this formulation to compute surface integrals at the inclusion surface, which he later simplified to what are known today as </a:t>
            </a:r>
            <a:r>
              <a:rPr lang="en-US" sz="1800" dirty="0" err="1"/>
              <a:t>Eshelby</a:t>
            </a:r>
            <a:r>
              <a:rPr lang="en-US" sz="1800" dirty="0"/>
              <a:t> tensors. These </a:t>
            </a:r>
            <a:r>
              <a:rPr lang="en-US" sz="1800" dirty="0" err="1"/>
              <a:t>Eshelby</a:t>
            </a:r>
            <a:r>
              <a:rPr lang="en-US" sz="1800" dirty="0"/>
              <a:t> tensors transform the local thermoelastic eigenstrain tensors to local total strain tensors.</a:t>
            </a:r>
          </a:p>
        </p:txBody>
      </p:sp>
      <p:sp>
        <p:nvSpPr>
          <p:cNvPr id="4" name="Slide Number Placeholder 3">
            <a:extLst>
              <a:ext uri="{FF2B5EF4-FFF2-40B4-BE49-F238E27FC236}">
                <a16:creationId xmlns:a16="http://schemas.microsoft.com/office/drawing/2014/main" id="{52DC00A5-8689-5146-8BA7-40D44FB40E35}"/>
              </a:ext>
            </a:extLst>
          </p:cNvPr>
          <p:cNvSpPr>
            <a:spLocks noGrp="1"/>
          </p:cNvSpPr>
          <p:nvPr>
            <p:ph type="sldNum" sz="quarter" idx="11"/>
          </p:nvPr>
        </p:nvSpPr>
        <p:spPr/>
        <p:txBody>
          <a:bodyPr/>
          <a:lstStyle/>
          <a:p>
            <a:fld id="{D7FF8BA9-0D87-9D47-93A0-1CE4DE5A0A91}" type="slidenum">
              <a:rPr lang="en-US" smtClean="0"/>
              <a:pPr/>
              <a:t>9</a:t>
            </a:fld>
            <a:endParaRPr lang="en-US"/>
          </a:p>
        </p:txBody>
      </p:sp>
      <p:pic>
        <p:nvPicPr>
          <p:cNvPr id="5" name="Picture 4">
            <a:extLst>
              <a:ext uri="{FF2B5EF4-FFF2-40B4-BE49-F238E27FC236}">
                <a16:creationId xmlns:a16="http://schemas.microsoft.com/office/drawing/2014/main" id="{4A12F133-1F21-DE4E-8E69-AA8DE17A874A}"/>
              </a:ext>
            </a:extLst>
          </p:cNvPr>
          <p:cNvPicPr>
            <a:picLocks noChangeAspect="1"/>
          </p:cNvPicPr>
          <p:nvPr/>
        </p:nvPicPr>
        <p:blipFill>
          <a:blip r:embed="rId2"/>
          <a:stretch>
            <a:fillRect/>
          </a:stretch>
        </p:blipFill>
        <p:spPr>
          <a:xfrm>
            <a:off x="3581400" y="3581400"/>
            <a:ext cx="3739403" cy="901700"/>
          </a:xfrm>
          <a:prstGeom prst="rect">
            <a:avLst/>
          </a:prstGeom>
        </p:spPr>
      </p:pic>
      <p:pic>
        <p:nvPicPr>
          <p:cNvPr id="6" name="Picture 5">
            <a:extLst>
              <a:ext uri="{FF2B5EF4-FFF2-40B4-BE49-F238E27FC236}">
                <a16:creationId xmlns:a16="http://schemas.microsoft.com/office/drawing/2014/main" id="{762A2728-2F78-6D4D-8283-E866151C230A}"/>
              </a:ext>
            </a:extLst>
          </p:cNvPr>
          <p:cNvPicPr>
            <a:picLocks noChangeAspect="1"/>
          </p:cNvPicPr>
          <p:nvPr/>
        </p:nvPicPr>
        <p:blipFill>
          <a:blip r:embed="rId3"/>
          <a:stretch>
            <a:fillRect/>
          </a:stretch>
        </p:blipFill>
        <p:spPr>
          <a:xfrm>
            <a:off x="6020730" y="4219935"/>
            <a:ext cx="2600145" cy="2367612"/>
          </a:xfrm>
          <a:prstGeom prst="rect">
            <a:avLst/>
          </a:prstGeom>
        </p:spPr>
      </p:pic>
      <p:sp>
        <p:nvSpPr>
          <p:cNvPr id="7" name="Rectangle 6">
            <a:extLst>
              <a:ext uri="{FF2B5EF4-FFF2-40B4-BE49-F238E27FC236}">
                <a16:creationId xmlns:a16="http://schemas.microsoft.com/office/drawing/2014/main" id="{6B276FEF-7681-614C-A785-EEB1371E8072}"/>
              </a:ext>
            </a:extLst>
          </p:cNvPr>
          <p:cNvSpPr/>
          <p:nvPr/>
        </p:nvSpPr>
        <p:spPr>
          <a:xfrm>
            <a:off x="685800" y="4419600"/>
            <a:ext cx="5334000" cy="1815882"/>
          </a:xfrm>
          <a:prstGeom prst="rect">
            <a:avLst/>
          </a:prstGeom>
        </p:spPr>
        <p:txBody>
          <a:bodyPr wrap="square">
            <a:spAutoFit/>
          </a:bodyPr>
          <a:lstStyle/>
          <a:p>
            <a:pPr marL="285750" indent="-285750">
              <a:buFont typeface="Arial" panose="020B0604020202020204" pitchFamily="34" charset="0"/>
              <a:buChar char="•"/>
            </a:pPr>
            <a:r>
              <a:rPr lang="en-US" sz="1600" b="0" dirty="0"/>
              <a:t>One of the most significant conclusions from </a:t>
            </a:r>
            <a:r>
              <a:rPr lang="en-US" sz="1600" b="0" dirty="0" err="1"/>
              <a:t>Eshelby’s</a:t>
            </a:r>
            <a:r>
              <a:rPr lang="en-US" sz="1600" b="0" dirty="0"/>
              <a:t> approach is the finding that the surface integrals are independent of location within the inclusion itself, and thus, the stress and strain states are constant. For spherical symmetry, the 3 independent tensors are computed as shown on the right.</a:t>
            </a:r>
          </a:p>
        </p:txBody>
      </p:sp>
    </p:spTree>
    <p:extLst>
      <p:ext uri="{BB962C8B-B14F-4D97-AF65-F5344CB8AC3E}">
        <p14:creationId xmlns:p14="http://schemas.microsoft.com/office/powerpoint/2010/main" val="824905670"/>
      </p:ext>
    </p:extLst>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17450</TotalTime>
  <Words>4708</Words>
  <Application>Microsoft Macintosh PowerPoint</Application>
  <PresentationFormat>On-screen Show (4:3)</PresentationFormat>
  <Paragraphs>446</Paragraphs>
  <Slides>48</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2" baseType="lpstr">
      <vt:lpstr>AppleGothic</vt:lpstr>
      <vt:lpstr>Arial</vt:lpstr>
      <vt:lpstr>Calibri</vt:lpstr>
      <vt:lpstr>Cambria Math</vt:lpstr>
      <vt:lpstr>Helvetica</vt:lpstr>
      <vt:lpstr>Lucida Grande</vt:lpstr>
      <vt:lpstr>Monotype Sorts</vt:lpstr>
      <vt:lpstr>Symbol</vt:lpstr>
      <vt:lpstr>Times</vt:lpstr>
      <vt:lpstr>Times New Roman</vt:lpstr>
      <vt:lpstr>Wingdings</vt:lpstr>
      <vt:lpstr>Generic (Online)</vt:lpstr>
      <vt:lpstr>Equation</vt:lpstr>
      <vt:lpstr>Equation.3</vt:lpstr>
      <vt:lpstr>Polycrystal Plasticity - Self-Consistent Model</vt:lpstr>
      <vt:lpstr>Objective</vt:lpstr>
      <vt:lpstr>Questions &amp; Answers</vt:lpstr>
      <vt:lpstr>References</vt:lpstr>
      <vt:lpstr>Background, Concepts</vt:lpstr>
      <vt:lpstr>Eigenstrains and Eigenstresses</vt:lpstr>
      <vt:lpstr>Self-Consistent Model</vt:lpstr>
      <vt:lpstr>VPSC: Inclusion</vt:lpstr>
      <vt:lpstr>Eshelby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ViscoPlastic-SelfConsistent code (VPSC)</vt:lpstr>
      <vt:lpstr>VPSC</vt:lpstr>
      <vt:lpstr>Assumptions for VPSC </vt:lpstr>
      <vt:lpstr>FULL CONSTRAINTS (FC) POLYCRYSTAL MODEL </vt:lpstr>
      <vt:lpstr>VISCO-PLASTIC SELF-CONSISTENT (VPSC) POLYCRYSTAL MODEL  [1]</vt:lpstr>
      <vt:lpstr>VPSC model   interaction equation</vt:lpstr>
      <vt:lpstr>Visco-Plastic Self-Consistent Polycrystal Model</vt:lpstr>
      <vt:lpstr>Hardening of slip modes inside VPSC</vt:lpstr>
      <vt:lpstr>Running the code VPSC: input &amp; output</vt:lpstr>
      <vt:lpstr>Running VPSC   control file VPSC7.IN</vt:lpstr>
      <vt:lpstr>Running VPSC7   TEXTURE file</vt:lpstr>
      <vt:lpstr>Running VPSC7   PROCESS file</vt:lpstr>
      <vt:lpstr>Running VPSC7   SINGLE CRYSTAL FILE</vt:lpstr>
      <vt:lpstr>EXAMPLE 1: TENSION &amp; COMPRESSION of FCC</vt:lpstr>
      <vt:lpstr>EXAMPLE 1: TENSION &amp; COMPRESSION of FCC   TEXTURE</vt:lpstr>
      <vt:lpstr>EXAMPLE 1: TENSION &amp; COMPRESSION of FCC   STRESS</vt:lpstr>
      <vt:lpstr>EXAMPLE 2: ROLLING of FCC</vt:lpstr>
      <vt:lpstr>EXAMPLE 2: ROLLING of FCC   PROCESS FILE</vt:lpstr>
      <vt:lpstr>EXAMPLE 2: ROLLING of FCC   FINAL TEXTURE</vt:lpstr>
      <vt:lpstr>EXAMPLE 2: ROLLING of FCC   CHARACTERIZATION</vt:lpstr>
      <vt:lpstr>EXAMPLE 5: TORSION of FCC   fixed ends</vt:lpstr>
      <vt:lpstr>EXAMPLE 5: TORSION of FCC    process sequence</vt:lpstr>
      <vt:lpstr>EXAMPLE 5: TORSION of FCC   free ends</vt:lpstr>
      <vt:lpstr>EXAMPLE 5: TORSION of FCC   FINAL TEXTURE</vt:lpstr>
      <vt:lpstr>EXAMPLE 5: TORSION of FCC   CHARACTERIZATION</vt:lpstr>
      <vt:lpstr>Plotting Results from VPSC: packages and installation</vt:lpstr>
      <vt:lpstr>Specific Directions for M1 Macs</vt:lpstr>
      <vt:lpstr>Plotting Results : Using MTEX</vt:lpstr>
      <vt:lpstr>Plotting Results: MTEX, odf</vt:lpstr>
      <vt:lpstr>Pole Figures</vt:lpstr>
    </vt:vector>
  </TitlesOfParts>
  <Company>FAMU-FSU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Anthony D Rollett</cp:lastModifiedBy>
  <cp:revision>290</cp:revision>
  <cp:lastPrinted>2022-03-02T13:28:54Z</cp:lastPrinted>
  <dcterms:created xsi:type="dcterms:W3CDTF">2011-10-22T00:08:17Z</dcterms:created>
  <dcterms:modified xsi:type="dcterms:W3CDTF">2022-03-02T15:56:37Z</dcterms:modified>
</cp:coreProperties>
</file>