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105"/>
  </p:notesMasterIdLst>
  <p:handoutMasterIdLst>
    <p:handoutMasterId r:id="rId106"/>
  </p:handoutMasterIdLst>
  <p:sldIdLst>
    <p:sldId id="410" r:id="rId2"/>
    <p:sldId id="411" r:id="rId3"/>
    <p:sldId id="397" r:id="rId4"/>
    <p:sldId id="412" r:id="rId5"/>
    <p:sldId id="406" r:id="rId6"/>
    <p:sldId id="366" r:id="rId7"/>
    <p:sldId id="258" r:id="rId8"/>
    <p:sldId id="259" r:id="rId9"/>
    <p:sldId id="345" r:id="rId10"/>
    <p:sldId id="392" r:id="rId11"/>
    <p:sldId id="393" r:id="rId12"/>
    <p:sldId id="389" r:id="rId13"/>
    <p:sldId id="384" r:id="rId14"/>
    <p:sldId id="385" r:id="rId15"/>
    <p:sldId id="383" r:id="rId16"/>
    <p:sldId id="382" r:id="rId17"/>
    <p:sldId id="420" r:id="rId18"/>
    <p:sldId id="408" r:id="rId19"/>
    <p:sldId id="407" r:id="rId20"/>
    <p:sldId id="322" r:id="rId21"/>
    <p:sldId id="323" r:id="rId22"/>
    <p:sldId id="413" r:id="rId23"/>
    <p:sldId id="305" r:id="rId24"/>
    <p:sldId id="405" r:id="rId25"/>
    <p:sldId id="269" r:id="rId26"/>
    <p:sldId id="403" r:id="rId27"/>
    <p:sldId id="404" r:id="rId28"/>
    <p:sldId id="422" r:id="rId29"/>
    <p:sldId id="423" r:id="rId30"/>
    <p:sldId id="424" r:id="rId31"/>
    <p:sldId id="280" r:id="rId32"/>
    <p:sldId id="260" r:id="rId33"/>
    <p:sldId id="272" r:id="rId34"/>
    <p:sldId id="409" r:id="rId35"/>
    <p:sldId id="271" r:id="rId36"/>
    <p:sldId id="261" r:id="rId37"/>
    <p:sldId id="273" r:id="rId38"/>
    <p:sldId id="339" r:id="rId39"/>
    <p:sldId id="349" r:id="rId40"/>
    <p:sldId id="346" r:id="rId41"/>
    <p:sldId id="347" r:id="rId42"/>
    <p:sldId id="348" r:id="rId43"/>
    <p:sldId id="402" r:id="rId44"/>
    <p:sldId id="264" r:id="rId45"/>
    <p:sldId id="306" r:id="rId46"/>
    <p:sldId id="307" r:id="rId47"/>
    <p:sldId id="308" r:id="rId48"/>
    <p:sldId id="309" r:id="rId49"/>
    <p:sldId id="350" r:id="rId50"/>
    <p:sldId id="351" r:id="rId51"/>
    <p:sldId id="359" r:id="rId52"/>
    <p:sldId id="361" r:id="rId53"/>
    <p:sldId id="354" r:id="rId54"/>
    <p:sldId id="352" r:id="rId55"/>
    <p:sldId id="362" r:id="rId56"/>
    <p:sldId id="401" r:id="rId57"/>
    <p:sldId id="363" r:id="rId58"/>
    <p:sldId id="415" r:id="rId59"/>
    <p:sldId id="416" r:id="rId60"/>
    <p:sldId id="417" r:id="rId61"/>
    <p:sldId id="418" r:id="rId62"/>
    <p:sldId id="419" r:id="rId63"/>
    <p:sldId id="421" r:id="rId64"/>
    <p:sldId id="355" r:id="rId65"/>
    <p:sldId id="357" r:id="rId66"/>
    <p:sldId id="356" r:id="rId67"/>
    <p:sldId id="367" r:id="rId68"/>
    <p:sldId id="400" r:id="rId69"/>
    <p:sldId id="368" r:id="rId70"/>
    <p:sldId id="390" r:id="rId71"/>
    <p:sldId id="391" r:id="rId72"/>
    <p:sldId id="369" r:id="rId73"/>
    <p:sldId id="353" r:id="rId74"/>
    <p:sldId id="358" r:id="rId75"/>
    <p:sldId id="370" r:id="rId76"/>
    <p:sldId id="364" r:id="rId77"/>
    <p:sldId id="310" r:id="rId78"/>
    <p:sldId id="386" r:id="rId79"/>
    <p:sldId id="387" r:id="rId80"/>
    <p:sldId id="311" r:id="rId81"/>
    <p:sldId id="394" r:id="rId82"/>
    <p:sldId id="395" r:id="rId83"/>
    <p:sldId id="396" r:id="rId84"/>
    <p:sldId id="318" r:id="rId85"/>
    <p:sldId id="320" r:id="rId86"/>
    <p:sldId id="399" r:id="rId87"/>
    <p:sldId id="317" r:id="rId88"/>
    <p:sldId id="372" r:id="rId89"/>
    <p:sldId id="373" r:id="rId90"/>
    <p:sldId id="374" r:id="rId91"/>
    <p:sldId id="375" r:id="rId92"/>
    <p:sldId id="376" r:id="rId93"/>
    <p:sldId id="377" r:id="rId94"/>
    <p:sldId id="378" r:id="rId95"/>
    <p:sldId id="379" r:id="rId96"/>
    <p:sldId id="380" r:id="rId97"/>
    <p:sldId id="381" r:id="rId98"/>
    <p:sldId id="319" r:id="rId99"/>
    <p:sldId id="414" r:id="rId100"/>
    <p:sldId id="371" r:id="rId101"/>
    <p:sldId id="365" r:id="rId102"/>
    <p:sldId id="340" r:id="rId103"/>
    <p:sldId id="360" r:id="rId104"/>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99"/>
    <a:srgbClr val="CCFFFF"/>
    <a:srgbClr val="FF0000"/>
    <a:srgbClr val="0000FF"/>
    <a:srgbClr val="336600"/>
    <a:srgbClr val="008000"/>
    <a:srgbClr val="CCFFCC"/>
    <a:srgbClr val="CD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88"/>
    <p:restoredTop sz="94830" autoAdjust="0"/>
  </p:normalViewPr>
  <p:slideViewPr>
    <p:cSldViewPr>
      <p:cViewPr varScale="1">
        <p:scale>
          <a:sx n="121" d="100"/>
          <a:sy n="121" d="100"/>
        </p:scale>
        <p:origin x="16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8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4"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4" Type="http://schemas.openxmlformats.org/officeDocument/2006/relationships/image" Target="../media/image9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2.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image" Target="../media/image10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5" Type="http://schemas.openxmlformats.org/officeDocument/2006/relationships/image" Target="../media/image37.emf"/><Relationship Id="rId4"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Calibri"/>
              </a:defRPr>
            </a:lvl1pPr>
          </a:lstStyle>
          <a:p>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Calibri"/>
              </a:defRPr>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Calibri"/>
              </a:defRPr>
            </a:lvl1pPr>
          </a:lstStyle>
          <a:p>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alibri"/>
              </a:defRPr>
            </a:lvl1pPr>
          </a:lstStyle>
          <a:p>
            <a:fld id="{6A302087-8E6B-AE4F-925E-3A13140E01CA}" type="slidenum">
              <a:rPr lang="en-US" smtClean="0"/>
              <a:pPr/>
              <a:t>‹#›</a:t>
            </a:fld>
            <a:endParaRPr lang="en-US" dirty="0"/>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nl-NL" sz="1200" kern="1200" dirty="0" err="1">
                <a:solidFill>
                  <a:schemeClr val="tx1"/>
                </a:solidFill>
                <a:latin typeface="Calibri"/>
                <a:ea typeface="ＭＳ Ｐゴシック" charset="-128"/>
                <a:cs typeface="ＭＳ Ｐゴシック" charset="-128"/>
              </a:rPr>
              <a:t>max_s</a:t>
            </a:r>
            <a:r>
              <a:rPr kumimoji="1" lang="nl-NL" sz="1200" kern="1200" dirty="0">
                <a:solidFill>
                  <a:schemeClr val="tx1"/>
                </a:solidFill>
                <a:latin typeface="Calibri"/>
                <a:ea typeface="ＭＳ Ｐゴシック" charset="-128"/>
                <a:cs typeface="ＭＳ Ｐゴシック" charset="-128"/>
              </a:rPr>
              <a:t> (g_{</a:t>
            </a:r>
            <a:r>
              <a:rPr kumimoji="1" lang="nl-NL" sz="1200" kern="1200" dirty="0" err="1">
                <a:solidFill>
                  <a:schemeClr val="tx1"/>
                </a:solidFill>
                <a:latin typeface="Calibri"/>
                <a:ea typeface="ＭＳ Ｐゴシック" charset="-128"/>
                <a:cs typeface="ＭＳ Ｐゴシック" charset="-128"/>
              </a:rPr>
              <a:t>im</a:t>
            </a:r>
            <a:r>
              <a:rPr kumimoji="1" lang="nl-NL" sz="1200" kern="1200" dirty="0">
                <a:solidFill>
                  <a:schemeClr val="tx1"/>
                </a:solidFill>
                <a:latin typeface="Calibri"/>
                <a:ea typeface="ＭＳ Ｐゴシック" charset="-128"/>
                <a:cs typeface="ＭＳ Ｐゴシック" charset="-128"/>
              </a:rPr>
              <a:t>} </a:t>
            </a:r>
            <a:r>
              <a:rPr kumimoji="1" lang="nl-NL" sz="1200" kern="1200" dirty="0" err="1">
                <a:solidFill>
                  <a:schemeClr val="tx1"/>
                </a:solidFill>
                <a:latin typeface="Calibri"/>
                <a:ea typeface="ＭＳ Ｐゴシック" charset="-128"/>
                <a:cs typeface="ＭＳ Ｐゴシック" charset="-128"/>
              </a:rPr>
              <a:t>b_i</a:t>
            </a:r>
            <a:r>
              <a:rPr kumimoji="1" lang="nl-NL" sz="1200" kern="1200" dirty="0">
                <a:solidFill>
                  <a:schemeClr val="tx1"/>
                </a:solidFill>
                <a:latin typeface="Calibri"/>
                <a:ea typeface="ＭＳ Ｐゴシック" charset="-128"/>
                <a:cs typeface="ＭＳ Ｐゴシック" charset="-128"/>
              </a:rPr>
              <a:t>^{(s)} \sigma_{</a:t>
            </a:r>
            <a:r>
              <a:rPr kumimoji="1" lang="nl-NL" sz="1200" kern="1200" dirty="0" err="1">
                <a:solidFill>
                  <a:schemeClr val="tx1"/>
                </a:solidFill>
                <a:latin typeface="Calibri"/>
                <a:ea typeface="ＭＳ Ｐゴシック" charset="-128"/>
                <a:cs typeface="ＭＳ Ｐゴシック" charset="-128"/>
              </a:rPr>
              <a:t>mn</a:t>
            </a:r>
            <a:r>
              <a:rPr kumimoji="1" lang="nl-NL" sz="1200" kern="1200" dirty="0">
                <a:solidFill>
                  <a:schemeClr val="tx1"/>
                </a:solidFill>
                <a:latin typeface="Calibri"/>
                <a:ea typeface="ＭＳ Ｐゴシック" charset="-128"/>
                <a:cs typeface="ＭＳ Ｐゴシック" charset="-128"/>
              </a:rPr>
              <a:t>} g_{</a:t>
            </a:r>
            <a:r>
              <a:rPr kumimoji="1" lang="nl-NL" sz="1200" kern="1200" dirty="0" err="1">
                <a:solidFill>
                  <a:schemeClr val="tx1"/>
                </a:solidFill>
                <a:latin typeface="Calibri"/>
                <a:ea typeface="ＭＳ Ｐゴシック" charset="-128"/>
                <a:cs typeface="ＭＳ Ｐゴシック" charset="-128"/>
              </a:rPr>
              <a:t>jn</a:t>
            </a:r>
            <a:r>
              <a:rPr kumimoji="1" lang="nl-NL" sz="1200" kern="1200" dirty="0">
                <a:solidFill>
                  <a:schemeClr val="tx1"/>
                </a:solidFill>
                <a:latin typeface="Calibri"/>
                <a:ea typeface="ＭＳ Ｐゴシック" charset="-128"/>
                <a:cs typeface="ＭＳ Ｐゴシック" charset="-128"/>
              </a:rPr>
              <a:t>} </a:t>
            </a:r>
            <a:r>
              <a:rPr kumimoji="1" lang="nl-NL" sz="1200" kern="1200" dirty="0" err="1">
                <a:solidFill>
                  <a:schemeClr val="tx1"/>
                </a:solidFill>
                <a:latin typeface="Calibri"/>
                <a:ea typeface="ＭＳ Ｐゴシック" charset="-128"/>
                <a:cs typeface="ＭＳ Ｐゴシック" charset="-128"/>
              </a:rPr>
              <a:t>n_j</a:t>
            </a:r>
            <a:r>
              <a:rPr kumimoji="1" lang="nl-NL" sz="1200" kern="1200" dirty="0">
                <a:solidFill>
                  <a:schemeClr val="tx1"/>
                </a:solidFill>
                <a:latin typeface="Calibri"/>
                <a:ea typeface="ＭＳ Ｐゴシック" charset="-128"/>
                <a:cs typeface="ＭＳ Ｐゴシック" charset="-128"/>
              </a:rPr>
              <a:t>^{(s)})</a:t>
            </a:r>
            <a:endParaRPr lang="en-US" dirty="0"/>
          </a:p>
        </p:txBody>
      </p:sp>
      <p:sp>
        <p:nvSpPr>
          <p:cNvPr id="4" name="Slide Number Placeholder 3"/>
          <p:cNvSpPr>
            <a:spLocks noGrp="1"/>
          </p:cNvSpPr>
          <p:nvPr>
            <p:ph type="sldNum" sz="quarter" idx="10"/>
          </p:nvPr>
        </p:nvSpPr>
        <p:spPr/>
        <p:txBody>
          <a:bodyPr/>
          <a:lstStyle/>
          <a:p>
            <a:fld id="{6A302087-8E6B-AE4F-925E-3A13140E01CA}" type="slidenum">
              <a:rPr lang="en-US" smtClean="0"/>
              <a:pPr/>
              <a:t>17</a:t>
            </a:fld>
            <a:endParaRPr lang="en-US" dirty="0"/>
          </a:p>
        </p:txBody>
      </p:sp>
    </p:spTree>
    <p:extLst>
      <p:ext uri="{BB962C8B-B14F-4D97-AF65-F5344CB8AC3E}">
        <p14:creationId xmlns:p14="http://schemas.microsoft.com/office/powerpoint/2010/main" val="322445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C450CDA5-9E72-CE40-BC04-A3B3786ADE9E}" type="slidenum">
              <a:rPr lang="en-US" altLang="ja-JP"/>
              <a:pPr/>
              <a:t>22</a:t>
            </a:fld>
            <a:endParaRPr lang="en-US" altLang="ja-JP"/>
          </a:p>
        </p:txBody>
      </p:sp>
      <p:sp>
        <p:nvSpPr>
          <p:cNvPr id="53251" name="Rectangle 2"/>
          <p:cNvSpPr>
            <a:spLocks noGrp="1" noRot="1" noChangeAspect="1" noChangeArrowheads="1" noTextEdit="1"/>
          </p:cNvSpPr>
          <p:nvPr>
            <p:ph type="sldImg"/>
          </p:nvPr>
        </p:nvSpPr>
        <p:spPr>
          <a:xfrm>
            <a:off x="1301750" y="803275"/>
            <a:ext cx="4256088" cy="3192463"/>
          </a:xfrm>
          <a:ln/>
        </p:spPr>
      </p:sp>
      <p:sp>
        <p:nvSpPr>
          <p:cNvPr id="53252"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Calibri"/>
                <a:ea typeface="ＭＳ Ｐゴシック" charset="-128"/>
                <a:cs typeface="ＭＳ Ｐゴシック" charset="-128"/>
              </a:rPr>
              <a:t>m = (\hat{\</a:t>
            </a:r>
            <a:r>
              <a:rPr kumimoji="1" lang="en-US" sz="1200" kern="1200" dirty="0" err="1">
                <a:solidFill>
                  <a:schemeClr val="tx1"/>
                </a:solidFill>
                <a:effectLst/>
                <a:latin typeface="Calibri"/>
                <a:ea typeface="ＭＳ Ｐゴシック" charset="-128"/>
                <a:cs typeface="ＭＳ Ｐゴシック" charset="-128"/>
              </a:rPr>
              <a:t>textbf</a:t>
            </a:r>
            <a:r>
              <a:rPr kumimoji="1" lang="en-US" sz="1200" kern="1200" dirty="0">
                <a:solidFill>
                  <a:schemeClr val="tx1"/>
                </a:solidFill>
                <a:effectLst/>
                <a:latin typeface="Calibri"/>
                <a:ea typeface="ＭＳ Ｐゴシック" charset="-128"/>
                <a:cs typeface="ＭＳ Ｐゴシック" charset="-128"/>
              </a:rPr>
              <a:t>{b}} \</a:t>
            </a:r>
            <a:r>
              <a:rPr kumimoji="1" lang="en-US" sz="1200" kern="1200" dirty="0" err="1">
                <a:solidFill>
                  <a:schemeClr val="tx1"/>
                </a:solidFill>
                <a:effectLst/>
                <a:latin typeface="Calibri"/>
                <a:ea typeface="ＭＳ Ｐゴシック" charset="-128"/>
                <a:cs typeface="ＭＳ Ｐゴシック" charset="-128"/>
              </a:rPr>
              <a:t>cdot</a:t>
            </a:r>
            <a:r>
              <a:rPr kumimoji="1" lang="en-US" sz="1200" kern="1200" dirty="0">
                <a:solidFill>
                  <a:schemeClr val="tx1"/>
                </a:solidFill>
                <a:effectLst/>
                <a:latin typeface="Calibri"/>
                <a:ea typeface="ＭＳ Ｐゴシック" charset="-128"/>
                <a:cs typeface="ＭＳ Ｐゴシック" charset="-128"/>
              </a:rPr>
              <a:t> \hat{\</a:t>
            </a:r>
            <a:r>
              <a:rPr kumimoji="1" lang="en-US" sz="1200" kern="1200" dirty="0" err="1">
                <a:solidFill>
                  <a:schemeClr val="tx1"/>
                </a:solidFill>
                <a:effectLst/>
                <a:latin typeface="Calibri"/>
                <a:ea typeface="ＭＳ Ｐゴシック" charset="-128"/>
                <a:cs typeface="ＭＳ Ｐゴシック" charset="-128"/>
              </a:rPr>
              <a:t>vec</a:t>
            </a:r>
            <a:r>
              <a:rPr kumimoji="1" lang="en-US" sz="1200" kern="1200" dirty="0">
                <a:solidFill>
                  <a:schemeClr val="tx1"/>
                </a:solidFill>
                <a:effectLst/>
                <a:latin typeface="Calibri"/>
                <a:ea typeface="ＭＳ Ｐゴシック" charset="-128"/>
                <a:cs typeface="ＭＳ Ｐゴシック" charset="-128"/>
              </a:rPr>
              <a:t>{TA}}) (\hat{\</a:t>
            </a:r>
            <a:r>
              <a:rPr kumimoji="1" lang="en-US" sz="1200" kern="1200" dirty="0" err="1">
                <a:solidFill>
                  <a:schemeClr val="tx1"/>
                </a:solidFill>
                <a:effectLst/>
                <a:latin typeface="Calibri"/>
                <a:ea typeface="ＭＳ Ｐゴシック" charset="-128"/>
                <a:cs typeface="ＭＳ Ｐゴシック" charset="-128"/>
              </a:rPr>
              <a:t>textbf</a:t>
            </a:r>
            <a:r>
              <a:rPr kumimoji="1" lang="en-US" sz="1200" kern="1200" dirty="0">
                <a:solidFill>
                  <a:schemeClr val="tx1"/>
                </a:solidFill>
                <a:effectLst/>
                <a:latin typeface="Calibri"/>
                <a:ea typeface="ＭＳ Ｐゴシック" charset="-128"/>
                <a:cs typeface="ＭＳ Ｐゴシック" charset="-128"/>
              </a:rPr>
              <a:t>{n}} \</a:t>
            </a:r>
            <a:r>
              <a:rPr kumimoji="1" lang="en-US" sz="1200" kern="1200" dirty="0" err="1">
                <a:solidFill>
                  <a:schemeClr val="tx1"/>
                </a:solidFill>
                <a:effectLst/>
                <a:latin typeface="Calibri"/>
                <a:ea typeface="ＭＳ Ｐゴシック" charset="-128"/>
                <a:cs typeface="ＭＳ Ｐゴシック" charset="-128"/>
              </a:rPr>
              <a:t>cdot</a:t>
            </a:r>
            <a:r>
              <a:rPr kumimoji="1" lang="en-US" sz="1200" kern="1200" dirty="0">
                <a:solidFill>
                  <a:schemeClr val="tx1"/>
                </a:solidFill>
                <a:effectLst/>
                <a:latin typeface="Calibri"/>
                <a:ea typeface="ＭＳ Ｐゴシック" charset="-128"/>
                <a:cs typeface="ＭＳ Ｐゴシック" charset="-128"/>
              </a:rPr>
              <a:t> \hat{\</a:t>
            </a:r>
            <a:r>
              <a:rPr kumimoji="1" lang="en-US" sz="1200" kern="1200" dirty="0" err="1">
                <a:solidFill>
                  <a:schemeClr val="tx1"/>
                </a:solidFill>
                <a:effectLst/>
                <a:latin typeface="Calibri"/>
                <a:ea typeface="ＭＳ Ｐゴシック" charset="-128"/>
                <a:cs typeface="ＭＳ Ｐゴシック" charset="-128"/>
              </a:rPr>
              <a:t>vec</a:t>
            </a:r>
            <a:r>
              <a:rPr kumimoji="1" lang="en-US" sz="1200" kern="1200" dirty="0">
                <a:solidFill>
                  <a:schemeClr val="tx1"/>
                </a:solidFill>
                <a:effectLst/>
                <a:latin typeface="Calibri"/>
                <a:ea typeface="ＭＳ Ｐゴシック" charset="-128"/>
                <a:cs typeface="ＭＳ Ｐゴシック" charset="-128"/>
              </a:rPr>
              <a:t>{TA}}) </a:t>
            </a:r>
          </a:p>
        </p:txBody>
      </p:sp>
      <p:sp>
        <p:nvSpPr>
          <p:cNvPr id="4" name="Slide Number Placeholder 3"/>
          <p:cNvSpPr>
            <a:spLocks noGrp="1"/>
          </p:cNvSpPr>
          <p:nvPr>
            <p:ph type="sldNum" sz="quarter" idx="5"/>
          </p:nvPr>
        </p:nvSpPr>
        <p:spPr/>
        <p:txBody>
          <a:bodyPr/>
          <a:lstStyle/>
          <a:p>
            <a:fld id="{6A302087-8E6B-AE4F-925E-3A13140E01CA}" type="slidenum">
              <a:rPr lang="en-US" smtClean="0"/>
              <a:pPr/>
              <a:t>29</a:t>
            </a:fld>
            <a:endParaRPr lang="en-US" dirty="0"/>
          </a:p>
        </p:txBody>
      </p:sp>
    </p:spTree>
    <p:extLst>
      <p:ext uri="{BB962C8B-B14F-4D97-AF65-F5344CB8AC3E}">
        <p14:creationId xmlns:p14="http://schemas.microsoft.com/office/powerpoint/2010/main" val="102888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05FC75E-6380-F949-A91E-D7FDC0C20CAA}" type="slidenum">
              <a:rPr lang="en-US" altLang="ja-JP"/>
              <a:pPr/>
              <a:t>58</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2F2C50-B15D-B346-AFB9-B3D9CDBDAB1F}" type="slidenum">
              <a:rPr lang="en-US" altLang="ja-JP"/>
              <a:pPr/>
              <a:t>59</a:t>
            </a:fld>
            <a:endParaRPr lang="en-US" altLang="ja-JP"/>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028EDA-A261-714E-95BA-CAE8B6DDBD0A}" type="slidenum">
              <a:rPr lang="en-US" altLang="ja-JP"/>
              <a:pPr/>
              <a:t>60</a:t>
            </a:fld>
            <a:endParaRPr lang="en-US"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3D1B115-A73E-A14A-98C2-C8C70C2A44F0}" type="slidenum">
              <a:rPr lang="en-US" altLang="ja-JP"/>
              <a:pPr/>
              <a:t>61</a:t>
            </a:fld>
            <a:endParaRPr lang="en-US" altLang="ja-JP"/>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7325A2-FB68-D94B-9CF1-2353408AB042}" type="slidenum">
              <a:rPr lang="en-US" altLang="ja-JP"/>
              <a:pPr/>
              <a:t>62</a:t>
            </a:fld>
            <a:endParaRPr lang="en-US" altLang="ja-JP"/>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8-fold systems; 5C8 = 56, therefore 12*56 = 672</a:t>
            </a:r>
          </a:p>
          <a:p>
            <a:r>
              <a:rPr lang="en-US" dirty="0"/>
              <a:t>16 6 –fold</a:t>
            </a:r>
            <a:r>
              <a:rPr lang="en-US" baseline="0" dirty="0"/>
              <a:t> systems; 5C6 = 6; therefore 16*6 = 96.  Clearly many redundant combos in each case.</a:t>
            </a:r>
            <a:endParaRPr lang="en-US" dirty="0"/>
          </a:p>
        </p:txBody>
      </p:sp>
      <p:sp>
        <p:nvSpPr>
          <p:cNvPr id="4" name="Slide Number Placeholder 3"/>
          <p:cNvSpPr>
            <a:spLocks noGrp="1"/>
          </p:cNvSpPr>
          <p:nvPr>
            <p:ph type="sldNum" sz="quarter" idx="10"/>
          </p:nvPr>
        </p:nvSpPr>
        <p:spPr/>
        <p:txBody>
          <a:bodyPr/>
          <a:lstStyle/>
          <a:p>
            <a:fld id="{6A302087-8E6B-AE4F-925E-3A13140E01CA}" type="slidenum">
              <a:rPr lang="en-US" smtClean="0"/>
              <a:pPr/>
              <a:t>64</a:t>
            </a:fld>
            <a:endParaRPr lang="en-US" dirty="0"/>
          </a:p>
        </p:txBody>
      </p:sp>
    </p:spTree>
    <p:extLst>
      <p:ext uri="{BB962C8B-B14F-4D97-AF65-F5344CB8AC3E}">
        <p14:creationId xmlns:p14="http://schemas.microsoft.com/office/powerpoint/2010/main" val="361455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dirty="0">
              <a:latin typeface="Calibri"/>
            </a:endParaRPr>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BF66E00C-02C3-9745-9D2E-BCC70087EAE2}" type="datetime1">
              <a:rPr lang="en-US" altLang="ja-JP" smtClean="0"/>
              <a:t>2/17/20</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latin typeface="Calibri"/>
              </a:defRPr>
            </a:lvl1pPr>
          </a:lstStyle>
          <a:p>
            <a:r>
              <a:rPr lang="en-US"/>
              <a:t>Please acknowledge Carnegie Mellon if you make public use of these slides</a:t>
            </a:r>
            <a:endParaRPr lang="en-US" dirty="0"/>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Calibri"/>
              </a:defRPr>
            </a:lvl1pPr>
          </a:lstStyle>
          <a:p>
            <a:fld id="{F7AF811A-7FBF-3248-BF15-B74CCE7F0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CFEA3808-6CCA-5F4B-9D66-F180A900C749}" type="datetime1">
              <a:rPr lang="en-US" altLang="ja-JP" smtClean="0"/>
              <a:t>2/17/20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500B9AAE-8F17-F84C-A986-0CB74011C564}" type="datetime1">
              <a:rPr lang="en-US" altLang="ja-JP" smtClean="0"/>
              <a:t>2/17/20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12D038F-FA5D-5C47-8C03-08FE3E9135A3}" type="datetime1">
              <a:rPr lang="en-US" altLang="ja-JP" smtClean="0"/>
              <a:t>2/17/20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6F832200-FED3-304C-87C1-894AFE9EB27A}" type="datetime1">
              <a:rPr lang="en-US" altLang="ja-JP" smtClean="0"/>
              <a:t>2/17/20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C0157C93-37C4-874D-A823-5B5F099062BD}" type="datetime1">
              <a:rPr lang="en-US" altLang="ja-JP" smtClean="0"/>
              <a:t>2/17/20</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1C13E0D2-854A-C14C-87B5-39A186F67D21}" type="datetime1">
              <a:rPr lang="en-US" altLang="ja-JP" smtClean="0"/>
              <a:t>2/17/20</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BD8635C5-FA9A-CF41-9B33-F71DF7677B8E}" type="datetime1">
              <a:rPr lang="en-US" altLang="ja-JP" smtClean="0"/>
              <a:t>2/17/20</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82AED6CC-1CCB-964D-A967-1C32D480725A}" type="datetime1">
              <a:rPr lang="en-US" altLang="ja-JP" smtClean="0"/>
              <a:t>2/17/20</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BBFE0DF-E861-8C47-9A4D-9B5615E8B296}" type="datetime1">
              <a:rPr lang="en-US" altLang="ja-JP" smtClean="0"/>
              <a:t>2/17/20</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D2D24D7-7E39-4948-89F3-0F454FB8072F}" type="datetime1">
              <a:rPr lang="en-US" altLang="ja-JP" smtClean="0"/>
              <a:t>2/17/20</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latin typeface="Calibri"/>
              </a:defRPr>
            </a:lvl1pPr>
          </a:lstStyle>
          <a:p>
            <a:fld id="{640B9B89-20BC-C445-A2BC-DD06288AB142}" type="datetime1">
              <a:rPr lang="en-US" altLang="ja-JP" smtClean="0"/>
              <a:t>2/17/20</a:t>
            </a:fld>
            <a:endParaRPr lang="en-US" dirty="0"/>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fld id="{D711FF83-5D22-3E46-A3B4-8F024D187FA7}" type="slidenum">
              <a:rPr lang="en-US" smtClean="0"/>
              <a:pPr/>
              <a:t>‹#›</a:t>
            </a:fld>
            <a:endParaRPr lang="en-US" dirty="0"/>
          </a:p>
        </p:txBody>
      </p:sp>
      <p:sp>
        <p:nvSpPr>
          <p:cNvPr id="2" name="Footer Placeholder 1"/>
          <p:cNvSpPr>
            <a:spLocks noGrp="1"/>
          </p:cNvSpPr>
          <p:nvPr>
            <p:ph type="ftr" sz="quarter" idx="3"/>
          </p:nvPr>
        </p:nvSpPr>
        <p:spPr>
          <a:xfrm>
            <a:off x="1447800" y="6629400"/>
            <a:ext cx="64770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b="0">
                <a:solidFill>
                  <a:srgbClr val="000000"/>
                </a:solidFill>
                <a:latin typeface="Lucida Grande"/>
                <a:ea typeface="Lucida Grande"/>
                <a:cs typeface="Lucida Grande"/>
              </a:rPr>
              <a:t>Please acknowledge Carnegie Mellon if you make public use of these slides</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7.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4.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oleObject" Target="../embeddings/oleObject17.bin"/><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6.png"/><Relationship Id="rId4" Type="http://schemas.openxmlformats.org/officeDocument/2006/relationships/image" Target="../media/image4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51.jpeg"/><Relationship Id="rId7" Type="http://schemas.openxmlformats.org/officeDocument/2006/relationships/image" Target="../media/image48.emf"/><Relationship Id="rId12"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47.emf"/><Relationship Id="rId10" Type="http://schemas.openxmlformats.org/officeDocument/2006/relationships/image" Target="../media/image52.jpeg"/><Relationship Id="rId4" Type="http://schemas.openxmlformats.org/officeDocument/2006/relationships/oleObject" Target="../embeddings/oleObject20.bin"/><Relationship Id="rId9" Type="http://schemas.openxmlformats.org/officeDocument/2006/relationships/image" Target="../media/image49.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4.emf"/><Relationship Id="rId5" Type="http://schemas.openxmlformats.org/officeDocument/2006/relationships/oleObject" Target="../embeddings/oleObject25.bin"/><Relationship Id="rId4" Type="http://schemas.openxmlformats.org/officeDocument/2006/relationships/image" Target="../media/image5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5.emf"/></Relationships>
</file>

<file path=ppt/slides/_rels/slide4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7.emf"/><Relationship Id="rId11" Type="http://schemas.openxmlformats.org/officeDocument/2006/relationships/image" Target="../media/image51.jpeg"/><Relationship Id="rId5" Type="http://schemas.openxmlformats.org/officeDocument/2006/relationships/oleObject" Target="../embeddings/oleObject28.bin"/><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67.png"/><Relationship Id="rId4" Type="http://schemas.openxmlformats.org/officeDocument/2006/relationships/oleObject" Target="../embeddings/oleObject31.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2.emf"/></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73.emf"/><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7.emf"/><Relationship Id="rId5" Type="http://schemas.openxmlformats.org/officeDocument/2006/relationships/oleObject" Target="../embeddings/oleObject36.bin"/><Relationship Id="rId4" Type="http://schemas.openxmlformats.org/officeDocument/2006/relationships/image" Target="../media/image76.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emf"/><Relationship Id="rId5" Type="http://schemas.openxmlformats.org/officeDocument/2006/relationships/oleObject" Target="../embeddings/oleObject38.bin"/><Relationship Id="rId4" Type="http://schemas.openxmlformats.org/officeDocument/2006/relationships/image" Target="../media/image78.emf"/></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4.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6.emf"/><Relationship Id="rId5" Type="http://schemas.openxmlformats.org/officeDocument/2006/relationships/oleObject" Target="../embeddings/oleObject41.bin"/><Relationship Id="rId4" Type="http://schemas.openxmlformats.org/officeDocument/2006/relationships/image" Target="../media/image85.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88.emf"/><Relationship Id="rId4" Type="http://schemas.openxmlformats.org/officeDocument/2006/relationships/image" Target="../media/image87.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89.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90.emf"/></Relationships>
</file>

<file path=ppt/slides/_rels/slide8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93.emf"/><Relationship Id="rId5" Type="http://schemas.openxmlformats.org/officeDocument/2006/relationships/oleObject" Target="../embeddings/oleObject46.bin"/><Relationship Id="rId4" Type="http://schemas.openxmlformats.org/officeDocument/2006/relationships/image" Target="../media/image92.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95.emf"/><Relationship Id="rId5" Type="http://schemas.openxmlformats.org/officeDocument/2006/relationships/oleObject" Target="../embeddings/oleObject48.bin"/><Relationship Id="rId10" Type="http://schemas.openxmlformats.org/officeDocument/2006/relationships/image" Target="../media/image97.emf"/><Relationship Id="rId4" Type="http://schemas.openxmlformats.org/officeDocument/2006/relationships/image" Target="../media/image94.emf"/><Relationship Id="rId9" Type="http://schemas.openxmlformats.org/officeDocument/2006/relationships/oleObject" Target="../embeddings/oleObject50.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9.emf"/><Relationship Id="rId5" Type="http://schemas.openxmlformats.org/officeDocument/2006/relationships/oleObject" Target="../embeddings/oleObject52.bin"/><Relationship Id="rId4" Type="http://schemas.openxmlformats.org/officeDocument/2006/relationships/image" Target="../media/image98.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01.emf"/><Relationship Id="rId5" Type="http://schemas.openxmlformats.org/officeDocument/2006/relationships/oleObject" Target="../embeddings/oleObject54.bin"/><Relationship Id="rId4" Type="http://schemas.openxmlformats.org/officeDocument/2006/relationships/image" Target="../media/image100.e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emf"/><Relationship Id="rId5" Type="http://schemas.openxmlformats.org/officeDocument/2006/relationships/oleObject" Target="../embeddings/oleObject56.bin"/><Relationship Id="rId4" Type="http://schemas.openxmlformats.org/officeDocument/2006/relationships/image" Target="../media/image102.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4.emf"/><Relationship Id="rId5" Type="http://schemas.openxmlformats.org/officeDocument/2006/relationships/oleObject" Target="../embeddings/oleObject58.bin"/><Relationship Id="rId4" Type="http://schemas.openxmlformats.org/officeDocument/2006/relationships/image" Target="../media/image103.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06.emf"/><Relationship Id="rId5" Type="http://schemas.openxmlformats.org/officeDocument/2006/relationships/oleObject" Target="../embeddings/oleObject60.bin"/><Relationship Id="rId4" Type="http://schemas.openxmlformats.org/officeDocument/2006/relationships/image" Target="../media/image105.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07.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08.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image" Target="../media/image109.emf"/></Relationships>
</file>

<file path=ppt/slides/_rels/slide9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8"/>
          <p:cNvSpPr>
            <a:spLocks noGrp="1" noChangeArrowheads="1"/>
          </p:cNvSpPr>
          <p:nvPr>
            <p:ph type="ctrTitle"/>
          </p:nvPr>
        </p:nvSpPr>
        <p:spPr>
          <a:xfrm>
            <a:off x="990600" y="914400"/>
            <a:ext cx="7162800" cy="1447800"/>
          </a:xfrm>
          <a:solidFill>
            <a:schemeClr val="accent2"/>
          </a:solidFill>
          <a:ln w="38100" cmpd="dbl">
            <a:solidFill>
              <a:schemeClr val="bg2"/>
            </a:solidFill>
          </a:ln>
        </p:spPr>
        <p:txBody>
          <a:bodyPr/>
          <a:lstStyle/>
          <a:p>
            <a:pPr>
              <a:lnSpc>
                <a:spcPct val="100000"/>
              </a:lnSpc>
            </a:pPr>
            <a:r>
              <a:rPr lang="en-US" sz="4000" dirty="0"/>
              <a:t>Polycrystal Plasticity -</a:t>
            </a:r>
            <a:br>
              <a:rPr lang="en-US" sz="4000" dirty="0"/>
            </a:br>
            <a:r>
              <a:rPr lang="en-US" sz="4000" dirty="0"/>
              <a:t>Multiple </a:t>
            </a:r>
            <a:r>
              <a:rPr lang="en-US" sz="4400" dirty="0"/>
              <a:t>Slip</a:t>
            </a:r>
          </a:p>
        </p:txBody>
      </p:sp>
      <p:sp>
        <p:nvSpPr>
          <p:cNvPr id="15365" name="Rectangle 7"/>
          <p:cNvSpPr>
            <a:spLocks noChangeArrowheads="1"/>
          </p:cNvSpPr>
          <p:nvPr/>
        </p:nvSpPr>
        <p:spPr bwMode="auto">
          <a:xfrm>
            <a:off x="1295400" y="2667000"/>
            <a:ext cx="6629400" cy="2677656"/>
          </a:xfrm>
          <a:prstGeom prst="rect">
            <a:avLst/>
          </a:prstGeom>
          <a:noFill/>
          <a:ln w="9525">
            <a:noFill/>
            <a:miter lim="800000"/>
            <a:headEnd/>
            <a:tailEnd/>
          </a:ln>
        </p:spPr>
        <p:txBody>
          <a:bodyPr wrap="square">
            <a:prstTxWarp prst="textNoShape">
              <a:avLst/>
            </a:prstTxWarp>
            <a:spAutoFit/>
          </a:bodyPr>
          <a:lstStyle/>
          <a:p>
            <a:pPr algn="ctr"/>
            <a:r>
              <a:rPr lang="en-US" sz="2800" b="0" dirty="0">
                <a:latin typeface="Calibri"/>
                <a:ea typeface="ＭＳ Ｐゴシック" charset="-128"/>
                <a:cs typeface="ＭＳ Ｐゴシック" charset="-128"/>
              </a:rPr>
              <a:t>27-731 (normally, 27-750)</a:t>
            </a:r>
          </a:p>
          <a:p>
            <a:pPr algn="ctr"/>
            <a:r>
              <a:rPr lang="en-US" sz="2800" b="0" dirty="0">
                <a:latin typeface="Calibri"/>
                <a:ea typeface="ＭＳ Ｐゴシック" charset="-128"/>
                <a:cs typeface="ＭＳ Ｐゴシック" charset="-128"/>
              </a:rPr>
              <a:t>Texture, Microstructure &amp; Anisotropy</a:t>
            </a:r>
          </a:p>
          <a:p>
            <a:pPr algn="ctr"/>
            <a:r>
              <a:rPr lang="en-US" sz="2800" b="0" dirty="0">
                <a:latin typeface="Calibri"/>
                <a:ea typeface="ＭＳ Ｐゴシック" charset="-128"/>
                <a:cs typeface="ＭＳ Ｐゴシック" charset="-128"/>
              </a:rPr>
              <a:t>A.D. Rollett, J.V. Gordon</a:t>
            </a:r>
          </a:p>
          <a:p>
            <a:pPr lvl="1" algn="ctr"/>
            <a:r>
              <a:rPr lang="en-US" sz="2800" b="0" i="1" dirty="0">
                <a:latin typeface="Calibri"/>
              </a:rPr>
              <a:t>Lecture notes originally by:</a:t>
            </a:r>
            <a:br>
              <a:rPr lang="en-US" sz="2800" b="0" i="1" dirty="0">
                <a:latin typeface="Calibri"/>
              </a:rPr>
            </a:br>
            <a:r>
              <a:rPr lang="en-US" sz="2800" b="0" dirty="0">
                <a:latin typeface="Calibri"/>
              </a:rPr>
              <a:t>H. </a:t>
            </a:r>
            <a:r>
              <a:rPr lang="en-US" sz="2800" b="0" dirty="0" err="1">
                <a:latin typeface="Calibri"/>
              </a:rPr>
              <a:t>Garmestani</a:t>
            </a:r>
            <a:r>
              <a:rPr lang="en-US" sz="2800" b="0" dirty="0">
                <a:latin typeface="Calibri"/>
              </a:rPr>
              <a:t> (</a:t>
            </a:r>
            <a:r>
              <a:rPr lang="en-US" sz="2800" b="0" dirty="0" err="1">
                <a:latin typeface="Calibri"/>
              </a:rPr>
              <a:t>GaTech</a:t>
            </a:r>
            <a:r>
              <a:rPr lang="en-US" sz="2800" b="0" dirty="0">
                <a:latin typeface="Calibri"/>
              </a:rPr>
              <a:t>), </a:t>
            </a:r>
            <a:br>
              <a:rPr lang="en-US" sz="2800" b="0" dirty="0">
                <a:latin typeface="Calibri"/>
              </a:rPr>
            </a:br>
            <a:r>
              <a:rPr lang="en-US" sz="2800" b="0" dirty="0">
                <a:latin typeface="Calibri"/>
              </a:rPr>
              <a:t>G. </a:t>
            </a:r>
            <a:r>
              <a:rPr lang="en-US" sz="2800" b="0" dirty="0" err="1">
                <a:latin typeface="Calibri"/>
              </a:rPr>
              <a:t>Branco</a:t>
            </a:r>
            <a:r>
              <a:rPr lang="en-US" sz="2800" b="0" dirty="0">
                <a:latin typeface="Calibri"/>
              </a:rPr>
              <a:t> (FAMU/FSU)</a:t>
            </a:r>
          </a:p>
        </p:txBody>
      </p:sp>
      <p:sp>
        <p:nvSpPr>
          <p:cNvPr id="15367" name="Text Box 8"/>
          <p:cNvSpPr txBox="1">
            <a:spLocks noChangeArrowheads="1"/>
          </p:cNvSpPr>
          <p:nvPr/>
        </p:nvSpPr>
        <p:spPr bwMode="auto">
          <a:xfrm>
            <a:off x="1676400" y="5791200"/>
            <a:ext cx="3352800" cy="400110"/>
          </a:xfrm>
          <a:prstGeom prst="rect">
            <a:avLst/>
          </a:prstGeom>
          <a:noFill/>
          <a:ln w="9525">
            <a:noFill/>
            <a:miter lim="800000"/>
            <a:headEnd/>
            <a:tailEnd/>
          </a:ln>
        </p:spPr>
        <p:txBody>
          <a:bodyPr wrap="square">
            <a:prstTxWarp prst="textNoShape">
              <a:avLst/>
            </a:prstTxWarp>
            <a:spAutoFit/>
          </a:bodyPr>
          <a:lstStyle/>
          <a:p>
            <a:pPr algn="r"/>
            <a:r>
              <a:rPr lang="en-US" sz="2000" b="0" i="1" dirty="0">
                <a:latin typeface="Calibri"/>
              </a:rPr>
              <a:t>Last revised</a:t>
            </a:r>
            <a:r>
              <a:rPr lang="en-US" sz="2000" b="0" i="1">
                <a:latin typeface="Calibri"/>
              </a:rPr>
              <a:t>: 11</a:t>
            </a:r>
            <a:r>
              <a:rPr lang="en-US" sz="2000" b="0" i="1" baseline="30000">
                <a:latin typeface="Calibri"/>
              </a:rPr>
              <a:t>th</a:t>
            </a:r>
            <a:r>
              <a:rPr lang="en-US" sz="2000" b="0" i="1">
                <a:latin typeface="Calibri"/>
              </a:rPr>
              <a:t> </a:t>
            </a:r>
            <a:r>
              <a:rPr lang="en-US" sz="2000" b="0" i="1" dirty="0">
                <a:latin typeface="Calibri"/>
              </a:rPr>
              <a:t>Feb. 2020</a:t>
            </a:r>
          </a:p>
        </p:txBody>
      </p:sp>
      <p:pic>
        <p:nvPicPr>
          <p:cNvPr id="7" name="Picture 6"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562600"/>
            <a:ext cx="2238689" cy="739078"/>
          </a:xfrm>
          <a:prstGeom prst="rect">
            <a:avLst/>
          </a:prstGeom>
        </p:spPr>
      </p:pic>
      <p:pic>
        <p:nvPicPr>
          <p:cNvPr id="9" name="Picture 8"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538492416"/>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p:spPr>
        <p:txBody>
          <a:bodyPr/>
          <a:lstStyle/>
          <a:p>
            <a:fld id="{7FF3BAAD-6637-254A-BEAA-E55A174DB92B}" type="slidenum">
              <a:rPr lang="en-US" smtClean="0"/>
              <a:pPr/>
              <a:t>10</a:t>
            </a:fld>
            <a:endParaRPr lang="en-US"/>
          </a:p>
        </p:txBody>
      </p:sp>
      <p:sp>
        <p:nvSpPr>
          <p:cNvPr id="22532" name="Rectangle 2"/>
          <p:cNvSpPr>
            <a:spLocks noGrp="1" noChangeArrowheads="1"/>
          </p:cNvSpPr>
          <p:nvPr>
            <p:ph type="title"/>
          </p:nvPr>
        </p:nvSpPr>
        <p:spPr>
          <a:xfrm>
            <a:off x="609600" y="12211"/>
            <a:ext cx="7620000" cy="1371600"/>
          </a:xfrm>
        </p:spPr>
        <p:txBody>
          <a:bodyPr/>
          <a:lstStyle/>
          <a:p>
            <a:r>
              <a:rPr lang="en-US" b="1" i="0" dirty="0"/>
              <a:t>Sachs </a:t>
            </a:r>
            <a:r>
              <a:rPr lang="en-US" i="0" dirty="0"/>
              <a:t>versus </a:t>
            </a:r>
            <a:r>
              <a:rPr lang="en-US" b="1" i="0" dirty="0"/>
              <a:t>Taylor</a:t>
            </a:r>
            <a:r>
              <a:rPr lang="en-US" i="0" dirty="0"/>
              <a:t>: 3</a:t>
            </a:r>
            <a:br>
              <a:rPr lang="en-US" i="0" dirty="0"/>
            </a:br>
            <a:r>
              <a:rPr lang="en-US" i="0" dirty="0">
                <a:solidFill>
                  <a:srgbClr val="660066"/>
                </a:solidFill>
              </a:rPr>
              <a:t>   Single     </a:t>
            </a:r>
            <a:r>
              <a:rPr lang="en-US" dirty="0">
                <a:solidFill>
                  <a:srgbClr val="660066"/>
                </a:solidFill>
              </a:rPr>
              <a:t>versus   </a:t>
            </a:r>
            <a:r>
              <a:rPr lang="en-US" i="0" dirty="0">
                <a:solidFill>
                  <a:srgbClr val="660066"/>
                </a:solidFill>
              </a:rPr>
              <a:t>Multiple Slip</a:t>
            </a:r>
            <a:endParaRPr lang="en-US" dirty="0">
              <a:solidFill>
                <a:srgbClr val="660066"/>
              </a:solidFill>
            </a:endParaRPr>
          </a:p>
        </p:txBody>
      </p:sp>
      <p:grpSp>
        <p:nvGrpSpPr>
          <p:cNvPr id="22533" name="Group 42"/>
          <p:cNvGrpSpPr>
            <a:grpSpLocks/>
          </p:cNvGrpSpPr>
          <p:nvPr/>
        </p:nvGrpSpPr>
        <p:grpSpPr bwMode="auto">
          <a:xfrm>
            <a:off x="1219200" y="1963738"/>
            <a:ext cx="1371600" cy="1371600"/>
            <a:chOff x="768" y="1488"/>
            <a:chExt cx="864" cy="864"/>
          </a:xfrm>
        </p:grpSpPr>
        <p:sp>
          <p:nvSpPr>
            <p:cNvPr id="22608" name="Rectangle 4"/>
            <p:cNvSpPr>
              <a:spLocks noChangeAspect="1" noChangeArrowheads="1"/>
            </p:cNvSpPr>
            <p:nvPr/>
          </p:nvSpPr>
          <p:spPr bwMode="auto">
            <a:xfrm>
              <a:off x="768"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9" name="Rectangle 5"/>
            <p:cNvSpPr>
              <a:spLocks noChangeAspect="1" noChangeArrowheads="1"/>
            </p:cNvSpPr>
            <p:nvPr/>
          </p:nvSpPr>
          <p:spPr bwMode="auto">
            <a:xfrm>
              <a:off x="105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0" name="Rectangle 6"/>
            <p:cNvSpPr>
              <a:spLocks noChangeAspect="1" noChangeArrowheads="1"/>
            </p:cNvSpPr>
            <p:nvPr/>
          </p:nvSpPr>
          <p:spPr bwMode="auto">
            <a:xfrm>
              <a:off x="768"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1" name="Rectangle 7"/>
            <p:cNvSpPr>
              <a:spLocks noChangeAspect="1" noChangeArrowheads="1"/>
            </p:cNvSpPr>
            <p:nvPr/>
          </p:nvSpPr>
          <p:spPr bwMode="auto">
            <a:xfrm>
              <a:off x="105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2" name="Rectangle 8"/>
            <p:cNvSpPr>
              <a:spLocks noChangeAspect="1" noChangeArrowheads="1"/>
            </p:cNvSpPr>
            <p:nvPr/>
          </p:nvSpPr>
          <p:spPr bwMode="auto">
            <a:xfrm>
              <a:off x="134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3" name="Rectangle 9"/>
            <p:cNvSpPr>
              <a:spLocks noChangeAspect="1" noChangeArrowheads="1"/>
            </p:cNvSpPr>
            <p:nvPr/>
          </p:nvSpPr>
          <p:spPr bwMode="auto">
            <a:xfrm>
              <a:off x="134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4" name="Rectangle 10"/>
            <p:cNvSpPr>
              <a:spLocks noChangeAspect="1" noChangeArrowheads="1"/>
            </p:cNvSpPr>
            <p:nvPr/>
          </p:nvSpPr>
          <p:spPr bwMode="auto">
            <a:xfrm>
              <a:off x="768"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5" name="Rectangle 11"/>
            <p:cNvSpPr>
              <a:spLocks noChangeAspect="1" noChangeArrowheads="1"/>
            </p:cNvSpPr>
            <p:nvPr/>
          </p:nvSpPr>
          <p:spPr bwMode="auto">
            <a:xfrm>
              <a:off x="105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6" name="Rectangle 12"/>
            <p:cNvSpPr>
              <a:spLocks noChangeAspect="1" noChangeArrowheads="1"/>
            </p:cNvSpPr>
            <p:nvPr/>
          </p:nvSpPr>
          <p:spPr bwMode="auto">
            <a:xfrm>
              <a:off x="134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34" name="Group 41"/>
          <p:cNvGrpSpPr>
            <a:grpSpLocks/>
          </p:cNvGrpSpPr>
          <p:nvPr/>
        </p:nvGrpSpPr>
        <p:grpSpPr bwMode="auto">
          <a:xfrm>
            <a:off x="5105400" y="1981200"/>
            <a:ext cx="1371600" cy="1371600"/>
            <a:chOff x="3216" y="1488"/>
            <a:chExt cx="864" cy="864"/>
          </a:xfrm>
        </p:grpSpPr>
        <p:sp>
          <p:nvSpPr>
            <p:cNvPr id="22599" name="Rectangle 13"/>
            <p:cNvSpPr>
              <a:spLocks noChangeAspect="1" noChangeArrowheads="1"/>
            </p:cNvSpPr>
            <p:nvPr/>
          </p:nvSpPr>
          <p:spPr bwMode="auto">
            <a:xfrm>
              <a:off x="321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0" name="Rectangle 14"/>
            <p:cNvSpPr>
              <a:spLocks noChangeAspect="1" noChangeArrowheads="1"/>
            </p:cNvSpPr>
            <p:nvPr/>
          </p:nvSpPr>
          <p:spPr bwMode="auto">
            <a:xfrm>
              <a:off x="350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1" name="Rectangle 15"/>
            <p:cNvSpPr>
              <a:spLocks noChangeAspect="1" noChangeArrowheads="1"/>
            </p:cNvSpPr>
            <p:nvPr/>
          </p:nvSpPr>
          <p:spPr bwMode="auto">
            <a:xfrm>
              <a:off x="321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2" name="Rectangle 16"/>
            <p:cNvSpPr>
              <a:spLocks noChangeAspect="1" noChangeArrowheads="1"/>
            </p:cNvSpPr>
            <p:nvPr/>
          </p:nvSpPr>
          <p:spPr bwMode="auto">
            <a:xfrm>
              <a:off x="350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3" name="Rectangle 17"/>
            <p:cNvSpPr>
              <a:spLocks noChangeAspect="1" noChangeArrowheads="1"/>
            </p:cNvSpPr>
            <p:nvPr/>
          </p:nvSpPr>
          <p:spPr bwMode="auto">
            <a:xfrm>
              <a:off x="3792"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4" name="Rectangle 18"/>
            <p:cNvSpPr>
              <a:spLocks noChangeAspect="1" noChangeArrowheads="1"/>
            </p:cNvSpPr>
            <p:nvPr/>
          </p:nvSpPr>
          <p:spPr bwMode="auto">
            <a:xfrm>
              <a:off x="3792"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5" name="Rectangle 19"/>
            <p:cNvSpPr>
              <a:spLocks noChangeAspect="1" noChangeArrowheads="1"/>
            </p:cNvSpPr>
            <p:nvPr/>
          </p:nvSpPr>
          <p:spPr bwMode="auto">
            <a:xfrm>
              <a:off x="321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6" name="Rectangle 20"/>
            <p:cNvSpPr>
              <a:spLocks noChangeAspect="1" noChangeArrowheads="1"/>
            </p:cNvSpPr>
            <p:nvPr/>
          </p:nvSpPr>
          <p:spPr bwMode="auto">
            <a:xfrm>
              <a:off x="350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7" name="Rectangle 21"/>
            <p:cNvSpPr>
              <a:spLocks noChangeAspect="1" noChangeArrowheads="1"/>
            </p:cNvSpPr>
            <p:nvPr/>
          </p:nvSpPr>
          <p:spPr bwMode="auto">
            <a:xfrm>
              <a:off x="3792"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35" name="Group 40"/>
          <p:cNvGrpSpPr>
            <a:grpSpLocks/>
          </p:cNvGrpSpPr>
          <p:nvPr/>
        </p:nvGrpSpPr>
        <p:grpSpPr bwMode="auto">
          <a:xfrm>
            <a:off x="5334000" y="3810000"/>
            <a:ext cx="685800" cy="1828800"/>
            <a:chOff x="3360" y="2640"/>
            <a:chExt cx="432" cy="1152"/>
          </a:xfrm>
        </p:grpSpPr>
        <p:sp>
          <p:nvSpPr>
            <p:cNvPr id="22590" name="Rectangle 31"/>
            <p:cNvSpPr>
              <a:spLocks noChangeArrowheads="1"/>
            </p:cNvSpPr>
            <p:nvPr/>
          </p:nvSpPr>
          <p:spPr bwMode="auto">
            <a:xfrm>
              <a:off x="3360"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1" name="Rectangle 32"/>
            <p:cNvSpPr>
              <a:spLocks noChangeArrowheads="1"/>
            </p:cNvSpPr>
            <p:nvPr/>
          </p:nvSpPr>
          <p:spPr bwMode="auto">
            <a:xfrm>
              <a:off x="3504"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2" name="Rectangle 33"/>
            <p:cNvSpPr>
              <a:spLocks noChangeArrowheads="1"/>
            </p:cNvSpPr>
            <p:nvPr/>
          </p:nvSpPr>
          <p:spPr bwMode="auto">
            <a:xfrm>
              <a:off x="3360"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3" name="Rectangle 34"/>
            <p:cNvSpPr>
              <a:spLocks noChangeArrowheads="1"/>
            </p:cNvSpPr>
            <p:nvPr/>
          </p:nvSpPr>
          <p:spPr bwMode="auto">
            <a:xfrm>
              <a:off x="3504"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4" name="Rectangle 35"/>
            <p:cNvSpPr>
              <a:spLocks noChangeArrowheads="1"/>
            </p:cNvSpPr>
            <p:nvPr/>
          </p:nvSpPr>
          <p:spPr bwMode="auto">
            <a:xfrm>
              <a:off x="3648"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5" name="Rectangle 36"/>
            <p:cNvSpPr>
              <a:spLocks noChangeArrowheads="1"/>
            </p:cNvSpPr>
            <p:nvPr/>
          </p:nvSpPr>
          <p:spPr bwMode="auto">
            <a:xfrm>
              <a:off x="3648"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6" name="Rectangle 37"/>
            <p:cNvSpPr>
              <a:spLocks noChangeArrowheads="1"/>
            </p:cNvSpPr>
            <p:nvPr/>
          </p:nvSpPr>
          <p:spPr bwMode="auto">
            <a:xfrm>
              <a:off x="3360"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7" name="Rectangle 38"/>
            <p:cNvSpPr>
              <a:spLocks noChangeArrowheads="1"/>
            </p:cNvSpPr>
            <p:nvPr/>
          </p:nvSpPr>
          <p:spPr bwMode="auto">
            <a:xfrm>
              <a:off x="3504"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8" name="Rectangle 39"/>
            <p:cNvSpPr>
              <a:spLocks noChangeArrowheads="1"/>
            </p:cNvSpPr>
            <p:nvPr/>
          </p:nvSpPr>
          <p:spPr bwMode="auto">
            <a:xfrm>
              <a:off x="3648"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sp>
        <p:nvSpPr>
          <p:cNvPr id="22536" name="AutoShape 43"/>
          <p:cNvSpPr>
            <a:spLocks noChangeArrowheads="1"/>
          </p:cNvSpPr>
          <p:nvPr/>
        </p:nvSpPr>
        <p:spPr bwMode="auto">
          <a:xfrm>
            <a:off x="4038600" y="2057400"/>
            <a:ext cx="457200" cy="1981200"/>
          </a:xfrm>
          <a:prstGeom prst="upDownArrow">
            <a:avLst>
              <a:gd name="adj1" fmla="val 50000"/>
              <a:gd name="adj2" fmla="val 160000"/>
            </a:avLst>
          </a:prstGeom>
          <a:solidFill>
            <a:schemeClr val="hlink"/>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37" name="Text Box 44"/>
          <p:cNvSpPr txBox="1">
            <a:spLocks noChangeArrowheads="1"/>
          </p:cNvSpPr>
          <p:nvPr/>
        </p:nvSpPr>
        <p:spPr bwMode="auto">
          <a:xfrm>
            <a:off x="609600" y="1371600"/>
            <a:ext cx="575635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External Stress          or            External Strain</a:t>
            </a:r>
          </a:p>
        </p:txBody>
      </p:sp>
      <p:sp>
        <p:nvSpPr>
          <p:cNvPr id="22538" name="AutoShape 46"/>
          <p:cNvSpPr>
            <a:spLocks noChangeArrowheads="1"/>
          </p:cNvSpPr>
          <p:nvPr/>
        </p:nvSpPr>
        <p:spPr bwMode="auto">
          <a:xfrm>
            <a:off x="15240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39" name="AutoShape 47"/>
          <p:cNvSpPr>
            <a:spLocks noChangeArrowheads="1"/>
          </p:cNvSpPr>
          <p:nvPr/>
        </p:nvSpPr>
        <p:spPr bwMode="auto">
          <a:xfrm flipH="1">
            <a:off x="16764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0" name="AutoShape 48"/>
          <p:cNvSpPr>
            <a:spLocks noChangeArrowheads="1"/>
          </p:cNvSpPr>
          <p:nvPr/>
        </p:nvSpPr>
        <p:spPr bwMode="auto">
          <a:xfrm>
            <a:off x="18288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1" name="AutoShape 49"/>
          <p:cNvSpPr>
            <a:spLocks noChangeArrowheads="1"/>
          </p:cNvSpPr>
          <p:nvPr/>
        </p:nvSpPr>
        <p:spPr bwMode="auto">
          <a:xfrm flipV="1">
            <a:off x="1524000" y="4554538"/>
            <a:ext cx="152400" cy="685800"/>
          </a:xfrm>
          <a:prstGeom prst="parallelogram">
            <a:avLst>
              <a:gd name="adj" fmla="val 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2" name="AutoShape 50"/>
          <p:cNvSpPr>
            <a:spLocks noChangeArrowheads="1"/>
          </p:cNvSpPr>
          <p:nvPr/>
        </p:nvSpPr>
        <p:spPr bwMode="auto">
          <a:xfrm>
            <a:off x="1600200" y="4478338"/>
            <a:ext cx="228600" cy="838200"/>
          </a:xfrm>
          <a:prstGeom prst="parallelogram">
            <a:avLst>
              <a:gd name="adj" fmla="val 54861"/>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3" name="AutoShape 51"/>
          <p:cNvSpPr>
            <a:spLocks noChangeArrowheads="1"/>
          </p:cNvSpPr>
          <p:nvPr/>
        </p:nvSpPr>
        <p:spPr bwMode="auto">
          <a:xfrm flipH="1">
            <a:off x="1790700" y="45545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4" name="AutoShape 52"/>
          <p:cNvSpPr>
            <a:spLocks noChangeArrowheads="1"/>
          </p:cNvSpPr>
          <p:nvPr/>
        </p:nvSpPr>
        <p:spPr bwMode="auto">
          <a:xfrm>
            <a:off x="1828800" y="52403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5" name="AutoShape 53"/>
          <p:cNvSpPr>
            <a:spLocks noChangeArrowheads="1"/>
          </p:cNvSpPr>
          <p:nvPr/>
        </p:nvSpPr>
        <p:spPr bwMode="auto">
          <a:xfrm>
            <a:off x="1485900" y="525938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6" name="AutoShape 54"/>
          <p:cNvSpPr>
            <a:spLocks noChangeArrowheads="1"/>
          </p:cNvSpPr>
          <p:nvPr/>
        </p:nvSpPr>
        <p:spPr bwMode="auto">
          <a:xfrm>
            <a:off x="1676400" y="5240338"/>
            <a:ext cx="228600" cy="685800"/>
          </a:xfrm>
          <a:prstGeom prst="parallelogram">
            <a:avLst>
              <a:gd name="adj" fmla="val 50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7" name="AutoShape 55"/>
          <p:cNvSpPr>
            <a:spLocks noChangeArrowheads="1"/>
          </p:cNvSpPr>
          <p:nvPr/>
        </p:nvSpPr>
        <p:spPr bwMode="auto">
          <a:xfrm>
            <a:off x="1400175" y="20018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8" name="AutoShape 56"/>
          <p:cNvSpPr>
            <a:spLocks noChangeArrowheads="1"/>
          </p:cNvSpPr>
          <p:nvPr/>
        </p:nvSpPr>
        <p:spPr bwMode="auto">
          <a:xfrm>
            <a:off x="1828800"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9" name="AutoShape 57"/>
          <p:cNvSpPr>
            <a:spLocks noChangeArrowheads="1"/>
          </p:cNvSpPr>
          <p:nvPr/>
        </p:nvSpPr>
        <p:spPr bwMode="auto">
          <a:xfrm>
            <a:off x="14001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0" name="AutoShape 58"/>
          <p:cNvSpPr>
            <a:spLocks noChangeArrowheads="1"/>
          </p:cNvSpPr>
          <p:nvPr/>
        </p:nvSpPr>
        <p:spPr bwMode="auto">
          <a:xfrm>
            <a:off x="1400175" y="290671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1" name="AutoShape 59"/>
          <p:cNvSpPr>
            <a:spLocks noChangeArrowheads="1"/>
          </p:cNvSpPr>
          <p:nvPr/>
        </p:nvSpPr>
        <p:spPr bwMode="auto">
          <a:xfrm>
            <a:off x="1828800"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2" name="AutoShape 60"/>
          <p:cNvSpPr>
            <a:spLocks noChangeArrowheads="1"/>
          </p:cNvSpPr>
          <p:nvPr/>
        </p:nvSpPr>
        <p:spPr bwMode="auto">
          <a:xfrm>
            <a:off x="1828800"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3" name="AutoShape 61"/>
          <p:cNvSpPr>
            <a:spLocks noChangeArrowheads="1"/>
          </p:cNvSpPr>
          <p:nvPr/>
        </p:nvSpPr>
        <p:spPr bwMode="auto">
          <a:xfrm>
            <a:off x="2314575"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4" name="AutoShape 62"/>
          <p:cNvSpPr>
            <a:spLocks noChangeArrowheads="1"/>
          </p:cNvSpPr>
          <p:nvPr/>
        </p:nvSpPr>
        <p:spPr bwMode="auto">
          <a:xfrm>
            <a:off x="23145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5" name="AutoShape 63"/>
          <p:cNvSpPr>
            <a:spLocks noChangeArrowheads="1"/>
          </p:cNvSpPr>
          <p:nvPr/>
        </p:nvSpPr>
        <p:spPr bwMode="auto">
          <a:xfrm>
            <a:off x="2314575"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nvGrpSpPr>
          <p:cNvPr id="22556" name="Group 66"/>
          <p:cNvGrpSpPr>
            <a:grpSpLocks/>
          </p:cNvGrpSpPr>
          <p:nvPr/>
        </p:nvGrpSpPr>
        <p:grpSpPr bwMode="auto">
          <a:xfrm rot="1038031">
            <a:off x="5189538" y="1981200"/>
            <a:ext cx="201612" cy="381000"/>
            <a:chOff x="3269" y="1488"/>
            <a:chExt cx="127" cy="240"/>
          </a:xfrm>
        </p:grpSpPr>
        <p:sp>
          <p:nvSpPr>
            <p:cNvPr id="22588" name="AutoShape 6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9" name="AutoShape 6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7" name="Group 67"/>
          <p:cNvGrpSpPr>
            <a:grpSpLocks/>
          </p:cNvGrpSpPr>
          <p:nvPr/>
        </p:nvGrpSpPr>
        <p:grpSpPr bwMode="auto">
          <a:xfrm rot="-316093">
            <a:off x="5665788" y="2000250"/>
            <a:ext cx="201612" cy="381000"/>
            <a:chOff x="3269" y="1488"/>
            <a:chExt cx="127" cy="240"/>
          </a:xfrm>
        </p:grpSpPr>
        <p:sp>
          <p:nvSpPr>
            <p:cNvPr id="22586" name="AutoShape 68"/>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7" name="AutoShape 69"/>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8" name="Group 70"/>
          <p:cNvGrpSpPr>
            <a:grpSpLocks/>
          </p:cNvGrpSpPr>
          <p:nvPr/>
        </p:nvGrpSpPr>
        <p:grpSpPr bwMode="auto">
          <a:xfrm rot="-678307">
            <a:off x="5200650" y="2457450"/>
            <a:ext cx="201613" cy="381000"/>
            <a:chOff x="3269" y="1488"/>
            <a:chExt cx="127" cy="240"/>
          </a:xfrm>
        </p:grpSpPr>
        <p:sp>
          <p:nvSpPr>
            <p:cNvPr id="22584" name="AutoShape 71"/>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5" name="AutoShape 72"/>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9" name="Group 73"/>
          <p:cNvGrpSpPr>
            <a:grpSpLocks/>
          </p:cNvGrpSpPr>
          <p:nvPr/>
        </p:nvGrpSpPr>
        <p:grpSpPr bwMode="auto">
          <a:xfrm rot="-899301">
            <a:off x="5665788" y="2466975"/>
            <a:ext cx="201612" cy="381000"/>
            <a:chOff x="3269" y="1488"/>
            <a:chExt cx="127" cy="240"/>
          </a:xfrm>
        </p:grpSpPr>
        <p:sp>
          <p:nvSpPr>
            <p:cNvPr id="22582" name="AutoShape 7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3" name="AutoShape 7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0" name="Group 76"/>
          <p:cNvGrpSpPr>
            <a:grpSpLocks/>
          </p:cNvGrpSpPr>
          <p:nvPr/>
        </p:nvGrpSpPr>
        <p:grpSpPr bwMode="auto">
          <a:xfrm rot="768604">
            <a:off x="5200650" y="2914650"/>
            <a:ext cx="201613" cy="381000"/>
            <a:chOff x="3269" y="1488"/>
            <a:chExt cx="127" cy="240"/>
          </a:xfrm>
        </p:grpSpPr>
        <p:sp>
          <p:nvSpPr>
            <p:cNvPr id="22580" name="AutoShape 77"/>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1" name="AutoShape 78"/>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1" name="Group 79"/>
          <p:cNvGrpSpPr>
            <a:grpSpLocks/>
          </p:cNvGrpSpPr>
          <p:nvPr/>
        </p:nvGrpSpPr>
        <p:grpSpPr bwMode="auto">
          <a:xfrm>
            <a:off x="5665788" y="2924175"/>
            <a:ext cx="201612" cy="381000"/>
            <a:chOff x="3269" y="1488"/>
            <a:chExt cx="127" cy="240"/>
          </a:xfrm>
        </p:grpSpPr>
        <p:sp>
          <p:nvSpPr>
            <p:cNvPr id="22578" name="AutoShape 80"/>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9" name="AutoShape 81"/>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2" name="Group 82"/>
          <p:cNvGrpSpPr>
            <a:grpSpLocks/>
          </p:cNvGrpSpPr>
          <p:nvPr/>
        </p:nvGrpSpPr>
        <p:grpSpPr bwMode="auto">
          <a:xfrm rot="2189509">
            <a:off x="6122988" y="2009775"/>
            <a:ext cx="201612" cy="381000"/>
            <a:chOff x="3269" y="1488"/>
            <a:chExt cx="127" cy="240"/>
          </a:xfrm>
        </p:grpSpPr>
        <p:sp>
          <p:nvSpPr>
            <p:cNvPr id="22576" name="AutoShape 83"/>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7" name="AutoShape 84"/>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3" name="Group 85"/>
          <p:cNvGrpSpPr>
            <a:grpSpLocks/>
          </p:cNvGrpSpPr>
          <p:nvPr/>
        </p:nvGrpSpPr>
        <p:grpSpPr bwMode="auto">
          <a:xfrm rot="-891021">
            <a:off x="6122988" y="2476500"/>
            <a:ext cx="201612" cy="381000"/>
            <a:chOff x="3269" y="1488"/>
            <a:chExt cx="127" cy="240"/>
          </a:xfrm>
        </p:grpSpPr>
        <p:sp>
          <p:nvSpPr>
            <p:cNvPr id="22574" name="AutoShape 86"/>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5" name="AutoShape 87"/>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4" name="Group 88"/>
          <p:cNvGrpSpPr>
            <a:grpSpLocks/>
          </p:cNvGrpSpPr>
          <p:nvPr/>
        </p:nvGrpSpPr>
        <p:grpSpPr bwMode="auto">
          <a:xfrm rot="1073840">
            <a:off x="6122988" y="2924175"/>
            <a:ext cx="201612" cy="381000"/>
            <a:chOff x="3269" y="1488"/>
            <a:chExt cx="127" cy="240"/>
          </a:xfrm>
        </p:grpSpPr>
        <p:sp>
          <p:nvSpPr>
            <p:cNvPr id="22572" name="AutoShape 89"/>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3" name="AutoShape 90"/>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sp>
        <p:nvSpPr>
          <p:cNvPr id="22565" name="Text Box 91"/>
          <p:cNvSpPr txBox="1">
            <a:spLocks noChangeArrowheads="1"/>
          </p:cNvSpPr>
          <p:nvPr/>
        </p:nvSpPr>
        <p:spPr bwMode="auto">
          <a:xfrm>
            <a:off x="6842125" y="2085975"/>
            <a:ext cx="2073275" cy="1190625"/>
          </a:xfrm>
          <a:prstGeom prst="rect">
            <a:avLst/>
          </a:prstGeom>
          <a:noFill/>
          <a:ln w="9525">
            <a:noFill/>
            <a:miter lim="800000"/>
            <a:headEnd/>
            <a:tailEnd/>
          </a:ln>
        </p:spPr>
        <p:txBody>
          <a:bodyPr>
            <a:prstTxWarp prst="textNoShape">
              <a:avLst/>
            </a:prstTxWarp>
            <a:spAutoFit/>
          </a:bodyPr>
          <a:lstStyle/>
          <a:p>
            <a:r>
              <a:rPr lang="en-US" sz="1800" b="0" dirty="0">
                <a:latin typeface="Calibri"/>
              </a:rPr>
              <a:t>Small </a:t>
            </a:r>
            <a:r>
              <a:rPr lang="en-US" sz="1800" b="0" dirty="0">
                <a:solidFill>
                  <a:srgbClr val="FF0000"/>
                </a:solidFill>
                <a:latin typeface="Calibri"/>
              </a:rPr>
              <a:t>arrows</a:t>
            </a:r>
            <a:r>
              <a:rPr lang="en-US" sz="1800" b="0" dirty="0">
                <a:latin typeface="Calibri"/>
              </a:rPr>
              <a:t> indicate variable stress state in each grain</a:t>
            </a:r>
          </a:p>
        </p:txBody>
      </p:sp>
      <p:sp>
        <p:nvSpPr>
          <p:cNvPr id="22566" name="Text Box 92"/>
          <p:cNvSpPr txBox="1">
            <a:spLocks noChangeArrowheads="1"/>
          </p:cNvSpPr>
          <p:nvPr/>
        </p:nvSpPr>
        <p:spPr bwMode="auto">
          <a:xfrm>
            <a:off x="2133600" y="3440113"/>
            <a:ext cx="1905000" cy="1190625"/>
          </a:xfrm>
          <a:prstGeom prst="rect">
            <a:avLst/>
          </a:prstGeom>
          <a:noFill/>
          <a:ln w="9525">
            <a:noFill/>
            <a:miter lim="800000"/>
            <a:headEnd/>
            <a:tailEnd/>
          </a:ln>
        </p:spPr>
        <p:txBody>
          <a:bodyPr>
            <a:prstTxWarp prst="textNoShape">
              <a:avLst/>
            </a:prstTxWarp>
            <a:spAutoFit/>
          </a:bodyPr>
          <a:lstStyle/>
          <a:p>
            <a:r>
              <a:rPr lang="en-US" sz="1800" b="0" dirty="0">
                <a:latin typeface="Calibri"/>
              </a:rPr>
              <a:t>Small </a:t>
            </a:r>
            <a:r>
              <a:rPr lang="en-US" sz="1800" b="0" dirty="0">
                <a:solidFill>
                  <a:srgbClr val="0000FF"/>
                </a:solidFill>
                <a:latin typeface="Calibri"/>
              </a:rPr>
              <a:t>arrows</a:t>
            </a:r>
            <a:r>
              <a:rPr lang="en-US" sz="1800" b="0" dirty="0">
                <a:latin typeface="Calibri"/>
              </a:rPr>
              <a:t> indicate identical stress state in each grain</a:t>
            </a:r>
          </a:p>
        </p:txBody>
      </p:sp>
      <p:sp>
        <p:nvSpPr>
          <p:cNvPr id="22567" name="Text Box 93"/>
          <p:cNvSpPr txBox="1">
            <a:spLocks noChangeArrowheads="1"/>
          </p:cNvSpPr>
          <p:nvPr/>
        </p:nvSpPr>
        <p:spPr bwMode="auto">
          <a:xfrm>
            <a:off x="6400800" y="3733800"/>
            <a:ext cx="2362200" cy="1465263"/>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libri"/>
              </a:rPr>
              <a:t>Multiple slip</a:t>
            </a:r>
            <a:r>
              <a:rPr lang="en-US" sz="1800" b="0" dirty="0">
                <a:latin typeface="Calibri"/>
              </a:rPr>
              <a:t> (with 5 or more systems) in each grain satisfies the externally imposed </a:t>
            </a:r>
            <a:r>
              <a:rPr lang="en-US" sz="1800" dirty="0">
                <a:latin typeface="Calibri"/>
              </a:rPr>
              <a:t>strain, </a:t>
            </a:r>
            <a:r>
              <a:rPr lang="en-US" sz="1800" i="1" dirty="0">
                <a:latin typeface="Calibri"/>
              </a:rPr>
              <a:t>D</a:t>
            </a:r>
            <a:endParaRPr lang="en-US" sz="1800" b="0" dirty="0">
              <a:latin typeface="Calibri"/>
            </a:endParaRPr>
          </a:p>
        </p:txBody>
      </p:sp>
      <p:sp>
        <p:nvSpPr>
          <p:cNvPr id="22568" name="Text Box 94"/>
          <p:cNvSpPr txBox="1">
            <a:spLocks noChangeArrowheads="1"/>
          </p:cNvSpPr>
          <p:nvPr/>
        </p:nvSpPr>
        <p:spPr bwMode="auto">
          <a:xfrm>
            <a:off x="2140695" y="4612725"/>
            <a:ext cx="2073275" cy="1323439"/>
          </a:xfrm>
          <a:prstGeom prst="rect">
            <a:avLst/>
          </a:prstGeom>
          <a:noFill/>
          <a:ln w="9525">
            <a:noFill/>
            <a:miter lim="800000"/>
            <a:headEnd/>
            <a:tailEnd/>
          </a:ln>
        </p:spPr>
        <p:txBody>
          <a:bodyPr>
            <a:prstTxWarp prst="textNoShape">
              <a:avLst/>
            </a:prstTxWarp>
            <a:spAutoFit/>
          </a:bodyPr>
          <a:lstStyle/>
          <a:p>
            <a:r>
              <a:rPr lang="en-US" sz="1600" b="0" dirty="0">
                <a:latin typeface="Calibri"/>
              </a:rPr>
              <a:t>Each grain deforms according to which </a:t>
            </a:r>
            <a:r>
              <a:rPr lang="en-US" sz="1600" b="0" dirty="0">
                <a:solidFill>
                  <a:srgbClr val="0000FF"/>
                </a:solidFill>
                <a:latin typeface="Calibri"/>
              </a:rPr>
              <a:t>single slip</a:t>
            </a:r>
            <a:r>
              <a:rPr lang="en-US" sz="1600" b="0" dirty="0">
                <a:latin typeface="Calibri"/>
              </a:rPr>
              <a:t> system is active (based on Schmid factor)</a:t>
            </a:r>
          </a:p>
        </p:txBody>
      </p:sp>
      <p:sp>
        <p:nvSpPr>
          <p:cNvPr id="22569" name="AutoShape 95"/>
          <p:cNvSpPr>
            <a:spLocks noChangeArrowheads="1"/>
          </p:cNvSpPr>
          <p:nvPr/>
        </p:nvSpPr>
        <p:spPr bwMode="auto">
          <a:xfrm>
            <a:off x="457200" y="2133600"/>
            <a:ext cx="609600" cy="3733800"/>
          </a:xfrm>
          <a:prstGeom prst="downArrow">
            <a:avLst>
              <a:gd name="adj1" fmla="val 50000"/>
              <a:gd name="adj2" fmla="val 153125"/>
            </a:avLst>
          </a:prstGeom>
          <a:noFill/>
          <a:ln w="2857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22570" name="Text Box 96"/>
          <p:cNvSpPr txBox="1">
            <a:spLocks noChangeArrowheads="1"/>
          </p:cNvSpPr>
          <p:nvPr/>
        </p:nvSpPr>
        <p:spPr bwMode="auto">
          <a:xfrm rot="16200000">
            <a:off x="-113360" y="3980934"/>
            <a:ext cx="1761833" cy="369332"/>
          </a:xfrm>
          <a:prstGeom prst="rect">
            <a:avLst/>
          </a:prstGeom>
          <a:noFill/>
          <a:ln w="9525">
            <a:noFill/>
            <a:miter lim="800000"/>
            <a:headEnd/>
            <a:tailEnd/>
          </a:ln>
        </p:spPr>
        <p:txBody>
          <a:bodyPr wrap="none">
            <a:prstTxWarp prst="textNoShape">
              <a:avLst/>
            </a:prstTxWarp>
            <a:spAutoFit/>
          </a:bodyPr>
          <a:lstStyle/>
          <a:p>
            <a:r>
              <a:rPr lang="en-US" sz="1800" dirty="0">
                <a:latin typeface="Calibri"/>
              </a:rPr>
              <a:t>Increasing strain</a:t>
            </a:r>
          </a:p>
        </p:txBody>
      </p:sp>
      <p:sp>
        <p:nvSpPr>
          <p:cNvPr id="22571" name="Rectangle 97"/>
          <p:cNvSpPr>
            <a:spLocks noChangeArrowheads="1"/>
          </p:cNvSpPr>
          <p:nvPr/>
        </p:nvSpPr>
        <p:spPr bwMode="auto">
          <a:xfrm>
            <a:off x="6403975" y="5410200"/>
            <a:ext cx="1606329" cy="523220"/>
          </a:xfrm>
          <a:prstGeom prst="rect">
            <a:avLst/>
          </a:prstGeom>
          <a:solidFill>
            <a:schemeClr val="accent2"/>
          </a:solidFill>
          <a:ln w="9525">
            <a:noFill/>
            <a:miter lim="800000"/>
            <a:headEnd/>
            <a:tailEnd/>
          </a:ln>
        </p:spPr>
        <p:txBody>
          <a:bodyPr wrap="none">
            <a:prstTxWarp prst="textNoShape">
              <a:avLst/>
            </a:prstTxWarp>
            <a:spAutoFit/>
          </a:bodyPr>
          <a:lstStyle/>
          <a:p>
            <a:r>
              <a:rPr lang="en-US" sz="2800" i="1" dirty="0">
                <a:latin typeface="Times" charset="0"/>
              </a:rPr>
              <a:t>D</a:t>
            </a:r>
            <a:r>
              <a:rPr lang="en-US" sz="2800" i="1" dirty="0">
                <a:latin typeface="Calibri"/>
              </a:rPr>
              <a:t> = E</a:t>
            </a:r>
            <a:r>
              <a:rPr lang="en-US" sz="2800" i="1" baseline="30000" dirty="0">
                <a:latin typeface="Calibri"/>
              </a:rPr>
              <a:t>T</a:t>
            </a:r>
            <a:r>
              <a:rPr lang="en-US" sz="2800" i="1" dirty="0">
                <a:latin typeface="Calibri"/>
              </a:rPr>
              <a:t> </a:t>
            </a:r>
            <a:r>
              <a:rPr lang="en-US" sz="2800" b="0" i="1" dirty="0">
                <a:latin typeface="Calibri"/>
              </a:rPr>
              <a:t>d</a:t>
            </a:r>
            <a:r>
              <a:rPr lang="en-US" sz="2800" i="1" dirty="0">
                <a:latin typeface="Symbol" charset="2"/>
                <a:sym typeface="Symbol" charset="2"/>
              </a:rPr>
              <a:t></a:t>
            </a:r>
          </a:p>
        </p:txBody>
      </p:sp>
      <p:graphicFrame>
        <p:nvGraphicFramePr>
          <p:cNvPr id="22530" name="Object 2"/>
          <p:cNvGraphicFramePr>
            <a:graphicFrameLocks noChangeAspect="1"/>
          </p:cNvGraphicFramePr>
          <p:nvPr>
            <p:extLst>
              <p:ext uri="{D42A27DB-BD31-4B8C-83A1-F6EECF244321}">
                <p14:modId xmlns:p14="http://schemas.microsoft.com/office/powerpoint/2010/main" val="2713892737"/>
              </p:ext>
            </p:extLst>
          </p:nvPr>
        </p:nvGraphicFramePr>
        <p:xfrm>
          <a:off x="590550" y="6034088"/>
          <a:ext cx="2990850" cy="747712"/>
        </p:xfrm>
        <a:graphic>
          <a:graphicData uri="http://schemas.openxmlformats.org/presentationml/2006/ole">
            <mc:AlternateContent xmlns:mc="http://schemas.openxmlformats.org/markup-compatibility/2006">
              <mc:Choice xmlns:v="urn:schemas-microsoft-com:vml" Requires="v">
                <p:oleObj spid="_x0000_s22644" name="Equation" r:id="rId3" imgW="1574800" imgH="393700" progId="Equation.3">
                  <p:embed/>
                </p:oleObj>
              </mc:Choice>
              <mc:Fallback>
                <p:oleObj name="Equation" r:id="rId3" imgW="15748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6034088"/>
                        <a:ext cx="2990850" cy="74771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 name="Object 3"/>
          <p:cNvGraphicFramePr>
            <a:graphicFrameLocks noChangeAspect="1"/>
          </p:cNvGraphicFramePr>
          <p:nvPr>
            <p:extLst>
              <p:ext uri="{D42A27DB-BD31-4B8C-83A1-F6EECF244321}">
                <p14:modId xmlns:p14="http://schemas.microsoft.com/office/powerpoint/2010/main" val="1630374683"/>
              </p:ext>
            </p:extLst>
          </p:nvPr>
        </p:nvGraphicFramePr>
        <p:xfrm>
          <a:off x="4681537" y="5867400"/>
          <a:ext cx="4310063" cy="875241"/>
        </p:xfrm>
        <a:graphic>
          <a:graphicData uri="http://schemas.openxmlformats.org/presentationml/2006/ole">
            <mc:AlternateContent xmlns:mc="http://schemas.openxmlformats.org/markup-compatibility/2006">
              <mc:Choice xmlns:v="urn:schemas-microsoft-com:vml" Requires="v">
                <p:oleObj spid="_x0000_s22645"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7" y="5867400"/>
                        <a:ext cx="4310063" cy="875241"/>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p>
            <a:fld id="{AD098220-30AA-0F4A-A6CE-07C566D4A0DD}" type="slidenum">
              <a:rPr lang="en-US" smtClean="0"/>
              <a:pPr/>
              <a:t>100</a:t>
            </a:fld>
            <a:endParaRPr lang="en-US"/>
          </a:p>
        </p:txBody>
      </p:sp>
      <p:sp>
        <p:nvSpPr>
          <p:cNvPr id="95235" name="Rectangle 2"/>
          <p:cNvSpPr>
            <a:spLocks noGrp="1" noChangeArrowheads="1"/>
          </p:cNvSpPr>
          <p:nvPr>
            <p:ph type="title"/>
          </p:nvPr>
        </p:nvSpPr>
        <p:spPr>
          <a:xfrm>
            <a:off x="762000" y="76200"/>
            <a:ext cx="7162800" cy="1371600"/>
          </a:xfrm>
        </p:spPr>
        <p:txBody>
          <a:bodyPr/>
          <a:lstStyle/>
          <a:p>
            <a:r>
              <a:rPr lang="en-US" dirty="0"/>
              <a:t>Taylor factor: </a:t>
            </a:r>
            <a:br>
              <a:rPr lang="en-US" dirty="0"/>
            </a:br>
            <a:r>
              <a:rPr lang="en-US" dirty="0"/>
              <a:t>multi-axial stress and strain states</a:t>
            </a:r>
          </a:p>
        </p:txBody>
      </p:sp>
      <p:sp>
        <p:nvSpPr>
          <p:cNvPr id="95236" name="Rectangle 3"/>
          <p:cNvSpPr>
            <a:spLocks noGrp="1" noChangeArrowheads="1"/>
          </p:cNvSpPr>
          <p:nvPr>
            <p:ph type="body" idx="1"/>
          </p:nvPr>
        </p:nvSpPr>
        <p:spPr>
          <a:xfrm>
            <a:off x="304800" y="1447800"/>
            <a:ext cx="8686800" cy="5257800"/>
          </a:xfrm>
        </p:spPr>
        <p:txBody>
          <a:bodyPr/>
          <a:lstStyle/>
          <a:p>
            <a:r>
              <a:rPr lang="en-US" sz="2400" dirty="0"/>
              <a:t>The development given so far needs to be generalized for arbitrary stress and strain states.</a:t>
            </a:r>
          </a:p>
          <a:p>
            <a:r>
              <a:rPr lang="en-US" sz="2400" dirty="0"/>
              <a:t>Write the </a:t>
            </a:r>
            <a:r>
              <a:rPr lang="en-US" sz="2400" dirty="0" err="1"/>
              <a:t>deviatoric</a:t>
            </a:r>
            <a:r>
              <a:rPr lang="en-US" sz="2400" dirty="0"/>
              <a:t> stress as the product of a tensor with unit magnitude (in terms of von </a:t>
            </a:r>
            <a:r>
              <a:rPr lang="en-US" sz="2400" dirty="0" err="1"/>
              <a:t>Mises</a:t>
            </a:r>
            <a:r>
              <a:rPr lang="en-US" sz="2400" dirty="0"/>
              <a:t> equivalent stress) and the (scalar) critical resolved shear stress, </a:t>
            </a:r>
            <a:r>
              <a:rPr lang="en-US" sz="2400" i="1" dirty="0">
                <a:latin typeface="Symbol" charset="2"/>
                <a:sym typeface="Symbol" charset="2"/>
              </a:rPr>
              <a:t></a:t>
            </a:r>
            <a:r>
              <a:rPr lang="en-US" sz="2400" baseline="-25000" dirty="0" err="1"/>
              <a:t>crss</a:t>
            </a:r>
            <a:r>
              <a:rPr lang="en-US" sz="2400" dirty="0"/>
              <a:t>, where the tensor defines the </a:t>
            </a:r>
            <a:r>
              <a:rPr lang="en-US" sz="2400" dirty="0" err="1"/>
              <a:t>multiaxial</a:t>
            </a:r>
            <a:r>
              <a:rPr lang="en-US" sz="2400" dirty="0"/>
              <a:t> stress state associated with a particular strain direction, </a:t>
            </a:r>
            <a:r>
              <a:rPr lang="en-US" sz="2400" b="1" i="1" dirty="0">
                <a:latin typeface="Times" charset="0"/>
              </a:rPr>
              <a:t>D</a:t>
            </a:r>
            <a:r>
              <a:rPr lang="en-US" sz="2400" dirty="0"/>
              <a:t>.</a:t>
            </a:r>
            <a:br>
              <a:rPr lang="en-US" sz="2400" dirty="0"/>
            </a:br>
            <a:r>
              <a:rPr lang="en-US" sz="2400" dirty="0"/>
              <a:t>        </a:t>
            </a:r>
            <a:r>
              <a:rPr lang="en-US" sz="2400" b="1" dirty="0">
                <a:latin typeface="Times" charset="0"/>
              </a:rPr>
              <a:t>S</a:t>
            </a:r>
            <a:r>
              <a:rPr lang="en-US" sz="2400" dirty="0">
                <a:latin typeface="Times" charset="0"/>
              </a:rPr>
              <a:t> = </a:t>
            </a:r>
            <a:r>
              <a:rPr lang="en-US" sz="2400" b="1" dirty="0">
                <a:latin typeface="Times" charset="0"/>
              </a:rPr>
              <a:t>M</a:t>
            </a:r>
            <a:r>
              <a:rPr lang="en-US" sz="2400" dirty="0">
                <a:latin typeface="Times" charset="0"/>
              </a:rPr>
              <a:t>(</a:t>
            </a:r>
            <a:r>
              <a:rPr lang="en-US" sz="2400" b="1" dirty="0">
                <a:latin typeface="Times" charset="0"/>
              </a:rPr>
              <a:t>D</a:t>
            </a:r>
            <a:r>
              <a:rPr lang="en-US" sz="2400" dirty="0">
                <a:latin typeface="Times" charset="0"/>
              </a:rPr>
              <a:t>) </a:t>
            </a:r>
            <a:r>
              <a:rPr lang="en-US" sz="2400" i="1" dirty="0">
                <a:latin typeface="Symbol" charset="2"/>
                <a:sym typeface="Symbol" charset="2"/>
              </a:rPr>
              <a:t></a:t>
            </a:r>
            <a:r>
              <a:rPr lang="en-US" sz="2400" baseline="-25000" dirty="0" err="1"/>
              <a:t>crss</a:t>
            </a:r>
            <a:r>
              <a:rPr lang="en-US" sz="2400" dirty="0"/>
              <a:t>.</a:t>
            </a:r>
          </a:p>
          <a:p>
            <a:r>
              <a:rPr lang="en-US" sz="2400" dirty="0"/>
              <a:t>Then we can find the (scalar) Taylor factor, </a:t>
            </a:r>
            <a:r>
              <a:rPr lang="en-US" sz="2400" i="1" dirty="0">
                <a:latin typeface="Times" charset="0"/>
              </a:rPr>
              <a:t>M</a:t>
            </a:r>
            <a:r>
              <a:rPr lang="en-US" sz="2400" dirty="0"/>
              <a:t>, by taking the inner product of the stress deviator and the strain rate tensor:</a:t>
            </a:r>
            <a:br>
              <a:rPr lang="en-US" sz="2400" dirty="0"/>
            </a:br>
            <a:r>
              <a:rPr lang="en-US" sz="2400" dirty="0"/>
              <a:t> </a:t>
            </a:r>
            <a:r>
              <a:rPr lang="en-US" sz="2400" b="1" dirty="0">
                <a:latin typeface="Times" charset="0"/>
              </a:rPr>
              <a:t>S</a:t>
            </a:r>
            <a:r>
              <a:rPr lang="en-US" sz="2400" dirty="0">
                <a:latin typeface="Times" charset="0"/>
              </a:rPr>
              <a:t>:</a:t>
            </a:r>
            <a:r>
              <a:rPr lang="en-US" sz="2400" b="1" dirty="0">
                <a:latin typeface="Times" charset="0"/>
              </a:rPr>
              <a:t>D</a:t>
            </a:r>
            <a:r>
              <a:rPr lang="en-US" sz="2400" dirty="0">
                <a:latin typeface="Times" charset="0"/>
              </a:rPr>
              <a:t> = </a:t>
            </a:r>
            <a:r>
              <a:rPr lang="en-US" sz="2400" b="1" dirty="0">
                <a:latin typeface="Times" charset="0"/>
              </a:rPr>
              <a:t>M</a:t>
            </a:r>
            <a:r>
              <a:rPr lang="en-US" sz="2400" dirty="0">
                <a:latin typeface="Times" charset="0"/>
              </a:rPr>
              <a:t>(</a:t>
            </a:r>
            <a:r>
              <a:rPr lang="en-US" sz="2400" b="1" dirty="0">
                <a:latin typeface="Times" charset="0"/>
              </a:rPr>
              <a:t>D</a:t>
            </a:r>
            <a:r>
              <a:rPr lang="en-US" sz="2400" dirty="0">
                <a:latin typeface="Times" charset="0"/>
              </a:rPr>
              <a:t>):</a:t>
            </a:r>
            <a:r>
              <a:rPr lang="en-US" sz="2400" b="1" dirty="0">
                <a:latin typeface="Times" charset="0"/>
              </a:rPr>
              <a:t>D</a:t>
            </a:r>
            <a:r>
              <a:rPr lang="en-US" sz="2400" dirty="0">
                <a:latin typeface="Times" charset="0"/>
              </a:rPr>
              <a:t> </a:t>
            </a:r>
            <a:r>
              <a:rPr lang="en-US" sz="2400" i="1" dirty="0">
                <a:latin typeface="Symbol" charset="2"/>
                <a:sym typeface="Symbol" charset="2"/>
              </a:rPr>
              <a:t></a:t>
            </a:r>
            <a:r>
              <a:rPr lang="en-US" sz="2400" baseline="-25000" dirty="0" err="1"/>
              <a:t>crss</a:t>
            </a:r>
            <a:r>
              <a:rPr lang="en-US" sz="2400" dirty="0">
                <a:latin typeface="Times" charset="0"/>
              </a:rPr>
              <a:t> = </a:t>
            </a:r>
            <a:r>
              <a:rPr lang="en-US" sz="2400" i="1" dirty="0">
                <a:latin typeface="Times" charset="0"/>
              </a:rPr>
              <a:t>M </a:t>
            </a:r>
            <a:r>
              <a:rPr lang="en-US" sz="2400" i="1" dirty="0">
                <a:latin typeface="Symbol" charset="2"/>
                <a:sym typeface="Symbol" charset="2"/>
              </a:rPr>
              <a:t></a:t>
            </a:r>
            <a:r>
              <a:rPr lang="en-US" sz="2400" baseline="-25000" dirty="0" err="1"/>
              <a:t>crss</a:t>
            </a:r>
            <a:r>
              <a:rPr lang="en-US" sz="2400" dirty="0"/>
              <a:t>.</a:t>
            </a:r>
          </a:p>
          <a:p>
            <a:r>
              <a:rPr lang="en-US" sz="2400" dirty="0"/>
              <a:t>See p 336 of [</a:t>
            </a:r>
            <a:r>
              <a:rPr lang="en-US" sz="2400" dirty="0" err="1"/>
              <a:t>Kocks</a:t>
            </a:r>
            <a:r>
              <a:rPr lang="en-US" sz="2400" dirty="0"/>
              <a:t>] and the lecture on the Relaxed Constraints Model.</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p>
            <a:fld id="{CFE7B84B-5B7A-394A-B3C9-4B0E241CFC5C}" type="slidenum">
              <a:rPr lang="en-US" smtClean="0"/>
              <a:pPr/>
              <a:t>101</a:t>
            </a:fld>
            <a:endParaRPr lang="en-US"/>
          </a:p>
        </p:txBody>
      </p:sp>
      <p:sp>
        <p:nvSpPr>
          <p:cNvPr id="96259" name="Rectangle 2"/>
          <p:cNvSpPr>
            <a:spLocks noGrp="1" noChangeArrowheads="1"/>
          </p:cNvSpPr>
          <p:nvPr>
            <p:ph type="title"/>
          </p:nvPr>
        </p:nvSpPr>
        <p:spPr>
          <a:xfrm>
            <a:off x="1524000" y="0"/>
            <a:ext cx="6096000" cy="1371600"/>
          </a:xfrm>
        </p:spPr>
        <p:txBody>
          <a:bodyPr/>
          <a:lstStyle/>
          <a:p>
            <a:r>
              <a:rPr lang="en-US"/>
              <a:t>Summary</a:t>
            </a:r>
          </a:p>
        </p:txBody>
      </p:sp>
      <p:sp>
        <p:nvSpPr>
          <p:cNvPr id="96260" name="Rectangle 3"/>
          <p:cNvSpPr>
            <a:spLocks noGrp="1" noChangeArrowheads="1"/>
          </p:cNvSpPr>
          <p:nvPr>
            <p:ph type="body" idx="1"/>
          </p:nvPr>
        </p:nvSpPr>
        <p:spPr>
          <a:xfrm>
            <a:off x="685800" y="1295400"/>
            <a:ext cx="8305800" cy="5105400"/>
          </a:xfrm>
        </p:spPr>
        <p:txBody>
          <a:bodyPr/>
          <a:lstStyle/>
          <a:p>
            <a:r>
              <a:rPr lang="en-US"/>
              <a:t>Multiple slip is very different from single slip.</a:t>
            </a:r>
          </a:p>
          <a:p>
            <a:r>
              <a:rPr lang="en-US"/>
              <a:t>Multiaxial stress states are required to activate multiple slip.</a:t>
            </a:r>
          </a:p>
          <a:p>
            <a:r>
              <a:rPr lang="en-US"/>
              <a:t>For cubic metals, there is a finite list of such multiaxial stress states (56).</a:t>
            </a:r>
          </a:p>
          <a:p>
            <a:r>
              <a:rPr lang="en-US"/>
              <a:t>Minimum (microscopic) slip (Taylor) is equivalent to maximum work (Bishop-Hill).</a:t>
            </a:r>
          </a:p>
          <a:p>
            <a:r>
              <a:rPr lang="en-US"/>
              <a:t>Solution of stress state still leaves the “ambiguity problem” associated with the distribution of (microscopic) slips; this is generally solved by using a rate-sensitive solution.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p>
            <a:fld id="{8F1EB2BC-1C2C-884D-94D5-9406E96DA74D}" type="slidenum">
              <a:rPr lang="en-US" smtClean="0"/>
              <a:pPr/>
              <a:t>102</a:t>
            </a:fld>
            <a:endParaRPr lang="en-US"/>
          </a:p>
        </p:txBody>
      </p:sp>
      <p:sp>
        <p:nvSpPr>
          <p:cNvPr id="97283" name="Rectangle 2"/>
          <p:cNvSpPr>
            <a:spLocks noGrp="1" noChangeArrowheads="1"/>
          </p:cNvSpPr>
          <p:nvPr>
            <p:ph type="title"/>
          </p:nvPr>
        </p:nvSpPr>
        <p:spPr>
          <a:xfrm>
            <a:off x="1524000" y="0"/>
            <a:ext cx="6096000" cy="1371600"/>
          </a:xfrm>
        </p:spPr>
        <p:txBody>
          <a:bodyPr/>
          <a:lstStyle/>
          <a:p>
            <a:r>
              <a:rPr lang="en-US"/>
              <a:t>Supplemental Slides</a:t>
            </a:r>
          </a:p>
        </p:txBody>
      </p:sp>
      <p:sp>
        <p:nvSpPr>
          <p:cNvPr id="97284" name="Rectangle 3"/>
          <p:cNvSpPr>
            <a:spLocks noGrp="1" noChangeArrowheads="1"/>
          </p:cNvSpPr>
          <p:nvPr>
            <p:ph type="body" idx="1"/>
          </p:nvPr>
        </p:nvSpPr>
        <p:spPr>
          <a:xfrm>
            <a:off x="762000" y="1447800"/>
            <a:ext cx="7391400" cy="4495800"/>
          </a:xfrm>
        </p:spPr>
        <p:txBody>
          <a:bodyPr/>
          <a:lstStyle/>
          <a:p>
            <a:endParaRPr lang="en-US" sz="2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1"/>
          </p:nvPr>
        </p:nvSpPr>
        <p:spPr>
          <a:noFill/>
        </p:spPr>
        <p:txBody>
          <a:bodyPr/>
          <a:lstStyle/>
          <a:p>
            <a:fld id="{156E9DC7-A5D7-6140-8067-008BB286E4EE}" type="slidenum">
              <a:rPr lang="en-US" smtClean="0"/>
              <a:pPr/>
              <a:t>103</a:t>
            </a:fld>
            <a:endParaRPr lang="en-US"/>
          </a:p>
        </p:txBody>
      </p:sp>
      <p:sp>
        <p:nvSpPr>
          <p:cNvPr id="108547" name="Rectangle 2"/>
          <p:cNvSpPr>
            <a:spLocks noGrp="1" noChangeArrowheads="1"/>
          </p:cNvSpPr>
          <p:nvPr>
            <p:ph type="title"/>
          </p:nvPr>
        </p:nvSpPr>
        <p:spPr/>
        <p:txBody>
          <a:bodyPr/>
          <a:lstStyle/>
          <a:p>
            <a:r>
              <a:rPr lang="en-US"/>
              <a:t>Equations</a:t>
            </a:r>
          </a:p>
        </p:txBody>
      </p:sp>
      <p:sp>
        <p:nvSpPr>
          <p:cNvPr id="108548" name="Text Box 3"/>
          <p:cNvSpPr txBox="1">
            <a:spLocks noChangeArrowheads="1"/>
          </p:cNvSpPr>
          <p:nvPr/>
        </p:nvSpPr>
        <p:spPr bwMode="auto">
          <a:xfrm>
            <a:off x="914400" y="1524000"/>
            <a:ext cx="7026275" cy="369332"/>
          </a:xfrm>
          <a:prstGeom prst="rect">
            <a:avLst/>
          </a:prstGeom>
          <a:noFill/>
          <a:ln w="9525">
            <a:noFill/>
            <a:miter lim="800000"/>
            <a:headEnd/>
            <a:tailEnd/>
          </a:ln>
        </p:spPr>
        <p:txBody>
          <a:bodyPr>
            <a:prstTxWarp prst="textNoShape">
              <a:avLst/>
            </a:prstTxWarp>
            <a:spAutoFit/>
          </a:bodyPr>
          <a:lstStyle/>
          <a:p>
            <a:r>
              <a:rPr lang="en-US" sz="900" b="0" dirty="0">
                <a:solidFill>
                  <a:schemeClr val="tx1"/>
                </a:solidFill>
                <a:latin typeface="Calibri"/>
              </a:rPr>
              <a:t>Slide 31:  \tau =  m_{11} \sigma_{11}  + m_{22} \sigma_{22} + m_{33} \sigma_{33}  + ( m_{12}  + m_{21}) \sigma_{12}  \\+  (m_{13}  + m_{31})   \sigma_{13}    +(m_{23}  + m_{32})  \sigma_{23} </a:t>
            </a:r>
          </a:p>
        </p:txBody>
      </p:sp>
      <p:sp>
        <p:nvSpPr>
          <p:cNvPr id="108549" name="Text Box 4"/>
          <p:cNvSpPr txBox="1">
            <a:spLocks noChangeArrowheads="1"/>
          </p:cNvSpPr>
          <p:nvPr/>
        </p:nvSpPr>
        <p:spPr bwMode="auto">
          <a:xfrm>
            <a:off x="525463" y="4572000"/>
            <a:ext cx="8093075" cy="703263"/>
          </a:xfrm>
          <a:prstGeom prst="rect">
            <a:avLst/>
          </a:prstGeom>
          <a:noFill/>
          <a:ln w="9525">
            <a:noFill/>
            <a:miter lim="800000"/>
            <a:headEnd/>
            <a:tailEnd/>
          </a:ln>
        </p:spPr>
        <p:txBody>
          <a:bodyPr>
            <a:prstTxWarp prst="textNoShape">
              <a:avLst/>
            </a:prstTxWarp>
            <a:spAutoFit/>
          </a:bodyPr>
          <a:lstStyle/>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-C \\ B \\ F \\ G \\ H \end{</a:t>
            </a:r>
            <a:r>
              <a:rPr lang="en-US" sz="800" b="0" dirty="0" err="1">
                <a:solidFill>
                  <a:schemeClr val="tx1"/>
                </a:solidFill>
                <a:latin typeface="Calibri"/>
              </a:rPr>
              <a:t>bmatrix</a:t>
            </a:r>
            <a:r>
              <a:rPr lang="en-US" sz="800" b="0" dirty="0">
                <a:solidFill>
                  <a:schemeClr val="tx1"/>
                </a:solidFill>
                <a:latin typeface="Calibri"/>
              </a:rPr>
              <a:t>} = \begin{</a:t>
            </a:r>
            <a:r>
              <a:rPr lang="en-US" sz="800" b="0" dirty="0" err="1">
                <a:solidFill>
                  <a:schemeClr val="tx1"/>
                </a:solidFill>
                <a:latin typeface="Calibri"/>
              </a:rPr>
              <a:t>bmatrix</a:t>
            </a:r>
            <a:r>
              <a:rPr lang="en-US" sz="800" b="0" dirty="0">
                <a:solidFill>
                  <a:schemeClr val="tx1"/>
                </a:solidFill>
                <a:latin typeface="Calibri"/>
              </a:rPr>
              <a:t>}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a:t>
            </a:r>
          </a:p>
        </p:txBody>
      </p:sp>
      <p:sp>
        <p:nvSpPr>
          <p:cNvPr id="108550" name="Text Box 5"/>
          <p:cNvSpPr txBox="1">
            <a:spLocks noChangeArrowheads="1"/>
          </p:cNvSpPr>
          <p:nvPr/>
        </p:nvSpPr>
        <p:spPr bwMode="auto">
          <a:xfrm>
            <a:off x="411163" y="2527300"/>
            <a:ext cx="8321675" cy="1803400"/>
          </a:xfrm>
          <a:prstGeom prst="rect">
            <a:avLst/>
          </a:prstGeom>
          <a:noFill/>
          <a:ln w="9525">
            <a:noFill/>
            <a:miter lim="800000"/>
            <a:headEnd/>
            <a:tailEnd/>
          </a:ln>
        </p:spPr>
        <p:txBody>
          <a:bodyPr>
            <a:prstTxWarp prst="textNoShape">
              <a:avLst/>
            </a:prstTxWarp>
            <a:spAutoFit/>
          </a:bodyPr>
          <a:lstStyle/>
          <a:p>
            <a:r>
              <a:rPr lang="en-US" sz="800" b="0" dirty="0">
                <a:solidFill>
                  <a:schemeClr val="tx1"/>
                </a:solidFill>
                <a:latin typeface="Calibri"/>
              </a:rPr>
              <a:t>SLIDE 34:</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m_{11}^{(1) } &amp; m_{22}^{(1) } &amp; m_{33}^{(1)} &amp; (m_{23}^{(1)}+m_{32}^{(1)}) &amp; (m_{13}^{(1)}+m_{31}^{(1)})  &amp; (m_{12}^{(1)}+m_{21}^{(1)}) </a:t>
            </a:r>
          </a:p>
          <a:p>
            <a:r>
              <a:rPr lang="en-US" sz="800" b="0" dirty="0">
                <a:solidFill>
                  <a:schemeClr val="tx1"/>
                </a:solidFill>
                <a:latin typeface="Calibri"/>
              </a:rPr>
              <a:t> \\ m_{11}^{(2)} &amp;  m_{22}^{(2)} &amp; m_{33}^{(2)} &amp; (m_{23}^{(2)}+m_{32}^{(2)}) &amp; (m_{13}^{(2)}+m_{31}^{(2)}) &amp; (m_{12}^{(2)}+m_{21}^{(2)})  \\ m_{11}^{(3)} &amp; m_{22}^{(3)} &amp; m_{33}^{(3)} &amp; (m_{23}^{(3)}+m_{32}^{(3)}) &amp; (m_{13}^{(3)}+m_{31}^{(3)}) &amp; (m_{12}^{(3)}+m_{21}^{(3)}) \\ </a:t>
            </a:r>
          </a:p>
          <a:p>
            <a:r>
              <a:rPr lang="en-US" sz="800" b="0" dirty="0">
                <a:solidFill>
                  <a:schemeClr val="tx1"/>
                </a:solidFill>
                <a:latin typeface="Calibri"/>
              </a:rPr>
              <a:t>m_{11}^{(4)} &amp; m_{22}^{(4)} &amp; m_{33}^{(4)} &amp; (m_{23}^{(4)}+m_{32}^{(4)})  &amp; (m_{13}^{(4)}+m_{31}^{(4)}) &amp; (m_{12}^{(4)}+m_{21}^{(4)}) \\ </a:t>
            </a:r>
          </a:p>
          <a:p>
            <a:r>
              <a:rPr lang="en-US" sz="800" b="0" dirty="0">
                <a:solidFill>
                  <a:schemeClr val="tx1"/>
                </a:solidFill>
                <a:latin typeface="Calibri"/>
              </a:rPr>
              <a:t>m_{11}^{(5)} &amp; m_{22}^{(5)} &amp; m_{33}^{(5)}  &amp; (m_{23}^{(5)}+m_{32}^{(5)}) &amp; (m_{13}^{(5)}+m_{31}^{(5)})  &amp; (m_{12}^{(5)}+m_{21}^{(5)})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\sigma_{11}  \\  \sigma_{22} \\ \sigma_{33} \\ \sigma_{23}  \\   \sigma_{13} \\  \sigma_{12}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m_{22}^{(1) } &amp; m_{33}^{(1)} &amp; (m_{23}^{(1)}+m_{32}^{(1)}) &amp; (m_{13}^{(1)}+m_{31}^{(1)})  &amp; (m_{12}^{(1)}+m_{21}^{(1)})  \\ m_{22}^{(2)} &amp; m_{33}^{(2)} &amp; (m_{23}^{(2)}+m_{32}^{(2)}) &amp; (m_{13}^{(2)}+m_{31}^{(2)}) &amp; (m_{12}^{(2)}+m_{21}^{(2)})  \\ m_{22}^{(3)} &amp; m_{33}^{(3)} &amp; (m_{23}^{(1)}+m_{32}^{(3)}) &amp; (m_{13}^{(3)}+m_{31}^{(3)}) &amp; (m_{12}^{(3)}+m_{21}^{(3)}) \\ </a:t>
            </a:r>
          </a:p>
          <a:p>
            <a:r>
              <a:rPr lang="en-US" sz="800" b="0" dirty="0">
                <a:solidFill>
                  <a:schemeClr val="tx1"/>
                </a:solidFill>
                <a:latin typeface="Calibri"/>
              </a:rPr>
              <a:t>m_{22}^{(5)} &amp; m_{33}^{(4)} &amp; (m_{23}^{(1)}+m_{32}^{(4)})  &amp; (m_{13}^{(4)}+m_{31}^{(4)}) &amp; (m_{12}^{(4)}+m_{21}^{(4)}) \\ </a:t>
            </a:r>
          </a:p>
          <a:p>
            <a:r>
              <a:rPr lang="en-US" sz="800" b="0" dirty="0">
                <a:solidFill>
                  <a:schemeClr val="tx1"/>
                </a:solidFill>
                <a:latin typeface="Calibri"/>
              </a:rPr>
              <a:t>m_{22}^{(5)} &amp; m_{33}^{(5)}  &amp; (m_{23}^{(5)}+m_{32}^{(5)}) &amp; (m_{13}^{(5)}+m_{31}^{(5)})  &amp; (m_{12}^{(5)}+m_{21}^{(5)})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-C \\ B \\ F \\ G \\ H \end{</a:t>
            </a:r>
            <a:r>
              <a:rPr lang="en-US" sz="800" b="0" dirty="0" err="1">
                <a:solidFill>
                  <a:schemeClr val="tx1"/>
                </a:solidFill>
                <a:latin typeface="Calibri"/>
              </a:rPr>
              <a:t>bmatrix</a:t>
            </a:r>
            <a:r>
              <a:rPr lang="en-US" sz="800" b="0" dirty="0">
                <a:solidFill>
                  <a:schemeClr val="tx1"/>
                </a:solidFill>
                <a:latin typeface="Calibri"/>
              </a:rPr>
              <a:t>} </a:t>
            </a:r>
          </a:p>
        </p:txBody>
      </p:sp>
      <p:sp>
        <p:nvSpPr>
          <p:cNvPr id="108551" name="Text Box 6"/>
          <p:cNvSpPr txBox="1">
            <a:spLocks noChangeArrowheads="1"/>
          </p:cNvSpPr>
          <p:nvPr/>
        </p:nvSpPr>
        <p:spPr bwMode="auto">
          <a:xfrm>
            <a:off x="403225" y="5638800"/>
            <a:ext cx="7866256" cy="507831"/>
          </a:xfrm>
          <a:prstGeom prst="rect">
            <a:avLst/>
          </a:prstGeom>
          <a:noFill/>
          <a:ln w="9525">
            <a:noFill/>
            <a:miter lim="800000"/>
            <a:headEnd/>
            <a:tailEnd/>
          </a:ln>
        </p:spPr>
        <p:txBody>
          <a:bodyPr wrap="none">
            <a:prstTxWarp prst="textNoShape">
              <a:avLst/>
            </a:prstTxWarp>
            <a:spAutoFit/>
          </a:bodyPr>
          <a:lstStyle/>
          <a:p>
            <a:r>
              <a:rPr lang="en-US" sz="900" b="0" dirty="0">
                <a:solidFill>
                  <a:schemeClr val="tx1"/>
                </a:solidFill>
                <a:latin typeface="Calibri"/>
              </a:rPr>
              <a:t>SLIDE 37</a:t>
            </a:r>
            <a:br>
              <a:rPr lang="en-US" sz="900" b="0" dirty="0">
                <a:solidFill>
                  <a:schemeClr val="tx1"/>
                </a:solidFill>
                <a:latin typeface="Calibri"/>
              </a:rPr>
            </a:br>
            <a:r>
              <a:rPr lang="en-US" sz="900" b="0" dirty="0">
                <a:solidFill>
                  <a:schemeClr val="tx1"/>
                </a:solidFill>
                <a:latin typeface="Calibri"/>
              </a:rPr>
              <a:t>\delta w = \sigma_{11} d\epsilon_{11}  + \sigma_{22} d\epsilon_{22} +\sigma_{33} d\epsilon_{33} + 2 \sigma_{12} d\epsilon_{12}   + 2 \sigma_{13} d\epsilon_{13}  +</a:t>
            </a:r>
          </a:p>
          <a:p>
            <a:r>
              <a:rPr lang="en-US" sz="900" b="0" dirty="0">
                <a:solidFill>
                  <a:schemeClr val="tx1"/>
                </a:solidFill>
                <a:latin typeface="Calibri"/>
              </a:rPr>
              <a:t>2 \sigma_{23} d\epsilon_{23} </a:t>
            </a:r>
          </a:p>
        </p:txBody>
      </p:sp>
      <p:sp>
        <p:nvSpPr>
          <p:cNvPr id="108552" name="Rectangle 7"/>
          <p:cNvSpPr>
            <a:spLocks noChangeArrowheads="1"/>
          </p:cNvSpPr>
          <p:nvPr/>
        </p:nvSpPr>
        <p:spPr bwMode="auto">
          <a:xfrm>
            <a:off x="457200" y="6324600"/>
            <a:ext cx="4957157" cy="215444"/>
          </a:xfrm>
          <a:prstGeom prst="rect">
            <a:avLst/>
          </a:prstGeom>
          <a:noFill/>
          <a:ln w="9525">
            <a:noFill/>
            <a:miter lim="800000"/>
            <a:headEnd/>
            <a:tailEnd/>
          </a:ln>
        </p:spPr>
        <p:txBody>
          <a:bodyPr wrap="none">
            <a:prstTxWarp prst="textNoShape">
              <a:avLst/>
            </a:prstTxWarp>
            <a:spAutoFit/>
          </a:bodyPr>
          <a:lstStyle/>
          <a:p>
            <a:r>
              <a:rPr lang="en-US" sz="800" b="0" dirty="0">
                <a:solidFill>
                  <a:schemeClr val="tx1"/>
                </a:solidFill>
                <a:latin typeface="Calibri"/>
              </a:rPr>
              <a:t>SLIDE 53:   \Omega_{</a:t>
            </a:r>
            <a:r>
              <a:rPr lang="en-US" sz="800" b="0" dirty="0" err="1">
                <a:solidFill>
                  <a:schemeClr val="tx1"/>
                </a:solidFill>
                <a:latin typeface="Calibri"/>
              </a:rPr>
              <a:t>ij</a:t>
            </a:r>
            <a:r>
              <a:rPr lang="en-US" sz="800" b="0" dirty="0">
                <a:solidFill>
                  <a:schemeClr val="tx1"/>
                </a:solidFill>
                <a:latin typeface="Calibri"/>
              </a:rPr>
              <a:t>}^{(\alpha)} = \</a:t>
            </a:r>
            <a:r>
              <a:rPr lang="en-US" sz="800" b="0" dirty="0" err="1">
                <a:solidFill>
                  <a:schemeClr val="tx1"/>
                </a:solidFill>
                <a:latin typeface="Calibri"/>
              </a:rPr>
              <a:t>frac</a:t>
            </a:r>
            <a:r>
              <a:rPr lang="en-US" sz="800" b="0" dirty="0">
                <a:solidFill>
                  <a:schemeClr val="tx1"/>
                </a:solidFill>
                <a:latin typeface="Calibri"/>
              </a:rPr>
              <a:t>{1}{2} (</a:t>
            </a:r>
            <a:r>
              <a:rPr lang="en-US" sz="800" b="0" dirty="0" err="1">
                <a:solidFill>
                  <a:schemeClr val="tx1"/>
                </a:solidFill>
                <a:latin typeface="Calibri"/>
              </a:rPr>
              <a:t>b_i</a:t>
            </a:r>
            <a:r>
              <a:rPr lang="en-US" sz="800" b="0" dirty="0">
                <a:solidFill>
                  <a:schemeClr val="tx1"/>
                </a:solidFill>
                <a:latin typeface="Calibri"/>
              </a:rPr>
              <a:t>&amp;^{(\alpha)} </a:t>
            </a:r>
            <a:r>
              <a:rPr lang="en-US" sz="800" b="0" dirty="0" err="1">
                <a:solidFill>
                  <a:schemeClr val="tx1"/>
                </a:solidFill>
                <a:latin typeface="Calibri"/>
              </a:rPr>
              <a:t>n_j</a:t>
            </a:r>
            <a:r>
              <a:rPr lang="en-US" sz="800" b="0" dirty="0">
                <a:solidFill>
                  <a:schemeClr val="tx1"/>
                </a:solidFill>
                <a:latin typeface="Calibri"/>
              </a:rPr>
              <a:t>&amp;^{(\alpha)} - </a:t>
            </a:r>
            <a:r>
              <a:rPr lang="en-US" sz="800" b="0" dirty="0" err="1">
                <a:solidFill>
                  <a:schemeClr val="tx1"/>
                </a:solidFill>
                <a:latin typeface="Calibri"/>
              </a:rPr>
              <a:t>b_j</a:t>
            </a:r>
            <a:r>
              <a:rPr lang="en-US" sz="800" b="0" dirty="0">
                <a:solidFill>
                  <a:schemeClr val="tx1"/>
                </a:solidFill>
                <a:latin typeface="Calibri"/>
              </a:rPr>
              <a:t>&amp;^{(\alpha)} </a:t>
            </a:r>
            <a:r>
              <a:rPr lang="en-US" sz="800" b="0" dirty="0" err="1">
                <a:solidFill>
                  <a:schemeClr val="tx1"/>
                </a:solidFill>
                <a:latin typeface="Calibri"/>
              </a:rPr>
              <a:t>n_i</a:t>
            </a:r>
            <a:r>
              <a:rPr lang="en-US" sz="800" b="0" dirty="0">
                <a:solidFill>
                  <a:schemeClr val="tx1"/>
                </a:solidFill>
                <a:latin typeface="Calibri"/>
              </a:rPr>
              <a:t>&amp;^{(\alpha)}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76200"/>
            <a:ext cx="6096000" cy="990600"/>
          </a:xfrm>
        </p:spPr>
        <p:txBody>
          <a:bodyPr/>
          <a:lstStyle/>
          <a:p>
            <a:r>
              <a:rPr lang="en-US" dirty="0"/>
              <a:t>Taylor model: uniform strain</a:t>
            </a:r>
          </a:p>
        </p:txBody>
      </p:sp>
      <p:pic>
        <p:nvPicPr>
          <p:cNvPr id="23555" name="Content Placeholder 4" descr="Taylor-multiple-slip.tiff"/>
          <p:cNvPicPr>
            <a:picLocks noGrp="1" noChangeAspect="1"/>
          </p:cNvPicPr>
          <p:nvPr>
            <p:ph idx="1"/>
          </p:nvPr>
        </p:nvPicPr>
        <p:blipFill>
          <a:blip r:embed="rId2"/>
          <a:srcRect l="-6921" r="-6921"/>
          <a:stretch>
            <a:fillRect/>
          </a:stretch>
        </p:blipFill>
        <p:spPr>
          <a:xfrm>
            <a:off x="990600" y="990600"/>
            <a:ext cx="7391400" cy="4495800"/>
          </a:xfrm>
        </p:spPr>
      </p:pic>
      <p:sp>
        <p:nvSpPr>
          <p:cNvPr id="23556" name="Slide Number Placeholder 3"/>
          <p:cNvSpPr>
            <a:spLocks noGrp="1"/>
          </p:cNvSpPr>
          <p:nvPr>
            <p:ph type="sldNum" sz="quarter" idx="11"/>
          </p:nvPr>
        </p:nvSpPr>
        <p:spPr>
          <a:noFill/>
        </p:spPr>
        <p:txBody>
          <a:bodyPr/>
          <a:lstStyle/>
          <a:p>
            <a:fld id="{7AE824D4-9445-8B41-832D-24962AB73630}" type="slidenum">
              <a:rPr lang="en-US" smtClean="0"/>
              <a:pPr/>
              <a:t>11</a:t>
            </a:fld>
            <a:endParaRPr lang="en-US"/>
          </a:p>
        </p:txBody>
      </p:sp>
      <p:sp>
        <p:nvSpPr>
          <p:cNvPr id="23557" name="TextBox 5"/>
          <p:cNvSpPr txBox="1">
            <a:spLocks noChangeArrowheads="1"/>
          </p:cNvSpPr>
          <p:nvPr/>
        </p:nvSpPr>
        <p:spPr bwMode="auto">
          <a:xfrm>
            <a:off x="914400" y="5486400"/>
            <a:ext cx="8229600" cy="830997"/>
          </a:xfrm>
          <a:prstGeom prst="rect">
            <a:avLst/>
          </a:prstGeom>
          <a:noFill/>
          <a:ln w="9525">
            <a:noFill/>
            <a:miter lim="800000"/>
            <a:headEnd/>
            <a:tailEnd/>
          </a:ln>
        </p:spPr>
        <p:txBody>
          <a:bodyPr>
            <a:prstTxWarp prst="textNoShape">
              <a:avLst/>
            </a:prstTxWarp>
            <a:spAutoFit/>
          </a:bodyPr>
          <a:lstStyle/>
          <a:p>
            <a:r>
              <a:rPr lang="en-US" b="0" dirty="0">
                <a:latin typeface="Calibri"/>
              </a:rPr>
              <a:t>An essential assumption of the Taylor model is that each grain conforms to the macroscopic strain imposed on the polycrystal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1"/>
          </p:nvPr>
        </p:nvSpPr>
        <p:spPr>
          <a:noFill/>
        </p:spPr>
        <p:txBody>
          <a:bodyPr/>
          <a:lstStyle/>
          <a:p>
            <a:fld id="{42A780F4-FB2F-E64B-9C91-14C3F73E285F}" type="slidenum">
              <a:rPr lang="en-US" smtClean="0"/>
              <a:pPr/>
              <a:t>12</a:t>
            </a:fld>
            <a:endParaRPr lang="en-US"/>
          </a:p>
        </p:txBody>
      </p:sp>
      <p:sp>
        <p:nvSpPr>
          <p:cNvPr id="24579" name="Rectangle 3"/>
          <p:cNvSpPr>
            <a:spLocks noChangeArrowheads="1"/>
          </p:cNvSpPr>
          <p:nvPr/>
        </p:nvSpPr>
        <p:spPr bwMode="auto">
          <a:xfrm>
            <a:off x="533400" y="24422"/>
            <a:ext cx="7848600" cy="1143000"/>
          </a:xfrm>
          <a:prstGeom prst="rect">
            <a:avLst/>
          </a:prstGeom>
          <a:noFill/>
          <a:ln w="9525">
            <a:noFill/>
            <a:miter lim="800000"/>
            <a:headEnd/>
            <a:tailEnd/>
          </a:ln>
        </p:spPr>
        <p:txBody>
          <a:bodyPr lIns="92075" tIns="46038" rIns="92075" bIns="46038" anchor="b">
            <a:prstTxWarp prst="textNoShape">
              <a:avLst/>
            </a:prstTxWarp>
          </a:bodyPr>
          <a:lstStyle/>
          <a:p>
            <a:pPr algn="ctr">
              <a:lnSpc>
                <a:spcPct val="120000"/>
              </a:lnSpc>
            </a:pPr>
            <a:r>
              <a:rPr lang="en-US" altLang="ko-KR" sz="3200" b="0" i="1" dirty="0">
                <a:solidFill>
                  <a:srgbClr val="0000CC"/>
                </a:solidFill>
                <a:latin typeface="Helvetica" charset="0"/>
                <a:ea typeface="Calibri"/>
                <a:cs typeface="Calibri"/>
              </a:rPr>
              <a:t>Example of Slip Lines at Surface </a:t>
            </a:r>
            <a:br>
              <a:rPr lang="en-US" altLang="ko-KR" sz="3200" b="0" i="1" dirty="0">
                <a:solidFill>
                  <a:srgbClr val="0000CC"/>
                </a:solidFill>
                <a:latin typeface="Helvetica" charset="0"/>
                <a:ea typeface="Calibri"/>
                <a:cs typeface="Calibri"/>
              </a:rPr>
            </a:br>
            <a:r>
              <a:rPr lang="en-US" altLang="ko-KR" sz="3200" b="0" i="1" dirty="0">
                <a:solidFill>
                  <a:srgbClr val="0000CC"/>
                </a:solidFill>
                <a:latin typeface="Helvetica" charset="0"/>
                <a:ea typeface="Calibri"/>
                <a:cs typeface="Calibri"/>
              </a:rPr>
              <a:t>(plane strain stretched Al 6022)</a:t>
            </a:r>
          </a:p>
        </p:txBody>
      </p:sp>
      <p:sp>
        <p:nvSpPr>
          <p:cNvPr id="24580" name="Text Box 4"/>
          <p:cNvSpPr txBox="1">
            <a:spLocks noChangeArrowheads="1"/>
          </p:cNvSpPr>
          <p:nvPr/>
        </p:nvSpPr>
        <p:spPr bwMode="auto">
          <a:xfrm>
            <a:off x="1371600" y="1295400"/>
            <a:ext cx="3429000" cy="374650"/>
          </a:xfrm>
          <a:prstGeom prst="rect">
            <a:avLst/>
          </a:prstGeom>
          <a:noFill/>
          <a:ln w="12700">
            <a:noFill/>
            <a:miter lim="800000"/>
            <a:headEnd type="none" w="sm" len="sm"/>
            <a:tailEnd type="none" w="sm" len="sm"/>
          </a:ln>
        </p:spPr>
        <p:txBody>
          <a:bodyPr>
            <a:prstTxWarp prst="textNoShape">
              <a:avLst/>
            </a:prstTxWarp>
            <a:spAutoFit/>
          </a:bodyPr>
          <a:lstStyle/>
          <a:p>
            <a:pPr algn="ctr">
              <a:lnSpc>
                <a:spcPct val="90000"/>
              </a:lnSpc>
              <a:spcBef>
                <a:spcPct val="50000"/>
              </a:spcBef>
            </a:pPr>
            <a:r>
              <a:rPr kumimoji="0" lang="en-US" altLang="ko-KR" sz="2000" i="1" dirty="0">
                <a:solidFill>
                  <a:srgbClr val="9900FF"/>
                </a:solidFill>
                <a:latin typeface="Calibri"/>
                <a:ea typeface="굴림" charset="-127"/>
                <a:cs typeface="굴림" charset="-127"/>
              </a:rPr>
              <a:t>T-Sample at 15 % strain</a:t>
            </a:r>
          </a:p>
        </p:txBody>
      </p:sp>
      <p:sp>
        <p:nvSpPr>
          <p:cNvPr id="24581" name="Line 6"/>
          <p:cNvSpPr>
            <a:spLocks noChangeShapeType="1"/>
          </p:cNvSpPr>
          <p:nvPr/>
        </p:nvSpPr>
        <p:spPr bwMode="auto">
          <a:xfrm>
            <a:off x="2582863" y="6159500"/>
            <a:ext cx="0" cy="409575"/>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dirty="0">
              <a:latin typeface="Calibri"/>
            </a:endParaRPr>
          </a:p>
        </p:txBody>
      </p:sp>
      <p:sp>
        <p:nvSpPr>
          <p:cNvPr id="24582" name="Line 7"/>
          <p:cNvSpPr>
            <a:spLocks noChangeShapeType="1"/>
          </p:cNvSpPr>
          <p:nvPr/>
        </p:nvSpPr>
        <p:spPr bwMode="auto">
          <a:xfrm rot="5400000">
            <a:off x="2808288" y="6342063"/>
            <a:ext cx="1587" cy="452437"/>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dirty="0">
              <a:latin typeface="Calibri"/>
            </a:endParaRPr>
          </a:p>
        </p:txBody>
      </p:sp>
      <p:sp>
        <p:nvSpPr>
          <p:cNvPr id="24586" name="Text Box 8"/>
          <p:cNvSpPr txBox="1">
            <a:spLocks noChangeArrowheads="1"/>
          </p:cNvSpPr>
          <p:nvPr/>
        </p:nvSpPr>
        <p:spPr bwMode="auto">
          <a:xfrm>
            <a:off x="1676400" y="6019800"/>
            <a:ext cx="838200" cy="276225"/>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dirty="0">
                <a:latin typeface="Calibri"/>
                <a:ea typeface="굴림" charset="-127"/>
                <a:cs typeface="굴림" charset="-127"/>
              </a:rPr>
              <a:t>PD // TD</a:t>
            </a:r>
            <a:endParaRPr kumimoji="0" lang="en-US" altLang="ko-KR" b="0" dirty="0">
              <a:latin typeface="Calibri"/>
              <a:ea typeface="굴림" charset="-127"/>
              <a:cs typeface="굴림" charset="-127"/>
            </a:endParaRPr>
          </a:p>
        </p:txBody>
      </p:sp>
      <p:sp>
        <p:nvSpPr>
          <p:cNvPr id="24587" name="Text Box 9"/>
          <p:cNvSpPr txBox="1">
            <a:spLocks noChangeArrowheads="1"/>
          </p:cNvSpPr>
          <p:nvPr/>
        </p:nvSpPr>
        <p:spPr bwMode="auto">
          <a:xfrm>
            <a:off x="3200400" y="6400800"/>
            <a:ext cx="914400" cy="287338"/>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dirty="0">
                <a:latin typeface="Calibri"/>
                <a:ea typeface="굴림" charset="-127"/>
                <a:cs typeface="굴림" charset="-127"/>
              </a:rPr>
              <a:t>PSD // RD</a:t>
            </a:r>
            <a:endParaRPr kumimoji="0" lang="en-US" altLang="ko-KR" b="0" dirty="0">
              <a:latin typeface="Calibri"/>
              <a:ea typeface="굴림" charset="-127"/>
              <a:cs typeface="굴림" charset="-127"/>
            </a:endParaRPr>
          </a:p>
        </p:txBody>
      </p:sp>
      <p:pic>
        <p:nvPicPr>
          <p:cNvPr id="24585" name="Picture 11" descr="p5t2sem2"/>
          <p:cNvPicPr>
            <a:picLocks noChangeAspect="1" noChangeArrowheads="1"/>
          </p:cNvPicPr>
          <p:nvPr/>
        </p:nvPicPr>
        <p:blipFill>
          <a:blip r:embed="rId2"/>
          <a:srcRect/>
          <a:stretch>
            <a:fillRect/>
          </a:stretch>
        </p:blipFill>
        <p:spPr bwMode="auto">
          <a:xfrm>
            <a:off x="685800" y="1708150"/>
            <a:ext cx="4419600" cy="4235450"/>
          </a:xfrm>
          <a:prstGeom prst="rect">
            <a:avLst/>
          </a:prstGeom>
          <a:noFill/>
          <a:ln w="9525">
            <a:noFill/>
            <a:miter lim="800000"/>
            <a:headEnd/>
            <a:tailEnd/>
          </a:ln>
        </p:spPr>
      </p:pic>
      <p:sp>
        <p:nvSpPr>
          <p:cNvPr id="2" name="Rectangle 52"/>
          <p:cNvSpPr>
            <a:spLocks noChangeArrowheads="1"/>
          </p:cNvSpPr>
          <p:nvPr/>
        </p:nvSpPr>
        <p:spPr bwMode="auto">
          <a:xfrm>
            <a:off x="5105400" y="1524000"/>
            <a:ext cx="3733800" cy="5257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dirty="0">
                <a:latin typeface="Calibri"/>
              </a:rPr>
              <a:t>Note how each grain exhibits varying degrees of slip line markings.</a:t>
            </a:r>
          </a:p>
          <a:p>
            <a:pPr marL="342900" indent="-342900">
              <a:spcBef>
                <a:spcPct val="20000"/>
              </a:spcBef>
              <a:buClr>
                <a:schemeClr val="hlink"/>
              </a:buClr>
              <a:buSzPct val="50000"/>
              <a:buFont typeface="Monotype Sorts" charset="2"/>
              <a:buChar char="n"/>
            </a:pPr>
            <a:r>
              <a:rPr lang="en-US" b="0" dirty="0">
                <a:latin typeface="Calibri"/>
              </a:rPr>
              <a:t>Although any given grain has one dominant slip line (trace of a slip plane), more than one is generally present.</a:t>
            </a:r>
          </a:p>
          <a:p>
            <a:pPr marL="342900" indent="-342900">
              <a:spcBef>
                <a:spcPct val="20000"/>
              </a:spcBef>
              <a:buClr>
                <a:schemeClr val="hlink"/>
              </a:buClr>
              <a:buSzPct val="50000"/>
              <a:buFont typeface="Monotype Sorts" charset="2"/>
              <a:buChar char="n"/>
            </a:pPr>
            <a:r>
              <a:rPr lang="en-US" b="0" dirty="0">
                <a:latin typeface="Calibri"/>
              </a:rPr>
              <a:t>Taken from CMU PhD research of Yoon-Suk Choi (Pusan U) on surface roughness development in Al 6022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A8E36526-D591-5F4F-AF36-D934C26498DA}" type="slidenum">
              <a:rPr lang="en-US" smtClean="0"/>
              <a:pPr/>
              <a:t>13</a:t>
            </a:fld>
            <a:endParaRPr lang="en-US"/>
          </a:p>
        </p:txBody>
      </p:sp>
      <p:sp>
        <p:nvSpPr>
          <p:cNvPr id="25603" name="Rectangle 2"/>
          <p:cNvSpPr>
            <a:spLocks noGrp="1" noChangeArrowheads="1"/>
          </p:cNvSpPr>
          <p:nvPr>
            <p:ph type="title"/>
          </p:nvPr>
        </p:nvSpPr>
        <p:spPr>
          <a:xfrm>
            <a:off x="1524000" y="0"/>
            <a:ext cx="6096000" cy="1371600"/>
          </a:xfrm>
        </p:spPr>
        <p:txBody>
          <a:bodyPr/>
          <a:lstStyle/>
          <a:p>
            <a:r>
              <a:rPr lang="en-US"/>
              <a:t>Notation: 1</a:t>
            </a:r>
          </a:p>
        </p:txBody>
      </p:sp>
      <p:sp>
        <p:nvSpPr>
          <p:cNvPr id="25604" name="Rectangle 3"/>
          <p:cNvSpPr>
            <a:spLocks noGrp="1" noChangeArrowheads="1"/>
          </p:cNvSpPr>
          <p:nvPr>
            <p:ph type="body" idx="1"/>
          </p:nvPr>
        </p:nvSpPr>
        <p:spPr>
          <a:xfrm>
            <a:off x="838200" y="1524000"/>
            <a:ext cx="8077200" cy="5105400"/>
          </a:xfrm>
        </p:spPr>
        <p:txBody>
          <a:bodyPr/>
          <a:lstStyle/>
          <a:p>
            <a:r>
              <a:rPr lang="en-US" sz="2000" dirty="0"/>
              <a:t>Strain, local: </a:t>
            </a:r>
            <a:r>
              <a:rPr lang="en-US" sz="2000" i="1" dirty="0" err="1">
                <a:latin typeface="Times" charset="0"/>
              </a:rPr>
              <a:t>E</a:t>
            </a:r>
            <a:r>
              <a:rPr lang="en-US" sz="2000" i="1" baseline="30000" dirty="0" err="1">
                <a:latin typeface="Times" charset="0"/>
              </a:rPr>
              <a:t>local</a:t>
            </a:r>
            <a:r>
              <a:rPr lang="en-US" sz="2000" dirty="0"/>
              <a:t>; global: </a:t>
            </a:r>
            <a:r>
              <a:rPr lang="en-US" sz="2000" i="1" dirty="0" err="1">
                <a:latin typeface="Times" charset="0"/>
              </a:rPr>
              <a:t>E</a:t>
            </a:r>
            <a:r>
              <a:rPr lang="en-US" sz="2000" i="1" baseline="30000" dirty="0" err="1">
                <a:latin typeface="Times" charset="0"/>
              </a:rPr>
              <a:t>global</a:t>
            </a:r>
            <a:endParaRPr lang="en-US" sz="2000" dirty="0"/>
          </a:p>
          <a:p>
            <a:r>
              <a:rPr lang="en-US" sz="2000" dirty="0"/>
              <a:t>Slip direction (unit vector): </a:t>
            </a:r>
            <a:r>
              <a:rPr lang="en-US" sz="2000" b="1" dirty="0">
                <a:latin typeface="Cambria Math" panose="02040503050406030204" pitchFamily="18" charset="0"/>
                <a:ea typeface="Cambria Math" panose="02040503050406030204" pitchFamily="18" charset="0"/>
              </a:rPr>
              <a:t>b</a:t>
            </a:r>
            <a:r>
              <a:rPr lang="en-US" sz="2000" dirty="0">
                <a:latin typeface="Cambria Math" panose="02040503050406030204" pitchFamily="18" charset="0"/>
                <a:ea typeface="Cambria Math" panose="02040503050406030204" pitchFamily="18" charset="0"/>
              </a:rPr>
              <a:t> or </a:t>
            </a:r>
            <a:r>
              <a:rPr lang="en-US" sz="2000" b="1" dirty="0">
                <a:latin typeface="Cambria Math" panose="02040503050406030204" pitchFamily="18" charset="0"/>
                <a:ea typeface="Cambria Math" panose="02040503050406030204" pitchFamily="18" charset="0"/>
              </a:rPr>
              <a:t>s</a:t>
            </a:r>
            <a:endParaRPr lang="en-US" sz="2000" dirty="0">
              <a:latin typeface="Cambria Math" panose="02040503050406030204" pitchFamily="18" charset="0"/>
              <a:ea typeface="Cambria Math" panose="02040503050406030204" pitchFamily="18" charset="0"/>
            </a:endParaRPr>
          </a:p>
          <a:p>
            <a:r>
              <a:rPr lang="en-US" sz="2000" dirty="0"/>
              <a:t>Slip plane (unit) normal: </a:t>
            </a:r>
            <a:r>
              <a:rPr lang="en-US" sz="2000" b="1" dirty="0">
                <a:latin typeface="Cambria Math" panose="02040503050406030204" pitchFamily="18" charset="0"/>
                <a:ea typeface="Cambria Math" panose="02040503050406030204" pitchFamily="18" charset="0"/>
              </a:rPr>
              <a:t>n</a:t>
            </a:r>
          </a:p>
          <a:p>
            <a:r>
              <a:rPr lang="en-US" sz="2000" dirty="0"/>
              <a:t>Slip, or Schmid tensor, </a:t>
            </a:r>
            <a:r>
              <a:rPr lang="en-US" sz="2000" i="1" dirty="0" err="1">
                <a:latin typeface="Cambria Math" panose="02040503050406030204" pitchFamily="18" charset="0"/>
                <a:ea typeface="Cambria Math" panose="02040503050406030204" pitchFamily="18" charset="0"/>
              </a:rPr>
              <a:t>m</a:t>
            </a:r>
            <a:r>
              <a:rPr lang="en-US" sz="2000" i="1" baseline="-25000" dirty="0" err="1">
                <a:latin typeface="Cambria Math" panose="02040503050406030204" pitchFamily="18" charset="0"/>
                <a:ea typeface="Cambria Math" panose="02040503050406030204" pitchFamily="18" charset="0"/>
              </a:rPr>
              <a:t>ij</a:t>
            </a:r>
            <a:r>
              <a:rPr lang="en-US" sz="2000" i="1" dirty="0">
                <a:latin typeface="Cambria Math" panose="02040503050406030204" pitchFamily="18" charset="0"/>
                <a:ea typeface="Cambria Math" panose="02040503050406030204" pitchFamily="18" charset="0"/>
              </a:rPr>
              <a:t> = </a:t>
            </a:r>
            <a:r>
              <a:rPr lang="en-US" sz="2000" i="1" dirty="0" err="1">
                <a:latin typeface="Cambria Math" panose="02040503050406030204" pitchFamily="18" charset="0"/>
                <a:ea typeface="Cambria Math" panose="02040503050406030204" pitchFamily="18" charset="0"/>
              </a:rPr>
              <a:t>b</a:t>
            </a:r>
            <a:r>
              <a:rPr lang="en-US" sz="2000" i="1" baseline="-25000" dirty="0" err="1">
                <a:latin typeface="Cambria Math" panose="02040503050406030204" pitchFamily="18" charset="0"/>
                <a:ea typeface="Cambria Math" panose="02040503050406030204" pitchFamily="18" charset="0"/>
              </a:rPr>
              <a:t>i</a:t>
            </a:r>
            <a:r>
              <a:rPr lang="en-US" sz="2000" i="1" dirty="0" err="1">
                <a:latin typeface="Cambria Math" panose="02040503050406030204" pitchFamily="18" charset="0"/>
                <a:ea typeface="Cambria Math" panose="02040503050406030204" pitchFamily="18" charset="0"/>
              </a:rPr>
              <a:t>n</a:t>
            </a:r>
            <a:r>
              <a:rPr lang="en-US" sz="2000" i="1" baseline="-25000" dirty="0" err="1">
                <a:latin typeface="Cambria Math" panose="02040503050406030204" pitchFamily="18" charset="0"/>
                <a:ea typeface="Cambria Math" panose="02040503050406030204" pitchFamily="18" charset="0"/>
              </a:rPr>
              <a:t>j</a:t>
            </a:r>
            <a:r>
              <a:rPr lang="en-US" sz="2000" i="1" dirty="0">
                <a:latin typeface="Cambria Math" panose="02040503050406030204" pitchFamily="18" charset="0"/>
                <a:ea typeface="Cambria Math" panose="02040503050406030204" pitchFamily="18" charset="0"/>
              </a:rPr>
              <a:t> =</a:t>
            </a:r>
            <a:r>
              <a:rPr lang="en-US" sz="2000" i="1" dirty="0" err="1">
                <a:latin typeface="Cambria Math" panose="02040503050406030204" pitchFamily="18" charset="0"/>
                <a:ea typeface="Cambria Math" panose="02040503050406030204" pitchFamily="18" charset="0"/>
              </a:rPr>
              <a:t>P</a:t>
            </a:r>
            <a:r>
              <a:rPr lang="en-US" sz="2000" i="1" baseline="-25000" dirty="0" err="1">
                <a:latin typeface="Cambria Math" panose="02040503050406030204" pitchFamily="18" charset="0"/>
                <a:ea typeface="Cambria Math" panose="02040503050406030204" pitchFamily="18" charset="0"/>
              </a:rPr>
              <a:t>ij</a:t>
            </a:r>
            <a:r>
              <a:rPr lang="en-US" sz="2000" i="1" baseline="-25000" dirty="0">
                <a:latin typeface="Cambria Math" panose="02040503050406030204" pitchFamily="18" charset="0"/>
                <a:ea typeface="Cambria Math" panose="02040503050406030204" pitchFamily="18" charset="0"/>
              </a:rPr>
              <a:t> </a:t>
            </a:r>
            <a:r>
              <a:rPr lang="en-US" sz="2000" i="1"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r>
              <a:rPr lang="en-US" sz="2000" dirty="0"/>
              <a:t>Stress (tensor or vector): </a:t>
            </a:r>
            <a:r>
              <a:rPr lang="en-US" sz="2000" i="1" dirty="0">
                <a:latin typeface="Symbol" charset="2"/>
                <a:ea typeface="Times" charset="0"/>
                <a:cs typeface="Times" charset="0"/>
              </a:rPr>
              <a:t>s</a:t>
            </a:r>
          </a:p>
          <a:p>
            <a:r>
              <a:rPr lang="en-US" sz="2000" dirty="0">
                <a:ea typeface="Times" charset="0"/>
                <a:cs typeface="Times" charset="0"/>
              </a:rPr>
              <a:t>Shear stress (</a:t>
            </a:r>
            <a:r>
              <a:rPr lang="en-US" sz="1800" dirty="0">
                <a:ea typeface="Times" charset="0"/>
                <a:cs typeface="Times" charset="0"/>
              </a:rPr>
              <a:t>usually on a slip system</a:t>
            </a:r>
            <a:r>
              <a:rPr lang="en-US" sz="2000" dirty="0">
                <a:ea typeface="Times" charset="0"/>
                <a:cs typeface="Times" charset="0"/>
              </a:rPr>
              <a:t>): </a:t>
            </a:r>
            <a:r>
              <a:rPr lang="en-US" sz="2000" i="1" dirty="0">
                <a:latin typeface="Symbol" charset="2"/>
                <a:ea typeface="Times" charset="0"/>
                <a:cs typeface="Times" charset="0"/>
              </a:rPr>
              <a:t>t</a:t>
            </a:r>
          </a:p>
          <a:p>
            <a:r>
              <a:rPr lang="en-US" sz="2000" dirty="0">
                <a:ea typeface="Times" charset="0"/>
                <a:cs typeface="Times" charset="0"/>
              </a:rPr>
              <a:t>Shear strain (</a:t>
            </a:r>
            <a:r>
              <a:rPr lang="en-US" sz="1800" dirty="0">
                <a:ea typeface="Times" charset="0"/>
                <a:cs typeface="Times" charset="0"/>
              </a:rPr>
              <a:t>usually on a slip system</a:t>
            </a:r>
            <a:r>
              <a:rPr lang="en-US" sz="2000" dirty="0">
                <a:ea typeface="Times" charset="0"/>
                <a:cs typeface="Times" charset="0"/>
              </a:rPr>
              <a:t>)</a:t>
            </a:r>
            <a:r>
              <a:rPr lang="en-US" sz="2000" i="1" dirty="0">
                <a:ea typeface="Times" charset="0"/>
                <a:cs typeface="Times" charset="0"/>
              </a:rPr>
              <a:t>: </a:t>
            </a:r>
            <a:r>
              <a:rPr lang="en-US" sz="2000" i="1" dirty="0">
                <a:latin typeface="Symbol" charset="2"/>
                <a:ea typeface="Times" charset="0"/>
                <a:cs typeface="Times" charset="0"/>
              </a:rPr>
              <a:t>g</a:t>
            </a:r>
          </a:p>
          <a:p>
            <a:r>
              <a:rPr lang="en-US" sz="2000" dirty="0">
                <a:ea typeface="Times" charset="0"/>
                <a:cs typeface="Times" charset="0"/>
              </a:rPr>
              <a:t>Stress deviator (tensor): </a:t>
            </a:r>
            <a:r>
              <a:rPr lang="en-US" sz="2000" i="1" dirty="0">
                <a:latin typeface="Cambria Math" panose="02040503050406030204" pitchFamily="18" charset="0"/>
                <a:ea typeface="Cambria Math" panose="02040503050406030204" pitchFamily="18" charset="0"/>
                <a:cs typeface="Times" charset="0"/>
              </a:rPr>
              <a:t>S</a:t>
            </a:r>
            <a:endParaRPr lang="en-US" sz="2000" dirty="0">
              <a:latin typeface="Cambria Math" panose="02040503050406030204" pitchFamily="18" charset="0"/>
              <a:ea typeface="Cambria Math" panose="02040503050406030204" pitchFamily="18" charset="0"/>
              <a:cs typeface="Times" charset="0"/>
            </a:endParaRPr>
          </a:p>
          <a:p>
            <a:r>
              <a:rPr lang="en-US" sz="2000" dirty="0">
                <a:ea typeface="Times" charset="0"/>
                <a:cs typeface="Times" charset="0"/>
              </a:rPr>
              <a:t>Rate sensitivity exponent: </a:t>
            </a:r>
            <a:r>
              <a:rPr lang="en-US" sz="2000" i="1" dirty="0">
                <a:latin typeface="Cambria Math" panose="02040503050406030204" pitchFamily="18" charset="0"/>
                <a:ea typeface="Cambria Math" panose="02040503050406030204" pitchFamily="18" charset="0"/>
                <a:cs typeface="Times" charset="0"/>
              </a:rPr>
              <a:t>n</a:t>
            </a:r>
          </a:p>
          <a:p>
            <a:r>
              <a:rPr lang="en-US" sz="2000" dirty="0">
                <a:ea typeface="Times" charset="0"/>
                <a:cs typeface="Times" charset="0"/>
              </a:rPr>
              <a:t>Slip system index: </a:t>
            </a:r>
            <a:r>
              <a:rPr lang="en-US" sz="2000" i="1" dirty="0">
                <a:latin typeface="Cambria Math" panose="02040503050406030204" pitchFamily="18" charset="0"/>
                <a:ea typeface="Cambria Math" panose="02040503050406030204" pitchFamily="18" charset="0"/>
                <a:cs typeface="Times" charset="0"/>
              </a:rPr>
              <a:t>s</a:t>
            </a:r>
            <a:r>
              <a:rPr lang="en-US" sz="2000" i="1" dirty="0">
                <a:ea typeface="Times" charset="0"/>
                <a:cs typeface="Times" charset="0"/>
              </a:rPr>
              <a:t> </a:t>
            </a:r>
            <a:r>
              <a:rPr lang="en-US" sz="2000" dirty="0">
                <a:ea typeface="Times" charset="0"/>
                <a:cs typeface="Times" charset="0"/>
              </a:rPr>
              <a:t>or </a:t>
            </a:r>
            <a:r>
              <a:rPr lang="en-US" sz="2000" i="1" dirty="0">
                <a:latin typeface="Symbol" charset="2"/>
                <a:ea typeface="Times" charset="0"/>
                <a:cs typeface="Times" charset="0"/>
                <a:sym typeface="Symbol" charset="2"/>
              </a:rPr>
              <a:t></a:t>
            </a:r>
          </a:p>
          <a:p>
            <a:r>
              <a:rPr lang="en-US" sz="2000" dirty="0">
                <a:ea typeface="Times" charset="0"/>
                <a:cs typeface="Times" charset="0"/>
              </a:rPr>
              <a:t>Note that when an index (e.g. of a Slip system, </a:t>
            </a:r>
            <a:r>
              <a:rPr lang="en-US" sz="2000" i="1" dirty="0">
                <a:latin typeface="Cambria Math" panose="02040503050406030204" pitchFamily="18" charset="0"/>
                <a:ea typeface="Cambria Math" panose="02040503050406030204" pitchFamily="18" charset="0"/>
                <a:cs typeface="Times" charset="0"/>
              </a:rPr>
              <a:t>b</a:t>
            </a:r>
            <a:r>
              <a:rPr lang="en-US" sz="2000" baseline="30000" dirty="0">
                <a:latin typeface="Cambria Math" panose="02040503050406030204" pitchFamily="18" charset="0"/>
                <a:ea typeface="Cambria Math" panose="02040503050406030204" pitchFamily="18" charset="0"/>
                <a:cs typeface="Times" charset="0"/>
              </a:rPr>
              <a:t>(s)</a:t>
            </a:r>
            <a:r>
              <a:rPr lang="en-US" sz="2000" i="1" dirty="0">
                <a:latin typeface="Cambria Math" panose="02040503050406030204" pitchFamily="18" charset="0"/>
                <a:ea typeface="Cambria Math" panose="02040503050406030204" pitchFamily="18" charset="0"/>
                <a:cs typeface="Times" charset="0"/>
              </a:rPr>
              <a:t>n</a:t>
            </a:r>
            <a:r>
              <a:rPr lang="en-US" sz="2000" baseline="30000" dirty="0">
                <a:latin typeface="Cambria Math" panose="02040503050406030204" pitchFamily="18" charset="0"/>
                <a:ea typeface="Cambria Math" panose="02040503050406030204" pitchFamily="18" charset="0"/>
                <a:cs typeface="Times" charset="0"/>
              </a:rPr>
              <a:t>(s)</a:t>
            </a:r>
            <a:r>
              <a:rPr lang="en-US" sz="2000" dirty="0">
                <a:ea typeface="Times" charset="0"/>
                <a:cs typeface="Times" charset="0"/>
              </a:rPr>
              <a:t>) is enclosed in parentheses, it means that the summation convention does </a:t>
            </a:r>
            <a:r>
              <a:rPr lang="en-US" sz="2000" i="1" dirty="0">
                <a:ea typeface="Times" charset="0"/>
                <a:cs typeface="Times" charset="0"/>
              </a:rPr>
              <a:t>not</a:t>
            </a:r>
            <a:r>
              <a:rPr lang="en-US" sz="2000" dirty="0">
                <a:ea typeface="Times" charset="0"/>
                <a:cs typeface="Times" charset="0"/>
              </a:rPr>
              <a:t> apply even if the index is repeated in the equation. </a:t>
            </a:r>
          </a:p>
        </p:txBody>
      </p:sp>
      <p:sp>
        <p:nvSpPr>
          <p:cNvPr id="25605"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5700BEA2-8229-4347-902C-5E469A0B783D}" type="slidenum">
              <a:rPr lang="en-US" smtClean="0"/>
              <a:pPr/>
              <a:t>14</a:t>
            </a:fld>
            <a:endParaRPr lang="en-US"/>
          </a:p>
        </p:txBody>
      </p:sp>
      <p:sp>
        <p:nvSpPr>
          <p:cNvPr id="26627" name="Rectangle 2"/>
          <p:cNvSpPr>
            <a:spLocks noGrp="1" noChangeArrowheads="1"/>
          </p:cNvSpPr>
          <p:nvPr>
            <p:ph type="title"/>
          </p:nvPr>
        </p:nvSpPr>
        <p:spPr>
          <a:xfrm>
            <a:off x="1524000" y="0"/>
            <a:ext cx="6096000" cy="1371600"/>
          </a:xfrm>
        </p:spPr>
        <p:txBody>
          <a:bodyPr/>
          <a:lstStyle/>
          <a:p>
            <a:r>
              <a:rPr lang="en-US"/>
              <a:t>Notation: 2</a:t>
            </a:r>
          </a:p>
        </p:txBody>
      </p:sp>
      <p:sp>
        <p:nvSpPr>
          <p:cNvPr id="26628" name="Rectangle 3"/>
          <p:cNvSpPr>
            <a:spLocks noGrp="1" noChangeArrowheads="1"/>
          </p:cNvSpPr>
          <p:nvPr>
            <p:ph type="body" idx="1"/>
          </p:nvPr>
        </p:nvSpPr>
        <p:spPr>
          <a:xfrm>
            <a:off x="762000" y="1219200"/>
            <a:ext cx="7543800" cy="5257800"/>
          </a:xfrm>
        </p:spPr>
        <p:txBody>
          <a:bodyPr/>
          <a:lstStyle/>
          <a:p>
            <a:r>
              <a:rPr lang="en-US" sz="2400" dirty="0"/>
              <a:t>Coordinates: current: </a:t>
            </a:r>
            <a:r>
              <a:rPr lang="en-US" sz="2400" i="1" dirty="0">
                <a:latin typeface="Times" charset="0"/>
              </a:rPr>
              <a:t>x</a:t>
            </a:r>
            <a:r>
              <a:rPr lang="en-US" sz="2400" dirty="0"/>
              <a:t>; reference </a:t>
            </a:r>
            <a:r>
              <a:rPr lang="en-US" sz="2400" i="1" dirty="0">
                <a:latin typeface="Times" charset="0"/>
              </a:rPr>
              <a:t>X</a:t>
            </a:r>
            <a:endParaRPr lang="en-US" sz="2400" dirty="0"/>
          </a:p>
          <a:p>
            <a:r>
              <a:rPr lang="en-US" sz="2400" dirty="0"/>
              <a:t>Velocity of a point: </a:t>
            </a:r>
            <a:r>
              <a:rPr lang="en-US" sz="2400" i="1" dirty="0">
                <a:latin typeface="Times" charset="0"/>
              </a:rPr>
              <a:t>v</a:t>
            </a:r>
            <a:r>
              <a:rPr lang="en-US" sz="2400" dirty="0"/>
              <a:t>.</a:t>
            </a:r>
          </a:p>
          <a:p>
            <a:r>
              <a:rPr lang="en-US" sz="2400" dirty="0"/>
              <a:t>Displacement: </a:t>
            </a:r>
            <a:r>
              <a:rPr lang="en-US" sz="2400" i="1" dirty="0">
                <a:latin typeface="Times" charset="0"/>
              </a:rPr>
              <a:t>u</a:t>
            </a:r>
            <a:endParaRPr lang="en-US" sz="2400" dirty="0"/>
          </a:p>
          <a:p>
            <a:r>
              <a:rPr lang="en-US" sz="2400" dirty="0"/>
              <a:t>Hardening coefficient: </a:t>
            </a:r>
            <a:r>
              <a:rPr lang="en-US" sz="2400" i="1" dirty="0">
                <a:latin typeface="Times" charset="0"/>
              </a:rPr>
              <a:t>h  (d</a:t>
            </a:r>
            <a:r>
              <a:rPr lang="en-US" sz="2000" i="1" dirty="0">
                <a:latin typeface="Symbol" charset="2"/>
                <a:ea typeface="Times" charset="0"/>
                <a:cs typeface="Times" charset="0"/>
              </a:rPr>
              <a:t>s </a:t>
            </a:r>
            <a:r>
              <a:rPr lang="en-US" sz="2400" i="1" dirty="0">
                <a:latin typeface="Times" charset="0"/>
              </a:rPr>
              <a:t>h d</a:t>
            </a:r>
            <a:r>
              <a:rPr lang="en-US" sz="2000" i="1" dirty="0">
                <a:latin typeface="Symbol" charset="2"/>
                <a:ea typeface="Times" charset="0"/>
                <a:cs typeface="Times" charset="0"/>
              </a:rPr>
              <a:t>g</a:t>
            </a:r>
            <a:endParaRPr lang="en-US" sz="2400" dirty="0"/>
          </a:p>
          <a:p>
            <a:r>
              <a:rPr lang="en-US" sz="2400" dirty="0"/>
              <a:t>Strain, </a:t>
            </a:r>
            <a:r>
              <a:rPr lang="en-US" sz="2400" i="1" dirty="0">
                <a:latin typeface="Symbol" charset="2"/>
                <a:ea typeface="Times" charset="0"/>
                <a:cs typeface="Times" charset="0"/>
              </a:rPr>
              <a:t>e</a:t>
            </a:r>
            <a:endParaRPr lang="en-US" sz="2400" dirty="0">
              <a:latin typeface="Symbol" charset="2"/>
              <a:ea typeface="Times" charset="0"/>
              <a:cs typeface="Times" charset="0"/>
            </a:endParaRPr>
          </a:p>
          <a:p>
            <a:pPr lvl="1"/>
            <a:r>
              <a:rPr lang="en-US" sz="2200" dirty="0">
                <a:ea typeface="Times" charset="0"/>
                <a:cs typeface="Times" charset="0"/>
              </a:rPr>
              <a:t>measures the change in shape</a:t>
            </a:r>
          </a:p>
          <a:p>
            <a:r>
              <a:rPr lang="en-US" sz="2400" dirty="0">
                <a:ea typeface="Times" charset="0"/>
                <a:cs typeface="Times" charset="0"/>
              </a:rPr>
              <a:t>Work increment: </a:t>
            </a:r>
            <a:r>
              <a:rPr lang="en-US" sz="2400" i="1" dirty="0" err="1">
                <a:latin typeface="Times" charset="0"/>
                <a:ea typeface="Times" charset="0"/>
                <a:cs typeface="Times" charset="0"/>
              </a:rPr>
              <a:t>dW</a:t>
            </a:r>
            <a:endParaRPr lang="en-US" sz="2400" dirty="0">
              <a:ea typeface="Times" charset="0"/>
              <a:cs typeface="Times" charset="0"/>
            </a:endParaRPr>
          </a:p>
          <a:p>
            <a:pPr lvl="1"/>
            <a:r>
              <a:rPr lang="en-US" sz="2200" dirty="0">
                <a:ea typeface="Times" charset="0"/>
                <a:cs typeface="Times" charset="0"/>
              </a:rPr>
              <a:t>do not confuse with </a:t>
            </a:r>
            <a:r>
              <a:rPr lang="en-US" sz="2200" i="1" dirty="0">
                <a:ea typeface="Times" charset="0"/>
                <a:cs typeface="Times" charset="0"/>
              </a:rPr>
              <a:t>lattice spin</a:t>
            </a:r>
            <a:r>
              <a:rPr lang="en-US" sz="2200" dirty="0">
                <a:ea typeface="Times" charset="0"/>
                <a:cs typeface="Times" charset="0"/>
              </a:rPr>
              <a:t>!</a:t>
            </a:r>
            <a:endParaRPr lang="en-US" dirty="0">
              <a:ea typeface="Times" charset="0"/>
              <a:cs typeface="Times" charset="0"/>
            </a:endParaRPr>
          </a:p>
          <a:p>
            <a:r>
              <a:rPr lang="en-US" sz="2400" dirty="0"/>
              <a:t>Infinitesimal rotation tensor: </a:t>
            </a:r>
            <a:r>
              <a:rPr lang="en-US" sz="2400" dirty="0">
                <a:latin typeface="Symbol" charset="2"/>
              </a:rPr>
              <a:t>W</a:t>
            </a:r>
            <a:endParaRPr lang="en-US" sz="2400" dirty="0"/>
          </a:p>
          <a:p>
            <a:r>
              <a:rPr lang="en-US" sz="2400" dirty="0"/>
              <a:t>Elastic Stiffness Tensor (4th rank): </a:t>
            </a:r>
            <a:r>
              <a:rPr lang="en-US" sz="2400" i="1" dirty="0"/>
              <a:t>C</a:t>
            </a:r>
          </a:p>
          <a:p>
            <a:pPr marL="342900" lvl="1" indent="-342900">
              <a:buClr>
                <a:schemeClr val="hlink"/>
              </a:buClr>
              <a:buSzPct val="50000"/>
              <a:buFont typeface="Monotype Sorts" charset="2"/>
              <a:buChar char="n"/>
            </a:pPr>
            <a:r>
              <a:rPr lang="en-US" sz="2400" dirty="0"/>
              <a:t>Load, e.g., on a tensile sample: </a:t>
            </a:r>
            <a:r>
              <a:rPr lang="en-US" sz="2400" i="1" dirty="0"/>
              <a:t>P</a:t>
            </a:r>
          </a:p>
          <a:p>
            <a:pPr marL="742950" lvl="2" indent="-342900">
              <a:buSzPct val="50000"/>
              <a:buFont typeface="Monotype Sorts" charset="2"/>
              <a:buChar char="n"/>
            </a:pPr>
            <a:r>
              <a:rPr lang="en-US" sz="2000" dirty="0">
                <a:ea typeface="Times" charset="0"/>
                <a:cs typeface="Times" charset="0"/>
              </a:rPr>
              <a:t>do not confuse with </a:t>
            </a:r>
            <a:r>
              <a:rPr lang="en-US" sz="2000" i="1" dirty="0">
                <a:ea typeface="Times" charset="0"/>
                <a:cs typeface="Times" charset="0"/>
              </a:rPr>
              <a:t>slip tensor</a:t>
            </a:r>
            <a:r>
              <a:rPr lang="en-US" sz="2000" dirty="0">
                <a:ea typeface="Times" charset="0"/>
                <a:cs typeface="Times" charset="0"/>
              </a:rPr>
              <a:t>!</a:t>
            </a:r>
            <a:endParaRPr lang="en-US" dirty="0">
              <a:ea typeface="Times" charset="0"/>
              <a:cs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70B91319-E7B5-8D47-8F57-FEAA8E47F1F3}" type="slidenum">
              <a:rPr lang="en-US" smtClean="0"/>
              <a:pPr/>
              <a:t>15</a:t>
            </a:fld>
            <a:endParaRPr lang="en-US"/>
          </a:p>
        </p:txBody>
      </p:sp>
      <p:sp>
        <p:nvSpPr>
          <p:cNvPr id="27651" name="Rectangle 2"/>
          <p:cNvSpPr>
            <a:spLocks noGrp="1" noChangeArrowheads="1"/>
          </p:cNvSpPr>
          <p:nvPr>
            <p:ph type="title"/>
          </p:nvPr>
        </p:nvSpPr>
        <p:spPr>
          <a:xfrm>
            <a:off x="1524000" y="0"/>
            <a:ext cx="6096000" cy="1371600"/>
          </a:xfrm>
        </p:spPr>
        <p:txBody>
          <a:bodyPr/>
          <a:lstStyle/>
          <a:p>
            <a:r>
              <a:rPr lang="en-US"/>
              <a:t>Notation: 3</a:t>
            </a:r>
          </a:p>
        </p:txBody>
      </p:sp>
      <p:sp>
        <p:nvSpPr>
          <p:cNvPr id="27652" name="Rectangle 3"/>
          <p:cNvSpPr>
            <a:spLocks noGrp="1" noChangeArrowheads="1"/>
          </p:cNvSpPr>
          <p:nvPr>
            <p:ph type="body" idx="1"/>
          </p:nvPr>
        </p:nvSpPr>
        <p:spPr>
          <a:xfrm>
            <a:off x="533400" y="1752600"/>
            <a:ext cx="8153400" cy="4495800"/>
          </a:xfrm>
        </p:spPr>
        <p:txBody>
          <a:bodyPr/>
          <a:lstStyle/>
          <a:p>
            <a:r>
              <a:rPr lang="en-US" dirty="0"/>
              <a:t>Plastic spin: </a:t>
            </a:r>
            <a:r>
              <a:rPr lang="en-US" i="1" dirty="0">
                <a:latin typeface="Times" charset="0"/>
              </a:rPr>
              <a:t>W</a:t>
            </a:r>
            <a:r>
              <a:rPr lang="en-US" dirty="0">
                <a:latin typeface="Calibri" panose="020F0502020204030204" pitchFamily="34" charset="0"/>
                <a:cs typeface="Calibri" panose="020F0502020204030204" pitchFamily="34" charset="0"/>
              </a:rPr>
              <a:t> (sometimes </a:t>
            </a:r>
            <a:r>
              <a:rPr lang="en-US" dirty="0">
                <a:latin typeface="Symbol" pitchFamily="2" charset="2"/>
                <a:cs typeface="Calibri" panose="020F0502020204030204" pitchFamily="34" charset="0"/>
              </a:rPr>
              <a:t>W</a:t>
            </a:r>
            <a:r>
              <a:rPr lang="en-US" dirty="0">
                <a:latin typeface="Calibri" panose="020F0502020204030204" pitchFamily="34" charset="0"/>
                <a:cs typeface="Calibri" panose="020F0502020204030204" pitchFamily="34" charset="0"/>
              </a:rPr>
              <a:t>)</a:t>
            </a:r>
          </a:p>
          <a:p>
            <a:pPr lvl="1"/>
            <a:r>
              <a:rPr lang="en-US" dirty="0"/>
              <a:t>measures the rotation rate; more than one kind of spin is used:</a:t>
            </a:r>
          </a:p>
          <a:p>
            <a:pPr lvl="1"/>
            <a:r>
              <a:rPr lang="en-US" dirty="0"/>
              <a:t>“Rigid body” spin of the whole polycrystal: </a:t>
            </a:r>
            <a:r>
              <a:rPr lang="en-US" i="1" dirty="0">
                <a:latin typeface="Times" charset="0"/>
              </a:rPr>
              <a:t>W</a:t>
            </a:r>
            <a:endParaRPr lang="en-US" i="1" dirty="0"/>
          </a:p>
          <a:p>
            <a:pPr lvl="1"/>
            <a:r>
              <a:rPr lang="en-US" dirty="0"/>
              <a:t>“grain spin”</a:t>
            </a:r>
            <a:r>
              <a:rPr lang="en-US" i="1" dirty="0"/>
              <a:t> </a:t>
            </a:r>
            <a:r>
              <a:rPr lang="en-US" dirty="0"/>
              <a:t>of the grain axes (e.g. in torsion): </a:t>
            </a:r>
            <a:r>
              <a:rPr lang="en-US" i="1" dirty="0" err="1">
                <a:latin typeface="Times" charset="0"/>
              </a:rPr>
              <a:t>W</a:t>
            </a:r>
            <a:r>
              <a:rPr lang="en-US" i="1" baseline="30000" dirty="0" err="1">
                <a:latin typeface="Times" charset="0"/>
              </a:rPr>
              <a:t>g</a:t>
            </a:r>
            <a:endParaRPr lang="en-US" dirty="0"/>
          </a:p>
          <a:p>
            <a:pPr lvl="1"/>
            <a:r>
              <a:rPr lang="en-US" dirty="0"/>
              <a:t>“lattice spin” from slip/twinning of the crystal (skew symmetric part of the strain): </a:t>
            </a:r>
            <a:r>
              <a:rPr lang="en-US" i="1" dirty="0" err="1">
                <a:latin typeface="Times" charset="0"/>
              </a:rPr>
              <a:t>W</a:t>
            </a:r>
            <a:r>
              <a:rPr lang="en-US" i="1" baseline="30000" dirty="0" err="1">
                <a:latin typeface="Times" charset="0"/>
              </a:rPr>
              <a:t>c</a:t>
            </a:r>
            <a:r>
              <a:rPr lang="en-US" dirty="0"/>
              <a:t>.</a:t>
            </a:r>
            <a:endParaRPr lang="en-US" i="1" baseline="30000" dirty="0"/>
          </a:p>
          <a:p>
            <a:r>
              <a:rPr lang="en-US" dirty="0">
                <a:ea typeface="Times" charset="0"/>
                <a:cs typeface="Times" charset="0"/>
              </a:rPr>
              <a:t>Rotation (small): </a:t>
            </a:r>
            <a:r>
              <a:rPr lang="en-US" i="1" dirty="0">
                <a:latin typeface="Symbol" charset="2"/>
                <a:ea typeface="Times" charset="0"/>
                <a:cs typeface="Times" charset="0"/>
              </a:rPr>
              <a:t>w</a:t>
            </a:r>
          </a:p>
          <a:p>
            <a:r>
              <a:rPr lang="en-US" dirty="0">
                <a:latin typeface="Calibri" panose="020F0502020204030204" pitchFamily="34" charset="0"/>
                <a:cs typeface="Calibri" panose="020F0502020204030204" pitchFamily="34" charset="0"/>
              </a:rPr>
              <a:t>Six deviatoric components of stress: </a:t>
            </a:r>
            <a:r>
              <a:rPr lang="en-US" i="1" dirty="0">
                <a:latin typeface="Times" charset="0"/>
              </a:rPr>
              <a:t>A, B, C, F, G, H</a:t>
            </a:r>
            <a:endParaRPr lang="en-US" dirty="0">
              <a:latin typeface="Calibri" panose="020F0502020204030204" pitchFamily="34" charset="0"/>
              <a:cs typeface="Calibri" panose="020F0502020204030204" pitchFamily="34" charset="0"/>
            </a:endParaRPr>
          </a:p>
        </p:txBody>
      </p:sp>
      <p:sp>
        <p:nvSpPr>
          <p:cNvPr id="27653"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4"/>
          <p:cNvSpPr>
            <a:spLocks noGrp="1"/>
          </p:cNvSpPr>
          <p:nvPr>
            <p:ph type="sldNum" sz="quarter" idx="11"/>
          </p:nvPr>
        </p:nvSpPr>
        <p:spPr>
          <a:noFill/>
        </p:spPr>
        <p:txBody>
          <a:bodyPr/>
          <a:lstStyle/>
          <a:p>
            <a:fld id="{E0A3A472-DB6E-E746-A78A-AB71E58CC254}" type="slidenum">
              <a:rPr lang="en-US" smtClean="0"/>
              <a:pPr/>
              <a:t>16</a:t>
            </a:fld>
            <a:endParaRPr lang="en-US"/>
          </a:p>
        </p:txBody>
      </p:sp>
      <p:sp>
        <p:nvSpPr>
          <p:cNvPr id="28677" name="Rectangle 2"/>
          <p:cNvSpPr>
            <a:spLocks noGrp="1" noChangeArrowheads="1"/>
          </p:cNvSpPr>
          <p:nvPr>
            <p:ph type="title"/>
          </p:nvPr>
        </p:nvSpPr>
        <p:spPr>
          <a:xfrm>
            <a:off x="1524000" y="0"/>
            <a:ext cx="6096000" cy="1371600"/>
          </a:xfrm>
        </p:spPr>
        <p:txBody>
          <a:bodyPr/>
          <a:lstStyle/>
          <a:p>
            <a:r>
              <a:rPr lang="en-US"/>
              <a:t>Notation: 4</a:t>
            </a:r>
          </a:p>
        </p:txBody>
      </p:sp>
      <p:sp>
        <p:nvSpPr>
          <p:cNvPr id="28678" name="Rectangle 3"/>
          <p:cNvSpPr>
            <a:spLocks noGrp="1" noChangeArrowheads="1"/>
          </p:cNvSpPr>
          <p:nvPr>
            <p:ph type="body" idx="1"/>
          </p:nvPr>
        </p:nvSpPr>
        <p:spPr>
          <a:xfrm>
            <a:off x="1066800" y="1524000"/>
            <a:ext cx="7924800" cy="4800600"/>
          </a:xfrm>
        </p:spPr>
        <p:txBody>
          <a:bodyPr/>
          <a:lstStyle/>
          <a:p>
            <a:r>
              <a:rPr lang="en-US" dirty="0"/>
              <a:t>Deformation gradient: </a:t>
            </a:r>
            <a:r>
              <a:rPr lang="en-US" i="1" dirty="0">
                <a:latin typeface="Cambria Math"/>
                <a:cs typeface="Cambria Math"/>
              </a:rPr>
              <a:t>F</a:t>
            </a:r>
            <a:endParaRPr lang="en-US" dirty="0">
              <a:latin typeface="Cambria Math"/>
              <a:cs typeface="Cambria Math"/>
            </a:endParaRPr>
          </a:p>
          <a:p>
            <a:pPr lvl="1"/>
            <a:r>
              <a:rPr lang="en-US" dirty="0"/>
              <a:t>Measures the total change in shape (rotations included).</a:t>
            </a:r>
          </a:p>
          <a:p>
            <a:r>
              <a:rPr lang="en-US" dirty="0"/>
              <a:t>Velocity gradient: </a:t>
            </a:r>
            <a:r>
              <a:rPr lang="en-US" b="1" i="1" dirty="0">
                <a:latin typeface="Cambria Math"/>
                <a:cs typeface="Cambria Math"/>
              </a:rPr>
              <a:t>L</a:t>
            </a:r>
            <a:endParaRPr lang="en-US" b="1" dirty="0">
              <a:latin typeface="Cambria Math"/>
              <a:cs typeface="Cambria Math"/>
            </a:endParaRPr>
          </a:p>
          <a:p>
            <a:pPr lvl="1"/>
            <a:r>
              <a:rPr lang="en-US" dirty="0"/>
              <a:t>Tensor, measures the rate of change of the deformation gradient, not necessarily symmetric</a:t>
            </a:r>
          </a:p>
          <a:p>
            <a:r>
              <a:rPr lang="en-US" dirty="0"/>
              <a:t>Time: </a:t>
            </a:r>
            <a:r>
              <a:rPr lang="en-US" i="1" dirty="0">
                <a:latin typeface="Cambria Math"/>
                <a:cs typeface="Cambria Math"/>
              </a:rPr>
              <a:t>t</a:t>
            </a:r>
            <a:endParaRPr lang="en-US" dirty="0">
              <a:latin typeface="Cambria Math"/>
              <a:cs typeface="Cambria Math"/>
            </a:endParaRPr>
          </a:p>
          <a:p>
            <a:r>
              <a:rPr lang="en-US" dirty="0"/>
              <a:t>Slip geometry matrix: </a:t>
            </a:r>
            <a:r>
              <a:rPr lang="en-US" b="1" i="1" dirty="0">
                <a:latin typeface="Cambria Math"/>
                <a:cs typeface="Cambria Math"/>
              </a:rPr>
              <a:t>E</a:t>
            </a:r>
            <a:r>
              <a:rPr lang="en-US" sz="1800" dirty="0"/>
              <a:t> (do not confuse with strain)</a:t>
            </a:r>
            <a:endParaRPr lang="en-US" dirty="0"/>
          </a:p>
          <a:p>
            <a:r>
              <a:rPr lang="en-US" dirty="0"/>
              <a:t>Strain rate: </a:t>
            </a:r>
            <a:r>
              <a:rPr lang="en-US" b="1" i="1" dirty="0">
                <a:latin typeface="Cambria Math"/>
                <a:cs typeface="Cambria Math"/>
              </a:rPr>
              <a:t>D</a:t>
            </a:r>
            <a:endParaRPr lang="en-US" b="1" dirty="0">
              <a:latin typeface="Cambria Math"/>
              <a:cs typeface="Cambria Math"/>
            </a:endParaRPr>
          </a:p>
          <a:p>
            <a:pPr lvl="1"/>
            <a:r>
              <a:rPr lang="en-US" dirty="0"/>
              <a:t>symmetric tensor;</a:t>
            </a:r>
            <a:r>
              <a:rPr lang="en-US" dirty="0">
                <a:ea typeface="Calibri"/>
                <a:cs typeface="Calibri"/>
              </a:rPr>
              <a:t> </a:t>
            </a:r>
            <a:r>
              <a:rPr lang="en-US" b="1" dirty="0">
                <a:latin typeface="Cambria Math"/>
                <a:ea typeface="Calibri"/>
                <a:cs typeface="Cambria Math"/>
              </a:rPr>
              <a:t>D</a:t>
            </a:r>
            <a:r>
              <a:rPr lang="en-US" dirty="0">
                <a:latin typeface="Cambria Math"/>
                <a:ea typeface="Calibri"/>
                <a:cs typeface="Cambria Math"/>
              </a:rPr>
              <a:t> = </a:t>
            </a:r>
            <a:r>
              <a:rPr lang="en-US" dirty="0" err="1">
                <a:latin typeface="Cambria Math"/>
                <a:ea typeface="Calibri"/>
                <a:cs typeface="Cambria Math"/>
              </a:rPr>
              <a:t>symm</a:t>
            </a:r>
            <a:r>
              <a:rPr lang="en-US" dirty="0">
                <a:latin typeface="Cambria Math"/>
                <a:ea typeface="Calibri"/>
                <a:cs typeface="Cambria Math"/>
              </a:rPr>
              <a:t>(</a:t>
            </a:r>
            <a:r>
              <a:rPr lang="en-US" b="1" dirty="0">
                <a:latin typeface="Cambria Math"/>
                <a:ea typeface="Calibri"/>
                <a:cs typeface="Cambria Math"/>
              </a:rPr>
              <a:t>L</a:t>
            </a:r>
            <a:r>
              <a:rPr lang="en-US" dirty="0">
                <a:latin typeface="Cambria Math"/>
                <a:ea typeface="Calibri"/>
                <a:cs typeface="Cambria Math"/>
              </a:rPr>
              <a:t>)</a:t>
            </a:r>
          </a:p>
        </p:txBody>
      </p:sp>
      <p:graphicFrame>
        <p:nvGraphicFramePr>
          <p:cNvPr id="28674" name="Object 2"/>
          <p:cNvGraphicFramePr>
            <a:graphicFrameLocks noChangeAspect="1"/>
          </p:cNvGraphicFramePr>
          <p:nvPr>
            <p:extLst>
              <p:ext uri="{D42A27DB-BD31-4B8C-83A1-F6EECF244321}">
                <p14:modId xmlns:p14="http://schemas.microsoft.com/office/powerpoint/2010/main" val="1299771994"/>
              </p:ext>
            </p:extLst>
          </p:nvPr>
        </p:nvGraphicFramePr>
        <p:xfrm>
          <a:off x="3592512" y="5295900"/>
          <a:ext cx="827088" cy="571500"/>
        </p:xfrm>
        <a:graphic>
          <a:graphicData uri="http://schemas.openxmlformats.org/presentationml/2006/ole">
            <mc:AlternateContent xmlns:mc="http://schemas.openxmlformats.org/markup-compatibility/2006">
              <mc:Choice xmlns:v="urn:schemas-microsoft-com:vml" Requires="v">
                <p:oleObj spid="_x0000_s28789" name="Equation" r:id="rId3" imgW="533400" imgH="368300" progId="Equation.3">
                  <p:embed/>
                </p:oleObj>
              </mc:Choice>
              <mc:Fallback>
                <p:oleObj name="Equation" r:id="rId3" imgW="5334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512" y="5295900"/>
                        <a:ext cx="827088" cy="5715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21581052"/>
              </p:ext>
            </p:extLst>
          </p:nvPr>
        </p:nvGraphicFramePr>
        <p:xfrm>
          <a:off x="5791200" y="1371600"/>
          <a:ext cx="1066800" cy="749300"/>
        </p:xfrm>
        <a:graphic>
          <a:graphicData uri="http://schemas.openxmlformats.org/presentationml/2006/ole">
            <mc:AlternateContent xmlns:mc="http://schemas.openxmlformats.org/markup-compatibility/2006">
              <mc:Choice xmlns:v="urn:schemas-microsoft-com:vml" Requires="v">
                <p:oleObj spid="_x0000_s28790" name="Equation" r:id="rId5" imgW="596900" imgH="419100" progId="Equation.3">
                  <p:embed/>
                </p:oleObj>
              </mc:Choice>
              <mc:Fallback>
                <p:oleObj name="Equation" r:id="rId5" imgW="596900" imgH="419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371600"/>
                        <a:ext cx="1066800"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838200"/>
          </a:xfrm>
        </p:spPr>
        <p:txBody>
          <a:bodyPr/>
          <a:lstStyle/>
          <a:p>
            <a:r>
              <a:rPr lang="en-US" dirty="0"/>
              <a:t>Basic Equations</a:t>
            </a:r>
          </a:p>
        </p:txBody>
      </p:sp>
      <p:sp>
        <p:nvSpPr>
          <p:cNvPr id="3" name="Content Placeholder 2"/>
          <p:cNvSpPr>
            <a:spLocks noGrp="1"/>
          </p:cNvSpPr>
          <p:nvPr>
            <p:ph idx="1"/>
          </p:nvPr>
        </p:nvSpPr>
        <p:spPr>
          <a:xfrm>
            <a:off x="381000" y="762000"/>
            <a:ext cx="8458200" cy="4953000"/>
          </a:xfrm>
        </p:spPr>
        <p:txBody>
          <a:bodyPr/>
          <a:lstStyle/>
          <a:p>
            <a:pPr marL="0" indent="0">
              <a:buNone/>
            </a:pPr>
            <a:r>
              <a:rPr lang="en-US" sz="2000" b="1" dirty="0"/>
              <a:t>Sachs model</a:t>
            </a:r>
            <a:r>
              <a:rPr lang="en-US" sz="2000" dirty="0"/>
              <a:t>: </a:t>
            </a:r>
            <a:r>
              <a:rPr lang="en-US" sz="2000" dirty="0" err="1"/>
              <a:t>iso</a:t>
            </a:r>
            <a:r>
              <a:rPr lang="en-US" sz="2000" dirty="0"/>
              <a:t>-stress:</a:t>
            </a:r>
          </a:p>
          <a:p>
            <a:pPr marL="0" indent="0">
              <a:buNone/>
            </a:pPr>
            <a:r>
              <a:rPr lang="en-US" sz="2000" dirty="0"/>
              <a:t>Identify the index, </a:t>
            </a:r>
            <a:r>
              <a:rPr lang="en-US" sz="2000" i="1" dirty="0">
                <a:latin typeface="Cambria Math"/>
                <a:cs typeface="Cambria Math"/>
              </a:rPr>
              <a:t>s</a:t>
            </a:r>
            <a:r>
              <a:rPr lang="en-US" sz="2000" dirty="0"/>
              <a:t>, of the active system(s) from </a:t>
            </a:r>
            <a:r>
              <a:rPr lang="en-US" sz="2000" i="1" dirty="0">
                <a:latin typeface="Cambria Math"/>
                <a:cs typeface="Cambria Math"/>
              </a:rPr>
              <a:t>k</a:t>
            </a:r>
            <a:r>
              <a:rPr lang="en-US" sz="2000" dirty="0"/>
              <a:t> available systems from the maximum Schmid factor: </a:t>
            </a:r>
            <a:r>
              <a:rPr lang="en-US" sz="2000" dirty="0" err="1">
                <a:latin typeface="Cambria Math"/>
                <a:cs typeface="Cambria Math"/>
              </a:rPr>
              <a:t>max</a:t>
            </a:r>
            <a:r>
              <a:rPr lang="en-US" sz="2000" baseline="-25000" dirty="0" err="1">
                <a:latin typeface="Cambria Math"/>
                <a:cs typeface="Cambria Math"/>
              </a:rPr>
              <a:t>s</a:t>
            </a:r>
            <a:r>
              <a:rPr lang="en-US" sz="2000" dirty="0">
                <a:latin typeface="Cambria Math"/>
                <a:cs typeface="Cambria Math"/>
              </a:rPr>
              <a:t>(</a:t>
            </a:r>
            <a:r>
              <a:rPr lang="en-US" sz="2000" b="1" dirty="0">
                <a:latin typeface="Cambria Math"/>
                <a:cs typeface="Cambria Math"/>
              </a:rPr>
              <a:t>b</a:t>
            </a:r>
            <a:r>
              <a:rPr lang="en-US" sz="2000" baseline="30000" dirty="0">
                <a:latin typeface="Cambria Math"/>
                <a:cs typeface="Cambria Math"/>
              </a:rPr>
              <a:t>(s)</a:t>
            </a:r>
            <a:r>
              <a:rPr lang="en-US" sz="2000" dirty="0">
                <a:latin typeface="Cambria Math"/>
                <a:cs typeface="Cambria Math"/>
              </a:rPr>
              <a:t> </a:t>
            </a:r>
            <a:r>
              <a:rPr lang="en-US" sz="2000" dirty="0">
                <a:latin typeface="Symbol" charset="2"/>
                <a:cs typeface="Symbol" charset="2"/>
              </a:rPr>
              <a:t>s</a:t>
            </a:r>
            <a:r>
              <a:rPr lang="en-US" sz="2000" dirty="0"/>
              <a:t> </a:t>
            </a:r>
            <a:r>
              <a:rPr lang="en-US" sz="2000" b="1" dirty="0">
                <a:latin typeface="Cambria Math"/>
                <a:cs typeface="Cambria Math"/>
              </a:rPr>
              <a:t>n</a:t>
            </a:r>
            <a:r>
              <a:rPr lang="en-US" sz="2000" baseline="30000" dirty="0">
                <a:latin typeface="Cambria Math"/>
                <a:cs typeface="Cambria Math"/>
              </a:rPr>
              <a:t>(s)</a:t>
            </a:r>
            <a:r>
              <a:rPr lang="en-US" sz="2000" dirty="0">
                <a:latin typeface="Cambria Math"/>
                <a:cs typeface="Cambria Math"/>
              </a:rPr>
              <a:t> )</a:t>
            </a:r>
            <a:r>
              <a:rPr lang="en-US" sz="2000" dirty="0"/>
              <a:t>.</a:t>
            </a:r>
          </a:p>
          <a:p>
            <a:pPr marL="0" indent="0">
              <a:buNone/>
            </a:pPr>
            <a:r>
              <a:rPr lang="en-US" sz="2000" dirty="0"/>
              <a:t>If strain is accumulated compute the slip (shear strain) from the macroscopic applied strain. If more than one system is active (e.g. </a:t>
            </a:r>
            <a:r>
              <a:rPr lang="en-US" sz="2000" dirty="0" err="1"/>
              <a:t>primary+conjugate</a:t>
            </a:r>
            <a:r>
              <a:rPr lang="en-US" sz="2000" dirty="0"/>
              <a:t>) divide the shear strains equally.</a:t>
            </a:r>
          </a:p>
          <a:p>
            <a:pPr marL="0" indent="0">
              <a:buNone/>
            </a:pPr>
            <a:r>
              <a:rPr lang="en-US" sz="2000" b="1" dirty="0"/>
              <a:t>Taylor model</a:t>
            </a:r>
            <a:r>
              <a:rPr lang="en-US" sz="2000" dirty="0"/>
              <a:t>: </a:t>
            </a:r>
            <a:r>
              <a:rPr lang="en-US" sz="2000" dirty="0" err="1"/>
              <a:t>iso</a:t>
            </a:r>
            <a:r>
              <a:rPr lang="en-US" sz="2000" dirty="0"/>
              <a:t>-strain (Bishop &amp; Hill variant for fcc/bcc only):</a:t>
            </a:r>
          </a:p>
          <a:p>
            <a:pPr marL="0" indent="0">
              <a:buNone/>
            </a:pPr>
            <a:r>
              <a:rPr lang="en-US" sz="2000" dirty="0"/>
              <a:t>Identify the index, </a:t>
            </a:r>
            <a:r>
              <a:rPr lang="en-US" sz="2000" i="1" dirty="0">
                <a:latin typeface="Cambria Math"/>
                <a:cs typeface="Cambria Math"/>
              </a:rPr>
              <a:t>r</a:t>
            </a:r>
            <a:r>
              <a:rPr lang="en-US" sz="2000" dirty="0"/>
              <a:t>, active (multi-slip) stress state (from list of 28) from the maximum inner product between the vertex stress state and the applied strain: </a:t>
            </a:r>
            <a:r>
              <a:rPr lang="en-US" sz="2000" dirty="0" err="1">
                <a:latin typeface="Cambria Math"/>
                <a:cs typeface="Cambria Math"/>
              </a:rPr>
              <a:t>max</a:t>
            </a:r>
            <a:r>
              <a:rPr lang="en-US" sz="2000" baseline="-25000" dirty="0" err="1">
                <a:latin typeface="Cambria Math"/>
                <a:cs typeface="Cambria Math"/>
              </a:rPr>
              <a:t>r</a:t>
            </a:r>
            <a:r>
              <a:rPr lang="en-US" sz="2000" dirty="0">
                <a:latin typeface="Cambria Math"/>
                <a:cs typeface="Cambria Math"/>
              </a:rPr>
              <a:t>(</a:t>
            </a:r>
            <a:r>
              <a:rPr lang="en-US" sz="2000" dirty="0">
                <a:latin typeface="Symbol" charset="2"/>
                <a:cs typeface="Symbol" charset="2"/>
              </a:rPr>
              <a:t>s</a:t>
            </a:r>
            <a:r>
              <a:rPr lang="en-US" sz="2000" baseline="30000" dirty="0">
                <a:latin typeface="Cambria Math"/>
                <a:cs typeface="Cambria Math"/>
              </a:rPr>
              <a:t>(r)</a:t>
            </a:r>
            <a:r>
              <a:rPr lang="en-US" sz="2000" dirty="0">
                <a:latin typeface="Cambria Math"/>
                <a:cs typeface="Cambria Math"/>
              </a:rPr>
              <a:t>d</a:t>
            </a:r>
            <a:r>
              <a:rPr lang="en-US" sz="2000" dirty="0">
                <a:latin typeface="Symbol" charset="2"/>
                <a:cs typeface="Symbol" charset="2"/>
              </a:rPr>
              <a:t>e</a:t>
            </a:r>
            <a:r>
              <a:rPr lang="en-US" sz="2000" dirty="0">
                <a:latin typeface="Cambria Math"/>
                <a:cs typeface="Cambria Math"/>
              </a:rPr>
              <a:t>)</a:t>
            </a:r>
            <a:r>
              <a:rPr lang="en-US" sz="2000" dirty="0"/>
              <a:t>.</a:t>
            </a:r>
          </a:p>
          <a:p>
            <a:pPr marL="0" indent="0">
              <a:buNone/>
            </a:pPr>
            <a:r>
              <a:rPr lang="en-US" sz="2000" dirty="0"/>
              <a:t>Each possible vertex stress state activates 6 or 8 slip systems; either make an arbitrary choice of 5 to satisfy the external slip or, more typically compute the solution to the "rate-sensitive slip equation", below, i.e. the stress that satisfies the imposed strain rate.  The slip rate on the </a:t>
            </a:r>
            <a:r>
              <a:rPr lang="en-US" sz="2000" i="1" dirty="0" err="1">
                <a:latin typeface="Cambria Math"/>
                <a:cs typeface="Cambria Math"/>
              </a:rPr>
              <a:t>s</a:t>
            </a:r>
            <a:r>
              <a:rPr lang="en-US" sz="2000" baseline="30000" dirty="0" err="1">
                <a:latin typeface="Cambria Math"/>
                <a:cs typeface="Cambria Math"/>
              </a:rPr>
              <a:t>th</a:t>
            </a:r>
            <a:r>
              <a:rPr lang="en-US" sz="2000" dirty="0"/>
              <a:t> system is given by the </a:t>
            </a:r>
            <a:r>
              <a:rPr lang="en-US" sz="2000" dirty="0" err="1"/>
              <a:t>exponentiated</a:t>
            </a:r>
            <a:r>
              <a:rPr lang="en-US" sz="2000" dirty="0"/>
              <a:t> expression.  Lattice spin is computed from the skew-symmetric version of the same expression.</a:t>
            </a:r>
          </a:p>
        </p:txBody>
      </p:sp>
      <p:sp>
        <p:nvSpPr>
          <p:cNvPr id="4" name="Slide Number Placeholder 3"/>
          <p:cNvSpPr>
            <a:spLocks noGrp="1"/>
          </p:cNvSpPr>
          <p:nvPr>
            <p:ph type="sldNum" sz="quarter" idx="11"/>
          </p:nvPr>
        </p:nvSpPr>
        <p:spPr/>
        <p:txBody>
          <a:bodyPr/>
          <a:lstStyle/>
          <a:p>
            <a:fld id="{D7FF8BA9-0D87-9D47-93A0-1CE4DE5A0A91}" type="slidenum">
              <a:rPr lang="en-US" smtClean="0"/>
              <a:pPr/>
              <a:t>17</a:t>
            </a:fld>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3504530485"/>
              </p:ext>
            </p:extLst>
          </p:nvPr>
        </p:nvGraphicFramePr>
        <p:xfrm>
          <a:off x="2743200" y="5943600"/>
          <a:ext cx="3752417" cy="762000"/>
        </p:xfrm>
        <a:graphic>
          <a:graphicData uri="http://schemas.openxmlformats.org/presentationml/2006/ole">
            <mc:AlternateContent xmlns:mc="http://schemas.openxmlformats.org/markup-compatibility/2006">
              <mc:Choice xmlns:v="urn:schemas-microsoft-com:vml" Requires="v">
                <p:oleObj spid="_x0000_s110618" name="Equation" r:id="rId4" imgW="2438400" imgH="495300" progId="Equation.3">
                  <p:embed/>
                </p:oleObj>
              </mc:Choice>
              <mc:Fallback>
                <p:oleObj name="Equation" r:id="rId4" imgW="24384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943600"/>
                        <a:ext cx="3752417" cy="762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278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18</a:t>
            </a:fld>
            <a:endParaRPr lang="en-US"/>
          </a:p>
        </p:txBody>
      </p:sp>
      <p:sp>
        <p:nvSpPr>
          <p:cNvPr id="3" name="Rectangle 2"/>
          <p:cNvSpPr txBox="1">
            <a:spLocks noChangeArrowheads="1"/>
          </p:cNvSpPr>
          <p:nvPr/>
        </p:nvSpPr>
        <p:spPr>
          <a:xfrm>
            <a:off x="1219200" y="228600"/>
            <a:ext cx="6742113" cy="1600200"/>
          </a:xfrm>
          <a:prstGeom prst="rect">
            <a:avLst/>
          </a:prstGeom>
        </p:spPr>
        <p:txBody>
          <a:bodyPr/>
          <a:lst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a:lstStyle>
          <a:p>
            <a:r>
              <a:rPr lang="en-US" b="0" dirty="0">
                <a:solidFill>
                  <a:srgbClr val="1F1F0B"/>
                </a:solidFill>
              </a:rPr>
              <a:t>Dislocations, Slip Systems, Crystallography</a:t>
            </a:r>
          </a:p>
        </p:txBody>
      </p:sp>
      <p:sp>
        <p:nvSpPr>
          <p:cNvPr id="4" name="Rectangle 4"/>
          <p:cNvSpPr>
            <a:spLocks noChangeArrowheads="1"/>
          </p:cNvSpPr>
          <p:nvPr/>
        </p:nvSpPr>
        <p:spPr bwMode="auto">
          <a:xfrm>
            <a:off x="381000" y="2667000"/>
            <a:ext cx="8229600" cy="1015663"/>
          </a:xfrm>
          <a:prstGeom prst="rect">
            <a:avLst/>
          </a:prstGeom>
          <a:noFill/>
          <a:ln w="9525">
            <a:noFill/>
            <a:miter lim="800000"/>
            <a:headEnd/>
            <a:tailEnd/>
          </a:ln>
        </p:spPr>
        <p:txBody>
          <a:bodyPr>
            <a:prstTxWarp prst="textNoShape">
              <a:avLst/>
            </a:prstTxWarp>
            <a:spAutoFit/>
          </a:bodyPr>
          <a:lstStyle/>
          <a:p>
            <a:pPr marL="341313" indent="-341313">
              <a:spcBef>
                <a:spcPct val="50000"/>
              </a:spcBef>
              <a:buClr>
                <a:schemeClr val="hlink"/>
              </a:buClr>
              <a:buFont typeface="Wingdings" charset="2"/>
              <a:buChar char="q"/>
            </a:pPr>
            <a:r>
              <a:rPr lang="en-US" sz="2000" b="0" dirty="0">
                <a:latin typeface="Calibri"/>
              </a:rPr>
              <a:t> This section is provided to remind students about the basic geometry of slip via dislocation glide.  Full details can, of course, be found in standard textbooks.</a:t>
            </a:r>
          </a:p>
        </p:txBody>
      </p:sp>
    </p:spTree>
    <p:extLst>
      <p:ext uri="{BB962C8B-B14F-4D97-AF65-F5344CB8AC3E}">
        <p14:creationId xmlns:p14="http://schemas.microsoft.com/office/powerpoint/2010/main" val="301033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EF275BAF-916C-2F4A-9DA9-C96915ECF773}" type="slidenum">
              <a:rPr lang="en-US" smtClean="0"/>
              <a:pPr/>
              <a:t>19</a:t>
            </a:fld>
            <a:endParaRPr lang="en-US"/>
          </a:p>
        </p:txBody>
      </p:sp>
      <p:sp>
        <p:nvSpPr>
          <p:cNvPr id="29699" name="Rectangle 2"/>
          <p:cNvSpPr>
            <a:spLocks noGrp="1" noChangeArrowheads="1"/>
          </p:cNvSpPr>
          <p:nvPr>
            <p:ph type="title"/>
          </p:nvPr>
        </p:nvSpPr>
        <p:spPr>
          <a:xfrm>
            <a:off x="1219200" y="228600"/>
            <a:ext cx="6742113" cy="990600"/>
          </a:xfrm>
        </p:spPr>
        <p:txBody>
          <a:bodyPr/>
          <a:lstStyle/>
          <a:p>
            <a:r>
              <a:rPr lang="en-US" dirty="0"/>
              <a:t>Dislocations and Plastic Flow</a:t>
            </a:r>
          </a:p>
        </p:txBody>
      </p:sp>
      <p:sp>
        <p:nvSpPr>
          <p:cNvPr id="29700" name="Rectangle 4"/>
          <p:cNvSpPr>
            <a:spLocks noChangeArrowheads="1"/>
          </p:cNvSpPr>
          <p:nvPr/>
        </p:nvSpPr>
        <p:spPr bwMode="auto">
          <a:xfrm>
            <a:off x="381000" y="1143000"/>
            <a:ext cx="8534400" cy="5632311"/>
          </a:xfrm>
          <a:prstGeom prst="rect">
            <a:avLst/>
          </a:prstGeom>
          <a:noFill/>
          <a:ln w="9525">
            <a:noFill/>
            <a:miter lim="800000"/>
            <a:headEnd/>
            <a:tailEnd/>
          </a:ln>
        </p:spPr>
        <p:txBody>
          <a:bodyPr wrap="square">
            <a:prstTxWarp prst="textNoShape">
              <a:avLst/>
            </a:prstTxWarp>
            <a:spAutoFit/>
          </a:bodyPr>
          <a:lstStyle/>
          <a:p>
            <a:pPr>
              <a:spcBef>
                <a:spcPct val="50000"/>
              </a:spcBef>
              <a:buClr>
                <a:schemeClr val="hlink"/>
              </a:buClr>
              <a:buFont typeface="Wingdings" charset="2"/>
              <a:buChar char="q"/>
            </a:pPr>
            <a:r>
              <a:rPr lang="en-US" sz="2000" b="0" dirty="0">
                <a:latin typeface="Calibri"/>
              </a:rPr>
              <a:t> At room temperature the dominant mechanism of plastic deformation is dislocation motion through the crystal lattice.</a:t>
            </a:r>
          </a:p>
          <a:p>
            <a:pPr>
              <a:spcBef>
                <a:spcPct val="50000"/>
              </a:spcBef>
              <a:buClr>
                <a:schemeClr val="hlink"/>
              </a:buClr>
              <a:buFont typeface="Wingdings" charset="2"/>
              <a:buChar char="q"/>
            </a:pPr>
            <a:r>
              <a:rPr lang="en-US" sz="2000" b="0" dirty="0">
                <a:latin typeface="Calibri"/>
              </a:rPr>
              <a:t> Dislocation glide occurs on certain </a:t>
            </a:r>
            <a:r>
              <a:rPr lang="en-US" sz="2000" b="0" i="1" dirty="0">
                <a:latin typeface="Calibri"/>
              </a:rPr>
              <a:t>crystal planes (slip planes) </a:t>
            </a:r>
            <a:r>
              <a:rPr lang="en-US" sz="2000" b="0" dirty="0">
                <a:latin typeface="Calibri"/>
              </a:rPr>
              <a:t>in certain </a:t>
            </a:r>
            <a:r>
              <a:rPr lang="en-US" sz="2000" b="0" i="1" dirty="0">
                <a:latin typeface="Calibri"/>
              </a:rPr>
              <a:t>crystallographic directions (// Burgers vector)</a:t>
            </a:r>
            <a:r>
              <a:rPr lang="en-US" sz="2000" b="0" dirty="0">
                <a:latin typeface="Calibri"/>
              </a:rPr>
              <a:t>. Generally, these the most close-packed plane and direction.</a:t>
            </a:r>
          </a:p>
          <a:p>
            <a:pPr>
              <a:spcBef>
                <a:spcPct val="50000"/>
              </a:spcBef>
              <a:buClr>
                <a:schemeClr val="hlink"/>
              </a:buClr>
              <a:buFont typeface="Wingdings" charset="2"/>
              <a:buChar char="q"/>
            </a:pPr>
            <a:r>
              <a:rPr lang="en-US" sz="2000" b="0" dirty="0">
                <a:latin typeface="Calibri"/>
              </a:rPr>
              <a:t> A </a:t>
            </a:r>
            <a:r>
              <a:rPr lang="en-US" sz="2000" b="0" i="1" dirty="0">
                <a:latin typeface="Calibri"/>
              </a:rPr>
              <a:t>slip system</a:t>
            </a:r>
            <a:r>
              <a:rPr lang="en-US" sz="2000" b="0" dirty="0">
                <a:latin typeface="Calibri"/>
              </a:rPr>
              <a:t> is a combination of a slip direction and slip plane normal.</a:t>
            </a:r>
          </a:p>
          <a:p>
            <a:pPr>
              <a:spcBef>
                <a:spcPct val="50000"/>
              </a:spcBef>
              <a:buClr>
                <a:schemeClr val="hlink"/>
              </a:buClr>
              <a:buFont typeface="Wingdings" charset="2"/>
              <a:buChar char="q"/>
            </a:pPr>
            <a:r>
              <a:rPr lang="en-US" sz="2000" b="0" dirty="0">
                <a:latin typeface="Calibri"/>
              </a:rPr>
              <a:t> A second-rank tensor (</a:t>
            </a:r>
            <a:r>
              <a:rPr lang="en-US" sz="2000" b="0" i="1" dirty="0" err="1">
                <a:latin typeface="Cambria Math"/>
                <a:cs typeface="Cambria Math"/>
              </a:rPr>
              <a:t>m</a:t>
            </a:r>
            <a:r>
              <a:rPr lang="en-US" sz="2000" b="0" i="1" baseline="-25000" dirty="0" err="1">
                <a:latin typeface="Cambria Math"/>
                <a:cs typeface="Cambria Math"/>
              </a:rPr>
              <a:t>ij</a:t>
            </a:r>
            <a:r>
              <a:rPr lang="en-US" sz="2000" b="0" i="1" dirty="0">
                <a:latin typeface="Cambria Math"/>
                <a:cs typeface="Cambria Math"/>
              </a:rPr>
              <a:t> = </a:t>
            </a:r>
            <a:r>
              <a:rPr lang="en-US" sz="2000" b="0" i="1" dirty="0" err="1">
                <a:latin typeface="Cambria Math"/>
                <a:cs typeface="Cambria Math"/>
              </a:rPr>
              <a:t>b</a:t>
            </a:r>
            <a:r>
              <a:rPr lang="en-US" sz="2000" b="0" i="1" baseline="-25000" dirty="0" err="1">
                <a:latin typeface="Cambria Math"/>
                <a:cs typeface="Cambria Math"/>
              </a:rPr>
              <a:t>i</a:t>
            </a:r>
            <a:r>
              <a:rPr lang="en-US" sz="2000" b="0" i="1" dirty="0" err="1">
                <a:latin typeface="Cambria Math"/>
                <a:cs typeface="Cambria Math"/>
              </a:rPr>
              <a:t>n</a:t>
            </a:r>
            <a:r>
              <a:rPr lang="en-US" sz="2000" b="0" i="1" baseline="-25000" dirty="0" err="1">
                <a:latin typeface="Cambria Math"/>
                <a:cs typeface="Cambria Math"/>
              </a:rPr>
              <a:t>j</a:t>
            </a:r>
            <a:r>
              <a:rPr lang="en-US" sz="2000" b="0" i="1" baseline="-25000" dirty="0">
                <a:latin typeface="Cambria Math"/>
                <a:cs typeface="Cambria Math"/>
              </a:rPr>
              <a:t> </a:t>
            </a:r>
            <a:r>
              <a:rPr lang="en-US" sz="2000" b="0" dirty="0">
                <a:latin typeface="Calibri"/>
              </a:rPr>
              <a:t>) can associated with each slip system, formed from the outer product of slip direction and normal.  The resolved shear stress on a slip system is then given by the inner product of the Schmid and the stress tensors: </a:t>
            </a:r>
            <a:r>
              <a:rPr lang="en-US" sz="2000" b="0" dirty="0">
                <a:latin typeface="Symbol" charset="2"/>
                <a:sym typeface="Symbol" charset="2"/>
              </a:rPr>
              <a:t></a:t>
            </a:r>
            <a:r>
              <a:rPr lang="en-US" sz="2000" b="0" dirty="0">
                <a:latin typeface="Cambria Math"/>
                <a:cs typeface="Cambria Math"/>
                <a:sym typeface="Symbol" charset="2"/>
              </a:rPr>
              <a:t> </a:t>
            </a:r>
            <a:r>
              <a:rPr lang="en-US" sz="2000" b="0" i="1" dirty="0" err="1">
                <a:latin typeface="Cambria Math"/>
                <a:cs typeface="Cambria Math"/>
              </a:rPr>
              <a:t>m</a:t>
            </a:r>
            <a:r>
              <a:rPr lang="en-US" sz="2000" b="0" i="1" baseline="-25000" dirty="0" err="1">
                <a:latin typeface="Cambria Math"/>
                <a:cs typeface="Cambria Math"/>
              </a:rPr>
              <a:t>ij</a:t>
            </a:r>
            <a:r>
              <a:rPr lang="en-US" sz="2000" b="0" i="1" baseline="-25000" dirty="0">
                <a:latin typeface="Cambria Math"/>
                <a:cs typeface="Cambria Math"/>
              </a:rPr>
              <a:t> </a:t>
            </a:r>
            <a:r>
              <a:rPr lang="en-US" sz="2000" b="0" dirty="0">
                <a:latin typeface="Symbol" charset="2"/>
                <a:sym typeface="Symbol" charset="2"/>
              </a:rPr>
              <a:t></a:t>
            </a:r>
            <a:r>
              <a:rPr lang="en-US" sz="2000" b="0" i="1" baseline="-25000" dirty="0" err="1">
                <a:latin typeface="Cambria Math"/>
                <a:cs typeface="Cambria Math"/>
              </a:rPr>
              <a:t>ij</a:t>
            </a:r>
            <a:r>
              <a:rPr lang="en-US" sz="2000" b="0" i="1" dirty="0">
                <a:latin typeface="Calibri"/>
              </a:rPr>
              <a:t>.</a:t>
            </a:r>
            <a:endParaRPr lang="en-US" sz="2000" b="0" dirty="0">
              <a:latin typeface="Calibri"/>
            </a:endParaRPr>
          </a:p>
          <a:p>
            <a:pPr>
              <a:spcBef>
                <a:spcPct val="50000"/>
              </a:spcBef>
              <a:buClr>
                <a:schemeClr val="hlink"/>
              </a:buClr>
              <a:buFont typeface="Wingdings" charset="2"/>
              <a:buChar char="q"/>
            </a:pPr>
            <a:r>
              <a:rPr lang="en-US" sz="2000" b="0" dirty="0">
                <a:latin typeface="Calibri"/>
              </a:rPr>
              <a:t> The crystal structure of metals is not altered by the plastic flow because slip is a </a:t>
            </a:r>
            <a:r>
              <a:rPr lang="en-US" sz="2000" b="0" i="1" dirty="0">
                <a:latin typeface="Calibri"/>
              </a:rPr>
              <a:t>simple shear</a:t>
            </a:r>
            <a:r>
              <a:rPr lang="en-US" sz="2000" b="0" dirty="0">
                <a:latin typeface="Calibri"/>
              </a:rPr>
              <a:t> mode of deformation.  Moreover no volume change is associated with slip, therefore the hydrostatic stress has no effect on plasticity (in the absence of voids and/or dilatational strain). Dislocation motion gives rise to slip and only requires breaking and re-forming bonds but with no long-range atom transport.  This explains the use of </a:t>
            </a:r>
            <a:r>
              <a:rPr lang="en-US" sz="2000" b="0" i="1" dirty="0">
                <a:latin typeface="Calibri"/>
              </a:rPr>
              <a:t>deviatoric stress </a:t>
            </a:r>
            <a:r>
              <a:rPr lang="en-US" sz="2000" b="0" dirty="0">
                <a:latin typeface="Calibri"/>
              </a:rPr>
              <a:t>in calculations.</a:t>
            </a:r>
          </a:p>
        </p:txBody>
      </p:sp>
    </p:spTree>
    <p:extLst>
      <p:ext uri="{BB962C8B-B14F-4D97-AF65-F5344CB8AC3E}">
        <p14:creationId xmlns:p14="http://schemas.microsoft.com/office/powerpoint/2010/main" val="198713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a:p>
        </p:txBody>
      </p:sp>
      <p:sp>
        <p:nvSpPr>
          <p:cNvPr id="16387" name="Rectangle 2"/>
          <p:cNvSpPr>
            <a:spLocks noGrp="1" noChangeArrowheads="1"/>
          </p:cNvSpPr>
          <p:nvPr>
            <p:ph type="title"/>
          </p:nvPr>
        </p:nvSpPr>
        <p:spPr>
          <a:xfrm>
            <a:off x="2362200" y="0"/>
            <a:ext cx="4419600" cy="914400"/>
          </a:xfrm>
          <a:noFill/>
        </p:spPr>
        <p:txBody>
          <a:bodyPr/>
          <a:lstStyle/>
          <a:p>
            <a:r>
              <a:rPr lang="en-US"/>
              <a:t>Objective</a:t>
            </a:r>
          </a:p>
        </p:txBody>
      </p:sp>
      <p:sp>
        <p:nvSpPr>
          <p:cNvPr id="16388" name="Rectangle 3"/>
          <p:cNvSpPr>
            <a:spLocks noGrp="1" noChangeArrowheads="1"/>
          </p:cNvSpPr>
          <p:nvPr>
            <p:ph type="body" idx="1"/>
          </p:nvPr>
        </p:nvSpPr>
        <p:spPr>
          <a:xfrm>
            <a:off x="609600" y="1143000"/>
            <a:ext cx="8153400" cy="3733800"/>
          </a:xfrm>
          <a:noFill/>
        </p:spPr>
        <p:txBody>
          <a:bodyPr lIns="182562" rIns="182562"/>
          <a:lstStyle/>
          <a:p>
            <a:pPr algn="just"/>
            <a:r>
              <a:rPr lang="en-US" sz="2400" dirty="0"/>
              <a:t>The objective of this lecture is to show how plastic deformation in polycrystals requires </a:t>
            </a:r>
            <a:r>
              <a:rPr lang="en-US" sz="2400" i="1" dirty="0"/>
              <a:t>multiple slip</a:t>
            </a:r>
            <a:r>
              <a:rPr lang="en-US" sz="2400" dirty="0"/>
              <a:t> in each grain.  This is commonly referred to as the “Taylor model” in the literature.</a:t>
            </a:r>
          </a:p>
          <a:p>
            <a:pPr algn="just"/>
            <a:r>
              <a:rPr lang="en-US" sz="2400" dirty="0"/>
              <a:t>Further, to show how to calculate the distribution of slips in each grain of a polycrystal (principles of operation of </a:t>
            </a:r>
            <a:r>
              <a:rPr lang="en-US" sz="2400" b="1" dirty="0"/>
              <a:t>L</a:t>
            </a:r>
            <a:r>
              <a:rPr lang="en-US" sz="2400" dirty="0"/>
              <a:t>os </a:t>
            </a:r>
            <a:r>
              <a:rPr lang="en-US" sz="2400" b="1" dirty="0"/>
              <a:t>A</a:t>
            </a:r>
            <a:r>
              <a:rPr lang="en-US" sz="2400" dirty="0"/>
              <a:t>lamos </a:t>
            </a:r>
            <a:r>
              <a:rPr lang="en-US" sz="2400" b="1" dirty="0"/>
              <a:t>p</a:t>
            </a:r>
            <a:r>
              <a:rPr lang="en-US" sz="2400" dirty="0"/>
              <a:t>olycrystal </a:t>
            </a:r>
            <a:r>
              <a:rPr lang="en-US" sz="2400" b="1" dirty="0"/>
              <a:t>p</a:t>
            </a:r>
            <a:r>
              <a:rPr lang="en-US" sz="2400" dirty="0"/>
              <a:t>lasticity, </a:t>
            </a:r>
            <a:r>
              <a:rPr lang="en-US" sz="2400" b="1" dirty="0" err="1"/>
              <a:t>LApp</a:t>
            </a:r>
            <a:r>
              <a:rPr lang="en-US" sz="2400" dirty="0"/>
              <a:t>; also the </a:t>
            </a:r>
            <a:r>
              <a:rPr lang="en-US" sz="2400" b="1" dirty="0"/>
              <a:t>V</a:t>
            </a:r>
            <a:r>
              <a:rPr lang="en-US" sz="2400" dirty="0"/>
              <a:t>isco</a:t>
            </a:r>
            <a:r>
              <a:rPr lang="en-US" sz="2400" b="1" dirty="0"/>
              <a:t>p</a:t>
            </a:r>
            <a:r>
              <a:rPr lang="en-US" sz="2400" dirty="0"/>
              <a:t>lastic </a:t>
            </a:r>
            <a:r>
              <a:rPr lang="en-US" sz="2400" b="1" dirty="0" err="1"/>
              <a:t>S</a:t>
            </a:r>
            <a:r>
              <a:rPr lang="en-US" sz="2400" dirty="0" err="1"/>
              <a:t>elf</a:t>
            </a:r>
            <a:r>
              <a:rPr lang="en-US" sz="2400" b="1" dirty="0" err="1"/>
              <a:t>c</a:t>
            </a:r>
            <a:r>
              <a:rPr lang="en-US" sz="2400" dirty="0" err="1"/>
              <a:t>onsistent</a:t>
            </a:r>
            <a:r>
              <a:rPr lang="en-US" sz="2400" dirty="0"/>
              <a:t> code, </a:t>
            </a:r>
            <a:r>
              <a:rPr lang="en-US" sz="2400" b="1" dirty="0"/>
              <a:t>VPSC</a:t>
            </a:r>
            <a:r>
              <a:rPr lang="en-US" sz="2400" dirty="0"/>
              <a:t>; also “crystal plasticity” simulations in general). </a:t>
            </a:r>
          </a:p>
        </p:txBody>
      </p:sp>
      <p:sp>
        <p:nvSpPr>
          <p:cNvPr id="16389" name="Rectangle 4"/>
          <p:cNvSpPr>
            <a:spLocks noChangeArrowheads="1"/>
          </p:cNvSpPr>
          <p:nvPr/>
        </p:nvSpPr>
        <p:spPr bwMode="auto">
          <a:xfrm>
            <a:off x="838200" y="5181600"/>
            <a:ext cx="7924800" cy="16764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Dislocation controlled plastic strain</a:t>
            </a:r>
          </a:p>
          <a:p>
            <a:pPr marL="342900" indent="-342900">
              <a:spcBef>
                <a:spcPct val="20000"/>
              </a:spcBef>
              <a:buClr>
                <a:schemeClr val="hlink"/>
              </a:buClr>
              <a:buSzPct val="50000"/>
              <a:buFont typeface="Monotype Sorts" charset="2"/>
              <a:buChar char="n"/>
            </a:pPr>
            <a:r>
              <a:rPr lang="en-US" sz="2800" b="0" dirty="0">
                <a:latin typeface="Calibri"/>
              </a:rPr>
              <a:t>Mechanics of Materials, or, micro-mechanics</a:t>
            </a:r>
          </a:p>
          <a:p>
            <a:pPr marL="342900" indent="-342900">
              <a:spcBef>
                <a:spcPct val="20000"/>
              </a:spcBef>
              <a:buClr>
                <a:schemeClr val="hlink"/>
              </a:buClr>
              <a:buSzPct val="50000"/>
              <a:buFont typeface="Monotype Sorts" charset="2"/>
              <a:buChar char="n"/>
            </a:pPr>
            <a:r>
              <a:rPr lang="en-US" sz="2800" b="0" dirty="0">
                <a:latin typeface="Calibri"/>
              </a:rPr>
              <a:t>Continuum Mechanics</a:t>
            </a:r>
          </a:p>
          <a:p>
            <a:pPr marL="342900" indent="-342900">
              <a:spcBef>
                <a:spcPct val="20000"/>
              </a:spcBef>
              <a:buClr>
                <a:schemeClr val="hlink"/>
              </a:buClr>
              <a:buSzPct val="50000"/>
              <a:buFont typeface="Monotype Sorts" charset="2"/>
              <a:buChar char="n"/>
            </a:pPr>
            <a:endParaRPr lang="en-US" sz="2800" b="0" dirty="0">
              <a:latin typeface="Calibri"/>
            </a:endParaRPr>
          </a:p>
        </p:txBody>
      </p:sp>
      <p:sp>
        <p:nvSpPr>
          <p:cNvPr id="16390" name="Rectangle 5"/>
          <p:cNvSpPr>
            <a:spLocks noChangeArrowheads="1"/>
          </p:cNvSpPr>
          <p:nvPr/>
        </p:nvSpPr>
        <p:spPr bwMode="auto">
          <a:xfrm>
            <a:off x="1600200" y="41910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dirty="0">
                <a:solidFill>
                  <a:srgbClr val="011099"/>
                </a:solidFill>
                <a:latin typeface="Calibri"/>
              </a:rPr>
              <a:t>Requirements:</a:t>
            </a:r>
          </a:p>
        </p:txBody>
      </p:sp>
    </p:spTree>
    <p:extLst>
      <p:ext uri="{BB962C8B-B14F-4D97-AF65-F5344CB8AC3E}">
        <p14:creationId xmlns:p14="http://schemas.microsoft.com/office/powerpoint/2010/main" val="3689588943"/>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a:noFill/>
        </p:spPr>
        <p:txBody>
          <a:bodyPr/>
          <a:lstStyle/>
          <a:p>
            <a:fld id="{37716B1C-6880-4642-BE01-FB0C9FF957D0}" type="slidenum">
              <a:rPr lang="en-US" smtClean="0"/>
              <a:pPr/>
              <a:t>20</a:t>
            </a:fld>
            <a:endParaRPr lang="en-US"/>
          </a:p>
        </p:txBody>
      </p:sp>
      <p:sp>
        <p:nvSpPr>
          <p:cNvPr id="31747" name="Rectangle 2"/>
          <p:cNvSpPr>
            <a:spLocks noChangeArrowheads="1"/>
          </p:cNvSpPr>
          <p:nvPr/>
        </p:nvSpPr>
        <p:spPr bwMode="auto">
          <a:xfrm>
            <a:off x="1722438" y="409575"/>
            <a:ext cx="5773737"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Crystallography of Slip</a:t>
            </a:r>
          </a:p>
        </p:txBody>
      </p:sp>
      <p:sp>
        <p:nvSpPr>
          <p:cNvPr id="178179" name="Text Box 3"/>
          <p:cNvSpPr txBox="1">
            <a:spLocks noChangeArrowheads="1"/>
          </p:cNvSpPr>
          <p:nvPr/>
        </p:nvSpPr>
        <p:spPr bwMode="auto">
          <a:xfrm>
            <a:off x="304800" y="3657600"/>
            <a:ext cx="8610600" cy="461665"/>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libri" panose="020F0502020204030204" pitchFamily="34" charset="0"/>
                <a:cs typeface="Calibri" panose="020F0502020204030204" pitchFamily="34" charset="0"/>
              </a:rPr>
              <a:t>Slip direction – is the close-packed direction within the slip plane.</a:t>
            </a:r>
            <a:endParaRPr lang="en-US" b="0">
              <a:solidFill>
                <a:srgbClr val="0000FF"/>
              </a:solidFill>
              <a:latin typeface="Calibri" panose="020F0502020204030204" pitchFamily="34" charset="0"/>
              <a:cs typeface="Calibri" panose="020F0502020204030204" pitchFamily="34" charset="0"/>
            </a:endParaRPr>
          </a:p>
        </p:txBody>
      </p:sp>
      <p:sp>
        <p:nvSpPr>
          <p:cNvPr id="178180" name="Text Box 4"/>
          <p:cNvSpPr txBox="1">
            <a:spLocks noChangeArrowheads="1"/>
          </p:cNvSpPr>
          <p:nvPr/>
        </p:nvSpPr>
        <p:spPr bwMode="auto">
          <a:xfrm>
            <a:off x="304800" y="2819400"/>
            <a:ext cx="8610600" cy="466725"/>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libri" panose="020F0502020204030204" pitchFamily="34" charset="0"/>
                <a:cs typeface="Calibri" panose="020F0502020204030204" pitchFamily="34" charset="0"/>
              </a:rPr>
              <a:t>Slip plane – is the plane of greatest atomic density.</a:t>
            </a:r>
            <a:endParaRPr lang="en-US" b="0">
              <a:latin typeface="Calibri" panose="020F0502020204030204" pitchFamily="34" charset="0"/>
              <a:cs typeface="Calibri" panose="020F0502020204030204" pitchFamily="34" charset="0"/>
            </a:endParaRPr>
          </a:p>
        </p:txBody>
      </p:sp>
      <p:sp>
        <p:nvSpPr>
          <p:cNvPr id="178181" name="Text Box 5"/>
          <p:cNvSpPr txBox="1">
            <a:spLocks noChangeArrowheads="1"/>
          </p:cNvSpPr>
          <p:nvPr/>
        </p:nvSpPr>
        <p:spPr bwMode="auto">
          <a:xfrm>
            <a:off x="304800" y="1676400"/>
            <a:ext cx="8610600" cy="831850"/>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libri" panose="020F0502020204030204" pitchFamily="34" charset="0"/>
                <a:cs typeface="Calibri" panose="020F0502020204030204" pitchFamily="34" charset="0"/>
              </a:rPr>
              <a:t>Slip occurs most readily in specific directions on certain crystallographic planes.</a:t>
            </a:r>
            <a:endParaRPr lang="en-US" b="0">
              <a:solidFill>
                <a:srgbClr val="0000FF"/>
              </a:solidFill>
              <a:latin typeface="Calibri" panose="020F0502020204030204" pitchFamily="34" charset="0"/>
              <a:cs typeface="Calibri" panose="020F0502020204030204" pitchFamily="34" charset="0"/>
            </a:endParaRPr>
          </a:p>
        </p:txBody>
      </p:sp>
      <p:sp>
        <p:nvSpPr>
          <p:cNvPr id="178182" name="Text Box 6"/>
          <p:cNvSpPr txBox="1">
            <a:spLocks noChangeArrowheads="1"/>
          </p:cNvSpPr>
          <p:nvPr/>
        </p:nvSpPr>
        <p:spPr bwMode="auto">
          <a:xfrm>
            <a:off x="304800" y="4800600"/>
            <a:ext cx="8626475" cy="1200329"/>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libri" panose="020F0502020204030204" pitchFamily="34" charset="0"/>
                <a:cs typeface="Calibri" panose="020F0502020204030204" pitchFamily="34" charset="0"/>
              </a:rPr>
              <a:t>Slip system – is the combination of preferred slip planes and  slip directions (on  those specific planes) along which dislocation motion occurs.  Slip systems are dependent on the crystal structure. </a:t>
            </a:r>
            <a:endParaRPr lang="en-US" b="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additive="base">
                                        <p:cTn id="7" dur="500" fill="hold"/>
                                        <p:tgtEl>
                                          <p:spTgt spid="178181"/>
                                        </p:tgtEl>
                                        <p:attrNameLst>
                                          <p:attrName>ppt_x</p:attrName>
                                        </p:attrNameLst>
                                      </p:cBhvr>
                                      <p:tavLst>
                                        <p:tav tm="0">
                                          <p:val>
                                            <p:strVal val="0-#ppt_w/2"/>
                                          </p:val>
                                        </p:tav>
                                        <p:tav tm="100000">
                                          <p:val>
                                            <p:strVal val="#ppt_x"/>
                                          </p:val>
                                        </p:tav>
                                      </p:tavLst>
                                    </p:anim>
                                    <p:anim calcmode="lin" valueType="num">
                                      <p:cBhvr additive="base">
                                        <p:cTn id="8" dur="500" fill="hold"/>
                                        <p:tgtEl>
                                          <p:spTgt spid="178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8180"/>
                                        </p:tgtEl>
                                        <p:attrNameLst>
                                          <p:attrName>style.visibility</p:attrName>
                                        </p:attrNameLst>
                                      </p:cBhvr>
                                      <p:to>
                                        <p:strVal val="visible"/>
                                      </p:to>
                                    </p:set>
                                    <p:anim calcmode="lin" valueType="num">
                                      <p:cBhvr additive="base">
                                        <p:cTn id="13" dur="500" fill="hold"/>
                                        <p:tgtEl>
                                          <p:spTgt spid="178180"/>
                                        </p:tgtEl>
                                        <p:attrNameLst>
                                          <p:attrName>ppt_x</p:attrName>
                                        </p:attrNameLst>
                                      </p:cBhvr>
                                      <p:tavLst>
                                        <p:tav tm="0">
                                          <p:val>
                                            <p:strVal val="1+#ppt_w/2"/>
                                          </p:val>
                                        </p:tav>
                                        <p:tav tm="100000">
                                          <p:val>
                                            <p:strVal val="#ppt_x"/>
                                          </p:val>
                                        </p:tav>
                                      </p:tavLst>
                                    </p:anim>
                                    <p:anim calcmode="lin" valueType="num">
                                      <p:cBhvr additive="base">
                                        <p:cTn id="14" dur="500" fill="hold"/>
                                        <p:tgtEl>
                                          <p:spTgt spid="1781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 calcmode="lin" valueType="num">
                                      <p:cBhvr additive="base">
                                        <p:cTn id="19" dur="500" fill="hold"/>
                                        <p:tgtEl>
                                          <p:spTgt spid="178179"/>
                                        </p:tgtEl>
                                        <p:attrNameLst>
                                          <p:attrName>ppt_x</p:attrName>
                                        </p:attrNameLst>
                                      </p:cBhvr>
                                      <p:tavLst>
                                        <p:tav tm="0">
                                          <p:val>
                                            <p:strVal val="0-#ppt_w/2"/>
                                          </p:val>
                                        </p:tav>
                                        <p:tav tm="100000">
                                          <p:val>
                                            <p:strVal val="#ppt_x"/>
                                          </p:val>
                                        </p:tav>
                                      </p:tavLst>
                                    </p:anim>
                                    <p:anim calcmode="lin" valueType="num">
                                      <p:cBhvr additive="base">
                                        <p:cTn id="20" dur="500" fill="hold"/>
                                        <p:tgtEl>
                                          <p:spTgt spid="1781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8182"/>
                                        </p:tgtEl>
                                        <p:attrNameLst>
                                          <p:attrName>style.visibility</p:attrName>
                                        </p:attrNameLst>
                                      </p:cBhvr>
                                      <p:to>
                                        <p:strVal val="visible"/>
                                      </p:to>
                                    </p:set>
                                    <p:anim calcmode="lin" valueType="num">
                                      <p:cBhvr additive="base">
                                        <p:cTn id="25" dur="500" fill="hold"/>
                                        <p:tgtEl>
                                          <p:spTgt spid="178182"/>
                                        </p:tgtEl>
                                        <p:attrNameLst>
                                          <p:attrName>ppt_x</p:attrName>
                                        </p:attrNameLst>
                                      </p:cBhvr>
                                      <p:tavLst>
                                        <p:tav tm="0">
                                          <p:val>
                                            <p:strVal val="1+#ppt_w/2"/>
                                          </p:val>
                                        </p:tav>
                                        <p:tav tm="100000">
                                          <p:val>
                                            <p:strVal val="#ppt_x"/>
                                          </p:val>
                                        </p:tav>
                                      </p:tavLst>
                                    </p:anim>
                                    <p:anim calcmode="lin" valueType="num">
                                      <p:cBhvr additive="base">
                                        <p:cTn id="26" dur="500" fill="hold"/>
                                        <p:tgtEl>
                                          <p:spTgt spid="178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nimBg="1" autoUpdateAnimBg="0"/>
      <p:bldP spid="178180" grpId="0" animBg="1" autoUpdateAnimBg="0"/>
      <p:bldP spid="178181" grpId="0" animBg="1" autoUpdateAnimBg="0"/>
      <p:bldP spid="17818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p:spPr>
        <p:txBody>
          <a:bodyPr/>
          <a:lstStyle/>
          <a:p>
            <a:fld id="{E09FE453-F742-854D-8223-2C2DDFBFD86C}" type="slidenum">
              <a:rPr lang="en-US" smtClean="0"/>
              <a:pPr/>
              <a:t>21</a:t>
            </a:fld>
            <a:endParaRPr lang="en-US"/>
          </a:p>
        </p:txBody>
      </p:sp>
      <p:sp>
        <p:nvSpPr>
          <p:cNvPr id="32771" name="Text Box 3"/>
          <p:cNvSpPr txBox="1">
            <a:spLocks noChangeArrowheads="1"/>
          </p:cNvSpPr>
          <p:nvPr/>
        </p:nvSpPr>
        <p:spPr bwMode="auto">
          <a:xfrm>
            <a:off x="533400" y="1600200"/>
            <a:ext cx="8474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Example:  Determine the slip system for the (111) plane in a fcc crystal and sketch the result.</a:t>
            </a:r>
          </a:p>
        </p:txBody>
      </p:sp>
      <p:pic>
        <p:nvPicPr>
          <p:cNvPr id="32772" name="Picture 4" descr="slipplanes"/>
          <p:cNvPicPr>
            <a:picLocks noChangeAspect="1" noChangeArrowheads="1"/>
          </p:cNvPicPr>
          <p:nvPr/>
        </p:nvPicPr>
        <p:blipFill>
          <a:blip r:embed="rId2"/>
          <a:srcRect/>
          <a:stretch>
            <a:fillRect/>
          </a:stretch>
        </p:blipFill>
        <p:spPr bwMode="auto">
          <a:xfrm>
            <a:off x="549275" y="2473325"/>
            <a:ext cx="2690813" cy="3289300"/>
          </a:xfrm>
          <a:prstGeom prst="rect">
            <a:avLst/>
          </a:prstGeom>
          <a:noFill/>
          <a:ln w="9525">
            <a:noFill/>
            <a:miter lim="800000"/>
            <a:headEnd/>
            <a:tailEnd/>
          </a:ln>
        </p:spPr>
      </p:pic>
      <p:pic>
        <p:nvPicPr>
          <p:cNvPr id="179205" name="Picture 5" descr="fccslipsystem"/>
          <p:cNvPicPr>
            <a:picLocks noChangeAspect="1" noChangeArrowheads="1"/>
          </p:cNvPicPr>
          <p:nvPr/>
        </p:nvPicPr>
        <p:blipFill>
          <a:blip r:embed="rId3"/>
          <a:srcRect/>
          <a:stretch>
            <a:fillRect/>
          </a:stretch>
        </p:blipFill>
        <p:spPr bwMode="auto">
          <a:xfrm>
            <a:off x="3597275" y="2398713"/>
            <a:ext cx="4876800" cy="2376487"/>
          </a:xfrm>
          <a:prstGeom prst="rect">
            <a:avLst/>
          </a:prstGeom>
          <a:noFill/>
          <a:ln w="9525">
            <a:noFill/>
            <a:miter lim="800000"/>
            <a:headEnd/>
            <a:tailEnd/>
          </a:ln>
        </p:spPr>
      </p:pic>
      <p:sp>
        <p:nvSpPr>
          <p:cNvPr id="179206" name="Text Box 6"/>
          <p:cNvSpPr txBox="1">
            <a:spLocks noChangeArrowheads="1"/>
          </p:cNvSpPr>
          <p:nvPr/>
        </p:nvSpPr>
        <p:spPr bwMode="auto">
          <a:xfrm>
            <a:off x="3657600" y="4876800"/>
            <a:ext cx="4444095"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The slip direction in </a:t>
            </a:r>
            <a:r>
              <a:rPr lang="en-US" b="0" i="1">
                <a:latin typeface="Cambria"/>
                <a:cs typeface="Cambria"/>
              </a:rPr>
              <a:t>fcc </a:t>
            </a:r>
            <a:r>
              <a:rPr lang="en-US" b="0">
                <a:latin typeface="Cambria"/>
                <a:cs typeface="Cambria"/>
              </a:rPr>
              <a:t>is &lt;110&gt; </a:t>
            </a:r>
          </a:p>
        </p:txBody>
      </p:sp>
      <p:sp>
        <p:nvSpPr>
          <p:cNvPr id="179207" name="Text Box 7"/>
          <p:cNvSpPr txBox="1">
            <a:spLocks noChangeArrowheads="1"/>
          </p:cNvSpPr>
          <p:nvPr/>
        </p:nvSpPr>
        <p:spPr bwMode="auto">
          <a:xfrm>
            <a:off x="3717925" y="5305425"/>
            <a:ext cx="4892675" cy="1569660"/>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The proof that a slip direction [uvw] lies in the slip plane (hkl) is given by calculating the scalar product:</a:t>
            </a:r>
          </a:p>
          <a:p>
            <a:r>
              <a:rPr lang="en-US" b="0">
                <a:latin typeface="Cambria"/>
                <a:cs typeface="Cambria"/>
              </a:rPr>
              <a:t>       </a:t>
            </a:r>
            <a:r>
              <a:rPr lang="en-US" b="0" i="1">
                <a:latin typeface="Cambria"/>
                <a:cs typeface="Cambria"/>
              </a:rPr>
              <a:t>hu + kv + lw =0</a:t>
            </a:r>
            <a:endParaRPr lang="en-US" b="0">
              <a:latin typeface="Cambria"/>
              <a:cs typeface="Cambria"/>
            </a:endParaRPr>
          </a:p>
        </p:txBody>
      </p:sp>
      <p:sp>
        <p:nvSpPr>
          <p:cNvPr id="32776" name="Rectangle 8"/>
          <p:cNvSpPr>
            <a:spLocks noChangeArrowheads="1"/>
          </p:cNvSpPr>
          <p:nvPr/>
        </p:nvSpPr>
        <p:spPr bwMode="auto">
          <a:xfrm>
            <a:off x="914400" y="457200"/>
            <a:ext cx="6592888" cy="701675"/>
          </a:xfrm>
          <a:prstGeom prst="rect">
            <a:avLst/>
          </a:prstGeom>
          <a:noFill/>
          <a:ln w="9525">
            <a:noFill/>
            <a:miter lim="800000"/>
            <a:headEnd/>
            <a:tailEnd/>
          </a:ln>
        </p:spPr>
        <p:txBody>
          <a:bodyPr wrap="none">
            <a:prstTxWarp prst="textNoShape">
              <a:avLst/>
            </a:prstTxWarp>
            <a:spAutoFit/>
          </a:bodyPr>
          <a:lstStyle/>
          <a:p>
            <a:r>
              <a:rPr lang="en-US" sz="4000" b="0" i="1">
                <a:solidFill>
                  <a:srgbClr val="011099"/>
                </a:solidFill>
                <a:latin typeface="Helvetica" charset="0"/>
              </a:rPr>
              <a:t>Crystallography of Slip in fcc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1+#ppt_w/2"/>
                                          </p:val>
                                        </p:tav>
                                        <p:tav tm="100000">
                                          <p:val>
                                            <p:strVal val="#ppt_x"/>
                                          </p:val>
                                        </p:tav>
                                      </p:tavLst>
                                    </p:anim>
                                    <p:anim calcmode="lin" valueType="num">
                                      <p:cBhvr additive="base">
                                        <p:cTn id="8" dur="500" fill="hold"/>
                                        <p:tgtEl>
                                          <p:spTgt spid="1792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9205"/>
                                        </p:tgtEl>
                                        <p:attrNameLst>
                                          <p:attrName>style.visibility</p:attrName>
                                        </p:attrNameLst>
                                      </p:cBhvr>
                                      <p:to>
                                        <p:strVal val="visible"/>
                                      </p:to>
                                    </p:set>
                                    <p:anim calcmode="lin" valueType="num">
                                      <p:cBhvr additive="base">
                                        <p:cTn id="13" dur="500" fill="hold"/>
                                        <p:tgtEl>
                                          <p:spTgt spid="179205"/>
                                        </p:tgtEl>
                                        <p:attrNameLst>
                                          <p:attrName>ppt_x</p:attrName>
                                        </p:attrNameLst>
                                      </p:cBhvr>
                                      <p:tavLst>
                                        <p:tav tm="0">
                                          <p:val>
                                            <p:strVal val="1+#ppt_w/2"/>
                                          </p:val>
                                        </p:tav>
                                        <p:tav tm="100000">
                                          <p:val>
                                            <p:strVal val="#ppt_x"/>
                                          </p:val>
                                        </p:tav>
                                      </p:tavLst>
                                    </p:anim>
                                    <p:anim calcmode="lin" valueType="num">
                                      <p:cBhvr additive="base">
                                        <p:cTn id="14" dur="500" fill="hold"/>
                                        <p:tgtEl>
                                          <p:spTgt spid="1792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7"/>
                                        </p:tgtEl>
                                        <p:attrNameLst>
                                          <p:attrName>style.visibility</p:attrName>
                                        </p:attrNameLst>
                                      </p:cBhvr>
                                      <p:to>
                                        <p:strVal val="visible"/>
                                      </p:to>
                                    </p:set>
                                    <p:anim calcmode="lin" valueType="num">
                                      <p:cBhvr additive="base">
                                        <p:cTn id="19" dur="500" fill="hold"/>
                                        <p:tgtEl>
                                          <p:spTgt spid="179207"/>
                                        </p:tgtEl>
                                        <p:attrNameLst>
                                          <p:attrName>ppt_x</p:attrName>
                                        </p:attrNameLst>
                                      </p:cBhvr>
                                      <p:tavLst>
                                        <p:tav tm="0">
                                          <p:val>
                                            <p:strVal val="1+#ppt_w/2"/>
                                          </p:val>
                                        </p:tav>
                                        <p:tav tm="100000">
                                          <p:val>
                                            <p:strVal val="#ppt_x"/>
                                          </p:val>
                                        </p:tav>
                                      </p:tavLst>
                                    </p:anim>
                                    <p:anim calcmode="lin" valueType="num">
                                      <p:cBhvr additive="base">
                                        <p:cTn id="20" dur="500" fill="hold"/>
                                        <p:tgtEl>
                                          <p:spTgt spid="179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utoUpdateAnimBg="0"/>
      <p:bldP spid="1792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dirty="0">
                <a:ea typeface="ＭＳ Ｐゴシック" charset="-128"/>
                <a:cs typeface="ＭＳ Ｐゴシック" charset="-128"/>
              </a:rPr>
              <a:t>Slip Systems in Hexagonal Metals</a:t>
            </a:r>
          </a:p>
        </p:txBody>
      </p:sp>
      <p:pic>
        <p:nvPicPr>
          <p:cNvPr id="52230" name="Picture 4" descr="Hex planes2"/>
          <p:cNvPicPr>
            <a:picLocks noChangeAspect="1" noChangeArrowheads="1"/>
          </p:cNvPicPr>
          <p:nvPr/>
        </p:nvPicPr>
        <p:blipFill>
          <a:blip r:embed="rId3"/>
          <a:srcRect/>
          <a:stretch>
            <a:fillRect/>
          </a:stretch>
        </p:blipFill>
        <p:spPr bwMode="auto">
          <a:xfrm>
            <a:off x="2124075" y="1420813"/>
            <a:ext cx="4581525" cy="4957762"/>
          </a:xfrm>
          <a:prstGeom prst="rect">
            <a:avLst/>
          </a:prstGeom>
          <a:noFill/>
          <a:ln w="9525">
            <a:noFill/>
            <a:miter lim="800000"/>
            <a:headEnd/>
            <a:tailEnd/>
          </a:ln>
        </p:spPr>
      </p:pic>
      <p:sp>
        <p:nvSpPr>
          <p:cNvPr id="52231" name="Text Box 5"/>
          <p:cNvSpPr txBox="1">
            <a:spLocks noChangeArrowheads="1"/>
          </p:cNvSpPr>
          <p:nvPr/>
        </p:nvSpPr>
        <p:spPr bwMode="auto">
          <a:xfrm>
            <a:off x="228600" y="2125663"/>
            <a:ext cx="2252039" cy="707886"/>
          </a:xfrm>
          <a:prstGeom prst="rect">
            <a:avLst/>
          </a:prstGeom>
          <a:noFill/>
          <a:ln w="12700">
            <a:noFill/>
            <a:miter lim="800000"/>
            <a:headEnd/>
            <a:tailEnd/>
          </a:ln>
        </p:spPr>
        <p:txBody>
          <a:bodyPr wrap="none">
            <a:prstTxWarp prst="textNoShape">
              <a:avLst/>
            </a:prstTxWarp>
            <a:spAutoFit/>
          </a:bodyPr>
          <a:lstStyle/>
          <a:p>
            <a:r>
              <a:rPr lang="en-US" altLang="ja-JP" sz="2000" b="0" dirty="0">
                <a:solidFill>
                  <a:srgbClr val="000000"/>
                </a:solidFill>
                <a:latin typeface="Tech Sans Book" pitchFamily="34" charset="0"/>
              </a:rPr>
              <a:t>Basal</a:t>
            </a:r>
          </a:p>
          <a:p>
            <a:r>
              <a:rPr lang="en-US" altLang="ja-JP" sz="2000" b="0" dirty="0">
                <a:solidFill>
                  <a:srgbClr val="000000"/>
                </a:solidFill>
                <a:latin typeface="Tech Sans Book" pitchFamily="34" charset="0"/>
              </a:rPr>
              <a:t>(0002) &lt;2 -1 -1 0&gt;</a:t>
            </a:r>
          </a:p>
        </p:txBody>
      </p:sp>
      <p:sp>
        <p:nvSpPr>
          <p:cNvPr id="52232" name="Text Box 6"/>
          <p:cNvSpPr txBox="1">
            <a:spLocks noChangeArrowheads="1"/>
          </p:cNvSpPr>
          <p:nvPr/>
        </p:nvSpPr>
        <p:spPr bwMode="auto">
          <a:xfrm>
            <a:off x="76200" y="4191000"/>
            <a:ext cx="2514600" cy="1477328"/>
          </a:xfrm>
          <a:prstGeom prst="rect">
            <a:avLst/>
          </a:prstGeom>
          <a:noFill/>
          <a:ln w="12700">
            <a:noFill/>
            <a:miter lim="800000"/>
            <a:headEnd/>
            <a:tailEnd/>
          </a:ln>
        </p:spPr>
        <p:txBody>
          <a:bodyPr wrap="square">
            <a:prstTxWarp prst="textNoShape">
              <a:avLst/>
            </a:prstTxWarp>
            <a:spAutoFit/>
          </a:bodyPr>
          <a:lstStyle/>
          <a:p>
            <a:r>
              <a:rPr lang="en-US" altLang="ja-JP" sz="1800" b="0" dirty="0">
                <a:solidFill>
                  <a:srgbClr val="000000"/>
                </a:solidFill>
                <a:latin typeface="Tech Sans Book" pitchFamily="34" charset="0"/>
              </a:rPr>
              <a:t>Pyramidal (</a:t>
            </a:r>
            <a:r>
              <a:rPr lang="en-US" altLang="ja-JP" sz="1800" b="0" dirty="0" err="1">
                <a:solidFill>
                  <a:srgbClr val="000000"/>
                </a:solidFill>
                <a:latin typeface="Tech Sans Book" pitchFamily="34" charset="0"/>
              </a:rPr>
              <a:t>c+a</a:t>
            </a:r>
            <a:r>
              <a:rPr lang="en-US" altLang="ja-JP" sz="1800" b="0" dirty="0">
                <a:solidFill>
                  <a:srgbClr val="000000"/>
                </a:solidFill>
                <a:latin typeface="Tech Sans Book" pitchFamily="34" charset="0"/>
              </a:rPr>
              <a:t>)</a:t>
            </a:r>
          </a:p>
          <a:p>
            <a:r>
              <a:rPr lang="en-US" altLang="ja-JP" sz="1800" b="0" dirty="0">
                <a:solidFill>
                  <a:srgbClr val="000000"/>
                </a:solidFill>
                <a:latin typeface="Tech Sans Book" pitchFamily="34" charset="0"/>
              </a:rPr>
              <a:t>(1 0 -1 1) &lt;1 -2 1 3&gt;</a:t>
            </a:r>
          </a:p>
          <a:p>
            <a:r>
              <a:rPr lang="en-US" altLang="ja-JP" sz="1800" b="0" dirty="0">
                <a:solidFill>
                  <a:srgbClr val="000000"/>
                </a:solidFill>
                <a:latin typeface="Tech Sans Book" pitchFamily="34" charset="0"/>
              </a:rPr>
              <a:t>Pyramidal (a)</a:t>
            </a:r>
          </a:p>
          <a:p>
            <a:r>
              <a:rPr lang="en-US" altLang="ja-JP" sz="1800" b="0" dirty="0">
                <a:solidFill>
                  <a:srgbClr val="000000"/>
                </a:solidFill>
                <a:latin typeface="Tech Sans Book" pitchFamily="34" charset="0"/>
              </a:rPr>
              <a:t>(1 0 -1 1) &lt;1 -2 1 0&gt;</a:t>
            </a:r>
          </a:p>
          <a:p>
            <a:endParaRPr lang="en-US" altLang="ja-JP" sz="1800" b="0" dirty="0">
              <a:solidFill>
                <a:srgbClr val="000000"/>
              </a:solidFill>
              <a:latin typeface="Tech Sans Book" pitchFamily="34" charset="0"/>
            </a:endParaRPr>
          </a:p>
        </p:txBody>
      </p:sp>
      <p:sp>
        <p:nvSpPr>
          <p:cNvPr id="52233" name="Text Box 7"/>
          <p:cNvSpPr txBox="1">
            <a:spLocks noChangeArrowheads="1"/>
          </p:cNvSpPr>
          <p:nvPr/>
        </p:nvSpPr>
        <p:spPr bwMode="auto">
          <a:xfrm>
            <a:off x="6477000" y="2125663"/>
            <a:ext cx="2666999" cy="1323439"/>
          </a:xfrm>
          <a:prstGeom prst="rect">
            <a:avLst/>
          </a:prstGeom>
          <a:noFill/>
          <a:ln w="12700">
            <a:noFill/>
            <a:miter lim="800000"/>
            <a:headEnd/>
            <a:tailEnd/>
          </a:ln>
        </p:spPr>
        <p:txBody>
          <a:bodyPr wrap="square">
            <a:prstTxWarp prst="textNoShape">
              <a:avLst/>
            </a:prstTxWarp>
            <a:spAutoFit/>
          </a:bodyPr>
          <a:lstStyle/>
          <a:p>
            <a:r>
              <a:rPr lang="en-US" altLang="ja-JP" sz="2000" b="0" dirty="0">
                <a:solidFill>
                  <a:srgbClr val="000000"/>
                </a:solidFill>
                <a:latin typeface="Tech Sans Book" pitchFamily="34" charset="0"/>
              </a:rPr>
              <a:t>Prism</a:t>
            </a:r>
          </a:p>
          <a:p>
            <a:r>
              <a:rPr lang="en-US" altLang="ja-JP" sz="2000" b="0" dirty="0">
                <a:solidFill>
                  <a:srgbClr val="000000"/>
                </a:solidFill>
                <a:latin typeface="Tech Sans Book" pitchFamily="34" charset="0"/>
              </a:rPr>
              <a:t>{0 -1 1 0}&lt;2 -1 -1 0&gt;</a:t>
            </a:r>
          </a:p>
          <a:p>
            <a:r>
              <a:rPr lang="en-US" altLang="ja-JP" sz="2000" b="0" dirty="0">
                <a:solidFill>
                  <a:srgbClr val="000000"/>
                </a:solidFill>
                <a:latin typeface="Tech Sans Book" pitchFamily="34" charset="0"/>
              </a:rPr>
              <a:t>Also:</a:t>
            </a:r>
          </a:p>
          <a:p>
            <a:r>
              <a:rPr lang="en-US" altLang="ja-JP" sz="2000" b="0" dirty="0">
                <a:solidFill>
                  <a:srgbClr val="000000"/>
                </a:solidFill>
                <a:latin typeface="Tech Sans Book" pitchFamily="34" charset="0"/>
              </a:rPr>
              <a:t>(2 -1 -1 0)</a:t>
            </a:r>
          </a:p>
        </p:txBody>
      </p:sp>
      <p:sp>
        <p:nvSpPr>
          <p:cNvPr id="52234" name="Text Box 8"/>
          <p:cNvSpPr txBox="1">
            <a:spLocks noChangeArrowheads="1"/>
          </p:cNvSpPr>
          <p:nvPr/>
        </p:nvSpPr>
        <p:spPr bwMode="auto">
          <a:xfrm>
            <a:off x="6324600" y="4191000"/>
            <a:ext cx="2667000" cy="1015663"/>
          </a:xfrm>
          <a:prstGeom prst="rect">
            <a:avLst/>
          </a:prstGeom>
          <a:noFill/>
          <a:ln w="12700">
            <a:noFill/>
            <a:miter lim="800000"/>
            <a:headEnd/>
            <a:tailEnd/>
          </a:ln>
        </p:spPr>
        <p:txBody>
          <a:bodyPr wrap="square">
            <a:prstTxWarp prst="textNoShape">
              <a:avLst/>
            </a:prstTxWarp>
            <a:spAutoFit/>
          </a:bodyPr>
          <a:lstStyle/>
          <a:p>
            <a:r>
              <a:rPr lang="en-US" altLang="ja-JP" sz="2000" b="0" dirty="0">
                <a:solidFill>
                  <a:srgbClr val="000000"/>
                </a:solidFill>
                <a:latin typeface="Tech Sans Book" pitchFamily="34" charset="0"/>
              </a:rPr>
              <a:t>Pyramidal</a:t>
            </a:r>
          </a:p>
          <a:p>
            <a:r>
              <a:rPr lang="en-US" altLang="ja-JP" sz="2000" b="0" dirty="0">
                <a:solidFill>
                  <a:srgbClr val="000000"/>
                </a:solidFill>
                <a:latin typeface="Tech Sans Book" pitchFamily="34" charset="0"/>
              </a:rPr>
              <a:t>(1 0 -1 2)</a:t>
            </a:r>
          </a:p>
          <a:p>
            <a:endParaRPr lang="en-US" altLang="ja-JP" sz="2000" b="0" dirty="0">
              <a:solidFill>
                <a:srgbClr val="000000"/>
              </a:solidFill>
              <a:latin typeface="Tech Sans Book" pitchFamily="34" charset="0"/>
            </a:endParaRPr>
          </a:p>
        </p:txBody>
      </p:sp>
      <p:sp>
        <p:nvSpPr>
          <p:cNvPr id="52228" name="Slide Number Placeholder 4"/>
          <p:cNvSpPr>
            <a:spLocks noGrp="1"/>
          </p:cNvSpPr>
          <p:nvPr>
            <p:ph type="sldNum" sz="quarter" idx="4294967295"/>
          </p:nvPr>
        </p:nvSpPr>
        <p:spPr>
          <a:xfrm>
            <a:off x="152400" y="6464300"/>
            <a:ext cx="685800" cy="266700"/>
          </a:xfrm>
          <a:prstGeom prst="rect">
            <a:avLst/>
          </a:prstGeom>
          <a:noFill/>
        </p:spPr>
        <p:txBody>
          <a:bodyPr/>
          <a:lstStyle/>
          <a:p>
            <a:pPr algn="l"/>
            <a:fld id="{7C6EC382-FB08-744D-9992-0A0B3FC566DB}" type="slidenum">
              <a:rPr lang="en-US" altLang="ja-JP" sz="1200" b="0"/>
              <a:pPr algn="l"/>
              <a:t>22</a:t>
            </a:fld>
            <a:endParaRPr lang="en-US" altLang="ja-JP" sz="1200" b="0" dirty="0"/>
          </a:p>
        </p:txBody>
      </p:sp>
      <p:sp>
        <p:nvSpPr>
          <p:cNvPr id="52229" name="TextBox 9"/>
          <p:cNvSpPr txBox="1">
            <a:spLocks noChangeArrowheads="1"/>
          </p:cNvSpPr>
          <p:nvPr/>
        </p:nvSpPr>
        <p:spPr bwMode="auto">
          <a:xfrm>
            <a:off x="2743200" y="6319838"/>
            <a:ext cx="2172390" cy="307777"/>
          </a:xfrm>
          <a:prstGeom prst="rect">
            <a:avLst/>
          </a:prstGeom>
          <a:noFill/>
          <a:ln w="9525">
            <a:noFill/>
            <a:miter lim="800000"/>
            <a:headEnd/>
            <a:tailEnd/>
          </a:ln>
        </p:spPr>
        <p:txBody>
          <a:bodyPr wrap="none">
            <a:prstTxWarp prst="textNoShape">
              <a:avLst/>
            </a:prstTxWarp>
            <a:spAutoFit/>
          </a:bodyPr>
          <a:lstStyle/>
          <a:p>
            <a:r>
              <a:rPr lang="en-US" altLang="ja-JP" sz="1400" b="0" dirty="0" err="1">
                <a:solidFill>
                  <a:srgbClr val="660066"/>
                </a:solidFill>
                <a:latin typeface="Calibri"/>
              </a:rPr>
              <a:t>Berquist</a:t>
            </a:r>
            <a:r>
              <a:rPr lang="en-US" altLang="ja-JP" sz="1400" b="0" dirty="0">
                <a:solidFill>
                  <a:srgbClr val="660066"/>
                </a:solidFill>
                <a:latin typeface="Calibri"/>
              </a:rPr>
              <a:t> &amp; Burke: Zr alloys</a:t>
            </a:r>
          </a:p>
        </p:txBody>
      </p:sp>
    </p:spTree>
    <p:extLst>
      <p:ext uri="{BB962C8B-B14F-4D97-AF65-F5344CB8AC3E}">
        <p14:creationId xmlns:p14="http://schemas.microsoft.com/office/powerpoint/2010/main" val="165074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F5FC1284-C757-1740-A76F-7592489247F2}" type="slidenum">
              <a:rPr lang="en-US" smtClean="0"/>
              <a:pPr/>
              <a:t>23</a:t>
            </a:fld>
            <a:endParaRPr lang="en-US"/>
          </a:p>
        </p:txBody>
      </p:sp>
      <p:sp>
        <p:nvSpPr>
          <p:cNvPr id="33795" name="Rectangle 8"/>
          <p:cNvSpPr>
            <a:spLocks noChangeArrowheads="1"/>
          </p:cNvSpPr>
          <p:nvPr/>
        </p:nvSpPr>
        <p:spPr bwMode="auto">
          <a:xfrm>
            <a:off x="609600" y="511314"/>
            <a:ext cx="8333682"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Slip Systems in </a:t>
            </a:r>
            <a:r>
              <a:rPr lang="en-US" sz="4000" b="0" i="1" dirty="0" err="1">
                <a:solidFill>
                  <a:srgbClr val="011099"/>
                </a:solidFill>
                <a:latin typeface="Helvetica" charset="0"/>
              </a:rPr>
              <a:t>fcc</a:t>
            </a:r>
            <a:r>
              <a:rPr lang="en-US" sz="4000" b="0" i="1" dirty="0">
                <a:solidFill>
                  <a:srgbClr val="011099"/>
                </a:solidFill>
                <a:latin typeface="Helvetica" charset="0"/>
              </a:rPr>
              <a:t>, bcc, hexagonal</a:t>
            </a:r>
          </a:p>
        </p:txBody>
      </p:sp>
      <p:sp>
        <p:nvSpPr>
          <p:cNvPr id="33796" name="Text Box 9"/>
          <p:cNvSpPr txBox="1">
            <a:spLocks noChangeArrowheads="1"/>
          </p:cNvSpPr>
          <p:nvPr/>
        </p:nvSpPr>
        <p:spPr bwMode="auto">
          <a:xfrm>
            <a:off x="609600" y="1600200"/>
            <a:ext cx="7673345"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slip systems for FCC, BCC and hexagonal crystals are:</a:t>
            </a:r>
          </a:p>
        </p:txBody>
      </p:sp>
      <p:pic>
        <p:nvPicPr>
          <p:cNvPr id="33797" name="Picture 10" descr="sliptable"/>
          <p:cNvPicPr>
            <a:picLocks noChangeAspect="1" noChangeArrowheads="1"/>
          </p:cNvPicPr>
          <p:nvPr/>
        </p:nvPicPr>
        <p:blipFill>
          <a:blip r:embed="rId2">
            <a:lum bright="-32000" contrast="72000"/>
          </a:blip>
          <a:srcRect/>
          <a:stretch>
            <a:fillRect/>
          </a:stretch>
        </p:blipFill>
        <p:spPr bwMode="auto">
          <a:xfrm>
            <a:off x="1295400" y="2108200"/>
            <a:ext cx="6553200" cy="2768600"/>
          </a:xfrm>
          <a:prstGeom prst="rect">
            <a:avLst/>
          </a:prstGeom>
          <a:noFill/>
          <a:ln w="9525">
            <a:noFill/>
            <a:miter lim="800000"/>
            <a:headEnd/>
            <a:tailEnd/>
          </a:ln>
        </p:spPr>
      </p:pic>
      <p:sp>
        <p:nvSpPr>
          <p:cNvPr id="33798" name="Text Box 11"/>
          <p:cNvSpPr txBox="1">
            <a:spLocks noChangeArrowheads="1"/>
          </p:cNvSpPr>
          <p:nvPr/>
        </p:nvSpPr>
        <p:spPr bwMode="auto">
          <a:xfrm>
            <a:off x="762000" y="5029200"/>
            <a:ext cx="6677880" cy="461665"/>
          </a:xfrm>
          <a:prstGeom prst="rect">
            <a:avLst/>
          </a:prstGeom>
          <a:noFill/>
          <a:ln w="9525">
            <a:noFill/>
            <a:miter lim="800000"/>
            <a:headEnd/>
            <a:tailEnd/>
          </a:ln>
        </p:spPr>
        <p:txBody>
          <a:bodyPr wrap="none">
            <a:prstTxWarp prst="textNoShape">
              <a:avLst/>
            </a:prstTxWarp>
            <a:spAutoFit/>
          </a:bodyPr>
          <a:lstStyle/>
          <a:p>
            <a:r>
              <a:rPr lang="en-US" b="0">
                <a:solidFill>
                  <a:srgbClr val="0000FF"/>
                </a:solidFill>
                <a:latin typeface="Cambria"/>
                <a:cs typeface="Cambria"/>
              </a:rPr>
              <a:t>For this lecture we will focus on FCC crystals only</a:t>
            </a:r>
          </a:p>
        </p:txBody>
      </p:sp>
      <p:sp>
        <p:nvSpPr>
          <p:cNvPr id="33799" name="Text Box 12"/>
          <p:cNvSpPr txBox="1">
            <a:spLocks noChangeArrowheads="1"/>
          </p:cNvSpPr>
          <p:nvPr/>
        </p:nvSpPr>
        <p:spPr bwMode="auto">
          <a:xfrm>
            <a:off x="1447800" y="5715000"/>
            <a:ext cx="7559675" cy="915988"/>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mbria"/>
                <a:cs typeface="Cambria"/>
              </a:rPr>
              <a:t>In the case of FCC crystals we can see in the table that there are 12 slip systems. However if forward and reverse systems are treated as independent, there are then 24 slip systems. </a:t>
            </a:r>
          </a:p>
        </p:txBody>
      </p:sp>
      <p:sp>
        <p:nvSpPr>
          <p:cNvPr id="33800" name="Text Box 13"/>
          <p:cNvSpPr txBox="1">
            <a:spLocks noChangeArrowheads="1"/>
          </p:cNvSpPr>
          <p:nvPr/>
        </p:nvSpPr>
        <p:spPr bwMode="auto">
          <a:xfrm>
            <a:off x="669925" y="5680075"/>
            <a:ext cx="892943"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Note:</a:t>
            </a:r>
          </a:p>
        </p:txBody>
      </p:sp>
      <p:sp>
        <p:nvSpPr>
          <p:cNvPr id="2" name="Rectangle 1"/>
          <p:cNvSpPr/>
          <p:nvPr/>
        </p:nvSpPr>
        <p:spPr>
          <a:xfrm>
            <a:off x="1524000" y="4724400"/>
            <a:ext cx="6096000" cy="338554"/>
          </a:xfrm>
          <a:prstGeom prst="rect">
            <a:avLst/>
          </a:prstGeom>
        </p:spPr>
        <p:txBody>
          <a:bodyPr wrap="square">
            <a:spAutoFit/>
          </a:bodyPr>
          <a:lstStyle/>
          <a:p>
            <a:r>
              <a:rPr lang="en-US" altLang="ja-JP" sz="1600" b="0" dirty="0">
                <a:solidFill>
                  <a:srgbClr val="000000"/>
                </a:solidFill>
                <a:latin typeface="Tech Sans Book" pitchFamily="34" charset="0"/>
              </a:rPr>
              <a:t>Also: Pyramidal (</a:t>
            </a:r>
            <a:r>
              <a:rPr lang="en-US" altLang="ja-JP" sz="1600" b="0" dirty="0" err="1">
                <a:solidFill>
                  <a:srgbClr val="000000"/>
                </a:solidFill>
                <a:latin typeface="Tech Sans Book" pitchFamily="34" charset="0"/>
              </a:rPr>
              <a:t>c+a</a:t>
            </a:r>
            <a:r>
              <a:rPr lang="en-US" altLang="ja-JP" sz="1600" b="0" dirty="0">
                <a:solidFill>
                  <a:srgbClr val="000000"/>
                </a:solidFill>
                <a:latin typeface="Tech Sans Book" pitchFamily="34" charset="0"/>
              </a:rPr>
              <a:t>)  (1 0 -1 1)             &lt;1 -2 1 3&gt;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Schmid / Sachs / Single Slip</a:t>
            </a:r>
          </a:p>
        </p:txBody>
      </p:sp>
      <p:sp>
        <p:nvSpPr>
          <p:cNvPr id="3" name="Content Placeholder 2"/>
          <p:cNvSpPr>
            <a:spLocks noGrp="1"/>
          </p:cNvSpPr>
          <p:nvPr>
            <p:ph idx="1"/>
          </p:nvPr>
        </p:nvSpPr>
        <p:spPr>
          <a:xfrm>
            <a:off x="762000" y="2895600"/>
            <a:ext cx="7391400" cy="3352800"/>
          </a:xfrm>
        </p:spPr>
        <p:txBody>
          <a:bodyPr/>
          <a:lstStyle/>
          <a:p>
            <a:r>
              <a:rPr lang="en-US" sz="2400" dirty="0"/>
              <a:t>This section is included as a reminder of how to analyze single slip.  Since it assumes stress boundary conditions the analysis is straightforward.  More detail is provided in the lecture that explicitly addresses this topic.</a:t>
            </a:r>
          </a:p>
        </p:txBody>
      </p:sp>
      <p:sp>
        <p:nvSpPr>
          <p:cNvPr id="4" name="Slide Number Placeholder 3"/>
          <p:cNvSpPr>
            <a:spLocks noGrp="1"/>
          </p:cNvSpPr>
          <p:nvPr>
            <p:ph type="sldNum" sz="quarter" idx="11"/>
          </p:nvPr>
        </p:nvSpPr>
        <p:spPr/>
        <p:txBody>
          <a:bodyPr/>
          <a:lstStyle/>
          <a:p>
            <a:fld id="{D7FF8BA9-0D87-9D47-93A0-1CE4DE5A0A91}" type="slidenum">
              <a:rPr lang="en-US" smtClean="0"/>
              <a:pPr/>
              <a:t>24</a:t>
            </a:fld>
            <a:endParaRPr lang="en-US"/>
          </a:p>
        </p:txBody>
      </p:sp>
    </p:spTree>
    <p:extLst>
      <p:ext uri="{BB962C8B-B14F-4D97-AF65-F5344CB8AC3E}">
        <p14:creationId xmlns:p14="http://schemas.microsoft.com/office/powerpoint/2010/main" val="323288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62FDCF18-6D0F-8349-90D6-C76CD21B5FED}" type="slidenum">
              <a:rPr lang="en-US" smtClean="0"/>
              <a:pPr/>
              <a:t>25</a:t>
            </a:fld>
            <a:endParaRPr lang="en-US"/>
          </a:p>
        </p:txBody>
      </p:sp>
      <p:sp>
        <p:nvSpPr>
          <p:cNvPr id="30723" name="Rectangle 47"/>
          <p:cNvSpPr>
            <a:spLocks noGrp="1" noChangeArrowheads="1"/>
          </p:cNvSpPr>
          <p:nvPr>
            <p:ph type="title"/>
          </p:nvPr>
        </p:nvSpPr>
        <p:spPr>
          <a:xfrm>
            <a:off x="1676400" y="76200"/>
            <a:ext cx="6096000" cy="1524000"/>
          </a:xfrm>
        </p:spPr>
        <p:txBody>
          <a:bodyPr/>
          <a:lstStyle/>
          <a:p>
            <a:r>
              <a:rPr lang="en-US" sz="4000" dirty="0"/>
              <a:t>Schmid Law</a:t>
            </a:r>
            <a:endParaRPr lang="en-US" dirty="0"/>
          </a:p>
        </p:txBody>
      </p:sp>
      <p:sp>
        <p:nvSpPr>
          <p:cNvPr id="30724" name="Text Box 50"/>
          <p:cNvSpPr txBox="1">
            <a:spLocks noChangeArrowheads="1"/>
          </p:cNvSpPr>
          <p:nvPr/>
        </p:nvSpPr>
        <p:spPr bwMode="auto">
          <a:xfrm>
            <a:off x="746125" y="1295400"/>
            <a:ext cx="8016875" cy="5324535"/>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sz="2000" b="0" dirty="0">
                <a:latin typeface="Cambria"/>
                <a:cs typeface="Cambria"/>
              </a:rPr>
              <a:t> Initial yield stress varies from sample to sample depending on, among several factors, the relation between the crystal lattice to the loading axis (i.e., </a:t>
            </a:r>
            <a:r>
              <a:rPr lang="en-US" sz="2000" b="0" i="1" dirty="0">
                <a:latin typeface="Cambria"/>
                <a:cs typeface="Cambria"/>
              </a:rPr>
              <a:t>orientation</a:t>
            </a:r>
            <a:r>
              <a:rPr lang="en-US" sz="2000" b="0" dirty="0">
                <a:latin typeface="Cambria"/>
                <a:cs typeface="Cambria"/>
              </a:rPr>
              <a:t>, written as </a:t>
            </a:r>
            <a:r>
              <a:rPr lang="en-US" sz="2000" b="0" i="1" dirty="0">
                <a:latin typeface="Cambria"/>
                <a:cs typeface="Cambria"/>
              </a:rPr>
              <a:t>g</a:t>
            </a:r>
            <a:r>
              <a:rPr lang="en-US" sz="2000" b="0" dirty="0">
                <a:latin typeface="Cambria"/>
                <a:cs typeface="Cambria"/>
              </a:rPr>
              <a:t>).</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applied stress resolved along the slip direction on the slip plane (to give a shear stress) initiates and controls the extent of plastic deformation.</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Yield begins on a given slip system when the shear stress on this system reaches a critical value, called the </a:t>
            </a:r>
            <a:r>
              <a:rPr lang="en-US" sz="2000" b="0" i="1" dirty="0">
                <a:latin typeface="Cambria"/>
                <a:cs typeface="Cambria"/>
              </a:rPr>
              <a:t>critical resolved shear stress (</a:t>
            </a:r>
            <a:r>
              <a:rPr lang="en-US" sz="2000" b="0" i="1" dirty="0" err="1">
                <a:latin typeface="Cambria"/>
                <a:cs typeface="Cambria"/>
              </a:rPr>
              <a:t>crss</a:t>
            </a:r>
            <a:r>
              <a:rPr lang="en-US" sz="2000" b="0" i="1" dirty="0">
                <a:latin typeface="Cambria"/>
                <a:cs typeface="Cambria"/>
              </a:rPr>
              <a:t>), </a:t>
            </a:r>
            <a:r>
              <a:rPr lang="en-US" sz="2000" b="0" dirty="0">
                <a:latin typeface="Cambria"/>
                <a:cs typeface="Cambria"/>
              </a:rPr>
              <a:t>independent of the tensile stress or any other normal stress on the lattice plane (in less symmetric lattices, however, there may be some dependence on the hydrostatic stress).</a:t>
            </a:r>
            <a:br>
              <a:rPr lang="en-US" sz="2000" b="0" dirty="0">
                <a:latin typeface="Cambria"/>
                <a:cs typeface="Cambria"/>
              </a:rPr>
            </a:br>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magnitude of the yield stress depends on the density and arrangement of obstacles to dislocation flow, such as precipitates (not discussed here).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2"/>
          <p:cNvSpPr>
            <a:spLocks noGrp="1"/>
          </p:cNvSpPr>
          <p:nvPr>
            <p:ph type="sldNum" sz="quarter" idx="11"/>
          </p:nvPr>
        </p:nvSpPr>
        <p:spPr>
          <a:noFill/>
        </p:spPr>
        <p:txBody>
          <a:bodyPr/>
          <a:lstStyle/>
          <a:p>
            <a:fld id="{283B47A2-8010-124F-9C1B-97F5E3566930}" type="slidenum">
              <a:rPr lang="en-US" smtClean="0"/>
              <a:pPr/>
              <a:t>26</a:t>
            </a:fld>
            <a:endParaRPr lang="en-US"/>
          </a:p>
        </p:txBody>
      </p:sp>
      <p:sp>
        <p:nvSpPr>
          <p:cNvPr id="46085" name="Text Box 25"/>
          <p:cNvSpPr txBox="1">
            <a:spLocks noChangeArrowheads="1"/>
          </p:cNvSpPr>
          <p:nvPr/>
        </p:nvSpPr>
        <p:spPr bwMode="auto">
          <a:xfrm>
            <a:off x="533400" y="1219200"/>
            <a:ext cx="839787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Under stress boundary conditions, </a:t>
            </a:r>
            <a:r>
              <a:rPr lang="en-US" b="0" i="1" dirty="0">
                <a:latin typeface="Cambria"/>
                <a:cs typeface="Cambria"/>
              </a:rPr>
              <a:t>single slip </a:t>
            </a:r>
            <a:r>
              <a:rPr lang="en-US" b="0" dirty="0">
                <a:latin typeface="Cambria"/>
                <a:cs typeface="Cambria"/>
              </a:rPr>
              <a:t>occurs</a:t>
            </a:r>
            <a:endParaRPr lang="en-US" b="0" dirty="0">
              <a:solidFill>
                <a:schemeClr val="tx1"/>
              </a:solidFill>
              <a:latin typeface="Cambria"/>
              <a:cs typeface="Cambria"/>
            </a:endParaRPr>
          </a:p>
        </p:txBody>
      </p:sp>
      <p:sp>
        <p:nvSpPr>
          <p:cNvPr id="46086" name="Text Box 26"/>
          <p:cNvSpPr txBox="1">
            <a:spLocks noChangeArrowheads="1"/>
          </p:cNvSpPr>
          <p:nvPr/>
        </p:nvSpPr>
        <p:spPr bwMode="auto">
          <a:xfrm>
            <a:off x="560752" y="1664189"/>
            <a:ext cx="5154248" cy="830997"/>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Uniaxial Tension or Compression (where “</a:t>
            </a:r>
            <a:r>
              <a:rPr lang="en-US" dirty="0">
                <a:latin typeface="Cambria"/>
                <a:cs typeface="Cambria"/>
              </a:rPr>
              <a:t>m</a:t>
            </a:r>
            <a:r>
              <a:rPr lang="en-US" b="0" dirty="0">
                <a:latin typeface="Cambria"/>
                <a:cs typeface="Cambria"/>
              </a:rPr>
              <a:t>” is the slip tensor):</a:t>
            </a:r>
          </a:p>
        </p:txBody>
      </p:sp>
      <p:sp>
        <p:nvSpPr>
          <p:cNvPr id="46087" name="Text Box 28"/>
          <p:cNvSpPr txBox="1">
            <a:spLocks noChangeArrowheads="1"/>
          </p:cNvSpPr>
          <p:nvPr/>
        </p:nvSpPr>
        <p:spPr bwMode="auto">
          <a:xfrm>
            <a:off x="6172200" y="5089525"/>
            <a:ext cx="2667000" cy="701675"/>
          </a:xfrm>
          <a:prstGeom prst="rect">
            <a:avLst/>
          </a:prstGeom>
          <a:noFill/>
          <a:ln w="9525">
            <a:noFill/>
            <a:miter lim="800000"/>
            <a:headEnd/>
            <a:tailEnd/>
          </a:ln>
        </p:spPr>
        <p:txBody>
          <a:bodyPr>
            <a:prstTxWarp prst="textNoShape">
              <a:avLst/>
            </a:prstTxWarp>
            <a:spAutoFit/>
          </a:bodyPr>
          <a:lstStyle/>
          <a:p>
            <a:r>
              <a:rPr lang="en-US" sz="2000" dirty="0">
                <a:latin typeface="Calibri"/>
              </a:rPr>
              <a:t>P</a:t>
            </a:r>
            <a:r>
              <a:rPr lang="en-US" sz="2000" dirty="0">
                <a:solidFill>
                  <a:schemeClr val="tx1"/>
                </a:solidFill>
                <a:latin typeface="Calibri"/>
              </a:rPr>
              <a:t> is a </a:t>
            </a:r>
            <a:r>
              <a:rPr lang="en-US" sz="2000" i="1" dirty="0">
                <a:solidFill>
                  <a:schemeClr val="tx1"/>
                </a:solidFill>
                <a:latin typeface="Calibri"/>
              </a:rPr>
              <a:t>unit vector </a:t>
            </a:r>
            <a:r>
              <a:rPr lang="en-US" sz="2000" dirty="0">
                <a:solidFill>
                  <a:schemeClr val="tx1"/>
                </a:solidFill>
                <a:latin typeface="Calibri"/>
              </a:rPr>
              <a:t>in the loading direction</a:t>
            </a:r>
          </a:p>
        </p:txBody>
      </p:sp>
      <p:sp>
        <p:nvSpPr>
          <p:cNvPr id="46088" name="Text Box 29"/>
          <p:cNvSpPr txBox="1">
            <a:spLocks noChangeArrowheads="1"/>
          </p:cNvSpPr>
          <p:nvPr/>
        </p:nvSpPr>
        <p:spPr bwMode="auto">
          <a:xfrm>
            <a:off x="609600" y="3429000"/>
            <a:ext cx="5029200" cy="838200"/>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The (dislocation) slip is given by (where “m” is the Schmid factor):</a:t>
            </a:r>
          </a:p>
        </p:txBody>
      </p:sp>
      <p:graphicFrame>
        <p:nvGraphicFramePr>
          <p:cNvPr id="46083" name="Object 3"/>
          <p:cNvGraphicFramePr>
            <a:graphicFrameLocks noChangeAspect="1"/>
          </p:cNvGraphicFramePr>
          <p:nvPr>
            <p:extLst>
              <p:ext uri="{D42A27DB-BD31-4B8C-83A1-F6EECF244321}">
                <p14:modId xmlns:p14="http://schemas.microsoft.com/office/powerpoint/2010/main" val="3614020859"/>
              </p:ext>
            </p:extLst>
          </p:nvPr>
        </p:nvGraphicFramePr>
        <p:xfrm>
          <a:off x="1284288" y="4090988"/>
          <a:ext cx="4186237" cy="1597025"/>
        </p:xfrm>
        <a:graphic>
          <a:graphicData uri="http://schemas.openxmlformats.org/presentationml/2006/ole">
            <mc:AlternateContent xmlns:mc="http://schemas.openxmlformats.org/markup-compatibility/2006">
              <mc:Choice xmlns:v="urn:schemas-microsoft-com:vml" Requires="v">
                <p:oleObj spid="_x0000_s108610" name="Equation" r:id="rId3" imgW="1130300" imgH="431800" progId="Equation.3">
                  <p:embed/>
                </p:oleObj>
              </mc:Choice>
              <mc:Fallback>
                <p:oleObj name="Equation" r:id="rId3" imgW="1130300" imgH="431800" progId="Equation.3">
                  <p:embed/>
                  <p:pic>
                    <p:nvPicPr>
                      <p:cNvPr id="0" name=""/>
                      <p:cNvPicPr>
                        <a:picLocks noChangeAspect="1" noChangeArrowheads="1"/>
                      </p:cNvPicPr>
                      <p:nvPr/>
                    </p:nvPicPr>
                    <p:blipFill>
                      <a:blip r:embed="rId4"/>
                      <a:srcRect/>
                      <a:stretch>
                        <a:fillRect/>
                      </a:stretch>
                    </p:blipFill>
                    <p:spPr bwMode="auto">
                      <a:xfrm>
                        <a:off x="1284288" y="4090988"/>
                        <a:ext cx="4186237" cy="159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9" name="Rectangle 31"/>
          <p:cNvSpPr>
            <a:spLocks noChangeArrowheads="1"/>
          </p:cNvSpPr>
          <p:nvPr/>
        </p:nvSpPr>
        <p:spPr bwMode="auto">
          <a:xfrm>
            <a:off x="685800" y="336550"/>
            <a:ext cx="8322911"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Slip (Sachs)</a:t>
            </a:r>
          </a:p>
        </p:txBody>
      </p:sp>
      <p:sp>
        <p:nvSpPr>
          <p:cNvPr id="46090" name="Text Box 32"/>
          <p:cNvSpPr txBox="1">
            <a:spLocks noChangeArrowheads="1"/>
          </p:cNvSpPr>
          <p:nvPr/>
        </p:nvSpPr>
        <p:spPr bwMode="auto">
          <a:xfrm>
            <a:off x="304801" y="5939135"/>
            <a:ext cx="8763000" cy="461665"/>
          </a:xfrm>
          <a:prstGeom prst="rect">
            <a:avLst/>
          </a:prstGeom>
          <a:noFill/>
          <a:ln w="9525">
            <a:noFill/>
            <a:miter lim="800000"/>
            <a:headEnd/>
            <a:tailEnd/>
          </a:ln>
        </p:spPr>
        <p:txBody>
          <a:bodyPr wrap="square">
            <a:prstTxWarp prst="textNoShape">
              <a:avLst/>
            </a:prstTxWarp>
            <a:spAutoFit/>
          </a:bodyPr>
          <a:lstStyle/>
          <a:p>
            <a:r>
              <a:rPr lang="en-US" b="0" i="1" dirty="0">
                <a:latin typeface="Calibri"/>
              </a:rPr>
              <a:t>This slide, and the next one, are a re-cap of the lecture on single slip</a:t>
            </a:r>
          </a:p>
        </p:txBody>
      </p:sp>
      <p:pic>
        <p:nvPicPr>
          <p:cNvPr id="46091" name="Picture 4"/>
          <p:cNvPicPr>
            <a:picLocks noChangeAspect="1" noChangeArrowheads="1"/>
          </p:cNvPicPr>
          <p:nvPr/>
        </p:nvPicPr>
        <p:blipFill>
          <a:blip r:embed="rId5"/>
          <a:srcRect/>
          <a:stretch>
            <a:fillRect/>
          </a:stretch>
        </p:blipFill>
        <p:spPr bwMode="auto">
          <a:xfrm>
            <a:off x="6172200" y="1828800"/>
            <a:ext cx="2668588" cy="3352800"/>
          </a:xfrm>
          <a:prstGeom prst="rect">
            <a:avLst/>
          </a:prstGeom>
          <a:noFill/>
          <a:ln w="9525">
            <a:noFill/>
            <a:miter lim="800000"/>
            <a:headEnd/>
            <a:tailEnd/>
          </a:ln>
        </p:spPr>
      </p:pic>
      <p:sp>
        <p:nvSpPr>
          <p:cNvPr id="46092" name="Text Box 9"/>
          <p:cNvSpPr txBox="1">
            <a:spLocks noChangeArrowheads="1"/>
          </p:cNvSpPr>
          <p:nvPr/>
        </p:nvSpPr>
        <p:spPr bwMode="auto">
          <a:xfrm>
            <a:off x="6291263" y="3581400"/>
            <a:ext cx="731240" cy="830997"/>
          </a:xfrm>
          <a:prstGeom prst="rect">
            <a:avLst/>
          </a:prstGeom>
          <a:noFill/>
          <a:ln w="9525">
            <a:noFill/>
            <a:miter lim="800000"/>
            <a:headEnd/>
            <a:tailEnd/>
          </a:ln>
        </p:spPr>
        <p:txBody>
          <a:bodyPr wrap="none">
            <a:prstTxWarp prst="textNoShape">
              <a:avLst/>
            </a:prstTxWarp>
            <a:spAutoFit/>
          </a:bodyPr>
          <a:lstStyle/>
          <a:p>
            <a:r>
              <a:rPr lang="en-US" dirty="0">
                <a:latin typeface="Calibri"/>
              </a:rPr>
              <a:t>= b,</a:t>
            </a:r>
            <a:br>
              <a:rPr lang="en-US" dirty="0">
                <a:latin typeface="Calibri"/>
              </a:rPr>
            </a:br>
            <a:r>
              <a:rPr lang="en-US" dirty="0">
                <a:latin typeface="Calibri"/>
              </a:rPr>
              <a:t>or, s</a:t>
            </a:r>
          </a:p>
        </p:txBody>
      </p:sp>
      <p:sp>
        <p:nvSpPr>
          <p:cNvPr id="46093" name="Text Box 10"/>
          <p:cNvSpPr txBox="1">
            <a:spLocks noChangeArrowheads="1"/>
          </p:cNvSpPr>
          <p:nvPr/>
        </p:nvSpPr>
        <p:spPr bwMode="auto">
          <a:xfrm>
            <a:off x="8288338" y="1752600"/>
            <a:ext cx="57269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 n</a:t>
            </a:r>
          </a:p>
        </p:txBody>
      </p:sp>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4894" y="2645993"/>
            <a:ext cx="1473200" cy="419100"/>
          </a:xfrm>
          <a:prstGeom prst="rect">
            <a:avLst/>
          </a:prstGeom>
        </p:spPr>
      </p:pic>
    </p:spTree>
    <p:extLst>
      <p:ext uri="{BB962C8B-B14F-4D97-AF65-F5344CB8AC3E}">
        <p14:creationId xmlns:p14="http://schemas.microsoft.com/office/powerpoint/2010/main" val="209782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1"/>
          </p:nvPr>
        </p:nvSpPr>
        <p:spPr>
          <a:noFill/>
        </p:spPr>
        <p:txBody>
          <a:bodyPr/>
          <a:lstStyle/>
          <a:p>
            <a:fld id="{425BC5C0-2B65-9D41-AFC1-042603E3D8CB}" type="slidenum">
              <a:rPr lang="en-US" smtClean="0"/>
              <a:pPr/>
              <a:t>27</a:t>
            </a:fld>
            <a:endParaRPr lang="en-US"/>
          </a:p>
        </p:txBody>
      </p:sp>
      <p:sp>
        <p:nvSpPr>
          <p:cNvPr id="47108" name="Text Box 37"/>
          <p:cNvSpPr txBox="1">
            <a:spLocks noChangeArrowheads="1"/>
          </p:cNvSpPr>
          <p:nvPr/>
        </p:nvSpPr>
        <p:spPr bwMode="auto">
          <a:xfrm>
            <a:off x="609600" y="1371600"/>
            <a:ext cx="7987308" cy="523220"/>
          </a:xfrm>
          <a:prstGeom prst="rect">
            <a:avLst/>
          </a:prstGeom>
          <a:noFill/>
          <a:ln w="9525">
            <a:noFill/>
            <a:miter lim="800000"/>
            <a:headEnd/>
            <a:tailEnd/>
          </a:ln>
        </p:spPr>
        <p:txBody>
          <a:bodyPr wrap="none">
            <a:prstTxWarp prst="textNoShape">
              <a:avLst/>
            </a:prstTxWarp>
            <a:spAutoFit/>
          </a:bodyPr>
          <a:lstStyle/>
          <a:p>
            <a:r>
              <a:rPr lang="en-US" sz="2800" b="0" dirty="0">
                <a:latin typeface="Calibri"/>
              </a:rPr>
              <a:t>Applying the </a:t>
            </a:r>
            <a:r>
              <a:rPr lang="en-US" sz="2800" b="0" i="1" dirty="0">
                <a:latin typeface="Calibri"/>
              </a:rPr>
              <a:t>Minimum Work Principle</a:t>
            </a:r>
            <a:r>
              <a:rPr lang="en-US" sz="2800" b="0" dirty="0">
                <a:latin typeface="Calibri"/>
              </a:rPr>
              <a:t>, it follows that</a:t>
            </a:r>
          </a:p>
        </p:txBody>
      </p:sp>
      <p:graphicFrame>
        <p:nvGraphicFramePr>
          <p:cNvPr id="47106" name="Object 2"/>
          <p:cNvGraphicFramePr>
            <a:graphicFrameLocks noChangeAspect="1"/>
          </p:cNvGraphicFramePr>
          <p:nvPr>
            <p:extLst>
              <p:ext uri="{D42A27DB-BD31-4B8C-83A1-F6EECF244321}">
                <p14:modId xmlns:p14="http://schemas.microsoft.com/office/powerpoint/2010/main" val="3677975956"/>
              </p:ext>
            </p:extLst>
          </p:nvPr>
        </p:nvGraphicFramePr>
        <p:xfrm>
          <a:off x="1733550" y="2057400"/>
          <a:ext cx="3981450" cy="1990725"/>
        </p:xfrm>
        <a:graphic>
          <a:graphicData uri="http://schemas.openxmlformats.org/presentationml/2006/ole">
            <mc:AlternateContent xmlns:mc="http://schemas.openxmlformats.org/markup-compatibility/2006">
              <mc:Choice xmlns:v="urn:schemas-microsoft-com:vml" Requires="v">
                <p:oleObj spid="_x0000_s109623" name="Equation" r:id="rId3" imgW="1574800" imgH="787400" progId="Equation.3">
                  <p:embed/>
                </p:oleObj>
              </mc:Choice>
              <mc:Fallback>
                <p:oleObj name="Equation" r:id="rId3" imgW="1574800" imgH="78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057400"/>
                        <a:ext cx="3981450" cy="1990725"/>
                      </a:xfrm>
                      <a:prstGeom prst="rect">
                        <a:avLst/>
                      </a:prstGeom>
                      <a:noFill/>
                      <a:ln>
                        <a:noFill/>
                      </a:ln>
                      <a:effectLst/>
                    </p:spPr>
                  </p:pic>
                </p:oleObj>
              </mc:Fallback>
            </mc:AlternateContent>
          </a:graphicData>
        </a:graphic>
      </p:graphicFrame>
      <p:sp>
        <p:nvSpPr>
          <p:cNvPr id="47109" name="Text Box 39"/>
          <p:cNvSpPr txBox="1">
            <a:spLocks noChangeArrowheads="1"/>
          </p:cNvSpPr>
          <p:nvPr/>
        </p:nvSpPr>
        <p:spPr bwMode="auto">
          <a:xfrm>
            <a:off x="381000" y="4154031"/>
            <a:ext cx="8610600" cy="2554545"/>
          </a:xfrm>
          <a:prstGeom prst="rect">
            <a:avLst/>
          </a:prstGeom>
          <a:noFill/>
          <a:ln w="9525">
            <a:noFill/>
            <a:miter lim="800000"/>
            <a:headEnd/>
            <a:tailEnd/>
          </a:ln>
        </p:spPr>
        <p:txBody>
          <a:bodyPr wrap="square">
            <a:prstTxWarp prst="textNoShape">
              <a:avLst/>
            </a:prstTxWarp>
            <a:spAutoFit/>
          </a:bodyPr>
          <a:lstStyle/>
          <a:p>
            <a:r>
              <a:rPr lang="en-US" sz="2000" b="0" dirty="0">
                <a:latin typeface="Calibri"/>
              </a:rPr>
              <a:t>Note: </a:t>
            </a:r>
            <a:r>
              <a:rPr lang="en-US" sz="2000" b="0" i="1" dirty="0">
                <a:latin typeface="Symbol" charset="2"/>
                <a:ea typeface="Symbol" charset="2"/>
                <a:cs typeface="Symbol" charset="2"/>
              </a:rPr>
              <a:t>t</a:t>
            </a:r>
            <a:r>
              <a:rPr lang="en-US" sz="2000" b="0" dirty="0">
                <a:latin typeface="Symbol" charset="2"/>
                <a:ea typeface="Symbol" charset="2"/>
                <a:cs typeface="Symbol" charset="2"/>
              </a:rPr>
              <a:t>(</a:t>
            </a:r>
            <a:r>
              <a:rPr lang="en-US" sz="2000" b="0" i="1" dirty="0">
                <a:latin typeface="Symbol" charset="2"/>
                <a:ea typeface="Symbol" charset="2"/>
                <a:cs typeface="Symbol" charset="2"/>
              </a:rPr>
              <a:t>g</a:t>
            </a:r>
            <a:r>
              <a:rPr lang="en-US" sz="2000" b="0" dirty="0">
                <a:latin typeface="Symbol" charset="2"/>
                <a:ea typeface="Symbol" charset="2"/>
                <a:cs typeface="Symbol" charset="2"/>
              </a:rPr>
              <a:t>)</a:t>
            </a:r>
            <a:r>
              <a:rPr lang="en-US" sz="2000" b="0" i="1" dirty="0">
                <a:latin typeface="Symbol" charset="2"/>
                <a:ea typeface="Symbol" charset="2"/>
                <a:cs typeface="Symbol" charset="2"/>
              </a:rPr>
              <a:t> </a:t>
            </a:r>
            <a:r>
              <a:rPr lang="en-US" sz="2000" b="0" dirty="0">
                <a:latin typeface="Calibri"/>
              </a:rPr>
              <a:t>describes the dependence of the critical resolved shear stress (</a:t>
            </a:r>
            <a:r>
              <a:rPr lang="en-US" sz="2000" b="0" i="1" dirty="0" err="1">
                <a:latin typeface="Calibri"/>
              </a:rPr>
              <a:t>crss</a:t>
            </a:r>
            <a:r>
              <a:rPr lang="en-US" sz="2000" b="0" dirty="0">
                <a:latin typeface="Calibri"/>
              </a:rPr>
              <a:t>) on strain (or slip curve), based on the idea that the </a:t>
            </a:r>
            <a:r>
              <a:rPr lang="en-US" sz="2000" b="0" i="1" dirty="0" err="1">
                <a:latin typeface="Calibri"/>
              </a:rPr>
              <a:t>crss</a:t>
            </a:r>
            <a:r>
              <a:rPr lang="en-US" sz="2000" b="0" i="1" dirty="0">
                <a:latin typeface="Calibri"/>
              </a:rPr>
              <a:t> </a:t>
            </a:r>
            <a:r>
              <a:rPr lang="en-US" sz="2000" b="0" dirty="0">
                <a:latin typeface="Calibri"/>
              </a:rPr>
              <a:t>increases with increasing strain.  The </a:t>
            </a:r>
            <a:r>
              <a:rPr lang="en-US" sz="2000" b="0" i="1" dirty="0">
                <a:latin typeface="Calibri"/>
              </a:rPr>
              <a:t>Schmid factor,</a:t>
            </a:r>
            <a:r>
              <a:rPr lang="en-US" sz="2000" b="0" dirty="0">
                <a:latin typeface="Calibri"/>
              </a:rPr>
              <a:t> </a:t>
            </a:r>
            <a:r>
              <a:rPr lang="en-US" sz="2000" b="0" i="1" dirty="0">
                <a:latin typeface="Calibri"/>
              </a:rPr>
              <a:t>m,</a:t>
            </a:r>
            <a:r>
              <a:rPr lang="en-US" sz="2000" b="0" dirty="0">
                <a:latin typeface="Calibri"/>
              </a:rPr>
              <a:t> has a maximum value of 0.5 (both angles = 45°).</a:t>
            </a:r>
          </a:p>
          <a:p>
            <a:endParaRPr lang="en-US" sz="2000" b="0" dirty="0">
              <a:latin typeface="Calibri"/>
            </a:endParaRPr>
          </a:p>
          <a:p>
            <a:r>
              <a:rPr lang="en-US" sz="2000" b="0" dirty="0">
                <a:latin typeface="Calibri"/>
              </a:rPr>
              <a:t>If finite strain is imposed, the shear strain (slip) increment is given by the macroscopic strain divided by the Schmid factor, </a:t>
            </a:r>
            <a:br>
              <a:rPr lang="en-US" sz="2000" b="0" dirty="0">
                <a:latin typeface="Calibri"/>
              </a:rPr>
            </a:br>
            <a:r>
              <a:rPr lang="en-US" sz="2000" b="0" dirty="0">
                <a:latin typeface="Cambria Math"/>
                <a:cs typeface="Cambria Math"/>
              </a:rPr>
              <a:t>d</a:t>
            </a:r>
            <a:r>
              <a:rPr lang="en-US" sz="2000" b="0" dirty="0">
                <a:latin typeface="Symbol" charset="2"/>
                <a:cs typeface="Symbol" charset="2"/>
              </a:rPr>
              <a:t>g</a:t>
            </a:r>
            <a:r>
              <a:rPr lang="en-US" sz="2000" b="0" dirty="0">
                <a:latin typeface="Calibri"/>
              </a:rPr>
              <a:t> = </a:t>
            </a:r>
            <a:r>
              <a:rPr lang="en-US" sz="2000" b="0" dirty="0">
                <a:latin typeface="Cambria Math"/>
                <a:cs typeface="Cambria Math"/>
              </a:rPr>
              <a:t>d</a:t>
            </a:r>
            <a:r>
              <a:rPr lang="en-US" sz="2000" b="0" dirty="0">
                <a:latin typeface="Symbol" charset="2"/>
                <a:cs typeface="Symbol" charset="2"/>
              </a:rPr>
              <a:t>e</a:t>
            </a:r>
            <a:r>
              <a:rPr lang="en-US" sz="2000" b="0" dirty="0">
                <a:latin typeface="Calibri"/>
              </a:rPr>
              <a:t> ÷ </a:t>
            </a:r>
            <a:r>
              <a:rPr lang="en-US" sz="2000" b="0" dirty="0">
                <a:latin typeface="Cambria Math"/>
                <a:cs typeface="Cambria Math"/>
              </a:rPr>
              <a:t>m</a:t>
            </a:r>
            <a:r>
              <a:rPr lang="en-US" sz="2000" b="0" dirty="0">
                <a:latin typeface="Calibri"/>
              </a:rPr>
              <a:t>. After each increment, the Schmid factor must be recalculated because the lattice orientation has changed (in relation to the tensile stress axis)</a:t>
            </a:r>
          </a:p>
        </p:txBody>
      </p:sp>
      <p:sp>
        <p:nvSpPr>
          <p:cNvPr id="47110" name="Rectangle 41"/>
          <p:cNvSpPr>
            <a:spLocks noChangeArrowheads="1"/>
          </p:cNvSpPr>
          <p:nvPr/>
        </p:nvSpPr>
        <p:spPr bwMode="auto">
          <a:xfrm>
            <a:off x="1797050" y="336550"/>
            <a:ext cx="6253163" cy="701675"/>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Slip</a:t>
            </a:r>
          </a:p>
        </p:txBody>
      </p:sp>
    </p:spTree>
    <p:extLst>
      <p:ext uri="{BB962C8B-B14F-4D97-AF65-F5344CB8AC3E}">
        <p14:creationId xmlns:p14="http://schemas.microsoft.com/office/powerpoint/2010/main" val="353101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8D8CD6-AE95-E64F-B480-8D7755506924}"/>
              </a:ext>
            </a:extLst>
          </p:cNvPr>
          <p:cNvSpPr>
            <a:spLocks noGrp="1"/>
          </p:cNvSpPr>
          <p:nvPr>
            <p:ph type="title"/>
          </p:nvPr>
        </p:nvSpPr>
        <p:spPr>
          <a:xfrm>
            <a:off x="1524000" y="0"/>
            <a:ext cx="6096000" cy="990600"/>
          </a:xfrm>
        </p:spPr>
        <p:txBody>
          <a:bodyPr/>
          <a:lstStyle/>
          <a:p>
            <a:r>
              <a:rPr lang="en-US" dirty="0"/>
              <a:t>Calculating Schmid Factors</a:t>
            </a:r>
          </a:p>
        </p:txBody>
      </p:sp>
      <p:sp>
        <p:nvSpPr>
          <p:cNvPr id="4" name="Content Placeholder 3">
            <a:extLst>
              <a:ext uri="{FF2B5EF4-FFF2-40B4-BE49-F238E27FC236}">
                <a16:creationId xmlns:a16="http://schemas.microsoft.com/office/drawing/2014/main" id="{90A4865B-1B90-3946-83EE-3A989C592CF1}"/>
              </a:ext>
            </a:extLst>
          </p:cNvPr>
          <p:cNvSpPr>
            <a:spLocks noGrp="1"/>
          </p:cNvSpPr>
          <p:nvPr>
            <p:ph idx="1"/>
          </p:nvPr>
        </p:nvSpPr>
        <p:spPr>
          <a:xfrm>
            <a:off x="762000" y="1143000"/>
            <a:ext cx="7772400" cy="4114800"/>
          </a:xfrm>
        </p:spPr>
        <p:txBody>
          <a:bodyPr/>
          <a:lstStyle/>
          <a:p>
            <a:r>
              <a:rPr lang="en-US" dirty="0"/>
              <a:t>In the most general approach, assume a uniaxial tensile stress and project it onto each slip system in turn, which gives the </a:t>
            </a:r>
            <a:r>
              <a:rPr lang="en-US" i="1" dirty="0"/>
              <a:t>resolved shear stress </a:t>
            </a:r>
            <a:r>
              <a:rPr lang="en-US" dirty="0"/>
              <a:t>(RSS). The Schmid factor is equal to the RSS divided by the (magnitude of the) tensile stress. The convention is that we use the von Mises equivalent stress (</a:t>
            </a:r>
            <a:r>
              <a:rPr lang="en-US" dirty="0" err="1">
                <a:latin typeface="Symbol" pitchFamily="2" charset="2"/>
              </a:rPr>
              <a:t>s</a:t>
            </a:r>
            <a:r>
              <a:rPr lang="en-US" baseline="-25000" dirty="0" err="1"/>
              <a:t>vM</a:t>
            </a:r>
            <a:r>
              <a:rPr lang="en-US" dirty="0"/>
              <a:t>) to represent the magnitude of the stress applied. For a pure tensile stress, </a:t>
            </a:r>
            <a:r>
              <a:rPr lang="en-US" dirty="0" err="1">
                <a:latin typeface="Symbol" pitchFamily="2" charset="2"/>
              </a:rPr>
              <a:t>s</a:t>
            </a:r>
            <a:r>
              <a:rPr lang="en-US" baseline="-25000" dirty="0" err="1"/>
              <a:t>vM</a:t>
            </a:r>
            <a:r>
              <a:rPr lang="en-US" dirty="0"/>
              <a:t> = </a:t>
            </a:r>
            <a:r>
              <a:rPr lang="en-US" dirty="0" err="1">
                <a:latin typeface="Symbol" pitchFamily="2" charset="2"/>
              </a:rPr>
              <a:t>s</a:t>
            </a:r>
            <a:r>
              <a:rPr lang="en-US" baseline="-25000" dirty="0" err="1">
                <a:latin typeface="Cambria Math" panose="02040503050406030204" pitchFamily="18" charset="0"/>
                <a:ea typeface="Cambria Math" panose="02040503050406030204" pitchFamily="18" charset="0"/>
              </a:rPr>
              <a:t>tensile</a:t>
            </a:r>
            <a:r>
              <a:rPr lang="en-US" dirty="0"/>
              <a:t> (by design).</a:t>
            </a:r>
          </a:p>
        </p:txBody>
      </p:sp>
      <p:sp>
        <p:nvSpPr>
          <p:cNvPr id="2" name="Slide Number Placeholder 1">
            <a:extLst>
              <a:ext uri="{FF2B5EF4-FFF2-40B4-BE49-F238E27FC236}">
                <a16:creationId xmlns:a16="http://schemas.microsoft.com/office/drawing/2014/main" id="{90D797D8-5DF1-9740-97F4-67B9E2963F55}"/>
              </a:ext>
            </a:extLst>
          </p:cNvPr>
          <p:cNvSpPr>
            <a:spLocks noGrp="1"/>
          </p:cNvSpPr>
          <p:nvPr>
            <p:ph type="sldNum" sz="quarter" idx="11"/>
          </p:nvPr>
        </p:nvSpPr>
        <p:spPr/>
        <p:txBody>
          <a:bodyPr/>
          <a:lstStyle/>
          <a:p>
            <a:fld id="{F05C9C5E-3608-144A-B067-E334C2848F7D}" type="slidenum">
              <a:rPr lang="en-US" smtClean="0"/>
              <a:pPr/>
              <a:t>28</a:t>
            </a:fld>
            <a:endParaRPr lang="en-US"/>
          </a:p>
        </p:txBody>
      </p:sp>
      <p:pic>
        <p:nvPicPr>
          <p:cNvPr id="5" name="Picture 4">
            <a:extLst>
              <a:ext uri="{FF2B5EF4-FFF2-40B4-BE49-F238E27FC236}">
                <a16:creationId xmlns:a16="http://schemas.microsoft.com/office/drawing/2014/main" id="{8EDDE224-236F-9943-987C-E3B730E170D7}"/>
              </a:ext>
            </a:extLst>
          </p:cNvPr>
          <p:cNvPicPr>
            <a:picLocks noChangeAspect="1"/>
          </p:cNvPicPr>
          <p:nvPr/>
        </p:nvPicPr>
        <p:blipFill>
          <a:blip r:embed="rId2"/>
          <a:stretch>
            <a:fillRect/>
          </a:stretch>
        </p:blipFill>
        <p:spPr>
          <a:xfrm>
            <a:off x="1955800" y="5499100"/>
            <a:ext cx="5130800" cy="520700"/>
          </a:xfrm>
          <a:prstGeom prst="rect">
            <a:avLst/>
          </a:prstGeom>
        </p:spPr>
      </p:pic>
    </p:spTree>
    <p:extLst>
      <p:ext uri="{BB962C8B-B14F-4D97-AF65-F5344CB8AC3E}">
        <p14:creationId xmlns:p14="http://schemas.microsoft.com/office/powerpoint/2010/main" val="344447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8D8CD6-AE95-E64F-B480-8D7755506924}"/>
              </a:ext>
            </a:extLst>
          </p:cNvPr>
          <p:cNvSpPr>
            <a:spLocks noGrp="1"/>
          </p:cNvSpPr>
          <p:nvPr>
            <p:ph type="title"/>
          </p:nvPr>
        </p:nvSpPr>
        <p:spPr>
          <a:xfrm>
            <a:off x="1219200" y="0"/>
            <a:ext cx="6629400" cy="990600"/>
          </a:xfrm>
        </p:spPr>
        <p:txBody>
          <a:bodyPr/>
          <a:lstStyle/>
          <a:p>
            <a:r>
              <a:rPr lang="en-US" dirty="0"/>
              <a:t>Calculating Schmid Factors: 2</a:t>
            </a:r>
          </a:p>
        </p:txBody>
      </p:sp>
      <p:sp>
        <p:nvSpPr>
          <p:cNvPr id="4" name="Content Placeholder 3">
            <a:extLst>
              <a:ext uri="{FF2B5EF4-FFF2-40B4-BE49-F238E27FC236}">
                <a16:creationId xmlns:a16="http://schemas.microsoft.com/office/drawing/2014/main" id="{90A4865B-1B90-3946-83EE-3A989C592CF1}"/>
              </a:ext>
            </a:extLst>
          </p:cNvPr>
          <p:cNvSpPr>
            <a:spLocks noGrp="1"/>
          </p:cNvSpPr>
          <p:nvPr>
            <p:ph idx="1"/>
          </p:nvPr>
        </p:nvSpPr>
        <p:spPr>
          <a:xfrm>
            <a:off x="533400" y="990600"/>
            <a:ext cx="8229600" cy="4343400"/>
          </a:xfrm>
        </p:spPr>
        <p:txBody>
          <a:bodyPr/>
          <a:lstStyle/>
          <a:p>
            <a:r>
              <a:rPr lang="en-US" sz="2400" dirty="0"/>
              <a:t>For single crystals, problems sometimes assume that we know where the uniaxial tensile stress lies in the crystal frame so that its direction can be represented by a set of Miller indices. Then it is simple to compute the Schmid factor by taking a dot product between the slip plane normal and the tensile axis (TA) and also between the Burgers vector (direction) and the TA, all reduced to unit vectors. These two results are then exactly the two direction cosines whose product equals the Schmid factor. </a:t>
            </a:r>
          </a:p>
          <a:p>
            <a:pPr marL="0" indent="0">
              <a:buNone/>
            </a:pPr>
            <a:endParaRPr lang="en-US" sz="2400" dirty="0"/>
          </a:p>
          <a:p>
            <a:r>
              <a:rPr lang="en-US" sz="2400" dirty="0"/>
              <a:t>If the tensile axis is known in the sample frame, then transform it to the crystal frame, as in:</a:t>
            </a:r>
          </a:p>
        </p:txBody>
      </p:sp>
      <p:sp>
        <p:nvSpPr>
          <p:cNvPr id="2" name="Slide Number Placeholder 1">
            <a:extLst>
              <a:ext uri="{FF2B5EF4-FFF2-40B4-BE49-F238E27FC236}">
                <a16:creationId xmlns:a16="http://schemas.microsoft.com/office/drawing/2014/main" id="{90D797D8-5DF1-9740-97F4-67B9E2963F55}"/>
              </a:ext>
            </a:extLst>
          </p:cNvPr>
          <p:cNvSpPr>
            <a:spLocks noGrp="1"/>
          </p:cNvSpPr>
          <p:nvPr>
            <p:ph type="sldNum" sz="quarter" idx="11"/>
          </p:nvPr>
        </p:nvSpPr>
        <p:spPr/>
        <p:txBody>
          <a:bodyPr/>
          <a:lstStyle/>
          <a:p>
            <a:fld id="{F05C9C5E-3608-144A-B067-E334C2848F7D}" type="slidenum">
              <a:rPr lang="en-US" smtClean="0"/>
              <a:pPr/>
              <a:t>29</a:t>
            </a:fld>
            <a:endParaRPr lang="en-US"/>
          </a:p>
        </p:txBody>
      </p:sp>
      <p:pic>
        <p:nvPicPr>
          <p:cNvPr id="6" name="Picture 5">
            <a:extLst>
              <a:ext uri="{FF2B5EF4-FFF2-40B4-BE49-F238E27FC236}">
                <a16:creationId xmlns:a16="http://schemas.microsoft.com/office/drawing/2014/main" id="{1511BEB1-7F13-C948-B222-D34441EC939F}"/>
              </a:ext>
            </a:extLst>
          </p:cNvPr>
          <p:cNvPicPr>
            <a:picLocks noChangeAspect="1"/>
          </p:cNvPicPr>
          <p:nvPr/>
        </p:nvPicPr>
        <p:blipFill>
          <a:blip r:embed="rId3"/>
          <a:stretch>
            <a:fillRect/>
          </a:stretch>
        </p:blipFill>
        <p:spPr>
          <a:xfrm>
            <a:off x="3276600" y="3962400"/>
            <a:ext cx="4254500" cy="685800"/>
          </a:xfrm>
          <a:prstGeom prst="rect">
            <a:avLst/>
          </a:prstGeom>
        </p:spPr>
      </p:pic>
      <p:pic>
        <p:nvPicPr>
          <p:cNvPr id="8" name="Picture 7">
            <a:extLst>
              <a:ext uri="{FF2B5EF4-FFF2-40B4-BE49-F238E27FC236}">
                <a16:creationId xmlns:a16="http://schemas.microsoft.com/office/drawing/2014/main" id="{9582F2AE-8A0D-844F-981A-D95ECAD81891}"/>
              </a:ext>
            </a:extLst>
          </p:cNvPr>
          <p:cNvPicPr>
            <a:picLocks noChangeAspect="1"/>
          </p:cNvPicPr>
          <p:nvPr/>
        </p:nvPicPr>
        <p:blipFill>
          <a:blip r:embed="rId4"/>
          <a:stretch>
            <a:fillRect/>
          </a:stretch>
        </p:blipFill>
        <p:spPr>
          <a:xfrm>
            <a:off x="1676400" y="5715000"/>
            <a:ext cx="4800600" cy="584200"/>
          </a:xfrm>
          <a:prstGeom prst="rect">
            <a:avLst/>
          </a:prstGeom>
        </p:spPr>
      </p:pic>
    </p:spTree>
    <p:extLst>
      <p:ext uri="{BB962C8B-B14F-4D97-AF65-F5344CB8AC3E}">
        <p14:creationId xmlns:p14="http://schemas.microsoft.com/office/powerpoint/2010/main" val="299506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609600"/>
          </a:xfrm>
        </p:spPr>
        <p:txBody>
          <a:bodyPr/>
          <a:lstStyle/>
          <a:p>
            <a:r>
              <a:rPr lang="en-US" dirty="0"/>
              <a:t>Questions &amp; Answers</a:t>
            </a:r>
          </a:p>
        </p:txBody>
      </p:sp>
      <p:sp>
        <p:nvSpPr>
          <p:cNvPr id="3" name="Content Placeholder 2"/>
          <p:cNvSpPr>
            <a:spLocks noGrp="1"/>
          </p:cNvSpPr>
          <p:nvPr>
            <p:ph idx="1"/>
          </p:nvPr>
        </p:nvSpPr>
        <p:spPr>
          <a:xfrm>
            <a:off x="28575" y="685800"/>
            <a:ext cx="9115425" cy="6096000"/>
          </a:xfrm>
        </p:spPr>
        <p:txBody>
          <a:bodyPr/>
          <a:lstStyle/>
          <a:p>
            <a:r>
              <a:rPr lang="en-US" sz="1400" dirty="0"/>
              <a:t>What is the key aspect of the Taylor model?  </a:t>
            </a:r>
            <a:r>
              <a:rPr lang="en-US" sz="1400" dirty="0">
                <a:solidFill>
                  <a:srgbClr val="C00000"/>
                </a:solidFill>
              </a:rPr>
              <a:t>Assumption of uniform strain BCs.</a:t>
            </a:r>
            <a:endParaRPr lang="en-US" sz="1400" dirty="0"/>
          </a:p>
          <a:p>
            <a:r>
              <a:rPr lang="en-US" sz="1400" dirty="0"/>
              <a:t>What is the difference between single slip and multiple slip in terms of boundary conditions (BCs)?</a:t>
            </a:r>
            <a:r>
              <a:rPr lang="en-US" sz="1400" dirty="0">
                <a:solidFill>
                  <a:srgbClr val="C00000"/>
                </a:solidFill>
              </a:rPr>
              <a:t> Uniform strain for multi-slip and uniform stress for single slip.</a:t>
            </a:r>
            <a:endParaRPr lang="en-US" sz="1400" dirty="0"/>
          </a:p>
          <a:p>
            <a:r>
              <a:rPr lang="en-US" sz="1400" dirty="0"/>
              <a:t>What is “deviatoric stress” and why does it have 5 components?</a:t>
            </a:r>
            <a:r>
              <a:rPr lang="en-US" sz="1400" dirty="0">
                <a:solidFill>
                  <a:srgbClr val="C00000"/>
                </a:solidFill>
              </a:rPr>
              <a:t> Deviatoric stress is any stress that is a shear stress (without a normal component) </a:t>
            </a:r>
            <a:endParaRPr lang="en-US" sz="1400" dirty="0"/>
          </a:p>
          <a:p>
            <a:r>
              <a:rPr lang="en-US" sz="1400" dirty="0"/>
              <a:t>How does the von Mises criterion for ductility relate to the 5 components of deviatoric stress and strain? </a:t>
            </a:r>
            <a:r>
              <a:rPr lang="en-US" sz="1400" dirty="0">
                <a:solidFill>
                  <a:srgbClr val="C00000"/>
                </a:solidFill>
              </a:rPr>
              <a:t>The von Mises stress is one of the invariants of the stress tensor that, in effect, sums up all the shear components.</a:t>
            </a:r>
            <a:endParaRPr lang="en-US" sz="1400" dirty="0"/>
          </a:p>
          <a:p>
            <a:r>
              <a:rPr lang="en-US" sz="1400" dirty="0"/>
              <a:t>How does the Bishop-Hill theory work? </a:t>
            </a:r>
            <a:r>
              <a:rPr lang="en-US" sz="1400" dirty="0">
                <a:solidFill>
                  <a:srgbClr val="C00000"/>
                </a:solidFill>
              </a:rPr>
              <a:t>By testing which of a small set of vertices in the single crystal yield surface (SXYS) is closest to the applied strain (direction). </a:t>
            </a:r>
            <a:r>
              <a:rPr lang="en-US" sz="1400" dirty="0"/>
              <a:t>What is the input and output to the algorithm? </a:t>
            </a:r>
            <a:r>
              <a:rPr lang="en-US" sz="1400" dirty="0">
                <a:solidFill>
                  <a:srgbClr val="C00000"/>
                </a:solidFill>
              </a:rPr>
              <a:t>The strain direction in the crystal frame.</a:t>
            </a:r>
            <a:r>
              <a:rPr lang="en-US" sz="1400" dirty="0"/>
              <a:t> What is meant by the “maximum work” principle? </a:t>
            </a:r>
            <a:r>
              <a:rPr lang="en-US" sz="1400" dirty="0">
                <a:solidFill>
                  <a:srgbClr val="C00000"/>
                </a:solidFill>
              </a:rPr>
              <a:t>The idea is that the combination of the operating SXYS vertex and strain direction that provides the largest (max.) work product is the operative vertex.</a:t>
            </a:r>
            <a:endParaRPr lang="en-US" sz="1400" dirty="0"/>
          </a:p>
          <a:p>
            <a:r>
              <a:rPr lang="en-US" sz="1400" dirty="0"/>
              <a:t>What is the Taylor factor (both definition and physical meaning)? </a:t>
            </a:r>
            <a:r>
              <a:rPr lang="en-US" sz="1400" dirty="0">
                <a:solidFill>
                  <a:srgbClr val="C00000"/>
                </a:solidFill>
              </a:rPr>
              <a:t>The Taylor factor is the ratio of the total slip over the von Mises equivalent strain; high values signify a hard grain and vice versa.</a:t>
            </a:r>
            <a:endParaRPr lang="en-US" sz="1400" dirty="0"/>
          </a:p>
          <a:p>
            <a:r>
              <a:rPr lang="en-US" sz="1400" dirty="0"/>
              <a:t>Why is the rate-sensitive formulation for multiple slip useful above and beyond what the Bishop-Hill approach gives? </a:t>
            </a:r>
            <a:r>
              <a:rPr lang="en-US" sz="1400" dirty="0">
                <a:solidFill>
                  <a:srgbClr val="C00000"/>
                </a:solidFill>
              </a:rPr>
              <a:t>Because it allows the operative stress to be a continuous (tensor) variable instead of just a discrete list of values.</a:t>
            </a:r>
            <a:endParaRPr lang="en-US" sz="1400" dirty="0"/>
          </a:p>
          <a:p>
            <a:r>
              <a:rPr lang="en-US" sz="1400" dirty="0"/>
              <a:t>What is it that causes/controls texture development? </a:t>
            </a:r>
            <a:r>
              <a:rPr lang="en-US" sz="1400" dirty="0">
                <a:solidFill>
                  <a:srgbClr val="C00000"/>
                </a:solidFill>
              </a:rPr>
              <a:t>The slip that occurs during plastic deformation (almost always) causes the lattice to rotate in a biased way, leading to texture i.e., preferred orientation</a:t>
            </a:r>
            <a:endParaRPr lang="en-US" sz="1400" dirty="0"/>
          </a:p>
          <a:p>
            <a:r>
              <a:rPr lang="en-US" sz="1400" dirty="0"/>
              <a:t>On what quantities is lattice reorientation based (during multiple slip)? </a:t>
            </a:r>
            <a:r>
              <a:rPr lang="en-US" sz="1400" dirty="0">
                <a:solidFill>
                  <a:srgbClr val="C00000"/>
                </a:solidFill>
              </a:rPr>
              <a:t>The skew-symmetric part of the summed (tensor) slips.</a:t>
            </a:r>
            <a:endParaRPr lang="en-US" sz="1400" dirty="0"/>
          </a:p>
          <a:p>
            <a:r>
              <a:rPr lang="en-US" sz="1400" dirty="0"/>
              <a:t>How can we compute the macroscopic strain due to any given slip system? </a:t>
            </a:r>
            <a:r>
              <a:rPr lang="en-US" sz="1400" dirty="0">
                <a:solidFill>
                  <a:srgbClr val="C00000"/>
                </a:solidFill>
              </a:rPr>
              <a:t>Multiply the Schmid matrix for that system by the slip magnitude and transform to the sample frame.</a:t>
            </a:r>
            <a:endParaRPr lang="en-US" sz="1400" dirty="0"/>
          </a:p>
          <a:p>
            <a:r>
              <a:rPr lang="en-US" sz="1400" dirty="0"/>
              <a:t>How can we compute the resolved shear stress on a given slip system, starting with the macroscopic stress (tensor)? </a:t>
            </a:r>
            <a:r>
              <a:rPr lang="en-US" sz="1400" dirty="0">
                <a:solidFill>
                  <a:srgbClr val="C00000"/>
                </a:solidFill>
              </a:rPr>
              <a:t>transform the stress to the crystal frame and multiply the Schmid matrix for that system into the resulting stress (tensor).</a:t>
            </a:r>
            <a:endParaRPr lang="en-US" sz="1400" dirty="0"/>
          </a:p>
          <a:p>
            <a:r>
              <a:rPr lang="en-US" altLang="ja-JP" sz="1400" dirty="0"/>
              <a:t>What does Bishop &amp; Hill state of stress mean (what is the physical meaning)? </a:t>
            </a:r>
            <a:r>
              <a:rPr lang="en-US" altLang="ja-JP" sz="1400" dirty="0">
                <a:solidFill>
                  <a:srgbClr val="C00000"/>
                </a:solidFill>
              </a:rPr>
              <a:t>Each B&amp;H stress state (one of the 28) corresponds to a corner of the single </a:t>
            </a:r>
            <a:r>
              <a:rPr lang="en-US" altLang="ja-JP" sz="1400" dirty="0" err="1">
                <a:solidFill>
                  <a:srgbClr val="C00000"/>
                </a:solidFill>
              </a:rPr>
              <a:t>xtal</a:t>
            </a:r>
            <a:r>
              <a:rPr lang="en-US" altLang="ja-JP" sz="1400" dirty="0">
                <a:solidFill>
                  <a:srgbClr val="C00000"/>
                </a:solidFill>
              </a:rPr>
              <a:t> yield surface that activates either 6 or 8 slip systems simultaneously.</a:t>
            </a:r>
            <a:endParaRPr lang="en-US" sz="1400" dirty="0">
              <a:solidFill>
                <a:srgbClr val="C00000"/>
              </a:solidFill>
            </a:endParaRPr>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2F6A-04D3-E348-9757-63B7311DDC2D}"/>
              </a:ext>
            </a:extLst>
          </p:cNvPr>
          <p:cNvSpPr>
            <a:spLocks noGrp="1"/>
          </p:cNvSpPr>
          <p:nvPr>
            <p:ph type="title"/>
          </p:nvPr>
        </p:nvSpPr>
        <p:spPr>
          <a:xfrm>
            <a:off x="1524000" y="0"/>
            <a:ext cx="6096000" cy="1371600"/>
          </a:xfrm>
        </p:spPr>
        <p:txBody>
          <a:bodyPr/>
          <a:lstStyle/>
          <a:p>
            <a:r>
              <a:rPr lang="en-US" dirty="0"/>
              <a:t>Schmid factors: 3</a:t>
            </a:r>
          </a:p>
        </p:txBody>
      </p:sp>
      <p:sp>
        <p:nvSpPr>
          <p:cNvPr id="3" name="Content Placeholder 2">
            <a:extLst>
              <a:ext uri="{FF2B5EF4-FFF2-40B4-BE49-F238E27FC236}">
                <a16:creationId xmlns:a16="http://schemas.microsoft.com/office/drawing/2014/main" id="{576EDE11-83CB-174B-ACBA-377398A7CFE5}"/>
              </a:ext>
            </a:extLst>
          </p:cNvPr>
          <p:cNvSpPr>
            <a:spLocks noGrp="1"/>
          </p:cNvSpPr>
          <p:nvPr>
            <p:ph idx="1"/>
          </p:nvPr>
        </p:nvSpPr>
        <p:spPr>
          <a:xfrm>
            <a:off x="762000" y="1371600"/>
            <a:ext cx="7772400" cy="4876800"/>
          </a:xfrm>
        </p:spPr>
        <p:txBody>
          <a:bodyPr/>
          <a:lstStyle/>
          <a:p>
            <a:r>
              <a:rPr lang="en-US" dirty="0"/>
              <a:t>Given a question such as “which system do you expect to be active”, the correct approach is to compute all possible Schmid factors (e.g., 12 for the standard {111}&lt;110&gt; </a:t>
            </a:r>
            <a:r>
              <a:rPr lang="en-US" dirty="0" err="1"/>
              <a:t>fcc</a:t>
            </a:r>
            <a:r>
              <a:rPr lang="en-US" dirty="0"/>
              <a:t> slip systems): the active slip system is the one that provides the largest Schmid factor.</a:t>
            </a:r>
          </a:p>
          <a:p>
            <a:r>
              <a:rPr lang="en-US" dirty="0"/>
              <a:t>This also applies to mechanical twinning. The caution here is that twinning operates in one direction only (hence the distinction between ‘tensile’ and ‘compressive’ twins in hexagonal metals).</a:t>
            </a:r>
          </a:p>
        </p:txBody>
      </p:sp>
      <p:sp>
        <p:nvSpPr>
          <p:cNvPr id="4" name="Slide Number Placeholder 3">
            <a:extLst>
              <a:ext uri="{FF2B5EF4-FFF2-40B4-BE49-F238E27FC236}">
                <a16:creationId xmlns:a16="http://schemas.microsoft.com/office/drawing/2014/main" id="{4D0676FF-9F83-9B47-93DB-45B147E8BB60}"/>
              </a:ext>
            </a:extLst>
          </p:cNvPr>
          <p:cNvSpPr>
            <a:spLocks noGrp="1"/>
          </p:cNvSpPr>
          <p:nvPr>
            <p:ph type="sldNum" sz="quarter" idx="11"/>
          </p:nvPr>
        </p:nvSpPr>
        <p:spPr/>
        <p:txBody>
          <a:bodyPr/>
          <a:lstStyle/>
          <a:p>
            <a:fld id="{D7FF8BA9-0D87-9D47-93A0-1CE4DE5A0A91}" type="slidenum">
              <a:rPr lang="en-US" smtClean="0"/>
              <a:pPr/>
              <a:t>30</a:t>
            </a:fld>
            <a:endParaRPr lang="en-US"/>
          </a:p>
        </p:txBody>
      </p:sp>
    </p:spTree>
    <p:extLst>
      <p:ext uri="{BB962C8B-B14F-4D97-AF65-F5344CB8AC3E}">
        <p14:creationId xmlns:p14="http://schemas.microsoft.com/office/powerpoint/2010/main" val="404198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5D87C9BD-7ABA-3A4C-834D-1F762C0E9B85}" type="slidenum">
              <a:rPr lang="en-US" smtClean="0"/>
              <a:pPr/>
              <a:t>31</a:t>
            </a:fld>
            <a:endParaRPr lang="en-US"/>
          </a:p>
        </p:txBody>
      </p:sp>
      <p:sp>
        <p:nvSpPr>
          <p:cNvPr id="34819" name="Rectangle 25"/>
          <p:cNvSpPr>
            <a:spLocks noChangeArrowheads="1"/>
          </p:cNvSpPr>
          <p:nvPr/>
        </p:nvSpPr>
        <p:spPr bwMode="auto">
          <a:xfrm>
            <a:off x="1439863" y="304800"/>
            <a:ext cx="6332537"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Elastic vs. Plastic Deformation</a:t>
            </a:r>
          </a:p>
        </p:txBody>
      </p:sp>
      <p:sp>
        <p:nvSpPr>
          <p:cNvPr id="34820" name="Text Box 26"/>
          <p:cNvSpPr txBox="1">
            <a:spLocks noChangeArrowheads="1"/>
          </p:cNvSpPr>
          <p:nvPr/>
        </p:nvSpPr>
        <p:spPr bwMode="auto">
          <a:xfrm>
            <a:off x="990600" y="985838"/>
            <a:ext cx="6608600"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Selection of Slip Systems for Rigid-Plastic Models</a:t>
            </a:r>
            <a:r>
              <a:rPr lang="en-US" b="0">
                <a:solidFill>
                  <a:schemeClr val="tx1"/>
                </a:solidFill>
                <a:latin typeface="Cambria"/>
                <a:cs typeface="Cambria"/>
              </a:rPr>
              <a:t> </a:t>
            </a:r>
          </a:p>
        </p:txBody>
      </p:sp>
      <p:sp>
        <p:nvSpPr>
          <p:cNvPr id="34821" name="Text Box 27"/>
          <p:cNvSpPr txBox="1">
            <a:spLocks noChangeArrowheads="1"/>
          </p:cNvSpPr>
          <p:nvPr/>
        </p:nvSpPr>
        <p:spPr bwMode="auto">
          <a:xfrm>
            <a:off x="838200" y="1905000"/>
            <a:ext cx="7864475" cy="1200328"/>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Assumption – For fully plastic deformation, the elastic deformation rate is usually small when compared to the plastic deformation rate and thus it can be neglected.</a:t>
            </a:r>
          </a:p>
        </p:txBody>
      </p:sp>
      <p:sp>
        <p:nvSpPr>
          <p:cNvPr id="34822" name="Text Box 28"/>
          <p:cNvSpPr txBox="1">
            <a:spLocks noChangeArrowheads="1"/>
          </p:cNvSpPr>
          <p:nvPr/>
        </p:nvSpPr>
        <p:spPr bwMode="auto">
          <a:xfrm>
            <a:off x="1203325" y="3236913"/>
            <a:ext cx="1357012"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Reasons:</a:t>
            </a:r>
          </a:p>
        </p:txBody>
      </p:sp>
      <p:sp>
        <p:nvSpPr>
          <p:cNvPr id="34823" name="Text Box 29"/>
          <p:cNvSpPr txBox="1">
            <a:spLocks noChangeArrowheads="1"/>
          </p:cNvSpPr>
          <p:nvPr/>
        </p:nvSpPr>
        <p:spPr bwMode="auto">
          <a:xfrm>
            <a:off x="1371600" y="3810000"/>
            <a:ext cx="2667000"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The elastic  strain is limited to the ratio of stress to elastic modulus</a:t>
            </a:r>
          </a:p>
        </p:txBody>
      </p:sp>
      <p:sp>
        <p:nvSpPr>
          <p:cNvPr id="34824" name="AutoShape 30"/>
          <p:cNvSpPr>
            <a:spLocks/>
          </p:cNvSpPr>
          <p:nvPr/>
        </p:nvSpPr>
        <p:spPr bwMode="auto">
          <a:xfrm>
            <a:off x="3886200" y="3505200"/>
            <a:ext cx="457200" cy="3124200"/>
          </a:xfrm>
          <a:prstGeom prst="leftBrace">
            <a:avLst>
              <a:gd name="adj1" fmla="val 34722"/>
              <a:gd name="adj2" fmla="val 50000"/>
            </a:avLst>
          </a:prstGeom>
          <a:noFill/>
          <a:ln w="38100">
            <a:solidFill>
              <a:srgbClr val="FF0000"/>
            </a:solidFill>
            <a:round/>
            <a:headEnd/>
            <a:tailEnd/>
          </a:ln>
        </p:spPr>
        <p:txBody>
          <a:bodyPr wrap="none" anchor="ctr">
            <a:prstTxWarp prst="textNoShape">
              <a:avLst/>
            </a:prstTxWarp>
          </a:bodyPr>
          <a:lstStyle/>
          <a:p>
            <a:endParaRPr lang="en-US">
              <a:latin typeface="Cambria"/>
              <a:cs typeface="Cambria"/>
            </a:endParaRPr>
          </a:p>
        </p:txBody>
      </p:sp>
      <p:sp>
        <p:nvSpPr>
          <p:cNvPr id="34825" name="Text Box 31"/>
          <p:cNvSpPr txBox="1">
            <a:spLocks noChangeArrowheads="1"/>
          </p:cNvSpPr>
          <p:nvPr/>
        </p:nvSpPr>
        <p:spPr bwMode="auto">
          <a:xfrm>
            <a:off x="4572000" y="3352800"/>
            <a:ext cx="3749675" cy="1200328"/>
          </a:xfrm>
          <a:prstGeom prst="rect">
            <a:avLst/>
          </a:prstGeom>
          <a:noFill/>
          <a:ln w="9525">
            <a:noFill/>
            <a:miter lim="800000"/>
            <a:headEnd/>
            <a:tailEnd/>
          </a:ln>
        </p:spPr>
        <p:txBody>
          <a:bodyPr>
            <a:prstTxWarp prst="textNoShape">
              <a:avLst/>
            </a:prstTxWarp>
            <a:spAutoFit/>
          </a:bodyPr>
          <a:lstStyle/>
          <a:p>
            <a:r>
              <a:rPr lang="en-US" b="0">
                <a:latin typeface="Cambria"/>
                <a:cs typeface="Cambria"/>
              </a:rPr>
              <a:t>Perfect plastic materials  - equivalent stress = initial yield stress  </a:t>
            </a:r>
          </a:p>
        </p:txBody>
      </p:sp>
      <p:sp>
        <p:nvSpPr>
          <p:cNvPr id="34826" name="Text Box 32"/>
          <p:cNvSpPr txBox="1">
            <a:spLocks noChangeArrowheads="1"/>
          </p:cNvSpPr>
          <p:nvPr/>
        </p:nvSpPr>
        <p:spPr bwMode="auto">
          <a:xfrm>
            <a:off x="4572000" y="4724400"/>
            <a:ext cx="3902075" cy="1938992"/>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For most metals, the initial yield stress is 2 to 4 orders of magnitude less than the elastic modulus – </a:t>
            </a:r>
            <a:br>
              <a:rPr lang="en-US" b="0" dirty="0">
                <a:latin typeface="Cambria"/>
                <a:cs typeface="Cambria"/>
              </a:rPr>
            </a:br>
            <a:r>
              <a:rPr lang="en-US" b="0" dirty="0">
                <a:latin typeface="Cambria"/>
                <a:cs typeface="Cambria"/>
              </a:rPr>
              <a:t>ratio is &lt;&lt; 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2"/>
          <p:cNvSpPr>
            <a:spLocks noGrp="1"/>
          </p:cNvSpPr>
          <p:nvPr>
            <p:ph type="sldNum" sz="quarter" idx="11"/>
          </p:nvPr>
        </p:nvSpPr>
        <p:spPr>
          <a:noFill/>
        </p:spPr>
        <p:txBody>
          <a:bodyPr/>
          <a:lstStyle/>
          <a:p>
            <a:fld id="{9E941D6E-C615-0D47-8C35-2907446B531A}" type="slidenum">
              <a:rPr lang="en-US" smtClean="0"/>
              <a:pPr/>
              <a:t>32</a:t>
            </a:fld>
            <a:endParaRPr lang="en-US"/>
          </a:p>
        </p:txBody>
      </p:sp>
      <p:sp>
        <p:nvSpPr>
          <p:cNvPr id="35845" name="Rectangle 26"/>
          <p:cNvSpPr>
            <a:spLocks noChangeArrowheads="1"/>
          </p:cNvSpPr>
          <p:nvPr/>
        </p:nvSpPr>
        <p:spPr bwMode="auto">
          <a:xfrm>
            <a:off x="1723315" y="304800"/>
            <a:ext cx="5439485" cy="646331"/>
          </a:xfrm>
          <a:prstGeom prst="rect">
            <a:avLst/>
          </a:prstGeom>
          <a:noFill/>
          <a:ln w="9525">
            <a:noFill/>
            <a:miter lim="800000"/>
            <a:headEnd/>
            <a:tailEnd/>
          </a:ln>
        </p:spPr>
        <p:txBody>
          <a:bodyPr wrap="none">
            <a:prstTxWarp prst="textNoShape">
              <a:avLst/>
            </a:prstTxWarp>
            <a:spAutoFit/>
          </a:bodyPr>
          <a:lstStyle/>
          <a:p>
            <a:r>
              <a:rPr lang="en-US" sz="3600" b="0" i="1" dirty="0">
                <a:solidFill>
                  <a:srgbClr val="011099"/>
                </a:solidFill>
                <a:latin typeface="Helvetica" charset="0"/>
              </a:rPr>
              <a:t>Macro Strain – Micro Slip</a:t>
            </a:r>
          </a:p>
        </p:txBody>
      </p:sp>
      <p:sp>
        <p:nvSpPr>
          <p:cNvPr id="35846" name="Text Box 27"/>
          <p:cNvSpPr txBox="1">
            <a:spLocks noChangeArrowheads="1"/>
          </p:cNvSpPr>
          <p:nvPr/>
        </p:nvSpPr>
        <p:spPr bwMode="auto">
          <a:xfrm>
            <a:off x="990600" y="990600"/>
            <a:ext cx="707221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Rigid-Plastic Models</a:t>
            </a:r>
            <a:r>
              <a:rPr lang="en-US">
                <a:solidFill>
                  <a:schemeClr val="tx1"/>
                </a:solidFill>
                <a:latin typeface="Cambria"/>
                <a:cs typeface="Cambria"/>
              </a:rPr>
              <a:t> </a:t>
            </a:r>
          </a:p>
        </p:txBody>
      </p:sp>
      <p:sp>
        <p:nvSpPr>
          <p:cNvPr id="35847" name="Text Box 28"/>
          <p:cNvSpPr txBox="1">
            <a:spLocks noChangeArrowheads="1"/>
          </p:cNvSpPr>
          <p:nvPr/>
        </p:nvSpPr>
        <p:spPr bwMode="auto">
          <a:xfrm>
            <a:off x="762000" y="1447800"/>
            <a:ext cx="7940675"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Once the elastic deformation rate is considered, it is reasonable to model the material behavior using the rigid-plastic model. The plastic strain rate is given by the sum of the slipping rates multiplied by their Schmid tensors:</a:t>
            </a:r>
          </a:p>
        </p:txBody>
      </p:sp>
      <p:graphicFrame>
        <p:nvGraphicFramePr>
          <p:cNvPr id="35842" name="Object 2"/>
          <p:cNvGraphicFramePr>
            <a:graphicFrameLocks noChangeAspect="1"/>
          </p:cNvGraphicFramePr>
          <p:nvPr>
            <p:extLst>
              <p:ext uri="{D42A27DB-BD31-4B8C-83A1-F6EECF244321}">
                <p14:modId xmlns:p14="http://schemas.microsoft.com/office/powerpoint/2010/main" val="570780068"/>
              </p:ext>
            </p:extLst>
          </p:nvPr>
        </p:nvGraphicFramePr>
        <p:xfrm>
          <a:off x="2938463" y="3429000"/>
          <a:ext cx="2986087" cy="1168400"/>
        </p:xfrm>
        <a:graphic>
          <a:graphicData uri="http://schemas.openxmlformats.org/presentationml/2006/ole">
            <mc:AlternateContent xmlns:mc="http://schemas.openxmlformats.org/markup-compatibility/2006">
              <mc:Choice xmlns:v="urn:schemas-microsoft-com:vml" Requires="v">
                <p:oleObj spid="_x0000_s35921"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3429000"/>
                        <a:ext cx="2986087" cy="116840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8" name="Text Box 30"/>
          <p:cNvSpPr txBox="1">
            <a:spLocks noChangeArrowheads="1"/>
          </p:cNvSpPr>
          <p:nvPr/>
        </p:nvSpPr>
        <p:spPr bwMode="auto">
          <a:xfrm>
            <a:off x="1050925" y="4384675"/>
            <a:ext cx="10203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mbria"/>
                <a:cs typeface="Cambria"/>
              </a:rPr>
              <a:t>where</a:t>
            </a:r>
          </a:p>
        </p:txBody>
      </p:sp>
      <p:sp>
        <p:nvSpPr>
          <p:cNvPr id="35849" name="Text Box 31"/>
          <p:cNvSpPr txBox="1">
            <a:spLocks noChangeArrowheads="1"/>
          </p:cNvSpPr>
          <p:nvPr/>
        </p:nvSpPr>
        <p:spPr bwMode="auto">
          <a:xfrm>
            <a:off x="1524000" y="4800600"/>
            <a:ext cx="726953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mbria"/>
                <a:cs typeface="Cambria"/>
              </a:rPr>
              <a:t> </a:t>
            </a:r>
            <a:r>
              <a:rPr lang="en-US" b="0" i="1" dirty="0">
                <a:solidFill>
                  <a:srgbClr val="0000FF"/>
                </a:solidFill>
                <a:latin typeface="Cambria"/>
                <a:cs typeface="Cambria"/>
              </a:rPr>
              <a:t>n</a:t>
            </a:r>
            <a:r>
              <a:rPr lang="en-US" b="0" dirty="0">
                <a:solidFill>
                  <a:srgbClr val="0000FF"/>
                </a:solidFill>
                <a:latin typeface="Cambria"/>
                <a:cs typeface="Cambria"/>
              </a:rPr>
              <a:t> is ≤ to 12 systems (or 24 systems –                               )</a:t>
            </a:r>
            <a:r>
              <a:rPr lang="en-US" b="0" dirty="0">
                <a:solidFill>
                  <a:schemeClr val="accent2"/>
                </a:solidFill>
                <a:latin typeface="Cambria"/>
                <a:cs typeface="Cambria"/>
              </a:rPr>
              <a:t> </a:t>
            </a:r>
          </a:p>
        </p:txBody>
      </p:sp>
      <p:sp>
        <p:nvSpPr>
          <p:cNvPr id="35850" name="Text Box 33"/>
          <p:cNvSpPr txBox="1">
            <a:spLocks noChangeArrowheads="1"/>
          </p:cNvSpPr>
          <p:nvPr/>
        </p:nvSpPr>
        <p:spPr bwMode="auto">
          <a:xfrm>
            <a:off x="6324600" y="4724400"/>
            <a:ext cx="2301875" cy="584776"/>
          </a:xfrm>
          <a:prstGeom prst="rect">
            <a:avLst/>
          </a:prstGeom>
          <a:noFill/>
          <a:ln w="9525">
            <a:noFill/>
            <a:miter lim="800000"/>
            <a:headEnd/>
            <a:tailEnd/>
          </a:ln>
        </p:spPr>
        <p:txBody>
          <a:bodyPr>
            <a:prstTxWarp prst="textNoShape">
              <a:avLst/>
            </a:prstTxWarp>
            <a:spAutoFit/>
          </a:bodyPr>
          <a:lstStyle/>
          <a:p>
            <a:r>
              <a:rPr lang="en-US" sz="1600" b="0" dirty="0">
                <a:solidFill>
                  <a:schemeClr val="tx1"/>
                </a:solidFill>
                <a:latin typeface="Cambria"/>
                <a:cs typeface="Cambria"/>
              </a:rPr>
              <a:t>forward and reverse considered independent</a:t>
            </a:r>
          </a:p>
        </p:txBody>
      </p:sp>
      <p:sp>
        <p:nvSpPr>
          <p:cNvPr id="35851" name="Text Box 34"/>
          <p:cNvSpPr txBox="1">
            <a:spLocks noChangeArrowheads="1"/>
          </p:cNvSpPr>
          <p:nvPr/>
        </p:nvSpPr>
        <p:spPr bwMode="auto">
          <a:xfrm>
            <a:off x="898525" y="5375275"/>
            <a:ext cx="892943" cy="461665"/>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latin typeface="Cambria"/>
                <a:cs typeface="Cambria"/>
              </a:rPr>
              <a:t>Note:</a:t>
            </a:r>
            <a:r>
              <a:rPr lang="en-US" b="0">
                <a:solidFill>
                  <a:schemeClr val="tx1"/>
                </a:solidFill>
                <a:latin typeface="Cambria"/>
                <a:cs typeface="Cambria"/>
              </a:rPr>
              <a:t> </a:t>
            </a:r>
          </a:p>
        </p:txBody>
      </p:sp>
      <p:sp>
        <p:nvSpPr>
          <p:cNvPr id="35852" name="Text Box 35"/>
          <p:cNvSpPr txBox="1">
            <a:spLocks noChangeArrowheads="1"/>
          </p:cNvSpPr>
          <p:nvPr/>
        </p:nvSpPr>
        <p:spPr bwMode="auto">
          <a:xfrm>
            <a:off x="1752600" y="5451475"/>
            <a:ext cx="7026275" cy="1015663"/>
          </a:xfrm>
          <a:prstGeom prst="rect">
            <a:avLst/>
          </a:prstGeom>
          <a:noFill/>
          <a:ln w="9525">
            <a:solidFill>
              <a:srgbClr val="FF0000"/>
            </a:solidFill>
            <a:miter lim="800000"/>
            <a:headEnd/>
            <a:tailEnd/>
          </a:ln>
        </p:spPr>
        <p:txBody>
          <a:bodyPr>
            <a:prstTxWarp prst="textNoShape">
              <a:avLst/>
            </a:prstTxWarp>
            <a:spAutoFit/>
          </a:bodyPr>
          <a:lstStyle/>
          <a:p>
            <a:r>
              <a:rPr lang="en-US" sz="2000" b="0" dirty="0">
                <a:latin typeface="Cambria"/>
                <a:cs typeface="Cambria"/>
              </a:rPr>
              <a:t>D</a:t>
            </a:r>
            <a:r>
              <a:rPr lang="en-US" sz="2000" b="0" dirty="0">
                <a:solidFill>
                  <a:srgbClr val="0000FF"/>
                </a:solidFill>
                <a:latin typeface="Cambria"/>
                <a:cs typeface="Cambria"/>
              </a:rPr>
              <a:t> can expressed by six components ( Symmetric Tensor)</a:t>
            </a:r>
          </a:p>
          <a:p>
            <a:r>
              <a:rPr lang="en-US" sz="2000" b="0" dirty="0">
                <a:solidFill>
                  <a:srgbClr val="0000FF"/>
                </a:solidFill>
                <a:latin typeface="Cambria"/>
                <a:cs typeface="Cambria"/>
              </a:rPr>
              <a:t>Because of the incompressibility condition – </a:t>
            </a:r>
            <a:r>
              <a:rPr lang="en-US" sz="2000" b="0" dirty="0" err="1">
                <a:solidFill>
                  <a:srgbClr val="0000FF"/>
                </a:solidFill>
                <a:latin typeface="Cambria Math"/>
                <a:cs typeface="Cambria Math"/>
              </a:rPr>
              <a:t>tr</a:t>
            </a:r>
            <a:r>
              <a:rPr lang="en-US" sz="2000" b="0" dirty="0">
                <a:solidFill>
                  <a:srgbClr val="0000FF"/>
                </a:solidFill>
                <a:latin typeface="Cambria Math"/>
                <a:cs typeface="Cambria Math"/>
              </a:rPr>
              <a:t>(D) = </a:t>
            </a:r>
            <a:r>
              <a:rPr lang="en-US" sz="2000" b="0" dirty="0" err="1">
                <a:solidFill>
                  <a:srgbClr val="0000FF"/>
                </a:solidFill>
                <a:latin typeface="Cambria Math"/>
                <a:cs typeface="Cambria Math"/>
              </a:rPr>
              <a:t>D</a:t>
            </a:r>
            <a:r>
              <a:rPr lang="en-US" sz="2000" b="0" baseline="-25000" dirty="0" err="1">
                <a:solidFill>
                  <a:srgbClr val="0000FF"/>
                </a:solidFill>
                <a:latin typeface="Cambria Math"/>
                <a:cs typeface="Cambria Math"/>
              </a:rPr>
              <a:t>ii</a:t>
            </a:r>
            <a:r>
              <a:rPr lang="en-US" sz="2000" b="0" dirty="0">
                <a:solidFill>
                  <a:srgbClr val="0000FF"/>
                </a:solidFill>
                <a:latin typeface="Cambria Math"/>
                <a:cs typeface="Cambria Math"/>
              </a:rPr>
              <a:t> = 0</a:t>
            </a:r>
            <a:r>
              <a:rPr lang="en-US" sz="2000" b="0" dirty="0">
                <a:solidFill>
                  <a:srgbClr val="0000FF"/>
                </a:solidFill>
                <a:latin typeface="Cambria"/>
                <a:cs typeface="Cambria"/>
              </a:rPr>
              <a:t>, only five out of the six components are independent.</a:t>
            </a:r>
          </a:p>
        </p:txBody>
      </p:sp>
      <p:pic>
        <p:nvPicPr>
          <p:cNvPr id="35853" name="Picture 37" descr="final"/>
          <p:cNvPicPr>
            <a:picLocks noChangeAspect="1" noChangeArrowheads="1"/>
          </p:cNvPicPr>
          <p:nvPr/>
        </p:nvPicPr>
        <p:blipFill>
          <a:blip r:embed="rId5"/>
          <a:srcRect/>
          <a:stretch>
            <a:fillRect/>
          </a:stretch>
        </p:blipFill>
        <p:spPr bwMode="auto">
          <a:xfrm>
            <a:off x="6780824" y="3048000"/>
            <a:ext cx="1854200" cy="325437"/>
          </a:xfrm>
          <a:prstGeom prst="rect">
            <a:avLst/>
          </a:prstGeom>
          <a:noFill/>
          <a:ln w="9525">
            <a:noFill/>
            <a:miter lim="800000"/>
            <a:headEnd/>
            <a:tailEnd/>
          </a:ln>
        </p:spPr>
      </p:pic>
      <p:pic>
        <p:nvPicPr>
          <p:cNvPr id="35854" name="Picture 39" descr="final"/>
          <p:cNvPicPr>
            <a:picLocks noChangeAspect="1" noChangeArrowheads="1"/>
          </p:cNvPicPr>
          <p:nvPr/>
        </p:nvPicPr>
        <p:blipFill>
          <a:blip r:embed="rId6"/>
          <a:srcRect/>
          <a:stretch>
            <a:fillRect/>
          </a:stretch>
        </p:blipFill>
        <p:spPr bwMode="auto">
          <a:xfrm>
            <a:off x="6513636" y="4038600"/>
            <a:ext cx="2139950" cy="542925"/>
          </a:xfrm>
          <a:prstGeom prst="rect">
            <a:avLst/>
          </a:prstGeom>
          <a:noFill/>
          <a:ln w="9525">
            <a:noFill/>
            <a:miter lim="800000"/>
            <a:headEnd/>
            <a:tailEnd/>
          </a:ln>
        </p:spPr>
      </p:pic>
      <p:pic>
        <p:nvPicPr>
          <p:cNvPr id="35855" name="Picture 40" descr="final"/>
          <p:cNvPicPr>
            <a:picLocks noChangeAspect="1" noChangeArrowheads="1"/>
          </p:cNvPicPr>
          <p:nvPr/>
        </p:nvPicPr>
        <p:blipFill>
          <a:blip r:embed="rId7"/>
          <a:srcRect/>
          <a:stretch>
            <a:fillRect/>
          </a:stretch>
        </p:blipFill>
        <p:spPr bwMode="auto">
          <a:xfrm>
            <a:off x="6553200" y="3451225"/>
            <a:ext cx="2114550" cy="5461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2"/>
          <p:cNvSpPr>
            <a:spLocks noGrp="1"/>
          </p:cNvSpPr>
          <p:nvPr>
            <p:ph type="sldNum" sz="quarter" idx="11"/>
          </p:nvPr>
        </p:nvSpPr>
        <p:spPr>
          <a:noFill/>
        </p:spPr>
        <p:txBody>
          <a:bodyPr/>
          <a:lstStyle/>
          <a:p>
            <a:fld id="{7E2F78B7-865C-F145-83BB-8474588FD459}" type="slidenum">
              <a:rPr lang="en-US" smtClean="0"/>
              <a:pPr/>
              <a:t>33</a:t>
            </a:fld>
            <a:endParaRPr lang="en-US"/>
          </a:p>
        </p:txBody>
      </p:sp>
      <p:sp>
        <p:nvSpPr>
          <p:cNvPr id="36868" name="Rectangle 24"/>
          <p:cNvSpPr>
            <a:spLocks noChangeArrowheads="1"/>
          </p:cNvSpPr>
          <p:nvPr/>
        </p:nvSpPr>
        <p:spPr bwMode="auto">
          <a:xfrm>
            <a:off x="2489200" y="228600"/>
            <a:ext cx="4071938"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Von Mises criterion</a:t>
            </a:r>
          </a:p>
        </p:txBody>
      </p:sp>
      <p:sp>
        <p:nvSpPr>
          <p:cNvPr id="36869" name="Text Box 25"/>
          <p:cNvSpPr txBox="1">
            <a:spLocks noChangeArrowheads="1"/>
          </p:cNvSpPr>
          <p:nvPr/>
        </p:nvSpPr>
        <p:spPr bwMode="auto">
          <a:xfrm>
            <a:off x="871538" y="990600"/>
            <a:ext cx="740884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 Plasticity Models</a:t>
            </a:r>
            <a:r>
              <a:rPr lang="en-US">
                <a:solidFill>
                  <a:schemeClr val="tx1"/>
                </a:solidFill>
                <a:latin typeface="Cambria"/>
                <a:cs typeface="Cambria"/>
              </a:rPr>
              <a:t> </a:t>
            </a:r>
          </a:p>
        </p:txBody>
      </p:sp>
      <p:sp>
        <p:nvSpPr>
          <p:cNvPr id="36870" name="Text Box 26"/>
          <p:cNvSpPr txBox="1">
            <a:spLocks noChangeArrowheads="1"/>
          </p:cNvSpPr>
          <p:nvPr/>
        </p:nvSpPr>
        <p:spPr bwMode="auto">
          <a:xfrm>
            <a:off x="304800" y="1600200"/>
            <a:ext cx="8610600" cy="5016758"/>
          </a:xfrm>
          <a:prstGeom prst="rect">
            <a:avLst/>
          </a:prstGeom>
          <a:noFill/>
          <a:ln w="9525">
            <a:noFill/>
            <a:miter lim="800000"/>
            <a:headEnd/>
            <a:tailEnd/>
          </a:ln>
        </p:spPr>
        <p:txBody>
          <a:bodyPr wrap="square">
            <a:prstTxWarp prst="textNoShape">
              <a:avLst/>
            </a:prstTxWarp>
            <a:spAutoFit/>
          </a:bodyPr>
          <a:lstStyle/>
          <a:p>
            <a:r>
              <a:rPr lang="en-US" sz="2000" b="0" dirty="0">
                <a:latin typeface="Cambria"/>
                <a:cs typeface="Cambria"/>
              </a:rPr>
              <a:t>As a consequence of the condition </a:t>
            </a:r>
          </a:p>
          <a:p>
            <a:endParaRPr lang="en-US" sz="2000" b="0" dirty="0">
              <a:latin typeface="Cambria"/>
              <a:cs typeface="Cambria"/>
            </a:endParaRPr>
          </a:p>
          <a:p>
            <a:endParaRPr lang="en-US" sz="2000" b="0" dirty="0">
              <a:latin typeface="Cambria"/>
              <a:cs typeface="Cambria"/>
            </a:endParaRPr>
          </a:p>
          <a:p>
            <a:endParaRPr lang="en-US" sz="2000" b="0" dirty="0">
              <a:latin typeface="Cambria"/>
              <a:cs typeface="Cambria"/>
            </a:endParaRPr>
          </a:p>
          <a:p>
            <a:endParaRPr lang="en-US" sz="2000" b="0" dirty="0">
              <a:latin typeface="Cambria"/>
              <a:cs typeface="Cambria"/>
            </a:endParaRPr>
          </a:p>
          <a:p>
            <a:r>
              <a:rPr lang="en-US" sz="2000" b="0" dirty="0">
                <a:latin typeface="Cambria"/>
                <a:cs typeface="Cambria"/>
              </a:rPr>
              <a:t>the number of possible active slip systems (in cubic metals) is greater than the number of independent components of the tensor strain rate </a:t>
            </a:r>
            <a:r>
              <a:rPr lang="en-US" sz="2000" b="0" i="1" dirty="0" err="1">
                <a:latin typeface="Cambria"/>
                <a:cs typeface="Cambria"/>
              </a:rPr>
              <a:t>D</a:t>
            </a:r>
            <a:r>
              <a:rPr lang="en-US" sz="2000" b="0" i="1" baseline="30000" dirty="0" err="1">
                <a:latin typeface="Cambria"/>
                <a:cs typeface="Cambria"/>
              </a:rPr>
              <a:t>p</a:t>
            </a:r>
            <a:r>
              <a:rPr lang="en-US" sz="2000" b="0" dirty="0">
                <a:latin typeface="Cambria"/>
                <a:cs typeface="Cambria"/>
              </a:rPr>
              <a:t>, from the mathematical point of view (under-determined system), so any combination of five slip systems that satisfy the incompressibility condition can allow the prescribed deformation to take place.  The requirement that </a:t>
            </a:r>
            <a:r>
              <a:rPr lang="en-US" sz="2000" b="0" i="1" dirty="0">
                <a:latin typeface="Cambria"/>
                <a:cs typeface="Cambria"/>
              </a:rPr>
              <a:t>at least five independent systems are required for plastic deformation</a:t>
            </a:r>
            <a:r>
              <a:rPr lang="en-US" sz="2000" b="0" dirty="0">
                <a:latin typeface="Cambria"/>
                <a:cs typeface="Cambria"/>
              </a:rPr>
              <a:t> is known as the </a:t>
            </a:r>
            <a:r>
              <a:rPr lang="en-US" sz="2000" b="0" i="1" dirty="0">
                <a:latin typeface="Cambria"/>
                <a:cs typeface="Cambria"/>
              </a:rPr>
              <a:t>von Mises Criterion</a:t>
            </a:r>
            <a:r>
              <a:rPr lang="en-US" sz="2000" b="0" dirty="0">
                <a:latin typeface="Cambria"/>
                <a:cs typeface="Cambria"/>
              </a:rPr>
              <a:t>.  If less than 5 independent slip systems are available, the ductility is predicted to be low in the material.  The reason is that each grain will not be able to deform with the body and gaps will open up, i.e., it will crack.  Caution: even if a material has 5 or more independent systems, it may still be brittle (e.g., Iridium).</a:t>
            </a:r>
          </a:p>
        </p:txBody>
      </p:sp>
      <p:graphicFrame>
        <p:nvGraphicFramePr>
          <p:cNvPr id="36866" name="Object 2"/>
          <p:cNvGraphicFramePr>
            <a:graphicFrameLocks noChangeAspect="1"/>
          </p:cNvGraphicFramePr>
          <p:nvPr>
            <p:extLst>
              <p:ext uri="{D42A27DB-BD31-4B8C-83A1-F6EECF244321}">
                <p14:modId xmlns:p14="http://schemas.microsoft.com/office/powerpoint/2010/main" val="628709856"/>
              </p:ext>
            </p:extLst>
          </p:nvPr>
        </p:nvGraphicFramePr>
        <p:xfrm>
          <a:off x="2452688" y="2209800"/>
          <a:ext cx="3719512" cy="757238"/>
        </p:xfrm>
        <a:graphic>
          <a:graphicData uri="http://schemas.openxmlformats.org/presentationml/2006/ole">
            <mc:AlternateContent xmlns:mc="http://schemas.openxmlformats.org/markup-compatibility/2006">
              <mc:Choice xmlns:v="urn:schemas-microsoft-com:vml" Requires="v">
                <p:oleObj spid="_x0000_s36928" name="Equation" r:id="rId3" imgW="1041345" imgH="216203" progId="Equation.3">
                  <p:embed/>
                </p:oleObj>
              </mc:Choice>
              <mc:Fallback>
                <p:oleObj name="Equation" r:id="rId3" imgW="1041345" imgH="21620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8" y="2209800"/>
                        <a:ext cx="3719512" cy="757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34</a:t>
            </a:fld>
            <a:endParaRPr lang="en-US"/>
          </a:p>
        </p:txBody>
      </p:sp>
      <p:sp>
        <p:nvSpPr>
          <p:cNvPr id="3" name="Rectangle 18"/>
          <p:cNvSpPr>
            <a:spLocks noChangeArrowheads="1"/>
          </p:cNvSpPr>
          <p:nvPr/>
        </p:nvSpPr>
        <p:spPr bwMode="auto">
          <a:xfrm>
            <a:off x="914400" y="2000071"/>
            <a:ext cx="7108286" cy="1200329"/>
          </a:xfrm>
          <a:prstGeom prst="rect">
            <a:avLst/>
          </a:prstGeom>
          <a:noFill/>
          <a:ln w="9525">
            <a:noFill/>
            <a:miter lim="800000"/>
            <a:headEnd/>
            <a:tailEnd/>
          </a:ln>
        </p:spPr>
        <p:txBody>
          <a:bodyPr wrap="none">
            <a:prstTxWarp prst="textNoShape">
              <a:avLst/>
            </a:prstTxWarp>
            <a:spAutoFit/>
          </a:bodyPr>
          <a:lstStyle/>
          <a:p>
            <a:pPr algn="ctr"/>
            <a:r>
              <a:rPr lang="en-US" sz="3600" b="0" i="1" dirty="0">
                <a:solidFill>
                  <a:srgbClr val="1F1F0B"/>
                </a:solidFill>
                <a:latin typeface="Helvetica" charset="0"/>
              </a:rPr>
              <a:t>Selection of Active Slip Systems:</a:t>
            </a:r>
            <a:br>
              <a:rPr lang="en-US" sz="3600" b="0" i="1" dirty="0">
                <a:solidFill>
                  <a:srgbClr val="1F1F0B"/>
                </a:solidFill>
                <a:latin typeface="Helvetica" charset="0"/>
              </a:rPr>
            </a:br>
            <a:r>
              <a:rPr lang="en-US" sz="3600" b="0" i="1" dirty="0">
                <a:solidFill>
                  <a:srgbClr val="1F1F0B"/>
                </a:solidFill>
                <a:latin typeface="Helvetica" charset="0"/>
              </a:rPr>
              <a:t>Taylor’s Minimum Work Principle</a:t>
            </a:r>
          </a:p>
        </p:txBody>
      </p:sp>
    </p:spTree>
    <p:extLst>
      <p:ext uri="{BB962C8B-B14F-4D97-AF65-F5344CB8AC3E}">
        <p14:creationId xmlns:p14="http://schemas.microsoft.com/office/powerpoint/2010/main" val="3051275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p:spPr>
        <p:txBody>
          <a:bodyPr/>
          <a:lstStyle/>
          <a:p>
            <a:fld id="{D76E7166-083B-EF4C-BF3F-8D25DA0E846A}" type="slidenum">
              <a:rPr lang="en-US" smtClean="0"/>
              <a:pPr/>
              <a:t>35</a:t>
            </a:fld>
            <a:endParaRPr lang="en-US"/>
          </a:p>
        </p:txBody>
      </p:sp>
      <p:sp>
        <p:nvSpPr>
          <p:cNvPr id="37892" name="Rectangle 18"/>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dirty="0">
                <a:solidFill>
                  <a:srgbClr val="011099"/>
                </a:solidFill>
                <a:latin typeface="Helvetica" charset="0"/>
              </a:rPr>
              <a:t>Minimum Work Principle</a:t>
            </a:r>
          </a:p>
        </p:txBody>
      </p:sp>
      <p:sp>
        <p:nvSpPr>
          <p:cNvPr id="37893" name="Text Box 22"/>
          <p:cNvSpPr txBox="1">
            <a:spLocks noChangeArrowheads="1"/>
          </p:cNvSpPr>
          <p:nvPr/>
        </p:nvSpPr>
        <p:spPr bwMode="auto">
          <a:xfrm>
            <a:off x="457200" y="1431925"/>
            <a:ext cx="8153400" cy="2835275"/>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sz="2000" b="0" dirty="0">
                <a:latin typeface="Calibri"/>
                <a:cs typeface="Calibri"/>
              </a:rPr>
              <a:t> Proposed by Taylor in (1938).</a:t>
            </a:r>
          </a:p>
          <a:p>
            <a:pPr>
              <a:buClr>
                <a:srgbClr val="FF0000"/>
              </a:buClr>
              <a:buFont typeface="Wingdings" charset="2"/>
              <a:buChar char="v"/>
            </a:pPr>
            <a:r>
              <a:rPr lang="en-US" sz="2000" b="0" dirty="0">
                <a:latin typeface="Calibri"/>
                <a:cs typeface="Calibri"/>
              </a:rPr>
              <a:t> The objective is to determine the combination of shears or slips that will occur when a prescribed strain is produced.</a:t>
            </a:r>
          </a:p>
          <a:p>
            <a:pPr>
              <a:buClr>
                <a:srgbClr val="FF0000"/>
              </a:buClr>
              <a:buFont typeface="Wingdings" charset="2"/>
              <a:buChar char="v"/>
            </a:pPr>
            <a:r>
              <a:rPr lang="en-US" sz="2000" b="0" dirty="0">
                <a:latin typeface="Calibri"/>
                <a:cs typeface="Calibri"/>
              </a:rPr>
              <a:t> States that, of all possible combinations of the 12 shears that can produce the assigned strain, only that combination for which the energy dissipation is the least is operative.</a:t>
            </a:r>
          </a:p>
          <a:p>
            <a:pPr>
              <a:buClr>
                <a:srgbClr val="FF0000"/>
              </a:buClr>
              <a:buFont typeface="Wingdings" charset="2"/>
              <a:buChar char="v"/>
            </a:pPr>
            <a:r>
              <a:rPr lang="en-US" sz="2000" b="0" dirty="0">
                <a:latin typeface="Calibri"/>
                <a:cs typeface="Calibri"/>
              </a:rPr>
              <a:t>The defect in the approach is that it says nothing about the activity or resolved stress on other, non-active systems (This last point was addressed by Bishop and Hill in 1951).</a:t>
            </a:r>
          </a:p>
        </p:txBody>
      </p:sp>
      <p:sp>
        <p:nvSpPr>
          <p:cNvPr id="37894" name="Text Box 23"/>
          <p:cNvSpPr txBox="1">
            <a:spLocks noChangeArrowheads="1"/>
          </p:cNvSpPr>
          <p:nvPr/>
        </p:nvSpPr>
        <p:spPr bwMode="auto">
          <a:xfrm>
            <a:off x="609600" y="4495800"/>
            <a:ext cx="2133600" cy="830997"/>
          </a:xfrm>
          <a:prstGeom prst="rect">
            <a:avLst/>
          </a:prstGeom>
          <a:noFill/>
          <a:ln w="9525">
            <a:noFill/>
            <a:miter lim="800000"/>
            <a:headEnd/>
            <a:tailEnd/>
          </a:ln>
        </p:spPr>
        <p:txBody>
          <a:bodyPr>
            <a:prstTxWarp prst="textNoShape">
              <a:avLst/>
            </a:prstTxWarp>
            <a:spAutoFit/>
          </a:bodyPr>
          <a:lstStyle/>
          <a:p>
            <a:r>
              <a:rPr lang="en-US" b="0" dirty="0">
                <a:solidFill>
                  <a:srgbClr val="0000FF"/>
                </a:solidFill>
                <a:latin typeface="Cambria"/>
                <a:cs typeface="Cambria"/>
              </a:rPr>
              <a:t>Mathematical statement:</a:t>
            </a:r>
          </a:p>
        </p:txBody>
      </p:sp>
      <p:graphicFrame>
        <p:nvGraphicFramePr>
          <p:cNvPr id="37890" name="Object 2"/>
          <p:cNvGraphicFramePr>
            <a:graphicFrameLocks noChangeAspect="1"/>
          </p:cNvGraphicFramePr>
          <p:nvPr>
            <p:extLst>
              <p:ext uri="{D42A27DB-BD31-4B8C-83A1-F6EECF244321}">
                <p14:modId xmlns:p14="http://schemas.microsoft.com/office/powerpoint/2010/main" val="2941655855"/>
              </p:ext>
            </p:extLst>
          </p:nvPr>
        </p:nvGraphicFramePr>
        <p:xfrm>
          <a:off x="3038475" y="4486275"/>
          <a:ext cx="4894263" cy="1593850"/>
        </p:xfrm>
        <a:graphic>
          <a:graphicData uri="http://schemas.openxmlformats.org/presentationml/2006/ole">
            <mc:AlternateContent xmlns:mc="http://schemas.openxmlformats.org/markup-compatibility/2006">
              <mc:Choice xmlns:v="urn:schemas-microsoft-com:vml" Requires="v">
                <p:oleObj spid="_x0000_s37954" name="Equation" r:id="rId3" imgW="1155700" imgH="431800" progId="Equation.3">
                  <p:embed/>
                </p:oleObj>
              </mc:Choice>
              <mc:Fallback>
                <p:oleObj name="Equation" r:id="rId3" imgW="11557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4486275"/>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897" name="TextBox 8"/>
          <p:cNvSpPr txBox="1">
            <a:spLocks noChangeArrowheads="1"/>
          </p:cNvSpPr>
          <p:nvPr/>
        </p:nvSpPr>
        <p:spPr bwMode="auto">
          <a:xfrm>
            <a:off x="651695" y="6324600"/>
            <a:ext cx="5063305"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mbria"/>
                <a:cs typeface="Cambria"/>
              </a:rPr>
              <a:t>Bishop J and Hill R (1951) Phil. Mag. </a:t>
            </a:r>
            <a:r>
              <a:rPr lang="en-US" sz="1600" dirty="0">
                <a:solidFill>
                  <a:srgbClr val="660066"/>
                </a:solidFill>
                <a:latin typeface="Cambria"/>
                <a:cs typeface="Cambria"/>
              </a:rPr>
              <a:t>42 </a:t>
            </a:r>
            <a:r>
              <a:rPr lang="en-US" sz="1600" b="0" dirty="0">
                <a:solidFill>
                  <a:srgbClr val="660066"/>
                </a:solidFill>
                <a:latin typeface="Cambria"/>
                <a:cs typeface="Cambria"/>
              </a:rPr>
              <a:t>414; </a:t>
            </a:r>
            <a:r>
              <a:rPr lang="en-US" sz="1600" b="0" i="1" dirty="0">
                <a:solidFill>
                  <a:srgbClr val="660066"/>
                </a:solidFill>
                <a:latin typeface="Cambria"/>
                <a:cs typeface="Cambria"/>
              </a:rPr>
              <a:t>ibid</a:t>
            </a:r>
            <a:r>
              <a:rPr lang="en-US" sz="1600" b="0" dirty="0">
                <a:solidFill>
                  <a:srgbClr val="660066"/>
                </a:solidFill>
                <a:latin typeface="Cambria"/>
                <a:cs typeface="Cambria"/>
              </a:rPr>
              <a:t>. 1298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Slide Number Placeholder 2"/>
          <p:cNvSpPr>
            <a:spLocks noGrp="1"/>
          </p:cNvSpPr>
          <p:nvPr>
            <p:ph type="sldNum" sz="quarter" idx="11"/>
          </p:nvPr>
        </p:nvSpPr>
        <p:spPr>
          <a:noFill/>
        </p:spPr>
        <p:txBody>
          <a:bodyPr/>
          <a:lstStyle/>
          <a:p>
            <a:fld id="{DF58C08C-D926-4C4F-A34A-BA73290427F3}" type="slidenum">
              <a:rPr lang="en-US" smtClean="0"/>
              <a:pPr/>
              <a:t>36</a:t>
            </a:fld>
            <a:endParaRPr lang="en-US"/>
          </a:p>
        </p:txBody>
      </p:sp>
      <p:sp>
        <p:nvSpPr>
          <p:cNvPr id="38920" name="Text Box 24"/>
          <p:cNvSpPr txBox="1">
            <a:spLocks noChangeArrowheads="1"/>
          </p:cNvSpPr>
          <p:nvPr/>
        </p:nvSpPr>
        <p:spPr bwMode="auto">
          <a:xfrm>
            <a:off x="457200" y="2514600"/>
            <a:ext cx="866794" cy="461665"/>
          </a:xfrm>
          <a:prstGeom prst="rect">
            <a:avLst/>
          </a:prstGeom>
          <a:noFill/>
          <a:ln w="9525">
            <a:noFill/>
            <a:miter lim="800000"/>
            <a:headEnd/>
            <a:tailEnd/>
          </a:ln>
        </p:spPr>
        <p:txBody>
          <a:bodyPr wrap="none">
            <a:prstTxWarp prst="textNoShape">
              <a:avLst/>
            </a:prstTxWarp>
            <a:spAutoFit/>
          </a:bodyPr>
          <a:lstStyle/>
          <a:p>
            <a:r>
              <a:rPr lang="en-US" b="0" dirty="0">
                <a:solidFill>
                  <a:srgbClr val="011099"/>
                </a:solidFill>
                <a:latin typeface="Calibri"/>
              </a:rPr>
              <a:t>Here,</a:t>
            </a:r>
          </a:p>
        </p:txBody>
      </p:sp>
      <p:sp>
        <p:nvSpPr>
          <p:cNvPr id="38921" name="Text Box 25"/>
          <p:cNvSpPr txBox="1">
            <a:spLocks noChangeArrowheads="1"/>
          </p:cNvSpPr>
          <p:nvPr/>
        </p:nvSpPr>
        <p:spPr bwMode="auto">
          <a:xfrm>
            <a:off x="762000" y="3038475"/>
            <a:ext cx="7772400" cy="3514725"/>
          </a:xfrm>
          <a:prstGeom prst="rect">
            <a:avLst/>
          </a:prstGeom>
          <a:noFill/>
          <a:ln w="9525">
            <a:solidFill>
              <a:srgbClr val="FF0000"/>
            </a:solidFill>
            <a:miter lim="800000"/>
            <a:headEnd/>
            <a:tailEnd/>
          </a:ln>
        </p:spPr>
        <p:txBody>
          <a:bodyPr>
            <a:prstTxWarp prst="textNoShape">
              <a:avLst/>
            </a:prstTxWarp>
            <a:spAutoFit/>
          </a:bodyPr>
          <a:lstStyle/>
          <a:p>
            <a:r>
              <a:rPr lang="en-US" b="0" dirty="0">
                <a:latin typeface="Calibri"/>
              </a:rPr>
              <a:t>       </a:t>
            </a:r>
            <a:r>
              <a:rPr lang="en-US" sz="2000" b="0" dirty="0">
                <a:latin typeface="Calibri"/>
              </a:rPr>
              <a:t>- are the actually activated slips that produce </a:t>
            </a:r>
            <a:r>
              <a:rPr lang="en-US" sz="2000" b="0" dirty="0">
                <a:latin typeface="Cambria Math"/>
                <a:cs typeface="Cambria Math"/>
              </a:rPr>
              <a:t>D</a:t>
            </a:r>
            <a:r>
              <a:rPr lang="en-US" sz="2000" b="0" dirty="0">
                <a:latin typeface="Calibri"/>
              </a:rPr>
              <a:t>.</a:t>
            </a:r>
          </a:p>
          <a:p>
            <a:endParaRPr lang="en-US" sz="2000" b="0" dirty="0">
              <a:latin typeface="Calibri"/>
            </a:endParaRPr>
          </a:p>
          <a:p>
            <a:r>
              <a:rPr lang="en-US" sz="2000" b="0" dirty="0">
                <a:latin typeface="Calibri"/>
              </a:rPr>
              <a:t>         - is any set of slips that satisfy </a:t>
            </a:r>
            <a:r>
              <a:rPr lang="en-US" sz="2000" b="0" i="1" dirty="0" err="1">
                <a:latin typeface="Cambria Math"/>
                <a:cs typeface="Cambria Math"/>
              </a:rPr>
              <a:t>tr(D</a:t>
            </a:r>
            <a:r>
              <a:rPr lang="en-US" sz="2000" b="0" i="1" dirty="0">
                <a:latin typeface="Cambria Math"/>
                <a:cs typeface="Cambria Math"/>
              </a:rPr>
              <a:t>)=</a:t>
            </a:r>
            <a:r>
              <a:rPr lang="en-US" sz="2000" b="0" i="1" dirty="0" err="1">
                <a:latin typeface="Cambria Math"/>
                <a:cs typeface="Cambria Math"/>
              </a:rPr>
              <a:t>D</a:t>
            </a:r>
            <a:r>
              <a:rPr lang="en-US" sz="2000" b="0" i="1" baseline="-25000" dirty="0" err="1">
                <a:latin typeface="Cambria Math"/>
                <a:cs typeface="Cambria Math"/>
              </a:rPr>
              <a:t>ii</a:t>
            </a:r>
            <a:r>
              <a:rPr lang="en-US" sz="2000" b="0" i="1" dirty="0">
                <a:latin typeface="Cambria Math"/>
                <a:cs typeface="Cambria Math"/>
              </a:rPr>
              <a:t> = 0</a:t>
            </a:r>
            <a:r>
              <a:rPr lang="en-US" sz="2000" b="0" dirty="0">
                <a:latin typeface="Calibri"/>
              </a:rPr>
              <a:t>, but are operated by the corresponding stress satisfying the loading/unloading criteria.</a:t>
            </a:r>
          </a:p>
          <a:p>
            <a:endParaRPr lang="en-US" sz="2000" b="0" dirty="0">
              <a:latin typeface="Calibri"/>
            </a:endParaRPr>
          </a:p>
          <a:p>
            <a:r>
              <a:rPr lang="en-US" sz="2000" b="0" dirty="0">
                <a:latin typeface="Calibri"/>
              </a:rPr>
              <a:t>          - is the (current) </a:t>
            </a:r>
            <a:r>
              <a:rPr lang="en-US" sz="2000" b="0" i="1" dirty="0">
                <a:latin typeface="Calibri"/>
              </a:rPr>
              <a:t>critical resolved shear stress (</a:t>
            </a:r>
            <a:r>
              <a:rPr lang="en-US" sz="2000" b="0" i="1" dirty="0" err="1">
                <a:latin typeface="Cambria Math"/>
                <a:cs typeface="Cambria Math"/>
              </a:rPr>
              <a:t>crss</a:t>
            </a:r>
            <a:r>
              <a:rPr lang="en-US" sz="2000" b="0" i="1" dirty="0">
                <a:latin typeface="Calibri"/>
              </a:rPr>
              <a:t>)</a:t>
            </a:r>
            <a:r>
              <a:rPr lang="en-US" sz="2000" b="0" dirty="0">
                <a:latin typeface="Calibri"/>
              </a:rPr>
              <a:t> for the material (applies on any of the </a:t>
            </a:r>
            <a:r>
              <a:rPr lang="en-US" sz="2000" b="0" dirty="0" err="1">
                <a:latin typeface="Symbol" charset="2"/>
                <a:sym typeface="Symbol" charset="2"/>
              </a:rPr>
              <a:t></a:t>
            </a:r>
            <a:r>
              <a:rPr lang="en-US" sz="2000" b="0" baseline="30000" dirty="0" err="1">
                <a:latin typeface="Calibri"/>
              </a:rPr>
              <a:t>th</a:t>
            </a:r>
            <a:r>
              <a:rPr lang="en-US" sz="2000" b="0" dirty="0">
                <a:latin typeface="Calibri"/>
              </a:rPr>
              <a:t> activated slip systems).</a:t>
            </a:r>
          </a:p>
          <a:p>
            <a:endParaRPr lang="en-US" sz="2000" b="0" dirty="0">
              <a:latin typeface="Calibri"/>
            </a:endParaRPr>
          </a:p>
          <a:p>
            <a:r>
              <a:rPr lang="en-US" sz="2000" b="0" dirty="0">
                <a:latin typeface="Calibri"/>
              </a:rPr>
              <a:t>           - is the current shear strength of (= resolved shear stress on) the </a:t>
            </a:r>
            <a:r>
              <a:rPr lang="en-US" sz="2000" b="0" dirty="0" err="1">
                <a:latin typeface="Symbol" charset="2"/>
                <a:sym typeface="Symbol" charset="2"/>
              </a:rPr>
              <a:t></a:t>
            </a:r>
            <a:r>
              <a:rPr lang="en-US" sz="2000" b="0" baseline="30000" dirty="0" err="1">
                <a:latin typeface="Calibri"/>
              </a:rPr>
              <a:t>th</a:t>
            </a:r>
            <a:r>
              <a:rPr lang="en-US" sz="2000" b="0" dirty="0">
                <a:latin typeface="Calibri"/>
              </a:rPr>
              <a:t> geometrically possible slip system that may not be compatible with the externally applied stress.</a:t>
            </a:r>
          </a:p>
        </p:txBody>
      </p:sp>
      <p:graphicFrame>
        <p:nvGraphicFramePr>
          <p:cNvPr id="38914" name="Object 2"/>
          <p:cNvGraphicFramePr>
            <a:graphicFrameLocks noChangeAspect="1"/>
          </p:cNvGraphicFramePr>
          <p:nvPr/>
        </p:nvGraphicFramePr>
        <p:xfrm>
          <a:off x="963613" y="3114675"/>
          <a:ext cx="442912" cy="474663"/>
        </p:xfrm>
        <a:graphic>
          <a:graphicData uri="http://schemas.openxmlformats.org/presentationml/2006/ole">
            <mc:AlternateContent xmlns:mc="http://schemas.openxmlformats.org/markup-compatibility/2006">
              <mc:Choice xmlns:v="urn:schemas-microsoft-com:vml" Requires="v">
                <p:oleObj spid="_x0000_s39183" name="Equation" r:id="rId3" imgW="165100" imgH="177800" progId="Equation.3">
                  <p:embed/>
                </p:oleObj>
              </mc:Choice>
              <mc:Fallback>
                <p:oleObj name="Equation" r:id="rId3" imgW="1651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3114675"/>
                        <a:ext cx="442912"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933450" y="3627438"/>
          <a:ext cx="419100" cy="517525"/>
        </p:xfrm>
        <a:graphic>
          <a:graphicData uri="http://schemas.openxmlformats.org/presentationml/2006/ole">
            <mc:AlternateContent xmlns:mc="http://schemas.openxmlformats.org/markup-compatibility/2006">
              <mc:Choice xmlns:v="urn:schemas-microsoft-com:vml" Requires="v">
                <p:oleObj spid="_x0000_s39184" name="Equation" r:id="rId5" imgW="165100" imgH="203200" progId="Equation.3">
                  <p:embed/>
                </p:oleObj>
              </mc:Choice>
              <mc:Fallback>
                <p:oleObj name="Equation" r:id="rId5" imgW="1651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3627438"/>
                        <a:ext cx="4191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2" name="Text Box 29"/>
          <p:cNvSpPr txBox="1">
            <a:spLocks noChangeArrowheads="1"/>
          </p:cNvSpPr>
          <p:nvPr/>
        </p:nvSpPr>
        <p:spPr bwMode="auto">
          <a:xfrm>
            <a:off x="304800" y="1600200"/>
            <a:ext cx="339062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Minimum Work Principle</a:t>
            </a:r>
            <a:r>
              <a:rPr lang="en-US" b="0" dirty="0">
                <a:solidFill>
                  <a:schemeClr val="tx1"/>
                </a:solidFill>
                <a:latin typeface="Calibri"/>
              </a:rPr>
              <a:t> </a:t>
            </a:r>
          </a:p>
        </p:txBody>
      </p:sp>
      <p:graphicFrame>
        <p:nvGraphicFramePr>
          <p:cNvPr id="38916" name="Object 4"/>
          <p:cNvGraphicFramePr>
            <a:graphicFrameLocks noChangeAspect="1"/>
          </p:cNvGraphicFramePr>
          <p:nvPr/>
        </p:nvGraphicFramePr>
        <p:xfrm>
          <a:off x="950913" y="4471988"/>
          <a:ext cx="479425" cy="592137"/>
        </p:xfrm>
        <a:graphic>
          <a:graphicData uri="http://schemas.openxmlformats.org/presentationml/2006/ole">
            <mc:AlternateContent xmlns:mc="http://schemas.openxmlformats.org/markup-compatibility/2006">
              <mc:Choice xmlns:v="urn:schemas-microsoft-com:vml" Requires="v">
                <p:oleObj spid="_x0000_s39185" name="Equation" r:id="rId7" imgW="165100" imgH="203200" progId="Equation.3">
                  <p:embed/>
                </p:oleObj>
              </mc:Choice>
              <mc:Fallback>
                <p:oleObj name="Equation" r:id="rId7" imgW="165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13" y="4471988"/>
                        <a:ext cx="479425" cy="592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893763" y="5334000"/>
          <a:ext cx="504825" cy="619125"/>
        </p:xfrm>
        <a:graphic>
          <a:graphicData uri="http://schemas.openxmlformats.org/presentationml/2006/ole">
            <mc:AlternateContent xmlns:mc="http://schemas.openxmlformats.org/markup-compatibility/2006">
              <mc:Choice xmlns:v="urn:schemas-microsoft-com:vml" Requires="v">
                <p:oleObj spid="_x0000_s39186" name="Equation" r:id="rId9" imgW="165100" imgH="203200" progId="Equation.3">
                  <p:embed/>
                </p:oleObj>
              </mc:Choice>
              <mc:Fallback>
                <p:oleObj name="Equation" r:id="rId9" imgW="1651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763" y="5334000"/>
                        <a:ext cx="504825"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3962400" y="1295400"/>
          <a:ext cx="4894263" cy="1593850"/>
        </p:xfrm>
        <a:graphic>
          <a:graphicData uri="http://schemas.openxmlformats.org/presentationml/2006/ole">
            <mc:AlternateContent xmlns:mc="http://schemas.openxmlformats.org/markup-compatibility/2006">
              <mc:Choice xmlns:v="urn:schemas-microsoft-com:vml" Requires="v">
                <p:oleObj spid="_x0000_s39187" name="Equation" r:id="rId11" imgW="1155700" imgH="431800" progId="Equation.3">
                  <p:embed/>
                </p:oleObj>
              </mc:Choice>
              <mc:Fallback>
                <p:oleObj name="Equation" r:id="rId11" imgW="1155700" imgH="431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295400"/>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3" name="Rectangle 36"/>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2"/>
          <p:cNvSpPr>
            <a:spLocks noGrp="1"/>
          </p:cNvSpPr>
          <p:nvPr>
            <p:ph type="sldNum" sz="quarter" idx="11"/>
          </p:nvPr>
        </p:nvSpPr>
        <p:spPr>
          <a:noFill/>
        </p:spPr>
        <p:txBody>
          <a:bodyPr/>
          <a:lstStyle/>
          <a:p>
            <a:fld id="{51183CFF-3356-E749-93BC-7F03FDA54C9B}" type="slidenum">
              <a:rPr lang="en-US" smtClean="0"/>
              <a:pPr/>
              <a:t>37</a:t>
            </a:fld>
            <a:endParaRPr lang="en-US"/>
          </a:p>
        </p:txBody>
      </p:sp>
      <p:sp>
        <p:nvSpPr>
          <p:cNvPr id="39941" name="Text Box 28"/>
          <p:cNvSpPr txBox="1">
            <a:spLocks noChangeArrowheads="1"/>
          </p:cNvSpPr>
          <p:nvPr/>
        </p:nvSpPr>
        <p:spPr bwMode="auto">
          <a:xfrm>
            <a:off x="762000" y="1905000"/>
            <a:ext cx="8093075" cy="830997"/>
          </a:xfrm>
          <a:prstGeom prst="rect">
            <a:avLst/>
          </a:prstGeom>
          <a:noFill/>
          <a:ln w="9525">
            <a:noFill/>
            <a:miter lim="800000"/>
            <a:headEnd/>
            <a:tailEnd/>
          </a:ln>
        </p:spPr>
        <p:txBody>
          <a:bodyPr>
            <a:prstTxWarp prst="textNoShape">
              <a:avLst/>
            </a:prstTxWarp>
            <a:spAutoFit/>
          </a:bodyPr>
          <a:lstStyle/>
          <a:p>
            <a:r>
              <a:rPr lang="en-US" b="0" dirty="0">
                <a:latin typeface="Calibri"/>
              </a:rPr>
              <a:t>Recall that in the Taylor model all the slip systems are assumed to harden at the same rate, which means that</a:t>
            </a:r>
          </a:p>
        </p:txBody>
      </p:sp>
      <p:graphicFrame>
        <p:nvGraphicFramePr>
          <p:cNvPr id="39938" name="Object 2"/>
          <p:cNvGraphicFramePr>
            <a:graphicFrameLocks noChangeAspect="1"/>
          </p:cNvGraphicFramePr>
          <p:nvPr/>
        </p:nvGraphicFramePr>
        <p:xfrm>
          <a:off x="3854450" y="2819400"/>
          <a:ext cx="1479550" cy="660400"/>
        </p:xfrm>
        <a:graphic>
          <a:graphicData uri="http://schemas.openxmlformats.org/presentationml/2006/ole">
            <mc:AlternateContent xmlns:mc="http://schemas.openxmlformats.org/markup-compatibility/2006">
              <mc:Choice xmlns:v="urn:schemas-microsoft-com:vml" Requires="v">
                <p:oleObj spid="_x0000_s40053" name="Equation" r:id="rId3" imgW="457200" imgH="203200" progId="Equation.3">
                  <p:embed/>
                </p:oleObj>
              </mc:Choice>
              <mc:Fallback>
                <p:oleObj name="Equation" r:id="rId3" imgW="4572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2819400"/>
                        <a:ext cx="1479550" cy="66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2" name="Text Box 32"/>
          <p:cNvSpPr txBox="1">
            <a:spLocks noChangeArrowheads="1"/>
          </p:cNvSpPr>
          <p:nvPr/>
        </p:nvSpPr>
        <p:spPr bwMode="auto">
          <a:xfrm>
            <a:off x="914400" y="3505200"/>
            <a:ext cx="14510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and  then,</a:t>
            </a:r>
          </a:p>
        </p:txBody>
      </p:sp>
      <p:sp>
        <p:nvSpPr>
          <p:cNvPr id="39943" name="Text Box 34"/>
          <p:cNvSpPr txBox="1">
            <a:spLocks noChangeArrowheads="1"/>
          </p:cNvSpPr>
          <p:nvPr/>
        </p:nvSpPr>
        <p:spPr bwMode="auto">
          <a:xfrm>
            <a:off x="1219200" y="5486400"/>
            <a:ext cx="7026275" cy="1016000"/>
          </a:xfrm>
          <a:prstGeom prst="rect">
            <a:avLst/>
          </a:prstGeom>
          <a:solidFill>
            <a:schemeClr val="accent2"/>
          </a:solidFill>
          <a:ln w="9525">
            <a:solidFill>
              <a:srgbClr val="0000FF"/>
            </a:solidFill>
            <a:miter lim="800000"/>
            <a:headEnd/>
            <a:tailEnd/>
          </a:ln>
        </p:spPr>
        <p:txBody>
          <a:bodyPr>
            <a:prstTxWarp prst="textNoShape">
              <a:avLst/>
            </a:prstTxWarp>
            <a:spAutoFit/>
          </a:bodyPr>
          <a:lstStyle/>
          <a:p>
            <a:pPr algn="ctr"/>
            <a:r>
              <a:rPr lang="en-US" sz="2000" b="0" dirty="0">
                <a:solidFill>
                  <a:srgbClr val="FF0000"/>
                </a:solidFill>
                <a:latin typeface="Calibri"/>
              </a:rPr>
              <a:t>Note that we now have only 12 operative slip systems once</a:t>
            </a:r>
          </a:p>
          <a:p>
            <a:pPr algn="ctr"/>
            <a:r>
              <a:rPr lang="en-US" sz="2000" b="0" dirty="0">
                <a:solidFill>
                  <a:srgbClr val="FF0000"/>
                </a:solidFill>
                <a:latin typeface="Calibri"/>
              </a:rPr>
              <a:t>the forward and reverse shear strengths (</a:t>
            </a:r>
            <a:r>
              <a:rPr lang="en-US" sz="2000" b="0" dirty="0" err="1">
                <a:solidFill>
                  <a:srgbClr val="FF0000"/>
                </a:solidFill>
                <a:latin typeface="Calibri"/>
              </a:rPr>
              <a:t>crss</a:t>
            </a:r>
            <a:r>
              <a:rPr lang="en-US" sz="2000" b="0" dirty="0">
                <a:solidFill>
                  <a:srgbClr val="FF0000"/>
                </a:solidFill>
                <a:latin typeface="Calibri"/>
              </a:rPr>
              <a:t>) are considered to be the same in absolute value.</a:t>
            </a:r>
          </a:p>
        </p:txBody>
      </p:sp>
      <p:sp>
        <p:nvSpPr>
          <p:cNvPr id="39944" name="Rectangle 35"/>
          <p:cNvSpPr>
            <a:spLocks noChangeArrowheads="1"/>
          </p:cNvSpPr>
          <p:nvPr/>
        </p:nvSpPr>
        <p:spPr bwMode="auto">
          <a:xfrm>
            <a:off x="19748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graphicFrame>
        <p:nvGraphicFramePr>
          <p:cNvPr id="39939" name="Object 3"/>
          <p:cNvGraphicFramePr>
            <a:graphicFrameLocks noChangeAspect="1"/>
          </p:cNvGraphicFramePr>
          <p:nvPr/>
        </p:nvGraphicFramePr>
        <p:xfrm>
          <a:off x="2555875" y="3822700"/>
          <a:ext cx="3463925" cy="1358900"/>
        </p:xfrm>
        <a:graphic>
          <a:graphicData uri="http://schemas.openxmlformats.org/presentationml/2006/ole">
            <mc:AlternateContent xmlns:mc="http://schemas.openxmlformats.org/markup-compatibility/2006">
              <mc:Choice xmlns:v="urn:schemas-microsoft-com:vml" Requires="v">
                <p:oleObj spid="_x0000_s40054" name="Equation" r:id="rId5" imgW="1104900" imgH="431800" progId="Equation.3">
                  <p:embed/>
                </p:oleObj>
              </mc:Choice>
              <mc:Fallback>
                <p:oleObj name="Equation" r:id="rId5" imgW="11049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822700"/>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11"/>
          </p:nvPr>
        </p:nvSpPr>
        <p:spPr>
          <a:noFill/>
        </p:spPr>
        <p:txBody>
          <a:bodyPr/>
          <a:lstStyle/>
          <a:p>
            <a:fld id="{ACB7A455-64C0-5645-9B16-D64AB88718E2}" type="slidenum">
              <a:rPr lang="en-US" smtClean="0"/>
              <a:pPr/>
              <a:t>38</a:t>
            </a:fld>
            <a:endParaRPr lang="en-US"/>
          </a:p>
        </p:txBody>
      </p:sp>
      <p:sp>
        <p:nvSpPr>
          <p:cNvPr id="40964" name="Text Box 4"/>
          <p:cNvSpPr txBox="1">
            <a:spLocks noChangeArrowheads="1"/>
          </p:cNvSpPr>
          <p:nvPr/>
        </p:nvSpPr>
        <p:spPr bwMode="auto">
          <a:xfrm>
            <a:off x="685800" y="3505200"/>
            <a:ext cx="8093075" cy="3046988"/>
          </a:xfrm>
          <a:prstGeom prst="rect">
            <a:avLst/>
          </a:prstGeom>
          <a:noFill/>
          <a:ln w="9525">
            <a:noFill/>
            <a:miter lim="800000"/>
            <a:headEnd/>
            <a:tailEnd/>
          </a:ln>
        </p:spPr>
        <p:txBody>
          <a:bodyPr>
            <a:prstTxWarp prst="textNoShape">
              <a:avLst/>
            </a:prstTxWarp>
            <a:spAutoFit/>
          </a:bodyPr>
          <a:lstStyle/>
          <a:p>
            <a:r>
              <a:rPr lang="en-US" b="0" dirty="0">
                <a:latin typeface="Calibri"/>
              </a:rPr>
              <a:t>Thus Taylor’s minimum work criterion can be summarized as in the following:</a:t>
            </a:r>
            <a:r>
              <a:rPr lang="en-US" dirty="0">
                <a:latin typeface="Calibri"/>
              </a:rPr>
              <a:t>  Of the possible 12 slip systems, only that combination for which the sum of the absolute values of shears is the least is the combination that is actually operative. </a:t>
            </a:r>
          </a:p>
          <a:p>
            <a:r>
              <a:rPr lang="en-US" b="0" dirty="0">
                <a:latin typeface="Calibri"/>
              </a:rPr>
              <a:t>The uniformity of the </a:t>
            </a:r>
            <a:r>
              <a:rPr lang="en-US" b="0" i="1" dirty="0" err="1">
                <a:latin typeface="Calibri"/>
              </a:rPr>
              <a:t>crss</a:t>
            </a:r>
            <a:r>
              <a:rPr lang="en-US" b="0" dirty="0">
                <a:latin typeface="Calibri"/>
              </a:rPr>
              <a:t> (same on all systems) means that the </a:t>
            </a:r>
            <a:r>
              <a:rPr lang="en-US" b="0" i="1" dirty="0">
                <a:latin typeface="Calibri"/>
              </a:rPr>
              <a:t>minimum work</a:t>
            </a:r>
            <a:r>
              <a:rPr lang="en-US" b="0" dirty="0">
                <a:latin typeface="Calibri"/>
              </a:rPr>
              <a:t> principle is equivalent to a </a:t>
            </a:r>
            <a:r>
              <a:rPr lang="en-US" b="0" i="1" dirty="0">
                <a:latin typeface="Calibri"/>
              </a:rPr>
              <a:t>minimum microscopic shear</a:t>
            </a:r>
            <a:r>
              <a:rPr lang="en-US" b="0" dirty="0">
                <a:latin typeface="Calibri"/>
              </a:rPr>
              <a:t> principle.</a:t>
            </a:r>
            <a:r>
              <a:rPr lang="en-US" dirty="0">
                <a:latin typeface="Calibri"/>
              </a:rPr>
              <a:t> </a:t>
            </a:r>
          </a:p>
        </p:txBody>
      </p:sp>
      <p:graphicFrame>
        <p:nvGraphicFramePr>
          <p:cNvPr id="40962" name="Object 2"/>
          <p:cNvGraphicFramePr>
            <a:graphicFrameLocks noChangeAspect="1"/>
          </p:cNvGraphicFramePr>
          <p:nvPr/>
        </p:nvGraphicFramePr>
        <p:xfrm>
          <a:off x="2381250" y="1827213"/>
          <a:ext cx="3463925" cy="1358900"/>
        </p:xfrm>
        <a:graphic>
          <a:graphicData uri="http://schemas.openxmlformats.org/presentationml/2006/ole">
            <mc:AlternateContent xmlns:mc="http://schemas.openxmlformats.org/markup-compatibility/2006">
              <mc:Choice xmlns:v="urn:schemas-microsoft-com:vml" Requires="v">
                <p:oleObj spid="_x0000_s41023"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827213"/>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5" name="Rectangle 11"/>
          <p:cNvSpPr>
            <a:spLocks noChangeArrowheads="1"/>
          </p:cNvSpPr>
          <p:nvPr/>
        </p:nvSpPr>
        <p:spPr bwMode="auto">
          <a:xfrm>
            <a:off x="18732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A6A18921-1287-D94C-B73F-8417EB7847F4}" type="slidenum">
              <a:rPr lang="en-US" smtClean="0"/>
              <a:pPr/>
              <a:t>39</a:t>
            </a:fld>
            <a:endParaRPr lang="en-US"/>
          </a:p>
        </p:txBody>
      </p:sp>
      <p:sp>
        <p:nvSpPr>
          <p:cNvPr id="41987" name="Rectangle 2"/>
          <p:cNvSpPr>
            <a:spLocks noGrp="1" noChangeArrowheads="1"/>
          </p:cNvSpPr>
          <p:nvPr>
            <p:ph type="title"/>
          </p:nvPr>
        </p:nvSpPr>
        <p:spPr/>
        <p:txBody>
          <a:bodyPr/>
          <a:lstStyle/>
          <a:p>
            <a:r>
              <a:rPr lang="en-US"/>
              <a:t>Stress &gt; CRSS?</a:t>
            </a:r>
          </a:p>
        </p:txBody>
      </p:sp>
      <p:sp>
        <p:nvSpPr>
          <p:cNvPr id="41988" name="Rectangle 3"/>
          <p:cNvSpPr>
            <a:spLocks noGrp="1" noChangeArrowheads="1"/>
          </p:cNvSpPr>
          <p:nvPr>
            <p:ph type="body" idx="1"/>
          </p:nvPr>
        </p:nvSpPr>
        <p:spPr>
          <a:xfrm>
            <a:off x="762000" y="1752600"/>
            <a:ext cx="7924800" cy="4495800"/>
          </a:xfrm>
        </p:spPr>
        <p:txBody>
          <a:bodyPr/>
          <a:lstStyle/>
          <a:p>
            <a:r>
              <a:rPr lang="en-US" dirty="0"/>
              <a:t>The obvious question is, if we can find a set of microscopic shear rates that satisfy the imposed strain, how can we be sure that the shear stress on the other, inactive systems is not greater than the critical resolved shear stress?</a:t>
            </a:r>
          </a:p>
          <a:p>
            <a:r>
              <a:rPr lang="en-US" dirty="0"/>
              <a:t>This is </a:t>
            </a:r>
            <a:r>
              <a:rPr lang="en-US" i="1" dirty="0"/>
              <a:t>not </a:t>
            </a:r>
            <a:r>
              <a:rPr lang="en-US" dirty="0"/>
              <a:t>the same question as that of equivalence between the minimum (microscopic) work principle and the maximum (macroscopic) work approach described later in this lecture.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a:p>
        </p:txBody>
      </p:sp>
      <p:sp>
        <p:nvSpPr>
          <p:cNvPr id="17411" name="Rectangle 2"/>
          <p:cNvSpPr>
            <a:spLocks noGrp="1" noChangeArrowheads="1"/>
          </p:cNvSpPr>
          <p:nvPr>
            <p:ph type="title"/>
          </p:nvPr>
        </p:nvSpPr>
        <p:spPr>
          <a:xfrm>
            <a:off x="1524000" y="76200"/>
            <a:ext cx="6096000" cy="762000"/>
          </a:xfrm>
        </p:spPr>
        <p:txBody>
          <a:bodyPr/>
          <a:lstStyle/>
          <a:p>
            <a:r>
              <a:rPr lang="en-US"/>
              <a:t>References</a:t>
            </a:r>
          </a:p>
        </p:txBody>
      </p:sp>
      <p:sp>
        <p:nvSpPr>
          <p:cNvPr id="17412" name="Rectangle 3"/>
          <p:cNvSpPr>
            <a:spLocks noGrp="1" noChangeArrowheads="1"/>
          </p:cNvSpPr>
          <p:nvPr>
            <p:ph type="body" idx="1"/>
          </p:nvPr>
        </p:nvSpPr>
        <p:spPr>
          <a:xfrm>
            <a:off x="228600" y="914400"/>
            <a:ext cx="8686800" cy="5867400"/>
          </a:xfrm>
        </p:spPr>
        <p:txBody>
          <a:bodyPr/>
          <a:lstStyle/>
          <a:p>
            <a:pPr>
              <a:lnSpc>
                <a:spcPct val="90000"/>
              </a:lnSpc>
            </a:pPr>
            <a:r>
              <a:rPr lang="en-US" sz="1800" dirty="0">
                <a:solidFill>
                  <a:srgbClr val="660066"/>
                </a:solidFill>
              </a:rPr>
              <a:t>Key Papers: </a:t>
            </a:r>
            <a:br>
              <a:rPr lang="en-US" sz="1800" dirty="0">
                <a:solidFill>
                  <a:srgbClr val="660066"/>
                </a:solidFill>
              </a:rPr>
            </a:br>
            <a:r>
              <a:rPr lang="en-US" sz="1800" dirty="0">
                <a:solidFill>
                  <a:srgbClr val="660066"/>
                </a:solidFill>
              </a:rPr>
              <a:t>1. Taylor G (1938) "Plastic strain in metals", </a:t>
            </a:r>
            <a:r>
              <a:rPr lang="en-US" sz="1800" i="1" dirty="0">
                <a:solidFill>
                  <a:srgbClr val="660066"/>
                </a:solidFill>
              </a:rPr>
              <a:t>J. Inst. Metals </a:t>
            </a:r>
            <a:r>
              <a:rPr lang="en-US" sz="1800" dirty="0">
                <a:solidFill>
                  <a:srgbClr val="660066"/>
                </a:solidFill>
              </a:rPr>
              <a:t>(U.K.) </a:t>
            </a:r>
            <a:r>
              <a:rPr lang="en-US" sz="1800" b="1" dirty="0">
                <a:solidFill>
                  <a:srgbClr val="660066"/>
                </a:solidFill>
              </a:rPr>
              <a:t>62 </a:t>
            </a:r>
            <a:r>
              <a:rPr lang="en-US" sz="1800" dirty="0">
                <a:solidFill>
                  <a:srgbClr val="660066"/>
                </a:solidFill>
              </a:rPr>
              <a:t>307 ; </a:t>
            </a:r>
            <a:br>
              <a:rPr lang="en-US" sz="1800" dirty="0">
                <a:solidFill>
                  <a:srgbClr val="660066"/>
                </a:solidFill>
              </a:rPr>
            </a:br>
            <a:r>
              <a:rPr lang="en-US" sz="1800" dirty="0">
                <a:solidFill>
                  <a:srgbClr val="660066"/>
                </a:solidFill>
              </a:rPr>
              <a:t>2. Bishop J and Hill R (1951), </a:t>
            </a:r>
            <a:r>
              <a:rPr lang="en-US" sz="1800" i="1" dirty="0">
                <a:solidFill>
                  <a:srgbClr val="660066"/>
                </a:solidFill>
              </a:rPr>
              <a:t>Phil. Mag</a:t>
            </a:r>
            <a:r>
              <a:rPr lang="en-US" sz="1800" dirty="0">
                <a:solidFill>
                  <a:srgbClr val="660066"/>
                </a:solidFill>
              </a:rPr>
              <a:t>. </a:t>
            </a:r>
            <a:r>
              <a:rPr lang="en-US" sz="1800" b="1" dirty="0">
                <a:solidFill>
                  <a:srgbClr val="660066"/>
                </a:solidFill>
              </a:rPr>
              <a:t>42 </a:t>
            </a:r>
            <a:r>
              <a:rPr lang="en-US" sz="1800" dirty="0">
                <a:solidFill>
                  <a:srgbClr val="660066"/>
                </a:solidFill>
              </a:rPr>
              <a:t>1298;</a:t>
            </a:r>
            <a:br>
              <a:rPr lang="en-US" sz="1800" dirty="0">
                <a:solidFill>
                  <a:srgbClr val="660066"/>
                </a:solidFill>
              </a:rPr>
            </a:br>
            <a:r>
              <a:rPr lang="en-US" sz="1800" dirty="0">
                <a:solidFill>
                  <a:srgbClr val="660066"/>
                </a:solidFill>
              </a:rPr>
              <a:t>3. </a:t>
            </a:r>
            <a:r>
              <a:rPr lang="en-US" sz="1800" u="sng" dirty="0">
                <a:solidFill>
                  <a:srgbClr val="660066"/>
                </a:solidFill>
              </a:rPr>
              <a:t>Van Houtte P (1988), </a:t>
            </a:r>
            <a:r>
              <a:rPr lang="en-US" sz="1800" i="1" u="sng" dirty="0">
                <a:solidFill>
                  <a:srgbClr val="660066"/>
                </a:solidFill>
              </a:rPr>
              <a:t>Textures and Microstructures</a:t>
            </a:r>
            <a:r>
              <a:rPr lang="en-US" sz="1800" u="sng" dirty="0">
                <a:solidFill>
                  <a:srgbClr val="660066"/>
                </a:solidFill>
              </a:rPr>
              <a:t> </a:t>
            </a:r>
            <a:r>
              <a:rPr lang="en-US" sz="1800" b="1" u="sng" dirty="0">
                <a:solidFill>
                  <a:srgbClr val="660066"/>
                </a:solidFill>
              </a:rPr>
              <a:t>8 &amp; 9</a:t>
            </a:r>
            <a:r>
              <a:rPr lang="en-US" sz="1800" u="sng" dirty="0">
                <a:solidFill>
                  <a:srgbClr val="660066"/>
                </a:solidFill>
              </a:rPr>
              <a:t> 313-350;</a:t>
            </a:r>
            <a:br>
              <a:rPr lang="en-US" sz="1800" u="sng" dirty="0">
                <a:solidFill>
                  <a:srgbClr val="660066"/>
                </a:solidFill>
              </a:rPr>
            </a:br>
            <a:r>
              <a:rPr lang="en-US" sz="1800" dirty="0">
                <a:solidFill>
                  <a:srgbClr val="660066"/>
                </a:solidFill>
              </a:rPr>
              <a:t>4. Lebensohn RA and Tome CN (1993) "A Self-Consistent Anisotropic Approach for the Simulation of Plastic-Deformation and Texture Development of Polycrystals - Application to Zirconium Alloys" </a:t>
            </a:r>
            <a:r>
              <a:rPr lang="en-US" sz="1800" i="1" dirty="0">
                <a:solidFill>
                  <a:srgbClr val="660066"/>
                </a:solidFill>
              </a:rPr>
              <a:t>Acta Metall. Mater. </a:t>
            </a:r>
            <a:r>
              <a:rPr lang="en-US" sz="1800" b="1" dirty="0">
                <a:solidFill>
                  <a:srgbClr val="660066"/>
                </a:solidFill>
              </a:rPr>
              <a:t>41 </a:t>
            </a:r>
            <a:r>
              <a:rPr lang="en-US" sz="1800" dirty="0">
                <a:solidFill>
                  <a:srgbClr val="660066"/>
                </a:solidFill>
              </a:rPr>
              <a:t>2611-2624.</a:t>
            </a:r>
          </a:p>
          <a:p>
            <a:pPr>
              <a:lnSpc>
                <a:spcPct val="90000"/>
              </a:lnSpc>
            </a:pPr>
            <a:r>
              <a:rPr lang="en-US" sz="1800" u="sng" dirty="0" err="1"/>
              <a:t>Kocks</a:t>
            </a:r>
            <a:r>
              <a:rPr lang="en-US" sz="1800" u="sng" dirty="0"/>
              <a:t>, Tomé &amp; </a:t>
            </a:r>
            <a:r>
              <a:rPr lang="en-US" sz="1800" u="sng" dirty="0" err="1"/>
              <a:t>Wenk</a:t>
            </a:r>
            <a:r>
              <a:rPr lang="en-US" sz="1800" u="sng" dirty="0"/>
              <a:t>: </a:t>
            </a:r>
            <a:r>
              <a:rPr lang="en-US" sz="1800" i="1" u="sng" dirty="0"/>
              <a:t>Texture &amp; Anisotropy</a:t>
            </a:r>
            <a:r>
              <a:rPr lang="en-US" sz="1800" u="sng" dirty="0"/>
              <a:t> (Cambridge); chapter 8</a:t>
            </a:r>
            <a:r>
              <a:rPr lang="en-US" sz="1800" dirty="0"/>
              <a:t>, 1996.  Detailed analysis of plastic deformation and texture development.</a:t>
            </a:r>
          </a:p>
          <a:p>
            <a:pPr>
              <a:lnSpc>
                <a:spcPct val="90000"/>
              </a:lnSpc>
            </a:pPr>
            <a:r>
              <a:rPr lang="en-US" sz="1800" dirty="0"/>
              <a:t>Reid:  </a:t>
            </a:r>
            <a:r>
              <a:rPr lang="en-US" sz="1800" i="1" dirty="0"/>
              <a:t>Deformation Geometry for Materials Scientists, </a:t>
            </a:r>
            <a:r>
              <a:rPr lang="en-US" sz="1800" dirty="0"/>
              <a:t>1973.  Older text with many nice worked examples.  Be careful of his examples of calculation of Taylor factor because, like Bunge &amp; others, he does not use von </a:t>
            </a:r>
            <a:r>
              <a:rPr lang="en-US" sz="1800" dirty="0" err="1"/>
              <a:t>Mises</a:t>
            </a:r>
            <a:r>
              <a:rPr lang="en-US" sz="1800" dirty="0"/>
              <a:t> equivalent stress/strain to obtain a scalar value from a </a:t>
            </a:r>
            <a:r>
              <a:rPr lang="en-US" sz="1800" dirty="0" err="1"/>
              <a:t>multiaxial</a:t>
            </a:r>
            <a:r>
              <a:rPr lang="en-US" sz="1800" dirty="0"/>
              <a:t> stress/strain state.</a:t>
            </a:r>
          </a:p>
          <a:p>
            <a:pPr>
              <a:lnSpc>
                <a:spcPct val="90000"/>
              </a:lnSpc>
            </a:pPr>
            <a:r>
              <a:rPr lang="en-US" sz="1800" dirty="0" err="1"/>
              <a:t>Hosford</a:t>
            </a:r>
            <a:r>
              <a:rPr lang="en-US" sz="1800" dirty="0"/>
              <a:t>: </a:t>
            </a:r>
            <a:r>
              <a:rPr lang="en-US" sz="1800" i="1" dirty="0"/>
              <a:t>The Mechanics of Crystals and Textured Polycrystals</a:t>
            </a:r>
            <a:r>
              <a:rPr lang="en-US" sz="1800" dirty="0"/>
              <a:t>, Oxford, 1993.  Written from the perspective of a mechanical metallurgist with decades of experimental and analytical experience in the area.</a:t>
            </a:r>
          </a:p>
          <a:p>
            <a:pPr>
              <a:lnSpc>
                <a:spcPct val="90000"/>
              </a:lnSpc>
            </a:pPr>
            <a:r>
              <a:rPr lang="en-US" sz="1800" dirty="0"/>
              <a:t>Khan &amp; Huang:  </a:t>
            </a:r>
            <a:r>
              <a:rPr lang="en-US" sz="1800" i="1" dirty="0"/>
              <a:t>Continuum Theory of Plasticity</a:t>
            </a:r>
            <a:r>
              <a:rPr lang="en-US" sz="1800" dirty="0"/>
              <a:t>, Wiley-</a:t>
            </a:r>
            <a:r>
              <a:rPr lang="en-US" sz="1800" dirty="0" err="1"/>
              <a:t>Interscience</a:t>
            </a:r>
            <a:r>
              <a:rPr lang="en-US" sz="1800" dirty="0"/>
              <a:t>, 1995</a:t>
            </a:r>
            <a:r>
              <a:rPr lang="en-US" sz="1800" i="1" dirty="0"/>
              <a:t>. </a:t>
            </a:r>
            <a:r>
              <a:rPr lang="en-US" sz="1800" dirty="0"/>
              <a:t>Written from the perspective of continuum mechanics.</a:t>
            </a:r>
          </a:p>
          <a:p>
            <a:pPr>
              <a:lnSpc>
                <a:spcPct val="90000"/>
              </a:lnSpc>
            </a:pPr>
            <a:r>
              <a:rPr lang="en-US" sz="1800" dirty="0"/>
              <a:t>De Souza </a:t>
            </a:r>
            <a:r>
              <a:rPr lang="en-US" sz="1800" dirty="0" err="1"/>
              <a:t>Neto</a:t>
            </a:r>
            <a:r>
              <a:rPr lang="en-US" sz="1800" dirty="0"/>
              <a:t>, </a:t>
            </a:r>
            <a:r>
              <a:rPr lang="en-US" sz="1800" dirty="0" err="1"/>
              <a:t>Peric</a:t>
            </a:r>
            <a:r>
              <a:rPr lang="en-US" sz="1800" dirty="0"/>
              <a:t> &amp; Owen: </a:t>
            </a:r>
            <a:r>
              <a:rPr lang="en-US" sz="1800" i="1" dirty="0"/>
              <a:t>Computational Methods for Plasticity</a:t>
            </a:r>
            <a:r>
              <a:rPr lang="en-US" sz="1800" dirty="0"/>
              <a:t>, 2008 (Wiley).</a:t>
            </a:r>
            <a:r>
              <a:rPr lang="en-US" sz="1800" i="1" dirty="0"/>
              <a:t> </a:t>
            </a:r>
            <a:r>
              <a:rPr lang="en-US" sz="1800" dirty="0"/>
              <a:t>Written from the perspective of continuum mechanics.</a:t>
            </a:r>
          </a:p>
          <a:p>
            <a:pPr>
              <a:lnSpc>
                <a:spcPct val="90000"/>
              </a:lnSpc>
            </a:pPr>
            <a:r>
              <a:rPr lang="en-US" sz="1800" dirty="0" err="1"/>
              <a:t>Gurtin</a:t>
            </a:r>
            <a:r>
              <a:rPr lang="en-US" sz="1800" dirty="0"/>
              <a:t>: </a:t>
            </a:r>
            <a:r>
              <a:rPr lang="en-US" sz="1800" i="1" dirty="0"/>
              <a:t>An Introduction to Continuum Mechanics</a:t>
            </a:r>
            <a:r>
              <a:rPr lang="en-US" sz="1800" dirty="0"/>
              <a:t>, ISBN 0123097509, Academic Press, 1981.</a:t>
            </a:r>
          </a:p>
        </p:txBody>
      </p:sp>
    </p:spTree>
    <p:extLst>
      <p:ext uri="{BB962C8B-B14F-4D97-AF65-F5344CB8AC3E}">
        <p14:creationId xmlns:p14="http://schemas.microsoft.com/office/powerpoint/2010/main" val="178792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6D77EE4-E978-CB4E-85C0-C8F7514D7886}" type="slidenum">
              <a:rPr lang="en-US" smtClean="0"/>
              <a:pPr/>
              <a:t>40</a:t>
            </a:fld>
            <a:endParaRPr lang="en-US"/>
          </a:p>
        </p:txBody>
      </p:sp>
      <p:sp>
        <p:nvSpPr>
          <p:cNvPr id="43011" name="Rectangle 2"/>
          <p:cNvSpPr>
            <a:spLocks noGrp="1" noChangeArrowheads="1"/>
          </p:cNvSpPr>
          <p:nvPr>
            <p:ph type="title"/>
          </p:nvPr>
        </p:nvSpPr>
        <p:spPr>
          <a:xfrm>
            <a:off x="1524000" y="0"/>
            <a:ext cx="6096000" cy="1371600"/>
          </a:xfrm>
        </p:spPr>
        <p:txBody>
          <a:bodyPr/>
          <a:lstStyle/>
          <a:p>
            <a:r>
              <a:rPr lang="en-US"/>
              <a:t>Stress &gt; CRSS?</a:t>
            </a:r>
          </a:p>
        </p:txBody>
      </p:sp>
      <p:sp>
        <p:nvSpPr>
          <p:cNvPr id="43012" name="Rectangle 3"/>
          <p:cNvSpPr>
            <a:spLocks noGrp="1" noChangeArrowheads="1"/>
          </p:cNvSpPr>
          <p:nvPr>
            <p:ph type="body" idx="1"/>
          </p:nvPr>
        </p:nvSpPr>
        <p:spPr>
          <a:xfrm>
            <a:off x="685800" y="1219200"/>
            <a:ext cx="7772400" cy="4876800"/>
          </a:xfrm>
        </p:spPr>
        <p:txBody>
          <a:bodyPr/>
          <a:lstStyle/>
          <a:p>
            <a:r>
              <a:rPr lang="en-US" sz="2400"/>
              <a:t>The </a:t>
            </a:r>
            <a:r>
              <a:rPr lang="en-US" sz="2400" i="1"/>
              <a:t>work increment</a:t>
            </a:r>
            <a:r>
              <a:rPr lang="en-US" sz="2400"/>
              <a:t> is the (inner) product of the stress and strain tensors, and must be the same, regardless of whether it is calculated from the macroscopic quantities or the microscopic quantities:</a:t>
            </a:r>
            <a:br>
              <a:rPr lang="en-US" sz="2400"/>
            </a:br>
            <a:r>
              <a:rPr lang="en-US" sz="2400"/>
              <a:t>		</a:t>
            </a:r>
            <a:br>
              <a:rPr lang="en-US" sz="2400">
                <a:latin typeface="Times" charset="0"/>
                <a:ea typeface="Times" charset="0"/>
                <a:cs typeface="Times" charset="0"/>
              </a:rPr>
            </a:br>
            <a:br>
              <a:rPr lang="en-US" sz="2400">
                <a:latin typeface="Times" charset="0"/>
                <a:ea typeface="Times" charset="0"/>
                <a:cs typeface="Times" charset="0"/>
              </a:rPr>
            </a:br>
            <a:r>
              <a:rPr lang="en-US" sz="2400">
                <a:ea typeface="Times" charset="0"/>
                <a:cs typeface="Times" charset="0"/>
              </a:rPr>
              <a:t>For the actual set of shears in the material, we can write (omitting the “*”),</a:t>
            </a:r>
            <a:br>
              <a:rPr lang="en-US" sz="2400">
                <a:ea typeface="Times" charset="0"/>
                <a:cs typeface="Times" charset="0"/>
              </a:rPr>
            </a:br>
            <a:br>
              <a:rPr lang="en-US" sz="2400">
                <a:latin typeface="Times" charset="0"/>
                <a:ea typeface="Times" charset="0"/>
                <a:cs typeface="Times" charset="0"/>
              </a:rPr>
            </a:br>
            <a:r>
              <a:rPr lang="en-US" sz="2400">
                <a:latin typeface="Times" charset="0"/>
                <a:ea typeface="Times" charset="0"/>
                <a:cs typeface="Times" charset="0"/>
              </a:rPr>
              <a:t>	 </a:t>
            </a:r>
            <a:br>
              <a:rPr lang="en-US" sz="2400">
                <a:latin typeface="Times" charset="0"/>
                <a:ea typeface="Times" charset="0"/>
                <a:cs typeface="Times" charset="0"/>
              </a:rPr>
            </a:br>
            <a:br>
              <a:rPr lang="en-US" sz="2400">
                <a:latin typeface="Times" charset="0"/>
                <a:ea typeface="Times" charset="0"/>
                <a:cs typeface="Times" charset="0"/>
              </a:rPr>
            </a:br>
            <a:r>
              <a:rPr lang="en-US" sz="2400">
                <a:ea typeface="Times" charset="0"/>
                <a:cs typeface="Times" charset="0"/>
              </a:rPr>
              <a:t>where the </a:t>
            </a:r>
            <a:r>
              <a:rPr lang="en-US" sz="2400" i="1">
                <a:ea typeface="Times" charset="0"/>
                <a:cs typeface="Times" charset="0"/>
              </a:rPr>
              <a:t>crss</a:t>
            </a:r>
            <a:r>
              <a:rPr lang="en-US" sz="2400">
                <a:ea typeface="Times" charset="0"/>
                <a:cs typeface="Times" charset="0"/>
              </a:rPr>
              <a:t> is outside the sum because it is constant. </a:t>
            </a:r>
            <a:endParaRPr lang="en-US" sz="2400">
              <a:latin typeface="Times" charset="0"/>
              <a:ea typeface="Times" charset="0"/>
              <a:cs typeface="Times" charset="0"/>
            </a:endParaRPr>
          </a:p>
        </p:txBody>
      </p:sp>
      <p:pic>
        <p:nvPicPr>
          <p:cNvPr id="43013" name="Picture 7" descr="final"/>
          <p:cNvPicPr>
            <a:picLocks noChangeAspect="1" noChangeArrowheads="1"/>
          </p:cNvPicPr>
          <p:nvPr/>
        </p:nvPicPr>
        <p:blipFill>
          <a:blip r:embed="rId2"/>
          <a:srcRect/>
          <a:stretch>
            <a:fillRect/>
          </a:stretch>
        </p:blipFill>
        <p:spPr bwMode="auto">
          <a:xfrm>
            <a:off x="2971800" y="2860675"/>
            <a:ext cx="3778250" cy="492125"/>
          </a:xfrm>
          <a:prstGeom prst="rect">
            <a:avLst/>
          </a:prstGeom>
          <a:noFill/>
          <a:ln w="9525">
            <a:noFill/>
            <a:miter lim="800000"/>
            <a:headEnd/>
            <a:tailEnd/>
          </a:ln>
        </p:spPr>
      </p:pic>
      <p:pic>
        <p:nvPicPr>
          <p:cNvPr id="43014" name="Picture 8" descr="final"/>
          <p:cNvPicPr>
            <a:picLocks noChangeAspect="1" noChangeArrowheads="1"/>
          </p:cNvPicPr>
          <p:nvPr/>
        </p:nvPicPr>
        <p:blipFill>
          <a:blip r:embed="rId3"/>
          <a:srcRect/>
          <a:stretch>
            <a:fillRect/>
          </a:stretch>
        </p:blipFill>
        <p:spPr bwMode="auto">
          <a:xfrm>
            <a:off x="2946400" y="4343400"/>
            <a:ext cx="4445000" cy="803275"/>
          </a:xfrm>
          <a:prstGeom prst="rect">
            <a:avLst/>
          </a:prstGeom>
          <a:noFill/>
          <a:ln w="9525">
            <a:noFill/>
            <a:miter lim="800000"/>
            <a:headEnd/>
            <a:tailEnd/>
          </a:ln>
        </p:spPr>
      </p:pic>
      <p:sp>
        <p:nvSpPr>
          <p:cNvPr id="43015" name="Text Box 9"/>
          <p:cNvSpPr txBox="1">
            <a:spLocks noChangeArrowheads="1"/>
          </p:cNvSpPr>
          <p:nvPr/>
        </p:nvSpPr>
        <p:spPr bwMode="auto">
          <a:xfrm>
            <a:off x="2514600" y="6260068"/>
            <a:ext cx="4181516" cy="369332"/>
          </a:xfrm>
          <a:prstGeom prst="rect">
            <a:avLst/>
          </a:prstGeom>
          <a:noFill/>
          <a:ln w="9525">
            <a:noFill/>
            <a:miter lim="800000"/>
            <a:headEnd/>
            <a:tailEnd/>
          </a:ln>
        </p:spPr>
        <p:txBody>
          <a:bodyPr wrap="none">
            <a:prstTxWarp prst="textNoShape">
              <a:avLst/>
            </a:prstTxWarp>
            <a:spAutoFit/>
          </a:bodyPr>
          <a:lstStyle/>
          <a:p>
            <a:r>
              <a:rPr lang="en-US" sz="1800" b="0" dirty="0">
                <a:solidFill>
                  <a:srgbClr val="660066"/>
                </a:solidFill>
                <a:latin typeface="Calibri"/>
              </a:rPr>
              <a:t>[Reid: </a:t>
            </a:r>
            <a:r>
              <a:rPr lang="en-US" sz="1800" b="0" dirty="0" err="1">
                <a:solidFill>
                  <a:srgbClr val="660066"/>
                </a:solidFill>
                <a:latin typeface="Calibri"/>
              </a:rPr>
              <a:t>pp</a:t>
            </a:r>
            <a:r>
              <a:rPr lang="en-US" sz="1800" b="0" dirty="0">
                <a:solidFill>
                  <a:srgbClr val="660066"/>
                </a:solidFill>
                <a:latin typeface="Calibri"/>
              </a:rPr>
              <a:t> 154-156; also Bishop &amp; Hill 1951]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A62158FC-ACEF-B047-B05A-C8C9BBA321EB}" type="slidenum">
              <a:rPr lang="en-US" smtClean="0"/>
              <a:pPr/>
              <a:t>41</a:t>
            </a:fld>
            <a:endParaRPr lang="en-US"/>
          </a:p>
        </p:txBody>
      </p:sp>
      <p:sp>
        <p:nvSpPr>
          <p:cNvPr id="44035" name="Rectangle 2"/>
          <p:cNvSpPr>
            <a:spLocks noGrp="1" noChangeArrowheads="1"/>
          </p:cNvSpPr>
          <p:nvPr>
            <p:ph type="title"/>
          </p:nvPr>
        </p:nvSpPr>
        <p:spPr/>
        <p:txBody>
          <a:bodyPr/>
          <a:lstStyle/>
          <a:p>
            <a:r>
              <a:rPr lang="en-US"/>
              <a:t>Stress &gt; CRSS?</a:t>
            </a:r>
          </a:p>
        </p:txBody>
      </p:sp>
      <p:sp>
        <p:nvSpPr>
          <p:cNvPr id="44036" name="Rectangle 3"/>
          <p:cNvSpPr>
            <a:spLocks noGrp="1" noChangeArrowheads="1"/>
          </p:cNvSpPr>
          <p:nvPr>
            <p:ph type="body" idx="1"/>
          </p:nvPr>
        </p:nvSpPr>
        <p:spPr>
          <a:xfrm>
            <a:off x="762000" y="1600200"/>
            <a:ext cx="7391400" cy="4495800"/>
          </a:xfrm>
        </p:spPr>
        <p:txBody>
          <a:bodyPr/>
          <a:lstStyle/>
          <a:p>
            <a:r>
              <a:rPr lang="en-US">
                <a:ea typeface="Times" charset="0"/>
                <a:cs typeface="Times" charset="0"/>
              </a:rPr>
              <a:t>Now we know that the shear stresses on the hypothetical (denoted by “*”) set of systems must be less than or equal to the </a:t>
            </a:r>
            <a:r>
              <a:rPr lang="en-US" i="1">
                <a:ea typeface="Times" charset="0"/>
                <a:cs typeface="Times" charset="0"/>
              </a:rPr>
              <a:t>crss, </a:t>
            </a:r>
            <a:r>
              <a:rPr lang="en-US" i="1">
                <a:latin typeface="Symbol" charset="2"/>
                <a:ea typeface="Times" charset="0"/>
                <a:cs typeface="Times" charset="0"/>
              </a:rPr>
              <a:t>t</a:t>
            </a:r>
            <a:r>
              <a:rPr lang="en-US" i="1" baseline="-25000">
                <a:latin typeface="Times" charset="0"/>
                <a:ea typeface="Times" charset="0"/>
                <a:cs typeface="Times" charset="0"/>
              </a:rPr>
              <a:t>c</a:t>
            </a:r>
            <a:r>
              <a:rPr lang="en-US" i="1">
                <a:latin typeface="Times" charset="0"/>
                <a:ea typeface="Times" charset="0"/>
                <a:cs typeface="Times" charset="0"/>
              </a:rPr>
              <a:t>,</a:t>
            </a:r>
            <a:r>
              <a:rPr lang="en-US">
                <a:ea typeface="Times" charset="0"/>
                <a:cs typeface="Times" charset="0"/>
              </a:rPr>
              <a:t> for all systems, so:</a:t>
            </a:r>
            <a:br>
              <a:rPr lang="en-US">
                <a:ea typeface="Times" charset="0"/>
                <a:cs typeface="Times" charset="0"/>
              </a:rPr>
            </a:br>
            <a:br>
              <a:rPr lang="en-US">
                <a:ea typeface="Times" charset="0"/>
                <a:cs typeface="Times" charset="0"/>
              </a:rPr>
            </a:br>
            <a:br>
              <a:rPr lang="en-US">
                <a:ea typeface="Times" charset="0"/>
                <a:cs typeface="Times" charset="0"/>
              </a:rPr>
            </a:br>
            <a:r>
              <a:rPr lang="en-US">
                <a:ea typeface="Times" charset="0"/>
                <a:cs typeface="Times" charset="0"/>
              </a:rPr>
              <a:t>This means that we can write:</a:t>
            </a:r>
          </a:p>
        </p:txBody>
      </p:sp>
      <p:sp>
        <p:nvSpPr>
          <p:cNvPr id="44037"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pic>
        <p:nvPicPr>
          <p:cNvPr id="44038" name="Picture 7" descr="final"/>
          <p:cNvPicPr>
            <a:picLocks noChangeAspect="1" noChangeArrowheads="1"/>
          </p:cNvPicPr>
          <p:nvPr/>
        </p:nvPicPr>
        <p:blipFill>
          <a:blip r:embed="rId2"/>
          <a:srcRect/>
          <a:stretch>
            <a:fillRect/>
          </a:stretch>
        </p:blipFill>
        <p:spPr bwMode="auto">
          <a:xfrm>
            <a:off x="3886200" y="3429000"/>
            <a:ext cx="1358900" cy="482600"/>
          </a:xfrm>
          <a:prstGeom prst="rect">
            <a:avLst/>
          </a:prstGeom>
          <a:noFill/>
          <a:ln w="9525">
            <a:noFill/>
            <a:miter lim="800000"/>
            <a:headEnd/>
            <a:tailEnd/>
          </a:ln>
        </p:spPr>
      </p:pic>
      <p:pic>
        <p:nvPicPr>
          <p:cNvPr id="44039" name="Picture 8" descr="final"/>
          <p:cNvPicPr>
            <a:picLocks noChangeAspect="1" noChangeArrowheads="1"/>
          </p:cNvPicPr>
          <p:nvPr/>
        </p:nvPicPr>
        <p:blipFill>
          <a:blip r:embed="rId3"/>
          <a:srcRect/>
          <a:stretch>
            <a:fillRect/>
          </a:stretch>
        </p:blipFill>
        <p:spPr bwMode="auto">
          <a:xfrm>
            <a:off x="2730500" y="5105400"/>
            <a:ext cx="3683000" cy="9271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p:spPr>
        <p:txBody>
          <a:bodyPr/>
          <a:lstStyle/>
          <a:p>
            <a:fld id="{62C183BB-5D95-6848-B21C-20A7E73791BD}" type="slidenum">
              <a:rPr lang="en-US" smtClean="0"/>
              <a:pPr/>
              <a:t>42</a:t>
            </a:fld>
            <a:endParaRPr lang="en-US"/>
          </a:p>
        </p:txBody>
      </p:sp>
      <p:sp>
        <p:nvSpPr>
          <p:cNvPr id="45060" name="Rectangle 2"/>
          <p:cNvSpPr>
            <a:spLocks noGrp="1" noChangeArrowheads="1"/>
          </p:cNvSpPr>
          <p:nvPr>
            <p:ph type="title"/>
          </p:nvPr>
        </p:nvSpPr>
        <p:spPr/>
        <p:txBody>
          <a:bodyPr/>
          <a:lstStyle/>
          <a:p>
            <a:r>
              <a:rPr lang="en-US"/>
              <a:t>Stress &gt; CRSS?</a:t>
            </a:r>
          </a:p>
        </p:txBody>
      </p:sp>
      <p:sp>
        <p:nvSpPr>
          <p:cNvPr id="45061" name="Rectangle 3"/>
          <p:cNvSpPr>
            <a:spLocks noGrp="1" noChangeArrowheads="1"/>
          </p:cNvSpPr>
          <p:nvPr>
            <p:ph type="body" idx="1"/>
          </p:nvPr>
        </p:nvSpPr>
        <p:spPr/>
        <p:txBody>
          <a:bodyPr/>
          <a:lstStyle/>
          <a:p>
            <a:r>
              <a:rPr lang="en-US" dirty="0">
                <a:ea typeface="Times" charset="0"/>
                <a:cs typeface="Times" charset="0"/>
              </a:rPr>
              <a:t>However the LHS of this equation is equal to the work increment for any possible combination of slips,</a:t>
            </a:r>
            <a:r>
              <a:rPr lang="en-US" dirty="0">
                <a:latin typeface="Times" charset="0"/>
                <a:ea typeface="Times" charset="0"/>
                <a:cs typeface="Times" charset="0"/>
              </a:rPr>
              <a:t> </a:t>
            </a:r>
            <a:r>
              <a:rPr lang="en-US" i="1" dirty="0" err="1">
                <a:latin typeface="Symbol" charset="2"/>
                <a:ea typeface="Times" charset="0"/>
                <a:cs typeface="Times" charset="0"/>
              </a:rPr>
              <a:t>d</a:t>
            </a:r>
            <a:r>
              <a:rPr lang="en-US" i="1" dirty="0" err="1">
                <a:latin typeface="Times" charset="0"/>
                <a:ea typeface="Times" charset="0"/>
                <a:cs typeface="Times" charset="0"/>
              </a:rPr>
              <a:t>w</a:t>
            </a:r>
            <a:r>
              <a:rPr lang="en-US" i="1" dirty="0">
                <a:latin typeface="Times" charset="0"/>
                <a:ea typeface="Times" charset="0"/>
                <a:cs typeface="Times" charset="0"/>
              </a:rPr>
              <a:t>=</a:t>
            </a:r>
            <a:r>
              <a:rPr lang="en-US" i="1" dirty="0" err="1">
                <a:latin typeface="Symbol" charset="2"/>
                <a:ea typeface="Times" charset="0"/>
                <a:cs typeface="Times" charset="0"/>
              </a:rPr>
              <a:t>s</a:t>
            </a:r>
            <a:r>
              <a:rPr lang="en-US" i="1" baseline="-25000" dirty="0" err="1">
                <a:latin typeface="Times" charset="0"/>
                <a:ea typeface="Times" charset="0"/>
                <a:cs typeface="Times" charset="0"/>
              </a:rPr>
              <a:t>ij</a:t>
            </a:r>
            <a:r>
              <a:rPr lang="en-US" i="1" dirty="0" err="1">
                <a:latin typeface="Symbol" charset="2"/>
                <a:ea typeface="Times" charset="0"/>
                <a:cs typeface="Times" charset="0"/>
              </a:rPr>
              <a:t>de</a:t>
            </a:r>
            <a:r>
              <a:rPr lang="en-US" i="1" baseline="-25000" dirty="0" err="1">
                <a:latin typeface="Times" charset="0"/>
                <a:ea typeface="Times" charset="0"/>
                <a:cs typeface="Times" charset="0"/>
              </a:rPr>
              <a:t>ij</a:t>
            </a:r>
            <a:r>
              <a:rPr lang="en-US" dirty="0">
                <a:latin typeface="Times" charset="0"/>
                <a:ea typeface="Times" charset="0"/>
                <a:cs typeface="Times" charset="0"/>
              </a:rPr>
              <a:t> </a:t>
            </a:r>
            <a:r>
              <a:rPr lang="en-US" dirty="0">
                <a:ea typeface="Times" charset="0"/>
                <a:cs typeface="Times" charset="0"/>
              </a:rPr>
              <a:t>which is equal to</a:t>
            </a:r>
            <a:r>
              <a:rPr lang="en-US" dirty="0">
                <a:latin typeface="Times" charset="0"/>
                <a:ea typeface="Times" charset="0"/>
                <a:cs typeface="Times" charset="0"/>
              </a:rPr>
              <a:t> </a:t>
            </a:r>
            <a:r>
              <a:rPr lang="en-US" i="1" dirty="0" err="1">
                <a:latin typeface="Symbol" charset="2"/>
                <a:ea typeface="Times" charset="0"/>
                <a:cs typeface="Times" charset="0"/>
              </a:rPr>
              <a:t>t</a:t>
            </a:r>
            <a:r>
              <a:rPr lang="en-US" i="1" baseline="-25000" dirty="0" err="1">
                <a:latin typeface="Times" charset="0"/>
                <a:ea typeface="Times" charset="0"/>
                <a:cs typeface="Times" charset="0"/>
              </a:rPr>
              <a:t>c</a:t>
            </a:r>
            <a:r>
              <a:rPr lang="en-US" i="1" baseline="-25000" dirty="0">
                <a:latin typeface="Times" charset="0"/>
                <a:ea typeface="Times" charset="0"/>
                <a:cs typeface="Times" charset="0"/>
              </a:rPr>
              <a:t> </a:t>
            </a:r>
            <a:r>
              <a:rPr lang="en-US" i="1" dirty="0" err="1">
                <a:latin typeface="Symbol" charset="2"/>
                <a:ea typeface="Times" charset="0"/>
                <a:cs typeface="Times" charset="0"/>
              </a:rPr>
              <a:t>S</a:t>
            </a:r>
            <a:r>
              <a:rPr lang="en-US" i="1" baseline="-25000" dirty="0" err="1">
                <a:latin typeface="Symbol" charset="2"/>
                <a:ea typeface="Times" charset="0"/>
                <a:cs typeface="Times" charset="0"/>
                <a:sym typeface="Symbol" charset="2"/>
              </a:rPr>
              <a:t></a:t>
            </a:r>
            <a:r>
              <a:rPr lang="en-US" i="1" dirty="0" err="1">
                <a:latin typeface="Symbol" charset="2"/>
                <a:ea typeface="Times" charset="0"/>
                <a:cs typeface="Times" charset="0"/>
              </a:rPr>
              <a:t>dg</a:t>
            </a:r>
            <a:r>
              <a:rPr lang="en-US" i="1" baseline="-25000" dirty="0">
                <a:latin typeface="Symbol" charset="2"/>
                <a:ea typeface="Times" charset="0"/>
                <a:cs typeface="Times" charset="0"/>
                <a:sym typeface="Symbol" charset="2"/>
              </a:rPr>
              <a:t></a:t>
            </a:r>
            <a:r>
              <a:rPr lang="en-US" dirty="0">
                <a:latin typeface="Symbol" charset="2"/>
                <a:ea typeface="Times" charset="0"/>
                <a:cs typeface="Times" charset="0"/>
              </a:rPr>
              <a:t>, </a:t>
            </a:r>
            <a:r>
              <a:rPr lang="en-US" dirty="0">
                <a:ea typeface="Times" charset="0"/>
                <a:cs typeface="Times" charset="0"/>
              </a:rPr>
              <a:t>leaving us with:</a:t>
            </a:r>
            <a:br>
              <a:rPr lang="en-US" dirty="0">
                <a:ea typeface="Times" charset="0"/>
                <a:cs typeface="Times" charset="0"/>
              </a:rPr>
            </a:br>
            <a:br>
              <a:rPr lang="en-US" dirty="0">
                <a:ea typeface="Times" charset="0"/>
                <a:cs typeface="Times" charset="0"/>
              </a:rPr>
            </a:br>
            <a:r>
              <a:rPr lang="en-US" dirty="0">
                <a:ea typeface="Times" charset="0"/>
                <a:cs typeface="Times" charset="0"/>
              </a:rPr>
              <a:t>		</a:t>
            </a:r>
            <a:br>
              <a:rPr lang="en-US" dirty="0">
                <a:latin typeface="Symbol" charset="2"/>
                <a:ea typeface="Times" charset="0"/>
                <a:cs typeface="Times" charset="0"/>
              </a:rPr>
            </a:br>
            <a:br>
              <a:rPr lang="en-US" dirty="0">
                <a:latin typeface="Symbol" charset="2"/>
                <a:ea typeface="Times" charset="0"/>
                <a:cs typeface="Times" charset="0"/>
              </a:rPr>
            </a:br>
            <a:r>
              <a:rPr lang="en-US" dirty="0">
                <a:ea typeface="Times" charset="0"/>
                <a:cs typeface="Times" charset="0"/>
              </a:rPr>
              <a:t>So dividing both sides by </a:t>
            </a:r>
            <a:r>
              <a:rPr lang="en-US" i="1" dirty="0" err="1">
                <a:latin typeface="Symbol" charset="2"/>
                <a:ea typeface="Times" charset="0"/>
                <a:cs typeface="Times" charset="0"/>
              </a:rPr>
              <a:t>t</a:t>
            </a:r>
            <a:r>
              <a:rPr lang="en-US" i="1" baseline="-25000" dirty="0" err="1">
                <a:latin typeface="Times" charset="0"/>
                <a:ea typeface="Times" charset="0"/>
                <a:cs typeface="Times" charset="0"/>
              </a:rPr>
              <a:t>c</a:t>
            </a:r>
            <a:r>
              <a:rPr lang="en-US" dirty="0">
                <a:latin typeface="Times" charset="0"/>
                <a:ea typeface="Times" charset="0"/>
                <a:cs typeface="Times" charset="0"/>
              </a:rPr>
              <a:t> </a:t>
            </a:r>
            <a:r>
              <a:rPr lang="en-US" dirty="0">
                <a:ea typeface="Times" charset="0"/>
                <a:cs typeface="Times" charset="0"/>
              </a:rPr>
              <a:t>allows us to write:</a:t>
            </a:r>
          </a:p>
        </p:txBody>
      </p:sp>
      <p:graphicFrame>
        <p:nvGraphicFramePr>
          <p:cNvPr id="45058" name="Object 2"/>
          <p:cNvGraphicFramePr>
            <a:graphicFrameLocks noChangeAspect="1"/>
          </p:cNvGraphicFramePr>
          <p:nvPr/>
        </p:nvGraphicFramePr>
        <p:xfrm>
          <a:off x="4038600" y="5427663"/>
          <a:ext cx="2644775" cy="1049337"/>
        </p:xfrm>
        <a:graphic>
          <a:graphicData uri="http://schemas.openxmlformats.org/presentationml/2006/ole">
            <mc:AlternateContent xmlns:mc="http://schemas.openxmlformats.org/markup-compatibility/2006">
              <mc:Choice xmlns:v="urn:schemas-microsoft-com:vml" Requires="v">
                <p:oleObj spid="_x0000_s45119" name="Equation" r:id="rId3" imgW="863600" imgH="342900" progId="Equation.3">
                  <p:embed/>
                </p:oleObj>
              </mc:Choice>
              <mc:Fallback>
                <p:oleObj name="Equation" r:id="rId3" imgW="8636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427663"/>
                        <a:ext cx="2644775"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2"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pic>
        <p:nvPicPr>
          <p:cNvPr id="45063" name="Picture 7" descr="final"/>
          <p:cNvPicPr>
            <a:picLocks noChangeAspect="1" noChangeArrowheads="1"/>
          </p:cNvPicPr>
          <p:nvPr/>
        </p:nvPicPr>
        <p:blipFill>
          <a:blip r:embed="rId5"/>
          <a:srcRect/>
          <a:stretch>
            <a:fillRect/>
          </a:stretch>
        </p:blipFill>
        <p:spPr bwMode="auto">
          <a:xfrm>
            <a:off x="3505200" y="3644900"/>
            <a:ext cx="3670300" cy="927100"/>
          </a:xfrm>
          <a:prstGeom prst="rect">
            <a:avLst/>
          </a:prstGeom>
          <a:noFill/>
          <a:ln w="9525">
            <a:noFill/>
            <a:miter lim="800000"/>
            <a:headEnd/>
            <a:tailEnd/>
          </a:ln>
        </p:spPr>
      </p:pic>
      <p:sp>
        <p:nvSpPr>
          <p:cNvPr id="45064" name="Text Box 8"/>
          <p:cNvSpPr txBox="1">
            <a:spLocks noChangeArrowheads="1"/>
          </p:cNvSpPr>
          <p:nvPr/>
        </p:nvSpPr>
        <p:spPr bwMode="auto">
          <a:xfrm>
            <a:off x="7146925" y="5602288"/>
            <a:ext cx="1036224" cy="461665"/>
          </a:xfrm>
          <a:prstGeom prst="rect">
            <a:avLst/>
          </a:prstGeom>
          <a:noFill/>
          <a:ln w="9525">
            <a:noFill/>
            <a:miter lim="800000"/>
            <a:headEnd/>
            <a:tailEnd/>
          </a:ln>
        </p:spPr>
        <p:txBody>
          <a:bodyPr wrap="none">
            <a:prstTxWarp prst="textNoShape">
              <a:avLst/>
            </a:prstTxWarp>
            <a:spAutoFit/>
          </a:bodyPr>
          <a:lstStyle/>
          <a:p>
            <a:r>
              <a:rPr lang="en-US" b="0" i="1" dirty="0">
                <a:latin typeface="Calibri"/>
              </a:rPr>
              <a:t>Q.E.D.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43</a:t>
            </a:fld>
            <a:endParaRPr lang="en-US"/>
          </a:p>
        </p:txBody>
      </p:sp>
      <p:sp>
        <p:nvSpPr>
          <p:cNvPr id="3" name="Rectangle 41"/>
          <p:cNvSpPr>
            <a:spLocks noChangeArrowheads="1"/>
          </p:cNvSpPr>
          <p:nvPr/>
        </p:nvSpPr>
        <p:spPr bwMode="auto">
          <a:xfrm>
            <a:off x="2971800" y="457200"/>
            <a:ext cx="3346489" cy="769441"/>
          </a:xfrm>
          <a:prstGeom prst="rect">
            <a:avLst/>
          </a:prstGeom>
          <a:noFill/>
          <a:ln w="9525">
            <a:noFill/>
            <a:miter lim="800000"/>
            <a:headEnd/>
            <a:tailEnd/>
          </a:ln>
        </p:spPr>
        <p:txBody>
          <a:bodyPr wrap="none">
            <a:prstTxWarp prst="textNoShape">
              <a:avLst/>
            </a:prstTxWarp>
            <a:spAutoFit/>
          </a:bodyPr>
          <a:lstStyle/>
          <a:p>
            <a:r>
              <a:rPr lang="en-US" sz="4400" b="0" i="1">
                <a:solidFill>
                  <a:srgbClr val="1F1F0B"/>
                </a:solidFill>
                <a:latin typeface="Helvetica" charset="0"/>
              </a:rPr>
              <a:t>Multiple Slip</a:t>
            </a:r>
          </a:p>
        </p:txBody>
      </p:sp>
      <p:sp>
        <p:nvSpPr>
          <p:cNvPr id="5" name="Rectangle 3"/>
          <p:cNvSpPr txBox="1">
            <a:spLocks noChangeArrowheads="1"/>
          </p:cNvSpPr>
          <p:nvPr/>
        </p:nvSpPr>
        <p:spPr>
          <a:xfrm>
            <a:off x="762000" y="2286000"/>
            <a:ext cx="7391400" cy="3962400"/>
          </a:xfrm>
          <a:prstGeom prst="rect">
            <a:avLst/>
          </a:prstGeom>
        </p:spPr>
        <p:txBody>
          <a:bodyPr/>
          <a:lst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a:lstStyle>
          <a:p>
            <a:r>
              <a:rPr lang="en-US" b="0" dirty="0"/>
              <a:t>This section analyzes the geometry of multiple slip, all in the crystal frame.  This sets the scene for the treatment of the problem in terms of simultaneous equations.</a:t>
            </a:r>
            <a:endParaRPr lang="en-US" b="0" i="1" dirty="0"/>
          </a:p>
        </p:txBody>
      </p:sp>
    </p:spTree>
    <p:extLst>
      <p:ext uri="{BB962C8B-B14F-4D97-AF65-F5344CB8AC3E}">
        <p14:creationId xmlns:p14="http://schemas.microsoft.com/office/powerpoint/2010/main" val="319079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Slide Number Placeholder 2"/>
          <p:cNvSpPr>
            <a:spLocks noGrp="1"/>
          </p:cNvSpPr>
          <p:nvPr>
            <p:ph type="sldNum" sz="quarter" idx="11"/>
          </p:nvPr>
        </p:nvSpPr>
        <p:spPr>
          <a:noFill/>
        </p:spPr>
        <p:txBody>
          <a:bodyPr/>
          <a:lstStyle/>
          <a:p>
            <a:fld id="{6C1A08B6-4896-2A4A-ACC5-005A4197F28C}" type="slidenum">
              <a:rPr lang="en-US" smtClean="0"/>
              <a:pPr/>
              <a:t>44</a:t>
            </a:fld>
            <a:endParaRPr lang="en-US"/>
          </a:p>
        </p:txBody>
      </p:sp>
      <p:sp>
        <p:nvSpPr>
          <p:cNvPr id="48135" name="Text Box 29"/>
          <p:cNvSpPr txBox="1">
            <a:spLocks noChangeArrowheads="1"/>
          </p:cNvSpPr>
          <p:nvPr/>
        </p:nvSpPr>
        <p:spPr bwMode="auto">
          <a:xfrm>
            <a:off x="609600" y="2057400"/>
            <a:ext cx="2470598" cy="461665"/>
          </a:xfrm>
          <a:prstGeom prst="rect">
            <a:avLst/>
          </a:prstGeom>
          <a:noFill/>
          <a:ln w="9525">
            <a:noFill/>
            <a:miter lim="800000"/>
            <a:headEnd/>
            <a:tailEnd/>
          </a:ln>
        </p:spPr>
        <p:txBody>
          <a:bodyPr wrap="none">
            <a:prstTxWarp prst="textNoShape">
              <a:avLst/>
            </a:prstTxWarp>
            <a:spAutoFit/>
          </a:bodyPr>
          <a:lstStyle/>
          <a:p>
            <a:r>
              <a:rPr lang="pt-BR" b="0" dirty="0">
                <a:latin typeface="Cambria"/>
                <a:cs typeface="Cambria"/>
              </a:rPr>
              <a:t>General case –   </a:t>
            </a:r>
            <a:r>
              <a:rPr lang="pt-BR" dirty="0" err="1">
                <a:latin typeface="Cambria"/>
                <a:cs typeface="Cambria"/>
              </a:rPr>
              <a:t>D</a:t>
            </a:r>
            <a:endParaRPr lang="en-US" dirty="0">
              <a:latin typeface="Cambria"/>
              <a:cs typeface="Cambria"/>
            </a:endParaRPr>
          </a:p>
        </p:txBody>
      </p:sp>
      <p:sp>
        <p:nvSpPr>
          <p:cNvPr id="48136" name="AutoShape 30"/>
          <p:cNvSpPr>
            <a:spLocks/>
          </p:cNvSpPr>
          <p:nvPr/>
        </p:nvSpPr>
        <p:spPr bwMode="auto">
          <a:xfrm>
            <a:off x="3200400" y="1752600"/>
            <a:ext cx="228600" cy="1143000"/>
          </a:xfrm>
          <a:prstGeom prst="leftBrace">
            <a:avLst>
              <a:gd name="adj1" fmla="val 41667"/>
              <a:gd name="adj2" fmla="val 50000"/>
            </a:avLst>
          </a:prstGeom>
          <a:noFill/>
          <a:ln w="19050">
            <a:solidFill>
              <a:srgbClr val="FF0000"/>
            </a:solidFill>
            <a:round/>
            <a:headEnd/>
            <a:tailEnd/>
          </a:ln>
        </p:spPr>
        <p:txBody>
          <a:bodyPr wrap="none" anchor="ctr">
            <a:prstTxWarp prst="textNoShape">
              <a:avLst/>
            </a:prstTxWarp>
          </a:bodyPr>
          <a:lstStyle/>
          <a:p>
            <a:pPr algn="ctr"/>
            <a:endParaRPr lang="en-US" b="0">
              <a:latin typeface="Cambria"/>
              <a:cs typeface="Cambria"/>
            </a:endParaRPr>
          </a:p>
        </p:txBody>
      </p:sp>
      <p:sp>
        <p:nvSpPr>
          <p:cNvPr id="48137" name="Text Box 32"/>
          <p:cNvSpPr txBox="1">
            <a:spLocks noChangeArrowheads="1"/>
          </p:cNvSpPr>
          <p:nvPr/>
        </p:nvSpPr>
        <p:spPr bwMode="auto">
          <a:xfrm>
            <a:off x="3505200" y="2362200"/>
            <a:ext cx="4993675" cy="830997"/>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dirty="0">
                <a:latin typeface="Cambria"/>
                <a:cs typeface="Cambria"/>
              </a:rPr>
              <a:t> </a:t>
            </a:r>
            <a:r>
              <a:rPr lang="pt-BR" b="0" dirty="0" err="1">
                <a:latin typeface="Cambria"/>
                <a:cs typeface="Cambria"/>
              </a:rPr>
              <a:t>Only</a:t>
            </a:r>
            <a:r>
              <a:rPr lang="pt-BR" b="0" dirty="0">
                <a:latin typeface="Cambria"/>
                <a:cs typeface="Cambria"/>
              </a:rPr>
              <a:t> </a:t>
            </a:r>
            <a:r>
              <a:rPr lang="pt-BR" b="0" dirty="0" err="1">
                <a:latin typeface="Cambria"/>
                <a:cs typeface="Cambria"/>
              </a:rPr>
              <a:t>five</a:t>
            </a:r>
            <a:r>
              <a:rPr lang="pt-BR" b="0" dirty="0">
                <a:latin typeface="Cambria"/>
                <a:cs typeface="Cambria"/>
              </a:rPr>
              <a:t> </a:t>
            </a:r>
            <a:r>
              <a:rPr lang="pt-BR" b="0" dirty="0" err="1">
                <a:latin typeface="Cambria"/>
                <a:cs typeface="Cambria"/>
              </a:rPr>
              <a:t>independent</a:t>
            </a:r>
            <a:r>
              <a:rPr lang="pt-BR" b="0" dirty="0">
                <a:latin typeface="Cambria"/>
                <a:cs typeface="Cambria"/>
              </a:rPr>
              <a:t> (</a:t>
            </a:r>
            <a:r>
              <a:rPr lang="pt-BR" b="0" dirty="0" err="1">
                <a:latin typeface="Cambria"/>
                <a:cs typeface="Cambria"/>
              </a:rPr>
              <a:t>deviatoric</a:t>
            </a:r>
            <a:r>
              <a:rPr lang="pt-BR" b="0" dirty="0">
                <a:latin typeface="Cambria"/>
                <a:cs typeface="Cambria"/>
              </a:rPr>
              <a:t>) </a:t>
            </a:r>
            <a:br>
              <a:rPr lang="pt-BR" b="0" dirty="0">
                <a:latin typeface="Cambria"/>
                <a:cs typeface="Cambria"/>
              </a:rPr>
            </a:br>
            <a:r>
              <a:rPr lang="pt-BR" b="0" dirty="0">
                <a:latin typeface="Cambria"/>
                <a:cs typeface="Cambria"/>
              </a:rPr>
              <a:t>     </a:t>
            </a:r>
            <a:r>
              <a:rPr lang="pt-BR" b="0" dirty="0" err="1">
                <a:latin typeface="Cambria"/>
                <a:cs typeface="Cambria"/>
              </a:rPr>
              <a:t>components</a:t>
            </a:r>
            <a:endParaRPr lang="en-US" b="0" dirty="0">
              <a:latin typeface="Cambria"/>
              <a:cs typeface="Cambria"/>
            </a:endParaRPr>
          </a:p>
        </p:txBody>
      </p:sp>
      <p:sp>
        <p:nvSpPr>
          <p:cNvPr id="48138" name="Text Box 33"/>
          <p:cNvSpPr txBox="1">
            <a:spLocks noChangeArrowheads="1"/>
          </p:cNvSpPr>
          <p:nvPr/>
        </p:nvSpPr>
        <p:spPr bwMode="auto">
          <a:xfrm>
            <a:off x="3505200" y="1752600"/>
            <a:ext cx="4532010" cy="461665"/>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a:latin typeface="Cambria"/>
                <a:cs typeface="Cambria"/>
              </a:rPr>
              <a:t> Deformation rate is multi-axial</a:t>
            </a:r>
            <a:endParaRPr lang="en-US" b="0">
              <a:latin typeface="Cambria"/>
              <a:cs typeface="Cambria"/>
            </a:endParaRPr>
          </a:p>
        </p:txBody>
      </p:sp>
      <p:pic>
        <p:nvPicPr>
          <p:cNvPr id="48139" name="Picture 34" descr="Untitled-1"/>
          <p:cNvPicPr>
            <a:picLocks noChangeAspect="1" noChangeArrowheads="1"/>
          </p:cNvPicPr>
          <p:nvPr/>
        </p:nvPicPr>
        <p:blipFill>
          <a:blip r:embed="rId3">
            <a:lum bright="-16000" contrast="48000"/>
          </a:blip>
          <a:srcRect/>
          <a:stretch>
            <a:fillRect/>
          </a:stretch>
        </p:blipFill>
        <p:spPr bwMode="auto">
          <a:xfrm>
            <a:off x="4800600" y="3124200"/>
            <a:ext cx="4114800" cy="3419475"/>
          </a:xfrm>
          <a:prstGeom prst="rect">
            <a:avLst/>
          </a:prstGeom>
          <a:noFill/>
          <a:ln w="9525">
            <a:noFill/>
            <a:miter lim="800000"/>
            <a:headEnd/>
            <a:tailEnd/>
          </a:ln>
        </p:spPr>
      </p:pic>
      <p:sp>
        <p:nvSpPr>
          <p:cNvPr id="48140" name="Text Box 36"/>
          <p:cNvSpPr txBox="1">
            <a:spLocks noChangeArrowheads="1"/>
          </p:cNvSpPr>
          <p:nvPr/>
        </p:nvSpPr>
        <p:spPr bwMode="auto">
          <a:xfrm>
            <a:off x="685800" y="2819400"/>
            <a:ext cx="1859554" cy="461665"/>
          </a:xfrm>
          <a:prstGeom prst="rect">
            <a:avLst/>
          </a:prstGeom>
          <a:noFill/>
          <a:ln w="9525">
            <a:noFill/>
            <a:miter lim="800000"/>
            <a:headEnd/>
            <a:tailEnd/>
          </a:ln>
        </p:spPr>
        <p:txBody>
          <a:bodyPr wrap="none">
            <a:prstTxWarp prst="textNoShape">
              <a:avLst/>
            </a:prstTxWarp>
            <a:spAutoFit/>
          </a:bodyPr>
          <a:lstStyle/>
          <a:p>
            <a:r>
              <a:rPr lang="pt-BR" b="0">
                <a:latin typeface="Cambria"/>
                <a:cs typeface="Cambria"/>
              </a:rPr>
              <a:t>Crystal - FCC</a:t>
            </a:r>
            <a:endParaRPr lang="en-US" b="0">
              <a:latin typeface="Cambria"/>
              <a:cs typeface="Cambria"/>
            </a:endParaRPr>
          </a:p>
        </p:txBody>
      </p:sp>
      <p:sp>
        <p:nvSpPr>
          <p:cNvPr id="48141" name="Text Box 37"/>
          <p:cNvSpPr txBox="1">
            <a:spLocks noChangeArrowheads="1"/>
          </p:cNvSpPr>
          <p:nvPr/>
        </p:nvSpPr>
        <p:spPr bwMode="auto">
          <a:xfrm>
            <a:off x="703263" y="3384550"/>
            <a:ext cx="4554537" cy="1200328"/>
          </a:xfrm>
          <a:prstGeom prst="rect">
            <a:avLst/>
          </a:prstGeom>
          <a:noFill/>
          <a:ln w="9525">
            <a:noFill/>
            <a:miter lim="800000"/>
            <a:headEnd/>
            <a:tailEnd/>
          </a:ln>
        </p:spPr>
        <p:txBody>
          <a:bodyPr wrap="square">
            <a:prstTxWarp prst="textNoShape">
              <a:avLst/>
            </a:prstTxWarp>
            <a:spAutoFit/>
          </a:bodyPr>
          <a:lstStyle/>
          <a:p>
            <a:r>
              <a:rPr lang="en-US" b="0">
                <a:latin typeface="Cambria"/>
                <a:cs typeface="Cambria"/>
              </a:rPr>
              <a:t>Slip rates -       ,         ,         ...., </a:t>
            </a:r>
            <a:br>
              <a:rPr lang="en-US" b="0">
                <a:latin typeface="Cambria"/>
                <a:cs typeface="Cambria"/>
              </a:rPr>
            </a:br>
            <a:r>
              <a:rPr lang="en-US" b="0">
                <a:latin typeface="Cambria"/>
                <a:cs typeface="Cambria"/>
              </a:rPr>
              <a:t>on the slip systems </a:t>
            </a:r>
            <a:r>
              <a:rPr lang="en-US" b="0" i="1">
                <a:latin typeface="Cambria"/>
                <a:cs typeface="Cambria"/>
              </a:rPr>
              <a:t>a</a:t>
            </a:r>
            <a:r>
              <a:rPr lang="en-US" b="0" i="1" baseline="-25000">
                <a:latin typeface="Cambria"/>
                <a:cs typeface="Cambria"/>
              </a:rPr>
              <a:t>1</a:t>
            </a:r>
            <a:r>
              <a:rPr lang="en-US" b="0" i="1">
                <a:latin typeface="Cambria"/>
                <a:cs typeface="Cambria"/>
              </a:rPr>
              <a:t>, a</a:t>
            </a:r>
            <a:r>
              <a:rPr lang="en-US" b="0" i="1" baseline="-25000">
                <a:latin typeface="Cambria"/>
                <a:cs typeface="Cambria"/>
              </a:rPr>
              <a:t>2</a:t>
            </a:r>
            <a:r>
              <a:rPr lang="en-US" b="0" i="1">
                <a:latin typeface="Cambria"/>
                <a:cs typeface="Cambria"/>
              </a:rPr>
              <a:t>, a</a:t>
            </a:r>
            <a:r>
              <a:rPr lang="en-US" b="0" i="1" baseline="-25000">
                <a:latin typeface="Cambria"/>
                <a:cs typeface="Cambria"/>
              </a:rPr>
              <a:t>3</a:t>
            </a:r>
            <a:r>
              <a:rPr lang="en-US" b="0">
                <a:latin typeface="Cambria"/>
                <a:cs typeface="Cambria"/>
              </a:rPr>
              <a:t> ..., respectively.</a:t>
            </a:r>
          </a:p>
        </p:txBody>
      </p:sp>
      <p:graphicFrame>
        <p:nvGraphicFramePr>
          <p:cNvPr id="48130" name="Object 2"/>
          <p:cNvGraphicFramePr>
            <a:graphicFrameLocks noChangeAspect="1"/>
          </p:cNvGraphicFramePr>
          <p:nvPr>
            <p:extLst>
              <p:ext uri="{D42A27DB-BD31-4B8C-83A1-F6EECF244321}">
                <p14:modId xmlns:p14="http://schemas.microsoft.com/office/powerpoint/2010/main" val="1731984589"/>
              </p:ext>
            </p:extLst>
          </p:nvPr>
        </p:nvGraphicFramePr>
        <p:xfrm>
          <a:off x="2239963" y="3367088"/>
          <a:ext cx="449262" cy="508000"/>
        </p:xfrm>
        <a:graphic>
          <a:graphicData uri="http://schemas.openxmlformats.org/presentationml/2006/ole">
            <mc:AlternateContent xmlns:mc="http://schemas.openxmlformats.org/markup-compatibility/2006">
              <mc:Choice xmlns:v="urn:schemas-microsoft-com:vml" Requires="v">
                <p:oleObj spid="_x0000_s48359" name="Equation" r:id="rId4" imgW="190500" imgH="215900" progId="Equation.3">
                  <p:embed/>
                </p:oleObj>
              </mc:Choice>
              <mc:Fallback>
                <p:oleObj name="Equation" r:id="rId4" imgW="190500" imgH="215900" progId="Equation.3">
                  <p:embed/>
                  <p:pic>
                    <p:nvPicPr>
                      <p:cNvPr id="0" name="Picture 2"/>
                      <p:cNvPicPr>
                        <a:picLocks noChangeAspect="1" noChangeArrowheads="1"/>
                      </p:cNvPicPr>
                      <p:nvPr/>
                    </p:nvPicPr>
                    <p:blipFill>
                      <a:blip r:embed="rId5"/>
                      <a:srcRect/>
                      <a:stretch>
                        <a:fillRect/>
                      </a:stretch>
                    </p:blipFill>
                    <p:spPr bwMode="auto">
                      <a:xfrm>
                        <a:off x="2239963" y="3367088"/>
                        <a:ext cx="449262"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425489089"/>
              </p:ext>
            </p:extLst>
          </p:nvPr>
        </p:nvGraphicFramePr>
        <p:xfrm>
          <a:off x="2833688" y="3367088"/>
          <a:ext cx="473075" cy="503237"/>
        </p:xfrm>
        <a:graphic>
          <a:graphicData uri="http://schemas.openxmlformats.org/presentationml/2006/ole">
            <mc:AlternateContent xmlns:mc="http://schemas.openxmlformats.org/markup-compatibility/2006">
              <mc:Choice xmlns:v="urn:schemas-microsoft-com:vml" Requires="v">
                <p:oleObj spid="_x0000_s48360" name="Equation" r:id="rId6" imgW="203200" imgH="215900" progId="Equation.3">
                  <p:embed/>
                </p:oleObj>
              </mc:Choice>
              <mc:Fallback>
                <p:oleObj name="Equation" r:id="rId6" imgW="203200" imgH="215900" progId="Equation.3">
                  <p:embed/>
                  <p:pic>
                    <p:nvPicPr>
                      <p:cNvPr id="0" name="Picture 3"/>
                      <p:cNvPicPr>
                        <a:picLocks noChangeAspect="1" noChangeArrowheads="1"/>
                      </p:cNvPicPr>
                      <p:nvPr/>
                    </p:nvPicPr>
                    <p:blipFill>
                      <a:blip r:embed="rId7"/>
                      <a:srcRect/>
                      <a:stretch>
                        <a:fillRect/>
                      </a:stretch>
                    </p:blipFill>
                    <p:spPr bwMode="auto">
                      <a:xfrm>
                        <a:off x="2833688" y="3367088"/>
                        <a:ext cx="473075" cy="50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1159188208"/>
              </p:ext>
            </p:extLst>
          </p:nvPr>
        </p:nvGraphicFramePr>
        <p:xfrm>
          <a:off x="3508375" y="3378200"/>
          <a:ext cx="411163" cy="468313"/>
        </p:xfrm>
        <a:graphic>
          <a:graphicData uri="http://schemas.openxmlformats.org/presentationml/2006/ole">
            <mc:AlternateContent xmlns:mc="http://schemas.openxmlformats.org/markup-compatibility/2006">
              <mc:Choice xmlns:v="urn:schemas-microsoft-com:vml" Requires="v">
                <p:oleObj spid="_x0000_s48361" name="Equation" r:id="rId8" imgW="190500" imgH="215900" progId="Equation.3">
                  <p:embed/>
                </p:oleObj>
              </mc:Choice>
              <mc:Fallback>
                <p:oleObj name="Equation" r:id="rId8" imgW="190500" imgH="215900" progId="Equation.3">
                  <p:embed/>
                  <p:pic>
                    <p:nvPicPr>
                      <p:cNvPr id="0" name="Picture 4"/>
                      <p:cNvPicPr>
                        <a:picLocks noChangeAspect="1" noChangeArrowheads="1"/>
                      </p:cNvPicPr>
                      <p:nvPr/>
                    </p:nvPicPr>
                    <p:blipFill>
                      <a:blip r:embed="rId9"/>
                      <a:srcRect/>
                      <a:stretch>
                        <a:fillRect/>
                      </a:stretch>
                    </p:blipFill>
                    <p:spPr bwMode="auto">
                      <a:xfrm>
                        <a:off x="3508375" y="3378200"/>
                        <a:ext cx="411163"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42" name="Rectangle 41"/>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pt-BR" sz="4400" b="0" i="1" dirty="0" err="1">
                <a:solidFill>
                  <a:srgbClr val="011099"/>
                </a:solidFill>
                <a:latin typeface="Helvetica" charset="0"/>
              </a:rPr>
              <a:t>Multiple</a:t>
            </a:r>
            <a:r>
              <a:rPr lang="pt-BR" sz="4400" b="0" i="1" dirty="0">
                <a:solidFill>
                  <a:srgbClr val="011099"/>
                </a:solidFill>
                <a:latin typeface="Helvetica" charset="0"/>
              </a:rPr>
              <a:t> </a:t>
            </a:r>
            <a:r>
              <a:rPr lang="pt-BR" sz="4400" b="0" i="1" dirty="0" err="1">
                <a:solidFill>
                  <a:srgbClr val="011099"/>
                </a:solidFill>
                <a:latin typeface="Helvetica" charset="0"/>
              </a:rPr>
              <a:t>Slip</a:t>
            </a:r>
            <a:endParaRPr lang="en-US" sz="4400" b="0" i="1" dirty="0">
              <a:solidFill>
                <a:srgbClr val="011099"/>
              </a:solidFill>
              <a:latin typeface="Helvetica" charset="0"/>
            </a:endParaRPr>
          </a:p>
        </p:txBody>
      </p:sp>
      <p:grpSp>
        <p:nvGrpSpPr>
          <p:cNvPr id="48143" name="Group 16"/>
          <p:cNvGrpSpPr>
            <a:grpSpLocks/>
          </p:cNvGrpSpPr>
          <p:nvPr/>
        </p:nvGrpSpPr>
        <p:grpSpPr bwMode="auto">
          <a:xfrm>
            <a:off x="228600" y="4572000"/>
            <a:ext cx="5105400" cy="1790700"/>
            <a:chOff x="228600" y="4572000"/>
            <a:chExt cx="5105400" cy="1790700"/>
          </a:xfrm>
        </p:grpSpPr>
        <p:pic>
          <p:nvPicPr>
            <p:cNvPr id="48145" name="Picture 35" descr="Untitled-2"/>
            <p:cNvPicPr>
              <a:picLocks noChangeAspect="1" noChangeArrowheads="1"/>
            </p:cNvPicPr>
            <p:nvPr/>
          </p:nvPicPr>
          <p:blipFill>
            <a:blip r:embed="rId10">
              <a:lum bright="-40000" contrast="76000"/>
            </a:blip>
            <a:srcRect/>
            <a:stretch>
              <a:fillRect/>
            </a:stretch>
          </p:blipFill>
          <p:spPr bwMode="auto">
            <a:xfrm>
              <a:off x="228600" y="4572000"/>
              <a:ext cx="5105400" cy="1790700"/>
            </a:xfrm>
            <a:prstGeom prst="rect">
              <a:avLst/>
            </a:prstGeom>
            <a:noFill/>
            <a:ln w="9525">
              <a:noFill/>
              <a:miter lim="800000"/>
              <a:headEnd/>
              <a:tailEnd/>
            </a:ln>
          </p:spPr>
        </p:pic>
        <p:graphicFrame>
          <p:nvGraphicFramePr>
            <p:cNvPr id="48133" name="Object 5"/>
            <p:cNvGraphicFramePr>
              <a:graphicFrameLocks noChangeAspect="1"/>
            </p:cNvGraphicFramePr>
            <p:nvPr/>
          </p:nvGraphicFramePr>
          <p:xfrm>
            <a:off x="4011774" y="5105400"/>
            <a:ext cx="371542" cy="228600"/>
          </p:xfrm>
          <a:graphic>
            <a:graphicData uri="http://schemas.openxmlformats.org/presentationml/2006/ole">
              <mc:AlternateContent xmlns:mc="http://schemas.openxmlformats.org/markup-compatibility/2006">
                <mc:Choice xmlns:v="urn:schemas-microsoft-com:vml" Requires="v">
                  <p:oleObj spid="_x0000_s48362" name="Equation" r:id="rId11" imgW="330200" imgH="203200" progId="Equation.3">
                    <p:embed/>
                  </p:oleObj>
                </mc:Choice>
                <mc:Fallback>
                  <p:oleObj name="Equation" r:id="rId11" imgW="330200" imgH="203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1774" y="5105400"/>
                          <a:ext cx="371542" cy="2286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48144" name="TextBox 15"/>
          <p:cNvSpPr txBox="1">
            <a:spLocks noChangeArrowheads="1"/>
          </p:cNvSpPr>
          <p:nvPr/>
        </p:nvSpPr>
        <p:spPr bwMode="auto">
          <a:xfrm>
            <a:off x="1219200" y="6400800"/>
            <a:ext cx="2941831" cy="369332"/>
          </a:xfrm>
          <a:prstGeom prst="rect">
            <a:avLst/>
          </a:prstGeom>
          <a:noFill/>
          <a:ln w="9525">
            <a:noFill/>
            <a:miter lim="800000"/>
            <a:headEnd/>
            <a:tailEnd/>
          </a:ln>
        </p:spPr>
        <p:txBody>
          <a:bodyPr wrap="none">
            <a:prstTxWarp prst="textNoShape">
              <a:avLst/>
            </a:prstTxWarp>
            <a:spAutoFit/>
          </a:bodyPr>
          <a:lstStyle/>
          <a:p>
            <a:r>
              <a:rPr lang="en-US" sz="1800" b="0" dirty="0">
                <a:solidFill>
                  <a:srgbClr val="FF0000"/>
                </a:solidFill>
                <a:latin typeface="Calibri"/>
              </a:rPr>
              <a:t>Note correction to system </a:t>
            </a:r>
            <a:r>
              <a:rPr lang="en-US" sz="1800" b="0" i="1" dirty="0">
                <a:solidFill>
                  <a:srgbClr val="FF0000"/>
                </a:solidFill>
                <a:latin typeface="Calibri"/>
              </a:rPr>
              <a:t>b2</a:t>
            </a:r>
            <a:endParaRPr lang="en-US" sz="1800" b="0" dirty="0">
              <a:solidFill>
                <a:srgbClr val="FF0000"/>
              </a:solidFill>
              <a:latin typeface="Calibri"/>
            </a:endParaRPr>
          </a:p>
        </p:txBody>
      </p:sp>
      <p:sp>
        <p:nvSpPr>
          <p:cNvPr id="2" name="Rectangle 1"/>
          <p:cNvSpPr/>
          <p:nvPr/>
        </p:nvSpPr>
        <p:spPr>
          <a:xfrm>
            <a:off x="6400800" y="6504801"/>
            <a:ext cx="1133644" cy="276999"/>
          </a:xfrm>
          <a:prstGeom prst="rect">
            <a:avLst/>
          </a:prstGeom>
        </p:spPr>
        <p:txBody>
          <a:bodyPr wrap="none">
            <a:spAutoFit/>
          </a:bodyPr>
          <a:lstStyle/>
          <a:p>
            <a:r>
              <a:rPr lang="pt-BR" sz="1200" b="0" dirty="0">
                <a:solidFill>
                  <a:srgbClr val="660066"/>
                </a:solidFill>
                <a:latin typeface="Cambria"/>
                <a:cs typeface="Cambria"/>
              </a:rPr>
              <a:t>Khan &amp; Huang</a:t>
            </a:r>
            <a:endParaRPr lang="en-US" sz="1200" dirty="0">
              <a:solidFill>
                <a:srgbClr val="66006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4"/>
          <p:cNvSpPr>
            <a:spLocks noGrp="1"/>
          </p:cNvSpPr>
          <p:nvPr>
            <p:ph type="sldNum" sz="quarter" idx="11"/>
          </p:nvPr>
        </p:nvSpPr>
        <p:spPr>
          <a:noFill/>
        </p:spPr>
        <p:txBody>
          <a:bodyPr/>
          <a:lstStyle/>
          <a:p>
            <a:fld id="{EC560B8F-BD92-0B48-BDA2-984CFD694D1C}" type="slidenum">
              <a:rPr lang="en-US" smtClean="0"/>
              <a:pPr/>
              <a:t>45</a:t>
            </a:fld>
            <a:endParaRPr lang="en-US"/>
          </a:p>
        </p:txBody>
      </p:sp>
      <p:sp>
        <p:nvSpPr>
          <p:cNvPr id="49157" name="Text Box 17"/>
          <p:cNvSpPr txBox="1">
            <a:spLocks noChangeArrowheads="1"/>
          </p:cNvSpPr>
          <p:nvPr/>
        </p:nvSpPr>
        <p:spPr bwMode="auto">
          <a:xfrm>
            <a:off x="609600" y="1600200"/>
            <a:ext cx="6070893" cy="1200328"/>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Using</a:t>
            </a:r>
          </a:p>
          <a:p>
            <a:endParaRPr lang="en-US" b="0" dirty="0">
              <a:latin typeface="Cambria"/>
              <a:cs typeface="Cambria"/>
            </a:endParaRPr>
          </a:p>
          <a:p>
            <a:r>
              <a:rPr lang="en-US" b="0" dirty="0">
                <a:latin typeface="Cambria"/>
                <a:cs typeface="Cambria"/>
              </a:rPr>
              <a:t>the following set of relations can be obtained</a:t>
            </a:r>
          </a:p>
        </p:txBody>
      </p:sp>
      <p:graphicFrame>
        <p:nvGraphicFramePr>
          <p:cNvPr id="49154" name="Object 2"/>
          <p:cNvGraphicFramePr>
            <a:graphicFrameLocks noChangeAspect="1"/>
          </p:cNvGraphicFramePr>
          <p:nvPr>
            <p:extLst>
              <p:ext uri="{D42A27DB-BD31-4B8C-83A1-F6EECF244321}">
                <p14:modId xmlns:p14="http://schemas.microsoft.com/office/powerpoint/2010/main" val="1524324575"/>
              </p:ext>
            </p:extLst>
          </p:nvPr>
        </p:nvGraphicFramePr>
        <p:xfrm>
          <a:off x="619125" y="2819400"/>
          <a:ext cx="8058150" cy="3065463"/>
        </p:xfrm>
        <a:graphic>
          <a:graphicData uri="http://schemas.openxmlformats.org/presentationml/2006/ole">
            <mc:AlternateContent xmlns:mc="http://schemas.openxmlformats.org/markup-compatibility/2006">
              <mc:Choice xmlns:v="urn:schemas-microsoft-com:vml" Requires="v">
                <p:oleObj spid="_x0000_s49271" name="Equation" r:id="rId3" imgW="3873500" imgH="1473200" progId="Equation.3">
                  <p:embed/>
                </p:oleObj>
              </mc:Choice>
              <mc:Fallback>
                <p:oleObj name="Equation" r:id="rId3" imgW="3873500" imgH="1473200" progId="Equation.3">
                  <p:embed/>
                  <p:pic>
                    <p:nvPicPr>
                      <p:cNvPr id="0" name="Picture 2"/>
                      <p:cNvPicPr>
                        <a:picLocks noChangeAspect="1" noChangeArrowheads="1"/>
                      </p:cNvPicPr>
                      <p:nvPr/>
                    </p:nvPicPr>
                    <p:blipFill>
                      <a:blip r:embed="rId4"/>
                      <a:srcRect/>
                      <a:stretch>
                        <a:fillRect/>
                      </a:stretch>
                    </p:blipFill>
                    <p:spPr bwMode="auto">
                      <a:xfrm>
                        <a:off x="619125" y="2819400"/>
                        <a:ext cx="8058150" cy="3065463"/>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60" name="Text Box 22"/>
          <p:cNvSpPr txBox="1">
            <a:spLocks noChangeArrowheads="1"/>
          </p:cNvSpPr>
          <p:nvPr/>
        </p:nvSpPr>
        <p:spPr bwMode="auto">
          <a:xfrm>
            <a:off x="381000" y="5943600"/>
            <a:ext cx="696912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Note: </a:t>
            </a:r>
            <a:r>
              <a:rPr lang="en-US" b="0" i="1" dirty="0">
                <a:latin typeface="Cambria"/>
                <a:cs typeface="Cambria"/>
              </a:rPr>
              <a:t>e</a:t>
            </a:r>
            <a:r>
              <a:rPr lang="en-US" b="0" i="1" baseline="-25000" dirty="0">
                <a:latin typeface="Cambria"/>
                <a:cs typeface="Cambria"/>
              </a:rPr>
              <a:t>x</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y</a:t>
            </a:r>
            <a:r>
              <a:rPr lang="en-US" b="0" dirty="0">
                <a:latin typeface="Cambria"/>
                <a:cs typeface="Cambria"/>
              </a:rPr>
              <a:t>,</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z</a:t>
            </a:r>
            <a:r>
              <a:rPr lang="en-US" b="0" dirty="0">
                <a:latin typeface="Cambria"/>
                <a:cs typeface="Cambria"/>
              </a:rPr>
              <a:t> are unit vectors parallel to the axes</a:t>
            </a:r>
          </a:p>
        </p:txBody>
      </p:sp>
      <p:sp>
        <p:nvSpPr>
          <p:cNvPr id="49161" name="Rectangle 24"/>
          <p:cNvSpPr>
            <a:spLocks noChangeArrowheads="1"/>
          </p:cNvSpPr>
          <p:nvPr/>
        </p:nvSpPr>
        <p:spPr bwMode="auto">
          <a:xfrm>
            <a:off x="2971800" y="228600"/>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graphicFrame>
        <p:nvGraphicFramePr>
          <p:cNvPr id="49155" name="Object 3"/>
          <p:cNvGraphicFramePr>
            <a:graphicFrameLocks noChangeAspect="1"/>
          </p:cNvGraphicFramePr>
          <p:nvPr>
            <p:extLst>
              <p:ext uri="{D42A27DB-BD31-4B8C-83A1-F6EECF244321}">
                <p14:modId xmlns:p14="http://schemas.microsoft.com/office/powerpoint/2010/main" val="1716175708"/>
              </p:ext>
            </p:extLst>
          </p:nvPr>
        </p:nvGraphicFramePr>
        <p:xfrm>
          <a:off x="1946275" y="1082675"/>
          <a:ext cx="2987675" cy="1238250"/>
        </p:xfrm>
        <a:graphic>
          <a:graphicData uri="http://schemas.openxmlformats.org/presentationml/2006/ole">
            <mc:AlternateContent xmlns:mc="http://schemas.openxmlformats.org/markup-compatibility/2006">
              <mc:Choice xmlns:v="urn:schemas-microsoft-com:vml" Requires="v">
                <p:oleObj spid="_x0000_s49272" name="Equation" r:id="rId5" imgW="1104900" imgH="457200" progId="Equation.3">
                  <p:embed/>
                </p:oleObj>
              </mc:Choice>
              <mc:Fallback>
                <p:oleObj name="Equation" r:id="rId5" imgW="1104900" imgH="457200" progId="Equation.3">
                  <p:embed/>
                  <p:pic>
                    <p:nvPicPr>
                      <p:cNvPr id="0" name="Picture 3"/>
                      <p:cNvPicPr>
                        <a:picLocks noChangeAspect="1" noChangeArrowheads="1"/>
                      </p:cNvPicPr>
                      <p:nvPr/>
                    </p:nvPicPr>
                    <p:blipFill>
                      <a:blip r:embed="rId6"/>
                      <a:srcRect/>
                      <a:stretch>
                        <a:fillRect/>
                      </a:stretch>
                    </p:blipFill>
                    <p:spPr bwMode="auto">
                      <a:xfrm>
                        <a:off x="1946275" y="1082675"/>
                        <a:ext cx="2987675" cy="123825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p:spPr>
        <p:txBody>
          <a:bodyPr/>
          <a:lstStyle/>
          <a:p>
            <a:fld id="{99C73627-B870-9543-B772-B83D22F61076}" type="slidenum">
              <a:rPr lang="en-US" smtClean="0"/>
              <a:pPr/>
              <a:t>46</a:t>
            </a:fld>
            <a:endParaRPr lang="en-US"/>
          </a:p>
        </p:txBody>
      </p:sp>
      <p:graphicFrame>
        <p:nvGraphicFramePr>
          <p:cNvPr id="50178" name="Object 2"/>
          <p:cNvGraphicFramePr>
            <a:graphicFrameLocks noChangeAspect="1"/>
          </p:cNvGraphicFramePr>
          <p:nvPr/>
        </p:nvGraphicFramePr>
        <p:xfrm>
          <a:off x="1065213" y="1690688"/>
          <a:ext cx="6935787" cy="4851400"/>
        </p:xfrm>
        <a:graphic>
          <a:graphicData uri="http://schemas.openxmlformats.org/presentationml/2006/ole">
            <mc:AlternateContent xmlns:mc="http://schemas.openxmlformats.org/markup-compatibility/2006">
              <mc:Choice xmlns:v="urn:schemas-microsoft-com:vml" Requires="v">
                <p:oleObj spid="_x0000_s50239" name="Equation" r:id="rId3" imgW="3124597" imgH="2184797" progId="Equation.3">
                  <p:embed/>
                </p:oleObj>
              </mc:Choice>
              <mc:Fallback>
                <p:oleObj name="Equation" r:id="rId3" imgW="3124597" imgH="21847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1690688"/>
                        <a:ext cx="6935787" cy="485140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Rectangle 28"/>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Slide Number Placeholder 4"/>
          <p:cNvSpPr>
            <a:spLocks noGrp="1"/>
          </p:cNvSpPr>
          <p:nvPr>
            <p:ph type="sldNum" sz="quarter" idx="11"/>
          </p:nvPr>
        </p:nvSpPr>
        <p:spPr>
          <a:noFill/>
        </p:spPr>
        <p:txBody>
          <a:bodyPr/>
          <a:lstStyle/>
          <a:p>
            <a:fld id="{99636696-8D6F-8A43-AF7B-17E41BCFDAC3}" type="slidenum">
              <a:rPr lang="en-US" smtClean="0"/>
              <a:pPr/>
              <a:t>47</a:t>
            </a:fld>
            <a:endParaRPr lang="en-US"/>
          </a:p>
        </p:txBody>
      </p:sp>
      <p:sp>
        <p:nvSpPr>
          <p:cNvPr id="51207" name="Text Box 12"/>
          <p:cNvSpPr txBox="1">
            <a:spLocks noChangeArrowheads="1"/>
          </p:cNvSpPr>
          <p:nvPr/>
        </p:nvSpPr>
        <p:spPr bwMode="auto">
          <a:xfrm>
            <a:off x="762000" y="1600200"/>
            <a:ext cx="7712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To verify these relations, consider the contribution of shear on system </a:t>
            </a:r>
            <a:r>
              <a:rPr lang="en-US" b="0" i="1">
                <a:latin typeface="Cambria"/>
                <a:cs typeface="Cambria"/>
              </a:rPr>
              <a:t>c</a:t>
            </a:r>
            <a:r>
              <a:rPr lang="en-US" b="0" i="1" baseline="-25000">
                <a:latin typeface="Cambria"/>
                <a:cs typeface="Cambria"/>
              </a:rPr>
              <a:t>3</a:t>
            </a:r>
            <a:r>
              <a:rPr lang="en-US" b="0">
                <a:latin typeface="Cambria"/>
                <a:cs typeface="Cambria"/>
              </a:rPr>
              <a:t> as an example:</a:t>
            </a:r>
          </a:p>
        </p:txBody>
      </p:sp>
      <p:sp>
        <p:nvSpPr>
          <p:cNvPr id="51208" name="Text Box 13"/>
          <p:cNvSpPr txBox="1">
            <a:spLocks noChangeArrowheads="1"/>
          </p:cNvSpPr>
          <p:nvPr/>
        </p:nvSpPr>
        <p:spPr bwMode="auto">
          <a:xfrm>
            <a:off x="838200" y="3048000"/>
            <a:ext cx="1084101"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Given :  </a:t>
            </a:r>
          </a:p>
        </p:txBody>
      </p:sp>
      <p:sp>
        <p:nvSpPr>
          <p:cNvPr id="51209" name="AutoShape 14"/>
          <p:cNvSpPr>
            <a:spLocks/>
          </p:cNvSpPr>
          <p:nvPr/>
        </p:nvSpPr>
        <p:spPr bwMode="auto">
          <a:xfrm>
            <a:off x="2286000" y="2667000"/>
            <a:ext cx="228600" cy="1295400"/>
          </a:xfrm>
          <a:prstGeom prst="leftBrace">
            <a:avLst>
              <a:gd name="adj1" fmla="val 47222"/>
              <a:gd name="adj2" fmla="val 50000"/>
            </a:avLst>
          </a:prstGeom>
          <a:noFill/>
          <a:ln w="9525">
            <a:solidFill>
              <a:srgbClr val="0000FF"/>
            </a:solidFill>
            <a:round/>
            <a:headEnd/>
            <a:tailEnd/>
          </a:ln>
        </p:spPr>
        <p:txBody>
          <a:bodyPr wrap="none" anchor="ctr">
            <a:prstTxWarp prst="textNoShape">
              <a:avLst/>
            </a:prstTxWarp>
          </a:bodyPr>
          <a:lstStyle/>
          <a:p>
            <a:endParaRPr lang="en-US" b="0">
              <a:latin typeface="Cambria"/>
              <a:cs typeface="Cambria"/>
            </a:endParaRPr>
          </a:p>
        </p:txBody>
      </p:sp>
      <p:sp>
        <p:nvSpPr>
          <p:cNvPr id="51210" name="Text Box 15"/>
          <p:cNvSpPr txBox="1">
            <a:spLocks noChangeArrowheads="1"/>
          </p:cNvSpPr>
          <p:nvPr/>
        </p:nvSpPr>
        <p:spPr bwMode="auto">
          <a:xfrm>
            <a:off x="2667000" y="2438400"/>
            <a:ext cx="3657600" cy="457200"/>
          </a:xfrm>
          <a:prstGeom prst="rect">
            <a:avLst/>
          </a:prstGeom>
          <a:noFill/>
          <a:ln w="9525">
            <a:noFill/>
            <a:miter lim="800000"/>
            <a:headEnd/>
            <a:tailEnd/>
          </a:ln>
        </p:spPr>
        <p:txBody>
          <a:bodyPr>
            <a:prstTxWarp prst="textNoShape">
              <a:avLst/>
            </a:prstTxWarp>
            <a:spAutoFit/>
          </a:bodyPr>
          <a:lstStyle/>
          <a:p>
            <a:r>
              <a:rPr lang="en-US" sz="2000" b="0">
                <a:latin typeface="Cambria"/>
                <a:cs typeface="Cambria"/>
              </a:rPr>
              <a:t>Slip system -  </a:t>
            </a:r>
            <a:r>
              <a:rPr lang="en-US" sz="2000" b="0" i="1">
                <a:latin typeface="Cambria"/>
                <a:cs typeface="Cambria"/>
              </a:rPr>
              <a:t>c</a:t>
            </a:r>
            <a:r>
              <a:rPr lang="en-US" sz="2000" b="0" i="1" baseline="-25000">
                <a:latin typeface="Cambria"/>
                <a:cs typeface="Cambria"/>
              </a:rPr>
              <a:t>3</a:t>
            </a:r>
            <a:r>
              <a:rPr lang="en-US" b="0">
                <a:latin typeface="Cambria"/>
                <a:cs typeface="Cambria"/>
              </a:rPr>
              <a:t>; </a:t>
            </a:r>
          </a:p>
        </p:txBody>
      </p:sp>
      <p:graphicFrame>
        <p:nvGraphicFramePr>
          <p:cNvPr id="51202" name="Object 2"/>
          <p:cNvGraphicFramePr>
            <a:graphicFrameLocks noChangeAspect="1"/>
          </p:cNvGraphicFramePr>
          <p:nvPr>
            <p:extLst>
              <p:ext uri="{D42A27DB-BD31-4B8C-83A1-F6EECF244321}">
                <p14:modId xmlns:p14="http://schemas.microsoft.com/office/powerpoint/2010/main" val="3831057648"/>
              </p:ext>
            </p:extLst>
          </p:nvPr>
        </p:nvGraphicFramePr>
        <p:xfrm>
          <a:off x="4648200" y="2438400"/>
          <a:ext cx="468313" cy="495300"/>
        </p:xfrm>
        <a:graphic>
          <a:graphicData uri="http://schemas.openxmlformats.org/presentationml/2006/ole">
            <mc:AlternateContent xmlns:mc="http://schemas.openxmlformats.org/markup-compatibility/2006">
              <mc:Choice xmlns:v="urn:schemas-microsoft-com:vml" Requires="v">
                <p:oleObj spid="_x0000_s51431" name="Equation" r:id="rId3" imgW="216203" imgH="228898" progId="Equation.3">
                  <p:embed/>
                </p:oleObj>
              </mc:Choice>
              <mc:Fallback>
                <p:oleObj name="Equation" r:id="rId3" imgW="216203" imgH="228898"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68313"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1" name="Text Box 18"/>
          <p:cNvSpPr txBox="1">
            <a:spLocks noChangeArrowheads="1"/>
          </p:cNvSpPr>
          <p:nvPr/>
        </p:nvSpPr>
        <p:spPr bwMode="auto">
          <a:xfrm>
            <a:off x="2667000" y="3048000"/>
            <a:ext cx="3772262" cy="461665"/>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vector in the slip direction –</a:t>
            </a:r>
            <a:r>
              <a:rPr lang="en-US" b="0">
                <a:latin typeface="Cambria"/>
                <a:cs typeface="Cambria"/>
              </a:rPr>
              <a:t> </a:t>
            </a:r>
          </a:p>
        </p:txBody>
      </p:sp>
      <p:graphicFrame>
        <p:nvGraphicFramePr>
          <p:cNvPr id="51203" name="Object 3"/>
          <p:cNvGraphicFramePr>
            <a:graphicFrameLocks noChangeAspect="1"/>
          </p:cNvGraphicFramePr>
          <p:nvPr>
            <p:extLst>
              <p:ext uri="{D42A27DB-BD31-4B8C-83A1-F6EECF244321}">
                <p14:modId xmlns:p14="http://schemas.microsoft.com/office/powerpoint/2010/main" val="2932068657"/>
              </p:ext>
            </p:extLst>
          </p:nvPr>
        </p:nvGraphicFramePr>
        <p:xfrm>
          <a:off x="6497638" y="2890838"/>
          <a:ext cx="1808162" cy="669925"/>
        </p:xfrm>
        <a:graphic>
          <a:graphicData uri="http://schemas.openxmlformats.org/presentationml/2006/ole">
            <mc:AlternateContent xmlns:mc="http://schemas.openxmlformats.org/markup-compatibility/2006">
              <mc:Choice xmlns:v="urn:schemas-microsoft-com:vml" Requires="v">
                <p:oleObj spid="_x0000_s51432" name="Equation" r:id="rId5" imgW="1028700" imgH="381000" progId="Equation.3">
                  <p:embed/>
                </p:oleObj>
              </mc:Choice>
              <mc:Fallback>
                <p:oleObj name="Equation" r:id="rId5" imgW="10287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638" y="2890838"/>
                        <a:ext cx="1808162"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2" name="Rectangle 20"/>
          <p:cNvSpPr>
            <a:spLocks noChangeArrowheads="1"/>
          </p:cNvSpPr>
          <p:nvPr/>
        </p:nvSpPr>
        <p:spPr bwMode="auto">
          <a:xfrm>
            <a:off x="2667000" y="3733800"/>
            <a:ext cx="4241516" cy="400110"/>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normal vector to the slip plane –</a:t>
            </a:r>
          </a:p>
        </p:txBody>
      </p:sp>
      <p:graphicFrame>
        <p:nvGraphicFramePr>
          <p:cNvPr id="51204" name="Object 4"/>
          <p:cNvGraphicFramePr>
            <a:graphicFrameLocks noChangeAspect="1"/>
          </p:cNvGraphicFramePr>
          <p:nvPr>
            <p:extLst>
              <p:ext uri="{D42A27DB-BD31-4B8C-83A1-F6EECF244321}">
                <p14:modId xmlns:p14="http://schemas.microsoft.com/office/powerpoint/2010/main" val="1289304245"/>
              </p:ext>
            </p:extLst>
          </p:nvPr>
        </p:nvGraphicFramePr>
        <p:xfrm>
          <a:off x="7010400" y="3581400"/>
          <a:ext cx="1676400" cy="768350"/>
        </p:xfrm>
        <a:graphic>
          <a:graphicData uri="http://schemas.openxmlformats.org/presentationml/2006/ole">
            <mc:AlternateContent xmlns:mc="http://schemas.openxmlformats.org/markup-compatibility/2006">
              <mc:Choice xmlns:v="urn:schemas-microsoft-com:vml" Requires="v">
                <p:oleObj spid="_x0000_s51433" name="Equation" r:id="rId7" imgW="914797" imgH="419497" progId="Equation.3">
                  <p:embed/>
                </p:oleObj>
              </mc:Choice>
              <mc:Fallback>
                <p:oleObj name="Equation" r:id="rId7" imgW="9147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81400"/>
                        <a:ext cx="1676400"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3" name="Text Box 22"/>
          <p:cNvSpPr txBox="1">
            <a:spLocks noChangeArrowheads="1"/>
          </p:cNvSpPr>
          <p:nvPr/>
        </p:nvSpPr>
        <p:spPr bwMode="auto">
          <a:xfrm>
            <a:off x="228600" y="4343400"/>
            <a:ext cx="6046998"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contribution of the </a:t>
            </a:r>
            <a:r>
              <a:rPr lang="en-US" b="0" i="1" dirty="0">
                <a:latin typeface="Cambria"/>
                <a:cs typeface="Cambria"/>
              </a:rPr>
              <a:t>c</a:t>
            </a:r>
            <a:r>
              <a:rPr lang="en-US" b="0" i="1" baseline="-25000" dirty="0">
                <a:latin typeface="Cambria"/>
                <a:cs typeface="Cambria"/>
              </a:rPr>
              <a:t>3 </a:t>
            </a:r>
            <a:r>
              <a:rPr lang="en-US" b="0" dirty="0">
                <a:latin typeface="Cambria"/>
                <a:cs typeface="Cambria"/>
              </a:rPr>
              <a:t>system is given by:</a:t>
            </a:r>
          </a:p>
        </p:txBody>
      </p:sp>
      <p:graphicFrame>
        <p:nvGraphicFramePr>
          <p:cNvPr id="51205" name="Object 5"/>
          <p:cNvGraphicFramePr>
            <a:graphicFrameLocks noChangeAspect="1"/>
          </p:cNvGraphicFramePr>
          <p:nvPr/>
        </p:nvGraphicFramePr>
        <p:xfrm>
          <a:off x="962025" y="4876800"/>
          <a:ext cx="5086350" cy="1600200"/>
        </p:xfrm>
        <a:graphic>
          <a:graphicData uri="http://schemas.openxmlformats.org/presentationml/2006/ole">
            <mc:AlternateContent xmlns:mc="http://schemas.openxmlformats.org/markup-compatibility/2006">
              <mc:Choice xmlns:v="urn:schemas-microsoft-com:vml" Requires="v">
                <p:oleObj spid="_x0000_s51434" name="Equation" r:id="rId9" imgW="2260997" imgH="711597" progId="Equation.3">
                  <p:embed/>
                </p:oleObj>
              </mc:Choice>
              <mc:Fallback>
                <p:oleObj name="Equation" r:id="rId9" imgW="2260997" imgH="711597"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4876800"/>
                        <a:ext cx="5086350" cy="16002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214" name="Picture 24" descr="Untitled-1"/>
          <p:cNvPicPr>
            <a:picLocks noChangeAspect="1" noChangeArrowheads="1"/>
          </p:cNvPicPr>
          <p:nvPr/>
        </p:nvPicPr>
        <p:blipFill>
          <a:blip r:embed="rId11">
            <a:lum bright="-20000" contrast="48000"/>
          </a:blip>
          <a:srcRect/>
          <a:stretch>
            <a:fillRect/>
          </a:stretch>
        </p:blipFill>
        <p:spPr bwMode="auto">
          <a:xfrm>
            <a:off x="6248400" y="4381500"/>
            <a:ext cx="2667000" cy="2217738"/>
          </a:xfrm>
          <a:prstGeom prst="rect">
            <a:avLst/>
          </a:prstGeom>
          <a:noFill/>
          <a:ln w="9525">
            <a:solidFill>
              <a:srgbClr val="FF0000"/>
            </a:solidFill>
            <a:miter lim="800000"/>
            <a:headEnd/>
            <a:tailEnd/>
          </a:ln>
        </p:spPr>
      </p:pic>
      <p:sp>
        <p:nvSpPr>
          <p:cNvPr id="51215" name="Rectangle 25"/>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
        <p:nvSpPr>
          <p:cNvPr id="16" name="Rectangle 15"/>
          <p:cNvSpPr/>
          <p:nvPr/>
        </p:nvSpPr>
        <p:spPr>
          <a:xfrm>
            <a:off x="6943556" y="6567045"/>
            <a:ext cx="1133644" cy="276999"/>
          </a:xfrm>
          <a:prstGeom prst="rect">
            <a:avLst/>
          </a:prstGeom>
        </p:spPr>
        <p:txBody>
          <a:bodyPr wrap="none">
            <a:spAutoFit/>
          </a:bodyPr>
          <a:lstStyle/>
          <a:p>
            <a:r>
              <a:rPr lang="pt-BR" sz="1200" b="0" dirty="0">
                <a:solidFill>
                  <a:srgbClr val="660066"/>
                </a:solidFill>
                <a:latin typeface="Cambria"/>
                <a:cs typeface="Cambria"/>
              </a:rPr>
              <a:t>Khan &amp; Huang</a:t>
            </a:r>
            <a:endParaRPr lang="en-US" sz="1200" dirty="0">
              <a:solidFill>
                <a:srgbClr val="660066"/>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209CD4E9-B614-1B43-B5A4-0B2800450643}" type="slidenum">
              <a:rPr lang="en-US" smtClean="0"/>
              <a:pPr/>
              <a:t>48</a:t>
            </a:fld>
            <a:endParaRPr lang="en-US"/>
          </a:p>
        </p:txBody>
      </p:sp>
      <p:sp>
        <p:nvSpPr>
          <p:cNvPr id="52227" name="Text Box 11"/>
          <p:cNvSpPr txBox="1">
            <a:spLocks noChangeArrowheads="1"/>
          </p:cNvSpPr>
          <p:nvPr/>
        </p:nvSpPr>
        <p:spPr bwMode="auto">
          <a:xfrm>
            <a:off x="609600" y="1114485"/>
            <a:ext cx="8229600" cy="4524315"/>
          </a:xfrm>
          <a:prstGeom prst="rect">
            <a:avLst/>
          </a:prstGeom>
          <a:noFill/>
          <a:ln w="9525">
            <a:solidFill>
              <a:schemeClr val="hlink"/>
            </a:solidFill>
            <a:miter lim="800000"/>
            <a:headEnd/>
            <a:tailEnd/>
          </a:ln>
        </p:spPr>
        <p:txBody>
          <a:bodyPr wrap="square">
            <a:prstTxWarp prst="textNoShape">
              <a:avLst/>
            </a:prstTxWarp>
            <a:spAutoFit/>
          </a:bodyPr>
          <a:lstStyle/>
          <a:p>
            <a:r>
              <a:rPr lang="en-US" b="0" dirty="0">
                <a:solidFill>
                  <a:schemeClr val="tx1"/>
                </a:solidFill>
                <a:latin typeface="Calibri"/>
              </a:rPr>
              <a:t>From the set of equations, one can obtain </a:t>
            </a:r>
            <a:r>
              <a:rPr lang="en-US" b="0" dirty="0">
                <a:solidFill>
                  <a:srgbClr val="0000FF"/>
                </a:solidFill>
                <a:latin typeface="Calibri"/>
              </a:rPr>
              <a:t>6</a:t>
            </a:r>
            <a:r>
              <a:rPr lang="en-US" b="0" dirty="0">
                <a:solidFill>
                  <a:schemeClr val="tx1"/>
                </a:solidFill>
                <a:latin typeface="Calibri"/>
              </a:rPr>
              <a:t> </a:t>
            </a:r>
            <a:r>
              <a:rPr lang="en-US" b="0" dirty="0">
                <a:solidFill>
                  <a:srgbClr val="0000FF"/>
                </a:solidFill>
                <a:latin typeface="Calibri"/>
              </a:rPr>
              <a:t>relations</a:t>
            </a:r>
            <a:r>
              <a:rPr lang="en-US" b="0" dirty="0">
                <a:solidFill>
                  <a:schemeClr val="tx1"/>
                </a:solidFill>
                <a:latin typeface="Calibri"/>
              </a:rPr>
              <a:t> between the </a:t>
            </a:r>
            <a:r>
              <a:rPr lang="en-US" b="0" dirty="0">
                <a:latin typeface="Calibri"/>
              </a:rPr>
              <a:t>components of D</a:t>
            </a:r>
            <a:r>
              <a:rPr lang="en-US" b="0" dirty="0">
                <a:solidFill>
                  <a:schemeClr val="tx1"/>
                </a:solidFill>
                <a:latin typeface="Calibri"/>
              </a:rPr>
              <a:t> and the </a:t>
            </a:r>
            <a:r>
              <a:rPr lang="en-US" b="0" dirty="0">
                <a:solidFill>
                  <a:srgbClr val="0000FF"/>
                </a:solidFill>
                <a:latin typeface="Calibri"/>
              </a:rPr>
              <a:t>12 shear rates</a:t>
            </a:r>
            <a:r>
              <a:rPr lang="en-US" b="0" dirty="0">
                <a:solidFill>
                  <a:schemeClr val="tx1"/>
                </a:solidFill>
                <a:latin typeface="Calibri"/>
              </a:rPr>
              <a:t> on the </a:t>
            </a:r>
            <a:r>
              <a:rPr lang="en-US" b="0" dirty="0">
                <a:solidFill>
                  <a:srgbClr val="0000FF"/>
                </a:solidFill>
                <a:latin typeface="Calibri"/>
              </a:rPr>
              <a:t>12 slip systems</a:t>
            </a:r>
            <a:r>
              <a:rPr lang="en-US" b="0" dirty="0">
                <a:solidFill>
                  <a:schemeClr val="tx1"/>
                </a:solidFill>
                <a:latin typeface="Calibri"/>
              </a:rPr>
              <a:t>. By taking account of the </a:t>
            </a:r>
            <a:r>
              <a:rPr lang="en-US" b="0" dirty="0">
                <a:solidFill>
                  <a:schemeClr val="hlink"/>
                </a:solidFill>
                <a:latin typeface="Calibri"/>
              </a:rPr>
              <a:t>incompressibility condition</a:t>
            </a:r>
            <a:r>
              <a:rPr lang="en-US" b="0" dirty="0">
                <a:solidFill>
                  <a:schemeClr val="tx1"/>
                </a:solidFill>
                <a:latin typeface="Calibri"/>
              </a:rPr>
              <a:t>, this reduces to only </a:t>
            </a:r>
            <a:r>
              <a:rPr lang="en-US" b="0" dirty="0">
                <a:solidFill>
                  <a:srgbClr val="FF0000"/>
                </a:solidFill>
                <a:latin typeface="Calibri"/>
              </a:rPr>
              <a:t>5 independent</a:t>
            </a:r>
            <a:r>
              <a:rPr lang="en-US" b="0" dirty="0">
                <a:solidFill>
                  <a:schemeClr val="tx1"/>
                </a:solidFill>
                <a:latin typeface="Calibri"/>
              </a:rPr>
              <a:t> relations that can be obtained from the equations. </a:t>
            </a:r>
          </a:p>
          <a:p>
            <a:endParaRPr lang="en-US" b="0" dirty="0">
              <a:solidFill>
                <a:schemeClr val="tx1"/>
              </a:solidFill>
              <a:latin typeface="Calibri"/>
            </a:endParaRPr>
          </a:p>
          <a:p>
            <a:r>
              <a:rPr lang="en-US" b="0" dirty="0">
                <a:solidFill>
                  <a:schemeClr val="tx1"/>
                </a:solidFill>
                <a:latin typeface="Calibri"/>
              </a:rPr>
              <a:t>So, the main task is to determine which combination of </a:t>
            </a:r>
            <a:r>
              <a:rPr lang="en-US" b="0" dirty="0">
                <a:solidFill>
                  <a:srgbClr val="0000FF"/>
                </a:solidFill>
                <a:latin typeface="Calibri"/>
              </a:rPr>
              <a:t>5 independent  shear rates</a:t>
            </a:r>
            <a:r>
              <a:rPr lang="en-US" b="0" dirty="0">
                <a:solidFill>
                  <a:schemeClr val="tx1"/>
                </a:solidFill>
                <a:latin typeface="Calibri"/>
              </a:rPr>
              <a:t>, out of 12 possible rates, should be chosen as the solution of a prescribed </a:t>
            </a:r>
            <a:r>
              <a:rPr lang="en-US" b="0" dirty="0">
                <a:latin typeface="Calibri"/>
              </a:rPr>
              <a:t>deformation rate</a:t>
            </a:r>
            <a:r>
              <a:rPr lang="en-US" b="0" dirty="0">
                <a:solidFill>
                  <a:schemeClr val="tx1"/>
                </a:solidFill>
                <a:latin typeface="Calibri"/>
              </a:rPr>
              <a:t> </a:t>
            </a:r>
            <a:r>
              <a:rPr lang="en-US" b="0" dirty="0">
                <a:latin typeface="Calibri"/>
              </a:rPr>
              <a:t>D</a:t>
            </a:r>
            <a:r>
              <a:rPr lang="en-US" b="0" dirty="0">
                <a:solidFill>
                  <a:schemeClr val="tx1"/>
                </a:solidFill>
                <a:latin typeface="Calibri"/>
              </a:rPr>
              <a:t>.</a:t>
            </a:r>
          </a:p>
          <a:p>
            <a:endParaRPr lang="en-US" b="0" dirty="0">
              <a:solidFill>
                <a:schemeClr val="tx1"/>
              </a:solidFill>
              <a:latin typeface="Calibri"/>
            </a:endParaRPr>
          </a:p>
          <a:p>
            <a:r>
              <a:rPr lang="en-US" b="0" dirty="0">
                <a:solidFill>
                  <a:schemeClr val="tx1"/>
                </a:solidFill>
                <a:latin typeface="Calibri"/>
              </a:rPr>
              <a:t>This set of shear rates must satisfy </a:t>
            </a:r>
            <a:r>
              <a:rPr lang="en-US" b="0" dirty="0">
                <a:solidFill>
                  <a:schemeClr val="tx2"/>
                </a:solidFill>
                <a:latin typeface="Calibri"/>
              </a:rPr>
              <a:t>Taylor’s minimum shear principle</a:t>
            </a:r>
            <a:r>
              <a:rPr lang="en-US" b="0" dirty="0">
                <a:solidFill>
                  <a:schemeClr val="tx1"/>
                </a:solidFill>
                <a:latin typeface="Calibri"/>
              </a:rPr>
              <a:t>.</a:t>
            </a:r>
          </a:p>
        </p:txBody>
      </p:sp>
      <p:sp>
        <p:nvSpPr>
          <p:cNvPr id="52228" name="Text Box 13"/>
          <p:cNvSpPr txBox="1">
            <a:spLocks noChangeArrowheads="1"/>
          </p:cNvSpPr>
          <p:nvPr/>
        </p:nvSpPr>
        <p:spPr bwMode="auto">
          <a:xfrm>
            <a:off x="685800" y="5637212"/>
            <a:ext cx="8001000" cy="915988"/>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libri"/>
              </a:rPr>
              <a:t>Note : There are 792 sets or </a:t>
            </a:r>
            <a:r>
              <a:rPr lang="en-US" sz="1800" b="0" baseline="30000" dirty="0">
                <a:solidFill>
                  <a:srgbClr val="FF0000"/>
                </a:solidFill>
                <a:latin typeface="Calibri"/>
              </a:rPr>
              <a:t>12</a:t>
            </a:r>
            <a:r>
              <a:rPr lang="en-US" sz="1800" b="0" dirty="0">
                <a:solidFill>
                  <a:srgbClr val="FF0000"/>
                </a:solidFill>
                <a:latin typeface="Calibri"/>
              </a:rPr>
              <a:t>C</a:t>
            </a:r>
            <a:r>
              <a:rPr lang="en-US" sz="1800" b="0" baseline="-25000" dirty="0">
                <a:solidFill>
                  <a:srgbClr val="FF0000"/>
                </a:solidFill>
                <a:latin typeface="Calibri"/>
              </a:rPr>
              <a:t>5</a:t>
            </a:r>
            <a:r>
              <a:rPr lang="en-US" sz="1800" b="0" dirty="0">
                <a:solidFill>
                  <a:srgbClr val="FF0000"/>
                </a:solidFill>
                <a:latin typeface="Calibri"/>
              </a:rPr>
              <a:t> combinations, of 5 shears, but only 384 are independent. Taylor’s minimum shear principle does not ensure that there is a unique solution (a unique set of 5 shears).</a:t>
            </a:r>
          </a:p>
        </p:txBody>
      </p:sp>
      <p:sp>
        <p:nvSpPr>
          <p:cNvPr id="52229" name="Rectangle 14"/>
          <p:cNvSpPr>
            <a:spLocks noChangeArrowheads="1"/>
          </p:cNvSpPr>
          <p:nvPr/>
        </p:nvSpPr>
        <p:spPr bwMode="auto">
          <a:xfrm>
            <a:off x="314325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3D542AB4-635E-3140-B6AA-03A78DEB9F02}" type="slidenum">
              <a:rPr lang="en-US" smtClean="0"/>
              <a:pPr/>
              <a:t>49</a:t>
            </a:fld>
            <a:endParaRPr lang="en-US"/>
          </a:p>
        </p:txBody>
      </p:sp>
      <p:sp>
        <p:nvSpPr>
          <p:cNvPr id="53251" name="Rectangle 2"/>
          <p:cNvSpPr>
            <a:spLocks noGrp="1" noChangeArrowheads="1"/>
          </p:cNvSpPr>
          <p:nvPr>
            <p:ph type="title"/>
          </p:nvPr>
        </p:nvSpPr>
        <p:spPr>
          <a:xfrm>
            <a:off x="1524000" y="0"/>
            <a:ext cx="6096000" cy="1371600"/>
          </a:xfrm>
        </p:spPr>
        <p:txBody>
          <a:bodyPr/>
          <a:lstStyle/>
          <a:p>
            <a:r>
              <a:rPr lang="en-US" sz="4400"/>
              <a:t>Multiple Slip: Strain</a:t>
            </a:r>
          </a:p>
        </p:txBody>
      </p:sp>
      <p:sp>
        <p:nvSpPr>
          <p:cNvPr id="53252" name="Rectangle 3"/>
          <p:cNvSpPr>
            <a:spLocks noGrp="1" noChangeArrowheads="1"/>
          </p:cNvSpPr>
          <p:nvPr>
            <p:ph type="body" idx="1"/>
          </p:nvPr>
        </p:nvSpPr>
        <p:spPr>
          <a:xfrm>
            <a:off x="762000" y="1676400"/>
            <a:ext cx="7391400" cy="4495800"/>
          </a:xfrm>
        </p:spPr>
        <p:txBody>
          <a:bodyPr/>
          <a:lstStyle/>
          <a:p>
            <a:r>
              <a:rPr lang="en-US" dirty="0"/>
              <a:t>Suppose that we have 5 slip systems that are providing the external slip, </a:t>
            </a:r>
            <a:r>
              <a:rPr lang="en-US" i="1" dirty="0">
                <a:latin typeface="Times" charset="0"/>
              </a:rPr>
              <a:t>D</a:t>
            </a:r>
            <a:r>
              <a:rPr lang="en-US" dirty="0"/>
              <a:t>.</a:t>
            </a:r>
          </a:p>
          <a:p>
            <a:r>
              <a:rPr lang="en-US" dirty="0"/>
              <a:t>Let’s make a vector, </a:t>
            </a:r>
            <a:r>
              <a:rPr lang="en-US" i="1" dirty="0">
                <a:latin typeface="Times" charset="0"/>
              </a:rPr>
              <a:t>D</a:t>
            </a:r>
            <a:r>
              <a:rPr lang="en-US" baseline="-25000" dirty="0">
                <a:latin typeface="Times" charset="0"/>
              </a:rPr>
              <a:t>i</a:t>
            </a:r>
            <a:r>
              <a:rPr lang="en-US" dirty="0"/>
              <a:t>, of the (external) strain tensor components and write down a set of equations for the components in terms of the microscopic shear rates, </a:t>
            </a:r>
            <a:r>
              <a:rPr lang="en-US" i="1" dirty="0"/>
              <a:t>d</a:t>
            </a:r>
            <a:r>
              <a:rPr lang="en-US" i="1" dirty="0">
                <a:latin typeface="Symbol" charset="2"/>
                <a:sym typeface="Symbol" charset="2"/>
              </a:rPr>
              <a:t></a:t>
            </a:r>
            <a:r>
              <a:rPr lang="en-US" baseline="-25000" dirty="0">
                <a:latin typeface="Symbol" charset="2"/>
                <a:sym typeface="Symbol" charset="2"/>
              </a:rPr>
              <a:t></a:t>
            </a:r>
            <a:r>
              <a:rPr lang="en-US" dirty="0"/>
              <a:t>.</a:t>
            </a:r>
          </a:p>
          <a:p>
            <a:r>
              <a:rPr lang="en-US" dirty="0"/>
              <a:t>Set </a:t>
            </a:r>
            <a:r>
              <a:rPr lang="en-US" i="1" dirty="0">
                <a:latin typeface="Times" charset="0"/>
              </a:rPr>
              <a:t>D</a:t>
            </a:r>
            <a:r>
              <a:rPr lang="en-US" i="1" baseline="-25000" dirty="0">
                <a:latin typeface="Times" charset="0"/>
              </a:rPr>
              <a:t>2</a:t>
            </a:r>
            <a:r>
              <a:rPr lang="en-US" i="1" dirty="0">
                <a:latin typeface="Times" charset="0"/>
              </a:rPr>
              <a:t> = d</a:t>
            </a:r>
            <a:r>
              <a:rPr lang="en-US" i="1" dirty="0">
                <a:latin typeface="Symbol" charset="2"/>
                <a:sym typeface="Symbol" charset="2"/>
              </a:rPr>
              <a:t></a:t>
            </a:r>
            <a:r>
              <a:rPr lang="en-US" i="1" baseline="-25000" dirty="0"/>
              <a:t>22</a:t>
            </a:r>
            <a:r>
              <a:rPr lang="en-US" i="1" dirty="0"/>
              <a:t>, </a:t>
            </a:r>
            <a:r>
              <a:rPr lang="en-US" i="1" dirty="0">
                <a:latin typeface="Times" charset="0"/>
              </a:rPr>
              <a:t>D</a:t>
            </a:r>
            <a:r>
              <a:rPr lang="en-US" i="1" baseline="-25000" dirty="0">
                <a:latin typeface="Times" charset="0"/>
              </a:rPr>
              <a:t>3</a:t>
            </a:r>
            <a:r>
              <a:rPr lang="en-US" i="1" dirty="0">
                <a:latin typeface="Times" charset="0"/>
              </a:rPr>
              <a:t> = d</a:t>
            </a:r>
            <a:r>
              <a:rPr lang="en-US" i="1" dirty="0">
                <a:latin typeface="Symbol" charset="2"/>
                <a:sym typeface="Symbol" charset="2"/>
              </a:rPr>
              <a:t></a:t>
            </a:r>
            <a:r>
              <a:rPr lang="en-US" i="1" baseline="-25000" dirty="0"/>
              <a:t>33</a:t>
            </a:r>
            <a:r>
              <a:rPr lang="en-US" i="1" dirty="0"/>
              <a:t>, </a:t>
            </a:r>
            <a:r>
              <a:rPr lang="en-US" i="1" dirty="0">
                <a:latin typeface="Times" charset="0"/>
              </a:rPr>
              <a:t>D</a:t>
            </a:r>
            <a:r>
              <a:rPr lang="en-US" i="1" baseline="-25000" dirty="0">
                <a:latin typeface="Times" charset="0"/>
              </a:rPr>
              <a:t>6</a:t>
            </a:r>
            <a:r>
              <a:rPr lang="en-US" i="1" dirty="0">
                <a:latin typeface="Times" charset="0"/>
              </a:rPr>
              <a:t> = d</a:t>
            </a:r>
            <a:r>
              <a:rPr lang="en-US" i="1" dirty="0">
                <a:latin typeface="Symbol" charset="2"/>
                <a:sym typeface="Symbol" charset="2"/>
              </a:rPr>
              <a:t></a:t>
            </a:r>
            <a:r>
              <a:rPr lang="en-US" i="1" baseline="-25000" dirty="0"/>
              <a:t>12</a:t>
            </a:r>
            <a:r>
              <a:rPr lang="en-US" i="1" dirty="0"/>
              <a:t>, </a:t>
            </a:r>
            <a:br>
              <a:rPr lang="en-US" i="1" dirty="0"/>
            </a:br>
            <a:r>
              <a:rPr lang="en-US" i="1" dirty="0">
                <a:latin typeface="Times" charset="0"/>
              </a:rPr>
              <a:t>D</a:t>
            </a:r>
            <a:r>
              <a:rPr lang="en-US" i="1" baseline="-25000" dirty="0">
                <a:latin typeface="Times" charset="0"/>
              </a:rPr>
              <a:t>5</a:t>
            </a:r>
            <a:r>
              <a:rPr lang="en-US" i="1" dirty="0">
                <a:latin typeface="Times" charset="0"/>
              </a:rPr>
              <a:t> = d</a:t>
            </a:r>
            <a:r>
              <a:rPr lang="en-US" i="1" dirty="0">
                <a:latin typeface="Symbol" charset="2"/>
                <a:sym typeface="Symbol" charset="2"/>
              </a:rPr>
              <a:t></a:t>
            </a:r>
            <a:r>
              <a:rPr lang="en-US" i="1" baseline="-25000" dirty="0"/>
              <a:t>13</a:t>
            </a:r>
            <a:r>
              <a:rPr lang="en-US" i="1" dirty="0"/>
              <a:t>, and </a:t>
            </a:r>
            <a:r>
              <a:rPr lang="en-US" i="1" dirty="0">
                <a:latin typeface="Times" charset="0"/>
              </a:rPr>
              <a:t>D</a:t>
            </a:r>
            <a:r>
              <a:rPr lang="en-US" i="1" baseline="-25000" dirty="0">
                <a:latin typeface="Times" charset="0"/>
              </a:rPr>
              <a:t>4</a:t>
            </a:r>
            <a:r>
              <a:rPr lang="en-US" i="1" dirty="0">
                <a:latin typeface="Times" charset="0"/>
              </a:rPr>
              <a:t> = d</a:t>
            </a:r>
            <a:r>
              <a:rPr lang="en-US" i="1" dirty="0">
                <a:latin typeface="Symbol" charset="2"/>
                <a:sym typeface="Symbol" charset="2"/>
              </a:rPr>
              <a:t></a:t>
            </a:r>
            <a:r>
              <a:rPr lang="en-US" i="1" baseline="-25000" dirty="0"/>
              <a:t>23</a:t>
            </a:r>
            <a:r>
              <a:rPr lang="en-US" i="1" dirty="0"/>
              <a:t>. </a:t>
            </a:r>
          </a:p>
        </p:txBody>
      </p:sp>
      <p:pic>
        <p:nvPicPr>
          <p:cNvPr id="53253" name="Picture 4" descr="final"/>
          <p:cNvPicPr>
            <a:picLocks noChangeAspect="1" noChangeArrowheads="1"/>
          </p:cNvPicPr>
          <p:nvPr/>
        </p:nvPicPr>
        <p:blipFill>
          <a:blip r:embed="rId2"/>
          <a:srcRect/>
          <a:stretch>
            <a:fillRect/>
          </a:stretch>
        </p:blipFill>
        <p:spPr bwMode="auto">
          <a:xfrm>
            <a:off x="5867400" y="5029200"/>
            <a:ext cx="2139950" cy="542925"/>
          </a:xfrm>
          <a:prstGeom prst="rect">
            <a:avLst/>
          </a:prstGeom>
          <a:noFill/>
          <a:ln w="9525">
            <a:noFill/>
            <a:miter lim="800000"/>
            <a:headEnd/>
            <a:tailEnd/>
          </a:ln>
        </p:spPr>
      </p:pic>
      <p:pic>
        <p:nvPicPr>
          <p:cNvPr id="53254" name="Picture 6" descr="final"/>
          <p:cNvPicPr>
            <a:picLocks noChangeAspect="1" noChangeArrowheads="1"/>
          </p:cNvPicPr>
          <p:nvPr/>
        </p:nvPicPr>
        <p:blipFill>
          <a:blip r:embed="rId3"/>
          <a:srcRect/>
          <a:stretch>
            <a:fillRect/>
          </a:stretch>
        </p:blipFill>
        <p:spPr bwMode="auto">
          <a:xfrm>
            <a:off x="1066800" y="5715000"/>
            <a:ext cx="7113588" cy="525463"/>
          </a:xfrm>
          <a:prstGeom prst="rect">
            <a:avLst/>
          </a:prstGeom>
          <a:noFill/>
          <a:ln w="9525">
            <a:noFill/>
            <a:miter lim="800000"/>
            <a:headEnd/>
            <a:tailEnd/>
          </a:ln>
        </p:spPr>
      </p:pic>
      <p:sp>
        <p:nvSpPr>
          <p:cNvPr id="53255" name="Text Box 7"/>
          <p:cNvSpPr txBox="1">
            <a:spLocks noChangeArrowheads="1"/>
          </p:cNvSpPr>
          <p:nvPr/>
        </p:nvSpPr>
        <p:spPr bwMode="auto">
          <a:xfrm>
            <a:off x="381000" y="6477000"/>
            <a:ext cx="80010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b="0" dirty="0">
                <a:solidFill>
                  <a:schemeClr val="tx1"/>
                </a:solidFill>
                <a:latin typeface="Calibri"/>
              </a:rPr>
              <a:t> D_2&amp;  =  [m_{22}^{(1) } &amp; m_{22}^{(2)} &amp; m_{22}^{(3)} &amp; m_{22}^{(4)} &amp; m_{22}^{(5)} ] \</a:t>
            </a:r>
            <a:r>
              <a:rPr lang="en-US" sz="800" b="0" dirty="0" err="1">
                <a:solidFill>
                  <a:schemeClr val="tx1"/>
                </a:solidFill>
                <a:latin typeface="Calibri"/>
              </a:rPr>
              <a:t>cdot</a:t>
            </a:r>
            <a:r>
              <a:rPr lang="en-US" sz="800" b="0" dirty="0">
                <a:solidFill>
                  <a:schemeClr val="tx1"/>
                </a:solidFill>
                <a:latin typeface="Calibri"/>
              </a:rPr>
              <a:t> [ d\gamma_1&amp; \\ d\gamma_2&amp; \\ d\gamma_3&amp; \\ d\gamma_4&amp; \\ d\gamma_5&amp;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Background, Concepts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70049B61-B416-A34C-BB3B-8E3FE985DE7E}" type="slidenum">
              <a:rPr lang="en-US" smtClean="0"/>
              <a:pPr/>
              <a:t>50</a:t>
            </a:fld>
            <a:endParaRPr lang="en-US"/>
          </a:p>
        </p:txBody>
      </p:sp>
      <p:sp>
        <p:nvSpPr>
          <p:cNvPr id="54275" name="Rectangle 2"/>
          <p:cNvSpPr>
            <a:spLocks noGrp="1" noChangeArrowheads="1"/>
          </p:cNvSpPr>
          <p:nvPr>
            <p:ph type="title"/>
          </p:nvPr>
        </p:nvSpPr>
        <p:spPr>
          <a:xfrm>
            <a:off x="1524000" y="0"/>
            <a:ext cx="6096000" cy="1066800"/>
          </a:xfrm>
        </p:spPr>
        <p:txBody>
          <a:bodyPr/>
          <a:lstStyle/>
          <a:p>
            <a:r>
              <a:rPr lang="en-US" sz="4400"/>
              <a:t>Multiple Slip: Strain</a:t>
            </a:r>
          </a:p>
        </p:txBody>
      </p:sp>
      <p:sp>
        <p:nvSpPr>
          <p:cNvPr id="54276" name="Rectangle 3"/>
          <p:cNvSpPr>
            <a:spLocks noGrp="1" noChangeArrowheads="1"/>
          </p:cNvSpPr>
          <p:nvPr>
            <p:ph type="body" idx="1"/>
          </p:nvPr>
        </p:nvSpPr>
        <p:spPr>
          <a:xfrm>
            <a:off x="762000" y="1143000"/>
            <a:ext cx="7772400" cy="1981200"/>
          </a:xfrm>
        </p:spPr>
        <p:txBody>
          <a:bodyPr/>
          <a:lstStyle/>
          <a:p>
            <a:r>
              <a:rPr lang="en-US" sz="2400" dirty="0"/>
              <a:t>This notation can obviously be simplified and all five components included by writing it in tabular or matrix form (where the slip system indices are preserved as superscripts in the 5x5 matrix).  This is similar to the "basis", </a:t>
            </a:r>
            <a:r>
              <a:rPr lang="en-US" sz="2400" b="1" dirty="0" err="1"/>
              <a:t>b</a:t>
            </a:r>
            <a:r>
              <a:rPr lang="en-US" sz="2400" baseline="-25000" dirty="0" err="1"/>
              <a:t>p</a:t>
            </a:r>
            <a:r>
              <a:rPr lang="en-US" sz="2400" dirty="0"/>
              <a:t>, described by Van Houtte (1988).</a:t>
            </a:r>
          </a:p>
        </p:txBody>
      </p:sp>
      <p:sp>
        <p:nvSpPr>
          <p:cNvPr id="54277" name="Text Box 5"/>
          <p:cNvSpPr txBox="1">
            <a:spLocks noChangeArrowheads="1"/>
          </p:cNvSpPr>
          <p:nvPr/>
        </p:nvSpPr>
        <p:spPr bwMode="auto">
          <a:xfrm>
            <a:off x="152400" y="6096000"/>
            <a:ext cx="8763000" cy="523220"/>
          </a:xfrm>
          <a:prstGeom prst="rect">
            <a:avLst/>
          </a:prstGeom>
          <a:noFill/>
          <a:ln w="9525">
            <a:noFill/>
            <a:miter lim="800000"/>
            <a:headEnd/>
            <a:tailEnd/>
          </a:ln>
        </p:spPr>
        <p:txBody>
          <a:bodyPr>
            <a:prstTxWarp prst="textNoShape">
              <a:avLst/>
            </a:prstTxWarp>
            <a:spAutoFit/>
          </a:bodyPr>
          <a:lstStyle/>
          <a:p>
            <a:r>
              <a:rPr lang="en-US" sz="700" b="0" dirty="0">
                <a:solidFill>
                  <a:schemeClr val="tx1"/>
                </a:solidFill>
                <a:latin typeface="Calibri"/>
              </a:rPr>
              <a:t>\begin{</a:t>
            </a:r>
            <a:r>
              <a:rPr lang="en-US" sz="700" b="0" dirty="0" err="1">
                <a:solidFill>
                  <a:schemeClr val="tx1"/>
                </a:solidFill>
                <a:latin typeface="Calibri"/>
              </a:rPr>
              <a:t>bmatrix</a:t>
            </a:r>
            <a:r>
              <a:rPr lang="en-US" sz="700" b="0" dirty="0">
                <a:solidFill>
                  <a:schemeClr val="tx1"/>
                </a:solidFill>
                <a:latin typeface="Calibri"/>
              </a:rPr>
              <a:t>} D_2&amp; \\ D_3&amp; \\ D_4&amp; \\ D_5&amp; \\ D_6&amp; \end{</a:t>
            </a:r>
            <a:r>
              <a:rPr lang="en-US" sz="700" b="0" dirty="0" err="1">
                <a:solidFill>
                  <a:schemeClr val="tx1"/>
                </a:solidFill>
                <a:latin typeface="Calibri"/>
              </a:rPr>
              <a:t>bmatrix</a:t>
            </a:r>
            <a:r>
              <a:rPr lang="en-US" sz="700" b="0" dirty="0">
                <a:solidFill>
                  <a:schemeClr val="tx1"/>
                </a:solidFill>
                <a:latin typeface="Calibri"/>
              </a:rPr>
              <a:t>} = \begin{</a:t>
            </a:r>
            <a:r>
              <a:rPr lang="en-US" sz="700" b="0" dirty="0" err="1">
                <a:solidFill>
                  <a:schemeClr val="tx1"/>
                </a:solidFill>
                <a:latin typeface="Calibri"/>
              </a:rPr>
              <a:t>bmatrix</a:t>
            </a:r>
            <a:r>
              <a:rPr lang="en-US" sz="700" b="0" dirty="0">
                <a:solidFill>
                  <a:schemeClr val="tx1"/>
                </a:solidFill>
                <a:latin typeface="Calibri"/>
              </a:rPr>
              <a:t>}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a:t>
            </a:r>
            <a:r>
              <a:rPr lang="en-US" sz="700" b="0" dirty="0" err="1">
                <a:solidFill>
                  <a:schemeClr val="tx1"/>
                </a:solidFill>
                <a:latin typeface="Calibri"/>
              </a:rPr>
              <a:t>bmatrix</a:t>
            </a:r>
            <a:r>
              <a:rPr lang="en-US" sz="700" b="0" dirty="0">
                <a:solidFill>
                  <a:schemeClr val="tx1"/>
                </a:solidFill>
                <a:latin typeface="Calibri"/>
              </a:rPr>
              <a:t>}  \begin{</a:t>
            </a:r>
            <a:r>
              <a:rPr lang="en-US" sz="700" b="0" dirty="0" err="1">
                <a:solidFill>
                  <a:schemeClr val="tx1"/>
                </a:solidFill>
                <a:latin typeface="Calibri"/>
              </a:rPr>
              <a:t>bmatrix</a:t>
            </a:r>
            <a:r>
              <a:rPr lang="en-US" sz="700" b="0" dirty="0">
                <a:solidFill>
                  <a:schemeClr val="tx1"/>
                </a:solidFill>
                <a:latin typeface="Calibri"/>
              </a:rPr>
              <a:t>} d\gamma_1&amp; \\ d\gamma_2&amp; \\ d\gamma_3&amp; \\ d\gamma_4&amp; \\ d\gamma_5&amp; \end{</a:t>
            </a:r>
            <a:r>
              <a:rPr lang="en-US" sz="700" b="0" dirty="0" err="1">
                <a:solidFill>
                  <a:schemeClr val="tx1"/>
                </a:solidFill>
                <a:latin typeface="Calibri"/>
              </a:rPr>
              <a:t>bmatrix</a:t>
            </a:r>
            <a:r>
              <a:rPr lang="en-US" sz="700" b="0" dirty="0">
                <a:solidFill>
                  <a:schemeClr val="tx1"/>
                </a:solidFill>
                <a:latin typeface="Calibri"/>
              </a:rPr>
              <a:t>}</a:t>
            </a:r>
          </a:p>
        </p:txBody>
      </p:sp>
      <p:sp>
        <p:nvSpPr>
          <p:cNvPr id="54278" name="Rectangle 8"/>
          <p:cNvSpPr>
            <a:spLocks noChangeArrowheads="1"/>
          </p:cNvSpPr>
          <p:nvPr/>
        </p:nvSpPr>
        <p:spPr bwMode="auto">
          <a:xfrm>
            <a:off x="3733800" y="5334000"/>
            <a:ext cx="2194406"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a:latin typeface="Times" charset="0"/>
              </a:rPr>
              <a:t>D</a:t>
            </a:r>
            <a:r>
              <a:rPr lang="en-US" sz="2800" i="1" dirty="0">
                <a:latin typeface="Calibri"/>
              </a:rPr>
              <a:t> = </a:t>
            </a:r>
            <a:r>
              <a:rPr lang="en-US" sz="2800" dirty="0">
                <a:latin typeface="Calibri"/>
              </a:rPr>
              <a:t>E</a:t>
            </a:r>
            <a:r>
              <a:rPr lang="en-US" sz="2800" i="1" baseline="30000" dirty="0">
                <a:latin typeface="Calibri"/>
              </a:rPr>
              <a:t>T</a:t>
            </a:r>
            <a:r>
              <a:rPr lang="en-US" sz="2800" i="1" dirty="0">
                <a:latin typeface="Calibri"/>
              </a:rPr>
              <a:t> </a:t>
            </a:r>
            <a:r>
              <a:rPr lang="en-US" sz="2800" b="0" i="1" dirty="0">
                <a:latin typeface="Calibri"/>
              </a:rPr>
              <a:t>d</a:t>
            </a:r>
            <a:r>
              <a:rPr lang="en-US" sz="2800" i="1" dirty="0">
                <a:latin typeface="Symbol" charset="2"/>
                <a:sym typeface="Symbol" charset="2"/>
              </a:rPr>
              <a:t></a:t>
            </a:r>
          </a:p>
        </p:txBody>
      </p:sp>
      <p:pic>
        <p:nvPicPr>
          <p:cNvPr id="54279" name="Picture 9" descr="final"/>
          <p:cNvPicPr>
            <a:picLocks noChangeAspect="1" noChangeArrowheads="1"/>
          </p:cNvPicPr>
          <p:nvPr/>
        </p:nvPicPr>
        <p:blipFill>
          <a:blip r:embed="rId2"/>
          <a:srcRect/>
          <a:stretch>
            <a:fillRect/>
          </a:stretch>
        </p:blipFill>
        <p:spPr bwMode="auto">
          <a:xfrm>
            <a:off x="457200" y="3276600"/>
            <a:ext cx="8226425" cy="1803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6C188307-00D7-B84D-B01B-B99548CD8734}" type="slidenum">
              <a:rPr lang="en-US" smtClean="0"/>
              <a:pPr/>
              <a:t>51</a:t>
            </a:fld>
            <a:endParaRPr lang="en-US"/>
          </a:p>
        </p:txBody>
      </p:sp>
      <p:sp>
        <p:nvSpPr>
          <p:cNvPr id="55299" name="Rectangle 2"/>
          <p:cNvSpPr>
            <a:spLocks noGrp="1" noChangeArrowheads="1"/>
          </p:cNvSpPr>
          <p:nvPr>
            <p:ph type="title"/>
          </p:nvPr>
        </p:nvSpPr>
        <p:spPr>
          <a:xfrm>
            <a:off x="1524000" y="0"/>
            <a:ext cx="6096000" cy="1066800"/>
          </a:xfrm>
        </p:spPr>
        <p:txBody>
          <a:bodyPr/>
          <a:lstStyle/>
          <a:p>
            <a:r>
              <a:rPr lang="en-US" sz="4400"/>
              <a:t>Multiple Slip: Stress</a:t>
            </a:r>
          </a:p>
        </p:txBody>
      </p:sp>
      <p:sp>
        <p:nvSpPr>
          <p:cNvPr id="55300" name="Rectangle 3"/>
          <p:cNvSpPr>
            <a:spLocks noGrp="1" noChangeArrowheads="1"/>
          </p:cNvSpPr>
          <p:nvPr>
            <p:ph type="body" idx="1"/>
          </p:nvPr>
        </p:nvSpPr>
        <p:spPr>
          <a:xfrm>
            <a:off x="685800" y="1371600"/>
            <a:ext cx="8001000" cy="4495800"/>
          </a:xfrm>
        </p:spPr>
        <p:txBody>
          <a:bodyPr/>
          <a:lstStyle/>
          <a:p>
            <a:r>
              <a:rPr lang="en-US"/>
              <a:t>We can perform the equivalent analysis for stress: just as we can form an external strain component as the sum over the contributions from the individual slip rates, so too we can form the resolved shear stress as the sum over all the contributions from the external stress components (note the inversion of the relationship):</a:t>
            </a:r>
          </a:p>
        </p:txBody>
      </p:sp>
      <p:pic>
        <p:nvPicPr>
          <p:cNvPr id="55301" name="Picture 4" descr="final"/>
          <p:cNvPicPr>
            <a:picLocks noChangeAspect="1" noChangeArrowheads="1"/>
          </p:cNvPicPr>
          <p:nvPr/>
        </p:nvPicPr>
        <p:blipFill>
          <a:blip r:embed="rId2"/>
          <a:srcRect/>
          <a:stretch>
            <a:fillRect/>
          </a:stretch>
        </p:blipFill>
        <p:spPr bwMode="auto">
          <a:xfrm>
            <a:off x="533400" y="4876800"/>
            <a:ext cx="8226425" cy="190500"/>
          </a:xfrm>
          <a:prstGeom prst="rect">
            <a:avLst/>
          </a:prstGeom>
          <a:noFill/>
          <a:ln w="9525">
            <a:noFill/>
            <a:miter lim="800000"/>
            <a:headEnd/>
            <a:tailEnd/>
          </a:ln>
        </p:spPr>
      </p:pic>
      <p:pic>
        <p:nvPicPr>
          <p:cNvPr id="55302" name="Picture 5" descr="final"/>
          <p:cNvPicPr>
            <a:picLocks noChangeAspect="1" noChangeArrowheads="1"/>
          </p:cNvPicPr>
          <p:nvPr/>
        </p:nvPicPr>
        <p:blipFill>
          <a:blip r:embed="rId3"/>
          <a:srcRect/>
          <a:stretch>
            <a:fillRect/>
          </a:stretch>
        </p:blipFill>
        <p:spPr bwMode="auto">
          <a:xfrm>
            <a:off x="609600" y="5715000"/>
            <a:ext cx="8226425" cy="268287"/>
          </a:xfrm>
          <a:prstGeom prst="rect">
            <a:avLst/>
          </a:prstGeom>
          <a:noFill/>
          <a:ln w="9525">
            <a:noFill/>
            <a:miter lim="800000"/>
            <a:headEnd/>
            <a:tailEnd/>
          </a:ln>
        </p:spPr>
      </p:pic>
      <p:sp>
        <p:nvSpPr>
          <p:cNvPr id="55303" name="Text Box 6"/>
          <p:cNvSpPr txBox="1">
            <a:spLocks noChangeArrowheads="1"/>
          </p:cNvSpPr>
          <p:nvPr/>
        </p:nvSpPr>
        <p:spPr bwMode="auto">
          <a:xfrm>
            <a:off x="4303713" y="5181600"/>
            <a:ext cx="507896" cy="400110"/>
          </a:xfrm>
          <a:prstGeom prst="rect">
            <a:avLst/>
          </a:prstGeom>
          <a:noFill/>
          <a:ln w="9525">
            <a:noFill/>
            <a:miter lim="800000"/>
            <a:headEnd/>
            <a:tailEnd/>
          </a:ln>
        </p:spPr>
        <p:txBody>
          <a:bodyPr wrap="none">
            <a:prstTxWarp prst="textNoShape">
              <a:avLst/>
            </a:prstTxWarp>
            <a:spAutoFit/>
          </a:bodyPr>
          <a:lstStyle/>
          <a:p>
            <a:r>
              <a:rPr lang="en-US" sz="2000" b="0" dirty="0">
                <a:latin typeface="Calibri"/>
              </a:rPr>
              <a:t>Or,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EAA59D39-692C-954B-ADC5-00E8F0AFA3BB}" type="slidenum">
              <a:rPr lang="en-US" smtClean="0"/>
              <a:pPr/>
              <a:t>52</a:t>
            </a:fld>
            <a:endParaRPr lang="en-US"/>
          </a:p>
        </p:txBody>
      </p:sp>
      <p:sp>
        <p:nvSpPr>
          <p:cNvPr id="56323" name="Rectangle 2"/>
          <p:cNvSpPr>
            <a:spLocks noGrp="1" noChangeArrowheads="1"/>
          </p:cNvSpPr>
          <p:nvPr>
            <p:ph type="title"/>
          </p:nvPr>
        </p:nvSpPr>
        <p:spPr>
          <a:xfrm>
            <a:off x="1524000" y="0"/>
            <a:ext cx="6096000" cy="1371600"/>
          </a:xfrm>
        </p:spPr>
        <p:txBody>
          <a:bodyPr/>
          <a:lstStyle/>
          <a:p>
            <a:r>
              <a:rPr lang="en-US" sz="4400"/>
              <a:t>Multiple Slip: Stress</a:t>
            </a:r>
          </a:p>
        </p:txBody>
      </p:sp>
      <p:sp>
        <p:nvSpPr>
          <p:cNvPr id="56324" name="Rectangle 3"/>
          <p:cNvSpPr>
            <a:spLocks noGrp="1" noChangeArrowheads="1"/>
          </p:cNvSpPr>
          <p:nvPr>
            <p:ph type="body" idx="1"/>
          </p:nvPr>
        </p:nvSpPr>
        <p:spPr>
          <a:xfrm>
            <a:off x="762000" y="1524000"/>
            <a:ext cx="7391400" cy="4495800"/>
          </a:xfrm>
        </p:spPr>
        <p:txBody>
          <a:bodyPr/>
          <a:lstStyle/>
          <a:p>
            <a:r>
              <a:rPr lang="en-US"/>
              <a:t>Putting into 5x6 matrix form, as for the strain components, yields:</a:t>
            </a:r>
          </a:p>
        </p:txBody>
      </p:sp>
      <p:pic>
        <p:nvPicPr>
          <p:cNvPr id="56325" name="Picture 4" descr="final"/>
          <p:cNvPicPr>
            <a:picLocks noChangeAspect="1" noChangeArrowheads="1"/>
          </p:cNvPicPr>
          <p:nvPr/>
        </p:nvPicPr>
        <p:blipFill>
          <a:blip r:embed="rId2"/>
          <a:srcRect/>
          <a:stretch>
            <a:fillRect/>
          </a:stretch>
        </p:blipFill>
        <p:spPr bwMode="auto">
          <a:xfrm>
            <a:off x="457200" y="3048000"/>
            <a:ext cx="8501063" cy="2232025"/>
          </a:xfrm>
          <a:prstGeom prst="rect">
            <a:avLst/>
          </a:prstGeom>
          <a:noFill/>
          <a:ln w="9525">
            <a:noFill/>
            <a:miter lim="800000"/>
            <a:headEnd/>
            <a:tailEnd/>
          </a:ln>
        </p:spPr>
      </p:pic>
      <p:sp>
        <p:nvSpPr>
          <p:cNvPr id="6" name="Rectangle 8"/>
          <p:cNvSpPr>
            <a:spLocks noChangeArrowheads="1"/>
          </p:cNvSpPr>
          <p:nvPr/>
        </p:nvSpPr>
        <p:spPr bwMode="auto">
          <a:xfrm>
            <a:off x="3455672" y="5562600"/>
            <a:ext cx="1725928"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a:latin typeface="Symbol" charset="2"/>
                <a:sym typeface="Symbol" charset="2"/>
              </a:rPr>
              <a:t>t</a:t>
            </a:r>
            <a:r>
              <a:rPr lang="en-US" sz="2800" i="1" dirty="0">
                <a:latin typeface="Calibri"/>
              </a:rPr>
              <a:t> = </a:t>
            </a:r>
            <a:r>
              <a:rPr lang="en-US" sz="2800" dirty="0">
                <a:latin typeface="Calibri"/>
              </a:rPr>
              <a:t>E</a:t>
            </a:r>
            <a:r>
              <a:rPr lang="en-US" sz="2800" i="1" dirty="0">
                <a:latin typeface="Calibri"/>
              </a:rPr>
              <a:t> </a:t>
            </a:r>
            <a:r>
              <a:rPr lang="en-US" sz="2800" i="1" dirty="0">
                <a:latin typeface="Symbol" charset="2"/>
                <a:sym typeface="Symbol" charset="2"/>
              </a:rPr>
              <a: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53</a:t>
            </a:fld>
            <a:endParaRPr lang="en-US"/>
          </a:p>
        </p:txBody>
      </p:sp>
      <p:sp>
        <p:nvSpPr>
          <p:cNvPr id="57347" name="Rectangle 2"/>
          <p:cNvSpPr>
            <a:spLocks noGrp="1" noChangeArrowheads="1"/>
          </p:cNvSpPr>
          <p:nvPr>
            <p:ph type="title"/>
          </p:nvPr>
        </p:nvSpPr>
        <p:spPr>
          <a:xfrm>
            <a:off x="1524000" y="76200"/>
            <a:ext cx="6096000" cy="1371600"/>
          </a:xfrm>
        </p:spPr>
        <p:txBody>
          <a:bodyPr/>
          <a:lstStyle/>
          <a:p>
            <a:r>
              <a:rPr lang="en-US"/>
              <a:t>Definitions of Stress states, slip systems</a:t>
            </a:r>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49"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762000" y="1600200"/>
            <a:ext cx="8001000" cy="2819400"/>
          </a:xfrm>
        </p:spPr>
        <p:txBody>
          <a:bodyPr/>
          <a:lstStyle/>
          <a:p>
            <a:r>
              <a:rPr lang="en-US" sz="2400"/>
              <a:t>Now define a set of </a:t>
            </a:r>
            <a:r>
              <a:rPr lang="en-US" sz="2400" i="1"/>
              <a:t>six deviatoric stress </a:t>
            </a:r>
            <a:r>
              <a:rPr lang="en-US" sz="2400"/>
              <a:t>terms, since we know that the hydrostatic component is irrelevant, of which we will actually use only 5:</a:t>
            </a:r>
            <a:br>
              <a:rPr lang="en-US" sz="2400"/>
            </a:br>
            <a:r>
              <a:rPr lang="en-US" sz="2400" i="1"/>
              <a:t>A:= (</a:t>
            </a:r>
            <a:r>
              <a:rPr lang="en-US" sz="2400" i="1">
                <a:latin typeface="Symbol" charset="2"/>
              </a:rPr>
              <a:t>s</a:t>
            </a:r>
            <a:r>
              <a:rPr lang="en-US" sz="2400" i="1" baseline="-25000"/>
              <a:t>22</a:t>
            </a:r>
            <a:r>
              <a:rPr lang="en-US" sz="2400" i="1"/>
              <a:t> - </a:t>
            </a:r>
            <a:r>
              <a:rPr lang="en-US" sz="2400" i="1">
                <a:latin typeface="Symbol" charset="2"/>
              </a:rPr>
              <a:t>s</a:t>
            </a:r>
            <a:r>
              <a:rPr lang="en-US" sz="2400" i="1" baseline="-25000"/>
              <a:t>33</a:t>
            </a:r>
            <a:r>
              <a:rPr lang="en-US" sz="2400" i="1"/>
              <a:t>)		F:= </a:t>
            </a:r>
            <a:r>
              <a:rPr lang="en-US" sz="2400" i="1">
                <a:latin typeface="Symbol" charset="2"/>
              </a:rPr>
              <a:t>s</a:t>
            </a:r>
            <a:r>
              <a:rPr lang="en-US" sz="2400" i="1" baseline="-25000"/>
              <a:t>23</a:t>
            </a:r>
            <a:br>
              <a:rPr lang="en-US" sz="2400" i="1" baseline="-25000"/>
            </a:br>
            <a:r>
              <a:rPr lang="en-US" sz="2400" i="1"/>
              <a:t>B:= (</a:t>
            </a:r>
            <a:r>
              <a:rPr lang="en-US" sz="2400" i="1">
                <a:latin typeface="Symbol" charset="2"/>
              </a:rPr>
              <a:t>s</a:t>
            </a:r>
            <a:r>
              <a:rPr lang="en-US" sz="2400" i="1" baseline="-25000"/>
              <a:t>33</a:t>
            </a:r>
            <a:r>
              <a:rPr lang="en-US" sz="2400" i="1"/>
              <a:t> - </a:t>
            </a:r>
            <a:r>
              <a:rPr lang="en-US" sz="2400" i="1">
                <a:latin typeface="Symbol" charset="2"/>
              </a:rPr>
              <a:t>s</a:t>
            </a:r>
            <a:r>
              <a:rPr lang="en-US" sz="2400" i="1" baseline="-25000"/>
              <a:t>11</a:t>
            </a:r>
            <a:r>
              <a:rPr lang="en-US" sz="2400" i="1"/>
              <a:t>)		G:= </a:t>
            </a:r>
            <a:r>
              <a:rPr lang="en-US" sz="2400" i="1">
                <a:latin typeface="Symbol" charset="2"/>
              </a:rPr>
              <a:t>s</a:t>
            </a:r>
            <a:r>
              <a:rPr lang="en-US" sz="2400" i="1" baseline="-25000"/>
              <a:t>13</a:t>
            </a:r>
            <a:br>
              <a:rPr lang="en-US" sz="2400" i="1"/>
            </a:br>
            <a:r>
              <a:rPr lang="en-US" sz="2400" i="1"/>
              <a:t>C:= (</a:t>
            </a:r>
            <a:r>
              <a:rPr lang="en-US" sz="2400" i="1">
                <a:latin typeface="Symbol" charset="2"/>
              </a:rPr>
              <a:t>s</a:t>
            </a:r>
            <a:r>
              <a:rPr lang="en-US" sz="2400" i="1" baseline="-25000"/>
              <a:t>11</a:t>
            </a:r>
            <a:r>
              <a:rPr lang="en-US" sz="2400" i="1"/>
              <a:t> - </a:t>
            </a:r>
            <a:r>
              <a:rPr lang="en-US" sz="2400" i="1">
                <a:latin typeface="Symbol" charset="2"/>
              </a:rPr>
              <a:t>s</a:t>
            </a:r>
            <a:r>
              <a:rPr lang="en-US" sz="2400" i="1" baseline="-25000"/>
              <a:t>22</a:t>
            </a:r>
            <a:r>
              <a:rPr lang="en-US" sz="2400" i="1"/>
              <a:t>)		H:= </a:t>
            </a:r>
            <a:r>
              <a:rPr lang="en-US" sz="2400" i="1">
                <a:latin typeface="Symbol" charset="2"/>
              </a:rPr>
              <a:t>s</a:t>
            </a:r>
            <a:r>
              <a:rPr lang="en-US" sz="2400" i="1" baseline="-25000"/>
              <a:t>12</a:t>
            </a:r>
            <a:endParaRPr lang="en-US" sz="2400" i="1"/>
          </a:p>
          <a:p>
            <a:r>
              <a:rPr lang="en-US" sz="2400" i="1"/>
              <a:t>Slip systems</a:t>
            </a:r>
            <a:r>
              <a:rPr lang="en-US" sz="2400"/>
              <a:t> (as before)</a:t>
            </a:r>
            <a:r>
              <a:rPr lang="en-US" sz="2400" i="1"/>
              <a:t>:</a:t>
            </a:r>
            <a:endParaRPr lang="en-US" sz="2400" i="1" baseline="-25000"/>
          </a:p>
        </p:txBody>
      </p:sp>
      <p:sp>
        <p:nvSpPr>
          <p:cNvPr id="57352" name="Text Box 7"/>
          <p:cNvSpPr txBox="1">
            <a:spLocks noChangeArrowheads="1"/>
          </p:cNvSpPr>
          <p:nvPr/>
        </p:nvSpPr>
        <p:spPr bwMode="auto">
          <a:xfrm>
            <a:off x="6248400" y="3276600"/>
            <a:ext cx="2743200" cy="830997"/>
          </a:xfrm>
          <a:prstGeom prst="rect">
            <a:avLst/>
          </a:prstGeom>
          <a:noFill/>
          <a:ln w="9525">
            <a:noFill/>
            <a:miter lim="800000"/>
            <a:headEnd/>
            <a:tailEnd/>
          </a:ln>
        </p:spPr>
        <p:txBody>
          <a:bodyPr wrap="square">
            <a:prstTxWarp prst="textNoShape">
              <a:avLst/>
            </a:prstTxWarp>
            <a:spAutoFit/>
          </a:bodyPr>
          <a:lstStyle/>
          <a:p>
            <a:r>
              <a:rPr lang="en-US" sz="1200" b="0" dirty="0">
                <a:latin typeface="Calibri"/>
              </a:rPr>
              <a:t>Note: these systems have the negatives of the slip directions compared to those shown in the lecture on Single Slip (taken from Khan’s book), except for </a:t>
            </a:r>
            <a:r>
              <a:rPr lang="en-US" sz="1200" b="0" i="1" dirty="0">
                <a:latin typeface="Calibri"/>
              </a:rPr>
              <a:t>b2</a:t>
            </a:r>
            <a:r>
              <a:rPr lang="en-US" sz="1200" b="0" dirty="0">
                <a:latin typeface="Calibri"/>
              </a:rPr>
              <a:t>.</a:t>
            </a:r>
          </a:p>
        </p:txBody>
      </p:sp>
      <p:sp>
        <p:nvSpPr>
          <p:cNvPr id="2" name="TextBox 1"/>
          <p:cNvSpPr txBox="1"/>
          <p:nvPr/>
        </p:nvSpPr>
        <p:spPr>
          <a:xfrm>
            <a:off x="8229600" y="5410200"/>
            <a:ext cx="678892" cy="338554"/>
          </a:xfrm>
          <a:prstGeom prst="rect">
            <a:avLst/>
          </a:prstGeom>
          <a:noFill/>
        </p:spPr>
        <p:txBody>
          <a:bodyPr wrap="none" rtlCol="0">
            <a:spAutoFit/>
          </a:bodyPr>
          <a:lstStyle/>
          <a:p>
            <a:r>
              <a:rPr lang="en-US" sz="1600" b="0" dirty="0">
                <a:solidFill>
                  <a:srgbClr val="660066"/>
                </a:solidFill>
                <a:latin typeface="Calibri"/>
              </a:rPr>
              <a:t>[Reid]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fld id="{14D5B9A2-94B9-0D43-A7AB-905A82644FC7}" type="slidenum">
              <a:rPr lang="en-US" smtClean="0"/>
              <a:pPr/>
              <a:t>54</a:t>
            </a:fld>
            <a:endParaRPr lang="en-US"/>
          </a:p>
        </p:txBody>
      </p:sp>
      <p:sp>
        <p:nvSpPr>
          <p:cNvPr id="58371" name="Rectangle 2"/>
          <p:cNvSpPr>
            <a:spLocks noGrp="1" noChangeArrowheads="1"/>
          </p:cNvSpPr>
          <p:nvPr>
            <p:ph type="title"/>
          </p:nvPr>
        </p:nvSpPr>
        <p:spPr>
          <a:xfrm>
            <a:off x="1524000" y="304800"/>
            <a:ext cx="6096000" cy="762000"/>
          </a:xfrm>
        </p:spPr>
        <p:txBody>
          <a:bodyPr/>
          <a:lstStyle/>
          <a:p>
            <a:r>
              <a:rPr lang="en-US" sz="4400"/>
              <a:t>Multiple Slip: Stress</a:t>
            </a:r>
          </a:p>
        </p:txBody>
      </p:sp>
      <p:sp>
        <p:nvSpPr>
          <p:cNvPr id="58372" name="Rectangle 3"/>
          <p:cNvSpPr>
            <a:spLocks noGrp="1" noChangeArrowheads="1"/>
          </p:cNvSpPr>
          <p:nvPr>
            <p:ph type="body" idx="1"/>
          </p:nvPr>
        </p:nvSpPr>
        <p:spPr>
          <a:xfrm>
            <a:off x="533400" y="4191000"/>
            <a:ext cx="7924800" cy="1752600"/>
          </a:xfrm>
        </p:spPr>
        <p:txBody>
          <a:bodyPr/>
          <a:lstStyle/>
          <a:p>
            <a:r>
              <a:rPr lang="en-US" dirty="0"/>
              <a:t>Note that it is feasible to invert the matrix, provided that its determinant is non-zero, which it will only be true if the 5 slip systems chosen are linearly independent.</a:t>
            </a:r>
          </a:p>
        </p:txBody>
      </p:sp>
      <p:sp>
        <p:nvSpPr>
          <p:cNvPr id="58373" name="Rectangle 8"/>
          <p:cNvSpPr>
            <a:spLocks noChangeArrowheads="1"/>
          </p:cNvSpPr>
          <p:nvPr/>
        </p:nvSpPr>
        <p:spPr bwMode="auto">
          <a:xfrm>
            <a:off x="876300" y="1371600"/>
            <a:ext cx="7391400" cy="685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Equivalent 5x5 matrix form for the stresses:</a:t>
            </a:r>
          </a:p>
        </p:txBody>
      </p:sp>
      <p:pic>
        <p:nvPicPr>
          <p:cNvPr id="58374" name="Picture 11" descr="final"/>
          <p:cNvPicPr>
            <a:picLocks noChangeAspect="1" noChangeArrowheads="1"/>
          </p:cNvPicPr>
          <p:nvPr/>
        </p:nvPicPr>
        <p:blipFill>
          <a:blip r:embed="rId2"/>
          <a:srcRect/>
          <a:stretch>
            <a:fillRect/>
          </a:stretch>
        </p:blipFill>
        <p:spPr bwMode="auto">
          <a:xfrm>
            <a:off x="611188" y="1938338"/>
            <a:ext cx="7923212" cy="2203450"/>
          </a:xfrm>
          <a:prstGeom prst="rect">
            <a:avLst/>
          </a:prstGeom>
          <a:noFill/>
          <a:ln w="9525">
            <a:noFill/>
            <a:miter lim="800000"/>
            <a:headEnd/>
            <a:tailEnd/>
          </a:ln>
        </p:spPr>
      </p:pic>
      <p:sp>
        <p:nvSpPr>
          <p:cNvPr id="8" name="Rectangle 8"/>
          <p:cNvSpPr>
            <a:spLocks noChangeArrowheads="1"/>
          </p:cNvSpPr>
          <p:nvPr/>
        </p:nvSpPr>
        <p:spPr bwMode="auto">
          <a:xfrm>
            <a:off x="3366512" y="6029980"/>
            <a:ext cx="1519968" cy="523220"/>
          </a:xfrm>
          <a:prstGeom prst="rect">
            <a:avLst/>
          </a:prstGeom>
          <a:noFill/>
          <a:ln w="9525">
            <a:noFill/>
            <a:miter lim="800000"/>
            <a:headEnd/>
            <a:tailEnd/>
          </a:ln>
        </p:spPr>
        <p:txBody>
          <a:bodyPr wrap="none">
            <a:prstTxWarp prst="textNoShape">
              <a:avLst/>
            </a:prstTxWarp>
            <a:spAutoFit/>
          </a:bodyPr>
          <a:lstStyle/>
          <a:p>
            <a:pPr marL="457200" indent="-457200">
              <a:buFont typeface="Symbol" pitchFamily="2" charset="2"/>
              <a:buChar char="s"/>
            </a:pPr>
            <a:r>
              <a:rPr lang="en-US" sz="2800" i="1" dirty="0">
                <a:latin typeface="Calibri"/>
              </a:rPr>
              <a:t>= </a:t>
            </a:r>
            <a:r>
              <a:rPr lang="en-US" sz="2800" dirty="0">
                <a:latin typeface="Calibri"/>
              </a:rPr>
              <a:t>E</a:t>
            </a:r>
            <a:r>
              <a:rPr lang="en-US" sz="2800" b="0" baseline="30000" dirty="0">
                <a:latin typeface="Calibri"/>
              </a:rPr>
              <a:t>T</a:t>
            </a:r>
            <a:r>
              <a:rPr lang="en-US" sz="2800" i="1" dirty="0">
                <a:latin typeface="Calibri"/>
              </a:rPr>
              <a:t> </a:t>
            </a:r>
            <a:r>
              <a:rPr lang="en-US" sz="2800" i="1" dirty="0">
                <a:latin typeface="Symbol" charset="2"/>
                <a:sym typeface="Symbol" charset="2"/>
              </a:rPr>
              <a:t>t</a:t>
            </a:r>
            <a:r>
              <a:rPr lang="en-US" sz="2800" i="1" dirty="0">
                <a:latin typeface="Calibri"/>
              </a:rPr>
              <a:t> </a:t>
            </a:r>
            <a:endParaRPr lang="en-US" sz="2800" i="1" dirty="0">
              <a:latin typeface="Symbol" charset="2"/>
              <a:sym typeface="Symbol" charset="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pPr algn="l"/>
            <a:fld id="{6EE388BB-EEFA-C44A-A58F-E172C4EA3885}" type="slidenum">
              <a:rPr lang="en-US" smtClean="0"/>
              <a:pPr algn="l"/>
              <a:t>55</a:t>
            </a:fld>
            <a:endParaRPr lang="en-US"/>
          </a:p>
        </p:txBody>
      </p:sp>
      <p:sp>
        <p:nvSpPr>
          <p:cNvPr id="59395" name="Rectangle 2"/>
          <p:cNvSpPr>
            <a:spLocks noGrp="1" noChangeArrowheads="1"/>
          </p:cNvSpPr>
          <p:nvPr>
            <p:ph type="title"/>
          </p:nvPr>
        </p:nvSpPr>
        <p:spPr>
          <a:xfrm>
            <a:off x="228600" y="0"/>
            <a:ext cx="8915400" cy="914400"/>
          </a:xfrm>
        </p:spPr>
        <p:txBody>
          <a:bodyPr/>
          <a:lstStyle/>
          <a:p>
            <a:r>
              <a:rPr lang="en-US" dirty="0"/>
              <a:t>Multiple Slip: Stress/Strain Comparison</a:t>
            </a:r>
          </a:p>
        </p:txBody>
      </p:sp>
      <p:sp>
        <p:nvSpPr>
          <p:cNvPr id="59396" name="Rectangle 3"/>
          <p:cNvSpPr>
            <a:spLocks noGrp="1" noChangeArrowheads="1"/>
          </p:cNvSpPr>
          <p:nvPr>
            <p:ph type="body" idx="1"/>
          </p:nvPr>
        </p:nvSpPr>
        <p:spPr>
          <a:xfrm>
            <a:off x="304800" y="914400"/>
            <a:ext cx="8610600" cy="5791200"/>
          </a:xfrm>
        </p:spPr>
        <p:txBody>
          <a:bodyPr/>
          <a:lstStyle/>
          <a:p>
            <a:r>
              <a:rPr lang="en-US" sz="1800" dirty="0"/>
              <a:t>The last matrix equation is in the same form as for the strain components.</a:t>
            </a:r>
          </a:p>
          <a:p>
            <a:r>
              <a:rPr lang="en-US" sz="1800" dirty="0"/>
              <a:t>We can test for the availability of a solution by calculating the determinant of the “</a:t>
            </a:r>
            <a:r>
              <a:rPr lang="en-US" sz="1800" i="1" dirty="0"/>
              <a:t>E</a:t>
            </a:r>
            <a:r>
              <a:rPr lang="en-US" sz="1800" dirty="0"/>
              <a:t>” matrix, as in:</a:t>
            </a:r>
            <a:br>
              <a:rPr lang="en-US" sz="1800" dirty="0"/>
            </a:br>
            <a:r>
              <a:rPr lang="en-US" sz="1800" dirty="0"/>
              <a:t>                        </a:t>
            </a:r>
            <a:r>
              <a:rPr lang="en-US" sz="1800" b="1" i="1" dirty="0">
                <a:latin typeface="Symbol" charset="2"/>
                <a:sym typeface="Symbol" charset="2"/>
              </a:rPr>
              <a:t></a:t>
            </a:r>
            <a:r>
              <a:rPr lang="en-US" sz="1800" b="1" i="1" dirty="0"/>
              <a:t> = </a:t>
            </a:r>
            <a:r>
              <a:rPr lang="en-US" sz="1800" b="1" dirty="0"/>
              <a:t>E</a:t>
            </a:r>
            <a:r>
              <a:rPr lang="en-US" sz="1800" b="1" i="1" dirty="0"/>
              <a:t> </a:t>
            </a:r>
            <a:r>
              <a:rPr lang="en-US" sz="1800" b="1" i="1" dirty="0">
                <a:latin typeface="Symbol" charset="2"/>
                <a:sym typeface="Symbol" charset="2"/>
              </a:rPr>
              <a:t></a:t>
            </a:r>
            <a:br>
              <a:rPr lang="en-US" sz="1800" b="1" i="1" dirty="0">
                <a:latin typeface="Symbol" charset="2"/>
                <a:sym typeface="Symbol" charset="2"/>
              </a:rPr>
            </a:br>
            <a:r>
              <a:rPr lang="en-US" sz="1800" b="1" i="1" dirty="0">
                <a:latin typeface="Symbol" charset="2"/>
                <a:sym typeface="Symbol" charset="2"/>
              </a:rPr>
              <a:t> </a:t>
            </a:r>
            <a:r>
              <a:rPr lang="en-US" sz="1800" dirty="0"/>
              <a:t>or, </a:t>
            </a:r>
            <a:r>
              <a:rPr lang="en-US" sz="1800" b="1" i="1" dirty="0">
                <a:latin typeface="Times" charset="0"/>
              </a:rPr>
              <a:t>D</a:t>
            </a:r>
            <a:r>
              <a:rPr lang="en-US" sz="1800" b="1" i="1" dirty="0"/>
              <a:t> = </a:t>
            </a:r>
            <a:r>
              <a:rPr lang="en-US" sz="1800" b="1" dirty="0"/>
              <a:t>E</a:t>
            </a:r>
            <a:r>
              <a:rPr lang="en-US" sz="1800" b="1" i="1" baseline="30000" dirty="0"/>
              <a:t>T</a:t>
            </a:r>
            <a:r>
              <a:rPr lang="en-US" sz="1800" b="1" i="1" dirty="0"/>
              <a:t> </a:t>
            </a:r>
            <a:r>
              <a:rPr lang="en-US" sz="1800" i="1" dirty="0"/>
              <a:t>d</a:t>
            </a:r>
            <a:r>
              <a:rPr lang="en-US" sz="1800" b="1" i="1" dirty="0">
                <a:latin typeface="Symbol" charset="2"/>
                <a:sym typeface="Symbol" charset="2"/>
              </a:rPr>
              <a:t></a:t>
            </a:r>
          </a:p>
          <a:p>
            <a:r>
              <a:rPr lang="en-US" sz="1800" dirty="0"/>
              <a:t>A non-zero determinant of </a:t>
            </a:r>
            <a:r>
              <a:rPr lang="en-US" sz="1800" b="1" dirty="0"/>
              <a:t>E</a:t>
            </a:r>
            <a:r>
              <a:rPr lang="en-US" sz="1800" dirty="0"/>
              <a:t> means that a solution is available.</a:t>
            </a:r>
          </a:p>
          <a:p>
            <a:r>
              <a:rPr lang="en-US" sz="1800" dirty="0">
                <a:sym typeface="Symbol" charset="2"/>
              </a:rPr>
              <a:t>Even more important, the direct form of the stress equation means that, if we assume a fixed critical resolved shear stress, then we can compute all the possible </a:t>
            </a:r>
            <a:r>
              <a:rPr lang="en-US" sz="1800" dirty="0" err="1">
                <a:sym typeface="Symbol" charset="2"/>
              </a:rPr>
              <a:t>multislip</a:t>
            </a:r>
            <a:r>
              <a:rPr lang="en-US" sz="1800" dirty="0">
                <a:sym typeface="Symbol" charset="2"/>
              </a:rPr>
              <a:t> stress states, based on the set of linearly independent combinations of slip:</a:t>
            </a:r>
            <a:br>
              <a:rPr lang="en-US" sz="1800" dirty="0">
                <a:sym typeface="Symbol" charset="2"/>
              </a:rPr>
            </a:br>
            <a:r>
              <a:rPr lang="en-US" sz="1800" dirty="0">
                <a:sym typeface="Symbol" charset="2"/>
              </a:rPr>
              <a:t>                       </a:t>
            </a:r>
            <a:r>
              <a:rPr lang="en-US" sz="1800" b="1" i="1" dirty="0">
                <a:latin typeface="Symbol" charset="2"/>
                <a:sym typeface="Symbol" charset="2"/>
              </a:rPr>
              <a:t></a:t>
            </a:r>
            <a:r>
              <a:rPr lang="en-US" sz="1800" dirty="0"/>
              <a:t> </a:t>
            </a:r>
            <a:r>
              <a:rPr lang="en-US" sz="1800" b="1" i="1" dirty="0"/>
              <a:t>= </a:t>
            </a:r>
            <a:r>
              <a:rPr lang="en-US" sz="1800" b="1" dirty="0"/>
              <a:t>E</a:t>
            </a:r>
            <a:r>
              <a:rPr lang="en-US" sz="1800" baseline="30000" dirty="0"/>
              <a:t>-1</a:t>
            </a:r>
            <a:r>
              <a:rPr lang="en-US" sz="1800" b="1" i="1" dirty="0"/>
              <a:t> </a:t>
            </a:r>
            <a:r>
              <a:rPr lang="en-US" sz="1800" b="1" i="1" dirty="0">
                <a:latin typeface="Symbol" charset="2"/>
                <a:sym typeface="Symbol" charset="2"/>
              </a:rPr>
              <a:t></a:t>
            </a:r>
            <a:r>
              <a:rPr lang="en-US" sz="1800" b="1" i="1" dirty="0"/>
              <a:t> </a:t>
            </a:r>
          </a:p>
          <a:p>
            <a:r>
              <a:rPr lang="en-US" sz="1800" dirty="0">
                <a:sym typeface="Symbol" charset="2"/>
              </a:rPr>
              <a:t>It must be the case that, of the 96 sets of 5 independent slip systems, the stress states computed from them collapse down to only the 28 (+ and -) found by Bishop &amp; Hill. </a:t>
            </a:r>
          </a:p>
          <a:p>
            <a:r>
              <a:rPr lang="en-US" sz="1800" dirty="0">
                <a:sym typeface="Symbol" charset="2"/>
              </a:rPr>
              <a:t>The Taylor approach can be used to find a solution for a set of active slip systems that satisfies the minimum (microscopic) work criterion.  The most effective approach is to use the simplex method because the multiple possible solutions mean that the problem is mathematically </a:t>
            </a:r>
            <a:r>
              <a:rPr lang="en-US" sz="1800" i="1" dirty="0">
                <a:sym typeface="Symbol" charset="2"/>
              </a:rPr>
              <a:t>underdetermined</a:t>
            </a:r>
            <a:r>
              <a:rPr lang="en-US" sz="1800" dirty="0">
                <a:sym typeface="Symbol" charset="2"/>
              </a:rPr>
              <a:t>.  A complete description is found in the 1988 review paper by Van Houtte [</a:t>
            </a:r>
            <a:r>
              <a:rPr lang="en-US" sz="1800" i="1" dirty="0">
                <a:solidFill>
                  <a:srgbClr val="660066"/>
                </a:solidFill>
                <a:sym typeface="Symbol" charset="2"/>
              </a:rPr>
              <a:t>Textures and Microstructures </a:t>
            </a:r>
            <a:r>
              <a:rPr lang="en-US" sz="1800" b="1" dirty="0">
                <a:solidFill>
                  <a:srgbClr val="660066"/>
                </a:solidFill>
                <a:sym typeface="Symbol" charset="2"/>
              </a:rPr>
              <a:t>8 &amp; 9</a:t>
            </a:r>
            <a:r>
              <a:rPr lang="en-US" sz="1800" dirty="0">
                <a:solidFill>
                  <a:srgbClr val="660066"/>
                </a:solidFill>
                <a:sym typeface="Symbol" charset="2"/>
              </a:rPr>
              <a:t> 313-350</a:t>
            </a:r>
            <a:r>
              <a:rPr lang="en-US" sz="1800" dirty="0">
                <a:sym typeface="Symbol" charset="2"/>
              </a:rPr>
              <a:t>].</a:t>
            </a:r>
          </a:p>
          <a:p>
            <a:r>
              <a:rPr lang="en-US" sz="1800" dirty="0">
                <a:sym typeface="Symbol" charset="2"/>
              </a:rPr>
              <a:t>The simplex method is also useful for analyzing geometrically necessary dislocation (GND) content, see El-Dasher </a:t>
            </a:r>
            <a:r>
              <a:rPr lang="en-US" sz="1800" i="1" dirty="0">
                <a:sym typeface="Symbol" charset="2"/>
              </a:rPr>
              <a:t>et al</a:t>
            </a:r>
            <a:r>
              <a:rPr lang="en-US" sz="1800" dirty="0">
                <a:sym typeface="Symbol" charset="2"/>
              </a:rPr>
              <a:t>. [</a:t>
            </a:r>
            <a:r>
              <a:rPr lang="is-IS" sz="1800" i="1" dirty="0">
                <a:solidFill>
                  <a:srgbClr val="660066"/>
                </a:solidFill>
                <a:sym typeface="Symbol" charset="2"/>
              </a:rPr>
              <a:t>Scripta mater.</a:t>
            </a:r>
            <a:r>
              <a:rPr lang="is-IS" sz="1800" dirty="0">
                <a:solidFill>
                  <a:srgbClr val="660066"/>
                </a:solidFill>
                <a:sym typeface="Symbol" charset="2"/>
              </a:rPr>
              <a:t> </a:t>
            </a:r>
            <a:r>
              <a:rPr lang="is-IS" sz="1800" b="1" dirty="0">
                <a:solidFill>
                  <a:srgbClr val="660066"/>
                </a:solidFill>
                <a:sym typeface="Symbol" charset="2"/>
              </a:rPr>
              <a:t>48</a:t>
            </a:r>
            <a:r>
              <a:rPr lang="is-IS" sz="1800" dirty="0">
                <a:solidFill>
                  <a:srgbClr val="660066"/>
                </a:solidFill>
                <a:sym typeface="Symbol" charset="2"/>
              </a:rPr>
              <a:t> 141 (2003)</a:t>
            </a:r>
            <a:r>
              <a:rPr lang="en-US" sz="1800" dirty="0">
                <a:sym typeface="Symbol" charset="2"/>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Bishop and Hill model</a:t>
            </a:r>
          </a:p>
        </p:txBody>
      </p:sp>
      <p:sp>
        <p:nvSpPr>
          <p:cNvPr id="3" name="Content Placeholder 2"/>
          <p:cNvSpPr>
            <a:spLocks noGrp="1"/>
          </p:cNvSpPr>
          <p:nvPr>
            <p:ph idx="1"/>
          </p:nvPr>
        </p:nvSpPr>
        <p:spPr/>
        <p:txBody>
          <a:bodyPr/>
          <a:lstStyle/>
          <a:p>
            <a:r>
              <a:rPr lang="en-US" dirty="0"/>
              <a:t>This section describes the alternate approach of Bishop and Hill.  This enumerates the corners (vertices) of the single crystal yield surface that permit multiple slip with 6 or 8 systems.  </a:t>
            </a:r>
          </a:p>
        </p:txBody>
      </p:sp>
      <p:sp>
        <p:nvSpPr>
          <p:cNvPr id="4" name="Slide Number Placeholder 3"/>
          <p:cNvSpPr>
            <a:spLocks noGrp="1"/>
          </p:cNvSpPr>
          <p:nvPr>
            <p:ph type="sldNum" sz="quarter" idx="11"/>
          </p:nvPr>
        </p:nvSpPr>
        <p:spPr/>
        <p:txBody>
          <a:bodyPr/>
          <a:lstStyle/>
          <a:p>
            <a:fld id="{D7FF8BA9-0D87-9D47-93A0-1CE4DE5A0A91}" type="slidenum">
              <a:rPr lang="en-US" smtClean="0"/>
              <a:pPr/>
              <a:t>56</a:t>
            </a:fld>
            <a:endParaRPr lang="en-US"/>
          </a:p>
        </p:txBody>
      </p:sp>
    </p:spTree>
    <p:extLst>
      <p:ext uri="{BB962C8B-B14F-4D97-AF65-F5344CB8AC3E}">
        <p14:creationId xmlns:p14="http://schemas.microsoft.com/office/powerpoint/2010/main" val="1865014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fld id="{CC302255-2EF8-4142-AED4-56DE14B3532B}" type="slidenum">
              <a:rPr lang="en-US" smtClean="0"/>
              <a:pPr/>
              <a:t>57</a:t>
            </a:fld>
            <a:endParaRPr lang="en-US"/>
          </a:p>
        </p:txBody>
      </p:sp>
      <p:sp>
        <p:nvSpPr>
          <p:cNvPr id="60419" name="Rectangle 2"/>
          <p:cNvSpPr>
            <a:spLocks noGrp="1" noChangeArrowheads="1"/>
          </p:cNvSpPr>
          <p:nvPr>
            <p:ph type="title"/>
          </p:nvPr>
        </p:nvSpPr>
        <p:spPr>
          <a:xfrm>
            <a:off x="1524000" y="0"/>
            <a:ext cx="6096000" cy="1371600"/>
          </a:xfrm>
        </p:spPr>
        <p:txBody>
          <a:bodyPr/>
          <a:lstStyle/>
          <a:p>
            <a:r>
              <a:rPr lang="en-US"/>
              <a:t>Maximum Work Principle</a:t>
            </a:r>
          </a:p>
        </p:txBody>
      </p:sp>
      <p:sp>
        <p:nvSpPr>
          <p:cNvPr id="60420" name="Rectangle 3"/>
          <p:cNvSpPr>
            <a:spLocks noGrp="1" noChangeArrowheads="1"/>
          </p:cNvSpPr>
          <p:nvPr>
            <p:ph type="body" idx="1"/>
          </p:nvPr>
        </p:nvSpPr>
        <p:spPr>
          <a:xfrm>
            <a:off x="228600" y="1219200"/>
            <a:ext cx="8763000" cy="5105400"/>
          </a:xfrm>
        </p:spPr>
        <p:txBody>
          <a:bodyPr/>
          <a:lstStyle/>
          <a:p>
            <a:r>
              <a:rPr lang="en-US" sz="2000" dirty="0"/>
              <a:t>Bishop and Hill introduced a </a:t>
            </a:r>
            <a:r>
              <a:rPr lang="en-US" sz="2000" i="1" dirty="0"/>
              <a:t>maximum work principle</a:t>
            </a:r>
            <a:r>
              <a:rPr lang="en-US" sz="2000" dirty="0"/>
              <a:t>, which in turn was based on Hill's work on plasticity*. The papers are available as 1951-PhilMag-Bishop_Hill-paper1.pdf and 1951-PhilMag-Bishop_Hill-paper2.pdf.</a:t>
            </a:r>
          </a:p>
          <a:p>
            <a:r>
              <a:rPr lang="en-US" sz="2000" dirty="0"/>
              <a:t>This states that, among the available (</a:t>
            </a:r>
            <a:r>
              <a:rPr lang="en-US" sz="2000" dirty="0" err="1"/>
              <a:t>multiaxial</a:t>
            </a:r>
            <a:r>
              <a:rPr lang="en-US" sz="2000" dirty="0"/>
              <a:t>) stress states that activate a minimum of 5 slip systems, the operative stress state is that which maximizes the work done.</a:t>
            </a:r>
          </a:p>
          <a:p>
            <a:r>
              <a:rPr lang="en-US" sz="2000" dirty="0"/>
              <a:t>In equation form, </a:t>
            </a:r>
            <a:r>
              <a:rPr lang="en-US" sz="2000" i="1" dirty="0">
                <a:latin typeface="Symbol" charset="2"/>
                <a:sym typeface="Symbol" charset="2"/>
              </a:rPr>
              <a:t></a:t>
            </a:r>
            <a:r>
              <a:rPr lang="en-US" sz="2000" i="1" dirty="0">
                <a:latin typeface="Times" charset="0"/>
              </a:rPr>
              <a:t>w</a:t>
            </a:r>
            <a:r>
              <a:rPr lang="en-US" sz="2000" i="1" dirty="0"/>
              <a:t> = </a:t>
            </a:r>
            <a:r>
              <a:rPr lang="en-US" sz="2000" i="1" dirty="0">
                <a:latin typeface="Symbol" charset="2"/>
                <a:sym typeface="Symbol" charset="2"/>
              </a:rPr>
              <a:t></a:t>
            </a:r>
            <a:r>
              <a:rPr lang="en-US" sz="2000" i="1" baseline="-25000" dirty="0" err="1">
                <a:latin typeface="Times" charset="0"/>
              </a:rPr>
              <a:t>ij</a:t>
            </a:r>
            <a:r>
              <a:rPr lang="en-US" sz="2000" i="1" dirty="0" err="1"/>
              <a:t>d</a:t>
            </a:r>
            <a:r>
              <a:rPr lang="en-US" sz="2000" i="1" dirty="0" err="1">
                <a:latin typeface="Symbol" charset="2"/>
                <a:sym typeface="Symbol" charset="2"/>
              </a:rPr>
              <a:t></a:t>
            </a:r>
            <a:r>
              <a:rPr lang="en-US" sz="2000" i="1" baseline="-25000" dirty="0" err="1">
                <a:latin typeface="Times" charset="0"/>
              </a:rPr>
              <a:t>ij</a:t>
            </a:r>
            <a:r>
              <a:rPr lang="en-US" sz="2000" i="1" baseline="-25000" dirty="0">
                <a:latin typeface="Times" charset="0"/>
              </a:rPr>
              <a:t> </a:t>
            </a:r>
            <a:r>
              <a:rPr lang="en-US" sz="2000" i="1" dirty="0">
                <a:latin typeface="Times" charset="0"/>
              </a:rPr>
              <a:t>≥</a:t>
            </a:r>
            <a:r>
              <a:rPr lang="en-US" sz="2000" i="1" dirty="0">
                <a:latin typeface="Symbol" charset="2"/>
                <a:sym typeface="Symbol" charset="2"/>
              </a:rPr>
              <a:t></a:t>
            </a:r>
            <a:r>
              <a:rPr lang="en-US" sz="2000" i="1" baseline="30000" dirty="0">
                <a:latin typeface="Symbol" charset="2"/>
                <a:sym typeface="Symbol" charset="2"/>
              </a:rPr>
              <a:t></a:t>
            </a:r>
            <a:r>
              <a:rPr lang="en-US" sz="2000" i="1" baseline="-25000" dirty="0" err="1">
                <a:latin typeface="Times" charset="0"/>
              </a:rPr>
              <a:t>ij</a:t>
            </a:r>
            <a:r>
              <a:rPr lang="en-US" sz="2000" i="1" dirty="0" err="1"/>
              <a:t>d</a:t>
            </a:r>
            <a:r>
              <a:rPr lang="en-US" sz="2000" i="1" dirty="0" err="1">
                <a:latin typeface="Symbol" charset="2"/>
                <a:sym typeface="Symbol" charset="2"/>
              </a:rPr>
              <a:t></a:t>
            </a:r>
            <a:r>
              <a:rPr lang="en-US" sz="2000" i="1" baseline="-25000" dirty="0" err="1">
                <a:latin typeface="Times" charset="0"/>
              </a:rPr>
              <a:t>ij</a:t>
            </a:r>
            <a:r>
              <a:rPr lang="en-US" sz="2000" dirty="0">
                <a:latin typeface="Times" charset="0"/>
              </a:rPr>
              <a:t> </a:t>
            </a:r>
            <a:r>
              <a:rPr lang="en-US" sz="2000" dirty="0"/>
              <a:t>, where the operative stress state is unprimed.</a:t>
            </a:r>
            <a:endParaRPr lang="en-US" sz="2000" i="1" baseline="-25000" dirty="0"/>
          </a:p>
          <a:p>
            <a:r>
              <a:rPr lang="en-US" sz="2000" dirty="0"/>
              <a:t>For cubic materials, it turns out that the list of discrete </a:t>
            </a:r>
            <a:r>
              <a:rPr lang="en-US" sz="2000" dirty="0" err="1"/>
              <a:t>multiaxial</a:t>
            </a:r>
            <a:r>
              <a:rPr lang="en-US" sz="2000" dirty="0"/>
              <a:t> stress states is quite short (28 entries).  Therefore the Bishop-Hill approach is much more convenient from a numerical perspective.</a:t>
            </a:r>
          </a:p>
          <a:p>
            <a:r>
              <a:rPr lang="en-US" sz="2000" dirty="0"/>
              <a:t>The algebra is non-trivial, but the maximum work principle is equivalent to Taylor’s minimum shear (microscopic work) principle.</a:t>
            </a:r>
          </a:p>
          <a:p>
            <a:r>
              <a:rPr lang="en-US" sz="2000" dirty="0"/>
              <a:t>In geometrical terms, the maximum work principle is equivalent to seeking the stress state that is most nearly parallel (in direction) to the strain rate direction.</a:t>
            </a:r>
            <a:endParaRPr lang="en-US" sz="2000" i="1" baseline="-25000" dirty="0"/>
          </a:p>
        </p:txBody>
      </p:sp>
      <p:sp>
        <p:nvSpPr>
          <p:cNvPr id="2" name="Rectangle 1"/>
          <p:cNvSpPr/>
          <p:nvPr/>
        </p:nvSpPr>
        <p:spPr>
          <a:xfrm>
            <a:off x="1066800" y="6400800"/>
            <a:ext cx="6553200" cy="307777"/>
          </a:xfrm>
          <a:prstGeom prst="rect">
            <a:avLst/>
          </a:prstGeom>
        </p:spPr>
        <p:txBody>
          <a:bodyPr wrap="square">
            <a:spAutoFit/>
          </a:bodyPr>
          <a:lstStyle/>
          <a:p>
            <a:r>
              <a:rPr lang="en-US" sz="1400" b="0" dirty="0">
                <a:solidFill>
                  <a:srgbClr val="660066"/>
                </a:solidFill>
              </a:rPr>
              <a:t>*Hill, R. (1950). The Mathematical Theory of Plasticity, Clarendon Press, Oxford.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4294967295"/>
          </p:nvPr>
        </p:nvSpPr>
        <p:spPr>
          <a:xfrm>
            <a:off x="7162800" y="6400800"/>
            <a:ext cx="1905000" cy="457200"/>
          </a:xfrm>
          <a:prstGeom prst="rect">
            <a:avLst/>
          </a:prstGeom>
          <a:noFill/>
        </p:spPr>
        <p:txBody>
          <a:bodyPr/>
          <a:lstStyle/>
          <a:p>
            <a:pPr algn="r"/>
            <a:fld id="{A6C60181-CD82-8045-A3C6-0467E2DCB127}" type="slidenum">
              <a:rPr lang="en-US" altLang="ja-JP" sz="1400" b="0" smtClean="0"/>
              <a:pPr algn="r"/>
              <a:t>58</a:t>
            </a:fld>
            <a:endParaRPr lang="en-US" altLang="ja-JP" sz="1400" b="0"/>
          </a:p>
        </p:txBody>
      </p:sp>
      <p:sp>
        <p:nvSpPr>
          <p:cNvPr id="7170" name="Rectangle 2"/>
          <p:cNvSpPr>
            <a:spLocks noGrp="1" noChangeArrowheads="1"/>
          </p:cNvSpPr>
          <p:nvPr>
            <p:ph type="title"/>
          </p:nvPr>
        </p:nvSpPr>
        <p:spPr>
          <a:xfrm>
            <a:off x="1524000" y="0"/>
            <a:ext cx="6096000" cy="762000"/>
          </a:xfrm>
        </p:spPr>
        <p:txBody>
          <a:bodyPr/>
          <a:lstStyle/>
          <a:p>
            <a:r>
              <a:rPr lang="en-US" altLang="ja-JP" dirty="0"/>
              <a:t>Yield surfaces: introduction</a:t>
            </a:r>
          </a:p>
        </p:txBody>
      </p:sp>
      <p:sp>
        <p:nvSpPr>
          <p:cNvPr id="25604" name="Rectangle 3"/>
          <p:cNvSpPr>
            <a:spLocks noGrp="1" noChangeArrowheads="1"/>
          </p:cNvSpPr>
          <p:nvPr>
            <p:ph type="body" idx="1"/>
          </p:nvPr>
        </p:nvSpPr>
        <p:spPr>
          <a:xfrm>
            <a:off x="838200" y="990600"/>
            <a:ext cx="7620000" cy="2743200"/>
          </a:xfrm>
        </p:spPr>
        <p:txBody>
          <a:bodyPr/>
          <a:lstStyle/>
          <a:p>
            <a:r>
              <a:rPr lang="en-US" altLang="ja-JP" dirty="0"/>
              <a:t>Before discussing the B-H approach, it is helpful to understand the concept of a </a:t>
            </a:r>
            <a:r>
              <a:rPr lang="en-US" altLang="ja-JP" i="1" dirty="0"/>
              <a:t>yield surface</a:t>
            </a:r>
            <a:r>
              <a:rPr lang="en-US" altLang="ja-JP" dirty="0"/>
              <a:t>.</a:t>
            </a:r>
          </a:p>
          <a:p>
            <a:r>
              <a:rPr lang="en-US" altLang="ja-JP" dirty="0"/>
              <a:t>The best way to learn about yield surfaces is think of them as a graphical construction.</a:t>
            </a:r>
          </a:p>
          <a:p>
            <a:r>
              <a:rPr lang="en-US" altLang="ja-JP" dirty="0"/>
              <a:t>A </a:t>
            </a:r>
            <a:r>
              <a:rPr lang="en-US" altLang="ja-JP" dirty="0">
                <a:solidFill>
                  <a:srgbClr val="CC0000"/>
                </a:solidFill>
              </a:rPr>
              <a:t>yield surface</a:t>
            </a:r>
            <a:r>
              <a:rPr lang="en-US" altLang="ja-JP" dirty="0"/>
              <a:t> is the boundary between elastic and plastic flow.</a:t>
            </a:r>
          </a:p>
        </p:txBody>
      </p:sp>
      <p:sp>
        <p:nvSpPr>
          <p:cNvPr id="25605" name="Line 12"/>
          <p:cNvSpPr>
            <a:spLocks noChangeShapeType="1"/>
          </p:cNvSpPr>
          <p:nvPr/>
        </p:nvSpPr>
        <p:spPr bwMode="auto">
          <a:xfrm>
            <a:off x="3429000" y="3276600"/>
            <a:ext cx="2286000" cy="12954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sp>
        <p:nvSpPr>
          <p:cNvPr id="25606" name="Text Box 13"/>
          <p:cNvSpPr txBox="1">
            <a:spLocks noChangeArrowheads="1"/>
          </p:cNvSpPr>
          <p:nvPr/>
        </p:nvSpPr>
        <p:spPr bwMode="auto">
          <a:xfrm>
            <a:off x="1431925" y="4094163"/>
            <a:ext cx="3425311" cy="461665"/>
          </a:xfrm>
          <a:prstGeom prst="rect">
            <a:avLst/>
          </a:prstGeom>
          <a:noFill/>
          <a:ln w="9525">
            <a:noFill/>
            <a:miter lim="800000"/>
            <a:headEnd/>
            <a:tailEnd/>
          </a:ln>
        </p:spPr>
        <p:txBody>
          <a:bodyPr wrap="none">
            <a:prstTxWarp prst="textNoShape">
              <a:avLst/>
            </a:prstTxWarp>
            <a:spAutoFit/>
          </a:bodyPr>
          <a:lstStyle/>
          <a:p>
            <a:r>
              <a:rPr lang="en-US" altLang="ja-JP" b="0" i="1"/>
              <a:t>Example: tensile stress</a:t>
            </a:r>
          </a:p>
        </p:txBody>
      </p:sp>
      <p:grpSp>
        <p:nvGrpSpPr>
          <p:cNvPr id="25607" name="Group 18"/>
          <p:cNvGrpSpPr>
            <a:grpSpLocks/>
          </p:cNvGrpSpPr>
          <p:nvPr/>
        </p:nvGrpSpPr>
        <p:grpSpPr bwMode="auto">
          <a:xfrm>
            <a:off x="2346325" y="4535488"/>
            <a:ext cx="5549900" cy="2005012"/>
            <a:chOff x="2346325" y="4535488"/>
            <a:chExt cx="5549900" cy="2005012"/>
          </a:xfrm>
        </p:grpSpPr>
        <p:sp>
          <p:nvSpPr>
            <p:cNvPr id="25609" name="Line 4"/>
            <p:cNvSpPr>
              <a:spLocks noChangeShapeType="1"/>
            </p:cNvSpPr>
            <p:nvPr/>
          </p:nvSpPr>
          <p:spPr bwMode="auto">
            <a:xfrm>
              <a:off x="2895600" y="5181600"/>
              <a:ext cx="4648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b="0"/>
            </a:p>
          </p:txBody>
        </p:sp>
        <p:sp>
          <p:nvSpPr>
            <p:cNvPr id="25610" name="Line 5"/>
            <p:cNvSpPr>
              <a:spLocks noChangeShapeType="1"/>
            </p:cNvSpPr>
            <p:nvPr/>
          </p:nvSpPr>
          <p:spPr bwMode="auto">
            <a:xfrm>
              <a:off x="3048000" y="4953000"/>
              <a:ext cx="0" cy="457200"/>
            </a:xfrm>
            <a:prstGeom prst="line">
              <a:avLst/>
            </a:prstGeom>
            <a:noFill/>
            <a:ln w="38100">
              <a:solidFill>
                <a:schemeClr val="tx1"/>
              </a:solidFill>
              <a:round/>
              <a:headEnd/>
              <a:tailEnd/>
            </a:ln>
          </p:spPr>
          <p:txBody>
            <a:bodyPr wrap="none" anchor="ctr">
              <a:prstTxWarp prst="textNoShape">
                <a:avLst/>
              </a:prstTxWarp>
            </a:bodyPr>
            <a:lstStyle/>
            <a:p>
              <a:endParaRPr lang="ja-JP" altLang="en-US" b="0"/>
            </a:p>
          </p:txBody>
        </p:sp>
        <p:sp>
          <p:nvSpPr>
            <p:cNvPr id="25611" name="Text Box 6"/>
            <p:cNvSpPr txBox="1">
              <a:spLocks noChangeArrowheads="1"/>
            </p:cNvSpPr>
            <p:nvPr/>
          </p:nvSpPr>
          <p:spPr bwMode="auto">
            <a:xfrm>
              <a:off x="2346325" y="4556125"/>
              <a:ext cx="715963"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a:t>=0</a:t>
              </a:r>
            </a:p>
          </p:txBody>
        </p:sp>
        <p:sp>
          <p:nvSpPr>
            <p:cNvPr id="25612" name="Text Box 7"/>
            <p:cNvSpPr txBox="1">
              <a:spLocks noChangeArrowheads="1"/>
            </p:cNvSpPr>
            <p:nvPr/>
          </p:nvSpPr>
          <p:spPr bwMode="auto">
            <a:xfrm>
              <a:off x="7527925" y="4573588"/>
              <a:ext cx="3683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p>
          </p:txBody>
        </p:sp>
        <p:sp>
          <p:nvSpPr>
            <p:cNvPr id="25613" name="Line 8"/>
            <p:cNvSpPr>
              <a:spLocks noChangeShapeType="1"/>
            </p:cNvSpPr>
            <p:nvPr/>
          </p:nvSpPr>
          <p:spPr bwMode="auto">
            <a:xfrm>
              <a:off x="5791200" y="4648200"/>
              <a:ext cx="0" cy="1219200"/>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5614" name="Rectangle 9" descr="Wide upward diagonal"/>
            <p:cNvSpPr>
              <a:spLocks noChangeArrowheads="1"/>
            </p:cNvSpPr>
            <p:nvPr/>
          </p:nvSpPr>
          <p:spPr bwMode="auto">
            <a:xfrm>
              <a:off x="5800725" y="4648200"/>
              <a:ext cx="304800" cy="1219200"/>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sp>
          <p:nvSpPr>
            <p:cNvPr id="25615" name="Text Box 10"/>
            <p:cNvSpPr txBox="1">
              <a:spLocks noChangeArrowheads="1"/>
            </p:cNvSpPr>
            <p:nvPr/>
          </p:nvSpPr>
          <p:spPr bwMode="auto">
            <a:xfrm>
              <a:off x="3794125" y="4535488"/>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p>
          </p:txBody>
        </p:sp>
        <p:sp>
          <p:nvSpPr>
            <p:cNvPr id="25616" name="Text Box 11"/>
            <p:cNvSpPr txBox="1">
              <a:spLocks noChangeArrowheads="1"/>
            </p:cNvSpPr>
            <p:nvPr/>
          </p:nvSpPr>
          <p:spPr bwMode="auto">
            <a:xfrm>
              <a:off x="6248400" y="45513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5617" name="Text Box 14"/>
            <p:cNvSpPr txBox="1">
              <a:spLocks noChangeArrowheads="1"/>
            </p:cNvSpPr>
            <p:nvPr/>
          </p:nvSpPr>
          <p:spPr bwMode="auto">
            <a:xfrm>
              <a:off x="6248400" y="6083300"/>
              <a:ext cx="1231900"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rPr>
                <a:t>yield</a:t>
              </a:r>
              <a:endParaRPr lang="en-US" altLang="ja-JP" b="0">
                <a:solidFill>
                  <a:srgbClr val="CC0000"/>
                </a:solidFill>
                <a:latin typeface="Symbol" charset="2"/>
              </a:endParaRPr>
            </a:p>
          </p:txBody>
        </p:sp>
        <p:sp>
          <p:nvSpPr>
            <p:cNvPr id="25618" name="Line 15"/>
            <p:cNvSpPr>
              <a:spLocks noChangeShapeType="1"/>
            </p:cNvSpPr>
            <p:nvPr/>
          </p:nvSpPr>
          <p:spPr bwMode="auto">
            <a:xfrm flipH="1" flipV="1">
              <a:off x="5791200" y="5867400"/>
              <a:ext cx="533400" cy="3810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grpSp>
    </p:spTree>
    <p:extLst>
      <p:ext uri="{BB962C8B-B14F-4D97-AF65-F5344CB8AC3E}">
        <p14:creationId xmlns:p14="http://schemas.microsoft.com/office/powerpoint/2010/main" val="4257282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C1A56E0C-A3C8-CB46-AD7A-827F3218F67F}" type="slidenum">
              <a:rPr lang="en-US" altLang="ja-JP" sz="1600" b="0" smtClean="0"/>
              <a:pPr algn="r"/>
              <a:t>59</a:t>
            </a:fld>
            <a:endParaRPr lang="en-US" altLang="ja-JP" sz="1600" b="0"/>
          </a:p>
        </p:txBody>
      </p:sp>
      <p:sp>
        <p:nvSpPr>
          <p:cNvPr id="9218" name="Rectangle 2"/>
          <p:cNvSpPr>
            <a:spLocks noGrp="1" noChangeArrowheads="1"/>
          </p:cNvSpPr>
          <p:nvPr>
            <p:ph type="title"/>
          </p:nvPr>
        </p:nvSpPr>
        <p:spPr>
          <a:xfrm>
            <a:off x="1524000" y="0"/>
            <a:ext cx="6096000" cy="990600"/>
          </a:xfrm>
        </p:spPr>
        <p:txBody>
          <a:bodyPr/>
          <a:lstStyle/>
          <a:p>
            <a:r>
              <a:rPr lang="en-US" altLang="ja-JP"/>
              <a:t>2D yield surfaces</a:t>
            </a:r>
          </a:p>
        </p:txBody>
      </p:sp>
      <p:sp>
        <p:nvSpPr>
          <p:cNvPr id="27652" name="Rectangle 3"/>
          <p:cNvSpPr>
            <a:spLocks noGrp="1" noChangeArrowheads="1"/>
          </p:cNvSpPr>
          <p:nvPr>
            <p:ph type="body" idx="1"/>
          </p:nvPr>
        </p:nvSpPr>
        <p:spPr>
          <a:xfrm>
            <a:off x="838200" y="1066800"/>
            <a:ext cx="7620000" cy="4114800"/>
          </a:xfrm>
        </p:spPr>
        <p:txBody>
          <a:bodyPr/>
          <a:lstStyle/>
          <a:p>
            <a:r>
              <a:rPr lang="en-US" altLang="ja-JP" sz="2800"/>
              <a:t>Yield surfaces can be defined in two dimensions.</a:t>
            </a:r>
          </a:p>
          <a:p>
            <a:r>
              <a:rPr lang="en-US" altLang="ja-JP" sz="2800"/>
              <a:t>Consider a combination of (independent) yield on two different axes.</a:t>
            </a:r>
          </a:p>
        </p:txBody>
      </p:sp>
      <p:sp>
        <p:nvSpPr>
          <p:cNvPr id="27653" name="Text Box 18"/>
          <p:cNvSpPr txBox="1">
            <a:spLocks noChangeArrowheads="1"/>
          </p:cNvSpPr>
          <p:nvPr/>
        </p:nvSpPr>
        <p:spPr bwMode="auto">
          <a:xfrm>
            <a:off x="6842125" y="3189288"/>
            <a:ext cx="2199296" cy="2616101"/>
          </a:xfrm>
          <a:prstGeom prst="rect">
            <a:avLst/>
          </a:prstGeom>
          <a:noFill/>
          <a:ln w="9525">
            <a:noFill/>
            <a:miter lim="800000"/>
            <a:headEnd/>
            <a:tailEnd/>
          </a:ln>
        </p:spPr>
        <p:txBody>
          <a:bodyPr wrap="none">
            <a:prstTxWarp prst="textNoShape">
              <a:avLst/>
            </a:prstTxWarp>
            <a:spAutoFit/>
          </a:bodyPr>
          <a:lstStyle/>
          <a:p>
            <a:r>
              <a:rPr lang="en-US" altLang="ja-JP" sz="2800" b="0"/>
              <a:t>The material</a:t>
            </a:r>
            <a:br>
              <a:rPr lang="en-US" altLang="ja-JP" sz="2800" b="0"/>
            </a:br>
            <a:r>
              <a:rPr lang="en-US" altLang="ja-JP" sz="2800" b="0"/>
              <a:t>is elastic if</a:t>
            </a:r>
            <a:br>
              <a:rPr lang="en-US" altLang="ja-JP" sz="2800" b="0"/>
            </a:br>
            <a:r>
              <a:rPr lang="en-US" altLang="ja-JP" sz="2800" b="0">
                <a:latin typeface="Symbol" charset="2"/>
              </a:rPr>
              <a:t>s</a:t>
            </a:r>
            <a:r>
              <a:rPr lang="en-US" altLang="ja-JP" sz="2800" b="0" baseline="-25000"/>
              <a:t>1</a:t>
            </a:r>
            <a:r>
              <a:rPr lang="en-US" altLang="ja-JP" sz="2800" b="0"/>
              <a:t> &lt; </a:t>
            </a:r>
            <a:r>
              <a:rPr lang="en-US" altLang="ja-JP" sz="2800" b="0">
                <a:latin typeface="Symbol" charset="2"/>
              </a:rPr>
              <a:t>s</a:t>
            </a:r>
            <a:r>
              <a:rPr lang="en-US" altLang="ja-JP" sz="2800" b="0" baseline="-25000"/>
              <a:t>1y</a:t>
            </a:r>
            <a:br>
              <a:rPr lang="en-US" altLang="ja-JP" sz="2800" b="0"/>
            </a:br>
            <a:r>
              <a:rPr lang="en-US" altLang="ja-JP" sz="2800" b="0" i="1"/>
              <a:t>and</a:t>
            </a:r>
            <a:endParaRPr lang="en-US" altLang="ja-JP" sz="2800" b="0"/>
          </a:p>
          <a:p>
            <a:r>
              <a:rPr lang="en-US" altLang="ja-JP" sz="2800" b="0">
                <a:latin typeface="Symbol" charset="2"/>
              </a:rPr>
              <a:t>s</a:t>
            </a:r>
            <a:r>
              <a:rPr lang="en-US" altLang="ja-JP" sz="2800" b="0" baseline="-25000"/>
              <a:t>2</a:t>
            </a:r>
            <a:r>
              <a:rPr lang="en-US" altLang="ja-JP" sz="2800" b="0"/>
              <a:t> &lt; </a:t>
            </a:r>
            <a:r>
              <a:rPr lang="en-US" altLang="ja-JP" sz="2800" b="0">
                <a:latin typeface="Symbol" charset="2"/>
              </a:rPr>
              <a:t>s</a:t>
            </a:r>
            <a:r>
              <a:rPr lang="en-US" altLang="ja-JP" sz="2800" b="0" baseline="-25000"/>
              <a:t>2y</a:t>
            </a:r>
            <a:br>
              <a:rPr lang="en-US" altLang="ja-JP" b="0"/>
            </a:br>
            <a:endParaRPr lang="en-US" altLang="ja-JP" b="0"/>
          </a:p>
        </p:txBody>
      </p:sp>
      <p:grpSp>
        <p:nvGrpSpPr>
          <p:cNvPr id="27654" name="Group 25"/>
          <p:cNvGrpSpPr>
            <a:grpSpLocks/>
          </p:cNvGrpSpPr>
          <p:nvPr/>
        </p:nvGrpSpPr>
        <p:grpSpPr bwMode="auto">
          <a:xfrm>
            <a:off x="1676400" y="3103563"/>
            <a:ext cx="5589588" cy="3436937"/>
            <a:chOff x="1676400" y="3103563"/>
            <a:chExt cx="5589588" cy="3436937"/>
          </a:xfrm>
        </p:grpSpPr>
        <p:sp>
          <p:nvSpPr>
            <p:cNvPr id="27656"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27657"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27658"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b="0"/>
                <a:t>0</a:t>
              </a:r>
            </a:p>
          </p:txBody>
        </p:sp>
        <p:sp>
          <p:nvSpPr>
            <p:cNvPr id="27659" name="Text Box 7"/>
            <p:cNvSpPr txBox="1">
              <a:spLocks noChangeArrowheads="1"/>
            </p:cNvSpPr>
            <p:nvPr/>
          </p:nvSpPr>
          <p:spPr bwMode="auto">
            <a:xfrm>
              <a:off x="60198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1</a:t>
              </a:r>
              <a:endParaRPr lang="en-US" altLang="ja-JP" b="0">
                <a:latin typeface="Symbol" charset="2"/>
              </a:endParaRPr>
            </a:p>
          </p:txBody>
        </p:sp>
        <p:sp>
          <p:nvSpPr>
            <p:cNvPr id="27660" name="Text Box 8"/>
            <p:cNvSpPr txBox="1">
              <a:spLocks noChangeArrowheads="1"/>
            </p:cNvSpPr>
            <p:nvPr/>
          </p:nvSpPr>
          <p:spPr bwMode="auto">
            <a:xfrm>
              <a:off x="2514600" y="32766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2</a:t>
              </a:r>
              <a:endParaRPr lang="en-US" altLang="ja-JP" b="0">
                <a:latin typeface="Symbol" charset="2"/>
              </a:endParaRPr>
            </a:p>
          </p:txBody>
        </p:sp>
        <p:grpSp>
          <p:nvGrpSpPr>
            <p:cNvPr id="27661" name="Group 11"/>
            <p:cNvGrpSpPr>
              <a:grpSpLocks/>
            </p:cNvGrpSpPr>
            <p:nvPr/>
          </p:nvGrpSpPr>
          <p:grpSpPr bwMode="auto">
            <a:xfrm>
              <a:off x="5181600" y="3276600"/>
              <a:ext cx="314325" cy="2590800"/>
              <a:chOff x="3264" y="2064"/>
              <a:chExt cx="198" cy="1632"/>
            </a:xfrm>
          </p:grpSpPr>
          <p:sp>
            <p:nvSpPr>
              <p:cNvPr id="27672" name="Line 9"/>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7673" name="Rectangle 10"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grpSp>
          <p:nvGrpSpPr>
            <p:cNvPr id="27662" name="Group 12"/>
            <p:cNvGrpSpPr>
              <a:grpSpLocks/>
            </p:cNvGrpSpPr>
            <p:nvPr/>
          </p:nvGrpSpPr>
          <p:grpSpPr bwMode="auto">
            <a:xfrm rot="-5400000">
              <a:off x="4186237" y="2357438"/>
              <a:ext cx="314325" cy="2590800"/>
              <a:chOff x="3264" y="2064"/>
              <a:chExt cx="198" cy="1632"/>
            </a:xfrm>
          </p:grpSpPr>
          <p:sp>
            <p:nvSpPr>
              <p:cNvPr id="27670" name="Line 13"/>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7671" name="Rectangle 14"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sp>
          <p:nvSpPr>
            <p:cNvPr id="27663" name="Text Box 15"/>
            <p:cNvSpPr txBox="1">
              <a:spLocks noChangeArrowheads="1"/>
            </p:cNvSpPr>
            <p:nvPr/>
          </p:nvSpPr>
          <p:spPr bwMode="auto">
            <a:xfrm>
              <a:off x="3794125" y="4535488"/>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p>
          </p:txBody>
        </p:sp>
        <p:sp>
          <p:nvSpPr>
            <p:cNvPr id="27664" name="Text Box 16"/>
            <p:cNvSpPr txBox="1">
              <a:spLocks noChangeArrowheads="1"/>
            </p:cNvSpPr>
            <p:nvPr/>
          </p:nvSpPr>
          <p:spPr bwMode="auto">
            <a:xfrm>
              <a:off x="5715000" y="40179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7665" name="Text Box 17"/>
            <p:cNvSpPr txBox="1">
              <a:spLocks noChangeArrowheads="1"/>
            </p:cNvSpPr>
            <p:nvPr/>
          </p:nvSpPr>
          <p:spPr bwMode="auto">
            <a:xfrm>
              <a:off x="3886200" y="31035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7666" name="Text Box 19"/>
            <p:cNvSpPr txBox="1">
              <a:spLocks noChangeArrowheads="1"/>
            </p:cNvSpPr>
            <p:nvPr/>
          </p:nvSpPr>
          <p:spPr bwMode="auto">
            <a:xfrm>
              <a:off x="6248400" y="6083300"/>
              <a:ext cx="1017588"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latin typeface="Symbol" charset="2"/>
                </a:rPr>
                <a:t>1</a:t>
              </a:r>
              <a:r>
                <a:rPr lang="en-US" altLang="ja-JP" b="0" baseline="-25000">
                  <a:solidFill>
                    <a:srgbClr val="CC0000"/>
                  </a:solidFill>
                </a:rPr>
                <a:t>y</a:t>
              </a:r>
              <a:endParaRPr lang="en-US" altLang="ja-JP" b="0">
                <a:solidFill>
                  <a:srgbClr val="CC0000"/>
                </a:solidFill>
                <a:latin typeface="Symbol" charset="2"/>
              </a:endParaRPr>
            </a:p>
          </p:txBody>
        </p:sp>
        <p:sp>
          <p:nvSpPr>
            <p:cNvPr id="27667" name="Text Box 20"/>
            <p:cNvSpPr txBox="1">
              <a:spLocks noChangeArrowheads="1"/>
            </p:cNvSpPr>
            <p:nvPr/>
          </p:nvSpPr>
          <p:spPr bwMode="auto">
            <a:xfrm>
              <a:off x="1676400" y="3949700"/>
              <a:ext cx="1017588"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latin typeface="Symbol" charset="2"/>
                </a:rPr>
                <a:t>2</a:t>
              </a:r>
              <a:r>
                <a:rPr lang="en-US" altLang="ja-JP" b="0" baseline="-25000">
                  <a:solidFill>
                    <a:srgbClr val="CC0000"/>
                  </a:solidFill>
                </a:rPr>
                <a:t>y</a:t>
              </a:r>
              <a:endParaRPr lang="en-US" altLang="ja-JP" b="0">
                <a:solidFill>
                  <a:srgbClr val="CC0000"/>
                </a:solidFill>
                <a:latin typeface="Symbol" charset="2"/>
              </a:endParaRPr>
            </a:p>
          </p:txBody>
        </p:sp>
        <p:sp>
          <p:nvSpPr>
            <p:cNvPr id="27668" name="Line 21"/>
            <p:cNvSpPr>
              <a:spLocks noChangeShapeType="1"/>
            </p:cNvSpPr>
            <p:nvPr/>
          </p:nvSpPr>
          <p:spPr bwMode="auto">
            <a:xfrm flipH="1" flipV="1">
              <a:off x="5257800" y="5943600"/>
              <a:ext cx="1066800" cy="3048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sp>
          <p:nvSpPr>
            <p:cNvPr id="27669" name="Line 22"/>
            <p:cNvSpPr>
              <a:spLocks noChangeShapeType="1"/>
            </p:cNvSpPr>
            <p:nvPr/>
          </p:nvSpPr>
          <p:spPr bwMode="auto">
            <a:xfrm flipV="1">
              <a:off x="2438400" y="3886200"/>
              <a:ext cx="533400" cy="2286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grpSp>
    </p:spTree>
    <p:extLst>
      <p:ext uri="{BB962C8B-B14F-4D97-AF65-F5344CB8AC3E}">
        <p14:creationId xmlns:p14="http://schemas.microsoft.com/office/powerpoint/2010/main" val="220831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63D44B7F-112D-6F4D-A8E4-EDEED4F918F0}" type="slidenum">
              <a:rPr lang="en-US" smtClean="0"/>
              <a:pPr/>
              <a:t>6</a:t>
            </a:fld>
            <a:endParaRPr lang="en-US"/>
          </a:p>
        </p:txBody>
      </p:sp>
      <p:sp>
        <p:nvSpPr>
          <p:cNvPr id="18435" name="Rectangle 2"/>
          <p:cNvSpPr>
            <a:spLocks noGrp="1" noChangeArrowheads="1"/>
          </p:cNvSpPr>
          <p:nvPr>
            <p:ph type="title"/>
          </p:nvPr>
        </p:nvSpPr>
        <p:spPr>
          <a:xfrm>
            <a:off x="381000" y="152400"/>
            <a:ext cx="3886200" cy="1371600"/>
          </a:xfrm>
        </p:spPr>
        <p:txBody>
          <a:bodyPr/>
          <a:lstStyle/>
          <a:p>
            <a:r>
              <a:rPr lang="en-US" dirty="0"/>
              <a:t>Output of </a:t>
            </a:r>
            <a:r>
              <a:rPr lang="en-US" dirty="0" err="1"/>
              <a:t>LApp</a:t>
            </a:r>
            <a:r>
              <a:rPr lang="en-US" dirty="0"/>
              <a:t>*</a:t>
            </a:r>
          </a:p>
        </p:txBody>
      </p:sp>
      <p:sp>
        <p:nvSpPr>
          <p:cNvPr id="18436" name="Rectangle 3"/>
          <p:cNvSpPr>
            <a:spLocks noGrp="1" noChangeArrowheads="1"/>
          </p:cNvSpPr>
          <p:nvPr>
            <p:ph type="body" idx="1"/>
          </p:nvPr>
        </p:nvSpPr>
        <p:spPr>
          <a:xfrm>
            <a:off x="457199" y="1295400"/>
            <a:ext cx="4037013" cy="5257800"/>
          </a:xfrm>
        </p:spPr>
        <p:txBody>
          <a:bodyPr/>
          <a:lstStyle/>
          <a:p>
            <a:r>
              <a:rPr lang="en-US" sz="2400" dirty="0"/>
              <a:t>Figure shows pole figures for a simulation of the development of rolling texture in an fcc metal.</a:t>
            </a:r>
          </a:p>
          <a:p>
            <a:r>
              <a:rPr lang="en-US" sz="2400" dirty="0"/>
              <a:t>Top = 0.25 von Mises equivalent strain; 0.50, 0.75, 1.50 (bottom).</a:t>
            </a:r>
          </a:p>
          <a:p>
            <a:r>
              <a:rPr lang="en-US" sz="2400" dirty="0"/>
              <a:t>Note the increasing texture strength as the strain level increases.</a:t>
            </a:r>
          </a:p>
          <a:p>
            <a:pPr marL="0" indent="0">
              <a:buNone/>
            </a:pPr>
            <a:r>
              <a:rPr lang="en-US" sz="2400" dirty="0"/>
              <a:t>*</a:t>
            </a:r>
            <a:r>
              <a:rPr lang="en-US" sz="2400" dirty="0" err="1"/>
              <a:t>LApp</a:t>
            </a:r>
            <a:r>
              <a:rPr lang="en-US" sz="2400" dirty="0"/>
              <a:t> = Los Alamos polycrystal plasticity (code); this can also be simulated with the VPSC code.</a:t>
            </a:r>
          </a:p>
        </p:txBody>
      </p:sp>
      <p:pic>
        <p:nvPicPr>
          <p:cNvPr id="18437" name="Picture 5" descr="tex_fcc_roll_0p25"/>
          <p:cNvPicPr>
            <a:picLocks noChangeAspect="1" noChangeArrowheads="1"/>
          </p:cNvPicPr>
          <p:nvPr/>
        </p:nvPicPr>
        <p:blipFill>
          <a:blip r:embed="rId2"/>
          <a:srcRect t="62878"/>
          <a:stretch>
            <a:fillRect/>
          </a:stretch>
        </p:blipFill>
        <p:spPr bwMode="auto">
          <a:xfrm>
            <a:off x="4495800" y="381000"/>
            <a:ext cx="4570413" cy="2195513"/>
          </a:xfrm>
          <a:prstGeom prst="rect">
            <a:avLst/>
          </a:prstGeom>
          <a:noFill/>
          <a:ln w="9525">
            <a:noFill/>
            <a:miter lim="800000"/>
            <a:headEnd/>
            <a:tailEnd/>
          </a:ln>
        </p:spPr>
      </p:pic>
      <p:pic>
        <p:nvPicPr>
          <p:cNvPr id="18438" name="Picture 6" descr="tex_fcc_roll_0p50"/>
          <p:cNvPicPr>
            <a:picLocks noChangeAspect="1" noChangeArrowheads="1"/>
          </p:cNvPicPr>
          <p:nvPr/>
        </p:nvPicPr>
        <p:blipFill>
          <a:blip r:embed="rId3"/>
          <a:srcRect t="63124"/>
          <a:stretch>
            <a:fillRect/>
          </a:stretch>
        </p:blipFill>
        <p:spPr bwMode="auto">
          <a:xfrm>
            <a:off x="4495800" y="1766888"/>
            <a:ext cx="4570413" cy="2181225"/>
          </a:xfrm>
          <a:prstGeom prst="rect">
            <a:avLst/>
          </a:prstGeom>
          <a:noFill/>
          <a:ln w="9525">
            <a:noFill/>
            <a:miter lim="800000"/>
            <a:headEnd/>
            <a:tailEnd/>
          </a:ln>
        </p:spPr>
      </p:pic>
      <p:pic>
        <p:nvPicPr>
          <p:cNvPr id="18439" name="Picture 7" descr="tex_fcc_roll_0p75"/>
          <p:cNvPicPr>
            <a:picLocks noChangeAspect="1" noChangeArrowheads="1"/>
          </p:cNvPicPr>
          <p:nvPr/>
        </p:nvPicPr>
        <p:blipFill>
          <a:blip r:embed="rId4"/>
          <a:srcRect t="63124"/>
          <a:stretch>
            <a:fillRect/>
          </a:stretch>
        </p:blipFill>
        <p:spPr bwMode="auto">
          <a:xfrm>
            <a:off x="4495800" y="3138488"/>
            <a:ext cx="4570413" cy="2181225"/>
          </a:xfrm>
          <a:prstGeom prst="rect">
            <a:avLst/>
          </a:prstGeom>
          <a:noFill/>
          <a:ln w="9525">
            <a:noFill/>
            <a:miter lim="800000"/>
            <a:headEnd/>
            <a:tailEnd/>
          </a:ln>
        </p:spPr>
      </p:pic>
      <p:pic>
        <p:nvPicPr>
          <p:cNvPr id="18440" name="Picture 8" descr="tex_fcc_roll_1p50"/>
          <p:cNvPicPr>
            <a:picLocks noChangeAspect="1" noChangeArrowheads="1"/>
          </p:cNvPicPr>
          <p:nvPr/>
        </p:nvPicPr>
        <p:blipFill>
          <a:blip r:embed="rId5"/>
          <a:srcRect t="63124" b="3381"/>
          <a:stretch>
            <a:fillRect/>
          </a:stretch>
        </p:blipFill>
        <p:spPr bwMode="auto">
          <a:xfrm>
            <a:off x="4497388" y="4510088"/>
            <a:ext cx="4570412" cy="1981200"/>
          </a:xfrm>
          <a:prstGeom prst="rect">
            <a:avLst/>
          </a:prstGeom>
          <a:noFill/>
          <a:ln w="9525">
            <a:noFill/>
            <a:miter lim="800000"/>
            <a:headEnd/>
            <a:tailEnd/>
          </a:ln>
        </p:spPr>
      </p:pic>
      <p:sp>
        <p:nvSpPr>
          <p:cNvPr id="18441" name="Line 9"/>
          <p:cNvSpPr>
            <a:spLocks noChangeShapeType="1"/>
          </p:cNvSpPr>
          <p:nvPr/>
        </p:nvSpPr>
        <p:spPr bwMode="auto">
          <a:xfrm>
            <a:off x="4572000" y="533400"/>
            <a:ext cx="0" cy="5867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8442" name="Text Box 10"/>
          <p:cNvSpPr txBox="1">
            <a:spLocks noChangeArrowheads="1"/>
          </p:cNvSpPr>
          <p:nvPr/>
        </p:nvSpPr>
        <p:spPr bwMode="auto">
          <a:xfrm>
            <a:off x="3352800" y="76200"/>
            <a:ext cx="2325639" cy="461665"/>
          </a:xfrm>
          <a:prstGeom prst="rect">
            <a:avLst/>
          </a:prstGeom>
          <a:noFill/>
          <a:ln w="9525">
            <a:noFill/>
            <a:miter lim="800000"/>
            <a:headEnd/>
            <a:tailEnd/>
          </a:ln>
        </p:spPr>
        <p:txBody>
          <a:bodyPr wrap="none">
            <a:prstTxWarp prst="textNoShape">
              <a:avLst/>
            </a:prstTxWarp>
            <a:spAutoFit/>
          </a:bodyPr>
          <a:lstStyle/>
          <a:p>
            <a:r>
              <a:rPr lang="en-US" b="0" i="1" dirty="0">
                <a:latin typeface="Calibri"/>
              </a:rPr>
              <a:t>Increasing strain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E03391D6-22DF-B349-8F24-0BD4CF15F0CB}" type="slidenum">
              <a:rPr lang="en-US" altLang="ja-JP" sz="1400" b="0" smtClean="0"/>
              <a:pPr algn="r"/>
              <a:t>60</a:t>
            </a:fld>
            <a:endParaRPr lang="en-US" altLang="ja-JP" sz="1400" b="0"/>
          </a:p>
        </p:txBody>
      </p:sp>
      <p:sp>
        <p:nvSpPr>
          <p:cNvPr id="12290" name="Rectangle 2"/>
          <p:cNvSpPr>
            <a:spLocks noGrp="1" noChangeArrowheads="1"/>
          </p:cNvSpPr>
          <p:nvPr>
            <p:ph type="title"/>
          </p:nvPr>
        </p:nvSpPr>
        <p:spPr>
          <a:xfrm>
            <a:off x="76200" y="76200"/>
            <a:ext cx="8991600" cy="1143000"/>
          </a:xfrm>
        </p:spPr>
        <p:txBody>
          <a:bodyPr/>
          <a:lstStyle/>
          <a:p>
            <a:r>
              <a:rPr lang="en-US" altLang="ja-JP" dirty="0"/>
              <a:t>Crystallographic slip: a single system</a:t>
            </a:r>
          </a:p>
        </p:txBody>
      </p:sp>
      <p:sp>
        <p:nvSpPr>
          <p:cNvPr id="33797" name="Rectangle 3"/>
          <p:cNvSpPr>
            <a:spLocks noGrp="1" noChangeArrowheads="1"/>
          </p:cNvSpPr>
          <p:nvPr>
            <p:ph type="body" idx="1"/>
          </p:nvPr>
        </p:nvSpPr>
        <p:spPr>
          <a:xfrm>
            <a:off x="609600" y="1676400"/>
            <a:ext cx="8153400" cy="4953000"/>
          </a:xfrm>
        </p:spPr>
        <p:txBody>
          <a:bodyPr/>
          <a:lstStyle/>
          <a:p>
            <a:r>
              <a:rPr lang="en-US" altLang="ja-JP" sz="2800" dirty="0"/>
              <a:t>Now that we understand the concept of a yield surface we can apply it to crystallographic slip.</a:t>
            </a:r>
          </a:p>
          <a:p>
            <a:r>
              <a:rPr lang="en-US" altLang="ja-JP" sz="2800" dirty="0"/>
              <a:t>The result of slip</a:t>
            </a:r>
            <a:br>
              <a:rPr lang="en-US" altLang="ja-JP" sz="2800" dirty="0"/>
            </a:br>
            <a:r>
              <a:rPr lang="en-US" altLang="ja-JP" sz="2800" dirty="0"/>
              <a:t>on a single system</a:t>
            </a:r>
            <a:br>
              <a:rPr lang="en-US" altLang="ja-JP" sz="2800" dirty="0"/>
            </a:br>
            <a:r>
              <a:rPr lang="en-US" altLang="ja-JP" sz="2800" dirty="0"/>
              <a:t>is strain in a single</a:t>
            </a:r>
            <a:br>
              <a:rPr lang="en-US" altLang="ja-JP" sz="2800" dirty="0"/>
            </a:br>
            <a:r>
              <a:rPr lang="en-US" altLang="ja-JP" sz="2800" dirty="0"/>
              <a:t>direction, which</a:t>
            </a:r>
            <a:br>
              <a:rPr lang="en-US" altLang="ja-JP" sz="2800" dirty="0"/>
            </a:br>
            <a:r>
              <a:rPr lang="en-US" altLang="ja-JP" sz="2800" dirty="0"/>
              <a:t>appears as a straight</a:t>
            </a:r>
            <a:br>
              <a:rPr lang="en-US" altLang="ja-JP" sz="2800" dirty="0"/>
            </a:br>
            <a:r>
              <a:rPr lang="en-US" altLang="ja-JP" sz="2800" dirty="0"/>
              <a:t>line on the Y.S.</a:t>
            </a:r>
          </a:p>
          <a:p>
            <a:r>
              <a:rPr lang="en-US" altLang="ja-JP" dirty="0"/>
              <a:t>The strain direction that</a:t>
            </a:r>
            <a:br>
              <a:rPr lang="en-US" altLang="ja-JP" dirty="0"/>
            </a:br>
            <a:r>
              <a:rPr lang="en-US" altLang="ja-JP" dirty="0"/>
              <a:t>results from this system</a:t>
            </a:r>
            <a:br>
              <a:rPr lang="en-US" altLang="ja-JP" dirty="0"/>
            </a:br>
            <a:r>
              <a:rPr lang="en-US" altLang="ja-JP" dirty="0"/>
              <a:t>is necessarily perpendicular to the yield surface</a:t>
            </a:r>
            <a:endParaRPr lang="en-US" altLang="ja-JP" sz="2800" dirty="0"/>
          </a:p>
        </p:txBody>
      </p:sp>
      <p:graphicFrame>
        <p:nvGraphicFramePr>
          <p:cNvPr id="33794" name="Object 2"/>
          <p:cNvGraphicFramePr>
            <a:graphicFrameLocks noChangeAspect="1"/>
          </p:cNvGraphicFramePr>
          <p:nvPr>
            <p:extLst>
              <p:ext uri="{D42A27DB-BD31-4B8C-83A1-F6EECF244321}">
                <p14:modId xmlns:p14="http://schemas.microsoft.com/office/powerpoint/2010/main" val="1481121625"/>
              </p:ext>
            </p:extLst>
          </p:nvPr>
        </p:nvGraphicFramePr>
        <p:xfrm>
          <a:off x="5181600" y="2819400"/>
          <a:ext cx="2403475" cy="3276600"/>
        </p:xfrm>
        <a:graphic>
          <a:graphicData uri="http://schemas.openxmlformats.org/presentationml/2006/ole">
            <mc:AlternateContent xmlns:mc="http://schemas.openxmlformats.org/markup-compatibility/2006">
              <mc:Choice xmlns:v="urn:schemas-microsoft-com:vml" Requires="v">
                <p:oleObj spid="_x0000_s1055" name="Document" r:id="rId4" imgW="0" imgH="0" progId="Word.Document.8">
                  <p:embed/>
                </p:oleObj>
              </mc:Choice>
              <mc:Fallback>
                <p:oleObj name="Document" r:id="rId4" imgW="0" imgH="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61516"/>
                      <a:stretch>
                        <a:fillRect/>
                      </a:stretch>
                    </p:blipFill>
                    <p:spPr bwMode="auto">
                      <a:xfrm>
                        <a:off x="5181600" y="2819400"/>
                        <a:ext cx="2403475"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799" name="Text Box 6"/>
          <p:cNvSpPr txBox="1">
            <a:spLocks noChangeArrowheads="1"/>
          </p:cNvSpPr>
          <p:nvPr/>
        </p:nvSpPr>
        <p:spPr bwMode="auto">
          <a:xfrm>
            <a:off x="7315200" y="3505200"/>
            <a:ext cx="1184275" cy="457200"/>
          </a:xfrm>
          <a:prstGeom prst="rect">
            <a:avLst/>
          </a:prstGeom>
          <a:noFill/>
          <a:ln w="9525">
            <a:noFill/>
            <a:miter lim="800000"/>
            <a:headEnd/>
            <a:tailEnd/>
          </a:ln>
        </p:spPr>
        <p:txBody>
          <a:bodyPr wrap="none">
            <a:prstTxWarp prst="textNoShape">
              <a:avLst/>
            </a:prstTxWarp>
            <a:spAutoFit/>
          </a:bodyPr>
          <a:lstStyle/>
          <a:p>
            <a:r>
              <a:rPr lang="en-US" altLang="ja-JP" b="0" dirty="0">
                <a:solidFill>
                  <a:srgbClr val="660066"/>
                </a:solidFill>
              </a:rPr>
              <a:t>[Kocks]</a:t>
            </a:r>
          </a:p>
        </p:txBody>
      </p:sp>
    </p:spTree>
    <p:extLst>
      <p:ext uri="{BB962C8B-B14F-4D97-AF65-F5344CB8AC3E}">
        <p14:creationId xmlns:p14="http://schemas.microsoft.com/office/powerpoint/2010/main" val="4245303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13318A7A-9726-2E42-86F5-B05CD9EDFC67}" type="slidenum">
              <a:rPr lang="en-US" altLang="ja-JP" sz="1400" b="0" smtClean="0"/>
              <a:pPr algn="r"/>
              <a:t>61</a:t>
            </a:fld>
            <a:endParaRPr lang="en-US" altLang="ja-JP" sz="1400" b="0" dirty="0"/>
          </a:p>
        </p:txBody>
      </p:sp>
      <p:sp>
        <p:nvSpPr>
          <p:cNvPr id="13314" name="Rectangle 2"/>
          <p:cNvSpPr>
            <a:spLocks noGrp="1" noChangeArrowheads="1"/>
          </p:cNvSpPr>
          <p:nvPr>
            <p:ph type="title"/>
          </p:nvPr>
        </p:nvSpPr>
        <p:spPr>
          <a:xfrm>
            <a:off x="1524000" y="152400"/>
            <a:ext cx="6096000" cy="838200"/>
          </a:xfrm>
        </p:spPr>
        <p:txBody>
          <a:bodyPr/>
          <a:lstStyle/>
          <a:p>
            <a:r>
              <a:rPr lang="en-US" altLang="ja-JP" dirty="0"/>
              <a:t>A single slip system</a:t>
            </a:r>
          </a:p>
        </p:txBody>
      </p:sp>
      <p:sp>
        <p:nvSpPr>
          <p:cNvPr id="13315" name="Rectangle 3"/>
          <p:cNvSpPr>
            <a:spLocks noGrp="1" noChangeArrowheads="1"/>
          </p:cNvSpPr>
          <p:nvPr>
            <p:ph type="body" idx="1"/>
          </p:nvPr>
        </p:nvSpPr>
        <p:spPr>
          <a:xfrm>
            <a:off x="762000" y="1066800"/>
            <a:ext cx="7391400" cy="4495800"/>
          </a:xfrm>
        </p:spPr>
        <p:txBody>
          <a:bodyPr/>
          <a:lstStyle/>
          <a:p>
            <a:r>
              <a:rPr lang="en-US" altLang="ja-JP" dirty="0"/>
              <a:t>Yield criterion for single slip:</a:t>
            </a:r>
            <a:br>
              <a:rPr lang="en-US" altLang="ja-JP" dirty="0"/>
            </a:br>
            <a:r>
              <a:rPr lang="en-US" altLang="ja-JP" dirty="0"/>
              <a:t>		</a:t>
            </a:r>
            <a:r>
              <a:rPr lang="en-US" altLang="ja-JP" i="1" dirty="0" err="1">
                <a:latin typeface="Times" charset="0"/>
              </a:rPr>
              <a:t>b</a:t>
            </a:r>
            <a:r>
              <a:rPr lang="en-US" altLang="ja-JP" i="1" baseline="-25000" dirty="0" err="1">
                <a:latin typeface="Times" charset="0"/>
              </a:rPr>
              <a:t>i</a:t>
            </a:r>
            <a:r>
              <a:rPr lang="en-US" altLang="ja-JP" i="1" dirty="0" err="1">
                <a:latin typeface="Symbol" charset="2"/>
                <a:sym typeface="Symbol" charset="2"/>
              </a:rPr>
              <a:t>s</a:t>
            </a:r>
            <a:r>
              <a:rPr lang="en-US" altLang="ja-JP" i="1" baseline="-25000" dirty="0" err="1">
                <a:latin typeface="Times" charset="0"/>
              </a:rPr>
              <a:t>ij</a:t>
            </a:r>
            <a:r>
              <a:rPr lang="en-US" altLang="ja-JP" i="1" dirty="0" err="1">
                <a:latin typeface="Times" charset="0"/>
              </a:rPr>
              <a:t>n</a:t>
            </a:r>
            <a:r>
              <a:rPr lang="en-US" altLang="ja-JP" i="1" baseline="-25000" dirty="0" err="1">
                <a:latin typeface="Times" charset="0"/>
              </a:rPr>
              <a:t>j</a:t>
            </a:r>
            <a:r>
              <a:rPr lang="en-US" altLang="ja-JP" i="1" dirty="0">
                <a:latin typeface="Times" charset="0"/>
              </a:rPr>
              <a:t> </a:t>
            </a:r>
            <a:r>
              <a:rPr lang="en-US" altLang="ja-JP" i="1" dirty="0">
                <a:sym typeface="Symbol" charset="2"/>
              </a:rPr>
              <a:t> </a:t>
            </a:r>
            <a:r>
              <a:rPr lang="en-US" altLang="ja-JP" i="1" dirty="0" err="1">
                <a:latin typeface="Symbol" charset="2"/>
                <a:sym typeface="Symbol" charset="2"/>
              </a:rPr>
              <a:t>t</a:t>
            </a:r>
            <a:r>
              <a:rPr lang="en-US" altLang="ja-JP" i="1" baseline="-25000" dirty="0" err="1">
                <a:sym typeface="Symbol" charset="2"/>
              </a:rPr>
              <a:t>crss</a:t>
            </a:r>
            <a:endParaRPr lang="en-US" altLang="ja-JP" dirty="0">
              <a:sym typeface="Symbol" charset="2"/>
            </a:endParaRPr>
          </a:p>
          <a:p>
            <a:r>
              <a:rPr lang="en-US" altLang="ja-JP" dirty="0">
                <a:sym typeface="Symbol" charset="2"/>
              </a:rPr>
              <a:t>In 2D this becomes (</a:t>
            </a:r>
            <a:r>
              <a:rPr lang="en-US" altLang="ja-JP" dirty="0">
                <a:latin typeface="Symbol" charset="2"/>
                <a:sym typeface="Symbol" charset="2"/>
              </a:rPr>
              <a:t>s</a:t>
            </a:r>
            <a:r>
              <a:rPr lang="en-US" altLang="ja-JP" baseline="-25000" dirty="0">
                <a:sym typeface="Symbol" charset="2"/>
              </a:rPr>
              <a:t>1</a:t>
            </a:r>
            <a:r>
              <a:rPr lang="en-US" altLang="ja-JP" dirty="0">
                <a:sym typeface="Symbol" charset="2"/>
              </a:rPr>
              <a:t></a:t>
            </a:r>
            <a:r>
              <a:rPr lang="en-US" altLang="ja-JP" dirty="0">
                <a:latin typeface="Symbol" charset="2"/>
                <a:sym typeface="Symbol" charset="2"/>
              </a:rPr>
              <a:t>s</a:t>
            </a:r>
            <a:r>
              <a:rPr lang="en-US" altLang="ja-JP" baseline="-25000" dirty="0">
                <a:latin typeface="Symbol" charset="2"/>
                <a:sym typeface="Symbol" charset="2"/>
              </a:rPr>
              <a:t>11</a:t>
            </a:r>
            <a:r>
              <a:rPr lang="en-US" altLang="ja-JP" dirty="0">
                <a:sym typeface="Symbol" charset="2"/>
              </a:rPr>
              <a:t>:</a:t>
            </a:r>
            <a:br>
              <a:rPr lang="en-US" altLang="ja-JP" dirty="0">
                <a:sym typeface="Symbol" charset="2"/>
              </a:rPr>
            </a:br>
            <a:r>
              <a:rPr lang="en-US" altLang="ja-JP" dirty="0">
                <a:sym typeface="Symbol" charset="2"/>
              </a:rPr>
              <a:t>		</a:t>
            </a:r>
            <a:r>
              <a:rPr lang="en-US" altLang="ja-JP" i="1" dirty="0">
                <a:latin typeface="Times" charset="0"/>
              </a:rPr>
              <a:t>b</a:t>
            </a:r>
            <a:r>
              <a:rPr lang="en-US" altLang="ja-JP" i="1" baseline="-25000" dirty="0">
                <a:latin typeface="Times" charset="0"/>
              </a:rPr>
              <a:t>1</a:t>
            </a:r>
            <a:r>
              <a:rPr lang="en-US" altLang="ja-JP" i="1" dirty="0">
                <a:latin typeface="Symbol" charset="2"/>
                <a:sym typeface="Symbol" charset="2"/>
              </a:rPr>
              <a:t>s</a:t>
            </a:r>
            <a:r>
              <a:rPr lang="en-US" altLang="ja-JP" i="1" baseline="-25000" dirty="0">
                <a:latin typeface="Times" charset="0"/>
              </a:rPr>
              <a:t>1</a:t>
            </a:r>
            <a:r>
              <a:rPr lang="en-US" altLang="ja-JP" i="1" dirty="0">
                <a:latin typeface="Times" charset="0"/>
              </a:rPr>
              <a:t>n</a:t>
            </a:r>
            <a:r>
              <a:rPr lang="en-US" altLang="ja-JP" i="1" baseline="-25000" dirty="0">
                <a:latin typeface="Times" charset="0"/>
              </a:rPr>
              <a:t>1</a:t>
            </a:r>
            <a:r>
              <a:rPr lang="en-US" altLang="ja-JP" i="1" dirty="0">
                <a:latin typeface="Times" charset="0"/>
              </a:rPr>
              <a:t>+ b</a:t>
            </a:r>
            <a:r>
              <a:rPr lang="en-US" altLang="ja-JP" i="1" baseline="-25000" dirty="0">
                <a:latin typeface="Times" charset="0"/>
              </a:rPr>
              <a:t>2</a:t>
            </a:r>
            <a:r>
              <a:rPr lang="en-US" altLang="ja-JP" i="1" dirty="0">
                <a:latin typeface="Symbol" charset="2"/>
                <a:sym typeface="Symbol" charset="2"/>
              </a:rPr>
              <a:t>s</a:t>
            </a:r>
            <a:r>
              <a:rPr lang="en-US" altLang="ja-JP" i="1" baseline="-25000" dirty="0">
                <a:latin typeface="Times" charset="0"/>
              </a:rPr>
              <a:t>2</a:t>
            </a:r>
            <a:r>
              <a:rPr lang="en-US" altLang="ja-JP" i="1" dirty="0">
                <a:latin typeface="Times" charset="0"/>
              </a:rPr>
              <a:t>n</a:t>
            </a:r>
            <a:r>
              <a:rPr lang="en-US" altLang="ja-JP" i="1" baseline="-25000" dirty="0">
                <a:latin typeface="Times" charset="0"/>
              </a:rPr>
              <a:t>2</a:t>
            </a:r>
            <a:r>
              <a:rPr lang="en-US" altLang="ja-JP" i="1" baseline="-25000" dirty="0">
                <a:sym typeface="Symbol" charset="2"/>
              </a:rPr>
              <a:t> </a:t>
            </a:r>
            <a:r>
              <a:rPr lang="en-US" altLang="ja-JP" i="1" dirty="0">
                <a:sym typeface="Symbol" charset="2"/>
              </a:rPr>
              <a:t> </a:t>
            </a:r>
            <a:r>
              <a:rPr lang="en-US" altLang="ja-JP" i="1" dirty="0" err="1">
                <a:latin typeface="Symbol" charset="2"/>
                <a:sym typeface="Symbol" charset="2"/>
              </a:rPr>
              <a:t>t</a:t>
            </a:r>
            <a:r>
              <a:rPr lang="en-US" altLang="ja-JP" i="1" baseline="-25000" dirty="0" err="1">
                <a:sym typeface="Symbol" charset="2"/>
              </a:rPr>
              <a:t>crss</a:t>
            </a:r>
            <a:endParaRPr lang="en-US" altLang="ja-JP" baseline="-25000" dirty="0">
              <a:sym typeface="Symbol" charset="2"/>
            </a:endParaRPr>
          </a:p>
        </p:txBody>
      </p:sp>
      <p:sp>
        <p:nvSpPr>
          <p:cNvPr id="13328" name="Text Box 16"/>
          <p:cNvSpPr txBox="1">
            <a:spLocks noChangeArrowheads="1"/>
          </p:cNvSpPr>
          <p:nvPr/>
        </p:nvSpPr>
        <p:spPr bwMode="auto">
          <a:xfrm>
            <a:off x="6172200" y="3048000"/>
            <a:ext cx="2907076" cy="2246769"/>
          </a:xfrm>
          <a:prstGeom prst="rect">
            <a:avLst/>
          </a:prstGeom>
          <a:noFill/>
          <a:ln w="9525">
            <a:noFill/>
            <a:miter lim="800000"/>
            <a:headEnd/>
            <a:tailEnd/>
          </a:ln>
        </p:spPr>
        <p:txBody>
          <a:bodyPr wrap="none">
            <a:prstTxWarp prst="textNoShape">
              <a:avLst/>
            </a:prstTxWarp>
            <a:spAutoFit/>
          </a:bodyPr>
          <a:lstStyle/>
          <a:p>
            <a:r>
              <a:rPr lang="en-US" altLang="ja-JP" sz="2800" b="0" i="1" dirty="0"/>
              <a:t>The second</a:t>
            </a:r>
            <a:br>
              <a:rPr lang="en-US" altLang="ja-JP" sz="2800" b="0" i="1" dirty="0"/>
            </a:br>
            <a:r>
              <a:rPr lang="en-US" altLang="ja-JP" sz="2800" b="0" i="1" dirty="0"/>
              <a:t>equation defines</a:t>
            </a:r>
            <a:br>
              <a:rPr lang="en-US" altLang="ja-JP" sz="2800" b="0" i="1" dirty="0"/>
            </a:br>
            <a:r>
              <a:rPr lang="en-US" altLang="ja-JP" sz="2800" b="0" i="1" dirty="0"/>
              <a:t>a straight line</a:t>
            </a:r>
            <a:br>
              <a:rPr lang="en-US" altLang="ja-JP" sz="2800" b="0" i="1" dirty="0"/>
            </a:br>
            <a:r>
              <a:rPr lang="en-US" altLang="ja-JP" sz="2800" b="0" i="1" dirty="0"/>
              <a:t>connecting the</a:t>
            </a:r>
            <a:br>
              <a:rPr lang="en-US" altLang="ja-JP" sz="2800" b="0" i="1" dirty="0"/>
            </a:br>
            <a:r>
              <a:rPr lang="en-US" altLang="ja-JP" sz="2800" b="0" i="1" dirty="0"/>
              <a:t>intercepts</a:t>
            </a:r>
          </a:p>
        </p:txBody>
      </p:sp>
      <p:grpSp>
        <p:nvGrpSpPr>
          <p:cNvPr id="35847" name="Group 21"/>
          <p:cNvGrpSpPr>
            <a:grpSpLocks/>
          </p:cNvGrpSpPr>
          <p:nvPr/>
        </p:nvGrpSpPr>
        <p:grpSpPr bwMode="auto">
          <a:xfrm>
            <a:off x="1752600" y="3124200"/>
            <a:ext cx="4641377" cy="3039765"/>
            <a:chOff x="1752600" y="3124200"/>
            <a:chExt cx="4641377" cy="3039765"/>
          </a:xfrm>
        </p:grpSpPr>
        <p:sp>
          <p:nvSpPr>
            <p:cNvPr id="35848"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35849"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35850"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b="0"/>
                <a:t>0</a:t>
              </a:r>
            </a:p>
          </p:txBody>
        </p:sp>
        <p:sp>
          <p:nvSpPr>
            <p:cNvPr id="35851" name="Text Box 7"/>
            <p:cNvSpPr txBox="1">
              <a:spLocks noChangeArrowheads="1"/>
            </p:cNvSpPr>
            <p:nvPr/>
          </p:nvSpPr>
          <p:spPr bwMode="auto">
            <a:xfrm>
              <a:off x="57150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1</a:t>
              </a:r>
              <a:endParaRPr lang="en-US" altLang="ja-JP" b="0">
                <a:latin typeface="Symbol" charset="2"/>
              </a:endParaRPr>
            </a:p>
          </p:txBody>
        </p:sp>
        <p:sp>
          <p:nvSpPr>
            <p:cNvPr id="35852" name="Text Box 8"/>
            <p:cNvSpPr txBox="1">
              <a:spLocks noChangeArrowheads="1"/>
            </p:cNvSpPr>
            <p:nvPr/>
          </p:nvSpPr>
          <p:spPr bwMode="auto">
            <a:xfrm>
              <a:off x="2667000" y="31242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2</a:t>
              </a:r>
              <a:endParaRPr lang="en-US" altLang="ja-JP" b="0">
                <a:latin typeface="Symbol" charset="2"/>
              </a:endParaRPr>
            </a:p>
          </p:txBody>
        </p:sp>
        <p:sp>
          <p:nvSpPr>
            <p:cNvPr id="35853" name="Text Box 11"/>
            <p:cNvSpPr txBox="1">
              <a:spLocks noChangeArrowheads="1"/>
            </p:cNvSpPr>
            <p:nvPr/>
          </p:nvSpPr>
          <p:spPr bwMode="auto">
            <a:xfrm>
              <a:off x="5029200" y="5702300"/>
              <a:ext cx="1364777" cy="461665"/>
            </a:xfrm>
            <a:prstGeom prst="rect">
              <a:avLst/>
            </a:prstGeom>
            <a:noFill/>
            <a:ln w="9525">
              <a:noFill/>
              <a:miter lim="800000"/>
              <a:headEnd/>
              <a:tailEnd/>
            </a:ln>
          </p:spPr>
          <p:txBody>
            <a:bodyPr wrap="none">
              <a:prstTxWarp prst="textNoShape">
                <a:avLst/>
              </a:prstTxWarp>
              <a:spAutoFit/>
            </a:bodyPr>
            <a:lstStyle/>
            <a:p>
              <a:r>
                <a:rPr lang="en-US" altLang="ja-JP" b="0" dirty="0" err="1">
                  <a:solidFill>
                    <a:schemeClr val="accent1">
                      <a:lumMod val="10000"/>
                    </a:schemeClr>
                  </a:solidFill>
                  <a:latin typeface="Symbol" charset="2"/>
                  <a:sym typeface="Symbol" charset="2"/>
                </a:rPr>
                <a:t>t</a:t>
              </a:r>
              <a:r>
                <a:rPr lang="en-US" altLang="ja-JP" b="0" baseline="-25000" dirty="0" err="1">
                  <a:solidFill>
                    <a:schemeClr val="accent1">
                      <a:lumMod val="10000"/>
                    </a:schemeClr>
                  </a:solidFill>
                  <a:sym typeface="Symbol" charset="2"/>
                </a:rPr>
                <a:t>crss</a:t>
              </a:r>
              <a:r>
                <a:rPr lang="en-US" altLang="ja-JP" b="0" dirty="0">
                  <a:solidFill>
                    <a:schemeClr val="accent1">
                      <a:lumMod val="10000"/>
                    </a:schemeClr>
                  </a:solidFill>
                  <a:sym typeface="Symbol" charset="2"/>
                </a:rPr>
                <a:t>/b</a:t>
              </a:r>
              <a:r>
                <a:rPr lang="en-US" altLang="ja-JP" b="0" baseline="-25000" dirty="0">
                  <a:solidFill>
                    <a:schemeClr val="accent1">
                      <a:lumMod val="10000"/>
                    </a:schemeClr>
                  </a:solidFill>
                  <a:sym typeface="Symbol" charset="2"/>
                </a:rPr>
                <a:t>1</a:t>
              </a:r>
              <a:r>
                <a:rPr lang="en-US" altLang="ja-JP" b="0" dirty="0">
                  <a:solidFill>
                    <a:schemeClr val="accent1">
                      <a:lumMod val="10000"/>
                    </a:schemeClr>
                  </a:solidFill>
                  <a:sym typeface="Symbol" charset="2"/>
                </a:rPr>
                <a:t>n</a:t>
              </a:r>
              <a:r>
                <a:rPr lang="en-US" altLang="ja-JP" b="0" baseline="-25000" dirty="0">
                  <a:solidFill>
                    <a:schemeClr val="accent1">
                      <a:lumMod val="10000"/>
                    </a:schemeClr>
                  </a:solidFill>
                  <a:sym typeface="Symbol" charset="2"/>
                </a:rPr>
                <a:t>1</a:t>
              </a:r>
            </a:p>
          </p:txBody>
        </p:sp>
        <p:sp>
          <p:nvSpPr>
            <p:cNvPr id="35854" name="Text Box 12"/>
            <p:cNvSpPr txBox="1">
              <a:spLocks noChangeArrowheads="1"/>
            </p:cNvSpPr>
            <p:nvPr/>
          </p:nvSpPr>
          <p:spPr bwMode="auto">
            <a:xfrm>
              <a:off x="1752600" y="4254500"/>
              <a:ext cx="1364777" cy="461665"/>
            </a:xfrm>
            <a:prstGeom prst="rect">
              <a:avLst/>
            </a:prstGeom>
            <a:noFill/>
            <a:ln w="9525">
              <a:noFill/>
              <a:miter lim="800000"/>
              <a:headEnd/>
              <a:tailEnd/>
            </a:ln>
          </p:spPr>
          <p:txBody>
            <a:bodyPr wrap="none">
              <a:prstTxWarp prst="textNoShape">
                <a:avLst/>
              </a:prstTxWarp>
              <a:spAutoFit/>
            </a:bodyPr>
            <a:lstStyle/>
            <a:p>
              <a:r>
                <a:rPr lang="en-US" altLang="ja-JP" b="0">
                  <a:solidFill>
                    <a:schemeClr val="accent1">
                      <a:lumMod val="10000"/>
                    </a:schemeClr>
                  </a:solidFill>
                  <a:latin typeface="Symbol" charset="2"/>
                  <a:sym typeface="Symbol" charset="2"/>
                </a:rPr>
                <a:t>t</a:t>
              </a:r>
              <a:r>
                <a:rPr lang="en-US" altLang="ja-JP" b="0" baseline="-25000">
                  <a:solidFill>
                    <a:schemeClr val="accent1">
                      <a:lumMod val="10000"/>
                    </a:schemeClr>
                  </a:solidFill>
                  <a:sym typeface="Symbol" charset="2"/>
                </a:rPr>
                <a:t>crss</a:t>
              </a:r>
              <a:r>
                <a:rPr lang="en-US" altLang="ja-JP" b="0">
                  <a:solidFill>
                    <a:schemeClr val="accent1">
                      <a:lumMod val="10000"/>
                    </a:schemeClr>
                  </a:solidFill>
                  <a:sym typeface="Symbol" charset="2"/>
                </a:rPr>
                <a:t>/b</a:t>
              </a:r>
              <a:r>
                <a:rPr lang="en-US" altLang="ja-JP" b="0" baseline="-25000">
                  <a:solidFill>
                    <a:schemeClr val="accent1">
                      <a:lumMod val="10000"/>
                    </a:schemeClr>
                  </a:solidFill>
                  <a:sym typeface="Symbol" charset="2"/>
                </a:rPr>
                <a:t>2</a:t>
              </a:r>
              <a:r>
                <a:rPr lang="en-US" altLang="ja-JP" b="0">
                  <a:solidFill>
                    <a:schemeClr val="accent1">
                      <a:lumMod val="10000"/>
                    </a:schemeClr>
                  </a:solidFill>
                  <a:sym typeface="Symbol" charset="2"/>
                </a:rPr>
                <a:t>n</a:t>
              </a:r>
              <a:r>
                <a:rPr lang="en-US" altLang="ja-JP" b="0" baseline="-25000">
                  <a:solidFill>
                    <a:schemeClr val="accent1">
                      <a:lumMod val="10000"/>
                    </a:schemeClr>
                  </a:solidFill>
                  <a:sym typeface="Symbol" charset="2"/>
                </a:rPr>
                <a:t>2</a:t>
              </a:r>
            </a:p>
          </p:txBody>
        </p:sp>
        <p:grpSp>
          <p:nvGrpSpPr>
            <p:cNvPr id="35855" name="Group 13"/>
            <p:cNvGrpSpPr>
              <a:grpSpLocks/>
            </p:cNvGrpSpPr>
            <p:nvPr/>
          </p:nvGrpSpPr>
          <p:grpSpPr bwMode="auto">
            <a:xfrm rot="7258386" flipH="1">
              <a:off x="3948906" y="2929732"/>
              <a:ext cx="314325" cy="3243262"/>
              <a:chOff x="3264" y="2064"/>
              <a:chExt cx="198" cy="1632"/>
            </a:xfrm>
          </p:grpSpPr>
          <p:sp>
            <p:nvSpPr>
              <p:cNvPr id="35860" name="Line 14"/>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35861" name="Rectangle 15"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sp>
          <p:nvSpPr>
            <p:cNvPr id="35856" name="Text Box 17"/>
            <p:cNvSpPr txBox="1">
              <a:spLocks noChangeArrowheads="1"/>
            </p:cNvSpPr>
            <p:nvPr/>
          </p:nvSpPr>
          <p:spPr bwMode="auto">
            <a:xfrm>
              <a:off x="3276600" y="49323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endParaRPr lang="en-US" altLang="ja-JP" sz="1200" b="0" i="1">
                <a:solidFill>
                  <a:srgbClr val="008000"/>
                </a:solidFill>
              </a:endParaRPr>
            </a:p>
          </p:txBody>
        </p:sp>
        <p:sp>
          <p:nvSpPr>
            <p:cNvPr id="35857" name="Text Box 18"/>
            <p:cNvSpPr txBox="1">
              <a:spLocks noChangeArrowheads="1"/>
            </p:cNvSpPr>
            <p:nvPr/>
          </p:nvSpPr>
          <p:spPr bwMode="auto">
            <a:xfrm>
              <a:off x="4419600" y="39417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35858" name="Oval 9"/>
            <p:cNvSpPr>
              <a:spLocks noChangeArrowheads="1"/>
            </p:cNvSpPr>
            <p:nvPr/>
          </p:nvSpPr>
          <p:spPr bwMode="auto">
            <a:xfrm>
              <a:off x="5105400" y="5345113"/>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b="0">
                <a:ea typeface="ＭＳ Ｐゴシック" charset="-128"/>
              </a:endParaRPr>
            </a:p>
          </p:txBody>
        </p:sp>
        <p:sp>
          <p:nvSpPr>
            <p:cNvPr id="35859" name="Oval 10"/>
            <p:cNvSpPr>
              <a:spLocks noChangeArrowheads="1"/>
            </p:cNvSpPr>
            <p:nvPr/>
          </p:nvSpPr>
          <p:spPr bwMode="auto">
            <a:xfrm>
              <a:off x="3200400" y="4191000"/>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b="0">
                <a:ea typeface="ＭＳ Ｐゴシック" charset="-128"/>
              </a:endParaRPr>
            </a:p>
          </p:txBody>
        </p:sp>
      </p:grpSp>
    </p:spTree>
    <p:extLst>
      <p:ext uri="{BB962C8B-B14F-4D97-AF65-F5344CB8AC3E}">
        <p14:creationId xmlns:p14="http://schemas.microsoft.com/office/powerpoint/2010/main" val="33501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0-#ppt_w/2"/>
                                          </p:val>
                                        </p:tav>
                                        <p:tav tm="100000">
                                          <p:val>
                                            <p:strVal val="#ppt_x"/>
                                          </p:val>
                                        </p:tav>
                                      </p:tavLst>
                                    </p:anim>
                                    <p:anim calcmode="lin" valueType="num">
                                      <p:cBhvr additive="base">
                                        <p:cTn id="20"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2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4294967295"/>
          </p:nvPr>
        </p:nvSpPr>
        <p:spPr>
          <a:xfrm>
            <a:off x="7239000" y="6400800"/>
            <a:ext cx="1905000" cy="457200"/>
          </a:xfrm>
          <a:prstGeom prst="rect">
            <a:avLst/>
          </a:prstGeom>
          <a:noFill/>
        </p:spPr>
        <p:txBody>
          <a:bodyPr/>
          <a:lstStyle/>
          <a:p>
            <a:pPr algn="r"/>
            <a:fld id="{B35ADA35-1DE8-8549-85F1-719B5B88AA93}" type="slidenum">
              <a:rPr lang="en-US" altLang="ja-JP" sz="1400" b="0" smtClean="0"/>
              <a:pPr algn="r"/>
              <a:t>62</a:t>
            </a:fld>
            <a:endParaRPr lang="en-US" altLang="ja-JP" sz="1400" b="0"/>
          </a:p>
        </p:txBody>
      </p:sp>
      <p:sp>
        <p:nvSpPr>
          <p:cNvPr id="19458" name="Rectangle 2"/>
          <p:cNvSpPr>
            <a:spLocks noGrp="1" noChangeArrowheads="1"/>
          </p:cNvSpPr>
          <p:nvPr>
            <p:ph type="title"/>
          </p:nvPr>
        </p:nvSpPr>
        <p:spPr>
          <a:xfrm>
            <a:off x="1524000" y="76200"/>
            <a:ext cx="6096000" cy="685800"/>
          </a:xfrm>
        </p:spPr>
        <p:txBody>
          <a:bodyPr/>
          <a:lstStyle/>
          <a:p>
            <a:r>
              <a:rPr lang="en-US" altLang="ja-JP" dirty="0"/>
              <a:t>Single crystal Y.S.</a:t>
            </a:r>
          </a:p>
        </p:txBody>
      </p:sp>
      <p:pic>
        <p:nvPicPr>
          <p:cNvPr id="48132" name="Picture 4"/>
          <p:cNvPicPr>
            <a:picLocks noChangeAspect="1" noChangeArrowheads="1"/>
          </p:cNvPicPr>
          <p:nvPr/>
        </p:nvPicPr>
        <p:blipFill>
          <a:blip r:embed="rId3"/>
          <a:srcRect/>
          <a:stretch>
            <a:fillRect/>
          </a:stretch>
        </p:blipFill>
        <p:spPr bwMode="auto">
          <a:xfrm>
            <a:off x="3810000" y="1295400"/>
            <a:ext cx="4802188" cy="4762500"/>
          </a:xfrm>
          <a:prstGeom prst="rect">
            <a:avLst/>
          </a:prstGeom>
          <a:noFill/>
          <a:ln w="9525">
            <a:noFill/>
            <a:miter lim="800000"/>
            <a:headEnd/>
            <a:tailEnd/>
          </a:ln>
        </p:spPr>
      </p:pic>
      <p:sp>
        <p:nvSpPr>
          <p:cNvPr id="48134" name="Rectangle 3"/>
          <p:cNvSpPr>
            <a:spLocks noGrp="1" noChangeArrowheads="1"/>
          </p:cNvSpPr>
          <p:nvPr>
            <p:ph type="body" idx="1"/>
          </p:nvPr>
        </p:nvSpPr>
        <p:spPr>
          <a:xfrm>
            <a:off x="457200" y="1295400"/>
            <a:ext cx="3505200" cy="4114800"/>
          </a:xfrm>
        </p:spPr>
        <p:txBody>
          <a:bodyPr/>
          <a:lstStyle/>
          <a:p>
            <a:r>
              <a:rPr lang="en-US" altLang="ja-JP" sz="2400" dirty="0"/>
              <a:t>When we examine yield surfaces for specific orientations, we find that multiple slip systems meet at </a:t>
            </a:r>
            <a:r>
              <a:rPr lang="en-US" altLang="ja-JP" sz="2400" i="1" dirty="0"/>
              <a:t>vertices</a:t>
            </a:r>
            <a:r>
              <a:rPr lang="en-US" altLang="ja-JP" sz="2400" dirty="0"/>
              <a:t>.</a:t>
            </a:r>
          </a:p>
          <a:p>
            <a:r>
              <a:rPr lang="en-US" altLang="ja-JP" sz="2400" dirty="0"/>
              <a:t>Cube component: </a:t>
            </a:r>
            <a:br>
              <a:rPr lang="en-US" altLang="ja-JP" sz="2400" dirty="0"/>
            </a:br>
            <a:r>
              <a:rPr lang="en-US" altLang="ja-JP" sz="2400" dirty="0"/>
              <a:t>(001)[100]</a:t>
            </a:r>
            <a:br>
              <a:rPr lang="en-US" altLang="ja-JP" sz="2400" dirty="0"/>
            </a:br>
            <a:br>
              <a:rPr lang="en-US" altLang="ja-JP" sz="2400" dirty="0"/>
            </a:br>
            <a:endParaRPr lang="en-US" altLang="ja-JP" sz="2400" dirty="0"/>
          </a:p>
        </p:txBody>
      </p:sp>
      <p:cxnSp>
        <p:nvCxnSpPr>
          <p:cNvPr id="8" name="Straight Arrow Connector 7"/>
          <p:cNvCxnSpPr/>
          <p:nvPr/>
        </p:nvCxnSpPr>
        <p:spPr bwMode="auto">
          <a:xfrm rot="5400000">
            <a:off x="6413500" y="1828800"/>
            <a:ext cx="1143000" cy="6858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934200" y="1143000"/>
            <a:ext cx="1878188" cy="461665"/>
          </a:xfrm>
          <a:prstGeom prst="rect">
            <a:avLst/>
          </a:prstGeom>
          <a:noFill/>
        </p:spPr>
        <p:txBody>
          <a:bodyPr wrap="none" rtlCol="0">
            <a:spAutoFit/>
          </a:bodyPr>
          <a:lstStyle/>
          <a:p>
            <a:r>
              <a:rPr kumimoji="1" lang="en-US" altLang="ja-JP" b="0" dirty="0">
                <a:solidFill>
                  <a:srgbClr val="FF0000"/>
                </a:solidFill>
              </a:rPr>
              <a:t>8-fold vertex</a:t>
            </a:r>
            <a:endParaRPr kumimoji="1" lang="ja-JP" altLang="en-US" b="0" dirty="0">
              <a:solidFill>
                <a:srgbClr val="FF0000"/>
              </a:solidFill>
            </a:endParaRPr>
          </a:p>
        </p:txBody>
      </p:sp>
      <p:sp>
        <p:nvSpPr>
          <p:cNvPr id="11" name="TextBox 10"/>
          <p:cNvSpPr txBox="1"/>
          <p:nvPr/>
        </p:nvSpPr>
        <p:spPr>
          <a:xfrm>
            <a:off x="609600" y="5105400"/>
            <a:ext cx="3276600" cy="923330"/>
          </a:xfrm>
          <a:prstGeom prst="rect">
            <a:avLst/>
          </a:prstGeom>
          <a:noFill/>
        </p:spPr>
        <p:txBody>
          <a:bodyPr wrap="square" rtlCol="0">
            <a:spAutoFit/>
          </a:bodyPr>
          <a:lstStyle/>
          <a:p>
            <a:r>
              <a:rPr kumimoji="1" lang="en-US" altLang="ja-JP" sz="1800" b="0" dirty="0">
                <a:solidFill>
                  <a:srgbClr val="FF0000"/>
                </a:solidFill>
              </a:rPr>
              <a:t>The 8-fold vertex identified is one of the 28 Bishop &amp; Hill stress states (next slides)</a:t>
            </a:r>
            <a:endParaRPr kumimoji="1" lang="ja-JP" altLang="en-US" sz="1800" b="0" dirty="0">
              <a:solidFill>
                <a:srgbClr val="FF0000"/>
              </a:solidFill>
            </a:endParaRPr>
          </a:p>
        </p:txBody>
      </p:sp>
      <p:sp>
        <p:nvSpPr>
          <p:cNvPr id="2" name="Rectangle 1"/>
          <p:cNvSpPr/>
          <p:nvPr/>
        </p:nvSpPr>
        <p:spPr>
          <a:xfrm>
            <a:off x="3733800" y="6172200"/>
            <a:ext cx="4572000" cy="369332"/>
          </a:xfrm>
          <a:prstGeom prst="rect">
            <a:avLst/>
          </a:prstGeom>
        </p:spPr>
        <p:txBody>
          <a:bodyPr>
            <a:spAutoFit/>
          </a:bodyPr>
          <a:lstStyle/>
          <a:p>
            <a:pPr algn="ctr"/>
            <a:r>
              <a:rPr lang="en-US" altLang="ja-JP" sz="1800" b="0" dirty="0" err="1">
                <a:solidFill>
                  <a:srgbClr val="660066"/>
                </a:solidFill>
              </a:rPr>
              <a:t>Backofen</a:t>
            </a:r>
            <a:r>
              <a:rPr lang="en-US" altLang="ja-JP" sz="1800" b="0" dirty="0">
                <a:solidFill>
                  <a:srgbClr val="660066"/>
                </a:solidFill>
              </a:rPr>
              <a:t> </a:t>
            </a:r>
            <a:r>
              <a:rPr lang="en-US" altLang="ja-JP" sz="1800" b="0" i="1" dirty="0">
                <a:solidFill>
                  <a:srgbClr val="660066"/>
                </a:solidFill>
              </a:rPr>
              <a:t>Deformation Processing</a:t>
            </a:r>
            <a:endParaRPr lang="en-US" altLang="ja-JP" sz="1800" b="0" dirty="0">
              <a:solidFill>
                <a:srgbClr val="660066"/>
              </a:solidFill>
            </a:endParaRPr>
          </a:p>
        </p:txBody>
      </p:sp>
    </p:spTree>
    <p:extLst>
      <p:ext uri="{BB962C8B-B14F-4D97-AF65-F5344CB8AC3E}">
        <p14:creationId xmlns:p14="http://schemas.microsoft.com/office/powerpoint/2010/main" val="2428826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63</a:t>
            </a:fld>
            <a:endParaRPr lang="en-US"/>
          </a:p>
        </p:txBody>
      </p:sp>
      <p:sp>
        <p:nvSpPr>
          <p:cNvPr id="57347" name="Rectangle 2"/>
          <p:cNvSpPr>
            <a:spLocks noGrp="1" noChangeArrowheads="1"/>
          </p:cNvSpPr>
          <p:nvPr>
            <p:ph type="title"/>
          </p:nvPr>
        </p:nvSpPr>
        <p:spPr>
          <a:xfrm>
            <a:off x="1524000" y="76200"/>
            <a:ext cx="6096000" cy="1371600"/>
          </a:xfrm>
        </p:spPr>
        <p:txBody>
          <a:bodyPr/>
          <a:lstStyle/>
          <a:p>
            <a:r>
              <a:rPr lang="en-US" dirty="0"/>
              <a:t>Definitions of Stress states, slip systems (repeat)</a:t>
            </a:r>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49"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457200" y="1524000"/>
            <a:ext cx="8534400" cy="2819400"/>
          </a:xfrm>
        </p:spPr>
        <p:txBody>
          <a:bodyPr/>
          <a:lstStyle/>
          <a:p>
            <a:r>
              <a:rPr lang="en-US" sz="2400" dirty="0"/>
              <a:t>A set of </a:t>
            </a:r>
            <a:r>
              <a:rPr lang="en-US" sz="2400" i="1" dirty="0"/>
              <a:t>six </a:t>
            </a:r>
            <a:r>
              <a:rPr lang="en-US" sz="2400" i="1" dirty="0" err="1"/>
              <a:t>deviatoric</a:t>
            </a:r>
            <a:r>
              <a:rPr lang="en-US" sz="2400" i="1" dirty="0"/>
              <a:t> stress </a:t>
            </a:r>
            <a:r>
              <a:rPr lang="en-US" sz="2400" dirty="0"/>
              <a:t>terms can be defined. As previously remarked we know that the hydrostatic component is irrelevant because dislocation glide does not result in any volume change.  Therefore we will use only 5 out of the 6:</a:t>
            </a:r>
            <a:br>
              <a:rPr lang="en-US" sz="2400" dirty="0"/>
            </a:br>
            <a:r>
              <a:rPr lang="en-US" sz="2400" i="1" dirty="0"/>
              <a:t>A:= (</a:t>
            </a:r>
            <a:r>
              <a:rPr lang="en-US" sz="2400" i="1" dirty="0">
                <a:latin typeface="Symbol" charset="2"/>
              </a:rPr>
              <a:t>s</a:t>
            </a:r>
            <a:r>
              <a:rPr lang="en-US" sz="2400" i="1" baseline="-25000" dirty="0"/>
              <a:t>22</a:t>
            </a:r>
            <a:r>
              <a:rPr lang="en-US" sz="2400" i="1" dirty="0"/>
              <a:t> - </a:t>
            </a:r>
            <a:r>
              <a:rPr lang="en-US" sz="2400" i="1" dirty="0">
                <a:latin typeface="Symbol" charset="2"/>
              </a:rPr>
              <a:t>s</a:t>
            </a:r>
            <a:r>
              <a:rPr lang="en-US" sz="2400" i="1" baseline="-25000" dirty="0"/>
              <a:t>33</a:t>
            </a:r>
            <a:r>
              <a:rPr lang="en-US" sz="2400" i="1" dirty="0"/>
              <a:t>)		F:= </a:t>
            </a:r>
            <a:r>
              <a:rPr lang="en-US" sz="2400" i="1" dirty="0">
                <a:latin typeface="Symbol" charset="2"/>
              </a:rPr>
              <a:t>s</a:t>
            </a:r>
            <a:r>
              <a:rPr lang="en-US" sz="2400" i="1" baseline="-25000" dirty="0"/>
              <a:t>23</a:t>
            </a:r>
            <a:br>
              <a:rPr lang="en-US" sz="2400" i="1" baseline="-25000" dirty="0"/>
            </a:br>
            <a:r>
              <a:rPr lang="en-US" sz="2400" i="1" dirty="0"/>
              <a:t>B:= (</a:t>
            </a:r>
            <a:r>
              <a:rPr lang="en-US" sz="2400" i="1" dirty="0">
                <a:latin typeface="Symbol" charset="2"/>
              </a:rPr>
              <a:t>s</a:t>
            </a:r>
            <a:r>
              <a:rPr lang="en-US" sz="2400" i="1" baseline="-25000" dirty="0"/>
              <a:t>33</a:t>
            </a:r>
            <a:r>
              <a:rPr lang="en-US" sz="2400" i="1" dirty="0"/>
              <a:t> - </a:t>
            </a:r>
            <a:r>
              <a:rPr lang="en-US" sz="2400" i="1" dirty="0">
                <a:latin typeface="Symbol" charset="2"/>
              </a:rPr>
              <a:t>s</a:t>
            </a:r>
            <a:r>
              <a:rPr lang="en-US" sz="2400" i="1" baseline="-25000" dirty="0"/>
              <a:t>11</a:t>
            </a:r>
            <a:r>
              <a:rPr lang="en-US" sz="2400" i="1" dirty="0"/>
              <a:t>)		G:= </a:t>
            </a:r>
            <a:r>
              <a:rPr lang="en-US" sz="2400" i="1" dirty="0">
                <a:latin typeface="Symbol" charset="2"/>
              </a:rPr>
              <a:t>s</a:t>
            </a:r>
            <a:r>
              <a:rPr lang="en-US" sz="2400" i="1" baseline="-25000" dirty="0"/>
              <a:t>13</a:t>
            </a:r>
            <a:br>
              <a:rPr lang="en-US" sz="2400" i="1" dirty="0"/>
            </a:br>
            <a:r>
              <a:rPr lang="en-US" sz="2400" i="1" dirty="0"/>
              <a:t>C:= (</a:t>
            </a:r>
            <a:r>
              <a:rPr lang="en-US" sz="2400" i="1" dirty="0">
                <a:latin typeface="Symbol" charset="2"/>
              </a:rPr>
              <a:t>s</a:t>
            </a:r>
            <a:r>
              <a:rPr lang="en-US" sz="2400" i="1" baseline="-25000" dirty="0"/>
              <a:t>11</a:t>
            </a:r>
            <a:r>
              <a:rPr lang="en-US" sz="2400" i="1" dirty="0"/>
              <a:t> - </a:t>
            </a:r>
            <a:r>
              <a:rPr lang="en-US" sz="2400" i="1" dirty="0">
                <a:latin typeface="Symbol" charset="2"/>
              </a:rPr>
              <a:t>s</a:t>
            </a:r>
            <a:r>
              <a:rPr lang="en-US" sz="2400" i="1" baseline="-25000" dirty="0"/>
              <a:t>22</a:t>
            </a:r>
            <a:r>
              <a:rPr lang="en-US" sz="2400" i="1" dirty="0"/>
              <a:t>)		H:= </a:t>
            </a:r>
            <a:r>
              <a:rPr lang="en-US" sz="2400" i="1" dirty="0">
                <a:latin typeface="Symbol" charset="2"/>
              </a:rPr>
              <a:t>s</a:t>
            </a:r>
            <a:r>
              <a:rPr lang="en-US" sz="2400" i="1" baseline="-25000" dirty="0"/>
              <a:t>12</a:t>
            </a:r>
            <a:endParaRPr lang="en-US" sz="2400" i="1" dirty="0"/>
          </a:p>
          <a:p>
            <a:r>
              <a:rPr lang="en-US" sz="2400" i="1" dirty="0"/>
              <a:t>Slip systems</a:t>
            </a:r>
            <a:r>
              <a:rPr lang="en-US" sz="2400" dirty="0"/>
              <a:t> (as before)</a:t>
            </a:r>
            <a:r>
              <a:rPr lang="en-US" sz="2400" i="1" dirty="0"/>
              <a:t>:</a:t>
            </a:r>
            <a:endParaRPr lang="en-US" sz="2400" i="1" baseline="-25000" dirty="0"/>
          </a:p>
        </p:txBody>
      </p:sp>
      <p:sp>
        <p:nvSpPr>
          <p:cNvPr id="57352" name="Text Box 7"/>
          <p:cNvSpPr txBox="1">
            <a:spLocks noChangeArrowheads="1"/>
          </p:cNvSpPr>
          <p:nvPr/>
        </p:nvSpPr>
        <p:spPr bwMode="auto">
          <a:xfrm>
            <a:off x="6248400" y="3276600"/>
            <a:ext cx="2743200" cy="830997"/>
          </a:xfrm>
          <a:prstGeom prst="rect">
            <a:avLst/>
          </a:prstGeom>
          <a:noFill/>
          <a:ln w="9525">
            <a:noFill/>
            <a:miter lim="800000"/>
            <a:headEnd/>
            <a:tailEnd/>
          </a:ln>
        </p:spPr>
        <p:txBody>
          <a:bodyPr wrap="square">
            <a:prstTxWarp prst="textNoShape">
              <a:avLst/>
            </a:prstTxWarp>
            <a:spAutoFit/>
          </a:bodyPr>
          <a:lstStyle/>
          <a:p>
            <a:r>
              <a:rPr lang="en-US" sz="1200" b="0" dirty="0">
                <a:latin typeface="Calibri"/>
              </a:rPr>
              <a:t>Note: these systems have the negatives of the slip directions compared to those shown in the lecture on Single Slip (taken from Khan’s book), except for </a:t>
            </a:r>
            <a:r>
              <a:rPr lang="en-US" sz="1200" b="0" i="1" dirty="0">
                <a:latin typeface="Calibri"/>
              </a:rPr>
              <a:t>b2</a:t>
            </a:r>
            <a:r>
              <a:rPr lang="en-US" sz="1200" b="0" dirty="0">
                <a:latin typeface="Calibri"/>
              </a:rPr>
              <a:t>.</a:t>
            </a:r>
          </a:p>
        </p:txBody>
      </p:sp>
      <p:sp>
        <p:nvSpPr>
          <p:cNvPr id="2" name="TextBox 1"/>
          <p:cNvSpPr txBox="1"/>
          <p:nvPr/>
        </p:nvSpPr>
        <p:spPr>
          <a:xfrm>
            <a:off x="8229600" y="5410200"/>
            <a:ext cx="678892" cy="338554"/>
          </a:xfrm>
          <a:prstGeom prst="rect">
            <a:avLst/>
          </a:prstGeom>
          <a:noFill/>
        </p:spPr>
        <p:txBody>
          <a:bodyPr wrap="none" rtlCol="0">
            <a:spAutoFit/>
          </a:bodyPr>
          <a:lstStyle/>
          <a:p>
            <a:r>
              <a:rPr lang="en-US" sz="1600" b="0" dirty="0">
                <a:solidFill>
                  <a:srgbClr val="660066"/>
                </a:solidFill>
                <a:latin typeface="Calibri"/>
              </a:rPr>
              <a:t>[Reid]</a:t>
            </a:r>
          </a:p>
        </p:txBody>
      </p:sp>
    </p:spTree>
    <p:extLst>
      <p:ext uri="{BB962C8B-B14F-4D97-AF65-F5344CB8AC3E}">
        <p14:creationId xmlns:p14="http://schemas.microsoft.com/office/powerpoint/2010/main" val="113334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1"/>
          </p:nvPr>
        </p:nvSpPr>
        <p:spPr>
          <a:noFill/>
        </p:spPr>
        <p:txBody>
          <a:bodyPr/>
          <a:lstStyle/>
          <a:p>
            <a:fld id="{12CA705F-B492-0644-A20F-915367FBD352}" type="slidenum">
              <a:rPr lang="en-US" smtClean="0"/>
              <a:pPr/>
              <a:t>64</a:t>
            </a:fld>
            <a:endParaRPr lang="en-US"/>
          </a:p>
        </p:txBody>
      </p:sp>
      <p:sp>
        <p:nvSpPr>
          <p:cNvPr id="61443" name="Rectangle 2"/>
          <p:cNvSpPr>
            <a:spLocks noGrp="1" noChangeArrowheads="1"/>
          </p:cNvSpPr>
          <p:nvPr>
            <p:ph type="title"/>
          </p:nvPr>
        </p:nvSpPr>
        <p:spPr>
          <a:xfrm>
            <a:off x="304800" y="76200"/>
            <a:ext cx="3962400" cy="1981200"/>
          </a:xfrm>
        </p:spPr>
        <p:txBody>
          <a:bodyPr/>
          <a:lstStyle/>
          <a:p>
            <a:r>
              <a:rPr lang="en-US"/>
              <a:t>Multi-slip stress states</a:t>
            </a:r>
          </a:p>
        </p:txBody>
      </p:sp>
      <p:pic>
        <p:nvPicPr>
          <p:cNvPr id="61444" name="Picture 3"/>
          <p:cNvPicPr>
            <a:picLocks noChangeAspect="1" noChangeArrowheads="1"/>
          </p:cNvPicPr>
          <p:nvPr/>
        </p:nvPicPr>
        <p:blipFill>
          <a:blip r:embed="rId3"/>
          <a:srcRect/>
          <a:stretch>
            <a:fillRect/>
          </a:stretch>
        </p:blipFill>
        <p:spPr bwMode="auto">
          <a:xfrm>
            <a:off x="4292600" y="0"/>
            <a:ext cx="4699000" cy="6677025"/>
          </a:xfrm>
          <a:prstGeom prst="rect">
            <a:avLst/>
          </a:prstGeom>
          <a:noFill/>
          <a:ln w="9525">
            <a:noFill/>
            <a:miter lim="800000"/>
            <a:headEnd/>
            <a:tailEnd/>
          </a:ln>
        </p:spPr>
      </p:pic>
      <p:sp>
        <p:nvSpPr>
          <p:cNvPr id="61445" name="Line 4"/>
          <p:cNvSpPr>
            <a:spLocks noChangeShapeType="1"/>
          </p:cNvSpPr>
          <p:nvPr/>
        </p:nvSpPr>
        <p:spPr bwMode="auto">
          <a:xfrm>
            <a:off x="3505200" y="4622800"/>
            <a:ext cx="762000" cy="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en-US" dirty="0">
              <a:latin typeface="Calibri"/>
            </a:endParaRPr>
          </a:p>
        </p:txBody>
      </p:sp>
      <p:sp>
        <p:nvSpPr>
          <p:cNvPr id="61446" name="Text Box 5"/>
          <p:cNvSpPr txBox="1">
            <a:spLocks noChangeArrowheads="1"/>
          </p:cNvSpPr>
          <p:nvPr/>
        </p:nvSpPr>
        <p:spPr bwMode="auto">
          <a:xfrm>
            <a:off x="998686" y="3581400"/>
            <a:ext cx="2811314" cy="3046988"/>
          </a:xfrm>
          <a:prstGeom prst="rect">
            <a:avLst/>
          </a:prstGeom>
          <a:noFill/>
          <a:ln w="9525">
            <a:noFill/>
            <a:miter lim="800000"/>
            <a:headEnd/>
            <a:tailEnd/>
          </a:ln>
        </p:spPr>
        <p:txBody>
          <a:bodyPr wrap="square">
            <a:prstTxWarp prst="textNoShape">
              <a:avLst/>
            </a:prstTxWarp>
            <a:spAutoFit/>
          </a:bodyPr>
          <a:lstStyle/>
          <a:p>
            <a:r>
              <a:rPr kumimoji="0" lang="en-US" sz="3200" b="0" dirty="0">
                <a:solidFill>
                  <a:srgbClr val="CC0000"/>
                </a:solidFill>
                <a:latin typeface="Times" charset="0"/>
              </a:rPr>
              <a:t>Example:</a:t>
            </a:r>
            <a:br>
              <a:rPr kumimoji="0" lang="en-US" sz="3200" b="0" dirty="0">
                <a:solidFill>
                  <a:srgbClr val="CC0000"/>
                </a:solidFill>
                <a:latin typeface="Times" charset="0"/>
              </a:rPr>
            </a:br>
            <a:r>
              <a:rPr kumimoji="0" lang="en-US" sz="3200" b="0" dirty="0">
                <a:solidFill>
                  <a:srgbClr val="CC0000"/>
                </a:solidFill>
                <a:latin typeface="Times" charset="0"/>
              </a:rPr>
              <a:t>the 18</a:t>
            </a:r>
            <a:r>
              <a:rPr kumimoji="0" lang="en-US" sz="3200" b="0" baseline="30000" dirty="0">
                <a:solidFill>
                  <a:srgbClr val="CC0000"/>
                </a:solidFill>
                <a:latin typeface="Times" charset="0"/>
              </a:rPr>
              <a:t>th</a:t>
            </a:r>
            <a:r>
              <a:rPr kumimoji="0" lang="en-US" sz="3200" b="0" dirty="0">
                <a:solidFill>
                  <a:srgbClr val="CC0000"/>
                </a:solidFill>
                <a:latin typeface="Times" charset="0"/>
              </a:rPr>
              <a:t> multi-slip stress state:</a:t>
            </a:r>
            <a:br>
              <a:rPr kumimoji="0" lang="en-US" sz="3200" b="0" dirty="0">
                <a:solidFill>
                  <a:srgbClr val="CC0000"/>
                </a:solidFill>
                <a:latin typeface="Times" charset="0"/>
              </a:rPr>
            </a:br>
            <a:r>
              <a:rPr kumimoji="0" lang="en-US" sz="3200" b="0" dirty="0">
                <a:solidFill>
                  <a:srgbClr val="CC0000"/>
                </a:solidFill>
                <a:latin typeface="Times" charset="0"/>
              </a:rPr>
              <a:t>A=F=   0</a:t>
            </a:r>
            <a:br>
              <a:rPr kumimoji="0" lang="en-US" sz="3200" b="0" dirty="0">
                <a:solidFill>
                  <a:srgbClr val="CC0000"/>
                </a:solidFill>
                <a:latin typeface="Times" charset="0"/>
              </a:rPr>
            </a:br>
            <a:r>
              <a:rPr kumimoji="0" lang="en-US" sz="3200" b="0" dirty="0">
                <a:solidFill>
                  <a:srgbClr val="CC0000"/>
                </a:solidFill>
                <a:latin typeface="Times" charset="0"/>
              </a:rPr>
              <a:t>B=G= -0.5</a:t>
            </a:r>
            <a:br>
              <a:rPr kumimoji="0" lang="en-US" sz="3200" b="0" dirty="0">
                <a:solidFill>
                  <a:srgbClr val="CC0000"/>
                </a:solidFill>
                <a:latin typeface="Times" charset="0"/>
              </a:rPr>
            </a:br>
            <a:r>
              <a:rPr kumimoji="0" lang="en-US" sz="3200" b="0" dirty="0">
                <a:solidFill>
                  <a:srgbClr val="CC0000"/>
                </a:solidFill>
                <a:latin typeface="Times" charset="0"/>
              </a:rPr>
              <a:t>C=H=  0.5</a:t>
            </a:r>
          </a:p>
        </p:txBody>
      </p:sp>
      <p:sp>
        <p:nvSpPr>
          <p:cNvPr id="61447" name="Rectangle 6"/>
          <p:cNvSpPr>
            <a:spLocks noChangeArrowheads="1"/>
          </p:cNvSpPr>
          <p:nvPr/>
        </p:nvSpPr>
        <p:spPr bwMode="auto">
          <a:xfrm>
            <a:off x="4419600" y="4559300"/>
            <a:ext cx="4267200" cy="152400"/>
          </a:xfrm>
          <a:prstGeom prst="rect">
            <a:avLst/>
          </a:prstGeom>
          <a:noFill/>
          <a:ln w="9525">
            <a:solidFill>
              <a:srgbClr val="CC0000"/>
            </a:solidFill>
            <a:miter lim="800000"/>
            <a:headEnd/>
            <a:tailEnd/>
          </a:ln>
        </p:spPr>
        <p:txBody>
          <a:bodyPr wrap="none" anchor="ctr">
            <a:prstTxWarp prst="textNoShape">
              <a:avLst/>
            </a:prstTxWarp>
          </a:bodyPr>
          <a:lstStyle/>
          <a:p>
            <a:endParaRPr lang="en-US" dirty="0">
              <a:latin typeface="Calibri"/>
            </a:endParaRPr>
          </a:p>
        </p:txBody>
      </p:sp>
      <p:sp>
        <p:nvSpPr>
          <p:cNvPr id="61448" name="Rectangle 7"/>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61449" name="Text Box 8"/>
          <p:cNvSpPr txBox="1">
            <a:spLocks noChangeArrowheads="1"/>
          </p:cNvSpPr>
          <p:nvPr/>
        </p:nvSpPr>
        <p:spPr bwMode="auto">
          <a:xfrm>
            <a:off x="669925" y="1905000"/>
            <a:ext cx="3521075" cy="1569660"/>
          </a:xfrm>
          <a:prstGeom prst="rect">
            <a:avLst/>
          </a:prstGeom>
          <a:noFill/>
          <a:ln w="9525">
            <a:noFill/>
            <a:miter lim="800000"/>
            <a:headEnd/>
            <a:tailEnd/>
          </a:ln>
        </p:spPr>
        <p:txBody>
          <a:bodyPr>
            <a:prstTxWarp prst="textNoShape">
              <a:avLst/>
            </a:prstTxWarp>
            <a:spAutoFit/>
          </a:bodyPr>
          <a:lstStyle/>
          <a:p>
            <a:r>
              <a:rPr lang="en-US" b="0" dirty="0">
                <a:latin typeface="Calibri"/>
              </a:rPr>
              <a:t>Each entry is in multiples of √6 multiplied by the critical resolved shear stress, √6</a:t>
            </a:r>
            <a:r>
              <a:rPr lang="en-US" b="0" dirty="0">
                <a:latin typeface="Symbol" charset="2"/>
                <a:sym typeface="Symbol" charset="2"/>
              </a:rPr>
              <a:t></a:t>
            </a:r>
            <a:r>
              <a:rPr lang="en-US" b="0" baseline="-25000" dirty="0">
                <a:latin typeface="Calibri"/>
              </a:rPr>
              <a:t>crss</a:t>
            </a:r>
            <a:endParaRPr lang="en-US" b="0" dirty="0">
              <a:latin typeface="Calibri"/>
            </a:endParaRPr>
          </a:p>
        </p:txBody>
      </p:sp>
      <p:sp>
        <p:nvSpPr>
          <p:cNvPr id="10" name="TextBox 9"/>
          <p:cNvSpPr txBox="1"/>
          <p:nvPr/>
        </p:nvSpPr>
        <p:spPr>
          <a:xfrm>
            <a:off x="8001000" y="6519446"/>
            <a:ext cx="678892" cy="338554"/>
          </a:xfrm>
          <a:prstGeom prst="rect">
            <a:avLst/>
          </a:prstGeom>
          <a:noFill/>
        </p:spPr>
        <p:txBody>
          <a:bodyPr wrap="none" rtlCol="0">
            <a:spAutoFit/>
          </a:bodyPr>
          <a:lstStyle/>
          <a:p>
            <a:r>
              <a:rPr lang="en-US" sz="1600" b="0" dirty="0">
                <a:solidFill>
                  <a:srgbClr val="660066"/>
                </a:solidFill>
                <a:latin typeface="Calibri"/>
              </a:rPr>
              <a:t>[Reid]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p>
            <a:fld id="{2DFEA198-98FF-2E4E-BF8C-5A2058B70761}" type="slidenum">
              <a:rPr lang="en-US" smtClean="0"/>
              <a:pPr/>
              <a:t>65</a:t>
            </a:fld>
            <a:endParaRPr lang="en-US"/>
          </a:p>
        </p:txBody>
      </p:sp>
      <p:sp>
        <p:nvSpPr>
          <p:cNvPr id="62467" name="Rectangle 2"/>
          <p:cNvSpPr>
            <a:spLocks noGrp="1" noChangeArrowheads="1"/>
          </p:cNvSpPr>
          <p:nvPr>
            <p:ph type="title"/>
          </p:nvPr>
        </p:nvSpPr>
        <p:spPr/>
        <p:txBody>
          <a:bodyPr/>
          <a:lstStyle/>
          <a:p>
            <a:r>
              <a:rPr lang="en-US" sz="4400"/>
              <a:t>Work Increment</a:t>
            </a:r>
            <a:endParaRPr lang="en-US"/>
          </a:p>
        </p:txBody>
      </p:sp>
      <p:sp>
        <p:nvSpPr>
          <p:cNvPr id="62468" name="Rectangle 3"/>
          <p:cNvSpPr>
            <a:spLocks noGrp="1" noChangeArrowheads="1"/>
          </p:cNvSpPr>
          <p:nvPr>
            <p:ph type="body" idx="1"/>
          </p:nvPr>
        </p:nvSpPr>
        <p:spPr/>
        <p:txBody>
          <a:bodyPr/>
          <a:lstStyle/>
          <a:p>
            <a:r>
              <a:rPr lang="en-US"/>
              <a:t>The work increment is easily expanded as:</a:t>
            </a:r>
          </a:p>
        </p:txBody>
      </p:sp>
      <p:pic>
        <p:nvPicPr>
          <p:cNvPr id="62469" name="Picture 4" descr="final"/>
          <p:cNvPicPr>
            <a:picLocks noChangeAspect="1" noChangeArrowheads="1"/>
          </p:cNvPicPr>
          <p:nvPr/>
        </p:nvPicPr>
        <p:blipFill>
          <a:blip r:embed="rId2"/>
          <a:srcRect/>
          <a:stretch>
            <a:fillRect/>
          </a:stretch>
        </p:blipFill>
        <p:spPr bwMode="auto">
          <a:xfrm>
            <a:off x="152400" y="2362200"/>
            <a:ext cx="8915400" cy="228600"/>
          </a:xfrm>
          <a:prstGeom prst="rect">
            <a:avLst/>
          </a:prstGeom>
          <a:noFill/>
          <a:ln w="9525">
            <a:noFill/>
            <a:miter lim="800000"/>
            <a:headEnd/>
            <a:tailEnd/>
          </a:ln>
        </p:spPr>
      </p:pic>
      <p:sp>
        <p:nvSpPr>
          <p:cNvPr id="62470" name="Text Box 5"/>
          <p:cNvSpPr txBox="1">
            <a:spLocks noChangeArrowheads="1"/>
          </p:cNvSpPr>
          <p:nvPr/>
        </p:nvSpPr>
        <p:spPr bwMode="auto">
          <a:xfrm>
            <a:off x="898525" y="2706688"/>
            <a:ext cx="7864475" cy="830997"/>
          </a:xfrm>
          <a:prstGeom prst="rect">
            <a:avLst/>
          </a:prstGeom>
          <a:noFill/>
          <a:ln w="9525">
            <a:noFill/>
            <a:miter lim="800000"/>
            <a:headEnd/>
            <a:tailEnd/>
          </a:ln>
        </p:spPr>
        <p:txBody>
          <a:bodyPr>
            <a:prstTxWarp prst="textNoShape">
              <a:avLst/>
            </a:prstTxWarp>
            <a:spAutoFit/>
          </a:bodyPr>
          <a:lstStyle/>
          <a:p>
            <a:r>
              <a:rPr lang="en-US" b="0" dirty="0">
                <a:latin typeface="Calibri"/>
              </a:rPr>
              <a:t>Simplifying by noting the symmetric property of stress and strain:</a:t>
            </a:r>
          </a:p>
        </p:txBody>
      </p:sp>
      <p:pic>
        <p:nvPicPr>
          <p:cNvPr id="62471" name="Picture 6" descr="final"/>
          <p:cNvPicPr>
            <a:picLocks noChangeAspect="1" noChangeArrowheads="1"/>
          </p:cNvPicPr>
          <p:nvPr/>
        </p:nvPicPr>
        <p:blipFill>
          <a:blip r:embed="rId3"/>
          <a:srcRect/>
          <a:stretch>
            <a:fillRect/>
          </a:stretch>
        </p:blipFill>
        <p:spPr bwMode="auto">
          <a:xfrm>
            <a:off x="457200" y="3733800"/>
            <a:ext cx="8229600" cy="293688"/>
          </a:xfrm>
          <a:prstGeom prst="rect">
            <a:avLst/>
          </a:prstGeom>
          <a:noFill/>
          <a:ln w="9525">
            <a:noFill/>
            <a:miter lim="800000"/>
            <a:headEnd/>
            <a:tailEnd/>
          </a:ln>
        </p:spPr>
      </p:pic>
      <p:sp>
        <p:nvSpPr>
          <p:cNvPr id="62472" name="Text Box 7"/>
          <p:cNvSpPr txBox="1">
            <a:spLocks noChangeArrowheads="1"/>
          </p:cNvSpPr>
          <p:nvPr/>
        </p:nvSpPr>
        <p:spPr bwMode="auto">
          <a:xfrm>
            <a:off x="914400" y="4267200"/>
            <a:ext cx="7864475" cy="1200328"/>
          </a:xfrm>
          <a:prstGeom prst="rect">
            <a:avLst/>
          </a:prstGeom>
          <a:noFill/>
          <a:ln w="9525">
            <a:noFill/>
            <a:miter lim="800000"/>
            <a:headEnd/>
            <a:tailEnd/>
          </a:ln>
        </p:spPr>
        <p:txBody>
          <a:bodyPr>
            <a:prstTxWarp prst="textNoShape">
              <a:avLst/>
            </a:prstTxWarp>
            <a:spAutoFit/>
          </a:bodyPr>
          <a:lstStyle/>
          <a:p>
            <a:r>
              <a:rPr lang="en-US" b="0" dirty="0">
                <a:latin typeface="Calibri"/>
              </a:rPr>
              <a:t>Then we apply the fact that the hydrostatic component of the strain is zero (incompressibility), and apply our notation for the </a:t>
            </a:r>
            <a:r>
              <a:rPr lang="en-US" b="0" dirty="0" err="1">
                <a:latin typeface="Calibri"/>
              </a:rPr>
              <a:t>deviatoric</a:t>
            </a:r>
            <a:r>
              <a:rPr lang="en-US" b="0" dirty="0">
                <a:latin typeface="Calibri"/>
              </a:rPr>
              <a:t> components of the stress tensor (next slide).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1"/>
          </p:nvPr>
        </p:nvSpPr>
        <p:spPr>
          <a:noFill/>
        </p:spPr>
        <p:txBody>
          <a:bodyPr/>
          <a:lstStyle/>
          <a:p>
            <a:fld id="{72867AAC-A885-A041-942D-22E70EA38581}" type="slidenum">
              <a:rPr lang="en-US" smtClean="0"/>
              <a:pPr/>
              <a:t>66</a:t>
            </a:fld>
            <a:endParaRPr lang="en-US"/>
          </a:p>
        </p:txBody>
      </p:sp>
      <p:sp>
        <p:nvSpPr>
          <p:cNvPr id="63492" name="Rectangle 2"/>
          <p:cNvSpPr>
            <a:spLocks noGrp="1" noChangeArrowheads="1"/>
          </p:cNvSpPr>
          <p:nvPr>
            <p:ph type="title"/>
          </p:nvPr>
        </p:nvSpPr>
        <p:spPr/>
        <p:txBody>
          <a:bodyPr/>
          <a:lstStyle/>
          <a:p>
            <a:r>
              <a:rPr lang="en-US"/>
              <a:t>Applying Maximum Work</a:t>
            </a:r>
          </a:p>
        </p:txBody>
      </p:sp>
      <p:sp>
        <p:nvSpPr>
          <p:cNvPr id="63493" name="Rectangle 3"/>
          <p:cNvSpPr>
            <a:spLocks noGrp="1" noChangeArrowheads="1"/>
          </p:cNvSpPr>
          <p:nvPr>
            <p:ph type="body" idx="1"/>
          </p:nvPr>
        </p:nvSpPr>
        <p:spPr/>
        <p:txBody>
          <a:bodyPr/>
          <a:lstStyle/>
          <a:p>
            <a:r>
              <a:rPr lang="en-US"/>
              <a:t>For each of 56 (with positive and negative copies of each stress state), find the one that maximizes </a:t>
            </a:r>
            <a:r>
              <a:rPr lang="en-US" i="1"/>
              <a:t>dW</a:t>
            </a:r>
            <a:r>
              <a:rPr lang="en-US"/>
              <a:t>:</a:t>
            </a:r>
          </a:p>
        </p:txBody>
      </p:sp>
      <p:graphicFrame>
        <p:nvGraphicFramePr>
          <p:cNvPr id="63490" name="Object 2"/>
          <p:cNvGraphicFramePr>
            <a:graphicFrameLocks noChangeAspect="1"/>
          </p:cNvGraphicFramePr>
          <p:nvPr/>
        </p:nvGraphicFramePr>
        <p:xfrm>
          <a:off x="762000" y="3200400"/>
          <a:ext cx="7704138" cy="1550988"/>
        </p:xfrm>
        <a:graphic>
          <a:graphicData uri="http://schemas.openxmlformats.org/presentationml/2006/ole">
            <mc:AlternateContent xmlns:mc="http://schemas.openxmlformats.org/markup-compatibility/2006">
              <mc:Choice xmlns:v="urn:schemas-microsoft-com:vml" Requires="v">
                <p:oleObj spid="_x0000_s63551" name="Equation" r:id="rId3" imgW="2019300" imgH="406400" progId="Equation.3">
                  <p:embed/>
                </p:oleObj>
              </mc:Choice>
              <mc:Fallback>
                <p:oleObj name="Equation" r:id="rId3" imgW="20193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7704138" cy="1550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5045" name="Text Box 5"/>
          <p:cNvSpPr txBox="1">
            <a:spLocks noChangeArrowheads="1"/>
          </p:cNvSpPr>
          <p:nvPr/>
        </p:nvSpPr>
        <p:spPr bwMode="auto">
          <a:xfrm>
            <a:off x="762000" y="4984750"/>
            <a:ext cx="7924800" cy="1200328"/>
          </a:xfrm>
          <a:prstGeom prst="rect">
            <a:avLst/>
          </a:prstGeom>
          <a:noFill/>
          <a:ln w="9525">
            <a:noFill/>
            <a:miter lim="800000"/>
            <a:headEnd/>
            <a:tailEnd/>
          </a:ln>
          <a:effectLst/>
        </p:spPr>
        <p:txBody>
          <a:bodyPr>
            <a:prstTxWarp prst="textNoShape">
              <a:avLst/>
            </a:prstTxWarp>
            <a:spAutoFit/>
          </a:bodyPr>
          <a:lstStyle/>
          <a:p>
            <a:r>
              <a:rPr kumimoji="0" lang="en-US" b="0" dirty="0">
                <a:solidFill>
                  <a:srgbClr val="FF0000"/>
                </a:solidFill>
                <a:effectLst>
                  <a:outerShdw blurRad="38100" dist="38100" dir="2700000" algn="tl">
                    <a:srgbClr val="DDDDDD"/>
                  </a:outerShdw>
                </a:effectLst>
                <a:latin typeface="Calibri"/>
              </a:rPr>
              <a:t>Reminder: the strain (increment) tensor </a:t>
            </a:r>
            <a:r>
              <a:rPr kumimoji="0" lang="en-US" b="0" i="1" dirty="0">
                <a:solidFill>
                  <a:srgbClr val="FF0000"/>
                </a:solidFill>
                <a:effectLst>
                  <a:outerShdw blurRad="38100" dist="38100" dir="2700000" algn="tl">
                    <a:srgbClr val="DDDDDD"/>
                  </a:outerShdw>
                </a:effectLst>
                <a:latin typeface="Calibri"/>
              </a:rPr>
              <a:t>must be in grain (crystallographic) coordinates </a:t>
            </a:r>
            <a:r>
              <a:rPr kumimoji="0" lang="en-US" b="0" dirty="0">
                <a:solidFill>
                  <a:srgbClr val="FF0000"/>
                </a:solidFill>
                <a:effectLst>
                  <a:outerShdw blurRad="38100" dist="38100" dir="2700000" algn="tl">
                    <a:srgbClr val="DDDDDD"/>
                  </a:outerShdw>
                </a:effectLst>
                <a:latin typeface="Calibri"/>
              </a:rPr>
              <a:t>(see next page); also make sure that its von Mises equivalent strain = 1.</a:t>
            </a:r>
          </a:p>
        </p:txBody>
      </p:sp>
      <p:sp>
        <p:nvSpPr>
          <p:cNvPr id="634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4"/>
          <p:cNvSpPr>
            <a:spLocks noGrp="1"/>
          </p:cNvSpPr>
          <p:nvPr>
            <p:ph type="sldNum" sz="quarter" idx="11"/>
          </p:nvPr>
        </p:nvSpPr>
        <p:spPr>
          <a:noFill/>
        </p:spPr>
        <p:txBody>
          <a:bodyPr/>
          <a:lstStyle/>
          <a:p>
            <a:fld id="{3F25399C-EA0D-EE4E-9597-54E367A2E6EE}" type="slidenum">
              <a:rPr lang="en-US" smtClean="0"/>
              <a:pPr/>
              <a:t>67</a:t>
            </a:fld>
            <a:endParaRPr lang="en-US"/>
          </a:p>
        </p:txBody>
      </p:sp>
      <p:sp>
        <p:nvSpPr>
          <p:cNvPr id="64516" name="Rectangle 2"/>
          <p:cNvSpPr>
            <a:spLocks noGrp="1" noChangeArrowheads="1"/>
          </p:cNvSpPr>
          <p:nvPr>
            <p:ph type="title"/>
          </p:nvPr>
        </p:nvSpPr>
        <p:spPr>
          <a:xfrm>
            <a:off x="1524000" y="76200"/>
            <a:ext cx="6096000" cy="838200"/>
          </a:xfrm>
        </p:spPr>
        <p:txBody>
          <a:bodyPr/>
          <a:lstStyle/>
          <a:p>
            <a:r>
              <a:rPr lang="en-US" dirty="0"/>
              <a:t>Sample vs. Crystal Axes</a:t>
            </a:r>
          </a:p>
        </p:txBody>
      </p:sp>
      <p:sp>
        <p:nvSpPr>
          <p:cNvPr id="64517" name="Rectangle 3"/>
          <p:cNvSpPr>
            <a:spLocks noGrp="1" noChangeArrowheads="1"/>
          </p:cNvSpPr>
          <p:nvPr>
            <p:ph type="body" idx="1"/>
          </p:nvPr>
        </p:nvSpPr>
        <p:spPr>
          <a:xfrm>
            <a:off x="609600" y="914400"/>
            <a:ext cx="8077200" cy="2209800"/>
          </a:xfrm>
        </p:spPr>
        <p:txBody>
          <a:bodyPr/>
          <a:lstStyle/>
          <a:p>
            <a:r>
              <a:rPr lang="en-US" sz="2000" dirty="0"/>
              <a:t>For a general orientation, one must pay attention to the product of the axis transformation that puts the strain increment in crystal coordinates.  Although one should, in general, symmetrize the new strain tensor expressed in crystal axes, it is sensible to leave the new components as is and form the work increment as follows (using the </a:t>
            </a:r>
            <a:r>
              <a:rPr lang="en-US" sz="2000" i="1" dirty="0"/>
              <a:t>tensor transformation rule</a:t>
            </a:r>
            <a:r>
              <a:rPr lang="en-US" sz="2000" dirty="0"/>
              <a:t>):</a:t>
            </a:r>
          </a:p>
        </p:txBody>
      </p:sp>
      <p:pic>
        <p:nvPicPr>
          <p:cNvPr id="64518" name="Picture 4" descr="final"/>
          <p:cNvPicPr>
            <a:picLocks noChangeAspect="1" noChangeArrowheads="1"/>
          </p:cNvPicPr>
          <p:nvPr/>
        </p:nvPicPr>
        <p:blipFill>
          <a:blip r:embed="rId3"/>
          <a:srcRect/>
          <a:stretch>
            <a:fillRect/>
          </a:stretch>
        </p:blipFill>
        <p:spPr bwMode="auto">
          <a:xfrm>
            <a:off x="914400" y="4292600"/>
            <a:ext cx="7315200" cy="1117600"/>
          </a:xfrm>
          <a:prstGeom prst="rect">
            <a:avLst/>
          </a:prstGeom>
          <a:solidFill>
            <a:schemeClr val="accent2"/>
          </a:solidFill>
          <a:ln w="9525">
            <a:noFill/>
            <a:miter lim="800000"/>
            <a:headEnd/>
            <a:tailEnd/>
          </a:ln>
        </p:spPr>
      </p:pic>
      <p:sp>
        <p:nvSpPr>
          <p:cNvPr id="64519" name="Text Box 5"/>
          <p:cNvSpPr txBox="1">
            <a:spLocks noChangeArrowheads="1"/>
          </p:cNvSpPr>
          <p:nvPr/>
        </p:nvSpPr>
        <p:spPr bwMode="auto">
          <a:xfrm>
            <a:off x="838200" y="5461000"/>
            <a:ext cx="7559675" cy="1016000"/>
          </a:xfrm>
          <a:prstGeom prst="rect">
            <a:avLst/>
          </a:prstGeom>
          <a:noFill/>
          <a:ln w="9525">
            <a:noFill/>
            <a:miter lim="800000"/>
            <a:headEnd/>
            <a:tailEnd/>
          </a:ln>
        </p:spPr>
        <p:txBody>
          <a:bodyPr>
            <a:prstTxWarp prst="textNoShape">
              <a:avLst/>
            </a:prstTxWarp>
            <a:spAutoFit/>
          </a:bodyPr>
          <a:lstStyle/>
          <a:p>
            <a:r>
              <a:rPr lang="en-US" sz="2000" b="0" dirty="0">
                <a:latin typeface="Calibri"/>
              </a:rPr>
              <a:t>Note that the shear terms (with F, G &amp; H) do </a:t>
            </a:r>
            <a:r>
              <a:rPr lang="en-US" sz="2000" b="0" i="1" dirty="0">
                <a:latin typeface="Calibri"/>
              </a:rPr>
              <a:t>not</a:t>
            </a:r>
            <a:r>
              <a:rPr lang="en-US" sz="2000" b="0" dirty="0">
                <a:latin typeface="Calibri"/>
              </a:rPr>
              <a:t> have the factor of two.  Many worked examples choose symmetric orientations in order to avoid this issue!</a:t>
            </a:r>
          </a:p>
        </p:txBody>
      </p:sp>
      <p:graphicFrame>
        <p:nvGraphicFramePr>
          <p:cNvPr id="64514" name="Object 2"/>
          <p:cNvGraphicFramePr>
            <a:graphicFrameLocks noChangeAspect="1"/>
          </p:cNvGraphicFramePr>
          <p:nvPr/>
        </p:nvGraphicFramePr>
        <p:xfrm>
          <a:off x="2286000" y="2743200"/>
          <a:ext cx="3965245" cy="685800"/>
        </p:xfrm>
        <a:graphic>
          <a:graphicData uri="http://schemas.openxmlformats.org/presentationml/2006/ole">
            <mc:AlternateContent xmlns:mc="http://schemas.openxmlformats.org/markup-compatibility/2006">
              <mc:Choice xmlns:v="urn:schemas-microsoft-com:vml" Requires="v">
                <p:oleObj spid="_x0000_s64576" name="Equation" r:id="rId4" imgW="1320800" imgH="228600" progId="Equation.3">
                  <p:embed/>
                </p:oleObj>
              </mc:Choice>
              <mc:Fallback>
                <p:oleObj name="Equation" r:id="rId4" imgW="1320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743200"/>
                        <a:ext cx="3965245" cy="6858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914400" y="3581400"/>
            <a:ext cx="7924800" cy="523220"/>
          </a:xfrm>
          <a:prstGeom prst="rect">
            <a:avLst/>
          </a:prstGeom>
        </p:spPr>
        <p:txBody>
          <a:bodyPr wrap="square">
            <a:spAutoFit/>
          </a:bodyPr>
          <a:lstStyle/>
          <a:p>
            <a:r>
              <a:rPr lang="en-US" sz="1400" b="0" dirty="0">
                <a:solidFill>
                  <a:srgbClr val="8D3C15"/>
                </a:solidFill>
                <a:latin typeface="Calibri"/>
              </a:rPr>
              <a:t>Be careful with the indices and the fact that the above formula does </a:t>
            </a:r>
            <a:r>
              <a:rPr lang="en-US" sz="1400" b="0" i="1" dirty="0">
                <a:solidFill>
                  <a:srgbClr val="8D3C15"/>
                </a:solidFill>
                <a:latin typeface="Calibri"/>
              </a:rPr>
              <a:t>not</a:t>
            </a:r>
            <a:r>
              <a:rPr lang="en-US" sz="1400" b="0" dirty="0">
                <a:solidFill>
                  <a:srgbClr val="8D3C15"/>
                </a:solidFill>
                <a:latin typeface="Calibri"/>
              </a:rPr>
              <a:t> correspond to matrix multiplication (but one can use the particular formula for 2</a:t>
            </a:r>
            <a:r>
              <a:rPr lang="en-US" sz="1400" b="0" baseline="30000" dirty="0">
                <a:solidFill>
                  <a:srgbClr val="8D3C15"/>
                </a:solidFill>
                <a:latin typeface="Calibri"/>
              </a:rPr>
              <a:t>nd</a:t>
            </a:r>
            <a:r>
              <a:rPr lang="en-US" sz="1400" b="0" dirty="0">
                <a:solidFill>
                  <a:srgbClr val="8D3C15"/>
                </a:solidFill>
                <a:latin typeface="Calibri"/>
              </a:rPr>
              <a:t> rank tensors, i.e. </a:t>
            </a:r>
            <a:r>
              <a:rPr lang="en-US" sz="1400" b="0" i="1" dirty="0">
                <a:solidFill>
                  <a:srgbClr val="8D3C15"/>
                </a:solidFill>
                <a:latin typeface="Calibri"/>
                <a:cs typeface="Calibri"/>
              </a:rPr>
              <a:t>T’ = </a:t>
            </a:r>
            <a:r>
              <a:rPr lang="en-US" sz="1400" b="0" i="1" dirty="0" err="1">
                <a:solidFill>
                  <a:srgbClr val="8D3C15"/>
                </a:solidFill>
                <a:latin typeface="Calibri"/>
                <a:cs typeface="Calibri"/>
              </a:rPr>
              <a:t>g</a:t>
            </a:r>
            <a:r>
              <a:rPr lang="en-US" sz="1400" b="0" i="1" dirty="0">
                <a:solidFill>
                  <a:srgbClr val="8D3C15"/>
                </a:solidFill>
                <a:latin typeface="Calibri"/>
                <a:cs typeface="Calibri"/>
              </a:rPr>
              <a:t> T </a:t>
            </a:r>
            <a:r>
              <a:rPr lang="en-US" sz="1400" b="0" i="1" dirty="0" err="1">
                <a:solidFill>
                  <a:srgbClr val="8D3C15"/>
                </a:solidFill>
                <a:latin typeface="Calibri"/>
                <a:cs typeface="Calibri"/>
              </a:rPr>
              <a:t>g</a:t>
            </a:r>
            <a:r>
              <a:rPr lang="en-US" sz="1400" b="0" i="1" baseline="30000" dirty="0" err="1">
                <a:solidFill>
                  <a:srgbClr val="8D3C15"/>
                </a:solidFill>
                <a:latin typeface="Calibri"/>
                <a:cs typeface="Calibri"/>
              </a:rPr>
              <a:t>T</a:t>
            </a:r>
            <a:endParaRPr lang="ja-JP" altLang="en-US" sz="1400" b="0" i="1" baseline="30000" dirty="0">
              <a:solidFill>
                <a:srgbClr val="8D3C15"/>
              </a:solidFill>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Taylor Factor</a:t>
            </a:r>
          </a:p>
        </p:txBody>
      </p:sp>
      <p:sp>
        <p:nvSpPr>
          <p:cNvPr id="3" name="Content Placeholder 2"/>
          <p:cNvSpPr>
            <a:spLocks noGrp="1"/>
          </p:cNvSpPr>
          <p:nvPr>
            <p:ph idx="1"/>
          </p:nvPr>
        </p:nvSpPr>
        <p:spPr>
          <a:xfrm>
            <a:off x="762000" y="2590800"/>
            <a:ext cx="7391400" cy="3657600"/>
          </a:xfrm>
        </p:spPr>
        <p:txBody>
          <a:bodyPr/>
          <a:lstStyle/>
          <a:p>
            <a:r>
              <a:rPr lang="en-US" dirty="0"/>
              <a:t>This section explains what the Taylor is and how to obtain it, with a worked example.</a:t>
            </a:r>
          </a:p>
        </p:txBody>
      </p:sp>
      <p:sp>
        <p:nvSpPr>
          <p:cNvPr id="4" name="Slide Number Placeholder 3"/>
          <p:cNvSpPr>
            <a:spLocks noGrp="1"/>
          </p:cNvSpPr>
          <p:nvPr>
            <p:ph type="sldNum" sz="quarter" idx="11"/>
          </p:nvPr>
        </p:nvSpPr>
        <p:spPr/>
        <p:txBody>
          <a:bodyPr/>
          <a:lstStyle/>
          <a:p>
            <a:fld id="{D7FF8BA9-0D87-9D47-93A0-1CE4DE5A0A91}" type="slidenum">
              <a:rPr lang="en-US" smtClean="0"/>
              <a:pPr/>
              <a:t>68</a:t>
            </a:fld>
            <a:endParaRPr lang="en-US"/>
          </a:p>
        </p:txBody>
      </p:sp>
    </p:spTree>
    <p:extLst>
      <p:ext uri="{BB962C8B-B14F-4D97-AF65-F5344CB8AC3E}">
        <p14:creationId xmlns:p14="http://schemas.microsoft.com/office/powerpoint/2010/main" val="1489059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p:spPr>
        <p:txBody>
          <a:bodyPr/>
          <a:lstStyle/>
          <a:p>
            <a:fld id="{A12A1C08-04BA-2F45-BF27-99A392394D9F}" type="slidenum">
              <a:rPr lang="en-US" smtClean="0"/>
              <a:pPr/>
              <a:t>69</a:t>
            </a:fld>
            <a:endParaRPr lang="en-US"/>
          </a:p>
        </p:txBody>
      </p:sp>
      <p:sp>
        <p:nvSpPr>
          <p:cNvPr id="65540" name="Rectangle 2"/>
          <p:cNvSpPr>
            <a:spLocks noGrp="1" noChangeArrowheads="1"/>
          </p:cNvSpPr>
          <p:nvPr>
            <p:ph type="title"/>
          </p:nvPr>
        </p:nvSpPr>
        <p:spPr>
          <a:xfrm>
            <a:off x="1524000" y="0"/>
            <a:ext cx="6096000" cy="1066800"/>
          </a:xfrm>
        </p:spPr>
        <p:txBody>
          <a:bodyPr/>
          <a:lstStyle/>
          <a:p>
            <a:r>
              <a:rPr lang="en-US"/>
              <a:t>Taylor factor</a:t>
            </a:r>
          </a:p>
        </p:txBody>
      </p:sp>
      <p:sp>
        <p:nvSpPr>
          <p:cNvPr id="65541" name="Rectangle 3"/>
          <p:cNvSpPr>
            <a:spLocks noGrp="1" noChangeArrowheads="1"/>
          </p:cNvSpPr>
          <p:nvPr>
            <p:ph type="body" idx="1"/>
          </p:nvPr>
        </p:nvSpPr>
        <p:spPr>
          <a:xfrm>
            <a:off x="76200" y="1066800"/>
            <a:ext cx="8763000" cy="3886200"/>
          </a:xfrm>
        </p:spPr>
        <p:txBody>
          <a:bodyPr/>
          <a:lstStyle/>
          <a:p>
            <a:r>
              <a:rPr lang="en-US" sz="2000" dirty="0"/>
              <a:t>From this analysis emerges the fact that the same ratio couples the magnitudes of the (sum of the) microscopic shear rates and the macroscopic strain, and the macroscopic stress and the critical resolved shear stress.  This ratio is known as the </a:t>
            </a:r>
            <a:r>
              <a:rPr lang="en-US" sz="2000" i="1" dirty="0">
                <a:solidFill>
                  <a:srgbClr val="FF0000"/>
                </a:solidFill>
              </a:rPr>
              <a:t>Taylor factor</a:t>
            </a:r>
            <a:r>
              <a:rPr lang="en-US" sz="2000" dirty="0"/>
              <a:t>, in honor of the discoverer.  For simple uniaxial tests with only one non-zero component of the external stress/strain, we can write the Taylor factor as a ratio of stresses of of strains.  If the strain state is </a:t>
            </a:r>
            <a:r>
              <a:rPr lang="en-US" sz="2000" dirty="0" err="1"/>
              <a:t>multiaxial</a:t>
            </a:r>
            <a:r>
              <a:rPr lang="en-US" sz="2000" dirty="0"/>
              <a:t>, however, a decision must be made about how to measure the magnitude of the strain, and we follow the practice of Canova, </a:t>
            </a:r>
            <a:r>
              <a:rPr lang="en-US" sz="2000" dirty="0" err="1"/>
              <a:t>Kocks</a:t>
            </a:r>
            <a:r>
              <a:rPr lang="en-US" sz="2000" dirty="0"/>
              <a:t> </a:t>
            </a:r>
            <a:r>
              <a:rPr lang="en-US" sz="2000" i="1" dirty="0"/>
              <a:t>et al</a:t>
            </a:r>
            <a:r>
              <a:rPr lang="en-US" sz="2000" dirty="0"/>
              <a:t>. by choosing the </a:t>
            </a:r>
            <a:r>
              <a:rPr lang="en-US" sz="2000" i="1" dirty="0">
                <a:solidFill>
                  <a:srgbClr val="FF0006"/>
                </a:solidFill>
              </a:rPr>
              <a:t>von </a:t>
            </a:r>
            <a:r>
              <a:rPr lang="en-US" sz="2000" i="1" dirty="0" err="1">
                <a:solidFill>
                  <a:srgbClr val="FF0006"/>
                </a:solidFill>
              </a:rPr>
              <a:t>Mises</a:t>
            </a:r>
            <a:r>
              <a:rPr lang="en-US" sz="2000" i="1" dirty="0">
                <a:solidFill>
                  <a:srgbClr val="FF0006"/>
                </a:solidFill>
              </a:rPr>
              <a:t> equivalent strain </a:t>
            </a:r>
            <a:r>
              <a:rPr lang="en-US" sz="2000" dirty="0"/>
              <a:t>(defined in the next two slides).</a:t>
            </a:r>
          </a:p>
          <a:p>
            <a:r>
              <a:rPr lang="en-US" sz="2000" dirty="0"/>
              <a:t>In the general case, the </a:t>
            </a:r>
            <a:r>
              <a:rPr lang="en-US" sz="2000" dirty="0" err="1"/>
              <a:t>crss</a:t>
            </a:r>
            <a:r>
              <a:rPr lang="en-US" sz="2000" dirty="0"/>
              <a:t> values can vary from one system to another.  Therefore it is easier to use the strain increment based definition.</a:t>
            </a:r>
          </a:p>
        </p:txBody>
      </p:sp>
      <p:graphicFrame>
        <p:nvGraphicFramePr>
          <p:cNvPr id="65538" name="Object 2"/>
          <p:cNvGraphicFramePr>
            <a:graphicFrameLocks noChangeAspect="1"/>
          </p:cNvGraphicFramePr>
          <p:nvPr/>
        </p:nvGraphicFramePr>
        <p:xfrm>
          <a:off x="2171700" y="5029200"/>
          <a:ext cx="4781550" cy="1374775"/>
        </p:xfrm>
        <a:graphic>
          <a:graphicData uri="http://schemas.openxmlformats.org/presentationml/2006/ole">
            <mc:AlternateContent xmlns:mc="http://schemas.openxmlformats.org/markup-compatibility/2006">
              <mc:Choice xmlns:v="urn:schemas-microsoft-com:vml" Requires="v">
                <p:oleObj spid="_x0000_s65600" name="Equation" r:id="rId3" imgW="1943100" imgH="558800" progId="Equation.3">
                  <p:embed/>
                </p:oleObj>
              </mc:Choice>
              <mc:Fallback>
                <p:oleObj name="Equation" r:id="rId3" imgW="1943100" imgH="55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5029200"/>
                        <a:ext cx="4781550" cy="1374775"/>
                      </a:xfrm>
                      <a:prstGeom prst="rect">
                        <a:avLst/>
                      </a:prstGeom>
                      <a:solidFill>
                        <a:schemeClr val="accent2"/>
                      </a:solidFill>
                      <a:ln w="317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p:spPr>
        <p:txBody>
          <a:bodyPr/>
          <a:lstStyle/>
          <a:p>
            <a:fld id="{43FEE484-C1CC-C343-A77F-6F4F80EFF42F}" type="slidenum">
              <a:rPr lang="en-US" smtClean="0"/>
              <a:pPr/>
              <a:t>7</a:t>
            </a:fld>
            <a:endParaRPr lang="en-US"/>
          </a:p>
        </p:txBody>
      </p:sp>
      <p:sp>
        <p:nvSpPr>
          <p:cNvPr id="19459" name="Rectangle 5"/>
          <p:cNvSpPr>
            <a:spLocks noGrp="1" noChangeArrowheads="1"/>
          </p:cNvSpPr>
          <p:nvPr>
            <p:ph type="title"/>
          </p:nvPr>
        </p:nvSpPr>
        <p:spPr>
          <a:xfrm>
            <a:off x="1524000" y="0"/>
            <a:ext cx="6096000" cy="1371600"/>
          </a:xfrm>
        </p:spPr>
        <p:txBody>
          <a:bodyPr/>
          <a:lstStyle/>
          <a:p>
            <a:r>
              <a:rPr lang="en-US" dirty="0"/>
              <a:t>Development</a:t>
            </a:r>
          </a:p>
        </p:txBody>
      </p:sp>
      <p:sp>
        <p:nvSpPr>
          <p:cNvPr id="19460" name="Text Box 12"/>
          <p:cNvSpPr txBox="1">
            <a:spLocks noChangeArrowheads="1"/>
          </p:cNvSpPr>
          <p:nvPr/>
        </p:nvSpPr>
        <p:spPr bwMode="auto">
          <a:xfrm>
            <a:off x="304800" y="2895600"/>
            <a:ext cx="5900623"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The mathematical representation and models</a:t>
            </a:r>
          </a:p>
        </p:txBody>
      </p:sp>
      <p:sp>
        <p:nvSpPr>
          <p:cNvPr id="19461" name="Text Box 14"/>
          <p:cNvSpPr txBox="1">
            <a:spLocks noChangeArrowheads="1"/>
          </p:cNvSpPr>
          <p:nvPr/>
        </p:nvSpPr>
        <p:spPr bwMode="auto">
          <a:xfrm>
            <a:off x="609600" y="3352800"/>
            <a:ext cx="8077200" cy="2677656"/>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b="0" dirty="0">
                <a:latin typeface="Calibri"/>
              </a:rPr>
              <a:t> Initially proposed by Sachs (1928), Cox and </a:t>
            </a:r>
            <a:r>
              <a:rPr lang="en-US" b="0" dirty="0" err="1">
                <a:latin typeface="Calibri"/>
              </a:rPr>
              <a:t>Sopwith</a:t>
            </a:r>
            <a:r>
              <a:rPr lang="en-US" b="0" dirty="0">
                <a:latin typeface="Calibri"/>
              </a:rPr>
              <a:t> (1937), and </a:t>
            </a:r>
            <a:r>
              <a:rPr lang="en-US" dirty="0">
                <a:latin typeface="Calibri"/>
              </a:rPr>
              <a:t>Taylor in 1938</a:t>
            </a:r>
            <a:r>
              <a:rPr lang="en-US" b="0" dirty="0">
                <a:latin typeface="Calibri"/>
              </a:rPr>
              <a:t>.  Elaborated by </a:t>
            </a:r>
            <a:r>
              <a:rPr lang="en-US" dirty="0">
                <a:latin typeface="Calibri"/>
              </a:rPr>
              <a:t>Bishop and Hill </a:t>
            </a:r>
            <a:r>
              <a:rPr lang="en-US" b="0" dirty="0">
                <a:latin typeface="Calibri"/>
              </a:rPr>
              <a:t>(1951), </a:t>
            </a:r>
            <a:r>
              <a:rPr lang="en-US" b="0" dirty="0" err="1">
                <a:latin typeface="Calibri"/>
              </a:rPr>
              <a:t>Kocks</a:t>
            </a:r>
            <a:r>
              <a:rPr lang="en-US" b="0" dirty="0">
                <a:latin typeface="Calibri"/>
              </a:rPr>
              <a:t> (1970), </a:t>
            </a:r>
            <a:r>
              <a:rPr lang="en-US" b="0" dirty="0" err="1">
                <a:latin typeface="Calibri"/>
              </a:rPr>
              <a:t>Asaro</a:t>
            </a:r>
            <a:r>
              <a:rPr lang="en-US" b="0" dirty="0">
                <a:latin typeface="Calibri"/>
              </a:rPr>
              <a:t> &amp; Needleman (1985), Canova (1984).</a:t>
            </a:r>
          </a:p>
          <a:p>
            <a:pPr>
              <a:buClr>
                <a:schemeClr val="hlink"/>
              </a:buClr>
              <a:buFont typeface="Wingdings" charset="2"/>
              <a:buChar char="q"/>
            </a:pPr>
            <a:r>
              <a:rPr lang="en-US" b="0" dirty="0">
                <a:latin typeface="Calibri"/>
              </a:rPr>
              <a:t> Self-Consistent model by </a:t>
            </a:r>
            <a:r>
              <a:rPr lang="en-US" b="0" dirty="0" err="1">
                <a:latin typeface="Calibri"/>
              </a:rPr>
              <a:t>Kr</a:t>
            </a:r>
            <a:r>
              <a:rPr lang="en-US" altLang="ja-JP" b="0" dirty="0" err="1">
                <a:latin typeface="Calibri"/>
                <a:ea typeface="ＭＳ Ｐゴシック" charset="-128"/>
                <a:cs typeface="ＭＳ Ｐゴシック" charset="-128"/>
              </a:rPr>
              <a:t>ö</a:t>
            </a:r>
            <a:r>
              <a:rPr lang="en-US" b="0" dirty="0" err="1">
                <a:latin typeface="Calibri"/>
              </a:rPr>
              <a:t>ner</a:t>
            </a:r>
            <a:r>
              <a:rPr lang="en-US" b="0" dirty="0">
                <a:latin typeface="Calibri"/>
              </a:rPr>
              <a:t> (1958, 1961), extended by </a:t>
            </a:r>
            <a:r>
              <a:rPr lang="en-US" b="0" dirty="0" err="1">
                <a:latin typeface="Calibri"/>
              </a:rPr>
              <a:t>Budiansky</a:t>
            </a:r>
            <a:r>
              <a:rPr lang="en-US" b="0" dirty="0">
                <a:latin typeface="Calibri"/>
              </a:rPr>
              <a:t> and Wu (1962). </a:t>
            </a:r>
          </a:p>
          <a:p>
            <a:pPr>
              <a:buClr>
                <a:schemeClr val="hlink"/>
              </a:buClr>
              <a:buFont typeface="Wingdings" charset="2"/>
              <a:buChar char="q"/>
            </a:pPr>
            <a:r>
              <a:rPr lang="en-US" b="0" dirty="0">
                <a:latin typeface="Calibri"/>
              </a:rPr>
              <a:t> Further developments by Hill (1965a,b) and Lin (1966, 1974, 1984) and others.</a:t>
            </a:r>
          </a:p>
        </p:txBody>
      </p:sp>
      <p:sp>
        <p:nvSpPr>
          <p:cNvPr id="19462" name="Text Box 19"/>
          <p:cNvSpPr txBox="1">
            <a:spLocks noChangeArrowheads="1"/>
          </p:cNvSpPr>
          <p:nvPr/>
        </p:nvSpPr>
        <p:spPr bwMode="auto">
          <a:xfrm>
            <a:off x="228600" y="1219200"/>
            <a:ext cx="3776663" cy="457200"/>
          </a:xfrm>
          <a:prstGeom prst="rect">
            <a:avLst/>
          </a:prstGeom>
          <a:noFill/>
          <a:ln w="9525">
            <a:noFill/>
            <a:miter lim="800000"/>
            <a:headEnd/>
            <a:tailEnd/>
          </a:ln>
        </p:spPr>
        <p:txBody>
          <a:bodyPr>
            <a:prstTxWarp prst="textNoShape">
              <a:avLst/>
            </a:prstTxWarp>
            <a:spAutoFit/>
          </a:bodyPr>
          <a:lstStyle/>
          <a:p>
            <a:r>
              <a:rPr lang="en-US" b="0" dirty="0">
                <a:latin typeface="Calibri"/>
              </a:rPr>
              <a:t>The  Theory depends upon:</a:t>
            </a:r>
          </a:p>
        </p:txBody>
      </p:sp>
      <p:sp>
        <p:nvSpPr>
          <p:cNvPr id="19463" name="Text Box 20"/>
          <p:cNvSpPr txBox="1">
            <a:spLocks noChangeArrowheads="1"/>
          </p:cNvSpPr>
          <p:nvPr/>
        </p:nvSpPr>
        <p:spPr bwMode="auto">
          <a:xfrm>
            <a:off x="898525" y="1676400"/>
            <a:ext cx="7788275"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Ø"/>
            </a:pPr>
            <a:r>
              <a:rPr lang="en-US" b="0" dirty="0">
                <a:latin typeface="Calibri"/>
              </a:rPr>
              <a:t> The physics of single crystal plastic deformation;</a:t>
            </a:r>
          </a:p>
          <a:p>
            <a:pPr>
              <a:buClr>
                <a:srgbClr val="FF0000"/>
              </a:buClr>
              <a:buFont typeface="Wingdings" charset="2"/>
              <a:buChar char="Ø"/>
            </a:pPr>
            <a:r>
              <a:rPr lang="en-US" b="0" dirty="0">
                <a:latin typeface="Calibri"/>
              </a:rPr>
              <a:t> relations between  macroscopic and microscopic quantities ( strain, stress ...);</a:t>
            </a:r>
          </a:p>
        </p:txBody>
      </p:sp>
      <p:sp>
        <p:nvSpPr>
          <p:cNvPr id="19464" name="Rectangle 21"/>
          <p:cNvSpPr>
            <a:spLocks noChangeArrowheads="1"/>
          </p:cNvSpPr>
          <p:nvPr/>
        </p:nvSpPr>
        <p:spPr bwMode="auto">
          <a:xfrm>
            <a:off x="381000" y="6019800"/>
            <a:ext cx="8458200" cy="641350"/>
          </a:xfrm>
          <a:prstGeom prst="rect">
            <a:avLst/>
          </a:prstGeom>
          <a:solidFill>
            <a:schemeClr val="accent2"/>
          </a:solidFill>
          <a:ln w="9525">
            <a:noFill/>
            <a:miter lim="800000"/>
            <a:headEnd/>
            <a:tailEnd/>
          </a:ln>
        </p:spPr>
        <p:txBody>
          <a:bodyPr>
            <a:prstTxWarp prst="textNoShape">
              <a:avLst/>
            </a:prstTxWarp>
            <a:spAutoFit/>
          </a:bodyPr>
          <a:lstStyle/>
          <a:p>
            <a:pPr>
              <a:spcBef>
                <a:spcPct val="20000"/>
              </a:spcBef>
              <a:buFontTx/>
              <a:buChar char="•"/>
            </a:pPr>
            <a:r>
              <a:rPr kumimoji="0" lang="en-US" sz="1800" b="0" dirty="0">
                <a:solidFill>
                  <a:srgbClr val="7030A0"/>
                </a:solidFill>
                <a:latin typeface="Times" charset="0"/>
              </a:rPr>
              <a:t> Read Taylor (1938) “Plastic strain in metals.” </a:t>
            </a:r>
            <a:r>
              <a:rPr kumimoji="0" lang="en-US" sz="1800" b="0" i="1" dirty="0">
                <a:solidFill>
                  <a:srgbClr val="7030A0"/>
                </a:solidFill>
                <a:latin typeface="Times" charset="0"/>
              </a:rPr>
              <a:t>J. Inst. Metals (U.K.) </a:t>
            </a:r>
            <a:r>
              <a:rPr kumimoji="0" lang="en-US" sz="1800" dirty="0">
                <a:solidFill>
                  <a:srgbClr val="7030A0"/>
                </a:solidFill>
                <a:latin typeface="Times" charset="0"/>
              </a:rPr>
              <a:t>62</a:t>
            </a:r>
            <a:r>
              <a:rPr kumimoji="0" lang="en-US" sz="1800" b="0" dirty="0">
                <a:solidFill>
                  <a:srgbClr val="7030A0"/>
                </a:solidFill>
                <a:latin typeface="Times" charset="0"/>
              </a:rPr>
              <a:t>, 307; </a:t>
            </a:r>
            <a:br>
              <a:rPr kumimoji="0" lang="en-US" sz="1800" b="0" dirty="0">
                <a:solidFill>
                  <a:srgbClr val="7030A0"/>
                </a:solidFill>
                <a:latin typeface="Times" charset="0"/>
              </a:rPr>
            </a:br>
            <a:r>
              <a:rPr kumimoji="0" lang="en-US" sz="1800" b="0" dirty="0">
                <a:solidFill>
                  <a:srgbClr val="7030A0"/>
                </a:solidFill>
                <a:latin typeface="Times" charset="0"/>
              </a:rPr>
              <a:t>     available as: Taylor_1938.pdf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4"/>
          <p:cNvSpPr>
            <a:spLocks noGrp="1"/>
          </p:cNvSpPr>
          <p:nvPr>
            <p:ph type="sldNum" sz="quarter" idx="11"/>
          </p:nvPr>
        </p:nvSpPr>
        <p:spPr>
          <a:noFill/>
        </p:spPr>
        <p:txBody>
          <a:bodyPr/>
          <a:lstStyle/>
          <a:p>
            <a:fld id="{B0ED1AAD-0603-274B-A0D5-1743AC29EEB0}" type="slidenum">
              <a:rPr lang="en-US" smtClean="0"/>
              <a:pPr/>
              <a:t>70</a:t>
            </a:fld>
            <a:endParaRPr lang="en-US"/>
          </a:p>
        </p:txBody>
      </p:sp>
      <p:sp>
        <p:nvSpPr>
          <p:cNvPr id="66565" name="Rectangle 2"/>
          <p:cNvSpPr>
            <a:spLocks noGrp="1" noChangeArrowheads="1"/>
          </p:cNvSpPr>
          <p:nvPr>
            <p:ph type="title"/>
          </p:nvPr>
        </p:nvSpPr>
        <p:spPr>
          <a:xfrm>
            <a:off x="838200" y="76200"/>
            <a:ext cx="7848600" cy="1143000"/>
          </a:xfrm>
        </p:spPr>
        <p:txBody>
          <a:bodyPr/>
          <a:lstStyle/>
          <a:p>
            <a:r>
              <a:rPr lang="en-US"/>
              <a:t>Taylor factor,  multiaxial stress</a:t>
            </a:r>
          </a:p>
        </p:txBody>
      </p:sp>
      <p:sp>
        <p:nvSpPr>
          <p:cNvPr id="66566" name="Rectangle 3"/>
          <p:cNvSpPr>
            <a:spLocks noGrp="1" noChangeArrowheads="1"/>
          </p:cNvSpPr>
          <p:nvPr>
            <p:ph type="body" idx="1"/>
          </p:nvPr>
        </p:nvSpPr>
        <p:spPr>
          <a:xfrm>
            <a:off x="762000" y="1143000"/>
            <a:ext cx="7924800" cy="2914650"/>
          </a:xfrm>
        </p:spPr>
        <p:txBody>
          <a:bodyPr/>
          <a:lstStyle/>
          <a:p>
            <a:r>
              <a:rPr lang="en-US" sz="2400" dirty="0">
                <a:ea typeface="Times" charset="0"/>
                <a:cs typeface="Times" charset="0"/>
              </a:rPr>
              <a:t>For </a:t>
            </a:r>
            <a:r>
              <a:rPr lang="en-US" sz="2400" dirty="0" err="1">
                <a:ea typeface="Times" charset="0"/>
                <a:cs typeface="Times" charset="0"/>
              </a:rPr>
              <a:t>multiaxial</a:t>
            </a:r>
            <a:r>
              <a:rPr lang="en-US" sz="2400" dirty="0">
                <a:ea typeface="Times" charset="0"/>
                <a:cs typeface="Times" charset="0"/>
              </a:rPr>
              <a:t> stress states, one may use the effective stress, e.g. the von </a:t>
            </a:r>
            <a:r>
              <a:rPr lang="en-US" sz="2400" dirty="0" err="1">
                <a:ea typeface="Times" charset="0"/>
                <a:cs typeface="Times" charset="0"/>
              </a:rPr>
              <a:t>Mises</a:t>
            </a:r>
            <a:r>
              <a:rPr lang="en-US" sz="2400" dirty="0">
                <a:ea typeface="Times" charset="0"/>
                <a:cs typeface="Times" charset="0"/>
              </a:rPr>
              <a:t> stress (defined in terms of the stress deviator tensor, </a:t>
            </a:r>
            <a:r>
              <a:rPr lang="en-US" sz="2400" b="1" i="1" dirty="0">
                <a:ea typeface="Times" charset="0"/>
                <a:cs typeface="Times" charset="0"/>
              </a:rPr>
              <a:t>S </a:t>
            </a:r>
            <a:r>
              <a:rPr lang="en-US" sz="2400" i="1" dirty="0">
                <a:ea typeface="Times" charset="0"/>
                <a:cs typeface="Times" charset="0"/>
              </a:rPr>
              <a:t>= </a:t>
            </a:r>
            <a:r>
              <a:rPr lang="en-US" sz="2400" b="1" i="1" dirty="0" err="1">
                <a:latin typeface="Symbol" charset="2"/>
                <a:ea typeface="Times" charset="0"/>
                <a:cs typeface="Times" charset="0"/>
              </a:rPr>
              <a:t>s</a:t>
            </a:r>
            <a:r>
              <a:rPr lang="en-US" sz="2400" i="1" dirty="0">
                <a:ea typeface="Times" charset="0"/>
                <a:cs typeface="Times" charset="0"/>
              </a:rPr>
              <a:t>- (</a:t>
            </a:r>
            <a:r>
              <a:rPr lang="en-US" sz="1800" i="1" dirty="0">
                <a:ea typeface="Times" charset="0"/>
                <a:cs typeface="Times" charset="0"/>
              </a:rPr>
              <a:t> </a:t>
            </a:r>
            <a:r>
              <a:rPr lang="en-US" sz="2400" b="1" i="1" dirty="0" err="1">
                <a:latin typeface="Symbol" charset="2"/>
                <a:ea typeface="Times" charset="0"/>
                <a:cs typeface="Times" charset="0"/>
              </a:rPr>
              <a:t>s</a:t>
            </a:r>
            <a:r>
              <a:rPr lang="en-US" sz="2400" i="1" baseline="-25000" dirty="0" err="1">
                <a:ea typeface="Times" charset="0"/>
                <a:cs typeface="Calibri"/>
              </a:rPr>
              <a:t>ii</a:t>
            </a:r>
            <a:r>
              <a:rPr lang="en-US" sz="2400" i="1" baseline="-25000" dirty="0">
                <a:ea typeface="Times" charset="0"/>
                <a:cs typeface="Calibri"/>
              </a:rPr>
              <a:t> </a:t>
            </a:r>
            <a:r>
              <a:rPr lang="en-US" sz="2400" i="1" dirty="0">
                <a:ea typeface="Times" charset="0"/>
                <a:cs typeface="Calibri"/>
              </a:rPr>
              <a:t>/ 3</a:t>
            </a:r>
            <a:r>
              <a:rPr lang="en-US" sz="2400" i="1" dirty="0">
                <a:ea typeface="Times" charset="0"/>
                <a:cs typeface="Times" charset="0"/>
              </a:rPr>
              <a:t> )</a:t>
            </a:r>
            <a:r>
              <a:rPr lang="en-US" sz="2400" dirty="0">
                <a:ea typeface="Times" charset="0"/>
                <a:cs typeface="Times" charset="0"/>
              </a:rPr>
              <a:t>, and also known as </a:t>
            </a:r>
            <a:r>
              <a:rPr lang="en-US" sz="2400" i="1" dirty="0">
                <a:ea typeface="Times" charset="0"/>
                <a:cs typeface="Times" charset="0"/>
              </a:rPr>
              <a:t>effective stress). </a:t>
            </a:r>
            <a:r>
              <a:rPr lang="en-US" sz="2400" dirty="0">
                <a:ea typeface="Times" charset="0"/>
                <a:cs typeface="Times" charset="0"/>
              </a:rPr>
              <a:t>Note that the equation below provides the most self-consistent approach for calculating the Taylor factor for multi-axial deformation.</a:t>
            </a:r>
            <a:endParaRPr lang="en-US" sz="2400" i="1" dirty="0">
              <a:ea typeface="Times" charset="0"/>
              <a:cs typeface="Times" charset="0"/>
            </a:endParaRPr>
          </a:p>
        </p:txBody>
      </p:sp>
      <p:graphicFrame>
        <p:nvGraphicFramePr>
          <p:cNvPr id="66562" name="Object 2"/>
          <p:cNvGraphicFramePr>
            <a:graphicFrameLocks noChangeAspect="1"/>
          </p:cNvGraphicFramePr>
          <p:nvPr/>
        </p:nvGraphicFramePr>
        <p:xfrm>
          <a:off x="2819400" y="3810000"/>
          <a:ext cx="3505200" cy="904875"/>
        </p:xfrm>
        <a:graphic>
          <a:graphicData uri="http://schemas.openxmlformats.org/presentationml/2006/ole">
            <mc:AlternateContent xmlns:mc="http://schemas.openxmlformats.org/markup-compatibility/2006">
              <mc:Choice xmlns:v="urn:schemas-microsoft-com:vml" Requires="v">
                <p:oleObj spid="_x0000_s66677" name="Equation" r:id="rId3" imgW="1574800" imgH="406400" progId="Equation.3">
                  <p:embed/>
                </p:oleObj>
              </mc:Choice>
              <mc:Fallback>
                <p:oleObj name="Equation" r:id="rId3" imgW="1574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3505200"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1676400" y="4962525"/>
          <a:ext cx="6129338" cy="1384300"/>
        </p:xfrm>
        <a:graphic>
          <a:graphicData uri="http://schemas.openxmlformats.org/presentationml/2006/ole">
            <mc:AlternateContent xmlns:mc="http://schemas.openxmlformats.org/markup-compatibility/2006">
              <mc:Choice xmlns:v="urn:schemas-microsoft-com:vml" Requires="v">
                <p:oleObj spid="_x0000_s66678"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62525"/>
                        <a:ext cx="6129338"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7" name="Rectangle 6"/>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4"/>
          <p:cNvSpPr>
            <a:spLocks noGrp="1"/>
          </p:cNvSpPr>
          <p:nvPr>
            <p:ph type="sldNum" sz="quarter" idx="11"/>
          </p:nvPr>
        </p:nvSpPr>
        <p:spPr>
          <a:noFill/>
        </p:spPr>
        <p:txBody>
          <a:bodyPr/>
          <a:lstStyle/>
          <a:p>
            <a:fld id="{4D59FF3A-B9A6-6242-891F-8DB18BE0AF6E}" type="slidenum">
              <a:rPr lang="en-US" smtClean="0"/>
              <a:pPr/>
              <a:t>71</a:t>
            </a:fld>
            <a:endParaRPr lang="en-US"/>
          </a:p>
        </p:txBody>
      </p:sp>
      <p:sp>
        <p:nvSpPr>
          <p:cNvPr id="67589" name="Rectangle 2"/>
          <p:cNvSpPr>
            <a:spLocks noGrp="1" noChangeArrowheads="1"/>
          </p:cNvSpPr>
          <p:nvPr>
            <p:ph type="title"/>
          </p:nvPr>
        </p:nvSpPr>
        <p:spPr>
          <a:xfrm>
            <a:off x="533400" y="76200"/>
            <a:ext cx="8305800" cy="1143000"/>
          </a:xfrm>
        </p:spPr>
        <p:txBody>
          <a:bodyPr/>
          <a:lstStyle/>
          <a:p>
            <a:r>
              <a:rPr lang="en-US"/>
              <a:t>Taylor factor,  multiaxial strain</a:t>
            </a:r>
          </a:p>
        </p:txBody>
      </p:sp>
      <p:sp>
        <p:nvSpPr>
          <p:cNvPr id="67590" name="Rectangle 3"/>
          <p:cNvSpPr>
            <a:spLocks noGrp="1" noChangeArrowheads="1"/>
          </p:cNvSpPr>
          <p:nvPr>
            <p:ph type="body" idx="1"/>
          </p:nvPr>
        </p:nvSpPr>
        <p:spPr>
          <a:xfrm>
            <a:off x="762000" y="1295400"/>
            <a:ext cx="7391400" cy="1295400"/>
          </a:xfrm>
        </p:spPr>
        <p:txBody>
          <a:bodyPr/>
          <a:lstStyle/>
          <a:p>
            <a:r>
              <a:rPr lang="en-US" sz="2400" dirty="0">
                <a:ea typeface="Times" charset="0"/>
                <a:cs typeface="Times" charset="0"/>
              </a:rPr>
              <a:t>Similarly for the strain increment (where </a:t>
            </a:r>
            <a:r>
              <a:rPr lang="en-US" sz="2400" i="1" dirty="0" err="1">
                <a:ea typeface="Times" charset="0"/>
                <a:cs typeface="Calibri"/>
              </a:rPr>
              <a:t>d</a:t>
            </a:r>
            <a:r>
              <a:rPr lang="en-US" sz="2400" i="1" dirty="0" err="1">
                <a:latin typeface="Symbol" charset="2"/>
                <a:ea typeface="Times" charset="0"/>
                <a:cs typeface="Times" charset="0"/>
              </a:rPr>
              <a:t>e</a:t>
            </a:r>
            <a:r>
              <a:rPr lang="en-US" sz="2400" i="1" baseline="-25000" dirty="0" err="1">
                <a:ea typeface="Times" charset="0"/>
                <a:cs typeface="Times" charset="0"/>
              </a:rPr>
              <a:t>p</a:t>
            </a:r>
            <a:r>
              <a:rPr lang="en-US" sz="2400" dirty="0">
                <a:ea typeface="Times" charset="0"/>
                <a:cs typeface="Times" charset="0"/>
              </a:rPr>
              <a:t> is the plastic strain increment which has zero trace, </a:t>
            </a:r>
            <a:br>
              <a:rPr lang="en-US" sz="2400" dirty="0">
                <a:ea typeface="Times" charset="0"/>
                <a:cs typeface="Times" charset="0"/>
              </a:rPr>
            </a:br>
            <a:r>
              <a:rPr lang="en-US" sz="2400" dirty="0">
                <a:ea typeface="Times" charset="0"/>
                <a:cs typeface="Times" charset="0"/>
              </a:rPr>
              <a:t>i.e. </a:t>
            </a:r>
            <a:r>
              <a:rPr lang="en-US" sz="2400" i="1" dirty="0" err="1">
                <a:ea typeface="Times" charset="0"/>
                <a:cs typeface="Calibri"/>
              </a:rPr>
              <a:t>d</a:t>
            </a:r>
            <a:r>
              <a:rPr lang="en-US" sz="2400" i="1" dirty="0" err="1">
                <a:latin typeface="Symbol" charset="2"/>
                <a:ea typeface="Times" charset="0"/>
                <a:cs typeface="Times" charset="0"/>
              </a:rPr>
              <a:t>e</a:t>
            </a:r>
            <a:r>
              <a:rPr lang="en-US" sz="2400" i="1" baseline="-25000" dirty="0" err="1">
                <a:ea typeface="Times" charset="0"/>
                <a:cs typeface="Times" charset="0"/>
              </a:rPr>
              <a:t>i</a:t>
            </a:r>
            <a:r>
              <a:rPr lang="en-US" sz="2400" i="1" baseline="-25000" dirty="0" err="1">
                <a:ea typeface="Times" charset="0"/>
                <a:cs typeface="Calibri"/>
              </a:rPr>
              <a:t>i</a:t>
            </a:r>
            <a:r>
              <a:rPr lang="en-US" sz="2400" i="1" dirty="0">
                <a:ea typeface="Times" charset="0"/>
                <a:cs typeface="Calibri"/>
              </a:rPr>
              <a:t>=0</a:t>
            </a:r>
            <a:r>
              <a:rPr lang="en-US" sz="2400" dirty="0">
                <a:ea typeface="Times" charset="0"/>
                <a:cs typeface="Times" charset="0"/>
              </a:rPr>
              <a:t>).</a:t>
            </a:r>
            <a:endParaRPr lang="en-US" sz="2400" dirty="0"/>
          </a:p>
        </p:txBody>
      </p:sp>
      <p:graphicFrame>
        <p:nvGraphicFramePr>
          <p:cNvPr id="67586" name="Object 2"/>
          <p:cNvGraphicFramePr>
            <a:graphicFrameLocks noChangeAspect="1"/>
          </p:cNvGraphicFramePr>
          <p:nvPr/>
        </p:nvGraphicFramePr>
        <p:xfrm>
          <a:off x="914400" y="2703513"/>
          <a:ext cx="7772400" cy="1563687"/>
        </p:xfrm>
        <a:graphic>
          <a:graphicData uri="http://schemas.openxmlformats.org/presentationml/2006/ole">
            <mc:AlternateContent xmlns:mc="http://schemas.openxmlformats.org/markup-compatibility/2006">
              <mc:Choice xmlns:v="urn:schemas-microsoft-com:vml" Requires="v">
                <p:oleObj spid="_x0000_s67701" name="Equation" r:id="rId3" imgW="4546600" imgH="914400" progId="Equation.3">
                  <p:embed/>
                </p:oleObj>
              </mc:Choice>
              <mc:Fallback>
                <p:oleObj name="Equation" r:id="rId3" imgW="45466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03513"/>
                        <a:ext cx="7772400" cy="1563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591" name="Rectangle 5"/>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67592" name="Text Box 6"/>
          <p:cNvSpPr txBox="1">
            <a:spLocks noChangeArrowheads="1"/>
          </p:cNvSpPr>
          <p:nvPr/>
        </p:nvSpPr>
        <p:spPr bwMode="auto">
          <a:xfrm>
            <a:off x="1711325" y="5791200"/>
            <a:ext cx="5527675" cy="366712"/>
          </a:xfrm>
          <a:prstGeom prst="rect">
            <a:avLst/>
          </a:prstGeom>
          <a:noFill/>
          <a:ln w="9525">
            <a:noFill/>
            <a:miter lim="800000"/>
            <a:headEnd/>
            <a:tailEnd/>
          </a:ln>
        </p:spPr>
        <p:txBody>
          <a:bodyPr wrap="none">
            <a:prstTxWarp prst="textNoShape">
              <a:avLst/>
            </a:prstTxWarp>
            <a:spAutoFit/>
          </a:bodyPr>
          <a:lstStyle/>
          <a:p>
            <a:r>
              <a:rPr kumimoji="0" lang="en-US" sz="1800" b="0" dirty="0">
                <a:solidFill>
                  <a:schemeClr val="tx1"/>
                </a:solidFill>
                <a:latin typeface="Times" charset="0"/>
              </a:rPr>
              <a:t>Compare with single slip: </a:t>
            </a:r>
            <a:r>
              <a:rPr kumimoji="0" lang="en-US" sz="1800" b="0" dirty="0" err="1">
                <a:solidFill>
                  <a:schemeClr val="tx1"/>
                </a:solidFill>
                <a:latin typeface="Times" charset="0"/>
              </a:rPr>
              <a:t>Schmid</a:t>
            </a:r>
            <a:r>
              <a:rPr kumimoji="0" lang="en-US" sz="1800" b="0" dirty="0">
                <a:solidFill>
                  <a:schemeClr val="tx1"/>
                </a:solidFill>
                <a:latin typeface="Times" charset="0"/>
              </a:rPr>
              <a:t> factor = </a:t>
            </a:r>
            <a:r>
              <a:rPr kumimoji="0" lang="en-US" sz="1800" b="0" dirty="0" err="1">
                <a:solidFill>
                  <a:schemeClr val="tx1"/>
                </a:solidFill>
                <a:latin typeface="Times" charset="0"/>
              </a:rPr>
              <a:t>cos</a:t>
            </a:r>
            <a:r>
              <a:rPr kumimoji="0" lang="en-US" sz="1800" b="0" dirty="0" err="1">
                <a:solidFill>
                  <a:schemeClr val="tx1"/>
                </a:solidFill>
                <a:latin typeface="Symbol" charset="2"/>
              </a:rPr>
              <a:t>f</a:t>
            </a:r>
            <a:r>
              <a:rPr kumimoji="0" lang="en-US" sz="1800" b="0" dirty="0" err="1">
                <a:solidFill>
                  <a:schemeClr val="tx1"/>
                </a:solidFill>
                <a:latin typeface="Times" charset="0"/>
              </a:rPr>
              <a:t>cos</a:t>
            </a:r>
            <a:r>
              <a:rPr kumimoji="0" lang="en-US" sz="1800" b="0" dirty="0" err="1">
                <a:solidFill>
                  <a:schemeClr val="tx1"/>
                </a:solidFill>
                <a:latin typeface="Symbol" charset="2"/>
              </a:rPr>
              <a:t>l</a:t>
            </a:r>
            <a:r>
              <a:rPr kumimoji="0" lang="en-US" sz="1800" b="0" dirty="0">
                <a:solidFill>
                  <a:schemeClr val="tx1"/>
                </a:solidFill>
                <a:latin typeface="Times" charset="0"/>
              </a:rPr>
              <a:t> = </a:t>
            </a:r>
            <a:r>
              <a:rPr kumimoji="0" lang="en-US" sz="1800" b="0" dirty="0" err="1">
                <a:solidFill>
                  <a:schemeClr val="tx1"/>
                </a:solidFill>
                <a:latin typeface="Symbol" charset="2"/>
              </a:rPr>
              <a:t>t/s</a:t>
            </a:r>
            <a:endParaRPr kumimoji="0" lang="en-US" sz="1800" b="0" dirty="0">
              <a:solidFill>
                <a:schemeClr val="tx1"/>
              </a:solidFill>
              <a:latin typeface="Symbol" charset="2"/>
            </a:endParaRPr>
          </a:p>
        </p:txBody>
      </p:sp>
      <p:graphicFrame>
        <p:nvGraphicFramePr>
          <p:cNvPr id="67587" name="Object 3"/>
          <p:cNvGraphicFramePr>
            <a:graphicFrameLocks noChangeAspect="1"/>
          </p:cNvGraphicFramePr>
          <p:nvPr/>
        </p:nvGraphicFramePr>
        <p:xfrm>
          <a:off x="1947863" y="4419600"/>
          <a:ext cx="6129337" cy="1384300"/>
        </p:xfrm>
        <a:graphic>
          <a:graphicData uri="http://schemas.openxmlformats.org/presentationml/2006/ole">
            <mc:AlternateContent xmlns:mc="http://schemas.openxmlformats.org/markup-compatibility/2006">
              <mc:Choice xmlns:v="urn:schemas-microsoft-com:vml" Requires="v">
                <p:oleObj spid="_x0000_s67702"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419600"/>
                        <a:ext cx="6129337"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extBox 8"/>
          <p:cNvSpPr txBox="1"/>
          <p:nvPr/>
        </p:nvSpPr>
        <p:spPr>
          <a:xfrm>
            <a:off x="457200" y="3657600"/>
            <a:ext cx="644527" cy="461665"/>
          </a:xfrm>
          <a:prstGeom prst="rect">
            <a:avLst/>
          </a:prstGeom>
          <a:noFill/>
        </p:spPr>
        <p:txBody>
          <a:bodyPr wrap="none" rtlCol="0">
            <a:spAutoFit/>
          </a:bodyPr>
          <a:lstStyle/>
          <a:p>
            <a:r>
              <a:rPr kumimoji="1" lang="en-US" altLang="ja-JP" dirty="0">
                <a:solidFill>
                  <a:srgbClr val="FF0000"/>
                </a:solidFill>
                <a:latin typeface="Calibri"/>
              </a:rPr>
              <a:t>***</a:t>
            </a:r>
            <a:endParaRPr kumimoji="1" lang="ja-JP" altLang="en-US" dirty="0">
              <a:solidFill>
                <a:srgbClr val="FF0000"/>
              </a:solidFill>
              <a:latin typeface="Calibri"/>
            </a:endParaRPr>
          </a:p>
        </p:txBody>
      </p:sp>
      <p:sp>
        <p:nvSpPr>
          <p:cNvPr id="10" name="TextBox 9"/>
          <p:cNvSpPr txBox="1"/>
          <p:nvPr/>
        </p:nvSpPr>
        <p:spPr>
          <a:xfrm>
            <a:off x="532101" y="6324600"/>
            <a:ext cx="6195627" cy="338554"/>
          </a:xfrm>
          <a:prstGeom prst="rect">
            <a:avLst/>
          </a:prstGeom>
          <a:noFill/>
        </p:spPr>
        <p:txBody>
          <a:bodyPr wrap="none" rtlCol="0">
            <a:spAutoFit/>
          </a:bodyPr>
          <a:lstStyle/>
          <a:p>
            <a:r>
              <a:rPr kumimoji="1" lang="en-US" altLang="ja-JP" sz="1600" b="0" dirty="0">
                <a:solidFill>
                  <a:srgbClr val="FF0000"/>
                </a:solidFill>
                <a:latin typeface="Calibri"/>
              </a:rPr>
              <a:t>*** This </a:t>
            </a:r>
            <a:r>
              <a:rPr lang="en-US" altLang="ja-JP" sz="1600" b="0" dirty="0">
                <a:solidFill>
                  <a:srgbClr val="FF0000"/>
                </a:solidFill>
                <a:latin typeface="Calibri"/>
              </a:rPr>
              <a:t>version of the formula applies </a:t>
            </a:r>
            <a:r>
              <a:rPr lang="en-US" altLang="ja-JP" sz="1600" b="0" i="1" dirty="0">
                <a:solidFill>
                  <a:srgbClr val="FF0000"/>
                </a:solidFill>
                <a:latin typeface="Calibri"/>
              </a:rPr>
              <a:t>only</a:t>
            </a:r>
            <a:r>
              <a:rPr lang="en-US" altLang="ja-JP" sz="1600" b="0" dirty="0">
                <a:solidFill>
                  <a:srgbClr val="FF0000"/>
                </a:solidFill>
                <a:latin typeface="Calibri"/>
              </a:rPr>
              <a:t> to the symmetric form of d</a:t>
            </a:r>
            <a:r>
              <a:rPr lang="en-US" altLang="ja-JP" sz="1600" b="0" dirty="0">
                <a:solidFill>
                  <a:srgbClr val="FF0000"/>
                </a:solidFill>
                <a:latin typeface="Symbol" charset="2"/>
                <a:cs typeface="Symbol" charset="2"/>
              </a:rPr>
              <a:t>e</a:t>
            </a:r>
            <a:endParaRPr kumimoji="1" lang="ja-JP" altLang="en-US" sz="1600" b="0" dirty="0">
              <a:solidFill>
                <a:srgbClr val="FF0000"/>
              </a:solidFill>
              <a:latin typeface="Symbol" charset="2"/>
              <a:cs typeface="Symbol" charset="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fld id="{06A298B7-CC2F-9045-95D1-66758B23EFC3}" type="slidenum">
              <a:rPr lang="en-US" smtClean="0"/>
              <a:pPr/>
              <a:t>72</a:t>
            </a:fld>
            <a:endParaRPr lang="en-US"/>
          </a:p>
        </p:txBody>
      </p:sp>
      <p:sp>
        <p:nvSpPr>
          <p:cNvPr id="68611" name="Rectangle 2"/>
          <p:cNvSpPr>
            <a:spLocks noGrp="1" noChangeArrowheads="1"/>
          </p:cNvSpPr>
          <p:nvPr>
            <p:ph type="title"/>
          </p:nvPr>
        </p:nvSpPr>
        <p:spPr/>
        <p:txBody>
          <a:bodyPr/>
          <a:lstStyle/>
          <a:p>
            <a:r>
              <a:rPr lang="en-US"/>
              <a:t>Polycrystals</a:t>
            </a:r>
          </a:p>
        </p:txBody>
      </p:sp>
      <p:sp>
        <p:nvSpPr>
          <p:cNvPr id="68612" name="Rectangle 3"/>
          <p:cNvSpPr>
            <a:spLocks noGrp="1" noChangeArrowheads="1"/>
          </p:cNvSpPr>
          <p:nvPr>
            <p:ph type="body" idx="1"/>
          </p:nvPr>
        </p:nvSpPr>
        <p:spPr>
          <a:xfrm>
            <a:off x="762000" y="1752600"/>
            <a:ext cx="7391400" cy="2362200"/>
          </a:xfrm>
        </p:spPr>
        <p:txBody>
          <a:bodyPr/>
          <a:lstStyle/>
          <a:p>
            <a:r>
              <a:rPr lang="en-US" sz="2400"/>
              <a:t>Given a set of grains (orientations) comprising a polycrystal, one can calculate the Taylor factor, </a:t>
            </a:r>
            <a:r>
              <a:rPr lang="en-US" sz="2400" i="1">
                <a:latin typeface="Times" charset="0"/>
              </a:rPr>
              <a:t>M</a:t>
            </a:r>
            <a:r>
              <a:rPr lang="en-US" sz="2400"/>
              <a:t>, for each one as a function of its orientation, </a:t>
            </a:r>
            <a:r>
              <a:rPr lang="en-US" sz="2400" i="1">
                <a:latin typeface="Times" charset="0"/>
              </a:rPr>
              <a:t>g</a:t>
            </a:r>
            <a:r>
              <a:rPr lang="en-US" sz="2400"/>
              <a:t>, weighted by its volume fraction, </a:t>
            </a:r>
            <a:r>
              <a:rPr lang="en-US" sz="2400" i="1">
                <a:latin typeface="Times" charset="0"/>
              </a:rPr>
              <a:t>v</a:t>
            </a:r>
            <a:r>
              <a:rPr lang="en-US" sz="2400"/>
              <a:t>, and make a volume-weighted average, </a:t>
            </a:r>
            <a:r>
              <a:rPr lang="en-US" sz="2400" i="1">
                <a:latin typeface="Times" charset="0"/>
              </a:rPr>
              <a:t>&lt;M&gt;</a:t>
            </a:r>
            <a:r>
              <a:rPr lang="en-US" sz="2400"/>
              <a:t>.</a:t>
            </a:r>
          </a:p>
        </p:txBody>
      </p:sp>
      <p:pic>
        <p:nvPicPr>
          <p:cNvPr id="68613" name="Picture 5" descr="final"/>
          <p:cNvPicPr>
            <a:picLocks noChangeAspect="1" noChangeArrowheads="1"/>
          </p:cNvPicPr>
          <p:nvPr/>
        </p:nvPicPr>
        <p:blipFill>
          <a:blip r:embed="rId2"/>
          <a:srcRect/>
          <a:stretch>
            <a:fillRect/>
          </a:stretch>
        </p:blipFill>
        <p:spPr bwMode="auto">
          <a:xfrm>
            <a:off x="2819400" y="3962400"/>
            <a:ext cx="3873500" cy="1358900"/>
          </a:xfrm>
          <a:prstGeom prst="rect">
            <a:avLst/>
          </a:prstGeom>
          <a:noFill/>
          <a:ln w="9525">
            <a:noFill/>
            <a:miter lim="800000"/>
            <a:headEnd/>
            <a:tailEnd/>
          </a:ln>
        </p:spPr>
      </p:pic>
      <p:sp>
        <p:nvSpPr>
          <p:cNvPr id="68614" name="Rectangle 6"/>
          <p:cNvSpPr>
            <a:spLocks noChangeArrowheads="1"/>
          </p:cNvSpPr>
          <p:nvPr/>
        </p:nvSpPr>
        <p:spPr bwMode="auto">
          <a:xfrm>
            <a:off x="876300" y="5334000"/>
            <a:ext cx="7391400" cy="1143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000" b="0" dirty="0">
                <a:latin typeface="Calibri"/>
              </a:rPr>
              <a:t>Note that exactly the same average can be made for the lower-bound or </a:t>
            </a:r>
            <a:r>
              <a:rPr lang="en-US" sz="2000" b="0" i="1" dirty="0">
                <a:latin typeface="Calibri"/>
              </a:rPr>
              <a:t>Sachs model </a:t>
            </a:r>
            <a:r>
              <a:rPr lang="en-US" sz="2000" b="0" dirty="0">
                <a:latin typeface="Calibri"/>
              </a:rPr>
              <a:t>by averaging the </a:t>
            </a:r>
            <a:br>
              <a:rPr lang="en-US" sz="2000" b="0" dirty="0">
                <a:latin typeface="Calibri"/>
              </a:rPr>
            </a:br>
            <a:r>
              <a:rPr lang="en-US" sz="2000" b="0" i="1" dirty="0">
                <a:latin typeface="Calibri"/>
              </a:rPr>
              <a:t>inverse Schmid factors (1/m).</a:t>
            </a:r>
            <a:endParaRPr lang="en-US" sz="2000" b="0" dirty="0">
              <a:latin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p>
            <a:fld id="{21C690EB-2BA2-C447-ABC5-B4668EC6B8E4}" type="slidenum">
              <a:rPr lang="en-US" smtClean="0"/>
              <a:pPr/>
              <a:t>73</a:t>
            </a:fld>
            <a:endParaRPr lang="en-US"/>
          </a:p>
        </p:txBody>
      </p:sp>
      <p:pic>
        <p:nvPicPr>
          <p:cNvPr id="69635" name="Picture 4" descr="Reid_p164"/>
          <p:cNvPicPr>
            <a:picLocks noChangeAspect="1" noChangeArrowheads="1"/>
          </p:cNvPicPr>
          <p:nvPr/>
        </p:nvPicPr>
        <p:blipFill>
          <a:blip r:embed="rId2"/>
          <a:srcRect l="-35" r="35" b="72990"/>
          <a:stretch>
            <a:fillRect/>
          </a:stretch>
        </p:blipFill>
        <p:spPr bwMode="auto">
          <a:xfrm rot="10800000">
            <a:off x="304800" y="4851400"/>
            <a:ext cx="4451350" cy="1701800"/>
          </a:xfrm>
          <a:prstGeom prst="rect">
            <a:avLst/>
          </a:prstGeom>
          <a:noFill/>
          <a:ln w="9525">
            <a:noFill/>
            <a:miter lim="800000"/>
            <a:headEnd/>
            <a:tailEnd/>
          </a:ln>
        </p:spPr>
      </p:pic>
      <p:pic>
        <p:nvPicPr>
          <p:cNvPr id="69636" name="Picture 5" descr="Reid_p165"/>
          <p:cNvPicPr>
            <a:picLocks noChangeAspect="1" noChangeArrowheads="1"/>
          </p:cNvPicPr>
          <p:nvPr/>
        </p:nvPicPr>
        <p:blipFill>
          <a:blip r:embed="rId3"/>
          <a:srcRect/>
          <a:stretch>
            <a:fillRect/>
          </a:stretch>
        </p:blipFill>
        <p:spPr bwMode="auto">
          <a:xfrm>
            <a:off x="4572000" y="260350"/>
            <a:ext cx="4475163" cy="6335713"/>
          </a:xfrm>
          <a:prstGeom prst="rect">
            <a:avLst/>
          </a:prstGeom>
          <a:noFill/>
          <a:ln w="9525">
            <a:noFill/>
            <a:miter lim="800000"/>
            <a:headEnd/>
            <a:tailEnd/>
          </a:ln>
        </p:spPr>
      </p:pic>
      <p:sp>
        <p:nvSpPr>
          <p:cNvPr id="69637" name="Rectangle 2"/>
          <p:cNvSpPr>
            <a:spLocks noGrp="1" noChangeArrowheads="1"/>
          </p:cNvSpPr>
          <p:nvPr>
            <p:ph type="title"/>
          </p:nvPr>
        </p:nvSpPr>
        <p:spPr>
          <a:xfrm>
            <a:off x="304800" y="533400"/>
            <a:ext cx="4876800" cy="1371600"/>
          </a:xfrm>
        </p:spPr>
        <p:txBody>
          <a:bodyPr/>
          <a:lstStyle/>
          <a:p>
            <a:r>
              <a:rPr lang="en-US"/>
              <a:t>Multi-slip: </a:t>
            </a:r>
            <a:br>
              <a:rPr lang="en-US"/>
            </a:br>
            <a:r>
              <a:rPr lang="en-US"/>
              <a:t>Worked Example</a:t>
            </a:r>
          </a:p>
        </p:txBody>
      </p:sp>
      <p:sp>
        <p:nvSpPr>
          <p:cNvPr id="69638" name="Text Box 6"/>
          <p:cNvSpPr txBox="1">
            <a:spLocks noChangeArrowheads="1"/>
          </p:cNvSpPr>
          <p:nvPr/>
        </p:nvSpPr>
        <p:spPr bwMode="auto">
          <a:xfrm>
            <a:off x="7848600" y="5562600"/>
            <a:ext cx="926005" cy="461665"/>
          </a:xfrm>
          <a:prstGeom prst="rect">
            <a:avLst/>
          </a:prstGeom>
          <a:noFill/>
          <a:ln w="9525">
            <a:noFill/>
            <a:miter lim="800000"/>
            <a:headEnd/>
            <a:tailEnd/>
          </a:ln>
        </p:spPr>
        <p:txBody>
          <a:bodyPr wrap="none">
            <a:prstTxWarp prst="textNoShape">
              <a:avLst/>
            </a:prstTxWarp>
            <a:spAutoFit/>
          </a:bodyPr>
          <a:lstStyle/>
          <a:p>
            <a:r>
              <a:rPr lang="en-US" b="0" dirty="0">
                <a:solidFill>
                  <a:srgbClr val="660066"/>
                </a:solidFill>
                <a:latin typeface="Calibri"/>
              </a:rPr>
              <a:t>[Reid]</a:t>
            </a:r>
          </a:p>
        </p:txBody>
      </p:sp>
      <p:sp>
        <p:nvSpPr>
          <p:cNvPr id="69639" name="Text Box 7"/>
          <p:cNvSpPr txBox="1">
            <a:spLocks noChangeArrowheads="1"/>
          </p:cNvSpPr>
          <p:nvPr/>
        </p:nvSpPr>
        <p:spPr bwMode="auto">
          <a:xfrm>
            <a:off x="609600" y="2286000"/>
            <a:ext cx="3962400" cy="2308324"/>
          </a:xfrm>
          <a:prstGeom prst="rect">
            <a:avLst/>
          </a:prstGeom>
          <a:solidFill>
            <a:schemeClr val="accent2"/>
          </a:solidFill>
          <a:ln w="9525">
            <a:noFill/>
            <a:miter lim="800000"/>
            <a:headEnd/>
            <a:tailEnd/>
          </a:ln>
        </p:spPr>
        <p:txBody>
          <a:bodyPr>
            <a:prstTxWarp prst="textNoShape">
              <a:avLst/>
            </a:prstTxWarp>
            <a:spAutoFit/>
          </a:bodyPr>
          <a:lstStyle/>
          <a:p>
            <a:r>
              <a:rPr lang="en-US" sz="1800" b="0" dirty="0">
                <a:latin typeface="Calibri"/>
              </a:rPr>
              <a:t>Objective is to find the </a:t>
            </a:r>
            <a:r>
              <a:rPr lang="en-US" sz="1800" b="0" i="1" dirty="0" err="1">
                <a:latin typeface="Calibri"/>
              </a:rPr>
              <a:t>multislip</a:t>
            </a:r>
            <a:r>
              <a:rPr lang="en-US" sz="1800" b="0" i="1" dirty="0">
                <a:latin typeface="Calibri"/>
              </a:rPr>
              <a:t> stress state </a:t>
            </a:r>
            <a:r>
              <a:rPr lang="en-US" sz="1800" b="0" dirty="0">
                <a:latin typeface="Calibri"/>
              </a:rPr>
              <a:t>and </a:t>
            </a:r>
            <a:r>
              <a:rPr lang="en-US" sz="1800" b="0" i="1" dirty="0">
                <a:latin typeface="Calibri"/>
              </a:rPr>
              <a:t>slip distribution</a:t>
            </a:r>
            <a:r>
              <a:rPr lang="en-US" sz="1800" b="0" dirty="0">
                <a:latin typeface="Calibri"/>
              </a:rPr>
              <a:t> for a crystal undergoing plane strain compression.</a:t>
            </a:r>
          </a:p>
          <a:p>
            <a:r>
              <a:rPr lang="en-US" sz="1800" b="0" dirty="0">
                <a:latin typeface="Calibri"/>
              </a:rPr>
              <a:t>Quantities in the sample frame have primes (‘) whereas quantities in the crystal frame are unprimed; the “a” coefficients form an </a:t>
            </a:r>
            <a:r>
              <a:rPr lang="en-US" sz="1800" b="0" i="1" dirty="0">
                <a:latin typeface="Calibri"/>
              </a:rPr>
              <a:t>orientation matrix (“g”).</a:t>
            </a:r>
            <a:endParaRPr lang="en-US" sz="1800" b="0" dirty="0">
              <a:latin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p>
            <a:fld id="{7C0C63A0-EF90-0447-BFFE-C8C9ABF5811C}" type="slidenum">
              <a:rPr lang="en-US" smtClean="0"/>
              <a:pPr/>
              <a:t>74</a:t>
            </a:fld>
            <a:endParaRPr lang="en-US"/>
          </a:p>
        </p:txBody>
      </p:sp>
      <p:sp>
        <p:nvSpPr>
          <p:cNvPr id="70659" name="Rectangle 3"/>
          <p:cNvSpPr>
            <a:spLocks noGrp="1" noChangeArrowheads="1"/>
          </p:cNvSpPr>
          <p:nvPr>
            <p:ph type="body" idx="1"/>
          </p:nvPr>
        </p:nvSpPr>
        <p:spPr>
          <a:xfrm>
            <a:off x="381000" y="2209800"/>
            <a:ext cx="4038600" cy="3810000"/>
          </a:xfrm>
        </p:spPr>
        <p:txBody>
          <a:bodyPr/>
          <a:lstStyle/>
          <a:p>
            <a:r>
              <a:rPr lang="en-US" sz="2000" dirty="0"/>
              <a:t>This worked example for a bcc </a:t>
            </a:r>
            <a:r>
              <a:rPr lang="en-US" sz="2000" dirty="0" err="1"/>
              <a:t>multislip</a:t>
            </a:r>
            <a:r>
              <a:rPr lang="en-US" sz="2000" dirty="0"/>
              <a:t> case shows you how to apply the </a:t>
            </a:r>
            <a:r>
              <a:rPr lang="en-US" sz="2000" i="1" dirty="0"/>
              <a:t>maximum work principle</a:t>
            </a:r>
            <a:r>
              <a:rPr lang="en-US" sz="2000" dirty="0"/>
              <a:t> to a practical problem.</a:t>
            </a:r>
          </a:p>
          <a:p>
            <a:pPr>
              <a:lnSpc>
                <a:spcPct val="90000"/>
              </a:lnSpc>
            </a:pPr>
            <a:r>
              <a:rPr lang="en-US" sz="2000" dirty="0"/>
              <a:t>Important note: Reid chooses to divide the work increment by the value of </a:t>
            </a:r>
            <a:r>
              <a:rPr lang="en-US" sz="2000" i="1" dirty="0">
                <a:latin typeface="Symbol" charset="2"/>
                <a:sym typeface="Symbol" charset="2"/>
              </a:rPr>
              <a:t></a:t>
            </a:r>
            <a:r>
              <a:rPr lang="en-US" sz="2000" baseline="-25000" dirty="0"/>
              <a:t>11</a:t>
            </a:r>
            <a:r>
              <a:rPr lang="en-US" sz="2000" dirty="0"/>
              <a:t>. This gives a different answer than that obtained with the </a:t>
            </a:r>
            <a:r>
              <a:rPr lang="en-US" sz="2000" i="1" dirty="0"/>
              <a:t>von </a:t>
            </a:r>
            <a:r>
              <a:rPr lang="en-US" sz="2000" i="1" dirty="0" err="1"/>
              <a:t>Mises</a:t>
            </a:r>
            <a:r>
              <a:rPr lang="en-US" sz="2000" i="1" dirty="0"/>
              <a:t> equivalent strain </a:t>
            </a:r>
            <a:r>
              <a:rPr lang="en-US" sz="2000" dirty="0"/>
              <a:t>(e.g. in </a:t>
            </a:r>
            <a:r>
              <a:rPr lang="en-US" sz="2000" dirty="0" err="1"/>
              <a:t>LApp</a:t>
            </a:r>
            <a:r>
              <a:rPr lang="en-US" sz="2000" dirty="0"/>
              <a:t>).  Instead of </a:t>
            </a:r>
            <a:r>
              <a:rPr lang="en-US" sz="2000" dirty="0" err="1">
                <a:latin typeface="Symbol" charset="2"/>
                <a:sym typeface="Symbol" charset="2"/>
              </a:rPr>
              <a:t>√</a:t>
            </a:r>
            <a:r>
              <a:rPr lang="en-US" sz="2000" dirty="0"/>
              <a:t> as given here, </a:t>
            </a:r>
            <a:br>
              <a:rPr lang="en-US" sz="2000" dirty="0"/>
            </a:br>
            <a:r>
              <a:rPr lang="en-US" sz="2000" dirty="0"/>
              <a:t>the answer is </a:t>
            </a:r>
            <a:r>
              <a:rPr lang="en-US" sz="2000" dirty="0">
                <a:latin typeface="Symbol" charset="2"/>
                <a:sym typeface="Symbol" charset="2"/>
              </a:rPr>
              <a:t>√</a:t>
            </a:r>
            <a:r>
              <a:rPr lang="en-US" sz="2000" dirty="0" err="1">
                <a:latin typeface="Symbol" charset="2"/>
                <a:sym typeface="Symbol" charset="2"/>
              </a:rPr>
              <a:t>√√</a:t>
            </a:r>
            <a:r>
              <a:rPr lang="en-US" sz="2000" dirty="0"/>
              <a:t>.</a:t>
            </a:r>
          </a:p>
        </p:txBody>
      </p:sp>
      <p:sp>
        <p:nvSpPr>
          <p:cNvPr id="70660" name="Rectangle 4"/>
          <p:cNvSpPr>
            <a:spLocks noGrp="1" noChangeArrowheads="1"/>
          </p:cNvSpPr>
          <p:nvPr>
            <p:ph type="title"/>
          </p:nvPr>
        </p:nvSpPr>
        <p:spPr>
          <a:xfrm>
            <a:off x="228600" y="533400"/>
            <a:ext cx="4495800" cy="1371600"/>
          </a:xfrm>
          <a:noFill/>
        </p:spPr>
        <p:txBody>
          <a:bodyPr/>
          <a:lstStyle/>
          <a:p>
            <a:r>
              <a:rPr lang="en-US" dirty="0"/>
              <a:t>Multi-slip: </a:t>
            </a:r>
            <a:br>
              <a:rPr lang="en-US" dirty="0"/>
            </a:br>
            <a:r>
              <a:rPr lang="en-US" dirty="0"/>
              <a:t>Worked Example</a:t>
            </a:r>
          </a:p>
        </p:txBody>
      </p:sp>
      <p:pic>
        <p:nvPicPr>
          <p:cNvPr id="70661" name="Picture 5" descr="Reid_p166"/>
          <p:cNvPicPr>
            <a:picLocks noChangeAspect="1" noChangeArrowheads="1"/>
          </p:cNvPicPr>
          <p:nvPr/>
        </p:nvPicPr>
        <p:blipFill>
          <a:blip r:embed="rId2"/>
          <a:srcRect l="-38" t="17310" r="38" b="26"/>
          <a:stretch>
            <a:fillRect/>
          </a:stretch>
        </p:blipFill>
        <p:spPr bwMode="auto">
          <a:xfrm rot="10800000">
            <a:off x="4415767" y="533400"/>
            <a:ext cx="4575833" cy="5715000"/>
          </a:xfrm>
          <a:prstGeom prst="rect">
            <a:avLst/>
          </a:prstGeom>
          <a:noFill/>
          <a:ln w="9525">
            <a:noFill/>
            <a:miter lim="800000"/>
            <a:headEnd/>
            <a:tailEnd/>
          </a:ln>
        </p:spPr>
      </p:pic>
      <p:sp>
        <p:nvSpPr>
          <p:cNvPr id="70662" name="Text Box 6"/>
          <p:cNvSpPr txBox="1">
            <a:spLocks noChangeArrowheads="1"/>
          </p:cNvSpPr>
          <p:nvPr/>
        </p:nvSpPr>
        <p:spPr bwMode="auto">
          <a:xfrm>
            <a:off x="1219200" y="6262688"/>
            <a:ext cx="6746875" cy="366712"/>
          </a:xfrm>
          <a:prstGeom prst="rect">
            <a:avLst/>
          </a:prstGeom>
          <a:noFill/>
          <a:ln w="9525">
            <a:noFill/>
            <a:miter lim="800000"/>
            <a:headEnd/>
            <a:tailEnd/>
          </a:ln>
        </p:spPr>
        <p:txBody>
          <a:bodyPr>
            <a:prstTxWarp prst="textNoShape">
              <a:avLst/>
            </a:prstTxWarp>
            <a:spAutoFit/>
          </a:bodyPr>
          <a:lstStyle/>
          <a:p>
            <a:r>
              <a:rPr lang="en-US" sz="1800" b="0" dirty="0">
                <a:latin typeface="Calibri"/>
              </a:rPr>
              <a:t>In this example from Reid, “orientation factor” = Taylor factor = </a:t>
            </a:r>
            <a:r>
              <a:rPr lang="en-US" sz="1800" b="0" i="1" dirty="0">
                <a:latin typeface="Calibri"/>
              </a:rPr>
              <a:t>M</a:t>
            </a:r>
            <a:endParaRPr lang="en-US" sz="1800" b="0" dirty="0">
              <a:latin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a:spLocks noGrp="1"/>
          </p:cNvSpPr>
          <p:nvPr>
            <p:ph type="sldNum" sz="quarter" idx="11"/>
          </p:nvPr>
        </p:nvSpPr>
        <p:spPr>
          <a:noFill/>
        </p:spPr>
        <p:txBody>
          <a:bodyPr/>
          <a:lstStyle/>
          <a:p>
            <a:fld id="{3AC19017-F57F-E94D-B167-278EE48BFC19}" type="slidenum">
              <a:rPr lang="en-US" smtClean="0"/>
              <a:pPr/>
              <a:t>75</a:t>
            </a:fld>
            <a:endParaRPr lang="en-US"/>
          </a:p>
        </p:txBody>
      </p:sp>
      <p:sp>
        <p:nvSpPr>
          <p:cNvPr id="71684" name="Rectangle 2"/>
          <p:cNvSpPr>
            <a:spLocks noGrp="1" noChangeArrowheads="1"/>
          </p:cNvSpPr>
          <p:nvPr>
            <p:ph type="title"/>
          </p:nvPr>
        </p:nvSpPr>
        <p:spPr>
          <a:xfrm>
            <a:off x="762000" y="228600"/>
            <a:ext cx="7620000" cy="762000"/>
          </a:xfrm>
        </p:spPr>
        <p:txBody>
          <a:bodyPr/>
          <a:lstStyle/>
          <a:p>
            <a:r>
              <a:rPr lang="en-US"/>
              <a:t>Bishop-Hill Method: pseudo-code</a:t>
            </a:r>
          </a:p>
        </p:txBody>
      </p:sp>
      <p:sp>
        <p:nvSpPr>
          <p:cNvPr id="71685" name="Rectangle 3"/>
          <p:cNvSpPr>
            <a:spLocks noGrp="1" noChangeArrowheads="1"/>
          </p:cNvSpPr>
          <p:nvPr>
            <p:ph type="body" idx="1"/>
          </p:nvPr>
        </p:nvSpPr>
        <p:spPr>
          <a:xfrm>
            <a:off x="685800" y="1066800"/>
            <a:ext cx="7696200" cy="4495800"/>
          </a:xfrm>
        </p:spPr>
        <p:txBody>
          <a:bodyPr/>
          <a:lstStyle/>
          <a:p>
            <a:pPr marL="533400" indent="-533400">
              <a:lnSpc>
                <a:spcPct val="90000"/>
              </a:lnSpc>
            </a:pPr>
            <a:r>
              <a:rPr lang="en-US" sz="2400" dirty="0"/>
              <a:t>How to calculate the Taylor factor using the Bishop-Hill model?</a:t>
            </a:r>
          </a:p>
          <a:p>
            <a:pPr marL="952500" lvl="1" indent="-495300">
              <a:lnSpc>
                <a:spcPct val="90000"/>
              </a:lnSpc>
              <a:buFont typeface="Arial" charset="0"/>
              <a:buAutoNum type="arabicPeriod"/>
            </a:pPr>
            <a:r>
              <a:rPr lang="en-US" sz="2200" dirty="0"/>
              <a:t>Identify the orientation of the crystal, </a:t>
            </a:r>
            <a:r>
              <a:rPr lang="en-US" sz="2200" i="1" dirty="0"/>
              <a:t>g;</a:t>
            </a:r>
            <a:endParaRPr lang="en-US" sz="2200" dirty="0"/>
          </a:p>
          <a:p>
            <a:pPr marL="952500" lvl="1" indent="-495300">
              <a:lnSpc>
                <a:spcPct val="90000"/>
              </a:lnSpc>
              <a:buFont typeface="Arial" charset="0"/>
              <a:buAutoNum type="arabicPeriod"/>
            </a:pPr>
            <a:r>
              <a:rPr lang="en-US" sz="2200" dirty="0"/>
              <a:t>Transform the strain into crystal coordinates;</a:t>
            </a:r>
          </a:p>
          <a:p>
            <a:pPr marL="952500" lvl="1" indent="-495300">
              <a:lnSpc>
                <a:spcPct val="90000"/>
              </a:lnSpc>
              <a:buFont typeface="Arial" charset="0"/>
              <a:buAutoNum type="arabicPeriod"/>
            </a:pPr>
            <a:r>
              <a:rPr lang="en-US" sz="2200" dirty="0"/>
              <a:t>Calculate the work increment (product of one of the discrete </a:t>
            </a:r>
            <a:r>
              <a:rPr lang="en-US" sz="2200" dirty="0" err="1"/>
              <a:t>multislip</a:t>
            </a:r>
            <a:r>
              <a:rPr lang="en-US" sz="2200" dirty="0"/>
              <a:t> stress states with the transformed strain tensor) for each one of the 28 discrete stress states that allow multiple slip;</a:t>
            </a:r>
          </a:p>
          <a:p>
            <a:pPr marL="952500" lvl="1" indent="-495300">
              <a:lnSpc>
                <a:spcPct val="90000"/>
              </a:lnSpc>
              <a:buFont typeface="Arial" charset="0"/>
              <a:buAutoNum type="arabicPeriod"/>
            </a:pPr>
            <a:r>
              <a:rPr lang="en-US" sz="2200" dirty="0"/>
              <a:t>The operative stress state is the one that is associated with the largest magnitude (absolute value) of work increment, </a:t>
            </a:r>
            <a:r>
              <a:rPr lang="en-US" sz="2200" i="1" dirty="0" err="1">
                <a:latin typeface="Times" charset="0"/>
              </a:rPr>
              <a:t>dW</a:t>
            </a:r>
            <a:r>
              <a:rPr lang="en-US" sz="2200" i="1" dirty="0">
                <a:latin typeface="Times" charset="0"/>
              </a:rPr>
              <a:t>;</a:t>
            </a:r>
          </a:p>
          <a:p>
            <a:pPr marL="952500" lvl="1" indent="-495300">
              <a:lnSpc>
                <a:spcPct val="90000"/>
              </a:lnSpc>
              <a:buFont typeface="Arial" charset="0"/>
              <a:buAutoNum type="arabicPeriod"/>
            </a:pPr>
            <a:r>
              <a:rPr lang="en-US" sz="2200" dirty="0"/>
              <a:t>The Taylor factor is then equal to the maximum work increment divided by the von Mises equivalent strain.</a:t>
            </a:r>
          </a:p>
        </p:txBody>
      </p:sp>
      <p:graphicFrame>
        <p:nvGraphicFramePr>
          <p:cNvPr id="71682" name="Object 2"/>
          <p:cNvGraphicFramePr>
            <a:graphicFrameLocks noChangeAspect="1"/>
          </p:cNvGraphicFramePr>
          <p:nvPr/>
        </p:nvGraphicFramePr>
        <p:xfrm>
          <a:off x="5791200" y="5486400"/>
          <a:ext cx="2133600" cy="1066800"/>
        </p:xfrm>
        <a:graphic>
          <a:graphicData uri="http://schemas.openxmlformats.org/presentationml/2006/ole">
            <mc:AlternateContent xmlns:mc="http://schemas.openxmlformats.org/markup-compatibility/2006">
              <mc:Choice xmlns:v="urn:schemas-microsoft-com:vml" Requires="v">
                <p:oleObj spid="_x0000_s71743" name="Equation" r:id="rId3" imgW="812800" imgH="406400" progId="Equation.3">
                  <p:embed/>
                </p:oleObj>
              </mc:Choice>
              <mc:Fallback>
                <p:oleObj name="Equation" r:id="rId3" imgW="812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486400"/>
                        <a:ext cx="2133600" cy="10668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6" name="Text Box 5"/>
          <p:cNvSpPr txBox="1">
            <a:spLocks noChangeArrowheads="1"/>
          </p:cNvSpPr>
          <p:nvPr/>
        </p:nvSpPr>
        <p:spPr bwMode="auto">
          <a:xfrm>
            <a:off x="365125" y="5475288"/>
            <a:ext cx="5197475" cy="1200329"/>
          </a:xfrm>
          <a:prstGeom prst="rect">
            <a:avLst/>
          </a:prstGeom>
          <a:solidFill>
            <a:schemeClr val="accent2"/>
          </a:solidFill>
          <a:ln w="9525">
            <a:noFill/>
            <a:miter lim="800000"/>
            <a:headEnd/>
            <a:tailEnd/>
          </a:ln>
        </p:spPr>
        <p:txBody>
          <a:bodyPr>
            <a:prstTxWarp prst="textNoShape">
              <a:avLst/>
            </a:prstTxWarp>
            <a:spAutoFit/>
          </a:bodyPr>
          <a:lstStyle/>
          <a:p>
            <a:r>
              <a:rPr lang="en-US" sz="1200" b="0" dirty="0">
                <a:latin typeface="Calibri"/>
              </a:rPr>
              <a:t>Note: given that the magnitude (in the sense of the von Mises equivalent) is constant for both the strain increment and each of the multi-axial stress states, why does the Taylor factor vary with orientation?!  The answer is that it is the </a:t>
            </a:r>
            <a:r>
              <a:rPr lang="en-US" sz="1200" b="0" i="1" dirty="0">
                <a:latin typeface="Calibri"/>
              </a:rPr>
              <a:t>dot product</a:t>
            </a:r>
            <a:r>
              <a:rPr lang="en-US" sz="1200" b="0" dirty="0">
                <a:latin typeface="Calibri"/>
              </a:rPr>
              <a:t> of the stress and strain that matters, and that, as you vary the orientation, so the geometric relationship between the strain direction and the set of </a:t>
            </a:r>
            <a:r>
              <a:rPr lang="en-US" sz="1200" b="0" dirty="0" err="1">
                <a:latin typeface="Calibri"/>
              </a:rPr>
              <a:t>multislip</a:t>
            </a:r>
            <a:r>
              <a:rPr lang="en-US" sz="1200" b="0" dirty="0">
                <a:latin typeface="Calibri"/>
              </a:rPr>
              <a:t> stress states varies.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fld id="{273F1429-762C-E04A-9113-48C060B94D9B}" type="slidenum">
              <a:rPr lang="en-US" smtClean="0"/>
              <a:pPr/>
              <a:t>76</a:t>
            </a:fld>
            <a:endParaRPr lang="en-US"/>
          </a:p>
        </p:txBody>
      </p:sp>
      <p:sp>
        <p:nvSpPr>
          <p:cNvPr id="72707" name="Rectangle 2"/>
          <p:cNvSpPr>
            <a:spLocks noGrp="1" noChangeArrowheads="1"/>
          </p:cNvSpPr>
          <p:nvPr>
            <p:ph type="title"/>
          </p:nvPr>
        </p:nvSpPr>
        <p:spPr>
          <a:xfrm>
            <a:off x="762000" y="76200"/>
            <a:ext cx="7924800" cy="990600"/>
          </a:xfrm>
        </p:spPr>
        <p:txBody>
          <a:bodyPr/>
          <a:lstStyle/>
          <a:p>
            <a:r>
              <a:rPr lang="en-US"/>
              <a:t>Multiple Slip - Slip System Selection</a:t>
            </a:r>
          </a:p>
        </p:txBody>
      </p:sp>
      <p:sp>
        <p:nvSpPr>
          <p:cNvPr id="72708" name="Rectangle 3"/>
          <p:cNvSpPr>
            <a:spLocks noGrp="1" noChangeArrowheads="1"/>
          </p:cNvSpPr>
          <p:nvPr>
            <p:ph type="body" idx="1"/>
          </p:nvPr>
        </p:nvSpPr>
        <p:spPr>
          <a:xfrm>
            <a:off x="762000" y="990600"/>
            <a:ext cx="7696200" cy="5257800"/>
          </a:xfrm>
        </p:spPr>
        <p:txBody>
          <a:bodyPr/>
          <a:lstStyle/>
          <a:p>
            <a:r>
              <a:rPr lang="en-US" sz="1800" dirty="0"/>
              <a:t>So, now you have figured out what the stress state is in a grain that will allow it to deform.  What about the slip rates on each slip system?!</a:t>
            </a:r>
          </a:p>
          <a:p>
            <a:r>
              <a:rPr lang="en-US" sz="1800" dirty="0"/>
              <a:t>The problem is that neither Taylor nor Bishop &amp; Hill say anything about which of the many possible solutions is the correct one!</a:t>
            </a:r>
          </a:p>
          <a:p>
            <a:r>
              <a:rPr lang="en-US" sz="1800" dirty="0"/>
              <a:t>For any given orientation and required strain, there is a range of possible solutions: in effect, different combinations of 5 out of 6 or 8 slip systems that are loaded to the critical resolved shear stress can be active and used to solve the equations that relate microscopic slip to macroscopic strain.</a:t>
            </a:r>
          </a:p>
          <a:p>
            <a:r>
              <a:rPr lang="en-US" sz="1800" dirty="0"/>
              <a:t>Modern approaches use the physically realistic strain rate sensitivity on each system to “round the corners” of the single crystal yield surface.  This will be discussed in later slides in the section on Grain Reorientation.</a:t>
            </a:r>
          </a:p>
          <a:p>
            <a:r>
              <a:rPr lang="en-US" sz="1800" dirty="0"/>
              <a:t>Even in the rate-insensitive limit discussed here, it is possible to make a random choice out of the available solutions.</a:t>
            </a:r>
          </a:p>
          <a:p>
            <a:r>
              <a:rPr lang="en-US" sz="1800" dirty="0"/>
              <a:t>The review of Taylor’s work that follows shows the “ambiguity problem” as this is known, through the variation in possible re-orientation of an </a:t>
            </a:r>
            <a:r>
              <a:rPr lang="en-US" sz="1800" dirty="0" err="1"/>
              <a:t>fcc</a:t>
            </a:r>
            <a:r>
              <a:rPr lang="en-US" sz="1800" dirty="0"/>
              <a:t> crystal undergoing tensile deformation (shown on a later slide).</a:t>
            </a:r>
          </a:p>
        </p:txBody>
      </p:sp>
      <p:sp>
        <p:nvSpPr>
          <p:cNvPr id="72709" name="TextBox 4"/>
          <p:cNvSpPr txBox="1">
            <a:spLocks noChangeArrowheads="1"/>
          </p:cNvSpPr>
          <p:nvPr/>
        </p:nvSpPr>
        <p:spPr bwMode="auto">
          <a:xfrm>
            <a:off x="2133600" y="6443246"/>
            <a:ext cx="5063305"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mbria"/>
                <a:cs typeface="Cambria"/>
              </a:rPr>
              <a:t>Bishop J and Hill R (1951) Phil. Mag. </a:t>
            </a:r>
            <a:r>
              <a:rPr lang="en-US" sz="1600" dirty="0">
                <a:solidFill>
                  <a:srgbClr val="660066"/>
                </a:solidFill>
                <a:latin typeface="Cambria"/>
                <a:cs typeface="Cambria"/>
              </a:rPr>
              <a:t>42</a:t>
            </a:r>
            <a:r>
              <a:rPr lang="en-US" sz="1600" b="0" dirty="0">
                <a:solidFill>
                  <a:srgbClr val="660066"/>
                </a:solidFill>
                <a:latin typeface="Cambria"/>
                <a:cs typeface="Cambria"/>
              </a:rPr>
              <a:t> 414; </a:t>
            </a:r>
            <a:r>
              <a:rPr lang="en-US" sz="1600" b="0" i="1" dirty="0">
                <a:solidFill>
                  <a:srgbClr val="660066"/>
                </a:solidFill>
                <a:latin typeface="Cambria"/>
                <a:cs typeface="Cambria"/>
              </a:rPr>
              <a:t>ibid</a:t>
            </a:r>
            <a:r>
              <a:rPr lang="en-US" sz="1600" b="0" dirty="0">
                <a:solidFill>
                  <a:srgbClr val="660066"/>
                </a:solidFill>
                <a:latin typeface="Cambria"/>
                <a:cs typeface="Cambria"/>
              </a:rPr>
              <a:t>. 1298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p>
            <a:fld id="{34BC28C4-B470-2845-A6EA-B0265F505591}" type="slidenum">
              <a:rPr lang="en-US" smtClean="0"/>
              <a:pPr/>
              <a:t>77</a:t>
            </a:fld>
            <a:endParaRPr lang="en-US"/>
          </a:p>
        </p:txBody>
      </p:sp>
      <p:sp>
        <p:nvSpPr>
          <p:cNvPr id="73731" name="Text Box 13"/>
          <p:cNvSpPr txBox="1">
            <a:spLocks noChangeArrowheads="1"/>
          </p:cNvSpPr>
          <p:nvPr/>
        </p:nvSpPr>
        <p:spPr bwMode="auto">
          <a:xfrm>
            <a:off x="609600" y="1600200"/>
            <a:ext cx="7924800" cy="4524315"/>
          </a:xfrm>
          <a:prstGeom prst="rect">
            <a:avLst/>
          </a:prstGeom>
          <a:noFill/>
          <a:ln w="9525">
            <a:noFill/>
            <a:miter lim="800000"/>
            <a:headEnd/>
            <a:tailEnd/>
          </a:ln>
        </p:spPr>
        <p:txBody>
          <a:bodyPr>
            <a:prstTxWarp prst="textNoShape">
              <a:avLst/>
            </a:prstTxWarp>
            <a:spAutoFit/>
          </a:bodyPr>
          <a:lstStyle/>
          <a:p>
            <a:pPr>
              <a:buFontTx/>
              <a:buChar char="•"/>
            </a:pPr>
            <a:r>
              <a:rPr lang="en-US" b="0" dirty="0">
                <a:latin typeface="Calibri"/>
              </a:rPr>
              <a:t>  This was the first model to describe, successfully, the stress-strain relation as well as the texture development of polycrystalline metals in terms of the single crystal constitutive  behavior, for the case of uniaxial tension. </a:t>
            </a:r>
          </a:p>
          <a:p>
            <a:pPr>
              <a:buFontTx/>
              <a:buChar char="•"/>
            </a:pPr>
            <a:endParaRPr lang="en-US" b="0" dirty="0">
              <a:latin typeface="Calibri"/>
            </a:endParaRPr>
          </a:p>
          <a:p>
            <a:pPr>
              <a:buFontTx/>
              <a:buChar char="•"/>
            </a:pPr>
            <a:r>
              <a:rPr lang="en-US" b="0" dirty="0">
                <a:latin typeface="Calibri"/>
              </a:rPr>
              <a:t>  Taylor used this model to solve the problem of a polycrystalline  FCC material, under uniaxial, axisymmetric tension and show that the </a:t>
            </a:r>
            <a:r>
              <a:rPr lang="en-US" b="0" i="1" dirty="0">
                <a:latin typeface="Calibri"/>
              </a:rPr>
              <a:t>polycrystal hardening </a:t>
            </a:r>
            <a:r>
              <a:rPr lang="en-US" b="0" dirty="0">
                <a:latin typeface="Calibri"/>
              </a:rPr>
              <a:t>behavior could be understood in terms of the hardening of a </a:t>
            </a:r>
            <a:r>
              <a:rPr lang="en-US" b="0" i="1" dirty="0">
                <a:latin typeface="Calibri"/>
              </a:rPr>
              <a:t>single type of slip system</a:t>
            </a:r>
            <a:r>
              <a:rPr lang="en-US" b="0" dirty="0">
                <a:latin typeface="Calibri"/>
              </a:rPr>
              <a:t>.  In other words, the hardening rule (a.k.a. constitutive description) applies at the level of the individual slip system.</a:t>
            </a:r>
          </a:p>
        </p:txBody>
      </p:sp>
      <p:sp>
        <p:nvSpPr>
          <p:cNvPr id="73732" name="Rectangle 26"/>
          <p:cNvSpPr>
            <a:spLocks noChangeArrowheads="1"/>
          </p:cNvSpPr>
          <p:nvPr/>
        </p:nvSpPr>
        <p:spPr bwMode="auto">
          <a:xfrm>
            <a:off x="228600" y="381000"/>
            <a:ext cx="8686800" cy="1077218"/>
          </a:xfrm>
          <a:prstGeom prst="rect">
            <a:avLst/>
          </a:prstGeom>
          <a:noFill/>
          <a:ln w="9525">
            <a:noFill/>
            <a:miter lim="800000"/>
            <a:headEnd/>
            <a:tailEnd/>
          </a:ln>
        </p:spPr>
        <p:txBody>
          <a:bodyPr>
            <a:prstTxWarp prst="textNoShape">
              <a:avLst/>
            </a:prstTxWarp>
            <a:spAutoFit/>
          </a:bodyPr>
          <a:lstStyle/>
          <a:p>
            <a:pPr algn="ctr"/>
            <a:r>
              <a:rPr lang="en-US" sz="3200" b="0" i="1">
                <a:solidFill>
                  <a:srgbClr val="011099"/>
                </a:solidFill>
                <a:latin typeface="Calibri"/>
              </a:rPr>
              <a:t>Taylor’s Rigid Plastic Model for Polycrystals: Hardening and Reorientation of the Lattice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fld id="{EE27341B-D26C-3D48-B89E-EA9F3BD0C05F}" type="slidenum">
              <a:rPr lang="en-US" smtClean="0"/>
              <a:pPr/>
              <a:t>78</a:t>
            </a:fld>
            <a:endParaRPr lang="en-US"/>
          </a:p>
        </p:txBody>
      </p:sp>
      <p:sp>
        <p:nvSpPr>
          <p:cNvPr id="74755" name="Rectangle 2"/>
          <p:cNvSpPr>
            <a:spLocks noGrp="1" noChangeArrowheads="1"/>
          </p:cNvSpPr>
          <p:nvPr>
            <p:ph type="title"/>
          </p:nvPr>
        </p:nvSpPr>
        <p:spPr>
          <a:xfrm>
            <a:off x="1524000" y="0"/>
            <a:ext cx="6096000" cy="1371600"/>
          </a:xfrm>
        </p:spPr>
        <p:txBody>
          <a:bodyPr/>
          <a:lstStyle/>
          <a:p>
            <a:r>
              <a:rPr lang="en-US"/>
              <a:t>Taylor model basis</a:t>
            </a:r>
          </a:p>
        </p:txBody>
      </p:sp>
      <p:sp>
        <p:nvSpPr>
          <p:cNvPr id="74756" name="Rectangle 3"/>
          <p:cNvSpPr>
            <a:spLocks noGrp="1" noChangeArrowheads="1"/>
          </p:cNvSpPr>
          <p:nvPr>
            <p:ph type="body" idx="1"/>
          </p:nvPr>
        </p:nvSpPr>
        <p:spPr>
          <a:xfrm>
            <a:off x="685800" y="1295400"/>
            <a:ext cx="7848600" cy="5105400"/>
          </a:xfrm>
        </p:spPr>
        <p:txBody>
          <a:bodyPr/>
          <a:lstStyle/>
          <a:p>
            <a:r>
              <a:rPr lang="en-US" sz="2400" dirty="0">
                <a:ea typeface="Times" charset="0"/>
                <a:cs typeface="Times" charset="0"/>
              </a:rPr>
              <a:t>If large plastic strains are accumulated in a body then it is unlikely that any single grain (volume element) will have deformed much differently from the average (as previously discussed).  The reason for this is that any accumulated differences lead to either a gap or an overlap between adjacent grains.  Overlaps are exceedingly unlikely because most plastic solids are essentially incompressible.  Gaps are simply not observed in ductile materials, though they are admittedly common in marginally ductile materials.  This then is the "compatibility-first" justification, i.e. that the elastic energy cost for large deviations in strain between a given grain and its matrix are very large.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fld id="{BC3FC7E8-F17B-C243-839C-42952AAE0E12}" type="slidenum">
              <a:rPr lang="en-US" smtClean="0"/>
              <a:pPr/>
              <a:t>79</a:t>
            </a:fld>
            <a:endParaRPr lang="en-US"/>
          </a:p>
        </p:txBody>
      </p:sp>
      <p:sp>
        <p:nvSpPr>
          <p:cNvPr id="75779" name="Rectangle 2"/>
          <p:cNvSpPr>
            <a:spLocks noGrp="1" noChangeArrowheads="1"/>
          </p:cNvSpPr>
          <p:nvPr>
            <p:ph type="title"/>
          </p:nvPr>
        </p:nvSpPr>
        <p:spPr>
          <a:xfrm>
            <a:off x="1524000" y="0"/>
            <a:ext cx="6096000" cy="1371600"/>
          </a:xfrm>
        </p:spPr>
        <p:txBody>
          <a:bodyPr/>
          <a:lstStyle/>
          <a:p>
            <a:r>
              <a:rPr lang="en-US"/>
              <a:t>Uniform strain assumption</a:t>
            </a:r>
          </a:p>
        </p:txBody>
      </p:sp>
      <p:sp>
        <p:nvSpPr>
          <p:cNvPr id="75780" name="Rectangle 3"/>
          <p:cNvSpPr>
            <a:spLocks noGrp="1" noChangeArrowheads="1"/>
          </p:cNvSpPr>
          <p:nvPr>
            <p:ph type="body" idx="1"/>
          </p:nvPr>
        </p:nvSpPr>
        <p:spPr>
          <a:xfrm>
            <a:off x="762000" y="1600200"/>
            <a:ext cx="7696200" cy="4114800"/>
          </a:xfrm>
        </p:spPr>
        <p:txBody>
          <a:bodyPr/>
          <a:lstStyle/>
          <a:p>
            <a:pPr>
              <a:buFont typeface="Monotype Sorts" charset="2"/>
              <a:buNone/>
            </a:pPr>
            <a:r>
              <a:rPr lang="en-US">
                <a:latin typeface="Times" charset="0"/>
                <a:ea typeface="Times" charset="0"/>
                <a:cs typeface="Times" charset="0"/>
              </a:rPr>
              <a:t>                   d</a:t>
            </a:r>
            <a:r>
              <a:rPr lang="en-US" i="1">
                <a:latin typeface="Times" charset="0"/>
                <a:ea typeface="Times" charset="0"/>
                <a:cs typeface="Times" charset="0"/>
              </a:rPr>
              <a:t>E</a:t>
            </a:r>
            <a:r>
              <a:rPr lang="en-US" baseline="30000">
                <a:latin typeface="Times" charset="0"/>
                <a:ea typeface="Times" charset="0"/>
                <a:cs typeface="Times" charset="0"/>
              </a:rPr>
              <a:t>local</a:t>
            </a:r>
            <a:r>
              <a:rPr lang="en-US">
                <a:latin typeface="Times" charset="0"/>
                <a:ea typeface="Times" charset="0"/>
                <a:cs typeface="Times" charset="0"/>
              </a:rPr>
              <a:t> = d</a:t>
            </a:r>
            <a:r>
              <a:rPr lang="en-US" i="1">
                <a:latin typeface="Times" charset="0"/>
                <a:ea typeface="Times" charset="0"/>
                <a:cs typeface="Times" charset="0"/>
              </a:rPr>
              <a:t>E</a:t>
            </a:r>
            <a:r>
              <a:rPr lang="en-US" baseline="30000">
                <a:latin typeface="Times" charset="0"/>
                <a:ea typeface="Times" charset="0"/>
                <a:cs typeface="Times" charset="0"/>
              </a:rPr>
              <a:t>global</a:t>
            </a:r>
            <a:r>
              <a:rPr lang="en-US">
                <a:latin typeface="Times" charset="0"/>
                <a:ea typeface="Times" charset="0"/>
                <a:cs typeface="Times" charset="0"/>
              </a:rPr>
              <a:t>,</a:t>
            </a:r>
            <a:br>
              <a:rPr lang="en-US">
                <a:latin typeface="Times" charset="0"/>
                <a:ea typeface="Times" charset="0"/>
                <a:cs typeface="Times" charset="0"/>
              </a:rPr>
            </a:br>
            <a:br>
              <a:rPr lang="en-US">
                <a:ea typeface="Times" charset="0"/>
                <a:cs typeface="Times" charset="0"/>
              </a:rPr>
            </a:br>
            <a:r>
              <a:rPr lang="en-US" sz="2400">
                <a:ea typeface="Times" charset="0"/>
                <a:cs typeface="Times" charset="0"/>
              </a:rPr>
              <a:t>where the global strain is simply the average strain and the local strain is simply that of the grain or other subvolume under consideration.  This model means that stress equilibrium cannot be satisfied at grain boundaries because the stress state in each grain is generally not the same as in its neighbors.  It is assumed that reaction stresses are set up near the boundaries of each grain to account for the variation in stress state from grain to grain.</a:t>
            </a:r>
            <a:endParaRPr lang="en-US" sz="2400"/>
          </a:p>
        </p:txBody>
      </p:sp>
      <p:sp>
        <p:nvSpPr>
          <p:cNvPr id="75781" name="Rectangle 4"/>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935D3370-B5F3-6943-8DB6-033EE6C3124C}" type="slidenum">
              <a:rPr lang="en-US" smtClean="0"/>
              <a:pPr/>
              <a:t>8</a:t>
            </a:fld>
            <a:endParaRPr lang="en-US"/>
          </a:p>
        </p:txBody>
      </p:sp>
      <p:sp>
        <p:nvSpPr>
          <p:cNvPr id="20483" name="Rectangle 9"/>
          <p:cNvSpPr>
            <a:spLocks noChangeArrowheads="1"/>
          </p:cNvSpPr>
          <p:nvPr/>
        </p:nvSpPr>
        <p:spPr bwMode="auto">
          <a:xfrm>
            <a:off x="1602549" y="228600"/>
            <a:ext cx="5102379" cy="707886"/>
          </a:xfrm>
          <a:prstGeom prst="rect">
            <a:avLst/>
          </a:prstGeom>
          <a:noFill/>
          <a:ln w="9525">
            <a:noFill/>
            <a:miter lim="800000"/>
            <a:headEnd/>
            <a:tailEnd/>
          </a:ln>
        </p:spPr>
        <p:txBody>
          <a:bodyPr wrap="none">
            <a:prstTxWarp prst="textNoShape">
              <a:avLst/>
            </a:prstTxWarp>
            <a:spAutoFit/>
          </a:bodyPr>
          <a:lstStyle/>
          <a:p>
            <a:r>
              <a:rPr lang="en-US" sz="4000" i="1" dirty="0">
                <a:solidFill>
                  <a:srgbClr val="011099"/>
                </a:solidFill>
                <a:latin typeface="Helvetica" charset="0"/>
              </a:rPr>
              <a:t>Sachs</a:t>
            </a:r>
            <a:r>
              <a:rPr lang="en-US" sz="4000" b="0" i="1" dirty="0">
                <a:solidFill>
                  <a:srgbClr val="011099"/>
                </a:solidFill>
                <a:latin typeface="Helvetica" charset="0"/>
              </a:rPr>
              <a:t> versus </a:t>
            </a:r>
            <a:r>
              <a:rPr lang="en-US" sz="4000" i="1" dirty="0">
                <a:solidFill>
                  <a:srgbClr val="011099"/>
                </a:solidFill>
                <a:latin typeface="Helvetica" charset="0"/>
              </a:rPr>
              <a:t>Taylor</a:t>
            </a:r>
          </a:p>
        </p:txBody>
      </p:sp>
      <p:sp>
        <p:nvSpPr>
          <p:cNvPr id="20484" name="Text Box 12"/>
          <p:cNvSpPr txBox="1">
            <a:spLocks noChangeArrowheads="1"/>
          </p:cNvSpPr>
          <p:nvPr/>
        </p:nvSpPr>
        <p:spPr bwMode="auto">
          <a:xfrm>
            <a:off x="533400" y="1143000"/>
            <a:ext cx="6159500"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dirty="0">
                <a:latin typeface="Calibri"/>
              </a:rPr>
              <a:t>Sachs Model (previous lecture on single crystal):</a:t>
            </a:r>
          </a:p>
        </p:txBody>
      </p:sp>
      <p:sp>
        <p:nvSpPr>
          <p:cNvPr id="20485" name="Text Box 13"/>
          <p:cNvSpPr txBox="1">
            <a:spLocks noChangeArrowheads="1"/>
          </p:cNvSpPr>
          <p:nvPr/>
        </p:nvSpPr>
        <p:spPr bwMode="auto">
          <a:xfrm>
            <a:off x="762000" y="1600200"/>
            <a:ext cx="6172200" cy="2024063"/>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dirty="0">
                <a:latin typeface="Calibri"/>
              </a:rPr>
              <a:t> All single-crystal grains with aggregate or polycrystal experience the same state of stress;</a:t>
            </a:r>
          </a:p>
          <a:p>
            <a:pPr>
              <a:buFontTx/>
              <a:buChar char="-"/>
            </a:pPr>
            <a:r>
              <a:rPr lang="en-US" sz="1800" b="0" dirty="0">
                <a:latin typeface="Calibri"/>
              </a:rPr>
              <a:t> Equilibrium condition across the grain boundaries satisfied;</a:t>
            </a:r>
          </a:p>
          <a:p>
            <a:pPr>
              <a:buFontTx/>
              <a:buChar char="-"/>
            </a:pPr>
            <a:r>
              <a:rPr lang="en-US" sz="1800" b="0" dirty="0">
                <a:latin typeface="Calibri"/>
              </a:rPr>
              <a:t> Compatibility conditions between the grains violated, thus, finite strains will lead to gaps and overlaps between grains;</a:t>
            </a:r>
          </a:p>
          <a:p>
            <a:pPr>
              <a:buFontTx/>
              <a:buChar char="-"/>
            </a:pPr>
            <a:r>
              <a:rPr lang="en-US" sz="1800" b="0" dirty="0">
                <a:latin typeface="Calibri"/>
              </a:rPr>
              <a:t> Generally most successful for single crystal deformation with </a:t>
            </a:r>
            <a:r>
              <a:rPr lang="en-US" sz="1800" b="0" i="1" dirty="0">
                <a:latin typeface="Calibri"/>
              </a:rPr>
              <a:t>stress boundary conditions on each grain</a:t>
            </a:r>
            <a:r>
              <a:rPr lang="en-US" sz="1800" b="0" dirty="0">
                <a:latin typeface="Calibri"/>
              </a:rPr>
              <a:t>. </a:t>
            </a:r>
          </a:p>
        </p:txBody>
      </p:sp>
      <p:sp>
        <p:nvSpPr>
          <p:cNvPr id="20486" name="Text Box 14"/>
          <p:cNvSpPr txBox="1">
            <a:spLocks noChangeArrowheads="1"/>
          </p:cNvSpPr>
          <p:nvPr/>
        </p:nvSpPr>
        <p:spPr bwMode="auto">
          <a:xfrm>
            <a:off x="381000" y="3962400"/>
            <a:ext cx="3578225"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dirty="0">
                <a:latin typeface="Calibri"/>
              </a:rPr>
              <a:t>Taylor Model (this lecture):</a:t>
            </a:r>
          </a:p>
        </p:txBody>
      </p:sp>
      <p:sp>
        <p:nvSpPr>
          <p:cNvPr id="20487" name="Text Box 15"/>
          <p:cNvSpPr txBox="1">
            <a:spLocks noChangeArrowheads="1"/>
          </p:cNvSpPr>
          <p:nvPr/>
        </p:nvSpPr>
        <p:spPr bwMode="auto">
          <a:xfrm>
            <a:off x="685800" y="4440238"/>
            <a:ext cx="6172200" cy="2298700"/>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dirty="0">
                <a:latin typeface="Calibri"/>
              </a:rPr>
              <a:t> All single-crystal grains within the aggregate  experience the same state of deformation (strain);</a:t>
            </a:r>
          </a:p>
          <a:p>
            <a:pPr>
              <a:buFontTx/>
              <a:buChar char="-"/>
            </a:pPr>
            <a:r>
              <a:rPr lang="en-US" sz="1800" b="0" dirty="0">
                <a:latin typeface="Calibri"/>
              </a:rPr>
              <a:t> Equilibrium condition across the grain boundaries violated, because the vertex stress states required to activate multiple slip in each grain vary from grain to grain;</a:t>
            </a:r>
          </a:p>
          <a:p>
            <a:pPr>
              <a:buFontTx/>
              <a:buChar char="-"/>
            </a:pPr>
            <a:r>
              <a:rPr lang="en-US" sz="1800" b="0" dirty="0">
                <a:latin typeface="Calibri"/>
              </a:rPr>
              <a:t> Compatibility conditions between the grains satisfied;</a:t>
            </a:r>
          </a:p>
          <a:p>
            <a:pPr>
              <a:buFontTx/>
              <a:buChar char="-"/>
            </a:pPr>
            <a:r>
              <a:rPr lang="en-US" sz="1800" b="0" dirty="0">
                <a:latin typeface="Calibri"/>
              </a:rPr>
              <a:t> Generally most successful for polycrystals with </a:t>
            </a:r>
            <a:r>
              <a:rPr lang="en-US" sz="1800" b="0" i="1" dirty="0">
                <a:latin typeface="Calibri"/>
              </a:rPr>
              <a:t>strain boundary conditions on each grain</a:t>
            </a:r>
            <a:r>
              <a:rPr lang="en-US" sz="1800" b="0" dirty="0">
                <a:latin typeface="Calibri"/>
              </a:rPr>
              <a:t>. </a:t>
            </a:r>
          </a:p>
        </p:txBody>
      </p:sp>
      <p:pic>
        <p:nvPicPr>
          <p:cNvPr id="20488" name="Picture 17" descr="g_sachs"/>
          <p:cNvPicPr>
            <a:picLocks noChangeAspect="1" noChangeArrowheads="1"/>
          </p:cNvPicPr>
          <p:nvPr/>
        </p:nvPicPr>
        <p:blipFill>
          <a:blip r:embed="rId2"/>
          <a:srcRect/>
          <a:stretch>
            <a:fillRect/>
          </a:stretch>
        </p:blipFill>
        <p:spPr bwMode="auto">
          <a:xfrm>
            <a:off x="7087088" y="1066800"/>
            <a:ext cx="1985962" cy="28702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7087433" y="4161130"/>
            <a:ext cx="1966177" cy="25781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4"/>
          <p:cNvSpPr>
            <a:spLocks noGrp="1"/>
          </p:cNvSpPr>
          <p:nvPr>
            <p:ph type="sldNum" sz="quarter" idx="11"/>
          </p:nvPr>
        </p:nvSpPr>
        <p:spPr>
          <a:noFill/>
        </p:spPr>
        <p:txBody>
          <a:bodyPr/>
          <a:lstStyle/>
          <a:p>
            <a:fld id="{1A7FB3C1-26CC-7343-BDDD-BFF19DDF64C6}" type="slidenum">
              <a:rPr lang="en-US" smtClean="0"/>
              <a:pPr/>
              <a:t>80</a:t>
            </a:fld>
            <a:endParaRPr lang="en-US"/>
          </a:p>
        </p:txBody>
      </p:sp>
      <p:sp>
        <p:nvSpPr>
          <p:cNvPr id="76805" name="Text Box 26"/>
          <p:cNvSpPr txBox="1">
            <a:spLocks noChangeArrowheads="1"/>
          </p:cNvSpPr>
          <p:nvPr/>
        </p:nvSpPr>
        <p:spPr bwMode="auto">
          <a:xfrm>
            <a:off x="465137" y="1524000"/>
            <a:ext cx="3725863" cy="830997"/>
          </a:xfrm>
          <a:prstGeom prst="rect">
            <a:avLst/>
          </a:prstGeom>
          <a:noFill/>
          <a:ln w="9525">
            <a:noFill/>
            <a:miter lim="800000"/>
            <a:headEnd/>
            <a:tailEnd/>
          </a:ln>
        </p:spPr>
        <p:txBody>
          <a:bodyPr>
            <a:prstTxWarp prst="textNoShape">
              <a:avLst/>
            </a:prstTxWarp>
            <a:spAutoFit/>
          </a:bodyPr>
          <a:lstStyle/>
          <a:p>
            <a:r>
              <a:rPr lang="en-US" b="0" dirty="0">
                <a:latin typeface="Calibri"/>
              </a:rPr>
              <a:t>In this model, it is assumed that:</a:t>
            </a:r>
          </a:p>
        </p:txBody>
      </p:sp>
      <p:sp>
        <p:nvSpPr>
          <p:cNvPr id="76806" name="Text Box 27"/>
          <p:cNvSpPr txBox="1">
            <a:spLocks noChangeArrowheads="1"/>
          </p:cNvSpPr>
          <p:nvPr/>
        </p:nvSpPr>
        <p:spPr bwMode="auto">
          <a:xfrm>
            <a:off x="228600" y="2057400"/>
            <a:ext cx="8610600" cy="4425950"/>
          </a:xfrm>
          <a:prstGeom prst="rect">
            <a:avLst/>
          </a:prstGeom>
          <a:solidFill>
            <a:schemeClr val="accent2"/>
          </a:solidFill>
          <a:ln w="9525">
            <a:solidFill>
              <a:srgbClr val="FF0000"/>
            </a:solidFill>
            <a:miter lim="800000"/>
            <a:headEnd/>
            <a:tailEnd/>
          </a:ln>
        </p:spPr>
        <p:txBody>
          <a:bodyPr>
            <a:prstTxWarp prst="textNoShape">
              <a:avLst/>
            </a:prstTxWarp>
            <a:spAutoFit/>
          </a:bodyPr>
          <a:lstStyle/>
          <a:p>
            <a:pPr>
              <a:buClr>
                <a:srgbClr val="FF0000"/>
              </a:buClr>
              <a:buFont typeface="Wingdings" charset="2"/>
              <a:buChar char="v"/>
            </a:pPr>
            <a:r>
              <a:rPr lang="en-US" b="0" dirty="0">
                <a:solidFill>
                  <a:srgbClr val="0000FF"/>
                </a:solidFill>
                <a:latin typeface="Calibri"/>
              </a:rPr>
              <a:t>The elastic deformation is small when compared to the plastic strain.</a:t>
            </a:r>
          </a:p>
          <a:p>
            <a:pPr>
              <a:buClr>
                <a:srgbClr val="FF0000"/>
              </a:buClr>
              <a:buFont typeface="Wingdings" charset="2"/>
              <a:buChar char="v"/>
            </a:pPr>
            <a:endParaRPr lang="en-US" b="0" dirty="0">
              <a:solidFill>
                <a:srgbClr val="0000FF"/>
              </a:solidFill>
              <a:latin typeface="Calibri"/>
            </a:endParaRPr>
          </a:p>
          <a:p>
            <a:pPr>
              <a:buClr>
                <a:srgbClr val="FF0000"/>
              </a:buClr>
              <a:buFont typeface="Wingdings" charset="2"/>
              <a:buChar char="v"/>
            </a:pPr>
            <a:r>
              <a:rPr lang="en-US" b="0" dirty="0">
                <a:solidFill>
                  <a:srgbClr val="0000FF"/>
                </a:solidFill>
                <a:latin typeface="Calibri"/>
              </a:rPr>
              <a:t>Each grain of the single crystal is subjected to the same homogeneous deformation imposed on the aggregate, </a:t>
            </a:r>
          </a:p>
          <a:p>
            <a:pPr>
              <a:buClr>
                <a:srgbClr val="FF0000"/>
              </a:buClr>
              <a:buFont typeface="Wingdings" charset="2"/>
              <a:buChar char="v"/>
            </a:pPr>
            <a:endParaRPr lang="en-US" dirty="0">
              <a:solidFill>
                <a:srgbClr val="0000FF"/>
              </a:solidFill>
              <a:latin typeface="Calibri"/>
            </a:endParaRPr>
          </a:p>
          <a:p>
            <a:pPr>
              <a:buClr>
                <a:srgbClr val="FF0000"/>
              </a:buClr>
              <a:buFont typeface="Wingdings" charset="2"/>
              <a:buNone/>
            </a:pPr>
            <a:r>
              <a:rPr lang="en-US" sz="2000" dirty="0">
                <a:solidFill>
                  <a:srgbClr val="0000FF"/>
                </a:solidFill>
                <a:latin typeface="Calibri"/>
              </a:rPr>
              <a:t>      </a:t>
            </a: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Char char="v"/>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p:txBody>
      </p:sp>
      <p:sp>
        <p:nvSpPr>
          <p:cNvPr id="76807" name="AutoShape 28"/>
          <p:cNvSpPr>
            <a:spLocks/>
          </p:cNvSpPr>
          <p:nvPr/>
        </p:nvSpPr>
        <p:spPr bwMode="auto">
          <a:xfrm>
            <a:off x="2133600" y="4267200"/>
            <a:ext cx="381000" cy="1412875"/>
          </a:xfrm>
          <a:prstGeom prst="leftBrace">
            <a:avLst>
              <a:gd name="adj1" fmla="val 30903"/>
              <a:gd name="adj2" fmla="val 50000"/>
            </a:avLst>
          </a:prstGeom>
          <a:noFill/>
          <a:ln w="2857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76808" name="Text Box 29"/>
          <p:cNvSpPr txBox="1">
            <a:spLocks noChangeArrowheads="1"/>
          </p:cNvSpPr>
          <p:nvPr/>
        </p:nvSpPr>
        <p:spPr bwMode="auto">
          <a:xfrm>
            <a:off x="280988" y="4765675"/>
            <a:ext cx="1792287" cy="457200"/>
          </a:xfrm>
          <a:prstGeom prst="rect">
            <a:avLst/>
          </a:prstGeom>
          <a:noFill/>
          <a:ln w="9525">
            <a:noFill/>
            <a:miter lim="800000"/>
            <a:headEnd/>
            <a:tailEnd/>
          </a:ln>
        </p:spPr>
        <p:txBody>
          <a:bodyPr wrap="none">
            <a:prstTxWarp prst="textNoShape">
              <a:avLst/>
            </a:prstTxWarp>
            <a:spAutoFit/>
          </a:bodyPr>
          <a:lstStyle/>
          <a:p>
            <a:r>
              <a:rPr lang="en-US" dirty="0">
                <a:latin typeface="Calibri"/>
              </a:rPr>
              <a:t>deformation</a:t>
            </a:r>
            <a:endParaRPr lang="en-US" dirty="0">
              <a:solidFill>
                <a:schemeClr val="tx1"/>
              </a:solidFill>
              <a:latin typeface="Calibri"/>
            </a:endParaRPr>
          </a:p>
        </p:txBody>
      </p:sp>
      <p:sp>
        <p:nvSpPr>
          <p:cNvPr id="76809" name="Text Box 30"/>
          <p:cNvSpPr txBox="1">
            <a:spLocks noChangeArrowheads="1"/>
          </p:cNvSpPr>
          <p:nvPr/>
        </p:nvSpPr>
        <p:spPr bwMode="auto">
          <a:xfrm>
            <a:off x="2590800" y="4191000"/>
            <a:ext cx="2020888" cy="457200"/>
          </a:xfrm>
          <a:prstGeom prst="rect">
            <a:avLst/>
          </a:prstGeom>
          <a:noFill/>
          <a:ln w="9525">
            <a:noFill/>
            <a:miter lim="800000"/>
            <a:headEnd/>
            <a:tailEnd/>
          </a:ln>
        </p:spPr>
        <p:txBody>
          <a:bodyPr wrap="none">
            <a:prstTxWarp prst="textNoShape">
              <a:avLst/>
            </a:prstTxWarp>
            <a:spAutoFit/>
          </a:bodyPr>
          <a:lstStyle/>
          <a:p>
            <a:r>
              <a:rPr lang="en-US" dirty="0">
                <a:latin typeface="Calibri"/>
              </a:rPr>
              <a:t>Infinitesimal</a:t>
            </a:r>
            <a:r>
              <a:rPr lang="en-US" dirty="0">
                <a:solidFill>
                  <a:schemeClr val="tx1"/>
                </a:solidFill>
                <a:latin typeface="Calibri"/>
              </a:rPr>
              <a:t> -</a:t>
            </a:r>
          </a:p>
        </p:txBody>
      </p:sp>
      <p:sp>
        <p:nvSpPr>
          <p:cNvPr id="76810" name="Text Box 31"/>
          <p:cNvSpPr txBox="1">
            <a:spLocks noChangeArrowheads="1"/>
          </p:cNvSpPr>
          <p:nvPr/>
        </p:nvSpPr>
        <p:spPr bwMode="auto">
          <a:xfrm>
            <a:off x="2819400" y="5257800"/>
            <a:ext cx="1056449"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Large</a:t>
            </a:r>
            <a:r>
              <a:rPr lang="en-US" dirty="0">
                <a:solidFill>
                  <a:schemeClr val="tx1"/>
                </a:solidFill>
                <a:latin typeface="Calibri"/>
              </a:rPr>
              <a:t> -</a:t>
            </a:r>
          </a:p>
        </p:txBody>
      </p:sp>
      <p:graphicFrame>
        <p:nvGraphicFramePr>
          <p:cNvPr id="76802" name="Object 2"/>
          <p:cNvGraphicFramePr>
            <a:graphicFrameLocks noChangeAspect="1"/>
          </p:cNvGraphicFramePr>
          <p:nvPr/>
        </p:nvGraphicFramePr>
        <p:xfrm>
          <a:off x="4681538" y="4151313"/>
          <a:ext cx="3700462" cy="577850"/>
        </p:xfrm>
        <a:graphic>
          <a:graphicData uri="http://schemas.openxmlformats.org/presentationml/2006/ole">
            <mc:AlternateContent xmlns:mc="http://schemas.openxmlformats.org/markup-compatibility/2006">
              <mc:Choice xmlns:v="urn:schemas-microsoft-com:vml" Requires="v">
                <p:oleObj spid="_x0000_s76919" name="Equation" r:id="rId3" imgW="1384300" imgH="215900" progId="Equation.3">
                  <p:embed/>
                </p:oleObj>
              </mc:Choice>
              <mc:Fallback>
                <p:oleObj name="Equation" r:id="rId3" imgW="13843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4151313"/>
                        <a:ext cx="3700462"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4135438" y="5286375"/>
          <a:ext cx="3865562" cy="561975"/>
        </p:xfrm>
        <a:graphic>
          <a:graphicData uri="http://schemas.openxmlformats.org/presentationml/2006/ole">
            <mc:AlternateContent xmlns:mc="http://schemas.openxmlformats.org/markup-compatibility/2006">
              <mc:Choice xmlns:v="urn:schemas-microsoft-com:vml" Requires="v">
                <p:oleObj spid="_x0000_s76920" name="Equation" r:id="rId5" imgW="1485900" imgH="215900" progId="Equation.3">
                  <p:embed/>
                </p:oleObj>
              </mc:Choice>
              <mc:Fallback>
                <p:oleObj name="Equation" r:id="rId5" imgW="14859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438" y="5286375"/>
                        <a:ext cx="3865562"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811" name="Rectangle 42"/>
          <p:cNvSpPr>
            <a:spLocks noChangeArrowheads="1"/>
          </p:cNvSpPr>
          <p:nvPr/>
        </p:nvSpPr>
        <p:spPr bwMode="auto">
          <a:xfrm>
            <a:off x="228600" y="228600"/>
            <a:ext cx="8686800" cy="641350"/>
          </a:xfrm>
          <a:prstGeom prst="rect">
            <a:avLst/>
          </a:prstGeom>
          <a:noFill/>
          <a:ln w="9525">
            <a:noFill/>
            <a:miter lim="800000"/>
            <a:headEnd/>
            <a:tailEnd/>
          </a:ln>
        </p:spPr>
        <p:txBody>
          <a:bodyPr>
            <a:prstTxWarp prst="textNoShape">
              <a:avLst/>
            </a:prstTxWarp>
            <a:spAutoFit/>
          </a:bodyPr>
          <a:lstStyle/>
          <a:p>
            <a:pPr algn="ctr"/>
            <a:r>
              <a:rPr lang="en-US" sz="3600" b="0" i="1" dirty="0">
                <a:solidFill>
                  <a:srgbClr val="011099"/>
                </a:solidFill>
                <a:latin typeface="Calibri"/>
              </a:rPr>
              <a:t>Taylor Model for Polycrystals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p:nvPr>
        </p:nvSpPr>
        <p:spPr>
          <a:xfrm>
            <a:off x="609600" y="0"/>
            <a:ext cx="8001000" cy="1066800"/>
          </a:xfrm>
        </p:spPr>
        <p:txBody>
          <a:bodyPr/>
          <a:lstStyle/>
          <a:p>
            <a:r>
              <a:rPr lang="en-US"/>
              <a:t>Taylor Model: Hardening Alternatives</a:t>
            </a:r>
          </a:p>
        </p:txBody>
      </p:sp>
      <p:sp>
        <p:nvSpPr>
          <p:cNvPr id="77829" name="Content Placeholder 2"/>
          <p:cNvSpPr>
            <a:spLocks noGrp="1"/>
          </p:cNvSpPr>
          <p:nvPr>
            <p:ph idx="1"/>
          </p:nvPr>
        </p:nvSpPr>
        <p:spPr>
          <a:xfrm>
            <a:off x="762000" y="1371600"/>
            <a:ext cx="7391400" cy="1295400"/>
          </a:xfrm>
        </p:spPr>
        <p:txBody>
          <a:bodyPr/>
          <a:lstStyle/>
          <a:p>
            <a:r>
              <a:rPr lang="en-US" sz="2400" dirty="0"/>
              <a:t>The simplest assumption of all (rarely used in polycrystal plasticity) is that all slip systems in all grains harden at the same rate, </a:t>
            </a:r>
            <a:r>
              <a:rPr lang="en-US" sz="2400" i="1" dirty="0">
                <a:latin typeface="Cambria Math"/>
                <a:cs typeface="Cambria Math"/>
              </a:rPr>
              <a:t>h</a:t>
            </a:r>
            <a:r>
              <a:rPr lang="en-US" sz="2400" dirty="0"/>
              <a:t>.</a:t>
            </a:r>
          </a:p>
        </p:txBody>
      </p:sp>
      <p:sp>
        <p:nvSpPr>
          <p:cNvPr id="77830" name="Slide Number Placeholder 3"/>
          <p:cNvSpPr>
            <a:spLocks noGrp="1"/>
          </p:cNvSpPr>
          <p:nvPr>
            <p:ph type="sldNum" sz="quarter" idx="11"/>
          </p:nvPr>
        </p:nvSpPr>
        <p:spPr>
          <a:noFill/>
        </p:spPr>
        <p:txBody>
          <a:bodyPr/>
          <a:lstStyle/>
          <a:p>
            <a:fld id="{1DF31D49-0C81-2B4E-A760-22D7870AE740}" type="slidenum">
              <a:rPr lang="en-US" smtClean="0"/>
              <a:pPr/>
              <a:t>81</a:t>
            </a:fld>
            <a:endParaRPr lang="en-US"/>
          </a:p>
        </p:txBody>
      </p:sp>
      <p:graphicFrame>
        <p:nvGraphicFramePr>
          <p:cNvPr id="77826" name="Object 2"/>
          <p:cNvGraphicFramePr>
            <a:graphicFrameLocks noChangeAspect="1"/>
          </p:cNvGraphicFramePr>
          <p:nvPr>
            <p:extLst>
              <p:ext uri="{D42A27DB-BD31-4B8C-83A1-F6EECF244321}">
                <p14:modId xmlns:p14="http://schemas.microsoft.com/office/powerpoint/2010/main" val="3841927883"/>
              </p:ext>
            </p:extLst>
          </p:nvPr>
        </p:nvGraphicFramePr>
        <p:xfrm>
          <a:off x="3176588" y="2590800"/>
          <a:ext cx="2681287" cy="644525"/>
        </p:xfrm>
        <a:graphic>
          <a:graphicData uri="http://schemas.openxmlformats.org/presentationml/2006/ole">
            <mc:AlternateContent xmlns:mc="http://schemas.openxmlformats.org/markup-compatibility/2006">
              <mc:Choice xmlns:v="urn:schemas-microsoft-com:vml" Requires="v">
                <p:oleObj spid="_x0000_s77921" name="Equation" r:id="rId3" imgW="1003300" imgH="241300" progId="Equation.3">
                  <p:embed/>
                </p:oleObj>
              </mc:Choice>
              <mc:Fallback>
                <p:oleObj name="Equation" r:id="rId3" imgW="10033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590800"/>
                        <a:ext cx="2681287" cy="64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31" name="Content Placeholder 2"/>
          <p:cNvSpPr txBox="1">
            <a:spLocks/>
          </p:cNvSpPr>
          <p:nvPr/>
        </p:nvSpPr>
        <p:spPr bwMode="auto">
          <a:xfrm>
            <a:off x="685800" y="3276600"/>
            <a:ext cx="8077200" cy="23622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dirty="0">
                <a:latin typeface="Calibri"/>
              </a:rPr>
              <a:t>The most common assumption (often used in polycrystal plasticity) is that all slip systems in each grain harden at the same rate. In this case, each grain hardens at a different rate: the higher the Taylor factor, the higher the hardening rate (because the larger amount of microscopic slip).  The sum </a:t>
            </a:r>
            <a:r>
              <a:rPr lang="en-US" b="0" i="1" dirty="0" err="1">
                <a:latin typeface="Cambria Math"/>
                <a:cs typeface="Cambria Math"/>
              </a:rPr>
              <a:t>i</a:t>
            </a:r>
            <a:r>
              <a:rPr lang="en-US" b="0" i="1" dirty="0">
                <a:latin typeface="Calibri"/>
              </a:rPr>
              <a:t> </a:t>
            </a:r>
            <a:r>
              <a:rPr lang="en-US" b="0" dirty="0">
                <a:latin typeface="Calibri"/>
              </a:rPr>
              <a:t>is over all the active slip systems.</a:t>
            </a:r>
          </a:p>
        </p:txBody>
      </p:sp>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5715000"/>
            <a:ext cx="3035300" cy="9906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a:xfrm>
            <a:off x="1524000" y="76200"/>
            <a:ext cx="6096000" cy="1371600"/>
          </a:xfrm>
        </p:spPr>
        <p:txBody>
          <a:bodyPr/>
          <a:lstStyle/>
          <a:p>
            <a:r>
              <a:rPr lang="en-US"/>
              <a:t>Taylor Model: Hardening Alternatives, contd.</a:t>
            </a:r>
          </a:p>
        </p:txBody>
      </p:sp>
      <p:sp>
        <p:nvSpPr>
          <p:cNvPr id="78852" name="Content Placeholder 2"/>
          <p:cNvSpPr>
            <a:spLocks noGrp="1"/>
          </p:cNvSpPr>
          <p:nvPr>
            <p:ph idx="1"/>
          </p:nvPr>
        </p:nvSpPr>
        <p:spPr>
          <a:xfrm>
            <a:off x="762000" y="1752600"/>
            <a:ext cx="7391400" cy="3657600"/>
          </a:xfrm>
        </p:spPr>
        <p:txBody>
          <a:bodyPr/>
          <a:lstStyle/>
          <a:p>
            <a:r>
              <a:rPr lang="en-US" sz="2400" dirty="0"/>
              <a:t>The next level of complexity is to allow each slip system to harden as a function of the slip on all the slip systems, where the hardening coefficient may be different for each system.  This allows for different hardening rates as a function of how each slip system interacts with each other system (e.g. co-planar, non-co-planar etc.).  Note that, to obtain the </a:t>
            </a:r>
            <a:r>
              <a:rPr lang="en-US" sz="2400" i="1" dirty="0" err="1"/>
              <a:t>crss</a:t>
            </a:r>
            <a:r>
              <a:rPr lang="en-US" sz="2400" dirty="0"/>
              <a:t> for the </a:t>
            </a:r>
            <a:r>
              <a:rPr lang="en-US" sz="2400" i="1" dirty="0" err="1">
                <a:latin typeface="Cambria Math"/>
                <a:cs typeface="Cambria Math"/>
              </a:rPr>
              <a:t>j</a:t>
            </a:r>
            <a:r>
              <a:rPr lang="en-US" sz="2400" baseline="30000" dirty="0" err="1"/>
              <a:t>th</a:t>
            </a:r>
            <a:r>
              <a:rPr lang="en-US" sz="2400" dirty="0"/>
              <a:t> system (in the </a:t>
            </a:r>
            <a:r>
              <a:rPr lang="en-US" sz="2400" i="1" dirty="0" err="1">
                <a:latin typeface="Cambria Math"/>
                <a:ea typeface="Calibri"/>
                <a:cs typeface="Cambria Math"/>
              </a:rPr>
              <a:t>i</a:t>
            </a:r>
            <a:r>
              <a:rPr lang="en-US" sz="2400" baseline="30000" dirty="0" err="1">
                <a:latin typeface="Cambria Math"/>
                <a:ea typeface="Calibri"/>
                <a:cs typeface="Cambria Math"/>
              </a:rPr>
              <a:t>th</a:t>
            </a:r>
            <a:r>
              <a:rPr lang="en-US" sz="2400" dirty="0"/>
              <a:t> grain) one must sum up over all the slip system activities.</a:t>
            </a:r>
          </a:p>
        </p:txBody>
      </p:sp>
      <p:sp>
        <p:nvSpPr>
          <p:cNvPr id="78853" name="Slide Number Placeholder 3"/>
          <p:cNvSpPr>
            <a:spLocks noGrp="1"/>
          </p:cNvSpPr>
          <p:nvPr>
            <p:ph type="sldNum" sz="quarter" idx="11"/>
          </p:nvPr>
        </p:nvSpPr>
        <p:spPr>
          <a:noFill/>
        </p:spPr>
        <p:txBody>
          <a:bodyPr/>
          <a:lstStyle/>
          <a:p>
            <a:fld id="{88308419-C23E-7444-A173-DFF45E2DC88A}" type="slidenum">
              <a:rPr lang="en-US" smtClean="0"/>
              <a:pPr/>
              <a:t>82</a:t>
            </a:fld>
            <a:endParaRPr lang="en-US"/>
          </a:p>
        </p:txBody>
      </p:sp>
      <p:graphicFrame>
        <p:nvGraphicFramePr>
          <p:cNvPr id="78850" name="Object 2"/>
          <p:cNvGraphicFramePr>
            <a:graphicFrameLocks noChangeAspect="1"/>
          </p:cNvGraphicFramePr>
          <p:nvPr/>
        </p:nvGraphicFramePr>
        <p:xfrm>
          <a:off x="2903538" y="5349875"/>
          <a:ext cx="2816225" cy="915988"/>
        </p:xfrm>
        <a:graphic>
          <a:graphicData uri="http://schemas.openxmlformats.org/presentationml/2006/ole">
            <mc:AlternateContent xmlns:mc="http://schemas.openxmlformats.org/markup-compatibility/2006">
              <mc:Choice xmlns:v="urn:schemas-microsoft-com:vml" Requires="v">
                <p:oleObj spid="_x0000_s78912" name="Equation" r:id="rId3" imgW="1054100" imgH="342900" progId="Equation.3">
                  <p:embed/>
                </p:oleObj>
              </mc:Choice>
              <mc:Fallback>
                <p:oleObj name="Equation" r:id="rId3" imgW="10541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5349875"/>
                        <a:ext cx="2816225"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1"/>
          <p:cNvSpPr>
            <a:spLocks noGrp="1"/>
          </p:cNvSpPr>
          <p:nvPr>
            <p:ph type="title"/>
          </p:nvPr>
        </p:nvSpPr>
        <p:spPr>
          <a:xfrm>
            <a:off x="990600" y="304800"/>
            <a:ext cx="6781800" cy="1371600"/>
          </a:xfrm>
        </p:spPr>
        <p:txBody>
          <a:bodyPr/>
          <a:lstStyle/>
          <a:p>
            <a:r>
              <a:rPr lang="en-US"/>
              <a:t>Taylor Model: Work Increment</a:t>
            </a:r>
          </a:p>
        </p:txBody>
      </p:sp>
      <p:sp>
        <p:nvSpPr>
          <p:cNvPr id="79876" name="Content Placeholder 2"/>
          <p:cNvSpPr>
            <a:spLocks noGrp="1"/>
          </p:cNvSpPr>
          <p:nvPr>
            <p:ph idx="1"/>
          </p:nvPr>
        </p:nvSpPr>
        <p:spPr>
          <a:xfrm>
            <a:off x="762000" y="1752600"/>
            <a:ext cx="7848600" cy="2667000"/>
          </a:xfrm>
        </p:spPr>
        <p:txBody>
          <a:bodyPr/>
          <a:lstStyle/>
          <a:p>
            <a:r>
              <a:rPr lang="en-US" dirty="0"/>
              <a:t>Regardless of the hardening model, the work done in each strain increment is the same, whether evaluated externally, or from the shear strains. The average over the stresses in each grain is equivalent to making an average of the Taylor factors (and multiplying by the CRSS.</a:t>
            </a:r>
          </a:p>
        </p:txBody>
      </p:sp>
      <p:sp>
        <p:nvSpPr>
          <p:cNvPr id="79877" name="Slide Number Placeholder 3"/>
          <p:cNvSpPr>
            <a:spLocks noGrp="1"/>
          </p:cNvSpPr>
          <p:nvPr>
            <p:ph type="sldNum" sz="quarter" idx="11"/>
          </p:nvPr>
        </p:nvSpPr>
        <p:spPr>
          <a:noFill/>
        </p:spPr>
        <p:txBody>
          <a:bodyPr/>
          <a:lstStyle/>
          <a:p>
            <a:fld id="{A965A67B-078C-8543-AAFD-D1364AE5CD3E}" type="slidenum">
              <a:rPr lang="en-US" smtClean="0"/>
              <a:pPr/>
              <a:t>83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305579729"/>
              </p:ext>
            </p:extLst>
          </p:nvPr>
        </p:nvGraphicFramePr>
        <p:xfrm>
          <a:off x="1981200" y="4648200"/>
          <a:ext cx="5440680" cy="1066800"/>
        </p:xfrm>
        <a:graphic>
          <a:graphicData uri="http://schemas.openxmlformats.org/presentationml/2006/ole">
            <mc:AlternateContent xmlns:mc="http://schemas.openxmlformats.org/markup-compatibility/2006">
              <mc:Choice xmlns:v="urn:schemas-microsoft-com:vml" Requires="v">
                <p:oleObj spid="_x0000_s79937" name="Equation" r:id="rId3" imgW="2590800" imgH="508000" progId="Equation.3">
                  <p:embed/>
                </p:oleObj>
              </mc:Choice>
              <mc:Fallback>
                <p:oleObj name="Equation" r:id="rId3" imgW="2590800" imgH="508000" progId="Equation.3">
                  <p:embed/>
                  <p:pic>
                    <p:nvPicPr>
                      <p:cNvPr id="0" name=""/>
                      <p:cNvPicPr/>
                      <p:nvPr/>
                    </p:nvPicPr>
                    <p:blipFill>
                      <a:blip r:embed="rId4"/>
                      <a:stretch>
                        <a:fillRect/>
                      </a:stretch>
                    </p:blipFill>
                    <p:spPr>
                      <a:xfrm>
                        <a:off x="1981200" y="4648200"/>
                        <a:ext cx="5440680" cy="1066800"/>
                      </a:xfrm>
                      <a:prstGeom prst="rect">
                        <a:avLst/>
                      </a:prstGeom>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1"/>
          </p:nvPr>
        </p:nvSpPr>
        <p:spPr>
          <a:noFill/>
        </p:spPr>
        <p:txBody>
          <a:bodyPr/>
          <a:lstStyle/>
          <a:p>
            <a:fld id="{AEC16587-11B8-574F-AF62-21B6E1D1DF1E}" type="slidenum">
              <a:rPr lang="en-US" smtClean="0"/>
              <a:pPr/>
              <a:t>84</a:t>
            </a:fld>
            <a:endParaRPr lang="en-US"/>
          </a:p>
        </p:txBody>
      </p:sp>
      <p:sp>
        <p:nvSpPr>
          <p:cNvPr id="80899" name="Text Box 19"/>
          <p:cNvSpPr txBox="1">
            <a:spLocks noChangeArrowheads="1"/>
          </p:cNvSpPr>
          <p:nvPr/>
        </p:nvSpPr>
        <p:spPr bwMode="auto">
          <a:xfrm>
            <a:off x="152400" y="5057775"/>
            <a:ext cx="2743200" cy="1190625"/>
          </a:xfrm>
          <a:prstGeom prst="rect">
            <a:avLst/>
          </a:prstGeom>
          <a:noFill/>
          <a:ln w="9525">
            <a:noFill/>
            <a:miter lim="800000"/>
            <a:headEnd/>
            <a:tailEnd/>
          </a:ln>
        </p:spPr>
        <p:txBody>
          <a:bodyPr>
            <a:prstTxWarp prst="textNoShape">
              <a:avLst/>
            </a:prstTxWarp>
            <a:spAutoFit/>
          </a:bodyPr>
          <a:lstStyle/>
          <a:p>
            <a:r>
              <a:rPr lang="en-US" sz="1800" dirty="0">
                <a:latin typeface="Calibri"/>
              </a:rPr>
              <a:t>Note:</a:t>
            </a:r>
          </a:p>
          <a:p>
            <a:r>
              <a:rPr lang="en-US" sz="1800" dirty="0">
                <a:latin typeface="Calibri"/>
              </a:rPr>
              <a:t>Circles -  computed data</a:t>
            </a:r>
          </a:p>
          <a:p>
            <a:r>
              <a:rPr lang="en-US" sz="1800" dirty="0">
                <a:latin typeface="Calibri"/>
              </a:rPr>
              <a:t>Crosses – experimental data</a:t>
            </a:r>
          </a:p>
        </p:txBody>
      </p:sp>
      <p:pic>
        <p:nvPicPr>
          <p:cNvPr id="80900" name="Picture 20" descr="fig113"/>
          <p:cNvPicPr>
            <a:picLocks noChangeAspect="1" noChangeArrowheads="1"/>
          </p:cNvPicPr>
          <p:nvPr/>
        </p:nvPicPr>
        <p:blipFill>
          <a:blip r:embed="rId2">
            <a:lum contrast="42000"/>
          </a:blip>
          <a:srcRect/>
          <a:stretch>
            <a:fillRect/>
          </a:stretch>
        </p:blipFill>
        <p:spPr bwMode="auto">
          <a:xfrm>
            <a:off x="2895600" y="1219200"/>
            <a:ext cx="6019800" cy="4902200"/>
          </a:xfrm>
          <a:prstGeom prst="rect">
            <a:avLst/>
          </a:prstGeom>
          <a:noFill/>
          <a:ln w="9525">
            <a:noFill/>
            <a:miter lim="800000"/>
            <a:headEnd/>
            <a:tailEnd/>
          </a:ln>
        </p:spPr>
      </p:pic>
      <p:sp>
        <p:nvSpPr>
          <p:cNvPr id="80901" name="Rectangle 21"/>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en-US" sz="3200" b="0" i="1" dirty="0">
                <a:solidFill>
                  <a:srgbClr val="011099"/>
                </a:solidFill>
                <a:latin typeface="Calibri"/>
              </a:rPr>
              <a:t>Taylor Model: Comparison to Polycrystal</a:t>
            </a:r>
          </a:p>
        </p:txBody>
      </p:sp>
      <p:sp>
        <p:nvSpPr>
          <p:cNvPr id="80902" name="Text Box 11"/>
          <p:cNvSpPr txBox="1">
            <a:spLocks noChangeArrowheads="1"/>
          </p:cNvSpPr>
          <p:nvPr/>
        </p:nvSpPr>
        <p:spPr bwMode="auto">
          <a:xfrm>
            <a:off x="381000" y="1295400"/>
            <a:ext cx="2819400" cy="3416320"/>
          </a:xfrm>
          <a:prstGeom prst="rect">
            <a:avLst/>
          </a:prstGeom>
          <a:noFill/>
          <a:ln w="9525">
            <a:noFill/>
            <a:miter lim="800000"/>
            <a:headEnd/>
            <a:tailEnd/>
          </a:ln>
        </p:spPr>
        <p:txBody>
          <a:bodyPr>
            <a:prstTxWarp prst="textNoShape">
              <a:avLst/>
            </a:prstTxWarp>
            <a:spAutoFit/>
          </a:bodyPr>
          <a:lstStyle/>
          <a:p>
            <a:r>
              <a:rPr lang="en-US" sz="1800" b="0" dirty="0">
                <a:latin typeface="Calibri"/>
              </a:rPr>
              <a:t>The stress-strain curve obtained for the aggregate by Taylor in his work is shown in the figure.  Although a comparison of single crystal (under </a:t>
            </a:r>
            <a:r>
              <a:rPr lang="en-US" sz="1800" b="0" dirty="0" err="1">
                <a:latin typeface="Calibri"/>
              </a:rPr>
              <a:t>multislip</a:t>
            </a:r>
            <a:r>
              <a:rPr lang="en-US" sz="1800" b="0" dirty="0">
                <a:latin typeface="Calibri"/>
              </a:rPr>
              <a:t> conditions) and a </a:t>
            </a:r>
            <a:r>
              <a:rPr lang="en-US" sz="1800" b="0" dirty="0" err="1">
                <a:latin typeface="Calibri"/>
              </a:rPr>
              <a:t>polycrystal</a:t>
            </a:r>
            <a:r>
              <a:rPr lang="en-US" sz="1800" b="0" dirty="0">
                <a:latin typeface="Calibri"/>
              </a:rPr>
              <a:t> is shown, it is generally considered that the good agreement indicated by the lines was somewhat fortuitous!</a:t>
            </a:r>
          </a:p>
        </p:txBody>
      </p:sp>
      <p:sp>
        <p:nvSpPr>
          <p:cNvPr id="7" name="TextBox 6"/>
          <p:cNvSpPr txBox="1"/>
          <p:nvPr/>
        </p:nvSpPr>
        <p:spPr>
          <a:xfrm>
            <a:off x="609600" y="6291263"/>
            <a:ext cx="8382000" cy="338137"/>
          </a:xfrm>
          <a:prstGeom prst="rect">
            <a:avLst/>
          </a:prstGeom>
          <a:noFill/>
        </p:spPr>
        <p:txBody>
          <a:bodyPr>
            <a:prstTxWarp prst="textNoShape">
              <a:avLst/>
            </a:prstTxWarp>
            <a:spAutoFit/>
          </a:bodyPr>
          <a:lstStyle/>
          <a:p>
            <a:r>
              <a:rPr lang="en-US" sz="1600" b="0" dirty="0">
                <a:solidFill>
                  <a:srgbClr val="FF0000"/>
                </a:solidFill>
                <a:latin typeface="Calibri"/>
              </a:rPr>
              <a:t>The ratio between the two curves is the average Taylor factor, which in this case is ~3.1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Slide Number Placeholder 2"/>
          <p:cNvSpPr>
            <a:spLocks noGrp="1"/>
          </p:cNvSpPr>
          <p:nvPr>
            <p:ph type="sldNum" sz="quarter" idx="11"/>
          </p:nvPr>
        </p:nvSpPr>
        <p:spPr>
          <a:noFill/>
        </p:spPr>
        <p:txBody>
          <a:bodyPr/>
          <a:lstStyle/>
          <a:p>
            <a:fld id="{A95F61AB-20B7-974D-94FA-AD295080A650}" type="slidenum">
              <a:rPr lang="en-US" smtClean="0"/>
              <a:pPr/>
              <a:t>85</a:t>
            </a:fld>
            <a:endParaRPr lang="en-US"/>
          </a:p>
        </p:txBody>
      </p:sp>
      <p:sp>
        <p:nvSpPr>
          <p:cNvPr id="81925" name="Rectangle 2"/>
          <p:cNvSpPr>
            <a:spLocks noChangeArrowheads="1"/>
          </p:cNvSpPr>
          <p:nvPr/>
        </p:nvSpPr>
        <p:spPr bwMode="auto">
          <a:xfrm>
            <a:off x="381000" y="381000"/>
            <a:ext cx="8382000" cy="579438"/>
          </a:xfrm>
          <a:prstGeom prst="rect">
            <a:avLst/>
          </a:prstGeom>
          <a:noFill/>
          <a:ln w="9525">
            <a:noFill/>
            <a:miter lim="800000"/>
            <a:headEnd/>
            <a:tailEnd/>
          </a:ln>
        </p:spPr>
        <p:txBody>
          <a:bodyPr>
            <a:prstTxWarp prst="textNoShape">
              <a:avLst/>
            </a:prstTxWarp>
            <a:spAutoFit/>
          </a:bodyPr>
          <a:lstStyle/>
          <a:p>
            <a:pPr algn="ctr"/>
            <a:r>
              <a:rPr lang="en-US" sz="3200" b="0" i="1" dirty="0">
                <a:solidFill>
                  <a:srgbClr val="011099"/>
                </a:solidFill>
                <a:latin typeface="Calibri"/>
              </a:rPr>
              <a:t>Taylor’s Rigid Plastic Model for Polycrystals</a:t>
            </a:r>
          </a:p>
        </p:txBody>
      </p:sp>
      <p:sp>
        <p:nvSpPr>
          <p:cNvPr id="81926" name="Text Box 3"/>
          <p:cNvSpPr txBox="1">
            <a:spLocks noChangeArrowheads="1"/>
          </p:cNvSpPr>
          <p:nvPr/>
        </p:nvSpPr>
        <p:spPr bwMode="auto">
          <a:xfrm>
            <a:off x="685800" y="1600200"/>
            <a:ext cx="7848600" cy="1200328"/>
          </a:xfrm>
          <a:prstGeom prst="rect">
            <a:avLst/>
          </a:prstGeom>
          <a:noFill/>
          <a:ln w="9525">
            <a:noFill/>
            <a:miter lim="800000"/>
            <a:headEnd/>
            <a:tailEnd/>
          </a:ln>
        </p:spPr>
        <p:txBody>
          <a:bodyPr>
            <a:prstTxWarp prst="textNoShape">
              <a:avLst/>
            </a:prstTxWarp>
            <a:spAutoFit/>
          </a:bodyPr>
          <a:lstStyle/>
          <a:p>
            <a:r>
              <a:rPr lang="en-US" b="0" dirty="0">
                <a:latin typeface="Calibri"/>
              </a:rPr>
              <a:t>Another important conclusion based on this calculation, is that the overall stress-strain curve of the polycrystal is given by  the expression</a:t>
            </a:r>
          </a:p>
        </p:txBody>
      </p:sp>
      <p:graphicFrame>
        <p:nvGraphicFramePr>
          <p:cNvPr id="81922" name="Object 2"/>
          <p:cNvGraphicFramePr>
            <a:graphicFrameLocks noChangeAspect="1"/>
          </p:cNvGraphicFramePr>
          <p:nvPr/>
        </p:nvGraphicFramePr>
        <p:xfrm>
          <a:off x="2516188" y="2968625"/>
          <a:ext cx="3806825" cy="850900"/>
        </p:xfrm>
        <a:graphic>
          <a:graphicData uri="http://schemas.openxmlformats.org/presentationml/2006/ole">
            <mc:AlternateContent xmlns:mc="http://schemas.openxmlformats.org/markup-compatibility/2006">
              <mc:Choice xmlns:v="urn:schemas-microsoft-com:vml" Requires="v">
                <p:oleObj spid="_x0000_s82037" name="Equation" r:id="rId3" imgW="914400" imgH="203200" progId="Equation.3">
                  <p:embed/>
                </p:oleObj>
              </mc:Choice>
              <mc:Fallback>
                <p:oleObj name="Equation" r:id="rId3" imgW="9144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2968625"/>
                        <a:ext cx="3806825" cy="8509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27" name="Text Box 7"/>
          <p:cNvSpPr txBox="1">
            <a:spLocks noChangeArrowheads="1"/>
          </p:cNvSpPr>
          <p:nvPr/>
        </p:nvSpPr>
        <p:spPr bwMode="auto">
          <a:xfrm>
            <a:off x="533400" y="5486400"/>
            <a:ext cx="7848600" cy="457200"/>
          </a:xfrm>
          <a:prstGeom prst="rect">
            <a:avLst/>
          </a:prstGeom>
          <a:noFill/>
          <a:ln w="9525">
            <a:noFill/>
            <a:miter lim="800000"/>
            <a:headEnd/>
            <a:tailEnd/>
          </a:ln>
        </p:spPr>
        <p:txBody>
          <a:bodyPr>
            <a:prstTxWarp prst="textNoShape">
              <a:avLst/>
            </a:prstTxWarp>
            <a:spAutoFit/>
          </a:bodyPr>
          <a:lstStyle/>
          <a:p>
            <a:r>
              <a:rPr lang="en-US" b="0" dirty="0">
                <a:latin typeface="Calibri"/>
              </a:rPr>
              <a:t>By Taylor’s calculation, for FCC polycrystal metals, </a:t>
            </a:r>
          </a:p>
        </p:txBody>
      </p:sp>
      <p:sp>
        <p:nvSpPr>
          <p:cNvPr id="81928" name="Rectangle 8"/>
          <p:cNvSpPr>
            <a:spLocks noChangeArrowheads="1"/>
          </p:cNvSpPr>
          <p:nvPr/>
        </p:nvSpPr>
        <p:spPr bwMode="auto">
          <a:xfrm>
            <a:off x="600074" y="3886200"/>
            <a:ext cx="8010525" cy="1631216"/>
          </a:xfrm>
          <a:prstGeom prst="rect">
            <a:avLst/>
          </a:prstGeom>
          <a:noFill/>
          <a:ln w="9525">
            <a:noFill/>
            <a:miter lim="800000"/>
            <a:headEnd/>
            <a:tailEnd/>
          </a:ln>
        </p:spPr>
        <p:txBody>
          <a:bodyPr wrap="square">
            <a:prstTxWarp prst="textNoShape">
              <a:avLst/>
            </a:prstTxWarp>
            <a:spAutoFit/>
          </a:bodyPr>
          <a:lstStyle/>
          <a:p>
            <a:r>
              <a:rPr lang="en-US" sz="2000" b="0" dirty="0">
                <a:latin typeface="Calibri"/>
              </a:rPr>
              <a:t>Where, </a:t>
            </a:r>
          </a:p>
          <a:p>
            <a:r>
              <a:rPr lang="en-US" sz="2000" i="1" dirty="0">
                <a:latin typeface="Symbol" charset="2"/>
                <a:ea typeface="Symbol" charset="2"/>
                <a:cs typeface="Symbol" charset="2"/>
              </a:rPr>
              <a:t>t(g) </a:t>
            </a:r>
            <a:r>
              <a:rPr lang="en-US" sz="2000" b="0" dirty="0">
                <a:latin typeface="Calibri"/>
              </a:rPr>
              <a:t>is the critical resolved shear stress (CRSS as a function of the shear strain) for a single crystal, assumed to have a single value;</a:t>
            </a:r>
          </a:p>
          <a:p>
            <a:r>
              <a:rPr lang="en-US" sz="2000" b="0" dirty="0">
                <a:latin typeface="Calibri"/>
              </a:rPr>
              <a:t>&lt;M&gt; is an average value of the Taylor factor of all the grains (which changes with strain). </a:t>
            </a:r>
          </a:p>
        </p:txBody>
      </p:sp>
      <p:graphicFrame>
        <p:nvGraphicFramePr>
          <p:cNvPr id="81923" name="Object 3"/>
          <p:cNvGraphicFramePr>
            <a:graphicFrameLocks noChangeAspect="1"/>
          </p:cNvGraphicFramePr>
          <p:nvPr/>
        </p:nvGraphicFramePr>
        <p:xfrm>
          <a:off x="3330575" y="6172200"/>
          <a:ext cx="1952625" cy="533400"/>
        </p:xfrm>
        <a:graphic>
          <a:graphicData uri="http://schemas.openxmlformats.org/presentationml/2006/ole">
            <mc:AlternateContent xmlns:mc="http://schemas.openxmlformats.org/markup-compatibility/2006">
              <mc:Choice xmlns:v="urn:schemas-microsoft-com:vml" Requires="v">
                <p:oleObj spid="_x0000_s82038" name="Equation" r:id="rId5" imgW="749300" imgH="203200" progId="Equation.3">
                  <p:embed/>
                </p:oleObj>
              </mc:Choice>
              <mc:Fallback>
                <p:oleObj name="Equation" r:id="rId5" imgW="7493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75" y="6172200"/>
                        <a:ext cx="1952625" cy="5334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934200" cy="1371600"/>
          </a:xfrm>
        </p:spPr>
        <p:txBody>
          <a:bodyPr/>
          <a:lstStyle/>
          <a:p>
            <a:r>
              <a:rPr lang="en-US" dirty="0"/>
              <a:t>Updating the Lattice Orientation</a:t>
            </a:r>
          </a:p>
        </p:txBody>
      </p:sp>
      <p:sp>
        <p:nvSpPr>
          <p:cNvPr id="3" name="Content Placeholder 2"/>
          <p:cNvSpPr>
            <a:spLocks noGrp="1"/>
          </p:cNvSpPr>
          <p:nvPr>
            <p:ph idx="1"/>
          </p:nvPr>
        </p:nvSpPr>
        <p:spPr>
          <a:xfrm>
            <a:off x="685800" y="2667000"/>
            <a:ext cx="7848600" cy="3581400"/>
          </a:xfrm>
        </p:spPr>
        <p:txBody>
          <a:bodyPr/>
          <a:lstStyle/>
          <a:p>
            <a:r>
              <a:rPr lang="en-US" dirty="0"/>
              <a:t>This section analyzes one approach to computing the change in lattice orientation that results from slip.  The number of slip systems is not restricted to any particular value.</a:t>
            </a:r>
          </a:p>
        </p:txBody>
      </p:sp>
      <p:sp>
        <p:nvSpPr>
          <p:cNvPr id="4" name="Slide Number Placeholder 3"/>
          <p:cNvSpPr>
            <a:spLocks noGrp="1"/>
          </p:cNvSpPr>
          <p:nvPr>
            <p:ph type="sldNum" sz="quarter" idx="11"/>
          </p:nvPr>
        </p:nvSpPr>
        <p:spPr/>
        <p:txBody>
          <a:bodyPr/>
          <a:lstStyle/>
          <a:p>
            <a:fld id="{D7FF8BA9-0D87-9D47-93A0-1CE4DE5A0A91}" type="slidenum">
              <a:rPr lang="en-US" smtClean="0"/>
              <a:pPr/>
              <a:t>86</a:t>
            </a:fld>
            <a:endParaRPr lang="en-US"/>
          </a:p>
        </p:txBody>
      </p:sp>
    </p:spTree>
    <p:extLst>
      <p:ext uri="{BB962C8B-B14F-4D97-AF65-F5344CB8AC3E}">
        <p14:creationId xmlns:p14="http://schemas.microsoft.com/office/powerpoint/2010/main" val="30585113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Slide Number Placeholder 2"/>
          <p:cNvSpPr>
            <a:spLocks noGrp="1"/>
          </p:cNvSpPr>
          <p:nvPr>
            <p:ph type="sldNum" sz="quarter" idx="11"/>
          </p:nvPr>
        </p:nvSpPr>
        <p:spPr>
          <a:noFill/>
        </p:spPr>
        <p:txBody>
          <a:bodyPr/>
          <a:lstStyle/>
          <a:p>
            <a:fld id="{E12F2672-719D-D241-9D96-C1ACA33BE367}" type="slidenum">
              <a:rPr lang="en-US" smtClean="0"/>
              <a:pPr/>
              <a:t>87</a:t>
            </a:fld>
            <a:endParaRPr lang="en-US"/>
          </a:p>
        </p:txBody>
      </p:sp>
      <p:sp>
        <p:nvSpPr>
          <p:cNvPr id="82951" name="Text Box 11"/>
          <p:cNvSpPr txBox="1">
            <a:spLocks noChangeArrowheads="1"/>
          </p:cNvSpPr>
          <p:nvPr/>
        </p:nvSpPr>
        <p:spPr bwMode="auto">
          <a:xfrm>
            <a:off x="685800" y="1219200"/>
            <a:ext cx="7848600" cy="1938992"/>
          </a:xfrm>
          <a:prstGeom prst="rect">
            <a:avLst/>
          </a:prstGeom>
          <a:noFill/>
          <a:ln w="9525">
            <a:noFill/>
            <a:miter lim="800000"/>
            <a:headEnd/>
            <a:tailEnd/>
          </a:ln>
        </p:spPr>
        <p:txBody>
          <a:bodyPr>
            <a:prstTxWarp prst="textNoShape">
              <a:avLst/>
            </a:prstTxWarp>
            <a:spAutoFit/>
          </a:bodyPr>
          <a:lstStyle/>
          <a:p>
            <a:r>
              <a:rPr lang="en-US" sz="2000" b="0" dirty="0">
                <a:latin typeface="Calibri"/>
              </a:rPr>
              <a:t>For texture development it is necessary to obtain the total spin for the aggregate. Note that the since all the grains are assumed to be subjected to the same displacement (or velocity field) as the aggregate, the total rotation experienced by each grain will be the same as that of the aggregate. The </a:t>
            </a:r>
            <a:r>
              <a:rPr lang="en-US" sz="2000" b="0" i="1" dirty="0">
                <a:latin typeface="Cambria Math"/>
                <a:cs typeface="Cambria Math"/>
              </a:rPr>
              <a:t>q</a:t>
            </a:r>
            <a:r>
              <a:rPr lang="en-US" sz="2000" b="0" dirty="0">
                <a:latin typeface="Calibri"/>
              </a:rPr>
              <a:t> introduced here can be thought of as the skew-symmetric counterpart to the Schmid tensor. </a:t>
            </a:r>
          </a:p>
        </p:txBody>
      </p:sp>
      <p:sp>
        <p:nvSpPr>
          <p:cNvPr id="82952" name="Text Box 16"/>
          <p:cNvSpPr txBox="1">
            <a:spLocks noChangeArrowheads="1"/>
          </p:cNvSpPr>
          <p:nvPr/>
        </p:nvSpPr>
        <p:spPr bwMode="auto">
          <a:xfrm>
            <a:off x="457200" y="3657600"/>
            <a:ext cx="2792413" cy="457200"/>
          </a:xfrm>
          <a:prstGeom prst="rect">
            <a:avLst/>
          </a:prstGeom>
          <a:noFill/>
          <a:ln w="9525">
            <a:noFill/>
            <a:miter lim="800000"/>
            <a:headEnd/>
            <a:tailEnd/>
          </a:ln>
        </p:spPr>
        <p:txBody>
          <a:bodyPr wrap="none">
            <a:prstTxWarp prst="textNoShape">
              <a:avLst/>
            </a:prstTxWarp>
            <a:spAutoFit/>
          </a:bodyPr>
          <a:lstStyle/>
          <a:p>
            <a:r>
              <a:rPr lang="en-US" dirty="0">
                <a:solidFill>
                  <a:schemeClr val="tx1"/>
                </a:solidFill>
                <a:latin typeface="Calibri"/>
              </a:rPr>
              <a:t>For uniaxial tension</a:t>
            </a:r>
          </a:p>
        </p:txBody>
      </p:sp>
      <p:graphicFrame>
        <p:nvGraphicFramePr>
          <p:cNvPr id="82946" name="Object 2"/>
          <p:cNvGraphicFramePr>
            <a:graphicFrameLocks noChangeAspect="1"/>
          </p:cNvGraphicFramePr>
          <p:nvPr/>
        </p:nvGraphicFramePr>
        <p:xfrm>
          <a:off x="3429000" y="3657600"/>
          <a:ext cx="2968625" cy="577850"/>
        </p:xfrm>
        <a:graphic>
          <a:graphicData uri="http://schemas.openxmlformats.org/presentationml/2006/ole">
            <mc:AlternateContent xmlns:mc="http://schemas.openxmlformats.org/markup-compatibility/2006">
              <mc:Choice xmlns:v="urn:schemas-microsoft-com:vml" Requires="v">
                <p:oleObj spid="_x0000_s83163" name="Equation" r:id="rId3" imgW="914400" imgH="178120" progId="Equation.3">
                  <p:embed/>
                </p:oleObj>
              </mc:Choice>
              <mc:Fallback>
                <p:oleObj name="Equation" r:id="rId3" imgW="914400" imgH="178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968625" cy="5778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3" name="Text Box 18"/>
          <p:cNvSpPr txBox="1">
            <a:spLocks noChangeArrowheads="1"/>
          </p:cNvSpPr>
          <p:nvPr/>
        </p:nvSpPr>
        <p:spPr bwMode="auto">
          <a:xfrm>
            <a:off x="457200" y="4114800"/>
            <a:ext cx="901659" cy="461665"/>
          </a:xfrm>
          <a:prstGeom prst="rect">
            <a:avLst/>
          </a:prstGeom>
          <a:noFill/>
          <a:ln w="9525">
            <a:noFill/>
            <a:miter lim="800000"/>
            <a:headEnd/>
            <a:tailEnd/>
          </a:ln>
        </p:spPr>
        <p:txBody>
          <a:bodyPr wrap="none">
            <a:prstTxWarp prst="textNoShape">
              <a:avLst/>
            </a:prstTxWarp>
            <a:spAutoFit/>
          </a:bodyPr>
          <a:lstStyle/>
          <a:p>
            <a:r>
              <a:rPr lang="en-US" dirty="0">
                <a:solidFill>
                  <a:schemeClr val="tx1"/>
                </a:solidFill>
                <a:latin typeface="Calibri"/>
              </a:rPr>
              <a:t>Then,</a:t>
            </a:r>
          </a:p>
        </p:txBody>
      </p:sp>
      <p:graphicFrame>
        <p:nvGraphicFramePr>
          <p:cNvPr id="82947" name="Object 3"/>
          <p:cNvGraphicFramePr>
            <a:graphicFrameLocks noChangeAspect="1"/>
          </p:cNvGraphicFramePr>
          <p:nvPr/>
        </p:nvGraphicFramePr>
        <p:xfrm>
          <a:off x="1384300" y="4646613"/>
          <a:ext cx="6605588" cy="1171575"/>
        </p:xfrm>
        <a:graphic>
          <a:graphicData uri="http://schemas.openxmlformats.org/presentationml/2006/ole">
            <mc:AlternateContent xmlns:mc="http://schemas.openxmlformats.org/markup-compatibility/2006">
              <mc:Choice xmlns:v="urn:schemas-microsoft-com:vml" Requires="v">
                <p:oleObj spid="_x0000_s83164" name="Equation" r:id="rId5" imgW="1943100" imgH="342900" progId="Equation.3">
                  <p:embed/>
                </p:oleObj>
              </mc:Choice>
              <mc:Fallback>
                <p:oleObj name="Equation" r:id="rId5" imgW="19431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4646613"/>
                        <a:ext cx="6605588" cy="1171575"/>
                      </a:xfrm>
                      <a:prstGeom prst="rect">
                        <a:avLst/>
                      </a:prstGeom>
                      <a:solidFill>
                        <a:srgbClr val="CCFFCC"/>
                      </a:solidFill>
                      <a:ln w="9525">
                        <a:solidFill>
                          <a:srgbClr val="0000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4" name="Text Box 21"/>
          <p:cNvSpPr txBox="1">
            <a:spLocks noChangeArrowheads="1"/>
          </p:cNvSpPr>
          <p:nvPr/>
        </p:nvSpPr>
        <p:spPr bwMode="auto">
          <a:xfrm>
            <a:off x="762000" y="6019800"/>
            <a:ext cx="3124200" cy="466725"/>
          </a:xfrm>
          <a:prstGeom prst="rect">
            <a:avLst/>
          </a:prstGeom>
          <a:noFill/>
          <a:ln w="9525">
            <a:solidFill>
              <a:srgbClr val="FF0000"/>
            </a:solidFill>
            <a:miter lim="800000"/>
            <a:headEnd/>
            <a:tailEnd/>
          </a:ln>
        </p:spPr>
        <p:txBody>
          <a:bodyPr>
            <a:prstTxWarp prst="textNoShape">
              <a:avLst/>
            </a:prstTxWarp>
            <a:spAutoFit/>
          </a:bodyPr>
          <a:lstStyle/>
          <a:p>
            <a:r>
              <a:rPr lang="en-US" dirty="0">
                <a:solidFill>
                  <a:schemeClr val="tx1"/>
                </a:solidFill>
                <a:latin typeface="Calibri"/>
              </a:rPr>
              <a:t>Note: </a:t>
            </a:r>
          </a:p>
        </p:txBody>
      </p:sp>
      <p:graphicFrame>
        <p:nvGraphicFramePr>
          <p:cNvPr id="82948" name="Object 4"/>
          <p:cNvGraphicFramePr>
            <a:graphicFrameLocks noChangeAspect="1"/>
          </p:cNvGraphicFramePr>
          <p:nvPr/>
        </p:nvGraphicFramePr>
        <p:xfrm>
          <a:off x="1804988" y="6057900"/>
          <a:ext cx="2028825" cy="354013"/>
        </p:xfrm>
        <a:graphic>
          <a:graphicData uri="http://schemas.openxmlformats.org/presentationml/2006/ole">
            <mc:AlternateContent xmlns:mc="http://schemas.openxmlformats.org/markup-compatibility/2006">
              <mc:Choice xmlns:v="urn:schemas-microsoft-com:vml" Requires="v">
                <p:oleObj spid="_x0000_s83165" name="Equation" r:id="rId7" imgW="952500" imgH="165100" progId="Equation.3">
                  <p:embed/>
                </p:oleObj>
              </mc:Choice>
              <mc:Fallback>
                <p:oleObj name="Equation" r:id="rId7" imgW="952500" imgH="165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4988" y="6057900"/>
                        <a:ext cx="2028825"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5" name="Rectangle 23"/>
          <p:cNvSpPr>
            <a:spLocks noChangeArrowheads="1"/>
          </p:cNvSpPr>
          <p:nvPr/>
        </p:nvSpPr>
        <p:spPr bwMode="auto">
          <a:xfrm>
            <a:off x="228600" y="381000"/>
            <a:ext cx="8686800" cy="641350"/>
          </a:xfrm>
          <a:prstGeom prst="rect">
            <a:avLst/>
          </a:prstGeom>
          <a:noFill/>
          <a:ln w="9525">
            <a:noFill/>
            <a:miter lim="800000"/>
            <a:headEnd/>
            <a:tailEnd/>
          </a:ln>
        </p:spPr>
        <p:txBody>
          <a:bodyPr>
            <a:prstTxWarp prst="textNoShape">
              <a:avLst/>
            </a:prstTxWarp>
            <a:spAutoFit/>
          </a:bodyPr>
          <a:lstStyle/>
          <a:p>
            <a:pPr algn="ctr"/>
            <a:r>
              <a:rPr lang="en-US" sz="3600" b="0" i="1" dirty="0">
                <a:solidFill>
                  <a:srgbClr val="011099"/>
                </a:solidFill>
                <a:latin typeface="Calibri"/>
              </a:rPr>
              <a:t>Taylor Model: Grain Reorientation</a:t>
            </a:r>
          </a:p>
        </p:txBody>
      </p:sp>
      <p:graphicFrame>
        <p:nvGraphicFramePr>
          <p:cNvPr id="82949" name="Object 5"/>
          <p:cNvGraphicFramePr>
            <a:graphicFrameLocks noChangeAspect="1"/>
          </p:cNvGraphicFramePr>
          <p:nvPr/>
        </p:nvGraphicFramePr>
        <p:xfrm>
          <a:off x="4581525" y="5932488"/>
          <a:ext cx="4095750" cy="941387"/>
        </p:xfrm>
        <a:graphic>
          <a:graphicData uri="http://schemas.openxmlformats.org/presentationml/2006/ole">
            <mc:AlternateContent xmlns:mc="http://schemas.openxmlformats.org/markup-compatibility/2006">
              <mc:Choice xmlns:v="urn:schemas-microsoft-com:vml" Requires="v">
                <p:oleObj spid="_x0000_s83166" name="Equation" r:id="rId9" imgW="1600200" imgH="368300" progId="Equation.3">
                  <p:embed/>
                </p:oleObj>
              </mc:Choice>
              <mc:Fallback>
                <p:oleObj name="Equation" r:id="rId9" imgW="1600200" imgH="3683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1525" y="5932488"/>
                        <a:ext cx="4095750" cy="94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6" name="TextBox 11"/>
          <p:cNvSpPr txBox="1">
            <a:spLocks noChangeArrowheads="1"/>
          </p:cNvSpPr>
          <p:nvPr/>
        </p:nvSpPr>
        <p:spPr bwMode="auto">
          <a:xfrm>
            <a:off x="6934200" y="3276600"/>
            <a:ext cx="2209800" cy="1015663"/>
          </a:xfrm>
          <a:prstGeom prst="rect">
            <a:avLst/>
          </a:prstGeom>
          <a:noFill/>
          <a:ln w="9525">
            <a:solidFill>
              <a:srgbClr val="FF0000"/>
            </a:solidFill>
            <a:miter lim="800000"/>
            <a:headEnd/>
            <a:tailEnd/>
          </a:ln>
        </p:spPr>
        <p:txBody>
          <a:bodyPr>
            <a:prstTxWarp prst="textNoShape">
              <a:avLst/>
            </a:prstTxWarp>
            <a:spAutoFit/>
          </a:bodyPr>
          <a:lstStyle/>
          <a:p>
            <a:pPr algn="ctr"/>
            <a:r>
              <a:rPr lang="en-US" sz="2000" dirty="0">
                <a:solidFill>
                  <a:srgbClr val="FF0000"/>
                </a:solidFill>
                <a:latin typeface="Calibri"/>
              </a:rPr>
              <a:t>Note: “W” denotes spin here, not work done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4"/>
          <p:cNvSpPr>
            <a:spLocks noGrp="1"/>
          </p:cNvSpPr>
          <p:nvPr>
            <p:ph type="sldNum" sz="quarter" idx="11"/>
          </p:nvPr>
        </p:nvSpPr>
        <p:spPr>
          <a:noFill/>
        </p:spPr>
        <p:txBody>
          <a:bodyPr/>
          <a:lstStyle/>
          <a:p>
            <a:fld id="{95C09A8D-96FB-244A-B9D1-9CABBCF29A60}" type="slidenum">
              <a:rPr lang="en-US" smtClean="0"/>
              <a:pPr/>
              <a:t>88</a:t>
            </a:fld>
            <a:endParaRPr lang="en-US"/>
          </a:p>
        </p:txBody>
      </p:sp>
      <p:sp>
        <p:nvSpPr>
          <p:cNvPr id="83973" name="Rectangle 2"/>
          <p:cNvSpPr>
            <a:spLocks noGrp="1" noChangeArrowheads="1"/>
          </p:cNvSpPr>
          <p:nvPr>
            <p:ph type="title"/>
          </p:nvPr>
        </p:nvSpPr>
        <p:spPr>
          <a:xfrm>
            <a:off x="1066800" y="228600"/>
            <a:ext cx="7010400" cy="838200"/>
          </a:xfrm>
        </p:spPr>
        <p:txBody>
          <a:bodyPr/>
          <a:lstStyle/>
          <a:p>
            <a:r>
              <a:rPr lang="en-US"/>
              <a:t>Taylor model: Reorientation: 1</a:t>
            </a:r>
          </a:p>
        </p:txBody>
      </p:sp>
      <p:sp>
        <p:nvSpPr>
          <p:cNvPr id="83974" name="Rectangle 3"/>
          <p:cNvSpPr>
            <a:spLocks noGrp="1" noChangeArrowheads="1"/>
          </p:cNvSpPr>
          <p:nvPr>
            <p:ph type="body" idx="1"/>
          </p:nvPr>
        </p:nvSpPr>
        <p:spPr>
          <a:xfrm>
            <a:off x="762000" y="1295400"/>
            <a:ext cx="7467600" cy="4724400"/>
          </a:xfrm>
        </p:spPr>
        <p:txBody>
          <a:bodyPr/>
          <a:lstStyle/>
          <a:p>
            <a:r>
              <a:rPr lang="en-US">
                <a:ea typeface="Times" charset="0"/>
                <a:cs typeface="Times" charset="0"/>
              </a:rPr>
              <a:t>Review of effect of slip system activity:</a:t>
            </a:r>
          </a:p>
          <a:p>
            <a:r>
              <a:rPr lang="en-US">
                <a:ea typeface="Times" charset="0"/>
                <a:cs typeface="Times" charset="0"/>
              </a:rPr>
              <a:t>Symmetric part of the distortion tensor resulting from slip:</a:t>
            </a:r>
            <a:br>
              <a:rPr lang="en-US">
                <a:ea typeface="Times" charset="0"/>
                <a:cs typeface="Times" charset="0"/>
              </a:rPr>
            </a:br>
            <a:br>
              <a:rPr lang="en-US">
                <a:ea typeface="Times" charset="0"/>
                <a:cs typeface="Times" charset="0"/>
              </a:rPr>
            </a:br>
            <a:endParaRPr lang="en-US">
              <a:ea typeface="Times" charset="0"/>
              <a:cs typeface="Times" charset="0"/>
            </a:endParaRPr>
          </a:p>
          <a:p>
            <a:r>
              <a:rPr lang="en-US">
                <a:ea typeface="Times" charset="0"/>
                <a:cs typeface="Times" charset="0"/>
              </a:rPr>
              <a:t>Anti-symmetric part of Deformation Strain Rate Tensor (used for calculating lattice rotations, sum over active slip systems): </a:t>
            </a:r>
          </a:p>
        </p:txBody>
      </p:sp>
      <p:graphicFrame>
        <p:nvGraphicFramePr>
          <p:cNvPr id="83970" name="Object 2"/>
          <p:cNvGraphicFramePr>
            <a:graphicFrameLocks noChangeAspect="1"/>
          </p:cNvGraphicFramePr>
          <p:nvPr/>
        </p:nvGraphicFramePr>
        <p:xfrm>
          <a:off x="3352800" y="2614613"/>
          <a:ext cx="4800600" cy="966787"/>
        </p:xfrm>
        <a:graphic>
          <a:graphicData uri="http://schemas.openxmlformats.org/presentationml/2006/ole">
            <mc:AlternateContent xmlns:mc="http://schemas.openxmlformats.org/markup-compatibility/2006">
              <mc:Choice xmlns:v="urn:schemas-microsoft-com:vml" Requires="v">
                <p:oleObj spid="_x0000_s84083" name="Equation" r:id="rId3" imgW="1765300" imgH="355600" progId="Equation.3">
                  <p:embed/>
                </p:oleObj>
              </mc:Choice>
              <mc:Fallback>
                <p:oleObj name="Equation" r:id="rId3" imgW="17653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14613"/>
                        <a:ext cx="4800600" cy="966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1" name="Object 3"/>
          <p:cNvGraphicFramePr>
            <a:graphicFrameLocks noChangeAspect="1"/>
          </p:cNvGraphicFramePr>
          <p:nvPr/>
        </p:nvGraphicFramePr>
        <p:xfrm>
          <a:off x="3200400" y="5105400"/>
          <a:ext cx="5181600" cy="1066800"/>
        </p:xfrm>
        <a:graphic>
          <a:graphicData uri="http://schemas.openxmlformats.org/presentationml/2006/ole">
            <mc:AlternateContent xmlns:mc="http://schemas.openxmlformats.org/markup-compatibility/2006">
              <mc:Choice xmlns:v="urn:schemas-microsoft-com:vml" Requires="v">
                <p:oleObj spid="_x0000_s84084" name="Equation" r:id="rId5" imgW="1727200" imgH="355600" progId="Equation.3">
                  <p:embed/>
                </p:oleObj>
              </mc:Choice>
              <mc:Fallback>
                <p:oleObj name="Equation" r:id="rId5" imgW="1727200" imgH="355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105400"/>
                        <a:ext cx="5181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4"/>
          <p:cNvSpPr>
            <a:spLocks noGrp="1"/>
          </p:cNvSpPr>
          <p:nvPr>
            <p:ph type="sldNum" sz="quarter" idx="11"/>
          </p:nvPr>
        </p:nvSpPr>
        <p:spPr>
          <a:noFill/>
        </p:spPr>
        <p:txBody>
          <a:bodyPr/>
          <a:lstStyle/>
          <a:p>
            <a:fld id="{3D9935FC-2E47-4A45-A2D2-CEFE6BF963D5}" type="slidenum">
              <a:rPr lang="en-US" smtClean="0"/>
              <a:pPr/>
              <a:t>89</a:t>
            </a:fld>
            <a:endParaRPr lang="en-US"/>
          </a:p>
        </p:txBody>
      </p:sp>
      <p:sp>
        <p:nvSpPr>
          <p:cNvPr id="84997" name="Rectangle 2"/>
          <p:cNvSpPr>
            <a:spLocks noGrp="1" noChangeArrowheads="1"/>
          </p:cNvSpPr>
          <p:nvPr>
            <p:ph type="title"/>
          </p:nvPr>
        </p:nvSpPr>
        <p:spPr>
          <a:xfrm>
            <a:off x="1295400" y="76200"/>
            <a:ext cx="6553200" cy="1371600"/>
          </a:xfrm>
        </p:spPr>
        <p:txBody>
          <a:bodyPr/>
          <a:lstStyle/>
          <a:p>
            <a:r>
              <a:rPr lang="en-US"/>
              <a:t>Taylor model: Reorientation: 2</a:t>
            </a:r>
          </a:p>
        </p:txBody>
      </p:sp>
      <p:sp>
        <p:nvSpPr>
          <p:cNvPr id="84998" name="Rectangle 3"/>
          <p:cNvSpPr>
            <a:spLocks noGrp="1" noChangeArrowheads="1"/>
          </p:cNvSpPr>
          <p:nvPr>
            <p:ph type="body" idx="1"/>
          </p:nvPr>
        </p:nvSpPr>
        <p:spPr/>
        <p:txBody>
          <a:bodyPr/>
          <a:lstStyle/>
          <a:p>
            <a:r>
              <a:rPr lang="en-US" dirty="0">
                <a:ea typeface="Times" charset="0"/>
                <a:cs typeface="Times" charset="0"/>
              </a:rPr>
              <a:t>Strain rate from slip (add up contributions from all active slip systems):</a:t>
            </a:r>
            <a:br>
              <a:rPr lang="en-US" dirty="0">
                <a:ea typeface="Times" charset="0"/>
                <a:cs typeface="Times" charset="0"/>
              </a:rPr>
            </a:br>
            <a:endParaRPr lang="en-US" dirty="0">
              <a:ea typeface="Times" charset="0"/>
              <a:cs typeface="Times" charset="0"/>
            </a:endParaRPr>
          </a:p>
          <a:p>
            <a:pPr>
              <a:buFont typeface="Monotype Sorts" charset="2"/>
              <a:buNone/>
            </a:pPr>
            <a:br>
              <a:rPr lang="en-US" dirty="0">
                <a:ea typeface="Times" charset="0"/>
                <a:cs typeface="Times" charset="0"/>
              </a:rPr>
            </a:br>
            <a:endParaRPr lang="en-US" dirty="0">
              <a:ea typeface="Times" charset="0"/>
              <a:cs typeface="Times" charset="0"/>
            </a:endParaRPr>
          </a:p>
          <a:p>
            <a:r>
              <a:rPr lang="en-US" dirty="0">
                <a:ea typeface="Times" charset="0"/>
                <a:cs typeface="Times" charset="0"/>
              </a:rPr>
              <a:t>Rotation rate from slip, </a:t>
            </a:r>
            <a:r>
              <a:rPr lang="en-US" i="1" dirty="0">
                <a:ea typeface="Times" charset="0"/>
                <a:cs typeface="Times" charset="0"/>
              </a:rPr>
              <a:t>W</a:t>
            </a:r>
            <a:r>
              <a:rPr lang="en-US" i="1" baseline="30000" dirty="0">
                <a:ea typeface="Times" charset="0"/>
                <a:cs typeface="Times" charset="0"/>
              </a:rPr>
              <a:t>C</a:t>
            </a:r>
            <a:r>
              <a:rPr lang="en-US" i="1" dirty="0">
                <a:ea typeface="Times" charset="0"/>
                <a:cs typeface="Times" charset="0"/>
              </a:rPr>
              <a:t>,</a:t>
            </a:r>
            <a:r>
              <a:rPr lang="en-US" dirty="0">
                <a:ea typeface="Times" charset="0"/>
                <a:cs typeface="Times" charset="0"/>
              </a:rPr>
              <a:t> (add up contributions from all active slip systems):</a:t>
            </a:r>
          </a:p>
        </p:txBody>
      </p:sp>
      <p:graphicFrame>
        <p:nvGraphicFramePr>
          <p:cNvPr id="84994" name="Object 2"/>
          <p:cNvGraphicFramePr>
            <a:graphicFrameLocks noChangeAspect="1"/>
          </p:cNvGraphicFramePr>
          <p:nvPr/>
        </p:nvGraphicFramePr>
        <p:xfrm>
          <a:off x="5029200" y="2800350"/>
          <a:ext cx="3657600" cy="1238250"/>
        </p:xfrm>
        <a:graphic>
          <a:graphicData uri="http://schemas.openxmlformats.org/presentationml/2006/ole">
            <mc:AlternateContent xmlns:mc="http://schemas.openxmlformats.org/markup-compatibility/2006">
              <mc:Choice xmlns:v="urn:schemas-microsoft-com:vml" Requires="v">
                <p:oleObj spid="_x0000_s85107" name="Equation" r:id="rId3" imgW="939800" imgH="317500" progId="Equation.3">
                  <p:embed/>
                </p:oleObj>
              </mc:Choice>
              <mc:Fallback>
                <p:oleObj name="Equation" r:id="rId3" imgW="939800" imgH="317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00350"/>
                        <a:ext cx="3657600"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4905375" y="5027613"/>
          <a:ext cx="3602038" cy="1296987"/>
        </p:xfrm>
        <a:graphic>
          <a:graphicData uri="http://schemas.openxmlformats.org/presentationml/2006/ole">
            <mc:AlternateContent xmlns:mc="http://schemas.openxmlformats.org/markup-compatibility/2006">
              <mc:Choice xmlns:v="urn:schemas-microsoft-com:vml" Requires="v">
                <p:oleObj spid="_x0000_s85108" name="Equation" r:id="rId5" imgW="952500" imgH="342900" progId="Equation.3">
                  <p:embed/>
                </p:oleObj>
              </mc:Choice>
              <mc:Fallback>
                <p:oleObj name="Equation" r:id="rId5" imgW="9525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5027613"/>
                        <a:ext cx="3602038" cy="129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9"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D01C3605-C8FF-E049-A2C6-5C3D72AA7D9A}" type="slidenum">
              <a:rPr lang="en-US" smtClean="0"/>
              <a:pPr/>
              <a:t>9</a:t>
            </a:fld>
            <a:endParaRPr lang="en-US"/>
          </a:p>
        </p:txBody>
      </p:sp>
      <p:sp>
        <p:nvSpPr>
          <p:cNvPr id="21507" name="Rectangle 2"/>
          <p:cNvSpPr>
            <a:spLocks noGrp="1" noChangeArrowheads="1"/>
          </p:cNvSpPr>
          <p:nvPr>
            <p:ph type="title"/>
          </p:nvPr>
        </p:nvSpPr>
        <p:spPr>
          <a:xfrm>
            <a:off x="1524000" y="76200"/>
            <a:ext cx="6096000" cy="1066800"/>
          </a:xfrm>
        </p:spPr>
        <p:txBody>
          <a:bodyPr/>
          <a:lstStyle/>
          <a:p>
            <a:r>
              <a:rPr lang="en-US" sz="4000" b="1" dirty="0"/>
              <a:t>Sachs </a:t>
            </a:r>
            <a:r>
              <a:rPr lang="en-US" sz="4000" i="0" dirty="0"/>
              <a:t>versus </a:t>
            </a:r>
            <a:r>
              <a:rPr lang="en-US" sz="4000" b="1" dirty="0"/>
              <a:t>Taylor: 2</a:t>
            </a:r>
            <a:endParaRPr lang="en-US" dirty="0"/>
          </a:p>
        </p:txBody>
      </p:sp>
      <p:sp>
        <p:nvSpPr>
          <p:cNvPr id="21508" name="Rectangle 3"/>
          <p:cNvSpPr>
            <a:spLocks noGrp="1" noChangeArrowheads="1"/>
          </p:cNvSpPr>
          <p:nvPr>
            <p:ph type="body" idx="1"/>
          </p:nvPr>
        </p:nvSpPr>
        <p:spPr>
          <a:xfrm>
            <a:off x="457200" y="1600200"/>
            <a:ext cx="3505200" cy="4572000"/>
          </a:xfrm>
        </p:spPr>
        <p:txBody>
          <a:bodyPr/>
          <a:lstStyle/>
          <a:p>
            <a:r>
              <a:rPr lang="en-US" sz="2400" dirty="0"/>
              <a:t>Diagrams illustrate the difference between the Sachs </a:t>
            </a:r>
            <a:r>
              <a:rPr lang="en-US" sz="2400" dirty="0" err="1"/>
              <a:t>iso</a:t>
            </a:r>
            <a:r>
              <a:rPr lang="en-US" sz="2400" dirty="0"/>
              <a:t>-stress assumption of single slip in each grain (a, c and e) versus the Taylor assumption of </a:t>
            </a:r>
            <a:r>
              <a:rPr lang="en-US" sz="2400" dirty="0" err="1"/>
              <a:t>iso</a:t>
            </a:r>
            <a:r>
              <a:rPr lang="en-US" sz="2400" dirty="0"/>
              <a:t>-strain with multiple slip in each grain (b, d).</a:t>
            </a:r>
          </a:p>
        </p:txBody>
      </p:sp>
      <p:pic>
        <p:nvPicPr>
          <p:cNvPr id="21509" name="Picture 4"/>
          <p:cNvPicPr>
            <a:picLocks noChangeAspect="1" noChangeArrowheads="1"/>
          </p:cNvPicPr>
          <p:nvPr/>
        </p:nvPicPr>
        <p:blipFill>
          <a:blip r:embed="rId2"/>
          <a:srcRect/>
          <a:stretch>
            <a:fillRect/>
          </a:stretch>
        </p:blipFill>
        <p:spPr bwMode="auto">
          <a:xfrm>
            <a:off x="3824288" y="1370013"/>
            <a:ext cx="5319712" cy="5487987"/>
          </a:xfrm>
          <a:prstGeom prst="rect">
            <a:avLst/>
          </a:prstGeom>
          <a:noFill/>
          <a:ln w="9525">
            <a:noFill/>
            <a:miter lim="800000"/>
            <a:headEnd/>
            <a:tailEnd/>
          </a:ln>
        </p:spPr>
      </p:pic>
      <p:sp>
        <p:nvSpPr>
          <p:cNvPr id="21510" name="Rectangle 5"/>
          <p:cNvSpPr>
            <a:spLocks noChangeArrowheads="1"/>
          </p:cNvSpPr>
          <p:nvPr/>
        </p:nvSpPr>
        <p:spPr bwMode="auto">
          <a:xfrm>
            <a:off x="4138613" y="1889125"/>
            <a:ext cx="1210838" cy="400110"/>
          </a:xfrm>
          <a:prstGeom prst="rect">
            <a:avLst/>
          </a:prstGeom>
          <a:noFill/>
          <a:ln w="9525">
            <a:noFill/>
            <a:miter lim="800000"/>
            <a:headEnd/>
            <a:tailEnd/>
          </a:ln>
        </p:spPr>
        <p:txBody>
          <a:bodyPr wrap="none">
            <a:prstTxWarp prst="textNoShape">
              <a:avLst/>
            </a:prstTxWarp>
            <a:spAutoFit/>
          </a:bodyPr>
          <a:lstStyle/>
          <a:p>
            <a:r>
              <a:rPr lang="en-US" sz="2000" b="0" i="1" dirty="0" err="1">
                <a:latin typeface="Calibri"/>
              </a:rPr>
              <a:t>iso</a:t>
            </a:r>
            <a:r>
              <a:rPr lang="en-US" sz="2000" b="0" i="1" dirty="0">
                <a:latin typeface="Calibri"/>
              </a:rPr>
              <a:t>-stress</a:t>
            </a:r>
          </a:p>
        </p:txBody>
      </p:sp>
      <p:sp>
        <p:nvSpPr>
          <p:cNvPr id="21511" name="Rectangle 6"/>
          <p:cNvSpPr>
            <a:spLocks noChangeArrowheads="1"/>
          </p:cNvSpPr>
          <p:nvPr/>
        </p:nvSpPr>
        <p:spPr bwMode="auto">
          <a:xfrm>
            <a:off x="5943600" y="1889125"/>
            <a:ext cx="1214438" cy="396875"/>
          </a:xfrm>
          <a:prstGeom prst="rect">
            <a:avLst/>
          </a:prstGeom>
          <a:noFill/>
          <a:ln w="9525">
            <a:noFill/>
            <a:miter lim="800000"/>
            <a:headEnd/>
            <a:tailEnd/>
          </a:ln>
        </p:spPr>
        <p:txBody>
          <a:bodyPr wrap="none">
            <a:prstTxWarp prst="textNoShape">
              <a:avLst/>
            </a:prstTxWarp>
            <a:spAutoFit/>
          </a:bodyPr>
          <a:lstStyle/>
          <a:p>
            <a:r>
              <a:rPr lang="en-US" sz="2000" b="0" i="1" dirty="0" err="1">
                <a:latin typeface="Calibri"/>
              </a:rPr>
              <a:t>iso</a:t>
            </a:r>
            <a:r>
              <a:rPr lang="en-US" sz="2000" b="0" i="1" dirty="0">
                <a:latin typeface="Calibri"/>
              </a:rPr>
              <a:t>-strain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Slide Number Placeholder 4"/>
          <p:cNvSpPr>
            <a:spLocks noGrp="1"/>
          </p:cNvSpPr>
          <p:nvPr>
            <p:ph type="sldNum" sz="quarter" idx="11"/>
          </p:nvPr>
        </p:nvSpPr>
        <p:spPr>
          <a:noFill/>
        </p:spPr>
        <p:txBody>
          <a:bodyPr/>
          <a:lstStyle/>
          <a:p>
            <a:fld id="{A590CF2C-05C0-2148-BACB-37CED4164B7B}" type="slidenum">
              <a:rPr lang="en-US" smtClean="0"/>
              <a:pPr/>
              <a:t>90</a:t>
            </a:fld>
            <a:endParaRPr lang="en-US"/>
          </a:p>
        </p:txBody>
      </p:sp>
      <p:sp>
        <p:nvSpPr>
          <p:cNvPr id="86021" name="Rectangle 2"/>
          <p:cNvSpPr>
            <a:spLocks noGrp="1" noChangeArrowheads="1"/>
          </p:cNvSpPr>
          <p:nvPr>
            <p:ph type="title"/>
          </p:nvPr>
        </p:nvSpPr>
        <p:spPr>
          <a:xfrm>
            <a:off x="1143000" y="76200"/>
            <a:ext cx="6858000" cy="990600"/>
          </a:xfrm>
        </p:spPr>
        <p:txBody>
          <a:bodyPr/>
          <a:lstStyle/>
          <a:p>
            <a:r>
              <a:rPr lang="en-US"/>
              <a:t>Taylor model: Reorientation: 3</a:t>
            </a:r>
          </a:p>
        </p:txBody>
      </p:sp>
      <p:sp>
        <p:nvSpPr>
          <p:cNvPr id="86022" name="Rectangle 3"/>
          <p:cNvSpPr>
            <a:spLocks noGrp="1" noChangeArrowheads="1"/>
          </p:cNvSpPr>
          <p:nvPr>
            <p:ph type="body" idx="1"/>
          </p:nvPr>
        </p:nvSpPr>
        <p:spPr>
          <a:xfrm>
            <a:off x="762000" y="1371600"/>
            <a:ext cx="7391400" cy="4495800"/>
          </a:xfrm>
        </p:spPr>
        <p:txBody>
          <a:bodyPr/>
          <a:lstStyle/>
          <a:p>
            <a:r>
              <a:rPr lang="en-US">
                <a:ea typeface="Times" charset="0"/>
                <a:cs typeface="Times" charset="0"/>
              </a:rPr>
              <a:t>Rotation rate of crystal axes (</a:t>
            </a:r>
            <a:r>
              <a:rPr lang="en-US" i="1">
                <a:latin typeface="Times" charset="0"/>
                <a:ea typeface="Times" charset="0"/>
                <a:cs typeface="Times" charset="0"/>
              </a:rPr>
              <a:t>W</a:t>
            </a:r>
            <a:r>
              <a:rPr lang="en-US" i="1" baseline="30000">
                <a:latin typeface="Times" charset="0"/>
                <a:ea typeface="Times" charset="0"/>
                <a:cs typeface="Times" charset="0"/>
              </a:rPr>
              <a:t>*</a:t>
            </a:r>
            <a:r>
              <a:rPr lang="en-US">
                <a:ea typeface="Times" charset="0"/>
                <a:cs typeface="Times" charset="0"/>
              </a:rPr>
              <a:t>), where we account for the rotation rate of the grain itself, </a:t>
            </a:r>
            <a:r>
              <a:rPr lang="en-US" i="1">
                <a:latin typeface="Times" charset="0"/>
                <a:ea typeface="Times" charset="0"/>
                <a:cs typeface="Times" charset="0"/>
              </a:rPr>
              <a:t>W</a:t>
            </a:r>
            <a:r>
              <a:rPr lang="en-US" i="1" baseline="30000">
                <a:latin typeface="Times" charset="0"/>
                <a:ea typeface="Times" charset="0"/>
                <a:cs typeface="Times" charset="0"/>
              </a:rPr>
              <a:t>g</a:t>
            </a:r>
            <a:r>
              <a:rPr lang="en-US">
                <a:ea typeface="Times" charset="0"/>
                <a:cs typeface="Times" charset="0"/>
              </a:rPr>
              <a:t>:</a:t>
            </a:r>
            <a:br>
              <a:rPr lang="en-US">
                <a:ea typeface="Times" charset="0"/>
                <a:cs typeface="Times" charset="0"/>
              </a:rPr>
            </a:br>
            <a:br>
              <a:rPr lang="en-US">
                <a:ea typeface="Times" charset="0"/>
                <a:cs typeface="Times" charset="0"/>
              </a:rPr>
            </a:br>
            <a:br>
              <a:rPr lang="en-US">
                <a:ea typeface="Times" charset="0"/>
                <a:cs typeface="Times" charset="0"/>
              </a:rPr>
            </a:br>
            <a:endParaRPr lang="en-US">
              <a:ea typeface="Times" charset="0"/>
              <a:cs typeface="Times" charset="0"/>
            </a:endParaRPr>
          </a:p>
          <a:p>
            <a:r>
              <a:rPr lang="en-US">
                <a:ea typeface="Times" charset="0"/>
                <a:cs typeface="Times" charset="0"/>
              </a:rPr>
              <a:t>Rate sensitive formulation for slip rate in each crystal (solve as implicit equation for stress): </a:t>
            </a:r>
          </a:p>
        </p:txBody>
      </p:sp>
      <p:graphicFrame>
        <p:nvGraphicFramePr>
          <p:cNvPr id="86018" name="Object 2"/>
          <p:cNvGraphicFramePr>
            <a:graphicFrameLocks noChangeAspect="1"/>
          </p:cNvGraphicFramePr>
          <p:nvPr/>
        </p:nvGraphicFramePr>
        <p:xfrm>
          <a:off x="2895600" y="2819400"/>
          <a:ext cx="4400550" cy="852488"/>
        </p:xfrm>
        <a:graphic>
          <a:graphicData uri="http://schemas.openxmlformats.org/presentationml/2006/ole">
            <mc:AlternateContent xmlns:mc="http://schemas.openxmlformats.org/markup-compatibility/2006">
              <mc:Choice xmlns:v="urn:schemas-microsoft-com:vml" Requires="v">
                <p:oleObj spid="_x0000_s86133" name="Equation" r:id="rId3" imgW="1181100" imgH="228600" progId="Equation.3">
                  <p:embed/>
                </p:oleObj>
              </mc:Choice>
              <mc:Fallback>
                <p:oleObj name="Equation" r:id="rId3" imgW="11811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4400550"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1330325" y="5048250"/>
          <a:ext cx="7551738" cy="1533525"/>
        </p:xfrm>
        <a:graphic>
          <a:graphicData uri="http://schemas.openxmlformats.org/presentationml/2006/ole">
            <mc:AlternateContent xmlns:mc="http://schemas.openxmlformats.org/markup-compatibility/2006">
              <mc:Choice xmlns:v="urn:schemas-microsoft-com:vml" Requires="v">
                <p:oleObj spid="_x0000_s86134" name="Equation" r:id="rId5" imgW="2438400" imgH="495300" progId="Equation.3">
                  <p:embed/>
                </p:oleObj>
              </mc:Choice>
              <mc:Fallback>
                <p:oleObj name="Equation" r:id="rId5" imgW="2438400" imgH="495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325" y="5048250"/>
                        <a:ext cx="7551738" cy="153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3" name="Oval 7"/>
          <p:cNvSpPr>
            <a:spLocks noChangeArrowheads="1"/>
          </p:cNvSpPr>
          <p:nvPr/>
        </p:nvSpPr>
        <p:spPr bwMode="auto">
          <a:xfrm>
            <a:off x="6858000" y="54864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6024" name="Text Box 8"/>
          <p:cNvSpPr txBox="1">
            <a:spLocks noChangeArrowheads="1"/>
          </p:cNvSpPr>
          <p:nvPr/>
        </p:nvSpPr>
        <p:spPr bwMode="auto">
          <a:xfrm>
            <a:off x="7705725" y="5029200"/>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6025" name="TextBox 8"/>
          <p:cNvSpPr txBox="1">
            <a:spLocks noChangeArrowheads="1"/>
          </p:cNvSpPr>
          <p:nvPr/>
        </p:nvSpPr>
        <p:spPr bwMode="auto">
          <a:xfrm>
            <a:off x="2209800" y="3657600"/>
            <a:ext cx="3919287"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FF0000"/>
                </a:solidFill>
                <a:latin typeface="Calibri"/>
              </a:rPr>
              <a:t>Crystal axes            grain               slip</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Slide Number Placeholder 4"/>
          <p:cNvSpPr>
            <a:spLocks noGrp="1"/>
          </p:cNvSpPr>
          <p:nvPr>
            <p:ph type="sldNum" sz="quarter" idx="11"/>
          </p:nvPr>
        </p:nvSpPr>
        <p:spPr>
          <a:noFill/>
        </p:spPr>
        <p:txBody>
          <a:bodyPr/>
          <a:lstStyle/>
          <a:p>
            <a:fld id="{B5E066E2-1465-5842-BDEF-17E66B56B632}" type="slidenum">
              <a:rPr lang="en-US" smtClean="0"/>
              <a:pPr/>
              <a:t>91</a:t>
            </a:fld>
            <a:endParaRPr lang="en-US"/>
          </a:p>
        </p:txBody>
      </p:sp>
      <p:sp>
        <p:nvSpPr>
          <p:cNvPr id="87045" name="Rectangle 2"/>
          <p:cNvSpPr>
            <a:spLocks noGrp="1" noChangeArrowheads="1"/>
          </p:cNvSpPr>
          <p:nvPr>
            <p:ph type="title"/>
          </p:nvPr>
        </p:nvSpPr>
        <p:spPr>
          <a:xfrm>
            <a:off x="1066800" y="76200"/>
            <a:ext cx="7010400" cy="1371600"/>
          </a:xfrm>
        </p:spPr>
        <p:txBody>
          <a:bodyPr/>
          <a:lstStyle/>
          <a:p>
            <a:r>
              <a:rPr lang="en-US"/>
              <a:t>Taylor model: Reorientation: 4</a:t>
            </a:r>
          </a:p>
        </p:txBody>
      </p:sp>
      <p:graphicFrame>
        <p:nvGraphicFramePr>
          <p:cNvPr id="87042" name="Object 2"/>
          <p:cNvGraphicFramePr>
            <a:graphicFrameLocks noChangeAspect="1"/>
          </p:cNvGraphicFramePr>
          <p:nvPr/>
        </p:nvGraphicFramePr>
        <p:xfrm>
          <a:off x="1581150" y="4210050"/>
          <a:ext cx="6294438" cy="1533525"/>
        </p:xfrm>
        <a:graphic>
          <a:graphicData uri="http://schemas.openxmlformats.org/presentationml/2006/ole">
            <mc:AlternateContent xmlns:mc="http://schemas.openxmlformats.org/markup-compatibility/2006">
              <mc:Choice xmlns:v="urn:schemas-microsoft-com:vml" Requires="v">
                <p:oleObj spid="_x0000_s87155" name="Equation" r:id="rId3" imgW="2032000" imgH="495300" progId="Equation.3">
                  <p:embed/>
                </p:oleObj>
              </mc:Choice>
              <mc:Fallback>
                <p:oleObj name="Equation" r:id="rId3" imgW="20320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4210050"/>
                        <a:ext cx="6294438" cy="153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graphicFrame>
        <p:nvGraphicFramePr>
          <p:cNvPr id="87043" name="Object 3"/>
          <p:cNvGraphicFramePr>
            <a:graphicFrameLocks noChangeAspect="1"/>
          </p:cNvGraphicFramePr>
          <p:nvPr/>
        </p:nvGraphicFramePr>
        <p:xfrm>
          <a:off x="4114800" y="1676400"/>
          <a:ext cx="4513263" cy="2520950"/>
        </p:xfrm>
        <a:graphic>
          <a:graphicData uri="http://schemas.openxmlformats.org/presentationml/2006/ole">
            <mc:AlternateContent xmlns:mc="http://schemas.openxmlformats.org/markup-compatibility/2006">
              <mc:Choice xmlns:v="urn:schemas-microsoft-com:vml" Requires="v">
                <p:oleObj spid="_x0000_s87156" name="Document" r:id="rId5" imgW="3492500" imgH="1950720" progId="Word.Document.8">
                  <p:embed/>
                </p:oleObj>
              </mc:Choice>
              <mc:Fallback>
                <p:oleObj name="Document" r:id="rId5" imgW="3492500" imgH="195072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676400"/>
                        <a:ext cx="4513263" cy="252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7" name="Oval 7"/>
          <p:cNvSpPr>
            <a:spLocks noChangeArrowheads="1"/>
          </p:cNvSpPr>
          <p:nvPr/>
        </p:nvSpPr>
        <p:spPr bwMode="auto">
          <a:xfrm>
            <a:off x="5943600" y="46482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7048" name="Text Box 8"/>
          <p:cNvSpPr txBox="1">
            <a:spLocks noChangeArrowheads="1"/>
          </p:cNvSpPr>
          <p:nvPr/>
        </p:nvSpPr>
        <p:spPr bwMode="auto">
          <a:xfrm>
            <a:off x="6791325" y="4191000"/>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7049" name="Oval 9"/>
          <p:cNvSpPr>
            <a:spLocks noChangeArrowheads="1"/>
          </p:cNvSpPr>
          <p:nvPr/>
        </p:nvSpPr>
        <p:spPr bwMode="auto">
          <a:xfrm>
            <a:off x="3009900" y="4467225"/>
            <a:ext cx="1905000" cy="6096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7050" name="Text Box 10"/>
          <p:cNvSpPr txBox="1">
            <a:spLocks noChangeArrowheads="1"/>
          </p:cNvSpPr>
          <p:nvPr/>
        </p:nvSpPr>
        <p:spPr bwMode="auto">
          <a:xfrm>
            <a:off x="3743325" y="4086225"/>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7051" name="Rectangle 3"/>
          <p:cNvSpPr>
            <a:spLocks noGrp="1" noChangeArrowheads="1"/>
          </p:cNvSpPr>
          <p:nvPr>
            <p:ph type="body" idx="1"/>
          </p:nvPr>
        </p:nvSpPr>
        <p:spPr>
          <a:xfrm>
            <a:off x="533400" y="1371600"/>
            <a:ext cx="4038600" cy="2819400"/>
          </a:xfrm>
        </p:spPr>
        <p:txBody>
          <a:bodyPr/>
          <a:lstStyle/>
          <a:p>
            <a:r>
              <a:rPr lang="en-US"/>
              <a:t>The shear strain rate on each system is also given by the power-law relation (once the stress is determined):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D2AE4690-4DFF-E548-BAE3-1ABB44F75816}" type="slidenum">
              <a:rPr lang="en-US" smtClean="0"/>
              <a:pPr/>
              <a:t>92</a:t>
            </a:fld>
            <a:endParaRPr lang="en-US"/>
          </a:p>
        </p:txBody>
      </p:sp>
      <p:sp>
        <p:nvSpPr>
          <p:cNvPr id="88067" name="Rectangle 2"/>
          <p:cNvSpPr>
            <a:spLocks noGrp="1" noChangeArrowheads="1"/>
          </p:cNvSpPr>
          <p:nvPr>
            <p:ph type="title"/>
          </p:nvPr>
        </p:nvSpPr>
        <p:spPr/>
        <p:txBody>
          <a:bodyPr/>
          <a:lstStyle/>
          <a:p>
            <a:r>
              <a:rPr lang="en-US"/>
              <a:t>Iteration to determine stress state in each grain</a:t>
            </a:r>
          </a:p>
        </p:txBody>
      </p:sp>
      <p:sp>
        <p:nvSpPr>
          <p:cNvPr id="88068" name="Rectangle 3"/>
          <p:cNvSpPr>
            <a:spLocks noGrp="1" noChangeArrowheads="1"/>
          </p:cNvSpPr>
          <p:nvPr>
            <p:ph type="body" idx="1"/>
          </p:nvPr>
        </p:nvSpPr>
        <p:spPr>
          <a:xfrm>
            <a:off x="762000" y="1905000"/>
            <a:ext cx="7696200" cy="4495800"/>
          </a:xfrm>
        </p:spPr>
        <p:txBody>
          <a:bodyPr/>
          <a:lstStyle/>
          <a:p>
            <a:r>
              <a:rPr lang="en-US" sz="2400" dirty="0">
                <a:ea typeface="Times" charset="0"/>
                <a:cs typeface="Times" charset="0"/>
              </a:rPr>
              <a:t>An iterative procedure is required to find the solution for the stress state, </a:t>
            </a:r>
            <a:r>
              <a:rPr lang="en-US" sz="2400" dirty="0" err="1">
                <a:latin typeface="Symbol" charset="2"/>
                <a:ea typeface="Times" charset="0"/>
                <a:cs typeface="Times" charset="0"/>
              </a:rPr>
              <a:t>s</a:t>
            </a:r>
            <a:r>
              <a:rPr lang="en-US" sz="2400" baseline="30000" dirty="0" err="1">
                <a:ea typeface="Times" charset="0"/>
                <a:cs typeface="Times" charset="0"/>
              </a:rPr>
              <a:t>c</a:t>
            </a:r>
            <a:r>
              <a:rPr lang="en-US" sz="2400" dirty="0">
                <a:ea typeface="Times" charset="0"/>
                <a:cs typeface="Times" charset="0"/>
              </a:rPr>
              <a:t>, in each grain (at each step). Note that the strain rate (as a tensor) is imposed on each grain, i.e. </a:t>
            </a:r>
            <a:r>
              <a:rPr lang="en-US" sz="2400" i="1" dirty="0">
                <a:ea typeface="Times" charset="0"/>
                <a:cs typeface="Times" charset="0"/>
              </a:rPr>
              <a:t>boundary conditions based on strain</a:t>
            </a:r>
            <a:r>
              <a:rPr lang="en-US" sz="2400" dirty="0">
                <a:ea typeface="Times" charset="0"/>
                <a:cs typeface="Times" charset="0"/>
              </a:rPr>
              <a:t>.  Once a solution is found, then individual slipping rates (shear rates) can be calculated for each of the </a:t>
            </a:r>
            <a:r>
              <a:rPr lang="en-US" sz="2400" i="1" dirty="0">
                <a:ea typeface="Times" charset="0"/>
                <a:cs typeface="Times" charset="0"/>
              </a:rPr>
              <a:t>s</a:t>
            </a:r>
            <a:r>
              <a:rPr lang="en-US" sz="2400" dirty="0">
                <a:ea typeface="Times" charset="0"/>
                <a:cs typeface="Times" charset="0"/>
              </a:rPr>
              <a:t> slip systems.  The use of a rate sensitive formulation for yield avoids the necessity of </a:t>
            </a:r>
            <a:r>
              <a:rPr lang="en-US" sz="2400" i="1" dirty="0">
                <a:ea typeface="Times" charset="0"/>
                <a:cs typeface="Times" charset="0"/>
              </a:rPr>
              <a:t>ad hoc</a:t>
            </a:r>
            <a:r>
              <a:rPr lang="en-US" sz="2400" dirty="0">
                <a:ea typeface="Times" charset="0"/>
                <a:cs typeface="Times" charset="0"/>
              </a:rPr>
              <a:t> assumptions to resolve the ambiguity of slip system selection.</a:t>
            </a:r>
          </a:p>
          <a:p>
            <a:r>
              <a:rPr lang="en-US" sz="2400" dirty="0">
                <a:ea typeface="Times" charset="0"/>
                <a:cs typeface="Times" charset="0"/>
              </a:rPr>
              <a:t>Within the </a:t>
            </a:r>
            <a:r>
              <a:rPr lang="en-US" sz="2400" dirty="0" err="1">
                <a:ea typeface="Times" charset="0"/>
                <a:cs typeface="Times" charset="0"/>
              </a:rPr>
              <a:t>LApp</a:t>
            </a:r>
            <a:r>
              <a:rPr lang="en-US" sz="2400" dirty="0">
                <a:ea typeface="Times" charset="0"/>
                <a:cs typeface="Times" charset="0"/>
              </a:rPr>
              <a:t> code, the relevant subroutines are SSS and NEWTON</a:t>
            </a:r>
          </a:p>
        </p:txBody>
      </p:sp>
      <p:sp>
        <p:nvSpPr>
          <p:cNvPr id="88069" name="Rectangle 4"/>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4"/>
          <p:cNvSpPr>
            <a:spLocks noGrp="1"/>
          </p:cNvSpPr>
          <p:nvPr>
            <p:ph type="sldNum" sz="quarter" idx="11"/>
          </p:nvPr>
        </p:nvSpPr>
        <p:spPr>
          <a:noFill/>
        </p:spPr>
        <p:txBody>
          <a:bodyPr/>
          <a:lstStyle/>
          <a:p>
            <a:fld id="{F04CE1A5-4215-1342-B247-4CE656F0942A}" type="slidenum">
              <a:rPr lang="en-US" smtClean="0"/>
              <a:pPr/>
              <a:t>93</a:t>
            </a:fld>
            <a:endParaRPr lang="en-US"/>
          </a:p>
        </p:txBody>
      </p:sp>
      <p:sp>
        <p:nvSpPr>
          <p:cNvPr id="89093" name="Rectangle 2"/>
          <p:cNvSpPr>
            <a:spLocks noGrp="1" noChangeArrowheads="1"/>
          </p:cNvSpPr>
          <p:nvPr>
            <p:ph type="title"/>
          </p:nvPr>
        </p:nvSpPr>
        <p:spPr>
          <a:xfrm>
            <a:off x="1524000" y="76200"/>
            <a:ext cx="6096000" cy="1371600"/>
          </a:xfrm>
        </p:spPr>
        <p:txBody>
          <a:bodyPr/>
          <a:lstStyle/>
          <a:p>
            <a:r>
              <a:rPr lang="en-US"/>
              <a:t>Update orientation: 1</a:t>
            </a:r>
          </a:p>
        </p:txBody>
      </p:sp>
      <p:sp>
        <p:nvSpPr>
          <p:cNvPr id="89094" name="Rectangle 3"/>
          <p:cNvSpPr>
            <a:spLocks noGrp="1" noChangeArrowheads="1"/>
          </p:cNvSpPr>
          <p:nvPr>
            <p:ph type="body" idx="1"/>
          </p:nvPr>
        </p:nvSpPr>
        <p:spPr/>
        <p:txBody>
          <a:bodyPr/>
          <a:lstStyle/>
          <a:p>
            <a:r>
              <a:rPr lang="en-US"/>
              <a:t>General formula for rotation matrix:</a:t>
            </a:r>
            <a:br>
              <a:rPr lang="en-US"/>
            </a:br>
            <a:br>
              <a:rPr lang="en-US"/>
            </a:br>
            <a:br>
              <a:rPr lang="en-US"/>
            </a:br>
            <a:br>
              <a:rPr lang="en-US"/>
            </a:br>
            <a:endParaRPr lang="en-US"/>
          </a:p>
          <a:p>
            <a:r>
              <a:rPr lang="en-US"/>
              <a:t>In the small angle limit (cos</a:t>
            </a:r>
            <a:r>
              <a:rPr lang="en-US" i="1">
                <a:latin typeface="Symbol" charset="2"/>
                <a:sym typeface="Symbol" charset="2"/>
              </a:rPr>
              <a:t></a:t>
            </a:r>
            <a:r>
              <a:rPr lang="en-US"/>
              <a:t> ~ 1, sin</a:t>
            </a:r>
            <a:r>
              <a:rPr lang="en-US" i="1">
                <a:latin typeface="Symbol" charset="2"/>
                <a:sym typeface="Symbol" charset="2"/>
              </a:rPr>
              <a:t></a:t>
            </a:r>
            <a:r>
              <a:rPr lang="en-US"/>
              <a:t> ~ </a:t>
            </a:r>
            <a:r>
              <a:rPr lang="en-US" i="1">
                <a:latin typeface="Symbol" charset="2"/>
                <a:sym typeface="Symbol" charset="2"/>
              </a:rPr>
              <a:t></a:t>
            </a:r>
            <a:r>
              <a:rPr lang="en-US"/>
              <a:t>):</a:t>
            </a:r>
          </a:p>
        </p:txBody>
      </p:sp>
      <p:graphicFrame>
        <p:nvGraphicFramePr>
          <p:cNvPr id="89090" name="Object 2"/>
          <p:cNvGraphicFramePr>
            <a:graphicFrameLocks noChangeAspect="1"/>
          </p:cNvGraphicFramePr>
          <p:nvPr/>
        </p:nvGraphicFramePr>
        <p:xfrm>
          <a:off x="2305050" y="2301875"/>
          <a:ext cx="5143500" cy="1541463"/>
        </p:xfrm>
        <a:graphic>
          <a:graphicData uri="http://schemas.openxmlformats.org/presentationml/2006/ole">
            <mc:AlternateContent xmlns:mc="http://schemas.openxmlformats.org/markup-compatibility/2006">
              <mc:Choice xmlns:v="urn:schemas-microsoft-com:vml" Requires="v">
                <p:oleObj spid="_x0000_s89203" name="Equation" r:id="rId3" imgW="1524000" imgH="457200" progId="Equation.3">
                  <p:embed/>
                </p:oleObj>
              </mc:Choice>
              <mc:Fallback>
                <p:oleObj name="Equation" r:id="rId3" imgW="15240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2301875"/>
                        <a:ext cx="5143500" cy="154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1" name="Object 3"/>
          <p:cNvGraphicFramePr>
            <a:graphicFrameLocks noChangeAspect="1"/>
          </p:cNvGraphicFramePr>
          <p:nvPr/>
        </p:nvGraphicFramePr>
        <p:xfrm>
          <a:off x="2770188" y="4746625"/>
          <a:ext cx="4725987" cy="920750"/>
        </p:xfrm>
        <a:graphic>
          <a:graphicData uri="http://schemas.openxmlformats.org/presentationml/2006/ole">
            <mc:AlternateContent xmlns:mc="http://schemas.openxmlformats.org/markup-compatibility/2006">
              <mc:Choice xmlns:v="urn:schemas-microsoft-com:vml" Requires="v">
                <p:oleObj spid="_x0000_s89204" name="Equation" r:id="rId5" imgW="1041400" imgH="203200" progId="Equation.3">
                  <p:embed/>
                </p:oleObj>
              </mc:Choice>
              <mc:Fallback>
                <p:oleObj name="Equation" r:id="rId5" imgW="10414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188" y="4746625"/>
                        <a:ext cx="4725987"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1"/>
          </p:nvPr>
        </p:nvSpPr>
        <p:spPr>
          <a:noFill/>
        </p:spPr>
        <p:txBody>
          <a:bodyPr/>
          <a:lstStyle/>
          <a:p>
            <a:fld id="{2F3266CE-2265-804F-BBB3-14A5C9233E18}" type="slidenum">
              <a:rPr lang="en-US" smtClean="0"/>
              <a:pPr/>
              <a:t>94</a:t>
            </a:fld>
            <a:endParaRPr lang="en-US"/>
          </a:p>
        </p:txBody>
      </p:sp>
      <p:sp>
        <p:nvSpPr>
          <p:cNvPr id="90116" name="Rectangle 2"/>
          <p:cNvSpPr>
            <a:spLocks noGrp="1" noChangeArrowheads="1"/>
          </p:cNvSpPr>
          <p:nvPr>
            <p:ph type="title"/>
          </p:nvPr>
        </p:nvSpPr>
        <p:spPr>
          <a:xfrm>
            <a:off x="1524000" y="0"/>
            <a:ext cx="6096000" cy="1371600"/>
          </a:xfrm>
        </p:spPr>
        <p:txBody>
          <a:bodyPr/>
          <a:lstStyle/>
          <a:p>
            <a:r>
              <a:rPr lang="en-US"/>
              <a:t>Update orientation: 2</a:t>
            </a:r>
          </a:p>
        </p:txBody>
      </p:sp>
      <p:sp>
        <p:nvSpPr>
          <p:cNvPr id="90117" name="Rectangle 3"/>
          <p:cNvSpPr>
            <a:spLocks noGrp="1" noChangeArrowheads="1"/>
          </p:cNvSpPr>
          <p:nvPr>
            <p:ph type="body" idx="1"/>
          </p:nvPr>
        </p:nvSpPr>
        <p:spPr>
          <a:xfrm>
            <a:off x="762000" y="1371600"/>
            <a:ext cx="7391400" cy="4495800"/>
          </a:xfrm>
        </p:spPr>
        <p:txBody>
          <a:bodyPr/>
          <a:lstStyle/>
          <a:p>
            <a:r>
              <a:rPr lang="en-US"/>
              <a:t>In tensor form (</a:t>
            </a:r>
            <a:r>
              <a:rPr lang="en-US" i="1"/>
              <a:t>small </a:t>
            </a:r>
            <a:r>
              <a:rPr lang="en-US"/>
              <a:t>rotation approx.):</a:t>
            </a:r>
            <a:br>
              <a:rPr lang="en-US"/>
            </a:br>
            <a:r>
              <a:rPr lang="en-US"/>
              <a:t>		</a:t>
            </a:r>
            <a:r>
              <a:rPr lang="en-US" b="1" i="1">
                <a:latin typeface="Times" charset="0"/>
              </a:rPr>
              <a:t>R</a:t>
            </a:r>
            <a:r>
              <a:rPr lang="en-US">
                <a:latin typeface="Times" charset="0"/>
              </a:rPr>
              <a:t> = </a:t>
            </a:r>
            <a:r>
              <a:rPr lang="en-US" b="1" i="1">
                <a:latin typeface="Times" charset="0"/>
              </a:rPr>
              <a:t>I</a:t>
            </a:r>
            <a:r>
              <a:rPr lang="en-US" i="1">
                <a:latin typeface="Times" charset="0"/>
              </a:rPr>
              <a:t> + </a:t>
            </a:r>
            <a:r>
              <a:rPr lang="en-US" b="1" i="1">
                <a:latin typeface="Times" charset="0"/>
              </a:rPr>
              <a:t>W</a:t>
            </a:r>
            <a:r>
              <a:rPr lang="en-US" i="1">
                <a:latin typeface="Times" charset="0"/>
              </a:rPr>
              <a:t>*</a:t>
            </a:r>
            <a:endParaRPr lang="en-US">
              <a:latin typeface="Times" charset="0"/>
            </a:endParaRPr>
          </a:p>
          <a:p>
            <a:r>
              <a:rPr lang="en-US"/>
              <a:t>General relations: </a:t>
            </a:r>
            <a:br>
              <a:rPr lang="en-US"/>
            </a:br>
            <a:r>
              <a:rPr lang="en-US"/>
              <a:t>  </a:t>
            </a:r>
            <a:r>
              <a:rPr lang="en-US">
                <a:latin typeface="Symbol" charset="2"/>
              </a:rPr>
              <a:t>w</a:t>
            </a:r>
            <a:r>
              <a:rPr lang="en-US"/>
              <a:t> </a:t>
            </a:r>
            <a:r>
              <a:rPr lang="en-US">
                <a:latin typeface="Times" charset="0"/>
              </a:rPr>
              <a:t>= 1/2 curl</a:t>
            </a:r>
            <a:r>
              <a:rPr lang="en-US"/>
              <a:t> </a:t>
            </a:r>
            <a:r>
              <a:rPr lang="en-US" b="1"/>
              <a:t>u</a:t>
            </a:r>
            <a:r>
              <a:rPr lang="en-US">
                <a:latin typeface="Times" charset="0"/>
              </a:rPr>
              <a:t> = 1/2 curl{</a:t>
            </a:r>
            <a:r>
              <a:rPr lang="en-US" b="1">
                <a:latin typeface="Times" charset="0"/>
              </a:rPr>
              <a:t>x</a:t>
            </a:r>
            <a:r>
              <a:rPr lang="en-US">
                <a:latin typeface="Times" charset="0"/>
              </a:rPr>
              <a:t>-</a:t>
            </a:r>
            <a:r>
              <a:rPr lang="en-US" b="1">
                <a:latin typeface="Times" charset="0"/>
              </a:rPr>
              <a:t>X</a:t>
            </a:r>
            <a:r>
              <a:rPr lang="en-US">
                <a:latin typeface="Times" charset="0"/>
              </a:rPr>
              <a:t>}  </a:t>
            </a:r>
            <a:br>
              <a:rPr lang="en-US">
                <a:latin typeface="Times" charset="0"/>
              </a:rPr>
            </a:br>
            <a:r>
              <a:rPr lang="en-US">
                <a:latin typeface="Times" charset="0"/>
              </a:rPr>
              <a:t>-     </a:t>
            </a:r>
            <a:r>
              <a:rPr lang="en-US" b="1"/>
              <a:t>u</a:t>
            </a:r>
            <a:r>
              <a:rPr lang="en-US">
                <a:latin typeface="Times" charset="0"/>
              </a:rPr>
              <a:t> := displacement</a:t>
            </a:r>
            <a:br>
              <a:rPr lang="en-US"/>
            </a:br>
            <a:r>
              <a:rPr lang="en-US"/>
              <a:t>  </a:t>
            </a:r>
          </a:p>
        </p:txBody>
      </p:sp>
      <p:graphicFrame>
        <p:nvGraphicFramePr>
          <p:cNvPr id="90114" name="Object 2"/>
          <p:cNvGraphicFramePr>
            <a:graphicFrameLocks noChangeAspect="1"/>
          </p:cNvGraphicFramePr>
          <p:nvPr/>
        </p:nvGraphicFramePr>
        <p:xfrm>
          <a:off x="1973263" y="3733800"/>
          <a:ext cx="3651250" cy="2805113"/>
        </p:xfrm>
        <a:graphic>
          <a:graphicData uri="http://schemas.openxmlformats.org/presentationml/2006/ole">
            <mc:AlternateContent xmlns:mc="http://schemas.openxmlformats.org/markup-compatibility/2006">
              <mc:Choice xmlns:v="urn:schemas-microsoft-com:vml" Requires="v">
                <p:oleObj spid="_x0000_s90175" name="Equation" r:id="rId3" imgW="1104900" imgH="850900" progId="Equation.3">
                  <p:embed/>
                </p:oleObj>
              </mc:Choice>
              <mc:Fallback>
                <p:oleObj name="Equation" r:id="rId3" imgW="1104900" imgH="850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3733800"/>
                        <a:ext cx="3651250" cy="2805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9621" name="Text Box 5"/>
          <p:cNvSpPr txBox="1">
            <a:spLocks noChangeArrowheads="1"/>
          </p:cNvSpPr>
          <p:nvPr/>
        </p:nvSpPr>
        <p:spPr bwMode="auto">
          <a:xfrm>
            <a:off x="5867400" y="4876800"/>
            <a:ext cx="2971800" cy="1066800"/>
          </a:xfrm>
          <a:prstGeom prst="rect">
            <a:avLst/>
          </a:prstGeom>
          <a:noFill/>
          <a:ln w="9525">
            <a:noFill/>
            <a:miter lim="800000"/>
            <a:headEnd/>
            <a:tailEnd/>
          </a:ln>
          <a:effectLst/>
        </p:spPr>
        <p:txBody>
          <a:bodyPr wrap="none">
            <a:prstTxWarp prst="textNoShape">
              <a:avLst/>
            </a:prstTxWarp>
            <a:spAutoFit/>
          </a:bodyPr>
          <a:lstStyle/>
          <a:p>
            <a:r>
              <a:rPr kumimoji="0" lang="en-US" sz="3200" b="0">
                <a:effectLst>
                  <a:outerShdw blurRad="38100" dist="38100" dir="2700000" algn="tl">
                    <a:srgbClr val="DDDDDD"/>
                  </a:outerShdw>
                </a:effectLst>
                <a:latin typeface="Symbol" charset="2"/>
              </a:rPr>
              <a:t>W</a:t>
            </a:r>
            <a:r>
              <a:rPr kumimoji="0" lang="en-US" sz="3200" b="0">
                <a:effectLst>
                  <a:outerShdw blurRad="38100" dist="38100" dir="2700000" algn="tl">
                    <a:srgbClr val="DDDDDD"/>
                  </a:outerShdw>
                </a:effectLst>
                <a:latin typeface="Times" charset="0"/>
              </a:rPr>
              <a:t>:= infinitesimal</a:t>
            </a:r>
            <a:br>
              <a:rPr kumimoji="0" lang="en-US" sz="3200" b="0">
                <a:effectLst>
                  <a:outerShdw blurRad="38100" dist="38100" dir="2700000" algn="tl">
                    <a:srgbClr val="DDDDDD"/>
                  </a:outerShdw>
                </a:effectLst>
                <a:latin typeface="Times" charset="0"/>
              </a:rPr>
            </a:br>
            <a:r>
              <a:rPr kumimoji="0" lang="en-US" sz="3200" b="0">
                <a:effectLst>
                  <a:outerShdw blurRad="38100" dist="38100" dir="2700000" algn="tl">
                    <a:srgbClr val="DDDDDD"/>
                  </a:outerShdw>
                </a:effectLst>
                <a:latin typeface="Times" charset="0"/>
              </a:rPr>
              <a:t>rotation tensor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4"/>
          <p:cNvSpPr>
            <a:spLocks noGrp="1"/>
          </p:cNvSpPr>
          <p:nvPr>
            <p:ph type="sldNum" sz="quarter" idx="11"/>
          </p:nvPr>
        </p:nvSpPr>
        <p:spPr>
          <a:noFill/>
        </p:spPr>
        <p:txBody>
          <a:bodyPr/>
          <a:lstStyle/>
          <a:p>
            <a:fld id="{A08A4395-846A-234B-8D53-0D629310E8DD}" type="slidenum">
              <a:rPr lang="en-US" smtClean="0"/>
              <a:pPr/>
              <a:t>95</a:t>
            </a:fld>
            <a:endParaRPr lang="en-US"/>
          </a:p>
        </p:txBody>
      </p:sp>
      <p:sp>
        <p:nvSpPr>
          <p:cNvPr id="91140" name="Rectangle 2"/>
          <p:cNvSpPr>
            <a:spLocks noGrp="1" noChangeArrowheads="1"/>
          </p:cNvSpPr>
          <p:nvPr>
            <p:ph type="title"/>
          </p:nvPr>
        </p:nvSpPr>
        <p:spPr>
          <a:xfrm>
            <a:off x="1524000" y="0"/>
            <a:ext cx="6096000" cy="1371600"/>
          </a:xfrm>
        </p:spPr>
        <p:txBody>
          <a:bodyPr/>
          <a:lstStyle/>
          <a:p>
            <a:r>
              <a:rPr lang="en-US"/>
              <a:t>Update orientation: 3</a:t>
            </a:r>
          </a:p>
        </p:txBody>
      </p:sp>
      <p:sp>
        <p:nvSpPr>
          <p:cNvPr id="91141" name="Rectangle 3"/>
          <p:cNvSpPr>
            <a:spLocks noGrp="1" noChangeArrowheads="1"/>
          </p:cNvSpPr>
          <p:nvPr>
            <p:ph type="body" idx="1"/>
          </p:nvPr>
        </p:nvSpPr>
        <p:spPr>
          <a:xfrm>
            <a:off x="762000" y="1752600"/>
            <a:ext cx="7543800" cy="3733800"/>
          </a:xfrm>
        </p:spPr>
        <p:txBody>
          <a:bodyPr/>
          <a:lstStyle/>
          <a:p>
            <a:pPr>
              <a:lnSpc>
                <a:spcPct val="90000"/>
              </a:lnSpc>
            </a:pPr>
            <a:r>
              <a:rPr lang="en-US" sz="2400"/>
              <a:t>To rotate an orientation:</a:t>
            </a:r>
            <a:br>
              <a:rPr lang="en-US" sz="2400"/>
            </a:br>
            <a:r>
              <a:rPr lang="en-US" sz="2400">
                <a:latin typeface="Times" charset="0"/>
              </a:rPr>
              <a:t>		</a:t>
            </a:r>
            <a:r>
              <a:rPr lang="en-US" sz="2400" i="1">
                <a:latin typeface="Times" charset="0"/>
              </a:rPr>
              <a:t>g</a:t>
            </a:r>
            <a:r>
              <a:rPr lang="en-US" sz="2400" baseline="30000">
                <a:latin typeface="Times" charset="0"/>
              </a:rPr>
              <a:t>new</a:t>
            </a:r>
            <a:r>
              <a:rPr lang="en-US" sz="2400">
                <a:latin typeface="Times" charset="0"/>
              </a:rPr>
              <a:t> = </a:t>
            </a:r>
            <a:r>
              <a:rPr lang="en-US" sz="2400" b="1" i="1">
                <a:latin typeface="Times" charset="0"/>
              </a:rPr>
              <a:t>R</a:t>
            </a:r>
            <a:r>
              <a:rPr lang="en-US" sz="2400">
                <a:latin typeface="Times" charset="0"/>
              </a:rPr>
              <a:t>·</a:t>
            </a:r>
            <a:r>
              <a:rPr lang="en-US" sz="2400" i="1">
                <a:latin typeface="Times" charset="0"/>
              </a:rPr>
              <a:t>g</a:t>
            </a:r>
            <a:r>
              <a:rPr lang="en-US" sz="2400" baseline="30000">
                <a:latin typeface="Times" charset="0"/>
              </a:rPr>
              <a:t>old</a:t>
            </a:r>
            <a:br>
              <a:rPr lang="en-US" sz="2400">
                <a:latin typeface="Times" charset="0"/>
              </a:rPr>
            </a:br>
            <a:r>
              <a:rPr lang="en-US" sz="2400">
                <a:latin typeface="Times" charset="0"/>
              </a:rPr>
              <a:t>			= (</a:t>
            </a:r>
            <a:r>
              <a:rPr lang="en-US" sz="2400" b="1" i="1">
                <a:latin typeface="Times" charset="0"/>
              </a:rPr>
              <a:t>I</a:t>
            </a:r>
            <a:r>
              <a:rPr lang="en-US" sz="2400" i="1">
                <a:latin typeface="Times" charset="0"/>
              </a:rPr>
              <a:t> + </a:t>
            </a:r>
            <a:r>
              <a:rPr lang="en-US" sz="2400" b="1" i="1">
                <a:latin typeface="Times" charset="0"/>
              </a:rPr>
              <a:t>W</a:t>
            </a:r>
            <a:r>
              <a:rPr lang="en-US" sz="2400" i="1">
                <a:latin typeface="Times" charset="0"/>
              </a:rPr>
              <a:t>*</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a:t>
            </a:r>
            <a:br>
              <a:rPr lang="en-US" sz="2400">
                <a:latin typeface="Times" charset="0"/>
              </a:rPr>
            </a:br>
            <a:br>
              <a:rPr lang="en-US" sz="2400">
                <a:latin typeface="Times" charset="0"/>
              </a:rPr>
            </a:br>
            <a:r>
              <a:rPr lang="en-US" sz="2400"/>
              <a:t> or,	if no “rigid body” spin (</a:t>
            </a:r>
            <a:r>
              <a:rPr lang="en-US" sz="2400" i="1">
                <a:latin typeface="Times" charset="0"/>
              </a:rPr>
              <a:t>W</a:t>
            </a:r>
            <a:r>
              <a:rPr lang="en-US" sz="2400" i="1" baseline="30000">
                <a:latin typeface="Times" charset="0"/>
              </a:rPr>
              <a:t>g </a:t>
            </a:r>
            <a:r>
              <a:rPr lang="en-US" sz="2400">
                <a:latin typeface="Times" charset="0"/>
              </a:rPr>
              <a:t>= 0</a:t>
            </a:r>
            <a:r>
              <a:rPr lang="en-US" sz="2400"/>
              <a:t>)</a:t>
            </a:r>
            <a:r>
              <a:rPr lang="en-US" sz="2400" i="1"/>
              <a:t>,</a:t>
            </a:r>
            <a:r>
              <a:rPr lang="en-US" sz="2400"/>
              <a:t>		</a:t>
            </a:r>
            <a:br>
              <a:rPr lang="en-US" sz="2400"/>
            </a:br>
            <a:br>
              <a:rPr lang="en-US" sz="2400"/>
            </a:br>
            <a:br>
              <a:rPr lang="en-US" sz="2400"/>
            </a:br>
            <a:br>
              <a:rPr lang="en-US" sz="2400"/>
            </a:br>
            <a:br>
              <a:rPr lang="en-US" sz="2400"/>
            </a:br>
            <a:r>
              <a:rPr lang="en-US" sz="2400"/>
              <a:t>Note: more complex algorithm required for relaxed constraints.</a:t>
            </a:r>
          </a:p>
        </p:txBody>
      </p:sp>
      <p:graphicFrame>
        <p:nvGraphicFramePr>
          <p:cNvPr id="91138" name="Object 2"/>
          <p:cNvGraphicFramePr>
            <a:graphicFrameLocks noChangeAspect="1"/>
          </p:cNvGraphicFramePr>
          <p:nvPr/>
        </p:nvGraphicFramePr>
        <p:xfrm>
          <a:off x="3505200" y="3505200"/>
          <a:ext cx="4267200" cy="1257300"/>
        </p:xfrm>
        <a:graphic>
          <a:graphicData uri="http://schemas.openxmlformats.org/presentationml/2006/ole">
            <mc:AlternateContent xmlns:mc="http://schemas.openxmlformats.org/markup-compatibility/2006">
              <mc:Choice xmlns:v="urn:schemas-microsoft-com:vml" Requires="v">
                <p:oleObj spid="_x0000_s91199" name="Equation" r:id="rId3" imgW="1422400" imgH="419100" progId="Equation.3">
                  <p:embed/>
                </p:oleObj>
              </mc:Choice>
              <mc:Fallback>
                <p:oleObj name="Equation" r:id="rId3" imgW="14224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42672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2"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pPr algn="ctr"/>
            <a:endParaRPr kumimoji="0" lang="en-US" b="0">
              <a:solidFill>
                <a:schemeClr val="tx1"/>
              </a:solidFill>
              <a:latin typeface="Times"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4"/>
          <p:cNvSpPr>
            <a:spLocks noGrp="1"/>
          </p:cNvSpPr>
          <p:nvPr>
            <p:ph type="sldNum" sz="quarter" idx="11"/>
          </p:nvPr>
        </p:nvSpPr>
        <p:spPr>
          <a:noFill/>
        </p:spPr>
        <p:txBody>
          <a:bodyPr/>
          <a:lstStyle/>
          <a:p>
            <a:fld id="{4BE25592-7709-AC4A-92F5-AAB9D919F44A}" type="slidenum">
              <a:rPr lang="en-US" smtClean="0"/>
              <a:pPr/>
              <a:t>96</a:t>
            </a:fld>
            <a:endParaRPr lang="en-US"/>
          </a:p>
        </p:txBody>
      </p:sp>
      <p:sp>
        <p:nvSpPr>
          <p:cNvPr id="92164" name="Rectangle 2"/>
          <p:cNvSpPr>
            <a:spLocks noGrp="1" noChangeArrowheads="1"/>
          </p:cNvSpPr>
          <p:nvPr>
            <p:ph type="title"/>
          </p:nvPr>
        </p:nvSpPr>
        <p:spPr>
          <a:xfrm>
            <a:off x="1524000" y="0"/>
            <a:ext cx="6096000" cy="1371600"/>
          </a:xfrm>
        </p:spPr>
        <p:txBody>
          <a:bodyPr/>
          <a:lstStyle/>
          <a:p>
            <a:r>
              <a:rPr lang="en-US"/>
              <a:t>Combining small rotations</a:t>
            </a:r>
          </a:p>
        </p:txBody>
      </p:sp>
      <p:sp>
        <p:nvSpPr>
          <p:cNvPr id="92165" name="Rectangle 3"/>
          <p:cNvSpPr>
            <a:spLocks noGrp="1" noChangeArrowheads="1"/>
          </p:cNvSpPr>
          <p:nvPr>
            <p:ph type="body" idx="1"/>
          </p:nvPr>
        </p:nvSpPr>
        <p:spPr>
          <a:xfrm>
            <a:off x="762000" y="1828800"/>
            <a:ext cx="7696200" cy="4114800"/>
          </a:xfrm>
        </p:spPr>
        <p:txBody>
          <a:bodyPr/>
          <a:lstStyle/>
          <a:p>
            <a:r>
              <a:rPr lang="en-US"/>
              <a:t>It is useful to demonstrate that a set of small rotations can be combined through addition of the skew-symmetric parts, given that rotations combine by (e.g.) matrix multiplication.</a:t>
            </a:r>
          </a:p>
          <a:p>
            <a:r>
              <a:rPr lang="en-US"/>
              <a:t>This consideration reinforces the importance of using small strain increments in simulation of texture development.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3"/>
          <p:cNvSpPr>
            <a:spLocks noGrp="1"/>
          </p:cNvSpPr>
          <p:nvPr>
            <p:ph type="sldNum" sz="quarter" idx="11"/>
          </p:nvPr>
        </p:nvSpPr>
        <p:spPr>
          <a:noFill/>
        </p:spPr>
        <p:txBody>
          <a:bodyPr/>
          <a:lstStyle/>
          <a:p>
            <a:fld id="{CD6B09EC-2483-824F-9FE5-BF2CE5588FDE}" type="slidenum">
              <a:rPr lang="en-US" smtClean="0"/>
              <a:pPr/>
              <a:t>97</a:t>
            </a:fld>
            <a:endParaRPr lang="en-US"/>
          </a:p>
        </p:txBody>
      </p:sp>
      <p:sp>
        <p:nvSpPr>
          <p:cNvPr id="93188" name="Rectangle 2"/>
          <p:cNvSpPr>
            <a:spLocks noGrp="1" noChangeArrowheads="1"/>
          </p:cNvSpPr>
          <p:nvPr>
            <p:ph type="title"/>
          </p:nvPr>
        </p:nvSpPr>
        <p:spPr>
          <a:xfrm>
            <a:off x="990600" y="0"/>
            <a:ext cx="7086600" cy="1371600"/>
          </a:xfrm>
        </p:spPr>
        <p:txBody>
          <a:bodyPr/>
          <a:lstStyle/>
          <a:p>
            <a:r>
              <a:rPr lang="en-US"/>
              <a:t>Small Rotation Approximation</a:t>
            </a:r>
          </a:p>
        </p:txBody>
      </p:sp>
      <p:graphicFrame>
        <p:nvGraphicFramePr>
          <p:cNvPr id="93186" name="Object 2"/>
          <p:cNvGraphicFramePr>
            <a:graphicFrameLocks noChangeAspect="1"/>
          </p:cNvGraphicFramePr>
          <p:nvPr/>
        </p:nvGraphicFramePr>
        <p:xfrm>
          <a:off x="1371600" y="1295400"/>
          <a:ext cx="7696200" cy="4424363"/>
        </p:xfrm>
        <a:graphic>
          <a:graphicData uri="http://schemas.openxmlformats.org/presentationml/2006/ole">
            <mc:AlternateContent xmlns:mc="http://schemas.openxmlformats.org/markup-compatibility/2006">
              <mc:Choice xmlns:v="urn:schemas-microsoft-com:vml" Requires="v">
                <p:oleObj spid="_x0000_s93247" name="Equation" r:id="rId3" imgW="3314700" imgH="1905000" progId="Equation.3">
                  <p:embed/>
                </p:oleObj>
              </mc:Choice>
              <mc:Fallback>
                <p:oleObj name="Equation" r:id="rId3" imgW="3314700" imgH="190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7696200" cy="4424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3189" name="AutoShape 4"/>
          <p:cNvSpPr>
            <a:spLocks/>
          </p:cNvSpPr>
          <p:nvPr/>
        </p:nvSpPr>
        <p:spPr bwMode="auto">
          <a:xfrm rot="5400000">
            <a:off x="7875588" y="3009900"/>
            <a:ext cx="381000" cy="1828800"/>
          </a:xfrm>
          <a:prstGeom prst="rightBrace">
            <a:avLst>
              <a:gd name="adj1" fmla="val 40000"/>
              <a:gd name="adj2" fmla="val 50000"/>
            </a:avLst>
          </a:prstGeom>
          <a:noFill/>
          <a:ln w="38100">
            <a:solidFill>
              <a:srgbClr val="CC0000"/>
            </a:solidFill>
            <a:round/>
            <a:headEnd/>
            <a:tailEnd/>
          </a:ln>
        </p:spPr>
        <p:txBody>
          <a:bodyPr wrap="none" anchor="ctr">
            <a:prstTxWarp prst="textNoShape">
              <a:avLst/>
            </a:prstTxWarp>
          </a:bodyPr>
          <a:lstStyle/>
          <a:p>
            <a:endParaRPr lang="en-US" dirty="0">
              <a:latin typeface="Calibri"/>
            </a:endParaRPr>
          </a:p>
        </p:txBody>
      </p:sp>
      <p:sp>
        <p:nvSpPr>
          <p:cNvPr id="93190" name="Text Box 5"/>
          <p:cNvSpPr txBox="1">
            <a:spLocks noChangeArrowheads="1"/>
          </p:cNvSpPr>
          <p:nvPr/>
        </p:nvSpPr>
        <p:spPr bwMode="auto">
          <a:xfrm>
            <a:off x="6400800" y="4298950"/>
            <a:ext cx="2571750" cy="1187450"/>
          </a:xfrm>
          <a:prstGeom prst="rect">
            <a:avLst/>
          </a:prstGeom>
          <a:noFill/>
          <a:ln w="9525">
            <a:noFill/>
            <a:miter lim="800000"/>
            <a:headEnd/>
            <a:tailEnd/>
          </a:ln>
        </p:spPr>
        <p:txBody>
          <a:bodyPr wrap="none">
            <a:prstTxWarp prst="textNoShape">
              <a:avLst/>
            </a:prstTxWarp>
            <a:spAutoFit/>
          </a:bodyPr>
          <a:lstStyle/>
          <a:p>
            <a:r>
              <a:rPr kumimoji="0" lang="en-US" b="0">
                <a:solidFill>
                  <a:srgbClr val="CC0000"/>
                </a:solidFill>
                <a:latin typeface="Times" charset="0"/>
              </a:rPr>
              <a:t>Neglect this second</a:t>
            </a:r>
            <a:br>
              <a:rPr kumimoji="0" lang="en-US" b="0">
                <a:solidFill>
                  <a:srgbClr val="CC0000"/>
                </a:solidFill>
                <a:latin typeface="Times" charset="0"/>
              </a:rPr>
            </a:br>
            <a:r>
              <a:rPr kumimoji="0" lang="en-US" b="0">
                <a:solidFill>
                  <a:srgbClr val="CC0000"/>
                </a:solidFill>
                <a:latin typeface="Times" charset="0"/>
              </a:rPr>
              <a:t>order term for</a:t>
            </a:r>
            <a:br>
              <a:rPr kumimoji="0" lang="en-US" b="0">
                <a:solidFill>
                  <a:srgbClr val="CC0000"/>
                </a:solidFill>
                <a:latin typeface="Times" charset="0"/>
              </a:rPr>
            </a:br>
            <a:r>
              <a:rPr kumimoji="0" lang="en-US" b="0">
                <a:solidFill>
                  <a:srgbClr val="CC0000"/>
                </a:solidFill>
                <a:latin typeface="Times" charset="0"/>
              </a:rPr>
              <a:t>small rotations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1"/>
          </p:nvPr>
        </p:nvSpPr>
        <p:spPr>
          <a:noFill/>
        </p:spPr>
        <p:txBody>
          <a:bodyPr/>
          <a:lstStyle/>
          <a:p>
            <a:fld id="{FDB48F9E-4E34-324B-B634-ABE66CA7A704}" type="slidenum">
              <a:rPr lang="en-US" smtClean="0"/>
              <a:pPr/>
              <a:t>98</a:t>
            </a:fld>
            <a:endParaRPr lang="en-US"/>
          </a:p>
        </p:txBody>
      </p:sp>
      <p:sp>
        <p:nvSpPr>
          <p:cNvPr id="94211" name="Rectangle 11"/>
          <p:cNvSpPr>
            <a:spLocks noChangeArrowheads="1"/>
          </p:cNvSpPr>
          <p:nvPr/>
        </p:nvSpPr>
        <p:spPr bwMode="auto">
          <a:xfrm>
            <a:off x="228600" y="152400"/>
            <a:ext cx="8686800" cy="579438"/>
          </a:xfrm>
          <a:prstGeom prst="rect">
            <a:avLst/>
          </a:prstGeom>
          <a:noFill/>
          <a:ln w="9525">
            <a:noFill/>
            <a:miter lim="800000"/>
            <a:headEnd/>
            <a:tailEnd/>
          </a:ln>
        </p:spPr>
        <p:txBody>
          <a:bodyPr>
            <a:prstTxWarp prst="textNoShape">
              <a:avLst/>
            </a:prstTxWarp>
            <a:spAutoFit/>
          </a:bodyPr>
          <a:lstStyle/>
          <a:p>
            <a:pPr algn="ctr"/>
            <a:r>
              <a:rPr lang="pt-BR" sz="3200" b="0" i="1" dirty="0">
                <a:solidFill>
                  <a:srgbClr val="011099"/>
                </a:solidFill>
                <a:latin typeface="Calibri"/>
              </a:rPr>
              <a:t>Taylor </a:t>
            </a:r>
            <a:r>
              <a:rPr lang="pt-BR" sz="3200" b="0" i="1" dirty="0" err="1">
                <a:solidFill>
                  <a:srgbClr val="011099"/>
                </a:solidFill>
                <a:latin typeface="Calibri"/>
              </a:rPr>
              <a:t>Model</a:t>
            </a:r>
            <a:r>
              <a:rPr lang="pt-BR" sz="3200" b="0" i="1" dirty="0">
                <a:solidFill>
                  <a:srgbClr val="011099"/>
                </a:solidFill>
                <a:latin typeface="Calibri"/>
              </a:rPr>
              <a:t>: </a:t>
            </a:r>
            <a:r>
              <a:rPr lang="pt-BR" sz="3200" b="0" i="1" dirty="0" err="1">
                <a:solidFill>
                  <a:srgbClr val="011099"/>
                </a:solidFill>
                <a:latin typeface="Calibri"/>
              </a:rPr>
              <a:t>Reorientation</a:t>
            </a:r>
            <a:r>
              <a:rPr lang="pt-BR" sz="3200" b="0" i="1" dirty="0">
                <a:solidFill>
                  <a:srgbClr val="011099"/>
                </a:solidFill>
                <a:latin typeface="Calibri"/>
              </a:rPr>
              <a:t> in </a:t>
            </a:r>
            <a:r>
              <a:rPr lang="pt-BR" sz="3200" b="0" i="1" dirty="0" err="1">
                <a:solidFill>
                  <a:srgbClr val="011099"/>
                </a:solidFill>
                <a:latin typeface="Calibri"/>
              </a:rPr>
              <a:t>Tension</a:t>
            </a:r>
            <a:endParaRPr lang="en-US" sz="3200" b="0" i="1" dirty="0">
              <a:solidFill>
                <a:srgbClr val="011099"/>
              </a:solidFill>
              <a:latin typeface="Calibri"/>
            </a:endParaRPr>
          </a:p>
        </p:txBody>
      </p:sp>
      <p:pic>
        <p:nvPicPr>
          <p:cNvPr id="94212" name="Picture 14" descr="fig112"/>
          <p:cNvPicPr>
            <a:picLocks noChangeAspect="1" noChangeArrowheads="1"/>
          </p:cNvPicPr>
          <p:nvPr/>
        </p:nvPicPr>
        <p:blipFill>
          <a:blip r:embed="rId2">
            <a:lum contrast="46000"/>
          </a:blip>
          <a:srcRect/>
          <a:stretch>
            <a:fillRect/>
          </a:stretch>
        </p:blipFill>
        <p:spPr bwMode="auto">
          <a:xfrm>
            <a:off x="228600" y="2743200"/>
            <a:ext cx="3581400" cy="2806700"/>
          </a:xfrm>
          <a:prstGeom prst="rect">
            <a:avLst/>
          </a:prstGeom>
          <a:noFill/>
          <a:ln w="9525">
            <a:solidFill>
              <a:srgbClr val="0000FF"/>
            </a:solidFill>
            <a:miter lim="800000"/>
            <a:headEnd/>
            <a:tailEnd/>
          </a:ln>
        </p:spPr>
      </p:pic>
      <p:pic>
        <p:nvPicPr>
          <p:cNvPr id="94213" name="Picture 15" descr="fig114"/>
          <p:cNvPicPr>
            <a:picLocks noChangeAspect="1" noChangeArrowheads="1"/>
          </p:cNvPicPr>
          <p:nvPr/>
        </p:nvPicPr>
        <p:blipFill>
          <a:blip r:embed="rId3">
            <a:lum contrast="86000"/>
          </a:blip>
          <a:srcRect/>
          <a:stretch>
            <a:fillRect/>
          </a:stretch>
        </p:blipFill>
        <p:spPr bwMode="auto">
          <a:xfrm>
            <a:off x="4038600" y="1676400"/>
            <a:ext cx="4646613" cy="4683125"/>
          </a:xfrm>
          <a:prstGeom prst="rect">
            <a:avLst/>
          </a:prstGeom>
          <a:noFill/>
          <a:ln w="9525">
            <a:solidFill>
              <a:srgbClr val="FF0000"/>
            </a:solidFill>
            <a:miter lim="800000"/>
            <a:headEnd/>
            <a:tailEnd/>
          </a:ln>
        </p:spPr>
      </p:pic>
      <p:sp>
        <p:nvSpPr>
          <p:cNvPr id="94214" name="Text Box 16"/>
          <p:cNvSpPr txBox="1">
            <a:spLocks noChangeArrowheads="1"/>
          </p:cNvSpPr>
          <p:nvPr/>
        </p:nvSpPr>
        <p:spPr bwMode="auto">
          <a:xfrm>
            <a:off x="228600" y="2286000"/>
            <a:ext cx="2697974" cy="461665"/>
          </a:xfrm>
          <a:prstGeom prst="rect">
            <a:avLst/>
          </a:prstGeom>
          <a:noFill/>
          <a:ln w="9525">
            <a:noFill/>
            <a:miter lim="800000"/>
            <a:headEnd/>
            <a:tailEnd/>
          </a:ln>
        </p:spPr>
        <p:txBody>
          <a:bodyPr wrap="none">
            <a:prstTxWarp prst="textNoShape">
              <a:avLst/>
            </a:prstTxWarp>
            <a:spAutoFit/>
          </a:bodyPr>
          <a:lstStyle/>
          <a:p>
            <a:r>
              <a:rPr lang="pt-BR" dirty="0" err="1">
                <a:solidFill>
                  <a:srgbClr val="0000FF"/>
                </a:solidFill>
                <a:latin typeface="Calibri"/>
              </a:rPr>
              <a:t>Initial</a:t>
            </a:r>
            <a:r>
              <a:rPr lang="pt-BR" dirty="0">
                <a:solidFill>
                  <a:srgbClr val="0000FF"/>
                </a:solidFill>
                <a:latin typeface="Calibri"/>
              </a:rPr>
              <a:t> </a:t>
            </a:r>
            <a:r>
              <a:rPr lang="pt-BR" dirty="0" err="1">
                <a:solidFill>
                  <a:srgbClr val="0000FF"/>
                </a:solidFill>
                <a:latin typeface="Calibri"/>
              </a:rPr>
              <a:t>configuration</a:t>
            </a:r>
            <a:endParaRPr lang="en-US" dirty="0">
              <a:solidFill>
                <a:srgbClr val="0000FF"/>
              </a:solidFill>
              <a:latin typeface="Calibri"/>
            </a:endParaRPr>
          </a:p>
        </p:txBody>
      </p:sp>
      <p:sp>
        <p:nvSpPr>
          <p:cNvPr id="94215" name="Text Box 17"/>
          <p:cNvSpPr txBox="1">
            <a:spLocks noChangeArrowheads="1"/>
          </p:cNvSpPr>
          <p:nvPr/>
        </p:nvSpPr>
        <p:spPr bwMode="auto">
          <a:xfrm>
            <a:off x="228600" y="5722938"/>
            <a:ext cx="3505200" cy="830262"/>
          </a:xfrm>
          <a:prstGeom prst="rect">
            <a:avLst/>
          </a:prstGeom>
          <a:noFill/>
          <a:ln w="9525">
            <a:noFill/>
            <a:miter lim="800000"/>
            <a:headEnd/>
            <a:tailEnd/>
          </a:ln>
        </p:spPr>
        <p:txBody>
          <a:bodyPr>
            <a:prstTxWarp prst="textNoShape">
              <a:avLst/>
            </a:prstTxWarp>
            <a:spAutoFit/>
          </a:bodyPr>
          <a:lstStyle/>
          <a:p>
            <a:r>
              <a:rPr lang="en-US" dirty="0">
                <a:solidFill>
                  <a:srgbClr val="FF0000"/>
                </a:solidFill>
                <a:latin typeface="Calibri"/>
              </a:rPr>
              <a:t>Final configuration, after 2.37% of extension</a:t>
            </a:r>
          </a:p>
        </p:txBody>
      </p:sp>
      <p:sp>
        <p:nvSpPr>
          <p:cNvPr id="94216" name="AutoShape 20"/>
          <p:cNvSpPr>
            <a:spLocks noChangeArrowheads="1"/>
          </p:cNvSpPr>
          <p:nvPr/>
        </p:nvSpPr>
        <p:spPr bwMode="auto">
          <a:xfrm rot="-1146393">
            <a:off x="3352800" y="6055884"/>
            <a:ext cx="762000" cy="304800"/>
          </a:xfrm>
          <a:prstGeom prst="rightArrow">
            <a:avLst>
              <a:gd name="adj1" fmla="val 50000"/>
              <a:gd name="adj2" fmla="val 6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94217" name="Text Box 21"/>
          <p:cNvSpPr txBox="1">
            <a:spLocks noChangeArrowheads="1"/>
          </p:cNvSpPr>
          <p:nvPr/>
        </p:nvSpPr>
        <p:spPr bwMode="auto">
          <a:xfrm>
            <a:off x="304800" y="1711325"/>
            <a:ext cx="3505200" cy="650875"/>
          </a:xfrm>
          <a:prstGeom prst="rect">
            <a:avLst/>
          </a:prstGeom>
          <a:solidFill>
            <a:srgbClr val="CCFFCC"/>
          </a:solidFill>
          <a:ln w="9525">
            <a:solidFill>
              <a:schemeClr val="hlink"/>
            </a:solidFill>
            <a:miter lim="800000"/>
            <a:headEnd/>
            <a:tailEnd/>
          </a:ln>
        </p:spPr>
        <p:txBody>
          <a:bodyPr>
            <a:prstTxWarp prst="textNoShape">
              <a:avLst/>
            </a:prstTxWarp>
            <a:spAutoFit/>
          </a:bodyPr>
          <a:lstStyle/>
          <a:p>
            <a:r>
              <a:rPr lang="pt-BR" sz="1800" dirty="0" err="1">
                <a:latin typeface="Calibri"/>
              </a:rPr>
              <a:t>Texture</a:t>
            </a:r>
            <a:r>
              <a:rPr lang="pt-BR" sz="1800" dirty="0">
                <a:latin typeface="Calibri"/>
              </a:rPr>
              <a:t> </a:t>
            </a:r>
            <a:r>
              <a:rPr lang="pt-BR" sz="1800" dirty="0" err="1">
                <a:latin typeface="Calibri"/>
              </a:rPr>
              <a:t>development</a:t>
            </a:r>
            <a:r>
              <a:rPr lang="pt-BR" sz="1800" dirty="0">
                <a:latin typeface="Calibri"/>
              </a:rPr>
              <a:t> = </a:t>
            </a:r>
            <a:r>
              <a:rPr lang="pt-BR" sz="1800" dirty="0" err="1">
                <a:latin typeface="Calibri"/>
              </a:rPr>
              <a:t>mix</a:t>
            </a:r>
            <a:r>
              <a:rPr lang="pt-BR" sz="1800" dirty="0">
                <a:latin typeface="Calibri"/>
              </a:rPr>
              <a:t> </a:t>
            </a:r>
            <a:r>
              <a:rPr lang="pt-BR" sz="1800" dirty="0" err="1">
                <a:latin typeface="Calibri"/>
              </a:rPr>
              <a:t>of</a:t>
            </a:r>
            <a:r>
              <a:rPr lang="pt-BR" sz="1800" dirty="0">
                <a:latin typeface="Calibri"/>
              </a:rPr>
              <a:t> &lt;111&gt; </a:t>
            </a:r>
            <a:r>
              <a:rPr lang="pt-BR" sz="1800" dirty="0" err="1">
                <a:latin typeface="Calibri"/>
              </a:rPr>
              <a:t>and</a:t>
            </a:r>
            <a:r>
              <a:rPr lang="pt-BR" sz="1800" dirty="0">
                <a:latin typeface="Calibri"/>
              </a:rPr>
              <a:t> &lt;100&gt; </a:t>
            </a:r>
            <a:r>
              <a:rPr lang="pt-BR" sz="1800" dirty="0" err="1">
                <a:latin typeface="Calibri"/>
              </a:rPr>
              <a:t>fibers</a:t>
            </a:r>
            <a:endParaRPr lang="en-US" sz="1800" dirty="0">
              <a:latin typeface="Calibri"/>
            </a:endParaRPr>
          </a:p>
        </p:txBody>
      </p:sp>
      <p:sp>
        <p:nvSpPr>
          <p:cNvPr id="94218" name="AutoShape 22"/>
          <p:cNvSpPr>
            <a:spLocks noChangeArrowheads="1"/>
          </p:cNvSpPr>
          <p:nvPr/>
        </p:nvSpPr>
        <p:spPr bwMode="auto">
          <a:xfrm>
            <a:off x="3048000" y="2438400"/>
            <a:ext cx="533400" cy="990600"/>
          </a:xfrm>
          <a:prstGeom prst="curvedLeftArrow">
            <a:avLst>
              <a:gd name="adj1" fmla="val 37143"/>
              <a:gd name="adj2" fmla="val 74286"/>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94219" name="Text Box 23"/>
          <p:cNvSpPr txBox="1">
            <a:spLocks noChangeArrowheads="1"/>
          </p:cNvSpPr>
          <p:nvPr/>
        </p:nvSpPr>
        <p:spPr bwMode="auto">
          <a:xfrm>
            <a:off x="365125" y="762000"/>
            <a:ext cx="8474075" cy="830997"/>
          </a:xfrm>
          <a:prstGeom prst="rect">
            <a:avLst/>
          </a:prstGeom>
          <a:noFill/>
          <a:ln w="9525">
            <a:noFill/>
            <a:miter lim="800000"/>
            <a:headEnd/>
            <a:tailEnd/>
          </a:ln>
        </p:spPr>
        <p:txBody>
          <a:bodyPr>
            <a:prstTxWarp prst="textNoShape">
              <a:avLst/>
            </a:prstTxWarp>
            <a:spAutoFit/>
          </a:bodyPr>
          <a:lstStyle/>
          <a:p>
            <a:r>
              <a:rPr lang="en-US" sz="1600" b="0" dirty="0">
                <a:latin typeface="Calibri"/>
              </a:rPr>
              <a:t>Note that these results have been tested in considerable experimental detail by </a:t>
            </a:r>
            <a:r>
              <a:rPr lang="en-US" sz="1600" b="0" dirty="0" err="1">
                <a:latin typeface="Calibri"/>
              </a:rPr>
              <a:t>Winther</a:t>
            </a:r>
            <a:r>
              <a:rPr lang="en-US" sz="1600" b="0" dirty="0">
                <a:latin typeface="Calibri"/>
              </a:rPr>
              <a:t> </a:t>
            </a:r>
            <a:r>
              <a:rPr lang="en-US" sz="1600" b="0" i="1" dirty="0">
                <a:latin typeface="Calibri"/>
              </a:rPr>
              <a:t>et al</a:t>
            </a:r>
            <a:r>
              <a:rPr lang="en-US" sz="1600" b="0" dirty="0">
                <a:latin typeface="Calibri"/>
              </a:rPr>
              <a:t>. at </a:t>
            </a:r>
            <a:r>
              <a:rPr lang="en-US" sz="1600" b="0" dirty="0" err="1">
                <a:latin typeface="Calibri"/>
              </a:rPr>
              <a:t>Risø</a:t>
            </a:r>
            <a:r>
              <a:rPr lang="en-US" sz="1600" b="0" dirty="0">
                <a:latin typeface="Calibri"/>
              </a:rPr>
              <a:t>; although Taylor’s results are correct in general terms, significant deviations are also observed*.</a:t>
            </a:r>
          </a:p>
        </p:txBody>
      </p:sp>
      <p:sp>
        <p:nvSpPr>
          <p:cNvPr id="94220" name="Rectangle 11"/>
          <p:cNvSpPr>
            <a:spLocks noChangeArrowheads="1"/>
          </p:cNvSpPr>
          <p:nvPr/>
        </p:nvSpPr>
        <p:spPr bwMode="auto">
          <a:xfrm>
            <a:off x="533400" y="6553200"/>
            <a:ext cx="8153400" cy="276225"/>
          </a:xfrm>
          <a:prstGeom prst="rect">
            <a:avLst/>
          </a:prstGeom>
          <a:noFill/>
          <a:ln w="9525">
            <a:noFill/>
            <a:miter lim="800000"/>
            <a:headEnd/>
            <a:tailEnd/>
          </a:ln>
        </p:spPr>
        <p:txBody>
          <a:bodyPr>
            <a:prstTxWarp prst="textNoShape">
              <a:avLst/>
            </a:prstTxWarp>
            <a:spAutoFit/>
          </a:bodyPr>
          <a:lstStyle/>
          <a:p>
            <a:pPr algn="ctr"/>
            <a:r>
              <a:rPr lang="en-US" sz="1200" b="0" dirty="0">
                <a:solidFill>
                  <a:srgbClr val="660066"/>
                </a:solidFill>
                <a:latin typeface="Calibri"/>
              </a:rPr>
              <a:t>*</a:t>
            </a:r>
            <a:r>
              <a:rPr lang="en-US" sz="1200" b="0" dirty="0" err="1">
                <a:solidFill>
                  <a:srgbClr val="660066"/>
                </a:solidFill>
                <a:latin typeface="Calibri"/>
              </a:rPr>
              <a:t>Winther</a:t>
            </a:r>
            <a:r>
              <a:rPr lang="en-US" sz="1200" b="0" dirty="0">
                <a:solidFill>
                  <a:srgbClr val="660066"/>
                </a:solidFill>
                <a:latin typeface="Calibri"/>
              </a:rPr>
              <a:t> G., 2008, Slip systems, lattice rotations and dislocation boundaries, </a:t>
            </a:r>
            <a:r>
              <a:rPr lang="en-US" sz="1200" b="0" i="1" dirty="0">
                <a:solidFill>
                  <a:srgbClr val="660066"/>
                </a:solidFill>
                <a:latin typeface="Calibri"/>
              </a:rPr>
              <a:t>Materials </a:t>
            </a:r>
            <a:r>
              <a:rPr lang="en-US" sz="1200" b="0" i="1" dirty="0" err="1">
                <a:solidFill>
                  <a:srgbClr val="660066"/>
                </a:solidFill>
                <a:latin typeface="Calibri"/>
              </a:rPr>
              <a:t>Sci</a:t>
            </a:r>
            <a:r>
              <a:rPr lang="en-US" sz="1200" b="0" i="1" dirty="0">
                <a:solidFill>
                  <a:srgbClr val="660066"/>
                </a:solidFill>
                <a:latin typeface="Calibri"/>
              </a:rPr>
              <a:t> Eng</a:t>
            </a:r>
            <a:r>
              <a:rPr lang="en-US" sz="1200" b="0" dirty="0">
                <a:solidFill>
                  <a:srgbClr val="660066"/>
                </a:solidFill>
                <a:latin typeface="Calibri"/>
              </a:rPr>
              <a:t>. A </a:t>
            </a:r>
            <a:r>
              <a:rPr lang="en-US" sz="1200" dirty="0">
                <a:solidFill>
                  <a:srgbClr val="660066"/>
                </a:solidFill>
                <a:latin typeface="Calibri"/>
              </a:rPr>
              <a:t>483, </a:t>
            </a:r>
            <a:r>
              <a:rPr lang="en-US" sz="1200" b="0" dirty="0">
                <a:solidFill>
                  <a:srgbClr val="660066"/>
                </a:solidFill>
                <a:latin typeface="Calibri"/>
              </a:rPr>
              <a:t>40-6</a:t>
            </a:r>
          </a:p>
        </p:txBody>
      </p:sp>
      <p:sp>
        <p:nvSpPr>
          <p:cNvPr id="94221" name="TextBox 12"/>
          <p:cNvSpPr txBox="1">
            <a:spLocks noChangeArrowheads="1"/>
          </p:cNvSpPr>
          <p:nvPr/>
        </p:nvSpPr>
        <p:spPr bwMode="auto">
          <a:xfrm>
            <a:off x="7239000" y="3124200"/>
            <a:ext cx="1524000" cy="1015663"/>
          </a:xfrm>
          <a:prstGeom prst="rect">
            <a:avLst/>
          </a:prstGeom>
          <a:noFill/>
          <a:ln w="9525">
            <a:noFill/>
            <a:miter lim="800000"/>
            <a:headEnd/>
            <a:tailEnd/>
          </a:ln>
        </p:spPr>
        <p:txBody>
          <a:bodyPr>
            <a:prstTxWarp prst="textNoShape">
              <a:avLst/>
            </a:prstTxWarp>
            <a:spAutoFit/>
          </a:bodyPr>
          <a:lstStyle/>
          <a:p>
            <a:r>
              <a:rPr lang="en-US" sz="1200" b="0" dirty="0">
                <a:solidFill>
                  <a:srgbClr val="660066"/>
                </a:solidFill>
                <a:latin typeface="Calibri"/>
              </a:rPr>
              <a:t>Each  area within the triangle represents a different operative vertex on  the single crystal yield surface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096000" cy="914400"/>
          </a:xfrm>
        </p:spPr>
        <p:txBody>
          <a:bodyPr/>
          <a:lstStyle/>
          <a:p>
            <a:r>
              <a:rPr lang="en-US" dirty="0"/>
              <a:t>Final Texture</a:t>
            </a:r>
          </a:p>
        </p:txBody>
      </p:sp>
      <p:sp>
        <p:nvSpPr>
          <p:cNvPr id="4" name="Content Placeholder 3"/>
          <p:cNvSpPr>
            <a:spLocks noGrp="1"/>
          </p:cNvSpPr>
          <p:nvPr>
            <p:ph idx="1"/>
          </p:nvPr>
        </p:nvSpPr>
        <p:spPr>
          <a:xfrm>
            <a:off x="457200" y="1143000"/>
            <a:ext cx="8001000" cy="5181600"/>
          </a:xfrm>
        </p:spPr>
        <p:txBody>
          <a:bodyPr/>
          <a:lstStyle/>
          <a:p>
            <a:r>
              <a:rPr lang="en-US" sz="2400" dirty="0"/>
              <a:t>It is not particularly clear from the previous figure but the Taylor theory (</a:t>
            </a:r>
            <a:r>
              <a:rPr lang="en-US" sz="2400" dirty="0" err="1"/>
              <a:t>iso</a:t>
            </a:r>
            <a:r>
              <a:rPr lang="en-US" sz="2400" dirty="0"/>
              <a:t>-strain) for uniaxial tension in fcc materials predicts that the tensile axis will move towards either the 111 or 100 corner.  This means that the final texture is predicted to be a mix of &lt;111&gt; and &lt;100&gt; fibers.  This is, in fact, what is observed experimentally.</a:t>
            </a:r>
          </a:p>
          <a:p>
            <a:r>
              <a:rPr lang="en-US" sz="2400" dirty="0"/>
              <a:t>Contrast this result for the Taylor theory (</a:t>
            </a:r>
            <a:r>
              <a:rPr lang="en-US" sz="2400" dirty="0" err="1"/>
              <a:t>iso</a:t>
            </a:r>
            <a:r>
              <a:rPr lang="en-US" sz="2400" dirty="0"/>
              <a:t>-strain) with that of the single slip situation (previous lecture, </a:t>
            </a:r>
            <a:r>
              <a:rPr lang="en-US" sz="2400" dirty="0" err="1"/>
              <a:t>iso</a:t>
            </a:r>
            <a:r>
              <a:rPr lang="en-US" sz="2400" dirty="0"/>
              <a:t>-stress) in which the tensile axis ends up parallel to 112. Note that this requires two slip systems to be active, the primary and the conjugate.  Thus the predicted </a:t>
            </a:r>
            <a:r>
              <a:rPr lang="en-US" sz="2400" dirty="0" err="1"/>
              <a:t>iso</a:t>
            </a:r>
            <a:r>
              <a:rPr lang="en-US" sz="2400" dirty="0"/>
              <a:t>-stress texture is a &lt;112&gt; fiber, which is </a:t>
            </a:r>
            <a:r>
              <a:rPr lang="en-US" sz="2400" i="1" dirty="0"/>
              <a:t>not</a:t>
            </a:r>
            <a:r>
              <a:rPr lang="en-US" sz="2400" dirty="0"/>
              <a:t> what is observed.</a:t>
            </a:r>
          </a:p>
        </p:txBody>
      </p:sp>
      <p:sp>
        <p:nvSpPr>
          <p:cNvPr id="2" name="Slide Number Placeholder 1"/>
          <p:cNvSpPr>
            <a:spLocks noGrp="1"/>
          </p:cNvSpPr>
          <p:nvPr>
            <p:ph type="sldNum" sz="quarter" idx="11"/>
          </p:nvPr>
        </p:nvSpPr>
        <p:spPr/>
        <p:txBody>
          <a:bodyPr/>
          <a:lstStyle/>
          <a:p>
            <a:fld id="{F05C9C5E-3608-144A-B067-E334C2848F7D}" type="slidenum">
              <a:rPr lang="en-US" smtClean="0"/>
              <a:pPr/>
              <a:t>99</a:t>
            </a:fld>
            <a:endParaRPr lang="en-US"/>
          </a:p>
        </p:txBody>
      </p:sp>
    </p:spTree>
    <p:extLst>
      <p:ext uri="{BB962C8B-B14F-4D97-AF65-F5344CB8AC3E}">
        <p14:creationId xmlns:p14="http://schemas.microsoft.com/office/powerpoint/2010/main" val="2969460999"/>
      </p:ext>
    </p:extLst>
  </p:cSld>
  <p:clrMapOvr>
    <a:masterClrMapping/>
  </p:clrMapOvr>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16903</TotalTime>
  <Words>11329</Words>
  <Application>Microsoft Macintosh PowerPoint</Application>
  <PresentationFormat>On-screen Show (4:3)</PresentationFormat>
  <Paragraphs>676</Paragraphs>
  <Slides>103</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103</vt:i4>
      </vt:variant>
    </vt:vector>
  </HeadingPairs>
  <TitlesOfParts>
    <vt:vector size="117" baseType="lpstr">
      <vt:lpstr>Arial</vt:lpstr>
      <vt:lpstr>Calibri</vt:lpstr>
      <vt:lpstr>Cambria</vt:lpstr>
      <vt:lpstr>Cambria Math</vt:lpstr>
      <vt:lpstr>Helvetica</vt:lpstr>
      <vt:lpstr>Lucida Grande</vt:lpstr>
      <vt:lpstr>Monotype Sorts</vt:lpstr>
      <vt:lpstr>Symbol</vt:lpstr>
      <vt:lpstr>Tech Sans Book</vt:lpstr>
      <vt:lpstr>Times</vt:lpstr>
      <vt:lpstr>Wingdings</vt:lpstr>
      <vt:lpstr>Generic (Online)</vt:lpstr>
      <vt:lpstr>Equation</vt:lpstr>
      <vt:lpstr>Document</vt:lpstr>
      <vt:lpstr>Polycrystal Plasticity - Multiple Slip</vt:lpstr>
      <vt:lpstr>Objective</vt:lpstr>
      <vt:lpstr>Questions &amp; Answers</vt:lpstr>
      <vt:lpstr>References</vt:lpstr>
      <vt:lpstr>Background, Concepts</vt:lpstr>
      <vt:lpstr>Output of LApp*</vt:lpstr>
      <vt:lpstr>Development</vt:lpstr>
      <vt:lpstr>PowerPoint Presentation</vt:lpstr>
      <vt:lpstr>Sachs versus Taylor: 2</vt:lpstr>
      <vt:lpstr>Sachs versus Taylor: 3    Single     versus   Multiple Slip</vt:lpstr>
      <vt:lpstr>Taylor model: uniform strain</vt:lpstr>
      <vt:lpstr>PowerPoint Presentation</vt:lpstr>
      <vt:lpstr>Notation: 1</vt:lpstr>
      <vt:lpstr>Notation: 2</vt:lpstr>
      <vt:lpstr>Notation: 3</vt:lpstr>
      <vt:lpstr>Notation: 4</vt:lpstr>
      <vt:lpstr>Basic Equations</vt:lpstr>
      <vt:lpstr>PowerPoint Presentation</vt:lpstr>
      <vt:lpstr>Dislocations and Plastic Flow</vt:lpstr>
      <vt:lpstr>PowerPoint Presentation</vt:lpstr>
      <vt:lpstr>PowerPoint Presentation</vt:lpstr>
      <vt:lpstr>Slip Systems in Hexagonal Metals</vt:lpstr>
      <vt:lpstr>PowerPoint Presentation</vt:lpstr>
      <vt:lpstr>Schmid / Sachs / Single Slip</vt:lpstr>
      <vt:lpstr>Schmid Law</vt:lpstr>
      <vt:lpstr>PowerPoint Presentation</vt:lpstr>
      <vt:lpstr>PowerPoint Presentation</vt:lpstr>
      <vt:lpstr>Calculating Schmid Factors</vt:lpstr>
      <vt:lpstr>Calculating Schmid Factors: 2</vt:lpstr>
      <vt:lpstr>Schmid factors: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&gt; CRSS?</vt:lpstr>
      <vt:lpstr>Stress &gt; CRSS?</vt:lpstr>
      <vt:lpstr>Stress &gt; CRSS?</vt:lpstr>
      <vt:lpstr>Stress &gt; CRSS?</vt:lpstr>
      <vt:lpstr>PowerPoint Presentation</vt:lpstr>
      <vt:lpstr>PowerPoint Presentation</vt:lpstr>
      <vt:lpstr>PowerPoint Presentation</vt:lpstr>
      <vt:lpstr>PowerPoint Presentation</vt:lpstr>
      <vt:lpstr>PowerPoint Presentation</vt:lpstr>
      <vt:lpstr>PowerPoint Presentation</vt:lpstr>
      <vt:lpstr>Multiple Slip: Strain</vt:lpstr>
      <vt:lpstr>Multiple Slip: Strain</vt:lpstr>
      <vt:lpstr>Multiple Slip: Stress</vt:lpstr>
      <vt:lpstr>Multiple Slip: Stress</vt:lpstr>
      <vt:lpstr>Definitions of Stress states, slip systems</vt:lpstr>
      <vt:lpstr>Multiple Slip: Stress</vt:lpstr>
      <vt:lpstr>Multiple Slip: Stress/Strain Comparison</vt:lpstr>
      <vt:lpstr>Bishop and Hill model</vt:lpstr>
      <vt:lpstr>Maximum Work Principle</vt:lpstr>
      <vt:lpstr>Yield surfaces: introduction</vt:lpstr>
      <vt:lpstr>2D yield surfaces</vt:lpstr>
      <vt:lpstr>Crystallographic slip: a single system</vt:lpstr>
      <vt:lpstr>A single slip system</vt:lpstr>
      <vt:lpstr>Single crystal Y.S.</vt:lpstr>
      <vt:lpstr>Definitions of Stress states, slip systems (repeat)</vt:lpstr>
      <vt:lpstr>Multi-slip stress states</vt:lpstr>
      <vt:lpstr>Work Increment</vt:lpstr>
      <vt:lpstr>Applying Maximum Work</vt:lpstr>
      <vt:lpstr>Sample vs. Crystal Axes</vt:lpstr>
      <vt:lpstr>Taylor Factor</vt:lpstr>
      <vt:lpstr>Taylor factor</vt:lpstr>
      <vt:lpstr>Taylor factor,  multiaxial stress</vt:lpstr>
      <vt:lpstr>Taylor factor,  multiaxial strain</vt:lpstr>
      <vt:lpstr>Polycrystals</vt:lpstr>
      <vt:lpstr>Multi-slip:  Worked Example</vt:lpstr>
      <vt:lpstr>Multi-slip:  Worked Example</vt:lpstr>
      <vt:lpstr>Bishop-Hill Method: pseudo-code</vt:lpstr>
      <vt:lpstr>Multiple Slip - Slip System Selection</vt:lpstr>
      <vt:lpstr>PowerPoint Presentation</vt:lpstr>
      <vt:lpstr>Taylor model basis</vt:lpstr>
      <vt:lpstr>Uniform strain assumption</vt:lpstr>
      <vt:lpstr>PowerPoint Presentation</vt:lpstr>
      <vt:lpstr>Taylor Model: Hardening Alternatives</vt:lpstr>
      <vt:lpstr>Taylor Model: Hardening Alternatives, contd.</vt:lpstr>
      <vt:lpstr>Taylor Model: Work Increment</vt:lpstr>
      <vt:lpstr>PowerPoint Presentation</vt:lpstr>
      <vt:lpstr>PowerPoint Presentation</vt:lpstr>
      <vt:lpstr>Updating the Lattice Orientation</vt:lpstr>
      <vt:lpstr>PowerPoint Presentation</vt:lpstr>
      <vt:lpstr>Taylor model: Reorientation: 1</vt:lpstr>
      <vt:lpstr>Taylor model: Reorientation: 2</vt:lpstr>
      <vt:lpstr>Taylor model: Reorientation: 3</vt:lpstr>
      <vt:lpstr>Taylor model: Reorientation: 4</vt:lpstr>
      <vt:lpstr>Iteration to determine stress state in each grain</vt:lpstr>
      <vt:lpstr>Update orientation: 1</vt:lpstr>
      <vt:lpstr>Update orientation: 2</vt:lpstr>
      <vt:lpstr>Update orientation: 3</vt:lpstr>
      <vt:lpstr>Combining small rotations</vt:lpstr>
      <vt:lpstr>Small Rotation Approximation</vt:lpstr>
      <vt:lpstr>PowerPoint Presentation</vt:lpstr>
      <vt:lpstr>Final Texture</vt:lpstr>
      <vt:lpstr>Taylor factor:  multi-axial stress and strain states</vt:lpstr>
      <vt:lpstr>Summary</vt:lpstr>
      <vt:lpstr>Supplemental Slides</vt:lpstr>
      <vt:lpstr>Equations</vt:lpstr>
    </vt:vector>
  </TitlesOfParts>
  <Company>FAMU-FSU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Anthony D Rollett</cp:lastModifiedBy>
  <cp:revision>250</cp:revision>
  <cp:lastPrinted>2006-04-28T02:53:01Z</cp:lastPrinted>
  <dcterms:created xsi:type="dcterms:W3CDTF">2011-10-22T00:08:17Z</dcterms:created>
  <dcterms:modified xsi:type="dcterms:W3CDTF">2020-02-18T02:35:16Z</dcterms:modified>
</cp:coreProperties>
</file>