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8"/>
  </p:notesMasterIdLst>
  <p:sldIdLst>
    <p:sldId id="256" r:id="rId2"/>
    <p:sldId id="293" r:id="rId3"/>
    <p:sldId id="341" r:id="rId4"/>
    <p:sldId id="342" r:id="rId5"/>
    <p:sldId id="343" r:id="rId6"/>
    <p:sldId id="257" r:id="rId7"/>
    <p:sldId id="265" r:id="rId8"/>
    <p:sldId id="283" r:id="rId9"/>
    <p:sldId id="309" r:id="rId10"/>
    <p:sldId id="261" r:id="rId11"/>
    <p:sldId id="263" r:id="rId12"/>
    <p:sldId id="320" r:id="rId13"/>
    <p:sldId id="258" r:id="rId14"/>
    <p:sldId id="336" r:id="rId15"/>
    <p:sldId id="333" r:id="rId16"/>
    <p:sldId id="308" r:id="rId17"/>
    <p:sldId id="334" r:id="rId18"/>
    <p:sldId id="259" r:id="rId19"/>
    <p:sldId id="260" r:id="rId20"/>
    <p:sldId id="324" r:id="rId21"/>
    <p:sldId id="296" r:id="rId22"/>
    <p:sldId id="297" r:id="rId23"/>
    <p:sldId id="302" r:id="rId24"/>
    <p:sldId id="303" r:id="rId25"/>
    <p:sldId id="266" r:id="rId26"/>
    <p:sldId id="311" r:id="rId27"/>
    <p:sldId id="325" r:id="rId28"/>
    <p:sldId id="299" r:id="rId29"/>
    <p:sldId id="300" r:id="rId30"/>
    <p:sldId id="267" r:id="rId31"/>
    <p:sldId id="268" r:id="rId32"/>
    <p:sldId id="269" r:id="rId33"/>
    <p:sldId id="272" r:id="rId34"/>
    <p:sldId id="298" r:id="rId35"/>
    <p:sldId id="338" r:id="rId36"/>
    <p:sldId id="339" r:id="rId37"/>
    <p:sldId id="340" r:id="rId38"/>
    <p:sldId id="271" r:id="rId39"/>
    <p:sldId id="337" r:id="rId40"/>
    <p:sldId id="270" r:id="rId41"/>
    <p:sldId id="286" r:id="rId42"/>
    <p:sldId id="301" r:id="rId43"/>
    <p:sldId id="317" r:id="rId44"/>
    <p:sldId id="335" r:id="rId45"/>
    <p:sldId id="278" r:id="rId46"/>
    <p:sldId id="307" r:id="rId47"/>
    <p:sldId id="323" r:id="rId48"/>
    <p:sldId id="321" r:id="rId49"/>
    <p:sldId id="344" r:id="rId50"/>
    <p:sldId id="326" r:id="rId51"/>
    <p:sldId id="327" r:id="rId52"/>
    <p:sldId id="328" r:id="rId53"/>
    <p:sldId id="329" r:id="rId54"/>
    <p:sldId id="330" r:id="rId55"/>
    <p:sldId id="331" r:id="rId56"/>
    <p:sldId id="288"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DBE"/>
    <a:srgbClr val="FFFCE1"/>
    <a:srgbClr val="008080"/>
    <a:srgbClr val="99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p:restoredTop sz="94663"/>
  </p:normalViewPr>
  <p:slideViewPr>
    <p:cSldViewPr>
      <p:cViewPr varScale="1">
        <p:scale>
          <a:sx n="112" d="100"/>
          <a:sy n="112" d="100"/>
        </p:scale>
        <p:origin x="141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Math"/>
                <a:ea typeface="Calibri"/>
              </a:defRPr>
            </a:lvl1pPr>
          </a:lstStyle>
          <a:p>
            <a:endParaRPr lang="ja-JP" altLang="en-US" dirty="0"/>
          </a:p>
        </p:txBody>
      </p:sp>
      <p:sp>
        <p:nvSpPr>
          <p:cNvPr id="5120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Math"/>
                <a:ea typeface="Calibri"/>
              </a:defRPr>
            </a:lvl1pPr>
          </a:lstStyle>
          <a:p>
            <a:endParaRPr lang="ja-JP" alt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0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Math"/>
                <a:ea typeface="Calibri"/>
              </a:defRPr>
            </a:lvl1pPr>
          </a:lstStyle>
          <a:p>
            <a:endParaRPr lang="ja-JP" altLang="en-US" dirty="0"/>
          </a:p>
        </p:txBody>
      </p:sp>
      <p:sp>
        <p:nvSpPr>
          <p:cNvPr id="5120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Math"/>
              </a:defRPr>
            </a:lvl1pPr>
          </a:lstStyle>
          <a:p>
            <a:pPr>
              <a:defRPr/>
            </a:pPr>
            <a:fld id="{A94CC2E7-62E9-E94C-B46F-CF1D91378B10}" type="slidenum">
              <a:rPr lang="en-US" smtClean="0"/>
              <a:pPr>
                <a:defRPr/>
              </a:pPr>
              <a:t>‹#›</a:t>
            </a:fld>
            <a:endParaRPr lang="en-US" dirty="0"/>
          </a:p>
        </p:txBody>
      </p:sp>
    </p:spTree>
    <p:extLst>
      <p:ext uri="{BB962C8B-B14F-4D97-AF65-F5344CB8AC3E}">
        <p14:creationId xmlns:p14="http://schemas.microsoft.com/office/powerpoint/2010/main" val="60958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mbria Math"/>
        <a:ea typeface="Calibri"/>
        <a:cs typeface="Calibri"/>
      </a:defRPr>
    </a:lvl1pPr>
    <a:lvl2pPr marL="457200" algn="l" rtl="0" eaLnBrk="0" fontAlgn="base" hangingPunct="0">
      <a:spcBef>
        <a:spcPct val="30000"/>
      </a:spcBef>
      <a:spcAft>
        <a:spcPct val="0"/>
      </a:spcAft>
      <a:defRPr sz="1200" kern="1200">
        <a:solidFill>
          <a:schemeClr val="tx1"/>
        </a:solidFill>
        <a:latin typeface="Cambria Math"/>
        <a:ea typeface="Calibri"/>
        <a:cs typeface="+mn-cs"/>
      </a:defRPr>
    </a:lvl2pPr>
    <a:lvl3pPr marL="914400" algn="l" rtl="0" eaLnBrk="0" fontAlgn="base" hangingPunct="0">
      <a:spcBef>
        <a:spcPct val="30000"/>
      </a:spcBef>
      <a:spcAft>
        <a:spcPct val="0"/>
      </a:spcAft>
      <a:defRPr sz="1200" kern="1200">
        <a:solidFill>
          <a:schemeClr val="tx1"/>
        </a:solidFill>
        <a:latin typeface="Cambria Math"/>
        <a:ea typeface="Calibri"/>
        <a:cs typeface="+mn-cs"/>
      </a:defRPr>
    </a:lvl3pPr>
    <a:lvl4pPr marL="1371600" algn="l" rtl="0" eaLnBrk="0" fontAlgn="base" hangingPunct="0">
      <a:spcBef>
        <a:spcPct val="30000"/>
      </a:spcBef>
      <a:spcAft>
        <a:spcPct val="0"/>
      </a:spcAft>
      <a:defRPr sz="1200" kern="1200">
        <a:solidFill>
          <a:schemeClr val="tx1"/>
        </a:solidFill>
        <a:latin typeface="Cambria Math"/>
        <a:ea typeface="Calibri"/>
        <a:cs typeface="+mn-cs"/>
      </a:defRPr>
    </a:lvl4pPr>
    <a:lvl5pPr marL="1828800" algn="l" rtl="0" eaLnBrk="0" fontAlgn="base" hangingPunct="0">
      <a:spcBef>
        <a:spcPct val="30000"/>
      </a:spcBef>
      <a:spcAft>
        <a:spcPct val="0"/>
      </a:spcAft>
      <a:defRPr sz="1200" kern="1200">
        <a:solidFill>
          <a:schemeClr val="tx1"/>
        </a:solidFill>
        <a:latin typeface="Cambria Math"/>
        <a:ea typeface="Calibri"/>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90268D8-D687-DD4E-8C1D-E98B364C0FBF}" type="slidenum">
              <a:rPr lang="en-US" altLang="ja-JP">
                <a:ea typeface="Calibri"/>
              </a:rPr>
              <a:pPr/>
              <a:t>1</a:t>
            </a:fld>
            <a:endParaRPr lang="en-US" altLang="ja-JP" dirty="0">
              <a:ea typeface="Calibri"/>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58CBC2A-5B89-0642-8238-CCFB8F81EE9F}" type="slidenum">
              <a:rPr lang="en-US" altLang="ja-JP">
                <a:ea typeface="Calibri"/>
              </a:rPr>
              <a:pPr/>
              <a:t>13</a:t>
            </a:fld>
            <a:endParaRPr lang="en-US" altLang="ja-JP" dirty="0">
              <a:ea typeface="Calibri"/>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615E283-EE2F-3441-9609-0698499C2D19}" type="slidenum">
              <a:rPr lang="en-US" altLang="ja-JP">
                <a:ea typeface="Calibri"/>
              </a:rPr>
              <a:pPr/>
              <a:t>16</a:t>
            </a:fld>
            <a:endParaRPr lang="en-US" altLang="ja-JP" dirty="0">
              <a:ea typeface="Calibri"/>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11C8ECA-FC41-094F-A491-8571465A74CF}" type="slidenum">
              <a:rPr lang="en-US" altLang="ja-JP">
                <a:ea typeface="Calibri"/>
              </a:rPr>
              <a:pPr/>
              <a:t>18</a:t>
            </a:fld>
            <a:endParaRPr lang="en-US" altLang="ja-JP" dirty="0">
              <a:ea typeface="Calibri"/>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C9AC1E8-E966-A04E-9D28-2409269E011C}" type="slidenum">
              <a:rPr lang="en-US" altLang="ja-JP">
                <a:ea typeface="Calibri"/>
              </a:rPr>
              <a:pPr/>
              <a:t>19</a:t>
            </a:fld>
            <a:endParaRPr lang="en-US" altLang="ja-JP" dirty="0">
              <a:ea typeface="Calibri"/>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7F060A7-A48E-3243-8F8F-F913F11D0877}" type="slidenum">
              <a:rPr lang="en-US" altLang="ja-JP">
                <a:ea typeface="Calibri"/>
              </a:rPr>
              <a:pPr/>
              <a:t>20</a:t>
            </a:fld>
            <a:endParaRPr lang="en-US" altLang="ja-JP" dirty="0">
              <a:ea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7858327-F241-6E41-A81E-4F0B4B616DDD}" type="slidenum">
              <a:rPr lang="en-US" altLang="ja-JP">
                <a:ea typeface="Calibri"/>
              </a:rPr>
              <a:pPr/>
              <a:t>21</a:t>
            </a:fld>
            <a:endParaRPr lang="en-US" altLang="ja-JP" dirty="0">
              <a:ea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138F176-40F5-4F48-88CA-3E88698F123A}" type="slidenum">
              <a:rPr lang="en-US" altLang="ja-JP">
                <a:ea typeface="Calibri"/>
              </a:rPr>
              <a:pPr/>
              <a:t>22</a:t>
            </a:fld>
            <a:endParaRPr lang="en-US" altLang="ja-JP" dirty="0">
              <a:ea typeface="Calibri"/>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2F92F17-6E05-B244-8639-1ACFDF345DFE}" type="slidenum">
              <a:rPr lang="en-US" altLang="ja-JP">
                <a:ea typeface="Calibri"/>
              </a:rPr>
              <a:pPr/>
              <a:t>23</a:t>
            </a:fld>
            <a:endParaRPr lang="en-US" altLang="ja-JP" dirty="0">
              <a:ea typeface="Calibri"/>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2586E16-DA47-344B-96E9-70E89D7FFE29}" type="slidenum">
              <a:rPr lang="en-US" altLang="ja-JP">
                <a:ea typeface="Calibri"/>
              </a:rPr>
              <a:pPr/>
              <a:t>24</a:t>
            </a:fld>
            <a:endParaRPr lang="en-US" altLang="ja-JP" dirty="0">
              <a:ea typeface="Calibri"/>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65762AA-69BC-8741-AED7-8F4DACC40C91}" type="slidenum">
              <a:rPr lang="en-US" altLang="ja-JP">
                <a:ea typeface="Calibri"/>
              </a:rPr>
              <a:pPr/>
              <a:t>25</a:t>
            </a:fld>
            <a:endParaRPr lang="en-US" altLang="ja-JP" dirty="0">
              <a:ea typeface="Calibri"/>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6A09864-6259-2F4B-A609-2167D49EF5E3}" type="slidenum">
              <a:rPr lang="en-US" altLang="ja-JP">
                <a:ea typeface="Calibri"/>
              </a:rPr>
              <a:pPr/>
              <a:t>2</a:t>
            </a:fld>
            <a:endParaRPr lang="en-US" altLang="ja-JP" dirty="0">
              <a:ea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8E42DE7-4BF9-1C48-A5A7-781166E2C351}" type="slidenum">
              <a:rPr lang="en-US" altLang="ja-JP">
                <a:ea typeface="Calibri"/>
              </a:rPr>
              <a:pPr/>
              <a:t>26</a:t>
            </a:fld>
            <a:endParaRPr lang="en-US" altLang="ja-JP" dirty="0">
              <a:ea typeface="Calibri"/>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D0E53C-FAF6-054C-A547-EC7C39A96314}" type="slidenum">
              <a:rPr lang="en-US" altLang="ja-JP">
                <a:ea typeface="Calibri"/>
              </a:rPr>
              <a:pPr/>
              <a:t>27</a:t>
            </a:fld>
            <a:endParaRPr lang="en-US" altLang="ja-JP" dirty="0">
              <a:ea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55A871E-ED1F-A345-BF76-206B23D57660}" type="slidenum">
              <a:rPr lang="en-US" altLang="ja-JP">
                <a:ea typeface="Calibri"/>
              </a:rPr>
              <a:pPr/>
              <a:t>28</a:t>
            </a:fld>
            <a:endParaRPr lang="en-US" altLang="ja-JP" dirty="0">
              <a:ea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5FA597F-5CC9-3849-8616-0368FA25A556}" type="slidenum">
              <a:rPr lang="en-US" altLang="ja-JP">
                <a:ea typeface="Calibri"/>
              </a:rPr>
              <a:pPr/>
              <a:t>29</a:t>
            </a:fld>
            <a:endParaRPr lang="en-US" altLang="ja-JP" dirty="0">
              <a:ea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A43F793-BC1E-7943-823B-7182066B97CE}" type="slidenum">
              <a:rPr lang="en-US" altLang="ja-JP">
                <a:ea typeface="Calibri"/>
              </a:rPr>
              <a:pPr/>
              <a:t>30</a:t>
            </a:fld>
            <a:endParaRPr lang="en-US" altLang="ja-JP" dirty="0">
              <a:ea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383FF81-7EB9-F649-AD94-0C821F9DE416}" type="slidenum">
              <a:rPr lang="en-US" altLang="ja-JP">
                <a:ea typeface="Calibri"/>
              </a:rPr>
              <a:pPr/>
              <a:t>31</a:t>
            </a:fld>
            <a:endParaRPr lang="en-US" altLang="ja-JP" dirty="0">
              <a:ea typeface="Calibri"/>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2E7B71F-CBDA-BA4C-B0AA-A9DA8449685F}" type="slidenum">
              <a:rPr lang="en-US" altLang="ja-JP">
                <a:ea typeface="Calibri"/>
              </a:rPr>
              <a:pPr/>
              <a:t>32</a:t>
            </a:fld>
            <a:endParaRPr lang="en-US" altLang="ja-JP" dirty="0">
              <a:ea typeface="Calibri"/>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F9435A-C589-6240-AE06-3B9FB35C9A33}" type="slidenum">
              <a:rPr lang="en-US" altLang="ja-JP">
                <a:ea typeface="Calibri"/>
              </a:rPr>
              <a:pPr/>
              <a:t>33</a:t>
            </a:fld>
            <a:endParaRPr lang="en-US" altLang="ja-JP" dirty="0">
              <a:ea typeface="Calibri"/>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B7FCE23-5C08-E84F-ABAF-D721907F4282}" type="slidenum">
              <a:rPr lang="en-US" altLang="ja-JP">
                <a:ea typeface="Calibri"/>
              </a:rPr>
              <a:pPr/>
              <a:t>34</a:t>
            </a:fld>
            <a:endParaRPr lang="en-US" altLang="ja-JP" dirty="0">
              <a:ea typeface="Calibri"/>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4FC7C0A-6EEE-5842-B3E5-C0092DE5655C}" type="slidenum">
              <a:rPr lang="en-US" altLang="ja-JP">
                <a:ea typeface="Calibri"/>
              </a:rPr>
              <a:pPr/>
              <a:t>6</a:t>
            </a:fld>
            <a:endParaRPr lang="en-US" altLang="ja-JP" dirty="0">
              <a:ea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0F6D7-26E7-3246-9D54-D650E82BB721}"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5CBC3BF-E389-3A42-BF65-D97AA61FF1C7}" type="slidenum">
              <a:rPr lang="en-US" altLang="ja-JP">
                <a:ea typeface="Calibri"/>
              </a:rPr>
              <a:pPr/>
              <a:t>38</a:t>
            </a:fld>
            <a:endParaRPr lang="en-US" altLang="ja-JP" dirty="0">
              <a:ea typeface="Calibri"/>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C44E81E-80B5-E54C-9F26-28F2418E6004}" type="slidenum">
              <a:rPr lang="en-US" altLang="ja-JP">
                <a:ea typeface="Calibri"/>
              </a:rPr>
              <a:pPr/>
              <a:t>40</a:t>
            </a:fld>
            <a:endParaRPr lang="en-US" altLang="ja-JP" dirty="0">
              <a:ea typeface="Calibri"/>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00FACE7-036A-9742-97B0-01EDA67C7C09}" type="slidenum">
              <a:rPr lang="en-US" altLang="ja-JP">
                <a:ea typeface="Calibri"/>
              </a:rPr>
              <a:pPr/>
              <a:t>41</a:t>
            </a:fld>
            <a:endParaRPr lang="en-US" altLang="ja-JP" dirty="0">
              <a:ea typeface="Calibri"/>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1EC470-8E43-8448-A9E2-55A42F14E752}" type="slidenum">
              <a:rPr lang="en-US" altLang="ja-JP">
                <a:ea typeface="Calibri"/>
              </a:rPr>
              <a:pPr/>
              <a:t>42</a:t>
            </a:fld>
            <a:endParaRPr lang="en-US" altLang="ja-JP" dirty="0">
              <a:ea typeface="Calibri"/>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FD8DF7E-6FE8-2B4C-9433-82F98B0B4EC4}" type="slidenum">
              <a:rPr lang="en-US" altLang="ja-JP">
                <a:ea typeface="Calibri"/>
              </a:rPr>
              <a:pPr/>
              <a:t>43</a:t>
            </a:fld>
            <a:endParaRPr lang="en-US" altLang="ja-JP" dirty="0">
              <a:ea typeface="Calibri"/>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F00DBF4-53B0-AC4C-9C6D-8B2440AE6D0B}" type="slidenum">
              <a:rPr lang="en-US" altLang="ja-JP">
                <a:ea typeface="Calibri"/>
              </a:rPr>
              <a:pPr/>
              <a:t>45</a:t>
            </a:fld>
            <a:endParaRPr lang="en-US" altLang="ja-JP" dirty="0">
              <a:ea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EE83E7-65B0-CE4C-A5DE-B69F2EFB7B28}" type="slidenum">
              <a:rPr lang="en-US" altLang="ja-JP">
                <a:ea typeface="Calibri"/>
              </a:rPr>
              <a:pPr/>
              <a:t>46</a:t>
            </a:fld>
            <a:endParaRPr lang="en-US" altLang="ja-JP" dirty="0">
              <a:ea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F1CC74F-DA13-684A-9AF4-37F8A2C8AAAD}" type="slidenum">
              <a:rPr lang="en-US" altLang="ja-JP">
                <a:ea typeface="Calibri"/>
              </a:rPr>
              <a:pPr/>
              <a:t>47</a:t>
            </a:fld>
            <a:endParaRPr lang="en-US" altLang="ja-JP" dirty="0">
              <a:ea typeface="Calibri"/>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F497A8-8723-F949-AE2C-7C9BEBBDA8E9}" type="slidenum">
              <a:rPr lang="en-US" altLang="ja-JP">
                <a:ea typeface="Calibri"/>
              </a:rPr>
              <a:pPr/>
              <a:t>7</a:t>
            </a:fld>
            <a:endParaRPr lang="en-US" altLang="ja-JP" dirty="0">
              <a:ea typeface="Calibri"/>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FAF76D-881D-7541-B71C-99F46F1E5BC4}" type="slidenum">
              <a:rPr lang="en-US" altLang="ja-JP">
                <a:ea typeface="Calibri"/>
              </a:rPr>
              <a:pPr/>
              <a:t>48</a:t>
            </a:fld>
            <a:endParaRPr lang="en-US" altLang="ja-JP" dirty="0">
              <a:ea typeface="Calibri"/>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B31E3E-4D9C-9A42-8CDE-9308916B5D46}" type="slidenum">
              <a:rPr lang="en-US" altLang="ja-JP">
                <a:ea typeface="Calibri"/>
              </a:rPr>
              <a:pPr/>
              <a:t>50</a:t>
            </a:fld>
            <a:endParaRPr lang="en-US" altLang="ja-JP" dirty="0">
              <a:ea typeface="Calibri"/>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1D16F51-8EC4-7944-BD66-F4D3844DA2EB}" type="slidenum">
              <a:rPr lang="en-US" altLang="ja-JP">
                <a:ea typeface="Calibri"/>
              </a:rPr>
              <a:pPr/>
              <a:t>51</a:t>
            </a:fld>
            <a:endParaRPr lang="en-US" altLang="ja-JP" dirty="0">
              <a:ea typeface="Calibri"/>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757493C-6226-B54E-B545-F7014342016C}" type="slidenum">
              <a:rPr lang="en-US" altLang="ja-JP">
                <a:ea typeface="Calibri"/>
              </a:rPr>
              <a:pPr/>
              <a:t>52</a:t>
            </a:fld>
            <a:endParaRPr lang="en-US" altLang="ja-JP" dirty="0">
              <a:ea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r>
              <a:rPr lang="en-US" altLang="ja-JP"/>
              <a:t>introduce the subject of fibers as a general case, unlike film textures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69B99C7-7A8A-804F-A625-145CB4630E4B}" type="slidenum">
              <a:rPr lang="en-US" altLang="ja-JP">
                <a:ea typeface="Calibri"/>
              </a:rPr>
              <a:pPr/>
              <a:t>53</a:t>
            </a:fld>
            <a:endParaRPr lang="en-US" altLang="ja-JP" dirty="0">
              <a:ea typeface="Calibri"/>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DE28FF4-F2CB-B54C-B72B-79E551FA89D8}" type="slidenum">
              <a:rPr lang="en-US" altLang="ja-JP">
                <a:ea typeface="Calibri"/>
              </a:rPr>
              <a:pPr/>
              <a:t>54</a:t>
            </a:fld>
            <a:endParaRPr lang="en-US" altLang="ja-JP" dirty="0">
              <a:ea typeface="Calibri"/>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FFE30A3-4EC8-C745-95DE-4BB5B66D6E98}" type="slidenum">
              <a:rPr lang="en-US" altLang="ja-JP">
                <a:ea typeface="Calibri"/>
              </a:rPr>
              <a:pPr/>
              <a:t>55</a:t>
            </a:fld>
            <a:endParaRPr lang="en-US" altLang="ja-JP" dirty="0">
              <a:ea typeface="Calibri"/>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4A4180-8985-494A-9440-458A401AD395}" type="slidenum">
              <a:rPr lang="en-US" altLang="ja-JP">
                <a:ea typeface="Calibri"/>
              </a:rPr>
              <a:pPr/>
              <a:t>56</a:t>
            </a:fld>
            <a:endParaRPr lang="en-US" altLang="ja-JP" dirty="0">
              <a:ea typeface="Calibri"/>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8451CE-4E32-CB48-8181-89223BCA5D19}" type="slidenum">
              <a:rPr lang="en-US" altLang="ja-JP">
                <a:ea typeface="Calibri"/>
              </a:rPr>
              <a:pPr/>
              <a:t>8</a:t>
            </a:fld>
            <a:endParaRPr lang="en-US" altLang="ja-JP" dirty="0">
              <a:ea typeface="Calibri"/>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5EF659F-1D2F-E248-A371-B1BDFE449893}" type="slidenum">
              <a:rPr lang="en-US" altLang="ja-JP">
                <a:ea typeface="Calibri"/>
              </a:rPr>
              <a:pPr/>
              <a:t>9</a:t>
            </a:fld>
            <a:endParaRPr lang="en-US" altLang="ja-JP" dirty="0">
              <a:ea typeface="Calibri"/>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B3538FA-48DF-334F-B342-1E42206D3247}" type="slidenum">
              <a:rPr lang="en-US" altLang="ja-JP">
                <a:ea typeface="Calibri"/>
              </a:rPr>
              <a:pPr/>
              <a:t>10</a:t>
            </a:fld>
            <a:endParaRPr lang="en-US" altLang="ja-JP" dirty="0">
              <a:ea typeface="Calibri"/>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161D7D0-35BC-FB4B-9D93-3B501A648048}" type="slidenum">
              <a:rPr lang="en-US" altLang="ja-JP">
                <a:ea typeface="Calibri"/>
              </a:rPr>
              <a:pPr/>
              <a:t>11</a:t>
            </a:fld>
            <a:endParaRPr lang="en-US" altLang="ja-JP" dirty="0">
              <a:ea typeface="Calibri"/>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C368724-DB0D-9F4A-9F3B-173C96CB46F4}" type="slidenum">
              <a:rPr lang="en-US" altLang="ja-JP">
                <a:ea typeface="Calibri"/>
              </a:rPr>
              <a:pPr/>
              <a:t>12</a:t>
            </a:fld>
            <a:endParaRPr lang="en-US" altLang="ja-JP" dirty="0">
              <a:ea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5E59D7-1B30-F54B-87C5-ADCF23AD2A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5074A2C-4D72-C24C-95AD-57B000DD34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EBCA5D9-A845-AA48-A44F-E41CB38A48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E24DED5E-3CE6-7149-8CE7-1E3E14D005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840A25-5ECD-BB40-A9E1-97B806CE7F0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36D587D2-F26A-4C4B-80F5-C8E2B9DEB5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745861A0-48E9-884A-9205-D2194F3329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4DF8EF0C-1CFE-A643-AB5F-881F2851C6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2A459-1D6D-9146-A201-78F05584B4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C921DC40-44CE-B24D-BAF0-1822F69D02E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7B78C8-7417-544F-8839-7BC905404C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152400" y="5867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mbria Math"/>
                <a:ea typeface="Calibri"/>
              </a:defRPr>
            </a:lvl1pPr>
          </a:lstStyle>
          <a:p>
            <a:endParaRPr lang="ja-JP" altLang="en-US" dirty="0"/>
          </a:p>
        </p:txBody>
      </p:sp>
      <p:sp>
        <p:nvSpPr>
          <p:cNvPr id="1029" name="Rectangle 5"/>
          <p:cNvSpPr>
            <a:spLocks noGrp="1" noChangeArrowheads="1"/>
          </p:cNvSpPr>
          <p:nvPr>
            <p:ph type="ftr" sz="quarter" idx="3"/>
          </p:nvPr>
        </p:nvSpPr>
        <p:spPr bwMode="auto">
          <a:xfrm>
            <a:off x="228600" y="6400800"/>
            <a:ext cx="868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mbria Math"/>
                <a:ea typeface="Calibri"/>
              </a:defRPr>
            </a:lvl1pPr>
          </a:lstStyle>
          <a:p>
            <a:endParaRPr lang="ja-JP" altLang="en-US" dirty="0"/>
          </a:p>
        </p:txBody>
      </p:sp>
      <p:sp>
        <p:nvSpPr>
          <p:cNvPr id="1030" name="Rectangle 6"/>
          <p:cNvSpPr>
            <a:spLocks noGrp="1" noChangeArrowheads="1"/>
          </p:cNvSpPr>
          <p:nvPr>
            <p:ph type="sldNum" sz="quarter" idx="4"/>
          </p:nvPr>
        </p:nvSpPr>
        <p:spPr bwMode="auto">
          <a:xfrm>
            <a:off x="0" y="1524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mbria Math"/>
              </a:defRPr>
            </a:lvl1pPr>
          </a:lstStyle>
          <a:p>
            <a:pPr>
              <a:defRPr/>
            </a:pPr>
            <a:fld id="{BDD4AE53-E536-6A4F-B81F-4990F101C96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Cambria Math"/>
          <a:ea typeface="Calibri"/>
          <a:cs typeface="Calibri"/>
        </a:defRPr>
      </a:lvl1pPr>
      <a:lvl2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2pPr>
      <a:lvl3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3pPr>
      <a:lvl4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4pPr>
      <a:lvl5pPr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ea typeface="ＭＳ Ｐゴシック" charset="-128"/>
          <a:cs typeface="ＭＳ Ｐゴシック" charset="-128"/>
        </a:defRPr>
      </a:lvl5pPr>
      <a:lvl6pPr marL="4572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6pPr>
      <a:lvl7pPr marL="9144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7pPr>
      <a:lvl8pPr marL="13716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8pPr>
      <a:lvl9pPr marL="1828800" algn="ctr" rtl="0" eaLnBrk="0" fontAlgn="base" hangingPunct="0">
        <a:spcBef>
          <a:spcPct val="0"/>
        </a:spcBef>
        <a:spcAft>
          <a:spcPct val="0"/>
        </a:spcAft>
        <a:defRPr sz="4400" i="1">
          <a:solidFill>
            <a:srgbClr val="0000CC"/>
          </a:solidFill>
          <a:effectLst>
            <a:outerShdw blurRad="38100" dist="38100" dir="2700000" algn="tl">
              <a:srgbClr val="DDDDDD"/>
            </a:outerShdw>
          </a:effectLst>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Calibri"/>
          <a:cs typeface="Calibri"/>
        </a:defRPr>
      </a:lvl1pPr>
      <a:lvl2pPr marL="742950" indent="-285750" algn="l" rtl="0" eaLnBrk="0" fontAlgn="base" hangingPunct="0">
        <a:spcBef>
          <a:spcPct val="20000"/>
        </a:spcBef>
        <a:spcAft>
          <a:spcPct val="0"/>
        </a:spcAft>
        <a:buChar char="–"/>
        <a:defRPr sz="2800">
          <a:solidFill>
            <a:schemeClr val="tx1"/>
          </a:solidFill>
          <a:latin typeface="Calibri"/>
          <a:ea typeface="Calibri"/>
        </a:defRPr>
      </a:lvl2pPr>
      <a:lvl3pPr marL="1143000" indent="-228600" algn="l" rtl="0" eaLnBrk="0" fontAlgn="base" hangingPunct="0">
        <a:spcBef>
          <a:spcPct val="20000"/>
        </a:spcBef>
        <a:spcAft>
          <a:spcPct val="0"/>
        </a:spcAft>
        <a:buChar char="•"/>
        <a:defRPr sz="2400">
          <a:solidFill>
            <a:schemeClr val="tx1"/>
          </a:solidFill>
          <a:latin typeface="Calibri"/>
          <a:ea typeface="Calibri"/>
        </a:defRPr>
      </a:lvl3pPr>
      <a:lvl4pPr marL="1600200" indent="-228600" algn="l" rtl="0" eaLnBrk="0" fontAlgn="base" hangingPunct="0">
        <a:spcBef>
          <a:spcPct val="20000"/>
        </a:spcBef>
        <a:spcAft>
          <a:spcPct val="0"/>
        </a:spcAft>
        <a:buChar char="–"/>
        <a:defRPr sz="2000">
          <a:solidFill>
            <a:schemeClr val="tx1"/>
          </a:solidFill>
          <a:latin typeface="Calibri"/>
          <a:ea typeface="Calibri"/>
        </a:defRPr>
      </a:lvl4pPr>
      <a:lvl5pPr marL="2057400" indent="-228600" algn="l" rtl="0" eaLnBrk="0" fontAlgn="base" hangingPunct="0">
        <a:spcBef>
          <a:spcPct val="20000"/>
        </a:spcBef>
        <a:spcAft>
          <a:spcPct val="0"/>
        </a:spcAft>
        <a:buChar char="»"/>
        <a:defRPr sz="2000">
          <a:solidFill>
            <a:schemeClr val="tx1"/>
          </a:solidFill>
          <a:latin typeface="Calibri"/>
          <a:ea typeface="Calibri"/>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image" Target="../media/image7.emf"/><Relationship Id="rId9"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7.bin"/><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3.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16.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6.xml"/><Relationship Id="rId7" Type="http://schemas.openxmlformats.org/officeDocument/2006/relationships/image" Target="../media/image22.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21.emf"/><Relationship Id="rId4" Type="http://schemas.openxmlformats.org/officeDocument/2006/relationships/oleObject" Target="../embeddings/oleObject13.bin"/><Relationship Id="rId9"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24.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6.e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localhost/Word/teaching/Micro11/lectures/AlRBunge_Video_32bit.mov" TargetMode="External"/><Relationship Id="rId1" Type="http://schemas.microsoft.com/office/2007/relationships/media" Target="file://localhost/Word/teaching/Micro11/lectures/AlRBunge_Video_32bit.mov" TargetMode="External"/><Relationship Id="rId5" Type="http://schemas.openxmlformats.org/officeDocument/2006/relationships/image" Target="../media/image27.png"/><Relationship Id="rId4"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28.png"/><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8.png"/><Relationship Id="rId4" Type="http://schemas.openxmlformats.org/officeDocument/2006/relationships/oleObject" Target="../embeddings/oleObject2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9.png"/><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9.png"/><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25.bin"/><Relationship Id="rId5" Type="http://schemas.openxmlformats.org/officeDocument/2006/relationships/image" Target="../media/image30.emf"/><Relationship Id="rId4"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28.png"/><Relationship Id="rId4" Type="http://schemas.openxmlformats.org/officeDocument/2006/relationships/oleObject" Target="../embeddings/oleObject2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9.png"/><Relationship Id="rId5" Type="http://schemas.openxmlformats.org/officeDocument/2006/relationships/oleObject" Target="../embeddings/oleObject28.bin"/><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35.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6.png"/><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40.e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42.png"/><Relationship Id="rId4" Type="http://schemas.openxmlformats.org/officeDocument/2006/relationships/oleObject" Target="../embeddings/oleObject32.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43.png"/><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43.png"/><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9.png"/><Relationship Id="rId4" Type="http://schemas.openxmlformats.org/officeDocument/2006/relationships/oleObject" Target="../embeddings/oleObject35.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44.png"/><Relationship Id="rId4" Type="http://schemas.openxmlformats.org/officeDocument/2006/relationships/oleObject" Target="../embeddings/oleObject36.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848600" cy="2057400"/>
          </a:xfrm>
          <a:solidFill>
            <a:srgbClr val="FFFCE1"/>
          </a:solidFill>
          <a:ln w="38100" cmpd="dbl">
            <a:solidFill>
              <a:schemeClr val="tx1"/>
            </a:solidFill>
          </a:ln>
        </p:spPr>
        <p:txBody>
          <a:bodyPr/>
          <a:lstStyle/>
          <a:p>
            <a:pPr>
              <a:defRPr/>
            </a:pPr>
            <a:r>
              <a:rPr lang="en-US">
                <a:effectLst>
                  <a:outerShdw blurRad="38100" dist="38100" dir="2700000" algn="tl">
                    <a:srgbClr val="000000"/>
                  </a:outerShdw>
                </a:effectLst>
              </a:rPr>
              <a:t>Orientation Distribution:</a:t>
            </a:r>
            <a:br>
              <a:rPr lang="en-US">
                <a:effectLst>
                  <a:outerShdw blurRad="38100" dist="38100" dir="2700000" algn="tl">
                    <a:srgbClr val="000000"/>
                  </a:outerShdw>
                </a:effectLst>
              </a:rPr>
            </a:br>
            <a:r>
              <a:rPr lang="en-US">
                <a:effectLst>
                  <a:outerShdw blurRad="38100" dist="38100" dir="2700000" algn="tl">
                    <a:srgbClr val="000000"/>
                  </a:outerShdw>
                </a:effectLst>
              </a:rPr>
              <a:t>Definition, Discrete Forms, Examples	</a:t>
            </a:r>
          </a:p>
        </p:txBody>
      </p:sp>
      <p:sp>
        <p:nvSpPr>
          <p:cNvPr id="14339" name="Rectangle 3"/>
          <p:cNvSpPr>
            <a:spLocks noGrp="1" noChangeArrowheads="1"/>
          </p:cNvSpPr>
          <p:nvPr>
            <p:ph type="subTitle" idx="1"/>
          </p:nvPr>
        </p:nvSpPr>
        <p:spPr>
          <a:xfrm>
            <a:off x="914400" y="3886200"/>
            <a:ext cx="7162800" cy="1905000"/>
          </a:xfrm>
        </p:spPr>
        <p:txBody>
          <a:bodyPr/>
          <a:lstStyle/>
          <a:p>
            <a:pPr marL="514350" indent="-514350"/>
            <a:r>
              <a:rPr lang="en-US" altLang="ja-JP" dirty="0"/>
              <a:t>A.D. Rollett</a:t>
            </a:r>
          </a:p>
          <a:p>
            <a:pPr marL="514350" indent="-514350"/>
            <a:r>
              <a:rPr lang="en-US" altLang="ja-JP" dirty="0"/>
              <a:t>27-731 (normally, 27-750)</a:t>
            </a:r>
            <a:br>
              <a:rPr lang="en-US" altLang="ja-JP" dirty="0"/>
            </a:br>
            <a:r>
              <a:rPr lang="en-US" altLang="ja-JP" dirty="0"/>
              <a:t>Texture, Microstructure &amp; Anisotropy</a:t>
            </a:r>
          </a:p>
        </p:txBody>
      </p:sp>
      <p:sp>
        <p:nvSpPr>
          <p:cNvPr id="14341" name="Text Box 7"/>
          <p:cNvSpPr txBox="1">
            <a:spLocks noChangeArrowheads="1"/>
          </p:cNvSpPr>
          <p:nvPr/>
        </p:nvSpPr>
        <p:spPr bwMode="auto">
          <a:xfrm>
            <a:off x="2895600" y="6183312"/>
            <a:ext cx="2971800" cy="369888"/>
          </a:xfrm>
          <a:prstGeom prst="rect">
            <a:avLst/>
          </a:prstGeom>
          <a:solidFill>
            <a:srgbClr val="FFFCE1"/>
          </a:solidFill>
          <a:ln w="9525">
            <a:noFill/>
            <a:miter lim="800000"/>
            <a:headEnd/>
            <a:tailEnd/>
          </a:ln>
        </p:spPr>
        <p:txBody>
          <a:bodyPr>
            <a:prstTxWarp prst="textNoShape">
              <a:avLst/>
            </a:prstTxWarp>
            <a:spAutoFit/>
          </a:bodyPr>
          <a:lstStyle/>
          <a:p>
            <a:pPr algn="ctr"/>
            <a:r>
              <a:rPr lang="en-US" altLang="ja-JP" sz="1800" i="1" dirty="0">
                <a:latin typeface="Calibri"/>
              </a:rPr>
              <a:t>Updated 29</a:t>
            </a:r>
            <a:r>
              <a:rPr lang="en-US" altLang="ja-JP" sz="1800" i="1" baseline="30000" dirty="0">
                <a:latin typeface="Calibri"/>
              </a:rPr>
              <a:t>th</a:t>
            </a:r>
            <a:r>
              <a:rPr lang="en-US" altLang="ja-JP" sz="1800" i="1" dirty="0">
                <a:latin typeface="Calibri"/>
              </a:rPr>
              <a:t> Jan. 2022</a:t>
            </a:r>
            <a:endParaRPr lang="en-US" altLang="ja-JP" sz="1800" i="1" dirty="0">
              <a:latin typeface="Cambria Math"/>
            </a:endParaRPr>
          </a:p>
        </p:txBody>
      </p:sp>
      <p:pic>
        <p:nvPicPr>
          <p:cNvPr id="8" name="Picture 7"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9" name="Picture 8"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8500B3D4-758F-7246-AEB3-0E4ED5CC6D22}" type="slidenum">
              <a:rPr lang="en-US" smtClean="0"/>
              <a:pPr>
                <a:defRPr/>
              </a:pPr>
              <a:t>10</a:t>
            </a:fld>
            <a:endParaRPr lang="en-US"/>
          </a:p>
        </p:txBody>
      </p:sp>
      <p:sp>
        <p:nvSpPr>
          <p:cNvPr id="7170" name="Rectangle 2"/>
          <p:cNvSpPr>
            <a:spLocks noGrp="1" noChangeArrowheads="1"/>
          </p:cNvSpPr>
          <p:nvPr>
            <p:ph type="title"/>
          </p:nvPr>
        </p:nvSpPr>
        <p:spPr/>
        <p:txBody>
          <a:bodyPr/>
          <a:lstStyle/>
          <a:p>
            <a:pPr>
              <a:defRPr/>
            </a:pPr>
            <a:r>
              <a:rPr lang="en-US">
                <a:ea typeface="+mj-ea"/>
                <a:cs typeface="+mj-cs"/>
              </a:rPr>
              <a:t>Euler Angles, Ship Analogy</a:t>
            </a:r>
          </a:p>
        </p:txBody>
      </p:sp>
      <p:sp>
        <p:nvSpPr>
          <p:cNvPr id="26629" name="Rectangle 3"/>
          <p:cNvSpPr>
            <a:spLocks noGrp="1" noChangeArrowheads="1"/>
          </p:cNvSpPr>
          <p:nvPr>
            <p:ph type="body" idx="1"/>
          </p:nvPr>
        </p:nvSpPr>
        <p:spPr>
          <a:xfrm>
            <a:off x="685800" y="1371600"/>
            <a:ext cx="4343400" cy="4114800"/>
          </a:xfrm>
        </p:spPr>
        <p:txBody>
          <a:bodyPr/>
          <a:lstStyle/>
          <a:p>
            <a:r>
              <a:rPr lang="en-US" altLang="ja-JP" sz="2400" dirty="0">
                <a:ea typeface="Cambria Math"/>
                <a:cs typeface="Cambria Math"/>
              </a:rPr>
              <a:t>Analogy: position and the heading of a boat with respect to the globe.  </a:t>
            </a:r>
            <a:r>
              <a:rPr lang="en-US" altLang="ja-JP" sz="2400" i="1" dirty="0">
                <a:ea typeface="Cambria Math"/>
                <a:cs typeface="Cambria Math"/>
              </a:rPr>
              <a:t>Latitude</a:t>
            </a:r>
            <a:r>
              <a:rPr lang="en-US" altLang="ja-JP" sz="2400" dirty="0">
                <a:ea typeface="Cambria Math"/>
                <a:cs typeface="Cambria Math"/>
              </a:rPr>
              <a:t> or </a:t>
            </a:r>
            <a:r>
              <a:rPr lang="en-US" altLang="ja-JP" sz="2400" i="1" dirty="0">
                <a:ea typeface="Cambria Math"/>
                <a:cs typeface="Cambria Math"/>
              </a:rPr>
              <a:t>co-latitude (</a:t>
            </a:r>
            <a:r>
              <a:rPr lang="en-US" altLang="ja-JP" sz="2400" i="1" dirty="0">
                <a:latin typeface="Symbol" charset="2"/>
                <a:ea typeface="Cambria Math"/>
                <a:cs typeface="Cambria Math"/>
              </a:rPr>
              <a:t>Q</a:t>
            </a:r>
            <a:r>
              <a:rPr lang="en-US" altLang="ja-JP" sz="2400" i="1" dirty="0">
                <a:ea typeface="Cambria Math"/>
                <a:cs typeface="Cambria Math"/>
              </a:rPr>
              <a:t>)</a:t>
            </a:r>
            <a:r>
              <a:rPr lang="en-US" altLang="ja-JP" sz="2400" dirty="0">
                <a:ea typeface="Cambria Math"/>
                <a:cs typeface="Cambria Math"/>
              </a:rPr>
              <a:t> and </a:t>
            </a:r>
            <a:r>
              <a:rPr lang="en-US" altLang="ja-JP" sz="2400" i="1" dirty="0">
                <a:ea typeface="Cambria Math"/>
                <a:cs typeface="Cambria Math"/>
              </a:rPr>
              <a:t>longitude (</a:t>
            </a:r>
            <a:r>
              <a:rPr lang="en-US" altLang="ja-JP" sz="2400" i="1" dirty="0" err="1">
                <a:latin typeface="Symbol" charset="2"/>
                <a:ea typeface="Cambria Math"/>
                <a:cs typeface="Cambria Math"/>
              </a:rPr>
              <a:t>y</a:t>
            </a:r>
            <a:r>
              <a:rPr lang="en-US" altLang="ja-JP" sz="2400" i="1" dirty="0">
                <a:ea typeface="Cambria Math"/>
                <a:cs typeface="Cambria Math"/>
              </a:rPr>
              <a:t>) </a:t>
            </a:r>
            <a:r>
              <a:rPr lang="en-US" altLang="ja-JP" sz="2400" dirty="0">
                <a:ea typeface="Cambria Math"/>
                <a:cs typeface="Cambria Math"/>
              </a:rPr>
              <a:t>describe the position of the boat; third angle describes the </a:t>
            </a:r>
            <a:r>
              <a:rPr lang="en-US" altLang="ja-JP" sz="2400" i="1" dirty="0">
                <a:ea typeface="Cambria Math"/>
                <a:cs typeface="Cambria Math"/>
              </a:rPr>
              <a:t>heading (</a:t>
            </a:r>
            <a:r>
              <a:rPr lang="en-US" altLang="ja-JP" sz="2400" i="1" dirty="0" err="1">
                <a:latin typeface="Symbol" charset="2"/>
                <a:ea typeface="Cambria Math"/>
                <a:cs typeface="Cambria Math"/>
              </a:rPr>
              <a:t>f</a:t>
            </a:r>
            <a:r>
              <a:rPr lang="en-US" altLang="ja-JP" sz="2400" i="1" dirty="0">
                <a:ea typeface="Cambria Math"/>
                <a:cs typeface="Cambria Math"/>
              </a:rPr>
              <a:t>) </a:t>
            </a:r>
            <a:r>
              <a:rPr lang="en-US" altLang="ja-JP" sz="2400" dirty="0">
                <a:ea typeface="Cambria Math"/>
                <a:cs typeface="Cambria Math"/>
              </a:rPr>
              <a:t>of the boat relative to the line of longitude that connects the boat to the North Pole.</a:t>
            </a:r>
          </a:p>
          <a:p>
            <a:r>
              <a:rPr lang="en-US" altLang="ja-JP" sz="2400" dirty="0">
                <a:ea typeface="Cambria Math"/>
                <a:cs typeface="Cambria Math"/>
              </a:rPr>
              <a:t>Note the sphere always has unit radius.</a:t>
            </a:r>
          </a:p>
        </p:txBody>
      </p:sp>
      <p:graphicFrame>
        <p:nvGraphicFramePr>
          <p:cNvPr id="26626" name="Object 2"/>
          <p:cNvGraphicFramePr>
            <a:graphicFrameLocks noChangeAspect="1"/>
          </p:cNvGraphicFramePr>
          <p:nvPr/>
        </p:nvGraphicFramePr>
        <p:xfrm>
          <a:off x="5181600" y="2362200"/>
          <a:ext cx="3149600" cy="3098800"/>
        </p:xfrm>
        <a:graphic>
          <a:graphicData uri="http://schemas.openxmlformats.org/presentationml/2006/ole">
            <mc:AlternateContent xmlns:mc="http://schemas.openxmlformats.org/markup-compatibility/2006">
              <mc:Choice xmlns:v="urn:schemas-microsoft-com:vml" Requires="v">
                <p:oleObj spid="_x0000_s26645"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149600" cy="30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6630"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8" name="TextBox 7"/>
          <p:cNvSpPr txBox="1"/>
          <p:nvPr/>
        </p:nvSpPr>
        <p:spPr>
          <a:xfrm>
            <a:off x="6638509" y="5638800"/>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3D10FB45-58A8-A24D-9DB8-0F1D03314D22}" type="slidenum">
              <a:rPr lang="en-US" smtClean="0"/>
              <a:pPr>
                <a:defRPr/>
              </a:pPr>
              <a:t>11</a:t>
            </a:fld>
            <a:endParaRPr lang="en-US"/>
          </a:p>
        </p:txBody>
      </p:sp>
      <p:sp>
        <p:nvSpPr>
          <p:cNvPr id="9218" name="Rectangle 2"/>
          <p:cNvSpPr>
            <a:spLocks noGrp="1" noChangeArrowheads="1"/>
          </p:cNvSpPr>
          <p:nvPr>
            <p:ph type="title"/>
          </p:nvPr>
        </p:nvSpPr>
        <p:spPr/>
        <p:txBody>
          <a:bodyPr/>
          <a:lstStyle/>
          <a:p>
            <a:pPr>
              <a:defRPr/>
            </a:pPr>
            <a:r>
              <a:rPr lang="en-US">
                <a:ea typeface="+mj-ea"/>
                <a:cs typeface="+mj-cs"/>
              </a:rPr>
              <a:t>Area Element, Volume Element</a:t>
            </a:r>
          </a:p>
        </p:txBody>
      </p:sp>
      <p:sp>
        <p:nvSpPr>
          <p:cNvPr id="28677" name="Rectangle 3"/>
          <p:cNvSpPr>
            <a:spLocks noGrp="1" noChangeArrowheads="1"/>
          </p:cNvSpPr>
          <p:nvPr>
            <p:ph type="body" idx="1"/>
          </p:nvPr>
        </p:nvSpPr>
        <p:spPr>
          <a:xfrm>
            <a:off x="685800" y="1447800"/>
            <a:ext cx="4572000" cy="4800600"/>
          </a:xfrm>
        </p:spPr>
        <p:txBody>
          <a:bodyPr/>
          <a:lstStyle/>
          <a:p>
            <a:r>
              <a:rPr lang="en-US" altLang="ja-JP" sz="2800" dirty="0"/>
              <a:t>Spherical coordinates result in an area element whose magnitude depends on the declination (co-latitude):</a:t>
            </a:r>
            <a:br>
              <a:rPr lang="en-US" altLang="ja-JP" sz="2800" dirty="0"/>
            </a:br>
            <a:r>
              <a:rPr lang="en-US" altLang="ja-JP" sz="2800" i="1" dirty="0" err="1">
                <a:solidFill>
                  <a:srgbClr val="FF0000"/>
                </a:solidFill>
                <a:latin typeface="Cambria Math"/>
                <a:ea typeface="Cambria Math"/>
                <a:cs typeface="Cambria Math"/>
              </a:rPr>
              <a:t>dA</a:t>
            </a:r>
            <a:r>
              <a:rPr lang="en-US" altLang="ja-JP" sz="2800" dirty="0">
                <a:solidFill>
                  <a:srgbClr val="FF0000"/>
                </a:solidFill>
                <a:latin typeface="Cambria Math"/>
                <a:ea typeface="Cambria Math"/>
                <a:cs typeface="Cambria Math"/>
              </a:rPr>
              <a:t> = </a:t>
            </a:r>
            <a:r>
              <a:rPr lang="en-US" altLang="ja-JP" sz="2800" dirty="0" err="1">
                <a:solidFill>
                  <a:srgbClr val="FF0000"/>
                </a:solidFill>
                <a:latin typeface="Cambria Math"/>
                <a:ea typeface="Cambria Math"/>
                <a:cs typeface="Cambria Math"/>
              </a:rPr>
              <a:t>sin</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Q</a:t>
            </a:r>
            <a:r>
              <a:rPr lang="en-US" altLang="ja-JP" sz="2800" i="1" dirty="0">
                <a:solidFill>
                  <a:srgbClr val="FF0000"/>
                </a:solidFill>
                <a:latin typeface="Symbol" charset="2"/>
              </a:rPr>
              <a:t> </a:t>
            </a:r>
            <a:r>
              <a:rPr lang="en-US" altLang="ja-JP" sz="2800" dirty="0" err="1">
                <a:solidFill>
                  <a:srgbClr val="FF0000"/>
                </a:solidFill>
                <a:latin typeface="Cambria Math"/>
                <a:ea typeface="Cambria Math"/>
                <a:cs typeface="Cambria Math"/>
              </a:rPr>
              <a:t>d</a:t>
            </a:r>
            <a:r>
              <a:rPr lang="en-US" altLang="ja-JP" sz="2800" i="1" dirty="0" err="1">
                <a:solidFill>
                  <a:srgbClr val="FF0000"/>
                </a:solidFill>
                <a:latin typeface="Symbol" charset="2"/>
              </a:rPr>
              <a:t>y</a:t>
            </a:r>
            <a:br>
              <a:rPr lang="en-US" altLang="ja-JP" sz="2800" i="1" dirty="0">
                <a:solidFill>
                  <a:srgbClr val="FF0000"/>
                </a:solidFill>
              </a:rPr>
            </a:br>
            <a:r>
              <a:rPr lang="en-US" altLang="ja-JP" sz="2800" dirty="0">
                <a:solidFill>
                  <a:srgbClr val="0000CC"/>
                </a:solidFill>
              </a:rPr>
              <a:t>Volume element = </a:t>
            </a:r>
            <a:br>
              <a:rPr lang="en-US" altLang="ja-JP" sz="2800" dirty="0">
                <a:solidFill>
                  <a:srgbClr val="0000CC"/>
                </a:solidFill>
              </a:rPr>
            </a:br>
            <a:r>
              <a:rPr lang="en-US" altLang="ja-JP" sz="2800" i="1" dirty="0" err="1">
                <a:solidFill>
                  <a:srgbClr val="0000CC"/>
                </a:solidFill>
                <a:latin typeface="Cambria Math"/>
                <a:ea typeface="Cambria Math"/>
                <a:cs typeface="Cambria Math"/>
              </a:rPr>
              <a:t>dV</a:t>
            </a:r>
            <a:r>
              <a:rPr lang="en-US" altLang="ja-JP" sz="2800" dirty="0">
                <a:solidFill>
                  <a:srgbClr val="0000CC"/>
                </a:solidFill>
                <a:latin typeface="Cambria Math"/>
                <a:ea typeface="Cambria Math"/>
                <a:cs typeface="Cambria Math"/>
              </a:rPr>
              <a:t> = </a:t>
            </a:r>
            <a:br>
              <a:rPr lang="en-US" altLang="ja-JP" sz="2800" dirty="0">
                <a:solidFill>
                  <a:srgbClr val="0000CC"/>
                </a:solidFill>
                <a:latin typeface="Cambria Math"/>
                <a:ea typeface="Cambria Math"/>
                <a:cs typeface="Cambria Math"/>
              </a:rPr>
            </a:br>
            <a:r>
              <a:rPr lang="en-US" altLang="ja-JP" sz="2800" i="1" dirty="0" err="1">
                <a:solidFill>
                  <a:srgbClr val="0000CC"/>
                </a:solidFill>
                <a:latin typeface="Cambria Math"/>
                <a:ea typeface="Cambria Math"/>
                <a:cs typeface="Cambria Math"/>
              </a:rPr>
              <a:t>dA</a:t>
            </a:r>
            <a:r>
              <a:rPr lang="en-US" altLang="ja-JP" sz="2800" i="1" dirty="0">
                <a:solidFill>
                  <a:srgbClr val="0000CC"/>
                </a:solidFill>
                <a:latin typeface="Cambria Math"/>
                <a:ea typeface="Cambria Math"/>
                <a:cs typeface="Cambria Math"/>
              </a:rPr>
              <a:t> </a:t>
            </a:r>
            <a:r>
              <a:rPr lang="en-US" altLang="ja-JP" sz="2800" i="1"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dirty="0">
                <a:solidFill>
                  <a:srgbClr val="0000CC"/>
                </a:solidFill>
                <a:latin typeface="Symbol" charset="2"/>
              </a:rPr>
              <a:t> = </a:t>
            </a:r>
            <a:br>
              <a:rPr lang="en-US" altLang="ja-JP" sz="2800" dirty="0">
                <a:solidFill>
                  <a:srgbClr val="0000CC"/>
                </a:solidFill>
                <a:latin typeface="Symbol" charset="2"/>
              </a:rPr>
            </a:br>
            <a:r>
              <a:rPr lang="en-US" altLang="ja-JP" sz="2800" dirty="0" err="1">
                <a:solidFill>
                  <a:srgbClr val="0000CC"/>
                </a:solidFill>
                <a:latin typeface="Cambria Math"/>
                <a:ea typeface="Cambria Math"/>
                <a:cs typeface="Cambria Math"/>
              </a:rPr>
              <a:t>sin</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Q</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y</a:t>
            </a:r>
            <a:r>
              <a:rPr lang="en-US" altLang="ja-JP" sz="2800" i="1" dirty="0">
                <a:solidFill>
                  <a:srgbClr val="0000CC"/>
                </a:solidFill>
                <a:latin typeface="Symbol" charset="2"/>
              </a:rPr>
              <a:t> </a:t>
            </a:r>
            <a:r>
              <a:rPr lang="en-US" altLang="ja-JP" sz="2800" dirty="0" err="1">
                <a:solidFill>
                  <a:srgbClr val="0000CC"/>
                </a:solidFill>
                <a:latin typeface="Cambria Math"/>
                <a:ea typeface="Cambria Math"/>
                <a:cs typeface="Cambria Math"/>
              </a:rPr>
              <a:t>d</a:t>
            </a:r>
            <a:r>
              <a:rPr lang="en-US" altLang="ja-JP" sz="2800" i="1" dirty="0" err="1">
                <a:solidFill>
                  <a:srgbClr val="0000CC"/>
                </a:solidFill>
                <a:latin typeface="Symbol" charset="2"/>
              </a:rPr>
              <a:t>f</a:t>
            </a:r>
            <a:r>
              <a:rPr lang="en-US" altLang="ja-JP" sz="2800" i="1" dirty="0">
                <a:solidFill>
                  <a:srgbClr val="0000CC"/>
                </a:solidFill>
                <a:latin typeface="Symbol" charset="2"/>
              </a:rPr>
              <a:t> </a:t>
            </a:r>
            <a:r>
              <a:rPr lang="en-US" altLang="ja-JP" sz="2800" i="1" dirty="0">
                <a:solidFill>
                  <a:srgbClr val="0000CC"/>
                </a:solidFill>
              </a:rPr>
              <a:t>. </a:t>
            </a:r>
            <a:br>
              <a:rPr lang="en-US" altLang="ja-JP" sz="2800" i="1" dirty="0">
                <a:solidFill>
                  <a:srgbClr val="0000CC"/>
                </a:solidFill>
              </a:rPr>
            </a:br>
            <a:r>
              <a:rPr lang="en-US" altLang="ja-JP" sz="2800" i="1" dirty="0">
                <a:solidFill>
                  <a:srgbClr val="0000CC"/>
                </a:solidFill>
              </a:rPr>
              <a:t>(</a:t>
            </a:r>
            <a:r>
              <a:rPr lang="en-US" altLang="ja-JP" sz="2800" i="1" dirty="0" err="1">
                <a:solidFill>
                  <a:srgbClr val="0000CC"/>
                </a:solidFill>
              </a:rPr>
              <a:t>Kocks</a:t>
            </a:r>
            <a:r>
              <a:rPr lang="en-US" altLang="ja-JP" sz="2800" i="1" dirty="0">
                <a:solidFill>
                  <a:srgbClr val="0000CC"/>
                </a:solidFill>
              </a:rPr>
              <a:t> angles)</a:t>
            </a:r>
            <a:endParaRPr lang="en-US" altLang="ja-JP" sz="2800" i="1" dirty="0">
              <a:solidFill>
                <a:srgbClr val="0000CC"/>
              </a:solidFill>
              <a:latin typeface="Symbol" charset="2"/>
            </a:endParaRPr>
          </a:p>
        </p:txBody>
      </p:sp>
      <p:grpSp>
        <p:nvGrpSpPr>
          <p:cNvPr id="28678" name="Group 15"/>
          <p:cNvGrpSpPr>
            <a:grpSpLocks/>
          </p:cNvGrpSpPr>
          <p:nvPr/>
        </p:nvGrpSpPr>
        <p:grpSpPr bwMode="auto">
          <a:xfrm>
            <a:off x="5562600" y="2921000"/>
            <a:ext cx="3149600" cy="3098800"/>
            <a:chOff x="3552" y="1440"/>
            <a:chExt cx="1984" cy="1952"/>
          </a:xfrm>
        </p:grpSpPr>
        <p:graphicFrame>
          <p:nvGraphicFramePr>
            <p:cNvPr id="28674" name="Object 2"/>
            <p:cNvGraphicFramePr>
              <a:graphicFrameLocks noChangeAspect="1"/>
            </p:cNvGraphicFramePr>
            <p:nvPr/>
          </p:nvGraphicFramePr>
          <p:xfrm>
            <a:off x="3552" y="1440"/>
            <a:ext cx="1984" cy="1952"/>
          </p:xfrm>
          <a:graphic>
            <a:graphicData uri="http://schemas.openxmlformats.org/presentationml/2006/ole">
              <mc:AlternateContent xmlns:mc="http://schemas.openxmlformats.org/markup-compatibility/2006">
                <mc:Choice xmlns:v="urn:schemas-microsoft-com:vml" Requires="v">
                  <p:oleObj spid="_x0000_s28693" name="Document" r:id="rId4" imgW="3149600" imgH="3098800" progId="Word.Document.8">
                    <p:embed/>
                  </p:oleObj>
                </mc:Choice>
                <mc:Fallback>
                  <p:oleObj name="Document" r:id="rId4" imgW="3149600" imgH="30988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1440"/>
                          <a:ext cx="1984" cy="1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681" name="Freeform 5"/>
            <p:cNvSpPr>
              <a:spLocks/>
            </p:cNvSpPr>
            <p:nvPr/>
          </p:nvSpPr>
          <p:spPr bwMode="auto">
            <a:xfrm>
              <a:off x="4224" y="1920"/>
              <a:ext cx="576" cy="336"/>
            </a:xfrm>
            <a:custGeom>
              <a:avLst/>
              <a:gdLst>
                <a:gd name="T0" fmla="*/ 0 w 576"/>
                <a:gd name="T1" fmla="*/ 0 h 336"/>
                <a:gd name="T2" fmla="*/ 288 w 576"/>
                <a:gd name="T3" fmla="*/ 144 h 336"/>
                <a:gd name="T4" fmla="*/ 576 w 576"/>
                <a:gd name="T5" fmla="*/ 336 h 336"/>
                <a:gd name="T6" fmla="*/ 0 60000 65536"/>
                <a:gd name="T7" fmla="*/ 0 60000 65536"/>
                <a:gd name="T8" fmla="*/ 0 60000 65536"/>
                <a:gd name="T9" fmla="*/ 0 w 576"/>
                <a:gd name="T10" fmla="*/ 0 h 336"/>
                <a:gd name="T11" fmla="*/ 576 w 576"/>
                <a:gd name="T12" fmla="*/ 336 h 336"/>
              </a:gdLst>
              <a:ahLst/>
              <a:cxnLst>
                <a:cxn ang="T6">
                  <a:pos x="T0" y="T1"/>
                </a:cxn>
                <a:cxn ang="T7">
                  <a:pos x="T2" y="T3"/>
                </a:cxn>
                <a:cxn ang="T8">
                  <a:pos x="T4" y="T5"/>
                </a:cxn>
              </a:cxnLst>
              <a:rect l="T9" t="T10" r="T11" b="T12"/>
              <a:pathLst>
                <a:path w="576" h="336">
                  <a:moveTo>
                    <a:pt x="0" y="0"/>
                  </a:moveTo>
                  <a:cubicBezTo>
                    <a:pt x="95" y="43"/>
                    <a:pt x="191" y="87"/>
                    <a:pt x="288" y="144"/>
                  </a:cubicBezTo>
                  <a:cubicBezTo>
                    <a:pt x="384" y="200"/>
                    <a:pt x="480" y="268"/>
                    <a:pt x="576" y="336"/>
                  </a:cubicBezTo>
                </a:path>
              </a:pathLst>
            </a:cu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28682" name="Text Box 6"/>
            <p:cNvSpPr txBox="1">
              <a:spLocks noChangeArrowheads="1"/>
            </p:cNvSpPr>
            <p:nvPr/>
          </p:nvSpPr>
          <p:spPr bwMode="auto">
            <a:xfrm>
              <a:off x="4302" y="2016"/>
              <a:ext cx="258" cy="288"/>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Q</a:t>
              </a:r>
              <a:endParaRPr lang="en-US" altLang="ja-JP" dirty="0">
                <a:latin typeface="Cambria Math"/>
              </a:endParaRPr>
            </a:p>
          </p:txBody>
        </p:sp>
        <p:sp>
          <p:nvSpPr>
            <p:cNvPr id="28683" name="Text Box 8"/>
            <p:cNvSpPr txBox="1">
              <a:spLocks noChangeArrowheads="1"/>
            </p:cNvSpPr>
            <p:nvPr/>
          </p:nvSpPr>
          <p:spPr bwMode="auto">
            <a:xfrm>
              <a:off x="4327" y="2544"/>
              <a:ext cx="351" cy="291"/>
            </a:xfrm>
            <a:prstGeom prst="rect">
              <a:avLst/>
            </a:prstGeom>
            <a:noFill/>
            <a:ln w="9525">
              <a:noFill/>
              <a:miter lim="800000"/>
              <a:headEnd/>
              <a:tailEnd/>
            </a:ln>
          </p:spPr>
          <p:txBody>
            <a:bodyPr wrap="none">
              <a:prstTxWarp prst="textNoShape">
                <a:avLst/>
              </a:prstTxWarp>
              <a:spAutoFit/>
            </a:bodyPr>
            <a:lstStyle/>
            <a:p>
              <a:r>
                <a:rPr lang="en-US" altLang="ja-JP" dirty="0" err="1">
                  <a:solidFill>
                    <a:srgbClr val="FF0000"/>
                  </a:solidFill>
                  <a:latin typeface="Cambria Math"/>
                </a:rPr>
                <a:t>d</a:t>
              </a:r>
              <a:r>
                <a:rPr lang="en-US" altLang="ja-JP" i="1" dirty="0" err="1">
                  <a:solidFill>
                    <a:srgbClr val="FF0000"/>
                  </a:solidFill>
                  <a:latin typeface="Cambria Math"/>
                </a:rPr>
                <a:t>A</a:t>
              </a:r>
              <a:endParaRPr lang="en-US" altLang="ja-JP" dirty="0">
                <a:latin typeface="Cambria Math"/>
              </a:endParaRPr>
            </a:p>
          </p:txBody>
        </p:sp>
        <p:sp>
          <p:nvSpPr>
            <p:cNvPr id="28684" name="AutoShape 11"/>
            <p:cNvSpPr>
              <a:spLocks noChangeArrowheads="1"/>
            </p:cNvSpPr>
            <p:nvPr/>
          </p:nvSpPr>
          <p:spPr bwMode="auto">
            <a:xfrm rot="-1637881">
              <a:off x="4770" y="2238"/>
              <a:ext cx="432" cy="192"/>
            </a:xfrm>
            <a:prstGeom prst="parallelogram">
              <a:avLst>
                <a:gd name="adj" fmla="val 30729"/>
              </a:avLst>
            </a:prstGeom>
            <a:solidFill>
              <a:srgbClr val="FF0000"/>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grpSp>
      <p:sp>
        <p:nvSpPr>
          <p:cNvPr id="28679"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a:t>
            </a:r>
            <a:r>
              <a:rPr lang="en-US" altLang="ja-JP" sz="2000" dirty="0">
                <a:latin typeface="Cambria Math"/>
              </a:rPr>
              <a:t>  Normalize  </a:t>
            </a:r>
            <a:r>
              <a:rPr lang="en-US" altLang="ja-JP" sz="2000" dirty="0" err="1">
                <a:latin typeface="Cambria Math"/>
              </a:rPr>
              <a:t>Vol.Frac</a:t>
            </a:r>
            <a:r>
              <a:rPr lang="en-US" altLang="ja-JP" sz="2000" dirty="0">
                <a:latin typeface="Cambria Math"/>
              </a:rPr>
              <a:t>.  Cartesian  Polar Components </a:t>
            </a:r>
          </a:p>
        </p:txBody>
      </p:sp>
      <p:sp>
        <p:nvSpPr>
          <p:cNvPr id="28680" name="Rectangle 13"/>
          <p:cNvSpPr>
            <a:spLocks noChangeArrowheads="1"/>
          </p:cNvSpPr>
          <p:nvPr/>
        </p:nvSpPr>
        <p:spPr bwMode="auto">
          <a:xfrm>
            <a:off x="5943600" y="1143000"/>
            <a:ext cx="2261281" cy="1482457"/>
          </a:xfrm>
          <a:prstGeom prst="rect">
            <a:avLst/>
          </a:prstGeom>
          <a:noFill/>
          <a:ln w="9525">
            <a:solidFill>
              <a:schemeClr val="tx1"/>
            </a:solidFill>
            <a:miter lim="800000"/>
            <a:headEnd/>
            <a:tailEnd/>
          </a:ln>
        </p:spPr>
        <p:txBody>
          <a:bodyPr wrap="none">
            <a:prstTxWarp prst="textNoShape">
              <a:avLst/>
            </a:prstTxWarp>
            <a:spAutoFit/>
          </a:bodyPr>
          <a:lstStyle/>
          <a:p>
            <a:pPr>
              <a:lnSpc>
                <a:spcPct val="90000"/>
              </a:lnSpc>
              <a:spcBef>
                <a:spcPct val="20000"/>
              </a:spcBef>
            </a:pPr>
            <a:r>
              <a:rPr lang="en-US" altLang="ja-JP" sz="2000" dirty="0">
                <a:solidFill>
                  <a:srgbClr val="9900CC"/>
                </a:solidFill>
                <a:latin typeface="Calibri"/>
              </a:rPr>
              <a:t>Bunge Euler angles:</a:t>
            </a:r>
            <a:br>
              <a:rPr lang="en-US" altLang="ja-JP" sz="2000" dirty="0">
                <a:solidFill>
                  <a:srgbClr val="9900CC"/>
                </a:solidFill>
                <a:latin typeface="Calibri"/>
              </a:rPr>
            </a:br>
            <a:r>
              <a:rPr lang="en-US" altLang="ja-JP" sz="2000" dirty="0">
                <a:solidFill>
                  <a:srgbClr val="9900CC"/>
                </a:solidFill>
                <a:latin typeface="Calibri"/>
              </a:rPr>
              <a:t>Volume element = </a:t>
            </a:r>
            <a:br>
              <a:rPr lang="en-US" altLang="ja-JP" sz="2000" dirty="0">
                <a:solidFill>
                  <a:srgbClr val="9900CC"/>
                </a:solidFill>
                <a:latin typeface="Calibri"/>
              </a:rPr>
            </a:br>
            <a:r>
              <a:rPr lang="en-US" altLang="ja-JP" sz="2000" i="1" dirty="0" err="1">
                <a:solidFill>
                  <a:srgbClr val="9900CC"/>
                </a:solidFill>
                <a:latin typeface="Cambria Math"/>
                <a:ea typeface="Cambria Math"/>
                <a:cs typeface="Cambria Math"/>
              </a:rPr>
              <a:t>dV</a:t>
            </a:r>
            <a:r>
              <a:rPr lang="en-US" altLang="ja-JP" sz="2000" dirty="0">
                <a:solidFill>
                  <a:srgbClr val="9900CC"/>
                </a:solidFill>
                <a:latin typeface="Cambria Math"/>
                <a:ea typeface="Cambria Math"/>
                <a:cs typeface="Cambria Math"/>
              </a:rPr>
              <a:t> = </a:t>
            </a:r>
            <a:br>
              <a:rPr lang="en-US" altLang="ja-JP" sz="2000" dirty="0">
                <a:solidFill>
                  <a:srgbClr val="9900CC"/>
                </a:solidFill>
                <a:latin typeface="Cambria Math"/>
                <a:ea typeface="Cambria Math"/>
                <a:cs typeface="Cambria Math"/>
              </a:rPr>
            </a:br>
            <a:r>
              <a:rPr lang="en-US" altLang="ja-JP" sz="2000" i="1" dirty="0" err="1">
                <a:solidFill>
                  <a:srgbClr val="9900CC"/>
                </a:solidFill>
                <a:latin typeface="Cambria Math"/>
                <a:ea typeface="Cambria Math"/>
                <a:cs typeface="Cambria Math"/>
              </a:rPr>
              <a:t>dA</a:t>
            </a:r>
            <a:r>
              <a:rPr lang="en-US" altLang="ja-JP" sz="2000" i="1" dirty="0">
                <a:solidFill>
                  <a:srgbClr val="9900CC"/>
                </a:solidFill>
                <a:latin typeface="Cambria Math"/>
                <a:ea typeface="Cambria Math"/>
                <a:cs typeface="Cambria Math"/>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dirty="0">
                <a:solidFill>
                  <a:srgbClr val="9900CC"/>
                </a:solidFill>
                <a:latin typeface="Symbol" charset="2"/>
              </a:rPr>
              <a:t> = </a:t>
            </a:r>
            <a:br>
              <a:rPr lang="en-US" altLang="ja-JP" sz="2000" dirty="0">
                <a:solidFill>
                  <a:srgbClr val="9900CC"/>
                </a:solidFill>
                <a:latin typeface="Symbol" charset="2"/>
              </a:rPr>
            </a:br>
            <a:r>
              <a:rPr lang="en-US" altLang="ja-JP" sz="2000" dirty="0">
                <a:solidFill>
                  <a:srgbClr val="9900CC"/>
                </a:solidFill>
                <a:latin typeface="Cambria Math"/>
                <a:ea typeface="Cambria Math"/>
                <a:cs typeface="Cambria Math"/>
              </a:rPr>
              <a:t>sin</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 </a:t>
            </a:r>
            <a:r>
              <a:rPr lang="en-US" altLang="ja-JP" sz="2000" i="1" dirty="0">
                <a:solidFill>
                  <a:srgbClr val="9900CC"/>
                </a:solidFill>
                <a:latin typeface="Cambria Math"/>
                <a:ea typeface="Cambria Math"/>
                <a:cs typeface="Cambria Math"/>
              </a:rPr>
              <a:t>d</a:t>
            </a:r>
            <a:r>
              <a:rPr lang="en-US" altLang="ja-JP" sz="2000" i="1" dirty="0">
                <a:solidFill>
                  <a:srgbClr val="9900CC"/>
                </a:solidFill>
                <a:latin typeface="Symbol" charset="2"/>
              </a:rPr>
              <a:t></a:t>
            </a:r>
            <a:r>
              <a:rPr lang="en-US" altLang="ja-JP" sz="2000" i="1" baseline="-25000" dirty="0">
                <a:solidFill>
                  <a:srgbClr val="9900CC"/>
                </a:solidFill>
                <a:latin typeface="Symbol" charset="2"/>
              </a:rPr>
              <a:t> </a:t>
            </a:r>
            <a:r>
              <a:rPr lang="en-US" altLang="ja-JP" sz="2000" i="1" dirty="0" err="1">
                <a:solidFill>
                  <a:srgbClr val="9900CC"/>
                </a:solidFill>
                <a:latin typeface="Cambria Math"/>
                <a:ea typeface="Cambria Math"/>
                <a:cs typeface="Cambria Math"/>
              </a:rPr>
              <a:t>d</a:t>
            </a:r>
            <a:r>
              <a:rPr lang="en-US" altLang="ja-JP" sz="2000" i="1" dirty="0" err="1">
                <a:solidFill>
                  <a:srgbClr val="9900CC"/>
                </a:solidFill>
                <a:latin typeface="Symbol" charset="2"/>
              </a:rPr>
              <a:t>f</a:t>
            </a:r>
            <a:r>
              <a:rPr lang="en-US" altLang="ja-JP" sz="2000" i="1" baseline="-25000" dirty="0">
                <a:solidFill>
                  <a:srgbClr val="9900CC"/>
                </a:solidFill>
                <a:latin typeface="Symbol" charset="2"/>
              </a:rPr>
              <a:t></a:t>
            </a:r>
            <a:r>
              <a:rPr lang="en-US" altLang="ja-JP" sz="2000" i="1" dirty="0">
                <a:solidFill>
                  <a:srgbClr val="9900CC"/>
                </a:solidFill>
                <a:latin typeface="Symbol" charset="2"/>
              </a:rPr>
              <a:t>.</a:t>
            </a:r>
          </a:p>
        </p:txBody>
      </p:sp>
      <p:sp>
        <p:nvSpPr>
          <p:cNvPr id="14" name="TextBox 13"/>
          <p:cNvSpPr txBox="1"/>
          <p:nvPr/>
        </p:nvSpPr>
        <p:spPr>
          <a:xfrm>
            <a:off x="6195166" y="5986046"/>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pPr>
              <a:defRPr/>
            </a:pPr>
            <a:fld id="{B3A935BF-79A8-2C48-B739-62B0D60DC54A}" type="slidenum">
              <a:rPr lang="en-US" smtClean="0"/>
              <a:pPr>
                <a:defRPr/>
              </a:pPr>
              <a:t>12</a:t>
            </a:fld>
            <a:endParaRPr lang="en-US"/>
          </a:p>
        </p:txBody>
      </p:sp>
      <p:sp>
        <p:nvSpPr>
          <p:cNvPr id="72706" name="Rectangle 2"/>
          <p:cNvSpPr>
            <a:spLocks noGrp="1" noChangeArrowheads="1"/>
          </p:cNvSpPr>
          <p:nvPr>
            <p:ph type="title"/>
          </p:nvPr>
        </p:nvSpPr>
        <p:spPr/>
        <p:txBody>
          <a:bodyPr/>
          <a:lstStyle/>
          <a:p>
            <a:pPr>
              <a:defRPr/>
            </a:pPr>
            <a:r>
              <a:rPr lang="en-US">
                <a:ea typeface="+mj-ea"/>
                <a:cs typeface="+mj-cs"/>
              </a:rPr>
              <a:t>Description of Probability</a:t>
            </a:r>
          </a:p>
        </p:txBody>
      </p:sp>
      <p:sp>
        <p:nvSpPr>
          <p:cNvPr id="30726" name="Rectangle 3"/>
          <p:cNvSpPr>
            <a:spLocks noGrp="1" noChangeArrowheads="1"/>
          </p:cNvSpPr>
          <p:nvPr>
            <p:ph type="body" idx="1"/>
          </p:nvPr>
        </p:nvSpPr>
        <p:spPr>
          <a:xfrm>
            <a:off x="685800" y="1143000"/>
            <a:ext cx="7772400" cy="1143000"/>
          </a:xfrm>
        </p:spPr>
        <p:txBody>
          <a:bodyPr/>
          <a:lstStyle/>
          <a:p>
            <a:pPr>
              <a:lnSpc>
                <a:spcPct val="90000"/>
              </a:lnSpc>
            </a:pPr>
            <a:r>
              <a:rPr lang="en-US" altLang="ja-JP" sz="2000" dirty="0"/>
              <a:t>Note the difference between probability density function (</a:t>
            </a:r>
            <a:r>
              <a:rPr lang="en-US" altLang="ja-JP" sz="2000" dirty="0" err="1"/>
              <a:t>pdf</a:t>
            </a:r>
            <a:r>
              <a:rPr lang="en-US" altLang="ja-JP" sz="2000" dirty="0"/>
              <a:t>), </a:t>
            </a:r>
            <a:r>
              <a:rPr lang="en-US" altLang="ja-JP" sz="2000" i="1" dirty="0">
                <a:latin typeface="Cambria Math"/>
                <a:ea typeface="Cambria Math"/>
                <a:cs typeface="Cambria Math"/>
              </a:rPr>
              <a:t>f(x)</a:t>
            </a:r>
            <a:r>
              <a:rPr lang="en-US" altLang="ja-JP" sz="2000" dirty="0"/>
              <a:t>, and the cumulative probability function (</a:t>
            </a:r>
            <a:r>
              <a:rPr lang="en-US" altLang="ja-JP" sz="2000" dirty="0" err="1"/>
              <a:t>cdf</a:t>
            </a:r>
            <a:r>
              <a:rPr lang="en-US" altLang="ja-JP" sz="2000" dirty="0"/>
              <a:t>), </a:t>
            </a:r>
            <a:r>
              <a:rPr lang="en-US" altLang="ja-JP" sz="2000" i="1" dirty="0">
                <a:latin typeface="Cambria Math"/>
                <a:ea typeface="Cambria Math"/>
                <a:cs typeface="Cambria Math"/>
              </a:rPr>
              <a:t>F(x)</a:t>
            </a:r>
            <a:r>
              <a:rPr lang="en-US" altLang="ja-JP" sz="2000" dirty="0"/>
              <a:t>.  The example below is that of a simple (1D) misorientation distribution in the angle.</a:t>
            </a:r>
          </a:p>
        </p:txBody>
      </p:sp>
      <p:pic>
        <p:nvPicPr>
          <p:cNvPr id="30727" name="Picture 4"/>
          <p:cNvPicPr>
            <a:picLocks noChangeAspect="1" noChangeArrowheads="1"/>
          </p:cNvPicPr>
          <p:nvPr/>
        </p:nvPicPr>
        <p:blipFill>
          <a:blip r:embed="rId4"/>
          <a:srcRect/>
          <a:stretch>
            <a:fillRect/>
          </a:stretch>
        </p:blipFill>
        <p:spPr bwMode="auto">
          <a:xfrm>
            <a:off x="609600" y="2819400"/>
            <a:ext cx="3657600" cy="2819400"/>
          </a:xfrm>
          <a:prstGeom prst="rect">
            <a:avLst/>
          </a:prstGeom>
          <a:noFill/>
          <a:ln w="9525">
            <a:noFill/>
            <a:miter lim="800000"/>
            <a:headEnd/>
            <a:tailEnd/>
          </a:ln>
        </p:spPr>
      </p:pic>
      <p:pic>
        <p:nvPicPr>
          <p:cNvPr id="30728" name="Picture 5"/>
          <p:cNvPicPr>
            <a:picLocks noChangeAspect="1" noChangeArrowheads="1"/>
          </p:cNvPicPr>
          <p:nvPr/>
        </p:nvPicPr>
        <p:blipFill>
          <a:blip r:embed="rId5"/>
          <a:srcRect/>
          <a:stretch>
            <a:fillRect/>
          </a:stretch>
        </p:blipFill>
        <p:spPr bwMode="auto">
          <a:xfrm>
            <a:off x="5181600" y="2895600"/>
            <a:ext cx="3505200" cy="2701925"/>
          </a:xfrm>
          <a:prstGeom prst="rect">
            <a:avLst/>
          </a:prstGeom>
          <a:noFill/>
          <a:ln w="9525">
            <a:noFill/>
            <a:miter lim="800000"/>
            <a:headEnd/>
            <a:tailEnd/>
          </a:ln>
        </p:spPr>
      </p:pic>
      <p:sp>
        <p:nvSpPr>
          <p:cNvPr id="30729" name="Rectangle 6"/>
          <p:cNvSpPr>
            <a:spLocks noChangeArrowheads="1"/>
          </p:cNvSpPr>
          <p:nvPr/>
        </p:nvSpPr>
        <p:spPr bwMode="auto">
          <a:xfrm>
            <a:off x="6400800" y="5715000"/>
            <a:ext cx="989373"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sp>
        <p:nvSpPr>
          <p:cNvPr id="30730" name="Rectangle 7"/>
          <p:cNvSpPr>
            <a:spLocks noChangeArrowheads="1"/>
          </p:cNvSpPr>
          <p:nvPr/>
        </p:nvSpPr>
        <p:spPr bwMode="auto">
          <a:xfrm>
            <a:off x="2224088" y="5668963"/>
            <a:ext cx="886781" cy="584776"/>
          </a:xfrm>
          <a:prstGeom prst="rect">
            <a:avLst/>
          </a:prstGeom>
          <a:noFill/>
          <a:ln w="9525">
            <a:noFill/>
            <a:miter lim="800000"/>
            <a:headEnd/>
            <a:tailEnd/>
          </a:ln>
        </p:spPr>
        <p:txBody>
          <a:bodyPr wrap="none">
            <a:prstTxWarp prst="textNoShape">
              <a:avLst/>
            </a:prstTxWarp>
            <a:spAutoFit/>
          </a:bodyPr>
          <a:lstStyle/>
          <a:p>
            <a:r>
              <a:rPr lang="en-US" altLang="ja-JP" sz="3200" i="1" dirty="0">
                <a:latin typeface="Cambria Math"/>
              </a:rPr>
              <a:t>f(x)</a:t>
            </a:r>
            <a:endParaRPr lang="en-US" altLang="ja-JP" sz="3200" dirty="0">
              <a:latin typeface="Cambria Math"/>
            </a:endParaRPr>
          </a:p>
        </p:txBody>
      </p:sp>
      <p:graphicFrame>
        <p:nvGraphicFramePr>
          <p:cNvPr id="30722" name="Object 2"/>
          <p:cNvGraphicFramePr>
            <a:graphicFrameLocks noChangeAspect="1"/>
          </p:cNvGraphicFramePr>
          <p:nvPr/>
        </p:nvGraphicFramePr>
        <p:xfrm>
          <a:off x="3429000" y="5575300"/>
          <a:ext cx="2362200" cy="901700"/>
        </p:xfrm>
        <a:graphic>
          <a:graphicData uri="http://schemas.openxmlformats.org/presentationml/2006/ole">
            <mc:AlternateContent xmlns:mc="http://schemas.openxmlformats.org/markup-compatibility/2006">
              <mc:Choice xmlns:v="urn:schemas-microsoft-com:vml" Requires="v">
                <p:oleObj spid="_x0000_s30757" name="Equation" r:id="rId6" imgW="965200" imgH="368300" progId="Equation.DSMT36">
                  <p:embed/>
                </p:oleObj>
              </mc:Choice>
              <mc:Fallback>
                <p:oleObj name="Equation" r:id="rId6" imgW="965200" imgH="368300" progId="Equation.DSMT36">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575300"/>
                        <a:ext cx="2362200"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731" name="AutoShape 9"/>
          <p:cNvSpPr>
            <a:spLocks noChangeArrowheads="1"/>
          </p:cNvSpPr>
          <p:nvPr/>
        </p:nvSpPr>
        <p:spPr bwMode="auto">
          <a:xfrm>
            <a:off x="3581400" y="2209800"/>
            <a:ext cx="2286000" cy="533400"/>
          </a:xfrm>
          <a:prstGeom prst="rightArrow">
            <a:avLst>
              <a:gd name="adj1" fmla="val 50000"/>
              <a:gd name="adj2" fmla="val 107143"/>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2" name="Text Box 10"/>
          <p:cNvSpPr txBox="1">
            <a:spLocks noChangeArrowheads="1"/>
          </p:cNvSpPr>
          <p:nvPr/>
        </p:nvSpPr>
        <p:spPr bwMode="auto">
          <a:xfrm>
            <a:off x="3895725" y="2247900"/>
            <a:ext cx="1654175"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integrate</a:t>
            </a:r>
          </a:p>
        </p:txBody>
      </p:sp>
      <p:sp>
        <p:nvSpPr>
          <p:cNvPr id="30733" name="AutoShape 11"/>
          <p:cNvSpPr>
            <a:spLocks noChangeArrowheads="1"/>
          </p:cNvSpPr>
          <p:nvPr/>
        </p:nvSpPr>
        <p:spPr bwMode="auto">
          <a:xfrm>
            <a:off x="2895600" y="6324600"/>
            <a:ext cx="2667000" cy="533400"/>
          </a:xfrm>
          <a:prstGeom prst="leftArrow">
            <a:avLst>
              <a:gd name="adj1" fmla="val 50000"/>
              <a:gd name="adj2" fmla="val 125000"/>
            </a:avLst>
          </a:prstGeom>
          <a:solidFill>
            <a:srgbClr val="FFFCE1"/>
          </a:solidFill>
          <a:ln w="9525">
            <a:solidFill>
              <a:schemeClr val="tx1"/>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30734" name="Text Box 12"/>
          <p:cNvSpPr txBox="1">
            <a:spLocks noChangeArrowheads="1"/>
          </p:cNvSpPr>
          <p:nvPr/>
        </p:nvSpPr>
        <p:spPr bwMode="auto">
          <a:xfrm>
            <a:off x="3708400" y="6350000"/>
            <a:ext cx="2006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i="1" dirty="0">
                <a:solidFill>
                  <a:schemeClr val="accent2"/>
                </a:solidFill>
                <a:latin typeface="Cambria Math"/>
              </a:rPr>
              <a:t>differentiate</a:t>
            </a:r>
          </a:p>
        </p:txBody>
      </p:sp>
      <p:graphicFrame>
        <p:nvGraphicFramePr>
          <p:cNvPr id="30723" name="Object 3"/>
          <p:cNvGraphicFramePr>
            <a:graphicFrameLocks noChangeAspect="1"/>
          </p:cNvGraphicFramePr>
          <p:nvPr/>
        </p:nvGraphicFramePr>
        <p:xfrm>
          <a:off x="381000" y="5883275"/>
          <a:ext cx="1473200" cy="796925"/>
        </p:xfrm>
        <a:graphic>
          <a:graphicData uri="http://schemas.openxmlformats.org/presentationml/2006/ole">
            <mc:AlternateContent xmlns:mc="http://schemas.openxmlformats.org/markup-compatibility/2006">
              <mc:Choice xmlns:v="urn:schemas-microsoft-com:vml" Requires="v">
                <p:oleObj spid="_x0000_s30758" name="Equation" r:id="rId8" imgW="939800" imgH="508000" progId="Equation.3">
                  <p:embed/>
                </p:oleObj>
              </mc:Choice>
              <mc:Fallback>
                <p:oleObj name="Equation" r:id="rId8" imgW="939800" imgH="508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883275"/>
                        <a:ext cx="1473200" cy="796925"/>
                      </a:xfrm>
                      <a:prstGeom prst="rect">
                        <a:avLst/>
                      </a:prstGeom>
                      <a:solidFill>
                        <a:srgbClr val="FFFDB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054D0A10-82CF-A742-95C3-5CEE4D6B4A51}"/>
              </a:ext>
            </a:extLst>
          </p:cNvPr>
          <p:cNvSpPr txBox="1"/>
          <p:nvPr/>
        </p:nvSpPr>
        <p:spPr>
          <a:xfrm>
            <a:off x="6703794" y="2286000"/>
            <a:ext cx="2186817" cy="276999"/>
          </a:xfrm>
          <a:prstGeom prst="rect">
            <a:avLst/>
          </a:prstGeom>
          <a:noFill/>
        </p:spPr>
        <p:txBody>
          <a:bodyPr wrap="none" rtlCol="0">
            <a:spAutoFit/>
          </a:bodyPr>
          <a:lstStyle/>
          <a:p>
            <a:r>
              <a:rPr lang="en-US" sz="1200" dirty="0">
                <a:solidFill>
                  <a:srgbClr val="7030A0"/>
                </a:solidFill>
                <a:latin typeface="Times New Roman" panose="02020603050405020304" pitchFamily="18" charset="0"/>
                <a:cs typeface="Times New Roman" panose="02020603050405020304" pitchFamily="18" charset="0"/>
              </a:rPr>
              <a:t>Courtesy of Prof. H. </a:t>
            </a:r>
            <a:r>
              <a:rPr lang="en-US" sz="1200" dirty="0" err="1">
                <a:solidFill>
                  <a:srgbClr val="7030A0"/>
                </a:solidFill>
                <a:latin typeface="Times New Roman" panose="02020603050405020304" pitchFamily="18" charset="0"/>
                <a:cs typeface="Times New Roman" panose="02020603050405020304" pitchFamily="18" charset="0"/>
              </a:rPr>
              <a:t>Garmestani</a:t>
            </a:r>
            <a:endParaRPr lang="en-US" sz="1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0D63F41D-3963-7447-8410-FE7F78F968E6}" type="slidenum">
              <a:rPr lang="en-US" smtClean="0"/>
              <a:pPr>
                <a:defRPr/>
              </a:pPr>
              <a:t>13</a:t>
            </a:fld>
            <a:endParaRPr lang="en-US"/>
          </a:p>
        </p:txBody>
      </p:sp>
      <p:sp>
        <p:nvSpPr>
          <p:cNvPr id="4098" name="Rectangle 2"/>
          <p:cNvSpPr>
            <a:spLocks noGrp="1" noChangeArrowheads="1"/>
          </p:cNvSpPr>
          <p:nvPr>
            <p:ph type="title"/>
          </p:nvPr>
        </p:nvSpPr>
        <p:spPr>
          <a:xfrm>
            <a:off x="685800" y="0"/>
            <a:ext cx="7772400" cy="838200"/>
          </a:xfrm>
        </p:spPr>
        <p:txBody>
          <a:bodyPr/>
          <a:lstStyle/>
          <a:p>
            <a:pPr>
              <a:defRPr/>
            </a:pPr>
            <a:r>
              <a:rPr lang="en-US" dirty="0">
                <a:ea typeface="+mj-ea"/>
                <a:cs typeface="+mj-cs"/>
              </a:rPr>
              <a:t>Normalization of OD</a:t>
            </a:r>
          </a:p>
        </p:txBody>
      </p:sp>
      <p:sp>
        <p:nvSpPr>
          <p:cNvPr id="32773" name="Rectangle 3"/>
          <p:cNvSpPr>
            <a:spLocks noGrp="1" noChangeArrowheads="1"/>
          </p:cNvSpPr>
          <p:nvPr>
            <p:ph type="body" idx="1"/>
          </p:nvPr>
        </p:nvSpPr>
        <p:spPr>
          <a:xfrm>
            <a:off x="381000" y="838200"/>
            <a:ext cx="8382000" cy="4114800"/>
          </a:xfrm>
        </p:spPr>
        <p:txBody>
          <a:bodyPr/>
          <a:lstStyle/>
          <a:p>
            <a:r>
              <a:rPr lang="en-US" altLang="ja-JP" sz="2400" dirty="0">
                <a:ea typeface="Cambria Math"/>
                <a:cs typeface="Cambria Math"/>
              </a:rPr>
              <a:t>If the texture is random then the OD is defined such that it has the same value of unity everywhere, i.e. 1.</a:t>
            </a:r>
            <a:r>
              <a:rPr lang="en-US" altLang="ja-JP" sz="2400" dirty="0"/>
              <a:t> </a:t>
            </a:r>
          </a:p>
          <a:p>
            <a:r>
              <a:rPr lang="en-US" altLang="ja-JP" sz="2400" dirty="0"/>
              <a:t>Any ODF is normalized by integrating over the space of the 3 parameters (as for pole figures).</a:t>
            </a:r>
          </a:p>
          <a:p>
            <a:r>
              <a:rPr lang="en-US" altLang="ja-JP" sz="2400" dirty="0"/>
              <a:t>Sin(</a:t>
            </a:r>
            <a:r>
              <a:rPr lang="en-US" altLang="ja-JP" sz="2400" i="1" dirty="0">
                <a:latin typeface="Symbol" charset="2"/>
              </a:rPr>
              <a:t>F</a:t>
            </a:r>
            <a:r>
              <a:rPr lang="en-US" altLang="ja-JP" sz="2400" dirty="0"/>
              <a:t>) corrects for volume of the element (previous slide).  The integral of Sin(</a:t>
            </a:r>
            <a:r>
              <a:rPr lang="en-US" altLang="ja-JP" sz="2400" i="1" dirty="0">
                <a:latin typeface="Symbol" charset="2"/>
              </a:rPr>
              <a:t>F</a:t>
            </a:r>
            <a:r>
              <a:rPr lang="en-US" altLang="ja-JP" sz="2400" dirty="0"/>
              <a:t>) on [0,π) is 2.</a:t>
            </a:r>
          </a:p>
          <a:p>
            <a:r>
              <a:rPr lang="en-US" altLang="ja-JP" sz="2400" dirty="0"/>
              <a:t>Factor of </a:t>
            </a:r>
            <a:r>
              <a:rPr lang="en-US" altLang="ja-JP" sz="2400" dirty="0">
                <a:latin typeface="Cambria Math"/>
                <a:ea typeface="Cambria Math"/>
                <a:cs typeface="Cambria Math"/>
              </a:rPr>
              <a:t>2π*2*2π = 8π</a:t>
            </a:r>
            <a:r>
              <a:rPr lang="en-US" altLang="ja-JP" sz="2400" baseline="30000" dirty="0">
                <a:latin typeface="Cambria Math"/>
                <a:ea typeface="Cambria Math"/>
                <a:cs typeface="Cambria Math"/>
              </a:rPr>
              <a:t>2</a:t>
            </a:r>
            <a:r>
              <a:rPr lang="en-US" altLang="ja-JP" sz="2400" dirty="0"/>
              <a:t> accounts for the volume of the space, based on using radian measure </a:t>
            </a:r>
            <a:r>
              <a:rPr lang="en-US" altLang="ja-JP" sz="2400" i="1" dirty="0">
                <a:latin typeface="Symbol" charset="2"/>
                <a:sym typeface="Symbol" charset="2"/>
              </a:rPr>
              <a:t></a:t>
            </a:r>
            <a:r>
              <a:rPr lang="en-US" altLang="ja-JP" sz="2400" baseline="-25000" dirty="0"/>
              <a:t>1 </a:t>
            </a:r>
            <a:r>
              <a:rPr lang="en-US" altLang="ja-JP" sz="2400" i="1" dirty="0"/>
              <a:t>= 0 - 2π</a:t>
            </a:r>
            <a:r>
              <a:rPr lang="en-US" altLang="ja-JP" sz="2400" dirty="0"/>
              <a:t>, </a:t>
            </a:r>
            <a:r>
              <a:rPr lang="en-US" altLang="ja-JP" sz="2400" i="1" dirty="0">
                <a:latin typeface="Symbol" charset="2"/>
                <a:sym typeface="Symbol" charset="2"/>
              </a:rPr>
              <a:t></a:t>
            </a:r>
            <a:r>
              <a:rPr lang="en-US" altLang="ja-JP" sz="2400" dirty="0"/>
              <a:t>= </a:t>
            </a:r>
            <a:r>
              <a:rPr lang="en-US" altLang="ja-JP" sz="2400" i="1" dirty="0"/>
              <a:t>0 - π</a:t>
            </a:r>
            <a:r>
              <a:rPr lang="en-US" altLang="ja-JP" sz="2400" dirty="0"/>
              <a:t>, </a:t>
            </a:r>
            <a:br>
              <a:rPr lang="en-US" altLang="ja-JP" sz="2400" dirty="0"/>
            </a:br>
            <a:r>
              <a:rPr lang="en-US" altLang="ja-JP" sz="2400" i="1" dirty="0">
                <a:latin typeface="Symbol" charset="2"/>
                <a:sym typeface="Symbol" charset="2"/>
              </a:rPr>
              <a:t></a:t>
            </a:r>
            <a:r>
              <a:rPr lang="en-US" altLang="ja-JP" sz="2400" baseline="-25000" dirty="0"/>
              <a:t>2 </a:t>
            </a:r>
            <a:r>
              <a:rPr lang="en-US" altLang="ja-JP" sz="2400" dirty="0"/>
              <a:t>= </a:t>
            </a:r>
            <a:r>
              <a:rPr lang="en-US" altLang="ja-JP" sz="2400" i="1" dirty="0"/>
              <a:t>0 - 2π</a:t>
            </a:r>
            <a:r>
              <a:rPr lang="en-US" altLang="ja-JP" sz="2400" dirty="0"/>
              <a:t>. For degrees and the equivalent ranges (360, 180, 360°), the factor is </a:t>
            </a:r>
            <a:r>
              <a:rPr lang="en-US" altLang="ja-JP" sz="2400" dirty="0">
                <a:latin typeface="Cambria Math"/>
                <a:ea typeface="Cambria Math"/>
                <a:cs typeface="Cambria Math"/>
              </a:rPr>
              <a:t>360°*2*360° = 259,200 (°</a:t>
            </a:r>
            <a:r>
              <a:rPr lang="en-US" altLang="ja-JP" sz="2400" baseline="30000" dirty="0">
                <a:latin typeface="Cambria Math"/>
                <a:ea typeface="Cambria Math"/>
                <a:cs typeface="Cambria Math"/>
              </a:rPr>
              <a:t>2</a:t>
            </a:r>
            <a:r>
              <a:rPr lang="en-US" altLang="ja-JP" sz="2400" dirty="0">
                <a:latin typeface="Cambria Math"/>
                <a:ea typeface="Cambria Math"/>
                <a:cs typeface="Cambria Math"/>
              </a:rPr>
              <a:t>)</a:t>
            </a:r>
            <a:r>
              <a:rPr lang="en-US" altLang="ja-JP" sz="2400" dirty="0"/>
              <a:t>.</a:t>
            </a:r>
          </a:p>
        </p:txBody>
      </p:sp>
      <p:graphicFrame>
        <p:nvGraphicFramePr>
          <p:cNvPr id="32770" name="Object 2"/>
          <p:cNvGraphicFramePr>
            <a:graphicFrameLocks noChangeAspect="1"/>
          </p:cNvGraphicFramePr>
          <p:nvPr/>
        </p:nvGraphicFramePr>
        <p:xfrm>
          <a:off x="982663" y="5334000"/>
          <a:ext cx="7177087" cy="1041400"/>
        </p:xfrm>
        <a:graphic>
          <a:graphicData uri="http://schemas.openxmlformats.org/presentationml/2006/ole">
            <mc:AlternateContent xmlns:mc="http://schemas.openxmlformats.org/markup-compatibility/2006">
              <mc:Choice xmlns:v="urn:schemas-microsoft-com:vml" Requires="v">
                <p:oleObj spid="_x0000_s32789" name="Equation" r:id="rId4" imgW="7175500" imgH="1041400" progId="Equation.3">
                  <p:embed/>
                </p:oleObj>
              </mc:Choice>
              <mc:Fallback>
                <p:oleObj name="Equation" r:id="rId4" imgW="7175500" imgH="1041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34000"/>
                        <a:ext cx="7177087" cy="1041400"/>
                      </a:xfrm>
                      <a:prstGeom prst="rect">
                        <a:avLst/>
                      </a:prstGeom>
                      <a:solidFill>
                        <a:srgbClr val="FFFDB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774"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EFF6367A-1E81-5D49-A3F9-06B89FE735A7}" type="slidenum">
              <a:rPr lang="en-US" smtClean="0"/>
              <a:pPr>
                <a:defRPr/>
              </a:pPr>
              <a:t>14</a:t>
            </a:fld>
            <a:endParaRPr lang="en-US"/>
          </a:p>
        </p:txBody>
      </p:sp>
      <p:sp>
        <p:nvSpPr>
          <p:cNvPr id="139266" name="Rectangle 2"/>
          <p:cNvSpPr>
            <a:spLocks noGrp="1" noChangeArrowheads="1"/>
          </p:cNvSpPr>
          <p:nvPr>
            <p:ph type="title"/>
          </p:nvPr>
        </p:nvSpPr>
        <p:spPr>
          <a:xfrm>
            <a:off x="228600" y="228600"/>
            <a:ext cx="4038600" cy="3352800"/>
          </a:xfrm>
        </p:spPr>
        <p:txBody>
          <a:bodyPr/>
          <a:lstStyle/>
          <a:p>
            <a:pPr>
              <a:defRPr/>
            </a:pPr>
            <a:r>
              <a:rPr lang="en-US">
                <a:ea typeface="+mj-ea"/>
                <a:cs typeface="+mj-cs"/>
              </a:rPr>
              <a:t>Example of random orientation distribution in Euler space</a:t>
            </a:r>
          </a:p>
        </p:txBody>
      </p:sp>
      <p:sp>
        <p:nvSpPr>
          <p:cNvPr id="34820" name="Rectangle 3"/>
          <p:cNvSpPr>
            <a:spLocks noGrp="1" noChangeArrowheads="1"/>
          </p:cNvSpPr>
          <p:nvPr>
            <p:ph type="body" idx="1"/>
          </p:nvPr>
        </p:nvSpPr>
        <p:spPr>
          <a:xfrm>
            <a:off x="914400" y="3810000"/>
            <a:ext cx="7543800" cy="2286000"/>
          </a:xfrm>
        </p:spPr>
        <p:txBody>
          <a:bodyPr/>
          <a:lstStyle/>
          <a:p>
            <a:pPr>
              <a:lnSpc>
                <a:spcPct val="90000"/>
              </a:lnSpc>
              <a:buFontTx/>
              <a:buNone/>
            </a:pPr>
            <a:r>
              <a:rPr lang="en-US" altLang="ja-JP" sz="2000" dirty="0"/>
              <a:t>Note the smaller densities of </a:t>
            </a:r>
            <a:r>
              <a:rPr lang="en-US" altLang="ja-JP" sz="2000" i="1" dirty="0"/>
              <a:t>points</a:t>
            </a:r>
            <a:r>
              <a:rPr lang="en-US" altLang="ja-JP" sz="2000" dirty="0"/>
              <a:t> (arbitrary scale) near </a:t>
            </a:r>
            <a:r>
              <a:rPr lang="en-US" altLang="ja-JP" sz="2000" i="1" dirty="0">
                <a:latin typeface="Symbol" charset="2"/>
              </a:rPr>
              <a:t>F </a:t>
            </a:r>
            <a:r>
              <a:rPr lang="en-US" altLang="ja-JP" sz="2000" dirty="0"/>
              <a:t>= 0°.  When converted to </a:t>
            </a:r>
            <a:r>
              <a:rPr lang="en-US" altLang="ja-JP" sz="2000" i="1" dirty="0"/>
              <a:t>intensities</a:t>
            </a:r>
            <a:r>
              <a:rPr lang="en-US" altLang="ja-JP" sz="2000" dirty="0"/>
              <a:t>, however, then the result is a uniform, constant value of the OD (because of the effect of the volume element size,</a:t>
            </a:r>
            <a:r>
              <a:rPr lang="en-US" altLang="ja-JP" sz="2400" dirty="0"/>
              <a:t> </a:t>
            </a:r>
            <a:r>
              <a:rPr lang="en-US" altLang="ja-JP" sz="2000" dirty="0" err="1">
                <a:solidFill>
                  <a:srgbClr val="FF0000"/>
                </a:solidFill>
                <a:latin typeface="Cambria Math"/>
              </a:rPr>
              <a:t>sin</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a:t>
            </a:r>
            <a:r>
              <a:rPr lang="en-US" altLang="ja-JP" sz="2000" i="1" dirty="0" err="1">
                <a:solidFill>
                  <a:srgbClr val="FF0000"/>
                </a:solidFill>
                <a:latin typeface="Cambria Math"/>
              </a:rPr>
              <a:t>d</a:t>
            </a:r>
            <a:r>
              <a:rPr lang="en-US" altLang="ja-JP" sz="2000" i="1" dirty="0">
                <a:solidFill>
                  <a:srgbClr val="FF0000"/>
                </a:solidFill>
                <a:latin typeface="Symbol" charset="2"/>
              </a:rPr>
              <a:t></a:t>
            </a:r>
            <a:r>
              <a:rPr lang="en-US" altLang="ja-JP" sz="2000" i="1" baseline="-25000" dirty="0">
                <a:solidFill>
                  <a:srgbClr val="FF0000"/>
                </a:solidFill>
                <a:latin typeface="Symbol" charset="2"/>
              </a:rPr>
              <a:t></a:t>
            </a:r>
            <a:r>
              <a:rPr lang="en-US" altLang="ja-JP" sz="2000" i="1" dirty="0" err="1">
                <a:solidFill>
                  <a:srgbClr val="FF0000"/>
                </a:solidFill>
                <a:latin typeface="Cambria Math"/>
              </a:rPr>
              <a:t>d</a:t>
            </a:r>
            <a:r>
              <a:rPr lang="en-US" altLang="ja-JP" sz="2000" i="1" dirty="0" err="1">
                <a:solidFill>
                  <a:srgbClr val="FF0000"/>
                </a:solidFill>
                <a:latin typeface="Symbol" charset="2"/>
              </a:rPr>
              <a:t>f</a:t>
            </a:r>
            <a:r>
              <a:rPr lang="en-US" altLang="ja-JP" sz="2000" i="1" baseline="-25000" dirty="0">
                <a:solidFill>
                  <a:srgbClr val="FF0000"/>
                </a:solidFill>
                <a:latin typeface="Symbol" charset="2"/>
              </a:rPr>
              <a:t></a:t>
            </a:r>
            <a:r>
              <a:rPr lang="en-US" altLang="ja-JP" sz="2000" dirty="0"/>
              <a:t>).  If a material had randomly oriented grains all of the same size then this is how they would appear, as individual points in orientation space.  We will investigate how to convert numbers of grains in a given region (cell) of orientation space to an intensity in a later lecture (Volume Fractions).</a:t>
            </a:r>
          </a:p>
        </p:txBody>
      </p:sp>
      <p:pic>
        <p:nvPicPr>
          <p:cNvPr id="34821" name="Picture 4" descr="random_Euler_space"/>
          <p:cNvPicPr>
            <a:picLocks noChangeAspect="1" noChangeArrowheads="1"/>
          </p:cNvPicPr>
          <p:nvPr/>
        </p:nvPicPr>
        <p:blipFill>
          <a:blip r:embed="rId2"/>
          <a:srcRect t="8336" r="10059" b="1633"/>
          <a:stretch>
            <a:fillRect/>
          </a:stretch>
        </p:blipFill>
        <p:spPr bwMode="auto">
          <a:xfrm rot="-5292296">
            <a:off x="4959350" y="-177799"/>
            <a:ext cx="3324225" cy="4724400"/>
          </a:xfrm>
          <a:prstGeom prst="rect">
            <a:avLst/>
          </a:prstGeom>
          <a:noFill/>
          <a:ln w="9525">
            <a:noFill/>
            <a:miter lim="800000"/>
            <a:headEnd/>
            <a:tailEnd/>
          </a:ln>
        </p:spPr>
      </p:pic>
      <p:sp>
        <p:nvSpPr>
          <p:cNvPr id="34822" name="Text Box 5"/>
          <p:cNvSpPr txBox="1">
            <a:spLocks noChangeArrowheads="1"/>
          </p:cNvSpPr>
          <p:nvPr/>
        </p:nvSpPr>
        <p:spPr bwMode="auto">
          <a:xfrm>
            <a:off x="7375525" y="1524000"/>
            <a:ext cx="123227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7030A0"/>
                </a:solidFill>
                <a:latin typeface="Cambria Math"/>
              </a:rPr>
              <a:t>[Bunge]</a:t>
            </a:r>
          </a:p>
        </p:txBody>
      </p:sp>
      <p:sp>
        <p:nvSpPr>
          <p:cNvPr id="8" name="Text Box 5">
            <a:extLst>
              <a:ext uri="{FF2B5EF4-FFF2-40B4-BE49-F238E27FC236}">
                <a16:creationId xmlns:a16="http://schemas.microsoft.com/office/drawing/2014/main" id="{0F417099-BC9F-074F-854B-A0B661C15DEC}"/>
              </a:ext>
            </a:extLst>
          </p:cNvPr>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a:t>
            </a:r>
            <a:r>
              <a:rPr lang="en-US" altLang="ja-JP" sz="2000" dirty="0">
                <a:solidFill>
                  <a:srgbClr val="FF0000"/>
                </a:solidFill>
                <a:latin typeface="Cambria Math"/>
              </a:rPr>
              <a:t>  </a:t>
            </a:r>
            <a:r>
              <a:rPr lang="en-US" altLang="ja-JP" sz="2000" dirty="0" err="1">
                <a:solidFill>
                  <a:srgbClr val="FF0000"/>
                </a:solidFill>
                <a:latin typeface="Cambria Math"/>
              </a:rPr>
              <a:t>Vol.Frac</a:t>
            </a:r>
            <a:r>
              <a:rPr lang="en-US" altLang="ja-JP" sz="2000" dirty="0">
                <a:latin typeface="Cambria Math"/>
              </a:rPr>
              <a:t>.  Cartesian  Polar Components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7BE4B540-A3F5-4E48-AA6D-63A44F218998}" type="slidenum">
              <a:rPr lang="en-US" smtClean="0"/>
              <a:pPr>
                <a:defRPr/>
              </a:pPr>
              <a:t>15</a:t>
            </a:fld>
            <a:endParaRPr lang="en-US"/>
          </a:p>
        </p:txBody>
      </p:sp>
      <p:sp>
        <p:nvSpPr>
          <p:cNvPr id="136194" name="Rectangle 2"/>
          <p:cNvSpPr>
            <a:spLocks noGrp="1" noChangeArrowheads="1"/>
          </p:cNvSpPr>
          <p:nvPr>
            <p:ph type="title"/>
          </p:nvPr>
        </p:nvSpPr>
        <p:spPr/>
        <p:txBody>
          <a:bodyPr/>
          <a:lstStyle/>
          <a:p>
            <a:pPr>
              <a:defRPr/>
            </a:pPr>
            <a:r>
              <a:rPr lang="en-US">
                <a:ea typeface="+mj-ea"/>
                <a:cs typeface="+mj-cs"/>
              </a:rPr>
              <a:t>PDF versus ODF</a:t>
            </a:r>
          </a:p>
        </p:txBody>
      </p:sp>
      <p:sp>
        <p:nvSpPr>
          <p:cNvPr id="35846" name="Rectangle 3"/>
          <p:cNvSpPr>
            <a:spLocks noGrp="1" noChangeArrowheads="1"/>
          </p:cNvSpPr>
          <p:nvPr>
            <p:ph type="body" idx="1"/>
          </p:nvPr>
        </p:nvSpPr>
        <p:spPr>
          <a:xfrm>
            <a:off x="228600" y="1106487"/>
            <a:ext cx="8686800" cy="4379913"/>
          </a:xfrm>
        </p:spPr>
        <p:txBody>
          <a:bodyPr/>
          <a:lstStyle/>
          <a:p>
            <a:pPr>
              <a:lnSpc>
                <a:spcPct val="90000"/>
              </a:lnSpc>
            </a:pPr>
            <a:r>
              <a:rPr lang="en-US" altLang="ja-JP" sz="1800" dirty="0"/>
              <a:t>So, what is the difference between an ODF and a </a:t>
            </a:r>
            <a:r>
              <a:rPr lang="en-US" altLang="ja-JP" sz="1800" i="1" dirty="0" err="1"/>
              <a:t>pdf</a:t>
            </a:r>
            <a:r>
              <a:rPr lang="en-US" altLang="ja-JP" sz="1800" dirty="0"/>
              <a:t> (probability density function, as used in statistics)?</a:t>
            </a:r>
          </a:p>
          <a:p>
            <a:pPr>
              <a:lnSpc>
                <a:spcPct val="90000"/>
              </a:lnSpc>
            </a:pPr>
            <a:r>
              <a:rPr lang="en-US" altLang="ja-JP" sz="1800" dirty="0"/>
              <a:t>First, remember that any orientation function is defined over a finite range of the orientation parameters (because of the periodic nature of the space).</a:t>
            </a:r>
          </a:p>
          <a:p>
            <a:pPr>
              <a:lnSpc>
                <a:spcPct val="90000"/>
              </a:lnSpc>
            </a:pPr>
            <a:r>
              <a:rPr lang="en-US" altLang="ja-JP" sz="1800" dirty="0"/>
              <a:t>Note the difference in the normalization based on integrals over the whole space, where the upper limit of W signifies integration over the whole range of orientation space: integrating the PDF produces unity, regardless of the choice of parameterization, whereas the result of integrating the ODF depends on both the choice of parameters and the range used (i.e. the symmetries that are assumed) but is always equal to the volume of the space.</a:t>
            </a:r>
          </a:p>
          <a:p>
            <a:pPr>
              <a:lnSpc>
                <a:spcPct val="90000"/>
              </a:lnSpc>
            </a:pPr>
            <a:r>
              <a:rPr lang="en-US" altLang="ja-JP" sz="1800" dirty="0"/>
              <a:t>Why do we use different normalization from that of a PDF?  The answer is mainly one of convenience: it is much easier to compare ODFs in relation to a uniform/random material and to avoid the dependence on the choice of parameters and their range.</a:t>
            </a:r>
          </a:p>
          <a:p>
            <a:pPr>
              <a:lnSpc>
                <a:spcPct val="90000"/>
              </a:lnSpc>
            </a:pPr>
            <a:r>
              <a:rPr lang="en-US" altLang="ja-JP" sz="1800" dirty="0"/>
              <a:t>Note that the periodic nature of orientation space means that definite integrals can always be performed, in contrast to many probability density functions that extend to infinity (in the independent variable).</a:t>
            </a:r>
          </a:p>
        </p:txBody>
      </p:sp>
      <p:graphicFrame>
        <p:nvGraphicFramePr>
          <p:cNvPr id="35842" name="Object 2"/>
          <p:cNvGraphicFramePr>
            <a:graphicFrameLocks noChangeAspect="1"/>
          </p:cNvGraphicFramePr>
          <p:nvPr/>
        </p:nvGraphicFramePr>
        <p:xfrm>
          <a:off x="2057400" y="5522913"/>
          <a:ext cx="1905000" cy="1030287"/>
        </p:xfrm>
        <a:graphic>
          <a:graphicData uri="http://schemas.openxmlformats.org/presentationml/2006/ole">
            <mc:AlternateContent xmlns:mc="http://schemas.openxmlformats.org/markup-compatibility/2006">
              <mc:Choice xmlns:v="urn:schemas-microsoft-com:vml" Requires="v">
                <p:oleObj spid="_x0000_s35879" name="Equation" r:id="rId3" imgW="939800" imgH="508000" progId="Equation.3">
                  <p:embed/>
                </p:oleObj>
              </mc:Choice>
              <mc:Fallback>
                <p:oleObj name="Equation" r:id="rId3" imgW="939800" imgH="5080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22913"/>
                        <a:ext cx="1905000" cy="1030287"/>
                      </a:xfrm>
                      <a:prstGeom prst="rect">
                        <a:avLst/>
                      </a:prstGeom>
                      <a:solidFill>
                        <a:srgbClr val="FFFDB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5715000" y="5522913"/>
          <a:ext cx="2419350" cy="1030287"/>
        </p:xfrm>
        <a:graphic>
          <a:graphicData uri="http://schemas.openxmlformats.org/presentationml/2006/ole">
            <mc:AlternateContent xmlns:mc="http://schemas.openxmlformats.org/markup-compatibility/2006">
              <mc:Choice xmlns:v="urn:schemas-microsoft-com:vml" Requires="v">
                <p:oleObj spid="_x0000_s35880" name="Equation" r:id="rId5" imgW="1193800" imgH="508000" progId="Equation.3">
                  <p:embed/>
                </p:oleObj>
              </mc:Choice>
              <mc:Fallback>
                <p:oleObj name="Equation" r:id="rId5" imgW="1193800" imgH="5080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522913"/>
                        <a:ext cx="2419350" cy="1030287"/>
                      </a:xfrm>
                      <a:prstGeom prst="rect">
                        <a:avLst/>
                      </a:prstGeom>
                      <a:solidFill>
                        <a:srgbClr val="FFFDBE"/>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5847" name="Text Box 6"/>
          <p:cNvSpPr txBox="1">
            <a:spLocks noChangeArrowheads="1"/>
          </p:cNvSpPr>
          <p:nvPr/>
        </p:nvSpPr>
        <p:spPr bwMode="auto">
          <a:xfrm>
            <a:off x="533400" y="5522913"/>
            <a:ext cx="1452504" cy="830997"/>
          </a:xfrm>
          <a:prstGeom prst="rect">
            <a:avLst/>
          </a:prstGeom>
          <a:noFill/>
          <a:ln w="9525">
            <a:noFill/>
            <a:miter lim="800000"/>
            <a:headEnd/>
            <a:tailEnd/>
          </a:ln>
        </p:spPr>
        <p:txBody>
          <a:bodyPr wrap="none">
            <a:prstTxWarp prst="textNoShape">
              <a:avLst/>
            </a:prstTxWarp>
            <a:spAutoFit/>
          </a:bodyPr>
          <a:lstStyle/>
          <a:p>
            <a:pPr algn="ctr"/>
            <a:r>
              <a:rPr lang="en-US" altLang="ja-JP" i="1" dirty="0">
                <a:latin typeface="Calibri"/>
              </a:rPr>
              <a:t>Statistics:</a:t>
            </a:r>
            <a:br>
              <a:rPr lang="en-US" altLang="ja-JP" i="1" dirty="0">
                <a:latin typeface="Calibri"/>
              </a:rPr>
            </a:br>
            <a:r>
              <a:rPr lang="en-US" altLang="ja-JP" i="1" dirty="0" err="1">
                <a:latin typeface="Calibri"/>
              </a:rPr>
              <a:t>pdf</a:t>
            </a:r>
            <a:r>
              <a:rPr lang="en-US" altLang="ja-JP" dirty="0">
                <a:latin typeface="Calibri"/>
              </a:rPr>
              <a:t>→</a:t>
            </a:r>
            <a:endParaRPr lang="en-US" altLang="ja-JP" i="1" dirty="0">
              <a:latin typeface="Calibri"/>
            </a:endParaRPr>
          </a:p>
        </p:txBody>
      </p:sp>
      <p:sp>
        <p:nvSpPr>
          <p:cNvPr id="35848" name="Text Box 7"/>
          <p:cNvSpPr txBox="1">
            <a:spLocks noChangeArrowheads="1"/>
          </p:cNvSpPr>
          <p:nvPr/>
        </p:nvSpPr>
        <p:spPr bwMode="auto">
          <a:xfrm>
            <a:off x="4486328" y="5522913"/>
            <a:ext cx="1228672" cy="830997"/>
          </a:xfrm>
          <a:prstGeom prst="rect">
            <a:avLst/>
          </a:prstGeom>
          <a:noFill/>
          <a:ln w="9525">
            <a:noFill/>
            <a:miter lim="800000"/>
            <a:headEnd/>
            <a:tailEnd/>
          </a:ln>
        </p:spPr>
        <p:txBody>
          <a:bodyPr wrap="none">
            <a:prstTxWarp prst="textNoShape">
              <a:avLst/>
            </a:prstTxWarp>
            <a:spAutoFit/>
          </a:bodyPr>
          <a:lstStyle/>
          <a:p>
            <a:pPr algn="ctr"/>
            <a:r>
              <a:rPr lang="en-US" altLang="ja-JP" dirty="0">
                <a:latin typeface="Calibri"/>
              </a:rPr>
              <a:t>Texture:</a:t>
            </a:r>
            <a:br>
              <a:rPr lang="en-US" altLang="ja-JP" dirty="0">
                <a:latin typeface="Calibri"/>
              </a:rPr>
            </a:br>
            <a:r>
              <a:rPr lang="en-US" altLang="ja-JP" dirty="0">
                <a:latin typeface="Calibri"/>
              </a:rPr>
              <a:t>ODF→</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BE5EC75-BF38-C04E-9198-0AFDBA52355B}" type="slidenum">
              <a:rPr lang="en-US" smtClean="0"/>
              <a:pPr>
                <a:defRPr/>
              </a:pPr>
              <a:t>16</a:t>
            </a:fld>
            <a:endParaRPr lang="en-US"/>
          </a:p>
        </p:txBody>
      </p:sp>
      <p:sp>
        <p:nvSpPr>
          <p:cNvPr id="56322" name="Rectangle 2"/>
          <p:cNvSpPr>
            <a:spLocks noGrp="1" noChangeArrowheads="1"/>
          </p:cNvSpPr>
          <p:nvPr>
            <p:ph type="title"/>
          </p:nvPr>
        </p:nvSpPr>
        <p:spPr/>
        <p:txBody>
          <a:bodyPr/>
          <a:lstStyle/>
          <a:p>
            <a:pPr>
              <a:defRPr/>
            </a:pPr>
            <a:r>
              <a:rPr lang="en-US">
                <a:ea typeface="+mj-ea"/>
                <a:cs typeface="+mj-cs"/>
              </a:rPr>
              <a:t>Discrete versus Continuous Orientation Distributions</a:t>
            </a:r>
          </a:p>
        </p:txBody>
      </p:sp>
      <p:sp>
        <p:nvSpPr>
          <p:cNvPr id="36868" name="Rectangle 3"/>
          <p:cNvSpPr>
            <a:spLocks noGrp="1" noChangeArrowheads="1"/>
          </p:cNvSpPr>
          <p:nvPr>
            <p:ph type="body" idx="1"/>
          </p:nvPr>
        </p:nvSpPr>
        <p:spPr>
          <a:xfrm>
            <a:off x="685800" y="1600200"/>
            <a:ext cx="7772400" cy="4572000"/>
          </a:xfrm>
        </p:spPr>
        <p:txBody>
          <a:bodyPr/>
          <a:lstStyle/>
          <a:p>
            <a:pPr>
              <a:lnSpc>
                <a:spcPct val="90000"/>
              </a:lnSpc>
            </a:pPr>
            <a:r>
              <a:rPr lang="en-US" altLang="ja-JP" sz="2400" dirty="0"/>
              <a:t>As with any </a:t>
            </a:r>
            <a:r>
              <a:rPr lang="en-US" altLang="ja-JP" sz="2400" i="1" dirty="0"/>
              <a:t>distribution</a:t>
            </a:r>
            <a:r>
              <a:rPr lang="en-US" altLang="ja-JP" sz="2400" dirty="0"/>
              <a:t>, an OD can be described either as a continuous function (such as generalized spherical harmonics) or in a discrete form.</a:t>
            </a:r>
          </a:p>
          <a:p>
            <a:pPr>
              <a:lnSpc>
                <a:spcPct val="90000"/>
              </a:lnSpc>
            </a:pPr>
            <a:r>
              <a:rPr lang="en-US" altLang="ja-JP" sz="2400" dirty="0"/>
              <a:t>Continuous form: </a:t>
            </a:r>
            <a:r>
              <a:rPr lang="en-US" altLang="ja-JP" sz="2400" i="1" dirty="0"/>
              <a:t>Pro</a:t>
            </a:r>
            <a:r>
              <a:rPr lang="en-US" altLang="ja-JP" sz="2400" dirty="0"/>
              <a:t>: for weak to moderate textures, harmonics are efficient (few numbers) and convenient for calculation of properties, automatic smoothing of experimental data; </a:t>
            </a:r>
            <a:r>
              <a:rPr lang="en-US" altLang="ja-JP" sz="2400" i="1" dirty="0"/>
              <a:t>Con</a:t>
            </a:r>
            <a:r>
              <a:rPr lang="en-US" altLang="ja-JP" sz="2400" dirty="0"/>
              <a:t>: unsuitable for strong (single crystal) textures, only available (effectively) for Euler angles.</a:t>
            </a:r>
          </a:p>
          <a:p>
            <a:pPr>
              <a:lnSpc>
                <a:spcPct val="90000"/>
              </a:lnSpc>
            </a:pPr>
            <a:r>
              <a:rPr lang="en-US" altLang="ja-JP" sz="2400" dirty="0"/>
              <a:t>Discrete form: </a:t>
            </a:r>
            <a:r>
              <a:rPr lang="en-US" altLang="ja-JP" sz="2400" i="1" dirty="0"/>
              <a:t>Pro</a:t>
            </a:r>
            <a:r>
              <a:rPr lang="en-US" altLang="ja-JP" sz="2400" dirty="0"/>
              <a:t>: effective for all texture strengths, appropriate to annealed microstructures (discrete grains), available for all parameters; </a:t>
            </a:r>
            <a:r>
              <a:rPr lang="en-US" altLang="ja-JP" sz="2400" i="1" dirty="0"/>
              <a:t>Con</a:t>
            </a:r>
            <a:r>
              <a:rPr lang="en-US" altLang="ja-JP" sz="2400" dirty="0"/>
              <a:t>: less efficient for weak textures.</a:t>
            </a:r>
          </a:p>
        </p:txBody>
      </p:sp>
      <p:sp>
        <p:nvSpPr>
          <p:cNvPr id="3686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C95DB54A-F436-3040-9627-84F57C1FE2EE}" type="slidenum">
              <a:rPr lang="en-US" smtClean="0"/>
              <a:pPr algn="l">
                <a:defRPr/>
              </a:pPr>
              <a:t>17</a:t>
            </a:fld>
            <a:endParaRPr lang="en-US"/>
          </a:p>
        </p:txBody>
      </p:sp>
      <p:sp>
        <p:nvSpPr>
          <p:cNvPr id="137218" name="Rectangle 2"/>
          <p:cNvSpPr>
            <a:spLocks noGrp="1" noChangeArrowheads="1"/>
          </p:cNvSpPr>
          <p:nvPr>
            <p:ph type="title"/>
          </p:nvPr>
        </p:nvSpPr>
        <p:spPr>
          <a:xfrm>
            <a:off x="533400" y="0"/>
            <a:ext cx="4495800" cy="1447800"/>
          </a:xfrm>
        </p:spPr>
        <p:txBody>
          <a:bodyPr/>
          <a:lstStyle/>
          <a:p>
            <a:pPr>
              <a:defRPr/>
            </a:pPr>
            <a:r>
              <a:rPr lang="en-US">
                <a:ea typeface="+mj-ea"/>
                <a:cs typeface="+mj-cs"/>
              </a:rPr>
              <a:t>Standard 5x5x5° Discretization</a:t>
            </a:r>
          </a:p>
        </p:txBody>
      </p:sp>
      <p:sp>
        <p:nvSpPr>
          <p:cNvPr id="38916" name="Rectangle 3"/>
          <p:cNvSpPr>
            <a:spLocks noGrp="1" noChangeArrowheads="1"/>
          </p:cNvSpPr>
          <p:nvPr>
            <p:ph type="body" idx="1"/>
          </p:nvPr>
        </p:nvSpPr>
        <p:spPr>
          <a:xfrm>
            <a:off x="242790" y="1302495"/>
            <a:ext cx="4800600" cy="5029200"/>
          </a:xfrm>
        </p:spPr>
        <p:txBody>
          <a:bodyPr/>
          <a:lstStyle/>
          <a:p>
            <a:r>
              <a:rPr lang="en-US" altLang="ja-JP" sz="2000" dirty="0"/>
              <a:t>The standard discretization (in the </a:t>
            </a:r>
            <a:r>
              <a:rPr lang="en-US" altLang="ja-JP" sz="2000" b="1" dirty="0" err="1"/>
              <a:t>popLA</a:t>
            </a:r>
            <a:r>
              <a:rPr lang="en-US" altLang="ja-JP" sz="2000" dirty="0"/>
              <a:t> package, for example) is a regular 5° grid (uniformly spaced in all 3 angles) in Euler space.</a:t>
            </a:r>
          </a:p>
          <a:p>
            <a:r>
              <a:rPr lang="en-US" altLang="ja-JP" sz="2000" dirty="0"/>
              <a:t>Illustrated for the texture in “demo” which is a rolled and partially recrystallized copper. </a:t>
            </a:r>
            <a:r>
              <a:rPr lang="en-US" altLang="ja-JP" sz="2000" i="1" dirty="0">
                <a:latin typeface="Cambria Math"/>
              </a:rPr>
              <a:t>{</a:t>
            </a:r>
            <a:r>
              <a:rPr lang="en-US" altLang="ja-JP" sz="2000" i="1" dirty="0" err="1">
                <a:latin typeface="Cambria Math"/>
              </a:rPr>
              <a:t>x,y,z</a:t>
            </a:r>
            <a:r>
              <a:rPr lang="en-US" altLang="ja-JP" sz="2000" i="1" dirty="0">
                <a:latin typeface="Cambria Math"/>
              </a:rPr>
              <a:t>}</a:t>
            </a:r>
            <a:r>
              <a:rPr lang="en-US" altLang="ja-JP" sz="2000" dirty="0"/>
              <a:t> are the three Bunge Euler angles.  The lower view shows individual points to make it clearer that, in a discrete OD, an intensity is defined at each point on the grid.</a:t>
            </a:r>
          </a:p>
          <a:p>
            <a:r>
              <a:rPr lang="en-US" altLang="ja-JP" sz="2000" dirty="0"/>
              <a:t>3D views with </a:t>
            </a:r>
            <a:r>
              <a:rPr lang="en-US" altLang="ja-JP" sz="2000" dirty="0" err="1"/>
              <a:t>Paraview</a:t>
            </a:r>
            <a:r>
              <a:rPr lang="en-US" altLang="ja-JP" sz="2000" dirty="0"/>
              <a:t> using </a:t>
            </a:r>
            <a:r>
              <a:rPr lang="en-US" altLang="ja-JP" sz="2000" i="1" dirty="0" err="1"/>
              <a:t>demo.vtk</a:t>
            </a:r>
            <a:r>
              <a:rPr lang="en-US" altLang="ja-JP" sz="2000" dirty="0"/>
              <a:t> as input (available on the 27-750 website). Try </a:t>
            </a:r>
            <a:r>
              <a:rPr lang="en-US" altLang="ja-JP" sz="2000" dirty="0" err="1"/>
              <a:t>thresholding</a:t>
            </a:r>
            <a:r>
              <a:rPr lang="en-US" altLang="ja-JP" sz="2000" dirty="0"/>
              <a:t> the image for yourself.</a:t>
            </a:r>
          </a:p>
        </p:txBody>
      </p:sp>
      <p:pic>
        <p:nvPicPr>
          <p:cNvPr id="38917" name="Picture 4" descr="demo_unix_COD-discretization"/>
          <p:cNvPicPr>
            <a:picLocks noChangeAspect="1" noChangeArrowheads="1"/>
          </p:cNvPicPr>
          <p:nvPr/>
        </p:nvPicPr>
        <p:blipFill>
          <a:blip r:embed="rId2"/>
          <a:srcRect/>
          <a:stretch>
            <a:fillRect/>
          </a:stretch>
        </p:blipFill>
        <p:spPr bwMode="auto">
          <a:xfrm>
            <a:off x="5181600" y="17463"/>
            <a:ext cx="3581400" cy="3563937"/>
          </a:xfrm>
          <a:prstGeom prst="rect">
            <a:avLst/>
          </a:prstGeom>
          <a:noFill/>
          <a:ln w="9525">
            <a:noFill/>
            <a:miter lim="800000"/>
            <a:headEnd/>
            <a:tailEnd/>
          </a:ln>
        </p:spPr>
      </p:pic>
      <p:pic>
        <p:nvPicPr>
          <p:cNvPr id="38918" name="Picture 5" descr="demo_unix_POINTS"/>
          <p:cNvPicPr>
            <a:picLocks noChangeAspect="1" noChangeArrowheads="1"/>
          </p:cNvPicPr>
          <p:nvPr/>
        </p:nvPicPr>
        <p:blipFill>
          <a:blip r:embed="rId3"/>
          <a:srcRect/>
          <a:stretch>
            <a:fillRect/>
          </a:stretch>
        </p:blipFill>
        <p:spPr bwMode="auto">
          <a:xfrm>
            <a:off x="5181600" y="3295650"/>
            <a:ext cx="3581400" cy="3562350"/>
          </a:xfrm>
          <a:prstGeom prst="rect">
            <a:avLst/>
          </a:prstGeom>
          <a:noFill/>
          <a:ln w="9525">
            <a:noFill/>
            <a:miter lim="800000"/>
            <a:headEnd/>
            <a:tailEnd/>
          </a:ln>
        </p:spPr>
      </p:pic>
      <p:sp>
        <p:nvSpPr>
          <p:cNvPr id="8"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a:t>
            </a:r>
            <a:r>
              <a:rPr lang="en-US" altLang="ja-JP" sz="2000" dirty="0">
                <a:solidFill>
                  <a:srgbClr val="FF0000"/>
                </a:solidFill>
                <a:latin typeface="Cambria Math"/>
              </a:rPr>
              <a:t>Euler  </a:t>
            </a:r>
            <a:r>
              <a:rPr lang="en-US" altLang="ja-JP" sz="2000" dirty="0">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52400" y="76200"/>
            <a:ext cx="685800" cy="457200"/>
          </a:xfrm>
        </p:spPr>
        <p:txBody>
          <a:bodyPr/>
          <a:lstStyle/>
          <a:p>
            <a:pPr algn="l">
              <a:defRPr/>
            </a:pPr>
            <a:fld id="{CFF58CAA-02E1-4145-BC9F-8BA6EEC4FE0E}" type="slidenum">
              <a:rPr lang="en-US" smtClean="0"/>
              <a:pPr algn="l">
                <a:defRPr/>
              </a:pPr>
              <a:t>18</a:t>
            </a:fld>
            <a:endParaRPr lang="en-US"/>
          </a:p>
        </p:txBody>
      </p:sp>
      <p:sp>
        <p:nvSpPr>
          <p:cNvPr id="5122" name="Rectangle 2"/>
          <p:cNvSpPr>
            <a:spLocks noGrp="1" noChangeArrowheads="1"/>
          </p:cNvSpPr>
          <p:nvPr>
            <p:ph type="title"/>
          </p:nvPr>
        </p:nvSpPr>
        <p:spPr>
          <a:xfrm>
            <a:off x="685800" y="0"/>
            <a:ext cx="7772400" cy="1143000"/>
          </a:xfrm>
        </p:spPr>
        <p:txBody>
          <a:bodyPr/>
          <a:lstStyle/>
          <a:p>
            <a:pPr>
              <a:defRPr/>
            </a:pPr>
            <a:r>
              <a:rPr lang="en-US">
                <a:ea typeface="+mj-ea"/>
                <a:cs typeface="+mj-cs"/>
              </a:rPr>
              <a:t>Discrete OD</a:t>
            </a:r>
          </a:p>
        </p:txBody>
      </p:sp>
      <p:sp>
        <p:nvSpPr>
          <p:cNvPr id="39941" name="Rectangle 3"/>
          <p:cNvSpPr>
            <a:spLocks noGrp="1" noChangeArrowheads="1"/>
          </p:cNvSpPr>
          <p:nvPr>
            <p:ph type="body" idx="1"/>
          </p:nvPr>
        </p:nvSpPr>
        <p:spPr>
          <a:xfrm>
            <a:off x="685800" y="990600"/>
            <a:ext cx="7772400" cy="4114800"/>
          </a:xfrm>
        </p:spPr>
        <p:txBody>
          <a:bodyPr/>
          <a:lstStyle/>
          <a:p>
            <a:pPr>
              <a:lnSpc>
                <a:spcPct val="90000"/>
              </a:lnSpc>
            </a:pPr>
            <a:r>
              <a:rPr lang="en-US" altLang="ja-JP" sz="2800" dirty="0"/>
              <a:t>Real data is available in discrete form e.g. from </a:t>
            </a:r>
            <a:r>
              <a:rPr lang="en-US" altLang="ja-JP" sz="2800" i="1" dirty="0"/>
              <a:t>EBSD</a:t>
            </a:r>
            <a:r>
              <a:rPr lang="en-US" altLang="ja-JP" sz="2800" dirty="0"/>
              <a:t>.</a:t>
            </a:r>
          </a:p>
          <a:p>
            <a:pPr>
              <a:lnSpc>
                <a:spcPct val="90000"/>
              </a:lnSpc>
            </a:pPr>
            <a:r>
              <a:rPr lang="en-US" altLang="ja-JP" sz="2800" dirty="0"/>
              <a:t>Normalization also required for discrete OD, just as it was for pole figures.</a:t>
            </a:r>
          </a:p>
          <a:p>
            <a:pPr>
              <a:lnSpc>
                <a:spcPct val="90000"/>
              </a:lnSpc>
            </a:pPr>
            <a:r>
              <a:rPr lang="en-US" altLang="ja-JP" sz="2800" dirty="0"/>
              <a:t>Define a cell size (typically ∆[</a:t>
            </a:r>
            <a:r>
              <a:rPr lang="en-US" altLang="ja-JP" sz="2800" i="1" dirty="0"/>
              <a:t>angle</a:t>
            </a:r>
            <a:r>
              <a:rPr lang="en-US" altLang="ja-JP" sz="2800" dirty="0"/>
              <a:t>]= 5°) in each angle.</a:t>
            </a:r>
          </a:p>
          <a:p>
            <a:pPr>
              <a:lnSpc>
                <a:spcPct val="90000"/>
              </a:lnSpc>
            </a:pPr>
            <a:r>
              <a:rPr lang="en-US" altLang="ja-JP" sz="2800" dirty="0"/>
              <a:t>Sum the intensities over all the cells in order to normalize and obtain an </a:t>
            </a:r>
            <a:r>
              <a:rPr lang="en-US" altLang="ja-JP" sz="2800" i="1" dirty="0"/>
              <a:t>intensity </a:t>
            </a:r>
            <a:r>
              <a:rPr lang="en-US" altLang="ja-JP" sz="2800" dirty="0"/>
              <a:t>(similar to a probability density, but with a different normalization in order to get units of </a:t>
            </a:r>
            <a:r>
              <a:rPr lang="en-US" altLang="ja-JP" sz="2800" i="1" dirty="0"/>
              <a:t>MRD</a:t>
            </a:r>
            <a:r>
              <a:rPr lang="en-US" altLang="ja-JP" sz="2800" dirty="0"/>
              <a:t>).</a:t>
            </a:r>
          </a:p>
        </p:txBody>
      </p:sp>
      <p:graphicFrame>
        <p:nvGraphicFramePr>
          <p:cNvPr id="39938" name="Object 2"/>
          <p:cNvGraphicFramePr>
            <a:graphicFrameLocks noChangeAspect="1"/>
          </p:cNvGraphicFramePr>
          <p:nvPr>
            <p:extLst>
              <p:ext uri="{D42A27DB-BD31-4B8C-83A1-F6EECF244321}">
                <p14:modId xmlns:p14="http://schemas.microsoft.com/office/powerpoint/2010/main" val="1004930386"/>
              </p:ext>
            </p:extLst>
          </p:nvPr>
        </p:nvGraphicFramePr>
        <p:xfrm>
          <a:off x="396875" y="5265737"/>
          <a:ext cx="8289925" cy="906463"/>
        </p:xfrm>
        <a:graphic>
          <a:graphicData uri="http://schemas.openxmlformats.org/presentationml/2006/ole">
            <mc:AlternateContent xmlns:mc="http://schemas.openxmlformats.org/markup-compatibility/2006">
              <mc:Choice xmlns:v="urn:schemas-microsoft-com:vml" Requires="v">
                <p:oleObj spid="_x0000_s39958" name="Equation" r:id="rId4" imgW="4419600" imgH="482600" progId="Equation.3">
                  <p:embed/>
                </p:oleObj>
              </mc:Choice>
              <mc:Fallback>
                <p:oleObj name="Equation" r:id="rId4" imgW="4419600" imgH="482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5265737"/>
                        <a:ext cx="8289925" cy="906463"/>
                      </a:xfrm>
                      <a:prstGeom prst="rect">
                        <a:avLst/>
                      </a:prstGeom>
                      <a:solidFill>
                        <a:srgbClr val="FFFDBE"/>
                      </a:solidFill>
                    </p:spPr>
                  </p:pic>
                </p:oleObj>
              </mc:Fallback>
            </mc:AlternateContent>
          </a:graphicData>
        </a:graphic>
      </p:graphicFrame>
      <p:sp>
        <p:nvSpPr>
          <p:cNvPr id="39942"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26C62737-1670-FA4B-9812-C129F5A61A69}" type="slidenum">
              <a:rPr lang="en-US" smtClean="0"/>
              <a:pPr>
                <a:defRPr/>
              </a:pPr>
              <a:t>19</a:t>
            </a:fld>
            <a:endParaRPr lang="en-US"/>
          </a:p>
        </p:txBody>
      </p:sp>
      <p:sp>
        <p:nvSpPr>
          <p:cNvPr id="6146" name="Rectangle 2"/>
          <p:cNvSpPr>
            <a:spLocks noGrp="1" noChangeArrowheads="1"/>
          </p:cNvSpPr>
          <p:nvPr>
            <p:ph type="title"/>
          </p:nvPr>
        </p:nvSpPr>
        <p:spPr>
          <a:xfrm>
            <a:off x="228600" y="152400"/>
            <a:ext cx="4495800" cy="1143000"/>
          </a:xfrm>
        </p:spPr>
        <p:txBody>
          <a:bodyPr/>
          <a:lstStyle/>
          <a:p>
            <a:pPr>
              <a:defRPr/>
            </a:pPr>
            <a:r>
              <a:rPr lang="en-US"/>
              <a:t>PFs </a:t>
            </a:r>
            <a:r>
              <a:rPr lang="en-US" altLang="ja-JP"/>
              <a:t>⇄</a:t>
            </a:r>
            <a:r>
              <a:rPr lang="en-US"/>
              <a:t> OD</a:t>
            </a:r>
          </a:p>
        </p:txBody>
      </p:sp>
      <p:sp>
        <p:nvSpPr>
          <p:cNvPr id="41990" name="Rectangle 3"/>
          <p:cNvSpPr>
            <a:spLocks noGrp="1" noChangeArrowheads="1"/>
          </p:cNvSpPr>
          <p:nvPr>
            <p:ph type="body" idx="1"/>
          </p:nvPr>
        </p:nvSpPr>
        <p:spPr>
          <a:xfrm>
            <a:off x="457200" y="1524000"/>
            <a:ext cx="4343400" cy="4648200"/>
          </a:xfrm>
        </p:spPr>
        <p:txBody>
          <a:bodyPr/>
          <a:lstStyle/>
          <a:p>
            <a:pPr>
              <a:lnSpc>
                <a:spcPct val="90000"/>
              </a:lnSpc>
            </a:pPr>
            <a:r>
              <a:rPr lang="en-US" altLang="ja-JP" sz="2000" dirty="0"/>
              <a:t>A pole figure is a </a:t>
            </a:r>
            <a:r>
              <a:rPr lang="en-US" altLang="ja-JP" sz="2000" i="1" dirty="0"/>
              <a:t>projection </a:t>
            </a:r>
            <a:r>
              <a:rPr lang="en-US" altLang="ja-JP" sz="2000" dirty="0"/>
              <a:t>of the information in the orientation distribution, i.e. many points in an ODF map onto a single point in a PF.</a:t>
            </a:r>
          </a:p>
          <a:p>
            <a:pPr>
              <a:lnSpc>
                <a:spcPct val="90000"/>
              </a:lnSpc>
            </a:pPr>
            <a:r>
              <a:rPr lang="en-US" altLang="ja-JP" sz="2000" dirty="0"/>
              <a:t>Equivalently, can integrate along a line in the OD to obtain the intensity in a PF.</a:t>
            </a:r>
          </a:p>
          <a:p>
            <a:pPr>
              <a:lnSpc>
                <a:spcPct val="90000"/>
              </a:lnSpc>
            </a:pPr>
            <a:r>
              <a:rPr lang="en-US" altLang="ja-JP" sz="2000" dirty="0"/>
              <a:t>The path in orientation space (defined by variable rotation about a fixed axis) is, in general, a curve in Euler space.  In Rodrigues space, however, it is always a straight line (which was exploited by Dawson - see</a:t>
            </a:r>
            <a:r>
              <a:rPr lang="en-US" altLang="ja-JP" sz="1600" dirty="0"/>
              <a:t> </a:t>
            </a:r>
            <a:r>
              <a:rPr lang="en-US" altLang="ja-JP" sz="1600" dirty="0">
                <a:solidFill>
                  <a:srgbClr val="7030A0"/>
                </a:solidFill>
                <a:latin typeface="Times New Roman" panose="02020603050405020304" pitchFamily="18" charset="0"/>
                <a:cs typeface="Times New Roman" panose="02020603050405020304" pitchFamily="18" charset="0"/>
              </a:rPr>
              <a:t>N. R. Barton, D. E. Boyce, P. R. Dawson: </a:t>
            </a:r>
            <a:r>
              <a:rPr lang="en-US" altLang="ja-JP" sz="1600" i="1" dirty="0">
                <a:solidFill>
                  <a:srgbClr val="7030A0"/>
                </a:solidFill>
                <a:latin typeface="Times New Roman" panose="02020603050405020304" pitchFamily="18" charset="0"/>
                <a:cs typeface="Times New Roman" panose="02020603050405020304" pitchFamily="18" charset="0"/>
              </a:rPr>
              <a:t>Textures and Microstructures </a:t>
            </a:r>
            <a:r>
              <a:rPr lang="en-US" altLang="ja-JP" sz="1600" dirty="0">
                <a:solidFill>
                  <a:srgbClr val="7030A0"/>
                </a:solidFill>
                <a:latin typeface="Times New Roman" panose="02020603050405020304" pitchFamily="18" charset="0"/>
                <a:cs typeface="Times New Roman" panose="02020603050405020304" pitchFamily="18" charset="0"/>
              </a:rPr>
              <a:t>Vol. </a:t>
            </a:r>
            <a:r>
              <a:rPr lang="en-US" altLang="ja-JP" sz="1600" b="1" dirty="0">
                <a:solidFill>
                  <a:srgbClr val="7030A0"/>
                </a:solidFill>
                <a:latin typeface="Times New Roman" panose="02020603050405020304" pitchFamily="18" charset="0"/>
                <a:cs typeface="Times New Roman" panose="02020603050405020304" pitchFamily="18" charset="0"/>
              </a:rPr>
              <a:t>35</a:t>
            </a:r>
            <a:r>
              <a:rPr lang="en-US" altLang="ja-JP" sz="1600" dirty="0">
                <a:solidFill>
                  <a:srgbClr val="7030A0"/>
                </a:solidFill>
                <a:latin typeface="Times New Roman" panose="02020603050405020304" pitchFamily="18" charset="0"/>
                <a:cs typeface="Times New Roman" panose="02020603050405020304" pitchFamily="18" charset="0"/>
              </a:rPr>
              <a:t>, (2002), p. 113.</a:t>
            </a:r>
            <a:r>
              <a:rPr lang="en-US" altLang="ja-JP" sz="2000" dirty="0"/>
              <a:t>).</a:t>
            </a:r>
          </a:p>
        </p:txBody>
      </p:sp>
      <p:graphicFrame>
        <p:nvGraphicFramePr>
          <p:cNvPr id="41986" name="Object 2"/>
          <p:cNvGraphicFramePr>
            <a:graphicFrameLocks noChangeAspect="1"/>
          </p:cNvGraphicFramePr>
          <p:nvPr/>
        </p:nvGraphicFramePr>
        <p:xfrm>
          <a:off x="4648200" y="1955800"/>
          <a:ext cx="3886200" cy="3530600"/>
        </p:xfrm>
        <a:graphic>
          <a:graphicData uri="http://schemas.openxmlformats.org/presentationml/2006/ole">
            <mc:AlternateContent xmlns:mc="http://schemas.openxmlformats.org/markup-compatibility/2006">
              <mc:Choice xmlns:v="urn:schemas-microsoft-com:vml" Requires="v">
                <p:oleObj spid="_x0000_s42021" name="Document" r:id="rId4" imgW="4064000" imgH="3530600" progId="Word.Document.8">
                  <p:embed/>
                </p:oleObj>
              </mc:Choice>
              <mc:Fallback>
                <p:oleObj name="Document" r:id="rId4" imgW="4064000" imgH="3530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55800"/>
                        <a:ext cx="3886200" cy="353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91"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a:t>
            </a:r>
            <a:r>
              <a:rPr lang="en-US" altLang="ja-JP" sz="2000" dirty="0">
                <a:solidFill>
                  <a:srgbClr val="FF0000"/>
                </a:solidFill>
                <a:latin typeface="Cambria Math"/>
              </a:rPr>
              <a:t>Normalize  </a:t>
            </a:r>
            <a:r>
              <a:rPr lang="en-US" altLang="ja-JP" sz="2000" dirty="0" err="1">
                <a:latin typeface="Cambria Math"/>
              </a:rPr>
              <a:t>Vol.Frac</a:t>
            </a:r>
            <a:r>
              <a:rPr lang="en-US" altLang="ja-JP" sz="2000" dirty="0">
                <a:latin typeface="Cambria Math"/>
              </a:rPr>
              <a:t>.  Cartesian  Polar Components </a:t>
            </a:r>
          </a:p>
        </p:txBody>
      </p:sp>
      <p:graphicFrame>
        <p:nvGraphicFramePr>
          <p:cNvPr id="41987" name="Object 3"/>
          <p:cNvGraphicFramePr>
            <a:graphicFrameLocks noChangeAspect="1"/>
          </p:cNvGraphicFramePr>
          <p:nvPr/>
        </p:nvGraphicFramePr>
        <p:xfrm>
          <a:off x="4967288" y="5495925"/>
          <a:ext cx="3570287" cy="828675"/>
        </p:xfrm>
        <a:graphic>
          <a:graphicData uri="http://schemas.openxmlformats.org/presentationml/2006/ole">
            <mc:AlternateContent xmlns:mc="http://schemas.openxmlformats.org/markup-compatibility/2006">
              <mc:Choice xmlns:v="urn:schemas-microsoft-com:vml" Requires="v">
                <p:oleObj spid="_x0000_s42022" name="Equation" r:id="rId6" imgW="1587500" imgH="368300" progId="Equation.3">
                  <p:embed/>
                </p:oleObj>
              </mc:Choice>
              <mc:Fallback>
                <p:oleObj name="Equation" r:id="rId6" imgW="1587500" imgH="368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7288" y="5495925"/>
                        <a:ext cx="3570287" cy="828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1992" name="Picture 9" descr="pole-figure-integration.jpg"/>
          <p:cNvPicPr>
            <a:picLocks noChangeAspect="1"/>
          </p:cNvPicPr>
          <p:nvPr/>
        </p:nvPicPr>
        <p:blipFill>
          <a:blip r:embed="rId8"/>
          <a:srcRect l="41605" b="26509"/>
          <a:stretch>
            <a:fillRect/>
          </a:stretch>
        </p:blipFill>
        <p:spPr bwMode="auto">
          <a:xfrm>
            <a:off x="4800600" y="0"/>
            <a:ext cx="2819400" cy="2133600"/>
          </a:xfrm>
          <a:prstGeom prst="rect">
            <a:avLst/>
          </a:prstGeom>
          <a:noFill/>
          <a:ln w="9525">
            <a:noFill/>
            <a:miter lim="800000"/>
            <a:headEnd/>
            <a:tailEnd/>
          </a:ln>
        </p:spPr>
      </p:pic>
      <p:sp>
        <p:nvSpPr>
          <p:cNvPr id="41993" name="TextBox 10"/>
          <p:cNvSpPr txBox="1">
            <a:spLocks noChangeArrowheads="1"/>
          </p:cNvSpPr>
          <p:nvPr/>
        </p:nvSpPr>
        <p:spPr bwMode="auto">
          <a:xfrm>
            <a:off x="7350125" y="381000"/>
            <a:ext cx="1449748" cy="307777"/>
          </a:xfrm>
          <a:prstGeom prst="rect">
            <a:avLst/>
          </a:prstGeom>
          <a:noFill/>
          <a:ln w="9525">
            <a:noFill/>
            <a:miter lim="800000"/>
            <a:headEnd/>
            <a:tailEnd/>
          </a:ln>
        </p:spPr>
        <p:txBody>
          <a:bodyPr wrap="none">
            <a:prstTxWarp prst="textNoShape">
              <a:avLst/>
            </a:prstTxWarp>
            <a:spAutoFit/>
          </a:bodyPr>
          <a:lstStyle/>
          <a:p>
            <a:r>
              <a:rPr lang="en-US" altLang="ja-JP" sz="1400" dirty="0" err="1">
                <a:latin typeface="Calibri"/>
              </a:rPr>
              <a:t>Kocks</a:t>
            </a:r>
            <a:r>
              <a:rPr lang="en-US" altLang="ja-JP" sz="1400" dirty="0">
                <a:latin typeface="Calibri"/>
              </a:rPr>
              <a:t> Ch. 3, fig.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A02A42A-FC71-DE42-B5D0-8A81962AFD60}" type="slidenum">
              <a:rPr lang="en-US" smtClean="0"/>
              <a:pPr>
                <a:defRPr/>
              </a:pPr>
              <a:t>2</a:t>
            </a:fld>
            <a:endParaRPr lang="en-US"/>
          </a:p>
        </p:txBody>
      </p:sp>
      <p:sp>
        <p:nvSpPr>
          <p:cNvPr id="39938" name="Rectangle 2"/>
          <p:cNvSpPr>
            <a:spLocks noGrp="1" noChangeArrowheads="1"/>
          </p:cNvSpPr>
          <p:nvPr>
            <p:ph type="title"/>
          </p:nvPr>
        </p:nvSpPr>
        <p:spPr/>
        <p:txBody>
          <a:bodyPr/>
          <a:lstStyle/>
          <a:p>
            <a:pPr>
              <a:defRPr/>
            </a:pPr>
            <a:r>
              <a:rPr lang="en-US">
                <a:ea typeface="+mj-ea"/>
                <a:cs typeface="+mj-cs"/>
              </a:rPr>
              <a:t>Lecture Objectives</a:t>
            </a:r>
          </a:p>
        </p:txBody>
      </p:sp>
      <p:sp>
        <p:nvSpPr>
          <p:cNvPr id="16388" name="Rectangle 3"/>
          <p:cNvSpPr>
            <a:spLocks noGrp="1" noChangeArrowheads="1"/>
          </p:cNvSpPr>
          <p:nvPr>
            <p:ph type="body" idx="1"/>
          </p:nvPr>
        </p:nvSpPr>
        <p:spPr>
          <a:xfrm>
            <a:off x="685800" y="1600200"/>
            <a:ext cx="7772400" cy="4724400"/>
          </a:xfrm>
        </p:spPr>
        <p:txBody>
          <a:bodyPr/>
          <a:lstStyle/>
          <a:p>
            <a:r>
              <a:rPr lang="en-US" altLang="ja-JP" sz="2000" dirty="0"/>
              <a:t>Introduce the concept of the Orientation Distribution (</a:t>
            </a:r>
            <a:r>
              <a:rPr lang="en-US" altLang="ja-JP" sz="2000" i="1" dirty="0"/>
              <a:t>OD</a:t>
            </a:r>
            <a:r>
              <a:rPr lang="en-US" altLang="ja-JP" sz="2000" dirty="0"/>
              <a:t>) as the quantitative description of “preferred crystallographic orientation” a.k.a. “texture”.</a:t>
            </a:r>
          </a:p>
          <a:p>
            <a:r>
              <a:rPr lang="en-US" altLang="ja-JP" sz="2000" dirty="0"/>
              <a:t>Explain the motivation for using the OD as something that enables calculation of </a:t>
            </a:r>
            <a:r>
              <a:rPr lang="en-US" altLang="ja-JP" sz="2000" i="1" dirty="0"/>
              <a:t>anisotropic properties</a:t>
            </a:r>
            <a:r>
              <a:rPr lang="en-US" altLang="ja-JP" sz="2000" dirty="0"/>
              <a:t>, such as elastic compliance, yield strength, permeability, conductivity, etc.</a:t>
            </a:r>
          </a:p>
          <a:p>
            <a:r>
              <a:rPr lang="en-US" altLang="ja-JP" sz="2000" dirty="0"/>
              <a:t>Illustrate discrete </a:t>
            </a:r>
            <a:r>
              <a:rPr lang="en-US" altLang="ja-JP" sz="2000" i="1" dirty="0"/>
              <a:t>OD</a:t>
            </a:r>
            <a:r>
              <a:rPr lang="en-US" altLang="ja-JP" sz="2000" dirty="0"/>
              <a:t>s and contrast them with mathematical functions that represent the OD, a.k.a. “</a:t>
            </a:r>
            <a:r>
              <a:rPr lang="en-US" altLang="ja-JP" sz="2000" i="1" dirty="0"/>
              <a:t>Orientation Distribution Function (ODF)</a:t>
            </a:r>
            <a:r>
              <a:rPr lang="en-US" altLang="ja-JP" sz="2000" dirty="0"/>
              <a:t>”.</a:t>
            </a:r>
          </a:p>
          <a:p>
            <a:r>
              <a:rPr lang="en-US" altLang="ja-JP" sz="2000" dirty="0"/>
              <a:t>Explain the connection between the location of components in the OD, their Euler angles and pole figure representation.</a:t>
            </a:r>
          </a:p>
          <a:p>
            <a:r>
              <a:rPr lang="en-US" altLang="ja-JP" sz="2000" dirty="0"/>
              <a:t>Present an example of an </a:t>
            </a:r>
            <a:r>
              <a:rPr lang="en-US" altLang="ja-JP" sz="2000" i="1" dirty="0"/>
              <a:t>OD </a:t>
            </a:r>
            <a:r>
              <a:rPr lang="en-US" altLang="ja-JP" sz="2000" dirty="0"/>
              <a:t>for a rolled </a:t>
            </a:r>
            <a:r>
              <a:rPr lang="en-US" altLang="ja-JP" sz="2000" dirty="0" err="1"/>
              <a:t>fcc</a:t>
            </a:r>
            <a:r>
              <a:rPr lang="en-US" altLang="ja-JP" sz="2000" dirty="0"/>
              <a:t> metal.</a:t>
            </a:r>
          </a:p>
          <a:p>
            <a:r>
              <a:rPr lang="en-US" altLang="ja-JP" sz="2000" dirty="0"/>
              <a:t>Show qualitative explanation of the effect of symmetry on the </a:t>
            </a:r>
            <a:r>
              <a:rPr lang="en-US" altLang="ja-JP" sz="2000" i="1" dirty="0"/>
              <a:t>OD</a:t>
            </a:r>
            <a:r>
              <a:rPr lang="en-US" altLang="ja-JP" sz="2000" dirty="0"/>
              <a:t>.</a:t>
            </a:r>
          </a:p>
        </p:txBody>
      </p:sp>
      <p:sp>
        <p:nvSpPr>
          <p:cNvPr id="16389"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BA44771-C127-5A45-B277-9328780C0EF5}" type="slidenum">
              <a:rPr lang="en-US" smtClean="0"/>
              <a:pPr>
                <a:defRPr/>
              </a:pPr>
              <a:t>20</a:t>
            </a:fld>
            <a:endParaRPr lang="en-US"/>
          </a:p>
        </p:txBody>
      </p:sp>
      <p:sp>
        <p:nvSpPr>
          <p:cNvPr id="77826" name="Rectangle 2"/>
          <p:cNvSpPr>
            <a:spLocks noGrp="1" noChangeArrowheads="1"/>
          </p:cNvSpPr>
          <p:nvPr>
            <p:ph type="title"/>
          </p:nvPr>
        </p:nvSpPr>
        <p:spPr/>
        <p:txBody>
          <a:bodyPr/>
          <a:lstStyle/>
          <a:p>
            <a:pPr>
              <a:defRPr/>
            </a:pPr>
            <a:r>
              <a:rPr lang="en-US">
                <a:ea typeface="+mj-ea"/>
                <a:cs typeface="+mj-cs"/>
              </a:rPr>
              <a:t>Distribution Functions and Volume Fractions</a:t>
            </a:r>
          </a:p>
        </p:txBody>
      </p:sp>
      <p:sp>
        <p:nvSpPr>
          <p:cNvPr id="44036" name="Rectangle 3"/>
          <p:cNvSpPr>
            <a:spLocks noGrp="1" noChangeArrowheads="1"/>
          </p:cNvSpPr>
          <p:nvPr>
            <p:ph type="body" idx="1"/>
          </p:nvPr>
        </p:nvSpPr>
        <p:spPr>
          <a:xfrm>
            <a:off x="685800" y="1600200"/>
            <a:ext cx="7772400" cy="4419600"/>
          </a:xfrm>
        </p:spPr>
        <p:txBody>
          <a:bodyPr/>
          <a:lstStyle/>
          <a:p>
            <a:r>
              <a:rPr lang="en-US" altLang="ja-JP" sz="2000" dirty="0"/>
              <a:t>Recall the difference between </a:t>
            </a:r>
            <a:r>
              <a:rPr lang="en-US" altLang="ja-JP" sz="2000" i="1" dirty="0"/>
              <a:t>probability density functions</a:t>
            </a:r>
            <a:r>
              <a:rPr lang="en-US" altLang="ja-JP" sz="2000" dirty="0"/>
              <a:t> and </a:t>
            </a:r>
            <a:r>
              <a:rPr lang="en-US" altLang="ja-JP" sz="2000" i="1" dirty="0"/>
              <a:t>probability distribution functions</a:t>
            </a:r>
            <a:r>
              <a:rPr lang="en-US" altLang="ja-JP" sz="2000" dirty="0"/>
              <a:t>, where the latter is the cumulative form. </a:t>
            </a:r>
          </a:p>
          <a:p>
            <a:r>
              <a:rPr lang="en-US" altLang="ja-JP" sz="2000" dirty="0"/>
              <a:t>For ODs, which are like </a:t>
            </a:r>
            <a:r>
              <a:rPr lang="en-US" altLang="ja-JP" sz="2000" i="1" dirty="0"/>
              <a:t>probability densities</a:t>
            </a:r>
            <a:r>
              <a:rPr lang="en-US" altLang="ja-JP" sz="2000" dirty="0"/>
              <a:t>, integration over a range of the parameters (Euler angles, for example) gives us a </a:t>
            </a:r>
            <a:r>
              <a:rPr lang="en-US" altLang="ja-JP" sz="2000" i="1" dirty="0"/>
              <a:t>volume fraction </a:t>
            </a:r>
            <a:r>
              <a:rPr lang="en-US" altLang="ja-JP" sz="2000" dirty="0"/>
              <a:t>(equivalent to the cumulative probability function).</a:t>
            </a:r>
          </a:p>
          <a:p>
            <a:r>
              <a:rPr lang="en-US" altLang="ja-JP" sz="2000" dirty="0"/>
              <a:t>Note that the typical 1-parameter Misorientation Distribution, based on just the misorientation angle, is a true  </a:t>
            </a:r>
            <a:r>
              <a:rPr lang="en-US" altLang="ja-JP" sz="2000" i="1" dirty="0"/>
              <a:t>probability density function</a:t>
            </a:r>
            <a:r>
              <a:rPr lang="en-US" altLang="ja-JP" sz="2000" dirty="0"/>
              <a:t>, perhaps because it was originally put in this form by Mackenzie (Mackenzie, J. K. (1958). "Second paper on statistics associated with the random orientation of cubes." </a:t>
            </a:r>
            <a:r>
              <a:rPr lang="en-US" altLang="ja-JP" sz="2000" dirty="0" err="1"/>
              <a:t>Biometrica</a:t>
            </a:r>
            <a:r>
              <a:rPr lang="en-US" altLang="ja-JP" sz="2000" dirty="0"/>
              <a:t> </a:t>
            </a:r>
            <a:r>
              <a:rPr lang="en-US" altLang="ja-JP" sz="2000" b="1" dirty="0"/>
              <a:t>45</a:t>
            </a:r>
            <a:r>
              <a:rPr lang="en-US" altLang="ja-JP" sz="2000" dirty="0"/>
              <a:t>: 229-240).  This is the </a:t>
            </a:r>
            <a:r>
              <a:rPr lang="en-US" altLang="ja-JP" sz="2000" i="1" dirty="0"/>
              <a:t>only</a:t>
            </a:r>
            <a:r>
              <a:rPr lang="en-US" altLang="ja-JP" sz="2000" dirty="0"/>
              <a:t> type of texture plot that is a true probability density function (as in statistics).  We will discuss misorientations in later lectures.</a:t>
            </a:r>
          </a:p>
        </p:txBody>
      </p:sp>
      <p:sp>
        <p:nvSpPr>
          <p:cNvPr id="6"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C04F1C3-E358-C947-9D81-173F2F9CA662}" type="slidenum">
              <a:rPr lang="en-US" smtClean="0"/>
              <a:pPr>
                <a:defRPr/>
              </a:pPr>
              <a:t>21</a:t>
            </a:fld>
            <a:endParaRPr lang="en-US"/>
          </a:p>
        </p:txBody>
      </p:sp>
      <p:sp>
        <p:nvSpPr>
          <p:cNvPr id="43010" name="Rectangle 2"/>
          <p:cNvSpPr>
            <a:spLocks noGrp="1" noChangeArrowheads="1"/>
          </p:cNvSpPr>
          <p:nvPr>
            <p:ph type="title"/>
          </p:nvPr>
        </p:nvSpPr>
        <p:spPr/>
        <p:txBody>
          <a:bodyPr/>
          <a:lstStyle/>
          <a:p>
            <a:pPr>
              <a:defRPr/>
            </a:pPr>
            <a:r>
              <a:rPr lang="en-US" dirty="0">
                <a:ea typeface="+mj-ea"/>
                <a:cs typeface="+mj-cs"/>
              </a:rPr>
              <a:t>Grains, Orientations, </a:t>
            </a:r>
            <a:br>
              <a:rPr lang="en-US" dirty="0">
                <a:ea typeface="+mj-ea"/>
                <a:cs typeface="+mj-cs"/>
              </a:rPr>
            </a:br>
            <a:r>
              <a:rPr lang="en-US" dirty="0">
                <a:ea typeface="+mj-ea"/>
                <a:cs typeface="+mj-cs"/>
              </a:rPr>
              <a:t>and the OD</a:t>
            </a:r>
          </a:p>
        </p:txBody>
      </p:sp>
      <p:sp>
        <p:nvSpPr>
          <p:cNvPr id="46086" name="Rectangle 3"/>
          <p:cNvSpPr>
            <a:spLocks noGrp="1" noChangeArrowheads="1"/>
          </p:cNvSpPr>
          <p:nvPr>
            <p:ph type="body" idx="1"/>
          </p:nvPr>
        </p:nvSpPr>
        <p:spPr>
          <a:xfrm>
            <a:off x="685800" y="1524000"/>
            <a:ext cx="7772400" cy="4800600"/>
          </a:xfrm>
        </p:spPr>
        <p:txBody>
          <a:bodyPr/>
          <a:lstStyle/>
          <a:p>
            <a:r>
              <a:rPr lang="en-US" altLang="ja-JP"/>
              <a:t>Given a knowledge of orientations of discrete points in a body with volume </a:t>
            </a:r>
            <a:r>
              <a:rPr lang="en-US" altLang="ja-JP" i="1"/>
              <a:t>V</a:t>
            </a:r>
            <a:r>
              <a:rPr lang="en-US" altLang="ja-JP"/>
              <a:t>, OD given by:</a:t>
            </a:r>
            <a:br>
              <a:rPr lang="en-US" altLang="ja-JP"/>
            </a:br>
            <a:br>
              <a:rPr lang="en-US" altLang="ja-JP"/>
            </a:br>
            <a:br>
              <a:rPr lang="en-US" altLang="ja-JP"/>
            </a:br>
            <a:r>
              <a:rPr lang="en-US" altLang="ja-JP"/>
              <a:t>Given the orientations </a:t>
            </a:r>
            <a:r>
              <a:rPr lang="en-US" altLang="ja-JP" i="1"/>
              <a:t>and volumes</a:t>
            </a:r>
            <a:r>
              <a:rPr lang="en-US" altLang="ja-JP"/>
              <a:t> of the </a:t>
            </a:r>
            <a:r>
              <a:rPr lang="en-US" altLang="ja-JP" i="1"/>
              <a:t>N</a:t>
            </a:r>
            <a:r>
              <a:rPr lang="en-US" altLang="ja-JP"/>
              <a:t> (discrete) grains in a body, OD given by:</a:t>
            </a:r>
          </a:p>
        </p:txBody>
      </p:sp>
      <p:graphicFrame>
        <p:nvGraphicFramePr>
          <p:cNvPr id="46082" name="Object 2"/>
          <p:cNvGraphicFramePr>
            <a:graphicFrameLocks noChangeAspect="1"/>
          </p:cNvGraphicFramePr>
          <p:nvPr/>
        </p:nvGraphicFramePr>
        <p:xfrm>
          <a:off x="3779838" y="2971800"/>
          <a:ext cx="2925762" cy="1098550"/>
        </p:xfrm>
        <a:graphic>
          <a:graphicData uri="http://schemas.openxmlformats.org/presentationml/2006/ole">
            <mc:AlternateContent xmlns:mc="http://schemas.openxmlformats.org/markup-compatibility/2006">
              <mc:Choice xmlns:v="urn:schemas-microsoft-com:vml" Requires="v">
                <p:oleObj spid="_x0000_s46119" name="Equation" r:id="rId4" imgW="1016000" imgH="381000" progId="Equation.3">
                  <p:embed/>
                </p:oleObj>
              </mc:Choice>
              <mc:Fallback>
                <p:oleObj name="Equation" r:id="rId4" imgW="1016000" imgH="38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971800"/>
                        <a:ext cx="2925762" cy="1098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6083" name="Object 3"/>
          <p:cNvGraphicFramePr>
            <a:graphicFrameLocks noChangeAspect="1"/>
          </p:cNvGraphicFramePr>
          <p:nvPr/>
        </p:nvGraphicFramePr>
        <p:xfrm>
          <a:off x="2859088" y="5226050"/>
          <a:ext cx="2998787" cy="1098550"/>
        </p:xfrm>
        <a:graphic>
          <a:graphicData uri="http://schemas.openxmlformats.org/presentationml/2006/ole">
            <mc:AlternateContent xmlns:mc="http://schemas.openxmlformats.org/markup-compatibility/2006">
              <mc:Choice xmlns:v="urn:schemas-microsoft-com:vml" Requires="v">
                <p:oleObj spid="_x0000_s46120" name="Equation" r:id="rId6" imgW="1041400" imgH="381000" progId="Equation.3">
                  <p:embed/>
                </p:oleObj>
              </mc:Choice>
              <mc:Fallback>
                <p:oleObj name="Equation" r:id="rId6" imgW="1041400" imgH="38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9088" y="5226050"/>
                        <a:ext cx="2998787" cy="1098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6087"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F6C7258D-BD91-EC45-A5F2-3835758EDCB4}" type="slidenum">
              <a:rPr lang="en-US" smtClean="0"/>
              <a:pPr>
                <a:defRPr/>
              </a:pPr>
              <a:t>22</a:t>
            </a:fld>
            <a:endParaRPr lang="en-US"/>
          </a:p>
        </p:txBody>
      </p:sp>
      <p:sp>
        <p:nvSpPr>
          <p:cNvPr id="44034" name="Rectangle 2"/>
          <p:cNvSpPr>
            <a:spLocks noGrp="1" noChangeArrowheads="1"/>
          </p:cNvSpPr>
          <p:nvPr>
            <p:ph type="title"/>
          </p:nvPr>
        </p:nvSpPr>
        <p:spPr>
          <a:xfrm>
            <a:off x="685800" y="76200"/>
            <a:ext cx="8382000" cy="1295400"/>
          </a:xfrm>
        </p:spPr>
        <p:txBody>
          <a:bodyPr/>
          <a:lstStyle/>
          <a:p>
            <a:pPr>
              <a:defRPr/>
            </a:pPr>
            <a:r>
              <a:rPr lang="en-US">
                <a:ea typeface="+mj-ea"/>
                <a:cs typeface="+mj-cs"/>
              </a:rPr>
              <a:t>Volume Fractions from Intensity in the [continuous] OD</a:t>
            </a:r>
          </a:p>
        </p:txBody>
      </p:sp>
      <p:graphicFrame>
        <p:nvGraphicFramePr>
          <p:cNvPr id="48130" name="Object 2"/>
          <p:cNvGraphicFramePr>
            <a:graphicFrameLocks noChangeAspect="1"/>
          </p:cNvGraphicFramePr>
          <p:nvPr/>
        </p:nvGraphicFramePr>
        <p:xfrm>
          <a:off x="957263" y="3619500"/>
          <a:ext cx="7394575" cy="1373188"/>
        </p:xfrm>
        <a:graphic>
          <a:graphicData uri="http://schemas.openxmlformats.org/presentationml/2006/ole">
            <mc:AlternateContent xmlns:mc="http://schemas.openxmlformats.org/markup-compatibility/2006">
              <mc:Choice xmlns:v="urn:schemas-microsoft-com:vml" Requires="v">
                <p:oleObj spid="_x0000_s48184" name="Equation" r:id="rId4" imgW="3009900" imgH="558800" progId="Equation.3">
                  <p:embed/>
                </p:oleObj>
              </mc:Choice>
              <mc:Fallback>
                <p:oleObj name="Equation" r:id="rId4" imgW="3009900" imgH="558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263" y="3619500"/>
                        <a:ext cx="7394575" cy="1373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131" name="Object 3"/>
          <p:cNvGraphicFramePr>
            <a:graphicFrameLocks noChangeAspect="1"/>
          </p:cNvGraphicFramePr>
          <p:nvPr/>
        </p:nvGraphicFramePr>
        <p:xfrm>
          <a:off x="1066800" y="5410200"/>
          <a:ext cx="7175500" cy="687388"/>
        </p:xfrm>
        <a:graphic>
          <a:graphicData uri="http://schemas.openxmlformats.org/presentationml/2006/ole">
            <mc:AlternateContent xmlns:mc="http://schemas.openxmlformats.org/markup-compatibility/2006">
              <mc:Choice xmlns:v="urn:schemas-microsoft-com:vml" Requires="v">
                <p:oleObj spid="_x0000_s48185" name="Equation" r:id="rId6" imgW="2921000" imgH="279400" progId="Equation.3">
                  <p:embed/>
                </p:oleObj>
              </mc:Choice>
              <mc:Fallback>
                <p:oleObj name="Equation" r:id="rId6" imgW="2921000" imgH="2794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5410200"/>
                        <a:ext cx="7175500" cy="6873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48132" name="Object 4"/>
          <p:cNvGraphicFramePr>
            <a:graphicFrameLocks noChangeAspect="1"/>
          </p:cNvGraphicFramePr>
          <p:nvPr/>
        </p:nvGraphicFramePr>
        <p:xfrm>
          <a:off x="1936750" y="1482725"/>
          <a:ext cx="5119688" cy="1465263"/>
        </p:xfrm>
        <a:graphic>
          <a:graphicData uri="http://schemas.openxmlformats.org/presentationml/2006/ole">
            <mc:AlternateContent xmlns:mc="http://schemas.openxmlformats.org/markup-compatibility/2006">
              <mc:Choice xmlns:v="urn:schemas-microsoft-com:vml" Requires="v">
                <p:oleObj spid="_x0000_s48186" name="Equation" r:id="rId8" imgW="1778000" imgH="508000" progId="Equation.3">
                  <p:embed/>
                </p:oleObj>
              </mc:Choice>
              <mc:Fallback>
                <p:oleObj name="Equation" r:id="rId8" imgW="1778000" imgH="508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6750" y="1482725"/>
                        <a:ext cx="5119688" cy="14652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8135"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
        <p:nvSpPr>
          <p:cNvPr id="48136" name="Text Box 7"/>
          <p:cNvSpPr txBox="1">
            <a:spLocks noChangeArrowheads="1"/>
          </p:cNvSpPr>
          <p:nvPr/>
        </p:nvSpPr>
        <p:spPr bwMode="auto">
          <a:xfrm>
            <a:off x="609600" y="2895600"/>
            <a:ext cx="8207375" cy="641350"/>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dirty="0">
                <a:latin typeface="Calibri"/>
              </a:rPr>
              <a:t>,where </a:t>
            </a:r>
            <a:r>
              <a:rPr lang="en-US" altLang="ja-JP" sz="1800" i="1" dirty="0">
                <a:latin typeface="Symbol" charset="2"/>
                <a:sym typeface="Symbol" charset="2"/>
              </a:rPr>
              <a:t></a:t>
            </a:r>
            <a:r>
              <a:rPr lang="en-US" altLang="ja-JP" sz="1800" dirty="0">
                <a:latin typeface="Calibri"/>
              </a:rPr>
              <a:t> denotes the entire orientation space, and d</a:t>
            </a:r>
            <a:r>
              <a:rPr lang="en-US" altLang="ja-JP" sz="1800" i="1" dirty="0">
                <a:latin typeface="Symbol" charset="2"/>
                <a:sym typeface="Symbol" charset="2"/>
              </a:rPr>
              <a:t></a:t>
            </a:r>
            <a:r>
              <a:rPr lang="en-US" altLang="ja-JP" sz="1800" dirty="0">
                <a:latin typeface="Calibri"/>
              </a:rPr>
              <a:t> denotes the region around the texture component of interest.  For specific ranges of Euler angles: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pPr>
              <a:defRPr/>
            </a:pPr>
            <a:fld id="{7B74FF9E-BC34-A341-9171-2F93EC78218F}" type="slidenum">
              <a:rPr lang="en-US" smtClean="0"/>
              <a:pPr>
                <a:defRPr/>
              </a:pPr>
              <a:t>23</a:t>
            </a:fld>
            <a:endParaRPr lang="en-US"/>
          </a:p>
        </p:txBody>
      </p:sp>
      <p:sp>
        <p:nvSpPr>
          <p:cNvPr id="49154" name="Rectangle 2"/>
          <p:cNvSpPr>
            <a:spLocks noGrp="1" noChangeArrowheads="1"/>
          </p:cNvSpPr>
          <p:nvPr>
            <p:ph type="title"/>
          </p:nvPr>
        </p:nvSpPr>
        <p:spPr>
          <a:xfrm>
            <a:off x="609600" y="76200"/>
            <a:ext cx="8382000" cy="1143000"/>
          </a:xfrm>
        </p:spPr>
        <p:txBody>
          <a:bodyPr/>
          <a:lstStyle/>
          <a:p>
            <a:pPr>
              <a:defRPr/>
            </a:pPr>
            <a:r>
              <a:rPr lang="en-US" dirty="0">
                <a:ea typeface="+mj-ea"/>
                <a:cs typeface="+mj-cs"/>
              </a:rPr>
              <a:t>Intensity from Volume Fractions</a:t>
            </a:r>
          </a:p>
        </p:txBody>
      </p:sp>
      <p:sp>
        <p:nvSpPr>
          <p:cNvPr id="50182" name="Text Box 3"/>
          <p:cNvSpPr txBox="1">
            <a:spLocks noChangeArrowheads="1"/>
          </p:cNvSpPr>
          <p:nvPr/>
        </p:nvSpPr>
        <p:spPr bwMode="auto">
          <a:xfrm>
            <a:off x="669925" y="990600"/>
            <a:ext cx="7712075" cy="3416320"/>
          </a:xfrm>
          <a:prstGeom prst="rect">
            <a:avLst/>
          </a:prstGeom>
          <a:noFill/>
          <a:ln w="9525">
            <a:noFill/>
            <a:miter lim="800000"/>
            <a:headEnd/>
            <a:tailEnd/>
          </a:ln>
        </p:spPr>
        <p:txBody>
          <a:bodyPr>
            <a:prstTxWarp prst="textNoShape">
              <a:avLst/>
            </a:prstTxWarp>
            <a:spAutoFit/>
          </a:bodyPr>
          <a:lstStyle/>
          <a:p>
            <a:r>
              <a:rPr lang="en-US" altLang="ja-JP" dirty="0">
                <a:latin typeface="Calibri"/>
              </a:rPr>
              <a:t>Objective: given information on volume fractions (e.g. numbers of grains of a given orientation), how do we calculate the intensity in the OD?  </a:t>
            </a:r>
            <a:r>
              <a:rPr lang="en-US" altLang="ja-JP" i="1" dirty="0">
                <a:latin typeface="Calibri"/>
              </a:rPr>
              <a:t>Answer:</a:t>
            </a:r>
            <a:r>
              <a:rPr lang="en-US" altLang="ja-JP" dirty="0">
                <a:latin typeface="Calibri"/>
              </a:rPr>
              <a:t> just as we differentiate a cumulative probability distribution to obtain a probability density, so we differentiate the volume fraction information:</a:t>
            </a:r>
          </a:p>
          <a:p>
            <a:r>
              <a:rPr lang="en-US" altLang="ja-JP" dirty="0">
                <a:latin typeface="Calibri"/>
              </a:rPr>
              <a:t>•  General relationships, where </a:t>
            </a:r>
            <a:r>
              <a:rPr lang="en-US" altLang="ja-JP" i="1" dirty="0">
                <a:latin typeface="Cambria Math"/>
              </a:rPr>
              <a:t>f</a:t>
            </a:r>
            <a:r>
              <a:rPr lang="en-US" altLang="ja-JP" dirty="0">
                <a:latin typeface="Calibri"/>
              </a:rPr>
              <a:t> and </a:t>
            </a:r>
            <a:r>
              <a:rPr lang="en-US" altLang="ja-JP" i="1" dirty="0">
                <a:latin typeface="Cambria Math"/>
              </a:rPr>
              <a:t>g</a:t>
            </a:r>
            <a:r>
              <a:rPr lang="en-US" altLang="ja-JP" dirty="0">
                <a:latin typeface="Calibri"/>
              </a:rPr>
              <a:t> have their usual meanings, </a:t>
            </a:r>
            <a:r>
              <a:rPr lang="en-US" altLang="ja-JP" i="1" dirty="0">
                <a:latin typeface="Symbol" pitchFamily="2" charset="2"/>
              </a:rPr>
              <a:t>W</a:t>
            </a:r>
            <a:r>
              <a:rPr lang="en-US" altLang="ja-JP" dirty="0">
                <a:latin typeface="Calibri"/>
              </a:rPr>
              <a:t> is volume in orientation space, </a:t>
            </a:r>
            <a:r>
              <a:rPr lang="en-US" altLang="ja-JP" i="1" dirty="0">
                <a:latin typeface="Cambria Math"/>
              </a:rPr>
              <a:t>V</a:t>
            </a:r>
            <a:r>
              <a:rPr lang="en-US" altLang="ja-JP" dirty="0">
                <a:latin typeface="Calibri"/>
              </a:rPr>
              <a:t> is volume and </a:t>
            </a:r>
            <a:r>
              <a:rPr lang="en-US" altLang="ja-JP" i="1" dirty="0" err="1">
                <a:latin typeface="Cambria Math"/>
              </a:rPr>
              <a:t>V</a:t>
            </a:r>
            <a:r>
              <a:rPr lang="en-US" altLang="ja-JP" i="1" baseline="-25000" dirty="0" err="1">
                <a:latin typeface="Cambria Math"/>
              </a:rPr>
              <a:t>f</a:t>
            </a:r>
            <a:r>
              <a:rPr lang="en-US" altLang="ja-JP" i="1" dirty="0">
                <a:latin typeface="Calibri"/>
              </a:rPr>
              <a:t> </a:t>
            </a:r>
            <a:r>
              <a:rPr lang="en-US" altLang="ja-JP" dirty="0">
                <a:latin typeface="Calibri"/>
              </a:rPr>
              <a:t>is volume fraction:</a:t>
            </a:r>
          </a:p>
        </p:txBody>
      </p:sp>
      <p:graphicFrame>
        <p:nvGraphicFramePr>
          <p:cNvPr id="50178" name="Object 2"/>
          <p:cNvGraphicFramePr>
            <a:graphicFrameLocks noChangeAspect="1"/>
          </p:cNvGraphicFramePr>
          <p:nvPr/>
        </p:nvGraphicFramePr>
        <p:xfrm>
          <a:off x="2828925" y="4343400"/>
          <a:ext cx="3484563" cy="1741488"/>
        </p:xfrm>
        <a:graphic>
          <a:graphicData uri="http://schemas.openxmlformats.org/presentationml/2006/ole">
            <mc:AlternateContent xmlns:mc="http://schemas.openxmlformats.org/markup-compatibility/2006">
              <mc:Choice xmlns:v="urn:schemas-microsoft-com:vml" Requires="v">
                <p:oleObj spid="_x0000_s50215" name="Equation" r:id="rId4" imgW="1524000" imgH="762000" progId="Equation.3">
                  <p:embed/>
                </p:oleObj>
              </mc:Choice>
              <mc:Fallback>
                <p:oleObj name="Equation" r:id="rId4" imgW="1524000" imgH="762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8925" y="4343400"/>
                        <a:ext cx="3484563" cy="1741488"/>
                      </a:xfrm>
                      <a:prstGeom prst="rect">
                        <a:avLst/>
                      </a:prstGeom>
                      <a:solidFill>
                        <a:srgbClr val="FFFDBE"/>
                      </a:solidFill>
                    </p:spPr>
                  </p:pic>
                </p:oleObj>
              </mc:Fallback>
            </mc:AlternateContent>
          </a:graphicData>
        </a:graphic>
      </p:graphicFrame>
      <p:sp>
        <p:nvSpPr>
          <p:cNvPr id="50183"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graphicFrame>
        <p:nvGraphicFramePr>
          <p:cNvPr id="50179" name="Object 3"/>
          <p:cNvGraphicFramePr>
            <a:graphicFrameLocks noChangeAspect="1"/>
          </p:cNvGraphicFramePr>
          <p:nvPr/>
        </p:nvGraphicFramePr>
        <p:xfrm>
          <a:off x="6705600" y="5257800"/>
          <a:ext cx="2209800" cy="931863"/>
        </p:xfrm>
        <a:graphic>
          <a:graphicData uri="http://schemas.openxmlformats.org/presentationml/2006/ole">
            <mc:AlternateContent xmlns:mc="http://schemas.openxmlformats.org/markup-compatibility/2006">
              <mc:Choice xmlns:v="urn:schemas-microsoft-com:vml" Requires="v">
                <p:oleObj spid="_x0000_s50216" name="Equation" r:id="rId6" imgW="1689100" imgH="711200" progId="Equation.3">
                  <p:embed/>
                </p:oleObj>
              </mc:Choice>
              <mc:Fallback>
                <p:oleObj name="Equation" r:id="rId6" imgW="1689100" imgH="71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257800"/>
                        <a:ext cx="2209800" cy="931863"/>
                      </a:xfrm>
                      <a:prstGeom prst="rect">
                        <a:avLst/>
                      </a:prstGeom>
                      <a:solidFill>
                        <a:srgbClr val="FFFCE1"/>
                      </a:solidFill>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BB58F76-257B-CA44-9181-77BFFDB3E3D0}" type="slidenum">
              <a:rPr lang="en-US" smtClean="0"/>
              <a:pPr>
                <a:defRPr/>
              </a:pPr>
              <a:t>24</a:t>
            </a:fld>
            <a:endParaRPr lang="en-US"/>
          </a:p>
        </p:txBody>
      </p:sp>
      <p:sp>
        <p:nvSpPr>
          <p:cNvPr id="50178" name="Rectangle 2"/>
          <p:cNvSpPr>
            <a:spLocks noGrp="1" noChangeArrowheads="1"/>
          </p:cNvSpPr>
          <p:nvPr>
            <p:ph type="title"/>
          </p:nvPr>
        </p:nvSpPr>
        <p:spPr/>
        <p:txBody>
          <a:bodyPr/>
          <a:lstStyle/>
          <a:p>
            <a:pPr>
              <a:defRPr/>
            </a:pPr>
            <a:r>
              <a:rPr lang="en-US">
                <a:ea typeface="+mj-ea"/>
                <a:cs typeface="+mj-cs"/>
              </a:rPr>
              <a:t>Intensity from V</a:t>
            </a:r>
            <a:r>
              <a:rPr lang="en-US" baseline="-25000">
                <a:ea typeface="+mj-ea"/>
                <a:cs typeface="+mj-cs"/>
              </a:rPr>
              <a:t>f</a:t>
            </a:r>
            <a:r>
              <a:rPr lang="en-US">
                <a:ea typeface="+mj-ea"/>
                <a:cs typeface="+mj-cs"/>
              </a:rPr>
              <a:t>, contd.</a:t>
            </a:r>
          </a:p>
        </p:txBody>
      </p:sp>
      <p:sp>
        <p:nvSpPr>
          <p:cNvPr id="52229" name="Rectangle 3"/>
          <p:cNvSpPr>
            <a:spLocks noGrp="1" noChangeArrowheads="1"/>
          </p:cNvSpPr>
          <p:nvPr>
            <p:ph type="body" idx="1"/>
          </p:nvPr>
        </p:nvSpPr>
        <p:spPr>
          <a:xfrm>
            <a:off x="685800" y="1371600"/>
            <a:ext cx="8001000" cy="762000"/>
          </a:xfrm>
        </p:spPr>
        <p:txBody>
          <a:bodyPr/>
          <a:lstStyle/>
          <a:p>
            <a:r>
              <a:rPr lang="en-US" altLang="ja-JP" sz="2800"/>
              <a:t>For 5°x5°x5° discretization within a 90°x90°x90° volume, we can particularize to:</a:t>
            </a:r>
          </a:p>
        </p:txBody>
      </p:sp>
      <p:graphicFrame>
        <p:nvGraphicFramePr>
          <p:cNvPr id="52226" name="Object 2"/>
          <p:cNvGraphicFramePr>
            <a:graphicFrameLocks noChangeAspect="1"/>
          </p:cNvGraphicFramePr>
          <p:nvPr/>
        </p:nvGraphicFramePr>
        <p:xfrm>
          <a:off x="1066800" y="2590800"/>
          <a:ext cx="7362825" cy="3490913"/>
        </p:xfrm>
        <a:graphic>
          <a:graphicData uri="http://schemas.openxmlformats.org/presentationml/2006/ole">
            <mc:AlternateContent xmlns:mc="http://schemas.openxmlformats.org/markup-compatibility/2006">
              <mc:Choice xmlns:v="urn:schemas-microsoft-com:vml" Requires="v">
                <p:oleObj spid="_x0000_s52245" name="Equation" r:id="rId4" imgW="2705100" imgH="1282700" progId="Equation.3">
                  <p:embed/>
                </p:oleObj>
              </mc:Choice>
              <mc:Fallback>
                <p:oleObj name="Equation" r:id="rId4" imgW="2705100" imgH="1282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362825" cy="349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2230"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solidFill>
                  <a:srgbClr val="FF0000"/>
                </a:solidFill>
                <a:latin typeface="Cambria Math"/>
              </a:rPr>
              <a:t>Vol.Frac</a:t>
            </a:r>
            <a:r>
              <a:rPr lang="en-US" altLang="ja-JP" sz="2000" dirty="0">
                <a:solidFill>
                  <a:srgbClr val="FF0000"/>
                </a:solidFill>
                <a:latin typeface="Cambria Math"/>
              </a:rPr>
              <a:t>.</a:t>
            </a:r>
            <a:r>
              <a:rPr lang="en-US" altLang="ja-JP" sz="2000" dirty="0">
                <a:latin typeface="Cambria Math"/>
              </a:rPr>
              <a:t>  Cartesian  Polar Components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28E8E85-D14A-8B47-B728-D2CAB201A8BD}" type="slidenum">
              <a:rPr lang="en-US" smtClean="0"/>
              <a:pPr>
                <a:defRPr/>
              </a:pPr>
              <a:t>25</a:t>
            </a:fld>
            <a:endParaRPr lang="en-US"/>
          </a:p>
        </p:txBody>
      </p:sp>
      <p:sp>
        <p:nvSpPr>
          <p:cNvPr id="12290" name="Rectangle 2"/>
          <p:cNvSpPr>
            <a:spLocks noGrp="1" noChangeArrowheads="1"/>
          </p:cNvSpPr>
          <p:nvPr>
            <p:ph type="title"/>
          </p:nvPr>
        </p:nvSpPr>
        <p:spPr>
          <a:xfrm>
            <a:off x="685800" y="0"/>
            <a:ext cx="7772400" cy="1143000"/>
          </a:xfrm>
        </p:spPr>
        <p:txBody>
          <a:bodyPr/>
          <a:lstStyle/>
          <a:p>
            <a:pPr>
              <a:defRPr/>
            </a:pPr>
            <a:r>
              <a:rPr lang="en-US">
                <a:ea typeface="+mj-ea"/>
                <a:cs typeface="+mj-cs"/>
              </a:rPr>
              <a:t>Representation of the OD</a:t>
            </a:r>
          </a:p>
        </p:txBody>
      </p:sp>
      <p:sp>
        <p:nvSpPr>
          <p:cNvPr id="54276" name="Rectangle 3"/>
          <p:cNvSpPr>
            <a:spLocks noGrp="1" noChangeArrowheads="1"/>
          </p:cNvSpPr>
          <p:nvPr>
            <p:ph type="body" idx="1"/>
          </p:nvPr>
        </p:nvSpPr>
        <p:spPr>
          <a:xfrm>
            <a:off x="685800" y="1219200"/>
            <a:ext cx="8001000" cy="5181600"/>
          </a:xfrm>
        </p:spPr>
        <p:txBody>
          <a:bodyPr/>
          <a:lstStyle/>
          <a:p>
            <a:pPr>
              <a:lnSpc>
                <a:spcPct val="90000"/>
              </a:lnSpc>
            </a:pPr>
            <a:r>
              <a:rPr lang="en-US" altLang="ja-JP" sz="2800" dirty="0"/>
              <a:t>Challenging issue!  </a:t>
            </a:r>
          </a:p>
          <a:p>
            <a:pPr>
              <a:lnSpc>
                <a:spcPct val="90000"/>
              </a:lnSpc>
            </a:pPr>
            <a:r>
              <a:rPr lang="en-US" altLang="ja-JP" sz="2800" dirty="0"/>
              <a:t>Typical representation: Cartesian plot (orthogonal axes) of the </a:t>
            </a:r>
            <a:r>
              <a:rPr lang="en-US" altLang="ja-JP" sz="2800" i="1" dirty="0"/>
              <a:t>intensity</a:t>
            </a:r>
            <a:r>
              <a:rPr lang="en-US" altLang="ja-JP" sz="2800" dirty="0"/>
              <a:t> in Euler [angle] space.</a:t>
            </a:r>
          </a:p>
          <a:p>
            <a:pPr>
              <a:lnSpc>
                <a:spcPct val="90000"/>
              </a:lnSpc>
            </a:pPr>
            <a:r>
              <a:rPr lang="en-US" altLang="ja-JP" sz="2800" dirty="0"/>
              <a:t>Standard but unfortunate choice: Euler angles, which are inherently spherical (globe analogy).</a:t>
            </a:r>
          </a:p>
          <a:p>
            <a:pPr>
              <a:lnSpc>
                <a:spcPct val="90000"/>
              </a:lnSpc>
            </a:pPr>
            <a:r>
              <a:rPr lang="en-US" altLang="ja-JP" sz="2800" dirty="0"/>
              <a:t>Recall the Area/Volume element: points near the origin are distorted (too large area).</a:t>
            </a:r>
          </a:p>
          <a:p>
            <a:pPr>
              <a:lnSpc>
                <a:spcPct val="90000"/>
              </a:lnSpc>
            </a:pPr>
            <a:r>
              <a:rPr lang="en-US" altLang="ja-JP" sz="2800" dirty="0"/>
              <a:t>Mathematically, as the second angle approaches zero (or 180°), the 1</a:t>
            </a:r>
            <a:r>
              <a:rPr lang="en-US" altLang="ja-JP" sz="2800" baseline="30000" dirty="0"/>
              <a:t>st</a:t>
            </a:r>
            <a:r>
              <a:rPr lang="en-US" altLang="ja-JP" sz="2800" dirty="0"/>
              <a:t> and 3</a:t>
            </a:r>
            <a:r>
              <a:rPr lang="en-US" altLang="ja-JP" sz="2800" baseline="30000" dirty="0"/>
              <a:t>rd</a:t>
            </a:r>
            <a:r>
              <a:rPr lang="en-US" altLang="ja-JP" sz="2800" dirty="0"/>
              <a:t> angles become linearly dependent.  </a:t>
            </a:r>
            <a:br>
              <a:rPr lang="en-US" altLang="ja-JP" sz="2800" dirty="0"/>
            </a:br>
            <a:r>
              <a:rPr lang="en-US" altLang="ja-JP" sz="2800" dirty="0"/>
              <a:t>At </a:t>
            </a:r>
            <a:r>
              <a:rPr lang="en-US" altLang="ja-JP" sz="2800" i="1" dirty="0">
                <a:latin typeface="Symbol" charset="2"/>
              </a:rPr>
              <a:t></a:t>
            </a:r>
            <a:r>
              <a:rPr lang="en-US" altLang="ja-JP" sz="2800" dirty="0"/>
              <a:t>=0, only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(or </a:t>
            </a:r>
            <a:r>
              <a:rPr lang="en-US" altLang="ja-JP" sz="2800" i="1" dirty="0">
                <a:latin typeface="Symbol" charset="2"/>
              </a:rPr>
              <a:t>f</a:t>
            </a:r>
            <a:r>
              <a:rPr lang="en-US" altLang="ja-JP" sz="2800" baseline="-25000" dirty="0"/>
              <a:t>1</a:t>
            </a:r>
            <a:r>
              <a:rPr lang="en-US" altLang="ja-JP" sz="2800" dirty="0"/>
              <a:t>-</a:t>
            </a:r>
            <a:r>
              <a:rPr lang="en-US" altLang="ja-JP" sz="2800" i="1" dirty="0">
                <a:latin typeface="Symbol" charset="2"/>
              </a:rPr>
              <a:t>f</a:t>
            </a:r>
            <a:r>
              <a:rPr lang="en-US" altLang="ja-JP" sz="2800" baseline="-25000" dirty="0"/>
              <a:t>2</a:t>
            </a:r>
            <a:r>
              <a:rPr lang="en-US" altLang="ja-JP" sz="2800" dirty="0"/>
              <a:t>) is significant.</a:t>
            </a:r>
          </a:p>
        </p:txBody>
      </p:sp>
      <p:sp>
        <p:nvSpPr>
          <p:cNvPr id="5427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D9A2C-2A89-6B4A-8363-9B0866E66345}" type="slidenum">
              <a:rPr lang="en-US" smtClean="0"/>
              <a:pPr>
                <a:defRPr/>
              </a:pPr>
              <a:t>26</a:t>
            </a:fld>
            <a:endParaRPr lang="en-US"/>
          </a:p>
        </p:txBody>
      </p:sp>
      <p:sp>
        <p:nvSpPr>
          <p:cNvPr id="59394" name="Rectangle 2"/>
          <p:cNvSpPr>
            <a:spLocks noGrp="1" noChangeArrowheads="1"/>
          </p:cNvSpPr>
          <p:nvPr>
            <p:ph type="title"/>
          </p:nvPr>
        </p:nvSpPr>
        <p:spPr>
          <a:xfrm>
            <a:off x="685800" y="0"/>
            <a:ext cx="7772400" cy="1143000"/>
          </a:xfrm>
        </p:spPr>
        <p:txBody>
          <a:bodyPr/>
          <a:lstStyle/>
          <a:p>
            <a:pPr>
              <a:defRPr/>
            </a:pPr>
            <a:r>
              <a:rPr lang="en-US">
                <a:ea typeface="+mj-ea"/>
                <a:cs typeface="+mj-cs"/>
              </a:rPr>
              <a:t>OD Example</a:t>
            </a:r>
          </a:p>
        </p:txBody>
      </p:sp>
      <p:sp>
        <p:nvSpPr>
          <p:cNvPr id="56324" name="Rectangle 3"/>
          <p:cNvSpPr>
            <a:spLocks noGrp="1" noChangeArrowheads="1"/>
          </p:cNvSpPr>
          <p:nvPr>
            <p:ph type="body" idx="1"/>
          </p:nvPr>
        </p:nvSpPr>
        <p:spPr>
          <a:xfrm>
            <a:off x="685800" y="1219200"/>
            <a:ext cx="7924800" cy="5105400"/>
          </a:xfrm>
        </p:spPr>
        <p:txBody>
          <a:bodyPr/>
          <a:lstStyle/>
          <a:p>
            <a:pPr>
              <a:lnSpc>
                <a:spcPct val="90000"/>
              </a:lnSpc>
            </a:pPr>
            <a:r>
              <a:rPr lang="en-US" altLang="ja-JP" sz="2400" dirty="0"/>
              <a:t>Example of texture in </a:t>
            </a:r>
            <a:r>
              <a:rPr lang="en-US" altLang="ja-JP" sz="2400" i="1" dirty="0"/>
              <a:t>rolled </a:t>
            </a:r>
            <a:r>
              <a:rPr lang="en-US" altLang="ja-JP" sz="2400" i="1" dirty="0" err="1"/>
              <a:t>fcc</a:t>
            </a:r>
            <a:r>
              <a:rPr lang="en-US" altLang="ja-JP" sz="2400" i="1" dirty="0"/>
              <a:t> </a:t>
            </a:r>
            <a:r>
              <a:rPr lang="en-US" altLang="ja-JP" sz="2400" dirty="0"/>
              <a:t>metals is presented.</a:t>
            </a:r>
          </a:p>
          <a:p>
            <a:pPr>
              <a:lnSpc>
                <a:spcPct val="90000"/>
              </a:lnSpc>
            </a:pPr>
            <a:r>
              <a:rPr lang="en-US" altLang="ja-JP" sz="2400" dirty="0"/>
              <a:t>Symmetry of the </a:t>
            </a:r>
            <a:r>
              <a:rPr lang="en-US" altLang="ja-JP" sz="2400" i="1" dirty="0" err="1"/>
              <a:t>fcc</a:t>
            </a:r>
            <a:r>
              <a:rPr lang="en-US" altLang="ja-JP" sz="2400" i="1" dirty="0"/>
              <a:t> </a:t>
            </a:r>
            <a:r>
              <a:rPr lang="en-US" altLang="ja-JP" sz="2400" dirty="0"/>
              <a:t>crystal and the sample (i.e. cubic-orthorhombic) allows us to limit the space to a 90x90x90° region (see the discussion in the lecture on </a:t>
            </a:r>
            <a:r>
              <a:rPr lang="en-US" altLang="ja-JP" sz="2400" i="1" dirty="0"/>
              <a:t>symmetry</a:t>
            </a:r>
            <a:r>
              <a:rPr lang="en-US" altLang="ja-JP" sz="2400" dirty="0"/>
              <a:t>).</a:t>
            </a:r>
          </a:p>
          <a:p>
            <a:pPr>
              <a:lnSpc>
                <a:spcPct val="90000"/>
              </a:lnSpc>
            </a:pPr>
            <a:r>
              <a:rPr lang="en-US" altLang="ja-JP" sz="2400" dirty="0"/>
              <a:t>Intensity is limited, approximately to lines in the space, called [partial] fibers.</a:t>
            </a:r>
          </a:p>
          <a:p>
            <a:pPr>
              <a:lnSpc>
                <a:spcPct val="90000"/>
              </a:lnSpc>
            </a:pPr>
            <a:r>
              <a:rPr lang="en-US" altLang="ja-JP" sz="2400" dirty="0"/>
              <a:t>Since we dealing with intensities in a 3-parameter space, it is convenient to take </a:t>
            </a:r>
            <a:r>
              <a:rPr lang="en-US" altLang="ja-JP" sz="2400" i="1" dirty="0"/>
              <a:t>sections</a:t>
            </a:r>
            <a:r>
              <a:rPr lang="en-US" altLang="ja-JP" sz="2400" dirty="0"/>
              <a:t> through the space and make </a:t>
            </a:r>
            <a:r>
              <a:rPr lang="en-US" altLang="ja-JP" sz="2400" i="1" dirty="0"/>
              <a:t>contour maps</a:t>
            </a:r>
            <a:r>
              <a:rPr lang="en-US" altLang="ja-JP" sz="2400" dirty="0"/>
              <a:t>.</a:t>
            </a:r>
          </a:p>
          <a:p>
            <a:pPr>
              <a:lnSpc>
                <a:spcPct val="90000"/>
              </a:lnSpc>
            </a:pPr>
            <a:r>
              <a:rPr lang="en-US" altLang="ja-JP" sz="2400" dirty="0"/>
              <a:t>Example has sections with constant </a:t>
            </a:r>
            <a:r>
              <a:rPr lang="en-US" altLang="ja-JP" sz="2400" i="1" dirty="0">
                <a:latin typeface="Symbol" charset="2"/>
              </a:rPr>
              <a:t>f</a:t>
            </a:r>
            <a:r>
              <a:rPr lang="en-US" altLang="ja-JP" sz="2400" baseline="-25000" dirty="0"/>
              <a:t>2</a:t>
            </a:r>
            <a:r>
              <a:rPr lang="en-US" altLang="ja-JP" sz="2400" dirty="0"/>
              <a:t>.</a:t>
            </a:r>
          </a:p>
          <a:p>
            <a:pPr>
              <a:lnSpc>
                <a:spcPct val="90000"/>
              </a:lnSpc>
            </a:pPr>
            <a:r>
              <a:rPr lang="en-US" altLang="ja-JP" sz="2400" dirty="0"/>
              <a:t>For </a:t>
            </a:r>
            <a:r>
              <a:rPr lang="en-US" altLang="ja-JP" sz="2400" i="1" dirty="0"/>
              <a:t>bcc</a:t>
            </a:r>
            <a:r>
              <a:rPr lang="en-US" altLang="ja-JP" sz="2400" dirty="0"/>
              <a:t> metals, it is more typical to plot sections with constant </a:t>
            </a:r>
            <a:r>
              <a:rPr lang="en-US" altLang="ja-JP" sz="2400" i="1" dirty="0">
                <a:latin typeface="Symbol" charset="2"/>
              </a:rPr>
              <a:t>f</a:t>
            </a:r>
            <a:r>
              <a:rPr lang="en-US" altLang="ja-JP" sz="2400" baseline="-25000" dirty="0"/>
              <a:t>1</a:t>
            </a:r>
            <a:r>
              <a:rPr lang="en-US" altLang="ja-JP" sz="2400" dirty="0"/>
              <a:t>.</a:t>
            </a:r>
          </a:p>
        </p:txBody>
      </p:sp>
      <p:sp>
        <p:nvSpPr>
          <p:cNvPr id="563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1EEFCEA3-EA5F-A643-BBE3-142D001FCEB7}" type="slidenum">
              <a:rPr lang="en-US" smtClean="0"/>
              <a:pPr>
                <a:defRPr/>
              </a:pPr>
              <a:t>27</a:t>
            </a:fld>
            <a:endParaRPr lang="en-US"/>
          </a:p>
        </p:txBody>
      </p:sp>
      <p:sp>
        <p:nvSpPr>
          <p:cNvPr id="78850" name="Rectangle 2"/>
          <p:cNvSpPr>
            <a:spLocks noGrp="1" noChangeArrowheads="1"/>
          </p:cNvSpPr>
          <p:nvPr>
            <p:ph type="title"/>
          </p:nvPr>
        </p:nvSpPr>
        <p:spPr>
          <a:xfrm>
            <a:off x="685800" y="0"/>
            <a:ext cx="7772400" cy="1143000"/>
          </a:xfrm>
        </p:spPr>
        <p:txBody>
          <a:bodyPr/>
          <a:lstStyle/>
          <a:p>
            <a:pPr>
              <a:defRPr/>
            </a:pPr>
            <a:r>
              <a:rPr lang="en-US">
                <a:ea typeface="+mj-ea"/>
                <a:cs typeface="+mj-cs"/>
              </a:rPr>
              <a:t>3D Animation in Euler Space</a:t>
            </a:r>
          </a:p>
        </p:txBody>
      </p:sp>
      <p:sp>
        <p:nvSpPr>
          <p:cNvPr id="58372" name="Rectangle 3"/>
          <p:cNvSpPr>
            <a:spLocks noGrp="1" noChangeArrowheads="1"/>
          </p:cNvSpPr>
          <p:nvPr>
            <p:ph type="body" idx="1"/>
          </p:nvPr>
        </p:nvSpPr>
        <p:spPr>
          <a:xfrm>
            <a:off x="685800" y="914400"/>
            <a:ext cx="7772400" cy="762000"/>
          </a:xfrm>
        </p:spPr>
        <p:txBody>
          <a:bodyPr/>
          <a:lstStyle/>
          <a:p>
            <a:r>
              <a:rPr lang="en-US" altLang="ja-JP"/>
              <a:t>Rolled commercial purity Al</a:t>
            </a:r>
          </a:p>
        </p:txBody>
      </p:sp>
      <p:sp>
        <p:nvSpPr>
          <p:cNvPr id="58373" name="Line 5"/>
          <p:cNvSpPr>
            <a:spLocks noChangeShapeType="1"/>
          </p:cNvSpPr>
          <p:nvPr/>
        </p:nvSpPr>
        <p:spPr bwMode="auto">
          <a:xfrm flipV="1">
            <a:off x="1676400" y="2895600"/>
            <a:ext cx="609600" cy="1905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4" name="Line 6"/>
          <p:cNvSpPr>
            <a:spLocks noChangeShapeType="1"/>
          </p:cNvSpPr>
          <p:nvPr/>
        </p:nvSpPr>
        <p:spPr bwMode="auto">
          <a:xfrm flipH="1" flipV="1">
            <a:off x="838200" y="3238500"/>
            <a:ext cx="838200" cy="1524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5" name="Line 7"/>
          <p:cNvSpPr>
            <a:spLocks noChangeShapeType="1"/>
          </p:cNvSpPr>
          <p:nvPr/>
        </p:nvSpPr>
        <p:spPr bwMode="auto">
          <a:xfrm flipH="1">
            <a:off x="241300" y="4787900"/>
            <a:ext cx="14478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58376" name="Rectangle 8"/>
          <p:cNvSpPr>
            <a:spLocks noChangeArrowheads="1"/>
          </p:cNvSpPr>
          <p:nvPr/>
        </p:nvSpPr>
        <p:spPr bwMode="auto">
          <a:xfrm>
            <a:off x="1981200" y="21336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2</a:t>
            </a:r>
          </a:p>
        </p:txBody>
      </p:sp>
      <p:sp>
        <p:nvSpPr>
          <p:cNvPr id="58377" name="Rectangle 9"/>
          <p:cNvSpPr>
            <a:spLocks noChangeArrowheads="1"/>
          </p:cNvSpPr>
          <p:nvPr/>
        </p:nvSpPr>
        <p:spPr bwMode="auto">
          <a:xfrm>
            <a:off x="762000" y="4953000"/>
            <a:ext cx="679743"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f</a:t>
            </a:r>
            <a:r>
              <a:rPr lang="en-US" altLang="ja-JP" sz="4000" baseline="-25000" dirty="0">
                <a:solidFill>
                  <a:srgbClr val="FF0000"/>
                </a:solidFill>
                <a:latin typeface="Calibri"/>
              </a:rPr>
              <a:t>1</a:t>
            </a:r>
          </a:p>
        </p:txBody>
      </p:sp>
      <p:sp>
        <p:nvSpPr>
          <p:cNvPr id="58378" name="Rectangle 10"/>
          <p:cNvSpPr>
            <a:spLocks noChangeArrowheads="1"/>
          </p:cNvSpPr>
          <p:nvPr/>
        </p:nvSpPr>
        <p:spPr bwMode="auto">
          <a:xfrm>
            <a:off x="342900" y="3413125"/>
            <a:ext cx="659155" cy="707886"/>
          </a:xfrm>
          <a:prstGeom prst="rect">
            <a:avLst/>
          </a:prstGeom>
          <a:noFill/>
          <a:ln w="9525">
            <a:noFill/>
            <a:miter lim="800000"/>
            <a:headEnd/>
            <a:tailEnd/>
          </a:ln>
        </p:spPr>
        <p:txBody>
          <a:bodyPr wrap="none">
            <a:prstTxWarp prst="textNoShape">
              <a:avLst/>
            </a:prstTxWarp>
            <a:spAutoFit/>
          </a:bodyPr>
          <a:lstStyle/>
          <a:p>
            <a:r>
              <a:rPr lang="en-US" altLang="ja-JP" sz="4000" i="1" dirty="0">
                <a:solidFill>
                  <a:srgbClr val="FF0000"/>
                </a:solidFill>
                <a:latin typeface="Symbol" charset="2"/>
              </a:rPr>
              <a:t></a:t>
            </a:r>
            <a:endParaRPr lang="en-US" altLang="ja-JP" sz="4000" baseline="-25000" dirty="0">
              <a:solidFill>
                <a:srgbClr val="FF0000"/>
              </a:solidFill>
              <a:latin typeface="Calibri"/>
            </a:endParaRPr>
          </a:p>
        </p:txBody>
      </p:sp>
      <p:sp>
        <p:nvSpPr>
          <p:cNvPr id="58379" name="Text Box 11"/>
          <p:cNvSpPr txBox="1">
            <a:spLocks noChangeArrowheads="1"/>
          </p:cNvSpPr>
          <p:nvPr/>
        </p:nvSpPr>
        <p:spPr bwMode="auto">
          <a:xfrm>
            <a:off x="365125" y="6477000"/>
            <a:ext cx="8474075" cy="304800"/>
          </a:xfrm>
          <a:prstGeom prst="rect">
            <a:avLst/>
          </a:prstGeom>
          <a:noFill/>
          <a:ln w="9525">
            <a:noFill/>
            <a:miter lim="800000"/>
            <a:headEnd/>
            <a:tailEnd/>
          </a:ln>
        </p:spPr>
        <p:txBody>
          <a:bodyPr>
            <a:prstTxWarp prst="textNoShape">
              <a:avLst/>
            </a:prstTxWarp>
            <a:spAutoFit/>
          </a:bodyPr>
          <a:lstStyle/>
          <a:p>
            <a:r>
              <a:rPr lang="en-US" altLang="ja-JP" sz="1400" dirty="0">
                <a:latin typeface="Calibri"/>
              </a:rPr>
              <a:t>Animation shows a slice progressing up in </a:t>
            </a:r>
            <a:r>
              <a:rPr lang="en-US" altLang="ja-JP" sz="1400" i="1" dirty="0">
                <a:latin typeface="Symbol" charset="2"/>
                <a:sym typeface="Symbol" charset="2"/>
              </a:rPr>
              <a:t></a:t>
            </a:r>
            <a:r>
              <a:rPr lang="en-US" altLang="ja-JP" sz="1400" baseline="-25000" dirty="0">
                <a:latin typeface="Calibri"/>
              </a:rPr>
              <a:t>2</a:t>
            </a:r>
            <a:r>
              <a:rPr lang="en-US" altLang="ja-JP" sz="1400" dirty="0">
                <a:latin typeface="Calibri"/>
              </a:rPr>
              <a:t>; each slice is drawn at a 5° interval (slice number 18 = 90°)</a:t>
            </a:r>
            <a:endParaRPr lang="en-US" altLang="ja-JP" sz="1400" dirty="0">
              <a:latin typeface="Cambria Math"/>
            </a:endParaRPr>
          </a:p>
        </p:txBody>
      </p:sp>
      <p:sp>
        <p:nvSpPr>
          <p:cNvPr id="58380" name="Text Box 12"/>
          <p:cNvSpPr txBox="1">
            <a:spLocks noChangeArrowheads="1"/>
          </p:cNvSpPr>
          <p:nvPr/>
        </p:nvSpPr>
        <p:spPr bwMode="auto">
          <a:xfrm>
            <a:off x="3581400" y="1524000"/>
            <a:ext cx="4511675" cy="304800"/>
          </a:xfrm>
          <a:prstGeom prst="rect">
            <a:avLst/>
          </a:prstGeom>
          <a:noFill/>
          <a:ln w="9525">
            <a:noFill/>
            <a:miter lim="800000"/>
            <a:headEnd/>
            <a:tailEnd/>
          </a:ln>
        </p:spPr>
        <p:txBody>
          <a:bodyPr>
            <a:prstTxWarp prst="textNoShape">
              <a:avLst/>
            </a:prstTxWarp>
            <a:spAutoFit/>
          </a:bodyPr>
          <a:lstStyle/>
          <a:p>
            <a:r>
              <a:rPr lang="en-US" altLang="ja-JP" sz="1400" i="1" dirty="0">
                <a:latin typeface="Calibri"/>
              </a:rPr>
              <a:t>Animation made with DX - see </a:t>
            </a:r>
            <a:r>
              <a:rPr lang="en-US" altLang="ja-JP" sz="1400" i="1" dirty="0" err="1">
                <a:latin typeface="Calibri"/>
              </a:rPr>
              <a:t>www.opendx.org</a:t>
            </a:r>
            <a:endParaRPr lang="en-US" altLang="ja-JP" sz="1400" i="1" dirty="0">
              <a:latin typeface="Cambria Math"/>
            </a:endParaRPr>
          </a:p>
        </p:txBody>
      </p:sp>
      <p:pic>
        <p:nvPicPr>
          <p:cNvPr id="16" name="AlRBunge_Video_32bit.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667000" y="1828800"/>
            <a:ext cx="5994400"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0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2D76BC2E-030A-534D-BB2A-1099C989F716}" type="slidenum">
              <a:rPr lang="en-US" smtClean="0"/>
              <a:pPr>
                <a:defRPr/>
              </a:pPr>
              <a:t>28</a:t>
            </a:fld>
            <a:endParaRPr lang="en-US"/>
          </a:p>
        </p:txBody>
      </p:sp>
      <p:sp>
        <p:nvSpPr>
          <p:cNvPr id="46082" name="Rectangle 2"/>
          <p:cNvSpPr>
            <a:spLocks noGrp="1" noChangeArrowheads="1"/>
          </p:cNvSpPr>
          <p:nvPr>
            <p:ph type="title"/>
          </p:nvPr>
        </p:nvSpPr>
        <p:spPr>
          <a:xfrm>
            <a:off x="685800" y="0"/>
            <a:ext cx="7772400" cy="914400"/>
          </a:xfrm>
        </p:spPr>
        <p:txBody>
          <a:bodyPr/>
          <a:lstStyle/>
          <a:p>
            <a:pPr>
              <a:defRPr/>
            </a:pPr>
            <a:r>
              <a:rPr lang="en-US">
                <a:ea typeface="+mj-ea"/>
                <a:cs typeface="+mj-cs"/>
              </a:rPr>
              <a:t>Cartesian Euler Space</a:t>
            </a:r>
          </a:p>
        </p:txBody>
      </p:sp>
      <p:graphicFrame>
        <p:nvGraphicFramePr>
          <p:cNvPr id="60418" name="Object 2"/>
          <p:cNvGraphicFramePr>
            <a:graphicFrameLocks noChangeAspect="1"/>
          </p:cNvGraphicFramePr>
          <p:nvPr/>
        </p:nvGraphicFramePr>
        <p:xfrm>
          <a:off x="2870200" y="1828800"/>
          <a:ext cx="5435600" cy="4645025"/>
        </p:xfrm>
        <a:graphic>
          <a:graphicData uri="http://schemas.openxmlformats.org/presentationml/2006/ole">
            <mc:AlternateContent xmlns:mc="http://schemas.openxmlformats.org/markup-compatibility/2006">
              <mc:Choice xmlns:v="urn:schemas-microsoft-com:vml" Requires="v">
                <p:oleObj spid="_x0000_s60437"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828800"/>
                        <a:ext cx="5435600" cy="464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0421" name="Line 4"/>
          <p:cNvSpPr>
            <a:spLocks noChangeShapeType="1"/>
          </p:cNvSpPr>
          <p:nvPr/>
        </p:nvSpPr>
        <p:spPr bwMode="auto">
          <a:xfrm flipV="1">
            <a:off x="2895600" y="21336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2" name="Line 5"/>
          <p:cNvSpPr>
            <a:spLocks noChangeShapeType="1"/>
          </p:cNvSpPr>
          <p:nvPr/>
        </p:nvSpPr>
        <p:spPr bwMode="auto">
          <a:xfrm flipH="1">
            <a:off x="1371600" y="2133600"/>
            <a:ext cx="1524000" cy="1295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3" name="Text Box 6"/>
          <p:cNvSpPr txBox="1">
            <a:spLocks noChangeArrowheads="1"/>
          </p:cNvSpPr>
          <p:nvPr/>
        </p:nvSpPr>
        <p:spPr bwMode="auto">
          <a:xfrm>
            <a:off x="4556125" y="14033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0424" name="Text Box 7"/>
          <p:cNvSpPr txBox="1">
            <a:spLocks noChangeArrowheads="1"/>
          </p:cNvSpPr>
          <p:nvPr/>
        </p:nvSpPr>
        <p:spPr bwMode="auto">
          <a:xfrm>
            <a:off x="838200" y="23622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0425" name="Line 8"/>
          <p:cNvSpPr>
            <a:spLocks noChangeShapeType="1"/>
          </p:cNvSpPr>
          <p:nvPr/>
        </p:nvSpPr>
        <p:spPr bwMode="auto">
          <a:xfrm>
            <a:off x="2895600" y="21336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0426" name="Text Box 9"/>
          <p:cNvSpPr txBox="1">
            <a:spLocks noChangeArrowheads="1"/>
          </p:cNvSpPr>
          <p:nvPr/>
        </p:nvSpPr>
        <p:spPr bwMode="auto">
          <a:xfrm>
            <a:off x="2667000" y="41703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0427" name="Text Box 10"/>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0428" name="Text Box 11"/>
          <p:cNvSpPr txBox="1">
            <a:spLocks noChangeArrowheads="1"/>
          </p:cNvSpPr>
          <p:nvPr/>
        </p:nvSpPr>
        <p:spPr bwMode="auto">
          <a:xfrm>
            <a:off x="304800" y="6019800"/>
            <a:ext cx="3063875" cy="369332"/>
          </a:xfrm>
          <a:prstGeom prst="rect">
            <a:avLst/>
          </a:prstGeom>
          <a:noFill/>
          <a:ln w="9525">
            <a:noFill/>
            <a:miter lim="800000"/>
            <a:headEnd/>
            <a:tailEnd/>
          </a:ln>
        </p:spPr>
        <p:txBody>
          <a:bodyPr>
            <a:prstTxWarp prst="textNoShape">
              <a:avLst/>
            </a:prstTxWarp>
            <a:spAutoFit/>
          </a:bodyPr>
          <a:lstStyle/>
          <a:p>
            <a:r>
              <a:rPr lang="en-US" altLang="ja-JP" sz="1800" dirty="0">
                <a:solidFill>
                  <a:srgbClr val="7030A0"/>
                </a:solidFill>
                <a:latin typeface="Cambria Math"/>
              </a:rPr>
              <a:t>[Humphreys &amp; </a:t>
            </a:r>
            <a:r>
              <a:rPr lang="en-US" altLang="ja-JP" sz="1800" dirty="0" err="1">
                <a:solidFill>
                  <a:srgbClr val="7030A0"/>
                </a:solidFill>
                <a:latin typeface="Cambria Math"/>
              </a:rPr>
              <a:t>Hatherley</a:t>
            </a:r>
            <a:r>
              <a:rPr lang="en-US" altLang="ja-JP" sz="1800" dirty="0">
                <a:solidFill>
                  <a:srgbClr val="7030A0"/>
                </a:solidFill>
                <a:latin typeface="Cambria Math"/>
              </a:rPr>
              <a:t>]</a:t>
            </a:r>
          </a:p>
        </p:txBody>
      </p:sp>
      <p:sp>
        <p:nvSpPr>
          <p:cNvPr id="60429" name="Text Box 12"/>
          <p:cNvSpPr txBox="1">
            <a:spLocks noChangeArrowheads="1"/>
          </p:cNvSpPr>
          <p:nvPr/>
        </p:nvSpPr>
        <p:spPr bwMode="auto">
          <a:xfrm>
            <a:off x="457200" y="804332"/>
            <a:ext cx="8474075" cy="830997"/>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Line diagram shows a schematic of the beta-fiber typically found in an </a:t>
            </a:r>
            <a:r>
              <a:rPr lang="en-US" altLang="ja-JP" sz="1600" dirty="0" err="1">
                <a:latin typeface="Calibri"/>
              </a:rPr>
              <a:t>fcc</a:t>
            </a:r>
            <a:r>
              <a:rPr lang="en-US" altLang="ja-JP" sz="1600" dirty="0">
                <a:latin typeface="Calibri"/>
              </a:rPr>
              <a:t> rolling texture with major components labeled (see legend below).  The fibers labeled “alpha” and “gamma” correspond to lines of high intensity typically found in rolled bcc metals.</a:t>
            </a:r>
            <a:endParaRPr lang="en-US" altLang="ja-JP" sz="1600" dirty="0">
              <a:latin typeface="Cambria Math"/>
            </a:endParaRPr>
          </a:p>
        </p:txBody>
      </p:sp>
      <p:sp>
        <p:nvSpPr>
          <p:cNvPr id="60430" name="Text Box 13"/>
          <p:cNvSpPr txBox="1">
            <a:spLocks noChangeArrowheads="1"/>
          </p:cNvSpPr>
          <p:nvPr/>
        </p:nvSpPr>
        <p:spPr bwMode="auto">
          <a:xfrm>
            <a:off x="288925" y="3886200"/>
            <a:ext cx="2021231" cy="1631216"/>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libri"/>
              </a:rPr>
              <a:t>G: Goss</a:t>
            </a:r>
          </a:p>
          <a:p>
            <a:r>
              <a:rPr lang="en-US" altLang="ja-JP" sz="2000" dirty="0">
                <a:latin typeface="Calibri"/>
              </a:rPr>
              <a:t>B: Brass</a:t>
            </a:r>
          </a:p>
          <a:p>
            <a:r>
              <a:rPr lang="en-US" altLang="ja-JP" sz="2000" dirty="0">
                <a:latin typeface="Calibri"/>
              </a:rPr>
              <a:t>C: Copper</a:t>
            </a:r>
          </a:p>
          <a:p>
            <a:r>
              <a:rPr lang="en-US" altLang="ja-JP" sz="2000" dirty="0">
                <a:latin typeface="Calibri"/>
              </a:rPr>
              <a:t>D: Dillamore</a:t>
            </a:r>
          </a:p>
          <a:p>
            <a:r>
              <a:rPr lang="en-US" altLang="ja-JP" sz="2000" dirty="0">
                <a:latin typeface="Calibri"/>
              </a:rPr>
              <a:t>S: “S” component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a:xfrm>
            <a:off x="76200" y="76200"/>
            <a:ext cx="685800" cy="457200"/>
          </a:xfrm>
        </p:spPr>
        <p:txBody>
          <a:bodyPr/>
          <a:lstStyle/>
          <a:p>
            <a:pPr algn="l">
              <a:defRPr/>
            </a:pPr>
            <a:fld id="{2278FF95-4C6B-8F4F-99D8-27C0A6FF011D}" type="slidenum">
              <a:rPr lang="en-US" smtClean="0"/>
              <a:pPr algn="l">
                <a:defRPr/>
              </a:pPr>
              <a:t>29</a:t>
            </a:fld>
            <a:endParaRPr lang="en-US"/>
          </a:p>
        </p:txBody>
      </p:sp>
      <p:sp>
        <p:nvSpPr>
          <p:cNvPr id="47106" name="Rectangle 2"/>
          <p:cNvSpPr>
            <a:spLocks noGrp="1" noChangeArrowheads="1"/>
          </p:cNvSpPr>
          <p:nvPr>
            <p:ph type="title"/>
          </p:nvPr>
        </p:nvSpPr>
        <p:spPr>
          <a:xfrm>
            <a:off x="990600" y="0"/>
            <a:ext cx="3429000" cy="1143000"/>
          </a:xfrm>
        </p:spPr>
        <p:txBody>
          <a:bodyPr/>
          <a:lstStyle/>
          <a:p>
            <a:pPr>
              <a:defRPr/>
            </a:pPr>
            <a:r>
              <a:rPr lang="en-US">
                <a:ea typeface="+mj-ea"/>
                <a:cs typeface="+mj-cs"/>
              </a:rPr>
              <a:t>OD Sections</a:t>
            </a:r>
          </a:p>
        </p:txBody>
      </p:sp>
      <p:graphicFrame>
        <p:nvGraphicFramePr>
          <p:cNvPr id="62466" name="Object 2"/>
          <p:cNvGraphicFramePr>
            <a:graphicFrameLocks noChangeAspect="1"/>
          </p:cNvGraphicFramePr>
          <p:nvPr/>
        </p:nvGraphicFramePr>
        <p:xfrm>
          <a:off x="685800" y="2362200"/>
          <a:ext cx="3606800" cy="3082925"/>
        </p:xfrm>
        <a:graphic>
          <a:graphicData uri="http://schemas.openxmlformats.org/presentationml/2006/ole">
            <mc:AlternateContent xmlns:mc="http://schemas.openxmlformats.org/markup-compatibility/2006">
              <mc:Choice xmlns:v="urn:schemas-microsoft-com:vml" Requires="v">
                <p:oleObj spid="_x0000_s62503"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362200"/>
                        <a:ext cx="3606800" cy="3082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2467" name="Object 3"/>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2504"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470" name="AutoShape 5"/>
          <p:cNvSpPr>
            <a:spLocks noChangeArrowheads="1"/>
          </p:cNvSpPr>
          <p:nvPr/>
        </p:nvSpPr>
        <p:spPr bwMode="auto">
          <a:xfrm>
            <a:off x="1008063" y="2719388"/>
            <a:ext cx="3048000" cy="381000"/>
          </a:xfrm>
          <a:prstGeom prst="flowChartInputOutput">
            <a:avLst/>
          </a:prstGeom>
          <a:noFill/>
          <a:ln w="57150">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1" name="Rectangle 6"/>
          <p:cNvSpPr>
            <a:spLocks noChangeArrowheads="1"/>
          </p:cNvSpPr>
          <p:nvPr/>
        </p:nvSpPr>
        <p:spPr bwMode="auto">
          <a:xfrm>
            <a:off x="4343400" y="1524000"/>
            <a:ext cx="990600" cy="990600"/>
          </a:xfrm>
          <a:prstGeom prst="rect">
            <a:avLst/>
          </a:prstGeom>
          <a:noFill/>
          <a:ln w="28575">
            <a:solidFill>
              <a:srgbClr val="99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2" name="AutoShape 7"/>
          <p:cNvSpPr>
            <a:spLocks noChangeArrowheads="1"/>
          </p:cNvSpPr>
          <p:nvPr/>
        </p:nvSpPr>
        <p:spPr bwMode="auto">
          <a:xfrm>
            <a:off x="1001713" y="2868613"/>
            <a:ext cx="3048000" cy="381000"/>
          </a:xfrm>
          <a:prstGeom prst="flowChartInputOutput">
            <a:avLst/>
          </a:prstGeom>
          <a:noFill/>
          <a:ln w="57150">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3" name="Rectangle 8"/>
          <p:cNvSpPr>
            <a:spLocks noChangeArrowheads="1"/>
          </p:cNvSpPr>
          <p:nvPr/>
        </p:nvSpPr>
        <p:spPr bwMode="auto">
          <a:xfrm>
            <a:off x="5334000" y="1524000"/>
            <a:ext cx="990600" cy="990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4" name="AutoShape 9"/>
          <p:cNvSpPr>
            <a:spLocks noChangeArrowheads="1"/>
          </p:cNvSpPr>
          <p:nvPr/>
        </p:nvSpPr>
        <p:spPr bwMode="auto">
          <a:xfrm>
            <a:off x="981075" y="3021013"/>
            <a:ext cx="3048000" cy="381000"/>
          </a:xfrm>
          <a:prstGeom prst="flowChartInputOutput">
            <a:avLst/>
          </a:prstGeom>
          <a:noFill/>
          <a:ln w="57150">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5" name="Rectangle 10"/>
          <p:cNvSpPr>
            <a:spLocks noChangeArrowheads="1"/>
          </p:cNvSpPr>
          <p:nvPr/>
        </p:nvSpPr>
        <p:spPr bwMode="auto">
          <a:xfrm>
            <a:off x="6324600" y="1524000"/>
            <a:ext cx="914400" cy="990600"/>
          </a:xfrm>
          <a:prstGeom prst="rect">
            <a:avLst/>
          </a:prstGeom>
          <a:noFill/>
          <a:ln w="28575">
            <a:solidFill>
              <a:srgbClr val="008080"/>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6" name="AutoShape 11"/>
          <p:cNvSpPr>
            <a:spLocks noChangeArrowheads="1"/>
          </p:cNvSpPr>
          <p:nvPr/>
        </p:nvSpPr>
        <p:spPr bwMode="auto">
          <a:xfrm>
            <a:off x="990600" y="3173413"/>
            <a:ext cx="3048000" cy="381000"/>
          </a:xfrm>
          <a:prstGeom prst="flowChartInputOutput">
            <a:avLst/>
          </a:prstGeom>
          <a:noFill/>
          <a:ln w="57150">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7" name="Rectangle 12"/>
          <p:cNvSpPr>
            <a:spLocks noChangeArrowheads="1"/>
          </p:cNvSpPr>
          <p:nvPr/>
        </p:nvSpPr>
        <p:spPr bwMode="auto">
          <a:xfrm>
            <a:off x="7315200" y="1524000"/>
            <a:ext cx="914400" cy="990600"/>
          </a:xfrm>
          <a:prstGeom prst="rect">
            <a:avLst/>
          </a:prstGeom>
          <a:noFill/>
          <a:ln w="28575">
            <a:solidFill>
              <a:srgbClr val="0000CC"/>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2478" name="Rectangle 13"/>
          <p:cNvSpPr>
            <a:spLocks noChangeArrowheads="1"/>
          </p:cNvSpPr>
          <p:nvPr/>
        </p:nvSpPr>
        <p:spPr bwMode="auto">
          <a:xfrm>
            <a:off x="4343400" y="83820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9900CC"/>
                </a:solidFill>
                <a:latin typeface="Symbol" charset="2"/>
              </a:rPr>
              <a:t>f</a:t>
            </a:r>
            <a:r>
              <a:rPr lang="en-US" altLang="ja-JP" baseline="-25000" dirty="0">
                <a:solidFill>
                  <a:srgbClr val="9900CC"/>
                </a:solidFill>
                <a:latin typeface="Cambria Math"/>
              </a:rPr>
              <a:t>2</a:t>
            </a:r>
            <a:r>
              <a:rPr lang="en-US" altLang="ja-JP" dirty="0">
                <a:solidFill>
                  <a:srgbClr val="9900CC"/>
                </a:solidFill>
                <a:latin typeface="Cambria Math"/>
              </a:rPr>
              <a:t> = 0°</a:t>
            </a:r>
          </a:p>
        </p:txBody>
      </p:sp>
      <p:sp>
        <p:nvSpPr>
          <p:cNvPr id="62479" name="Rectangle 14"/>
          <p:cNvSpPr>
            <a:spLocks noChangeArrowheads="1"/>
          </p:cNvSpPr>
          <p:nvPr/>
        </p:nvSpPr>
        <p:spPr bwMode="auto">
          <a:xfrm>
            <a:off x="5357813" y="590550"/>
            <a:ext cx="1110100"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r>
              <a:rPr lang="en-US" altLang="ja-JP" dirty="0">
                <a:solidFill>
                  <a:srgbClr val="FF0000"/>
                </a:solidFill>
                <a:latin typeface="Cambria Math"/>
              </a:rPr>
              <a:t> = 5°</a:t>
            </a:r>
          </a:p>
        </p:txBody>
      </p:sp>
      <p:sp>
        <p:nvSpPr>
          <p:cNvPr id="62480" name="Rectangle 15"/>
          <p:cNvSpPr>
            <a:spLocks noChangeArrowheads="1"/>
          </p:cNvSpPr>
          <p:nvPr/>
        </p:nvSpPr>
        <p:spPr bwMode="auto">
          <a:xfrm>
            <a:off x="7262813" y="59055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CC"/>
                </a:solidFill>
                <a:latin typeface="Symbol" charset="2"/>
              </a:rPr>
              <a:t>f</a:t>
            </a:r>
            <a:r>
              <a:rPr lang="en-US" altLang="ja-JP" baseline="-25000" dirty="0">
                <a:solidFill>
                  <a:srgbClr val="0000CC"/>
                </a:solidFill>
                <a:latin typeface="Cambria Math"/>
              </a:rPr>
              <a:t>2</a:t>
            </a:r>
            <a:r>
              <a:rPr lang="en-US" altLang="ja-JP" dirty="0">
                <a:solidFill>
                  <a:srgbClr val="0000CC"/>
                </a:solidFill>
                <a:latin typeface="Cambria Math"/>
              </a:rPr>
              <a:t> = 15°</a:t>
            </a:r>
          </a:p>
        </p:txBody>
      </p:sp>
      <p:sp>
        <p:nvSpPr>
          <p:cNvPr id="62481" name="Rectangle 16"/>
          <p:cNvSpPr>
            <a:spLocks noChangeArrowheads="1"/>
          </p:cNvSpPr>
          <p:nvPr/>
        </p:nvSpPr>
        <p:spPr bwMode="auto">
          <a:xfrm>
            <a:off x="6248400" y="914400"/>
            <a:ext cx="128051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8080"/>
                </a:solidFill>
                <a:latin typeface="Symbol" charset="2"/>
              </a:rPr>
              <a:t>f</a:t>
            </a:r>
            <a:r>
              <a:rPr lang="en-US" altLang="ja-JP" baseline="-25000" dirty="0">
                <a:solidFill>
                  <a:srgbClr val="008080"/>
                </a:solidFill>
                <a:latin typeface="Cambria Math"/>
              </a:rPr>
              <a:t>2</a:t>
            </a:r>
            <a:r>
              <a:rPr lang="en-US" altLang="ja-JP" dirty="0">
                <a:solidFill>
                  <a:srgbClr val="008080"/>
                </a:solidFill>
                <a:latin typeface="Cambria Math"/>
              </a:rPr>
              <a:t> = 10°</a:t>
            </a:r>
          </a:p>
        </p:txBody>
      </p:sp>
      <p:sp>
        <p:nvSpPr>
          <p:cNvPr id="62482" name="Line 18"/>
          <p:cNvSpPr>
            <a:spLocks noChangeShapeType="1"/>
          </p:cNvSpPr>
          <p:nvPr/>
        </p:nvSpPr>
        <p:spPr bwMode="auto">
          <a:xfrm flipV="1">
            <a:off x="533400" y="2286000"/>
            <a:ext cx="14478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3" name="Line 19"/>
          <p:cNvSpPr>
            <a:spLocks noChangeShapeType="1"/>
          </p:cNvSpPr>
          <p:nvPr/>
        </p:nvSpPr>
        <p:spPr bwMode="auto">
          <a:xfrm flipH="1">
            <a:off x="0" y="2286000"/>
            <a:ext cx="533400" cy="3810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4" name="Text Box 20"/>
          <p:cNvSpPr txBox="1">
            <a:spLocks noChangeArrowheads="1"/>
          </p:cNvSpPr>
          <p:nvPr/>
        </p:nvSpPr>
        <p:spPr bwMode="auto">
          <a:xfrm>
            <a:off x="2193925" y="1555750"/>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1</a:t>
            </a:r>
            <a:endParaRPr lang="en-US" altLang="ja-JP" sz="4000" dirty="0">
              <a:solidFill>
                <a:srgbClr val="FF0000"/>
              </a:solidFill>
              <a:latin typeface="Cambria Math"/>
            </a:endParaRPr>
          </a:p>
        </p:txBody>
      </p:sp>
      <p:sp>
        <p:nvSpPr>
          <p:cNvPr id="62485" name="Text Box 21"/>
          <p:cNvSpPr txBox="1">
            <a:spLocks noChangeArrowheads="1"/>
          </p:cNvSpPr>
          <p:nvPr/>
        </p:nvSpPr>
        <p:spPr bwMode="auto">
          <a:xfrm>
            <a:off x="0" y="1371600"/>
            <a:ext cx="571500" cy="701675"/>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endParaRPr lang="en-US" altLang="ja-JP" sz="4000" dirty="0">
              <a:solidFill>
                <a:srgbClr val="FF0000"/>
              </a:solidFill>
              <a:latin typeface="Cambria Math"/>
            </a:endParaRPr>
          </a:p>
        </p:txBody>
      </p:sp>
      <p:sp>
        <p:nvSpPr>
          <p:cNvPr id="62486" name="Line 22"/>
          <p:cNvSpPr>
            <a:spLocks noChangeShapeType="1"/>
          </p:cNvSpPr>
          <p:nvPr/>
        </p:nvSpPr>
        <p:spPr bwMode="auto">
          <a:xfrm>
            <a:off x="533400" y="228600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2487" name="Text Box 23"/>
          <p:cNvSpPr txBox="1">
            <a:spLocks noChangeArrowheads="1"/>
          </p:cNvSpPr>
          <p:nvPr/>
        </p:nvSpPr>
        <p:spPr bwMode="auto">
          <a:xfrm>
            <a:off x="228600" y="4322763"/>
            <a:ext cx="641271" cy="707886"/>
          </a:xfrm>
          <a:prstGeom prst="rect">
            <a:avLst/>
          </a:prstGeom>
          <a:noFill/>
          <a:ln w="9525">
            <a:noFill/>
            <a:miter lim="800000"/>
            <a:headEnd/>
            <a:tailEnd/>
          </a:ln>
        </p:spPr>
        <p:txBody>
          <a:bodyPr wrap="none">
            <a:prstTxWarp prst="textNoShape">
              <a:avLst/>
            </a:prstTxWarp>
            <a:spAutoFit/>
          </a:bodyPr>
          <a:lstStyle/>
          <a:p>
            <a:r>
              <a:rPr lang="en-US" altLang="ja-JP" sz="4000" dirty="0">
                <a:solidFill>
                  <a:srgbClr val="FF0000"/>
                </a:solidFill>
                <a:latin typeface="Symbol" charset="2"/>
              </a:rPr>
              <a:t>f</a:t>
            </a:r>
            <a:r>
              <a:rPr lang="en-US" altLang="ja-JP" sz="4000" baseline="-25000" dirty="0">
                <a:solidFill>
                  <a:srgbClr val="FF0000"/>
                </a:solidFill>
                <a:latin typeface="Cambria Math"/>
              </a:rPr>
              <a:t>2</a:t>
            </a:r>
            <a:endParaRPr lang="en-US" altLang="ja-JP" sz="4000" dirty="0">
              <a:solidFill>
                <a:srgbClr val="FF0000"/>
              </a:solidFill>
              <a:latin typeface="Cambria Math"/>
            </a:endParaRPr>
          </a:p>
        </p:txBody>
      </p:sp>
      <p:sp>
        <p:nvSpPr>
          <p:cNvPr id="62488" name="Text Box 2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62489" name="Text Box 25"/>
          <p:cNvSpPr txBox="1">
            <a:spLocks noChangeArrowheads="1"/>
          </p:cNvSpPr>
          <p:nvPr/>
        </p:nvSpPr>
        <p:spPr bwMode="auto">
          <a:xfrm>
            <a:off x="304800" y="57150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Sections are drawn as contour maps, one per value of </a:t>
            </a:r>
            <a:r>
              <a:rPr lang="en-US" altLang="ja-JP" sz="1600" i="1" dirty="0">
                <a:latin typeface="Symbol" charset="2"/>
                <a:sym typeface="Symbol" charset="2"/>
              </a:rPr>
              <a:t></a:t>
            </a:r>
            <a:r>
              <a:rPr lang="en-US" altLang="ja-JP" sz="1600" baseline="-25000" dirty="0">
                <a:latin typeface="Calibri"/>
              </a:rPr>
              <a:t>2</a:t>
            </a:r>
            <a:r>
              <a:rPr lang="en-US" altLang="ja-JP" sz="1600" dirty="0">
                <a:latin typeface="Calibri"/>
              </a:rPr>
              <a:t> (0, 5, 10 … 90°).</a:t>
            </a:r>
            <a:endParaRPr lang="en-US" altLang="ja-JP" sz="1600" dirty="0">
              <a:latin typeface="Cambria Math"/>
            </a:endParaRPr>
          </a:p>
        </p:txBody>
      </p:sp>
      <p:sp>
        <p:nvSpPr>
          <p:cNvPr id="62490" name="Text Box 26"/>
          <p:cNvSpPr txBox="1">
            <a:spLocks noChangeArrowheads="1"/>
          </p:cNvSpPr>
          <p:nvPr/>
        </p:nvSpPr>
        <p:spPr bwMode="auto">
          <a:xfrm>
            <a:off x="609600" y="990600"/>
            <a:ext cx="3733800" cy="581025"/>
          </a:xfrm>
          <a:prstGeom prst="rect">
            <a:avLst/>
          </a:prstGeom>
          <a:noFill/>
          <a:ln w="9525">
            <a:noFill/>
            <a:miter lim="800000"/>
            <a:headEnd/>
            <a:tailEnd/>
          </a:ln>
        </p:spPr>
        <p:txBody>
          <a:bodyPr>
            <a:prstTxWarp prst="textNoShape">
              <a:avLst/>
            </a:prstTxWarp>
            <a:spAutoFit/>
          </a:bodyPr>
          <a:lstStyle/>
          <a:p>
            <a:r>
              <a:rPr lang="en-US" altLang="ja-JP" sz="1600" dirty="0">
                <a:latin typeface="Calibri"/>
              </a:rPr>
              <a:t>Example of copper rolled to 90% reduction in thickness (</a:t>
            </a:r>
            <a:r>
              <a:rPr lang="en-US" altLang="ja-JP" sz="1600" i="1" dirty="0">
                <a:latin typeface="Symbol" charset="2"/>
                <a:sym typeface="Symbol" charset="2"/>
              </a:rPr>
              <a:t></a:t>
            </a:r>
            <a:r>
              <a:rPr lang="en-US" altLang="ja-JP" sz="1600" dirty="0">
                <a:latin typeface="Calibri"/>
              </a:rPr>
              <a:t> ~ 2.5)</a:t>
            </a:r>
            <a:endParaRPr lang="en-US" altLang="ja-JP" sz="1600" dirty="0">
              <a:latin typeface="Cambria Math"/>
            </a:endParaRPr>
          </a:p>
        </p:txBody>
      </p:sp>
      <p:sp>
        <p:nvSpPr>
          <p:cNvPr id="47131"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B</a:t>
            </a:r>
            <a:endParaRPr lang="en-US" dirty="0">
              <a:effectLst>
                <a:outerShdw blurRad="38100" dist="38100" dir="2700000" algn="tl">
                  <a:srgbClr val="DDDDDD"/>
                </a:outerShdw>
              </a:effectLst>
              <a:latin typeface="Calibri"/>
            </a:endParaRPr>
          </a:p>
        </p:txBody>
      </p:sp>
      <p:sp>
        <p:nvSpPr>
          <p:cNvPr id="47132"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S</a:t>
            </a:r>
            <a:endParaRPr lang="en-US" dirty="0">
              <a:effectLst>
                <a:outerShdw blurRad="38100" dist="38100" dir="2700000" algn="tl">
                  <a:srgbClr val="DDDDDD"/>
                </a:outerShdw>
              </a:effectLst>
              <a:latin typeface="Calibri"/>
            </a:endParaRPr>
          </a:p>
        </p:txBody>
      </p:sp>
      <p:sp>
        <p:nvSpPr>
          <p:cNvPr id="47134" name="Text Box 30"/>
          <p:cNvSpPr txBox="1">
            <a:spLocks noChangeArrowheads="1"/>
          </p:cNvSpPr>
          <p:nvPr/>
        </p:nvSpPr>
        <p:spPr bwMode="auto">
          <a:xfrm>
            <a:off x="6089650" y="3581400"/>
            <a:ext cx="348773"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C</a:t>
            </a:r>
            <a:endParaRPr lang="en-US" dirty="0">
              <a:effectLst>
                <a:outerShdw blurRad="38100" dist="38100" dir="2700000" algn="tl">
                  <a:srgbClr val="DDDDDD"/>
                </a:outerShdw>
              </a:effectLst>
              <a:latin typeface="Calibri"/>
            </a:endParaRPr>
          </a:p>
        </p:txBody>
      </p:sp>
      <p:sp>
        <p:nvSpPr>
          <p:cNvPr id="47135" name="Text Box 31"/>
          <p:cNvSpPr txBox="1">
            <a:spLocks noChangeArrowheads="1"/>
          </p:cNvSpPr>
          <p:nvPr/>
        </p:nvSpPr>
        <p:spPr bwMode="auto">
          <a:xfrm>
            <a:off x="5937250" y="3581400"/>
            <a:ext cx="37402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D</a:t>
            </a:r>
            <a:endParaRPr lang="en-US" dirty="0">
              <a:effectLst>
                <a:outerShdw blurRad="38100" dist="38100" dir="2700000" algn="tl">
                  <a:srgbClr val="DDDDDD"/>
                </a:outerShdw>
              </a:effectLst>
              <a:latin typeface="Calibri"/>
            </a:endParaRPr>
          </a:p>
        </p:txBody>
      </p:sp>
      <p:sp>
        <p:nvSpPr>
          <p:cNvPr id="47136"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FF0000"/>
                </a:solidFill>
                <a:effectLst>
                  <a:outerShdw blurRad="38100" dist="38100" dir="2700000" algn="tl">
                    <a:srgbClr val="DDDDDD"/>
                  </a:outerShdw>
                </a:effectLst>
                <a:latin typeface="Calibri"/>
              </a:rPr>
              <a:t>G</a:t>
            </a:r>
            <a:endParaRPr lang="en-US" dirty="0">
              <a:effectLst>
                <a:outerShdw blurRad="38100" dist="38100" dir="2700000" algn="tl">
                  <a:srgbClr val="DDDDDD"/>
                </a:outerShdw>
              </a:effectLst>
              <a:latin typeface="Calibri"/>
            </a:endParaRPr>
          </a:p>
        </p:txBody>
      </p:sp>
      <p:sp>
        <p:nvSpPr>
          <p:cNvPr id="33" name="Text Box 11"/>
          <p:cNvSpPr txBox="1">
            <a:spLocks noChangeArrowheads="1"/>
          </p:cNvSpPr>
          <p:nvPr/>
        </p:nvSpPr>
        <p:spPr bwMode="auto">
          <a:xfrm>
            <a:off x="1050925" y="5334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
        <p:nvSpPr>
          <p:cNvPr id="3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660066"/>
                </a:solidFill>
                <a:latin typeface="Cambria Math"/>
              </a:rPr>
              <a:t>[Bunge]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1</a:t>
            </a:r>
            <a:endParaRPr lang="ja-JP" altLang="en-US" dirty="0"/>
          </a:p>
        </p:txBody>
      </p:sp>
      <p:sp>
        <p:nvSpPr>
          <p:cNvPr id="3" name="Content Placeholder 2"/>
          <p:cNvSpPr>
            <a:spLocks noGrp="1"/>
          </p:cNvSpPr>
          <p:nvPr>
            <p:ph idx="1"/>
          </p:nvPr>
        </p:nvSpPr>
        <p:spPr>
          <a:xfrm>
            <a:off x="685800" y="1219200"/>
            <a:ext cx="7772400" cy="5486400"/>
          </a:xfrm>
        </p:spPr>
        <p:txBody>
          <a:bodyPr/>
          <a:lstStyle/>
          <a:p>
            <a:pPr marL="514350" indent="-514350">
              <a:buFont typeface="+mj-lt"/>
              <a:buAutoNum type="arabicPeriod"/>
            </a:pPr>
            <a:r>
              <a:rPr lang="en-US" altLang="ja-JP" sz="2000" dirty="0"/>
              <a:t>Why does an orientation distribution (OD) require three parameters? </a:t>
            </a:r>
            <a:r>
              <a:rPr lang="en-US" altLang="ja-JP" sz="2000" dirty="0">
                <a:solidFill>
                  <a:srgbClr val="0000CC"/>
                </a:solidFill>
              </a:rPr>
              <a:t>For the straightforward reason that an orientation requires 3 parameters therefore a distribution must also be 3-dimensional.</a:t>
            </a:r>
            <a:endParaRPr lang="en-US" altLang="ja-JP" sz="2000" dirty="0"/>
          </a:p>
          <a:p>
            <a:pPr marL="514350" indent="-514350">
              <a:buFont typeface="+mj-lt"/>
              <a:buAutoNum type="arabicPeriod"/>
            </a:pPr>
            <a:r>
              <a:rPr lang="en-US" altLang="ja-JP" sz="2000" dirty="0"/>
              <a:t>What are the similarities and differences between an OD and a probability density function?</a:t>
            </a:r>
            <a:r>
              <a:rPr lang="en-US" altLang="ja-JP" sz="2000" dirty="0">
                <a:solidFill>
                  <a:srgbClr val="0000CC"/>
                </a:solidFill>
              </a:rPr>
              <a:t> An OD can thought of as a PDF in 3D. However, the scaling is different, i.e., it is </a:t>
            </a:r>
            <a:r>
              <a:rPr lang="en-US" altLang="ja-JP" sz="2000" i="1" dirty="0">
                <a:solidFill>
                  <a:srgbClr val="0000CC"/>
                </a:solidFill>
              </a:rPr>
              <a:t>not</a:t>
            </a:r>
            <a:r>
              <a:rPr lang="en-US" altLang="ja-JP" sz="2000" dirty="0">
                <a:solidFill>
                  <a:srgbClr val="0000CC"/>
                </a:solidFill>
              </a:rPr>
              <a:t> unit volume but scaled such that a uniform distribution (everywhere the same probability of finding a given component) is unity.</a:t>
            </a:r>
            <a:endParaRPr lang="en-US" altLang="ja-JP" sz="2000" dirty="0"/>
          </a:p>
          <a:p>
            <a:pPr marL="514350" indent="-514350">
              <a:buFont typeface="+mj-lt"/>
              <a:buAutoNum type="arabicPeriod"/>
            </a:pPr>
            <a:r>
              <a:rPr lang="en-US" altLang="ja-JP" sz="2000" dirty="0"/>
              <a:t>What is the practical value of an OD (as compared to pole figures, e.g.)?</a:t>
            </a:r>
            <a:r>
              <a:rPr lang="en-US" altLang="ja-JP" sz="2000" dirty="0">
                <a:solidFill>
                  <a:srgbClr val="0000CC"/>
                </a:solidFill>
              </a:rPr>
              <a:t> For quantifying textures and essential for computing the anisotropy of a material.</a:t>
            </a:r>
            <a:endParaRPr lang="en-US" altLang="ja-JP" sz="2000" dirty="0"/>
          </a:p>
          <a:p>
            <a:pPr marL="514350" indent="-514350">
              <a:buFont typeface="+mj-lt"/>
              <a:buAutoNum type="arabicPeriod"/>
            </a:pPr>
            <a:r>
              <a:rPr lang="en-US" altLang="ja-JP" sz="2000" dirty="0"/>
              <a:t>Does an OD have to be parameterized with Euler angles?</a:t>
            </a:r>
            <a:r>
              <a:rPr lang="en-US" altLang="ja-JP" sz="2000" dirty="0">
                <a:solidFill>
                  <a:srgbClr val="0000CC"/>
                </a:solidFill>
              </a:rPr>
              <a:t> Any suitable parameterization of rotations is acceptable; Rodrigues vectors is a common alternative especially for grain boundaries.</a:t>
            </a:r>
            <a:endParaRPr lang="en-US" altLang="ja-JP" sz="2000" dirty="0"/>
          </a:p>
          <a:p>
            <a:pPr marL="514350" indent="-514350">
              <a:buFont typeface="+mj-lt"/>
              <a:buAutoNum type="arabicPeriod"/>
            </a:pPr>
            <a:r>
              <a:rPr lang="en-US" altLang="ja-JP" sz="2000" dirty="0"/>
              <a:t>Against which Euler angles are ODs typically sectioned? </a:t>
            </a:r>
            <a:r>
              <a:rPr lang="en-US" altLang="ja-JP" sz="2000" dirty="0">
                <a:solidFill>
                  <a:srgbClr val="0000CC"/>
                </a:solidFill>
              </a:rPr>
              <a:t>For fcc metals, phi-2; for bcc metals, phi-1.</a:t>
            </a:r>
            <a:endParaRPr lang="en-US" altLang="ja-JP" sz="2000" dirty="0"/>
          </a:p>
          <a:p>
            <a:pPr marL="514350" indent="-514350">
              <a:buFont typeface="+mj-lt"/>
              <a:buAutoNum type="arabicPeriod"/>
            </a:pPr>
            <a:endParaRPr lang="ja-JP" altLang="en-US" sz="20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p:txBody>
          <a:bodyPr/>
          <a:lstStyle/>
          <a:p>
            <a:pPr>
              <a:defRPr/>
            </a:pPr>
            <a:fld id="{AB0C7677-3A65-6846-8B8F-968212A55623}" type="slidenum">
              <a:rPr lang="en-US" smtClean="0"/>
              <a:pPr>
                <a:defRPr/>
              </a:pPr>
              <a:t>30</a:t>
            </a:fld>
            <a:endParaRPr lang="en-US"/>
          </a:p>
        </p:txBody>
      </p:sp>
      <p:sp>
        <p:nvSpPr>
          <p:cNvPr id="13314" name="Rectangle 2"/>
          <p:cNvSpPr>
            <a:spLocks noGrp="1" noChangeArrowheads="1"/>
          </p:cNvSpPr>
          <p:nvPr>
            <p:ph type="title"/>
          </p:nvPr>
        </p:nvSpPr>
        <p:spPr>
          <a:xfrm>
            <a:off x="533400" y="76200"/>
            <a:ext cx="8305800" cy="838200"/>
          </a:xfrm>
        </p:spPr>
        <p:txBody>
          <a:bodyPr/>
          <a:lstStyle/>
          <a:p>
            <a:pPr>
              <a:defRPr/>
            </a:pPr>
            <a:r>
              <a:rPr lang="en-US" sz="4000">
                <a:ea typeface="+mj-ea"/>
                <a:cs typeface="+mj-cs"/>
              </a:rPr>
              <a:t>Example of OD in Bunge Euler Space</a:t>
            </a:r>
          </a:p>
        </p:txBody>
      </p:sp>
      <p:graphicFrame>
        <p:nvGraphicFramePr>
          <p:cNvPr id="64514"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4534"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4517" name="Text Box 4"/>
          <p:cNvSpPr txBox="1">
            <a:spLocks noChangeArrowheads="1"/>
          </p:cNvSpPr>
          <p:nvPr/>
        </p:nvSpPr>
        <p:spPr bwMode="auto">
          <a:xfrm>
            <a:off x="457200" y="1447800"/>
            <a:ext cx="3581400" cy="3785652"/>
          </a:xfrm>
          <a:prstGeom prst="rect">
            <a:avLst/>
          </a:prstGeom>
          <a:noFill/>
          <a:ln w="9525">
            <a:noFill/>
            <a:miter lim="800000"/>
            <a:headEnd/>
            <a:tailEnd/>
          </a:ln>
        </p:spPr>
        <p:txBody>
          <a:bodyPr>
            <a:prstTxWarp prst="textNoShape">
              <a:avLst/>
            </a:prstTxWarp>
            <a:spAutoFit/>
          </a:bodyPr>
          <a:lstStyle/>
          <a:p>
            <a:r>
              <a:rPr lang="en-US" altLang="ja-JP" sz="2000" dirty="0">
                <a:latin typeface="Calibri"/>
              </a:rPr>
              <a:t>•  OD is represented by a</a:t>
            </a:r>
            <a:br>
              <a:rPr lang="en-US" altLang="ja-JP" sz="2000" dirty="0">
                <a:latin typeface="Calibri"/>
              </a:rPr>
            </a:br>
            <a:r>
              <a:rPr lang="en-US" altLang="ja-JP" sz="2000" dirty="0">
                <a:latin typeface="Calibri"/>
              </a:rPr>
              <a:t>series of </a:t>
            </a:r>
            <a:r>
              <a:rPr lang="en-US" altLang="ja-JP" sz="2000" i="1" dirty="0">
                <a:latin typeface="Calibri"/>
              </a:rPr>
              <a:t>sections</a:t>
            </a:r>
            <a:r>
              <a:rPr lang="en-US" altLang="ja-JP" sz="2000" dirty="0">
                <a:latin typeface="Calibri"/>
              </a:rPr>
              <a:t>, i.e. one</a:t>
            </a:r>
            <a:br>
              <a:rPr lang="en-US" altLang="ja-JP" sz="2000" dirty="0">
                <a:latin typeface="Calibri"/>
              </a:rPr>
            </a:br>
            <a:r>
              <a:rPr lang="en-US" altLang="ja-JP" sz="2000" dirty="0">
                <a:latin typeface="Calibri"/>
              </a:rPr>
              <a:t>(square) box per section.</a:t>
            </a:r>
          </a:p>
          <a:p>
            <a:r>
              <a:rPr lang="en-US" altLang="ja-JP" sz="2000" dirty="0">
                <a:latin typeface="Calibri"/>
              </a:rPr>
              <a:t>•  Each section shows the</a:t>
            </a:r>
            <a:br>
              <a:rPr lang="en-US" altLang="ja-JP" sz="2000" dirty="0">
                <a:latin typeface="Calibri"/>
              </a:rPr>
            </a:br>
            <a:r>
              <a:rPr lang="en-US" altLang="ja-JP" sz="2000" dirty="0">
                <a:latin typeface="Calibri"/>
              </a:rPr>
              <a:t>variation of the OD intensity</a:t>
            </a:r>
            <a:br>
              <a:rPr lang="en-US" altLang="ja-JP" sz="2000" dirty="0">
                <a:latin typeface="Calibri"/>
              </a:rPr>
            </a:br>
            <a:r>
              <a:rPr lang="en-US" altLang="ja-JP" sz="2000" dirty="0">
                <a:latin typeface="Calibri"/>
              </a:rPr>
              <a:t>for a fixed value of the third</a:t>
            </a:r>
            <a:br>
              <a:rPr lang="en-US" altLang="ja-JP" sz="2000" dirty="0">
                <a:latin typeface="Calibri"/>
              </a:rPr>
            </a:br>
            <a:r>
              <a:rPr lang="en-US" altLang="ja-JP" sz="2000" dirty="0">
                <a:latin typeface="Calibri"/>
              </a:rPr>
              <a:t>angle.</a:t>
            </a:r>
          </a:p>
          <a:p>
            <a:r>
              <a:rPr lang="en-US" altLang="ja-JP" sz="2000" dirty="0">
                <a:latin typeface="Calibri"/>
              </a:rPr>
              <a:t>•  Contour plots interpolate</a:t>
            </a:r>
            <a:br>
              <a:rPr lang="en-US" altLang="ja-JP" sz="2000" dirty="0">
                <a:latin typeface="Calibri"/>
              </a:rPr>
            </a:br>
            <a:r>
              <a:rPr lang="en-US" altLang="ja-JP" sz="2000" dirty="0">
                <a:latin typeface="Calibri"/>
              </a:rPr>
              <a:t>between discrete points.</a:t>
            </a:r>
          </a:p>
          <a:p>
            <a:r>
              <a:rPr lang="en-US" altLang="ja-JP" sz="2000" dirty="0">
                <a:latin typeface="Calibri"/>
              </a:rPr>
              <a:t>•  High intensities mean that the corresponding orientation is common (occurs frequently).</a:t>
            </a:r>
          </a:p>
        </p:txBody>
      </p:sp>
      <p:sp>
        <p:nvSpPr>
          <p:cNvPr id="64518" name="Line 5"/>
          <p:cNvSpPr>
            <a:spLocks noChangeShapeType="1"/>
          </p:cNvSpPr>
          <p:nvPr/>
        </p:nvSpPr>
        <p:spPr bwMode="auto">
          <a:xfrm>
            <a:off x="4191000" y="12192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19" name="Line 7"/>
          <p:cNvSpPr>
            <a:spLocks noChangeShapeType="1"/>
          </p:cNvSpPr>
          <p:nvPr/>
        </p:nvSpPr>
        <p:spPr bwMode="auto">
          <a:xfrm>
            <a:off x="4191000" y="12192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4520" name="Text Box 8"/>
          <p:cNvSpPr txBox="1">
            <a:spLocks noChangeArrowheads="1"/>
          </p:cNvSpPr>
          <p:nvPr/>
        </p:nvSpPr>
        <p:spPr bwMode="auto">
          <a:xfrm>
            <a:off x="5851525" y="7127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4521" name="Text Box 9"/>
          <p:cNvSpPr txBox="1">
            <a:spLocks noChangeArrowheads="1"/>
          </p:cNvSpPr>
          <p:nvPr/>
        </p:nvSpPr>
        <p:spPr bwMode="auto">
          <a:xfrm>
            <a:off x="3581400" y="25908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4522" name="Rectangle 10"/>
          <p:cNvSpPr>
            <a:spLocks noChangeArrowheads="1"/>
          </p:cNvSpPr>
          <p:nvPr/>
        </p:nvSpPr>
        <p:spPr bwMode="auto">
          <a:xfrm>
            <a:off x="7239000" y="1524000"/>
            <a:ext cx="990600" cy="990600"/>
          </a:xfrm>
          <a:prstGeom prst="rect">
            <a:avLst/>
          </a:prstGeom>
          <a:noFill/>
          <a:ln w="38100">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4523" name="Text Box 11"/>
          <p:cNvSpPr txBox="1">
            <a:spLocks noChangeArrowheads="1"/>
          </p:cNvSpPr>
          <p:nvPr/>
        </p:nvSpPr>
        <p:spPr bwMode="auto">
          <a:xfrm>
            <a:off x="6918325" y="838200"/>
            <a:ext cx="1994356" cy="461665"/>
          </a:xfrm>
          <a:prstGeom prst="rect">
            <a:avLst/>
          </a:prstGeom>
          <a:noFill/>
          <a:ln w="9525">
            <a:noFill/>
            <a:miter lim="800000"/>
            <a:headEnd/>
            <a:tailEnd/>
          </a:ln>
        </p:spPr>
        <p:txBody>
          <a:bodyPr wrap="none">
            <a:prstTxWarp prst="textNoShape">
              <a:avLst/>
            </a:prstTxWarp>
            <a:spAutoFit/>
          </a:bodyPr>
          <a:lstStyle/>
          <a:p>
            <a:r>
              <a:rPr lang="en-US" altLang="ja-JP" dirty="0">
                <a:solidFill>
                  <a:schemeClr val="accent2"/>
                </a:solidFill>
                <a:latin typeface="Cambria Math"/>
              </a:rPr>
              <a:t>Section at 15°</a:t>
            </a:r>
          </a:p>
        </p:txBody>
      </p:sp>
      <p:sp>
        <p:nvSpPr>
          <p:cNvPr id="64524" name="Text Box 12"/>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4"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660066"/>
                </a:solidFill>
                <a:latin typeface="Cambria Math"/>
              </a:rPr>
              <a:t>[Bunge]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6476B802-A569-D043-959B-05DF76A3B1A8}" type="slidenum">
              <a:rPr lang="en-US" smtClean="0"/>
              <a:pPr>
                <a:defRPr/>
              </a:pPr>
              <a:t>31</a:t>
            </a:fld>
            <a:endParaRPr lang="en-US"/>
          </a:p>
        </p:txBody>
      </p:sp>
      <p:sp>
        <p:nvSpPr>
          <p:cNvPr id="14339" name="Rectangle 3"/>
          <p:cNvSpPr>
            <a:spLocks noChangeArrowheads="1"/>
          </p:cNvSpPr>
          <p:nvPr/>
        </p:nvSpPr>
        <p:spPr bwMode="auto">
          <a:xfrm>
            <a:off x="685800" y="228600"/>
            <a:ext cx="3200400" cy="25146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a:solidFill>
                  <a:srgbClr val="0000CC"/>
                </a:solidFill>
                <a:effectLst>
                  <a:outerShdw blurRad="38100" dist="38100" dir="2700000" algn="tl">
                    <a:srgbClr val="DDDDDD"/>
                  </a:outerShdw>
                </a:effectLst>
                <a:latin typeface="Cambria Math"/>
              </a:rPr>
              <a:t>Example of OD in Bunge Euler Space, contd.</a:t>
            </a:r>
          </a:p>
        </p:txBody>
      </p:sp>
      <p:graphicFrame>
        <p:nvGraphicFramePr>
          <p:cNvPr id="66562" name="Object 2"/>
          <p:cNvGraphicFramePr>
            <a:graphicFrameLocks noChangeAspect="1"/>
          </p:cNvGraphicFramePr>
          <p:nvPr/>
        </p:nvGraphicFramePr>
        <p:xfrm>
          <a:off x="4191000" y="1447800"/>
          <a:ext cx="4152900" cy="4940300"/>
        </p:xfrm>
        <a:graphic>
          <a:graphicData uri="http://schemas.openxmlformats.org/presentationml/2006/ole">
            <mc:AlternateContent xmlns:mc="http://schemas.openxmlformats.org/markup-compatibility/2006">
              <mc:Choice xmlns:v="urn:schemas-microsoft-com:vml" Requires="v">
                <p:oleObj spid="_x0000_s66582"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152900" cy="494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6565" name="Text Box 5"/>
          <p:cNvSpPr txBox="1">
            <a:spLocks noChangeArrowheads="1"/>
          </p:cNvSpPr>
          <p:nvPr/>
        </p:nvSpPr>
        <p:spPr bwMode="auto">
          <a:xfrm>
            <a:off x="255588" y="3022600"/>
            <a:ext cx="3935412" cy="3046988"/>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This OD shows the texture</a:t>
            </a:r>
            <a:br>
              <a:rPr lang="en-US" altLang="ja-JP" dirty="0">
                <a:latin typeface="Cambria Math"/>
              </a:rPr>
            </a:br>
            <a:r>
              <a:rPr lang="en-US" altLang="ja-JP" dirty="0">
                <a:latin typeface="Cambria Math"/>
              </a:rPr>
              <a:t>of a cold rolled copper sheet.</a:t>
            </a:r>
            <a:br>
              <a:rPr lang="en-US" altLang="ja-JP" dirty="0">
                <a:latin typeface="Cambria Math"/>
              </a:rPr>
            </a:br>
            <a:r>
              <a:rPr lang="en-US" altLang="ja-JP" dirty="0">
                <a:latin typeface="Cambria Math"/>
              </a:rPr>
              <a:t>Most of the intensity is</a:t>
            </a:r>
            <a:br>
              <a:rPr lang="en-US" altLang="ja-JP" dirty="0">
                <a:latin typeface="Cambria Math"/>
              </a:rPr>
            </a:br>
            <a:r>
              <a:rPr lang="en-US" altLang="ja-JP" dirty="0">
                <a:latin typeface="Cambria Math"/>
              </a:rPr>
              <a:t>concentrated along a </a:t>
            </a:r>
            <a:r>
              <a:rPr lang="en-US" altLang="ja-JP" i="1" dirty="0">
                <a:latin typeface="Cambria Math"/>
              </a:rPr>
              <a:t>fiber</a:t>
            </a:r>
            <a:r>
              <a:rPr lang="en-US" altLang="ja-JP" dirty="0">
                <a:latin typeface="Cambria Math"/>
              </a:rPr>
              <a:t>.</a:t>
            </a:r>
          </a:p>
          <a:p>
            <a:r>
              <a:rPr lang="en-US" altLang="ja-JP" dirty="0">
                <a:latin typeface="Cambria Math"/>
              </a:rPr>
              <a:t>Think of “connect the dots!”</a:t>
            </a:r>
            <a:br>
              <a:rPr lang="en-US" altLang="ja-JP" dirty="0">
                <a:latin typeface="Cambria Math"/>
              </a:rPr>
            </a:br>
            <a:br>
              <a:rPr lang="en-US" altLang="ja-JP" dirty="0">
                <a:latin typeface="Cambria Math"/>
              </a:rPr>
            </a:br>
            <a:r>
              <a:rPr lang="en-US" altLang="ja-JP" dirty="0">
                <a:latin typeface="Cambria Math"/>
              </a:rPr>
              <a:t>The technical name for this is the </a:t>
            </a:r>
            <a:r>
              <a:rPr lang="en-US" altLang="ja-JP" i="1" dirty="0">
                <a:latin typeface="Cambria Math"/>
              </a:rPr>
              <a:t>beta fiber.</a:t>
            </a:r>
            <a:endParaRPr lang="en-US" altLang="ja-JP" dirty="0">
              <a:latin typeface="Cambria Math"/>
            </a:endParaRPr>
          </a:p>
        </p:txBody>
      </p:sp>
      <p:sp>
        <p:nvSpPr>
          <p:cNvPr id="66566" name="Freeform 6"/>
          <p:cNvSpPr>
            <a:spLocks/>
          </p:cNvSpPr>
          <p:nvPr/>
        </p:nvSpPr>
        <p:spPr bwMode="auto">
          <a:xfrm>
            <a:off x="4724400" y="1981200"/>
            <a:ext cx="2895600" cy="152400"/>
          </a:xfrm>
          <a:custGeom>
            <a:avLst/>
            <a:gdLst>
              <a:gd name="T0" fmla="*/ 0 w 1824"/>
              <a:gd name="T1" fmla="*/ 0 h 96"/>
              <a:gd name="T2" fmla="*/ 1572577500 w 1824"/>
              <a:gd name="T3" fmla="*/ 120967500 h 96"/>
              <a:gd name="T4" fmla="*/ 2147483647 w 1824"/>
              <a:gd name="T5" fmla="*/ 120967500 h 96"/>
              <a:gd name="T6" fmla="*/ 2147483647 w 1824"/>
              <a:gd name="T7" fmla="*/ 241935000 h 96"/>
              <a:gd name="T8" fmla="*/ 0 60000 65536"/>
              <a:gd name="T9" fmla="*/ 0 60000 65536"/>
              <a:gd name="T10" fmla="*/ 0 60000 65536"/>
              <a:gd name="T11" fmla="*/ 0 60000 65536"/>
              <a:gd name="T12" fmla="*/ 0 w 1824"/>
              <a:gd name="T13" fmla="*/ 0 h 96"/>
              <a:gd name="T14" fmla="*/ 1824 w 1824"/>
              <a:gd name="T15" fmla="*/ 96 h 96"/>
            </a:gdLst>
            <a:ahLst/>
            <a:cxnLst>
              <a:cxn ang="T8">
                <a:pos x="T0" y="T1"/>
              </a:cxn>
              <a:cxn ang="T9">
                <a:pos x="T2" y="T3"/>
              </a:cxn>
              <a:cxn ang="T10">
                <a:pos x="T4" y="T5"/>
              </a:cxn>
              <a:cxn ang="T11">
                <a:pos x="T6" y="T7"/>
              </a:cxn>
            </a:cxnLst>
            <a:rect l="T12" t="T13" r="T14" b="T15"/>
            <a:pathLst>
              <a:path w="1824" h="96">
                <a:moveTo>
                  <a:pt x="0" y="0"/>
                </a:moveTo>
                <a:cubicBezTo>
                  <a:pt x="212" y="20"/>
                  <a:pt x="424" y="40"/>
                  <a:pt x="624" y="48"/>
                </a:cubicBezTo>
                <a:cubicBezTo>
                  <a:pt x="823" y="55"/>
                  <a:pt x="1000" y="40"/>
                  <a:pt x="1200" y="48"/>
                </a:cubicBezTo>
                <a:cubicBezTo>
                  <a:pt x="1399" y="55"/>
                  <a:pt x="1611" y="75"/>
                  <a:pt x="1824" y="96"/>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7" name="Line 7"/>
          <p:cNvSpPr>
            <a:spLocks noChangeShapeType="1"/>
          </p:cNvSpPr>
          <p:nvPr/>
        </p:nvSpPr>
        <p:spPr bwMode="auto">
          <a:xfrm flipH="1">
            <a:off x="4724400" y="21336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68" name="Freeform 8"/>
          <p:cNvSpPr>
            <a:spLocks/>
          </p:cNvSpPr>
          <p:nvPr/>
        </p:nvSpPr>
        <p:spPr bwMode="auto">
          <a:xfrm>
            <a:off x="4724400" y="3124200"/>
            <a:ext cx="3124200" cy="228600"/>
          </a:xfrm>
          <a:custGeom>
            <a:avLst/>
            <a:gdLst>
              <a:gd name="T0" fmla="*/ 0 w 1968"/>
              <a:gd name="T1" fmla="*/ 0 h 144"/>
              <a:gd name="T2" fmla="*/ 1693545000 w 1968"/>
              <a:gd name="T3" fmla="*/ 241935000 h 144"/>
              <a:gd name="T4" fmla="*/ 2147483647 w 1968"/>
              <a:gd name="T5" fmla="*/ 241935000 h 144"/>
              <a:gd name="T6" fmla="*/ 2147483647 w 1968"/>
              <a:gd name="T7" fmla="*/ 362902500 h 144"/>
              <a:gd name="T8" fmla="*/ 0 60000 65536"/>
              <a:gd name="T9" fmla="*/ 0 60000 65536"/>
              <a:gd name="T10" fmla="*/ 0 60000 65536"/>
              <a:gd name="T11" fmla="*/ 0 60000 65536"/>
              <a:gd name="T12" fmla="*/ 0 w 1968"/>
              <a:gd name="T13" fmla="*/ 0 h 144"/>
              <a:gd name="T14" fmla="*/ 1968 w 1968"/>
              <a:gd name="T15" fmla="*/ 144 h 144"/>
            </a:gdLst>
            <a:ahLst/>
            <a:cxnLst>
              <a:cxn ang="T8">
                <a:pos x="T0" y="T1"/>
              </a:cxn>
              <a:cxn ang="T9">
                <a:pos x="T2" y="T3"/>
              </a:cxn>
              <a:cxn ang="T10">
                <a:pos x="T4" y="T5"/>
              </a:cxn>
              <a:cxn ang="T11">
                <a:pos x="T6" y="T7"/>
              </a:cxn>
            </a:cxnLst>
            <a:rect l="T12" t="T13" r="T14" b="T15"/>
            <a:pathLst>
              <a:path w="1968" h="144">
                <a:moveTo>
                  <a:pt x="0" y="0"/>
                </a:moveTo>
                <a:cubicBezTo>
                  <a:pt x="224" y="40"/>
                  <a:pt x="448" y="80"/>
                  <a:pt x="672" y="96"/>
                </a:cubicBezTo>
                <a:cubicBezTo>
                  <a:pt x="895" y="111"/>
                  <a:pt x="1128" y="88"/>
                  <a:pt x="1344" y="96"/>
                </a:cubicBezTo>
                <a:cubicBezTo>
                  <a:pt x="1559" y="103"/>
                  <a:pt x="1763" y="123"/>
                  <a:pt x="1968" y="144"/>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69" name="Line 9"/>
          <p:cNvSpPr>
            <a:spLocks noChangeShapeType="1"/>
          </p:cNvSpPr>
          <p:nvPr/>
        </p:nvSpPr>
        <p:spPr bwMode="auto">
          <a:xfrm flipH="1">
            <a:off x="4953000" y="3352800"/>
            <a:ext cx="2895600" cy="990600"/>
          </a:xfrm>
          <a:prstGeom prst="line">
            <a:avLst/>
          </a:prstGeom>
          <a:noFill/>
          <a:ln w="38100">
            <a:solidFill>
              <a:srgbClr val="FF0000"/>
            </a:solidFill>
            <a:prstDash val="sysDot"/>
            <a:round/>
            <a:headEnd/>
            <a:tailEnd/>
          </a:ln>
        </p:spPr>
        <p:txBody>
          <a:bodyPr wrap="none" anchor="ctr">
            <a:prstTxWarp prst="textNoShape">
              <a:avLst/>
            </a:prstTxWarp>
          </a:bodyPr>
          <a:lstStyle/>
          <a:p>
            <a:endParaRPr lang="ja-JP" altLang="en-US" dirty="0">
              <a:latin typeface="Calibri"/>
            </a:endParaRPr>
          </a:p>
        </p:txBody>
      </p:sp>
      <p:sp>
        <p:nvSpPr>
          <p:cNvPr id="66570" name="Freeform 10"/>
          <p:cNvSpPr>
            <a:spLocks/>
          </p:cNvSpPr>
          <p:nvPr/>
        </p:nvSpPr>
        <p:spPr bwMode="auto">
          <a:xfrm>
            <a:off x="4953000" y="4343400"/>
            <a:ext cx="1981200" cy="87313"/>
          </a:xfrm>
          <a:custGeom>
            <a:avLst/>
            <a:gdLst>
              <a:gd name="T0" fmla="*/ 0 w 1248"/>
              <a:gd name="T1" fmla="*/ 0 h 55"/>
              <a:gd name="T2" fmla="*/ 1572577500 w 1248"/>
              <a:gd name="T3" fmla="*/ 120968193 h 55"/>
              <a:gd name="T4" fmla="*/ 2147483647 w 1248"/>
              <a:gd name="T5" fmla="*/ 120968193 h 55"/>
              <a:gd name="T6" fmla="*/ 0 60000 65536"/>
              <a:gd name="T7" fmla="*/ 0 60000 65536"/>
              <a:gd name="T8" fmla="*/ 0 60000 65536"/>
              <a:gd name="T9" fmla="*/ 0 w 1248"/>
              <a:gd name="T10" fmla="*/ 0 h 55"/>
              <a:gd name="T11" fmla="*/ 1248 w 1248"/>
              <a:gd name="T12" fmla="*/ 55 h 55"/>
            </a:gdLst>
            <a:ahLst/>
            <a:cxnLst>
              <a:cxn ang="T6">
                <a:pos x="T0" y="T1"/>
              </a:cxn>
              <a:cxn ang="T7">
                <a:pos x="T2" y="T3"/>
              </a:cxn>
              <a:cxn ang="T8">
                <a:pos x="T4" y="T5"/>
              </a:cxn>
            </a:cxnLst>
            <a:rect l="T9" t="T10" r="T11" b="T12"/>
            <a:pathLst>
              <a:path w="1248" h="55">
                <a:moveTo>
                  <a:pt x="0" y="0"/>
                </a:moveTo>
                <a:cubicBezTo>
                  <a:pt x="208" y="20"/>
                  <a:pt x="416" y="40"/>
                  <a:pt x="624" y="48"/>
                </a:cubicBezTo>
                <a:cubicBezTo>
                  <a:pt x="831" y="55"/>
                  <a:pt x="1039" y="51"/>
                  <a:pt x="1248" y="48"/>
                </a:cubicBezTo>
              </a:path>
            </a:pathLst>
          </a:custGeom>
          <a:noFill/>
          <a:ln w="3810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657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3"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7030A0"/>
                </a:solidFill>
                <a:latin typeface="Cambria Math"/>
              </a:rPr>
              <a:t>[Bunge]</a:t>
            </a:r>
          </a:p>
        </p:txBody>
      </p:sp>
      <p:sp>
        <p:nvSpPr>
          <p:cNvPr id="14" name="Text Box 27"/>
          <p:cNvSpPr txBox="1">
            <a:spLocks noChangeArrowheads="1"/>
          </p:cNvSpPr>
          <p:nvPr/>
        </p:nvSpPr>
        <p:spPr bwMode="auto">
          <a:xfrm>
            <a:off x="4527550" y="1781175"/>
            <a:ext cx="35208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B</a:t>
            </a:r>
          </a:p>
        </p:txBody>
      </p:sp>
      <p:sp>
        <p:nvSpPr>
          <p:cNvPr id="15" name="Text Box 28"/>
          <p:cNvSpPr txBox="1">
            <a:spLocks noChangeArrowheads="1"/>
          </p:cNvSpPr>
          <p:nvPr/>
        </p:nvSpPr>
        <p:spPr bwMode="auto">
          <a:xfrm>
            <a:off x="4470400" y="2933700"/>
            <a:ext cx="326081"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S</a:t>
            </a:r>
          </a:p>
        </p:txBody>
      </p:sp>
      <p:sp>
        <p:nvSpPr>
          <p:cNvPr id="16" name="Text Box 31"/>
          <p:cNvSpPr txBox="1">
            <a:spLocks noChangeArrowheads="1"/>
          </p:cNvSpPr>
          <p:nvPr/>
        </p:nvSpPr>
        <p:spPr bwMode="auto">
          <a:xfrm>
            <a:off x="5937250" y="3581400"/>
            <a:ext cx="538128"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DC</a:t>
            </a:r>
          </a:p>
        </p:txBody>
      </p:sp>
      <p:sp>
        <p:nvSpPr>
          <p:cNvPr id="17" name="Text Box 32"/>
          <p:cNvSpPr txBox="1">
            <a:spLocks noChangeArrowheads="1"/>
          </p:cNvSpPr>
          <p:nvPr/>
        </p:nvSpPr>
        <p:spPr bwMode="auto">
          <a:xfrm>
            <a:off x="4165600" y="1781175"/>
            <a:ext cx="378830" cy="461665"/>
          </a:xfrm>
          <a:prstGeom prst="rect">
            <a:avLst/>
          </a:prstGeom>
          <a:noFill/>
          <a:ln w="9525">
            <a:noFill/>
            <a:miter lim="800000"/>
            <a:headEnd/>
            <a:tailEnd/>
          </a:ln>
          <a:effectLst/>
        </p:spPr>
        <p:txBody>
          <a:bodyPr wrap="none">
            <a:prstTxWarp prst="textNoShape">
              <a:avLst/>
            </a:prstTxWarp>
            <a:spAutoFit/>
          </a:bodyPr>
          <a:lstStyle/>
          <a:p>
            <a:pPr>
              <a:defRPr/>
            </a:pPr>
            <a:r>
              <a:rPr lang="en-US" dirty="0">
                <a:solidFill>
                  <a:srgbClr val="008000"/>
                </a:solidFill>
                <a:effectLst>
                  <a:outerShdw blurRad="38100" dist="38100" dir="2700000" algn="tl">
                    <a:srgbClr val="DDDDDD"/>
                  </a:outerShdw>
                </a:effectLst>
                <a:latin typeface="Calibri"/>
              </a:rPr>
              <a:t>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pPr>
              <a:defRPr/>
            </a:pPr>
            <a:fld id="{C5C1ED63-E599-094F-BBF4-35264128E999}" type="slidenum">
              <a:rPr lang="en-US" smtClean="0"/>
              <a:pPr>
                <a:defRPr/>
              </a:pPr>
              <a:t>32</a:t>
            </a:fld>
            <a:endParaRPr lang="en-US"/>
          </a:p>
        </p:txBody>
      </p:sp>
      <p:sp>
        <p:nvSpPr>
          <p:cNvPr id="15362" name="Rectangle 2"/>
          <p:cNvSpPr>
            <a:spLocks noGrp="1" noChangeArrowheads="1"/>
          </p:cNvSpPr>
          <p:nvPr>
            <p:ph type="title"/>
          </p:nvPr>
        </p:nvSpPr>
        <p:spPr>
          <a:xfrm>
            <a:off x="381000" y="76200"/>
            <a:ext cx="3124200" cy="2819400"/>
          </a:xfrm>
        </p:spPr>
        <p:txBody>
          <a:bodyPr/>
          <a:lstStyle/>
          <a:p>
            <a:pPr>
              <a:defRPr/>
            </a:pPr>
            <a:r>
              <a:rPr lang="en-US"/>
              <a:t>Numerical </a:t>
            </a:r>
            <a:br>
              <a:rPr lang="en-US"/>
            </a:br>
            <a:r>
              <a:rPr lang="en-US" altLang="ja-JP"/>
              <a:t>⇄</a:t>
            </a:r>
            <a:r>
              <a:rPr lang="en-US"/>
              <a:t> </a:t>
            </a:r>
            <a:br>
              <a:rPr lang="en-US"/>
            </a:br>
            <a:r>
              <a:rPr lang="en-US"/>
              <a:t>Graphical</a:t>
            </a:r>
          </a:p>
        </p:txBody>
      </p:sp>
      <p:graphicFrame>
        <p:nvGraphicFramePr>
          <p:cNvPr id="68610" name="Object 2"/>
          <p:cNvGraphicFramePr>
            <a:graphicFrameLocks noChangeAspect="1"/>
          </p:cNvGraphicFramePr>
          <p:nvPr/>
        </p:nvGraphicFramePr>
        <p:xfrm>
          <a:off x="2919413" y="2844800"/>
          <a:ext cx="5538787" cy="3403600"/>
        </p:xfrm>
        <a:graphic>
          <a:graphicData uri="http://schemas.openxmlformats.org/presentationml/2006/ole">
            <mc:AlternateContent xmlns:mc="http://schemas.openxmlformats.org/markup-compatibility/2006">
              <mc:Choice xmlns:v="urn:schemas-microsoft-com:vml" Requires="v">
                <p:oleObj spid="_x0000_s68645" name="Document" r:id="rId4" imgW="5537200" imgH="3403600" progId="Word.Document.8">
                  <p:embed/>
                </p:oleObj>
              </mc:Choice>
              <mc:Fallback>
                <p:oleObj name="Document" r:id="rId4" imgW="5537200" imgH="34036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9413" y="2844800"/>
                        <a:ext cx="5538787" cy="340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8611" name="Object 3"/>
          <p:cNvGraphicFramePr>
            <a:graphicFrameLocks noChangeAspect="1"/>
          </p:cNvGraphicFramePr>
          <p:nvPr/>
        </p:nvGraphicFramePr>
        <p:xfrm>
          <a:off x="5181600" y="762000"/>
          <a:ext cx="2286000" cy="1905000"/>
        </p:xfrm>
        <a:graphic>
          <a:graphicData uri="http://schemas.openxmlformats.org/presentationml/2006/ole">
            <mc:AlternateContent xmlns:mc="http://schemas.openxmlformats.org/markup-compatibility/2006">
              <mc:Choice xmlns:v="urn:schemas-microsoft-com:vml" Requires="v">
                <p:oleObj spid="_x0000_s68646"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5181600" y="762000"/>
                        <a:ext cx="2286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4" name="Freeform 5"/>
          <p:cNvSpPr>
            <a:spLocks/>
          </p:cNvSpPr>
          <p:nvPr/>
        </p:nvSpPr>
        <p:spPr bwMode="auto">
          <a:xfrm>
            <a:off x="6781800" y="1524000"/>
            <a:ext cx="1727200" cy="2819400"/>
          </a:xfrm>
          <a:custGeom>
            <a:avLst/>
            <a:gdLst>
              <a:gd name="T0" fmla="*/ 0 w 1088"/>
              <a:gd name="T1" fmla="*/ 0 h 1776"/>
              <a:gd name="T2" fmla="*/ 1451610000 w 1088"/>
              <a:gd name="T3" fmla="*/ 362902500 h 1776"/>
              <a:gd name="T4" fmla="*/ 2147483647 w 1088"/>
              <a:gd name="T5" fmla="*/ 1330642500 h 1776"/>
              <a:gd name="T6" fmla="*/ 2147483647 w 1088"/>
              <a:gd name="T7" fmla="*/ 2147483647 h 1776"/>
              <a:gd name="T8" fmla="*/ 2147483647 w 1088"/>
              <a:gd name="T9" fmla="*/ 2147483647 h 1776"/>
              <a:gd name="T10" fmla="*/ 2147483647 w 1088"/>
              <a:gd name="T11" fmla="*/ 2147483647 h 1776"/>
              <a:gd name="T12" fmla="*/ 0 60000 65536"/>
              <a:gd name="T13" fmla="*/ 0 60000 65536"/>
              <a:gd name="T14" fmla="*/ 0 60000 65536"/>
              <a:gd name="T15" fmla="*/ 0 60000 65536"/>
              <a:gd name="T16" fmla="*/ 0 60000 65536"/>
              <a:gd name="T17" fmla="*/ 0 60000 65536"/>
              <a:gd name="T18" fmla="*/ 0 w 1088"/>
              <a:gd name="T19" fmla="*/ 0 h 1776"/>
              <a:gd name="T20" fmla="*/ 1088 w 1088"/>
              <a:gd name="T21" fmla="*/ 1776 h 1776"/>
            </a:gdLst>
            <a:ahLst/>
            <a:cxnLst>
              <a:cxn ang="T12">
                <a:pos x="T0" y="T1"/>
              </a:cxn>
              <a:cxn ang="T13">
                <a:pos x="T2" y="T3"/>
              </a:cxn>
              <a:cxn ang="T14">
                <a:pos x="T4" y="T5"/>
              </a:cxn>
              <a:cxn ang="T15">
                <a:pos x="T6" y="T7"/>
              </a:cxn>
              <a:cxn ang="T16">
                <a:pos x="T8" y="T9"/>
              </a:cxn>
              <a:cxn ang="T17">
                <a:pos x="T10" y="T11"/>
              </a:cxn>
            </a:cxnLst>
            <a:rect l="T18" t="T19" r="T20" b="T21"/>
            <a:pathLst>
              <a:path w="1088" h="1776">
                <a:moveTo>
                  <a:pt x="0" y="0"/>
                </a:moveTo>
                <a:cubicBezTo>
                  <a:pt x="212" y="28"/>
                  <a:pt x="424" y="56"/>
                  <a:pt x="576" y="144"/>
                </a:cubicBezTo>
                <a:cubicBezTo>
                  <a:pt x="727" y="231"/>
                  <a:pt x="832" y="384"/>
                  <a:pt x="912" y="528"/>
                </a:cubicBezTo>
                <a:cubicBezTo>
                  <a:pt x="991" y="671"/>
                  <a:pt x="1032" y="848"/>
                  <a:pt x="1056" y="1008"/>
                </a:cubicBezTo>
                <a:cubicBezTo>
                  <a:pt x="1079" y="1167"/>
                  <a:pt x="1088" y="1360"/>
                  <a:pt x="1056" y="1488"/>
                </a:cubicBezTo>
                <a:cubicBezTo>
                  <a:pt x="1024" y="1616"/>
                  <a:pt x="944" y="1696"/>
                  <a:pt x="864" y="1776"/>
                </a:cubicBezTo>
              </a:path>
            </a:pathLst>
          </a:custGeom>
          <a:noFill/>
          <a:ln w="57150">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5" name="Freeform 6"/>
          <p:cNvSpPr>
            <a:spLocks/>
          </p:cNvSpPr>
          <p:nvPr/>
        </p:nvSpPr>
        <p:spPr bwMode="auto">
          <a:xfrm>
            <a:off x="4927600" y="2209800"/>
            <a:ext cx="1854200" cy="3708400"/>
          </a:xfrm>
          <a:custGeom>
            <a:avLst/>
            <a:gdLst>
              <a:gd name="T0" fmla="*/ 2147483647 w 1168"/>
              <a:gd name="T1" fmla="*/ 0 h 2336"/>
              <a:gd name="T2" fmla="*/ 645160000 w 1168"/>
              <a:gd name="T3" fmla="*/ 1209675000 h 2336"/>
              <a:gd name="T4" fmla="*/ 40322500 w 1168"/>
              <a:gd name="T5" fmla="*/ 2147483647 h 2336"/>
              <a:gd name="T6" fmla="*/ 887095000 w 1168"/>
              <a:gd name="T7" fmla="*/ 2147483647 h 2336"/>
              <a:gd name="T8" fmla="*/ 2147483647 w 1168"/>
              <a:gd name="T9" fmla="*/ 2147483647 h 2336"/>
              <a:gd name="T10" fmla="*/ 2147483647 w 1168"/>
              <a:gd name="T11" fmla="*/ 2147483647 h 2336"/>
              <a:gd name="T12" fmla="*/ 0 60000 65536"/>
              <a:gd name="T13" fmla="*/ 0 60000 65536"/>
              <a:gd name="T14" fmla="*/ 0 60000 65536"/>
              <a:gd name="T15" fmla="*/ 0 60000 65536"/>
              <a:gd name="T16" fmla="*/ 0 60000 65536"/>
              <a:gd name="T17" fmla="*/ 0 60000 65536"/>
              <a:gd name="T18" fmla="*/ 0 w 1168"/>
              <a:gd name="T19" fmla="*/ 0 h 2336"/>
              <a:gd name="T20" fmla="*/ 1168 w 1168"/>
              <a:gd name="T21" fmla="*/ 2336 h 2336"/>
            </a:gdLst>
            <a:ahLst/>
            <a:cxnLst>
              <a:cxn ang="T12">
                <a:pos x="T0" y="T1"/>
              </a:cxn>
              <a:cxn ang="T13">
                <a:pos x="T2" y="T3"/>
              </a:cxn>
              <a:cxn ang="T14">
                <a:pos x="T4" y="T5"/>
              </a:cxn>
              <a:cxn ang="T15">
                <a:pos x="T6" y="T7"/>
              </a:cxn>
              <a:cxn ang="T16">
                <a:pos x="T8" y="T9"/>
              </a:cxn>
              <a:cxn ang="T17">
                <a:pos x="T10" y="T11"/>
              </a:cxn>
            </a:cxnLst>
            <a:rect l="T18" t="T19" r="T20" b="T21"/>
            <a:pathLst>
              <a:path w="1168" h="2336">
                <a:moveTo>
                  <a:pt x="928" y="0"/>
                </a:moveTo>
                <a:cubicBezTo>
                  <a:pt x="667" y="136"/>
                  <a:pt x="407" y="272"/>
                  <a:pt x="256" y="480"/>
                </a:cubicBezTo>
                <a:cubicBezTo>
                  <a:pt x="104" y="687"/>
                  <a:pt x="0" y="976"/>
                  <a:pt x="16" y="1248"/>
                </a:cubicBezTo>
                <a:cubicBezTo>
                  <a:pt x="32" y="1520"/>
                  <a:pt x="184" y="1936"/>
                  <a:pt x="352" y="2112"/>
                </a:cubicBezTo>
                <a:cubicBezTo>
                  <a:pt x="519" y="2287"/>
                  <a:pt x="888" y="2272"/>
                  <a:pt x="1024" y="2304"/>
                </a:cubicBezTo>
                <a:cubicBezTo>
                  <a:pt x="1160" y="2336"/>
                  <a:pt x="1164" y="2320"/>
                  <a:pt x="1168" y="2304"/>
                </a:cubicBezTo>
              </a:path>
            </a:pathLst>
          </a:custGeom>
          <a:noFill/>
          <a:ln w="38100">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68616" name="Freeform 7"/>
          <p:cNvSpPr>
            <a:spLocks/>
          </p:cNvSpPr>
          <p:nvPr/>
        </p:nvSpPr>
        <p:spPr bwMode="auto">
          <a:xfrm>
            <a:off x="3276600" y="1295400"/>
            <a:ext cx="2438400" cy="2209800"/>
          </a:xfrm>
          <a:custGeom>
            <a:avLst/>
            <a:gdLst>
              <a:gd name="T0" fmla="*/ 2147483647 w 1536"/>
              <a:gd name="T1" fmla="*/ 0 h 1392"/>
              <a:gd name="T2" fmla="*/ 1935480000 w 1536"/>
              <a:gd name="T3" fmla="*/ 846772500 h 1392"/>
              <a:gd name="T4" fmla="*/ 846772500 w 1536"/>
              <a:gd name="T5" fmla="*/ 2147483647 h 1392"/>
              <a:gd name="T6" fmla="*/ 0 w 1536"/>
              <a:gd name="T7" fmla="*/ 2147483647 h 1392"/>
              <a:gd name="T8" fmla="*/ 0 60000 65536"/>
              <a:gd name="T9" fmla="*/ 0 60000 65536"/>
              <a:gd name="T10" fmla="*/ 0 60000 65536"/>
              <a:gd name="T11" fmla="*/ 0 60000 65536"/>
              <a:gd name="T12" fmla="*/ 0 w 1536"/>
              <a:gd name="T13" fmla="*/ 0 h 1392"/>
              <a:gd name="T14" fmla="*/ 1536 w 1536"/>
              <a:gd name="T15" fmla="*/ 1392 h 1392"/>
            </a:gdLst>
            <a:ahLst/>
            <a:cxnLst>
              <a:cxn ang="T8">
                <a:pos x="T0" y="T1"/>
              </a:cxn>
              <a:cxn ang="T9">
                <a:pos x="T2" y="T3"/>
              </a:cxn>
              <a:cxn ang="T10">
                <a:pos x="T4" y="T5"/>
              </a:cxn>
              <a:cxn ang="T11">
                <a:pos x="T6" y="T7"/>
              </a:cxn>
            </a:cxnLst>
            <a:rect l="T12" t="T13" r="T14" b="T15"/>
            <a:pathLst>
              <a:path w="1536" h="1392">
                <a:moveTo>
                  <a:pt x="1536" y="0"/>
                </a:moveTo>
                <a:cubicBezTo>
                  <a:pt x="1251" y="96"/>
                  <a:pt x="967" y="192"/>
                  <a:pt x="768" y="336"/>
                </a:cubicBezTo>
                <a:cubicBezTo>
                  <a:pt x="568" y="479"/>
                  <a:pt x="463" y="688"/>
                  <a:pt x="336" y="864"/>
                </a:cubicBezTo>
                <a:cubicBezTo>
                  <a:pt x="208" y="1039"/>
                  <a:pt x="55" y="1304"/>
                  <a:pt x="0" y="1392"/>
                </a:cubicBezTo>
              </a:path>
            </a:pathLst>
          </a:custGeom>
          <a:noFill/>
          <a:ln w="38100" cap="rnd">
            <a:solidFill>
              <a:schemeClr val="accent2"/>
            </a:solidFill>
            <a:prstDash val="sysDot"/>
            <a:round/>
            <a:headEnd/>
            <a:tailEnd/>
          </a:ln>
        </p:spPr>
        <p:txBody>
          <a:bodyPr wrap="none" anchor="ctr">
            <a:prstTxWarp prst="textNoShape">
              <a:avLst/>
            </a:prstTxWarp>
          </a:bodyPr>
          <a:lstStyle/>
          <a:p>
            <a:endParaRPr lang="ja-JP" altLang="en-US" dirty="0">
              <a:latin typeface="Calibri"/>
              <a:ea typeface="Calibri"/>
            </a:endParaRPr>
          </a:p>
        </p:txBody>
      </p:sp>
      <p:sp>
        <p:nvSpPr>
          <p:cNvPr id="68617" name="Line 8"/>
          <p:cNvSpPr>
            <a:spLocks noChangeShapeType="1"/>
          </p:cNvSpPr>
          <p:nvPr/>
        </p:nvSpPr>
        <p:spPr bwMode="auto">
          <a:xfrm>
            <a:off x="4905375" y="590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8" name="Line 9"/>
          <p:cNvSpPr>
            <a:spLocks noChangeShapeType="1"/>
          </p:cNvSpPr>
          <p:nvPr/>
        </p:nvSpPr>
        <p:spPr bwMode="auto">
          <a:xfrm>
            <a:off x="4905375" y="590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68619" name="Text Box 10"/>
          <p:cNvSpPr txBox="1">
            <a:spLocks noChangeArrowheads="1"/>
          </p:cNvSpPr>
          <p:nvPr/>
        </p:nvSpPr>
        <p:spPr bwMode="auto">
          <a:xfrm>
            <a:off x="6565900" y="84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68620" name="Text Box 11"/>
          <p:cNvSpPr txBox="1">
            <a:spLocks noChangeArrowheads="1"/>
          </p:cNvSpPr>
          <p:nvPr/>
        </p:nvSpPr>
        <p:spPr bwMode="auto">
          <a:xfrm>
            <a:off x="4295775" y="1962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68621" name="Text Box 12"/>
          <p:cNvSpPr txBox="1">
            <a:spLocks noChangeArrowheads="1"/>
          </p:cNvSpPr>
          <p:nvPr/>
        </p:nvSpPr>
        <p:spPr bwMode="auto">
          <a:xfrm>
            <a:off x="822325" y="3786188"/>
            <a:ext cx="1507193" cy="523220"/>
          </a:xfrm>
          <a:prstGeom prst="rect">
            <a:avLst/>
          </a:prstGeom>
          <a:noFill/>
          <a:ln w="9525">
            <a:noFill/>
            <a:miter lim="800000"/>
            <a:headEnd/>
            <a:tailEnd/>
          </a:ln>
        </p:spPr>
        <p:txBody>
          <a:bodyPr wrap="none">
            <a:prstTxWarp prst="textNoShape">
              <a:avLst/>
            </a:prstTxWarp>
            <a:spAutoFit/>
          </a:bodyPr>
          <a:lstStyle/>
          <a:p>
            <a:r>
              <a:rPr lang="en-US" altLang="ja-JP" sz="2800" i="1" dirty="0">
                <a:solidFill>
                  <a:schemeClr val="accent2"/>
                </a:solidFill>
                <a:latin typeface="Symbol" charset="2"/>
              </a:rPr>
              <a:t>f</a:t>
            </a:r>
            <a:r>
              <a:rPr lang="en-US" altLang="ja-JP" sz="2800" baseline="-25000" dirty="0">
                <a:solidFill>
                  <a:schemeClr val="accent2"/>
                </a:solidFill>
                <a:latin typeface="Cambria Math"/>
              </a:rPr>
              <a:t>2</a:t>
            </a:r>
            <a:r>
              <a:rPr lang="en-US" altLang="ja-JP" sz="2800" dirty="0">
                <a:solidFill>
                  <a:schemeClr val="accent2"/>
                </a:solidFill>
                <a:latin typeface="Cambria Math"/>
              </a:rPr>
              <a:t> = 45</a:t>
            </a:r>
            <a:r>
              <a:rPr lang="en-US" altLang="ja-JP" sz="2800" dirty="0">
                <a:latin typeface="Cambria Math"/>
              </a:rPr>
              <a:t>°</a:t>
            </a:r>
          </a:p>
        </p:txBody>
      </p:sp>
      <p:sp>
        <p:nvSpPr>
          <p:cNvPr id="68622" name="Rectangle 13"/>
          <p:cNvSpPr>
            <a:spLocks noChangeArrowheads="1"/>
          </p:cNvSpPr>
          <p:nvPr/>
        </p:nvSpPr>
        <p:spPr bwMode="auto">
          <a:xfrm>
            <a:off x="5638800" y="1066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68623" name="Text Box 14"/>
          <p:cNvSpPr txBox="1">
            <a:spLocks noChangeArrowheads="1"/>
          </p:cNvSpPr>
          <p:nvPr/>
        </p:nvSpPr>
        <p:spPr bwMode="auto">
          <a:xfrm>
            <a:off x="517525" y="4784725"/>
            <a:ext cx="1970612"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Example of a</a:t>
            </a:r>
            <a:br>
              <a:rPr lang="en-US" altLang="ja-JP" dirty="0">
                <a:latin typeface="Cambria Math"/>
              </a:rPr>
            </a:br>
            <a:r>
              <a:rPr lang="en-US" altLang="ja-JP" dirty="0">
                <a:latin typeface="Cambria Math"/>
              </a:rPr>
              <a:t>single section</a:t>
            </a:r>
          </a:p>
        </p:txBody>
      </p:sp>
      <p:sp>
        <p:nvSpPr>
          <p:cNvPr id="68624" name="Text Box 1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18" name="Text Box 11"/>
          <p:cNvSpPr txBox="1">
            <a:spLocks noChangeArrowheads="1"/>
          </p:cNvSpPr>
          <p:nvPr/>
        </p:nvSpPr>
        <p:spPr bwMode="auto">
          <a:xfrm>
            <a:off x="7696199" y="12192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solidFill>
                  <a:srgbClr val="7030A0"/>
                </a:solidFill>
                <a:latin typeface="Cambria Math"/>
              </a:rPr>
              <a:t>[Bunge]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2"/>
          </p:nvPr>
        </p:nvSpPr>
        <p:spPr/>
        <p:txBody>
          <a:bodyPr/>
          <a:lstStyle/>
          <a:p>
            <a:pPr>
              <a:defRPr/>
            </a:pPr>
            <a:fld id="{F6CDF4B7-3C7F-7246-B54B-F978F8A8438D}" type="slidenum">
              <a:rPr lang="en-US" smtClean="0"/>
              <a:pPr>
                <a:defRPr/>
              </a:pPr>
              <a:t>33</a:t>
            </a:fld>
            <a:endParaRPr lang="en-US"/>
          </a:p>
        </p:txBody>
      </p:sp>
      <p:sp>
        <p:nvSpPr>
          <p:cNvPr id="18434" name="Rectangle 2"/>
          <p:cNvSpPr>
            <a:spLocks noGrp="1" noChangeArrowheads="1"/>
          </p:cNvSpPr>
          <p:nvPr>
            <p:ph type="title"/>
          </p:nvPr>
        </p:nvSpPr>
        <p:spPr>
          <a:xfrm>
            <a:off x="685800" y="59266"/>
            <a:ext cx="7772400" cy="1143000"/>
          </a:xfrm>
        </p:spPr>
        <p:txBody>
          <a:bodyPr/>
          <a:lstStyle/>
          <a:p>
            <a:pPr>
              <a:defRPr/>
            </a:pPr>
            <a:r>
              <a:rPr lang="en-US"/>
              <a:t>(Partial) Fibers in </a:t>
            </a:r>
            <a:br>
              <a:rPr lang="en-US"/>
            </a:br>
            <a:r>
              <a:rPr lang="en-US"/>
              <a:t>fcc Rolling Textures</a:t>
            </a:r>
          </a:p>
        </p:txBody>
      </p:sp>
      <p:graphicFrame>
        <p:nvGraphicFramePr>
          <p:cNvPr id="70658" name="Object 2"/>
          <p:cNvGraphicFramePr>
            <a:graphicFrameLocks noChangeAspect="1"/>
          </p:cNvGraphicFramePr>
          <p:nvPr/>
        </p:nvGraphicFramePr>
        <p:xfrm>
          <a:off x="2870200" y="1371600"/>
          <a:ext cx="5435600" cy="4645025"/>
        </p:xfrm>
        <a:graphic>
          <a:graphicData uri="http://schemas.openxmlformats.org/presentationml/2006/ole">
            <mc:AlternateContent xmlns:mc="http://schemas.openxmlformats.org/markup-compatibility/2006">
              <mc:Choice xmlns:v="urn:schemas-microsoft-com:vml" Requires="v">
                <p:oleObj spid="_x0000_s70693" name="Document" r:id="rId4" imgW="3403600" imgH="2908300" progId="Word.Document.8">
                  <p:embed/>
                </p:oleObj>
              </mc:Choice>
              <mc:Fallback>
                <p:oleObj name="Document" r:id="rId4" imgW="3403600" imgH="2908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200" y="1371600"/>
                        <a:ext cx="5435600" cy="4645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0659" name="Object 3"/>
          <p:cNvGraphicFramePr>
            <a:graphicFrameLocks noChangeAspect="1"/>
          </p:cNvGraphicFramePr>
          <p:nvPr/>
        </p:nvGraphicFramePr>
        <p:xfrm>
          <a:off x="885825" y="3359150"/>
          <a:ext cx="2286000" cy="1905000"/>
        </p:xfrm>
        <a:graphic>
          <a:graphicData uri="http://schemas.openxmlformats.org/presentationml/2006/ole">
            <mc:AlternateContent xmlns:mc="http://schemas.openxmlformats.org/markup-compatibility/2006">
              <mc:Choice xmlns:v="urn:schemas-microsoft-com:vml" Requires="v">
                <p:oleObj spid="_x0000_s70694" name="Document" r:id="rId6" imgW="4152900" imgH="4940300" progId="Word.Document.8">
                  <p:embed/>
                </p:oleObj>
              </mc:Choice>
              <mc:Fallback>
                <p:oleObj name="Document" r:id="rId6" imgW="4152900" imgH="4940300"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l="18343" t="35471" r="37614" b="33676"/>
                      <a:stretch>
                        <a:fillRect/>
                      </a:stretch>
                    </p:blipFill>
                    <p:spPr bwMode="auto">
                      <a:xfrm>
                        <a:off x="885825" y="3359150"/>
                        <a:ext cx="2286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0662" name="Line 5"/>
          <p:cNvSpPr>
            <a:spLocks noChangeShapeType="1"/>
          </p:cNvSpPr>
          <p:nvPr/>
        </p:nvSpPr>
        <p:spPr bwMode="auto">
          <a:xfrm>
            <a:off x="609600" y="318770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3" name="Line 6"/>
          <p:cNvSpPr>
            <a:spLocks noChangeShapeType="1"/>
          </p:cNvSpPr>
          <p:nvPr/>
        </p:nvSpPr>
        <p:spPr bwMode="auto">
          <a:xfrm>
            <a:off x="609600" y="318770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64" name="Text Box 7"/>
          <p:cNvSpPr txBox="1">
            <a:spLocks noChangeArrowheads="1"/>
          </p:cNvSpPr>
          <p:nvPr/>
        </p:nvSpPr>
        <p:spPr bwMode="auto">
          <a:xfrm>
            <a:off x="2270125" y="268128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0665" name="Text Box 8"/>
          <p:cNvSpPr txBox="1">
            <a:spLocks noChangeArrowheads="1"/>
          </p:cNvSpPr>
          <p:nvPr/>
        </p:nvSpPr>
        <p:spPr bwMode="auto">
          <a:xfrm>
            <a:off x="0" y="455930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0666" name="Rectangle 9"/>
          <p:cNvSpPr>
            <a:spLocks noChangeArrowheads="1"/>
          </p:cNvSpPr>
          <p:nvPr/>
        </p:nvSpPr>
        <p:spPr bwMode="auto">
          <a:xfrm>
            <a:off x="1343025" y="366395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67" name="Freeform 10"/>
          <p:cNvSpPr>
            <a:spLocks/>
          </p:cNvSpPr>
          <p:nvPr/>
        </p:nvSpPr>
        <p:spPr bwMode="auto">
          <a:xfrm>
            <a:off x="2133600" y="3943350"/>
            <a:ext cx="3352800" cy="863600"/>
          </a:xfrm>
          <a:custGeom>
            <a:avLst/>
            <a:gdLst>
              <a:gd name="T0" fmla="*/ 0 w 2112"/>
              <a:gd name="T1" fmla="*/ 1370965000 h 544"/>
              <a:gd name="T2" fmla="*/ 604837500 w 2112"/>
              <a:gd name="T3" fmla="*/ 887095000 h 544"/>
              <a:gd name="T4" fmla="*/ 1814512500 w 2112"/>
              <a:gd name="T5" fmla="*/ 403225000 h 544"/>
              <a:gd name="T6" fmla="*/ 2147483647 w 2112"/>
              <a:gd name="T7" fmla="*/ 161290000 h 544"/>
              <a:gd name="T8" fmla="*/ 2147483647 w 2112"/>
              <a:gd name="T9" fmla="*/ 40322500 h 544"/>
              <a:gd name="T10" fmla="*/ 2147483647 w 2112"/>
              <a:gd name="T11" fmla="*/ 403225000 h 544"/>
              <a:gd name="T12" fmla="*/ 0 60000 65536"/>
              <a:gd name="T13" fmla="*/ 0 60000 65536"/>
              <a:gd name="T14" fmla="*/ 0 60000 65536"/>
              <a:gd name="T15" fmla="*/ 0 60000 65536"/>
              <a:gd name="T16" fmla="*/ 0 60000 65536"/>
              <a:gd name="T17" fmla="*/ 0 60000 65536"/>
              <a:gd name="T18" fmla="*/ 0 w 2112"/>
              <a:gd name="T19" fmla="*/ 0 h 544"/>
              <a:gd name="T20" fmla="*/ 2112 w 2112"/>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2112" h="544">
                <a:moveTo>
                  <a:pt x="0" y="544"/>
                </a:moveTo>
                <a:cubicBezTo>
                  <a:pt x="60" y="479"/>
                  <a:pt x="120" y="415"/>
                  <a:pt x="240" y="352"/>
                </a:cubicBezTo>
                <a:cubicBezTo>
                  <a:pt x="359" y="288"/>
                  <a:pt x="560" y="207"/>
                  <a:pt x="720" y="160"/>
                </a:cubicBezTo>
                <a:cubicBezTo>
                  <a:pt x="879" y="112"/>
                  <a:pt x="1016" y="87"/>
                  <a:pt x="1200" y="64"/>
                </a:cubicBezTo>
                <a:cubicBezTo>
                  <a:pt x="1383" y="40"/>
                  <a:pt x="1672" y="0"/>
                  <a:pt x="1824" y="16"/>
                </a:cubicBezTo>
                <a:cubicBezTo>
                  <a:pt x="1975" y="31"/>
                  <a:pt x="2043" y="95"/>
                  <a:pt x="2112" y="160"/>
                </a:cubicBezTo>
              </a:path>
            </a:pathLst>
          </a:custGeom>
          <a:noFill/>
          <a:ln w="5715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8" name="Freeform 11"/>
          <p:cNvSpPr>
            <a:spLocks/>
          </p:cNvSpPr>
          <p:nvPr/>
        </p:nvSpPr>
        <p:spPr bwMode="auto">
          <a:xfrm>
            <a:off x="2514600" y="2952750"/>
            <a:ext cx="5029200" cy="1168400"/>
          </a:xfrm>
          <a:custGeom>
            <a:avLst/>
            <a:gdLst>
              <a:gd name="T0" fmla="*/ 0 w 3168"/>
              <a:gd name="T1" fmla="*/ 1854835000 h 736"/>
              <a:gd name="T2" fmla="*/ 604837500 w 3168"/>
              <a:gd name="T3" fmla="*/ 1249997500 h 736"/>
              <a:gd name="T4" fmla="*/ 2147483647 w 3168"/>
              <a:gd name="T5" fmla="*/ 524192500 h 736"/>
              <a:gd name="T6" fmla="*/ 2147483647 w 3168"/>
              <a:gd name="T7" fmla="*/ 40322500 h 736"/>
              <a:gd name="T8" fmla="*/ 2147483647 w 3168"/>
              <a:gd name="T9" fmla="*/ 282257500 h 736"/>
              <a:gd name="T10" fmla="*/ 2147483647 w 3168"/>
              <a:gd name="T11" fmla="*/ 887095000 h 736"/>
              <a:gd name="T12" fmla="*/ 2147483647 w 3168"/>
              <a:gd name="T13" fmla="*/ 1370965000 h 736"/>
              <a:gd name="T14" fmla="*/ 0 60000 65536"/>
              <a:gd name="T15" fmla="*/ 0 60000 65536"/>
              <a:gd name="T16" fmla="*/ 0 60000 65536"/>
              <a:gd name="T17" fmla="*/ 0 60000 65536"/>
              <a:gd name="T18" fmla="*/ 0 60000 65536"/>
              <a:gd name="T19" fmla="*/ 0 60000 65536"/>
              <a:gd name="T20" fmla="*/ 0 60000 65536"/>
              <a:gd name="T21" fmla="*/ 0 w 3168"/>
              <a:gd name="T22" fmla="*/ 0 h 736"/>
              <a:gd name="T23" fmla="*/ 3168 w 3168"/>
              <a:gd name="T24" fmla="*/ 736 h 7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736">
                <a:moveTo>
                  <a:pt x="0" y="736"/>
                </a:moveTo>
                <a:cubicBezTo>
                  <a:pt x="44" y="659"/>
                  <a:pt x="88" y="583"/>
                  <a:pt x="240" y="496"/>
                </a:cubicBezTo>
                <a:cubicBezTo>
                  <a:pt x="391" y="408"/>
                  <a:pt x="688" y="287"/>
                  <a:pt x="912" y="208"/>
                </a:cubicBezTo>
                <a:cubicBezTo>
                  <a:pt x="1135" y="128"/>
                  <a:pt x="1352" y="31"/>
                  <a:pt x="1584" y="16"/>
                </a:cubicBezTo>
                <a:cubicBezTo>
                  <a:pt x="1815" y="0"/>
                  <a:pt x="2088" y="56"/>
                  <a:pt x="2304" y="112"/>
                </a:cubicBezTo>
                <a:cubicBezTo>
                  <a:pt x="2519" y="167"/>
                  <a:pt x="2736" y="280"/>
                  <a:pt x="2880" y="352"/>
                </a:cubicBezTo>
                <a:cubicBezTo>
                  <a:pt x="3024" y="424"/>
                  <a:pt x="3096" y="484"/>
                  <a:pt x="3168" y="544"/>
                </a:cubicBezTo>
              </a:path>
            </a:pathLst>
          </a:custGeom>
          <a:noFill/>
          <a:ln w="5715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70669" name="AutoShape 12"/>
          <p:cNvSpPr>
            <a:spLocks noChangeArrowheads="1"/>
          </p:cNvSpPr>
          <p:nvPr/>
        </p:nvSpPr>
        <p:spPr bwMode="auto">
          <a:xfrm>
            <a:off x="3357563" y="3511550"/>
            <a:ext cx="4643437" cy="685800"/>
          </a:xfrm>
          <a:prstGeom prst="parallelogram">
            <a:avLst>
              <a:gd name="adj" fmla="val 192812"/>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0670" name="Line 13"/>
          <p:cNvSpPr>
            <a:spLocks noChangeShapeType="1"/>
          </p:cNvSpPr>
          <p:nvPr/>
        </p:nvSpPr>
        <p:spPr bwMode="auto">
          <a:xfrm>
            <a:off x="8458200" y="2292350"/>
            <a:ext cx="0" cy="2057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0671" name="Text Box 14"/>
          <p:cNvSpPr txBox="1">
            <a:spLocks noChangeArrowheads="1"/>
          </p:cNvSpPr>
          <p:nvPr/>
        </p:nvSpPr>
        <p:spPr bwMode="auto">
          <a:xfrm>
            <a:off x="8229600" y="4406900"/>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2</a:t>
            </a:r>
            <a:endParaRPr lang="en-US" altLang="ja-JP" dirty="0">
              <a:solidFill>
                <a:srgbClr val="FF0000"/>
              </a:solidFill>
              <a:latin typeface="Cambria Math"/>
            </a:endParaRPr>
          </a:p>
        </p:txBody>
      </p:sp>
      <p:sp>
        <p:nvSpPr>
          <p:cNvPr id="70672" name="Text Box 15"/>
          <p:cNvSpPr txBox="1">
            <a:spLocks noChangeArrowheads="1"/>
          </p:cNvSpPr>
          <p:nvPr/>
        </p:nvSpPr>
        <p:spPr bwMode="auto">
          <a:xfrm>
            <a:off x="6003925" y="2505075"/>
            <a:ext cx="17129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 = Copper</a:t>
            </a:r>
          </a:p>
        </p:txBody>
      </p:sp>
      <p:sp>
        <p:nvSpPr>
          <p:cNvPr id="70673" name="Text Box 16"/>
          <p:cNvSpPr txBox="1">
            <a:spLocks noChangeArrowheads="1"/>
          </p:cNvSpPr>
          <p:nvPr/>
        </p:nvSpPr>
        <p:spPr bwMode="auto">
          <a:xfrm>
            <a:off x="3657600" y="4425950"/>
            <a:ext cx="1468521" cy="461665"/>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 = Brass</a:t>
            </a:r>
          </a:p>
        </p:txBody>
      </p:sp>
      <p:sp>
        <p:nvSpPr>
          <p:cNvPr id="70674" name="Text Box 1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20" name="Text Box 11"/>
          <p:cNvSpPr txBox="1">
            <a:spLocks noChangeArrowheads="1"/>
          </p:cNvSpPr>
          <p:nvPr/>
        </p:nvSpPr>
        <p:spPr bwMode="auto">
          <a:xfrm>
            <a:off x="1371600" y="5562600"/>
            <a:ext cx="1219201" cy="276999"/>
          </a:xfrm>
          <a:prstGeom prst="rect">
            <a:avLst/>
          </a:prstGeom>
          <a:noFill/>
          <a:ln w="9525">
            <a:noFill/>
            <a:miter lim="800000"/>
            <a:headEnd/>
            <a:tailEnd/>
          </a:ln>
        </p:spPr>
        <p:txBody>
          <a:bodyPr wrap="square">
            <a:prstTxWarp prst="textNoShape">
              <a:avLst/>
            </a:prstTxWarp>
            <a:spAutoFit/>
          </a:bodyPr>
          <a:lstStyle/>
          <a:p>
            <a:r>
              <a:rPr lang="en-US" altLang="ja-JP" sz="1200" dirty="0">
                <a:latin typeface="Cambria Math"/>
              </a:rPr>
              <a:t>[Bunge]</a:t>
            </a:r>
          </a:p>
        </p:txBody>
      </p:sp>
      <p:sp>
        <p:nvSpPr>
          <p:cNvPr id="21" name="Text Box 11"/>
          <p:cNvSpPr txBox="1">
            <a:spLocks noChangeArrowheads="1"/>
          </p:cNvSpPr>
          <p:nvPr/>
        </p:nvSpPr>
        <p:spPr bwMode="auto">
          <a:xfrm>
            <a:off x="4419600" y="6096000"/>
            <a:ext cx="3063875" cy="276999"/>
          </a:xfrm>
          <a:prstGeom prst="rect">
            <a:avLst/>
          </a:prstGeom>
          <a:noFill/>
          <a:ln w="9525">
            <a:noFill/>
            <a:miter lim="800000"/>
            <a:headEnd/>
            <a:tailEnd/>
          </a:ln>
        </p:spPr>
        <p:txBody>
          <a:bodyPr>
            <a:prstTxWarp prst="textNoShape">
              <a:avLst/>
            </a:prstTxWarp>
            <a:spAutoFit/>
          </a:bodyPr>
          <a:lstStyle/>
          <a:p>
            <a:r>
              <a:rPr lang="en-US" altLang="ja-JP" sz="1200" dirty="0">
                <a:latin typeface="Cambria Math"/>
              </a:rPr>
              <a:t>[Humphreys &amp; </a:t>
            </a:r>
            <a:r>
              <a:rPr lang="en-US" altLang="ja-JP" sz="1200" dirty="0" err="1">
                <a:latin typeface="Cambria Math"/>
              </a:rPr>
              <a:t>Hatherley</a:t>
            </a:r>
            <a:r>
              <a:rPr lang="en-US" altLang="ja-JP" sz="1200" dirty="0">
                <a:latin typeface="Cambria Math"/>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4"/>
          <p:cNvSpPr>
            <a:spLocks noGrp="1"/>
          </p:cNvSpPr>
          <p:nvPr>
            <p:ph type="sldNum" sz="quarter" idx="12"/>
          </p:nvPr>
        </p:nvSpPr>
        <p:spPr/>
        <p:txBody>
          <a:bodyPr/>
          <a:lstStyle/>
          <a:p>
            <a:pPr>
              <a:defRPr/>
            </a:pPr>
            <a:fld id="{C8620341-EACC-5D4C-8AF2-B9F2FE74445F}" type="slidenum">
              <a:rPr lang="en-US" smtClean="0"/>
              <a:pPr>
                <a:defRPr/>
              </a:pPr>
              <a:t>34</a:t>
            </a:fld>
            <a:endParaRPr lang="en-US"/>
          </a:p>
        </p:txBody>
      </p:sp>
      <p:sp>
        <p:nvSpPr>
          <p:cNvPr id="45058" name="Rectangle 2"/>
          <p:cNvSpPr>
            <a:spLocks noGrp="1" noChangeArrowheads="1"/>
          </p:cNvSpPr>
          <p:nvPr>
            <p:ph type="title"/>
          </p:nvPr>
        </p:nvSpPr>
        <p:spPr/>
        <p:txBody>
          <a:bodyPr/>
          <a:lstStyle/>
          <a:p>
            <a:pPr>
              <a:defRPr/>
            </a:pPr>
            <a:r>
              <a:rPr lang="en-US" dirty="0"/>
              <a:t>OD </a:t>
            </a:r>
            <a:r>
              <a:rPr lang="en-US" altLang="ja-JP" dirty="0"/>
              <a:t>⇄</a:t>
            </a:r>
            <a:r>
              <a:rPr lang="en-US" dirty="0"/>
              <a:t> Pole Figure</a:t>
            </a:r>
          </a:p>
        </p:txBody>
      </p:sp>
      <p:pic>
        <p:nvPicPr>
          <p:cNvPr id="72709" name="Picture 3"/>
          <p:cNvPicPr>
            <a:picLocks noChangeAspect="1" noChangeArrowheads="1"/>
          </p:cNvPicPr>
          <p:nvPr/>
        </p:nvPicPr>
        <p:blipFill>
          <a:blip r:embed="rId4"/>
          <a:srcRect/>
          <a:stretch>
            <a:fillRect/>
          </a:stretch>
        </p:blipFill>
        <p:spPr bwMode="auto">
          <a:xfrm>
            <a:off x="3651250" y="2057400"/>
            <a:ext cx="4883150" cy="2600325"/>
          </a:xfrm>
          <a:prstGeom prst="rect">
            <a:avLst/>
          </a:prstGeom>
          <a:noFill/>
          <a:ln w="9525">
            <a:noFill/>
            <a:miter lim="800000"/>
            <a:headEnd/>
            <a:tailEnd/>
          </a:ln>
        </p:spPr>
      </p:pic>
      <p:graphicFrame>
        <p:nvGraphicFramePr>
          <p:cNvPr id="72706" name="Object 2"/>
          <p:cNvGraphicFramePr>
            <a:graphicFrameLocks noChangeAspect="1"/>
          </p:cNvGraphicFramePr>
          <p:nvPr/>
        </p:nvGraphicFramePr>
        <p:xfrm>
          <a:off x="1219200" y="2667000"/>
          <a:ext cx="2286000" cy="1905000"/>
        </p:xfrm>
        <a:graphic>
          <a:graphicData uri="http://schemas.openxmlformats.org/presentationml/2006/ole">
            <mc:AlternateContent xmlns:mc="http://schemas.openxmlformats.org/markup-compatibility/2006">
              <mc:Choice xmlns:v="urn:schemas-microsoft-com:vml" Requires="v">
                <p:oleObj spid="_x0000_s72726" name="Document" r:id="rId5" imgW="4152900" imgH="4940300" progId="Word.Document.8">
                  <p:embed/>
                </p:oleObj>
              </mc:Choice>
              <mc:Fallback>
                <p:oleObj name="Document" r:id="rId5" imgW="4152900" imgH="4940300"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l="18343" t="35471" r="37614" b="33676"/>
                      <a:stretch>
                        <a:fillRect/>
                      </a:stretch>
                    </p:blipFill>
                    <p:spPr bwMode="auto">
                      <a:xfrm>
                        <a:off x="1219200" y="2667000"/>
                        <a:ext cx="2286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2710" name="Line 5"/>
          <p:cNvSpPr>
            <a:spLocks noChangeShapeType="1"/>
          </p:cNvSpPr>
          <p:nvPr/>
        </p:nvSpPr>
        <p:spPr bwMode="auto">
          <a:xfrm>
            <a:off x="942975" y="2495550"/>
            <a:ext cx="1524000" cy="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1" name="Line 6"/>
          <p:cNvSpPr>
            <a:spLocks noChangeShapeType="1"/>
          </p:cNvSpPr>
          <p:nvPr/>
        </p:nvSpPr>
        <p:spPr bwMode="auto">
          <a:xfrm>
            <a:off x="942975" y="2495550"/>
            <a:ext cx="0" cy="1676400"/>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72712" name="Text Box 7"/>
          <p:cNvSpPr txBox="1">
            <a:spLocks noChangeArrowheads="1"/>
          </p:cNvSpPr>
          <p:nvPr/>
        </p:nvSpPr>
        <p:spPr bwMode="auto">
          <a:xfrm>
            <a:off x="2603500" y="1989138"/>
            <a:ext cx="458629"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r>
              <a:rPr lang="en-US" altLang="ja-JP" baseline="-25000" dirty="0">
                <a:solidFill>
                  <a:srgbClr val="FF0000"/>
                </a:solidFill>
                <a:latin typeface="Cambria Math"/>
              </a:rPr>
              <a:t>1</a:t>
            </a:r>
            <a:endParaRPr lang="en-US" altLang="ja-JP" dirty="0">
              <a:solidFill>
                <a:srgbClr val="FF0000"/>
              </a:solidFill>
              <a:latin typeface="Cambria Math"/>
            </a:endParaRPr>
          </a:p>
        </p:txBody>
      </p:sp>
      <p:sp>
        <p:nvSpPr>
          <p:cNvPr id="72713" name="Text Box 8"/>
          <p:cNvSpPr txBox="1">
            <a:spLocks noChangeArrowheads="1"/>
          </p:cNvSpPr>
          <p:nvPr/>
        </p:nvSpPr>
        <p:spPr bwMode="auto">
          <a:xfrm>
            <a:off x="333375" y="3867150"/>
            <a:ext cx="4175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0000"/>
                </a:solidFill>
                <a:latin typeface="Symbol" charset="2"/>
              </a:rPr>
              <a:t>F</a:t>
            </a:r>
            <a:endParaRPr lang="en-US" altLang="ja-JP" dirty="0">
              <a:solidFill>
                <a:srgbClr val="FF0000"/>
              </a:solidFill>
              <a:latin typeface="Cambria Math"/>
            </a:endParaRPr>
          </a:p>
        </p:txBody>
      </p:sp>
      <p:sp>
        <p:nvSpPr>
          <p:cNvPr id="72714" name="Rectangle 9"/>
          <p:cNvSpPr>
            <a:spLocks noChangeArrowheads="1"/>
          </p:cNvSpPr>
          <p:nvPr/>
        </p:nvSpPr>
        <p:spPr bwMode="auto">
          <a:xfrm>
            <a:off x="1676400" y="2971800"/>
            <a:ext cx="1219200" cy="1219200"/>
          </a:xfrm>
          <a:prstGeom prst="rect">
            <a:avLst/>
          </a:prstGeom>
          <a:noFill/>
          <a:ln w="28575">
            <a:solidFill>
              <a:schemeClr val="accent2"/>
            </a:solid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72715" name="Text Box 10"/>
          <p:cNvSpPr txBox="1">
            <a:spLocks noChangeArrowheads="1"/>
          </p:cNvSpPr>
          <p:nvPr/>
        </p:nvSpPr>
        <p:spPr bwMode="auto">
          <a:xfrm>
            <a:off x="2514600" y="5029200"/>
            <a:ext cx="1903085" cy="584776"/>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9900CC"/>
                </a:solidFill>
                <a:latin typeface="Cambria Math"/>
              </a:rPr>
              <a:t>B = Brass</a:t>
            </a:r>
          </a:p>
        </p:txBody>
      </p:sp>
      <p:sp>
        <p:nvSpPr>
          <p:cNvPr id="72716" name="Freeform 11"/>
          <p:cNvSpPr>
            <a:spLocks/>
          </p:cNvSpPr>
          <p:nvPr/>
        </p:nvSpPr>
        <p:spPr bwMode="auto">
          <a:xfrm>
            <a:off x="2438400" y="3200400"/>
            <a:ext cx="1295400" cy="914400"/>
          </a:xfrm>
          <a:custGeom>
            <a:avLst/>
            <a:gdLst>
              <a:gd name="T0" fmla="*/ 0 w 816"/>
              <a:gd name="T1" fmla="*/ 1451610000 h 576"/>
              <a:gd name="T2" fmla="*/ 967740000 w 816"/>
              <a:gd name="T3" fmla="*/ 604837500 h 576"/>
              <a:gd name="T4" fmla="*/ 2056447500 w 816"/>
              <a:gd name="T5" fmla="*/ 0 h 576"/>
              <a:gd name="T6" fmla="*/ 0 60000 65536"/>
              <a:gd name="T7" fmla="*/ 0 60000 65536"/>
              <a:gd name="T8" fmla="*/ 0 60000 65536"/>
              <a:gd name="T9" fmla="*/ 0 w 816"/>
              <a:gd name="T10" fmla="*/ 0 h 576"/>
              <a:gd name="T11" fmla="*/ 816 w 816"/>
              <a:gd name="T12" fmla="*/ 576 h 576"/>
            </a:gdLst>
            <a:ahLst/>
            <a:cxnLst>
              <a:cxn ang="T6">
                <a:pos x="T0" y="T1"/>
              </a:cxn>
              <a:cxn ang="T7">
                <a:pos x="T2" y="T3"/>
              </a:cxn>
              <a:cxn ang="T8">
                <a:pos x="T4" y="T5"/>
              </a:cxn>
            </a:cxnLst>
            <a:rect l="T9" t="T10" r="T11" b="T12"/>
            <a:pathLst>
              <a:path w="816" h="576">
                <a:moveTo>
                  <a:pt x="0" y="576"/>
                </a:moveTo>
                <a:cubicBezTo>
                  <a:pt x="124" y="455"/>
                  <a:pt x="248" y="335"/>
                  <a:pt x="384" y="240"/>
                </a:cubicBezTo>
                <a:cubicBezTo>
                  <a:pt x="519" y="144"/>
                  <a:pt x="743" y="40"/>
                  <a:pt x="816"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7" name="Freeform 12"/>
          <p:cNvSpPr>
            <a:spLocks/>
          </p:cNvSpPr>
          <p:nvPr/>
        </p:nvSpPr>
        <p:spPr bwMode="auto">
          <a:xfrm>
            <a:off x="2819400" y="2438400"/>
            <a:ext cx="1828800" cy="990600"/>
          </a:xfrm>
          <a:custGeom>
            <a:avLst/>
            <a:gdLst>
              <a:gd name="T0" fmla="*/ 0 w 1152"/>
              <a:gd name="T1" fmla="*/ 1572577500 h 624"/>
              <a:gd name="T2" fmla="*/ 1330642500 w 1152"/>
              <a:gd name="T3" fmla="*/ 120967500 h 624"/>
              <a:gd name="T4" fmla="*/ 2147483647 w 1152"/>
              <a:gd name="T5" fmla="*/ 846772500 h 624"/>
              <a:gd name="T6" fmla="*/ 0 60000 65536"/>
              <a:gd name="T7" fmla="*/ 0 60000 65536"/>
              <a:gd name="T8" fmla="*/ 0 60000 65536"/>
              <a:gd name="T9" fmla="*/ 0 w 1152"/>
              <a:gd name="T10" fmla="*/ 0 h 624"/>
              <a:gd name="T11" fmla="*/ 1152 w 1152"/>
              <a:gd name="T12" fmla="*/ 624 h 624"/>
            </a:gdLst>
            <a:ahLst/>
            <a:cxnLst>
              <a:cxn ang="T6">
                <a:pos x="T0" y="T1"/>
              </a:cxn>
              <a:cxn ang="T7">
                <a:pos x="T2" y="T3"/>
              </a:cxn>
              <a:cxn ang="T8">
                <a:pos x="T4" y="T5"/>
              </a:cxn>
            </a:cxnLst>
            <a:rect l="T9" t="T10" r="T11" b="T12"/>
            <a:pathLst>
              <a:path w="1152" h="624">
                <a:moveTo>
                  <a:pt x="0" y="624"/>
                </a:moveTo>
                <a:cubicBezTo>
                  <a:pt x="168" y="359"/>
                  <a:pt x="336" y="95"/>
                  <a:pt x="528" y="48"/>
                </a:cubicBezTo>
                <a:cubicBezTo>
                  <a:pt x="719" y="0"/>
                  <a:pt x="935" y="168"/>
                  <a:pt x="1152" y="336"/>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18" name="Text Box 13"/>
          <p:cNvSpPr txBox="1">
            <a:spLocks noChangeArrowheads="1"/>
          </p:cNvSpPr>
          <p:nvPr/>
        </p:nvSpPr>
        <p:spPr bwMode="auto">
          <a:xfrm>
            <a:off x="5257800" y="5014913"/>
            <a:ext cx="2222500" cy="579437"/>
          </a:xfrm>
          <a:prstGeom prst="rect">
            <a:avLst/>
          </a:prstGeom>
          <a:noFill/>
          <a:ln w="9525">
            <a:noFill/>
            <a:miter lim="800000"/>
            <a:headEnd/>
            <a:tailEnd/>
          </a:ln>
        </p:spPr>
        <p:txBody>
          <a:bodyPr wrap="none">
            <a:prstTxWarp prst="textNoShape">
              <a:avLst/>
            </a:prstTxWarp>
            <a:spAutoFit/>
          </a:bodyPr>
          <a:lstStyle/>
          <a:p>
            <a:r>
              <a:rPr lang="en-US" altLang="ja-JP" sz="3200" b="1" dirty="0">
                <a:solidFill>
                  <a:srgbClr val="008080"/>
                </a:solidFill>
                <a:latin typeface="Cambria Math"/>
              </a:rPr>
              <a:t>C = Copper</a:t>
            </a:r>
          </a:p>
        </p:txBody>
      </p:sp>
      <p:sp>
        <p:nvSpPr>
          <p:cNvPr id="72719" name="Freeform 15"/>
          <p:cNvSpPr>
            <a:spLocks/>
          </p:cNvSpPr>
          <p:nvPr/>
        </p:nvSpPr>
        <p:spPr bwMode="auto">
          <a:xfrm>
            <a:off x="2743200" y="1865313"/>
            <a:ext cx="4038600" cy="1563687"/>
          </a:xfrm>
          <a:custGeom>
            <a:avLst/>
            <a:gdLst>
              <a:gd name="T0" fmla="*/ 0 w 2544"/>
              <a:gd name="T1" fmla="*/ 2147483647 h 985"/>
              <a:gd name="T2" fmla="*/ 846772500 w 2544"/>
              <a:gd name="T3" fmla="*/ 909775322 h 985"/>
              <a:gd name="T4" fmla="*/ 2147483647 w 2544"/>
              <a:gd name="T5" fmla="*/ 63003092 h 985"/>
              <a:gd name="T6" fmla="*/ 2147483647 w 2544"/>
              <a:gd name="T7" fmla="*/ 546872938 h 985"/>
              <a:gd name="T8" fmla="*/ 2147483647 w 2544"/>
              <a:gd name="T9" fmla="*/ 1635580090 h 985"/>
              <a:gd name="T10" fmla="*/ 0 60000 65536"/>
              <a:gd name="T11" fmla="*/ 0 60000 65536"/>
              <a:gd name="T12" fmla="*/ 0 60000 65536"/>
              <a:gd name="T13" fmla="*/ 0 60000 65536"/>
              <a:gd name="T14" fmla="*/ 0 60000 65536"/>
              <a:gd name="T15" fmla="*/ 0 w 2544"/>
              <a:gd name="T16" fmla="*/ 0 h 985"/>
              <a:gd name="T17" fmla="*/ 2544 w 2544"/>
              <a:gd name="T18" fmla="*/ 985 h 985"/>
            </a:gdLst>
            <a:ahLst/>
            <a:cxnLst>
              <a:cxn ang="T10">
                <a:pos x="T0" y="T1"/>
              </a:cxn>
              <a:cxn ang="T11">
                <a:pos x="T2" y="T3"/>
              </a:cxn>
              <a:cxn ang="T12">
                <a:pos x="T4" y="T5"/>
              </a:cxn>
              <a:cxn ang="T13">
                <a:pos x="T6" y="T7"/>
              </a:cxn>
              <a:cxn ang="T14">
                <a:pos x="T8" y="T9"/>
              </a:cxn>
            </a:cxnLst>
            <a:rect l="T15" t="T16" r="T17" b="T18"/>
            <a:pathLst>
              <a:path w="2544" h="985">
                <a:moveTo>
                  <a:pt x="0" y="985"/>
                </a:moveTo>
                <a:cubicBezTo>
                  <a:pt x="68" y="752"/>
                  <a:pt x="136" y="520"/>
                  <a:pt x="336" y="361"/>
                </a:cubicBezTo>
                <a:cubicBezTo>
                  <a:pt x="535" y="201"/>
                  <a:pt x="903" y="49"/>
                  <a:pt x="1200" y="25"/>
                </a:cubicBezTo>
                <a:cubicBezTo>
                  <a:pt x="1496" y="0"/>
                  <a:pt x="1888" y="113"/>
                  <a:pt x="2112" y="217"/>
                </a:cubicBezTo>
                <a:cubicBezTo>
                  <a:pt x="2336" y="321"/>
                  <a:pt x="2472" y="577"/>
                  <a:pt x="2544" y="649"/>
                </a:cubicBezTo>
              </a:path>
            </a:pathLst>
          </a:custGeom>
          <a:noFill/>
          <a:ln w="38100">
            <a:solidFill>
              <a:srgbClr val="008080"/>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0" name="Freeform 16"/>
          <p:cNvSpPr>
            <a:spLocks/>
          </p:cNvSpPr>
          <p:nvPr/>
        </p:nvSpPr>
        <p:spPr bwMode="auto">
          <a:xfrm>
            <a:off x="2514600" y="3886200"/>
            <a:ext cx="3733800" cy="976313"/>
          </a:xfrm>
          <a:custGeom>
            <a:avLst/>
            <a:gdLst>
              <a:gd name="T0" fmla="*/ 0 w 2352"/>
              <a:gd name="T1" fmla="*/ 362902686 h 615"/>
              <a:gd name="T2" fmla="*/ 2147483647 w 2352"/>
              <a:gd name="T3" fmla="*/ 1330643181 h 615"/>
              <a:gd name="T4" fmla="*/ 2147483647 w 2352"/>
              <a:gd name="T5" fmla="*/ 1330643181 h 615"/>
              <a:gd name="T6" fmla="*/ 2147483647 w 2352"/>
              <a:gd name="T7" fmla="*/ 0 h 615"/>
              <a:gd name="T8" fmla="*/ 0 60000 65536"/>
              <a:gd name="T9" fmla="*/ 0 60000 65536"/>
              <a:gd name="T10" fmla="*/ 0 60000 65536"/>
              <a:gd name="T11" fmla="*/ 0 60000 65536"/>
              <a:gd name="T12" fmla="*/ 0 w 2352"/>
              <a:gd name="T13" fmla="*/ 0 h 615"/>
              <a:gd name="T14" fmla="*/ 2352 w 2352"/>
              <a:gd name="T15" fmla="*/ 615 h 615"/>
            </a:gdLst>
            <a:ahLst/>
            <a:cxnLst>
              <a:cxn ang="T8">
                <a:pos x="T0" y="T1"/>
              </a:cxn>
              <a:cxn ang="T9">
                <a:pos x="T2" y="T3"/>
              </a:cxn>
              <a:cxn ang="T10">
                <a:pos x="T4" y="T5"/>
              </a:cxn>
              <a:cxn ang="T11">
                <a:pos x="T6" y="T7"/>
              </a:cxn>
            </a:cxnLst>
            <a:rect l="T12" t="T13" r="T14" b="T15"/>
            <a:pathLst>
              <a:path w="2352" h="615">
                <a:moveTo>
                  <a:pt x="0" y="144"/>
                </a:moveTo>
                <a:cubicBezTo>
                  <a:pt x="332" y="304"/>
                  <a:pt x="664" y="464"/>
                  <a:pt x="960" y="528"/>
                </a:cubicBezTo>
                <a:cubicBezTo>
                  <a:pt x="1255" y="591"/>
                  <a:pt x="1544" y="615"/>
                  <a:pt x="1776" y="528"/>
                </a:cubicBezTo>
                <a:cubicBezTo>
                  <a:pt x="2007" y="440"/>
                  <a:pt x="2179" y="220"/>
                  <a:pt x="2352" y="0"/>
                </a:cubicBezTo>
              </a:path>
            </a:pathLst>
          </a:custGeom>
          <a:noFill/>
          <a:ln w="38100">
            <a:solidFill>
              <a:srgbClr val="9900CC"/>
            </a:solidFill>
            <a:round/>
            <a:headEnd type="triangle" w="med" len="med"/>
            <a:tailEnd type="triangle" w="med" len="med"/>
          </a:ln>
        </p:spPr>
        <p:txBody>
          <a:bodyPr wrap="none" anchor="ctr">
            <a:prstTxWarp prst="textNoShape">
              <a:avLst/>
            </a:prstTxWarp>
          </a:bodyPr>
          <a:lstStyle/>
          <a:p>
            <a:endParaRPr lang="ja-JP" altLang="en-US" dirty="0">
              <a:latin typeface="Calibri"/>
              <a:ea typeface="Calibri"/>
            </a:endParaRPr>
          </a:p>
        </p:txBody>
      </p:sp>
      <p:sp>
        <p:nvSpPr>
          <p:cNvPr id="72721" name="Text Box 17"/>
          <p:cNvSpPr txBox="1">
            <a:spLocks noChangeArrowheads="1"/>
          </p:cNvSpPr>
          <p:nvPr/>
        </p:nvSpPr>
        <p:spPr bwMode="auto">
          <a:xfrm>
            <a:off x="381000" y="1600200"/>
            <a:ext cx="1884600" cy="646331"/>
          </a:xfrm>
          <a:prstGeom prst="rect">
            <a:avLst/>
          </a:prstGeom>
          <a:noFill/>
          <a:ln w="9525">
            <a:noFill/>
            <a:miter lim="800000"/>
            <a:headEnd/>
            <a:tailEnd/>
          </a:ln>
        </p:spPr>
        <p:txBody>
          <a:bodyPr wrap="none">
            <a:prstTxWarp prst="textNoShape">
              <a:avLst/>
            </a:prstTxWarp>
            <a:spAutoFit/>
          </a:bodyPr>
          <a:lstStyle/>
          <a:p>
            <a:r>
              <a:rPr lang="en-US" altLang="ja-JP" sz="3600" i="1" dirty="0">
                <a:solidFill>
                  <a:schemeClr val="accent2"/>
                </a:solidFill>
                <a:latin typeface="Symbol" charset="2"/>
              </a:rPr>
              <a:t>f</a:t>
            </a:r>
            <a:r>
              <a:rPr lang="en-US" altLang="ja-JP" sz="3600" baseline="-25000" dirty="0">
                <a:solidFill>
                  <a:schemeClr val="accent2"/>
                </a:solidFill>
                <a:latin typeface="Cambria Math"/>
              </a:rPr>
              <a:t>2</a:t>
            </a:r>
            <a:r>
              <a:rPr lang="en-US" altLang="ja-JP" sz="3600" dirty="0">
                <a:solidFill>
                  <a:schemeClr val="accent2"/>
                </a:solidFill>
                <a:latin typeface="Cambria Math"/>
              </a:rPr>
              <a:t> = 45</a:t>
            </a:r>
            <a:r>
              <a:rPr lang="en-US" altLang="ja-JP" sz="3600" dirty="0">
                <a:latin typeface="Cambria Math"/>
              </a:rPr>
              <a:t>°</a:t>
            </a:r>
          </a:p>
        </p:txBody>
      </p:sp>
      <p:sp>
        <p:nvSpPr>
          <p:cNvPr id="72722" name="Text Box 18"/>
          <p:cNvSpPr txBox="1">
            <a:spLocks noChangeArrowheads="1"/>
          </p:cNvSpPr>
          <p:nvPr/>
        </p:nvSpPr>
        <p:spPr bwMode="auto">
          <a:xfrm>
            <a:off x="669925" y="5546725"/>
            <a:ext cx="7559675" cy="701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Note that any given component that is represented as a point in orientation space occurs in multiple locations in each pole figure.</a:t>
            </a:r>
          </a:p>
        </p:txBody>
      </p:sp>
      <p:sp>
        <p:nvSpPr>
          <p:cNvPr id="72723" name="Text Box 1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a:t>
            </a:r>
            <a:r>
              <a:rPr lang="en-US" altLang="ja-JP" sz="2000" dirty="0">
                <a:solidFill>
                  <a:srgbClr val="FF0000"/>
                </a:solidFill>
                <a:latin typeface="Cambria Math"/>
              </a:rPr>
              <a:t>Cartesian  </a:t>
            </a:r>
            <a:r>
              <a:rPr lang="en-US" altLang="ja-JP" sz="2000" dirty="0">
                <a:latin typeface="Cambria Math"/>
              </a:rPr>
              <a:t>Polar Components </a:t>
            </a:r>
          </a:p>
        </p:txBody>
      </p:sp>
      <p:sp>
        <p:nvSpPr>
          <p:cNvPr id="21" name="TextBox 20"/>
          <p:cNvSpPr txBox="1"/>
          <p:nvPr/>
        </p:nvSpPr>
        <p:spPr>
          <a:xfrm>
            <a:off x="6781800" y="1524000"/>
            <a:ext cx="1972091" cy="338554"/>
          </a:xfrm>
          <a:prstGeom prst="rect">
            <a:avLst/>
          </a:prstGeom>
          <a:noFill/>
        </p:spPr>
        <p:txBody>
          <a:bodyPr wrap="none" rtlCol="0">
            <a:spAutoFit/>
          </a:bodyPr>
          <a:lstStyle/>
          <a:p>
            <a:r>
              <a:rPr kumimoji="1" lang="en-US" altLang="ja-JP" sz="1600" i="1" dirty="0">
                <a:solidFill>
                  <a:srgbClr val="660066"/>
                </a:solidFill>
                <a:latin typeface="Calibri"/>
              </a:rPr>
              <a:t>[Kocks, Tomé, Wenk]</a:t>
            </a:r>
            <a:endParaRPr kumimoji="1" lang="ja-JP" altLang="en-US" sz="1600" i="1" dirty="0">
              <a:solidFill>
                <a:srgbClr val="660066"/>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a:solidFill>
                  <a:srgbClr val="3366FF"/>
                </a:solidFill>
                <a:latin typeface="Calibri"/>
                <a:cs typeface="Calibri"/>
              </a:rPr>
              <a:t>{001}</a:t>
            </a: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a:solidFill>
                  <a:srgbClr val="3366FF"/>
                </a:solidFill>
                <a:latin typeface="Calibri"/>
                <a:cs typeface="Calibri"/>
              </a:rPr>
              <a:t>{011}</a:t>
            </a: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35</a:t>
            </a:fld>
            <a:endParaRPr lang="en-US"/>
          </a:p>
        </p:txBody>
      </p:sp>
      <p:grpSp>
        <p:nvGrpSpPr>
          <p:cNvPr id="2" name="Group 50"/>
          <p:cNvGrpSpPr/>
          <p:nvPr/>
        </p:nvGrpSpPr>
        <p:grpSpPr>
          <a:xfrm>
            <a:off x="4338574" y="2216906"/>
            <a:ext cx="4177664" cy="2781993"/>
            <a:chOff x="4421759" y="2174516"/>
            <a:chExt cx="4177664" cy="2781993"/>
          </a:xfrm>
        </p:grpSpPr>
        <p:sp>
          <p:nvSpPr>
            <p:cNvPr id="48" name="Cube 47"/>
            <p:cNvSpPr/>
            <p:nvPr/>
          </p:nvSpPr>
          <p:spPr>
            <a:xfrm>
              <a:off x="4816984" y="3424832"/>
              <a:ext cx="590897" cy="419101"/>
            </a:xfrm>
            <a:prstGeom prst="cube">
              <a:avLst>
                <a:gd name="adj" fmla="val 58333"/>
              </a:avLst>
            </a:prstGeom>
            <a:solidFill>
              <a:schemeClr val="accent3">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4" name="Cube 43"/>
            <p:cNvSpPr/>
            <p:nvPr/>
          </p:nvSpPr>
          <p:spPr>
            <a:xfrm rot="1100412">
              <a:off x="5018771" y="3704650"/>
              <a:ext cx="508000" cy="380210"/>
            </a:xfrm>
            <a:prstGeom prst="cube">
              <a:avLst/>
            </a:pr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6" name="Cube 45"/>
            <p:cNvSpPr/>
            <p:nvPr/>
          </p:nvSpPr>
          <p:spPr>
            <a:xfrm rot="5810591">
              <a:off x="5473460" y="3463458"/>
              <a:ext cx="508000" cy="341851"/>
            </a:xfrm>
            <a:prstGeom prst="cube">
              <a:avLst/>
            </a:prstGeom>
            <a:solidFill>
              <a:schemeClr val="bg2">
                <a:lumMod val="5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5" name="Cube 44"/>
            <p:cNvSpPr/>
            <p:nvPr/>
          </p:nvSpPr>
          <p:spPr>
            <a:xfrm rot="2580217">
              <a:off x="7014296" y="3709955"/>
              <a:ext cx="406721" cy="469900"/>
            </a:xfrm>
            <a:prstGeom prst="cube">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7" name="Cube 46"/>
            <p:cNvSpPr/>
            <p:nvPr/>
          </p:nvSpPr>
          <p:spPr>
            <a:xfrm rot="19161627">
              <a:off x="6722689" y="3434975"/>
              <a:ext cx="428972" cy="345588"/>
            </a:xfrm>
            <a:prstGeom prst="cube">
              <a:avLst/>
            </a:prstGeom>
            <a:solidFill>
              <a:schemeClr val="accent6">
                <a:lumMod val="60000"/>
                <a:lumOff val="4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34" name="Straight Arrow Connector 33"/>
            <p:cNvCxnSpPr/>
            <p:nvPr/>
          </p:nvCxnSpPr>
          <p:spPr>
            <a:xfrm rot="5400000">
              <a:off x="5222711" y="3729154"/>
              <a:ext cx="983750" cy="855405"/>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142288" y="3664979"/>
              <a:ext cx="1443295" cy="2"/>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5550150" y="3072843"/>
              <a:ext cx="1182688" cy="1588"/>
            </a:xfrm>
            <a:prstGeom prst="straightConnector1">
              <a:avLst/>
            </a:prstGeom>
            <a:ln w="19050">
              <a:solidFill>
                <a:schemeClr val="accent1">
                  <a:lumMod val="75000"/>
                </a:schemeClr>
              </a:solidFill>
              <a:prstDash val="lgDashDotDot"/>
              <a:tailEnd type="stealth" w="med" len="lg"/>
            </a:ln>
            <a:effectLst/>
          </p:spPr>
          <p:style>
            <a:lnRef idx="2">
              <a:schemeClr val="accent1"/>
            </a:lnRef>
            <a:fillRef idx="0">
              <a:schemeClr val="accent1"/>
            </a:fillRef>
            <a:effectRef idx="1">
              <a:schemeClr val="accent1"/>
            </a:effectRef>
            <a:fontRef idx="minor">
              <a:schemeClr val="tx1"/>
            </a:fontRef>
          </p:style>
        </p:cxnSp>
        <p:sp>
          <p:nvSpPr>
            <p:cNvPr id="9" name="Cube 8"/>
            <p:cNvSpPr/>
            <p:nvPr/>
          </p:nvSpPr>
          <p:spPr>
            <a:xfrm rot="13685014">
              <a:off x="6063363" y="3455921"/>
              <a:ext cx="508000" cy="469900"/>
            </a:xfrm>
            <a:prstGeom prst="cub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cxnSp>
          <p:nvCxnSpPr>
            <p:cNvPr id="13" name="Straight Arrow Connector 12"/>
            <p:cNvCxnSpPr/>
            <p:nvPr/>
          </p:nvCxnSpPr>
          <p:spPr>
            <a:xfrm rot="16919057" flipH="1">
              <a:off x="5987809" y="3788556"/>
              <a:ext cx="849312" cy="736600"/>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4597400" y="3336955"/>
              <a:ext cx="1542972" cy="328027"/>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719057" flipV="1">
              <a:off x="6226896" y="2840653"/>
              <a:ext cx="1028700" cy="941388"/>
            </a:xfrm>
            <a:prstGeom prst="straightConnector1">
              <a:avLst/>
            </a:prstGeom>
            <a:ln w="9525">
              <a:solidFill>
                <a:srgbClr val="660066"/>
              </a:solidFill>
              <a:tailEnd type="stealth" w="med" len="lg"/>
            </a:ln>
            <a:effectLst/>
          </p:spPr>
          <p:style>
            <a:lnRef idx="2">
              <a:schemeClr val="accent1"/>
            </a:lnRef>
            <a:fillRef idx="0">
              <a:schemeClr val="accent1"/>
            </a:fillRef>
            <a:effectRef idx="1">
              <a:schemeClr val="accent1"/>
            </a:effectRef>
            <a:fontRef idx="minor">
              <a:schemeClr val="tx1"/>
            </a:fontRef>
          </p:style>
        </p:cxnSp>
        <p:sp>
          <p:nvSpPr>
            <p:cNvPr id="8" name="Cube 7"/>
            <p:cNvSpPr/>
            <p:nvPr/>
          </p:nvSpPr>
          <p:spPr>
            <a:xfrm rot="3585807">
              <a:off x="6043350" y="3494188"/>
              <a:ext cx="508000" cy="469900"/>
            </a:xfrm>
            <a:prstGeom prst="cube">
              <a:avLst/>
            </a:prstGeom>
            <a:solidFill>
              <a:srgbClr val="660066"/>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0" name="TextBox 19"/>
            <p:cNvSpPr txBox="1"/>
            <p:nvPr/>
          </p:nvSpPr>
          <p:spPr>
            <a:xfrm>
              <a:off x="7342123" y="2730532"/>
              <a:ext cx="1257300" cy="307777"/>
            </a:xfrm>
            <a:prstGeom prst="rect">
              <a:avLst/>
            </a:prstGeom>
            <a:solidFill>
              <a:schemeClr val="bg1"/>
            </a:solidFill>
          </p:spPr>
          <p:txBody>
            <a:bodyPr wrap="square" rtlCol="0">
              <a:spAutoFit/>
            </a:bodyPr>
            <a:lstStyle/>
            <a:p>
              <a:r>
                <a:rPr lang="en-US" sz="1400" dirty="0">
                  <a:solidFill>
                    <a:srgbClr val="660066"/>
                  </a:solidFill>
                  <a:latin typeface="Calibri"/>
                  <a:cs typeface="Calibri"/>
                </a:rPr>
                <a:t>Crystal Axes</a:t>
              </a:r>
            </a:p>
          </p:txBody>
        </p:sp>
        <p:sp>
          <p:nvSpPr>
            <p:cNvPr id="37" name="TextBox 36"/>
            <p:cNvSpPr txBox="1"/>
            <p:nvPr/>
          </p:nvSpPr>
          <p:spPr>
            <a:xfrm>
              <a:off x="5603616" y="2174516"/>
              <a:ext cx="1257300" cy="307777"/>
            </a:xfrm>
            <a:prstGeom prst="rect">
              <a:avLst/>
            </a:prstGeom>
            <a:noFill/>
          </p:spPr>
          <p:txBody>
            <a:bodyPr wrap="square" rtlCol="0">
              <a:spAutoFit/>
            </a:bodyPr>
            <a:lstStyle/>
            <a:p>
              <a:r>
                <a:rPr lang="en-US" sz="1400" dirty="0">
                  <a:solidFill>
                    <a:srgbClr val="3366FF"/>
                  </a:solidFill>
                  <a:latin typeface="Calibri"/>
                  <a:cs typeface="Calibri"/>
                </a:rPr>
                <a:t>Sample Axes</a:t>
              </a:r>
            </a:p>
          </p:txBody>
        </p:sp>
        <p:sp>
          <p:nvSpPr>
            <p:cNvPr id="6" name="Cube 5"/>
            <p:cNvSpPr/>
            <p:nvPr/>
          </p:nvSpPr>
          <p:spPr>
            <a:xfrm>
              <a:off x="4421759" y="3344907"/>
              <a:ext cx="3787648" cy="845040"/>
            </a:xfrm>
            <a:prstGeom prst="cube">
              <a:avLst>
                <a:gd name="adj" fmla="val 67081"/>
              </a:avLst>
            </a:prstGeom>
            <a:noFill/>
            <a:ln w="22733">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39" name="TextBox 38"/>
            <p:cNvSpPr txBox="1"/>
            <p:nvPr/>
          </p:nvSpPr>
          <p:spPr>
            <a:xfrm>
              <a:off x="7344979" y="3391378"/>
              <a:ext cx="481207" cy="307777"/>
            </a:xfrm>
            <a:prstGeom prst="rect">
              <a:avLst/>
            </a:prstGeom>
            <a:noFill/>
          </p:spPr>
          <p:txBody>
            <a:bodyPr wrap="square" rtlCol="0">
              <a:spAutoFit/>
            </a:bodyPr>
            <a:lstStyle/>
            <a:p>
              <a:r>
                <a:rPr lang="en-US" sz="1400" dirty="0">
                  <a:solidFill>
                    <a:srgbClr val="3366FF"/>
                  </a:solidFill>
                  <a:latin typeface="Calibri"/>
                  <a:cs typeface="Calibri"/>
                </a:rPr>
                <a:t>RD</a:t>
              </a:r>
            </a:p>
          </p:txBody>
        </p:sp>
        <p:sp>
          <p:nvSpPr>
            <p:cNvPr id="40" name="TextBox 39"/>
            <p:cNvSpPr txBox="1"/>
            <p:nvPr/>
          </p:nvSpPr>
          <p:spPr>
            <a:xfrm>
              <a:off x="5046279" y="4648732"/>
              <a:ext cx="481207" cy="307777"/>
            </a:xfrm>
            <a:prstGeom prst="rect">
              <a:avLst/>
            </a:prstGeom>
            <a:noFill/>
          </p:spPr>
          <p:txBody>
            <a:bodyPr wrap="square" rtlCol="0">
              <a:spAutoFit/>
            </a:bodyPr>
            <a:lstStyle/>
            <a:p>
              <a:r>
                <a:rPr lang="en-US" sz="1400" dirty="0">
                  <a:solidFill>
                    <a:srgbClr val="3366FF"/>
                  </a:solidFill>
                  <a:latin typeface="Calibri"/>
                  <a:cs typeface="Calibri"/>
                </a:rPr>
                <a:t>TD</a:t>
              </a:r>
            </a:p>
          </p:txBody>
        </p:sp>
        <p:sp>
          <p:nvSpPr>
            <p:cNvPr id="41" name="TextBox 40"/>
            <p:cNvSpPr txBox="1"/>
            <p:nvPr/>
          </p:nvSpPr>
          <p:spPr>
            <a:xfrm>
              <a:off x="6140369" y="2482293"/>
              <a:ext cx="481207" cy="307777"/>
            </a:xfrm>
            <a:prstGeom prst="rect">
              <a:avLst/>
            </a:prstGeom>
            <a:noFill/>
          </p:spPr>
          <p:txBody>
            <a:bodyPr wrap="square" rtlCol="0">
              <a:spAutoFit/>
            </a:bodyPr>
            <a:lstStyle/>
            <a:p>
              <a:r>
                <a:rPr lang="en-US" sz="1400" dirty="0">
                  <a:solidFill>
                    <a:srgbClr val="3366FF"/>
                  </a:solidFill>
                  <a:latin typeface="Calibri"/>
                  <a:cs typeface="Calibri"/>
                </a:rPr>
                <a:t>ND</a:t>
              </a:r>
            </a:p>
          </p:txBody>
        </p:sp>
      </p:gr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a:latin typeface="Calibri"/>
                <a:cs typeface="Calibri"/>
              </a:rPr>
              <a:t>Rotation 1 (φ</a:t>
            </a:r>
            <a:r>
              <a:rPr lang="en-US" sz="1300" i="1" baseline="-25000" dirty="0">
                <a:latin typeface="Calibri"/>
                <a:cs typeface="Calibri"/>
              </a:rPr>
              <a:t>1</a:t>
            </a:r>
            <a:r>
              <a:rPr lang="en-US" sz="1300" i="1" dirty="0">
                <a:latin typeface="Calibri"/>
                <a:cs typeface="Calibri"/>
              </a:rPr>
              <a:t>): rotate sample axes about ND</a:t>
            </a:r>
          </a:p>
          <a:p>
            <a:pPr>
              <a:lnSpc>
                <a:spcPct val="200000"/>
              </a:lnSpc>
            </a:pPr>
            <a:r>
              <a:rPr lang="en-US" sz="1300" i="1" dirty="0">
                <a:latin typeface="Calibri"/>
                <a:cs typeface="Calibri"/>
              </a:rPr>
              <a:t>Rotation 2 (</a:t>
            </a:r>
            <a:r>
              <a:rPr lang="en-US" sz="1300" i="1" dirty="0" err="1">
                <a:latin typeface="Calibri"/>
                <a:cs typeface="Calibri"/>
              </a:rPr>
              <a:t>Φ</a:t>
            </a:r>
            <a:r>
              <a:rPr lang="en-US" sz="1300" i="1" dirty="0">
                <a:latin typeface="Calibri"/>
                <a:cs typeface="Calibri"/>
              </a:rPr>
              <a:t>): rotate sample axes about rotated RD</a:t>
            </a:r>
          </a:p>
          <a:p>
            <a:pPr>
              <a:lnSpc>
                <a:spcPct val="200000"/>
              </a:lnSpc>
            </a:pPr>
            <a:r>
              <a:rPr lang="en-US" sz="1300" i="1" dirty="0">
                <a:latin typeface="Calibri"/>
                <a:cs typeface="Calibri"/>
              </a:rPr>
              <a:t>Rotation 3 (φ</a:t>
            </a:r>
            <a:r>
              <a:rPr lang="en-US" sz="1300" i="1" baseline="-25000" dirty="0">
                <a:latin typeface="Calibri"/>
                <a:cs typeface="Calibri"/>
              </a:rPr>
              <a:t>2</a:t>
            </a:r>
            <a:r>
              <a:rPr lang="en-US" sz="1300" i="1" dirty="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a:solidFill>
                  <a:schemeClr val="bg1"/>
                </a:solidFill>
                <a:latin typeface="Cambria Math"/>
                <a:cs typeface="Cambria Math"/>
              </a:rPr>
              <a:t>a</a:t>
            </a:r>
          </a:p>
        </p:txBody>
      </p:sp>
      <p:sp>
        <p:nvSpPr>
          <p:cNvPr id="78" name="TextBox 77"/>
          <p:cNvSpPr txBox="1"/>
          <p:nvPr/>
        </p:nvSpPr>
        <p:spPr>
          <a:xfrm>
            <a:off x="4338574" y="1597075"/>
            <a:ext cx="4378452" cy="58477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dirty="0">
                <a:solidFill>
                  <a:srgbClr val="000000"/>
                </a:solidFill>
                <a:latin typeface="Calibri"/>
                <a:cs typeface="Calibri"/>
              </a:rPr>
              <a:t>Euler Angles represent a crystal orientation with respect to sample axes</a:t>
            </a:r>
          </a:p>
        </p:txBody>
      </p:sp>
      <p:graphicFrame>
        <p:nvGraphicFramePr>
          <p:cNvPr id="110" name="Table 109"/>
          <p:cNvGraphicFramePr>
            <a:graphicFrameLocks noGrp="1"/>
          </p:cNvGraphicFramePr>
          <p:nvPr/>
        </p:nvGraphicFramePr>
        <p:xfrm>
          <a:off x="399207" y="4404018"/>
          <a:ext cx="2851994" cy="1854200"/>
        </p:xfrm>
        <a:graphic>
          <a:graphicData uri="http://schemas.openxmlformats.org/drawingml/2006/table">
            <a:tbl>
              <a:tblPr firstRow="1" bandRow="1">
                <a:tableStyleId>{6E25E649-3F16-4E02-A733-19D2CDBF48F0}</a:tableStyleId>
              </a:tblPr>
              <a:tblGrid>
                <a:gridCol w="1272824">
                  <a:extLst>
                    <a:ext uri="{9D8B030D-6E8A-4147-A177-3AD203B41FA5}">
                      <a16:colId xmlns:a16="http://schemas.microsoft.com/office/drawing/2014/main" val="20000"/>
                    </a:ext>
                  </a:extLst>
                </a:gridCol>
                <a:gridCol w="789585">
                  <a:extLst>
                    <a:ext uri="{9D8B030D-6E8A-4147-A177-3AD203B41FA5}">
                      <a16:colId xmlns:a16="http://schemas.microsoft.com/office/drawing/2014/main" val="20001"/>
                    </a:ext>
                  </a:extLst>
                </a:gridCol>
                <a:gridCol w="789585">
                  <a:extLst>
                    <a:ext uri="{9D8B030D-6E8A-4147-A177-3AD203B41FA5}">
                      <a16:colId xmlns:a16="http://schemas.microsoft.com/office/drawing/2014/main" val="20002"/>
                    </a:ext>
                  </a:extLst>
                </a:gridCol>
              </a:tblGrid>
              <a:tr h="370840">
                <a:tc>
                  <a:txBody>
                    <a:bodyPr/>
                    <a:lstStyle/>
                    <a:p>
                      <a:pPr algn="ctr"/>
                      <a:r>
                        <a:rPr lang="en-US" sz="1400" dirty="0">
                          <a:latin typeface="Calibri"/>
                          <a:cs typeface="Calibri"/>
                        </a:rPr>
                        <a:t>Component</a:t>
                      </a:r>
                    </a:p>
                  </a:txBody>
                  <a:tcPr/>
                </a:tc>
                <a:tc>
                  <a:txBody>
                    <a:bodyPr/>
                    <a:lstStyle/>
                    <a:p>
                      <a:pPr algn="ctr"/>
                      <a:r>
                        <a:rPr lang="en-US" sz="1400" dirty="0">
                          <a:latin typeface="Calibri"/>
                          <a:cs typeface="Calibri"/>
                        </a:rPr>
                        <a:t>RD</a:t>
                      </a:r>
                    </a:p>
                  </a:txBody>
                  <a:tcPr/>
                </a:tc>
                <a:tc>
                  <a:txBody>
                    <a:bodyPr/>
                    <a:lstStyle/>
                    <a:p>
                      <a:pPr algn="ctr"/>
                      <a:r>
                        <a:rPr lang="en-US" sz="1400" dirty="0">
                          <a:latin typeface="Calibri"/>
                          <a:cs typeface="Calibri"/>
                        </a:rPr>
                        <a:t>ND</a:t>
                      </a:r>
                    </a:p>
                  </a:txBody>
                  <a:tcPr/>
                </a:tc>
                <a:extLst>
                  <a:ext uri="{0D108BD9-81ED-4DB2-BD59-A6C34878D82A}">
                    <a16:rowId xmlns:a16="http://schemas.microsoft.com/office/drawing/2014/main" val="10000"/>
                  </a:ext>
                </a:extLst>
              </a:tr>
              <a:tr h="370840">
                <a:tc>
                  <a:txBody>
                    <a:bodyPr/>
                    <a:lstStyle/>
                    <a:p>
                      <a:pPr algn="ctr"/>
                      <a:r>
                        <a:rPr lang="en-US" sz="1400" dirty="0">
                          <a:latin typeface="Calibri"/>
                          <a:cs typeface="Calibri"/>
                        </a:rPr>
                        <a:t>Cube</a:t>
                      </a:r>
                    </a:p>
                  </a:txBody>
                  <a:tcPr/>
                </a:tc>
                <a:tc>
                  <a:txBody>
                    <a:bodyPr/>
                    <a:lstStyle/>
                    <a:p>
                      <a:pPr algn="ctr"/>
                      <a:r>
                        <a:rPr lang="en-US" sz="1400" dirty="0">
                          <a:latin typeface="Calibri"/>
                          <a:cs typeface="Calibri"/>
                        </a:rPr>
                        <a:t>&lt;100&gt;</a:t>
                      </a:r>
                    </a:p>
                  </a:txBody>
                  <a:tcPr/>
                </a:tc>
                <a:tc>
                  <a:txBody>
                    <a:bodyPr/>
                    <a:lstStyle/>
                    <a:p>
                      <a:pPr algn="ctr"/>
                      <a:r>
                        <a:rPr lang="en-US" sz="1400" dirty="0">
                          <a:latin typeface="Calibri"/>
                          <a:cs typeface="Calibri"/>
                        </a:rPr>
                        <a:t>{001}</a:t>
                      </a:r>
                    </a:p>
                  </a:txBody>
                  <a:tcPr/>
                </a:tc>
                <a:extLst>
                  <a:ext uri="{0D108BD9-81ED-4DB2-BD59-A6C34878D82A}">
                    <a16:rowId xmlns:a16="http://schemas.microsoft.com/office/drawing/2014/main" val="10001"/>
                  </a:ext>
                </a:extLst>
              </a:tr>
              <a:tr h="370840">
                <a:tc>
                  <a:txBody>
                    <a:bodyPr/>
                    <a:lstStyle/>
                    <a:p>
                      <a:pPr algn="ctr"/>
                      <a:r>
                        <a:rPr lang="en-US" sz="1400" dirty="0">
                          <a:latin typeface="Calibri"/>
                          <a:cs typeface="Calibri"/>
                        </a:rPr>
                        <a:t>Goss</a:t>
                      </a:r>
                    </a:p>
                  </a:txBody>
                  <a:tcPr/>
                </a:tc>
                <a:tc>
                  <a:txBody>
                    <a:bodyPr/>
                    <a:lstStyle/>
                    <a:p>
                      <a:pPr algn="ctr"/>
                      <a:r>
                        <a:rPr lang="en-US" sz="1400" dirty="0">
                          <a:latin typeface="Calibri"/>
                          <a:cs typeface="Calibri"/>
                        </a:rPr>
                        <a:t>&lt;100&gt;</a:t>
                      </a:r>
                    </a:p>
                  </a:txBody>
                  <a:tcPr/>
                </a:tc>
                <a:tc>
                  <a:txBody>
                    <a:bodyPr/>
                    <a:lstStyle/>
                    <a:p>
                      <a:pPr algn="ctr"/>
                      <a:r>
                        <a:rPr lang="en-US" sz="1400" dirty="0">
                          <a:latin typeface="Calibri"/>
                          <a:cs typeface="Calibri"/>
                        </a:rPr>
                        <a:t>{011}</a:t>
                      </a:r>
                    </a:p>
                  </a:txBody>
                  <a:tcPr/>
                </a:tc>
                <a:extLst>
                  <a:ext uri="{0D108BD9-81ED-4DB2-BD59-A6C34878D82A}">
                    <a16:rowId xmlns:a16="http://schemas.microsoft.com/office/drawing/2014/main" val="10002"/>
                  </a:ext>
                </a:extLst>
              </a:tr>
              <a:tr h="370840">
                <a:tc>
                  <a:txBody>
                    <a:bodyPr/>
                    <a:lstStyle/>
                    <a:p>
                      <a:pPr algn="ctr"/>
                      <a:r>
                        <a:rPr lang="en-US" sz="1400" dirty="0">
                          <a:latin typeface="Calibri"/>
                          <a:cs typeface="Calibri"/>
                        </a:rPr>
                        <a:t>Brass</a:t>
                      </a:r>
                    </a:p>
                  </a:txBody>
                  <a:tcPr/>
                </a:tc>
                <a:tc>
                  <a:txBody>
                    <a:bodyPr/>
                    <a:lstStyle/>
                    <a:p>
                      <a:pPr algn="ctr"/>
                      <a:r>
                        <a:rPr lang="en-US" sz="1400" dirty="0">
                          <a:latin typeface="Calibri"/>
                          <a:cs typeface="Calibri"/>
                        </a:rPr>
                        <a:t>&lt;112&gt;</a:t>
                      </a:r>
                    </a:p>
                  </a:txBody>
                  <a:tcPr/>
                </a:tc>
                <a:tc>
                  <a:txBody>
                    <a:bodyPr/>
                    <a:lstStyle/>
                    <a:p>
                      <a:pPr algn="ctr"/>
                      <a:r>
                        <a:rPr lang="en-US" sz="1400" dirty="0">
                          <a:latin typeface="Calibri"/>
                          <a:cs typeface="Calibri"/>
                        </a:rPr>
                        <a:t>{110}</a:t>
                      </a:r>
                    </a:p>
                  </a:txBody>
                  <a:tcPr/>
                </a:tc>
                <a:extLst>
                  <a:ext uri="{0D108BD9-81ED-4DB2-BD59-A6C34878D82A}">
                    <a16:rowId xmlns:a16="http://schemas.microsoft.com/office/drawing/2014/main" val="10003"/>
                  </a:ext>
                </a:extLst>
              </a:tr>
              <a:tr h="370840">
                <a:tc>
                  <a:txBody>
                    <a:bodyPr/>
                    <a:lstStyle/>
                    <a:p>
                      <a:pPr algn="ctr"/>
                      <a:r>
                        <a:rPr lang="en-US" sz="1400" dirty="0">
                          <a:latin typeface="Calibri"/>
                          <a:cs typeface="Calibri"/>
                        </a:rPr>
                        <a:t>Copper</a:t>
                      </a:r>
                    </a:p>
                  </a:txBody>
                  <a:tcPr/>
                </a:tc>
                <a:tc>
                  <a:txBody>
                    <a:bodyPr/>
                    <a:lstStyle/>
                    <a:p>
                      <a:pPr algn="ctr"/>
                      <a:r>
                        <a:rPr lang="en-US" sz="1400" dirty="0">
                          <a:latin typeface="Calibri"/>
                          <a:cs typeface="Calibri"/>
                        </a:rPr>
                        <a:t>&lt;111&gt;</a:t>
                      </a:r>
                    </a:p>
                  </a:txBody>
                  <a:tcPr/>
                </a:tc>
                <a:tc>
                  <a:txBody>
                    <a:bodyPr/>
                    <a:lstStyle/>
                    <a:p>
                      <a:pPr algn="ctr"/>
                      <a:r>
                        <a:rPr lang="en-US" sz="1400" dirty="0">
                          <a:latin typeface="Calibri"/>
                          <a:cs typeface="Calibri"/>
                        </a:rPr>
                        <a:t>{112}</a:t>
                      </a:r>
                    </a:p>
                  </a:txBody>
                  <a:tcPr/>
                </a:tc>
                <a:extLst>
                  <a:ext uri="{0D108BD9-81ED-4DB2-BD59-A6C34878D82A}">
                    <a16:rowId xmlns:a16="http://schemas.microsoft.com/office/drawing/2014/main" val="10004"/>
                  </a:ext>
                </a:extLst>
              </a:tr>
            </a:tbl>
          </a:graphicData>
        </a:graphic>
      </p:graphicFrame>
      <p:sp>
        <p:nvSpPr>
          <p:cNvPr id="111" name="TextBox 110"/>
          <p:cNvSpPr txBox="1"/>
          <p:nvPr/>
        </p:nvSpPr>
        <p:spPr>
          <a:xfrm>
            <a:off x="6825505" y="2734220"/>
            <a:ext cx="481207" cy="307777"/>
          </a:xfrm>
          <a:prstGeom prst="rect">
            <a:avLst/>
          </a:prstGeom>
          <a:noFill/>
        </p:spPr>
        <p:txBody>
          <a:bodyPr wrap="square" rtlCol="0">
            <a:spAutoFit/>
          </a:bodyPr>
          <a:lstStyle/>
          <a:p>
            <a:r>
              <a:rPr lang="en-US" sz="1400" b="1" dirty="0">
                <a:solidFill>
                  <a:srgbClr val="660066"/>
                </a:solidFill>
                <a:latin typeface="Calibri"/>
                <a:cs typeface="Calibri"/>
              </a:rPr>
              <a:t>100</a:t>
            </a:r>
          </a:p>
        </p:txBody>
      </p:sp>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a:solidFill>
                  <a:srgbClr val="660066"/>
                </a:solidFill>
                <a:latin typeface="Calibri"/>
                <a:cs typeface="Calibri"/>
              </a:rPr>
              <a:t>010</a:t>
            </a: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a:solidFill>
                  <a:srgbClr val="660066"/>
                </a:solidFill>
                <a:latin typeface="Calibri"/>
                <a:cs typeface="Calibri"/>
              </a:rPr>
              <a:t>001</a:t>
            </a:r>
          </a:p>
        </p:txBody>
      </p:sp>
      <p:sp>
        <p:nvSpPr>
          <p:cNvPr id="115" name="Title 1"/>
          <p:cNvSpPr txBox="1">
            <a:spLocks/>
          </p:cNvSpPr>
          <p:nvPr/>
        </p:nvSpPr>
        <p:spPr>
          <a:xfrm>
            <a:off x="765048" y="762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a:ln>
                  <a:noFill/>
                </a:ln>
                <a:solidFill>
                  <a:srgbClr val="000090"/>
                </a:solidFill>
                <a:effectLst/>
                <a:uLnTx/>
                <a:uFillTx/>
                <a:latin typeface="Cambria Math"/>
                <a:ea typeface="+mj-ea"/>
                <a:cs typeface="Calibri"/>
              </a:rPr>
              <a:t>Euler Angles: recap</a:t>
            </a: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1" name="TextBox 50"/>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a:blip r:embed="rId3"/>
          <a:srcRect l="14009"/>
          <a:stretch>
            <a:fillRect/>
          </a:stretch>
        </p:blipFill>
        <p:spPr>
          <a:xfrm>
            <a:off x="399207" y="1578700"/>
            <a:ext cx="3661513" cy="2618817"/>
          </a:xfrm>
          <a:prstGeom prst="rect">
            <a:avLst/>
          </a:prstGeom>
        </p:spPr>
      </p:pic>
      <p:cxnSp>
        <p:nvCxnSpPr>
          <p:cNvPr id="91" name="Straight Arrow Connector 90"/>
          <p:cNvCxnSpPr/>
          <p:nvPr/>
        </p:nvCxnSpPr>
        <p:spPr>
          <a:xfrm rot="10800000" flipV="1">
            <a:off x="1409522" y="2977008"/>
            <a:ext cx="457200" cy="209745"/>
          </a:xfrm>
          <a:prstGeom prst="straightConnector1">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1121789" y="2823119"/>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96" name="Straight Connector 95"/>
          <p:cNvCxnSpPr>
            <a:stCxn id="94" idx="3"/>
          </p:cNvCxnSpPr>
          <p:nvPr/>
        </p:nvCxnSpPr>
        <p:spPr>
          <a:xfrm>
            <a:off x="1866722" y="2977008"/>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97" name="TextBox 96"/>
          <p:cNvSpPr txBox="1"/>
          <p:nvPr/>
        </p:nvSpPr>
        <p:spPr>
          <a:xfrm>
            <a:off x="1307922" y="3274632"/>
            <a:ext cx="744933" cy="307777"/>
          </a:xfrm>
          <a:prstGeom prst="rect">
            <a:avLst/>
          </a:prstGeom>
          <a:noFill/>
        </p:spPr>
        <p:txBody>
          <a:bodyPr wrap="square" rtlCol="0">
            <a:spAutoFit/>
          </a:bodyPr>
          <a:lstStyle/>
          <a:p>
            <a:r>
              <a:rPr lang="en-US" sz="1400" b="1" dirty="0">
                <a:solidFill>
                  <a:srgbClr val="3366FF"/>
                </a:solidFill>
                <a:latin typeface="Calibri"/>
                <a:cs typeface="Calibri"/>
              </a:rPr>
              <a:t>{001}</a:t>
            </a:r>
          </a:p>
        </p:txBody>
      </p:sp>
      <p:sp>
        <p:nvSpPr>
          <p:cNvPr id="98" name="TextBox 97"/>
          <p:cNvSpPr txBox="1"/>
          <p:nvPr/>
        </p:nvSpPr>
        <p:spPr>
          <a:xfrm>
            <a:off x="2167155" y="2357493"/>
            <a:ext cx="744933" cy="307777"/>
          </a:xfrm>
          <a:prstGeom prst="rect">
            <a:avLst/>
          </a:prstGeom>
          <a:noFill/>
        </p:spPr>
        <p:txBody>
          <a:bodyPr wrap="square" rtlCol="0">
            <a:spAutoFit/>
          </a:bodyPr>
          <a:lstStyle/>
          <a:p>
            <a:r>
              <a:rPr lang="en-US" sz="1400" b="1" dirty="0">
                <a:solidFill>
                  <a:srgbClr val="3366FF"/>
                </a:solidFill>
                <a:latin typeface="Calibri"/>
                <a:cs typeface="Calibri"/>
              </a:rPr>
              <a:t>&lt;100&gt;</a:t>
            </a:r>
          </a:p>
        </p:txBody>
      </p:sp>
      <p:cxnSp>
        <p:nvCxnSpPr>
          <p:cNvPr id="100" name="Straight Connector 99"/>
          <p:cNvCxnSpPr/>
          <p:nvPr/>
        </p:nvCxnSpPr>
        <p:spPr>
          <a:xfrm rot="10800000" flipV="1">
            <a:off x="2387422" y="2293993"/>
            <a:ext cx="381000" cy="133938"/>
          </a:xfrm>
          <a:prstGeom prst="line">
            <a:avLst/>
          </a:prstGeom>
          <a:ln w="1905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387422" y="2516831"/>
            <a:ext cx="1588" cy="571947"/>
          </a:xfrm>
          <a:prstGeom prst="line">
            <a:avLst/>
          </a:prstGeom>
          <a:ln w="19050">
            <a:solidFill>
              <a:srgbClr val="FF0000"/>
            </a:solidFill>
            <a:headEnd type="stealth" w="lg" len="lg"/>
            <a:tailEnd type="none" w="lg" len="lg"/>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2370786" y="2888109"/>
            <a:ext cx="744933" cy="307777"/>
          </a:xfrm>
          <a:prstGeom prst="rect">
            <a:avLst/>
          </a:prstGeom>
          <a:noFill/>
        </p:spPr>
        <p:txBody>
          <a:bodyPr wrap="square" rtlCol="0">
            <a:spAutoFit/>
          </a:bodyPr>
          <a:lstStyle/>
          <a:p>
            <a:r>
              <a:rPr lang="en-US" sz="1400" b="1" dirty="0">
                <a:solidFill>
                  <a:srgbClr val="3366FF"/>
                </a:solidFill>
                <a:latin typeface="Calibri"/>
                <a:cs typeface="Calibri"/>
              </a:rPr>
              <a:t>{011}</a:t>
            </a:r>
          </a:p>
        </p:txBody>
      </p:sp>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36</a:t>
            </a:fld>
            <a:endParaRPr lang="en-US"/>
          </a:p>
        </p:txBody>
      </p:sp>
      <p:sp>
        <p:nvSpPr>
          <p:cNvPr id="26" name="TextBox 25"/>
          <p:cNvSpPr txBox="1"/>
          <p:nvPr/>
        </p:nvSpPr>
        <p:spPr>
          <a:xfrm>
            <a:off x="4338574" y="4998899"/>
            <a:ext cx="5106719" cy="1259319"/>
          </a:xfrm>
          <a:prstGeom prst="rect">
            <a:avLst/>
          </a:prstGeom>
          <a:noFill/>
        </p:spPr>
        <p:txBody>
          <a:bodyPr wrap="square" rtlCol="0">
            <a:spAutoFit/>
          </a:bodyPr>
          <a:lstStyle/>
          <a:p>
            <a:pPr>
              <a:lnSpc>
                <a:spcPct val="200000"/>
              </a:lnSpc>
            </a:pPr>
            <a:r>
              <a:rPr lang="en-US" sz="1300" i="1" dirty="0">
                <a:latin typeface="Calibri"/>
                <a:cs typeface="Calibri"/>
              </a:rPr>
              <a:t>Rotation 1 (φ</a:t>
            </a:r>
            <a:r>
              <a:rPr lang="en-US" sz="1300" i="1" baseline="-25000" dirty="0">
                <a:latin typeface="Calibri"/>
                <a:cs typeface="Calibri"/>
              </a:rPr>
              <a:t>1</a:t>
            </a:r>
            <a:r>
              <a:rPr lang="en-US" sz="1300" i="1" dirty="0">
                <a:latin typeface="Calibri"/>
                <a:cs typeface="Calibri"/>
              </a:rPr>
              <a:t>): rotate sample axes about ND</a:t>
            </a:r>
          </a:p>
          <a:p>
            <a:pPr>
              <a:lnSpc>
                <a:spcPct val="200000"/>
              </a:lnSpc>
            </a:pPr>
            <a:r>
              <a:rPr lang="en-US" sz="1300" i="1" dirty="0">
                <a:latin typeface="Calibri"/>
                <a:cs typeface="Calibri"/>
              </a:rPr>
              <a:t>Rotation 2 (</a:t>
            </a:r>
            <a:r>
              <a:rPr lang="en-US" sz="1300" i="1" dirty="0" err="1">
                <a:latin typeface="Calibri"/>
                <a:cs typeface="Calibri"/>
              </a:rPr>
              <a:t>Φ</a:t>
            </a:r>
            <a:r>
              <a:rPr lang="en-US" sz="1300" i="1" dirty="0">
                <a:latin typeface="Calibri"/>
                <a:cs typeface="Calibri"/>
              </a:rPr>
              <a:t>): rotate sample axes about rotated RD</a:t>
            </a:r>
          </a:p>
          <a:p>
            <a:pPr>
              <a:lnSpc>
                <a:spcPct val="200000"/>
              </a:lnSpc>
            </a:pPr>
            <a:r>
              <a:rPr lang="en-US" sz="1300" i="1" dirty="0">
                <a:latin typeface="Calibri"/>
                <a:cs typeface="Calibri"/>
              </a:rPr>
              <a:t>Rotation 3 (φ</a:t>
            </a:r>
            <a:r>
              <a:rPr lang="en-US" sz="1300" i="1" baseline="-25000" dirty="0">
                <a:latin typeface="Calibri"/>
                <a:cs typeface="Calibri"/>
              </a:rPr>
              <a:t>2</a:t>
            </a:r>
            <a:r>
              <a:rPr lang="en-US" sz="1300" i="1" dirty="0">
                <a:latin typeface="Calibri"/>
                <a:cs typeface="Calibri"/>
              </a:rPr>
              <a:t>): rotate sample axes about rotated ND</a:t>
            </a:r>
          </a:p>
        </p:txBody>
      </p:sp>
      <p:sp>
        <p:nvSpPr>
          <p:cNvPr id="33" name="TextBox 32"/>
          <p:cNvSpPr txBox="1"/>
          <p:nvPr/>
        </p:nvSpPr>
        <p:spPr>
          <a:xfrm>
            <a:off x="399207" y="4328450"/>
            <a:ext cx="489432" cy="461665"/>
          </a:xfrm>
          <a:prstGeom prst="rect">
            <a:avLst/>
          </a:prstGeom>
          <a:noFill/>
        </p:spPr>
        <p:txBody>
          <a:bodyPr wrap="square" rtlCol="0">
            <a:spAutoFit/>
          </a:bodyPr>
          <a:lstStyle/>
          <a:p>
            <a:r>
              <a:rPr lang="en-US" dirty="0">
                <a:solidFill>
                  <a:schemeClr val="bg1"/>
                </a:solidFill>
                <a:latin typeface="Cambria Math"/>
                <a:cs typeface="Cambria Math"/>
              </a:rPr>
              <a:t>a</a:t>
            </a:r>
          </a:p>
        </p:txBody>
      </p:sp>
      <p:graphicFrame>
        <p:nvGraphicFramePr>
          <p:cNvPr id="110" name="Table 109"/>
          <p:cNvGraphicFramePr>
            <a:graphicFrameLocks noGrp="1"/>
          </p:cNvGraphicFramePr>
          <p:nvPr/>
        </p:nvGraphicFramePr>
        <p:xfrm>
          <a:off x="399207" y="4404018"/>
          <a:ext cx="3512127" cy="1854200"/>
        </p:xfrm>
        <a:graphic>
          <a:graphicData uri="http://schemas.openxmlformats.org/drawingml/2006/table">
            <a:tbl>
              <a:tblPr firstRow="1" bandRow="1">
                <a:tableStyleId>{6E25E649-3F16-4E02-A733-19D2CDBF48F0}</a:tableStyleId>
              </a:tblPr>
              <a:tblGrid>
                <a:gridCol w="1272824">
                  <a:extLst>
                    <a:ext uri="{9D8B030D-6E8A-4147-A177-3AD203B41FA5}">
                      <a16:colId xmlns:a16="http://schemas.microsoft.com/office/drawing/2014/main" val="20000"/>
                    </a:ext>
                  </a:extLst>
                </a:gridCol>
                <a:gridCol w="2239303">
                  <a:extLst>
                    <a:ext uri="{9D8B030D-6E8A-4147-A177-3AD203B41FA5}">
                      <a16:colId xmlns:a16="http://schemas.microsoft.com/office/drawing/2014/main" val="20001"/>
                    </a:ext>
                  </a:extLst>
                </a:gridCol>
              </a:tblGrid>
              <a:tr h="370840">
                <a:tc>
                  <a:txBody>
                    <a:bodyPr/>
                    <a:lstStyle/>
                    <a:p>
                      <a:pPr algn="ctr"/>
                      <a:r>
                        <a:rPr lang="en-US" sz="1400" dirty="0">
                          <a:latin typeface="Calibri"/>
                          <a:cs typeface="Calibri"/>
                        </a:rPr>
                        <a:t>Component</a:t>
                      </a:r>
                    </a:p>
                  </a:txBody>
                  <a:tcPr/>
                </a:tc>
                <a:tc>
                  <a:txBody>
                    <a:bodyPr/>
                    <a:lstStyle/>
                    <a:p>
                      <a:pPr algn="ctr"/>
                      <a:r>
                        <a:rPr lang="en-US" sz="1400" dirty="0">
                          <a:latin typeface="Calibri"/>
                          <a:cs typeface="Calibri"/>
                        </a:rPr>
                        <a:t>Euler Angles (°)</a:t>
                      </a:r>
                    </a:p>
                  </a:txBody>
                  <a:tcPr/>
                </a:tc>
                <a:extLst>
                  <a:ext uri="{0D108BD9-81ED-4DB2-BD59-A6C34878D82A}">
                    <a16:rowId xmlns:a16="http://schemas.microsoft.com/office/drawing/2014/main" val="10000"/>
                  </a:ext>
                </a:extLst>
              </a:tr>
              <a:tr h="370840">
                <a:tc>
                  <a:txBody>
                    <a:bodyPr/>
                    <a:lstStyle/>
                    <a:p>
                      <a:pPr algn="ctr"/>
                      <a:r>
                        <a:rPr lang="en-US" sz="1400" dirty="0">
                          <a:latin typeface="Calibri"/>
                          <a:cs typeface="Calibri"/>
                        </a:rPr>
                        <a:t>Cube</a:t>
                      </a:r>
                    </a:p>
                  </a:txBody>
                  <a:tcPr/>
                </a:tc>
                <a:tc>
                  <a:txBody>
                    <a:bodyPr/>
                    <a:lstStyle/>
                    <a:p>
                      <a:pPr algn="ctr"/>
                      <a:r>
                        <a:rPr lang="en-US" sz="1400" dirty="0">
                          <a:latin typeface="Calibri"/>
                          <a:cs typeface="Calibri"/>
                        </a:rPr>
                        <a:t>(0, 0, 0)</a:t>
                      </a:r>
                    </a:p>
                  </a:txBody>
                  <a:tcPr/>
                </a:tc>
                <a:extLst>
                  <a:ext uri="{0D108BD9-81ED-4DB2-BD59-A6C34878D82A}">
                    <a16:rowId xmlns:a16="http://schemas.microsoft.com/office/drawing/2014/main" val="10001"/>
                  </a:ext>
                </a:extLst>
              </a:tr>
              <a:tr h="370840">
                <a:tc>
                  <a:txBody>
                    <a:bodyPr/>
                    <a:lstStyle/>
                    <a:p>
                      <a:pPr algn="ctr"/>
                      <a:r>
                        <a:rPr lang="en-US" sz="1400" dirty="0">
                          <a:latin typeface="Calibri"/>
                          <a:cs typeface="Calibri"/>
                        </a:rPr>
                        <a:t>Goss</a:t>
                      </a:r>
                    </a:p>
                  </a:txBody>
                  <a:tcPr/>
                </a:tc>
                <a:tc>
                  <a:txBody>
                    <a:bodyPr/>
                    <a:lstStyle/>
                    <a:p>
                      <a:pPr algn="ctr"/>
                      <a:r>
                        <a:rPr lang="en-US" sz="1400" dirty="0">
                          <a:latin typeface="Calibri"/>
                          <a:cs typeface="Calibri"/>
                        </a:rPr>
                        <a:t>(0, 45, 0)</a:t>
                      </a:r>
                    </a:p>
                  </a:txBody>
                  <a:tcPr/>
                </a:tc>
                <a:extLst>
                  <a:ext uri="{0D108BD9-81ED-4DB2-BD59-A6C34878D82A}">
                    <a16:rowId xmlns:a16="http://schemas.microsoft.com/office/drawing/2014/main" val="10002"/>
                  </a:ext>
                </a:extLst>
              </a:tr>
              <a:tr h="370840">
                <a:tc>
                  <a:txBody>
                    <a:bodyPr/>
                    <a:lstStyle/>
                    <a:p>
                      <a:pPr algn="ctr"/>
                      <a:r>
                        <a:rPr lang="en-US" sz="1400" dirty="0">
                          <a:latin typeface="Calibri"/>
                          <a:cs typeface="Calibri"/>
                        </a:rPr>
                        <a:t>Brass</a:t>
                      </a:r>
                    </a:p>
                  </a:txBody>
                  <a:tcPr/>
                </a:tc>
                <a:tc>
                  <a:txBody>
                    <a:bodyPr/>
                    <a:lstStyle/>
                    <a:p>
                      <a:pPr algn="ctr"/>
                      <a:r>
                        <a:rPr lang="en-US" sz="1400" dirty="0">
                          <a:latin typeface="Calibri"/>
                          <a:cs typeface="Calibri"/>
                        </a:rPr>
                        <a:t>(35, 45, 0)</a:t>
                      </a:r>
                    </a:p>
                  </a:txBody>
                  <a:tcPr/>
                </a:tc>
                <a:extLst>
                  <a:ext uri="{0D108BD9-81ED-4DB2-BD59-A6C34878D82A}">
                    <a16:rowId xmlns:a16="http://schemas.microsoft.com/office/drawing/2014/main" val="10003"/>
                  </a:ext>
                </a:extLst>
              </a:tr>
              <a:tr h="370840">
                <a:tc>
                  <a:txBody>
                    <a:bodyPr/>
                    <a:lstStyle/>
                    <a:p>
                      <a:pPr algn="ctr"/>
                      <a:r>
                        <a:rPr lang="en-US" sz="1400" dirty="0">
                          <a:latin typeface="Calibri"/>
                          <a:cs typeface="Calibri"/>
                        </a:rPr>
                        <a:t>Copper</a:t>
                      </a:r>
                    </a:p>
                  </a:txBody>
                  <a:tcPr/>
                </a:tc>
                <a:tc>
                  <a:txBody>
                    <a:bodyPr/>
                    <a:lstStyle/>
                    <a:p>
                      <a:pPr algn="ctr"/>
                      <a:r>
                        <a:rPr lang="en-US" sz="1400" dirty="0">
                          <a:latin typeface="Calibri"/>
                          <a:cs typeface="Calibri"/>
                        </a:rPr>
                        <a:t>(90, 45, 45)</a:t>
                      </a:r>
                    </a:p>
                  </a:txBody>
                  <a:tcPr/>
                </a:tc>
                <a:extLst>
                  <a:ext uri="{0D108BD9-81ED-4DB2-BD59-A6C34878D82A}">
                    <a16:rowId xmlns:a16="http://schemas.microsoft.com/office/drawing/2014/main" val="10004"/>
                  </a:ext>
                </a:extLst>
              </a:tr>
            </a:tbl>
          </a:graphicData>
        </a:graphic>
      </p:graphicFrame>
      <p:sp>
        <p:nvSpPr>
          <p:cNvPr id="112" name="TextBox 111"/>
          <p:cNvSpPr txBox="1"/>
          <p:nvPr/>
        </p:nvSpPr>
        <p:spPr>
          <a:xfrm>
            <a:off x="4444865" y="3080097"/>
            <a:ext cx="481207" cy="307777"/>
          </a:xfrm>
          <a:prstGeom prst="rect">
            <a:avLst/>
          </a:prstGeom>
          <a:noFill/>
        </p:spPr>
        <p:txBody>
          <a:bodyPr wrap="square" rtlCol="0">
            <a:spAutoFit/>
          </a:bodyPr>
          <a:lstStyle/>
          <a:p>
            <a:r>
              <a:rPr lang="en-US" sz="1400" b="1" dirty="0">
                <a:solidFill>
                  <a:srgbClr val="660066"/>
                </a:solidFill>
                <a:latin typeface="Calibri"/>
                <a:cs typeface="Calibri"/>
              </a:rPr>
              <a:t>010</a:t>
            </a:r>
          </a:p>
        </p:txBody>
      </p:sp>
      <p:sp>
        <p:nvSpPr>
          <p:cNvPr id="113" name="TextBox 112"/>
          <p:cNvSpPr txBox="1"/>
          <p:nvPr/>
        </p:nvSpPr>
        <p:spPr>
          <a:xfrm>
            <a:off x="6533781" y="4537233"/>
            <a:ext cx="481207" cy="307777"/>
          </a:xfrm>
          <a:prstGeom prst="rect">
            <a:avLst/>
          </a:prstGeom>
          <a:noFill/>
        </p:spPr>
        <p:txBody>
          <a:bodyPr wrap="square" rtlCol="0">
            <a:spAutoFit/>
          </a:bodyPr>
          <a:lstStyle/>
          <a:p>
            <a:r>
              <a:rPr lang="en-US" sz="1400" b="1" dirty="0">
                <a:solidFill>
                  <a:srgbClr val="660066"/>
                </a:solidFill>
                <a:latin typeface="Calibri"/>
                <a:cs typeface="Calibri"/>
              </a:rPr>
              <a:t>001</a:t>
            </a:r>
          </a:p>
        </p:txBody>
      </p:sp>
      <p:sp>
        <p:nvSpPr>
          <p:cNvPr id="115" name="Title 1"/>
          <p:cNvSpPr txBox="1">
            <a:spLocks/>
          </p:cNvSpPr>
          <p:nvPr/>
        </p:nvSpPr>
        <p:spPr>
          <a:xfrm>
            <a:off x="765048" y="228600"/>
            <a:ext cx="8153400" cy="9906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srgbClr val="000090"/>
                </a:solidFill>
                <a:effectLst/>
                <a:uLnTx/>
                <a:uFillTx/>
                <a:latin typeface="Cambria Math"/>
                <a:ea typeface="+mj-ea"/>
                <a:cs typeface="Calibri"/>
              </a:rPr>
              <a:t>Texture Components </a:t>
            </a:r>
            <a:br>
              <a:rPr kumimoji="0" lang="en-US" sz="4000" b="0" i="1" u="none" strike="noStrike" kern="1200" cap="none" spc="0" normalizeH="0" baseline="0" noProof="0" dirty="0">
                <a:ln>
                  <a:noFill/>
                </a:ln>
                <a:solidFill>
                  <a:srgbClr val="000090"/>
                </a:solidFill>
                <a:effectLst/>
                <a:uLnTx/>
                <a:uFillTx/>
                <a:latin typeface="Cambria Math"/>
                <a:ea typeface="+mj-ea"/>
                <a:cs typeface="Calibri"/>
              </a:rPr>
            </a:br>
            <a:r>
              <a:rPr kumimoji="0" lang="en-US" sz="4000" b="0" i="1" u="none" strike="noStrike" kern="1200" cap="none" spc="0" normalizeH="0" baseline="0" noProof="0" dirty="0">
                <a:ln>
                  <a:noFill/>
                </a:ln>
                <a:solidFill>
                  <a:srgbClr val="000090"/>
                </a:solidFill>
                <a:effectLst/>
                <a:uLnTx/>
                <a:uFillTx/>
                <a:latin typeface="Cambria Math"/>
                <a:ea typeface="+mj-ea"/>
                <a:cs typeface="Calibri"/>
              </a:rPr>
              <a:t>versus </a:t>
            </a:r>
            <a:r>
              <a:rPr lang="en-US" sz="4000" i="1" dirty="0">
                <a:solidFill>
                  <a:srgbClr val="000090"/>
                </a:solidFill>
                <a:latin typeface="Cambria Math"/>
                <a:ea typeface="+mj-ea"/>
                <a:cs typeface="Calibri"/>
              </a:rPr>
              <a:t>Orientation Space</a:t>
            </a:r>
            <a:endParaRPr kumimoji="0" lang="en-US" sz="40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42" name="TextBox 41"/>
          <p:cNvSpPr txBox="1"/>
          <p:nvPr/>
        </p:nvSpPr>
        <p:spPr>
          <a:xfrm>
            <a:off x="2452509" y="3638671"/>
            <a:ext cx="726709" cy="461665"/>
          </a:xfrm>
          <a:prstGeom prst="rect">
            <a:avLst/>
          </a:prstGeom>
          <a:solidFill>
            <a:schemeClr val="bg1"/>
          </a:solidFill>
        </p:spPr>
        <p:txBody>
          <a:bodyPr wrap="square" rtlCol="0">
            <a:spAutoFit/>
          </a:bodyPr>
          <a:lstStyle/>
          <a:p>
            <a:endParaRPr lang="en-US" dirty="0">
              <a:latin typeface="Calibri"/>
            </a:endParaRPr>
          </a:p>
        </p:txBody>
      </p:sp>
      <p:sp>
        <p:nvSpPr>
          <p:cNvPr id="49" name="TextBox 48"/>
          <p:cNvSpPr txBox="1"/>
          <p:nvPr/>
        </p:nvSpPr>
        <p:spPr>
          <a:xfrm>
            <a:off x="3613841" y="3179068"/>
            <a:ext cx="307179" cy="461665"/>
          </a:xfrm>
          <a:prstGeom prst="rect">
            <a:avLst/>
          </a:prstGeom>
          <a:solidFill>
            <a:schemeClr val="bg1"/>
          </a:solidFill>
        </p:spPr>
        <p:txBody>
          <a:bodyPr wrap="square" rtlCol="0">
            <a:spAutoFit/>
          </a:bodyPr>
          <a:lstStyle/>
          <a:p>
            <a:endParaRPr lang="en-US" dirty="0">
              <a:latin typeface="Calibri"/>
            </a:endParaRPr>
          </a:p>
        </p:txBody>
      </p:sp>
      <p:sp>
        <p:nvSpPr>
          <p:cNvPr id="50" name="TextBox 49"/>
          <p:cNvSpPr txBox="1"/>
          <p:nvPr/>
        </p:nvSpPr>
        <p:spPr>
          <a:xfrm rot="1661930">
            <a:off x="2071293" y="3487621"/>
            <a:ext cx="701753" cy="461665"/>
          </a:xfrm>
          <a:prstGeom prst="rect">
            <a:avLst/>
          </a:prstGeom>
          <a:solidFill>
            <a:schemeClr val="bg1"/>
          </a:solidFill>
        </p:spPr>
        <p:txBody>
          <a:bodyPr wrap="square" rtlCol="0">
            <a:spAutoFit/>
          </a:bodyPr>
          <a:lstStyle/>
          <a:p>
            <a:endParaRPr lang="en-US" dirty="0">
              <a:latin typeface="Calibri"/>
            </a:endParaRPr>
          </a:p>
        </p:txBody>
      </p:sp>
      <p:sp>
        <p:nvSpPr>
          <p:cNvPr id="52" name="TextBox 51"/>
          <p:cNvSpPr txBox="1"/>
          <p:nvPr/>
        </p:nvSpPr>
        <p:spPr>
          <a:xfrm rot="1661930">
            <a:off x="3199465" y="3005701"/>
            <a:ext cx="701753" cy="461665"/>
          </a:xfrm>
          <a:prstGeom prst="rect">
            <a:avLst/>
          </a:prstGeom>
          <a:solidFill>
            <a:schemeClr val="bg1"/>
          </a:solidFill>
        </p:spPr>
        <p:txBody>
          <a:bodyPr wrap="square" rtlCol="0">
            <a:spAutoFit/>
          </a:bodyPr>
          <a:lstStyle/>
          <a:p>
            <a:endParaRPr lang="en-US" dirty="0">
              <a:latin typeface="Calibri"/>
            </a:endParaRPr>
          </a:p>
        </p:txBody>
      </p:sp>
      <p:grpSp>
        <p:nvGrpSpPr>
          <p:cNvPr id="2" name="Group 50"/>
          <p:cNvGrpSpPr/>
          <p:nvPr/>
        </p:nvGrpSpPr>
        <p:grpSpPr>
          <a:xfrm>
            <a:off x="4140381" y="2278601"/>
            <a:ext cx="4845050" cy="3958936"/>
            <a:chOff x="237816" y="2333385"/>
            <a:chExt cx="4845050" cy="3958936"/>
          </a:xfrm>
        </p:grpSpPr>
        <p:pic>
          <p:nvPicPr>
            <p:cNvPr id="53" name="Picture 52"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54" name="Straight Connector 53"/>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4" name="Group 16"/>
            <p:cNvGrpSpPr/>
            <p:nvPr/>
          </p:nvGrpSpPr>
          <p:grpSpPr>
            <a:xfrm>
              <a:off x="3897461" y="5236170"/>
              <a:ext cx="1049189" cy="952163"/>
              <a:chOff x="4160901" y="4098684"/>
              <a:chExt cx="1049189" cy="952163"/>
            </a:xfrm>
          </p:grpSpPr>
          <p:cxnSp>
            <p:nvCxnSpPr>
              <p:cNvPr id="66" name="Straight Arrow Connector 65"/>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0" name="TextBox 69"/>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1" name="TextBox 70"/>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5" name="Group 94"/>
            <p:cNvGrpSpPr/>
            <p:nvPr/>
          </p:nvGrpSpPr>
          <p:grpSpPr>
            <a:xfrm>
              <a:off x="2339481" y="2563579"/>
              <a:ext cx="2502085" cy="307777"/>
              <a:chOff x="5473515" y="1565797"/>
              <a:chExt cx="2502085" cy="307777"/>
            </a:xfrm>
          </p:grpSpPr>
          <p:sp>
            <p:nvSpPr>
              <p:cNvPr id="64" name="Cube 63"/>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5" name="TextBox 64"/>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60" name="TextBox 59"/>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61" name="Cube 60"/>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62" name="TextBox 61"/>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63" name="Cube 62"/>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44" name="Rectangle 43"/>
          <p:cNvSpPr/>
          <p:nvPr/>
        </p:nvSpPr>
        <p:spPr>
          <a:xfrm>
            <a:off x="4389571" y="5868205"/>
            <a:ext cx="2100129" cy="400110"/>
          </a:xfrm>
          <a:prstGeom prst="rect">
            <a:avLst/>
          </a:prstGeom>
        </p:spPr>
        <p:txBody>
          <a:bodyPr wrap="none">
            <a:spAutoFit/>
          </a:bodyPr>
          <a:lstStyle/>
          <a:p>
            <a:pPr algn="ctr"/>
            <a:r>
              <a:rPr lang="en-US" sz="2000" b="1" dirty="0">
                <a:solidFill>
                  <a:schemeClr val="bg1"/>
                </a:solidFill>
                <a:latin typeface="Calibri"/>
                <a:cs typeface="Calibri"/>
              </a:rPr>
              <a:t>Orientation Space</a:t>
            </a:r>
          </a:p>
        </p:txBody>
      </p:sp>
      <p:sp>
        <p:nvSpPr>
          <p:cNvPr id="45" name="TextBox 44"/>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3D810F76-A8A1-CC40-AAD0-BE6992735573}" type="slidenum">
              <a:rPr lang="en-US" smtClean="0"/>
              <a:pPr/>
              <a:t>37</a:t>
            </a:fld>
            <a:endParaRPr lang="en-US"/>
          </a:p>
        </p:txBody>
      </p:sp>
      <p:grpSp>
        <p:nvGrpSpPr>
          <p:cNvPr id="2" name="Group 99"/>
          <p:cNvGrpSpPr/>
          <p:nvPr/>
        </p:nvGrpSpPr>
        <p:grpSpPr>
          <a:xfrm>
            <a:off x="5234940" y="2006600"/>
            <a:ext cx="3909060" cy="4753264"/>
            <a:chOff x="5234940" y="1917700"/>
            <a:chExt cx="3909060" cy="4753264"/>
          </a:xfrm>
        </p:grpSpPr>
        <p:pic>
          <p:nvPicPr>
            <p:cNvPr id="5" name="P 1" descr="AR.COD.png"/>
            <p:cNvPicPr/>
            <p:nvPr/>
          </p:nvPicPr>
          <p:blipFill>
            <a:blip r:embed="rId3"/>
            <a:srcRect b="5455"/>
            <a:stretch>
              <a:fillRect/>
            </a:stretch>
          </p:blipFill>
          <p:spPr>
            <a:xfrm>
              <a:off x="5234940" y="1917700"/>
              <a:ext cx="3909060" cy="4753264"/>
            </a:xfrm>
            <a:prstGeom prst="rect">
              <a:avLst/>
            </a:prstGeom>
          </p:spPr>
        </p:pic>
        <p:grpSp>
          <p:nvGrpSpPr>
            <p:cNvPr id="4" name="Group 58"/>
            <p:cNvGrpSpPr/>
            <p:nvPr/>
          </p:nvGrpSpPr>
          <p:grpSpPr>
            <a:xfrm>
              <a:off x="5578602" y="2152650"/>
              <a:ext cx="692945" cy="676011"/>
              <a:chOff x="4908550" y="2152650"/>
              <a:chExt cx="692945" cy="676011"/>
            </a:xfrm>
          </p:grpSpPr>
          <p:cxnSp>
            <p:nvCxnSpPr>
              <p:cNvPr id="44" name="Straight Connector 43"/>
              <p:cNvCxnSpPr/>
              <p:nvPr/>
            </p:nvCxnSpPr>
            <p:spPr>
              <a:xfrm>
                <a:off x="4908550" y="2152650"/>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5264680" y="2490258"/>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09345" y="2827073"/>
                <a:ext cx="692150"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4574118" y="2487877"/>
                <a:ext cx="672041" cy="1588"/>
              </a:xfrm>
              <a:prstGeom prst="line">
                <a:avLst/>
              </a:prstGeom>
              <a:ln w="31750">
                <a:solidFill>
                  <a:schemeClr val="accent5"/>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sp>
          <p:nvSpPr>
            <p:cNvPr id="87" name="Cube 86"/>
            <p:cNvSpPr>
              <a:spLocks noChangeAspect="1"/>
            </p:cNvSpPr>
            <p:nvPr/>
          </p:nvSpPr>
          <p:spPr>
            <a:xfrm>
              <a:off x="54608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8" name="Cube 87"/>
            <p:cNvSpPr>
              <a:spLocks noChangeAspect="1"/>
            </p:cNvSpPr>
            <p:nvPr/>
          </p:nvSpPr>
          <p:spPr>
            <a:xfrm>
              <a:off x="6184715" y="20864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89" name="Cube 88"/>
            <p:cNvSpPr>
              <a:spLocks noChangeAspect="1"/>
            </p:cNvSpPr>
            <p:nvPr/>
          </p:nvSpPr>
          <p:spPr>
            <a:xfrm>
              <a:off x="5479865" y="275324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0" name="Cube 89"/>
            <p:cNvSpPr>
              <a:spLocks noChangeAspect="1"/>
            </p:cNvSpPr>
            <p:nvPr/>
          </p:nvSpPr>
          <p:spPr>
            <a:xfrm>
              <a:off x="6216465" y="2772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1" name="Cube 90"/>
            <p:cNvSpPr>
              <a:spLocks noChangeAspect="1"/>
            </p:cNvSpPr>
            <p:nvPr/>
          </p:nvSpPr>
          <p:spPr>
            <a:xfrm>
              <a:off x="5810065" y="2448447"/>
              <a:ext cx="133521" cy="137160"/>
            </a:xfrm>
            <a:prstGeom prst="cube">
              <a:avLst/>
            </a:prstGeom>
            <a:solidFill>
              <a:schemeClr val="accent5">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2" name="Cube 91"/>
            <p:cNvSpPr>
              <a:spLocks noChangeAspect="1"/>
            </p:cNvSpPr>
            <p:nvPr/>
          </p:nvSpPr>
          <p:spPr>
            <a:xfrm>
              <a:off x="5467165" y="2410347"/>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grpSp>
        <p:nvGrpSpPr>
          <p:cNvPr id="6" name="Group 37"/>
          <p:cNvGrpSpPr/>
          <p:nvPr/>
        </p:nvGrpSpPr>
        <p:grpSpPr>
          <a:xfrm>
            <a:off x="237816" y="2333385"/>
            <a:ext cx="4845050" cy="3958936"/>
            <a:chOff x="237816" y="2333385"/>
            <a:chExt cx="4845050" cy="3958936"/>
          </a:xfrm>
        </p:grpSpPr>
        <p:pic>
          <p:nvPicPr>
            <p:cNvPr id="66" name="Picture 65" descr="ODF.pdf"/>
            <p:cNvPicPr>
              <a:picLocks noChangeAspect="1"/>
            </p:cNvPicPr>
            <p:nvPr/>
          </p:nvPicPr>
          <p:blipFill>
            <a:blip r:embed="rId4"/>
            <a:srcRect b="42273"/>
            <a:stretch>
              <a:fillRect/>
            </a:stretch>
          </p:blipFill>
          <p:spPr>
            <a:xfrm>
              <a:off x="237816" y="2333385"/>
              <a:ext cx="4845050" cy="3958936"/>
            </a:xfrm>
            <a:prstGeom prst="rect">
              <a:avLst/>
            </a:prstGeom>
          </p:spPr>
        </p:pic>
        <p:cxnSp>
          <p:nvCxnSpPr>
            <p:cNvPr id="31" name="Straight Connector 30"/>
            <p:cNvCxnSpPr/>
            <p:nvPr/>
          </p:nvCxnSpPr>
          <p:spPr>
            <a:xfrm>
              <a:off x="939800" y="3721100"/>
              <a:ext cx="2012950" cy="704850"/>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39800" y="2824693"/>
              <a:ext cx="1397000" cy="89640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2336800" y="2824692"/>
              <a:ext cx="1794853" cy="445558"/>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952750" y="3270253"/>
              <a:ext cx="1178905" cy="1155697"/>
            </a:xfrm>
            <a:prstGeom prst="line">
              <a:avLst/>
            </a:prstGeom>
            <a:ln w="31750">
              <a:solidFill>
                <a:srgbClr val="CCFFCC"/>
              </a:solidFill>
              <a:prstDash val="solid"/>
              <a:tailEnd type="none" w="med" len="lg"/>
            </a:ln>
            <a:effectLst/>
          </p:spPr>
          <p:style>
            <a:lnRef idx="2">
              <a:schemeClr val="accent1"/>
            </a:lnRef>
            <a:fillRef idx="0">
              <a:schemeClr val="accent1"/>
            </a:fillRef>
            <a:effectRef idx="1">
              <a:schemeClr val="accent1"/>
            </a:effectRef>
            <a:fontRef idx="minor">
              <a:schemeClr val="tx1"/>
            </a:fontRef>
          </p:style>
        </p:cxnSp>
        <p:grpSp>
          <p:nvGrpSpPr>
            <p:cNvPr id="7" name="Group 16"/>
            <p:cNvGrpSpPr/>
            <p:nvPr/>
          </p:nvGrpSpPr>
          <p:grpSpPr>
            <a:xfrm>
              <a:off x="3897461" y="5236170"/>
              <a:ext cx="1049189" cy="952163"/>
              <a:chOff x="4160901" y="4098684"/>
              <a:chExt cx="1049189" cy="952163"/>
            </a:xfrm>
          </p:grpSpPr>
          <p:cxnSp>
            <p:nvCxnSpPr>
              <p:cNvPr id="68" name="Straight Arrow Connector 67"/>
              <p:cNvCxnSpPr/>
              <p:nvPr/>
            </p:nvCxnSpPr>
            <p:spPr>
              <a:xfrm>
                <a:off x="4543246" y="4192566"/>
                <a:ext cx="412441" cy="10027"/>
              </a:xfrm>
              <a:prstGeom prst="straightConnector1">
                <a:avLst/>
              </a:prstGeom>
              <a:ln w="12700">
                <a:solidFill>
                  <a:srgbClr val="FF00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4378691" y="4266833"/>
                <a:ext cx="238822" cy="90288"/>
              </a:xfrm>
              <a:prstGeom prst="straightConnector1">
                <a:avLst/>
              </a:prstGeom>
              <a:ln w="12700">
                <a:solidFill>
                  <a:srgbClr val="FFFF00"/>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4283679" y="4452133"/>
                <a:ext cx="518756" cy="377"/>
              </a:xfrm>
              <a:prstGeom prst="straightConnector1">
                <a:avLst/>
              </a:prstGeom>
              <a:ln w="12700">
                <a:solidFill>
                  <a:srgbClr val="008000"/>
                </a:solidFill>
                <a:tailEnd type="stealth"/>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4160901" y="4169050"/>
                <a:ext cx="377544" cy="461665"/>
              </a:xfrm>
              <a:prstGeom prst="rect">
                <a:avLst/>
              </a:prstGeom>
              <a:noFill/>
            </p:spPr>
            <p:txBody>
              <a:bodyPr wrap="square" rtlCol="0">
                <a:spAutoFit/>
              </a:bodyPr>
              <a:lstStyle/>
              <a:p>
                <a:r>
                  <a:rPr lang="en-US" dirty="0" err="1">
                    <a:solidFill>
                      <a:srgbClr val="FFFFFF"/>
                    </a:solidFill>
                    <a:latin typeface="Cambria Math"/>
                    <a:cs typeface="Cambria Math"/>
                  </a:rPr>
                  <a:t>Φ</a:t>
                </a:r>
                <a:endParaRPr lang="en-US" dirty="0">
                  <a:solidFill>
                    <a:srgbClr val="FFFFFF"/>
                  </a:solidFill>
                  <a:latin typeface="Cambria Math"/>
                  <a:cs typeface="Cambria Math"/>
                </a:endParaRPr>
              </a:p>
            </p:txBody>
          </p:sp>
          <p:sp>
            <p:nvSpPr>
              <p:cNvPr id="72" name="TextBox 71"/>
              <p:cNvSpPr txBox="1"/>
              <p:nvPr/>
            </p:nvSpPr>
            <p:spPr>
              <a:xfrm>
                <a:off x="4649496" y="4098684"/>
                <a:ext cx="560594" cy="461665"/>
              </a:xfrm>
              <a:prstGeom prst="rect">
                <a:avLst/>
              </a:prstGeom>
              <a:noFill/>
            </p:spPr>
            <p:txBody>
              <a:bodyPr wrap="square" rtlCol="0">
                <a:spAutoFit/>
              </a:bodyPr>
              <a:lstStyle/>
              <a:p>
                <a:r>
                  <a:rPr lang="en-US" dirty="0">
                    <a:solidFill>
                      <a:srgbClr val="FFFFFF"/>
                    </a:solidFill>
                    <a:latin typeface="Cambria Math"/>
                    <a:cs typeface="Cambria Math"/>
                  </a:rPr>
                  <a:t>φ</a:t>
                </a:r>
                <a:r>
                  <a:rPr lang="en-US" baseline="-25000" dirty="0">
                    <a:solidFill>
                      <a:srgbClr val="FFFFFF"/>
                    </a:solidFill>
                    <a:latin typeface="Cambria Math"/>
                    <a:cs typeface="Cambria Math"/>
                  </a:rPr>
                  <a:t>1</a:t>
                </a:r>
              </a:p>
            </p:txBody>
          </p:sp>
          <p:sp>
            <p:nvSpPr>
              <p:cNvPr id="73" name="TextBox 72"/>
              <p:cNvSpPr txBox="1"/>
              <p:nvPr/>
            </p:nvSpPr>
            <p:spPr>
              <a:xfrm>
                <a:off x="4395093" y="4589182"/>
                <a:ext cx="560594" cy="461665"/>
              </a:xfrm>
              <a:prstGeom prst="rect">
                <a:avLst/>
              </a:prstGeom>
              <a:noFill/>
            </p:spPr>
            <p:txBody>
              <a:bodyPr wrap="square" rtlCol="0">
                <a:spAutoFit/>
              </a:bodyPr>
              <a:lstStyle/>
              <a:p>
                <a:r>
                  <a:rPr lang="en-US" dirty="0">
                    <a:solidFill>
                      <a:schemeClr val="bg1"/>
                    </a:solidFill>
                    <a:latin typeface="Cambria Math"/>
                    <a:cs typeface="Cambria Math"/>
                  </a:rPr>
                  <a:t>φ</a:t>
                </a:r>
                <a:r>
                  <a:rPr lang="en-US" baseline="-25000" dirty="0">
                    <a:solidFill>
                      <a:schemeClr val="bg1"/>
                    </a:solidFill>
                    <a:latin typeface="Cambria Math"/>
                    <a:cs typeface="Cambria Math"/>
                  </a:rPr>
                  <a:t>2</a:t>
                </a:r>
              </a:p>
            </p:txBody>
          </p:sp>
        </p:grpSp>
        <p:grpSp>
          <p:nvGrpSpPr>
            <p:cNvPr id="8" name="Group 94"/>
            <p:cNvGrpSpPr/>
            <p:nvPr/>
          </p:nvGrpSpPr>
          <p:grpSpPr>
            <a:xfrm>
              <a:off x="2339481" y="2563579"/>
              <a:ext cx="2502085" cy="307777"/>
              <a:chOff x="5473515" y="1565797"/>
              <a:chExt cx="2502085" cy="307777"/>
            </a:xfrm>
          </p:grpSpPr>
          <p:sp>
            <p:nvSpPr>
              <p:cNvPr id="93" name="Cube 92"/>
              <p:cNvSpPr>
                <a:spLocks noChangeAspect="1"/>
              </p:cNvSpPr>
              <p:nvPr/>
            </p:nvSpPr>
            <p:spPr>
              <a:xfrm>
                <a:off x="5473515" y="1629297"/>
                <a:ext cx="133521" cy="137160"/>
              </a:xfrm>
              <a:prstGeom prst="cube">
                <a:avLst/>
              </a:prstGeom>
              <a:solidFill>
                <a:schemeClr val="accent1">
                  <a:lumMod val="75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4" name="TextBox 93"/>
              <p:cNvSpPr txBox="1"/>
              <p:nvPr/>
            </p:nvSpPr>
            <p:spPr>
              <a:xfrm>
                <a:off x="5562586" y="1565797"/>
                <a:ext cx="2413014" cy="307777"/>
              </a:xfrm>
              <a:prstGeom prst="rect">
                <a:avLst/>
              </a:prstGeom>
              <a:noFill/>
            </p:spPr>
            <p:txBody>
              <a:bodyPr wrap="square" rtlCol="0">
                <a:spAutoFit/>
              </a:bodyPr>
              <a:lstStyle/>
              <a:p>
                <a:r>
                  <a:rPr lang="en-US" sz="1400" dirty="0">
                    <a:solidFill>
                      <a:srgbClr val="FFFFFF"/>
                    </a:solidFill>
                    <a:latin typeface="Calibri"/>
                    <a:cs typeface="Calibri"/>
                  </a:rPr>
                  <a:t>Cube {100}&lt;001&gt; (0, 0, 0)</a:t>
                </a:r>
              </a:p>
            </p:txBody>
          </p:sp>
        </p:grpSp>
        <p:sp>
          <p:nvSpPr>
            <p:cNvPr id="96" name="TextBox 95"/>
            <p:cNvSpPr txBox="1"/>
            <p:nvPr/>
          </p:nvSpPr>
          <p:spPr>
            <a:xfrm>
              <a:off x="612648" y="2772297"/>
              <a:ext cx="1165352" cy="738664"/>
            </a:xfrm>
            <a:prstGeom prst="rect">
              <a:avLst/>
            </a:prstGeom>
            <a:noFill/>
          </p:spPr>
          <p:txBody>
            <a:bodyPr wrap="square" rtlCol="0">
              <a:spAutoFit/>
            </a:bodyPr>
            <a:lstStyle/>
            <a:p>
              <a:r>
                <a:rPr lang="en-US" sz="1400" dirty="0">
                  <a:solidFill>
                    <a:srgbClr val="FFFFFF"/>
                  </a:solidFill>
                  <a:latin typeface="Calibri"/>
                  <a:cs typeface="Calibri"/>
                </a:rPr>
                <a:t>Goss </a:t>
              </a:r>
            </a:p>
            <a:p>
              <a:r>
                <a:rPr lang="en-US" sz="1400" dirty="0">
                  <a:solidFill>
                    <a:srgbClr val="FFFFFF"/>
                  </a:solidFill>
                  <a:latin typeface="Calibri"/>
                  <a:cs typeface="Calibri"/>
                </a:rPr>
                <a:t>{110}&lt;001&gt; </a:t>
              </a:r>
            </a:p>
            <a:p>
              <a:r>
                <a:rPr lang="en-US" sz="1400" dirty="0">
                  <a:solidFill>
                    <a:srgbClr val="FFFFFF"/>
                  </a:solidFill>
                  <a:latin typeface="Calibri"/>
                  <a:cs typeface="Calibri"/>
                </a:rPr>
                <a:t>(0, 45, 0)</a:t>
              </a:r>
            </a:p>
          </p:txBody>
        </p:sp>
        <p:sp>
          <p:nvSpPr>
            <p:cNvPr id="97" name="Cube 96"/>
            <p:cNvSpPr>
              <a:spLocks noChangeAspect="1"/>
            </p:cNvSpPr>
            <p:nvPr/>
          </p:nvSpPr>
          <p:spPr>
            <a:xfrm>
              <a:off x="545887" y="2802776"/>
              <a:ext cx="133521" cy="137160"/>
            </a:xfrm>
            <a:prstGeom prst="cube">
              <a:avLst/>
            </a:prstGeom>
            <a:solidFill>
              <a:schemeClr val="accent2">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98" name="TextBox 97"/>
            <p:cNvSpPr txBox="1"/>
            <p:nvPr/>
          </p:nvSpPr>
          <p:spPr>
            <a:xfrm>
              <a:off x="2732109" y="2982436"/>
              <a:ext cx="1165352" cy="738664"/>
            </a:xfrm>
            <a:prstGeom prst="rect">
              <a:avLst/>
            </a:prstGeom>
            <a:noFill/>
          </p:spPr>
          <p:txBody>
            <a:bodyPr wrap="square" rtlCol="0">
              <a:spAutoFit/>
            </a:bodyPr>
            <a:lstStyle/>
            <a:p>
              <a:r>
                <a:rPr lang="en-US" sz="1400" dirty="0">
                  <a:solidFill>
                    <a:srgbClr val="FFFFFF"/>
                  </a:solidFill>
                  <a:latin typeface="Calibri"/>
                  <a:cs typeface="Calibri"/>
                </a:rPr>
                <a:t>Brass </a:t>
              </a:r>
            </a:p>
            <a:p>
              <a:r>
                <a:rPr lang="en-US" sz="1400" dirty="0">
                  <a:solidFill>
                    <a:srgbClr val="FFFFFF"/>
                  </a:solidFill>
                  <a:latin typeface="Calibri"/>
                  <a:cs typeface="Calibri"/>
                </a:rPr>
                <a:t>{110}&lt;-112&gt; </a:t>
              </a:r>
            </a:p>
            <a:p>
              <a:r>
                <a:rPr lang="en-US" sz="1400" dirty="0">
                  <a:solidFill>
                    <a:srgbClr val="FFFFFF"/>
                  </a:solidFill>
                  <a:latin typeface="Calibri"/>
                  <a:cs typeface="Calibri"/>
                </a:rPr>
                <a:t>(35, 45, 0)</a:t>
              </a:r>
            </a:p>
          </p:txBody>
        </p:sp>
        <p:sp>
          <p:nvSpPr>
            <p:cNvPr id="99" name="Cube 98"/>
            <p:cNvSpPr>
              <a:spLocks noChangeAspect="1"/>
            </p:cNvSpPr>
            <p:nvPr/>
          </p:nvSpPr>
          <p:spPr>
            <a:xfrm>
              <a:off x="2652648" y="3044190"/>
              <a:ext cx="133521" cy="137160"/>
            </a:xfrm>
            <a:prstGeom prst="cube">
              <a:avLst/>
            </a:prstGeom>
            <a:solidFill>
              <a:schemeClr val="accent5">
                <a:lumMod val="60000"/>
                <a:lumOff val="40000"/>
                <a:alpha val="64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grpSp>
      <p:sp>
        <p:nvSpPr>
          <p:cNvPr id="101" name="TextBox 100"/>
          <p:cNvSpPr txBox="1"/>
          <p:nvPr/>
        </p:nvSpPr>
        <p:spPr>
          <a:xfrm>
            <a:off x="5234940" y="1511300"/>
            <a:ext cx="3473853" cy="5847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dirty="0">
                <a:latin typeface="Calibri"/>
                <a:cs typeface="Calibri"/>
              </a:rPr>
              <a:t>ODF gives the density of grains having a particular orientation.</a:t>
            </a:r>
          </a:p>
        </p:txBody>
      </p:sp>
      <p:sp>
        <p:nvSpPr>
          <p:cNvPr id="103" name="Title 1"/>
          <p:cNvSpPr txBox="1">
            <a:spLocks/>
          </p:cNvSpPr>
          <p:nvPr/>
        </p:nvSpPr>
        <p:spPr>
          <a:xfrm>
            <a:off x="765048" y="152400"/>
            <a:ext cx="8153400" cy="9906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i="1" dirty="0">
                <a:solidFill>
                  <a:srgbClr val="000090"/>
                </a:solidFill>
                <a:latin typeface="Cambria Math"/>
                <a:ea typeface="+mj-ea"/>
                <a:cs typeface="Calibri"/>
              </a:rPr>
              <a:t>ODF: 3D vs. sections</a:t>
            </a:r>
            <a:endParaRPr kumimoji="0" lang="en-US" sz="4400" b="0" i="1" u="none" strike="noStrike" kern="1200" cap="none" spc="0" normalizeH="0" baseline="0" noProof="0" dirty="0">
              <a:ln>
                <a:noFill/>
              </a:ln>
              <a:solidFill>
                <a:srgbClr val="000090"/>
              </a:solidFill>
              <a:effectLst/>
              <a:uLnTx/>
              <a:uFillTx/>
              <a:latin typeface="Cambria Math"/>
              <a:ea typeface="+mj-ea"/>
              <a:cs typeface="Calibri"/>
            </a:endParaRPr>
          </a:p>
        </p:txBody>
      </p:sp>
      <p:sp>
        <p:nvSpPr>
          <p:cNvPr id="39" name="TextBox 38"/>
          <p:cNvSpPr txBox="1"/>
          <p:nvPr/>
        </p:nvSpPr>
        <p:spPr>
          <a:xfrm>
            <a:off x="463114" y="1751316"/>
            <a:ext cx="437845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dirty="0">
                <a:solidFill>
                  <a:schemeClr val="accent6">
                    <a:lumMod val="50000"/>
                  </a:schemeClr>
                </a:solidFill>
                <a:latin typeface="Calibri"/>
                <a:cs typeface="Calibri"/>
              </a:rPr>
              <a:t>ODF</a:t>
            </a:r>
          </a:p>
          <a:p>
            <a:pPr algn="ctr"/>
            <a:r>
              <a:rPr lang="en-US" sz="2000" dirty="0">
                <a:solidFill>
                  <a:schemeClr val="accent6">
                    <a:lumMod val="50000"/>
                  </a:schemeClr>
                </a:solidFill>
                <a:latin typeface="Calibri"/>
                <a:cs typeface="Calibri"/>
              </a:rPr>
              <a:t>Orientation Distribution Function </a:t>
            </a:r>
            <a:r>
              <a:rPr lang="en-US" sz="2000" b="1" i="1" dirty="0" err="1">
                <a:solidFill>
                  <a:schemeClr val="accent6">
                    <a:lumMod val="50000"/>
                  </a:schemeClr>
                </a:solidFill>
                <a:latin typeface="Calibri"/>
                <a:cs typeface="Calibri"/>
              </a:rPr>
              <a:t>f</a:t>
            </a:r>
            <a:r>
              <a:rPr lang="en-US" sz="2000" i="1" dirty="0">
                <a:solidFill>
                  <a:schemeClr val="accent6">
                    <a:lumMod val="50000"/>
                  </a:schemeClr>
                </a:solidFill>
                <a:latin typeface="Calibri"/>
                <a:cs typeface="Calibri"/>
              </a:rPr>
              <a:t> </a:t>
            </a:r>
            <a:r>
              <a:rPr lang="en-US" sz="2000" dirty="0">
                <a:solidFill>
                  <a:schemeClr val="accent6">
                    <a:lumMod val="50000"/>
                  </a:schemeClr>
                </a:solidFill>
                <a:latin typeface="Calibri"/>
                <a:cs typeface="Calibri"/>
              </a:rPr>
              <a:t>(</a:t>
            </a:r>
            <a:r>
              <a:rPr lang="en-US" sz="2000" b="1" dirty="0" err="1">
                <a:solidFill>
                  <a:schemeClr val="accent6">
                    <a:lumMod val="50000"/>
                  </a:schemeClr>
                </a:solidFill>
                <a:latin typeface="Calibri"/>
                <a:cs typeface="Calibri"/>
              </a:rPr>
              <a:t>g</a:t>
            </a:r>
            <a:r>
              <a:rPr lang="en-US" sz="2000" dirty="0">
                <a:solidFill>
                  <a:schemeClr val="accent6">
                    <a:lumMod val="50000"/>
                  </a:schemeClr>
                </a:solidFill>
                <a:latin typeface="Calibri"/>
                <a:cs typeface="Calibri"/>
              </a:rPr>
              <a:t>)</a:t>
            </a:r>
          </a:p>
        </p:txBody>
      </p:sp>
      <p:sp>
        <p:nvSpPr>
          <p:cNvPr id="42" name="Rectangle 41"/>
          <p:cNvSpPr/>
          <p:nvPr/>
        </p:nvSpPr>
        <p:spPr>
          <a:xfrm>
            <a:off x="408353" y="5848639"/>
            <a:ext cx="2066366" cy="461665"/>
          </a:xfrm>
          <a:prstGeom prst="rect">
            <a:avLst/>
          </a:prstGeom>
        </p:spPr>
        <p:txBody>
          <a:bodyPr wrap="none">
            <a:spAutoFit/>
          </a:bodyPr>
          <a:lstStyle/>
          <a:p>
            <a:pPr algn="ctr"/>
            <a:r>
              <a:rPr lang="en-US" i="1" dirty="0" err="1">
                <a:solidFill>
                  <a:schemeClr val="bg1"/>
                </a:solidFill>
                <a:latin typeface="Calibri"/>
                <a:cs typeface="Calibri"/>
              </a:rPr>
              <a:t>g</a:t>
            </a:r>
            <a:r>
              <a:rPr lang="en-US" dirty="0">
                <a:solidFill>
                  <a:schemeClr val="bg1"/>
                </a:solidFill>
                <a:latin typeface="Calibri"/>
                <a:cs typeface="Calibri"/>
              </a:rPr>
              <a:t> = {φ</a:t>
            </a:r>
            <a:r>
              <a:rPr lang="en-US" baseline="-25000" dirty="0">
                <a:solidFill>
                  <a:schemeClr val="bg1"/>
                </a:solidFill>
                <a:latin typeface="Calibri"/>
                <a:cs typeface="Calibri"/>
              </a:rPr>
              <a:t>1</a:t>
            </a:r>
            <a:r>
              <a:rPr lang="en-US" dirty="0">
                <a:solidFill>
                  <a:schemeClr val="bg1"/>
                </a:solidFill>
                <a:latin typeface="Calibri"/>
                <a:cs typeface="Calibri"/>
              </a:rPr>
              <a:t>, </a:t>
            </a:r>
            <a:r>
              <a:rPr lang="en-US" dirty="0" err="1">
                <a:solidFill>
                  <a:schemeClr val="bg1"/>
                </a:solidFill>
                <a:latin typeface="Calibri"/>
                <a:cs typeface="Calibri"/>
              </a:rPr>
              <a:t>Φ</a:t>
            </a:r>
            <a:r>
              <a:rPr lang="en-US" dirty="0">
                <a:solidFill>
                  <a:schemeClr val="bg1"/>
                </a:solidFill>
                <a:latin typeface="Calibri"/>
                <a:cs typeface="Calibri"/>
              </a:rPr>
              <a:t>, φ</a:t>
            </a:r>
            <a:r>
              <a:rPr lang="en-US" baseline="-25000" dirty="0">
                <a:solidFill>
                  <a:schemeClr val="bg1"/>
                </a:solidFill>
                <a:latin typeface="Calibri"/>
                <a:cs typeface="Calibri"/>
              </a:rPr>
              <a:t>2</a:t>
            </a:r>
            <a:r>
              <a:rPr lang="en-US" dirty="0">
                <a:solidFill>
                  <a:schemeClr val="bg1"/>
                </a:solidFill>
                <a:latin typeface="Calibri"/>
                <a:cs typeface="Calibri"/>
              </a:rPr>
              <a:t>}  </a:t>
            </a:r>
          </a:p>
        </p:txBody>
      </p:sp>
      <p:cxnSp>
        <p:nvCxnSpPr>
          <p:cNvPr id="45" name="Straight Arrow Connector 44"/>
          <p:cNvCxnSpPr/>
          <p:nvPr/>
        </p:nvCxnSpPr>
        <p:spPr>
          <a:xfrm rot="5400000" flipH="1" flipV="1">
            <a:off x="436499" y="4627499"/>
            <a:ext cx="1670050" cy="1012952"/>
          </a:xfrm>
          <a:prstGeom prst="straightConnector1">
            <a:avLst/>
          </a:prstGeom>
          <a:ln w="9525">
            <a:solidFill>
              <a:schemeClr val="bg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778000" y="4235450"/>
            <a:ext cx="45719" cy="45719"/>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43" name="TextBox 42"/>
          <p:cNvSpPr txBox="1"/>
          <p:nvPr/>
        </p:nvSpPr>
        <p:spPr>
          <a:xfrm>
            <a:off x="2209800" y="6400800"/>
            <a:ext cx="2542716" cy="369332"/>
          </a:xfrm>
          <a:prstGeom prst="rect">
            <a:avLst/>
          </a:prstGeom>
          <a:noFill/>
        </p:spPr>
        <p:txBody>
          <a:bodyPr wrap="none" rtlCol="0">
            <a:spAutoFit/>
          </a:bodyPr>
          <a:lstStyle/>
          <a:p>
            <a:r>
              <a:rPr kumimoji="1" lang="en-US" altLang="ja-JP" sz="1800" i="1" dirty="0">
                <a:solidFill>
                  <a:srgbClr val="660066"/>
                </a:solidFill>
                <a:latin typeface="Calibri"/>
              </a:rPr>
              <a:t>Slide from Lin </a:t>
            </a:r>
            <a:r>
              <a:rPr kumimoji="1" lang="en-US" altLang="ja-JP" sz="1800" i="1" dirty="0" err="1">
                <a:solidFill>
                  <a:srgbClr val="660066"/>
                </a:solidFill>
                <a:latin typeface="Calibri"/>
              </a:rPr>
              <a:t>Hu</a:t>
            </a:r>
            <a:r>
              <a:rPr kumimoji="1" lang="en-US" altLang="ja-JP" sz="1800" i="1" dirty="0">
                <a:solidFill>
                  <a:srgbClr val="660066"/>
                </a:solidFill>
                <a:latin typeface="Calibri"/>
              </a:rPr>
              <a:t> [2011]</a:t>
            </a:r>
            <a:endParaRPr kumimoji="1" lang="ja-JP" altLang="en-US" sz="1800" i="1" dirty="0">
              <a:solidFill>
                <a:srgbClr val="660066"/>
              </a:solidFill>
              <a:latin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74262D3-13F8-1540-9467-624AFFEF0CDE}" type="slidenum">
              <a:rPr lang="en-US" smtClean="0"/>
              <a:pPr>
                <a:defRPr/>
              </a:pPr>
              <a:t>38</a:t>
            </a:fld>
            <a:endParaRPr lang="en-US"/>
          </a:p>
        </p:txBody>
      </p:sp>
      <p:sp>
        <p:nvSpPr>
          <p:cNvPr id="17410" name="Rectangle 2"/>
          <p:cNvSpPr>
            <a:spLocks noGrp="1" noChangeArrowheads="1"/>
          </p:cNvSpPr>
          <p:nvPr>
            <p:ph type="title"/>
          </p:nvPr>
        </p:nvSpPr>
        <p:spPr>
          <a:xfrm>
            <a:off x="685800" y="0"/>
            <a:ext cx="7772400" cy="1143000"/>
          </a:xfrm>
        </p:spPr>
        <p:txBody>
          <a:bodyPr/>
          <a:lstStyle/>
          <a:p>
            <a:pPr>
              <a:defRPr/>
            </a:pPr>
            <a:r>
              <a:rPr lang="en-US">
                <a:ea typeface="+mj-ea"/>
                <a:cs typeface="+mj-cs"/>
              </a:rPr>
              <a:t>Texture Components</a:t>
            </a:r>
          </a:p>
        </p:txBody>
      </p:sp>
      <p:sp>
        <p:nvSpPr>
          <p:cNvPr id="74756" name="Rectangle 3"/>
          <p:cNvSpPr>
            <a:spLocks noGrp="1" noChangeArrowheads="1"/>
          </p:cNvSpPr>
          <p:nvPr>
            <p:ph type="body" idx="1"/>
          </p:nvPr>
        </p:nvSpPr>
        <p:spPr>
          <a:xfrm>
            <a:off x="685800" y="1143000"/>
            <a:ext cx="7772400" cy="4800600"/>
          </a:xfrm>
        </p:spPr>
        <p:txBody>
          <a:bodyPr/>
          <a:lstStyle/>
          <a:p>
            <a:pPr>
              <a:lnSpc>
                <a:spcPct val="90000"/>
              </a:lnSpc>
            </a:pPr>
            <a:r>
              <a:rPr lang="en-US" altLang="ja-JP" sz="2800" dirty="0"/>
              <a:t>Many components have names to aid the memory.</a:t>
            </a:r>
          </a:p>
          <a:p>
            <a:pPr>
              <a:lnSpc>
                <a:spcPct val="90000"/>
              </a:lnSpc>
            </a:pPr>
            <a:r>
              <a:rPr lang="en-US" altLang="ja-JP" sz="2800" dirty="0"/>
              <a:t>Specific components in Miller index notation have corresponding </a:t>
            </a:r>
            <a:r>
              <a:rPr lang="en-US" altLang="ja-JP" sz="2800" i="1" dirty="0"/>
              <a:t>points</a:t>
            </a:r>
            <a:r>
              <a:rPr lang="en-US" altLang="ja-JP" sz="2800" dirty="0"/>
              <a:t> in Euler space, i.e. fixed values of the three angles.</a:t>
            </a:r>
          </a:p>
          <a:p>
            <a:pPr>
              <a:lnSpc>
                <a:spcPct val="90000"/>
              </a:lnSpc>
            </a:pPr>
            <a:r>
              <a:rPr lang="en-US" altLang="ja-JP" sz="2800" dirty="0"/>
              <a:t>Lists of components: the </a:t>
            </a:r>
            <a:r>
              <a:rPr lang="en-US" altLang="ja-JP" sz="2800" i="1" dirty="0"/>
              <a:t>Rosetta Stone</a:t>
            </a:r>
            <a:r>
              <a:rPr lang="en-US" altLang="ja-JP" sz="2800" dirty="0"/>
              <a:t> of texture!</a:t>
            </a:r>
          </a:p>
          <a:p>
            <a:pPr>
              <a:lnSpc>
                <a:spcPct val="90000"/>
              </a:lnSpc>
            </a:pPr>
            <a:r>
              <a:rPr lang="en-US" altLang="ja-JP" sz="2800" dirty="0"/>
              <a:t>Very important: each component occurs in more than one location because of the combined effects of crystal and sample symmetry!!</a:t>
            </a:r>
          </a:p>
        </p:txBody>
      </p:sp>
      <p:sp>
        <p:nvSpPr>
          <p:cNvPr id="7475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cs typeface="+mj-cs"/>
              </a:rPr>
              <a:t>Texture Component Table</a:t>
            </a:r>
          </a:p>
        </p:txBody>
      </p:sp>
      <p:sp>
        <p:nvSpPr>
          <p:cNvPr id="76803" name="Content Placeholder 2"/>
          <p:cNvSpPr>
            <a:spLocks noGrp="1"/>
          </p:cNvSpPr>
          <p:nvPr>
            <p:ph idx="1"/>
          </p:nvPr>
        </p:nvSpPr>
        <p:spPr>
          <a:xfrm>
            <a:off x="152400" y="1295400"/>
            <a:ext cx="5105400" cy="5257800"/>
          </a:xfrm>
        </p:spPr>
        <p:txBody>
          <a:bodyPr/>
          <a:lstStyle/>
          <a:p>
            <a:r>
              <a:rPr lang="en-US" altLang="ja-JP" sz="2000" dirty="0"/>
              <a:t>In the following slide, there are four columns.  </a:t>
            </a:r>
          </a:p>
          <a:p>
            <a:r>
              <a:rPr lang="en-US" altLang="ja-JP" sz="2000" dirty="0"/>
              <a:t>Each component is given in Bunge and in </a:t>
            </a:r>
            <a:r>
              <a:rPr lang="en-US" altLang="ja-JP" sz="2000" dirty="0" err="1"/>
              <a:t>Kocks</a:t>
            </a:r>
            <a:r>
              <a:rPr lang="en-US" altLang="ja-JP" sz="2000" dirty="0"/>
              <a:t> angles.</a:t>
            </a:r>
          </a:p>
          <a:p>
            <a:r>
              <a:rPr lang="en-US" altLang="ja-JP" sz="2000" dirty="0"/>
              <a:t>In addition, the values of the angles are given for two different relationships between Materials axes and Instrument axes.</a:t>
            </a:r>
          </a:p>
          <a:p>
            <a:r>
              <a:rPr lang="en-US" altLang="ja-JP" sz="2000" dirty="0"/>
              <a:t>Instrument axes means the Cartesian axes to which the Euler angles are referred to.  In terms of Miller indices, (</a:t>
            </a:r>
            <a:r>
              <a:rPr lang="en-US" altLang="ja-JP" sz="2000" dirty="0" err="1"/>
              <a:t>hkl</a:t>
            </a:r>
            <a:r>
              <a:rPr lang="en-US" altLang="ja-JP" sz="2000" dirty="0"/>
              <a:t>)//3, and [</a:t>
            </a:r>
            <a:r>
              <a:rPr lang="en-US" altLang="ja-JP" sz="2000" dirty="0" err="1"/>
              <a:t>uvw</a:t>
            </a:r>
            <a:r>
              <a:rPr lang="en-US" altLang="ja-JP" sz="2000" dirty="0"/>
              <a:t>]//1.</a:t>
            </a:r>
          </a:p>
          <a:p>
            <a:r>
              <a:rPr lang="en-US" altLang="ja-JP" sz="2000" i="1" dirty="0"/>
              <a:t>The difference between these two settings is not always obvious in a set of pole figures but can cause considerable confusion with Euler angle values.</a:t>
            </a:r>
          </a:p>
        </p:txBody>
      </p:sp>
      <p:sp>
        <p:nvSpPr>
          <p:cNvPr id="4" name="Slide Number Placeholder 3"/>
          <p:cNvSpPr>
            <a:spLocks noGrp="1"/>
          </p:cNvSpPr>
          <p:nvPr>
            <p:ph type="sldNum" sz="quarter" idx="12"/>
          </p:nvPr>
        </p:nvSpPr>
        <p:spPr/>
        <p:txBody>
          <a:bodyPr/>
          <a:lstStyle/>
          <a:p>
            <a:pPr>
              <a:defRPr/>
            </a:pPr>
            <a:fld id="{5399A16A-F7C4-6A45-A7E1-3ACA695C1FA6}" type="slidenum">
              <a:rPr lang="en-US" smtClean="0"/>
              <a:pPr>
                <a:defRPr/>
              </a:pPr>
              <a:t>39</a:t>
            </a:fld>
            <a:endParaRPr lang="en-US"/>
          </a:p>
        </p:txBody>
      </p:sp>
      <p:sp>
        <p:nvSpPr>
          <p:cNvPr id="76805" name="TextBox 4"/>
          <p:cNvSpPr txBox="1">
            <a:spLocks noChangeArrowheads="1"/>
          </p:cNvSpPr>
          <p:nvPr/>
        </p:nvSpPr>
        <p:spPr bwMode="auto">
          <a:xfrm>
            <a:off x="5562600" y="15240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RD=1</a:t>
            </a:r>
          </a:p>
        </p:txBody>
      </p:sp>
      <p:sp>
        <p:nvSpPr>
          <p:cNvPr id="76806" name="TextBox 5"/>
          <p:cNvSpPr txBox="1">
            <a:spLocks noChangeArrowheads="1"/>
          </p:cNvSpPr>
          <p:nvPr/>
        </p:nvSpPr>
        <p:spPr bwMode="auto">
          <a:xfrm>
            <a:off x="5562600" y="4038600"/>
            <a:ext cx="861233" cy="461665"/>
          </a:xfrm>
          <a:prstGeom prst="rect">
            <a:avLst/>
          </a:prstGeom>
          <a:noFill/>
          <a:ln w="9525">
            <a:noFill/>
            <a:miter lim="800000"/>
            <a:headEnd/>
            <a:tailEnd/>
          </a:ln>
        </p:spPr>
        <p:txBody>
          <a:bodyPr wrap="none">
            <a:prstTxWarp prst="textNoShape">
              <a:avLst/>
            </a:prstTxWarp>
            <a:spAutoFit/>
          </a:bodyPr>
          <a:lstStyle/>
          <a:p>
            <a:r>
              <a:rPr lang="en-US" altLang="ja-JP" b="1" dirty="0">
                <a:latin typeface="Calibri"/>
              </a:rPr>
              <a:t>RD=2</a:t>
            </a:r>
          </a:p>
        </p:txBody>
      </p:sp>
      <p:grpSp>
        <p:nvGrpSpPr>
          <p:cNvPr id="76807" name="Group 9"/>
          <p:cNvGrpSpPr>
            <a:grpSpLocks/>
          </p:cNvGrpSpPr>
          <p:nvPr/>
        </p:nvGrpSpPr>
        <p:grpSpPr bwMode="auto">
          <a:xfrm>
            <a:off x="7086600" y="1751013"/>
            <a:ext cx="1371600" cy="1373187"/>
            <a:chOff x="7162800" y="1219200"/>
            <a:chExt cx="1371600" cy="1373188"/>
          </a:xfrm>
        </p:grpSpPr>
        <p:cxnSp>
          <p:nvCxnSpPr>
            <p:cNvPr id="76825" name="Straight Arrow Connector 7"/>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6" name="Straight Arrow Connector 8"/>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8" name="Group 10"/>
          <p:cNvGrpSpPr>
            <a:grpSpLocks/>
          </p:cNvGrpSpPr>
          <p:nvPr/>
        </p:nvGrpSpPr>
        <p:grpSpPr bwMode="auto">
          <a:xfrm>
            <a:off x="7086600" y="4494213"/>
            <a:ext cx="1371600" cy="1373187"/>
            <a:chOff x="7162800" y="1219200"/>
            <a:chExt cx="1371600" cy="1373188"/>
          </a:xfrm>
        </p:grpSpPr>
        <p:cxnSp>
          <p:nvCxnSpPr>
            <p:cNvPr id="76823" name="Straight Arrow Connector 11"/>
            <p:cNvCxnSpPr>
              <a:cxnSpLocks noChangeShapeType="1"/>
            </p:cNvCxnSpPr>
            <p:nvPr/>
          </p:nvCxnSpPr>
          <p:spPr bwMode="auto">
            <a:xfrm>
              <a:off x="7162800" y="2590800"/>
              <a:ext cx="1371600" cy="1588"/>
            </a:xfrm>
            <a:prstGeom prst="straightConnector1">
              <a:avLst/>
            </a:prstGeom>
            <a:noFill/>
            <a:ln w="28575">
              <a:solidFill>
                <a:srgbClr val="000090"/>
              </a:solidFill>
              <a:round/>
              <a:headEnd/>
              <a:tailEnd type="arrow" w="med" len="med"/>
            </a:ln>
          </p:spPr>
        </p:cxnSp>
        <p:cxnSp>
          <p:nvCxnSpPr>
            <p:cNvPr id="76824" name="Straight Arrow Connector 12"/>
            <p:cNvCxnSpPr>
              <a:cxnSpLocks noChangeShapeType="1"/>
            </p:cNvCxnSpPr>
            <p:nvPr/>
          </p:nvCxnSpPr>
          <p:spPr bwMode="auto">
            <a:xfrm rot="-5400000">
              <a:off x="6477794" y="1904206"/>
              <a:ext cx="1371600" cy="1588"/>
            </a:xfrm>
            <a:prstGeom prst="straightConnector1">
              <a:avLst/>
            </a:prstGeom>
            <a:noFill/>
            <a:ln w="28575">
              <a:solidFill>
                <a:srgbClr val="000090"/>
              </a:solidFill>
              <a:round/>
              <a:headEnd/>
              <a:tailEnd type="arrow" w="med" len="med"/>
            </a:ln>
          </p:spPr>
        </p:cxnSp>
      </p:grpSp>
      <p:grpSp>
        <p:nvGrpSpPr>
          <p:cNvPr id="76809" name="Group 13"/>
          <p:cNvGrpSpPr>
            <a:grpSpLocks/>
          </p:cNvGrpSpPr>
          <p:nvPr/>
        </p:nvGrpSpPr>
        <p:grpSpPr bwMode="auto">
          <a:xfrm rot="-5400000">
            <a:off x="5639594" y="4496594"/>
            <a:ext cx="1371600" cy="1373188"/>
            <a:chOff x="7162800" y="1219200"/>
            <a:chExt cx="1371600" cy="1373188"/>
          </a:xfrm>
        </p:grpSpPr>
        <p:cxnSp>
          <p:nvCxnSpPr>
            <p:cNvPr id="76821" name="Straight Arrow Connector 14"/>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2" name="Straight Arrow Connector 15"/>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grpSp>
        <p:nvGrpSpPr>
          <p:cNvPr id="76810" name="Group 16"/>
          <p:cNvGrpSpPr>
            <a:grpSpLocks/>
          </p:cNvGrpSpPr>
          <p:nvPr/>
        </p:nvGrpSpPr>
        <p:grpSpPr bwMode="auto">
          <a:xfrm>
            <a:off x="7162800" y="1676400"/>
            <a:ext cx="1371600" cy="1373188"/>
            <a:chOff x="7162800" y="1219200"/>
            <a:chExt cx="1371600" cy="1373188"/>
          </a:xfrm>
        </p:grpSpPr>
        <p:cxnSp>
          <p:nvCxnSpPr>
            <p:cNvPr id="76819" name="Straight Arrow Connector 17"/>
            <p:cNvCxnSpPr>
              <a:cxnSpLocks noChangeShapeType="1"/>
            </p:cNvCxnSpPr>
            <p:nvPr/>
          </p:nvCxnSpPr>
          <p:spPr bwMode="auto">
            <a:xfrm>
              <a:off x="7162800" y="2590800"/>
              <a:ext cx="1371600" cy="1588"/>
            </a:xfrm>
            <a:prstGeom prst="straightConnector1">
              <a:avLst/>
            </a:prstGeom>
            <a:noFill/>
            <a:ln w="28575">
              <a:solidFill>
                <a:srgbClr val="FF6600"/>
              </a:solidFill>
              <a:round/>
              <a:headEnd/>
              <a:tailEnd type="arrow" w="med" len="med"/>
            </a:ln>
          </p:spPr>
        </p:cxnSp>
        <p:cxnSp>
          <p:nvCxnSpPr>
            <p:cNvPr id="76820" name="Straight Arrow Connector 18"/>
            <p:cNvCxnSpPr>
              <a:cxnSpLocks noChangeShapeType="1"/>
            </p:cNvCxnSpPr>
            <p:nvPr/>
          </p:nvCxnSpPr>
          <p:spPr bwMode="auto">
            <a:xfrm rot="-5400000">
              <a:off x="6477794" y="1904206"/>
              <a:ext cx="1371600" cy="1588"/>
            </a:xfrm>
            <a:prstGeom prst="straightConnector1">
              <a:avLst/>
            </a:prstGeom>
            <a:noFill/>
            <a:ln w="28575">
              <a:solidFill>
                <a:srgbClr val="FF6600"/>
              </a:solidFill>
              <a:round/>
              <a:headEnd/>
              <a:tailEnd type="arrow" w="med" len="med"/>
            </a:ln>
          </p:spPr>
        </p:cxnSp>
      </p:grpSp>
      <p:sp>
        <p:nvSpPr>
          <p:cNvPr id="76811" name="TextBox 19"/>
          <p:cNvSpPr txBox="1">
            <a:spLocks noChangeArrowheads="1"/>
          </p:cNvSpPr>
          <p:nvPr/>
        </p:nvSpPr>
        <p:spPr bwMode="auto">
          <a:xfrm>
            <a:off x="6381750" y="4414838"/>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2" name="TextBox 20"/>
          <p:cNvSpPr txBox="1">
            <a:spLocks noChangeArrowheads="1"/>
          </p:cNvSpPr>
          <p:nvPr/>
        </p:nvSpPr>
        <p:spPr bwMode="auto">
          <a:xfrm>
            <a:off x="8001000" y="2514600"/>
            <a:ext cx="541134"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RD</a:t>
            </a:r>
          </a:p>
        </p:txBody>
      </p:sp>
      <p:sp>
        <p:nvSpPr>
          <p:cNvPr id="76813" name="TextBox 21"/>
          <p:cNvSpPr txBox="1">
            <a:spLocks noChangeArrowheads="1"/>
          </p:cNvSpPr>
          <p:nvPr/>
        </p:nvSpPr>
        <p:spPr bwMode="auto">
          <a:xfrm>
            <a:off x="5334000" y="52578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4" name="TextBox 22"/>
          <p:cNvSpPr txBox="1">
            <a:spLocks noChangeArrowheads="1"/>
          </p:cNvSpPr>
          <p:nvPr/>
        </p:nvSpPr>
        <p:spPr bwMode="auto">
          <a:xfrm>
            <a:off x="7239000" y="1371600"/>
            <a:ext cx="524002"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6600"/>
                </a:solidFill>
                <a:latin typeface="Calibri"/>
              </a:rPr>
              <a:t>TD</a:t>
            </a:r>
          </a:p>
        </p:txBody>
      </p:sp>
      <p:sp>
        <p:nvSpPr>
          <p:cNvPr id="76815" name="TextBox 23"/>
          <p:cNvSpPr txBox="1">
            <a:spLocks noChangeArrowheads="1"/>
          </p:cNvSpPr>
          <p:nvPr/>
        </p:nvSpPr>
        <p:spPr bwMode="auto">
          <a:xfrm>
            <a:off x="6578600" y="17526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6" name="TextBox 24"/>
          <p:cNvSpPr txBox="1">
            <a:spLocks noChangeArrowheads="1"/>
          </p:cNvSpPr>
          <p:nvPr/>
        </p:nvSpPr>
        <p:spPr bwMode="auto">
          <a:xfrm>
            <a:off x="7188200" y="44148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2</a:t>
            </a:r>
          </a:p>
        </p:txBody>
      </p:sp>
      <p:sp>
        <p:nvSpPr>
          <p:cNvPr id="76817" name="TextBox 25"/>
          <p:cNvSpPr txBox="1">
            <a:spLocks noChangeArrowheads="1"/>
          </p:cNvSpPr>
          <p:nvPr/>
        </p:nvSpPr>
        <p:spPr bwMode="auto">
          <a:xfrm>
            <a:off x="8255000" y="5329238"/>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
        <p:nvSpPr>
          <p:cNvPr id="76818" name="TextBox 26"/>
          <p:cNvSpPr txBox="1">
            <a:spLocks noChangeArrowheads="1"/>
          </p:cNvSpPr>
          <p:nvPr/>
        </p:nvSpPr>
        <p:spPr bwMode="auto">
          <a:xfrm>
            <a:off x="8001000" y="3124200"/>
            <a:ext cx="340658" cy="461665"/>
          </a:xfrm>
          <a:prstGeom prst="rect">
            <a:avLst/>
          </a:prstGeom>
          <a:noFill/>
          <a:ln w="9525">
            <a:noFill/>
            <a:miter lim="800000"/>
            <a:headEnd/>
            <a:tailEnd/>
          </a:ln>
        </p:spPr>
        <p:txBody>
          <a:bodyPr wrap="none">
            <a:prstTxWarp prst="textNoShape">
              <a:avLst/>
            </a:prstTxWarp>
            <a:spAutoFit/>
          </a:bodyPr>
          <a:lstStyle/>
          <a:p>
            <a:r>
              <a:rPr lang="en-US" altLang="ja-JP" dirty="0">
                <a:solidFill>
                  <a:srgbClr val="000090"/>
                </a:solidFill>
                <a:latin typeface="Calibri"/>
              </a:rPr>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2</a:t>
            </a:r>
            <a:endParaRPr lang="ja-JP" altLang="en-US" dirty="0"/>
          </a:p>
        </p:txBody>
      </p:sp>
      <p:sp>
        <p:nvSpPr>
          <p:cNvPr id="3" name="Content Placeholder 2"/>
          <p:cNvSpPr>
            <a:spLocks noGrp="1"/>
          </p:cNvSpPr>
          <p:nvPr>
            <p:ph idx="1"/>
          </p:nvPr>
        </p:nvSpPr>
        <p:spPr>
          <a:xfrm>
            <a:off x="685800" y="1600200"/>
            <a:ext cx="7772400" cy="4800600"/>
          </a:xfrm>
        </p:spPr>
        <p:txBody>
          <a:bodyPr/>
          <a:lstStyle/>
          <a:p>
            <a:pPr marL="514350" indent="-514350">
              <a:buFont typeface="+mj-lt"/>
              <a:buAutoNum type="arabicPeriod"/>
            </a:pPr>
            <a:r>
              <a:rPr lang="en-US" altLang="ja-JP" sz="2000" dirty="0"/>
              <a:t>What distribution of intensity do we expect to see for a rolled fcc metal?</a:t>
            </a:r>
            <a:r>
              <a:rPr lang="en-US" altLang="ja-JP" sz="2000" dirty="0">
                <a:solidFill>
                  <a:srgbClr val="0000CC"/>
                </a:solidFill>
              </a:rPr>
              <a:t> See the example: most intensity is found along the beta fiber.</a:t>
            </a:r>
            <a:endParaRPr lang="en-US" altLang="ja-JP" sz="2000" dirty="0"/>
          </a:p>
          <a:p>
            <a:pPr marL="514350" indent="-514350">
              <a:buFont typeface="+mj-lt"/>
              <a:buAutoNum type="arabicPeriod"/>
            </a:pPr>
            <a:r>
              <a:rPr lang="en-US" altLang="ja-JP" sz="2000" dirty="0"/>
              <a:t>What is meant by the “beta fiber”?</a:t>
            </a:r>
            <a:r>
              <a:rPr lang="en-US" altLang="ja-JP" sz="2000" dirty="0">
                <a:solidFill>
                  <a:srgbClr val="0000CC"/>
                </a:solidFill>
              </a:rPr>
              <a:t> This is a line of intensity between the Brass and Copper components.</a:t>
            </a:r>
            <a:endParaRPr lang="en-US" altLang="ja-JP" sz="2000" dirty="0"/>
          </a:p>
          <a:p>
            <a:pPr marL="514350" indent="-514350">
              <a:buFont typeface="+mj-lt"/>
              <a:buAutoNum type="arabicPeriod"/>
            </a:pPr>
            <a:r>
              <a:rPr lang="en-US" altLang="ja-JP" sz="2000" dirty="0"/>
              <a:t>Where are standard texture components of rolled fcc metals located in the space? </a:t>
            </a:r>
            <a:r>
              <a:rPr lang="en-US" altLang="ja-JP" sz="2000" dirty="0">
                <a:solidFill>
                  <a:srgbClr val="0000CC"/>
                </a:solidFill>
              </a:rPr>
              <a:t>Cube, Goss, Brass, S and Copper.</a:t>
            </a:r>
            <a:endParaRPr lang="en-US" altLang="ja-JP" sz="2000" dirty="0"/>
          </a:p>
          <a:p>
            <a:pPr marL="514350" indent="-514350">
              <a:buFont typeface="+mj-lt"/>
              <a:buAutoNum type="arabicPeriod"/>
            </a:pPr>
            <a:r>
              <a:rPr lang="en-US" altLang="ja-JP" sz="2000" dirty="0"/>
              <a:t>What are some differences between discrete forms of ODs and series expansion forms? </a:t>
            </a:r>
            <a:r>
              <a:rPr lang="en-US" altLang="ja-JP" sz="2000" dirty="0">
                <a:solidFill>
                  <a:srgbClr val="0000CC"/>
                </a:solidFill>
              </a:rPr>
              <a:t>For example, a series expansion provides a functional form with weighting coefficients that allows an intensity to be calculated for any orientation. In the discrete form, the intensity is only defined for each cell.</a:t>
            </a:r>
            <a:endParaRPr lang="en-US" altLang="ja-JP" sz="2000" dirty="0"/>
          </a:p>
          <a:p>
            <a:pPr marL="514350" indent="-514350">
              <a:buFont typeface="+mj-lt"/>
              <a:buAutoNum type="arabicPeriod"/>
            </a:pPr>
            <a:r>
              <a:rPr lang="en-US" altLang="ja-JP" sz="2000" dirty="0"/>
              <a:t>What is the size of the volume element in orientation space?</a:t>
            </a:r>
            <a:r>
              <a:rPr lang="en-US" altLang="ja-JP" sz="2000" dirty="0">
                <a:solidFill>
                  <a:srgbClr val="0000CC"/>
                </a:solidFill>
              </a:rPr>
              <a:t> This depends on the measure used: for Euler angles given in degrees but see the notes for details.</a:t>
            </a:r>
            <a:endParaRPr lang="ja-JP" altLang="en-US" sz="20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4BA1A4A-9B70-A242-9972-A69B395569B2}" type="slidenum">
              <a:rPr lang="en-US" smtClean="0"/>
              <a:pPr>
                <a:defRPr/>
              </a:pPr>
              <a:t>40</a:t>
            </a:fld>
            <a:endParaRPr lang="en-US"/>
          </a:p>
        </p:txBody>
      </p:sp>
      <p:graphicFrame>
        <p:nvGraphicFramePr>
          <p:cNvPr id="77826" name="Object 2"/>
          <p:cNvGraphicFramePr>
            <a:graphicFrameLocks noChangeAspect="1"/>
          </p:cNvGraphicFramePr>
          <p:nvPr/>
        </p:nvGraphicFramePr>
        <p:xfrm>
          <a:off x="531813" y="228600"/>
          <a:ext cx="7777162" cy="6369050"/>
        </p:xfrm>
        <a:graphic>
          <a:graphicData uri="http://schemas.openxmlformats.org/presentationml/2006/ole">
            <mc:AlternateContent xmlns:mc="http://schemas.openxmlformats.org/markup-compatibility/2006">
              <mc:Choice xmlns:v="urn:schemas-microsoft-com:vml" Requires="v">
                <p:oleObj spid="_x0000_s77846" name="Document" r:id="rId4" imgW="5641848" imgH="4620768" progId="Word.Document.8">
                  <p:embed/>
                </p:oleObj>
              </mc:Choice>
              <mc:Fallback>
                <p:oleObj name="Document" r:id="rId4" imgW="5641848" imgH="4620768"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813" y="228600"/>
                        <a:ext cx="7777162" cy="636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8" name="Text Box 6"/>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6" name="TextBox 5"/>
          <p:cNvSpPr txBox="1"/>
          <p:nvPr/>
        </p:nvSpPr>
        <p:spPr>
          <a:xfrm>
            <a:off x="80974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8578C13-E79B-0440-8890-17A839507845}" type="slidenum">
              <a:rPr lang="en-US" smtClean="0"/>
              <a:pPr>
                <a:defRPr/>
              </a:pPr>
              <a:t>41</a:t>
            </a:fld>
            <a:endParaRPr lang="en-US"/>
          </a:p>
        </p:txBody>
      </p:sp>
      <p:sp>
        <p:nvSpPr>
          <p:cNvPr id="32770" name="Rectangle 2"/>
          <p:cNvSpPr>
            <a:spLocks noGrp="1" noChangeArrowheads="1"/>
          </p:cNvSpPr>
          <p:nvPr>
            <p:ph type="title"/>
          </p:nvPr>
        </p:nvSpPr>
        <p:spPr>
          <a:xfrm>
            <a:off x="685800" y="304800"/>
            <a:ext cx="2514600" cy="4419600"/>
          </a:xfrm>
        </p:spPr>
        <p:txBody>
          <a:bodyPr/>
          <a:lstStyle/>
          <a:p>
            <a:pPr>
              <a:defRPr/>
            </a:pPr>
            <a:r>
              <a:rPr lang="en-US">
                <a:ea typeface="+mj-ea"/>
                <a:cs typeface="+mj-cs"/>
              </a:rPr>
              <a:t>Miller Index Map in Euler Space</a:t>
            </a:r>
          </a:p>
        </p:txBody>
      </p:sp>
      <p:graphicFrame>
        <p:nvGraphicFramePr>
          <p:cNvPr id="79874" name="Object 2"/>
          <p:cNvGraphicFramePr>
            <a:graphicFrameLocks noChangeAspect="1"/>
          </p:cNvGraphicFramePr>
          <p:nvPr/>
        </p:nvGraphicFramePr>
        <p:xfrm>
          <a:off x="3471863" y="152400"/>
          <a:ext cx="4452937" cy="6248400"/>
        </p:xfrm>
        <a:graphic>
          <a:graphicData uri="http://schemas.openxmlformats.org/presentationml/2006/ole">
            <mc:AlternateContent xmlns:mc="http://schemas.openxmlformats.org/markup-compatibility/2006">
              <mc:Choice xmlns:v="urn:schemas-microsoft-com:vml" Requires="v">
                <p:oleObj spid="_x0000_s79894" name="Document" r:id="rId4" imgW="5473700" imgH="7683500" progId="Word.Document.8">
                  <p:embed/>
                </p:oleObj>
              </mc:Choice>
              <mc:Fallback>
                <p:oleObj name="Document" r:id="rId4" imgW="5473700" imgH="76835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63" y="152400"/>
                        <a:ext cx="4452937"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7" name="Text Box 4"/>
          <p:cNvSpPr txBox="1">
            <a:spLocks noChangeArrowheads="1"/>
          </p:cNvSpPr>
          <p:nvPr/>
        </p:nvSpPr>
        <p:spPr bwMode="auto">
          <a:xfrm>
            <a:off x="381000" y="4814888"/>
            <a:ext cx="3049533" cy="523220"/>
          </a:xfrm>
          <a:prstGeom prst="rect">
            <a:avLst/>
          </a:prstGeom>
          <a:noFill/>
          <a:ln w="9525">
            <a:noFill/>
            <a:miter lim="800000"/>
            <a:headEnd/>
            <a:tailEnd/>
          </a:ln>
        </p:spPr>
        <p:txBody>
          <a:bodyPr wrap="none">
            <a:prstTxWarp prst="textNoShape">
              <a:avLst/>
            </a:prstTxWarp>
            <a:spAutoFit/>
          </a:bodyPr>
          <a:lstStyle/>
          <a:p>
            <a:r>
              <a:rPr lang="en-US" altLang="ja-JP" sz="2800" dirty="0">
                <a:solidFill>
                  <a:srgbClr val="660066"/>
                </a:solidFill>
                <a:latin typeface="Cambria Math"/>
              </a:rPr>
              <a:t>Bunge, p.23 </a:t>
            </a:r>
            <a:r>
              <a:rPr lang="en-US" altLang="ja-JP" sz="2800" i="1" dirty="0">
                <a:solidFill>
                  <a:srgbClr val="660066"/>
                </a:solidFill>
                <a:latin typeface="Cambria Math"/>
              </a:rPr>
              <a:t>et seq</a:t>
            </a:r>
            <a:r>
              <a:rPr lang="en-US" altLang="ja-JP" sz="2800" dirty="0">
                <a:solidFill>
                  <a:srgbClr val="660066"/>
                </a:solidFill>
                <a:latin typeface="Cambria Math"/>
              </a:rPr>
              <a:t>.</a:t>
            </a:r>
          </a:p>
        </p:txBody>
      </p:sp>
      <p:sp>
        <p:nvSpPr>
          <p:cNvPr id="79878"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p:txBody>
          <a:bodyPr/>
          <a:lstStyle/>
          <a:p>
            <a:pPr>
              <a:defRPr/>
            </a:pPr>
            <a:fld id="{46D94174-CE9A-2F46-933C-FF2B69A10AA0}" type="slidenum">
              <a:rPr lang="en-US" smtClean="0"/>
              <a:pPr>
                <a:defRPr/>
              </a:pPr>
              <a:t>42</a:t>
            </a:fld>
            <a:endParaRPr lang="en-US"/>
          </a:p>
        </p:txBody>
      </p:sp>
      <p:sp>
        <p:nvSpPr>
          <p:cNvPr id="48130" name="Rectangle 2"/>
          <p:cNvSpPr>
            <a:spLocks noGrp="1" noChangeArrowheads="1"/>
          </p:cNvSpPr>
          <p:nvPr>
            <p:ph type="title"/>
          </p:nvPr>
        </p:nvSpPr>
        <p:spPr>
          <a:xfrm>
            <a:off x="457200" y="609600"/>
            <a:ext cx="2286000" cy="4038600"/>
          </a:xfrm>
        </p:spPr>
        <p:txBody>
          <a:bodyPr/>
          <a:lstStyle/>
          <a:p>
            <a:pPr>
              <a:defRPr/>
            </a:pPr>
            <a:r>
              <a:rPr lang="en-US">
                <a:latin typeface="Symbol" charset="2"/>
                <a:ea typeface="Symbol" charset="2"/>
                <a:cs typeface="Symbol" charset="2"/>
              </a:rPr>
              <a:t>f</a:t>
            </a:r>
            <a:r>
              <a:rPr lang="en-US" baseline="-25000"/>
              <a:t>2</a:t>
            </a:r>
            <a:r>
              <a:rPr lang="en-US"/>
              <a:t> = 45° section,</a:t>
            </a:r>
            <a:br>
              <a:rPr lang="en-US"/>
            </a:br>
            <a:r>
              <a:rPr lang="en-US"/>
              <a:t>Bunge</a:t>
            </a:r>
            <a:br>
              <a:rPr lang="en-US"/>
            </a:br>
            <a:r>
              <a:rPr lang="en-US"/>
              <a:t>angles</a:t>
            </a:r>
          </a:p>
        </p:txBody>
      </p:sp>
      <p:pic>
        <p:nvPicPr>
          <p:cNvPr id="81924" name="Picture 3"/>
          <p:cNvPicPr>
            <a:picLocks noChangeAspect="1" noChangeArrowheads="1"/>
          </p:cNvPicPr>
          <p:nvPr/>
        </p:nvPicPr>
        <p:blipFill>
          <a:blip r:embed="rId3"/>
          <a:srcRect/>
          <a:stretch>
            <a:fillRect/>
          </a:stretch>
        </p:blipFill>
        <p:spPr bwMode="auto">
          <a:xfrm>
            <a:off x="3013075" y="387350"/>
            <a:ext cx="5978525" cy="5937250"/>
          </a:xfrm>
          <a:prstGeom prst="rect">
            <a:avLst/>
          </a:prstGeom>
          <a:noFill/>
          <a:ln w="9525">
            <a:noFill/>
            <a:miter lim="800000"/>
            <a:headEnd/>
            <a:tailEnd/>
          </a:ln>
        </p:spPr>
      </p:pic>
      <p:sp>
        <p:nvSpPr>
          <p:cNvPr id="81925" name="Oval 4"/>
          <p:cNvSpPr>
            <a:spLocks noChangeArrowheads="1"/>
          </p:cNvSpPr>
          <p:nvPr/>
        </p:nvSpPr>
        <p:spPr bwMode="auto">
          <a:xfrm>
            <a:off x="8077200" y="5486400"/>
            <a:ext cx="990600" cy="990600"/>
          </a:xfrm>
          <a:prstGeom prst="ellipse">
            <a:avLst/>
          </a:prstGeom>
          <a:noFill/>
          <a:ln w="38100">
            <a:solidFill>
              <a:srgbClr val="00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Text Box 5"/>
          <p:cNvSpPr txBox="1">
            <a:spLocks noChangeArrowheads="1"/>
          </p:cNvSpPr>
          <p:nvPr/>
        </p:nvSpPr>
        <p:spPr bwMode="auto">
          <a:xfrm>
            <a:off x="7239000" y="6019800"/>
            <a:ext cx="8112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00CC"/>
                </a:solidFill>
                <a:latin typeface="Cambria Math"/>
              </a:rPr>
              <a:t>Goss</a:t>
            </a:r>
          </a:p>
        </p:txBody>
      </p:sp>
      <p:sp>
        <p:nvSpPr>
          <p:cNvPr id="81927" name="Oval 6"/>
          <p:cNvSpPr>
            <a:spLocks noChangeArrowheads="1"/>
          </p:cNvSpPr>
          <p:nvPr/>
        </p:nvSpPr>
        <p:spPr bwMode="auto">
          <a:xfrm>
            <a:off x="8153400" y="2667000"/>
            <a:ext cx="990600" cy="990600"/>
          </a:xfrm>
          <a:prstGeom prst="ellipse">
            <a:avLst/>
          </a:prstGeom>
          <a:noFill/>
          <a:ln w="38100">
            <a:solidFill>
              <a:srgbClr val="00808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8" name="Text Box 7"/>
          <p:cNvSpPr txBox="1">
            <a:spLocks noChangeArrowheads="1"/>
          </p:cNvSpPr>
          <p:nvPr/>
        </p:nvSpPr>
        <p:spPr bwMode="auto">
          <a:xfrm>
            <a:off x="7772400" y="1828800"/>
            <a:ext cx="1166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008080"/>
                </a:solidFill>
                <a:latin typeface="Cambria Math"/>
              </a:rPr>
              <a:t>Copper</a:t>
            </a:r>
          </a:p>
        </p:txBody>
      </p:sp>
      <p:sp>
        <p:nvSpPr>
          <p:cNvPr id="81929" name="Text Box 8"/>
          <p:cNvSpPr txBox="1">
            <a:spLocks noChangeArrowheads="1"/>
          </p:cNvSpPr>
          <p:nvPr/>
        </p:nvSpPr>
        <p:spPr bwMode="auto">
          <a:xfrm>
            <a:off x="5334000" y="6019800"/>
            <a:ext cx="912813" cy="457200"/>
          </a:xfrm>
          <a:prstGeom prst="rect">
            <a:avLst/>
          </a:prstGeom>
          <a:noFill/>
          <a:ln w="9525">
            <a:noFill/>
            <a:miter lim="800000"/>
            <a:headEnd/>
            <a:tailEnd/>
          </a:ln>
        </p:spPr>
        <p:txBody>
          <a:bodyPr wrap="none">
            <a:prstTxWarp prst="textNoShape">
              <a:avLst/>
            </a:prstTxWarp>
            <a:spAutoFit/>
          </a:bodyPr>
          <a:lstStyle/>
          <a:p>
            <a:r>
              <a:rPr lang="en-US" altLang="ja-JP" b="1" dirty="0">
                <a:solidFill>
                  <a:srgbClr val="9900CC"/>
                </a:solidFill>
                <a:latin typeface="Cambria Math"/>
              </a:rPr>
              <a:t>Brass</a:t>
            </a:r>
          </a:p>
        </p:txBody>
      </p:sp>
      <p:sp>
        <p:nvSpPr>
          <p:cNvPr id="81930" name="Oval 9"/>
          <p:cNvSpPr>
            <a:spLocks noChangeArrowheads="1"/>
          </p:cNvSpPr>
          <p:nvPr/>
        </p:nvSpPr>
        <p:spPr bwMode="auto">
          <a:xfrm>
            <a:off x="6248400" y="5562600"/>
            <a:ext cx="990600" cy="990600"/>
          </a:xfrm>
          <a:prstGeom prst="ellipse">
            <a:avLst/>
          </a:prstGeom>
          <a:noFill/>
          <a:ln w="38100">
            <a:solidFill>
              <a:srgbClr val="9900CC"/>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31" name="Text Box 11"/>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81932" name="TextBox 12"/>
          <p:cNvSpPr txBox="1">
            <a:spLocks noChangeArrowheads="1"/>
          </p:cNvSpPr>
          <p:nvPr/>
        </p:nvSpPr>
        <p:spPr bwMode="auto">
          <a:xfrm>
            <a:off x="4552950" y="3581400"/>
            <a:ext cx="1899892"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Gamma fiber</a:t>
            </a:r>
          </a:p>
        </p:txBody>
      </p:sp>
      <p:sp>
        <p:nvSpPr>
          <p:cNvPr id="81933" name="TextBox 13"/>
          <p:cNvSpPr txBox="1">
            <a:spLocks noChangeArrowheads="1"/>
          </p:cNvSpPr>
          <p:nvPr/>
        </p:nvSpPr>
        <p:spPr bwMode="auto">
          <a:xfrm rot="-5400000">
            <a:off x="2161293" y="1874986"/>
            <a:ext cx="1625778"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libri"/>
              </a:rPr>
              <a:t>Alpha fiber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FB9A80C0-6064-5944-AE5E-8A74B67C7C73}" type="slidenum">
              <a:rPr lang="en-US" smtClean="0"/>
              <a:pPr>
                <a:defRPr/>
              </a:pPr>
              <a:t>43</a:t>
            </a:fld>
            <a:endParaRPr lang="en-US"/>
          </a:p>
        </p:txBody>
      </p:sp>
      <p:sp>
        <p:nvSpPr>
          <p:cNvPr id="65538" name="Rectangle 2"/>
          <p:cNvSpPr>
            <a:spLocks noGrp="1" noChangeArrowheads="1"/>
          </p:cNvSpPr>
          <p:nvPr>
            <p:ph type="title"/>
          </p:nvPr>
        </p:nvSpPr>
        <p:spPr>
          <a:xfrm>
            <a:off x="685800" y="152400"/>
            <a:ext cx="2667000" cy="1600200"/>
          </a:xfrm>
        </p:spPr>
        <p:txBody>
          <a:bodyPr/>
          <a:lstStyle/>
          <a:p>
            <a:pPr>
              <a:defRPr/>
            </a:pPr>
            <a:r>
              <a:rPr lang="en-US">
                <a:ea typeface="+mj-ea"/>
                <a:cs typeface="+mj-cs"/>
              </a:rPr>
              <a:t>3D Views</a:t>
            </a:r>
          </a:p>
        </p:txBody>
      </p:sp>
      <p:pic>
        <p:nvPicPr>
          <p:cNvPr id="83972" name="Picture 3"/>
          <p:cNvPicPr>
            <a:picLocks noChangeAspect="1" noChangeArrowheads="1"/>
          </p:cNvPicPr>
          <p:nvPr/>
        </p:nvPicPr>
        <p:blipFill>
          <a:blip r:embed="rId3"/>
          <a:srcRect/>
          <a:stretch>
            <a:fillRect/>
          </a:stretch>
        </p:blipFill>
        <p:spPr bwMode="auto">
          <a:xfrm>
            <a:off x="3962400" y="155575"/>
            <a:ext cx="4875213" cy="6545263"/>
          </a:xfrm>
          <a:prstGeom prst="rect">
            <a:avLst/>
          </a:prstGeom>
          <a:noFill/>
          <a:ln w="9525">
            <a:noFill/>
            <a:miter lim="800000"/>
            <a:headEnd/>
            <a:tailEnd/>
          </a:ln>
        </p:spPr>
      </p:pic>
      <p:sp>
        <p:nvSpPr>
          <p:cNvPr id="83973" name="Text Box 4"/>
          <p:cNvSpPr txBox="1">
            <a:spLocks noChangeArrowheads="1"/>
          </p:cNvSpPr>
          <p:nvPr/>
        </p:nvSpPr>
        <p:spPr bwMode="auto">
          <a:xfrm>
            <a:off x="152400" y="1524000"/>
            <a:ext cx="3810000" cy="4893647"/>
          </a:xfrm>
          <a:prstGeom prst="rect">
            <a:avLst/>
          </a:prstGeom>
          <a:noFill/>
          <a:ln w="9525">
            <a:noFill/>
            <a:miter lim="800000"/>
            <a:headEnd/>
            <a:tailEnd/>
          </a:ln>
        </p:spPr>
        <p:txBody>
          <a:bodyPr>
            <a:prstTxWarp prst="textNoShape">
              <a:avLst/>
            </a:prstTxWarp>
            <a:spAutoFit/>
          </a:bodyPr>
          <a:lstStyle/>
          <a:p>
            <a:r>
              <a:rPr lang="en-US" altLang="ja-JP" dirty="0">
                <a:latin typeface="Cambria Math"/>
              </a:rPr>
              <a:t>a) Brass     b) Copper     c) S       d) Goss     e) Cube   </a:t>
            </a:r>
            <a:br>
              <a:rPr lang="en-US" altLang="ja-JP" dirty="0">
                <a:latin typeface="Cambria Math"/>
              </a:rPr>
            </a:br>
            <a:r>
              <a:rPr lang="en-US" altLang="ja-JP" dirty="0">
                <a:latin typeface="Cambria Math"/>
              </a:rPr>
              <a:t>f) combined texture </a:t>
            </a:r>
          </a:p>
          <a:p>
            <a:r>
              <a:rPr lang="en-US" altLang="ja-JP" dirty="0">
                <a:latin typeface="Cambria Math"/>
                <a:ea typeface="Cambria Math"/>
                <a:cs typeface="Cambria Math"/>
              </a:rPr>
              <a:t>1</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9</a:t>
            </a:r>
            <a:r>
              <a:rPr lang="en-US" altLang="ja-JP" dirty="0">
                <a:latin typeface="Cambria Math"/>
                <a:ea typeface="Cambria Math"/>
                <a:cs typeface="Cambria Math"/>
              </a:rPr>
              <a:t>0</a:t>
            </a:r>
            <a:r>
              <a:rPr lang="en-US" altLang="ja-JP" dirty="0">
                <a:latin typeface="Cambria Math"/>
              </a:rPr>
              <a:t>}, </a:t>
            </a:r>
            <a:r>
              <a:rPr lang="en-US" altLang="ja-JP" dirty="0">
                <a:latin typeface="Cambria Math"/>
                <a:ea typeface="Cambria Math"/>
                <a:cs typeface="Cambria Math"/>
              </a:rPr>
              <a:t>brass</a:t>
            </a:r>
            <a:r>
              <a:rPr lang="en-US" altLang="ja-JP" dirty="0">
                <a:latin typeface="Cambria Math"/>
              </a:rPr>
              <a:t>,       </a:t>
            </a:r>
          </a:p>
          <a:p>
            <a:r>
              <a:rPr lang="en-US" altLang="ja-JP" dirty="0">
                <a:latin typeface="Cambria Math"/>
                <a:ea typeface="Cambria Math"/>
                <a:cs typeface="Cambria Math"/>
              </a:rPr>
              <a:t>2</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55</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brass</a:t>
            </a:r>
          </a:p>
          <a:p>
            <a:r>
              <a:rPr lang="en-US" altLang="ja-JP" dirty="0">
                <a:latin typeface="Cambria Math"/>
                <a:ea typeface="Cambria Math"/>
                <a:cs typeface="Cambria Math"/>
              </a:rPr>
              <a:t>3</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35</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a:t>
            </a:r>
            <a:r>
              <a:rPr lang="en-US" altLang="ja-JP" dirty="0">
                <a:latin typeface="Cambria Math"/>
                <a:ea typeface="Cambria Math"/>
                <a:cs typeface="Cambria Math"/>
              </a:rPr>
              <a:t>copper</a:t>
            </a:r>
            <a:r>
              <a:rPr lang="en-US" altLang="ja-JP" dirty="0">
                <a:latin typeface="Cambria Math"/>
              </a:rPr>
              <a:t>,    </a:t>
            </a:r>
          </a:p>
          <a:p>
            <a:r>
              <a:rPr lang="en-US" altLang="ja-JP" dirty="0">
                <a:latin typeface="Cambria Math"/>
                <a:ea typeface="Cambria Math"/>
                <a:cs typeface="Cambria Math"/>
              </a:rPr>
              <a:t>4</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{39,</a:t>
            </a:r>
            <a:r>
              <a:rPr lang="en-US" altLang="ja-JP" dirty="0">
                <a:latin typeface="Cambria Math"/>
                <a:ea typeface="Cambria Math"/>
                <a:cs typeface="Cambria Math"/>
              </a:rPr>
              <a:t> 66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 </a:t>
            </a:r>
            <a:r>
              <a:rPr lang="en-US" altLang="ja-JP" dirty="0">
                <a:latin typeface="Cambria Math"/>
                <a:ea typeface="Cambria Math"/>
                <a:cs typeface="Cambria Math"/>
              </a:rPr>
              <a:t>copper</a:t>
            </a:r>
          </a:p>
          <a:p>
            <a:r>
              <a:rPr lang="en-US" altLang="ja-JP" dirty="0">
                <a:latin typeface="Cambria Math"/>
                <a:ea typeface="Cambria Math"/>
                <a:cs typeface="Cambria Math"/>
              </a:rPr>
              <a:t>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{59,</a:t>
            </a:r>
            <a:r>
              <a:rPr lang="en-US" altLang="ja-JP" dirty="0">
                <a:latin typeface="Cambria Math"/>
                <a:ea typeface="Cambria Math"/>
                <a:cs typeface="Cambria Math"/>
              </a:rPr>
              <a:t> 37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63},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6</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{27,</a:t>
            </a:r>
            <a:r>
              <a:rPr lang="en-US" altLang="ja-JP" dirty="0">
                <a:latin typeface="Cambria Math"/>
                <a:ea typeface="Cambria Math"/>
                <a:cs typeface="Cambria Math"/>
              </a:rPr>
              <a:t> 58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18}, </a:t>
            </a:r>
            <a:r>
              <a:rPr lang="en-US" altLang="ja-JP" dirty="0">
                <a:latin typeface="Cambria Math"/>
                <a:ea typeface="Cambria Math"/>
                <a:cs typeface="Cambria Math"/>
              </a:rPr>
              <a:t>S</a:t>
            </a:r>
            <a:r>
              <a:rPr lang="en-US" altLang="ja-JP" dirty="0">
                <a:latin typeface="Cambria Math"/>
              </a:rPr>
              <a:t>,         </a:t>
            </a:r>
          </a:p>
          <a:p>
            <a:r>
              <a:rPr lang="en-US" altLang="ja-JP" dirty="0">
                <a:latin typeface="Cambria Math"/>
                <a:ea typeface="Cambria Math"/>
                <a:cs typeface="Cambria Math"/>
              </a:rPr>
              <a:t>7</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{53,</a:t>
            </a:r>
            <a:r>
              <a:rPr lang="en-US" altLang="ja-JP" dirty="0">
                <a:latin typeface="Cambria Math"/>
                <a:ea typeface="Cambria Math"/>
                <a:cs typeface="Cambria Math"/>
              </a:rPr>
              <a:t> 75</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34}, </a:t>
            </a:r>
            <a:r>
              <a:rPr lang="en-US" altLang="ja-JP" dirty="0">
                <a:latin typeface="Cambria Math"/>
                <a:ea typeface="Cambria Math"/>
                <a:cs typeface="Cambria Math"/>
              </a:rPr>
              <a:t>S</a:t>
            </a:r>
            <a:r>
              <a:rPr lang="en-US" altLang="ja-JP" dirty="0">
                <a:latin typeface="Cambria Math"/>
              </a:rPr>
              <a:t>  </a:t>
            </a:r>
            <a:endParaRPr lang="en-US" altLang="ja-JP" dirty="0">
              <a:latin typeface="Cambria Math"/>
              <a:ea typeface="Cambria Math"/>
              <a:cs typeface="Cambria Math"/>
            </a:endParaRPr>
          </a:p>
          <a:p>
            <a:r>
              <a:rPr lang="en-US" altLang="ja-JP" dirty="0">
                <a:latin typeface="Cambria Math"/>
                <a:ea typeface="Cambria Math"/>
                <a:cs typeface="Cambria Math"/>
              </a:rPr>
              <a:t>8</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{9</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90</a:t>
            </a:r>
            <a:r>
              <a:rPr lang="en-US" altLang="ja-JP" dirty="0">
                <a:latin typeface="Cambria Math"/>
              </a:rPr>
              <a:t>,</a:t>
            </a:r>
            <a:r>
              <a:rPr lang="en-US" altLang="ja-JP" dirty="0">
                <a:latin typeface="Cambria Math"/>
                <a:ea typeface="Cambria Math"/>
                <a:cs typeface="Cambria Math"/>
              </a:rPr>
              <a:t> 45</a:t>
            </a:r>
            <a:r>
              <a:rPr lang="en-US" altLang="ja-JP" dirty="0">
                <a:latin typeface="Cambria Math"/>
              </a:rPr>
              <a:t>}, G</a:t>
            </a:r>
            <a:r>
              <a:rPr lang="en-US" altLang="ja-JP" dirty="0">
                <a:latin typeface="Cambria Math"/>
                <a:ea typeface="Cambria Math"/>
                <a:cs typeface="Cambria Math"/>
              </a:rPr>
              <a:t>oss</a:t>
            </a:r>
            <a:r>
              <a:rPr lang="en-US" altLang="ja-JP" dirty="0">
                <a:latin typeface="Cambria Math"/>
              </a:rPr>
              <a:t>              </a:t>
            </a:r>
            <a:r>
              <a:rPr lang="en-US" altLang="ja-JP" dirty="0">
                <a:latin typeface="Cambria Math"/>
                <a:ea typeface="Cambria Math"/>
                <a:cs typeface="Cambria Math"/>
              </a:rPr>
              <a:t>9</a:t>
            </a:r>
            <a:r>
              <a:rPr lang="en-US" altLang="ja-JP" dirty="0">
                <a:latin typeface="Cambria Math"/>
              </a:rPr>
              <a:t>: {</a:t>
            </a:r>
            <a:r>
              <a:rPr lang="en-US" altLang="ja-JP" dirty="0">
                <a:latin typeface="Cambria Math"/>
                <a:ea typeface="Cambria Math"/>
                <a:cs typeface="Cambria Math"/>
              </a:rPr>
              <a:t>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a:t>
            </a:r>
            <a:r>
              <a:rPr lang="en-US" altLang="ja-JP" dirty="0">
                <a:latin typeface="Cambria Math"/>
                <a:ea typeface="Cambria Math"/>
                <a:cs typeface="Cambria Math"/>
              </a:rPr>
              <a:t>cube</a:t>
            </a:r>
            <a:r>
              <a:rPr lang="en-US" altLang="ja-JP" dirty="0">
                <a:latin typeface="Cambria Math"/>
              </a:rPr>
              <a:t>                        </a:t>
            </a:r>
            <a:r>
              <a:rPr lang="en-US" altLang="ja-JP" dirty="0">
                <a:latin typeface="Cambria Math"/>
                <a:ea typeface="Cambria Math"/>
                <a:cs typeface="Cambria Math"/>
              </a:rPr>
              <a:t>10</a:t>
            </a:r>
            <a:r>
              <a:rPr lang="en-US" altLang="ja-JP" dirty="0">
                <a:latin typeface="Cambria Math"/>
              </a:rPr>
              <a:t>:</a:t>
            </a:r>
            <a:r>
              <a:rPr lang="en-US" altLang="ja-JP" dirty="0">
                <a:latin typeface="Cambria Math"/>
                <a:ea typeface="Cambria Math"/>
                <a:cs typeface="Cambria Math"/>
              </a:rPr>
              <a:t> </a:t>
            </a:r>
            <a:r>
              <a:rPr lang="en-US" altLang="ja-JP" dirty="0">
                <a:latin typeface="Cambria Math"/>
              </a:rPr>
              <a:t>{</a:t>
            </a:r>
            <a:r>
              <a:rPr lang="en-US" altLang="ja-JP" dirty="0">
                <a:latin typeface="Cambria Math"/>
                <a:ea typeface="Cambria Math"/>
                <a:cs typeface="Cambria Math"/>
              </a:rPr>
              <a:t>45</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a:t>
            </a:r>
            <a:r>
              <a:rPr lang="en-US" altLang="ja-JP" dirty="0">
                <a:latin typeface="Cambria Math"/>
                <a:ea typeface="Cambria Math"/>
                <a:cs typeface="Cambria Math"/>
              </a:rPr>
              <a:t> 0</a:t>
            </a:r>
            <a:r>
              <a:rPr lang="en-US" altLang="ja-JP" dirty="0">
                <a:latin typeface="Cambria Math"/>
              </a:rPr>
              <a:t>}, r</a:t>
            </a:r>
            <a:r>
              <a:rPr lang="en-US" altLang="ja-JP" dirty="0">
                <a:latin typeface="Cambria Math"/>
                <a:ea typeface="Cambria Math"/>
                <a:cs typeface="Cambria Math"/>
              </a:rPr>
              <a:t>otated cube</a:t>
            </a:r>
            <a:endParaRPr lang="en-US" altLang="ja-JP" dirty="0">
              <a:latin typeface="Cambria Math"/>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DA3CB1D7-CFDD-164B-85D1-59DE1851A1B4}" type="slidenum">
              <a:rPr lang="en-US" smtClean="0"/>
              <a:pPr>
                <a:defRPr/>
              </a:pPr>
              <a:t>44</a:t>
            </a:fld>
            <a:endParaRPr lang="en-US"/>
          </a:p>
        </p:txBody>
      </p:sp>
      <p:sp>
        <p:nvSpPr>
          <p:cNvPr id="86019" name="Rectangle 3"/>
          <p:cNvSpPr>
            <a:spLocks noGrp="1" noChangeArrowheads="1"/>
          </p:cNvSpPr>
          <p:nvPr>
            <p:ph type="body" idx="1"/>
          </p:nvPr>
        </p:nvSpPr>
        <p:spPr>
          <a:xfrm>
            <a:off x="685800" y="4648200"/>
            <a:ext cx="7772400" cy="1828800"/>
          </a:xfrm>
        </p:spPr>
        <p:txBody>
          <a:bodyPr/>
          <a:lstStyle/>
          <a:p>
            <a:pPr>
              <a:lnSpc>
                <a:spcPct val="90000"/>
              </a:lnSpc>
            </a:pPr>
            <a:r>
              <a:rPr lang="en-US" altLang="ja-JP" sz="1800"/>
              <a:t>One could section or slice Euler space on any of the 3 axes.  By convention, only sections on the 1st or 3rd angle are used.  If </a:t>
            </a:r>
            <a:r>
              <a:rPr lang="en-US" altLang="ja-JP" sz="1800">
                <a:latin typeface="Symbol" charset="2"/>
                <a:sym typeface="Symbol" charset="2"/>
              </a:rPr>
              <a:t></a:t>
            </a:r>
            <a:r>
              <a:rPr lang="en-US" altLang="ja-JP" sz="1800" baseline="-25000"/>
              <a:t>1 </a:t>
            </a:r>
            <a:r>
              <a:rPr lang="en-US" altLang="ja-JP" sz="1800"/>
              <a:t>is constant in a section, then we call it a </a:t>
            </a:r>
            <a:r>
              <a:rPr lang="en-US" altLang="ja-JP" sz="1800" u="sng"/>
              <a:t>S</a:t>
            </a:r>
            <a:r>
              <a:rPr lang="en-US" altLang="ja-JP" sz="1800"/>
              <a:t>ample </a:t>
            </a:r>
            <a:r>
              <a:rPr lang="en-US" altLang="ja-JP" sz="1800" u="sng"/>
              <a:t>O</a:t>
            </a:r>
            <a:r>
              <a:rPr lang="en-US" altLang="ja-JP" sz="1800"/>
              <a:t>rientation </a:t>
            </a:r>
            <a:r>
              <a:rPr lang="en-US" altLang="ja-JP" sz="1800" u="sng"/>
              <a:t>D</a:t>
            </a:r>
            <a:r>
              <a:rPr lang="en-US" altLang="ja-JP" sz="1800"/>
              <a:t>istribution, because it displays the positions of sample directions relative to the crystal axes.  Conversely, sections with </a:t>
            </a:r>
            <a:r>
              <a:rPr lang="en-US" altLang="ja-JP" sz="1800">
                <a:latin typeface="Symbol" charset="2"/>
                <a:sym typeface="Symbol" charset="2"/>
              </a:rPr>
              <a:t></a:t>
            </a:r>
            <a:r>
              <a:rPr lang="en-US" altLang="ja-JP" sz="1800" baseline="-25000"/>
              <a:t>2</a:t>
            </a:r>
            <a:r>
              <a:rPr lang="en-US" altLang="ja-JP" sz="1800"/>
              <a:t> constant we call it a </a:t>
            </a:r>
            <a:r>
              <a:rPr lang="en-US" altLang="ja-JP" sz="1800" u="sng"/>
              <a:t>C</a:t>
            </a:r>
            <a:r>
              <a:rPr lang="en-US" altLang="ja-JP" sz="1800"/>
              <a:t>rystal </a:t>
            </a:r>
            <a:r>
              <a:rPr lang="en-US" altLang="ja-JP" sz="1800" u="sng"/>
              <a:t>O</a:t>
            </a:r>
            <a:r>
              <a:rPr lang="en-US" altLang="ja-JP" sz="1800"/>
              <a:t>rientation </a:t>
            </a:r>
            <a:r>
              <a:rPr lang="en-US" altLang="ja-JP" sz="1800" u="sng"/>
              <a:t>D</a:t>
            </a:r>
            <a:r>
              <a:rPr lang="en-US" altLang="ja-JP" sz="1800"/>
              <a:t>istribution, because it displays the positions of crystal directions relative to the sample axes. </a:t>
            </a:r>
          </a:p>
        </p:txBody>
      </p:sp>
      <p:pic>
        <p:nvPicPr>
          <p:cNvPr id="86020" name="Picture 4" descr="cod_vs_sod_Wenk_fig21"/>
          <p:cNvPicPr>
            <a:picLocks noChangeAspect="1" noChangeArrowheads="1"/>
          </p:cNvPicPr>
          <p:nvPr/>
        </p:nvPicPr>
        <p:blipFill>
          <a:blip r:embed="rId2"/>
          <a:srcRect/>
          <a:stretch>
            <a:fillRect/>
          </a:stretch>
        </p:blipFill>
        <p:spPr bwMode="auto">
          <a:xfrm>
            <a:off x="152400" y="533400"/>
            <a:ext cx="5846763" cy="4060825"/>
          </a:xfrm>
          <a:prstGeom prst="rect">
            <a:avLst/>
          </a:prstGeom>
          <a:noFill/>
          <a:ln w="9525">
            <a:noFill/>
            <a:miter lim="800000"/>
            <a:headEnd/>
            <a:tailEnd/>
          </a:ln>
        </p:spPr>
      </p:pic>
      <p:sp>
        <p:nvSpPr>
          <p:cNvPr id="138242" name="Rectangle 2"/>
          <p:cNvSpPr>
            <a:spLocks noGrp="1" noChangeArrowheads="1"/>
          </p:cNvSpPr>
          <p:nvPr>
            <p:ph type="title"/>
          </p:nvPr>
        </p:nvSpPr>
        <p:spPr>
          <a:xfrm>
            <a:off x="4724400" y="228600"/>
            <a:ext cx="4419600" cy="1143000"/>
          </a:xfrm>
        </p:spPr>
        <p:txBody>
          <a:bodyPr/>
          <a:lstStyle/>
          <a:p>
            <a:pPr>
              <a:defRPr/>
            </a:pPr>
            <a:r>
              <a:rPr lang="en-US">
                <a:ea typeface="+mj-ea"/>
                <a:cs typeface="+mj-cs"/>
              </a:rPr>
              <a:t>SOD versus COD</a:t>
            </a:r>
          </a:p>
        </p:txBody>
      </p:sp>
      <p:sp>
        <p:nvSpPr>
          <p:cNvPr id="86022" name="Rectangle 5"/>
          <p:cNvSpPr>
            <a:spLocks noChangeArrowheads="1"/>
          </p:cNvSpPr>
          <p:nvPr/>
        </p:nvSpPr>
        <p:spPr bwMode="auto">
          <a:xfrm>
            <a:off x="4724400" y="1600200"/>
            <a:ext cx="4419600" cy="2286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dirty="0">
                <a:latin typeface="Calibri"/>
              </a:rPr>
              <a:t>An average of the SOD made by averaging over the 1st Euler angle, </a:t>
            </a:r>
            <a:br>
              <a:rPr lang="en-US" altLang="ja-JP" sz="1800" dirty="0">
                <a:latin typeface="Calibri"/>
              </a:rPr>
            </a:br>
            <a:r>
              <a:rPr lang="en-US" altLang="ja-JP" sz="2000" dirty="0">
                <a:latin typeface="Symbol" charset="2"/>
                <a:sym typeface="Symbol" charset="2"/>
              </a:rPr>
              <a:t></a:t>
            </a:r>
            <a:r>
              <a:rPr lang="en-US" altLang="ja-JP" sz="2000" baseline="-25000" dirty="0">
                <a:latin typeface="Calibri"/>
              </a:rPr>
              <a:t>1</a:t>
            </a:r>
            <a:r>
              <a:rPr lang="en-US" altLang="ja-JP" sz="1800" dirty="0">
                <a:latin typeface="Calibri"/>
              </a:rPr>
              <a:t>, gives the inverse pole figure for the sample-Z (ND) direction.</a:t>
            </a:r>
          </a:p>
          <a:p>
            <a:pPr marL="342900" indent="-342900">
              <a:lnSpc>
                <a:spcPct val="90000"/>
              </a:lnSpc>
              <a:spcBef>
                <a:spcPct val="20000"/>
              </a:spcBef>
              <a:buFontTx/>
              <a:buChar char="•"/>
            </a:pPr>
            <a:r>
              <a:rPr lang="en-US" altLang="ja-JP" sz="1800" dirty="0">
                <a:latin typeface="Calibri"/>
              </a:rPr>
              <a:t>An average of the COD made by averaging over the 3</a:t>
            </a:r>
            <a:r>
              <a:rPr lang="en-US" altLang="ja-JP" sz="1800" baseline="30000" dirty="0">
                <a:latin typeface="Calibri"/>
              </a:rPr>
              <a:t>rd</a:t>
            </a:r>
            <a:r>
              <a:rPr lang="en-US" altLang="ja-JP" sz="1800" dirty="0">
                <a:latin typeface="Calibri"/>
              </a:rPr>
              <a:t> Euler angle, </a:t>
            </a:r>
            <a:r>
              <a:rPr lang="en-US" altLang="ja-JP" sz="2000" dirty="0">
                <a:latin typeface="Symbol" charset="2"/>
                <a:sym typeface="Symbol" charset="2"/>
              </a:rPr>
              <a:t></a:t>
            </a:r>
            <a:r>
              <a:rPr lang="en-US" altLang="ja-JP" sz="2000" baseline="-25000" dirty="0">
                <a:latin typeface="Calibri"/>
              </a:rPr>
              <a:t>2</a:t>
            </a:r>
            <a:r>
              <a:rPr lang="en-US" altLang="ja-JP" sz="1800" dirty="0">
                <a:latin typeface="Calibri"/>
              </a:rPr>
              <a:t>, gives the pole figure for the crystal-Z (001) direction.</a:t>
            </a:r>
          </a:p>
        </p:txBody>
      </p:sp>
      <p:sp>
        <p:nvSpPr>
          <p:cNvPr id="8" name="Text Box 5"/>
          <p:cNvSpPr txBox="1">
            <a:spLocks noChangeArrowheads="1"/>
          </p:cNvSpPr>
          <p:nvPr/>
        </p:nvSpPr>
        <p:spPr bwMode="auto">
          <a:xfrm>
            <a:off x="585788" y="6461125"/>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3B196291-8ECB-3441-B54E-76FF2776BE33}" type="slidenum">
              <a:rPr lang="en-US" smtClean="0"/>
              <a:pPr>
                <a:defRPr/>
              </a:pPr>
              <a:t>45</a:t>
            </a:fld>
            <a:endParaRPr lang="en-US"/>
          </a:p>
        </p:txBody>
      </p:sp>
      <p:sp>
        <p:nvSpPr>
          <p:cNvPr id="24578" name="Rectangle 2"/>
          <p:cNvSpPr>
            <a:spLocks noGrp="1" noChangeArrowheads="1"/>
          </p:cNvSpPr>
          <p:nvPr>
            <p:ph type="title"/>
          </p:nvPr>
        </p:nvSpPr>
        <p:spPr/>
        <p:txBody>
          <a:bodyPr/>
          <a:lstStyle/>
          <a:p>
            <a:pPr>
              <a:defRPr/>
            </a:pPr>
            <a:r>
              <a:rPr lang="en-US">
                <a:ea typeface="+mj-ea"/>
                <a:cs typeface="+mj-cs"/>
              </a:rPr>
              <a:t>Section Conventions</a:t>
            </a:r>
          </a:p>
        </p:txBody>
      </p:sp>
      <p:graphicFrame>
        <p:nvGraphicFramePr>
          <p:cNvPr id="87042" name="Object 2"/>
          <p:cNvGraphicFramePr>
            <a:graphicFrameLocks noChangeAspect="1"/>
          </p:cNvGraphicFramePr>
          <p:nvPr/>
        </p:nvGraphicFramePr>
        <p:xfrm>
          <a:off x="260350" y="1828800"/>
          <a:ext cx="8848725" cy="4267200"/>
        </p:xfrm>
        <a:graphic>
          <a:graphicData uri="http://schemas.openxmlformats.org/presentationml/2006/ole">
            <mc:AlternateContent xmlns:mc="http://schemas.openxmlformats.org/markup-compatibility/2006">
              <mc:Choice xmlns:v="urn:schemas-microsoft-com:vml" Requires="v">
                <p:oleObj spid="_x0000_s87061" name="Document" r:id="rId4" imgW="5626100" imgH="1917700" progId="Word.Document.8">
                  <p:embed/>
                </p:oleObj>
              </mc:Choice>
              <mc:Fallback>
                <p:oleObj name="Document" r:id="rId4" imgW="5626100" imgH="19177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17554"/>
                      <a:stretch>
                        <a:fillRect/>
                      </a:stretch>
                    </p:blipFill>
                    <p:spPr bwMode="auto">
                      <a:xfrm>
                        <a:off x="260350" y="1828800"/>
                        <a:ext cx="8848725"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7045"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
        <p:nvSpPr>
          <p:cNvPr id="7" name="TextBox 6"/>
          <p:cNvSpPr txBox="1"/>
          <p:nvPr/>
        </p:nvSpPr>
        <p:spPr>
          <a:xfrm>
            <a:off x="80974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70DB78C-6FA4-DB4E-B354-DB10756BE3C3}" type="slidenum">
              <a:rPr lang="en-US" smtClean="0"/>
              <a:pPr>
                <a:defRPr/>
              </a:pPr>
              <a:t>46</a:t>
            </a:fld>
            <a:endParaRPr lang="en-US"/>
          </a:p>
        </p:txBody>
      </p:sp>
      <p:sp>
        <p:nvSpPr>
          <p:cNvPr id="55298" name="Rectangle 2"/>
          <p:cNvSpPr>
            <a:spLocks noGrp="1" noChangeArrowheads="1"/>
          </p:cNvSpPr>
          <p:nvPr>
            <p:ph type="title"/>
          </p:nvPr>
        </p:nvSpPr>
        <p:spPr>
          <a:xfrm>
            <a:off x="685800" y="76200"/>
            <a:ext cx="7772400" cy="1143000"/>
          </a:xfrm>
        </p:spPr>
        <p:txBody>
          <a:bodyPr/>
          <a:lstStyle/>
          <a:p>
            <a:pPr>
              <a:defRPr/>
            </a:pPr>
            <a:r>
              <a:rPr lang="en-US">
                <a:ea typeface="+mj-ea"/>
                <a:cs typeface="+mj-cs"/>
              </a:rPr>
              <a:t>Summary</a:t>
            </a:r>
          </a:p>
        </p:txBody>
      </p:sp>
      <p:sp>
        <p:nvSpPr>
          <p:cNvPr id="89092" name="Rectangle 3"/>
          <p:cNvSpPr>
            <a:spLocks noGrp="1" noChangeArrowheads="1"/>
          </p:cNvSpPr>
          <p:nvPr>
            <p:ph type="body" idx="1"/>
          </p:nvPr>
        </p:nvSpPr>
        <p:spPr>
          <a:xfrm>
            <a:off x="685800" y="1295400"/>
            <a:ext cx="8001000" cy="5334000"/>
          </a:xfrm>
        </p:spPr>
        <p:txBody>
          <a:bodyPr/>
          <a:lstStyle/>
          <a:p>
            <a:pPr>
              <a:lnSpc>
                <a:spcPct val="90000"/>
              </a:lnSpc>
            </a:pPr>
            <a:r>
              <a:rPr lang="en-US" altLang="ja-JP" sz="2400" dirty="0"/>
              <a:t>The concept of the orientation distribution has been explained.</a:t>
            </a:r>
          </a:p>
          <a:p>
            <a:pPr>
              <a:lnSpc>
                <a:spcPct val="90000"/>
              </a:lnSpc>
            </a:pPr>
            <a:r>
              <a:rPr lang="en-US" altLang="ja-JP" sz="2400" dirty="0"/>
              <a:t>The discretization of </a:t>
            </a:r>
            <a:r>
              <a:rPr lang="en-US" altLang="ja-JP" sz="2400" i="1" dirty="0"/>
              <a:t>orientation space</a:t>
            </a:r>
            <a:r>
              <a:rPr lang="en-US" altLang="ja-JP" sz="2400" dirty="0"/>
              <a:t> has been explained.</a:t>
            </a:r>
          </a:p>
          <a:p>
            <a:pPr>
              <a:lnSpc>
                <a:spcPct val="90000"/>
              </a:lnSpc>
            </a:pPr>
            <a:r>
              <a:rPr lang="en-US" altLang="ja-JP" sz="2400" i="1" dirty="0"/>
              <a:t>Cartesian </a:t>
            </a:r>
            <a:r>
              <a:rPr lang="en-US" altLang="ja-JP" sz="2400" dirty="0"/>
              <a:t>plots have been contrasted with </a:t>
            </a:r>
            <a:r>
              <a:rPr lang="en-US" altLang="ja-JP" sz="2400" i="1" dirty="0"/>
              <a:t>polar </a:t>
            </a:r>
            <a:r>
              <a:rPr lang="en-US" altLang="ja-JP" sz="2400" dirty="0"/>
              <a:t>plots.</a:t>
            </a:r>
          </a:p>
          <a:p>
            <a:pPr>
              <a:lnSpc>
                <a:spcPct val="90000"/>
              </a:lnSpc>
            </a:pPr>
            <a:r>
              <a:rPr lang="en-US" altLang="ja-JP" sz="2400" dirty="0"/>
              <a:t>An example of </a:t>
            </a:r>
            <a:r>
              <a:rPr lang="en-US" altLang="ja-JP" sz="2400" i="1" dirty="0"/>
              <a:t>rolled </a:t>
            </a:r>
            <a:r>
              <a:rPr lang="en-US" altLang="ja-JP" sz="2400" i="1" dirty="0" err="1"/>
              <a:t>fcc</a:t>
            </a:r>
            <a:r>
              <a:rPr lang="en-US" altLang="ja-JP" sz="2400" i="1" dirty="0"/>
              <a:t> metals</a:t>
            </a:r>
            <a:r>
              <a:rPr lang="en-US" altLang="ja-JP" sz="2400" dirty="0"/>
              <a:t> has been used to illustrate the location of components and the characteristics of an orientation distribution described as a set of intensities on a regular grid in Euler [angle] space.</a:t>
            </a:r>
          </a:p>
          <a:p>
            <a:pPr>
              <a:lnSpc>
                <a:spcPct val="90000"/>
              </a:lnSpc>
            </a:pPr>
            <a:r>
              <a:rPr lang="en-US" altLang="ja-JP" sz="2400" dirty="0"/>
              <a:t>For correct interpretation of texture results in rolled materials, you </a:t>
            </a:r>
            <a:r>
              <a:rPr lang="en-US" altLang="ja-JP" sz="2400" b="1" dirty="0"/>
              <a:t>must align the RD with the X direction (sample-1)!</a:t>
            </a:r>
          </a:p>
          <a:p>
            <a:pPr>
              <a:lnSpc>
                <a:spcPct val="90000"/>
              </a:lnSpc>
            </a:pPr>
            <a:r>
              <a:rPr lang="en-US" altLang="ja-JP" sz="2400" dirty="0"/>
              <a:t>Remember that each deformation type (rolling vs. drawing vs. shear) and each crystal lattice has its own set of typical texture components.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325EB13-C851-3245-892E-D7438B8C2A7E}" type="slidenum">
              <a:rPr lang="en-US" smtClean="0"/>
              <a:pPr>
                <a:defRPr/>
              </a:pPr>
              <a:t>47</a:t>
            </a:fld>
            <a:endParaRPr lang="en-US"/>
          </a:p>
        </p:txBody>
      </p:sp>
      <p:sp>
        <p:nvSpPr>
          <p:cNvPr id="76802" name="Rectangle 2"/>
          <p:cNvSpPr>
            <a:spLocks noGrp="1" noChangeArrowheads="1"/>
          </p:cNvSpPr>
          <p:nvPr>
            <p:ph type="title"/>
          </p:nvPr>
        </p:nvSpPr>
        <p:spPr/>
        <p:txBody>
          <a:bodyPr/>
          <a:lstStyle/>
          <a:p>
            <a:pPr>
              <a:defRPr/>
            </a:pPr>
            <a:r>
              <a:rPr lang="en-US">
                <a:ea typeface="+mj-ea"/>
                <a:cs typeface="+mj-cs"/>
              </a:rPr>
              <a:t>Supplemental Slides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1CF27CB-1846-F04B-BE50-986374274E95}" type="slidenum">
              <a:rPr lang="en-US" smtClean="0"/>
              <a:pPr>
                <a:defRPr/>
              </a:pPr>
              <a:t>48</a:t>
            </a:fld>
            <a:endParaRPr lang="en-US"/>
          </a:p>
        </p:txBody>
      </p:sp>
      <p:sp>
        <p:nvSpPr>
          <p:cNvPr id="74754" name="Rectangle 2"/>
          <p:cNvSpPr>
            <a:spLocks noGrp="1" noChangeArrowheads="1"/>
          </p:cNvSpPr>
          <p:nvPr>
            <p:ph type="title"/>
          </p:nvPr>
        </p:nvSpPr>
        <p:spPr/>
        <p:txBody>
          <a:bodyPr/>
          <a:lstStyle/>
          <a:p>
            <a:pPr>
              <a:defRPr/>
            </a:pPr>
            <a:r>
              <a:rPr lang="en-US">
                <a:ea typeface="+mj-ea"/>
                <a:cs typeface="+mj-cs"/>
              </a:rPr>
              <a:t>Need for 3 Parameters</a:t>
            </a:r>
          </a:p>
        </p:txBody>
      </p:sp>
      <p:sp>
        <p:nvSpPr>
          <p:cNvPr id="93188" name="Rectangle 3"/>
          <p:cNvSpPr>
            <a:spLocks noGrp="1" noChangeArrowheads="1"/>
          </p:cNvSpPr>
          <p:nvPr>
            <p:ph type="body" idx="1"/>
          </p:nvPr>
        </p:nvSpPr>
        <p:spPr>
          <a:xfrm>
            <a:off x="685800" y="1371600"/>
            <a:ext cx="7772400" cy="5029200"/>
          </a:xfrm>
        </p:spPr>
        <p:txBody>
          <a:bodyPr/>
          <a:lstStyle/>
          <a:p>
            <a:pPr>
              <a:lnSpc>
                <a:spcPct val="90000"/>
              </a:lnSpc>
            </a:pPr>
            <a:r>
              <a:rPr lang="en-US" altLang="ja-JP"/>
              <a:t>Another way to think about orientation: rotation through </a:t>
            </a:r>
            <a:r>
              <a:rPr lang="en-US" altLang="ja-JP">
                <a:latin typeface="Symbol" charset="2"/>
              </a:rPr>
              <a:t>q</a:t>
            </a:r>
            <a:r>
              <a:rPr lang="en-US" altLang="ja-JP"/>
              <a:t> about an arbitrary axis, </a:t>
            </a:r>
            <a:r>
              <a:rPr lang="en-US" altLang="ja-JP" b="1"/>
              <a:t>n</a:t>
            </a:r>
            <a:r>
              <a:rPr lang="en-US" altLang="ja-JP"/>
              <a:t>; this is called the axis-angle description.</a:t>
            </a:r>
          </a:p>
          <a:p>
            <a:pPr>
              <a:lnSpc>
                <a:spcPct val="90000"/>
              </a:lnSpc>
            </a:pPr>
            <a:r>
              <a:rPr lang="en-US" altLang="ja-JP"/>
              <a:t>Two numbers required to define the axis, which is a </a:t>
            </a:r>
            <a:r>
              <a:rPr lang="en-US" altLang="ja-JP" i="1"/>
              <a:t>unit vector</a:t>
            </a:r>
            <a:r>
              <a:rPr lang="en-US" altLang="ja-JP"/>
              <a:t>.</a:t>
            </a:r>
          </a:p>
          <a:p>
            <a:pPr>
              <a:lnSpc>
                <a:spcPct val="90000"/>
              </a:lnSpc>
            </a:pPr>
            <a:r>
              <a:rPr lang="en-US" altLang="ja-JP"/>
              <a:t>One more number required to define the magnitude of the rotation.</a:t>
            </a:r>
          </a:p>
          <a:p>
            <a:pPr>
              <a:lnSpc>
                <a:spcPct val="90000"/>
              </a:lnSpc>
            </a:pPr>
            <a:r>
              <a:rPr lang="en-US" altLang="ja-JP">
                <a:solidFill>
                  <a:srgbClr val="FF0000"/>
                </a:solidFill>
              </a:rPr>
              <a:t>Reminder!  Positive rotations are anticlockwise = counterclockwise!</a:t>
            </a:r>
            <a:endParaRPr lang="en-US" altLang="ja-JP"/>
          </a:p>
        </p:txBody>
      </p:sp>
      <p:sp>
        <p:nvSpPr>
          <p:cNvPr id="93189"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Sets of Randomly Chosen Orientations</a:t>
            </a:r>
          </a:p>
        </p:txBody>
      </p:sp>
      <p:sp>
        <p:nvSpPr>
          <p:cNvPr id="3" name="Content Placeholder 2"/>
          <p:cNvSpPr>
            <a:spLocks noGrp="1"/>
          </p:cNvSpPr>
          <p:nvPr>
            <p:ph idx="1"/>
          </p:nvPr>
        </p:nvSpPr>
        <p:spPr>
          <a:xfrm>
            <a:off x="381000" y="1752600"/>
            <a:ext cx="8229600" cy="5105400"/>
          </a:xfrm>
        </p:spPr>
        <p:txBody>
          <a:bodyPr/>
          <a:lstStyle/>
          <a:p>
            <a:r>
              <a:rPr lang="en-US" sz="2000" dirty="0"/>
              <a:t>A reasonable question to ask, or something that one needs from time to time, is how best to generate a randomly chosen set of orientations, that, when converted into an OD, yields a uniform distribution?</a:t>
            </a:r>
          </a:p>
          <a:p>
            <a:r>
              <a:rPr lang="en-US" sz="2000" dirty="0"/>
              <a:t>We assume that the reader is familiar with how to invoke a “random number generator” on a computer (e.g. “RAND”), and that such functions are pseudo-random in the sense that they produce a sequence of values between 0 and 1 with uniform density over that interval in a sequence that has minimal regularity.</a:t>
            </a:r>
          </a:p>
          <a:p>
            <a:r>
              <a:rPr lang="en-US" sz="2000" dirty="0"/>
              <a:t>The safest procedure is to generate random values of the Euler angles over the full range (no symmetry included).  Thus: { 2π*RAND , </a:t>
            </a:r>
            <a:r>
              <a:rPr lang="en-US" sz="2000" dirty="0" err="1"/>
              <a:t>acos</a:t>
            </a:r>
            <a:r>
              <a:rPr lang="en-US" sz="2000" dirty="0"/>
              <a:t>(2*RAND-1) , 2π*RAND }.</a:t>
            </a:r>
          </a:p>
          <a:p>
            <a:r>
              <a:rPr lang="en-US" sz="2000" dirty="0"/>
              <a:t>Note that very large numbers of points are required in order to obtain an OD with intensities close to 1, especially near </a:t>
            </a:r>
            <a:r>
              <a:rPr lang="en-US" sz="2000" dirty="0">
                <a:latin typeface="Symbol" charset="2"/>
                <a:cs typeface="Symbol" charset="2"/>
              </a:rPr>
              <a:t>F</a:t>
            </a:r>
            <a:r>
              <a:rPr lang="en-US" sz="2000" dirty="0"/>
              <a:t>=0 where the data becomes sparse.</a:t>
            </a:r>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49</a:t>
            </a:fld>
            <a:endParaRPr lang="en-US"/>
          </a:p>
        </p:txBody>
      </p:sp>
    </p:spTree>
    <p:extLst>
      <p:ext uri="{BB962C8B-B14F-4D97-AF65-F5344CB8AC3E}">
        <p14:creationId xmlns:p14="http://schemas.microsoft.com/office/powerpoint/2010/main" val="213973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In Class Questions: 3</a:t>
            </a:r>
            <a:endParaRPr lang="ja-JP" altLang="en-US" dirty="0"/>
          </a:p>
        </p:txBody>
      </p:sp>
      <p:sp>
        <p:nvSpPr>
          <p:cNvPr id="3" name="Content Placeholder 2"/>
          <p:cNvSpPr>
            <a:spLocks noGrp="1"/>
          </p:cNvSpPr>
          <p:nvPr>
            <p:ph idx="1"/>
          </p:nvPr>
        </p:nvSpPr>
        <p:spPr>
          <a:xfrm>
            <a:off x="685800" y="1219200"/>
            <a:ext cx="7772400" cy="5257800"/>
          </a:xfrm>
        </p:spPr>
        <p:txBody>
          <a:bodyPr/>
          <a:lstStyle/>
          <a:p>
            <a:pPr marL="514350" indent="-514350">
              <a:buFont typeface="+mj-lt"/>
              <a:buAutoNum type="arabicPeriod"/>
            </a:pPr>
            <a:r>
              <a:rPr lang="en-US" altLang="ja-JP" sz="2000" dirty="0"/>
              <a:t>Explain how projecting on the first Euler angle yields an inverse pole figure (for the sample Z direction) and projecting on the 3</a:t>
            </a:r>
            <a:r>
              <a:rPr lang="en-US" altLang="ja-JP" sz="2000" baseline="30000" dirty="0"/>
              <a:t>rd</a:t>
            </a:r>
            <a:r>
              <a:rPr lang="en-US" altLang="ja-JP" sz="2000" dirty="0"/>
              <a:t> Euler angle yields a pole figure (for the crystal Z direction).</a:t>
            </a:r>
            <a:r>
              <a:rPr lang="en-US" altLang="ja-JP" sz="2000" dirty="0">
                <a:solidFill>
                  <a:srgbClr val="0000CC"/>
                </a:solidFill>
              </a:rPr>
              <a:t> In effect, projection along phi-1 removes variations about that angle so it makes a map of the variation in the crystal-Z </a:t>
            </a:r>
            <a:r>
              <a:rPr lang="en-US" altLang="ja-JP" sz="2000" dirty="0" err="1">
                <a:solidFill>
                  <a:srgbClr val="0000CC"/>
                </a:solidFill>
              </a:rPr>
              <a:t>w.r.t.</a:t>
            </a:r>
            <a:r>
              <a:rPr lang="en-US" altLang="ja-JP" sz="2000" dirty="0">
                <a:solidFill>
                  <a:srgbClr val="0000CC"/>
                </a:solidFill>
              </a:rPr>
              <a:t> the sample frame.  And vice versa for the phi-2 projection.</a:t>
            </a:r>
            <a:endParaRPr lang="en-US" altLang="ja-JP" sz="2000" dirty="0"/>
          </a:p>
          <a:p>
            <a:pPr marL="514350" indent="-514350">
              <a:buFont typeface="+mj-lt"/>
              <a:buAutoNum type="arabicPeriod"/>
            </a:pPr>
            <a:r>
              <a:rPr lang="en-US" altLang="ja-JP" sz="2000" dirty="0"/>
              <a:t>What are generalized spherical harmonic (functions)?</a:t>
            </a:r>
            <a:r>
              <a:rPr lang="en-US" altLang="ja-JP" sz="2000" dirty="0">
                <a:solidFill>
                  <a:srgbClr val="0000CC"/>
                </a:solidFill>
              </a:rPr>
              <a:t> These are the 3D polynomial functions that allow any 3D polar/spherical information to be fitted.</a:t>
            </a:r>
            <a:endParaRPr lang="en-US" altLang="ja-JP" sz="2000" dirty="0"/>
          </a:p>
          <a:p>
            <a:pPr marL="514350" indent="-514350">
              <a:buFont typeface="+mj-lt"/>
              <a:buAutoNum type="arabicPeriod"/>
            </a:pPr>
            <a:r>
              <a:rPr lang="en-US" altLang="ja-JP" sz="2000" dirty="0"/>
              <a:t>How do pole figures relate to the OD?</a:t>
            </a:r>
            <a:r>
              <a:rPr lang="en-US" altLang="ja-JP" sz="2000" dirty="0">
                <a:solidFill>
                  <a:srgbClr val="0000CC"/>
                </a:solidFill>
              </a:rPr>
              <a:t> Any pole figure is a projection of the 3D texture information (in the OD) onto the sample frame, based on a specific choice of (</a:t>
            </a:r>
            <a:r>
              <a:rPr lang="en-US" altLang="ja-JP" sz="2000" dirty="0" err="1">
                <a:solidFill>
                  <a:srgbClr val="0000CC"/>
                </a:solidFill>
              </a:rPr>
              <a:t>hkl</a:t>
            </a:r>
            <a:r>
              <a:rPr lang="en-US" altLang="ja-JP" sz="2000" dirty="0">
                <a:solidFill>
                  <a:srgbClr val="0000CC"/>
                </a:solidFill>
              </a:rPr>
              <a:t>).</a:t>
            </a:r>
            <a:endParaRPr lang="en-US" altLang="ja-JP" sz="2000" dirty="0"/>
          </a:p>
          <a:p>
            <a:pPr marL="514350" indent="-514350">
              <a:buFont typeface="+mj-lt"/>
              <a:buAutoNum type="arabicPeriod"/>
            </a:pPr>
            <a:r>
              <a:rPr lang="en-US" altLang="ja-JP" sz="2000" dirty="0"/>
              <a:t>How do </a:t>
            </a:r>
            <a:r>
              <a:rPr lang="en-US" altLang="ja-JP" sz="2000" i="1" dirty="0"/>
              <a:t>volume fractions</a:t>
            </a:r>
            <a:r>
              <a:rPr lang="en-US" altLang="ja-JP" sz="2000" dirty="0"/>
              <a:t> (of texture components) relate to intensity values in the OD? </a:t>
            </a:r>
            <a:r>
              <a:rPr lang="en-US" altLang="ja-JP" sz="2000" dirty="0">
                <a:solidFill>
                  <a:srgbClr val="0000CC"/>
                </a:solidFill>
              </a:rPr>
              <a:t>A volume fraction is obtained by </a:t>
            </a:r>
            <a:r>
              <a:rPr lang="en-US" altLang="ja-JP" sz="2000" i="1" dirty="0">
                <a:solidFill>
                  <a:srgbClr val="0000CC"/>
                </a:solidFill>
              </a:rPr>
              <a:t>integrating</a:t>
            </a:r>
            <a:r>
              <a:rPr lang="en-US" altLang="ja-JP" sz="2000" dirty="0">
                <a:solidFill>
                  <a:srgbClr val="0000CC"/>
                </a:solidFill>
              </a:rPr>
              <a:t> the intensity in the OD over a region surrounding the selected texture component.</a:t>
            </a:r>
            <a:endParaRPr lang="ja-JP" altLang="en-US" sz="2000" dirty="0"/>
          </a:p>
        </p:txBody>
      </p:sp>
      <p:sp>
        <p:nvSpPr>
          <p:cNvPr id="4" name="Slide Number Placeholder 3"/>
          <p:cNvSpPr>
            <a:spLocks noGrp="1"/>
          </p:cNvSpPr>
          <p:nvPr>
            <p:ph type="sldNum" sz="quarter" idx="12"/>
          </p:nvPr>
        </p:nvSpPr>
        <p:spPr/>
        <p:txBody>
          <a:bodyPr/>
          <a:lstStyle/>
          <a:p>
            <a:pPr>
              <a:defRPr/>
            </a:pPr>
            <a:fld id="{E24DED5E-3CE6-7149-8CE7-1E3E14D0052F}"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C454057-FC95-6242-9EAB-3F1D97632D40}" type="slidenum">
              <a:rPr lang="en-US" smtClean="0"/>
              <a:pPr>
                <a:defRPr/>
              </a:pPr>
              <a:t>50</a:t>
            </a:fld>
            <a:endParaRPr lang="en-US"/>
          </a:p>
        </p:txBody>
      </p:sp>
      <p:sp>
        <p:nvSpPr>
          <p:cNvPr id="79874" name="Rectangle 2"/>
          <p:cNvSpPr>
            <a:spLocks noGrp="1" noChangeArrowheads="1"/>
          </p:cNvSpPr>
          <p:nvPr>
            <p:ph type="title"/>
          </p:nvPr>
        </p:nvSpPr>
        <p:spPr/>
        <p:txBody>
          <a:bodyPr/>
          <a:lstStyle/>
          <a:p>
            <a:pPr>
              <a:defRPr/>
            </a:pPr>
            <a:r>
              <a:rPr lang="en-US">
                <a:ea typeface="+mj-ea"/>
                <a:cs typeface="+mj-cs"/>
              </a:rPr>
              <a:t>Polar OD Plots</a:t>
            </a:r>
          </a:p>
        </p:txBody>
      </p:sp>
      <p:sp>
        <p:nvSpPr>
          <p:cNvPr id="95236" name="Rectangle 3"/>
          <p:cNvSpPr>
            <a:spLocks noGrp="1" noChangeArrowheads="1"/>
          </p:cNvSpPr>
          <p:nvPr>
            <p:ph type="body" idx="1"/>
          </p:nvPr>
        </p:nvSpPr>
        <p:spPr/>
        <p:txBody>
          <a:bodyPr/>
          <a:lstStyle/>
          <a:p>
            <a:pPr>
              <a:lnSpc>
                <a:spcPct val="90000"/>
              </a:lnSpc>
            </a:pPr>
            <a:r>
              <a:rPr lang="en-US" altLang="ja-JP" sz="2800" dirty="0"/>
              <a:t>As an alternative to the (conventional) Cartesian plots, </a:t>
            </a:r>
            <a:r>
              <a:rPr lang="en-US" altLang="ja-JP" sz="2800" dirty="0" err="1"/>
              <a:t>Kocks</a:t>
            </a:r>
            <a:r>
              <a:rPr lang="en-US" altLang="ja-JP" sz="2800" dirty="0"/>
              <a:t> &amp; </a:t>
            </a:r>
            <a:r>
              <a:rPr lang="en-US" altLang="ja-JP" sz="2800" dirty="0" err="1"/>
              <a:t>Wenk</a:t>
            </a:r>
            <a:r>
              <a:rPr lang="en-US" altLang="ja-JP" sz="2800" dirty="0"/>
              <a:t> developed </a:t>
            </a:r>
            <a:r>
              <a:rPr lang="en-US" altLang="ja-JP" sz="2800" i="1" dirty="0"/>
              <a:t>polar plots</a:t>
            </a:r>
            <a:r>
              <a:rPr lang="en-US" altLang="ja-JP" sz="2800" dirty="0"/>
              <a:t> of ODs.</a:t>
            </a:r>
          </a:p>
          <a:p>
            <a:pPr>
              <a:lnSpc>
                <a:spcPct val="90000"/>
              </a:lnSpc>
            </a:pPr>
            <a:r>
              <a:rPr lang="en-US" altLang="ja-JP" sz="2800" dirty="0"/>
              <a:t>Polar plots reflect the spherical nature of the Euler angles, and are similar to pole figures (and inverse pole figures).</a:t>
            </a:r>
          </a:p>
          <a:p>
            <a:pPr>
              <a:lnSpc>
                <a:spcPct val="90000"/>
              </a:lnSpc>
            </a:pPr>
            <a:r>
              <a:rPr lang="en-US" altLang="ja-JP" sz="2800" dirty="0"/>
              <a:t>Caution: they are best used with angular parameters similar to Euler angles, but with sums and differences of the 1</a:t>
            </a:r>
            <a:r>
              <a:rPr lang="en-US" altLang="ja-JP" sz="2800" baseline="30000" dirty="0"/>
              <a:t>st</a:t>
            </a:r>
            <a:r>
              <a:rPr lang="en-US" altLang="ja-JP" sz="2800" dirty="0"/>
              <a:t> and 3</a:t>
            </a:r>
            <a:r>
              <a:rPr lang="en-US" altLang="ja-JP" sz="2800" baseline="30000" dirty="0"/>
              <a:t>rd</a:t>
            </a:r>
            <a:r>
              <a:rPr lang="en-US" altLang="ja-JP" sz="2800" dirty="0"/>
              <a:t> Euler angles.</a:t>
            </a:r>
          </a:p>
        </p:txBody>
      </p:sp>
      <p:sp>
        <p:nvSpPr>
          <p:cNvPr id="952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2D94E906-48F2-554D-8593-595DDB028F53}" type="slidenum">
              <a:rPr lang="en-US" smtClean="0"/>
              <a:pPr>
                <a:defRPr/>
              </a:pPr>
              <a:t>51</a:t>
            </a:fld>
            <a:endParaRPr lang="en-US"/>
          </a:p>
        </p:txBody>
      </p:sp>
      <p:sp>
        <p:nvSpPr>
          <p:cNvPr id="97283" name="Rectangle 2"/>
          <p:cNvSpPr>
            <a:spLocks noGrp="1" noChangeArrowheads="1"/>
          </p:cNvSpPr>
          <p:nvPr>
            <p:ph type="body" idx="1"/>
          </p:nvPr>
        </p:nvSpPr>
        <p:spPr>
          <a:xfrm>
            <a:off x="685800" y="4648200"/>
            <a:ext cx="7772400" cy="2057400"/>
          </a:xfrm>
        </p:spPr>
        <p:txBody>
          <a:bodyPr/>
          <a:lstStyle/>
          <a:p>
            <a:pPr algn="just">
              <a:lnSpc>
                <a:spcPct val="90000"/>
              </a:lnSpc>
              <a:buFontTx/>
              <a:buNone/>
            </a:pPr>
            <a:r>
              <a:rPr lang="en-US" altLang="ja-JP" sz="2400" dirty="0">
                <a:ea typeface="Cambria Math"/>
                <a:cs typeface="Cambria Math"/>
              </a:rPr>
              <a:t>Diagram showing the relationship between coordinates in square (Cartesian) sections, polar sections with Bunge angles, and polar sections with </a:t>
            </a:r>
            <a:r>
              <a:rPr lang="en-US" altLang="ja-JP" sz="2400" dirty="0" err="1">
                <a:ea typeface="Cambria Math"/>
                <a:cs typeface="Cambria Math"/>
              </a:rPr>
              <a:t>Kocks</a:t>
            </a:r>
            <a:r>
              <a:rPr lang="en-US" altLang="ja-JP" sz="2400" dirty="0">
                <a:ea typeface="Cambria Math"/>
                <a:cs typeface="Cambria Math"/>
              </a:rPr>
              <a:t> angles.</a:t>
            </a:r>
          </a:p>
          <a:p>
            <a:pPr algn="just">
              <a:lnSpc>
                <a:spcPct val="90000"/>
              </a:lnSpc>
            </a:pPr>
            <a:endParaRPr lang="en-US" altLang="ja-JP" sz="2400" dirty="0">
              <a:ea typeface="Cambria Math"/>
              <a:cs typeface="Cambria Math"/>
            </a:endParaRPr>
          </a:p>
          <a:p>
            <a:pPr>
              <a:lnSpc>
                <a:spcPct val="90000"/>
              </a:lnSpc>
            </a:pPr>
            <a:endParaRPr lang="ja-JP" altLang="en-US" sz="2400" dirty="0"/>
          </a:p>
        </p:txBody>
      </p:sp>
      <p:pic>
        <p:nvPicPr>
          <p:cNvPr id="97284" name="Picture 3"/>
          <p:cNvPicPr>
            <a:picLocks noChangeAspect="1" noChangeArrowheads="1"/>
          </p:cNvPicPr>
          <p:nvPr/>
        </p:nvPicPr>
        <p:blipFill>
          <a:blip r:embed="rId3"/>
          <a:srcRect/>
          <a:stretch>
            <a:fillRect/>
          </a:stretch>
        </p:blipFill>
        <p:spPr bwMode="auto">
          <a:xfrm>
            <a:off x="342900" y="1371600"/>
            <a:ext cx="8458200" cy="3178175"/>
          </a:xfrm>
          <a:prstGeom prst="rect">
            <a:avLst/>
          </a:prstGeom>
          <a:noFill/>
          <a:ln w="9525">
            <a:noFill/>
            <a:miter lim="800000"/>
            <a:headEnd/>
            <a:tailEnd/>
          </a:ln>
        </p:spPr>
      </p:pic>
      <p:sp>
        <p:nvSpPr>
          <p:cNvPr id="80900" name="Rectangle 4"/>
          <p:cNvSpPr>
            <a:spLocks noGrp="1" noChangeArrowheads="1"/>
          </p:cNvSpPr>
          <p:nvPr>
            <p:ph type="title"/>
          </p:nvPr>
        </p:nvSpPr>
        <p:spPr/>
        <p:txBody>
          <a:bodyPr/>
          <a:lstStyle/>
          <a:p>
            <a:pPr>
              <a:defRPr/>
            </a:pPr>
            <a:r>
              <a:rPr lang="en-US">
                <a:ea typeface="+mj-ea"/>
                <a:cs typeface="+mj-cs"/>
              </a:rPr>
              <a:t>Polar versus Cartesian Plots</a:t>
            </a:r>
          </a:p>
        </p:txBody>
      </p:sp>
      <p:sp>
        <p:nvSpPr>
          <p:cNvPr id="97286" name="Text Box 5"/>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8" name="TextBox 7"/>
          <p:cNvSpPr txBox="1"/>
          <p:nvPr/>
        </p:nvSpPr>
        <p:spPr>
          <a:xfrm>
            <a:off x="8097460" y="1226403"/>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pPr>
              <a:defRPr/>
            </a:pPr>
            <a:fld id="{73BA38A1-D45A-E84F-A7F3-CF843385138C}" type="slidenum">
              <a:rPr lang="en-US" smtClean="0"/>
              <a:pPr>
                <a:defRPr/>
              </a:pPr>
              <a:t>52</a:t>
            </a:fld>
            <a:endParaRPr lang="en-US"/>
          </a:p>
        </p:txBody>
      </p:sp>
      <p:sp>
        <p:nvSpPr>
          <p:cNvPr id="82946" name="Rectangle 2"/>
          <p:cNvSpPr>
            <a:spLocks noGrp="1" noChangeArrowheads="1"/>
          </p:cNvSpPr>
          <p:nvPr>
            <p:ph type="title"/>
          </p:nvPr>
        </p:nvSpPr>
        <p:spPr>
          <a:xfrm>
            <a:off x="685800" y="0"/>
            <a:ext cx="7772400" cy="1143000"/>
          </a:xfrm>
        </p:spPr>
        <p:txBody>
          <a:bodyPr/>
          <a:lstStyle/>
          <a:p>
            <a:pPr>
              <a:defRPr/>
            </a:pPr>
            <a:r>
              <a:rPr lang="en-US">
                <a:ea typeface="+mj-ea"/>
                <a:cs typeface="+mj-cs"/>
              </a:rPr>
              <a:t>Continuous Intensity Polar Plots</a:t>
            </a:r>
          </a:p>
        </p:txBody>
      </p:sp>
      <p:graphicFrame>
        <p:nvGraphicFramePr>
          <p:cNvPr id="99330" name="Object 2"/>
          <p:cNvGraphicFramePr>
            <a:graphicFrameLocks noChangeAspect="1"/>
          </p:cNvGraphicFramePr>
          <p:nvPr/>
        </p:nvGraphicFramePr>
        <p:xfrm>
          <a:off x="227013" y="1289050"/>
          <a:ext cx="8664575" cy="3449638"/>
        </p:xfrm>
        <a:graphic>
          <a:graphicData uri="http://schemas.openxmlformats.org/presentationml/2006/ole">
            <mc:AlternateContent xmlns:mc="http://schemas.openxmlformats.org/markup-compatibility/2006">
              <mc:Choice xmlns:v="urn:schemas-microsoft-com:vml" Requires="v">
                <p:oleObj spid="_x0000_s99349" name="Document" r:id="rId4" imgW="4368800" imgH="1739900" progId="Word.Document.8">
                  <p:embed/>
                </p:oleObj>
              </mc:Choice>
              <mc:Fallback>
                <p:oleObj name="Document" r:id="rId4" imgW="4368800" imgH="17399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1289050"/>
                        <a:ext cx="8664575" cy="3449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9333" name="Text Box 4"/>
          <p:cNvSpPr txBox="1">
            <a:spLocks noChangeArrowheads="1"/>
          </p:cNvSpPr>
          <p:nvPr/>
        </p:nvSpPr>
        <p:spPr bwMode="auto">
          <a:xfrm>
            <a:off x="228600" y="4851400"/>
            <a:ext cx="8432800" cy="1552575"/>
          </a:xfrm>
          <a:prstGeom prst="rect">
            <a:avLst/>
          </a:prstGeom>
          <a:noFill/>
          <a:ln w="9525">
            <a:noFill/>
            <a:miter lim="800000"/>
            <a:headEnd/>
            <a:tailEnd/>
          </a:ln>
        </p:spPr>
        <p:txBody>
          <a:bodyPr wrap="none">
            <a:prstTxWarp prst="textNoShape">
              <a:avLst/>
            </a:prstTxWarp>
            <a:spAutoFit/>
          </a:bodyPr>
          <a:lstStyle/>
          <a:p>
            <a:r>
              <a:rPr lang="en-US" altLang="ja-JP">
                <a:latin typeface="Palatino" charset="0"/>
              </a:rPr>
              <a:t>COD sections (fixed third angle, </a:t>
            </a:r>
            <a:r>
              <a:rPr lang="en-US" altLang="ja-JP" i="1">
                <a:latin typeface="Symbol" charset="2"/>
              </a:rPr>
              <a:t>f</a:t>
            </a:r>
            <a:r>
              <a:rPr lang="en-US" altLang="ja-JP">
                <a:latin typeface="Palatino" charset="0"/>
              </a:rPr>
              <a:t>) for copper cold </a:t>
            </a:r>
            <a:br>
              <a:rPr lang="en-US" altLang="ja-JP">
                <a:latin typeface="Palatino" charset="0"/>
              </a:rPr>
            </a:br>
            <a:r>
              <a:rPr lang="en-US" altLang="ja-JP">
                <a:latin typeface="Palatino" charset="0"/>
              </a:rPr>
              <a:t>rolled to 58% reduction in thickness.  Note that </a:t>
            </a:r>
            <a:br>
              <a:rPr lang="en-US" altLang="ja-JP">
                <a:latin typeface="Palatino" charset="0"/>
              </a:rPr>
            </a:br>
            <a:r>
              <a:rPr lang="en-US" altLang="ja-JP">
                <a:latin typeface="Palatino" charset="0"/>
              </a:rPr>
              <a:t>the maximum intensity in each section is well aligned </a:t>
            </a:r>
            <a:br>
              <a:rPr lang="en-US" altLang="ja-JP">
                <a:latin typeface="Palatino" charset="0"/>
              </a:rPr>
            </a:br>
            <a:r>
              <a:rPr lang="en-US" altLang="ja-JP">
                <a:latin typeface="Palatino" charset="0"/>
              </a:rPr>
              <a:t>with the beta fiber (denoted by a "+" symbol in each section). </a:t>
            </a:r>
          </a:p>
        </p:txBody>
      </p:sp>
      <p:sp>
        <p:nvSpPr>
          <p:cNvPr id="99334" name="Text Box 5"/>
          <p:cNvSpPr txBox="1">
            <a:spLocks noChangeArrowheads="1"/>
          </p:cNvSpPr>
          <p:nvPr/>
        </p:nvSpPr>
        <p:spPr bwMode="auto">
          <a:xfrm>
            <a:off x="6080125" y="884238"/>
            <a:ext cx="1158290"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Brass</a:t>
            </a:r>
          </a:p>
        </p:txBody>
      </p:sp>
      <p:sp>
        <p:nvSpPr>
          <p:cNvPr id="99335" name="Line 6"/>
          <p:cNvSpPr>
            <a:spLocks noChangeShapeType="1"/>
          </p:cNvSpPr>
          <p:nvPr/>
        </p:nvSpPr>
        <p:spPr bwMode="auto">
          <a:xfrm>
            <a:off x="6705600" y="1447800"/>
            <a:ext cx="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6" name="Text Box 7"/>
          <p:cNvSpPr txBox="1">
            <a:spLocks noChangeArrowheads="1"/>
          </p:cNvSpPr>
          <p:nvPr/>
        </p:nvSpPr>
        <p:spPr bwMode="auto">
          <a:xfrm>
            <a:off x="304800" y="914400"/>
            <a:ext cx="1459654"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Copper</a:t>
            </a:r>
          </a:p>
        </p:txBody>
      </p:sp>
      <p:sp>
        <p:nvSpPr>
          <p:cNvPr id="99337" name="Line 8"/>
          <p:cNvSpPr>
            <a:spLocks noChangeShapeType="1"/>
          </p:cNvSpPr>
          <p:nvPr/>
        </p:nvSpPr>
        <p:spPr bwMode="auto">
          <a:xfrm flipH="1">
            <a:off x="990600" y="1447800"/>
            <a:ext cx="76200" cy="14478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38" name="Text Box 9"/>
          <p:cNvSpPr txBox="1">
            <a:spLocks noChangeArrowheads="1"/>
          </p:cNvSpPr>
          <p:nvPr/>
        </p:nvSpPr>
        <p:spPr bwMode="auto">
          <a:xfrm>
            <a:off x="3048000" y="914400"/>
            <a:ext cx="388247" cy="584776"/>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S</a:t>
            </a:r>
          </a:p>
        </p:txBody>
      </p:sp>
      <p:sp>
        <p:nvSpPr>
          <p:cNvPr id="99339" name="Line 10"/>
          <p:cNvSpPr>
            <a:spLocks noChangeShapeType="1"/>
          </p:cNvSpPr>
          <p:nvPr/>
        </p:nvSpPr>
        <p:spPr bwMode="auto">
          <a:xfrm>
            <a:off x="3276600" y="1447800"/>
            <a:ext cx="609600" cy="13716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0" name="Text Box 11"/>
          <p:cNvSpPr txBox="1">
            <a:spLocks noChangeArrowheads="1"/>
          </p:cNvSpPr>
          <p:nvPr/>
        </p:nvSpPr>
        <p:spPr bwMode="auto">
          <a:xfrm>
            <a:off x="4953000" y="914400"/>
            <a:ext cx="996950" cy="579438"/>
          </a:xfrm>
          <a:prstGeom prst="rect">
            <a:avLst/>
          </a:prstGeom>
          <a:noFill/>
          <a:ln w="9525">
            <a:noFill/>
            <a:miter lim="800000"/>
            <a:headEnd/>
            <a:tailEnd/>
          </a:ln>
        </p:spPr>
        <p:txBody>
          <a:bodyPr wrap="none">
            <a:prstTxWarp prst="textNoShape">
              <a:avLst/>
            </a:prstTxWarp>
            <a:spAutoFit/>
          </a:bodyPr>
          <a:lstStyle/>
          <a:p>
            <a:r>
              <a:rPr lang="en-US" altLang="ja-JP" sz="3200" dirty="0">
                <a:solidFill>
                  <a:srgbClr val="FF0000"/>
                </a:solidFill>
                <a:latin typeface="Cambria Math"/>
              </a:rPr>
              <a:t>Goss</a:t>
            </a:r>
          </a:p>
        </p:txBody>
      </p:sp>
      <p:sp>
        <p:nvSpPr>
          <p:cNvPr id="99341" name="Line 12"/>
          <p:cNvSpPr>
            <a:spLocks noChangeShapeType="1"/>
          </p:cNvSpPr>
          <p:nvPr/>
        </p:nvSpPr>
        <p:spPr bwMode="auto">
          <a:xfrm>
            <a:off x="5486400" y="1371600"/>
            <a:ext cx="762000" cy="2362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99342" name="Text Box 13"/>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6" name="TextBox 15"/>
          <p:cNvSpPr txBox="1"/>
          <p:nvPr/>
        </p:nvSpPr>
        <p:spPr>
          <a:xfrm>
            <a:off x="8249860" y="4884003"/>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pPr>
              <a:defRPr/>
            </a:pPr>
            <a:fld id="{66FD37EF-F2B9-7942-BE54-19C051042577}" type="slidenum">
              <a:rPr lang="en-US" smtClean="0"/>
              <a:pPr>
                <a:defRPr/>
              </a:pPr>
              <a:t>53</a:t>
            </a:fld>
            <a:endParaRPr lang="en-US"/>
          </a:p>
        </p:txBody>
      </p:sp>
      <p:sp>
        <p:nvSpPr>
          <p:cNvPr id="84994" name="Rectangle 2"/>
          <p:cNvSpPr>
            <a:spLocks noGrp="1" noChangeArrowheads="1"/>
          </p:cNvSpPr>
          <p:nvPr>
            <p:ph type="title"/>
          </p:nvPr>
        </p:nvSpPr>
        <p:spPr/>
        <p:txBody>
          <a:bodyPr/>
          <a:lstStyle/>
          <a:p>
            <a:pPr>
              <a:defRPr/>
            </a:pPr>
            <a:r>
              <a:rPr lang="en-US">
                <a:ea typeface="+mj-ea"/>
                <a:cs typeface="+mj-cs"/>
              </a:rPr>
              <a:t>Euler Angle Conventions</a:t>
            </a:r>
          </a:p>
        </p:txBody>
      </p:sp>
      <p:graphicFrame>
        <p:nvGraphicFramePr>
          <p:cNvPr id="101378" name="Object 2"/>
          <p:cNvGraphicFramePr>
            <a:graphicFrameLocks noChangeAspect="1"/>
          </p:cNvGraphicFramePr>
          <p:nvPr/>
        </p:nvGraphicFramePr>
        <p:xfrm>
          <a:off x="2311400" y="1219200"/>
          <a:ext cx="6604000" cy="3533775"/>
        </p:xfrm>
        <a:graphic>
          <a:graphicData uri="http://schemas.openxmlformats.org/presentationml/2006/ole">
            <mc:AlternateContent xmlns:mc="http://schemas.openxmlformats.org/markup-compatibility/2006">
              <mc:Choice xmlns:v="urn:schemas-microsoft-com:vml" Requires="v">
                <p:oleObj spid="_x0000_s101397"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1400" y="1219200"/>
                        <a:ext cx="6604000" cy="3533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1381" name="Text Box 4"/>
          <p:cNvSpPr txBox="1">
            <a:spLocks noChangeArrowheads="1"/>
          </p:cNvSpPr>
          <p:nvPr/>
        </p:nvSpPr>
        <p:spPr bwMode="auto">
          <a:xfrm>
            <a:off x="533400" y="4648200"/>
            <a:ext cx="8475773" cy="1815882"/>
          </a:xfrm>
          <a:prstGeom prst="rect">
            <a:avLst/>
          </a:prstGeom>
          <a:noFill/>
          <a:ln w="9525">
            <a:noFill/>
            <a:miter lim="800000"/>
            <a:headEnd/>
            <a:tailEnd/>
          </a:ln>
        </p:spPr>
        <p:txBody>
          <a:bodyPr wrap="none">
            <a:prstTxWarp prst="textNoShape">
              <a:avLst/>
            </a:prstTxWarp>
            <a:spAutoFit/>
          </a:bodyPr>
          <a:lstStyle/>
          <a:p>
            <a:r>
              <a:rPr lang="en-US" altLang="ja-JP" sz="2800" dirty="0">
                <a:latin typeface="Cambria Math"/>
              </a:rPr>
              <a:t>Bunge and Canova are inverse to one another</a:t>
            </a:r>
            <a:br>
              <a:rPr lang="en-US" altLang="ja-JP" sz="2800" dirty="0">
                <a:latin typeface="Cambria Math"/>
              </a:rPr>
            </a:br>
            <a:r>
              <a:rPr lang="en-US" altLang="ja-JP" sz="2800" dirty="0" err="1">
                <a:latin typeface="Cambria Math"/>
              </a:rPr>
              <a:t>Kocks</a:t>
            </a:r>
            <a:r>
              <a:rPr lang="en-US" altLang="ja-JP" sz="2800" dirty="0">
                <a:latin typeface="Cambria Math"/>
              </a:rPr>
              <a:t> and Roe differ by sign of third angle</a:t>
            </a:r>
            <a:br>
              <a:rPr lang="en-US" altLang="ja-JP" sz="2800" dirty="0">
                <a:latin typeface="Cambria Math"/>
              </a:rPr>
            </a:br>
            <a:r>
              <a:rPr lang="en-US" altLang="ja-JP" sz="2800" dirty="0">
                <a:latin typeface="Cambria Math"/>
              </a:rPr>
              <a:t>Bunge and Canova rotate about </a:t>
            </a:r>
            <a:r>
              <a:rPr lang="en-US" altLang="ja-JP" sz="2800" i="1" dirty="0">
                <a:latin typeface="Cambria Math"/>
              </a:rPr>
              <a:t>x’</a:t>
            </a:r>
            <a:r>
              <a:rPr lang="en-US" altLang="ja-JP" sz="2800" dirty="0">
                <a:latin typeface="Cambria Math"/>
              </a:rPr>
              <a:t>, </a:t>
            </a:r>
            <a:r>
              <a:rPr lang="en-US" altLang="ja-JP" sz="2800" dirty="0" err="1">
                <a:latin typeface="Cambria Math"/>
              </a:rPr>
              <a:t>Kocks</a:t>
            </a:r>
            <a:r>
              <a:rPr lang="en-US" altLang="ja-JP" sz="2800" dirty="0">
                <a:latin typeface="Cambria Math"/>
              </a:rPr>
              <a:t>, Roe, </a:t>
            </a:r>
            <a:r>
              <a:rPr lang="en-US" altLang="ja-JP" sz="2800" dirty="0" err="1">
                <a:latin typeface="Cambria Math"/>
              </a:rPr>
              <a:t>Matthis</a:t>
            </a:r>
            <a:br>
              <a:rPr lang="en-US" altLang="ja-JP" sz="2800" dirty="0">
                <a:latin typeface="Cambria Math"/>
              </a:rPr>
            </a:br>
            <a:r>
              <a:rPr lang="en-US" altLang="ja-JP" sz="2800" dirty="0">
                <a:latin typeface="Cambria Math"/>
              </a:rPr>
              <a:t> about </a:t>
            </a:r>
            <a:r>
              <a:rPr lang="en-US" altLang="ja-JP" sz="2800" i="1" dirty="0">
                <a:latin typeface="Cambria Math"/>
              </a:rPr>
              <a:t>y’</a:t>
            </a:r>
            <a:r>
              <a:rPr lang="en-US" altLang="ja-JP" sz="2800" dirty="0">
                <a:latin typeface="Cambria Math"/>
              </a:rPr>
              <a:t> </a:t>
            </a:r>
            <a:r>
              <a:rPr lang="en-US" altLang="ja-JP" dirty="0">
                <a:latin typeface="Cambria Math"/>
              </a:rPr>
              <a:t>(2nd angle).</a:t>
            </a:r>
            <a:endParaRPr lang="en-US" altLang="ja-JP" sz="2800" dirty="0">
              <a:latin typeface="Cambria Math"/>
            </a:endParaRPr>
          </a:p>
        </p:txBody>
      </p:sp>
      <p:sp>
        <p:nvSpPr>
          <p:cNvPr id="101382" name="Text Box 5"/>
          <p:cNvSpPr txBox="1">
            <a:spLocks noChangeArrowheads="1"/>
          </p:cNvSpPr>
          <p:nvPr/>
        </p:nvSpPr>
        <p:spPr bwMode="auto">
          <a:xfrm>
            <a:off x="365125" y="1431925"/>
            <a:ext cx="2148545"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Specimen Axes</a:t>
            </a:r>
            <a:br>
              <a:rPr lang="en-US" altLang="ja-JP" dirty="0">
                <a:latin typeface="Cambria Math"/>
              </a:rPr>
            </a:br>
            <a:r>
              <a:rPr lang="en-US" altLang="ja-JP" dirty="0">
                <a:latin typeface="Cambria Math"/>
              </a:rPr>
              <a:t>“COD”</a:t>
            </a:r>
          </a:p>
        </p:txBody>
      </p:sp>
      <p:sp>
        <p:nvSpPr>
          <p:cNvPr id="101383" name="Text Box 6"/>
          <p:cNvSpPr txBox="1">
            <a:spLocks noChangeArrowheads="1"/>
          </p:cNvSpPr>
          <p:nvPr/>
        </p:nvSpPr>
        <p:spPr bwMode="auto">
          <a:xfrm>
            <a:off x="381000" y="3140075"/>
            <a:ext cx="1801094" cy="830997"/>
          </a:xfrm>
          <a:prstGeom prst="rect">
            <a:avLst/>
          </a:prstGeom>
          <a:noFill/>
          <a:ln w="9525">
            <a:noFill/>
            <a:miter lim="800000"/>
            <a:headEnd/>
            <a:tailEnd/>
          </a:ln>
        </p:spPr>
        <p:txBody>
          <a:bodyPr wrap="none">
            <a:prstTxWarp prst="textNoShape">
              <a:avLst/>
            </a:prstTxWarp>
            <a:spAutoFit/>
          </a:bodyPr>
          <a:lstStyle/>
          <a:p>
            <a:r>
              <a:rPr lang="en-US" altLang="ja-JP" dirty="0">
                <a:latin typeface="Cambria Math"/>
              </a:rPr>
              <a:t>Crystal Axes</a:t>
            </a:r>
            <a:br>
              <a:rPr lang="en-US" altLang="ja-JP" dirty="0">
                <a:latin typeface="Cambria Math"/>
              </a:rPr>
            </a:br>
            <a:r>
              <a:rPr lang="en-US" altLang="ja-JP" dirty="0">
                <a:latin typeface="Cambria Math"/>
              </a:rPr>
              <a:t>“SOD”</a:t>
            </a:r>
          </a:p>
        </p:txBody>
      </p:sp>
      <p:sp>
        <p:nvSpPr>
          <p:cNvPr id="101384" name="Text Box 7"/>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0" name="TextBox 9"/>
          <p:cNvSpPr txBox="1"/>
          <p:nvPr/>
        </p:nvSpPr>
        <p:spPr>
          <a:xfrm>
            <a:off x="8173660" y="1524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pPr>
              <a:defRPr/>
            </a:pPr>
            <a:fld id="{743EFD83-E396-B246-A4A2-6BA9C638EABB}" type="slidenum">
              <a:rPr lang="en-US" smtClean="0"/>
              <a:pPr>
                <a:defRPr/>
              </a:pPr>
              <a:t>54</a:t>
            </a:fld>
            <a:endParaRPr lang="en-US"/>
          </a:p>
        </p:txBody>
      </p:sp>
      <p:sp>
        <p:nvSpPr>
          <p:cNvPr id="86018"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3426" name="Object 2"/>
          <p:cNvGraphicFramePr>
            <a:graphicFrameLocks noChangeAspect="1"/>
          </p:cNvGraphicFramePr>
          <p:nvPr/>
        </p:nvGraphicFramePr>
        <p:xfrm>
          <a:off x="-12700" y="1320800"/>
          <a:ext cx="9182100" cy="2330450"/>
        </p:xfrm>
        <a:graphic>
          <a:graphicData uri="http://schemas.openxmlformats.org/presentationml/2006/ole">
            <mc:AlternateContent xmlns:mc="http://schemas.openxmlformats.org/markup-compatibility/2006">
              <mc:Choice xmlns:v="urn:schemas-microsoft-com:vml" Requires="v">
                <p:oleObj spid="_x0000_s103445" name="Document" r:id="rId4" imgW="3606800" imgH="1930400" progId="Word.Document.8">
                  <p:embed/>
                </p:oleObj>
              </mc:Choice>
              <mc:Fallback>
                <p:oleObj name="Document" r:id="rId4" imgW="3606800" imgH="19304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52560"/>
                      <a:stretch>
                        <a:fillRect/>
                      </a:stretch>
                    </p:blipFill>
                    <p:spPr bwMode="auto">
                      <a:xfrm>
                        <a:off x="-12700" y="1320800"/>
                        <a:ext cx="9182100" cy="233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429" name="Text Box 4"/>
          <p:cNvSpPr txBox="1">
            <a:spLocks noChangeArrowheads="1"/>
          </p:cNvSpPr>
          <p:nvPr/>
        </p:nvSpPr>
        <p:spPr bwMode="auto">
          <a:xfrm>
            <a:off x="609600" y="4178300"/>
            <a:ext cx="7831138" cy="2225675"/>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spherical COD plots, the rolling direction is typically assigned to Sample-1 = X.  Thus a point in orientation space represents the position of [001] in sample coordinates (and the value of the third angle in the section defines the rotation about that point). Care is needed with what “parallel” means: a point that lies between ND and RD (Y=0°) can be thought of as being “parallel” to the RD in that its projection on the plane points towards the RD.</a:t>
            </a:r>
          </a:p>
        </p:txBody>
      </p:sp>
      <p:sp>
        <p:nvSpPr>
          <p:cNvPr id="103430" name="Text Box 5"/>
          <p:cNvSpPr txBox="1">
            <a:spLocks noChangeArrowheads="1"/>
          </p:cNvSpPr>
          <p:nvPr/>
        </p:nvSpPr>
        <p:spPr bwMode="auto">
          <a:xfrm>
            <a:off x="990600" y="3459163"/>
            <a:ext cx="7769225" cy="579437"/>
          </a:xfrm>
          <a:prstGeom prst="rect">
            <a:avLst/>
          </a:prstGeom>
          <a:noFill/>
          <a:ln w="9525">
            <a:noFill/>
            <a:miter lim="800000"/>
            <a:headEnd/>
            <a:tailEnd/>
          </a:ln>
        </p:spPr>
        <p:txBody>
          <a:bodyPr wrap="none">
            <a:prstTxWarp prst="textNoShape">
              <a:avLst/>
            </a:prstTxWarp>
            <a:spAutoFit/>
          </a:bodyPr>
          <a:lstStyle/>
          <a:p>
            <a:r>
              <a:rPr lang="en-US" altLang="ja-JP" sz="3200" i="1" dirty="0" err="1">
                <a:solidFill>
                  <a:srgbClr val="FF0000"/>
                </a:solidFill>
                <a:latin typeface="Cambria Math"/>
              </a:rPr>
              <a:t>Kocks</a:t>
            </a:r>
            <a:r>
              <a:rPr lang="en-US" altLang="ja-JP" sz="3200" i="1" dirty="0">
                <a:solidFill>
                  <a:srgbClr val="FF0000"/>
                </a:solidFill>
                <a:latin typeface="Cambria Math"/>
              </a:rPr>
              <a:t>            Roe            Bunge            Canova</a:t>
            </a:r>
          </a:p>
        </p:txBody>
      </p:sp>
      <p:sp>
        <p:nvSpPr>
          <p:cNvPr id="103431" name="Text Box 6"/>
          <p:cNvSpPr txBox="1">
            <a:spLocks noChangeArrowheads="1"/>
          </p:cNvSpPr>
          <p:nvPr/>
        </p:nvSpPr>
        <p:spPr bwMode="auto">
          <a:xfrm>
            <a:off x="2152650" y="2133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2" name="Text Box 7"/>
          <p:cNvSpPr txBox="1">
            <a:spLocks noChangeArrowheads="1"/>
          </p:cNvSpPr>
          <p:nvPr/>
        </p:nvSpPr>
        <p:spPr bwMode="auto">
          <a:xfrm>
            <a:off x="146685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3" name="Text Box 8"/>
          <p:cNvSpPr txBox="1">
            <a:spLocks noChangeArrowheads="1"/>
          </p:cNvSpPr>
          <p:nvPr/>
        </p:nvSpPr>
        <p:spPr bwMode="auto">
          <a:xfrm>
            <a:off x="3540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4" name="Text Box 9"/>
          <p:cNvSpPr txBox="1">
            <a:spLocks noChangeArrowheads="1"/>
          </p:cNvSpPr>
          <p:nvPr/>
        </p:nvSpPr>
        <p:spPr bwMode="auto">
          <a:xfrm>
            <a:off x="5826125"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5" name="Text Box 10"/>
          <p:cNvSpPr txBox="1">
            <a:spLocks noChangeArrowheads="1"/>
          </p:cNvSpPr>
          <p:nvPr/>
        </p:nvSpPr>
        <p:spPr bwMode="auto">
          <a:xfrm>
            <a:off x="8001000" y="12954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3436" name="Text Box 11"/>
          <p:cNvSpPr txBox="1">
            <a:spLocks noChangeArrowheads="1"/>
          </p:cNvSpPr>
          <p:nvPr/>
        </p:nvSpPr>
        <p:spPr bwMode="auto">
          <a:xfrm>
            <a:off x="4340225" y="20701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7" name="Text Box 12"/>
          <p:cNvSpPr txBox="1">
            <a:spLocks noChangeArrowheads="1"/>
          </p:cNvSpPr>
          <p:nvPr/>
        </p:nvSpPr>
        <p:spPr bwMode="auto">
          <a:xfrm>
            <a:off x="6559550" y="20955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8" name="Text Box 13"/>
          <p:cNvSpPr txBox="1">
            <a:spLocks noChangeArrowheads="1"/>
          </p:cNvSpPr>
          <p:nvPr/>
        </p:nvSpPr>
        <p:spPr bwMode="auto">
          <a:xfrm>
            <a:off x="8553450" y="1752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RD</a:t>
            </a:r>
          </a:p>
        </p:txBody>
      </p:sp>
      <p:sp>
        <p:nvSpPr>
          <p:cNvPr id="103439" name="Text Box 1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
        <p:nvSpPr>
          <p:cNvPr id="17" name="TextBox 16"/>
          <p:cNvSpPr txBox="1"/>
          <p:nvPr/>
        </p:nvSpPr>
        <p:spPr>
          <a:xfrm>
            <a:off x="8173660" y="228600"/>
            <a:ext cx="817940" cy="830997"/>
          </a:xfrm>
          <a:prstGeom prst="rect">
            <a:avLst/>
          </a:prstGeom>
          <a:noFill/>
        </p:spPr>
        <p:txBody>
          <a:bodyPr wrap="none" rtlCol="0">
            <a:spAutoFit/>
          </a:bodyPr>
          <a:lstStyle/>
          <a:p>
            <a:r>
              <a:rPr kumimoji="1" lang="en-US" altLang="ja-JP" sz="1600" i="1" dirty="0">
                <a:solidFill>
                  <a:srgbClr val="660066"/>
                </a:solidFill>
                <a:latin typeface="Calibri"/>
              </a:rPr>
              <a:t>[Kocks, </a:t>
            </a:r>
            <a:br>
              <a:rPr kumimoji="1" lang="en-US" altLang="ja-JP" sz="1600" i="1" dirty="0">
                <a:solidFill>
                  <a:srgbClr val="660066"/>
                </a:solidFill>
                <a:latin typeface="Calibri"/>
              </a:rPr>
            </a:br>
            <a:r>
              <a:rPr kumimoji="1" lang="en-US" altLang="ja-JP" sz="1600" i="1" dirty="0">
                <a:solidFill>
                  <a:srgbClr val="660066"/>
                </a:solidFill>
                <a:latin typeface="Calibri"/>
              </a:rPr>
              <a:t>Tomé, </a:t>
            </a:r>
            <a:br>
              <a:rPr kumimoji="1" lang="en-US" altLang="ja-JP" sz="1600" i="1" dirty="0">
                <a:solidFill>
                  <a:srgbClr val="660066"/>
                </a:solidFill>
                <a:latin typeface="Calibri"/>
              </a:rPr>
            </a:br>
            <a:r>
              <a:rPr kumimoji="1" lang="en-US" altLang="ja-JP" sz="1600" i="1" dirty="0" err="1">
                <a:solidFill>
                  <a:srgbClr val="660066"/>
                </a:solidFill>
                <a:latin typeface="Calibri"/>
              </a:rPr>
              <a:t>Wenk</a:t>
            </a:r>
            <a:r>
              <a:rPr kumimoji="1" lang="en-US" altLang="ja-JP" sz="1600" i="1" dirty="0">
                <a:solidFill>
                  <a:srgbClr val="660066"/>
                </a:solidFill>
                <a:latin typeface="Calibri"/>
              </a:rPr>
              <a:t>]</a:t>
            </a:r>
            <a:endParaRPr kumimoji="1" lang="ja-JP" altLang="en-US" sz="1600" i="1" dirty="0">
              <a:solidFill>
                <a:srgbClr val="660066"/>
              </a:solidFill>
              <a:latin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pPr>
              <a:defRPr/>
            </a:pPr>
            <a:fld id="{F3BE3B7D-FBDF-C045-8F58-4B4319AC302A}" type="slidenum">
              <a:rPr lang="en-US" smtClean="0"/>
              <a:pPr>
                <a:defRPr/>
              </a:pPr>
              <a:t>55</a:t>
            </a:fld>
            <a:endParaRPr lang="en-US"/>
          </a:p>
        </p:txBody>
      </p:sp>
      <p:sp>
        <p:nvSpPr>
          <p:cNvPr id="87042" name="Rectangle 2"/>
          <p:cNvSpPr>
            <a:spLocks noGrp="1" noChangeArrowheads="1"/>
          </p:cNvSpPr>
          <p:nvPr>
            <p:ph type="title"/>
          </p:nvPr>
        </p:nvSpPr>
        <p:spPr/>
        <p:txBody>
          <a:bodyPr/>
          <a:lstStyle/>
          <a:p>
            <a:pPr>
              <a:defRPr/>
            </a:pPr>
            <a:r>
              <a:rPr lang="en-US">
                <a:ea typeface="+mj-ea"/>
                <a:cs typeface="+mj-cs"/>
              </a:rPr>
              <a:t>Where is the RD? (TD, ND…)</a:t>
            </a:r>
          </a:p>
        </p:txBody>
      </p:sp>
      <p:graphicFrame>
        <p:nvGraphicFramePr>
          <p:cNvPr id="105474" name="Object 2"/>
          <p:cNvGraphicFramePr>
            <a:graphicFrameLocks noChangeAspect="1"/>
          </p:cNvGraphicFramePr>
          <p:nvPr/>
        </p:nvGraphicFramePr>
        <p:xfrm>
          <a:off x="901700" y="1447800"/>
          <a:ext cx="7391400" cy="2170113"/>
        </p:xfrm>
        <a:graphic>
          <a:graphicData uri="http://schemas.openxmlformats.org/presentationml/2006/ole">
            <mc:AlternateContent xmlns:mc="http://schemas.openxmlformats.org/markup-compatibility/2006">
              <mc:Choice xmlns:v="urn:schemas-microsoft-com:vml" Requires="v">
                <p:oleObj spid="_x0000_s105493" name="Document" r:id="rId4" imgW="4152900" imgH="4940300" progId="Word.Document.8">
                  <p:embed/>
                </p:oleObj>
              </mc:Choice>
              <mc:Fallback>
                <p:oleObj name="Document" r:id="rId4" imgW="4152900" imgH="494030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b="75320"/>
                      <a:stretch>
                        <a:fillRect/>
                      </a:stretch>
                    </p:blipFill>
                    <p:spPr bwMode="auto">
                      <a:xfrm>
                        <a:off x="901700" y="1447800"/>
                        <a:ext cx="7391400" cy="217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5477" name="Line 4"/>
          <p:cNvSpPr>
            <a:spLocks noChangeShapeType="1"/>
          </p:cNvSpPr>
          <p:nvPr/>
        </p:nvSpPr>
        <p:spPr bwMode="auto">
          <a:xfrm rot="5400000">
            <a:off x="152400" y="2438400"/>
            <a:ext cx="1676400" cy="0"/>
          </a:xfrm>
          <a:prstGeom prst="line">
            <a:avLst/>
          </a:prstGeom>
          <a:noFill/>
          <a:ln w="28575">
            <a:solidFill>
              <a:srgbClr val="FF0000"/>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78" name="Text Box 5"/>
          <p:cNvSpPr txBox="1">
            <a:spLocks noChangeArrowheads="1"/>
          </p:cNvSpPr>
          <p:nvPr/>
        </p:nvSpPr>
        <p:spPr bwMode="auto">
          <a:xfrm>
            <a:off x="685800" y="3276600"/>
            <a:ext cx="669224"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FF0000"/>
                </a:solidFill>
                <a:latin typeface="Cambria Math"/>
              </a:rPr>
              <a:t>RD</a:t>
            </a:r>
          </a:p>
        </p:txBody>
      </p:sp>
      <p:sp>
        <p:nvSpPr>
          <p:cNvPr id="105479" name="Text Box 6"/>
          <p:cNvSpPr txBox="1">
            <a:spLocks noChangeArrowheads="1"/>
          </p:cNvSpPr>
          <p:nvPr/>
        </p:nvSpPr>
        <p:spPr bwMode="auto">
          <a:xfrm>
            <a:off x="609600" y="3870325"/>
            <a:ext cx="7831138" cy="2862322"/>
          </a:xfrm>
          <a:prstGeom prst="rect">
            <a:avLst/>
          </a:prstGeom>
          <a:noFill/>
          <a:ln w="9525">
            <a:noFill/>
            <a:miter lim="800000"/>
            <a:headEnd/>
            <a:tailEnd/>
          </a:ln>
        </p:spPr>
        <p:txBody>
          <a:bodyPr>
            <a:prstTxWarp prst="textNoShape">
              <a:avLst/>
            </a:prstTxWarp>
            <a:spAutoFit/>
          </a:bodyPr>
          <a:lstStyle/>
          <a:p>
            <a:r>
              <a:rPr lang="en-US" altLang="ja-JP" sz="2000" dirty="0">
                <a:latin typeface="Cambria Math"/>
              </a:rPr>
              <a:t>In Cartesian COD plots (</a:t>
            </a:r>
            <a:r>
              <a:rPr lang="en-US" altLang="ja-JP" sz="2000" i="1" dirty="0">
                <a:latin typeface="Symbol" charset="2"/>
              </a:rPr>
              <a:t>f</a:t>
            </a:r>
            <a:r>
              <a:rPr lang="en-US" altLang="ja-JP" sz="2000" baseline="-25000" dirty="0">
                <a:latin typeface="Cambria Math"/>
              </a:rPr>
              <a:t>2</a:t>
            </a:r>
            <a:r>
              <a:rPr lang="en-US" altLang="ja-JP" sz="2000" dirty="0">
                <a:latin typeface="Cambria Math"/>
              </a:rPr>
              <a:t> constant in each section), the rolling direction is typically assigned to Sample-1 = X, as before.  Just as in the spherical plots, a point in orientation space represents the position of [001] in sample coordinates (and the value of the third angle in the section defines the rotation about that point).  The vertical lines in the figure show where orientations “parallel” to the </a:t>
            </a:r>
            <a:r>
              <a:rPr lang="en-US" altLang="ja-JP" sz="2000" dirty="0">
                <a:solidFill>
                  <a:srgbClr val="FF0000"/>
                </a:solidFill>
                <a:latin typeface="Cambria Math"/>
              </a:rPr>
              <a:t>RD </a:t>
            </a:r>
            <a:r>
              <a:rPr lang="en-US" altLang="ja-JP" sz="2000" dirty="0">
                <a:latin typeface="Cambria Math"/>
              </a:rPr>
              <a:t>and to the </a:t>
            </a:r>
            <a:r>
              <a:rPr lang="en-US" altLang="ja-JP" sz="2000" dirty="0">
                <a:solidFill>
                  <a:srgbClr val="0000CC"/>
                </a:solidFill>
                <a:latin typeface="Cambria Math"/>
              </a:rPr>
              <a:t>TD </a:t>
            </a:r>
            <a:r>
              <a:rPr lang="en-US" altLang="ja-JP" sz="2000" dirty="0">
                <a:latin typeface="Cambria Math"/>
              </a:rPr>
              <a:t>occur.  The (distorted) shape of the Cartesian plots means, however, that the two lines are parallel to one another, despite being orthogonal in real space.</a:t>
            </a:r>
          </a:p>
        </p:txBody>
      </p:sp>
      <p:sp>
        <p:nvSpPr>
          <p:cNvPr id="105480" name="Line 7"/>
          <p:cNvSpPr>
            <a:spLocks noChangeShapeType="1"/>
          </p:cNvSpPr>
          <p:nvPr/>
        </p:nvSpPr>
        <p:spPr bwMode="auto">
          <a:xfrm rot="5400000">
            <a:off x="1981200" y="2438400"/>
            <a:ext cx="1676400" cy="0"/>
          </a:xfrm>
          <a:prstGeom prst="line">
            <a:avLst/>
          </a:prstGeom>
          <a:noFill/>
          <a:ln w="28575">
            <a:solidFill>
              <a:srgbClr val="0000CC"/>
            </a:solidFill>
            <a:round/>
            <a:headEnd/>
            <a:tailEnd type="triangle" w="med" len="med"/>
          </a:ln>
        </p:spPr>
        <p:txBody>
          <a:bodyPr wrap="none" anchor="ctr">
            <a:prstTxWarp prst="textNoShape">
              <a:avLst/>
            </a:prstTxWarp>
          </a:bodyPr>
          <a:lstStyle/>
          <a:p>
            <a:endParaRPr lang="ja-JP" altLang="en-US" dirty="0">
              <a:latin typeface="Calibri"/>
            </a:endParaRPr>
          </a:p>
        </p:txBody>
      </p:sp>
      <p:sp>
        <p:nvSpPr>
          <p:cNvPr id="105481" name="Text Box 8"/>
          <p:cNvSpPr txBox="1">
            <a:spLocks noChangeArrowheads="1"/>
          </p:cNvSpPr>
          <p:nvPr/>
        </p:nvSpPr>
        <p:spPr bwMode="auto">
          <a:xfrm>
            <a:off x="2473325" y="3352800"/>
            <a:ext cx="660507" cy="461665"/>
          </a:xfrm>
          <a:prstGeom prst="rect">
            <a:avLst/>
          </a:prstGeom>
          <a:noFill/>
          <a:ln w="9525">
            <a:noFill/>
            <a:miter lim="800000"/>
            <a:headEnd/>
            <a:tailEnd/>
          </a:ln>
        </p:spPr>
        <p:txBody>
          <a:bodyPr wrap="none">
            <a:prstTxWarp prst="textNoShape">
              <a:avLst/>
            </a:prstTxWarp>
            <a:spAutoFit/>
          </a:bodyPr>
          <a:lstStyle/>
          <a:p>
            <a:r>
              <a:rPr lang="en-US" altLang="ja-JP" i="1" dirty="0">
                <a:solidFill>
                  <a:srgbClr val="0000CC"/>
                </a:solidFill>
                <a:latin typeface="Cambria Math"/>
              </a:rPr>
              <a:t>TD</a:t>
            </a:r>
          </a:p>
        </p:txBody>
      </p:sp>
      <p:sp>
        <p:nvSpPr>
          <p:cNvPr id="105482" name="Text Box 9"/>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a:t>
            </a:r>
            <a:r>
              <a:rPr lang="en-US" altLang="ja-JP" sz="2000" dirty="0">
                <a:solidFill>
                  <a:srgbClr val="FF0000"/>
                </a:solidFill>
                <a:latin typeface="Cambria Math"/>
              </a:rPr>
              <a:t>Polar</a:t>
            </a:r>
            <a:r>
              <a:rPr lang="en-US" altLang="ja-JP" sz="2000" dirty="0">
                <a:latin typeface="Cambria Math"/>
              </a:rPr>
              <a:t> Components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C5C450B-73C1-B64B-9D17-BDB3455C4C48}" type="slidenum">
              <a:rPr lang="en-US" smtClean="0"/>
              <a:pPr>
                <a:defRPr/>
              </a:pPr>
              <a:t>56</a:t>
            </a:fld>
            <a:endParaRPr lang="en-US"/>
          </a:p>
        </p:txBody>
      </p:sp>
      <p:sp>
        <p:nvSpPr>
          <p:cNvPr id="34818" name="Rectangle 2"/>
          <p:cNvSpPr>
            <a:spLocks noGrp="1" noChangeArrowheads="1"/>
          </p:cNvSpPr>
          <p:nvPr>
            <p:ph type="title"/>
          </p:nvPr>
        </p:nvSpPr>
        <p:spPr>
          <a:xfrm>
            <a:off x="304800" y="152400"/>
            <a:ext cx="3124200" cy="2514600"/>
          </a:xfrm>
        </p:spPr>
        <p:txBody>
          <a:bodyPr/>
          <a:lstStyle/>
          <a:p>
            <a:pPr>
              <a:defRPr/>
            </a:pPr>
            <a:r>
              <a:rPr lang="en-US">
                <a:ea typeface="+mj-ea"/>
                <a:cs typeface="+mj-cs"/>
              </a:rPr>
              <a:t>Miller Index Map, contd.</a:t>
            </a:r>
          </a:p>
        </p:txBody>
      </p:sp>
      <p:graphicFrame>
        <p:nvGraphicFramePr>
          <p:cNvPr id="107522" name="Object 2"/>
          <p:cNvGraphicFramePr>
            <a:graphicFrameLocks noChangeAspect="1"/>
          </p:cNvGraphicFramePr>
          <p:nvPr/>
        </p:nvGraphicFramePr>
        <p:xfrm>
          <a:off x="3276600" y="990600"/>
          <a:ext cx="5437188" cy="5195888"/>
        </p:xfrm>
        <a:graphic>
          <a:graphicData uri="http://schemas.openxmlformats.org/presentationml/2006/ole">
            <mc:AlternateContent xmlns:mc="http://schemas.openxmlformats.org/markup-compatibility/2006">
              <mc:Choice xmlns:v="urn:schemas-microsoft-com:vml" Requires="v">
                <p:oleObj spid="_x0000_s107541" name="Document" r:id="rId4" imgW="0" imgH="0" progId="Word.Document.8">
                  <p:embed/>
                </p:oleObj>
              </mc:Choice>
              <mc:Fallback>
                <p:oleObj name="Document" r:id="rId4" imgW="0" imgH="0" progId="Word.Documen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990600"/>
                        <a:ext cx="5437188" cy="519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752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a:t>
            </a:r>
            <a:r>
              <a:rPr lang="en-US" altLang="ja-JP" sz="2000" dirty="0">
                <a:solidFill>
                  <a:srgbClr val="FF0000"/>
                </a:solidFill>
                <a:latin typeface="Cambria Math"/>
              </a:rPr>
              <a:t>Components </a:t>
            </a:r>
            <a:endParaRPr lang="en-US" altLang="ja-JP" sz="2000" dirty="0">
              <a:latin typeface="Cambria Math"/>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C06720B2-3364-AB49-ACD6-525B7376F7AF}" type="slidenum">
              <a:rPr lang="en-US" smtClean="0"/>
              <a:pPr>
                <a:defRPr/>
              </a:pPr>
              <a:t>6</a:t>
            </a:fld>
            <a:endParaRPr lang="en-US"/>
          </a:p>
        </p:txBody>
      </p:sp>
      <p:sp>
        <p:nvSpPr>
          <p:cNvPr id="3074" name="Rectangle 2"/>
          <p:cNvSpPr>
            <a:spLocks noGrp="1" noChangeArrowheads="1"/>
          </p:cNvSpPr>
          <p:nvPr>
            <p:ph type="title"/>
          </p:nvPr>
        </p:nvSpPr>
        <p:spPr>
          <a:xfrm>
            <a:off x="685800" y="0"/>
            <a:ext cx="7772400" cy="1143000"/>
          </a:xfrm>
        </p:spPr>
        <p:txBody>
          <a:bodyPr/>
          <a:lstStyle/>
          <a:p>
            <a:pPr>
              <a:defRPr/>
            </a:pPr>
            <a:r>
              <a:rPr lang="en-US" dirty="0">
                <a:ea typeface="Cambria Math"/>
                <a:cs typeface="Cambria Math"/>
              </a:rPr>
              <a:t>Orientation Distribution (OD)</a:t>
            </a:r>
            <a:endParaRPr lang="en-US" dirty="0">
              <a:ea typeface="+mj-ea"/>
              <a:cs typeface="+mj-cs"/>
            </a:endParaRPr>
          </a:p>
        </p:txBody>
      </p:sp>
      <p:sp>
        <p:nvSpPr>
          <p:cNvPr id="18436" name="Rectangle 3"/>
          <p:cNvSpPr>
            <a:spLocks noGrp="1" noChangeArrowheads="1"/>
          </p:cNvSpPr>
          <p:nvPr>
            <p:ph type="body" idx="1"/>
          </p:nvPr>
        </p:nvSpPr>
        <p:spPr>
          <a:xfrm>
            <a:off x="685800" y="1066800"/>
            <a:ext cx="7848600" cy="4724400"/>
          </a:xfrm>
        </p:spPr>
        <p:txBody>
          <a:bodyPr/>
          <a:lstStyle/>
          <a:p>
            <a:pPr>
              <a:lnSpc>
                <a:spcPct val="90000"/>
              </a:lnSpc>
            </a:pPr>
            <a:r>
              <a:rPr lang="en-US" altLang="ja-JP" sz="1800" dirty="0">
                <a:ea typeface="Cambria Math"/>
                <a:cs typeface="Cambria Math"/>
              </a:rPr>
              <a:t>The Orientation Distribution (OD) is a central concept in texture analysis and anisotropy.</a:t>
            </a:r>
          </a:p>
          <a:p>
            <a:pPr>
              <a:lnSpc>
                <a:spcPct val="90000"/>
              </a:lnSpc>
            </a:pPr>
            <a:r>
              <a:rPr lang="en-US" altLang="ja-JP" sz="1800" i="1" dirty="0">
                <a:ea typeface="Cambria Math"/>
                <a:cs typeface="Cambria Math"/>
              </a:rPr>
              <a:t>Normalized probability* distribution</a:t>
            </a:r>
            <a:r>
              <a:rPr lang="en-US" altLang="ja-JP" sz="1800" dirty="0">
                <a:ea typeface="Cambria Math"/>
                <a:cs typeface="Cambria Math"/>
              </a:rPr>
              <a:t>, is typically denoted by “</a:t>
            </a:r>
            <a:r>
              <a:rPr lang="en-US" altLang="ja-JP" sz="1800" i="1" dirty="0">
                <a:latin typeface="Cambria Math"/>
                <a:ea typeface="Cambria Math"/>
                <a:cs typeface="Cambria Math"/>
              </a:rPr>
              <a:t>f</a:t>
            </a:r>
            <a:r>
              <a:rPr lang="en-US" altLang="ja-JP" sz="1800" dirty="0">
                <a:ea typeface="Cambria Math"/>
                <a:cs typeface="Cambria Math"/>
              </a:rPr>
              <a:t>” in whatever space is used to parameterize orientation, </a:t>
            </a:r>
            <a:r>
              <a:rPr lang="en-US" altLang="ja-JP" sz="1800" i="1" dirty="0">
                <a:latin typeface="Cambria Math"/>
                <a:ea typeface="Cambria Math"/>
                <a:cs typeface="Cambria Math"/>
              </a:rPr>
              <a:t>g,</a:t>
            </a:r>
            <a:r>
              <a:rPr lang="en-US" altLang="ja-JP" sz="1800" dirty="0">
                <a:ea typeface="Cambria Math"/>
                <a:cs typeface="Cambria Math"/>
              </a:rPr>
              <a:t> i.e. as a function,</a:t>
            </a:r>
            <a:r>
              <a:rPr lang="en-US" altLang="ja-JP" sz="1800" i="1" dirty="0">
                <a:latin typeface="Cambria Math"/>
                <a:ea typeface="Cambria Math"/>
                <a:cs typeface="Cambria Math"/>
              </a:rPr>
              <a:t> f</a:t>
            </a:r>
            <a:r>
              <a:rPr lang="en-US" altLang="ja-JP" sz="1800" dirty="0">
                <a:latin typeface="Cambria Math"/>
                <a:ea typeface="Cambria Math"/>
                <a:cs typeface="Cambria Math"/>
              </a:rPr>
              <a:t>(</a:t>
            </a:r>
            <a:r>
              <a:rPr lang="en-US" altLang="ja-JP" sz="1800" i="1" dirty="0">
                <a:latin typeface="Cambria Math"/>
                <a:ea typeface="Cambria Math"/>
                <a:cs typeface="Cambria Math"/>
              </a:rPr>
              <a:t>g</a:t>
            </a:r>
            <a:r>
              <a:rPr lang="en-US" altLang="ja-JP" sz="1800" dirty="0">
                <a:latin typeface="Cambria Math"/>
                <a:ea typeface="Cambria Math"/>
                <a:cs typeface="Cambria Math"/>
              </a:rPr>
              <a:t>)</a:t>
            </a:r>
            <a:r>
              <a:rPr lang="en-US" altLang="ja-JP" sz="1800" dirty="0">
                <a:ea typeface="Cambria Math"/>
                <a:cs typeface="Cambria Math"/>
              </a:rPr>
              <a:t>, of three variables.  Typically 3 (Bunge) Euler angles are used, hence we write the OD as </a:t>
            </a:r>
            <a:r>
              <a:rPr lang="en-US" altLang="ja-JP" sz="1800" i="1" dirty="0">
                <a:latin typeface="Cambria Math"/>
                <a:ea typeface="Cambria Math"/>
                <a:cs typeface="Cambria Math"/>
              </a:rPr>
              <a:t>f</a:t>
            </a:r>
            <a:r>
              <a:rPr lang="en-US" altLang="ja-JP" sz="1800" dirty="0">
                <a:latin typeface="Cambria Math"/>
                <a:ea typeface="Cambria Math"/>
                <a:cs typeface="Cambria Math"/>
              </a:rPr>
              <a:t>(</a:t>
            </a:r>
            <a:r>
              <a:rPr lang="en-US" altLang="ja-JP" sz="1800" i="1" dirty="0">
                <a:latin typeface="Symbol" charset="2"/>
                <a:ea typeface="Cambria Math"/>
                <a:cs typeface="Cambria Math"/>
              </a:rPr>
              <a:t>f</a:t>
            </a:r>
            <a:r>
              <a:rPr lang="en-US" altLang="ja-JP" sz="1800" i="1" baseline="-25000" dirty="0">
                <a:ea typeface="Cambria Math"/>
                <a:cs typeface="Cambria Math"/>
              </a:rPr>
              <a:t>1</a:t>
            </a:r>
            <a:r>
              <a:rPr lang="en-US" altLang="ja-JP" sz="1800" i="1" dirty="0">
                <a:ea typeface="Cambria Math"/>
                <a:cs typeface="Cambria Math"/>
              </a:rPr>
              <a:t>,</a:t>
            </a:r>
            <a:r>
              <a:rPr lang="en-US" altLang="ja-JP" sz="1800" i="1" dirty="0">
                <a:latin typeface="Symbol" charset="2"/>
                <a:ea typeface="Cambria Math"/>
                <a:cs typeface="Cambria Math"/>
              </a:rPr>
              <a:t>F</a:t>
            </a:r>
            <a:r>
              <a:rPr lang="en-US" altLang="ja-JP" sz="1800" i="1" dirty="0">
                <a:ea typeface="Cambria Math"/>
                <a:cs typeface="Cambria Math"/>
              </a:rPr>
              <a:t>,</a:t>
            </a:r>
            <a:r>
              <a:rPr lang="en-US" altLang="ja-JP" sz="1800" i="1" dirty="0">
                <a:latin typeface="Symbol" charset="2"/>
                <a:ea typeface="Cambria Math"/>
                <a:cs typeface="Cambria Math"/>
              </a:rPr>
              <a:t>f</a:t>
            </a:r>
            <a:r>
              <a:rPr lang="en-US" altLang="ja-JP" sz="1800" i="1" baseline="-25000" dirty="0">
                <a:ea typeface="Cambria Math"/>
                <a:cs typeface="Cambria Math"/>
              </a:rPr>
              <a:t>2</a:t>
            </a:r>
            <a:r>
              <a:rPr lang="en-US" altLang="ja-JP" sz="1800" dirty="0">
                <a:latin typeface="Cambria Math"/>
                <a:ea typeface="Cambria Math"/>
                <a:cs typeface="Cambria Math"/>
              </a:rPr>
              <a:t>)</a:t>
            </a:r>
            <a:r>
              <a:rPr lang="en-US" altLang="ja-JP" sz="1800" dirty="0">
                <a:ea typeface="Cambria Math"/>
                <a:cs typeface="Cambria Math"/>
              </a:rPr>
              <a:t>.  The OD is closely related to the frequency of occurrence of any given texture component, which means that </a:t>
            </a:r>
            <a:r>
              <a:rPr lang="en-US" altLang="ja-JP" sz="1800" i="1" dirty="0" err="1">
                <a:latin typeface="Cambria Math"/>
                <a:ea typeface="Cambria Math"/>
                <a:cs typeface="Cambria Math"/>
              </a:rPr>
              <a:t>f</a:t>
            </a:r>
            <a:r>
              <a:rPr lang="en-US" altLang="ja-JP" sz="1800" dirty="0">
                <a:ea typeface="Cambria Math"/>
                <a:cs typeface="Cambria Math"/>
              </a:rPr>
              <a:t> </a:t>
            </a:r>
            <a:r>
              <a:rPr lang="en-US" altLang="ja-JP" sz="1800" dirty="0" err="1">
                <a:ea typeface="Cambria Math"/>
                <a:cs typeface="Cambria Math"/>
                <a:sym typeface="Symbol" charset="2"/>
              </a:rPr>
              <a:t></a:t>
            </a:r>
            <a:r>
              <a:rPr lang="en-US" altLang="ja-JP" sz="1800" dirty="0">
                <a:ea typeface="Cambria Math"/>
                <a:cs typeface="Cambria Math"/>
                <a:sym typeface="Symbol" charset="2"/>
              </a:rPr>
              <a:t> 0 (very important!).</a:t>
            </a:r>
          </a:p>
          <a:p>
            <a:pPr>
              <a:lnSpc>
                <a:spcPct val="90000"/>
              </a:lnSpc>
            </a:pPr>
            <a:r>
              <a:rPr lang="en-US" altLang="ja-JP" sz="1800" dirty="0">
                <a:ea typeface="Cambria Math"/>
                <a:cs typeface="Cambria Math"/>
                <a:sym typeface="Symbol" charset="2"/>
              </a:rPr>
              <a:t>Probability density (normalized to have units of </a:t>
            </a:r>
            <a:r>
              <a:rPr lang="en-US" altLang="ja-JP" sz="1800" i="1" dirty="0">
                <a:ea typeface="Cambria Math"/>
                <a:cs typeface="Cambria Math"/>
                <a:sym typeface="Symbol" charset="2"/>
              </a:rPr>
              <a:t>multiples of a random density</a:t>
            </a:r>
            <a:r>
              <a:rPr lang="en-US" altLang="ja-JP" sz="1800" dirty="0">
                <a:ea typeface="Cambria Math"/>
                <a:cs typeface="Cambria Math"/>
                <a:sym typeface="Symbol" charset="2"/>
              </a:rPr>
              <a:t>, or </a:t>
            </a:r>
            <a:r>
              <a:rPr lang="en-US" altLang="ja-JP" sz="1800" i="1" dirty="0">
                <a:ea typeface="Cambria Math"/>
                <a:cs typeface="Cambria Math"/>
                <a:sym typeface="Symbol" charset="2"/>
              </a:rPr>
              <a:t>MRD</a:t>
            </a:r>
            <a:r>
              <a:rPr lang="en-US" altLang="ja-JP" sz="1800" dirty="0">
                <a:ea typeface="Cambria Math"/>
                <a:cs typeface="Cambria Math"/>
                <a:sym typeface="Symbol" charset="2"/>
              </a:rPr>
              <a:t>) of finding a given orientation (specified by all 3 parameters) is given </a:t>
            </a:r>
            <a:r>
              <a:rPr lang="en-US" altLang="ja-JP" sz="1800" dirty="0">
                <a:solidFill>
                  <a:srgbClr val="000000"/>
                </a:solidFill>
                <a:ea typeface="Cambria Math"/>
                <a:cs typeface="Cambria Math"/>
                <a:sym typeface="Symbol" charset="2"/>
              </a:rPr>
              <a:t>by the value of the OD function, </a:t>
            </a:r>
            <a:r>
              <a:rPr lang="en-US" altLang="ja-JP" sz="1800" i="1" dirty="0">
                <a:solidFill>
                  <a:srgbClr val="000000"/>
                </a:solidFill>
                <a:latin typeface="Cambria Math"/>
                <a:ea typeface="Cambria Math"/>
                <a:cs typeface="Cambria Math"/>
              </a:rPr>
              <a:t>f</a:t>
            </a:r>
            <a:r>
              <a:rPr lang="en-US" altLang="ja-JP" sz="1800" dirty="0">
                <a:solidFill>
                  <a:srgbClr val="000000"/>
                </a:solidFill>
                <a:ea typeface="Cambria Math"/>
                <a:cs typeface="Cambria Math"/>
                <a:sym typeface="Symbol" charset="2"/>
              </a:rPr>
              <a:t>.</a:t>
            </a:r>
            <a:r>
              <a:rPr lang="en-US" altLang="ja-JP" sz="1800" dirty="0">
                <a:solidFill>
                  <a:srgbClr val="000000"/>
                </a:solidFill>
                <a:ea typeface="Cambria Math"/>
                <a:cs typeface="Cambria Math"/>
              </a:rPr>
              <a:t> </a:t>
            </a:r>
            <a:r>
              <a:rPr lang="en-US" altLang="ja-JP" sz="1800" i="1" dirty="0">
                <a:ea typeface="Cambria Math"/>
                <a:cs typeface="Cambria Math"/>
                <a:sym typeface="Symbol" charset="2"/>
              </a:rPr>
              <a:t>Multiples of a uniform density</a:t>
            </a:r>
            <a:r>
              <a:rPr lang="en-US" altLang="ja-JP" sz="1800" dirty="0">
                <a:ea typeface="Cambria Math"/>
                <a:cs typeface="Cambria Math"/>
                <a:sym typeface="Symbol" charset="2"/>
              </a:rPr>
              <a:t>, or </a:t>
            </a:r>
            <a:r>
              <a:rPr lang="en-US" altLang="ja-JP" sz="1800" i="1" dirty="0">
                <a:ea typeface="Cambria Math"/>
                <a:cs typeface="Cambria Math"/>
                <a:sym typeface="Symbol" charset="2"/>
              </a:rPr>
              <a:t>MUD</a:t>
            </a:r>
            <a:r>
              <a:rPr lang="en-US" altLang="ja-JP" sz="1800" dirty="0">
                <a:ea typeface="Cambria Math"/>
                <a:cs typeface="Cambria Math"/>
                <a:sym typeface="Symbol" charset="2"/>
              </a:rPr>
              <a:t>, is another exactly equivalent unit.</a:t>
            </a:r>
            <a:endParaRPr lang="en-US" altLang="ja-JP" sz="1800" dirty="0">
              <a:solidFill>
                <a:srgbClr val="000000"/>
              </a:solidFill>
              <a:ea typeface="Cambria Math"/>
              <a:cs typeface="Cambria Math"/>
            </a:endParaRPr>
          </a:p>
          <a:p>
            <a:pPr>
              <a:lnSpc>
                <a:spcPct val="90000"/>
              </a:lnSpc>
            </a:pPr>
            <a:r>
              <a:rPr lang="en-US" altLang="ja-JP" sz="1800" i="1" dirty="0">
                <a:ea typeface="Cambria Math"/>
                <a:cs typeface="Cambria Math"/>
              </a:rPr>
              <a:t>OD</a:t>
            </a:r>
            <a:r>
              <a:rPr lang="en-US" altLang="ja-JP" sz="1800" dirty="0">
                <a:ea typeface="Cambria Math"/>
                <a:cs typeface="Cambria Math"/>
              </a:rPr>
              <a:t>s can be defined mathematically in any space appropriate to a continuous description of rotations (Euler angles, axis-angle, Rodrigues vectors, unit quaternions).  The Euler angle space is generally used because the series expansion representation depends on the generalized spherical harmonics.</a:t>
            </a:r>
          </a:p>
          <a:p>
            <a:pPr>
              <a:lnSpc>
                <a:spcPct val="90000"/>
              </a:lnSpc>
            </a:pPr>
            <a:r>
              <a:rPr lang="en-US" altLang="ja-JP" sz="1800" dirty="0">
                <a:ea typeface="Cambria Math"/>
                <a:cs typeface="Cambria Math"/>
              </a:rPr>
              <a:t>Remember that the space used to describe the </a:t>
            </a:r>
            <a:r>
              <a:rPr lang="en-US" altLang="ja-JP" sz="1800" i="1" dirty="0">
                <a:ea typeface="Cambria Math"/>
                <a:cs typeface="Cambria Math"/>
              </a:rPr>
              <a:t>OD </a:t>
            </a:r>
            <a:r>
              <a:rPr lang="en-US" altLang="ja-JP" sz="1800" dirty="0">
                <a:ea typeface="Cambria Math"/>
                <a:cs typeface="Cambria Math"/>
              </a:rPr>
              <a:t>is always periodic, although this is not always obvious (e.g. in </a:t>
            </a:r>
            <a:r>
              <a:rPr lang="en-US" altLang="ja-JP" sz="1800" dirty="0" err="1">
                <a:ea typeface="Cambria Math"/>
                <a:cs typeface="Cambria Math"/>
              </a:rPr>
              <a:t>Rodrigues</a:t>
            </a:r>
            <a:r>
              <a:rPr lang="en-US" altLang="ja-JP" sz="1800" dirty="0">
                <a:ea typeface="Cambria Math"/>
                <a:cs typeface="Cambria Math"/>
              </a:rPr>
              <a:t> vector space).</a:t>
            </a:r>
          </a:p>
        </p:txBody>
      </p:sp>
      <p:sp>
        <p:nvSpPr>
          <p:cNvPr id="18437"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18438" name="Text Box 5"/>
          <p:cNvSpPr txBox="1">
            <a:spLocks noChangeArrowheads="1"/>
          </p:cNvSpPr>
          <p:nvPr/>
        </p:nvSpPr>
        <p:spPr bwMode="auto">
          <a:xfrm>
            <a:off x="609600" y="6110288"/>
            <a:ext cx="7551178" cy="307777"/>
          </a:xfrm>
          <a:prstGeom prst="rect">
            <a:avLst/>
          </a:prstGeom>
          <a:noFill/>
          <a:ln w="9525">
            <a:noFill/>
            <a:miter lim="800000"/>
            <a:headEnd/>
            <a:tailEnd/>
          </a:ln>
        </p:spPr>
        <p:txBody>
          <a:bodyPr wrap="none">
            <a:prstTxWarp prst="textNoShape">
              <a:avLst/>
            </a:prstTxWarp>
            <a:spAutoFit/>
          </a:bodyPr>
          <a:lstStyle/>
          <a:p>
            <a:r>
              <a:rPr lang="en-US" altLang="ja-JP" sz="1400" dirty="0">
                <a:latin typeface="Calibri"/>
              </a:rPr>
              <a:t>*A typical OD(f) has a different normalization than a standard probability distribution; see later slides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7EF2EC8-FA32-434D-A163-FEDE560F0A17}" type="slidenum">
              <a:rPr lang="en-US" smtClean="0"/>
              <a:pPr>
                <a:defRPr/>
              </a:pPr>
              <a:t>7</a:t>
            </a:fld>
            <a:endParaRPr lang="en-US"/>
          </a:p>
        </p:txBody>
      </p:sp>
      <p:sp>
        <p:nvSpPr>
          <p:cNvPr id="11266" name="Rectangle 2"/>
          <p:cNvSpPr>
            <a:spLocks noGrp="1" noChangeArrowheads="1"/>
          </p:cNvSpPr>
          <p:nvPr>
            <p:ph type="title"/>
          </p:nvPr>
        </p:nvSpPr>
        <p:spPr/>
        <p:txBody>
          <a:bodyPr/>
          <a:lstStyle/>
          <a:p>
            <a:pPr>
              <a:defRPr/>
            </a:pPr>
            <a:r>
              <a:rPr lang="en-US">
                <a:ea typeface="+mj-ea"/>
                <a:cs typeface="+mj-cs"/>
              </a:rPr>
              <a:t>Meaning of an OD</a:t>
            </a:r>
          </a:p>
        </p:txBody>
      </p:sp>
      <p:sp>
        <p:nvSpPr>
          <p:cNvPr id="20484" name="Rectangle 3"/>
          <p:cNvSpPr>
            <a:spLocks noGrp="1" noChangeArrowheads="1"/>
          </p:cNvSpPr>
          <p:nvPr>
            <p:ph type="body" idx="1"/>
          </p:nvPr>
        </p:nvSpPr>
        <p:spPr>
          <a:xfrm>
            <a:off x="685800" y="1295400"/>
            <a:ext cx="7772400" cy="4800600"/>
          </a:xfrm>
        </p:spPr>
        <p:txBody>
          <a:bodyPr/>
          <a:lstStyle/>
          <a:p>
            <a:pPr>
              <a:lnSpc>
                <a:spcPct val="90000"/>
              </a:lnSpc>
            </a:pPr>
            <a:r>
              <a:rPr lang="en-US" altLang="ja-JP" sz="2400"/>
              <a:t>Each </a:t>
            </a:r>
            <a:r>
              <a:rPr lang="en-US" altLang="ja-JP" sz="2400" b="1">
                <a:solidFill>
                  <a:srgbClr val="E4082B"/>
                </a:solidFill>
              </a:rPr>
              <a:t>point </a:t>
            </a:r>
            <a:r>
              <a:rPr lang="en-US" altLang="ja-JP" sz="2400"/>
              <a:t>in the orientation distribution represents a </a:t>
            </a:r>
            <a:r>
              <a:rPr lang="en-US" altLang="ja-JP" sz="2400" b="1">
                <a:solidFill>
                  <a:srgbClr val="E4082B"/>
                </a:solidFill>
              </a:rPr>
              <a:t>single specific orientation </a:t>
            </a:r>
            <a:r>
              <a:rPr lang="en-US" altLang="ja-JP" sz="2400"/>
              <a:t>or </a:t>
            </a:r>
            <a:r>
              <a:rPr lang="en-US" altLang="ja-JP" sz="2400" b="1"/>
              <a:t>texture component</a:t>
            </a:r>
            <a:r>
              <a:rPr lang="en-US" altLang="ja-JP" sz="2400"/>
              <a:t>.  </a:t>
            </a:r>
          </a:p>
          <a:p>
            <a:pPr>
              <a:lnSpc>
                <a:spcPct val="90000"/>
              </a:lnSpc>
            </a:pPr>
            <a:r>
              <a:rPr lang="en-US" altLang="ja-JP" sz="2400"/>
              <a:t>Most properties depend on the complete orientation (all 3 Euler angles matter), therefore must have the OD to predict properties.  Pole figures, for example, are not enough.</a:t>
            </a:r>
          </a:p>
          <a:p>
            <a:pPr>
              <a:lnSpc>
                <a:spcPct val="90000"/>
              </a:lnSpc>
            </a:pPr>
            <a:r>
              <a:rPr lang="en-US" altLang="ja-JP" sz="2400"/>
              <a:t>Can use the OD information to determine presence/absence of components, volume fractions, predict anisotropic properties of polycrystals.</a:t>
            </a:r>
          </a:p>
          <a:p>
            <a:pPr>
              <a:lnSpc>
                <a:spcPct val="90000"/>
              </a:lnSpc>
            </a:pPr>
            <a:r>
              <a:rPr lang="en-US" altLang="ja-JP" sz="2400"/>
              <a:t>Note that we </a:t>
            </a:r>
            <a:r>
              <a:rPr lang="en-US" altLang="ja-JP" sz="2400" i="1"/>
              <a:t>also </a:t>
            </a:r>
            <a:r>
              <a:rPr lang="en-US" altLang="ja-JP" sz="2400"/>
              <a:t>need the microstructure in order to predict anisotropic properties.</a:t>
            </a:r>
          </a:p>
        </p:txBody>
      </p:sp>
      <p:sp>
        <p:nvSpPr>
          <p:cNvPr id="20485"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76200" y="76200"/>
            <a:ext cx="685800" cy="457200"/>
          </a:xfrm>
        </p:spPr>
        <p:txBody>
          <a:bodyPr/>
          <a:lstStyle/>
          <a:p>
            <a:pPr algn="l">
              <a:defRPr/>
            </a:pPr>
            <a:fld id="{57B9205F-9B30-944F-B2E6-9D9D1CF92112}" type="slidenum">
              <a:rPr lang="en-US" smtClean="0"/>
              <a:pPr algn="l">
                <a:defRPr/>
              </a:pPr>
              <a:t>8</a:t>
            </a:fld>
            <a:endParaRPr lang="en-US"/>
          </a:p>
        </p:txBody>
      </p:sp>
      <p:sp>
        <p:nvSpPr>
          <p:cNvPr id="29698" name="Rectangle 2"/>
          <p:cNvSpPr>
            <a:spLocks noGrp="1" noChangeArrowheads="1"/>
          </p:cNvSpPr>
          <p:nvPr>
            <p:ph type="title"/>
          </p:nvPr>
        </p:nvSpPr>
        <p:spPr>
          <a:xfrm>
            <a:off x="381000" y="0"/>
            <a:ext cx="8458200" cy="914400"/>
          </a:xfrm>
        </p:spPr>
        <p:txBody>
          <a:bodyPr/>
          <a:lstStyle/>
          <a:p>
            <a:pPr>
              <a:defRPr/>
            </a:pPr>
            <a:r>
              <a:rPr lang="en-US" sz="3600">
                <a:ea typeface="+mj-ea"/>
                <a:cs typeface="+mj-cs"/>
              </a:rPr>
              <a:t>Orientation Distribution Function (ODF)</a:t>
            </a:r>
            <a:endParaRPr lang="en-US">
              <a:ea typeface="+mj-ea"/>
              <a:cs typeface="+mj-cs"/>
            </a:endParaRPr>
          </a:p>
        </p:txBody>
      </p:sp>
      <p:sp>
        <p:nvSpPr>
          <p:cNvPr id="22532" name="Rectangle 3"/>
          <p:cNvSpPr>
            <a:spLocks noGrp="1" noChangeArrowheads="1"/>
          </p:cNvSpPr>
          <p:nvPr>
            <p:ph type="body" idx="1"/>
          </p:nvPr>
        </p:nvSpPr>
        <p:spPr>
          <a:xfrm>
            <a:off x="457200" y="1066800"/>
            <a:ext cx="8001000" cy="3962400"/>
          </a:xfrm>
        </p:spPr>
        <p:txBody>
          <a:bodyPr/>
          <a:lstStyle/>
          <a:p>
            <a:pPr>
              <a:lnSpc>
                <a:spcPct val="90000"/>
              </a:lnSpc>
            </a:pPr>
            <a:r>
              <a:rPr lang="en-US" altLang="ja-JP" sz="1800"/>
              <a:t>A mathematical function is always available to describe the (continuous) orientation density; this is known as an “orientation distribution function” (</a:t>
            </a:r>
            <a:r>
              <a:rPr lang="en-US" altLang="ja-JP" sz="1800" i="1"/>
              <a:t>ODF</a:t>
            </a:r>
            <a:r>
              <a:rPr lang="en-US" altLang="ja-JP" sz="1800"/>
              <a:t>).  Properly speaking, any texture can be described by an OD but “ODF” should only be used if a functional form has been fitted to the data.</a:t>
            </a:r>
          </a:p>
          <a:p>
            <a:pPr>
              <a:lnSpc>
                <a:spcPct val="90000"/>
              </a:lnSpc>
            </a:pPr>
            <a:r>
              <a:rPr lang="en-US" altLang="ja-JP" sz="1800"/>
              <a:t>From probability theory, however, remember that, strictly speaking, the term “</a:t>
            </a:r>
            <a:r>
              <a:rPr lang="en-US" altLang="ja-JP" sz="1800" i="1"/>
              <a:t>distribution function”</a:t>
            </a:r>
            <a:r>
              <a:rPr lang="en-US" altLang="ja-JP" sz="1800"/>
              <a:t> is reserved for the cumulative frequency curve (only used for volume fractions in this context) whereas the </a:t>
            </a:r>
            <a:r>
              <a:rPr lang="en-US" altLang="ja-JP" sz="1800" i="1"/>
              <a:t>ODF </a:t>
            </a:r>
            <a:r>
              <a:rPr lang="en-US" altLang="ja-JP" sz="1800"/>
              <a:t>that we shall use is actually a </a:t>
            </a:r>
            <a:r>
              <a:rPr lang="en-US" altLang="ja-JP" sz="1800" i="1"/>
              <a:t>probability density</a:t>
            </a:r>
            <a:r>
              <a:rPr lang="en-US" altLang="ja-JP" sz="1800"/>
              <a:t> but normalized in a different way so that a randomly (uniformly) oriented material exhibits a level (intensity) of unity.  Such a normalization is different than that for a true probability density (i.e. such that the area under the curve is equal to one - to be discussed later).</a:t>
            </a:r>
          </a:p>
          <a:p>
            <a:pPr>
              <a:lnSpc>
                <a:spcPct val="90000"/>
              </a:lnSpc>
            </a:pPr>
            <a:r>
              <a:rPr lang="en-US" altLang="ja-JP" sz="1800"/>
              <a:t>Historically, </a:t>
            </a:r>
            <a:r>
              <a:rPr lang="en-US" altLang="ja-JP" sz="1800" i="1"/>
              <a:t>ODF </a:t>
            </a:r>
            <a:r>
              <a:rPr lang="en-US" altLang="ja-JP" sz="1800"/>
              <a:t>was associated with the series expansion method for fitting coefficients of generalized spherical harmonics [functions] to pole figure data*.  The set of harmonics+coefficients constitute a mathematical function describing the texture.  Fourier transforms represent an analogous operation for 1D data.</a:t>
            </a:r>
          </a:p>
        </p:txBody>
      </p:sp>
      <p:sp>
        <p:nvSpPr>
          <p:cNvPr id="22533"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solidFill>
                  <a:srgbClr val="FF0000"/>
                </a:solidFill>
                <a:latin typeface="Cambria Math"/>
              </a:rPr>
              <a:t>Concept</a:t>
            </a:r>
            <a:r>
              <a:rPr lang="en-US" altLang="ja-JP" sz="2000" dirty="0">
                <a:latin typeface="Cambria Math"/>
              </a:rPr>
              <a:t>  </a:t>
            </a:r>
            <a:r>
              <a:rPr lang="en-US" altLang="ja-JP" sz="2000" dirty="0" err="1">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sp>
        <p:nvSpPr>
          <p:cNvPr id="22534" name="Text Box 5"/>
          <p:cNvSpPr txBox="1">
            <a:spLocks noChangeArrowheads="1"/>
          </p:cNvSpPr>
          <p:nvPr/>
        </p:nvSpPr>
        <p:spPr bwMode="auto">
          <a:xfrm>
            <a:off x="1460500" y="5530850"/>
            <a:ext cx="4379099" cy="646331"/>
          </a:xfrm>
          <a:prstGeom prst="rect">
            <a:avLst/>
          </a:prstGeom>
          <a:noFill/>
          <a:ln w="9525">
            <a:noFill/>
            <a:miter lim="800000"/>
            <a:headEnd/>
            <a:tailEnd/>
          </a:ln>
        </p:spPr>
        <p:txBody>
          <a:bodyPr wrap="none">
            <a:prstTxWarp prst="textNoShape">
              <a:avLst/>
            </a:prstTxWarp>
            <a:spAutoFit/>
          </a:bodyPr>
          <a:lstStyle/>
          <a:p>
            <a:r>
              <a:rPr lang="en-US" altLang="ja-JP" sz="1800" dirty="0">
                <a:latin typeface="Calibri"/>
              </a:rPr>
              <a:t>  *H. J. Bunge: </a:t>
            </a:r>
            <a:r>
              <a:rPr lang="en-US" altLang="ja-JP" sz="1800" i="1" dirty="0">
                <a:latin typeface="Calibri"/>
              </a:rPr>
              <a:t>Z. Metall</a:t>
            </a:r>
            <a:r>
              <a:rPr lang="en-US" altLang="ja-JP" sz="1800" dirty="0">
                <a:latin typeface="Calibri"/>
              </a:rPr>
              <a:t>. </a:t>
            </a:r>
            <a:r>
              <a:rPr lang="en-US" altLang="ja-JP" sz="1800" b="1" dirty="0">
                <a:latin typeface="Calibri"/>
              </a:rPr>
              <a:t>56</a:t>
            </a:r>
            <a:r>
              <a:rPr lang="en-US" altLang="ja-JP" sz="1800" dirty="0">
                <a:latin typeface="Calibri"/>
              </a:rPr>
              <a:t>, (1965), p. 872.</a:t>
            </a:r>
          </a:p>
          <a:p>
            <a:r>
              <a:rPr lang="en-US" altLang="ja-JP" sz="1800" dirty="0">
                <a:latin typeface="Calibri"/>
              </a:rPr>
              <a:t>  *R. J. Roe: </a:t>
            </a:r>
            <a:r>
              <a:rPr lang="en-US" altLang="ja-JP" sz="1800" i="1" dirty="0">
                <a:latin typeface="Calibri"/>
              </a:rPr>
              <a:t>J. Appl. Phys</a:t>
            </a:r>
            <a:r>
              <a:rPr lang="en-US" altLang="ja-JP" sz="1800" dirty="0">
                <a:latin typeface="Calibri"/>
              </a:rPr>
              <a:t>. </a:t>
            </a:r>
            <a:r>
              <a:rPr lang="en-US" altLang="ja-JP" sz="1800" b="1" dirty="0">
                <a:latin typeface="Calibri"/>
              </a:rPr>
              <a:t>36</a:t>
            </a:r>
            <a:r>
              <a:rPr lang="en-US" altLang="ja-JP" sz="1800" dirty="0">
                <a:latin typeface="Calibri"/>
              </a:rPr>
              <a:t>, (1965), p. 2024.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6200" y="76200"/>
            <a:ext cx="685800" cy="457200"/>
          </a:xfrm>
        </p:spPr>
        <p:txBody>
          <a:bodyPr/>
          <a:lstStyle/>
          <a:p>
            <a:pPr algn="l">
              <a:defRPr/>
            </a:pPr>
            <a:fld id="{75FBC6D5-2152-524B-9312-277327620790}" type="slidenum">
              <a:rPr lang="en-US" smtClean="0"/>
              <a:pPr algn="l">
                <a:defRPr/>
              </a:pPr>
              <a:t>9</a:t>
            </a:fld>
            <a:endParaRPr lang="en-US"/>
          </a:p>
        </p:txBody>
      </p:sp>
      <p:sp>
        <p:nvSpPr>
          <p:cNvPr id="57346" name="Rectangle 2"/>
          <p:cNvSpPr>
            <a:spLocks noGrp="1" noChangeArrowheads="1"/>
          </p:cNvSpPr>
          <p:nvPr>
            <p:ph type="title"/>
          </p:nvPr>
        </p:nvSpPr>
        <p:spPr>
          <a:xfrm>
            <a:off x="533400" y="0"/>
            <a:ext cx="8458200" cy="1143000"/>
          </a:xfrm>
        </p:spPr>
        <p:txBody>
          <a:bodyPr/>
          <a:lstStyle/>
          <a:p>
            <a:pPr>
              <a:defRPr/>
            </a:pPr>
            <a:r>
              <a:rPr lang="en-US" sz="4000"/>
              <a:t>Orientation Space: Why Euler Angles?</a:t>
            </a:r>
          </a:p>
        </p:txBody>
      </p:sp>
      <p:sp>
        <p:nvSpPr>
          <p:cNvPr id="24580" name="Rectangle 3"/>
          <p:cNvSpPr>
            <a:spLocks noGrp="1" noChangeArrowheads="1"/>
          </p:cNvSpPr>
          <p:nvPr>
            <p:ph type="body" idx="1"/>
          </p:nvPr>
        </p:nvSpPr>
        <p:spPr>
          <a:xfrm>
            <a:off x="381000" y="1143000"/>
            <a:ext cx="5181600" cy="5105400"/>
          </a:xfrm>
        </p:spPr>
        <p:txBody>
          <a:bodyPr/>
          <a:lstStyle/>
          <a:p>
            <a:r>
              <a:rPr lang="en-US" altLang="ja-JP" sz="1600" dirty="0"/>
              <a:t>Why use Euler angles, when many other variables could be used for orientations?</a:t>
            </a:r>
          </a:p>
          <a:p>
            <a:r>
              <a:rPr lang="en-US" altLang="ja-JP" sz="1600" dirty="0"/>
              <a:t>The solution of the problem of calculating ODs from pole figure data was solved by Bunge and Roe by exploiting the mathematically convenient features of the generalized spherical harmonics, which were developed with </a:t>
            </a:r>
            <a:r>
              <a:rPr lang="en-US" altLang="ja-JP" sz="1600" i="1" dirty="0"/>
              <a:t>Euler angles</a:t>
            </a:r>
            <a:r>
              <a:rPr lang="en-US" altLang="ja-JP" sz="1600" dirty="0"/>
              <a:t>.  Finding the values of coefficients of the harmonic functions made it into a linear programming problem, solvable on the computers of the time.</a:t>
            </a:r>
          </a:p>
          <a:p>
            <a:r>
              <a:rPr lang="en-US" altLang="ja-JP" sz="1600" dirty="0"/>
              <a:t>Generalized spherical harmonics are the same functions used to describe electron </a:t>
            </a:r>
            <a:r>
              <a:rPr lang="en-US" altLang="ja-JP" sz="1600" dirty="0" err="1"/>
              <a:t>orbitals</a:t>
            </a:r>
            <a:r>
              <a:rPr lang="en-US" altLang="ja-JP" sz="1600" dirty="0"/>
              <a:t> in quantum physics.</a:t>
            </a:r>
          </a:p>
          <a:p>
            <a:r>
              <a:rPr lang="en-US" altLang="ja-JP" sz="1600" dirty="0"/>
              <a:t>If you are interested in a challenging mathematical problem, find a set of orthogonal functions that can be used with any of the other parameterizations (</a:t>
            </a:r>
            <a:r>
              <a:rPr lang="en-US" altLang="ja-JP" sz="1600" dirty="0" err="1"/>
              <a:t>Rodrigues</a:t>
            </a:r>
            <a:r>
              <a:rPr lang="en-US" altLang="ja-JP" sz="1600" dirty="0"/>
              <a:t>, quaternion etc.).  See e.g. Mason, J. K. and C. A. </a:t>
            </a:r>
            <a:r>
              <a:rPr lang="en-US" altLang="ja-JP" sz="1600" dirty="0" err="1"/>
              <a:t>Schuh</a:t>
            </a:r>
            <a:r>
              <a:rPr lang="en-US" altLang="ja-JP" sz="1600" dirty="0"/>
              <a:t> (2008). "</a:t>
            </a:r>
            <a:r>
              <a:rPr lang="en-US" altLang="ja-JP" sz="1600" dirty="0" err="1"/>
              <a:t>Hyperspherical</a:t>
            </a:r>
            <a:r>
              <a:rPr lang="en-US" altLang="ja-JP" sz="1600" dirty="0"/>
              <a:t> harmonics for the representation of crystallographic texture." </a:t>
            </a:r>
            <a:r>
              <a:rPr lang="en-US" altLang="ja-JP" sz="1600" i="1" dirty="0" err="1"/>
              <a:t>Acta</a:t>
            </a:r>
            <a:r>
              <a:rPr lang="en-US" altLang="ja-JP" sz="1600" i="1" dirty="0"/>
              <a:t> </a:t>
            </a:r>
            <a:r>
              <a:rPr lang="en-US" altLang="ja-JP" sz="1600" i="1" dirty="0" err="1"/>
              <a:t>materialia</a:t>
            </a:r>
            <a:r>
              <a:rPr lang="en-US" altLang="ja-JP" sz="1600" dirty="0"/>
              <a:t> </a:t>
            </a:r>
            <a:r>
              <a:rPr lang="en-US" altLang="ja-JP" sz="1600" b="1" dirty="0"/>
              <a:t>56</a:t>
            </a:r>
            <a:r>
              <a:rPr lang="en-US" altLang="ja-JP" sz="1600" dirty="0"/>
              <a:t> 6141-6155.</a:t>
            </a:r>
          </a:p>
        </p:txBody>
      </p:sp>
      <p:sp>
        <p:nvSpPr>
          <p:cNvPr id="24581" name="Text Box 4"/>
          <p:cNvSpPr txBox="1">
            <a:spLocks noChangeArrowheads="1"/>
          </p:cNvSpPr>
          <p:nvPr/>
        </p:nvSpPr>
        <p:spPr bwMode="auto">
          <a:xfrm>
            <a:off x="585788" y="6413500"/>
            <a:ext cx="8308760" cy="400110"/>
          </a:xfrm>
          <a:prstGeom prst="rect">
            <a:avLst/>
          </a:prstGeom>
          <a:solidFill>
            <a:srgbClr val="FFFCE1"/>
          </a:solidFill>
          <a:ln w="9525">
            <a:noFill/>
            <a:miter lim="800000"/>
            <a:headEnd/>
            <a:tailEnd/>
          </a:ln>
        </p:spPr>
        <p:txBody>
          <a:bodyPr wrap="none">
            <a:prstTxWarp prst="textNoShape">
              <a:avLst/>
            </a:prstTxWarp>
            <a:spAutoFit/>
          </a:bodyPr>
          <a:lstStyle/>
          <a:p>
            <a:r>
              <a:rPr lang="en-US" altLang="ja-JP" sz="2000" dirty="0">
                <a:latin typeface="Cambria Math"/>
              </a:rPr>
              <a:t>Concept  </a:t>
            </a:r>
            <a:r>
              <a:rPr lang="en-US" altLang="ja-JP" sz="2000" dirty="0" err="1">
                <a:solidFill>
                  <a:srgbClr val="FF0000"/>
                </a:solidFill>
                <a:latin typeface="Cambria Math"/>
              </a:rPr>
              <a:t>Params</a:t>
            </a:r>
            <a:r>
              <a:rPr lang="en-US" altLang="ja-JP" sz="2000" dirty="0">
                <a:latin typeface="Cambria Math"/>
              </a:rPr>
              <a:t>. Euler  Normalize  </a:t>
            </a:r>
            <a:r>
              <a:rPr lang="en-US" altLang="ja-JP" sz="2000" dirty="0" err="1">
                <a:latin typeface="Cambria Math"/>
              </a:rPr>
              <a:t>Vol.Frac</a:t>
            </a:r>
            <a:r>
              <a:rPr lang="en-US" altLang="ja-JP" sz="2000" dirty="0">
                <a:latin typeface="Cambria Math"/>
              </a:rPr>
              <a:t>.  Cartesian  Polar Components </a:t>
            </a:r>
          </a:p>
        </p:txBody>
      </p:sp>
      <p:pic>
        <p:nvPicPr>
          <p:cNvPr id="24582" name="Picture 5" descr="Spherical_Harmonics"/>
          <p:cNvPicPr>
            <a:picLocks noChangeAspect="1" noChangeArrowheads="1"/>
          </p:cNvPicPr>
          <p:nvPr/>
        </p:nvPicPr>
        <p:blipFill>
          <a:blip r:embed="rId3"/>
          <a:srcRect/>
          <a:stretch>
            <a:fillRect/>
          </a:stretch>
        </p:blipFill>
        <p:spPr bwMode="auto">
          <a:xfrm>
            <a:off x="5854700" y="2209800"/>
            <a:ext cx="3289300" cy="3295650"/>
          </a:xfrm>
          <a:prstGeom prst="rect">
            <a:avLst/>
          </a:prstGeom>
          <a:noFill/>
          <a:ln w="9525">
            <a:noFill/>
            <a:miter lim="800000"/>
            <a:headEnd/>
            <a:tailEnd/>
          </a:ln>
        </p:spPr>
      </p:pic>
      <p:sp>
        <p:nvSpPr>
          <p:cNvPr id="24583" name="Rectangle 6"/>
          <p:cNvSpPr>
            <a:spLocks noChangeArrowheads="1"/>
          </p:cNvSpPr>
          <p:nvPr/>
        </p:nvSpPr>
        <p:spPr bwMode="auto">
          <a:xfrm>
            <a:off x="5725887" y="936406"/>
            <a:ext cx="3265714" cy="1200329"/>
          </a:xfrm>
          <a:prstGeom prst="rect">
            <a:avLst/>
          </a:prstGeom>
          <a:noFill/>
          <a:ln w="9525">
            <a:noFill/>
            <a:miter lim="800000"/>
            <a:headEnd/>
            <a:tailEnd/>
          </a:ln>
        </p:spPr>
        <p:txBody>
          <a:bodyPr wrap="square">
            <a:prstTxWarp prst="textNoShape">
              <a:avLst/>
            </a:prstTxWarp>
            <a:spAutoFit/>
          </a:bodyPr>
          <a:lstStyle/>
          <a:p>
            <a:r>
              <a:rPr lang="en-US" altLang="ja-JP" sz="1800" dirty="0">
                <a:latin typeface="Calibri"/>
              </a:rPr>
              <a:t>Another website:</a:t>
            </a:r>
          </a:p>
          <a:p>
            <a:r>
              <a:rPr lang="en-US" altLang="ja-JP" sz="1800" i="1" dirty="0">
                <a:latin typeface="Calibri"/>
              </a:rPr>
              <a:t>http://www-</a:t>
            </a:r>
            <a:r>
              <a:rPr lang="en-US" altLang="ja-JP" sz="1800" i="1" dirty="0" err="1">
                <a:latin typeface="Calibri"/>
              </a:rPr>
              <a:t>udc.ig.utexas.edu</a:t>
            </a:r>
            <a:r>
              <a:rPr lang="en-US" altLang="ja-JP" sz="1800" i="1" dirty="0">
                <a:latin typeface="Calibri"/>
              </a:rPr>
              <a:t>/external/</a:t>
            </a:r>
            <a:r>
              <a:rPr lang="en-US" altLang="ja-JP" sz="1800" i="1" dirty="0" err="1">
                <a:latin typeface="Calibri"/>
              </a:rPr>
              <a:t>becker</a:t>
            </a:r>
            <a:r>
              <a:rPr lang="en-US" altLang="ja-JP" sz="1800" i="1" dirty="0">
                <a:latin typeface="Calibri"/>
              </a:rPr>
              <a:t>/teaching-</a:t>
            </a:r>
            <a:r>
              <a:rPr lang="en-US" altLang="ja-JP" sz="1800" i="1" dirty="0" err="1">
                <a:latin typeface="Calibri"/>
              </a:rPr>
              <a:t>sh.html</a:t>
            </a:r>
            <a:endParaRPr lang="en-US" altLang="ja-JP" sz="1800" i="1" dirty="0">
              <a:latin typeface="Calibri"/>
            </a:endParaRPr>
          </a:p>
        </p:txBody>
      </p:sp>
      <p:sp>
        <p:nvSpPr>
          <p:cNvPr id="9" name="TextBox 8"/>
          <p:cNvSpPr txBox="1"/>
          <p:nvPr/>
        </p:nvSpPr>
        <p:spPr>
          <a:xfrm>
            <a:off x="5715000" y="5486400"/>
            <a:ext cx="3200400" cy="646113"/>
          </a:xfrm>
          <a:prstGeom prst="rect">
            <a:avLst/>
          </a:prstGeom>
          <a:noFill/>
        </p:spPr>
        <p:txBody>
          <a:bodyPr>
            <a:spAutoFit/>
          </a:bodyPr>
          <a:lstStyle/>
          <a:p>
            <a:pPr>
              <a:defRPr/>
            </a:pPr>
            <a:r>
              <a:rPr lang="en-US" sz="1800" dirty="0">
                <a:latin typeface="Calibri"/>
              </a:rPr>
              <a:t>Look for visualization as: </a:t>
            </a:r>
            <a:r>
              <a:rPr lang="en-US" sz="1800" dirty="0" err="1">
                <a:solidFill>
                  <a:srgbClr val="000000"/>
                </a:solidFill>
                <a:latin typeface="Calibri"/>
                <a:ea typeface="Lucida Grande"/>
                <a:cs typeface="Lucida Grande"/>
              </a:rPr>
              <a:t>spherical_harmonics.mpeg</a:t>
            </a:r>
            <a:endParaRPr lang="en-US" sz="1800" dirty="0">
              <a:latin typeface="Calibri"/>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7650</TotalTime>
  <Words>5992</Words>
  <Application>Microsoft Macintosh PowerPoint</Application>
  <PresentationFormat>On-screen Show (4:3)</PresentationFormat>
  <Paragraphs>532</Paragraphs>
  <Slides>56</Slides>
  <Notes>47</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Calibri</vt:lpstr>
      <vt:lpstr>Cambria Math</vt:lpstr>
      <vt:lpstr>Palatino</vt:lpstr>
      <vt:lpstr>Symbol</vt:lpstr>
      <vt:lpstr>Times</vt:lpstr>
      <vt:lpstr>Times New Roman</vt:lpstr>
      <vt:lpstr>Blank</vt:lpstr>
      <vt:lpstr>Document</vt:lpstr>
      <vt:lpstr>Equation</vt:lpstr>
      <vt:lpstr>Orientation Distribution: Definition, Discrete Forms, Examples </vt:lpstr>
      <vt:lpstr>Lecture Objectives</vt:lpstr>
      <vt:lpstr>In Class Questions: 1</vt:lpstr>
      <vt:lpstr>In Class Questions: 2</vt:lpstr>
      <vt:lpstr>In Class Questions: 3</vt:lpstr>
      <vt:lpstr>Orientation Distribution (OD)</vt:lpstr>
      <vt:lpstr>Meaning of an OD</vt:lpstr>
      <vt:lpstr>Orientation Distribution Function (ODF)</vt:lpstr>
      <vt:lpstr>Orientation Space: Why Euler Angles?</vt:lpstr>
      <vt:lpstr>Euler Angles, Ship Analogy</vt:lpstr>
      <vt:lpstr>Area Element, Volume Element</vt:lpstr>
      <vt:lpstr>Description of Probability</vt:lpstr>
      <vt:lpstr>Normalization of OD</vt:lpstr>
      <vt:lpstr>Example of random orientation distribution in Euler space</vt:lpstr>
      <vt:lpstr>PDF versus ODF</vt:lpstr>
      <vt:lpstr>Discrete versus Continuous Orientation Distributions</vt:lpstr>
      <vt:lpstr>Standard 5x5x5° Discretization</vt:lpstr>
      <vt:lpstr>Discrete OD</vt:lpstr>
      <vt:lpstr>PFs ⇄ OD</vt:lpstr>
      <vt:lpstr>Distribution Functions and Volume Fractions</vt:lpstr>
      <vt:lpstr>Grains, Orientations,  and the OD</vt:lpstr>
      <vt:lpstr>Volume Fractions from Intensity in the [continuous] OD</vt:lpstr>
      <vt:lpstr>Intensity from Volume Fractions</vt:lpstr>
      <vt:lpstr>Intensity from Vf, contd.</vt:lpstr>
      <vt:lpstr>Representation of the OD</vt:lpstr>
      <vt:lpstr>OD Example</vt:lpstr>
      <vt:lpstr>3D Animation in Euler Space</vt:lpstr>
      <vt:lpstr>Cartesian Euler Space</vt:lpstr>
      <vt:lpstr>OD Sections</vt:lpstr>
      <vt:lpstr>Example of OD in Bunge Euler Space</vt:lpstr>
      <vt:lpstr>PowerPoint Presentation</vt:lpstr>
      <vt:lpstr>Numerical  ⇄  Graphical</vt:lpstr>
      <vt:lpstr>(Partial) Fibers in  fcc Rolling Textures</vt:lpstr>
      <vt:lpstr>OD ⇄ Pole Figure</vt:lpstr>
      <vt:lpstr>PowerPoint Presentation</vt:lpstr>
      <vt:lpstr>PowerPoint Presentation</vt:lpstr>
      <vt:lpstr>PowerPoint Presentation</vt:lpstr>
      <vt:lpstr>Texture Components</vt:lpstr>
      <vt:lpstr>Texture Component Table</vt:lpstr>
      <vt:lpstr>PowerPoint Presentation</vt:lpstr>
      <vt:lpstr>Miller Index Map in Euler Space</vt:lpstr>
      <vt:lpstr>f2 = 45° section, Bunge angles</vt:lpstr>
      <vt:lpstr>3D Views</vt:lpstr>
      <vt:lpstr>SOD versus COD</vt:lpstr>
      <vt:lpstr>Section Conventions</vt:lpstr>
      <vt:lpstr>Summary</vt:lpstr>
      <vt:lpstr>Supplemental Slides</vt:lpstr>
      <vt:lpstr>Need for 3 Parameters</vt:lpstr>
      <vt:lpstr>Sets of Randomly Chosen Orientations</vt:lpstr>
      <vt:lpstr>Polar OD Plots</vt:lpstr>
      <vt:lpstr>Polar versus Cartesian Plots</vt:lpstr>
      <vt:lpstr>Continuous Intensity Polar Plots</vt:lpstr>
      <vt:lpstr>Euler Angle Conventions</vt:lpstr>
      <vt:lpstr>Where is the RD? (TD, ND…)</vt:lpstr>
      <vt:lpstr>Where is the RD? (TD, ND…)</vt:lpstr>
      <vt:lpstr>Miller Index Map, contd.</vt:lpstr>
    </vt:vector>
  </TitlesOfParts>
  <Company>mse/cmu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Orientation Distribution </dc:title>
  <dc:creator>a. d. rollett</dc:creator>
  <cp:lastModifiedBy>rollett</cp:lastModifiedBy>
  <cp:revision>141</cp:revision>
  <cp:lastPrinted>2005-01-24T20:51:55Z</cp:lastPrinted>
  <dcterms:created xsi:type="dcterms:W3CDTF">2011-09-11T17:55:19Z</dcterms:created>
  <dcterms:modified xsi:type="dcterms:W3CDTF">2022-01-30T02:33:30Z</dcterms:modified>
</cp:coreProperties>
</file>