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268" r:id="rId3"/>
    <p:sldId id="257" r:id="rId4"/>
    <p:sldId id="341" r:id="rId5"/>
    <p:sldId id="344" r:id="rId6"/>
    <p:sldId id="269" r:id="rId7"/>
    <p:sldId id="355" r:id="rId8"/>
    <p:sldId id="331" r:id="rId9"/>
    <p:sldId id="342" r:id="rId10"/>
    <p:sldId id="350" r:id="rId11"/>
    <p:sldId id="333" r:id="rId12"/>
    <p:sldId id="334" r:id="rId13"/>
    <p:sldId id="335" r:id="rId14"/>
    <p:sldId id="337" r:id="rId15"/>
    <p:sldId id="338" r:id="rId16"/>
    <p:sldId id="339" r:id="rId17"/>
    <p:sldId id="281" r:id="rId18"/>
    <p:sldId id="280" r:id="rId19"/>
    <p:sldId id="343" r:id="rId20"/>
    <p:sldId id="363" r:id="rId21"/>
    <p:sldId id="362" r:id="rId22"/>
    <p:sldId id="348" r:id="rId23"/>
    <p:sldId id="351" r:id="rId24"/>
    <p:sldId id="352" r:id="rId25"/>
    <p:sldId id="353" r:id="rId26"/>
    <p:sldId id="354" r:id="rId27"/>
    <p:sldId id="358" r:id="rId28"/>
    <p:sldId id="360" r:id="rId29"/>
    <p:sldId id="365" r:id="rId30"/>
    <p:sldId id="367" r:id="rId31"/>
    <p:sldId id="369" r:id="rId32"/>
    <p:sldId id="370" r:id="rId33"/>
    <p:sldId id="371" r:id="rId34"/>
    <p:sldId id="304" r:id="rId35"/>
    <p:sldId id="305" r:id="rId36"/>
    <p:sldId id="303" r:id="rId37"/>
    <p:sldId id="318" r:id="rId38"/>
    <p:sldId id="306" r:id="rId39"/>
    <p:sldId id="317" r:id="rId40"/>
    <p:sldId id="307" r:id="rId41"/>
    <p:sldId id="308" r:id="rId42"/>
    <p:sldId id="309" r:id="rId43"/>
    <p:sldId id="310" r:id="rId44"/>
    <p:sldId id="311" r:id="rId45"/>
    <p:sldId id="312" r:id="rId46"/>
    <p:sldId id="313" r:id="rId47"/>
    <p:sldId id="314" r:id="rId48"/>
    <p:sldId id="316" r:id="rId49"/>
    <p:sldId id="315" r:id="rId50"/>
    <p:sldId id="291" r:id="rId51"/>
    <p:sldId id="292" r:id="rId52"/>
    <p:sldId id="293" r:id="rId53"/>
    <p:sldId id="294" r:id="rId54"/>
    <p:sldId id="296" r:id="rId55"/>
    <p:sldId id="297" r:id="rId56"/>
    <p:sldId id="372" r:id="rId57"/>
    <p:sldId id="298" r:id="rId58"/>
    <p:sldId id="299" r:id="rId59"/>
    <p:sldId id="300" r:id="rId60"/>
    <p:sldId id="302" r:id="rId61"/>
    <p:sldId id="301" r:id="rId62"/>
    <p:sldId id="320" r:id="rId63"/>
    <p:sldId id="321" r:id="rId64"/>
    <p:sldId id="322" r:id="rId65"/>
    <p:sldId id="323" r:id="rId66"/>
    <p:sldId id="324" r:id="rId67"/>
    <p:sldId id="325" r:id="rId68"/>
    <p:sldId id="326" r:id="rId69"/>
    <p:sldId id="327" r:id="rId70"/>
    <p:sldId id="328" r:id="rId71"/>
    <p:sldId id="265"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C5B"/>
    <a:srgbClr val="0025C2"/>
    <a:srgbClr val="00D05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86145" autoAdjust="0"/>
  </p:normalViewPr>
  <p:slideViewPr>
    <p:cSldViewPr>
      <p:cViewPr varScale="1">
        <p:scale>
          <a:sx n="124" d="100"/>
          <a:sy n="124" d="100"/>
        </p:scale>
        <p:origin x="128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9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5" Type="http://schemas.openxmlformats.org/officeDocument/2006/relationships/image" Target="../media/image31.wmf"/><Relationship Id="rId4"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image" Target="../media/image121.wmf"/><Relationship Id="rId5" Type="http://schemas.openxmlformats.org/officeDocument/2006/relationships/image" Target="../media/image126.wmf"/><Relationship Id="rId4" Type="http://schemas.openxmlformats.org/officeDocument/2006/relationships/image" Target="../media/image125.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30.wmf"/><Relationship Id="rId3" Type="http://schemas.openxmlformats.org/officeDocument/2006/relationships/image" Target="../media/image7.wmf"/><Relationship Id="rId7" Type="http://schemas.openxmlformats.org/officeDocument/2006/relationships/image" Target="../media/image129.wmf"/><Relationship Id="rId2" Type="http://schemas.openxmlformats.org/officeDocument/2006/relationships/image" Target="../media/image6.wmf"/><Relationship Id="rId1" Type="http://schemas.openxmlformats.org/officeDocument/2006/relationships/image" Target="../media/image121.wmf"/><Relationship Id="rId6" Type="http://schemas.openxmlformats.org/officeDocument/2006/relationships/image" Target="../media/image128.wmf"/><Relationship Id="rId5" Type="http://schemas.openxmlformats.org/officeDocument/2006/relationships/image" Target="../media/image127.wmf"/><Relationship Id="rId4" Type="http://schemas.openxmlformats.org/officeDocument/2006/relationships/image" Target="../media/image8.wmf"/><Relationship Id="rId9" Type="http://schemas.openxmlformats.org/officeDocument/2006/relationships/image" Target="../media/image13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wmf"/><Relationship Id="rId1" Type="http://schemas.openxmlformats.org/officeDocument/2006/relationships/image" Target="../media/image121.wmf"/><Relationship Id="rId6" Type="http://schemas.openxmlformats.org/officeDocument/2006/relationships/image" Target="../media/image136.wmf"/><Relationship Id="rId5" Type="http://schemas.openxmlformats.org/officeDocument/2006/relationships/image" Target="../media/image135.wmf"/><Relationship Id="rId4" Type="http://schemas.openxmlformats.org/officeDocument/2006/relationships/image" Target="../media/image1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1439DA-A009-4043-8F94-7057E6A4E42A}" type="datetimeFigureOut">
              <a:rPr lang="en-US" smtClean="0"/>
              <a:pPr/>
              <a:t>4/6/19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DE100D-5FF6-40F0-AF51-198386D08834}" type="slidenum">
              <a:rPr lang="en-US" smtClean="0"/>
              <a:pPr/>
              <a:t>‹#›</a:t>
            </a:fld>
            <a:endParaRPr lang="en-US"/>
          </a:p>
        </p:txBody>
      </p:sp>
    </p:spTree>
    <p:extLst>
      <p:ext uri="{BB962C8B-B14F-4D97-AF65-F5344CB8AC3E}">
        <p14:creationId xmlns:p14="http://schemas.microsoft.com/office/powerpoint/2010/main" val="422304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a:solidFill>
                  <a:schemeClr val="tx1"/>
                </a:solidFill>
                <a:effectLst/>
                <a:latin typeface="+mn-lt"/>
                <a:ea typeface="+mn-ea"/>
                <a:cs typeface="+mn-cs"/>
              </a:rPr>
              <a:t> -&gt; r</a:t>
            </a:r>
            <a:r>
              <a:rPr lang="en-US" sz="1200" kern="1200" dirty="0">
                <a:solidFill>
                  <a:schemeClr val="tx1"/>
                </a:solidFill>
                <a:effectLst/>
                <a:latin typeface="+mn-lt"/>
                <a:ea typeface="+mn-ea"/>
                <a:cs typeface="+mn-cs"/>
              </a:rPr>
              <a:t>educe the interface energy, and hence the activation energy for nucleation</a:t>
            </a:r>
            <a:r>
              <a:rPr lang="en-US" sz="1200" kern="1200" baseline="0" dirty="0">
                <a:solidFill>
                  <a:schemeClr val="tx1"/>
                </a:solidFill>
                <a:effectLst/>
                <a:latin typeface="+mn-lt"/>
                <a:ea typeface="+mn-ea"/>
                <a:cs typeface="+mn-cs"/>
              </a:rPr>
              <a:t> -&gt; </a:t>
            </a:r>
            <a:r>
              <a:rPr lang="en-US" sz="1200" kern="1200" dirty="0">
                <a:solidFill>
                  <a:schemeClr val="tx1"/>
                </a:solidFill>
                <a:effectLst/>
                <a:latin typeface="+mn-lt"/>
                <a:ea typeface="+mn-ea"/>
                <a:cs typeface="+mn-cs"/>
              </a:rPr>
              <a:t>the properties of interfaces depend on the relative dispositions of the crystals that they connect.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2</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3D44B-D4B5-447D-8FCE-7568BF6C3174}" type="slidenum">
              <a:rPr lang="en-US"/>
              <a:pPr/>
              <a:t>52</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191077-DB75-4F28-8FBD-C02F48F7A6DE}" type="slidenum">
              <a:rPr lang="en-US"/>
              <a:pPr/>
              <a:t>53</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1C3CC3-EB74-4C80-86F9-E848B99E3F3F}" type="slidenum">
              <a:rPr lang="en-US"/>
              <a:pPr/>
              <a:t>54</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DACB09-E226-49DF-8630-34E6B3CD670C}" type="slidenum">
              <a:rPr lang="en-US"/>
              <a:pPr/>
              <a:t>55</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4F182A54-2D1B-1D45-B0BC-9511F6C1C68D}" type="slidenum">
              <a:rPr lang="en-US">
                <a:latin typeface="Arial" pitchFamily="1" charset="0"/>
                <a:ea typeface="ＭＳ Ｐゴシック" pitchFamily="1" charset="-128"/>
                <a:cs typeface="ＭＳ Ｐゴシック" pitchFamily="1" charset="-128"/>
              </a:rPr>
              <a:pPr/>
              <a:t>57</a:t>
            </a:fld>
            <a:endParaRPr lang="en-US">
              <a:latin typeface="Arial" pitchFamily="1" charset="0"/>
              <a:ea typeface="ＭＳ Ｐゴシック" pitchFamily="1" charset="-128"/>
              <a:cs typeface="ＭＳ Ｐゴシック" pitchFamily="1" charset="-128"/>
            </a:endParaRPr>
          </a:p>
        </p:txBody>
      </p:sp>
      <p:sp>
        <p:nvSpPr>
          <p:cNvPr id="23555" name="Slide Image Placeholder 1"/>
          <p:cNvSpPr>
            <a:spLocks noGrp="1" noRot="1" noChangeAspect="1"/>
          </p:cNvSpPr>
          <p:nvPr>
            <p:ph type="sldImg"/>
          </p:nvPr>
        </p:nvSpPr>
        <p:spPr>
          <a:xfrm>
            <a:off x="1144588" y="684213"/>
            <a:ext cx="4572000" cy="3429000"/>
          </a:xfrm>
          <a:solidFill>
            <a:srgbClr val="FFFFFF"/>
          </a:solidFill>
          <a:ln/>
        </p:spPr>
      </p:sp>
      <p:sp>
        <p:nvSpPr>
          <p:cNvPr id="23556" name="Notes Placeholder 2"/>
          <p:cNvSpPr>
            <a:spLocks noGrp="1"/>
          </p:cNvSpPr>
          <p:nvPr>
            <p:ph type="body" idx="1"/>
          </p:nvPr>
        </p:nvSpPr>
        <p:spPr>
          <a:xfrm>
            <a:off x="685800" y="4343400"/>
            <a:ext cx="5486400" cy="4114800"/>
          </a:xfrm>
          <a:solidFill>
            <a:srgbClr val="FFFFFF"/>
          </a:solidFill>
          <a:ln>
            <a:solidFill>
              <a:srgbClr val="000000"/>
            </a:solidFill>
          </a:ln>
        </p:spPr>
        <p:txBody>
          <a:bodyPr lIns="91424" tIns="45713" rIns="91424" bIns="45713"/>
          <a:lstStyle/>
          <a:p>
            <a:pPr eaLnBrk="1" hangingPunct="1">
              <a:spcBef>
                <a:spcPct val="0"/>
              </a:spcBef>
            </a:pPr>
            <a:r>
              <a:rPr lang="en-US">
                <a:latin typeface="Arial" pitchFamily="1" charset="0"/>
                <a:ea typeface="ＭＳ Ｐゴシック" pitchFamily="1" charset="-128"/>
                <a:cs typeface="ＭＳ Ｐゴシック" pitchFamily="1" charset="-128"/>
              </a:rPr>
              <a:t> - dpa=displacements per atom, a measure of radiation-induced damage. 1dpa means that every atom was displaced on average once from its original location by a collision with an energetic particle. 7dpa means that every atoms has been displaced on average 7 times.</a:t>
            </a:r>
          </a:p>
          <a:p>
            <a:pPr eaLnBrk="1" hangingPunct="1">
              <a:spcBef>
                <a:spcPct val="0"/>
              </a:spcBef>
            </a:pPr>
            <a:endParaRPr lang="en-US">
              <a:latin typeface="Arial" pitchFamily="1" charset="0"/>
              <a:ea typeface="ＭＳ Ｐゴシック" pitchFamily="1" charset="-128"/>
              <a:cs typeface="ＭＳ Ｐゴシック" pitchFamily="1" charset="-128"/>
            </a:endParaRPr>
          </a:p>
        </p:txBody>
      </p:sp>
      <p:sp>
        <p:nvSpPr>
          <p:cNvPr id="2355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24" tIns="45713" rIns="91424" bIns="45713" anchor="b">
            <a:prstTxWarp prst="textNoShape">
              <a:avLst/>
            </a:prstTxWarp>
          </a:bodyPr>
          <a:lstStyle/>
          <a:p>
            <a:pPr algn="r" defTabSz="865188" eaLnBrk="1" hangingPunct="1"/>
            <a:fld id="{66EA0919-8F08-274E-B20B-D54E45C2956E}" type="slidenum">
              <a:rPr lang="en-US" sz="1100">
                <a:latin typeface="Calibri" pitchFamily="1" charset="0"/>
              </a:rPr>
              <a:pPr algn="r" defTabSz="865188" eaLnBrk="1" hangingPunct="1"/>
              <a:t>57</a:t>
            </a:fld>
            <a:endParaRPr lang="en-US" sz="1100">
              <a:latin typeface="Calibri" pitchFamily="1"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BD3EA6DA-D12A-214F-9777-F7838260036F}" type="slidenum">
              <a:rPr lang="en-US">
                <a:latin typeface="Arial" pitchFamily="1" charset="0"/>
                <a:ea typeface="ＭＳ Ｐゴシック" pitchFamily="1" charset="-128"/>
                <a:cs typeface="ＭＳ Ｐゴシック" pitchFamily="1" charset="-128"/>
              </a:rPr>
              <a:pPr/>
              <a:t>58</a:t>
            </a:fld>
            <a:endParaRPr lang="en-US">
              <a:latin typeface="Arial" pitchFamily="1" charset="0"/>
              <a:ea typeface="ＭＳ Ｐゴシック" pitchFamily="1" charset="-128"/>
              <a:cs typeface="ＭＳ Ｐゴシック" pitchFamily="1"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spcBef>
                <a:spcPct val="0"/>
              </a:spcBef>
            </a:pPr>
            <a:r>
              <a:rPr lang="en-US">
                <a:latin typeface="Arial" pitchFamily="1" charset="0"/>
                <a:ea typeface="ＭＳ Ｐゴシック" pitchFamily="1" charset="-128"/>
                <a:cs typeface="ＭＳ Ｐゴシック" pitchFamily="1" charset="-128"/>
              </a:rPr>
              <a:t>PF-fix sample, which direction specified crystal normals heading</a:t>
            </a:r>
          </a:p>
          <a:p>
            <a:pPr eaLnBrk="1" hangingPunct="1">
              <a:spcBef>
                <a:spcPct val="0"/>
              </a:spcBef>
            </a:pPr>
            <a:r>
              <a:rPr lang="en-US">
                <a:latin typeface="Arial" pitchFamily="1" charset="0"/>
                <a:ea typeface="ＭＳ Ｐゴシック" pitchFamily="1" charset="-128"/>
                <a:cs typeface="ＭＳ Ｐゴシック" pitchFamily="1" charset="-128"/>
              </a:rPr>
              <a:t>IPF-which crystal planes (directions) are perpendicular to sample direction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45392A54-F33E-6D4B-ABBA-ECCC52828535}" type="slidenum">
              <a:rPr lang="en-US">
                <a:latin typeface="Arial" pitchFamily="1" charset="0"/>
                <a:ea typeface="ＭＳ Ｐゴシック" pitchFamily="1" charset="-128"/>
                <a:cs typeface="ＭＳ Ｐゴシック" pitchFamily="1" charset="-128"/>
              </a:rPr>
              <a:pPr/>
              <a:t>59</a:t>
            </a:fld>
            <a:endParaRPr lang="en-US">
              <a:latin typeface="Arial" pitchFamily="1" charset="0"/>
              <a:ea typeface="ＭＳ Ｐゴシック" pitchFamily="1" charset="-128"/>
              <a:cs typeface="ＭＳ Ｐゴシック" pitchFamily="1" charset="-128"/>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a:solidFill>
                  <a:schemeClr val="tx1"/>
                </a:solidFill>
                <a:effectLst/>
                <a:latin typeface="+mn-lt"/>
                <a:ea typeface="+mn-ea"/>
                <a:cs typeface="+mn-cs"/>
              </a:rPr>
              <a:t> -&gt; r</a:t>
            </a:r>
            <a:r>
              <a:rPr lang="en-US" sz="1200" kern="1200" dirty="0">
                <a:solidFill>
                  <a:schemeClr val="tx1"/>
                </a:solidFill>
                <a:effectLst/>
                <a:latin typeface="+mn-lt"/>
                <a:ea typeface="+mn-ea"/>
                <a:cs typeface="+mn-cs"/>
              </a:rPr>
              <a:t>educe the interface energy, and hence the activation energy for nucleation</a:t>
            </a:r>
            <a:r>
              <a:rPr lang="en-US" sz="1200" kern="1200" baseline="0" dirty="0">
                <a:solidFill>
                  <a:schemeClr val="tx1"/>
                </a:solidFill>
                <a:effectLst/>
                <a:latin typeface="+mn-lt"/>
                <a:ea typeface="+mn-ea"/>
                <a:cs typeface="+mn-cs"/>
              </a:rPr>
              <a:t> -&gt; </a:t>
            </a:r>
            <a:r>
              <a:rPr lang="en-US" sz="1200" kern="1200" dirty="0">
                <a:solidFill>
                  <a:schemeClr val="tx1"/>
                </a:solidFill>
                <a:effectLst/>
                <a:latin typeface="+mn-lt"/>
                <a:ea typeface="+mn-ea"/>
                <a:cs typeface="+mn-cs"/>
              </a:rPr>
              <a:t>the properties of interfaces depend on the relative dispositions of the crystals that they connect.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63</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a:solidFill>
                  <a:schemeClr val="tx1"/>
                </a:solidFill>
                <a:effectLst/>
                <a:latin typeface="+mn-lt"/>
                <a:ea typeface="+mn-ea"/>
                <a:cs typeface="+mn-cs"/>
              </a:rPr>
              <a:t> -&gt; r</a:t>
            </a:r>
            <a:r>
              <a:rPr lang="en-US" sz="1200" kern="1200" dirty="0">
                <a:solidFill>
                  <a:schemeClr val="tx1"/>
                </a:solidFill>
                <a:effectLst/>
                <a:latin typeface="+mn-lt"/>
                <a:ea typeface="+mn-ea"/>
                <a:cs typeface="+mn-cs"/>
              </a:rPr>
              <a:t>educe the interface energy, and hence the activation energy for nucleation</a:t>
            </a:r>
            <a:r>
              <a:rPr lang="en-US" sz="1200" kern="1200" baseline="0" dirty="0">
                <a:solidFill>
                  <a:schemeClr val="tx1"/>
                </a:solidFill>
                <a:effectLst/>
                <a:latin typeface="+mn-lt"/>
                <a:ea typeface="+mn-ea"/>
                <a:cs typeface="+mn-cs"/>
              </a:rPr>
              <a:t> -&gt; </a:t>
            </a:r>
            <a:r>
              <a:rPr lang="en-US" sz="1200" kern="1200" dirty="0">
                <a:solidFill>
                  <a:schemeClr val="tx1"/>
                </a:solidFill>
                <a:effectLst/>
                <a:latin typeface="+mn-lt"/>
                <a:ea typeface="+mn-ea"/>
                <a:cs typeface="+mn-cs"/>
              </a:rPr>
              <a:t>the properties of interfaces depend on the relative dispositions of the crystals that they connect.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66</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a:solidFill>
                  <a:schemeClr val="tx1"/>
                </a:solidFill>
                <a:effectLst/>
                <a:latin typeface="+mn-lt"/>
                <a:ea typeface="+mn-ea"/>
                <a:cs typeface="+mn-cs"/>
              </a:rPr>
              <a:t> -&gt; r</a:t>
            </a:r>
            <a:r>
              <a:rPr lang="en-US" sz="1200" kern="1200" dirty="0">
                <a:solidFill>
                  <a:schemeClr val="tx1"/>
                </a:solidFill>
                <a:effectLst/>
                <a:latin typeface="+mn-lt"/>
                <a:ea typeface="+mn-ea"/>
                <a:cs typeface="+mn-cs"/>
              </a:rPr>
              <a:t>educe the interface energy, and hence the activation energy for nucleation</a:t>
            </a:r>
            <a:r>
              <a:rPr lang="en-US" sz="1200" kern="1200" baseline="0" dirty="0">
                <a:solidFill>
                  <a:schemeClr val="tx1"/>
                </a:solidFill>
                <a:effectLst/>
                <a:latin typeface="+mn-lt"/>
                <a:ea typeface="+mn-ea"/>
                <a:cs typeface="+mn-cs"/>
              </a:rPr>
              <a:t> -&gt; </a:t>
            </a:r>
            <a:r>
              <a:rPr lang="en-US" sz="1200" kern="1200" dirty="0">
                <a:solidFill>
                  <a:schemeClr val="tx1"/>
                </a:solidFill>
                <a:effectLst/>
                <a:latin typeface="+mn-lt"/>
                <a:ea typeface="+mn-ea"/>
                <a:cs typeface="+mn-cs"/>
              </a:rPr>
              <a:t>the properties of interfaces depend on the relative dispositions of the crystals that they connect.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67</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a:solidFill>
                  <a:schemeClr val="tx1"/>
                </a:solidFill>
                <a:effectLst/>
                <a:latin typeface="+mn-lt"/>
                <a:ea typeface="+mn-ea"/>
                <a:cs typeface="+mn-cs"/>
              </a:rPr>
              <a:t> -&gt; r</a:t>
            </a:r>
            <a:r>
              <a:rPr lang="en-US" sz="1200" kern="1200" dirty="0">
                <a:solidFill>
                  <a:schemeClr val="tx1"/>
                </a:solidFill>
                <a:effectLst/>
                <a:latin typeface="+mn-lt"/>
                <a:ea typeface="+mn-ea"/>
                <a:cs typeface="+mn-cs"/>
              </a:rPr>
              <a:t>educe the interface energy, and hence the activation energy for nucleation</a:t>
            </a:r>
            <a:r>
              <a:rPr lang="en-US" sz="1200" kern="1200" baseline="0" dirty="0">
                <a:solidFill>
                  <a:schemeClr val="tx1"/>
                </a:solidFill>
                <a:effectLst/>
                <a:latin typeface="+mn-lt"/>
                <a:ea typeface="+mn-ea"/>
                <a:cs typeface="+mn-cs"/>
              </a:rPr>
              <a:t> -&gt; </a:t>
            </a:r>
            <a:r>
              <a:rPr lang="en-US" sz="1200" kern="1200" dirty="0">
                <a:solidFill>
                  <a:schemeClr val="tx1"/>
                </a:solidFill>
                <a:effectLst/>
                <a:latin typeface="+mn-lt"/>
                <a:ea typeface="+mn-ea"/>
                <a:cs typeface="+mn-cs"/>
              </a:rPr>
              <a:t>the properties of interfaces depend on the relative dispositions of the crystals that they connect.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3</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a:solidFill>
                  <a:schemeClr val="tx1"/>
                </a:solidFill>
                <a:effectLst/>
                <a:latin typeface="+mn-lt"/>
                <a:ea typeface="+mn-ea"/>
                <a:cs typeface="+mn-cs"/>
              </a:rPr>
              <a:t> -&gt; r</a:t>
            </a:r>
            <a:r>
              <a:rPr lang="en-US" sz="1200" kern="1200" dirty="0">
                <a:solidFill>
                  <a:schemeClr val="tx1"/>
                </a:solidFill>
                <a:effectLst/>
                <a:latin typeface="+mn-lt"/>
                <a:ea typeface="+mn-ea"/>
                <a:cs typeface="+mn-cs"/>
              </a:rPr>
              <a:t>educe the interface energy, and hence the activation energy for nucleation</a:t>
            </a:r>
            <a:r>
              <a:rPr lang="en-US" sz="1200" kern="1200" baseline="0" dirty="0">
                <a:solidFill>
                  <a:schemeClr val="tx1"/>
                </a:solidFill>
                <a:effectLst/>
                <a:latin typeface="+mn-lt"/>
                <a:ea typeface="+mn-ea"/>
                <a:cs typeface="+mn-cs"/>
              </a:rPr>
              <a:t> -&gt; </a:t>
            </a:r>
            <a:r>
              <a:rPr lang="en-US" sz="1200" kern="1200" dirty="0">
                <a:solidFill>
                  <a:schemeClr val="tx1"/>
                </a:solidFill>
                <a:effectLst/>
                <a:latin typeface="+mn-lt"/>
                <a:ea typeface="+mn-ea"/>
                <a:cs typeface="+mn-cs"/>
              </a:rPr>
              <a:t>the properties of interfaces depend on the relative dispositions of the crystals that they connect.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68</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a:solidFill>
                  <a:schemeClr val="tx1"/>
                </a:solidFill>
                <a:effectLst/>
                <a:latin typeface="+mn-lt"/>
                <a:ea typeface="+mn-ea"/>
                <a:cs typeface="+mn-cs"/>
              </a:rPr>
              <a:t> -&gt; r</a:t>
            </a:r>
            <a:r>
              <a:rPr lang="en-US" sz="1200" kern="1200" dirty="0">
                <a:solidFill>
                  <a:schemeClr val="tx1"/>
                </a:solidFill>
                <a:effectLst/>
                <a:latin typeface="+mn-lt"/>
                <a:ea typeface="+mn-ea"/>
                <a:cs typeface="+mn-cs"/>
              </a:rPr>
              <a:t>educe the interface energy, and hence the activation energy for nucleation</a:t>
            </a:r>
            <a:r>
              <a:rPr lang="en-US" sz="1200" kern="1200" baseline="0" dirty="0">
                <a:solidFill>
                  <a:schemeClr val="tx1"/>
                </a:solidFill>
                <a:effectLst/>
                <a:latin typeface="+mn-lt"/>
                <a:ea typeface="+mn-ea"/>
                <a:cs typeface="+mn-cs"/>
              </a:rPr>
              <a:t> -&gt; </a:t>
            </a:r>
            <a:r>
              <a:rPr lang="en-US" sz="1200" kern="1200" dirty="0">
                <a:solidFill>
                  <a:schemeClr val="tx1"/>
                </a:solidFill>
                <a:effectLst/>
                <a:latin typeface="+mn-lt"/>
                <a:ea typeface="+mn-ea"/>
                <a:cs typeface="+mn-cs"/>
              </a:rPr>
              <a:t>the properties of interfaces depend on the relative dispositions of the crystals that they connect.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69</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a:solidFill>
                  <a:schemeClr val="tx1"/>
                </a:solidFill>
                <a:effectLst/>
                <a:latin typeface="+mn-lt"/>
                <a:ea typeface="+mn-ea"/>
                <a:cs typeface="+mn-cs"/>
              </a:rPr>
              <a:t> -&gt; r</a:t>
            </a:r>
            <a:r>
              <a:rPr lang="en-US" sz="1200" kern="1200" dirty="0">
                <a:solidFill>
                  <a:schemeClr val="tx1"/>
                </a:solidFill>
                <a:effectLst/>
                <a:latin typeface="+mn-lt"/>
                <a:ea typeface="+mn-ea"/>
                <a:cs typeface="+mn-cs"/>
              </a:rPr>
              <a:t>educe the interface energy, and hence the activation energy for nucleation</a:t>
            </a:r>
            <a:r>
              <a:rPr lang="en-US" sz="1200" kern="1200" baseline="0" dirty="0">
                <a:solidFill>
                  <a:schemeClr val="tx1"/>
                </a:solidFill>
                <a:effectLst/>
                <a:latin typeface="+mn-lt"/>
                <a:ea typeface="+mn-ea"/>
                <a:cs typeface="+mn-cs"/>
              </a:rPr>
              <a:t> -&gt; </a:t>
            </a:r>
            <a:r>
              <a:rPr lang="en-US" sz="1200" kern="1200" dirty="0">
                <a:solidFill>
                  <a:schemeClr val="tx1"/>
                </a:solidFill>
                <a:effectLst/>
                <a:latin typeface="+mn-lt"/>
                <a:ea typeface="+mn-ea"/>
                <a:cs typeface="+mn-cs"/>
              </a:rPr>
              <a:t>the properties of interfaces depend on the relative dispositions of the crystals that they connect.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70</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a:solidFill>
                  <a:schemeClr val="tx1"/>
                </a:solidFill>
                <a:effectLst/>
                <a:latin typeface="+mn-lt"/>
                <a:ea typeface="+mn-ea"/>
                <a:cs typeface="+mn-cs"/>
              </a:rPr>
              <a:t> -&gt; r</a:t>
            </a:r>
            <a:r>
              <a:rPr lang="en-US" sz="1200" kern="1200" dirty="0">
                <a:solidFill>
                  <a:schemeClr val="tx1"/>
                </a:solidFill>
                <a:effectLst/>
                <a:latin typeface="+mn-lt"/>
                <a:ea typeface="+mn-ea"/>
                <a:cs typeface="+mn-cs"/>
              </a:rPr>
              <a:t>educe the interface energy, and hence the activation energy for nucleation</a:t>
            </a:r>
            <a:r>
              <a:rPr lang="en-US" sz="1200" kern="1200" baseline="0" dirty="0">
                <a:solidFill>
                  <a:schemeClr val="tx1"/>
                </a:solidFill>
                <a:effectLst/>
                <a:latin typeface="+mn-lt"/>
                <a:ea typeface="+mn-ea"/>
                <a:cs typeface="+mn-cs"/>
              </a:rPr>
              <a:t> -&gt; </a:t>
            </a:r>
            <a:r>
              <a:rPr lang="en-US" sz="1200" kern="1200" dirty="0">
                <a:solidFill>
                  <a:schemeClr val="tx1"/>
                </a:solidFill>
                <a:effectLst/>
                <a:latin typeface="+mn-lt"/>
                <a:ea typeface="+mn-ea"/>
                <a:cs typeface="+mn-cs"/>
              </a:rPr>
              <a:t>the properties of interfaces depend on the relative dispositions of the crystals that they connect.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6</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a:solidFill>
                  <a:schemeClr val="tx1"/>
                </a:solidFill>
                <a:effectLst/>
                <a:latin typeface="+mn-lt"/>
                <a:ea typeface="+mn-ea"/>
                <a:cs typeface="+mn-cs"/>
              </a:rPr>
              <a:t> -&gt; r</a:t>
            </a:r>
            <a:r>
              <a:rPr lang="en-US" sz="1200" kern="1200" dirty="0">
                <a:solidFill>
                  <a:schemeClr val="tx1"/>
                </a:solidFill>
                <a:effectLst/>
                <a:latin typeface="+mn-lt"/>
                <a:ea typeface="+mn-ea"/>
                <a:cs typeface="+mn-cs"/>
              </a:rPr>
              <a:t>educe the interface energy, and hence the activation energy for nucleation</a:t>
            </a:r>
            <a:r>
              <a:rPr lang="en-US" sz="1200" kern="1200" baseline="0" dirty="0">
                <a:solidFill>
                  <a:schemeClr val="tx1"/>
                </a:solidFill>
                <a:effectLst/>
                <a:latin typeface="+mn-lt"/>
                <a:ea typeface="+mn-ea"/>
                <a:cs typeface="+mn-cs"/>
              </a:rPr>
              <a:t> -&gt; </a:t>
            </a:r>
            <a:r>
              <a:rPr lang="en-US" sz="1200" kern="1200" dirty="0">
                <a:solidFill>
                  <a:schemeClr val="tx1"/>
                </a:solidFill>
                <a:effectLst/>
                <a:latin typeface="+mn-lt"/>
                <a:ea typeface="+mn-ea"/>
                <a:cs typeface="+mn-cs"/>
              </a:rPr>
              <a:t>the properties of interfaces depend on the relative dispositions of the crystals that they connect.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7</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1 -1] direction strong</a:t>
            </a:r>
          </a:p>
        </p:txBody>
      </p:sp>
      <p:sp>
        <p:nvSpPr>
          <p:cNvPr id="4" name="Slide Number Placeholder 3"/>
          <p:cNvSpPr>
            <a:spLocks noGrp="1"/>
          </p:cNvSpPr>
          <p:nvPr>
            <p:ph type="sldNum" sz="quarter" idx="10"/>
          </p:nvPr>
        </p:nvSpPr>
        <p:spPr/>
        <p:txBody>
          <a:bodyPr/>
          <a:lstStyle/>
          <a:p>
            <a:fld id="{9C995846-2029-114B-9FC9-5F49B3DB48DB}" type="slidenum">
              <a:rPr lang="en-US" smtClean="0"/>
              <a:pPr/>
              <a:t>16</a:t>
            </a:fld>
            <a:endParaRPr lang="en-US"/>
          </a:p>
        </p:txBody>
      </p:sp>
    </p:spTree>
    <p:extLst>
      <p:ext uri="{BB962C8B-B14F-4D97-AF65-F5344CB8AC3E}">
        <p14:creationId xmlns:p14="http://schemas.microsoft.com/office/powerpoint/2010/main" val="1337965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a:solidFill>
                  <a:schemeClr val="tx1"/>
                </a:solidFill>
                <a:effectLst/>
                <a:latin typeface="+mn-lt"/>
                <a:ea typeface="+mn-ea"/>
                <a:cs typeface="+mn-cs"/>
              </a:rPr>
              <a:t> -&gt; r</a:t>
            </a:r>
            <a:r>
              <a:rPr lang="en-US" sz="1200" kern="1200" dirty="0">
                <a:solidFill>
                  <a:schemeClr val="tx1"/>
                </a:solidFill>
                <a:effectLst/>
                <a:latin typeface="+mn-lt"/>
                <a:ea typeface="+mn-ea"/>
                <a:cs typeface="+mn-cs"/>
              </a:rPr>
              <a:t>educe the interface energy, and hence the activation energy for nucleation</a:t>
            </a:r>
            <a:r>
              <a:rPr lang="en-US" sz="1200" kern="1200" baseline="0" dirty="0">
                <a:solidFill>
                  <a:schemeClr val="tx1"/>
                </a:solidFill>
                <a:effectLst/>
                <a:latin typeface="+mn-lt"/>
                <a:ea typeface="+mn-ea"/>
                <a:cs typeface="+mn-cs"/>
              </a:rPr>
              <a:t> -&gt; </a:t>
            </a:r>
            <a:r>
              <a:rPr lang="en-US" sz="1200" kern="1200" dirty="0">
                <a:solidFill>
                  <a:schemeClr val="tx1"/>
                </a:solidFill>
                <a:effectLst/>
                <a:latin typeface="+mn-lt"/>
                <a:ea typeface="+mn-ea"/>
                <a:cs typeface="+mn-cs"/>
              </a:rPr>
              <a:t>the properties of interfaces depend on the relative dispositions of the crystals that they connect.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17</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a:solidFill>
                  <a:schemeClr val="tx1"/>
                </a:solidFill>
                <a:effectLst/>
                <a:latin typeface="+mn-lt"/>
                <a:ea typeface="+mn-ea"/>
                <a:cs typeface="+mn-cs"/>
              </a:rPr>
              <a:t> -&gt; r</a:t>
            </a:r>
            <a:r>
              <a:rPr lang="en-US" sz="1200" kern="1200" dirty="0">
                <a:solidFill>
                  <a:schemeClr val="tx1"/>
                </a:solidFill>
                <a:effectLst/>
                <a:latin typeface="+mn-lt"/>
                <a:ea typeface="+mn-ea"/>
                <a:cs typeface="+mn-cs"/>
              </a:rPr>
              <a:t>educe the interface energy, and hence the activation energy for nucleation</a:t>
            </a:r>
            <a:r>
              <a:rPr lang="en-US" sz="1200" kern="1200" baseline="0" dirty="0">
                <a:solidFill>
                  <a:schemeClr val="tx1"/>
                </a:solidFill>
                <a:effectLst/>
                <a:latin typeface="+mn-lt"/>
                <a:ea typeface="+mn-ea"/>
                <a:cs typeface="+mn-cs"/>
              </a:rPr>
              <a:t> -&gt; </a:t>
            </a:r>
            <a:r>
              <a:rPr lang="en-US" sz="1200" kern="1200" dirty="0">
                <a:solidFill>
                  <a:schemeClr val="tx1"/>
                </a:solidFill>
                <a:effectLst/>
                <a:latin typeface="+mn-lt"/>
                <a:ea typeface="+mn-ea"/>
                <a:cs typeface="+mn-cs"/>
              </a:rPr>
              <a:t>the properties of interfaces depend on the relative dispositions of the crystals that they connect.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18</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0C81C2-DECA-4240-8860-6D34F5010CC4}" type="slidenum">
              <a:rPr lang="en-US"/>
              <a:pPr/>
              <a:t>50</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05048A-41B1-4E83-BFEB-DA900F37D1FC}" type="slidenum">
              <a:rPr lang="en-US"/>
              <a:pPr/>
              <a:t>51</a:t>
            </a:fld>
            <a:endParaRPr 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47B94E-8282-4808-963C-70CD67ABF9D7}" type="datetimeFigureOut">
              <a:rPr lang="en-US" smtClean="0"/>
              <a:pPr/>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47B94E-8282-4808-963C-70CD67ABF9D7}" type="datetimeFigureOut">
              <a:rPr lang="en-US" smtClean="0"/>
              <a:pPr/>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47B94E-8282-4808-963C-70CD67ABF9D7}" type="datetimeFigureOut">
              <a:rPr lang="en-US" smtClean="0"/>
              <a:pPr/>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47B94E-8282-4808-963C-70CD67ABF9D7}" type="datetimeFigureOut">
              <a:rPr lang="en-US" smtClean="0"/>
              <a:pPr/>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47B94E-8282-4808-963C-70CD67ABF9D7}" type="datetimeFigureOut">
              <a:rPr lang="en-US" smtClean="0"/>
              <a:pPr/>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47B94E-8282-4808-963C-70CD67ABF9D7}" type="datetimeFigureOut">
              <a:rPr lang="en-US" smtClean="0"/>
              <a:pPr/>
              <a:t>4/6/19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47B94E-8282-4808-963C-70CD67ABF9D7}" type="datetimeFigureOut">
              <a:rPr lang="en-US" smtClean="0"/>
              <a:pPr/>
              <a:t>4/6/19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47B94E-8282-4808-963C-70CD67ABF9D7}" type="datetimeFigureOut">
              <a:rPr lang="en-US" smtClean="0"/>
              <a:pPr/>
              <a:t>4/6/19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47B94E-8282-4808-963C-70CD67ABF9D7}" type="datetimeFigureOut">
              <a:rPr lang="en-US" smtClean="0"/>
              <a:pPr/>
              <a:t>4/6/19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47B94E-8282-4808-963C-70CD67ABF9D7}" type="datetimeFigureOut">
              <a:rPr lang="en-US" smtClean="0"/>
              <a:pPr/>
              <a:t>4/6/19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47B94E-8282-4808-963C-70CD67ABF9D7}" type="datetimeFigureOut">
              <a:rPr lang="en-US" smtClean="0"/>
              <a:pPr/>
              <a:t>4/6/19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Franklin Gothic Book" pitchFamily="34" charset="0"/>
              </a:defRPr>
            </a:lvl1pPr>
          </a:lstStyle>
          <a:p>
            <a:fld id="{F047B94E-8282-4808-963C-70CD67ABF9D7}" type="datetimeFigureOut">
              <a:rPr lang="en-US" smtClean="0"/>
              <a:pPr/>
              <a:t>4/6/19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Franklin Gothic Book" pitchFamily="34" charset="0"/>
              </a:defRPr>
            </a:lvl1pPr>
          </a:lstStyle>
          <a:p>
            <a:endParaRPr lang="en-US"/>
          </a:p>
        </p:txBody>
      </p:sp>
      <p:sp>
        <p:nvSpPr>
          <p:cNvPr id="6" name="Slide Number Placeholder 5"/>
          <p:cNvSpPr>
            <a:spLocks noGrp="1"/>
          </p:cNvSpPr>
          <p:nvPr>
            <p:ph type="sldNum" sz="quarter" idx="4"/>
          </p:nvPr>
        </p:nvSpPr>
        <p:spPr>
          <a:xfrm>
            <a:off x="7010400" y="0"/>
            <a:ext cx="2133600" cy="365125"/>
          </a:xfrm>
          <a:prstGeom prst="rect">
            <a:avLst/>
          </a:prstGeom>
        </p:spPr>
        <p:txBody>
          <a:bodyPr vert="horz" lIns="91440" tIns="45720" rIns="91440" bIns="45720" rtlCol="0" anchor="ctr"/>
          <a:lstStyle>
            <a:lvl1pPr algn="r">
              <a:defRPr sz="1400">
                <a:solidFill>
                  <a:schemeClr val="tx1"/>
                </a:solidFill>
                <a:latin typeface="Franklin Gothic Book" pitchFamily="34" charset="0"/>
              </a:defRPr>
            </a:lvl1pPr>
          </a:lstStyle>
          <a:p>
            <a:fld id="{2023F399-C8EC-4A63-9F13-0B61723C60F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Franklin Gothic Boo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31.wmf"/><Relationship Id="rId3" Type="http://schemas.openxmlformats.org/officeDocument/2006/relationships/notesSlide" Target="../notesSlides/notesSlide6.xml"/><Relationship Id="rId7" Type="http://schemas.openxmlformats.org/officeDocument/2006/relationships/image" Target="../media/image28.wmf"/><Relationship Id="rId12"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30.wmf"/><Relationship Id="rId5" Type="http://schemas.openxmlformats.org/officeDocument/2006/relationships/image" Target="../media/image27.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29.w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emf"/><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7.png"/><Relationship Id="rId4" Type="http://schemas.openxmlformats.org/officeDocument/2006/relationships/image" Target="../media/image66.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7.jpeg"/><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70.pn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5.jpeg"/><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19.wmf"/><Relationship Id="rId4" Type="http://schemas.openxmlformats.org/officeDocument/2006/relationships/oleObject" Target="../embeddings/oleObject11.bin"/></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19.xml"/><Relationship Id="rId7" Type="http://schemas.openxmlformats.org/officeDocument/2006/relationships/image" Target="../media/image121.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image" Target="../media/image120.wmf"/><Relationship Id="rId4" Type="http://schemas.openxmlformats.org/officeDocument/2006/relationships/oleObject" Target="../embeddings/oleObject12.bin"/><Relationship Id="rId9" Type="http://schemas.openxmlformats.org/officeDocument/2006/relationships/image" Target="../media/image122.wmf"/></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126.wmf"/><Relationship Id="rId3" Type="http://schemas.openxmlformats.org/officeDocument/2006/relationships/notesSlide" Target="../notesSlides/notesSlide20.xml"/><Relationship Id="rId7" Type="http://schemas.openxmlformats.org/officeDocument/2006/relationships/image" Target="../media/image123.wmf"/><Relationship Id="rId12"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6.bin"/><Relationship Id="rId11" Type="http://schemas.openxmlformats.org/officeDocument/2006/relationships/image" Target="../media/image125.wmf"/><Relationship Id="rId5" Type="http://schemas.openxmlformats.org/officeDocument/2006/relationships/image" Target="../media/image121.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124.wmf"/></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127.wmf"/><Relationship Id="rId18" Type="http://schemas.openxmlformats.org/officeDocument/2006/relationships/oleObject" Target="../embeddings/oleObject27.bin"/><Relationship Id="rId3" Type="http://schemas.openxmlformats.org/officeDocument/2006/relationships/notesSlide" Target="../notesSlides/notesSlide21.xml"/><Relationship Id="rId21" Type="http://schemas.openxmlformats.org/officeDocument/2006/relationships/image" Target="../media/image131.wmf"/><Relationship Id="rId7" Type="http://schemas.openxmlformats.org/officeDocument/2006/relationships/image" Target="../media/image6.wmf"/><Relationship Id="rId12" Type="http://schemas.openxmlformats.org/officeDocument/2006/relationships/oleObject" Target="../embeddings/oleObject24.bin"/><Relationship Id="rId17" Type="http://schemas.openxmlformats.org/officeDocument/2006/relationships/image" Target="../media/image129.wmf"/><Relationship Id="rId2" Type="http://schemas.openxmlformats.org/officeDocument/2006/relationships/slideLayout" Target="../slideLayouts/slideLayout2.xml"/><Relationship Id="rId16" Type="http://schemas.openxmlformats.org/officeDocument/2006/relationships/oleObject" Target="../embeddings/oleObject26.bin"/><Relationship Id="rId20" Type="http://schemas.openxmlformats.org/officeDocument/2006/relationships/oleObject" Target="../embeddings/oleObject28.bin"/><Relationship Id="rId1" Type="http://schemas.openxmlformats.org/officeDocument/2006/relationships/vmlDrawing" Target="../drawings/vmlDrawing8.vml"/><Relationship Id="rId6" Type="http://schemas.openxmlformats.org/officeDocument/2006/relationships/oleObject" Target="../embeddings/oleObject21.bin"/><Relationship Id="rId11" Type="http://schemas.openxmlformats.org/officeDocument/2006/relationships/image" Target="../media/image8.wmf"/><Relationship Id="rId5" Type="http://schemas.openxmlformats.org/officeDocument/2006/relationships/image" Target="../media/image121.wmf"/><Relationship Id="rId15" Type="http://schemas.openxmlformats.org/officeDocument/2006/relationships/image" Target="../media/image128.wmf"/><Relationship Id="rId10" Type="http://schemas.openxmlformats.org/officeDocument/2006/relationships/oleObject" Target="../embeddings/oleObject23.bin"/><Relationship Id="rId19" Type="http://schemas.openxmlformats.org/officeDocument/2006/relationships/image" Target="../media/image130.wmf"/><Relationship Id="rId4" Type="http://schemas.openxmlformats.org/officeDocument/2006/relationships/oleObject" Target="../embeddings/oleObject20.bin"/><Relationship Id="rId9" Type="http://schemas.openxmlformats.org/officeDocument/2006/relationships/image" Target="../media/image7.wmf"/><Relationship Id="rId14" Type="http://schemas.openxmlformats.org/officeDocument/2006/relationships/oleObject" Target="../embeddings/oleObject25.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4.xml"/><Relationship Id="rId7" Type="http://schemas.openxmlformats.org/officeDocument/2006/relationships/image" Target="../media/image6.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8.wmf"/><Relationship Id="rId5" Type="http://schemas.openxmlformats.org/officeDocument/2006/relationships/image" Target="../media/image10.png"/><Relationship Id="rId10" Type="http://schemas.openxmlformats.org/officeDocument/2006/relationships/oleObject" Target="../embeddings/oleObject3.bin"/><Relationship Id="rId4" Type="http://schemas.openxmlformats.org/officeDocument/2006/relationships/image" Target="../media/image9.png"/><Relationship Id="rId9" Type="http://schemas.openxmlformats.org/officeDocument/2006/relationships/image" Target="../media/image7.wmf"/></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135.wmf"/><Relationship Id="rId3" Type="http://schemas.openxmlformats.org/officeDocument/2006/relationships/notesSlide" Target="../notesSlides/notesSlide22.xml"/><Relationship Id="rId7" Type="http://schemas.openxmlformats.org/officeDocument/2006/relationships/image" Target="../media/image132.wmf"/><Relationship Id="rId12"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30.bin"/><Relationship Id="rId11" Type="http://schemas.openxmlformats.org/officeDocument/2006/relationships/image" Target="../media/image134.wmf"/><Relationship Id="rId5" Type="http://schemas.openxmlformats.org/officeDocument/2006/relationships/image" Target="../media/image121.wmf"/><Relationship Id="rId15" Type="http://schemas.openxmlformats.org/officeDocument/2006/relationships/image" Target="../media/image136.wm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133.wmf"/><Relationship Id="rId14" Type="http://schemas.openxmlformats.org/officeDocument/2006/relationships/oleObject" Target="../embeddings/oleObject34.bin"/></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838200"/>
            <a:ext cx="8077200" cy="1447800"/>
          </a:xfrm>
          <a:solidFill>
            <a:srgbClr val="FFFC5B"/>
          </a:solidFill>
          <a:ln cmpd="dbl">
            <a:solidFill>
              <a:schemeClr val="bg2">
                <a:lumMod val="50000"/>
              </a:schemeClr>
            </a:solidFill>
          </a:ln>
          <a:effectLst/>
        </p:spPr>
        <p:txBody>
          <a:bodyPr>
            <a:noAutofit/>
          </a:bodyPr>
          <a:lstStyle/>
          <a:p>
            <a:r>
              <a:rPr lang="en-US" sz="4800" dirty="0">
                <a:solidFill>
                  <a:srgbClr val="0000FF"/>
                </a:solidFill>
                <a:latin typeface="Times New Roman"/>
                <a:cs typeface="Times New Roman"/>
              </a:rPr>
              <a:t>Transformation texture and Orientation relationship</a:t>
            </a:r>
          </a:p>
        </p:txBody>
      </p:sp>
      <p:sp>
        <p:nvSpPr>
          <p:cNvPr id="3" name="Subtitle 2"/>
          <p:cNvSpPr>
            <a:spLocks noGrp="1"/>
          </p:cNvSpPr>
          <p:nvPr>
            <p:ph type="subTitle" idx="1"/>
          </p:nvPr>
        </p:nvSpPr>
        <p:spPr>
          <a:xfrm>
            <a:off x="228600" y="3048000"/>
            <a:ext cx="8610600" cy="2286000"/>
          </a:xfrm>
        </p:spPr>
        <p:txBody>
          <a:bodyPr>
            <a:normAutofit fontScale="92500"/>
          </a:bodyPr>
          <a:lstStyle/>
          <a:p>
            <a:r>
              <a:rPr lang="en-US" dirty="0">
                <a:solidFill>
                  <a:srgbClr val="000000"/>
                </a:solidFill>
                <a:latin typeface="Franklin Gothic Book" pitchFamily="34" charset="0"/>
              </a:rPr>
              <a:t>Vahid Tari, Ben </a:t>
            </a:r>
            <a:r>
              <a:rPr lang="en-US" dirty="0" err="1">
                <a:solidFill>
                  <a:srgbClr val="000000"/>
                </a:solidFill>
                <a:latin typeface="Franklin Gothic Book" pitchFamily="34" charset="0"/>
              </a:rPr>
              <a:t>Anglin</a:t>
            </a:r>
            <a:r>
              <a:rPr lang="en-US" dirty="0">
                <a:solidFill>
                  <a:srgbClr val="000000"/>
                </a:solidFill>
                <a:latin typeface="Franklin Gothic Book" pitchFamily="34" charset="0"/>
              </a:rPr>
              <a:t>, </a:t>
            </a:r>
            <a:r>
              <a:rPr lang="en-US" dirty="0">
                <a:solidFill>
                  <a:srgbClr val="000000"/>
                </a:solidFill>
              </a:rPr>
              <a:t>S. Mandal, and A.D. Rollett</a:t>
            </a:r>
          </a:p>
          <a:p>
            <a:endParaRPr lang="en-US" dirty="0">
              <a:solidFill>
                <a:srgbClr val="000000"/>
              </a:solidFill>
            </a:endParaRPr>
          </a:p>
          <a:p>
            <a:r>
              <a:rPr lang="en-US" dirty="0">
                <a:solidFill>
                  <a:schemeClr val="tx1"/>
                </a:solidFill>
              </a:rPr>
              <a:t>27-750</a:t>
            </a:r>
          </a:p>
          <a:p>
            <a:r>
              <a:rPr lang="en-US" dirty="0">
                <a:solidFill>
                  <a:schemeClr val="tx1"/>
                </a:solidFill>
              </a:rPr>
              <a:t>Texture, Microstructure &amp; Anisotropy</a:t>
            </a:r>
          </a:p>
          <a:p>
            <a:endParaRPr lang="en-US" dirty="0">
              <a:solidFill>
                <a:srgbClr val="000000"/>
              </a:solidFill>
            </a:endParaRPr>
          </a:p>
        </p:txBody>
      </p:sp>
      <p:sp>
        <p:nvSpPr>
          <p:cNvPr id="4" name="TextBox 3"/>
          <p:cNvSpPr txBox="1"/>
          <p:nvPr/>
        </p:nvSpPr>
        <p:spPr>
          <a:xfrm>
            <a:off x="3276600" y="6019800"/>
            <a:ext cx="2741744" cy="369332"/>
          </a:xfrm>
          <a:prstGeom prst="rect">
            <a:avLst/>
          </a:prstGeom>
          <a:noFill/>
        </p:spPr>
        <p:txBody>
          <a:bodyPr wrap="none" rtlCol="0">
            <a:spAutoFit/>
          </a:bodyPr>
          <a:lstStyle/>
          <a:p>
            <a:r>
              <a:rPr lang="en-US" dirty="0"/>
              <a:t>Last revised 28</a:t>
            </a:r>
            <a:r>
              <a:rPr lang="en-US" baseline="30000" dirty="0"/>
              <a:t>th</a:t>
            </a:r>
            <a:r>
              <a:rPr lang="en-US" dirty="0"/>
              <a:t> Apr. 2016</a:t>
            </a:r>
          </a:p>
        </p:txBody>
      </p:sp>
      <p:pic>
        <p:nvPicPr>
          <p:cNvPr id="6" name="Picture 5" descr="CM_logo_horiz_r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76200"/>
            <a:ext cx="3238743" cy="490864"/>
          </a:xfrm>
          <a:prstGeom prst="rect">
            <a:avLst/>
          </a:prstGeom>
        </p:spPr>
      </p:pic>
      <p:pic>
        <p:nvPicPr>
          <p:cNvPr id="7" name="Picture 6" descr="mse-materials-logo-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5943600"/>
            <a:ext cx="2238689" cy="7390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a:bodyPr>
          <a:lstStyle/>
          <a:p>
            <a:r>
              <a:rPr lang="en-US" dirty="0">
                <a:solidFill>
                  <a:srgbClr val="0000FF"/>
                </a:solidFill>
                <a:latin typeface="Franklin Gothic Book" pitchFamily="34" charset="0"/>
              </a:rPr>
              <a:t>Variants Selection</a:t>
            </a:r>
          </a:p>
        </p:txBody>
      </p:sp>
      <p:sp>
        <p:nvSpPr>
          <p:cNvPr id="3" name="Content Placeholder 2"/>
          <p:cNvSpPr>
            <a:spLocks noGrp="1"/>
          </p:cNvSpPr>
          <p:nvPr>
            <p:ph idx="1"/>
          </p:nvPr>
        </p:nvSpPr>
        <p:spPr>
          <a:xfrm>
            <a:off x="457200" y="1166780"/>
            <a:ext cx="8229600" cy="2230941"/>
          </a:xfrm>
        </p:spPr>
        <p:txBody>
          <a:bodyPr>
            <a:normAutofit fontScale="77500" lnSpcReduction="20000"/>
          </a:bodyPr>
          <a:lstStyle/>
          <a:p>
            <a:r>
              <a:rPr lang="en-US" sz="3600" dirty="0">
                <a:latin typeface="Franklin Gothic Book" pitchFamily="34" charset="0"/>
              </a:rPr>
              <a:t>Variants selection: Few of the theoretically predicted variants dominant. Some variants may be preferred over others depending on the transformation mechanism.</a:t>
            </a:r>
          </a:p>
          <a:p>
            <a:r>
              <a:rPr lang="en-US" sz="3600" dirty="0">
                <a:latin typeface="Franklin Gothic Book" pitchFamily="34" charset="0"/>
              </a:rPr>
              <a:t>Knowledge about variants selection important to understand microstructure evolution. </a:t>
            </a:r>
          </a:p>
          <a:p>
            <a:endParaRPr lang="en-US" dirty="0">
              <a:latin typeface="Franklin Gothic Book" pitchFamily="34" charset="0"/>
            </a:endParaRPr>
          </a:p>
          <a:p>
            <a:endParaRPr lang="en-US" dirty="0">
              <a:latin typeface="Franklin Gothic Book" pitchFamily="34" charset="0"/>
            </a:endParaRPr>
          </a:p>
        </p:txBody>
      </p:sp>
      <p:pic>
        <p:nvPicPr>
          <p:cNvPr id="5" name="Picture 4" descr="selection_variants.jpg"/>
          <p:cNvPicPr>
            <a:picLocks noChangeAspect="1"/>
          </p:cNvPicPr>
          <p:nvPr/>
        </p:nvPicPr>
        <p:blipFill rotWithShape="1">
          <a:blip r:embed="rId2" cstate="print">
            <a:extLst>
              <a:ext uri="{28A0092B-C50C-407E-A947-70E740481C1C}">
                <a14:useLocalDpi xmlns:a14="http://schemas.microsoft.com/office/drawing/2010/main" val="0"/>
              </a:ext>
            </a:extLst>
          </a:blip>
          <a:srcRect l="12444" t="53586" r="4957" b="2070"/>
          <a:stretch/>
        </p:blipFill>
        <p:spPr>
          <a:xfrm>
            <a:off x="4252325" y="3489016"/>
            <a:ext cx="4891675" cy="1955148"/>
          </a:xfrm>
          <a:prstGeom prst="rect">
            <a:avLst/>
          </a:prstGeom>
        </p:spPr>
      </p:pic>
      <p:pic>
        <p:nvPicPr>
          <p:cNvPr id="6" name="Picture 5" descr="selection_variants.jpg"/>
          <p:cNvPicPr>
            <a:picLocks noChangeAspect="1"/>
          </p:cNvPicPr>
          <p:nvPr/>
        </p:nvPicPr>
        <p:blipFill rotWithShape="1">
          <a:blip r:embed="rId2" cstate="print">
            <a:extLst>
              <a:ext uri="{28A0092B-C50C-407E-A947-70E740481C1C}">
                <a14:useLocalDpi xmlns:a14="http://schemas.microsoft.com/office/drawing/2010/main" val="0"/>
              </a:ext>
            </a:extLst>
          </a:blip>
          <a:srcRect l="10703" r="4345" b="46226"/>
          <a:stretch/>
        </p:blipFill>
        <p:spPr>
          <a:xfrm>
            <a:off x="0" y="3397722"/>
            <a:ext cx="4342435" cy="2046442"/>
          </a:xfrm>
          <a:prstGeom prst="rect">
            <a:avLst/>
          </a:prstGeom>
        </p:spPr>
      </p:pic>
      <p:sp>
        <p:nvSpPr>
          <p:cNvPr id="7" name="Rectangle 6"/>
          <p:cNvSpPr/>
          <p:nvPr/>
        </p:nvSpPr>
        <p:spPr>
          <a:xfrm>
            <a:off x="240293" y="5352871"/>
            <a:ext cx="8766396" cy="1200329"/>
          </a:xfrm>
          <a:prstGeom prst="rect">
            <a:avLst/>
          </a:prstGeom>
        </p:spPr>
        <p:txBody>
          <a:bodyPr wrap="square">
            <a:spAutoFit/>
          </a:bodyPr>
          <a:lstStyle/>
          <a:p>
            <a:r>
              <a:rPr lang="en-US" dirty="0">
                <a:latin typeface="Franklin Gothic Book" pitchFamily="34" charset="0"/>
              </a:rPr>
              <a:t>Fig: Evolution of microstructure during diffusional phase transformation (a) without variant selection (each nucleus with a different variant becomes a different grain, resulting in a fine structure). (b) with variant selection (neighboring nuclei having the same variants coalesce to form larger grains). (</a:t>
            </a:r>
            <a:r>
              <a:rPr lang="en-US" dirty="0" err="1">
                <a:latin typeface="Franklin Gothic Book" pitchFamily="34" charset="0"/>
              </a:rPr>
              <a:t>Furuhara</a:t>
            </a:r>
            <a:r>
              <a:rPr lang="en-US" dirty="0">
                <a:latin typeface="Franklin Gothic Book" pitchFamily="34" charset="0"/>
              </a:rPr>
              <a:t> and Maki, 2001)</a:t>
            </a:r>
          </a:p>
        </p:txBody>
      </p:sp>
      <p:sp>
        <p:nvSpPr>
          <p:cNvPr id="8" name="Slide Number Placeholder 7"/>
          <p:cNvSpPr>
            <a:spLocks noGrp="1"/>
          </p:cNvSpPr>
          <p:nvPr>
            <p:ph type="sldNum" sz="quarter" idx="12"/>
          </p:nvPr>
        </p:nvSpPr>
        <p:spPr/>
        <p:txBody>
          <a:bodyPr/>
          <a:lstStyle/>
          <a:p>
            <a:fld id="{C54BFF6E-4D05-1E40-B668-4788D8841950}" type="slidenum">
              <a:rPr lang="en-US" smtClean="0">
                <a:latin typeface="Franklin Gothic Book" pitchFamily="34" charset="0"/>
              </a:rPr>
              <a:pPr/>
              <a:t>10</a:t>
            </a:fld>
            <a:endParaRPr lang="en-US">
              <a:latin typeface="Franklin Gothic Book" pitchFamily="34" charset="0"/>
            </a:endParaRPr>
          </a:p>
        </p:txBody>
      </p:sp>
    </p:spTree>
    <p:extLst>
      <p:ext uri="{BB962C8B-B14F-4D97-AF65-F5344CB8AC3E}">
        <p14:creationId xmlns:p14="http://schemas.microsoft.com/office/powerpoint/2010/main" val="1924907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6396" y="1644106"/>
            <a:ext cx="4723117" cy="2120324"/>
          </a:xfrm>
          <a:prstGeom prst="rect">
            <a:avLst/>
          </a:prstGeom>
        </p:spPr>
      </p:pic>
      <p:pic>
        <p:nvPicPr>
          <p:cNvPr id="5" name="Picture 4"/>
          <p:cNvPicPr>
            <a:picLocks noChangeAspect="1"/>
          </p:cNvPicPr>
          <p:nvPr/>
        </p:nvPicPr>
        <p:blipFill>
          <a:blip r:embed="rId3"/>
          <a:stretch>
            <a:fillRect/>
          </a:stretch>
        </p:blipFill>
        <p:spPr>
          <a:xfrm>
            <a:off x="302146" y="3870260"/>
            <a:ext cx="5138917" cy="2328204"/>
          </a:xfrm>
          <a:prstGeom prst="rect">
            <a:avLst/>
          </a:prstGeom>
        </p:spPr>
      </p:pic>
      <p:pic>
        <p:nvPicPr>
          <p:cNvPr id="6" name="Picture 5"/>
          <p:cNvPicPr>
            <a:picLocks noChangeAspect="1"/>
          </p:cNvPicPr>
          <p:nvPr/>
        </p:nvPicPr>
        <p:blipFill>
          <a:blip r:embed="rId4"/>
          <a:stretch>
            <a:fillRect/>
          </a:stretch>
        </p:blipFill>
        <p:spPr>
          <a:xfrm>
            <a:off x="5993287" y="1455946"/>
            <a:ext cx="2176693" cy="2097030"/>
          </a:xfrm>
          <a:prstGeom prst="rect">
            <a:avLst/>
          </a:prstGeom>
        </p:spPr>
      </p:pic>
      <p:pic>
        <p:nvPicPr>
          <p:cNvPr id="7" name="Picture 6"/>
          <p:cNvPicPr>
            <a:picLocks noChangeAspect="1"/>
          </p:cNvPicPr>
          <p:nvPr/>
        </p:nvPicPr>
        <p:blipFill rotWithShape="1">
          <a:blip r:embed="rId5"/>
          <a:srcRect t="8022"/>
          <a:stretch/>
        </p:blipFill>
        <p:spPr>
          <a:xfrm>
            <a:off x="5455838" y="3623310"/>
            <a:ext cx="3225381" cy="2893603"/>
          </a:xfrm>
          <a:prstGeom prst="rect">
            <a:avLst/>
          </a:prstGeom>
        </p:spPr>
      </p:pic>
      <p:sp>
        <p:nvSpPr>
          <p:cNvPr id="2" name="TextBox 1"/>
          <p:cNvSpPr txBox="1"/>
          <p:nvPr/>
        </p:nvSpPr>
        <p:spPr>
          <a:xfrm>
            <a:off x="76200" y="152400"/>
            <a:ext cx="9067800" cy="1323439"/>
          </a:xfrm>
          <a:prstGeom prst="rect">
            <a:avLst/>
          </a:prstGeom>
          <a:noFill/>
        </p:spPr>
        <p:txBody>
          <a:bodyPr wrap="square" rtlCol="0">
            <a:spAutoFit/>
          </a:bodyPr>
          <a:lstStyle/>
          <a:p>
            <a:pPr algn="ctr"/>
            <a:r>
              <a:rPr lang="en-US" sz="4000" dirty="0">
                <a:solidFill>
                  <a:srgbClr val="0000FF"/>
                </a:solidFill>
              </a:rPr>
              <a:t>Variant selection during phase transformation in steel</a:t>
            </a:r>
          </a:p>
        </p:txBody>
      </p:sp>
      <p:sp>
        <p:nvSpPr>
          <p:cNvPr id="8" name="Rectangle 7"/>
          <p:cNvSpPr/>
          <p:nvPr/>
        </p:nvSpPr>
        <p:spPr>
          <a:xfrm>
            <a:off x="0" y="6507786"/>
            <a:ext cx="9144000" cy="307777"/>
          </a:xfrm>
          <a:prstGeom prst="rect">
            <a:avLst/>
          </a:prstGeom>
        </p:spPr>
        <p:txBody>
          <a:bodyPr wrap="square">
            <a:spAutoFit/>
          </a:bodyPr>
          <a:lstStyle/>
          <a:p>
            <a:pPr marL="285750" indent="-285750">
              <a:buFont typeface="Arial"/>
              <a:buChar char="•"/>
            </a:pPr>
            <a:r>
              <a:rPr lang="fr-FR" sz="1400" dirty="0" err="1">
                <a:solidFill>
                  <a:srgbClr val="000000"/>
                </a:solidFill>
                <a:latin typeface="Times New Roman"/>
                <a:cs typeface="Times New Roman"/>
              </a:rPr>
              <a:t>Youliang</a:t>
            </a:r>
            <a:r>
              <a:rPr lang="fr-FR" sz="1400" dirty="0">
                <a:solidFill>
                  <a:srgbClr val="000000"/>
                </a:solidFill>
                <a:latin typeface="Times New Roman"/>
                <a:cs typeface="Times New Roman"/>
              </a:rPr>
              <a:t> He, John J Jonas, Stéphane Godet, </a:t>
            </a:r>
            <a:r>
              <a:rPr lang="fr-FR" sz="1400" dirty="0" err="1">
                <a:solidFill>
                  <a:srgbClr val="000000"/>
                </a:solidFill>
                <a:latin typeface="Times New Roman"/>
                <a:cs typeface="Times New Roman"/>
              </a:rPr>
              <a:t>Metallurgical</a:t>
            </a:r>
            <a:r>
              <a:rPr lang="fr-FR" sz="1400" dirty="0">
                <a:solidFill>
                  <a:srgbClr val="000000"/>
                </a:solidFill>
                <a:latin typeface="Times New Roman"/>
                <a:cs typeface="Times New Roman"/>
              </a:rPr>
              <a:t> and </a:t>
            </a:r>
            <a:r>
              <a:rPr lang="fr-FR" sz="1400" dirty="0" err="1">
                <a:solidFill>
                  <a:srgbClr val="000000"/>
                </a:solidFill>
                <a:latin typeface="Times New Roman"/>
                <a:cs typeface="Times New Roman"/>
              </a:rPr>
              <a:t>Materials</a:t>
            </a:r>
            <a:r>
              <a:rPr lang="fr-FR" sz="1400" dirty="0">
                <a:solidFill>
                  <a:srgbClr val="000000"/>
                </a:solidFill>
                <a:latin typeface="Times New Roman"/>
                <a:cs typeface="Times New Roman"/>
              </a:rPr>
              <a:t> Transactions A, Vol. 37A,  2006,2641</a:t>
            </a:r>
            <a:endParaRPr lang="en-US" sz="1400" dirty="0">
              <a:solidFill>
                <a:srgbClr val="000000"/>
              </a:solidFill>
              <a:latin typeface="Times New Roman"/>
              <a:cs typeface="Times New Roman"/>
            </a:endParaRPr>
          </a:p>
        </p:txBody>
      </p:sp>
    </p:spTree>
    <p:extLst>
      <p:ext uri="{BB962C8B-B14F-4D97-AF65-F5344CB8AC3E}">
        <p14:creationId xmlns:p14="http://schemas.microsoft.com/office/powerpoint/2010/main" val="2296798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solidFill>
                  <a:srgbClr val="0000FF"/>
                </a:solidFill>
              </a:rPr>
              <a:t>OR (Burgers) in Titanium Alloys</a:t>
            </a:r>
            <a:endParaRPr lang="en-US" dirty="0">
              <a:solidFill>
                <a:srgbClr val="0000FF"/>
              </a:solidFill>
              <a:latin typeface="Franklin Gothic Book" pitchFamily="34" charset="0"/>
            </a:endParaRPr>
          </a:p>
        </p:txBody>
      </p:sp>
      <p:sp>
        <p:nvSpPr>
          <p:cNvPr id="3" name="Content Placeholder 2"/>
          <p:cNvSpPr>
            <a:spLocks noGrp="1"/>
          </p:cNvSpPr>
          <p:nvPr>
            <p:ph idx="1"/>
          </p:nvPr>
        </p:nvSpPr>
        <p:spPr>
          <a:xfrm>
            <a:off x="381000" y="2133600"/>
            <a:ext cx="4343400" cy="4525963"/>
          </a:xfrm>
        </p:spPr>
        <p:txBody>
          <a:bodyPr>
            <a:normAutofit fontScale="92500"/>
          </a:bodyPr>
          <a:lstStyle/>
          <a:p>
            <a:r>
              <a:rPr lang="en-US" dirty="0">
                <a:latin typeface="Franklin Gothic Book" pitchFamily="34" charset="0"/>
              </a:rPr>
              <a:t>Predominant OR observed for body-centered cubic to hexagonal transformation in Ti alloys</a:t>
            </a:r>
          </a:p>
          <a:p>
            <a:r>
              <a:rPr lang="en-US" sz="3000" dirty="0">
                <a:latin typeface="Franklin Gothic Book" pitchFamily="34" charset="0"/>
              </a:rPr>
              <a:t>Burgers OR</a:t>
            </a:r>
          </a:p>
          <a:p>
            <a:pPr marL="0" indent="0" algn="ctr">
              <a:buNone/>
            </a:pPr>
            <a:r>
              <a:rPr lang="cs-CZ" dirty="0">
                <a:solidFill>
                  <a:srgbClr val="FF0000"/>
                </a:solidFill>
                <a:latin typeface="Franklin Gothic Book" pitchFamily="34" charset="0"/>
              </a:rPr>
              <a:t>(0 0 0 1)</a:t>
            </a:r>
            <a:r>
              <a:rPr lang="cs-CZ" baseline="-25000" dirty="0">
                <a:solidFill>
                  <a:srgbClr val="FF0000"/>
                </a:solidFill>
                <a:latin typeface="Franklin Gothic Book" pitchFamily="34" charset="0"/>
              </a:rPr>
              <a:t>HCP</a:t>
            </a:r>
            <a:r>
              <a:rPr lang="cs-CZ" dirty="0">
                <a:solidFill>
                  <a:srgbClr val="FF0000"/>
                </a:solidFill>
                <a:latin typeface="Franklin Gothic Book" pitchFamily="34" charset="0"/>
              </a:rPr>
              <a:t> </a:t>
            </a:r>
            <a:r>
              <a:rPr lang="cs-CZ" dirty="0">
                <a:latin typeface="Franklin Gothic Book" pitchFamily="34" charset="0"/>
              </a:rPr>
              <a:t>||</a:t>
            </a:r>
            <a:r>
              <a:rPr lang="cs-CZ" dirty="0">
                <a:solidFill>
                  <a:srgbClr val="0000FF"/>
                </a:solidFill>
                <a:latin typeface="Franklin Gothic Book" pitchFamily="34" charset="0"/>
              </a:rPr>
              <a:t>{0 1 1}</a:t>
            </a:r>
            <a:r>
              <a:rPr lang="cs-CZ" baseline="-25000" dirty="0">
                <a:solidFill>
                  <a:srgbClr val="0000FF"/>
                </a:solidFill>
                <a:latin typeface="Franklin Gothic Book" pitchFamily="34" charset="0"/>
              </a:rPr>
              <a:t>BCC</a:t>
            </a:r>
          </a:p>
          <a:p>
            <a:pPr marL="0" indent="0" algn="ctr">
              <a:buNone/>
            </a:pPr>
            <a:r>
              <a:rPr lang="cs-CZ" dirty="0">
                <a:solidFill>
                  <a:srgbClr val="FF0000"/>
                </a:solidFill>
                <a:latin typeface="Franklin Gothic Book" pitchFamily="34" charset="0"/>
              </a:rPr>
              <a:t>[1 1 -2 0]</a:t>
            </a:r>
            <a:r>
              <a:rPr lang="cs-CZ" baseline="-25000" dirty="0">
                <a:solidFill>
                  <a:srgbClr val="FF0000"/>
                </a:solidFill>
                <a:latin typeface="Franklin Gothic Book" pitchFamily="34" charset="0"/>
              </a:rPr>
              <a:t>HCP</a:t>
            </a:r>
            <a:r>
              <a:rPr lang="cs-CZ" dirty="0">
                <a:latin typeface="Franklin Gothic Book" pitchFamily="34" charset="0"/>
              </a:rPr>
              <a:t>||</a:t>
            </a:r>
            <a:r>
              <a:rPr lang="cs-CZ" dirty="0">
                <a:solidFill>
                  <a:srgbClr val="0000FF"/>
                </a:solidFill>
                <a:latin typeface="Franklin Gothic Book" pitchFamily="34" charset="0"/>
              </a:rPr>
              <a:t>⟨1 1 1⟩</a:t>
            </a:r>
            <a:r>
              <a:rPr lang="cs-CZ" baseline="-25000" dirty="0">
                <a:solidFill>
                  <a:srgbClr val="0000FF"/>
                </a:solidFill>
                <a:latin typeface="Franklin Gothic Book" pitchFamily="34" charset="0"/>
              </a:rPr>
              <a:t>BCC</a:t>
            </a:r>
            <a:r>
              <a:rPr lang="cs-CZ" dirty="0">
                <a:solidFill>
                  <a:srgbClr val="0000FF"/>
                </a:solidFill>
                <a:latin typeface="Franklin Gothic Book" pitchFamily="34" charset="0"/>
              </a:rPr>
              <a:t> </a:t>
            </a:r>
            <a:endParaRPr lang="en-US" dirty="0">
              <a:solidFill>
                <a:srgbClr val="0000FF"/>
              </a:solidFill>
              <a:latin typeface="Franklin Gothic Book" pitchFamily="34" charset="0"/>
            </a:endParaRPr>
          </a:p>
          <a:p>
            <a:endParaRPr lang="en-US" dirty="0">
              <a:latin typeface="Franklin Gothic Book" pitchFamily="34" charset="0"/>
            </a:endParaRPr>
          </a:p>
        </p:txBody>
      </p:sp>
      <p:pic>
        <p:nvPicPr>
          <p:cNvPr id="4" name="Picture 3" descr="geometry.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6739" y="1240937"/>
            <a:ext cx="3931232" cy="3931232"/>
          </a:xfrm>
          <a:prstGeom prst="rect">
            <a:avLst/>
          </a:prstGeom>
        </p:spPr>
      </p:pic>
      <p:sp>
        <p:nvSpPr>
          <p:cNvPr id="5" name="Rectangle 4"/>
          <p:cNvSpPr/>
          <p:nvPr/>
        </p:nvSpPr>
        <p:spPr>
          <a:xfrm>
            <a:off x="4697041" y="5396344"/>
            <a:ext cx="3989763" cy="1077218"/>
          </a:xfrm>
          <a:prstGeom prst="rect">
            <a:avLst/>
          </a:prstGeom>
        </p:spPr>
        <p:txBody>
          <a:bodyPr wrap="square">
            <a:spAutoFit/>
          </a:bodyPr>
          <a:lstStyle/>
          <a:p>
            <a:r>
              <a:rPr lang="en-US" sz="1600" dirty="0">
                <a:latin typeface="Franklin Gothic Book" pitchFamily="34" charset="0"/>
              </a:rPr>
              <a:t>Fig: Geometrical representation of the Burgers OR with dashed lines showing the BCC crystal and continuous lines showing the HCP crystal (</a:t>
            </a:r>
            <a:r>
              <a:rPr lang="en-US" sz="1600" dirty="0" err="1">
                <a:latin typeface="Franklin Gothic Book" pitchFamily="34" charset="0"/>
              </a:rPr>
              <a:t>Menon</a:t>
            </a:r>
            <a:r>
              <a:rPr lang="en-US" sz="1600" dirty="0">
                <a:latin typeface="Franklin Gothic Book" pitchFamily="34" charset="0"/>
              </a:rPr>
              <a:t> et al.,1986)</a:t>
            </a:r>
          </a:p>
        </p:txBody>
      </p:sp>
      <p:sp>
        <p:nvSpPr>
          <p:cNvPr id="6" name="Slide Number Placeholder 5"/>
          <p:cNvSpPr>
            <a:spLocks noGrp="1"/>
          </p:cNvSpPr>
          <p:nvPr>
            <p:ph type="sldNum" sz="quarter" idx="12"/>
          </p:nvPr>
        </p:nvSpPr>
        <p:spPr/>
        <p:txBody>
          <a:bodyPr/>
          <a:lstStyle/>
          <a:p>
            <a:fld id="{C54BFF6E-4D05-1E40-B668-4788D8841950}" type="slidenum">
              <a:rPr lang="en-US" smtClean="0">
                <a:latin typeface="Franklin Gothic Book" pitchFamily="34" charset="0"/>
              </a:rPr>
              <a:pPr/>
              <a:t>12</a:t>
            </a:fld>
            <a:endParaRPr lang="en-US">
              <a:latin typeface="Franklin Gothic Book" pitchFamily="34" charset="0"/>
            </a:endParaRPr>
          </a:p>
        </p:txBody>
      </p:sp>
      <p:pic>
        <p:nvPicPr>
          <p:cNvPr id="8" name="Picture 7"/>
          <p:cNvPicPr>
            <a:picLocks noChangeAspect="1"/>
          </p:cNvPicPr>
          <p:nvPr/>
        </p:nvPicPr>
        <p:blipFill>
          <a:blip r:embed="rId3"/>
          <a:stretch>
            <a:fillRect/>
          </a:stretch>
        </p:blipFill>
        <p:spPr>
          <a:xfrm>
            <a:off x="609600" y="1219200"/>
            <a:ext cx="2362200" cy="806605"/>
          </a:xfrm>
          <a:prstGeom prst="rect">
            <a:avLst/>
          </a:prstGeom>
        </p:spPr>
      </p:pic>
      <p:sp>
        <p:nvSpPr>
          <p:cNvPr id="9" name="TextBox 8"/>
          <p:cNvSpPr txBox="1"/>
          <p:nvPr/>
        </p:nvSpPr>
        <p:spPr>
          <a:xfrm>
            <a:off x="3429000" y="1447800"/>
            <a:ext cx="1143000" cy="461665"/>
          </a:xfrm>
          <a:prstGeom prst="rect">
            <a:avLst/>
          </a:prstGeom>
          <a:noFill/>
        </p:spPr>
        <p:txBody>
          <a:bodyPr wrap="square" rtlCol="0">
            <a:spAutoFit/>
          </a:bodyPr>
          <a:lstStyle/>
          <a:p>
            <a:r>
              <a:rPr lang="en-US" sz="2400" dirty="0">
                <a:solidFill>
                  <a:srgbClr val="000000"/>
                </a:solidFill>
              </a:rPr>
              <a:t>BCC</a:t>
            </a:r>
          </a:p>
        </p:txBody>
      </p:sp>
      <p:sp>
        <p:nvSpPr>
          <p:cNvPr id="10" name="Right Arrow 9"/>
          <p:cNvSpPr/>
          <p:nvPr/>
        </p:nvSpPr>
        <p:spPr>
          <a:xfrm>
            <a:off x="4267200" y="1600200"/>
            <a:ext cx="838200" cy="2286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257800" y="1447800"/>
            <a:ext cx="914400" cy="461665"/>
          </a:xfrm>
          <a:prstGeom prst="rect">
            <a:avLst/>
          </a:prstGeom>
          <a:noFill/>
        </p:spPr>
        <p:txBody>
          <a:bodyPr wrap="square" rtlCol="0">
            <a:spAutoFit/>
          </a:bodyPr>
          <a:lstStyle/>
          <a:p>
            <a:r>
              <a:rPr lang="en-US" sz="2400" dirty="0">
                <a:solidFill>
                  <a:srgbClr val="000000"/>
                </a:solidFill>
              </a:rPr>
              <a:t>HCP</a:t>
            </a:r>
          </a:p>
        </p:txBody>
      </p:sp>
      <p:sp>
        <p:nvSpPr>
          <p:cNvPr id="12" name="TextBox 11"/>
          <p:cNvSpPr txBox="1"/>
          <p:nvPr/>
        </p:nvSpPr>
        <p:spPr>
          <a:xfrm>
            <a:off x="3352800" y="1143000"/>
            <a:ext cx="2590800" cy="400110"/>
          </a:xfrm>
          <a:prstGeom prst="rect">
            <a:avLst/>
          </a:prstGeom>
          <a:noFill/>
        </p:spPr>
        <p:txBody>
          <a:bodyPr wrap="square" rtlCol="0">
            <a:spAutoFit/>
          </a:bodyPr>
          <a:lstStyle/>
          <a:p>
            <a:pPr algn="ctr"/>
            <a:r>
              <a:rPr lang="en-US" sz="2000" dirty="0">
                <a:solidFill>
                  <a:srgbClr val="FF0000"/>
                </a:solidFill>
              </a:rPr>
              <a:t>Phase transformation</a:t>
            </a:r>
          </a:p>
        </p:txBody>
      </p:sp>
    </p:spTree>
    <p:extLst>
      <p:ext uri="{BB962C8B-B14F-4D97-AF65-F5344CB8AC3E}">
        <p14:creationId xmlns:p14="http://schemas.microsoft.com/office/powerpoint/2010/main" val="3005689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latin typeface="Franklin Gothic Book" pitchFamily="34" charset="0"/>
              </a:rPr>
              <a:t>Burgers OR Variants</a:t>
            </a:r>
          </a:p>
        </p:txBody>
      </p:sp>
      <p:sp>
        <p:nvSpPr>
          <p:cNvPr id="3" name="Content Placeholder 2"/>
          <p:cNvSpPr>
            <a:spLocks noGrp="1"/>
          </p:cNvSpPr>
          <p:nvPr>
            <p:ph idx="1"/>
          </p:nvPr>
        </p:nvSpPr>
        <p:spPr>
          <a:xfrm>
            <a:off x="304800" y="1600200"/>
            <a:ext cx="4108364" cy="4525963"/>
          </a:xfrm>
        </p:spPr>
        <p:txBody>
          <a:bodyPr>
            <a:normAutofit fontScale="70000" lnSpcReduction="20000"/>
          </a:bodyPr>
          <a:lstStyle/>
          <a:p>
            <a:r>
              <a:rPr lang="en-US" dirty="0">
                <a:latin typeface="Franklin Gothic Book" pitchFamily="34" charset="0"/>
              </a:rPr>
              <a:t>Variants: Each crystallographic orientation relationship predicts different numbers of product orientations originating from a single crystallographic orientation of the parent phase.</a:t>
            </a:r>
          </a:p>
          <a:p>
            <a:r>
              <a:rPr lang="en-US" dirty="0">
                <a:latin typeface="Franklin Gothic Book" pitchFamily="34" charset="0"/>
              </a:rPr>
              <a:t>Number of variants is determined by the OR that the product phase have with the parent phase.</a:t>
            </a:r>
          </a:p>
          <a:p>
            <a:r>
              <a:rPr lang="en-US" dirty="0">
                <a:latin typeface="Franklin Gothic Book" pitchFamily="34" charset="0"/>
              </a:rPr>
              <a:t># variants for Burger’s OR=12</a:t>
            </a:r>
          </a:p>
          <a:p>
            <a:endParaRPr lang="en-US" dirty="0">
              <a:latin typeface="Franklin Gothic Book" pitchFamily="34" charset="0"/>
            </a:endParaRPr>
          </a:p>
          <a:p>
            <a:endParaRPr lang="en-US" dirty="0">
              <a:latin typeface="Franklin Gothic Book" pitchFamily="34" charset="0"/>
            </a:endParaRPr>
          </a:p>
          <a:p>
            <a:endParaRPr lang="en-US" dirty="0">
              <a:latin typeface="Franklin Gothic Book" pitchFamily="34" charset="0"/>
            </a:endParaRPr>
          </a:p>
        </p:txBody>
      </p:sp>
      <p:sp>
        <p:nvSpPr>
          <p:cNvPr id="5" name="Slide Number Placeholder 4"/>
          <p:cNvSpPr>
            <a:spLocks noGrp="1"/>
          </p:cNvSpPr>
          <p:nvPr>
            <p:ph type="sldNum" sz="quarter" idx="12"/>
          </p:nvPr>
        </p:nvSpPr>
        <p:spPr/>
        <p:txBody>
          <a:bodyPr/>
          <a:lstStyle/>
          <a:p>
            <a:fld id="{C54BFF6E-4D05-1E40-B668-4788D8841950}" type="slidenum">
              <a:rPr lang="en-US" smtClean="0">
                <a:latin typeface="Franklin Gothic Book" pitchFamily="34" charset="0"/>
              </a:rPr>
              <a:pPr/>
              <a:t>13</a:t>
            </a:fld>
            <a:endParaRPr lang="en-US">
              <a:latin typeface="Franklin Gothic Book" pitchFamily="34" charset="0"/>
            </a:endParaRPr>
          </a:p>
        </p:txBody>
      </p:sp>
      <p:grpSp>
        <p:nvGrpSpPr>
          <p:cNvPr id="10" name="Group 9"/>
          <p:cNvGrpSpPr/>
          <p:nvPr/>
        </p:nvGrpSpPr>
        <p:grpSpPr>
          <a:xfrm>
            <a:off x="4495800" y="1600200"/>
            <a:ext cx="4476044" cy="3707027"/>
            <a:chOff x="4495800" y="1600200"/>
            <a:chExt cx="4476044" cy="3707027"/>
          </a:xfrm>
        </p:grpSpPr>
        <p:pic>
          <p:nvPicPr>
            <p:cNvPr id="7" name="Picture 6"/>
            <p:cNvPicPr>
              <a:picLocks noChangeAspect="1"/>
            </p:cNvPicPr>
            <p:nvPr/>
          </p:nvPicPr>
          <p:blipFill rotWithShape="1">
            <a:blip r:embed="rId2"/>
            <a:srcRect r="90617"/>
            <a:stretch/>
          </p:blipFill>
          <p:spPr>
            <a:xfrm>
              <a:off x="4495800" y="1600200"/>
              <a:ext cx="857956" cy="3707027"/>
            </a:xfrm>
            <a:prstGeom prst="rect">
              <a:avLst/>
            </a:prstGeom>
          </p:spPr>
        </p:pic>
        <p:pic>
          <p:nvPicPr>
            <p:cNvPr id="8" name="Picture 7"/>
            <p:cNvPicPr>
              <a:picLocks noChangeAspect="1"/>
            </p:cNvPicPr>
            <p:nvPr/>
          </p:nvPicPr>
          <p:blipFill rotWithShape="1">
            <a:blip r:embed="rId2"/>
            <a:srcRect l="33056" r="46883"/>
            <a:stretch/>
          </p:blipFill>
          <p:spPr>
            <a:xfrm>
              <a:off x="5334000" y="1600200"/>
              <a:ext cx="1834445" cy="3707027"/>
            </a:xfrm>
            <a:prstGeom prst="rect">
              <a:avLst/>
            </a:prstGeom>
          </p:spPr>
        </p:pic>
        <p:pic>
          <p:nvPicPr>
            <p:cNvPr id="9" name="Picture 8"/>
            <p:cNvPicPr>
              <a:picLocks noChangeAspect="1"/>
            </p:cNvPicPr>
            <p:nvPr/>
          </p:nvPicPr>
          <p:blipFill rotWithShape="1">
            <a:blip r:embed="rId2"/>
            <a:srcRect l="74846" r="3704"/>
            <a:stretch/>
          </p:blipFill>
          <p:spPr>
            <a:xfrm>
              <a:off x="7010400" y="1600200"/>
              <a:ext cx="1961444" cy="3707027"/>
            </a:xfrm>
            <a:prstGeom prst="rect">
              <a:avLst/>
            </a:prstGeom>
          </p:spPr>
        </p:pic>
      </p:grpSp>
    </p:spTree>
    <p:extLst>
      <p:ext uri="{BB962C8B-B14F-4D97-AF65-F5344CB8AC3E}">
        <p14:creationId xmlns:p14="http://schemas.microsoft.com/office/powerpoint/2010/main" val="3241540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534400" cy="1143000"/>
          </a:xfrm>
        </p:spPr>
        <p:txBody>
          <a:bodyPr>
            <a:normAutofit fontScale="90000"/>
          </a:bodyPr>
          <a:lstStyle/>
          <a:p>
            <a:r>
              <a:rPr lang="en-US" dirty="0">
                <a:solidFill>
                  <a:srgbClr val="0000FF"/>
                </a:solidFill>
                <a:latin typeface="Franklin Gothic Book" pitchFamily="34" charset="0"/>
              </a:rPr>
              <a:t>Stereographic Projection of Burgers OR</a:t>
            </a:r>
          </a:p>
        </p:txBody>
      </p:sp>
      <p:pic>
        <p:nvPicPr>
          <p:cNvPr id="3" name="Picture 2" descr="pf_v5.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118" y="1417639"/>
            <a:ext cx="5149028" cy="5174710"/>
          </a:xfrm>
          <a:prstGeom prst="rect">
            <a:avLst/>
          </a:prstGeom>
        </p:spPr>
      </p:pic>
      <p:sp>
        <p:nvSpPr>
          <p:cNvPr id="4" name="Isosceles Triangle 3"/>
          <p:cNvSpPr/>
          <p:nvPr/>
        </p:nvSpPr>
        <p:spPr>
          <a:xfrm>
            <a:off x="6024484" y="4444722"/>
            <a:ext cx="429094" cy="360383"/>
          </a:xfrm>
          <a:prstGeom prst="triangl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pitchFamily="34" charset="0"/>
            </a:endParaRPr>
          </a:p>
        </p:txBody>
      </p:sp>
      <p:sp>
        <p:nvSpPr>
          <p:cNvPr id="5" name="Rectangle 4"/>
          <p:cNvSpPr/>
          <p:nvPr/>
        </p:nvSpPr>
        <p:spPr>
          <a:xfrm>
            <a:off x="6024484" y="5096843"/>
            <a:ext cx="429094" cy="37754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pitchFamily="34" charset="0"/>
            </a:endParaRPr>
          </a:p>
        </p:txBody>
      </p:sp>
      <p:sp>
        <p:nvSpPr>
          <p:cNvPr id="6" name="Diamond 5"/>
          <p:cNvSpPr/>
          <p:nvPr/>
        </p:nvSpPr>
        <p:spPr>
          <a:xfrm>
            <a:off x="6024484" y="5714642"/>
            <a:ext cx="429094" cy="463350"/>
          </a:xfrm>
          <a:prstGeom prst="diamond">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pitchFamily="34" charset="0"/>
            </a:endParaRPr>
          </a:p>
        </p:txBody>
      </p:sp>
      <p:sp>
        <p:nvSpPr>
          <p:cNvPr id="7" name="TextBox 6"/>
          <p:cNvSpPr txBox="1"/>
          <p:nvPr/>
        </p:nvSpPr>
        <p:spPr>
          <a:xfrm>
            <a:off x="6642380" y="4444722"/>
            <a:ext cx="1149973" cy="369332"/>
          </a:xfrm>
          <a:prstGeom prst="rect">
            <a:avLst/>
          </a:prstGeom>
          <a:noFill/>
        </p:spPr>
        <p:txBody>
          <a:bodyPr wrap="square" rtlCol="0">
            <a:spAutoFit/>
          </a:bodyPr>
          <a:lstStyle/>
          <a:p>
            <a:r>
              <a:rPr lang="en-US" dirty="0">
                <a:latin typeface="Franklin Gothic Book" pitchFamily="34" charset="0"/>
              </a:rPr>
              <a:t>111</a:t>
            </a:r>
          </a:p>
        </p:txBody>
      </p:sp>
      <p:sp>
        <p:nvSpPr>
          <p:cNvPr id="8" name="Rectangle 7"/>
          <p:cNvSpPr/>
          <p:nvPr/>
        </p:nvSpPr>
        <p:spPr>
          <a:xfrm>
            <a:off x="6642380" y="5096843"/>
            <a:ext cx="581185" cy="369332"/>
          </a:xfrm>
          <a:prstGeom prst="rect">
            <a:avLst/>
          </a:prstGeom>
        </p:spPr>
        <p:txBody>
          <a:bodyPr wrap="none">
            <a:spAutoFit/>
          </a:bodyPr>
          <a:lstStyle/>
          <a:p>
            <a:r>
              <a:rPr lang="en-US" dirty="0">
                <a:latin typeface="Franklin Gothic Book" pitchFamily="34" charset="0"/>
              </a:rPr>
              <a:t>100</a:t>
            </a:r>
          </a:p>
        </p:txBody>
      </p:sp>
      <p:sp>
        <p:nvSpPr>
          <p:cNvPr id="9" name="Rectangle 8"/>
          <p:cNvSpPr/>
          <p:nvPr/>
        </p:nvSpPr>
        <p:spPr>
          <a:xfrm>
            <a:off x="6642380" y="5826709"/>
            <a:ext cx="577017" cy="369332"/>
          </a:xfrm>
          <a:prstGeom prst="rect">
            <a:avLst/>
          </a:prstGeom>
        </p:spPr>
        <p:txBody>
          <a:bodyPr wrap="none">
            <a:spAutoFit/>
          </a:bodyPr>
          <a:lstStyle/>
          <a:p>
            <a:r>
              <a:rPr lang="en-US" dirty="0">
                <a:latin typeface="Franklin Gothic Book" pitchFamily="34" charset="0"/>
              </a:rPr>
              <a:t>110</a:t>
            </a:r>
          </a:p>
        </p:txBody>
      </p:sp>
      <p:sp>
        <p:nvSpPr>
          <p:cNvPr id="10" name="Isosceles Triangle 9"/>
          <p:cNvSpPr/>
          <p:nvPr/>
        </p:nvSpPr>
        <p:spPr>
          <a:xfrm>
            <a:off x="7552060" y="4453671"/>
            <a:ext cx="429094" cy="360383"/>
          </a:xfrm>
          <a:prstGeom prst="triangl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Franklin Gothic Book" pitchFamily="34" charset="0"/>
            </a:endParaRPr>
          </a:p>
        </p:txBody>
      </p:sp>
      <p:sp>
        <p:nvSpPr>
          <p:cNvPr id="11" name="Rectangle 10"/>
          <p:cNvSpPr/>
          <p:nvPr/>
        </p:nvSpPr>
        <p:spPr>
          <a:xfrm>
            <a:off x="7552060" y="5105792"/>
            <a:ext cx="429094" cy="377544"/>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Franklin Gothic Book" pitchFamily="34" charset="0"/>
            </a:endParaRPr>
          </a:p>
        </p:txBody>
      </p:sp>
      <p:sp>
        <p:nvSpPr>
          <p:cNvPr id="12" name="Diamond 11"/>
          <p:cNvSpPr/>
          <p:nvPr/>
        </p:nvSpPr>
        <p:spPr>
          <a:xfrm>
            <a:off x="7552060" y="5723591"/>
            <a:ext cx="429094" cy="463350"/>
          </a:xfrm>
          <a:prstGeom prst="diamond">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Franklin Gothic Book" pitchFamily="34" charset="0"/>
            </a:endParaRPr>
          </a:p>
        </p:txBody>
      </p:sp>
      <p:sp>
        <p:nvSpPr>
          <p:cNvPr id="13" name="Rectangle 12"/>
          <p:cNvSpPr/>
          <p:nvPr/>
        </p:nvSpPr>
        <p:spPr>
          <a:xfrm>
            <a:off x="8124526" y="4454559"/>
            <a:ext cx="714491" cy="369332"/>
          </a:xfrm>
          <a:prstGeom prst="rect">
            <a:avLst/>
          </a:prstGeom>
        </p:spPr>
        <p:txBody>
          <a:bodyPr wrap="none">
            <a:spAutoFit/>
          </a:bodyPr>
          <a:lstStyle/>
          <a:p>
            <a:r>
              <a:rPr lang="en-US" dirty="0">
                <a:latin typeface="Franklin Gothic Book" pitchFamily="34" charset="0"/>
              </a:rPr>
              <a:t>0001</a:t>
            </a:r>
          </a:p>
        </p:txBody>
      </p:sp>
      <p:sp>
        <p:nvSpPr>
          <p:cNvPr id="14" name="Rectangle 13"/>
          <p:cNvSpPr/>
          <p:nvPr/>
        </p:nvSpPr>
        <p:spPr>
          <a:xfrm>
            <a:off x="8180395" y="5096843"/>
            <a:ext cx="776816" cy="369332"/>
          </a:xfrm>
          <a:prstGeom prst="rect">
            <a:avLst/>
          </a:prstGeom>
        </p:spPr>
        <p:txBody>
          <a:bodyPr wrap="none">
            <a:spAutoFit/>
          </a:bodyPr>
          <a:lstStyle/>
          <a:p>
            <a:r>
              <a:rPr lang="en-US" dirty="0">
                <a:latin typeface="Franklin Gothic Book" pitchFamily="34" charset="0"/>
              </a:rPr>
              <a:t>11-20</a:t>
            </a:r>
          </a:p>
        </p:txBody>
      </p:sp>
      <p:sp>
        <p:nvSpPr>
          <p:cNvPr id="15" name="Rectangle 14"/>
          <p:cNvSpPr/>
          <p:nvPr/>
        </p:nvSpPr>
        <p:spPr>
          <a:xfrm>
            <a:off x="8124526" y="5749852"/>
            <a:ext cx="766107" cy="369332"/>
          </a:xfrm>
          <a:prstGeom prst="rect">
            <a:avLst/>
          </a:prstGeom>
        </p:spPr>
        <p:txBody>
          <a:bodyPr wrap="none">
            <a:spAutoFit/>
          </a:bodyPr>
          <a:lstStyle/>
          <a:p>
            <a:r>
              <a:rPr lang="en-US" dirty="0">
                <a:latin typeface="Franklin Gothic Book" pitchFamily="34" charset="0"/>
              </a:rPr>
              <a:t>10-10</a:t>
            </a:r>
          </a:p>
        </p:txBody>
      </p:sp>
      <p:sp>
        <p:nvSpPr>
          <p:cNvPr id="16" name="TextBox 15"/>
          <p:cNvSpPr txBox="1"/>
          <p:nvPr/>
        </p:nvSpPr>
        <p:spPr>
          <a:xfrm>
            <a:off x="5181600" y="1473875"/>
            <a:ext cx="3483254" cy="2031325"/>
          </a:xfrm>
          <a:prstGeom prst="rect">
            <a:avLst/>
          </a:prstGeom>
          <a:noFill/>
        </p:spPr>
        <p:txBody>
          <a:bodyPr wrap="square" rtlCol="0">
            <a:spAutoFit/>
          </a:bodyPr>
          <a:lstStyle/>
          <a:p>
            <a:r>
              <a:rPr lang="en-US" dirty="0">
                <a:latin typeface="Franklin Gothic Book" pitchFamily="34" charset="0"/>
              </a:rPr>
              <a:t>Stereographic projection for one of the variants of the Burgers OR with a parent BCC orientation of {0,0,0}. Constructed using in-house scripts </a:t>
            </a:r>
            <a:r>
              <a:rPr lang="en-US" i="1" dirty="0">
                <a:latin typeface="Franklin Gothic Book" pitchFamily="34" charset="0"/>
              </a:rPr>
              <a:t>OR stereogram </a:t>
            </a:r>
            <a:r>
              <a:rPr lang="en-US" dirty="0">
                <a:latin typeface="Franklin Gothic Book" pitchFamily="34" charset="0"/>
              </a:rPr>
              <a:t>and </a:t>
            </a:r>
            <a:r>
              <a:rPr lang="en-US" i="1" dirty="0" err="1">
                <a:latin typeface="Franklin Gothic Book" pitchFamily="34" charset="0"/>
              </a:rPr>
              <a:t>DrawPF</a:t>
            </a:r>
            <a:r>
              <a:rPr lang="en-US" dirty="0">
                <a:latin typeface="Franklin Gothic Book" pitchFamily="34" charset="0"/>
              </a:rPr>
              <a:t>. Available from AD Rollett.</a:t>
            </a:r>
          </a:p>
          <a:p>
            <a:endParaRPr lang="en-US" dirty="0">
              <a:latin typeface="Franklin Gothic Book" pitchFamily="34" charset="0"/>
            </a:endParaRPr>
          </a:p>
        </p:txBody>
      </p:sp>
      <p:sp>
        <p:nvSpPr>
          <p:cNvPr id="17" name="Slide Number Placeholder 16"/>
          <p:cNvSpPr>
            <a:spLocks noGrp="1"/>
          </p:cNvSpPr>
          <p:nvPr>
            <p:ph type="sldNum" sz="quarter" idx="12"/>
          </p:nvPr>
        </p:nvSpPr>
        <p:spPr/>
        <p:txBody>
          <a:bodyPr/>
          <a:lstStyle/>
          <a:p>
            <a:fld id="{C54BFF6E-4D05-1E40-B668-4788D8841950}" type="slidenum">
              <a:rPr lang="en-US" smtClean="0">
                <a:latin typeface="Franklin Gothic Book" pitchFamily="34" charset="0"/>
              </a:rPr>
              <a:pPr/>
              <a:t>14</a:t>
            </a:fld>
            <a:endParaRPr lang="en-US">
              <a:latin typeface="Franklin Gothic Book" pitchFamily="34" charset="0"/>
            </a:endParaRPr>
          </a:p>
        </p:txBody>
      </p:sp>
      <p:sp>
        <p:nvSpPr>
          <p:cNvPr id="18" name="Rectangle 17"/>
          <p:cNvSpPr/>
          <p:nvPr/>
        </p:nvSpPr>
        <p:spPr>
          <a:xfrm>
            <a:off x="5867400" y="3821668"/>
            <a:ext cx="1370162" cy="369332"/>
          </a:xfrm>
          <a:prstGeom prst="rect">
            <a:avLst/>
          </a:prstGeom>
        </p:spPr>
        <p:txBody>
          <a:bodyPr wrap="none">
            <a:spAutoFit/>
          </a:bodyPr>
          <a:lstStyle/>
          <a:p>
            <a:r>
              <a:rPr lang="en-US" dirty="0">
                <a:latin typeface="Franklin Gothic Book" pitchFamily="34" charset="0"/>
              </a:rPr>
              <a:t>BCC (high T)</a:t>
            </a:r>
            <a:endParaRPr lang="en-US" dirty="0"/>
          </a:p>
        </p:txBody>
      </p:sp>
      <p:sp>
        <p:nvSpPr>
          <p:cNvPr id="19" name="Rectangle 18"/>
          <p:cNvSpPr/>
          <p:nvPr/>
        </p:nvSpPr>
        <p:spPr>
          <a:xfrm>
            <a:off x="7560327" y="3657600"/>
            <a:ext cx="1202673" cy="646331"/>
          </a:xfrm>
          <a:prstGeom prst="rect">
            <a:avLst/>
          </a:prstGeom>
        </p:spPr>
        <p:txBody>
          <a:bodyPr wrap="none">
            <a:spAutoFit/>
          </a:bodyPr>
          <a:lstStyle/>
          <a:p>
            <a:pPr algn="ctr"/>
            <a:r>
              <a:rPr lang="en-US" dirty="0">
                <a:latin typeface="Franklin Gothic Book" pitchFamily="34" charset="0"/>
              </a:rPr>
              <a:t>Hexagonal </a:t>
            </a:r>
            <a:br>
              <a:rPr lang="en-US" dirty="0">
                <a:latin typeface="Franklin Gothic Book" pitchFamily="34" charset="0"/>
              </a:rPr>
            </a:br>
            <a:r>
              <a:rPr lang="en-US" dirty="0">
                <a:latin typeface="Franklin Gothic Book" pitchFamily="34" charset="0"/>
              </a:rPr>
              <a:t>(low T)</a:t>
            </a:r>
            <a:endParaRPr lang="en-US" dirty="0"/>
          </a:p>
        </p:txBody>
      </p:sp>
      <p:sp>
        <p:nvSpPr>
          <p:cNvPr id="20" name="Rectangle 19"/>
          <p:cNvSpPr/>
          <p:nvPr/>
        </p:nvSpPr>
        <p:spPr>
          <a:xfrm>
            <a:off x="2071511" y="2173109"/>
            <a:ext cx="1774845" cy="369332"/>
          </a:xfrm>
          <a:prstGeom prst="rect">
            <a:avLst/>
          </a:prstGeom>
        </p:spPr>
        <p:txBody>
          <a:bodyPr wrap="none">
            <a:spAutoFit/>
          </a:bodyPr>
          <a:lstStyle/>
          <a:p>
            <a:r>
              <a:rPr lang="en-US" dirty="0">
                <a:latin typeface="Franklin Gothic Book" pitchFamily="34" charset="0"/>
              </a:rPr>
              <a:t>Plane alignment</a:t>
            </a:r>
            <a:endParaRPr lang="en-US" dirty="0"/>
          </a:p>
        </p:txBody>
      </p:sp>
      <p:sp>
        <p:nvSpPr>
          <p:cNvPr id="21" name="Rectangle 20"/>
          <p:cNvSpPr/>
          <p:nvPr/>
        </p:nvSpPr>
        <p:spPr>
          <a:xfrm>
            <a:off x="304800" y="5071533"/>
            <a:ext cx="2095445" cy="369332"/>
          </a:xfrm>
          <a:prstGeom prst="rect">
            <a:avLst/>
          </a:prstGeom>
        </p:spPr>
        <p:txBody>
          <a:bodyPr wrap="none">
            <a:spAutoFit/>
          </a:bodyPr>
          <a:lstStyle/>
          <a:p>
            <a:r>
              <a:rPr lang="en-US" dirty="0">
                <a:latin typeface="Franklin Gothic Book" pitchFamily="34" charset="0"/>
              </a:rPr>
              <a:t>Direction alignment</a:t>
            </a:r>
            <a:endParaRPr lang="en-US" dirty="0"/>
          </a:p>
        </p:txBody>
      </p:sp>
    </p:spTree>
    <p:extLst>
      <p:ext uri="{BB962C8B-B14F-4D97-AF65-F5344CB8AC3E}">
        <p14:creationId xmlns:p14="http://schemas.microsoft.com/office/powerpoint/2010/main" val="2586169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solidFill>
                  <a:srgbClr val="0000FF"/>
                </a:solidFill>
                <a:latin typeface="Franklin Gothic Book" pitchFamily="34" charset="0"/>
              </a:rPr>
              <a:t>An example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0317"/>
          <a:stretch/>
        </p:blipFill>
        <p:spPr>
          <a:xfrm>
            <a:off x="148253" y="3443656"/>
            <a:ext cx="6820240" cy="305828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2025" y="1295400"/>
            <a:ext cx="4276468" cy="2148256"/>
          </a:xfrm>
          <a:prstGeom prst="rect">
            <a:avLst/>
          </a:prstGeom>
        </p:spPr>
      </p:pic>
      <p:pic>
        <p:nvPicPr>
          <p:cNvPr id="5" name="Picture 4" descr="IPF_1_info.jpg"/>
          <p:cNvPicPr>
            <a:picLocks noChangeAspect="1"/>
          </p:cNvPicPr>
          <p:nvPr/>
        </p:nvPicPr>
        <p:blipFill rotWithShape="1">
          <a:blip r:embed="rId4" cstate="print">
            <a:extLst>
              <a:ext uri="{28A0092B-C50C-407E-A947-70E740481C1C}">
                <a14:useLocalDpi xmlns:a14="http://schemas.microsoft.com/office/drawing/2010/main" val="0"/>
              </a:ext>
            </a:extLst>
          </a:blip>
          <a:srcRect t="32761" r="33247" b="7315"/>
          <a:stretch/>
        </p:blipFill>
        <p:spPr>
          <a:xfrm>
            <a:off x="7327686" y="1295400"/>
            <a:ext cx="1548965" cy="2435740"/>
          </a:xfrm>
          <a:prstGeom prst="rect">
            <a:avLst/>
          </a:prstGeom>
        </p:spPr>
      </p:pic>
      <p:sp>
        <p:nvSpPr>
          <p:cNvPr id="6" name="TextBox 5"/>
          <p:cNvSpPr txBox="1"/>
          <p:nvPr/>
        </p:nvSpPr>
        <p:spPr>
          <a:xfrm>
            <a:off x="457200" y="1463017"/>
            <a:ext cx="1791254" cy="1477328"/>
          </a:xfrm>
          <a:prstGeom prst="rect">
            <a:avLst/>
          </a:prstGeom>
          <a:noFill/>
        </p:spPr>
        <p:txBody>
          <a:bodyPr wrap="square" rtlCol="0">
            <a:spAutoFit/>
          </a:bodyPr>
          <a:lstStyle/>
          <a:p>
            <a:r>
              <a:rPr lang="en-US" dirty="0">
                <a:latin typeface="Franklin Gothic Book" pitchFamily="34" charset="0"/>
              </a:rPr>
              <a:t>Fig: IPF map of an EBSD dataset. (Provided by </a:t>
            </a:r>
            <a:r>
              <a:rPr lang="en-US" dirty="0" err="1">
                <a:latin typeface="Franklin Gothic Book" pitchFamily="34" charset="0"/>
              </a:rPr>
              <a:t>IISc</a:t>
            </a:r>
            <a:r>
              <a:rPr lang="en-US" dirty="0">
                <a:latin typeface="Franklin Gothic Book" pitchFamily="34" charset="0"/>
              </a:rPr>
              <a:t>)</a:t>
            </a:r>
          </a:p>
        </p:txBody>
      </p:sp>
      <p:sp>
        <p:nvSpPr>
          <p:cNvPr id="7" name="TextBox 6"/>
          <p:cNvSpPr txBox="1"/>
          <p:nvPr/>
        </p:nvSpPr>
        <p:spPr>
          <a:xfrm>
            <a:off x="6831182" y="4105825"/>
            <a:ext cx="1855618" cy="1200329"/>
          </a:xfrm>
          <a:prstGeom prst="rect">
            <a:avLst/>
          </a:prstGeom>
          <a:noFill/>
        </p:spPr>
        <p:txBody>
          <a:bodyPr wrap="square" rtlCol="0">
            <a:spAutoFit/>
          </a:bodyPr>
          <a:lstStyle/>
          <a:p>
            <a:r>
              <a:rPr lang="en-US" dirty="0">
                <a:latin typeface="Franklin Gothic Book" pitchFamily="34" charset="0"/>
              </a:rPr>
              <a:t>Fig: Pole figures generated using TSL software for this data.</a:t>
            </a:r>
          </a:p>
        </p:txBody>
      </p:sp>
      <p:sp>
        <p:nvSpPr>
          <p:cNvPr id="8" name="Slide Number Placeholder 7"/>
          <p:cNvSpPr>
            <a:spLocks noGrp="1"/>
          </p:cNvSpPr>
          <p:nvPr>
            <p:ph type="sldNum" sz="quarter" idx="12"/>
          </p:nvPr>
        </p:nvSpPr>
        <p:spPr/>
        <p:txBody>
          <a:bodyPr/>
          <a:lstStyle/>
          <a:p>
            <a:fld id="{C54BFF6E-4D05-1E40-B668-4788D8841950}" type="slidenum">
              <a:rPr lang="en-US" sz="1400" smtClean="0">
                <a:latin typeface="Franklin Gothic Book" pitchFamily="34" charset="0"/>
              </a:rPr>
              <a:pPr/>
              <a:t>15</a:t>
            </a:fld>
            <a:endParaRPr lang="en-US" dirty="0">
              <a:latin typeface="Franklin Gothic Book" pitchFamily="34" charset="0"/>
            </a:endParaRPr>
          </a:p>
        </p:txBody>
      </p:sp>
    </p:spTree>
    <p:extLst>
      <p:ext uri="{BB962C8B-B14F-4D97-AF65-F5344CB8AC3E}">
        <p14:creationId xmlns:p14="http://schemas.microsoft.com/office/powerpoint/2010/main" val="3838174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solidFill>
                  <a:srgbClr val="0000FF"/>
                </a:solidFill>
                <a:latin typeface="Franklin Gothic Book" pitchFamily="34" charset="0"/>
              </a:rPr>
              <a:t>Variants Selection in Ti</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90" y="838200"/>
            <a:ext cx="7252119" cy="4759788"/>
          </a:xfrm>
          <a:prstGeom prst="rect">
            <a:avLst/>
          </a:prstGeom>
        </p:spPr>
      </p:pic>
      <p:sp>
        <p:nvSpPr>
          <p:cNvPr id="5" name="Slide Number Placeholder 4"/>
          <p:cNvSpPr>
            <a:spLocks noGrp="1"/>
          </p:cNvSpPr>
          <p:nvPr>
            <p:ph type="sldNum" sz="quarter" idx="12"/>
          </p:nvPr>
        </p:nvSpPr>
        <p:spPr/>
        <p:txBody>
          <a:bodyPr/>
          <a:lstStyle/>
          <a:p>
            <a:fld id="{7E80A6E5-6E5B-D74B-9378-45391297CDD7}" type="slidenum">
              <a:rPr lang="en-US" smtClean="0">
                <a:latin typeface="Franklin Gothic Book" pitchFamily="34" charset="0"/>
              </a:rPr>
              <a:pPr/>
              <a:t>16</a:t>
            </a:fld>
            <a:endParaRPr lang="en-US" dirty="0">
              <a:latin typeface="Franklin Gothic Book" pitchFamily="34" charset="0"/>
            </a:endParaRPr>
          </a:p>
        </p:txBody>
      </p:sp>
      <p:sp>
        <p:nvSpPr>
          <p:cNvPr id="6" name="TextBox 5"/>
          <p:cNvSpPr txBox="1"/>
          <p:nvPr/>
        </p:nvSpPr>
        <p:spPr>
          <a:xfrm>
            <a:off x="457202" y="6044187"/>
            <a:ext cx="7422513" cy="369332"/>
          </a:xfrm>
          <a:prstGeom prst="rect">
            <a:avLst/>
          </a:prstGeom>
          <a:noFill/>
        </p:spPr>
        <p:txBody>
          <a:bodyPr wrap="square" rtlCol="0">
            <a:spAutoFit/>
          </a:bodyPr>
          <a:lstStyle/>
          <a:p>
            <a:r>
              <a:rPr lang="en-US" dirty="0">
                <a:latin typeface="Franklin Gothic Book" pitchFamily="34" charset="0"/>
              </a:rPr>
              <a:t>Fig: Relative frequency of variants for the EBSD dataset (Provided by IISC).</a:t>
            </a:r>
          </a:p>
        </p:txBody>
      </p:sp>
      <p:grpSp>
        <p:nvGrpSpPr>
          <p:cNvPr id="7" name="Group 25"/>
          <p:cNvGrpSpPr/>
          <p:nvPr/>
        </p:nvGrpSpPr>
        <p:grpSpPr>
          <a:xfrm>
            <a:off x="1051079" y="5597988"/>
            <a:ext cx="5665939" cy="368958"/>
            <a:chOff x="1051076" y="5672058"/>
            <a:chExt cx="5790808" cy="368955"/>
          </a:xfrm>
        </p:grpSpPr>
        <p:sp>
          <p:nvSpPr>
            <p:cNvPr id="3" name="Rectangle 2"/>
            <p:cNvSpPr/>
            <p:nvPr/>
          </p:nvSpPr>
          <p:spPr>
            <a:xfrm>
              <a:off x="1051076" y="5672058"/>
              <a:ext cx="948889"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Franklin Gothic Book" pitchFamily="34" charset="0"/>
                </a:rPr>
                <a:t>(110)</a:t>
              </a:r>
            </a:p>
          </p:txBody>
        </p:sp>
        <p:sp>
          <p:nvSpPr>
            <p:cNvPr id="9" name="Rectangle 8"/>
            <p:cNvSpPr/>
            <p:nvPr/>
          </p:nvSpPr>
          <p:spPr>
            <a:xfrm>
              <a:off x="1999965" y="5672058"/>
              <a:ext cx="1057493"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Franklin Gothic Book" pitchFamily="34" charset="0"/>
                </a:rPr>
                <a:t>(1-10)</a:t>
              </a:r>
            </a:p>
          </p:txBody>
        </p:sp>
        <p:sp>
          <p:nvSpPr>
            <p:cNvPr id="10" name="Rectangle 9"/>
            <p:cNvSpPr/>
            <p:nvPr/>
          </p:nvSpPr>
          <p:spPr>
            <a:xfrm>
              <a:off x="2948854" y="5672058"/>
              <a:ext cx="955306"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Franklin Gothic Book" pitchFamily="34" charset="0"/>
                </a:rPr>
                <a:t>(011)</a:t>
              </a:r>
            </a:p>
          </p:txBody>
        </p:sp>
        <p:sp>
          <p:nvSpPr>
            <p:cNvPr id="11" name="Rectangle 10"/>
            <p:cNvSpPr/>
            <p:nvPr/>
          </p:nvSpPr>
          <p:spPr>
            <a:xfrm>
              <a:off x="3904160" y="5672058"/>
              <a:ext cx="926110"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Franklin Gothic Book" pitchFamily="34" charset="0"/>
                </a:rPr>
                <a:t>(01-1)</a:t>
              </a:r>
            </a:p>
          </p:txBody>
        </p:sp>
        <p:sp>
          <p:nvSpPr>
            <p:cNvPr id="12" name="Rectangle 11"/>
            <p:cNvSpPr/>
            <p:nvPr/>
          </p:nvSpPr>
          <p:spPr>
            <a:xfrm>
              <a:off x="4830271" y="5672058"/>
              <a:ext cx="1028296"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Franklin Gothic Book" pitchFamily="34" charset="0"/>
                </a:rPr>
                <a:t>(101)</a:t>
              </a:r>
            </a:p>
          </p:txBody>
        </p:sp>
        <p:sp>
          <p:nvSpPr>
            <p:cNvPr id="13" name="Rectangle 12"/>
            <p:cNvSpPr/>
            <p:nvPr/>
          </p:nvSpPr>
          <p:spPr>
            <a:xfrm>
              <a:off x="5858566" y="5672058"/>
              <a:ext cx="983318"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Franklin Gothic Book" pitchFamily="34" charset="0"/>
                </a:rPr>
                <a:t>(-101)</a:t>
              </a:r>
            </a:p>
          </p:txBody>
        </p:sp>
      </p:grpSp>
      <p:sp>
        <p:nvSpPr>
          <p:cNvPr id="14" name="TextBox 13"/>
          <p:cNvSpPr txBox="1"/>
          <p:nvPr/>
        </p:nvSpPr>
        <p:spPr>
          <a:xfrm>
            <a:off x="6998347" y="5566836"/>
            <a:ext cx="1343042" cy="400110"/>
          </a:xfrm>
          <a:prstGeom prst="rect">
            <a:avLst/>
          </a:prstGeom>
          <a:noFill/>
        </p:spPr>
        <p:txBody>
          <a:bodyPr wrap="square" rtlCol="0">
            <a:spAutoFit/>
          </a:bodyPr>
          <a:lstStyle/>
          <a:p>
            <a:r>
              <a:rPr lang="en-US" dirty="0">
                <a:latin typeface="Franklin Gothic Book" pitchFamily="34" charset="0"/>
                <a:sym typeface="Wingdings"/>
              </a:rPr>
              <a:t> </a:t>
            </a:r>
            <a:r>
              <a:rPr lang="en-US" sz="2000" dirty="0">
                <a:latin typeface="Franklin Gothic Book" pitchFamily="34" charset="0"/>
              </a:rPr>
              <a:t>Planes</a:t>
            </a:r>
          </a:p>
        </p:txBody>
      </p:sp>
      <p:sp>
        <p:nvSpPr>
          <p:cNvPr id="15" name="TextBox 14"/>
          <p:cNvSpPr txBox="1"/>
          <p:nvPr/>
        </p:nvSpPr>
        <p:spPr>
          <a:xfrm rot="5400000">
            <a:off x="7611760" y="4801609"/>
            <a:ext cx="1736743" cy="400110"/>
          </a:xfrm>
          <a:prstGeom prst="rect">
            <a:avLst/>
          </a:prstGeom>
          <a:noFill/>
        </p:spPr>
        <p:txBody>
          <a:bodyPr wrap="square" rtlCol="0">
            <a:spAutoFit/>
          </a:bodyPr>
          <a:lstStyle/>
          <a:p>
            <a:r>
              <a:rPr lang="en-US" dirty="0">
                <a:latin typeface="Franklin Gothic Book" pitchFamily="34" charset="0"/>
                <a:sym typeface="Wingdings"/>
              </a:rPr>
              <a:t> </a:t>
            </a:r>
            <a:r>
              <a:rPr lang="en-US" sz="2000" dirty="0">
                <a:latin typeface="Franklin Gothic Book" pitchFamily="34" charset="0"/>
              </a:rPr>
              <a:t>Directions</a:t>
            </a:r>
          </a:p>
        </p:txBody>
      </p:sp>
      <p:grpSp>
        <p:nvGrpSpPr>
          <p:cNvPr id="8" name="Group 24"/>
          <p:cNvGrpSpPr/>
          <p:nvPr/>
        </p:nvGrpSpPr>
        <p:grpSpPr>
          <a:xfrm>
            <a:off x="7273715" y="1976915"/>
            <a:ext cx="1481224" cy="1836355"/>
            <a:chOff x="7273715" y="2266614"/>
            <a:chExt cx="1481224" cy="1836355"/>
          </a:xfrm>
        </p:grpSpPr>
        <p:sp>
          <p:nvSpPr>
            <p:cNvPr id="17" name="Rectangle 16"/>
            <p:cNvSpPr/>
            <p:nvPr/>
          </p:nvSpPr>
          <p:spPr>
            <a:xfrm>
              <a:off x="7623633" y="2266614"/>
              <a:ext cx="1118472"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Franklin Gothic Book" pitchFamily="34" charset="0"/>
                </a:rPr>
                <a:t>[-1  1 -1]</a:t>
              </a:r>
            </a:p>
          </p:txBody>
        </p:sp>
        <p:sp>
          <p:nvSpPr>
            <p:cNvPr id="18" name="Rectangle 17"/>
            <p:cNvSpPr/>
            <p:nvPr/>
          </p:nvSpPr>
          <p:spPr>
            <a:xfrm>
              <a:off x="7273715" y="2271732"/>
              <a:ext cx="307447" cy="363837"/>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Franklin Gothic Book" pitchFamily="34" charset="0"/>
              </a:endParaRPr>
            </a:p>
          </p:txBody>
        </p:sp>
        <p:sp>
          <p:nvSpPr>
            <p:cNvPr id="19" name="Rectangle 18"/>
            <p:cNvSpPr/>
            <p:nvPr/>
          </p:nvSpPr>
          <p:spPr>
            <a:xfrm>
              <a:off x="7630050" y="2753908"/>
              <a:ext cx="1118472"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Franklin Gothic Book" pitchFamily="34" charset="0"/>
                </a:rPr>
                <a:t>[-1  1  1]</a:t>
              </a:r>
            </a:p>
          </p:txBody>
        </p:sp>
        <p:sp>
          <p:nvSpPr>
            <p:cNvPr id="20" name="Rectangle 19"/>
            <p:cNvSpPr/>
            <p:nvPr/>
          </p:nvSpPr>
          <p:spPr>
            <a:xfrm>
              <a:off x="7280132" y="2759026"/>
              <a:ext cx="307447" cy="36383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Franklin Gothic Book" pitchFamily="34" charset="0"/>
              </a:endParaRPr>
            </a:p>
          </p:txBody>
        </p:sp>
        <p:sp>
          <p:nvSpPr>
            <p:cNvPr id="21" name="Rectangle 20"/>
            <p:cNvSpPr/>
            <p:nvPr/>
          </p:nvSpPr>
          <p:spPr>
            <a:xfrm>
              <a:off x="7630050" y="3246720"/>
              <a:ext cx="1118472"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Franklin Gothic Book" pitchFamily="34" charset="0"/>
                </a:rPr>
                <a:t>[ 1  1 -1]</a:t>
              </a:r>
            </a:p>
          </p:txBody>
        </p:sp>
        <p:sp>
          <p:nvSpPr>
            <p:cNvPr id="22" name="Rectangle 21"/>
            <p:cNvSpPr/>
            <p:nvPr/>
          </p:nvSpPr>
          <p:spPr>
            <a:xfrm>
              <a:off x="7280132" y="3251838"/>
              <a:ext cx="307447" cy="363837"/>
            </a:xfrm>
            <a:prstGeom prst="rect">
              <a:avLst/>
            </a:prstGeom>
            <a:solidFill>
              <a:srgbClr val="00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Franklin Gothic Book" pitchFamily="34" charset="0"/>
              </a:endParaRPr>
            </a:p>
          </p:txBody>
        </p:sp>
        <p:sp>
          <p:nvSpPr>
            <p:cNvPr id="23" name="Rectangle 22"/>
            <p:cNvSpPr/>
            <p:nvPr/>
          </p:nvSpPr>
          <p:spPr>
            <a:xfrm>
              <a:off x="7636467" y="3734014"/>
              <a:ext cx="1118472"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Franklin Gothic Book" pitchFamily="34" charset="0"/>
                </a:rPr>
                <a:t>[ 1  1  1]</a:t>
              </a:r>
            </a:p>
          </p:txBody>
        </p:sp>
        <p:sp>
          <p:nvSpPr>
            <p:cNvPr id="24" name="Rectangle 23"/>
            <p:cNvSpPr/>
            <p:nvPr/>
          </p:nvSpPr>
          <p:spPr>
            <a:xfrm>
              <a:off x="7286549" y="3739132"/>
              <a:ext cx="307447" cy="363837"/>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Franklin Gothic Book" pitchFamily="34" charset="0"/>
              </a:endParaRPr>
            </a:p>
          </p:txBody>
        </p:sp>
      </p:grpSp>
      <p:sp>
        <p:nvSpPr>
          <p:cNvPr id="27" name="TextBox 26"/>
          <p:cNvSpPr txBox="1"/>
          <p:nvPr/>
        </p:nvSpPr>
        <p:spPr>
          <a:xfrm>
            <a:off x="102188" y="3719565"/>
            <a:ext cx="1021880" cy="369332"/>
          </a:xfrm>
          <a:prstGeom prst="rect">
            <a:avLst/>
          </a:prstGeom>
          <a:noFill/>
        </p:spPr>
        <p:txBody>
          <a:bodyPr wrap="square" rtlCol="0">
            <a:spAutoFit/>
          </a:bodyPr>
          <a:lstStyle/>
          <a:p>
            <a:r>
              <a:rPr lang="en-US" dirty="0">
                <a:solidFill>
                  <a:srgbClr val="800000"/>
                </a:solidFill>
                <a:latin typeface="Franklin Gothic Book" pitchFamily="34" charset="0"/>
              </a:rPr>
              <a:t>MEAN</a:t>
            </a:r>
          </a:p>
        </p:txBody>
      </p:sp>
    </p:spTree>
    <p:extLst>
      <p:ext uri="{BB962C8B-B14F-4D97-AF65-F5344CB8AC3E}">
        <p14:creationId xmlns:p14="http://schemas.microsoft.com/office/powerpoint/2010/main" val="1777229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a:solidFill>
                  <a:srgbClr val="0000FF"/>
                </a:solidFill>
              </a:rPr>
              <a:t>Creating Misorientation Matrix for OR</a:t>
            </a:r>
          </a:p>
        </p:txBody>
      </p:sp>
      <p:sp>
        <p:nvSpPr>
          <p:cNvPr id="4" name="Slide Number Placeholder 3"/>
          <p:cNvSpPr>
            <a:spLocks noGrp="1"/>
          </p:cNvSpPr>
          <p:nvPr>
            <p:ph type="sldNum" sz="quarter" idx="12"/>
          </p:nvPr>
        </p:nvSpPr>
        <p:spPr/>
        <p:txBody>
          <a:bodyPr/>
          <a:lstStyle/>
          <a:p>
            <a:fld id="{C54BFF6E-4D05-1E40-B668-4788D8841950}" type="slidenum">
              <a:rPr lang="en-US" smtClean="0"/>
              <a:pPr/>
              <a:t>17</a:t>
            </a:fld>
            <a:endParaRPr lang="en-US"/>
          </a:p>
        </p:txBody>
      </p:sp>
      <p:graphicFrame>
        <p:nvGraphicFramePr>
          <p:cNvPr id="8" name="Object 8"/>
          <p:cNvGraphicFramePr>
            <a:graphicFrameLocks noChangeAspect="1"/>
          </p:cNvGraphicFramePr>
          <p:nvPr>
            <p:extLst>
              <p:ext uri="{D42A27DB-BD31-4B8C-83A1-F6EECF244321}">
                <p14:modId xmlns:p14="http://schemas.microsoft.com/office/powerpoint/2010/main" val="3488344043"/>
              </p:ext>
            </p:extLst>
          </p:nvPr>
        </p:nvGraphicFramePr>
        <p:xfrm>
          <a:off x="990600" y="1219200"/>
          <a:ext cx="2617787" cy="393700"/>
        </p:xfrm>
        <a:graphic>
          <a:graphicData uri="http://schemas.openxmlformats.org/presentationml/2006/ole">
            <mc:AlternateContent xmlns:mc="http://schemas.openxmlformats.org/markup-compatibility/2006">
              <mc:Choice xmlns:v="urn:schemas-microsoft-com:vml" Requires="v">
                <p:oleObj spid="_x0000_s6428" name="Equation" r:id="rId4" imgW="1600200" imgH="241200" progId="Equation.3">
                  <p:embed/>
                </p:oleObj>
              </mc:Choice>
              <mc:Fallback>
                <p:oleObj name="Equation" r:id="rId4" imgW="1600200" imgH="241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219200"/>
                        <a:ext cx="2617787" cy="3937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 name="Object 10"/>
          <p:cNvGraphicFramePr>
            <a:graphicFrameLocks noChangeAspect="1"/>
          </p:cNvGraphicFramePr>
          <p:nvPr>
            <p:extLst>
              <p:ext uri="{D42A27DB-BD31-4B8C-83A1-F6EECF244321}">
                <p14:modId xmlns:p14="http://schemas.microsoft.com/office/powerpoint/2010/main" val="1247961903"/>
              </p:ext>
            </p:extLst>
          </p:nvPr>
        </p:nvGraphicFramePr>
        <p:xfrm>
          <a:off x="4876800" y="1219200"/>
          <a:ext cx="2530475" cy="395287"/>
        </p:xfrm>
        <a:graphic>
          <a:graphicData uri="http://schemas.openxmlformats.org/presentationml/2006/ole">
            <mc:AlternateContent xmlns:mc="http://schemas.openxmlformats.org/markup-compatibility/2006">
              <mc:Choice xmlns:v="urn:schemas-microsoft-com:vml" Requires="v">
                <p:oleObj spid="_x0000_s6429" name="Equation" r:id="rId6" imgW="1549080" imgH="241200" progId="Equation.3">
                  <p:embed/>
                </p:oleObj>
              </mc:Choice>
              <mc:Fallback>
                <p:oleObj name="Equation" r:id="rId6" imgW="1549080" imgH="241200" progId="Equation.3">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219200"/>
                        <a:ext cx="2530475" cy="3952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3" name="TextBox 12"/>
          <p:cNvSpPr txBox="1"/>
          <p:nvPr/>
        </p:nvSpPr>
        <p:spPr>
          <a:xfrm>
            <a:off x="149577" y="1552222"/>
            <a:ext cx="8991600" cy="4893647"/>
          </a:xfrm>
          <a:prstGeom prst="rect">
            <a:avLst/>
          </a:prstGeom>
          <a:noFill/>
        </p:spPr>
        <p:txBody>
          <a:bodyPr wrap="square" rtlCol="0">
            <a:spAutoFit/>
          </a:bodyPr>
          <a:lstStyle/>
          <a:p>
            <a:r>
              <a:rPr lang="en-US" sz="2400" dirty="0">
                <a:sym typeface="Symbol"/>
              </a:rPr>
              <a:t>  Assume: (</a:t>
            </a:r>
            <a:r>
              <a:rPr lang="en-US" sz="2400" dirty="0" err="1">
                <a:sym typeface="Symbol"/>
              </a:rPr>
              <a:t>hkl</a:t>
            </a:r>
            <a:r>
              <a:rPr lang="en-US" sz="2400" dirty="0">
                <a:sym typeface="Symbol"/>
              </a:rPr>
              <a:t>) // (</a:t>
            </a:r>
            <a:r>
              <a:rPr lang="en-US" sz="2400" dirty="0" err="1">
                <a:sym typeface="Symbol"/>
              </a:rPr>
              <a:t>h’k’l</a:t>
            </a:r>
            <a:r>
              <a:rPr lang="en-US" sz="2400" dirty="0">
                <a:sym typeface="Symbol"/>
              </a:rPr>
              <a:t>’) // ND</a:t>
            </a:r>
          </a:p>
          <a:p>
            <a:r>
              <a:rPr lang="en-US" sz="2400" dirty="0">
                <a:sym typeface="Symbol"/>
              </a:rPr>
              <a:t>        and [</a:t>
            </a:r>
            <a:r>
              <a:rPr lang="en-US" sz="2400" dirty="0" err="1">
                <a:sym typeface="Symbol"/>
              </a:rPr>
              <a:t>uvw</a:t>
            </a:r>
            <a:r>
              <a:rPr lang="en-US" sz="2400" dirty="0">
                <a:sym typeface="Symbol"/>
              </a:rPr>
              <a:t>] // [</a:t>
            </a:r>
            <a:r>
              <a:rPr lang="en-US" sz="2400" dirty="0" err="1">
                <a:sym typeface="Symbol"/>
              </a:rPr>
              <a:t>u’v’w</a:t>
            </a:r>
            <a:r>
              <a:rPr lang="en-US" sz="2400" dirty="0">
                <a:sym typeface="Symbol"/>
              </a:rPr>
              <a:t>’] // RD</a:t>
            </a:r>
          </a:p>
          <a:p>
            <a:endParaRPr lang="en-US" sz="2400" dirty="0">
              <a:sym typeface="Symbol"/>
            </a:endParaRPr>
          </a:p>
          <a:p>
            <a:r>
              <a:rPr lang="en-US" sz="2400" dirty="0">
                <a:sym typeface="Symbol"/>
              </a:rPr>
              <a:t>1.) Construct orientation matrix for phase </a:t>
            </a:r>
            <a:r>
              <a:rPr lang="el-GR" sz="2400" i="1" dirty="0">
                <a:sym typeface="Symbol"/>
              </a:rPr>
              <a:t>α</a:t>
            </a:r>
            <a:r>
              <a:rPr lang="en-US" sz="2400" dirty="0">
                <a:sym typeface="Symbol"/>
              </a:rPr>
              <a:t>. </a:t>
            </a:r>
          </a:p>
          <a:p>
            <a:endParaRPr lang="en-US" sz="2400" dirty="0">
              <a:sym typeface="Symbol"/>
            </a:endParaRPr>
          </a:p>
          <a:p>
            <a:endParaRPr lang="en-US" sz="2400" dirty="0">
              <a:sym typeface="Symbol"/>
            </a:endParaRPr>
          </a:p>
          <a:p>
            <a:r>
              <a:rPr lang="en-US" sz="2400" dirty="0">
                <a:sym typeface="Symbol"/>
              </a:rPr>
              <a:t>2.) Construct orientation matrix for phase </a:t>
            </a:r>
            <a:r>
              <a:rPr lang="el-GR" sz="2400" i="1" dirty="0">
                <a:sym typeface="Symbol"/>
              </a:rPr>
              <a:t>β</a:t>
            </a:r>
            <a:r>
              <a:rPr lang="en-US" sz="2400" dirty="0">
                <a:sym typeface="Symbol"/>
              </a:rPr>
              <a:t>. </a:t>
            </a:r>
          </a:p>
          <a:p>
            <a:endParaRPr lang="en-US" sz="2400" dirty="0">
              <a:sym typeface="Symbol"/>
            </a:endParaRPr>
          </a:p>
          <a:p>
            <a:endParaRPr lang="en-US" sz="2400" dirty="0">
              <a:sym typeface="Symbol"/>
            </a:endParaRPr>
          </a:p>
          <a:p>
            <a:r>
              <a:rPr lang="en-US" sz="2400" dirty="0">
                <a:sym typeface="Symbol"/>
              </a:rPr>
              <a:t>3.) Compute misorientation matrix from the </a:t>
            </a:r>
            <a:r>
              <a:rPr lang="en-US" sz="2400" dirty="0">
                <a:latin typeface="Symbol" charset="2"/>
                <a:cs typeface="Symbol" charset="2"/>
                <a:sym typeface="Symbol"/>
              </a:rPr>
              <a:t>a</a:t>
            </a:r>
            <a:r>
              <a:rPr lang="en-US" sz="2400" dirty="0">
                <a:sym typeface="Symbol"/>
              </a:rPr>
              <a:t> phase to the </a:t>
            </a:r>
            <a:r>
              <a:rPr lang="en-US" sz="2400" dirty="0">
                <a:latin typeface="Symbol" charset="2"/>
                <a:cs typeface="Symbol" charset="2"/>
                <a:sym typeface="Symbol"/>
              </a:rPr>
              <a:t>b</a:t>
            </a:r>
            <a:r>
              <a:rPr lang="en-US" sz="2400" dirty="0">
                <a:sym typeface="Symbol"/>
              </a:rPr>
              <a:t> phase. Note the importance of the sense of the transformation; for grain boundaries we invoke switching symmetry but you must </a:t>
            </a:r>
            <a:r>
              <a:rPr lang="en-US" sz="2400" i="1" dirty="0">
                <a:sym typeface="Symbol"/>
              </a:rPr>
              <a:t>not</a:t>
            </a:r>
            <a:r>
              <a:rPr lang="en-US" sz="2400" dirty="0">
                <a:sym typeface="Symbol"/>
              </a:rPr>
              <a:t> apply this to phase transformations!</a:t>
            </a:r>
          </a:p>
        </p:txBody>
      </p:sp>
      <p:graphicFrame>
        <p:nvGraphicFramePr>
          <p:cNvPr id="12" name="Object 11"/>
          <p:cNvGraphicFramePr>
            <a:graphicFrameLocks noChangeAspect="1"/>
          </p:cNvGraphicFramePr>
          <p:nvPr>
            <p:extLst>
              <p:ext uri="{D42A27DB-BD31-4B8C-83A1-F6EECF244321}">
                <p14:modId xmlns:p14="http://schemas.microsoft.com/office/powerpoint/2010/main" val="1505583645"/>
              </p:ext>
            </p:extLst>
          </p:nvPr>
        </p:nvGraphicFramePr>
        <p:xfrm>
          <a:off x="6096000" y="1981200"/>
          <a:ext cx="2211614" cy="1346200"/>
        </p:xfrm>
        <a:graphic>
          <a:graphicData uri="http://schemas.openxmlformats.org/presentationml/2006/ole">
            <mc:AlternateContent xmlns:mc="http://schemas.openxmlformats.org/markup-compatibility/2006">
              <mc:Choice xmlns:v="urn:schemas-microsoft-com:vml" Requires="v">
                <p:oleObj spid="_x0000_s6430" name="Equation" r:id="rId8" imgW="1168200" imgH="711000" progId="Equation.3">
                  <p:embed/>
                </p:oleObj>
              </mc:Choice>
              <mc:Fallback>
                <p:oleObj name="Equation" r:id="rId8" imgW="1168200" imgH="711000" progId="Equation.3">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1981200"/>
                        <a:ext cx="2211614" cy="1346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2021269778"/>
              </p:ext>
            </p:extLst>
          </p:nvPr>
        </p:nvGraphicFramePr>
        <p:xfrm>
          <a:off x="6019800" y="3581400"/>
          <a:ext cx="2405062" cy="1346200"/>
        </p:xfrm>
        <a:graphic>
          <a:graphicData uri="http://schemas.openxmlformats.org/presentationml/2006/ole">
            <mc:AlternateContent xmlns:mc="http://schemas.openxmlformats.org/markup-compatibility/2006">
              <mc:Choice xmlns:v="urn:schemas-microsoft-com:vml" Requires="v">
                <p:oleObj spid="_x0000_s6431" name="Equation" r:id="rId10" imgW="1269720" imgH="711000" progId="Equation.3">
                  <p:embed/>
                </p:oleObj>
              </mc:Choice>
              <mc:Fallback>
                <p:oleObj name="Equation" r:id="rId10" imgW="1269720" imgH="711000" progId="Equation.3">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9800" y="3581400"/>
                        <a:ext cx="2405062" cy="1346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3276600" y="6206359"/>
          <a:ext cx="1447799" cy="499241"/>
        </p:xfrm>
        <a:graphic>
          <a:graphicData uri="http://schemas.openxmlformats.org/presentationml/2006/ole">
            <mc:AlternateContent xmlns:mc="http://schemas.openxmlformats.org/markup-compatibility/2006">
              <mc:Choice xmlns:v="urn:schemas-microsoft-com:vml" Requires="v">
                <p:oleObj spid="_x0000_s6432" name="Equation" r:id="rId12" imgW="736560" imgH="253800" progId="Equation.3">
                  <p:embed/>
                </p:oleObj>
              </mc:Choice>
              <mc:Fallback>
                <p:oleObj name="Equation" r:id="rId12" imgW="736560" imgH="253800" progId="Equation.3">
                  <p:embed/>
                  <p:pic>
                    <p:nvPicPr>
                      <p:cNvPr id="0"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76600" y="6206359"/>
                        <a:ext cx="1447799" cy="499241"/>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83226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a:solidFill>
                  <a:srgbClr val="0000FF"/>
                </a:solidFill>
              </a:rPr>
              <a:t>Creating Misorientation Matrix for OR</a:t>
            </a:r>
          </a:p>
        </p:txBody>
      </p:sp>
      <p:sp>
        <p:nvSpPr>
          <p:cNvPr id="4" name="Slide Number Placeholder 3"/>
          <p:cNvSpPr>
            <a:spLocks noGrp="1"/>
          </p:cNvSpPr>
          <p:nvPr>
            <p:ph type="sldNum" sz="quarter" idx="12"/>
          </p:nvPr>
        </p:nvSpPr>
        <p:spPr/>
        <p:txBody>
          <a:bodyPr/>
          <a:lstStyle/>
          <a:p>
            <a:fld id="{C54BFF6E-4D05-1E40-B668-4788D8841950}" type="slidenum">
              <a:rPr lang="en-US" smtClean="0"/>
              <a:pPr/>
              <a:t>18</a:t>
            </a:fld>
            <a:endParaRPr lang="en-US"/>
          </a:p>
        </p:txBody>
      </p:sp>
      <p:sp>
        <p:nvSpPr>
          <p:cNvPr id="11" name="TextBox 10"/>
          <p:cNvSpPr txBox="1"/>
          <p:nvPr/>
        </p:nvSpPr>
        <p:spPr>
          <a:xfrm>
            <a:off x="457200" y="2362200"/>
            <a:ext cx="8382000" cy="2554545"/>
          </a:xfrm>
          <a:prstGeom prst="rect">
            <a:avLst/>
          </a:prstGeom>
          <a:noFill/>
        </p:spPr>
        <p:txBody>
          <a:bodyPr wrap="square" rtlCol="0">
            <a:spAutoFit/>
          </a:bodyPr>
          <a:lstStyle/>
          <a:p>
            <a:endParaRPr lang="en-US" sz="2000" dirty="0">
              <a:latin typeface="Franklin Gothic Book" pitchFamily="34" charset="0"/>
              <a:sym typeface="Symbol"/>
            </a:endParaRPr>
          </a:p>
          <a:p>
            <a:r>
              <a:rPr lang="en-US" sz="2000" dirty="0">
                <a:latin typeface="Franklin Gothic Book" pitchFamily="34" charset="0"/>
                <a:sym typeface="Symbol"/>
              </a:rPr>
              <a:t>1) Construct orientation matrix for phase </a:t>
            </a:r>
            <a:r>
              <a:rPr lang="en-US" sz="2000" i="1" dirty="0">
                <a:latin typeface="Franklin Gothic Book" pitchFamily="34" charset="0"/>
                <a:sym typeface="Symbol"/>
              </a:rPr>
              <a:t>fcc</a:t>
            </a:r>
            <a:r>
              <a:rPr lang="en-US" sz="2000" dirty="0">
                <a:latin typeface="Franklin Gothic Book" pitchFamily="34" charset="0"/>
                <a:sym typeface="Symbol"/>
              </a:rPr>
              <a:t>. </a:t>
            </a:r>
          </a:p>
          <a:p>
            <a:endParaRPr lang="en-US" sz="2000" dirty="0">
              <a:latin typeface="Franklin Gothic Book" pitchFamily="34" charset="0"/>
              <a:sym typeface="Symbol"/>
            </a:endParaRPr>
          </a:p>
          <a:p>
            <a:r>
              <a:rPr lang="en-US" sz="2000" dirty="0">
                <a:latin typeface="Franklin Gothic Book" pitchFamily="34" charset="0"/>
                <a:sym typeface="Symbol"/>
              </a:rPr>
              <a:t>2) Construct orientation matrix for phase </a:t>
            </a:r>
            <a:r>
              <a:rPr lang="en-US" sz="2000" i="1" dirty="0">
                <a:latin typeface="Franklin Gothic Book" pitchFamily="34" charset="0"/>
                <a:sym typeface="Symbol"/>
              </a:rPr>
              <a:t>bcc</a:t>
            </a:r>
            <a:r>
              <a:rPr lang="en-US" sz="2000" dirty="0">
                <a:latin typeface="Franklin Gothic Book" pitchFamily="34" charset="0"/>
                <a:sym typeface="Symbol"/>
              </a:rPr>
              <a:t>. </a:t>
            </a:r>
          </a:p>
          <a:p>
            <a:endParaRPr lang="en-US" sz="2000" dirty="0">
              <a:latin typeface="Franklin Gothic Book" pitchFamily="34" charset="0"/>
              <a:sym typeface="Symbol"/>
            </a:endParaRPr>
          </a:p>
          <a:p>
            <a:r>
              <a:rPr lang="en-US" sz="2000" dirty="0">
                <a:latin typeface="Franklin Gothic Book" pitchFamily="34" charset="0"/>
                <a:sym typeface="Symbol"/>
              </a:rPr>
              <a:t>3) Compute misorientation matrix from one phase to the other; here we pass from fcc (high temperature) to bcc (low temperature).</a:t>
            </a:r>
          </a:p>
          <a:p>
            <a:endParaRPr lang="en-US" sz="2000" dirty="0">
              <a:latin typeface="Franklin Gothic Book" pitchFamily="34" charset="0"/>
              <a:sym typeface="Symbol"/>
            </a:endParaRPr>
          </a:p>
        </p:txBody>
      </p:sp>
      <p:sp>
        <p:nvSpPr>
          <p:cNvPr id="3" name="TextBox 2"/>
          <p:cNvSpPr txBox="1"/>
          <p:nvPr/>
        </p:nvSpPr>
        <p:spPr>
          <a:xfrm>
            <a:off x="304800" y="1498937"/>
            <a:ext cx="8458200" cy="1015663"/>
          </a:xfrm>
          <a:prstGeom prst="rect">
            <a:avLst/>
          </a:prstGeom>
          <a:noFill/>
        </p:spPr>
        <p:txBody>
          <a:bodyPr wrap="square" rtlCol="0">
            <a:spAutoFit/>
          </a:bodyPr>
          <a:lstStyle/>
          <a:p>
            <a:r>
              <a:rPr lang="en-US" sz="2000" dirty="0"/>
              <a:t>Consider the K-S orientation relationship:</a:t>
            </a:r>
          </a:p>
          <a:p>
            <a:r>
              <a:rPr lang="en-US" sz="2000" dirty="0"/>
              <a:t>                                                                  (111)</a:t>
            </a:r>
            <a:r>
              <a:rPr lang="en-US" sz="2000" baseline="-25000" dirty="0"/>
              <a:t>fcc</a:t>
            </a:r>
            <a:r>
              <a:rPr lang="en-US" sz="2000" dirty="0"/>
              <a:t>||(-110)</a:t>
            </a:r>
            <a:r>
              <a:rPr lang="en-US" sz="2000" baseline="-25000" dirty="0"/>
              <a:t>bcc</a:t>
            </a:r>
            <a:endParaRPr lang="en-US" sz="2000" dirty="0"/>
          </a:p>
          <a:p>
            <a:r>
              <a:rPr lang="en-US" sz="2000" dirty="0"/>
              <a:t>                                                                  [1-10]</a:t>
            </a:r>
            <a:r>
              <a:rPr lang="en-US" sz="2000" baseline="-25000" dirty="0" err="1"/>
              <a:t>fcc</a:t>
            </a:r>
            <a:r>
              <a:rPr lang="en-US" sz="2000" dirty="0"/>
              <a:t>||[111]</a:t>
            </a:r>
            <a:r>
              <a:rPr lang="en-US" sz="2000" baseline="-25000" dirty="0"/>
              <a:t>bcc</a:t>
            </a:r>
          </a:p>
        </p:txBody>
      </p:sp>
      <p:pic>
        <p:nvPicPr>
          <p:cNvPr id="9" name="Picture 8"/>
          <p:cNvPicPr>
            <a:picLocks noChangeAspect="1"/>
          </p:cNvPicPr>
          <p:nvPr/>
        </p:nvPicPr>
        <p:blipFill>
          <a:blip r:embed="rId3"/>
          <a:stretch>
            <a:fillRect/>
          </a:stretch>
        </p:blipFill>
        <p:spPr>
          <a:xfrm>
            <a:off x="3124200" y="4648200"/>
            <a:ext cx="2514600" cy="537164"/>
          </a:xfrm>
          <a:prstGeom prst="rect">
            <a:avLst/>
          </a:prstGeom>
        </p:spPr>
      </p:pic>
      <p:pic>
        <p:nvPicPr>
          <p:cNvPr id="6" name="Picture 5">
            <a:extLst>
              <a:ext uri="{FF2B5EF4-FFF2-40B4-BE49-F238E27FC236}">
                <a16:creationId xmlns:a16="http://schemas.microsoft.com/office/drawing/2014/main" id="{EB3C8EBD-07D9-764E-9DA2-D61E02B6DBBE}"/>
              </a:ext>
            </a:extLst>
          </p:cNvPr>
          <p:cNvPicPr>
            <a:picLocks noChangeAspect="1"/>
          </p:cNvPicPr>
          <p:nvPr/>
        </p:nvPicPr>
        <p:blipFill>
          <a:blip r:embed="rId4"/>
          <a:stretch>
            <a:fillRect/>
          </a:stretch>
        </p:blipFill>
        <p:spPr>
          <a:xfrm>
            <a:off x="1569442" y="5360908"/>
            <a:ext cx="5593358" cy="1039892"/>
          </a:xfrm>
          <a:prstGeom prst="rect">
            <a:avLst/>
          </a:prstGeom>
        </p:spPr>
      </p:pic>
    </p:spTree>
    <p:extLst>
      <p:ext uri="{BB962C8B-B14F-4D97-AF65-F5344CB8AC3E}">
        <p14:creationId xmlns:p14="http://schemas.microsoft.com/office/powerpoint/2010/main" val="1283226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753" r="52500"/>
          <a:stretch/>
        </p:blipFill>
        <p:spPr>
          <a:xfrm>
            <a:off x="838200" y="4419600"/>
            <a:ext cx="1792111" cy="1766408"/>
          </a:xfrm>
          <a:prstGeom prst="rect">
            <a:avLst/>
          </a:prstGeom>
        </p:spPr>
      </p:pic>
      <p:sp>
        <p:nvSpPr>
          <p:cNvPr id="3" name="Title 1"/>
          <p:cNvSpPr>
            <a:spLocks noGrp="1"/>
          </p:cNvSpPr>
          <p:nvPr>
            <p:ph type="title"/>
          </p:nvPr>
        </p:nvSpPr>
        <p:spPr>
          <a:xfrm>
            <a:off x="457200" y="0"/>
            <a:ext cx="8229600" cy="1143000"/>
          </a:xfrm>
        </p:spPr>
        <p:txBody>
          <a:bodyPr>
            <a:normAutofit fontScale="90000"/>
          </a:bodyPr>
          <a:lstStyle/>
          <a:p>
            <a:r>
              <a:rPr lang="en-US" sz="3600" b="1" dirty="0">
                <a:solidFill>
                  <a:srgbClr val="0000FF"/>
                </a:solidFill>
              </a:rPr>
              <a:t>Minimum misorientation angle and axis associated with ORs</a:t>
            </a:r>
          </a:p>
        </p:txBody>
      </p:sp>
      <p:pic>
        <p:nvPicPr>
          <p:cNvPr id="5" name="Picture 4"/>
          <p:cNvPicPr>
            <a:picLocks noChangeAspect="1"/>
          </p:cNvPicPr>
          <p:nvPr/>
        </p:nvPicPr>
        <p:blipFill rotWithShape="1">
          <a:blip r:embed="rId2"/>
          <a:srcRect l="47721" t="25739" r="32051" b="28321"/>
          <a:stretch/>
        </p:blipFill>
        <p:spPr>
          <a:xfrm>
            <a:off x="3276600" y="4648200"/>
            <a:ext cx="1636889" cy="1566333"/>
          </a:xfrm>
          <a:prstGeom prst="rect">
            <a:avLst/>
          </a:prstGeom>
        </p:spPr>
      </p:pic>
      <p:pic>
        <p:nvPicPr>
          <p:cNvPr id="6" name="Picture 5"/>
          <p:cNvPicPr>
            <a:picLocks noChangeAspect="1"/>
          </p:cNvPicPr>
          <p:nvPr/>
        </p:nvPicPr>
        <p:blipFill rotWithShape="1">
          <a:blip r:embed="rId2"/>
          <a:srcRect l="68950" t="28579" r="1883" b="20511"/>
          <a:stretch/>
        </p:blipFill>
        <p:spPr>
          <a:xfrm>
            <a:off x="5791200" y="4724400"/>
            <a:ext cx="1930217" cy="1419579"/>
          </a:xfrm>
          <a:prstGeom prst="rect">
            <a:avLst/>
          </a:prstGeom>
        </p:spPr>
      </p:pic>
      <p:pic>
        <p:nvPicPr>
          <p:cNvPr id="2" name="Picture 1"/>
          <p:cNvPicPr>
            <a:picLocks noChangeAspect="1"/>
          </p:cNvPicPr>
          <p:nvPr/>
        </p:nvPicPr>
        <p:blipFill>
          <a:blip r:embed="rId3"/>
          <a:stretch>
            <a:fillRect/>
          </a:stretch>
        </p:blipFill>
        <p:spPr>
          <a:xfrm>
            <a:off x="381000" y="1295400"/>
            <a:ext cx="2886227" cy="685800"/>
          </a:xfrm>
          <a:prstGeom prst="rect">
            <a:avLst/>
          </a:prstGeom>
        </p:spPr>
      </p:pic>
      <p:pic>
        <p:nvPicPr>
          <p:cNvPr id="11" name="Picture 10"/>
          <p:cNvPicPr>
            <a:picLocks noChangeAspect="1"/>
          </p:cNvPicPr>
          <p:nvPr/>
        </p:nvPicPr>
        <p:blipFill>
          <a:blip r:embed="rId4"/>
          <a:stretch>
            <a:fillRect/>
          </a:stretch>
        </p:blipFill>
        <p:spPr>
          <a:xfrm>
            <a:off x="4800600" y="1143000"/>
            <a:ext cx="4199466" cy="1314450"/>
          </a:xfrm>
          <a:prstGeom prst="rect">
            <a:avLst/>
          </a:prstGeom>
        </p:spPr>
      </p:pic>
      <p:pic>
        <p:nvPicPr>
          <p:cNvPr id="12" name="Picture 11"/>
          <p:cNvPicPr>
            <a:picLocks noChangeAspect="1"/>
          </p:cNvPicPr>
          <p:nvPr/>
        </p:nvPicPr>
        <p:blipFill>
          <a:blip r:embed="rId5"/>
          <a:stretch>
            <a:fillRect/>
          </a:stretch>
        </p:blipFill>
        <p:spPr>
          <a:xfrm>
            <a:off x="5088468" y="3200400"/>
            <a:ext cx="4038599" cy="1159075"/>
          </a:xfrm>
          <a:prstGeom prst="rect">
            <a:avLst/>
          </a:prstGeom>
        </p:spPr>
      </p:pic>
      <p:pic>
        <p:nvPicPr>
          <p:cNvPr id="13" name="Picture 1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06" y="2613378"/>
            <a:ext cx="5278494" cy="510822"/>
          </a:xfrm>
          <a:prstGeom prst="rect">
            <a:avLst/>
          </a:prstGeom>
        </p:spPr>
      </p:pic>
      <p:pic>
        <p:nvPicPr>
          <p:cNvPr id="14" name="Picture 13"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731" y="3750028"/>
            <a:ext cx="4778669" cy="517172"/>
          </a:xfrm>
          <a:prstGeom prst="rect">
            <a:avLst/>
          </a:prstGeom>
        </p:spPr>
      </p:pic>
    </p:spTree>
    <p:extLst>
      <p:ext uri="{BB962C8B-B14F-4D97-AF65-F5344CB8AC3E}">
        <p14:creationId xmlns:p14="http://schemas.microsoft.com/office/powerpoint/2010/main" val="396437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latin typeface="+mn-lt"/>
              </a:rPr>
              <a:t>Objective</a:t>
            </a:r>
          </a:p>
        </p:txBody>
      </p:sp>
      <p:sp>
        <p:nvSpPr>
          <p:cNvPr id="3" name="Content Placeholder 2"/>
          <p:cNvSpPr>
            <a:spLocks noGrp="1"/>
          </p:cNvSpPr>
          <p:nvPr>
            <p:ph idx="1"/>
          </p:nvPr>
        </p:nvSpPr>
        <p:spPr/>
        <p:txBody>
          <a:bodyPr>
            <a:normAutofit/>
          </a:bodyPr>
          <a:lstStyle/>
          <a:p>
            <a:r>
              <a:rPr lang="en-US" dirty="0"/>
              <a:t>Understand orientation relationships</a:t>
            </a:r>
          </a:p>
          <a:p>
            <a:r>
              <a:rPr lang="en-US" dirty="0"/>
              <a:t>Phase transformation and variant selection in steel alloys</a:t>
            </a:r>
            <a:endParaRPr lang="en-US" dirty="0">
              <a:latin typeface="Franklin Gothic Book" pitchFamily="34" charset="0"/>
            </a:endParaRPr>
          </a:p>
          <a:p>
            <a:r>
              <a:rPr lang="en-US" dirty="0">
                <a:latin typeface="Franklin Gothic Book" pitchFamily="34" charset="0"/>
              </a:rPr>
              <a:t>Phase transformation and variant selection in Titanium alloys</a:t>
            </a:r>
          </a:p>
          <a:p>
            <a:r>
              <a:rPr lang="en-US" dirty="0"/>
              <a:t>Construct misorientation matrices from given orientation relationship</a:t>
            </a:r>
          </a:p>
          <a:p>
            <a:r>
              <a:rPr lang="en-US" dirty="0">
                <a:latin typeface="Franklin Gothic Book" pitchFamily="34" charset="0"/>
              </a:rPr>
              <a:t>Forward and backward texture prediction</a:t>
            </a:r>
          </a:p>
        </p:txBody>
      </p:sp>
      <p:sp>
        <p:nvSpPr>
          <p:cNvPr id="4" name="Slide Number Placeholder 3"/>
          <p:cNvSpPr>
            <a:spLocks noGrp="1"/>
          </p:cNvSpPr>
          <p:nvPr>
            <p:ph type="sldNum" sz="quarter" idx="12"/>
          </p:nvPr>
        </p:nvSpPr>
        <p:spPr/>
        <p:txBody>
          <a:bodyPr/>
          <a:lstStyle/>
          <a:p>
            <a:fld id="{C54BFF6E-4D05-1E40-B668-4788D8841950}" type="slidenum">
              <a:rPr lang="en-US" smtClean="0"/>
              <a:pPr/>
              <a:t>2</a:t>
            </a:fld>
            <a:endParaRPr lang="en-US"/>
          </a:p>
        </p:txBody>
      </p:sp>
    </p:spTree>
    <p:extLst>
      <p:ext uri="{BB962C8B-B14F-4D97-AF65-F5344CB8AC3E}">
        <p14:creationId xmlns:p14="http://schemas.microsoft.com/office/powerpoint/2010/main" val="1283226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1371600"/>
            <a:ext cx="8629208" cy="4528523"/>
          </a:xfrm>
          <a:prstGeom prst="rect">
            <a:avLst/>
          </a:prstGeom>
        </p:spPr>
      </p:pic>
      <p:sp>
        <p:nvSpPr>
          <p:cNvPr id="7" name="Title 1"/>
          <p:cNvSpPr>
            <a:spLocks noGrp="1"/>
          </p:cNvSpPr>
          <p:nvPr>
            <p:ph type="title"/>
          </p:nvPr>
        </p:nvSpPr>
        <p:spPr>
          <a:xfrm>
            <a:off x="457200" y="152400"/>
            <a:ext cx="8229600" cy="1143000"/>
          </a:xfrm>
        </p:spPr>
        <p:txBody>
          <a:bodyPr>
            <a:normAutofit fontScale="90000"/>
          </a:bodyPr>
          <a:lstStyle/>
          <a:p>
            <a:r>
              <a:rPr lang="en-US" sz="3600" b="1" dirty="0">
                <a:solidFill>
                  <a:srgbClr val="0000FF"/>
                </a:solidFill>
              </a:rPr>
              <a:t>Minimum misorientation angle and axis associated with ORs</a:t>
            </a:r>
          </a:p>
        </p:txBody>
      </p:sp>
    </p:spTree>
    <p:extLst>
      <p:ext uri="{BB962C8B-B14F-4D97-AF65-F5344CB8AC3E}">
        <p14:creationId xmlns:p14="http://schemas.microsoft.com/office/powerpoint/2010/main" val="1657208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932" r="2006"/>
          <a:stretch/>
        </p:blipFill>
        <p:spPr>
          <a:xfrm>
            <a:off x="28222" y="2057400"/>
            <a:ext cx="6248400" cy="4419600"/>
          </a:xfrm>
          <a:prstGeom prst="rect">
            <a:avLst/>
          </a:prstGeom>
        </p:spPr>
      </p:pic>
      <p:pic>
        <p:nvPicPr>
          <p:cNvPr id="6" name="Picture 5"/>
          <p:cNvPicPr>
            <a:picLocks noChangeAspect="1"/>
          </p:cNvPicPr>
          <p:nvPr/>
        </p:nvPicPr>
        <p:blipFill>
          <a:blip r:embed="rId3"/>
          <a:stretch>
            <a:fillRect/>
          </a:stretch>
        </p:blipFill>
        <p:spPr>
          <a:xfrm>
            <a:off x="5257800" y="1600200"/>
            <a:ext cx="3594100" cy="2726316"/>
          </a:xfrm>
          <a:prstGeom prst="rect">
            <a:avLst/>
          </a:prstGeom>
        </p:spPr>
      </p:pic>
      <p:sp>
        <p:nvSpPr>
          <p:cNvPr id="7" name="Title 1"/>
          <p:cNvSpPr>
            <a:spLocks noGrp="1"/>
          </p:cNvSpPr>
          <p:nvPr>
            <p:ph type="title"/>
          </p:nvPr>
        </p:nvSpPr>
        <p:spPr>
          <a:xfrm>
            <a:off x="304800" y="76200"/>
            <a:ext cx="8229600" cy="1143000"/>
          </a:xfrm>
        </p:spPr>
        <p:txBody>
          <a:bodyPr>
            <a:normAutofit/>
          </a:bodyPr>
          <a:lstStyle/>
          <a:p>
            <a:r>
              <a:rPr lang="en-US" b="1" dirty="0">
                <a:solidFill>
                  <a:srgbClr val="0000FF"/>
                </a:solidFill>
              </a:rPr>
              <a:t>ORs in Rodrigues space</a:t>
            </a:r>
          </a:p>
        </p:txBody>
      </p:sp>
      <p:sp>
        <p:nvSpPr>
          <p:cNvPr id="8" name="Rectangle 7"/>
          <p:cNvSpPr/>
          <p:nvPr/>
        </p:nvSpPr>
        <p:spPr>
          <a:xfrm>
            <a:off x="76200" y="6400800"/>
            <a:ext cx="6172200" cy="338554"/>
          </a:xfrm>
          <a:prstGeom prst="rect">
            <a:avLst/>
          </a:prstGeom>
        </p:spPr>
        <p:txBody>
          <a:bodyPr wrap="square">
            <a:spAutoFit/>
          </a:bodyPr>
          <a:lstStyle/>
          <a:p>
            <a:r>
              <a:rPr lang="fr-FR" sz="1600" dirty="0">
                <a:solidFill>
                  <a:srgbClr val="660066"/>
                </a:solidFill>
              </a:rPr>
              <a:t>S.-B. Lee et al. / Acta </a:t>
            </a:r>
            <a:r>
              <a:rPr lang="fr-FR" sz="1600" dirty="0" err="1">
                <a:solidFill>
                  <a:srgbClr val="660066"/>
                </a:solidFill>
              </a:rPr>
              <a:t>Materialia</a:t>
            </a:r>
            <a:r>
              <a:rPr lang="fr-FR" sz="1600" dirty="0">
                <a:solidFill>
                  <a:srgbClr val="660066"/>
                </a:solidFill>
              </a:rPr>
              <a:t> 60 (2012) 1747–1761</a:t>
            </a:r>
            <a:endParaRPr lang="en-US" sz="1600" dirty="0">
              <a:solidFill>
                <a:srgbClr val="660066"/>
              </a:solidFill>
            </a:endParaRPr>
          </a:p>
        </p:txBody>
      </p:sp>
      <p:sp>
        <p:nvSpPr>
          <p:cNvPr id="9" name="Rectangle 8"/>
          <p:cNvSpPr/>
          <p:nvPr/>
        </p:nvSpPr>
        <p:spPr>
          <a:xfrm>
            <a:off x="5259729" y="4416623"/>
            <a:ext cx="3884271" cy="307777"/>
          </a:xfrm>
          <a:prstGeom prst="rect">
            <a:avLst/>
          </a:prstGeom>
        </p:spPr>
        <p:txBody>
          <a:bodyPr wrap="none">
            <a:spAutoFit/>
          </a:bodyPr>
          <a:lstStyle/>
          <a:p>
            <a:r>
              <a:rPr lang="en-US" sz="1400" dirty="0">
                <a:solidFill>
                  <a:srgbClr val="660066"/>
                </a:solidFill>
              </a:rPr>
              <a:t>Orientations and Rotations, Adam </a:t>
            </a:r>
            <a:r>
              <a:rPr lang="en-US" sz="1400" dirty="0" err="1">
                <a:solidFill>
                  <a:srgbClr val="660066"/>
                </a:solidFill>
              </a:rPr>
              <a:t>Morawiec</a:t>
            </a:r>
            <a:r>
              <a:rPr lang="en-US" sz="1400" dirty="0">
                <a:solidFill>
                  <a:srgbClr val="660066"/>
                </a:solidFill>
              </a:rPr>
              <a:t> ,2003</a:t>
            </a:r>
          </a:p>
        </p:txBody>
      </p:sp>
    </p:spTree>
    <p:extLst>
      <p:ext uri="{BB962C8B-B14F-4D97-AF65-F5344CB8AC3E}">
        <p14:creationId xmlns:p14="http://schemas.microsoft.com/office/powerpoint/2010/main" val="3236004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1600199"/>
            <a:ext cx="5029200" cy="4222045"/>
          </a:xfrm>
          <a:prstGeom prst="rect">
            <a:avLst/>
          </a:prstGeom>
        </p:spPr>
      </p:pic>
      <p:pic>
        <p:nvPicPr>
          <p:cNvPr id="15" name="Picture 14"/>
          <p:cNvPicPr>
            <a:picLocks noChangeAspect="1"/>
          </p:cNvPicPr>
          <p:nvPr/>
        </p:nvPicPr>
        <p:blipFill>
          <a:blip r:embed="rId3"/>
          <a:stretch>
            <a:fillRect/>
          </a:stretch>
        </p:blipFill>
        <p:spPr>
          <a:xfrm>
            <a:off x="4913044" y="1447800"/>
            <a:ext cx="3836742" cy="3429000"/>
          </a:xfrm>
          <a:prstGeom prst="rect">
            <a:avLst/>
          </a:prstGeom>
        </p:spPr>
      </p:pic>
      <p:sp>
        <p:nvSpPr>
          <p:cNvPr id="16" name="Title 1"/>
          <p:cNvSpPr>
            <a:spLocks noGrp="1"/>
          </p:cNvSpPr>
          <p:nvPr>
            <p:ph type="title"/>
          </p:nvPr>
        </p:nvSpPr>
        <p:spPr>
          <a:xfrm>
            <a:off x="457200" y="0"/>
            <a:ext cx="8229600" cy="1447800"/>
          </a:xfrm>
        </p:spPr>
        <p:txBody>
          <a:bodyPr>
            <a:normAutofit/>
          </a:bodyPr>
          <a:lstStyle/>
          <a:p>
            <a:r>
              <a:rPr lang="en-US" sz="3600" b="1" dirty="0">
                <a:solidFill>
                  <a:srgbClr val="0000FF"/>
                </a:solidFill>
              </a:rPr>
              <a:t>KS Orientation relationship </a:t>
            </a:r>
            <a:br>
              <a:rPr lang="en-US" sz="3600" b="1" dirty="0">
                <a:solidFill>
                  <a:srgbClr val="0000FF"/>
                </a:solidFill>
              </a:rPr>
            </a:br>
            <a:r>
              <a:rPr lang="en-US" sz="3600" b="1" dirty="0">
                <a:solidFill>
                  <a:srgbClr val="0000FF"/>
                </a:solidFill>
              </a:rPr>
              <a:t>in Rodrigues Space</a:t>
            </a:r>
          </a:p>
        </p:txBody>
      </p:sp>
      <p:pic>
        <p:nvPicPr>
          <p:cNvPr id="5" name="Picture 4"/>
          <p:cNvPicPr>
            <a:picLocks noChangeAspect="1"/>
          </p:cNvPicPr>
          <p:nvPr/>
        </p:nvPicPr>
        <p:blipFill>
          <a:blip r:embed="rId4"/>
          <a:stretch>
            <a:fillRect/>
          </a:stretch>
        </p:blipFill>
        <p:spPr>
          <a:xfrm>
            <a:off x="5181600" y="4936318"/>
            <a:ext cx="3371408" cy="1769282"/>
          </a:xfrm>
          <a:prstGeom prst="rect">
            <a:avLst/>
          </a:prstGeom>
        </p:spPr>
      </p:pic>
    </p:spTree>
    <p:extLst>
      <p:ext uri="{BB962C8B-B14F-4D97-AF65-F5344CB8AC3E}">
        <p14:creationId xmlns:p14="http://schemas.microsoft.com/office/powerpoint/2010/main" val="3551881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1143000"/>
          </a:xfrm>
        </p:spPr>
        <p:txBody>
          <a:bodyPr>
            <a:normAutofit fontScale="90000"/>
          </a:bodyPr>
          <a:lstStyle/>
          <a:p>
            <a:r>
              <a:rPr lang="en-US" sz="3600" b="1" dirty="0">
                <a:solidFill>
                  <a:srgbClr val="0000FF"/>
                </a:solidFill>
              </a:rPr>
              <a:t>GT Orientation relationship</a:t>
            </a:r>
            <a:br>
              <a:rPr lang="en-US" sz="3600" b="1" dirty="0">
                <a:solidFill>
                  <a:srgbClr val="0000FF"/>
                </a:solidFill>
              </a:rPr>
            </a:br>
            <a:r>
              <a:rPr lang="en-US" sz="3600" b="1" dirty="0">
                <a:solidFill>
                  <a:srgbClr val="0000FF"/>
                </a:solidFill>
              </a:rPr>
              <a:t>in Rodrigues Space</a:t>
            </a:r>
          </a:p>
        </p:txBody>
      </p:sp>
      <p:pic>
        <p:nvPicPr>
          <p:cNvPr id="5" name="Picture 4"/>
          <p:cNvPicPr>
            <a:picLocks noChangeAspect="1"/>
          </p:cNvPicPr>
          <p:nvPr/>
        </p:nvPicPr>
        <p:blipFill>
          <a:blip r:embed="rId2"/>
          <a:stretch>
            <a:fillRect/>
          </a:stretch>
        </p:blipFill>
        <p:spPr>
          <a:xfrm>
            <a:off x="152400" y="1524000"/>
            <a:ext cx="4935389" cy="4419600"/>
          </a:xfrm>
          <a:prstGeom prst="rect">
            <a:avLst/>
          </a:prstGeom>
        </p:spPr>
      </p:pic>
      <p:pic>
        <p:nvPicPr>
          <p:cNvPr id="7" name="Picture 6"/>
          <p:cNvPicPr>
            <a:picLocks noChangeAspect="1"/>
          </p:cNvPicPr>
          <p:nvPr/>
        </p:nvPicPr>
        <p:blipFill>
          <a:blip r:embed="rId3"/>
          <a:stretch>
            <a:fillRect/>
          </a:stretch>
        </p:blipFill>
        <p:spPr>
          <a:xfrm>
            <a:off x="4953000" y="1212351"/>
            <a:ext cx="3699087" cy="3740649"/>
          </a:xfrm>
          <a:prstGeom prst="rect">
            <a:avLst/>
          </a:prstGeom>
        </p:spPr>
      </p:pic>
      <p:pic>
        <p:nvPicPr>
          <p:cNvPr id="6" name="Picture 5"/>
          <p:cNvPicPr>
            <a:picLocks noChangeAspect="1"/>
          </p:cNvPicPr>
          <p:nvPr/>
        </p:nvPicPr>
        <p:blipFill>
          <a:blip r:embed="rId4"/>
          <a:stretch>
            <a:fillRect/>
          </a:stretch>
        </p:blipFill>
        <p:spPr>
          <a:xfrm>
            <a:off x="5181600" y="4936318"/>
            <a:ext cx="3371408" cy="1769282"/>
          </a:xfrm>
          <a:prstGeom prst="rect">
            <a:avLst/>
          </a:prstGeom>
        </p:spPr>
      </p:pic>
    </p:spTree>
    <p:extLst>
      <p:ext uri="{BB962C8B-B14F-4D97-AF65-F5344CB8AC3E}">
        <p14:creationId xmlns:p14="http://schemas.microsoft.com/office/powerpoint/2010/main" val="898467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524000"/>
          </a:xfrm>
        </p:spPr>
        <p:txBody>
          <a:bodyPr>
            <a:normAutofit/>
          </a:bodyPr>
          <a:lstStyle/>
          <a:p>
            <a:r>
              <a:rPr lang="en-US" sz="3600" b="1" dirty="0">
                <a:solidFill>
                  <a:srgbClr val="0000FF"/>
                </a:solidFill>
              </a:rPr>
              <a:t>GT’ Orientation relationship</a:t>
            </a:r>
            <a:br>
              <a:rPr lang="en-US" sz="3600" b="1" dirty="0">
                <a:solidFill>
                  <a:srgbClr val="0000FF"/>
                </a:solidFill>
              </a:rPr>
            </a:br>
            <a:r>
              <a:rPr lang="en-US" sz="3600" b="1" dirty="0">
                <a:solidFill>
                  <a:srgbClr val="0000FF"/>
                </a:solidFill>
              </a:rPr>
              <a:t>in Rodrigues Space</a:t>
            </a:r>
          </a:p>
        </p:txBody>
      </p:sp>
      <p:pic>
        <p:nvPicPr>
          <p:cNvPr id="5" name="Picture 4"/>
          <p:cNvPicPr>
            <a:picLocks noChangeAspect="1"/>
          </p:cNvPicPr>
          <p:nvPr/>
        </p:nvPicPr>
        <p:blipFill>
          <a:blip r:embed="rId2"/>
          <a:stretch>
            <a:fillRect/>
          </a:stretch>
        </p:blipFill>
        <p:spPr>
          <a:xfrm>
            <a:off x="381000" y="1905000"/>
            <a:ext cx="4419600" cy="4191315"/>
          </a:xfrm>
          <a:prstGeom prst="rect">
            <a:avLst/>
          </a:prstGeom>
        </p:spPr>
      </p:pic>
      <p:pic>
        <p:nvPicPr>
          <p:cNvPr id="6" name="Picture 5"/>
          <p:cNvPicPr>
            <a:picLocks noChangeAspect="1"/>
          </p:cNvPicPr>
          <p:nvPr/>
        </p:nvPicPr>
        <p:blipFill>
          <a:blip r:embed="rId3"/>
          <a:stretch>
            <a:fillRect/>
          </a:stretch>
        </p:blipFill>
        <p:spPr>
          <a:xfrm>
            <a:off x="4699324" y="1447800"/>
            <a:ext cx="4139876" cy="3657600"/>
          </a:xfrm>
          <a:prstGeom prst="rect">
            <a:avLst/>
          </a:prstGeom>
        </p:spPr>
      </p:pic>
      <p:pic>
        <p:nvPicPr>
          <p:cNvPr id="7" name="Picture 6"/>
          <p:cNvPicPr>
            <a:picLocks noChangeAspect="1"/>
          </p:cNvPicPr>
          <p:nvPr/>
        </p:nvPicPr>
        <p:blipFill>
          <a:blip r:embed="rId4"/>
          <a:stretch>
            <a:fillRect/>
          </a:stretch>
        </p:blipFill>
        <p:spPr>
          <a:xfrm>
            <a:off x="5181600" y="4936318"/>
            <a:ext cx="3371408" cy="1769282"/>
          </a:xfrm>
          <a:prstGeom prst="rect">
            <a:avLst/>
          </a:prstGeom>
        </p:spPr>
      </p:pic>
    </p:spTree>
    <p:extLst>
      <p:ext uri="{BB962C8B-B14F-4D97-AF65-F5344CB8AC3E}">
        <p14:creationId xmlns:p14="http://schemas.microsoft.com/office/powerpoint/2010/main" val="2794071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295400"/>
          </a:xfrm>
        </p:spPr>
        <p:txBody>
          <a:bodyPr>
            <a:normAutofit/>
          </a:bodyPr>
          <a:lstStyle/>
          <a:p>
            <a:r>
              <a:rPr lang="en-US" sz="3600" b="1" dirty="0">
                <a:solidFill>
                  <a:srgbClr val="0000FF"/>
                </a:solidFill>
              </a:rPr>
              <a:t>NW Orientation relationship</a:t>
            </a:r>
            <a:br>
              <a:rPr lang="en-US" sz="3600" b="1" dirty="0">
                <a:solidFill>
                  <a:srgbClr val="0000FF"/>
                </a:solidFill>
              </a:rPr>
            </a:br>
            <a:r>
              <a:rPr lang="en-US" sz="3600" b="1" dirty="0">
                <a:solidFill>
                  <a:srgbClr val="0000FF"/>
                </a:solidFill>
              </a:rPr>
              <a:t>in Rodrigues Space</a:t>
            </a:r>
          </a:p>
        </p:txBody>
      </p:sp>
      <p:pic>
        <p:nvPicPr>
          <p:cNvPr id="5" name="Picture 4"/>
          <p:cNvPicPr>
            <a:picLocks noChangeAspect="1"/>
          </p:cNvPicPr>
          <p:nvPr/>
        </p:nvPicPr>
        <p:blipFill>
          <a:blip r:embed="rId2"/>
          <a:stretch>
            <a:fillRect/>
          </a:stretch>
        </p:blipFill>
        <p:spPr>
          <a:xfrm>
            <a:off x="2822" y="1600200"/>
            <a:ext cx="5165109" cy="4394442"/>
          </a:xfrm>
          <a:prstGeom prst="rect">
            <a:avLst/>
          </a:prstGeom>
        </p:spPr>
      </p:pic>
      <p:pic>
        <p:nvPicPr>
          <p:cNvPr id="6" name="Picture 5"/>
          <p:cNvPicPr>
            <a:picLocks noChangeAspect="1"/>
          </p:cNvPicPr>
          <p:nvPr/>
        </p:nvPicPr>
        <p:blipFill>
          <a:blip r:embed="rId3"/>
          <a:stretch>
            <a:fillRect/>
          </a:stretch>
        </p:blipFill>
        <p:spPr>
          <a:xfrm>
            <a:off x="5181600" y="1447800"/>
            <a:ext cx="3692156" cy="3429000"/>
          </a:xfrm>
          <a:prstGeom prst="rect">
            <a:avLst/>
          </a:prstGeom>
        </p:spPr>
      </p:pic>
      <p:pic>
        <p:nvPicPr>
          <p:cNvPr id="7" name="Picture 6"/>
          <p:cNvPicPr>
            <a:picLocks noChangeAspect="1"/>
          </p:cNvPicPr>
          <p:nvPr/>
        </p:nvPicPr>
        <p:blipFill>
          <a:blip r:embed="rId4"/>
          <a:stretch>
            <a:fillRect/>
          </a:stretch>
        </p:blipFill>
        <p:spPr>
          <a:xfrm>
            <a:off x="5181600" y="4936318"/>
            <a:ext cx="3371408" cy="1769282"/>
          </a:xfrm>
          <a:prstGeom prst="rect">
            <a:avLst/>
          </a:prstGeom>
        </p:spPr>
      </p:pic>
    </p:spTree>
    <p:extLst>
      <p:ext uri="{BB962C8B-B14F-4D97-AF65-F5344CB8AC3E}">
        <p14:creationId xmlns:p14="http://schemas.microsoft.com/office/powerpoint/2010/main" val="2783982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447800"/>
          </a:xfrm>
        </p:spPr>
        <p:txBody>
          <a:bodyPr>
            <a:normAutofit/>
          </a:bodyPr>
          <a:lstStyle/>
          <a:p>
            <a:r>
              <a:rPr lang="en-US" sz="3600" b="1" dirty="0">
                <a:solidFill>
                  <a:srgbClr val="0000FF"/>
                </a:solidFill>
              </a:rPr>
              <a:t>Pitsch Orientation relationship</a:t>
            </a:r>
            <a:br>
              <a:rPr lang="en-US" sz="3600" b="1" dirty="0">
                <a:solidFill>
                  <a:srgbClr val="0000FF"/>
                </a:solidFill>
              </a:rPr>
            </a:br>
            <a:r>
              <a:rPr lang="en-US" sz="3600" b="1" dirty="0">
                <a:solidFill>
                  <a:srgbClr val="0000FF"/>
                </a:solidFill>
              </a:rPr>
              <a:t>in Rodrigues Space</a:t>
            </a:r>
          </a:p>
        </p:txBody>
      </p:sp>
      <p:pic>
        <p:nvPicPr>
          <p:cNvPr id="5" name="Picture 4"/>
          <p:cNvPicPr>
            <a:picLocks noChangeAspect="1"/>
          </p:cNvPicPr>
          <p:nvPr/>
        </p:nvPicPr>
        <p:blipFill>
          <a:blip r:embed="rId2"/>
          <a:stretch>
            <a:fillRect/>
          </a:stretch>
        </p:blipFill>
        <p:spPr>
          <a:xfrm>
            <a:off x="5257800" y="1371600"/>
            <a:ext cx="3397572" cy="3533575"/>
          </a:xfrm>
          <a:prstGeom prst="rect">
            <a:avLst/>
          </a:prstGeom>
        </p:spPr>
      </p:pic>
      <p:pic>
        <p:nvPicPr>
          <p:cNvPr id="6" name="Picture 5"/>
          <p:cNvPicPr>
            <a:picLocks noChangeAspect="1"/>
          </p:cNvPicPr>
          <p:nvPr/>
        </p:nvPicPr>
        <p:blipFill>
          <a:blip r:embed="rId3"/>
          <a:stretch>
            <a:fillRect/>
          </a:stretch>
        </p:blipFill>
        <p:spPr>
          <a:xfrm>
            <a:off x="381000" y="1371600"/>
            <a:ext cx="4572000" cy="4602079"/>
          </a:xfrm>
          <a:prstGeom prst="rect">
            <a:avLst/>
          </a:prstGeom>
        </p:spPr>
      </p:pic>
      <p:pic>
        <p:nvPicPr>
          <p:cNvPr id="7" name="Picture 6"/>
          <p:cNvPicPr>
            <a:picLocks noChangeAspect="1"/>
          </p:cNvPicPr>
          <p:nvPr/>
        </p:nvPicPr>
        <p:blipFill>
          <a:blip r:embed="rId4"/>
          <a:stretch>
            <a:fillRect/>
          </a:stretch>
        </p:blipFill>
        <p:spPr>
          <a:xfrm>
            <a:off x="5181600" y="4936318"/>
            <a:ext cx="3371408" cy="1769282"/>
          </a:xfrm>
          <a:prstGeom prst="rect">
            <a:avLst/>
          </a:prstGeom>
        </p:spPr>
      </p:pic>
      <p:sp>
        <p:nvSpPr>
          <p:cNvPr id="2" name="TextBox 1"/>
          <p:cNvSpPr txBox="1"/>
          <p:nvPr/>
        </p:nvSpPr>
        <p:spPr>
          <a:xfrm>
            <a:off x="457200" y="5867400"/>
            <a:ext cx="4343399" cy="923330"/>
          </a:xfrm>
          <a:prstGeom prst="rect">
            <a:avLst/>
          </a:prstGeom>
          <a:noFill/>
        </p:spPr>
        <p:txBody>
          <a:bodyPr wrap="square" rtlCol="0">
            <a:spAutoFit/>
          </a:bodyPr>
          <a:lstStyle/>
          <a:p>
            <a:r>
              <a:rPr lang="en-US" dirty="0"/>
              <a:t>Note that the ~45° angle means that the points lie almost on the surfaces of the Rodrigues space for cubic (</a:t>
            </a:r>
            <a:r>
              <a:rPr lang="en-US" dirty="0" err="1"/>
              <a:t>mis</a:t>
            </a:r>
            <a:r>
              <a:rPr lang="en-US" dirty="0"/>
              <a:t>)orientations</a:t>
            </a:r>
          </a:p>
        </p:txBody>
      </p:sp>
    </p:spTree>
    <p:extLst>
      <p:ext uri="{BB962C8B-B14F-4D97-AF65-F5344CB8AC3E}">
        <p14:creationId xmlns:p14="http://schemas.microsoft.com/office/powerpoint/2010/main" val="1331676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52400" y="0"/>
            <a:ext cx="8534400" cy="1143000"/>
          </a:xfrm>
        </p:spPr>
        <p:txBody>
          <a:bodyPr>
            <a:normAutofit/>
          </a:bodyPr>
          <a:lstStyle/>
          <a:p>
            <a:r>
              <a:rPr lang="en-US" dirty="0">
                <a:solidFill>
                  <a:srgbClr val="0000FF"/>
                </a:solidFill>
                <a:latin typeface="Franklin Gothic Book" pitchFamily="34" charset="0"/>
              </a:rPr>
              <a:t>Forward Texture Prediction</a:t>
            </a:r>
          </a:p>
        </p:txBody>
      </p:sp>
      <p:pic>
        <p:nvPicPr>
          <p:cNvPr id="3" name="Picture 2"/>
          <p:cNvPicPr>
            <a:picLocks noChangeAspect="1"/>
          </p:cNvPicPr>
          <p:nvPr/>
        </p:nvPicPr>
        <p:blipFill rotWithShape="1">
          <a:blip r:embed="rId2"/>
          <a:srcRect l="1697" t="9073" r="4013"/>
          <a:stretch/>
        </p:blipFill>
        <p:spPr>
          <a:xfrm>
            <a:off x="5638800" y="1371600"/>
            <a:ext cx="3276600" cy="666416"/>
          </a:xfrm>
          <a:prstGeom prst="rect">
            <a:avLst/>
          </a:prstGeom>
        </p:spPr>
      </p:pic>
      <p:sp>
        <p:nvSpPr>
          <p:cNvPr id="19" name="TextBox 18"/>
          <p:cNvSpPr txBox="1"/>
          <p:nvPr/>
        </p:nvSpPr>
        <p:spPr>
          <a:xfrm>
            <a:off x="304800" y="1371600"/>
            <a:ext cx="1447800" cy="1077218"/>
          </a:xfrm>
          <a:prstGeom prst="rect">
            <a:avLst/>
          </a:prstGeom>
          <a:noFill/>
        </p:spPr>
        <p:txBody>
          <a:bodyPr wrap="square" rtlCol="0">
            <a:spAutoFit/>
          </a:bodyPr>
          <a:lstStyle/>
          <a:p>
            <a:pPr algn="ctr"/>
            <a:r>
              <a:rPr lang="en-US" sz="3200" dirty="0"/>
              <a:t>Parent (FCC)</a:t>
            </a:r>
          </a:p>
        </p:txBody>
      </p:sp>
      <p:sp>
        <p:nvSpPr>
          <p:cNvPr id="20" name="Right Arrow 19"/>
          <p:cNvSpPr/>
          <p:nvPr/>
        </p:nvSpPr>
        <p:spPr>
          <a:xfrm>
            <a:off x="1981200" y="1752600"/>
            <a:ext cx="1371600" cy="3048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447800" y="1066800"/>
            <a:ext cx="2590800" cy="400110"/>
          </a:xfrm>
          <a:prstGeom prst="rect">
            <a:avLst/>
          </a:prstGeom>
          <a:noFill/>
        </p:spPr>
        <p:txBody>
          <a:bodyPr wrap="square" rtlCol="0">
            <a:spAutoFit/>
          </a:bodyPr>
          <a:lstStyle/>
          <a:p>
            <a:pPr algn="ctr"/>
            <a:r>
              <a:rPr lang="en-US" sz="2000" dirty="0">
                <a:solidFill>
                  <a:srgbClr val="FF0000"/>
                </a:solidFill>
              </a:rPr>
              <a:t>Phase transformation</a:t>
            </a:r>
          </a:p>
        </p:txBody>
      </p:sp>
      <p:sp>
        <p:nvSpPr>
          <p:cNvPr id="22" name="TextBox 21"/>
          <p:cNvSpPr txBox="1"/>
          <p:nvPr/>
        </p:nvSpPr>
        <p:spPr>
          <a:xfrm>
            <a:off x="3581400" y="1371600"/>
            <a:ext cx="1828800" cy="1077218"/>
          </a:xfrm>
          <a:prstGeom prst="rect">
            <a:avLst/>
          </a:prstGeom>
          <a:noFill/>
        </p:spPr>
        <p:txBody>
          <a:bodyPr wrap="square" rtlCol="0">
            <a:spAutoFit/>
          </a:bodyPr>
          <a:lstStyle/>
          <a:p>
            <a:pPr algn="ctr"/>
            <a:r>
              <a:rPr lang="en-US" sz="3200" dirty="0"/>
              <a:t>Daughter</a:t>
            </a:r>
          </a:p>
          <a:p>
            <a:pPr algn="ctr"/>
            <a:r>
              <a:rPr lang="en-US" sz="3200" dirty="0"/>
              <a:t>(BCC)</a:t>
            </a:r>
          </a:p>
        </p:txBody>
      </p:sp>
      <p:pic>
        <p:nvPicPr>
          <p:cNvPr id="2" name="Picture 1"/>
          <p:cNvPicPr>
            <a:picLocks noChangeAspect="1"/>
          </p:cNvPicPr>
          <p:nvPr/>
        </p:nvPicPr>
        <p:blipFill rotWithShape="1">
          <a:blip r:embed="rId3"/>
          <a:srcRect r="42284"/>
          <a:stretch/>
        </p:blipFill>
        <p:spPr>
          <a:xfrm>
            <a:off x="304800" y="2819400"/>
            <a:ext cx="3657600" cy="3003774"/>
          </a:xfrm>
          <a:prstGeom prst="rect">
            <a:avLst/>
          </a:prstGeom>
        </p:spPr>
      </p:pic>
      <p:pic>
        <p:nvPicPr>
          <p:cNvPr id="24" name="Picture 23"/>
          <p:cNvPicPr>
            <a:picLocks noChangeAspect="1"/>
          </p:cNvPicPr>
          <p:nvPr/>
        </p:nvPicPr>
        <p:blipFill rotWithShape="1">
          <a:blip r:embed="rId4"/>
          <a:srcRect l="56636" t="64" r="21759" b="47296"/>
          <a:stretch/>
        </p:blipFill>
        <p:spPr>
          <a:xfrm>
            <a:off x="4114800" y="2667000"/>
            <a:ext cx="1975555" cy="2293016"/>
          </a:xfrm>
          <a:prstGeom prst="rect">
            <a:avLst/>
          </a:prstGeom>
        </p:spPr>
      </p:pic>
      <p:pic>
        <p:nvPicPr>
          <p:cNvPr id="18" name="Picture 17"/>
          <p:cNvPicPr>
            <a:picLocks noChangeAspect="1"/>
          </p:cNvPicPr>
          <p:nvPr/>
        </p:nvPicPr>
        <p:blipFill>
          <a:blip r:embed="rId5"/>
          <a:stretch>
            <a:fillRect/>
          </a:stretch>
        </p:blipFill>
        <p:spPr>
          <a:xfrm>
            <a:off x="4267200" y="4876800"/>
            <a:ext cx="1935348" cy="1832235"/>
          </a:xfrm>
          <a:prstGeom prst="rect">
            <a:avLst/>
          </a:prstGeom>
        </p:spPr>
      </p:pic>
      <p:grpSp>
        <p:nvGrpSpPr>
          <p:cNvPr id="28" name="Group 27"/>
          <p:cNvGrpSpPr/>
          <p:nvPr/>
        </p:nvGrpSpPr>
        <p:grpSpPr>
          <a:xfrm>
            <a:off x="6705600" y="2514600"/>
            <a:ext cx="2057400" cy="2133600"/>
            <a:chOff x="6705600" y="2514600"/>
            <a:chExt cx="2057400" cy="2133600"/>
          </a:xfrm>
        </p:grpSpPr>
        <p:pic>
          <p:nvPicPr>
            <p:cNvPr id="9" name="Picture 8"/>
            <p:cNvPicPr>
              <a:picLocks noChangeAspect="1"/>
            </p:cNvPicPr>
            <p:nvPr/>
          </p:nvPicPr>
          <p:blipFill>
            <a:blip r:embed="rId6"/>
            <a:stretch>
              <a:fillRect/>
            </a:stretch>
          </p:blipFill>
          <p:spPr>
            <a:xfrm>
              <a:off x="6705600" y="2514600"/>
              <a:ext cx="2057400" cy="2081082"/>
            </a:xfrm>
            <a:prstGeom prst="rect">
              <a:avLst/>
            </a:prstGeom>
          </p:spPr>
        </p:pic>
        <p:sp>
          <p:nvSpPr>
            <p:cNvPr id="26" name="TextBox 25"/>
            <p:cNvSpPr txBox="1"/>
            <p:nvPr/>
          </p:nvSpPr>
          <p:spPr>
            <a:xfrm>
              <a:off x="8077200" y="4267200"/>
              <a:ext cx="685800" cy="381000"/>
            </a:xfrm>
            <a:prstGeom prst="rect">
              <a:avLst/>
            </a:prstGeom>
            <a:noFill/>
          </p:spPr>
          <p:txBody>
            <a:bodyPr wrap="square" rtlCol="0">
              <a:spAutoFit/>
            </a:bodyPr>
            <a:lstStyle/>
            <a:p>
              <a:r>
                <a:rPr lang="en-US" dirty="0">
                  <a:solidFill>
                    <a:srgbClr val="0000FF"/>
                  </a:solidFill>
                </a:rPr>
                <a:t>KS</a:t>
              </a:r>
            </a:p>
          </p:txBody>
        </p:sp>
      </p:grpSp>
      <p:grpSp>
        <p:nvGrpSpPr>
          <p:cNvPr id="29" name="Group 28"/>
          <p:cNvGrpSpPr/>
          <p:nvPr/>
        </p:nvGrpSpPr>
        <p:grpSpPr>
          <a:xfrm>
            <a:off x="6781800" y="4724400"/>
            <a:ext cx="1981200" cy="1969532"/>
            <a:chOff x="6781800" y="4724400"/>
            <a:chExt cx="1981200" cy="1969532"/>
          </a:xfrm>
        </p:grpSpPr>
        <p:pic>
          <p:nvPicPr>
            <p:cNvPr id="14" name="Picture 13"/>
            <p:cNvPicPr>
              <a:picLocks noChangeAspect="1"/>
            </p:cNvPicPr>
            <p:nvPr/>
          </p:nvPicPr>
          <p:blipFill>
            <a:blip r:embed="rId7"/>
            <a:stretch>
              <a:fillRect/>
            </a:stretch>
          </p:blipFill>
          <p:spPr>
            <a:xfrm>
              <a:off x="6781800" y="4724400"/>
              <a:ext cx="1981200" cy="1905001"/>
            </a:xfrm>
            <a:prstGeom prst="rect">
              <a:avLst/>
            </a:prstGeom>
          </p:spPr>
        </p:pic>
        <p:sp>
          <p:nvSpPr>
            <p:cNvPr id="27" name="TextBox 26"/>
            <p:cNvSpPr txBox="1"/>
            <p:nvPr/>
          </p:nvSpPr>
          <p:spPr>
            <a:xfrm>
              <a:off x="8153400" y="6324600"/>
              <a:ext cx="609600" cy="369332"/>
            </a:xfrm>
            <a:prstGeom prst="rect">
              <a:avLst/>
            </a:prstGeom>
            <a:noFill/>
          </p:spPr>
          <p:txBody>
            <a:bodyPr wrap="square" rtlCol="0">
              <a:spAutoFit/>
            </a:bodyPr>
            <a:lstStyle/>
            <a:p>
              <a:r>
                <a:rPr lang="en-US" dirty="0">
                  <a:solidFill>
                    <a:srgbClr val="FF0000"/>
                  </a:solidFill>
                </a:rPr>
                <a:t>NW</a:t>
              </a:r>
            </a:p>
          </p:txBody>
        </p:sp>
      </p:grpSp>
      <p:sp>
        <p:nvSpPr>
          <p:cNvPr id="23" name="TextBox 22"/>
          <p:cNvSpPr txBox="1"/>
          <p:nvPr/>
        </p:nvSpPr>
        <p:spPr>
          <a:xfrm>
            <a:off x="381000" y="6019800"/>
            <a:ext cx="4157133" cy="338554"/>
          </a:xfrm>
          <a:prstGeom prst="rect">
            <a:avLst/>
          </a:prstGeom>
          <a:noFill/>
        </p:spPr>
        <p:txBody>
          <a:bodyPr wrap="square" rtlCol="0">
            <a:spAutoFit/>
          </a:bodyPr>
          <a:lstStyle/>
          <a:p>
            <a:r>
              <a:rPr lang="en-AU" sz="1600" dirty="0" err="1">
                <a:solidFill>
                  <a:srgbClr val="660066"/>
                </a:solidFill>
                <a:latin typeface="Times New Roman"/>
                <a:cs typeface="Times New Roman"/>
              </a:rPr>
              <a:t>Tari</a:t>
            </a:r>
            <a:r>
              <a:rPr lang="en-AU" sz="1600" dirty="0">
                <a:solidFill>
                  <a:srgbClr val="660066"/>
                </a:solidFill>
                <a:latin typeface="Times New Roman"/>
                <a:cs typeface="Times New Roman"/>
              </a:rPr>
              <a:t> </a:t>
            </a:r>
            <a:r>
              <a:rPr lang="en-AU" sz="1600" i="1" dirty="0">
                <a:solidFill>
                  <a:srgbClr val="660066"/>
                </a:solidFill>
                <a:latin typeface="Times New Roman"/>
                <a:cs typeface="Times New Roman"/>
              </a:rPr>
              <a:t>et al</a:t>
            </a:r>
            <a:r>
              <a:rPr lang="en-AU" sz="1600" dirty="0">
                <a:solidFill>
                  <a:srgbClr val="660066"/>
                </a:solidFill>
                <a:latin typeface="Times New Roman"/>
                <a:cs typeface="Times New Roman"/>
              </a:rPr>
              <a:t>. (2013) </a:t>
            </a:r>
            <a:r>
              <a:rPr lang="en-AU" sz="1600" i="1" dirty="0">
                <a:solidFill>
                  <a:srgbClr val="660066"/>
                </a:solidFill>
                <a:latin typeface="Times New Roman"/>
                <a:cs typeface="Times New Roman"/>
              </a:rPr>
              <a:t>J Appl. </a:t>
            </a:r>
            <a:r>
              <a:rPr lang="en-AU" sz="1600" i="1" dirty="0" err="1">
                <a:solidFill>
                  <a:srgbClr val="660066"/>
                </a:solidFill>
                <a:latin typeface="Times New Roman"/>
                <a:cs typeface="Times New Roman"/>
              </a:rPr>
              <a:t>Cryst</a:t>
            </a:r>
            <a:r>
              <a:rPr lang="en-AU" sz="1600" dirty="0">
                <a:solidFill>
                  <a:srgbClr val="660066"/>
                </a:solidFill>
                <a:latin typeface="Times New Roman"/>
                <a:cs typeface="Times New Roman"/>
              </a:rPr>
              <a:t>., </a:t>
            </a:r>
            <a:r>
              <a:rPr lang="en-AU" sz="1600" b="1" dirty="0">
                <a:solidFill>
                  <a:srgbClr val="660066"/>
                </a:solidFill>
                <a:latin typeface="Times New Roman"/>
                <a:cs typeface="Times New Roman"/>
              </a:rPr>
              <a:t>46</a:t>
            </a:r>
            <a:r>
              <a:rPr lang="en-AU" sz="1600" dirty="0">
                <a:solidFill>
                  <a:srgbClr val="660066"/>
                </a:solidFill>
                <a:latin typeface="Times New Roman"/>
                <a:cs typeface="Times New Roman"/>
              </a:rPr>
              <a:t> 210-215. </a:t>
            </a:r>
          </a:p>
        </p:txBody>
      </p:sp>
    </p:spTree>
    <p:extLst>
      <p:ext uri="{BB962C8B-B14F-4D97-AF65-F5344CB8AC3E}">
        <p14:creationId xmlns:p14="http://schemas.microsoft.com/office/powerpoint/2010/main" val="260775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linds(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linds(horizont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76200"/>
            <a:ext cx="8534400" cy="1143000"/>
          </a:xfrm>
        </p:spPr>
        <p:txBody>
          <a:bodyPr>
            <a:normAutofit/>
          </a:bodyPr>
          <a:lstStyle/>
          <a:p>
            <a:r>
              <a:rPr lang="en-US" dirty="0">
                <a:solidFill>
                  <a:srgbClr val="0000FF"/>
                </a:solidFill>
                <a:latin typeface="Franklin Gothic Book" pitchFamily="34" charset="0"/>
              </a:rPr>
              <a:t>Backward Texture Calculation</a:t>
            </a:r>
          </a:p>
        </p:txBody>
      </p:sp>
      <p:pic>
        <p:nvPicPr>
          <p:cNvPr id="6" name="Picture 5"/>
          <p:cNvPicPr>
            <a:picLocks noChangeAspect="1"/>
          </p:cNvPicPr>
          <p:nvPr/>
        </p:nvPicPr>
        <p:blipFill rotWithShape="1">
          <a:blip r:embed="rId2"/>
          <a:srcRect r="3775"/>
          <a:stretch/>
        </p:blipFill>
        <p:spPr>
          <a:xfrm>
            <a:off x="5257800" y="1371600"/>
            <a:ext cx="3200400" cy="1004065"/>
          </a:xfrm>
          <a:prstGeom prst="rect">
            <a:avLst/>
          </a:prstGeom>
        </p:spPr>
      </p:pic>
      <p:sp>
        <p:nvSpPr>
          <p:cNvPr id="7" name="TextBox 6"/>
          <p:cNvSpPr txBox="1"/>
          <p:nvPr/>
        </p:nvSpPr>
        <p:spPr>
          <a:xfrm>
            <a:off x="3581400" y="1371600"/>
            <a:ext cx="1447800" cy="1077218"/>
          </a:xfrm>
          <a:prstGeom prst="rect">
            <a:avLst/>
          </a:prstGeom>
          <a:noFill/>
        </p:spPr>
        <p:txBody>
          <a:bodyPr wrap="square" rtlCol="0">
            <a:spAutoFit/>
          </a:bodyPr>
          <a:lstStyle/>
          <a:p>
            <a:pPr algn="ctr"/>
            <a:r>
              <a:rPr lang="en-US" sz="3200" dirty="0"/>
              <a:t>Parent (FCC)</a:t>
            </a:r>
          </a:p>
        </p:txBody>
      </p:sp>
      <p:sp>
        <p:nvSpPr>
          <p:cNvPr id="8" name="Right Arrow 7"/>
          <p:cNvSpPr/>
          <p:nvPr/>
        </p:nvSpPr>
        <p:spPr>
          <a:xfrm>
            <a:off x="2057400" y="1752600"/>
            <a:ext cx="1371600" cy="3048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52400" y="1371600"/>
            <a:ext cx="1828800" cy="1077218"/>
          </a:xfrm>
          <a:prstGeom prst="rect">
            <a:avLst/>
          </a:prstGeom>
          <a:noFill/>
        </p:spPr>
        <p:txBody>
          <a:bodyPr wrap="square" rtlCol="0">
            <a:spAutoFit/>
          </a:bodyPr>
          <a:lstStyle/>
          <a:p>
            <a:pPr algn="ctr"/>
            <a:r>
              <a:rPr lang="en-US" sz="3200" dirty="0"/>
              <a:t>Daughter</a:t>
            </a:r>
          </a:p>
          <a:p>
            <a:pPr algn="ctr"/>
            <a:r>
              <a:rPr lang="en-US" sz="3200" dirty="0"/>
              <a:t>(BCC)</a:t>
            </a:r>
          </a:p>
        </p:txBody>
      </p:sp>
      <p:sp>
        <p:nvSpPr>
          <p:cNvPr id="11" name="TextBox 10"/>
          <p:cNvSpPr txBox="1"/>
          <p:nvPr/>
        </p:nvSpPr>
        <p:spPr>
          <a:xfrm>
            <a:off x="5334000" y="3048000"/>
            <a:ext cx="3231280" cy="1323439"/>
          </a:xfrm>
          <a:prstGeom prst="rect">
            <a:avLst/>
          </a:prstGeom>
          <a:noFill/>
        </p:spPr>
        <p:txBody>
          <a:bodyPr wrap="square" rtlCol="0">
            <a:spAutoFit/>
          </a:bodyPr>
          <a:lstStyle/>
          <a:p>
            <a:r>
              <a:rPr lang="en-US" sz="2000" dirty="0" err="1">
                <a:solidFill>
                  <a:srgbClr val="0000FF"/>
                </a:solidFill>
                <a:latin typeface="Times New Roman"/>
                <a:cs typeface="Times New Roman"/>
              </a:rPr>
              <a:t>g</a:t>
            </a:r>
            <a:r>
              <a:rPr lang="en-US" sz="2000" baseline="-25000" dirty="0" err="1">
                <a:solidFill>
                  <a:srgbClr val="0000FF"/>
                </a:solidFill>
                <a:latin typeface="Times New Roman"/>
                <a:cs typeface="Times New Roman"/>
              </a:rPr>
              <a:t>dj</a:t>
            </a:r>
            <a:r>
              <a:rPr lang="en-US" sz="2000" dirty="0">
                <a:solidFill>
                  <a:srgbClr val="0000FF"/>
                </a:solidFill>
                <a:latin typeface="Times New Roman"/>
                <a:cs typeface="Times New Roman"/>
              </a:rPr>
              <a:t>= BCC variants orientation</a:t>
            </a:r>
          </a:p>
          <a:p>
            <a:r>
              <a:rPr lang="en-US" sz="2000" dirty="0">
                <a:solidFill>
                  <a:srgbClr val="0000FF"/>
                </a:solidFill>
                <a:latin typeface="Times New Roman"/>
                <a:cs typeface="Times New Roman"/>
              </a:rPr>
              <a:t>Q</a:t>
            </a:r>
            <a:r>
              <a:rPr lang="en-US" sz="2000" baseline="-25000" dirty="0">
                <a:solidFill>
                  <a:srgbClr val="0000FF"/>
                </a:solidFill>
                <a:latin typeface="Times New Roman"/>
                <a:cs typeface="Times New Roman"/>
              </a:rPr>
              <a:t>i</a:t>
            </a:r>
            <a:r>
              <a:rPr lang="en-US" sz="2000" dirty="0">
                <a:solidFill>
                  <a:srgbClr val="0000FF"/>
                </a:solidFill>
                <a:latin typeface="Times New Roman"/>
                <a:cs typeface="Times New Roman"/>
              </a:rPr>
              <a:t>= symmetry operator</a:t>
            </a:r>
          </a:p>
          <a:p>
            <a:r>
              <a:rPr lang="en-US" sz="2000" dirty="0">
                <a:solidFill>
                  <a:srgbClr val="0000FF"/>
                </a:solidFill>
                <a:latin typeface="Times New Roman"/>
                <a:cs typeface="Times New Roman"/>
              </a:rPr>
              <a:t>T= OR matrix</a:t>
            </a:r>
          </a:p>
          <a:p>
            <a:r>
              <a:rPr lang="en-US" sz="2000" dirty="0" err="1">
                <a:solidFill>
                  <a:srgbClr val="0000FF"/>
                </a:solidFill>
                <a:latin typeface="Times New Roman"/>
                <a:cs typeface="Times New Roman"/>
              </a:rPr>
              <a:t>g</a:t>
            </a:r>
            <a:r>
              <a:rPr lang="en-US" sz="2000" baseline="-25000" dirty="0" err="1">
                <a:solidFill>
                  <a:srgbClr val="0000FF"/>
                </a:solidFill>
                <a:latin typeface="Times New Roman"/>
                <a:cs typeface="Times New Roman"/>
              </a:rPr>
              <a:t>pi</a:t>
            </a:r>
            <a:r>
              <a:rPr lang="en-US" sz="2000" dirty="0">
                <a:solidFill>
                  <a:srgbClr val="0000FF"/>
                </a:solidFill>
                <a:latin typeface="Times New Roman"/>
                <a:cs typeface="Times New Roman"/>
              </a:rPr>
              <a:t>= FCC variants orientation</a:t>
            </a:r>
          </a:p>
        </p:txBody>
      </p:sp>
      <p:grpSp>
        <p:nvGrpSpPr>
          <p:cNvPr id="63" name="Group 62"/>
          <p:cNvGrpSpPr/>
          <p:nvPr/>
        </p:nvGrpSpPr>
        <p:grpSpPr>
          <a:xfrm>
            <a:off x="304800" y="3048000"/>
            <a:ext cx="3657600" cy="3112532"/>
            <a:chOff x="304800" y="3048000"/>
            <a:chExt cx="3657600" cy="3112532"/>
          </a:xfrm>
        </p:grpSpPr>
        <p:sp>
          <p:nvSpPr>
            <p:cNvPr id="16" name="TextBox 15"/>
            <p:cNvSpPr txBox="1"/>
            <p:nvPr/>
          </p:nvSpPr>
          <p:spPr>
            <a:xfrm>
              <a:off x="3276600" y="3886200"/>
              <a:ext cx="685800" cy="369332"/>
            </a:xfrm>
            <a:prstGeom prst="rect">
              <a:avLst/>
            </a:prstGeom>
            <a:noFill/>
          </p:spPr>
          <p:txBody>
            <a:bodyPr wrap="square" rtlCol="0">
              <a:spAutoFit/>
            </a:bodyPr>
            <a:lstStyle/>
            <a:p>
              <a:r>
                <a:rPr lang="en-US" dirty="0"/>
                <a:t>v2</a:t>
              </a:r>
            </a:p>
          </p:txBody>
        </p:sp>
        <p:grpSp>
          <p:nvGrpSpPr>
            <p:cNvPr id="62" name="Group 61"/>
            <p:cNvGrpSpPr/>
            <p:nvPr/>
          </p:nvGrpSpPr>
          <p:grpSpPr>
            <a:xfrm>
              <a:off x="304800" y="3048000"/>
              <a:ext cx="3352800" cy="3112532"/>
              <a:chOff x="457200" y="3048000"/>
              <a:chExt cx="3352800" cy="3112532"/>
            </a:xfrm>
          </p:grpSpPr>
          <p:sp>
            <p:nvSpPr>
              <p:cNvPr id="12" name="TextBox 11"/>
              <p:cNvSpPr txBox="1"/>
              <p:nvPr/>
            </p:nvSpPr>
            <p:spPr>
              <a:xfrm>
                <a:off x="1524000" y="3276600"/>
                <a:ext cx="685800" cy="369332"/>
              </a:xfrm>
              <a:prstGeom prst="rect">
                <a:avLst/>
              </a:prstGeom>
              <a:noFill/>
            </p:spPr>
            <p:txBody>
              <a:bodyPr wrap="square" rtlCol="0">
                <a:spAutoFit/>
              </a:bodyPr>
              <a:lstStyle/>
              <a:p>
                <a:r>
                  <a:rPr lang="en-US" dirty="0"/>
                  <a:t>v6</a:t>
                </a:r>
              </a:p>
            </p:txBody>
          </p:sp>
          <p:sp>
            <p:nvSpPr>
              <p:cNvPr id="13" name="TextBox 12"/>
              <p:cNvSpPr txBox="1"/>
              <p:nvPr/>
            </p:nvSpPr>
            <p:spPr>
              <a:xfrm>
                <a:off x="609600" y="4114800"/>
                <a:ext cx="685800" cy="369332"/>
              </a:xfrm>
              <a:prstGeom prst="rect">
                <a:avLst/>
              </a:prstGeom>
              <a:noFill/>
            </p:spPr>
            <p:txBody>
              <a:bodyPr wrap="square" rtlCol="0">
                <a:spAutoFit/>
              </a:bodyPr>
              <a:lstStyle/>
              <a:p>
                <a:r>
                  <a:rPr lang="en-US" dirty="0"/>
                  <a:t>v5</a:t>
                </a:r>
              </a:p>
            </p:txBody>
          </p:sp>
          <p:sp>
            <p:nvSpPr>
              <p:cNvPr id="14" name="TextBox 13"/>
              <p:cNvSpPr txBox="1"/>
              <p:nvPr/>
            </p:nvSpPr>
            <p:spPr>
              <a:xfrm>
                <a:off x="457200" y="5257800"/>
                <a:ext cx="685800" cy="369332"/>
              </a:xfrm>
              <a:prstGeom prst="rect">
                <a:avLst/>
              </a:prstGeom>
              <a:noFill/>
            </p:spPr>
            <p:txBody>
              <a:bodyPr wrap="square" rtlCol="0">
                <a:spAutoFit/>
              </a:bodyPr>
              <a:lstStyle/>
              <a:p>
                <a:r>
                  <a:rPr lang="en-US" dirty="0"/>
                  <a:t>v4</a:t>
                </a:r>
              </a:p>
            </p:txBody>
          </p:sp>
          <p:sp>
            <p:nvSpPr>
              <p:cNvPr id="15" name="TextBox 14"/>
              <p:cNvSpPr txBox="1"/>
              <p:nvPr/>
            </p:nvSpPr>
            <p:spPr>
              <a:xfrm>
                <a:off x="3124200" y="5486400"/>
                <a:ext cx="685800" cy="369332"/>
              </a:xfrm>
              <a:prstGeom prst="rect">
                <a:avLst/>
              </a:prstGeom>
              <a:noFill/>
            </p:spPr>
            <p:txBody>
              <a:bodyPr wrap="square" rtlCol="0">
                <a:spAutoFit/>
              </a:bodyPr>
              <a:lstStyle/>
              <a:p>
                <a:r>
                  <a:rPr lang="en-US" dirty="0"/>
                  <a:t>v3</a:t>
                </a:r>
              </a:p>
            </p:txBody>
          </p:sp>
          <p:sp>
            <p:nvSpPr>
              <p:cNvPr id="17" name="TextBox 16"/>
              <p:cNvSpPr txBox="1"/>
              <p:nvPr/>
            </p:nvSpPr>
            <p:spPr>
              <a:xfrm>
                <a:off x="2667000" y="3048000"/>
                <a:ext cx="685800" cy="369332"/>
              </a:xfrm>
              <a:prstGeom prst="rect">
                <a:avLst/>
              </a:prstGeom>
              <a:noFill/>
            </p:spPr>
            <p:txBody>
              <a:bodyPr wrap="square" rtlCol="0">
                <a:spAutoFit/>
              </a:bodyPr>
              <a:lstStyle/>
              <a:p>
                <a:r>
                  <a:rPr lang="en-US" dirty="0"/>
                  <a:t>v1</a:t>
                </a:r>
              </a:p>
            </p:txBody>
          </p:sp>
          <p:sp>
            <p:nvSpPr>
              <p:cNvPr id="18" name="TextBox 17"/>
              <p:cNvSpPr txBox="1"/>
              <p:nvPr/>
            </p:nvSpPr>
            <p:spPr>
              <a:xfrm>
                <a:off x="2209800" y="4038600"/>
                <a:ext cx="533400" cy="381000"/>
              </a:xfrm>
              <a:prstGeom prst="rect">
                <a:avLst/>
              </a:prstGeom>
              <a:noFill/>
              <a:ln>
                <a:solidFill>
                  <a:srgbClr val="4F81BD"/>
                </a:solidFill>
              </a:ln>
            </p:spPr>
            <p:txBody>
              <a:bodyPr wrap="square" rtlCol="0">
                <a:spAutoFit/>
              </a:bodyPr>
              <a:lstStyle/>
              <a:p>
                <a:r>
                  <a:rPr lang="en-US" dirty="0"/>
                  <a:t>p1</a:t>
                </a:r>
              </a:p>
            </p:txBody>
          </p:sp>
          <p:sp>
            <p:nvSpPr>
              <p:cNvPr id="19" name="TextBox 18"/>
              <p:cNvSpPr txBox="1"/>
              <p:nvPr/>
            </p:nvSpPr>
            <p:spPr>
              <a:xfrm>
                <a:off x="1676400" y="4800600"/>
                <a:ext cx="533400" cy="381000"/>
              </a:xfrm>
              <a:prstGeom prst="rect">
                <a:avLst/>
              </a:prstGeom>
              <a:noFill/>
              <a:ln>
                <a:solidFill>
                  <a:srgbClr val="FF0000"/>
                </a:solidFill>
              </a:ln>
            </p:spPr>
            <p:txBody>
              <a:bodyPr wrap="square" rtlCol="0">
                <a:spAutoFit/>
              </a:bodyPr>
              <a:lstStyle/>
              <a:p>
                <a:r>
                  <a:rPr lang="en-US" dirty="0">
                    <a:solidFill>
                      <a:srgbClr val="FF0000"/>
                    </a:solidFill>
                  </a:rPr>
                  <a:t>p2</a:t>
                </a:r>
              </a:p>
            </p:txBody>
          </p:sp>
          <p:sp>
            <p:nvSpPr>
              <p:cNvPr id="20" name="TextBox 19"/>
              <p:cNvSpPr txBox="1"/>
              <p:nvPr/>
            </p:nvSpPr>
            <p:spPr>
              <a:xfrm>
                <a:off x="1981200" y="5791200"/>
                <a:ext cx="609600" cy="369332"/>
              </a:xfrm>
              <a:prstGeom prst="rect">
                <a:avLst/>
              </a:prstGeom>
              <a:noFill/>
              <a:ln>
                <a:solidFill>
                  <a:srgbClr val="00D05E"/>
                </a:solidFill>
              </a:ln>
            </p:spPr>
            <p:txBody>
              <a:bodyPr wrap="square" rtlCol="0">
                <a:spAutoFit/>
              </a:bodyPr>
              <a:lstStyle/>
              <a:p>
                <a:r>
                  <a:rPr lang="en-US" dirty="0">
                    <a:solidFill>
                      <a:srgbClr val="00D05E"/>
                    </a:solidFill>
                  </a:rPr>
                  <a:t>p3</a:t>
                </a:r>
              </a:p>
            </p:txBody>
          </p:sp>
          <p:cxnSp>
            <p:nvCxnSpPr>
              <p:cNvPr id="23" name="Straight Arrow Connector 22"/>
              <p:cNvCxnSpPr>
                <a:endCxn id="18" idx="0"/>
              </p:cNvCxnSpPr>
              <p:nvPr/>
            </p:nvCxnSpPr>
            <p:spPr>
              <a:xfrm flipH="1">
                <a:off x="2476500" y="3429000"/>
                <a:ext cx="2667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2" idx="2"/>
              </p:cNvCxnSpPr>
              <p:nvPr/>
            </p:nvCxnSpPr>
            <p:spPr>
              <a:xfrm>
                <a:off x="1866900" y="3645932"/>
                <a:ext cx="419100" cy="4688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2667000" y="4114800"/>
                <a:ext cx="762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endCxn id="18" idx="2"/>
              </p:cNvCxnSpPr>
              <p:nvPr/>
            </p:nvCxnSpPr>
            <p:spPr>
              <a:xfrm flipH="1" flipV="1">
                <a:off x="2476500" y="4419600"/>
                <a:ext cx="723900" cy="1066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990600" y="4343400"/>
                <a:ext cx="1143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838200" y="4495800"/>
                <a:ext cx="144780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15" idx="1"/>
              </p:cNvCxnSpPr>
              <p:nvPr/>
            </p:nvCxnSpPr>
            <p:spPr>
              <a:xfrm flipH="1" flipV="1">
                <a:off x="2133600" y="5181600"/>
                <a:ext cx="990600" cy="4894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2057400" y="4114800"/>
                <a:ext cx="12954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endCxn id="19" idx="0"/>
              </p:cNvCxnSpPr>
              <p:nvPr/>
            </p:nvCxnSpPr>
            <p:spPr>
              <a:xfrm>
                <a:off x="990600" y="4419600"/>
                <a:ext cx="95250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838200" y="5105400"/>
                <a:ext cx="76200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endCxn id="20" idx="0"/>
              </p:cNvCxnSpPr>
              <p:nvPr/>
            </p:nvCxnSpPr>
            <p:spPr>
              <a:xfrm flipH="1">
                <a:off x="2286000" y="4191000"/>
                <a:ext cx="1066800" cy="1600200"/>
              </a:xfrm>
              <a:prstGeom prst="straightConnector1">
                <a:avLst/>
              </a:prstGeom>
              <a:ln>
                <a:solidFill>
                  <a:srgbClr val="00D05E"/>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endCxn id="20" idx="3"/>
              </p:cNvCxnSpPr>
              <p:nvPr/>
            </p:nvCxnSpPr>
            <p:spPr>
              <a:xfrm flipH="1">
                <a:off x="2590800" y="5791200"/>
                <a:ext cx="533400" cy="184666"/>
              </a:xfrm>
              <a:prstGeom prst="straightConnector1">
                <a:avLst/>
              </a:prstGeom>
              <a:ln>
                <a:solidFill>
                  <a:srgbClr val="00D05E"/>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20" idx="1"/>
              </p:cNvCxnSpPr>
              <p:nvPr/>
            </p:nvCxnSpPr>
            <p:spPr>
              <a:xfrm>
                <a:off x="838200" y="5486400"/>
                <a:ext cx="1143000" cy="489466"/>
              </a:xfrm>
              <a:prstGeom prst="straightConnector1">
                <a:avLst/>
              </a:prstGeom>
              <a:ln>
                <a:solidFill>
                  <a:srgbClr val="00D05E"/>
                </a:solidFill>
                <a:tailEnd type="arrow"/>
              </a:ln>
            </p:spPr>
            <p:style>
              <a:lnRef idx="2">
                <a:schemeClr val="accent1"/>
              </a:lnRef>
              <a:fillRef idx="0">
                <a:schemeClr val="accent1"/>
              </a:fillRef>
              <a:effectRef idx="1">
                <a:schemeClr val="accent1"/>
              </a:effectRef>
              <a:fontRef idx="minor">
                <a:schemeClr val="tx1"/>
              </a:fontRef>
            </p:style>
          </p:cxnSp>
        </p:grpSp>
      </p:grpSp>
      <p:pic>
        <p:nvPicPr>
          <p:cNvPr id="61" name="Picture 60"/>
          <p:cNvPicPr>
            <a:picLocks noChangeAspect="1"/>
          </p:cNvPicPr>
          <p:nvPr/>
        </p:nvPicPr>
        <p:blipFill>
          <a:blip r:embed="rId3"/>
          <a:stretch>
            <a:fillRect/>
          </a:stretch>
        </p:blipFill>
        <p:spPr>
          <a:xfrm>
            <a:off x="4876800" y="2667000"/>
            <a:ext cx="3657600" cy="3657600"/>
          </a:xfrm>
          <a:prstGeom prst="rect">
            <a:avLst/>
          </a:prstGeom>
        </p:spPr>
      </p:pic>
      <p:sp>
        <p:nvSpPr>
          <p:cNvPr id="34" name="TextBox 33"/>
          <p:cNvSpPr txBox="1"/>
          <p:nvPr/>
        </p:nvSpPr>
        <p:spPr>
          <a:xfrm>
            <a:off x="3124200" y="6324600"/>
            <a:ext cx="4157133" cy="338554"/>
          </a:xfrm>
          <a:prstGeom prst="rect">
            <a:avLst/>
          </a:prstGeom>
          <a:noFill/>
        </p:spPr>
        <p:txBody>
          <a:bodyPr wrap="square" rtlCol="0">
            <a:spAutoFit/>
          </a:bodyPr>
          <a:lstStyle/>
          <a:p>
            <a:r>
              <a:rPr lang="en-AU" sz="1600" dirty="0" err="1">
                <a:solidFill>
                  <a:srgbClr val="660066"/>
                </a:solidFill>
                <a:latin typeface="Times New Roman"/>
                <a:cs typeface="Times New Roman"/>
              </a:rPr>
              <a:t>Tari</a:t>
            </a:r>
            <a:r>
              <a:rPr lang="en-AU" sz="1600" dirty="0">
                <a:solidFill>
                  <a:srgbClr val="660066"/>
                </a:solidFill>
                <a:latin typeface="Times New Roman"/>
                <a:cs typeface="Times New Roman"/>
              </a:rPr>
              <a:t> </a:t>
            </a:r>
            <a:r>
              <a:rPr lang="en-AU" sz="1600" i="1" dirty="0">
                <a:solidFill>
                  <a:srgbClr val="660066"/>
                </a:solidFill>
                <a:latin typeface="Times New Roman"/>
                <a:cs typeface="Times New Roman"/>
              </a:rPr>
              <a:t>et al</a:t>
            </a:r>
            <a:r>
              <a:rPr lang="en-AU" sz="1600" dirty="0">
                <a:solidFill>
                  <a:srgbClr val="660066"/>
                </a:solidFill>
                <a:latin typeface="Times New Roman"/>
                <a:cs typeface="Times New Roman"/>
              </a:rPr>
              <a:t>. (2013) </a:t>
            </a:r>
            <a:r>
              <a:rPr lang="en-AU" sz="1600" i="1" dirty="0">
                <a:solidFill>
                  <a:srgbClr val="660066"/>
                </a:solidFill>
                <a:latin typeface="Times New Roman"/>
                <a:cs typeface="Times New Roman"/>
              </a:rPr>
              <a:t>J Appl. </a:t>
            </a:r>
            <a:r>
              <a:rPr lang="en-AU" sz="1600" i="1" dirty="0" err="1">
                <a:solidFill>
                  <a:srgbClr val="660066"/>
                </a:solidFill>
                <a:latin typeface="Times New Roman"/>
                <a:cs typeface="Times New Roman"/>
              </a:rPr>
              <a:t>Cryst</a:t>
            </a:r>
            <a:r>
              <a:rPr lang="en-AU" sz="1600" dirty="0">
                <a:solidFill>
                  <a:srgbClr val="660066"/>
                </a:solidFill>
                <a:latin typeface="Times New Roman"/>
                <a:cs typeface="Times New Roman"/>
              </a:rPr>
              <a:t>., </a:t>
            </a:r>
            <a:r>
              <a:rPr lang="en-AU" sz="1600" b="1" dirty="0">
                <a:solidFill>
                  <a:srgbClr val="660066"/>
                </a:solidFill>
                <a:latin typeface="Times New Roman"/>
                <a:cs typeface="Times New Roman"/>
              </a:rPr>
              <a:t>46</a:t>
            </a:r>
            <a:r>
              <a:rPr lang="en-AU" sz="1600" dirty="0">
                <a:solidFill>
                  <a:srgbClr val="660066"/>
                </a:solidFill>
                <a:latin typeface="Times New Roman"/>
                <a:cs typeface="Times New Roman"/>
              </a:rPr>
              <a:t> 210-215. </a:t>
            </a:r>
          </a:p>
        </p:txBody>
      </p:sp>
    </p:spTree>
    <p:extLst>
      <p:ext uri="{BB962C8B-B14F-4D97-AF65-F5344CB8AC3E}">
        <p14:creationId xmlns:p14="http://schemas.microsoft.com/office/powerpoint/2010/main" val="395693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blinds(horizontal)">
                                      <p:cBhvr>
                                        <p:cTn id="15" dur="5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blinds(horizontal)">
                                      <p:cBhvr>
                                        <p:cTn id="2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3775"/>
          <a:stretch/>
        </p:blipFill>
        <p:spPr>
          <a:xfrm>
            <a:off x="5943600" y="3505200"/>
            <a:ext cx="2911759" cy="913509"/>
          </a:xfrm>
          <a:prstGeom prst="rect">
            <a:avLst/>
          </a:prstGeom>
        </p:spPr>
      </p:pic>
      <p:sp>
        <p:nvSpPr>
          <p:cNvPr id="6" name="TextBox 4"/>
          <p:cNvSpPr txBox="1">
            <a:spLocks noChangeArrowheads="1"/>
          </p:cNvSpPr>
          <p:nvPr/>
        </p:nvSpPr>
        <p:spPr bwMode="auto">
          <a:xfrm>
            <a:off x="1119323" y="2186887"/>
            <a:ext cx="974227" cy="4031873"/>
          </a:xfrm>
          <a:prstGeom prst="rect">
            <a:avLst/>
          </a:prstGeom>
          <a:noFill/>
          <a:ln w="9525">
            <a:noFill/>
            <a:miter lim="800000"/>
            <a:headEnd/>
            <a:tailEnd/>
          </a:ln>
        </p:spPr>
        <p:txBody>
          <a:bodyPr wrap="square">
            <a:spAutoFit/>
          </a:bodyPr>
          <a:lstStyle/>
          <a:p>
            <a:r>
              <a:rPr lang="en-US" sz="2400" dirty="0"/>
              <a:t>V</a:t>
            </a:r>
            <a:r>
              <a:rPr lang="en-US" sz="2400" dirty="0">
                <a:latin typeface="Symbol" pitchFamily="1" charset="2"/>
              </a:rPr>
              <a:t>g</a:t>
            </a:r>
            <a:r>
              <a:rPr lang="en-US" sz="2400" baseline="-25000" dirty="0"/>
              <a:t>1_1</a:t>
            </a:r>
          </a:p>
          <a:p>
            <a:endParaRPr lang="en-US" sz="2400" baseline="-25000" dirty="0"/>
          </a:p>
          <a:p>
            <a:endParaRPr lang="en-US" sz="2400" dirty="0"/>
          </a:p>
          <a:p>
            <a:endParaRPr lang="en-US" sz="2400" dirty="0"/>
          </a:p>
          <a:p>
            <a:endParaRPr lang="en-US" sz="2400" dirty="0"/>
          </a:p>
          <a:p>
            <a:r>
              <a:rPr lang="en-US" sz="2400" dirty="0"/>
              <a:t>V</a:t>
            </a:r>
            <a:r>
              <a:rPr lang="en-US" sz="2400" dirty="0">
                <a:latin typeface="Symbol" pitchFamily="1" charset="2"/>
              </a:rPr>
              <a:t>g</a:t>
            </a:r>
            <a:r>
              <a:rPr lang="en-US" sz="2400" baseline="-25000" dirty="0"/>
              <a:t>1_i</a:t>
            </a:r>
          </a:p>
          <a:p>
            <a:endParaRPr lang="en-US" sz="2400" dirty="0"/>
          </a:p>
          <a:p>
            <a:endParaRPr lang="en-US" sz="2400" dirty="0"/>
          </a:p>
          <a:p>
            <a:endParaRPr lang="en-US" sz="2400" dirty="0"/>
          </a:p>
          <a:p>
            <a:endParaRPr lang="en-US" sz="2400" dirty="0"/>
          </a:p>
          <a:p>
            <a:r>
              <a:rPr lang="en-US" sz="2400" dirty="0"/>
              <a:t>V</a:t>
            </a:r>
            <a:r>
              <a:rPr lang="en-US" sz="2400" dirty="0">
                <a:latin typeface="Symbol" pitchFamily="1" charset="2"/>
              </a:rPr>
              <a:t>g</a:t>
            </a:r>
            <a:r>
              <a:rPr lang="en-US" sz="2400" baseline="-25000" dirty="0"/>
              <a:t>1_n</a:t>
            </a:r>
            <a:endParaRPr lang="en-US" sz="2400" dirty="0"/>
          </a:p>
        </p:txBody>
      </p:sp>
      <p:sp>
        <p:nvSpPr>
          <p:cNvPr id="7" name="TextBox 5"/>
          <p:cNvSpPr txBox="1">
            <a:spLocks noChangeArrowheads="1"/>
          </p:cNvSpPr>
          <p:nvPr/>
        </p:nvSpPr>
        <p:spPr bwMode="auto">
          <a:xfrm>
            <a:off x="2008552" y="2171008"/>
            <a:ext cx="944400" cy="4154983"/>
          </a:xfrm>
          <a:prstGeom prst="rect">
            <a:avLst/>
          </a:prstGeom>
          <a:noFill/>
          <a:ln w="9525">
            <a:noFill/>
            <a:miter lim="800000"/>
            <a:headEnd/>
            <a:tailEnd/>
          </a:ln>
        </p:spPr>
        <p:txBody>
          <a:bodyPr wrap="square">
            <a:spAutoFit/>
          </a:bodyPr>
          <a:lstStyle/>
          <a:p>
            <a:r>
              <a:rPr lang="en-US" sz="2400" dirty="0">
                <a:solidFill>
                  <a:srgbClr val="800000"/>
                </a:solidFill>
              </a:rPr>
              <a:t>V</a:t>
            </a:r>
            <a:r>
              <a:rPr lang="en-US" sz="2400" dirty="0">
                <a:solidFill>
                  <a:srgbClr val="800000"/>
                </a:solidFill>
                <a:latin typeface="Symbol" pitchFamily="1" charset="2"/>
              </a:rPr>
              <a:t>g</a:t>
            </a:r>
            <a:r>
              <a:rPr lang="en-US" sz="2400" baseline="-25000" dirty="0">
                <a:solidFill>
                  <a:srgbClr val="800000"/>
                </a:solidFill>
              </a:rPr>
              <a:t>2_1</a:t>
            </a:r>
          </a:p>
          <a:p>
            <a:endParaRPr lang="en-US" sz="2400" baseline="-25000" dirty="0">
              <a:solidFill>
                <a:srgbClr val="800000"/>
              </a:solidFill>
            </a:endParaRPr>
          </a:p>
          <a:p>
            <a:endParaRPr lang="en-US" sz="2400" baseline="-25000" dirty="0">
              <a:solidFill>
                <a:srgbClr val="800000"/>
              </a:solidFill>
            </a:endParaRPr>
          </a:p>
          <a:p>
            <a:endParaRPr lang="en-US" sz="2400" baseline="-25000" dirty="0">
              <a:solidFill>
                <a:srgbClr val="800000"/>
              </a:solidFill>
            </a:endParaRPr>
          </a:p>
          <a:p>
            <a:endParaRPr lang="en-US" sz="2400" baseline="-25000" dirty="0">
              <a:solidFill>
                <a:srgbClr val="800000"/>
              </a:solidFill>
            </a:endParaRPr>
          </a:p>
          <a:p>
            <a:endParaRPr lang="en-US" sz="2400" baseline="-25000" dirty="0">
              <a:solidFill>
                <a:srgbClr val="800000"/>
              </a:solidFill>
            </a:endParaRPr>
          </a:p>
          <a:p>
            <a:endParaRPr lang="en-US" sz="2400" baseline="-25000" dirty="0">
              <a:solidFill>
                <a:srgbClr val="800000"/>
              </a:solidFill>
            </a:endParaRPr>
          </a:p>
          <a:p>
            <a:r>
              <a:rPr lang="en-US" sz="2400" dirty="0">
                <a:solidFill>
                  <a:srgbClr val="800000"/>
                </a:solidFill>
              </a:rPr>
              <a:t>V</a:t>
            </a:r>
            <a:r>
              <a:rPr lang="en-US" sz="2400" dirty="0">
                <a:solidFill>
                  <a:srgbClr val="800000"/>
                </a:solidFill>
                <a:latin typeface="Symbol" pitchFamily="1" charset="2"/>
              </a:rPr>
              <a:t>g</a:t>
            </a:r>
            <a:r>
              <a:rPr lang="en-US" sz="2400" baseline="-25000" dirty="0">
                <a:solidFill>
                  <a:srgbClr val="800000"/>
                </a:solidFill>
              </a:rPr>
              <a:t>2_i</a:t>
            </a:r>
          </a:p>
          <a:p>
            <a:endParaRPr lang="en-US" sz="2400" baseline="-25000" dirty="0">
              <a:solidFill>
                <a:srgbClr val="800000"/>
              </a:solidFill>
            </a:endParaRPr>
          </a:p>
          <a:p>
            <a:endParaRPr lang="en-US" sz="2400" baseline="-25000" dirty="0">
              <a:solidFill>
                <a:srgbClr val="800000"/>
              </a:solidFill>
            </a:endParaRPr>
          </a:p>
          <a:p>
            <a:endParaRPr lang="en-US" sz="2400" baseline="-25000" dirty="0">
              <a:solidFill>
                <a:srgbClr val="800000"/>
              </a:solidFill>
            </a:endParaRPr>
          </a:p>
          <a:p>
            <a:endParaRPr lang="en-US" sz="2400" dirty="0">
              <a:solidFill>
                <a:srgbClr val="800000"/>
              </a:solidFill>
            </a:endParaRPr>
          </a:p>
          <a:p>
            <a:endParaRPr lang="en-US" sz="2400" dirty="0">
              <a:solidFill>
                <a:srgbClr val="800000"/>
              </a:solidFill>
            </a:endParaRPr>
          </a:p>
          <a:p>
            <a:r>
              <a:rPr lang="en-US" sz="2400" dirty="0">
                <a:solidFill>
                  <a:srgbClr val="800000"/>
                </a:solidFill>
              </a:rPr>
              <a:t>V</a:t>
            </a:r>
            <a:r>
              <a:rPr lang="en-US" sz="2400" dirty="0">
                <a:solidFill>
                  <a:srgbClr val="800000"/>
                </a:solidFill>
                <a:latin typeface="Symbol" pitchFamily="1" charset="2"/>
              </a:rPr>
              <a:t>g</a:t>
            </a:r>
            <a:r>
              <a:rPr lang="en-US" sz="2400" baseline="-25000" dirty="0">
                <a:solidFill>
                  <a:srgbClr val="800000"/>
                </a:solidFill>
              </a:rPr>
              <a:t>2_n</a:t>
            </a:r>
            <a:endParaRPr lang="en-US" sz="2400" dirty="0">
              <a:solidFill>
                <a:srgbClr val="800000"/>
              </a:solidFill>
            </a:endParaRPr>
          </a:p>
        </p:txBody>
      </p:sp>
      <p:sp>
        <p:nvSpPr>
          <p:cNvPr id="8" name="TextBox 6"/>
          <p:cNvSpPr txBox="1">
            <a:spLocks noChangeArrowheads="1"/>
          </p:cNvSpPr>
          <p:nvPr/>
        </p:nvSpPr>
        <p:spPr bwMode="auto">
          <a:xfrm>
            <a:off x="2985636" y="2167170"/>
            <a:ext cx="912696" cy="4154983"/>
          </a:xfrm>
          <a:prstGeom prst="rect">
            <a:avLst/>
          </a:prstGeom>
          <a:noFill/>
          <a:ln w="9525">
            <a:noFill/>
            <a:miter lim="800000"/>
            <a:headEnd/>
            <a:tailEnd/>
          </a:ln>
        </p:spPr>
        <p:txBody>
          <a:bodyPr wrap="square">
            <a:spAutoFit/>
          </a:bodyPr>
          <a:lstStyle/>
          <a:p>
            <a:r>
              <a:rPr lang="en-US" sz="2400" dirty="0">
                <a:solidFill>
                  <a:srgbClr val="FF0000"/>
                </a:solidFill>
              </a:rPr>
              <a:t>V</a:t>
            </a:r>
            <a:r>
              <a:rPr lang="en-US" sz="2400" dirty="0">
                <a:solidFill>
                  <a:srgbClr val="FF0000"/>
                </a:solidFill>
                <a:latin typeface="Symbol" pitchFamily="1" charset="2"/>
              </a:rPr>
              <a:t>g</a:t>
            </a:r>
            <a:r>
              <a:rPr lang="en-US" sz="2400" baseline="-25000" dirty="0">
                <a:solidFill>
                  <a:srgbClr val="FF0000"/>
                </a:solidFill>
              </a:rPr>
              <a:t>3_1</a:t>
            </a:r>
          </a:p>
          <a:p>
            <a:endParaRPr lang="en-US" sz="2400" baseline="-25000" dirty="0"/>
          </a:p>
          <a:p>
            <a:endParaRPr lang="en-US" sz="2400" baseline="-25000" dirty="0"/>
          </a:p>
          <a:p>
            <a:endParaRPr lang="en-US" sz="2400" baseline="-25000" dirty="0"/>
          </a:p>
          <a:p>
            <a:endParaRPr lang="en-US" sz="2400" baseline="-25000" dirty="0"/>
          </a:p>
          <a:p>
            <a:endParaRPr lang="en-US" sz="2400" baseline="-25000" dirty="0"/>
          </a:p>
          <a:p>
            <a:endParaRPr lang="en-US" sz="2400" baseline="-25000" dirty="0"/>
          </a:p>
          <a:p>
            <a:r>
              <a:rPr lang="en-US" sz="2400" dirty="0">
                <a:solidFill>
                  <a:srgbClr val="FF0000"/>
                </a:solidFill>
              </a:rPr>
              <a:t>V</a:t>
            </a:r>
            <a:r>
              <a:rPr lang="en-US" sz="2400" dirty="0">
                <a:solidFill>
                  <a:srgbClr val="FF0000"/>
                </a:solidFill>
                <a:latin typeface="Symbol" pitchFamily="1" charset="2"/>
              </a:rPr>
              <a:t>g</a:t>
            </a:r>
            <a:r>
              <a:rPr lang="en-US" sz="2400" baseline="-25000" dirty="0">
                <a:solidFill>
                  <a:srgbClr val="FF0000"/>
                </a:solidFill>
              </a:rPr>
              <a:t>3_i</a:t>
            </a:r>
          </a:p>
          <a:p>
            <a:endParaRPr lang="en-US" sz="2400" baseline="-25000" dirty="0"/>
          </a:p>
          <a:p>
            <a:endParaRPr lang="en-US" sz="2400" baseline="-25000" dirty="0"/>
          </a:p>
          <a:p>
            <a:endParaRPr lang="en-US" sz="2400" baseline="-25000" dirty="0"/>
          </a:p>
          <a:p>
            <a:endParaRPr lang="en-US" sz="2400" baseline="-25000" dirty="0"/>
          </a:p>
          <a:p>
            <a:endParaRPr lang="en-US" sz="2400" baseline="-25000" dirty="0"/>
          </a:p>
          <a:p>
            <a:endParaRPr lang="en-US" sz="2400" baseline="-25000" dirty="0"/>
          </a:p>
          <a:p>
            <a:r>
              <a:rPr lang="en-US" sz="2400" dirty="0">
                <a:solidFill>
                  <a:srgbClr val="FF0000"/>
                </a:solidFill>
              </a:rPr>
              <a:t>V</a:t>
            </a:r>
            <a:r>
              <a:rPr lang="en-US" sz="2400" dirty="0">
                <a:solidFill>
                  <a:srgbClr val="FF0000"/>
                </a:solidFill>
                <a:latin typeface="Symbol" pitchFamily="1" charset="2"/>
              </a:rPr>
              <a:t>g</a:t>
            </a:r>
            <a:r>
              <a:rPr lang="en-US" sz="2400" baseline="-25000" dirty="0">
                <a:solidFill>
                  <a:srgbClr val="FF0000"/>
                </a:solidFill>
              </a:rPr>
              <a:t>3_n</a:t>
            </a:r>
            <a:endParaRPr lang="en-US" sz="2400" dirty="0">
              <a:solidFill>
                <a:srgbClr val="FF0000"/>
              </a:solidFill>
            </a:endParaRPr>
          </a:p>
        </p:txBody>
      </p:sp>
      <p:sp>
        <p:nvSpPr>
          <p:cNvPr id="9" name="TextBox 7"/>
          <p:cNvSpPr txBox="1">
            <a:spLocks noChangeArrowheads="1"/>
          </p:cNvSpPr>
          <p:nvPr/>
        </p:nvSpPr>
        <p:spPr bwMode="auto">
          <a:xfrm>
            <a:off x="3861307" y="2104450"/>
            <a:ext cx="928853" cy="4154983"/>
          </a:xfrm>
          <a:prstGeom prst="rect">
            <a:avLst/>
          </a:prstGeom>
          <a:noFill/>
          <a:ln w="9525">
            <a:noFill/>
            <a:miter lim="800000"/>
            <a:headEnd/>
            <a:tailEnd/>
          </a:ln>
        </p:spPr>
        <p:txBody>
          <a:bodyPr wrap="square">
            <a:spAutoFit/>
          </a:bodyPr>
          <a:lstStyle/>
          <a:p>
            <a:r>
              <a:rPr lang="en-US" sz="2400" dirty="0">
                <a:solidFill>
                  <a:srgbClr val="0000FF"/>
                </a:solidFill>
              </a:rPr>
              <a:t>V</a:t>
            </a:r>
            <a:r>
              <a:rPr lang="en-US" sz="2400" dirty="0">
                <a:solidFill>
                  <a:srgbClr val="0000FF"/>
                </a:solidFill>
                <a:latin typeface="Symbol" pitchFamily="1" charset="2"/>
              </a:rPr>
              <a:t>g</a:t>
            </a:r>
            <a:r>
              <a:rPr lang="en-US" sz="2400" baseline="-25000" dirty="0">
                <a:solidFill>
                  <a:srgbClr val="0000FF"/>
                </a:solidFill>
              </a:rPr>
              <a:t>4_1</a:t>
            </a:r>
          </a:p>
          <a:p>
            <a:endParaRPr lang="en-US" sz="2400" baseline="-25000" dirty="0"/>
          </a:p>
          <a:p>
            <a:endParaRPr lang="en-US" sz="2400" baseline="-25000" dirty="0"/>
          </a:p>
          <a:p>
            <a:endParaRPr lang="en-US" sz="2400" baseline="-25000" dirty="0"/>
          </a:p>
          <a:p>
            <a:endParaRPr lang="en-US" sz="2400" baseline="-25000" dirty="0"/>
          </a:p>
          <a:p>
            <a:endParaRPr lang="en-US" sz="2400" baseline="-25000" dirty="0"/>
          </a:p>
          <a:p>
            <a:endParaRPr lang="en-US" sz="2400" baseline="-25000" dirty="0"/>
          </a:p>
          <a:p>
            <a:r>
              <a:rPr lang="en-US" sz="2400" dirty="0">
                <a:solidFill>
                  <a:srgbClr val="0000FF"/>
                </a:solidFill>
              </a:rPr>
              <a:t>V</a:t>
            </a:r>
            <a:r>
              <a:rPr lang="en-US" sz="2400" dirty="0">
                <a:solidFill>
                  <a:srgbClr val="0000FF"/>
                </a:solidFill>
                <a:latin typeface="Symbol" pitchFamily="1" charset="2"/>
              </a:rPr>
              <a:t>g</a:t>
            </a:r>
            <a:r>
              <a:rPr lang="en-US" sz="2400" baseline="-25000" dirty="0">
                <a:solidFill>
                  <a:srgbClr val="0000FF"/>
                </a:solidFill>
              </a:rPr>
              <a:t>4_i</a:t>
            </a:r>
          </a:p>
          <a:p>
            <a:endParaRPr lang="en-US" sz="2400" dirty="0"/>
          </a:p>
          <a:p>
            <a:endParaRPr lang="en-US" sz="2400" dirty="0"/>
          </a:p>
          <a:p>
            <a:endParaRPr lang="en-US" sz="2400" dirty="0"/>
          </a:p>
          <a:p>
            <a:endParaRPr lang="en-US" sz="2400" dirty="0"/>
          </a:p>
          <a:p>
            <a:r>
              <a:rPr lang="en-US" sz="2400" dirty="0">
                <a:solidFill>
                  <a:srgbClr val="0000FF"/>
                </a:solidFill>
              </a:rPr>
              <a:t>V</a:t>
            </a:r>
            <a:r>
              <a:rPr lang="en-US" sz="2400" dirty="0">
                <a:solidFill>
                  <a:srgbClr val="0000FF"/>
                </a:solidFill>
                <a:latin typeface="Symbol" pitchFamily="1" charset="2"/>
              </a:rPr>
              <a:t>g</a:t>
            </a:r>
            <a:r>
              <a:rPr lang="en-US" sz="2400" baseline="-25000" dirty="0">
                <a:solidFill>
                  <a:srgbClr val="0000FF"/>
                </a:solidFill>
              </a:rPr>
              <a:t>4_n</a:t>
            </a:r>
            <a:endParaRPr lang="en-US" sz="2400" dirty="0">
              <a:solidFill>
                <a:srgbClr val="0000FF"/>
              </a:solidFill>
            </a:endParaRPr>
          </a:p>
        </p:txBody>
      </p:sp>
      <p:sp>
        <p:nvSpPr>
          <p:cNvPr id="10" name="Rectangle 9"/>
          <p:cNvSpPr/>
          <p:nvPr/>
        </p:nvSpPr>
        <p:spPr>
          <a:xfrm>
            <a:off x="1115712" y="2162600"/>
            <a:ext cx="742950" cy="5334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2093550" y="3879608"/>
            <a:ext cx="74295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3029958" y="5843208"/>
            <a:ext cx="742950" cy="533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3903191" y="2085771"/>
            <a:ext cx="742950" cy="6096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1084356" y="3863928"/>
            <a:ext cx="800100" cy="6096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2062842" y="5854320"/>
            <a:ext cx="742950" cy="533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2972808" y="2151488"/>
            <a:ext cx="742950" cy="54451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3894054" y="3926648"/>
            <a:ext cx="742950" cy="60960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1172862" y="5843208"/>
            <a:ext cx="74295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2988486" y="3910968"/>
            <a:ext cx="8001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2073078" y="2162600"/>
            <a:ext cx="74295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Connector 20"/>
          <p:cNvCxnSpPr/>
          <p:nvPr/>
        </p:nvCxnSpPr>
        <p:spPr>
          <a:xfrm>
            <a:off x="1458612" y="2743984"/>
            <a:ext cx="16267" cy="1115976"/>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58612" y="4547173"/>
            <a:ext cx="0" cy="1230947"/>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436450" y="2696000"/>
            <a:ext cx="0" cy="1183608"/>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436450" y="4547173"/>
            <a:ext cx="0" cy="1230947"/>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4283" y="2696000"/>
            <a:ext cx="28575" cy="1201488"/>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01433" y="4547173"/>
            <a:ext cx="0" cy="1230947"/>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17" idx="0"/>
          </p:cNvCxnSpPr>
          <p:nvPr/>
        </p:nvCxnSpPr>
        <p:spPr>
          <a:xfrm>
            <a:off x="4265529" y="2696000"/>
            <a:ext cx="0" cy="1230648"/>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33" idx="0"/>
          </p:cNvCxnSpPr>
          <p:nvPr/>
        </p:nvCxnSpPr>
        <p:spPr>
          <a:xfrm>
            <a:off x="4236954" y="4547173"/>
            <a:ext cx="2373" cy="1295547"/>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01412" y="1417638"/>
            <a:ext cx="0" cy="49700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96580" y="1683116"/>
            <a:ext cx="6858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01362" y="2151488"/>
            <a:ext cx="0" cy="3779032"/>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2" name="TextBox 153"/>
          <p:cNvSpPr txBox="1">
            <a:spLocks noChangeArrowheads="1"/>
          </p:cNvSpPr>
          <p:nvPr/>
        </p:nvSpPr>
        <p:spPr bwMode="auto">
          <a:xfrm rot="16200000">
            <a:off x="-1336976" y="3368265"/>
            <a:ext cx="3352800" cy="400110"/>
          </a:xfrm>
          <a:prstGeom prst="rect">
            <a:avLst/>
          </a:prstGeom>
          <a:noFill/>
          <a:ln w="9525">
            <a:noFill/>
            <a:miter lim="800000"/>
            <a:headEnd/>
            <a:tailEnd/>
          </a:ln>
        </p:spPr>
        <p:txBody>
          <a:bodyPr>
            <a:spAutoFit/>
          </a:bodyPr>
          <a:lstStyle/>
          <a:p>
            <a:r>
              <a:rPr lang="en-US" sz="2000">
                <a:solidFill>
                  <a:srgbClr val="7030A0"/>
                </a:solidFill>
                <a:latin typeface="Times New Roman" pitchFamily="1" charset="0"/>
                <a:cs typeface="Times New Roman" pitchFamily="1" charset="0"/>
              </a:rPr>
              <a:t>FCC possible  variants</a:t>
            </a:r>
          </a:p>
        </p:txBody>
      </p:sp>
      <p:sp>
        <p:nvSpPr>
          <p:cNvPr id="33" name="Rectangle 32"/>
          <p:cNvSpPr/>
          <p:nvPr/>
        </p:nvSpPr>
        <p:spPr>
          <a:xfrm>
            <a:off x="3867852" y="5842720"/>
            <a:ext cx="742950" cy="533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TextBox 7"/>
          <p:cNvSpPr txBox="1">
            <a:spLocks noChangeArrowheads="1"/>
          </p:cNvSpPr>
          <p:nvPr/>
        </p:nvSpPr>
        <p:spPr bwMode="auto">
          <a:xfrm>
            <a:off x="4917883" y="2204032"/>
            <a:ext cx="894401" cy="4031873"/>
          </a:xfrm>
          <a:prstGeom prst="rect">
            <a:avLst/>
          </a:prstGeom>
          <a:noFill/>
          <a:ln w="9525">
            <a:noFill/>
            <a:miter lim="800000"/>
            <a:headEnd/>
            <a:tailEnd/>
          </a:ln>
        </p:spPr>
        <p:txBody>
          <a:bodyPr wrap="square">
            <a:spAutoFit/>
          </a:bodyPr>
          <a:lstStyle/>
          <a:p>
            <a:r>
              <a:rPr lang="en-US" sz="2400" dirty="0">
                <a:solidFill>
                  <a:srgbClr val="9BBB59"/>
                </a:solidFill>
              </a:rPr>
              <a:t>V</a:t>
            </a:r>
            <a:r>
              <a:rPr lang="en-US" sz="2400" dirty="0">
                <a:solidFill>
                  <a:srgbClr val="9BBB59"/>
                </a:solidFill>
                <a:latin typeface="Symbol" pitchFamily="1" charset="2"/>
              </a:rPr>
              <a:t>g</a:t>
            </a:r>
            <a:r>
              <a:rPr lang="en-US" sz="2400" baseline="-25000" dirty="0">
                <a:solidFill>
                  <a:srgbClr val="9BBB59"/>
                </a:solidFill>
              </a:rPr>
              <a:t>n_1</a:t>
            </a:r>
          </a:p>
          <a:p>
            <a:endParaRPr lang="en-US" sz="2400" baseline="-25000" dirty="0"/>
          </a:p>
          <a:p>
            <a:endParaRPr lang="en-US" sz="2400" baseline="-25000" dirty="0"/>
          </a:p>
          <a:p>
            <a:endParaRPr lang="en-US" sz="2400" baseline="-25000" dirty="0"/>
          </a:p>
          <a:p>
            <a:endParaRPr lang="en-US" sz="2400" baseline="-25000" dirty="0"/>
          </a:p>
          <a:p>
            <a:endParaRPr lang="en-US" sz="2400" baseline="-25000" dirty="0"/>
          </a:p>
          <a:p>
            <a:endParaRPr lang="en-US" sz="2400" baseline="-25000" dirty="0"/>
          </a:p>
          <a:p>
            <a:r>
              <a:rPr lang="en-US" sz="2400" dirty="0" err="1">
                <a:solidFill>
                  <a:srgbClr val="9BBB59"/>
                </a:solidFill>
              </a:rPr>
              <a:t>V</a:t>
            </a:r>
            <a:r>
              <a:rPr lang="en-US" sz="2400" dirty="0" err="1">
                <a:solidFill>
                  <a:srgbClr val="9BBB59"/>
                </a:solidFill>
                <a:latin typeface="Symbol" pitchFamily="1" charset="2"/>
              </a:rPr>
              <a:t>g</a:t>
            </a:r>
            <a:r>
              <a:rPr lang="en-US" sz="2400" baseline="-25000" dirty="0" err="1">
                <a:solidFill>
                  <a:srgbClr val="9BBB59"/>
                </a:solidFill>
              </a:rPr>
              <a:t>n_i</a:t>
            </a:r>
            <a:endParaRPr lang="en-US" sz="2400" baseline="-25000" dirty="0">
              <a:solidFill>
                <a:srgbClr val="9BBB59"/>
              </a:solidFill>
            </a:endParaRPr>
          </a:p>
          <a:p>
            <a:endParaRPr lang="en-US" sz="2400" dirty="0"/>
          </a:p>
          <a:p>
            <a:endParaRPr lang="en-US" sz="2400" baseline="-25000" dirty="0"/>
          </a:p>
          <a:p>
            <a:endParaRPr lang="en-US" sz="2400" dirty="0"/>
          </a:p>
          <a:p>
            <a:endParaRPr lang="en-US" sz="2400" dirty="0"/>
          </a:p>
          <a:p>
            <a:r>
              <a:rPr lang="en-US" sz="2400" dirty="0" err="1">
                <a:solidFill>
                  <a:srgbClr val="9BBB59"/>
                </a:solidFill>
              </a:rPr>
              <a:t>V</a:t>
            </a:r>
            <a:r>
              <a:rPr lang="en-US" sz="2400" dirty="0" err="1">
                <a:solidFill>
                  <a:srgbClr val="9BBB59"/>
                </a:solidFill>
                <a:latin typeface="Symbol" pitchFamily="1" charset="2"/>
              </a:rPr>
              <a:t>g</a:t>
            </a:r>
            <a:r>
              <a:rPr lang="en-US" sz="2400" baseline="-25000" dirty="0" err="1">
                <a:solidFill>
                  <a:srgbClr val="9BBB59"/>
                </a:solidFill>
              </a:rPr>
              <a:t>n_n</a:t>
            </a:r>
            <a:endParaRPr lang="en-US" sz="2400" dirty="0">
              <a:solidFill>
                <a:srgbClr val="9BBB59"/>
              </a:solidFill>
            </a:endParaRPr>
          </a:p>
        </p:txBody>
      </p:sp>
      <p:sp>
        <p:nvSpPr>
          <p:cNvPr id="35" name="Rectangle 34"/>
          <p:cNvSpPr/>
          <p:nvPr/>
        </p:nvSpPr>
        <p:spPr>
          <a:xfrm>
            <a:off x="4950630" y="2085771"/>
            <a:ext cx="742950" cy="6096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p:nvSpPr>
        <p:spPr>
          <a:xfrm>
            <a:off x="4903596" y="3893240"/>
            <a:ext cx="742950" cy="60960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7" name="Straight Connector 36"/>
          <p:cNvCxnSpPr>
            <a:endCxn id="36" idx="0"/>
          </p:cNvCxnSpPr>
          <p:nvPr/>
        </p:nvCxnSpPr>
        <p:spPr>
          <a:xfrm flipH="1">
            <a:off x="5275071" y="2696000"/>
            <a:ext cx="47034" cy="119724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39" idx="0"/>
          </p:cNvCxnSpPr>
          <p:nvPr/>
        </p:nvCxnSpPr>
        <p:spPr>
          <a:xfrm>
            <a:off x="5293530" y="4547173"/>
            <a:ext cx="2373" cy="1293499"/>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924428" y="5840672"/>
            <a:ext cx="742950" cy="533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3" name="Straight Connector 62"/>
          <p:cNvCxnSpPr/>
          <p:nvPr/>
        </p:nvCxnSpPr>
        <p:spPr>
          <a:xfrm flipH="1">
            <a:off x="196580" y="2023051"/>
            <a:ext cx="64579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148"/>
          <p:cNvSpPr txBox="1">
            <a:spLocks noChangeArrowheads="1"/>
          </p:cNvSpPr>
          <p:nvPr/>
        </p:nvSpPr>
        <p:spPr bwMode="auto">
          <a:xfrm>
            <a:off x="53705" y="1416832"/>
            <a:ext cx="971550" cy="523220"/>
          </a:xfrm>
          <a:prstGeom prst="rect">
            <a:avLst/>
          </a:prstGeom>
          <a:noFill/>
          <a:ln w="9525">
            <a:noFill/>
            <a:miter lim="800000"/>
            <a:headEnd/>
            <a:tailEnd/>
          </a:ln>
        </p:spPr>
        <p:txBody>
          <a:bodyPr>
            <a:spAutoFit/>
          </a:bodyPr>
          <a:lstStyle/>
          <a:p>
            <a:r>
              <a:rPr lang="en-US" sz="1400" dirty="0">
                <a:latin typeface="Times New Roman" pitchFamily="1" charset="0"/>
                <a:cs typeface="Times New Roman" pitchFamily="1" charset="0"/>
              </a:rPr>
              <a:t>BCC variants</a:t>
            </a:r>
          </a:p>
        </p:txBody>
      </p:sp>
      <p:sp>
        <p:nvSpPr>
          <p:cNvPr id="65" name="TextBox 3"/>
          <p:cNvSpPr txBox="1">
            <a:spLocks noChangeArrowheads="1"/>
          </p:cNvSpPr>
          <p:nvPr/>
        </p:nvSpPr>
        <p:spPr bwMode="auto">
          <a:xfrm>
            <a:off x="1047438" y="1275160"/>
            <a:ext cx="6317449" cy="707886"/>
          </a:xfrm>
          <a:prstGeom prst="rect">
            <a:avLst/>
          </a:prstGeom>
          <a:noFill/>
          <a:ln w="9525">
            <a:noFill/>
            <a:miter lim="800000"/>
            <a:headEnd/>
            <a:tailEnd/>
          </a:ln>
        </p:spPr>
        <p:txBody>
          <a:bodyPr wrap="square">
            <a:spAutoFit/>
          </a:bodyPr>
          <a:lstStyle/>
          <a:p>
            <a:r>
              <a:rPr lang="en-US" sz="4000" dirty="0">
                <a:latin typeface="Symbol" pitchFamily="1" charset="2"/>
              </a:rPr>
              <a:t> a</a:t>
            </a:r>
            <a:r>
              <a:rPr lang="en-US" sz="4000" baseline="-25000" dirty="0"/>
              <a:t>1</a:t>
            </a:r>
            <a:r>
              <a:rPr lang="en-US" sz="4000" dirty="0"/>
              <a:t>   </a:t>
            </a:r>
            <a:r>
              <a:rPr lang="en-US" sz="4000" dirty="0">
                <a:solidFill>
                  <a:srgbClr val="800000"/>
                </a:solidFill>
                <a:latin typeface="Symbol" pitchFamily="1" charset="2"/>
              </a:rPr>
              <a:t>a</a:t>
            </a:r>
            <a:r>
              <a:rPr lang="en-US" sz="4000" baseline="-25000" dirty="0">
                <a:solidFill>
                  <a:srgbClr val="800000"/>
                </a:solidFill>
              </a:rPr>
              <a:t>2      </a:t>
            </a:r>
            <a:r>
              <a:rPr lang="en-US" sz="4000" dirty="0">
                <a:solidFill>
                  <a:srgbClr val="FF0000"/>
                </a:solidFill>
                <a:latin typeface="Symbol" pitchFamily="1" charset="2"/>
              </a:rPr>
              <a:t>a</a:t>
            </a:r>
            <a:r>
              <a:rPr lang="en-US" sz="4000" baseline="-25000" dirty="0">
                <a:solidFill>
                  <a:srgbClr val="FF0000"/>
                </a:solidFill>
              </a:rPr>
              <a:t>3</a:t>
            </a:r>
            <a:r>
              <a:rPr lang="en-US" sz="4000" dirty="0">
                <a:solidFill>
                  <a:srgbClr val="FF0000"/>
                </a:solidFill>
              </a:rPr>
              <a:t>    </a:t>
            </a:r>
            <a:r>
              <a:rPr lang="en-US" sz="4000" dirty="0">
                <a:solidFill>
                  <a:srgbClr val="0000FF"/>
                </a:solidFill>
                <a:latin typeface="Symbol" pitchFamily="1" charset="2"/>
              </a:rPr>
              <a:t>a</a:t>
            </a:r>
            <a:r>
              <a:rPr lang="en-US" sz="4000" baseline="-25000" dirty="0">
                <a:solidFill>
                  <a:srgbClr val="0000FF"/>
                </a:solidFill>
              </a:rPr>
              <a:t>4 </a:t>
            </a:r>
            <a:r>
              <a:rPr lang="en-US" sz="4000" baseline="-25000" dirty="0"/>
              <a:t>      </a:t>
            </a:r>
            <a:r>
              <a:rPr lang="en-US" sz="4000" baseline="-25000" dirty="0">
                <a:solidFill>
                  <a:srgbClr val="0000FF"/>
                </a:solidFill>
              </a:rPr>
              <a:t> </a:t>
            </a:r>
            <a:r>
              <a:rPr lang="en-US" sz="4000" dirty="0">
                <a:solidFill>
                  <a:schemeClr val="accent3"/>
                </a:solidFill>
                <a:latin typeface="Symbol" pitchFamily="1" charset="2"/>
              </a:rPr>
              <a:t>a</a:t>
            </a:r>
            <a:r>
              <a:rPr lang="en-US" sz="4000" baseline="-25000" dirty="0">
                <a:solidFill>
                  <a:schemeClr val="accent3"/>
                </a:solidFill>
              </a:rPr>
              <a:t>n</a:t>
            </a:r>
          </a:p>
        </p:txBody>
      </p:sp>
      <p:sp>
        <p:nvSpPr>
          <p:cNvPr id="45" name="Title 1"/>
          <p:cNvSpPr>
            <a:spLocks noGrp="1"/>
          </p:cNvSpPr>
          <p:nvPr>
            <p:ph type="title"/>
          </p:nvPr>
        </p:nvSpPr>
        <p:spPr>
          <a:xfrm>
            <a:off x="152400" y="76200"/>
            <a:ext cx="8534400" cy="1143000"/>
          </a:xfrm>
        </p:spPr>
        <p:txBody>
          <a:bodyPr>
            <a:normAutofit/>
          </a:bodyPr>
          <a:lstStyle/>
          <a:p>
            <a:r>
              <a:rPr lang="en-US" dirty="0">
                <a:solidFill>
                  <a:srgbClr val="0000FF"/>
                </a:solidFill>
                <a:latin typeface="Franklin Gothic Book" pitchFamily="34" charset="0"/>
              </a:rPr>
              <a:t>Backward Texture predictio</a:t>
            </a:r>
            <a:r>
              <a:rPr lang="en-US" dirty="0">
                <a:solidFill>
                  <a:srgbClr val="0000FF"/>
                </a:solidFill>
              </a:rPr>
              <a:t>n</a:t>
            </a:r>
            <a:endParaRPr lang="en-US" dirty="0">
              <a:solidFill>
                <a:srgbClr val="0000FF"/>
              </a:solidFill>
              <a:latin typeface="Franklin Gothic Book" pitchFamily="34" charset="0"/>
            </a:endParaRPr>
          </a:p>
        </p:txBody>
      </p:sp>
      <p:sp>
        <p:nvSpPr>
          <p:cNvPr id="42" name="TextBox 41"/>
          <p:cNvSpPr txBox="1"/>
          <p:nvPr/>
        </p:nvSpPr>
        <p:spPr>
          <a:xfrm>
            <a:off x="3124200" y="6443246"/>
            <a:ext cx="4157133" cy="338554"/>
          </a:xfrm>
          <a:prstGeom prst="rect">
            <a:avLst/>
          </a:prstGeom>
          <a:noFill/>
        </p:spPr>
        <p:txBody>
          <a:bodyPr wrap="square" rtlCol="0">
            <a:spAutoFit/>
          </a:bodyPr>
          <a:lstStyle/>
          <a:p>
            <a:r>
              <a:rPr lang="en-AU" sz="1600" dirty="0" err="1">
                <a:solidFill>
                  <a:srgbClr val="660066"/>
                </a:solidFill>
                <a:latin typeface="Times New Roman"/>
                <a:cs typeface="Times New Roman"/>
              </a:rPr>
              <a:t>Tari</a:t>
            </a:r>
            <a:r>
              <a:rPr lang="en-AU" sz="1600" dirty="0">
                <a:solidFill>
                  <a:srgbClr val="660066"/>
                </a:solidFill>
                <a:latin typeface="Times New Roman"/>
                <a:cs typeface="Times New Roman"/>
              </a:rPr>
              <a:t> </a:t>
            </a:r>
            <a:r>
              <a:rPr lang="en-AU" sz="1600" i="1" dirty="0">
                <a:solidFill>
                  <a:srgbClr val="660066"/>
                </a:solidFill>
                <a:latin typeface="Times New Roman"/>
                <a:cs typeface="Times New Roman"/>
              </a:rPr>
              <a:t>et al</a:t>
            </a:r>
            <a:r>
              <a:rPr lang="en-AU" sz="1600" dirty="0">
                <a:solidFill>
                  <a:srgbClr val="660066"/>
                </a:solidFill>
                <a:latin typeface="Times New Roman"/>
                <a:cs typeface="Times New Roman"/>
              </a:rPr>
              <a:t>. (2013) </a:t>
            </a:r>
            <a:r>
              <a:rPr lang="en-AU" sz="1600" i="1" dirty="0">
                <a:solidFill>
                  <a:srgbClr val="660066"/>
                </a:solidFill>
                <a:latin typeface="Times New Roman"/>
                <a:cs typeface="Times New Roman"/>
              </a:rPr>
              <a:t>J Appl. </a:t>
            </a:r>
            <a:r>
              <a:rPr lang="en-AU" sz="1600" i="1" dirty="0" err="1">
                <a:solidFill>
                  <a:srgbClr val="660066"/>
                </a:solidFill>
                <a:latin typeface="Times New Roman"/>
                <a:cs typeface="Times New Roman"/>
              </a:rPr>
              <a:t>Cryst</a:t>
            </a:r>
            <a:r>
              <a:rPr lang="en-AU" sz="1600" dirty="0">
                <a:solidFill>
                  <a:srgbClr val="660066"/>
                </a:solidFill>
                <a:latin typeface="Times New Roman"/>
                <a:cs typeface="Times New Roman"/>
              </a:rPr>
              <a:t>., </a:t>
            </a:r>
            <a:r>
              <a:rPr lang="en-AU" sz="1600" b="1" dirty="0">
                <a:solidFill>
                  <a:srgbClr val="660066"/>
                </a:solidFill>
                <a:latin typeface="Times New Roman"/>
                <a:cs typeface="Times New Roman"/>
              </a:rPr>
              <a:t>46</a:t>
            </a:r>
            <a:r>
              <a:rPr lang="en-AU" sz="1600" dirty="0">
                <a:solidFill>
                  <a:srgbClr val="660066"/>
                </a:solidFill>
                <a:latin typeface="Times New Roman"/>
                <a:cs typeface="Times New Roman"/>
              </a:rPr>
              <a:t> 210-215. </a:t>
            </a:r>
          </a:p>
        </p:txBody>
      </p:sp>
    </p:spTree>
    <p:extLst>
      <p:ext uri="{BB962C8B-B14F-4D97-AF65-F5344CB8AC3E}">
        <p14:creationId xmlns:p14="http://schemas.microsoft.com/office/powerpoint/2010/main" val="3900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33" grpId="0" animBg="1"/>
      <p:bldP spid="34" grpId="0"/>
      <p:bldP spid="35" grpId="0" animBg="1"/>
      <p:bldP spid="36"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latin typeface="+mn-lt"/>
              </a:rPr>
              <a:t>Orientation Relationships</a:t>
            </a:r>
          </a:p>
        </p:txBody>
      </p:sp>
      <p:sp>
        <p:nvSpPr>
          <p:cNvPr id="3" name="Content Placeholder 2"/>
          <p:cNvSpPr>
            <a:spLocks noGrp="1"/>
          </p:cNvSpPr>
          <p:nvPr>
            <p:ph idx="1"/>
          </p:nvPr>
        </p:nvSpPr>
        <p:spPr>
          <a:xfrm>
            <a:off x="457200" y="1371600"/>
            <a:ext cx="8229600" cy="5105400"/>
          </a:xfrm>
        </p:spPr>
        <p:txBody>
          <a:bodyPr>
            <a:normAutofit fontScale="92500" lnSpcReduction="20000"/>
          </a:bodyPr>
          <a:lstStyle/>
          <a:p>
            <a:r>
              <a:rPr lang="en-US" dirty="0">
                <a:latin typeface="Franklin Gothic Book" pitchFamily="34" charset="0"/>
              </a:rPr>
              <a:t>Orientation Relationship (OR): Relation between specific planes and directions of two crystals on either side of boundary.</a:t>
            </a:r>
          </a:p>
          <a:p>
            <a:r>
              <a:rPr lang="en-US" dirty="0">
                <a:latin typeface="Franklin Gothic Book" pitchFamily="34" charset="0"/>
              </a:rPr>
              <a:t>During most phase transformations, some favored orientation relationship exists between the parent and the product phases which allows the best fit at the interface between the two crystals.</a:t>
            </a:r>
          </a:p>
          <a:p>
            <a:r>
              <a:rPr lang="en-US" dirty="0">
                <a:latin typeface="Franklin Gothic Book" pitchFamily="34" charset="0"/>
              </a:rPr>
              <a:t>Why important? Phase transformations; morphology of precipitates; nucleation mechanisms; interfaces; high temperature orientation determination; thin film orientation prediction.</a:t>
            </a:r>
          </a:p>
        </p:txBody>
      </p:sp>
      <p:sp>
        <p:nvSpPr>
          <p:cNvPr id="4" name="Slide Number Placeholder 3"/>
          <p:cNvSpPr>
            <a:spLocks noGrp="1"/>
          </p:cNvSpPr>
          <p:nvPr>
            <p:ph type="sldNum" sz="quarter" idx="12"/>
          </p:nvPr>
        </p:nvSpPr>
        <p:spPr/>
        <p:txBody>
          <a:bodyPr/>
          <a:lstStyle/>
          <a:p>
            <a:fld id="{C54BFF6E-4D05-1E40-B668-4788D8841950}" type="slidenum">
              <a:rPr lang="en-US" smtClean="0"/>
              <a:pPr/>
              <a:t>3</a:t>
            </a:fld>
            <a:endParaRPr lang="en-US"/>
          </a:p>
        </p:txBody>
      </p:sp>
    </p:spTree>
    <p:extLst>
      <p:ext uri="{BB962C8B-B14F-4D97-AF65-F5344CB8AC3E}">
        <p14:creationId xmlns:p14="http://schemas.microsoft.com/office/powerpoint/2010/main" val="1283226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1288170" y="2074801"/>
            <a:ext cx="800100" cy="4154983"/>
          </a:xfrm>
          <a:prstGeom prst="rect">
            <a:avLst/>
          </a:prstGeom>
          <a:noFill/>
          <a:ln w="9525">
            <a:noFill/>
            <a:miter lim="800000"/>
            <a:headEnd/>
            <a:tailEnd/>
          </a:ln>
        </p:spPr>
        <p:txBody>
          <a:bodyPr wrap="square">
            <a:spAutoFit/>
          </a:bodyPr>
          <a:lstStyle/>
          <a:p>
            <a:r>
              <a:rPr lang="en-US" sz="2400" dirty="0"/>
              <a:t>V</a:t>
            </a:r>
            <a:r>
              <a:rPr lang="en-US" sz="2400" dirty="0">
                <a:latin typeface="Symbol" pitchFamily="1" charset="2"/>
              </a:rPr>
              <a:t>g</a:t>
            </a:r>
            <a:r>
              <a:rPr lang="en-US" sz="2400" baseline="-25000" dirty="0"/>
              <a:t>1_1</a:t>
            </a:r>
          </a:p>
          <a:p>
            <a:endParaRPr lang="en-US" sz="2400" dirty="0"/>
          </a:p>
          <a:p>
            <a:endParaRPr lang="en-US" sz="2400" dirty="0"/>
          </a:p>
          <a:p>
            <a:endParaRPr lang="en-US" sz="2400" dirty="0"/>
          </a:p>
          <a:p>
            <a:endParaRPr lang="en-US" sz="2400" dirty="0"/>
          </a:p>
          <a:p>
            <a:r>
              <a:rPr lang="en-US" sz="2400" dirty="0"/>
              <a:t>V</a:t>
            </a:r>
            <a:r>
              <a:rPr lang="en-US" sz="2400" dirty="0">
                <a:latin typeface="Symbol" pitchFamily="1" charset="2"/>
              </a:rPr>
              <a:t>g</a:t>
            </a:r>
            <a:r>
              <a:rPr lang="en-US" sz="2400" baseline="-25000" dirty="0"/>
              <a:t>1_i</a:t>
            </a:r>
          </a:p>
          <a:p>
            <a:endParaRPr lang="en-US" sz="2400" dirty="0"/>
          </a:p>
          <a:p>
            <a:endParaRPr lang="en-US" sz="2400" dirty="0"/>
          </a:p>
          <a:p>
            <a:endParaRPr lang="en-US" sz="2400" dirty="0"/>
          </a:p>
          <a:p>
            <a:endParaRPr lang="en-US" sz="2400" dirty="0"/>
          </a:p>
          <a:p>
            <a:r>
              <a:rPr lang="en-US" sz="2400" dirty="0"/>
              <a:t>V</a:t>
            </a:r>
            <a:r>
              <a:rPr lang="en-US" sz="2400" dirty="0">
                <a:latin typeface="Symbol" pitchFamily="1" charset="2"/>
              </a:rPr>
              <a:t>g</a:t>
            </a:r>
            <a:r>
              <a:rPr lang="en-US" sz="2400" baseline="-25000" dirty="0"/>
              <a:t>1_n</a:t>
            </a:r>
            <a:endParaRPr lang="en-US" sz="2400" dirty="0"/>
          </a:p>
        </p:txBody>
      </p:sp>
      <p:sp>
        <p:nvSpPr>
          <p:cNvPr id="5" name="TextBox 5"/>
          <p:cNvSpPr txBox="1">
            <a:spLocks noChangeArrowheads="1"/>
          </p:cNvSpPr>
          <p:nvPr/>
        </p:nvSpPr>
        <p:spPr bwMode="auto">
          <a:xfrm>
            <a:off x="2359350" y="1970320"/>
            <a:ext cx="929200" cy="4401204"/>
          </a:xfrm>
          <a:prstGeom prst="rect">
            <a:avLst/>
          </a:prstGeom>
          <a:noFill/>
          <a:ln w="9525">
            <a:noFill/>
            <a:miter lim="800000"/>
            <a:headEnd/>
            <a:tailEnd/>
          </a:ln>
        </p:spPr>
        <p:txBody>
          <a:bodyPr wrap="square">
            <a:spAutoFit/>
          </a:bodyPr>
          <a:lstStyle/>
          <a:p>
            <a:r>
              <a:rPr lang="en-US" sz="2400" dirty="0">
                <a:solidFill>
                  <a:srgbClr val="800000"/>
                </a:solidFill>
              </a:rPr>
              <a:t>V</a:t>
            </a:r>
            <a:r>
              <a:rPr lang="en-US" sz="2400" dirty="0">
                <a:solidFill>
                  <a:srgbClr val="800000"/>
                </a:solidFill>
                <a:latin typeface="Symbol" pitchFamily="1" charset="2"/>
              </a:rPr>
              <a:t>g</a:t>
            </a:r>
            <a:r>
              <a:rPr lang="en-US" sz="2400" baseline="-25000" dirty="0">
                <a:solidFill>
                  <a:srgbClr val="800000"/>
                </a:solidFill>
              </a:rPr>
              <a:t>2_1</a:t>
            </a:r>
          </a:p>
          <a:p>
            <a:endParaRPr lang="en-US" sz="2400" baseline="-25000" dirty="0">
              <a:solidFill>
                <a:srgbClr val="800000"/>
              </a:solidFill>
            </a:endParaRPr>
          </a:p>
          <a:p>
            <a:endParaRPr lang="en-US" sz="2400" baseline="-25000" dirty="0">
              <a:solidFill>
                <a:srgbClr val="800000"/>
              </a:solidFill>
            </a:endParaRPr>
          </a:p>
          <a:p>
            <a:r>
              <a:rPr lang="en-US" sz="2400" dirty="0">
                <a:solidFill>
                  <a:srgbClr val="800000"/>
                </a:solidFill>
              </a:rPr>
              <a:t>V</a:t>
            </a:r>
            <a:r>
              <a:rPr lang="en-US" sz="2400" dirty="0">
                <a:solidFill>
                  <a:srgbClr val="800000"/>
                </a:solidFill>
                <a:latin typeface="Symbol" pitchFamily="1" charset="2"/>
              </a:rPr>
              <a:t>g</a:t>
            </a:r>
            <a:r>
              <a:rPr lang="en-US" sz="2400" baseline="-25000" dirty="0">
                <a:solidFill>
                  <a:srgbClr val="800000"/>
                </a:solidFill>
              </a:rPr>
              <a:t>2_k</a:t>
            </a:r>
          </a:p>
          <a:p>
            <a:endParaRPr lang="en-US" sz="2400" baseline="-25000" dirty="0">
              <a:solidFill>
                <a:srgbClr val="800000"/>
              </a:solidFill>
            </a:endParaRPr>
          </a:p>
          <a:p>
            <a:endParaRPr lang="en-US" sz="2400" baseline="-25000" dirty="0">
              <a:solidFill>
                <a:srgbClr val="800000"/>
              </a:solidFill>
            </a:endParaRPr>
          </a:p>
          <a:p>
            <a:endParaRPr lang="en-US" sz="2400" baseline="-25000" dirty="0">
              <a:solidFill>
                <a:srgbClr val="800000"/>
              </a:solidFill>
            </a:endParaRPr>
          </a:p>
          <a:p>
            <a:r>
              <a:rPr lang="en-US" sz="2400" dirty="0">
                <a:solidFill>
                  <a:srgbClr val="800000"/>
                </a:solidFill>
              </a:rPr>
              <a:t>V</a:t>
            </a:r>
            <a:r>
              <a:rPr lang="en-US" sz="2400" dirty="0">
                <a:solidFill>
                  <a:srgbClr val="800000"/>
                </a:solidFill>
                <a:latin typeface="Symbol" pitchFamily="1" charset="2"/>
              </a:rPr>
              <a:t>g</a:t>
            </a:r>
            <a:r>
              <a:rPr lang="en-US" sz="2400" baseline="-25000" dirty="0">
                <a:solidFill>
                  <a:srgbClr val="800000"/>
                </a:solidFill>
              </a:rPr>
              <a:t>2_i</a:t>
            </a:r>
          </a:p>
          <a:p>
            <a:endParaRPr lang="en-US" sz="2400" baseline="-25000" dirty="0">
              <a:solidFill>
                <a:srgbClr val="800000"/>
              </a:solidFill>
            </a:endParaRPr>
          </a:p>
          <a:p>
            <a:endParaRPr lang="en-US" sz="2400" baseline="-25000" dirty="0">
              <a:solidFill>
                <a:srgbClr val="800000"/>
              </a:solidFill>
            </a:endParaRPr>
          </a:p>
          <a:p>
            <a:endParaRPr lang="en-US" sz="2400" dirty="0">
              <a:solidFill>
                <a:srgbClr val="800000"/>
              </a:solidFill>
            </a:endParaRPr>
          </a:p>
          <a:p>
            <a:endParaRPr lang="en-US" sz="2400" dirty="0">
              <a:solidFill>
                <a:srgbClr val="800000"/>
              </a:solidFill>
            </a:endParaRPr>
          </a:p>
          <a:p>
            <a:endParaRPr lang="en-US" sz="2400" dirty="0">
              <a:solidFill>
                <a:srgbClr val="800000"/>
              </a:solidFill>
            </a:endParaRPr>
          </a:p>
          <a:p>
            <a:r>
              <a:rPr lang="en-US" sz="2400" dirty="0">
                <a:solidFill>
                  <a:srgbClr val="800000"/>
                </a:solidFill>
              </a:rPr>
              <a:t>V</a:t>
            </a:r>
            <a:r>
              <a:rPr lang="en-US" sz="2400" dirty="0">
                <a:solidFill>
                  <a:srgbClr val="800000"/>
                </a:solidFill>
                <a:latin typeface="Symbol" pitchFamily="1" charset="2"/>
              </a:rPr>
              <a:t>g</a:t>
            </a:r>
            <a:r>
              <a:rPr lang="en-US" sz="2400" baseline="-25000" dirty="0">
                <a:solidFill>
                  <a:srgbClr val="800000"/>
                </a:solidFill>
              </a:rPr>
              <a:t>2_n</a:t>
            </a:r>
            <a:endParaRPr lang="en-US" sz="2400" dirty="0">
              <a:solidFill>
                <a:srgbClr val="800000"/>
              </a:solidFill>
            </a:endParaRPr>
          </a:p>
        </p:txBody>
      </p:sp>
      <p:sp>
        <p:nvSpPr>
          <p:cNvPr id="6" name="TextBox 6"/>
          <p:cNvSpPr txBox="1">
            <a:spLocks noChangeArrowheads="1"/>
          </p:cNvSpPr>
          <p:nvPr/>
        </p:nvSpPr>
        <p:spPr bwMode="auto">
          <a:xfrm>
            <a:off x="3580114" y="1979010"/>
            <a:ext cx="928688" cy="4401205"/>
          </a:xfrm>
          <a:prstGeom prst="rect">
            <a:avLst/>
          </a:prstGeom>
          <a:noFill/>
          <a:ln w="9525">
            <a:noFill/>
            <a:miter lim="800000"/>
            <a:headEnd/>
            <a:tailEnd/>
          </a:ln>
        </p:spPr>
        <p:txBody>
          <a:bodyPr wrap="square">
            <a:spAutoFit/>
          </a:bodyPr>
          <a:lstStyle/>
          <a:p>
            <a:r>
              <a:rPr lang="en-US" sz="2400" dirty="0">
                <a:solidFill>
                  <a:srgbClr val="FF0000"/>
                </a:solidFill>
              </a:rPr>
              <a:t>V</a:t>
            </a:r>
            <a:r>
              <a:rPr lang="en-US" sz="2400" dirty="0">
                <a:solidFill>
                  <a:srgbClr val="FF0000"/>
                </a:solidFill>
                <a:latin typeface="Symbol" pitchFamily="1" charset="2"/>
              </a:rPr>
              <a:t>g</a:t>
            </a:r>
            <a:r>
              <a:rPr lang="en-US" sz="2400" baseline="-25000" dirty="0">
                <a:solidFill>
                  <a:srgbClr val="FF0000"/>
                </a:solidFill>
              </a:rPr>
              <a:t>3_1</a:t>
            </a:r>
          </a:p>
          <a:p>
            <a:endParaRPr lang="en-US" sz="2400" baseline="-25000" dirty="0">
              <a:solidFill>
                <a:srgbClr val="FF0000"/>
              </a:solidFill>
            </a:endParaRPr>
          </a:p>
          <a:p>
            <a:endParaRPr lang="en-US" sz="2400" baseline="-25000" dirty="0">
              <a:solidFill>
                <a:srgbClr val="FF0000"/>
              </a:solidFill>
            </a:endParaRPr>
          </a:p>
          <a:p>
            <a:endParaRPr lang="en-US" sz="2400" baseline="-25000" dirty="0">
              <a:solidFill>
                <a:srgbClr val="FF0000"/>
              </a:solidFill>
            </a:endParaRPr>
          </a:p>
          <a:p>
            <a:endParaRPr lang="en-US" sz="2400" baseline="-25000" dirty="0">
              <a:solidFill>
                <a:srgbClr val="FF0000"/>
              </a:solidFill>
            </a:endParaRPr>
          </a:p>
          <a:p>
            <a:endParaRPr lang="en-US" sz="2400" baseline="-25000" dirty="0">
              <a:solidFill>
                <a:srgbClr val="FF0000"/>
              </a:solidFill>
            </a:endParaRPr>
          </a:p>
          <a:p>
            <a:endParaRPr lang="en-US" sz="2400" baseline="-25000" dirty="0">
              <a:solidFill>
                <a:srgbClr val="FF0000"/>
              </a:solidFill>
            </a:endParaRPr>
          </a:p>
          <a:p>
            <a:endParaRPr lang="en-US" sz="2400" baseline="-25000" dirty="0">
              <a:solidFill>
                <a:srgbClr val="FF0000"/>
              </a:solidFill>
            </a:endParaRPr>
          </a:p>
          <a:p>
            <a:r>
              <a:rPr lang="en-US" sz="2400" dirty="0">
                <a:solidFill>
                  <a:srgbClr val="FF0000"/>
                </a:solidFill>
              </a:rPr>
              <a:t>V</a:t>
            </a:r>
            <a:r>
              <a:rPr lang="en-US" sz="2400" dirty="0">
                <a:solidFill>
                  <a:srgbClr val="FF0000"/>
                </a:solidFill>
                <a:latin typeface="Symbol" pitchFamily="1" charset="2"/>
              </a:rPr>
              <a:t>g</a:t>
            </a:r>
            <a:r>
              <a:rPr lang="en-US" sz="2400" baseline="-25000" dirty="0">
                <a:solidFill>
                  <a:srgbClr val="FF0000"/>
                </a:solidFill>
              </a:rPr>
              <a:t>3_i</a:t>
            </a:r>
          </a:p>
          <a:p>
            <a:endParaRPr lang="en-US" sz="2400" baseline="-25000" dirty="0">
              <a:solidFill>
                <a:srgbClr val="FF0000"/>
              </a:solidFill>
            </a:endParaRPr>
          </a:p>
          <a:p>
            <a:endParaRPr lang="en-US" sz="2400" baseline="-25000" dirty="0">
              <a:solidFill>
                <a:srgbClr val="FF0000"/>
              </a:solidFill>
            </a:endParaRPr>
          </a:p>
          <a:p>
            <a:endParaRPr lang="en-US" sz="2400" baseline="-25000" dirty="0">
              <a:solidFill>
                <a:srgbClr val="FF0000"/>
              </a:solidFill>
            </a:endParaRPr>
          </a:p>
          <a:p>
            <a:endParaRPr lang="en-US" sz="2400" baseline="-25000" dirty="0">
              <a:solidFill>
                <a:srgbClr val="FF0000"/>
              </a:solidFill>
            </a:endParaRPr>
          </a:p>
          <a:p>
            <a:endParaRPr lang="en-US" sz="2400" baseline="-25000" dirty="0">
              <a:solidFill>
                <a:srgbClr val="FF0000"/>
              </a:solidFill>
            </a:endParaRPr>
          </a:p>
          <a:p>
            <a:endParaRPr lang="en-US" sz="2400" baseline="-25000" dirty="0">
              <a:solidFill>
                <a:srgbClr val="FF0000"/>
              </a:solidFill>
            </a:endParaRPr>
          </a:p>
          <a:p>
            <a:r>
              <a:rPr lang="en-US" sz="2400" dirty="0">
                <a:solidFill>
                  <a:srgbClr val="FF0000"/>
                </a:solidFill>
              </a:rPr>
              <a:t>V</a:t>
            </a:r>
            <a:r>
              <a:rPr lang="en-US" sz="2400" dirty="0">
                <a:solidFill>
                  <a:srgbClr val="FF0000"/>
                </a:solidFill>
                <a:latin typeface="Symbol" pitchFamily="1" charset="2"/>
              </a:rPr>
              <a:t>g</a:t>
            </a:r>
            <a:r>
              <a:rPr lang="en-US" sz="2400" baseline="-25000" dirty="0">
                <a:solidFill>
                  <a:srgbClr val="FF0000"/>
                </a:solidFill>
              </a:rPr>
              <a:t>3_n</a:t>
            </a:r>
            <a:endParaRPr lang="en-US" sz="2400" dirty="0">
              <a:solidFill>
                <a:srgbClr val="FF0000"/>
              </a:solidFill>
            </a:endParaRPr>
          </a:p>
        </p:txBody>
      </p:sp>
      <p:sp>
        <p:nvSpPr>
          <p:cNvPr id="7" name="TextBox 7"/>
          <p:cNvSpPr txBox="1">
            <a:spLocks noChangeArrowheads="1"/>
          </p:cNvSpPr>
          <p:nvPr/>
        </p:nvSpPr>
        <p:spPr bwMode="auto">
          <a:xfrm>
            <a:off x="4668745" y="2088770"/>
            <a:ext cx="928164" cy="4154983"/>
          </a:xfrm>
          <a:prstGeom prst="rect">
            <a:avLst/>
          </a:prstGeom>
          <a:noFill/>
          <a:ln w="9525">
            <a:noFill/>
            <a:miter lim="800000"/>
            <a:headEnd/>
            <a:tailEnd/>
          </a:ln>
        </p:spPr>
        <p:txBody>
          <a:bodyPr wrap="square">
            <a:spAutoFit/>
          </a:bodyPr>
          <a:lstStyle/>
          <a:p>
            <a:r>
              <a:rPr lang="en-US" sz="2400" dirty="0">
                <a:solidFill>
                  <a:srgbClr val="0000FF"/>
                </a:solidFill>
              </a:rPr>
              <a:t>V</a:t>
            </a:r>
            <a:r>
              <a:rPr lang="en-US" sz="2400" dirty="0">
                <a:solidFill>
                  <a:srgbClr val="0000FF"/>
                </a:solidFill>
                <a:latin typeface="Symbol" pitchFamily="1" charset="2"/>
              </a:rPr>
              <a:t>g</a:t>
            </a:r>
            <a:r>
              <a:rPr lang="en-US" sz="2400" baseline="-25000" dirty="0">
                <a:solidFill>
                  <a:srgbClr val="0000FF"/>
                </a:solidFill>
              </a:rPr>
              <a:t>4_1</a:t>
            </a:r>
          </a:p>
          <a:p>
            <a:endParaRPr lang="en-US" sz="2400" baseline="-25000" dirty="0">
              <a:solidFill>
                <a:srgbClr val="0000FF"/>
              </a:solidFill>
            </a:endParaRPr>
          </a:p>
          <a:p>
            <a:endParaRPr lang="en-US" sz="2400" baseline="-25000" dirty="0">
              <a:solidFill>
                <a:srgbClr val="0000FF"/>
              </a:solidFill>
            </a:endParaRPr>
          </a:p>
          <a:p>
            <a:endParaRPr lang="en-US" sz="2400" baseline="-25000" dirty="0">
              <a:solidFill>
                <a:srgbClr val="0000FF"/>
              </a:solidFill>
            </a:endParaRPr>
          </a:p>
          <a:p>
            <a:endParaRPr lang="en-US" sz="2400" baseline="-25000" dirty="0">
              <a:solidFill>
                <a:srgbClr val="0000FF"/>
              </a:solidFill>
            </a:endParaRPr>
          </a:p>
          <a:p>
            <a:endParaRPr lang="en-US" sz="2400" baseline="-25000" dirty="0">
              <a:solidFill>
                <a:srgbClr val="0000FF"/>
              </a:solidFill>
            </a:endParaRPr>
          </a:p>
          <a:p>
            <a:endParaRPr lang="en-US" sz="2400" baseline="-25000" dirty="0">
              <a:solidFill>
                <a:srgbClr val="0000FF"/>
              </a:solidFill>
            </a:endParaRPr>
          </a:p>
          <a:p>
            <a:r>
              <a:rPr lang="en-US" sz="2400" dirty="0">
                <a:solidFill>
                  <a:srgbClr val="0000FF"/>
                </a:solidFill>
              </a:rPr>
              <a:t>V</a:t>
            </a:r>
            <a:r>
              <a:rPr lang="en-US" sz="2400" dirty="0">
                <a:solidFill>
                  <a:srgbClr val="0000FF"/>
                </a:solidFill>
                <a:latin typeface="Symbol" pitchFamily="1" charset="2"/>
              </a:rPr>
              <a:t>g</a:t>
            </a:r>
            <a:r>
              <a:rPr lang="en-US" sz="2400" baseline="-25000" dirty="0">
                <a:solidFill>
                  <a:srgbClr val="0000FF"/>
                </a:solidFill>
              </a:rPr>
              <a:t>4_i</a:t>
            </a:r>
          </a:p>
          <a:p>
            <a:endParaRPr lang="en-US" sz="2400" dirty="0">
              <a:solidFill>
                <a:srgbClr val="0000FF"/>
              </a:solidFill>
            </a:endParaRPr>
          </a:p>
          <a:p>
            <a:endParaRPr lang="en-US" sz="2400" dirty="0">
              <a:solidFill>
                <a:schemeClr val="accent1"/>
              </a:solidFill>
            </a:endParaRPr>
          </a:p>
          <a:p>
            <a:r>
              <a:rPr lang="en-US" sz="2400" dirty="0">
                <a:solidFill>
                  <a:srgbClr val="0000FF"/>
                </a:solidFill>
              </a:rPr>
              <a:t>V</a:t>
            </a:r>
            <a:r>
              <a:rPr lang="en-US" sz="2400" dirty="0">
                <a:solidFill>
                  <a:srgbClr val="0000FF"/>
                </a:solidFill>
                <a:latin typeface="Symbol" pitchFamily="1" charset="2"/>
              </a:rPr>
              <a:t>g</a:t>
            </a:r>
            <a:r>
              <a:rPr lang="en-US" sz="2400" baseline="-25000" dirty="0">
                <a:solidFill>
                  <a:srgbClr val="0000FF"/>
                </a:solidFill>
              </a:rPr>
              <a:t>2_  j</a:t>
            </a:r>
          </a:p>
          <a:p>
            <a:endParaRPr lang="en-US" sz="2400" dirty="0">
              <a:solidFill>
                <a:srgbClr val="0000FF"/>
              </a:solidFill>
            </a:endParaRPr>
          </a:p>
          <a:p>
            <a:r>
              <a:rPr lang="en-US" sz="2400" dirty="0">
                <a:solidFill>
                  <a:srgbClr val="0000FF"/>
                </a:solidFill>
              </a:rPr>
              <a:t>V</a:t>
            </a:r>
            <a:r>
              <a:rPr lang="en-US" sz="2400" dirty="0">
                <a:solidFill>
                  <a:srgbClr val="0000FF"/>
                </a:solidFill>
                <a:latin typeface="Symbol" pitchFamily="1" charset="2"/>
              </a:rPr>
              <a:t>g</a:t>
            </a:r>
            <a:r>
              <a:rPr lang="en-US" sz="2400" baseline="-25000" dirty="0">
                <a:solidFill>
                  <a:srgbClr val="0000FF"/>
                </a:solidFill>
              </a:rPr>
              <a:t>4_n</a:t>
            </a:r>
            <a:endParaRPr lang="en-US" sz="2400" dirty="0">
              <a:solidFill>
                <a:srgbClr val="0000FF"/>
              </a:solidFill>
            </a:endParaRPr>
          </a:p>
        </p:txBody>
      </p:sp>
      <p:sp>
        <p:nvSpPr>
          <p:cNvPr id="8" name="Rectangle 7"/>
          <p:cNvSpPr/>
          <p:nvPr/>
        </p:nvSpPr>
        <p:spPr>
          <a:xfrm>
            <a:off x="1288170" y="2055318"/>
            <a:ext cx="742950" cy="533400"/>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2364696" y="3971951"/>
            <a:ext cx="742950" cy="6096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3631320" y="5858888"/>
            <a:ext cx="742950" cy="533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4717170" y="2096680"/>
            <a:ext cx="742950" cy="530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1288170" y="3971951"/>
            <a:ext cx="800100" cy="609600"/>
          </a:xfrm>
          <a:prstGeom prst="rect">
            <a:avLst/>
          </a:prstGeom>
          <a:noFill/>
          <a:ln w="349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2374020" y="5811848"/>
            <a:ext cx="733626" cy="5915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3574170" y="2077880"/>
            <a:ext cx="742950" cy="54451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4685814" y="3921894"/>
            <a:ext cx="742950" cy="6096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1298286" y="5811848"/>
            <a:ext cx="74295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2325898" y="2891619"/>
            <a:ext cx="800100" cy="582808"/>
          </a:xfrm>
          <a:prstGeom prst="rect">
            <a:avLst/>
          </a:prstGeom>
          <a:noFill/>
          <a:ln w="349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3574170" y="3958008"/>
            <a:ext cx="8001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4660020" y="4993560"/>
            <a:ext cx="8001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2388820" y="2081000"/>
            <a:ext cx="74295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Connector 20"/>
          <p:cNvCxnSpPr>
            <a:endCxn id="19" idx="1"/>
          </p:cNvCxnSpPr>
          <p:nvPr/>
        </p:nvCxnSpPr>
        <p:spPr>
          <a:xfrm flipV="1">
            <a:off x="1916820" y="5260260"/>
            <a:ext cx="2743200" cy="2836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31070" y="2614400"/>
            <a:ext cx="0" cy="1370848"/>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631070" y="4545440"/>
            <a:ext cx="0" cy="1295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60" idx="4"/>
            <a:endCxn id="9" idx="0"/>
          </p:cNvCxnSpPr>
          <p:nvPr/>
        </p:nvCxnSpPr>
        <p:spPr>
          <a:xfrm flipH="1">
            <a:off x="2736171" y="3463290"/>
            <a:ext cx="25956" cy="508661"/>
          </a:xfrm>
          <a:prstGeom prst="line">
            <a:avLst/>
          </a:prstGeom>
          <a:ln w="3175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16920" y="4581551"/>
            <a:ext cx="0" cy="1225729"/>
          </a:xfrm>
          <a:prstGeom prst="line">
            <a:avLst/>
          </a:prstGeom>
          <a:ln w="317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945645" y="2622392"/>
            <a:ext cx="28575" cy="1381825"/>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974220" y="4550191"/>
            <a:ext cx="28575" cy="1324377"/>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088645" y="2638072"/>
            <a:ext cx="0" cy="1247565"/>
          </a:xfrm>
          <a:prstGeom prst="line">
            <a:avLst/>
          </a:prstGeom>
          <a:ln w="317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060070" y="5535007"/>
            <a:ext cx="0" cy="276841"/>
          </a:xfrm>
          <a:prstGeom prst="line">
            <a:avLst/>
          </a:prstGeom>
          <a:ln w="317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060070" y="4581551"/>
            <a:ext cx="0" cy="371737"/>
          </a:xfrm>
          <a:prstGeom prst="line">
            <a:avLst/>
          </a:prstGeom>
          <a:ln w="317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259720" y="4545440"/>
            <a:ext cx="129100" cy="3226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937052" y="5543948"/>
            <a:ext cx="0" cy="267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031120" y="4868120"/>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30920" y="1953690"/>
            <a:ext cx="64579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173870" y="1417638"/>
            <a:ext cx="0" cy="50328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148"/>
          <p:cNvSpPr txBox="1">
            <a:spLocks noChangeArrowheads="1"/>
          </p:cNvSpPr>
          <p:nvPr/>
        </p:nvSpPr>
        <p:spPr bwMode="auto">
          <a:xfrm>
            <a:off x="202320" y="1417638"/>
            <a:ext cx="971550" cy="523220"/>
          </a:xfrm>
          <a:prstGeom prst="rect">
            <a:avLst/>
          </a:prstGeom>
          <a:noFill/>
          <a:ln w="9525">
            <a:noFill/>
            <a:miter lim="800000"/>
            <a:headEnd/>
            <a:tailEnd/>
          </a:ln>
        </p:spPr>
        <p:txBody>
          <a:bodyPr>
            <a:spAutoFit/>
          </a:bodyPr>
          <a:lstStyle/>
          <a:p>
            <a:r>
              <a:rPr lang="en-US" sz="1400" dirty="0">
                <a:latin typeface="Times New Roman" pitchFamily="1" charset="0"/>
                <a:cs typeface="Times New Roman" pitchFamily="1" charset="0"/>
              </a:rPr>
              <a:t>BCC variants</a:t>
            </a:r>
          </a:p>
        </p:txBody>
      </p:sp>
      <p:cxnSp>
        <p:nvCxnSpPr>
          <p:cNvPr id="40" name="Straight Arrow Connector 39"/>
          <p:cNvCxnSpPr/>
          <p:nvPr/>
        </p:nvCxnSpPr>
        <p:spPr>
          <a:xfrm>
            <a:off x="277210" y="1698796"/>
            <a:ext cx="6858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73820" y="2088770"/>
            <a:ext cx="0" cy="390447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2" name="TextBox 153"/>
          <p:cNvSpPr txBox="1">
            <a:spLocks noChangeArrowheads="1"/>
          </p:cNvSpPr>
          <p:nvPr/>
        </p:nvSpPr>
        <p:spPr bwMode="auto">
          <a:xfrm rot="16200000">
            <a:off x="-1164518" y="3430985"/>
            <a:ext cx="3352800" cy="400110"/>
          </a:xfrm>
          <a:prstGeom prst="rect">
            <a:avLst/>
          </a:prstGeom>
          <a:noFill/>
          <a:ln w="9525">
            <a:noFill/>
            <a:miter lim="800000"/>
            <a:headEnd/>
            <a:tailEnd/>
          </a:ln>
        </p:spPr>
        <p:txBody>
          <a:bodyPr>
            <a:spAutoFit/>
          </a:bodyPr>
          <a:lstStyle/>
          <a:p>
            <a:r>
              <a:rPr lang="en-US" sz="2000">
                <a:solidFill>
                  <a:srgbClr val="7030A0"/>
                </a:solidFill>
                <a:latin typeface="Times New Roman" pitchFamily="1" charset="0"/>
                <a:cs typeface="Times New Roman" pitchFamily="1" charset="0"/>
              </a:rPr>
              <a:t>FCC possible  variants</a:t>
            </a:r>
          </a:p>
        </p:txBody>
      </p:sp>
      <p:cxnSp>
        <p:nvCxnSpPr>
          <p:cNvPr id="43" name="Straight Connector 42"/>
          <p:cNvCxnSpPr/>
          <p:nvPr/>
        </p:nvCxnSpPr>
        <p:spPr>
          <a:xfrm flipV="1">
            <a:off x="2240281" y="4703973"/>
            <a:ext cx="2268521" cy="1641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481883" y="2622392"/>
            <a:ext cx="235287" cy="20815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2288295" y="4841794"/>
            <a:ext cx="4114800" cy="49312"/>
          </a:xfrm>
          <a:prstGeom prst="line">
            <a:avLst/>
          </a:prstGeom>
          <a:ln w="38100">
            <a:prstDash val="lgDash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59720" y="4868120"/>
            <a:ext cx="1371600" cy="12013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916820" y="4567608"/>
            <a:ext cx="1714500" cy="9593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937052" y="5526960"/>
            <a:ext cx="436968" cy="4819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031120" y="4581551"/>
            <a:ext cx="0" cy="304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6433720" y="4059431"/>
            <a:ext cx="0" cy="762000"/>
          </a:xfrm>
          <a:prstGeom prst="straightConnector1">
            <a:avLst/>
          </a:prstGeom>
          <a:ln w="38100">
            <a:prstDash val="lgDashDot"/>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660020" y="5825159"/>
            <a:ext cx="936888" cy="528183"/>
          </a:xfrm>
          <a:prstGeom prst="rect">
            <a:avLst/>
          </a:prstGeom>
          <a:noFill/>
          <a:ln w="28575" cmpd="sng">
            <a:solidFill>
              <a:schemeClr val="tx1"/>
            </a:solidFill>
          </a:ln>
        </p:spPr>
        <p:txBody>
          <a:bodyPr wrap="square" rtlCol="0">
            <a:spAutoFit/>
          </a:bodyPr>
          <a:lstStyle/>
          <a:p>
            <a:endParaRPr lang="en-US" dirty="0"/>
          </a:p>
        </p:txBody>
      </p:sp>
      <p:cxnSp>
        <p:nvCxnSpPr>
          <p:cNvPr id="56" name="Straight Connector 55"/>
          <p:cNvCxnSpPr>
            <a:endCxn id="60" idx="2"/>
          </p:cNvCxnSpPr>
          <p:nvPr/>
        </p:nvCxnSpPr>
        <p:spPr>
          <a:xfrm>
            <a:off x="1832105" y="2816061"/>
            <a:ext cx="408176" cy="3479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endCxn id="59" idx="3"/>
          </p:cNvCxnSpPr>
          <p:nvPr/>
        </p:nvCxnSpPr>
        <p:spPr>
          <a:xfrm flipV="1">
            <a:off x="1832105" y="2555469"/>
            <a:ext cx="1804857" cy="2605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1894817" y="3587845"/>
            <a:ext cx="2996596" cy="2317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9" name="Oval 58"/>
          <p:cNvSpPr/>
          <p:nvPr/>
        </p:nvSpPr>
        <p:spPr>
          <a:xfrm>
            <a:off x="3495780" y="2008278"/>
            <a:ext cx="964054" cy="64107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2240281" y="2864802"/>
            <a:ext cx="1043692" cy="59848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4481883" y="3819551"/>
            <a:ext cx="1213523" cy="762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1832105" y="2816061"/>
            <a:ext cx="62712" cy="7717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6031776" y="3634885"/>
            <a:ext cx="1571893" cy="369332"/>
          </a:xfrm>
          <a:prstGeom prst="rect">
            <a:avLst/>
          </a:prstGeom>
          <a:noFill/>
        </p:spPr>
        <p:txBody>
          <a:bodyPr wrap="square" rtlCol="0">
            <a:spAutoFit/>
          </a:bodyPr>
          <a:lstStyle/>
          <a:p>
            <a:r>
              <a:rPr lang="en-US" dirty="0">
                <a:solidFill>
                  <a:schemeClr val="tx2">
                    <a:lumMod val="60000"/>
                    <a:lumOff val="40000"/>
                  </a:schemeClr>
                </a:solidFill>
                <a:latin typeface="Times New Roman"/>
                <a:cs typeface="Times New Roman"/>
              </a:rPr>
              <a:t>SMMA_γ</a:t>
            </a:r>
            <a:r>
              <a:rPr lang="en-US" baseline="-25000" dirty="0">
                <a:solidFill>
                  <a:schemeClr val="tx2">
                    <a:lumMod val="60000"/>
                    <a:lumOff val="40000"/>
                  </a:schemeClr>
                </a:solidFill>
                <a:latin typeface="Times New Roman"/>
                <a:cs typeface="Times New Roman"/>
              </a:rPr>
              <a:t>2_i</a:t>
            </a:r>
          </a:p>
        </p:txBody>
      </p:sp>
      <p:cxnSp>
        <p:nvCxnSpPr>
          <p:cNvPr id="64" name="Straight Connector 63"/>
          <p:cNvCxnSpPr/>
          <p:nvPr/>
        </p:nvCxnSpPr>
        <p:spPr>
          <a:xfrm flipV="1">
            <a:off x="2762127" y="2633672"/>
            <a:ext cx="0" cy="242267"/>
          </a:xfrm>
          <a:prstGeom prst="line">
            <a:avLst/>
          </a:prstGeom>
          <a:ln>
            <a:solidFill>
              <a:srgbClr val="953735"/>
            </a:solidFill>
            <a:prstDash val="dash"/>
          </a:ln>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flipV="1">
            <a:off x="1863461" y="2696392"/>
            <a:ext cx="4539634" cy="119669"/>
          </a:xfrm>
          <a:prstGeom prst="straightConnector1">
            <a:avLst/>
          </a:prstGeom>
          <a:ln w="28575" cmpd="sng">
            <a:solidFill>
              <a:srgbClr val="FF0000"/>
            </a:solidFill>
            <a:prstDash val="lgDashDot"/>
            <a:tailEnd type="arrow"/>
          </a:ln>
        </p:spPr>
        <p:style>
          <a:lnRef idx="2">
            <a:schemeClr val="accent1"/>
          </a:lnRef>
          <a:fillRef idx="0">
            <a:schemeClr val="accent1"/>
          </a:fillRef>
          <a:effectRef idx="1">
            <a:schemeClr val="accent1"/>
          </a:effectRef>
          <a:fontRef idx="minor">
            <a:schemeClr val="tx1"/>
          </a:fontRef>
        </p:style>
      </p:cxnSp>
      <p:sp>
        <p:nvSpPr>
          <p:cNvPr id="128" name="TextBox 127"/>
          <p:cNvSpPr txBox="1"/>
          <p:nvPr/>
        </p:nvSpPr>
        <p:spPr>
          <a:xfrm>
            <a:off x="6433720" y="2512399"/>
            <a:ext cx="1373780" cy="369332"/>
          </a:xfrm>
          <a:prstGeom prst="rect">
            <a:avLst/>
          </a:prstGeom>
          <a:noFill/>
        </p:spPr>
        <p:txBody>
          <a:bodyPr wrap="square" rtlCol="0">
            <a:spAutoFit/>
          </a:bodyPr>
          <a:lstStyle/>
          <a:p>
            <a:r>
              <a:rPr lang="en-US" dirty="0">
                <a:solidFill>
                  <a:srgbClr val="FF0000"/>
                </a:solidFill>
                <a:latin typeface="Times New Roman"/>
                <a:cs typeface="Times New Roman"/>
              </a:rPr>
              <a:t>SMMA_γ</a:t>
            </a:r>
            <a:r>
              <a:rPr lang="en-US" baseline="-25000" dirty="0">
                <a:solidFill>
                  <a:srgbClr val="FF0000"/>
                </a:solidFill>
                <a:latin typeface="Times New Roman"/>
                <a:cs typeface="Times New Roman"/>
              </a:rPr>
              <a:t>1_1</a:t>
            </a:r>
          </a:p>
        </p:txBody>
      </p:sp>
      <p:cxnSp>
        <p:nvCxnSpPr>
          <p:cNvPr id="130" name="Straight Arrow Connector 129"/>
          <p:cNvCxnSpPr/>
          <p:nvPr/>
        </p:nvCxnSpPr>
        <p:spPr>
          <a:xfrm>
            <a:off x="1937052" y="5526960"/>
            <a:ext cx="4402600" cy="245761"/>
          </a:xfrm>
          <a:prstGeom prst="straightConnector1">
            <a:avLst/>
          </a:prstGeom>
          <a:ln w="28575" cmpd="sng">
            <a:solidFill>
              <a:schemeClr val="tx1"/>
            </a:solidFill>
            <a:prstDash val="lgDashDot"/>
            <a:tailEnd type="arrow"/>
          </a:ln>
        </p:spPr>
        <p:style>
          <a:lnRef idx="2">
            <a:schemeClr val="accent1"/>
          </a:lnRef>
          <a:fillRef idx="0">
            <a:schemeClr val="accent1"/>
          </a:fillRef>
          <a:effectRef idx="1">
            <a:schemeClr val="accent1"/>
          </a:effectRef>
          <a:fontRef idx="minor">
            <a:schemeClr val="tx1"/>
          </a:fontRef>
        </p:style>
      </p:cxnSp>
      <p:sp>
        <p:nvSpPr>
          <p:cNvPr id="132" name="TextBox 131"/>
          <p:cNvSpPr txBox="1"/>
          <p:nvPr/>
        </p:nvSpPr>
        <p:spPr>
          <a:xfrm>
            <a:off x="6329672" y="5544214"/>
            <a:ext cx="1430774" cy="369332"/>
          </a:xfrm>
          <a:prstGeom prst="rect">
            <a:avLst/>
          </a:prstGeom>
          <a:noFill/>
        </p:spPr>
        <p:txBody>
          <a:bodyPr wrap="square" rtlCol="0">
            <a:spAutoFit/>
          </a:bodyPr>
          <a:lstStyle/>
          <a:p>
            <a:r>
              <a:rPr lang="en-US" dirty="0">
                <a:latin typeface="Times New Roman"/>
                <a:cs typeface="Times New Roman"/>
              </a:rPr>
              <a:t>SMMA_γ</a:t>
            </a:r>
            <a:r>
              <a:rPr lang="en-US" baseline="-25000" dirty="0">
                <a:latin typeface="Times New Roman"/>
                <a:cs typeface="Times New Roman"/>
              </a:rPr>
              <a:t>2_n</a:t>
            </a:r>
          </a:p>
        </p:txBody>
      </p:sp>
      <p:sp>
        <p:nvSpPr>
          <p:cNvPr id="137" name="TextBox 3"/>
          <p:cNvSpPr txBox="1">
            <a:spLocks noChangeArrowheads="1"/>
          </p:cNvSpPr>
          <p:nvPr/>
        </p:nvSpPr>
        <p:spPr bwMode="auto">
          <a:xfrm>
            <a:off x="1173870" y="1245804"/>
            <a:ext cx="6317449" cy="707886"/>
          </a:xfrm>
          <a:prstGeom prst="rect">
            <a:avLst/>
          </a:prstGeom>
          <a:noFill/>
          <a:ln w="9525">
            <a:noFill/>
            <a:miter lim="800000"/>
            <a:headEnd/>
            <a:tailEnd/>
          </a:ln>
        </p:spPr>
        <p:txBody>
          <a:bodyPr wrap="square">
            <a:spAutoFit/>
          </a:bodyPr>
          <a:lstStyle/>
          <a:p>
            <a:r>
              <a:rPr lang="en-US" sz="4000" dirty="0">
                <a:latin typeface="Symbol" pitchFamily="1" charset="2"/>
              </a:rPr>
              <a:t> a</a:t>
            </a:r>
            <a:r>
              <a:rPr lang="en-US" sz="4000" baseline="-25000" dirty="0"/>
              <a:t>1</a:t>
            </a:r>
            <a:r>
              <a:rPr lang="en-US" sz="4000" dirty="0"/>
              <a:t>     </a:t>
            </a:r>
            <a:r>
              <a:rPr lang="en-US" sz="4000" dirty="0">
                <a:solidFill>
                  <a:srgbClr val="800000"/>
                </a:solidFill>
                <a:latin typeface="Symbol" pitchFamily="1" charset="2"/>
              </a:rPr>
              <a:t>a</a:t>
            </a:r>
            <a:r>
              <a:rPr lang="en-US" sz="4000" baseline="-25000" dirty="0">
                <a:solidFill>
                  <a:srgbClr val="800000"/>
                </a:solidFill>
              </a:rPr>
              <a:t>2          </a:t>
            </a:r>
            <a:r>
              <a:rPr lang="en-US" sz="4000" dirty="0">
                <a:solidFill>
                  <a:srgbClr val="FF0000"/>
                </a:solidFill>
                <a:latin typeface="Symbol" pitchFamily="1" charset="2"/>
              </a:rPr>
              <a:t>a</a:t>
            </a:r>
            <a:r>
              <a:rPr lang="en-US" sz="4000" baseline="-25000" dirty="0">
                <a:solidFill>
                  <a:srgbClr val="FF0000"/>
                </a:solidFill>
              </a:rPr>
              <a:t>3</a:t>
            </a:r>
            <a:r>
              <a:rPr lang="en-US" sz="4000" dirty="0">
                <a:solidFill>
                  <a:srgbClr val="FF0000"/>
                </a:solidFill>
              </a:rPr>
              <a:t>     </a:t>
            </a:r>
            <a:r>
              <a:rPr lang="en-US" sz="4000" dirty="0">
                <a:solidFill>
                  <a:srgbClr val="0000FF"/>
                </a:solidFill>
                <a:latin typeface="Symbol" pitchFamily="1" charset="2"/>
              </a:rPr>
              <a:t>a</a:t>
            </a:r>
            <a:r>
              <a:rPr lang="en-US" sz="4000" baseline="-25000" dirty="0">
                <a:solidFill>
                  <a:srgbClr val="0000FF"/>
                </a:solidFill>
              </a:rPr>
              <a:t>4  </a:t>
            </a:r>
            <a:r>
              <a:rPr lang="en-US" sz="4000" baseline="-25000" dirty="0"/>
              <a:t>     </a:t>
            </a:r>
            <a:r>
              <a:rPr lang="en-US" sz="4000" baseline="-25000" dirty="0">
                <a:solidFill>
                  <a:srgbClr val="0000FF"/>
                </a:solidFill>
              </a:rPr>
              <a:t> </a:t>
            </a:r>
            <a:r>
              <a:rPr lang="en-US" sz="4000" dirty="0">
                <a:latin typeface="Symbol" pitchFamily="1" charset="2"/>
              </a:rPr>
              <a:t>a</a:t>
            </a:r>
            <a:r>
              <a:rPr lang="en-US" sz="4000" baseline="-25000" dirty="0"/>
              <a:t>n</a:t>
            </a:r>
          </a:p>
        </p:txBody>
      </p:sp>
      <p:cxnSp>
        <p:nvCxnSpPr>
          <p:cNvPr id="142" name="Straight Connector 141"/>
          <p:cNvCxnSpPr/>
          <p:nvPr/>
        </p:nvCxnSpPr>
        <p:spPr>
          <a:xfrm>
            <a:off x="1832105" y="2588718"/>
            <a:ext cx="0" cy="22734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1242896" y="2008278"/>
            <a:ext cx="914400" cy="444216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itle 1"/>
          <p:cNvSpPr>
            <a:spLocks noGrp="1"/>
          </p:cNvSpPr>
          <p:nvPr>
            <p:ph type="title"/>
          </p:nvPr>
        </p:nvSpPr>
        <p:spPr>
          <a:xfrm>
            <a:off x="152400" y="76200"/>
            <a:ext cx="8534400" cy="1143000"/>
          </a:xfrm>
        </p:spPr>
        <p:txBody>
          <a:bodyPr>
            <a:normAutofit/>
          </a:bodyPr>
          <a:lstStyle/>
          <a:p>
            <a:r>
              <a:rPr lang="en-US" dirty="0">
                <a:solidFill>
                  <a:srgbClr val="0000FF"/>
                </a:solidFill>
                <a:latin typeface="Franklin Gothic Book" pitchFamily="34" charset="0"/>
              </a:rPr>
              <a:t>Backward Texture predictio</a:t>
            </a:r>
            <a:r>
              <a:rPr lang="en-US" dirty="0">
                <a:solidFill>
                  <a:srgbClr val="0000FF"/>
                </a:solidFill>
              </a:rPr>
              <a:t>n</a:t>
            </a:r>
            <a:endParaRPr lang="en-US" dirty="0">
              <a:solidFill>
                <a:srgbClr val="0000FF"/>
              </a:solidFill>
              <a:latin typeface="Franklin Gothic Book" pitchFamily="34" charset="0"/>
            </a:endParaRPr>
          </a:p>
        </p:txBody>
      </p:sp>
      <p:sp>
        <p:nvSpPr>
          <p:cNvPr id="67" name="TextBox 66"/>
          <p:cNvSpPr txBox="1"/>
          <p:nvPr/>
        </p:nvSpPr>
        <p:spPr>
          <a:xfrm>
            <a:off x="3124200" y="6443246"/>
            <a:ext cx="4157133" cy="338554"/>
          </a:xfrm>
          <a:prstGeom prst="rect">
            <a:avLst/>
          </a:prstGeom>
          <a:noFill/>
        </p:spPr>
        <p:txBody>
          <a:bodyPr wrap="square" rtlCol="0">
            <a:spAutoFit/>
          </a:bodyPr>
          <a:lstStyle/>
          <a:p>
            <a:r>
              <a:rPr lang="en-AU" sz="1600" dirty="0" err="1">
                <a:solidFill>
                  <a:srgbClr val="660066"/>
                </a:solidFill>
                <a:latin typeface="Times New Roman"/>
                <a:cs typeface="Times New Roman"/>
              </a:rPr>
              <a:t>Tari</a:t>
            </a:r>
            <a:r>
              <a:rPr lang="en-AU" sz="1600" dirty="0">
                <a:solidFill>
                  <a:srgbClr val="660066"/>
                </a:solidFill>
                <a:latin typeface="Times New Roman"/>
                <a:cs typeface="Times New Roman"/>
              </a:rPr>
              <a:t> </a:t>
            </a:r>
            <a:r>
              <a:rPr lang="en-AU" sz="1600" i="1" dirty="0">
                <a:solidFill>
                  <a:srgbClr val="660066"/>
                </a:solidFill>
                <a:latin typeface="Times New Roman"/>
                <a:cs typeface="Times New Roman"/>
              </a:rPr>
              <a:t>et al</a:t>
            </a:r>
            <a:r>
              <a:rPr lang="en-AU" sz="1600" dirty="0">
                <a:solidFill>
                  <a:srgbClr val="660066"/>
                </a:solidFill>
                <a:latin typeface="Times New Roman"/>
                <a:cs typeface="Times New Roman"/>
              </a:rPr>
              <a:t>. (2013) </a:t>
            </a:r>
            <a:r>
              <a:rPr lang="en-AU" sz="1600" i="1" dirty="0">
                <a:solidFill>
                  <a:srgbClr val="660066"/>
                </a:solidFill>
                <a:latin typeface="Times New Roman"/>
                <a:cs typeface="Times New Roman"/>
              </a:rPr>
              <a:t>J Appl. </a:t>
            </a:r>
            <a:r>
              <a:rPr lang="en-AU" sz="1600" i="1" dirty="0" err="1">
                <a:solidFill>
                  <a:srgbClr val="660066"/>
                </a:solidFill>
                <a:latin typeface="Times New Roman"/>
                <a:cs typeface="Times New Roman"/>
              </a:rPr>
              <a:t>Cryst</a:t>
            </a:r>
            <a:r>
              <a:rPr lang="en-AU" sz="1600" dirty="0">
                <a:solidFill>
                  <a:srgbClr val="660066"/>
                </a:solidFill>
                <a:latin typeface="Times New Roman"/>
                <a:cs typeface="Times New Roman"/>
              </a:rPr>
              <a:t>., </a:t>
            </a:r>
            <a:r>
              <a:rPr lang="en-AU" sz="1600" b="1" dirty="0">
                <a:solidFill>
                  <a:srgbClr val="660066"/>
                </a:solidFill>
                <a:latin typeface="Times New Roman"/>
                <a:cs typeface="Times New Roman"/>
              </a:rPr>
              <a:t>46</a:t>
            </a:r>
            <a:r>
              <a:rPr lang="en-AU" sz="1600" dirty="0">
                <a:solidFill>
                  <a:srgbClr val="660066"/>
                </a:solidFill>
                <a:latin typeface="Times New Roman"/>
                <a:cs typeface="Times New Roman"/>
              </a:rPr>
              <a:t> 210-215. </a:t>
            </a:r>
          </a:p>
        </p:txBody>
      </p:sp>
    </p:spTree>
    <p:extLst>
      <p:ext uri="{BB962C8B-B14F-4D97-AF65-F5344CB8AC3E}">
        <p14:creationId xmlns:p14="http://schemas.microsoft.com/office/powerpoint/2010/main" val="292516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4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4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3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32"/>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48"/>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3" grpId="0"/>
      <p:bldP spid="128" grpId="0"/>
      <p:bldP spid="132"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856696" y="1612279"/>
            <a:ext cx="5181463" cy="2498020"/>
            <a:chOff x="3856696" y="1612279"/>
            <a:chExt cx="5181463" cy="2498020"/>
          </a:xfrm>
        </p:grpSpPr>
        <p:pic>
          <p:nvPicPr>
            <p:cNvPr id="6" name="Picture 5"/>
            <p:cNvPicPr>
              <a:picLocks noChangeAspect="1"/>
            </p:cNvPicPr>
            <p:nvPr/>
          </p:nvPicPr>
          <p:blipFill rotWithShape="1">
            <a:blip r:embed="rId2"/>
            <a:srcRect l="56718" t="4599" r="1181" b="47713"/>
            <a:stretch/>
          </p:blipFill>
          <p:spPr>
            <a:xfrm>
              <a:off x="4460490" y="1612279"/>
              <a:ext cx="4577669" cy="2498020"/>
            </a:xfrm>
            <a:prstGeom prst="rect">
              <a:avLst/>
            </a:prstGeom>
          </p:spPr>
        </p:pic>
        <p:sp>
          <p:nvSpPr>
            <p:cNvPr id="3" name="TextBox 2"/>
            <p:cNvSpPr txBox="1"/>
            <p:nvPr/>
          </p:nvSpPr>
          <p:spPr>
            <a:xfrm>
              <a:off x="3856696" y="1709110"/>
              <a:ext cx="1238536" cy="369332"/>
            </a:xfrm>
            <a:prstGeom prst="rect">
              <a:avLst/>
            </a:prstGeom>
            <a:solidFill>
              <a:schemeClr val="bg1"/>
            </a:solidFill>
          </p:spPr>
          <p:txBody>
            <a:bodyPr wrap="square" rtlCol="0">
              <a:spAutoFit/>
            </a:bodyPr>
            <a:lstStyle/>
            <a:p>
              <a:pPr algn="ctr"/>
              <a:r>
                <a:rPr lang="en-US" dirty="0">
                  <a:solidFill>
                    <a:srgbClr val="0000FF"/>
                  </a:solidFill>
                  <a:latin typeface="Times New Roman"/>
                  <a:cs typeface="Times New Roman"/>
                </a:rPr>
                <a:t>Austenite</a:t>
              </a:r>
            </a:p>
          </p:txBody>
        </p:sp>
        <p:sp>
          <p:nvSpPr>
            <p:cNvPr id="18" name="TextBox 17"/>
            <p:cNvSpPr txBox="1"/>
            <p:nvPr/>
          </p:nvSpPr>
          <p:spPr>
            <a:xfrm>
              <a:off x="6215772" y="1643639"/>
              <a:ext cx="1238536" cy="369332"/>
            </a:xfrm>
            <a:prstGeom prst="rect">
              <a:avLst/>
            </a:prstGeom>
            <a:solidFill>
              <a:schemeClr val="bg1"/>
            </a:solidFill>
          </p:spPr>
          <p:txBody>
            <a:bodyPr wrap="square" rtlCol="0">
              <a:spAutoFit/>
            </a:bodyPr>
            <a:lstStyle/>
            <a:p>
              <a:pPr algn="ctr"/>
              <a:r>
                <a:rPr lang="en-US" dirty="0" err="1">
                  <a:solidFill>
                    <a:srgbClr val="0000FF"/>
                  </a:solidFill>
                  <a:latin typeface="Times New Roman"/>
                  <a:cs typeface="Times New Roman"/>
                </a:rPr>
                <a:t>Bainite</a:t>
              </a:r>
              <a:endParaRPr lang="en-US" dirty="0">
                <a:solidFill>
                  <a:srgbClr val="0000FF"/>
                </a:solidFill>
                <a:latin typeface="Times New Roman"/>
                <a:cs typeface="Times New Roman"/>
              </a:endParaRPr>
            </a:p>
          </p:txBody>
        </p:sp>
      </p:grpSp>
      <p:grpSp>
        <p:nvGrpSpPr>
          <p:cNvPr id="7" name="Group 6"/>
          <p:cNvGrpSpPr/>
          <p:nvPr/>
        </p:nvGrpSpPr>
        <p:grpSpPr>
          <a:xfrm>
            <a:off x="4460490" y="4157291"/>
            <a:ext cx="4514957" cy="2276874"/>
            <a:chOff x="4487941" y="4223482"/>
            <a:chExt cx="4514957" cy="2276874"/>
          </a:xfrm>
          <a:solidFill>
            <a:schemeClr val="bg1"/>
          </a:solidFill>
        </p:grpSpPr>
        <p:grpSp>
          <p:nvGrpSpPr>
            <p:cNvPr id="17" name="Group 16"/>
            <p:cNvGrpSpPr/>
            <p:nvPr/>
          </p:nvGrpSpPr>
          <p:grpSpPr>
            <a:xfrm>
              <a:off x="4536711" y="4286202"/>
              <a:ext cx="4466187" cy="2214154"/>
              <a:chOff x="619938" y="1417638"/>
              <a:chExt cx="4466187" cy="2214154"/>
            </a:xfrm>
            <a:grpFill/>
          </p:grpSpPr>
          <p:pic>
            <p:nvPicPr>
              <p:cNvPr id="11" name="Picture 10"/>
              <p:cNvPicPr>
                <a:picLocks noChangeAspect="1"/>
              </p:cNvPicPr>
              <p:nvPr/>
            </p:nvPicPr>
            <p:blipFill rotWithShape="1">
              <a:blip r:embed="rId3"/>
              <a:srcRect t="4386" r="1158"/>
              <a:stretch/>
            </p:blipFill>
            <p:spPr>
              <a:xfrm>
                <a:off x="619938" y="1417638"/>
                <a:ext cx="4466187" cy="2214154"/>
              </a:xfrm>
              <a:prstGeom prst="rect">
                <a:avLst/>
              </a:prstGeom>
              <a:grpFill/>
            </p:spPr>
          </p:pic>
          <p:sp>
            <p:nvSpPr>
              <p:cNvPr id="15" name="TextBox 14"/>
              <p:cNvSpPr txBox="1"/>
              <p:nvPr/>
            </p:nvSpPr>
            <p:spPr>
              <a:xfrm>
                <a:off x="650176" y="3220181"/>
                <a:ext cx="544330" cy="369332"/>
              </a:xfrm>
              <a:prstGeom prst="rect">
                <a:avLst/>
              </a:prstGeom>
              <a:grpFill/>
            </p:spPr>
            <p:txBody>
              <a:bodyPr wrap="square" rtlCol="0">
                <a:spAutoFit/>
              </a:bodyPr>
              <a:lstStyle/>
              <a:p>
                <a:r>
                  <a:rPr lang="en-US" dirty="0">
                    <a:solidFill>
                      <a:srgbClr val="FF0000"/>
                    </a:solidFill>
                    <a:latin typeface="Times New Roman"/>
                    <a:cs typeface="Times New Roman"/>
                  </a:rPr>
                  <a:t>KS</a:t>
                </a:r>
              </a:p>
            </p:txBody>
          </p:sp>
          <p:sp>
            <p:nvSpPr>
              <p:cNvPr id="16" name="TextBox 15"/>
              <p:cNvSpPr txBox="1"/>
              <p:nvPr/>
            </p:nvSpPr>
            <p:spPr>
              <a:xfrm>
                <a:off x="4339531" y="3205063"/>
                <a:ext cx="650172" cy="369332"/>
              </a:xfrm>
              <a:prstGeom prst="rect">
                <a:avLst/>
              </a:prstGeom>
              <a:grpFill/>
            </p:spPr>
            <p:txBody>
              <a:bodyPr wrap="square" rtlCol="0">
                <a:spAutoFit/>
              </a:bodyPr>
              <a:lstStyle/>
              <a:p>
                <a:r>
                  <a:rPr lang="en-US" dirty="0">
                    <a:solidFill>
                      <a:srgbClr val="FF0000"/>
                    </a:solidFill>
                    <a:latin typeface="Times New Roman"/>
                    <a:cs typeface="Times New Roman"/>
                  </a:rPr>
                  <a:t>NW</a:t>
                </a:r>
              </a:p>
            </p:txBody>
          </p:sp>
        </p:grpSp>
        <p:sp>
          <p:nvSpPr>
            <p:cNvPr id="4" name="TextBox 3"/>
            <p:cNvSpPr txBox="1"/>
            <p:nvPr/>
          </p:nvSpPr>
          <p:spPr>
            <a:xfrm>
              <a:off x="4487941" y="4223482"/>
              <a:ext cx="544948" cy="369332"/>
            </a:xfrm>
            <a:prstGeom prst="rect">
              <a:avLst/>
            </a:prstGeom>
            <a:grpFill/>
          </p:spPr>
          <p:txBody>
            <a:bodyPr wrap="square" rtlCol="0">
              <a:spAutoFit/>
            </a:bodyPr>
            <a:lstStyle/>
            <a:p>
              <a:endParaRPr lang="en-US" dirty="0"/>
            </a:p>
          </p:txBody>
        </p:sp>
      </p:grpSp>
      <p:grpSp>
        <p:nvGrpSpPr>
          <p:cNvPr id="22" name="Group 21"/>
          <p:cNvGrpSpPr/>
          <p:nvPr/>
        </p:nvGrpSpPr>
        <p:grpSpPr>
          <a:xfrm>
            <a:off x="136083" y="2746141"/>
            <a:ext cx="4430248" cy="3234967"/>
            <a:chOff x="136083" y="2746141"/>
            <a:chExt cx="4430248" cy="3234967"/>
          </a:xfrm>
        </p:grpSpPr>
        <p:pic>
          <p:nvPicPr>
            <p:cNvPr id="5" name="Picture 4"/>
            <p:cNvPicPr>
              <a:picLocks noChangeAspect="1"/>
            </p:cNvPicPr>
            <p:nvPr/>
          </p:nvPicPr>
          <p:blipFill rotWithShape="1">
            <a:blip r:embed="rId2"/>
            <a:srcRect l="1488" t="14537" r="42125" b="-1"/>
            <a:stretch/>
          </p:blipFill>
          <p:spPr>
            <a:xfrm>
              <a:off x="136083" y="2746141"/>
              <a:ext cx="4430248" cy="3234967"/>
            </a:xfrm>
            <a:prstGeom prst="rect">
              <a:avLst/>
            </a:prstGeom>
          </p:spPr>
        </p:pic>
        <p:sp>
          <p:nvSpPr>
            <p:cNvPr id="21" name="TextBox 20"/>
            <p:cNvSpPr txBox="1"/>
            <p:nvPr/>
          </p:nvSpPr>
          <p:spPr>
            <a:xfrm>
              <a:off x="4460490" y="4110299"/>
              <a:ext cx="105841" cy="369332"/>
            </a:xfrm>
            <a:prstGeom prst="rect">
              <a:avLst/>
            </a:prstGeom>
            <a:solidFill>
              <a:srgbClr val="FFFFFF"/>
            </a:solidFill>
          </p:spPr>
          <p:txBody>
            <a:bodyPr wrap="square" rtlCol="0">
              <a:spAutoFit/>
            </a:bodyPr>
            <a:lstStyle/>
            <a:p>
              <a:endParaRPr lang="en-US" dirty="0"/>
            </a:p>
          </p:txBody>
        </p:sp>
      </p:grpSp>
      <p:sp>
        <p:nvSpPr>
          <p:cNvPr id="23" name="TextBox 22"/>
          <p:cNvSpPr txBox="1"/>
          <p:nvPr/>
        </p:nvSpPr>
        <p:spPr>
          <a:xfrm>
            <a:off x="9735832" y="4923491"/>
            <a:ext cx="184666" cy="369332"/>
          </a:xfrm>
          <a:prstGeom prst="rect">
            <a:avLst/>
          </a:prstGeom>
          <a:noFill/>
        </p:spPr>
        <p:txBody>
          <a:bodyPr wrap="none" rtlCol="0">
            <a:spAutoFit/>
          </a:bodyPr>
          <a:lstStyle/>
          <a:p>
            <a:endParaRPr lang="en-US" dirty="0"/>
          </a:p>
        </p:txBody>
      </p:sp>
      <p:sp>
        <p:nvSpPr>
          <p:cNvPr id="26" name="Freeform 25"/>
          <p:cNvSpPr/>
          <p:nvPr/>
        </p:nvSpPr>
        <p:spPr>
          <a:xfrm>
            <a:off x="1458023" y="4092456"/>
            <a:ext cx="2085130" cy="1771830"/>
          </a:xfrm>
          <a:custGeom>
            <a:avLst/>
            <a:gdLst>
              <a:gd name="connsiteX0" fmla="*/ 1708866 w 2085130"/>
              <a:gd name="connsiteY0" fmla="*/ 1771830 h 1771830"/>
              <a:gd name="connsiteX1" fmla="*/ 2085130 w 2085130"/>
              <a:gd name="connsiteY1" fmla="*/ 1458232 h 1771830"/>
              <a:gd name="connsiteX2" fmla="*/ 1975386 w 2085130"/>
              <a:gd name="connsiteY2" fmla="*/ 1254393 h 1771830"/>
              <a:gd name="connsiteX3" fmla="*/ 1975386 w 2085130"/>
              <a:gd name="connsiteY3" fmla="*/ 1034874 h 1771830"/>
              <a:gd name="connsiteX4" fmla="*/ 1928353 w 2085130"/>
              <a:gd name="connsiteY4" fmla="*/ 878075 h 1771830"/>
              <a:gd name="connsiteX5" fmla="*/ 1896998 w 2085130"/>
              <a:gd name="connsiteY5" fmla="*/ 250879 h 1771830"/>
              <a:gd name="connsiteX6" fmla="*/ 1802932 w 2085130"/>
              <a:gd name="connsiteY6" fmla="*/ 0 h 1771830"/>
              <a:gd name="connsiteX7" fmla="*/ 1520734 w 2085130"/>
              <a:gd name="connsiteY7" fmla="*/ 0 h 1771830"/>
              <a:gd name="connsiteX8" fmla="*/ 1207181 w 2085130"/>
              <a:gd name="connsiteY8" fmla="*/ 47040 h 1771830"/>
              <a:gd name="connsiteX9" fmla="*/ 987693 w 2085130"/>
              <a:gd name="connsiteY9" fmla="*/ 125439 h 1771830"/>
              <a:gd name="connsiteX10" fmla="*/ 768206 w 2085130"/>
              <a:gd name="connsiteY10" fmla="*/ 219519 h 1771830"/>
              <a:gd name="connsiteX11" fmla="*/ 172454 w 2085130"/>
              <a:gd name="connsiteY11" fmla="*/ 282238 h 1771830"/>
              <a:gd name="connsiteX12" fmla="*/ 172454 w 2085130"/>
              <a:gd name="connsiteY12" fmla="*/ 282238 h 1771830"/>
              <a:gd name="connsiteX13" fmla="*/ 0 w 2085130"/>
              <a:gd name="connsiteY13" fmla="*/ 376318 h 1771830"/>
              <a:gd name="connsiteX14" fmla="*/ 172454 w 2085130"/>
              <a:gd name="connsiteY14" fmla="*/ 407678 h 1771830"/>
              <a:gd name="connsiteX15" fmla="*/ 564396 w 2085130"/>
              <a:gd name="connsiteY15" fmla="*/ 893755 h 1771830"/>
              <a:gd name="connsiteX16" fmla="*/ 407620 w 2085130"/>
              <a:gd name="connsiteY16" fmla="*/ 940795 h 1771830"/>
              <a:gd name="connsiteX17" fmla="*/ 501686 w 2085130"/>
              <a:gd name="connsiteY17" fmla="*/ 1301433 h 1771830"/>
              <a:gd name="connsiteX18" fmla="*/ 1238536 w 2085130"/>
              <a:gd name="connsiteY18" fmla="*/ 1756150 h 1771830"/>
              <a:gd name="connsiteX19" fmla="*/ 1708866 w 2085130"/>
              <a:gd name="connsiteY19" fmla="*/ 1771830 h 177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5130" h="1771830">
                <a:moveTo>
                  <a:pt x="1708866" y="1771830"/>
                </a:moveTo>
                <a:lnTo>
                  <a:pt x="2085130" y="1458232"/>
                </a:lnTo>
                <a:lnTo>
                  <a:pt x="1975386" y="1254393"/>
                </a:lnTo>
                <a:lnTo>
                  <a:pt x="1975386" y="1034874"/>
                </a:lnTo>
                <a:lnTo>
                  <a:pt x="1928353" y="878075"/>
                </a:lnTo>
                <a:lnTo>
                  <a:pt x="1896998" y="250879"/>
                </a:lnTo>
                <a:lnTo>
                  <a:pt x="1802932" y="0"/>
                </a:lnTo>
                <a:lnTo>
                  <a:pt x="1520734" y="0"/>
                </a:lnTo>
                <a:lnTo>
                  <a:pt x="1207181" y="47040"/>
                </a:lnTo>
                <a:lnTo>
                  <a:pt x="987693" y="125439"/>
                </a:lnTo>
                <a:lnTo>
                  <a:pt x="768206" y="219519"/>
                </a:lnTo>
                <a:lnTo>
                  <a:pt x="172454" y="282238"/>
                </a:lnTo>
                <a:lnTo>
                  <a:pt x="172454" y="282238"/>
                </a:lnTo>
                <a:lnTo>
                  <a:pt x="0" y="376318"/>
                </a:lnTo>
                <a:lnTo>
                  <a:pt x="172454" y="407678"/>
                </a:lnTo>
                <a:lnTo>
                  <a:pt x="564396" y="893755"/>
                </a:lnTo>
                <a:lnTo>
                  <a:pt x="407620" y="940795"/>
                </a:lnTo>
                <a:lnTo>
                  <a:pt x="501686" y="1301433"/>
                </a:lnTo>
                <a:lnTo>
                  <a:pt x="1238536" y="1756150"/>
                </a:lnTo>
                <a:lnTo>
                  <a:pt x="1708866" y="1771830"/>
                </a:ln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4"/>
          <a:srcRect t="12788" r="3775"/>
          <a:stretch/>
        </p:blipFill>
        <p:spPr>
          <a:xfrm>
            <a:off x="631394" y="5967302"/>
            <a:ext cx="2911759" cy="796687"/>
          </a:xfrm>
          <a:prstGeom prst="rect">
            <a:avLst/>
          </a:prstGeom>
        </p:spPr>
      </p:pic>
      <p:sp>
        <p:nvSpPr>
          <p:cNvPr id="29" name="Title 1"/>
          <p:cNvSpPr>
            <a:spLocks noGrp="1"/>
          </p:cNvSpPr>
          <p:nvPr>
            <p:ph type="title"/>
          </p:nvPr>
        </p:nvSpPr>
        <p:spPr>
          <a:xfrm>
            <a:off x="152400" y="76200"/>
            <a:ext cx="8534400" cy="1143000"/>
          </a:xfrm>
        </p:spPr>
        <p:txBody>
          <a:bodyPr>
            <a:normAutofit/>
          </a:bodyPr>
          <a:lstStyle/>
          <a:p>
            <a:r>
              <a:rPr lang="en-US" dirty="0">
                <a:solidFill>
                  <a:srgbClr val="0000FF"/>
                </a:solidFill>
                <a:latin typeface="Franklin Gothic Book" pitchFamily="34" charset="0"/>
              </a:rPr>
              <a:t>Backward Texture predictio</a:t>
            </a:r>
            <a:r>
              <a:rPr lang="en-US" dirty="0">
                <a:solidFill>
                  <a:srgbClr val="0000FF"/>
                </a:solidFill>
              </a:rPr>
              <a:t>n</a:t>
            </a:r>
            <a:endParaRPr lang="en-US" dirty="0">
              <a:solidFill>
                <a:srgbClr val="0000FF"/>
              </a:solidFill>
              <a:latin typeface="Franklin Gothic Book" pitchFamily="34" charset="0"/>
            </a:endParaRPr>
          </a:p>
        </p:txBody>
      </p:sp>
    </p:spTree>
    <p:extLst>
      <p:ext uri="{BB962C8B-B14F-4D97-AF65-F5344CB8AC3E}">
        <p14:creationId xmlns:p14="http://schemas.microsoft.com/office/powerpoint/2010/main" val="390775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25774" y="1842257"/>
            <a:ext cx="7408946" cy="4367081"/>
          </a:xfrm>
          <a:prstGeom prst="rect">
            <a:avLst/>
          </a:prstGeom>
        </p:spPr>
      </p:pic>
      <p:pic>
        <p:nvPicPr>
          <p:cNvPr id="4" name="Picture 3"/>
          <p:cNvPicPr>
            <a:picLocks noChangeAspect="1"/>
          </p:cNvPicPr>
          <p:nvPr/>
        </p:nvPicPr>
        <p:blipFill>
          <a:blip r:embed="rId3"/>
          <a:stretch>
            <a:fillRect/>
          </a:stretch>
        </p:blipFill>
        <p:spPr>
          <a:xfrm>
            <a:off x="548753" y="1842256"/>
            <a:ext cx="8198531" cy="4516095"/>
          </a:xfrm>
          <a:prstGeom prst="rect">
            <a:avLst/>
          </a:prstGeom>
        </p:spPr>
      </p:pic>
      <p:sp>
        <p:nvSpPr>
          <p:cNvPr id="6" name="Title 1"/>
          <p:cNvSpPr>
            <a:spLocks noGrp="1"/>
          </p:cNvSpPr>
          <p:nvPr>
            <p:ph type="title"/>
          </p:nvPr>
        </p:nvSpPr>
        <p:spPr>
          <a:xfrm>
            <a:off x="152400" y="76200"/>
            <a:ext cx="8534400" cy="1143000"/>
          </a:xfrm>
        </p:spPr>
        <p:txBody>
          <a:bodyPr>
            <a:normAutofit/>
          </a:bodyPr>
          <a:lstStyle/>
          <a:p>
            <a:r>
              <a:rPr lang="en-US" dirty="0">
                <a:solidFill>
                  <a:srgbClr val="0000FF"/>
                </a:solidFill>
                <a:latin typeface="Franklin Gothic Book" pitchFamily="34" charset="0"/>
              </a:rPr>
              <a:t>Backward Texture predictio</a:t>
            </a:r>
            <a:r>
              <a:rPr lang="en-US" dirty="0">
                <a:solidFill>
                  <a:srgbClr val="0000FF"/>
                </a:solidFill>
              </a:rPr>
              <a:t>n</a:t>
            </a:r>
            <a:endParaRPr lang="en-US" dirty="0">
              <a:solidFill>
                <a:srgbClr val="0000FF"/>
              </a:solidFill>
              <a:latin typeface="Franklin Gothic Book" pitchFamily="34" charset="0"/>
            </a:endParaRPr>
          </a:p>
        </p:txBody>
      </p:sp>
      <p:sp>
        <p:nvSpPr>
          <p:cNvPr id="8" name="TextBox 7"/>
          <p:cNvSpPr txBox="1"/>
          <p:nvPr/>
        </p:nvSpPr>
        <p:spPr>
          <a:xfrm>
            <a:off x="2743200" y="6400800"/>
            <a:ext cx="4157133" cy="338554"/>
          </a:xfrm>
          <a:prstGeom prst="rect">
            <a:avLst/>
          </a:prstGeom>
          <a:noFill/>
        </p:spPr>
        <p:txBody>
          <a:bodyPr wrap="square" rtlCol="0">
            <a:spAutoFit/>
          </a:bodyPr>
          <a:lstStyle/>
          <a:p>
            <a:r>
              <a:rPr lang="en-AU" sz="1600" dirty="0" err="1">
                <a:solidFill>
                  <a:srgbClr val="660066"/>
                </a:solidFill>
                <a:latin typeface="Times New Roman"/>
                <a:cs typeface="Times New Roman"/>
              </a:rPr>
              <a:t>Tari</a:t>
            </a:r>
            <a:r>
              <a:rPr lang="en-AU" sz="1600" dirty="0">
                <a:solidFill>
                  <a:srgbClr val="660066"/>
                </a:solidFill>
                <a:latin typeface="Times New Roman"/>
                <a:cs typeface="Times New Roman"/>
              </a:rPr>
              <a:t> </a:t>
            </a:r>
            <a:r>
              <a:rPr lang="en-AU" sz="1600" i="1" dirty="0">
                <a:solidFill>
                  <a:srgbClr val="660066"/>
                </a:solidFill>
                <a:latin typeface="Times New Roman"/>
                <a:cs typeface="Times New Roman"/>
              </a:rPr>
              <a:t>et al</a:t>
            </a:r>
            <a:r>
              <a:rPr lang="en-AU" sz="1600" dirty="0">
                <a:solidFill>
                  <a:srgbClr val="660066"/>
                </a:solidFill>
                <a:latin typeface="Times New Roman"/>
                <a:cs typeface="Times New Roman"/>
              </a:rPr>
              <a:t>. (2013) </a:t>
            </a:r>
            <a:r>
              <a:rPr lang="en-AU" sz="1600" i="1" dirty="0">
                <a:solidFill>
                  <a:srgbClr val="660066"/>
                </a:solidFill>
                <a:latin typeface="Times New Roman"/>
                <a:cs typeface="Times New Roman"/>
              </a:rPr>
              <a:t>J Appl. </a:t>
            </a:r>
            <a:r>
              <a:rPr lang="en-AU" sz="1600" i="1" dirty="0" err="1">
                <a:solidFill>
                  <a:srgbClr val="660066"/>
                </a:solidFill>
                <a:latin typeface="Times New Roman"/>
                <a:cs typeface="Times New Roman"/>
              </a:rPr>
              <a:t>Cryst</a:t>
            </a:r>
            <a:r>
              <a:rPr lang="en-AU" sz="1600" dirty="0">
                <a:solidFill>
                  <a:srgbClr val="660066"/>
                </a:solidFill>
                <a:latin typeface="Times New Roman"/>
                <a:cs typeface="Times New Roman"/>
              </a:rPr>
              <a:t>., </a:t>
            </a:r>
            <a:r>
              <a:rPr lang="en-AU" sz="1600" b="1" dirty="0">
                <a:solidFill>
                  <a:srgbClr val="660066"/>
                </a:solidFill>
                <a:latin typeface="Times New Roman"/>
                <a:cs typeface="Times New Roman"/>
              </a:rPr>
              <a:t>46</a:t>
            </a:r>
            <a:r>
              <a:rPr lang="en-AU" sz="1600" dirty="0">
                <a:solidFill>
                  <a:srgbClr val="660066"/>
                </a:solidFill>
                <a:latin typeface="Times New Roman"/>
                <a:cs typeface="Times New Roman"/>
              </a:rPr>
              <a:t> 210-215. </a:t>
            </a:r>
          </a:p>
        </p:txBody>
      </p:sp>
    </p:spTree>
    <p:extLst>
      <p:ext uri="{BB962C8B-B14F-4D97-AF65-F5344CB8AC3E}">
        <p14:creationId xmlns:p14="http://schemas.microsoft.com/office/powerpoint/2010/main" val="310203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09530" y="1931618"/>
            <a:ext cx="5983279" cy="4501439"/>
          </a:xfrm>
          <a:prstGeom prst="rect">
            <a:avLst/>
          </a:prstGeom>
        </p:spPr>
      </p:pic>
      <p:sp>
        <p:nvSpPr>
          <p:cNvPr id="4" name="Rectangle 3"/>
          <p:cNvSpPr/>
          <p:nvPr/>
        </p:nvSpPr>
        <p:spPr>
          <a:xfrm>
            <a:off x="173033" y="6400800"/>
            <a:ext cx="5999167" cy="338554"/>
          </a:xfrm>
          <a:prstGeom prst="rect">
            <a:avLst/>
          </a:prstGeom>
        </p:spPr>
        <p:txBody>
          <a:bodyPr wrap="square">
            <a:spAutoFit/>
          </a:bodyPr>
          <a:lstStyle/>
          <a:p>
            <a:r>
              <a:rPr lang="da-DK" sz="1600" dirty="0">
                <a:solidFill>
                  <a:srgbClr val="660066"/>
                </a:solidFill>
                <a:latin typeface="Times New Roman"/>
                <a:cs typeface="Times New Roman"/>
              </a:rPr>
              <a:t> </a:t>
            </a:r>
            <a:r>
              <a:rPr lang="da-DK" sz="1600" dirty="0" err="1">
                <a:solidFill>
                  <a:srgbClr val="660066"/>
                </a:solidFill>
                <a:latin typeface="Times New Roman"/>
                <a:cs typeface="Times New Roman"/>
              </a:rPr>
              <a:t>Beladi</a:t>
            </a:r>
            <a:r>
              <a:rPr lang="da-DK" sz="1600" dirty="0">
                <a:solidFill>
                  <a:srgbClr val="660066"/>
                </a:solidFill>
                <a:latin typeface="Times New Roman"/>
                <a:cs typeface="Times New Roman"/>
              </a:rPr>
              <a:t> </a:t>
            </a:r>
            <a:r>
              <a:rPr lang="da-DK" sz="1600" i="1" dirty="0">
                <a:solidFill>
                  <a:srgbClr val="660066"/>
                </a:solidFill>
                <a:latin typeface="Times New Roman"/>
                <a:cs typeface="Times New Roman"/>
              </a:rPr>
              <a:t>et al</a:t>
            </a:r>
            <a:r>
              <a:rPr lang="da-DK" sz="1600" dirty="0">
                <a:solidFill>
                  <a:srgbClr val="660066"/>
                </a:solidFill>
                <a:latin typeface="Times New Roman"/>
                <a:cs typeface="Times New Roman"/>
              </a:rPr>
              <a:t>. (2014) </a:t>
            </a:r>
            <a:r>
              <a:rPr lang="da-DK" sz="1600" i="1" dirty="0">
                <a:solidFill>
                  <a:srgbClr val="660066"/>
                </a:solidFill>
                <a:latin typeface="Times New Roman"/>
                <a:cs typeface="Times New Roman"/>
              </a:rPr>
              <a:t>Acta Materialia </a:t>
            </a:r>
            <a:r>
              <a:rPr lang="da-DK" sz="1600" b="1" dirty="0">
                <a:solidFill>
                  <a:srgbClr val="660066"/>
                </a:solidFill>
                <a:latin typeface="Times New Roman"/>
                <a:cs typeface="Times New Roman"/>
              </a:rPr>
              <a:t>63</a:t>
            </a:r>
            <a:r>
              <a:rPr lang="da-DK" sz="1600" dirty="0">
                <a:solidFill>
                  <a:srgbClr val="660066"/>
                </a:solidFill>
                <a:latin typeface="Times New Roman"/>
                <a:cs typeface="Times New Roman"/>
              </a:rPr>
              <a:t> 86–98</a:t>
            </a:r>
            <a:endParaRPr lang="en-US" sz="1600" dirty="0">
              <a:solidFill>
                <a:srgbClr val="660066"/>
              </a:solidFill>
              <a:latin typeface="Times New Roman"/>
              <a:cs typeface="Times New Roman"/>
            </a:endParaRPr>
          </a:p>
        </p:txBody>
      </p:sp>
      <p:sp>
        <p:nvSpPr>
          <p:cNvPr id="5" name="Rectangle 4"/>
          <p:cNvSpPr/>
          <p:nvPr/>
        </p:nvSpPr>
        <p:spPr>
          <a:xfrm>
            <a:off x="1533470" y="1544291"/>
            <a:ext cx="6556205" cy="369332"/>
          </a:xfrm>
          <a:prstGeom prst="rect">
            <a:avLst/>
          </a:prstGeom>
        </p:spPr>
        <p:txBody>
          <a:bodyPr wrap="square">
            <a:spAutoFit/>
          </a:bodyPr>
          <a:lstStyle/>
          <a:p>
            <a:r>
              <a:rPr lang="en-US" dirty="0">
                <a:solidFill>
                  <a:srgbClr val="0000FF"/>
                </a:solidFill>
                <a:latin typeface="Times New Roman"/>
                <a:cs typeface="Times New Roman"/>
              </a:rPr>
              <a:t>0.04C–1.52Mn–0.2Si–0.22Mo–0.08Ti–0.033Al (in wt.%)</a:t>
            </a:r>
          </a:p>
        </p:txBody>
      </p:sp>
      <p:sp>
        <p:nvSpPr>
          <p:cNvPr id="7" name="Title 1"/>
          <p:cNvSpPr>
            <a:spLocks noGrp="1"/>
          </p:cNvSpPr>
          <p:nvPr>
            <p:ph type="title"/>
          </p:nvPr>
        </p:nvSpPr>
        <p:spPr>
          <a:xfrm>
            <a:off x="152400" y="76200"/>
            <a:ext cx="8534400" cy="1143000"/>
          </a:xfrm>
        </p:spPr>
        <p:txBody>
          <a:bodyPr>
            <a:normAutofit/>
          </a:bodyPr>
          <a:lstStyle/>
          <a:p>
            <a:r>
              <a:rPr lang="en-US" dirty="0">
                <a:solidFill>
                  <a:srgbClr val="0000FF"/>
                </a:solidFill>
                <a:latin typeface="Franklin Gothic Book" pitchFamily="34" charset="0"/>
              </a:rPr>
              <a:t>Backward Texture predictio</a:t>
            </a:r>
            <a:r>
              <a:rPr lang="en-US" dirty="0">
                <a:solidFill>
                  <a:srgbClr val="0000FF"/>
                </a:solidFill>
              </a:rPr>
              <a:t>n</a:t>
            </a:r>
            <a:endParaRPr lang="en-US" dirty="0">
              <a:solidFill>
                <a:srgbClr val="0000FF"/>
              </a:solidFill>
              <a:latin typeface="Franklin Gothic Book" pitchFamily="34" charset="0"/>
            </a:endParaRPr>
          </a:p>
        </p:txBody>
      </p:sp>
    </p:spTree>
    <p:extLst>
      <p:ext uri="{BB962C8B-B14F-4D97-AF65-F5344CB8AC3E}">
        <p14:creationId xmlns:p14="http://schemas.microsoft.com/office/powerpoint/2010/main" val="3239023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2" cstate="print"/>
          <a:srcRect/>
          <a:stretch>
            <a:fillRect/>
          </a:stretch>
        </p:blipFill>
        <p:spPr bwMode="auto">
          <a:xfrm>
            <a:off x="415925" y="3559175"/>
            <a:ext cx="3867150" cy="2697163"/>
          </a:xfrm>
          <a:prstGeom prst="rect">
            <a:avLst/>
          </a:prstGeom>
          <a:noFill/>
          <a:ln w="9525">
            <a:noFill/>
            <a:miter lim="800000"/>
            <a:headEnd/>
            <a:tailEnd/>
          </a:ln>
        </p:spPr>
      </p:pic>
      <p:sp>
        <p:nvSpPr>
          <p:cNvPr id="8195" name="Rectangle 2"/>
          <p:cNvSpPr>
            <a:spLocks noGrp="1" noChangeArrowheads="1"/>
          </p:cNvSpPr>
          <p:nvPr>
            <p:ph type="title"/>
          </p:nvPr>
        </p:nvSpPr>
        <p:spPr>
          <a:xfrm>
            <a:off x="0" y="0"/>
            <a:ext cx="9144000" cy="1143000"/>
          </a:xfrm>
        </p:spPr>
        <p:txBody>
          <a:bodyPr>
            <a:normAutofit/>
          </a:bodyPr>
          <a:lstStyle/>
          <a:p>
            <a:pPr eaLnBrk="1" hangingPunct="1"/>
            <a:r>
              <a:rPr lang="en-US" sz="3200" dirty="0">
                <a:solidFill>
                  <a:srgbClr val="0000FF"/>
                </a:solidFill>
                <a:latin typeface="Times New Roman" pitchFamily="18" charset="0"/>
                <a:cs typeface="Times New Roman" pitchFamily="18" charset="0"/>
              </a:rPr>
              <a:t>Orientation Relationships in Pearlite Microstructures</a:t>
            </a:r>
            <a:endParaRPr lang="en-US" sz="3200" dirty="0">
              <a:solidFill>
                <a:srgbClr val="0000FF"/>
              </a:solidFill>
            </a:endParaRPr>
          </a:p>
        </p:txBody>
      </p:sp>
      <p:sp>
        <p:nvSpPr>
          <p:cNvPr id="8196" name="TextBox 3"/>
          <p:cNvSpPr txBox="1">
            <a:spLocks noChangeArrowheads="1"/>
          </p:cNvSpPr>
          <p:nvPr/>
        </p:nvSpPr>
        <p:spPr bwMode="auto">
          <a:xfrm>
            <a:off x="84138" y="974725"/>
            <a:ext cx="8991600" cy="2554288"/>
          </a:xfrm>
          <a:prstGeom prst="rect">
            <a:avLst/>
          </a:prstGeom>
          <a:noFill/>
          <a:ln w="9525">
            <a:noFill/>
            <a:miter lim="800000"/>
            <a:headEnd/>
            <a:tailEnd/>
          </a:ln>
        </p:spPr>
        <p:txBody>
          <a:bodyPr>
            <a:spAutoFit/>
          </a:bodyPr>
          <a:lstStyle/>
          <a:p>
            <a:r>
              <a:rPr lang="en-US" sz="1600" baseline="0" dirty="0">
                <a:latin typeface="Times New Roman" pitchFamily="18" charset="0"/>
                <a:cs typeface="Times New Roman" pitchFamily="18" charset="0"/>
              </a:rPr>
              <a:t>Pearlite is a lamellar structure comprised of BCC </a:t>
            </a:r>
            <a:r>
              <a:rPr lang="en-US" sz="1600" baseline="0" dirty="0">
                <a:latin typeface="Times New Roman" pitchFamily="18" charset="0"/>
                <a:cs typeface="Times New Roman" pitchFamily="18" charset="0"/>
                <a:sym typeface="Symbol" pitchFamily="18" charset="2"/>
              </a:rPr>
              <a:t>-ferrite and orthorhombic</a:t>
            </a:r>
            <a:r>
              <a:rPr lang="en-US" sz="1600" baseline="30000" dirty="0">
                <a:latin typeface="Times New Roman" pitchFamily="18" charset="0"/>
                <a:cs typeface="Times New Roman" pitchFamily="18" charset="0"/>
                <a:sym typeface="Symbol" pitchFamily="18" charset="2"/>
              </a:rPr>
              <a:t>1</a:t>
            </a:r>
            <a:r>
              <a:rPr lang="en-US" sz="1600" baseline="0" dirty="0">
                <a:latin typeface="Times New Roman" pitchFamily="18" charset="0"/>
                <a:cs typeface="Times New Roman" pitchFamily="18" charset="0"/>
                <a:sym typeface="Symbol" pitchFamily="18" charset="2"/>
              </a:rPr>
              <a:t> cementite (Fe</a:t>
            </a:r>
            <a:r>
              <a:rPr lang="en-US" sz="1600" dirty="0">
                <a:latin typeface="Times New Roman" pitchFamily="18" charset="0"/>
                <a:cs typeface="Times New Roman" pitchFamily="18" charset="0"/>
                <a:sym typeface="Symbol" pitchFamily="18" charset="2"/>
              </a:rPr>
              <a:t>3</a:t>
            </a:r>
            <a:r>
              <a:rPr lang="en-US" sz="1600" baseline="0" dirty="0">
                <a:latin typeface="Times New Roman" pitchFamily="18" charset="0"/>
                <a:cs typeface="Times New Roman" pitchFamily="18" charset="0"/>
                <a:sym typeface="Symbol" pitchFamily="18" charset="2"/>
              </a:rPr>
              <a:t>C). A schematic of the pearlitic lamellar structure is shown below, with many different length scales represented: prior austenite grain size, pearlite colony size, </a:t>
            </a:r>
            <a:r>
              <a:rPr lang="en-US" sz="1600" baseline="0" dirty="0" err="1">
                <a:latin typeface="Times New Roman" pitchFamily="18" charset="0"/>
                <a:cs typeface="Times New Roman" pitchFamily="18" charset="0"/>
                <a:sym typeface="Symbol" pitchFamily="18" charset="2"/>
              </a:rPr>
              <a:t>interlamellar</a:t>
            </a:r>
            <a:r>
              <a:rPr lang="en-US" sz="1600" baseline="0" dirty="0">
                <a:latin typeface="Times New Roman" pitchFamily="18" charset="0"/>
                <a:cs typeface="Times New Roman" pitchFamily="18" charset="0"/>
                <a:sym typeface="Symbol" pitchFamily="18" charset="2"/>
              </a:rPr>
              <a:t> spacing, and cementite thickness. If a high enough microstructural resolution is used, all length scales should be visible in the </a:t>
            </a:r>
            <a:r>
              <a:rPr lang="en-US" sz="1600" baseline="0" dirty="0" err="1">
                <a:latin typeface="Times New Roman" pitchFamily="18" charset="0"/>
                <a:cs typeface="Times New Roman" pitchFamily="18" charset="0"/>
                <a:sym typeface="Symbol" pitchFamily="18" charset="2"/>
              </a:rPr>
              <a:t>vpFFT</a:t>
            </a:r>
            <a:r>
              <a:rPr lang="en-US" sz="1600" baseline="0" dirty="0">
                <a:latin typeface="Times New Roman" pitchFamily="18" charset="0"/>
                <a:cs typeface="Times New Roman" pitchFamily="18" charset="0"/>
                <a:sym typeface="Symbol" pitchFamily="18" charset="2"/>
              </a:rPr>
              <a:t> simulations. This may make a case for the use of multiple SVEs rather than RVEs for this microstructure. (Something to be decided later.) Additionally, because of the sharp and (usually) straight ferrite and cementite interface, there likely exists an orientation relationship (OR) between the two phases. In fact, three ORs have been reported in the literature</a:t>
            </a:r>
            <a:r>
              <a:rPr lang="en-US" sz="1600" baseline="30000" dirty="0">
                <a:latin typeface="Times New Roman" pitchFamily="18" charset="0"/>
                <a:cs typeface="Times New Roman" pitchFamily="18" charset="0"/>
                <a:sym typeface="Symbol" pitchFamily="18" charset="2"/>
              </a:rPr>
              <a:t>2</a:t>
            </a:r>
            <a:r>
              <a:rPr lang="en-US" sz="1600" baseline="0" dirty="0">
                <a:latin typeface="Times New Roman" pitchFamily="18" charset="0"/>
                <a:cs typeface="Times New Roman" pitchFamily="18" charset="0"/>
                <a:sym typeface="Symbol" pitchFamily="18" charset="2"/>
              </a:rPr>
              <a:t>. Two of these ORs occur with a higher frequency than the third, and these two occur with the same frequency. The three ORs are Bagaryatsky</a:t>
            </a:r>
            <a:r>
              <a:rPr lang="en-US" sz="1600" baseline="30000" dirty="0">
                <a:latin typeface="Times New Roman" pitchFamily="18" charset="0"/>
                <a:cs typeface="Times New Roman" pitchFamily="18" charset="0"/>
                <a:sym typeface="Symbol" pitchFamily="18" charset="2"/>
              </a:rPr>
              <a:t>3</a:t>
            </a:r>
            <a:r>
              <a:rPr lang="en-US" sz="1600" baseline="0" dirty="0">
                <a:latin typeface="Times New Roman" pitchFamily="18" charset="0"/>
                <a:cs typeface="Times New Roman" pitchFamily="18" charset="0"/>
                <a:sym typeface="Symbol" pitchFamily="18" charset="2"/>
              </a:rPr>
              <a:t>, Isaichev</a:t>
            </a:r>
            <a:r>
              <a:rPr lang="en-US" sz="1600" baseline="30000" dirty="0">
                <a:latin typeface="Times New Roman" pitchFamily="18" charset="0"/>
                <a:cs typeface="Times New Roman" pitchFamily="18" charset="0"/>
                <a:sym typeface="Symbol" pitchFamily="18" charset="2"/>
              </a:rPr>
              <a:t>4</a:t>
            </a:r>
            <a:r>
              <a:rPr lang="en-US" sz="1600" baseline="0" dirty="0">
                <a:latin typeface="Times New Roman" pitchFamily="18" charset="0"/>
                <a:cs typeface="Times New Roman" pitchFamily="18" charset="0"/>
                <a:sym typeface="Symbol" pitchFamily="18" charset="2"/>
              </a:rPr>
              <a:t>, and Pitsch-Petch</a:t>
            </a:r>
            <a:r>
              <a:rPr lang="en-US" sz="1600" baseline="30000" dirty="0">
                <a:latin typeface="Times New Roman" pitchFamily="18" charset="0"/>
                <a:cs typeface="Times New Roman" pitchFamily="18" charset="0"/>
                <a:sym typeface="Symbol" pitchFamily="18" charset="2"/>
              </a:rPr>
              <a:t>5,6</a:t>
            </a:r>
            <a:r>
              <a:rPr lang="en-US" sz="1600" baseline="0" dirty="0">
                <a:latin typeface="Times New Roman" pitchFamily="18" charset="0"/>
                <a:cs typeface="Times New Roman" pitchFamily="18" charset="0"/>
                <a:sym typeface="Symbol" pitchFamily="18" charset="2"/>
              </a:rPr>
              <a:t> and are described on the lower right. The </a:t>
            </a:r>
            <a:r>
              <a:rPr lang="en-US" sz="1600" baseline="0" dirty="0" err="1">
                <a:latin typeface="Times New Roman" pitchFamily="18" charset="0"/>
                <a:cs typeface="Times New Roman" pitchFamily="18" charset="0"/>
                <a:sym typeface="Symbol" pitchFamily="18" charset="2"/>
              </a:rPr>
              <a:t>Isaichev</a:t>
            </a:r>
            <a:r>
              <a:rPr lang="en-US" sz="1600" baseline="0" dirty="0">
                <a:latin typeface="Times New Roman" pitchFamily="18" charset="0"/>
                <a:cs typeface="Times New Roman" pitchFamily="18" charset="0"/>
                <a:sym typeface="Symbol" pitchFamily="18" charset="2"/>
              </a:rPr>
              <a:t> OR is the least frequently observed OR.</a:t>
            </a:r>
            <a:endParaRPr lang="en-US" sz="1600" dirty="0">
              <a:latin typeface="Times New Roman" pitchFamily="18" charset="0"/>
              <a:cs typeface="Times New Roman" pitchFamily="18" charset="0"/>
            </a:endParaRPr>
          </a:p>
        </p:txBody>
      </p:sp>
      <p:sp>
        <p:nvSpPr>
          <p:cNvPr id="8197" name="TextBox 11"/>
          <p:cNvSpPr txBox="1">
            <a:spLocks noChangeArrowheads="1"/>
          </p:cNvSpPr>
          <p:nvPr/>
        </p:nvSpPr>
        <p:spPr bwMode="auto">
          <a:xfrm>
            <a:off x="1484313" y="6303963"/>
            <a:ext cx="1524000" cy="554037"/>
          </a:xfrm>
          <a:prstGeom prst="rect">
            <a:avLst/>
          </a:prstGeom>
          <a:noFill/>
          <a:ln w="9525">
            <a:noFill/>
            <a:miter lim="800000"/>
            <a:headEnd/>
            <a:tailEnd/>
          </a:ln>
        </p:spPr>
        <p:txBody>
          <a:bodyPr>
            <a:spAutoFit/>
          </a:bodyPr>
          <a:lstStyle/>
          <a:p>
            <a:pPr algn="ctr"/>
            <a:r>
              <a:rPr lang="en-US" sz="1000" baseline="0">
                <a:solidFill>
                  <a:srgbClr val="660066"/>
                </a:solidFill>
                <a:latin typeface="Times New Roman" pitchFamily="18" charset="0"/>
                <a:cs typeface="Times New Roman" pitchFamily="18" charset="0"/>
              </a:rPr>
              <a:t>A.M. Elwazri </a:t>
            </a:r>
            <a:r>
              <a:rPr lang="en-US" sz="1000" i="1" baseline="0">
                <a:solidFill>
                  <a:srgbClr val="660066"/>
                </a:solidFill>
                <a:latin typeface="Times New Roman" pitchFamily="18" charset="0"/>
                <a:cs typeface="Times New Roman" pitchFamily="18" charset="0"/>
              </a:rPr>
              <a:t>et al.</a:t>
            </a:r>
            <a:r>
              <a:rPr lang="en-US" sz="1000" baseline="0">
                <a:solidFill>
                  <a:srgbClr val="660066"/>
                </a:solidFill>
                <a:latin typeface="Times New Roman" pitchFamily="18" charset="0"/>
                <a:cs typeface="Times New Roman" pitchFamily="18" charset="0"/>
              </a:rPr>
              <a:t>, </a:t>
            </a:r>
          </a:p>
          <a:p>
            <a:pPr algn="ctr"/>
            <a:r>
              <a:rPr lang="en-US" sz="1000" baseline="0">
                <a:solidFill>
                  <a:srgbClr val="660066"/>
                </a:solidFill>
                <a:latin typeface="Times New Roman" pitchFamily="18" charset="0"/>
                <a:cs typeface="Times New Roman" pitchFamily="18" charset="0"/>
              </a:rPr>
              <a:t>Mat Sci and Eng A,</a:t>
            </a:r>
          </a:p>
          <a:p>
            <a:pPr algn="ctr"/>
            <a:r>
              <a:rPr lang="en-US" sz="1000" baseline="0">
                <a:solidFill>
                  <a:srgbClr val="660066"/>
                </a:solidFill>
                <a:latin typeface="Times New Roman" pitchFamily="18" charset="0"/>
                <a:cs typeface="Times New Roman" pitchFamily="18" charset="0"/>
              </a:rPr>
              <a:t>404 (2005) 91-98</a:t>
            </a:r>
          </a:p>
        </p:txBody>
      </p:sp>
      <p:sp>
        <p:nvSpPr>
          <p:cNvPr id="8198" name="TextBox 12"/>
          <p:cNvSpPr txBox="1">
            <a:spLocks noChangeArrowheads="1"/>
          </p:cNvSpPr>
          <p:nvPr/>
        </p:nvSpPr>
        <p:spPr bwMode="auto">
          <a:xfrm>
            <a:off x="4986338" y="5842000"/>
            <a:ext cx="4157662" cy="1016000"/>
          </a:xfrm>
          <a:prstGeom prst="rect">
            <a:avLst/>
          </a:prstGeom>
          <a:noFill/>
          <a:ln w="9525">
            <a:noFill/>
            <a:miter lim="800000"/>
            <a:headEnd/>
            <a:tailEnd/>
          </a:ln>
        </p:spPr>
        <p:txBody>
          <a:bodyPr>
            <a:spAutoFit/>
          </a:bodyPr>
          <a:lstStyle/>
          <a:p>
            <a:r>
              <a:rPr lang="en-US" sz="1000" baseline="30000">
                <a:solidFill>
                  <a:srgbClr val="660066"/>
                </a:solidFill>
                <a:latin typeface="Times New Roman" pitchFamily="18" charset="0"/>
                <a:cs typeface="Times New Roman" pitchFamily="18" charset="0"/>
              </a:rPr>
              <a:t>1</a:t>
            </a:r>
            <a:r>
              <a:rPr lang="en-US" sz="1000" baseline="0">
                <a:solidFill>
                  <a:srgbClr val="660066"/>
                </a:solidFill>
                <a:latin typeface="Times New Roman" pitchFamily="18" charset="0"/>
                <a:cs typeface="Times New Roman" pitchFamily="18" charset="0"/>
              </a:rPr>
              <a:t>I.G. Wood </a:t>
            </a:r>
            <a:r>
              <a:rPr lang="en-US" sz="1000" i="1" baseline="0">
                <a:solidFill>
                  <a:srgbClr val="660066"/>
                </a:solidFill>
                <a:latin typeface="Times New Roman" pitchFamily="18" charset="0"/>
                <a:cs typeface="Times New Roman" pitchFamily="18" charset="0"/>
              </a:rPr>
              <a:t>et al.</a:t>
            </a:r>
            <a:r>
              <a:rPr lang="en-US" sz="1000" baseline="0">
                <a:solidFill>
                  <a:srgbClr val="660066"/>
                </a:solidFill>
                <a:latin typeface="Times New Roman" pitchFamily="18" charset="0"/>
                <a:cs typeface="Times New Roman" pitchFamily="18" charset="0"/>
              </a:rPr>
              <a:t>, J Applied Crystallography, 37 (2004) 82-90</a:t>
            </a:r>
          </a:p>
          <a:p>
            <a:r>
              <a:rPr lang="en-US" sz="1000" baseline="30000">
                <a:solidFill>
                  <a:srgbClr val="660066"/>
                </a:solidFill>
                <a:latin typeface="Times New Roman" pitchFamily="18" charset="0"/>
                <a:cs typeface="Times New Roman" pitchFamily="18" charset="0"/>
              </a:rPr>
              <a:t>2</a:t>
            </a:r>
            <a:r>
              <a:rPr lang="en-US" sz="1000" baseline="0">
                <a:solidFill>
                  <a:srgbClr val="660066"/>
                </a:solidFill>
                <a:latin typeface="Times New Roman" pitchFamily="18" charset="0"/>
                <a:cs typeface="Times New Roman" pitchFamily="18" charset="0"/>
              </a:rPr>
              <a:t>M.A. Mangan, G.J. Shiflet, Met Trans A, 30A (1999) 2767-81</a:t>
            </a:r>
          </a:p>
          <a:p>
            <a:r>
              <a:rPr lang="en-US" sz="1000" baseline="30000">
                <a:solidFill>
                  <a:srgbClr val="660066"/>
                </a:solidFill>
                <a:latin typeface="Times New Roman" pitchFamily="18" charset="0"/>
                <a:cs typeface="Times New Roman" pitchFamily="18" charset="0"/>
              </a:rPr>
              <a:t>3</a:t>
            </a:r>
            <a:r>
              <a:rPr lang="en-US" sz="1000" baseline="0">
                <a:solidFill>
                  <a:srgbClr val="660066"/>
                </a:solidFill>
                <a:latin typeface="Times New Roman" pitchFamily="18" charset="0"/>
                <a:cs typeface="Times New Roman" pitchFamily="18" charset="0"/>
              </a:rPr>
              <a:t>Y.A. Bagaryatsky, Dokl Akad Nauk SSSR, 73 (1950)1161-64</a:t>
            </a:r>
          </a:p>
          <a:p>
            <a:r>
              <a:rPr lang="en-US" sz="1000" baseline="30000">
                <a:solidFill>
                  <a:srgbClr val="660066"/>
                </a:solidFill>
                <a:latin typeface="Times New Roman" pitchFamily="18" charset="0"/>
                <a:cs typeface="Times New Roman" pitchFamily="18" charset="0"/>
              </a:rPr>
              <a:t>4</a:t>
            </a:r>
            <a:r>
              <a:rPr lang="en-US" sz="1000" baseline="0">
                <a:solidFill>
                  <a:srgbClr val="660066"/>
                </a:solidFill>
                <a:latin typeface="Times New Roman" pitchFamily="18" charset="0"/>
                <a:cs typeface="Times New Roman" pitchFamily="18" charset="0"/>
              </a:rPr>
              <a:t>I.V. Isaichev, Z Tekhn Fiz, 17 (1947) 835-38</a:t>
            </a:r>
          </a:p>
          <a:p>
            <a:r>
              <a:rPr lang="en-US" sz="1000" baseline="30000">
                <a:solidFill>
                  <a:srgbClr val="660066"/>
                </a:solidFill>
                <a:latin typeface="Times New Roman" pitchFamily="18" charset="0"/>
                <a:cs typeface="Times New Roman" pitchFamily="18" charset="0"/>
              </a:rPr>
              <a:t>5</a:t>
            </a:r>
            <a:r>
              <a:rPr lang="en-US" sz="1000" baseline="0">
                <a:solidFill>
                  <a:srgbClr val="660066"/>
                </a:solidFill>
                <a:latin typeface="Times New Roman" pitchFamily="18" charset="0"/>
                <a:cs typeface="Times New Roman" pitchFamily="18" charset="0"/>
              </a:rPr>
              <a:t>W. Pitsch, Acta Cryst, 10 (1962) 79-80</a:t>
            </a:r>
          </a:p>
          <a:p>
            <a:r>
              <a:rPr lang="en-US" sz="1000" baseline="30000">
                <a:solidFill>
                  <a:srgbClr val="660066"/>
                </a:solidFill>
                <a:latin typeface="Times New Roman" pitchFamily="18" charset="0"/>
                <a:cs typeface="Times New Roman" pitchFamily="18" charset="0"/>
              </a:rPr>
              <a:t>6</a:t>
            </a:r>
            <a:r>
              <a:rPr lang="en-US" sz="1000" baseline="0">
                <a:solidFill>
                  <a:srgbClr val="660066"/>
                </a:solidFill>
                <a:latin typeface="Times New Roman" pitchFamily="18" charset="0"/>
                <a:cs typeface="Times New Roman" pitchFamily="18" charset="0"/>
              </a:rPr>
              <a:t>N.J. Petch, Acta Cryst, 6 (1953) 96</a:t>
            </a:r>
          </a:p>
        </p:txBody>
      </p:sp>
      <p:sp>
        <p:nvSpPr>
          <p:cNvPr id="8199" name="TextBox 7"/>
          <p:cNvSpPr txBox="1">
            <a:spLocks noChangeArrowheads="1"/>
          </p:cNvSpPr>
          <p:nvPr/>
        </p:nvSpPr>
        <p:spPr bwMode="auto">
          <a:xfrm>
            <a:off x="4378325" y="3422650"/>
            <a:ext cx="4581525" cy="2225675"/>
          </a:xfrm>
          <a:prstGeom prst="rect">
            <a:avLst/>
          </a:prstGeom>
          <a:noFill/>
          <a:ln w="9525">
            <a:noFill/>
            <a:miter lim="800000"/>
            <a:headEnd/>
            <a:tailEnd/>
          </a:ln>
        </p:spPr>
        <p:txBody>
          <a:bodyPr>
            <a:spAutoFit/>
          </a:bodyPr>
          <a:lstStyle/>
          <a:p>
            <a:pPr algn="r"/>
            <a:r>
              <a:rPr lang="en-US" sz="1600" b="1" baseline="0">
                <a:latin typeface="Times New Roman" pitchFamily="18" charset="0"/>
                <a:cs typeface="Times New Roman" pitchFamily="18" charset="0"/>
              </a:rPr>
              <a:t>Bagaryatsky:</a:t>
            </a:r>
            <a:r>
              <a:rPr lang="en-US" sz="1600" baseline="0">
                <a:latin typeface="Times New Roman" pitchFamily="18" charset="0"/>
                <a:cs typeface="Times New Roman" pitchFamily="18" charset="0"/>
              </a:rPr>
              <a:t>		         [100]</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//[1͞10]</a:t>
            </a:r>
            <a:r>
              <a:rPr lang="en-US" sz="1600">
                <a:latin typeface="Times New Roman" pitchFamily="18" charset="0"/>
                <a:cs typeface="Times New Roman" pitchFamily="18" charset="0"/>
              </a:rPr>
              <a:t>f</a:t>
            </a:r>
          </a:p>
          <a:p>
            <a:pPr algn="r"/>
            <a:r>
              <a:rPr lang="en-US" sz="1600" baseline="0">
                <a:latin typeface="Times New Roman" pitchFamily="18" charset="0"/>
                <a:cs typeface="Times New Roman" pitchFamily="18" charset="0"/>
              </a:rPr>
              <a:t>[010]</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//[111]</a:t>
            </a:r>
            <a:r>
              <a:rPr lang="en-US" sz="1600">
                <a:latin typeface="Times New Roman" pitchFamily="18" charset="0"/>
                <a:cs typeface="Times New Roman" pitchFamily="18" charset="0"/>
              </a:rPr>
              <a:t>f</a:t>
            </a:r>
          </a:p>
          <a:p>
            <a:pPr algn="r"/>
            <a:r>
              <a:rPr lang="en-US" sz="1600" baseline="0">
                <a:latin typeface="Times New Roman" pitchFamily="18" charset="0"/>
                <a:cs typeface="Times New Roman" pitchFamily="18" charset="0"/>
              </a:rPr>
              <a:t>(001)</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//(͞1͞12)</a:t>
            </a:r>
            <a:r>
              <a:rPr lang="en-US" sz="1600">
                <a:latin typeface="Times New Roman" pitchFamily="18" charset="0"/>
                <a:cs typeface="Times New Roman" pitchFamily="18" charset="0"/>
              </a:rPr>
              <a:t>f</a:t>
            </a:r>
          </a:p>
          <a:p>
            <a:pPr algn="r"/>
            <a:endParaRPr lang="en-US" sz="800">
              <a:latin typeface="Times New Roman" pitchFamily="18" charset="0"/>
              <a:cs typeface="Times New Roman" pitchFamily="18" charset="0"/>
            </a:endParaRPr>
          </a:p>
          <a:p>
            <a:pPr algn="r"/>
            <a:r>
              <a:rPr lang="en-US" sz="1600" b="1" baseline="0">
                <a:latin typeface="Times New Roman" pitchFamily="18" charset="0"/>
                <a:cs typeface="Times New Roman" pitchFamily="18" charset="0"/>
              </a:rPr>
              <a:t>Isaichev:</a:t>
            </a:r>
            <a:r>
              <a:rPr lang="en-US" sz="1600" baseline="0">
                <a:latin typeface="Times New Roman" pitchFamily="18" charset="0"/>
                <a:cs typeface="Times New Roman" pitchFamily="18" charset="0"/>
              </a:rPr>
              <a:t>			           [010]</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//[111]</a:t>
            </a:r>
            <a:r>
              <a:rPr lang="en-US" sz="1600">
                <a:latin typeface="Times New Roman" pitchFamily="18" charset="0"/>
                <a:cs typeface="Times New Roman" pitchFamily="18" charset="0"/>
              </a:rPr>
              <a:t>f</a:t>
            </a:r>
          </a:p>
          <a:p>
            <a:pPr algn="r"/>
            <a:r>
              <a:rPr lang="en-US" sz="1600" baseline="0">
                <a:latin typeface="Times New Roman" pitchFamily="18" charset="0"/>
                <a:cs typeface="Times New Roman" pitchFamily="18" charset="0"/>
              </a:rPr>
              <a:t>(101)</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//(11͞2)</a:t>
            </a:r>
            <a:r>
              <a:rPr lang="en-US" sz="1600">
                <a:latin typeface="Times New Roman" pitchFamily="18" charset="0"/>
                <a:cs typeface="Times New Roman" pitchFamily="18" charset="0"/>
              </a:rPr>
              <a:t>f</a:t>
            </a:r>
          </a:p>
          <a:p>
            <a:pPr algn="r"/>
            <a:endParaRPr lang="en-US" sz="800">
              <a:latin typeface="Times New Roman" pitchFamily="18" charset="0"/>
              <a:cs typeface="Times New Roman" pitchFamily="18" charset="0"/>
            </a:endParaRPr>
          </a:p>
          <a:p>
            <a:pPr algn="r"/>
            <a:r>
              <a:rPr lang="en-US" sz="1600" b="1" baseline="0">
                <a:latin typeface="Times New Roman" pitchFamily="18" charset="0"/>
                <a:cs typeface="Times New Roman" pitchFamily="18" charset="0"/>
              </a:rPr>
              <a:t>Pitsch-Petch:</a:t>
            </a:r>
            <a:r>
              <a:rPr lang="en-US" sz="1600" baseline="0">
                <a:latin typeface="Times New Roman" pitchFamily="18" charset="0"/>
                <a:cs typeface="Times New Roman" pitchFamily="18" charset="0"/>
              </a:rPr>
              <a:t>	     [100]</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 2.6 deg from [͞31͞1]</a:t>
            </a:r>
            <a:r>
              <a:rPr lang="en-US" sz="1600">
                <a:latin typeface="Times New Roman" pitchFamily="18" charset="0"/>
                <a:cs typeface="Times New Roman" pitchFamily="18" charset="0"/>
              </a:rPr>
              <a:t>f</a:t>
            </a:r>
          </a:p>
          <a:p>
            <a:pPr algn="r"/>
            <a:r>
              <a:rPr lang="en-US" sz="1600" baseline="0">
                <a:latin typeface="Times New Roman" pitchFamily="18" charset="0"/>
                <a:cs typeface="Times New Roman" pitchFamily="18" charset="0"/>
              </a:rPr>
              <a:t>[010]</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 2.6 deg from [131]</a:t>
            </a:r>
            <a:r>
              <a:rPr lang="en-US" sz="1600">
                <a:latin typeface="Times New Roman" pitchFamily="18" charset="0"/>
                <a:cs typeface="Times New Roman" pitchFamily="18" charset="0"/>
              </a:rPr>
              <a:t>f</a:t>
            </a:r>
          </a:p>
          <a:p>
            <a:pPr algn="r"/>
            <a:r>
              <a:rPr lang="en-US" sz="1600" baseline="0">
                <a:latin typeface="Times New Roman" pitchFamily="18" charset="0"/>
                <a:cs typeface="Times New Roman" pitchFamily="18" charset="0"/>
              </a:rPr>
              <a:t>(001)</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//[21͞5]</a:t>
            </a:r>
            <a:r>
              <a:rPr lang="en-US" sz="1600">
                <a:latin typeface="Times New Roman" pitchFamily="18" charset="0"/>
                <a:cs typeface="Times New Roman" pitchFamily="18" charset="0"/>
              </a:rPr>
              <a:t>f</a:t>
            </a:r>
          </a:p>
        </p:txBody>
      </p:sp>
      <p:sp>
        <p:nvSpPr>
          <p:cNvPr id="8"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34</a:t>
            </a:fld>
            <a:endParaRPr lang="en-US" dirty="0">
              <a:latin typeface="Franklin Gothic Book"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9144000" cy="1143000"/>
          </a:xfrm>
        </p:spPr>
        <p:txBody>
          <a:bodyPr>
            <a:normAutofit/>
          </a:bodyPr>
          <a:lstStyle/>
          <a:p>
            <a:pPr eaLnBrk="1" hangingPunct="1"/>
            <a:r>
              <a:rPr lang="en-US" sz="3200" dirty="0">
                <a:solidFill>
                  <a:srgbClr val="0000FF"/>
                </a:solidFill>
                <a:latin typeface="Times New Roman" pitchFamily="18" charset="0"/>
                <a:cs typeface="Times New Roman" pitchFamily="18" charset="0"/>
              </a:rPr>
              <a:t>Further Literature Review of Cementite ORs</a:t>
            </a:r>
            <a:endParaRPr lang="en-US" sz="3200" dirty="0">
              <a:solidFill>
                <a:srgbClr val="0000FF"/>
              </a:solidFill>
            </a:endParaRPr>
          </a:p>
        </p:txBody>
      </p:sp>
      <p:sp>
        <p:nvSpPr>
          <p:cNvPr id="5123" name="TextBox 3"/>
          <p:cNvSpPr txBox="1">
            <a:spLocks noChangeArrowheads="1"/>
          </p:cNvSpPr>
          <p:nvPr/>
        </p:nvSpPr>
        <p:spPr bwMode="auto">
          <a:xfrm>
            <a:off x="84138" y="982509"/>
            <a:ext cx="8991600" cy="5016758"/>
          </a:xfrm>
          <a:prstGeom prst="rect">
            <a:avLst/>
          </a:prstGeom>
          <a:noFill/>
          <a:ln w="9525">
            <a:noFill/>
            <a:miter lim="800000"/>
            <a:headEnd/>
            <a:tailEnd/>
          </a:ln>
        </p:spPr>
        <p:txBody>
          <a:bodyPr>
            <a:spAutoFit/>
          </a:bodyPr>
          <a:lstStyle/>
          <a:p>
            <a:r>
              <a:rPr lang="en-US" sz="1600" baseline="0" dirty="0">
                <a:latin typeface="Times New Roman" pitchFamily="18" charset="0"/>
                <a:cs typeface="Times New Roman" pitchFamily="18" charset="0"/>
              </a:rPr>
              <a:t>Why do different ORs exist for ferrite and cementite in pearlite? </a:t>
            </a:r>
          </a:p>
          <a:p>
            <a:endParaRPr lang="en-US" sz="1600" baseline="0" dirty="0">
              <a:latin typeface="Times New Roman" pitchFamily="18" charset="0"/>
              <a:cs typeface="Times New Roman" pitchFamily="18" charset="0"/>
            </a:endParaRPr>
          </a:p>
          <a:p>
            <a:r>
              <a:rPr lang="en-US" sz="1600" baseline="0" dirty="0">
                <a:latin typeface="Times New Roman" pitchFamily="18" charset="0"/>
                <a:cs typeface="Times New Roman" pitchFamily="18" charset="0"/>
              </a:rPr>
              <a:t>In a large review paper on using electron backscatter diffraction for the study of phase transformations in 2002</a:t>
            </a:r>
            <a:r>
              <a:rPr lang="en-US" sz="1600" baseline="30000" dirty="0">
                <a:latin typeface="Times New Roman" pitchFamily="18" charset="0"/>
                <a:cs typeface="Times New Roman" pitchFamily="18" charset="0"/>
              </a:rPr>
              <a:t>1</a:t>
            </a:r>
            <a:r>
              <a:rPr lang="en-US" sz="1600" baseline="0" dirty="0">
                <a:latin typeface="Times New Roman" pitchFamily="18" charset="0"/>
                <a:cs typeface="Times New Roman" pitchFamily="18" charset="0"/>
              </a:rPr>
              <a:t>, a section pertaining to pearlite was presented. It cited a 1999 paper</a:t>
            </a:r>
            <a:r>
              <a:rPr lang="en-US" sz="1600" baseline="30000" dirty="0">
                <a:latin typeface="Times New Roman" pitchFamily="18" charset="0"/>
                <a:cs typeface="Times New Roman" pitchFamily="18" charset="0"/>
              </a:rPr>
              <a:t>2</a:t>
            </a:r>
            <a:r>
              <a:rPr lang="en-US" sz="1600" baseline="0" dirty="0">
                <a:latin typeface="Times New Roman" pitchFamily="18" charset="0"/>
                <a:cs typeface="Times New Roman" pitchFamily="18" charset="0"/>
              </a:rPr>
              <a:t> which found that the </a:t>
            </a:r>
            <a:r>
              <a:rPr lang="en-US" sz="1600" baseline="0" dirty="0" err="1">
                <a:latin typeface="Times New Roman" pitchFamily="18" charset="0"/>
                <a:cs typeface="Times New Roman" pitchFamily="18" charset="0"/>
              </a:rPr>
              <a:t>Pitsch-Petch</a:t>
            </a:r>
            <a:r>
              <a:rPr lang="en-US" sz="1600" baseline="0" dirty="0">
                <a:latin typeface="Times New Roman" pitchFamily="18" charset="0"/>
                <a:cs typeface="Times New Roman" pitchFamily="18" charset="0"/>
              </a:rPr>
              <a:t> orientation relationship occurs when the pearlite colony nucleates first with cementite. The </a:t>
            </a:r>
            <a:r>
              <a:rPr lang="en-US" sz="1600" baseline="0" dirty="0" err="1">
                <a:latin typeface="Times New Roman" pitchFamily="18" charset="0"/>
                <a:cs typeface="Times New Roman" pitchFamily="18" charset="0"/>
              </a:rPr>
              <a:t>Bagaryatsky</a:t>
            </a:r>
            <a:r>
              <a:rPr lang="en-US" sz="1600" baseline="0" dirty="0">
                <a:latin typeface="Times New Roman" pitchFamily="18" charset="0"/>
                <a:cs typeface="Times New Roman" pitchFamily="18" charset="0"/>
              </a:rPr>
              <a:t> orientation relationship was observed when the pearlite colony nucleated with ferrite. This was observed in both hypereutectoid or </a:t>
            </a:r>
            <a:r>
              <a:rPr lang="en-US" sz="1600" baseline="0" dirty="0" err="1">
                <a:latin typeface="Times New Roman" pitchFamily="18" charset="0"/>
                <a:cs typeface="Times New Roman" pitchFamily="18" charset="0"/>
              </a:rPr>
              <a:t>hypoeutectoid</a:t>
            </a:r>
            <a:r>
              <a:rPr lang="en-US" sz="1600" baseline="0" dirty="0">
                <a:latin typeface="Times New Roman" pitchFamily="18" charset="0"/>
                <a:cs typeface="Times New Roman" pitchFamily="18" charset="0"/>
              </a:rPr>
              <a:t> alloys. All results of ORs were confirmed using EBSD.</a:t>
            </a:r>
          </a:p>
          <a:p>
            <a:endParaRPr lang="en-US" sz="1600" baseline="0" dirty="0">
              <a:latin typeface="Times New Roman" pitchFamily="18" charset="0"/>
              <a:cs typeface="Times New Roman" pitchFamily="18" charset="0"/>
            </a:endParaRPr>
          </a:p>
          <a:p>
            <a:r>
              <a:rPr lang="en-US" sz="1600" baseline="0" dirty="0">
                <a:latin typeface="Times New Roman" pitchFamily="18" charset="0"/>
                <a:cs typeface="Times New Roman" pitchFamily="18" charset="0"/>
              </a:rPr>
              <a:t>A 2009 review paper</a:t>
            </a:r>
            <a:r>
              <a:rPr lang="en-US" sz="1600" baseline="30000" dirty="0">
                <a:latin typeface="Times New Roman" pitchFamily="18" charset="0"/>
                <a:cs typeface="Times New Roman" pitchFamily="18" charset="0"/>
              </a:rPr>
              <a:t>3</a:t>
            </a:r>
            <a:r>
              <a:rPr lang="en-US" sz="1600" baseline="0" dirty="0">
                <a:latin typeface="Times New Roman" pitchFamily="18" charset="0"/>
                <a:cs typeface="Times New Roman" pitchFamily="18" charset="0"/>
              </a:rPr>
              <a:t> on predicting orientation relationships using an edge-to-edge matching method to minimize the misfit at an interface stated that using a “selected area electron diffraction” is insufficient resolution to differentiate between the </a:t>
            </a:r>
            <a:r>
              <a:rPr lang="en-US" sz="1600" baseline="0" dirty="0" err="1">
                <a:latin typeface="Times New Roman" pitchFamily="18" charset="0"/>
                <a:cs typeface="Times New Roman" pitchFamily="18" charset="0"/>
              </a:rPr>
              <a:t>Isaichev</a:t>
            </a:r>
            <a:r>
              <a:rPr lang="en-US" sz="1600" baseline="0" dirty="0">
                <a:latin typeface="Times New Roman" pitchFamily="18" charset="0"/>
                <a:cs typeface="Times New Roman" pitchFamily="18" charset="0"/>
              </a:rPr>
              <a:t> and </a:t>
            </a:r>
            <a:r>
              <a:rPr lang="en-US" sz="1600" baseline="0" dirty="0" err="1">
                <a:latin typeface="Times New Roman" pitchFamily="18" charset="0"/>
                <a:cs typeface="Times New Roman" pitchFamily="18" charset="0"/>
              </a:rPr>
              <a:t>Bagaryatsky</a:t>
            </a:r>
            <a:r>
              <a:rPr lang="en-US" sz="1600" baseline="0" dirty="0">
                <a:latin typeface="Times New Roman" pitchFamily="18" charset="0"/>
                <a:cs typeface="Times New Roman" pitchFamily="18" charset="0"/>
              </a:rPr>
              <a:t> ORs. Higher resolution measurements using convergent beam Kikuchi line diffraction patterns never observed the </a:t>
            </a:r>
            <a:r>
              <a:rPr lang="en-US" sz="1600" baseline="0" dirty="0" err="1">
                <a:latin typeface="Times New Roman" pitchFamily="18" charset="0"/>
                <a:cs typeface="Times New Roman" pitchFamily="18" charset="0"/>
              </a:rPr>
              <a:t>Bagaryatsky</a:t>
            </a:r>
            <a:r>
              <a:rPr lang="en-US" sz="1600" baseline="0" dirty="0">
                <a:latin typeface="Times New Roman" pitchFamily="18" charset="0"/>
                <a:cs typeface="Times New Roman" pitchFamily="18" charset="0"/>
              </a:rPr>
              <a:t> OR. They go as far as to say the </a:t>
            </a:r>
            <a:r>
              <a:rPr lang="en-US" sz="1600" baseline="0" dirty="0" err="1">
                <a:latin typeface="Times New Roman" pitchFamily="18" charset="0"/>
                <a:cs typeface="Times New Roman" pitchFamily="18" charset="0"/>
              </a:rPr>
              <a:t>Pitsch-Petch</a:t>
            </a:r>
            <a:r>
              <a:rPr lang="en-US" sz="1600" baseline="0" dirty="0">
                <a:latin typeface="Times New Roman" pitchFamily="18" charset="0"/>
                <a:cs typeface="Times New Roman" pitchFamily="18" charset="0"/>
              </a:rPr>
              <a:t> OR also does not exist, but it is really four distinct ORs which vary less than 6</a:t>
            </a:r>
            <a:r>
              <a:rPr lang="en-US" sz="1600" baseline="30000" dirty="0">
                <a:latin typeface="Times New Roman" pitchFamily="18" charset="0"/>
                <a:cs typeface="Times New Roman" pitchFamily="18" charset="0"/>
              </a:rPr>
              <a:t>o</a:t>
            </a:r>
            <a:r>
              <a:rPr lang="en-US" sz="1600" baseline="0" dirty="0">
                <a:latin typeface="Times New Roman" pitchFamily="18" charset="0"/>
                <a:cs typeface="Times New Roman" pitchFamily="18" charset="0"/>
              </a:rPr>
              <a:t> from </a:t>
            </a:r>
            <a:r>
              <a:rPr lang="en-US" sz="1600" baseline="0" dirty="0" err="1">
                <a:latin typeface="Times New Roman" pitchFamily="18" charset="0"/>
                <a:cs typeface="Times New Roman" pitchFamily="18" charset="0"/>
              </a:rPr>
              <a:t>Pitsch-Petch</a:t>
            </a:r>
            <a:r>
              <a:rPr lang="en-US" sz="1600" baseline="0" dirty="0">
                <a:latin typeface="Times New Roman" pitchFamily="18" charset="0"/>
                <a:cs typeface="Times New Roman" pitchFamily="18" charset="0"/>
              </a:rPr>
              <a:t>. Additionally, the </a:t>
            </a:r>
            <a:r>
              <a:rPr lang="en-US" sz="1600" baseline="0" dirty="0" err="1">
                <a:latin typeface="Times New Roman" pitchFamily="18" charset="0"/>
                <a:cs typeface="Times New Roman" pitchFamily="18" charset="0"/>
              </a:rPr>
              <a:t>Bagaryatsky</a:t>
            </a:r>
            <a:r>
              <a:rPr lang="en-US" sz="1600" baseline="0" dirty="0">
                <a:latin typeface="Times New Roman" pitchFamily="18" charset="0"/>
                <a:cs typeface="Times New Roman" pitchFamily="18" charset="0"/>
              </a:rPr>
              <a:t> and </a:t>
            </a:r>
            <a:r>
              <a:rPr lang="en-US" sz="1600" baseline="0" dirty="0" err="1">
                <a:latin typeface="Times New Roman" pitchFamily="18" charset="0"/>
                <a:cs typeface="Times New Roman" pitchFamily="18" charset="0"/>
              </a:rPr>
              <a:t>Isaichev</a:t>
            </a:r>
            <a:r>
              <a:rPr lang="en-US" sz="1600" baseline="0" dirty="0">
                <a:latin typeface="Times New Roman" pitchFamily="18" charset="0"/>
                <a:cs typeface="Times New Roman" pitchFamily="18" charset="0"/>
              </a:rPr>
              <a:t> OR vary by about 3.5</a:t>
            </a:r>
            <a:r>
              <a:rPr lang="en-US" sz="1600" baseline="30000" dirty="0">
                <a:latin typeface="Times New Roman" pitchFamily="18" charset="0"/>
                <a:cs typeface="Times New Roman" pitchFamily="18" charset="0"/>
              </a:rPr>
              <a:t>o</a:t>
            </a:r>
            <a:r>
              <a:rPr lang="en-US" sz="1600" baseline="0" dirty="0">
                <a:latin typeface="Times New Roman" pitchFamily="18" charset="0"/>
                <a:cs typeface="Times New Roman" pitchFamily="18" charset="0"/>
              </a:rPr>
              <a:t>.</a:t>
            </a:r>
          </a:p>
          <a:p>
            <a:endParaRPr lang="en-US" sz="1600" baseline="0" dirty="0">
              <a:latin typeface="Times New Roman" pitchFamily="18" charset="0"/>
              <a:cs typeface="Times New Roman" pitchFamily="18" charset="0"/>
            </a:endParaRPr>
          </a:p>
          <a:p>
            <a:r>
              <a:rPr lang="en-US" sz="1600" baseline="0" dirty="0">
                <a:latin typeface="Times New Roman" pitchFamily="18" charset="0"/>
                <a:cs typeface="Times New Roman" pitchFamily="18" charset="0"/>
              </a:rPr>
              <a:t>However, in a 2008 PhD thesis</a:t>
            </a:r>
            <a:r>
              <a:rPr lang="en-US" sz="1600" baseline="30000" dirty="0">
                <a:latin typeface="Times New Roman" pitchFamily="18" charset="0"/>
                <a:cs typeface="Times New Roman" pitchFamily="18" charset="0"/>
              </a:rPr>
              <a:t>4</a:t>
            </a:r>
            <a:r>
              <a:rPr lang="en-US" sz="1600" baseline="0" dirty="0">
                <a:latin typeface="Times New Roman" pitchFamily="18" charset="0"/>
                <a:cs typeface="Times New Roman" pitchFamily="18" charset="0"/>
              </a:rPr>
              <a:t> the </a:t>
            </a:r>
            <a:r>
              <a:rPr lang="en-US" sz="1600" baseline="0" dirty="0" err="1">
                <a:latin typeface="Times New Roman" pitchFamily="18" charset="0"/>
                <a:cs typeface="Times New Roman" pitchFamily="18" charset="0"/>
              </a:rPr>
              <a:t>Bagaryatsky</a:t>
            </a:r>
            <a:r>
              <a:rPr lang="en-US" sz="1600" baseline="0" dirty="0">
                <a:latin typeface="Times New Roman" pitchFamily="18" charset="0"/>
                <a:cs typeface="Times New Roman" pitchFamily="18" charset="0"/>
              </a:rPr>
              <a:t> OR was observed using EBSD, which has a angular resolution of about 1-2 degrees.</a:t>
            </a:r>
          </a:p>
          <a:p>
            <a:endParaRPr lang="en-US" sz="1600" baseline="0" dirty="0">
              <a:latin typeface="Times New Roman" pitchFamily="18" charset="0"/>
              <a:cs typeface="Times New Roman" pitchFamily="18" charset="0"/>
            </a:endParaRPr>
          </a:p>
          <a:p>
            <a:r>
              <a:rPr lang="en-US" sz="1600" baseline="0" dirty="0">
                <a:latin typeface="Times New Roman" pitchFamily="18" charset="0"/>
                <a:cs typeface="Times New Roman" pitchFamily="18" charset="0"/>
              </a:rPr>
              <a:t>With the small difference between ORs and EBSD confirmation of the </a:t>
            </a:r>
            <a:r>
              <a:rPr lang="en-US" sz="1600" baseline="0" dirty="0" err="1">
                <a:latin typeface="Times New Roman" pitchFamily="18" charset="0"/>
                <a:cs typeface="Times New Roman" pitchFamily="18" charset="0"/>
              </a:rPr>
              <a:t>Bagaryatsky</a:t>
            </a:r>
            <a:r>
              <a:rPr lang="en-US" sz="1600" baseline="0" dirty="0">
                <a:latin typeface="Times New Roman" pitchFamily="18" charset="0"/>
                <a:cs typeface="Times New Roman" pitchFamily="18" charset="0"/>
              </a:rPr>
              <a:t>, I still believe that the </a:t>
            </a:r>
            <a:r>
              <a:rPr lang="en-US" sz="1600" baseline="0" dirty="0" err="1">
                <a:latin typeface="Times New Roman" pitchFamily="18" charset="0"/>
                <a:cs typeface="Times New Roman" pitchFamily="18" charset="0"/>
              </a:rPr>
              <a:t>Bagaryatsky</a:t>
            </a:r>
            <a:r>
              <a:rPr lang="en-US" sz="1600" baseline="0" dirty="0">
                <a:latin typeface="Times New Roman" pitchFamily="18" charset="0"/>
                <a:cs typeface="Times New Roman" pitchFamily="18" charset="0"/>
              </a:rPr>
              <a:t> OR (along with the </a:t>
            </a:r>
            <a:r>
              <a:rPr lang="en-US" sz="1600" baseline="0" dirty="0" err="1">
                <a:latin typeface="Times New Roman" pitchFamily="18" charset="0"/>
                <a:cs typeface="Times New Roman" pitchFamily="18" charset="0"/>
              </a:rPr>
              <a:t>Pitsch-Petch</a:t>
            </a:r>
            <a:r>
              <a:rPr lang="en-US" sz="1600" baseline="0" dirty="0">
                <a:latin typeface="Times New Roman" pitchFamily="18" charset="0"/>
                <a:cs typeface="Times New Roman" pitchFamily="18" charset="0"/>
              </a:rPr>
              <a:t> OR) is still valid and occur about 50/50.</a:t>
            </a:r>
            <a:endParaRPr lang="en-US" sz="1600" baseline="30000" dirty="0">
              <a:latin typeface="Times New Roman" pitchFamily="18" charset="0"/>
              <a:cs typeface="Times New Roman" pitchFamily="18" charset="0"/>
            </a:endParaRPr>
          </a:p>
        </p:txBody>
      </p:sp>
      <p:sp>
        <p:nvSpPr>
          <p:cNvPr id="4" name="TextBox 12"/>
          <p:cNvSpPr txBox="1">
            <a:spLocks noChangeArrowheads="1"/>
          </p:cNvSpPr>
          <p:nvPr/>
        </p:nvSpPr>
        <p:spPr bwMode="auto">
          <a:xfrm>
            <a:off x="0" y="6150114"/>
            <a:ext cx="4425351" cy="707886"/>
          </a:xfrm>
          <a:prstGeom prst="rect">
            <a:avLst/>
          </a:prstGeom>
          <a:noFill/>
          <a:ln w="9525">
            <a:noFill/>
            <a:miter lim="800000"/>
            <a:headEnd/>
            <a:tailEnd/>
          </a:ln>
        </p:spPr>
        <p:txBody>
          <a:bodyPr wrap="square">
            <a:spAutoFit/>
          </a:bodyPr>
          <a:lstStyle/>
          <a:p>
            <a:r>
              <a:rPr lang="en-US" sz="1000" baseline="30000" dirty="0">
                <a:solidFill>
                  <a:srgbClr val="660066"/>
                </a:solidFill>
                <a:latin typeface="Times New Roman" pitchFamily="18" charset="0"/>
                <a:cs typeface="Times New Roman" pitchFamily="18" charset="0"/>
              </a:rPr>
              <a:t>1</a:t>
            </a:r>
            <a:r>
              <a:rPr lang="en-US" sz="1000" baseline="0" dirty="0">
                <a:solidFill>
                  <a:srgbClr val="660066"/>
                </a:solidFill>
                <a:latin typeface="Times New Roman" pitchFamily="18" charset="0"/>
                <a:cs typeface="Times New Roman" pitchFamily="18" charset="0"/>
              </a:rPr>
              <a:t>Gourges-Lorenzen, A.F., Int. Materials Reviews, 52 (2002) no. 2</a:t>
            </a:r>
          </a:p>
          <a:p>
            <a:r>
              <a:rPr lang="en-US" sz="1000" baseline="30000" dirty="0">
                <a:solidFill>
                  <a:srgbClr val="660066"/>
                </a:solidFill>
                <a:latin typeface="Times New Roman" pitchFamily="18" charset="0"/>
                <a:cs typeface="Times New Roman" pitchFamily="18" charset="0"/>
              </a:rPr>
              <a:t>2</a:t>
            </a:r>
            <a:r>
              <a:rPr lang="en-US" sz="1000" baseline="0" dirty="0">
                <a:solidFill>
                  <a:srgbClr val="660066"/>
                </a:solidFill>
                <a:latin typeface="Times New Roman" pitchFamily="18" charset="0"/>
                <a:cs typeface="Times New Roman" pitchFamily="18" charset="0"/>
              </a:rPr>
              <a:t>Mangan, </a:t>
            </a:r>
            <a:r>
              <a:rPr lang="en-US" sz="1000" baseline="0" dirty="0" err="1">
                <a:solidFill>
                  <a:srgbClr val="660066"/>
                </a:solidFill>
                <a:latin typeface="Times New Roman" pitchFamily="18" charset="0"/>
                <a:cs typeface="Times New Roman" pitchFamily="18" charset="0"/>
              </a:rPr>
              <a:t>Shiflet</a:t>
            </a:r>
            <a:r>
              <a:rPr lang="en-US" sz="1000" baseline="0" dirty="0">
                <a:solidFill>
                  <a:srgbClr val="660066"/>
                </a:solidFill>
                <a:latin typeface="Times New Roman" pitchFamily="18" charset="0"/>
                <a:cs typeface="Times New Roman" pitchFamily="18" charset="0"/>
              </a:rPr>
              <a:t>, Met Trans A, 30A (1999) 2767-2781</a:t>
            </a:r>
          </a:p>
          <a:p>
            <a:r>
              <a:rPr lang="en-US" sz="1000" baseline="30000" dirty="0">
                <a:solidFill>
                  <a:srgbClr val="660066"/>
                </a:solidFill>
                <a:latin typeface="Times New Roman" pitchFamily="18" charset="0"/>
                <a:cs typeface="Times New Roman" pitchFamily="18" charset="0"/>
              </a:rPr>
              <a:t>3</a:t>
            </a:r>
            <a:r>
              <a:rPr lang="en-US" sz="1000" baseline="0" dirty="0">
                <a:solidFill>
                  <a:srgbClr val="660066"/>
                </a:solidFill>
                <a:latin typeface="Times New Roman" pitchFamily="18" charset="0"/>
                <a:cs typeface="Times New Roman" pitchFamily="18" charset="0"/>
              </a:rPr>
              <a:t>Zhang, M.X., Kelly, P.M., Progress in Materials Science, 54 (2009) 1101-1170</a:t>
            </a:r>
          </a:p>
          <a:p>
            <a:r>
              <a:rPr lang="en-US" sz="1000" baseline="30000" dirty="0">
                <a:solidFill>
                  <a:srgbClr val="660066"/>
                </a:solidFill>
                <a:latin typeface="Times New Roman" pitchFamily="18" charset="0"/>
                <a:cs typeface="Times New Roman" pitchFamily="18" charset="0"/>
              </a:rPr>
              <a:t>4</a:t>
            </a:r>
            <a:r>
              <a:rPr lang="en-US" sz="1000" baseline="0" dirty="0">
                <a:solidFill>
                  <a:srgbClr val="660066"/>
                </a:solidFill>
                <a:latin typeface="Times New Roman" pitchFamily="18" charset="0"/>
                <a:cs typeface="Times New Roman" pitchFamily="18" charset="0"/>
              </a:rPr>
              <a:t>Nikolussi, M., PhD Thesis, 2008</a:t>
            </a:r>
          </a:p>
        </p:txBody>
      </p:sp>
      <p:sp>
        <p:nvSpPr>
          <p:cNvPr id="5"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35</a:t>
            </a:fld>
            <a:endParaRPr lang="en-US" dirty="0">
              <a:latin typeface="Franklin Gothic Book"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62000" y="0"/>
            <a:ext cx="7696199" cy="838200"/>
          </a:xfrm>
        </p:spPr>
        <p:txBody>
          <a:bodyPr>
            <a:normAutofit/>
          </a:bodyPr>
          <a:lstStyle/>
          <a:p>
            <a:pPr eaLnBrk="1" hangingPunct="1"/>
            <a:r>
              <a:rPr lang="en-US" sz="3200" dirty="0">
                <a:solidFill>
                  <a:srgbClr val="0000FF"/>
                </a:solidFill>
                <a:latin typeface="Times New Roman" pitchFamily="18" charset="0"/>
                <a:cs typeface="Times New Roman" pitchFamily="18" charset="0"/>
              </a:rPr>
              <a:t>Pearlite: Hypothesis and Experiments</a:t>
            </a:r>
            <a:endParaRPr lang="en-US" sz="3200" dirty="0">
              <a:solidFill>
                <a:srgbClr val="0000FF"/>
              </a:solidFill>
            </a:endParaRPr>
          </a:p>
        </p:txBody>
      </p:sp>
      <p:sp>
        <p:nvSpPr>
          <p:cNvPr id="6" name="TextBox 15"/>
          <p:cNvSpPr txBox="1">
            <a:spLocks noChangeArrowheads="1"/>
          </p:cNvSpPr>
          <p:nvPr/>
        </p:nvSpPr>
        <p:spPr bwMode="auto">
          <a:xfrm>
            <a:off x="709301" y="1507856"/>
            <a:ext cx="7725398" cy="307777"/>
          </a:xfrm>
          <a:prstGeom prst="rect">
            <a:avLst/>
          </a:prstGeom>
          <a:noFill/>
          <a:ln w="9525">
            <a:noFill/>
            <a:miter lim="800000"/>
            <a:headEnd/>
            <a:tailEnd/>
          </a:ln>
        </p:spPr>
        <p:txBody>
          <a:bodyPr wrap="square">
            <a:spAutoFit/>
          </a:bodyPr>
          <a:lstStyle/>
          <a:p>
            <a:pPr algn="ctr"/>
            <a:r>
              <a:rPr lang="en-US" sz="1400" u="sng" baseline="0" dirty="0">
                <a:latin typeface="Times New Roman" pitchFamily="18" charset="0"/>
                <a:cs typeface="Times New Roman" pitchFamily="18" charset="0"/>
              </a:rPr>
              <a:t>Concise background relating to hypothesis:</a:t>
            </a:r>
            <a:endParaRPr lang="en-US" sz="1400" u="sng" baseline="30000" dirty="0">
              <a:latin typeface="Times New Roman" pitchFamily="18" charset="0"/>
              <a:cs typeface="Times New Roman" pitchFamily="18" charset="0"/>
            </a:endParaRPr>
          </a:p>
        </p:txBody>
      </p:sp>
      <p:sp>
        <p:nvSpPr>
          <p:cNvPr id="5" name="TextBox 15"/>
          <p:cNvSpPr txBox="1">
            <a:spLocks noChangeArrowheads="1"/>
          </p:cNvSpPr>
          <p:nvPr/>
        </p:nvSpPr>
        <p:spPr bwMode="auto">
          <a:xfrm>
            <a:off x="54243" y="1044959"/>
            <a:ext cx="9035514" cy="307777"/>
          </a:xfrm>
          <a:prstGeom prst="rect">
            <a:avLst/>
          </a:prstGeom>
          <a:noFill/>
          <a:ln w="9525">
            <a:noFill/>
            <a:miter lim="800000"/>
            <a:headEnd/>
            <a:tailEnd/>
          </a:ln>
        </p:spPr>
        <p:txBody>
          <a:bodyPr wrap="square">
            <a:spAutoFit/>
          </a:bodyPr>
          <a:lstStyle/>
          <a:p>
            <a:r>
              <a:rPr lang="en-US" sz="1400" b="1" baseline="0" dirty="0">
                <a:latin typeface="Times New Roman" pitchFamily="18" charset="0"/>
                <a:cs typeface="Times New Roman" pitchFamily="18" charset="0"/>
              </a:rPr>
              <a:t>Hypothesis: </a:t>
            </a:r>
            <a:r>
              <a:rPr lang="en-US" sz="1400" baseline="0" dirty="0">
                <a:latin typeface="Times New Roman" pitchFamily="18" charset="0"/>
                <a:cs typeface="Times New Roman" pitchFamily="18" charset="0"/>
              </a:rPr>
              <a:t>Pearlite colonies containing the </a:t>
            </a:r>
            <a:r>
              <a:rPr lang="en-US" sz="1400" baseline="0" dirty="0" err="1">
                <a:latin typeface="Times New Roman" pitchFamily="18" charset="0"/>
                <a:cs typeface="Times New Roman" pitchFamily="18" charset="0"/>
              </a:rPr>
              <a:t>Bagaryatsky</a:t>
            </a:r>
            <a:r>
              <a:rPr lang="en-US" sz="1400" baseline="0" dirty="0">
                <a:latin typeface="Times New Roman" pitchFamily="18" charset="0"/>
                <a:cs typeface="Times New Roman" pitchFamily="18" charset="0"/>
              </a:rPr>
              <a:t> OR will deform more than those containing the </a:t>
            </a:r>
            <a:r>
              <a:rPr lang="en-US" sz="1400" baseline="0" dirty="0" err="1">
                <a:latin typeface="Times New Roman" pitchFamily="18" charset="0"/>
                <a:cs typeface="Times New Roman" pitchFamily="18" charset="0"/>
              </a:rPr>
              <a:t>Pitsch-Petch</a:t>
            </a:r>
            <a:r>
              <a:rPr lang="en-US" sz="1400" baseline="0" dirty="0">
                <a:latin typeface="Times New Roman" pitchFamily="18" charset="0"/>
                <a:cs typeface="Times New Roman" pitchFamily="18" charset="0"/>
              </a:rPr>
              <a:t> OR.</a:t>
            </a:r>
            <a:endParaRPr lang="en-US" sz="1400" b="1" baseline="30000" dirty="0">
              <a:latin typeface="Times New Roman" pitchFamily="18" charset="0"/>
              <a:cs typeface="Times New Roman" pitchFamily="18" charset="0"/>
            </a:endParaRPr>
          </a:p>
        </p:txBody>
      </p:sp>
      <p:sp>
        <p:nvSpPr>
          <p:cNvPr id="7" name="TextBox 7"/>
          <p:cNvSpPr txBox="1">
            <a:spLocks noChangeArrowheads="1"/>
          </p:cNvSpPr>
          <p:nvPr/>
        </p:nvSpPr>
        <p:spPr bwMode="auto">
          <a:xfrm>
            <a:off x="689375" y="2192056"/>
            <a:ext cx="3372710" cy="1549142"/>
          </a:xfrm>
          <a:prstGeom prst="rect">
            <a:avLst/>
          </a:prstGeom>
          <a:noFill/>
          <a:ln w="9525">
            <a:noFill/>
            <a:miter lim="800000"/>
            <a:headEnd/>
            <a:tailEnd/>
          </a:ln>
        </p:spPr>
        <p:txBody>
          <a:bodyPr wrap="square">
            <a:spAutoFit/>
          </a:bodyPr>
          <a:lstStyle/>
          <a:p>
            <a:pPr algn="r"/>
            <a:r>
              <a:rPr lang="en-US" sz="1400" b="1" baseline="0" dirty="0" err="1">
                <a:latin typeface="Times New Roman" pitchFamily="18" charset="0"/>
                <a:cs typeface="Times New Roman" pitchFamily="18" charset="0"/>
              </a:rPr>
              <a:t>Bagaryatsky</a:t>
            </a:r>
            <a:r>
              <a:rPr lang="en-US" sz="1400" b="1" baseline="0" dirty="0">
                <a:latin typeface="Times New Roman" pitchFamily="18" charset="0"/>
                <a:cs typeface="Times New Roman" pitchFamily="18" charset="0"/>
              </a:rPr>
              <a:t>:</a:t>
            </a:r>
            <a:r>
              <a:rPr lang="en-US" sz="1400" baseline="0" dirty="0">
                <a:latin typeface="Times New Roman" pitchFamily="18" charset="0"/>
                <a:cs typeface="Times New Roman" pitchFamily="18" charset="0"/>
              </a:rPr>
              <a:t>               	        [100]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//[1͞10]</a:t>
            </a:r>
            <a:r>
              <a:rPr lang="en-US" sz="1400" dirty="0">
                <a:latin typeface="Times New Roman" pitchFamily="18" charset="0"/>
                <a:cs typeface="Times New Roman" pitchFamily="18" charset="0"/>
              </a:rPr>
              <a:t>f</a:t>
            </a:r>
          </a:p>
          <a:p>
            <a:pPr algn="r"/>
            <a:r>
              <a:rPr lang="en-US" sz="1400" baseline="0" dirty="0">
                <a:latin typeface="Times New Roman" pitchFamily="18" charset="0"/>
                <a:cs typeface="Times New Roman" pitchFamily="18" charset="0"/>
              </a:rPr>
              <a:t>[010]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//[111]</a:t>
            </a:r>
            <a:r>
              <a:rPr lang="en-US" sz="1400" dirty="0">
                <a:latin typeface="Times New Roman" pitchFamily="18" charset="0"/>
                <a:cs typeface="Times New Roman" pitchFamily="18" charset="0"/>
              </a:rPr>
              <a:t>f</a:t>
            </a:r>
          </a:p>
          <a:p>
            <a:pPr algn="r"/>
            <a:r>
              <a:rPr lang="en-US" sz="1400" baseline="0" dirty="0">
                <a:latin typeface="Times New Roman" pitchFamily="18" charset="0"/>
                <a:cs typeface="Times New Roman" pitchFamily="18" charset="0"/>
              </a:rPr>
              <a:t>Habit Planes  </a:t>
            </a:r>
            <a:r>
              <a:rPr lang="en-US" sz="1400" baseline="0" dirty="0">
                <a:latin typeface="Times New Roman" pitchFamily="18" charset="0"/>
                <a:cs typeface="Times New Roman" pitchFamily="18" charset="0"/>
                <a:sym typeface="Symbol"/>
              </a:rPr>
              <a:t>  </a:t>
            </a:r>
            <a:r>
              <a:rPr lang="en-US" sz="1400" baseline="0" dirty="0">
                <a:latin typeface="Times New Roman" pitchFamily="18" charset="0"/>
                <a:cs typeface="Times New Roman" pitchFamily="18" charset="0"/>
              </a:rPr>
              <a:t>(001)</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//(͞1͞12)</a:t>
            </a:r>
            <a:r>
              <a:rPr lang="en-US" sz="1400" dirty="0">
                <a:latin typeface="Times New Roman" pitchFamily="18" charset="0"/>
                <a:cs typeface="Times New Roman" pitchFamily="18" charset="0"/>
              </a:rPr>
              <a:t>f</a:t>
            </a:r>
          </a:p>
          <a:p>
            <a:pPr algn="r"/>
            <a:endParaRPr lang="en-US" sz="800" dirty="0">
              <a:latin typeface="Times New Roman" pitchFamily="18" charset="0"/>
              <a:cs typeface="Times New Roman" pitchFamily="18" charset="0"/>
            </a:endParaRPr>
          </a:p>
          <a:p>
            <a:pPr algn="r"/>
            <a:endParaRPr lang="en-US" sz="800" dirty="0">
              <a:latin typeface="Times New Roman" pitchFamily="18" charset="0"/>
              <a:cs typeface="Times New Roman" pitchFamily="18" charset="0"/>
            </a:endParaRPr>
          </a:p>
          <a:p>
            <a:pPr algn="r"/>
            <a:r>
              <a:rPr lang="en-US" sz="1400" b="1" baseline="0" dirty="0" err="1">
                <a:latin typeface="Times New Roman" pitchFamily="18" charset="0"/>
                <a:cs typeface="Times New Roman" pitchFamily="18" charset="0"/>
              </a:rPr>
              <a:t>Pitsch-Petch</a:t>
            </a:r>
            <a:r>
              <a:rPr lang="en-US" sz="1400" b="1" baseline="0" dirty="0">
                <a:latin typeface="Times New Roman" pitchFamily="18" charset="0"/>
                <a:cs typeface="Times New Roman" pitchFamily="18" charset="0"/>
              </a:rPr>
              <a:t>:</a:t>
            </a:r>
            <a:r>
              <a:rPr lang="en-US" sz="1400" baseline="0" dirty="0">
                <a:latin typeface="Times New Roman" pitchFamily="18" charset="0"/>
                <a:cs typeface="Times New Roman" pitchFamily="18" charset="0"/>
              </a:rPr>
              <a:t>       [100]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 2.6 deg from [͞31͞1]</a:t>
            </a:r>
            <a:r>
              <a:rPr lang="en-US" sz="1400" dirty="0">
                <a:latin typeface="Times New Roman" pitchFamily="18" charset="0"/>
                <a:cs typeface="Times New Roman" pitchFamily="18" charset="0"/>
              </a:rPr>
              <a:t>f</a:t>
            </a:r>
          </a:p>
          <a:p>
            <a:pPr algn="r"/>
            <a:r>
              <a:rPr lang="en-US" sz="1400" baseline="0" dirty="0">
                <a:latin typeface="Times New Roman" pitchFamily="18" charset="0"/>
                <a:cs typeface="Times New Roman" pitchFamily="18" charset="0"/>
              </a:rPr>
              <a:t>[010]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 2.6 deg from [131]</a:t>
            </a:r>
            <a:r>
              <a:rPr lang="en-US" sz="1400" dirty="0">
                <a:latin typeface="Times New Roman" pitchFamily="18" charset="0"/>
                <a:cs typeface="Times New Roman" pitchFamily="18" charset="0"/>
              </a:rPr>
              <a:t>f</a:t>
            </a:r>
          </a:p>
          <a:p>
            <a:pPr algn="r"/>
            <a:r>
              <a:rPr lang="en-US" sz="1400" baseline="0" dirty="0">
                <a:latin typeface="Times New Roman" pitchFamily="18" charset="0"/>
                <a:cs typeface="Times New Roman" pitchFamily="18" charset="0"/>
              </a:rPr>
              <a:t>Habit Planes  </a:t>
            </a:r>
            <a:r>
              <a:rPr lang="en-US" sz="1400" baseline="0" dirty="0">
                <a:latin typeface="Times New Roman" pitchFamily="18" charset="0"/>
                <a:cs typeface="Times New Roman" pitchFamily="18" charset="0"/>
                <a:sym typeface="Symbol"/>
              </a:rPr>
              <a:t>  </a:t>
            </a:r>
            <a:r>
              <a:rPr lang="en-US" sz="1400" baseline="0" dirty="0">
                <a:latin typeface="Times New Roman" pitchFamily="18" charset="0"/>
                <a:cs typeface="Times New Roman" pitchFamily="18" charset="0"/>
              </a:rPr>
              <a:t>(001)</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//[21͞5]</a:t>
            </a:r>
            <a:r>
              <a:rPr lang="en-US" sz="1400" dirty="0">
                <a:latin typeface="Times New Roman" pitchFamily="18" charset="0"/>
                <a:cs typeface="Times New Roman" pitchFamily="18" charset="0"/>
              </a:rPr>
              <a:t>f</a:t>
            </a:r>
          </a:p>
        </p:txBody>
      </p:sp>
      <p:cxnSp>
        <p:nvCxnSpPr>
          <p:cNvPr id="8" name="Straight Connector 7"/>
          <p:cNvCxnSpPr/>
          <p:nvPr/>
        </p:nvCxnSpPr>
        <p:spPr bwMode="auto">
          <a:xfrm>
            <a:off x="113232" y="1401510"/>
            <a:ext cx="891753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1" name="TextBox 15"/>
          <p:cNvSpPr txBox="1">
            <a:spLocks noChangeArrowheads="1"/>
          </p:cNvSpPr>
          <p:nvPr/>
        </p:nvSpPr>
        <p:spPr bwMode="auto">
          <a:xfrm>
            <a:off x="358923" y="1839004"/>
            <a:ext cx="4033615" cy="307777"/>
          </a:xfrm>
          <a:prstGeom prst="rect">
            <a:avLst/>
          </a:prstGeom>
          <a:noFill/>
          <a:ln w="9525">
            <a:noFill/>
            <a:miter lim="800000"/>
            <a:headEnd/>
            <a:tailEnd/>
          </a:ln>
        </p:spPr>
        <p:txBody>
          <a:bodyPr wrap="square">
            <a:spAutoFit/>
          </a:bodyPr>
          <a:lstStyle/>
          <a:p>
            <a:pPr algn="ctr"/>
            <a:r>
              <a:rPr lang="en-US" sz="1400" b="1" u="sng" baseline="0" dirty="0">
                <a:latin typeface="Times New Roman" pitchFamily="18" charset="0"/>
                <a:cs typeface="Times New Roman" pitchFamily="18" charset="0"/>
              </a:rPr>
              <a:t>Orientation Relationships</a:t>
            </a:r>
            <a:endParaRPr lang="en-US" sz="1400" b="1" u="sng" baseline="30000" dirty="0">
              <a:latin typeface="Times New Roman" pitchFamily="18" charset="0"/>
              <a:cs typeface="Times New Roman" pitchFamily="18" charset="0"/>
            </a:endParaRPr>
          </a:p>
        </p:txBody>
      </p:sp>
      <p:sp>
        <p:nvSpPr>
          <p:cNvPr id="12" name="TextBox 15"/>
          <p:cNvSpPr txBox="1">
            <a:spLocks noChangeArrowheads="1"/>
          </p:cNvSpPr>
          <p:nvPr/>
        </p:nvSpPr>
        <p:spPr bwMode="auto">
          <a:xfrm>
            <a:off x="4735794" y="1839004"/>
            <a:ext cx="4033615" cy="307777"/>
          </a:xfrm>
          <a:prstGeom prst="rect">
            <a:avLst/>
          </a:prstGeom>
          <a:noFill/>
          <a:ln w="9525">
            <a:noFill/>
            <a:miter lim="800000"/>
            <a:headEnd/>
            <a:tailEnd/>
          </a:ln>
        </p:spPr>
        <p:txBody>
          <a:bodyPr wrap="square">
            <a:spAutoFit/>
          </a:bodyPr>
          <a:lstStyle/>
          <a:p>
            <a:pPr algn="ctr"/>
            <a:r>
              <a:rPr lang="en-US" sz="1400" b="1" u="sng" baseline="0" dirty="0">
                <a:latin typeface="Times New Roman" pitchFamily="18" charset="0"/>
                <a:cs typeface="Times New Roman" pitchFamily="18" charset="0"/>
              </a:rPr>
              <a:t>Slip Systems of Pearlite</a:t>
            </a:r>
            <a:endParaRPr lang="en-US" sz="1400" b="1" u="sng" baseline="30000" dirty="0">
              <a:latin typeface="Times New Roman" pitchFamily="18" charset="0"/>
              <a:cs typeface="Times New Roman" pitchFamily="18" charset="0"/>
            </a:endParaRPr>
          </a:p>
        </p:txBody>
      </p:sp>
      <p:sp>
        <p:nvSpPr>
          <p:cNvPr id="13" name="TextBox 7"/>
          <p:cNvSpPr txBox="1">
            <a:spLocks noChangeArrowheads="1"/>
          </p:cNvSpPr>
          <p:nvPr/>
        </p:nvSpPr>
        <p:spPr bwMode="auto">
          <a:xfrm>
            <a:off x="5081913" y="2192056"/>
            <a:ext cx="3372710" cy="1251625"/>
          </a:xfrm>
          <a:prstGeom prst="rect">
            <a:avLst/>
          </a:prstGeom>
          <a:noFill/>
          <a:ln w="9525">
            <a:noFill/>
            <a:miter lim="800000"/>
            <a:headEnd/>
            <a:tailEnd/>
          </a:ln>
        </p:spPr>
        <p:txBody>
          <a:bodyPr wrap="square">
            <a:spAutoFit/>
          </a:bodyPr>
          <a:lstStyle/>
          <a:p>
            <a:pPr algn="r"/>
            <a:r>
              <a:rPr lang="en-US" sz="1400" b="1" baseline="0" dirty="0">
                <a:latin typeface="Times New Roman" pitchFamily="18" charset="0"/>
                <a:cs typeface="Times New Roman" pitchFamily="18" charset="0"/>
              </a:rPr>
              <a:t>Ferrite:</a:t>
            </a:r>
            <a:r>
              <a:rPr lang="en-US" sz="1400" baseline="0" dirty="0">
                <a:latin typeface="Times New Roman" pitchFamily="18" charset="0"/>
                <a:cs typeface="Times New Roman" pitchFamily="18" charset="0"/>
              </a:rPr>
              <a:t> 		          &lt;111&gt;{110}</a:t>
            </a:r>
          </a:p>
          <a:p>
            <a:pPr algn="r"/>
            <a:r>
              <a:rPr lang="en-US" sz="1400" baseline="0" dirty="0">
                <a:latin typeface="Times New Roman" pitchFamily="18" charset="0"/>
                <a:cs typeface="Times New Roman" pitchFamily="18" charset="0"/>
              </a:rPr>
              <a:t>&lt;111&gt;{112}</a:t>
            </a:r>
            <a:endParaRPr lang="en-US" sz="800" dirty="0">
              <a:latin typeface="Times New Roman" pitchFamily="18" charset="0"/>
              <a:cs typeface="Times New Roman" pitchFamily="18" charset="0"/>
            </a:endParaRPr>
          </a:p>
          <a:p>
            <a:pPr algn="r"/>
            <a:endParaRPr lang="en-US" sz="800" dirty="0">
              <a:latin typeface="Times New Roman" pitchFamily="18" charset="0"/>
              <a:cs typeface="Times New Roman" pitchFamily="18" charset="0"/>
            </a:endParaRPr>
          </a:p>
          <a:p>
            <a:pPr algn="r"/>
            <a:r>
              <a:rPr lang="en-US" sz="1400" b="1" baseline="0" dirty="0">
                <a:latin typeface="Times New Roman" pitchFamily="18" charset="0"/>
                <a:cs typeface="Times New Roman" pitchFamily="18" charset="0"/>
              </a:rPr>
              <a:t>Cementite:</a:t>
            </a:r>
            <a:r>
              <a:rPr lang="en-US" sz="1400" baseline="0" dirty="0">
                <a:latin typeface="Times New Roman" pitchFamily="18" charset="0"/>
                <a:cs typeface="Times New Roman" pitchFamily="18" charset="0"/>
              </a:rPr>
              <a:t>       	          &lt;100&gt;{001}</a:t>
            </a:r>
          </a:p>
          <a:p>
            <a:pPr algn="r"/>
            <a:r>
              <a:rPr lang="en-US" sz="1400" baseline="0" dirty="0">
                <a:latin typeface="Times New Roman" pitchFamily="18" charset="0"/>
                <a:cs typeface="Times New Roman" pitchFamily="18" charset="0"/>
              </a:rPr>
              <a:t>&lt;100&gt;{011}</a:t>
            </a:r>
          </a:p>
          <a:p>
            <a:pPr algn="r"/>
            <a:r>
              <a:rPr lang="en-US" sz="1400" baseline="0" dirty="0">
                <a:latin typeface="Times New Roman" pitchFamily="18" charset="0"/>
                <a:cs typeface="Times New Roman" pitchFamily="18" charset="0"/>
              </a:rPr>
              <a:t>&lt;111&gt;{110}</a:t>
            </a:r>
            <a:endParaRPr lang="en-US" sz="1400" dirty="0">
              <a:latin typeface="Times New Roman" pitchFamily="18" charset="0"/>
              <a:cs typeface="Times New Roman" pitchFamily="18" charset="0"/>
            </a:endParaRPr>
          </a:p>
        </p:txBody>
      </p:sp>
      <p:sp>
        <p:nvSpPr>
          <p:cNvPr id="14" name="TextBox 15"/>
          <p:cNvSpPr txBox="1">
            <a:spLocks noChangeArrowheads="1"/>
          </p:cNvSpPr>
          <p:nvPr/>
        </p:nvSpPr>
        <p:spPr bwMode="auto">
          <a:xfrm>
            <a:off x="4735794" y="3427098"/>
            <a:ext cx="4033615" cy="307777"/>
          </a:xfrm>
          <a:prstGeom prst="rect">
            <a:avLst/>
          </a:prstGeom>
          <a:noFill/>
          <a:ln w="9525">
            <a:noFill/>
            <a:miter lim="800000"/>
            <a:headEnd/>
            <a:tailEnd/>
          </a:ln>
        </p:spPr>
        <p:txBody>
          <a:bodyPr wrap="square">
            <a:spAutoFit/>
          </a:bodyPr>
          <a:lstStyle/>
          <a:p>
            <a:pPr algn="ctr"/>
            <a:r>
              <a:rPr lang="en-US" sz="1400" b="1" u="sng" baseline="0" dirty="0">
                <a:latin typeface="Times New Roman" pitchFamily="18" charset="0"/>
                <a:cs typeface="Times New Roman" pitchFamily="18" charset="0"/>
              </a:rPr>
              <a:t>Isotropic Elevated Yield Stress</a:t>
            </a:r>
            <a:endParaRPr lang="en-US" sz="1400" b="1" u="sng" baseline="30000" dirty="0">
              <a:latin typeface="Times New Roman" pitchFamily="18" charset="0"/>
              <a:cs typeface="Times New Roman" pitchFamily="18" charset="0"/>
            </a:endParaRPr>
          </a:p>
        </p:txBody>
      </p:sp>
      <p:graphicFrame>
        <p:nvGraphicFramePr>
          <p:cNvPr id="15" name="Object 3"/>
          <p:cNvGraphicFramePr>
            <a:graphicFrameLocks noChangeAspect="1"/>
          </p:cNvGraphicFramePr>
          <p:nvPr/>
        </p:nvGraphicFramePr>
        <p:xfrm>
          <a:off x="5910891" y="3711075"/>
          <a:ext cx="1725612" cy="447675"/>
        </p:xfrm>
        <a:graphic>
          <a:graphicData uri="http://schemas.openxmlformats.org/presentationml/2006/ole">
            <mc:AlternateContent xmlns:mc="http://schemas.openxmlformats.org/markup-compatibility/2006">
              <mc:Choice xmlns:v="urn:schemas-microsoft-com:vml" Requires="v">
                <p:oleObj spid="_x0000_s91201" name="Equation" r:id="rId3" imgW="977760" imgH="253800" progId="Equation.3">
                  <p:embed/>
                </p:oleObj>
              </mc:Choice>
              <mc:Fallback>
                <p:oleObj name="Equation" r:id="rId3" imgW="977760" imgH="2538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891" y="3711075"/>
                        <a:ext cx="1725612" cy="4476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17" name="Straight Connector 16"/>
          <p:cNvCxnSpPr/>
          <p:nvPr/>
        </p:nvCxnSpPr>
        <p:spPr bwMode="auto">
          <a:xfrm>
            <a:off x="113232" y="4143282"/>
            <a:ext cx="891753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0" name="TextBox 19"/>
          <p:cNvSpPr txBox="1"/>
          <p:nvPr/>
        </p:nvSpPr>
        <p:spPr>
          <a:xfrm>
            <a:off x="1905000" y="4343400"/>
            <a:ext cx="2514600" cy="1384995"/>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Bagaryatsky OR</a:t>
            </a:r>
          </a:p>
          <a:p>
            <a:pPr algn="ctr"/>
            <a:endParaRPr lang="en-US" sz="1400" b="1" dirty="0">
              <a:latin typeface="Times New Roman" pitchFamily="18" charset="0"/>
              <a:cs typeface="Times New Roman" pitchFamily="18" charset="0"/>
            </a:endParaRPr>
          </a:p>
          <a:p>
            <a:r>
              <a:rPr lang="en-US" sz="1400" dirty="0">
                <a:latin typeface="Times New Roman" pitchFamily="18" charset="0"/>
                <a:cs typeface="Times New Roman" pitchFamily="18" charset="0"/>
              </a:rPr>
              <a:t>With the slip plane in ferrite aligned to the habit plane, long distance between obstacles on this slip plane</a:t>
            </a:r>
          </a:p>
        </p:txBody>
      </p:sp>
      <p:grpSp>
        <p:nvGrpSpPr>
          <p:cNvPr id="31" name="Group 30"/>
          <p:cNvGrpSpPr/>
          <p:nvPr/>
        </p:nvGrpSpPr>
        <p:grpSpPr>
          <a:xfrm>
            <a:off x="228600" y="4419600"/>
            <a:ext cx="1592580" cy="2275114"/>
            <a:chOff x="228600" y="4419600"/>
            <a:chExt cx="1592580" cy="2275114"/>
          </a:xfrm>
        </p:grpSpPr>
        <p:pic>
          <p:nvPicPr>
            <p:cNvPr id="18" name="Picture 6"/>
            <p:cNvPicPr>
              <a:picLocks noChangeAspect="1" noChangeArrowheads="1"/>
            </p:cNvPicPr>
            <p:nvPr/>
          </p:nvPicPr>
          <p:blipFill>
            <a:blip r:embed="rId5" cstate="print"/>
            <a:srcRect l="51515" t="39904" r="27273" b="30048"/>
            <a:stretch>
              <a:fillRect/>
            </a:stretch>
          </p:blipFill>
          <p:spPr bwMode="auto">
            <a:xfrm>
              <a:off x="228600" y="4419600"/>
              <a:ext cx="1592580" cy="2275114"/>
            </a:xfrm>
            <a:prstGeom prst="rect">
              <a:avLst/>
            </a:prstGeom>
            <a:noFill/>
            <a:ln w="9525">
              <a:noFill/>
              <a:miter lim="800000"/>
              <a:headEnd/>
              <a:tailEnd/>
            </a:ln>
          </p:spPr>
        </p:pic>
        <p:cxnSp>
          <p:nvCxnSpPr>
            <p:cNvPr id="22" name="Straight Connector 21"/>
            <p:cNvCxnSpPr/>
            <p:nvPr/>
          </p:nvCxnSpPr>
          <p:spPr>
            <a:xfrm flipV="1">
              <a:off x="533400" y="5105400"/>
              <a:ext cx="762000" cy="609600"/>
            </a:xfrm>
            <a:prstGeom prst="line">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9298852">
              <a:off x="413369" y="5124831"/>
              <a:ext cx="762000" cy="369332"/>
            </a:xfrm>
            <a:prstGeom prst="rect">
              <a:avLst/>
            </a:prstGeom>
            <a:noFill/>
          </p:spPr>
          <p:txBody>
            <a:bodyPr wrap="square" rtlCol="0">
              <a:spAutoFit/>
            </a:bodyPr>
            <a:lstStyle/>
            <a:p>
              <a:r>
                <a:rPr lang="en-US" dirty="0">
                  <a:solidFill>
                    <a:schemeClr val="bg1"/>
                  </a:solidFill>
                  <a:latin typeface="Times New Roman" pitchFamily="18" charset="0"/>
                  <a:cs typeface="Times New Roman" pitchFamily="18" charset="0"/>
                </a:rPr>
                <a:t>{112}</a:t>
              </a:r>
            </a:p>
          </p:txBody>
        </p:sp>
      </p:grpSp>
      <p:sp>
        <p:nvSpPr>
          <p:cNvPr id="24"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36</a:t>
            </a:fld>
            <a:endParaRPr lang="en-US" dirty="0">
              <a:latin typeface="Franklin Gothic Book" pitchFamily="34" charset="0"/>
            </a:endParaRPr>
          </a:p>
        </p:txBody>
      </p:sp>
      <p:pic>
        <p:nvPicPr>
          <p:cNvPr id="25" name="Picture 6"/>
          <p:cNvPicPr>
            <a:picLocks noChangeAspect="1" noChangeArrowheads="1"/>
          </p:cNvPicPr>
          <p:nvPr/>
        </p:nvPicPr>
        <p:blipFill>
          <a:blip r:embed="rId5" cstate="print"/>
          <a:srcRect l="72727" t="18871" r="3030" b="51081"/>
          <a:stretch>
            <a:fillRect/>
          </a:stretch>
        </p:blipFill>
        <p:spPr bwMode="auto">
          <a:xfrm>
            <a:off x="4495800" y="4343400"/>
            <a:ext cx="1905000" cy="2381250"/>
          </a:xfrm>
          <a:prstGeom prst="rect">
            <a:avLst/>
          </a:prstGeom>
          <a:noFill/>
          <a:ln w="9525">
            <a:noFill/>
            <a:miter lim="800000"/>
            <a:headEnd/>
            <a:tailEnd/>
          </a:ln>
        </p:spPr>
      </p:pic>
      <p:sp>
        <p:nvSpPr>
          <p:cNvPr id="26" name="TextBox 25"/>
          <p:cNvSpPr txBox="1"/>
          <p:nvPr/>
        </p:nvSpPr>
        <p:spPr>
          <a:xfrm>
            <a:off x="6477000" y="4343400"/>
            <a:ext cx="2590800" cy="1600438"/>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Pitsch-Petch OR</a:t>
            </a:r>
          </a:p>
          <a:p>
            <a:pPr algn="ctr"/>
            <a:endParaRPr lang="en-US" sz="1400" b="1" dirty="0">
              <a:latin typeface="Times New Roman" pitchFamily="18" charset="0"/>
              <a:cs typeface="Times New Roman" pitchFamily="18" charset="0"/>
            </a:endParaRPr>
          </a:p>
          <a:p>
            <a:r>
              <a:rPr lang="en-US" sz="1400" dirty="0">
                <a:latin typeface="Times New Roman" pitchFamily="18" charset="0"/>
                <a:cs typeface="Times New Roman" pitchFamily="18" charset="0"/>
              </a:rPr>
              <a:t>With the slip plane in ferrite misaligned to the habit plane, short distance between obstacles on the {112} slip planes. In fact, {1-21} is perpendicular to {125}</a:t>
            </a:r>
          </a:p>
        </p:txBody>
      </p:sp>
      <p:cxnSp>
        <p:nvCxnSpPr>
          <p:cNvPr id="27" name="Straight Connector 26"/>
          <p:cNvCxnSpPr/>
          <p:nvPr/>
        </p:nvCxnSpPr>
        <p:spPr>
          <a:xfrm>
            <a:off x="5121584" y="5153498"/>
            <a:ext cx="838200" cy="862930"/>
          </a:xfrm>
          <a:prstGeom prst="line">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2818011">
            <a:off x="5119386" y="5125818"/>
            <a:ext cx="762000" cy="369332"/>
          </a:xfrm>
          <a:prstGeom prst="rect">
            <a:avLst/>
          </a:prstGeom>
          <a:noFill/>
        </p:spPr>
        <p:txBody>
          <a:bodyPr wrap="square" rtlCol="0">
            <a:spAutoFit/>
          </a:bodyPr>
          <a:lstStyle/>
          <a:p>
            <a:r>
              <a:rPr lang="en-US" dirty="0">
                <a:solidFill>
                  <a:schemeClr val="bg1"/>
                </a:solidFill>
                <a:latin typeface="Times New Roman" pitchFamily="18" charset="0"/>
                <a:cs typeface="Times New Roman" pitchFamily="18" charset="0"/>
              </a:rPr>
              <a:t>{125}</a:t>
            </a:r>
          </a:p>
        </p:txBody>
      </p:sp>
      <p:cxnSp>
        <p:nvCxnSpPr>
          <p:cNvPr id="36" name="Straight Connector 35"/>
          <p:cNvCxnSpPr/>
          <p:nvPr/>
        </p:nvCxnSpPr>
        <p:spPr>
          <a:xfrm rot="5400000">
            <a:off x="5040441" y="5475159"/>
            <a:ext cx="762000" cy="784482"/>
          </a:xfrm>
          <a:prstGeom prst="line">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rot="8160000">
            <a:off x="5558483" y="5703363"/>
            <a:ext cx="129133" cy="131014"/>
            <a:chOff x="2895600" y="6096000"/>
            <a:chExt cx="152400" cy="152400"/>
          </a:xfrm>
        </p:grpSpPr>
        <p:cxnSp>
          <p:nvCxnSpPr>
            <p:cNvPr id="40" name="Straight Connector 39"/>
            <p:cNvCxnSpPr/>
            <p:nvPr/>
          </p:nvCxnSpPr>
          <p:spPr>
            <a:xfrm>
              <a:off x="2895600" y="6096000"/>
              <a:ext cx="152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048000" y="60960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rot="19018011">
            <a:off x="4804877" y="5595733"/>
            <a:ext cx="927143" cy="369332"/>
          </a:xfrm>
          <a:prstGeom prst="rect">
            <a:avLst/>
          </a:prstGeom>
          <a:noFill/>
        </p:spPr>
        <p:txBody>
          <a:bodyPr wrap="square" rtlCol="0">
            <a:spAutoFit/>
          </a:bodyPr>
          <a:lstStyle/>
          <a:p>
            <a:r>
              <a:rPr lang="en-US" dirty="0">
                <a:solidFill>
                  <a:schemeClr val="bg1"/>
                </a:solidFill>
                <a:latin typeface="Times New Roman" pitchFamily="18" charset="0"/>
                <a:cs typeface="Times New Roman" pitchFamily="18" charset="0"/>
              </a:rPr>
              <a:t>{1-21}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62000" y="0"/>
            <a:ext cx="7696199" cy="838200"/>
          </a:xfrm>
        </p:spPr>
        <p:txBody>
          <a:bodyPr>
            <a:normAutofit/>
          </a:bodyPr>
          <a:lstStyle/>
          <a:p>
            <a:pPr eaLnBrk="1" hangingPunct="1"/>
            <a:r>
              <a:rPr lang="en-US" sz="3200" dirty="0">
                <a:solidFill>
                  <a:srgbClr val="0000FF"/>
                </a:solidFill>
                <a:latin typeface="Times New Roman" pitchFamily="18" charset="0"/>
                <a:cs typeface="Times New Roman" pitchFamily="18" charset="0"/>
              </a:rPr>
              <a:t>Pearlite: Hypothesis and Experiments</a:t>
            </a:r>
            <a:endParaRPr lang="en-US" sz="3200" dirty="0">
              <a:solidFill>
                <a:srgbClr val="0000FF"/>
              </a:solidFill>
            </a:endParaRPr>
          </a:p>
        </p:txBody>
      </p:sp>
      <p:sp>
        <p:nvSpPr>
          <p:cNvPr id="6" name="TextBox 15"/>
          <p:cNvSpPr txBox="1">
            <a:spLocks noChangeArrowheads="1"/>
          </p:cNvSpPr>
          <p:nvPr/>
        </p:nvSpPr>
        <p:spPr bwMode="auto">
          <a:xfrm>
            <a:off x="709301" y="1507856"/>
            <a:ext cx="7725398" cy="307777"/>
          </a:xfrm>
          <a:prstGeom prst="rect">
            <a:avLst/>
          </a:prstGeom>
          <a:noFill/>
          <a:ln w="9525">
            <a:noFill/>
            <a:miter lim="800000"/>
            <a:headEnd/>
            <a:tailEnd/>
          </a:ln>
        </p:spPr>
        <p:txBody>
          <a:bodyPr wrap="square">
            <a:spAutoFit/>
          </a:bodyPr>
          <a:lstStyle/>
          <a:p>
            <a:pPr algn="ctr"/>
            <a:r>
              <a:rPr lang="en-US" sz="1400" u="sng" baseline="0" dirty="0">
                <a:latin typeface="Times New Roman" pitchFamily="18" charset="0"/>
                <a:cs typeface="Times New Roman" pitchFamily="18" charset="0"/>
              </a:rPr>
              <a:t>Concise background relating to hypothesis:</a:t>
            </a:r>
            <a:endParaRPr lang="en-US" sz="1400" u="sng" baseline="30000" dirty="0">
              <a:latin typeface="Times New Roman" pitchFamily="18" charset="0"/>
              <a:cs typeface="Times New Roman" pitchFamily="18" charset="0"/>
            </a:endParaRPr>
          </a:p>
        </p:txBody>
      </p:sp>
      <p:sp>
        <p:nvSpPr>
          <p:cNvPr id="5" name="TextBox 15"/>
          <p:cNvSpPr txBox="1">
            <a:spLocks noChangeArrowheads="1"/>
          </p:cNvSpPr>
          <p:nvPr/>
        </p:nvSpPr>
        <p:spPr bwMode="auto">
          <a:xfrm>
            <a:off x="54243" y="1044959"/>
            <a:ext cx="9035514" cy="307777"/>
          </a:xfrm>
          <a:prstGeom prst="rect">
            <a:avLst/>
          </a:prstGeom>
          <a:noFill/>
          <a:ln w="9525">
            <a:noFill/>
            <a:miter lim="800000"/>
            <a:headEnd/>
            <a:tailEnd/>
          </a:ln>
        </p:spPr>
        <p:txBody>
          <a:bodyPr wrap="square">
            <a:spAutoFit/>
          </a:bodyPr>
          <a:lstStyle/>
          <a:p>
            <a:r>
              <a:rPr lang="en-US" sz="1400" b="1" baseline="0" dirty="0">
                <a:latin typeface="Times New Roman" pitchFamily="18" charset="0"/>
                <a:cs typeface="Times New Roman" pitchFamily="18" charset="0"/>
              </a:rPr>
              <a:t>Hypothesis: </a:t>
            </a:r>
            <a:r>
              <a:rPr lang="en-US" sz="1400" baseline="0" dirty="0">
                <a:latin typeface="Times New Roman" pitchFamily="18" charset="0"/>
                <a:cs typeface="Times New Roman" pitchFamily="18" charset="0"/>
              </a:rPr>
              <a:t>Pearlite colonies containing the </a:t>
            </a:r>
            <a:r>
              <a:rPr lang="en-US" sz="1400" baseline="0" dirty="0" err="1">
                <a:latin typeface="Times New Roman" pitchFamily="18" charset="0"/>
                <a:cs typeface="Times New Roman" pitchFamily="18" charset="0"/>
              </a:rPr>
              <a:t>Bagaryatsky</a:t>
            </a:r>
            <a:r>
              <a:rPr lang="en-US" sz="1400" baseline="0" dirty="0">
                <a:latin typeface="Times New Roman" pitchFamily="18" charset="0"/>
                <a:cs typeface="Times New Roman" pitchFamily="18" charset="0"/>
              </a:rPr>
              <a:t> OR will deform more than those containing the </a:t>
            </a:r>
            <a:r>
              <a:rPr lang="en-US" sz="1400" baseline="0" dirty="0" err="1">
                <a:latin typeface="Times New Roman" pitchFamily="18" charset="0"/>
                <a:cs typeface="Times New Roman" pitchFamily="18" charset="0"/>
              </a:rPr>
              <a:t>Pitsch-Petch</a:t>
            </a:r>
            <a:r>
              <a:rPr lang="en-US" sz="1400" baseline="0" dirty="0">
                <a:latin typeface="Times New Roman" pitchFamily="18" charset="0"/>
                <a:cs typeface="Times New Roman" pitchFamily="18" charset="0"/>
              </a:rPr>
              <a:t> OR.</a:t>
            </a:r>
            <a:endParaRPr lang="en-US" sz="1400" b="1" baseline="30000" dirty="0">
              <a:latin typeface="Times New Roman" pitchFamily="18" charset="0"/>
              <a:cs typeface="Times New Roman" pitchFamily="18" charset="0"/>
            </a:endParaRPr>
          </a:p>
        </p:txBody>
      </p:sp>
      <p:sp>
        <p:nvSpPr>
          <p:cNvPr id="7" name="TextBox 7"/>
          <p:cNvSpPr txBox="1">
            <a:spLocks noChangeArrowheads="1"/>
          </p:cNvSpPr>
          <p:nvPr/>
        </p:nvSpPr>
        <p:spPr bwMode="auto">
          <a:xfrm>
            <a:off x="689375" y="2192056"/>
            <a:ext cx="3372710" cy="1549142"/>
          </a:xfrm>
          <a:prstGeom prst="rect">
            <a:avLst/>
          </a:prstGeom>
          <a:noFill/>
          <a:ln w="9525">
            <a:noFill/>
            <a:miter lim="800000"/>
            <a:headEnd/>
            <a:tailEnd/>
          </a:ln>
        </p:spPr>
        <p:txBody>
          <a:bodyPr wrap="square">
            <a:spAutoFit/>
          </a:bodyPr>
          <a:lstStyle/>
          <a:p>
            <a:pPr algn="r"/>
            <a:r>
              <a:rPr lang="en-US" sz="1400" b="1" baseline="0" dirty="0" err="1">
                <a:latin typeface="Times New Roman" pitchFamily="18" charset="0"/>
                <a:cs typeface="Times New Roman" pitchFamily="18" charset="0"/>
              </a:rPr>
              <a:t>Bagaryatsky</a:t>
            </a:r>
            <a:r>
              <a:rPr lang="en-US" sz="1400" b="1" baseline="0" dirty="0">
                <a:latin typeface="Times New Roman" pitchFamily="18" charset="0"/>
                <a:cs typeface="Times New Roman" pitchFamily="18" charset="0"/>
              </a:rPr>
              <a:t>:</a:t>
            </a:r>
            <a:r>
              <a:rPr lang="en-US" sz="1400" baseline="0" dirty="0">
                <a:latin typeface="Times New Roman" pitchFamily="18" charset="0"/>
                <a:cs typeface="Times New Roman" pitchFamily="18" charset="0"/>
              </a:rPr>
              <a:t>               	        [100]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//[1͞10]</a:t>
            </a:r>
            <a:r>
              <a:rPr lang="en-US" sz="1400" dirty="0">
                <a:latin typeface="Times New Roman" pitchFamily="18" charset="0"/>
                <a:cs typeface="Times New Roman" pitchFamily="18" charset="0"/>
              </a:rPr>
              <a:t>f</a:t>
            </a:r>
          </a:p>
          <a:p>
            <a:pPr algn="r"/>
            <a:r>
              <a:rPr lang="en-US" sz="1400" baseline="0" dirty="0">
                <a:latin typeface="Times New Roman" pitchFamily="18" charset="0"/>
                <a:cs typeface="Times New Roman" pitchFamily="18" charset="0"/>
              </a:rPr>
              <a:t>[010]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//[111]</a:t>
            </a:r>
            <a:r>
              <a:rPr lang="en-US" sz="1400" dirty="0">
                <a:latin typeface="Times New Roman" pitchFamily="18" charset="0"/>
                <a:cs typeface="Times New Roman" pitchFamily="18" charset="0"/>
              </a:rPr>
              <a:t>f</a:t>
            </a:r>
          </a:p>
          <a:p>
            <a:pPr algn="r"/>
            <a:r>
              <a:rPr lang="en-US" sz="1400" baseline="0" dirty="0">
                <a:latin typeface="Times New Roman" pitchFamily="18" charset="0"/>
                <a:cs typeface="Times New Roman" pitchFamily="18" charset="0"/>
              </a:rPr>
              <a:t>Habit Planes  </a:t>
            </a:r>
            <a:r>
              <a:rPr lang="en-US" sz="1400" baseline="0" dirty="0">
                <a:latin typeface="Times New Roman" pitchFamily="18" charset="0"/>
                <a:cs typeface="Times New Roman" pitchFamily="18" charset="0"/>
                <a:sym typeface="Symbol"/>
              </a:rPr>
              <a:t>  </a:t>
            </a:r>
            <a:r>
              <a:rPr lang="en-US" sz="1400" baseline="0" dirty="0">
                <a:latin typeface="Times New Roman" pitchFamily="18" charset="0"/>
                <a:cs typeface="Times New Roman" pitchFamily="18" charset="0"/>
              </a:rPr>
              <a:t>(001)</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//(͞1͞12)</a:t>
            </a:r>
            <a:r>
              <a:rPr lang="en-US" sz="1400" dirty="0">
                <a:latin typeface="Times New Roman" pitchFamily="18" charset="0"/>
                <a:cs typeface="Times New Roman" pitchFamily="18" charset="0"/>
              </a:rPr>
              <a:t>f</a:t>
            </a:r>
          </a:p>
          <a:p>
            <a:pPr algn="r"/>
            <a:endParaRPr lang="en-US" sz="800" dirty="0">
              <a:latin typeface="Times New Roman" pitchFamily="18" charset="0"/>
              <a:cs typeface="Times New Roman" pitchFamily="18" charset="0"/>
            </a:endParaRPr>
          </a:p>
          <a:p>
            <a:pPr algn="r"/>
            <a:endParaRPr lang="en-US" sz="800" dirty="0">
              <a:latin typeface="Times New Roman" pitchFamily="18" charset="0"/>
              <a:cs typeface="Times New Roman" pitchFamily="18" charset="0"/>
            </a:endParaRPr>
          </a:p>
          <a:p>
            <a:pPr algn="r"/>
            <a:r>
              <a:rPr lang="en-US" sz="1400" b="1" baseline="0" dirty="0" err="1">
                <a:latin typeface="Times New Roman" pitchFamily="18" charset="0"/>
                <a:cs typeface="Times New Roman" pitchFamily="18" charset="0"/>
              </a:rPr>
              <a:t>Pitsch-Petch</a:t>
            </a:r>
            <a:r>
              <a:rPr lang="en-US" sz="1400" b="1" baseline="0" dirty="0">
                <a:latin typeface="Times New Roman" pitchFamily="18" charset="0"/>
                <a:cs typeface="Times New Roman" pitchFamily="18" charset="0"/>
              </a:rPr>
              <a:t>:</a:t>
            </a:r>
            <a:r>
              <a:rPr lang="en-US" sz="1400" baseline="0" dirty="0">
                <a:latin typeface="Times New Roman" pitchFamily="18" charset="0"/>
                <a:cs typeface="Times New Roman" pitchFamily="18" charset="0"/>
              </a:rPr>
              <a:t>       [100]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 2.6 deg from [͞31͞1]</a:t>
            </a:r>
            <a:r>
              <a:rPr lang="en-US" sz="1400" dirty="0">
                <a:latin typeface="Times New Roman" pitchFamily="18" charset="0"/>
                <a:cs typeface="Times New Roman" pitchFamily="18" charset="0"/>
              </a:rPr>
              <a:t>f</a:t>
            </a:r>
          </a:p>
          <a:p>
            <a:pPr algn="r"/>
            <a:r>
              <a:rPr lang="en-US" sz="1400" baseline="0" dirty="0">
                <a:latin typeface="Times New Roman" pitchFamily="18" charset="0"/>
                <a:cs typeface="Times New Roman" pitchFamily="18" charset="0"/>
              </a:rPr>
              <a:t>[010]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 2.6 deg from [131]</a:t>
            </a:r>
            <a:r>
              <a:rPr lang="en-US" sz="1400" dirty="0">
                <a:latin typeface="Times New Roman" pitchFamily="18" charset="0"/>
                <a:cs typeface="Times New Roman" pitchFamily="18" charset="0"/>
              </a:rPr>
              <a:t>f</a:t>
            </a:r>
          </a:p>
          <a:p>
            <a:pPr algn="r"/>
            <a:r>
              <a:rPr lang="en-US" sz="1400" baseline="0" dirty="0">
                <a:latin typeface="Times New Roman" pitchFamily="18" charset="0"/>
                <a:cs typeface="Times New Roman" pitchFamily="18" charset="0"/>
              </a:rPr>
              <a:t>Habit Planes  </a:t>
            </a:r>
            <a:r>
              <a:rPr lang="en-US" sz="1400" baseline="0" dirty="0">
                <a:latin typeface="Times New Roman" pitchFamily="18" charset="0"/>
                <a:cs typeface="Times New Roman" pitchFamily="18" charset="0"/>
                <a:sym typeface="Symbol"/>
              </a:rPr>
              <a:t>  </a:t>
            </a:r>
            <a:r>
              <a:rPr lang="en-US" sz="1400" baseline="0" dirty="0">
                <a:latin typeface="Times New Roman" pitchFamily="18" charset="0"/>
                <a:cs typeface="Times New Roman" pitchFamily="18" charset="0"/>
              </a:rPr>
              <a:t>(001)</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//[21͞5]</a:t>
            </a:r>
            <a:r>
              <a:rPr lang="en-US" sz="1400" dirty="0">
                <a:latin typeface="Times New Roman" pitchFamily="18" charset="0"/>
                <a:cs typeface="Times New Roman" pitchFamily="18" charset="0"/>
              </a:rPr>
              <a:t>f</a:t>
            </a:r>
          </a:p>
        </p:txBody>
      </p:sp>
      <p:cxnSp>
        <p:nvCxnSpPr>
          <p:cNvPr id="8" name="Straight Connector 7"/>
          <p:cNvCxnSpPr/>
          <p:nvPr/>
        </p:nvCxnSpPr>
        <p:spPr bwMode="auto">
          <a:xfrm>
            <a:off x="113232" y="1401510"/>
            <a:ext cx="891753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1" name="TextBox 15"/>
          <p:cNvSpPr txBox="1">
            <a:spLocks noChangeArrowheads="1"/>
          </p:cNvSpPr>
          <p:nvPr/>
        </p:nvSpPr>
        <p:spPr bwMode="auto">
          <a:xfrm>
            <a:off x="358923" y="1839004"/>
            <a:ext cx="4033615" cy="307777"/>
          </a:xfrm>
          <a:prstGeom prst="rect">
            <a:avLst/>
          </a:prstGeom>
          <a:noFill/>
          <a:ln w="9525">
            <a:noFill/>
            <a:miter lim="800000"/>
            <a:headEnd/>
            <a:tailEnd/>
          </a:ln>
        </p:spPr>
        <p:txBody>
          <a:bodyPr wrap="square">
            <a:spAutoFit/>
          </a:bodyPr>
          <a:lstStyle/>
          <a:p>
            <a:pPr algn="ctr"/>
            <a:r>
              <a:rPr lang="en-US" sz="1400" b="1" u="sng" baseline="0" dirty="0">
                <a:latin typeface="Times New Roman" pitchFamily="18" charset="0"/>
                <a:cs typeface="Times New Roman" pitchFamily="18" charset="0"/>
              </a:rPr>
              <a:t>Orientation Relationships</a:t>
            </a:r>
            <a:endParaRPr lang="en-US" sz="1400" b="1" u="sng" baseline="30000" dirty="0">
              <a:latin typeface="Times New Roman" pitchFamily="18" charset="0"/>
              <a:cs typeface="Times New Roman" pitchFamily="18" charset="0"/>
            </a:endParaRPr>
          </a:p>
        </p:txBody>
      </p:sp>
      <p:sp>
        <p:nvSpPr>
          <p:cNvPr id="12" name="TextBox 15"/>
          <p:cNvSpPr txBox="1">
            <a:spLocks noChangeArrowheads="1"/>
          </p:cNvSpPr>
          <p:nvPr/>
        </p:nvSpPr>
        <p:spPr bwMode="auto">
          <a:xfrm>
            <a:off x="4735794" y="1839004"/>
            <a:ext cx="4033615" cy="307777"/>
          </a:xfrm>
          <a:prstGeom prst="rect">
            <a:avLst/>
          </a:prstGeom>
          <a:noFill/>
          <a:ln w="9525">
            <a:noFill/>
            <a:miter lim="800000"/>
            <a:headEnd/>
            <a:tailEnd/>
          </a:ln>
        </p:spPr>
        <p:txBody>
          <a:bodyPr wrap="square">
            <a:spAutoFit/>
          </a:bodyPr>
          <a:lstStyle/>
          <a:p>
            <a:pPr algn="ctr"/>
            <a:r>
              <a:rPr lang="en-US" sz="1400" b="1" u="sng" baseline="0" dirty="0">
                <a:latin typeface="Times New Roman" pitchFamily="18" charset="0"/>
                <a:cs typeface="Times New Roman" pitchFamily="18" charset="0"/>
              </a:rPr>
              <a:t>Slip Systems of Pearlite</a:t>
            </a:r>
            <a:endParaRPr lang="en-US" sz="1400" b="1" u="sng" baseline="30000" dirty="0">
              <a:latin typeface="Times New Roman" pitchFamily="18" charset="0"/>
              <a:cs typeface="Times New Roman" pitchFamily="18" charset="0"/>
            </a:endParaRPr>
          </a:p>
        </p:txBody>
      </p:sp>
      <p:sp>
        <p:nvSpPr>
          <p:cNvPr id="13" name="TextBox 7"/>
          <p:cNvSpPr txBox="1">
            <a:spLocks noChangeArrowheads="1"/>
          </p:cNvSpPr>
          <p:nvPr/>
        </p:nvSpPr>
        <p:spPr bwMode="auto">
          <a:xfrm>
            <a:off x="5081913" y="2192056"/>
            <a:ext cx="3372710" cy="1251625"/>
          </a:xfrm>
          <a:prstGeom prst="rect">
            <a:avLst/>
          </a:prstGeom>
          <a:noFill/>
          <a:ln w="9525">
            <a:noFill/>
            <a:miter lim="800000"/>
            <a:headEnd/>
            <a:tailEnd/>
          </a:ln>
        </p:spPr>
        <p:txBody>
          <a:bodyPr wrap="square">
            <a:spAutoFit/>
          </a:bodyPr>
          <a:lstStyle/>
          <a:p>
            <a:pPr algn="r"/>
            <a:r>
              <a:rPr lang="en-US" sz="1400" b="1" baseline="0" dirty="0">
                <a:latin typeface="Times New Roman" pitchFamily="18" charset="0"/>
                <a:cs typeface="Times New Roman" pitchFamily="18" charset="0"/>
              </a:rPr>
              <a:t>Ferrite:</a:t>
            </a:r>
            <a:r>
              <a:rPr lang="en-US" sz="1400" baseline="0" dirty="0">
                <a:latin typeface="Times New Roman" pitchFamily="18" charset="0"/>
                <a:cs typeface="Times New Roman" pitchFamily="18" charset="0"/>
              </a:rPr>
              <a:t> 		          &lt;111&gt;{110}</a:t>
            </a:r>
          </a:p>
          <a:p>
            <a:pPr algn="r"/>
            <a:r>
              <a:rPr lang="en-US" sz="1400" baseline="0" dirty="0">
                <a:latin typeface="Times New Roman" pitchFamily="18" charset="0"/>
                <a:cs typeface="Times New Roman" pitchFamily="18" charset="0"/>
              </a:rPr>
              <a:t>&lt;111&gt;{112}</a:t>
            </a:r>
            <a:endParaRPr lang="en-US" sz="800" dirty="0">
              <a:latin typeface="Times New Roman" pitchFamily="18" charset="0"/>
              <a:cs typeface="Times New Roman" pitchFamily="18" charset="0"/>
            </a:endParaRPr>
          </a:p>
          <a:p>
            <a:pPr algn="r"/>
            <a:endParaRPr lang="en-US" sz="800" dirty="0">
              <a:latin typeface="Times New Roman" pitchFamily="18" charset="0"/>
              <a:cs typeface="Times New Roman" pitchFamily="18" charset="0"/>
            </a:endParaRPr>
          </a:p>
          <a:p>
            <a:pPr algn="r"/>
            <a:r>
              <a:rPr lang="en-US" sz="1400" b="1" baseline="0" dirty="0">
                <a:latin typeface="Times New Roman" pitchFamily="18" charset="0"/>
                <a:cs typeface="Times New Roman" pitchFamily="18" charset="0"/>
              </a:rPr>
              <a:t>Cementite:</a:t>
            </a:r>
            <a:r>
              <a:rPr lang="en-US" sz="1400" baseline="0" dirty="0">
                <a:latin typeface="Times New Roman" pitchFamily="18" charset="0"/>
                <a:cs typeface="Times New Roman" pitchFamily="18" charset="0"/>
              </a:rPr>
              <a:t>       	          &lt;100&gt;{001}</a:t>
            </a:r>
          </a:p>
          <a:p>
            <a:pPr algn="r"/>
            <a:r>
              <a:rPr lang="en-US" sz="1400" baseline="0" dirty="0">
                <a:latin typeface="Times New Roman" pitchFamily="18" charset="0"/>
                <a:cs typeface="Times New Roman" pitchFamily="18" charset="0"/>
              </a:rPr>
              <a:t>&lt;100&gt;{011}</a:t>
            </a:r>
          </a:p>
          <a:p>
            <a:pPr algn="r"/>
            <a:r>
              <a:rPr lang="en-US" sz="1400" baseline="0" dirty="0">
                <a:latin typeface="Times New Roman" pitchFamily="18" charset="0"/>
                <a:cs typeface="Times New Roman" pitchFamily="18" charset="0"/>
              </a:rPr>
              <a:t>&lt;111&gt;{110}</a:t>
            </a:r>
            <a:endParaRPr lang="en-US" sz="1400" dirty="0">
              <a:latin typeface="Times New Roman" pitchFamily="18" charset="0"/>
              <a:cs typeface="Times New Roman" pitchFamily="18" charset="0"/>
            </a:endParaRPr>
          </a:p>
        </p:txBody>
      </p:sp>
      <p:sp>
        <p:nvSpPr>
          <p:cNvPr id="14" name="TextBox 15"/>
          <p:cNvSpPr txBox="1">
            <a:spLocks noChangeArrowheads="1"/>
          </p:cNvSpPr>
          <p:nvPr/>
        </p:nvSpPr>
        <p:spPr bwMode="auto">
          <a:xfrm>
            <a:off x="4735794" y="3427098"/>
            <a:ext cx="4033615" cy="307777"/>
          </a:xfrm>
          <a:prstGeom prst="rect">
            <a:avLst/>
          </a:prstGeom>
          <a:noFill/>
          <a:ln w="9525">
            <a:noFill/>
            <a:miter lim="800000"/>
            <a:headEnd/>
            <a:tailEnd/>
          </a:ln>
        </p:spPr>
        <p:txBody>
          <a:bodyPr wrap="square">
            <a:spAutoFit/>
          </a:bodyPr>
          <a:lstStyle/>
          <a:p>
            <a:pPr algn="ctr"/>
            <a:r>
              <a:rPr lang="en-US" sz="1400" b="1" u="sng" baseline="0" dirty="0">
                <a:latin typeface="Times New Roman" pitchFamily="18" charset="0"/>
                <a:cs typeface="Times New Roman" pitchFamily="18" charset="0"/>
              </a:rPr>
              <a:t>Isotropic Elevated Yield Stress</a:t>
            </a:r>
            <a:endParaRPr lang="en-US" sz="1400" b="1" u="sng" baseline="30000" dirty="0">
              <a:latin typeface="Times New Roman" pitchFamily="18" charset="0"/>
              <a:cs typeface="Times New Roman" pitchFamily="18" charset="0"/>
            </a:endParaRPr>
          </a:p>
        </p:txBody>
      </p:sp>
      <p:graphicFrame>
        <p:nvGraphicFramePr>
          <p:cNvPr id="15" name="Object 3"/>
          <p:cNvGraphicFramePr>
            <a:graphicFrameLocks noChangeAspect="1"/>
          </p:cNvGraphicFramePr>
          <p:nvPr/>
        </p:nvGraphicFramePr>
        <p:xfrm>
          <a:off x="5910891" y="3711075"/>
          <a:ext cx="1725612" cy="447675"/>
        </p:xfrm>
        <a:graphic>
          <a:graphicData uri="http://schemas.openxmlformats.org/presentationml/2006/ole">
            <mc:AlternateContent xmlns:mc="http://schemas.openxmlformats.org/markup-compatibility/2006">
              <mc:Choice xmlns:v="urn:schemas-microsoft-com:vml" Requires="v">
                <p:oleObj spid="_x0000_s102465" name="Equation" r:id="rId3" imgW="977760" imgH="253800" progId="Equation.3">
                  <p:embed/>
                </p:oleObj>
              </mc:Choice>
              <mc:Fallback>
                <p:oleObj name="Equation" r:id="rId3" imgW="977760" imgH="2538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891" y="3711075"/>
                        <a:ext cx="1725612" cy="4476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17" name="Straight Connector 16"/>
          <p:cNvCxnSpPr/>
          <p:nvPr/>
        </p:nvCxnSpPr>
        <p:spPr bwMode="auto">
          <a:xfrm>
            <a:off x="113232" y="4143282"/>
            <a:ext cx="891753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0" name="TextBox 19"/>
          <p:cNvSpPr txBox="1"/>
          <p:nvPr/>
        </p:nvSpPr>
        <p:spPr>
          <a:xfrm>
            <a:off x="1905000" y="4343400"/>
            <a:ext cx="2514600" cy="1384995"/>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Bagaryatsky OR</a:t>
            </a:r>
          </a:p>
          <a:p>
            <a:pPr algn="ctr"/>
            <a:endParaRPr lang="en-US" sz="1400" b="1" dirty="0">
              <a:latin typeface="Times New Roman" pitchFamily="18" charset="0"/>
              <a:cs typeface="Times New Roman" pitchFamily="18" charset="0"/>
            </a:endParaRPr>
          </a:p>
          <a:p>
            <a:r>
              <a:rPr lang="en-US" sz="1400" dirty="0">
                <a:latin typeface="Times New Roman" pitchFamily="18" charset="0"/>
                <a:cs typeface="Times New Roman" pitchFamily="18" charset="0"/>
              </a:rPr>
              <a:t>With the slip plane in ferrite aligned to the habit plane, long distance between obstacles on this slip plane</a:t>
            </a:r>
          </a:p>
        </p:txBody>
      </p:sp>
      <p:grpSp>
        <p:nvGrpSpPr>
          <p:cNvPr id="2" name="Group 30"/>
          <p:cNvGrpSpPr/>
          <p:nvPr/>
        </p:nvGrpSpPr>
        <p:grpSpPr>
          <a:xfrm>
            <a:off x="228600" y="4419600"/>
            <a:ext cx="1592580" cy="2275114"/>
            <a:chOff x="228600" y="4419600"/>
            <a:chExt cx="1592580" cy="2275114"/>
          </a:xfrm>
        </p:grpSpPr>
        <p:pic>
          <p:nvPicPr>
            <p:cNvPr id="18" name="Picture 6"/>
            <p:cNvPicPr>
              <a:picLocks noChangeAspect="1" noChangeArrowheads="1"/>
            </p:cNvPicPr>
            <p:nvPr/>
          </p:nvPicPr>
          <p:blipFill>
            <a:blip r:embed="rId5" cstate="print"/>
            <a:srcRect l="51515" t="39904" r="27273" b="30048"/>
            <a:stretch>
              <a:fillRect/>
            </a:stretch>
          </p:blipFill>
          <p:spPr bwMode="auto">
            <a:xfrm>
              <a:off x="228600" y="4419600"/>
              <a:ext cx="1592580" cy="2275114"/>
            </a:xfrm>
            <a:prstGeom prst="rect">
              <a:avLst/>
            </a:prstGeom>
            <a:noFill/>
            <a:ln w="9525">
              <a:noFill/>
              <a:miter lim="800000"/>
              <a:headEnd/>
              <a:tailEnd/>
            </a:ln>
          </p:spPr>
        </p:pic>
        <p:cxnSp>
          <p:nvCxnSpPr>
            <p:cNvPr id="22" name="Straight Connector 21"/>
            <p:cNvCxnSpPr/>
            <p:nvPr/>
          </p:nvCxnSpPr>
          <p:spPr>
            <a:xfrm flipV="1">
              <a:off x="533400" y="5105400"/>
              <a:ext cx="762000" cy="609600"/>
            </a:xfrm>
            <a:prstGeom prst="line">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9298852">
              <a:off x="413369" y="5124831"/>
              <a:ext cx="762000" cy="369332"/>
            </a:xfrm>
            <a:prstGeom prst="rect">
              <a:avLst/>
            </a:prstGeom>
            <a:noFill/>
          </p:spPr>
          <p:txBody>
            <a:bodyPr wrap="square" rtlCol="0">
              <a:spAutoFit/>
            </a:bodyPr>
            <a:lstStyle/>
            <a:p>
              <a:r>
                <a:rPr lang="en-US" dirty="0">
                  <a:solidFill>
                    <a:schemeClr val="bg1"/>
                  </a:solidFill>
                  <a:latin typeface="Times New Roman" pitchFamily="18" charset="0"/>
                  <a:cs typeface="Times New Roman" pitchFamily="18" charset="0"/>
                </a:rPr>
                <a:t>{112}</a:t>
              </a:r>
            </a:p>
          </p:txBody>
        </p:sp>
      </p:grpSp>
      <p:sp>
        <p:nvSpPr>
          <p:cNvPr id="24"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37</a:t>
            </a:fld>
            <a:endParaRPr lang="en-US" dirty="0">
              <a:latin typeface="Franklin Gothic Book" pitchFamily="34" charset="0"/>
            </a:endParaRPr>
          </a:p>
        </p:txBody>
      </p:sp>
      <p:pic>
        <p:nvPicPr>
          <p:cNvPr id="25" name="Picture 6"/>
          <p:cNvPicPr>
            <a:picLocks noChangeAspect="1" noChangeArrowheads="1"/>
          </p:cNvPicPr>
          <p:nvPr/>
        </p:nvPicPr>
        <p:blipFill>
          <a:blip r:embed="rId5" cstate="print"/>
          <a:srcRect l="72727" t="18871" r="3030" b="51081"/>
          <a:stretch>
            <a:fillRect/>
          </a:stretch>
        </p:blipFill>
        <p:spPr bwMode="auto">
          <a:xfrm>
            <a:off x="4495800" y="4343400"/>
            <a:ext cx="1905000" cy="2381250"/>
          </a:xfrm>
          <a:prstGeom prst="rect">
            <a:avLst/>
          </a:prstGeom>
          <a:noFill/>
          <a:ln w="9525">
            <a:noFill/>
            <a:miter lim="800000"/>
            <a:headEnd/>
            <a:tailEnd/>
          </a:ln>
        </p:spPr>
      </p:pic>
      <p:sp>
        <p:nvSpPr>
          <p:cNvPr id="26" name="TextBox 25"/>
          <p:cNvSpPr txBox="1"/>
          <p:nvPr/>
        </p:nvSpPr>
        <p:spPr>
          <a:xfrm>
            <a:off x="6477000" y="4343400"/>
            <a:ext cx="2590800" cy="1600438"/>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Pitsch-Petch OR</a:t>
            </a:r>
          </a:p>
          <a:p>
            <a:pPr algn="ctr"/>
            <a:endParaRPr lang="en-US" sz="1400" b="1" dirty="0">
              <a:latin typeface="Times New Roman" pitchFamily="18" charset="0"/>
              <a:cs typeface="Times New Roman" pitchFamily="18" charset="0"/>
            </a:endParaRPr>
          </a:p>
          <a:p>
            <a:r>
              <a:rPr lang="en-US" sz="1400" dirty="0">
                <a:latin typeface="Times New Roman" pitchFamily="18" charset="0"/>
                <a:cs typeface="Times New Roman" pitchFamily="18" charset="0"/>
              </a:rPr>
              <a:t>With the slip plane in ferrite misaligned to the habit plane, short distance between obstacles on the {112} slip planes. In fact, {1-21} is perpendicular to {125}</a:t>
            </a:r>
          </a:p>
        </p:txBody>
      </p:sp>
      <p:cxnSp>
        <p:nvCxnSpPr>
          <p:cNvPr id="27" name="Straight Connector 26"/>
          <p:cNvCxnSpPr/>
          <p:nvPr/>
        </p:nvCxnSpPr>
        <p:spPr>
          <a:xfrm>
            <a:off x="5121584" y="5153498"/>
            <a:ext cx="838200" cy="862930"/>
          </a:xfrm>
          <a:prstGeom prst="line">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2818011">
            <a:off x="5119386" y="5125818"/>
            <a:ext cx="762000" cy="369332"/>
          </a:xfrm>
          <a:prstGeom prst="rect">
            <a:avLst/>
          </a:prstGeom>
          <a:noFill/>
        </p:spPr>
        <p:txBody>
          <a:bodyPr wrap="square" rtlCol="0">
            <a:spAutoFit/>
          </a:bodyPr>
          <a:lstStyle/>
          <a:p>
            <a:r>
              <a:rPr lang="en-US" dirty="0">
                <a:solidFill>
                  <a:schemeClr val="bg1"/>
                </a:solidFill>
                <a:latin typeface="Times New Roman" pitchFamily="18" charset="0"/>
                <a:cs typeface="Times New Roman" pitchFamily="18" charset="0"/>
              </a:rPr>
              <a:t>{125}</a:t>
            </a:r>
          </a:p>
        </p:txBody>
      </p:sp>
      <p:cxnSp>
        <p:nvCxnSpPr>
          <p:cNvPr id="36" name="Straight Connector 35"/>
          <p:cNvCxnSpPr/>
          <p:nvPr/>
        </p:nvCxnSpPr>
        <p:spPr>
          <a:xfrm rot="5400000">
            <a:off x="5040441" y="5475159"/>
            <a:ext cx="762000" cy="784482"/>
          </a:xfrm>
          <a:prstGeom prst="line">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 name="Group 42"/>
          <p:cNvGrpSpPr/>
          <p:nvPr/>
        </p:nvGrpSpPr>
        <p:grpSpPr>
          <a:xfrm rot="8160000">
            <a:off x="5558483" y="5703363"/>
            <a:ext cx="129133" cy="131014"/>
            <a:chOff x="2895600" y="6096000"/>
            <a:chExt cx="152400" cy="152400"/>
          </a:xfrm>
        </p:grpSpPr>
        <p:cxnSp>
          <p:nvCxnSpPr>
            <p:cNvPr id="40" name="Straight Connector 39"/>
            <p:cNvCxnSpPr/>
            <p:nvPr/>
          </p:nvCxnSpPr>
          <p:spPr>
            <a:xfrm>
              <a:off x="2895600" y="6096000"/>
              <a:ext cx="152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048000" y="60960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rot="19018011">
            <a:off x="4804877" y="5595733"/>
            <a:ext cx="927143" cy="369332"/>
          </a:xfrm>
          <a:prstGeom prst="rect">
            <a:avLst/>
          </a:prstGeom>
          <a:noFill/>
        </p:spPr>
        <p:txBody>
          <a:bodyPr wrap="square" rtlCol="0">
            <a:spAutoFit/>
          </a:bodyPr>
          <a:lstStyle/>
          <a:p>
            <a:r>
              <a:rPr lang="en-US" dirty="0">
                <a:solidFill>
                  <a:schemeClr val="bg1"/>
                </a:solidFill>
                <a:latin typeface="Times New Roman" pitchFamily="18" charset="0"/>
                <a:cs typeface="Times New Roman" pitchFamily="18" charset="0"/>
              </a:rPr>
              <a:t>{1-21}</a:t>
            </a:r>
          </a:p>
        </p:txBody>
      </p:sp>
      <p:pic>
        <p:nvPicPr>
          <p:cNvPr id="102403" name="Picture 3"/>
          <p:cNvPicPr>
            <a:picLocks noChangeAspect="1" noChangeArrowheads="1"/>
          </p:cNvPicPr>
          <p:nvPr/>
        </p:nvPicPr>
        <p:blipFill>
          <a:blip r:embed="rId6" cstate="print"/>
          <a:srcRect/>
          <a:stretch>
            <a:fillRect/>
          </a:stretch>
        </p:blipFill>
        <p:spPr bwMode="auto">
          <a:xfrm>
            <a:off x="38100" y="1524000"/>
            <a:ext cx="9105900" cy="451485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3999" cy="838200"/>
          </a:xfrm>
        </p:spPr>
        <p:txBody>
          <a:bodyPr>
            <a:normAutofit/>
          </a:bodyPr>
          <a:lstStyle/>
          <a:p>
            <a:pPr eaLnBrk="1" hangingPunct="1"/>
            <a:r>
              <a:rPr lang="en-US" sz="3200" dirty="0">
                <a:solidFill>
                  <a:srgbClr val="0000FF"/>
                </a:solidFill>
                <a:latin typeface="Times New Roman" pitchFamily="18" charset="0"/>
                <a:cs typeface="Times New Roman" pitchFamily="18" charset="0"/>
              </a:rPr>
              <a:t>Pearlite: Varying Fractions of the ORs</a:t>
            </a:r>
            <a:endParaRPr lang="en-US" sz="3200" dirty="0">
              <a:solidFill>
                <a:srgbClr val="0000FF"/>
              </a:solidFill>
            </a:endParaRPr>
          </a:p>
        </p:txBody>
      </p:sp>
      <p:sp>
        <p:nvSpPr>
          <p:cNvPr id="6" name="TextBox 15"/>
          <p:cNvSpPr txBox="1">
            <a:spLocks noChangeArrowheads="1"/>
          </p:cNvSpPr>
          <p:nvPr/>
        </p:nvSpPr>
        <p:spPr bwMode="auto">
          <a:xfrm>
            <a:off x="433388" y="1020747"/>
            <a:ext cx="8266992" cy="5262979"/>
          </a:xfrm>
          <a:prstGeom prst="rect">
            <a:avLst/>
          </a:prstGeom>
          <a:noFill/>
          <a:ln w="9525">
            <a:noFill/>
            <a:miter lim="800000"/>
            <a:headEnd/>
            <a:tailEnd/>
          </a:ln>
        </p:spPr>
        <p:txBody>
          <a:bodyPr wrap="square">
            <a:spAutoFit/>
          </a:bodyPr>
          <a:lstStyle/>
          <a:p>
            <a:r>
              <a:rPr lang="en-US" sz="1400" baseline="0" dirty="0">
                <a:latin typeface="Times New Roman" pitchFamily="18" charset="0"/>
                <a:cs typeface="Times New Roman" pitchFamily="18" charset="0"/>
              </a:rPr>
              <a:t>Testing of this hypothesis is to be performed using the viscoplastic FFT simulations. I am building seven (7) different microstructures from a single parent ferrite grain microstructure. These seven microstructures are:</a:t>
            </a:r>
          </a:p>
          <a:p>
            <a:endParaRPr lang="en-US" sz="1400" baseline="0" dirty="0">
              <a:latin typeface="Times New Roman" pitchFamily="18" charset="0"/>
              <a:cs typeface="Times New Roman" pitchFamily="18" charset="0"/>
            </a:endParaRPr>
          </a:p>
          <a:p>
            <a:r>
              <a:rPr lang="en-US" sz="1400" baseline="0" dirty="0">
                <a:latin typeface="Times New Roman" pitchFamily="18" charset="0"/>
                <a:cs typeface="Times New Roman" pitchFamily="18" charset="0"/>
              </a:rPr>
              <a:t>1.) 0_B-100_PP – 100% of all parent ferrite grains spawn cementite lamellae with the </a:t>
            </a:r>
            <a:r>
              <a:rPr lang="en-US" sz="1400" baseline="0" dirty="0" err="1">
                <a:latin typeface="Times New Roman" pitchFamily="18" charset="0"/>
                <a:cs typeface="Times New Roman" pitchFamily="18" charset="0"/>
              </a:rPr>
              <a:t>Pitsch-Petch</a:t>
            </a:r>
            <a:r>
              <a:rPr lang="en-US" sz="1400" baseline="0" dirty="0">
                <a:latin typeface="Times New Roman" pitchFamily="18" charset="0"/>
                <a:cs typeface="Times New Roman" pitchFamily="18" charset="0"/>
              </a:rPr>
              <a:t> OR</a:t>
            </a:r>
          </a:p>
          <a:p>
            <a:r>
              <a:rPr lang="en-US" sz="1400" baseline="0" dirty="0">
                <a:latin typeface="Times New Roman" pitchFamily="18" charset="0"/>
                <a:cs typeface="Times New Roman" pitchFamily="18" charset="0"/>
              </a:rPr>
              <a:t>2.) 25_B-75_PP – 75% of all parent ferrite grains spawn cementite lamellae with the </a:t>
            </a:r>
            <a:r>
              <a:rPr lang="en-US" sz="1400" baseline="0" dirty="0" err="1">
                <a:latin typeface="Times New Roman" pitchFamily="18" charset="0"/>
                <a:cs typeface="Times New Roman" pitchFamily="18" charset="0"/>
              </a:rPr>
              <a:t>Pitsch-Petch</a:t>
            </a:r>
            <a:r>
              <a:rPr lang="en-US" sz="1400" baseline="0" dirty="0">
                <a:latin typeface="Times New Roman" pitchFamily="18" charset="0"/>
                <a:cs typeface="Times New Roman" pitchFamily="18" charset="0"/>
              </a:rPr>
              <a:t> OR, the other 	         25% of all parent ferrite grains spawn cementite lamellae with the </a:t>
            </a:r>
            <a:r>
              <a:rPr lang="en-US" sz="1400" baseline="0" dirty="0" err="1">
                <a:latin typeface="Times New Roman" pitchFamily="18" charset="0"/>
                <a:cs typeface="Times New Roman" pitchFamily="18" charset="0"/>
              </a:rPr>
              <a:t>Bagaryatsky</a:t>
            </a:r>
            <a:r>
              <a:rPr lang="en-US" sz="1400" baseline="0" dirty="0">
                <a:latin typeface="Times New Roman" pitchFamily="18" charset="0"/>
                <a:cs typeface="Times New Roman" pitchFamily="18" charset="0"/>
              </a:rPr>
              <a:t> OR</a:t>
            </a:r>
          </a:p>
          <a:p>
            <a:r>
              <a:rPr lang="en-US" sz="1400" baseline="0" dirty="0">
                <a:latin typeface="Times New Roman" pitchFamily="18" charset="0"/>
                <a:cs typeface="Times New Roman" pitchFamily="18" charset="0"/>
              </a:rPr>
              <a:t>3.) 50_B-50_PP – 50% of all parent ferrite grains spawn cementite lamellae with the </a:t>
            </a:r>
            <a:r>
              <a:rPr lang="en-US" sz="1400" baseline="0" dirty="0" err="1">
                <a:latin typeface="Times New Roman" pitchFamily="18" charset="0"/>
                <a:cs typeface="Times New Roman" pitchFamily="18" charset="0"/>
              </a:rPr>
              <a:t>Pitsch-Petch</a:t>
            </a:r>
            <a:r>
              <a:rPr lang="en-US" sz="1400" baseline="0" dirty="0">
                <a:latin typeface="Times New Roman" pitchFamily="18" charset="0"/>
                <a:cs typeface="Times New Roman" pitchFamily="18" charset="0"/>
              </a:rPr>
              <a:t> OR, the other 	         50% of all parent ferrite grains spawn cementite lamellae with the </a:t>
            </a:r>
            <a:r>
              <a:rPr lang="en-US" sz="1400" baseline="0" dirty="0" err="1">
                <a:latin typeface="Times New Roman" pitchFamily="18" charset="0"/>
                <a:cs typeface="Times New Roman" pitchFamily="18" charset="0"/>
              </a:rPr>
              <a:t>Bagaryatsky</a:t>
            </a:r>
            <a:r>
              <a:rPr lang="en-US" sz="1400" baseline="0" dirty="0">
                <a:latin typeface="Times New Roman" pitchFamily="18" charset="0"/>
                <a:cs typeface="Times New Roman" pitchFamily="18" charset="0"/>
              </a:rPr>
              <a:t> OR</a:t>
            </a:r>
          </a:p>
          <a:p>
            <a:r>
              <a:rPr lang="en-US" sz="1400" baseline="0" dirty="0">
                <a:latin typeface="Times New Roman" pitchFamily="18" charset="0"/>
                <a:cs typeface="Times New Roman" pitchFamily="18" charset="0"/>
              </a:rPr>
              <a:t>4.) 75_B-25_PP – 25% of all parent ferrite grains spawn cementite lamellae with the </a:t>
            </a:r>
            <a:r>
              <a:rPr lang="en-US" sz="1400" baseline="0" dirty="0" err="1">
                <a:latin typeface="Times New Roman" pitchFamily="18" charset="0"/>
                <a:cs typeface="Times New Roman" pitchFamily="18" charset="0"/>
              </a:rPr>
              <a:t>Pitsch-Petch</a:t>
            </a:r>
            <a:r>
              <a:rPr lang="en-US" sz="1400" baseline="0" dirty="0">
                <a:latin typeface="Times New Roman" pitchFamily="18" charset="0"/>
                <a:cs typeface="Times New Roman" pitchFamily="18" charset="0"/>
              </a:rPr>
              <a:t> OR, the other 	         75% of all parent ferrite grains spawn cementite lamellae with the </a:t>
            </a:r>
            <a:r>
              <a:rPr lang="en-US" sz="1400" baseline="0" dirty="0" err="1">
                <a:latin typeface="Times New Roman" pitchFamily="18" charset="0"/>
                <a:cs typeface="Times New Roman" pitchFamily="18" charset="0"/>
              </a:rPr>
              <a:t>Bagaryatsky</a:t>
            </a:r>
            <a:r>
              <a:rPr lang="en-US" sz="1400" baseline="0" dirty="0">
                <a:latin typeface="Times New Roman" pitchFamily="18" charset="0"/>
                <a:cs typeface="Times New Roman" pitchFamily="18" charset="0"/>
              </a:rPr>
              <a:t> OR </a:t>
            </a:r>
          </a:p>
          <a:p>
            <a:r>
              <a:rPr lang="en-US" sz="1400" baseline="0" dirty="0">
                <a:latin typeface="Times New Roman" pitchFamily="18" charset="0"/>
                <a:cs typeface="Times New Roman" pitchFamily="18" charset="0"/>
              </a:rPr>
              <a:t>5.) 100_B-0_PP – 100% of all parent ferrite grains spawn cementite lamellae with the </a:t>
            </a:r>
            <a:r>
              <a:rPr lang="en-US" sz="1400" baseline="0" dirty="0" err="1">
                <a:latin typeface="Times New Roman" pitchFamily="18" charset="0"/>
                <a:cs typeface="Times New Roman" pitchFamily="18" charset="0"/>
              </a:rPr>
              <a:t>Bagaryatsky</a:t>
            </a:r>
            <a:r>
              <a:rPr lang="en-US" sz="1400" baseline="0" dirty="0">
                <a:latin typeface="Times New Roman" pitchFamily="18" charset="0"/>
                <a:cs typeface="Times New Roman" pitchFamily="18" charset="0"/>
              </a:rPr>
              <a:t> OR</a:t>
            </a:r>
          </a:p>
          <a:p>
            <a:r>
              <a:rPr lang="en-US" sz="1400" baseline="0" dirty="0">
                <a:latin typeface="Times New Roman" pitchFamily="18" charset="0"/>
                <a:cs typeface="Times New Roman" pitchFamily="18" charset="0"/>
              </a:rPr>
              <a:t>6.) Polycrystalline – this microstructure is the parent ferrite grains with a number of ferrite grains switched phase 	          switched to cementite (from ferrite) to match the 16% volume fraction of cementite in pearlite</a:t>
            </a:r>
          </a:p>
          <a:p>
            <a:r>
              <a:rPr lang="en-US" sz="1400" baseline="0" dirty="0">
                <a:latin typeface="Times New Roman" pitchFamily="18" charset="0"/>
                <a:cs typeface="Times New Roman" pitchFamily="18" charset="0"/>
              </a:rPr>
              <a:t>7.) Ferrite only – this microstructure is simply the parent ferrite grains</a:t>
            </a:r>
          </a:p>
          <a:p>
            <a:endParaRPr lang="en-US" sz="1400" baseline="0" dirty="0">
              <a:latin typeface="Times New Roman" pitchFamily="18" charset="0"/>
              <a:cs typeface="Times New Roman" pitchFamily="18" charset="0"/>
            </a:endParaRPr>
          </a:p>
          <a:p>
            <a:r>
              <a:rPr lang="en-US" sz="1400" baseline="0" dirty="0">
                <a:latin typeface="Times New Roman" pitchFamily="18" charset="0"/>
                <a:cs typeface="Times New Roman" pitchFamily="18" charset="0"/>
              </a:rPr>
              <a:t>Recall that there is no true length scale involved in the FFT simulations. So the simulations are not informed as to the length to the nearest boundary which will impede slip on a given slip system. That is to say, these tests will simply test if the introduction of different ORs in the microstructure play a role in the deformation behavior of pearlite. Additionally, comparison of the lamellar microstructure to the polycrystalline sample accentuates the role of the different ORs compared to a simple incorporation of cementite in to the system.</a:t>
            </a:r>
          </a:p>
          <a:p>
            <a:endParaRPr lang="en-US" sz="1400" baseline="0" dirty="0">
              <a:latin typeface="Times New Roman" pitchFamily="18" charset="0"/>
              <a:cs typeface="Times New Roman" pitchFamily="18" charset="0"/>
            </a:endParaRPr>
          </a:p>
          <a:p>
            <a:r>
              <a:rPr lang="en-US" sz="1400" baseline="0" dirty="0">
                <a:latin typeface="Times New Roman" pitchFamily="18" charset="0"/>
                <a:cs typeface="Times New Roman" pitchFamily="18" charset="0"/>
              </a:rPr>
              <a:t>ORs are assigned in the order in which the parent grains are randomly selected making the assignment of OR to each grain random. Additionally, the axis along which the OR is place (the (-1-12) in the case of </a:t>
            </a:r>
            <a:r>
              <a:rPr lang="en-US" sz="1400" baseline="0" dirty="0" err="1">
                <a:latin typeface="Times New Roman" pitchFamily="18" charset="0"/>
                <a:cs typeface="Times New Roman" pitchFamily="18" charset="0"/>
              </a:rPr>
              <a:t>Bagaryatsky</a:t>
            </a:r>
            <a:r>
              <a:rPr lang="en-US" sz="1400" baseline="0" dirty="0">
                <a:latin typeface="Times New Roman" pitchFamily="18" charset="0"/>
                <a:cs typeface="Times New Roman" pitchFamily="18" charset="0"/>
              </a:rPr>
              <a:t>) is also done with a random symmetry operator (belonging to the cubic set).</a:t>
            </a:r>
          </a:p>
        </p:txBody>
      </p:sp>
      <p:sp>
        <p:nvSpPr>
          <p:cNvPr id="4"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38</a:t>
            </a:fld>
            <a:endParaRPr lang="en-US" dirty="0">
              <a:latin typeface="Franklin Gothic Book"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76200"/>
            <a:ext cx="7315200" cy="6705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Courier" pitchFamily="49" charset="0"/>
              </a:rPr>
              <a:t>while </a:t>
            </a:r>
            <a:r>
              <a:rPr lang="en-US" sz="1200" dirty="0" err="1">
                <a:solidFill>
                  <a:schemeClr val="tx1"/>
                </a:solidFill>
                <a:latin typeface="Courier" pitchFamily="49" charset="0"/>
              </a:rPr>
              <a:t>inserted_twins</a:t>
            </a:r>
            <a:r>
              <a:rPr lang="en-US" sz="1200" dirty="0">
                <a:solidFill>
                  <a:schemeClr val="tx1"/>
                </a:solidFill>
                <a:latin typeface="Courier" pitchFamily="49" charset="0"/>
              </a:rPr>
              <a:t> &lt; </a:t>
            </a:r>
            <a:r>
              <a:rPr lang="en-US" sz="1200" dirty="0" err="1">
                <a:solidFill>
                  <a:schemeClr val="tx1"/>
                </a:solidFill>
                <a:latin typeface="Courier" pitchFamily="49" charset="0"/>
              </a:rPr>
              <a:t>desired_number_of_twins</a:t>
            </a:r>
            <a:r>
              <a:rPr lang="en-US" sz="1200" dirty="0">
                <a:solidFill>
                  <a:schemeClr val="tx1"/>
                </a:solidFill>
                <a:latin typeface="Courier" pitchFamily="49" charset="0"/>
              </a:rPr>
              <a:t> AND </a:t>
            </a:r>
            <a:r>
              <a:rPr lang="en-US" sz="1200" dirty="0" err="1">
                <a:solidFill>
                  <a:schemeClr val="tx1"/>
                </a:solidFill>
                <a:latin typeface="Courier" pitchFamily="49" charset="0"/>
              </a:rPr>
              <a:t>unfilled_grains</a:t>
            </a:r>
            <a:r>
              <a:rPr lang="en-US" sz="1200" dirty="0">
                <a:solidFill>
                  <a:schemeClr val="tx1"/>
                </a:solidFill>
                <a:latin typeface="Courier" pitchFamily="49" charset="0"/>
              </a:rPr>
              <a:t>?</a:t>
            </a:r>
          </a:p>
          <a:p>
            <a:endParaRPr lang="en-US" sz="1200" dirty="0">
              <a:solidFill>
                <a:schemeClr val="tx1"/>
              </a:solidFill>
              <a:latin typeface="Courier" pitchFamily="49" charset="0"/>
            </a:endParaRPr>
          </a:p>
          <a:p>
            <a:r>
              <a:rPr lang="en-US" sz="1200" dirty="0">
                <a:solidFill>
                  <a:schemeClr val="tx1"/>
                </a:solidFill>
                <a:latin typeface="Courier" pitchFamily="49" charset="0"/>
              </a:rPr>
              <a:t>  Randomly select </a:t>
            </a:r>
            <a:r>
              <a:rPr lang="en-US" sz="1200" dirty="0" err="1">
                <a:solidFill>
                  <a:schemeClr val="tx1"/>
                </a:solidFill>
                <a:latin typeface="Courier" pitchFamily="49" charset="0"/>
              </a:rPr>
              <a:t>grainID</a:t>
            </a:r>
            <a:endParaRPr lang="en-US" sz="1200" dirty="0">
              <a:solidFill>
                <a:schemeClr val="tx1"/>
              </a:solidFill>
              <a:latin typeface="Courier" pitchFamily="49" charset="0"/>
            </a:endParaRPr>
          </a:p>
          <a:p>
            <a:endParaRPr lang="en-US" sz="1200" dirty="0">
              <a:solidFill>
                <a:schemeClr val="tx1"/>
              </a:solidFill>
              <a:latin typeface="Courier" pitchFamily="49" charset="0"/>
            </a:endParaRPr>
          </a:p>
          <a:p>
            <a:r>
              <a:rPr lang="en-US" sz="1200" dirty="0">
                <a:solidFill>
                  <a:schemeClr val="tx1"/>
                </a:solidFill>
                <a:latin typeface="Courier" pitchFamily="49" charset="0"/>
              </a:rPr>
              <a:t>  Get grain orientation 	</a:t>
            </a:r>
            <a:r>
              <a:rPr lang="en-US" sz="1200" dirty="0" err="1">
                <a:solidFill>
                  <a:schemeClr val="tx1"/>
                </a:solidFill>
                <a:latin typeface="Courier" pitchFamily="49" charset="0"/>
              </a:rPr>
              <a:t>g</a:t>
            </a:r>
            <a:r>
              <a:rPr lang="en-US" sz="1200" baseline="-25000" dirty="0" err="1">
                <a:solidFill>
                  <a:schemeClr val="tx1"/>
                </a:solidFill>
                <a:latin typeface="Courier" pitchFamily="49" charset="0"/>
              </a:rPr>
              <a:t>i</a:t>
            </a:r>
            <a:endParaRPr lang="en-US" sz="1200" dirty="0">
              <a:solidFill>
                <a:schemeClr val="tx1"/>
              </a:solidFill>
              <a:latin typeface="Courier" pitchFamily="49" charset="0"/>
            </a:endParaRPr>
          </a:p>
          <a:p>
            <a:endParaRPr lang="en-US" sz="1200" dirty="0">
              <a:solidFill>
                <a:schemeClr val="tx1"/>
              </a:solidFill>
              <a:latin typeface="Courier" pitchFamily="49" charset="0"/>
            </a:endParaRPr>
          </a:p>
          <a:p>
            <a:r>
              <a:rPr lang="en-US" sz="1200" dirty="0">
                <a:solidFill>
                  <a:schemeClr val="tx1"/>
                </a:solidFill>
                <a:latin typeface="Courier" pitchFamily="49" charset="0"/>
              </a:rPr>
              <a:t>  while room for twin within </a:t>
            </a:r>
            <a:r>
              <a:rPr lang="en-US" sz="1200" dirty="0" err="1">
                <a:solidFill>
                  <a:schemeClr val="tx1"/>
                </a:solidFill>
                <a:latin typeface="Courier" pitchFamily="49" charset="0"/>
              </a:rPr>
              <a:t>grainID</a:t>
            </a:r>
            <a:endParaRPr lang="en-US" sz="1200" dirty="0">
              <a:solidFill>
                <a:schemeClr val="tx1"/>
              </a:solidFill>
              <a:latin typeface="Courier" pitchFamily="49" charset="0"/>
            </a:endParaRPr>
          </a:p>
          <a:p>
            <a:endParaRPr lang="en-US" sz="1200" dirty="0">
              <a:solidFill>
                <a:schemeClr val="tx1"/>
              </a:solidFill>
              <a:latin typeface="Courier" pitchFamily="49" charset="0"/>
            </a:endParaRPr>
          </a:p>
          <a:p>
            <a:r>
              <a:rPr lang="en-US" sz="1200" dirty="0">
                <a:solidFill>
                  <a:schemeClr val="tx1"/>
                </a:solidFill>
                <a:latin typeface="Courier" pitchFamily="49" charset="0"/>
              </a:rPr>
              <a:t>    What is the habit plane normal, </a:t>
            </a:r>
            <a:r>
              <a:rPr lang="en-US" sz="1200" dirty="0" err="1">
                <a:solidFill>
                  <a:schemeClr val="tx1"/>
                </a:solidFill>
                <a:latin typeface="Courier" pitchFamily="49" charset="0"/>
              </a:rPr>
              <a:t>v</a:t>
            </a:r>
            <a:r>
              <a:rPr lang="en-US" sz="1200" baseline="-25000" dirty="0" err="1">
                <a:solidFill>
                  <a:schemeClr val="tx1"/>
                </a:solidFill>
                <a:latin typeface="Courier" pitchFamily="49" charset="0"/>
              </a:rPr>
              <a:t>c</a:t>
            </a:r>
            <a:r>
              <a:rPr lang="en-US" sz="1200" dirty="0">
                <a:solidFill>
                  <a:schemeClr val="tx1"/>
                </a:solidFill>
                <a:latin typeface="Courier" pitchFamily="49" charset="0"/>
              </a:rPr>
              <a:t>, in crystal reference frame?</a:t>
            </a:r>
          </a:p>
          <a:p>
            <a:endParaRPr lang="en-US" sz="1200" dirty="0">
              <a:solidFill>
                <a:schemeClr val="tx1"/>
              </a:solidFill>
              <a:latin typeface="Courier" pitchFamily="49" charset="0"/>
            </a:endParaRPr>
          </a:p>
          <a:p>
            <a:r>
              <a:rPr lang="en-US" sz="1200" dirty="0">
                <a:solidFill>
                  <a:schemeClr val="tx1"/>
                </a:solidFill>
                <a:latin typeface="Courier" pitchFamily="49" charset="0"/>
              </a:rPr>
              <a:t>    Choose random crystal symmetry operator for crystal class of 		parent grain 	</a:t>
            </a:r>
            <a:r>
              <a:rPr lang="en-US" sz="1200" dirty="0" err="1">
                <a:solidFill>
                  <a:schemeClr val="tx1"/>
                </a:solidFill>
                <a:latin typeface="Courier" pitchFamily="49" charset="0"/>
              </a:rPr>
              <a:t>O</a:t>
            </a:r>
            <a:r>
              <a:rPr lang="en-US" sz="1200" baseline="-25000" dirty="0" err="1">
                <a:solidFill>
                  <a:schemeClr val="tx1"/>
                </a:solidFill>
                <a:latin typeface="Courier" pitchFamily="49" charset="0"/>
              </a:rPr>
              <a:t>c</a:t>
            </a:r>
            <a:r>
              <a:rPr lang="en-US" sz="1200" baseline="30000" dirty="0">
                <a:solidFill>
                  <a:schemeClr val="tx1"/>
                </a:solidFill>
                <a:latin typeface="Courier" pitchFamily="49" charset="0"/>
              </a:rPr>
              <a:t>(n)</a:t>
            </a:r>
          </a:p>
          <a:p>
            <a:r>
              <a:rPr lang="en-US" sz="1200" baseline="30000" dirty="0">
                <a:solidFill>
                  <a:schemeClr val="tx1"/>
                </a:solidFill>
                <a:latin typeface="Courier" pitchFamily="49" charset="0"/>
              </a:rPr>
              <a:t>  </a:t>
            </a:r>
          </a:p>
          <a:p>
            <a:r>
              <a:rPr lang="en-US" sz="1200" dirty="0">
                <a:solidFill>
                  <a:schemeClr val="tx1"/>
                </a:solidFill>
                <a:latin typeface="Courier" pitchFamily="49" charset="0"/>
              </a:rPr>
              <a:t>    Apply crystal symmetry 	</a:t>
            </a:r>
            <a:r>
              <a:rPr lang="en-US" sz="1200" dirty="0" err="1">
                <a:solidFill>
                  <a:schemeClr val="tx1"/>
                </a:solidFill>
                <a:latin typeface="Courier" pitchFamily="49" charset="0"/>
              </a:rPr>
              <a:t>v</a:t>
            </a:r>
            <a:r>
              <a:rPr lang="en-US" sz="1200" baseline="-25000" dirty="0" err="1">
                <a:solidFill>
                  <a:schemeClr val="tx1"/>
                </a:solidFill>
                <a:latin typeface="Courier" pitchFamily="49" charset="0"/>
              </a:rPr>
              <a:t>c</a:t>
            </a:r>
            <a:r>
              <a:rPr lang="en-US" sz="1200" dirty="0">
                <a:solidFill>
                  <a:schemeClr val="tx1"/>
                </a:solidFill>
                <a:latin typeface="Courier" pitchFamily="49" charset="0"/>
              </a:rPr>
              <a:t>’ = </a:t>
            </a:r>
            <a:r>
              <a:rPr lang="en-US" sz="1200" dirty="0" err="1">
                <a:solidFill>
                  <a:schemeClr val="tx1"/>
                </a:solidFill>
                <a:latin typeface="Courier" pitchFamily="49" charset="0"/>
              </a:rPr>
              <a:t>O</a:t>
            </a:r>
            <a:r>
              <a:rPr lang="en-US" sz="1200" baseline="-25000" dirty="0" err="1">
                <a:solidFill>
                  <a:schemeClr val="tx1"/>
                </a:solidFill>
                <a:latin typeface="Courier" pitchFamily="49" charset="0"/>
              </a:rPr>
              <a:t>c</a:t>
            </a:r>
            <a:r>
              <a:rPr lang="en-US" sz="1200" baseline="30000" dirty="0">
                <a:solidFill>
                  <a:schemeClr val="tx1"/>
                </a:solidFill>
                <a:latin typeface="Courier" pitchFamily="49" charset="0"/>
              </a:rPr>
              <a:t>(n)</a:t>
            </a:r>
            <a:r>
              <a:rPr lang="en-US" sz="1200" dirty="0">
                <a:solidFill>
                  <a:schemeClr val="tx1"/>
                </a:solidFill>
                <a:latin typeface="Courier" pitchFamily="49" charset="0"/>
              </a:rPr>
              <a:t> </a:t>
            </a:r>
            <a:r>
              <a:rPr lang="en-US" sz="1200" dirty="0" err="1">
                <a:solidFill>
                  <a:schemeClr val="tx1"/>
                </a:solidFill>
                <a:latin typeface="Courier" pitchFamily="49" charset="0"/>
              </a:rPr>
              <a:t>v</a:t>
            </a:r>
            <a:r>
              <a:rPr lang="en-US" sz="1200" baseline="-25000" dirty="0" err="1">
                <a:solidFill>
                  <a:schemeClr val="tx1"/>
                </a:solidFill>
                <a:latin typeface="Courier" pitchFamily="49" charset="0"/>
              </a:rPr>
              <a:t>c</a:t>
            </a:r>
            <a:endParaRPr lang="en-US" sz="1200" baseline="-25000" dirty="0">
              <a:solidFill>
                <a:schemeClr val="tx1"/>
              </a:solidFill>
              <a:latin typeface="Courier" pitchFamily="49" charset="0"/>
            </a:endParaRPr>
          </a:p>
          <a:p>
            <a:endParaRPr lang="en-US" sz="1200" baseline="-25000" dirty="0">
              <a:solidFill>
                <a:schemeClr val="tx1"/>
              </a:solidFill>
              <a:latin typeface="Courier" pitchFamily="49" charset="0"/>
            </a:endParaRPr>
          </a:p>
          <a:p>
            <a:r>
              <a:rPr lang="en-US" sz="1200" dirty="0">
                <a:solidFill>
                  <a:schemeClr val="tx1"/>
                </a:solidFill>
                <a:latin typeface="Courier" pitchFamily="49" charset="0"/>
              </a:rPr>
              <a:t>    Find direction in sample space 	</a:t>
            </a:r>
            <a:r>
              <a:rPr lang="en-US" sz="1200" dirty="0" err="1">
                <a:solidFill>
                  <a:schemeClr val="tx1"/>
                </a:solidFill>
                <a:latin typeface="Courier" pitchFamily="49" charset="0"/>
              </a:rPr>
              <a:t>v</a:t>
            </a:r>
            <a:r>
              <a:rPr lang="en-US" sz="1200" baseline="-25000" dirty="0" err="1">
                <a:solidFill>
                  <a:schemeClr val="tx1"/>
                </a:solidFill>
                <a:latin typeface="Courier" pitchFamily="49" charset="0"/>
              </a:rPr>
              <a:t>s</a:t>
            </a:r>
            <a:r>
              <a:rPr lang="en-US" sz="1200" dirty="0">
                <a:solidFill>
                  <a:schemeClr val="tx1"/>
                </a:solidFill>
                <a:latin typeface="Courier" pitchFamily="49" charset="0"/>
              </a:rPr>
              <a:t> = g</a:t>
            </a:r>
            <a:r>
              <a:rPr lang="en-US" sz="1200" baseline="-25000" dirty="0">
                <a:solidFill>
                  <a:schemeClr val="tx1"/>
                </a:solidFill>
                <a:latin typeface="Courier" pitchFamily="49" charset="0"/>
              </a:rPr>
              <a:t>1</a:t>
            </a:r>
            <a:r>
              <a:rPr lang="en-US" sz="1200" baseline="30000" dirty="0">
                <a:solidFill>
                  <a:schemeClr val="tx1"/>
                </a:solidFill>
                <a:latin typeface="Courier" pitchFamily="49" charset="0"/>
              </a:rPr>
              <a:t>T</a:t>
            </a:r>
            <a:r>
              <a:rPr lang="en-US" sz="1200" dirty="0">
                <a:solidFill>
                  <a:schemeClr val="tx1"/>
                </a:solidFill>
                <a:latin typeface="Courier" pitchFamily="49" charset="0"/>
              </a:rPr>
              <a:t> </a:t>
            </a:r>
            <a:r>
              <a:rPr lang="en-US" sz="1200" dirty="0" err="1">
                <a:solidFill>
                  <a:schemeClr val="tx1"/>
                </a:solidFill>
                <a:latin typeface="Courier" pitchFamily="49" charset="0"/>
              </a:rPr>
              <a:t>v</a:t>
            </a:r>
            <a:r>
              <a:rPr lang="en-US" sz="1200" baseline="-25000" dirty="0" err="1">
                <a:solidFill>
                  <a:schemeClr val="tx1"/>
                </a:solidFill>
                <a:latin typeface="Courier" pitchFamily="49" charset="0"/>
              </a:rPr>
              <a:t>c</a:t>
            </a:r>
            <a:r>
              <a:rPr lang="en-US" sz="1200" dirty="0">
                <a:solidFill>
                  <a:schemeClr val="tx1"/>
                </a:solidFill>
                <a:latin typeface="Courier" pitchFamily="49" charset="0"/>
              </a:rPr>
              <a:t>’</a:t>
            </a:r>
            <a:endParaRPr lang="en-US" sz="1200" baseline="-25000" dirty="0">
              <a:solidFill>
                <a:schemeClr val="tx1"/>
              </a:solidFill>
              <a:latin typeface="Courier" pitchFamily="49" charset="0"/>
            </a:endParaRPr>
          </a:p>
          <a:p>
            <a:endParaRPr lang="en-US" sz="1200" baseline="-25000" dirty="0">
              <a:solidFill>
                <a:schemeClr val="tx1"/>
              </a:solidFill>
              <a:latin typeface="Courier" pitchFamily="49" charset="0"/>
            </a:endParaRPr>
          </a:p>
          <a:p>
            <a:r>
              <a:rPr lang="en-US" sz="1200" dirty="0">
                <a:solidFill>
                  <a:schemeClr val="tx1"/>
                </a:solidFill>
                <a:latin typeface="Courier" pitchFamily="49" charset="0"/>
              </a:rPr>
              <a:t>    Construct grain geometry of twin/lamella within parent grain</a:t>
            </a:r>
          </a:p>
          <a:p>
            <a:endParaRPr lang="en-US" sz="1200" dirty="0">
              <a:solidFill>
                <a:schemeClr val="tx1"/>
              </a:solidFill>
              <a:latin typeface="Courier" pitchFamily="49" charset="0"/>
            </a:endParaRPr>
          </a:p>
          <a:p>
            <a:r>
              <a:rPr lang="en-US" sz="1200" dirty="0">
                <a:solidFill>
                  <a:schemeClr val="tx1"/>
                </a:solidFill>
                <a:latin typeface="Courier" pitchFamily="49" charset="0"/>
              </a:rPr>
              <a:t>    Define rotation from parent orientation to twin/lamella 		orientation, </a:t>
            </a:r>
            <a:r>
              <a:rPr lang="en-US" sz="1200" dirty="0">
                <a:solidFill>
                  <a:schemeClr val="tx1"/>
                </a:solidFill>
                <a:latin typeface="Courier" pitchFamily="49" charset="0"/>
                <a:sym typeface="Symbol"/>
              </a:rPr>
              <a:t>g, by orientation relationship</a:t>
            </a:r>
          </a:p>
          <a:p>
            <a:endParaRPr lang="en-US" sz="1200" dirty="0">
              <a:solidFill>
                <a:schemeClr val="tx1"/>
              </a:solidFill>
              <a:latin typeface="Courier" pitchFamily="49" charset="0"/>
              <a:sym typeface="Symbol"/>
            </a:endParaRPr>
          </a:p>
          <a:p>
            <a:r>
              <a:rPr lang="en-US" sz="1200" dirty="0">
                <a:solidFill>
                  <a:schemeClr val="tx1"/>
                </a:solidFill>
                <a:latin typeface="Courier" pitchFamily="49" charset="0"/>
              </a:rPr>
              <a:t>    Assign lamella twin/orientation </a:t>
            </a:r>
            <a:r>
              <a:rPr lang="en-US" sz="1200" dirty="0" err="1">
                <a:solidFill>
                  <a:schemeClr val="tx1"/>
                </a:solidFill>
                <a:latin typeface="Courier" pitchFamily="49" charset="0"/>
              </a:rPr>
              <a:t>g</a:t>
            </a:r>
            <a:r>
              <a:rPr lang="en-US" sz="1200" baseline="-25000" dirty="0" err="1">
                <a:solidFill>
                  <a:schemeClr val="tx1"/>
                </a:solidFill>
                <a:latin typeface="Courier" pitchFamily="49" charset="0"/>
              </a:rPr>
              <a:t>t</a:t>
            </a:r>
            <a:r>
              <a:rPr lang="en-US" sz="1200" dirty="0">
                <a:solidFill>
                  <a:schemeClr val="tx1"/>
                </a:solidFill>
                <a:latin typeface="Courier" pitchFamily="49" charset="0"/>
              </a:rPr>
              <a:t> by	</a:t>
            </a:r>
          </a:p>
          <a:p>
            <a:r>
              <a:rPr lang="en-US" sz="1200" dirty="0">
                <a:solidFill>
                  <a:schemeClr val="tx1"/>
                </a:solidFill>
                <a:latin typeface="Courier" pitchFamily="49" charset="0"/>
              </a:rPr>
              <a:t>	  		</a:t>
            </a:r>
            <a:r>
              <a:rPr lang="en-US" sz="1200" dirty="0" err="1">
                <a:solidFill>
                  <a:schemeClr val="tx1"/>
                </a:solidFill>
                <a:latin typeface="Courier" pitchFamily="49" charset="0"/>
              </a:rPr>
              <a:t>g</a:t>
            </a:r>
            <a:r>
              <a:rPr lang="en-US" sz="1200" baseline="-25000" dirty="0" err="1">
                <a:solidFill>
                  <a:schemeClr val="tx1"/>
                </a:solidFill>
                <a:latin typeface="Courier" pitchFamily="49" charset="0"/>
              </a:rPr>
              <a:t>t</a:t>
            </a:r>
            <a:r>
              <a:rPr lang="en-US" sz="1200" dirty="0">
                <a:solidFill>
                  <a:schemeClr val="tx1"/>
                </a:solidFill>
                <a:latin typeface="Courier" pitchFamily="49" charset="0"/>
              </a:rPr>
              <a:t> = </a:t>
            </a:r>
            <a:r>
              <a:rPr lang="en-US" sz="1200" dirty="0">
                <a:solidFill>
                  <a:schemeClr val="tx1"/>
                </a:solidFill>
                <a:latin typeface="Courier" pitchFamily="49" charset="0"/>
                <a:sym typeface="Symbol"/>
              </a:rPr>
              <a:t>g </a:t>
            </a:r>
            <a:r>
              <a:rPr lang="en-US" sz="1200" dirty="0" err="1">
                <a:solidFill>
                  <a:schemeClr val="tx1"/>
                </a:solidFill>
                <a:latin typeface="Courier" pitchFamily="49" charset="0"/>
              </a:rPr>
              <a:t>O</a:t>
            </a:r>
            <a:r>
              <a:rPr lang="en-US" sz="1200" baseline="-25000" dirty="0" err="1">
                <a:solidFill>
                  <a:schemeClr val="tx1"/>
                </a:solidFill>
                <a:latin typeface="Courier" pitchFamily="49" charset="0"/>
              </a:rPr>
              <a:t>c</a:t>
            </a:r>
            <a:r>
              <a:rPr lang="en-US" sz="1200" baseline="30000" dirty="0">
                <a:solidFill>
                  <a:schemeClr val="tx1"/>
                </a:solidFill>
                <a:latin typeface="Courier" pitchFamily="49" charset="0"/>
              </a:rPr>
              <a:t>(n) </a:t>
            </a:r>
            <a:r>
              <a:rPr lang="en-US" sz="1200" dirty="0" err="1">
                <a:solidFill>
                  <a:schemeClr val="tx1"/>
                </a:solidFill>
                <a:latin typeface="Courier" pitchFamily="49" charset="0"/>
              </a:rPr>
              <a:t>g</a:t>
            </a:r>
            <a:r>
              <a:rPr lang="en-US" sz="1200" baseline="-25000" dirty="0" err="1">
                <a:solidFill>
                  <a:schemeClr val="tx1"/>
                </a:solidFill>
                <a:latin typeface="Courier" pitchFamily="49" charset="0"/>
              </a:rPr>
              <a:t>i</a:t>
            </a:r>
            <a:endParaRPr lang="en-US" sz="1200" dirty="0">
              <a:solidFill>
                <a:schemeClr val="tx1"/>
              </a:solidFill>
              <a:latin typeface="Courier" pitchFamily="49" charset="0"/>
            </a:endParaRPr>
          </a:p>
          <a:p>
            <a:endParaRPr lang="en-US" sz="1200" dirty="0">
              <a:solidFill>
                <a:schemeClr val="tx1"/>
              </a:solidFill>
              <a:latin typeface="Courier" pitchFamily="49" charset="0"/>
            </a:endParaRPr>
          </a:p>
          <a:p>
            <a:r>
              <a:rPr lang="en-US" sz="1200" dirty="0">
                <a:solidFill>
                  <a:schemeClr val="tx1"/>
                </a:solidFill>
                <a:latin typeface="Courier" pitchFamily="49" charset="0"/>
              </a:rPr>
              <a:t>    More twins to insert within grain? </a:t>
            </a:r>
          </a:p>
          <a:p>
            <a:endParaRPr lang="en-US" sz="1200" dirty="0">
              <a:solidFill>
                <a:schemeClr val="tx1"/>
              </a:solidFill>
              <a:latin typeface="Courier" pitchFamily="49" charset="0"/>
            </a:endParaRPr>
          </a:p>
          <a:p>
            <a:r>
              <a:rPr lang="en-US" sz="1200" dirty="0">
                <a:solidFill>
                  <a:schemeClr val="tx1"/>
                </a:solidFill>
                <a:latin typeface="Courier" pitchFamily="49" charset="0"/>
              </a:rPr>
              <a:t>  done</a:t>
            </a:r>
          </a:p>
          <a:p>
            <a:endParaRPr lang="en-US" sz="1200" dirty="0">
              <a:solidFill>
                <a:schemeClr val="tx1"/>
              </a:solidFill>
              <a:latin typeface="Courier" pitchFamily="49" charset="0"/>
            </a:endParaRPr>
          </a:p>
          <a:p>
            <a:r>
              <a:rPr lang="en-US" sz="1200" dirty="0">
                <a:solidFill>
                  <a:schemeClr val="tx1"/>
                </a:solidFill>
                <a:latin typeface="Courier" pitchFamily="49" charset="0"/>
              </a:rPr>
              <a:t>  All grains filled with twins?</a:t>
            </a:r>
          </a:p>
          <a:p>
            <a:endParaRPr lang="en-US" sz="1200" dirty="0">
              <a:solidFill>
                <a:schemeClr val="tx1"/>
              </a:solidFill>
              <a:latin typeface="Courier" pitchFamily="49" charset="0"/>
            </a:endParaRPr>
          </a:p>
          <a:p>
            <a:r>
              <a:rPr lang="en-US" sz="1200" dirty="0">
                <a:solidFill>
                  <a:schemeClr val="tx1"/>
                </a:solidFill>
                <a:latin typeface="Courier" pitchFamily="49" charset="0"/>
              </a:rPr>
              <a:t>  More twins to insert overall? </a:t>
            </a:r>
          </a:p>
          <a:p>
            <a:endParaRPr lang="en-US" sz="1200" dirty="0">
              <a:solidFill>
                <a:schemeClr val="tx1"/>
              </a:solidFill>
              <a:latin typeface="Courier" pitchFamily="49" charset="0"/>
            </a:endParaRPr>
          </a:p>
          <a:p>
            <a:r>
              <a:rPr lang="en-US" sz="1200" dirty="0">
                <a:solidFill>
                  <a:schemeClr val="tx1"/>
                </a:solidFill>
                <a:latin typeface="Courier" pitchFamily="49" charset="0"/>
              </a:rPr>
              <a:t>done</a:t>
            </a:r>
          </a:p>
        </p:txBody>
      </p:sp>
      <p:sp>
        <p:nvSpPr>
          <p:cNvPr id="3"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39</a:t>
            </a:fld>
            <a:endParaRPr lang="en-US" dirty="0">
              <a:latin typeface="Franklin Gothic Book"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FF"/>
                </a:solidFill>
              </a:rPr>
              <a:t>Why transformation texture and OR are important?</a:t>
            </a:r>
          </a:p>
        </p:txBody>
      </p:sp>
      <p:pic>
        <p:nvPicPr>
          <p:cNvPr id="4" name="Picture 3"/>
          <p:cNvPicPr>
            <a:picLocks noChangeAspect="1"/>
          </p:cNvPicPr>
          <p:nvPr/>
        </p:nvPicPr>
        <p:blipFill>
          <a:blip r:embed="rId2"/>
          <a:stretch>
            <a:fillRect/>
          </a:stretch>
        </p:blipFill>
        <p:spPr>
          <a:xfrm>
            <a:off x="1447800" y="1524000"/>
            <a:ext cx="5943600" cy="4869878"/>
          </a:xfrm>
          <a:prstGeom prst="rect">
            <a:avLst/>
          </a:prstGeom>
        </p:spPr>
      </p:pic>
      <p:sp>
        <p:nvSpPr>
          <p:cNvPr id="5" name="Rectangle 4"/>
          <p:cNvSpPr/>
          <p:nvPr/>
        </p:nvSpPr>
        <p:spPr>
          <a:xfrm>
            <a:off x="13805" y="6506528"/>
            <a:ext cx="6680336" cy="307777"/>
          </a:xfrm>
          <a:prstGeom prst="rect">
            <a:avLst/>
          </a:prstGeom>
        </p:spPr>
        <p:txBody>
          <a:bodyPr wrap="square">
            <a:spAutoFit/>
          </a:bodyPr>
          <a:lstStyle/>
          <a:p>
            <a:pPr marL="285750" indent="-285750">
              <a:buFont typeface="Arial"/>
              <a:buChar char="•"/>
            </a:pPr>
            <a:r>
              <a:rPr lang="en-US" sz="1400" dirty="0">
                <a:latin typeface="Times New Roman"/>
                <a:cs typeface="Times New Roman"/>
              </a:rPr>
              <a:t>Ray and Jonas, International Materials Reviews 1990 Vol. 35 NO.1</a:t>
            </a:r>
          </a:p>
        </p:txBody>
      </p:sp>
    </p:spTree>
    <p:extLst>
      <p:ext uri="{BB962C8B-B14F-4D97-AF65-F5344CB8AC3E}">
        <p14:creationId xmlns:p14="http://schemas.microsoft.com/office/powerpoint/2010/main" val="3399022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165410"/>
            <a:ext cx="9144000" cy="6925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charset="0"/>
              <a:ea typeface="ＭＳ Ｐゴシック" pitchFamily="28" charset="-128"/>
            </a:endParaRPr>
          </a:p>
        </p:txBody>
      </p:sp>
      <p:pic>
        <p:nvPicPr>
          <p:cNvPr id="141316" name="Picture 4"/>
          <p:cNvPicPr>
            <a:picLocks noChangeAspect="1" noChangeArrowheads="1"/>
          </p:cNvPicPr>
          <p:nvPr/>
        </p:nvPicPr>
        <p:blipFill>
          <a:blip r:embed="rId2" cstate="print"/>
          <a:srcRect/>
          <a:stretch>
            <a:fillRect/>
          </a:stretch>
        </p:blipFill>
        <p:spPr bwMode="auto">
          <a:xfrm>
            <a:off x="630612" y="4505748"/>
            <a:ext cx="2286000" cy="2244085"/>
          </a:xfrm>
          <a:prstGeom prst="rect">
            <a:avLst/>
          </a:prstGeom>
          <a:noFill/>
          <a:ln w="9525">
            <a:noFill/>
            <a:miter lim="800000"/>
            <a:headEnd/>
            <a:tailEnd/>
          </a:ln>
        </p:spPr>
      </p:pic>
      <p:pic>
        <p:nvPicPr>
          <p:cNvPr id="141315" name="Picture 3"/>
          <p:cNvPicPr>
            <a:picLocks noChangeAspect="1" noChangeArrowheads="1"/>
          </p:cNvPicPr>
          <p:nvPr/>
        </p:nvPicPr>
        <p:blipFill>
          <a:blip r:embed="rId3" cstate="print"/>
          <a:srcRect/>
          <a:stretch>
            <a:fillRect/>
          </a:stretch>
        </p:blipFill>
        <p:spPr bwMode="auto">
          <a:xfrm>
            <a:off x="5314671" y="1207169"/>
            <a:ext cx="2743200" cy="2678877"/>
          </a:xfrm>
          <a:prstGeom prst="rect">
            <a:avLst/>
          </a:prstGeom>
          <a:noFill/>
          <a:ln w="9525">
            <a:noFill/>
            <a:miter lim="800000"/>
            <a:headEnd/>
            <a:tailEnd/>
          </a:ln>
        </p:spPr>
      </p:pic>
      <p:pic>
        <p:nvPicPr>
          <p:cNvPr id="141314" name="Picture 2"/>
          <p:cNvPicPr>
            <a:picLocks noChangeAspect="1" noChangeArrowheads="1"/>
          </p:cNvPicPr>
          <p:nvPr/>
        </p:nvPicPr>
        <p:blipFill>
          <a:blip r:embed="rId4" cstate="print"/>
          <a:srcRect/>
          <a:stretch>
            <a:fillRect/>
          </a:stretch>
        </p:blipFill>
        <p:spPr bwMode="auto">
          <a:xfrm>
            <a:off x="830089" y="1180262"/>
            <a:ext cx="3657600" cy="2732690"/>
          </a:xfrm>
          <a:prstGeom prst="rect">
            <a:avLst/>
          </a:prstGeom>
          <a:noFill/>
          <a:ln w="9525">
            <a:noFill/>
            <a:miter lim="800000"/>
            <a:headEnd/>
            <a:tailEnd/>
          </a:ln>
        </p:spPr>
      </p:pic>
      <p:sp>
        <p:nvSpPr>
          <p:cNvPr id="18434" name="Rectangle 2"/>
          <p:cNvSpPr>
            <a:spLocks noGrp="1" noChangeArrowheads="1"/>
          </p:cNvSpPr>
          <p:nvPr>
            <p:ph type="title"/>
          </p:nvPr>
        </p:nvSpPr>
        <p:spPr>
          <a:xfrm>
            <a:off x="0" y="0"/>
            <a:ext cx="9067799" cy="838200"/>
          </a:xfrm>
        </p:spPr>
        <p:txBody>
          <a:bodyPr>
            <a:noAutofit/>
          </a:bodyPr>
          <a:lstStyle/>
          <a:p>
            <a:pPr eaLnBrk="1" hangingPunct="1"/>
            <a:r>
              <a:rPr lang="en-US" sz="3200" dirty="0">
                <a:solidFill>
                  <a:srgbClr val="0000FF"/>
                </a:solidFill>
                <a:latin typeface="Times New Roman" pitchFamily="18" charset="0"/>
                <a:cs typeface="Times New Roman" pitchFamily="18" charset="0"/>
              </a:rPr>
              <a:t>Pearlite: Varying Fractions of the ORs</a:t>
            </a:r>
            <a:br>
              <a:rPr lang="en-US" sz="3200" dirty="0">
                <a:solidFill>
                  <a:srgbClr val="0000FF"/>
                </a:solidFill>
                <a:latin typeface="Times New Roman" pitchFamily="18" charset="0"/>
                <a:cs typeface="Times New Roman" pitchFamily="18" charset="0"/>
              </a:rPr>
            </a:br>
            <a:r>
              <a:rPr lang="en-US" sz="3200" dirty="0">
                <a:solidFill>
                  <a:srgbClr val="0000FF"/>
                </a:solidFill>
                <a:latin typeface="Times New Roman" pitchFamily="18" charset="0"/>
                <a:cs typeface="Times New Roman" pitchFamily="18" charset="0"/>
              </a:rPr>
              <a:t>Grain Structure Images</a:t>
            </a:r>
            <a:endParaRPr lang="en-US" sz="3200" dirty="0">
              <a:solidFill>
                <a:srgbClr val="0000FF"/>
              </a:solidFill>
            </a:endParaRPr>
          </a:p>
        </p:txBody>
      </p:sp>
      <p:sp>
        <p:nvSpPr>
          <p:cNvPr id="5" name="TextBox 15"/>
          <p:cNvSpPr txBox="1">
            <a:spLocks noChangeArrowheads="1"/>
          </p:cNvSpPr>
          <p:nvPr/>
        </p:nvSpPr>
        <p:spPr bwMode="auto">
          <a:xfrm>
            <a:off x="5715748" y="940858"/>
            <a:ext cx="1344922" cy="307777"/>
          </a:xfrm>
          <a:prstGeom prst="rect">
            <a:avLst/>
          </a:prstGeom>
          <a:noFill/>
          <a:ln w="9525">
            <a:noFill/>
            <a:miter lim="800000"/>
            <a:headEnd/>
            <a:tailEnd/>
          </a:ln>
        </p:spPr>
        <p:txBody>
          <a:bodyPr wrap="square">
            <a:spAutoFit/>
          </a:bodyPr>
          <a:lstStyle/>
          <a:p>
            <a:pPr algn="ctr"/>
            <a:r>
              <a:rPr lang="en-US" sz="1400" b="1" u="sng" baseline="0" dirty="0">
                <a:latin typeface="Times New Roman" pitchFamily="18" charset="0"/>
                <a:cs typeface="Times New Roman" pitchFamily="18" charset="0"/>
              </a:rPr>
              <a:t>Polycrystalline</a:t>
            </a:r>
          </a:p>
        </p:txBody>
      </p:sp>
      <p:sp>
        <p:nvSpPr>
          <p:cNvPr id="12" name="TextBox 15"/>
          <p:cNvSpPr txBox="1">
            <a:spLocks noChangeArrowheads="1"/>
          </p:cNvSpPr>
          <p:nvPr/>
        </p:nvSpPr>
        <p:spPr bwMode="auto">
          <a:xfrm>
            <a:off x="1844041" y="940858"/>
            <a:ext cx="1369624" cy="307777"/>
          </a:xfrm>
          <a:prstGeom prst="rect">
            <a:avLst/>
          </a:prstGeom>
          <a:noFill/>
          <a:ln w="9525">
            <a:noFill/>
            <a:miter lim="800000"/>
            <a:headEnd/>
            <a:tailEnd/>
          </a:ln>
        </p:spPr>
        <p:txBody>
          <a:bodyPr wrap="square">
            <a:spAutoFit/>
          </a:bodyPr>
          <a:lstStyle/>
          <a:p>
            <a:pPr algn="ctr"/>
            <a:r>
              <a:rPr lang="en-US" sz="1400" b="1" u="sng" baseline="0" dirty="0">
                <a:latin typeface="Times New Roman" pitchFamily="18" charset="0"/>
                <a:cs typeface="Times New Roman" pitchFamily="18" charset="0"/>
              </a:rPr>
              <a:t>Ferrite Only</a:t>
            </a:r>
          </a:p>
        </p:txBody>
      </p:sp>
      <p:cxnSp>
        <p:nvCxnSpPr>
          <p:cNvPr id="29" name="Straight Connector 28"/>
          <p:cNvCxnSpPr/>
          <p:nvPr/>
        </p:nvCxnSpPr>
        <p:spPr bwMode="auto">
          <a:xfrm>
            <a:off x="290557" y="3916122"/>
            <a:ext cx="8562886" cy="0"/>
          </a:xfrm>
          <a:prstGeom prst="line">
            <a:avLst/>
          </a:prstGeom>
          <a:solidFill>
            <a:schemeClr val="accent1"/>
          </a:solidFill>
          <a:ln w="38100" cap="flat" cmpd="sng" algn="ctr">
            <a:solidFill>
              <a:schemeClr val="accent6"/>
            </a:solidFill>
            <a:prstDash val="solid"/>
            <a:round/>
            <a:headEnd type="none" w="med" len="med"/>
            <a:tailEnd type="none" w="med" len="med"/>
          </a:ln>
          <a:effectLst/>
        </p:spPr>
      </p:cxnSp>
      <p:sp>
        <p:nvSpPr>
          <p:cNvPr id="30" name="TextBox 15"/>
          <p:cNvSpPr txBox="1">
            <a:spLocks noChangeArrowheads="1"/>
          </p:cNvSpPr>
          <p:nvPr/>
        </p:nvSpPr>
        <p:spPr bwMode="auto">
          <a:xfrm>
            <a:off x="2160679" y="3964648"/>
            <a:ext cx="4822641" cy="307777"/>
          </a:xfrm>
          <a:prstGeom prst="rect">
            <a:avLst/>
          </a:prstGeom>
          <a:noFill/>
          <a:ln w="9525">
            <a:noFill/>
            <a:miter lim="800000"/>
            <a:headEnd/>
            <a:tailEnd/>
          </a:ln>
        </p:spPr>
        <p:txBody>
          <a:bodyPr wrap="square">
            <a:spAutoFit/>
          </a:bodyPr>
          <a:lstStyle/>
          <a:p>
            <a:pPr algn="ctr"/>
            <a:r>
              <a:rPr lang="en-US" sz="1400" b="1" u="sng" baseline="0" dirty="0">
                <a:solidFill>
                  <a:srgbClr val="0000FF"/>
                </a:solidFill>
                <a:latin typeface="Times New Roman" pitchFamily="18" charset="0"/>
                <a:cs typeface="Times New Roman" pitchFamily="18" charset="0"/>
              </a:rPr>
              <a:t>Polycrystalline – Distribution of Cementite Phase</a:t>
            </a:r>
          </a:p>
        </p:txBody>
      </p:sp>
      <p:sp>
        <p:nvSpPr>
          <p:cNvPr id="31" name="TextBox 15"/>
          <p:cNvSpPr txBox="1">
            <a:spLocks noChangeArrowheads="1"/>
          </p:cNvSpPr>
          <p:nvPr/>
        </p:nvSpPr>
        <p:spPr bwMode="auto">
          <a:xfrm>
            <a:off x="3102124" y="4232248"/>
            <a:ext cx="2939753" cy="276999"/>
          </a:xfrm>
          <a:prstGeom prst="rect">
            <a:avLst/>
          </a:prstGeom>
          <a:noFill/>
          <a:ln w="9525">
            <a:noFill/>
            <a:miter lim="800000"/>
            <a:headEnd/>
            <a:tailEnd/>
          </a:ln>
        </p:spPr>
        <p:txBody>
          <a:bodyPr wrap="square">
            <a:spAutoFit/>
          </a:bodyPr>
          <a:lstStyle/>
          <a:p>
            <a:pPr algn="ctr"/>
            <a:r>
              <a:rPr lang="en-US" sz="1200" b="1" baseline="0" dirty="0">
                <a:latin typeface="Times New Roman" pitchFamily="18" charset="0"/>
                <a:cs typeface="Times New Roman" pitchFamily="18" charset="0"/>
              </a:rPr>
              <a:t>Colored by phase </a:t>
            </a:r>
            <a:r>
              <a:rPr lang="en-US" sz="1200" baseline="0" dirty="0">
                <a:latin typeface="Times New Roman" pitchFamily="18" charset="0"/>
                <a:cs typeface="Times New Roman" pitchFamily="18" charset="0"/>
              </a:rPr>
              <a:t>– red = cementite</a:t>
            </a:r>
          </a:p>
        </p:txBody>
      </p:sp>
      <p:sp>
        <p:nvSpPr>
          <p:cNvPr id="34" name="TextBox 15"/>
          <p:cNvSpPr txBox="1">
            <a:spLocks noChangeArrowheads="1"/>
          </p:cNvSpPr>
          <p:nvPr/>
        </p:nvSpPr>
        <p:spPr bwMode="auto">
          <a:xfrm>
            <a:off x="3102123" y="3583343"/>
            <a:ext cx="2939753" cy="276999"/>
          </a:xfrm>
          <a:prstGeom prst="rect">
            <a:avLst/>
          </a:prstGeom>
          <a:noFill/>
          <a:ln w="9525">
            <a:noFill/>
            <a:miter lim="800000"/>
            <a:headEnd/>
            <a:tailEnd/>
          </a:ln>
        </p:spPr>
        <p:txBody>
          <a:bodyPr wrap="square">
            <a:spAutoFit/>
          </a:bodyPr>
          <a:lstStyle/>
          <a:p>
            <a:pPr algn="ctr"/>
            <a:r>
              <a:rPr lang="en-US" sz="1200" b="1" baseline="0" dirty="0">
                <a:latin typeface="Times New Roman" pitchFamily="18" charset="0"/>
                <a:cs typeface="Times New Roman" pitchFamily="18" charset="0"/>
              </a:rPr>
              <a:t>Colored by grain number </a:t>
            </a:r>
          </a:p>
        </p:txBody>
      </p:sp>
      <p:pic>
        <p:nvPicPr>
          <p:cNvPr id="141318" name="Picture 6"/>
          <p:cNvPicPr>
            <a:picLocks noChangeAspect="1" noChangeArrowheads="1"/>
          </p:cNvPicPr>
          <p:nvPr/>
        </p:nvPicPr>
        <p:blipFill>
          <a:blip r:embed="rId5" cstate="print"/>
          <a:srcRect/>
          <a:stretch>
            <a:fillRect/>
          </a:stretch>
        </p:blipFill>
        <p:spPr bwMode="auto">
          <a:xfrm>
            <a:off x="6303869" y="4501016"/>
            <a:ext cx="2286000" cy="2253549"/>
          </a:xfrm>
          <a:prstGeom prst="rect">
            <a:avLst/>
          </a:prstGeom>
          <a:noFill/>
          <a:ln w="9525">
            <a:noFill/>
            <a:miter lim="800000"/>
            <a:headEnd/>
            <a:tailEnd/>
          </a:ln>
        </p:spPr>
      </p:pic>
      <p:pic>
        <p:nvPicPr>
          <p:cNvPr id="2" name="Picture 2"/>
          <p:cNvPicPr>
            <a:picLocks noChangeAspect="1" noChangeArrowheads="1"/>
          </p:cNvPicPr>
          <p:nvPr/>
        </p:nvPicPr>
        <p:blipFill>
          <a:blip r:embed="rId6" cstate="print"/>
          <a:srcRect/>
          <a:stretch>
            <a:fillRect/>
          </a:stretch>
        </p:blipFill>
        <p:spPr bwMode="auto">
          <a:xfrm>
            <a:off x="3502680" y="4772586"/>
            <a:ext cx="2286000" cy="1784465"/>
          </a:xfrm>
          <a:prstGeom prst="rect">
            <a:avLst/>
          </a:prstGeom>
          <a:noFill/>
          <a:ln w="9525">
            <a:noFill/>
            <a:miter lim="800000"/>
            <a:headEnd/>
            <a:tailEnd/>
          </a:ln>
        </p:spPr>
      </p:pic>
      <p:sp>
        <p:nvSpPr>
          <p:cNvPr id="15"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40</a:t>
            </a:fld>
            <a:endParaRPr lang="en-US" dirty="0">
              <a:latin typeface="Franklin Gothic Book"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165410"/>
            <a:ext cx="9144000" cy="6925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charset="0"/>
              <a:ea typeface="ＭＳ Ｐゴシック" pitchFamily="28" charset="-128"/>
            </a:endParaRPr>
          </a:p>
        </p:txBody>
      </p:sp>
      <p:sp>
        <p:nvSpPr>
          <p:cNvPr id="18434" name="Rectangle 2"/>
          <p:cNvSpPr>
            <a:spLocks noGrp="1" noChangeArrowheads="1"/>
          </p:cNvSpPr>
          <p:nvPr>
            <p:ph type="title"/>
          </p:nvPr>
        </p:nvSpPr>
        <p:spPr>
          <a:xfrm>
            <a:off x="0" y="76200"/>
            <a:ext cx="9143999" cy="838200"/>
          </a:xfrm>
        </p:spPr>
        <p:txBody>
          <a:bodyPr>
            <a:noAutofit/>
          </a:bodyPr>
          <a:lstStyle/>
          <a:p>
            <a:pPr eaLnBrk="1" hangingPunct="1"/>
            <a:r>
              <a:rPr lang="en-US" sz="3200" dirty="0">
                <a:solidFill>
                  <a:srgbClr val="0000FF"/>
                </a:solidFill>
                <a:latin typeface="Times New Roman" pitchFamily="18" charset="0"/>
                <a:cs typeface="Times New Roman" pitchFamily="18" charset="0"/>
              </a:rPr>
              <a:t>Pearlite: Varying Fractions of the ORs</a:t>
            </a:r>
            <a:br>
              <a:rPr lang="en-US" sz="3200" dirty="0">
                <a:solidFill>
                  <a:srgbClr val="0000FF"/>
                </a:solidFill>
                <a:latin typeface="Times New Roman" pitchFamily="18" charset="0"/>
                <a:cs typeface="Times New Roman" pitchFamily="18" charset="0"/>
              </a:rPr>
            </a:br>
            <a:r>
              <a:rPr lang="en-US" sz="3200" dirty="0">
                <a:solidFill>
                  <a:srgbClr val="0000FF"/>
                </a:solidFill>
                <a:latin typeface="Times New Roman" pitchFamily="18" charset="0"/>
                <a:cs typeface="Times New Roman" pitchFamily="18" charset="0"/>
              </a:rPr>
              <a:t>Grain Structure Images (Cont’d)</a:t>
            </a:r>
            <a:endParaRPr lang="en-US" sz="3200" dirty="0">
              <a:solidFill>
                <a:srgbClr val="0000FF"/>
              </a:solidFill>
            </a:endParaRPr>
          </a:p>
        </p:txBody>
      </p:sp>
      <p:grpSp>
        <p:nvGrpSpPr>
          <p:cNvPr id="2" name="Group 25"/>
          <p:cNvGrpSpPr/>
          <p:nvPr/>
        </p:nvGrpSpPr>
        <p:grpSpPr>
          <a:xfrm>
            <a:off x="110479" y="1000710"/>
            <a:ext cx="2925165" cy="2586964"/>
            <a:chOff x="110479" y="955885"/>
            <a:chExt cx="2925165" cy="2586964"/>
          </a:xfrm>
        </p:grpSpPr>
        <p:pic>
          <p:nvPicPr>
            <p:cNvPr id="142338" name="Picture 2"/>
            <p:cNvPicPr>
              <a:picLocks noChangeAspect="1" noChangeArrowheads="1"/>
            </p:cNvPicPr>
            <p:nvPr/>
          </p:nvPicPr>
          <p:blipFill>
            <a:blip r:embed="rId2" cstate="print"/>
            <a:srcRect/>
            <a:stretch>
              <a:fillRect/>
            </a:stretch>
          </p:blipFill>
          <p:spPr bwMode="auto">
            <a:xfrm>
              <a:off x="110479" y="955885"/>
              <a:ext cx="2514600" cy="2586964"/>
            </a:xfrm>
            <a:prstGeom prst="rect">
              <a:avLst/>
            </a:prstGeom>
            <a:noFill/>
            <a:ln w="9525">
              <a:noFill/>
              <a:miter lim="800000"/>
              <a:headEnd/>
              <a:tailEnd/>
            </a:ln>
          </p:spPr>
        </p:pic>
        <p:sp>
          <p:nvSpPr>
            <p:cNvPr id="7" name="TextBox 15"/>
            <p:cNvSpPr txBox="1">
              <a:spLocks noChangeArrowheads="1"/>
            </p:cNvSpPr>
            <p:nvPr/>
          </p:nvSpPr>
          <p:spPr bwMode="auto">
            <a:xfrm>
              <a:off x="1907778" y="2973408"/>
              <a:ext cx="1127866" cy="307777"/>
            </a:xfrm>
            <a:prstGeom prst="rect">
              <a:avLst/>
            </a:prstGeom>
            <a:noFill/>
            <a:ln w="9525">
              <a:noFill/>
              <a:miter lim="800000"/>
              <a:headEnd/>
              <a:tailEnd/>
            </a:ln>
          </p:spPr>
          <p:txBody>
            <a:bodyPr wrap="square">
              <a:spAutoFit/>
            </a:bodyPr>
            <a:lstStyle/>
            <a:p>
              <a:r>
                <a:rPr lang="en-US" sz="1400" b="1" u="sng" baseline="0" dirty="0">
                  <a:latin typeface="Times New Roman" pitchFamily="18" charset="0"/>
                  <a:cs typeface="Times New Roman" pitchFamily="18" charset="0"/>
                </a:rPr>
                <a:t>0_B-100_PP</a:t>
              </a:r>
            </a:p>
          </p:txBody>
        </p:sp>
      </p:grpSp>
      <p:grpSp>
        <p:nvGrpSpPr>
          <p:cNvPr id="3" name="Group 32"/>
          <p:cNvGrpSpPr/>
          <p:nvPr/>
        </p:nvGrpSpPr>
        <p:grpSpPr>
          <a:xfrm>
            <a:off x="177407" y="4013558"/>
            <a:ext cx="3039063" cy="2511073"/>
            <a:chOff x="177407" y="4013558"/>
            <a:chExt cx="3039063" cy="2511073"/>
          </a:xfrm>
        </p:grpSpPr>
        <p:pic>
          <p:nvPicPr>
            <p:cNvPr id="142341" name="Picture 5"/>
            <p:cNvPicPr>
              <a:picLocks noChangeAspect="1" noChangeArrowheads="1"/>
            </p:cNvPicPr>
            <p:nvPr/>
          </p:nvPicPr>
          <p:blipFill>
            <a:blip r:embed="rId3" cstate="print"/>
            <a:srcRect/>
            <a:stretch>
              <a:fillRect/>
            </a:stretch>
          </p:blipFill>
          <p:spPr bwMode="auto">
            <a:xfrm>
              <a:off x="177407" y="4013558"/>
              <a:ext cx="2514600" cy="2511073"/>
            </a:xfrm>
            <a:prstGeom prst="rect">
              <a:avLst/>
            </a:prstGeom>
            <a:noFill/>
            <a:ln w="9525">
              <a:noFill/>
              <a:miter lim="800000"/>
              <a:headEnd/>
              <a:tailEnd/>
            </a:ln>
          </p:spPr>
        </p:pic>
        <p:sp>
          <p:nvSpPr>
            <p:cNvPr id="8" name="TextBox 15"/>
            <p:cNvSpPr txBox="1">
              <a:spLocks noChangeArrowheads="1"/>
            </p:cNvSpPr>
            <p:nvPr/>
          </p:nvSpPr>
          <p:spPr bwMode="auto">
            <a:xfrm>
              <a:off x="2010495" y="6076485"/>
              <a:ext cx="1205975" cy="307777"/>
            </a:xfrm>
            <a:prstGeom prst="rect">
              <a:avLst/>
            </a:prstGeom>
            <a:noFill/>
            <a:ln w="9525">
              <a:noFill/>
              <a:miter lim="800000"/>
              <a:headEnd/>
              <a:tailEnd/>
            </a:ln>
          </p:spPr>
          <p:txBody>
            <a:bodyPr wrap="square">
              <a:spAutoFit/>
            </a:bodyPr>
            <a:lstStyle/>
            <a:p>
              <a:r>
                <a:rPr lang="en-US" sz="1400" b="1" u="sng" baseline="0" dirty="0">
                  <a:latin typeface="Times New Roman" pitchFamily="18" charset="0"/>
                  <a:cs typeface="Times New Roman" pitchFamily="18" charset="0"/>
                </a:rPr>
                <a:t>75_B-25_PP</a:t>
              </a:r>
            </a:p>
          </p:txBody>
        </p:sp>
      </p:grpSp>
      <p:grpSp>
        <p:nvGrpSpPr>
          <p:cNvPr id="4" name="Group 27"/>
          <p:cNvGrpSpPr/>
          <p:nvPr/>
        </p:nvGrpSpPr>
        <p:grpSpPr>
          <a:xfrm>
            <a:off x="5962235" y="1009624"/>
            <a:ext cx="2845778" cy="2471554"/>
            <a:chOff x="5962235" y="964799"/>
            <a:chExt cx="2845778" cy="2471554"/>
          </a:xfrm>
        </p:grpSpPr>
        <p:pic>
          <p:nvPicPr>
            <p:cNvPr id="142340" name="Picture 4"/>
            <p:cNvPicPr>
              <a:picLocks noChangeAspect="1" noChangeArrowheads="1"/>
            </p:cNvPicPr>
            <p:nvPr/>
          </p:nvPicPr>
          <p:blipFill>
            <a:blip r:embed="rId4" cstate="print"/>
            <a:srcRect/>
            <a:stretch>
              <a:fillRect/>
            </a:stretch>
          </p:blipFill>
          <p:spPr bwMode="auto">
            <a:xfrm>
              <a:off x="5962235" y="964799"/>
              <a:ext cx="2514600" cy="2471554"/>
            </a:xfrm>
            <a:prstGeom prst="rect">
              <a:avLst/>
            </a:prstGeom>
            <a:noFill/>
            <a:ln w="9525">
              <a:noFill/>
              <a:miter lim="800000"/>
              <a:headEnd/>
              <a:tailEnd/>
            </a:ln>
          </p:spPr>
        </p:pic>
        <p:sp>
          <p:nvSpPr>
            <p:cNvPr id="9" name="TextBox 15"/>
            <p:cNvSpPr txBox="1">
              <a:spLocks noChangeArrowheads="1"/>
            </p:cNvSpPr>
            <p:nvPr/>
          </p:nvSpPr>
          <p:spPr bwMode="auto">
            <a:xfrm>
              <a:off x="7683839" y="3017303"/>
              <a:ext cx="1124174" cy="307777"/>
            </a:xfrm>
            <a:prstGeom prst="rect">
              <a:avLst/>
            </a:prstGeom>
            <a:noFill/>
            <a:ln w="9525">
              <a:noFill/>
              <a:miter lim="800000"/>
              <a:headEnd/>
              <a:tailEnd/>
            </a:ln>
          </p:spPr>
          <p:txBody>
            <a:bodyPr wrap="square">
              <a:spAutoFit/>
            </a:bodyPr>
            <a:lstStyle/>
            <a:p>
              <a:r>
                <a:rPr lang="en-US" sz="1400" b="1" u="sng" baseline="0" dirty="0">
                  <a:latin typeface="Times New Roman" pitchFamily="18" charset="0"/>
                  <a:cs typeface="Times New Roman" pitchFamily="18" charset="0"/>
                </a:rPr>
                <a:t>50_B-50_PP</a:t>
              </a:r>
            </a:p>
          </p:txBody>
        </p:sp>
      </p:grpSp>
      <p:grpSp>
        <p:nvGrpSpPr>
          <p:cNvPr id="5" name="Group 26"/>
          <p:cNvGrpSpPr/>
          <p:nvPr/>
        </p:nvGrpSpPr>
        <p:grpSpPr>
          <a:xfrm>
            <a:off x="3009776" y="997539"/>
            <a:ext cx="2825381" cy="2478982"/>
            <a:chOff x="3044612" y="961423"/>
            <a:chExt cx="2825381" cy="2478982"/>
          </a:xfrm>
        </p:grpSpPr>
        <p:pic>
          <p:nvPicPr>
            <p:cNvPr id="142339" name="Picture 3"/>
            <p:cNvPicPr>
              <a:picLocks noChangeAspect="1" noChangeArrowheads="1"/>
            </p:cNvPicPr>
            <p:nvPr/>
          </p:nvPicPr>
          <p:blipFill>
            <a:blip r:embed="rId5" cstate="print"/>
            <a:srcRect/>
            <a:stretch>
              <a:fillRect/>
            </a:stretch>
          </p:blipFill>
          <p:spPr bwMode="auto">
            <a:xfrm>
              <a:off x="3044612" y="961423"/>
              <a:ext cx="2514600" cy="2478982"/>
            </a:xfrm>
            <a:prstGeom prst="rect">
              <a:avLst/>
            </a:prstGeom>
            <a:noFill/>
            <a:ln w="9525">
              <a:noFill/>
              <a:miter lim="800000"/>
              <a:headEnd/>
              <a:tailEnd/>
            </a:ln>
          </p:spPr>
        </p:pic>
        <p:sp>
          <p:nvSpPr>
            <p:cNvPr id="10" name="TextBox 15"/>
            <p:cNvSpPr txBox="1">
              <a:spLocks noChangeArrowheads="1"/>
            </p:cNvSpPr>
            <p:nvPr/>
          </p:nvSpPr>
          <p:spPr bwMode="auto">
            <a:xfrm>
              <a:off x="4750495" y="2968113"/>
              <a:ext cx="1119498" cy="307777"/>
            </a:xfrm>
            <a:prstGeom prst="rect">
              <a:avLst/>
            </a:prstGeom>
            <a:noFill/>
            <a:ln w="9525">
              <a:noFill/>
              <a:miter lim="800000"/>
              <a:headEnd/>
              <a:tailEnd/>
            </a:ln>
          </p:spPr>
          <p:txBody>
            <a:bodyPr wrap="square">
              <a:spAutoFit/>
            </a:bodyPr>
            <a:lstStyle/>
            <a:p>
              <a:r>
                <a:rPr lang="en-US" sz="1400" b="1" u="sng" baseline="0" dirty="0">
                  <a:latin typeface="Times New Roman" pitchFamily="18" charset="0"/>
                  <a:cs typeface="Times New Roman" pitchFamily="18" charset="0"/>
                </a:rPr>
                <a:t>25_B-75_PP</a:t>
              </a:r>
            </a:p>
          </p:txBody>
        </p:sp>
      </p:grpSp>
      <p:grpSp>
        <p:nvGrpSpPr>
          <p:cNvPr id="6" name="Group 30"/>
          <p:cNvGrpSpPr/>
          <p:nvPr/>
        </p:nvGrpSpPr>
        <p:grpSpPr>
          <a:xfrm>
            <a:off x="3277185" y="3966946"/>
            <a:ext cx="2768837" cy="2535971"/>
            <a:chOff x="3277185" y="3966946"/>
            <a:chExt cx="2768837" cy="2535971"/>
          </a:xfrm>
        </p:grpSpPr>
        <p:pic>
          <p:nvPicPr>
            <p:cNvPr id="142342" name="Picture 6"/>
            <p:cNvPicPr>
              <a:picLocks noChangeAspect="1" noChangeArrowheads="1"/>
            </p:cNvPicPr>
            <p:nvPr/>
          </p:nvPicPr>
          <p:blipFill>
            <a:blip r:embed="rId6" cstate="print"/>
            <a:srcRect/>
            <a:stretch>
              <a:fillRect/>
            </a:stretch>
          </p:blipFill>
          <p:spPr bwMode="auto">
            <a:xfrm>
              <a:off x="3277185" y="3966946"/>
              <a:ext cx="2514600" cy="2535971"/>
            </a:xfrm>
            <a:prstGeom prst="rect">
              <a:avLst/>
            </a:prstGeom>
            <a:noFill/>
            <a:ln w="9525">
              <a:noFill/>
              <a:miter lim="800000"/>
              <a:headEnd/>
              <a:tailEnd/>
            </a:ln>
          </p:spPr>
        </p:pic>
        <p:sp>
          <p:nvSpPr>
            <p:cNvPr id="11" name="TextBox 15"/>
            <p:cNvSpPr txBox="1">
              <a:spLocks noChangeArrowheads="1"/>
            </p:cNvSpPr>
            <p:nvPr/>
          </p:nvSpPr>
          <p:spPr bwMode="auto">
            <a:xfrm>
              <a:off x="4886879" y="6076485"/>
              <a:ext cx="1159143" cy="307777"/>
            </a:xfrm>
            <a:prstGeom prst="rect">
              <a:avLst/>
            </a:prstGeom>
            <a:noFill/>
            <a:ln w="9525">
              <a:noFill/>
              <a:miter lim="800000"/>
              <a:headEnd/>
              <a:tailEnd/>
            </a:ln>
          </p:spPr>
          <p:txBody>
            <a:bodyPr wrap="square">
              <a:spAutoFit/>
            </a:bodyPr>
            <a:lstStyle/>
            <a:p>
              <a:pPr algn="r"/>
              <a:r>
                <a:rPr lang="en-US" sz="1400" b="1" u="sng" baseline="0" dirty="0">
                  <a:latin typeface="Times New Roman" pitchFamily="18" charset="0"/>
                  <a:cs typeface="Times New Roman" pitchFamily="18" charset="0"/>
                </a:rPr>
                <a:t>100_B-0_PP</a:t>
              </a:r>
            </a:p>
          </p:txBody>
        </p:sp>
      </p:grpSp>
      <p:sp>
        <p:nvSpPr>
          <p:cNvPr id="32" name="TextBox 15"/>
          <p:cNvSpPr txBox="1">
            <a:spLocks noChangeArrowheads="1"/>
          </p:cNvSpPr>
          <p:nvPr/>
        </p:nvSpPr>
        <p:spPr bwMode="auto">
          <a:xfrm>
            <a:off x="6315343" y="5061768"/>
            <a:ext cx="2666288" cy="523220"/>
          </a:xfrm>
          <a:prstGeom prst="rect">
            <a:avLst/>
          </a:prstGeom>
          <a:noFill/>
          <a:ln w="19050">
            <a:solidFill>
              <a:schemeClr val="tx1"/>
            </a:solidFill>
            <a:miter lim="800000"/>
            <a:headEnd/>
            <a:tailEnd/>
          </a:ln>
        </p:spPr>
        <p:txBody>
          <a:bodyPr wrap="square">
            <a:spAutoFit/>
          </a:bodyPr>
          <a:lstStyle/>
          <a:p>
            <a:pPr algn="ctr"/>
            <a:r>
              <a:rPr lang="en-US" sz="1400" b="1" baseline="0" dirty="0">
                <a:latin typeface="Times New Roman" pitchFamily="18" charset="0"/>
                <a:cs typeface="Times New Roman" pitchFamily="18" charset="0"/>
              </a:rPr>
              <a:t>Colored by grain number</a:t>
            </a:r>
          </a:p>
          <a:p>
            <a:pPr algn="ctr"/>
            <a:r>
              <a:rPr lang="en-US" sz="1400" baseline="0" dirty="0">
                <a:latin typeface="Times New Roman" pitchFamily="18" charset="0"/>
                <a:cs typeface="Times New Roman" pitchFamily="18" charset="0"/>
              </a:rPr>
              <a:t> dark red = cementite grains </a:t>
            </a:r>
          </a:p>
        </p:txBody>
      </p:sp>
      <p:sp>
        <p:nvSpPr>
          <p:cNvPr id="20"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41</a:t>
            </a:fld>
            <a:endParaRPr lang="en-US" dirty="0">
              <a:latin typeface="Franklin Gothic Book"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3999" cy="838200"/>
          </a:xfrm>
        </p:spPr>
        <p:txBody>
          <a:bodyPr>
            <a:noAutofit/>
          </a:bodyPr>
          <a:lstStyle/>
          <a:p>
            <a:pPr eaLnBrk="1" hangingPunct="1"/>
            <a:r>
              <a:rPr lang="en-US" sz="3200" dirty="0">
                <a:solidFill>
                  <a:srgbClr val="0000FF"/>
                </a:solidFill>
                <a:latin typeface="Times New Roman" pitchFamily="18" charset="0"/>
                <a:cs typeface="Times New Roman" pitchFamily="18" charset="0"/>
              </a:rPr>
              <a:t>Pearlite: Varying Fractions of the ORs</a:t>
            </a:r>
            <a:br>
              <a:rPr lang="en-US" sz="3200" dirty="0">
                <a:solidFill>
                  <a:srgbClr val="0000FF"/>
                </a:solidFill>
                <a:latin typeface="Times New Roman" pitchFamily="18" charset="0"/>
                <a:cs typeface="Times New Roman" pitchFamily="18" charset="0"/>
              </a:rPr>
            </a:br>
            <a:r>
              <a:rPr lang="en-US" sz="3200" dirty="0">
                <a:solidFill>
                  <a:srgbClr val="0000FF"/>
                </a:solidFill>
                <a:latin typeface="Times New Roman" pitchFamily="18" charset="0"/>
                <a:cs typeface="Times New Roman" pitchFamily="18" charset="0"/>
              </a:rPr>
              <a:t>Grain Structures</a:t>
            </a:r>
            <a:endParaRPr lang="en-US" sz="3200" dirty="0">
              <a:solidFill>
                <a:srgbClr val="0000FF"/>
              </a:solidFill>
            </a:endParaRPr>
          </a:p>
        </p:txBody>
      </p:sp>
      <p:sp>
        <p:nvSpPr>
          <p:cNvPr id="22" name="TextBox 15"/>
          <p:cNvSpPr txBox="1">
            <a:spLocks noChangeArrowheads="1"/>
          </p:cNvSpPr>
          <p:nvPr/>
        </p:nvSpPr>
        <p:spPr bwMode="auto">
          <a:xfrm>
            <a:off x="86600" y="5008566"/>
            <a:ext cx="1127866" cy="307777"/>
          </a:xfrm>
          <a:prstGeom prst="rect">
            <a:avLst/>
          </a:prstGeom>
          <a:noFill/>
          <a:ln w="9525">
            <a:noFill/>
            <a:miter lim="800000"/>
            <a:headEnd/>
            <a:tailEnd/>
          </a:ln>
        </p:spPr>
        <p:txBody>
          <a:bodyPr wrap="square">
            <a:spAutoFit/>
          </a:bodyPr>
          <a:lstStyle/>
          <a:p>
            <a:r>
              <a:rPr lang="en-US" sz="1400" b="1" u="sng" baseline="0" dirty="0">
                <a:latin typeface="Times New Roman" pitchFamily="18" charset="0"/>
                <a:cs typeface="Times New Roman" pitchFamily="18" charset="0"/>
              </a:rPr>
              <a:t>0_B-100_PP</a:t>
            </a:r>
          </a:p>
        </p:txBody>
      </p:sp>
      <p:sp>
        <p:nvSpPr>
          <p:cNvPr id="25" name="TextBox 15"/>
          <p:cNvSpPr txBox="1">
            <a:spLocks noChangeArrowheads="1"/>
          </p:cNvSpPr>
          <p:nvPr/>
        </p:nvSpPr>
        <p:spPr bwMode="auto">
          <a:xfrm>
            <a:off x="3948680" y="5008566"/>
            <a:ext cx="1205975" cy="307777"/>
          </a:xfrm>
          <a:prstGeom prst="rect">
            <a:avLst/>
          </a:prstGeom>
          <a:noFill/>
          <a:ln w="9525">
            <a:noFill/>
            <a:miter lim="800000"/>
            <a:headEnd/>
            <a:tailEnd/>
          </a:ln>
        </p:spPr>
        <p:txBody>
          <a:bodyPr wrap="square">
            <a:spAutoFit/>
          </a:bodyPr>
          <a:lstStyle/>
          <a:p>
            <a:r>
              <a:rPr lang="en-US" sz="1400" b="1" u="sng" baseline="0" dirty="0">
                <a:latin typeface="Times New Roman" pitchFamily="18" charset="0"/>
                <a:cs typeface="Times New Roman" pitchFamily="18" charset="0"/>
              </a:rPr>
              <a:t>75_B-25_PP</a:t>
            </a:r>
          </a:p>
        </p:txBody>
      </p:sp>
      <p:sp>
        <p:nvSpPr>
          <p:cNvPr id="28" name="TextBox 15"/>
          <p:cNvSpPr txBox="1">
            <a:spLocks noChangeArrowheads="1"/>
          </p:cNvSpPr>
          <p:nvPr/>
        </p:nvSpPr>
        <p:spPr bwMode="auto">
          <a:xfrm>
            <a:off x="2720814" y="5008566"/>
            <a:ext cx="1124174" cy="307777"/>
          </a:xfrm>
          <a:prstGeom prst="rect">
            <a:avLst/>
          </a:prstGeom>
          <a:noFill/>
          <a:ln w="9525">
            <a:noFill/>
            <a:miter lim="800000"/>
            <a:headEnd/>
            <a:tailEnd/>
          </a:ln>
        </p:spPr>
        <p:txBody>
          <a:bodyPr wrap="square">
            <a:spAutoFit/>
          </a:bodyPr>
          <a:lstStyle/>
          <a:p>
            <a:r>
              <a:rPr lang="en-US" sz="1400" b="1" u="sng" baseline="0" dirty="0">
                <a:latin typeface="Times New Roman" pitchFamily="18" charset="0"/>
                <a:cs typeface="Times New Roman" pitchFamily="18" charset="0"/>
              </a:rPr>
              <a:t>50_B-50_PP</a:t>
            </a:r>
          </a:p>
        </p:txBody>
      </p:sp>
      <p:sp>
        <p:nvSpPr>
          <p:cNvPr id="31" name="TextBox 15"/>
          <p:cNvSpPr txBox="1">
            <a:spLocks noChangeArrowheads="1"/>
          </p:cNvSpPr>
          <p:nvPr/>
        </p:nvSpPr>
        <p:spPr bwMode="auto">
          <a:xfrm>
            <a:off x="1429256" y="5008566"/>
            <a:ext cx="1119498" cy="307777"/>
          </a:xfrm>
          <a:prstGeom prst="rect">
            <a:avLst/>
          </a:prstGeom>
          <a:noFill/>
          <a:ln w="9525">
            <a:noFill/>
            <a:miter lim="800000"/>
            <a:headEnd/>
            <a:tailEnd/>
          </a:ln>
        </p:spPr>
        <p:txBody>
          <a:bodyPr wrap="square">
            <a:spAutoFit/>
          </a:bodyPr>
          <a:lstStyle/>
          <a:p>
            <a:r>
              <a:rPr lang="en-US" sz="1400" b="1" u="sng" baseline="0" dirty="0">
                <a:latin typeface="Times New Roman" pitchFamily="18" charset="0"/>
                <a:cs typeface="Times New Roman" pitchFamily="18" charset="0"/>
              </a:rPr>
              <a:t>25_B-75_PP</a:t>
            </a:r>
          </a:p>
        </p:txBody>
      </p:sp>
      <p:sp>
        <p:nvSpPr>
          <p:cNvPr id="35" name="TextBox 15"/>
          <p:cNvSpPr txBox="1">
            <a:spLocks noChangeArrowheads="1"/>
          </p:cNvSpPr>
          <p:nvPr/>
        </p:nvSpPr>
        <p:spPr bwMode="auto">
          <a:xfrm>
            <a:off x="5224163" y="5008566"/>
            <a:ext cx="1159143" cy="307777"/>
          </a:xfrm>
          <a:prstGeom prst="rect">
            <a:avLst/>
          </a:prstGeom>
          <a:noFill/>
          <a:ln w="9525">
            <a:noFill/>
            <a:miter lim="800000"/>
            <a:headEnd/>
            <a:tailEnd/>
          </a:ln>
        </p:spPr>
        <p:txBody>
          <a:bodyPr wrap="square">
            <a:spAutoFit/>
          </a:bodyPr>
          <a:lstStyle/>
          <a:p>
            <a:pPr algn="r"/>
            <a:r>
              <a:rPr lang="en-US" sz="1400" b="1" u="sng" baseline="0" dirty="0">
                <a:latin typeface="Times New Roman" pitchFamily="18" charset="0"/>
                <a:cs typeface="Times New Roman" pitchFamily="18" charset="0"/>
              </a:rPr>
              <a:t>100_B-0_PP</a:t>
            </a:r>
          </a:p>
        </p:txBody>
      </p:sp>
      <p:sp>
        <p:nvSpPr>
          <p:cNvPr id="49" name="TextBox 15"/>
          <p:cNvSpPr txBox="1">
            <a:spLocks noChangeArrowheads="1"/>
          </p:cNvSpPr>
          <p:nvPr/>
        </p:nvSpPr>
        <p:spPr bwMode="auto">
          <a:xfrm>
            <a:off x="7738118" y="5008566"/>
            <a:ext cx="1344922" cy="307777"/>
          </a:xfrm>
          <a:prstGeom prst="rect">
            <a:avLst/>
          </a:prstGeom>
          <a:noFill/>
          <a:ln w="9525">
            <a:noFill/>
            <a:miter lim="800000"/>
            <a:headEnd/>
            <a:tailEnd/>
          </a:ln>
        </p:spPr>
        <p:txBody>
          <a:bodyPr wrap="square">
            <a:spAutoFit/>
          </a:bodyPr>
          <a:lstStyle/>
          <a:p>
            <a:pPr algn="ctr"/>
            <a:r>
              <a:rPr lang="en-US" sz="1400" b="1" u="sng" baseline="0" dirty="0">
                <a:latin typeface="Times New Roman" pitchFamily="18" charset="0"/>
                <a:cs typeface="Times New Roman" pitchFamily="18" charset="0"/>
              </a:rPr>
              <a:t>Polycrystalline</a:t>
            </a:r>
          </a:p>
        </p:txBody>
      </p:sp>
      <p:sp>
        <p:nvSpPr>
          <p:cNvPr id="51" name="TextBox 15"/>
          <p:cNvSpPr txBox="1">
            <a:spLocks noChangeArrowheads="1"/>
          </p:cNvSpPr>
          <p:nvPr/>
        </p:nvSpPr>
        <p:spPr bwMode="auto">
          <a:xfrm>
            <a:off x="6435722" y="5008566"/>
            <a:ext cx="1369624" cy="307777"/>
          </a:xfrm>
          <a:prstGeom prst="rect">
            <a:avLst/>
          </a:prstGeom>
          <a:noFill/>
          <a:ln w="9525">
            <a:noFill/>
            <a:miter lim="800000"/>
            <a:headEnd/>
            <a:tailEnd/>
          </a:ln>
        </p:spPr>
        <p:txBody>
          <a:bodyPr wrap="square">
            <a:spAutoFit/>
          </a:bodyPr>
          <a:lstStyle/>
          <a:p>
            <a:pPr algn="ctr"/>
            <a:r>
              <a:rPr lang="en-US" sz="1400" b="1" u="sng" baseline="0" dirty="0">
                <a:latin typeface="Times New Roman" pitchFamily="18" charset="0"/>
                <a:cs typeface="Times New Roman" pitchFamily="18" charset="0"/>
              </a:rPr>
              <a:t>Ferrite Only</a:t>
            </a:r>
          </a:p>
        </p:txBody>
      </p:sp>
      <p:graphicFrame>
        <p:nvGraphicFramePr>
          <p:cNvPr id="61" name="Table 60"/>
          <p:cNvGraphicFramePr>
            <a:graphicFrameLocks noGrp="1"/>
          </p:cNvGraphicFramePr>
          <p:nvPr/>
        </p:nvGraphicFramePr>
        <p:xfrm>
          <a:off x="3161942" y="1219200"/>
          <a:ext cx="5862417" cy="3454400"/>
        </p:xfrm>
        <a:graphic>
          <a:graphicData uri="http://schemas.openxmlformats.org/drawingml/2006/table">
            <a:tbl>
              <a:tblPr firstRow="1" bandRow="1">
                <a:tableStyleId>{073A0DAA-6AF3-43AB-8588-CEC1D06C72B9}</a:tableStyleId>
              </a:tblPr>
              <a:tblGrid>
                <a:gridCol w="2422639">
                  <a:extLst>
                    <a:ext uri="{9D8B030D-6E8A-4147-A177-3AD203B41FA5}">
                      <a16:colId xmlns:a16="http://schemas.microsoft.com/office/drawing/2014/main" val="20000"/>
                    </a:ext>
                  </a:extLst>
                </a:gridCol>
                <a:gridCol w="1806677">
                  <a:extLst>
                    <a:ext uri="{9D8B030D-6E8A-4147-A177-3AD203B41FA5}">
                      <a16:colId xmlns:a16="http://schemas.microsoft.com/office/drawing/2014/main" val="20001"/>
                    </a:ext>
                  </a:extLst>
                </a:gridCol>
                <a:gridCol w="1633101">
                  <a:extLst>
                    <a:ext uri="{9D8B030D-6E8A-4147-A177-3AD203B41FA5}">
                      <a16:colId xmlns:a16="http://schemas.microsoft.com/office/drawing/2014/main" val="20002"/>
                    </a:ext>
                  </a:extLst>
                </a:gridCol>
              </a:tblGrid>
              <a:tr h="370840">
                <a:tc>
                  <a:txBody>
                    <a:bodyPr/>
                    <a:lstStyle/>
                    <a:p>
                      <a:pPr algn="l"/>
                      <a:r>
                        <a:rPr lang="en-US" sz="1300" dirty="0"/>
                        <a:t>Structure</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a:t>Vol. </a:t>
                      </a:r>
                      <a:r>
                        <a:rPr lang="en-US" sz="1300" dirty="0" err="1"/>
                        <a:t>Frac</a:t>
                      </a:r>
                      <a:r>
                        <a:rPr lang="en-US" sz="1300" dirty="0"/>
                        <a:t>.</a:t>
                      </a:r>
                      <a:r>
                        <a:rPr lang="en-US" sz="1300" baseline="0" dirty="0"/>
                        <a:t> Cementite</a:t>
                      </a:r>
                      <a:endParaRPr lang="en-US" sz="1300" b="0" dirty="0">
                        <a:solidFill>
                          <a:schemeClr val="tx1"/>
                        </a:solidFill>
                        <a:latin typeface="Times New Roman" pitchFamily="18" charset="0"/>
                        <a:cs typeface="Times New Roman" pitchFamily="18" charset="0"/>
                      </a:endParaRPr>
                    </a:p>
                  </a:txBody>
                  <a:tcPr/>
                </a:tc>
                <a:tc>
                  <a:txBody>
                    <a:bodyPr/>
                    <a:lstStyle/>
                    <a:p>
                      <a:pPr algn="r"/>
                      <a:r>
                        <a:rPr lang="en-US" sz="1300" dirty="0"/>
                        <a:t>No. of Twins</a:t>
                      </a:r>
                      <a:r>
                        <a:rPr lang="en-US" sz="1300" baseline="0" dirty="0"/>
                        <a:t> Inserted</a:t>
                      </a:r>
                      <a:endParaRPr lang="en-US" sz="1300" b="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pPr algn="l"/>
                      <a:r>
                        <a:rPr lang="en-US" sz="1300" dirty="0"/>
                        <a:t>0_B-100_PP</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a:t>0.124</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a:t>381</a:t>
                      </a:r>
                      <a:endParaRPr lang="en-US" sz="1300" b="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70840">
                <a:tc>
                  <a:txBody>
                    <a:bodyPr/>
                    <a:lstStyle/>
                    <a:p>
                      <a:pPr algn="l"/>
                      <a:r>
                        <a:rPr lang="en-US" sz="1300" dirty="0"/>
                        <a:t>25_B-75_PP</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a:t>0.126</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a:t>378</a:t>
                      </a:r>
                      <a:endParaRPr lang="en-US" sz="1300" b="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70840">
                <a:tc>
                  <a:txBody>
                    <a:bodyPr/>
                    <a:lstStyle/>
                    <a:p>
                      <a:pPr algn="l"/>
                      <a:r>
                        <a:rPr lang="en-US" sz="1300" dirty="0"/>
                        <a:t>50_B-50_PP</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a:t>0.123</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a:t>373</a:t>
                      </a:r>
                      <a:endParaRPr lang="en-US" sz="1300" b="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370840">
                <a:tc>
                  <a:txBody>
                    <a:bodyPr/>
                    <a:lstStyle/>
                    <a:p>
                      <a:pPr algn="l"/>
                      <a:r>
                        <a:rPr lang="en-US" sz="1300" dirty="0"/>
                        <a:t>75_B-25_PP</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a:t>0.125</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a:t>377</a:t>
                      </a:r>
                      <a:endParaRPr lang="en-US" sz="1300" b="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370840">
                <a:tc>
                  <a:txBody>
                    <a:bodyPr/>
                    <a:lstStyle/>
                    <a:p>
                      <a:pPr algn="l"/>
                      <a:r>
                        <a:rPr lang="en-US" sz="1300" dirty="0"/>
                        <a:t>100_B-0_PP</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a:t>0.124</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a:t>380</a:t>
                      </a:r>
                      <a:endParaRPr lang="en-US" sz="1300" b="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370840">
                <a:tc>
                  <a:txBody>
                    <a:bodyPr/>
                    <a:lstStyle/>
                    <a:p>
                      <a:pPr algn="l"/>
                      <a:r>
                        <a:rPr lang="en-US" sz="1300" dirty="0"/>
                        <a:t>Polycrystalline</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a:t>0.125</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a:t>0</a:t>
                      </a:r>
                      <a:endParaRPr lang="en-US" sz="1300" b="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6"/>
                  </a:ext>
                </a:extLst>
              </a:tr>
              <a:tr h="370840">
                <a:tc>
                  <a:txBody>
                    <a:bodyPr/>
                    <a:lstStyle/>
                    <a:p>
                      <a:pPr algn="l"/>
                      <a:r>
                        <a:rPr lang="en-US" sz="1300" dirty="0"/>
                        <a:t>Ferrite</a:t>
                      </a:r>
                      <a:r>
                        <a:rPr lang="en-US" sz="1300" baseline="0" dirty="0"/>
                        <a:t> Only</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a:t>0.000</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a:t>0</a:t>
                      </a:r>
                      <a:endParaRPr lang="en-US" sz="1300" b="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7"/>
                  </a:ext>
                </a:extLst>
              </a:tr>
              <a:tr h="370840">
                <a:tc>
                  <a:txBody>
                    <a:bodyPr/>
                    <a:lstStyle/>
                    <a:p>
                      <a:pPr algn="l"/>
                      <a:r>
                        <a:rPr lang="en-US" sz="1300" dirty="0"/>
                        <a:t>Fe-C Equilibrium</a:t>
                      </a:r>
                      <a:r>
                        <a:rPr lang="en-US" sz="1300" baseline="0" dirty="0"/>
                        <a:t> Phase Diagram</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a:t>0.1105</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a:t>——</a:t>
                      </a:r>
                      <a:endParaRPr lang="en-US" sz="1300" b="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8"/>
                  </a:ext>
                </a:extLst>
              </a:tr>
            </a:tbl>
          </a:graphicData>
        </a:graphic>
      </p:graphicFrame>
      <p:sp>
        <p:nvSpPr>
          <p:cNvPr id="62" name="TextBox 15"/>
          <p:cNvSpPr txBox="1">
            <a:spLocks noChangeArrowheads="1"/>
          </p:cNvSpPr>
          <p:nvPr/>
        </p:nvSpPr>
        <p:spPr bwMode="auto">
          <a:xfrm>
            <a:off x="34184" y="1981200"/>
            <a:ext cx="3050849" cy="2246769"/>
          </a:xfrm>
          <a:prstGeom prst="rect">
            <a:avLst/>
          </a:prstGeom>
          <a:noFill/>
          <a:ln w="9525">
            <a:noFill/>
            <a:miter lim="800000"/>
            <a:headEnd/>
            <a:tailEnd/>
          </a:ln>
        </p:spPr>
        <p:txBody>
          <a:bodyPr wrap="square">
            <a:spAutoFit/>
          </a:bodyPr>
          <a:lstStyle/>
          <a:p>
            <a:r>
              <a:rPr lang="en-US" sz="1400" baseline="0" dirty="0">
                <a:latin typeface="Times New Roman" pitchFamily="18" charset="0"/>
                <a:cs typeface="Times New Roman" pitchFamily="18" charset="0"/>
              </a:rPr>
              <a:t>Recall that the Fe-C equilibrium phase diagram predicts the weight fraction of cementite be about 11%. The table on the right displays the measured volume fraction (for simplicity, assumed to be equivalent to weight fraction) of the cementite in each microstructure.</a:t>
            </a:r>
          </a:p>
          <a:p>
            <a:endParaRPr lang="en-US" sz="1400" baseline="0" dirty="0">
              <a:latin typeface="Times New Roman" pitchFamily="18" charset="0"/>
              <a:cs typeface="Times New Roman" pitchFamily="18" charset="0"/>
            </a:endParaRPr>
          </a:p>
          <a:p>
            <a:r>
              <a:rPr lang="en-US" sz="1400" baseline="0" dirty="0">
                <a:latin typeface="Times New Roman" pitchFamily="18" charset="0"/>
                <a:cs typeface="Times New Roman" pitchFamily="18" charset="0"/>
              </a:rPr>
              <a:t>The number of twins inserted in to the 51 parent ferrite grains are also listed.</a:t>
            </a:r>
          </a:p>
        </p:txBody>
      </p:sp>
      <p:pic>
        <p:nvPicPr>
          <p:cNvPr id="20" name="Picture 2"/>
          <p:cNvPicPr>
            <a:picLocks noChangeAspect="1" noChangeArrowheads="1"/>
          </p:cNvPicPr>
          <p:nvPr/>
        </p:nvPicPr>
        <p:blipFill>
          <a:blip r:embed="rId2" cstate="print"/>
          <a:srcRect/>
          <a:stretch>
            <a:fillRect/>
          </a:stretch>
        </p:blipFill>
        <p:spPr bwMode="auto">
          <a:xfrm>
            <a:off x="84347" y="5336937"/>
            <a:ext cx="1143000" cy="1175893"/>
          </a:xfrm>
          <a:prstGeom prst="rect">
            <a:avLst/>
          </a:prstGeom>
          <a:noFill/>
          <a:ln w="9525">
            <a:noFill/>
            <a:miter lim="800000"/>
            <a:headEnd/>
            <a:tailEnd/>
          </a:ln>
        </p:spPr>
      </p:pic>
      <p:pic>
        <p:nvPicPr>
          <p:cNvPr id="26" name="Picture 3"/>
          <p:cNvPicPr>
            <a:picLocks noChangeAspect="1" noChangeArrowheads="1"/>
          </p:cNvPicPr>
          <p:nvPr/>
        </p:nvPicPr>
        <p:blipFill>
          <a:blip r:embed="rId3" cstate="print"/>
          <a:srcRect/>
          <a:stretch>
            <a:fillRect/>
          </a:stretch>
        </p:blipFill>
        <p:spPr bwMode="auto">
          <a:xfrm>
            <a:off x="1384920" y="5361478"/>
            <a:ext cx="1143000" cy="1126810"/>
          </a:xfrm>
          <a:prstGeom prst="rect">
            <a:avLst/>
          </a:prstGeom>
          <a:noFill/>
          <a:ln w="9525">
            <a:noFill/>
            <a:miter lim="800000"/>
            <a:headEnd/>
            <a:tailEnd/>
          </a:ln>
        </p:spPr>
      </p:pic>
      <p:pic>
        <p:nvPicPr>
          <p:cNvPr id="33" name="Picture 4"/>
          <p:cNvPicPr>
            <a:picLocks noChangeAspect="1" noChangeArrowheads="1"/>
          </p:cNvPicPr>
          <p:nvPr/>
        </p:nvPicPr>
        <p:blipFill>
          <a:blip r:embed="rId4" cstate="print"/>
          <a:srcRect/>
          <a:stretch>
            <a:fillRect/>
          </a:stretch>
        </p:blipFill>
        <p:spPr bwMode="auto">
          <a:xfrm>
            <a:off x="2685493" y="5363166"/>
            <a:ext cx="1143000" cy="1123434"/>
          </a:xfrm>
          <a:prstGeom prst="rect">
            <a:avLst/>
          </a:prstGeom>
          <a:noFill/>
          <a:ln w="9525">
            <a:noFill/>
            <a:miter lim="800000"/>
            <a:headEnd/>
            <a:tailEnd/>
          </a:ln>
        </p:spPr>
      </p:pic>
      <p:pic>
        <p:nvPicPr>
          <p:cNvPr id="37" name="Picture 5"/>
          <p:cNvPicPr>
            <a:picLocks noChangeAspect="1" noChangeArrowheads="1"/>
          </p:cNvPicPr>
          <p:nvPr/>
        </p:nvPicPr>
        <p:blipFill>
          <a:blip r:embed="rId5" cstate="print"/>
          <a:srcRect/>
          <a:stretch>
            <a:fillRect/>
          </a:stretch>
        </p:blipFill>
        <p:spPr bwMode="auto">
          <a:xfrm>
            <a:off x="3986066" y="5354185"/>
            <a:ext cx="1143000" cy="1141397"/>
          </a:xfrm>
          <a:prstGeom prst="rect">
            <a:avLst/>
          </a:prstGeom>
          <a:noFill/>
          <a:ln w="9525">
            <a:noFill/>
            <a:miter lim="800000"/>
            <a:headEnd/>
            <a:tailEnd/>
          </a:ln>
        </p:spPr>
      </p:pic>
      <p:pic>
        <p:nvPicPr>
          <p:cNvPr id="38" name="Picture 6"/>
          <p:cNvPicPr>
            <a:picLocks noChangeAspect="1" noChangeArrowheads="1"/>
          </p:cNvPicPr>
          <p:nvPr/>
        </p:nvPicPr>
        <p:blipFill>
          <a:blip r:embed="rId6" cstate="print"/>
          <a:srcRect/>
          <a:stretch>
            <a:fillRect/>
          </a:stretch>
        </p:blipFill>
        <p:spPr bwMode="auto">
          <a:xfrm>
            <a:off x="5286639" y="5348526"/>
            <a:ext cx="1143000" cy="1152714"/>
          </a:xfrm>
          <a:prstGeom prst="rect">
            <a:avLst/>
          </a:prstGeom>
          <a:noFill/>
          <a:ln w="9525">
            <a:noFill/>
            <a:miter lim="800000"/>
            <a:headEnd/>
            <a:tailEnd/>
          </a:ln>
        </p:spPr>
      </p:pic>
      <p:pic>
        <p:nvPicPr>
          <p:cNvPr id="39" name="Picture 3"/>
          <p:cNvPicPr>
            <a:picLocks noChangeAspect="1" noChangeArrowheads="1"/>
          </p:cNvPicPr>
          <p:nvPr/>
        </p:nvPicPr>
        <p:blipFill>
          <a:blip r:embed="rId7" cstate="print"/>
          <a:srcRect/>
          <a:stretch>
            <a:fillRect/>
          </a:stretch>
        </p:blipFill>
        <p:spPr bwMode="auto">
          <a:xfrm>
            <a:off x="6587212" y="5366784"/>
            <a:ext cx="1143000" cy="1116199"/>
          </a:xfrm>
          <a:prstGeom prst="rect">
            <a:avLst/>
          </a:prstGeom>
          <a:noFill/>
          <a:ln w="9525">
            <a:noFill/>
            <a:miter lim="800000"/>
            <a:headEnd/>
            <a:tailEnd/>
          </a:ln>
        </p:spPr>
      </p:pic>
      <p:pic>
        <p:nvPicPr>
          <p:cNvPr id="40" name="Picture 3"/>
          <p:cNvPicPr>
            <a:picLocks noChangeAspect="1" noChangeArrowheads="1"/>
          </p:cNvPicPr>
          <p:nvPr/>
        </p:nvPicPr>
        <p:blipFill>
          <a:blip r:embed="rId7" cstate="print"/>
          <a:srcRect/>
          <a:stretch>
            <a:fillRect/>
          </a:stretch>
        </p:blipFill>
        <p:spPr bwMode="auto">
          <a:xfrm>
            <a:off x="7887783" y="5366784"/>
            <a:ext cx="1143000" cy="1116199"/>
          </a:xfrm>
          <a:prstGeom prst="rect">
            <a:avLst/>
          </a:prstGeom>
          <a:noFill/>
          <a:ln w="9525">
            <a:noFill/>
            <a:miter lim="800000"/>
            <a:headEnd/>
            <a:tailEnd/>
          </a:ln>
        </p:spPr>
      </p:pic>
      <p:sp>
        <p:nvSpPr>
          <p:cNvPr id="21"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42</a:t>
            </a:fld>
            <a:endParaRPr lang="en-US" dirty="0">
              <a:latin typeface="Franklin Gothic Book"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152400"/>
            <a:ext cx="9143999" cy="838200"/>
          </a:xfrm>
        </p:spPr>
        <p:txBody>
          <a:bodyPr>
            <a:noAutofit/>
          </a:bodyPr>
          <a:lstStyle/>
          <a:p>
            <a:pPr eaLnBrk="1" hangingPunct="1"/>
            <a:r>
              <a:rPr lang="en-US" sz="3200" dirty="0">
                <a:solidFill>
                  <a:srgbClr val="0000FF"/>
                </a:solidFill>
                <a:latin typeface="Times New Roman" pitchFamily="18" charset="0"/>
                <a:cs typeface="Times New Roman" pitchFamily="18" charset="0"/>
              </a:rPr>
              <a:t>Pearlite: Varying Fractions of the ORs</a:t>
            </a:r>
            <a:br>
              <a:rPr lang="en-US" sz="3200" dirty="0">
                <a:solidFill>
                  <a:srgbClr val="0000FF"/>
                </a:solidFill>
                <a:latin typeface="Times New Roman" pitchFamily="18" charset="0"/>
                <a:cs typeface="Times New Roman" pitchFamily="18" charset="0"/>
              </a:rPr>
            </a:br>
            <a:r>
              <a:rPr lang="en-US" sz="3200" dirty="0">
                <a:solidFill>
                  <a:srgbClr val="0000FF"/>
                </a:solidFill>
                <a:latin typeface="Times New Roman" pitchFamily="18" charset="0"/>
                <a:cs typeface="Times New Roman" pitchFamily="18" charset="0"/>
              </a:rPr>
              <a:t>Stress Strain Curves</a:t>
            </a:r>
            <a:endParaRPr lang="en-US" sz="3200" dirty="0">
              <a:solidFill>
                <a:srgbClr val="0000FF"/>
              </a:solidFill>
            </a:endParaRPr>
          </a:p>
        </p:txBody>
      </p:sp>
      <p:sp>
        <p:nvSpPr>
          <p:cNvPr id="18" name="TextBox 15"/>
          <p:cNvSpPr txBox="1">
            <a:spLocks noChangeArrowheads="1"/>
          </p:cNvSpPr>
          <p:nvPr/>
        </p:nvSpPr>
        <p:spPr bwMode="auto">
          <a:xfrm>
            <a:off x="168468" y="1294437"/>
            <a:ext cx="3087480" cy="4832092"/>
          </a:xfrm>
          <a:prstGeom prst="rect">
            <a:avLst/>
          </a:prstGeom>
          <a:noFill/>
          <a:ln w="9525">
            <a:noFill/>
            <a:miter lim="800000"/>
            <a:headEnd/>
            <a:tailEnd/>
          </a:ln>
        </p:spPr>
        <p:txBody>
          <a:bodyPr wrap="square">
            <a:spAutoFit/>
          </a:bodyPr>
          <a:lstStyle/>
          <a:p>
            <a:r>
              <a:rPr lang="en-US" sz="1400" baseline="0" dirty="0">
                <a:latin typeface="Times New Roman" pitchFamily="18" charset="0"/>
                <a:cs typeface="Times New Roman" pitchFamily="18" charset="0"/>
              </a:rPr>
              <a:t>These are the overall stress-strain curves for the tested microstructures. The variation in stress response in the pearlitic microstructures no longer increases with increasing Pitsch-Petch orientation relationship.</a:t>
            </a:r>
          </a:p>
          <a:p>
            <a:endParaRPr lang="en-US" sz="1400" baseline="0" dirty="0">
              <a:latin typeface="Times New Roman" pitchFamily="18" charset="0"/>
              <a:cs typeface="Times New Roman" pitchFamily="18" charset="0"/>
            </a:endParaRPr>
          </a:p>
          <a:p>
            <a:r>
              <a:rPr lang="en-US" sz="1400" baseline="0" dirty="0">
                <a:latin typeface="Times New Roman" pitchFamily="18" charset="0"/>
                <a:cs typeface="Times New Roman" pitchFamily="18" charset="0"/>
              </a:rPr>
              <a:t>Notice the lowest stresses are found in microstructures without cementite. Introduction of cementite just as a second phase (polycrystalline) only slightly increases by 200 </a:t>
            </a:r>
            <a:r>
              <a:rPr lang="en-US" sz="1400" baseline="0" dirty="0" err="1">
                <a:latin typeface="Times New Roman" pitchFamily="18" charset="0"/>
                <a:cs typeface="Times New Roman" pitchFamily="18" charset="0"/>
              </a:rPr>
              <a:t>MPa</a:t>
            </a:r>
            <a:r>
              <a:rPr lang="en-US" sz="1400" baseline="0" dirty="0">
                <a:latin typeface="Times New Roman" pitchFamily="18" charset="0"/>
                <a:cs typeface="Times New Roman" pitchFamily="18" charset="0"/>
              </a:rPr>
              <a:t>.</a:t>
            </a:r>
          </a:p>
          <a:p>
            <a:endParaRPr lang="en-US" sz="1400" baseline="0" dirty="0">
              <a:latin typeface="Times New Roman" pitchFamily="18" charset="0"/>
              <a:cs typeface="Times New Roman" pitchFamily="18" charset="0"/>
            </a:endParaRPr>
          </a:p>
          <a:p>
            <a:r>
              <a:rPr lang="en-US" sz="1400" baseline="0" dirty="0">
                <a:latin typeface="Times New Roman" pitchFamily="18" charset="0"/>
                <a:cs typeface="Times New Roman" pitchFamily="18" charset="0"/>
              </a:rPr>
              <a:t>The restriction of cementite to a lamellar structure additionally increases stress values. On average, this is an increase of 350 </a:t>
            </a:r>
            <a:r>
              <a:rPr lang="en-US" sz="1400" baseline="0" dirty="0" err="1">
                <a:latin typeface="Times New Roman" pitchFamily="18" charset="0"/>
                <a:cs typeface="Times New Roman" pitchFamily="18" charset="0"/>
              </a:rPr>
              <a:t>MPa</a:t>
            </a:r>
            <a:r>
              <a:rPr lang="en-US" sz="1400" baseline="0" dirty="0">
                <a:latin typeface="Times New Roman" pitchFamily="18" charset="0"/>
                <a:cs typeface="Times New Roman" pitchFamily="18" charset="0"/>
              </a:rPr>
              <a:t> for the 100_B-0_PP microstructure. </a:t>
            </a:r>
          </a:p>
          <a:p>
            <a:endParaRPr lang="en-US" sz="1400" baseline="0" dirty="0">
              <a:latin typeface="Times New Roman" pitchFamily="18" charset="0"/>
              <a:cs typeface="Times New Roman" pitchFamily="18" charset="0"/>
            </a:endParaRPr>
          </a:p>
          <a:p>
            <a:r>
              <a:rPr lang="en-US" sz="1400" baseline="0" dirty="0">
                <a:latin typeface="Times New Roman" pitchFamily="18" charset="0"/>
                <a:cs typeface="Times New Roman" pitchFamily="18" charset="0"/>
              </a:rPr>
              <a:t>The average difference between the 100_B-0_PP and 25_B-75_PP curves is 80 </a:t>
            </a:r>
            <a:r>
              <a:rPr lang="en-US" sz="1400" baseline="0" dirty="0" err="1">
                <a:latin typeface="Times New Roman" pitchFamily="18" charset="0"/>
                <a:cs typeface="Times New Roman" pitchFamily="18" charset="0"/>
              </a:rPr>
              <a:t>MPa</a:t>
            </a:r>
            <a:r>
              <a:rPr lang="en-US" sz="1400" baseline="0" dirty="0">
                <a:latin typeface="Times New Roman" pitchFamily="18" charset="0"/>
                <a:cs typeface="Times New Roman" pitchFamily="18" charset="0"/>
              </a:rPr>
              <a:t>.</a:t>
            </a:r>
          </a:p>
        </p:txBody>
      </p:sp>
      <p:pic>
        <p:nvPicPr>
          <p:cNvPr id="141314" name="Picture 2"/>
          <p:cNvPicPr>
            <a:picLocks noChangeAspect="1" noChangeArrowheads="1"/>
          </p:cNvPicPr>
          <p:nvPr/>
        </p:nvPicPr>
        <p:blipFill>
          <a:blip r:embed="rId2" cstate="print"/>
          <a:srcRect/>
          <a:stretch>
            <a:fillRect/>
          </a:stretch>
        </p:blipFill>
        <p:spPr bwMode="auto">
          <a:xfrm>
            <a:off x="3380151" y="1282703"/>
            <a:ext cx="5486400" cy="4855560"/>
          </a:xfrm>
          <a:prstGeom prst="rect">
            <a:avLst/>
          </a:prstGeom>
          <a:noFill/>
          <a:ln w="9525">
            <a:noFill/>
            <a:miter lim="800000"/>
            <a:headEnd/>
            <a:tailEnd/>
          </a:ln>
        </p:spPr>
      </p:pic>
      <p:sp>
        <p:nvSpPr>
          <p:cNvPr id="5"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43</a:t>
            </a:fld>
            <a:endParaRPr lang="en-US" dirty="0">
              <a:latin typeface="Franklin Gothic Book"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 y="228600"/>
            <a:ext cx="8915399" cy="838200"/>
          </a:xfrm>
        </p:spPr>
        <p:txBody>
          <a:bodyPr>
            <a:noAutofit/>
          </a:bodyPr>
          <a:lstStyle/>
          <a:p>
            <a:pPr eaLnBrk="1" hangingPunct="1"/>
            <a:r>
              <a:rPr lang="en-US" sz="3200" dirty="0">
                <a:solidFill>
                  <a:srgbClr val="0000FF"/>
                </a:solidFill>
                <a:latin typeface="Times New Roman" pitchFamily="18" charset="0"/>
                <a:cs typeface="Times New Roman" pitchFamily="18" charset="0"/>
              </a:rPr>
              <a:t>Pearlite: Varying Fractions of the ORs</a:t>
            </a:r>
            <a:br>
              <a:rPr lang="en-US" sz="3200" dirty="0">
                <a:solidFill>
                  <a:srgbClr val="0000FF"/>
                </a:solidFill>
                <a:latin typeface="Times New Roman" pitchFamily="18" charset="0"/>
                <a:cs typeface="Times New Roman" pitchFamily="18" charset="0"/>
              </a:rPr>
            </a:br>
            <a:r>
              <a:rPr lang="en-US" sz="3200" dirty="0">
                <a:solidFill>
                  <a:srgbClr val="0000FF"/>
                </a:solidFill>
                <a:latin typeface="Times New Roman" pitchFamily="18" charset="0"/>
                <a:cs typeface="Times New Roman" pitchFamily="18" charset="0"/>
              </a:rPr>
              <a:t>Stress Strain Curves</a:t>
            </a:r>
            <a:endParaRPr lang="en-US" sz="3200" dirty="0">
              <a:solidFill>
                <a:srgbClr val="0000FF"/>
              </a:solidFill>
            </a:endParaRPr>
          </a:p>
        </p:txBody>
      </p:sp>
      <p:sp>
        <p:nvSpPr>
          <p:cNvPr id="18" name="TextBox 15"/>
          <p:cNvSpPr txBox="1">
            <a:spLocks noChangeArrowheads="1"/>
          </p:cNvSpPr>
          <p:nvPr/>
        </p:nvSpPr>
        <p:spPr bwMode="auto">
          <a:xfrm>
            <a:off x="168468" y="1598099"/>
            <a:ext cx="3087480" cy="4401205"/>
          </a:xfrm>
          <a:prstGeom prst="rect">
            <a:avLst/>
          </a:prstGeom>
          <a:noFill/>
          <a:ln w="9525">
            <a:noFill/>
            <a:miter lim="800000"/>
            <a:headEnd/>
            <a:tailEnd/>
          </a:ln>
        </p:spPr>
        <p:txBody>
          <a:bodyPr wrap="square">
            <a:spAutoFit/>
          </a:bodyPr>
          <a:lstStyle/>
          <a:p>
            <a:r>
              <a:rPr lang="en-US" sz="1400" baseline="0" dirty="0">
                <a:latin typeface="Times New Roman" pitchFamily="18" charset="0"/>
                <a:cs typeface="Times New Roman" pitchFamily="18" charset="0"/>
              </a:rPr>
              <a:t>To test the likelihood of the orientation playing a dominating role on the deformation behavior, I took the original 50_B-50_PP grain structure and assigned orientations to all grains at random. I did this 10 times.</a:t>
            </a:r>
          </a:p>
          <a:p>
            <a:endParaRPr lang="en-US" sz="1400" baseline="0" dirty="0">
              <a:latin typeface="Times New Roman" pitchFamily="18" charset="0"/>
              <a:cs typeface="Times New Roman" pitchFamily="18" charset="0"/>
            </a:endParaRPr>
          </a:p>
          <a:p>
            <a:r>
              <a:rPr lang="en-US" sz="1400" baseline="0" dirty="0">
                <a:latin typeface="Times New Roman" pitchFamily="18" charset="0"/>
                <a:cs typeface="Times New Roman" pitchFamily="18" charset="0"/>
              </a:rPr>
              <a:t>The results to the right show the range of stress response possible for various orientations given this grain structure. The average difference between the highest and lowest stress-strain curves is ~40 </a:t>
            </a:r>
            <a:r>
              <a:rPr lang="en-US" sz="1400" baseline="0" dirty="0" err="1">
                <a:latin typeface="Times New Roman" pitchFamily="18" charset="0"/>
                <a:cs typeface="Times New Roman" pitchFamily="18" charset="0"/>
              </a:rPr>
              <a:t>MPa</a:t>
            </a:r>
            <a:r>
              <a:rPr lang="en-US" sz="1400" baseline="0" dirty="0">
                <a:latin typeface="Times New Roman" pitchFamily="18" charset="0"/>
                <a:cs typeface="Times New Roman" pitchFamily="18" charset="0"/>
              </a:rPr>
              <a:t>.</a:t>
            </a:r>
          </a:p>
          <a:p>
            <a:endParaRPr lang="en-US" sz="1400" baseline="0" dirty="0">
              <a:latin typeface="Times New Roman" pitchFamily="18" charset="0"/>
              <a:cs typeface="Times New Roman" pitchFamily="18" charset="0"/>
            </a:endParaRPr>
          </a:p>
          <a:p>
            <a:r>
              <a:rPr lang="en-US" sz="1400" baseline="0" dirty="0">
                <a:latin typeface="Times New Roman" pitchFamily="18" charset="0"/>
                <a:cs typeface="Times New Roman" pitchFamily="18" charset="0"/>
              </a:rPr>
              <a:t>Therefore, it seems reasonable that some differences in response for the microstructures is due to the structure itself. (i.e. the spatial orientations of the lamellae, which is somewhat controlled by the parent ferrite orientation) </a:t>
            </a:r>
          </a:p>
        </p:txBody>
      </p:sp>
      <p:pic>
        <p:nvPicPr>
          <p:cNvPr id="142338" name="Picture 2"/>
          <p:cNvPicPr>
            <a:picLocks noChangeAspect="1" noChangeArrowheads="1"/>
          </p:cNvPicPr>
          <p:nvPr/>
        </p:nvPicPr>
        <p:blipFill>
          <a:blip r:embed="rId2" cstate="print"/>
          <a:srcRect/>
          <a:stretch>
            <a:fillRect/>
          </a:stretch>
        </p:blipFill>
        <p:spPr bwMode="auto">
          <a:xfrm>
            <a:off x="3505200" y="1201779"/>
            <a:ext cx="5486400" cy="4978400"/>
          </a:xfrm>
          <a:prstGeom prst="rect">
            <a:avLst/>
          </a:prstGeom>
          <a:noFill/>
          <a:ln w="9525">
            <a:noFill/>
            <a:miter lim="800000"/>
            <a:headEnd/>
            <a:tailEnd/>
          </a:ln>
        </p:spPr>
      </p:pic>
      <p:sp>
        <p:nvSpPr>
          <p:cNvPr id="5"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44</a:t>
            </a:fld>
            <a:endParaRPr lang="en-US" dirty="0">
              <a:latin typeface="Franklin Gothic Book"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90601" y="76200"/>
            <a:ext cx="6756400" cy="838200"/>
          </a:xfrm>
        </p:spPr>
        <p:txBody>
          <a:bodyPr>
            <a:noAutofit/>
          </a:bodyPr>
          <a:lstStyle/>
          <a:p>
            <a:pPr eaLnBrk="1" hangingPunct="1"/>
            <a:r>
              <a:rPr lang="en-US" sz="3200" dirty="0">
                <a:solidFill>
                  <a:srgbClr val="0000FF"/>
                </a:solidFill>
                <a:latin typeface="Times New Roman" pitchFamily="18" charset="0"/>
                <a:cs typeface="Times New Roman" pitchFamily="18" charset="0"/>
              </a:rPr>
              <a:t>Texture Development </a:t>
            </a:r>
            <a:br>
              <a:rPr lang="en-US" sz="3200" dirty="0">
                <a:solidFill>
                  <a:srgbClr val="0000FF"/>
                </a:solidFill>
                <a:latin typeface="Times New Roman" pitchFamily="18" charset="0"/>
                <a:cs typeface="Times New Roman" pitchFamily="18" charset="0"/>
              </a:rPr>
            </a:br>
            <a:r>
              <a:rPr lang="en-US" sz="3200" dirty="0">
                <a:solidFill>
                  <a:srgbClr val="0000FF"/>
                </a:solidFill>
                <a:latin typeface="Times New Roman" pitchFamily="18" charset="0"/>
                <a:cs typeface="Times New Roman" pitchFamily="18" charset="0"/>
              </a:rPr>
              <a:t>0% Strain – Cementite</a:t>
            </a:r>
            <a:endParaRPr lang="en-US" sz="3200" dirty="0">
              <a:solidFill>
                <a:srgbClr val="0000FF"/>
              </a:solidFill>
            </a:endParaRPr>
          </a:p>
        </p:txBody>
      </p:sp>
      <p:sp>
        <p:nvSpPr>
          <p:cNvPr id="13" name="TextBox 15"/>
          <p:cNvSpPr txBox="1">
            <a:spLocks noChangeArrowheads="1"/>
          </p:cNvSpPr>
          <p:nvPr/>
        </p:nvSpPr>
        <p:spPr bwMode="auto">
          <a:xfrm>
            <a:off x="197885" y="1318170"/>
            <a:ext cx="1869213" cy="400110"/>
          </a:xfrm>
          <a:prstGeom prst="rect">
            <a:avLst/>
          </a:prstGeom>
          <a:noFill/>
          <a:ln w="9525">
            <a:noFill/>
            <a:miter lim="800000"/>
            <a:headEnd/>
            <a:tailEnd/>
          </a:ln>
        </p:spPr>
        <p:txBody>
          <a:bodyPr wrap="square">
            <a:spAutoFit/>
          </a:bodyPr>
          <a:lstStyle/>
          <a:p>
            <a:pPr algn="ctr"/>
            <a:r>
              <a:rPr lang="en-US" sz="2000" b="1" u="sng" baseline="0" dirty="0">
                <a:latin typeface="Times New Roman" pitchFamily="18" charset="0"/>
                <a:cs typeface="Times New Roman" pitchFamily="18" charset="0"/>
              </a:rPr>
              <a:t>0_B-100_PP</a:t>
            </a:r>
          </a:p>
        </p:txBody>
      </p:sp>
      <p:cxnSp>
        <p:nvCxnSpPr>
          <p:cNvPr id="14" name="Straight Connector 13"/>
          <p:cNvCxnSpPr/>
          <p:nvPr/>
        </p:nvCxnSpPr>
        <p:spPr bwMode="auto">
          <a:xfrm>
            <a:off x="4572000" y="1945178"/>
            <a:ext cx="0" cy="4655127"/>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 name="Group 28"/>
          <p:cNvGrpSpPr/>
          <p:nvPr/>
        </p:nvGrpSpPr>
        <p:grpSpPr>
          <a:xfrm>
            <a:off x="2068785" y="935835"/>
            <a:ext cx="1067324" cy="774321"/>
            <a:chOff x="2033067" y="838203"/>
            <a:chExt cx="1067324" cy="774321"/>
          </a:xfrm>
        </p:grpSpPr>
        <p:grpSp>
          <p:nvGrpSpPr>
            <p:cNvPr id="3" name="Group 25"/>
            <p:cNvGrpSpPr/>
            <p:nvPr/>
          </p:nvGrpSpPr>
          <p:grpSpPr>
            <a:xfrm>
              <a:off x="2033067" y="971808"/>
              <a:ext cx="482139" cy="482139"/>
              <a:chOff x="2033067" y="971808"/>
              <a:chExt cx="482139" cy="482139"/>
            </a:xfrm>
          </p:grpSpPr>
          <p:cxnSp>
            <p:nvCxnSpPr>
              <p:cNvPr id="21" name="Straight Arrow Connector 20"/>
              <p:cNvCxnSpPr/>
              <p:nvPr/>
            </p:nvCxnSpPr>
            <p:spPr bwMode="auto">
              <a:xfrm>
                <a:off x="2033067" y="1446415"/>
                <a:ext cx="482139"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rot="16200000">
                <a:off x="1798320" y="1212878"/>
                <a:ext cx="482139"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sp>
          <p:nvSpPr>
            <p:cNvPr id="27" name="TextBox 26"/>
            <p:cNvSpPr txBox="1"/>
            <p:nvPr/>
          </p:nvSpPr>
          <p:spPr>
            <a:xfrm>
              <a:off x="2466978" y="1273970"/>
              <a:ext cx="633413" cy="338554"/>
            </a:xfrm>
            <a:prstGeom prst="rect">
              <a:avLst/>
            </a:prstGeom>
            <a:noFill/>
          </p:spPr>
          <p:txBody>
            <a:bodyPr wrap="square" rtlCol="0">
              <a:spAutoFit/>
            </a:bodyPr>
            <a:lstStyle/>
            <a:p>
              <a:r>
                <a:rPr lang="en-US" sz="1600" baseline="0" dirty="0"/>
                <a:t>RD</a:t>
              </a:r>
            </a:p>
          </p:txBody>
        </p:sp>
        <p:sp>
          <p:nvSpPr>
            <p:cNvPr id="28" name="TextBox 27"/>
            <p:cNvSpPr txBox="1"/>
            <p:nvPr/>
          </p:nvSpPr>
          <p:spPr>
            <a:xfrm>
              <a:off x="2033592" y="838203"/>
              <a:ext cx="633413" cy="338554"/>
            </a:xfrm>
            <a:prstGeom prst="rect">
              <a:avLst/>
            </a:prstGeom>
            <a:noFill/>
          </p:spPr>
          <p:txBody>
            <a:bodyPr wrap="square" rtlCol="0">
              <a:spAutoFit/>
            </a:bodyPr>
            <a:lstStyle/>
            <a:p>
              <a:r>
                <a:rPr lang="en-US" sz="1600" baseline="0" dirty="0"/>
                <a:t>TD</a:t>
              </a:r>
            </a:p>
          </p:txBody>
        </p:sp>
      </p:grpSp>
      <p:pic>
        <p:nvPicPr>
          <p:cNvPr id="23" name="Picture 2"/>
          <p:cNvPicPr>
            <a:picLocks noChangeAspect="1" noChangeArrowheads="1"/>
          </p:cNvPicPr>
          <p:nvPr/>
        </p:nvPicPr>
        <p:blipFill>
          <a:blip r:embed="rId2" cstate="print"/>
          <a:srcRect/>
          <a:stretch>
            <a:fillRect/>
          </a:stretch>
        </p:blipFill>
        <p:spPr bwMode="auto">
          <a:xfrm>
            <a:off x="2950100" y="989817"/>
            <a:ext cx="3243801" cy="850392"/>
          </a:xfrm>
          <a:prstGeom prst="rect">
            <a:avLst/>
          </a:prstGeom>
          <a:noFill/>
          <a:ln w="9525">
            <a:noFill/>
            <a:miter lim="800000"/>
            <a:headEnd/>
            <a:tailEnd/>
          </a:ln>
        </p:spPr>
      </p:pic>
      <p:sp>
        <p:nvSpPr>
          <p:cNvPr id="39" name="TextBox 15"/>
          <p:cNvSpPr txBox="1">
            <a:spLocks noChangeArrowheads="1"/>
          </p:cNvSpPr>
          <p:nvPr/>
        </p:nvSpPr>
        <p:spPr bwMode="auto">
          <a:xfrm>
            <a:off x="197885" y="2991799"/>
            <a:ext cx="1869213" cy="400110"/>
          </a:xfrm>
          <a:prstGeom prst="rect">
            <a:avLst/>
          </a:prstGeom>
          <a:noFill/>
          <a:ln w="9525">
            <a:noFill/>
            <a:miter lim="800000"/>
            <a:headEnd/>
            <a:tailEnd/>
          </a:ln>
        </p:spPr>
        <p:txBody>
          <a:bodyPr wrap="square">
            <a:spAutoFit/>
          </a:bodyPr>
          <a:lstStyle/>
          <a:p>
            <a:pPr algn="ctr"/>
            <a:r>
              <a:rPr lang="en-US" sz="2000" b="1" u="sng" baseline="0" dirty="0">
                <a:latin typeface="Times New Roman" pitchFamily="18" charset="0"/>
                <a:cs typeface="Times New Roman" pitchFamily="18" charset="0"/>
              </a:rPr>
              <a:t>25_B-75_PP</a:t>
            </a:r>
          </a:p>
        </p:txBody>
      </p:sp>
      <p:sp>
        <p:nvSpPr>
          <p:cNvPr id="40" name="TextBox 15"/>
          <p:cNvSpPr txBox="1">
            <a:spLocks noChangeArrowheads="1"/>
          </p:cNvSpPr>
          <p:nvPr/>
        </p:nvSpPr>
        <p:spPr bwMode="auto">
          <a:xfrm>
            <a:off x="197885" y="4637719"/>
            <a:ext cx="1869213" cy="400110"/>
          </a:xfrm>
          <a:prstGeom prst="rect">
            <a:avLst/>
          </a:prstGeom>
          <a:noFill/>
          <a:ln w="9525">
            <a:noFill/>
            <a:miter lim="800000"/>
            <a:headEnd/>
            <a:tailEnd/>
          </a:ln>
        </p:spPr>
        <p:txBody>
          <a:bodyPr wrap="square">
            <a:spAutoFit/>
          </a:bodyPr>
          <a:lstStyle/>
          <a:p>
            <a:pPr algn="ctr"/>
            <a:r>
              <a:rPr lang="en-US" sz="2000" b="1" u="sng" baseline="0" dirty="0">
                <a:latin typeface="Times New Roman" pitchFamily="18" charset="0"/>
                <a:cs typeface="Times New Roman" pitchFamily="18" charset="0"/>
              </a:rPr>
              <a:t>50_B-50_PP</a:t>
            </a:r>
          </a:p>
        </p:txBody>
      </p:sp>
      <p:sp>
        <p:nvSpPr>
          <p:cNvPr id="41" name="TextBox 15"/>
          <p:cNvSpPr txBox="1">
            <a:spLocks noChangeArrowheads="1"/>
          </p:cNvSpPr>
          <p:nvPr/>
        </p:nvSpPr>
        <p:spPr bwMode="auto">
          <a:xfrm>
            <a:off x="7025405" y="1318170"/>
            <a:ext cx="1869213" cy="400110"/>
          </a:xfrm>
          <a:prstGeom prst="rect">
            <a:avLst/>
          </a:prstGeom>
          <a:noFill/>
          <a:ln w="9525">
            <a:noFill/>
            <a:miter lim="800000"/>
            <a:headEnd/>
            <a:tailEnd/>
          </a:ln>
        </p:spPr>
        <p:txBody>
          <a:bodyPr wrap="square">
            <a:spAutoFit/>
          </a:bodyPr>
          <a:lstStyle/>
          <a:p>
            <a:pPr algn="ctr"/>
            <a:r>
              <a:rPr lang="en-US" sz="2000" b="1" u="sng" baseline="0" dirty="0">
                <a:latin typeface="Times New Roman" pitchFamily="18" charset="0"/>
                <a:cs typeface="Times New Roman" pitchFamily="18" charset="0"/>
              </a:rPr>
              <a:t>75_B-25_PP</a:t>
            </a:r>
          </a:p>
        </p:txBody>
      </p:sp>
      <p:sp>
        <p:nvSpPr>
          <p:cNvPr id="42" name="TextBox 15"/>
          <p:cNvSpPr txBox="1">
            <a:spLocks noChangeArrowheads="1"/>
          </p:cNvSpPr>
          <p:nvPr/>
        </p:nvSpPr>
        <p:spPr bwMode="auto">
          <a:xfrm>
            <a:off x="7025405" y="2991799"/>
            <a:ext cx="1869213" cy="400110"/>
          </a:xfrm>
          <a:prstGeom prst="rect">
            <a:avLst/>
          </a:prstGeom>
          <a:noFill/>
          <a:ln w="9525">
            <a:noFill/>
            <a:miter lim="800000"/>
            <a:headEnd/>
            <a:tailEnd/>
          </a:ln>
        </p:spPr>
        <p:txBody>
          <a:bodyPr wrap="square">
            <a:spAutoFit/>
          </a:bodyPr>
          <a:lstStyle/>
          <a:p>
            <a:pPr algn="ctr"/>
            <a:r>
              <a:rPr lang="en-US" sz="2000" b="1" u="sng" baseline="0" dirty="0">
                <a:latin typeface="Times New Roman" pitchFamily="18" charset="0"/>
                <a:cs typeface="Times New Roman" pitchFamily="18" charset="0"/>
              </a:rPr>
              <a:t>100_B-0_PP</a:t>
            </a:r>
          </a:p>
        </p:txBody>
      </p:sp>
      <p:pic>
        <p:nvPicPr>
          <p:cNvPr id="24" name="Picture 2"/>
          <p:cNvPicPr>
            <a:picLocks noChangeAspect="1" noChangeArrowheads="1"/>
          </p:cNvPicPr>
          <p:nvPr/>
        </p:nvPicPr>
        <p:blipFill>
          <a:blip r:embed="rId3" cstate="print"/>
          <a:srcRect/>
          <a:stretch>
            <a:fillRect/>
          </a:stretch>
        </p:blipFill>
        <p:spPr bwMode="auto">
          <a:xfrm>
            <a:off x="457200" y="1849007"/>
            <a:ext cx="3657600" cy="1115387"/>
          </a:xfrm>
          <a:prstGeom prst="rect">
            <a:avLst/>
          </a:prstGeom>
          <a:noFill/>
          <a:ln w="9525">
            <a:noFill/>
            <a:miter lim="800000"/>
            <a:headEnd/>
            <a:tailEnd/>
          </a:ln>
        </p:spPr>
      </p:pic>
      <p:pic>
        <p:nvPicPr>
          <p:cNvPr id="26" name="Picture 2"/>
          <p:cNvPicPr>
            <a:picLocks noChangeAspect="1" noChangeArrowheads="1"/>
          </p:cNvPicPr>
          <p:nvPr/>
        </p:nvPicPr>
        <p:blipFill>
          <a:blip r:embed="rId4" cstate="print"/>
          <a:srcRect/>
          <a:stretch>
            <a:fillRect/>
          </a:stretch>
        </p:blipFill>
        <p:spPr bwMode="auto">
          <a:xfrm>
            <a:off x="457200" y="3475234"/>
            <a:ext cx="3657600" cy="1089088"/>
          </a:xfrm>
          <a:prstGeom prst="rect">
            <a:avLst/>
          </a:prstGeom>
          <a:noFill/>
          <a:ln w="9525">
            <a:noFill/>
            <a:miter lim="800000"/>
            <a:headEnd/>
            <a:tailEnd/>
          </a:ln>
        </p:spPr>
      </p:pic>
      <p:pic>
        <p:nvPicPr>
          <p:cNvPr id="35" name="Picture 2"/>
          <p:cNvPicPr>
            <a:picLocks noChangeAspect="1" noChangeArrowheads="1"/>
          </p:cNvPicPr>
          <p:nvPr/>
        </p:nvPicPr>
        <p:blipFill>
          <a:blip r:embed="rId5" cstate="print"/>
          <a:srcRect/>
          <a:stretch>
            <a:fillRect/>
          </a:stretch>
        </p:blipFill>
        <p:spPr bwMode="auto">
          <a:xfrm>
            <a:off x="457200" y="5204596"/>
            <a:ext cx="3657600" cy="1109312"/>
          </a:xfrm>
          <a:prstGeom prst="rect">
            <a:avLst/>
          </a:prstGeom>
          <a:noFill/>
          <a:ln w="9525">
            <a:noFill/>
            <a:miter lim="800000"/>
            <a:headEnd/>
            <a:tailEnd/>
          </a:ln>
        </p:spPr>
      </p:pic>
      <p:pic>
        <p:nvPicPr>
          <p:cNvPr id="36" name="Picture 2"/>
          <p:cNvPicPr>
            <a:picLocks noChangeAspect="1" noChangeArrowheads="1"/>
          </p:cNvPicPr>
          <p:nvPr/>
        </p:nvPicPr>
        <p:blipFill>
          <a:blip r:embed="rId6" cstate="print"/>
          <a:srcRect/>
          <a:stretch>
            <a:fillRect/>
          </a:stretch>
        </p:blipFill>
        <p:spPr bwMode="auto">
          <a:xfrm>
            <a:off x="5029200" y="1859623"/>
            <a:ext cx="3657600" cy="1094154"/>
          </a:xfrm>
          <a:prstGeom prst="rect">
            <a:avLst/>
          </a:prstGeom>
          <a:noFill/>
          <a:ln w="9525">
            <a:noFill/>
            <a:miter lim="800000"/>
            <a:headEnd/>
            <a:tailEnd/>
          </a:ln>
        </p:spPr>
      </p:pic>
      <p:pic>
        <p:nvPicPr>
          <p:cNvPr id="37" name="Picture 2"/>
          <p:cNvPicPr>
            <a:picLocks noChangeAspect="1" noChangeArrowheads="1"/>
          </p:cNvPicPr>
          <p:nvPr/>
        </p:nvPicPr>
        <p:blipFill>
          <a:blip r:embed="rId7" cstate="print"/>
          <a:srcRect/>
          <a:stretch>
            <a:fillRect/>
          </a:stretch>
        </p:blipFill>
        <p:spPr bwMode="auto">
          <a:xfrm>
            <a:off x="5029200" y="3460578"/>
            <a:ext cx="3657600" cy="1118400"/>
          </a:xfrm>
          <a:prstGeom prst="rect">
            <a:avLst/>
          </a:prstGeom>
          <a:noFill/>
          <a:ln w="9525">
            <a:noFill/>
            <a:miter lim="800000"/>
            <a:headEnd/>
            <a:tailEnd/>
          </a:ln>
        </p:spPr>
      </p:pic>
      <p:sp>
        <p:nvSpPr>
          <p:cNvPr id="22"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45</a:t>
            </a:fld>
            <a:endParaRPr lang="en-US" dirty="0">
              <a:latin typeface="Franklin Gothic Book"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09601" y="76200"/>
            <a:ext cx="7137400" cy="838200"/>
          </a:xfrm>
        </p:spPr>
        <p:txBody>
          <a:bodyPr>
            <a:noAutofit/>
          </a:bodyPr>
          <a:lstStyle/>
          <a:p>
            <a:pPr eaLnBrk="1" hangingPunct="1"/>
            <a:r>
              <a:rPr lang="en-US" sz="3200" dirty="0">
                <a:solidFill>
                  <a:srgbClr val="0000FF"/>
                </a:solidFill>
                <a:latin typeface="Times New Roman" pitchFamily="18" charset="0"/>
                <a:cs typeface="Times New Roman" pitchFamily="18" charset="0"/>
              </a:rPr>
              <a:t>Texture Development </a:t>
            </a:r>
            <a:br>
              <a:rPr lang="en-US" sz="3200" dirty="0">
                <a:solidFill>
                  <a:srgbClr val="0000FF"/>
                </a:solidFill>
                <a:latin typeface="Times New Roman" pitchFamily="18" charset="0"/>
                <a:cs typeface="Times New Roman" pitchFamily="18" charset="0"/>
              </a:rPr>
            </a:br>
            <a:r>
              <a:rPr lang="en-US" sz="3200" dirty="0">
                <a:solidFill>
                  <a:srgbClr val="0000FF"/>
                </a:solidFill>
                <a:latin typeface="Times New Roman" pitchFamily="18" charset="0"/>
                <a:cs typeface="Times New Roman" pitchFamily="18" charset="0"/>
              </a:rPr>
              <a:t>100% Strain – Cementite</a:t>
            </a:r>
            <a:endParaRPr lang="en-US" sz="3200" dirty="0">
              <a:solidFill>
                <a:srgbClr val="0000FF"/>
              </a:solidFill>
            </a:endParaRPr>
          </a:p>
        </p:txBody>
      </p:sp>
      <p:sp>
        <p:nvSpPr>
          <p:cNvPr id="13" name="TextBox 15"/>
          <p:cNvSpPr txBox="1">
            <a:spLocks noChangeArrowheads="1"/>
          </p:cNvSpPr>
          <p:nvPr/>
        </p:nvSpPr>
        <p:spPr bwMode="auto">
          <a:xfrm>
            <a:off x="197885" y="1318170"/>
            <a:ext cx="1869213" cy="400110"/>
          </a:xfrm>
          <a:prstGeom prst="rect">
            <a:avLst/>
          </a:prstGeom>
          <a:noFill/>
          <a:ln w="9525">
            <a:noFill/>
            <a:miter lim="800000"/>
            <a:headEnd/>
            <a:tailEnd/>
          </a:ln>
        </p:spPr>
        <p:txBody>
          <a:bodyPr wrap="square">
            <a:spAutoFit/>
          </a:bodyPr>
          <a:lstStyle/>
          <a:p>
            <a:pPr algn="ctr"/>
            <a:r>
              <a:rPr lang="en-US" sz="2000" b="1" u="sng" baseline="0" dirty="0">
                <a:latin typeface="Times New Roman" pitchFamily="18" charset="0"/>
                <a:cs typeface="Times New Roman" pitchFamily="18" charset="0"/>
              </a:rPr>
              <a:t>0_B-100_PP</a:t>
            </a:r>
          </a:p>
        </p:txBody>
      </p:sp>
      <p:cxnSp>
        <p:nvCxnSpPr>
          <p:cNvPr id="14" name="Straight Connector 13"/>
          <p:cNvCxnSpPr/>
          <p:nvPr/>
        </p:nvCxnSpPr>
        <p:spPr bwMode="auto">
          <a:xfrm>
            <a:off x="4572000" y="1945178"/>
            <a:ext cx="0" cy="4655127"/>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 name="Group 28"/>
          <p:cNvGrpSpPr/>
          <p:nvPr/>
        </p:nvGrpSpPr>
        <p:grpSpPr>
          <a:xfrm>
            <a:off x="2068785" y="935835"/>
            <a:ext cx="1067324" cy="774321"/>
            <a:chOff x="2033067" y="838203"/>
            <a:chExt cx="1067324" cy="774321"/>
          </a:xfrm>
        </p:grpSpPr>
        <p:grpSp>
          <p:nvGrpSpPr>
            <p:cNvPr id="3" name="Group 25"/>
            <p:cNvGrpSpPr/>
            <p:nvPr/>
          </p:nvGrpSpPr>
          <p:grpSpPr>
            <a:xfrm>
              <a:off x="2033067" y="971808"/>
              <a:ext cx="482139" cy="482139"/>
              <a:chOff x="2033067" y="971808"/>
              <a:chExt cx="482139" cy="482139"/>
            </a:xfrm>
          </p:grpSpPr>
          <p:cxnSp>
            <p:nvCxnSpPr>
              <p:cNvPr id="21" name="Straight Arrow Connector 20"/>
              <p:cNvCxnSpPr/>
              <p:nvPr/>
            </p:nvCxnSpPr>
            <p:spPr bwMode="auto">
              <a:xfrm>
                <a:off x="2033067" y="1446415"/>
                <a:ext cx="482139"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rot="16200000">
                <a:off x="1798320" y="1212878"/>
                <a:ext cx="482139"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sp>
          <p:nvSpPr>
            <p:cNvPr id="27" name="TextBox 26"/>
            <p:cNvSpPr txBox="1"/>
            <p:nvPr/>
          </p:nvSpPr>
          <p:spPr>
            <a:xfrm>
              <a:off x="2466978" y="1273970"/>
              <a:ext cx="633413" cy="338554"/>
            </a:xfrm>
            <a:prstGeom prst="rect">
              <a:avLst/>
            </a:prstGeom>
            <a:noFill/>
          </p:spPr>
          <p:txBody>
            <a:bodyPr wrap="square" rtlCol="0">
              <a:spAutoFit/>
            </a:bodyPr>
            <a:lstStyle/>
            <a:p>
              <a:r>
                <a:rPr lang="en-US" sz="1600" baseline="0" dirty="0"/>
                <a:t>RD</a:t>
              </a:r>
            </a:p>
          </p:txBody>
        </p:sp>
        <p:sp>
          <p:nvSpPr>
            <p:cNvPr id="28" name="TextBox 27"/>
            <p:cNvSpPr txBox="1"/>
            <p:nvPr/>
          </p:nvSpPr>
          <p:spPr>
            <a:xfrm>
              <a:off x="2033592" y="838203"/>
              <a:ext cx="633413" cy="338554"/>
            </a:xfrm>
            <a:prstGeom prst="rect">
              <a:avLst/>
            </a:prstGeom>
            <a:noFill/>
          </p:spPr>
          <p:txBody>
            <a:bodyPr wrap="square" rtlCol="0">
              <a:spAutoFit/>
            </a:bodyPr>
            <a:lstStyle/>
            <a:p>
              <a:r>
                <a:rPr lang="en-US" sz="1600" baseline="0" dirty="0"/>
                <a:t>TD</a:t>
              </a:r>
            </a:p>
          </p:txBody>
        </p:sp>
      </p:grpSp>
      <p:pic>
        <p:nvPicPr>
          <p:cNvPr id="23" name="Picture 2"/>
          <p:cNvPicPr>
            <a:picLocks noChangeAspect="1" noChangeArrowheads="1"/>
          </p:cNvPicPr>
          <p:nvPr/>
        </p:nvPicPr>
        <p:blipFill>
          <a:blip r:embed="rId2" cstate="print"/>
          <a:srcRect/>
          <a:stretch>
            <a:fillRect/>
          </a:stretch>
        </p:blipFill>
        <p:spPr bwMode="auto">
          <a:xfrm>
            <a:off x="2950100" y="989817"/>
            <a:ext cx="3243801" cy="850392"/>
          </a:xfrm>
          <a:prstGeom prst="rect">
            <a:avLst/>
          </a:prstGeom>
          <a:noFill/>
          <a:ln w="9525">
            <a:noFill/>
            <a:miter lim="800000"/>
            <a:headEnd/>
            <a:tailEnd/>
          </a:ln>
        </p:spPr>
      </p:pic>
      <p:sp>
        <p:nvSpPr>
          <p:cNvPr id="39" name="TextBox 15"/>
          <p:cNvSpPr txBox="1">
            <a:spLocks noChangeArrowheads="1"/>
          </p:cNvSpPr>
          <p:nvPr/>
        </p:nvSpPr>
        <p:spPr bwMode="auto">
          <a:xfrm>
            <a:off x="197885" y="2991799"/>
            <a:ext cx="1869213" cy="400110"/>
          </a:xfrm>
          <a:prstGeom prst="rect">
            <a:avLst/>
          </a:prstGeom>
          <a:noFill/>
          <a:ln w="9525">
            <a:noFill/>
            <a:miter lim="800000"/>
            <a:headEnd/>
            <a:tailEnd/>
          </a:ln>
        </p:spPr>
        <p:txBody>
          <a:bodyPr wrap="square">
            <a:spAutoFit/>
          </a:bodyPr>
          <a:lstStyle/>
          <a:p>
            <a:pPr algn="ctr"/>
            <a:r>
              <a:rPr lang="en-US" sz="2000" b="1" u="sng" baseline="0" dirty="0">
                <a:latin typeface="Times New Roman" pitchFamily="18" charset="0"/>
                <a:cs typeface="Times New Roman" pitchFamily="18" charset="0"/>
              </a:rPr>
              <a:t>25_B-75_PP</a:t>
            </a:r>
          </a:p>
        </p:txBody>
      </p:sp>
      <p:sp>
        <p:nvSpPr>
          <p:cNvPr id="40" name="TextBox 15"/>
          <p:cNvSpPr txBox="1">
            <a:spLocks noChangeArrowheads="1"/>
          </p:cNvSpPr>
          <p:nvPr/>
        </p:nvSpPr>
        <p:spPr bwMode="auto">
          <a:xfrm>
            <a:off x="197885" y="4637719"/>
            <a:ext cx="1869213" cy="400110"/>
          </a:xfrm>
          <a:prstGeom prst="rect">
            <a:avLst/>
          </a:prstGeom>
          <a:noFill/>
          <a:ln w="9525">
            <a:noFill/>
            <a:miter lim="800000"/>
            <a:headEnd/>
            <a:tailEnd/>
          </a:ln>
        </p:spPr>
        <p:txBody>
          <a:bodyPr wrap="square">
            <a:spAutoFit/>
          </a:bodyPr>
          <a:lstStyle/>
          <a:p>
            <a:pPr algn="ctr"/>
            <a:r>
              <a:rPr lang="en-US" sz="2000" b="1" u="sng" baseline="0" dirty="0">
                <a:latin typeface="Times New Roman" pitchFamily="18" charset="0"/>
                <a:cs typeface="Times New Roman" pitchFamily="18" charset="0"/>
              </a:rPr>
              <a:t>50_B-50_PP</a:t>
            </a:r>
          </a:p>
        </p:txBody>
      </p:sp>
      <p:sp>
        <p:nvSpPr>
          <p:cNvPr id="41" name="TextBox 15"/>
          <p:cNvSpPr txBox="1">
            <a:spLocks noChangeArrowheads="1"/>
          </p:cNvSpPr>
          <p:nvPr/>
        </p:nvSpPr>
        <p:spPr bwMode="auto">
          <a:xfrm>
            <a:off x="7025405" y="1318170"/>
            <a:ext cx="1869213" cy="400110"/>
          </a:xfrm>
          <a:prstGeom prst="rect">
            <a:avLst/>
          </a:prstGeom>
          <a:noFill/>
          <a:ln w="9525">
            <a:noFill/>
            <a:miter lim="800000"/>
            <a:headEnd/>
            <a:tailEnd/>
          </a:ln>
        </p:spPr>
        <p:txBody>
          <a:bodyPr wrap="square">
            <a:spAutoFit/>
          </a:bodyPr>
          <a:lstStyle/>
          <a:p>
            <a:pPr algn="ctr"/>
            <a:r>
              <a:rPr lang="en-US" sz="2000" b="1" u="sng" baseline="0" dirty="0">
                <a:latin typeface="Times New Roman" pitchFamily="18" charset="0"/>
                <a:cs typeface="Times New Roman" pitchFamily="18" charset="0"/>
              </a:rPr>
              <a:t>75_B-25_PP</a:t>
            </a:r>
          </a:p>
        </p:txBody>
      </p:sp>
      <p:sp>
        <p:nvSpPr>
          <p:cNvPr id="42" name="TextBox 15"/>
          <p:cNvSpPr txBox="1">
            <a:spLocks noChangeArrowheads="1"/>
          </p:cNvSpPr>
          <p:nvPr/>
        </p:nvSpPr>
        <p:spPr bwMode="auto">
          <a:xfrm>
            <a:off x="7025405" y="2991799"/>
            <a:ext cx="1869213" cy="400110"/>
          </a:xfrm>
          <a:prstGeom prst="rect">
            <a:avLst/>
          </a:prstGeom>
          <a:noFill/>
          <a:ln w="9525">
            <a:noFill/>
            <a:miter lim="800000"/>
            <a:headEnd/>
            <a:tailEnd/>
          </a:ln>
        </p:spPr>
        <p:txBody>
          <a:bodyPr wrap="square">
            <a:spAutoFit/>
          </a:bodyPr>
          <a:lstStyle/>
          <a:p>
            <a:pPr algn="ctr"/>
            <a:r>
              <a:rPr lang="en-US" sz="2000" b="1" u="sng" baseline="0" dirty="0">
                <a:latin typeface="Times New Roman" pitchFamily="18" charset="0"/>
                <a:cs typeface="Times New Roman" pitchFamily="18" charset="0"/>
              </a:rPr>
              <a:t>100_B-0_PP</a:t>
            </a:r>
          </a:p>
        </p:txBody>
      </p:sp>
      <p:pic>
        <p:nvPicPr>
          <p:cNvPr id="149511" name="Picture 7"/>
          <p:cNvPicPr>
            <a:picLocks noChangeAspect="1" noChangeArrowheads="1"/>
          </p:cNvPicPr>
          <p:nvPr/>
        </p:nvPicPr>
        <p:blipFill>
          <a:blip r:embed="rId3" cstate="print"/>
          <a:srcRect/>
          <a:stretch>
            <a:fillRect/>
          </a:stretch>
        </p:blipFill>
        <p:spPr bwMode="auto">
          <a:xfrm>
            <a:off x="5029200" y="3483491"/>
            <a:ext cx="3657600" cy="1096316"/>
          </a:xfrm>
          <a:prstGeom prst="rect">
            <a:avLst/>
          </a:prstGeom>
          <a:noFill/>
          <a:ln w="9525">
            <a:noFill/>
            <a:miter lim="800000"/>
            <a:headEnd/>
            <a:tailEnd/>
          </a:ln>
        </p:spPr>
      </p:pic>
      <p:pic>
        <p:nvPicPr>
          <p:cNvPr id="31" name="Picture 7"/>
          <p:cNvPicPr>
            <a:picLocks noChangeAspect="1" noChangeArrowheads="1"/>
          </p:cNvPicPr>
          <p:nvPr/>
        </p:nvPicPr>
        <p:blipFill>
          <a:blip r:embed="rId4" cstate="print"/>
          <a:srcRect/>
          <a:stretch>
            <a:fillRect/>
          </a:stretch>
        </p:blipFill>
        <p:spPr bwMode="auto">
          <a:xfrm>
            <a:off x="457200" y="1838398"/>
            <a:ext cx="3657600" cy="1099686"/>
          </a:xfrm>
          <a:prstGeom prst="rect">
            <a:avLst/>
          </a:prstGeom>
          <a:noFill/>
          <a:ln w="9525">
            <a:noFill/>
            <a:miter lim="800000"/>
            <a:headEnd/>
            <a:tailEnd/>
          </a:ln>
        </p:spPr>
      </p:pic>
      <p:pic>
        <p:nvPicPr>
          <p:cNvPr id="32" name="Picture 7"/>
          <p:cNvPicPr>
            <a:picLocks noChangeAspect="1" noChangeArrowheads="1"/>
          </p:cNvPicPr>
          <p:nvPr/>
        </p:nvPicPr>
        <p:blipFill>
          <a:blip r:embed="rId5" cstate="print"/>
          <a:srcRect/>
          <a:stretch>
            <a:fillRect/>
          </a:stretch>
        </p:blipFill>
        <p:spPr bwMode="auto">
          <a:xfrm>
            <a:off x="457200" y="3483009"/>
            <a:ext cx="3657600" cy="1097280"/>
          </a:xfrm>
          <a:prstGeom prst="rect">
            <a:avLst/>
          </a:prstGeom>
          <a:noFill/>
          <a:ln w="9525">
            <a:noFill/>
            <a:miter lim="800000"/>
            <a:headEnd/>
            <a:tailEnd/>
          </a:ln>
        </p:spPr>
      </p:pic>
      <p:pic>
        <p:nvPicPr>
          <p:cNvPr id="33" name="Picture 7"/>
          <p:cNvPicPr>
            <a:picLocks noChangeAspect="1" noChangeArrowheads="1"/>
          </p:cNvPicPr>
          <p:nvPr/>
        </p:nvPicPr>
        <p:blipFill>
          <a:blip r:embed="rId6" cstate="print"/>
          <a:srcRect/>
          <a:stretch>
            <a:fillRect/>
          </a:stretch>
        </p:blipFill>
        <p:spPr bwMode="auto">
          <a:xfrm>
            <a:off x="457200" y="5134928"/>
            <a:ext cx="3657600" cy="1105674"/>
          </a:xfrm>
          <a:prstGeom prst="rect">
            <a:avLst/>
          </a:prstGeom>
          <a:noFill/>
          <a:ln w="9525">
            <a:noFill/>
            <a:miter lim="800000"/>
            <a:headEnd/>
            <a:tailEnd/>
          </a:ln>
        </p:spPr>
      </p:pic>
      <p:pic>
        <p:nvPicPr>
          <p:cNvPr id="34" name="Picture 7"/>
          <p:cNvPicPr>
            <a:picLocks noChangeAspect="1" noChangeArrowheads="1"/>
          </p:cNvPicPr>
          <p:nvPr/>
        </p:nvPicPr>
        <p:blipFill>
          <a:blip r:embed="rId7" cstate="print"/>
          <a:srcRect/>
          <a:stretch>
            <a:fillRect/>
          </a:stretch>
        </p:blipFill>
        <p:spPr bwMode="auto">
          <a:xfrm>
            <a:off x="5029200" y="1824241"/>
            <a:ext cx="3657600" cy="1128000"/>
          </a:xfrm>
          <a:prstGeom prst="rect">
            <a:avLst/>
          </a:prstGeom>
          <a:noFill/>
          <a:ln w="9525">
            <a:noFill/>
            <a:miter lim="800000"/>
            <a:headEnd/>
            <a:tailEnd/>
          </a:ln>
        </p:spPr>
      </p:pic>
      <p:sp>
        <p:nvSpPr>
          <p:cNvPr id="24"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46</a:t>
            </a:fld>
            <a:endParaRPr lang="en-US" dirty="0">
              <a:latin typeface="Franklin Gothic Book"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19201" y="152400"/>
            <a:ext cx="6527800" cy="838200"/>
          </a:xfrm>
        </p:spPr>
        <p:txBody>
          <a:bodyPr>
            <a:noAutofit/>
          </a:bodyPr>
          <a:lstStyle/>
          <a:p>
            <a:pPr eaLnBrk="1" hangingPunct="1"/>
            <a:r>
              <a:rPr lang="en-US" sz="3200" dirty="0">
                <a:solidFill>
                  <a:srgbClr val="0000FF"/>
                </a:solidFill>
                <a:latin typeface="Times New Roman" pitchFamily="18" charset="0"/>
                <a:cs typeface="Times New Roman" pitchFamily="18" charset="0"/>
              </a:rPr>
              <a:t>Texture Development </a:t>
            </a:r>
            <a:br>
              <a:rPr lang="en-US" sz="3200" dirty="0">
                <a:solidFill>
                  <a:srgbClr val="0000FF"/>
                </a:solidFill>
                <a:latin typeface="Times New Roman" pitchFamily="18" charset="0"/>
                <a:cs typeface="Times New Roman" pitchFamily="18" charset="0"/>
              </a:rPr>
            </a:br>
            <a:r>
              <a:rPr lang="en-US" sz="3200" dirty="0">
                <a:solidFill>
                  <a:srgbClr val="0000FF"/>
                </a:solidFill>
                <a:latin typeface="Times New Roman" pitchFamily="18" charset="0"/>
                <a:cs typeface="Times New Roman" pitchFamily="18" charset="0"/>
              </a:rPr>
              <a:t>100% Strain – Ferrite</a:t>
            </a:r>
            <a:endParaRPr lang="en-US" sz="3200" dirty="0">
              <a:solidFill>
                <a:srgbClr val="0000FF"/>
              </a:solidFill>
            </a:endParaRPr>
          </a:p>
        </p:txBody>
      </p:sp>
      <p:sp>
        <p:nvSpPr>
          <p:cNvPr id="13" name="TextBox 15"/>
          <p:cNvSpPr txBox="1">
            <a:spLocks noChangeArrowheads="1"/>
          </p:cNvSpPr>
          <p:nvPr/>
        </p:nvSpPr>
        <p:spPr bwMode="auto">
          <a:xfrm>
            <a:off x="197885" y="1318170"/>
            <a:ext cx="1869213" cy="400110"/>
          </a:xfrm>
          <a:prstGeom prst="rect">
            <a:avLst/>
          </a:prstGeom>
          <a:noFill/>
          <a:ln w="9525">
            <a:noFill/>
            <a:miter lim="800000"/>
            <a:headEnd/>
            <a:tailEnd/>
          </a:ln>
        </p:spPr>
        <p:txBody>
          <a:bodyPr wrap="square">
            <a:spAutoFit/>
          </a:bodyPr>
          <a:lstStyle/>
          <a:p>
            <a:pPr algn="ctr"/>
            <a:r>
              <a:rPr lang="en-US" sz="2000" b="1" u="sng" baseline="0" dirty="0">
                <a:latin typeface="Times New Roman" pitchFamily="18" charset="0"/>
                <a:cs typeface="Times New Roman" pitchFamily="18" charset="0"/>
              </a:rPr>
              <a:t>0_B-100_PP</a:t>
            </a:r>
          </a:p>
        </p:txBody>
      </p:sp>
      <p:cxnSp>
        <p:nvCxnSpPr>
          <p:cNvPr id="14" name="Straight Connector 13"/>
          <p:cNvCxnSpPr/>
          <p:nvPr/>
        </p:nvCxnSpPr>
        <p:spPr bwMode="auto">
          <a:xfrm>
            <a:off x="4572000" y="1945178"/>
            <a:ext cx="0" cy="4655127"/>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 name="Group 28"/>
          <p:cNvGrpSpPr/>
          <p:nvPr/>
        </p:nvGrpSpPr>
        <p:grpSpPr>
          <a:xfrm>
            <a:off x="2068785" y="935835"/>
            <a:ext cx="1067324" cy="774321"/>
            <a:chOff x="2033067" y="838203"/>
            <a:chExt cx="1067324" cy="774321"/>
          </a:xfrm>
        </p:grpSpPr>
        <p:grpSp>
          <p:nvGrpSpPr>
            <p:cNvPr id="3" name="Group 25"/>
            <p:cNvGrpSpPr/>
            <p:nvPr/>
          </p:nvGrpSpPr>
          <p:grpSpPr>
            <a:xfrm>
              <a:off x="2033067" y="971808"/>
              <a:ext cx="482139" cy="482139"/>
              <a:chOff x="2033067" y="971808"/>
              <a:chExt cx="482139" cy="482139"/>
            </a:xfrm>
          </p:grpSpPr>
          <p:cxnSp>
            <p:nvCxnSpPr>
              <p:cNvPr id="21" name="Straight Arrow Connector 20"/>
              <p:cNvCxnSpPr/>
              <p:nvPr/>
            </p:nvCxnSpPr>
            <p:spPr bwMode="auto">
              <a:xfrm>
                <a:off x="2033067" y="1446415"/>
                <a:ext cx="482139"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rot="16200000">
                <a:off x="1798320" y="1212878"/>
                <a:ext cx="482139"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sp>
          <p:nvSpPr>
            <p:cNvPr id="27" name="TextBox 26"/>
            <p:cNvSpPr txBox="1"/>
            <p:nvPr/>
          </p:nvSpPr>
          <p:spPr>
            <a:xfrm>
              <a:off x="2466978" y="1273970"/>
              <a:ext cx="633413" cy="338554"/>
            </a:xfrm>
            <a:prstGeom prst="rect">
              <a:avLst/>
            </a:prstGeom>
            <a:noFill/>
          </p:spPr>
          <p:txBody>
            <a:bodyPr wrap="square" rtlCol="0">
              <a:spAutoFit/>
            </a:bodyPr>
            <a:lstStyle/>
            <a:p>
              <a:r>
                <a:rPr lang="en-US" sz="1600" baseline="0" dirty="0"/>
                <a:t>RD</a:t>
              </a:r>
            </a:p>
          </p:txBody>
        </p:sp>
        <p:sp>
          <p:nvSpPr>
            <p:cNvPr id="28" name="TextBox 27"/>
            <p:cNvSpPr txBox="1"/>
            <p:nvPr/>
          </p:nvSpPr>
          <p:spPr>
            <a:xfrm>
              <a:off x="2033592" y="838203"/>
              <a:ext cx="633413" cy="338554"/>
            </a:xfrm>
            <a:prstGeom prst="rect">
              <a:avLst/>
            </a:prstGeom>
            <a:noFill/>
          </p:spPr>
          <p:txBody>
            <a:bodyPr wrap="square" rtlCol="0">
              <a:spAutoFit/>
            </a:bodyPr>
            <a:lstStyle/>
            <a:p>
              <a:r>
                <a:rPr lang="en-US" sz="1600" baseline="0" dirty="0"/>
                <a:t>TD</a:t>
              </a:r>
            </a:p>
          </p:txBody>
        </p:sp>
      </p:grpSp>
      <p:pic>
        <p:nvPicPr>
          <p:cNvPr id="23" name="Picture 2"/>
          <p:cNvPicPr>
            <a:picLocks noChangeAspect="1" noChangeArrowheads="1"/>
          </p:cNvPicPr>
          <p:nvPr/>
        </p:nvPicPr>
        <p:blipFill>
          <a:blip r:embed="rId2" cstate="print"/>
          <a:srcRect/>
          <a:stretch>
            <a:fillRect/>
          </a:stretch>
        </p:blipFill>
        <p:spPr bwMode="auto">
          <a:xfrm>
            <a:off x="2950100" y="989817"/>
            <a:ext cx="3243801" cy="850392"/>
          </a:xfrm>
          <a:prstGeom prst="rect">
            <a:avLst/>
          </a:prstGeom>
          <a:noFill/>
          <a:ln w="9525">
            <a:noFill/>
            <a:miter lim="800000"/>
            <a:headEnd/>
            <a:tailEnd/>
          </a:ln>
        </p:spPr>
      </p:pic>
      <p:sp>
        <p:nvSpPr>
          <p:cNvPr id="39" name="TextBox 15"/>
          <p:cNvSpPr txBox="1">
            <a:spLocks noChangeArrowheads="1"/>
          </p:cNvSpPr>
          <p:nvPr/>
        </p:nvSpPr>
        <p:spPr bwMode="auto">
          <a:xfrm>
            <a:off x="197885" y="2991799"/>
            <a:ext cx="1869213" cy="400110"/>
          </a:xfrm>
          <a:prstGeom prst="rect">
            <a:avLst/>
          </a:prstGeom>
          <a:noFill/>
          <a:ln w="9525">
            <a:noFill/>
            <a:miter lim="800000"/>
            <a:headEnd/>
            <a:tailEnd/>
          </a:ln>
        </p:spPr>
        <p:txBody>
          <a:bodyPr wrap="square">
            <a:spAutoFit/>
          </a:bodyPr>
          <a:lstStyle/>
          <a:p>
            <a:pPr algn="ctr"/>
            <a:r>
              <a:rPr lang="en-US" sz="2000" b="1" u="sng" baseline="0" dirty="0">
                <a:latin typeface="Times New Roman" pitchFamily="18" charset="0"/>
                <a:cs typeface="Times New Roman" pitchFamily="18" charset="0"/>
              </a:rPr>
              <a:t>25_B-75_PP</a:t>
            </a:r>
          </a:p>
        </p:txBody>
      </p:sp>
      <p:sp>
        <p:nvSpPr>
          <p:cNvPr id="40" name="TextBox 15"/>
          <p:cNvSpPr txBox="1">
            <a:spLocks noChangeArrowheads="1"/>
          </p:cNvSpPr>
          <p:nvPr/>
        </p:nvSpPr>
        <p:spPr bwMode="auto">
          <a:xfrm>
            <a:off x="197885" y="4637719"/>
            <a:ext cx="1869213" cy="400110"/>
          </a:xfrm>
          <a:prstGeom prst="rect">
            <a:avLst/>
          </a:prstGeom>
          <a:noFill/>
          <a:ln w="9525">
            <a:noFill/>
            <a:miter lim="800000"/>
            <a:headEnd/>
            <a:tailEnd/>
          </a:ln>
        </p:spPr>
        <p:txBody>
          <a:bodyPr wrap="square">
            <a:spAutoFit/>
          </a:bodyPr>
          <a:lstStyle/>
          <a:p>
            <a:pPr algn="ctr"/>
            <a:r>
              <a:rPr lang="en-US" sz="2000" b="1" u="sng" baseline="0" dirty="0">
                <a:latin typeface="Times New Roman" pitchFamily="18" charset="0"/>
                <a:cs typeface="Times New Roman" pitchFamily="18" charset="0"/>
              </a:rPr>
              <a:t>50_B-50_PP</a:t>
            </a:r>
          </a:p>
        </p:txBody>
      </p:sp>
      <p:sp>
        <p:nvSpPr>
          <p:cNvPr id="41" name="TextBox 15"/>
          <p:cNvSpPr txBox="1">
            <a:spLocks noChangeArrowheads="1"/>
          </p:cNvSpPr>
          <p:nvPr/>
        </p:nvSpPr>
        <p:spPr bwMode="auto">
          <a:xfrm>
            <a:off x="7025405" y="1318170"/>
            <a:ext cx="1869213" cy="400110"/>
          </a:xfrm>
          <a:prstGeom prst="rect">
            <a:avLst/>
          </a:prstGeom>
          <a:noFill/>
          <a:ln w="9525">
            <a:noFill/>
            <a:miter lim="800000"/>
            <a:headEnd/>
            <a:tailEnd/>
          </a:ln>
        </p:spPr>
        <p:txBody>
          <a:bodyPr wrap="square">
            <a:spAutoFit/>
          </a:bodyPr>
          <a:lstStyle/>
          <a:p>
            <a:pPr algn="ctr"/>
            <a:r>
              <a:rPr lang="en-US" sz="2000" b="1" u="sng" baseline="0" dirty="0">
                <a:latin typeface="Times New Roman" pitchFamily="18" charset="0"/>
                <a:cs typeface="Times New Roman" pitchFamily="18" charset="0"/>
              </a:rPr>
              <a:t>75_B-25_PP</a:t>
            </a:r>
          </a:p>
        </p:txBody>
      </p:sp>
      <p:sp>
        <p:nvSpPr>
          <p:cNvPr id="42" name="TextBox 15"/>
          <p:cNvSpPr txBox="1">
            <a:spLocks noChangeArrowheads="1"/>
          </p:cNvSpPr>
          <p:nvPr/>
        </p:nvSpPr>
        <p:spPr bwMode="auto">
          <a:xfrm>
            <a:off x="7025405" y="2991799"/>
            <a:ext cx="1869213" cy="400110"/>
          </a:xfrm>
          <a:prstGeom prst="rect">
            <a:avLst/>
          </a:prstGeom>
          <a:noFill/>
          <a:ln w="9525">
            <a:noFill/>
            <a:miter lim="800000"/>
            <a:headEnd/>
            <a:tailEnd/>
          </a:ln>
        </p:spPr>
        <p:txBody>
          <a:bodyPr wrap="square">
            <a:spAutoFit/>
          </a:bodyPr>
          <a:lstStyle/>
          <a:p>
            <a:pPr algn="ctr"/>
            <a:r>
              <a:rPr lang="en-US" sz="2000" b="1" u="sng" baseline="0" dirty="0">
                <a:latin typeface="Times New Roman" pitchFamily="18" charset="0"/>
                <a:cs typeface="Times New Roman" pitchFamily="18" charset="0"/>
              </a:rPr>
              <a:t>100_B-0_PP</a:t>
            </a:r>
          </a:p>
        </p:txBody>
      </p:sp>
      <p:pic>
        <p:nvPicPr>
          <p:cNvPr id="24" name="Picture 7"/>
          <p:cNvPicPr>
            <a:picLocks noChangeAspect="1" noChangeArrowheads="1"/>
          </p:cNvPicPr>
          <p:nvPr/>
        </p:nvPicPr>
        <p:blipFill>
          <a:blip r:embed="rId3" cstate="print"/>
          <a:srcRect/>
          <a:stretch>
            <a:fillRect/>
          </a:stretch>
        </p:blipFill>
        <p:spPr bwMode="auto">
          <a:xfrm>
            <a:off x="5029200" y="3467496"/>
            <a:ext cx="3657600" cy="1092687"/>
          </a:xfrm>
          <a:prstGeom prst="rect">
            <a:avLst/>
          </a:prstGeom>
          <a:noFill/>
          <a:ln w="9525">
            <a:noFill/>
            <a:miter lim="800000"/>
            <a:headEnd/>
            <a:tailEnd/>
          </a:ln>
        </p:spPr>
      </p:pic>
      <p:pic>
        <p:nvPicPr>
          <p:cNvPr id="26" name="Picture 7"/>
          <p:cNvPicPr>
            <a:picLocks noChangeAspect="1" noChangeArrowheads="1"/>
          </p:cNvPicPr>
          <p:nvPr/>
        </p:nvPicPr>
        <p:blipFill>
          <a:blip r:embed="rId4" cstate="print"/>
          <a:srcRect/>
          <a:stretch>
            <a:fillRect/>
          </a:stretch>
        </p:blipFill>
        <p:spPr bwMode="auto">
          <a:xfrm>
            <a:off x="457200" y="1841912"/>
            <a:ext cx="3657600" cy="1086298"/>
          </a:xfrm>
          <a:prstGeom prst="rect">
            <a:avLst/>
          </a:prstGeom>
          <a:noFill/>
          <a:ln w="9525">
            <a:noFill/>
            <a:miter lim="800000"/>
            <a:headEnd/>
            <a:tailEnd/>
          </a:ln>
        </p:spPr>
      </p:pic>
      <p:pic>
        <p:nvPicPr>
          <p:cNvPr id="35" name="Picture 7"/>
          <p:cNvPicPr>
            <a:picLocks noChangeAspect="1" noChangeArrowheads="1"/>
          </p:cNvPicPr>
          <p:nvPr/>
        </p:nvPicPr>
        <p:blipFill>
          <a:blip r:embed="rId5" cstate="print"/>
          <a:srcRect/>
          <a:stretch>
            <a:fillRect/>
          </a:stretch>
        </p:blipFill>
        <p:spPr bwMode="auto">
          <a:xfrm>
            <a:off x="457200" y="3463400"/>
            <a:ext cx="3657600" cy="1100878"/>
          </a:xfrm>
          <a:prstGeom prst="rect">
            <a:avLst/>
          </a:prstGeom>
          <a:noFill/>
          <a:ln w="9525">
            <a:noFill/>
            <a:miter lim="800000"/>
            <a:headEnd/>
            <a:tailEnd/>
          </a:ln>
        </p:spPr>
      </p:pic>
      <p:pic>
        <p:nvPicPr>
          <p:cNvPr id="36" name="Picture 7"/>
          <p:cNvPicPr>
            <a:picLocks noChangeAspect="1" noChangeArrowheads="1"/>
          </p:cNvPicPr>
          <p:nvPr/>
        </p:nvPicPr>
        <p:blipFill>
          <a:blip r:embed="rId6" cstate="print"/>
          <a:srcRect/>
          <a:stretch>
            <a:fillRect/>
          </a:stretch>
        </p:blipFill>
        <p:spPr bwMode="auto">
          <a:xfrm>
            <a:off x="457200" y="5122274"/>
            <a:ext cx="3657600" cy="1096559"/>
          </a:xfrm>
          <a:prstGeom prst="rect">
            <a:avLst/>
          </a:prstGeom>
          <a:noFill/>
          <a:ln w="9525">
            <a:noFill/>
            <a:miter lim="800000"/>
            <a:headEnd/>
            <a:tailEnd/>
          </a:ln>
        </p:spPr>
      </p:pic>
      <p:pic>
        <p:nvPicPr>
          <p:cNvPr id="37" name="Picture 7"/>
          <p:cNvPicPr>
            <a:picLocks noChangeAspect="1" noChangeArrowheads="1"/>
          </p:cNvPicPr>
          <p:nvPr/>
        </p:nvPicPr>
        <p:blipFill>
          <a:blip r:embed="rId7" cstate="print"/>
          <a:srcRect/>
          <a:stretch>
            <a:fillRect/>
          </a:stretch>
        </p:blipFill>
        <p:spPr bwMode="auto">
          <a:xfrm>
            <a:off x="5029200" y="1849158"/>
            <a:ext cx="3657600" cy="1071807"/>
          </a:xfrm>
          <a:prstGeom prst="rect">
            <a:avLst/>
          </a:prstGeom>
          <a:noFill/>
          <a:ln w="9525">
            <a:noFill/>
            <a:miter lim="800000"/>
            <a:headEnd/>
            <a:tailEnd/>
          </a:ln>
        </p:spPr>
      </p:pic>
      <p:sp>
        <p:nvSpPr>
          <p:cNvPr id="22"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47</a:t>
            </a:fld>
            <a:endParaRPr lang="en-US" dirty="0">
              <a:latin typeface="Franklin Gothic Book"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165410"/>
            <a:ext cx="9144000" cy="6925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charset="0"/>
              <a:ea typeface="ＭＳ Ｐゴシック" pitchFamily="28" charset="-128"/>
            </a:endParaRPr>
          </a:p>
        </p:txBody>
      </p:sp>
      <p:pic>
        <p:nvPicPr>
          <p:cNvPr id="160773" name="Picture 5"/>
          <p:cNvPicPr>
            <a:picLocks noChangeAspect="1" noChangeArrowheads="1"/>
          </p:cNvPicPr>
          <p:nvPr/>
        </p:nvPicPr>
        <p:blipFill>
          <a:blip r:embed="rId2" cstate="print"/>
          <a:srcRect/>
          <a:stretch>
            <a:fillRect/>
          </a:stretch>
        </p:blipFill>
        <p:spPr bwMode="auto">
          <a:xfrm>
            <a:off x="2932489" y="3885938"/>
            <a:ext cx="3063240" cy="2735285"/>
          </a:xfrm>
          <a:prstGeom prst="rect">
            <a:avLst/>
          </a:prstGeom>
          <a:noFill/>
          <a:ln w="9525">
            <a:noFill/>
            <a:miter lim="800000"/>
            <a:headEnd/>
            <a:tailEnd/>
          </a:ln>
        </p:spPr>
      </p:pic>
      <p:pic>
        <p:nvPicPr>
          <p:cNvPr id="160774" name="Picture 6"/>
          <p:cNvPicPr>
            <a:picLocks noChangeAspect="1" noChangeArrowheads="1"/>
          </p:cNvPicPr>
          <p:nvPr/>
        </p:nvPicPr>
        <p:blipFill>
          <a:blip r:embed="rId3" cstate="print"/>
          <a:srcRect/>
          <a:stretch>
            <a:fillRect/>
          </a:stretch>
        </p:blipFill>
        <p:spPr bwMode="auto">
          <a:xfrm>
            <a:off x="-17092" y="3893306"/>
            <a:ext cx="3063240" cy="2720548"/>
          </a:xfrm>
          <a:prstGeom prst="rect">
            <a:avLst/>
          </a:prstGeom>
          <a:noFill/>
          <a:ln w="9525">
            <a:noFill/>
            <a:miter lim="800000"/>
            <a:headEnd/>
            <a:tailEnd/>
          </a:ln>
        </p:spPr>
      </p:pic>
      <p:pic>
        <p:nvPicPr>
          <p:cNvPr id="160770" name="Picture 2"/>
          <p:cNvPicPr>
            <a:picLocks noChangeAspect="1" noChangeArrowheads="1"/>
          </p:cNvPicPr>
          <p:nvPr/>
        </p:nvPicPr>
        <p:blipFill>
          <a:blip r:embed="rId4" cstate="print"/>
          <a:srcRect/>
          <a:stretch>
            <a:fillRect/>
          </a:stretch>
        </p:blipFill>
        <p:spPr bwMode="auto">
          <a:xfrm>
            <a:off x="-11430" y="979425"/>
            <a:ext cx="3063240" cy="2787548"/>
          </a:xfrm>
          <a:prstGeom prst="rect">
            <a:avLst/>
          </a:prstGeom>
          <a:noFill/>
          <a:ln w="9525">
            <a:noFill/>
            <a:miter lim="800000"/>
            <a:headEnd/>
            <a:tailEnd/>
          </a:ln>
        </p:spPr>
      </p:pic>
      <p:pic>
        <p:nvPicPr>
          <p:cNvPr id="160771" name="Picture 3"/>
          <p:cNvPicPr>
            <a:picLocks noChangeAspect="1" noChangeArrowheads="1"/>
          </p:cNvPicPr>
          <p:nvPr/>
        </p:nvPicPr>
        <p:blipFill>
          <a:blip r:embed="rId5" cstate="print"/>
          <a:srcRect/>
          <a:stretch>
            <a:fillRect/>
          </a:stretch>
        </p:blipFill>
        <p:spPr bwMode="auto">
          <a:xfrm>
            <a:off x="3040380" y="1015588"/>
            <a:ext cx="3063240" cy="2715223"/>
          </a:xfrm>
          <a:prstGeom prst="rect">
            <a:avLst/>
          </a:prstGeom>
          <a:noFill/>
          <a:ln w="9525">
            <a:noFill/>
            <a:miter lim="800000"/>
            <a:headEnd/>
            <a:tailEnd/>
          </a:ln>
        </p:spPr>
      </p:pic>
      <p:pic>
        <p:nvPicPr>
          <p:cNvPr id="160772" name="Picture 4"/>
          <p:cNvPicPr>
            <a:picLocks noChangeAspect="1" noChangeArrowheads="1"/>
          </p:cNvPicPr>
          <p:nvPr/>
        </p:nvPicPr>
        <p:blipFill>
          <a:blip r:embed="rId6" cstate="print"/>
          <a:srcRect/>
          <a:stretch>
            <a:fillRect/>
          </a:stretch>
        </p:blipFill>
        <p:spPr bwMode="auto">
          <a:xfrm>
            <a:off x="6092190" y="1014871"/>
            <a:ext cx="3063240" cy="2716657"/>
          </a:xfrm>
          <a:prstGeom prst="rect">
            <a:avLst/>
          </a:prstGeom>
          <a:noFill/>
          <a:ln w="9525">
            <a:noFill/>
            <a:miter lim="800000"/>
            <a:headEnd/>
            <a:tailEnd/>
          </a:ln>
        </p:spPr>
      </p:pic>
      <p:sp>
        <p:nvSpPr>
          <p:cNvPr id="18434" name="Rectangle 2"/>
          <p:cNvSpPr>
            <a:spLocks noGrp="1" noChangeArrowheads="1"/>
          </p:cNvSpPr>
          <p:nvPr>
            <p:ph type="title"/>
          </p:nvPr>
        </p:nvSpPr>
        <p:spPr>
          <a:xfrm>
            <a:off x="381001" y="152400"/>
            <a:ext cx="7366000" cy="838200"/>
          </a:xfrm>
        </p:spPr>
        <p:txBody>
          <a:bodyPr>
            <a:noAutofit/>
          </a:bodyPr>
          <a:lstStyle/>
          <a:p>
            <a:pPr eaLnBrk="1" hangingPunct="1"/>
            <a:r>
              <a:rPr lang="en-US" sz="3200" dirty="0">
                <a:solidFill>
                  <a:srgbClr val="0000FF"/>
                </a:solidFill>
                <a:latin typeface="Times New Roman" pitchFamily="18" charset="0"/>
                <a:cs typeface="Times New Roman" pitchFamily="18" charset="0"/>
              </a:rPr>
              <a:t>Partitioning by OR </a:t>
            </a:r>
            <a:br>
              <a:rPr lang="en-US" sz="3200" dirty="0">
                <a:solidFill>
                  <a:srgbClr val="0000FF"/>
                </a:solidFill>
                <a:latin typeface="Times New Roman" pitchFamily="18" charset="0"/>
                <a:cs typeface="Times New Roman" pitchFamily="18" charset="0"/>
              </a:rPr>
            </a:br>
            <a:r>
              <a:rPr lang="en-US" sz="3200" dirty="0">
                <a:solidFill>
                  <a:srgbClr val="0000FF"/>
                </a:solidFill>
                <a:latin typeface="Times New Roman" pitchFamily="18" charset="0"/>
                <a:cs typeface="Times New Roman" pitchFamily="18" charset="0"/>
              </a:rPr>
              <a:t>Non-random ferrite orientations</a:t>
            </a:r>
            <a:endParaRPr lang="en-US" sz="3200" dirty="0">
              <a:solidFill>
                <a:srgbClr val="0000FF"/>
              </a:solidFill>
            </a:endParaRPr>
          </a:p>
        </p:txBody>
      </p:sp>
      <p:sp>
        <p:nvSpPr>
          <p:cNvPr id="7" name="TextBox 15"/>
          <p:cNvSpPr txBox="1">
            <a:spLocks noChangeArrowheads="1"/>
          </p:cNvSpPr>
          <p:nvPr/>
        </p:nvSpPr>
        <p:spPr bwMode="auto">
          <a:xfrm>
            <a:off x="343728" y="3657007"/>
            <a:ext cx="2648309" cy="307777"/>
          </a:xfrm>
          <a:prstGeom prst="rect">
            <a:avLst/>
          </a:prstGeom>
          <a:noFill/>
          <a:ln w="9525">
            <a:noFill/>
            <a:miter lim="800000"/>
            <a:headEnd/>
            <a:tailEnd/>
          </a:ln>
        </p:spPr>
        <p:txBody>
          <a:bodyPr wrap="square">
            <a:spAutoFit/>
          </a:bodyPr>
          <a:lstStyle/>
          <a:p>
            <a:pPr algn="ctr"/>
            <a:r>
              <a:rPr lang="en-US" sz="1400" b="1" u="sng" baseline="0" dirty="0">
                <a:latin typeface="Times New Roman" pitchFamily="18" charset="0"/>
                <a:cs typeface="Times New Roman" pitchFamily="18" charset="0"/>
              </a:rPr>
              <a:t>0_B-100_PP</a:t>
            </a:r>
          </a:p>
        </p:txBody>
      </p:sp>
      <p:sp>
        <p:nvSpPr>
          <p:cNvPr id="8" name="TextBox 15"/>
          <p:cNvSpPr txBox="1">
            <a:spLocks noChangeArrowheads="1"/>
          </p:cNvSpPr>
          <p:nvPr/>
        </p:nvSpPr>
        <p:spPr bwMode="auto">
          <a:xfrm>
            <a:off x="371667" y="6550223"/>
            <a:ext cx="2648309" cy="307777"/>
          </a:xfrm>
          <a:prstGeom prst="rect">
            <a:avLst/>
          </a:prstGeom>
          <a:noFill/>
          <a:ln w="9525">
            <a:noFill/>
            <a:miter lim="800000"/>
            <a:headEnd/>
            <a:tailEnd/>
          </a:ln>
        </p:spPr>
        <p:txBody>
          <a:bodyPr wrap="square">
            <a:spAutoFit/>
          </a:bodyPr>
          <a:lstStyle/>
          <a:p>
            <a:pPr algn="ctr"/>
            <a:r>
              <a:rPr lang="en-US" sz="1400" b="1" u="sng" baseline="0" dirty="0">
                <a:latin typeface="Times New Roman" pitchFamily="18" charset="0"/>
                <a:cs typeface="Times New Roman" pitchFamily="18" charset="0"/>
              </a:rPr>
              <a:t>75_B-25_PP</a:t>
            </a:r>
          </a:p>
        </p:txBody>
      </p:sp>
      <p:sp>
        <p:nvSpPr>
          <p:cNvPr id="9" name="TextBox 15"/>
          <p:cNvSpPr txBox="1">
            <a:spLocks noChangeArrowheads="1"/>
          </p:cNvSpPr>
          <p:nvPr/>
        </p:nvSpPr>
        <p:spPr bwMode="auto">
          <a:xfrm>
            <a:off x="6398138" y="3657007"/>
            <a:ext cx="2648309" cy="307777"/>
          </a:xfrm>
          <a:prstGeom prst="rect">
            <a:avLst/>
          </a:prstGeom>
          <a:noFill/>
          <a:ln w="9525">
            <a:noFill/>
            <a:miter lim="800000"/>
            <a:headEnd/>
            <a:tailEnd/>
          </a:ln>
        </p:spPr>
        <p:txBody>
          <a:bodyPr wrap="square">
            <a:spAutoFit/>
          </a:bodyPr>
          <a:lstStyle/>
          <a:p>
            <a:pPr algn="ctr"/>
            <a:r>
              <a:rPr lang="en-US" sz="1400" b="1" u="sng" baseline="0" dirty="0">
                <a:latin typeface="Times New Roman" pitchFamily="18" charset="0"/>
                <a:cs typeface="Times New Roman" pitchFamily="18" charset="0"/>
              </a:rPr>
              <a:t>50_B-50_PP</a:t>
            </a:r>
          </a:p>
        </p:txBody>
      </p:sp>
      <p:sp>
        <p:nvSpPr>
          <p:cNvPr id="10" name="TextBox 15"/>
          <p:cNvSpPr txBox="1">
            <a:spLocks noChangeArrowheads="1"/>
          </p:cNvSpPr>
          <p:nvPr/>
        </p:nvSpPr>
        <p:spPr bwMode="auto">
          <a:xfrm>
            <a:off x="3423685" y="3657007"/>
            <a:ext cx="2648309" cy="307777"/>
          </a:xfrm>
          <a:prstGeom prst="rect">
            <a:avLst/>
          </a:prstGeom>
          <a:noFill/>
          <a:ln w="9525">
            <a:noFill/>
            <a:miter lim="800000"/>
            <a:headEnd/>
            <a:tailEnd/>
          </a:ln>
        </p:spPr>
        <p:txBody>
          <a:bodyPr wrap="square">
            <a:spAutoFit/>
          </a:bodyPr>
          <a:lstStyle/>
          <a:p>
            <a:pPr algn="ctr"/>
            <a:r>
              <a:rPr lang="en-US" sz="1400" b="1" u="sng" baseline="0" dirty="0">
                <a:latin typeface="Times New Roman" pitchFamily="18" charset="0"/>
                <a:cs typeface="Times New Roman" pitchFamily="18" charset="0"/>
              </a:rPr>
              <a:t>25_B-75_PP</a:t>
            </a:r>
          </a:p>
        </p:txBody>
      </p:sp>
      <p:sp>
        <p:nvSpPr>
          <p:cNvPr id="11" name="TextBox 15"/>
          <p:cNvSpPr txBox="1">
            <a:spLocks noChangeArrowheads="1"/>
          </p:cNvSpPr>
          <p:nvPr/>
        </p:nvSpPr>
        <p:spPr bwMode="auto">
          <a:xfrm>
            <a:off x="3320954" y="6550223"/>
            <a:ext cx="2648309" cy="307777"/>
          </a:xfrm>
          <a:prstGeom prst="rect">
            <a:avLst/>
          </a:prstGeom>
          <a:noFill/>
          <a:ln w="9525">
            <a:noFill/>
            <a:miter lim="800000"/>
            <a:headEnd/>
            <a:tailEnd/>
          </a:ln>
        </p:spPr>
        <p:txBody>
          <a:bodyPr wrap="square">
            <a:spAutoFit/>
          </a:bodyPr>
          <a:lstStyle/>
          <a:p>
            <a:pPr algn="ctr"/>
            <a:r>
              <a:rPr lang="en-US" sz="1400" b="1" u="sng" baseline="0" dirty="0">
                <a:latin typeface="Times New Roman" pitchFamily="18" charset="0"/>
                <a:cs typeface="Times New Roman" pitchFamily="18" charset="0"/>
              </a:rPr>
              <a:t>100_B-0_PP</a:t>
            </a:r>
          </a:p>
        </p:txBody>
      </p:sp>
      <p:sp>
        <p:nvSpPr>
          <p:cNvPr id="14" name="TextBox 15"/>
          <p:cNvSpPr txBox="1">
            <a:spLocks noChangeArrowheads="1"/>
          </p:cNvSpPr>
          <p:nvPr/>
        </p:nvSpPr>
        <p:spPr bwMode="auto">
          <a:xfrm>
            <a:off x="5979606" y="3994689"/>
            <a:ext cx="3096026" cy="2462213"/>
          </a:xfrm>
          <a:prstGeom prst="rect">
            <a:avLst/>
          </a:prstGeom>
          <a:noFill/>
          <a:ln w="9525">
            <a:noFill/>
            <a:miter lim="800000"/>
            <a:headEnd/>
            <a:tailEnd/>
          </a:ln>
        </p:spPr>
        <p:txBody>
          <a:bodyPr wrap="square">
            <a:spAutoFit/>
          </a:bodyPr>
          <a:lstStyle/>
          <a:p>
            <a:r>
              <a:rPr lang="en-US" sz="1400" baseline="0" dirty="0">
                <a:latin typeface="Times New Roman" pitchFamily="18" charset="0"/>
                <a:cs typeface="Times New Roman" pitchFamily="18" charset="0"/>
              </a:rPr>
              <a:t>No matter the fraction of the OR present, grains (ferrite and cementite) associated with the </a:t>
            </a:r>
            <a:r>
              <a:rPr lang="en-US" sz="1400" baseline="0" dirty="0" err="1">
                <a:latin typeface="Times New Roman" pitchFamily="18" charset="0"/>
                <a:cs typeface="Times New Roman" pitchFamily="18" charset="0"/>
              </a:rPr>
              <a:t>Pitsch-Petch</a:t>
            </a:r>
            <a:r>
              <a:rPr lang="en-US" sz="1400" baseline="0" dirty="0">
                <a:latin typeface="Times New Roman" pitchFamily="18" charset="0"/>
                <a:cs typeface="Times New Roman" pitchFamily="18" charset="0"/>
              </a:rPr>
              <a:t> OR contain a higher stress value on average than those associated with the </a:t>
            </a:r>
            <a:r>
              <a:rPr lang="en-US" sz="1400" baseline="0" dirty="0" err="1">
                <a:latin typeface="Times New Roman" pitchFamily="18" charset="0"/>
                <a:cs typeface="Times New Roman" pitchFamily="18" charset="0"/>
              </a:rPr>
              <a:t>Bagaryatsky</a:t>
            </a:r>
            <a:r>
              <a:rPr lang="en-US" sz="1400" baseline="0" dirty="0">
                <a:latin typeface="Times New Roman" pitchFamily="18" charset="0"/>
                <a:cs typeface="Times New Roman" pitchFamily="18" charset="0"/>
              </a:rPr>
              <a:t>. This agrees with the hypothesis.</a:t>
            </a:r>
          </a:p>
          <a:p>
            <a:endParaRPr lang="en-US" sz="1400" baseline="0" dirty="0">
              <a:latin typeface="Times New Roman" pitchFamily="18" charset="0"/>
              <a:cs typeface="Times New Roman" pitchFamily="18" charset="0"/>
            </a:endParaRPr>
          </a:p>
          <a:p>
            <a:r>
              <a:rPr lang="en-US" sz="1400" baseline="0" dirty="0">
                <a:latin typeface="Times New Roman" pitchFamily="18" charset="0"/>
                <a:cs typeface="Times New Roman" pitchFamily="18" charset="0"/>
              </a:rPr>
              <a:t>For 0_B-100_PP and 100_B-0_PP the partitioned values match the overall curve (obviously).</a:t>
            </a:r>
          </a:p>
        </p:txBody>
      </p:sp>
      <p:sp>
        <p:nvSpPr>
          <p:cNvPr id="15"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48</a:t>
            </a:fld>
            <a:endParaRPr lang="en-US" dirty="0">
              <a:latin typeface="Franklin Gothic Book"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cstate="print"/>
          <a:srcRect/>
          <a:stretch>
            <a:fillRect/>
          </a:stretch>
        </p:blipFill>
        <p:spPr bwMode="auto">
          <a:xfrm>
            <a:off x="0" y="1266623"/>
            <a:ext cx="4572000" cy="4068041"/>
          </a:xfrm>
          <a:prstGeom prst="rect">
            <a:avLst/>
          </a:prstGeom>
          <a:noFill/>
          <a:ln w="9525">
            <a:noFill/>
            <a:miter lim="800000"/>
            <a:headEnd/>
            <a:tailEnd/>
          </a:ln>
        </p:spPr>
      </p:pic>
      <p:pic>
        <p:nvPicPr>
          <p:cNvPr id="162819" name="Picture 3"/>
          <p:cNvPicPr>
            <a:picLocks noChangeAspect="1" noChangeArrowheads="1"/>
          </p:cNvPicPr>
          <p:nvPr/>
        </p:nvPicPr>
        <p:blipFill>
          <a:blip r:embed="rId3" cstate="print"/>
          <a:srcRect/>
          <a:stretch>
            <a:fillRect/>
          </a:stretch>
        </p:blipFill>
        <p:spPr bwMode="auto">
          <a:xfrm>
            <a:off x="4572000" y="1226989"/>
            <a:ext cx="4572000" cy="4147308"/>
          </a:xfrm>
          <a:prstGeom prst="rect">
            <a:avLst/>
          </a:prstGeom>
          <a:noFill/>
          <a:ln w="9525">
            <a:noFill/>
            <a:miter lim="800000"/>
            <a:headEnd/>
            <a:tailEnd/>
          </a:ln>
        </p:spPr>
      </p:pic>
      <p:sp>
        <p:nvSpPr>
          <p:cNvPr id="18434" name="Rectangle 2"/>
          <p:cNvSpPr>
            <a:spLocks noGrp="1" noChangeArrowheads="1"/>
          </p:cNvSpPr>
          <p:nvPr>
            <p:ph type="title"/>
          </p:nvPr>
        </p:nvSpPr>
        <p:spPr>
          <a:xfrm>
            <a:off x="533401" y="76200"/>
            <a:ext cx="7213600" cy="838200"/>
          </a:xfrm>
        </p:spPr>
        <p:txBody>
          <a:bodyPr>
            <a:noAutofit/>
          </a:bodyPr>
          <a:lstStyle/>
          <a:p>
            <a:r>
              <a:rPr lang="en-US" sz="3200" dirty="0">
                <a:solidFill>
                  <a:srgbClr val="0000FF"/>
                </a:solidFill>
                <a:latin typeface="Times New Roman" pitchFamily="18" charset="0"/>
                <a:cs typeface="Times New Roman" pitchFamily="18" charset="0"/>
              </a:rPr>
              <a:t>Partitioning by Phase</a:t>
            </a:r>
            <a:br>
              <a:rPr lang="en-US" sz="3200" dirty="0">
                <a:solidFill>
                  <a:srgbClr val="0000FF"/>
                </a:solidFill>
                <a:latin typeface="Times New Roman" pitchFamily="18" charset="0"/>
                <a:cs typeface="Times New Roman" pitchFamily="18" charset="0"/>
              </a:rPr>
            </a:br>
            <a:r>
              <a:rPr lang="en-US" sz="3200" dirty="0">
                <a:solidFill>
                  <a:srgbClr val="0000FF"/>
                </a:solidFill>
                <a:latin typeface="Times New Roman" pitchFamily="18" charset="0"/>
                <a:cs typeface="Times New Roman" pitchFamily="18" charset="0"/>
              </a:rPr>
              <a:t> Non-random ferrite orientations</a:t>
            </a:r>
            <a:endParaRPr lang="en-US" sz="3200" dirty="0">
              <a:solidFill>
                <a:srgbClr val="0000FF"/>
              </a:solidFill>
            </a:endParaRPr>
          </a:p>
        </p:txBody>
      </p:sp>
      <p:sp>
        <p:nvSpPr>
          <p:cNvPr id="17" name="TextBox 15"/>
          <p:cNvSpPr txBox="1">
            <a:spLocks noChangeArrowheads="1"/>
          </p:cNvSpPr>
          <p:nvPr/>
        </p:nvSpPr>
        <p:spPr bwMode="auto">
          <a:xfrm>
            <a:off x="1282461" y="930243"/>
            <a:ext cx="2648309" cy="400110"/>
          </a:xfrm>
          <a:prstGeom prst="rect">
            <a:avLst/>
          </a:prstGeom>
          <a:noFill/>
          <a:ln w="9525">
            <a:noFill/>
            <a:miter lim="800000"/>
            <a:headEnd/>
            <a:tailEnd/>
          </a:ln>
        </p:spPr>
        <p:txBody>
          <a:bodyPr wrap="square">
            <a:spAutoFit/>
          </a:bodyPr>
          <a:lstStyle/>
          <a:p>
            <a:pPr algn="ctr"/>
            <a:r>
              <a:rPr lang="en-US" sz="2000" b="1" u="sng" baseline="0" dirty="0">
                <a:latin typeface="Times New Roman" pitchFamily="18" charset="0"/>
                <a:cs typeface="Times New Roman" pitchFamily="18" charset="0"/>
              </a:rPr>
              <a:t>Ferrite</a:t>
            </a:r>
          </a:p>
        </p:txBody>
      </p:sp>
      <p:sp>
        <p:nvSpPr>
          <p:cNvPr id="18" name="TextBox 15"/>
          <p:cNvSpPr txBox="1">
            <a:spLocks noChangeArrowheads="1"/>
          </p:cNvSpPr>
          <p:nvPr/>
        </p:nvSpPr>
        <p:spPr bwMode="auto">
          <a:xfrm>
            <a:off x="5213231" y="930243"/>
            <a:ext cx="2648309" cy="400110"/>
          </a:xfrm>
          <a:prstGeom prst="rect">
            <a:avLst/>
          </a:prstGeom>
          <a:noFill/>
          <a:ln w="9525">
            <a:noFill/>
            <a:miter lim="800000"/>
            <a:headEnd/>
            <a:tailEnd/>
          </a:ln>
        </p:spPr>
        <p:txBody>
          <a:bodyPr wrap="square">
            <a:spAutoFit/>
          </a:bodyPr>
          <a:lstStyle/>
          <a:p>
            <a:pPr algn="ctr"/>
            <a:r>
              <a:rPr lang="en-US" sz="2000" b="1" u="sng" baseline="0" dirty="0">
                <a:latin typeface="Times New Roman" pitchFamily="18" charset="0"/>
                <a:cs typeface="Times New Roman" pitchFamily="18" charset="0"/>
              </a:rPr>
              <a:t>Cementite</a:t>
            </a:r>
          </a:p>
        </p:txBody>
      </p:sp>
      <p:sp>
        <p:nvSpPr>
          <p:cNvPr id="7" name="TextBox 15"/>
          <p:cNvSpPr txBox="1">
            <a:spLocks noChangeArrowheads="1"/>
          </p:cNvSpPr>
          <p:nvPr/>
        </p:nvSpPr>
        <p:spPr bwMode="auto">
          <a:xfrm>
            <a:off x="122689" y="5319288"/>
            <a:ext cx="8898623" cy="1169551"/>
          </a:xfrm>
          <a:prstGeom prst="rect">
            <a:avLst/>
          </a:prstGeom>
          <a:noFill/>
          <a:ln w="9525">
            <a:noFill/>
            <a:miter lim="800000"/>
            <a:headEnd/>
            <a:tailEnd/>
          </a:ln>
        </p:spPr>
        <p:txBody>
          <a:bodyPr wrap="square">
            <a:spAutoFit/>
          </a:bodyPr>
          <a:lstStyle/>
          <a:p>
            <a:r>
              <a:rPr lang="en-US" sz="1400" baseline="0" dirty="0">
                <a:latin typeface="Times New Roman" pitchFamily="18" charset="0"/>
                <a:cs typeface="Times New Roman" pitchFamily="18" charset="0"/>
              </a:rPr>
              <a:t>It is interesting to see that regardless of the OR fraction, the stress values in ferrite do not vary much. However, the cementite stress values seem quite dependent on the OR. While the overall response of the pearlite agrees with the hypothesis, my reasoning seems wrong. I reasoned that in the </a:t>
            </a:r>
            <a:r>
              <a:rPr lang="en-US" sz="1400" baseline="0" dirty="0" err="1">
                <a:latin typeface="Times New Roman" pitchFamily="18" charset="0"/>
                <a:cs typeface="Times New Roman" pitchFamily="18" charset="0"/>
              </a:rPr>
              <a:t>Bagaryatsky</a:t>
            </a:r>
            <a:r>
              <a:rPr lang="en-US" sz="1400" baseline="0" dirty="0">
                <a:latin typeface="Times New Roman" pitchFamily="18" charset="0"/>
                <a:cs typeface="Times New Roman" pitchFamily="18" charset="0"/>
              </a:rPr>
              <a:t> OR the ferrite slip-plane is highly aligned with the interface plane allowing for dislocations to move longer distances prior to encounter obstacles. Currently, I do not have reasoning as to why cementite, instead of ferrite, </a:t>
            </a:r>
            <a:r>
              <a:rPr lang="en-US" sz="1400" baseline="0">
                <a:latin typeface="Times New Roman" pitchFamily="18" charset="0"/>
                <a:cs typeface="Times New Roman" pitchFamily="18" charset="0"/>
              </a:rPr>
              <a:t>is sensitive to the OR.</a:t>
            </a:r>
            <a:endParaRPr lang="en-US" sz="1400" baseline="0" dirty="0">
              <a:latin typeface="Times New Roman" pitchFamily="18" charset="0"/>
              <a:cs typeface="Times New Roman" pitchFamily="18" charset="0"/>
            </a:endParaRPr>
          </a:p>
        </p:txBody>
      </p:sp>
      <p:sp>
        <p:nvSpPr>
          <p:cNvPr id="8"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49</a:t>
            </a:fld>
            <a:endParaRPr lang="en-US" dirty="0">
              <a:latin typeface="Franklin Gothic Book"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4726" y="2286000"/>
            <a:ext cx="8109274" cy="3608998"/>
          </a:xfrm>
          <a:prstGeom prst="rect">
            <a:avLst/>
          </a:prstGeom>
        </p:spPr>
      </p:pic>
      <p:pic>
        <p:nvPicPr>
          <p:cNvPr id="5" name="Picture 4"/>
          <p:cNvPicPr>
            <a:picLocks noChangeAspect="1"/>
          </p:cNvPicPr>
          <p:nvPr/>
        </p:nvPicPr>
        <p:blipFill rotWithShape="1">
          <a:blip r:embed="rId3"/>
          <a:srcRect l="9030" t="6394" r="3367" b="3003"/>
          <a:stretch/>
        </p:blipFill>
        <p:spPr>
          <a:xfrm>
            <a:off x="228600" y="1219200"/>
            <a:ext cx="2010457" cy="1811807"/>
          </a:xfrm>
          <a:prstGeom prst="rect">
            <a:avLst/>
          </a:prstGeom>
        </p:spPr>
      </p:pic>
      <p:sp>
        <p:nvSpPr>
          <p:cNvPr id="6" name="Rectangle 5"/>
          <p:cNvSpPr/>
          <p:nvPr/>
        </p:nvSpPr>
        <p:spPr>
          <a:xfrm>
            <a:off x="13805" y="6506528"/>
            <a:ext cx="6680336" cy="307777"/>
          </a:xfrm>
          <a:prstGeom prst="rect">
            <a:avLst/>
          </a:prstGeom>
        </p:spPr>
        <p:txBody>
          <a:bodyPr wrap="square">
            <a:spAutoFit/>
          </a:bodyPr>
          <a:lstStyle/>
          <a:p>
            <a:pPr marL="285750" indent="-285750">
              <a:buFont typeface="Arial"/>
              <a:buChar char="•"/>
            </a:pPr>
            <a:r>
              <a:rPr lang="en-US" sz="1400" dirty="0">
                <a:solidFill>
                  <a:srgbClr val="000000"/>
                </a:solidFill>
                <a:latin typeface="Times New Roman"/>
                <a:cs typeface="Times New Roman"/>
              </a:rPr>
              <a:t>Ray and Jonas, International Materials Reviews 1990 Vol. 35 NO.1</a:t>
            </a:r>
          </a:p>
        </p:txBody>
      </p:sp>
    </p:spTree>
    <p:extLst>
      <p:ext uri="{BB962C8B-B14F-4D97-AF65-F5344CB8AC3E}">
        <p14:creationId xmlns:p14="http://schemas.microsoft.com/office/powerpoint/2010/main" val="10816108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DCCB44F0-902B-4E84-BE2C-28C33562C36C}" type="slidenum">
              <a:rPr lang="en-US"/>
              <a:pPr/>
              <a:t>50</a:t>
            </a:fld>
            <a:endParaRPr lang="en-US"/>
          </a:p>
        </p:txBody>
      </p:sp>
      <p:sp>
        <p:nvSpPr>
          <p:cNvPr id="74754" name="Rectangle 2"/>
          <p:cNvSpPr>
            <a:spLocks noGrp="1" noChangeArrowheads="1"/>
          </p:cNvSpPr>
          <p:nvPr>
            <p:ph type="title"/>
          </p:nvPr>
        </p:nvSpPr>
        <p:spPr/>
        <p:txBody>
          <a:bodyPr/>
          <a:lstStyle/>
          <a:p>
            <a:r>
              <a:rPr lang="en-US" dirty="0">
                <a:solidFill>
                  <a:srgbClr val="0000FF"/>
                </a:solidFill>
              </a:rPr>
              <a:t>Microstructure of </a:t>
            </a:r>
            <a:r>
              <a:rPr lang="en-US" dirty="0" err="1">
                <a:solidFill>
                  <a:srgbClr val="0000FF"/>
                </a:solidFill>
              </a:rPr>
              <a:t>Martensite</a:t>
            </a:r>
            <a:endParaRPr lang="en-US" dirty="0">
              <a:solidFill>
                <a:srgbClr val="0000FF"/>
              </a:solidFill>
            </a:endParaRPr>
          </a:p>
        </p:txBody>
      </p:sp>
      <p:sp>
        <p:nvSpPr>
          <p:cNvPr id="74755" name="Rectangle 3"/>
          <p:cNvSpPr>
            <a:spLocks noGrp="1" noChangeArrowheads="1"/>
          </p:cNvSpPr>
          <p:nvPr>
            <p:ph type="body" idx="1"/>
          </p:nvPr>
        </p:nvSpPr>
        <p:spPr>
          <a:xfrm>
            <a:off x="228600" y="1219200"/>
            <a:ext cx="8153400" cy="5257800"/>
          </a:xfrm>
        </p:spPr>
        <p:txBody>
          <a:bodyPr>
            <a:normAutofit fontScale="85000" lnSpcReduction="20000"/>
          </a:bodyPr>
          <a:lstStyle/>
          <a:p>
            <a:r>
              <a:rPr lang="en-US" dirty="0"/>
              <a:t>The microstructural characteristics of </a:t>
            </a:r>
            <a:r>
              <a:rPr lang="en-US" dirty="0" err="1"/>
              <a:t>martensite</a:t>
            </a:r>
            <a:r>
              <a:rPr lang="en-US" dirty="0"/>
              <a:t> are:</a:t>
            </a:r>
            <a:br>
              <a:rPr lang="en-US" dirty="0"/>
            </a:br>
            <a:r>
              <a:rPr lang="en-US" dirty="0"/>
              <a:t>-  the product (</a:t>
            </a:r>
            <a:r>
              <a:rPr lang="en-US" dirty="0" err="1"/>
              <a:t>martensite</a:t>
            </a:r>
            <a:r>
              <a:rPr lang="en-US" dirty="0"/>
              <a:t>) phase has a well defined crystallographic relationship with the parent (matrix).</a:t>
            </a:r>
            <a:br>
              <a:rPr lang="en-US" dirty="0"/>
            </a:br>
            <a:r>
              <a:rPr lang="en-US" dirty="0"/>
              <a:t>-  </a:t>
            </a:r>
            <a:r>
              <a:rPr lang="en-US" dirty="0" err="1"/>
              <a:t>martensite</a:t>
            </a:r>
            <a:r>
              <a:rPr lang="en-US" dirty="0"/>
              <a:t> forms as platelets within grains.</a:t>
            </a:r>
            <a:br>
              <a:rPr lang="en-US" dirty="0"/>
            </a:br>
            <a:r>
              <a:rPr lang="en-US" dirty="0"/>
              <a:t>-  each platelet is accompanied by a shape change</a:t>
            </a:r>
            <a:br>
              <a:rPr lang="en-US" dirty="0"/>
            </a:br>
            <a:r>
              <a:rPr lang="en-US" dirty="0"/>
              <a:t>-  the shape change appears to be a simple shear parallel to a habit plane (the common, coherent plane between the phases) and a </a:t>
            </a:r>
            <a:r>
              <a:rPr lang="en-US" dirty="0" err="1"/>
              <a:t>uniaxial</a:t>
            </a:r>
            <a:r>
              <a:rPr lang="en-US" dirty="0"/>
              <a:t> expansion (dilatation) normal to the habit plane.  The habit plane in plain-carbon steels is close to {225}, for example (see P&amp;E fig. 6.11).</a:t>
            </a:r>
            <a:br>
              <a:rPr lang="en-US" dirty="0"/>
            </a:br>
            <a:r>
              <a:rPr lang="en-US" dirty="0"/>
              <a:t>-  successive sets of platelets form, each generation forming between pairs of the previous set.</a:t>
            </a:r>
            <a:br>
              <a:rPr lang="en-US" dirty="0"/>
            </a:br>
            <a:r>
              <a:rPr lang="en-US" dirty="0"/>
              <a:t>-  the transformation rarely goes to completion.</a:t>
            </a:r>
          </a:p>
        </p:txBody>
      </p:sp>
      <p:sp>
        <p:nvSpPr>
          <p:cNvPr id="74756" name="Rectangle 4"/>
          <p:cNvSpPr>
            <a:spLocks noChangeArrowheads="1"/>
          </p:cNvSpPr>
          <p:nvPr/>
        </p:nvSpPr>
        <p:spPr bwMode="auto">
          <a:xfrm>
            <a:off x="0" y="3581400"/>
            <a:ext cx="1066800" cy="609600"/>
          </a:xfrm>
          <a:prstGeom prst="rect">
            <a:avLst/>
          </a:prstGeom>
          <a:noFill/>
          <a:ln w="9525">
            <a:solidFill>
              <a:schemeClr val="bg1"/>
            </a:solidFill>
            <a:miter lim="800000"/>
            <a:headEnd/>
            <a:tailEnd/>
          </a:ln>
          <a:effectLst/>
        </p:spPr>
        <p:txBody>
          <a:bodyPr wrap="none" anchor="ct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814B8B16-982B-46FA-ABD0-C64C7C9FE9A6}" type="slidenum">
              <a:rPr lang="en-US"/>
              <a:pPr/>
              <a:t>51</a:t>
            </a:fld>
            <a:endParaRPr lang="en-US"/>
          </a:p>
        </p:txBody>
      </p:sp>
      <p:sp>
        <p:nvSpPr>
          <p:cNvPr id="77826" name="Rectangle 2"/>
          <p:cNvSpPr>
            <a:spLocks noGrp="1" noChangeArrowheads="1"/>
          </p:cNvSpPr>
          <p:nvPr>
            <p:ph type="title"/>
          </p:nvPr>
        </p:nvSpPr>
        <p:spPr>
          <a:xfrm>
            <a:off x="152400" y="76200"/>
            <a:ext cx="3810000" cy="1219200"/>
          </a:xfrm>
        </p:spPr>
        <p:txBody>
          <a:bodyPr>
            <a:normAutofit fontScale="90000"/>
          </a:bodyPr>
          <a:lstStyle/>
          <a:p>
            <a:r>
              <a:rPr lang="en-US" dirty="0">
                <a:solidFill>
                  <a:srgbClr val="0000FF"/>
                </a:solidFill>
              </a:rPr>
              <a:t>Microstructures</a:t>
            </a:r>
          </a:p>
        </p:txBody>
      </p:sp>
      <p:pic>
        <p:nvPicPr>
          <p:cNvPr id="77828" name="Picture 4"/>
          <p:cNvPicPr>
            <a:picLocks noChangeAspect="1" noChangeArrowheads="1"/>
          </p:cNvPicPr>
          <p:nvPr/>
        </p:nvPicPr>
        <p:blipFill>
          <a:blip r:embed="rId3" cstate="print"/>
          <a:srcRect/>
          <a:stretch>
            <a:fillRect/>
          </a:stretch>
        </p:blipFill>
        <p:spPr bwMode="auto">
          <a:xfrm>
            <a:off x="3962400" y="76200"/>
            <a:ext cx="4241800" cy="6705600"/>
          </a:xfrm>
          <a:prstGeom prst="rect">
            <a:avLst/>
          </a:prstGeom>
          <a:noFill/>
        </p:spPr>
      </p:pic>
      <p:sp>
        <p:nvSpPr>
          <p:cNvPr id="77829" name="Text Box 5"/>
          <p:cNvSpPr txBox="1">
            <a:spLocks noChangeArrowheads="1"/>
          </p:cNvSpPr>
          <p:nvPr/>
        </p:nvSpPr>
        <p:spPr bwMode="auto">
          <a:xfrm>
            <a:off x="533400" y="1905000"/>
            <a:ext cx="3349745" cy="3046988"/>
          </a:xfrm>
          <a:prstGeom prst="rect">
            <a:avLst/>
          </a:prstGeom>
          <a:noFill/>
          <a:ln w="9525">
            <a:noFill/>
            <a:miter lim="800000"/>
            <a:headEnd/>
            <a:tailEnd/>
          </a:ln>
          <a:effectLst/>
        </p:spPr>
        <p:txBody>
          <a:bodyPr wrap="none">
            <a:spAutoFit/>
          </a:bodyPr>
          <a:lstStyle/>
          <a:p>
            <a:r>
              <a:rPr lang="en-US" sz="2400" dirty="0" err="1">
                <a:latin typeface="Helvetica" pitchFamily="123" charset="0"/>
              </a:rPr>
              <a:t>Martensite</a:t>
            </a:r>
            <a:r>
              <a:rPr lang="en-US" sz="2400" dirty="0">
                <a:latin typeface="Helvetica" pitchFamily="123" charset="0"/>
              </a:rPr>
              <a:t> formation</a:t>
            </a:r>
            <a:br>
              <a:rPr lang="en-US" sz="2400" dirty="0">
                <a:latin typeface="Helvetica" pitchFamily="123" charset="0"/>
              </a:rPr>
            </a:br>
            <a:r>
              <a:rPr lang="en-US" sz="2400" dirty="0">
                <a:latin typeface="Helvetica" pitchFamily="123" charset="0"/>
              </a:rPr>
              <a:t>rarely goes to </a:t>
            </a:r>
            <a:br>
              <a:rPr lang="en-US" sz="2400" dirty="0">
                <a:latin typeface="Helvetica" pitchFamily="123" charset="0"/>
              </a:rPr>
            </a:br>
            <a:r>
              <a:rPr lang="en-US" sz="2400" dirty="0">
                <a:latin typeface="Helvetica" pitchFamily="123" charset="0"/>
              </a:rPr>
              <a:t>completion because</a:t>
            </a:r>
            <a:br>
              <a:rPr lang="en-US" sz="2400" dirty="0">
                <a:latin typeface="Helvetica" pitchFamily="123" charset="0"/>
              </a:rPr>
            </a:br>
            <a:r>
              <a:rPr lang="en-US" sz="2400" dirty="0">
                <a:latin typeface="Helvetica" pitchFamily="123" charset="0"/>
              </a:rPr>
              <a:t>of the strain associated</a:t>
            </a:r>
            <a:br>
              <a:rPr lang="en-US" sz="2400" dirty="0">
                <a:latin typeface="Helvetica" pitchFamily="123" charset="0"/>
              </a:rPr>
            </a:br>
            <a:r>
              <a:rPr lang="en-US" sz="2400" dirty="0">
                <a:latin typeface="Helvetica" pitchFamily="123" charset="0"/>
              </a:rPr>
              <a:t>with the product</a:t>
            </a:r>
            <a:br>
              <a:rPr lang="en-US" sz="2400" dirty="0">
                <a:latin typeface="Helvetica" pitchFamily="123" charset="0"/>
              </a:rPr>
            </a:br>
            <a:r>
              <a:rPr lang="en-US" sz="2400" dirty="0">
                <a:latin typeface="Helvetica" pitchFamily="123" charset="0"/>
              </a:rPr>
              <a:t>that leads to back </a:t>
            </a:r>
            <a:br>
              <a:rPr lang="en-US" sz="2400" dirty="0">
                <a:latin typeface="Helvetica" pitchFamily="123" charset="0"/>
              </a:rPr>
            </a:br>
            <a:r>
              <a:rPr lang="en-US" sz="2400" dirty="0">
                <a:latin typeface="Helvetica" pitchFamily="123" charset="0"/>
              </a:rPr>
              <a:t>stresses in the</a:t>
            </a:r>
            <a:br>
              <a:rPr lang="en-US" sz="2400" dirty="0">
                <a:latin typeface="Helvetica" pitchFamily="123" charset="0"/>
              </a:rPr>
            </a:br>
            <a:r>
              <a:rPr lang="en-US" sz="2400" dirty="0">
                <a:latin typeface="Helvetica" pitchFamily="123" charset="0"/>
              </a:rPr>
              <a:t>parent phase.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EAF74677-355E-487B-9AB1-4A1C60D75569}" type="slidenum">
              <a:rPr lang="en-US"/>
              <a:pPr/>
              <a:t>52</a:t>
            </a:fld>
            <a:endParaRPr lang="en-US"/>
          </a:p>
        </p:txBody>
      </p:sp>
      <p:sp>
        <p:nvSpPr>
          <p:cNvPr id="106498" name="Rectangle 2"/>
          <p:cNvSpPr>
            <a:spLocks noGrp="1" noChangeArrowheads="1"/>
          </p:cNvSpPr>
          <p:nvPr>
            <p:ph type="title"/>
          </p:nvPr>
        </p:nvSpPr>
        <p:spPr>
          <a:xfrm>
            <a:off x="457200" y="-228600"/>
            <a:ext cx="8229600" cy="1143000"/>
          </a:xfrm>
        </p:spPr>
        <p:txBody>
          <a:bodyPr>
            <a:normAutofit fontScale="90000"/>
          </a:bodyPr>
          <a:lstStyle/>
          <a:p>
            <a:r>
              <a:rPr lang="en-US" dirty="0">
                <a:solidFill>
                  <a:srgbClr val="0000FF"/>
                </a:solidFill>
              </a:rPr>
              <a:t>Shear strain in </a:t>
            </a:r>
            <a:r>
              <a:rPr lang="en-US" dirty="0" err="1">
                <a:solidFill>
                  <a:srgbClr val="0000FF"/>
                </a:solidFill>
              </a:rPr>
              <a:t>martensite</a:t>
            </a:r>
            <a:r>
              <a:rPr lang="en-US" dirty="0">
                <a:solidFill>
                  <a:srgbClr val="0000FF"/>
                </a:solidFill>
              </a:rPr>
              <a:t> formation</a:t>
            </a:r>
          </a:p>
        </p:txBody>
      </p:sp>
      <p:sp>
        <p:nvSpPr>
          <p:cNvPr id="106499" name="Rectangle 3"/>
          <p:cNvSpPr>
            <a:spLocks noGrp="1" noChangeArrowheads="1"/>
          </p:cNvSpPr>
          <p:nvPr>
            <p:ph type="body" idx="1"/>
          </p:nvPr>
        </p:nvSpPr>
        <p:spPr>
          <a:xfrm>
            <a:off x="152400" y="685800"/>
            <a:ext cx="8763000" cy="3505200"/>
          </a:xfrm>
        </p:spPr>
        <p:txBody>
          <a:bodyPr>
            <a:normAutofit/>
          </a:bodyPr>
          <a:lstStyle/>
          <a:p>
            <a:pPr>
              <a:lnSpc>
                <a:spcPct val="90000"/>
              </a:lnSpc>
            </a:pPr>
            <a:r>
              <a:rPr lang="en-US" sz="2000" dirty="0"/>
              <a:t>The change in shape that occurs during </a:t>
            </a:r>
            <a:r>
              <a:rPr lang="en-US" sz="2000" dirty="0" err="1"/>
              <a:t>martensite</a:t>
            </a:r>
            <a:r>
              <a:rPr lang="en-US" sz="2000" dirty="0"/>
              <a:t> formation is important to understanding its morphology.</a:t>
            </a:r>
          </a:p>
          <a:p>
            <a:pPr>
              <a:lnSpc>
                <a:spcPct val="90000"/>
              </a:lnSpc>
            </a:pPr>
            <a:r>
              <a:rPr lang="en-US" sz="2000" dirty="0"/>
              <a:t>In most cases there is a large shear strain.  This shear strain is, however, opposed by the surrounding material.</a:t>
            </a:r>
          </a:p>
          <a:p>
            <a:pPr>
              <a:lnSpc>
                <a:spcPct val="90000"/>
              </a:lnSpc>
            </a:pPr>
            <a:r>
              <a:rPr lang="en-US" sz="2000" dirty="0"/>
              <a:t>A typical feature of </a:t>
            </a:r>
            <a:r>
              <a:rPr lang="en-US" sz="2000" dirty="0" err="1"/>
              <a:t>martensitic</a:t>
            </a:r>
            <a:r>
              <a:rPr lang="en-US" sz="2000" dirty="0"/>
              <a:t> transformations is that each colony of </a:t>
            </a:r>
            <a:r>
              <a:rPr lang="en-US" sz="2000" dirty="0" err="1"/>
              <a:t>martensite</a:t>
            </a:r>
            <a:r>
              <a:rPr lang="en-US" sz="2000" dirty="0"/>
              <a:t> laths/plates consists of a stack in which different variants alternate.  This allows large shears to be accommodated with minimal macroscopic shear.  The reason for this morphology is that the volume of matrix affected by the sheared material is minimized by this alternating pattern of laths.</a:t>
            </a:r>
          </a:p>
          <a:p>
            <a:pPr>
              <a:lnSpc>
                <a:spcPct val="90000"/>
              </a:lnSpc>
            </a:pPr>
            <a:endParaRPr lang="en-US" sz="2000" dirty="0"/>
          </a:p>
        </p:txBody>
      </p:sp>
      <p:pic>
        <p:nvPicPr>
          <p:cNvPr id="8" name="Picture 4"/>
          <p:cNvPicPr>
            <a:picLocks noChangeAspect="1" noChangeArrowheads="1"/>
          </p:cNvPicPr>
          <p:nvPr/>
        </p:nvPicPr>
        <p:blipFill>
          <a:blip r:embed="rId3" cstate="print"/>
          <a:srcRect/>
          <a:stretch>
            <a:fillRect/>
          </a:stretch>
        </p:blipFill>
        <p:spPr bwMode="auto">
          <a:xfrm>
            <a:off x="3124200" y="3352800"/>
            <a:ext cx="5562600" cy="34163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98C4D7C4-C14B-4FE0-B96A-5455052A6D4C}" type="slidenum">
              <a:rPr lang="en-US"/>
              <a:pPr/>
              <a:t>53</a:t>
            </a:fld>
            <a:endParaRPr lang="en-US"/>
          </a:p>
        </p:txBody>
      </p:sp>
      <p:sp>
        <p:nvSpPr>
          <p:cNvPr id="75778" name="Rectangle 2"/>
          <p:cNvSpPr>
            <a:spLocks noGrp="1" noChangeArrowheads="1"/>
          </p:cNvSpPr>
          <p:nvPr>
            <p:ph type="title"/>
          </p:nvPr>
        </p:nvSpPr>
        <p:spPr>
          <a:xfrm>
            <a:off x="457200" y="-228600"/>
            <a:ext cx="8229600" cy="1143000"/>
          </a:xfrm>
        </p:spPr>
        <p:txBody>
          <a:bodyPr/>
          <a:lstStyle/>
          <a:p>
            <a:r>
              <a:rPr lang="en-US" dirty="0">
                <a:solidFill>
                  <a:srgbClr val="0000FF"/>
                </a:solidFill>
              </a:rPr>
              <a:t>Atomic model - the Bain Model</a:t>
            </a:r>
          </a:p>
        </p:txBody>
      </p:sp>
      <p:sp>
        <p:nvSpPr>
          <p:cNvPr id="75779" name="Rectangle 3"/>
          <p:cNvSpPr>
            <a:spLocks noGrp="1" noChangeArrowheads="1"/>
          </p:cNvSpPr>
          <p:nvPr>
            <p:ph type="body" idx="1"/>
          </p:nvPr>
        </p:nvSpPr>
        <p:spPr>
          <a:xfrm>
            <a:off x="304800" y="609600"/>
            <a:ext cx="8610600" cy="2667000"/>
          </a:xfrm>
        </p:spPr>
        <p:txBody>
          <a:bodyPr/>
          <a:lstStyle/>
          <a:p>
            <a:r>
              <a:rPr lang="en-US" sz="2000" dirty="0"/>
              <a:t>For the case of </a:t>
            </a:r>
            <a:r>
              <a:rPr lang="en-US" sz="2000" dirty="0" err="1"/>
              <a:t>fcc</a:t>
            </a:r>
            <a:r>
              <a:rPr lang="en-US" sz="2000" dirty="0"/>
              <a:t> Fe transforming to body-centered tetragonal (</a:t>
            </a:r>
            <a:r>
              <a:rPr lang="en-US" sz="2000" dirty="0" err="1"/>
              <a:t>bct</a:t>
            </a:r>
            <a:r>
              <a:rPr lang="en-US" sz="2000" dirty="0"/>
              <a:t>) ferrite </a:t>
            </a:r>
            <a:br>
              <a:rPr lang="en-US" sz="2000" dirty="0"/>
            </a:br>
            <a:r>
              <a:rPr lang="en-US" sz="2000" dirty="0"/>
              <a:t>(Fe-C </a:t>
            </a:r>
            <a:r>
              <a:rPr lang="en-US" sz="2000" dirty="0" err="1"/>
              <a:t>martensite</a:t>
            </a:r>
            <a:r>
              <a:rPr lang="en-US" sz="2000" dirty="0"/>
              <a:t>), there is a basic model known as the Bain model.  </a:t>
            </a:r>
          </a:p>
          <a:p>
            <a:r>
              <a:rPr lang="en-US" sz="2000" dirty="0"/>
              <a:t>The essential point of the Bain model is that it accounts for the structural transformation with a </a:t>
            </a:r>
            <a:r>
              <a:rPr lang="en-US" sz="2000" i="1" dirty="0"/>
              <a:t>minimum of atomic motion</a:t>
            </a:r>
            <a:r>
              <a:rPr lang="en-US" sz="2000" dirty="0"/>
              <a:t>.</a:t>
            </a:r>
          </a:p>
          <a:p>
            <a:r>
              <a:rPr lang="en-US" sz="2000" dirty="0"/>
              <a:t>Start with two </a:t>
            </a:r>
            <a:r>
              <a:rPr lang="en-US" sz="2000" dirty="0" err="1"/>
              <a:t>fcc</a:t>
            </a:r>
            <a:r>
              <a:rPr lang="en-US" sz="2000" dirty="0"/>
              <a:t> unit cells: contract by 20% in the z direction, and expand by 12% along the x and y directions.</a:t>
            </a:r>
          </a:p>
        </p:txBody>
      </p:sp>
      <p:sp>
        <p:nvSpPr>
          <p:cNvPr id="75780" name="Rectangle 4"/>
          <p:cNvSpPr>
            <a:spLocks noChangeArrowheads="1"/>
          </p:cNvSpPr>
          <p:nvPr/>
        </p:nvSpPr>
        <p:spPr bwMode="auto">
          <a:xfrm>
            <a:off x="0" y="4256088"/>
            <a:ext cx="1066800" cy="609600"/>
          </a:xfrm>
          <a:prstGeom prst="rect">
            <a:avLst/>
          </a:prstGeom>
          <a:noFill/>
          <a:ln w="9525">
            <a:solidFill>
              <a:schemeClr val="bg1"/>
            </a:solidFill>
            <a:miter lim="800000"/>
            <a:headEnd/>
            <a:tailEnd/>
          </a:ln>
          <a:effectLst/>
        </p:spPr>
        <p:txBody>
          <a:bodyPr wrap="none" anchor="ctr"/>
          <a:lstStyle/>
          <a:p>
            <a:endParaRPr lang="en-US"/>
          </a:p>
        </p:txBody>
      </p:sp>
      <p:pic>
        <p:nvPicPr>
          <p:cNvPr id="8" name="Picture 4"/>
          <p:cNvPicPr>
            <a:picLocks noChangeAspect="1" noChangeArrowheads="1"/>
          </p:cNvPicPr>
          <p:nvPr/>
        </p:nvPicPr>
        <p:blipFill>
          <a:blip r:embed="rId3" cstate="print"/>
          <a:srcRect/>
          <a:stretch>
            <a:fillRect/>
          </a:stretch>
        </p:blipFill>
        <p:spPr bwMode="auto">
          <a:xfrm>
            <a:off x="0" y="2819400"/>
            <a:ext cx="7394575" cy="3656013"/>
          </a:xfrm>
          <a:prstGeom prst="rect">
            <a:avLst/>
          </a:prstGeom>
          <a:noFill/>
        </p:spPr>
      </p:pic>
      <p:sp>
        <p:nvSpPr>
          <p:cNvPr id="10" name="AutoShape 5"/>
          <p:cNvSpPr>
            <a:spLocks noChangeArrowheads="1"/>
          </p:cNvSpPr>
          <p:nvPr/>
        </p:nvSpPr>
        <p:spPr bwMode="auto">
          <a:xfrm>
            <a:off x="2057400" y="2590800"/>
            <a:ext cx="228600" cy="685800"/>
          </a:xfrm>
          <a:prstGeom prst="downArrow">
            <a:avLst>
              <a:gd name="adj1" fmla="val 50000"/>
              <a:gd name="adj2" fmla="val 75000"/>
            </a:avLst>
          </a:prstGeom>
          <a:solidFill>
            <a:srgbClr val="FF0000"/>
          </a:solidFill>
          <a:ln w="9525">
            <a:solidFill>
              <a:schemeClr val="tx1"/>
            </a:solidFill>
            <a:miter lim="800000"/>
            <a:headEnd/>
            <a:tailEnd/>
          </a:ln>
          <a:effectLst/>
        </p:spPr>
        <p:txBody>
          <a:bodyPr wrap="none" anchor="ctr"/>
          <a:lstStyle/>
          <a:p>
            <a:endParaRPr lang="en-US"/>
          </a:p>
        </p:txBody>
      </p:sp>
      <p:sp>
        <p:nvSpPr>
          <p:cNvPr id="11" name="AutoShape 6"/>
          <p:cNvSpPr>
            <a:spLocks noChangeArrowheads="1"/>
          </p:cNvSpPr>
          <p:nvPr/>
        </p:nvSpPr>
        <p:spPr bwMode="auto">
          <a:xfrm flipV="1">
            <a:off x="2057400" y="5257800"/>
            <a:ext cx="228600" cy="685800"/>
          </a:xfrm>
          <a:prstGeom prst="downArrow">
            <a:avLst>
              <a:gd name="adj1" fmla="val 50000"/>
              <a:gd name="adj2" fmla="val 75000"/>
            </a:avLst>
          </a:prstGeom>
          <a:solidFill>
            <a:srgbClr val="FF0000"/>
          </a:solidFill>
          <a:ln w="9525">
            <a:solidFill>
              <a:schemeClr val="tx1"/>
            </a:solidFill>
            <a:miter lim="800000"/>
            <a:headEnd/>
            <a:tailEnd/>
          </a:ln>
          <a:effectLst/>
        </p:spPr>
        <p:txBody>
          <a:bodyPr wrap="none" anchor="ctr"/>
          <a:lstStyle/>
          <a:p>
            <a:endParaRPr lang="en-US"/>
          </a:p>
        </p:txBody>
      </p:sp>
      <p:sp>
        <p:nvSpPr>
          <p:cNvPr id="12" name="AutoShape 7"/>
          <p:cNvSpPr>
            <a:spLocks noChangeArrowheads="1"/>
          </p:cNvSpPr>
          <p:nvPr/>
        </p:nvSpPr>
        <p:spPr bwMode="auto">
          <a:xfrm>
            <a:off x="685800" y="4267200"/>
            <a:ext cx="990600" cy="304800"/>
          </a:xfrm>
          <a:prstGeom prst="leftArrow">
            <a:avLst>
              <a:gd name="adj1" fmla="val 50000"/>
              <a:gd name="adj2" fmla="val 81250"/>
            </a:avLst>
          </a:prstGeom>
          <a:solidFill>
            <a:schemeClr val="accent2"/>
          </a:solidFill>
          <a:ln w="9525">
            <a:solidFill>
              <a:schemeClr val="tx1"/>
            </a:solidFill>
            <a:miter lim="800000"/>
            <a:headEnd/>
            <a:tailEnd/>
          </a:ln>
          <a:effectLst/>
        </p:spPr>
        <p:txBody>
          <a:bodyPr wrap="none" anchor="ctr"/>
          <a:lstStyle/>
          <a:p>
            <a:endParaRPr lang="en-US"/>
          </a:p>
        </p:txBody>
      </p:sp>
      <p:sp>
        <p:nvSpPr>
          <p:cNvPr id="13" name="AutoShape 8"/>
          <p:cNvSpPr>
            <a:spLocks noChangeArrowheads="1"/>
          </p:cNvSpPr>
          <p:nvPr/>
        </p:nvSpPr>
        <p:spPr bwMode="auto">
          <a:xfrm flipH="1">
            <a:off x="3124200" y="4267200"/>
            <a:ext cx="990600" cy="304800"/>
          </a:xfrm>
          <a:prstGeom prst="leftArrow">
            <a:avLst>
              <a:gd name="adj1" fmla="val 50000"/>
              <a:gd name="adj2" fmla="val 81250"/>
            </a:avLst>
          </a:prstGeom>
          <a:solidFill>
            <a:schemeClr val="accent2"/>
          </a:solidFill>
          <a:ln w="9525">
            <a:solidFill>
              <a:schemeClr val="tx1"/>
            </a:solidFill>
            <a:miter lim="800000"/>
            <a:headEnd/>
            <a:tailEnd/>
          </a:ln>
          <a:effectLst/>
        </p:spPr>
        <p:txBody>
          <a:bodyPr wrap="none" anchor="ctr"/>
          <a:lstStyle/>
          <a:p>
            <a:endParaRPr lang="en-US"/>
          </a:p>
        </p:txBody>
      </p:sp>
      <p:sp>
        <p:nvSpPr>
          <p:cNvPr id="14" name="Rectangle 3"/>
          <p:cNvSpPr txBox="1">
            <a:spLocks noChangeArrowheads="1"/>
          </p:cNvSpPr>
          <p:nvPr/>
        </p:nvSpPr>
        <p:spPr>
          <a:xfrm>
            <a:off x="3505200" y="2743200"/>
            <a:ext cx="5638800" cy="1295400"/>
          </a:xfrm>
          <a:prstGeom prst="rect">
            <a:avLst/>
          </a:prstGeom>
        </p:spPr>
        <p:txBody>
          <a:bodyPr vert="horz" lIns="91440" tIns="45720" rIns="91440" bIns="45720" rtlCol="0">
            <a:normAutofit fontScale="92500" lnSpcReduction="20000"/>
          </a:bodyPr>
          <a:lstStyle/>
          <a:p>
            <a:pPr marL="342900" marR="0" lvl="0" indent="-342900" algn="r" defTabSz="914400" rtl="0" eaLnBrk="1" fontAlgn="auto" latinLnBrk="0" hangingPunct="1">
              <a:lnSpc>
                <a:spcPct val="100000"/>
              </a:lnSpc>
              <a:spcBef>
                <a:spcPct val="20000"/>
              </a:spcBef>
              <a:spcAft>
                <a:spcPts val="0"/>
              </a:spcAft>
              <a:buClrTx/>
              <a:buSzTx/>
              <a:tabLst/>
              <a:defRPr/>
            </a:pPr>
            <a:r>
              <a:rPr kumimoji="0" lang="en-US" sz="2000" b="0" i="0" u="none" strike="noStrike" kern="1200" cap="none" spc="0" normalizeH="0" baseline="0" noProof="0" dirty="0">
                <a:ln>
                  <a:noFill/>
                </a:ln>
                <a:solidFill>
                  <a:schemeClr val="tx1"/>
                </a:solidFill>
                <a:effectLst/>
                <a:uLnTx/>
                <a:uFillTx/>
                <a:latin typeface="Franklin Gothic Book" pitchFamily="34" charset="0"/>
                <a:ea typeface="+mn-ea"/>
                <a:cs typeface="+mn-cs"/>
              </a:rPr>
              <a:t>Orientation relationships in the Bain model are:</a:t>
            </a:r>
            <a:br>
              <a:rPr kumimoji="0" lang="en-US" sz="2000" b="0" i="0" u="none" strike="noStrike" kern="1200" cap="none" spc="0" normalizeH="0" baseline="0" noProof="0" dirty="0">
                <a:ln>
                  <a:noFill/>
                </a:ln>
                <a:solidFill>
                  <a:schemeClr val="tx1"/>
                </a:solidFill>
                <a:effectLst/>
                <a:uLnTx/>
                <a:uFillTx/>
                <a:latin typeface="Franklin Gothic Book" pitchFamily="34" charset="0"/>
                <a:ea typeface="+mn-ea"/>
                <a:cs typeface="+mn-cs"/>
              </a:rPr>
            </a:br>
            <a:r>
              <a:rPr kumimoji="0" lang="en-US" sz="2000" b="0" i="0" u="none" strike="noStrike" kern="1200" cap="none" spc="0" normalizeH="0" baseline="0" noProof="0" dirty="0">
                <a:ln>
                  <a:noFill/>
                </a:ln>
                <a:solidFill>
                  <a:schemeClr val="tx1"/>
                </a:solidFill>
                <a:effectLst/>
                <a:uLnTx/>
                <a:uFillTx/>
                <a:latin typeface="Franklin Gothic Book" pitchFamily="34" charset="0"/>
                <a:ea typeface="+mn-ea"/>
                <a:cs typeface="+mn-cs"/>
              </a:rPr>
              <a:t>(111)</a:t>
            </a:r>
            <a:r>
              <a:rPr kumimoji="0" lang="en-US" sz="2000" b="0" i="0" u="none" strike="noStrike" kern="1200" cap="none" spc="0" normalizeH="0" baseline="-25000" noProof="0" dirty="0">
                <a:ln>
                  <a:noFill/>
                </a:ln>
                <a:solidFill>
                  <a:schemeClr val="tx1"/>
                </a:solidFill>
                <a:effectLst/>
                <a:uLnTx/>
                <a:uFillTx/>
                <a:latin typeface="Symbol" pitchFamily="123" charset="2"/>
                <a:ea typeface="+mn-ea"/>
                <a:cs typeface="+mn-cs"/>
              </a:rPr>
              <a:t>g</a:t>
            </a:r>
            <a:r>
              <a:rPr kumimoji="0" lang="en-US" sz="2000" b="0" i="0" u="none" strike="noStrike" kern="1200" cap="none" spc="0" normalizeH="0" baseline="0" noProof="0" dirty="0">
                <a:ln>
                  <a:noFill/>
                </a:ln>
                <a:solidFill>
                  <a:schemeClr val="tx1"/>
                </a:solidFill>
                <a:effectLst/>
                <a:uLnTx/>
                <a:uFillTx/>
                <a:latin typeface="Franklin Gothic Book" pitchFamily="34" charset="0"/>
                <a:ea typeface="+mn-ea"/>
                <a:cs typeface="+mn-cs"/>
              </a:rPr>
              <a:t> &lt;=&gt; (011)</a:t>
            </a:r>
            <a:r>
              <a:rPr kumimoji="0" lang="en-US" sz="2000" b="0" i="0" u="none" strike="noStrike" kern="1200" cap="none" spc="0" normalizeH="0" baseline="-25000" noProof="0" dirty="0">
                <a:ln>
                  <a:noFill/>
                </a:ln>
                <a:solidFill>
                  <a:schemeClr val="tx1"/>
                </a:solidFill>
                <a:effectLst/>
                <a:uLnTx/>
                <a:uFillTx/>
                <a:latin typeface="Symbol" pitchFamily="123" charset="2"/>
                <a:ea typeface="+mn-ea"/>
                <a:cs typeface="+mn-cs"/>
              </a:rPr>
              <a:t>a</a:t>
            </a:r>
            <a:r>
              <a:rPr kumimoji="0" lang="en-US" sz="2000" b="0" i="0" u="none" strike="noStrike" kern="1200" cap="none" spc="0" normalizeH="0" baseline="-25000" noProof="0" dirty="0">
                <a:ln>
                  <a:noFill/>
                </a:ln>
                <a:solidFill>
                  <a:schemeClr val="tx1"/>
                </a:solidFill>
                <a:effectLst/>
                <a:uLnTx/>
                <a:uFillTx/>
                <a:latin typeface="Franklin Gothic Book" pitchFamily="34" charset="0"/>
                <a:ea typeface="+mn-ea"/>
                <a:cs typeface="+mn-cs"/>
              </a:rPr>
              <a:t>’ </a:t>
            </a:r>
            <a:br>
              <a:rPr kumimoji="0" lang="en-US" sz="2000" b="0" i="0" u="none" strike="noStrike" kern="1200" cap="none" spc="0" normalizeH="0" baseline="0" noProof="0" dirty="0">
                <a:ln>
                  <a:noFill/>
                </a:ln>
                <a:solidFill>
                  <a:schemeClr val="tx1"/>
                </a:solidFill>
                <a:effectLst/>
                <a:uLnTx/>
                <a:uFillTx/>
                <a:latin typeface="Franklin Gothic Book" pitchFamily="34" charset="0"/>
                <a:ea typeface="+mn-ea"/>
                <a:cs typeface="+mn-cs"/>
              </a:rPr>
            </a:br>
            <a:r>
              <a:rPr kumimoji="0" lang="en-US" sz="2000" b="0" i="0" u="none" strike="noStrike" kern="1200" cap="none" spc="0" normalizeH="0" baseline="0" noProof="0" dirty="0">
                <a:ln>
                  <a:noFill/>
                </a:ln>
                <a:solidFill>
                  <a:schemeClr val="tx1"/>
                </a:solidFill>
                <a:effectLst/>
                <a:uLnTx/>
                <a:uFillTx/>
                <a:latin typeface="Franklin Gothic Book" pitchFamily="34" charset="0"/>
                <a:ea typeface="+mn-ea"/>
                <a:cs typeface="+mn-cs"/>
              </a:rPr>
              <a:t>[101]</a:t>
            </a:r>
            <a:r>
              <a:rPr kumimoji="0" lang="en-US" sz="2000" b="0" i="0" u="none" strike="noStrike" kern="1200" cap="none" spc="0" normalizeH="0" baseline="-25000" noProof="0" dirty="0">
                <a:ln>
                  <a:noFill/>
                </a:ln>
                <a:solidFill>
                  <a:schemeClr val="tx1"/>
                </a:solidFill>
                <a:effectLst/>
                <a:uLnTx/>
                <a:uFillTx/>
                <a:latin typeface="Symbol" pitchFamily="123" charset="2"/>
                <a:ea typeface="+mn-ea"/>
                <a:cs typeface="+mn-cs"/>
              </a:rPr>
              <a:t>g</a:t>
            </a:r>
            <a:r>
              <a:rPr kumimoji="0" lang="en-US" sz="2000" b="0" i="0" u="none" strike="noStrike" kern="1200" cap="none" spc="0" normalizeH="0" baseline="0" noProof="0" dirty="0">
                <a:ln>
                  <a:noFill/>
                </a:ln>
                <a:solidFill>
                  <a:schemeClr val="tx1"/>
                </a:solidFill>
                <a:effectLst/>
                <a:uLnTx/>
                <a:uFillTx/>
                <a:latin typeface="Franklin Gothic Book" pitchFamily="34" charset="0"/>
                <a:ea typeface="+mn-ea"/>
                <a:cs typeface="+mn-cs"/>
              </a:rPr>
              <a:t> &lt;=&gt; [111]</a:t>
            </a:r>
            <a:r>
              <a:rPr kumimoji="0" lang="en-US" sz="2000" b="0" i="0" u="none" strike="noStrike" kern="1200" cap="none" spc="0" normalizeH="0" baseline="-25000" noProof="0" dirty="0">
                <a:ln>
                  <a:noFill/>
                </a:ln>
                <a:solidFill>
                  <a:schemeClr val="tx1"/>
                </a:solidFill>
                <a:effectLst/>
                <a:uLnTx/>
                <a:uFillTx/>
                <a:latin typeface="Symbol" pitchFamily="123" charset="2"/>
                <a:ea typeface="+mn-ea"/>
                <a:cs typeface="+mn-cs"/>
              </a:rPr>
              <a:t>a</a:t>
            </a:r>
            <a:r>
              <a:rPr kumimoji="0" lang="en-US" sz="2000" b="0" i="0" u="none" strike="noStrike" kern="1200" cap="none" spc="0" normalizeH="0" baseline="-25000" noProof="0" dirty="0">
                <a:ln>
                  <a:noFill/>
                </a:ln>
                <a:solidFill>
                  <a:schemeClr val="tx1"/>
                </a:solidFill>
                <a:effectLst/>
                <a:uLnTx/>
                <a:uFillTx/>
                <a:latin typeface="Franklin Gothic Book" pitchFamily="34" charset="0"/>
                <a:ea typeface="+mn-ea"/>
                <a:cs typeface="+mn-cs"/>
              </a:rPr>
              <a:t>’ </a:t>
            </a:r>
            <a:br>
              <a:rPr kumimoji="0" lang="en-US" sz="2000" b="0" i="0" u="none" strike="noStrike" kern="1200" cap="none" spc="0" normalizeH="0" baseline="0" noProof="0" dirty="0">
                <a:ln>
                  <a:noFill/>
                </a:ln>
                <a:solidFill>
                  <a:schemeClr val="tx1"/>
                </a:solidFill>
                <a:effectLst/>
                <a:uLnTx/>
                <a:uFillTx/>
                <a:latin typeface="Franklin Gothic Book" pitchFamily="34" charset="0"/>
                <a:ea typeface="+mn-ea"/>
                <a:cs typeface="+mn-cs"/>
              </a:rPr>
            </a:br>
            <a:r>
              <a:rPr kumimoji="0" lang="en-US" sz="2000" b="0" i="0" u="none" strike="noStrike" kern="1200" cap="none" spc="0" normalizeH="0" baseline="0" noProof="0" dirty="0">
                <a:ln>
                  <a:noFill/>
                </a:ln>
                <a:solidFill>
                  <a:schemeClr val="tx1"/>
                </a:solidFill>
                <a:effectLst/>
                <a:uLnTx/>
                <a:uFillTx/>
                <a:latin typeface="Franklin Gothic Book" pitchFamily="34" charset="0"/>
                <a:ea typeface="+mn-ea"/>
                <a:cs typeface="+mn-cs"/>
              </a:rPr>
              <a:t>[110]</a:t>
            </a:r>
            <a:r>
              <a:rPr kumimoji="0" lang="en-US" sz="2000" b="0" i="0" u="none" strike="noStrike" kern="1200" cap="none" spc="0" normalizeH="0" baseline="-25000" noProof="0" dirty="0">
                <a:ln>
                  <a:noFill/>
                </a:ln>
                <a:solidFill>
                  <a:schemeClr val="tx1"/>
                </a:solidFill>
                <a:effectLst/>
                <a:uLnTx/>
                <a:uFillTx/>
                <a:latin typeface="Symbol" pitchFamily="123" charset="2"/>
                <a:ea typeface="+mn-ea"/>
                <a:cs typeface="+mn-cs"/>
              </a:rPr>
              <a:t>g</a:t>
            </a:r>
            <a:r>
              <a:rPr kumimoji="0" lang="en-US" sz="2000" b="0" i="0" u="none" strike="noStrike" kern="1200" cap="none" spc="0" normalizeH="0" baseline="0" noProof="0" dirty="0">
                <a:ln>
                  <a:noFill/>
                </a:ln>
                <a:solidFill>
                  <a:schemeClr val="tx1"/>
                </a:solidFill>
                <a:effectLst/>
                <a:uLnTx/>
                <a:uFillTx/>
                <a:latin typeface="Franklin Gothic Book" pitchFamily="34" charset="0"/>
                <a:ea typeface="+mn-ea"/>
                <a:cs typeface="+mn-cs"/>
              </a:rPr>
              <a:t> &lt;=&gt; [100]</a:t>
            </a:r>
            <a:r>
              <a:rPr kumimoji="0" lang="en-US" sz="2000" b="0" i="0" u="none" strike="noStrike" kern="1200" cap="none" spc="0" normalizeH="0" baseline="-25000" noProof="0" dirty="0">
                <a:ln>
                  <a:noFill/>
                </a:ln>
                <a:solidFill>
                  <a:schemeClr val="tx1"/>
                </a:solidFill>
                <a:effectLst/>
                <a:uLnTx/>
                <a:uFillTx/>
                <a:latin typeface="Symbol" pitchFamily="123" charset="2"/>
                <a:ea typeface="+mn-ea"/>
                <a:cs typeface="+mn-cs"/>
              </a:rPr>
              <a:t>a</a:t>
            </a:r>
            <a:r>
              <a:rPr kumimoji="0" lang="en-US" sz="2000" b="0" i="0" u="none" strike="noStrike" kern="1200" cap="none" spc="0" normalizeH="0" baseline="-25000" noProof="0" dirty="0">
                <a:ln>
                  <a:noFill/>
                </a:ln>
                <a:solidFill>
                  <a:schemeClr val="tx1"/>
                </a:solidFill>
                <a:effectLst/>
                <a:uLnTx/>
                <a:uFillTx/>
                <a:latin typeface="Franklin Gothic Book" pitchFamily="34" charset="0"/>
                <a:ea typeface="+mn-ea"/>
                <a:cs typeface="+mn-cs"/>
              </a:rPr>
              <a:t>’ </a:t>
            </a:r>
            <a:br>
              <a:rPr kumimoji="0" lang="en-US" sz="2000" b="0" i="0" u="none" strike="noStrike" kern="1200" cap="none" spc="0" normalizeH="0" baseline="0" noProof="0" dirty="0">
                <a:ln>
                  <a:noFill/>
                </a:ln>
                <a:solidFill>
                  <a:schemeClr val="tx1"/>
                </a:solidFill>
                <a:effectLst/>
                <a:uLnTx/>
                <a:uFillTx/>
                <a:latin typeface="Franklin Gothic Book" pitchFamily="34" charset="0"/>
                <a:ea typeface="+mn-ea"/>
                <a:cs typeface="+mn-cs"/>
              </a:rPr>
            </a:br>
            <a:r>
              <a:rPr kumimoji="0" lang="en-US" sz="2000" b="0" i="0" u="none" strike="noStrike" kern="1200" cap="none" spc="0" normalizeH="0" baseline="0" noProof="0" dirty="0">
                <a:ln>
                  <a:noFill/>
                </a:ln>
                <a:solidFill>
                  <a:schemeClr val="tx1"/>
                </a:solidFill>
                <a:effectLst/>
                <a:uLnTx/>
                <a:uFillTx/>
                <a:latin typeface="Franklin Gothic Book" pitchFamily="34" charset="0"/>
                <a:ea typeface="+mn-ea"/>
                <a:cs typeface="+mn-cs"/>
              </a:rPr>
              <a:t>[112]</a:t>
            </a:r>
            <a:r>
              <a:rPr kumimoji="0" lang="en-US" sz="2000" b="0" i="0" u="none" strike="noStrike" kern="1200" cap="none" spc="0" normalizeH="0" baseline="-25000" noProof="0" dirty="0">
                <a:ln>
                  <a:noFill/>
                </a:ln>
                <a:solidFill>
                  <a:schemeClr val="tx1"/>
                </a:solidFill>
                <a:effectLst/>
                <a:uLnTx/>
                <a:uFillTx/>
                <a:latin typeface="Symbol" pitchFamily="123" charset="2"/>
                <a:ea typeface="+mn-ea"/>
                <a:cs typeface="+mn-cs"/>
              </a:rPr>
              <a:t>g</a:t>
            </a:r>
            <a:r>
              <a:rPr kumimoji="0" lang="en-US" sz="2000" b="0" i="0" u="none" strike="noStrike" kern="1200" cap="none" spc="0" normalizeH="0" baseline="0" noProof="0" dirty="0">
                <a:ln>
                  <a:noFill/>
                </a:ln>
                <a:solidFill>
                  <a:schemeClr val="tx1"/>
                </a:solidFill>
                <a:effectLst/>
                <a:uLnTx/>
                <a:uFillTx/>
                <a:latin typeface="Franklin Gothic Book" pitchFamily="34" charset="0"/>
                <a:ea typeface="+mn-ea"/>
                <a:cs typeface="+mn-cs"/>
              </a:rPr>
              <a:t> &lt;=&gt; [011]</a:t>
            </a:r>
            <a:r>
              <a:rPr kumimoji="0" lang="en-US" sz="2000" b="0" i="0" u="none" strike="noStrike" kern="1200" cap="none" spc="0" normalizeH="0" baseline="-25000" noProof="0" dirty="0">
                <a:ln>
                  <a:noFill/>
                </a:ln>
                <a:solidFill>
                  <a:schemeClr val="tx1"/>
                </a:solidFill>
                <a:effectLst/>
                <a:uLnTx/>
                <a:uFillTx/>
                <a:latin typeface="Symbol" pitchFamily="123" charset="2"/>
                <a:ea typeface="+mn-ea"/>
                <a:cs typeface="+mn-cs"/>
              </a:rPr>
              <a:t>a</a:t>
            </a:r>
            <a:r>
              <a:rPr kumimoji="0" lang="en-US" sz="2000" b="0" i="0" u="none" strike="noStrike" kern="1200" cap="none" spc="0" normalizeH="0" baseline="-25000" noProof="0" dirty="0">
                <a:ln>
                  <a:noFill/>
                </a:ln>
                <a:solidFill>
                  <a:schemeClr val="tx1"/>
                </a:solidFill>
                <a:effectLst/>
                <a:uLnTx/>
                <a:uFillTx/>
                <a:latin typeface="Franklin Gothic Book" pitchFamily="34" charset="0"/>
                <a:ea typeface="+mn-ea"/>
                <a:cs typeface="+mn-cs"/>
              </a:rPr>
              <a:t>’ </a:t>
            </a:r>
            <a:endParaRPr kumimoji="0" lang="en-US" sz="2000" b="0" i="0" u="none" strike="noStrike" kern="1200" cap="none" spc="0" normalizeH="0" baseline="0" noProof="0" dirty="0">
              <a:ln>
                <a:noFill/>
              </a:ln>
              <a:solidFill>
                <a:schemeClr val="tx1"/>
              </a:solidFill>
              <a:effectLst/>
              <a:uLnTx/>
              <a:uFillTx/>
              <a:latin typeface="Franklin Gothic Book" pitchFamily="34" charset="0"/>
              <a:ea typeface="+mn-ea"/>
              <a:cs typeface="+mn-cs"/>
            </a:endParaRPr>
          </a:p>
        </p:txBody>
      </p:sp>
      <p:sp>
        <p:nvSpPr>
          <p:cNvPr id="15" name="Text Box 10"/>
          <p:cNvSpPr txBox="1">
            <a:spLocks noChangeArrowheads="1"/>
          </p:cNvSpPr>
          <p:nvPr/>
        </p:nvSpPr>
        <p:spPr bwMode="auto">
          <a:xfrm>
            <a:off x="6400800" y="5410200"/>
            <a:ext cx="2743200" cy="1477328"/>
          </a:xfrm>
          <a:prstGeom prst="rect">
            <a:avLst/>
          </a:prstGeom>
          <a:noFill/>
          <a:ln w="9525">
            <a:noFill/>
            <a:miter lim="800000"/>
            <a:headEnd/>
            <a:tailEnd/>
          </a:ln>
          <a:effectLst/>
        </p:spPr>
        <p:txBody>
          <a:bodyPr wrap="square">
            <a:spAutoFit/>
          </a:bodyPr>
          <a:lstStyle/>
          <a:p>
            <a:r>
              <a:rPr lang="en-US" sz="1800" i="1" dirty="0"/>
              <a:t>NB The </a:t>
            </a:r>
            <a:r>
              <a:rPr lang="en-US" sz="1800" i="1" dirty="0" err="1"/>
              <a:t>fcc</a:t>
            </a:r>
            <a:r>
              <a:rPr lang="en-US" sz="1800" i="1" dirty="0"/>
              <a:t> lattice can be obtained from the bcc lattice by expanding in the vertical direction by a factor of √2.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FB0310EB-5CA4-41C9-AB35-6BF0C455D0E5}" type="slidenum">
              <a:rPr lang="en-US"/>
              <a:pPr/>
              <a:t>54</a:t>
            </a:fld>
            <a:endParaRPr lang="en-US"/>
          </a:p>
        </p:txBody>
      </p:sp>
      <p:sp>
        <p:nvSpPr>
          <p:cNvPr id="80898" name="Rectangle 2"/>
          <p:cNvSpPr>
            <a:spLocks noGrp="1" noChangeArrowheads="1"/>
          </p:cNvSpPr>
          <p:nvPr>
            <p:ph type="title"/>
          </p:nvPr>
        </p:nvSpPr>
        <p:spPr/>
        <p:txBody>
          <a:bodyPr/>
          <a:lstStyle/>
          <a:p>
            <a:r>
              <a:rPr lang="en-US" dirty="0">
                <a:solidFill>
                  <a:srgbClr val="0000FF"/>
                </a:solidFill>
              </a:rPr>
              <a:t>Crystallography, contd.</a:t>
            </a:r>
          </a:p>
        </p:txBody>
      </p:sp>
      <p:sp>
        <p:nvSpPr>
          <p:cNvPr id="80899" name="Rectangle 3"/>
          <p:cNvSpPr>
            <a:spLocks noGrp="1" noChangeArrowheads="1"/>
          </p:cNvSpPr>
          <p:nvPr>
            <p:ph type="body" idx="1"/>
          </p:nvPr>
        </p:nvSpPr>
        <p:spPr>
          <a:xfrm>
            <a:off x="228600" y="1371600"/>
            <a:ext cx="8686800" cy="5410200"/>
          </a:xfrm>
        </p:spPr>
        <p:txBody>
          <a:bodyPr>
            <a:normAutofit/>
          </a:bodyPr>
          <a:lstStyle/>
          <a:p>
            <a:r>
              <a:rPr lang="en-US" sz="2400"/>
              <a:t>Although the Bain model explains several basic aspects of martensite formation, additional features must be added for complete explanations (not discussed in detail here).</a:t>
            </a:r>
          </a:p>
          <a:p>
            <a:r>
              <a:rPr lang="en-US" sz="2400"/>
              <a:t>The missing component of the transformation strain is a rotation and an additional twinning shear that changes the character of the strain so as to account for the experimental observation of an </a:t>
            </a:r>
            <a:r>
              <a:rPr lang="en-US" sz="2400" i="1"/>
              <a:t>invariant [undistorted] plane</a:t>
            </a:r>
            <a:r>
              <a:rPr lang="en-US" sz="2400"/>
              <a:t>.  This is explained in figs. 6.8 and 6.9 and the accompanying text.</a:t>
            </a:r>
          </a:p>
          <a:p>
            <a:r>
              <a:rPr lang="en-US" sz="2400"/>
              <a:t>A rather better explanation can be found in </a:t>
            </a:r>
            <a:r>
              <a:rPr lang="en-US" sz="2400" i="1"/>
              <a:t>Physical Metallurgy</a:t>
            </a:r>
            <a:r>
              <a:rPr lang="en-US" sz="2400"/>
              <a:t> by P. Haasen, pp 337-343.  The best approach to the problem puts it into the form of an </a:t>
            </a:r>
            <a:r>
              <a:rPr lang="en-US" sz="2400" i="1"/>
              <a:t>eigenvalue equation</a:t>
            </a:r>
            <a:r>
              <a:rPr lang="en-US" sz="2400"/>
              <a:t>, with transformation matrices to describe each of the 3 component steps of the transformation.</a:t>
            </a:r>
          </a:p>
        </p:txBody>
      </p:sp>
      <p:sp>
        <p:nvSpPr>
          <p:cNvPr id="80900" name="Rectangle 4"/>
          <p:cNvSpPr>
            <a:spLocks noChangeArrowheads="1"/>
          </p:cNvSpPr>
          <p:nvPr/>
        </p:nvSpPr>
        <p:spPr bwMode="auto">
          <a:xfrm>
            <a:off x="0" y="4256088"/>
            <a:ext cx="1066800" cy="609600"/>
          </a:xfrm>
          <a:prstGeom prst="rect">
            <a:avLst/>
          </a:prstGeom>
          <a:noFill/>
          <a:ln w="9525">
            <a:solidFill>
              <a:schemeClr val="bg1"/>
            </a:solidFill>
            <a:miter lim="800000"/>
            <a:headEnd/>
            <a:tailEnd/>
          </a:ln>
          <a:effectLst/>
        </p:spPr>
        <p:txBody>
          <a:bodyPr wrap="none" anchor="ct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6B163E99-8B55-4B60-BDC2-649218448542}" type="slidenum">
              <a:rPr lang="en-US"/>
              <a:pPr/>
              <a:t>55</a:t>
            </a:fld>
            <a:endParaRPr lang="en-US"/>
          </a:p>
        </p:txBody>
      </p:sp>
      <p:sp>
        <p:nvSpPr>
          <p:cNvPr id="86018" name="Rectangle 2"/>
          <p:cNvSpPr>
            <a:spLocks noGrp="1" noChangeArrowheads="1"/>
          </p:cNvSpPr>
          <p:nvPr>
            <p:ph type="title"/>
          </p:nvPr>
        </p:nvSpPr>
        <p:spPr/>
        <p:txBody>
          <a:bodyPr/>
          <a:lstStyle/>
          <a:p>
            <a:r>
              <a:rPr lang="en-US"/>
              <a:t>Role of Dislocations</a:t>
            </a:r>
          </a:p>
        </p:txBody>
      </p:sp>
      <p:sp>
        <p:nvSpPr>
          <p:cNvPr id="86019" name="Rectangle 3"/>
          <p:cNvSpPr>
            <a:spLocks noGrp="1" noChangeArrowheads="1"/>
          </p:cNvSpPr>
          <p:nvPr>
            <p:ph type="body" idx="1"/>
          </p:nvPr>
        </p:nvSpPr>
        <p:spPr/>
        <p:txBody>
          <a:bodyPr>
            <a:normAutofit fontScale="85000" lnSpcReduction="10000"/>
          </a:bodyPr>
          <a:lstStyle/>
          <a:p>
            <a:r>
              <a:rPr lang="en-US" dirty="0"/>
              <a:t>Dislocations play an important, albeit hard to define role in </a:t>
            </a:r>
            <a:r>
              <a:rPr lang="en-US" dirty="0" err="1"/>
              <a:t>martensitic</a:t>
            </a:r>
            <a:r>
              <a:rPr lang="en-US" dirty="0"/>
              <a:t> transformations.</a:t>
            </a:r>
          </a:p>
          <a:p>
            <a:r>
              <a:rPr lang="en-US" dirty="0"/>
              <a:t>Dislocations in the parent phase (austenite) clearly provide sites for heterogeneous nucleation.</a:t>
            </a:r>
          </a:p>
          <a:p>
            <a:r>
              <a:rPr lang="en-US" dirty="0"/>
              <a:t>Dislocation mechanisms are thought to be important for propagation/growth of </a:t>
            </a:r>
            <a:r>
              <a:rPr lang="en-US" dirty="0" err="1"/>
              <a:t>martensite</a:t>
            </a:r>
            <a:r>
              <a:rPr lang="en-US" dirty="0"/>
              <a:t> platelets or laths.  Unfortunately, the transformation strain (and invariant plane) does not correspond to simple lattice dislocations in the </a:t>
            </a:r>
            <a:r>
              <a:rPr lang="en-US" dirty="0" err="1"/>
              <a:t>fcc</a:t>
            </a:r>
            <a:r>
              <a:rPr lang="en-US" dirty="0"/>
              <a:t> phase.  Instead, more complex models of interfacial dislocations are required.	</a:t>
            </a:r>
          </a:p>
        </p:txBody>
      </p:sp>
      <p:sp>
        <p:nvSpPr>
          <p:cNvPr id="86020" name="Rectangle 4"/>
          <p:cNvSpPr>
            <a:spLocks noChangeArrowheads="1"/>
          </p:cNvSpPr>
          <p:nvPr/>
        </p:nvSpPr>
        <p:spPr bwMode="auto">
          <a:xfrm>
            <a:off x="0" y="4256088"/>
            <a:ext cx="1066800" cy="609600"/>
          </a:xfrm>
          <a:prstGeom prst="rect">
            <a:avLst/>
          </a:prstGeom>
          <a:noFill/>
          <a:ln w="9525">
            <a:solidFill>
              <a:schemeClr val="bg1"/>
            </a:solidFill>
            <a:miter lim="800000"/>
            <a:headEnd/>
            <a:tailEnd/>
          </a:ln>
          <a:effectLst/>
        </p:spPr>
        <p:txBody>
          <a:bodyPr wrap="none" anchor="ct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a:t>
            </a:r>
            <a:r>
              <a:rPr lang="en-US" dirty="0" err="1"/>
              <a:t>Nb</a:t>
            </a:r>
            <a:r>
              <a:rPr lang="en-US" dirty="0"/>
              <a:t> laminate composites</a:t>
            </a:r>
          </a:p>
        </p:txBody>
      </p:sp>
      <p:sp>
        <p:nvSpPr>
          <p:cNvPr id="3" name="Content Placeholder 2"/>
          <p:cNvSpPr>
            <a:spLocks noGrp="1"/>
          </p:cNvSpPr>
          <p:nvPr>
            <p:ph idx="1"/>
          </p:nvPr>
        </p:nvSpPr>
        <p:spPr>
          <a:xfrm>
            <a:off x="457200" y="1524000"/>
            <a:ext cx="8305800" cy="4953000"/>
          </a:xfrm>
        </p:spPr>
        <p:txBody>
          <a:bodyPr>
            <a:normAutofit fontScale="92500" lnSpcReduction="10000"/>
          </a:bodyPr>
          <a:lstStyle/>
          <a:p>
            <a:r>
              <a:rPr lang="en-US" dirty="0"/>
              <a:t>The next few slides provide information about Cu-</a:t>
            </a:r>
            <a:r>
              <a:rPr lang="en-US" dirty="0" err="1"/>
              <a:t>Nb</a:t>
            </a:r>
            <a:r>
              <a:rPr lang="en-US" dirty="0"/>
              <a:t> composites made by either physical vapor deposition (PVD), or by accumulative roll bonding (ARB).  This was the subject of a long-term research program at the Los Alamos National Laboratory.</a:t>
            </a:r>
          </a:p>
          <a:p>
            <a:r>
              <a:rPr lang="en-US" dirty="0"/>
              <a:t>Interestingly, the PVD composites exhibited the K-S OR with habit plane being the same as the coincident planes.  The ARB composites, however, exhibited the same K-S OR but with variable habit plane.</a:t>
            </a:r>
          </a:p>
        </p:txBody>
      </p:sp>
    </p:spTree>
    <p:extLst>
      <p:ext uri="{BB962C8B-B14F-4D97-AF65-F5344CB8AC3E}">
        <p14:creationId xmlns:p14="http://schemas.microsoft.com/office/powerpoint/2010/main" val="7795482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8" descr="CuNb_rad_damage-resistance"/>
          <p:cNvPicPr>
            <a:picLocks noChangeAspect="1" noChangeArrowheads="1"/>
          </p:cNvPicPr>
          <p:nvPr/>
        </p:nvPicPr>
        <p:blipFill>
          <a:blip r:embed="rId3" cstate="print"/>
          <a:srcRect/>
          <a:stretch>
            <a:fillRect/>
          </a:stretch>
        </p:blipFill>
        <p:spPr bwMode="auto">
          <a:xfrm>
            <a:off x="1143000" y="1524000"/>
            <a:ext cx="6581775" cy="3197225"/>
          </a:xfrm>
          <a:prstGeom prst="rect">
            <a:avLst/>
          </a:prstGeom>
          <a:noFill/>
          <a:ln w="9525">
            <a:noFill/>
            <a:miter lim="800000"/>
            <a:headEnd/>
            <a:tailEnd/>
          </a:ln>
        </p:spPr>
      </p:pic>
      <p:sp>
        <p:nvSpPr>
          <p:cNvPr id="22532" name="Text Box 20"/>
          <p:cNvSpPr txBox="1">
            <a:spLocks noChangeArrowheads="1"/>
          </p:cNvSpPr>
          <p:nvPr/>
        </p:nvSpPr>
        <p:spPr bwMode="auto">
          <a:xfrm>
            <a:off x="381000" y="914400"/>
            <a:ext cx="3673475" cy="641350"/>
          </a:xfrm>
          <a:prstGeom prst="rect">
            <a:avLst/>
          </a:prstGeom>
          <a:noFill/>
          <a:ln w="9525">
            <a:noFill/>
            <a:miter lim="800000"/>
            <a:headEnd/>
            <a:tailEnd/>
          </a:ln>
        </p:spPr>
        <p:txBody>
          <a:bodyPr>
            <a:prstTxWarp prst="textNoShape">
              <a:avLst/>
            </a:prstTxWarp>
            <a:spAutoFit/>
          </a:bodyPr>
          <a:lstStyle/>
          <a:p>
            <a:pPr algn="ctr" eaLnBrk="1" hangingPunct="1"/>
            <a:r>
              <a:rPr lang="en-US" sz="1800">
                <a:latin typeface="Helvetica" pitchFamily="1" charset="0"/>
              </a:rPr>
              <a:t>Radiation damages bulk crystalline materials</a:t>
            </a:r>
          </a:p>
        </p:txBody>
      </p:sp>
      <p:sp>
        <p:nvSpPr>
          <p:cNvPr id="22533" name="Text Box 21"/>
          <p:cNvSpPr txBox="1">
            <a:spLocks noChangeArrowheads="1"/>
          </p:cNvSpPr>
          <p:nvPr/>
        </p:nvSpPr>
        <p:spPr bwMode="auto">
          <a:xfrm>
            <a:off x="4572000" y="914400"/>
            <a:ext cx="4419600" cy="641350"/>
          </a:xfrm>
          <a:prstGeom prst="rect">
            <a:avLst/>
          </a:prstGeom>
          <a:noFill/>
          <a:ln w="9525">
            <a:noFill/>
            <a:miter lim="800000"/>
            <a:headEnd/>
            <a:tailEnd/>
          </a:ln>
        </p:spPr>
        <p:txBody>
          <a:bodyPr>
            <a:prstTxWarp prst="textNoShape">
              <a:avLst/>
            </a:prstTxWarp>
            <a:spAutoFit/>
          </a:bodyPr>
          <a:lstStyle/>
          <a:p>
            <a:pPr algn="ctr" eaLnBrk="1" hangingPunct="1"/>
            <a:r>
              <a:rPr lang="en-US" sz="1800">
                <a:latin typeface="Helvetica" pitchFamily="1" charset="0"/>
              </a:rPr>
              <a:t>Nanocomposites with high content of certain interfaces are radiation tolerant</a:t>
            </a:r>
          </a:p>
        </p:txBody>
      </p:sp>
      <p:sp>
        <p:nvSpPr>
          <p:cNvPr id="22534" name="Text Box 21"/>
          <p:cNvSpPr txBox="1">
            <a:spLocks noChangeArrowheads="1"/>
          </p:cNvSpPr>
          <p:nvPr/>
        </p:nvSpPr>
        <p:spPr bwMode="auto">
          <a:xfrm>
            <a:off x="2286000" y="4724400"/>
            <a:ext cx="4419600" cy="304800"/>
          </a:xfrm>
          <a:prstGeom prst="rect">
            <a:avLst/>
          </a:prstGeom>
          <a:noFill/>
          <a:ln w="9525">
            <a:noFill/>
            <a:miter lim="800000"/>
            <a:headEnd/>
            <a:tailEnd/>
          </a:ln>
        </p:spPr>
        <p:txBody>
          <a:bodyPr>
            <a:prstTxWarp prst="textNoShape">
              <a:avLst/>
            </a:prstTxWarp>
            <a:spAutoFit/>
          </a:bodyPr>
          <a:lstStyle/>
          <a:p>
            <a:pPr algn="ctr" eaLnBrk="1" hangingPunct="1"/>
            <a:r>
              <a:rPr lang="en-US" sz="1400">
                <a:latin typeface="Helvetica" pitchFamily="1" charset="0"/>
              </a:rPr>
              <a:t>After 33keV He</a:t>
            </a:r>
            <a:r>
              <a:rPr lang="en-US" sz="1400" baseline="30000">
                <a:latin typeface="Helvetica" pitchFamily="1" charset="0"/>
              </a:rPr>
              <a:t>+</a:t>
            </a:r>
            <a:r>
              <a:rPr lang="en-US" sz="1400">
                <a:latin typeface="Helvetica" pitchFamily="1" charset="0"/>
              </a:rPr>
              <a:t> bombardment to ~7dpa</a:t>
            </a:r>
          </a:p>
        </p:txBody>
      </p:sp>
      <p:sp>
        <p:nvSpPr>
          <p:cNvPr id="22535" name="TextBox 7"/>
          <p:cNvSpPr txBox="1">
            <a:spLocks noChangeArrowheads="1"/>
          </p:cNvSpPr>
          <p:nvPr/>
        </p:nvSpPr>
        <p:spPr bwMode="auto">
          <a:xfrm>
            <a:off x="3657600" y="6533444"/>
            <a:ext cx="5378771" cy="307777"/>
          </a:xfrm>
          <a:prstGeom prst="rect">
            <a:avLst/>
          </a:prstGeom>
          <a:noFill/>
          <a:ln w="9525">
            <a:noFill/>
            <a:miter lim="800000"/>
            <a:headEnd/>
            <a:tailEnd/>
          </a:ln>
        </p:spPr>
        <p:txBody>
          <a:bodyPr wrap="none">
            <a:prstTxWarp prst="textNoShape">
              <a:avLst/>
            </a:prstTxWarp>
            <a:spAutoFit/>
          </a:bodyPr>
          <a:lstStyle/>
          <a:p>
            <a:pPr eaLnBrk="1" hangingPunct="1"/>
            <a:r>
              <a:rPr lang="en-US" sz="1400" dirty="0">
                <a:solidFill>
                  <a:srgbClr val="660066"/>
                </a:solidFill>
                <a:latin typeface="Calibri" pitchFamily="1" charset="0"/>
              </a:rPr>
              <a:t>A. </a:t>
            </a:r>
            <a:r>
              <a:rPr lang="en-US" sz="1400" dirty="0" err="1">
                <a:solidFill>
                  <a:srgbClr val="660066"/>
                </a:solidFill>
                <a:latin typeface="Calibri" pitchFamily="1" charset="0"/>
              </a:rPr>
              <a:t>Misra</a:t>
            </a:r>
            <a:r>
              <a:rPr lang="en-US" sz="1400" dirty="0">
                <a:solidFill>
                  <a:srgbClr val="660066"/>
                </a:solidFill>
                <a:latin typeface="Calibri" pitchFamily="1" charset="0"/>
              </a:rPr>
              <a:t>, M. J. </a:t>
            </a:r>
            <a:r>
              <a:rPr lang="en-US" sz="1400" dirty="0" err="1">
                <a:solidFill>
                  <a:srgbClr val="660066"/>
                </a:solidFill>
                <a:latin typeface="Calibri" pitchFamily="1" charset="0"/>
              </a:rPr>
              <a:t>Demkowicz</a:t>
            </a:r>
            <a:r>
              <a:rPr lang="en-US" sz="1400" dirty="0">
                <a:solidFill>
                  <a:srgbClr val="660066"/>
                </a:solidFill>
                <a:latin typeface="Calibri" pitchFamily="1" charset="0"/>
              </a:rPr>
              <a:t>, X. Zhang, R. G. Hoagland, JOM </a:t>
            </a:r>
            <a:r>
              <a:rPr lang="en-US" sz="1400" b="1" dirty="0">
                <a:solidFill>
                  <a:srgbClr val="660066"/>
                </a:solidFill>
                <a:latin typeface="Calibri" pitchFamily="1" charset="0"/>
              </a:rPr>
              <a:t>60</a:t>
            </a:r>
            <a:r>
              <a:rPr lang="en-US" sz="1400" dirty="0">
                <a:solidFill>
                  <a:srgbClr val="660066"/>
                </a:solidFill>
                <a:latin typeface="Calibri" pitchFamily="1" charset="0"/>
              </a:rPr>
              <a:t>, 62 (2007)</a:t>
            </a:r>
          </a:p>
        </p:txBody>
      </p:sp>
      <p:sp>
        <p:nvSpPr>
          <p:cNvPr id="22537" name="Rectangle 9"/>
          <p:cNvSpPr>
            <a:spLocks noChangeArrowheads="1"/>
          </p:cNvSpPr>
          <p:nvPr/>
        </p:nvSpPr>
        <p:spPr bwMode="auto">
          <a:xfrm>
            <a:off x="0" y="5029200"/>
            <a:ext cx="9144000" cy="1560513"/>
          </a:xfrm>
          <a:prstGeom prst="rect">
            <a:avLst/>
          </a:prstGeom>
          <a:noFill/>
          <a:ln w="9525">
            <a:noFill/>
            <a:miter lim="800000"/>
            <a:headEnd/>
            <a:tailEnd/>
          </a:ln>
        </p:spPr>
        <p:txBody>
          <a:bodyPr>
            <a:prstTxWarp prst="textNoShape">
              <a:avLst/>
            </a:prstTxWarp>
            <a:spAutoFit/>
          </a:bodyPr>
          <a:lstStyle/>
          <a:p>
            <a:pPr eaLnBrk="1" hangingPunct="1">
              <a:lnSpc>
                <a:spcPct val="90000"/>
              </a:lnSpc>
              <a:spcBef>
                <a:spcPct val="20000"/>
              </a:spcBef>
              <a:buFontTx/>
              <a:buChar char="•"/>
            </a:pPr>
            <a:r>
              <a:rPr lang="en-US" sz="1800" dirty="0"/>
              <a:t>  In layered Cu-Nb composites, </a:t>
            </a:r>
            <a:r>
              <a:rPr lang="en-US" sz="1800" dirty="0" err="1"/>
              <a:t>Kurdjumov</a:t>
            </a:r>
            <a:r>
              <a:rPr lang="en-US" sz="1800" dirty="0"/>
              <a:t>-Sachs interface plays an important role, can act as “super sink” to store radiation induced damages, trapping and recombining defects at the interface</a:t>
            </a:r>
          </a:p>
          <a:p>
            <a:pPr lvl="2" eaLnBrk="1" hangingPunct="1">
              <a:lnSpc>
                <a:spcPct val="90000"/>
              </a:lnSpc>
              <a:spcBef>
                <a:spcPct val="20000"/>
              </a:spcBef>
              <a:buFontTx/>
              <a:buChar char="•"/>
            </a:pPr>
            <a:r>
              <a:rPr lang="en-US" sz="1600" dirty="0"/>
              <a:t>  Point defect formation energies are order of magnitude lower and rates of </a:t>
            </a:r>
            <a:r>
              <a:rPr lang="en-US" sz="1600" dirty="0" err="1"/>
              <a:t>Frenkel</a:t>
            </a:r>
            <a:r>
              <a:rPr lang="en-US" sz="1600" dirty="0"/>
              <a:t> pair annihilation significantly higher at interfaces than neighboring crystalline layers</a:t>
            </a:r>
          </a:p>
          <a:p>
            <a:pPr lvl="3" eaLnBrk="1" hangingPunct="1">
              <a:lnSpc>
                <a:spcPct val="90000"/>
              </a:lnSpc>
              <a:spcBef>
                <a:spcPct val="20000"/>
              </a:spcBef>
              <a:buFontTx/>
              <a:buChar char="–"/>
            </a:pPr>
            <a:r>
              <a:rPr lang="en-US" sz="1400" dirty="0"/>
              <a:t>Heal damage by trapping and recombining defects before clustering can take place</a:t>
            </a:r>
          </a:p>
        </p:txBody>
      </p:sp>
      <p:sp>
        <p:nvSpPr>
          <p:cNvPr id="22540" name="Rectangle 12"/>
          <p:cNvSpPr>
            <a:spLocks noGrp="1" noChangeArrowheads="1"/>
          </p:cNvSpPr>
          <p:nvPr>
            <p:ph type="title" idx="4294967295"/>
          </p:nvPr>
        </p:nvSpPr>
        <p:spPr>
          <a:xfrm>
            <a:off x="609600" y="76200"/>
            <a:ext cx="6858000" cy="838200"/>
          </a:xfrm>
        </p:spPr>
        <p:txBody>
          <a:bodyPr>
            <a:normAutofit fontScale="90000"/>
          </a:bodyPr>
          <a:lstStyle/>
          <a:p>
            <a:r>
              <a:rPr lang="en-US" sz="3600" dirty="0">
                <a:solidFill>
                  <a:srgbClr val="B00C08"/>
                </a:solidFill>
              </a:rPr>
              <a:t>Application where OR is important – Accumulated Roll Bonding</a:t>
            </a:r>
            <a:endParaRPr lang="en-US" dirty="0"/>
          </a:p>
        </p:txBody>
      </p:sp>
      <p:sp>
        <p:nvSpPr>
          <p:cNvPr id="9" name="Slide Number Placeholder 8"/>
          <p:cNvSpPr>
            <a:spLocks noGrp="1"/>
          </p:cNvSpPr>
          <p:nvPr>
            <p:ph type="sldNum" sz="quarter" idx="12"/>
          </p:nvPr>
        </p:nvSpPr>
        <p:spPr>
          <a:xfrm>
            <a:off x="7239000" y="0"/>
            <a:ext cx="1905000" cy="457200"/>
          </a:xfrm>
        </p:spPr>
        <p:txBody>
          <a:bodyPr/>
          <a:lstStyle/>
          <a:p>
            <a:pPr>
              <a:defRPr/>
            </a:pPr>
            <a:fld id="{432A236C-D347-A340-9190-C5E4FD556E4F}" type="slidenum">
              <a:rPr lang="en-US" smtClean="0"/>
              <a:pPr>
                <a:defRPr/>
              </a:pPr>
              <a:t>57</a:t>
            </a:fld>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76" name="Picture 16" descr="770nm_asrolled_scan5_GD1505_m1hND_2TD_m7RD_ipf_Nb"/>
          <p:cNvPicPr>
            <a:picLocks noChangeAspect="1" noChangeArrowheads="1"/>
          </p:cNvPicPr>
          <p:nvPr/>
        </p:nvPicPr>
        <p:blipFill>
          <a:blip r:embed="rId3" cstate="print"/>
          <a:srcRect t="16594"/>
          <a:stretch>
            <a:fillRect/>
          </a:stretch>
        </p:blipFill>
        <p:spPr bwMode="auto">
          <a:xfrm>
            <a:off x="5867400" y="4953000"/>
            <a:ext cx="2193925" cy="1828800"/>
          </a:xfrm>
          <a:prstGeom prst="rect">
            <a:avLst/>
          </a:prstGeom>
          <a:noFill/>
        </p:spPr>
      </p:pic>
      <p:sp>
        <p:nvSpPr>
          <p:cNvPr id="66562" name="Rectangle 2"/>
          <p:cNvSpPr>
            <a:spLocks noGrp="1" noChangeArrowheads="1"/>
          </p:cNvSpPr>
          <p:nvPr>
            <p:ph type="title"/>
          </p:nvPr>
        </p:nvSpPr>
        <p:spPr>
          <a:xfrm>
            <a:off x="381000" y="0"/>
            <a:ext cx="7772400" cy="990600"/>
          </a:xfrm>
        </p:spPr>
        <p:txBody>
          <a:bodyPr/>
          <a:lstStyle/>
          <a:p>
            <a:pPr algn="l" eaLnBrk="1" hangingPunct="1"/>
            <a:r>
              <a:rPr lang="en-US" sz="3600">
                <a:solidFill>
                  <a:srgbClr val="B00C08"/>
                </a:solidFill>
              </a:rPr>
              <a:t>HIPD Results – ARB</a:t>
            </a:r>
            <a:endParaRPr lang="en-US"/>
          </a:p>
        </p:txBody>
      </p:sp>
      <p:pic>
        <p:nvPicPr>
          <p:cNvPr id="66563" name="Picture 34"/>
          <p:cNvPicPr>
            <a:picLocks noChangeAspect="1" noChangeArrowheads="1"/>
          </p:cNvPicPr>
          <p:nvPr/>
        </p:nvPicPr>
        <p:blipFill>
          <a:blip r:embed="rId4" cstate="print"/>
          <a:srcRect/>
          <a:stretch>
            <a:fillRect/>
          </a:stretch>
        </p:blipFill>
        <p:spPr bwMode="auto">
          <a:xfrm>
            <a:off x="0" y="4648200"/>
            <a:ext cx="1260475" cy="1755775"/>
          </a:xfrm>
          <a:prstGeom prst="rect">
            <a:avLst/>
          </a:prstGeom>
          <a:noFill/>
          <a:ln w="9525">
            <a:noFill/>
            <a:miter lim="800000"/>
            <a:headEnd/>
            <a:tailEnd/>
          </a:ln>
        </p:spPr>
      </p:pic>
      <p:pic>
        <p:nvPicPr>
          <p:cNvPr id="66564" name="Picture 5" descr="CuNb_770nm_asrolled_scan5_GD1505_m1ND_3TD_2RD_90RD_Cu_layers"/>
          <p:cNvPicPr>
            <a:picLocks noChangeAspect="1" noChangeArrowheads="1"/>
          </p:cNvPicPr>
          <p:nvPr/>
        </p:nvPicPr>
        <p:blipFill>
          <a:blip r:embed="rId5" cstate="print"/>
          <a:srcRect/>
          <a:stretch>
            <a:fillRect/>
          </a:stretch>
        </p:blipFill>
        <p:spPr bwMode="auto">
          <a:xfrm>
            <a:off x="533400" y="1606550"/>
            <a:ext cx="3213100" cy="3200400"/>
          </a:xfrm>
          <a:prstGeom prst="rect">
            <a:avLst/>
          </a:prstGeom>
          <a:noFill/>
          <a:ln w="9525">
            <a:noFill/>
            <a:miter lim="800000"/>
            <a:headEnd/>
            <a:tailEnd/>
          </a:ln>
        </p:spPr>
      </p:pic>
      <p:pic>
        <p:nvPicPr>
          <p:cNvPr id="66565" name="Picture 6" descr="CuNb_770nm_asrolled_scan5_GD1505_m1ND_3TD_2RD_90RD_Nb_layers"/>
          <p:cNvPicPr>
            <a:picLocks noChangeAspect="1" noChangeArrowheads="1"/>
          </p:cNvPicPr>
          <p:nvPr/>
        </p:nvPicPr>
        <p:blipFill>
          <a:blip r:embed="rId6" cstate="print"/>
          <a:srcRect/>
          <a:stretch>
            <a:fillRect/>
          </a:stretch>
        </p:blipFill>
        <p:spPr bwMode="auto">
          <a:xfrm>
            <a:off x="4495800" y="1606550"/>
            <a:ext cx="3213100" cy="3200400"/>
          </a:xfrm>
          <a:prstGeom prst="rect">
            <a:avLst/>
          </a:prstGeom>
          <a:noFill/>
          <a:ln w="9525">
            <a:noFill/>
            <a:miter lim="800000"/>
            <a:headEnd/>
            <a:tailEnd/>
          </a:ln>
        </p:spPr>
      </p:pic>
      <p:sp>
        <p:nvSpPr>
          <p:cNvPr id="66566" name="Rectangle 9"/>
          <p:cNvSpPr>
            <a:spLocks noChangeArrowheads="1"/>
          </p:cNvSpPr>
          <p:nvPr/>
        </p:nvSpPr>
        <p:spPr bwMode="auto">
          <a:xfrm>
            <a:off x="525463" y="1206500"/>
            <a:ext cx="1098550" cy="366713"/>
          </a:xfrm>
          <a:prstGeom prst="rect">
            <a:avLst/>
          </a:prstGeom>
          <a:noFill/>
          <a:ln w="9525">
            <a:noFill/>
            <a:miter lim="800000"/>
            <a:headEnd/>
            <a:tailEnd/>
          </a:ln>
        </p:spPr>
        <p:txBody>
          <a:bodyPr wrap="none">
            <a:prstTxWarp prst="textNoShape">
              <a:avLst/>
            </a:prstTxWarp>
            <a:spAutoFit/>
          </a:bodyPr>
          <a:lstStyle/>
          <a:p>
            <a:r>
              <a:rPr lang="en-US" sz="1800" b="1"/>
              <a:t>Cu: FCC</a:t>
            </a:r>
          </a:p>
        </p:txBody>
      </p:sp>
      <p:sp>
        <p:nvSpPr>
          <p:cNvPr id="66567" name="Rectangle 10"/>
          <p:cNvSpPr>
            <a:spLocks noChangeArrowheads="1"/>
          </p:cNvSpPr>
          <p:nvPr/>
        </p:nvSpPr>
        <p:spPr bwMode="auto">
          <a:xfrm>
            <a:off x="4572000" y="1219200"/>
            <a:ext cx="1123950" cy="366713"/>
          </a:xfrm>
          <a:prstGeom prst="rect">
            <a:avLst/>
          </a:prstGeom>
          <a:noFill/>
          <a:ln w="9525">
            <a:noFill/>
            <a:miter lim="800000"/>
            <a:headEnd/>
            <a:tailEnd/>
          </a:ln>
        </p:spPr>
        <p:txBody>
          <a:bodyPr wrap="none">
            <a:prstTxWarp prst="textNoShape">
              <a:avLst/>
            </a:prstTxWarp>
            <a:spAutoFit/>
          </a:bodyPr>
          <a:lstStyle/>
          <a:p>
            <a:r>
              <a:rPr lang="en-US" sz="1800" b="1"/>
              <a:t>Nb: BCC</a:t>
            </a:r>
          </a:p>
        </p:txBody>
      </p:sp>
      <p:sp>
        <p:nvSpPr>
          <p:cNvPr id="66572" name="Rectangle 13"/>
          <p:cNvSpPr>
            <a:spLocks noChangeArrowheads="1"/>
          </p:cNvSpPr>
          <p:nvPr/>
        </p:nvSpPr>
        <p:spPr bwMode="auto">
          <a:xfrm>
            <a:off x="6321425" y="6553200"/>
            <a:ext cx="2822575" cy="304800"/>
          </a:xfrm>
          <a:prstGeom prst="rect">
            <a:avLst/>
          </a:prstGeom>
          <a:noFill/>
          <a:ln w="9525">
            <a:noFill/>
            <a:miter lim="800000"/>
            <a:headEnd/>
            <a:tailEnd/>
          </a:ln>
        </p:spPr>
        <p:txBody>
          <a:bodyPr wrap="none">
            <a:prstTxWarp prst="textNoShape">
              <a:avLst/>
            </a:prstTxWarp>
            <a:spAutoFit/>
          </a:bodyPr>
          <a:lstStyle/>
          <a:p>
            <a:r>
              <a:rPr lang="en-US" sz="1400"/>
              <a:t>Samples scanned at Los Alamos.</a:t>
            </a:r>
          </a:p>
        </p:txBody>
      </p:sp>
      <p:sp>
        <p:nvSpPr>
          <p:cNvPr id="66573" name="Rectangle 14"/>
          <p:cNvSpPr>
            <a:spLocks noChangeArrowheads="1"/>
          </p:cNvSpPr>
          <p:nvPr/>
        </p:nvSpPr>
        <p:spPr bwMode="auto">
          <a:xfrm>
            <a:off x="3962400" y="5105400"/>
            <a:ext cx="3454400" cy="457200"/>
          </a:xfrm>
          <a:prstGeom prst="rect">
            <a:avLst/>
          </a:prstGeom>
          <a:noFill/>
          <a:ln w="9525">
            <a:noFill/>
            <a:miter lim="800000"/>
            <a:headEnd/>
            <a:tailEnd/>
          </a:ln>
        </p:spPr>
        <p:txBody>
          <a:bodyPr wrap="none">
            <a:prstTxWarp prst="textNoShape">
              <a:avLst/>
            </a:prstTxWarp>
            <a:spAutoFit/>
          </a:bodyPr>
          <a:lstStyle/>
          <a:p>
            <a:r>
              <a:rPr lang="en-US" dirty="0"/>
              <a:t>770 nm as-rolled, EBSD</a:t>
            </a:r>
          </a:p>
        </p:txBody>
      </p:sp>
      <p:sp>
        <p:nvSpPr>
          <p:cNvPr id="66574" name="Rectangle 15"/>
          <p:cNvSpPr>
            <a:spLocks noChangeArrowheads="1"/>
          </p:cNvSpPr>
          <p:nvPr/>
        </p:nvSpPr>
        <p:spPr bwMode="auto">
          <a:xfrm>
            <a:off x="1524000" y="833438"/>
            <a:ext cx="7004050" cy="457200"/>
          </a:xfrm>
          <a:prstGeom prst="rect">
            <a:avLst/>
          </a:prstGeom>
          <a:noFill/>
          <a:ln w="9525">
            <a:noFill/>
            <a:miter lim="800000"/>
            <a:headEnd/>
            <a:tailEnd/>
          </a:ln>
        </p:spPr>
        <p:txBody>
          <a:bodyPr wrap="none">
            <a:prstTxWarp prst="textNoShape">
              <a:avLst/>
            </a:prstTxWarp>
            <a:spAutoFit/>
          </a:bodyPr>
          <a:lstStyle/>
          <a:p>
            <a:r>
              <a:rPr lang="en-US">
                <a:solidFill>
                  <a:srgbClr val="B00C08"/>
                </a:solidFill>
              </a:rPr>
              <a:t>HIPD = Heterophase Interphase Plane Distribution</a:t>
            </a:r>
            <a:endParaRPr lang="en-US"/>
          </a:p>
        </p:txBody>
      </p:sp>
      <p:pic>
        <p:nvPicPr>
          <p:cNvPr id="66575" name="Picture 15" descr="770nm_asrolled_scan5_GD1505_m1hND_2TD_m7RD_ipf_Cu"/>
          <p:cNvPicPr>
            <a:picLocks noChangeAspect="1" noChangeArrowheads="1"/>
          </p:cNvPicPr>
          <p:nvPr/>
        </p:nvPicPr>
        <p:blipFill>
          <a:blip r:embed="rId7" cstate="print"/>
          <a:srcRect t="16594"/>
          <a:stretch>
            <a:fillRect/>
          </a:stretch>
        </p:blipFill>
        <p:spPr bwMode="auto">
          <a:xfrm>
            <a:off x="1828800" y="4953000"/>
            <a:ext cx="2193925" cy="1828800"/>
          </a:xfrm>
          <a:prstGeom prst="rect">
            <a:avLst/>
          </a:prstGeom>
          <a:noFill/>
        </p:spPr>
      </p:pic>
      <p:sp>
        <p:nvSpPr>
          <p:cNvPr id="13" name="Slide Number Placeholder 12"/>
          <p:cNvSpPr>
            <a:spLocks noGrp="1"/>
          </p:cNvSpPr>
          <p:nvPr>
            <p:ph type="sldNum" sz="quarter" idx="12"/>
          </p:nvPr>
        </p:nvSpPr>
        <p:spPr/>
        <p:txBody>
          <a:bodyPr/>
          <a:lstStyle/>
          <a:p>
            <a:pPr>
              <a:defRPr/>
            </a:pPr>
            <a:fld id="{6C60B899-AC53-454B-8929-A4B8C4BB68FC}" type="slidenum">
              <a:rPr lang="en-US" smtClean="0"/>
              <a:pPr>
                <a:defRPr/>
              </a:pPr>
              <a:t>58</a:t>
            </a:fld>
            <a:endParaRPr lang="en-US"/>
          </a:p>
        </p:txBody>
      </p:sp>
      <p:sp>
        <p:nvSpPr>
          <p:cNvPr id="2" name="Rectangle 1"/>
          <p:cNvSpPr/>
          <p:nvPr/>
        </p:nvSpPr>
        <p:spPr>
          <a:xfrm>
            <a:off x="4953000" y="381000"/>
            <a:ext cx="4108930" cy="369332"/>
          </a:xfrm>
          <a:prstGeom prst="rect">
            <a:avLst/>
          </a:prstGeom>
        </p:spPr>
        <p:txBody>
          <a:bodyPr wrap="none">
            <a:spAutoFit/>
          </a:bodyPr>
          <a:lstStyle/>
          <a:p>
            <a:r>
              <a:rPr lang="en-US" dirty="0">
                <a:solidFill>
                  <a:srgbClr val="660066"/>
                </a:solidFill>
              </a:rPr>
              <a:t>Lee </a:t>
            </a:r>
            <a:r>
              <a:rPr lang="en-US" i="1" dirty="0">
                <a:solidFill>
                  <a:srgbClr val="660066"/>
                </a:solidFill>
              </a:rPr>
              <a:t>et al. </a:t>
            </a:r>
            <a:r>
              <a:rPr lang="en-US" dirty="0">
                <a:solidFill>
                  <a:srgbClr val="660066"/>
                </a:solidFill>
              </a:rPr>
              <a:t>(2012) </a:t>
            </a:r>
            <a:r>
              <a:rPr lang="en-US" i="1" dirty="0">
                <a:solidFill>
                  <a:srgbClr val="660066"/>
                </a:solidFill>
              </a:rPr>
              <a:t>Acta </a:t>
            </a:r>
            <a:r>
              <a:rPr lang="en-US" i="1" dirty="0" err="1">
                <a:solidFill>
                  <a:srgbClr val="660066"/>
                </a:solidFill>
              </a:rPr>
              <a:t>materialia</a:t>
            </a:r>
            <a:r>
              <a:rPr lang="en-US" dirty="0">
                <a:solidFill>
                  <a:srgbClr val="660066"/>
                </a:solidFill>
              </a:rPr>
              <a:t> </a:t>
            </a:r>
            <a:r>
              <a:rPr lang="en-US" b="1" dirty="0">
                <a:solidFill>
                  <a:srgbClr val="660066"/>
                </a:solidFill>
              </a:rPr>
              <a:t>60</a:t>
            </a:r>
            <a:r>
              <a:rPr lang="en-US" dirty="0">
                <a:solidFill>
                  <a:srgbClr val="660066"/>
                </a:solidFill>
              </a:rPr>
              <a:t> 1747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0"/>
            <a:ext cx="7772400" cy="1143000"/>
          </a:xfrm>
        </p:spPr>
        <p:txBody>
          <a:bodyPr/>
          <a:lstStyle/>
          <a:p>
            <a:pPr algn="l" eaLnBrk="1" hangingPunct="1"/>
            <a:r>
              <a:rPr lang="en-US" sz="3600">
                <a:solidFill>
                  <a:srgbClr val="B00C08"/>
                </a:solidFill>
              </a:rPr>
              <a:t>HICD Results - ARB (KS)</a:t>
            </a:r>
            <a:endParaRPr lang="en-US"/>
          </a:p>
        </p:txBody>
      </p:sp>
      <p:grpSp>
        <p:nvGrpSpPr>
          <p:cNvPr id="2" name="Group 1078"/>
          <p:cNvGrpSpPr>
            <a:grpSpLocks/>
          </p:cNvGrpSpPr>
          <p:nvPr/>
        </p:nvGrpSpPr>
        <p:grpSpPr bwMode="auto">
          <a:xfrm>
            <a:off x="4911725" y="2017713"/>
            <a:ext cx="3927475" cy="3525837"/>
            <a:chOff x="2592" y="960"/>
            <a:chExt cx="3114" cy="2796"/>
          </a:xfrm>
        </p:grpSpPr>
        <p:grpSp>
          <p:nvGrpSpPr>
            <p:cNvPr id="3" name="Group 5"/>
            <p:cNvGrpSpPr>
              <a:grpSpLocks noChangeAspect="1"/>
            </p:cNvGrpSpPr>
            <p:nvPr/>
          </p:nvGrpSpPr>
          <p:grpSpPr bwMode="auto">
            <a:xfrm>
              <a:off x="3006" y="1161"/>
              <a:ext cx="2337" cy="2342"/>
              <a:chOff x="1153" y="480"/>
              <a:chExt cx="3455" cy="3459"/>
            </a:xfrm>
          </p:grpSpPr>
          <p:pic>
            <p:nvPicPr>
              <p:cNvPr id="70702" name="Picture 6" descr="sg311"/>
              <p:cNvPicPr>
                <a:picLocks noChangeAspect="1" noChangeArrowheads="1"/>
              </p:cNvPicPr>
              <p:nvPr/>
            </p:nvPicPr>
            <p:blipFill>
              <a:blip r:embed="rId3" cstate="print">
                <a:clrChange>
                  <a:clrFrom>
                    <a:srgbClr val="FFFFFE"/>
                  </a:clrFrom>
                  <a:clrTo>
                    <a:srgbClr val="FFFFFE">
                      <a:alpha val="0"/>
                    </a:srgbClr>
                  </a:clrTo>
                </a:clrChange>
              </a:blip>
              <a:srcRect/>
              <a:stretch>
                <a:fillRect/>
              </a:stretch>
            </p:blipFill>
            <p:spPr bwMode="auto">
              <a:xfrm>
                <a:off x="1157" y="480"/>
                <a:ext cx="3451" cy="3459"/>
              </a:xfrm>
              <a:prstGeom prst="rect">
                <a:avLst/>
              </a:prstGeom>
              <a:noFill/>
              <a:ln w="9525">
                <a:noFill/>
                <a:miter lim="800000"/>
                <a:headEnd/>
                <a:tailEnd/>
              </a:ln>
            </p:spPr>
          </p:pic>
          <p:sp>
            <p:nvSpPr>
              <p:cNvPr id="70703" name="Oval 7"/>
              <p:cNvSpPr>
                <a:spLocks noChangeAspect="1" noChangeArrowheads="1"/>
              </p:cNvSpPr>
              <p:nvPr/>
            </p:nvSpPr>
            <p:spPr bwMode="auto">
              <a:xfrm>
                <a:off x="1154" y="507"/>
                <a:ext cx="3430" cy="3429"/>
              </a:xfrm>
              <a:prstGeom prst="ellipse">
                <a:avLst/>
              </a:prstGeom>
              <a:noFill/>
              <a:ln w="50800">
                <a:solidFill>
                  <a:schemeClr val="tx1"/>
                </a:solidFill>
                <a:round/>
                <a:headEnd/>
                <a:tailEnd/>
              </a:ln>
            </p:spPr>
            <p:txBody>
              <a:bodyPr wrap="none" anchor="ctr">
                <a:prstTxWarp prst="textNoShape">
                  <a:avLst/>
                </a:prstTxWarp>
              </a:bodyPr>
              <a:lstStyle/>
              <a:p>
                <a:endParaRPr lang="en-US"/>
              </a:p>
            </p:txBody>
          </p:sp>
          <p:sp>
            <p:nvSpPr>
              <p:cNvPr id="70704" name="Line 8"/>
              <p:cNvSpPr>
                <a:spLocks noChangeAspect="1" noChangeShapeType="1"/>
              </p:cNvSpPr>
              <p:nvPr/>
            </p:nvSpPr>
            <p:spPr bwMode="auto">
              <a:xfrm flipH="1">
                <a:off x="1638" y="1004"/>
                <a:ext cx="2431" cy="243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70705" name="Line 9"/>
              <p:cNvSpPr>
                <a:spLocks noChangeAspect="1" noChangeShapeType="1"/>
              </p:cNvSpPr>
              <p:nvPr/>
            </p:nvSpPr>
            <p:spPr bwMode="auto">
              <a:xfrm>
                <a:off x="1663" y="1008"/>
                <a:ext cx="2427" cy="2435"/>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70706" name="Line 10"/>
              <p:cNvSpPr>
                <a:spLocks noChangeAspect="1" noChangeShapeType="1"/>
              </p:cNvSpPr>
              <p:nvPr/>
            </p:nvSpPr>
            <p:spPr bwMode="auto">
              <a:xfrm>
                <a:off x="1153" y="2213"/>
                <a:ext cx="3431"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70707" name="Line 11"/>
              <p:cNvSpPr>
                <a:spLocks noChangeAspect="1" noChangeShapeType="1"/>
              </p:cNvSpPr>
              <p:nvPr/>
            </p:nvSpPr>
            <p:spPr bwMode="auto">
              <a:xfrm>
                <a:off x="2860" y="507"/>
                <a:ext cx="0" cy="3431"/>
              </a:xfrm>
              <a:prstGeom prst="line">
                <a:avLst/>
              </a:prstGeom>
              <a:noFill/>
              <a:ln w="38100">
                <a:solidFill>
                  <a:schemeClr val="tx1"/>
                </a:solidFill>
                <a:round/>
                <a:headEnd/>
                <a:tailEnd/>
              </a:ln>
            </p:spPr>
            <p:txBody>
              <a:bodyPr wrap="none" anchor="ctr">
                <a:prstTxWarp prst="textNoShape">
                  <a:avLst/>
                </a:prstTxWarp>
              </a:bodyPr>
              <a:lstStyle/>
              <a:p>
                <a:endParaRPr lang="en-US"/>
              </a:p>
            </p:txBody>
          </p:sp>
        </p:grpSp>
        <p:sp>
          <p:nvSpPr>
            <p:cNvPr id="70668" name="Text Box 12"/>
            <p:cNvSpPr txBox="1">
              <a:spLocks noChangeAspect="1" noChangeArrowheads="1"/>
            </p:cNvSpPr>
            <p:nvPr/>
          </p:nvSpPr>
          <p:spPr bwMode="auto">
            <a:xfrm>
              <a:off x="4225" y="2167"/>
              <a:ext cx="313" cy="194"/>
            </a:xfrm>
            <a:prstGeom prst="rect">
              <a:avLst/>
            </a:prstGeom>
            <a:noFill/>
            <a:ln w="9525">
              <a:noFill/>
              <a:miter lim="800000"/>
              <a:headEnd/>
              <a:tailEnd/>
            </a:ln>
          </p:spPr>
          <p:txBody>
            <a:bodyPr wrap="none">
              <a:prstTxWarp prst="textNoShape">
                <a:avLst/>
              </a:prstTxWarp>
              <a:spAutoFit/>
            </a:bodyPr>
            <a:lstStyle/>
            <a:p>
              <a:r>
                <a:rPr lang="en-US" sz="1000" b="1">
                  <a:solidFill>
                    <a:srgbClr val="FF0000"/>
                  </a:solidFill>
                </a:rPr>
                <a:t>001</a:t>
              </a:r>
            </a:p>
          </p:txBody>
        </p:sp>
        <p:sp>
          <p:nvSpPr>
            <p:cNvPr id="70669" name="Text Box 13"/>
            <p:cNvSpPr txBox="1">
              <a:spLocks noChangeAspect="1" noChangeArrowheads="1"/>
            </p:cNvSpPr>
            <p:nvPr/>
          </p:nvSpPr>
          <p:spPr bwMode="auto">
            <a:xfrm>
              <a:off x="3987" y="3562"/>
              <a:ext cx="347" cy="194"/>
            </a:xfrm>
            <a:prstGeom prst="rect">
              <a:avLst/>
            </a:prstGeom>
            <a:noFill/>
            <a:ln w="9525">
              <a:noFill/>
              <a:miter lim="800000"/>
              <a:headEnd/>
              <a:tailEnd/>
            </a:ln>
          </p:spPr>
          <p:txBody>
            <a:bodyPr wrap="none">
              <a:prstTxWarp prst="textNoShape">
                <a:avLst/>
              </a:prstTxWarp>
              <a:spAutoFit/>
            </a:bodyPr>
            <a:lstStyle/>
            <a:p>
              <a:r>
                <a:rPr lang="en-US" sz="1000" b="1">
                  <a:solidFill>
                    <a:srgbClr val="FF0000"/>
                  </a:solidFill>
                </a:rPr>
                <a:t>0-10</a:t>
              </a:r>
            </a:p>
          </p:txBody>
        </p:sp>
        <p:sp>
          <p:nvSpPr>
            <p:cNvPr id="70670" name="Text Box 14"/>
            <p:cNvSpPr txBox="1">
              <a:spLocks noChangeAspect="1" noChangeArrowheads="1"/>
            </p:cNvSpPr>
            <p:nvPr/>
          </p:nvSpPr>
          <p:spPr bwMode="auto">
            <a:xfrm>
              <a:off x="2592" y="2244"/>
              <a:ext cx="347" cy="194"/>
            </a:xfrm>
            <a:prstGeom prst="rect">
              <a:avLst/>
            </a:prstGeom>
            <a:noFill/>
            <a:ln w="9525">
              <a:noFill/>
              <a:miter lim="800000"/>
              <a:headEnd/>
              <a:tailEnd/>
            </a:ln>
          </p:spPr>
          <p:txBody>
            <a:bodyPr wrap="none">
              <a:prstTxWarp prst="textNoShape">
                <a:avLst/>
              </a:prstTxWarp>
              <a:spAutoFit/>
            </a:bodyPr>
            <a:lstStyle/>
            <a:p>
              <a:r>
                <a:rPr lang="en-US" sz="1000" b="1">
                  <a:solidFill>
                    <a:srgbClr val="FF0000"/>
                  </a:solidFill>
                </a:rPr>
                <a:t>-100</a:t>
              </a:r>
            </a:p>
          </p:txBody>
        </p:sp>
        <p:sp>
          <p:nvSpPr>
            <p:cNvPr id="70671" name="Text Box 15"/>
            <p:cNvSpPr txBox="1">
              <a:spLocks noChangeAspect="1" noChangeArrowheads="1"/>
            </p:cNvSpPr>
            <p:nvPr/>
          </p:nvSpPr>
          <p:spPr bwMode="auto">
            <a:xfrm>
              <a:off x="4007" y="960"/>
              <a:ext cx="313" cy="194"/>
            </a:xfrm>
            <a:prstGeom prst="rect">
              <a:avLst/>
            </a:prstGeom>
            <a:noFill/>
            <a:ln w="9525">
              <a:noFill/>
              <a:miter lim="800000"/>
              <a:headEnd/>
              <a:tailEnd/>
            </a:ln>
          </p:spPr>
          <p:txBody>
            <a:bodyPr wrap="none">
              <a:prstTxWarp prst="textNoShape">
                <a:avLst/>
              </a:prstTxWarp>
              <a:spAutoFit/>
            </a:bodyPr>
            <a:lstStyle/>
            <a:p>
              <a:r>
                <a:rPr lang="en-US" sz="1000" b="1">
                  <a:solidFill>
                    <a:srgbClr val="FF0000"/>
                  </a:solidFill>
                </a:rPr>
                <a:t>010</a:t>
              </a:r>
            </a:p>
          </p:txBody>
        </p:sp>
        <p:sp>
          <p:nvSpPr>
            <p:cNvPr id="70672" name="Text Box 16"/>
            <p:cNvSpPr txBox="1">
              <a:spLocks noChangeAspect="1" noChangeArrowheads="1"/>
            </p:cNvSpPr>
            <p:nvPr/>
          </p:nvSpPr>
          <p:spPr bwMode="auto">
            <a:xfrm>
              <a:off x="5393" y="2242"/>
              <a:ext cx="313" cy="194"/>
            </a:xfrm>
            <a:prstGeom prst="rect">
              <a:avLst/>
            </a:prstGeom>
            <a:noFill/>
            <a:ln w="9525">
              <a:noFill/>
              <a:miter lim="800000"/>
              <a:headEnd/>
              <a:tailEnd/>
            </a:ln>
          </p:spPr>
          <p:txBody>
            <a:bodyPr wrap="none">
              <a:prstTxWarp prst="textNoShape">
                <a:avLst/>
              </a:prstTxWarp>
              <a:spAutoFit/>
            </a:bodyPr>
            <a:lstStyle/>
            <a:p>
              <a:r>
                <a:rPr lang="en-US" sz="1000" b="1">
                  <a:solidFill>
                    <a:srgbClr val="FF0000"/>
                  </a:solidFill>
                </a:rPr>
                <a:t>100</a:t>
              </a:r>
            </a:p>
          </p:txBody>
        </p:sp>
        <p:sp>
          <p:nvSpPr>
            <p:cNvPr id="70673" name="Text Box 17"/>
            <p:cNvSpPr txBox="1">
              <a:spLocks noChangeAspect="1" noChangeArrowheads="1"/>
            </p:cNvSpPr>
            <p:nvPr/>
          </p:nvSpPr>
          <p:spPr bwMode="auto">
            <a:xfrm>
              <a:off x="3311" y="2697"/>
              <a:ext cx="381" cy="194"/>
            </a:xfrm>
            <a:prstGeom prst="rect">
              <a:avLst/>
            </a:prstGeom>
            <a:noFill/>
            <a:ln w="9525">
              <a:noFill/>
              <a:miter lim="800000"/>
              <a:headEnd/>
              <a:tailEnd/>
            </a:ln>
          </p:spPr>
          <p:txBody>
            <a:bodyPr wrap="none">
              <a:prstTxWarp prst="textNoShape">
                <a:avLst/>
              </a:prstTxWarp>
              <a:spAutoFit/>
            </a:bodyPr>
            <a:lstStyle/>
            <a:p>
              <a:r>
                <a:rPr lang="en-US" sz="1000" b="1">
                  <a:solidFill>
                    <a:srgbClr val="0000FF"/>
                  </a:solidFill>
                </a:rPr>
                <a:t>-1-11</a:t>
              </a:r>
              <a:endParaRPr lang="en-US" sz="1000" b="1">
                <a:solidFill>
                  <a:srgbClr val="FF0000"/>
                </a:solidFill>
              </a:endParaRPr>
            </a:p>
          </p:txBody>
        </p:sp>
        <p:sp>
          <p:nvSpPr>
            <p:cNvPr id="70674" name="Text Box 18"/>
            <p:cNvSpPr txBox="1">
              <a:spLocks noChangeAspect="1" noChangeArrowheads="1"/>
            </p:cNvSpPr>
            <p:nvPr/>
          </p:nvSpPr>
          <p:spPr bwMode="auto">
            <a:xfrm>
              <a:off x="4641" y="2697"/>
              <a:ext cx="348" cy="194"/>
            </a:xfrm>
            <a:prstGeom prst="rect">
              <a:avLst/>
            </a:prstGeom>
            <a:noFill/>
            <a:ln w="9525">
              <a:noFill/>
              <a:miter lim="800000"/>
              <a:headEnd/>
              <a:tailEnd/>
            </a:ln>
          </p:spPr>
          <p:txBody>
            <a:bodyPr wrap="none">
              <a:prstTxWarp prst="textNoShape">
                <a:avLst/>
              </a:prstTxWarp>
              <a:spAutoFit/>
            </a:bodyPr>
            <a:lstStyle/>
            <a:p>
              <a:r>
                <a:rPr lang="en-US" sz="1000" b="1">
                  <a:solidFill>
                    <a:srgbClr val="0000FF"/>
                  </a:solidFill>
                </a:rPr>
                <a:t>1-11</a:t>
              </a:r>
              <a:endParaRPr lang="en-US" sz="1000" b="1">
                <a:solidFill>
                  <a:srgbClr val="FF0000"/>
                </a:solidFill>
              </a:endParaRPr>
            </a:p>
          </p:txBody>
        </p:sp>
        <p:sp>
          <p:nvSpPr>
            <p:cNvPr id="70675" name="Text Box 19"/>
            <p:cNvSpPr txBox="1">
              <a:spLocks noChangeAspect="1" noChangeArrowheads="1"/>
            </p:cNvSpPr>
            <p:nvPr/>
          </p:nvSpPr>
          <p:spPr bwMode="auto">
            <a:xfrm>
              <a:off x="4624" y="1793"/>
              <a:ext cx="313" cy="194"/>
            </a:xfrm>
            <a:prstGeom prst="rect">
              <a:avLst/>
            </a:prstGeom>
            <a:noFill/>
            <a:ln w="9525">
              <a:noFill/>
              <a:miter lim="800000"/>
              <a:headEnd/>
              <a:tailEnd/>
            </a:ln>
          </p:spPr>
          <p:txBody>
            <a:bodyPr wrap="none">
              <a:prstTxWarp prst="textNoShape">
                <a:avLst/>
              </a:prstTxWarp>
              <a:spAutoFit/>
            </a:bodyPr>
            <a:lstStyle/>
            <a:p>
              <a:r>
                <a:rPr lang="en-US" sz="1000" b="1">
                  <a:solidFill>
                    <a:srgbClr val="0000FF"/>
                  </a:solidFill>
                </a:rPr>
                <a:t>111</a:t>
              </a:r>
              <a:endParaRPr lang="en-US" sz="1000" b="1">
                <a:solidFill>
                  <a:srgbClr val="FF0000"/>
                </a:solidFill>
              </a:endParaRPr>
            </a:p>
          </p:txBody>
        </p:sp>
        <p:sp>
          <p:nvSpPr>
            <p:cNvPr id="70676" name="Text Box 20"/>
            <p:cNvSpPr txBox="1">
              <a:spLocks noChangeAspect="1" noChangeArrowheads="1"/>
            </p:cNvSpPr>
            <p:nvPr/>
          </p:nvSpPr>
          <p:spPr bwMode="auto">
            <a:xfrm>
              <a:off x="3327" y="1793"/>
              <a:ext cx="348" cy="194"/>
            </a:xfrm>
            <a:prstGeom prst="rect">
              <a:avLst/>
            </a:prstGeom>
            <a:noFill/>
            <a:ln w="9525">
              <a:noFill/>
              <a:miter lim="800000"/>
              <a:headEnd/>
              <a:tailEnd/>
            </a:ln>
          </p:spPr>
          <p:txBody>
            <a:bodyPr wrap="none">
              <a:prstTxWarp prst="textNoShape">
                <a:avLst/>
              </a:prstTxWarp>
              <a:spAutoFit/>
            </a:bodyPr>
            <a:lstStyle/>
            <a:p>
              <a:r>
                <a:rPr lang="en-US" sz="1000" b="1">
                  <a:solidFill>
                    <a:srgbClr val="0000FF"/>
                  </a:solidFill>
                </a:rPr>
                <a:t>-111</a:t>
              </a:r>
              <a:endParaRPr lang="en-US" sz="1000" b="1">
                <a:solidFill>
                  <a:srgbClr val="FF0000"/>
                </a:solidFill>
              </a:endParaRPr>
            </a:p>
          </p:txBody>
        </p:sp>
        <p:sp>
          <p:nvSpPr>
            <p:cNvPr id="70677" name="Text Box 21"/>
            <p:cNvSpPr txBox="1">
              <a:spLocks noChangeAspect="1" noChangeArrowheads="1"/>
            </p:cNvSpPr>
            <p:nvPr/>
          </p:nvSpPr>
          <p:spPr bwMode="auto">
            <a:xfrm>
              <a:off x="3351" y="2154"/>
              <a:ext cx="347" cy="193"/>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-101</a:t>
              </a:r>
              <a:endParaRPr lang="en-US" sz="1000" b="1">
                <a:solidFill>
                  <a:srgbClr val="FF0000"/>
                </a:solidFill>
              </a:endParaRPr>
            </a:p>
          </p:txBody>
        </p:sp>
        <p:sp>
          <p:nvSpPr>
            <p:cNvPr id="70678" name="Text Box 22"/>
            <p:cNvSpPr txBox="1">
              <a:spLocks noChangeAspect="1" noChangeArrowheads="1"/>
            </p:cNvSpPr>
            <p:nvPr/>
          </p:nvSpPr>
          <p:spPr bwMode="auto">
            <a:xfrm>
              <a:off x="4982" y="1338"/>
              <a:ext cx="314" cy="194"/>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110</a:t>
              </a:r>
            </a:p>
          </p:txBody>
        </p:sp>
        <p:sp>
          <p:nvSpPr>
            <p:cNvPr id="70679" name="Text Box 23"/>
            <p:cNvSpPr txBox="1">
              <a:spLocks noChangeAspect="1" noChangeArrowheads="1"/>
            </p:cNvSpPr>
            <p:nvPr/>
          </p:nvSpPr>
          <p:spPr bwMode="auto">
            <a:xfrm>
              <a:off x="4595" y="2154"/>
              <a:ext cx="313" cy="193"/>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101</a:t>
              </a:r>
              <a:endParaRPr lang="en-US" sz="1000" b="1">
                <a:solidFill>
                  <a:srgbClr val="FF0000"/>
                </a:solidFill>
              </a:endParaRPr>
            </a:p>
          </p:txBody>
        </p:sp>
        <p:sp>
          <p:nvSpPr>
            <p:cNvPr id="70680" name="Text Box 24"/>
            <p:cNvSpPr txBox="1">
              <a:spLocks noChangeAspect="1" noChangeArrowheads="1"/>
            </p:cNvSpPr>
            <p:nvPr/>
          </p:nvSpPr>
          <p:spPr bwMode="auto">
            <a:xfrm>
              <a:off x="4142" y="1660"/>
              <a:ext cx="313" cy="194"/>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011</a:t>
              </a:r>
            </a:p>
          </p:txBody>
        </p:sp>
        <p:sp>
          <p:nvSpPr>
            <p:cNvPr id="70681" name="Text Box 25"/>
            <p:cNvSpPr txBox="1">
              <a:spLocks noChangeAspect="1" noChangeArrowheads="1"/>
            </p:cNvSpPr>
            <p:nvPr/>
          </p:nvSpPr>
          <p:spPr bwMode="auto">
            <a:xfrm>
              <a:off x="2941" y="1352"/>
              <a:ext cx="347" cy="193"/>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-110</a:t>
              </a:r>
              <a:endParaRPr lang="en-US" sz="1000" b="1">
                <a:solidFill>
                  <a:srgbClr val="FF0000"/>
                </a:solidFill>
              </a:endParaRPr>
            </a:p>
          </p:txBody>
        </p:sp>
        <p:sp>
          <p:nvSpPr>
            <p:cNvPr id="70682" name="Text Box 26"/>
            <p:cNvSpPr txBox="1">
              <a:spLocks noChangeAspect="1" noChangeArrowheads="1"/>
            </p:cNvSpPr>
            <p:nvPr/>
          </p:nvSpPr>
          <p:spPr bwMode="auto">
            <a:xfrm>
              <a:off x="4939" y="3179"/>
              <a:ext cx="348" cy="194"/>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1-10</a:t>
              </a:r>
              <a:endParaRPr lang="en-US" sz="1000" b="1">
                <a:solidFill>
                  <a:srgbClr val="FF0000"/>
                </a:solidFill>
              </a:endParaRPr>
            </a:p>
          </p:txBody>
        </p:sp>
        <p:sp>
          <p:nvSpPr>
            <p:cNvPr id="70683" name="Text Box 27"/>
            <p:cNvSpPr txBox="1">
              <a:spLocks noChangeAspect="1" noChangeArrowheads="1"/>
            </p:cNvSpPr>
            <p:nvPr/>
          </p:nvSpPr>
          <p:spPr bwMode="auto">
            <a:xfrm>
              <a:off x="4159" y="2816"/>
              <a:ext cx="347" cy="193"/>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0-11</a:t>
              </a:r>
            </a:p>
          </p:txBody>
        </p:sp>
        <p:sp>
          <p:nvSpPr>
            <p:cNvPr id="70684" name="Text Box 28"/>
            <p:cNvSpPr txBox="1">
              <a:spLocks noChangeAspect="1" noChangeArrowheads="1"/>
            </p:cNvSpPr>
            <p:nvPr/>
          </p:nvSpPr>
          <p:spPr bwMode="auto">
            <a:xfrm>
              <a:off x="2949" y="3200"/>
              <a:ext cx="382" cy="193"/>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-1-10</a:t>
              </a:r>
              <a:endParaRPr lang="en-US" sz="1000" b="1">
                <a:solidFill>
                  <a:srgbClr val="FF0000"/>
                </a:solidFill>
              </a:endParaRPr>
            </a:p>
          </p:txBody>
        </p:sp>
        <p:sp>
          <p:nvSpPr>
            <p:cNvPr id="70685" name="Oval 29"/>
            <p:cNvSpPr>
              <a:spLocks noChangeAspect="1" noChangeArrowheads="1"/>
            </p:cNvSpPr>
            <p:nvPr/>
          </p:nvSpPr>
          <p:spPr bwMode="auto">
            <a:xfrm>
              <a:off x="4110" y="1136"/>
              <a:ext cx="94"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70686" name="Oval 30"/>
            <p:cNvSpPr>
              <a:spLocks noChangeAspect="1" noChangeArrowheads="1"/>
            </p:cNvSpPr>
            <p:nvPr/>
          </p:nvSpPr>
          <p:spPr bwMode="auto">
            <a:xfrm>
              <a:off x="4941" y="3109"/>
              <a:ext cx="94" cy="97"/>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87" name="Oval 31"/>
            <p:cNvSpPr>
              <a:spLocks noChangeAspect="1" noChangeArrowheads="1"/>
            </p:cNvSpPr>
            <p:nvPr/>
          </p:nvSpPr>
          <p:spPr bwMode="auto">
            <a:xfrm>
              <a:off x="3691" y="1866"/>
              <a:ext cx="94" cy="97"/>
            </a:xfrm>
            <a:prstGeom prst="ellipse">
              <a:avLst/>
            </a:prstGeom>
            <a:solidFill>
              <a:srgbClr val="0000FF"/>
            </a:solidFill>
            <a:ln w="9525">
              <a:solidFill>
                <a:schemeClr val="tx1"/>
              </a:solidFill>
              <a:round/>
              <a:headEnd/>
              <a:tailEnd/>
            </a:ln>
          </p:spPr>
          <p:txBody>
            <a:bodyPr wrap="none" anchor="ctr">
              <a:prstTxWarp prst="textNoShape">
                <a:avLst/>
              </a:prstTxWarp>
            </a:bodyPr>
            <a:lstStyle/>
            <a:p>
              <a:endParaRPr lang="en-US"/>
            </a:p>
          </p:txBody>
        </p:sp>
        <p:sp>
          <p:nvSpPr>
            <p:cNvPr id="70688" name="Oval 32"/>
            <p:cNvSpPr>
              <a:spLocks noChangeAspect="1" noChangeArrowheads="1"/>
            </p:cNvSpPr>
            <p:nvPr/>
          </p:nvSpPr>
          <p:spPr bwMode="auto">
            <a:xfrm>
              <a:off x="2961" y="2285"/>
              <a:ext cx="94"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70689" name="Oval 33"/>
            <p:cNvSpPr>
              <a:spLocks noChangeAspect="1" noChangeArrowheads="1"/>
            </p:cNvSpPr>
            <p:nvPr/>
          </p:nvSpPr>
          <p:spPr bwMode="auto">
            <a:xfrm>
              <a:off x="4110" y="3456"/>
              <a:ext cx="94"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70690" name="Oval 34"/>
            <p:cNvSpPr>
              <a:spLocks noChangeAspect="1" noChangeArrowheads="1"/>
            </p:cNvSpPr>
            <p:nvPr/>
          </p:nvSpPr>
          <p:spPr bwMode="auto">
            <a:xfrm>
              <a:off x="4110" y="2285"/>
              <a:ext cx="94"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70691" name="Oval 35"/>
            <p:cNvSpPr>
              <a:spLocks noChangeAspect="1" noChangeArrowheads="1"/>
            </p:cNvSpPr>
            <p:nvPr/>
          </p:nvSpPr>
          <p:spPr bwMode="auto">
            <a:xfrm>
              <a:off x="5273" y="2285"/>
              <a:ext cx="94"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70692" name="Oval 36"/>
            <p:cNvSpPr>
              <a:spLocks noChangeAspect="1" noChangeArrowheads="1"/>
            </p:cNvSpPr>
            <p:nvPr/>
          </p:nvSpPr>
          <p:spPr bwMode="auto">
            <a:xfrm>
              <a:off x="3300" y="3109"/>
              <a:ext cx="94" cy="97"/>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3" name="Oval 37"/>
            <p:cNvSpPr>
              <a:spLocks noChangeAspect="1" noChangeArrowheads="1"/>
            </p:cNvSpPr>
            <p:nvPr/>
          </p:nvSpPr>
          <p:spPr bwMode="auto">
            <a:xfrm>
              <a:off x="3626" y="2278"/>
              <a:ext cx="93" cy="97"/>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4" name="Oval 38"/>
            <p:cNvSpPr>
              <a:spLocks noChangeAspect="1" noChangeArrowheads="1"/>
            </p:cNvSpPr>
            <p:nvPr/>
          </p:nvSpPr>
          <p:spPr bwMode="auto">
            <a:xfrm>
              <a:off x="4110" y="1808"/>
              <a:ext cx="94" cy="98"/>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5" name="Oval 39"/>
            <p:cNvSpPr>
              <a:spLocks noChangeAspect="1" noChangeArrowheads="1"/>
            </p:cNvSpPr>
            <p:nvPr/>
          </p:nvSpPr>
          <p:spPr bwMode="auto">
            <a:xfrm>
              <a:off x="4110" y="2762"/>
              <a:ext cx="94" cy="98"/>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6" name="Oval 40"/>
            <p:cNvSpPr>
              <a:spLocks noChangeAspect="1" noChangeArrowheads="1"/>
            </p:cNvSpPr>
            <p:nvPr/>
          </p:nvSpPr>
          <p:spPr bwMode="auto">
            <a:xfrm>
              <a:off x="4601" y="2285"/>
              <a:ext cx="94" cy="98"/>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7" name="Oval 41"/>
            <p:cNvSpPr>
              <a:spLocks noChangeAspect="1" noChangeArrowheads="1"/>
            </p:cNvSpPr>
            <p:nvPr/>
          </p:nvSpPr>
          <p:spPr bwMode="auto">
            <a:xfrm>
              <a:off x="3308" y="1457"/>
              <a:ext cx="93" cy="98"/>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8" name="Oval 42"/>
            <p:cNvSpPr>
              <a:spLocks noChangeAspect="1" noChangeArrowheads="1"/>
            </p:cNvSpPr>
            <p:nvPr/>
          </p:nvSpPr>
          <p:spPr bwMode="auto">
            <a:xfrm>
              <a:off x="4941" y="1454"/>
              <a:ext cx="94" cy="97"/>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9" name="Oval 43"/>
            <p:cNvSpPr>
              <a:spLocks noChangeAspect="1" noChangeArrowheads="1"/>
            </p:cNvSpPr>
            <p:nvPr/>
          </p:nvSpPr>
          <p:spPr bwMode="auto">
            <a:xfrm>
              <a:off x="4543" y="2697"/>
              <a:ext cx="94" cy="98"/>
            </a:xfrm>
            <a:prstGeom prst="ellipse">
              <a:avLst/>
            </a:prstGeom>
            <a:solidFill>
              <a:srgbClr val="0000FF"/>
            </a:solidFill>
            <a:ln w="9525">
              <a:solidFill>
                <a:schemeClr val="tx1"/>
              </a:solidFill>
              <a:round/>
              <a:headEnd/>
              <a:tailEnd/>
            </a:ln>
          </p:spPr>
          <p:txBody>
            <a:bodyPr wrap="none" anchor="ctr">
              <a:prstTxWarp prst="textNoShape">
                <a:avLst/>
              </a:prstTxWarp>
            </a:bodyPr>
            <a:lstStyle/>
            <a:p>
              <a:endParaRPr lang="en-US"/>
            </a:p>
          </p:txBody>
        </p:sp>
        <p:sp>
          <p:nvSpPr>
            <p:cNvPr id="70700" name="Oval 44"/>
            <p:cNvSpPr>
              <a:spLocks noChangeAspect="1" noChangeArrowheads="1"/>
            </p:cNvSpPr>
            <p:nvPr/>
          </p:nvSpPr>
          <p:spPr bwMode="auto">
            <a:xfrm>
              <a:off x="3691" y="2704"/>
              <a:ext cx="94" cy="98"/>
            </a:xfrm>
            <a:prstGeom prst="ellipse">
              <a:avLst/>
            </a:prstGeom>
            <a:solidFill>
              <a:srgbClr val="0000FF"/>
            </a:solidFill>
            <a:ln w="9525">
              <a:solidFill>
                <a:schemeClr val="tx1"/>
              </a:solidFill>
              <a:round/>
              <a:headEnd/>
              <a:tailEnd/>
            </a:ln>
          </p:spPr>
          <p:txBody>
            <a:bodyPr wrap="none" anchor="ctr">
              <a:prstTxWarp prst="textNoShape">
                <a:avLst/>
              </a:prstTxWarp>
            </a:bodyPr>
            <a:lstStyle/>
            <a:p>
              <a:endParaRPr lang="en-US"/>
            </a:p>
          </p:txBody>
        </p:sp>
        <p:sp>
          <p:nvSpPr>
            <p:cNvPr id="70701" name="Oval 45"/>
            <p:cNvSpPr>
              <a:spLocks noChangeAspect="1" noChangeArrowheads="1"/>
            </p:cNvSpPr>
            <p:nvPr/>
          </p:nvSpPr>
          <p:spPr bwMode="auto">
            <a:xfrm>
              <a:off x="4536" y="1866"/>
              <a:ext cx="94" cy="97"/>
            </a:xfrm>
            <a:prstGeom prst="ellipse">
              <a:avLst/>
            </a:prstGeom>
            <a:solidFill>
              <a:srgbClr val="0000FF"/>
            </a:solidFill>
            <a:ln w="9525">
              <a:solidFill>
                <a:schemeClr val="tx1"/>
              </a:solidFill>
              <a:round/>
              <a:headEnd/>
              <a:tailEnd/>
            </a:ln>
          </p:spPr>
          <p:txBody>
            <a:bodyPr wrap="none" anchor="ctr">
              <a:prstTxWarp prst="textNoShape">
                <a:avLst/>
              </a:prstTxWarp>
            </a:bodyPr>
            <a:lstStyle/>
            <a:p>
              <a:endParaRPr lang="en-US"/>
            </a:p>
          </p:txBody>
        </p:sp>
      </p:grpSp>
      <p:sp>
        <p:nvSpPr>
          <p:cNvPr id="70660" name="Rectangle 50"/>
          <p:cNvSpPr>
            <a:spLocks noChangeArrowheads="1"/>
          </p:cNvSpPr>
          <p:nvPr/>
        </p:nvSpPr>
        <p:spPr bwMode="auto">
          <a:xfrm>
            <a:off x="4940300" y="1498600"/>
            <a:ext cx="3876675" cy="336550"/>
          </a:xfrm>
          <a:prstGeom prst="rect">
            <a:avLst/>
          </a:prstGeom>
          <a:noFill/>
          <a:ln w="9525">
            <a:noFill/>
            <a:miter lim="800000"/>
            <a:headEnd/>
            <a:tailEnd/>
          </a:ln>
        </p:spPr>
        <p:txBody>
          <a:bodyPr wrap="none">
            <a:prstTxWarp prst="textNoShape">
              <a:avLst/>
            </a:prstTxWarp>
            <a:spAutoFit/>
          </a:bodyPr>
          <a:lstStyle/>
          <a:p>
            <a:r>
              <a:rPr lang="en-US" sz="1600" b="1"/>
              <a:t>001 standard stereographic projection</a:t>
            </a:r>
          </a:p>
        </p:txBody>
      </p:sp>
      <p:sp>
        <p:nvSpPr>
          <p:cNvPr id="70661" name="Rectangle 47"/>
          <p:cNvSpPr>
            <a:spLocks noChangeArrowheads="1"/>
          </p:cNvSpPr>
          <p:nvPr/>
        </p:nvSpPr>
        <p:spPr bwMode="auto">
          <a:xfrm>
            <a:off x="3714750" y="914400"/>
            <a:ext cx="5429250" cy="347663"/>
          </a:xfrm>
          <a:prstGeom prst="rect">
            <a:avLst/>
          </a:prstGeom>
          <a:noFill/>
          <a:ln w="9525">
            <a:noFill/>
            <a:miter lim="800000"/>
            <a:headEnd/>
            <a:tailEnd/>
          </a:ln>
        </p:spPr>
        <p:txBody>
          <a:bodyPr wrap="none">
            <a:prstTxWarp prst="textNoShape">
              <a:avLst/>
            </a:prstTxWarp>
            <a:spAutoFit/>
          </a:bodyPr>
          <a:lstStyle/>
          <a:p>
            <a:pPr>
              <a:lnSpc>
                <a:spcPct val="120000"/>
              </a:lnSpc>
            </a:pPr>
            <a:r>
              <a:rPr lang="en-US" sz="1400" b="1"/>
              <a:t>	</a:t>
            </a:r>
            <a:r>
              <a:rPr lang="en-US" sz="1400"/>
              <a:t>Minimum axis-angle pair, 42.85</a:t>
            </a:r>
            <a:r>
              <a:rPr lang="en-US" sz="1400">
                <a:sym typeface="Symbol" pitchFamily="1" charset="2"/>
              </a:rPr>
              <a:t></a:t>
            </a:r>
            <a:r>
              <a:rPr lang="en-US" sz="1400"/>
              <a:t> &lt;0.968  0.178  0.178&gt;</a:t>
            </a:r>
          </a:p>
        </p:txBody>
      </p:sp>
      <p:sp>
        <p:nvSpPr>
          <p:cNvPr id="70665" name="Rectangle 52"/>
          <p:cNvSpPr>
            <a:spLocks noChangeArrowheads="1"/>
          </p:cNvSpPr>
          <p:nvPr/>
        </p:nvSpPr>
        <p:spPr bwMode="auto">
          <a:xfrm>
            <a:off x="2755900" y="2286000"/>
            <a:ext cx="1587500" cy="304800"/>
          </a:xfrm>
          <a:prstGeom prst="rect">
            <a:avLst/>
          </a:prstGeom>
          <a:noFill/>
          <a:ln w="9525">
            <a:noFill/>
            <a:miter lim="800000"/>
            <a:headEnd/>
            <a:tailEnd/>
          </a:ln>
        </p:spPr>
        <p:txBody>
          <a:bodyPr wrap="none">
            <a:prstTxWarp prst="textNoShape">
              <a:avLst/>
            </a:prstTxWarp>
            <a:spAutoFit/>
          </a:bodyPr>
          <a:lstStyle/>
          <a:p>
            <a:r>
              <a:rPr lang="en-US" sz="1400" dirty="0"/>
              <a:t>44.88 (max MRD)</a:t>
            </a:r>
          </a:p>
        </p:txBody>
      </p:sp>
      <p:sp>
        <p:nvSpPr>
          <p:cNvPr id="70666" name="Rectangle 53"/>
          <p:cNvSpPr>
            <a:spLocks noChangeArrowheads="1"/>
          </p:cNvSpPr>
          <p:nvPr/>
        </p:nvSpPr>
        <p:spPr bwMode="auto">
          <a:xfrm>
            <a:off x="2819400" y="4267200"/>
            <a:ext cx="1587500" cy="304800"/>
          </a:xfrm>
          <a:prstGeom prst="rect">
            <a:avLst/>
          </a:prstGeom>
          <a:noFill/>
          <a:ln w="9525">
            <a:noFill/>
            <a:miter lim="800000"/>
            <a:headEnd/>
            <a:tailEnd/>
          </a:ln>
        </p:spPr>
        <p:txBody>
          <a:bodyPr wrap="none">
            <a:prstTxWarp prst="textNoShape">
              <a:avLst/>
            </a:prstTxWarp>
            <a:spAutoFit/>
          </a:bodyPr>
          <a:lstStyle/>
          <a:p>
            <a:r>
              <a:rPr lang="en-US" sz="1400" dirty="0"/>
              <a:t>45.68 (max MRD)</a:t>
            </a:r>
          </a:p>
        </p:txBody>
      </p:sp>
      <p:sp>
        <p:nvSpPr>
          <p:cNvPr id="70708" name="Rectangle 14"/>
          <p:cNvSpPr>
            <a:spLocks noChangeArrowheads="1"/>
          </p:cNvSpPr>
          <p:nvPr/>
        </p:nvSpPr>
        <p:spPr bwMode="auto">
          <a:xfrm>
            <a:off x="5410200" y="5562600"/>
            <a:ext cx="3454400" cy="457200"/>
          </a:xfrm>
          <a:prstGeom prst="rect">
            <a:avLst/>
          </a:prstGeom>
          <a:noFill/>
          <a:ln w="9525">
            <a:noFill/>
            <a:miter lim="800000"/>
            <a:headEnd/>
            <a:tailEnd/>
          </a:ln>
        </p:spPr>
        <p:txBody>
          <a:bodyPr wrap="none">
            <a:prstTxWarp prst="textNoShape">
              <a:avLst/>
            </a:prstTxWarp>
            <a:spAutoFit/>
          </a:bodyPr>
          <a:lstStyle/>
          <a:p>
            <a:r>
              <a:rPr lang="en-US" dirty="0"/>
              <a:t>770 nm as-rolled, EBSD</a:t>
            </a:r>
          </a:p>
        </p:txBody>
      </p:sp>
      <p:pic>
        <p:nvPicPr>
          <p:cNvPr id="70709" name="Picture 53" descr="5d_770nm_rolled_Cu"/>
          <p:cNvPicPr>
            <a:picLocks noChangeAspect="1" noChangeArrowheads="1"/>
          </p:cNvPicPr>
          <p:nvPr/>
        </p:nvPicPr>
        <p:blipFill>
          <a:blip r:embed="rId4" cstate="print"/>
          <a:srcRect l="11137" t="18089" r="63654" b="63358"/>
          <a:stretch>
            <a:fillRect/>
          </a:stretch>
        </p:blipFill>
        <p:spPr bwMode="auto">
          <a:xfrm>
            <a:off x="838200" y="1143000"/>
            <a:ext cx="1828800" cy="1905000"/>
          </a:xfrm>
          <a:prstGeom prst="rect">
            <a:avLst/>
          </a:prstGeom>
          <a:noFill/>
        </p:spPr>
      </p:pic>
      <p:pic>
        <p:nvPicPr>
          <p:cNvPr id="70710" name="Picture 54" descr="5d_770nm_rolled_Nb"/>
          <p:cNvPicPr>
            <a:picLocks noChangeAspect="1" noChangeArrowheads="1"/>
          </p:cNvPicPr>
          <p:nvPr/>
        </p:nvPicPr>
        <p:blipFill>
          <a:blip r:embed="rId5" cstate="print"/>
          <a:srcRect l="10503" t="18553" r="63239" b="63637"/>
          <a:stretch>
            <a:fillRect/>
          </a:stretch>
        </p:blipFill>
        <p:spPr bwMode="auto">
          <a:xfrm>
            <a:off x="800100" y="3200400"/>
            <a:ext cx="1905000" cy="1828800"/>
          </a:xfrm>
          <a:prstGeom prst="rect">
            <a:avLst/>
          </a:prstGeom>
          <a:noFill/>
        </p:spPr>
      </p:pic>
      <p:pic>
        <p:nvPicPr>
          <p:cNvPr id="70711" name="Picture 55" descr="5d_770nm_rolled_Cu"/>
          <p:cNvPicPr>
            <a:picLocks noChangeAspect="1" noChangeArrowheads="1"/>
          </p:cNvPicPr>
          <p:nvPr/>
        </p:nvPicPr>
        <p:blipFill>
          <a:blip r:embed="rId4" cstate="print"/>
          <a:srcRect l="16388" t="6949" r="32146" b="84894"/>
          <a:stretch>
            <a:fillRect/>
          </a:stretch>
        </p:blipFill>
        <p:spPr bwMode="auto">
          <a:xfrm>
            <a:off x="3048000" y="6175375"/>
            <a:ext cx="3043238" cy="682625"/>
          </a:xfrm>
          <a:prstGeom prst="rect">
            <a:avLst/>
          </a:prstGeom>
          <a:noFill/>
        </p:spPr>
      </p:pic>
      <p:sp>
        <p:nvSpPr>
          <p:cNvPr id="53" name="Slide Number Placeholder 52"/>
          <p:cNvSpPr>
            <a:spLocks noGrp="1"/>
          </p:cNvSpPr>
          <p:nvPr>
            <p:ph type="sldNum" sz="quarter" idx="12"/>
          </p:nvPr>
        </p:nvSpPr>
        <p:spPr/>
        <p:txBody>
          <a:bodyPr/>
          <a:lstStyle/>
          <a:p>
            <a:pPr>
              <a:defRPr/>
            </a:pPr>
            <a:fld id="{6C60B899-AC53-454B-8929-A4B8C4BB68FC}" type="slidenum">
              <a:rPr lang="en-US" smtClean="0"/>
              <a:pPr>
                <a:defRPr/>
              </a:pPr>
              <a:t>59</a:t>
            </a:fld>
            <a:endParaRPr lang="en-US"/>
          </a:p>
        </p:txBody>
      </p:sp>
      <p:sp>
        <p:nvSpPr>
          <p:cNvPr id="54" name="Rectangle 53"/>
          <p:cNvSpPr/>
          <p:nvPr/>
        </p:nvSpPr>
        <p:spPr>
          <a:xfrm>
            <a:off x="533400" y="5181600"/>
            <a:ext cx="4572000" cy="1200329"/>
          </a:xfrm>
          <a:prstGeom prst="rect">
            <a:avLst/>
          </a:prstGeom>
        </p:spPr>
        <p:txBody>
          <a:bodyPr>
            <a:spAutoFit/>
          </a:bodyPr>
          <a:lstStyle/>
          <a:p>
            <a:r>
              <a:rPr lang="en-US" sz="1800" i="1" dirty="0" err="1"/>
              <a:t>Acta</a:t>
            </a:r>
            <a:r>
              <a:rPr lang="en-US" sz="1800" i="1" dirty="0"/>
              <a:t> Mater</a:t>
            </a:r>
            <a:r>
              <a:rPr lang="en-US" sz="1800" dirty="0"/>
              <a:t>. </a:t>
            </a:r>
            <a:r>
              <a:rPr lang="en-US" sz="1800" b="1" dirty="0"/>
              <a:t>59 </a:t>
            </a:r>
            <a:r>
              <a:rPr lang="en-US" sz="1800" dirty="0"/>
              <a:t>(2011) 7744; Demkowicz &amp; Thilly; 7° tilt away from ideal {112}//{112} lowers interface energy from 820 down to 690mJ/m</a:t>
            </a:r>
            <a:r>
              <a:rPr lang="en-US" sz="1800" baseline="30000" dirty="0"/>
              <a:t>-2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00FF"/>
                </a:solidFill>
                <a:latin typeface="+mn-lt"/>
              </a:rPr>
              <a:t>Orientation relationship (OR)</a:t>
            </a:r>
          </a:p>
        </p:txBody>
      </p:sp>
      <p:sp>
        <p:nvSpPr>
          <p:cNvPr id="3" name="Content Placeholder 2"/>
          <p:cNvSpPr>
            <a:spLocks noGrp="1"/>
          </p:cNvSpPr>
          <p:nvPr>
            <p:ph idx="1"/>
          </p:nvPr>
        </p:nvSpPr>
        <p:spPr>
          <a:xfrm>
            <a:off x="457200" y="1371600"/>
            <a:ext cx="8229600" cy="5257800"/>
          </a:xfrm>
        </p:spPr>
        <p:txBody>
          <a:bodyPr>
            <a:normAutofit fontScale="77500" lnSpcReduction="20000"/>
          </a:bodyPr>
          <a:lstStyle/>
          <a:p>
            <a:pPr>
              <a:buNone/>
            </a:pPr>
            <a:r>
              <a:rPr lang="en-US" dirty="0"/>
              <a:t>Notation: </a:t>
            </a:r>
          </a:p>
          <a:p>
            <a:pPr algn="ctr">
              <a:buNone/>
            </a:pPr>
            <a:r>
              <a:rPr lang="en-US" dirty="0"/>
              <a:t>(</a:t>
            </a:r>
            <a:r>
              <a:rPr lang="en-US" dirty="0" err="1"/>
              <a:t>hkl</a:t>
            </a:r>
            <a:r>
              <a:rPr lang="en-US" dirty="0"/>
              <a:t>)</a:t>
            </a:r>
            <a:r>
              <a:rPr lang="el-GR" baseline="-25000" dirty="0"/>
              <a:t>α</a:t>
            </a:r>
            <a:r>
              <a:rPr lang="en-US" dirty="0"/>
              <a:t>//(</a:t>
            </a:r>
            <a:r>
              <a:rPr lang="en-US" dirty="0" err="1"/>
              <a:t>h’k’l</a:t>
            </a:r>
            <a:r>
              <a:rPr lang="en-US" dirty="0"/>
              <a:t>’)</a:t>
            </a:r>
            <a:r>
              <a:rPr lang="en-US" baseline="-25000" dirty="0">
                <a:sym typeface="Symbol"/>
              </a:rPr>
              <a:t></a:t>
            </a:r>
            <a:r>
              <a:rPr lang="en-US" dirty="0">
                <a:sym typeface="Symbol"/>
              </a:rPr>
              <a:t> 	[</a:t>
            </a:r>
            <a:r>
              <a:rPr lang="en-US" dirty="0" err="1">
                <a:sym typeface="Symbol"/>
              </a:rPr>
              <a:t>uvw</a:t>
            </a:r>
            <a:r>
              <a:rPr lang="en-US" dirty="0">
                <a:sym typeface="Symbol"/>
              </a:rPr>
              <a:t>]</a:t>
            </a:r>
            <a:r>
              <a:rPr lang="el-GR" baseline="-25000" dirty="0"/>
              <a:t>α</a:t>
            </a:r>
            <a:r>
              <a:rPr lang="en-US" dirty="0"/>
              <a:t>//[</a:t>
            </a:r>
            <a:r>
              <a:rPr lang="en-US" dirty="0" err="1"/>
              <a:t>u’v’w</a:t>
            </a:r>
            <a:r>
              <a:rPr lang="en-US" dirty="0"/>
              <a:t>’]</a:t>
            </a:r>
            <a:r>
              <a:rPr lang="en-US" baseline="-25000" dirty="0">
                <a:sym typeface="Symbol"/>
              </a:rPr>
              <a:t></a:t>
            </a:r>
          </a:p>
          <a:p>
            <a:pPr marL="0" indent="0">
              <a:buNone/>
            </a:pPr>
            <a:endParaRPr lang="en-US" dirty="0">
              <a:sym typeface="Symbol"/>
            </a:endParaRPr>
          </a:p>
          <a:p>
            <a:pPr marL="0" indent="0">
              <a:buNone/>
            </a:pPr>
            <a:r>
              <a:rPr lang="en-US" dirty="0">
                <a:sym typeface="Symbol"/>
              </a:rPr>
              <a:t>The (</a:t>
            </a:r>
            <a:r>
              <a:rPr lang="en-US" dirty="0" err="1">
                <a:sym typeface="Symbol"/>
              </a:rPr>
              <a:t>hkl</a:t>
            </a:r>
            <a:r>
              <a:rPr lang="en-US" dirty="0">
                <a:sym typeface="Symbol"/>
              </a:rPr>
              <a:t>) plane of the </a:t>
            </a:r>
            <a:r>
              <a:rPr lang="el-GR" dirty="0">
                <a:sym typeface="Symbol"/>
              </a:rPr>
              <a:t>α</a:t>
            </a:r>
            <a:r>
              <a:rPr lang="en-US" dirty="0">
                <a:sym typeface="Symbol"/>
              </a:rPr>
              <a:t> crystal lies parallel to the (</a:t>
            </a:r>
            <a:r>
              <a:rPr lang="en-US" dirty="0" err="1">
                <a:sym typeface="Symbol"/>
              </a:rPr>
              <a:t>h’k’l</a:t>
            </a:r>
            <a:r>
              <a:rPr lang="en-US" dirty="0">
                <a:sym typeface="Symbol"/>
              </a:rPr>
              <a:t>’) plane of the  crystal</a:t>
            </a:r>
          </a:p>
          <a:p>
            <a:pPr marL="0" indent="0">
              <a:buNone/>
            </a:pPr>
            <a:endParaRPr lang="en-US" dirty="0">
              <a:sym typeface="Symbol"/>
            </a:endParaRPr>
          </a:p>
          <a:p>
            <a:pPr marL="0" indent="0">
              <a:buNone/>
            </a:pPr>
            <a:r>
              <a:rPr lang="en-US" dirty="0"/>
              <a:t>Similarly for the [</a:t>
            </a:r>
            <a:r>
              <a:rPr lang="en-US" dirty="0" err="1"/>
              <a:t>uvw</a:t>
            </a:r>
            <a:r>
              <a:rPr lang="en-US" dirty="0"/>
              <a:t>] and [</a:t>
            </a:r>
            <a:r>
              <a:rPr lang="en-US" dirty="0" err="1"/>
              <a:t>u’v’w</a:t>
            </a:r>
            <a:r>
              <a:rPr lang="en-US" dirty="0"/>
              <a:t>’] directions of the two crystals</a:t>
            </a:r>
          </a:p>
          <a:p>
            <a:pPr marL="0" indent="0">
              <a:buNone/>
            </a:pPr>
            <a:endParaRPr lang="en-US" dirty="0"/>
          </a:p>
          <a:p>
            <a:pPr marL="0" indent="0">
              <a:buNone/>
            </a:pPr>
            <a:r>
              <a:rPr lang="en-US" dirty="0"/>
              <a:t>[</a:t>
            </a:r>
            <a:r>
              <a:rPr lang="en-US" dirty="0" err="1"/>
              <a:t>uvw</a:t>
            </a:r>
            <a:r>
              <a:rPr lang="en-US" dirty="0"/>
              <a:t>] and [</a:t>
            </a:r>
            <a:r>
              <a:rPr lang="en-US" dirty="0" err="1"/>
              <a:t>u’v’w</a:t>
            </a:r>
            <a:r>
              <a:rPr lang="en-US" dirty="0"/>
              <a:t>’] must lie in the (</a:t>
            </a:r>
            <a:r>
              <a:rPr lang="en-US" dirty="0" err="1"/>
              <a:t>hkl</a:t>
            </a:r>
            <a:r>
              <a:rPr lang="en-US" dirty="0"/>
              <a:t>) and (</a:t>
            </a:r>
            <a:r>
              <a:rPr lang="en-US" dirty="0" err="1"/>
              <a:t>h’k’l</a:t>
            </a:r>
            <a:r>
              <a:rPr lang="en-US" dirty="0"/>
              <a:t>’) planes, respectively</a:t>
            </a:r>
          </a:p>
          <a:p>
            <a:pPr marL="0" indent="0">
              <a:buNone/>
            </a:pPr>
            <a:endParaRPr lang="en-US" dirty="0"/>
          </a:p>
          <a:p>
            <a:pPr marL="0" indent="0">
              <a:buNone/>
            </a:pPr>
            <a:r>
              <a:rPr lang="en-US" dirty="0"/>
              <a:t>The orientation relationship holds regardless of the coherency of the boundary</a:t>
            </a:r>
          </a:p>
          <a:p>
            <a:pPr marL="0" indent="0">
              <a:buNone/>
            </a:pPr>
            <a:endParaRPr lang="en-US" dirty="0"/>
          </a:p>
        </p:txBody>
      </p:sp>
      <p:sp>
        <p:nvSpPr>
          <p:cNvPr id="4" name="Slide Number Placeholder 3"/>
          <p:cNvSpPr>
            <a:spLocks noGrp="1"/>
          </p:cNvSpPr>
          <p:nvPr>
            <p:ph type="sldNum" sz="quarter" idx="12"/>
          </p:nvPr>
        </p:nvSpPr>
        <p:spPr/>
        <p:txBody>
          <a:bodyPr/>
          <a:lstStyle/>
          <a:p>
            <a:fld id="{C54BFF6E-4D05-1E40-B668-4788D8841950}" type="slidenum">
              <a:rPr lang="en-US" smtClean="0"/>
              <a:pPr/>
              <a:t>6</a:t>
            </a:fld>
            <a:endParaRPr lang="en-US"/>
          </a:p>
        </p:txBody>
      </p:sp>
    </p:spTree>
    <p:extLst>
      <p:ext uri="{BB962C8B-B14F-4D97-AF65-F5344CB8AC3E}">
        <p14:creationId xmlns:p14="http://schemas.microsoft.com/office/powerpoint/2010/main" val="12832261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B00C08"/>
                </a:solidFill>
              </a:rPr>
              <a:t>Ex Situ Thermal stability Study of ARB Cu-Nb (18nm)</a:t>
            </a:r>
          </a:p>
        </p:txBody>
      </p:sp>
      <p:sp>
        <p:nvSpPr>
          <p:cNvPr id="3" name="Content Placeholder 2"/>
          <p:cNvSpPr>
            <a:spLocks noGrp="1"/>
          </p:cNvSpPr>
          <p:nvPr>
            <p:ph idx="1"/>
          </p:nvPr>
        </p:nvSpPr>
        <p:spPr>
          <a:xfrm>
            <a:off x="457200" y="1981200"/>
            <a:ext cx="8229600" cy="4144963"/>
          </a:xfrm>
        </p:spPr>
        <p:txBody>
          <a:bodyPr>
            <a:normAutofit fontScale="85000" lnSpcReduction="20000"/>
          </a:bodyPr>
          <a:lstStyle/>
          <a:p>
            <a:pPr>
              <a:lnSpc>
                <a:spcPct val="120000"/>
              </a:lnSpc>
            </a:pPr>
            <a:r>
              <a:rPr lang="en-US" dirty="0"/>
              <a:t>Used drop furnace – each sample held for 1 hr at temperature in vacuum (10</a:t>
            </a:r>
            <a:r>
              <a:rPr lang="en-US" baseline="30000" dirty="0"/>
              <a:t>-7</a:t>
            </a:r>
            <a:r>
              <a:rPr lang="en-US" dirty="0"/>
              <a:t> </a:t>
            </a:r>
            <a:r>
              <a:rPr lang="en-US" dirty="0" err="1"/>
              <a:t>Torr</a:t>
            </a:r>
            <a:r>
              <a:rPr lang="en-US" dirty="0"/>
              <a:t>) and then furnace cooled</a:t>
            </a:r>
          </a:p>
          <a:p>
            <a:pPr>
              <a:lnSpc>
                <a:spcPct val="120000"/>
              </a:lnSpc>
            </a:pPr>
            <a:r>
              <a:rPr lang="en-US" dirty="0"/>
              <a:t>Compare to conventional K-S ({111}Cu//{110}Nb) interface, {112} K-S is high energy interface, is it thermally stable?</a:t>
            </a:r>
          </a:p>
          <a:p>
            <a:pPr>
              <a:lnSpc>
                <a:spcPct val="120000"/>
              </a:lnSpc>
            </a:pPr>
            <a:r>
              <a:rPr lang="en-US" dirty="0"/>
              <a:t>Does the interface deviate from {112} K-S stable?</a:t>
            </a:r>
          </a:p>
          <a:p>
            <a:pPr>
              <a:lnSpc>
                <a:spcPct val="120000"/>
              </a:lnSpc>
            </a:pPr>
            <a:r>
              <a:rPr lang="en-US" dirty="0"/>
              <a:t>Is a triple junction stable?</a:t>
            </a:r>
          </a:p>
          <a:p>
            <a:pPr>
              <a:lnSpc>
                <a:spcPct val="120000"/>
              </a:lnSpc>
            </a:pPr>
            <a:r>
              <a:rPr lang="en-US" dirty="0"/>
              <a:t>Is a very thin layer stable?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40" y="304800"/>
            <a:ext cx="4419600" cy="1143000"/>
          </a:xfrm>
        </p:spPr>
        <p:txBody>
          <a:bodyPr>
            <a:normAutofit/>
          </a:bodyPr>
          <a:lstStyle/>
          <a:p>
            <a:r>
              <a:rPr lang="en-US" sz="2800" dirty="0">
                <a:solidFill>
                  <a:srgbClr val="B00C08"/>
                </a:solidFill>
              </a:rPr>
              <a:t>{112} K-S interface is thermally stable</a:t>
            </a:r>
          </a:p>
        </p:txBody>
      </p:sp>
      <p:pic>
        <p:nvPicPr>
          <p:cNvPr id="7" name="Content Placeholder 6" descr="Cu-Nb 18.3 500C.110-1.jpg"/>
          <p:cNvPicPr>
            <a:picLocks noGrp="1" noChangeAspect="1"/>
          </p:cNvPicPr>
          <p:nvPr>
            <p:ph idx="1"/>
          </p:nvPr>
        </p:nvPicPr>
        <p:blipFill>
          <a:blip r:embed="rId2" cstate="print"/>
          <a:stretch>
            <a:fillRect/>
          </a:stretch>
        </p:blipFill>
        <p:spPr>
          <a:xfrm>
            <a:off x="121836" y="1447800"/>
            <a:ext cx="4389120" cy="4389120"/>
          </a:xfrm>
        </p:spPr>
      </p:pic>
      <p:pic>
        <p:nvPicPr>
          <p:cNvPr id="5" name="Picture 4" descr="Cu-Nb 18.3 500C.97-1.jpg"/>
          <p:cNvPicPr>
            <a:picLocks noChangeAspect="1"/>
          </p:cNvPicPr>
          <p:nvPr/>
        </p:nvPicPr>
        <p:blipFill>
          <a:blip r:embed="rId3" cstate="print"/>
          <a:stretch>
            <a:fillRect/>
          </a:stretch>
        </p:blipFill>
        <p:spPr>
          <a:xfrm>
            <a:off x="4632792" y="1447800"/>
            <a:ext cx="4389372" cy="4389372"/>
          </a:xfrm>
          <a:prstGeom prst="rect">
            <a:avLst/>
          </a:prstGeom>
        </p:spPr>
      </p:pic>
      <p:sp>
        <p:nvSpPr>
          <p:cNvPr id="6" name="Title 1"/>
          <p:cNvSpPr txBox="1">
            <a:spLocks/>
          </p:cNvSpPr>
          <p:nvPr/>
        </p:nvSpPr>
        <p:spPr>
          <a:xfrm>
            <a:off x="4621160" y="228600"/>
            <a:ext cx="4522840" cy="1295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B00C08"/>
                </a:solidFill>
                <a:effectLst/>
                <a:uLnTx/>
                <a:uFillTx/>
                <a:latin typeface="Franklin Gothic Book" pitchFamily="34" charset="0"/>
                <a:ea typeface="+mj-ea"/>
                <a:cs typeface="+mj-cs"/>
              </a:rPr>
              <a:t>Interfaces that deviate from {112} K-S thermally</a:t>
            </a:r>
            <a:r>
              <a:rPr kumimoji="0" lang="en-US" sz="2800" b="0" i="0" u="none" strike="noStrike" kern="1200" cap="none" spc="0" normalizeH="0" noProof="0" dirty="0">
                <a:ln>
                  <a:noFill/>
                </a:ln>
                <a:solidFill>
                  <a:srgbClr val="B00C08"/>
                </a:solidFill>
                <a:effectLst/>
                <a:uLnTx/>
                <a:uFillTx/>
                <a:latin typeface="Franklin Gothic Book" pitchFamily="34" charset="0"/>
                <a:ea typeface="+mj-ea"/>
                <a:cs typeface="+mj-cs"/>
              </a:rPr>
              <a:t> unstable</a:t>
            </a:r>
            <a:endParaRPr kumimoji="0" lang="en-US" sz="2800" b="0" i="0" u="none" strike="noStrike" kern="1200" cap="none" spc="0" normalizeH="0" baseline="0" noProof="0" dirty="0">
              <a:ln>
                <a:noFill/>
              </a:ln>
              <a:solidFill>
                <a:srgbClr val="B00C08"/>
              </a:solidFill>
              <a:effectLst/>
              <a:uLnTx/>
              <a:uFillTx/>
              <a:latin typeface="Franklin Gothic Book" pitchFamily="34" charset="0"/>
              <a:ea typeface="+mj-ea"/>
              <a:cs typeface="+mj-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3CB39ECE-70A4-40AA-ACB5-527AB6350E15}" type="slidenum">
              <a:rPr lang="en-US"/>
              <a:pPr/>
              <a:t>62</a:t>
            </a:fld>
            <a:endParaRPr lang="en-US"/>
          </a:p>
        </p:txBody>
      </p:sp>
      <p:sp>
        <p:nvSpPr>
          <p:cNvPr id="94210" name="Rectangle 2"/>
          <p:cNvSpPr>
            <a:spLocks noGrp="1" noChangeArrowheads="1"/>
          </p:cNvSpPr>
          <p:nvPr>
            <p:ph type="title"/>
          </p:nvPr>
        </p:nvSpPr>
        <p:spPr>
          <a:xfrm>
            <a:off x="457200" y="0"/>
            <a:ext cx="8229600" cy="1143000"/>
          </a:xfrm>
        </p:spPr>
        <p:txBody>
          <a:bodyPr/>
          <a:lstStyle/>
          <a:p>
            <a:r>
              <a:rPr lang="en-US" dirty="0" err="1"/>
              <a:t>Widmanstätten</a:t>
            </a:r>
            <a:r>
              <a:rPr lang="en-US" dirty="0"/>
              <a:t> morphology</a:t>
            </a:r>
          </a:p>
        </p:txBody>
      </p:sp>
      <p:sp>
        <p:nvSpPr>
          <p:cNvPr id="94211" name="Rectangle 3"/>
          <p:cNvSpPr>
            <a:spLocks noGrp="1" noChangeArrowheads="1"/>
          </p:cNvSpPr>
          <p:nvPr>
            <p:ph type="body" idx="1"/>
          </p:nvPr>
        </p:nvSpPr>
        <p:spPr>
          <a:xfrm>
            <a:off x="0" y="1066800"/>
            <a:ext cx="5334000" cy="5181600"/>
          </a:xfrm>
        </p:spPr>
        <p:txBody>
          <a:bodyPr>
            <a:normAutofit/>
          </a:bodyPr>
          <a:lstStyle/>
          <a:p>
            <a:r>
              <a:rPr lang="en-US" sz="2000" dirty="0" err="1"/>
              <a:t>Widmanstätten’s</a:t>
            </a:r>
            <a:r>
              <a:rPr lang="en-US" sz="2000" dirty="0"/>
              <a:t> name is associated with platy precipitates that possess a definite crystallographic relationship with their parent phase.</a:t>
            </a:r>
          </a:p>
          <a:p>
            <a:r>
              <a:rPr lang="en-US" sz="2000" dirty="0"/>
              <a:t>Examples:</a:t>
            </a:r>
            <a:br>
              <a:rPr lang="en-US" sz="2000" dirty="0"/>
            </a:br>
            <a:r>
              <a:rPr lang="en-US" sz="2000" dirty="0"/>
              <a:t>	- ferrite in austenite (iron-rich meteors!)</a:t>
            </a:r>
            <a:br>
              <a:rPr lang="en-US" sz="2000" dirty="0"/>
            </a:br>
            <a:r>
              <a:rPr lang="en-US" sz="2000" dirty="0"/>
              <a:t>	- </a:t>
            </a:r>
            <a:r>
              <a:rPr lang="en-US" sz="2000" dirty="0">
                <a:latin typeface="Symbol" pitchFamily="18" charset="2"/>
              </a:rPr>
              <a:t>g</a:t>
            </a:r>
            <a:r>
              <a:rPr lang="en-US" sz="2000" dirty="0"/>
              <a:t>’ precipitates in Al-Ag (see fig. 3.42)</a:t>
            </a:r>
            <a:br>
              <a:rPr lang="en-US" sz="2000" dirty="0"/>
            </a:br>
            <a:r>
              <a:rPr lang="en-US" sz="2000" dirty="0"/>
              <a:t>	- </a:t>
            </a:r>
            <a:r>
              <a:rPr lang="en-US" sz="2000" dirty="0" err="1"/>
              <a:t>hcp</a:t>
            </a:r>
            <a:r>
              <a:rPr lang="en-US" sz="2000" dirty="0"/>
              <a:t> Ti in bcc Ti (two-phase Ti alloys, slow cooled)</a:t>
            </a:r>
            <a:br>
              <a:rPr lang="en-US" sz="2000" dirty="0"/>
            </a:br>
            <a:r>
              <a:rPr lang="en-US" sz="2000" dirty="0"/>
              <a:t>	- </a:t>
            </a:r>
            <a:r>
              <a:rPr lang="en-US" sz="2000" dirty="0">
                <a:latin typeface="Symbol" pitchFamily="18" charset="2"/>
              </a:rPr>
              <a:t>q</a:t>
            </a:r>
            <a:r>
              <a:rPr lang="en-US" sz="2000" dirty="0"/>
              <a:t>’ precipitates in Al-Cu</a:t>
            </a:r>
          </a:p>
          <a:p>
            <a:r>
              <a:rPr lang="en-US" sz="2000" dirty="0"/>
              <a:t>The latter example is based on the orientation relationship (001)</a:t>
            </a:r>
            <a:r>
              <a:rPr lang="en-US" sz="2000" baseline="-25000" dirty="0">
                <a:latin typeface="Symbol" pitchFamily="18" charset="2"/>
              </a:rPr>
              <a:t>q</a:t>
            </a:r>
            <a:r>
              <a:rPr lang="en-US" sz="2000" baseline="-25000" dirty="0"/>
              <a:t>’</a:t>
            </a:r>
            <a:r>
              <a:rPr lang="en-US" sz="2000" dirty="0"/>
              <a:t>//{001}</a:t>
            </a:r>
            <a:r>
              <a:rPr lang="en-US" sz="2000" baseline="-25000" dirty="0"/>
              <a:t>Al</a:t>
            </a:r>
            <a:r>
              <a:rPr lang="en-US" sz="2000" dirty="0"/>
              <a:t>, [100]</a:t>
            </a:r>
            <a:r>
              <a:rPr lang="en-US" sz="2000" baseline="-25000" dirty="0">
                <a:latin typeface="Symbol" pitchFamily="18" charset="2"/>
              </a:rPr>
              <a:t>q</a:t>
            </a:r>
            <a:r>
              <a:rPr lang="en-US" sz="2000" baseline="-25000" dirty="0"/>
              <a:t>’</a:t>
            </a:r>
            <a:r>
              <a:rPr lang="en-US" sz="2000" dirty="0"/>
              <a:t>//&lt;100&gt;</a:t>
            </a:r>
            <a:r>
              <a:rPr lang="en-US" sz="2000" baseline="-25000" dirty="0"/>
              <a:t>Al</a:t>
            </a:r>
            <a:r>
              <a:rPr lang="en-US" sz="2000" dirty="0"/>
              <a:t>.  See fig. 3.41 for a diagram of the tetragonal structure of </a:t>
            </a:r>
            <a:r>
              <a:rPr lang="en-US" sz="2000" dirty="0">
                <a:latin typeface="Symbol" pitchFamily="18" charset="2"/>
              </a:rPr>
              <a:t>q</a:t>
            </a:r>
            <a:r>
              <a:rPr lang="en-US" sz="2000" dirty="0"/>
              <a:t>’ whose </a:t>
            </a:r>
            <a:r>
              <a:rPr lang="en-US" sz="2000" i="1" dirty="0"/>
              <a:t>a-b</a:t>
            </a:r>
            <a:r>
              <a:rPr lang="en-US" sz="2000" dirty="0"/>
              <a:t> plane, i.e. (001), aligns with the (100) plane of the parent Al.</a:t>
            </a:r>
          </a:p>
        </p:txBody>
      </p:sp>
      <p:sp>
        <p:nvSpPr>
          <p:cNvPr id="94212" name="Rectangle 4"/>
          <p:cNvSpPr>
            <a:spLocks noChangeArrowheads="1"/>
          </p:cNvSpPr>
          <p:nvPr/>
        </p:nvSpPr>
        <p:spPr bwMode="auto">
          <a:xfrm>
            <a:off x="0" y="4953000"/>
            <a:ext cx="1066800" cy="609600"/>
          </a:xfrm>
          <a:prstGeom prst="rect">
            <a:avLst/>
          </a:prstGeom>
          <a:noFill/>
          <a:ln w="9525">
            <a:solidFill>
              <a:schemeClr val="bg1"/>
            </a:solidFill>
            <a:miter lim="800000"/>
            <a:headEnd/>
            <a:tailEnd/>
          </a:ln>
          <a:effectLst/>
        </p:spPr>
        <p:txBody>
          <a:bodyPr wrap="none" anchor="ctr"/>
          <a:lstStyle/>
          <a:p>
            <a:endParaRPr lang="en-US"/>
          </a:p>
        </p:txBody>
      </p:sp>
      <p:pic>
        <p:nvPicPr>
          <p:cNvPr id="48130" name="Picture 2"/>
          <p:cNvPicPr>
            <a:picLocks noChangeAspect="1" noChangeArrowheads="1"/>
          </p:cNvPicPr>
          <p:nvPr/>
        </p:nvPicPr>
        <p:blipFill>
          <a:blip r:embed="rId2" cstate="print"/>
          <a:srcRect/>
          <a:stretch>
            <a:fillRect/>
          </a:stretch>
        </p:blipFill>
        <p:spPr bwMode="auto">
          <a:xfrm>
            <a:off x="5181600" y="1981200"/>
            <a:ext cx="3811808" cy="3305175"/>
          </a:xfrm>
          <a:prstGeom prst="rect">
            <a:avLst/>
          </a:prstGeom>
          <a:noFill/>
          <a:ln w="9525">
            <a:noFill/>
            <a:miter lim="800000"/>
            <a:headEnd/>
            <a:tailEnd/>
          </a:ln>
        </p:spPr>
      </p:pic>
    </p:spTree>
    <p:extLst>
      <p:ext uri="{BB962C8B-B14F-4D97-AF65-F5344CB8AC3E}">
        <p14:creationId xmlns:p14="http://schemas.microsoft.com/office/powerpoint/2010/main" val="14707555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The Basics</a:t>
            </a:r>
            <a:endParaRPr lang="en-US" sz="3600" b="1" dirty="0">
              <a:latin typeface="Franklin Gothic Book" pitchFamily="34" charset="0"/>
            </a:endParaRPr>
          </a:p>
        </p:txBody>
      </p:sp>
      <p:sp>
        <p:nvSpPr>
          <p:cNvPr id="3" name="Content Placeholder 2"/>
          <p:cNvSpPr>
            <a:spLocks noGrp="1"/>
          </p:cNvSpPr>
          <p:nvPr>
            <p:ph idx="1"/>
          </p:nvPr>
        </p:nvSpPr>
        <p:spPr>
          <a:xfrm>
            <a:off x="457200" y="1219200"/>
            <a:ext cx="8229600" cy="5486400"/>
          </a:xfrm>
        </p:spPr>
        <p:txBody>
          <a:bodyPr>
            <a:normAutofit/>
          </a:bodyPr>
          <a:lstStyle/>
          <a:p>
            <a:pPr marL="0" indent="0">
              <a:buNone/>
            </a:pPr>
            <a:r>
              <a:rPr lang="en-US" sz="2400" dirty="0"/>
              <a:t>Orientation relationships describe the specific orientation between two crystals</a:t>
            </a:r>
          </a:p>
          <a:p>
            <a:pPr marL="0" indent="0">
              <a:buNone/>
            </a:pPr>
            <a:endParaRPr lang="en-US" sz="2400" dirty="0"/>
          </a:p>
          <a:p>
            <a:pPr marL="0" indent="0">
              <a:buNone/>
            </a:pPr>
            <a:r>
              <a:rPr lang="en-US" sz="2400" dirty="0"/>
              <a:t>This is usually done for phase boundaries, but can describe grain boundaries as well. </a:t>
            </a:r>
          </a:p>
          <a:p>
            <a:pPr marL="0" indent="0">
              <a:buNone/>
            </a:pPr>
            <a:endParaRPr lang="en-US" sz="2400" dirty="0"/>
          </a:p>
          <a:p>
            <a:pPr marL="0" indent="0">
              <a:buNone/>
            </a:pPr>
            <a:r>
              <a:rPr lang="en-US" sz="2400" dirty="0"/>
              <a:t>Can you think of a special grain boundary that has a well-known orientation relationship? </a:t>
            </a:r>
          </a:p>
          <a:p>
            <a:pPr marL="0" indent="0" algn="ctr">
              <a:buNone/>
            </a:pPr>
            <a:r>
              <a:rPr lang="en-US" sz="2400" dirty="0"/>
              <a:t>(111)</a:t>
            </a:r>
            <a:r>
              <a:rPr lang="el-GR" sz="2400" baseline="-25000" dirty="0"/>
              <a:t>α</a:t>
            </a:r>
            <a:r>
              <a:rPr lang="en-US" sz="2400" dirty="0"/>
              <a:t>//(111)</a:t>
            </a:r>
            <a:r>
              <a:rPr lang="en-US" sz="2400" baseline="-25000" dirty="0">
                <a:sym typeface="Symbol"/>
              </a:rPr>
              <a:t></a:t>
            </a:r>
          </a:p>
          <a:p>
            <a:pPr marL="0" indent="0" algn="ctr">
              <a:buNone/>
            </a:pPr>
            <a:r>
              <a:rPr lang="en-US" sz="2400" dirty="0">
                <a:sym typeface="Symbol"/>
              </a:rPr>
              <a:t>[011]</a:t>
            </a:r>
            <a:r>
              <a:rPr lang="el-GR" sz="2400" baseline="-25000" dirty="0"/>
              <a:t>α</a:t>
            </a:r>
            <a:r>
              <a:rPr lang="en-US" sz="2400" dirty="0"/>
              <a:t>//[110]</a:t>
            </a:r>
            <a:r>
              <a:rPr lang="en-US" sz="2400" baseline="-25000" dirty="0">
                <a:sym typeface="Symbol"/>
              </a:rPr>
              <a:t></a:t>
            </a:r>
          </a:p>
          <a:p>
            <a:pPr marL="0" indent="0">
              <a:buNone/>
            </a:pPr>
            <a:endParaRPr lang="en-US" sz="2400" dirty="0">
              <a:sym typeface="Symbol"/>
            </a:endParaRPr>
          </a:p>
          <a:p>
            <a:pPr marL="0" indent="0">
              <a:buNone/>
            </a:pPr>
            <a:r>
              <a:rPr lang="en-US" sz="2400" dirty="0">
                <a:sym typeface="Symbol"/>
              </a:rPr>
              <a:t>The 3 CSL boundary has this OR. What is the habit plane if this is a coherent 3?  Answer: {111}</a:t>
            </a:r>
          </a:p>
        </p:txBody>
      </p:sp>
      <p:sp>
        <p:nvSpPr>
          <p:cNvPr id="4" name="Slide Number Placeholder 3"/>
          <p:cNvSpPr>
            <a:spLocks noGrp="1"/>
          </p:cNvSpPr>
          <p:nvPr>
            <p:ph type="sldNum" sz="quarter" idx="12"/>
          </p:nvPr>
        </p:nvSpPr>
        <p:spPr/>
        <p:txBody>
          <a:bodyPr/>
          <a:lstStyle/>
          <a:p>
            <a:fld id="{C54BFF6E-4D05-1E40-B668-4788D8841950}" type="slidenum">
              <a:rPr lang="en-US" smtClean="0"/>
              <a:pPr/>
              <a:t>63</a:t>
            </a:fld>
            <a:endParaRPr lang="en-US"/>
          </a:p>
        </p:txBody>
      </p:sp>
      <p:grpSp>
        <p:nvGrpSpPr>
          <p:cNvPr id="11" name="Group 10"/>
          <p:cNvGrpSpPr/>
          <p:nvPr/>
        </p:nvGrpSpPr>
        <p:grpSpPr>
          <a:xfrm>
            <a:off x="4038600" y="5068528"/>
            <a:ext cx="944880" cy="0"/>
            <a:chOff x="4038600" y="5486400"/>
            <a:chExt cx="944880" cy="0"/>
          </a:xfrm>
        </p:grpSpPr>
        <p:cxnSp>
          <p:nvCxnSpPr>
            <p:cNvPr id="9" name="Straight Connector 8"/>
            <p:cNvCxnSpPr/>
            <p:nvPr/>
          </p:nvCxnSpPr>
          <p:spPr>
            <a:xfrm>
              <a:off x="4038600" y="5486400"/>
              <a:ext cx="182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00600" y="5486400"/>
              <a:ext cx="182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98350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Book" pitchFamily="34" charset="0"/>
              </a:rPr>
              <a:t>Some common ORs</a:t>
            </a:r>
          </a:p>
        </p:txBody>
      </p:sp>
      <p:sp>
        <p:nvSpPr>
          <p:cNvPr id="3" name="Content Placeholder 2"/>
          <p:cNvSpPr>
            <a:spLocks noGrp="1"/>
          </p:cNvSpPr>
          <p:nvPr>
            <p:ph sz="half" idx="1"/>
          </p:nvPr>
        </p:nvSpPr>
        <p:spPr>
          <a:xfrm>
            <a:off x="533400" y="1428066"/>
            <a:ext cx="4038600" cy="2169030"/>
          </a:xfrm>
        </p:spPr>
        <p:txBody>
          <a:bodyPr>
            <a:normAutofit fontScale="32500" lnSpcReduction="20000"/>
          </a:bodyPr>
          <a:lstStyle/>
          <a:p>
            <a:pPr marL="0" indent="0">
              <a:lnSpc>
                <a:spcPct val="120000"/>
              </a:lnSpc>
              <a:buNone/>
            </a:pPr>
            <a:r>
              <a:rPr lang="en-US" sz="7400" dirty="0">
                <a:latin typeface="Franklin Gothic Book" pitchFamily="34" charset="0"/>
              </a:rPr>
              <a:t>Bagaryatsky  OR</a:t>
            </a:r>
          </a:p>
          <a:p>
            <a:pPr marL="0" indent="0" algn="ctr">
              <a:lnSpc>
                <a:spcPct val="120000"/>
              </a:lnSpc>
              <a:buNone/>
            </a:pPr>
            <a:r>
              <a:rPr lang="cs-CZ" sz="7400" dirty="0">
                <a:solidFill>
                  <a:srgbClr val="FF0000"/>
                </a:solidFill>
                <a:latin typeface="Franklin Gothic Book" pitchFamily="34" charset="0"/>
              </a:rPr>
              <a:t>[1 0 0]</a:t>
            </a:r>
            <a:r>
              <a:rPr lang="cs-CZ" sz="7400" baseline="-25000" dirty="0" err="1">
                <a:solidFill>
                  <a:srgbClr val="FF0000"/>
                </a:solidFill>
                <a:latin typeface="Franklin Gothic Book" pitchFamily="34" charset="0"/>
              </a:rPr>
              <a:t>cem</a:t>
            </a:r>
            <a:r>
              <a:rPr lang="cs-CZ" sz="7400" dirty="0">
                <a:solidFill>
                  <a:srgbClr val="FF0000"/>
                </a:solidFill>
                <a:latin typeface="Franklin Gothic Book" pitchFamily="34" charset="0"/>
              </a:rPr>
              <a:t> </a:t>
            </a:r>
            <a:r>
              <a:rPr lang="cs-CZ" sz="7400" dirty="0">
                <a:latin typeface="Franklin Gothic Book" pitchFamily="34" charset="0"/>
              </a:rPr>
              <a:t>||</a:t>
            </a:r>
            <a:r>
              <a:rPr lang="cs-CZ" sz="7400" dirty="0">
                <a:solidFill>
                  <a:srgbClr val="0000FF"/>
                </a:solidFill>
                <a:latin typeface="Franklin Gothic Book" pitchFamily="34" charset="0"/>
              </a:rPr>
              <a:t>[0  -1  1]</a:t>
            </a:r>
            <a:r>
              <a:rPr lang="cs-CZ" sz="7400" baseline="-25000" dirty="0" err="1">
                <a:solidFill>
                  <a:srgbClr val="0000FF"/>
                </a:solidFill>
                <a:latin typeface="Franklin Gothic Book" pitchFamily="34" charset="0"/>
              </a:rPr>
              <a:t>fer</a:t>
            </a:r>
            <a:endParaRPr lang="cs-CZ" sz="7400" baseline="-25000" dirty="0">
              <a:solidFill>
                <a:srgbClr val="0000FF"/>
              </a:solidFill>
              <a:latin typeface="Franklin Gothic Book" pitchFamily="34" charset="0"/>
            </a:endParaRPr>
          </a:p>
          <a:p>
            <a:pPr marL="0" indent="0" algn="ctr">
              <a:lnSpc>
                <a:spcPct val="120000"/>
              </a:lnSpc>
              <a:buNone/>
            </a:pPr>
            <a:r>
              <a:rPr lang="cs-CZ" sz="7400" dirty="0">
                <a:solidFill>
                  <a:srgbClr val="FF0000"/>
                </a:solidFill>
                <a:latin typeface="Franklin Gothic Book" pitchFamily="34" charset="0"/>
              </a:rPr>
              <a:t>[0 </a:t>
            </a:r>
            <a:r>
              <a:rPr lang="en-US" sz="7400" dirty="0">
                <a:solidFill>
                  <a:srgbClr val="FF0000"/>
                </a:solidFill>
                <a:latin typeface="Franklin Gothic Book" pitchFamily="34" charset="0"/>
              </a:rPr>
              <a:t>0</a:t>
            </a:r>
            <a:r>
              <a:rPr lang="cs-CZ" sz="7400" dirty="0">
                <a:solidFill>
                  <a:srgbClr val="FF0000"/>
                </a:solidFill>
                <a:latin typeface="Franklin Gothic Book" pitchFamily="34" charset="0"/>
              </a:rPr>
              <a:t> </a:t>
            </a:r>
            <a:r>
              <a:rPr lang="en-US" sz="7400" dirty="0">
                <a:solidFill>
                  <a:srgbClr val="FF0000"/>
                </a:solidFill>
                <a:latin typeface="Franklin Gothic Book" pitchFamily="34" charset="0"/>
              </a:rPr>
              <a:t>1</a:t>
            </a:r>
            <a:r>
              <a:rPr lang="cs-CZ" sz="7400" dirty="0">
                <a:solidFill>
                  <a:srgbClr val="FF0000"/>
                </a:solidFill>
                <a:latin typeface="Franklin Gothic Book" pitchFamily="34" charset="0"/>
              </a:rPr>
              <a:t>]</a:t>
            </a:r>
            <a:r>
              <a:rPr lang="cs-CZ" sz="7400" baseline="-25000" dirty="0">
                <a:solidFill>
                  <a:srgbClr val="FF0000"/>
                </a:solidFill>
                <a:latin typeface="Franklin Gothic Book" pitchFamily="34" charset="0"/>
              </a:rPr>
              <a:t>cem</a:t>
            </a:r>
            <a:r>
              <a:rPr lang="cs-CZ" sz="7400" dirty="0">
                <a:latin typeface="Franklin Gothic Book" pitchFamily="34" charset="0"/>
              </a:rPr>
              <a:t>||</a:t>
            </a:r>
            <a:r>
              <a:rPr lang="cs-CZ" sz="7400" dirty="0">
                <a:solidFill>
                  <a:srgbClr val="0000FF"/>
                </a:solidFill>
                <a:latin typeface="Franklin Gothic Book" pitchFamily="34" charset="0"/>
              </a:rPr>
              <a:t>[</a:t>
            </a:r>
            <a:r>
              <a:rPr lang="en-US" sz="7400" dirty="0">
                <a:solidFill>
                  <a:srgbClr val="0000FF"/>
                </a:solidFill>
                <a:latin typeface="Franklin Gothic Book" pitchFamily="34" charset="0"/>
              </a:rPr>
              <a:t>-</a:t>
            </a:r>
            <a:r>
              <a:rPr lang="cs-CZ" sz="7400" dirty="0">
                <a:solidFill>
                  <a:srgbClr val="0000FF"/>
                </a:solidFill>
                <a:latin typeface="Franklin Gothic Book" pitchFamily="34" charset="0"/>
              </a:rPr>
              <a:t>1 -1 </a:t>
            </a:r>
            <a:r>
              <a:rPr lang="en-US" sz="7400" dirty="0">
                <a:solidFill>
                  <a:srgbClr val="0000FF"/>
                </a:solidFill>
              </a:rPr>
              <a:t>2</a:t>
            </a:r>
            <a:r>
              <a:rPr lang="cs-CZ" sz="7400" dirty="0">
                <a:solidFill>
                  <a:srgbClr val="0000FF"/>
                </a:solidFill>
                <a:latin typeface="Franklin Gothic Book" pitchFamily="34" charset="0"/>
              </a:rPr>
              <a:t>]</a:t>
            </a:r>
            <a:r>
              <a:rPr lang="cs-CZ" sz="7400" baseline="-25000" dirty="0">
                <a:solidFill>
                  <a:srgbClr val="0000FF"/>
                </a:solidFill>
                <a:latin typeface="Franklin Gothic Book" pitchFamily="34" charset="0"/>
              </a:rPr>
              <a:t>fer</a:t>
            </a:r>
          </a:p>
          <a:p>
            <a:pPr marL="0" indent="0">
              <a:lnSpc>
                <a:spcPct val="120000"/>
              </a:lnSpc>
              <a:buNone/>
            </a:pPr>
            <a:r>
              <a:rPr lang="en-US" sz="7400" dirty="0">
                <a:latin typeface="Franklin Gothic Book" pitchFamily="34" charset="0"/>
              </a:rPr>
              <a:t>Between cementite and ferrite phases in Pearlite.</a:t>
            </a:r>
          </a:p>
          <a:p>
            <a:pPr marL="0" indent="0" algn="ctr">
              <a:buNone/>
            </a:pPr>
            <a:endParaRPr lang="en-US" dirty="0">
              <a:solidFill>
                <a:srgbClr val="0000FF"/>
              </a:solidFill>
              <a:latin typeface="Franklin Gothic Book" pitchFamily="34" charset="0"/>
            </a:endParaRPr>
          </a:p>
        </p:txBody>
      </p:sp>
      <p:sp>
        <p:nvSpPr>
          <p:cNvPr id="4" name="Content Placeholder 3"/>
          <p:cNvSpPr>
            <a:spLocks noGrp="1"/>
          </p:cNvSpPr>
          <p:nvPr>
            <p:ph sz="half" idx="2"/>
          </p:nvPr>
        </p:nvSpPr>
        <p:spPr>
          <a:xfrm>
            <a:off x="4648200" y="1417638"/>
            <a:ext cx="4038600" cy="1849179"/>
          </a:xfrm>
        </p:spPr>
        <p:txBody>
          <a:bodyPr>
            <a:noAutofit/>
          </a:bodyPr>
          <a:lstStyle/>
          <a:p>
            <a:pPr marL="0" indent="0">
              <a:buNone/>
            </a:pPr>
            <a:r>
              <a:rPr lang="en-US" sz="2400" dirty="0" err="1">
                <a:latin typeface="Franklin Gothic Book" pitchFamily="34" charset="0"/>
              </a:rPr>
              <a:t>Kurdjumov</a:t>
            </a:r>
            <a:r>
              <a:rPr lang="en-US" sz="2400" dirty="0">
                <a:latin typeface="Franklin Gothic Book" pitchFamily="34" charset="0"/>
              </a:rPr>
              <a:t>-Sachs  OR</a:t>
            </a:r>
          </a:p>
          <a:p>
            <a:pPr marL="0" indent="0" algn="ctr">
              <a:buNone/>
            </a:pPr>
            <a:r>
              <a:rPr lang="cs-CZ" sz="2400" dirty="0">
                <a:solidFill>
                  <a:srgbClr val="FF0000"/>
                </a:solidFill>
                <a:latin typeface="Franklin Gothic Book" pitchFamily="34" charset="0"/>
              </a:rPr>
              <a:t>{111}</a:t>
            </a:r>
            <a:r>
              <a:rPr lang="cs-CZ" sz="2400" baseline="-25000" dirty="0">
                <a:solidFill>
                  <a:srgbClr val="FF0000"/>
                </a:solidFill>
                <a:latin typeface="Franklin Gothic Book" pitchFamily="34" charset="0"/>
              </a:rPr>
              <a:t>FCC</a:t>
            </a:r>
            <a:r>
              <a:rPr lang="cs-CZ" sz="2400" dirty="0">
                <a:latin typeface="Franklin Gothic Book" pitchFamily="34" charset="0"/>
              </a:rPr>
              <a:t>||</a:t>
            </a:r>
            <a:r>
              <a:rPr lang="cs-CZ" sz="2400" dirty="0">
                <a:solidFill>
                  <a:srgbClr val="0000FF"/>
                </a:solidFill>
                <a:latin typeface="Franklin Gothic Book" pitchFamily="34" charset="0"/>
              </a:rPr>
              <a:t>{0 1 1}</a:t>
            </a:r>
            <a:r>
              <a:rPr lang="cs-CZ" sz="2400" baseline="-25000" dirty="0">
                <a:solidFill>
                  <a:srgbClr val="0000FF"/>
                </a:solidFill>
                <a:latin typeface="Franklin Gothic Book" pitchFamily="34" charset="0"/>
              </a:rPr>
              <a:t>BCC</a:t>
            </a:r>
          </a:p>
          <a:p>
            <a:pPr marL="0" indent="0" algn="ctr">
              <a:buNone/>
            </a:pPr>
            <a:r>
              <a:rPr lang="cs-CZ" sz="2400" dirty="0">
                <a:solidFill>
                  <a:srgbClr val="FF0000"/>
                </a:solidFill>
                <a:latin typeface="Franklin Gothic Book" pitchFamily="34" charset="0"/>
              </a:rPr>
              <a:t>&lt;101&gt;</a:t>
            </a:r>
            <a:r>
              <a:rPr lang="cs-CZ" sz="2400" baseline="-25000" dirty="0">
                <a:solidFill>
                  <a:srgbClr val="FF0000"/>
                </a:solidFill>
                <a:latin typeface="Franklin Gothic Book" pitchFamily="34" charset="0"/>
              </a:rPr>
              <a:t>FCC</a:t>
            </a:r>
            <a:r>
              <a:rPr lang="cs-CZ" sz="2400" dirty="0">
                <a:latin typeface="Franklin Gothic Book" pitchFamily="34" charset="0"/>
              </a:rPr>
              <a:t>||</a:t>
            </a:r>
            <a:r>
              <a:rPr lang="cs-CZ" sz="2400" dirty="0">
                <a:solidFill>
                  <a:srgbClr val="0000FF"/>
                </a:solidFill>
                <a:latin typeface="Franklin Gothic Book" pitchFamily="34" charset="0"/>
              </a:rPr>
              <a:t>⟨1 1 1⟩</a:t>
            </a:r>
            <a:r>
              <a:rPr lang="cs-CZ" sz="2400" baseline="-25000" dirty="0">
                <a:solidFill>
                  <a:srgbClr val="0000FF"/>
                </a:solidFill>
                <a:latin typeface="Franklin Gothic Book" pitchFamily="34" charset="0"/>
              </a:rPr>
              <a:t>BCC</a:t>
            </a:r>
            <a:r>
              <a:rPr lang="cs-CZ" sz="2400" dirty="0">
                <a:solidFill>
                  <a:srgbClr val="0000FF"/>
                </a:solidFill>
                <a:latin typeface="Franklin Gothic Book" pitchFamily="34" charset="0"/>
              </a:rPr>
              <a:t> </a:t>
            </a:r>
            <a:endParaRPr lang="en-US" sz="2400" dirty="0">
              <a:solidFill>
                <a:srgbClr val="0000FF"/>
              </a:solidFill>
              <a:latin typeface="Franklin Gothic Book" pitchFamily="34" charset="0"/>
            </a:endParaRPr>
          </a:p>
          <a:p>
            <a:pPr marL="0" indent="0">
              <a:buNone/>
            </a:pPr>
            <a:r>
              <a:rPr lang="en-US" sz="2400" dirty="0">
                <a:latin typeface="Franklin Gothic Book" pitchFamily="34" charset="0"/>
              </a:rPr>
              <a:t>Between austenite and ferrite phases in Iron; Cu-Zn.</a:t>
            </a:r>
          </a:p>
        </p:txBody>
      </p:sp>
      <p:sp>
        <p:nvSpPr>
          <p:cNvPr id="5" name="Slide Number Placeholder 4"/>
          <p:cNvSpPr>
            <a:spLocks noGrp="1"/>
          </p:cNvSpPr>
          <p:nvPr>
            <p:ph type="sldNum" sz="quarter" idx="12"/>
          </p:nvPr>
        </p:nvSpPr>
        <p:spPr/>
        <p:txBody>
          <a:bodyPr/>
          <a:lstStyle/>
          <a:p>
            <a:fld id="{C54BFF6E-4D05-1E40-B668-4788D8841950}" type="slidenum">
              <a:rPr lang="en-US" smtClean="0">
                <a:latin typeface="Franklin Gothic Book" pitchFamily="34" charset="0"/>
              </a:rPr>
              <a:pPr/>
              <a:t>64</a:t>
            </a:fld>
            <a:endParaRPr lang="en-US">
              <a:latin typeface="Franklin Gothic Book" pitchFamily="34" charset="0"/>
            </a:endParaRPr>
          </a:p>
        </p:txBody>
      </p:sp>
      <p:sp>
        <p:nvSpPr>
          <p:cNvPr id="6" name="Content Placeholder 2"/>
          <p:cNvSpPr txBox="1">
            <a:spLocks/>
          </p:cNvSpPr>
          <p:nvPr/>
        </p:nvSpPr>
        <p:spPr>
          <a:xfrm>
            <a:off x="457200" y="3793865"/>
            <a:ext cx="4038600" cy="226400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120000"/>
              </a:lnSpc>
              <a:buNone/>
            </a:pPr>
            <a:r>
              <a:rPr lang="en-US" sz="3100" dirty="0">
                <a:latin typeface="Franklin Gothic Book" pitchFamily="34" charset="0"/>
              </a:rPr>
              <a:t>Burgers OR</a:t>
            </a:r>
          </a:p>
          <a:p>
            <a:pPr marL="0" indent="0" algn="ctr">
              <a:lnSpc>
                <a:spcPct val="120000"/>
              </a:lnSpc>
              <a:buNone/>
            </a:pPr>
            <a:r>
              <a:rPr lang="cs-CZ" sz="3100" dirty="0">
                <a:solidFill>
                  <a:srgbClr val="FF0000"/>
                </a:solidFill>
                <a:latin typeface="Franklin Gothic Book" pitchFamily="34" charset="0"/>
              </a:rPr>
              <a:t>(0 0 0 1)</a:t>
            </a:r>
            <a:r>
              <a:rPr lang="cs-CZ" sz="3100" baseline="-25000" dirty="0">
                <a:solidFill>
                  <a:srgbClr val="FF0000"/>
                </a:solidFill>
                <a:latin typeface="Franklin Gothic Book" pitchFamily="34" charset="0"/>
              </a:rPr>
              <a:t>HCP</a:t>
            </a:r>
            <a:r>
              <a:rPr lang="cs-CZ" sz="3100" dirty="0">
                <a:solidFill>
                  <a:srgbClr val="FF0000"/>
                </a:solidFill>
                <a:latin typeface="Franklin Gothic Book" pitchFamily="34" charset="0"/>
              </a:rPr>
              <a:t> </a:t>
            </a:r>
            <a:r>
              <a:rPr lang="cs-CZ" sz="3100" dirty="0">
                <a:latin typeface="Franklin Gothic Book" pitchFamily="34" charset="0"/>
              </a:rPr>
              <a:t>||</a:t>
            </a:r>
            <a:r>
              <a:rPr lang="cs-CZ" sz="3100" dirty="0">
                <a:solidFill>
                  <a:srgbClr val="0000FF"/>
                </a:solidFill>
                <a:latin typeface="Franklin Gothic Book" pitchFamily="34" charset="0"/>
              </a:rPr>
              <a:t>{0 1 1}</a:t>
            </a:r>
            <a:r>
              <a:rPr lang="cs-CZ" sz="3100" baseline="-25000" dirty="0">
                <a:solidFill>
                  <a:srgbClr val="0000FF"/>
                </a:solidFill>
                <a:latin typeface="Franklin Gothic Book" pitchFamily="34" charset="0"/>
              </a:rPr>
              <a:t>BCC</a:t>
            </a:r>
          </a:p>
          <a:p>
            <a:pPr marL="0" indent="0" algn="ctr">
              <a:lnSpc>
                <a:spcPct val="120000"/>
              </a:lnSpc>
              <a:buNone/>
            </a:pPr>
            <a:r>
              <a:rPr lang="cs-CZ" sz="3100" dirty="0">
                <a:solidFill>
                  <a:srgbClr val="FF0000"/>
                </a:solidFill>
                <a:latin typeface="Franklin Gothic Book" pitchFamily="34" charset="0"/>
              </a:rPr>
              <a:t>[1 1 -2 0]</a:t>
            </a:r>
            <a:r>
              <a:rPr lang="cs-CZ" sz="3100" baseline="-25000" dirty="0">
                <a:solidFill>
                  <a:srgbClr val="FF0000"/>
                </a:solidFill>
                <a:latin typeface="Franklin Gothic Book" pitchFamily="34" charset="0"/>
              </a:rPr>
              <a:t>HCP</a:t>
            </a:r>
            <a:r>
              <a:rPr lang="cs-CZ" sz="3100" dirty="0">
                <a:latin typeface="Franklin Gothic Book" pitchFamily="34" charset="0"/>
              </a:rPr>
              <a:t>||</a:t>
            </a:r>
            <a:r>
              <a:rPr lang="cs-CZ" sz="3100" dirty="0">
                <a:solidFill>
                  <a:srgbClr val="0000FF"/>
                </a:solidFill>
                <a:latin typeface="Franklin Gothic Book" pitchFamily="34" charset="0"/>
              </a:rPr>
              <a:t>⟨1 1 1⟩</a:t>
            </a:r>
            <a:r>
              <a:rPr lang="cs-CZ" sz="3100" baseline="-25000" dirty="0">
                <a:solidFill>
                  <a:srgbClr val="0000FF"/>
                </a:solidFill>
                <a:latin typeface="Franklin Gothic Book" pitchFamily="34" charset="0"/>
              </a:rPr>
              <a:t>BCC</a:t>
            </a:r>
            <a:r>
              <a:rPr lang="cs-CZ" sz="3100" dirty="0">
                <a:solidFill>
                  <a:srgbClr val="0000FF"/>
                </a:solidFill>
                <a:latin typeface="Franklin Gothic Book" pitchFamily="34" charset="0"/>
              </a:rPr>
              <a:t> </a:t>
            </a:r>
            <a:endParaRPr lang="en-US" sz="3100" dirty="0">
              <a:latin typeface="Franklin Gothic Book" pitchFamily="34" charset="0"/>
            </a:endParaRPr>
          </a:p>
          <a:p>
            <a:pPr marL="0" indent="0">
              <a:lnSpc>
                <a:spcPct val="120000"/>
              </a:lnSpc>
              <a:buNone/>
            </a:pPr>
            <a:r>
              <a:rPr lang="en-US" sz="3100" dirty="0">
                <a:latin typeface="Franklin Gothic Book" pitchFamily="34" charset="0"/>
              </a:rPr>
              <a:t>Between alpha and beta phases in Ti, </a:t>
            </a:r>
            <a:r>
              <a:rPr lang="en-US" sz="3100" dirty="0" err="1">
                <a:latin typeface="Franklin Gothic Book" pitchFamily="34" charset="0"/>
              </a:rPr>
              <a:t>Zr</a:t>
            </a:r>
            <a:r>
              <a:rPr lang="en-US" sz="3100" dirty="0">
                <a:latin typeface="Franklin Gothic Book" pitchFamily="34" charset="0"/>
              </a:rPr>
              <a:t>.</a:t>
            </a:r>
          </a:p>
          <a:p>
            <a:endParaRPr lang="en-US" dirty="0">
              <a:latin typeface="Franklin Gothic Book" pitchFamily="34" charset="0"/>
            </a:endParaRPr>
          </a:p>
          <a:p>
            <a:pPr marL="0" indent="0" algn="ctr">
              <a:buFont typeface="Arial"/>
              <a:buNone/>
            </a:pPr>
            <a:endParaRPr lang="cs-CZ" dirty="0">
              <a:solidFill>
                <a:srgbClr val="0000FF"/>
              </a:solidFill>
              <a:latin typeface="Franklin Gothic Book" pitchFamily="34" charset="0"/>
            </a:endParaRPr>
          </a:p>
        </p:txBody>
      </p:sp>
      <p:sp>
        <p:nvSpPr>
          <p:cNvPr id="8" name="Rectangle 7"/>
          <p:cNvSpPr/>
          <p:nvPr/>
        </p:nvSpPr>
        <p:spPr>
          <a:xfrm>
            <a:off x="4572000" y="3948314"/>
            <a:ext cx="4114800" cy="1938992"/>
          </a:xfrm>
          <a:prstGeom prst="rect">
            <a:avLst/>
          </a:prstGeom>
        </p:spPr>
        <p:txBody>
          <a:bodyPr wrap="square">
            <a:spAutoFit/>
          </a:bodyPr>
          <a:lstStyle/>
          <a:p>
            <a:r>
              <a:rPr lang="en-US" sz="2400" dirty="0">
                <a:latin typeface="Franklin Gothic Book" pitchFamily="34" charset="0"/>
              </a:rPr>
              <a:t>Potter OR</a:t>
            </a:r>
          </a:p>
          <a:p>
            <a:pPr algn="ctr"/>
            <a:r>
              <a:rPr lang="cs-CZ" sz="2400" dirty="0">
                <a:solidFill>
                  <a:srgbClr val="FF0000"/>
                </a:solidFill>
                <a:latin typeface="Franklin Gothic Book" pitchFamily="34" charset="0"/>
              </a:rPr>
              <a:t>(0 1 -1 1)</a:t>
            </a:r>
            <a:r>
              <a:rPr lang="cs-CZ" sz="2400" baseline="-25000" dirty="0">
                <a:solidFill>
                  <a:srgbClr val="FF0000"/>
                </a:solidFill>
                <a:latin typeface="Franklin Gothic Book" pitchFamily="34" charset="0"/>
              </a:rPr>
              <a:t>HCP</a:t>
            </a:r>
            <a:r>
              <a:rPr lang="cs-CZ" sz="2400" dirty="0">
                <a:solidFill>
                  <a:srgbClr val="FF0000"/>
                </a:solidFill>
                <a:latin typeface="Franklin Gothic Book" pitchFamily="34" charset="0"/>
              </a:rPr>
              <a:t> </a:t>
            </a:r>
            <a:r>
              <a:rPr lang="cs-CZ" sz="2400" dirty="0">
                <a:latin typeface="Franklin Gothic Book" pitchFamily="34" charset="0"/>
              </a:rPr>
              <a:t>||</a:t>
            </a:r>
            <a:r>
              <a:rPr lang="cs-CZ" sz="2400" dirty="0">
                <a:solidFill>
                  <a:srgbClr val="0000FF"/>
                </a:solidFill>
                <a:latin typeface="Franklin Gothic Book" pitchFamily="34" charset="0"/>
              </a:rPr>
              <a:t>{-1 0 1}</a:t>
            </a:r>
            <a:r>
              <a:rPr lang="cs-CZ" sz="2400" baseline="-25000" dirty="0">
                <a:solidFill>
                  <a:srgbClr val="0000FF"/>
                </a:solidFill>
                <a:latin typeface="Franklin Gothic Book" pitchFamily="34" charset="0"/>
              </a:rPr>
              <a:t>BCC</a:t>
            </a:r>
          </a:p>
          <a:p>
            <a:pPr algn="ctr"/>
            <a:r>
              <a:rPr lang="cs-CZ" sz="2400" dirty="0">
                <a:solidFill>
                  <a:srgbClr val="FF0000"/>
                </a:solidFill>
                <a:latin typeface="Franklin Gothic Book" pitchFamily="34" charset="0"/>
              </a:rPr>
              <a:t>[2 -1 -1 0]</a:t>
            </a:r>
            <a:r>
              <a:rPr lang="cs-CZ" sz="2400" baseline="-25000" dirty="0">
                <a:solidFill>
                  <a:srgbClr val="FF0000"/>
                </a:solidFill>
                <a:latin typeface="Franklin Gothic Book" pitchFamily="34" charset="0"/>
              </a:rPr>
              <a:t>HCP</a:t>
            </a:r>
            <a:r>
              <a:rPr lang="cs-CZ" sz="2400" dirty="0">
                <a:latin typeface="Franklin Gothic Book" pitchFamily="34" charset="0"/>
              </a:rPr>
              <a:t>||</a:t>
            </a:r>
            <a:r>
              <a:rPr lang="cs-CZ" sz="2400" dirty="0">
                <a:solidFill>
                  <a:srgbClr val="0000FF"/>
                </a:solidFill>
                <a:latin typeface="Franklin Gothic Book" pitchFamily="34" charset="0"/>
              </a:rPr>
              <a:t>⟨1 -1 1⟩</a:t>
            </a:r>
            <a:r>
              <a:rPr lang="cs-CZ" sz="2400" baseline="-25000" dirty="0">
                <a:solidFill>
                  <a:srgbClr val="0000FF"/>
                </a:solidFill>
                <a:latin typeface="Franklin Gothic Book" pitchFamily="34" charset="0"/>
              </a:rPr>
              <a:t>BCC</a:t>
            </a:r>
            <a:r>
              <a:rPr lang="cs-CZ" sz="2400" dirty="0">
                <a:solidFill>
                  <a:srgbClr val="0000FF"/>
                </a:solidFill>
                <a:latin typeface="Franklin Gothic Book" pitchFamily="34" charset="0"/>
              </a:rPr>
              <a:t> </a:t>
            </a:r>
            <a:endParaRPr lang="en-US" sz="2400" dirty="0">
              <a:latin typeface="Franklin Gothic Book" pitchFamily="34" charset="0"/>
            </a:endParaRPr>
          </a:p>
          <a:p>
            <a:r>
              <a:rPr lang="en-US" sz="2400" dirty="0">
                <a:latin typeface="Franklin Gothic Book" pitchFamily="34" charset="0"/>
              </a:rPr>
              <a:t>Between alpha and beta phases in Mg-Al </a:t>
            </a:r>
            <a:r>
              <a:rPr lang="en-US" sz="2400" dirty="0" err="1">
                <a:latin typeface="Franklin Gothic Book" pitchFamily="34" charset="0"/>
              </a:rPr>
              <a:t>aloys</a:t>
            </a:r>
            <a:r>
              <a:rPr lang="en-US" sz="2400" dirty="0">
                <a:latin typeface="Franklin Gothic Book" pitchFamily="34" charset="0"/>
              </a:rPr>
              <a:t>.</a:t>
            </a:r>
          </a:p>
        </p:txBody>
      </p:sp>
      <p:sp>
        <p:nvSpPr>
          <p:cNvPr id="9" name="TextBox 8"/>
          <p:cNvSpPr txBox="1"/>
          <p:nvPr/>
        </p:nvSpPr>
        <p:spPr>
          <a:xfrm>
            <a:off x="0" y="6553200"/>
            <a:ext cx="3124200" cy="369332"/>
          </a:xfrm>
          <a:prstGeom prst="rect">
            <a:avLst/>
          </a:prstGeom>
          <a:noFill/>
        </p:spPr>
        <p:txBody>
          <a:bodyPr wrap="square" rtlCol="0">
            <a:spAutoFit/>
          </a:bodyPr>
          <a:lstStyle/>
          <a:p>
            <a:r>
              <a:rPr lang="en-US" dirty="0">
                <a:latin typeface="Franklin Gothic Book" pitchFamily="34" charset="0"/>
              </a:rPr>
              <a:t>*Slide courtesy of S </a:t>
            </a:r>
            <a:r>
              <a:rPr lang="en-US" dirty="0" err="1">
                <a:latin typeface="Franklin Gothic Book" pitchFamily="34" charset="0"/>
              </a:rPr>
              <a:t>Mandal</a:t>
            </a:r>
            <a:endParaRPr lang="en-US" dirty="0">
              <a:latin typeface="Franklin Gothic Book" pitchFamily="34" charset="0"/>
            </a:endParaRPr>
          </a:p>
        </p:txBody>
      </p:sp>
    </p:spTree>
    <p:extLst>
      <p:ext uri="{BB962C8B-B14F-4D97-AF65-F5344CB8AC3E}">
        <p14:creationId xmlns:p14="http://schemas.microsoft.com/office/powerpoint/2010/main" val="39516978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24ACD514-9641-480E-94F7-EF39FD8FC822}" type="slidenum">
              <a:rPr lang="en-US"/>
              <a:pPr/>
              <a:t>65</a:t>
            </a:fld>
            <a:endParaRPr lang="en-US"/>
          </a:p>
        </p:txBody>
      </p:sp>
      <p:sp>
        <p:nvSpPr>
          <p:cNvPr id="87042" name="Rectangle 2"/>
          <p:cNvSpPr>
            <a:spLocks noGrp="1" noChangeArrowheads="1"/>
          </p:cNvSpPr>
          <p:nvPr>
            <p:ph type="title"/>
          </p:nvPr>
        </p:nvSpPr>
        <p:spPr>
          <a:xfrm>
            <a:off x="457200" y="152400"/>
            <a:ext cx="8229600" cy="1143000"/>
          </a:xfrm>
        </p:spPr>
        <p:txBody>
          <a:bodyPr/>
          <a:lstStyle/>
          <a:p>
            <a:r>
              <a:rPr lang="en-US" dirty="0"/>
              <a:t>Complex semi-coherent interfaces</a:t>
            </a:r>
          </a:p>
        </p:txBody>
      </p:sp>
      <p:sp>
        <p:nvSpPr>
          <p:cNvPr id="87043" name="Rectangle 3"/>
          <p:cNvSpPr>
            <a:spLocks noGrp="1" noChangeArrowheads="1"/>
          </p:cNvSpPr>
          <p:nvPr>
            <p:ph type="body" idx="1"/>
          </p:nvPr>
        </p:nvSpPr>
        <p:spPr>
          <a:xfrm>
            <a:off x="457200" y="1265237"/>
            <a:ext cx="8229600" cy="4525963"/>
          </a:xfrm>
        </p:spPr>
        <p:txBody>
          <a:bodyPr>
            <a:normAutofit/>
          </a:bodyPr>
          <a:lstStyle/>
          <a:p>
            <a:r>
              <a:rPr lang="en-US" sz="2400" dirty="0"/>
              <a:t>It can often happen that an orientation relationship exists despite the lack of an exact match.</a:t>
            </a:r>
          </a:p>
          <a:p>
            <a:r>
              <a:rPr lang="en-US" sz="2400" dirty="0"/>
              <a:t>Such is the case for the relationship between bcc and </a:t>
            </a:r>
            <a:r>
              <a:rPr lang="en-US" sz="2400" dirty="0" err="1"/>
              <a:t>fcc</a:t>
            </a:r>
            <a:r>
              <a:rPr lang="en-US" sz="2400" dirty="0"/>
              <a:t> iron (ferrite and austenite).</a:t>
            </a:r>
          </a:p>
          <a:p>
            <a:endParaRPr lang="en-US" sz="2400" dirty="0"/>
          </a:p>
        </p:txBody>
      </p:sp>
      <p:pic>
        <p:nvPicPr>
          <p:cNvPr id="87044" name="Picture 4" descr="Nishiyama-Wasserman.3.38.tiff                                  000412E4iMac HD                        ABA78158:"/>
          <p:cNvPicPr>
            <a:picLocks noChangeAspect="1" noChangeArrowheads="1"/>
          </p:cNvPicPr>
          <p:nvPr/>
        </p:nvPicPr>
        <p:blipFill>
          <a:blip r:embed="rId2" cstate="print"/>
          <a:srcRect/>
          <a:stretch>
            <a:fillRect/>
          </a:stretch>
        </p:blipFill>
        <p:spPr bwMode="auto">
          <a:xfrm>
            <a:off x="3733800" y="2819400"/>
            <a:ext cx="4168775" cy="3656012"/>
          </a:xfrm>
          <a:prstGeom prst="rect">
            <a:avLst/>
          </a:prstGeom>
          <a:noFill/>
        </p:spPr>
      </p:pic>
      <p:sp>
        <p:nvSpPr>
          <p:cNvPr id="87045" name="Text Box 5"/>
          <p:cNvSpPr txBox="1">
            <a:spLocks noChangeArrowheads="1"/>
          </p:cNvSpPr>
          <p:nvPr/>
        </p:nvSpPr>
        <p:spPr bwMode="auto">
          <a:xfrm>
            <a:off x="1143000" y="3810000"/>
            <a:ext cx="2301875" cy="923330"/>
          </a:xfrm>
          <a:prstGeom prst="rect">
            <a:avLst/>
          </a:prstGeom>
          <a:noFill/>
          <a:ln w="9525">
            <a:noFill/>
            <a:miter lim="800000"/>
            <a:headEnd/>
            <a:tailEnd/>
          </a:ln>
          <a:effectLst/>
        </p:spPr>
        <p:txBody>
          <a:bodyPr>
            <a:spAutoFit/>
          </a:bodyPr>
          <a:lstStyle/>
          <a:p>
            <a:r>
              <a:rPr lang="en-US" i="1" dirty="0">
                <a:latin typeface="Times" charset="0"/>
              </a:rPr>
              <a:t>Note limited atomic match for the NW relationship</a:t>
            </a:r>
          </a:p>
        </p:txBody>
      </p:sp>
      <p:sp>
        <p:nvSpPr>
          <p:cNvPr id="87046" name="Rectangle 6"/>
          <p:cNvSpPr>
            <a:spLocks noChangeArrowheads="1"/>
          </p:cNvSpPr>
          <p:nvPr/>
        </p:nvSpPr>
        <p:spPr bwMode="auto">
          <a:xfrm>
            <a:off x="0" y="4953000"/>
            <a:ext cx="1066800" cy="609600"/>
          </a:xfrm>
          <a:prstGeom prst="rect">
            <a:avLst/>
          </a:prstGeom>
          <a:noFill/>
          <a:ln w="9525">
            <a:solidFill>
              <a:schemeClr val="bg1"/>
            </a:solidFill>
            <a:miter lim="800000"/>
            <a:headEnd/>
            <a:tailEnd/>
          </a:ln>
          <a:effectLst/>
        </p:spPr>
        <p:txBody>
          <a:bodyPr wrap="none" anchor="ctr"/>
          <a:lstStyle/>
          <a:p>
            <a:endParaRPr lang="en-US"/>
          </a:p>
        </p:txBody>
      </p:sp>
      <p:sp>
        <p:nvSpPr>
          <p:cNvPr id="8" name="TextBox 7"/>
          <p:cNvSpPr txBox="1"/>
          <p:nvPr/>
        </p:nvSpPr>
        <p:spPr>
          <a:xfrm>
            <a:off x="0" y="6553200"/>
            <a:ext cx="3124200" cy="369332"/>
          </a:xfrm>
          <a:prstGeom prst="rect">
            <a:avLst/>
          </a:prstGeom>
          <a:noFill/>
        </p:spPr>
        <p:txBody>
          <a:bodyPr wrap="square" rtlCol="0">
            <a:spAutoFit/>
          </a:bodyPr>
          <a:lstStyle/>
          <a:p>
            <a:r>
              <a:rPr lang="en-US" dirty="0">
                <a:latin typeface="Franklin Gothic Book" pitchFamily="34" charset="0"/>
              </a:rPr>
              <a:t>*Slide courtesy of AD Rollett</a:t>
            </a:r>
          </a:p>
        </p:txBody>
      </p:sp>
    </p:spTree>
    <p:extLst>
      <p:ext uri="{BB962C8B-B14F-4D97-AF65-F5344CB8AC3E}">
        <p14:creationId xmlns:p14="http://schemas.microsoft.com/office/powerpoint/2010/main" val="10215237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sz="3600" b="1" dirty="0"/>
              <a:t>Creating Coordinate Transformation Matrix for OR</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66</a:t>
            </a:fld>
            <a:endParaRPr lang="en-US"/>
          </a:p>
        </p:txBody>
      </p:sp>
      <p:sp>
        <p:nvSpPr>
          <p:cNvPr id="5" name="TextBox 4"/>
          <p:cNvSpPr txBox="1"/>
          <p:nvPr/>
        </p:nvSpPr>
        <p:spPr>
          <a:xfrm>
            <a:off x="76200" y="1143000"/>
            <a:ext cx="8991600" cy="5632311"/>
          </a:xfrm>
          <a:prstGeom prst="rect">
            <a:avLst/>
          </a:prstGeom>
          <a:noFill/>
        </p:spPr>
        <p:txBody>
          <a:bodyPr wrap="square" rtlCol="0">
            <a:spAutoFit/>
          </a:bodyPr>
          <a:lstStyle/>
          <a:p>
            <a:r>
              <a:rPr lang="en-US" sz="2000" dirty="0">
                <a:latin typeface="Franklin Gothic Book" pitchFamily="34" charset="0"/>
              </a:rPr>
              <a:t>Let’s say you are given an orientation relationship and you want to know the rotation and change in volume between the two crystals. The coordinate transformation matrix, </a:t>
            </a:r>
            <a:r>
              <a:rPr lang="en-US" sz="2000" i="1" dirty="0">
                <a:latin typeface="Franklin Gothic Book" pitchFamily="34" charset="0"/>
              </a:rPr>
              <a:t>J</a:t>
            </a:r>
            <a:r>
              <a:rPr lang="en-US" sz="2000" dirty="0">
                <a:latin typeface="Franklin Gothic Book" pitchFamily="34" charset="0"/>
              </a:rPr>
              <a:t>, contains both pieces of information.</a:t>
            </a:r>
          </a:p>
          <a:p>
            <a:endParaRPr lang="en-US" sz="2000" dirty="0">
              <a:latin typeface="Franklin Gothic Book" pitchFamily="34" charset="0"/>
            </a:endParaRPr>
          </a:p>
          <a:p>
            <a:r>
              <a:rPr lang="en-US" sz="2000" dirty="0">
                <a:latin typeface="Franklin Gothic Book" pitchFamily="34" charset="0"/>
              </a:rPr>
              <a:t>Given:  		(</a:t>
            </a:r>
            <a:r>
              <a:rPr lang="en-US" sz="2000" dirty="0" err="1">
                <a:latin typeface="Franklin Gothic Book" pitchFamily="34" charset="0"/>
              </a:rPr>
              <a:t>hkl</a:t>
            </a:r>
            <a:r>
              <a:rPr lang="en-US" sz="2000" dirty="0">
                <a:latin typeface="Franklin Gothic Book" pitchFamily="34" charset="0"/>
              </a:rPr>
              <a:t>)</a:t>
            </a:r>
            <a:r>
              <a:rPr lang="el-GR" sz="2000" baseline="-25000" dirty="0">
                <a:latin typeface="Franklin Gothic Book" pitchFamily="34" charset="0"/>
              </a:rPr>
              <a:t>α</a:t>
            </a:r>
            <a:r>
              <a:rPr lang="en-US" sz="2000" dirty="0">
                <a:latin typeface="Franklin Gothic Book" pitchFamily="34" charset="0"/>
              </a:rPr>
              <a:t>//(</a:t>
            </a:r>
            <a:r>
              <a:rPr lang="en-US" sz="2000" dirty="0" err="1">
                <a:latin typeface="Franklin Gothic Book" pitchFamily="34" charset="0"/>
              </a:rPr>
              <a:t>h’k’l</a:t>
            </a:r>
            <a:r>
              <a:rPr lang="en-US" sz="2000" dirty="0">
                <a:latin typeface="Franklin Gothic Book" pitchFamily="34" charset="0"/>
              </a:rPr>
              <a:t>’)</a:t>
            </a:r>
            <a:r>
              <a:rPr lang="el-GR" sz="2000" baseline="-25000" dirty="0">
                <a:latin typeface="Franklin Gothic Book" pitchFamily="34" charset="0"/>
                <a:sym typeface="Symbol"/>
              </a:rPr>
              <a:t></a:t>
            </a:r>
            <a:r>
              <a:rPr lang="en-US" sz="2000" dirty="0">
                <a:latin typeface="Franklin Gothic Book" pitchFamily="34" charset="0"/>
                <a:sym typeface="Symbol"/>
              </a:rPr>
              <a:t>,	[</a:t>
            </a:r>
            <a:r>
              <a:rPr lang="en-US" sz="2000" dirty="0" err="1">
                <a:latin typeface="Franklin Gothic Book" pitchFamily="34" charset="0"/>
                <a:sym typeface="Symbol"/>
              </a:rPr>
              <a:t>uvw</a:t>
            </a:r>
            <a:r>
              <a:rPr lang="en-US" sz="2000" dirty="0">
                <a:latin typeface="Franklin Gothic Book" pitchFamily="34" charset="0"/>
                <a:sym typeface="Symbol"/>
              </a:rPr>
              <a:t>]</a:t>
            </a:r>
            <a:r>
              <a:rPr lang="el-GR" sz="2000" baseline="-25000" dirty="0">
                <a:latin typeface="Franklin Gothic Book" pitchFamily="34" charset="0"/>
              </a:rPr>
              <a:t>α</a:t>
            </a:r>
            <a:r>
              <a:rPr lang="en-US" sz="2000" dirty="0">
                <a:latin typeface="Franklin Gothic Book" pitchFamily="34" charset="0"/>
              </a:rPr>
              <a:t>//[</a:t>
            </a:r>
            <a:r>
              <a:rPr lang="en-US" sz="2000" dirty="0" err="1">
                <a:latin typeface="Franklin Gothic Book" pitchFamily="34" charset="0"/>
              </a:rPr>
              <a:t>u’v’w</a:t>
            </a:r>
            <a:r>
              <a:rPr lang="en-US" sz="2000" dirty="0">
                <a:latin typeface="Franklin Gothic Book" pitchFamily="34" charset="0"/>
              </a:rPr>
              <a:t>’]</a:t>
            </a:r>
            <a:r>
              <a:rPr lang="el-GR" sz="2000" baseline="-25000" dirty="0">
                <a:latin typeface="Franklin Gothic Book" pitchFamily="34" charset="0"/>
                <a:sym typeface="Symbol"/>
              </a:rPr>
              <a:t></a:t>
            </a:r>
            <a:endParaRPr lang="en-US" sz="2000" dirty="0">
              <a:latin typeface="Franklin Gothic Book" pitchFamily="34" charset="0"/>
              <a:sym typeface="Symbol"/>
            </a:endParaRPr>
          </a:p>
          <a:p>
            <a:endParaRPr lang="en-US" sz="2000" dirty="0">
              <a:latin typeface="Franklin Gothic Book" pitchFamily="34" charset="0"/>
              <a:sym typeface="Symbol"/>
            </a:endParaRPr>
          </a:p>
          <a:p>
            <a:r>
              <a:rPr lang="en-US" sz="2000" dirty="0">
                <a:latin typeface="Franklin Gothic Book" pitchFamily="34" charset="0"/>
                <a:sym typeface="Symbol"/>
              </a:rPr>
              <a:t>First, define which phase is the parent phase and which is the derivative phase (e.g. </a:t>
            </a:r>
            <a:r>
              <a:rPr lang="el-GR" sz="2000" dirty="0">
                <a:latin typeface="Franklin Gothic Book" pitchFamily="34" charset="0"/>
                <a:sym typeface="Symbol"/>
              </a:rPr>
              <a:t>α</a:t>
            </a:r>
            <a:r>
              <a:rPr lang="en-US" sz="2000" dirty="0">
                <a:latin typeface="Franklin Gothic Book" pitchFamily="34" charset="0"/>
                <a:sym typeface="Symbol"/>
              </a:rPr>
              <a:t>)</a:t>
            </a:r>
          </a:p>
          <a:p>
            <a:r>
              <a:rPr lang="en-US" sz="2000" dirty="0">
                <a:latin typeface="Franklin Gothic Book" pitchFamily="34" charset="0"/>
                <a:sym typeface="Symbol"/>
              </a:rPr>
              <a:t>Define:                       	</a:t>
            </a:r>
          </a:p>
          <a:p>
            <a:endParaRPr lang="en-US" sz="2000" dirty="0">
              <a:latin typeface="Franklin Gothic Book" pitchFamily="34" charset="0"/>
              <a:sym typeface="Symbol"/>
            </a:endParaRPr>
          </a:p>
          <a:p>
            <a:endParaRPr lang="en-US" sz="2000" dirty="0">
              <a:latin typeface="Franklin Gothic Book" pitchFamily="34" charset="0"/>
              <a:sym typeface="Symbol"/>
            </a:endParaRPr>
          </a:p>
          <a:p>
            <a:endParaRPr lang="en-US" sz="2000" dirty="0">
              <a:latin typeface="Franklin Gothic Book" pitchFamily="34" charset="0"/>
              <a:sym typeface="Symbol"/>
            </a:endParaRPr>
          </a:p>
          <a:p>
            <a:r>
              <a:rPr lang="en-US" sz="2000" i="1" dirty="0">
                <a:latin typeface="Franklin Gothic Book" pitchFamily="34" charset="0"/>
                <a:sym typeface="Symbol"/>
              </a:rPr>
              <a:t>Where did [</a:t>
            </a:r>
            <a:r>
              <a:rPr lang="en-US" sz="2000" i="1" dirty="0" err="1">
                <a:latin typeface="Franklin Gothic Book" pitchFamily="34" charset="0"/>
                <a:sym typeface="Symbol"/>
              </a:rPr>
              <a:t>rst</a:t>
            </a:r>
            <a:r>
              <a:rPr lang="en-US" sz="2000" i="1" dirty="0">
                <a:latin typeface="Franklin Gothic Book" pitchFamily="34" charset="0"/>
                <a:sym typeface="Symbol"/>
              </a:rPr>
              <a:t>]</a:t>
            </a:r>
            <a:r>
              <a:rPr lang="el-GR" sz="2000" i="1" baseline="-25000" dirty="0">
                <a:latin typeface="Franklin Gothic Book" pitchFamily="34" charset="0"/>
              </a:rPr>
              <a:t>α</a:t>
            </a:r>
            <a:r>
              <a:rPr lang="en-US" sz="2000" i="1" dirty="0">
                <a:latin typeface="Franklin Gothic Book" pitchFamily="34" charset="0"/>
                <a:sym typeface="Symbol"/>
              </a:rPr>
              <a:t> and [</a:t>
            </a:r>
            <a:r>
              <a:rPr lang="en-US" sz="2000" i="1" dirty="0" err="1">
                <a:latin typeface="Franklin Gothic Book" pitchFamily="34" charset="0"/>
                <a:sym typeface="Symbol"/>
              </a:rPr>
              <a:t>r’s’t</a:t>
            </a:r>
            <a:r>
              <a:rPr lang="en-US" sz="2000" i="1" dirty="0">
                <a:latin typeface="Franklin Gothic Book" pitchFamily="34" charset="0"/>
                <a:sym typeface="Symbol"/>
              </a:rPr>
              <a:t>’]</a:t>
            </a:r>
            <a:r>
              <a:rPr lang="en-US" sz="2000" i="1" baseline="-25000" dirty="0">
                <a:latin typeface="Franklin Gothic Book" pitchFamily="34" charset="0"/>
                <a:sym typeface="Symbol"/>
              </a:rPr>
              <a:t></a:t>
            </a:r>
            <a:r>
              <a:rPr lang="en-US" sz="2000" i="1" dirty="0">
                <a:latin typeface="Franklin Gothic Book" pitchFamily="34" charset="0"/>
                <a:sym typeface="Symbol"/>
              </a:rPr>
              <a:t> come from? </a:t>
            </a:r>
          </a:p>
          <a:p>
            <a:r>
              <a:rPr lang="en-US" sz="2000" dirty="0">
                <a:latin typeface="Franklin Gothic Book" pitchFamily="34" charset="0"/>
                <a:sym typeface="Symbol"/>
              </a:rPr>
              <a:t>Can either be specified in OR </a:t>
            </a:r>
            <a:r>
              <a:rPr lang="en-US" sz="2000" dirty="0" err="1">
                <a:latin typeface="Franklin Gothic Book" pitchFamily="34" charset="0"/>
                <a:sym typeface="Symbol"/>
              </a:rPr>
              <a:t>or</a:t>
            </a:r>
            <a:r>
              <a:rPr lang="en-US" sz="2000" dirty="0">
                <a:latin typeface="Franklin Gothic Book" pitchFamily="34" charset="0"/>
                <a:sym typeface="Symbol"/>
              </a:rPr>
              <a:t> found by cross product of normal vector, </a:t>
            </a:r>
            <a:r>
              <a:rPr lang="en-US" sz="2000" i="1" dirty="0">
                <a:latin typeface="Franklin Gothic Book" pitchFamily="34" charset="0"/>
                <a:sym typeface="Symbol"/>
              </a:rPr>
              <a:t>n</a:t>
            </a:r>
            <a:r>
              <a:rPr lang="en-US" sz="2000" dirty="0">
                <a:latin typeface="Franklin Gothic Book" pitchFamily="34" charset="0"/>
                <a:sym typeface="Symbol"/>
              </a:rPr>
              <a:t>, for (</a:t>
            </a:r>
            <a:r>
              <a:rPr lang="en-US" sz="2000" dirty="0" err="1">
                <a:latin typeface="Franklin Gothic Book" pitchFamily="34" charset="0"/>
                <a:sym typeface="Symbol"/>
              </a:rPr>
              <a:t>hkl</a:t>
            </a:r>
            <a:r>
              <a:rPr lang="en-US" sz="2000" dirty="0">
                <a:latin typeface="Franklin Gothic Book" pitchFamily="34" charset="0"/>
                <a:sym typeface="Symbol"/>
              </a:rPr>
              <a:t>) and direction vector, </a:t>
            </a:r>
            <a:r>
              <a:rPr lang="en-US" sz="2000" i="1" dirty="0">
                <a:latin typeface="Franklin Gothic Book" pitchFamily="34" charset="0"/>
                <a:sym typeface="Symbol"/>
              </a:rPr>
              <a:t>b</a:t>
            </a:r>
            <a:r>
              <a:rPr lang="en-US" sz="2000" dirty="0">
                <a:latin typeface="Franklin Gothic Book" pitchFamily="34" charset="0"/>
                <a:sym typeface="Symbol"/>
              </a:rPr>
              <a:t>, for [</a:t>
            </a:r>
            <a:r>
              <a:rPr lang="en-US" sz="2000" dirty="0" err="1">
                <a:latin typeface="Franklin Gothic Book" pitchFamily="34" charset="0"/>
                <a:sym typeface="Symbol"/>
              </a:rPr>
              <a:t>uvw</a:t>
            </a:r>
            <a:r>
              <a:rPr lang="en-US" sz="2000" dirty="0">
                <a:latin typeface="Franklin Gothic Book" pitchFamily="34" charset="0"/>
                <a:sym typeface="Symbol"/>
              </a:rPr>
              <a:t>]. (See earlier lectures for defining orientation matrix from (</a:t>
            </a:r>
            <a:r>
              <a:rPr lang="en-US" sz="2000" dirty="0" err="1">
                <a:latin typeface="Franklin Gothic Book" pitchFamily="34" charset="0"/>
                <a:sym typeface="Symbol"/>
              </a:rPr>
              <a:t>hkl</a:t>
            </a:r>
            <a:r>
              <a:rPr lang="en-US" sz="2000" dirty="0">
                <a:latin typeface="Franklin Gothic Book" pitchFamily="34" charset="0"/>
                <a:sym typeface="Symbol"/>
              </a:rPr>
              <a:t>)[</a:t>
            </a:r>
            <a:r>
              <a:rPr lang="en-US" sz="2000" dirty="0" err="1">
                <a:latin typeface="Franklin Gothic Book" pitchFamily="34" charset="0"/>
                <a:sym typeface="Symbol"/>
              </a:rPr>
              <a:t>uvw</a:t>
            </a:r>
            <a:r>
              <a:rPr lang="en-US" sz="2000" dirty="0">
                <a:latin typeface="Franklin Gothic Book" pitchFamily="34" charset="0"/>
                <a:sym typeface="Symbol"/>
              </a:rPr>
              <a:t>].)</a:t>
            </a:r>
          </a:p>
          <a:p>
            <a:endParaRPr lang="en-US" sz="2000" dirty="0">
              <a:latin typeface="Franklin Gothic Book" pitchFamily="34" charset="0"/>
              <a:sym typeface="Symbol"/>
            </a:endParaRPr>
          </a:p>
          <a:p>
            <a:r>
              <a:rPr lang="en-US" sz="2000" i="1" dirty="0">
                <a:latin typeface="Franklin Gothic Book" pitchFamily="34" charset="0"/>
                <a:sym typeface="Symbol"/>
              </a:rPr>
              <a:t>**k</a:t>
            </a:r>
            <a:r>
              <a:rPr lang="en-US" sz="2000" dirty="0">
                <a:latin typeface="Franklin Gothic Book" pitchFamily="34" charset="0"/>
                <a:sym typeface="Symbol"/>
              </a:rPr>
              <a:t>, </a:t>
            </a:r>
            <a:r>
              <a:rPr lang="en-US" sz="2000" i="1" dirty="0">
                <a:latin typeface="Franklin Gothic Book" pitchFamily="34" charset="0"/>
                <a:sym typeface="Symbol"/>
              </a:rPr>
              <a:t>m, </a:t>
            </a:r>
            <a:r>
              <a:rPr lang="en-US" sz="2000" dirty="0">
                <a:latin typeface="Franklin Gothic Book" pitchFamily="34" charset="0"/>
                <a:sym typeface="Symbol"/>
              </a:rPr>
              <a:t>and </a:t>
            </a:r>
            <a:r>
              <a:rPr lang="en-US" sz="2000" i="1" dirty="0">
                <a:latin typeface="Franklin Gothic Book" pitchFamily="34" charset="0"/>
                <a:sym typeface="Symbol"/>
              </a:rPr>
              <a:t>g</a:t>
            </a:r>
            <a:r>
              <a:rPr lang="en-US" sz="2000" dirty="0">
                <a:latin typeface="Franklin Gothic Book" pitchFamily="34" charset="0"/>
                <a:sym typeface="Symbol"/>
              </a:rPr>
              <a:t> relate the length of the lattice vectors of the two crystals.</a:t>
            </a:r>
            <a:endParaRPr lang="en-US" sz="2000" i="1" dirty="0">
              <a:latin typeface="Franklin Gothic Book" pitchFamily="34" charset="0"/>
              <a:sym typeface="Symbol"/>
            </a:endParaRPr>
          </a:p>
        </p:txBody>
      </p:sp>
      <p:graphicFrame>
        <p:nvGraphicFramePr>
          <p:cNvPr id="6" name="Object 5"/>
          <p:cNvGraphicFramePr>
            <a:graphicFrameLocks noChangeAspect="1"/>
          </p:cNvGraphicFramePr>
          <p:nvPr/>
        </p:nvGraphicFramePr>
        <p:xfrm>
          <a:off x="2971800" y="3429000"/>
          <a:ext cx="2721429" cy="1270000"/>
        </p:xfrm>
        <a:graphic>
          <a:graphicData uri="http://schemas.openxmlformats.org/presentationml/2006/ole">
            <mc:AlternateContent xmlns:mc="http://schemas.openxmlformats.org/markup-compatibility/2006">
              <mc:Choice xmlns:v="urn:schemas-microsoft-com:vml" Requires="v">
                <p:oleObj spid="_x0000_s103484" name="Equation" r:id="rId4" imgW="1904760" imgH="888840" progId="Equation.3">
                  <p:embed/>
                </p:oleObj>
              </mc:Choice>
              <mc:Fallback>
                <p:oleObj name="Equation" r:id="rId4" imgW="1904760" imgH="8888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429000"/>
                        <a:ext cx="2721429" cy="1270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481217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sz="3600" b="1" dirty="0"/>
              <a:t>Creating Coordinate Transformation Matrix for OR</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67</a:t>
            </a:fld>
            <a:endParaRPr lang="en-US"/>
          </a:p>
        </p:txBody>
      </p:sp>
      <p:sp>
        <p:nvSpPr>
          <p:cNvPr id="5" name="TextBox 4"/>
          <p:cNvSpPr txBox="1"/>
          <p:nvPr/>
        </p:nvSpPr>
        <p:spPr>
          <a:xfrm>
            <a:off x="76200" y="1143000"/>
            <a:ext cx="8991600" cy="1631216"/>
          </a:xfrm>
          <a:prstGeom prst="rect">
            <a:avLst/>
          </a:prstGeom>
          <a:noFill/>
        </p:spPr>
        <p:txBody>
          <a:bodyPr wrap="square" rtlCol="0">
            <a:spAutoFit/>
          </a:bodyPr>
          <a:lstStyle/>
          <a:p>
            <a:r>
              <a:rPr lang="en-US" sz="2000" dirty="0">
                <a:latin typeface="Franklin Gothic Book" pitchFamily="34" charset="0"/>
                <a:sym typeface="Symbol"/>
              </a:rPr>
              <a:t>Recall  from previous lectors, each column represents the components of a basis vector of </a:t>
            </a:r>
            <a:r>
              <a:rPr lang="el-GR" sz="2000" dirty="0">
                <a:latin typeface="Franklin Gothic Book" pitchFamily="34" charset="0"/>
                <a:sym typeface="Symbol"/>
              </a:rPr>
              <a:t>α</a:t>
            </a:r>
            <a:r>
              <a:rPr lang="en-US" sz="2000" dirty="0">
                <a:latin typeface="Franklin Gothic Book" pitchFamily="34" charset="0"/>
                <a:sym typeface="Symbol"/>
              </a:rPr>
              <a:t> in </a:t>
            </a:r>
            <a:r>
              <a:rPr lang="el-GR" sz="2000" dirty="0">
                <a:latin typeface="Franklin Gothic Book" pitchFamily="34" charset="0"/>
                <a:sym typeface="Symbol"/>
              </a:rPr>
              <a:t></a:t>
            </a:r>
            <a:r>
              <a:rPr lang="en-US" sz="2000" dirty="0">
                <a:latin typeface="Franklin Gothic Book" pitchFamily="34" charset="0"/>
                <a:sym typeface="Symbol"/>
              </a:rPr>
              <a:t>, in [</a:t>
            </a:r>
            <a:r>
              <a:rPr lang="en-US" sz="2000" dirty="0" err="1">
                <a:latin typeface="Franklin Gothic Book" pitchFamily="34" charset="0"/>
                <a:sym typeface="Symbol"/>
              </a:rPr>
              <a:t>uvw</a:t>
            </a:r>
            <a:r>
              <a:rPr lang="en-US" sz="2000" dirty="0">
                <a:latin typeface="Franklin Gothic Book" pitchFamily="34" charset="0"/>
                <a:sym typeface="Symbol"/>
              </a:rPr>
              <a:t>], [</a:t>
            </a:r>
            <a:r>
              <a:rPr lang="en-US" sz="2000" dirty="0" err="1">
                <a:latin typeface="Franklin Gothic Book" pitchFamily="34" charset="0"/>
                <a:sym typeface="Symbol"/>
              </a:rPr>
              <a:t>rst</a:t>
            </a:r>
            <a:r>
              <a:rPr lang="en-US" sz="2000" dirty="0">
                <a:latin typeface="Franklin Gothic Book" pitchFamily="34" charset="0"/>
                <a:sym typeface="Symbol"/>
              </a:rPr>
              <a:t>], (</a:t>
            </a:r>
            <a:r>
              <a:rPr lang="en-US" sz="2000" dirty="0" err="1">
                <a:latin typeface="Franklin Gothic Book" pitchFamily="34" charset="0"/>
                <a:sym typeface="Symbol"/>
              </a:rPr>
              <a:t>hkl</a:t>
            </a:r>
            <a:r>
              <a:rPr lang="en-US" sz="2000" dirty="0">
                <a:latin typeface="Franklin Gothic Book" pitchFamily="34" charset="0"/>
                <a:sym typeface="Symbol"/>
              </a:rPr>
              <a:t>) order.</a:t>
            </a:r>
          </a:p>
          <a:p>
            <a:endParaRPr lang="en-US" sz="2000" i="1" dirty="0">
              <a:latin typeface="Franklin Gothic Book" pitchFamily="34" charset="0"/>
              <a:sym typeface="Symbol"/>
            </a:endParaRPr>
          </a:p>
          <a:p>
            <a:r>
              <a:rPr lang="en-US" sz="2000" dirty="0">
                <a:latin typeface="Franklin Gothic Book" pitchFamily="34" charset="0"/>
                <a:sym typeface="Symbol"/>
              </a:rPr>
              <a:t>To find J for </a:t>
            </a:r>
            <a:r>
              <a:rPr lang="el-GR" sz="2000" dirty="0">
                <a:solidFill>
                  <a:srgbClr val="FF0000"/>
                </a:solidFill>
                <a:latin typeface="Franklin Gothic Book" pitchFamily="34" charset="0"/>
                <a:sym typeface="Symbol"/>
              </a:rPr>
              <a:t>α</a:t>
            </a:r>
            <a:r>
              <a:rPr lang="el-GR" sz="2000" dirty="0">
                <a:latin typeface="Franklin Gothic Book" pitchFamily="34" charset="0"/>
                <a:sym typeface="Symbol"/>
              </a:rPr>
              <a:t></a:t>
            </a:r>
            <a:r>
              <a:rPr lang="el-GR" sz="2000" dirty="0">
                <a:solidFill>
                  <a:srgbClr val="0070C0"/>
                </a:solidFill>
                <a:latin typeface="Franklin Gothic Book" pitchFamily="34" charset="0"/>
                <a:sym typeface="Symbol"/>
              </a:rPr>
              <a:t></a:t>
            </a:r>
            <a:r>
              <a:rPr lang="en-US" sz="2000" dirty="0">
                <a:latin typeface="Franklin Gothic Book" pitchFamily="34" charset="0"/>
                <a:sym typeface="Symbol"/>
              </a:rPr>
              <a:t>:</a:t>
            </a:r>
          </a:p>
          <a:p>
            <a:endParaRPr lang="en-US" sz="2000" dirty="0">
              <a:latin typeface="Franklin Gothic Book" pitchFamily="34" charset="0"/>
              <a:sym typeface="Symbol"/>
            </a:endParaRPr>
          </a:p>
        </p:txBody>
      </p:sp>
      <p:graphicFrame>
        <p:nvGraphicFramePr>
          <p:cNvPr id="18" name="Object 17"/>
          <p:cNvGraphicFramePr>
            <a:graphicFrameLocks noChangeAspect="1"/>
          </p:cNvGraphicFramePr>
          <p:nvPr/>
        </p:nvGraphicFramePr>
        <p:xfrm>
          <a:off x="2498725" y="2438400"/>
          <a:ext cx="5273675" cy="1555196"/>
        </p:xfrm>
        <a:graphic>
          <a:graphicData uri="http://schemas.openxmlformats.org/presentationml/2006/ole">
            <mc:AlternateContent xmlns:mc="http://schemas.openxmlformats.org/markup-compatibility/2006">
              <mc:Choice xmlns:v="urn:schemas-microsoft-com:vml" Requires="v">
                <p:oleObj spid="_x0000_s104608" name="Equation" r:id="rId4" imgW="2412720" imgH="711000" progId="Equation.3">
                  <p:embed/>
                </p:oleObj>
              </mc:Choice>
              <mc:Fallback>
                <p:oleObj name="Equation" r:id="rId4" imgW="2412720" imgH="711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8725" y="2438400"/>
                        <a:ext cx="5273675" cy="155519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9" name="Object 18"/>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04609"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30" name="Object 6"/>
          <p:cNvGraphicFramePr>
            <a:graphicFrameLocks noChangeAspect="1"/>
          </p:cNvGraphicFramePr>
          <p:nvPr/>
        </p:nvGraphicFramePr>
        <p:xfrm>
          <a:off x="1956708" y="4325112"/>
          <a:ext cx="5495017" cy="1618488"/>
        </p:xfrm>
        <a:graphic>
          <a:graphicData uri="http://schemas.openxmlformats.org/presentationml/2006/ole">
            <mc:AlternateContent xmlns:mc="http://schemas.openxmlformats.org/markup-compatibility/2006">
              <mc:Choice xmlns:v="urn:schemas-microsoft-com:vml" Requires="v">
                <p:oleObj spid="_x0000_s104610" name="Equation" r:id="rId8" imgW="2501640" imgH="736560" progId="Equation.3">
                  <p:embed/>
                </p:oleObj>
              </mc:Choice>
              <mc:Fallback>
                <p:oleObj name="Equation" r:id="rId8" imgW="2501640" imgH="7365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6708" y="4325112"/>
                        <a:ext cx="5495017" cy="16184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 name="TextBox 7"/>
          <p:cNvSpPr txBox="1"/>
          <p:nvPr/>
        </p:nvSpPr>
        <p:spPr>
          <a:xfrm>
            <a:off x="3717925" y="1981200"/>
            <a:ext cx="457200" cy="523220"/>
          </a:xfrm>
          <a:prstGeom prst="rect">
            <a:avLst/>
          </a:prstGeom>
          <a:noFill/>
        </p:spPr>
        <p:txBody>
          <a:bodyPr wrap="square" rtlCol="0">
            <a:spAutoFit/>
          </a:bodyPr>
          <a:lstStyle/>
          <a:p>
            <a:pPr algn="ctr"/>
            <a:r>
              <a:rPr lang="el-GR" sz="2800" b="1" u="sng" dirty="0">
                <a:solidFill>
                  <a:srgbClr val="0070C0"/>
                </a:solidFill>
                <a:latin typeface="Franklin Gothic Book" pitchFamily="34" charset="0"/>
              </a:rPr>
              <a:t>β</a:t>
            </a:r>
            <a:endParaRPr lang="en-US" sz="2800" b="1" u="sng" dirty="0">
              <a:solidFill>
                <a:srgbClr val="0070C0"/>
              </a:solidFill>
              <a:latin typeface="Franklin Gothic Book" pitchFamily="34" charset="0"/>
            </a:endParaRPr>
          </a:p>
        </p:txBody>
      </p:sp>
      <p:sp>
        <p:nvSpPr>
          <p:cNvPr id="9" name="TextBox 8"/>
          <p:cNvSpPr txBox="1"/>
          <p:nvPr/>
        </p:nvSpPr>
        <p:spPr>
          <a:xfrm>
            <a:off x="6689725" y="1981200"/>
            <a:ext cx="457200" cy="523220"/>
          </a:xfrm>
          <a:prstGeom prst="rect">
            <a:avLst/>
          </a:prstGeom>
          <a:noFill/>
        </p:spPr>
        <p:txBody>
          <a:bodyPr wrap="square" rtlCol="0">
            <a:spAutoFit/>
          </a:bodyPr>
          <a:lstStyle/>
          <a:p>
            <a:pPr algn="ctr"/>
            <a:r>
              <a:rPr lang="el-GR" sz="2800" b="1" u="sng" dirty="0">
                <a:solidFill>
                  <a:srgbClr val="FF0000"/>
                </a:solidFill>
                <a:latin typeface="Franklin Gothic Book" pitchFamily="34" charset="0"/>
              </a:rPr>
              <a:t>α</a:t>
            </a:r>
            <a:endParaRPr lang="en-US" sz="2800" b="1" u="sng" dirty="0">
              <a:solidFill>
                <a:srgbClr val="FF0000"/>
              </a:solidFill>
              <a:latin typeface="Franklin Gothic Book" pitchFamily="34" charset="0"/>
            </a:endParaRPr>
          </a:p>
        </p:txBody>
      </p:sp>
    </p:spTree>
    <p:extLst>
      <p:ext uri="{BB962C8B-B14F-4D97-AF65-F5344CB8AC3E}">
        <p14:creationId xmlns:p14="http://schemas.microsoft.com/office/powerpoint/2010/main" val="32274473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sz="3600" b="1" dirty="0"/>
              <a:t>Coordinate Transformation Matrix for OR to Strain and Rotation Matrices</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68</a:t>
            </a:fld>
            <a:endParaRPr lang="en-US"/>
          </a:p>
        </p:txBody>
      </p:sp>
      <p:sp>
        <p:nvSpPr>
          <p:cNvPr id="5" name="TextBox 4"/>
          <p:cNvSpPr txBox="1"/>
          <p:nvPr/>
        </p:nvSpPr>
        <p:spPr>
          <a:xfrm>
            <a:off x="50802" y="1143000"/>
            <a:ext cx="9067800" cy="5262979"/>
          </a:xfrm>
          <a:prstGeom prst="rect">
            <a:avLst/>
          </a:prstGeom>
          <a:noFill/>
        </p:spPr>
        <p:txBody>
          <a:bodyPr wrap="square" rtlCol="0">
            <a:spAutoFit/>
          </a:bodyPr>
          <a:lstStyle/>
          <a:p>
            <a:r>
              <a:rPr lang="en-US" sz="2400" dirty="0">
                <a:latin typeface="Franklin Gothic Book" pitchFamily="34" charset="0"/>
                <a:sym typeface="Symbol"/>
              </a:rPr>
              <a:t>Within the transformation matrix are stretch, </a:t>
            </a:r>
            <a:r>
              <a:rPr lang="en-US" sz="2400" i="1" dirty="0">
                <a:latin typeface="Franklin Gothic Book" pitchFamily="34" charset="0"/>
                <a:sym typeface="Symbol"/>
              </a:rPr>
              <a:t>P</a:t>
            </a:r>
            <a:r>
              <a:rPr lang="en-US" sz="2400" dirty="0">
                <a:latin typeface="Franklin Gothic Book" pitchFamily="34" charset="0"/>
                <a:sym typeface="Symbol"/>
              </a:rPr>
              <a:t>, and rotation, </a:t>
            </a:r>
            <a:r>
              <a:rPr lang="en-US" sz="2400" i="1" dirty="0">
                <a:latin typeface="Franklin Gothic Book" pitchFamily="34" charset="0"/>
                <a:sym typeface="Symbol"/>
              </a:rPr>
              <a:t>U</a:t>
            </a:r>
            <a:r>
              <a:rPr lang="en-US" sz="2400" dirty="0">
                <a:latin typeface="Franklin Gothic Book" pitchFamily="34" charset="0"/>
                <a:sym typeface="Symbol"/>
              </a:rPr>
              <a:t>, matrices. When multiplied together these matrices recover the transformation matrix. </a:t>
            </a:r>
            <a:r>
              <a:rPr lang="en-US" sz="2400" i="1" dirty="0">
                <a:latin typeface="Franklin Gothic Book" pitchFamily="34" charset="0"/>
                <a:sym typeface="Symbol"/>
              </a:rPr>
              <a:t>J=UP</a:t>
            </a:r>
            <a:endParaRPr lang="en-US" sz="2400" dirty="0">
              <a:latin typeface="Franklin Gothic Book" pitchFamily="34" charset="0"/>
              <a:sym typeface="Symbol"/>
            </a:endParaRPr>
          </a:p>
          <a:p>
            <a:endParaRPr lang="en-US" sz="2400" i="1" dirty="0">
              <a:latin typeface="Franklin Gothic Book" pitchFamily="34" charset="0"/>
              <a:sym typeface="Symbol"/>
            </a:endParaRPr>
          </a:p>
          <a:p>
            <a:r>
              <a:rPr lang="en-US" sz="2400" dirty="0">
                <a:latin typeface="Franklin Gothic Book" pitchFamily="34" charset="0"/>
                <a:sym typeface="Symbol"/>
              </a:rPr>
              <a:t>To find the stretch and rotation matrices use a </a:t>
            </a:r>
            <a:r>
              <a:rPr lang="en-US" sz="2400" i="1" dirty="0">
                <a:latin typeface="Franklin Gothic Book" pitchFamily="34" charset="0"/>
                <a:sym typeface="Symbol"/>
              </a:rPr>
              <a:t>polar decomposition†</a:t>
            </a:r>
            <a:r>
              <a:rPr lang="en-US" sz="2400" dirty="0">
                <a:latin typeface="Franklin Gothic Book" pitchFamily="34" charset="0"/>
                <a:sym typeface="Symbol"/>
              </a:rPr>
              <a:t>.</a:t>
            </a:r>
          </a:p>
          <a:p>
            <a:endParaRPr lang="en-US" sz="2400" dirty="0">
              <a:latin typeface="Franklin Gothic Book" pitchFamily="34" charset="0"/>
              <a:sym typeface="Symbol"/>
            </a:endParaRPr>
          </a:p>
          <a:p>
            <a:r>
              <a:rPr lang="en-US" sz="2400" dirty="0">
                <a:latin typeface="Franklin Gothic Book" pitchFamily="34" charset="0"/>
                <a:sym typeface="Symbol"/>
              </a:rPr>
              <a:t>		,		denotes the conjugate transpose of</a:t>
            </a:r>
          </a:p>
          <a:p>
            <a:endParaRPr lang="en-US" sz="2400" dirty="0">
              <a:latin typeface="Franklin Gothic Book" pitchFamily="34" charset="0"/>
              <a:sym typeface="Symbol"/>
            </a:endParaRPr>
          </a:p>
          <a:p>
            <a:r>
              <a:rPr lang="en-US" sz="2400" dirty="0">
                <a:latin typeface="Franklin Gothic Book" pitchFamily="34" charset="0"/>
                <a:sym typeface="Symbol"/>
              </a:rPr>
              <a:t>	and  				</a:t>
            </a:r>
          </a:p>
          <a:p>
            <a:endParaRPr lang="en-US" sz="2400" dirty="0">
              <a:latin typeface="Franklin Gothic Book" pitchFamily="34" charset="0"/>
              <a:sym typeface="Symbol"/>
            </a:endParaRPr>
          </a:p>
          <a:p>
            <a:r>
              <a:rPr lang="en-US" sz="2400" dirty="0">
                <a:latin typeface="Franklin Gothic Book" pitchFamily="34" charset="0"/>
                <a:sym typeface="Symbol"/>
              </a:rPr>
              <a:t>Per usual, transform rotation matrix, </a:t>
            </a:r>
            <a:r>
              <a:rPr lang="en-US" sz="2400" i="1" dirty="0">
                <a:latin typeface="Franklin Gothic Book" pitchFamily="34" charset="0"/>
                <a:sym typeface="Symbol"/>
              </a:rPr>
              <a:t>U</a:t>
            </a:r>
            <a:r>
              <a:rPr lang="en-US" sz="2400" dirty="0">
                <a:latin typeface="Franklin Gothic Book" pitchFamily="34" charset="0"/>
                <a:sym typeface="Symbol"/>
              </a:rPr>
              <a:t>, to other notations for other uses</a:t>
            </a:r>
          </a:p>
          <a:p>
            <a:r>
              <a:rPr lang="en-US" sz="2400" i="1" dirty="0">
                <a:latin typeface="Franklin Gothic Book" pitchFamily="34" charset="0"/>
                <a:sym typeface="Symbol"/>
              </a:rPr>
              <a:t>**Use MATLAB (function “</a:t>
            </a:r>
            <a:r>
              <a:rPr lang="en-US" sz="2400" i="1" dirty="0" err="1">
                <a:latin typeface="Franklin Gothic Book" pitchFamily="34" charset="0"/>
                <a:sym typeface="Symbol"/>
              </a:rPr>
              <a:t>poldec</a:t>
            </a:r>
            <a:r>
              <a:rPr lang="en-US" sz="2400" i="1" dirty="0">
                <a:latin typeface="Franklin Gothic Book" pitchFamily="34" charset="0"/>
                <a:sym typeface="Symbol"/>
              </a:rPr>
              <a:t>”) or some other computation package to make this calculation easier**</a:t>
            </a:r>
          </a:p>
        </p:txBody>
      </p:sp>
      <p:graphicFrame>
        <p:nvGraphicFramePr>
          <p:cNvPr id="19" name="Object 18"/>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05732"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533400" y="3168448"/>
          <a:ext cx="1518920" cy="584200"/>
        </p:xfrm>
        <a:graphic>
          <a:graphicData uri="http://schemas.openxmlformats.org/presentationml/2006/ole">
            <mc:AlternateContent xmlns:mc="http://schemas.openxmlformats.org/markup-compatibility/2006">
              <mc:Choice xmlns:v="urn:schemas-microsoft-com:vml" Requires="v">
                <p:oleObj spid="_x0000_s105733" name="Equation" r:id="rId6" imgW="660240" imgH="253800" progId="Equation.3">
                  <p:embed/>
                </p:oleObj>
              </mc:Choice>
              <mc:Fallback>
                <p:oleObj name="Equation" r:id="rId6" imgW="660240" imgH="253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168448"/>
                        <a:ext cx="1518920" cy="584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054" name="Object 6"/>
          <p:cNvGraphicFramePr>
            <a:graphicFrameLocks noChangeAspect="1"/>
          </p:cNvGraphicFramePr>
          <p:nvPr/>
        </p:nvGraphicFramePr>
        <p:xfrm>
          <a:off x="3352800" y="3284335"/>
          <a:ext cx="438150" cy="468313"/>
        </p:xfrm>
        <a:graphic>
          <a:graphicData uri="http://schemas.openxmlformats.org/presentationml/2006/ole">
            <mc:AlternateContent xmlns:mc="http://schemas.openxmlformats.org/markup-compatibility/2006">
              <mc:Choice xmlns:v="urn:schemas-microsoft-com:vml" Requires="v">
                <p:oleObj spid="_x0000_s105734" name="Equation" r:id="rId8" imgW="190440" imgH="203040" progId="Equation.3">
                  <p:embed/>
                </p:oleObj>
              </mc:Choice>
              <mc:Fallback>
                <p:oleObj name="Equation" r:id="rId8" imgW="190440" imgH="2030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3284335"/>
                        <a:ext cx="438150" cy="4683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055" name="Object 7"/>
          <p:cNvGraphicFramePr>
            <a:graphicFrameLocks noChangeAspect="1"/>
          </p:cNvGraphicFramePr>
          <p:nvPr/>
        </p:nvGraphicFramePr>
        <p:xfrm>
          <a:off x="8440738" y="3343073"/>
          <a:ext cx="320675" cy="409575"/>
        </p:xfrm>
        <a:graphic>
          <a:graphicData uri="http://schemas.openxmlformats.org/presentationml/2006/ole">
            <mc:AlternateContent xmlns:mc="http://schemas.openxmlformats.org/markup-compatibility/2006">
              <mc:Choice xmlns:v="urn:schemas-microsoft-com:vml" Requires="v">
                <p:oleObj spid="_x0000_s105735" name="Equation" r:id="rId10" imgW="139680" imgH="177480" progId="Equation.3">
                  <p:embed/>
                </p:oleObj>
              </mc:Choice>
              <mc:Fallback>
                <p:oleObj name="Equation" r:id="rId10" imgW="139680" imgH="177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40738" y="3343073"/>
                        <a:ext cx="320675" cy="4095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2438400" y="4038600"/>
          <a:ext cx="1697355" cy="502920"/>
        </p:xfrm>
        <a:graphic>
          <a:graphicData uri="http://schemas.openxmlformats.org/presentationml/2006/ole">
            <mc:AlternateContent xmlns:mc="http://schemas.openxmlformats.org/markup-compatibility/2006">
              <mc:Choice xmlns:v="urn:schemas-microsoft-com:vml" Requires="v">
                <p:oleObj spid="_x0000_s105736" name="Equation" r:id="rId12" imgW="685800" imgH="203040" progId="Equation.3">
                  <p:embed/>
                </p:oleObj>
              </mc:Choice>
              <mc:Fallback>
                <p:oleObj name="Equation" r:id="rId12" imgW="685800" imgH="2030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38400" y="4038600"/>
                        <a:ext cx="1697355" cy="50292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Rectangle 2"/>
          <p:cNvSpPr/>
          <p:nvPr/>
        </p:nvSpPr>
        <p:spPr>
          <a:xfrm>
            <a:off x="1828800" y="6400800"/>
            <a:ext cx="6089941" cy="369332"/>
          </a:xfrm>
          <a:prstGeom prst="rect">
            <a:avLst/>
          </a:prstGeom>
        </p:spPr>
        <p:txBody>
          <a:bodyPr wrap="none">
            <a:spAutoFit/>
          </a:bodyPr>
          <a:lstStyle/>
          <a:p>
            <a:r>
              <a:rPr lang="en-US" dirty="0">
                <a:solidFill>
                  <a:srgbClr val="660066"/>
                </a:solidFill>
              </a:rPr>
              <a:t>†See, e.g., An Introduction to Continuum Mechanics, M. </a:t>
            </a:r>
            <a:r>
              <a:rPr lang="en-US" dirty="0" err="1">
                <a:solidFill>
                  <a:srgbClr val="660066"/>
                </a:solidFill>
              </a:rPr>
              <a:t>Gurtin</a:t>
            </a:r>
            <a:endParaRPr lang="en-US" dirty="0">
              <a:solidFill>
                <a:srgbClr val="660066"/>
              </a:solidFill>
            </a:endParaRPr>
          </a:p>
        </p:txBody>
      </p:sp>
    </p:spTree>
    <p:extLst>
      <p:ext uri="{BB962C8B-B14F-4D97-AF65-F5344CB8AC3E}">
        <p14:creationId xmlns:p14="http://schemas.microsoft.com/office/powerpoint/2010/main" val="17514201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sz="3600" b="1" dirty="0"/>
              <a:t>Coordinate Transformation Matrix for OR to Strain and Rotation Matrices (Example)</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69</a:t>
            </a:fld>
            <a:endParaRPr lang="en-US"/>
          </a:p>
        </p:txBody>
      </p:sp>
      <p:sp>
        <p:nvSpPr>
          <p:cNvPr id="5" name="TextBox 4"/>
          <p:cNvSpPr txBox="1"/>
          <p:nvPr/>
        </p:nvSpPr>
        <p:spPr>
          <a:xfrm>
            <a:off x="76200" y="1143000"/>
            <a:ext cx="8991600" cy="830997"/>
          </a:xfrm>
          <a:prstGeom prst="rect">
            <a:avLst/>
          </a:prstGeom>
          <a:noFill/>
        </p:spPr>
        <p:txBody>
          <a:bodyPr wrap="square" rtlCol="0">
            <a:spAutoFit/>
          </a:bodyPr>
          <a:lstStyle/>
          <a:p>
            <a:r>
              <a:rPr lang="en-US" sz="2400" dirty="0">
                <a:latin typeface="Franklin Gothic Book" pitchFamily="34" charset="0"/>
                <a:sym typeface="Symbol"/>
              </a:rPr>
              <a:t>Given the </a:t>
            </a:r>
            <a:r>
              <a:rPr lang="en-US" sz="2400" dirty="0" err="1">
                <a:latin typeface="Franklin Gothic Book" pitchFamily="34" charset="0"/>
                <a:sym typeface="Symbol"/>
              </a:rPr>
              <a:t>Kurdjumov</a:t>
            </a:r>
            <a:r>
              <a:rPr lang="en-US" sz="2400" dirty="0">
                <a:latin typeface="Franklin Gothic Book" pitchFamily="34" charset="0"/>
                <a:sym typeface="Symbol"/>
              </a:rPr>
              <a:t>-Sachs OR for ferrite, </a:t>
            </a:r>
            <a:r>
              <a:rPr lang="el-GR" sz="2400" dirty="0">
                <a:latin typeface="Franklin Gothic Book" pitchFamily="34" charset="0"/>
                <a:sym typeface="Symbol"/>
              </a:rPr>
              <a:t>α</a:t>
            </a:r>
            <a:r>
              <a:rPr lang="en-US" sz="2400" dirty="0">
                <a:latin typeface="Franklin Gothic Book" pitchFamily="34" charset="0"/>
                <a:sym typeface="Symbol"/>
              </a:rPr>
              <a:t>, and austenite, </a:t>
            </a:r>
            <a:r>
              <a:rPr lang="el-GR" sz="2400" dirty="0">
                <a:latin typeface="Franklin Gothic Book" pitchFamily="34" charset="0"/>
                <a:sym typeface="Symbol"/>
              </a:rPr>
              <a:t></a:t>
            </a:r>
            <a:r>
              <a:rPr lang="en-US" sz="2400" dirty="0">
                <a:latin typeface="Franklin Gothic Book" pitchFamily="34" charset="0"/>
                <a:sym typeface="Symbol"/>
              </a:rPr>
              <a:t>, below, find the rotation matrix.</a:t>
            </a:r>
          </a:p>
        </p:txBody>
      </p:sp>
      <p:graphicFrame>
        <p:nvGraphicFramePr>
          <p:cNvPr id="19" name="Object 18"/>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06956"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080" name="Object 8"/>
          <p:cNvGraphicFramePr>
            <a:graphicFrameLocks noChangeAspect="1"/>
          </p:cNvGraphicFramePr>
          <p:nvPr/>
        </p:nvGraphicFramePr>
        <p:xfrm>
          <a:off x="304800" y="2044700"/>
          <a:ext cx="2181225" cy="393700"/>
        </p:xfrm>
        <a:graphic>
          <a:graphicData uri="http://schemas.openxmlformats.org/presentationml/2006/ole">
            <mc:AlternateContent xmlns:mc="http://schemas.openxmlformats.org/markup-compatibility/2006">
              <mc:Choice xmlns:v="urn:schemas-microsoft-com:vml" Requires="v">
                <p:oleObj spid="_x0000_s106957" name="Equation" r:id="rId6" imgW="1333440" imgH="241200" progId="Equation.3">
                  <p:embed/>
                </p:oleObj>
              </mc:Choice>
              <mc:Fallback>
                <p:oleObj name="Equation" r:id="rId6" imgW="133344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044700"/>
                        <a:ext cx="2181225" cy="3937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081" name="Object 9"/>
          <p:cNvGraphicFramePr>
            <a:graphicFrameLocks noChangeAspect="1"/>
          </p:cNvGraphicFramePr>
          <p:nvPr/>
        </p:nvGraphicFramePr>
        <p:xfrm>
          <a:off x="3374232" y="2001838"/>
          <a:ext cx="2138362" cy="436562"/>
        </p:xfrm>
        <a:graphic>
          <a:graphicData uri="http://schemas.openxmlformats.org/presentationml/2006/ole">
            <mc:AlternateContent xmlns:mc="http://schemas.openxmlformats.org/markup-compatibility/2006">
              <mc:Choice xmlns:v="urn:schemas-microsoft-com:vml" Requires="v">
                <p:oleObj spid="_x0000_s106958" name="Equation" r:id="rId8" imgW="1307880" imgH="266400" progId="Equation.3">
                  <p:embed/>
                </p:oleObj>
              </mc:Choice>
              <mc:Fallback>
                <p:oleObj name="Equation" r:id="rId8" imgW="1307880" imgH="266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4232" y="2001838"/>
                        <a:ext cx="2138362" cy="43656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082" name="Object 10"/>
          <p:cNvGraphicFramePr>
            <a:graphicFrameLocks noChangeAspect="1"/>
          </p:cNvGraphicFramePr>
          <p:nvPr/>
        </p:nvGraphicFramePr>
        <p:xfrm>
          <a:off x="6400800" y="2001837"/>
          <a:ext cx="2179637" cy="436563"/>
        </p:xfrm>
        <a:graphic>
          <a:graphicData uri="http://schemas.openxmlformats.org/presentationml/2006/ole">
            <mc:AlternateContent xmlns:mc="http://schemas.openxmlformats.org/markup-compatibility/2006">
              <mc:Choice xmlns:v="urn:schemas-microsoft-com:vml" Requires="v">
                <p:oleObj spid="_x0000_s106959" name="Equation" r:id="rId10" imgW="1333440" imgH="266400" progId="Equation.3">
                  <p:embed/>
                </p:oleObj>
              </mc:Choice>
              <mc:Fallback>
                <p:oleObj name="Equation" r:id="rId10" imgW="1333440" imgH="2664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0800" y="2001837"/>
                        <a:ext cx="2179637" cy="4365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533400" y="2819400"/>
          <a:ext cx="1792816" cy="838200"/>
        </p:xfrm>
        <a:graphic>
          <a:graphicData uri="http://schemas.openxmlformats.org/presentationml/2006/ole">
            <mc:AlternateContent xmlns:mc="http://schemas.openxmlformats.org/markup-compatibility/2006">
              <mc:Choice xmlns:v="urn:schemas-microsoft-com:vml" Requires="v">
                <p:oleObj spid="_x0000_s106960" name="Equation" r:id="rId12" imgW="977760" imgH="457200" progId="Equation.3">
                  <p:embed/>
                </p:oleObj>
              </mc:Choice>
              <mc:Fallback>
                <p:oleObj name="Equation" r:id="rId12" imgW="977760" imgH="457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2819400"/>
                        <a:ext cx="1792816" cy="838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16" name="Straight Connector 15"/>
          <p:cNvCxnSpPr/>
          <p:nvPr/>
        </p:nvCxnSpPr>
        <p:spPr>
          <a:xfrm>
            <a:off x="266700" y="2628900"/>
            <a:ext cx="8610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084" name="Object 12"/>
          <p:cNvGraphicFramePr>
            <a:graphicFrameLocks noChangeAspect="1"/>
          </p:cNvGraphicFramePr>
          <p:nvPr/>
        </p:nvGraphicFramePr>
        <p:xfrm>
          <a:off x="3581400" y="2819400"/>
          <a:ext cx="1814512" cy="838200"/>
        </p:xfrm>
        <a:graphic>
          <a:graphicData uri="http://schemas.openxmlformats.org/presentationml/2006/ole">
            <mc:AlternateContent xmlns:mc="http://schemas.openxmlformats.org/markup-compatibility/2006">
              <mc:Choice xmlns:v="urn:schemas-microsoft-com:vml" Requires="v">
                <p:oleObj spid="_x0000_s106961" name="Equation" r:id="rId14" imgW="990360" imgH="457200" progId="Equation.3">
                  <p:embed/>
                </p:oleObj>
              </mc:Choice>
              <mc:Fallback>
                <p:oleObj name="Equation" r:id="rId14" imgW="990360" imgH="4572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81400" y="2819400"/>
                        <a:ext cx="1814512" cy="838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085" name="Object 13"/>
          <p:cNvGraphicFramePr>
            <a:graphicFrameLocks noChangeAspect="1"/>
          </p:cNvGraphicFramePr>
          <p:nvPr/>
        </p:nvGraphicFramePr>
        <p:xfrm>
          <a:off x="6175375" y="2819400"/>
          <a:ext cx="2722563" cy="838200"/>
        </p:xfrm>
        <a:graphic>
          <a:graphicData uri="http://schemas.openxmlformats.org/presentationml/2006/ole">
            <mc:AlternateContent xmlns:mc="http://schemas.openxmlformats.org/markup-compatibility/2006">
              <mc:Choice xmlns:v="urn:schemas-microsoft-com:vml" Requires="v">
                <p:oleObj spid="_x0000_s106962" name="Equation" r:id="rId16" imgW="1485720" imgH="457200" progId="Equation.3">
                  <p:embed/>
                </p:oleObj>
              </mc:Choice>
              <mc:Fallback>
                <p:oleObj name="Equation" r:id="rId16" imgW="1485720" imgH="4572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75375" y="2819400"/>
                        <a:ext cx="2722563" cy="838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086" name="Object 14"/>
          <p:cNvGraphicFramePr>
            <a:graphicFrameLocks noChangeAspect="1"/>
          </p:cNvGraphicFramePr>
          <p:nvPr/>
        </p:nvGraphicFramePr>
        <p:xfrm>
          <a:off x="2884488" y="3810000"/>
          <a:ext cx="3375025" cy="1397000"/>
        </p:xfrm>
        <a:graphic>
          <a:graphicData uri="http://schemas.openxmlformats.org/presentationml/2006/ole">
            <mc:AlternateContent xmlns:mc="http://schemas.openxmlformats.org/markup-compatibility/2006">
              <mc:Choice xmlns:v="urn:schemas-microsoft-com:vml" Requires="v">
                <p:oleObj spid="_x0000_s106963" name="Equation" r:id="rId18" imgW="1841400" imgH="761760" progId="Equation.3">
                  <p:embed/>
                </p:oleObj>
              </mc:Choice>
              <mc:Fallback>
                <p:oleObj name="Equation" r:id="rId18" imgW="1841400" imgH="76176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84488" y="3810000"/>
                        <a:ext cx="3375025" cy="1397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087" name="Object 15"/>
          <p:cNvGraphicFramePr>
            <a:graphicFrameLocks noChangeAspect="1"/>
          </p:cNvGraphicFramePr>
          <p:nvPr/>
        </p:nvGraphicFramePr>
        <p:xfrm>
          <a:off x="2058194" y="5334000"/>
          <a:ext cx="5027613" cy="1397000"/>
        </p:xfrm>
        <a:graphic>
          <a:graphicData uri="http://schemas.openxmlformats.org/presentationml/2006/ole">
            <mc:AlternateContent xmlns:mc="http://schemas.openxmlformats.org/markup-compatibility/2006">
              <mc:Choice xmlns:v="urn:schemas-microsoft-com:vml" Requires="v">
                <p:oleObj spid="_x0000_s106964" name="Equation" r:id="rId20" imgW="2743200" imgH="761760" progId="Equation.3">
                  <p:embed/>
                </p:oleObj>
              </mc:Choice>
              <mc:Fallback>
                <p:oleObj name="Equation" r:id="rId20" imgW="2743200" imgH="76176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58194" y="5334000"/>
                        <a:ext cx="5027613" cy="1397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75999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65"/>
            <a:ext cx="8229600" cy="609600"/>
          </a:xfrm>
        </p:spPr>
        <p:txBody>
          <a:bodyPr>
            <a:noAutofit/>
          </a:bodyPr>
          <a:lstStyle/>
          <a:p>
            <a:r>
              <a:rPr lang="en-US" b="1" dirty="0">
                <a:solidFill>
                  <a:srgbClr val="0000FF"/>
                </a:solidFill>
              </a:rPr>
              <a:t>OR Variants</a:t>
            </a:r>
          </a:p>
        </p:txBody>
      </p:sp>
      <p:sp>
        <p:nvSpPr>
          <p:cNvPr id="4" name="Slide Number Placeholder 3"/>
          <p:cNvSpPr>
            <a:spLocks noGrp="1"/>
          </p:cNvSpPr>
          <p:nvPr>
            <p:ph type="sldNum" sz="quarter" idx="12"/>
          </p:nvPr>
        </p:nvSpPr>
        <p:spPr/>
        <p:txBody>
          <a:bodyPr/>
          <a:lstStyle/>
          <a:p>
            <a:fld id="{C54BFF6E-4D05-1E40-B668-4788D8841950}" type="slidenum">
              <a:rPr lang="en-US" smtClean="0"/>
              <a:pPr/>
              <a:t>7</a:t>
            </a:fld>
            <a:endParaRPr lang="en-US"/>
          </a:p>
        </p:txBody>
      </p:sp>
      <p:sp>
        <p:nvSpPr>
          <p:cNvPr id="5" name="TextBox 4"/>
          <p:cNvSpPr txBox="1"/>
          <p:nvPr/>
        </p:nvSpPr>
        <p:spPr>
          <a:xfrm>
            <a:off x="76200" y="511076"/>
            <a:ext cx="8991600" cy="1785104"/>
          </a:xfrm>
          <a:prstGeom prst="rect">
            <a:avLst/>
          </a:prstGeom>
          <a:noFill/>
        </p:spPr>
        <p:txBody>
          <a:bodyPr wrap="square" rtlCol="0">
            <a:spAutoFit/>
          </a:bodyPr>
          <a:lstStyle/>
          <a:p>
            <a:r>
              <a:rPr lang="en-US" sz="2000" dirty="0">
                <a:latin typeface="Franklin Gothic Book" pitchFamily="34" charset="0"/>
                <a:sym typeface="Symbol"/>
              </a:rPr>
              <a:t>Variants of a given OR are specific alignment of planes and directions. These exist because of crystal symmetry</a:t>
            </a:r>
          </a:p>
          <a:p>
            <a:endParaRPr lang="en-US" sz="1000" dirty="0">
              <a:latin typeface="Franklin Gothic Book" pitchFamily="34" charset="0"/>
              <a:sym typeface="Symbol"/>
            </a:endParaRPr>
          </a:p>
          <a:p>
            <a:r>
              <a:rPr lang="en-US" sz="2000" dirty="0">
                <a:latin typeface="Franklin Gothic Book" pitchFamily="34" charset="0"/>
                <a:sym typeface="Symbol"/>
              </a:rPr>
              <a:t>In the K-S OR, there are 4 {111}</a:t>
            </a:r>
            <a:r>
              <a:rPr lang="en-US" sz="2000" baseline="-25000" dirty="0">
                <a:latin typeface="Franklin Gothic Book" pitchFamily="34" charset="0"/>
                <a:sym typeface="Symbol"/>
              </a:rPr>
              <a:t></a:t>
            </a:r>
            <a:r>
              <a:rPr lang="en-US" sz="2000" dirty="0">
                <a:latin typeface="Franklin Gothic Book" pitchFamily="34" charset="0"/>
                <a:sym typeface="Symbol"/>
              </a:rPr>
              <a:t> planes, each plane parallel to a {110}</a:t>
            </a:r>
            <a:r>
              <a:rPr lang="en-US" sz="2000" baseline="-25000" dirty="0">
                <a:latin typeface="Franklin Gothic Book" pitchFamily="34" charset="0"/>
                <a:sym typeface="Symbol"/>
              </a:rPr>
              <a:t></a:t>
            </a:r>
            <a:r>
              <a:rPr lang="en-US" sz="2000" dirty="0">
                <a:latin typeface="Franklin Gothic Book" pitchFamily="34" charset="0"/>
                <a:sym typeface="Symbol"/>
              </a:rPr>
              <a:t> plane. A {111}</a:t>
            </a:r>
            <a:r>
              <a:rPr lang="en-US" sz="2000" baseline="-25000" dirty="0">
                <a:latin typeface="Franklin Gothic Book" pitchFamily="34" charset="0"/>
                <a:sym typeface="Symbol"/>
              </a:rPr>
              <a:t></a:t>
            </a:r>
            <a:r>
              <a:rPr lang="en-US" sz="2000" dirty="0">
                <a:latin typeface="Franklin Gothic Book" pitchFamily="34" charset="0"/>
                <a:sym typeface="Symbol"/>
              </a:rPr>
              <a:t> plane contains 3110</a:t>
            </a:r>
            <a:r>
              <a:rPr lang="en-US" sz="2000" baseline="-25000" dirty="0">
                <a:latin typeface="Franklin Gothic Book" pitchFamily="34" charset="0"/>
                <a:sym typeface="Symbol"/>
              </a:rPr>
              <a:t></a:t>
            </a:r>
            <a:r>
              <a:rPr lang="en-US" sz="2000" dirty="0">
                <a:latin typeface="Franklin Gothic Book" pitchFamily="34" charset="0"/>
                <a:sym typeface="Symbol"/>
              </a:rPr>
              <a:t> directions and each 110</a:t>
            </a:r>
            <a:r>
              <a:rPr lang="en-US" sz="2000" baseline="-25000" dirty="0">
                <a:latin typeface="Franklin Gothic Book" pitchFamily="34" charset="0"/>
                <a:sym typeface="Symbol"/>
              </a:rPr>
              <a:t></a:t>
            </a:r>
            <a:r>
              <a:rPr lang="en-US" sz="2000" dirty="0">
                <a:latin typeface="Franklin Gothic Book" pitchFamily="34" charset="0"/>
                <a:sym typeface="Symbol"/>
              </a:rPr>
              <a:t> direction is parallel to 2111</a:t>
            </a:r>
            <a:r>
              <a:rPr lang="en-US" sz="2000" baseline="-25000" dirty="0">
                <a:latin typeface="Franklin Gothic Book" pitchFamily="34" charset="0"/>
                <a:sym typeface="Symbol"/>
              </a:rPr>
              <a:t></a:t>
            </a:r>
            <a:r>
              <a:rPr lang="en-US" sz="2000" dirty="0">
                <a:latin typeface="Franklin Gothic Book" pitchFamily="34" charset="0"/>
                <a:sym typeface="Symbol"/>
              </a:rPr>
              <a:t> directions [1]. Hence 24 K-S variants.</a:t>
            </a:r>
          </a:p>
        </p:txBody>
      </p:sp>
      <p:pic>
        <p:nvPicPr>
          <p:cNvPr id="45059" name="Picture 3"/>
          <p:cNvPicPr>
            <a:picLocks noChangeAspect="1" noChangeArrowheads="1"/>
          </p:cNvPicPr>
          <p:nvPr/>
        </p:nvPicPr>
        <p:blipFill>
          <a:blip r:embed="rId4" cstate="print"/>
          <a:srcRect/>
          <a:stretch>
            <a:fillRect/>
          </a:stretch>
        </p:blipFill>
        <p:spPr bwMode="auto">
          <a:xfrm>
            <a:off x="5791200" y="2819400"/>
            <a:ext cx="2960421" cy="3657600"/>
          </a:xfrm>
          <a:prstGeom prst="rect">
            <a:avLst/>
          </a:prstGeom>
          <a:noFill/>
          <a:ln w="9525">
            <a:noFill/>
            <a:miter lim="800000"/>
            <a:headEnd/>
            <a:tailEnd/>
          </a:ln>
        </p:spPr>
      </p:pic>
      <p:sp>
        <p:nvSpPr>
          <p:cNvPr id="9" name="TextBox 8"/>
          <p:cNvSpPr txBox="1"/>
          <p:nvPr/>
        </p:nvSpPr>
        <p:spPr>
          <a:xfrm>
            <a:off x="4572000" y="6596390"/>
            <a:ext cx="4572000" cy="261610"/>
          </a:xfrm>
          <a:prstGeom prst="rect">
            <a:avLst/>
          </a:prstGeom>
          <a:noFill/>
        </p:spPr>
        <p:txBody>
          <a:bodyPr wrap="square" rtlCol="0">
            <a:spAutoFit/>
          </a:bodyPr>
          <a:lstStyle/>
          <a:p>
            <a:r>
              <a:rPr lang="en-US" sz="1100" dirty="0" err="1">
                <a:solidFill>
                  <a:srgbClr val="000000"/>
                </a:solidFill>
              </a:rPr>
              <a:t>Butron-Guillen</a:t>
            </a:r>
            <a:r>
              <a:rPr lang="en-US" sz="1100" dirty="0">
                <a:solidFill>
                  <a:srgbClr val="000000"/>
                </a:solidFill>
              </a:rPr>
              <a:t>, </a:t>
            </a:r>
            <a:r>
              <a:rPr lang="en-US" sz="1100" dirty="0" err="1">
                <a:solidFill>
                  <a:srgbClr val="000000"/>
                </a:solidFill>
              </a:rPr>
              <a:t>Da</a:t>
            </a:r>
            <a:r>
              <a:rPr lang="en-US" sz="1100" dirty="0">
                <a:solidFill>
                  <a:srgbClr val="000000"/>
                </a:solidFill>
              </a:rPr>
              <a:t> Costa </a:t>
            </a:r>
            <a:r>
              <a:rPr lang="en-US" sz="1100" dirty="0" err="1">
                <a:solidFill>
                  <a:srgbClr val="000000"/>
                </a:solidFill>
              </a:rPr>
              <a:t>Viana</a:t>
            </a:r>
            <a:r>
              <a:rPr lang="en-US" sz="1100" dirty="0">
                <a:solidFill>
                  <a:srgbClr val="000000"/>
                </a:solidFill>
              </a:rPr>
              <a:t>, Jonas, </a:t>
            </a:r>
            <a:r>
              <a:rPr lang="en-US" sz="1100" i="1" dirty="0">
                <a:solidFill>
                  <a:srgbClr val="000000"/>
                </a:solidFill>
              </a:rPr>
              <a:t>Met Trans A</a:t>
            </a:r>
            <a:r>
              <a:rPr lang="en-US" sz="1100" dirty="0">
                <a:solidFill>
                  <a:srgbClr val="000000"/>
                </a:solidFill>
              </a:rPr>
              <a:t>, 1997 (28A) 1755-1768 </a:t>
            </a:r>
          </a:p>
        </p:txBody>
      </p:sp>
      <p:sp>
        <p:nvSpPr>
          <p:cNvPr id="11" name="TextBox 10"/>
          <p:cNvSpPr txBox="1"/>
          <p:nvPr/>
        </p:nvSpPr>
        <p:spPr>
          <a:xfrm>
            <a:off x="0" y="6596390"/>
            <a:ext cx="4572000" cy="261610"/>
          </a:xfrm>
          <a:prstGeom prst="rect">
            <a:avLst/>
          </a:prstGeom>
          <a:noFill/>
        </p:spPr>
        <p:txBody>
          <a:bodyPr wrap="square" rtlCol="0">
            <a:spAutoFit/>
          </a:bodyPr>
          <a:lstStyle/>
          <a:p>
            <a:r>
              <a:rPr lang="en-US" sz="1100" dirty="0">
                <a:solidFill>
                  <a:srgbClr val="000000"/>
                </a:solidFill>
              </a:rPr>
              <a:t>[1] </a:t>
            </a:r>
            <a:r>
              <a:rPr lang="en-US" sz="1100" dirty="0" err="1">
                <a:solidFill>
                  <a:srgbClr val="000000"/>
                </a:solidFill>
              </a:rPr>
              <a:t>Verbeken</a:t>
            </a:r>
            <a:r>
              <a:rPr lang="en-US" sz="1100" dirty="0">
                <a:solidFill>
                  <a:srgbClr val="000000"/>
                </a:solidFill>
              </a:rPr>
              <a:t>, </a:t>
            </a:r>
            <a:r>
              <a:rPr lang="en-US" sz="1100" dirty="0" err="1">
                <a:solidFill>
                  <a:srgbClr val="000000"/>
                </a:solidFill>
              </a:rPr>
              <a:t>Barbe</a:t>
            </a:r>
            <a:r>
              <a:rPr lang="en-US" sz="1100" dirty="0">
                <a:solidFill>
                  <a:srgbClr val="000000"/>
                </a:solidFill>
              </a:rPr>
              <a:t>, </a:t>
            </a:r>
            <a:r>
              <a:rPr lang="en-US" sz="1100" dirty="0" err="1">
                <a:solidFill>
                  <a:srgbClr val="000000"/>
                </a:solidFill>
              </a:rPr>
              <a:t>Raabe</a:t>
            </a:r>
            <a:r>
              <a:rPr lang="en-US" sz="1100" dirty="0">
                <a:solidFill>
                  <a:srgbClr val="000000"/>
                </a:solidFill>
              </a:rPr>
              <a:t>, </a:t>
            </a:r>
            <a:r>
              <a:rPr lang="en-US" sz="1100" i="1" dirty="0">
                <a:solidFill>
                  <a:srgbClr val="000000"/>
                </a:solidFill>
              </a:rPr>
              <a:t>ISIJ </a:t>
            </a:r>
            <a:r>
              <a:rPr lang="en-US" sz="1100" i="1" dirty="0" err="1">
                <a:solidFill>
                  <a:srgbClr val="000000"/>
                </a:solidFill>
              </a:rPr>
              <a:t>Int</a:t>
            </a:r>
            <a:r>
              <a:rPr lang="en-US" sz="1100" dirty="0">
                <a:solidFill>
                  <a:srgbClr val="000000"/>
                </a:solidFill>
              </a:rPr>
              <a:t>, 2009 (49) 10, 1601-1609</a:t>
            </a:r>
          </a:p>
        </p:txBody>
      </p:sp>
      <p:pic>
        <p:nvPicPr>
          <p:cNvPr id="45060" name="Picture 4"/>
          <p:cNvPicPr>
            <a:picLocks noChangeAspect="1" noChangeArrowheads="1"/>
          </p:cNvPicPr>
          <p:nvPr/>
        </p:nvPicPr>
        <p:blipFill>
          <a:blip r:embed="rId5" cstate="print"/>
          <a:srcRect/>
          <a:stretch>
            <a:fillRect/>
          </a:stretch>
        </p:blipFill>
        <p:spPr bwMode="auto">
          <a:xfrm>
            <a:off x="304800" y="4155692"/>
            <a:ext cx="4724400" cy="2245108"/>
          </a:xfrm>
          <a:prstGeom prst="rect">
            <a:avLst/>
          </a:prstGeom>
          <a:noFill/>
          <a:ln w="9525">
            <a:noFill/>
            <a:miter lim="800000"/>
            <a:headEnd/>
            <a:tailEnd/>
          </a:ln>
        </p:spPr>
      </p:pic>
      <p:graphicFrame>
        <p:nvGraphicFramePr>
          <p:cNvPr id="45061" name="Object 5"/>
          <p:cNvGraphicFramePr>
            <a:graphicFrameLocks noChangeAspect="1"/>
          </p:cNvGraphicFramePr>
          <p:nvPr/>
        </p:nvGraphicFramePr>
        <p:xfrm>
          <a:off x="2390775" y="2382838"/>
          <a:ext cx="2181225" cy="393700"/>
        </p:xfrm>
        <a:graphic>
          <a:graphicData uri="http://schemas.openxmlformats.org/presentationml/2006/ole">
            <mc:AlternateContent xmlns:mc="http://schemas.openxmlformats.org/markup-compatibility/2006">
              <mc:Choice xmlns:v="urn:schemas-microsoft-com:vml" Requires="v">
                <p:oleObj spid="_x0000_s1118" name="Equation" r:id="rId6" imgW="1333440" imgH="241200" progId="Equation.3">
                  <p:embed/>
                </p:oleObj>
              </mc:Choice>
              <mc:Fallback>
                <p:oleObj name="Equation" r:id="rId6" imgW="133344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0775" y="2382838"/>
                        <a:ext cx="2181225" cy="3937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5062" name="Object 6"/>
          <p:cNvGraphicFramePr>
            <a:graphicFrameLocks noChangeAspect="1"/>
          </p:cNvGraphicFramePr>
          <p:nvPr/>
        </p:nvGraphicFramePr>
        <p:xfrm>
          <a:off x="2412206" y="2818607"/>
          <a:ext cx="2138363" cy="436562"/>
        </p:xfrm>
        <a:graphic>
          <a:graphicData uri="http://schemas.openxmlformats.org/presentationml/2006/ole">
            <mc:AlternateContent xmlns:mc="http://schemas.openxmlformats.org/markup-compatibility/2006">
              <mc:Choice xmlns:v="urn:schemas-microsoft-com:vml" Requires="v">
                <p:oleObj spid="_x0000_s1119" name="Equation" r:id="rId8" imgW="1307880" imgH="266400" progId="Equation.3">
                  <p:embed/>
                </p:oleObj>
              </mc:Choice>
              <mc:Fallback>
                <p:oleObj name="Equation" r:id="rId8" imgW="1307880" imgH="266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2206" y="2818607"/>
                        <a:ext cx="2138363" cy="43656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5063" name="Object 7"/>
          <p:cNvGraphicFramePr>
            <a:graphicFrameLocks noChangeAspect="1"/>
          </p:cNvGraphicFramePr>
          <p:nvPr/>
        </p:nvGraphicFramePr>
        <p:xfrm>
          <a:off x="2391568" y="3297238"/>
          <a:ext cx="2179638" cy="436562"/>
        </p:xfrm>
        <a:graphic>
          <a:graphicData uri="http://schemas.openxmlformats.org/presentationml/2006/ole">
            <mc:AlternateContent xmlns:mc="http://schemas.openxmlformats.org/markup-compatibility/2006">
              <mc:Choice xmlns:v="urn:schemas-microsoft-com:vml" Requires="v">
                <p:oleObj spid="_x0000_s1120" name="Equation" r:id="rId10" imgW="1333440" imgH="266400" progId="Equation.3">
                  <p:embed/>
                </p:oleObj>
              </mc:Choice>
              <mc:Fallback>
                <p:oleObj name="Equation" r:id="rId10" imgW="1333440" imgH="2664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91568" y="3297238"/>
                        <a:ext cx="2179638" cy="43656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42157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sz="3600" b="1" dirty="0"/>
              <a:t>Coordinate Transformation Matrix for OR to Strain and Rotation Matrices (Example)</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70</a:t>
            </a:fld>
            <a:endParaRPr lang="en-US"/>
          </a:p>
        </p:txBody>
      </p:sp>
      <p:sp>
        <p:nvSpPr>
          <p:cNvPr id="5" name="TextBox 4"/>
          <p:cNvSpPr txBox="1"/>
          <p:nvPr/>
        </p:nvSpPr>
        <p:spPr>
          <a:xfrm>
            <a:off x="76200" y="1219200"/>
            <a:ext cx="8991600" cy="461665"/>
          </a:xfrm>
          <a:prstGeom prst="rect">
            <a:avLst/>
          </a:prstGeom>
          <a:noFill/>
        </p:spPr>
        <p:txBody>
          <a:bodyPr wrap="square" rtlCol="0">
            <a:spAutoFit/>
          </a:bodyPr>
          <a:lstStyle/>
          <a:p>
            <a:r>
              <a:rPr lang="en-US" sz="2400" dirty="0">
                <a:latin typeface="Franklin Gothic Book" pitchFamily="34" charset="0"/>
                <a:sym typeface="Symbol"/>
              </a:rPr>
              <a:t>Given:</a:t>
            </a:r>
          </a:p>
        </p:txBody>
      </p:sp>
      <p:graphicFrame>
        <p:nvGraphicFramePr>
          <p:cNvPr id="19" name="Object 18"/>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07830"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087" name="Object 15"/>
          <p:cNvGraphicFramePr>
            <a:graphicFrameLocks noChangeAspect="1"/>
          </p:cNvGraphicFramePr>
          <p:nvPr/>
        </p:nvGraphicFramePr>
        <p:xfrm>
          <a:off x="2559050" y="1905000"/>
          <a:ext cx="4025900" cy="1303337"/>
        </p:xfrm>
        <a:graphic>
          <a:graphicData uri="http://schemas.openxmlformats.org/presentationml/2006/ole">
            <mc:AlternateContent xmlns:mc="http://schemas.openxmlformats.org/markup-compatibility/2006">
              <mc:Choice xmlns:v="urn:schemas-microsoft-com:vml" Requires="v">
                <p:oleObj spid="_x0000_s107831" name="Equation" r:id="rId6" imgW="2197080" imgH="711000" progId="Equation.3">
                  <p:embed/>
                </p:oleObj>
              </mc:Choice>
              <mc:Fallback>
                <p:oleObj name="Equation" r:id="rId6" imgW="2197080" imgH="711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9050" y="1905000"/>
                        <a:ext cx="4025900" cy="130333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107" name="Object 11"/>
          <p:cNvGraphicFramePr>
            <a:graphicFrameLocks noChangeAspect="1"/>
          </p:cNvGraphicFramePr>
          <p:nvPr/>
        </p:nvGraphicFramePr>
        <p:xfrm>
          <a:off x="1727200" y="1252538"/>
          <a:ext cx="2024063" cy="441325"/>
        </p:xfrm>
        <a:graphic>
          <a:graphicData uri="http://schemas.openxmlformats.org/presentationml/2006/ole">
            <mc:AlternateContent xmlns:mc="http://schemas.openxmlformats.org/markup-compatibility/2006">
              <mc:Choice xmlns:v="urn:schemas-microsoft-com:vml" Requires="v">
                <p:oleObj spid="_x0000_s107832" name="Equation" r:id="rId8" imgW="1104840" imgH="241200" progId="Equation.3">
                  <p:embed/>
                </p:oleObj>
              </mc:Choice>
              <mc:Fallback>
                <p:oleObj name="Equation" r:id="rId8" imgW="1104840" imgH="241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7200" y="1252538"/>
                        <a:ext cx="2024063" cy="4413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108" name="Object 12"/>
          <p:cNvGraphicFramePr>
            <a:graphicFrameLocks noChangeAspect="1"/>
          </p:cNvGraphicFramePr>
          <p:nvPr/>
        </p:nvGraphicFramePr>
        <p:xfrm>
          <a:off x="5418138" y="1239838"/>
          <a:ext cx="2000250" cy="441325"/>
        </p:xfrm>
        <a:graphic>
          <a:graphicData uri="http://schemas.openxmlformats.org/presentationml/2006/ole">
            <mc:AlternateContent xmlns:mc="http://schemas.openxmlformats.org/markup-compatibility/2006">
              <mc:Choice xmlns:v="urn:schemas-microsoft-com:vml" Requires="v">
                <p:oleObj spid="_x0000_s107833" name="Equation" r:id="rId10" imgW="1091880" imgH="241200" progId="Equation.3">
                  <p:embed/>
                </p:oleObj>
              </mc:Choice>
              <mc:Fallback>
                <p:oleObj name="Equation" r:id="rId10" imgW="1091880" imgH="241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8138" y="1239838"/>
                        <a:ext cx="2000250" cy="4413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21" name="Group 20"/>
          <p:cNvGrpSpPr/>
          <p:nvPr/>
        </p:nvGrpSpPr>
        <p:grpSpPr>
          <a:xfrm>
            <a:off x="3048000" y="3429000"/>
            <a:ext cx="3048000" cy="1143000"/>
            <a:chOff x="2667000" y="3429000"/>
            <a:chExt cx="3048000" cy="1143000"/>
          </a:xfrm>
        </p:grpSpPr>
        <p:cxnSp>
          <p:nvCxnSpPr>
            <p:cNvPr id="18" name="Straight Arrow Connector 17"/>
            <p:cNvCxnSpPr/>
            <p:nvPr/>
          </p:nvCxnSpPr>
          <p:spPr>
            <a:xfrm flipH="1">
              <a:off x="2667000" y="3429000"/>
              <a:ext cx="1143000" cy="1143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572000" y="3429000"/>
              <a:ext cx="1143000" cy="1143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4109" name="Object 13"/>
          <p:cNvGraphicFramePr>
            <a:graphicFrameLocks noChangeAspect="1"/>
          </p:cNvGraphicFramePr>
          <p:nvPr/>
        </p:nvGraphicFramePr>
        <p:xfrm>
          <a:off x="480483" y="4953000"/>
          <a:ext cx="4071938" cy="1303338"/>
        </p:xfrm>
        <a:graphic>
          <a:graphicData uri="http://schemas.openxmlformats.org/presentationml/2006/ole">
            <mc:AlternateContent xmlns:mc="http://schemas.openxmlformats.org/markup-compatibility/2006">
              <mc:Choice xmlns:v="urn:schemas-microsoft-com:vml" Requires="v">
                <p:oleObj spid="_x0000_s107834" name="Equation" r:id="rId12" imgW="2222280" imgH="711000" progId="Equation.3">
                  <p:embed/>
                </p:oleObj>
              </mc:Choice>
              <mc:Fallback>
                <p:oleObj name="Equation" r:id="rId12" imgW="2222280" imgH="7110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483" y="4953000"/>
                        <a:ext cx="4071938" cy="13033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110" name="Object 14"/>
          <p:cNvGraphicFramePr>
            <a:graphicFrameLocks noChangeAspect="1"/>
          </p:cNvGraphicFramePr>
          <p:nvPr/>
        </p:nvGraphicFramePr>
        <p:xfrm>
          <a:off x="5032904" y="4953000"/>
          <a:ext cx="3630613" cy="1303338"/>
        </p:xfrm>
        <a:graphic>
          <a:graphicData uri="http://schemas.openxmlformats.org/presentationml/2006/ole">
            <mc:AlternateContent xmlns:mc="http://schemas.openxmlformats.org/markup-compatibility/2006">
              <mc:Choice xmlns:v="urn:schemas-microsoft-com:vml" Requires="v">
                <p:oleObj spid="_x0000_s107835" name="Equation" r:id="rId14" imgW="1981080" imgH="711000" progId="Equation.3">
                  <p:embed/>
                </p:oleObj>
              </mc:Choice>
              <mc:Fallback>
                <p:oleObj name="Equation" r:id="rId14" imgW="1981080" imgH="7110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32904" y="4953000"/>
                        <a:ext cx="3630613" cy="13033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3" name="TextBox 22"/>
          <p:cNvSpPr txBox="1"/>
          <p:nvPr/>
        </p:nvSpPr>
        <p:spPr>
          <a:xfrm>
            <a:off x="2933700" y="3657600"/>
            <a:ext cx="3276600" cy="461665"/>
          </a:xfrm>
          <a:prstGeom prst="rect">
            <a:avLst/>
          </a:prstGeom>
          <a:solidFill>
            <a:srgbClr val="FFFFFF"/>
          </a:solidFill>
        </p:spPr>
        <p:txBody>
          <a:bodyPr wrap="square" rtlCol="0">
            <a:spAutoFit/>
          </a:bodyPr>
          <a:lstStyle/>
          <a:p>
            <a:pPr algn="ctr"/>
            <a:r>
              <a:rPr lang="en-US" sz="2400" dirty="0">
                <a:latin typeface="Franklin Gothic Book" pitchFamily="34" charset="0"/>
              </a:rPr>
              <a:t>Polar Decomposition</a:t>
            </a:r>
          </a:p>
        </p:txBody>
      </p:sp>
      <p:sp>
        <p:nvSpPr>
          <p:cNvPr id="24" name="TextBox 23"/>
          <p:cNvSpPr txBox="1"/>
          <p:nvPr/>
        </p:nvSpPr>
        <p:spPr>
          <a:xfrm>
            <a:off x="990600" y="4572000"/>
            <a:ext cx="3276600" cy="461665"/>
          </a:xfrm>
          <a:prstGeom prst="rect">
            <a:avLst/>
          </a:prstGeom>
          <a:noFill/>
        </p:spPr>
        <p:txBody>
          <a:bodyPr wrap="square" rtlCol="0">
            <a:spAutoFit/>
          </a:bodyPr>
          <a:lstStyle/>
          <a:p>
            <a:pPr algn="ctr"/>
            <a:r>
              <a:rPr lang="en-US" sz="2400" b="1" i="1" u="sng" dirty="0">
                <a:latin typeface="Franklin Gothic Book" pitchFamily="34" charset="0"/>
              </a:rPr>
              <a:t>Rotation</a:t>
            </a:r>
          </a:p>
        </p:txBody>
      </p:sp>
      <p:sp>
        <p:nvSpPr>
          <p:cNvPr id="25" name="TextBox 24"/>
          <p:cNvSpPr txBox="1"/>
          <p:nvPr/>
        </p:nvSpPr>
        <p:spPr>
          <a:xfrm>
            <a:off x="5410200" y="4572000"/>
            <a:ext cx="3276600" cy="461665"/>
          </a:xfrm>
          <a:prstGeom prst="rect">
            <a:avLst/>
          </a:prstGeom>
          <a:noFill/>
        </p:spPr>
        <p:txBody>
          <a:bodyPr wrap="square" rtlCol="0">
            <a:spAutoFit/>
          </a:bodyPr>
          <a:lstStyle/>
          <a:p>
            <a:pPr algn="ctr"/>
            <a:r>
              <a:rPr lang="en-US" sz="2400" b="1" i="1" u="sng" dirty="0">
                <a:latin typeface="Franklin Gothic Book" pitchFamily="34" charset="0"/>
              </a:rPr>
              <a:t>Stretch</a:t>
            </a:r>
          </a:p>
        </p:txBody>
      </p:sp>
      <p:sp>
        <p:nvSpPr>
          <p:cNvPr id="17" name="TextBox 16"/>
          <p:cNvSpPr txBox="1"/>
          <p:nvPr/>
        </p:nvSpPr>
        <p:spPr>
          <a:xfrm>
            <a:off x="5486400" y="6396335"/>
            <a:ext cx="3352800" cy="461665"/>
          </a:xfrm>
          <a:prstGeom prst="rect">
            <a:avLst/>
          </a:prstGeom>
          <a:noFill/>
        </p:spPr>
        <p:txBody>
          <a:bodyPr wrap="square" rtlCol="0">
            <a:spAutoFit/>
          </a:bodyPr>
          <a:lstStyle/>
          <a:p>
            <a:pPr algn="ctr"/>
            <a:r>
              <a:rPr lang="en-US" sz="2400" dirty="0">
                <a:latin typeface="Franklin Gothic Book" pitchFamily="34" charset="0"/>
              </a:rPr>
              <a:t>Strain = </a:t>
            </a:r>
            <a:r>
              <a:rPr lang="en-US" sz="2400" i="1" dirty="0">
                <a:latin typeface="Franklin Gothic Book" pitchFamily="34" charset="0"/>
              </a:rPr>
              <a:t>P</a:t>
            </a:r>
            <a:r>
              <a:rPr lang="en-US" sz="2400" dirty="0">
                <a:latin typeface="Franklin Gothic Book" pitchFamily="34" charset="0"/>
              </a:rPr>
              <a:t> – 1 </a:t>
            </a:r>
          </a:p>
        </p:txBody>
      </p:sp>
    </p:spTree>
    <p:extLst>
      <p:ext uri="{BB962C8B-B14F-4D97-AF65-F5344CB8AC3E}">
        <p14:creationId xmlns:p14="http://schemas.microsoft.com/office/powerpoint/2010/main" val="29004270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solidFill>
                  <a:srgbClr val="660066"/>
                </a:solidFill>
                <a:latin typeface="Franklin Gothic Book" pitchFamily="34" charset="0"/>
              </a:rPr>
              <a:t>Summary</a:t>
            </a:r>
          </a:p>
        </p:txBody>
      </p:sp>
      <p:sp>
        <p:nvSpPr>
          <p:cNvPr id="3" name="Content Placeholder 2"/>
          <p:cNvSpPr>
            <a:spLocks noGrp="1"/>
          </p:cNvSpPr>
          <p:nvPr>
            <p:ph idx="1"/>
          </p:nvPr>
        </p:nvSpPr>
        <p:spPr>
          <a:xfrm>
            <a:off x="457200" y="1219200"/>
            <a:ext cx="8229600" cy="5410200"/>
          </a:xfrm>
        </p:spPr>
        <p:txBody>
          <a:bodyPr>
            <a:normAutofit/>
          </a:bodyPr>
          <a:lstStyle/>
          <a:p>
            <a:r>
              <a:rPr lang="en-US" dirty="0">
                <a:latin typeface="Franklin Gothic Book" pitchFamily="34" charset="0"/>
              </a:rPr>
              <a:t>Specific OR exists between product and parent phases for most of the transformations</a:t>
            </a:r>
          </a:p>
          <a:p>
            <a:r>
              <a:rPr lang="en-US" dirty="0"/>
              <a:t>Well defined ORs also occur for thin film deposition</a:t>
            </a:r>
            <a:endParaRPr lang="en-US" dirty="0">
              <a:latin typeface="Franklin Gothic Book" pitchFamily="34" charset="0"/>
            </a:endParaRPr>
          </a:p>
          <a:p>
            <a:r>
              <a:rPr lang="en-US" dirty="0"/>
              <a:t>Construction of misorientation matrix given an OR is straight-forward given parallel (</a:t>
            </a:r>
            <a:r>
              <a:rPr lang="en-US" dirty="0" err="1"/>
              <a:t>hkl</a:t>
            </a:r>
            <a:r>
              <a:rPr lang="en-US" dirty="0"/>
              <a:t>)[</a:t>
            </a:r>
            <a:r>
              <a:rPr lang="en-US" dirty="0" err="1"/>
              <a:t>uvw</a:t>
            </a:r>
            <a:r>
              <a:rPr lang="en-US" dirty="0"/>
              <a:t>]</a:t>
            </a:r>
          </a:p>
          <a:p>
            <a:r>
              <a:rPr lang="en-US" dirty="0">
                <a:latin typeface="Franklin Gothic Book" pitchFamily="34" charset="0"/>
              </a:rPr>
              <a:t>Some variants of an OR may be preferred over others depending on mechanism</a:t>
            </a:r>
          </a:p>
          <a:p>
            <a:endParaRPr lang="en-US"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latin typeface="Franklin Gothic Book" pitchFamily="34" charset="0"/>
              </a:rPr>
              <a:pPr/>
              <a:t>71</a:t>
            </a:fld>
            <a:endParaRPr lang="en-US">
              <a:latin typeface="Franklin Gothic Book" pitchFamily="34" charset="0"/>
            </a:endParaRPr>
          </a:p>
        </p:txBody>
      </p:sp>
    </p:spTree>
    <p:extLst>
      <p:ext uri="{BB962C8B-B14F-4D97-AF65-F5344CB8AC3E}">
        <p14:creationId xmlns:p14="http://schemas.microsoft.com/office/powerpoint/2010/main" val="3578990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47279"/>
          <a:stretch/>
        </p:blipFill>
        <p:spPr>
          <a:xfrm>
            <a:off x="2362200" y="1371600"/>
            <a:ext cx="4549422" cy="4528523"/>
          </a:xfrm>
          <a:prstGeom prst="rect">
            <a:avLst/>
          </a:prstGeom>
        </p:spPr>
      </p:pic>
      <p:sp>
        <p:nvSpPr>
          <p:cNvPr id="3" name="Rectangle 2"/>
          <p:cNvSpPr>
            <a:spLocks noGrp="1" noChangeArrowheads="1"/>
          </p:cNvSpPr>
          <p:nvPr>
            <p:ph type="title"/>
          </p:nvPr>
        </p:nvSpPr>
        <p:spPr>
          <a:xfrm>
            <a:off x="457200" y="274638"/>
            <a:ext cx="8229600" cy="1143000"/>
          </a:xfrm>
        </p:spPr>
        <p:txBody>
          <a:bodyPr/>
          <a:lstStyle/>
          <a:p>
            <a:r>
              <a:rPr lang="en-US" dirty="0">
                <a:solidFill>
                  <a:srgbClr val="0000FF"/>
                </a:solidFill>
                <a:latin typeface="+mn-lt"/>
              </a:rPr>
              <a:t>Orientation relationships in Steel</a:t>
            </a:r>
          </a:p>
        </p:txBody>
      </p:sp>
    </p:spTree>
    <p:extLst>
      <p:ext uri="{BB962C8B-B14F-4D97-AF65-F5344CB8AC3E}">
        <p14:creationId xmlns:p14="http://schemas.microsoft.com/office/powerpoint/2010/main" val="824711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4946862" y="2209800"/>
            <a:ext cx="4163271" cy="3581400"/>
          </a:xfrm>
          <a:prstGeom prst="rect">
            <a:avLst/>
          </a:prstGeom>
        </p:spPr>
      </p:pic>
      <p:sp>
        <p:nvSpPr>
          <p:cNvPr id="10" name="Title 1"/>
          <p:cNvSpPr>
            <a:spLocks noGrp="1"/>
          </p:cNvSpPr>
          <p:nvPr>
            <p:ph type="title"/>
          </p:nvPr>
        </p:nvSpPr>
        <p:spPr>
          <a:xfrm>
            <a:off x="152400" y="76200"/>
            <a:ext cx="8534400" cy="1143000"/>
          </a:xfrm>
        </p:spPr>
        <p:txBody>
          <a:bodyPr>
            <a:normAutofit/>
          </a:bodyPr>
          <a:lstStyle/>
          <a:p>
            <a:r>
              <a:rPr lang="en-US" dirty="0">
                <a:solidFill>
                  <a:srgbClr val="0000FF"/>
                </a:solidFill>
                <a:latin typeface="Franklin Gothic Book" pitchFamily="34" charset="0"/>
              </a:rPr>
              <a:t>Stereographic Projection of ORs</a:t>
            </a:r>
          </a:p>
        </p:txBody>
      </p:sp>
      <p:grpSp>
        <p:nvGrpSpPr>
          <p:cNvPr id="8" name="Group 7"/>
          <p:cNvGrpSpPr/>
          <p:nvPr/>
        </p:nvGrpSpPr>
        <p:grpSpPr>
          <a:xfrm>
            <a:off x="304800" y="1752600"/>
            <a:ext cx="4800600" cy="4343400"/>
            <a:chOff x="152400" y="1981200"/>
            <a:chExt cx="4953000" cy="4572000"/>
          </a:xfrm>
        </p:grpSpPr>
        <p:grpSp>
          <p:nvGrpSpPr>
            <p:cNvPr id="15" name="Group 14"/>
            <p:cNvGrpSpPr/>
            <p:nvPr/>
          </p:nvGrpSpPr>
          <p:grpSpPr>
            <a:xfrm>
              <a:off x="152400" y="2209800"/>
              <a:ext cx="4495800" cy="4343400"/>
              <a:chOff x="152400" y="1752600"/>
              <a:chExt cx="4515171" cy="4042515"/>
            </a:xfrm>
          </p:grpSpPr>
          <p:pic>
            <p:nvPicPr>
              <p:cNvPr id="4" name="Picture 3"/>
              <p:cNvPicPr>
                <a:picLocks noChangeAspect="1"/>
              </p:cNvPicPr>
              <p:nvPr/>
            </p:nvPicPr>
            <p:blipFill>
              <a:blip r:embed="rId3"/>
              <a:stretch>
                <a:fillRect/>
              </a:stretch>
            </p:blipFill>
            <p:spPr>
              <a:xfrm>
                <a:off x="152400" y="1752600"/>
                <a:ext cx="4515171" cy="4042515"/>
              </a:xfrm>
              <a:prstGeom prst="rect">
                <a:avLst/>
              </a:prstGeom>
            </p:spPr>
          </p:pic>
          <p:grpSp>
            <p:nvGrpSpPr>
              <p:cNvPr id="13" name="Group 12"/>
              <p:cNvGrpSpPr/>
              <p:nvPr/>
            </p:nvGrpSpPr>
            <p:grpSpPr>
              <a:xfrm>
                <a:off x="304800" y="1905000"/>
                <a:ext cx="4191000" cy="3810000"/>
                <a:chOff x="304800" y="1905000"/>
                <a:chExt cx="4191000" cy="3810000"/>
              </a:xfrm>
            </p:grpSpPr>
            <p:cxnSp>
              <p:nvCxnSpPr>
                <p:cNvPr id="6" name="Straight Connector 5"/>
                <p:cNvCxnSpPr/>
                <p:nvPr/>
              </p:nvCxnSpPr>
              <p:spPr>
                <a:xfrm>
                  <a:off x="2438400" y="1905000"/>
                  <a:ext cx="0" cy="3810000"/>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304800" y="3776472"/>
                  <a:ext cx="4191000" cy="0"/>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381000" y="1905000"/>
                <a:ext cx="4114800" cy="3733800"/>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p:nvSpPr>
          <p:spPr>
            <a:xfrm>
              <a:off x="1981200" y="1981200"/>
              <a:ext cx="914400" cy="400110"/>
            </a:xfrm>
            <a:prstGeom prst="rect">
              <a:avLst/>
            </a:prstGeom>
            <a:noFill/>
          </p:spPr>
          <p:txBody>
            <a:bodyPr wrap="square" rtlCol="0">
              <a:spAutoFit/>
            </a:bodyPr>
            <a:lstStyle/>
            <a:p>
              <a:pPr algn="ctr"/>
              <a:r>
                <a:rPr lang="en-US" sz="2000" dirty="0">
                  <a:latin typeface="Times New Roman"/>
                  <a:cs typeface="Times New Roman"/>
                </a:rPr>
                <a:t>010</a:t>
              </a:r>
            </a:p>
          </p:txBody>
        </p:sp>
        <p:sp>
          <p:nvSpPr>
            <p:cNvPr id="17" name="TextBox 16"/>
            <p:cNvSpPr txBox="1"/>
            <p:nvPr/>
          </p:nvSpPr>
          <p:spPr>
            <a:xfrm>
              <a:off x="4495800" y="4114800"/>
              <a:ext cx="609600" cy="400110"/>
            </a:xfrm>
            <a:prstGeom prst="rect">
              <a:avLst/>
            </a:prstGeom>
            <a:noFill/>
          </p:spPr>
          <p:txBody>
            <a:bodyPr wrap="square" rtlCol="0">
              <a:spAutoFit/>
            </a:bodyPr>
            <a:lstStyle/>
            <a:p>
              <a:r>
                <a:rPr lang="en-US" sz="2000" dirty="0">
                  <a:latin typeface="Times New Roman"/>
                  <a:cs typeface="Times New Roman"/>
                </a:rPr>
                <a:t>100</a:t>
              </a:r>
            </a:p>
          </p:txBody>
        </p:sp>
        <p:sp>
          <p:nvSpPr>
            <p:cNvPr id="7" name="TextBox 6"/>
            <p:cNvSpPr txBox="1"/>
            <p:nvPr/>
          </p:nvSpPr>
          <p:spPr>
            <a:xfrm>
              <a:off x="3581400" y="6096000"/>
              <a:ext cx="990600" cy="369332"/>
            </a:xfrm>
            <a:prstGeom prst="rect">
              <a:avLst/>
            </a:prstGeom>
            <a:noFill/>
          </p:spPr>
          <p:txBody>
            <a:bodyPr wrap="square" rtlCol="0">
              <a:spAutoFit/>
            </a:bodyPr>
            <a:lstStyle/>
            <a:p>
              <a:r>
                <a:rPr lang="en-US" dirty="0"/>
                <a:t>{100}</a:t>
              </a:r>
            </a:p>
          </p:txBody>
        </p:sp>
      </p:grpSp>
    </p:spTree>
    <p:extLst>
      <p:ext uri="{BB962C8B-B14F-4D97-AF65-F5344CB8AC3E}">
        <p14:creationId xmlns:p14="http://schemas.microsoft.com/office/powerpoint/2010/main" val="160547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3980</TotalTime>
  <Words>5175</Words>
  <Application>Microsoft Macintosh PowerPoint</Application>
  <PresentationFormat>On-screen Show (4:3)</PresentationFormat>
  <Paragraphs>774</Paragraphs>
  <Slides>71</Slides>
  <Notes>22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1" baseType="lpstr">
      <vt:lpstr>Arial</vt:lpstr>
      <vt:lpstr>Calibri</vt:lpstr>
      <vt:lpstr>Courier</vt:lpstr>
      <vt:lpstr>Franklin Gothic Book</vt:lpstr>
      <vt:lpstr>Helvetica</vt:lpstr>
      <vt:lpstr>Symbol</vt:lpstr>
      <vt:lpstr>Times</vt:lpstr>
      <vt:lpstr>Times New Roman</vt:lpstr>
      <vt:lpstr>Office Theme</vt:lpstr>
      <vt:lpstr>Equation</vt:lpstr>
      <vt:lpstr>Transformation texture and Orientation relationship</vt:lpstr>
      <vt:lpstr>Objective</vt:lpstr>
      <vt:lpstr>Orientation Relationships</vt:lpstr>
      <vt:lpstr>Why transformation texture and OR are important?</vt:lpstr>
      <vt:lpstr>PowerPoint Presentation</vt:lpstr>
      <vt:lpstr>Orientation relationship (OR)</vt:lpstr>
      <vt:lpstr>OR Variants</vt:lpstr>
      <vt:lpstr>Orientation relationships in Steel</vt:lpstr>
      <vt:lpstr>Stereographic Projection of ORs</vt:lpstr>
      <vt:lpstr>Variants Selection</vt:lpstr>
      <vt:lpstr>PowerPoint Presentation</vt:lpstr>
      <vt:lpstr>OR (Burgers) in Titanium Alloys</vt:lpstr>
      <vt:lpstr>Burgers OR Variants</vt:lpstr>
      <vt:lpstr>Stereographic Projection of Burgers OR</vt:lpstr>
      <vt:lpstr>An example</vt:lpstr>
      <vt:lpstr>Variants Selection in Ti</vt:lpstr>
      <vt:lpstr>Creating Misorientation Matrix for OR</vt:lpstr>
      <vt:lpstr>Creating Misorientation Matrix for OR</vt:lpstr>
      <vt:lpstr>Minimum misorientation angle and axis associated with ORs</vt:lpstr>
      <vt:lpstr>Minimum misorientation angle and axis associated with ORs</vt:lpstr>
      <vt:lpstr>ORs in Rodrigues space</vt:lpstr>
      <vt:lpstr>KS Orientation relationship  in Rodrigues Space</vt:lpstr>
      <vt:lpstr>GT Orientation relationship in Rodrigues Space</vt:lpstr>
      <vt:lpstr>GT’ Orientation relationship in Rodrigues Space</vt:lpstr>
      <vt:lpstr>NW Orientation relationship in Rodrigues Space</vt:lpstr>
      <vt:lpstr>Pitsch Orientation relationship in Rodrigues Space</vt:lpstr>
      <vt:lpstr>Forward Texture Prediction</vt:lpstr>
      <vt:lpstr>Backward Texture Calculation</vt:lpstr>
      <vt:lpstr>Backward Texture prediction</vt:lpstr>
      <vt:lpstr>Backward Texture prediction</vt:lpstr>
      <vt:lpstr>Backward Texture prediction</vt:lpstr>
      <vt:lpstr>Backward Texture prediction</vt:lpstr>
      <vt:lpstr>Backward Texture prediction</vt:lpstr>
      <vt:lpstr>Orientation Relationships in Pearlite Microstructures</vt:lpstr>
      <vt:lpstr>Further Literature Review of Cementite ORs</vt:lpstr>
      <vt:lpstr>Pearlite: Hypothesis and Experiments</vt:lpstr>
      <vt:lpstr>Pearlite: Hypothesis and Experiments</vt:lpstr>
      <vt:lpstr>Pearlite: Varying Fractions of the ORs</vt:lpstr>
      <vt:lpstr>PowerPoint Presentation</vt:lpstr>
      <vt:lpstr>Pearlite: Varying Fractions of the ORs Grain Structure Images</vt:lpstr>
      <vt:lpstr>Pearlite: Varying Fractions of the ORs Grain Structure Images (Cont’d)</vt:lpstr>
      <vt:lpstr>Pearlite: Varying Fractions of the ORs Grain Structures</vt:lpstr>
      <vt:lpstr>Pearlite: Varying Fractions of the ORs Stress Strain Curves</vt:lpstr>
      <vt:lpstr>Pearlite: Varying Fractions of the ORs Stress Strain Curves</vt:lpstr>
      <vt:lpstr>Texture Development  0% Strain – Cementite</vt:lpstr>
      <vt:lpstr>Texture Development  100% Strain – Cementite</vt:lpstr>
      <vt:lpstr>Texture Development  100% Strain – Ferrite</vt:lpstr>
      <vt:lpstr>Partitioning by OR  Non-random ferrite orientations</vt:lpstr>
      <vt:lpstr>Partitioning by Phase  Non-random ferrite orientations</vt:lpstr>
      <vt:lpstr>Microstructure of Martensite</vt:lpstr>
      <vt:lpstr>Microstructures</vt:lpstr>
      <vt:lpstr>Shear strain in martensite formation</vt:lpstr>
      <vt:lpstr>Atomic model - the Bain Model</vt:lpstr>
      <vt:lpstr>Crystallography, contd.</vt:lpstr>
      <vt:lpstr>Role of Dislocations</vt:lpstr>
      <vt:lpstr>Cu-Nb laminate composites</vt:lpstr>
      <vt:lpstr>Application where OR is important – Accumulated Roll Bonding</vt:lpstr>
      <vt:lpstr>HIPD Results – ARB</vt:lpstr>
      <vt:lpstr>HICD Results - ARB (KS)</vt:lpstr>
      <vt:lpstr>Ex Situ Thermal stability Study of ARB Cu-Nb (18nm)</vt:lpstr>
      <vt:lpstr>{112} K-S interface is thermally stable</vt:lpstr>
      <vt:lpstr>Widmanstätten morphology</vt:lpstr>
      <vt:lpstr>The Basics</vt:lpstr>
      <vt:lpstr>Some common ORs</vt:lpstr>
      <vt:lpstr>Complex semi-coherent interfaces</vt:lpstr>
      <vt:lpstr>Creating Coordinate Transformation Matrix for OR</vt:lpstr>
      <vt:lpstr>Creating Coordinate Transformation Matrix for OR</vt:lpstr>
      <vt:lpstr>Coordinate Transformation Matrix for OR to Strain and Rotation Matrices</vt:lpstr>
      <vt:lpstr>Coordinate Transformation Matrix for OR to Strain and Rotation Matrices (Example)</vt:lpstr>
      <vt:lpstr>Coordinate Transformation Matrix for OR to Strain and Rotation Matrices (Example)</vt:lpstr>
      <vt:lpstr>Summary</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Orientations and Phase Transformations</dc:title>
  <dc:creator>ben.s.anglin.ctr</dc:creator>
  <cp:lastModifiedBy>rollett</cp:lastModifiedBy>
  <cp:revision>229</cp:revision>
  <cp:lastPrinted>2016-04-28T14:45:54Z</cp:lastPrinted>
  <dcterms:created xsi:type="dcterms:W3CDTF">2014-04-18T15:02:34Z</dcterms:created>
  <dcterms:modified xsi:type="dcterms:W3CDTF">2019-04-06T15:52:43Z</dcterms:modified>
</cp:coreProperties>
</file>