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8.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9.bin" ContentType="application/vnd.openxmlformats-officedocument.oleObject"/>
  <Override PartName="/ppt/notesSlides/notesSlide22.xml" ContentType="application/vnd.openxmlformats-officedocument.presentationml.notesSlide+xml"/>
  <Override PartName="/ppt/embeddings/oleObject10.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29.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5.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16.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7.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7"/>
  </p:notesMasterIdLst>
  <p:handoutMasterIdLst>
    <p:handoutMasterId r:id="rId68"/>
  </p:handoutMasterIdLst>
  <p:sldIdLst>
    <p:sldId id="256" r:id="rId2"/>
    <p:sldId id="260" r:id="rId3"/>
    <p:sldId id="299" r:id="rId4"/>
    <p:sldId id="365" r:id="rId5"/>
    <p:sldId id="335" r:id="rId6"/>
    <p:sldId id="257" r:id="rId7"/>
    <p:sldId id="334" r:id="rId8"/>
    <p:sldId id="364" r:id="rId9"/>
    <p:sldId id="263" r:id="rId10"/>
    <p:sldId id="333" r:id="rId11"/>
    <p:sldId id="262" r:id="rId12"/>
    <p:sldId id="271" r:id="rId13"/>
    <p:sldId id="264" r:id="rId14"/>
    <p:sldId id="265" r:id="rId15"/>
    <p:sldId id="266" r:id="rId16"/>
    <p:sldId id="267" r:id="rId17"/>
    <p:sldId id="268" r:id="rId18"/>
    <p:sldId id="269" r:id="rId19"/>
    <p:sldId id="353" r:id="rId20"/>
    <p:sldId id="376" r:id="rId21"/>
    <p:sldId id="270" r:id="rId22"/>
    <p:sldId id="391" r:id="rId23"/>
    <p:sldId id="272" r:id="rId24"/>
    <p:sldId id="368" r:id="rId25"/>
    <p:sldId id="366" r:id="rId26"/>
    <p:sldId id="367" r:id="rId27"/>
    <p:sldId id="342" r:id="rId28"/>
    <p:sldId id="343" r:id="rId29"/>
    <p:sldId id="344" r:id="rId30"/>
    <p:sldId id="370" r:id="rId31"/>
    <p:sldId id="372" r:id="rId32"/>
    <p:sldId id="373" r:id="rId33"/>
    <p:sldId id="371" r:id="rId34"/>
    <p:sldId id="345" r:id="rId35"/>
    <p:sldId id="346" r:id="rId36"/>
    <p:sldId id="347" r:id="rId37"/>
    <p:sldId id="348" r:id="rId38"/>
    <p:sldId id="349" r:id="rId39"/>
    <p:sldId id="350" r:id="rId40"/>
    <p:sldId id="392" r:id="rId41"/>
    <p:sldId id="351" r:id="rId42"/>
    <p:sldId id="352" r:id="rId43"/>
    <p:sldId id="355" r:id="rId44"/>
    <p:sldId id="356" r:id="rId45"/>
    <p:sldId id="377" r:id="rId46"/>
    <p:sldId id="378" r:id="rId47"/>
    <p:sldId id="357" r:id="rId48"/>
    <p:sldId id="358" r:id="rId49"/>
    <p:sldId id="379" r:id="rId50"/>
    <p:sldId id="380" r:id="rId51"/>
    <p:sldId id="382" r:id="rId52"/>
    <p:sldId id="383" r:id="rId53"/>
    <p:sldId id="381" r:id="rId54"/>
    <p:sldId id="384" r:id="rId55"/>
    <p:sldId id="386" r:id="rId56"/>
    <p:sldId id="385" r:id="rId57"/>
    <p:sldId id="387" r:id="rId58"/>
    <p:sldId id="393" r:id="rId59"/>
    <p:sldId id="394" r:id="rId60"/>
    <p:sldId id="388" r:id="rId61"/>
    <p:sldId id="389" r:id="rId62"/>
    <p:sldId id="336" r:id="rId63"/>
    <p:sldId id="375" r:id="rId64"/>
    <p:sldId id="374" r:id="rId65"/>
    <p:sldId id="369" r:id="rId6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76"/>
    <a:srgbClr val="1301AB"/>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6"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81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81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81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013FC017-345E-ED41-9CDA-468893338CAB}" type="slidenum">
              <a:rPr lang="en-US"/>
              <a:pPr/>
              <a:t>‹#›</a:t>
            </a:fld>
            <a:endParaRPr lang="en-US"/>
          </a:p>
        </p:txBody>
      </p:sp>
    </p:spTree>
    <p:extLst>
      <p:ext uri="{BB962C8B-B14F-4D97-AF65-F5344CB8AC3E}">
        <p14:creationId xmlns:p14="http://schemas.microsoft.com/office/powerpoint/2010/main" val="2563932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D236286F-CC29-254E-9D69-8632A0DF2380}" type="slidenum">
              <a:rPr lang="en-US"/>
              <a:pPr/>
              <a:t>‹#›</a:t>
            </a:fld>
            <a:endParaRPr lang="en-US"/>
          </a:p>
        </p:txBody>
      </p:sp>
    </p:spTree>
    <p:extLst>
      <p:ext uri="{BB962C8B-B14F-4D97-AF65-F5344CB8AC3E}">
        <p14:creationId xmlns:p14="http://schemas.microsoft.com/office/powerpoint/2010/main" val="1620253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54"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54" charset="0"/>
        <a:ea typeface="ＭＳ Ｐゴシック" pitchFamily="5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pitchFamily="54" charset="0"/>
        <a:ea typeface="ＭＳ Ｐゴシック" pitchFamily="5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pitchFamily="54" charset="0"/>
        <a:ea typeface="ＭＳ Ｐゴシック" pitchFamily="5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pitchFamily="54" charset="0"/>
        <a:ea typeface="ＭＳ Ｐゴシック" pitchFamily="5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AB98F19-ABCC-FD40-8CF9-88DA95393A50}" type="slidenum">
              <a:rPr lang="en-US" sz="1200">
                <a:latin typeface="Times" charset="0"/>
              </a:rPr>
              <a:pPr/>
              <a:t>1</a:t>
            </a:fld>
            <a:endParaRPr lang="en-US" sz="1200">
              <a:latin typeface="Times"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35A2FFA-903B-264F-9E6D-D63066039AA1}" type="slidenum">
              <a:rPr lang="en-US" sz="1200">
                <a:latin typeface="Times" charset="0"/>
              </a:rPr>
              <a:pPr/>
              <a:t>10</a:t>
            </a:fld>
            <a:endParaRPr lang="en-US" sz="1200">
              <a:latin typeface="Times"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D5EF03E-AE64-9A48-8137-1CC62F79F75A}" type="slidenum">
              <a:rPr lang="en-US" sz="1200">
                <a:latin typeface="Times" charset="0"/>
              </a:rPr>
              <a:pPr/>
              <a:t>11</a:t>
            </a:fld>
            <a:endParaRPr lang="en-US" sz="1200">
              <a:latin typeface="Times"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BF45825-9A62-6E47-B668-06C95270ACEF}" type="slidenum">
              <a:rPr lang="en-US" sz="1200">
                <a:latin typeface="Times" charset="0"/>
              </a:rPr>
              <a:pPr/>
              <a:t>12</a:t>
            </a:fld>
            <a:endParaRPr lang="en-US" sz="1200">
              <a:latin typeface="Times"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509FF83-99D5-6E42-9E72-3C87E7E7C4CE}" type="slidenum">
              <a:rPr lang="en-US" sz="1200">
                <a:latin typeface="Times" charset="0"/>
              </a:rPr>
              <a:pPr/>
              <a:t>13</a:t>
            </a:fld>
            <a:endParaRPr lang="en-US" sz="120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109D542-4176-A642-B5AA-5DC7215481DA}" type="slidenum">
              <a:rPr lang="en-US" sz="1200">
                <a:latin typeface="Times" charset="0"/>
              </a:rPr>
              <a:pPr/>
              <a:t>14</a:t>
            </a:fld>
            <a:endParaRPr lang="en-US" sz="1200">
              <a:latin typeface="Times"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2F8CC61-ED5D-8F49-B7D7-338080D249CB}" type="slidenum">
              <a:rPr lang="en-US" sz="1200">
                <a:latin typeface="Times" charset="0"/>
              </a:rPr>
              <a:pPr/>
              <a:t>15</a:t>
            </a:fld>
            <a:endParaRPr lang="en-US" sz="1200">
              <a:latin typeface="Times"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A3A6B92-61A2-F145-8D9B-1AC62A81A7E3}" type="slidenum">
              <a:rPr lang="en-US" sz="1200">
                <a:latin typeface="Times" charset="0"/>
              </a:rPr>
              <a:pPr/>
              <a:t>16</a:t>
            </a:fld>
            <a:endParaRPr lang="en-US" sz="1200">
              <a:latin typeface="Times"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EB796E8-A81B-B64C-A32E-D6C16EF26669}" type="slidenum">
              <a:rPr lang="en-US" sz="1200">
                <a:latin typeface="Times" charset="0"/>
              </a:rPr>
              <a:pPr/>
              <a:t>17</a:t>
            </a:fld>
            <a:endParaRPr lang="en-US" sz="1200">
              <a:latin typeface="Times"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E21A744-AE9B-AF4E-88C5-14E4D7C6EB57}" type="slidenum">
              <a:rPr lang="en-US" sz="1200">
                <a:latin typeface="Times" charset="0"/>
              </a:rPr>
              <a:pPr/>
              <a:t>18</a:t>
            </a:fld>
            <a:endParaRPr lang="en-US" sz="1200">
              <a:latin typeface="Times"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3347818-F94E-A84F-B877-5ED9E84295DE}" type="slidenum">
              <a:rPr lang="en-US" sz="1200">
                <a:latin typeface="Times" charset="0"/>
              </a:rPr>
              <a:pPr/>
              <a:t>19</a:t>
            </a:fld>
            <a:endParaRPr lang="en-US" sz="1200">
              <a:latin typeface="Times"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1921C4C-1136-3447-98AC-89158E9BE54D}" type="slidenum">
              <a:rPr lang="en-US" sz="1200">
                <a:latin typeface="Times" charset="0"/>
              </a:rPr>
              <a:pPr/>
              <a:t>2</a:t>
            </a:fld>
            <a:endParaRPr lang="en-US" sz="1200">
              <a:latin typeface="Times"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D255810-51C7-9447-A4CF-200F69C725E4}" type="slidenum">
              <a:rPr lang="en-US" sz="1200">
                <a:latin typeface="Times" charset="0"/>
              </a:rPr>
              <a:pPr/>
              <a:t>20</a:t>
            </a:fld>
            <a:endParaRPr lang="en-US" sz="1200">
              <a:latin typeface="Times" charset="0"/>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7F951B3-FBDF-3144-BA57-F1EDE4143AE7}" type="slidenum">
              <a:rPr lang="en-US" sz="1200">
                <a:latin typeface="Times" charset="0"/>
              </a:rPr>
              <a:pPr/>
              <a:t>21</a:t>
            </a:fld>
            <a:endParaRPr lang="en-US" sz="1200">
              <a:latin typeface="Times"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A136FB7-6DD9-C84F-96DA-6AAE47AE3546}" type="slidenum">
              <a:rPr lang="en-US" sz="1200">
                <a:latin typeface="Times" charset="0"/>
              </a:rPr>
              <a:pPr/>
              <a:t>23</a:t>
            </a:fld>
            <a:endParaRPr lang="en-US" sz="1200">
              <a:latin typeface="Times"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9BA4555-C5B4-9644-AD81-0CB123B36702}" type="slidenum">
              <a:rPr lang="en-US" sz="1200">
                <a:latin typeface="Times" charset="0"/>
              </a:rPr>
              <a:pPr/>
              <a:t>24</a:t>
            </a:fld>
            <a:endParaRPr lang="en-US" sz="1200">
              <a:latin typeface="Times"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B5C16EE-8455-794B-82DB-B6191171FDE7}" type="slidenum">
              <a:rPr lang="en-US" sz="1200">
                <a:latin typeface="Times" charset="0"/>
              </a:rPr>
              <a:pPr/>
              <a:t>25</a:t>
            </a:fld>
            <a:endParaRPr lang="en-US" sz="1200">
              <a:latin typeface="Times"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B8FDD4A-72E4-D54F-81A7-964003C984AB}" type="slidenum">
              <a:rPr lang="en-US" sz="1200">
                <a:latin typeface="Times" charset="0"/>
              </a:rPr>
              <a:pPr/>
              <a:t>26</a:t>
            </a:fld>
            <a:endParaRPr lang="en-US" sz="1200">
              <a:latin typeface="Time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35E55BC-54C7-6649-8D0F-4FA9F76701CC}" type="slidenum">
              <a:rPr lang="en-US" sz="1200">
                <a:latin typeface="Times" charset="0"/>
              </a:rPr>
              <a:pPr/>
              <a:t>27</a:t>
            </a:fld>
            <a:endParaRPr lang="en-US" sz="1200">
              <a:latin typeface="Times"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F097D0A-403F-C447-A459-DCCDD70FE6B4}" type="slidenum">
              <a:rPr lang="en-US" sz="1200">
                <a:latin typeface="Times" charset="0"/>
              </a:rPr>
              <a:pPr/>
              <a:t>28</a:t>
            </a:fld>
            <a:endParaRPr lang="en-US" sz="1200">
              <a:latin typeface="Times"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83F6938-BB90-494A-AB7E-055690CEEF74}" type="slidenum">
              <a:rPr lang="en-US" sz="1200">
                <a:latin typeface="Times" charset="0"/>
              </a:rPr>
              <a:pPr/>
              <a:t>29</a:t>
            </a:fld>
            <a:endParaRPr lang="en-US" sz="120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86B0258-37B6-9145-8B99-C8E39DB5C47C}" type="slidenum">
              <a:rPr lang="en-US" sz="1200">
                <a:latin typeface="Times" charset="0"/>
              </a:rPr>
              <a:pPr/>
              <a:t>34</a:t>
            </a:fld>
            <a:endParaRPr lang="en-US" sz="1200">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77EBA69-EFCA-E843-8947-43F4306F5647}" type="slidenum">
              <a:rPr lang="en-US" sz="1200">
                <a:latin typeface="Times" charset="0"/>
              </a:rPr>
              <a:pPr/>
              <a:t>3</a:t>
            </a:fld>
            <a:endParaRPr lang="en-US" sz="1200">
              <a:latin typeface="Times"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7BDA204-4AC1-6248-A518-7334858F0F2E}" type="slidenum">
              <a:rPr lang="en-US" sz="1200">
                <a:latin typeface="Times" charset="0"/>
              </a:rPr>
              <a:pPr/>
              <a:t>35</a:t>
            </a:fld>
            <a:endParaRPr lang="en-US" sz="1200">
              <a:latin typeface="Time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C835345-154F-F041-8A1E-A1E14410120A}" type="slidenum">
              <a:rPr lang="en-US" sz="1200">
                <a:latin typeface="Times" charset="0"/>
              </a:rPr>
              <a:pPr/>
              <a:t>36</a:t>
            </a:fld>
            <a:endParaRPr lang="en-US" sz="1200">
              <a:latin typeface="Times"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F3C7718-F981-E846-91C0-7CB172B50C25}" type="slidenum">
              <a:rPr lang="en-US" sz="1200">
                <a:latin typeface="Times" charset="0"/>
              </a:rPr>
              <a:pPr/>
              <a:t>37</a:t>
            </a:fld>
            <a:endParaRPr lang="en-US" sz="1200">
              <a:latin typeface="Times"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E69A323-E000-2B43-AEC8-7BFED106DEE8}" type="slidenum">
              <a:rPr lang="en-US" sz="1200">
                <a:latin typeface="Times" charset="0"/>
              </a:rPr>
              <a:pPr/>
              <a:t>38</a:t>
            </a:fld>
            <a:endParaRPr lang="en-US" sz="1200">
              <a:latin typeface="Times"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F91B0C0-56F5-B14C-AFDF-816858B72C89}" type="slidenum">
              <a:rPr lang="en-US" sz="1200">
                <a:latin typeface="Times" charset="0"/>
              </a:rPr>
              <a:pPr/>
              <a:t>39</a:t>
            </a:fld>
            <a:endParaRPr lang="en-US" sz="1200">
              <a:latin typeface="Times"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306137B-6BC1-6444-9825-172EAB324B4E}" type="slidenum">
              <a:rPr lang="en-US" sz="1200">
                <a:latin typeface="Times" charset="0"/>
              </a:rPr>
              <a:pPr/>
              <a:t>40</a:t>
            </a:fld>
            <a:endParaRPr lang="en-US" sz="1200">
              <a:latin typeface="Times"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D71C147-C1A8-D149-8FEC-B780CC2E807F}" type="slidenum">
              <a:rPr lang="en-US" sz="1200">
                <a:latin typeface="Times" charset="0"/>
              </a:rPr>
              <a:pPr/>
              <a:t>41</a:t>
            </a:fld>
            <a:endParaRPr lang="en-US" sz="1200">
              <a:latin typeface="Times"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F0530B46-887C-D04C-B635-5D0930F96AF7}" type="slidenum">
              <a:rPr lang="en-US" sz="1200">
                <a:latin typeface="Times" charset="0"/>
              </a:rPr>
              <a:pPr/>
              <a:t>42</a:t>
            </a:fld>
            <a:endParaRPr lang="en-US" sz="1200">
              <a:latin typeface="Times"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7008FF6-C564-CE48-BD80-B81C20A24928}" type="slidenum">
              <a:rPr lang="en-US" sz="1200">
                <a:latin typeface="Times" charset="0"/>
              </a:rPr>
              <a:pPr/>
              <a:t>43</a:t>
            </a:fld>
            <a:endParaRPr lang="en-US" sz="1200">
              <a:latin typeface="Times"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3605C3B-E41B-5E4A-9DE8-619700668E56}" type="slidenum">
              <a:rPr lang="en-US" sz="1200">
                <a:latin typeface="Times" charset="0"/>
              </a:rPr>
              <a:pPr/>
              <a:t>44</a:t>
            </a:fld>
            <a:endParaRPr lang="en-US" sz="1200">
              <a:latin typeface="Times"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7A403BA-319E-3D48-8B9B-8370A82AB849}" type="slidenum">
              <a:rPr lang="en-US" sz="1200">
                <a:latin typeface="Times" charset="0"/>
              </a:rPr>
              <a:pPr/>
              <a:t>4</a:t>
            </a:fld>
            <a:endParaRPr lang="en-US" sz="1200">
              <a:latin typeface="Times"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6FE08D1-8496-404D-B71D-658E834D5AB8}" type="slidenum">
              <a:rPr lang="en-US" sz="1200">
                <a:latin typeface="Times" charset="0"/>
              </a:rPr>
              <a:pPr/>
              <a:t>47</a:t>
            </a:fld>
            <a:endParaRPr lang="en-US" sz="1200">
              <a:latin typeface="Times"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3D29FEDF-A30F-2F4B-A28C-1BD512E44042}" type="slidenum">
              <a:rPr lang="en-US" sz="1200">
                <a:latin typeface="Times" charset="0"/>
              </a:rPr>
              <a:pPr/>
              <a:t>48</a:t>
            </a:fld>
            <a:endParaRPr lang="en-US" sz="1200">
              <a:latin typeface="Times"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6473E62-6EA7-464A-8735-50EFE8984AB1}" type="slidenum">
              <a:rPr lang="en-US" sz="1200">
                <a:latin typeface="Times" charset="0"/>
              </a:rPr>
              <a:pPr/>
              <a:t>62</a:t>
            </a:fld>
            <a:endParaRPr lang="en-US" sz="1200">
              <a:latin typeface="Times"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02CE0FC-8DD2-AC49-8E38-AC39CCFE40A2}" type="slidenum">
              <a:rPr lang="en-US" sz="1200">
                <a:latin typeface="Times" charset="0"/>
              </a:rPr>
              <a:pPr/>
              <a:t>65</a:t>
            </a:fld>
            <a:endParaRPr lang="en-US" sz="1200">
              <a:latin typeface="Times"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462DD76-86E5-3D4F-A85F-97276F705EDB}" type="slidenum">
              <a:rPr lang="en-US" sz="1200">
                <a:latin typeface="Times" charset="0"/>
              </a:rPr>
              <a:pPr/>
              <a:t>5</a:t>
            </a:fld>
            <a:endParaRPr lang="en-US" sz="1200">
              <a:latin typeface="Times"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BA63D9D-1CA8-F14F-8E0D-B8771934CD20}" type="slidenum">
              <a:rPr lang="en-US" sz="1200">
                <a:latin typeface="Times" charset="0"/>
              </a:rPr>
              <a:pPr/>
              <a:t>6</a:t>
            </a:fld>
            <a:endParaRPr lang="en-US" sz="1200">
              <a:latin typeface="Times"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40D1C56-1BF4-B04F-8A43-80299019EBF0}" type="slidenum">
              <a:rPr lang="en-US" sz="1200">
                <a:latin typeface="Times" charset="0"/>
              </a:rPr>
              <a:pPr/>
              <a:t>7</a:t>
            </a:fld>
            <a:endParaRPr lang="en-US" sz="1200">
              <a:latin typeface="Times"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3F016A85-D6A2-D74F-AB01-F82C9DED7F1D}" type="slidenum">
              <a:rPr lang="en-US" sz="1200">
                <a:latin typeface="Times" charset="0"/>
              </a:rPr>
              <a:pPr/>
              <a:t>8</a:t>
            </a:fld>
            <a:endParaRPr lang="en-US" sz="1200">
              <a:latin typeface="Times"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FC6E9AAD-8B36-8A47-9C1C-FF29C13C29CB}" type="slidenum">
              <a:rPr lang="en-US" sz="1200">
                <a:latin typeface="Times" charset="0"/>
              </a:rPr>
              <a:pPr/>
              <a:t>9</a:t>
            </a:fld>
            <a:endParaRPr lang="en-US" sz="1200">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86E4EE6A-9AE3-214A-9BBA-1C472762732E}" type="slidenum">
              <a:rPr lang="en-US"/>
              <a:pPr/>
              <a:t>‹#›</a:t>
            </a:fld>
            <a:endParaRPr lang="en-US"/>
          </a:p>
        </p:txBody>
      </p:sp>
    </p:spTree>
    <p:extLst>
      <p:ext uri="{BB962C8B-B14F-4D97-AF65-F5344CB8AC3E}">
        <p14:creationId xmlns:p14="http://schemas.microsoft.com/office/powerpoint/2010/main" val="398146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D0EC4247-5BA6-3B4E-82D1-35C70E9A995A}" type="slidenum">
              <a:rPr lang="en-US"/>
              <a:pPr/>
              <a:t>‹#›</a:t>
            </a:fld>
            <a:endParaRPr lang="en-US"/>
          </a:p>
        </p:txBody>
      </p:sp>
    </p:spTree>
    <p:extLst>
      <p:ext uri="{BB962C8B-B14F-4D97-AF65-F5344CB8AC3E}">
        <p14:creationId xmlns:p14="http://schemas.microsoft.com/office/powerpoint/2010/main" val="24042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2A8B5A5C-9C7A-D94E-A894-E9F6B01E579D}" type="slidenum">
              <a:rPr lang="en-US"/>
              <a:pPr/>
              <a:t>‹#›</a:t>
            </a:fld>
            <a:endParaRPr lang="en-US"/>
          </a:p>
        </p:txBody>
      </p:sp>
    </p:spTree>
    <p:extLst>
      <p:ext uri="{BB962C8B-B14F-4D97-AF65-F5344CB8AC3E}">
        <p14:creationId xmlns:p14="http://schemas.microsoft.com/office/powerpoint/2010/main" val="9669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61DAB98E-C219-F648-9193-BD8D7F2E0EA8}" type="slidenum">
              <a:rPr lang="en-US"/>
              <a:pPr/>
              <a:t>‹#›</a:t>
            </a:fld>
            <a:endParaRPr lang="en-US"/>
          </a:p>
        </p:txBody>
      </p:sp>
    </p:spTree>
    <p:extLst>
      <p:ext uri="{BB962C8B-B14F-4D97-AF65-F5344CB8AC3E}">
        <p14:creationId xmlns:p14="http://schemas.microsoft.com/office/powerpoint/2010/main" val="71091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78C1BBF8-A1D6-1E49-8DD9-22330898E57A}" type="slidenum">
              <a:rPr lang="en-US"/>
              <a:pPr/>
              <a:t>‹#›</a:t>
            </a:fld>
            <a:endParaRPr lang="en-US"/>
          </a:p>
        </p:txBody>
      </p:sp>
    </p:spTree>
    <p:extLst>
      <p:ext uri="{BB962C8B-B14F-4D97-AF65-F5344CB8AC3E}">
        <p14:creationId xmlns:p14="http://schemas.microsoft.com/office/powerpoint/2010/main" val="397261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fld id="{A4299436-5C92-5D4E-862F-C8BB3AC2493E}" type="slidenum">
              <a:rPr lang="en-US"/>
              <a:pPr/>
              <a:t>‹#›</a:t>
            </a:fld>
            <a:endParaRPr lang="en-US"/>
          </a:p>
        </p:txBody>
      </p:sp>
    </p:spTree>
    <p:extLst>
      <p:ext uri="{BB962C8B-B14F-4D97-AF65-F5344CB8AC3E}">
        <p14:creationId xmlns:p14="http://schemas.microsoft.com/office/powerpoint/2010/main" val="567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9" name="Rectangle 6"/>
          <p:cNvSpPr>
            <a:spLocks noGrp="1" noChangeArrowheads="1"/>
          </p:cNvSpPr>
          <p:nvPr>
            <p:ph type="sldNum" sz="quarter" idx="12"/>
          </p:nvPr>
        </p:nvSpPr>
        <p:spPr>
          <a:ln/>
        </p:spPr>
        <p:txBody>
          <a:bodyPr/>
          <a:lstStyle>
            <a:lvl1pPr>
              <a:defRPr/>
            </a:lvl1pPr>
          </a:lstStyle>
          <a:p>
            <a:fld id="{96F108A3-AA88-9E4C-93FA-BF5F1CCAF083}" type="slidenum">
              <a:rPr lang="en-US"/>
              <a:pPr/>
              <a:t>‹#›</a:t>
            </a:fld>
            <a:endParaRPr lang="en-US"/>
          </a:p>
        </p:txBody>
      </p:sp>
    </p:spTree>
    <p:extLst>
      <p:ext uri="{BB962C8B-B14F-4D97-AF65-F5344CB8AC3E}">
        <p14:creationId xmlns:p14="http://schemas.microsoft.com/office/powerpoint/2010/main" val="29990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5" name="Rectangle 6"/>
          <p:cNvSpPr>
            <a:spLocks noGrp="1" noChangeArrowheads="1"/>
          </p:cNvSpPr>
          <p:nvPr>
            <p:ph type="sldNum" sz="quarter" idx="12"/>
          </p:nvPr>
        </p:nvSpPr>
        <p:spPr>
          <a:ln/>
        </p:spPr>
        <p:txBody>
          <a:bodyPr/>
          <a:lstStyle>
            <a:lvl1pPr>
              <a:defRPr/>
            </a:lvl1pPr>
          </a:lstStyle>
          <a:p>
            <a:fld id="{D562F241-4502-1D44-A157-F7372B1B2751}" type="slidenum">
              <a:rPr lang="en-US"/>
              <a:pPr/>
              <a:t>‹#›</a:t>
            </a:fld>
            <a:endParaRPr lang="en-US"/>
          </a:p>
        </p:txBody>
      </p:sp>
    </p:spTree>
    <p:extLst>
      <p:ext uri="{BB962C8B-B14F-4D97-AF65-F5344CB8AC3E}">
        <p14:creationId xmlns:p14="http://schemas.microsoft.com/office/powerpoint/2010/main" val="66586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4" name="Rectangle 6"/>
          <p:cNvSpPr>
            <a:spLocks noGrp="1" noChangeArrowheads="1"/>
          </p:cNvSpPr>
          <p:nvPr>
            <p:ph type="sldNum" sz="quarter" idx="12"/>
          </p:nvPr>
        </p:nvSpPr>
        <p:spPr>
          <a:ln/>
        </p:spPr>
        <p:txBody>
          <a:bodyPr/>
          <a:lstStyle>
            <a:lvl1pPr>
              <a:defRPr/>
            </a:lvl1pPr>
          </a:lstStyle>
          <a:p>
            <a:fld id="{033A8D44-5890-C149-BD2A-889201E16D7B}" type="slidenum">
              <a:rPr lang="en-US"/>
              <a:pPr/>
              <a:t>‹#›</a:t>
            </a:fld>
            <a:endParaRPr lang="en-US"/>
          </a:p>
        </p:txBody>
      </p:sp>
    </p:spTree>
    <p:extLst>
      <p:ext uri="{BB962C8B-B14F-4D97-AF65-F5344CB8AC3E}">
        <p14:creationId xmlns:p14="http://schemas.microsoft.com/office/powerpoint/2010/main" val="309314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fld id="{3831A2E1-9FA5-4146-8DD2-985E60DA4C5E}" type="slidenum">
              <a:rPr lang="en-US"/>
              <a:pPr/>
              <a:t>‹#›</a:t>
            </a:fld>
            <a:endParaRPr lang="en-US"/>
          </a:p>
        </p:txBody>
      </p:sp>
    </p:spTree>
    <p:extLst>
      <p:ext uri="{BB962C8B-B14F-4D97-AF65-F5344CB8AC3E}">
        <p14:creationId xmlns:p14="http://schemas.microsoft.com/office/powerpoint/2010/main" val="261417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fld id="{AA82F71A-AAFB-2449-A1C4-D8CDAA5EC448}" type="slidenum">
              <a:rPr lang="en-US"/>
              <a:pPr/>
              <a:t>‹#›</a:t>
            </a:fld>
            <a:endParaRPr lang="en-US"/>
          </a:p>
        </p:txBody>
      </p:sp>
    </p:spTree>
    <p:extLst>
      <p:ext uri="{BB962C8B-B14F-4D97-AF65-F5344CB8AC3E}">
        <p14:creationId xmlns:p14="http://schemas.microsoft.com/office/powerpoint/2010/main" val="24021154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r>
              <a:rPr lang="en-US"/>
              <a:t>Grain Boundaries. Mar 1st</a:t>
            </a:r>
          </a:p>
        </p:txBody>
      </p:sp>
      <p:sp>
        <p:nvSpPr>
          <p:cNvPr id="1030" name="Rectangle 6"/>
          <p:cNvSpPr>
            <a:spLocks noGrp="1" noChangeArrowheads="1"/>
          </p:cNvSpPr>
          <p:nvPr>
            <p:ph type="sldNum" sz="quarter" idx="4"/>
          </p:nvPr>
        </p:nvSpPr>
        <p:spPr bwMode="auto">
          <a:xfrm>
            <a:off x="0" y="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4D2A294C-0418-1E47-B3B6-4849BD9C110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1301AB"/>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rgbClr val="1301AB"/>
          </a:solidFill>
          <a:latin typeface="Times" pitchFamily="54"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rgbClr val="1301AB"/>
          </a:solidFill>
          <a:latin typeface="Times" pitchFamily="54"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rgbClr val="1301AB"/>
          </a:solidFill>
          <a:latin typeface="Times" pitchFamily="54"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rgbClr val="1301AB"/>
          </a:solidFill>
          <a:latin typeface="Times" pitchFamily="54"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rgbClr val="1301AB"/>
          </a:solidFill>
          <a:latin typeface="Times" pitchFamily="54" charset="0"/>
        </a:defRPr>
      </a:lvl6pPr>
      <a:lvl7pPr marL="914400" algn="ctr" rtl="0" eaLnBrk="0" fontAlgn="base" hangingPunct="0">
        <a:spcBef>
          <a:spcPct val="0"/>
        </a:spcBef>
        <a:spcAft>
          <a:spcPct val="0"/>
        </a:spcAft>
        <a:defRPr sz="4400" i="1">
          <a:solidFill>
            <a:srgbClr val="1301AB"/>
          </a:solidFill>
          <a:latin typeface="Times" pitchFamily="54" charset="0"/>
        </a:defRPr>
      </a:lvl7pPr>
      <a:lvl8pPr marL="1371600" algn="ctr" rtl="0" eaLnBrk="0" fontAlgn="base" hangingPunct="0">
        <a:spcBef>
          <a:spcPct val="0"/>
        </a:spcBef>
        <a:spcAft>
          <a:spcPct val="0"/>
        </a:spcAft>
        <a:defRPr sz="4400" i="1">
          <a:solidFill>
            <a:srgbClr val="1301AB"/>
          </a:solidFill>
          <a:latin typeface="Times" pitchFamily="54" charset="0"/>
        </a:defRPr>
      </a:lvl8pPr>
      <a:lvl9pPr marL="1828800" algn="ctr" rtl="0" eaLnBrk="0" fontAlgn="base" hangingPunct="0">
        <a:spcBef>
          <a:spcPct val="0"/>
        </a:spcBef>
        <a:spcAft>
          <a:spcPct val="0"/>
        </a:spcAft>
        <a:defRPr sz="4400" i="1">
          <a:solidFill>
            <a:srgbClr val="1301AB"/>
          </a:solidFill>
          <a:latin typeface="Times" pitchFamily="5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4"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4" charset="-128"/>
          <a:cs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54"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54"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54"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5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1.png"/><Relationship Id="rId5" Type="http://schemas.openxmlformats.org/officeDocument/2006/relationships/oleObject" Target="../embeddings/oleObject7.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8.bin"/><Relationship Id="rId5"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9.bin"/><Relationship Id="rId5"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1.png"/><Relationship Id="rId5" Type="http://schemas.openxmlformats.org/officeDocument/2006/relationships/oleObject" Target="../embeddings/oleObject10.bin"/><Relationship Id="rId6"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1.bin"/><Relationship Id="rId5" Type="http://schemas.openxmlformats.org/officeDocument/2006/relationships/image" Target="../media/image16.emf"/><Relationship Id="rId6" Type="http://schemas.openxmlformats.org/officeDocument/2006/relationships/oleObject" Target="../embeddings/oleObject12.bin"/><Relationship Id="rId7"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3.bin"/><Relationship Id="rId5" Type="http://schemas.openxmlformats.org/officeDocument/2006/relationships/image" Target="../media/image18.emf"/><Relationship Id="rId6" Type="http://schemas.openxmlformats.org/officeDocument/2006/relationships/oleObject" Target="../embeddings/oleObject14.bin"/><Relationship Id="rId7"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5.bin"/><Relationship Id="rId5" Type="http://schemas.openxmlformats.org/officeDocument/2006/relationships/image" Target="../media/image20.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6.bin"/><Relationship Id="rId5" Type="http://schemas.openxmlformats.org/officeDocument/2006/relationships/image" Target="../media/image21.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7.bin"/><Relationship Id="rId5" Type="http://schemas.openxmlformats.org/officeDocument/2006/relationships/image" Target="../media/image22.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8.bin"/><Relationship Id="rId5" Type="http://schemas.openxmlformats.org/officeDocument/2006/relationships/image" Target="../media/image23.emf"/><Relationship Id="rId6" Type="http://schemas.openxmlformats.org/officeDocument/2006/relationships/oleObject" Target="../embeddings/oleObject19.bin"/><Relationship Id="rId7" Type="http://schemas.openxmlformats.org/officeDocument/2006/relationships/image" Target="../media/image24.emf"/><Relationship Id="rId8" Type="http://schemas.openxmlformats.org/officeDocument/2006/relationships/oleObject" Target="../embeddings/oleObject20.bin"/><Relationship Id="rId9" Type="http://schemas.openxmlformats.org/officeDocument/2006/relationships/image" Target="../media/image2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5.bin"/><Relationship Id="rId13" Type="http://schemas.openxmlformats.org/officeDocument/2006/relationships/image" Target="../media/image8.emf"/><Relationship Id="rId14" Type="http://schemas.openxmlformats.org/officeDocument/2006/relationships/oleObject" Target="../embeddings/oleObject6.bin"/><Relationship Id="rId1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8" Type="http://schemas.openxmlformats.org/officeDocument/2006/relationships/oleObject" Target="../embeddings/oleObject3.bin"/><Relationship Id="rId9" Type="http://schemas.openxmlformats.org/officeDocument/2006/relationships/image" Target="../media/image6.emf"/><Relationship Id="rId10"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351B30E-2756-3246-A220-4724B6283D91}" type="slidenum">
              <a:rPr lang="en-US" sz="1400">
                <a:latin typeface="Times" charset="0"/>
              </a:rPr>
              <a:pPr/>
              <a:t>1</a:t>
            </a:fld>
            <a:endParaRPr lang="en-US" sz="1400">
              <a:latin typeface="Times" charset="0"/>
            </a:endParaRPr>
          </a:p>
        </p:txBody>
      </p:sp>
      <p:sp>
        <p:nvSpPr>
          <p:cNvPr id="15363" name="Rectangle 2"/>
          <p:cNvSpPr>
            <a:spLocks noGrp="1" noChangeArrowheads="1"/>
          </p:cNvSpPr>
          <p:nvPr>
            <p:ph type="ctrTitle"/>
          </p:nvPr>
        </p:nvSpPr>
        <p:spPr>
          <a:xfrm>
            <a:off x="685800" y="609600"/>
            <a:ext cx="7772400" cy="1371600"/>
          </a:xfrm>
          <a:solidFill>
            <a:srgbClr val="FFF176"/>
          </a:solidFill>
          <a:ln w="38100" cmpd="dbl">
            <a:solidFill>
              <a:schemeClr val="tx1"/>
            </a:solidFill>
            <a:miter lim="800000"/>
            <a:headEnd/>
            <a:tailEnd/>
          </a:ln>
        </p:spPr>
        <p:txBody>
          <a:bodyPr/>
          <a:lstStyle/>
          <a:p>
            <a:r>
              <a:rPr lang="en-US">
                <a:latin typeface="Times" charset="0"/>
                <a:ea typeface="ＭＳ Ｐゴシック" charset="0"/>
                <a:cs typeface="ＭＳ Ｐゴシック" charset="0"/>
              </a:rPr>
              <a:t>Misorientations and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Grain Boundaries</a:t>
            </a:r>
          </a:p>
        </p:txBody>
      </p:sp>
      <p:sp>
        <p:nvSpPr>
          <p:cNvPr id="15364" name="Rectangle 3"/>
          <p:cNvSpPr>
            <a:spLocks noGrp="1" noChangeArrowheads="1"/>
          </p:cNvSpPr>
          <p:nvPr>
            <p:ph type="subTitle" idx="1"/>
          </p:nvPr>
        </p:nvSpPr>
        <p:spPr>
          <a:xfrm>
            <a:off x="990600" y="2590800"/>
            <a:ext cx="7086600" cy="1981200"/>
          </a:xfrm>
        </p:spPr>
        <p:txBody>
          <a:bodyPr/>
          <a:lstStyle/>
          <a:p>
            <a:r>
              <a:rPr lang="en-US">
                <a:latin typeface="Arial" charset="0"/>
                <a:ea typeface="ＭＳ Ｐゴシック" charset="0"/>
                <a:cs typeface="ＭＳ Ｐゴシック" charset="0"/>
              </a:rPr>
              <a:t>27-750, Advanced Characterization &amp; Microstructural Analysis</a:t>
            </a:r>
          </a:p>
          <a:p>
            <a:r>
              <a:rPr lang="en-US">
                <a:latin typeface="Arial" charset="0"/>
                <a:ea typeface="ＭＳ Ｐゴシック" charset="0"/>
                <a:cs typeface="ＭＳ Ｐゴシック" charset="0"/>
              </a:rPr>
              <a:t>A.D. Rollett, P.N. Kalu</a:t>
            </a:r>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29200"/>
            <a:ext cx="153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6" name="TextBox 8"/>
          <p:cNvSpPr txBox="1">
            <a:spLocks noChangeArrowheads="1"/>
          </p:cNvSpPr>
          <p:nvPr/>
        </p:nvSpPr>
        <p:spPr bwMode="auto">
          <a:xfrm>
            <a:off x="3505200" y="6248400"/>
            <a:ext cx="2762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Last revised:  9</a:t>
            </a:r>
            <a:r>
              <a:rPr lang="en-US" baseline="30000"/>
              <a:t>th</a:t>
            </a:r>
            <a:r>
              <a:rPr lang="en-US"/>
              <a:t> June, 2009</a:t>
            </a:r>
          </a:p>
        </p:txBody>
      </p:sp>
      <p:pic>
        <p:nvPicPr>
          <p:cNvPr id="15367" name="Picture 9" descr="cmu_web"/>
          <p:cNvPicPr>
            <a:picLocks noChangeAspect="1" noChangeArrowheads="1"/>
          </p:cNvPicPr>
          <p:nvPr/>
        </p:nvPicPr>
        <p:blipFill>
          <a:blip r:embed="rId4">
            <a:extLst>
              <a:ext uri="{28A0092B-C50C-407E-A947-70E740481C1C}">
                <a14:useLocalDpi xmlns:a14="http://schemas.microsoft.com/office/drawing/2010/main" val="0"/>
              </a:ext>
            </a:extLst>
          </a:blip>
          <a:srcRect t="11351" r="26942" b="17929"/>
          <a:stretch>
            <a:fillRect/>
          </a:stretch>
        </p:blipFill>
        <p:spPr bwMode="auto">
          <a:xfrm>
            <a:off x="152400" y="6248400"/>
            <a:ext cx="22399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descr="seal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741988"/>
            <a:ext cx="990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E21A8C3-6D6B-DE46-9BC1-DEBB5120EA28}" type="slidenum">
              <a:rPr lang="en-US" sz="1400">
                <a:latin typeface="Times" charset="0"/>
              </a:rPr>
              <a:pPr/>
              <a:t>10</a:t>
            </a:fld>
            <a:endParaRPr lang="en-US" sz="1400">
              <a:latin typeface="Times" charset="0"/>
            </a:endParaRPr>
          </a:p>
        </p:txBody>
      </p:sp>
      <p:sp>
        <p:nvSpPr>
          <p:cNvPr id="33795" name="Rectangle 2"/>
          <p:cNvSpPr>
            <a:spLocks noGrp="1" noChangeArrowheads="1"/>
          </p:cNvSpPr>
          <p:nvPr>
            <p:ph type="title"/>
          </p:nvPr>
        </p:nvSpPr>
        <p:spPr>
          <a:xfrm>
            <a:off x="685800" y="152400"/>
            <a:ext cx="8229600" cy="1143000"/>
          </a:xfrm>
        </p:spPr>
        <p:txBody>
          <a:bodyPr/>
          <a:lstStyle/>
          <a:p>
            <a:r>
              <a:rPr lang="en-US">
                <a:latin typeface="Times" charset="0"/>
                <a:ea typeface="ＭＳ Ｐゴシック" charset="0"/>
                <a:cs typeface="ＭＳ Ｐゴシック" charset="0"/>
              </a:rPr>
              <a:t>How to construct a grain boundary</a:t>
            </a:r>
          </a:p>
        </p:txBody>
      </p:sp>
      <p:sp>
        <p:nvSpPr>
          <p:cNvPr id="33796" name="Rectangle 3"/>
          <p:cNvSpPr>
            <a:spLocks noGrp="1" noChangeArrowheads="1"/>
          </p:cNvSpPr>
          <p:nvPr>
            <p:ph type="body" idx="1"/>
          </p:nvPr>
        </p:nvSpPr>
        <p:spPr/>
        <p:txBody>
          <a:bodyPr/>
          <a:lstStyle/>
          <a:p>
            <a:pPr>
              <a:lnSpc>
                <a:spcPct val="90000"/>
              </a:lnSpc>
            </a:pPr>
            <a:r>
              <a:rPr lang="en-US" sz="2400">
                <a:latin typeface="Arial" charset="0"/>
                <a:ea typeface="ＭＳ Ｐゴシック" charset="0"/>
                <a:cs typeface="ＭＳ Ｐゴシック" charset="0"/>
              </a:rPr>
              <a:t>There are many ways to put together a grain boundary.  </a:t>
            </a:r>
          </a:p>
          <a:p>
            <a:pPr>
              <a:lnSpc>
                <a:spcPct val="90000"/>
              </a:lnSpc>
            </a:pPr>
            <a:r>
              <a:rPr lang="en-US" sz="2400">
                <a:latin typeface="Arial" charset="0"/>
                <a:ea typeface="ＭＳ Ｐゴシック" charset="0"/>
                <a:cs typeface="ＭＳ Ｐゴシック" charset="0"/>
              </a:rPr>
              <a:t>There is always a common crystallographic axis between the two grains: one can therefore think of turning one piece of crystal relative to the other about this common axis.  This is the </a:t>
            </a:r>
            <a:r>
              <a:rPr lang="en-US" sz="2400" i="1">
                <a:latin typeface="Arial" charset="0"/>
                <a:ea typeface="ＭＳ Ｐゴシック" charset="0"/>
                <a:cs typeface="ＭＳ Ｐゴシック" charset="0"/>
              </a:rPr>
              <a:t>misorientation</a:t>
            </a:r>
            <a:r>
              <a:rPr lang="en-US" sz="2400">
                <a:latin typeface="Arial" charset="0"/>
                <a:ea typeface="ＭＳ Ｐゴシック" charset="0"/>
                <a:cs typeface="ＭＳ Ｐゴシック" charset="0"/>
              </a:rPr>
              <a:t> concept.  A further decision is required in order to determine the boundary plane.</a:t>
            </a:r>
          </a:p>
          <a:p>
            <a:pPr>
              <a:lnSpc>
                <a:spcPct val="90000"/>
              </a:lnSpc>
            </a:pPr>
            <a:r>
              <a:rPr lang="en-US" sz="2400">
                <a:latin typeface="Arial" charset="0"/>
                <a:ea typeface="ＭＳ Ｐゴシック" charset="0"/>
                <a:cs typeface="ＭＳ Ｐゴシック" charset="0"/>
              </a:rPr>
              <a:t>Alternatively, one can think of cutting a particular facet on each of the two grains, and then rotating one of them to match up with the other.  This leads to the </a:t>
            </a:r>
            <a:r>
              <a:rPr lang="en-US" sz="2400" i="1">
                <a:latin typeface="Arial" charset="0"/>
                <a:ea typeface="ＭＳ Ｐゴシック" charset="0"/>
                <a:cs typeface="ＭＳ Ｐゴシック" charset="0"/>
              </a:rPr>
              <a:t>tilt/twist </a:t>
            </a:r>
            <a:r>
              <a:rPr lang="en-US" sz="2400">
                <a:latin typeface="Arial" charset="0"/>
                <a:ea typeface="ＭＳ Ｐゴシック" charset="0"/>
                <a:cs typeface="ＭＳ Ｐゴシック" charset="0"/>
              </a:rPr>
              <a:t>concept.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15B6F92-137E-B74A-A15B-0AAEED85877E}" type="slidenum">
              <a:rPr lang="en-US" sz="1400">
                <a:latin typeface="Times" charset="0"/>
              </a:rPr>
              <a:pPr/>
              <a:t>11</a:t>
            </a:fld>
            <a:endParaRPr lang="en-US" sz="1400">
              <a:latin typeface="Times" charset="0"/>
            </a:endParaRPr>
          </a:p>
        </p:txBody>
      </p:sp>
      <p:sp>
        <p:nvSpPr>
          <p:cNvPr id="3584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Differences in Orientation</a:t>
            </a:r>
          </a:p>
        </p:txBody>
      </p:sp>
      <p:sp>
        <p:nvSpPr>
          <p:cNvPr id="35844" name="Rectangle 3"/>
          <p:cNvSpPr>
            <a:spLocks noGrp="1" noChangeArrowheads="1"/>
          </p:cNvSpPr>
          <p:nvPr>
            <p:ph type="body" idx="1"/>
          </p:nvPr>
        </p:nvSpPr>
        <p:spPr>
          <a:xfrm>
            <a:off x="685800" y="1447800"/>
            <a:ext cx="7924800" cy="4800600"/>
          </a:xfrm>
        </p:spPr>
        <p:txBody>
          <a:bodyPr/>
          <a:lstStyle/>
          <a:p>
            <a:r>
              <a:rPr lang="en-US" sz="2800">
                <a:latin typeface="Arial" charset="0"/>
                <a:ea typeface="ＭＳ Ｐゴシック" charset="0"/>
                <a:cs typeface="ＭＳ Ｐゴシック" charset="0"/>
              </a:rPr>
              <a:t>Preparation for the math of misorientations: the difference in orientation between two grains is a rotation, just as an orientation is the rotation that describes a texture component.</a:t>
            </a:r>
          </a:p>
          <a:p>
            <a:r>
              <a:rPr lang="en-US" sz="2800">
                <a:latin typeface="Arial" charset="0"/>
                <a:ea typeface="ＭＳ Ｐゴシック" charset="0"/>
                <a:cs typeface="ＭＳ Ｐゴシック" charset="0"/>
              </a:rPr>
              <a:t>Convention: we use different methods (Rodrigues vectors) to describe g.b. misorientation than for texture (but we could use Euler angles for everything, for example).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A336CB8-C1FE-B940-8583-13535B76A536}" type="slidenum">
              <a:rPr lang="en-US" sz="1400">
                <a:latin typeface="Times" charset="0"/>
              </a:rPr>
              <a:pPr/>
              <a:t>12</a:t>
            </a:fld>
            <a:endParaRPr lang="en-US" sz="1400">
              <a:latin typeface="Times" charset="0"/>
            </a:endParaRPr>
          </a:p>
        </p:txBody>
      </p:sp>
      <p:sp>
        <p:nvSpPr>
          <p:cNvPr id="37892"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Example: Twin Boundary</a:t>
            </a:r>
          </a:p>
        </p:txBody>
      </p:sp>
      <p:pic>
        <p:nvPicPr>
          <p:cNvPr id="378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19200"/>
            <a:ext cx="617378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4"/>
          <p:cNvSpPr>
            <a:spLocks noChangeArrowheads="1"/>
          </p:cNvSpPr>
          <p:nvPr/>
        </p:nvSpPr>
        <p:spPr bwMode="auto">
          <a:xfrm>
            <a:off x="457200" y="5943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t>Porter &amp; Easterling fig. 3.12/p123</a:t>
            </a:r>
          </a:p>
        </p:txBody>
      </p:sp>
      <p:sp>
        <p:nvSpPr>
          <p:cNvPr id="37895" name="Line 5"/>
          <p:cNvSpPr>
            <a:spLocks noChangeShapeType="1"/>
          </p:cNvSpPr>
          <p:nvPr/>
        </p:nvSpPr>
        <p:spPr bwMode="auto">
          <a:xfrm flipH="1" flipV="1">
            <a:off x="3657600" y="1066800"/>
            <a:ext cx="0" cy="2438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Freeform 6"/>
          <p:cNvSpPr>
            <a:spLocks/>
          </p:cNvSpPr>
          <p:nvPr/>
        </p:nvSpPr>
        <p:spPr bwMode="auto">
          <a:xfrm rot="905823">
            <a:off x="3200400" y="29718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7890" name="Object 2"/>
          <p:cNvGraphicFramePr>
            <a:graphicFrameLocks noChangeAspect="1"/>
          </p:cNvGraphicFramePr>
          <p:nvPr/>
        </p:nvGraphicFramePr>
        <p:xfrm>
          <a:off x="1752600" y="1143000"/>
          <a:ext cx="419100" cy="628650"/>
        </p:xfrm>
        <a:graphic>
          <a:graphicData uri="http://schemas.openxmlformats.org/presentationml/2006/ole">
            <mc:AlternateContent xmlns:mc="http://schemas.openxmlformats.org/markup-compatibility/2006">
              <mc:Choice xmlns:v="urn:schemas-microsoft-com:vml" Requires="v">
                <p:oleObj spid="_x0000_s37901" name="Equation" r:id="rId5" imgW="127000" imgH="190500" progId="Equation.3">
                  <p:embed/>
                </p:oleObj>
              </mc:Choice>
              <mc:Fallback>
                <p:oleObj name="Equation" r:id="rId5" imgW="127000" imgH="190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143000"/>
                        <a:ext cx="419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897" name="Text Box 8"/>
          <p:cNvSpPr txBox="1">
            <a:spLocks noChangeArrowheads="1"/>
          </p:cNvSpPr>
          <p:nvPr/>
        </p:nvSpPr>
        <p:spPr bwMode="auto">
          <a:xfrm>
            <a:off x="304800" y="3140075"/>
            <a:ext cx="3189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solidFill>
                  <a:srgbClr val="FF0000"/>
                </a:solidFill>
                <a:latin typeface="Times" charset="0"/>
              </a:rPr>
              <a:t>&lt;111&gt; rotation axis, </a:t>
            </a:r>
            <a:br>
              <a:rPr lang="en-US" sz="2400">
                <a:solidFill>
                  <a:srgbClr val="FF0000"/>
                </a:solidFill>
                <a:latin typeface="Times" charset="0"/>
              </a:rPr>
            </a:br>
            <a:r>
              <a:rPr lang="en-US" sz="2400">
                <a:solidFill>
                  <a:srgbClr val="FF0000"/>
                </a:solidFill>
                <a:latin typeface="Times" charset="0"/>
              </a:rPr>
              <a:t>common to both crystals</a:t>
            </a:r>
          </a:p>
        </p:txBody>
      </p:sp>
      <p:sp>
        <p:nvSpPr>
          <p:cNvPr id="37898" name="Text Box 9"/>
          <p:cNvSpPr txBox="1">
            <a:spLocks noChangeArrowheads="1"/>
          </p:cNvSpPr>
          <p:nvPr/>
        </p:nvSpPr>
        <p:spPr bwMode="auto">
          <a:xfrm>
            <a:off x="4038600" y="3306763"/>
            <a:ext cx="1193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FF0000"/>
                </a:solidFill>
                <a:latin typeface="Symbol" charset="0"/>
              </a:rPr>
              <a:t>q</a:t>
            </a:r>
            <a:r>
              <a:rPr lang="en-US" sz="3200">
                <a:solidFill>
                  <a:srgbClr val="FF0000"/>
                </a:solidFill>
                <a:latin typeface="Times" charset="0"/>
              </a:rPr>
              <a:t>=60°</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712F89C-4C42-534F-A2D2-54A7C763E05D}" type="slidenum">
              <a:rPr lang="en-US" sz="1400">
                <a:latin typeface="Times" charset="0"/>
              </a:rPr>
              <a:pPr/>
              <a:t>13</a:t>
            </a:fld>
            <a:endParaRPr lang="en-US" sz="1400">
              <a:latin typeface="Times" charset="0"/>
            </a:endParaRPr>
          </a:p>
        </p:txBody>
      </p:sp>
      <p:sp>
        <p:nvSpPr>
          <p:cNvPr id="3993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Rotations at a Grain Boundary</a:t>
            </a:r>
          </a:p>
        </p:txBody>
      </p:sp>
      <p:sp>
        <p:nvSpPr>
          <p:cNvPr id="39940" name="Line 3"/>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1" name="Line 4"/>
          <p:cNvSpPr>
            <a:spLocks noChangeShapeType="1"/>
          </p:cNvSpPr>
          <p:nvPr/>
        </p:nvSpPr>
        <p:spPr bwMode="auto">
          <a:xfrm flipV="1">
            <a:off x="914400" y="3733800"/>
            <a:ext cx="2667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2" name="Line 5"/>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3" name="Text Box 6"/>
          <p:cNvSpPr txBox="1">
            <a:spLocks noChangeArrowheads="1"/>
          </p:cNvSpPr>
          <p:nvPr/>
        </p:nvSpPr>
        <p:spPr bwMode="auto">
          <a:xfrm>
            <a:off x="2743200" y="556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x</a:t>
            </a:r>
          </a:p>
        </p:txBody>
      </p:sp>
      <p:sp>
        <p:nvSpPr>
          <p:cNvPr id="39944" name="Text Box 7"/>
          <p:cNvSpPr txBox="1">
            <a:spLocks noChangeArrowheads="1"/>
          </p:cNvSpPr>
          <p:nvPr/>
        </p:nvSpPr>
        <p:spPr bwMode="auto">
          <a:xfrm>
            <a:off x="304800" y="13716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z</a:t>
            </a:r>
          </a:p>
        </p:txBody>
      </p:sp>
      <p:sp>
        <p:nvSpPr>
          <p:cNvPr id="39945" name="Text Box 8"/>
          <p:cNvSpPr txBox="1">
            <a:spLocks noChangeArrowheads="1"/>
          </p:cNvSpPr>
          <p:nvPr/>
        </p:nvSpPr>
        <p:spPr bwMode="auto">
          <a:xfrm>
            <a:off x="3581400" y="342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y</a:t>
            </a:r>
          </a:p>
        </p:txBody>
      </p:sp>
      <p:sp>
        <p:nvSpPr>
          <p:cNvPr id="39946" name="AutoShape 9"/>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39947" name="AutoShape 10"/>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lstStyle/>
          <a:p>
            <a:endParaRPr lang="en-US"/>
          </a:p>
        </p:txBody>
      </p:sp>
      <p:sp>
        <p:nvSpPr>
          <p:cNvPr id="39948" name="Text Box 11"/>
          <p:cNvSpPr txBox="1">
            <a:spLocks noChangeArrowheads="1"/>
          </p:cNvSpPr>
          <p:nvPr/>
        </p:nvSpPr>
        <p:spPr bwMode="auto">
          <a:xfrm>
            <a:off x="1752600" y="4343400"/>
            <a:ext cx="801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chemeClr val="accent2"/>
                </a:solidFill>
                <a:latin typeface="Times" charset="0"/>
              </a:rPr>
              <a:t>g</a:t>
            </a:r>
            <a:r>
              <a:rPr lang="en-US" sz="3200" baseline="-25000">
                <a:solidFill>
                  <a:schemeClr val="accent2"/>
                </a:solidFill>
                <a:latin typeface="Times" charset="0"/>
              </a:rPr>
              <a:t>A</a:t>
            </a:r>
            <a:r>
              <a:rPr lang="en-US" sz="3200" baseline="30000">
                <a:solidFill>
                  <a:schemeClr val="accent2"/>
                </a:solidFill>
                <a:latin typeface="Times" charset="0"/>
              </a:rPr>
              <a:t>-1</a:t>
            </a:r>
            <a:endParaRPr lang="en-US" sz="3200">
              <a:solidFill>
                <a:schemeClr val="accent2"/>
              </a:solidFill>
              <a:latin typeface="Times" charset="0"/>
            </a:endParaRPr>
          </a:p>
        </p:txBody>
      </p:sp>
      <p:sp>
        <p:nvSpPr>
          <p:cNvPr id="39949" name="Text Box 12"/>
          <p:cNvSpPr txBox="1">
            <a:spLocks noChangeArrowheads="1"/>
          </p:cNvSpPr>
          <p:nvPr/>
        </p:nvSpPr>
        <p:spPr bwMode="auto">
          <a:xfrm>
            <a:off x="2514600" y="1371600"/>
            <a:ext cx="565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008000"/>
                </a:solidFill>
                <a:latin typeface="Times" charset="0"/>
              </a:rPr>
              <a:t>g</a:t>
            </a:r>
            <a:r>
              <a:rPr lang="en-US" sz="3200" baseline="-25000">
                <a:solidFill>
                  <a:srgbClr val="008000"/>
                </a:solidFill>
                <a:latin typeface="Times" charset="0"/>
              </a:rPr>
              <a:t>B</a:t>
            </a:r>
            <a:endParaRPr lang="en-US" sz="3200">
              <a:solidFill>
                <a:srgbClr val="008000"/>
              </a:solidFill>
              <a:latin typeface="Times" charset="0"/>
            </a:endParaRPr>
          </a:p>
        </p:txBody>
      </p:sp>
      <p:sp>
        <p:nvSpPr>
          <p:cNvPr id="39950" name="Line 14"/>
          <p:cNvSpPr>
            <a:spLocks noChangeShapeType="1"/>
          </p:cNvSpPr>
          <p:nvPr/>
        </p:nvSpPr>
        <p:spPr bwMode="auto">
          <a:xfrm flipV="1">
            <a:off x="1447800" y="36576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1" name="Line 16"/>
          <p:cNvSpPr>
            <a:spLocks noChangeShapeType="1"/>
          </p:cNvSpPr>
          <p:nvPr/>
        </p:nvSpPr>
        <p:spPr bwMode="auto">
          <a:xfrm flipV="1">
            <a:off x="1701800" y="31496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7"/>
          <p:cNvSpPr>
            <a:spLocks noChangeShapeType="1"/>
          </p:cNvSpPr>
          <p:nvPr/>
        </p:nvSpPr>
        <p:spPr bwMode="auto">
          <a:xfrm flipV="1">
            <a:off x="1460500" y="44069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8"/>
          <p:cNvSpPr>
            <a:spLocks noChangeShapeType="1"/>
          </p:cNvSpPr>
          <p:nvPr/>
        </p:nvSpPr>
        <p:spPr bwMode="auto">
          <a:xfrm flipV="1">
            <a:off x="927100" y="31369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9"/>
          <p:cNvSpPr>
            <a:spLocks noChangeShapeType="1"/>
          </p:cNvSpPr>
          <p:nvPr/>
        </p:nvSpPr>
        <p:spPr bwMode="auto">
          <a:xfrm flipV="1">
            <a:off x="1447800" y="35052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20"/>
          <p:cNvSpPr>
            <a:spLocks noChangeShapeType="1"/>
          </p:cNvSpPr>
          <p:nvPr/>
        </p:nvSpPr>
        <p:spPr bwMode="auto">
          <a:xfrm>
            <a:off x="1714500" y="40513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6" name="Line 22"/>
          <p:cNvSpPr>
            <a:spLocks noChangeShapeType="1"/>
          </p:cNvSpPr>
          <p:nvPr/>
        </p:nvSpPr>
        <p:spPr bwMode="auto">
          <a:xfrm>
            <a:off x="1701800" y="31115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7" name="Line 23"/>
          <p:cNvSpPr>
            <a:spLocks noChangeShapeType="1"/>
          </p:cNvSpPr>
          <p:nvPr/>
        </p:nvSpPr>
        <p:spPr bwMode="auto">
          <a:xfrm>
            <a:off x="914400" y="32766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8" name="Line 24"/>
          <p:cNvSpPr>
            <a:spLocks noChangeShapeType="1"/>
          </p:cNvSpPr>
          <p:nvPr/>
        </p:nvSpPr>
        <p:spPr bwMode="auto">
          <a:xfrm flipV="1">
            <a:off x="2235200" y="34925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9" name="AutoShape 25"/>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9960" name="AutoShape 26"/>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39961" name="Text Box 27"/>
          <p:cNvSpPr txBox="1">
            <a:spLocks noChangeArrowheads="1"/>
          </p:cNvSpPr>
          <p:nvPr/>
        </p:nvSpPr>
        <p:spPr bwMode="auto">
          <a:xfrm>
            <a:off x="4267200" y="1589088"/>
            <a:ext cx="44132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800"/>
              <a:t>In terms of orientations:</a:t>
            </a:r>
          </a:p>
          <a:p>
            <a:r>
              <a:rPr lang="en-US" sz="2800"/>
              <a:t>rotate </a:t>
            </a:r>
            <a:r>
              <a:rPr lang="en-US" sz="2800" i="1"/>
              <a:t>back</a:t>
            </a:r>
            <a:r>
              <a:rPr lang="en-US" sz="2800"/>
              <a:t> from position A</a:t>
            </a:r>
            <a:br>
              <a:rPr lang="en-US" sz="2800"/>
            </a:br>
            <a:r>
              <a:rPr lang="en-US" sz="2800"/>
              <a:t>to the reference position.</a:t>
            </a:r>
            <a:br>
              <a:rPr lang="en-US" sz="2800"/>
            </a:br>
            <a:r>
              <a:rPr lang="en-US" sz="2800"/>
              <a:t>Then rotate </a:t>
            </a:r>
            <a:r>
              <a:rPr lang="en-US" sz="2800" i="1"/>
              <a:t>to</a:t>
            </a:r>
            <a:r>
              <a:rPr lang="en-US" sz="2800"/>
              <a:t> position B.</a:t>
            </a:r>
            <a:br>
              <a:rPr lang="en-US" sz="2800"/>
            </a:br>
            <a:r>
              <a:rPr lang="en-US" sz="2800"/>
              <a:t>Compound (</a:t>
            </a:r>
            <a:r>
              <a:rPr lang="ja-JP" altLang="en-US" sz="2800"/>
              <a:t>“</a:t>
            </a:r>
            <a:r>
              <a:rPr lang="en-US" sz="2800"/>
              <a:t>compose</a:t>
            </a:r>
            <a:r>
              <a:rPr lang="ja-JP" altLang="en-US" sz="2800"/>
              <a:t>”</a:t>
            </a:r>
            <a:r>
              <a:rPr lang="en-US" sz="2800"/>
              <a:t>)</a:t>
            </a:r>
            <a:br>
              <a:rPr lang="en-US" sz="2800"/>
            </a:br>
            <a:r>
              <a:rPr lang="en-US" sz="2800"/>
              <a:t>the two rotations to arrive</a:t>
            </a:r>
            <a:br>
              <a:rPr lang="en-US" sz="2800"/>
            </a:br>
            <a:r>
              <a:rPr lang="en-US" sz="2800"/>
              <a:t>at the </a:t>
            </a:r>
            <a:r>
              <a:rPr lang="en-US" sz="2800" i="1"/>
              <a:t>net</a:t>
            </a:r>
            <a:r>
              <a:rPr lang="en-US" sz="2800"/>
              <a:t> rotation between</a:t>
            </a:r>
            <a:br>
              <a:rPr lang="en-US" sz="2800"/>
            </a:br>
            <a:r>
              <a:rPr lang="en-US" sz="2800"/>
              <a:t>the two grains.</a:t>
            </a:r>
          </a:p>
        </p:txBody>
      </p:sp>
      <p:sp>
        <p:nvSpPr>
          <p:cNvPr id="39962" name="Text Box 28"/>
          <p:cNvSpPr txBox="1">
            <a:spLocks noChangeArrowheads="1"/>
          </p:cNvSpPr>
          <p:nvPr/>
        </p:nvSpPr>
        <p:spPr bwMode="auto">
          <a:xfrm>
            <a:off x="441325" y="4556125"/>
            <a:ext cx="1504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sp>
        <p:nvSpPr>
          <p:cNvPr id="39963" name="Text Box 29"/>
          <p:cNvSpPr txBox="1">
            <a:spLocks noChangeArrowheads="1"/>
          </p:cNvSpPr>
          <p:nvPr/>
        </p:nvSpPr>
        <p:spPr bwMode="auto">
          <a:xfrm>
            <a:off x="3581400" y="5592763"/>
            <a:ext cx="3568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FF0000"/>
                </a:solidFill>
                <a:latin typeface="Times" charset="0"/>
              </a:rPr>
              <a:t>Net rotation = g</a:t>
            </a:r>
            <a:r>
              <a:rPr lang="en-US" sz="3200" baseline="-25000">
                <a:solidFill>
                  <a:srgbClr val="FF0000"/>
                </a:solidFill>
                <a:latin typeface="Times" charset="0"/>
              </a:rPr>
              <a:t>B</a:t>
            </a:r>
            <a:r>
              <a:rPr lang="en-US" sz="3200">
                <a:solidFill>
                  <a:srgbClr val="FF0000"/>
                </a:solidFill>
                <a:latin typeface="Times" charset="0"/>
              </a:rPr>
              <a:t>g</a:t>
            </a:r>
            <a:r>
              <a:rPr lang="en-US" sz="3200" baseline="-25000">
                <a:solidFill>
                  <a:srgbClr val="FF0000"/>
                </a:solidFill>
                <a:latin typeface="Times" charset="0"/>
              </a:rPr>
              <a:t>A</a:t>
            </a:r>
            <a:r>
              <a:rPr lang="en-US" sz="3200" baseline="30000">
                <a:solidFill>
                  <a:srgbClr val="FF0000"/>
                </a:solidFill>
                <a:latin typeface="Times" charset="0"/>
              </a:rPr>
              <a:t>-1</a:t>
            </a:r>
            <a:endParaRPr lang="en-US" sz="3200">
              <a:solidFill>
                <a:srgbClr val="FF0000"/>
              </a:solidFill>
              <a:latin typeface="Times" charset="0"/>
            </a:endParaRPr>
          </a:p>
        </p:txBody>
      </p:sp>
      <p:sp>
        <p:nvSpPr>
          <p:cNvPr id="39964" name="Text Box 30"/>
          <p:cNvSpPr txBox="1">
            <a:spLocks noChangeArrowheads="1"/>
          </p:cNvSpPr>
          <p:nvPr/>
        </p:nvSpPr>
        <p:spPr bwMode="auto">
          <a:xfrm>
            <a:off x="533400" y="6172200"/>
            <a:ext cx="401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i="1">
                <a:solidFill>
                  <a:schemeClr val="accent2"/>
                </a:solidFill>
                <a:latin typeface="Times" charset="0"/>
              </a:rPr>
              <a:t>NB: these are passive rotations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1B26B1A-BC86-B74D-BE94-E0556772F2B8}" type="slidenum">
              <a:rPr lang="en-US" sz="1400">
                <a:latin typeface="Times" charset="0"/>
              </a:rPr>
              <a:pPr/>
              <a:t>14</a:t>
            </a:fld>
            <a:endParaRPr lang="en-US" sz="1400">
              <a:latin typeface="Times" charset="0"/>
            </a:endParaRPr>
          </a:p>
        </p:txBody>
      </p:sp>
      <p:sp>
        <p:nvSpPr>
          <p:cNvPr id="4198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Alternate Diagram</a:t>
            </a:r>
          </a:p>
        </p:txBody>
      </p:sp>
      <p:sp>
        <p:nvSpPr>
          <p:cNvPr id="41988" name="Line 3"/>
          <p:cNvSpPr>
            <a:spLocks noChangeShapeType="1"/>
          </p:cNvSpPr>
          <p:nvPr/>
        </p:nvSpPr>
        <p:spPr bwMode="auto">
          <a:xfrm>
            <a:off x="2971800" y="37338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9" name="Line 4"/>
          <p:cNvSpPr>
            <a:spLocks noChangeShapeType="1"/>
          </p:cNvSpPr>
          <p:nvPr/>
        </p:nvSpPr>
        <p:spPr bwMode="auto">
          <a:xfrm flipV="1">
            <a:off x="6477000" y="23622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0" name="Line 5"/>
          <p:cNvSpPr>
            <a:spLocks noChangeShapeType="1"/>
          </p:cNvSpPr>
          <p:nvPr/>
        </p:nvSpPr>
        <p:spPr bwMode="auto">
          <a:xfrm flipV="1">
            <a:off x="1828800" y="37338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1"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2"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41994"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lstStyle/>
          <a:p>
            <a:endParaRPr lang="en-US"/>
          </a:p>
        </p:txBody>
      </p:sp>
      <p:sp>
        <p:nvSpPr>
          <p:cNvPr id="41995" name="Text Box 10"/>
          <p:cNvSpPr txBox="1">
            <a:spLocks noChangeArrowheads="1"/>
          </p:cNvSpPr>
          <p:nvPr/>
        </p:nvSpPr>
        <p:spPr bwMode="auto">
          <a:xfrm>
            <a:off x="5592763" y="4983163"/>
            <a:ext cx="579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41996" name="Text Box 11"/>
          <p:cNvSpPr txBox="1">
            <a:spLocks noChangeArrowheads="1"/>
          </p:cNvSpPr>
          <p:nvPr/>
        </p:nvSpPr>
        <p:spPr bwMode="auto">
          <a:xfrm>
            <a:off x="4465638" y="1736725"/>
            <a:ext cx="565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41997" name="Text Box 12"/>
          <p:cNvSpPr txBox="1">
            <a:spLocks noChangeArrowheads="1"/>
          </p:cNvSpPr>
          <p:nvPr/>
        </p:nvSpPr>
        <p:spPr bwMode="auto">
          <a:xfrm>
            <a:off x="7239000" y="3429000"/>
            <a:ext cx="565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latin typeface="Times" charset="0"/>
              </a:rPr>
              <a:t>g</a:t>
            </a:r>
            <a:r>
              <a:rPr lang="en-US" sz="3200" baseline="-25000">
                <a:latin typeface="Times" charset="0"/>
              </a:rPr>
              <a:t>C</a:t>
            </a:r>
            <a:endParaRPr lang="en-US" sz="3200">
              <a:latin typeface="Times" charset="0"/>
            </a:endParaRPr>
          </a:p>
        </p:txBody>
      </p:sp>
      <p:sp>
        <p:nvSpPr>
          <p:cNvPr id="41998" name="Text Box 13"/>
          <p:cNvSpPr txBox="1">
            <a:spLocks noChangeArrowheads="1"/>
          </p:cNvSpPr>
          <p:nvPr/>
        </p:nvSpPr>
        <p:spPr bwMode="auto">
          <a:xfrm>
            <a:off x="1447800" y="3138488"/>
            <a:ext cx="579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latin typeface="Times" charset="0"/>
              </a:rPr>
              <a:t>g</a:t>
            </a:r>
            <a:r>
              <a:rPr lang="en-US" sz="3200" baseline="-25000">
                <a:latin typeface="Times" charset="0"/>
              </a:rPr>
              <a:t>D</a:t>
            </a:r>
            <a:endParaRPr lang="en-US" sz="3200">
              <a:latin typeface="Times" charset="0"/>
            </a:endParaRPr>
          </a:p>
        </p:txBody>
      </p:sp>
      <p:sp>
        <p:nvSpPr>
          <p:cNvPr id="41999" name="Text Box 14"/>
          <p:cNvSpPr txBox="1">
            <a:spLocks noChangeArrowheads="1"/>
          </p:cNvSpPr>
          <p:nvPr/>
        </p:nvSpPr>
        <p:spPr bwMode="auto">
          <a:xfrm>
            <a:off x="2286000" y="5167313"/>
            <a:ext cx="113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latin typeface="Times" charset="0"/>
              </a:rPr>
              <a:t>TJ</a:t>
            </a:r>
            <a:r>
              <a:rPr lang="en-US" sz="3200" baseline="-25000">
                <a:latin typeface="Times" charset="0"/>
              </a:rPr>
              <a:t>ABC</a:t>
            </a:r>
            <a:endParaRPr lang="en-US" sz="3200">
              <a:latin typeface="Times" charset="0"/>
            </a:endParaRPr>
          </a:p>
        </p:txBody>
      </p:sp>
      <p:sp>
        <p:nvSpPr>
          <p:cNvPr id="42000"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1" name="Text Box 16"/>
          <p:cNvSpPr txBox="1">
            <a:spLocks noChangeArrowheads="1"/>
          </p:cNvSpPr>
          <p:nvPr/>
        </p:nvSpPr>
        <p:spPr bwMode="auto">
          <a:xfrm>
            <a:off x="6553200" y="1676400"/>
            <a:ext cx="1138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latin typeface="Times" charset="0"/>
              </a:rPr>
              <a:t>TJ</a:t>
            </a:r>
            <a:r>
              <a:rPr lang="en-US" sz="3200" baseline="-25000">
                <a:latin typeface="Times" charset="0"/>
              </a:rPr>
              <a:t>ACB</a:t>
            </a:r>
            <a:endParaRPr lang="en-US" sz="3200">
              <a:latin typeface="Times" charset="0"/>
            </a:endParaRPr>
          </a:p>
        </p:txBody>
      </p:sp>
      <p:sp>
        <p:nvSpPr>
          <p:cNvPr id="42002"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3"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lstStyle/>
          <a:p>
            <a:endParaRPr lang="en-US"/>
          </a:p>
        </p:txBody>
      </p:sp>
      <p:sp>
        <p:nvSpPr>
          <p:cNvPr id="42004" name="Text Box 19"/>
          <p:cNvSpPr txBox="1">
            <a:spLocks noChangeArrowheads="1"/>
          </p:cNvSpPr>
          <p:nvPr/>
        </p:nvSpPr>
        <p:spPr bwMode="auto">
          <a:xfrm>
            <a:off x="4784725" y="3017838"/>
            <a:ext cx="1182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FF0000"/>
                </a:solidFill>
                <a:latin typeface="Times" charset="0"/>
              </a:rPr>
              <a:t>g</a:t>
            </a:r>
            <a:r>
              <a:rPr lang="en-US" sz="3200" baseline="-25000">
                <a:solidFill>
                  <a:srgbClr val="FF0000"/>
                </a:solidFill>
                <a:latin typeface="Times" charset="0"/>
              </a:rPr>
              <a:t>B</a:t>
            </a:r>
            <a:r>
              <a:rPr lang="en-US" sz="3200">
                <a:solidFill>
                  <a:srgbClr val="FF0000"/>
                </a:solidFill>
                <a:latin typeface="Times" charset="0"/>
              </a:rPr>
              <a:t>g</a:t>
            </a:r>
            <a:r>
              <a:rPr lang="en-US" sz="3200" baseline="-25000">
                <a:solidFill>
                  <a:srgbClr val="FF0000"/>
                </a:solidFill>
                <a:latin typeface="Times" charset="0"/>
              </a:rPr>
              <a:t>A</a:t>
            </a:r>
            <a:r>
              <a:rPr lang="en-US" sz="3200" baseline="30000">
                <a:solidFill>
                  <a:srgbClr val="FF0000"/>
                </a:solidFill>
                <a:latin typeface="Times" charset="0"/>
              </a:rPr>
              <a:t>-1</a:t>
            </a:r>
            <a:endParaRPr lang="en-US" sz="3200" baseline="-25000">
              <a:solidFill>
                <a:srgbClr val="FF0000"/>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4E2EE0B-4162-8047-93E4-8A58D058FDB5}" type="slidenum">
              <a:rPr lang="en-US" sz="1400">
                <a:latin typeface="Times" charset="0"/>
              </a:rPr>
              <a:pPr/>
              <a:t>15</a:t>
            </a:fld>
            <a:endParaRPr lang="en-US" sz="1400">
              <a:latin typeface="Times" charset="0"/>
            </a:endParaRPr>
          </a:p>
        </p:txBody>
      </p:sp>
      <p:sp>
        <p:nvSpPr>
          <p:cNvPr id="44035" name="Rectangle 2"/>
          <p:cNvSpPr>
            <a:spLocks noGrp="1" noChangeArrowheads="1"/>
          </p:cNvSpPr>
          <p:nvPr>
            <p:ph type="title"/>
          </p:nvPr>
        </p:nvSpPr>
        <p:spPr>
          <a:xfrm>
            <a:off x="533400" y="152400"/>
            <a:ext cx="8458200" cy="1143000"/>
          </a:xfrm>
        </p:spPr>
        <p:txBody>
          <a:bodyPr/>
          <a:lstStyle/>
          <a:p>
            <a:r>
              <a:rPr lang="en-US">
                <a:latin typeface="Times" charset="0"/>
                <a:ea typeface="ＭＳ Ｐゴシック" charset="0"/>
                <a:cs typeface="ＭＳ Ｐゴシック" charset="0"/>
              </a:rPr>
              <a:t>Representations of Misorientation</a:t>
            </a:r>
          </a:p>
        </p:txBody>
      </p:sp>
      <p:sp>
        <p:nvSpPr>
          <p:cNvPr id="44036" name="Rectangle 3"/>
          <p:cNvSpPr>
            <a:spLocks noGrp="1" noChangeArrowheads="1"/>
          </p:cNvSpPr>
          <p:nvPr>
            <p:ph type="body" idx="1"/>
          </p:nvPr>
        </p:nvSpPr>
        <p:spPr/>
        <p:txBody>
          <a:bodyPr/>
          <a:lstStyle/>
          <a:p>
            <a:r>
              <a:rPr lang="en-US">
                <a:latin typeface="Arial" charset="0"/>
                <a:ea typeface="ＭＳ Ｐゴシック" charset="0"/>
                <a:cs typeface="ＭＳ Ｐゴシック" charset="0"/>
              </a:rPr>
              <a:t>What is different from Texture Components?</a:t>
            </a:r>
          </a:p>
          <a:p>
            <a:r>
              <a:rPr lang="en-US">
                <a:latin typeface="Arial" charset="0"/>
                <a:ea typeface="ＭＳ Ｐゴシック" charset="0"/>
                <a:cs typeface="ＭＳ Ｐゴシック" charset="0"/>
              </a:rPr>
              <a:t>Miller indices not useful (except for axis).</a:t>
            </a:r>
          </a:p>
          <a:p>
            <a:r>
              <a:rPr lang="en-US">
                <a:latin typeface="Arial" charset="0"/>
                <a:ea typeface="ＭＳ Ｐゴシック" charset="0"/>
                <a:cs typeface="ＭＳ Ｐゴシック" charset="0"/>
              </a:rPr>
              <a:t>Euler angles can be used but untypical.</a:t>
            </a:r>
          </a:p>
          <a:p>
            <a:r>
              <a:rPr lang="en-US">
                <a:latin typeface="Arial" charset="0"/>
                <a:ea typeface="ＭＳ Ｐゴシック" charset="0"/>
                <a:cs typeface="ＭＳ Ｐゴシック" charset="0"/>
              </a:rPr>
              <a:t>Reference frame is usually the crystal lattice, </a:t>
            </a:r>
            <a:r>
              <a:rPr lang="en-US" i="1">
                <a:latin typeface="Arial" charset="0"/>
                <a:ea typeface="ＭＳ Ｐゴシック" charset="0"/>
                <a:cs typeface="ＭＳ Ｐゴシック" charset="0"/>
              </a:rPr>
              <a:t>not</a:t>
            </a:r>
            <a:r>
              <a:rPr lang="en-US">
                <a:latin typeface="Arial" charset="0"/>
                <a:ea typeface="ＭＳ Ｐゴシック" charset="0"/>
                <a:cs typeface="ＭＳ Ｐゴシック" charset="0"/>
              </a:rPr>
              <a:t> the sample frame.  </a:t>
            </a:r>
          </a:p>
          <a:p>
            <a:r>
              <a:rPr lang="en-US">
                <a:latin typeface="Arial" charset="0"/>
                <a:ea typeface="ＭＳ Ｐゴシック" charset="0"/>
                <a:cs typeface="ＭＳ Ｐゴシック" charset="0"/>
              </a:rPr>
              <a:t>Application of symmetry is different (no sample symmetry!)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50EAB7E-3E99-AE42-ADF9-34BDA453FF9C}" type="slidenum">
              <a:rPr lang="en-US" sz="1400">
                <a:latin typeface="Times" charset="0"/>
              </a:rPr>
              <a:pPr/>
              <a:t>16</a:t>
            </a:fld>
            <a:endParaRPr lang="en-US" sz="1400">
              <a:latin typeface="Times" charset="0"/>
            </a:endParaRPr>
          </a:p>
        </p:txBody>
      </p:sp>
      <p:sp>
        <p:nvSpPr>
          <p:cNvPr id="4608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Grain Boundaries vs. Texture</a:t>
            </a:r>
          </a:p>
        </p:txBody>
      </p:sp>
      <p:sp>
        <p:nvSpPr>
          <p:cNvPr id="46084" name="Rectangle 3"/>
          <p:cNvSpPr>
            <a:spLocks noGrp="1" noChangeArrowheads="1"/>
          </p:cNvSpPr>
          <p:nvPr>
            <p:ph type="body" idx="1"/>
          </p:nvPr>
        </p:nvSpPr>
        <p:spPr>
          <a:xfrm>
            <a:off x="685800" y="1447800"/>
            <a:ext cx="7848600" cy="4876800"/>
          </a:xfrm>
        </p:spPr>
        <p:txBody>
          <a:bodyPr/>
          <a:lstStyle/>
          <a:p>
            <a:pPr>
              <a:lnSpc>
                <a:spcPct val="90000"/>
              </a:lnSpc>
            </a:pPr>
            <a:r>
              <a:rPr lang="en-US" sz="2400">
                <a:latin typeface="Arial" charset="0"/>
                <a:ea typeface="ＭＳ Ｐゴシック" charset="0"/>
                <a:cs typeface="ＭＳ Ｐゴシック" charset="0"/>
              </a:rPr>
              <a:t>Why use the crystal lattice as a frame?  Grain boundary structure is closely related to the </a:t>
            </a:r>
            <a:r>
              <a:rPr lang="en-US" sz="2400" i="1">
                <a:latin typeface="Arial" charset="0"/>
                <a:ea typeface="ＭＳ Ｐゴシック" charset="0"/>
                <a:cs typeface="ＭＳ Ｐゴシック" charset="0"/>
              </a:rPr>
              <a:t>rotation axis</a:t>
            </a:r>
            <a:r>
              <a:rPr lang="en-US" sz="2400">
                <a:latin typeface="Arial" charset="0"/>
                <a:ea typeface="ＭＳ Ｐゴシック" charset="0"/>
                <a:cs typeface="ＭＳ Ｐゴシック" charset="0"/>
              </a:rPr>
              <a:t>, i.e. the common crystallographic axis between the two grains.</a:t>
            </a:r>
          </a:p>
          <a:p>
            <a:pPr>
              <a:lnSpc>
                <a:spcPct val="90000"/>
              </a:lnSpc>
            </a:pPr>
            <a:r>
              <a:rPr lang="en-US" sz="2400">
                <a:latin typeface="Arial" charset="0"/>
                <a:ea typeface="ＭＳ Ｐゴシック" charset="0"/>
                <a:cs typeface="ＭＳ Ｐゴシック" charset="0"/>
              </a:rPr>
              <a:t>The crystal symmetry applies to both sides of the grain boundary; in order to put the misorientation into the </a:t>
            </a:r>
            <a:r>
              <a:rPr lang="en-US" sz="2400" i="1">
                <a:latin typeface="Arial" charset="0"/>
                <a:ea typeface="ＭＳ Ｐゴシック" charset="0"/>
                <a:cs typeface="ＭＳ Ｐゴシック" charset="0"/>
              </a:rPr>
              <a:t>fundamental zone</a:t>
            </a:r>
            <a:r>
              <a:rPr lang="en-US" sz="2400">
                <a:latin typeface="Arial" charset="0"/>
                <a:ea typeface="ＭＳ Ｐゴシック" charset="0"/>
                <a:cs typeface="ＭＳ Ｐゴシック" charset="0"/>
              </a:rPr>
              <a:t> (or </a:t>
            </a:r>
            <a:r>
              <a:rPr lang="en-US" sz="2400" i="1">
                <a:latin typeface="Arial" charset="0"/>
                <a:ea typeface="ＭＳ Ｐゴシック" charset="0"/>
                <a:cs typeface="ＭＳ Ｐゴシック" charset="0"/>
              </a:rPr>
              <a:t>asymmetric unit</a:t>
            </a:r>
            <a:r>
              <a:rPr lang="en-US" sz="2400">
                <a:latin typeface="Arial" charset="0"/>
                <a:ea typeface="ＭＳ Ｐゴシック" charset="0"/>
                <a:cs typeface="ＭＳ Ｐゴシック" charset="0"/>
              </a:rPr>
              <a:t>) two sets of 24 operators (for </a:t>
            </a:r>
            <a:r>
              <a:rPr lang="en-US" sz="2400" i="1">
                <a:latin typeface="Arial" charset="0"/>
                <a:ea typeface="ＭＳ Ｐゴシック" charset="0"/>
                <a:cs typeface="ＭＳ Ｐゴシック" charset="0"/>
              </a:rPr>
              <a:t>cubic </a:t>
            </a:r>
            <a:r>
              <a:rPr lang="en-US" sz="2400">
                <a:latin typeface="Arial" charset="0"/>
                <a:ea typeface="ＭＳ Ｐゴシック" charset="0"/>
                <a:cs typeface="ＭＳ Ｐゴシック" charset="0"/>
              </a:rPr>
              <a:t>symmetry) with the </a:t>
            </a:r>
            <a:r>
              <a:rPr lang="en-US" sz="2400" i="1">
                <a:latin typeface="Arial" charset="0"/>
                <a:ea typeface="ＭＳ Ｐゴシック" charset="0"/>
                <a:cs typeface="ＭＳ Ｐゴシック" charset="0"/>
              </a:rPr>
              <a:t>switching symmetry </a:t>
            </a:r>
            <a:r>
              <a:rPr lang="en-US" sz="2400">
                <a:latin typeface="Arial" charset="0"/>
                <a:ea typeface="ＭＳ Ｐゴシック" charset="0"/>
                <a:cs typeface="ＭＳ Ｐゴシック" charset="0"/>
              </a:rPr>
              <a:t>must be used.  However only one set of 24 symmetry operators are needed to find the </a:t>
            </a:r>
            <a:r>
              <a:rPr lang="en-US" sz="2400" i="1">
                <a:latin typeface="Arial" charset="0"/>
                <a:ea typeface="ＭＳ Ｐゴシック" charset="0"/>
                <a:cs typeface="ＭＳ Ｐゴシック" charset="0"/>
              </a:rPr>
              <a:t>minimum rotation angle</a:t>
            </a:r>
            <a:r>
              <a:rPr lang="en-US" sz="2400">
                <a:latin typeface="Arial" charset="0"/>
                <a:ea typeface="ＭＳ Ｐゴシック" charset="0"/>
                <a:cs typeface="ＭＳ Ｐゴシック" charset="0"/>
              </a:rPr>
              <a:t>.</a:t>
            </a:r>
          </a:p>
          <a:p>
            <a:pPr>
              <a:lnSpc>
                <a:spcPct val="90000"/>
              </a:lnSpc>
            </a:pP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Switching symmetry</a:t>
            </a: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 is explained on a later slide.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CA9C6AA-5E0B-5B43-9D3D-9F7ACE003253}" type="slidenum">
              <a:rPr lang="en-US" sz="1400">
                <a:latin typeface="Times" charset="0"/>
              </a:rPr>
              <a:pPr/>
              <a:t>17</a:t>
            </a:fld>
            <a:endParaRPr lang="en-US" sz="1400">
              <a:latin typeface="Times" charset="0"/>
            </a:endParaRPr>
          </a:p>
        </p:txBody>
      </p:sp>
      <p:sp>
        <p:nvSpPr>
          <p:cNvPr id="4813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Disorientation</a:t>
            </a:r>
          </a:p>
        </p:txBody>
      </p:sp>
      <p:sp>
        <p:nvSpPr>
          <p:cNvPr id="48132" name="Rectangle 3"/>
          <p:cNvSpPr>
            <a:spLocks noGrp="1" noChangeArrowheads="1"/>
          </p:cNvSpPr>
          <p:nvPr>
            <p:ph type="body" idx="1"/>
          </p:nvPr>
        </p:nvSpPr>
        <p:spPr/>
        <p:txBody>
          <a:bodyPr/>
          <a:lstStyle/>
          <a:p>
            <a:pPr>
              <a:lnSpc>
                <a:spcPct val="90000"/>
              </a:lnSpc>
            </a:pPr>
            <a:r>
              <a:rPr lang="en-US" sz="2800">
                <a:latin typeface="Arial" charset="0"/>
                <a:ea typeface="ＭＳ Ｐゴシック" charset="0"/>
                <a:cs typeface="ＭＳ Ｐゴシック" charset="0"/>
              </a:rPr>
              <a:t>Thanks to the crystal symmetry, no two cubic lattices can be different by more than ~62.8°.</a:t>
            </a:r>
          </a:p>
          <a:p>
            <a:pPr>
              <a:lnSpc>
                <a:spcPct val="90000"/>
              </a:lnSpc>
            </a:pPr>
            <a:r>
              <a:rPr lang="en-US" sz="2800">
                <a:latin typeface="Arial" charset="0"/>
                <a:ea typeface="ＭＳ Ｐゴシック" charset="0"/>
                <a:cs typeface="ＭＳ Ｐゴシック" charset="0"/>
              </a:rPr>
              <a:t>Combining two orientations can lead to a rotation angle as high as 180°: applying crystal symmetry operators decreases the required rotation angle.</a:t>
            </a:r>
          </a:p>
          <a:p>
            <a:pPr>
              <a:lnSpc>
                <a:spcPct val="90000"/>
              </a:lnSpc>
            </a:pPr>
            <a:r>
              <a:rPr lang="en-US" sz="2800">
                <a:latin typeface="Arial" charset="0"/>
                <a:ea typeface="ＭＳ Ｐゴシック" charset="0"/>
                <a:cs typeface="ＭＳ Ｐゴシック" charset="0"/>
              </a:rPr>
              <a:t>Disorientation:= (is defined as) the minimum rotation angle between two lattices with the misorientation axis located in the Standard Stereographic Triangle.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7346815-C094-AF42-86DC-1C97591AF874}" type="slidenum">
              <a:rPr lang="en-US" sz="1400">
                <a:latin typeface="Times" charset="0"/>
              </a:rPr>
              <a:pPr/>
              <a:t>18</a:t>
            </a:fld>
            <a:endParaRPr lang="en-US" sz="1400">
              <a:latin typeface="Times" charset="0"/>
            </a:endParaRPr>
          </a:p>
        </p:txBody>
      </p:sp>
      <p:sp>
        <p:nvSpPr>
          <p:cNvPr id="5017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Grain Boundary Representation</a:t>
            </a:r>
          </a:p>
        </p:txBody>
      </p:sp>
      <p:sp>
        <p:nvSpPr>
          <p:cNvPr id="50180" name="Rectangle 3"/>
          <p:cNvSpPr>
            <a:spLocks noGrp="1" noChangeArrowheads="1"/>
          </p:cNvSpPr>
          <p:nvPr>
            <p:ph type="body" idx="1"/>
          </p:nvPr>
        </p:nvSpPr>
        <p:spPr>
          <a:xfrm>
            <a:off x="685800" y="1447800"/>
            <a:ext cx="7696200" cy="4953000"/>
          </a:xfrm>
        </p:spPr>
        <p:txBody>
          <a:bodyPr/>
          <a:lstStyle/>
          <a:p>
            <a:r>
              <a:rPr lang="en-US">
                <a:latin typeface="Arial" charset="0"/>
                <a:ea typeface="ＭＳ Ｐゴシック" charset="0"/>
                <a:cs typeface="ＭＳ Ｐゴシック" charset="0"/>
              </a:rPr>
              <a:t>Axis-angle representation: axis is the common crystal axis (but it is also possible to describe the axis in the sample frame); angle is the rotation angle, </a:t>
            </a:r>
            <a:r>
              <a:rPr lang="en-US" i="1">
                <a:latin typeface="Symbol" charset="0"/>
                <a:ea typeface="ＭＳ Ｐゴシック" charset="0"/>
                <a:cs typeface="ＭＳ Ｐゴシック" charset="0"/>
              </a:rPr>
              <a:t>q</a:t>
            </a:r>
            <a:r>
              <a:rPr lang="en-US">
                <a:latin typeface="Arial" charset="0"/>
                <a:ea typeface="ＭＳ Ｐゴシック" charset="0"/>
                <a:cs typeface="ＭＳ Ｐゴシック" charset="0"/>
              </a:rPr>
              <a:t>.</a:t>
            </a:r>
          </a:p>
          <a:p>
            <a:r>
              <a:rPr lang="en-US">
                <a:latin typeface="Arial" charset="0"/>
                <a:ea typeface="ＭＳ Ｐゴシック" charset="0"/>
                <a:cs typeface="ＭＳ Ｐゴシック" charset="0"/>
              </a:rPr>
              <a:t>3x3 Rotation matrix, </a:t>
            </a:r>
            <a:r>
              <a:rPr lang="en-US" i="1">
                <a:solidFill>
                  <a:srgbClr val="FF0000"/>
                </a:solidFill>
                <a:latin typeface="Times New Roman" charset="0"/>
                <a:ea typeface="ＭＳ Ｐゴシック" charset="0"/>
                <a:cs typeface="ＭＳ Ｐゴシック" charset="0"/>
              </a:rPr>
              <a:t>∆g=g</a:t>
            </a:r>
            <a:r>
              <a:rPr lang="en-US" i="1" baseline="-25000">
                <a:solidFill>
                  <a:srgbClr val="FF0000"/>
                </a:solidFill>
                <a:latin typeface="Times New Roman" charset="0"/>
                <a:ea typeface="ＭＳ Ｐゴシック" charset="0"/>
                <a:cs typeface="ＭＳ Ｐゴシック" charset="0"/>
              </a:rPr>
              <a:t>B</a:t>
            </a:r>
            <a:r>
              <a:rPr lang="en-US" i="1">
                <a:solidFill>
                  <a:srgbClr val="FF0000"/>
                </a:solidFill>
                <a:latin typeface="Times New Roman" charset="0"/>
                <a:ea typeface="ＭＳ Ｐゴシック" charset="0"/>
                <a:cs typeface="ＭＳ Ｐゴシック" charset="0"/>
              </a:rPr>
              <a:t>g</a:t>
            </a:r>
            <a:r>
              <a:rPr lang="en-US" i="1" baseline="-25000">
                <a:solidFill>
                  <a:srgbClr val="FF0000"/>
                </a:solidFill>
                <a:latin typeface="Times New Roman" charset="0"/>
                <a:ea typeface="ＭＳ Ｐゴシック" charset="0"/>
                <a:cs typeface="ＭＳ Ｐゴシック" charset="0"/>
              </a:rPr>
              <a:t>A</a:t>
            </a:r>
            <a:r>
              <a:rPr lang="en-US" sz="4000" i="1" baseline="30000">
                <a:solidFill>
                  <a:srgbClr val="FF0000"/>
                </a:solidFill>
                <a:latin typeface="Times New Roman" charset="0"/>
                <a:ea typeface="ＭＳ Ｐゴシック" charset="0"/>
                <a:cs typeface="ＭＳ Ｐゴシック" charset="0"/>
              </a:rPr>
              <a:t>T</a:t>
            </a:r>
            <a:r>
              <a:rPr lang="en-US">
                <a:latin typeface="Arial" charset="0"/>
                <a:ea typeface="ＭＳ Ｐゴシック" charset="0"/>
                <a:cs typeface="ＭＳ Ｐゴシック" charset="0"/>
              </a:rPr>
              <a:t>.</a:t>
            </a:r>
          </a:p>
          <a:p>
            <a:r>
              <a:rPr lang="en-US">
                <a:latin typeface="Arial" charset="0"/>
                <a:ea typeface="ＭＳ Ｐゴシック" charset="0"/>
                <a:cs typeface="ＭＳ Ｐゴシック" charset="0"/>
              </a:rPr>
              <a:t>Rodrigues vector: 3 component vector whose direction is the axis direction and whose length = tan(</a:t>
            </a:r>
            <a:r>
              <a:rPr lang="en-US" i="1">
                <a:latin typeface="Symbol" charset="0"/>
                <a:ea typeface="ＭＳ Ｐゴシック" charset="0"/>
                <a:cs typeface="ＭＳ Ｐゴシック" charset="0"/>
              </a:rPr>
              <a:t>q</a:t>
            </a:r>
            <a:r>
              <a:rPr lang="en-US">
                <a:latin typeface="Arial" charset="0"/>
                <a:ea typeface="ＭＳ Ｐゴシック" charset="0"/>
                <a:cs typeface="ＭＳ Ｐゴシック" charset="0"/>
              </a:rPr>
              <a:t> /2).</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41A795A-44BE-0F44-BCCF-AADAA9C5ED28}" type="slidenum">
              <a:rPr lang="en-US" sz="1400">
                <a:latin typeface="Times" charset="0"/>
              </a:rPr>
              <a:pPr/>
              <a:t>19</a:t>
            </a:fld>
            <a:endParaRPr lang="en-US" sz="1400">
              <a:latin typeface="Times" charset="0"/>
            </a:endParaRPr>
          </a:p>
        </p:txBody>
      </p:sp>
      <p:sp>
        <p:nvSpPr>
          <p:cNvPr id="52228"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How to Choose the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Misorientation Angle: matrix</a:t>
            </a:r>
          </a:p>
        </p:txBody>
      </p:sp>
      <p:sp>
        <p:nvSpPr>
          <p:cNvPr id="52229" name="Rectangle 3"/>
          <p:cNvSpPr>
            <a:spLocks noGrp="1" noChangeArrowheads="1"/>
          </p:cNvSpPr>
          <p:nvPr>
            <p:ph type="body" idx="1"/>
          </p:nvPr>
        </p:nvSpPr>
        <p:spPr>
          <a:xfrm>
            <a:off x="685800" y="1447800"/>
            <a:ext cx="7696200" cy="2698750"/>
          </a:xfrm>
        </p:spPr>
        <p:txBody>
          <a:bodyPr/>
          <a:lstStyle/>
          <a:p>
            <a:r>
              <a:rPr lang="en-US" sz="2800">
                <a:latin typeface="Arial" charset="0"/>
                <a:ea typeface="ＭＳ Ｐゴシック" charset="0"/>
                <a:cs typeface="ＭＳ Ｐゴシック" charset="0"/>
              </a:rPr>
              <a:t>If the </a:t>
            </a:r>
            <a:r>
              <a:rPr lang="en-US" sz="2800" i="1">
                <a:latin typeface="Arial" charset="0"/>
                <a:ea typeface="ＭＳ Ｐゴシック" charset="0"/>
                <a:cs typeface="ＭＳ Ｐゴシック" charset="0"/>
              </a:rPr>
              <a:t>rotation angle </a:t>
            </a:r>
            <a:r>
              <a:rPr lang="en-US" sz="2800">
                <a:latin typeface="Arial" charset="0"/>
                <a:ea typeface="ＭＳ Ｐゴシック" charset="0"/>
                <a:cs typeface="ＭＳ Ｐゴシック" charset="0"/>
              </a:rPr>
              <a:t>is the </a:t>
            </a:r>
            <a:r>
              <a:rPr lang="en-US" sz="2800" i="1">
                <a:latin typeface="Arial" charset="0"/>
                <a:ea typeface="ＭＳ Ｐゴシック" charset="0"/>
                <a:cs typeface="ＭＳ Ｐゴシック" charset="0"/>
              </a:rPr>
              <a:t>only</a:t>
            </a:r>
            <a:r>
              <a:rPr lang="en-US" sz="2800">
                <a:latin typeface="Arial" charset="0"/>
                <a:ea typeface="ＭＳ Ｐゴシック" charset="0"/>
                <a:cs typeface="ＭＳ Ｐゴシック" charset="0"/>
              </a:rPr>
              <a:t> criterion, then only one set of 24 operators (</a:t>
            </a:r>
            <a:r>
              <a:rPr lang="en-US" sz="2800" i="1">
                <a:latin typeface="Arial" charset="0"/>
                <a:ea typeface="ＭＳ Ｐゴシック" charset="0"/>
                <a:cs typeface="ＭＳ Ｐゴシック" charset="0"/>
              </a:rPr>
              <a:t>cubic</a:t>
            </a:r>
            <a:r>
              <a:rPr lang="en-US" sz="2800">
                <a:latin typeface="Arial" charset="0"/>
                <a:ea typeface="ＭＳ Ｐゴシック" charset="0"/>
                <a:cs typeface="ＭＳ Ｐゴシック" charset="0"/>
              </a:rPr>
              <a:t>) need be applied: sample versus crystal frame is indifferent because the angle (from the trace of a rotation matrix) is </a:t>
            </a:r>
            <a:r>
              <a:rPr lang="en-US" sz="2800" i="1">
                <a:latin typeface="Arial" charset="0"/>
                <a:ea typeface="ＭＳ Ｐゴシック" charset="0"/>
                <a:cs typeface="ＭＳ Ｐゴシック" charset="0"/>
              </a:rPr>
              <a:t>invariant </a:t>
            </a:r>
            <a:r>
              <a:rPr lang="en-US" sz="2800">
                <a:latin typeface="Arial" charset="0"/>
                <a:ea typeface="ＭＳ Ｐゴシック" charset="0"/>
                <a:cs typeface="ＭＳ Ｐゴシック" charset="0"/>
              </a:rPr>
              <a:t>under axis transformation.</a:t>
            </a:r>
          </a:p>
        </p:txBody>
      </p:sp>
      <p:graphicFrame>
        <p:nvGraphicFramePr>
          <p:cNvPr id="52226" name="Object 2"/>
          <p:cNvGraphicFramePr>
            <a:graphicFrameLocks noChangeAspect="1"/>
          </p:cNvGraphicFramePr>
          <p:nvPr/>
        </p:nvGraphicFramePr>
        <p:xfrm>
          <a:off x="2754313" y="4046538"/>
          <a:ext cx="5684837" cy="1401762"/>
        </p:xfrm>
        <a:graphic>
          <a:graphicData uri="http://schemas.openxmlformats.org/presentationml/2006/ole">
            <mc:AlternateContent xmlns:mc="http://schemas.openxmlformats.org/markup-compatibility/2006">
              <mc:Choice xmlns:v="urn:schemas-microsoft-com:vml" Requires="v">
                <p:oleObj spid="_x0000_s52233" name="Equation" r:id="rId4" imgW="1955800" imgH="482600" progId="Equation.3">
                  <p:embed/>
                </p:oleObj>
              </mc:Choice>
              <mc:Fallback>
                <p:oleObj name="Equation" r:id="rId4" imgW="1955800" imgH="482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313" y="4046538"/>
                        <a:ext cx="5684837" cy="140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230" name="Text Box 5"/>
          <p:cNvSpPr txBox="1">
            <a:spLocks noChangeArrowheads="1"/>
          </p:cNvSpPr>
          <p:nvPr/>
        </p:nvSpPr>
        <p:spPr bwMode="auto">
          <a:xfrm>
            <a:off x="593725" y="5562600"/>
            <a:ext cx="7788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Note: taking absolute value of the misorientation angle accounts for switching symmetry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F25DBD6-18EB-A74E-9FBA-7372B2BE98D0}" type="slidenum">
              <a:rPr lang="en-US" sz="1400">
                <a:latin typeface="Times" charset="0"/>
              </a:rPr>
              <a:pPr/>
              <a:t>2</a:t>
            </a:fld>
            <a:endParaRPr lang="en-US" sz="1400">
              <a:latin typeface="Times" charset="0"/>
            </a:endParaRPr>
          </a:p>
        </p:txBody>
      </p:sp>
      <p:sp>
        <p:nvSpPr>
          <p:cNvPr id="1741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Objectives</a:t>
            </a:r>
          </a:p>
        </p:txBody>
      </p:sp>
      <p:sp>
        <p:nvSpPr>
          <p:cNvPr id="17412" name="Rectangle 3"/>
          <p:cNvSpPr>
            <a:spLocks noGrp="1" noChangeArrowheads="1"/>
          </p:cNvSpPr>
          <p:nvPr>
            <p:ph type="body" idx="1"/>
          </p:nvPr>
        </p:nvSpPr>
        <p:spPr>
          <a:xfrm>
            <a:off x="685800" y="1447800"/>
            <a:ext cx="7924800" cy="4495800"/>
          </a:xfrm>
        </p:spPr>
        <p:txBody>
          <a:bodyPr/>
          <a:lstStyle/>
          <a:p>
            <a:pPr>
              <a:lnSpc>
                <a:spcPct val="90000"/>
              </a:lnSpc>
            </a:pPr>
            <a:r>
              <a:rPr lang="en-US" sz="2800">
                <a:latin typeface="Arial" charset="0"/>
                <a:ea typeface="ＭＳ Ｐゴシック" charset="0"/>
                <a:cs typeface="ＭＳ Ｐゴシック" charset="0"/>
              </a:rPr>
              <a:t>Introduce grain boundaries as a microstructural feature of particular interest.</a:t>
            </a:r>
          </a:p>
          <a:p>
            <a:pPr>
              <a:lnSpc>
                <a:spcPct val="90000"/>
              </a:lnSpc>
            </a:pPr>
            <a:r>
              <a:rPr lang="en-US" sz="2800">
                <a:latin typeface="Arial" charset="0"/>
                <a:ea typeface="ＭＳ Ｐゴシック" charset="0"/>
                <a:cs typeface="ＭＳ Ｐゴシック" charset="0"/>
              </a:rPr>
              <a:t>Describe </a:t>
            </a:r>
            <a:r>
              <a:rPr lang="en-US" sz="2800" i="1">
                <a:latin typeface="Arial" charset="0"/>
                <a:ea typeface="ＭＳ Ｐゴシック" charset="0"/>
                <a:cs typeface="ＭＳ Ｐゴシック" charset="0"/>
              </a:rPr>
              <a:t>misorientation</a:t>
            </a:r>
            <a:r>
              <a:rPr lang="en-US" sz="2800">
                <a:latin typeface="Arial" charset="0"/>
                <a:ea typeface="ＭＳ Ｐゴシック" charset="0"/>
                <a:cs typeface="ＭＳ Ｐゴシック" charset="0"/>
              </a:rPr>
              <a:t>, why it applies to </a:t>
            </a:r>
            <a:r>
              <a:rPr lang="en-US" sz="2800" i="1">
                <a:latin typeface="Arial" charset="0"/>
                <a:ea typeface="ＭＳ Ｐゴシック" charset="0"/>
                <a:cs typeface="ＭＳ Ｐゴシック" charset="0"/>
              </a:rPr>
              <a:t>grain boundaries </a:t>
            </a:r>
            <a:r>
              <a:rPr lang="en-US" sz="2800">
                <a:latin typeface="Arial" charset="0"/>
                <a:ea typeface="ＭＳ Ｐゴシック" charset="0"/>
                <a:cs typeface="ＭＳ Ｐゴシック" charset="0"/>
              </a:rPr>
              <a:t>and </a:t>
            </a:r>
            <a:r>
              <a:rPr lang="en-US" sz="2800" i="1">
                <a:latin typeface="Arial" charset="0"/>
                <a:ea typeface="ＭＳ Ｐゴシック" charset="0"/>
                <a:cs typeface="ＭＳ Ｐゴシック" charset="0"/>
              </a:rPr>
              <a:t>orientation distance</a:t>
            </a:r>
            <a:r>
              <a:rPr lang="en-US" sz="2800">
                <a:latin typeface="Arial" charset="0"/>
                <a:ea typeface="ＭＳ Ｐゴシック" charset="0"/>
                <a:cs typeface="ＭＳ Ｐゴシック" charset="0"/>
              </a:rPr>
              <a:t>, and how to calculate it, with examples.</a:t>
            </a:r>
          </a:p>
          <a:p>
            <a:pPr>
              <a:lnSpc>
                <a:spcPct val="90000"/>
              </a:lnSpc>
            </a:pPr>
            <a:r>
              <a:rPr lang="en-US" sz="2800">
                <a:latin typeface="Arial" charset="0"/>
                <a:ea typeface="ＭＳ Ｐゴシック" charset="0"/>
                <a:cs typeface="ＭＳ Ｐゴシック" charset="0"/>
              </a:rPr>
              <a:t>Define the </a:t>
            </a:r>
            <a:r>
              <a:rPr lang="en-US" sz="2800" i="1">
                <a:latin typeface="Arial" charset="0"/>
                <a:ea typeface="ＭＳ Ｐゴシック" charset="0"/>
                <a:cs typeface="ＭＳ Ｐゴシック" charset="0"/>
              </a:rPr>
              <a:t>Misorientation Distribution Function </a:t>
            </a:r>
            <a:r>
              <a:rPr lang="en-US" sz="2800">
                <a:latin typeface="Arial" charset="0"/>
                <a:ea typeface="ＭＳ Ｐゴシック" charset="0"/>
                <a:cs typeface="ＭＳ Ｐゴシック" charset="0"/>
              </a:rPr>
              <a:t>(MDF): the </a:t>
            </a:r>
            <a:r>
              <a:rPr lang="en-US" sz="2800" i="1">
                <a:latin typeface="Arial" charset="0"/>
                <a:ea typeface="ＭＳ Ｐゴシック" charset="0"/>
                <a:cs typeface="ＭＳ Ｐゴシック" charset="0"/>
              </a:rPr>
              <a:t>MDF </a:t>
            </a:r>
            <a:r>
              <a:rPr lang="en-US" sz="2800">
                <a:latin typeface="Arial" charset="0"/>
                <a:ea typeface="ＭＳ Ｐゴシック" charset="0"/>
                <a:cs typeface="ＭＳ Ｐゴシック" charset="0"/>
              </a:rPr>
              <a:t>can be used, for example, to quantify how many grain boundaries of a certain type are present in a sample, where </a:t>
            </a:r>
            <a:r>
              <a:rPr lang="ja-JP" altLang="en-US" sz="28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type</a:t>
            </a:r>
            <a:r>
              <a:rPr lang="ja-JP" altLang="en-US" sz="28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is specified by the </a:t>
            </a:r>
            <a:r>
              <a:rPr lang="en-US" sz="2800" i="1">
                <a:latin typeface="Arial" charset="0"/>
                <a:ea typeface="ＭＳ Ｐゴシック" charset="0"/>
                <a:cs typeface="ＭＳ Ｐゴシック" charset="0"/>
              </a:rPr>
              <a:t>misorientation</a:t>
            </a:r>
            <a:r>
              <a:rPr lang="en-US" sz="2800">
                <a:latin typeface="Arial"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74822E0-7C61-4E48-8246-1E539EFD9FD6}" type="slidenum">
              <a:rPr lang="en-US" sz="1400">
                <a:latin typeface="Times" charset="0"/>
              </a:rPr>
              <a:pPr/>
              <a:t>20</a:t>
            </a:fld>
            <a:endParaRPr lang="en-US" sz="1400">
              <a:latin typeface="Times" charset="0"/>
            </a:endParaRPr>
          </a:p>
        </p:txBody>
      </p:sp>
      <p:sp>
        <p:nvSpPr>
          <p:cNvPr id="54275"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How to Choose the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Misorientation Angle: quaternions</a:t>
            </a:r>
          </a:p>
        </p:txBody>
      </p:sp>
      <p:sp>
        <p:nvSpPr>
          <p:cNvPr id="54276" name="Rectangle 3"/>
          <p:cNvSpPr>
            <a:spLocks noGrp="1" noChangeArrowheads="1"/>
          </p:cNvSpPr>
          <p:nvPr>
            <p:ph type="body" idx="1"/>
          </p:nvPr>
        </p:nvSpPr>
        <p:spPr>
          <a:xfrm>
            <a:off x="685800" y="1447800"/>
            <a:ext cx="7772400" cy="4572000"/>
          </a:xfrm>
        </p:spPr>
        <p:txBody>
          <a:bodyPr/>
          <a:lstStyle/>
          <a:p>
            <a:pPr>
              <a:lnSpc>
                <a:spcPct val="90000"/>
              </a:lnSpc>
            </a:pPr>
            <a:r>
              <a:rPr lang="en-US" sz="2400">
                <a:latin typeface="Arial" charset="0"/>
                <a:ea typeface="ＭＳ Ｐゴシック" charset="0"/>
                <a:cs typeface="Times" charset="0"/>
              </a:rPr>
              <a:t>This algorithm is valid </a:t>
            </a:r>
            <a:r>
              <a:rPr lang="en-US" sz="2400" b="1">
                <a:latin typeface="Arial" charset="0"/>
                <a:ea typeface="ＭＳ Ｐゴシック" charset="0"/>
                <a:cs typeface="Times" charset="0"/>
              </a:rPr>
              <a:t>only </a:t>
            </a:r>
            <a:r>
              <a:rPr lang="en-US" sz="2400">
                <a:latin typeface="Arial" charset="0"/>
                <a:ea typeface="ＭＳ Ｐゴシック" charset="0"/>
                <a:cs typeface="Times" charset="0"/>
              </a:rPr>
              <a:t>for cubic-cubic misorientations and for obtaining </a:t>
            </a:r>
            <a:r>
              <a:rPr lang="en-US" sz="2400" i="1">
                <a:latin typeface="Arial" charset="0"/>
                <a:ea typeface="ＭＳ Ｐゴシック" charset="0"/>
                <a:cs typeface="Times" charset="0"/>
              </a:rPr>
              <a:t>only </a:t>
            </a:r>
            <a:r>
              <a:rPr lang="en-US" sz="2400">
                <a:latin typeface="Arial" charset="0"/>
                <a:ea typeface="ＭＳ Ｐゴシック" charset="0"/>
                <a:cs typeface="Times" charset="0"/>
              </a:rPr>
              <a:t>the angle (not the axis).</a:t>
            </a:r>
          </a:p>
          <a:p>
            <a:pPr>
              <a:lnSpc>
                <a:spcPct val="90000"/>
              </a:lnSpc>
            </a:pPr>
            <a:r>
              <a:rPr lang="en-US" sz="2400">
                <a:latin typeface="Arial" charset="0"/>
                <a:ea typeface="ＭＳ Ｐゴシック" charset="0"/>
                <a:cs typeface="Times" charset="0"/>
              </a:rPr>
              <a:t>Arrange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baseline="-25000">
                <a:latin typeface="Arial" charset="0"/>
                <a:ea typeface="ＭＳ Ｐゴシック" charset="0"/>
                <a:cs typeface="Times" charset="0"/>
              </a:rPr>
              <a:t> </a:t>
            </a:r>
            <a:r>
              <a:rPr lang="en-US" sz="2400" i="1">
                <a:latin typeface="Arial" charset="0"/>
                <a:ea typeface="ＭＳ Ｐゴシック" charset="0"/>
                <a:cs typeface="ＭＳ Ｐゴシック" charset="0"/>
                <a:sym typeface="Symbol" charset="0"/>
              </a:rPr>
              <a:t></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0</a:t>
            </a:r>
            <a:r>
              <a:rPr lang="en-US" sz="2400">
                <a:latin typeface="Times New Roman" charset="0"/>
                <a:ea typeface="ＭＳ Ｐゴシック" charset="0"/>
                <a:cs typeface="Times" charset="0"/>
              </a:rPr>
              <a:t>.</a:t>
            </a:r>
            <a:r>
              <a:rPr lang="en-US" sz="2400">
                <a:latin typeface="Arial" charset="0"/>
                <a:ea typeface="ＭＳ Ｐゴシック" charset="0"/>
                <a:cs typeface="Times" charset="0"/>
              </a:rPr>
              <a:t> </a:t>
            </a:r>
            <a:br>
              <a:rPr lang="en-US" sz="2400">
                <a:latin typeface="Arial" charset="0"/>
                <a:ea typeface="ＭＳ Ｐゴシック" charset="0"/>
                <a:cs typeface="Times" charset="0"/>
              </a:rPr>
            </a:br>
            <a:r>
              <a:rPr lang="en-US" sz="2400">
                <a:latin typeface="Arial" charset="0"/>
                <a:ea typeface="ＭＳ Ｐゴシック" charset="0"/>
                <a:cs typeface="Times" charset="0"/>
              </a:rPr>
              <a:t>Choose the maximum value of the fourth component, </a:t>
            </a:r>
            <a:r>
              <a:rPr lang="en-US" sz="2400">
                <a:latin typeface="Times New Roman" charset="0"/>
                <a:ea typeface="ＭＳ Ｐゴシック" charset="0"/>
                <a:cs typeface="Times" charset="0"/>
              </a:rPr>
              <a:t>q</a:t>
            </a:r>
            <a:r>
              <a:rPr lang="en-US" sz="2400" baseline="-25000">
                <a:latin typeface="Times New Roman" charset="0"/>
                <a:ea typeface="ＭＳ Ｐゴシック" charset="0"/>
                <a:cs typeface="Times" charset="0"/>
              </a:rPr>
              <a:t>4</a:t>
            </a:r>
            <a:r>
              <a:rPr lang="ja-JP" altLang="en-US" sz="2400" baseline="30000">
                <a:latin typeface="Times New Roman" charset="0"/>
                <a:ea typeface="ＭＳ Ｐゴシック" charset="0"/>
                <a:cs typeface="Times" charset="0"/>
              </a:rPr>
              <a:t>’</a:t>
            </a:r>
            <a:r>
              <a:rPr lang="en-US" sz="2400">
                <a:latin typeface="Arial" charset="0"/>
                <a:ea typeface="ＭＳ Ｐゴシック" charset="0"/>
                <a:cs typeface="Times" charset="0"/>
              </a:rPr>
              <a:t>, from three variants as follows:</a:t>
            </a:r>
            <a:br>
              <a:rPr lang="en-US" sz="2400">
                <a:latin typeface="Arial" charset="0"/>
                <a:ea typeface="ＭＳ Ｐゴシック" charset="0"/>
                <a:cs typeface="Times" charset="0"/>
              </a:rPr>
            </a:br>
            <a:r>
              <a:rPr lang="en-US" sz="2400">
                <a:latin typeface="Arial" charset="0"/>
                <a:ea typeface="ＭＳ Ｐゴシック" charset="0"/>
                <a:cs typeface="Times" charset="0"/>
              </a:rPr>
              <a:t>[i]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a:t>
            </a:r>
            <a:br>
              <a:rPr lang="en-US" sz="2400">
                <a:latin typeface="Times New Roman" charset="0"/>
                <a:ea typeface="ＭＳ Ｐゴシック" charset="0"/>
                <a:cs typeface="Times" charset="0"/>
              </a:rPr>
            </a:br>
            <a:r>
              <a:rPr lang="en-US" sz="2400">
                <a:latin typeface="Arial" charset="0"/>
                <a:ea typeface="ＭＳ Ｐゴシック" charset="0"/>
                <a:cs typeface="Times" charset="0"/>
              </a:rPr>
              <a:t>[ii]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a:t>
            </a:r>
            <a:r>
              <a:rPr lang="en-US" sz="2400">
                <a:latin typeface="Arial" charset="0"/>
                <a:ea typeface="ＭＳ Ｐゴシック" charset="0"/>
                <a:cs typeface="Times" charset="0"/>
              </a:rPr>
              <a:t>√2</a:t>
            </a:r>
            <a:br>
              <a:rPr lang="en-US" sz="2400">
                <a:latin typeface="Arial" charset="0"/>
                <a:ea typeface="ＭＳ Ｐゴシック" charset="0"/>
                <a:cs typeface="Times" charset="0"/>
              </a:rPr>
            </a:br>
            <a:r>
              <a:rPr lang="en-US" sz="2400">
                <a:latin typeface="Arial" charset="0"/>
                <a:ea typeface="ＭＳ Ｐゴシック" charset="0"/>
                <a:cs typeface="Times" charset="0"/>
              </a:rPr>
              <a:t>[iii]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)/2</a:t>
            </a:r>
            <a:endParaRPr lang="en-US" sz="2400">
              <a:latin typeface="Arial" charset="0"/>
              <a:ea typeface="ＭＳ Ｐゴシック" charset="0"/>
              <a:cs typeface="Times" charset="0"/>
            </a:endParaRPr>
          </a:p>
          <a:p>
            <a:pPr>
              <a:lnSpc>
                <a:spcPct val="90000"/>
              </a:lnSpc>
            </a:pPr>
            <a:r>
              <a:rPr lang="en-US" sz="2400">
                <a:latin typeface="Arial" charset="0"/>
                <a:ea typeface="ＭＳ Ｐゴシック" charset="0"/>
                <a:cs typeface="ＭＳ Ｐゴシック" charset="0"/>
              </a:rPr>
              <a:t>Reference: Sutton &amp; Balluffi, section 1.3.3.4; see also H. Grimmer, </a:t>
            </a:r>
            <a:r>
              <a:rPr lang="en-US" sz="2400" i="1">
                <a:latin typeface="Arial" charset="0"/>
                <a:ea typeface="ＭＳ Ｐゴシック" charset="0"/>
                <a:cs typeface="ＭＳ Ｐゴシック" charset="0"/>
              </a:rPr>
              <a:t>Acta Cryst</a:t>
            </a:r>
            <a:r>
              <a:rPr lang="en-US" sz="2400">
                <a:latin typeface="Arial" charset="0"/>
                <a:ea typeface="ＭＳ Ｐゴシック" charset="0"/>
                <a:cs typeface="ＭＳ Ｐゴシック" charset="0"/>
              </a:rPr>
              <a:t>., </a:t>
            </a:r>
            <a:r>
              <a:rPr lang="en-US" sz="2400" b="1">
                <a:latin typeface="Arial" charset="0"/>
                <a:ea typeface="ＭＳ Ｐゴシック" charset="0"/>
                <a:cs typeface="ＭＳ Ｐゴシック" charset="0"/>
              </a:rPr>
              <a:t>A30</a:t>
            </a:r>
            <a:r>
              <a:rPr lang="en-US" sz="2400">
                <a:latin typeface="Arial" charset="0"/>
                <a:ea typeface="ＭＳ Ｐゴシック" charset="0"/>
                <a:cs typeface="ＭＳ Ｐゴシック" charset="0"/>
              </a:rPr>
              <a:t>, 685 (1974) for more detail.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1153AED-BF7E-3F4E-9EA7-1DD93D8ACA12}" type="slidenum">
              <a:rPr lang="en-US" sz="1400">
                <a:latin typeface="Times" charset="0"/>
              </a:rPr>
              <a:pPr/>
              <a:t>21</a:t>
            </a:fld>
            <a:endParaRPr lang="en-US" sz="1400">
              <a:latin typeface="Times" charset="0"/>
            </a:endParaRPr>
          </a:p>
        </p:txBody>
      </p:sp>
      <p:sp>
        <p:nvSpPr>
          <p:cNvPr id="56324"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Rotation Axis, Angle</a:t>
            </a:r>
          </a:p>
        </p:txBody>
      </p:sp>
      <p:sp>
        <p:nvSpPr>
          <p:cNvPr id="56325" name="Line 3"/>
          <p:cNvSpPr>
            <a:spLocks noChangeShapeType="1"/>
          </p:cNvSpPr>
          <p:nvPr/>
        </p:nvSpPr>
        <p:spPr bwMode="auto">
          <a:xfrm>
            <a:off x="2971800" y="37338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6" name="Line 4"/>
          <p:cNvSpPr>
            <a:spLocks noChangeShapeType="1"/>
          </p:cNvSpPr>
          <p:nvPr/>
        </p:nvSpPr>
        <p:spPr bwMode="auto">
          <a:xfrm flipV="1">
            <a:off x="6477000" y="23622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7" name="Line 5"/>
          <p:cNvSpPr>
            <a:spLocks noChangeShapeType="1"/>
          </p:cNvSpPr>
          <p:nvPr/>
        </p:nvSpPr>
        <p:spPr bwMode="auto">
          <a:xfrm flipV="1">
            <a:off x="1828800" y="37338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8"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9"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0"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56331"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lstStyle/>
          <a:p>
            <a:endParaRPr lang="en-US"/>
          </a:p>
        </p:txBody>
      </p:sp>
      <p:sp>
        <p:nvSpPr>
          <p:cNvPr id="56332" name="Text Box 10"/>
          <p:cNvSpPr txBox="1">
            <a:spLocks noChangeArrowheads="1"/>
          </p:cNvSpPr>
          <p:nvPr/>
        </p:nvSpPr>
        <p:spPr bwMode="auto">
          <a:xfrm>
            <a:off x="5638800" y="4419600"/>
            <a:ext cx="550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chemeClr val="accent2"/>
                </a:solidFill>
                <a:latin typeface="Times" charset="0"/>
              </a:rPr>
              <a:t>g</a:t>
            </a:r>
            <a:r>
              <a:rPr lang="en-US" sz="3200" i="1" baseline="-25000">
                <a:solidFill>
                  <a:schemeClr val="accent2"/>
                </a:solidFill>
                <a:latin typeface="Times" charset="0"/>
              </a:rPr>
              <a:t>A</a:t>
            </a:r>
            <a:endParaRPr lang="en-US" sz="3200" i="1">
              <a:latin typeface="Times" charset="0"/>
            </a:endParaRPr>
          </a:p>
        </p:txBody>
      </p:sp>
      <p:sp>
        <p:nvSpPr>
          <p:cNvPr id="56333" name="Text Box 11"/>
          <p:cNvSpPr txBox="1">
            <a:spLocks noChangeArrowheads="1"/>
          </p:cNvSpPr>
          <p:nvPr/>
        </p:nvSpPr>
        <p:spPr bwMode="auto">
          <a:xfrm>
            <a:off x="4465638" y="1736725"/>
            <a:ext cx="550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rgbClr val="008000"/>
                </a:solidFill>
                <a:latin typeface="Times" charset="0"/>
              </a:rPr>
              <a:t>g</a:t>
            </a:r>
            <a:r>
              <a:rPr lang="en-US" sz="3200" i="1" baseline="-25000">
                <a:solidFill>
                  <a:srgbClr val="008000"/>
                </a:solidFill>
                <a:latin typeface="Times" charset="0"/>
              </a:rPr>
              <a:t>B</a:t>
            </a:r>
            <a:endParaRPr lang="en-US" sz="3200" i="1">
              <a:latin typeface="Times" charset="0"/>
            </a:endParaRPr>
          </a:p>
        </p:txBody>
      </p:sp>
      <p:sp>
        <p:nvSpPr>
          <p:cNvPr id="56334" name="Text Box 12"/>
          <p:cNvSpPr txBox="1">
            <a:spLocks noChangeArrowheads="1"/>
          </p:cNvSpPr>
          <p:nvPr/>
        </p:nvSpPr>
        <p:spPr bwMode="auto">
          <a:xfrm>
            <a:off x="7239000" y="3429000"/>
            <a:ext cx="565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latin typeface="Times" charset="0"/>
              </a:rPr>
              <a:t>g</a:t>
            </a:r>
            <a:r>
              <a:rPr lang="en-US" sz="3200" baseline="-25000">
                <a:latin typeface="Times" charset="0"/>
              </a:rPr>
              <a:t>C</a:t>
            </a:r>
            <a:endParaRPr lang="en-US" sz="3200">
              <a:latin typeface="Times" charset="0"/>
            </a:endParaRPr>
          </a:p>
        </p:txBody>
      </p:sp>
      <p:sp>
        <p:nvSpPr>
          <p:cNvPr id="56335" name="Text Box 13"/>
          <p:cNvSpPr txBox="1">
            <a:spLocks noChangeArrowheads="1"/>
          </p:cNvSpPr>
          <p:nvPr/>
        </p:nvSpPr>
        <p:spPr bwMode="auto">
          <a:xfrm>
            <a:off x="1447800" y="3138488"/>
            <a:ext cx="579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latin typeface="Times" charset="0"/>
              </a:rPr>
              <a:t>g</a:t>
            </a:r>
            <a:r>
              <a:rPr lang="en-US" sz="3200" baseline="-25000">
                <a:latin typeface="Times" charset="0"/>
              </a:rPr>
              <a:t>D</a:t>
            </a:r>
            <a:endParaRPr lang="en-US" sz="3200">
              <a:latin typeface="Times" charset="0"/>
            </a:endParaRPr>
          </a:p>
        </p:txBody>
      </p:sp>
      <p:sp>
        <p:nvSpPr>
          <p:cNvPr id="56336" name="Text Box 19"/>
          <p:cNvSpPr txBox="1">
            <a:spLocks noChangeArrowheads="1"/>
          </p:cNvSpPr>
          <p:nvPr/>
        </p:nvSpPr>
        <p:spPr bwMode="auto">
          <a:xfrm>
            <a:off x="4784725" y="3033713"/>
            <a:ext cx="314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rgbClr val="FF0000"/>
                </a:solidFill>
                <a:latin typeface="Times" charset="0"/>
              </a:rPr>
              <a:t>∆g=g</a:t>
            </a:r>
            <a:r>
              <a:rPr lang="en-US" sz="3200" i="1" baseline="-25000">
                <a:solidFill>
                  <a:srgbClr val="FF0000"/>
                </a:solidFill>
                <a:latin typeface="Times" charset="0"/>
              </a:rPr>
              <a:t>B</a:t>
            </a:r>
            <a:r>
              <a:rPr lang="en-US" sz="3200" i="1">
                <a:solidFill>
                  <a:srgbClr val="FF0000"/>
                </a:solidFill>
                <a:latin typeface="Times" charset="0"/>
              </a:rPr>
              <a:t>g</a:t>
            </a:r>
            <a:r>
              <a:rPr lang="en-US" sz="3200" i="1" baseline="-25000">
                <a:solidFill>
                  <a:srgbClr val="FF0000"/>
                </a:solidFill>
                <a:latin typeface="Times" charset="0"/>
              </a:rPr>
              <a:t>A</a:t>
            </a:r>
            <a:r>
              <a:rPr lang="en-US" sz="3200" i="1" baseline="30000">
                <a:solidFill>
                  <a:srgbClr val="FF0000"/>
                </a:solidFill>
                <a:latin typeface="Times" charset="0"/>
              </a:rPr>
              <a:t>-1</a:t>
            </a:r>
            <a:r>
              <a:rPr lang="en-US" sz="3200" i="1">
                <a:solidFill>
                  <a:srgbClr val="FF0000"/>
                </a:solidFill>
                <a:latin typeface="Times" charset="0"/>
                <a:sym typeface="Symbol" charset="0"/>
              </a:rPr>
              <a:t> </a:t>
            </a:r>
            <a:r>
              <a:rPr lang="en-US" sz="3200" i="1">
                <a:solidFill>
                  <a:srgbClr val="FF0000"/>
                </a:solidFill>
                <a:latin typeface="Times" charset="0"/>
              </a:rPr>
              <a:t>g</a:t>
            </a:r>
            <a:r>
              <a:rPr lang="en-US" sz="3200" i="1" baseline="-25000">
                <a:solidFill>
                  <a:srgbClr val="FF0000"/>
                </a:solidFill>
                <a:latin typeface="Times" charset="0"/>
              </a:rPr>
              <a:t>A</a:t>
            </a:r>
            <a:r>
              <a:rPr lang="en-US" sz="3200" i="1">
                <a:solidFill>
                  <a:srgbClr val="FF0000"/>
                </a:solidFill>
                <a:latin typeface="Times" charset="0"/>
              </a:rPr>
              <a:t>g</a:t>
            </a:r>
            <a:r>
              <a:rPr lang="en-US" sz="3200" i="1" baseline="-25000">
                <a:solidFill>
                  <a:srgbClr val="FF0000"/>
                </a:solidFill>
                <a:latin typeface="Times" charset="0"/>
              </a:rPr>
              <a:t>B</a:t>
            </a:r>
            <a:r>
              <a:rPr lang="en-US" sz="3200" i="1" baseline="30000">
                <a:solidFill>
                  <a:srgbClr val="FF0000"/>
                </a:solidFill>
                <a:latin typeface="Times" charset="0"/>
              </a:rPr>
              <a:t>-1</a:t>
            </a:r>
          </a:p>
        </p:txBody>
      </p:sp>
      <p:sp>
        <p:nvSpPr>
          <p:cNvPr id="56337" name="Line 20"/>
          <p:cNvSpPr>
            <a:spLocks noChangeShapeType="1"/>
          </p:cNvSpPr>
          <p:nvPr/>
        </p:nvSpPr>
        <p:spPr bwMode="auto">
          <a:xfrm flipH="1" flipV="1">
            <a:off x="3505200" y="1371600"/>
            <a:ext cx="1981200" cy="434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8" name="Freeform 21"/>
          <p:cNvSpPr>
            <a:spLocks/>
          </p:cNvSpPr>
          <p:nvPr/>
        </p:nvSpPr>
        <p:spPr bwMode="auto">
          <a:xfrm>
            <a:off x="4305300" y="3886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56322" name="Object 2"/>
          <p:cNvGraphicFramePr>
            <a:graphicFrameLocks noChangeAspect="1"/>
          </p:cNvGraphicFramePr>
          <p:nvPr/>
        </p:nvGraphicFramePr>
        <p:xfrm>
          <a:off x="2895600" y="1371600"/>
          <a:ext cx="419100" cy="628650"/>
        </p:xfrm>
        <a:graphic>
          <a:graphicData uri="http://schemas.openxmlformats.org/presentationml/2006/ole">
            <mc:AlternateContent xmlns:mc="http://schemas.openxmlformats.org/markup-compatibility/2006">
              <mc:Choice xmlns:v="urn:schemas-microsoft-com:vml" Requires="v">
                <p:oleObj spid="_x0000_s56343" name="Equation" r:id="rId4" imgW="127000" imgH="190500" progId="Equation.3">
                  <p:embed/>
                </p:oleObj>
              </mc:Choice>
              <mc:Fallback>
                <p:oleObj name="Equation" r:id="rId4" imgW="127000" imgH="190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0"/>
                        <a:ext cx="419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39" name="Text Box 24"/>
          <p:cNvSpPr txBox="1">
            <a:spLocks noChangeArrowheads="1"/>
          </p:cNvSpPr>
          <p:nvPr/>
        </p:nvSpPr>
        <p:spPr bwMode="auto">
          <a:xfrm>
            <a:off x="4572000" y="5395913"/>
            <a:ext cx="419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FF0000"/>
                </a:solidFill>
                <a:latin typeface="Times" charset="0"/>
              </a:rPr>
              <a:t>rotation axis, </a:t>
            </a:r>
            <a:br>
              <a:rPr lang="en-US" sz="3200">
                <a:solidFill>
                  <a:srgbClr val="FF0000"/>
                </a:solidFill>
                <a:latin typeface="Times" charset="0"/>
              </a:rPr>
            </a:br>
            <a:r>
              <a:rPr lang="en-US" sz="3200">
                <a:solidFill>
                  <a:srgbClr val="FF0000"/>
                </a:solidFill>
                <a:latin typeface="Times" charset="0"/>
              </a:rPr>
              <a:t>common to both crystals</a:t>
            </a:r>
          </a:p>
        </p:txBody>
      </p:sp>
      <p:sp>
        <p:nvSpPr>
          <p:cNvPr id="56340" name="Text Box 25"/>
          <p:cNvSpPr txBox="1">
            <a:spLocks noChangeArrowheads="1"/>
          </p:cNvSpPr>
          <p:nvPr/>
        </p:nvSpPr>
        <p:spPr bwMode="auto">
          <a:xfrm>
            <a:off x="228600" y="4618038"/>
            <a:ext cx="45751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latin typeface="Times" charset="0"/>
              </a:rPr>
              <a:t>Switching symmetry:</a:t>
            </a:r>
            <a:br>
              <a:rPr lang="en-US" sz="3200" i="1">
                <a:latin typeface="Times" charset="0"/>
              </a:rPr>
            </a:br>
            <a:r>
              <a:rPr lang="en-US" sz="3200" i="1">
                <a:latin typeface="Times" charset="0"/>
              </a:rPr>
              <a:t>A to B is indistinguishable </a:t>
            </a:r>
            <a:br>
              <a:rPr lang="en-US" sz="3200" i="1">
                <a:latin typeface="Times" charset="0"/>
              </a:rPr>
            </a:br>
            <a:r>
              <a:rPr lang="en-US" sz="3200" i="1">
                <a:latin typeface="Times" charset="0"/>
              </a:rPr>
              <a:t>from B to A</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atin typeface="Times" charset="0"/>
                <a:ea typeface="ＭＳ Ｐゴシック" charset="0"/>
                <a:cs typeface="ＭＳ Ｐゴシック" charset="0"/>
              </a:rPr>
              <a:t>Switching Symmetry</a:t>
            </a:r>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42C46D3-84EA-A247-BED4-8A1BF9A7A95E}" type="slidenum">
              <a:rPr lang="en-US" sz="1400">
                <a:latin typeface="Times" charset="0"/>
              </a:rPr>
              <a:pPr/>
              <a:t>22</a:t>
            </a:fld>
            <a:endParaRPr lang="en-US" sz="1400">
              <a:latin typeface="Times" charset="0"/>
            </a:endParaRPr>
          </a:p>
        </p:txBody>
      </p:sp>
      <p:sp>
        <p:nvSpPr>
          <p:cNvPr id="4" name="Rectangle 3"/>
          <p:cNvSpPr txBox="1">
            <a:spLocks noChangeArrowheads="1"/>
          </p:cNvSpPr>
          <p:nvPr/>
        </p:nvSpPr>
        <p:spPr bwMode="auto">
          <a:xfrm>
            <a:off x="685800" y="1447800"/>
            <a:ext cx="7772400" cy="4572000"/>
          </a:xfrm>
          <a:prstGeom prst="rect">
            <a:avLst/>
          </a:prstGeom>
          <a:noFill/>
          <a:ln w="9525">
            <a:noFill/>
            <a:miter lim="800000"/>
            <a:headEnd/>
            <a:tailEnd/>
          </a:ln>
        </p:spPr>
        <p:txBody>
          <a:bodyPr/>
          <a:lstStyle>
            <a:lvl1pPr marL="342900" indent="-342900">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nSpc>
                <a:spcPct val="90000"/>
              </a:lnSpc>
              <a:spcBef>
                <a:spcPct val="20000"/>
              </a:spcBef>
              <a:buFontTx/>
              <a:buChar char="•"/>
            </a:pPr>
            <a:r>
              <a:rPr lang="en-US" sz="2400">
                <a:cs typeface="Times" charset="0"/>
              </a:rPr>
              <a:t>What do we mean by </a:t>
            </a:r>
            <a:r>
              <a:rPr lang="en-US" sz="2400" i="1">
                <a:cs typeface="Times" charset="0"/>
              </a:rPr>
              <a:t>switching symmetry</a:t>
            </a:r>
            <a:r>
              <a:rPr lang="en-US" sz="2400">
                <a:cs typeface="Times" charset="0"/>
              </a:rPr>
              <a:t>?</a:t>
            </a:r>
          </a:p>
          <a:p>
            <a:pPr>
              <a:lnSpc>
                <a:spcPct val="90000"/>
              </a:lnSpc>
              <a:spcBef>
                <a:spcPct val="20000"/>
              </a:spcBef>
              <a:buFontTx/>
              <a:buChar char="•"/>
            </a:pPr>
            <a:r>
              <a:rPr lang="en-US" sz="2400">
                <a:cs typeface="Times" charset="0"/>
              </a:rPr>
              <a:t>The idea is that going from grain A to grain B makes no difference to the physical nature of the boundary.  Therefore we consider the two descriptions to be physically equivalent.</a:t>
            </a:r>
          </a:p>
          <a:p>
            <a:pPr>
              <a:lnSpc>
                <a:spcPct val="90000"/>
              </a:lnSpc>
              <a:spcBef>
                <a:spcPct val="20000"/>
              </a:spcBef>
              <a:buFontTx/>
              <a:buChar char="•"/>
            </a:pPr>
            <a:r>
              <a:rPr lang="en-US" sz="2400">
                <a:cs typeface="Times" charset="0"/>
              </a:rPr>
              <a:t>The mathematical descriptions are different, however.  Therefore we have to describe the set of equivalent misorientations as the union of the forward and backward sets.  </a:t>
            </a:r>
          </a:p>
          <a:p>
            <a:pPr>
              <a:lnSpc>
                <a:spcPct val="90000"/>
              </a:lnSpc>
              <a:spcBef>
                <a:spcPct val="20000"/>
              </a:spcBef>
              <a:buFontTx/>
              <a:buChar char="•"/>
            </a:pPr>
            <a:r>
              <a:rPr lang="en-US" sz="2400">
                <a:cs typeface="Times" charset="0"/>
              </a:rPr>
              <a:t>Also, collapsing the descriptions into a fundamental zone with only one unique descriptor of each misorientation requires care with the shape and symmetry elements used.</a:t>
            </a:r>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B9F6017-CDF6-FF4C-AE61-EFE929E0BC95}" type="slidenum">
              <a:rPr lang="en-US" sz="1400">
                <a:latin typeface="Times" charset="0"/>
              </a:rPr>
              <a:pPr/>
              <a:t>23</a:t>
            </a:fld>
            <a:endParaRPr lang="en-US" sz="1400">
              <a:latin typeface="Times" charset="0"/>
            </a:endParaRPr>
          </a:p>
        </p:txBody>
      </p:sp>
      <p:sp>
        <p:nvSpPr>
          <p:cNvPr id="59396"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Crystal vs Sample Frame</a:t>
            </a:r>
          </a:p>
        </p:txBody>
      </p:sp>
      <p:sp>
        <p:nvSpPr>
          <p:cNvPr id="59397" name="Line 3"/>
          <p:cNvSpPr>
            <a:spLocks noChangeShapeType="1"/>
          </p:cNvSpPr>
          <p:nvPr/>
        </p:nvSpPr>
        <p:spPr bwMode="auto">
          <a:xfrm>
            <a:off x="4217988" y="4267200"/>
            <a:ext cx="2286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398" name="Line 4"/>
          <p:cNvSpPr>
            <a:spLocks noChangeShapeType="1"/>
          </p:cNvSpPr>
          <p:nvPr/>
        </p:nvSpPr>
        <p:spPr bwMode="auto">
          <a:xfrm flipV="1">
            <a:off x="4217988" y="3810000"/>
            <a:ext cx="2667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399" name="Line 5"/>
          <p:cNvSpPr>
            <a:spLocks noChangeShapeType="1"/>
          </p:cNvSpPr>
          <p:nvPr/>
        </p:nvSpPr>
        <p:spPr bwMode="auto">
          <a:xfrm flipV="1">
            <a:off x="4217988" y="15240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0" name="Text Box 6"/>
          <p:cNvSpPr txBox="1">
            <a:spLocks noChangeArrowheads="1"/>
          </p:cNvSpPr>
          <p:nvPr/>
        </p:nvSpPr>
        <p:spPr bwMode="auto">
          <a:xfrm>
            <a:off x="6046788" y="5638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x</a:t>
            </a:r>
          </a:p>
        </p:txBody>
      </p:sp>
      <p:sp>
        <p:nvSpPr>
          <p:cNvPr id="59401" name="Text Box 7"/>
          <p:cNvSpPr txBox="1">
            <a:spLocks noChangeArrowheads="1"/>
          </p:cNvSpPr>
          <p:nvPr/>
        </p:nvSpPr>
        <p:spPr bwMode="auto">
          <a:xfrm>
            <a:off x="3608388" y="14478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z</a:t>
            </a:r>
          </a:p>
        </p:txBody>
      </p:sp>
      <p:sp>
        <p:nvSpPr>
          <p:cNvPr id="59402" name="Text Box 8"/>
          <p:cNvSpPr txBox="1">
            <a:spLocks noChangeArrowheads="1"/>
          </p:cNvSpPr>
          <p:nvPr/>
        </p:nvSpPr>
        <p:spPr bwMode="auto">
          <a:xfrm>
            <a:off x="6884988" y="3505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y</a:t>
            </a:r>
          </a:p>
        </p:txBody>
      </p:sp>
      <p:sp>
        <p:nvSpPr>
          <p:cNvPr id="59403" name="Text Box 11"/>
          <p:cNvSpPr txBox="1">
            <a:spLocks noChangeArrowheads="1"/>
          </p:cNvSpPr>
          <p:nvPr/>
        </p:nvSpPr>
        <p:spPr bwMode="auto">
          <a:xfrm>
            <a:off x="6046788" y="4419600"/>
            <a:ext cx="7731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chemeClr val="accent2"/>
                </a:solidFill>
                <a:latin typeface="Times" charset="0"/>
              </a:rPr>
              <a:t>g</a:t>
            </a:r>
            <a:r>
              <a:rPr lang="en-US" sz="3200" i="1" baseline="-25000">
                <a:solidFill>
                  <a:schemeClr val="accent2"/>
                </a:solidFill>
                <a:latin typeface="Times" charset="0"/>
              </a:rPr>
              <a:t>A</a:t>
            </a:r>
            <a:r>
              <a:rPr lang="en-US" sz="3200" i="1" baseline="30000">
                <a:solidFill>
                  <a:schemeClr val="accent2"/>
                </a:solidFill>
                <a:latin typeface="Times" charset="0"/>
              </a:rPr>
              <a:t>-1</a:t>
            </a:r>
            <a:endParaRPr lang="en-US" sz="3200" i="1">
              <a:solidFill>
                <a:schemeClr val="accent2"/>
              </a:solidFill>
              <a:latin typeface="Times" charset="0"/>
            </a:endParaRPr>
          </a:p>
        </p:txBody>
      </p:sp>
      <p:sp>
        <p:nvSpPr>
          <p:cNvPr id="59404" name="Text Box 12"/>
          <p:cNvSpPr txBox="1">
            <a:spLocks noChangeArrowheads="1"/>
          </p:cNvSpPr>
          <p:nvPr/>
        </p:nvSpPr>
        <p:spPr bwMode="auto">
          <a:xfrm>
            <a:off x="5665788" y="1752600"/>
            <a:ext cx="550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rgbClr val="008000"/>
                </a:solidFill>
                <a:latin typeface="Times" charset="0"/>
              </a:rPr>
              <a:t>g</a:t>
            </a:r>
            <a:r>
              <a:rPr lang="en-US" sz="3200" i="1" baseline="-25000">
                <a:solidFill>
                  <a:srgbClr val="008000"/>
                </a:solidFill>
                <a:latin typeface="Times" charset="0"/>
              </a:rPr>
              <a:t>B</a:t>
            </a:r>
            <a:endParaRPr lang="en-US" sz="3200" i="1">
              <a:solidFill>
                <a:srgbClr val="008000"/>
              </a:solidFill>
              <a:latin typeface="Times" charset="0"/>
            </a:endParaRPr>
          </a:p>
        </p:txBody>
      </p:sp>
      <p:sp>
        <p:nvSpPr>
          <p:cNvPr id="59405" name="Line 13"/>
          <p:cNvSpPr>
            <a:spLocks noChangeShapeType="1"/>
          </p:cNvSpPr>
          <p:nvPr/>
        </p:nvSpPr>
        <p:spPr bwMode="auto">
          <a:xfrm flipV="1">
            <a:off x="4751388" y="37338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6" name="Line 14"/>
          <p:cNvSpPr>
            <a:spLocks noChangeShapeType="1"/>
          </p:cNvSpPr>
          <p:nvPr/>
        </p:nvSpPr>
        <p:spPr bwMode="auto">
          <a:xfrm flipV="1">
            <a:off x="5005388" y="32258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7" name="Line 15"/>
          <p:cNvSpPr>
            <a:spLocks noChangeShapeType="1"/>
          </p:cNvSpPr>
          <p:nvPr/>
        </p:nvSpPr>
        <p:spPr bwMode="auto">
          <a:xfrm flipV="1">
            <a:off x="4764088" y="44831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8" name="Line 16"/>
          <p:cNvSpPr>
            <a:spLocks noChangeShapeType="1"/>
          </p:cNvSpPr>
          <p:nvPr/>
        </p:nvSpPr>
        <p:spPr bwMode="auto">
          <a:xfrm flipV="1">
            <a:off x="4230688" y="32131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9" name="Line 17"/>
          <p:cNvSpPr>
            <a:spLocks noChangeShapeType="1"/>
          </p:cNvSpPr>
          <p:nvPr/>
        </p:nvSpPr>
        <p:spPr bwMode="auto">
          <a:xfrm flipV="1">
            <a:off x="4751388" y="35814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0" name="Line 18"/>
          <p:cNvSpPr>
            <a:spLocks noChangeShapeType="1"/>
          </p:cNvSpPr>
          <p:nvPr/>
        </p:nvSpPr>
        <p:spPr bwMode="auto">
          <a:xfrm>
            <a:off x="5018088" y="41275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1" name="Line 19"/>
          <p:cNvSpPr>
            <a:spLocks noChangeShapeType="1"/>
          </p:cNvSpPr>
          <p:nvPr/>
        </p:nvSpPr>
        <p:spPr bwMode="auto">
          <a:xfrm>
            <a:off x="5005388" y="31877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2" name="Line 20"/>
          <p:cNvSpPr>
            <a:spLocks noChangeShapeType="1"/>
          </p:cNvSpPr>
          <p:nvPr/>
        </p:nvSpPr>
        <p:spPr bwMode="auto">
          <a:xfrm>
            <a:off x="4217988" y="33528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Line 21"/>
          <p:cNvSpPr>
            <a:spLocks noChangeShapeType="1"/>
          </p:cNvSpPr>
          <p:nvPr/>
        </p:nvSpPr>
        <p:spPr bwMode="auto">
          <a:xfrm flipV="1">
            <a:off x="5538788" y="35687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4" name="AutoShape 22"/>
          <p:cNvSpPr>
            <a:spLocks noChangeArrowheads="1"/>
          </p:cNvSpPr>
          <p:nvPr/>
        </p:nvSpPr>
        <p:spPr bwMode="auto">
          <a:xfrm>
            <a:off x="5208588" y="25146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59415" name="AutoShape 23"/>
          <p:cNvSpPr>
            <a:spLocks noChangeArrowheads="1"/>
          </p:cNvSpPr>
          <p:nvPr/>
        </p:nvSpPr>
        <p:spPr bwMode="auto">
          <a:xfrm>
            <a:off x="5208588" y="4038600"/>
            <a:ext cx="838200" cy="304800"/>
          </a:xfrm>
          <a:prstGeom prst="leftArrow">
            <a:avLst>
              <a:gd name="adj1" fmla="val 50000"/>
              <a:gd name="adj2" fmla="val 68750"/>
            </a:avLst>
          </a:prstGeom>
          <a:solidFill>
            <a:srgbClr val="FF0000"/>
          </a:solidFill>
          <a:ln w="9525">
            <a:solidFill>
              <a:schemeClr val="tx1"/>
            </a:solidFill>
            <a:miter lim="800000"/>
            <a:headEnd/>
            <a:tailEnd/>
          </a:ln>
        </p:spPr>
        <p:txBody>
          <a:bodyPr wrap="none" anchor="ctr"/>
          <a:lstStyle/>
          <a:p>
            <a:endParaRPr lang="en-US"/>
          </a:p>
        </p:txBody>
      </p:sp>
      <p:sp>
        <p:nvSpPr>
          <p:cNvPr id="59416" name="Text Box 24"/>
          <p:cNvSpPr txBox="1">
            <a:spLocks noChangeArrowheads="1"/>
          </p:cNvSpPr>
          <p:nvPr/>
        </p:nvSpPr>
        <p:spPr bwMode="auto">
          <a:xfrm>
            <a:off x="3744913" y="4632325"/>
            <a:ext cx="1504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pic>
        <p:nvPicPr>
          <p:cNvPr id="59417" name="Picture 25"/>
          <p:cNvPicPr>
            <a:picLocks noChangeAspect="1" noChangeArrowheads="1"/>
          </p:cNvPicPr>
          <p:nvPr/>
        </p:nvPicPr>
        <p:blipFill>
          <a:blip r:embed="rId4">
            <a:extLst>
              <a:ext uri="{28A0092B-C50C-407E-A947-70E740481C1C}">
                <a14:useLocalDpi xmlns:a14="http://schemas.microsoft.com/office/drawing/2010/main" val="0"/>
              </a:ext>
            </a:extLst>
          </a:blip>
          <a:srcRect r="61737" b="59717"/>
          <a:stretch>
            <a:fillRect/>
          </a:stretch>
        </p:blipFill>
        <p:spPr bwMode="auto">
          <a:xfrm>
            <a:off x="5894388" y="2362200"/>
            <a:ext cx="236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8" name="Line 26"/>
          <p:cNvSpPr>
            <a:spLocks noChangeShapeType="1"/>
          </p:cNvSpPr>
          <p:nvPr/>
        </p:nvSpPr>
        <p:spPr bwMode="auto">
          <a:xfrm flipH="1" flipV="1">
            <a:off x="7418388" y="2362200"/>
            <a:ext cx="0" cy="2438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9" name="Freeform 27"/>
          <p:cNvSpPr>
            <a:spLocks/>
          </p:cNvSpPr>
          <p:nvPr/>
        </p:nvSpPr>
        <p:spPr bwMode="auto">
          <a:xfrm rot="905823">
            <a:off x="6961188" y="4267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20" name="Text Box 28"/>
          <p:cNvSpPr txBox="1">
            <a:spLocks noChangeArrowheads="1"/>
          </p:cNvSpPr>
          <p:nvPr/>
        </p:nvSpPr>
        <p:spPr bwMode="auto">
          <a:xfrm>
            <a:off x="7799388" y="4602163"/>
            <a:ext cx="1193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FF0000"/>
                </a:solidFill>
                <a:latin typeface="Symbol" charset="0"/>
              </a:rPr>
              <a:t>q</a:t>
            </a:r>
            <a:r>
              <a:rPr lang="en-US" sz="3200">
                <a:solidFill>
                  <a:srgbClr val="FF0000"/>
                </a:solidFill>
                <a:latin typeface="Times" charset="0"/>
              </a:rPr>
              <a:t>=60°</a:t>
            </a:r>
          </a:p>
        </p:txBody>
      </p:sp>
      <p:graphicFrame>
        <p:nvGraphicFramePr>
          <p:cNvPr id="59394" name="Object 2"/>
          <p:cNvGraphicFramePr>
            <a:graphicFrameLocks noChangeAspect="1"/>
          </p:cNvGraphicFramePr>
          <p:nvPr/>
        </p:nvGraphicFramePr>
        <p:xfrm>
          <a:off x="7265988" y="1600200"/>
          <a:ext cx="419100" cy="628650"/>
        </p:xfrm>
        <a:graphic>
          <a:graphicData uri="http://schemas.openxmlformats.org/presentationml/2006/ole">
            <mc:AlternateContent xmlns:mc="http://schemas.openxmlformats.org/markup-compatibility/2006">
              <mc:Choice xmlns:v="urn:schemas-microsoft-com:vml" Requires="v">
                <p:oleObj spid="_x0000_s59424" name="Equation" r:id="rId5" imgW="127000" imgH="190500" progId="Equation.3">
                  <p:embed/>
                </p:oleObj>
              </mc:Choice>
              <mc:Fallback>
                <p:oleObj name="Equation" r:id="rId5" imgW="127000" imgH="190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5988" y="1600200"/>
                        <a:ext cx="419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421" name="Text Box 30"/>
          <p:cNvSpPr txBox="1">
            <a:spLocks noChangeArrowheads="1"/>
          </p:cNvSpPr>
          <p:nvPr/>
        </p:nvSpPr>
        <p:spPr bwMode="auto">
          <a:xfrm>
            <a:off x="407988" y="1225550"/>
            <a:ext cx="35528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800"/>
              <a:t>Components of</a:t>
            </a:r>
            <a:br>
              <a:rPr lang="en-US" sz="2800"/>
            </a:br>
            <a:r>
              <a:rPr lang="en-US" sz="2800"/>
              <a:t>the rotation axis</a:t>
            </a:r>
            <a:br>
              <a:rPr lang="en-US" sz="2800"/>
            </a:br>
            <a:r>
              <a:rPr lang="en-US" sz="2800"/>
              <a:t>are always </a:t>
            </a:r>
            <a:br>
              <a:rPr lang="en-US" sz="2800"/>
            </a:br>
            <a:r>
              <a:rPr lang="en-US" sz="2800"/>
              <a:t>(1/√3,1/√3,1/√3) in</a:t>
            </a:r>
            <a:br>
              <a:rPr lang="en-US" sz="2800"/>
            </a:br>
            <a:r>
              <a:rPr lang="en-US" sz="2800"/>
              <a:t>the crystal frame:</a:t>
            </a:r>
            <a:br>
              <a:rPr lang="en-US" sz="2800"/>
            </a:br>
            <a:r>
              <a:rPr lang="en-US" sz="2800"/>
              <a:t>in the sample frame</a:t>
            </a:r>
            <a:br>
              <a:rPr lang="en-US" sz="2800"/>
            </a:br>
            <a:r>
              <a:rPr lang="en-US" sz="2800"/>
              <a:t>the components</a:t>
            </a:r>
            <a:br>
              <a:rPr lang="en-US" sz="2800"/>
            </a:br>
            <a:r>
              <a:rPr lang="en-US" sz="2800"/>
              <a:t>depend on the</a:t>
            </a:r>
            <a:br>
              <a:rPr lang="en-US" sz="2800"/>
            </a:br>
            <a:r>
              <a:rPr lang="en-US" sz="2800"/>
              <a:t>orientations of</a:t>
            </a:r>
            <a:br>
              <a:rPr lang="en-US" sz="2800"/>
            </a:br>
            <a:r>
              <a:rPr lang="en-US" sz="2800"/>
              <a:t>the grains.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4A2B175-D23C-0342-A79A-BB6B03DF8E04}" type="slidenum">
              <a:rPr lang="en-US" sz="1400">
                <a:latin typeface="Times" charset="0"/>
              </a:rPr>
              <a:pPr/>
              <a:t>24</a:t>
            </a:fld>
            <a:endParaRPr lang="en-US" sz="1400">
              <a:latin typeface="Times" charset="0"/>
            </a:endParaRPr>
          </a:p>
        </p:txBody>
      </p:sp>
      <p:sp>
        <p:nvSpPr>
          <p:cNvPr id="6144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a:t>
            </a:r>
          </a:p>
        </p:txBody>
      </p:sp>
      <p:sp>
        <p:nvSpPr>
          <p:cNvPr id="61444" name="Rectangle 3"/>
          <p:cNvSpPr>
            <a:spLocks noChangeArrowheads="1"/>
          </p:cNvSpPr>
          <p:nvPr/>
        </p:nvSpPr>
        <p:spPr bwMode="auto">
          <a:xfrm>
            <a:off x="685800" y="1447800"/>
            <a:ext cx="769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000"/>
              <a:t>In this example, we take a pair of orientations that were chosen to have a 60°&lt;111&gt; misorientation between them (rotation axis expressed in crystal coordinates).  In fact the pair of orientations are the two sample symmetry related Copper components, which are twin related.</a:t>
            </a:r>
          </a:p>
          <a:p>
            <a:pPr marL="342900" indent="-342900">
              <a:spcBef>
                <a:spcPct val="20000"/>
              </a:spcBef>
              <a:buFontTx/>
              <a:buChar char="•"/>
            </a:pPr>
            <a:r>
              <a:rPr lang="en-US" sz="2000"/>
              <a:t>We calculate the 3x3 Rotation matrix for each orientation, </a:t>
            </a:r>
            <a:r>
              <a:rPr lang="en-US" sz="2000" i="1">
                <a:latin typeface="Times New Roman" charset="0"/>
              </a:rPr>
              <a:t>g</a:t>
            </a:r>
            <a:r>
              <a:rPr lang="en-US" sz="2000" i="1" baseline="-25000">
                <a:latin typeface="Times New Roman" charset="0"/>
              </a:rPr>
              <a:t>A</a:t>
            </a:r>
            <a:r>
              <a:rPr lang="en-US" sz="2000"/>
              <a:t> and </a:t>
            </a:r>
            <a:r>
              <a:rPr lang="en-US" sz="2000" i="1">
                <a:latin typeface="Times New Roman" charset="0"/>
              </a:rPr>
              <a:t>g</a:t>
            </a:r>
            <a:r>
              <a:rPr lang="en-US" sz="2000" i="1" baseline="-25000">
                <a:latin typeface="Times New Roman" charset="0"/>
              </a:rPr>
              <a:t>B</a:t>
            </a:r>
            <a:r>
              <a:rPr lang="en-US" sz="2000"/>
              <a:t>, and then form the </a:t>
            </a:r>
            <a:r>
              <a:rPr lang="en-US" sz="2000">
                <a:solidFill>
                  <a:srgbClr val="CC0000"/>
                </a:solidFill>
              </a:rPr>
              <a:t>misorientation </a:t>
            </a:r>
            <a:r>
              <a:rPr lang="en-US" sz="2000"/>
              <a:t>matrix, </a:t>
            </a:r>
            <a:r>
              <a:rPr lang="en-US" sz="2000" i="1">
                <a:solidFill>
                  <a:srgbClr val="CC0000"/>
                </a:solidFill>
                <a:latin typeface="Times New Roman" charset="0"/>
              </a:rPr>
              <a:t>∆g=g</a:t>
            </a:r>
            <a:r>
              <a:rPr lang="en-US" sz="2000" i="1" baseline="-25000">
                <a:solidFill>
                  <a:srgbClr val="CC0000"/>
                </a:solidFill>
                <a:latin typeface="Times New Roman" charset="0"/>
              </a:rPr>
              <a:t>B</a:t>
            </a:r>
            <a:r>
              <a:rPr lang="en-US" sz="2000" i="1">
                <a:solidFill>
                  <a:srgbClr val="CC0000"/>
                </a:solidFill>
                <a:latin typeface="Times New Roman" charset="0"/>
              </a:rPr>
              <a:t>g</a:t>
            </a:r>
            <a:r>
              <a:rPr lang="en-US" sz="2000" i="1" baseline="-25000">
                <a:solidFill>
                  <a:srgbClr val="CC0000"/>
                </a:solidFill>
                <a:latin typeface="Times New Roman" charset="0"/>
              </a:rPr>
              <a:t>A</a:t>
            </a:r>
            <a:r>
              <a:rPr lang="en-US" sz="2800" i="1" baseline="30000">
                <a:solidFill>
                  <a:srgbClr val="CC0000"/>
                </a:solidFill>
                <a:latin typeface="Times New Roman" charset="0"/>
              </a:rPr>
              <a:t>-1</a:t>
            </a:r>
            <a:r>
              <a:rPr lang="en-US" sz="2000"/>
              <a:t>.</a:t>
            </a:r>
          </a:p>
          <a:p>
            <a:pPr marL="342900" indent="-342900">
              <a:spcBef>
                <a:spcPct val="20000"/>
              </a:spcBef>
              <a:buFontTx/>
              <a:buChar char="•"/>
            </a:pPr>
            <a:r>
              <a:rPr lang="en-US" sz="2000"/>
              <a:t>From the misorientation matrix, we calculate the angle, </a:t>
            </a:r>
            <a:br>
              <a:rPr lang="en-US" sz="2000"/>
            </a:br>
            <a:r>
              <a:rPr lang="en-US" sz="2000"/>
              <a:t>= </a:t>
            </a:r>
            <a:r>
              <a:rPr lang="en-US" sz="2000">
                <a:latin typeface="Times New Roman" charset="0"/>
              </a:rPr>
              <a:t>cos</a:t>
            </a:r>
            <a:r>
              <a:rPr lang="en-US" sz="2000" baseline="30000">
                <a:latin typeface="Times New Roman" charset="0"/>
              </a:rPr>
              <a:t>-1</a:t>
            </a:r>
            <a:r>
              <a:rPr lang="en-US" sz="2000">
                <a:latin typeface="Times New Roman" charset="0"/>
              </a:rPr>
              <a:t>(trace(∆g)-1)/2),</a:t>
            </a:r>
            <a:r>
              <a:rPr lang="en-US" sz="2000"/>
              <a:t> and the rotation axis.</a:t>
            </a:r>
          </a:p>
          <a:p>
            <a:pPr marL="342900" indent="-342900">
              <a:spcBef>
                <a:spcPct val="20000"/>
              </a:spcBef>
              <a:buFontTx/>
              <a:buChar char="•"/>
            </a:pPr>
            <a:r>
              <a:rPr lang="en-US" sz="2000"/>
              <a:t>In order to find the smallest possible misorientation angle, we have to apply crystal symmetry operators, </a:t>
            </a:r>
            <a:r>
              <a:rPr lang="en-US" sz="2000" i="1">
                <a:latin typeface="Times New Roman" charset="0"/>
              </a:rPr>
              <a:t>O</a:t>
            </a:r>
            <a:r>
              <a:rPr lang="en-US" sz="2000"/>
              <a:t>, to the misorientation matrix, </a:t>
            </a:r>
            <a:r>
              <a:rPr lang="en-US" sz="2000" i="1">
                <a:latin typeface="Times New Roman" charset="0"/>
              </a:rPr>
              <a:t>O∆g</a:t>
            </a:r>
            <a:r>
              <a:rPr lang="en-US" sz="2000"/>
              <a:t>, and recalculate the angle and axis</a:t>
            </a:r>
            <a:r>
              <a:rPr lang="en-US" sz="2000" i="1"/>
              <a:t>.</a:t>
            </a:r>
          </a:p>
          <a:p>
            <a:pPr marL="342900" indent="-342900">
              <a:spcBef>
                <a:spcPct val="20000"/>
              </a:spcBef>
              <a:buFontTx/>
              <a:buChar char="•"/>
            </a:pPr>
            <a:r>
              <a:rPr lang="en-US" sz="2000"/>
              <a:t>First, let</a:t>
            </a:r>
            <a:r>
              <a:rPr lang="ja-JP" altLang="en-US" sz="2000"/>
              <a:t>’</a:t>
            </a:r>
            <a:r>
              <a:rPr lang="en-US" sz="2000"/>
              <a:t>s examine the result….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2F9C296-6289-864C-804A-FD6EE8EA490F}" type="slidenum">
              <a:rPr lang="en-US" sz="1400">
                <a:latin typeface="Times" charset="0"/>
              </a:rPr>
              <a:pPr/>
              <a:t>25</a:t>
            </a:fld>
            <a:endParaRPr lang="en-US" sz="1400">
              <a:latin typeface="Times" charset="0"/>
            </a:endParaRPr>
          </a:p>
        </p:txBody>
      </p:sp>
      <p:sp>
        <p:nvSpPr>
          <p:cNvPr id="6349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a:t>
            </a:r>
          </a:p>
        </p:txBody>
      </p:sp>
      <p:sp>
        <p:nvSpPr>
          <p:cNvPr id="63492" name="Text Box 3"/>
          <p:cNvSpPr txBox="1">
            <a:spLocks noChangeArrowheads="1"/>
          </p:cNvSpPr>
          <p:nvPr/>
        </p:nvSpPr>
        <p:spPr bwMode="auto">
          <a:xfrm>
            <a:off x="838200" y="1371600"/>
            <a:ext cx="5411788"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b="1">
                <a:latin typeface="Courier" charset="0"/>
              </a:rPr>
              <a:t> angles..    90.  35.2599983  45.</a:t>
            </a:r>
          </a:p>
          <a:p>
            <a:r>
              <a:rPr lang="en-US" sz="1400" b="1">
                <a:latin typeface="Courier" charset="0"/>
              </a:rPr>
              <a:t> angles..    270.  35.2599983  45.</a:t>
            </a:r>
          </a:p>
          <a:p>
            <a:endParaRPr lang="en-US" sz="1400" b="1">
              <a:latin typeface="Courier" charset="0"/>
            </a:endParaRPr>
          </a:p>
          <a:p>
            <a:r>
              <a:rPr lang="en-US" sz="1400" b="1">
                <a:latin typeface="Courier" charset="0"/>
              </a:rPr>
              <a:t> 1st Grain: Euler angles:   90.  35.2599983  45.</a:t>
            </a:r>
          </a:p>
          <a:p>
            <a:r>
              <a:rPr lang="en-US" sz="1400" b="1">
                <a:latin typeface="Courier" charset="0"/>
              </a:rPr>
              <a:t> 2nd Grain: Euler angles:   270.  35.2599983  45.</a:t>
            </a:r>
          </a:p>
          <a:p>
            <a:endParaRPr lang="en-US" sz="1400" b="1">
              <a:latin typeface="Courier" charset="0"/>
            </a:endParaRPr>
          </a:p>
          <a:p>
            <a:r>
              <a:rPr lang="en-US" sz="1400" b="1">
                <a:latin typeface="Courier" charset="0"/>
              </a:rPr>
              <a:t> 1st matrix:</a:t>
            </a:r>
          </a:p>
          <a:p>
            <a:r>
              <a:rPr lang="en-US" sz="1400" b="1">
                <a:latin typeface="Courier" charset="0"/>
              </a:rPr>
              <a:t>[    -0.577     0.707     0.408 ]</a:t>
            </a:r>
          </a:p>
          <a:p>
            <a:r>
              <a:rPr lang="en-US" sz="1400" b="1">
                <a:latin typeface="Courier" charset="0"/>
              </a:rPr>
              <a:t>[    -0.577    -0.707     0.408 ]</a:t>
            </a:r>
          </a:p>
          <a:p>
            <a:r>
              <a:rPr lang="en-US" sz="1400" b="1">
                <a:latin typeface="Courier" charset="0"/>
              </a:rPr>
              <a:t>[     0.577     0.000     0.817 ]</a:t>
            </a:r>
          </a:p>
          <a:p>
            <a:endParaRPr lang="en-US" sz="1400" b="1">
              <a:latin typeface="Courier" charset="0"/>
            </a:endParaRPr>
          </a:p>
          <a:p>
            <a:r>
              <a:rPr lang="en-US" sz="1400" b="1">
                <a:latin typeface="Courier" charset="0"/>
              </a:rPr>
              <a:t> 2nd matrix:</a:t>
            </a:r>
          </a:p>
          <a:p>
            <a:r>
              <a:rPr lang="en-US" sz="1400" b="1">
                <a:latin typeface="Courier" charset="0"/>
              </a:rPr>
              <a:t>[     0.577    -0.707     0.408 ]</a:t>
            </a:r>
          </a:p>
          <a:p>
            <a:r>
              <a:rPr lang="en-US" sz="1400" b="1">
                <a:latin typeface="Courier" charset="0"/>
              </a:rPr>
              <a:t>[     0.577     0.707     0.408 ]</a:t>
            </a:r>
          </a:p>
          <a:p>
            <a:r>
              <a:rPr lang="en-US" sz="1400" b="1">
                <a:latin typeface="Courier" charset="0"/>
              </a:rPr>
              <a:t>[    -0.577     0.000     0.817 ]</a:t>
            </a:r>
          </a:p>
          <a:p>
            <a:endParaRPr lang="en-US" sz="1400" b="1">
              <a:latin typeface="Courier" charset="0"/>
            </a:endParaRPr>
          </a:p>
          <a:p>
            <a:r>
              <a:rPr lang="en-US" sz="1400" b="1">
                <a:latin typeface="Courier" charset="0"/>
              </a:rPr>
              <a:t> Product matrix for gA X gB^-1:</a:t>
            </a:r>
          </a:p>
          <a:p>
            <a:r>
              <a:rPr lang="en-US" sz="1400" b="1">
                <a:latin typeface="Courier" charset="0"/>
              </a:rPr>
              <a:t>[    -0.667     0.333     0.667 ]</a:t>
            </a:r>
          </a:p>
          <a:p>
            <a:r>
              <a:rPr lang="en-US" sz="1400" b="1">
                <a:latin typeface="Courier" charset="0"/>
              </a:rPr>
              <a:t>[     0.333    -0.667     0.667 ]</a:t>
            </a:r>
          </a:p>
          <a:p>
            <a:r>
              <a:rPr lang="en-US" sz="1400" b="1">
                <a:latin typeface="Courier" charset="0"/>
              </a:rPr>
              <a:t>[     0.667     0.667     0.333 ]</a:t>
            </a:r>
          </a:p>
          <a:p>
            <a:r>
              <a:rPr lang="en-US" sz="1400" b="1">
                <a:latin typeface="Courier" charset="0"/>
              </a:rPr>
              <a:t> MISORI: angle=   60. axis=  1 1 -1</a:t>
            </a:r>
          </a:p>
          <a:p>
            <a:endParaRPr lang="en-US" sz="900" b="1">
              <a:latin typeface="Courier" charset="0"/>
            </a:endParaRPr>
          </a:p>
        </p:txBody>
      </p:sp>
      <p:pic>
        <p:nvPicPr>
          <p:cNvPr id="63493" name="Picture 4"/>
          <p:cNvPicPr>
            <a:picLocks noChangeAspect="1" noChangeArrowheads="1"/>
          </p:cNvPicPr>
          <p:nvPr/>
        </p:nvPicPr>
        <p:blipFill>
          <a:blip r:embed="rId3">
            <a:extLst>
              <a:ext uri="{28A0092B-C50C-407E-A947-70E740481C1C}">
                <a14:useLocalDpi xmlns:a14="http://schemas.microsoft.com/office/drawing/2010/main" val="0"/>
              </a:ext>
            </a:extLst>
          </a:blip>
          <a:srcRect t="83519" r="58311"/>
          <a:stretch>
            <a:fillRect/>
          </a:stretch>
        </p:blipFill>
        <p:spPr bwMode="auto">
          <a:xfrm>
            <a:off x="6350000" y="4487863"/>
            <a:ext cx="23622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p:cNvPicPr>
            <a:picLocks noChangeAspect="1" noChangeArrowheads="1"/>
          </p:cNvPicPr>
          <p:nvPr/>
        </p:nvPicPr>
        <p:blipFill>
          <a:blip r:embed="rId3">
            <a:extLst>
              <a:ext uri="{28A0092B-C50C-407E-A947-70E740481C1C}">
                <a14:useLocalDpi xmlns:a14="http://schemas.microsoft.com/office/drawing/2010/main" val="0"/>
              </a:ext>
            </a:extLst>
          </a:blip>
          <a:srcRect t="83519" r="58311"/>
          <a:stretch>
            <a:fillRect/>
          </a:stretch>
        </p:blipFill>
        <p:spPr bwMode="auto">
          <a:xfrm flipV="1">
            <a:off x="6324600" y="2209800"/>
            <a:ext cx="24384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8"/>
          <p:cNvSpPr txBox="1">
            <a:spLocks noChangeArrowheads="1"/>
          </p:cNvSpPr>
          <p:nvPr/>
        </p:nvSpPr>
        <p:spPr bwMode="auto">
          <a:xfrm>
            <a:off x="7620000" y="3581400"/>
            <a:ext cx="6731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6600">
                <a:solidFill>
                  <a:srgbClr val="CC0000"/>
                </a:solidFill>
              </a:rPr>
              <a:t>+</a:t>
            </a:r>
          </a:p>
        </p:txBody>
      </p:sp>
      <p:sp>
        <p:nvSpPr>
          <p:cNvPr id="63496" name="Text Box 9"/>
          <p:cNvSpPr txBox="1">
            <a:spLocks noChangeArrowheads="1"/>
          </p:cNvSpPr>
          <p:nvPr/>
        </p:nvSpPr>
        <p:spPr bwMode="auto">
          <a:xfrm>
            <a:off x="6765925" y="1431925"/>
            <a:ext cx="176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{100} pole figures</a:t>
            </a:r>
          </a:p>
        </p:txBody>
      </p:sp>
      <p:sp>
        <p:nvSpPr>
          <p:cNvPr id="63497" name="Text Box 10"/>
          <p:cNvSpPr txBox="1">
            <a:spLocks noChangeArrowheads="1"/>
          </p:cNvSpPr>
          <p:nvPr/>
        </p:nvSpPr>
        <p:spPr bwMode="auto">
          <a:xfrm>
            <a:off x="517525" y="6161088"/>
            <a:ext cx="727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Note that the misorientation axis is // 1 1 -1, which is also the sample-1 (X) axis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EC72920-F159-234E-8FE2-8F5877DA00E9}" type="slidenum">
              <a:rPr lang="en-US" sz="1400">
                <a:latin typeface="Times" charset="0"/>
              </a:rPr>
              <a:pPr/>
              <a:t>26</a:t>
            </a:fld>
            <a:endParaRPr lang="en-US" sz="1400">
              <a:latin typeface="Times" charset="0"/>
            </a:endParaRPr>
          </a:p>
        </p:txBody>
      </p:sp>
      <p:sp>
        <p:nvSpPr>
          <p:cNvPr id="65539" name="Rectangle 2"/>
          <p:cNvSpPr>
            <a:spLocks noGrp="1" noChangeArrowheads="1"/>
          </p:cNvSpPr>
          <p:nvPr>
            <p:ph type="title"/>
          </p:nvPr>
        </p:nvSpPr>
        <p:spPr>
          <a:xfrm>
            <a:off x="685800" y="152400"/>
            <a:ext cx="7772400" cy="914400"/>
          </a:xfrm>
        </p:spPr>
        <p:txBody>
          <a:bodyPr/>
          <a:lstStyle/>
          <a:p>
            <a:r>
              <a:rPr lang="en-US">
                <a:latin typeface="Times" charset="0"/>
                <a:ea typeface="ＭＳ Ｐゴシック" charset="0"/>
                <a:cs typeface="ＭＳ Ｐゴシック" charset="0"/>
              </a:rPr>
              <a:t>Detail Output</a:t>
            </a:r>
          </a:p>
        </p:txBody>
      </p:sp>
      <p:sp>
        <p:nvSpPr>
          <p:cNvPr id="65540" name="Text Box 3"/>
          <p:cNvSpPr txBox="1">
            <a:spLocks noChangeArrowheads="1"/>
          </p:cNvSpPr>
          <p:nvPr/>
        </p:nvSpPr>
        <p:spPr bwMode="auto">
          <a:xfrm>
            <a:off x="663575" y="1249363"/>
            <a:ext cx="1512888"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 1st matrix:</a:t>
            </a:r>
          </a:p>
          <a:p>
            <a:r>
              <a:rPr lang="en-US" sz="800">
                <a:latin typeface="Times" charset="0"/>
              </a:rPr>
              <a:t>[    -0.691     0.596     0.408 ]</a:t>
            </a:r>
          </a:p>
          <a:p>
            <a:r>
              <a:rPr lang="en-US" sz="800">
                <a:latin typeface="Times" charset="0"/>
              </a:rPr>
              <a:t>[    -0.446    -0.797     0.408 ]</a:t>
            </a:r>
          </a:p>
          <a:p>
            <a:r>
              <a:rPr lang="en-US" sz="800">
                <a:latin typeface="Times" charset="0"/>
              </a:rPr>
              <a:t>[     0.569     0.100     0.817 ]</a:t>
            </a:r>
          </a:p>
          <a:p>
            <a:endParaRPr lang="en-US" sz="800">
              <a:latin typeface="Times" charset="0"/>
            </a:endParaRPr>
          </a:p>
          <a:p>
            <a:r>
              <a:rPr lang="en-US" sz="800">
                <a:latin typeface="Times" charset="0"/>
              </a:rPr>
              <a:t> 2nd matrix:</a:t>
            </a:r>
          </a:p>
          <a:p>
            <a:r>
              <a:rPr lang="en-US" sz="800">
                <a:latin typeface="Times" charset="0"/>
              </a:rPr>
              <a:t>[     0.691    -0.596     0.408 ]</a:t>
            </a:r>
          </a:p>
          <a:p>
            <a:r>
              <a:rPr lang="en-US" sz="800">
                <a:latin typeface="Times" charset="0"/>
              </a:rPr>
              <a:t>[     0.446     0.797     0.408 ]</a:t>
            </a:r>
          </a:p>
          <a:p>
            <a:r>
              <a:rPr lang="en-US" sz="800">
                <a:latin typeface="Times" charset="0"/>
              </a:rPr>
              <a:t>[    -0.569    -0.100     0.817 ]</a:t>
            </a:r>
          </a:p>
          <a:p>
            <a:endParaRPr lang="en-US" sz="800">
              <a:latin typeface="Times" charset="0"/>
            </a:endParaRPr>
          </a:p>
          <a:p>
            <a:r>
              <a:rPr lang="en-US" sz="800">
                <a:latin typeface="Times" charset="0"/>
              </a:rPr>
              <a:t>  Symmetry operator number  1</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2</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-0.666738808</a:t>
            </a:r>
          </a:p>
          <a:p>
            <a:r>
              <a:rPr lang="en-US" sz="800">
                <a:latin typeface="Times" charset="0"/>
              </a:rPr>
              <a:t>  angle =   146.446426</a:t>
            </a:r>
          </a:p>
          <a:p>
            <a:endParaRPr lang="en-US" sz="800">
              <a:latin typeface="Times" charset="0"/>
            </a:endParaRPr>
          </a:p>
          <a:p>
            <a:r>
              <a:rPr lang="en-US" sz="800">
                <a:latin typeface="Times" charset="0"/>
              </a:rPr>
              <a:t>  Symmetry operator number  3</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-0.333477736</a:t>
            </a:r>
          </a:p>
          <a:p>
            <a:r>
              <a:rPr lang="en-US" sz="800">
                <a:latin typeface="Times" charset="0"/>
              </a:rPr>
              <a:t>  angle =   131.815857</a:t>
            </a:r>
          </a:p>
          <a:p>
            <a:endParaRPr lang="en-US" sz="800">
              <a:latin typeface="Times" charset="0"/>
            </a:endParaRPr>
          </a:p>
          <a:p>
            <a:r>
              <a:rPr lang="en-US" sz="800">
                <a:latin typeface="Times" charset="0"/>
              </a:rPr>
              <a:t>  Symmetry operator number  4</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-0.666738927</a:t>
            </a:r>
          </a:p>
          <a:p>
            <a:r>
              <a:rPr lang="en-US" sz="800">
                <a:latin typeface="Times" charset="0"/>
              </a:rPr>
              <a:t>  angle =   146.446442</a:t>
            </a:r>
          </a:p>
          <a:p>
            <a:endParaRPr lang="en-US" sz="800">
              <a:latin typeface="Times" charset="0"/>
            </a:endParaRPr>
          </a:p>
          <a:p>
            <a:endParaRPr lang="en-US" sz="800">
              <a:latin typeface="Times" charset="0"/>
            </a:endParaRPr>
          </a:p>
          <a:p>
            <a:endParaRPr lang="en-US" sz="800">
              <a:latin typeface="Times" charset="0"/>
            </a:endParaRPr>
          </a:p>
        </p:txBody>
      </p:sp>
      <p:sp>
        <p:nvSpPr>
          <p:cNvPr id="65541" name="Text Box 4"/>
          <p:cNvSpPr txBox="1">
            <a:spLocks noChangeArrowheads="1"/>
          </p:cNvSpPr>
          <p:nvPr/>
        </p:nvSpPr>
        <p:spPr bwMode="auto">
          <a:xfrm>
            <a:off x="2362200" y="1020763"/>
            <a:ext cx="1577975"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5</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-0.666738987</a:t>
            </a:r>
          </a:p>
          <a:p>
            <a:r>
              <a:rPr lang="en-US" sz="800">
                <a:latin typeface="Times" charset="0"/>
              </a:rPr>
              <a:t>  angle =   146.446442</a:t>
            </a:r>
          </a:p>
          <a:p>
            <a:endParaRPr lang="en-US" sz="800">
              <a:latin typeface="Times" charset="0"/>
            </a:endParaRPr>
          </a:p>
          <a:p>
            <a:r>
              <a:rPr lang="en-US" sz="800">
                <a:latin typeface="Times" charset="0"/>
              </a:rPr>
              <a:t>  Symmetry operator number  6</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-0.666738987</a:t>
            </a:r>
          </a:p>
          <a:p>
            <a:r>
              <a:rPr lang="en-US" sz="800">
                <a:latin typeface="Times" charset="0"/>
              </a:rPr>
              <a:t>  angle =   146.446442</a:t>
            </a:r>
          </a:p>
          <a:p>
            <a:endParaRPr lang="en-US" sz="800">
              <a:latin typeface="Times" charset="0"/>
            </a:endParaRPr>
          </a:p>
          <a:p>
            <a:r>
              <a:rPr lang="en-US" sz="800">
                <a:latin typeface="Times" charset="0"/>
              </a:rPr>
              <a:t>  Symmetry operator number  7</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-0.333477974</a:t>
            </a:r>
          </a:p>
          <a:p>
            <a:r>
              <a:rPr lang="en-US" sz="800">
                <a:latin typeface="Times" charset="0"/>
              </a:rPr>
              <a:t>  angle =   131.815872</a:t>
            </a:r>
          </a:p>
          <a:p>
            <a:endParaRPr lang="en-US" sz="800">
              <a:latin typeface="Times" charset="0"/>
            </a:endParaRPr>
          </a:p>
          <a:p>
            <a:r>
              <a:rPr lang="en-US" sz="800">
                <a:latin typeface="Times" charset="0"/>
              </a:rPr>
              <a:t>  Symmetry operator number  8</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1.66695571</a:t>
            </a:r>
          </a:p>
          <a:p>
            <a:r>
              <a:rPr lang="en-US" sz="800">
                <a:latin typeface="Times" charset="0"/>
              </a:rPr>
              <a:t>  angle =   70.5199966</a:t>
            </a:r>
          </a:p>
          <a:p>
            <a:endParaRPr lang="en-US" sz="800">
              <a:latin typeface="Times" charset="0"/>
            </a:endParaRPr>
          </a:p>
          <a:p>
            <a:r>
              <a:rPr lang="en-US" sz="800">
                <a:latin typeface="Times" charset="0"/>
              </a:rPr>
              <a:t>  Symmetry operator number  9</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0.333477855</a:t>
            </a:r>
          </a:p>
          <a:p>
            <a:r>
              <a:rPr lang="en-US" sz="800">
                <a:latin typeface="Times" charset="0"/>
              </a:rPr>
              <a:t>  angle =   109.46682</a:t>
            </a:r>
          </a:p>
          <a:p>
            <a:endParaRPr lang="en-US" sz="800">
              <a:latin typeface="Times" charset="0"/>
            </a:endParaRPr>
          </a:p>
          <a:p>
            <a:r>
              <a:rPr lang="en-US" sz="800">
                <a:latin typeface="Times" charset="0"/>
              </a:rPr>
              <a:t>  Symmetry operator number  10</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0.333477855</a:t>
            </a:r>
          </a:p>
          <a:p>
            <a:r>
              <a:rPr lang="en-US" sz="800">
                <a:latin typeface="Times" charset="0"/>
              </a:rPr>
              <a:t>  angle =   109.46682</a:t>
            </a:r>
          </a:p>
        </p:txBody>
      </p:sp>
      <p:sp>
        <p:nvSpPr>
          <p:cNvPr id="65542" name="Text Box 5"/>
          <p:cNvSpPr txBox="1">
            <a:spLocks noChangeArrowheads="1"/>
          </p:cNvSpPr>
          <p:nvPr/>
        </p:nvSpPr>
        <p:spPr bwMode="auto">
          <a:xfrm>
            <a:off x="3886200" y="974725"/>
            <a:ext cx="1512888"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11</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-0.333261013</a:t>
            </a:r>
          </a:p>
          <a:p>
            <a:r>
              <a:rPr lang="en-US" sz="800">
                <a:latin typeface="Times" charset="0"/>
              </a:rPr>
              <a:t>  angle =   131.807526</a:t>
            </a:r>
          </a:p>
          <a:p>
            <a:endParaRPr lang="en-US" sz="800">
              <a:latin typeface="Times" charset="0"/>
            </a:endParaRPr>
          </a:p>
          <a:p>
            <a:r>
              <a:rPr lang="en-US" sz="800">
                <a:latin typeface="Times" charset="0"/>
              </a:rPr>
              <a:t>  Symmetry operator number  12</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-0.333261073</a:t>
            </a:r>
          </a:p>
          <a:p>
            <a:r>
              <a:rPr lang="en-US" sz="800">
                <a:latin typeface="Times" charset="0"/>
              </a:rPr>
              <a:t>  angle =   131.807526</a:t>
            </a:r>
          </a:p>
          <a:p>
            <a:endParaRPr lang="en-US" sz="800">
              <a:latin typeface="Times" charset="0"/>
            </a:endParaRPr>
          </a:p>
          <a:p>
            <a:r>
              <a:rPr lang="en-US" sz="800">
                <a:latin typeface="Times" charset="0"/>
              </a:rPr>
              <a:t>  Symmetry operator number  13</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-0.333261013</a:t>
            </a:r>
          </a:p>
          <a:p>
            <a:r>
              <a:rPr lang="en-US" sz="800">
                <a:latin typeface="Times" charset="0"/>
              </a:rPr>
              <a:t>  angle =   131.807526</a:t>
            </a:r>
          </a:p>
          <a:p>
            <a:endParaRPr lang="en-US" sz="800">
              <a:latin typeface="Times" charset="0"/>
            </a:endParaRPr>
          </a:p>
          <a:p>
            <a:r>
              <a:rPr lang="en-US" sz="800">
                <a:latin typeface="Times" charset="0"/>
              </a:rPr>
              <a:t>  Symmetry operator number  14</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15</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16</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-0.333260953</a:t>
            </a:r>
          </a:p>
          <a:p>
            <a:r>
              <a:rPr lang="en-US" sz="800">
                <a:latin typeface="Times" charset="0"/>
              </a:rPr>
              <a:t>  angle =   131.807526</a:t>
            </a:r>
          </a:p>
        </p:txBody>
      </p:sp>
      <p:sp>
        <p:nvSpPr>
          <p:cNvPr id="65543" name="Text Box 6"/>
          <p:cNvSpPr txBox="1">
            <a:spLocks noChangeArrowheads="1"/>
          </p:cNvSpPr>
          <p:nvPr/>
        </p:nvSpPr>
        <p:spPr bwMode="auto">
          <a:xfrm>
            <a:off x="5410200" y="1020763"/>
            <a:ext cx="1512888"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17</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1.66652203</a:t>
            </a:r>
          </a:p>
          <a:p>
            <a:r>
              <a:rPr lang="en-US" sz="800">
                <a:latin typeface="Times" charset="0"/>
              </a:rPr>
              <a:t>  angle =   70.533165</a:t>
            </a:r>
          </a:p>
          <a:p>
            <a:endParaRPr lang="en-US" sz="800">
              <a:latin typeface="Times" charset="0"/>
            </a:endParaRPr>
          </a:p>
          <a:p>
            <a:r>
              <a:rPr lang="en-US" sz="800">
                <a:latin typeface="Times" charset="0"/>
              </a:rPr>
              <a:t>  Symmetry operator number  18</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1.66652203</a:t>
            </a:r>
          </a:p>
          <a:p>
            <a:r>
              <a:rPr lang="en-US" sz="800">
                <a:latin typeface="Times" charset="0"/>
              </a:rPr>
              <a:t>  angle =   70.533165</a:t>
            </a:r>
          </a:p>
          <a:p>
            <a:endParaRPr lang="en-US" sz="800">
              <a:latin typeface="Times" charset="0"/>
            </a:endParaRPr>
          </a:p>
          <a:p>
            <a:r>
              <a:rPr lang="en-US" sz="800">
                <a:latin typeface="Times" charset="0"/>
              </a:rPr>
              <a:t>  Symmetry operator number  19</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0.333044171</a:t>
            </a:r>
          </a:p>
          <a:p>
            <a:r>
              <a:rPr lang="en-US" sz="800">
                <a:latin typeface="Times" charset="0"/>
              </a:rPr>
              <a:t>  angle =   109.480003</a:t>
            </a:r>
          </a:p>
          <a:p>
            <a:endParaRPr lang="en-US" sz="800">
              <a:latin typeface="Times" charset="0"/>
            </a:endParaRPr>
          </a:p>
          <a:p>
            <a:r>
              <a:rPr lang="en-US" sz="800">
                <a:latin typeface="Times" charset="0"/>
              </a:rPr>
              <a:t>  Symmetry operator number  20</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2.</a:t>
            </a:r>
          </a:p>
          <a:p>
            <a:r>
              <a:rPr lang="en-US" sz="800">
                <a:latin typeface="Times" charset="0"/>
              </a:rPr>
              <a:t>  angle =   60.</a:t>
            </a:r>
          </a:p>
          <a:p>
            <a:endParaRPr lang="en-US" sz="800">
              <a:latin typeface="Times" charset="0"/>
            </a:endParaRPr>
          </a:p>
          <a:p>
            <a:r>
              <a:rPr lang="en-US" sz="800">
                <a:latin typeface="Times" charset="0"/>
              </a:rPr>
              <a:t>  Symmetry operator number  21</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2.</a:t>
            </a:r>
          </a:p>
          <a:p>
            <a:r>
              <a:rPr lang="en-US" sz="800">
                <a:latin typeface="Times" charset="0"/>
              </a:rPr>
              <a:t>  angle =   60.</a:t>
            </a:r>
          </a:p>
          <a:p>
            <a:endParaRPr lang="en-US" sz="800">
              <a:latin typeface="Times" charset="0"/>
            </a:endParaRPr>
          </a:p>
          <a:p>
            <a:r>
              <a:rPr lang="en-US" sz="800">
                <a:latin typeface="Times" charset="0"/>
              </a:rPr>
              <a:t>  Symmetry operator number  22</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-0.666522205</a:t>
            </a:r>
          </a:p>
          <a:p>
            <a:r>
              <a:rPr lang="en-US" sz="800">
                <a:latin typeface="Times" charset="0"/>
              </a:rPr>
              <a:t>  angle =   146.435211</a:t>
            </a:r>
          </a:p>
        </p:txBody>
      </p:sp>
      <p:sp>
        <p:nvSpPr>
          <p:cNvPr id="65544" name="Text Box 7"/>
          <p:cNvSpPr txBox="1">
            <a:spLocks noChangeArrowheads="1"/>
          </p:cNvSpPr>
          <p:nvPr/>
        </p:nvSpPr>
        <p:spPr bwMode="auto">
          <a:xfrm>
            <a:off x="7010400" y="990600"/>
            <a:ext cx="169227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  Symmetry operator number  23</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-0.666522026</a:t>
            </a:r>
          </a:p>
          <a:p>
            <a:r>
              <a:rPr lang="en-US" sz="800">
                <a:latin typeface="Times" charset="0"/>
              </a:rPr>
              <a:t>  angle =   146.435196</a:t>
            </a:r>
          </a:p>
          <a:p>
            <a:endParaRPr lang="en-US" sz="800">
              <a:latin typeface="Times" charset="0"/>
            </a:endParaRPr>
          </a:p>
          <a:p>
            <a:r>
              <a:rPr lang="en-US" sz="800">
                <a:latin typeface="Times" charset="0"/>
              </a:rPr>
              <a:t>  Symmetry operator number  24</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-0.999999881</a:t>
            </a:r>
          </a:p>
          <a:p>
            <a:r>
              <a:rPr lang="en-US" sz="800">
                <a:latin typeface="Times" charset="0"/>
              </a:rPr>
              <a:t>  angle =   179.980209</a:t>
            </a:r>
          </a:p>
          <a:p>
            <a:r>
              <a:rPr lang="en-US" sz="800">
                <a:latin typeface="Times" charset="0"/>
              </a:rPr>
              <a:t> MISORI: angle=   60. axis=  1 1 </a:t>
            </a:r>
          </a:p>
          <a:p>
            <a:endParaRPr lang="en-US" sz="800">
              <a:latin typeface="Times" charset="0"/>
            </a:endParaRPr>
          </a:p>
          <a:p>
            <a:r>
              <a:rPr lang="en-US" sz="800">
                <a:latin typeface="Times" charset="0"/>
              </a:rPr>
              <a:t>MISORI: angle=   60. axis=  1 1 -1-1</a:t>
            </a:r>
          </a:p>
          <a:p>
            <a:endParaRPr lang="en-US" sz="800">
              <a:latin typeface="Times" charset="0"/>
            </a:endParaRPr>
          </a:p>
        </p:txBody>
      </p:sp>
      <p:sp>
        <p:nvSpPr>
          <p:cNvPr id="65545" name="Text Box 8"/>
          <p:cNvSpPr txBox="1">
            <a:spLocks noChangeArrowheads="1"/>
          </p:cNvSpPr>
          <p:nvPr/>
        </p:nvSpPr>
        <p:spPr bwMode="auto">
          <a:xfrm>
            <a:off x="6934200" y="3429000"/>
            <a:ext cx="19812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b="1"/>
              <a:t>This set of tables shows each successive result as a different symmetry operator is applied to </a:t>
            </a:r>
            <a:r>
              <a:rPr lang="en-US" b="1" i="1"/>
              <a:t>∆g</a:t>
            </a:r>
            <a:r>
              <a:rPr lang="en-US" b="1"/>
              <a:t>.  Note how the angle and the axis varies in each case!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C08C662-4470-CF43-A002-C8492D35CBA0}" type="slidenum">
              <a:rPr lang="en-US" sz="1400">
                <a:latin typeface="Times" charset="0"/>
              </a:rPr>
              <a:pPr/>
              <a:t>27</a:t>
            </a:fld>
            <a:endParaRPr lang="en-US" sz="1400">
              <a:latin typeface="Times" charset="0"/>
            </a:endParaRPr>
          </a:p>
        </p:txBody>
      </p:sp>
      <p:sp>
        <p:nvSpPr>
          <p:cNvPr id="6758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Basics</a:t>
            </a:r>
          </a:p>
        </p:txBody>
      </p:sp>
      <p:sp>
        <p:nvSpPr>
          <p:cNvPr id="67588" name="Rectangle 3"/>
          <p:cNvSpPr>
            <a:spLocks noGrp="1" noChangeArrowheads="1"/>
          </p:cNvSpPr>
          <p:nvPr>
            <p:ph type="body" sz="half" idx="1"/>
          </p:nvPr>
        </p:nvSpPr>
        <p:spPr>
          <a:ln>
            <a:solidFill>
              <a:srgbClr val="CC0000"/>
            </a:solidFill>
            <a:miter lim="800000"/>
            <a:headEnd/>
            <a:tailEnd/>
          </a:ln>
        </p:spPr>
        <p:txBody>
          <a:bodyPr/>
          <a:lstStyle/>
          <a:p>
            <a:r>
              <a:rPr lang="en-US" sz="3200">
                <a:solidFill>
                  <a:srgbClr val="CC0000"/>
                </a:solidFill>
                <a:latin typeface="Arial" charset="0"/>
                <a:ea typeface="ＭＳ Ｐゴシック" charset="0"/>
                <a:cs typeface="ＭＳ Ｐゴシック" charset="0"/>
              </a:rPr>
              <a:t>Passive Rotations</a:t>
            </a:r>
            <a:endParaRPr lang="en-US" sz="3200">
              <a:latin typeface="Arial" charset="0"/>
              <a:ea typeface="ＭＳ Ｐゴシック" charset="0"/>
              <a:cs typeface="ＭＳ Ｐゴシック" charset="0"/>
            </a:endParaRPr>
          </a:p>
          <a:p>
            <a:r>
              <a:rPr lang="en-US" sz="3200">
                <a:latin typeface="Arial" charset="0"/>
                <a:ea typeface="ＭＳ Ｐゴシック" charset="0"/>
                <a:cs typeface="ＭＳ Ｐゴシック" charset="0"/>
              </a:rPr>
              <a:t>Materials Science</a:t>
            </a:r>
          </a:p>
          <a:p>
            <a:r>
              <a:rPr lang="en-US" sz="3200" i="1">
                <a:latin typeface="Times New Roman" charset="0"/>
                <a:ea typeface="ＭＳ Ｐゴシック" charset="0"/>
                <a:cs typeface="ＭＳ Ｐゴシック" charset="0"/>
              </a:rPr>
              <a:t>g</a:t>
            </a:r>
            <a:r>
              <a:rPr lang="en-US" sz="3200">
                <a:latin typeface="Arial" charset="0"/>
                <a:ea typeface="ＭＳ Ｐゴシック" charset="0"/>
                <a:cs typeface="ＭＳ Ｐゴシック" charset="0"/>
              </a:rPr>
              <a:t> describes an </a:t>
            </a:r>
            <a:r>
              <a:rPr lang="en-US" sz="3200" i="1">
                <a:solidFill>
                  <a:srgbClr val="CC0000"/>
                </a:solidFill>
                <a:latin typeface="Arial" charset="0"/>
                <a:ea typeface="ＭＳ Ｐゴシック" charset="0"/>
                <a:cs typeface="ＭＳ Ｐゴシック" charset="0"/>
              </a:rPr>
              <a:t>axis transformation</a:t>
            </a:r>
            <a:r>
              <a:rPr lang="en-US" sz="3200" i="1">
                <a:latin typeface="Arial" charset="0"/>
                <a:ea typeface="ＭＳ Ｐゴシック" charset="0"/>
                <a:cs typeface="ＭＳ Ｐゴシック" charset="0"/>
              </a:rPr>
              <a:t> </a:t>
            </a:r>
            <a:r>
              <a:rPr lang="en-US" sz="3200">
                <a:latin typeface="Arial" charset="0"/>
                <a:ea typeface="ＭＳ Ｐゴシック" charset="0"/>
                <a:cs typeface="ＭＳ Ｐゴシック" charset="0"/>
              </a:rPr>
              <a:t>from sample to crystal axes</a:t>
            </a:r>
          </a:p>
        </p:txBody>
      </p:sp>
      <p:sp>
        <p:nvSpPr>
          <p:cNvPr id="67589" name="Rectangle 4"/>
          <p:cNvSpPr>
            <a:spLocks noGrp="1" noChangeArrowheads="1"/>
          </p:cNvSpPr>
          <p:nvPr>
            <p:ph type="body" sz="half" idx="2"/>
          </p:nvPr>
        </p:nvSpPr>
        <p:spPr>
          <a:ln>
            <a:solidFill>
              <a:schemeClr val="accent2"/>
            </a:solidFill>
            <a:miter lim="800000"/>
            <a:headEnd/>
            <a:tailEnd/>
          </a:ln>
        </p:spPr>
        <p:txBody>
          <a:bodyPr/>
          <a:lstStyle/>
          <a:p>
            <a:pPr>
              <a:lnSpc>
                <a:spcPct val="90000"/>
              </a:lnSpc>
            </a:pPr>
            <a:r>
              <a:rPr lang="en-US" sz="3200">
                <a:solidFill>
                  <a:schemeClr val="accent2"/>
                </a:solidFill>
                <a:latin typeface="Arial" charset="0"/>
                <a:ea typeface="ＭＳ Ｐゴシック" charset="0"/>
                <a:cs typeface="ＭＳ Ｐゴシック" charset="0"/>
              </a:rPr>
              <a:t>Active Rotations</a:t>
            </a:r>
            <a:endParaRPr lang="en-US" sz="3200">
              <a:latin typeface="Arial" charset="0"/>
              <a:ea typeface="ＭＳ Ｐゴシック" charset="0"/>
              <a:cs typeface="ＭＳ Ｐゴシック" charset="0"/>
            </a:endParaRPr>
          </a:p>
          <a:p>
            <a:pPr>
              <a:lnSpc>
                <a:spcPct val="90000"/>
              </a:lnSpc>
            </a:pPr>
            <a:r>
              <a:rPr lang="en-US" sz="3200">
                <a:latin typeface="Arial" charset="0"/>
                <a:ea typeface="ＭＳ Ｐゴシック" charset="0"/>
                <a:cs typeface="ＭＳ Ｐゴシック" charset="0"/>
              </a:rPr>
              <a:t>Solid mechanics</a:t>
            </a:r>
          </a:p>
          <a:p>
            <a:pPr>
              <a:lnSpc>
                <a:spcPct val="90000"/>
              </a:lnSpc>
            </a:pPr>
            <a:r>
              <a:rPr lang="en-US" sz="3200" i="1">
                <a:latin typeface="Times New Roman" charset="0"/>
                <a:ea typeface="ＭＳ Ｐゴシック" charset="0"/>
                <a:cs typeface="ＭＳ Ｐゴシック" charset="0"/>
              </a:rPr>
              <a:t>g</a:t>
            </a:r>
            <a:r>
              <a:rPr lang="en-US" sz="3200">
                <a:latin typeface="Arial" charset="0"/>
                <a:ea typeface="ＭＳ Ｐゴシック" charset="0"/>
                <a:cs typeface="ＭＳ Ｐゴシック" charset="0"/>
              </a:rPr>
              <a:t> describes a </a:t>
            </a:r>
            <a:r>
              <a:rPr lang="en-US" sz="3200" i="1">
                <a:solidFill>
                  <a:schemeClr val="accent2"/>
                </a:solidFill>
                <a:latin typeface="Arial" charset="0"/>
                <a:ea typeface="ＭＳ Ｐゴシック" charset="0"/>
                <a:cs typeface="ＭＳ Ｐゴシック" charset="0"/>
              </a:rPr>
              <a:t>rotation</a:t>
            </a:r>
            <a:r>
              <a:rPr lang="en-US" sz="3200">
                <a:latin typeface="Arial" charset="0"/>
                <a:ea typeface="ＭＳ Ｐゴシック" charset="0"/>
                <a:cs typeface="ＭＳ Ｐゴシック" charset="0"/>
              </a:rPr>
              <a:t> of a crystal from ref. position to its orientation.</a:t>
            </a:r>
          </a:p>
          <a:p>
            <a:pPr>
              <a:lnSpc>
                <a:spcPct val="90000"/>
              </a:lnSpc>
            </a:pPr>
            <a:endParaRPr lang="en-US" sz="3200">
              <a:latin typeface="Arial" charset="0"/>
              <a:ea typeface="ＭＳ Ｐゴシック" charset="0"/>
              <a:cs typeface="ＭＳ Ｐゴシック" charset="0"/>
            </a:endParaRPr>
          </a:p>
        </p:txBody>
      </p:sp>
      <p:sp>
        <p:nvSpPr>
          <p:cNvPr id="67590"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6EA5BA1-BFA2-8448-A124-B7F1E28A6D70}" type="slidenum">
              <a:rPr lang="en-US" sz="1400">
                <a:latin typeface="Times" charset="0"/>
              </a:rPr>
              <a:pPr/>
              <a:t>28</a:t>
            </a:fld>
            <a:endParaRPr lang="en-US" sz="1400">
              <a:latin typeface="Times" charset="0"/>
            </a:endParaRPr>
          </a:p>
        </p:txBody>
      </p:sp>
      <p:sp>
        <p:nvSpPr>
          <p:cNvPr id="6963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Objective</a:t>
            </a:r>
          </a:p>
        </p:txBody>
      </p:sp>
      <p:sp>
        <p:nvSpPr>
          <p:cNvPr id="69636" name="Rectangle 3"/>
          <p:cNvSpPr>
            <a:spLocks noGrp="1" noChangeArrowheads="1"/>
          </p:cNvSpPr>
          <p:nvPr>
            <p:ph type="body" idx="1"/>
          </p:nvPr>
        </p:nvSpPr>
        <p:spPr/>
        <p:txBody>
          <a:bodyPr/>
          <a:lstStyle/>
          <a:p>
            <a:r>
              <a:rPr lang="en-US" sz="2800">
                <a:latin typeface="Arial" charset="0"/>
                <a:ea typeface="ＭＳ Ｐゴシック" charset="0"/>
                <a:cs typeface="ＭＳ Ｐゴシック" charset="0"/>
              </a:rPr>
              <a:t>To make clear how it is possible to express a misorientation in more than (physically) equivalent fashion.</a:t>
            </a:r>
          </a:p>
          <a:p>
            <a:r>
              <a:rPr lang="en-US" sz="2800">
                <a:latin typeface="Arial" charset="0"/>
                <a:ea typeface="ＭＳ Ｐゴシック" charset="0"/>
                <a:cs typeface="ＭＳ Ｐゴシック" charset="0"/>
              </a:rPr>
              <a:t>To allow researchers to apply symmetry correctly; mistakes are easy to make!</a:t>
            </a:r>
          </a:p>
          <a:p>
            <a:r>
              <a:rPr lang="en-US" sz="2800">
                <a:latin typeface="Arial" charset="0"/>
                <a:ea typeface="ＭＳ Ｐゴシック" charset="0"/>
                <a:cs typeface="ＭＳ Ｐゴシック" charset="0"/>
              </a:rPr>
              <a:t>It is </a:t>
            </a:r>
            <a:r>
              <a:rPr lang="en-US" sz="2800" i="1">
                <a:latin typeface="Arial" charset="0"/>
                <a:ea typeface="ＭＳ Ｐゴシック" charset="0"/>
                <a:cs typeface="ＭＳ Ｐゴシック" charset="0"/>
              </a:rPr>
              <a:t>essential</a:t>
            </a:r>
            <a:r>
              <a:rPr lang="en-US" sz="2800">
                <a:latin typeface="Arial" charset="0"/>
                <a:ea typeface="ＭＳ Ｐゴシック" charset="0"/>
                <a:cs typeface="ＭＳ Ｐゴシック" charset="0"/>
              </a:rPr>
              <a:t> to know how a rotation/orientation/texture component is expressed in order to know how to apply symmetry operations.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8599DC1-344C-E146-87E4-E4F9A58032E6}" type="slidenum">
              <a:rPr lang="en-US" sz="1400">
                <a:latin typeface="Times" charset="0"/>
              </a:rPr>
              <a:pPr/>
              <a:t>29</a:t>
            </a:fld>
            <a:endParaRPr lang="en-US" sz="1400">
              <a:latin typeface="Times" charset="0"/>
            </a:endParaRPr>
          </a:p>
        </p:txBody>
      </p:sp>
      <p:sp>
        <p:nvSpPr>
          <p:cNvPr id="7168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Matrices</a:t>
            </a:r>
          </a:p>
        </p:txBody>
      </p:sp>
      <p:sp>
        <p:nvSpPr>
          <p:cNvPr id="71686" name="Rectangle 3"/>
          <p:cNvSpPr>
            <a:spLocks noGrp="1" noChangeArrowheads="1"/>
          </p:cNvSpPr>
          <p:nvPr>
            <p:ph type="body" sz="half" idx="1"/>
          </p:nvPr>
        </p:nvSpPr>
        <p:spPr/>
        <p:txBody>
          <a:bodyPr/>
          <a:lstStyle/>
          <a:p>
            <a:pPr>
              <a:buFontTx/>
              <a:buNone/>
            </a:pPr>
            <a:r>
              <a:rPr lang="en-US" sz="3600" b="1" i="1">
                <a:solidFill>
                  <a:srgbClr val="CC0000"/>
                </a:solidFill>
                <a:latin typeface="Times New Roman" charset="0"/>
                <a:ea typeface="ＭＳ Ｐゴシック" charset="0"/>
                <a:cs typeface="Times" charset="0"/>
              </a:rPr>
              <a:t>g</a:t>
            </a:r>
            <a:r>
              <a:rPr lang="en-US" sz="3200" b="1" i="1">
                <a:solidFill>
                  <a:srgbClr val="CC0000"/>
                </a:solidFill>
                <a:latin typeface="Times New Roman" charset="0"/>
                <a:ea typeface="ＭＳ Ｐゴシック" charset="0"/>
                <a:cs typeface="Times" charset="0"/>
              </a:rPr>
              <a:t> </a:t>
            </a:r>
            <a:r>
              <a:rPr lang="en-US" sz="3600">
                <a:solidFill>
                  <a:srgbClr val="CC0000"/>
                </a:solidFill>
                <a:latin typeface="Times New Roman" charset="0"/>
                <a:ea typeface="ＭＳ Ｐゴシック" charset="0"/>
                <a:cs typeface="Times" charset="0"/>
              </a:rPr>
              <a:t>= </a:t>
            </a:r>
            <a:r>
              <a:rPr lang="en-US" sz="3600" b="1" i="1">
                <a:solidFill>
                  <a:srgbClr val="CC0000"/>
                </a:solidFill>
                <a:latin typeface="Times New Roman" charset="0"/>
                <a:ea typeface="ＭＳ Ｐゴシック" charset="0"/>
                <a:cs typeface="Times" charset="0"/>
              </a:rPr>
              <a:t>Z</a:t>
            </a:r>
            <a:r>
              <a:rPr lang="en-US" sz="3600" i="1" baseline="-25000">
                <a:solidFill>
                  <a:srgbClr val="CC0000"/>
                </a:solidFill>
                <a:latin typeface="Times New Roman" charset="0"/>
                <a:ea typeface="ＭＳ Ｐゴシック" charset="0"/>
                <a:cs typeface="Times" charset="0"/>
              </a:rPr>
              <a:t>2</a:t>
            </a:r>
            <a:r>
              <a:rPr lang="en-US" sz="3600" b="1" i="1">
                <a:solidFill>
                  <a:srgbClr val="CC0000"/>
                </a:solidFill>
                <a:latin typeface="Times New Roman" charset="0"/>
                <a:ea typeface="ＭＳ Ｐゴシック" charset="0"/>
                <a:cs typeface="Times" charset="0"/>
              </a:rPr>
              <a:t>XZ</a:t>
            </a:r>
            <a:r>
              <a:rPr lang="en-US" sz="3600" i="1" baseline="-25000">
                <a:solidFill>
                  <a:srgbClr val="CC0000"/>
                </a:solidFill>
                <a:latin typeface="Times New Roman" charset="0"/>
                <a:ea typeface="ＭＳ Ｐゴシック" charset="0"/>
                <a:cs typeface="Times" charset="0"/>
              </a:rPr>
              <a:t>1 </a:t>
            </a:r>
            <a:r>
              <a:rPr lang="en-US" sz="3600" i="1">
                <a:solidFill>
                  <a:srgbClr val="CC0000"/>
                </a:solidFill>
                <a:latin typeface="Times New Roman" charset="0"/>
                <a:ea typeface="ＭＳ Ｐゴシック" charset="0"/>
                <a:cs typeface="Times" charset="0"/>
              </a:rPr>
              <a:t>=</a:t>
            </a:r>
            <a:endParaRPr lang="en-US" sz="4800" i="1">
              <a:latin typeface="Arial" charset="0"/>
              <a:ea typeface="ＭＳ Ｐゴシック" charset="0"/>
              <a:cs typeface="Times" charset="0"/>
            </a:endParaRPr>
          </a:p>
        </p:txBody>
      </p:sp>
      <p:sp>
        <p:nvSpPr>
          <p:cNvPr id="71687" name="Rectangle 4"/>
          <p:cNvSpPr>
            <a:spLocks noGrp="1" noChangeArrowheads="1"/>
          </p:cNvSpPr>
          <p:nvPr>
            <p:ph type="body" sz="half" idx="2"/>
          </p:nvPr>
        </p:nvSpPr>
        <p:spPr>
          <a:xfrm>
            <a:off x="4648200" y="2133600"/>
            <a:ext cx="4114800" cy="2057400"/>
          </a:xfrm>
        </p:spPr>
        <p:txBody>
          <a:bodyPr/>
          <a:lstStyle/>
          <a:p>
            <a:pPr>
              <a:buFontTx/>
              <a:buNone/>
            </a:pPr>
            <a:r>
              <a:rPr lang="en-US" sz="1600">
                <a:latin typeface="Arial" charset="0"/>
                <a:ea typeface="ＭＳ Ｐゴシック" charset="0"/>
                <a:cs typeface="ＭＳ Ｐゴシック" charset="0"/>
              </a:rPr>
              <a:t/>
            </a:r>
            <a:br>
              <a:rPr lang="en-US" sz="1600">
                <a:latin typeface="Arial" charset="0"/>
                <a:ea typeface="ＭＳ Ｐゴシック" charset="0"/>
                <a:cs typeface="ＭＳ Ｐゴシック" charset="0"/>
              </a:rPr>
            </a:br>
            <a:r>
              <a:rPr lang="en-US" sz="1600">
                <a:latin typeface="Arial" charset="0"/>
                <a:ea typeface="ＭＳ Ｐゴシック" charset="0"/>
                <a:cs typeface="ＭＳ Ｐゴシック" charset="0"/>
              </a:rPr>
              <a:t/>
            </a:r>
            <a:br>
              <a:rPr lang="en-US" sz="1600">
                <a:latin typeface="Arial" charset="0"/>
                <a:ea typeface="ＭＳ Ｐゴシック" charset="0"/>
                <a:cs typeface="ＭＳ Ｐゴシック" charset="0"/>
              </a:rPr>
            </a:br>
            <a:r>
              <a:rPr lang="en-US" sz="1600">
                <a:latin typeface="Arial" charset="0"/>
                <a:ea typeface="ＭＳ Ｐゴシック" charset="0"/>
                <a:cs typeface="ＭＳ Ｐゴシック" charset="0"/>
              </a:rPr>
              <a:t/>
            </a:r>
            <a:br>
              <a:rPr lang="en-US" sz="1600">
                <a:latin typeface="Arial" charset="0"/>
                <a:ea typeface="ＭＳ Ｐゴシック" charset="0"/>
                <a:cs typeface="ＭＳ Ｐゴシック" charset="0"/>
              </a:rPr>
            </a:br>
            <a:r>
              <a:rPr lang="en-US" sz="1600">
                <a:latin typeface="Arial" charset="0"/>
                <a:ea typeface="ＭＳ Ｐゴシック" charset="0"/>
                <a:cs typeface="ＭＳ Ｐゴシック" charset="0"/>
              </a:rPr>
              <a:t/>
            </a:r>
            <a:br>
              <a:rPr lang="en-US" sz="1600">
                <a:latin typeface="Arial" charset="0"/>
                <a:ea typeface="ＭＳ Ｐゴシック" charset="0"/>
                <a:cs typeface="ＭＳ Ｐゴシック" charset="0"/>
              </a:rPr>
            </a:br>
            <a:r>
              <a:rPr lang="en-US" sz="1600">
                <a:latin typeface="Arial" charset="0"/>
                <a:ea typeface="ＭＳ Ｐゴシック" charset="0"/>
                <a:cs typeface="ＭＳ Ｐゴシック" charset="0"/>
              </a:rPr>
              <a:t/>
            </a:r>
            <a:br>
              <a:rPr lang="en-US" sz="1600">
                <a:latin typeface="Arial" charset="0"/>
                <a:ea typeface="ＭＳ Ｐゴシック" charset="0"/>
                <a:cs typeface="ＭＳ Ｐゴシック" charset="0"/>
              </a:rPr>
            </a:br>
            <a:r>
              <a:rPr lang="en-US" b="1" i="1">
                <a:solidFill>
                  <a:schemeClr val="accent2"/>
                </a:solidFill>
                <a:latin typeface="Times New Roman" charset="0"/>
                <a:ea typeface="ＭＳ Ｐゴシック" charset="0"/>
                <a:cs typeface="Times" charset="0"/>
              </a:rPr>
              <a:t>g</a:t>
            </a:r>
            <a:r>
              <a:rPr lang="en-US" sz="2400" b="1" i="1">
                <a:solidFill>
                  <a:schemeClr val="accent2"/>
                </a:solidFill>
                <a:latin typeface="Times New Roman" charset="0"/>
                <a:ea typeface="ＭＳ Ｐゴシック" charset="0"/>
                <a:cs typeface="Times" charset="0"/>
              </a:rPr>
              <a:t> </a:t>
            </a:r>
            <a:r>
              <a:rPr lang="en-US">
                <a:solidFill>
                  <a:schemeClr val="accent2"/>
                </a:solidFill>
                <a:latin typeface="Times New Roman" charset="0"/>
                <a:ea typeface="ＭＳ Ｐゴシック" charset="0"/>
                <a:cs typeface="Times" charset="0"/>
              </a:rPr>
              <a:t>= </a:t>
            </a:r>
            <a:r>
              <a:rPr lang="en-US" b="1" i="1">
                <a:solidFill>
                  <a:schemeClr val="accent2"/>
                </a:solidFill>
                <a:latin typeface="Times New Roman" charset="0"/>
                <a:ea typeface="ＭＳ Ｐゴシック" charset="0"/>
                <a:cs typeface="Times" charset="0"/>
              </a:rPr>
              <a:t>g</a:t>
            </a:r>
            <a:r>
              <a:rPr lang="en-US" sz="4400" b="1" i="1" baseline="-10000">
                <a:solidFill>
                  <a:schemeClr val="accent2"/>
                </a:solidFill>
                <a:latin typeface="Symbol" charset="0"/>
                <a:ea typeface="ＭＳ Ｐゴシック" charset="0"/>
                <a:cs typeface="Times" charset="0"/>
              </a:rPr>
              <a:t>f</a:t>
            </a:r>
            <a:r>
              <a:rPr lang="en-US" sz="2400" b="1" i="1" baseline="-30000">
                <a:solidFill>
                  <a:schemeClr val="accent2"/>
                </a:solidFill>
                <a:latin typeface="Times New Roman" charset="0"/>
                <a:ea typeface="ＭＳ Ｐゴシック" charset="0"/>
                <a:cs typeface="Times" charset="0"/>
              </a:rPr>
              <a:t>1/</a:t>
            </a:r>
            <a:r>
              <a:rPr lang="en-US" b="1" i="1" baseline="-25000">
                <a:solidFill>
                  <a:schemeClr val="accent2"/>
                </a:solidFill>
                <a:latin typeface="Times New Roman" charset="0"/>
                <a:ea typeface="ＭＳ Ｐゴシック" charset="0"/>
                <a:cs typeface="Times" charset="0"/>
              </a:rPr>
              <a:t>001</a:t>
            </a:r>
            <a:r>
              <a:rPr lang="en-US" b="1" i="1">
                <a:solidFill>
                  <a:schemeClr val="accent2"/>
                </a:solidFill>
                <a:latin typeface="Times New Roman" charset="0"/>
                <a:ea typeface="ＭＳ Ｐゴシック" charset="0"/>
                <a:cs typeface="Times" charset="0"/>
              </a:rPr>
              <a:t>g</a:t>
            </a:r>
            <a:r>
              <a:rPr lang="en-US" sz="4000" b="1" i="1" baseline="-18000">
                <a:solidFill>
                  <a:schemeClr val="accent2"/>
                </a:solidFill>
                <a:latin typeface="Symbol" charset="0"/>
                <a:ea typeface="ＭＳ Ｐゴシック" charset="0"/>
                <a:cs typeface="Times" charset="0"/>
              </a:rPr>
              <a:t>F</a:t>
            </a:r>
            <a:r>
              <a:rPr lang="en-US" b="1" i="1" baseline="-25000">
                <a:solidFill>
                  <a:schemeClr val="accent2"/>
                </a:solidFill>
                <a:latin typeface="Times New Roman" charset="0"/>
                <a:ea typeface="ＭＳ Ｐゴシック" charset="0"/>
                <a:cs typeface="Times" charset="0"/>
              </a:rPr>
              <a:t>100</a:t>
            </a:r>
            <a:r>
              <a:rPr lang="en-US" b="1" i="1">
                <a:solidFill>
                  <a:schemeClr val="accent2"/>
                </a:solidFill>
                <a:latin typeface="Times New Roman" charset="0"/>
                <a:ea typeface="ＭＳ Ｐゴシック" charset="0"/>
                <a:cs typeface="Times" charset="0"/>
              </a:rPr>
              <a:t>g</a:t>
            </a:r>
            <a:r>
              <a:rPr lang="en-US" sz="4400" b="1" i="1" baseline="-10000">
                <a:solidFill>
                  <a:schemeClr val="accent2"/>
                </a:solidFill>
                <a:latin typeface="Symbol" charset="0"/>
                <a:ea typeface="ＭＳ Ｐゴシック" charset="0"/>
                <a:cs typeface="Times" charset="0"/>
              </a:rPr>
              <a:t>f</a:t>
            </a:r>
            <a:r>
              <a:rPr lang="en-US" b="1" i="1" baseline="-25000">
                <a:solidFill>
                  <a:schemeClr val="accent2"/>
                </a:solidFill>
                <a:latin typeface="Times New Roman" charset="0"/>
                <a:ea typeface="ＭＳ Ｐゴシック" charset="0"/>
                <a:cs typeface="Times" charset="0"/>
              </a:rPr>
              <a:t>2/001</a:t>
            </a:r>
            <a:r>
              <a:rPr lang="en-US" i="1" baseline="-25000">
                <a:solidFill>
                  <a:schemeClr val="accent2"/>
                </a:solidFill>
                <a:latin typeface="Arial" charset="0"/>
                <a:ea typeface="ＭＳ Ｐゴシック" charset="0"/>
                <a:cs typeface="Times" charset="0"/>
              </a:rPr>
              <a:t> </a:t>
            </a:r>
            <a:r>
              <a:rPr lang="en-US" i="1">
                <a:solidFill>
                  <a:schemeClr val="accent2"/>
                </a:solidFill>
                <a:latin typeface="Arial" charset="0"/>
                <a:ea typeface="ＭＳ Ｐゴシック" charset="0"/>
                <a:cs typeface="Times" charset="0"/>
              </a:rPr>
              <a:t>=</a:t>
            </a:r>
            <a:endParaRPr lang="en-US" i="1">
              <a:latin typeface="Arial" charset="0"/>
              <a:ea typeface="ＭＳ Ｐゴシック" charset="0"/>
              <a:cs typeface="Times" charset="0"/>
            </a:endParaRPr>
          </a:p>
        </p:txBody>
      </p:sp>
      <p:graphicFrame>
        <p:nvGraphicFramePr>
          <p:cNvPr id="71682" name="Object 2"/>
          <p:cNvGraphicFramePr>
            <a:graphicFrameLocks noChangeAspect="1"/>
          </p:cNvGraphicFramePr>
          <p:nvPr/>
        </p:nvGraphicFramePr>
        <p:xfrm>
          <a:off x="434975" y="2133600"/>
          <a:ext cx="4365625" cy="1784350"/>
        </p:xfrm>
        <a:graphic>
          <a:graphicData uri="http://schemas.openxmlformats.org/presentationml/2006/ole">
            <mc:AlternateContent xmlns:mc="http://schemas.openxmlformats.org/markup-compatibility/2006">
              <mc:Choice xmlns:v="urn:schemas-microsoft-com:vml" Requires="v">
                <p:oleObj spid="_x0000_s71692" name="Equation" r:id="rId4" imgW="3606800" imgH="1473200" progId="Equation.3">
                  <p:embed/>
                </p:oleObj>
              </mc:Choice>
              <mc:Fallback>
                <p:oleObj name="Equation" r:id="rId4" imgW="3606800" imgH="1473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133600"/>
                        <a:ext cx="436562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4213225" y="4114800"/>
          <a:ext cx="4473575" cy="1784350"/>
        </p:xfrm>
        <a:graphic>
          <a:graphicData uri="http://schemas.openxmlformats.org/presentationml/2006/ole">
            <mc:AlternateContent xmlns:mc="http://schemas.openxmlformats.org/markup-compatibility/2006">
              <mc:Choice xmlns:v="urn:schemas-microsoft-com:vml" Requires="v">
                <p:oleObj spid="_x0000_s71693" name="Equation" r:id="rId6" imgW="3695700" imgH="1473200" progId="Equation.3">
                  <p:embed/>
                </p:oleObj>
              </mc:Choice>
              <mc:Fallback>
                <p:oleObj name="Equation" r:id="rId6" imgW="3695700" imgH="1473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3225" y="4114800"/>
                        <a:ext cx="447357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8"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9D865D9-EBC7-7144-98A6-338D8731E7B4}" type="slidenum">
              <a:rPr lang="en-US" sz="1400">
                <a:latin typeface="Times" charset="0"/>
              </a:rPr>
              <a:pPr/>
              <a:t>3</a:t>
            </a:fld>
            <a:endParaRPr lang="en-US" sz="1400">
              <a:latin typeface="Times" charset="0"/>
            </a:endParaRPr>
          </a:p>
        </p:txBody>
      </p:sp>
      <p:sp>
        <p:nvSpPr>
          <p:cNvPr id="1945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References</a:t>
            </a:r>
          </a:p>
        </p:txBody>
      </p:sp>
      <p:sp>
        <p:nvSpPr>
          <p:cNvPr id="19460" name="Rectangle 3"/>
          <p:cNvSpPr>
            <a:spLocks noGrp="1" noChangeArrowheads="1"/>
          </p:cNvSpPr>
          <p:nvPr>
            <p:ph type="body" idx="1"/>
          </p:nvPr>
        </p:nvSpPr>
        <p:spPr>
          <a:xfrm>
            <a:off x="685800" y="1447800"/>
            <a:ext cx="7772400" cy="4800600"/>
          </a:xfrm>
        </p:spPr>
        <p:txBody>
          <a:bodyPr/>
          <a:lstStyle/>
          <a:p>
            <a:pPr>
              <a:lnSpc>
                <a:spcPct val="90000"/>
              </a:lnSpc>
            </a:pPr>
            <a:r>
              <a:rPr lang="en-US" sz="2000">
                <a:latin typeface="Arial" charset="0"/>
                <a:ea typeface="ＭＳ Ｐゴシック" charset="0"/>
                <a:cs typeface="ＭＳ Ｐゴシック" charset="0"/>
              </a:rPr>
              <a:t>A. Sutton and R. Balluffi, </a:t>
            </a:r>
            <a:r>
              <a:rPr lang="en-US" sz="2000" i="1">
                <a:latin typeface="Arial" charset="0"/>
                <a:ea typeface="ＭＳ Ｐゴシック" charset="0"/>
                <a:cs typeface="ＭＳ Ｐゴシック" charset="0"/>
              </a:rPr>
              <a:t>Interfaces in Crystalline Materials</a:t>
            </a:r>
            <a:r>
              <a:rPr lang="en-US" sz="2000">
                <a:latin typeface="Arial" charset="0"/>
                <a:ea typeface="ＭＳ Ｐゴシック" charset="0"/>
                <a:cs typeface="ＭＳ Ｐゴシック" charset="0"/>
              </a:rPr>
              <a:t>, Oxford, 1996.</a:t>
            </a:r>
          </a:p>
          <a:p>
            <a:pPr>
              <a:lnSpc>
                <a:spcPct val="90000"/>
              </a:lnSpc>
            </a:pPr>
            <a:r>
              <a:rPr lang="en-US" sz="2000">
                <a:latin typeface="Arial" charset="0"/>
                <a:ea typeface="ＭＳ Ｐゴシック" charset="0"/>
                <a:cs typeface="ＭＳ Ｐゴシック" charset="0"/>
              </a:rPr>
              <a:t>V. Randle &amp; O. Engler (2000). </a:t>
            </a:r>
            <a:r>
              <a:rPr lang="en-US" sz="2000" i="1">
                <a:latin typeface="Arial" charset="0"/>
                <a:ea typeface="ＭＳ Ｐゴシック" charset="0"/>
                <a:cs typeface="ＭＳ Ｐゴシック" charset="0"/>
              </a:rPr>
              <a:t>Texture Analysis: Macrotexture, Microtexture &amp; Orientation Mapping</a:t>
            </a:r>
            <a:r>
              <a:rPr lang="en-US" sz="2000">
                <a:latin typeface="Arial" charset="0"/>
                <a:ea typeface="ＭＳ Ｐゴシック" charset="0"/>
                <a:cs typeface="ＭＳ Ｐゴシック" charset="0"/>
              </a:rPr>
              <a:t>. Amsterdam, Holland, Gordon &amp; Breach.</a:t>
            </a:r>
          </a:p>
          <a:p>
            <a:pPr>
              <a:lnSpc>
                <a:spcPct val="90000"/>
              </a:lnSpc>
            </a:pPr>
            <a:r>
              <a:rPr lang="en-US" sz="2000">
                <a:latin typeface="Arial" charset="0"/>
                <a:ea typeface="ＭＳ Ｐゴシック" charset="0"/>
                <a:cs typeface="Times" charset="0"/>
              </a:rPr>
              <a:t>Frank, F. (1988). </a:t>
            </a:r>
            <a:r>
              <a:rPr lang="ja-JP" altLang="en-US" sz="2000">
                <a:latin typeface="Arial" charset="0"/>
                <a:ea typeface="ＭＳ Ｐゴシック" charset="0"/>
                <a:cs typeface="Times" charset="0"/>
              </a:rPr>
              <a:t>“</a:t>
            </a:r>
            <a:r>
              <a:rPr lang="en-US" sz="2000">
                <a:latin typeface="Arial" charset="0"/>
                <a:ea typeface="ＭＳ Ｐゴシック" charset="0"/>
                <a:cs typeface="Times" charset="0"/>
              </a:rPr>
              <a:t>Orientation mapping.</a:t>
            </a:r>
            <a:r>
              <a:rPr lang="ja-JP" altLang="en-US" sz="2000">
                <a:latin typeface="Arial" charset="0"/>
                <a:ea typeface="ＭＳ Ｐゴシック" charset="0"/>
                <a:cs typeface="Times" charset="0"/>
              </a:rPr>
              <a:t>”</a:t>
            </a:r>
            <a:r>
              <a:rPr lang="en-US" sz="2000">
                <a:latin typeface="Arial" charset="0"/>
                <a:ea typeface="ＭＳ Ｐゴシック" charset="0"/>
                <a:cs typeface="Times" charset="0"/>
              </a:rPr>
              <a:t> </a:t>
            </a:r>
            <a:r>
              <a:rPr lang="en-US" sz="2000" i="1">
                <a:latin typeface="Arial" charset="0"/>
                <a:ea typeface="ＭＳ Ｐゴシック" charset="0"/>
                <a:cs typeface="Times" charset="0"/>
              </a:rPr>
              <a:t>Metallurgical Transactions </a:t>
            </a:r>
            <a:r>
              <a:rPr lang="en-US" sz="2000" b="1">
                <a:latin typeface="Arial" charset="0"/>
                <a:ea typeface="ＭＳ Ｐゴシック" charset="0"/>
                <a:cs typeface="Times" charset="0"/>
              </a:rPr>
              <a:t>19A</a:t>
            </a:r>
            <a:r>
              <a:rPr lang="en-US" sz="2000">
                <a:latin typeface="Arial" charset="0"/>
                <a:ea typeface="ＭＳ Ｐゴシック" charset="0"/>
                <a:cs typeface="Times" charset="0"/>
              </a:rPr>
              <a:t>: 403-408.</a:t>
            </a:r>
          </a:p>
          <a:p>
            <a:pPr>
              <a:lnSpc>
                <a:spcPct val="90000"/>
              </a:lnSpc>
            </a:pPr>
            <a:r>
              <a:rPr lang="en-US" sz="2000">
                <a:latin typeface="Arial" charset="0"/>
                <a:ea typeface="ＭＳ Ｐゴシック" charset="0"/>
                <a:cs typeface="ＭＳ Ｐゴシック" charset="0"/>
              </a:rPr>
              <a:t>H. Grimmer, </a:t>
            </a:r>
            <a:r>
              <a:rPr lang="en-US" sz="2000" i="1">
                <a:latin typeface="Arial" charset="0"/>
                <a:ea typeface="ＭＳ Ｐゴシック" charset="0"/>
                <a:cs typeface="ＭＳ Ｐゴシック" charset="0"/>
              </a:rPr>
              <a:t>Acta Cryst</a:t>
            </a:r>
            <a:r>
              <a:rPr lang="en-US" sz="2000">
                <a:latin typeface="Arial" charset="0"/>
                <a:ea typeface="ＭＳ Ｐゴシック" charset="0"/>
                <a:cs typeface="ＭＳ Ｐゴシック" charset="0"/>
              </a:rPr>
              <a:t>., </a:t>
            </a:r>
            <a:r>
              <a:rPr lang="en-US" sz="2000" b="1">
                <a:latin typeface="Arial" charset="0"/>
                <a:ea typeface="ＭＳ Ｐゴシック" charset="0"/>
                <a:cs typeface="ＭＳ Ｐゴシック" charset="0"/>
              </a:rPr>
              <a:t>A30</a:t>
            </a:r>
            <a:r>
              <a:rPr lang="en-US" sz="2000">
                <a:latin typeface="Arial" charset="0"/>
                <a:ea typeface="ＭＳ Ｐゴシック" charset="0"/>
                <a:cs typeface="ＭＳ Ｐゴシック" charset="0"/>
              </a:rPr>
              <a:t>, 685 (1974)</a:t>
            </a:r>
          </a:p>
          <a:p>
            <a:pPr>
              <a:lnSpc>
                <a:spcPct val="90000"/>
              </a:lnSpc>
            </a:pPr>
            <a:r>
              <a:rPr lang="en-US" sz="2000">
                <a:latin typeface="Arial" charset="0"/>
                <a:ea typeface="ＭＳ Ｐゴシック" charset="0"/>
                <a:cs typeface="ＭＳ Ｐゴシック" charset="0"/>
              </a:rPr>
              <a:t>V. Randle &amp; O. Engler (2000). </a:t>
            </a:r>
            <a:r>
              <a:rPr lang="en-US" sz="2000" i="1">
                <a:latin typeface="Arial" charset="0"/>
                <a:ea typeface="ＭＳ Ｐゴシック" charset="0"/>
                <a:cs typeface="ＭＳ Ｐゴシック" charset="0"/>
              </a:rPr>
              <a:t>Texture Analysis: Macrotexture, Microtexture &amp; Orientation Mapping</a:t>
            </a:r>
            <a:r>
              <a:rPr lang="en-US" sz="2000">
                <a:latin typeface="Arial" charset="0"/>
                <a:ea typeface="ＭＳ Ｐゴシック" charset="0"/>
                <a:cs typeface="ＭＳ Ｐゴシック" charset="0"/>
              </a:rPr>
              <a:t>. Amsterdam, Holland, Gordon &amp; Breach.</a:t>
            </a:r>
          </a:p>
          <a:p>
            <a:pPr>
              <a:lnSpc>
                <a:spcPct val="90000"/>
              </a:lnSpc>
            </a:pPr>
            <a:r>
              <a:rPr lang="en-US" sz="2000">
                <a:latin typeface="Arial" charset="0"/>
                <a:ea typeface="ＭＳ Ｐゴシック" charset="0"/>
                <a:cs typeface="ＭＳ Ｐゴシック" charset="0"/>
              </a:rPr>
              <a:t>S. Altmann (2005 - reissue by Dover), </a:t>
            </a:r>
            <a:r>
              <a:rPr lang="en-US" sz="2000" i="1">
                <a:latin typeface="Arial" charset="0"/>
                <a:ea typeface="ＭＳ Ｐゴシック" charset="0"/>
                <a:cs typeface="ＭＳ Ｐゴシック" charset="0"/>
              </a:rPr>
              <a:t>Rotations, Quaternions and Double Groups</a:t>
            </a:r>
            <a:r>
              <a:rPr lang="en-US" sz="2000">
                <a:latin typeface="Arial" charset="0"/>
                <a:ea typeface="ＭＳ Ｐゴシック" charset="0"/>
                <a:cs typeface="ＭＳ Ｐゴシック" charset="0"/>
              </a:rPr>
              <a:t>, Oxford.</a:t>
            </a:r>
          </a:p>
          <a:p>
            <a:pPr>
              <a:lnSpc>
                <a:spcPct val="90000"/>
              </a:lnSpc>
            </a:pPr>
            <a:r>
              <a:rPr lang="en-US" sz="2000">
                <a:latin typeface="Arial" charset="0"/>
                <a:ea typeface="ＭＳ Ｐゴシック" charset="0"/>
                <a:cs typeface="ＭＳ Ｐゴシック" charset="0"/>
              </a:rPr>
              <a:t>A. Morawiec (2003), </a:t>
            </a:r>
            <a:r>
              <a:rPr lang="en-US" sz="2000" i="1">
                <a:latin typeface="Arial" charset="0"/>
                <a:ea typeface="ＭＳ Ｐゴシック" charset="0"/>
                <a:cs typeface="ＭＳ Ｐゴシック" charset="0"/>
              </a:rPr>
              <a:t>Orientations and Rotations</a:t>
            </a:r>
            <a:r>
              <a:rPr lang="en-US" sz="2000">
                <a:latin typeface="Arial" charset="0"/>
                <a:ea typeface="ＭＳ Ｐゴシック" charset="0"/>
                <a:cs typeface="ＭＳ Ｐゴシック" charset="0"/>
              </a:rPr>
              <a:t>, Springer (Europe).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5B519C2-6E95-7447-8276-88E0D476250C}" type="slidenum">
              <a:rPr lang="en-US" sz="1400">
                <a:latin typeface="Times" charset="0"/>
              </a:rPr>
              <a:pPr/>
              <a:t>30</a:t>
            </a:fld>
            <a:endParaRPr lang="en-US" sz="1400">
              <a:latin typeface="Times" charset="0"/>
            </a:endParaRPr>
          </a:p>
        </p:txBody>
      </p:sp>
      <p:sp>
        <p:nvSpPr>
          <p:cNvPr id="7373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 active rotations</a:t>
            </a:r>
          </a:p>
        </p:txBody>
      </p:sp>
      <p:sp>
        <p:nvSpPr>
          <p:cNvPr id="73732" name="Rectangle 3"/>
          <p:cNvSpPr>
            <a:spLocks noGrp="1" noChangeArrowheads="1"/>
          </p:cNvSpPr>
          <p:nvPr>
            <p:ph type="body" sz="half" idx="1"/>
          </p:nvPr>
        </p:nvSpPr>
        <p:spPr>
          <a:xfrm>
            <a:off x="685800" y="1447800"/>
            <a:ext cx="4419600" cy="4114800"/>
          </a:xfrm>
        </p:spPr>
        <p:txBody>
          <a:bodyPr/>
          <a:lstStyle/>
          <a:p>
            <a:pPr>
              <a:lnSpc>
                <a:spcPct val="90000"/>
              </a:lnSpc>
            </a:pPr>
            <a:r>
              <a:rPr lang="en-US" sz="2400">
                <a:latin typeface="Arial" charset="0"/>
                <a:ea typeface="ＭＳ Ｐゴシック" charset="0"/>
                <a:cs typeface="ＭＳ Ｐゴシック" charset="0"/>
              </a:rPr>
              <a:t>So what happens when we express orientations as active rotations in the sample reference frame?</a:t>
            </a:r>
          </a:p>
          <a:p>
            <a:pPr>
              <a:lnSpc>
                <a:spcPct val="90000"/>
              </a:lnSpc>
            </a:pPr>
            <a:r>
              <a:rPr lang="en-US" sz="2400">
                <a:latin typeface="Arial" charset="0"/>
                <a:ea typeface="ＭＳ Ｐゴシック" charset="0"/>
                <a:cs typeface="ＭＳ Ｐゴシック" charset="0"/>
              </a:rPr>
              <a:t>The result is similar (same minimum rotation angle) but the axis is different!</a:t>
            </a:r>
          </a:p>
          <a:p>
            <a:pPr>
              <a:lnSpc>
                <a:spcPct val="90000"/>
              </a:lnSpc>
            </a:pPr>
            <a:r>
              <a:rPr lang="en-US" sz="2400">
                <a:latin typeface="Arial" charset="0"/>
                <a:ea typeface="ＭＳ Ｐゴシック" charset="0"/>
                <a:cs typeface="ＭＳ Ｐゴシック" charset="0"/>
              </a:rPr>
              <a:t>The rotation axis is the sample [100] axis, which happens to be parallel to a crystal &lt;111&gt; direction.</a:t>
            </a:r>
          </a:p>
        </p:txBody>
      </p:sp>
      <p:pic>
        <p:nvPicPr>
          <p:cNvPr id="73733" name="Picture 5"/>
          <p:cNvPicPr>
            <a:picLocks noChangeAspect="1" noChangeArrowheads="1"/>
          </p:cNvPicPr>
          <p:nvPr/>
        </p:nvPicPr>
        <p:blipFill>
          <a:blip r:embed="rId2">
            <a:extLst>
              <a:ext uri="{28A0092B-C50C-407E-A947-70E740481C1C}">
                <a14:useLocalDpi xmlns:a14="http://schemas.microsoft.com/office/drawing/2010/main" val="0"/>
              </a:ext>
            </a:extLst>
          </a:blip>
          <a:srcRect t="83519" r="58311"/>
          <a:stretch>
            <a:fillRect/>
          </a:stretch>
        </p:blipFill>
        <p:spPr bwMode="auto">
          <a:xfrm>
            <a:off x="6350000" y="4487863"/>
            <a:ext cx="23622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p:cNvPicPr>
            <a:picLocks noChangeAspect="1" noChangeArrowheads="1"/>
          </p:cNvPicPr>
          <p:nvPr/>
        </p:nvPicPr>
        <p:blipFill>
          <a:blip r:embed="rId2">
            <a:extLst>
              <a:ext uri="{28A0092B-C50C-407E-A947-70E740481C1C}">
                <a14:useLocalDpi xmlns:a14="http://schemas.microsoft.com/office/drawing/2010/main" val="0"/>
              </a:ext>
            </a:extLst>
          </a:blip>
          <a:srcRect t="83519" r="58311"/>
          <a:stretch>
            <a:fillRect/>
          </a:stretch>
        </p:blipFill>
        <p:spPr bwMode="auto">
          <a:xfrm flipV="1">
            <a:off x="6324600" y="2209800"/>
            <a:ext cx="24384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8"/>
          <p:cNvSpPr txBox="1">
            <a:spLocks noChangeArrowheads="1"/>
          </p:cNvSpPr>
          <p:nvPr/>
        </p:nvSpPr>
        <p:spPr bwMode="auto">
          <a:xfrm>
            <a:off x="6765925" y="1431925"/>
            <a:ext cx="176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{100} pole figures</a:t>
            </a:r>
          </a:p>
        </p:txBody>
      </p:sp>
      <p:sp>
        <p:nvSpPr>
          <p:cNvPr id="73736" name="AutoShape 9"/>
          <p:cNvSpPr>
            <a:spLocks noChangeArrowheads="1"/>
          </p:cNvSpPr>
          <p:nvPr/>
        </p:nvSpPr>
        <p:spPr bwMode="auto">
          <a:xfrm rot="-5400000">
            <a:off x="7734300" y="3467100"/>
            <a:ext cx="457200" cy="1143000"/>
          </a:xfrm>
          <a:prstGeom prst="curvedLef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73737" name="Text Box 10"/>
          <p:cNvSpPr txBox="1">
            <a:spLocks noChangeArrowheads="1"/>
          </p:cNvSpPr>
          <p:nvPr/>
        </p:nvSpPr>
        <p:spPr bwMode="auto">
          <a:xfrm>
            <a:off x="6013450" y="3778250"/>
            <a:ext cx="1225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60° rotation</a:t>
            </a:r>
            <a:br>
              <a:rPr lang="en-US"/>
            </a:br>
            <a:r>
              <a:rPr lang="en-US"/>
              <a:t>about 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CF263A3-578C-DC41-AD1E-2BABE1492D3A}" type="slidenum">
              <a:rPr lang="en-US" sz="1400">
                <a:latin typeface="Times" charset="0"/>
              </a:rPr>
              <a:pPr/>
              <a:t>31</a:t>
            </a:fld>
            <a:endParaRPr lang="en-US" sz="1400">
              <a:latin typeface="Times" charset="0"/>
            </a:endParaRPr>
          </a:p>
        </p:txBody>
      </p:sp>
      <p:sp>
        <p:nvSpPr>
          <p:cNvPr id="7475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 example</a:t>
            </a:r>
          </a:p>
        </p:txBody>
      </p:sp>
      <p:sp>
        <p:nvSpPr>
          <p:cNvPr id="74756" name="Rectangle 3"/>
          <p:cNvSpPr>
            <a:spLocks noGrp="1" noChangeArrowheads="1"/>
          </p:cNvSpPr>
          <p:nvPr>
            <p:ph type="body" sz="half" idx="1"/>
          </p:nvPr>
        </p:nvSpPr>
        <p:spPr>
          <a:xfrm>
            <a:off x="609600" y="1600200"/>
            <a:ext cx="4114800" cy="4114800"/>
          </a:xfrm>
        </p:spPr>
        <p:txBody>
          <a:bodyPr/>
          <a:lstStyle/>
          <a:p>
            <a:pPr>
              <a:lnSpc>
                <a:spcPct val="90000"/>
              </a:lnSpc>
              <a:buFontTx/>
              <a:buNone/>
            </a:pPr>
            <a:r>
              <a:rPr lang="en-US" sz="1400" b="1">
                <a:latin typeface="Courier" charset="0"/>
                <a:ea typeface="ＭＳ Ｐゴシック" charset="0"/>
                <a:cs typeface="ＭＳ Ｐゴシック" charset="0"/>
              </a:rPr>
              <a:t> angles..     90.  35.2599983  45.</a:t>
            </a:r>
          </a:p>
          <a:p>
            <a:pPr>
              <a:lnSpc>
                <a:spcPct val="90000"/>
              </a:lnSpc>
              <a:spcBef>
                <a:spcPct val="0"/>
              </a:spcBef>
              <a:buFontTx/>
              <a:buNone/>
            </a:pPr>
            <a:r>
              <a:rPr lang="en-US" sz="1400" b="1">
                <a:latin typeface="Courier" charset="0"/>
                <a:ea typeface="ＭＳ Ｐゴシック" charset="0"/>
                <a:cs typeface="ＭＳ Ｐゴシック" charset="0"/>
              </a:rPr>
              <a:t>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Grain: Euler angles:   90.  35.2599983  45.</a:t>
            </a:r>
          </a:p>
          <a:p>
            <a:pPr>
              <a:lnSpc>
                <a:spcPct val="90000"/>
              </a:lnSpc>
              <a:spcBef>
                <a:spcPct val="0"/>
              </a:spcBef>
              <a:buFontTx/>
              <a:buNone/>
            </a:pPr>
            <a:r>
              <a:rPr lang="en-US" sz="1400" b="1">
                <a:latin typeface="Courier" charset="0"/>
                <a:ea typeface="ＭＳ Ｐゴシック" charset="0"/>
                <a:cs typeface="ＭＳ Ｐゴシック" charset="0"/>
              </a:rPr>
              <a:t> 2nd Grain: Euler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2nd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MISORInv: angle=   60. axis=  </a:t>
            </a:r>
            <a:r>
              <a:rPr lang="en-US" sz="1400" b="1">
                <a:solidFill>
                  <a:srgbClr val="CC0000"/>
                </a:solidFill>
                <a:latin typeface="Courier" charset="0"/>
                <a:ea typeface="ＭＳ Ｐゴシック" charset="0"/>
                <a:cs typeface="ＭＳ Ｐゴシック" charset="0"/>
              </a:rPr>
              <a:t>1 0 0</a:t>
            </a:r>
          </a:p>
        </p:txBody>
      </p:sp>
      <p:sp>
        <p:nvSpPr>
          <p:cNvPr id="74757"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sz="1200">
                <a:latin typeface="Courier" charset="0"/>
                <a:ea typeface="ＭＳ Ｐゴシック" charset="0"/>
                <a:cs typeface="ＭＳ Ｐゴシック" charset="0"/>
              </a:rPr>
              <a:t> Symmetry operator number  1</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-1.000     0.000     0.000 ]</a:t>
            </a:r>
          </a:p>
          <a:p>
            <a:pPr>
              <a:lnSpc>
                <a:spcPct val="90000"/>
              </a:lnSpc>
              <a:buFontTx/>
              <a:buNone/>
            </a:pPr>
            <a:r>
              <a:rPr lang="en-US" sz="1200">
                <a:latin typeface="Courier" charset="0"/>
                <a:ea typeface="ＭＳ Ｐゴシック" charset="0"/>
                <a:cs typeface="ＭＳ Ｐゴシック" charset="0"/>
              </a:rPr>
              <a:t>[     0.000    -1.000     0.000 ]</a:t>
            </a:r>
          </a:p>
          <a:p>
            <a:pPr>
              <a:lnSpc>
                <a:spcPct val="90000"/>
              </a:lnSpc>
              <a:buFontTx/>
              <a:buNone/>
            </a:pPr>
            <a:r>
              <a:rPr lang="en-US" sz="1200">
                <a:latin typeface="Courier" charset="0"/>
                <a:ea typeface="ＭＳ Ｐゴシック" charset="0"/>
                <a:cs typeface="ＭＳ Ｐゴシック" charset="0"/>
              </a:rPr>
              <a:t>[     0.000     0.000     1.000 ]</a:t>
            </a:r>
          </a:p>
          <a:p>
            <a:pPr>
              <a:lnSpc>
                <a:spcPct val="90000"/>
              </a:lnSpc>
              <a:buFontTx/>
              <a:buNone/>
            </a:pPr>
            <a:r>
              <a:rPr lang="en-US" sz="1200">
                <a:latin typeface="Courier" charset="0"/>
                <a:ea typeface="ＭＳ Ｐゴシック" charset="0"/>
                <a:cs typeface="ＭＳ Ｐゴシック" charset="0"/>
              </a:rPr>
              <a:t> Trace =  -1.</a:t>
            </a:r>
          </a:p>
          <a:p>
            <a:pPr>
              <a:lnSpc>
                <a:spcPct val="90000"/>
              </a:lnSpc>
              <a:buFontTx/>
              <a:buNone/>
            </a:pPr>
            <a:r>
              <a:rPr lang="en-US" sz="1200">
                <a:latin typeface="Courier" charset="0"/>
                <a:ea typeface="ＭＳ Ｐゴシック" charset="0"/>
                <a:cs typeface="ＭＳ Ｐゴシック" charset="0"/>
              </a:rPr>
              <a:t>  angle =   180.</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2</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-0.333     0.000     0.943 ]</a:t>
            </a:r>
          </a:p>
          <a:p>
            <a:pPr>
              <a:lnSpc>
                <a:spcPct val="90000"/>
              </a:lnSpc>
              <a:buFontTx/>
              <a:buNone/>
            </a:pPr>
            <a:r>
              <a:rPr lang="en-US" sz="1200">
                <a:latin typeface="Courier" charset="0"/>
                <a:ea typeface="ＭＳ Ｐゴシック" charset="0"/>
                <a:cs typeface="ＭＳ Ｐゴシック" charset="0"/>
              </a:rPr>
              <a:t>[     0.816    -0.500     0.289 ]</a:t>
            </a:r>
          </a:p>
          <a:p>
            <a:pPr>
              <a:lnSpc>
                <a:spcPct val="90000"/>
              </a:lnSpc>
              <a:buFontTx/>
              <a:buNone/>
            </a:pPr>
            <a:r>
              <a:rPr lang="en-US" sz="1200">
                <a:latin typeface="Courier" charset="0"/>
                <a:ea typeface="ＭＳ Ｐゴシック" charset="0"/>
                <a:cs typeface="ＭＳ Ｐゴシック" charset="0"/>
              </a:rPr>
              <a:t>[     0.471     0.866     0.167 ]</a:t>
            </a:r>
          </a:p>
          <a:p>
            <a:pPr>
              <a:lnSpc>
                <a:spcPct val="90000"/>
              </a:lnSpc>
              <a:buFontTx/>
              <a:buNone/>
            </a:pPr>
            <a:r>
              <a:rPr lang="en-US" sz="1200">
                <a:latin typeface="Courier" charset="0"/>
                <a:ea typeface="ＭＳ Ｐゴシック" charset="0"/>
                <a:cs typeface="ＭＳ Ｐゴシック" charset="0"/>
              </a:rPr>
              <a:t> Trace =  -0.666738927</a:t>
            </a:r>
          </a:p>
          <a:p>
            <a:pPr>
              <a:lnSpc>
                <a:spcPct val="90000"/>
              </a:lnSpc>
              <a:buFontTx/>
              <a:buNone/>
            </a:pPr>
            <a:r>
              <a:rPr lang="en-US" sz="1200">
                <a:latin typeface="Courier" charset="0"/>
                <a:ea typeface="ＭＳ Ｐゴシック" charset="0"/>
                <a:cs typeface="ＭＳ Ｐゴシック" charset="0"/>
              </a:rPr>
              <a:t>  angle =   146.446442</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3</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0.333     0.817     0.471 ]</a:t>
            </a:r>
          </a:p>
          <a:p>
            <a:pPr>
              <a:lnSpc>
                <a:spcPct val="90000"/>
              </a:lnSpc>
              <a:buFontTx/>
              <a:buNone/>
            </a:pPr>
            <a:r>
              <a:rPr lang="en-US" sz="1200">
                <a:latin typeface="Courier" charset="0"/>
                <a:ea typeface="ＭＳ Ｐゴシック" charset="0"/>
                <a:cs typeface="ＭＳ Ｐゴシック" charset="0"/>
              </a:rPr>
              <a:t>[     0.817     0.000    -0.577 ]</a:t>
            </a:r>
          </a:p>
          <a:p>
            <a:pPr>
              <a:lnSpc>
                <a:spcPct val="90000"/>
              </a:lnSpc>
              <a:buFontTx/>
              <a:buNone/>
            </a:pPr>
            <a:r>
              <a:rPr lang="en-US" sz="1200">
                <a:latin typeface="Courier" charset="0"/>
                <a:ea typeface="ＭＳ Ｐゴシック" charset="0"/>
                <a:cs typeface="ＭＳ Ｐゴシック" charset="0"/>
              </a:rPr>
              <a:t>[    -0.471     0.577    -0.667 ]</a:t>
            </a:r>
          </a:p>
          <a:p>
            <a:pPr>
              <a:lnSpc>
                <a:spcPct val="90000"/>
              </a:lnSpc>
              <a:buFontTx/>
              <a:buNone/>
            </a:pPr>
            <a:r>
              <a:rPr lang="en-US" sz="1200">
                <a:latin typeface="Courier" charset="0"/>
                <a:ea typeface="ＭＳ Ｐゴシック" charset="0"/>
                <a:cs typeface="ＭＳ Ｐゴシック" charset="0"/>
              </a:rPr>
              <a:t> Trace =  -0.333477914</a:t>
            </a:r>
          </a:p>
          <a:p>
            <a:pPr>
              <a:lnSpc>
                <a:spcPct val="90000"/>
              </a:lnSpc>
              <a:buFontTx/>
              <a:buNone/>
            </a:pPr>
            <a:r>
              <a:rPr lang="en-US" sz="1200">
                <a:latin typeface="Courier" charset="0"/>
                <a:ea typeface="ＭＳ Ｐゴシック" charset="0"/>
                <a:cs typeface="ＭＳ Ｐゴシック" charset="0"/>
              </a:rPr>
              <a:t>  angle =   131.815872</a:t>
            </a:r>
          </a:p>
          <a:p>
            <a:pPr>
              <a:lnSpc>
                <a:spcPct val="90000"/>
              </a:lnSpc>
              <a:buFontTx/>
              <a:buNone/>
            </a:pPr>
            <a:endParaRPr lang="en-US" sz="500">
              <a:latin typeface="Courier" charset="0"/>
              <a:ea typeface="ＭＳ Ｐゴシック" charset="0"/>
              <a:cs typeface="ＭＳ Ｐゴシック" charset="0"/>
            </a:endParaRPr>
          </a:p>
          <a:p>
            <a:pPr>
              <a:lnSpc>
                <a:spcPct val="90000"/>
              </a:lnSpc>
              <a:buFontTx/>
              <a:buNone/>
            </a:pPr>
            <a:r>
              <a:rPr lang="en-US" sz="500">
                <a:latin typeface="Courier" charset="0"/>
                <a:ea typeface="ＭＳ Ｐゴシック" charset="0"/>
                <a:cs typeface="ＭＳ Ｐゴシック" charset="0"/>
              </a:rPr>
              <a:t>…………..</a:t>
            </a:r>
          </a:p>
        </p:txBody>
      </p:sp>
      <p:sp>
        <p:nvSpPr>
          <p:cNvPr id="74758" name="Text Box 5"/>
          <p:cNvSpPr txBox="1">
            <a:spLocks noChangeArrowheads="1"/>
          </p:cNvSpPr>
          <p:nvPr/>
        </p:nvSpPr>
        <p:spPr bwMode="auto">
          <a:xfrm>
            <a:off x="517525" y="6096000"/>
            <a:ext cx="824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Note that the misorientation axis is </a:t>
            </a:r>
            <a:r>
              <a:rPr lang="en-US" i="1"/>
              <a:t>still </a:t>
            </a:r>
            <a:r>
              <a:rPr lang="en-US"/>
              <a:t>// 1 1 -1, but now the calculation identifies 1 0 0 as the axis, which is the sample-1 (X) axis.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2FD4833-48C6-D941-B8DE-FF1B7B433F96}" type="slidenum">
              <a:rPr lang="en-US" sz="1400">
                <a:latin typeface="Times" charset="0"/>
              </a:rPr>
              <a:pPr/>
              <a:t>32</a:t>
            </a:fld>
            <a:endParaRPr lang="en-US" sz="1400">
              <a:latin typeface="Times" charset="0"/>
            </a:endParaRPr>
          </a:p>
        </p:txBody>
      </p:sp>
      <p:sp>
        <p:nvSpPr>
          <p:cNvPr id="7577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a:t>
            </a:r>
          </a:p>
        </p:txBody>
      </p:sp>
      <p:sp>
        <p:nvSpPr>
          <p:cNvPr id="75780" name="Rectangle 3"/>
          <p:cNvSpPr>
            <a:spLocks noGrp="1" noChangeArrowheads="1"/>
          </p:cNvSpPr>
          <p:nvPr>
            <p:ph type="body" sz="half" idx="1"/>
          </p:nvPr>
        </p:nvSpPr>
        <p:spPr>
          <a:xfrm>
            <a:off x="685800" y="1447800"/>
            <a:ext cx="3810000" cy="4953000"/>
          </a:xfrm>
        </p:spPr>
        <p:txBody>
          <a:bodyPr/>
          <a:lstStyle/>
          <a:p>
            <a:r>
              <a:rPr lang="en-US">
                <a:latin typeface="Arial" charset="0"/>
                <a:ea typeface="ＭＳ Ｐゴシック" charset="0"/>
                <a:cs typeface="ＭＳ Ｐゴシック" charset="0"/>
              </a:rPr>
              <a:t>What is stranger, at first sight, is that, as you rotate the two orientations together in the sample frame, the misorientation axis moves with them, if expressed in the reference frame (active rotations).</a:t>
            </a:r>
          </a:p>
        </p:txBody>
      </p:sp>
      <p:sp>
        <p:nvSpPr>
          <p:cNvPr id="75781" name="Rectangle 4"/>
          <p:cNvSpPr>
            <a:spLocks noGrp="1" noChangeArrowheads="1"/>
          </p:cNvSpPr>
          <p:nvPr>
            <p:ph type="body" sz="half" idx="2"/>
          </p:nvPr>
        </p:nvSpPr>
        <p:spPr/>
        <p:txBody>
          <a:bodyPr/>
          <a:lstStyle/>
          <a:p>
            <a:r>
              <a:rPr lang="en-US">
                <a:latin typeface="Arial" charset="0"/>
                <a:ea typeface="ＭＳ Ｐゴシック" charset="0"/>
                <a:cs typeface="ＭＳ Ｐゴシック" charset="0"/>
              </a:rPr>
              <a:t>On the other hand, if one uses passive rotations, so that the result is in crystal coordinates, then the misorientation axis remains </a:t>
            </a:r>
            <a:r>
              <a:rPr lang="en-US" i="1">
                <a:latin typeface="Arial" charset="0"/>
                <a:ea typeface="ＭＳ Ｐゴシック" charset="0"/>
                <a:cs typeface="ＭＳ Ｐゴシック" charset="0"/>
              </a:rPr>
              <a:t>un</a:t>
            </a:r>
            <a:r>
              <a:rPr lang="en-US">
                <a:latin typeface="Arial" charset="0"/>
                <a:ea typeface="ＭＳ Ｐゴシック" charset="0"/>
                <a:cs typeface="ＭＳ Ｐゴシック" charset="0"/>
              </a:rPr>
              <a:t>changed.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8A05F1A-1FD6-C74F-857C-8691419C66CB}" type="slidenum">
              <a:rPr lang="en-US" sz="1400">
                <a:latin typeface="Times" charset="0"/>
              </a:rPr>
              <a:pPr/>
              <a:t>33</a:t>
            </a:fld>
            <a:endParaRPr lang="en-US" sz="1400">
              <a:latin typeface="Times" charset="0"/>
            </a:endParaRPr>
          </a:p>
        </p:txBody>
      </p:sp>
      <p:sp>
        <p:nvSpPr>
          <p:cNvPr id="7680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 example</a:t>
            </a:r>
          </a:p>
        </p:txBody>
      </p:sp>
      <p:sp>
        <p:nvSpPr>
          <p:cNvPr id="76804" name="Rectangle 3"/>
          <p:cNvSpPr>
            <a:spLocks noGrp="1" noChangeArrowheads="1"/>
          </p:cNvSpPr>
          <p:nvPr>
            <p:ph type="body" sz="half" idx="1"/>
          </p:nvPr>
        </p:nvSpPr>
        <p:spPr>
          <a:xfrm>
            <a:off x="609600" y="1600200"/>
            <a:ext cx="4114800" cy="4114800"/>
          </a:xfrm>
        </p:spPr>
        <p:txBody>
          <a:bodyPr/>
          <a:lstStyle/>
          <a:p>
            <a:pPr>
              <a:lnSpc>
                <a:spcPct val="90000"/>
              </a:lnSpc>
              <a:buFontTx/>
              <a:buNone/>
            </a:pPr>
            <a:r>
              <a:rPr lang="en-US" sz="1400" b="1">
                <a:solidFill>
                  <a:srgbClr val="CC0000"/>
                </a:solidFill>
                <a:latin typeface="Courier" charset="0"/>
                <a:ea typeface="ＭＳ Ｐゴシック" charset="0"/>
                <a:cs typeface="ＭＳ Ｐゴシック" charset="0"/>
              </a:rPr>
              <a:t>Add 10° to the first Euler angle so that both crystals move together:</a:t>
            </a:r>
            <a:endParaRPr lang="en-US" sz="1400" b="1">
              <a:latin typeface="Courier" charset="0"/>
              <a:ea typeface="ＭＳ Ｐゴシック" charset="0"/>
              <a:cs typeface="ＭＳ Ｐゴシック" charset="0"/>
            </a:endParaRPr>
          </a:p>
          <a:p>
            <a:pPr>
              <a:lnSpc>
                <a:spcPct val="90000"/>
              </a:lnSpc>
              <a:buFontTx/>
              <a:buNone/>
            </a:pPr>
            <a:r>
              <a:rPr lang="en-US" sz="1400" b="1">
                <a:latin typeface="Courier" charset="0"/>
                <a:ea typeface="ＭＳ Ｐゴシック" charset="0"/>
                <a:cs typeface="ＭＳ Ｐゴシック" charset="0"/>
              </a:rPr>
              <a:t> angles..    </a:t>
            </a:r>
            <a:r>
              <a:rPr lang="en-US" sz="1400" b="1">
                <a:solidFill>
                  <a:srgbClr val="CC0000"/>
                </a:solidFill>
                <a:latin typeface="Courier" charset="0"/>
                <a:ea typeface="ＭＳ Ｐゴシック" charset="0"/>
                <a:cs typeface="ＭＳ Ｐゴシック" charset="0"/>
              </a:rPr>
              <a:t>100.</a:t>
            </a:r>
            <a:r>
              <a:rPr lang="en-US" sz="1400" b="1">
                <a:latin typeface="Courier" charset="0"/>
                <a:ea typeface="ＭＳ Ｐゴシック" charset="0"/>
                <a:cs typeface="ＭＳ Ｐゴシック" charset="0"/>
              </a:rPr>
              <a:t>  35.2599983  45.</a:t>
            </a:r>
          </a:p>
          <a:p>
            <a:pPr>
              <a:lnSpc>
                <a:spcPct val="90000"/>
              </a:lnSpc>
              <a:spcBef>
                <a:spcPct val="0"/>
              </a:spcBef>
              <a:buFontTx/>
              <a:buNone/>
            </a:pPr>
            <a:r>
              <a:rPr lang="en-US" sz="1400" b="1">
                <a:latin typeface="Courier" charset="0"/>
                <a:ea typeface="ＭＳ Ｐゴシック" charset="0"/>
                <a:cs typeface="ＭＳ Ｐゴシック" charset="0"/>
              </a:rPr>
              <a:t> angles..    </a:t>
            </a:r>
            <a:r>
              <a:rPr lang="en-US" sz="1400" b="1">
                <a:solidFill>
                  <a:srgbClr val="CC0000"/>
                </a:solidFill>
                <a:latin typeface="Courier" charset="0"/>
                <a:ea typeface="ＭＳ Ｐゴシック" charset="0"/>
                <a:cs typeface="ＭＳ Ｐゴシック" charset="0"/>
              </a:rPr>
              <a:t>280.</a:t>
            </a:r>
            <a:r>
              <a:rPr lang="en-US" sz="1400" b="1">
                <a:latin typeface="Courier" charset="0"/>
                <a:ea typeface="ＭＳ Ｐゴシック" charset="0"/>
                <a:cs typeface="ＭＳ Ｐゴシック" charset="0"/>
              </a:rPr>
              <a:t>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Grain: Euler angles:   90.  35.2599983  45.</a:t>
            </a:r>
          </a:p>
          <a:p>
            <a:pPr>
              <a:lnSpc>
                <a:spcPct val="90000"/>
              </a:lnSpc>
              <a:spcBef>
                <a:spcPct val="0"/>
              </a:spcBef>
              <a:buFontTx/>
              <a:buNone/>
            </a:pPr>
            <a:r>
              <a:rPr lang="en-US" sz="1400" b="1">
                <a:latin typeface="Courier" charset="0"/>
                <a:ea typeface="ＭＳ Ｐゴシック" charset="0"/>
                <a:cs typeface="ＭＳ Ｐゴシック" charset="0"/>
              </a:rPr>
              <a:t> 2nd Grain: Euler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2nd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MISORInv: angle=   60. axis=  </a:t>
            </a:r>
            <a:r>
              <a:rPr lang="en-US" sz="1400" b="1">
                <a:solidFill>
                  <a:srgbClr val="CC0000"/>
                </a:solidFill>
                <a:latin typeface="Courier" charset="0"/>
                <a:ea typeface="ＭＳ Ｐゴシック" charset="0"/>
                <a:cs typeface="ＭＳ Ｐゴシック" charset="0"/>
              </a:rPr>
              <a:t>6 1 0</a:t>
            </a:r>
          </a:p>
          <a:p>
            <a:pPr>
              <a:lnSpc>
                <a:spcPct val="90000"/>
              </a:lnSpc>
              <a:spcBef>
                <a:spcPct val="0"/>
              </a:spcBef>
              <a:buFontTx/>
              <a:buNone/>
            </a:pPr>
            <a:endParaRPr lang="en-US" sz="1400" b="1">
              <a:solidFill>
                <a:srgbClr val="CC0000"/>
              </a:solidFill>
              <a:latin typeface="Courier" charset="0"/>
              <a:ea typeface="ＭＳ Ｐゴシック" charset="0"/>
              <a:cs typeface="ＭＳ Ｐゴシック" charset="0"/>
            </a:endParaRPr>
          </a:p>
          <a:p>
            <a:pPr>
              <a:lnSpc>
                <a:spcPct val="90000"/>
              </a:lnSpc>
              <a:spcBef>
                <a:spcPct val="0"/>
              </a:spcBef>
              <a:buFontTx/>
              <a:buNone/>
            </a:pPr>
            <a:r>
              <a:rPr lang="en-US" sz="1400" b="1">
                <a:solidFill>
                  <a:srgbClr val="CC0000"/>
                </a:solidFill>
                <a:latin typeface="Courier" charset="0"/>
                <a:ea typeface="ＭＳ Ｐゴシック" charset="0"/>
                <a:cs typeface="ＭＳ Ｐゴシック" charset="0"/>
              </a:rPr>
              <a:t>Note the change in the misorientation axis from 100 to 610 because it is expressed in the sample frame!</a:t>
            </a:r>
          </a:p>
        </p:txBody>
      </p:sp>
      <p:sp>
        <p:nvSpPr>
          <p:cNvPr id="76805"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sz="1200">
                <a:latin typeface="Courier" charset="0"/>
                <a:ea typeface="ＭＳ Ｐゴシック" charset="0"/>
                <a:cs typeface="ＭＳ Ｐゴシック" charset="0"/>
              </a:rPr>
              <a:t> Symmetry operator number  1</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-1.000     0.000     0.000 ]</a:t>
            </a:r>
          </a:p>
          <a:p>
            <a:pPr>
              <a:lnSpc>
                <a:spcPct val="90000"/>
              </a:lnSpc>
              <a:buFontTx/>
              <a:buNone/>
            </a:pPr>
            <a:r>
              <a:rPr lang="en-US" sz="1200">
                <a:latin typeface="Courier" charset="0"/>
                <a:ea typeface="ＭＳ Ｐゴシック" charset="0"/>
                <a:cs typeface="ＭＳ Ｐゴシック" charset="0"/>
              </a:rPr>
              <a:t>[     0.000    -1.000     0.000 ]</a:t>
            </a:r>
          </a:p>
          <a:p>
            <a:pPr>
              <a:lnSpc>
                <a:spcPct val="90000"/>
              </a:lnSpc>
              <a:buFontTx/>
              <a:buNone/>
            </a:pPr>
            <a:r>
              <a:rPr lang="en-US" sz="1200">
                <a:latin typeface="Courier" charset="0"/>
                <a:ea typeface="ＭＳ Ｐゴシック" charset="0"/>
                <a:cs typeface="ＭＳ Ｐゴシック" charset="0"/>
              </a:rPr>
              <a:t>[     0.000     0.000     1.000 ]</a:t>
            </a:r>
          </a:p>
          <a:p>
            <a:pPr>
              <a:lnSpc>
                <a:spcPct val="90000"/>
              </a:lnSpc>
              <a:buFontTx/>
              <a:buNone/>
            </a:pPr>
            <a:r>
              <a:rPr lang="en-US" sz="1200">
                <a:latin typeface="Courier" charset="0"/>
                <a:ea typeface="ＭＳ Ｐゴシック" charset="0"/>
                <a:cs typeface="ＭＳ Ｐゴシック" charset="0"/>
              </a:rPr>
              <a:t> Trace =  -1.</a:t>
            </a:r>
          </a:p>
          <a:p>
            <a:pPr>
              <a:lnSpc>
                <a:spcPct val="90000"/>
              </a:lnSpc>
              <a:buFontTx/>
              <a:buNone/>
            </a:pPr>
            <a:r>
              <a:rPr lang="en-US" sz="1200">
                <a:latin typeface="Courier" charset="0"/>
                <a:ea typeface="ＭＳ Ｐゴシック" charset="0"/>
                <a:cs typeface="ＭＳ Ｐゴシック" charset="0"/>
              </a:rPr>
              <a:t>  angle =   180.</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2</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-0.478     0.004     0.878 ]</a:t>
            </a:r>
          </a:p>
          <a:p>
            <a:pPr>
              <a:lnSpc>
                <a:spcPct val="90000"/>
              </a:lnSpc>
              <a:buFontTx/>
              <a:buNone/>
            </a:pPr>
            <a:r>
              <a:rPr lang="en-US" sz="1200">
                <a:latin typeface="Courier" charset="0"/>
                <a:ea typeface="ＭＳ Ｐゴシック" charset="0"/>
                <a:cs typeface="ＭＳ Ｐゴシック" charset="0"/>
              </a:rPr>
              <a:t>[     0.820    -0.355     0.448 ]</a:t>
            </a:r>
          </a:p>
          <a:p>
            <a:pPr>
              <a:lnSpc>
                <a:spcPct val="90000"/>
              </a:lnSpc>
              <a:buFontTx/>
              <a:buNone/>
            </a:pPr>
            <a:r>
              <a:rPr lang="en-US" sz="1200">
                <a:latin typeface="Courier" charset="0"/>
                <a:ea typeface="ＭＳ Ｐゴシック" charset="0"/>
                <a:cs typeface="ＭＳ Ｐゴシック" charset="0"/>
              </a:rPr>
              <a:t>[     0.314     0.935     0.167 ]</a:t>
            </a:r>
          </a:p>
          <a:p>
            <a:pPr>
              <a:lnSpc>
                <a:spcPct val="90000"/>
              </a:lnSpc>
              <a:buFontTx/>
              <a:buNone/>
            </a:pPr>
            <a:r>
              <a:rPr lang="en-US" sz="1200">
                <a:latin typeface="Courier" charset="0"/>
                <a:ea typeface="ＭＳ Ｐゴシック" charset="0"/>
                <a:cs typeface="ＭＳ Ｐゴシック" charset="0"/>
              </a:rPr>
              <a:t> Trace =  -0.666738808</a:t>
            </a:r>
          </a:p>
          <a:p>
            <a:pPr>
              <a:lnSpc>
                <a:spcPct val="90000"/>
              </a:lnSpc>
              <a:buFontTx/>
              <a:buNone/>
            </a:pPr>
            <a:r>
              <a:rPr lang="en-US" sz="1200">
                <a:latin typeface="Courier" charset="0"/>
                <a:ea typeface="ＭＳ Ｐゴシック" charset="0"/>
                <a:cs typeface="ＭＳ Ｐゴシック" charset="0"/>
              </a:rPr>
              <a:t>  angle =   146.446426</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3</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0.044     0.824     0.564 ]</a:t>
            </a:r>
          </a:p>
          <a:p>
            <a:pPr>
              <a:lnSpc>
                <a:spcPct val="90000"/>
              </a:lnSpc>
              <a:buFontTx/>
              <a:buNone/>
            </a:pPr>
            <a:r>
              <a:rPr lang="en-US" sz="1200">
                <a:latin typeface="Courier" charset="0"/>
                <a:ea typeface="ＭＳ Ｐゴシック" charset="0"/>
                <a:cs typeface="ＭＳ Ｐゴシック" charset="0"/>
              </a:rPr>
              <a:t>[     0.824     0.289    -0.487 ]</a:t>
            </a:r>
          </a:p>
          <a:p>
            <a:pPr>
              <a:lnSpc>
                <a:spcPct val="90000"/>
              </a:lnSpc>
              <a:buFontTx/>
              <a:buNone/>
            </a:pPr>
            <a:r>
              <a:rPr lang="en-US" sz="1200">
                <a:latin typeface="Courier" charset="0"/>
                <a:ea typeface="ＭＳ Ｐゴシック" charset="0"/>
                <a:cs typeface="ＭＳ Ｐゴシック" charset="0"/>
              </a:rPr>
              <a:t>[    -0.564     0.487    -0.667 ]</a:t>
            </a:r>
          </a:p>
          <a:p>
            <a:pPr>
              <a:lnSpc>
                <a:spcPct val="90000"/>
              </a:lnSpc>
              <a:buFontTx/>
              <a:buNone/>
            </a:pPr>
            <a:r>
              <a:rPr lang="en-US" sz="1200">
                <a:latin typeface="Courier" charset="0"/>
                <a:ea typeface="ＭＳ Ｐゴシック" charset="0"/>
                <a:cs typeface="ＭＳ Ｐゴシック" charset="0"/>
              </a:rPr>
              <a:t> Trace =  -0.333477765</a:t>
            </a:r>
          </a:p>
          <a:p>
            <a:pPr>
              <a:lnSpc>
                <a:spcPct val="90000"/>
              </a:lnSpc>
              <a:buFontTx/>
              <a:buNone/>
            </a:pPr>
            <a:r>
              <a:rPr lang="en-US" sz="1200">
                <a:latin typeface="Courier" charset="0"/>
                <a:ea typeface="ＭＳ Ｐゴシック" charset="0"/>
                <a:cs typeface="ＭＳ Ｐゴシック" charset="0"/>
              </a:rPr>
              <a:t>  angle =   131.815857</a:t>
            </a:r>
          </a:p>
          <a:p>
            <a:pPr>
              <a:lnSpc>
                <a:spcPct val="90000"/>
              </a:lnSpc>
              <a:buFontTx/>
              <a:buNone/>
            </a:pPr>
            <a:r>
              <a:rPr lang="en-US" sz="1200">
                <a:latin typeface="Courier" charset="0"/>
                <a:ea typeface="ＭＳ Ｐゴシック" charset="0"/>
                <a:cs typeface="ＭＳ Ｐゴシック"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BA92399-FB91-7B4F-B86B-C08D14665960}" type="slidenum">
              <a:rPr lang="en-US" sz="1400">
                <a:latin typeface="Times" charset="0"/>
              </a:rPr>
              <a:pPr/>
              <a:t>34</a:t>
            </a:fld>
            <a:endParaRPr lang="en-US" sz="1400">
              <a:latin typeface="Times" charset="0"/>
            </a:endParaRPr>
          </a:p>
        </p:txBody>
      </p:sp>
      <p:sp>
        <p:nvSpPr>
          <p:cNvPr id="7782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Texture+Symmetry</a:t>
            </a:r>
          </a:p>
        </p:txBody>
      </p:sp>
      <p:sp>
        <p:nvSpPr>
          <p:cNvPr id="77830" name="Rectangle 3"/>
          <p:cNvSpPr>
            <a:spLocks noGrp="1" noChangeArrowheads="1"/>
          </p:cNvSpPr>
          <p:nvPr>
            <p:ph type="body" sz="half" idx="1"/>
          </p:nvPr>
        </p:nvSpPr>
        <p:spPr>
          <a:xfrm>
            <a:off x="685800" y="1447800"/>
            <a:ext cx="3810000" cy="4419600"/>
          </a:xfrm>
          <a:ln>
            <a:solidFill>
              <a:srgbClr val="CC0000"/>
            </a:solidFill>
            <a:miter lim="800000"/>
            <a:headEnd/>
            <a:tailEnd/>
          </a:ln>
        </p:spPr>
        <p:txBody>
          <a:bodyPr/>
          <a:lstStyle/>
          <a:p>
            <a:pPr>
              <a:lnSpc>
                <a:spcPct val="90000"/>
              </a:lnSpc>
              <a:buFontTx/>
              <a:buNone/>
            </a:pPr>
            <a:r>
              <a:rPr lang="en-US" sz="2400">
                <a:latin typeface="Arial" charset="0"/>
                <a:ea typeface="ＭＳ Ｐゴシック" charset="0"/>
                <a:cs typeface="ＭＳ Ｐゴシック" charset="0"/>
              </a:rPr>
              <a:t>Symmetry Operators:</a:t>
            </a:r>
            <a:br>
              <a:rPr lang="en-US" sz="2400">
                <a:latin typeface="Arial" charset="0"/>
                <a:ea typeface="ＭＳ Ｐゴシック" charset="0"/>
                <a:cs typeface="ＭＳ Ｐゴシック" charset="0"/>
              </a:rPr>
            </a:b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sample</a:t>
            </a:r>
            <a:r>
              <a:rPr lang="en-US" sz="2400" i="1" baseline="-25000">
                <a:latin typeface="Arial" charset="0"/>
                <a:ea typeface="ＭＳ Ｐゴシック" charset="0"/>
                <a:cs typeface="ＭＳ Ｐゴシック" charset="0"/>
              </a:rPr>
              <a:t> </a:t>
            </a:r>
            <a:r>
              <a:rPr lang="en-US" sz="2400" i="1">
                <a:latin typeface="Arial" charset="0"/>
                <a:ea typeface="ＭＳ Ｐゴシック" charset="0"/>
                <a:cs typeface="ＭＳ Ｐゴシック" charset="0"/>
                <a:sym typeface="Symbol" charset="0"/>
              </a:rPr>
              <a:t> O</a:t>
            </a:r>
            <a:r>
              <a:rPr lang="en-US" sz="2400" i="1" baseline="-25000">
                <a:latin typeface="Arial" charset="0"/>
                <a:ea typeface="ＭＳ Ｐゴシック" charset="0"/>
                <a:cs typeface="ＭＳ Ｐゴシック" charset="0"/>
                <a:sym typeface="Symbol" charset="0"/>
              </a:rPr>
              <a:t>s</a:t>
            </a:r>
            <a:r>
              <a:rPr lang="en-US" sz="2400" i="1">
                <a:latin typeface="Arial" charset="0"/>
                <a:ea typeface="ＭＳ Ｐゴシック" charset="0"/>
                <a:cs typeface="ＭＳ Ｐゴシック" charset="0"/>
                <a:sym typeface="Symbol" charset="0"/>
              </a:rPr>
              <a:t/>
            </a:r>
            <a:br>
              <a:rPr lang="en-US" sz="2400" i="1">
                <a:latin typeface="Arial" charset="0"/>
                <a:ea typeface="ＭＳ Ｐゴシック" charset="0"/>
                <a:cs typeface="ＭＳ Ｐゴシック" charset="0"/>
                <a:sym typeface="Symbol" charset="0"/>
              </a:rPr>
            </a:br>
            <a:r>
              <a:rPr lang="en-US" sz="2400" i="1">
                <a:latin typeface="Arial" charset="0"/>
                <a:ea typeface="ＭＳ Ｐゴシック" charset="0"/>
                <a:cs typeface="ＭＳ Ｐゴシック" charset="0"/>
              </a:rPr>
              <a:t>O</a:t>
            </a:r>
            <a:r>
              <a:rPr lang="en-US" sz="2400" i="1" baseline="-25000">
                <a:latin typeface="Arial" charset="0"/>
                <a:ea typeface="ＭＳ Ｐゴシック" charset="0"/>
                <a:cs typeface="ＭＳ Ｐゴシック" charset="0"/>
              </a:rPr>
              <a:t>crystal </a:t>
            </a:r>
            <a:r>
              <a:rPr lang="en-US" sz="2400" i="1">
                <a:latin typeface="Arial" charset="0"/>
                <a:ea typeface="ＭＳ Ｐゴシック" charset="0"/>
                <a:cs typeface="ＭＳ Ｐゴシック" charset="0"/>
                <a:sym typeface="Symbol" charset="0"/>
              </a:rPr>
              <a:t> O</a:t>
            </a:r>
            <a:r>
              <a:rPr lang="en-US" sz="2400" i="1" baseline="-25000">
                <a:latin typeface="Arial" charset="0"/>
                <a:ea typeface="ＭＳ Ｐゴシック" charset="0"/>
                <a:cs typeface="ＭＳ Ｐゴシック" charset="0"/>
                <a:sym typeface="Symbol" charset="0"/>
              </a:rPr>
              <a:t>c</a:t>
            </a:r>
            <a:r>
              <a:rPr lang="en-US" sz="2400" i="1">
                <a:latin typeface="Arial" charset="0"/>
                <a:ea typeface="ＭＳ Ｐゴシック" charset="0"/>
                <a:cs typeface="ＭＳ Ｐゴシック" charset="0"/>
                <a:sym typeface="Symbol" charset="0"/>
              </a:rPr>
              <a:t/>
            </a:r>
            <a:br>
              <a:rPr lang="en-US" sz="2400" i="1">
                <a:latin typeface="Arial" charset="0"/>
                <a:ea typeface="ＭＳ Ｐゴシック" charset="0"/>
                <a:cs typeface="ＭＳ Ｐゴシック" charset="0"/>
                <a:sym typeface="Symbol" charset="0"/>
              </a:rPr>
            </a:br>
            <a:r>
              <a:rPr lang="en-US" sz="2400" i="1">
                <a:latin typeface="Arial" charset="0"/>
                <a:ea typeface="ＭＳ Ｐゴシック" charset="0"/>
                <a:cs typeface="ＭＳ Ｐゴシック" charset="0"/>
                <a:sym typeface="Symbol" charset="0"/>
              </a:rPr>
              <a:t/>
            </a:r>
            <a:br>
              <a:rPr lang="en-US" sz="2400" i="1">
                <a:latin typeface="Arial" charset="0"/>
                <a:ea typeface="ＭＳ Ｐゴシック" charset="0"/>
                <a:cs typeface="ＭＳ Ｐゴシック" charset="0"/>
                <a:sym typeface="Symbol" charset="0"/>
              </a:rPr>
            </a:br>
            <a:r>
              <a:rPr lang="en-US" sz="2400" i="1">
                <a:latin typeface="Arial" charset="0"/>
                <a:ea typeface="ＭＳ Ｐゴシック" charset="0"/>
                <a:cs typeface="ＭＳ Ｐゴシック" charset="0"/>
                <a:sym typeface="Symbol" charset="0"/>
              </a:rPr>
              <a:t/>
            </a:r>
            <a:br>
              <a:rPr lang="en-US" sz="2400" i="1">
                <a:latin typeface="Arial" charset="0"/>
                <a:ea typeface="ＭＳ Ｐゴシック" charset="0"/>
                <a:cs typeface="ＭＳ Ｐゴシック" charset="0"/>
                <a:sym typeface="Symbol" charset="0"/>
              </a:rPr>
            </a:br>
            <a:r>
              <a:rPr lang="en-US" sz="2400" i="1">
                <a:latin typeface="Arial" charset="0"/>
                <a:ea typeface="ＭＳ Ｐゴシック" charset="0"/>
                <a:cs typeface="ＭＳ Ｐゴシック" charset="0"/>
                <a:sym typeface="Symbol" charset="0"/>
              </a:rPr>
              <a:t/>
            </a:r>
            <a:br>
              <a:rPr lang="en-US" sz="2400" i="1">
                <a:latin typeface="Arial" charset="0"/>
                <a:ea typeface="ＭＳ Ｐゴシック" charset="0"/>
                <a:cs typeface="ＭＳ Ｐゴシック" charset="0"/>
                <a:sym typeface="Symbol" charset="0"/>
              </a:rPr>
            </a:br>
            <a:r>
              <a:rPr lang="en-US" sz="2400" i="1">
                <a:latin typeface="Arial" charset="0"/>
                <a:ea typeface="ＭＳ Ｐゴシック" charset="0"/>
                <a:cs typeface="ＭＳ Ｐゴシック" charset="0"/>
                <a:sym typeface="Symbol" charset="0"/>
              </a:rPr>
              <a:t/>
            </a:r>
            <a:br>
              <a:rPr lang="en-US" sz="2400" i="1">
                <a:latin typeface="Arial" charset="0"/>
                <a:ea typeface="ＭＳ Ｐゴシック" charset="0"/>
                <a:cs typeface="ＭＳ Ｐゴシック" charset="0"/>
                <a:sym typeface="Symbol" charset="0"/>
              </a:rPr>
            </a:br>
            <a:r>
              <a:rPr lang="en-US" sz="2400">
                <a:solidFill>
                  <a:srgbClr val="CC0000"/>
                </a:solidFill>
                <a:latin typeface="Arial" charset="0"/>
                <a:ea typeface="ＭＳ Ｐゴシック" charset="0"/>
                <a:cs typeface="ＭＳ Ｐゴシック" charset="0"/>
                <a:sym typeface="Symbol" charset="0"/>
              </a:rPr>
              <a:t>Note that the crystal symmetry post-multiplies, and the sample symmetry pre-multiplies.</a:t>
            </a:r>
            <a:endParaRPr lang="en-US" sz="2400" i="1">
              <a:latin typeface="Arial" charset="0"/>
              <a:ea typeface="ＭＳ Ｐゴシック" charset="0"/>
              <a:cs typeface="ＭＳ Ｐゴシック" charset="0"/>
              <a:sym typeface="Symbol" charset="0"/>
            </a:endParaRPr>
          </a:p>
        </p:txBody>
      </p:sp>
      <p:sp>
        <p:nvSpPr>
          <p:cNvPr id="77831" name="Rectangle 4"/>
          <p:cNvSpPr>
            <a:spLocks noGrp="1" noChangeArrowheads="1"/>
          </p:cNvSpPr>
          <p:nvPr>
            <p:ph type="body" sz="half" idx="2"/>
          </p:nvPr>
        </p:nvSpPr>
        <p:spPr>
          <a:xfrm>
            <a:off x="4648200" y="1447800"/>
            <a:ext cx="3810000" cy="4419600"/>
          </a:xfrm>
          <a:ln>
            <a:solidFill>
              <a:schemeClr val="accent2"/>
            </a:solidFill>
            <a:miter lim="800000"/>
            <a:headEnd/>
            <a:tailEnd/>
          </a:ln>
        </p:spPr>
        <p:txBody>
          <a:bodyPr/>
          <a:lstStyle/>
          <a:p>
            <a:pPr>
              <a:buFontTx/>
              <a:buNone/>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solidFill>
                  <a:schemeClr val="accent2"/>
                </a:solidFill>
                <a:latin typeface="Arial" charset="0"/>
                <a:ea typeface="ＭＳ Ｐゴシック" charset="0"/>
                <a:cs typeface="ＭＳ Ｐゴシック" charset="0"/>
              </a:rPr>
              <a:t>Note the reversal in order of application of symmetry operators!</a:t>
            </a:r>
            <a:endParaRPr lang="en-US">
              <a:latin typeface="Arial" charset="0"/>
              <a:ea typeface="ＭＳ Ｐゴシック" charset="0"/>
              <a:cs typeface="ＭＳ Ｐゴシック" charset="0"/>
            </a:endParaRPr>
          </a:p>
        </p:txBody>
      </p:sp>
      <p:graphicFrame>
        <p:nvGraphicFramePr>
          <p:cNvPr id="77826" name="Object 2"/>
          <p:cNvGraphicFramePr>
            <a:graphicFrameLocks noChangeAspect="1"/>
          </p:cNvGraphicFramePr>
          <p:nvPr/>
        </p:nvGraphicFramePr>
        <p:xfrm>
          <a:off x="1563688" y="2536825"/>
          <a:ext cx="2103437" cy="1374775"/>
        </p:xfrm>
        <a:graphic>
          <a:graphicData uri="http://schemas.openxmlformats.org/presentationml/2006/ole">
            <mc:AlternateContent xmlns:mc="http://schemas.openxmlformats.org/markup-compatibility/2006">
              <mc:Choice xmlns:v="urn:schemas-microsoft-com:vml" Requires="v">
                <p:oleObj spid="_x0000_s77836" name="Equation" r:id="rId4" imgW="660400" imgH="431800" progId="Equation.3">
                  <p:embed/>
                </p:oleObj>
              </mc:Choice>
              <mc:Fallback>
                <p:oleObj name="Equation" r:id="rId4" imgW="6604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2536825"/>
                        <a:ext cx="2103437"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27" name="Object 3"/>
          <p:cNvGraphicFramePr>
            <a:graphicFrameLocks noChangeAspect="1"/>
          </p:cNvGraphicFramePr>
          <p:nvPr/>
        </p:nvGraphicFramePr>
        <p:xfrm>
          <a:off x="5514975" y="2389188"/>
          <a:ext cx="2101850" cy="1373187"/>
        </p:xfrm>
        <a:graphic>
          <a:graphicData uri="http://schemas.openxmlformats.org/presentationml/2006/ole">
            <mc:AlternateContent xmlns:mc="http://schemas.openxmlformats.org/markup-compatibility/2006">
              <mc:Choice xmlns:v="urn:schemas-microsoft-com:vml" Requires="v">
                <p:oleObj spid="_x0000_s77837" name="Equation" r:id="rId6" imgW="660400" imgH="431800" progId="Equation.3">
                  <p:embed/>
                </p:oleObj>
              </mc:Choice>
              <mc:Fallback>
                <p:oleObj name="Equation" r:id="rId6" imgW="660400" imgH="431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2389188"/>
                        <a:ext cx="2101850"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832"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9F058C9-DD0E-B648-83C7-793796597DDD}" type="slidenum">
              <a:rPr lang="en-US" sz="1400">
                <a:latin typeface="Times" charset="0"/>
              </a:rPr>
              <a:pPr/>
              <a:t>35</a:t>
            </a:fld>
            <a:endParaRPr lang="en-US" sz="1400">
              <a:latin typeface="Times" charset="0"/>
            </a:endParaRPr>
          </a:p>
        </p:txBody>
      </p:sp>
      <p:sp>
        <p:nvSpPr>
          <p:cNvPr id="7987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Groups: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Sample+Crystal Symmetry</a:t>
            </a:r>
          </a:p>
        </p:txBody>
      </p:sp>
      <p:sp>
        <p:nvSpPr>
          <p:cNvPr id="79876" name="Rectangle 3"/>
          <p:cNvSpPr>
            <a:spLocks noGrp="1" noChangeArrowheads="1"/>
          </p:cNvSpPr>
          <p:nvPr>
            <p:ph type="body" sz="half" idx="1"/>
          </p:nvPr>
        </p:nvSpPr>
        <p:spPr>
          <a:ln>
            <a:solidFill>
              <a:srgbClr val="CC0000"/>
            </a:solidFill>
            <a:miter lim="800000"/>
            <a:headEnd/>
            <a:tailEnd/>
          </a:ln>
        </p:spPr>
        <p:txBody>
          <a:bodyPr/>
          <a:lstStyle/>
          <a:p>
            <a:r>
              <a:rPr lang="en-US" i="1">
                <a:latin typeface="Arial" charset="0"/>
                <a:ea typeface="ＭＳ Ｐゴシック" charset="0"/>
                <a:cs typeface="ＭＳ Ｐゴシック" charset="0"/>
                <a:sym typeface="Symbol" charset="0"/>
              </a:rPr>
              <a:t>O</a:t>
            </a:r>
            <a:r>
              <a:rPr lang="en-US" i="1" baseline="-25000">
                <a:latin typeface="Arial" charset="0"/>
                <a:ea typeface="ＭＳ Ｐゴシック" charset="0"/>
                <a:cs typeface="ＭＳ Ｐゴシック" charset="0"/>
                <a:sym typeface="Symbol" charset="0"/>
              </a:rPr>
              <a:t>c</a:t>
            </a:r>
            <a:r>
              <a:rPr lang="en-US" i="1">
                <a:latin typeface="Arial" charset="0"/>
                <a:ea typeface="ＭＳ Ｐゴシック" charset="0"/>
                <a:cs typeface="ＭＳ Ｐゴシック" charset="0"/>
                <a:sym typeface="Symbol" charset="0"/>
              </a:rPr>
              <a:t>O(432);</a:t>
            </a:r>
            <a:br>
              <a:rPr lang="en-US" i="1">
                <a:latin typeface="Arial" charset="0"/>
                <a:ea typeface="ＭＳ Ｐゴシック" charset="0"/>
                <a:cs typeface="ＭＳ Ｐゴシック" charset="0"/>
                <a:sym typeface="Symbol" charset="0"/>
              </a:rPr>
            </a:br>
            <a:r>
              <a:rPr lang="en-US">
                <a:latin typeface="Arial" charset="0"/>
                <a:ea typeface="ＭＳ Ｐゴシック" charset="0"/>
                <a:cs typeface="ＭＳ Ｐゴシック" charset="0"/>
                <a:sym typeface="Symbol" charset="0"/>
              </a:rPr>
              <a:t>proper rotations of the cubic point group.</a:t>
            </a:r>
            <a:endParaRPr lang="en-US" i="1">
              <a:latin typeface="Arial" charset="0"/>
              <a:ea typeface="ＭＳ Ｐゴシック" charset="0"/>
              <a:cs typeface="ＭＳ Ｐゴシック" charset="0"/>
              <a:sym typeface="Symbol" charset="0"/>
            </a:endParaRPr>
          </a:p>
          <a:p>
            <a:r>
              <a:rPr lang="en-US" i="1">
                <a:latin typeface="Arial" charset="0"/>
                <a:ea typeface="ＭＳ Ｐゴシック" charset="0"/>
                <a:cs typeface="ＭＳ Ｐゴシック" charset="0"/>
                <a:sym typeface="Symbol" charset="0"/>
              </a:rPr>
              <a:t>O</a:t>
            </a:r>
            <a:r>
              <a:rPr lang="en-US" i="1" baseline="-25000">
                <a:latin typeface="Arial" charset="0"/>
                <a:ea typeface="ＭＳ Ｐゴシック" charset="0"/>
                <a:cs typeface="ＭＳ Ｐゴシック" charset="0"/>
                <a:sym typeface="Symbol" charset="0"/>
              </a:rPr>
              <a:t>s</a:t>
            </a:r>
            <a:r>
              <a:rPr lang="en-US" i="1">
                <a:latin typeface="Arial" charset="0"/>
                <a:ea typeface="ＭＳ Ｐゴシック" charset="0"/>
                <a:cs typeface="ＭＳ Ｐゴシック" charset="0"/>
                <a:sym typeface="Symbol" charset="0"/>
              </a:rPr>
              <a:t>O(222);</a:t>
            </a:r>
            <a:br>
              <a:rPr lang="en-US" i="1">
                <a:latin typeface="Arial" charset="0"/>
                <a:ea typeface="ＭＳ Ｐゴシック" charset="0"/>
                <a:cs typeface="ＭＳ Ｐゴシック" charset="0"/>
                <a:sym typeface="Symbol" charset="0"/>
              </a:rPr>
            </a:br>
            <a:r>
              <a:rPr lang="en-US" i="1">
                <a:latin typeface="Arial" charset="0"/>
                <a:ea typeface="ＭＳ Ｐゴシック" charset="0"/>
                <a:cs typeface="ＭＳ Ｐゴシック" charset="0"/>
                <a:sym typeface="Symbol" charset="0"/>
              </a:rPr>
              <a:t> </a:t>
            </a:r>
            <a:r>
              <a:rPr lang="en-US">
                <a:latin typeface="Arial" charset="0"/>
                <a:ea typeface="ＭＳ Ｐゴシック" charset="0"/>
                <a:cs typeface="ＭＳ Ｐゴシック" charset="0"/>
                <a:sym typeface="Symbol" charset="0"/>
              </a:rPr>
              <a:t>proper rotations of the orthorhombic point group.</a:t>
            </a:r>
          </a:p>
        </p:txBody>
      </p:sp>
      <p:sp>
        <p:nvSpPr>
          <p:cNvPr id="79877"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Think of applying the symmetry operator in the appropriate frame: thus for active rotations, apply symmetry to the crystal </a:t>
            </a:r>
            <a:r>
              <a:rPr lang="en-US" i="1">
                <a:latin typeface="Arial" charset="0"/>
                <a:ea typeface="ＭＳ Ｐゴシック" charset="0"/>
                <a:cs typeface="ＭＳ Ｐゴシック" charset="0"/>
              </a:rPr>
              <a:t>before</a:t>
            </a:r>
            <a:r>
              <a:rPr lang="en-US">
                <a:latin typeface="Arial" charset="0"/>
                <a:ea typeface="ＭＳ Ｐゴシック" charset="0"/>
                <a:cs typeface="ＭＳ Ｐゴシック" charset="0"/>
              </a:rPr>
              <a:t> you rotate it.</a:t>
            </a:r>
          </a:p>
        </p:txBody>
      </p:sp>
      <p:sp>
        <p:nvSpPr>
          <p:cNvPr id="79878" name="Text Box 5"/>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4A02E05-3705-E749-BCA5-659E788CC2A9}" type="slidenum">
              <a:rPr lang="en-US" sz="1400">
                <a:latin typeface="Times" charset="0"/>
              </a:rPr>
              <a:pPr/>
              <a:t>36</a:t>
            </a:fld>
            <a:endParaRPr lang="en-US" sz="1400">
              <a:latin typeface="Times" charset="0"/>
            </a:endParaRPr>
          </a:p>
        </p:txBody>
      </p:sp>
      <p:sp>
        <p:nvSpPr>
          <p:cNvPr id="8192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Misorientations</a:t>
            </a:r>
          </a:p>
        </p:txBody>
      </p:sp>
      <p:sp>
        <p:nvSpPr>
          <p:cNvPr id="81924" name="Rectangle 3"/>
          <p:cNvSpPr>
            <a:spLocks noGrp="1" noChangeArrowheads="1"/>
          </p:cNvSpPr>
          <p:nvPr>
            <p:ph type="body" sz="half" idx="1"/>
          </p:nvPr>
        </p:nvSpPr>
        <p:spPr>
          <a:ln>
            <a:solidFill>
              <a:srgbClr val="CC0000"/>
            </a:solidFill>
            <a:miter lim="800000"/>
            <a:headEnd/>
            <a:tailEnd/>
          </a:ln>
        </p:spPr>
        <p:txBody>
          <a:bodyPr/>
          <a:lstStyle/>
          <a:p>
            <a:r>
              <a:rPr lang="en-US">
                <a:latin typeface="Arial" charset="0"/>
                <a:ea typeface="ＭＳ Ｐゴシック" charset="0"/>
                <a:cs typeface="ＭＳ Ｐゴシック" charset="0"/>
              </a:rPr>
              <a:t>Misorientations</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3200">
                <a:solidFill>
                  <a:srgbClr val="FF0000"/>
                </a:solidFill>
                <a:latin typeface="Times New Roman" charset="0"/>
                <a:ea typeface="ＭＳ Ｐゴシック" charset="0"/>
                <a:cs typeface="ＭＳ Ｐゴシック" charset="0"/>
              </a:rPr>
              <a:t>∆g=g</a:t>
            </a:r>
            <a:r>
              <a:rPr lang="en-US" sz="3200" baseline="-25000">
                <a:solidFill>
                  <a:srgbClr val="FF0000"/>
                </a:solidFill>
                <a:latin typeface="Times New Roman" charset="0"/>
                <a:ea typeface="ＭＳ Ｐゴシック" charset="0"/>
                <a:cs typeface="ＭＳ Ｐゴシック" charset="0"/>
              </a:rPr>
              <a:t>B</a:t>
            </a:r>
            <a:r>
              <a:rPr lang="en-US" sz="3200">
                <a:solidFill>
                  <a:srgbClr val="FF0000"/>
                </a:solidFill>
                <a:latin typeface="Times New Roman" charset="0"/>
                <a:ea typeface="ＭＳ Ｐゴシック" charset="0"/>
                <a:cs typeface="ＭＳ Ｐゴシック" charset="0"/>
              </a:rPr>
              <a:t>g</a:t>
            </a:r>
            <a:r>
              <a:rPr lang="en-US" sz="3200" baseline="-25000">
                <a:solidFill>
                  <a:srgbClr val="FF0000"/>
                </a:solidFill>
                <a:latin typeface="Times New Roman" charset="0"/>
                <a:ea typeface="ＭＳ Ｐゴシック" charset="0"/>
                <a:cs typeface="ＭＳ Ｐゴシック" charset="0"/>
              </a:rPr>
              <a:t>A</a:t>
            </a:r>
            <a:r>
              <a:rPr lang="en-US" sz="4000" baseline="30000">
                <a:solidFill>
                  <a:srgbClr val="FF0000"/>
                </a:solidFill>
                <a:latin typeface="Times New Roman" charset="0"/>
                <a:ea typeface="ＭＳ Ｐゴシック" charset="0"/>
                <a:cs typeface="ＭＳ Ｐゴシック" charset="0"/>
              </a:rPr>
              <a:t>-1</a:t>
            </a:r>
            <a:r>
              <a:rPr lang="en-US" sz="4000">
                <a:solidFill>
                  <a:srgbClr val="FF0000"/>
                </a:solidFill>
                <a:latin typeface="Times New Roman" charset="0"/>
                <a:ea typeface="ＭＳ Ｐゴシック" charset="0"/>
                <a:cs typeface="ＭＳ Ｐゴシック" charset="0"/>
              </a:rPr>
              <a:t>;</a:t>
            </a:r>
            <a:r>
              <a:rPr lang="en-US" sz="4000" baseline="30000">
                <a:solidFill>
                  <a:srgbClr val="FF0000"/>
                </a:solidFill>
                <a:latin typeface="Arial" charset="0"/>
                <a:ea typeface="ＭＳ Ｐゴシック" charset="0"/>
                <a:cs typeface="ＭＳ Ｐゴシック" charset="0"/>
              </a:rPr>
              <a:t/>
            </a:r>
            <a:br>
              <a:rPr lang="en-US" sz="4000" baseline="30000">
                <a:solidFill>
                  <a:srgbClr val="FF0000"/>
                </a:solidFill>
                <a:latin typeface="Arial" charset="0"/>
                <a:ea typeface="ＭＳ Ｐゴシック" charset="0"/>
                <a:cs typeface="ＭＳ Ｐゴシック" charset="0"/>
              </a:rPr>
            </a:br>
            <a:r>
              <a:rPr lang="en-US">
                <a:latin typeface="Arial" charset="0"/>
                <a:ea typeface="ＭＳ Ｐゴシック" charset="0"/>
                <a:cs typeface="ＭＳ Ｐゴシック" charset="0"/>
              </a:rPr>
              <a:t>transform from crystal axes of grain A back to the reference axes, and then transform </a:t>
            </a:r>
            <a:r>
              <a:rPr lang="en-US" i="1">
                <a:latin typeface="Arial" charset="0"/>
                <a:ea typeface="ＭＳ Ｐゴシック" charset="0"/>
                <a:cs typeface="ＭＳ Ｐゴシック" charset="0"/>
              </a:rPr>
              <a:t>to</a:t>
            </a:r>
            <a:r>
              <a:rPr lang="en-US">
                <a:latin typeface="Arial" charset="0"/>
                <a:ea typeface="ＭＳ Ｐゴシック" charset="0"/>
                <a:cs typeface="ＭＳ Ｐゴシック" charset="0"/>
              </a:rPr>
              <a:t> the axes of grain B.</a:t>
            </a:r>
            <a:endParaRPr lang="en-US" sz="3200" baseline="30000">
              <a:solidFill>
                <a:srgbClr val="FF0000"/>
              </a:solidFill>
              <a:latin typeface="Arial" charset="0"/>
              <a:ea typeface="ＭＳ Ｐゴシック" charset="0"/>
              <a:cs typeface="ＭＳ Ｐゴシック" charset="0"/>
            </a:endParaRPr>
          </a:p>
        </p:txBody>
      </p:sp>
      <p:sp>
        <p:nvSpPr>
          <p:cNvPr id="81925"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Misorientations</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3200">
                <a:solidFill>
                  <a:schemeClr val="accent2"/>
                </a:solidFill>
                <a:latin typeface="Times New Roman" charset="0"/>
                <a:ea typeface="ＭＳ Ｐゴシック" charset="0"/>
                <a:cs typeface="ＭＳ Ｐゴシック" charset="0"/>
              </a:rPr>
              <a:t>∆g=g</a:t>
            </a:r>
            <a:r>
              <a:rPr lang="en-US" sz="3200" baseline="-25000">
                <a:solidFill>
                  <a:schemeClr val="accent2"/>
                </a:solidFill>
                <a:latin typeface="Times New Roman" charset="0"/>
                <a:ea typeface="ＭＳ Ｐゴシック" charset="0"/>
                <a:cs typeface="ＭＳ Ｐゴシック" charset="0"/>
              </a:rPr>
              <a:t>B</a:t>
            </a:r>
            <a:r>
              <a:rPr lang="en-US" sz="3200">
                <a:solidFill>
                  <a:schemeClr val="accent2"/>
                </a:solidFill>
                <a:latin typeface="Times New Roman" charset="0"/>
                <a:ea typeface="ＭＳ Ｐゴシック" charset="0"/>
                <a:cs typeface="ＭＳ Ｐゴシック" charset="0"/>
              </a:rPr>
              <a:t>g</a:t>
            </a:r>
            <a:r>
              <a:rPr lang="en-US" sz="3200" baseline="-25000">
                <a:solidFill>
                  <a:schemeClr val="accent2"/>
                </a:solidFill>
                <a:latin typeface="Times New Roman" charset="0"/>
                <a:ea typeface="ＭＳ Ｐゴシック" charset="0"/>
                <a:cs typeface="ＭＳ Ｐゴシック" charset="0"/>
              </a:rPr>
              <a:t>A</a:t>
            </a:r>
            <a:r>
              <a:rPr lang="en-US" sz="4000" baseline="30000">
                <a:solidFill>
                  <a:schemeClr val="accent2"/>
                </a:solidFill>
                <a:latin typeface="Times New Roman" charset="0"/>
                <a:ea typeface="ＭＳ Ｐゴシック" charset="0"/>
                <a:cs typeface="ＭＳ Ｐゴシック" charset="0"/>
              </a:rPr>
              <a:t>-1</a:t>
            </a:r>
            <a:r>
              <a:rPr lang="en-US" sz="3200">
                <a:solidFill>
                  <a:schemeClr val="accent2"/>
                </a:solidFill>
                <a:latin typeface="Times New Roman" charset="0"/>
                <a:ea typeface="ＭＳ Ｐゴシック" charset="0"/>
                <a:cs typeface="ＭＳ Ｐゴシック" charset="0"/>
              </a:rPr>
              <a:t>;</a:t>
            </a:r>
            <a:r>
              <a:rPr lang="en-US" sz="4000" baseline="30000">
                <a:solidFill>
                  <a:srgbClr val="FF0000"/>
                </a:solidFill>
                <a:latin typeface="Arial" charset="0"/>
                <a:ea typeface="ＭＳ Ｐゴシック" charset="0"/>
                <a:cs typeface="ＭＳ Ｐゴシック" charset="0"/>
              </a:rPr>
              <a:t/>
            </a:r>
            <a:br>
              <a:rPr lang="en-US" sz="4000" baseline="30000">
                <a:solidFill>
                  <a:srgbClr val="FF0000"/>
                </a:solidFill>
                <a:latin typeface="Arial" charset="0"/>
                <a:ea typeface="ＭＳ Ｐゴシック" charset="0"/>
                <a:cs typeface="ＭＳ Ｐゴシック" charset="0"/>
              </a:rPr>
            </a:br>
            <a:r>
              <a:rPr lang="en-US">
                <a:latin typeface="Arial" charset="0"/>
                <a:ea typeface="ＭＳ Ｐゴシック" charset="0"/>
                <a:cs typeface="ＭＳ Ｐゴシック" charset="0"/>
              </a:rPr>
              <a:t>the net rotation </a:t>
            </a:r>
            <a:r>
              <a:rPr lang="en-US" i="1">
                <a:latin typeface="Arial" charset="0"/>
                <a:ea typeface="ＭＳ Ｐゴシック" charset="0"/>
                <a:cs typeface="ＭＳ Ｐゴシック" charset="0"/>
              </a:rPr>
              <a:t>from </a:t>
            </a:r>
            <a:r>
              <a:rPr lang="en-US">
                <a:latin typeface="Arial" charset="0"/>
                <a:ea typeface="ＭＳ Ｐゴシック" charset="0"/>
                <a:cs typeface="ＭＳ Ｐゴシック" charset="0"/>
              </a:rPr>
              <a:t>A </a:t>
            </a:r>
            <a:r>
              <a:rPr lang="en-US" i="1">
                <a:latin typeface="Arial" charset="0"/>
                <a:ea typeface="ＭＳ Ｐゴシック" charset="0"/>
                <a:cs typeface="ＭＳ Ｐゴシック" charset="0"/>
              </a:rPr>
              <a:t>to </a:t>
            </a:r>
            <a:r>
              <a:rPr lang="en-US">
                <a:latin typeface="Arial" charset="0"/>
                <a:ea typeface="ＭＳ Ｐゴシック" charset="0"/>
                <a:cs typeface="ＭＳ Ｐゴシック" charset="0"/>
              </a:rPr>
              <a:t>B is: rotate first </a:t>
            </a:r>
            <a:r>
              <a:rPr lang="en-US" i="1">
                <a:latin typeface="Arial" charset="0"/>
                <a:ea typeface="ＭＳ Ｐゴシック" charset="0"/>
                <a:cs typeface="ＭＳ Ｐゴシック" charset="0"/>
              </a:rPr>
              <a:t>back from </a:t>
            </a:r>
            <a:r>
              <a:rPr lang="en-US">
                <a:latin typeface="Arial" charset="0"/>
                <a:ea typeface="ＭＳ Ｐゴシック" charset="0"/>
                <a:cs typeface="ＭＳ Ｐゴシック" charset="0"/>
              </a:rPr>
              <a:t>the position of grain A and then rotate </a:t>
            </a:r>
            <a:r>
              <a:rPr lang="en-US" i="1">
                <a:latin typeface="Arial" charset="0"/>
                <a:ea typeface="ＭＳ Ｐゴシック" charset="0"/>
                <a:cs typeface="ＭＳ Ｐゴシック" charset="0"/>
              </a:rPr>
              <a:t>to </a:t>
            </a:r>
            <a:r>
              <a:rPr lang="en-US">
                <a:latin typeface="Arial" charset="0"/>
                <a:ea typeface="ＭＳ Ｐゴシック" charset="0"/>
                <a:cs typeface="ＭＳ Ｐゴシック" charset="0"/>
              </a:rPr>
              <a:t>the position of grain B.</a:t>
            </a:r>
          </a:p>
        </p:txBody>
      </p:sp>
      <p:sp>
        <p:nvSpPr>
          <p:cNvPr id="81926" name="Text Box 5"/>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11BD676-829D-1F44-9F2C-F3D88D203933}" type="slidenum">
              <a:rPr lang="en-US" sz="1400">
                <a:latin typeface="Times" charset="0"/>
              </a:rPr>
              <a:pPr/>
              <a:t>37</a:t>
            </a:fld>
            <a:endParaRPr lang="en-US" sz="1400">
              <a:latin typeface="Times" charset="0"/>
            </a:endParaRPr>
          </a:p>
        </p:txBody>
      </p:sp>
      <p:sp>
        <p:nvSpPr>
          <p:cNvPr id="83972"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Notation</a:t>
            </a:r>
          </a:p>
        </p:txBody>
      </p:sp>
      <p:sp>
        <p:nvSpPr>
          <p:cNvPr id="83973" name="Rectangle 3"/>
          <p:cNvSpPr>
            <a:spLocks noGrp="1" noChangeArrowheads="1"/>
          </p:cNvSpPr>
          <p:nvPr>
            <p:ph type="body" sz="half" idx="1"/>
          </p:nvPr>
        </p:nvSpPr>
        <p:spPr>
          <a:xfrm>
            <a:off x="685800" y="1371600"/>
            <a:ext cx="3886200" cy="4953000"/>
          </a:xfrm>
          <a:ln>
            <a:solidFill>
              <a:srgbClr val="CC0000"/>
            </a:solidFill>
            <a:miter lim="800000"/>
            <a:headEnd/>
            <a:tailEnd/>
          </a:ln>
        </p:spPr>
        <p:txBody>
          <a:bodyPr/>
          <a:lstStyle/>
          <a:p>
            <a:pPr>
              <a:lnSpc>
                <a:spcPct val="90000"/>
              </a:lnSpc>
            </a:pPr>
            <a:r>
              <a:rPr lang="en-US" sz="3200">
                <a:latin typeface="Arial" charset="0"/>
                <a:ea typeface="ＭＳ Ｐゴシック" charset="0"/>
                <a:cs typeface="ＭＳ Ｐゴシック" charset="0"/>
              </a:rPr>
              <a:t>In some texts, misorientation formed from axis transformations is written with a tilde.</a:t>
            </a:r>
            <a:br>
              <a:rPr lang="en-US" sz="3200">
                <a:latin typeface="Arial" charset="0"/>
                <a:ea typeface="ＭＳ Ｐゴシック" charset="0"/>
                <a:cs typeface="ＭＳ Ｐゴシック" charset="0"/>
              </a:rPr>
            </a:br>
            <a:endParaRPr lang="en-US" sz="3200">
              <a:latin typeface="Arial" charset="0"/>
              <a:ea typeface="ＭＳ Ｐゴシック" charset="0"/>
              <a:cs typeface="ＭＳ Ｐゴシック" charset="0"/>
            </a:endParaRPr>
          </a:p>
          <a:p>
            <a:pPr>
              <a:lnSpc>
                <a:spcPct val="90000"/>
              </a:lnSpc>
            </a:pPr>
            <a:r>
              <a:rPr lang="en-US" sz="3200">
                <a:latin typeface="Arial" charset="0"/>
                <a:ea typeface="ＭＳ Ｐゴシック" charset="0"/>
                <a:cs typeface="ＭＳ Ｐゴシック" charset="0"/>
              </a:rPr>
              <a:t>Standard A-&gt;B transformation is expressed in </a:t>
            </a:r>
            <a:r>
              <a:rPr lang="en-US" sz="3200" i="1">
                <a:latin typeface="Arial" charset="0"/>
                <a:ea typeface="ＭＳ Ｐゴシック" charset="0"/>
                <a:cs typeface="ＭＳ Ｐゴシック" charset="0"/>
              </a:rPr>
              <a:t>crystal</a:t>
            </a:r>
            <a:r>
              <a:rPr lang="en-US" sz="3200">
                <a:latin typeface="Arial" charset="0"/>
                <a:ea typeface="ＭＳ Ｐゴシック" charset="0"/>
                <a:cs typeface="ＭＳ Ｐゴシック" charset="0"/>
              </a:rPr>
              <a:t> axes.</a:t>
            </a:r>
          </a:p>
        </p:txBody>
      </p:sp>
      <p:sp>
        <p:nvSpPr>
          <p:cNvPr id="83974"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You must verify from the context which type of misorientation is discussed in a text!</a:t>
            </a:r>
          </a:p>
          <a:p>
            <a:r>
              <a:rPr lang="en-US">
                <a:latin typeface="Arial" charset="0"/>
                <a:ea typeface="ＭＳ Ｐゴシック" charset="0"/>
                <a:cs typeface="ＭＳ Ｐゴシック" charset="0"/>
              </a:rPr>
              <a:t>Standard A-&gt;B rotation is expressed in </a:t>
            </a:r>
            <a:r>
              <a:rPr lang="en-US" i="1">
                <a:latin typeface="Arial" charset="0"/>
                <a:ea typeface="ＭＳ Ｐゴシック" charset="0"/>
                <a:cs typeface="ＭＳ Ｐゴシック" charset="0"/>
              </a:rPr>
              <a:t>sample</a:t>
            </a:r>
            <a:r>
              <a:rPr lang="en-US">
                <a:latin typeface="Arial" charset="0"/>
                <a:ea typeface="ＭＳ Ｐゴシック" charset="0"/>
                <a:cs typeface="ＭＳ Ｐゴシック" charset="0"/>
              </a:rPr>
              <a:t> axes.</a:t>
            </a:r>
          </a:p>
        </p:txBody>
      </p:sp>
      <p:graphicFrame>
        <p:nvGraphicFramePr>
          <p:cNvPr id="83970" name="Object 2"/>
          <p:cNvGraphicFramePr>
            <a:graphicFrameLocks noChangeAspect="1"/>
          </p:cNvGraphicFramePr>
          <p:nvPr/>
        </p:nvGraphicFramePr>
        <p:xfrm>
          <a:off x="2095500" y="3581400"/>
          <a:ext cx="711200" cy="622300"/>
        </p:xfrm>
        <a:graphic>
          <a:graphicData uri="http://schemas.openxmlformats.org/presentationml/2006/ole">
            <mc:AlternateContent xmlns:mc="http://schemas.openxmlformats.org/markup-compatibility/2006">
              <mc:Choice xmlns:v="urn:schemas-microsoft-com:vml" Requires="v">
                <p:oleObj spid="_x0000_s83978" name="Equation" r:id="rId4" imgW="203200" imgH="177800" progId="Equation.3">
                  <p:embed/>
                </p:oleObj>
              </mc:Choice>
              <mc:Fallback>
                <p:oleObj name="Equation" r:id="rId4" imgW="2032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3581400"/>
                        <a:ext cx="7112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75" name="Text Box 6"/>
          <p:cNvSpPr txBox="1">
            <a:spLocks noChangeArrowheads="1"/>
          </p:cNvSpPr>
          <p:nvPr/>
        </p:nvSpPr>
        <p:spPr bwMode="auto">
          <a:xfrm>
            <a:off x="685800" y="6324600"/>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67829C9-48B7-8E4C-9789-262EF2081228}" type="slidenum">
              <a:rPr lang="en-US" sz="1400">
                <a:latin typeface="Times" charset="0"/>
              </a:rPr>
              <a:pPr/>
              <a:t>38</a:t>
            </a:fld>
            <a:endParaRPr lang="en-US" sz="1400">
              <a:latin typeface="Times" charset="0"/>
            </a:endParaRPr>
          </a:p>
        </p:txBody>
      </p:sp>
      <p:sp>
        <p:nvSpPr>
          <p:cNvPr id="8601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Misorientation+Symmetry</a:t>
            </a:r>
          </a:p>
        </p:txBody>
      </p:sp>
      <p:sp>
        <p:nvSpPr>
          <p:cNvPr id="86020" name="Rectangle 3"/>
          <p:cNvSpPr>
            <a:spLocks noGrp="1" noChangeArrowheads="1"/>
          </p:cNvSpPr>
          <p:nvPr>
            <p:ph type="body" sz="half" idx="1"/>
          </p:nvPr>
        </p:nvSpPr>
        <p:spPr/>
        <p:txBody>
          <a:bodyPr/>
          <a:lstStyle/>
          <a:p>
            <a:r>
              <a:rPr lang="en-US" dirty="0">
                <a:solidFill>
                  <a:srgbClr val="FF0000"/>
                </a:solidFill>
                <a:latin typeface="Times New Roman" charset="0"/>
                <a:ea typeface="ＭＳ Ｐゴシック" charset="0"/>
                <a:cs typeface="ＭＳ Ｐゴシック" charset="0"/>
              </a:rPr>
              <a:t>∆g=</a:t>
            </a:r>
            <a:br>
              <a:rPr lang="en-US" dirty="0">
                <a:solidFill>
                  <a:srgbClr val="FF0000"/>
                </a:solidFill>
                <a:latin typeface="Times New Roman" charset="0"/>
                <a:ea typeface="ＭＳ Ｐゴシック" charset="0"/>
                <a:cs typeface="ＭＳ Ｐゴシック" charset="0"/>
              </a:rPr>
            </a:br>
            <a:r>
              <a:rPr lang="en-US" dirty="0">
                <a:solidFill>
                  <a:srgbClr val="FF0000"/>
                </a:solidFill>
                <a:latin typeface="Times New Roman" charset="0"/>
                <a:ea typeface="ＭＳ Ｐゴシック" charset="0"/>
                <a:cs typeface="ＭＳ Ｐゴシック" charset="0"/>
              </a:rPr>
              <a:t>(</a:t>
            </a:r>
            <a:r>
              <a:rPr lang="en-US" i="1" dirty="0" err="1">
                <a:solidFill>
                  <a:srgbClr val="FF0000"/>
                </a:solidFill>
                <a:latin typeface="Times New Roman" charset="0"/>
                <a:ea typeface="ＭＳ Ｐゴシック" charset="0"/>
                <a:cs typeface="ＭＳ Ｐゴシック" charset="0"/>
              </a:rPr>
              <a:t>O</a:t>
            </a:r>
            <a:r>
              <a:rPr lang="en-US" i="1" baseline="-25000" dirty="0" err="1">
                <a:solidFill>
                  <a:srgbClr val="FF0000"/>
                </a:solidFill>
                <a:latin typeface="Times New Roman" charset="0"/>
                <a:ea typeface="ＭＳ Ｐゴシック" charset="0"/>
                <a:cs typeface="ＭＳ Ｐゴシック" charset="0"/>
              </a:rPr>
              <a:t>c</a:t>
            </a:r>
            <a:r>
              <a:rPr lang="en-US" i="1" baseline="-25000" dirty="0">
                <a:solidFill>
                  <a:srgbClr val="FF0000"/>
                </a:solidFill>
                <a:latin typeface="Times New Roman" charset="0"/>
                <a:ea typeface="ＭＳ Ｐゴシック" charset="0"/>
                <a:cs typeface="ＭＳ Ｐゴシック" charset="0"/>
              </a:rPr>
              <a:t> </a:t>
            </a:r>
            <a:r>
              <a:rPr lang="en-US" dirty="0" err="1">
                <a:solidFill>
                  <a:srgbClr val="FF0000"/>
                </a:solidFill>
                <a:latin typeface="Times New Roman" charset="0"/>
                <a:ea typeface="ＭＳ Ｐゴシック" charset="0"/>
                <a:cs typeface="ＭＳ Ｐゴシック" charset="0"/>
              </a:rPr>
              <a:t>g</a:t>
            </a:r>
            <a:r>
              <a:rPr lang="en-US" baseline="-25000" dirty="0" err="1">
                <a:solidFill>
                  <a:srgbClr val="FF0000"/>
                </a:solidFill>
                <a:latin typeface="Times New Roman" charset="0"/>
                <a:ea typeface="ＭＳ Ｐゴシック" charset="0"/>
                <a:cs typeface="ＭＳ Ｐゴシック" charset="0"/>
              </a:rPr>
              <a:t>B</a:t>
            </a:r>
            <a:r>
              <a:rPr lang="en-US" dirty="0">
                <a:solidFill>
                  <a:srgbClr val="FF0000"/>
                </a:solidFill>
                <a:latin typeface="Times New Roman" charset="0"/>
                <a:ea typeface="ＭＳ Ｐゴシック" charset="0"/>
                <a:cs typeface="ＭＳ Ｐゴシック" charset="0"/>
              </a:rPr>
              <a:t>)(</a:t>
            </a:r>
            <a:r>
              <a:rPr lang="en-US" i="1" dirty="0" err="1">
                <a:solidFill>
                  <a:srgbClr val="FF0000"/>
                </a:solidFill>
                <a:latin typeface="Times New Roman" charset="0"/>
                <a:ea typeface="ＭＳ Ｐゴシック" charset="0"/>
                <a:cs typeface="ＭＳ Ｐゴシック" charset="0"/>
              </a:rPr>
              <a:t>O</a:t>
            </a:r>
            <a:r>
              <a:rPr lang="en-US" i="1" baseline="-25000" dirty="0" err="1">
                <a:solidFill>
                  <a:srgbClr val="FF0000"/>
                </a:solidFill>
                <a:latin typeface="Times New Roman" charset="0"/>
                <a:ea typeface="ＭＳ Ｐゴシック" charset="0"/>
                <a:cs typeface="ＭＳ Ｐゴシック" charset="0"/>
              </a:rPr>
              <a:t>c</a:t>
            </a:r>
            <a:r>
              <a:rPr lang="en-US" i="1" baseline="-25000" dirty="0">
                <a:solidFill>
                  <a:srgbClr val="FF0000"/>
                </a:solidFill>
                <a:latin typeface="Times New Roman" charset="0"/>
                <a:ea typeface="ＭＳ Ｐゴシック" charset="0"/>
                <a:cs typeface="ＭＳ Ｐゴシック" charset="0"/>
              </a:rPr>
              <a:t> </a:t>
            </a:r>
            <a:r>
              <a:rPr lang="en-US" dirty="0" err="1">
                <a:solidFill>
                  <a:srgbClr val="FF0000"/>
                </a:solidFill>
                <a:latin typeface="Times New Roman" charset="0"/>
                <a:ea typeface="ＭＳ Ｐゴシック" charset="0"/>
                <a:cs typeface="ＭＳ Ｐゴシック" charset="0"/>
              </a:rPr>
              <a:t>g</a:t>
            </a:r>
            <a:r>
              <a:rPr lang="en-US" baseline="-25000" dirty="0" err="1">
                <a:solidFill>
                  <a:srgbClr val="FF0000"/>
                </a:solidFill>
                <a:latin typeface="Times New Roman" charset="0"/>
                <a:ea typeface="ＭＳ Ｐゴシック" charset="0"/>
                <a:cs typeface="ＭＳ Ｐゴシック" charset="0"/>
              </a:rPr>
              <a:t>A</a:t>
            </a:r>
            <a:r>
              <a:rPr lang="en-US" dirty="0">
                <a:solidFill>
                  <a:srgbClr val="FF0000"/>
                </a:solidFill>
                <a:latin typeface="Times New Roman" charset="0"/>
                <a:ea typeface="ＭＳ Ｐゴシック" charset="0"/>
                <a:cs typeface="ＭＳ Ｐゴシック" charset="0"/>
              </a:rPr>
              <a:t>)</a:t>
            </a:r>
            <a:r>
              <a:rPr lang="en-US" baseline="30000" dirty="0">
                <a:solidFill>
                  <a:srgbClr val="FF0000"/>
                </a:solidFill>
                <a:latin typeface="Times New Roman" charset="0"/>
                <a:ea typeface="ＭＳ Ｐゴシック" charset="0"/>
                <a:cs typeface="ＭＳ Ｐゴシック" charset="0"/>
              </a:rPr>
              <a:t>-1</a:t>
            </a:r>
            <a:br>
              <a:rPr lang="en-US" baseline="30000" dirty="0">
                <a:solidFill>
                  <a:srgbClr val="FF0000"/>
                </a:solidFill>
                <a:latin typeface="Times New Roman" charset="0"/>
                <a:ea typeface="ＭＳ Ｐゴシック" charset="0"/>
                <a:cs typeface="ＭＳ Ｐゴシック" charset="0"/>
              </a:rPr>
            </a:br>
            <a:r>
              <a:rPr lang="en-US" dirty="0">
                <a:solidFill>
                  <a:srgbClr val="FF0000"/>
                </a:solidFill>
                <a:latin typeface="Times New Roman" charset="0"/>
                <a:ea typeface="ＭＳ Ｐゴシック" charset="0"/>
                <a:cs typeface="ＭＳ Ｐゴシック" charset="0"/>
              </a:rPr>
              <a:t>= </a:t>
            </a:r>
            <a:r>
              <a:rPr lang="en-US" i="1" dirty="0">
                <a:solidFill>
                  <a:srgbClr val="FF0000"/>
                </a:solidFill>
                <a:latin typeface="Times New Roman" charset="0"/>
                <a:ea typeface="ＭＳ Ｐゴシック" charset="0"/>
                <a:cs typeface="ＭＳ Ｐゴシック" charset="0"/>
              </a:rPr>
              <a:t>O</a:t>
            </a:r>
            <a:r>
              <a:rPr lang="en-US" i="1" baseline="-25000" dirty="0">
                <a:solidFill>
                  <a:srgbClr val="FF0000"/>
                </a:solidFill>
                <a:latin typeface="Times New Roman" charset="0"/>
                <a:ea typeface="ＭＳ Ｐゴシック" charset="0"/>
                <a:cs typeface="ＭＳ Ｐゴシック" charset="0"/>
              </a:rPr>
              <a:t>c</a:t>
            </a:r>
            <a:r>
              <a:rPr lang="en-US" dirty="0">
                <a:solidFill>
                  <a:srgbClr val="FF0000"/>
                </a:solidFill>
                <a:latin typeface="Times New Roman" charset="0"/>
                <a:ea typeface="ＭＳ Ｐゴシック" charset="0"/>
                <a:cs typeface="ＭＳ Ｐゴシック" charset="0"/>
              </a:rPr>
              <a:t>g</a:t>
            </a:r>
            <a:r>
              <a:rPr lang="en-US" baseline="-25000" dirty="0">
                <a:solidFill>
                  <a:srgbClr val="FF0000"/>
                </a:solidFill>
                <a:latin typeface="Times New Roman" charset="0"/>
                <a:ea typeface="ＭＳ Ｐゴシック" charset="0"/>
                <a:cs typeface="ＭＳ Ｐゴシック" charset="0"/>
              </a:rPr>
              <a:t>B</a:t>
            </a:r>
            <a:r>
              <a:rPr lang="en-US" dirty="0">
                <a:solidFill>
                  <a:srgbClr val="FF0000"/>
                </a:solidFill>
                <a:latin typeface="Times New Roman" charset="0"/>
                <a:ea typeface="ＭＳ Ｐゴシック" charset="0"/>
                <a:cs typeface="ＭＳ Ｐゴシック" charset="0"/>
              </a:rPr>
              <a:t>g</a:t>
            </a:r>
            <a:r>
              <a:rPr lang="en-US" baseline="-25000" dirty="0">
                <a:solidFill>
                  <a:srgbClr val="FF0000"/>
                </a:solidFill>
                <a:latin typeface="Times New Roman" charset="0"/>
                <a:ea typeface="ＭＳ Ｐゴシック" charset="0"/>
                <a:cs typeface="ＭＳ Ｐゴシック" charset="0"/>
              </a:rPr>
              <a:t>A</a:t>
            </a:r>
            <a:r>
              <a:rPr lang="en-US" baseline="30000" dirty="0">
                <a:solidFill>
                  <a:srgbClr val="FF0000"/>
                </a:solidFill>
                <a:latin typeface="Times New Roman" charset="0"/>
                <a:ea typeface="ＭＳ Ｐゴシック" charset="0"/>
                <a:cs typeface="ＭＳ Ｐゴシック" charset="0"/>
              </a:rPr>
              <a:t>-1</a:t>
            </a:r>
            <a:r>
              <a:rPr lang="en-US" i="1" dirty="0">
                <a:solidFill>
                  <a:srgbClr val="FF0000"/>
                </a:solidFill>
                <a:latin typeface="Times New Roman" charset="0"/>
                <a:ea typeface="ＭＳ Ｐゴシック" charset="0"/>
                <a:cs typeface="ＭＳ Ｐゴシック" charset="0"/>
              </a:rPr>
              <a:t>O</a:t>
            </a:r>
            <a:r>
              <a:rPr lang="en-US" i="1" baseline="-25000" dirty="0">
                <a:solidFill>
                  <a:srgbClr val="FF0000"/>
                </a:solidFill>
                <a:latin typeface="Times New Roman" charset="0"/>
                <a:ea typeface="ＭＳ Ｐゴシック" charset="0"/>
                <a:cs typeface="ＭＳ Ｐゴシック" charset="0"/>
              </a:rPr>
              <a:t>c</a:t>
            </a:r>
            <a:r>
              <a:rPr lang="en-US" baseline="30000" dirty="0">
                <a:solidFill>
                  <a:srgbClr val="FF0000"/>
                </a:solidFill>
                <a:latin typeface="Times New Roman" charset="0"/>
                <a:ea typeface="ＭＳ Ｐゴシック" charset="0"/>
                <a:cs typeface="ＭＳ Ｐゴシック" charset="0"/>
              </a:rPr>
              <a:t>-1</a:t>
            </a:r>
            <a:r>
              <a:rPr lang="en-US" dirty="0">
                <a:solidFill>
                  <a:srgbClr val="FF0000"/>
                </a:solidFill>
                <a:latin typeface="Times New Roman" charset="0"/>
                <a:ea typeface="ＭＳ Ｐゴシック" charset="0"/>
                <a:cs typeface="ＭＳ Ｐゴシック" charset="0"/>
              </a:rPr>
              <a:t>.</a:t>
            </a:r>
          </a:p>
          <a:p>
            <a:r>
              <a:rPr lang="en-US" dirty="0">
                <a:solidFill>
                  <a:srgbClr val="FF0000"/>
                </a:solidFill>
                <a:latin typeface="Arial" charset="0"/>
                <a:ea typeface="ＭＳ Ｐゴシック" charset="0"/>
                <a:cs typeface="ＭＳ Ｐゴシック" charset="0"/>
              </a:rPr>
              <a:t>Note the presence of symmetry operators pre- &amp; post-multiplying the basic misorientation</a:t>
            </a:r>
            <a:endParaRPr lang="en-US" sz="3600" baseline="30000" dirty="0">
              <a:solidFill>
                <a:srgbClr val="FF0000"/>
              </a:solidFill>
              <a:latin typeface="Arial" charset="0"/>
              <a:ea typeface="ＭＳ Ｐゴシック" charset="0"/>
              <a:cs typeface="ＭＳ Ｐゴシック" charset="0"/>
            </a:endParaRPr>
          </a:p>
        </p:txBody>
      </p:sp>
      <p:sp>
        <p:nvSpPr>
          <p:cNvPr id="86021" name="Rectangle 4"/>
          <p:cNvSpPr>
            <a:spLocks noGrp="1" noChangeArrowheads="1"/>
          </p:cNvSpPr>
          <p:nvPr>
            <p:ph type="body" sz="half" idx="2"/>
          </p:nvPr>
        </p:nvSpPr>
        <p:spPr>
          <a:xfrm>
            <a:off x="4648200" y="1447800"/>
            <a:ext cx="3886200" cy="5181600"/>
          </a:xfrm>
        </p:spPr>
        <p:txBody>
          <a:bodyPr/>
          <a:lstStyle/>
          <a:p>
            <a:r>
              <a:rPr lang="en-US" dirty="0">
                <a:solidFill>
                  <a:schemeClr val="accent2"/>
                </a:solidFill>
                <a:latin typeface="Times New Roman" charset="0"/>
                <a:ea typeface="ＭＳ Ｐゴシック" charset="0"/>
                <a:cs typeface="ＭＳ Ｐゴシック" charset="0"/>
              </a:rPr>
              <a:t>∆g=g</a:t>
            </a:r>
            <a:r>
              <a:rPr lang="en-US" baseline="-25000" dirty="0">
                <a:solidFill>
                  <a:schemeClr val="accent2"/>
                </a:solidFill>
                <a:latin typeface="Times New Roman" charset="0"/>
                <a:ea typeface="ＭＳ Ｐゴシック" charset="0"/>
                <a:cs typeface="ＭＳ Ｐゴシック" charset="0"/>
              </a:rPr>
              <a:t>B</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sz="3600"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a:t>
            </a:r>
            <a:br>
              <a:rPr lang="en-US" dirty="0">
                <a:solidFill>
                  <a:schemeClr val="accent2"/>
                </a:solidFill>
                <a:latin typeface="Times New Roman" charset="0"/>
                <a:ea typeface="ＭＳ Ｐゴシック" charset="0"/>
                <a:cs typeface="ＭＳ Ｐゴシック" charset="0"/>
              </a:rPr>
            </a:br>
            <a:r>
              <a:rPr lang="en-US" dirty="0">
                <a:solidFill>
                  <a:schemeClr val="accent2"/>
                </a:solidFill>
                <a:latin typeface="Times New Roman" charset="0"/>
                <a:ea typeface="ＭＳ Ｐゴシック" charset="0"/>
                <a:cs typeface="ＭＳ Ｐゴシック" charset="0"/>
              </a:rPr>
              <a:t> (</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B</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A</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baseline="30000" dirty="0">
                <a:solidFill>
                  <a:schemeClr val="accent2"/>
                </a:solidFill>
                <a:latin typeface="Times New Roman" charset="0"/>
                <a:ea typeface="ＭＳ Ｐゴシック" charset="0"/>
                <a:cs typeface="ＭＳ Ｐゴシック" charset="0"/>
              </a:rPr>
              <a:t>-1</a:t>
            </a:r>
            <a:br>
              <a:rPr lang="en-US" baseline="30000" dirty="0">
                <a:solidFill>
                  <a:schemeClr val="accent2"/>
                </a:solidFill>
                <a:latin typeface="Times New Roman" charset="0"/>
                <a:ea typeface="ＭＳ Ｐゴシック" charset="0"/>
                <a:cs typeface="ＭＳ Ｐゴシック" charset="0"/>
              </a:rPr>
            </a:br>
            <a:r>
              <a:rPr lang="en-US" baseline="30000" dirty="0">
                <a:solidFill>
                  <a:schemeClr val="accent2"/>
                </a:solidFill>
                <a:latin typeface="Times New Roman"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 g</a:t>
            </a:r>
            <a:r>
              <a:rPr lang="en-US" baseline="-25000" dirty="0">
                <a:solidFill>
                  <a:schemeClr val="accent2"/>
                </a:solidFill>
                <a:latin typeface="Times New Roman" charset="0"/>
                <a:ea typeface="ＭＳ Ｐゴシック" charset="0"/>
                <a:cs typeface="ＭＳ Ｐゴシック" charset="0"/>
              </a:rPr>
              <a:t>B</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baseline="30000" dirty="0">
                <a:solidFill>
                  <a:schemeClr val="accent2"/>
                </a:solidFill>
                <a:latin typeface="Times New Roman" charset="0"/>
                <a:ea typeface="ＭＳ Ｐゴシック" charset="0"/>
                <a:cs typeface="ＭＳ Ｐゴシック" charset="0"/>
              </a:rPr>
              <a:t>-1 </a:t>
            </a:r>
            <a:br>
              <a:rPr lang="en-US" baseline="30000" dirty="0">
                <a:solidFill>
                  <a:schemeClr val="accent2"/>
                </a:solidFill>
                <a:latin typeface="Times New Roman" charset="0"/>
                <a:ea typeface="ＭＳ Ｐゴシック" charset="0"/>
                <a:cs typeface="ＭＳ Ｐゴシック" charset="0"/>
              </a:rPr>
            </a:br>
            <a:r>
              <a:rPr lang="en-US" dirty="0">
                <a:solidFill>
                  <a:schemeClr val="accent2"/>
                </a:solidFill>
                <a:latin typeface="Times New Roman" charset="0"/>
                <a:ea typeface="ＭＳ Ｐゴシック" charset="0"/>
                <a:cs typeface="ＭＳ Ｐゴシック" charset="0"/>
              </a:rPr>
              <a:t>= </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B</a:t>
            </a:r>
            <a:r>
              <a:rPr lang="en-US" baseline="-25000" dirty="0">
                <a:solidFill>
                  <a:schemeClr val="accent2"/>
                </a:solidFill>
                <a:latin typeface="Times New Roman" charset="0"/>
                <a:ea typeface="ＭＳ Ｐゴシック" charset="0"/>
                <a:cs typeface="ＭＳ Ｐゴシック" charset="0"/>
              </a:rPr>
              <a:t> </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i="1" dirty="0">
                <a:solidFill>
                  <a:schemeClr val="accent2"/>
                </a:solidFill>
                <a:latin typeface="Times New Roman"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Arial" charset="0"/>
                <a:ea typeface="ＭＳ Ｐゴシック" charset="0"/>
                <a:cs typeface="ＭＳ Ｐゴシック" charset="0"/>
              </a:rPr>
              <a:t>.</a:t>
            </a:r>
          </a:p>
          <a:p>
            <a:r>
              <a:rPr lang="en-US" dirty="0">
                <a:solidFill>
                  <a:schemeClr val="accent2"/>
                </a:solidFill>
                <a:latin typeface="Arial" charset="0"/>
                <a:ea typeface="ＭＳ Ｐゴシック" charset="0"/>
                <a:cs typeface="ＭＳ Ｐゴシック" charset="0"/>
              </a:rPr>
              <a:t>Note the reduction to a single symmetry operator because the symmetry operators belong to the same group!</a:t>
            </a:r>
          </a:p>
        </p:txBody>
      </p:sp>
      <p:sp>
        <p:nvSpPr>
          <p:cNvPr id="86022" name="Text Box 5"/>
          <p:cNvSpPr txBox="1">
            <a:spLocks noChangeArrowheads="1"/>
          </p:cNvSpPr>
          <p:nvPr/>
        </p:nvSpPr>
        <p:spPr bwMode="auto">
          <a:xfrm>
            <a:off x="685800" y="6496050"/>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7D3917C-C7BF-E840-AD60-B61FD86AA652}" type="slidenum">
              <a:rPr lang="en-US" sz="1400">
                <a:latin typeface="Times" charset="0"/>
              </a:rPr>
              <a:pPr/>
              <a:t>39</a:t>
            </a:fld>
            <a:endParaRPr lang="en-US" sz="1400">
              <a:latin typeface="Times" charset="0"/>
            </a:endParaRPr>
          </a:p>
        </p:txBody>
      </p:sp>
      <p:sp>
        <p:nvSpPr>
          <p:cNvPr id="88068"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Switching Symmetry</a:t>
            </a:r>
          </a:p>
        </p:txBody>
      </p:sp>
      <p:sp>
        <p:nvSpPr>
          <p:cNvPr id="88069" name="Line 3"/>
          <p:cNvSpPr>
            <a:spLocks noChangeShapeType="1"/>
          </p:cNvSpPr>
          <p:nvPr/>
        </p:nvSpPr>
        <p:spPr bwMode="auto">
          <a:xfrm>
            <a:off x="2971800" y="37338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0" name="Line 4"/>
          <p:cNvSpPr>
            <a:spLocks noChangeShapeType="1"/>
          </p:cNvSpPr>
          <p:nvPr/>
        </p:nvSpPr>
        <p:spPr bwMode="auto">
          <a:xfrm flipV="1">
            <a:off x="6477000" y="23622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1" name="Line 5"/>
          <p:cNvSpPr>
            <a:spLocks noChangeShapeType="1"/>
          </p:cNvSpPr>
          <p:nvPr/>
        </p:nvSpPr>
        <p:spPr bwMode="auto">
          <a:xfrm flipV="1">
            <a:off x="1828800" y="37338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2"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3"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4"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88075"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lstStyle/>
          <a:p>
            <a:endParaRPr lang="en-US"/>
          </a:p>
        </p:txBody>
      </p:sp>
      <p:sp>
        <p:nvSpPr>
          <p:cNvPr id="88076" name="Text Box 10"/>
          <p:cNvSpPr txBox="1">
            <a:spLocks noChangeArrowheads="1"/>
          </p:cNvSpPr>
          <p:nvPr/>
        </p:nvSpPr>
        <p:spPr bwMode="auto">
          <a:xfrm>
            <a:off x="5638800" y="4419600"/>
            <a:ext cx="579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88077" name="Text Box 11"/>
          <p:cNvSpPr txBox="1">
            <a:spLocks noChangeArrowheads="1"/>
          </p:cNvSpPr>
          <p:nvPr/>
        </p:nvSpPr>
        <p:spPr bwMode="auto">
          <a:xfrm>
            <a:off x="4465638" y="1736725"/>
            <a:ext cx="565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88078" name="Text Box 12"/>
          <p:cNvSpPr txBox="1">
            <a:spLocks noChangeArrowheads="1"/>
          </p:cNvSpPr>
          <p:nvPr/>
        </p:nvSpPr>
        <p:spPr bwMode="auto">
          <a:xfrm>
            <a:off x="4784725" y="2947988"/>
            <a:ext cx="3922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4000" i="1">
                <a:latin typeface="Times" charset="0"/>
              </a:rPr>
              <a:t>∆g=g</a:t>
            </a:r>
            <a:r>
              <a:rPr lang="en-US" sz="4000" i="1" baseline="-25000">
                <a:latin typeface="Times" charset="0"/>
              </a:rPr>
              <a:t>B</a:t>
            </a:r>
            <a:r>
              <a:rPr lang="en-US" sz="4000" i="1">
                <a:latin typeface="Times" charset="0"/>
              </a:rPr>
              <a:t>g</a:t>
            </a:r>
            <a:r>
              <a:rPr lang="en-US" sz="4000" i="1" baseline="-25000">
                <a:latin typeface="Times" charset="0"/>
              </a:rPr>
              <a:t>A</a:t>
            </a:r>
            <a:r>
              <a:rPr lang="en-US" sz="4000" i="1" baseline="30000">
                <a:latin typeface="Times" charset="0"/>
              </a:rPr>
              <a:t>-1</a:t>
            </a:r>
            <a:r>
              <a:rPr lang="en-US" sz="4000" i="1">
                <a:latin typeface="Times" charset="0"/>
                <a:sym typeface="Symbol" charset="0"/>
              </a:rPr>
              <a:t> </a:t>
            </a:r>
            <a:r>
              <a:rPr lang="en-US" sz="4000" i="1">
                <a:latin typeface="Times" charset="0"/>
              </a:rPr>
              <a:t>g</a:t>
            </a:r>
            <a:r>
              <a:rPr lang="en-US" sz="4000" i="1" baseline="-25000">
                <a:latin typeface="Times" charset="0"/>
              </a:rPr>
              <a:t>A</a:t>
            </a:r>
            <a:r>
              <a:rPr lang="en-US" sz="4000" i="1">
                <a:latin typeface="Times" charset="0"/>
              </a:rPr>
              <a:t>g</a:t>
            </a:r>
            <a:r>
              <a:rPr lang="en-US" sz="4000" i="1" baseline="-25000">
                <a:latin typeface="Times" charset="0"/>
              </a:rPr>
              <a:t>B</a:t>
            </a:r>
            <a:r>
              <a:rPr lang="en-US" sz="4000" i="1" baseline="30000">
                <a:latin typeface="Times" charset="0"/>
              </a:rPr>
              <a:t>-1</a:t>
            </a:r>
            <a:endParaRPr lang="en-US" sz="3200" i="1" baseline="30000">
              <a:solidFill>
                <a:srgbClr val="FF0000"/>
              </a:solidFill>
              <a:latin typeface="Times" charset="0"/>
            </a:endParaRPr>
          </a:p>
        </p:txBody>
      </p:sp>
      <p:sp>
        <p:nvSpPr>
          <p:cNvPr id="88079" name="Line 13"/>
          <p:cNvSpPr>
            <a:spLocks noChangeShapeType="1"/>
          </p:cNvSpPr>
          <p:nvPr/>
        </p:nvSpPr>
        <p:spPr bwMode="auto">
          <a:xfrm flipH="1" flipV="1">
            <a:off x="3505200" y="1371600"/>
            <a:ext cx="1981200" cy="434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0" name="Freeform 14"/>
          <p:cNvSpPr>
            <a:spLocks/>
          </p:cNvSpPr>
          <p:nvPr/>
        </p:nvSpPr>
        <p:spPr bwMode="auto">
          <a:xfrm>
            <a:off x="4305300" y="3886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88066" name="Object 2"/>
          <p:cNvGraphicFramePr>
            <a:graphicFrameLocks noChangeAspect="1"/>
          </p:cNvGraphicFramePr>
          <p:nvPr/>
        </p:nvGraphicFramePr>
        <p:xfrm>
          <a:off x="2895600" y="1371600"/>
          <a:ext cx="419100" cy="628650"/>
        </p:xfrm>
        <a:graphic>
          <a:graphicData uri="http://schemas.openxmlformats.org/presentationml/2006/ole">
            <mc:AlternateContent xmlns:mc="http://schemas.openxmlformats.org/markup-compatibility/2006">
              <mc:Choice xmlns:v="urn:schemas-microsoft-com:vml" Requires="v">
                <p:oleObj spid="_x0000_s88084" name="Equation" r:id="rId4" imgW="127000" imgH="190500" progId="Equation.3">
                  <p:embed/>
                </p:oleObj>
              </mc:Choice>
              <mc:Fallback>
                <p:oleObj name="Equation" r:id="rId4" imgW="127000" imgH="190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0"/>
                        <a:ext cx="419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8081" name="Text Box 16"/>
          <p:cNvSpPr txBox="1">
            <a:spLocks noChangeArrowheads="1"/>
          </p:cNvSpPr>
          <p:nvPr/>
        </p:nvSpPr>
        <p:spPr bwMode="auto">
          <a:xfrm>
            <a:off x="152400" y="4130675"/>
            <a:ext cx="84232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latin typeface="Times" charset="0"/>
              </a:rPr>
              <a:t>Switching symmetry:</a:t>
            </a:r>
            <a:br>
              <a:rPr lang="en-US" sz="3200" i="1">
                <a:latin typeface="Times" charset="0"/>
              </a:rPr>
            </a:br>
            <a:r>
              <a:rPr lang="en-US" sz="3200" i="1">
                <a:latin typeface="Times" charset="0"/>
              </a:rPr>
              <a:t>A to B is indistinguishable </a:t>
            </a:r>
            <a:br>
              <a:rPr lang="en-US" sz="3200" i="1">
                <a:latin typeface="Times" charset="0"/>
              </a:rPr>
            </a:br>
            <a:r>
              <a:rPr lang="en-US" sz="3200" i="1">
                <a:latin typeface="Times" charset="0"/>
              </a:rPr>
              <a:t>from B to A because there is no difference in grain</a:t>
            </a:r>
            <a:br>
              <a:rPr lang="en-US" sz="3200" i="1">
                <a:latin typeface="Times" charset="0"/>
              </a:rPr>
            </a:br>
            <a:r>
              <a:rPr lang="en-US" sz="3200" i="1">
                <a:latin typeface="Times" charset="0"/>
              </a:rPr>
              <a:t>boundary structure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FA693A8-B922-0C44-A9EB-688F4EF7E47D}" type="slidenum">
              <a:rPr lang="en-US" sz="1400">
                <a:latin typeface="Times" charset="0"/>
              </a:rPr>
              <a:pPr/>
              <a:t>4</a:t>
            </a:fld>
            <a:endParaRPr lang="en-US" sz="1400">
              <a:latin typeface="Times" charset="0"/>
            </a:endParaRPr>
          </a:p>
        </p:txBody>
      </p:sp>
      <p:sp>
        <p:nvSpPr>
          <p:cNvPr id="2150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Misorientation</a:t>
            </a:r>
          </a:p>
        </p:txBody>
      </p:sp>
      <p:sp>
        <p:nvSpPr>
          <p:cNvPr id="21508" name="Rectangle 3"/>
          <p:cNvSpPr>
            <a:spLocks noGrp="1" noChangeArrowheads="1"/>
          </p:cNvSpPr>
          <p:nvPr>
            <p:ph type="body" idx="1"/>
          </p:nvPr>
        </p:nvSpPr>
        <p:spPr>
          <a:xfrm>
            <a:off x="685800" y="1143000"/>
            <a:ext cx="7848600" cy="3200400"/>
          </a:xfrm>
        </p:spPr>
        <p:txBody>
          <a:bodyPr/>
          <a:lstStyle/>
          <a:p>
            <a:pPr>
              <a:lnSpc>
                <a:spcPct val="90000"/>
              </a:lnSpc>
            </a:pPr>
            <a:r>
              <a:rPr lang="en-US" sz="2400">
                <a:latin typeface="Arial" charset="0"/>
                <a:ea typeface="ＭＳ Ｐゴシック" charset="0"/>
                <a:cs typeface="ＭＳ Ｐゴシック" charset="0"/>
              </a:rPr>
              <a:t>Definition of misorientation</a:t>
            </a:r>
            <a:r>
              <a:rPr lang="en-US" sz="2400" baseline="300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 </a:t>
            </a:r>
            <a:r>
              <a:rPr lang="en-US" sz="2400">
                <a:solidFill>
                  <a:srgbClr val="1301AB"/>
                </a:solidFill>
                <a:latin typeface="Arial" charset="0"/>
                <a:ea typeface="ＭＳ Ｐゴシック" charset="0"/>
                <a:cs typeface="ＭＳ Ｐゴシック" charset="0"/>
              </a:rPr>
              <a:t>given two orientations (grains, crystals), the misorientation is the rotation required to transform tensor quantities (vectors, stress, strain) from one set of crystal axes to the other set [passive rotation].</a:t>
            </a:r>
          </a:p>
          <a:p>
            <a:pPr>
              <a:lnSpc>
                <a:spcPct val="90000"/>
              </a:lnSpc>
            </a:pPr>
            <a:r>
              <a:rPr lang="en-US" sz="2400">
                <a:solidFill>
                  <a:srgbClr val="FF0000"/>
                </a:solidFill>
                <a:latin typeface="Arial" charset="0"/>
                <a:ea typeface="ＭＳ Ｐゴシック" charset="0"/>
                <a:cs typeface="ＭＳ Ｐゴシック" charset="0"/>
              </a:rPr>
              <a:t>Alternate [active rotation*]: given two orientations (grains, crystals), the misorientation is the rotation required to rotate one set of crystal axes into coincidence with the other crystal (based on a fixed reference frame).</a:t>
            </a:r>
            <a:endParaRPr lang="en-US" sz="2400">
              <a:solidFill>
                <a:srgbClr val="1301AB"/>
              </a:solidFill>
              <a:latin typeface="Arial" charset="0"/>
              <a:ea typeface="ＭＳ Ｐゴシック" charset="0"/>
              <a:cs typeface="ＭＳ Ｐゴシック" charset="0"/>
            </a:endParaRPr>
          </a:p>
        </p:txBody>
      </p:sp>
      <p:sp>
        <p:nvSpPr>
          <p:cNvPr id="21509" name="Text Box 4"/>
          <p:cNvSpPr txBox="1">
            <a:spLocks noChangeArrowheads="1"/>
          </p:cNvSpPr>
          <p:nvPr/>
        </p:nvSpPr>
        <p:spPr bwMode="auto">
          <a:xfrm>
            <a:off x="746125" y="4648200"/>
            <a:ext cx="75596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t>* For the active rotation description, the natural choice of reference frame is the set of sample axes.  Expressing the misorientation in terms of sample axes, however, will mean that the associated misorientation axis is unrelated to directions in either crystal. In order for the misorientation axis to relate to crystal directions, one must adopt one of the crystals as the reference frame.  Confused?!  Study the slides and examples that follow!</a:t>
            </a:r>
          </a:p>
          <a:p>
            <a:r>
              <a:rPr lang="en-US" sz="1400"/>
              <a:t>† In some texts, the word </a:t>
            </a:r>
            <a:r>
              <a:rPr lang="en-US" sz="1400" i="1">
                <a:solidFill>
                  <a:srgbClr val="FF0000"/>
                </a:solidFill>
              </a:rPr>
              <a:t>d</a:t>
            </a:r>
            <a:r>
              <a:rPr lang="en-US" sz="1400" i="1"/>
              <a:t>isorientation </a:t>
            </a:r>
            <a:r>
              <a:rPr lang="en-US" sz="1400"/>
              <a:t>(as opposed to </a:t>
            </a:r>
            <a:r>
              <a:rPr lang="en-US" sz="1400" i="1">
                <a:solidFill>
                  <a:srgbClr val="FF0000"/>
                </a:solidFill>
              </a:rPr>
              <a:t>m</a:t>
            </a:r>
            <a:r>
              <a:rPr lang="en-US" sz="1400" i="1"/>
              <a:t>isorientation) </a:t>
            </a:r>
            <a:r>
              <a:rPr lang="en-US" sz="1400"/>
              <a:t>means the </a:t>
            </a:r>
            <a:r>
              <a:rPr lang="en-US" sz="1400" i="1"/>
              <a:t>smallest physically possible rotation </a:t>
            </a:r>
            <a:r>
              <a:rPr lang="en-US" sz="1400"/>
              <a:t>that will connect two orientations.  The idea that there is any choice of rotation angle arises because of crystal symmetry: by re-labeling axes (in either crystal), the net rotation changes.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0BAFF95-9B46-4F4C-8B07-A8B72897A970}" type="slidenum">
              <a:rPr lang="en-US" sz="1400">
                <a:latin typeface="Times" charset="0"/>
              </a:rPr>
              <a:pPr/>
              <a:t>40</a:t>
            </a:fld>
            <a:endParaRPr lang="en-US" sz="1400">
              <a:latin typeface="Times" charset="0"/>
            </a:endParaRPr>
          </a:p>
        </p:txBody>
      </p:sp>
      <p:sp>
        <p:nvSpPr>
          <p:cNvPr id="9011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Switching Symmetry, v2</a:t>
            </a:r>
          </a:p>
        </p:txBody>
      </p:sp>
      <p:sp>
        <p:nvSpPr>
          <p:cNvPr id="90116" name="Rectangle 3"/>
          <p:cNvSpPr>
            <a:spLocks noGrp="1" noChangeArrowheads="1"/>
          </p:cNvSpPr>
          <p:nvPr>
            <p:ph type="body" sz="half" idx="1"/>
          </p:nvPr>
        </p:nvSpPr>
        <p:spPr>
          <a:xfrm>
            <a:off x="457200" y="1447800"/>
            <a:ext cx="4267200" cy="4648200"/>
          </a:xfrm>
        </p:spPr>
        <p:txBody>
          <a:bodyPr/>
          <a:lstStyle/>
          <a:p>
            <a:r>
              <a:rPr lang="en-US" sz="2400">
                <a:solidFill>
                  <a:srgbClr val="FF0000"/>
                </a:solidFill>
                <a:latin typeface="Arial" charset="0"/>
                <a:ea typeface="ＭＳ Ｐゴシック" charset="0"/>
                <a:cs typeface="ＭＳ Ｐゴシック" charset="0"/>
              </a:rPr>
              <a:t>If we write down the </a:t>
            </a:r>
            <a:r>
              <a:rPr lang="en-US" sz="2400" i="1">
                <a:solidFill>
                  <a:srgbClr val="FF0000"/>
                </a:solidFill>
                <a:latin typeface="Arial" charset="0"/>
                <a:ea typeface="ＭＳ Ｐゴシック" charset="0"/>
                <a:cs typeface="ＭＳ Ｐゴシック" charset="0"/>
              </a:rPr>
              <a:t>set</a:t>
            </a:r>
            <a:r>
              <a:rPr lang="en-US" sz="2400">
                <a:solidFill>
                  <a:srgbClr val="FF0000"/>
                </a:solidFill>
                <a:latin typeface="Arial" charset="0"/>
                <a:ea typeface="ＭＳ Ｐゴシック" charset="0"/>
                <a:cs typeface="ＭＳ Ｐゴシック" charset="0"/>
              </a:rPr>
              <a:t> of possible misorientations, recognizing the equivalence of forward and backward rotations, we get:</a:t>
            </a:r>
          </a:p>
          <a:p>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i="1" baseline="-25000">
                <a:solidFill>
                  <a:srgbClr val="FF0000"/>
                </a:solidFill>
                <a:latin typeface="Times New Roman" charset="0"/>
                <a:ea typeface="ＭＳ Ｐゴシック" charset="0"/>
                <a:cs typeface="ＭＳ Ｐゴシック" charset="0"/>
              </a:rPr>
              <a:t>AB</a:t>
            </a:r>
            <a:r>
              <a:rPr lang="en-US" sz="2400">
                <a:solidFill>
                  <a:srgbClr val="FF0000"/>
                </a:solidFill>
                <a:latin typeface="Times New Roman" charset="0"/>
                <a:ea typeface="ＭＳ Ｐゴシック" charset="0"/>
                <a:cs typeface="ＭＳ Ｐゴシック" charset="0"/>
              </a:rPr>
              <a:t>}</a:t>
            </a:r>
            <a:r>
              <a:rPr lang="en-US" sz="2400">
                <a:solidFill>
                  <a:srgbClr val="FF0000"/>
                </a:solidFill>
                <a:latin typeface="Arial" charset="0"/>
                <a:ea typeface="ＭＳ Ｐゴシック" charset="0"/>
                <a:cs typeface="ＭＳ Ｐゴシック" charset="0"/>
              </a:rPr>
              <a:t>U</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i="1" baseline="-25000">
                <a:solidFill>
                  <a:srgbClr val="FF0000"/>
                </a:solidFill>
                <a:latin typeface="Times New Roman" charset="0"/>
                <a:ea typeface="ＭＳ Ｐゴシック" charset="0"/>
                <a:cs typeface="ＭＳ Ｐゴシック" charset="0"/>
              </a:rPr>
              <a:t>BA</a:t>
            </a:r>
            <a:r>
              <a:rPr lang="en-US" sz="2400">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  =</a:t>
            </a:r>
            <a:br>
              <a:rPr lang="en-US" sz="2000">
                <a:solidFill>
                  <a:srgbClr val="FF0000"/>
                </a:solidFill>
                <a:latin typeface="Times New Roman" charset="0"/>
                <a:ea typeface="ＭＳ Ｐゴシック" charset="0"/>
                <a:cs typeface="ＭＳ Ｐゴシック" charset="0"/>
              </a:rPr>
            </a:br>
            <a:r>
              <a:rPr lang="en-US" sz="2000">
                <a:solidFill>
                  <a:srgbClr val="FF0000"/>
                </a:solidFill>
                <a:latin typeface="Times New Roman" charset="0"/>
                <a:ea typeface="ＭＳ Ｐゴシック" charset="0"/>
                <a:cs typeface="ＭＳ Ｐゴシック" charset="0"/>
              </a:rPr>
              <a:t/>
            </a:r>
            <a:br>
              <a:rPr lang="en-US" sz="2000">
                <a:solidFill>
                  <a:srgbClr val="FF0000"/>
                </a:solidFill>
                <a:latin typeface="Times New Roman" charset="0"/>
                <a:ea typeface="ＭＳ Ｐゴシック" charset="0"/>
                <a:cs typeface="ＭＳ Ｐゴシック" charset="0"/>
              </a:rPr>
            </a:b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i="1">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i="1">
                <a:solidFill>
                  <a:srgbClr val="FF0000"/>
                </a:solidFill>
                <a:latin typeface="Times New Roman" charset="0"/>
                <a:ea typeface="ＭＳ Ｐゴシック" charset="0"/>
                <a:cs typeface="ＭＳ Ｐゴシック" charset="0"/>
              </a:rPr>
              <a:t>)</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r>
              <a:rPr lang="en-US" sz="2000">
                <a:solidFill>
                  <a:srgbClr val="FF0000"/>
                </a:solidFill>
                <a:latin typeface="Arial" charset="0"/>
                <a:ea typeface="ＭＳ Ｐゴシック" charset="0"/>
                <a:cs typeface="ＭＳ Ｐゴシック" charset="0"/>
              </a:rPr>
              <a:t>U</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i="1">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i="1">
                <a:solidFill>
                  <a:srgbClr val="FF0000"/>
                </a:solidFill>
                <a:latin typeface="Times New Roman" charset="0"/>
                <a:ea typeface="ＭＳ Ｐゴシック" charset="0"/>
                <a:cs typeface="ＭＳ Ｐゴシック" charset="0"/>
              </a:rPr>
              <a:t>)</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r>
              <a:rPr lang="en-US" sz="2000" baseline="30000">
                <a:solidFill>
                  <a:srgbClr val="FF0000"/>
                </a:solidFill>
                <a:latin typeface="Times New Roman" charset="0"/>
                <a:ea typeface="ＭＳ Ｐゴシック" charset="0"/>
                <a:cs typeface="ＭＳ Ｐゴシック" charset="0"/>
              </a:rPr>
              <a:t/>
            </a:r>
            <a:br>
              <a:rPr lang="en-US" sz="2000" baseline="30000">
                <a:solidFill>
                  <a:srgbClr val="FF0000"/>
                </a:solidFill>
                <a:latin typeface="Times New Roman" charset="0"/>
                <a:ea typeface="ＭＳ Ｐゴシック" charset="0"/>
                <a:cs typeface="ＭＳ Ｐゴシック" charset="0"/>
              </a:rPr>
            </a:br>
            <a:r>
              <a:rPr lang="en-US" sz="2000" baseline="30000">
                <a:solidFill>
                  <a:srgbClr val="FF0000"/>
                </a:solidFill>
                <a:latin typeface="Times New Roman" charset="0"/>
                <a:ea typeface="ＭＳ Ｐゴシック" charset="0"/>
                <a:cs typeface="ＭＳ Ｐゴシック" charset="0"/>
              </a:rPr>
              <a:t/>
            </a:r>
            <a:br>
              <a:rPr lang="en-US" sz="2000" baseline="30000">
                <a:solidFill>
                  <a:srgbClr val="FF0000"/>
                </a:solidFill>
                <a:latin typeface="Times New Roman" charset="0"/>
                <a:ea typeface="ＭＳ Ｐゴシック" charset="0"/>
                <a:cs typeface="ＭＳ Ｐゴシック" charset="0"/>
              </a:rPr>
            </a:br>
            <a:r>
              <a:rPr lang="en-US" sz="2000">
                <a:solidFill>
                  <a:srgbClr val="FF0000"/>
                </a:solidFill>
                <a:latin typeface="Times New Roman" charset="0"/>
                <a:ea typeface="ＭＳ Ｐゴシック" charset="0"/>
                <a:cs typeface="ＭＳ Ｐゴシック" charset="0"/>
              </a:rPr>
              <a:t>= {</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baseline="30000">
                <a:solidFill>
                  <a:srgbClr val="FF0000"/>
                </a:solidFill>
                <a:latin typeface="Times New Roman" charset="0"/>
                <a:ea typeface="ＭＳ Ｐゴシック" charset="0"/>
                <a:cs typeface="ＭＳ Ｐゴシック" charset="0"/>
              </a:rPr>
              <a:t>-1</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r>
              <a:rPr lang="en-US" sz="2000">
                <a:solidFill>
                  <a:srgbClr val="FF0000"/>
                </a:solidFill>
                <a:latin typeface="Arial" charset="0"/>
                <a:ea typeface="ＭＳ Ｐゴシック" charset="0"/>
                <a:cs typeface="ＭＳ Ｐゴシック" charset="0"/>
              </a:rPr>
              <a:t>U{</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baseline="30000">
                <a:solidFill>
                  <a:srgbClr val="FF0000"/>
                </a:solidFill>
                <a:latin typeface="Times New Roman" charset="0"/>
                <a:ea typeface="ＭＳ Ｐゴシック" charset="0"/>
                <a:cs typeface="ＭＳ Ｐゴシック" charset="0"/>
              </a:rPr>
              <a:t>-1</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a:t>
            </a:r>
          </a:p>
          <a:p>
            <a:endParaRPr lang="en-US" sz="3200" baseline="30000">
              <a:solidFill>
                <a:srgbClr val="FF0000"/>
              </a:solidFill>
              <a:latin typeface="Arial" charset="0"/>
              <a:ea typeface="ＭＳ Ｐゴシック" charset="0"/>
              <a:cs typeface="ＭＳ Ｐゴシック" charset="0"/>
            </a:endParaRPr>
          </a:p>
        </p:txBody>
      </p:sp>
      <p:sp>
        <p:nvSpPr>
          <p:cNvPr id="90117" name="Rectangle 4"/>
          <p:cNvSpPr>
            <a:spLocks noGrp="1" noChangeArrowheads="1"/>
          </p:cNvSpPr>
          <p:nvPr>
            <p:ph type="body" sz="half" idx="2"/>
          </p:nvPr>
        </p:nvSpPr>
        <p:spPr>
          <a:xfrm>
            <a:off x="4648200" y="1447800"/>
            <a:ext cx="4267200" cy="5181600"/>
          </a:xfrm>
        </p:spPr>
        <p:txBody>
          <a:bodyPr/>
          <a:lstStyle/>
          <a:p>
            <a:r>
              <a:rPr lang="en-US" sz="2400">
                <a:solidFill>
                  <a:schemeClr val="accent2"/>
                </a:solidFill>
                <a:latin typeface="Arial" charset="0"/>
                <a:ea typeface="ＭＳ Ｐゴシック" charset="0"/>
                <a:cs typeface="ＭＳ Ｐゴシック" charset="0"/>
              </a:rPr>
              <a:t>Equivalently in the sample frame:</a:t>
            </a:r>
          </a:p>
          <a:p>
            <a:r>
              <a:rPr lang="en-US" sz="2400">
                <a:solidFill>
                  <a:schemeClr val="accent2"/>
                </a:solidFill>
                <a:latin typeface="Times New Roman" charset="0"/>
                <a:ea typeface="ＭＳ Ｐゴシック" charset="0"/>
                <a:cs typeface="ＭＳ Ｐゴシック" charset="0"/>
              </a:rPr>
              <a:t>{∆g}={g</a:t>
            </a:r>
            <a:r>
              <a:rPr lang="en-US" sz="2400" baseline="-25000">
                <a:solidFill>
                  <a:schemeClr val="accent2"/>
                </a:solidFill>
                <a:latin typeface="Times New Roman" charset="0"/>
                <a:ea typeface="ＭＳ Ｐゴシック" charset="0"/>
                <a:cs typeface="ＭＳ Ｐゴシック" charset="0"/>
              </a:rPr>
              <a:t>B</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A</a:t>
            </a:r>
            <a:r>
              <a:rPr lang="en-US" sz="2400" baseline="30000">
                <a:solidFill>
                  <a:schemeClr val="accent2"/>
                </a:solidFill>
                <a:latin typeface="Times New Roman" charset="0"/>
                <a:ea typeface="ＭＳ Ｐゴシック" charset="0"/>
                <a:cs typeface="ＭＳ Ｐゴシック" charset="0"/>
              </a:rPr>
              <a:t>-1</a:t>
            </a:r>
            <a:r>
              <a:rPr lang="en-US" sz="2400">
                <a:solidFill>
                  <a:schemeClr val="accent2"/>
                </a:solidFill>
                <a:latin typeface="Times New Roman" charset="0"/>
                <a:ea typeface="ＭＳ Ｐゴシック" charset="0"/>
                <a:cs typeface="ＭＳ Ｐゴシック" charset="0"/>
              </a:rPr>
              <a:t>}</a:t>
            </a:r>
            <a:r>
              <a:rPr lang="en-US" sz="2400">
                <a:solidFill>
                  <a:schemeClr val="accent2"/>
                </a:solidFill>
                <a:latin typeface="Arial" charset="0"/>
                <a:ea typeface="ＭＳ Ｐゴシック" charset="0"/>
                <a:cs typeface="ＭＳ Ｐゴシック" charset="0"/>
              </a:rPr>
              <a:t>U</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A</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B</a:t>
            </a:r>
            <a:r>
              <a:rPr lang="en-US" sz="2400" baseline="30000">
                <a:solidFill>
                  <a:schemeClr val="accent2"/>
                </a:solidFill>
                <a:latin typeface="Times New Roman" charset="0"/>
                <a:ea typeface="ＭＳ Ｐゴシック" charset="0"/>
                <a:cs typeface="ＭＳ Ｐゴシック" charset="0"/>
              </a:rPr>
              <a:t>-1</a:t>
            </a:r>
            <a:r>
              <a:rPr lang="en-US" sz="2400">
                <a:solidFill>
                  <a:schemeClr val="accent2"/>
                </a:solidFill>
                <a:latin typeface="Times New Roman" charset="0"/>
                <a:ea typeface="ＭＳ Ｐゴシック" charset="0"/>
                <a:cs typeface="ＭＳ Ｐゴシック" charset="0"/>
              </a:rPr>
              <a:t>}=</a:t>
            </a:r>
            <a:br>
              <a:rPr lang="en-US" sz="2400">
                <a:solidFill>
                  <a:schemeClr val="accent2"/>
                </a:solidFill>
                <a:latin typeface="Times New Roman" charset="0"/>
                <a:ea typeface="ＭＳ Ｐゴシック" charset="0"/>
                <a:cs typeface="ＭＳ Ｐゴシック" charset="0"/>
              </a:rPr>
            </a:br>
            <a:r>
              <a:rPr lang="en-US" sz="2400">
                <a:solidFill>
                  <a:schemeClr val="accent2"/>
                </a:solidFill>
                <a:latin typeface="Times New Roman" charset="0"/>
                <a:ea typeface="ＭＳ Ｐゴシック" charset="0"/>
                <a:cs typeface="ＭＳ Ｐゴシック" charset="0"/>
              </a:rPr>
              <a:t> </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br>
              <a:rPr lang="en-US" sz="2000">
                <a:solidFill>
                  <a:schemeClr val="accent2"/>
                </a:solidFill>
                <a:latin typeface="Arial"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
            </a:r>
            <a:br>
              <a:rPr lang="en-US" sz="2000" baseline="30000">
                <a:solidFill>
                  <a:schemeClr val="accent2"/>
                </a:solidFill>
                <a:latin typeface="Times New Roman" charset="0"/>
                <a:ea typeface="ＭＳ Ｐゴシック" charset="0"/>
                <a:cs typeface="ＭＳ Ｐゴシック" charset="0"/>
              </a:rPr>
            </a:br>
            <a:r>
              <a:rPr lang="en-US" sz="2000" baseline="30000">
                <a:solidFill>
                  <a:schemeClr val="accent2"/>
                </a:solidFill>
                <a:latin typeface="Times New Roman" charset="0"/>
                <a:ea typeface="ＭＳ Ｐゴシック" charset="0"/>
                <a:cs typeface="ＭＳ Ｐゴシック" charset="0"/>
              </a:rPr>
              <a:t> </a:t>
            </a:r>
            <a:br>
              <a:rPr lang="en-US" sz="2000" baseline="30000">
                <a:solidFill>
                  <a:schemeClr val="accent2"/>
                </a:solidFill>
                <a:latin typeface="Times New Roman"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 {g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 </a:t>
            </a:r>
            <a:br>
              <a:rPr lang="en-US" sz="2000" baseline="30000">
                <a:solidFill>
                  <a:schemeClr val="accent2"/>
                </a:solidFill>
                <a:latin typeface="Times New Roman" charset="0"/>
                <a:ea typeface="ＭＳ Ｐゴシック" charset="0"/>
                <a:cs typeface="ＭＳ Ｐゴシック" charset="0"/>
              </a:rPr>
            </a:br>
            <a:r>
              <a:rPr lang="en-US" sz="2000" baseline="30000">
                <a:solidFill>
                  <a:schemeClr val="accent2"/>
                </a:solidFill>
                <a:latin typeface="Times New Roman" charset="0"/>
                <a:ea typeface="ＭＳ Ｐゴシック" charset="0"/>
                <a:cs typeface="ＭＳ Ｐゴシック" charset="0"/>
              </a:rPr>
              <a:t/>
            </a:r>
            <a:br>
              <a:rPr lang="en-US" sz="2000" baseline="30000">
                <a:solidFill>
                  <a:schemeClr val="accent2"/>
                </a:solidFill>
                <a:latin typeface="Times New Roman"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 {g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a:t>
            </a:r>
          </a:p>
        </p:txBody>
      </p:sp>
      <p:sp>
        <p:nvSpPr>
          <p:cNvPr id="90118" name="Text Box 5"/>
          <p:cNvSpPr txBox="1">
            <a:spLocks noChangeArrowheads="1"/>
          </p:cNvSpPr>
          <p:nvPr/>
        </p:nvSpPr>
        <p:spPr bwMode="auto">
          <a:xfrm>
            <a:off x="685800" y="6496050"/>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7EC5BE2-91B8-D442-9541-3DCC0D449295}" type="slidenum">
              <a:rPr lang="en-US" sz="1400">
                <a:latin typeface="Times" charset="0"/>
              </a:rPr>
              <a:pPr/>
              <a:t>41</a:t>
            </a:fld>
            <a:endParaRPr lang="en-US" sz="1400">
              <a:latin typeface="Times" charset="0"/>
            </a:endParaRPr>
          </a:p>
        </p:txBody>
      </p:sp>
      <p:sp>
        <p:nvSpPr>
          <p:cNvPr id="92163"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Symmetry: how many equivalent representations of misorientation?</a:t>
            </a:r>
          </a:p>
        </p:txBody>
      </p:sp>
      <p:sp>
        <p:nvSpPr>
          <p:cNvPr id="92164" name="Rectangle 3"/>
          <p:cNvSpPr>
            <a:spLocks noGrp="1" noChangeArrowheads="1"/>
          </p:cNvSpPr>
          <p:nvPr>
            <p:ph type="body" sz="half" idx="1"/>
          </p:nvPr>
        </p:nvSpPr>
        <p:spPr>
          <a:xfrm>
            <a:off x="0" y="1371600"/>
            <a:ext cx="4533900" cy="4648200"/>
          </a:xfrm>
          <a:ln>
            <a:solidFill>
              <a:srgbClr val="CC0000"/>
            </a:solidFill>
            <a:miter lim="800000"/>
            <a:headEnd/>
            <a:tailEnd/>
          </a:ln>
        </p:spPr>
        <p:txBody>
          <a:bodyPr/>
          <a:lstStyle/>
          <a:p>
            <a:r>
              <a:rPr lang="en-US">
                <a:latin typeface="Arial" charset="0"/>
                <a:ea typeface="ＭＳ Ｐゴシック" charset="0"/>
                <a:cs typeface="ＭＳ Ｐゴシック" charset="0"/>
              </a:rPr>
              <a:t>Axis transformations: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24 independent operators present on either side of the misorientation.  Two equivalents from switching symmetry.</a:t>
            </a:r>
          </a:p>
          <a:p>
            <a:r>
              <a:rPr lang="en-US">
                <a:solidFill>
                  <a:srgbClr val="CC0000"/>
                </a:solidFill>
                <a:latin typeface="Arial" charset="0"/>
                <a:ea typeface="ＭＳ Ｐゴシック" charset="0"/>
                <a:cs typeface="ＭＳ Ｐゴシック" charset="0"/>
              </a:rPr>
              <a:t>Number of equivalents=</a:t>
            </a:r>
            <a:br>
              <a:rPr lang="en-US">
                <a:solidFill>
                  <a:srgbClr val="CC0000"/>
                </a:solidFill>
                <a:latin typeface="Arial" charset="0"/>
                <a:ea typeface="ＭＳ Ｐゴシック" charset="0"/>
                <a:cs typeface="ＭＳ Ｐゴシック" charset="0"/>
              </a:rPr>
            </a:br>
            <a:r>
              <a:rPr lang="en-US">
                <a:solidFill>
                  <a:srgbClr val="CC0000"/>
                </a:solidFill>
                <a:latin typeface="Arial" charset="0"/>
                <a:ea typeface="ＭＳ Ｐゴシック" charset="0"/>
                <a:cs typeface="ＭＳ Ｐゴシック" charset="0"/>
              </a:rPr>
              <a:t>24x24x2=1152.</a:t>
            </a:r>
            <a:endParaRPr lang="en-US">
              <a:latin typeface="Arial" charset="0"/>
              <a:ea typeface="ＭＳ Ｐゴシック" charset="0"/>
              <a:cs typeface="ＭＳ Ｐゴシック" charset="0"/>
            </a:endParaRPr>
          </a:p>
        </p:txBody>
      </p:sp>
      <p:sp>
        <p:nvSpPr>
          <p:cNvPr id="92165" name="Rectangle 4"/>
          <p:cNvSpPr>
            <a:spLocks noGrp="1" noChangeArrowheads="1"/>
          </p:cNvSpPr>
          <p:nvPr>
            <p:ph type="body" sz="half" idx="2"/>
          </p:nvPr>
        </p:nvSpPr>
        <p:spPr>
          <a:xfrm>
            <a:off x="4686300" y="1371600"/>
            <a:ext cx="4305300" cy="4648200"/>
          </a:xfrm>
          <a:ln>
            <a:solidFill>
              <a:schemeClr val="accent2"/>
            </a:solidFill>
            <a:miter lim="800000"/>
            <a:headEnd/>
            <a:tailEnd/>
          </a:ln>
        </p:spPr>
        <p:txBody>
          <a:bodyPr/>
          <a:lstStyle/>
          <a:p>
            <a:r>
              <a:rPr lang="en-US">
                <a:latin typeface="Arial" charset="0"/>
                <a:ea typeface="ＭＳ Ｐゴシック" charset="0"/>
                <a:cs typeface="ＭＳ Ｐゴシック" charset="0"/>
              </a:rPr>
              <a:t>Active rotations: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Only 24 independent operators present </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inside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 the misorientation.  2 from switching symmetry.</a:t>
            </a:r>
          </a:p>
          <a:p>
            <a:r>
              <a:rPr lang="en-US">
                <a:solidFill>
                  <a:schemeClr val="accent2"/>
                </a:solidFill>
                <a:latin typeface="Arial" charset="0"/>
                <a:ea typeface="ＭＳ Ｐゴシック" charset="0"/>
                <a:cs typeface="ＭＳ Ｐゴシック" charset="0"/>
              </a:rPr>
              <a:t>Number of equivalents=</a:t>
            </a:r>
            <a:br>
              <a:rPr lang="en-US">
                <a:solidFill>
                  <a:schemeClr val="accent2"/>
                </a:solidFill>
                <a:latin typeface="Arial" charset="0"/>
                <a:ea typeface="ＭＳ Ｐゴシック" charset="0"/>
                <a:cs typeface="ＭＳ Ｐゴシック" charset="0"/>
              </a:rPr>
            </a:br>
            <a:r>
              <a:rPr lang="en-US">
                <a:solidFill>
                  <a:schemeClr val="accent2"/>
                </a:solidFill>
                <a:latin typeface="Arial" charset="0"/>
                <a:ea typeface="ＭＳ Ｐゴシック" charset="0"/>
                <a:cs typeface="ＭＳ Ｐゴシック" charset="0"/>
              </a:rPr>
              <a:t>24x2=48.</a:t>
            </a:r>
          </a:p>
        </p:txBody>
      </p:sp>
      <p:sp>
        <p:nvSpPr>
          <p:cNvPr id="92166" name="Text Box 5"/>
          <p:cNvSpPr txBox="1">
            <a:spLocks noChangeArrowheads="1"/>
          </p:cNvSpPr>
          <p:nvPr/>
        </p:nvSpPr>
        <p:spPr bwMode="auto">
          <a:xfrm>
            <a:off x="685800" y="6172200"/>
            <a:ext cx="7516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3881603-8E24-7140-B889-07FF4BF05F01}" type="slidenum">
              <a:rPr lang="en-US" sz="1400">
                <a:latin typeface="Times" charset="0"/>
              </a:rPr>
              <a:pPr/>
              <a:t>42</a:t>
            </a:fld>
            <a:endParaRPr lang="en-US" sz="1400">
              <a:latin typeface="Times" charset="0"/>
            </a:endParaRPr>
          </a:p>
        </p:txBody>
      </p:sp>
      <p:sp>
        <p:nvSpPr>
          <p:cNvPr id="94212" name="Rectangle 2"/>
          <p:cNvSpPr>
            <a:spLocks noGrp="1" noChangeArrowheads="1"/>
          </p:cNvSpPr>
          <p:nvPr>
            <p:ph type="title"/>
          </p:nvPr>
        </p:nvSpPr>
        <p:spPr/>
        <p:txBody>
          <a:bodyPr/>
          <a:lstStyle/>
          <a:p>
            <a:r>
              <a:rPr lang="en-US">
                <a:solidFill>
                  <a:srgbClr val="CC0000"/>
                </a:solidFill>
                <a:latin typeface="Times" charset="0"/>
                <a:ea typeface="ＭＳ Ｐゴシック" charset="0"/>
                <a:cs typeface="ＭＳ Ｐゴシック" charset="0"/>
              </a:rPr>
              <a:t>Passive</a:t>
            </a:r>
            <a:r>
              <a:rPr lang="en-US">
                <a:latin typeface="Times" charset="0"/>
                <a:ea typeface="ＭＳ Ｐゴシック" charset="0"/>
                <a:cs typeface="ＭＳ Ｐゴシック" charset="0"/>
              </a:rPr>
              <a:t> </a:t>
            </a:r>
            <a:r>
              <a:rPr lang="en-US">
                <a:solidFill>
                  <a:schemeClr val="tx1"/>
                </a:solidFill>
                <a:latin typeface="Times" charset="0"/>
                <a:ea typeface="ＭＳ Ｐゴシック" charset="0"/>
                <a:cs typeface="ＭＳ Ｐゴシック" charset="0"/>
              </a:rPr>
              <a:t>&lt;-&gt;</a:t>
            </a:r>
            <a:r>
              <a:rPr lang="en-US">
                <a:latin typeface="Times" charset="0"/>
                <a:ea typeface="ＭＳ Ｐゴシック" charset="0"/>
                <a:cs typeface="ＭＳ Ｐゴシック" charset="0"/>
              </a:rPr>
              <a:t> Active</a:t>
            </a:r>
          </a:p>
        </p:txBody>
      </p:sp>
      <p:sp>
        <p:nvSpPr>
          <p:cNvPr id="94213" name="Rectangle 3"/>
          <p:cNvSpPr>
            <a:spLocks noGrp="1" noChangeArrowheads="1"/>
          </p:cNvSpPr>
          <p:nvPr>
            <p:ph type="body" idx="1"/>
          </p:nvPr>
        </p:nvSpPr>
        <p:spPr>
          <a:xfrm>
            <a:off x="685800" y="1447800"/>
            <a:ext cx="7772400" cy="2360613"/>
          </a:xfrm>
        </p:spPr>
        <p:txBody>
          <a:bodyPr/>
          <a:lstStyle/>
          <a:p>
            <a:pPr>
              <a:lnSpc>
                <a:spcPct val="90000"/>
              </a:lnSpc>
              <a:buFontTx/>
              <a:buNone/>
            </a:pPr>
            <a:r>
              <a:rPr lang="en-US" sz="2800">
                <a:latin typeface="Arial" charset="0"/>
                <a:ea typeface="ＭＳ Ｐゴシック" charset="0"/>
                <a:cs typeface="ＭＳ Ｐゴシック" charset="0"/>
              </a:rPr>
              <a:t>Just as is the case for rotations, and texture components,</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a:r>
            <a:br>
              <a:rPr lang="en-US" sz="2800">
                <a:latin typeface="Arial" charset="0"/>
                <a:ea typeface="ＭＳ Ｐゴシック" charset="0"/>
                <a:cs typeface="ＭＳ Ｐゴシック" charset="0"/>
              </a:rPr>
            </a:br>
            <a:r>
              <a:rPr lang="en-US" sz="2800" i="1">
                <a:solidFill>
                  <a:srgbClr val="CC0000"/>
                </a:solidFill>
                <a:latin typeface="Times New Roman" charset="0"/>
                <a:ea typeface="ＭＳ Ｐゴシック" charset="0"/>
                <a:cs typeface="ＭＳ Ｐゴシック" charset="0"/>
              </a:rPr>
              <a:t>g</a:t>
            </a:r>
            <a:r>
              <a:rPr lang="en-US" sz="2800" i="1" baseline="-25000">
                <a:solidFill>
                  <a:srgbClr val="CC0000"/>
                </a:solidFill>
                <a:latin typeface="Times New Roman" charset="0"/>
                <a:ea typeface="ＭＳ Ｐゴシック" charset="0"/>
                <a:cs typeface="ＭＳ Ｐゴシック" charset="0"/>
              </a:rPr>
              <a:t>passive</a:t>
            </a:r>
            <a:r>
              <a:rPr lang="en-US" sz="2800" i="1">
                <a:solidFill>
                  <a:srgbClr val="CC0000"/>
                </a:solidFill>
                <a:latin typeface="Times New Roman" charset="0"/>
                <a:ea typeface="ＭＳ Ｐゴシック" charset="0"/>
                <a:cs typeface="ＭＳ Ｐゴシック" charset="0"/>
              </a:rPr>
              <a:t>(</a:t>
            </a:r>
            <a:r>
              <a:rPr lang="en-US" sz="2800" i="1">
                <a:solidFill>
                  <a:srgbClr val="CC0000"/>
                </a:solidFill>
                <a:latin typeface="Symbol" charset="0"/>
                <a:ea typeface="ＭＳ Ｐゴシック" charset="0"/>
                <a:cs typeface="ＭＳ Ｐゴシック" charset="0"/>
              </a:rPr>
              <a:t>q</a:t>
            </a:r>
            <a:r>
              <a:rPr lang="en-US" sz="2800" i="1">
                <a:solidFill>
                  <a:srgbClr val="CC0000"/>
                </a:solidFill>
                <a:latin typeface="Times New Roman" charset="0"/>
                <a:ea typeface="ＭＳ Ｐゴシック" charset="0"/>
                <a:cs typeface="ＭＳ Ｐゴシック" charset="0"/>
              </a:rPr>
              <a:t>,</a:t>
            </a:r>
            <a:r>
              <a:rPr lang="en-US" sz="2800" b="1" i="1">
                <a:solidFill>
                  <a:srgbClr val="CC0000"/>
                </a:solidFill>
                <a:latin typeface="Times New Roman" charset="0"/>
                <a:ea typeface="ＭＳ Ｐゴシック" charset="0"/>
                <a:cs typeface="ＭＳ Ｐゴシック" charset="0"/>
              </a:rPr>
              <a:t>n</a:t>
            </a:r>
            <a:r>
              <a:rPr lang="en-US" sz="2800" i="1">
                <a:solidFill>
                  <a:srgbClr val="CC0000"/>
                </a:solidFill>
                <a:latin typeface="Times New Roman" charset="0"/>
                <a:ea typeface="ＭＳ Ｐゴシック" charset="0"/>
                <a:cs typeface="ＭＳ Ｐゴシック" charset="0"/>
              </a:rPr>
              <a:t>)</a:t>
            </a:r>
            <a:r>
              <a:rPr lang="en-US" sz="2800" i="1">
                <a:latin typeface="Times New Roman" charset="0"/>
                <a:ea typeface="ＭＳ Ｐゴシック" charset="0"/>
                <a:cs typeface="ＭＳ Ｐゴシック" charset="0"/>
              </a:rPr>
              <a:t> = </a:t>
            </a:r>
            <a:r>
              <a:rPr lang="en-US" sz="2800" i="1">
                <a:solidFill>
                  <a:schemeClr val="accent2"/>
                </a:solidFill>
                <a:latin typeface="Times New Roman" charset="0"/>
                <a:ea typeface="ＭＳ Ｐゴシック" charset="0"/>
                <a:cs typeface="ＭＳ Ｐゴシック" charset="0"/>
              </a:rPr>
              <a:t>g</a:t>
            </a:r>
            <a:r>
              <a:rPr lang="en-US" sz="2800" i="1" baseline="30000">
                <a:solidFill>
                  <a:schemeClr val="accent2"/>
                </a:solidFill>
                <a:latin typeface="Times New Roman" charset="0"/>
                <a:ea typeface="ＭＳ Ｐゴシック" charset="0"/>
                <a:cs typeface="ＭＳ Ｐゴシック" charset="0"/>
              </a:rPr>
              <a:t>T</a:t>
            </a:r>
            <a:r>
              <a:rPr lang="en-US" sz="2800" baseline="-25000">
                <a:solidFill>
                  <a:schemeClr val="accent2"/>
                </a:solidFill>
                <a:latin typeface="Times New Roman" charset="0"/>
                <a:ea typeface="ＭＳ Ｐゴシック" charset="0"/>
                <a:cs typeface="ＭＳ Ｐゴシック" charset="0"/>
              </a:rPr>
              <a:t>active</a:t>
            </a:r>
            <a:r>
              <a:rPr lang="en-US" sz="2800" i="1">
                <a:solidFill>
                  <a:schemeClr val="accent2"/>
                </a:solidFill>
                <a:latin typeface="Times New Roman" charset="0"/>
                <a:ea typeface="ＭＳ Ｐゴシック" charset="0"/>
                <a:cs typeface="ＭＳ Ｐゴシック" charset="0"/>
              </a:rPr>
              <a:t>(</a:t>
            </a:r>
            <a:r>
              <a:rPr lang="en-US" sz="2800" i="1">
                <a:solidFill>
                  <a:schemeClr val="accent2"/>
                </a:solidFill>
                <a:latin typeface="Symbol" charset="0"/>
                <a:ea typeface="ＭＳ Ｐゴシック" charset="0"/>
                <a:cs typeface="ＭＳ Ｐゴシック" charset="0"/>
              </a:rPr>
              <a:t>q</a:t>
            </a:r>
            <a:r>
              <a:rPr lang="en-US" sz="2800" i="1">
                <a:solidFill>
                  <a:schemeClr val="accent2"/>
                </a:solidFill>
                <a:latin typeface="Times New Roman" charset="0"/>
                <a:ea typeface="ＭＳ Ｐゴシック" charset="0"/>
                <a:cs typeface="ＭＳ Ｐゴシック" charset="0"/>
              </a:rPr>
              <a:t>,</a:t>
            </a:r>
            <a:r>
              <a:rPr lang="en-US" sz="2800" b="1" i="1">
                <a:solidFill>
                  <a:schemeClr val="accent2"/>
                </a:solidFill>
                <a:latin typeface="Times New Roman" charset="0"/>
                <a:ea typeface="ＭＳ Ｐゴシック" charset="0"/>
                <a:cs typeface="ＭＳ Ｐゴシック" charset="0"/>
              </a:rPr>
              <a:t>n</a:t>
            </a:r>
            <a:r>
              <a:rPr lang="en-US" sz="2800" i="1">
                <a:solidFill>
                  <a:schemeClr val="accent2"/>
                </a:solidFill>
                <a:latin typeface="Times New Roman" charset="0"/>
                <a:ea typeface="ＭＳ Ｐゴシック" charset="0"/>
                <a:cs typeface="ＭＳ Ｐゴシック" charset="0"/>
              </a:rPr>
              <a:t>)</a:t>
            </a:r>
            <a:r>
              <a:rPr lang="en-US" sz="2800" i="1">
                <a:latin typeface="Times New Roman" charset="0"/>
                <a:ea typeface="ＭＳ Ｐゴシック" charset="0"/>
                <a:cs typeface="ＭＳ Ｐゴシック" charset="0"/>
              </a:rPr>
              <a:t>,</a:t>
            </a:r>
            <a:r>
              <a:rPr lang="en-US" sz="2800" i="1">
                <a:latin typeface="Arial" charset="0"/>
                <a:ea typeface="ＭＳ Ｐゴシック" charset="0"/>
                <a:cs typeface="ＭＳ Ｐゴシック" charset="0"/>
              </a:rPr>
              <a:t/>
            </a:r>
            <a:br>
              <a:rPr lang="en-US" sz="2800" i="1">
                <a:latin typeface="Arial" charset="0"/>
                <a:ea typeface="ＭＳ Ｐゴシック" charset="0"/>
                <a:cs typeface="ＭＳ Ｐゴシック" charset="0"/>
              </a:rPr>
            </a:br>
            <a:r>
              <a:rPr lang="en-US" sz="2800" i="1">
                <a:latin typeface="Arial" charset="0"/>
                <a:ea typeface="ＭＳ Ｐゴシック" charset="0"/>
                <a:cs typeface="ＭＳ Ｐゴシック" charset="0"/>
              </a:rPr>
              <a:t/>
            </a:r>
            <a:br>
              <a:rPr lang="en-US" sz="2800" i="1">
                <a:latin typeface="Arial" charset="0"/>
                <a:ea typeface="ＭＳ Ｐゴシック" charset="0"/>
                <a:cs typeface="ＭＳ Ｐゴシック" charset="0"/>
              </a:rPr>
            </a:br>
            <a:r>
              <a:rPr lang="en-US" sz="2800">
                <a:latin typeface="Arial" charset="0"/>
                <a:ea typeface="ＭＳ Ｐゴシック" charset="0"/>
                <a:cs typeface="ＭＳ Ｐゴシック" charset="0"/>
              </a:rPr>
              <a:t>so too for misorientations,</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a:r>
            <a:br>
              <a:rPr lang="en-US" sz="2800">
                <a:latin typeface="Arial" charset="0"/>
                <a:ea typeface="ＭＳ Ｐゴシック" charset="0"/>
                <a:cs typeface="ＭＳ Ｐゴシック" charset="0"/>
              </a:rPr>
            </a:br>
            <a:endParaRPr lang="en-US" sz="2800" i="1">
              <a:latin typeface="Arial" charset="0"/>
              <a:ea typeface="ＭＳ Ｐゴシック" charset="0"/>
              <a:cs typeface="ＭＳ Ｐゴシック" charset="0"/>
            </a:endParaRPr>
          </a:p>
        </p:txBody>
      </p:sp>
      <p:graphicFrame>
        <p:nvGraphicFramePr>
          <p:cNvPr id="94210" name="Object 2"/>
          <p:cNvGraphicFramePr>
            <a:graphicFrameLocks noChangeAspect="1"/>
          </p:cNvGraphicFramePr>
          <p:nvPr/>
        </p:nvGraphicFramePr>
        <p:xfrm>
          <a:off x="990600" y="4114800"/>
          <a:ext cx="6108700" cy="811213"/>
        </p:xfrm>
        <a:graphic>
          <a:graphicData uri="http://schemas.openxmlformats.org/presentationml/2006/ole">
            <mc:AlternateContent xmlns:mc="http://schemas.openxmlformats.org/markup-compatibility/2006">
              <mc:Choice xmlns:v="urn:schemas-microsoft-com:vml" Requires="v">
                <p:oleObj spid="_x0000_s94216" name="Equation" r:id="rId4" imgW="2006600" imgH="266700" progId="Equation.3">
                  <p:embed/>
                </p:oleObj>
              </mc:Choice>
              <mc:Fallback>
                <p:oleObj name="Equation" r:id="rId4" imgW="2006600" imgH="266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14800"/>
                        <a:ext cx="6108700"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852CEA3-3731-8C4E-9CDC-BA1F7561F5B7}" type="slidenum">
              <a:rPr lang="en-US" sz="1400">
                <a:latin typeface="Times" charset="0"/>
              </a:rPr>
              <a:pPr/>
              <a:t>43</a:t>
            </a:fld>
            <a:endParaRPr lang="en-US" sz="1400">
              <a:latin typeface="Times" charset="0"/>
            </a:endParaRPr>
          </a:p>
        </p:txBody>
      </p:sp>
      <p:sp>
        <p:nvSpPr>
          <p:cNvPr id="9625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Disorientation Choice?</a:t>
            </a:r>
          </a:p>
        </p:txBody>
      </p:sp>
      <p:sp>
        <p:nvSpPr>
          <p:cNvPr id="96260" name="Rectangle 3"/>
          <p:cNvSpPr>
            <a:spLocks noGrp="1" noChangeArrowheads="1"/>
          </p:cNvSpPr>
          <p:nvPr>
            <p:ph type="body" idx="1"/>
          </p:nvPr>
        </p:nvSpPr>
        <p:spPr/>
        <p:txBody>
          <a:bodyPr/>
          <a:lstStyle/>
          <a:p>
            <a:pPr>
              <a:lnSpc>
                <a:spcPct val="90000"/>
              </a:lnSpc>
            </a:pPr>
            <a:r>
              <a:rPr lang="en-US" sz="2800">
                <a:latin typeface="Arial" charset="0"/>
                <a:ea typeface="ＭＳ Ｐゴシック" charset="0"/>
                <a:cs typeface="ＭＳ Ｐゴシック" charset="0"/>
              </a:rPr>
              <a:t>Disorientation to be chosen to make the description of misorientation unique and thus within the Fundamental Zone (irreducible zone, etc.).</a:t>
            </a:r>
          </a:p>
          <a:p>
            <a:pPr>
              <a:lnSpc>
                <a:spcPct val="90000"/>
              </a:lnSpc>
            </a:pPr>
            <a:r>
              <a:rPr lang="en-US" sz="2800">
                <a:latin typeface="Arial" charset="0"/>
                <a:ea typeface="ＭＳ Ｐゴシック" charset="0"/>
                <a:cs typeface="ＭＳ Ｐゴシック" charset="0"/>
              </a:rPr>
              <a:t>Must work in the crystal frame in order for the rotation axis to be described in crystallographic axes.</a:t>
            </a:r>
          </a:p>
          <a:p>
            <a:pPr>
              <a:lnSpc>
                <a:spcPct val="90000"/>
              </a:lnSpc>
            </a:pPr>
            <a:r>
              <a:rPr lang="en-US" sz="2800">
                <a:solidFill>
                  <a:schemeClr val="accent2"/>
                </a:solidFill>
                <a:latin typeface="Arial" charset="0"/>
                <a:ea typeface="ＭＳ Ｐゴシック" charset="0"/>
                <a:cs typeface="ＭＳ Ｐゴシック" charset="0"/>
              </a:rPr>
              <a:t>Active rotations</a:t>
            </a:r>
            <a:r>
              <a:rPr lang="en-US" sz="2800">
                <a:latin typeface="Arial" charset="0"/>
                <a:ea typeface="ＭＳ Ｐゴシック" charset="0"/>
                <a:cs typeface="ＭＳ Ｐゴシック" charset="0"/>
              </a:rPr>
              <a:t>: write the misorientation as follows in order to express in crystal frame:</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a:t>
            </a:r>
            <a:r>
              <a:rPr lang="en-US" sz="3600">
                <a:solidFill>
                  <a:schemeClr val="accent2"/>
                </a:solidFill>
                <a:latin typeface="Times New Roman" charset="0"/>
                <a:ea typeface="ＭＳ Ｐゴシック" charset="0"/>
                <a:cs typeface="ＭＳ Ｐゴシック" charset="0"/>
              </a:rPr>
              <a:t>∆g=(g</a:t>
            </a:r>
            <a:r>
              <a:rPr lang="en-US" sz="3600" baseline="-25000">
                <a:solidFill>
                  <a:schemeClr val="accent2"/>
                </a:solidFill>
                <a:latin typeface="Times New Roman" charset="0"/>
                <a:ea typeface="ＭＳ Ｐゴシック" charset="0"/>
                <a:cs typeface="ＭＳ Ｐゴシック" charset="0"/>
              </a:rPr>
              <a:t>B</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a:solidFill>
                  <a:schemeClr val="accent2"/>
                </a:solidFill>
                <a:latin typeface="Times New Roman" charset="0"/>
                <a:ea typeface="ＭＳ Ｐゴシック" charset="0"/>
                <a:cs typeface="ＭＳ Ｐゴシック" charset="0"/>
              </a:rPr>
              <a:t>)</a:t>
            </a:r>
            <a:r>
              <a:rPr lang="en-US" sz="3600" i="1">
                <a:solidFill>
                  <a:schemeClr val="accent2"/>
                </a:solidFill>
                <a:latin typeface="Times New Roman" charset="0"/>
                <a:ea typeface="ＭＳ Ｐゴシック" charset="0"/>
                <a:cs typeface="ＭＳ Ｐゴシック" charset="0"/>
              </a:rPr>
              <a:t> </a:t>
            </a:r>
            <a:r>
              <a:rPr lang="en-US" sz="3600" baseline="30000">
                <a:solidFill>
                  <a:schemeClr val="accent2"/>
                </a:solidFill>
                <a:latin typeface="Times New Roman" charset="0"/>
                <a:ea typeface="ＭＳ Ｐゴシック" charset="0"/>
                <a:cs typeface="ＭＳ Ｐゴシック" charset="0"/>
              </a:rPr>
              <a:t>-1</a:t>
            </a:r>
            <a:r>
              <a:rPr lang="en-US" sz="3600">
                <a:solidFill>
                  <a:schemeClr val="accent2"/>
                </a:solidFill>
                <a:latin typeface="Times New Roman" charset="0"/>
                <a:ea typeface="ＭＳ Ｐゴシック" charset="0"/>
                <a:cs typeface="ＭＳ Ｐゴシック" charset="0"/>
              </a:rPr>
              <a:t>(g</a:t>
            </a:r>
            <a:r>
              <a:rPr lang="en-US" sz="3600" baseline="-25000">
                <a:solidFill>
                  <a:schemeClr val="accent2"/>
                </a:solidFill>
                <a:latin typeface="Times New Roman" charset="0"/>
                <a:ea typeface="ＭＳ Ｐゴシック" charset="0"/>
                <a:cs typeface="ＭＳ Ｐゴシック" charset="0"/>
              </a:rPr>
              <a:t>A</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a:solidFill>
                  <a:schemeClr val="accent2"/>
                </a:solidFill>
                <a:latin typeface="Times New Roman" charset="0"/>
                <a:ea typeface="ＭＳ Ｐゴシック" charset="0"/>
                <a:cs typeface="ＭＳ Ｐゴシック" charset="0"/>
              </a:rPr>
              <a:t>)</a:t>
            </a:r>
            <a:r>
              <a:rPr lang="en-US" sz="3600" baseline="30000">
                <a:solidFill>
                  <a:schemeClr val="accent2"/>
                </a:solidFill>
                <a:latin typeface="Times New Roman" charset="0"/>
                <a:ea typeface="ＭＳ Ｐゴシック" charset="0"/>
                <a:cs typeface="ＭＳ Ｐゴシック" charset="0"/>
              </a:rPr>
              <a:t> </a:t>
            </a:r>
            <a:r>
              <a:rPr lang="en-US" sz="3600">
                <a:solidFill>
                  <a:schemeClr val="accent2"/>
                </a:solidFill>
                <a:latin typeface="Times New Roman" charset="0"/>
                <a:ea typeface="ＭＳ Ｐゴシック" charset="0"/>
                <a:cs typeface="ＭＳ Ｐゴシック" charset="0"/>
              </a:rPr>
              <a:t>=</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a:solidFill>
                  <a:schemeClr val="accent2"/>
                </a:solidFill>
                <a:latin typeface="Times New Roman" charset="0"/>
                <a:ea typeface="ＭＳ Ｐゴシック" charset="0"/>
                <a:cs typeface="ＭＳ Ｐゴシック" charset="0"/>
              </a:rPr>
              <a:t>g</a:t>
            </a:r>
            <a:r>
              <a:rPr lang="en-US" sz="3600" baseline="-25000">
                <a:solidFill>
                  <a:schemeClr val="accent2"/>
                </a:solidFill>
                <a:latin typeface="Times New Roman" charset="0"/>
                <a:ea typeface="ＭＳ Ｐゴシック" charset="0"/>
                <a:cs typeface="ＭＳ Ｐゴシック" charset="0"/>
              </a:rPr>
              <a:t>B</a:t>
            </a:r>
            <a:r>
              <a:rPr lang="en-US" sz="3600" baseline="30000">
                <a:solidFill>
                  <a:schemeClr val="accent2"/>
                </a:solidFill>
                <a:latin typeface="Times New Roman" charset="0"/>
                <a:ea typeface="ＭＳ Ｐゴシック" charset="0"/>
                <a:cs typeface="ＭＳ Ｐゴシック" charset="0"/>
              </a:rPr>
              <a:t>-1</a:t>
            </a:r>
            <a:r>
              <a:rPr lang="en-US" sz="3600">
                <a:solidFill>
                  <a:schemeClr val="accent2"/>
                </a:solidFill>
                <a:latin typeface="Times New Roman" charset="0"/>
                <a:ea typeface="ＭＳ Ｐゴシック" charset="0"/>
                <a:cs typeface="ＭＳ Ｐゴシック" charset="0"/>
              </a:rPr>
              <a:t>g</a:t>
            </a:r>
            <a:r>
              <a:rPr lang="en-US" sz="3600" baseline="-25000">
                <a:solidFill>
                  <a:schemeClr val="accent2"/>
                </a:solidFill>
                <a:latin typeface="Times New Roman" charset="0"/>
                <a:ea typeface="ＭＳ Ｐゴシック" charset="0"/>
                <a:cs typeface="ＭＳ Ｐゴシック" charset="0"/>
              </a:rPr>
              <a:t>A</a:t>
            </a:r>
            <a:r>
              <a:rPr lang="en-US" sz="3600" i="1">
                <a:solidFill>
                  <a:schemeClr val="accent2"/>
                </a:solidFill>
                <a:latin typeface="Times New Roman" charset="0"/>
                <a:ea typeface="ＭＳ Ｐゴシック" charset="0"/>
                <a:cs typeface="ＭＳ Ｐゴシック" charset="0"/>
              </a:rPr>
              <a:t>O</a:t>
            </a:r>
            <a:r>
              <a:rPr lang="en-US" sz="3600" i="1" baseline="-25000">
                <a:solidFill>
                  <a:schemeClr val="accent2"/>
                </a:solidFill>
                <a:latin typeface="Times New Roman" charset="0"/>
                <a:ea typeface="ＭＳ Ｐゴシック" charset="0"/>
                <a:cs typeface="ＭＳ Ｐゴシック" charset="0"/>
              </a:rPr>
              <a:t>c</a:t>
            </a:r>
            <a:r>
              <a:rPr lang="en-US" sz="3600" baseline="30000">
                <a:solidFill>
                  <a:schemeClr val="accent2"/>
                </a:solidFill>
                <a:latin typeface="Times New Roman" charset="0"/>
                <a:ea typeface="ＭＳ Ｐゴシック" charset="0"/>
                <a:cs typeface="ＭＳ Ｐゴシック" charset="0"/>
              </a:rPr>
              <a:t>-1</a:t>
            </a:r>
            <a:r>
              <a:rPr lang="en-US" sz="3600">
                <a:solidFill>
                  <a:schemeClr val="accent2"/>
                </a:solidFill>
                <a:latin typeface="Times New Roman" charset="0"/>
                <a:ea typeface="ＭＳ Ｐゴシック" charset="0"/>
                <a:cs typeface="ＭＳ Ｐゴシック" charset="0"/>
              </a:rPr>
              <a:t>.</a:t>
            </a:r>
            <a:endParaRPr lang="en-US" sz="3600">
              <a:solidFill>
                <a:srgbClr val="FF000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110DC3F-865A-BC44-943E-9B2AEB1D4F4B}" type="slidenum">
              <a:rPr lang="en-US" sz="1400">
                <a:latin typeface="Times" charset="0"/>
              </a:rPr>
              <a:pPr/>
              <a:t>44</a:t>
            </a:fld>
            <a:endParaRPr lang="en-US" sz="1400">
              <a:latin typeface="Times" charset="0"/>
            </a:endParaRPr>
          </a:p>
        </p:txBody>
      </p:sp>
      <p:sp>
        <p:nvSpPr>
          <p:cNvPr id="9830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Disorientation Choice, contd.</a:t>
            </a:r>
          </a:p>
        </p:txBody>
      </p:sp>
      <p:sp>
        <p:nvSpPr>
          <p:cNvPr id="98308" name="Rectangle 3"/>
          <p:cNvSpPr>
            <a:spLocks noGrp="1" noChangeArrowheads="1"/>
          </p:cNvSpPr>
          <p:nvPr>
            <p:ph type="body" idx="1"/>
          </p:nvPr>
        </p:nvSpPr>
        <p:spPr/>
        <p:txBody>
          <a:bodyPr/>
          <a:lstStyle/>
          <a:p>
            <a:r>
              <a:rPr lang="en-US" sz="2800">
                <a:latin typeface="Arial" charset="0"/>
                <a:ea typeface="ＭＳ Ｐゴシック" charset="0"/>
                <a:cs typeface="ＭＳ Ｐゴシック" charset="0"/>
              </a:rPr>
              <a:t>Rotation angle to be minimized, and,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place the axis in the standard stereographic triangle.</a:t>
            </a:r>
          </a:p>
          <a:p>
            <a:r>
              <a:rPr lang="en-US" sz="2800">
                <a:latin typeface="Arial" charset="0"/>
                <a:ea typeface="ＭＳ Ｐゴシック" charset="0"/>
                <a:cs typeface="ＭＳ Ｐゴシック" charset="0"/>
              </a:rPr>
              <a:t>Use the full list of 1152 equivalent representations to find </a:t>
            </a:r>
            <a:r>
              <a:rPr lang="en-US" sz="2800" i="1">
                <a:latin typeface="Arial" charset="0"/>
                <a:ea typeface="ＭＳ Ｐゴシック" charset="0"/>
                <a:cs typeface="ＭＳ Ｐゴシック" charset="0"/>
              </a:rPr>
              <a:t>minimum angle</a:t>
            </a:r>
            <a:r>
              <a:rPr lang="en-US" sz="2800">
                <a:latin typeface="Arial" charset="0"/>
                <a:ea typeface="ＭＳ Ｐゴシック" charset="0"/>
                <a:cs typeface="ＭＳ Ｐゴシック" charset="0"/>
              </a:rPr>
              <a:t>, and:</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a:t>
            </a:r>
            <a:r>
              <a:rPr lang="en-US" sz="2800" i="1">
                <a:latin typeface="Times New Roman" charset="0"/>
                <a:ea typeface="ＭＳ Ｐゴシック" charset="0"/>
                <a:cs typeface="ＭＳ Ｐゴシック" charset="0"/>
              </a:rPr>
              <a:t>u </a:t>
            </a:r>
            <a:r>
              <a:rPr lang="en-US" sz="2800" i="1">
                <a:latin typeface="Arial" charset="0"/>
                <a:ea typeface="ＭＳ Ｐゴシック" charset="0"/>
                <a:cs typeface="ＭＳ Ｐゴシック" charset="0"/>
                <a:sym typeface="Symbol" charset="0"/>
              </a:rPr>
              <a:t> </a:t>
            </a:r>
            <a:r>
              <a:rPr lang="en-US" sz="2800" i="1">
                <a:latin typeface="Times New Roman" charset="0"/>
                <a:ea typeface="ＭＳ Ｐゴシック" charset="0"/>
                <a:cs typeface="ＭＳ Ｐゴシック" charset="0"/>
              </a:rPr>
              <a:t>v </a:t>
            </a:r>
            <a:r>
              <a:rPr lang="en-US" sz="2800" i="1">
                <a:latin typeface="Arial" charset="0"/>
                <a:ea typeface="ＭＳ Ｐゴシック" charset="0"/>
                <a:cs typeface="ＭＳ Ｐゴシック" charset="0"/>
                <a:sym typeface="Symbol" charset="0"/>
              </a:rPr>
              <a:t> </a:t>
            </a:r>
            <a:r>
              <a:rPr lang="en-US" sz="2800" i="1">
                <a:latin typeface="Times New Roman" charset="0"/>
                <a:ea typeface="ＭＳ Ｐゴシック" charset="0"/>
                <a:cs typeface="ＭＳ Ｐゴシック" charset="0"/>
              </a:rPr>
              <a:t>w </a:t>
            </a:r>
            <a:r>
              <a:rPr lang="en-US" sz="2800" i="1">
                <a:latin typeface="Arial" charset="0"/>
                <a:ea typeface="ＭＳ Ｐゴシック" charset="0"/>
                <a:cs typeface="ＭＳ Ｐゴシック" charset="0"/>
                <a:sym typeface="Symbol" charset="0"/>
              </a:rPr>
              <a:t></a:t>
            </a:r>
            <a:r>
              <a:rPr lang="en-US" sz="2800" i="1">
                <a:latin typeface="Times New Roman" charset="0"/>
                <a:ea typeface="ＭＳ Ｐゴシック" charset="0"/>
                <a:cs typeface="ＭＳ Ｐゴシック" charset="0"/>
              </a:rPr>
              <a:t> 0</a:t>
            </a:r>
            <a:r>
              <a:rPr lang="en-US" sz="2800">
                <a:latin typeface="Times New Roman" charset="0"/>
                <a:ea typeface="ＭＳ Ｐゴシック" charset="0"/>
                <a:cs typeface="ＭＳ Ｐゴシック" charset="0"/>
              </a:rPr>
              <a:t>,</a:t>
            </a:r>
            <a:r>
              <a:rPr lang="en-US" sz="2800">
                <a:latin typeface="Arial" charset="0"/>
                <a:ea typeface="ＭＳ Ｐゴシック" charset="0"/>
                <a:cs typeface="ＭＳ Ｐゴシック" charset="0"/>
                <a:sym typeface="Symbol" charset="0"/>
              </a:rPr>
              <a:t/>
            </a:r>
            <a:br>
              <a:rPr lang="en-US" sz="2800">
                <a:latin typeface="Arial" charset="0"/>
                <a:ea typeface="ＭＳ Ｐゴシック" charset="0"/>
                <a:cs typeface="ＭＳ Ｐゴシック" charset="0"/>
                <a:sym typeface="Symbol" charset="0"/>
              </a:rPr>
            </a:br>
            <a:r>
              <a:rPr lang="en-US" sz="2800">
                <a:latin typeface="Arial" charset="0"/>
                <a:ea typeface="ＭＳ Ｐゴシック" charset="0"/>
                <a:cs typeface="ＭＳ Ｐゴシック" charset="0"/>
                <a:sym typeface="Symbol" charset="0"/>
              </a:rPr>
              <a:t>where </a:t>
            </a:r>
            <a:r>
              <a:rPr lang="en-US" sz="2800">
                <a:latin typeface="Times New Roman" charset="0"/>
                <a:ea typeface="ＭＳ Ｐゴシック" charset="0"/>
                <a:cs typeface="ＭＳ Ｐゴシック" charset="0"/>
              </a:rPr>
              <a:t>[uvw]</a:t>
            </a:r>
            <a:r>
              <a:rPr lang="en-US" sz="2800">
                <a:latin typeface="Arial" charset="0"/>
                <a:ea typeface="ＭＳ Ｐゴシック" charset="0"/>
                <a:cs typeface="ＭＳ Ｐゴシック" charset="0"/>
                <a:sym typeface="Symbol" charset="0"/>
              </a:rPr>
              <a:t> is the rotation axis associated with the rotation. </a:t>
            </a:r>
          </a:p>
          <a:p>
            <a:r>
              <a:rPr lang="en-US" sz="2800">
                <a:latin typeface="Arial" charset="0"/>
                <a:ea typeface="ＭＳ Ｐゴシック" charset="0"/>
                <a:cs typeface="ＭＳ Ｐゴシック" charset="0"/>
                <a:sym typeface="Symbol" charset="0"/>
              </a:rPr>
              <a:t>Algorithm: see next slide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1744A5C-94C8-2A41-A20F-C676117B8CC1}" type="slidenum">
              <a:rPr lang="en-US" sz="1400">
                <a:latin typeface="Times" charset="0"/>
              </a:rPr>
              <a:pPr/>
              <a:t>45</a:t>
            </a:fld>
            <a:endParaRPr lang="en-US" sz="1400">
              <a:latin typeface="Times" charset="0"/>
            </a:endParaRPr>
          </a:p>
        </p:txBody>
      </p:sp>
      <p:sp>
        <p:nvSpPr>
          <p:cNvPr id="10035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Pseudo-code for Disorientation</a:t>
            </a:r>
          </a:p>
        </p:txBody>
      </p:sp>
      <p:sp>
        <p:nvSpPr>
          <p:cNvPr id="100356" name="Rectangle 3"/>
          <p:cNvSpPr>
            <a:spLocks noGrp="1" noChangeArrowheads="1"/>
          </p:cNvSpPr>
          <p:nvPr>
            <p:ph type="body" idx="1"/>
          </p:nvPr>
        </p:nvSpPr>
        <p:spPr/>
        <p:txBody>
          <a:bodyPr/>
          <a:lstStyle/>
          <a:p>
            <a:pPr>
              <a:lnSpc>
                <a:spcPct val="90000"/>
              </a:lnSpc>
              <a:buFontTx/>
              <a:buNone/>
            </a:pPr>
            <a:r>
              <a:rPr lang="en-US" sz="1200">
                <a:latin typeface="Courier" charset="0"/>
                <a:ea typeface="ＭＳ Ｐゴシック" charset="0"/>
                <a:cs typeface="ＭＳ Ｐゴシック" charset="0"/>
              </a:rPr>
              <a:t>!  Work in crystal (local) frame</a:t>
            </a:r>
          </a:p>
          <a:p>
            <a:pPr>
              <a:lnSpc>
                <a:spcPct val="90000"/>
              </a:lnSpc>
              <a:buFontTx/>
              <a:buNone/>
            </a:pPr>
            <a:r>
              <a:rPr lang="en-US" sz="1200">
                <a:latin typeface="Courier" charset="0"/>
                <a:ea typeface="ＭＳ Ｐゴシック" charset="0"/>
                <a:cs typeface="ＭＳ Ｐゴシック" charset="0"/>
              </a:rPr>
              <a:t>Calculate misorientation as g</a:t>
            </a:r>
            <a:r>
              <a:rPr lang="en-US" sz="1200" baseline="-25000">
                <a:latin typeface="Courier" charset="0"/>
                <a:ea typeface="ＭＳ Ｐゴシック" charset="0"/>
                <a:cs typeface="ＭＳ Ｐゴシック" charset="0"/>
              </a:rPr>
              <a:t>B</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A</a:t>
            </a:r>
            <a:r>
              <a:rPr lang="en-US" sz="1200" baseline="30000">
                <a:latin typeface="Courier" charset="0"/>
                <a:ea typeface="ＭＳ Ｐゴシック" charset="0"/>
                <a:cs typeface="ＭＳ Ｐゴシック" charset="0"/>
              </a:rPr>
              <a:t>-1</a:t>
            </a: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For each ith crystal symmetry operator, calculate </a:t>
            </a:r>
            <a:r>
              <a:rPr lang="en-US" sz="1200" i="1">
                <a:latin typeface="Courier" charset="0"/>
                <a:ea typeface="ＭＳ Ｐゴシック" charset="0"/>
                <a:cs typeface="ＭＳ Ｐゴシック" charset="0"/>
              </a:rPr>
              <a:t>O</a:t>
            </a:r>
            <a:r>
              <a:rPr lang="en-US" sz="1200" i="1" baseline="-25000">
                <a:latin typeface="Courier" charset="0"/>
                <a:ea typeface="ＭＳ Ｐゴシック" charset="0"/>
                <a:cs typeface="ＭＳ Ｐゴシック" charset="0"/>
              </a:rPr>
              <a:t>i</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B</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A</a:t>
            </a:r>
            <a:r>
              <a:rPr lang="en-US" sz="1200" baseline="30000">
                <a:latin typeface="Courier" charset="0"/>
                <a:ea typeface="ＭＳ Ｐゴシック" charset="0"/>
                <a:cs typeface="ＭＳ Ｐゴシック" charset="0"/>
              </a:rPr>
              <a:t>-1</a:t>
            </a: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a:t>
            </a:r>
            <a:r>
              <a:rPr lang="en-US" sz="1200">
                <a:solidFill>
                  <a:srgbClr val="008000"/>
                </a:solidFill>
                <a:latin typeface="Courier" charset="0"/>
                <a:ea typeface="ＭＳ Ｐゴシック" charset="0"/>
                <a:cs typeface="ＭＳ Ｐゴシック" charset="0"/>
              </a:rPr>
              <a:t>For each jth crystal symmetry operator, calculate </a:t>
            </a:r>
            <a:r>
              <a:rPr lang="en-US" sz="1200" i="1">
                <a:solidFill>
                  <a:srgbClr val="008000"/>
                </a:solidFill>
                <a:latin typeface="Courier" charset="0"/>
                <a:ea typeface="ＭＳ Ｐゴシック" charset="0"/>
                <a:cs typeface="ＭＳ Ｐゴシック" charset="0"/>
              </a:rPr>
              <a:t>O</a:t>
            </a:r>
            <a:r>
              <a:rPr lang="en-US" sz="1200" i="1" baseline="-25000">
                <a:solidFill>
                  <a:srgbClr val="008000"/>
                </a:solidFill>
                <a:latin typeface="Courier" charset="0"/>
                <a:ea typeface="ＭＳ Ｐゴシック" charset="0"/>
                <a:cs typeface="ＭＳ Ｐゴシック" charset="0"/>
              </a:rPr>
              <a:t>i</a:t>
            </a:r>
            <a:r>
              <a:rPr lang="en-US" sz="1200">
                <a:solidFill>
                  <a:srgbClr val="008000"/>
                </a:solidFill>
                <a:latin typeface="Courier" charset="0"/>
                <a:ea typeface="ＭＳ Ｐゴシック" charset="0"/>
                <a:cs typeface="ＭＳ Ｐゴシック" charset="0"/>
              </a:rPr>
              <a:t>g</a:t>
            </a:r>
            <a:r>
              <a:rPr lang="en-US" sz="1200" baseline="-25000">
                <a:solidFill>
                  <a:srgbClr val="008000"/>
                </a:solidFill>
                <a:latin typeface="Courier" charset="0"/>
                <a:ea typeface="ＭＳ Ｐゴシック" charset="0"/>
                <a:cs typeface="ＭＳ Ｐゴシック" charset="0"/>
              </a:rPr>
              <a:t>B</a:t>
            </a:r>
            <a:r>
              <a:rPr lang="en-US" sz="1200">
                <a:solidFill>
                  <a:srgbClr val="008000"/>
                </a:solidFill>
                <a:latin typeface="Courier" charset="0"/>
                <a:ea typeface="ＭＳ Ｐゴシック" charset="0"/>
                <a:cs typeface="ＭＳ Ｐゴシック" charset="0"/>
              </a:rPr>
              <a:t>g</a:t>
            </a:r>
            <a:r>
              <a:rPr lang="en-US" sz="1200" baseline="-25000">
                <a:solidFill>
                  <a:srgbClr val="008000"/>
                </a:solidFill>
                <a:latin typeface="Courier" charset="0"/>
                <a:ea typeface="ＭＳ Ｐゴシック" charset="0"/>
                <a:cs typeface="ＭＳ Ｐゴシック" charset="0"/>
              </a:rPr>
              <a:t>A</a:t>
            </a:r>
            <a:r>
              <a:rPr lang="en-US" sz="1200" baseline="30000">
                <a:solidFill>
                  <a:srgbClr val="008000"/>
                </a:solidFill>
                <a:latin typeface="Courier" charset="0"/>
                <a:ea typeface="ＭＳ Ｐゴシック" charset="0"/>
                <a:cs typeface="ＭＳ Ｐゴシック" charset="0"/>
              </a:rPr>
              <a:t>-1</a:t>
            </a:r>
            <a:r>
              <a:rPr lang="en-US" sz="1200" i="1">
                <a:solidFill>
                  <a:srgbClr val="008000"/>
                </a:solidFill>
                <a:latin typeface="Courier" charset="0"/>
                <a:ea typeface="ＭＳ Ｐゴシック" charset="0"/>
                <a:cs typeface="ＭＳ Ｐゴシック" charset="0"/>
              </a:rPr>
              <a:t>O</a:t>
            </a:r>
            <a:r>
              <a:rPr lang="en-US" sz="1200" i="1" baseline="-25000">
                <a:solidFill>
                  <a:srgbClr val="008000"/>
                </a:solidFill>
                <a:latin typeface="Courier" charset="0"/>
                <a:ea typeface="ＭＳ Ｐゴシック" charset="0"/>
                <a:cs typeface="ＭＳ Ｐゴシック" charset="0"/>
              </a:rPr>
              <a:t>j</a:t>
            </a:r>
            <a:endParaRPr lang="en-US" sz="1200">
              <a:solidFill>
                <a:srgbClr val="008000"/>
              </a:solidFill>
              <a:latin typeface="Courier" charset="0"/>
              <a:ea typeface="ＭＳ Ｐゴシック" charset="0"/>
              <a:cs typeface="ＭＳ Ｐゴシック" charset="0"/>
            </a:endParaRPr>
          </a:p>
          <a:p>
            <a:pPr>
              <a:lnSpc>
                <a:spcPct val="90000"/>
              </a:lnSpc>
              <a:buFontTx/>
              <a:buNone/>
            </a:pPr>
            <a:r>
              <a:rPr lang="en-US" sz="1200">
                <a:solidFill>
                  <a:srgbClr val="FF0000"/>
                </a:solidFill>
                <a:latin typeface="Courier" charset="0"/>
                <a:ea typeface="ＭＳ Ｐゴシック" charset="0"/>
                <a:cs typeface="ＭＳ Ｐゴシック" charset="0"/>
              </a:rPr>
              <a:t>     Test the axis for whether it lies in the FZ; repeat for inverse rotation</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solidFill>
                  <a:srgbClr val="1301AB"/>
                </a:solidFill>
                <a:latin typeface="Courier" charset="0"/>
                <a:ea typeface="ＭＳ Ｐゴシック" charset="0"/>
                <a:cs typeface="ＭＳ Ｐゴシック" charset="0"/>
              </a:rPr>
              <a:t>If if does, test angle for whether it is lower than the previous minimum</a:t>
            </a:r>
          </a:p>
          <a:p>
            <a:pPr>
              <a:lnSpc>
                <a:spcPct val="90000"/>
              </a:lnSpc>
              <a:buFontTx/>
              <a:buNone/>
            </a:pPr>
            <a:r>
              <a:rPr lang="en-US" sz="1200">
                <a:solidFill>
                  <a:srgbClr val="1301AB"/>
                </a:solidFill>
                <a:latin typeface="Courier" charset="0"/>
                <a:ea typeface="ＭＳ Ｐゴシック" charset="0"/>
                <a:cs typeface="ＭＳ Ｐゴシック" charset="0"/>
              </a:rPr>
              <a:t>         If new min. angle found, retain the result (with indices i &amp; j)</a:t>
            </a:r>
          </a:p>
          <a:p>
            <a:pPr>
              <a:lnSpc>
                <a:spcPct val="90000"/>
              </a:lnSpc>
              <a:buFontTx/>
              <a:buNone/>
            </a:pPr>
            <a:r>
              <a:rPr lang="en-US" sz="1200">
                <a:solidFill>
                  <a:srgbClr val="1301AB"/>
                </a:solidFill>
                <a:latin typeface="Courier" charset="0"/>
                <a:ea typeface="ＭＳ Ｐゴシック" charset="0"/>
                <a:cs typeface="ＭＳ Ｐゴシック" charset="0"/>
              </a:rPr>
              <a:t>       endif</a:t>
            </a:r>
            <a:endParaRPr lang="en-US" sz="1200">
              <a:solidFill>
                <a:srgbClr val="FF0000"/>
              </a:solidFill>
              <a:latin typeface="Courier" charset="0"/>
              <a:ea typeface="ＭＳ Ｐゴシック" charset="0"/>
              <a:cs typeface="ＭＳ Ｐゴシック" charset="0"/>
            </a:endParaRPr>
          </a:p>
          <a:p>
            <a:pPr>
              <a:lnSpc>
                <a:spcPct val="90000"/>
              </a:lnSpc>
              <a:buFontTx/>
              <a:buNone/>
            </a:pPr>
            <a:r>
              <a:rPr lang="en-US" sz="1200">
                <a:solidFill>
                  <a:srgbClr val="FF0000"/>
                </a:solidFill>
                <a:latin typeface="Courier" charset="0"/>
                <a:ea typeface="ＭＳ Ｐゴシック" charset="0"/>
                <a:cs typeface="ＭＳ Ｐゴシック" charset="0"/>
              </a:rPr>
              <a:t>     endif</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solidFill>
                  <a:srgbClr val="008000"/>
                </a:solidFill>
                <a:latin typeface="Courier" charset="0"/>
                <a:ea typeface="ＭＳ Ｐゴシック" charset="0"/>
                <a:cs typeface="ＭＳ Ｐゴシック" charset="0"/>
              </a:rPr>
              <a:t>enddo</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latin typeface="Courier" charset="0"/>
                <a:ea typeface="ＭＳ Ｐゴシック" charset="0"/>
                <a:cs typeface="ＭＳ Ｐゴシック" charset="0"/>
              </a:rPr>
              <a:t>enddo</a:t>
            </a:r>
          </a:p>
          <a:p>
            <a:pPr>
              <a:lnSpc>
                <a:spcPct val="90000"/>
              </a:lnSpc>
              <a:buFontTx/>
              <a:buNone/>
            </a:pPr>
            <a:endParaRPr lang="en-US" sz="1200">
              <a:latin typeface="Times New Roman" charset="0"/>
              <a:ea typeface="ＭＳ Ｐゴシック" charset="0"/>
              <a:cs typeface="ＭＳ Ｐゴシック" charset="0"/>
            </a:endParaRPr>
          </a:p>
          <a:p>
            <a:pPr>
              <a:lnSpc>
                <a:spcPct val="90000"/>
              </a:lnSpc>
              <a:buFontTx/>
              <a:buNone/>
            </a:pPr>
            <a:r>
              <a:rPr lang="en-US" sz="1800">
                <a:latin typeface="Arial" charset="0"/>
                <a:ea typeface="ＭＳ Ｐゴシック" charset="0"/>
                <a:cs typeface="ＭＳ Ｐゴシック" charset="0"/>
              </a:rPr>
              <a:t>Note that it is essential to test the axis in the outer loop and the angle in the inner loop, because it is often the case that the same (minimum ) angle will be found for multiple rotation axes.</a:t>
            </a:r>
          </a:p>
          <a:p>
            <a:pPr>
              <a:lnSpc>
                <a:spcPct val="90000"/>
              </a:lnSpc>
              <a:buFontTx/>
              <a:buNone/>
            </a:pPr>
            <a:r>
              <a:rPr lang="en-US" sz="1800">
                <a:latin typeface="Arial" charset="0"/>
                <a:ea typeface="ＭＳ Ｐゴシック" charset="0"/>
                <a:cs typeface="ＭＳ Ｐゴシック" charset="0"/>
              </a:rPr>
              <a:t>The </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inverse rotation</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can be easily obtained by negating the fourth (cosine) component of the quaternion. </a:t>
            </a:r>
            <a:endParaRPr lang="en-US" sz="1800">
              <a:solidFill>
                <a:srgbClr val="FF0000"/>
              </a:solidFill>
              <a:latin typeface="Times New Roman" charset="0"/>
              <a:ea typeface="ＭＳ Ｐゴシック" charset="0"/>
              <a:cs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AC22599-65B5-3549-B70B-675409B781E7}" type="slidenum">
              <a:rPr lang="en-US" sz="1400">
                <a:latin typeface="Times" charset="0"/>
              </a:rPr>
              <a:pPr/>
              <a:t>46</a:t>
            </a:fld>
            <a:endParaRPr lang="en-US" sz="1400">
              <a:latin typeface="Times" charset="0"/>
            </a:endParaRPr>
          </a:p>
        </p:txBody>
      </p:sp>
      <p:sp>
        <p:nvSpPr>
          <p:cNvPr id="10137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(432) in quaternions</a:t>
            </a:r>
          </a:p>
        </p:txBody>
      </p:sp>
      <p:sp>
        <p:nvSpPr>
          <p:cNvPr id="101380" name="Rectangle 3"/>
          <p:cNvSpPr>
            <a:spLocks noGrp="1" noChangeArrowheads="1"/>
          </p:cNvSpPr>
          <p:nvPr>
            <p:ph type="body" idx="1"/>
          </p:nvPr>
        </p:nvSpPr>
        <p:spPr>
          <a:xfrm>
            <a:off x="685800" y="1143000"/>
            <a:ext cx="7772400" cy="4114800"/>
          </a:xfrm>
        </p:spPr>
        <p:txBody>
          <a:bodyPr/>
          <a:lstStyle/>
          <a:p>
            <a:pPr>
              <a:lnSpc>
                <a:spcPct val="90000"/>
              </a:lnSpc>
              <a:buFontTx/>
              <a:buNone/>
            </a:pPr>
            <a:r>
              <a:rPr lang="en-US" sz="1200">
                <a:latin typeface="Courier" charset="0"/>
                <a:ea typeface="ＭＳ Ｐゴシック" charset="0"/>
                <a:cs typeface="ＭＳ Ｐゴシック" charset="0"/>
              </a:rPr>
              <a:t>quat.symm.cubic        file with 24 proper rotations in quaternion form</a:t>
            </a:r>
          </a:p>
          <a:p>
            <a:pPr>
              <a:lnSpc>
                <a:spcPct val="90000"/>
              </a:lnSpc>
              <a:buFontTx/>
              <a:buNone/>
            </a:pPr>
            <a:r>
              <a:rPr lang="en-US" sz="1200">
                <a:latin typeface="Courier" charset="0"/>
                <a:ea typeface="ＭＳ Ｐゴシック" charset="0"/>
                <a:cs typeface="ＭＳ Ｐゴシック" charset="0"/>
              </a:rPr>
              <a:t>24</a:t>
            </a:r>
          </a:p>
          <a:p>
            <a:pPr>
              <a:lnSpc>
                <a:spcPct val="90000"/>
              </a:lnSpc>
              <a:buFontTx/>
              <a:buNone/>
            </a:pPr>
            <a:r>
              <a:rPr lang="en-US" sz="1200">
                <a:latin typeface="Courier" charset="0"/>
                <a:ea typeface="ＭＳ Ｐゴシック" charset="0"/>
                <a:cs typeface="ＭＳ Ｐゴシック" charset="0"/>
              </a:rPr>
              <a:t>   0    0    0    1</a:t>
            </a:r>
          </a:p>
          <a:p>
            <a:pPr>
              <a:lnSpc>
                <a:spcPct val="90000"/>
              </a:lnSpc>
              <a:buFontTx/>
              <a:buNone/>
            </a:pPr>
            <a:r>
              <a:rPr lang="en-US" sz="1200">
                <a:latin typeface="Courier" charset="0"/>
                <a:ea typeface="ＭＳ Ｐゴシック" charset="0"/>
                <a:cs typeface="ＭＳ Ｐゴシック" charset="0"/>
              </a:rPr>
              <a:t>   1    0    0    0</a:t>
            </a:r>
          </a:p>
          <a:p>
            <a:pPr>
              <a:lnSpc>
                <a:spcPct val="90000"/>
              </a:lnSpc>
              <a:buFontTx/>
              <a:buNone/>
            </a:pPr>
            <a:r>
              <a:rPr lang="en-US" sz="1200">
                <a:latin typeface="Courier" charset="0"/>
                <a:ea typeface="ＭＳ Ｐゴシック" charset="0"/>
                <a:cs typeface="ＭＳ Ｐゴシック" charset="0"/>
              </a:rPr>
              <a:t>   0    1    0    0</a:t>
            </a:r>
          </a:p>
          <a:p>
            <a:pPr>
              <a:lnSpc>
                <a:spcPct val="90000"/>
              </a:lnSpc>
              <a:buFontTx/>
              <a:buNone/>
            </a:pPr>
            <a:r>
              <a:rPr lang="en-US" sz="1200">
                <a:latin typeface="Courier" charset="0"/>
                <a:ea typeface="ＭＳ Ｐゴシック" charset="0"/>
                <a:cs typeface="ＭＳ Ｐゴシック" charset="0"/>
              </a:rPr>
              <a:t>   0    0    1    0</a:t>
            </a:r>
          </a:p>
          <a:p>
            <a:pPr>
              <a:lnSpc>
                <a:spcPct val="90000"/>
              </a:lnSpc>
              <a:buFontTx/>
              <a:buNone/>
            </a:pPr>
            <a:r>
              <a:rPr lang="en-US" sz="1200">
                <a:latin typeface="Courier" charset="0"/>
                <a:ea typeface="ＭＳ Ｐゴシック" charset="0"/>
                <a:cs typeface="ＭＳ Ｐゴシック" charset="0"/>
              </a:rPr>
              <a:t>   0.707107    0    0    0.707107</a:t>
            </a:r>
          </a:p>
          <a:p>
            <a:pPr>
              <a:lnSpc>
                <a:spcPct val="90000"/>
              </a:lnSpc>
              <a:buFontTx/>
              <a:buNone/>
            </a:pPr>
            <a:r>
              <a:rPr lang="en-US" sz="1200">
                <a:latin typeface="Courier" charset="0"/>
                <a:ea typeface="ＭＳ Ｐゴシック" charset="0"/>
                <a:cs typeface="ＭＳ Ｐゴシック" charset="0"/>
              </a:rPr>
              <a:t>    0   0.707107    0    0.707107</a:t>
            </a:r>
          </a:p>
          <a:p>
            <a:pPr>
              <a:lnSpc>
                <a:spcPct val="90000"/>
              </a:lnSpc>
              <a:buFontTx/>
              <a:buNone/>
            </a:pPr>
            <a:r>
              <a:rPr lang="en-US" sz="1200">
                <a:latin typeface="Courier" charset="0"/>
                <a:ea typeface="ＭＳ Ｐゴシック" charset="0"/>
                <a:cs typeface="ＭＳ Ｐゴシック" charset="0"/>
              </a:rPr>
              <a:t>    0    0   0.707107    0.707107</a:t>
            </a:r>
          </a:p>
          <a:p>
            <a:pPr>
              <a:lnSpc>
                <a:spcPct val="90000"/>
              </a:lnSpc>
              <a:buFontTx/>
              <a:buNone/>
            </a:pPr>
            <a:r>
              <a:rPr lang="en-US" sz="1200">
                <a:latin typeface="Courier" charset="0"/>
                <a:ea typeface="ＭＳ Ｐゴシック" charset="0"/>
                <a:cs typeface="ＭＳ Ｐゴシック" charset="0"/>
              </a:rPr>
              <a:t>   -0.707107    0    0    0.707107</a:t>
            </a:r>
          </a:p>
          <a:p>
            <a:pPr>
              <a:lnSpc>
                <a:spcPct val="90000"/>
              </a:lnSpc>
              <a:buFontTx/>
              <a:buNone/>
            </a:pPr>
            <a:r>
              <a:rPr lang="en-US" sz="1200">
                <a:latin typeface="Courier" charset="0"/>
                <a:ea typeface="ＭＳ Ｐゴシック" charset="0"/>
                <a:cs typeface="ＭＳ Ｐゴシック" charset="0"/>
              </a:rPr>
              <a:t>    0   -0.707107    0    0.707107</a:t>
            </a:r>
          </a:p>
          <a:p>
            <a:pPr>
              <a:lnSpc>
                <a:spcPct val="90000"/>
              </a:lnSpc>
              <a:buFontTx/>
              <a:buNone/>
            </a:pPr>
            <a:r>
              <a:rPr lang="en-US" sz="1200">
                <a:latin typeface="Courier" charset="0"/>
                <a:ea typeface="ＭＳ Ｐゴシック" charset="0"/>
                <a:cs typeface="ＭＳ Ｐゴシック" charset="0"/>
              </a:rPr>
              <a:t>    0    0   -0.707107    0.707107</a:t>
            </a:r>
          </a:p>
          <a:p>
            <a:pPr>
              <a:lnSpc>
                <a:spcPct val="90000"/>
              </a:lnSpc>
              <a:buFontTx/>
              <a:buNone/>
            </a:pPr>
            <a:r>
              <a:rPr lang="en-US" sz="1200">
                <a:latin typeface="Courier" charset="0"/>
                <a:ea typeface="ＭＳ Ｐゴシック" charset="0"/>
                <a:cs typeface="ＭＳ Ｐゴシック" charset="0"/>
              </a:rPr>
              <a:t>   0.707107    0.707107    0    0</a:t>
            </a:r>
          </a:p>
          <a:p>
            <a:pPr>
              <a:lnSpc>
                <a:spcPct val="90000"/>
              </a:lnSpc>
              <a:buFontTx/>
              <a:buNone/>
            </a:pPr>
            <a:r>
              <a:rPr lang="en-US" sz="1200">
                <a:latin typeface="Courier" charset="0"/>
                <a:ea typeface="ＭＳ Ｐゴシック" charset="0"/>
                <a:cs typeface="ＭＳ Ｐゴシック" charset="0"/>
              </a:rPr>
              <a:t>  -0.707107    0.707107    0    0</a:t>
            </a:r>
          </a:p>
          <a:p>
            <a:pPr>
              <a:lnSpc>
                <a:spcPct val="90000"/>
              </a:lnSpc>
              <a:buFontTx/>
              <a:buNone/>
            </a:pPr>
            <a:r>
              <a:rPr lang="en-US" sz="1200">
                <a:latin typeface="Courier" charset="0"/>
                <a:ea typeface="ＭＳ Ｐゴシック" charset="0"/>
                <a:cs typeface="ＭＳ Ｐゴシック" charset="0"/>
              </a:rPr>
              <a:t>    0   0.707107    0.707107    0</a:t>
            </a:r>
          </a:p>
          <a:p>
            <a:pPr>
              <a:lnSpc>
                <a:spcPct val="90000"/>
              </a:lnSpc>
              <a:buFontTx/>
              <a:buNone/>
            </a:pPr>
            <a:r>
              <a:rPr lang="en-US" sz="1200">
                <a:latin typeface="Courier" charset="0"/>
                <a:ea typeface="ＭＳ Ｐゴシック" charset="0"/>
                <a:cs typeface="ＭＳ Ｐゴシック" charset="0"/>
              </a:rPr>
              <a:t>    0  -0.707107    0.707107    0</a:t>
            </a:r>
          </a:p>
          <a:p>
            <a:pPr>
              <a:lnSpc>
                <a:spcPct val="90000"/>
              </a:lnSpc>
              <a:buFontTx/>
              <a:buNone/>
            </a:pPr>
            <a:r>
              <a:rPr lang="en-US" sz="1200">
                <a:latin typeface="Courier" charset="0"/>
                <a:ea typeface="ＭＳ Ｐゴシック" charset="0"/>
                <a:cs typeface="ＭＳ Ｐゴシック" charset="0"/>
              </a:rPr>
              <a:t>    0.707107    0    0.707107    0</a:t>
            </a:r>
          </a:p>
          <a:p>
            <a:pPr>
              <a:lnSpc>
                <a:spcPct val="90000"/>
              </a:lnSpc>
              <a:buFontTx/>
              <a:buNone/>
            </a:pPr>
            <a:r>
              <a:rPr lang="en-US" sz="1200">
                <a:latin typeface="Courier" charset="0"/>
                <a:ea typeface="ＭＳ Ｐゴシック" charset="0"/>
                <a:cs typeface="ＭＳ Ｐゴシック" charset="0"/>
              </a:rPr>
              <a:t>   -0.707107    0    0.707107    0</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p:txBody>
      </p:sp>
      <p:sp>
        <p:nvSpPr>
          <p:cNvPr id="101381" name="Text Box 4"/>
          <p:cNvSpPr txBox="1">
            <a:spLocks noChangeArrowheads="1"/>
          </p:cNvSpPr>
          <p:nvPr/>
        </p:nvSpPr>
        <p:spPr bwMode="auto">
          <a:xfrm>
            <a:off x="4572000" y="1828800"/>
            <a:ext cx="4114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t>Cubic point group; </a:t>
            </a:r>
            <a:br>
              <a:rPr lang="en-US" sz="2400"/>
            </a:br>
            <a:r>
              <a:rPr lang="en-US" sz="2400"/>
              <a:t>proper rotations expressed as quaternions;</a:t>
            </a:r>
            <a:br>
              <a:rPr lang="en-US" sz="2400"/>
            </a:br>
            <a:r>
              <a:rPr lang="en-US" sz="2400"/>
              <a:t>the first four lines/elements/operators are equivalent to (222) and represent orthorhombic symmetry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DE1E07D-F9A8-254A-B32C-DDCA5BD82EA9}" type="slidenum">
              <a:rPr lang="en-US" sz="1400">
                <a:latin typeface="Times" charset="0"/>
              </a:rPr>
              <a:pPr/>
              <a:t>47</a:t>
            </a:fld>
            <a:endParaRPr lang="en-US" sz="1400">
              <a:latin typeface="Times" charset="0"/>
            </a:endParaRPr>
          </a:p>
        </p:txBody>
      </p:sp>
      <p:sp>
        <p:nvSpPr>
          <p:cNvPr id="102406"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Conversions for Axis</a:t>
            </a:r>
          </a:p>
        </p:txBody>
      </p:sp>
      <p:sp>
        <p:nvSpPr>
          <p:cNvPr id="102407" name="Rectangle 3"/>
          <p:cNvSpPr>
            <a:spLocks noGrp="1" noChangeArrowheads="1"/>
          </p:cNvSpPr>
          <p:nvPr>
            <p:ph type="body" idx="1"/>
          </p:nvPr>
        </p:nvSpPr>
        <p:spPr>
          <a:xfrm>
            <a:off x="685800" y="1447800"/>
            <a:ext cx="7696200" cy="674688"/>
          </a:xfrm>
        </p:spPr>
        <p:txBody>
          <a:bodyPr/>
          <a:lstStyle/>
          <a:p>
            <a:pPr>
              <a:buFontTx/>
              <a:buNone/>
            </a:pPr>
            <a:r>
              <a:rPr lang="en-US">
                <a:latin typeface="Arial" charset="0"/>
                <a:ea typeface="ＭＳ Ｐゴシック" charset="0"/>
                <a:cs typeface="ＭＳ Ｐゴシック" charset="0"/>
              </a:rPr>
              <a:t>Matrix representation, </a:t>
            </a:r>
            <a:r>
              <a:rPr lang="en-US" i="1">
                <a:latin typeface="Times New Roman" charset="0"/>
                <a:ea typeface="ＭＳ Ｐゴシック" charset="0"/>
                <a:cs typeface="ＭＳ Ｐゴシック" charset="0"/>
              </a:rPr>
              <a:t>a</a:t>
            </a:r>
            <a:r>
              <a:rPr lang="en-US">
                <a:latin typeface="Arial" charset="0"/>
                <a:ea typeface="ＭＳ Ｐゴシック" charset="0"/>
                <a:cs typeface="ＭＳ Ｐゴシック" charset="0"/>
              </a:rPr>
              <a:t>, to axis, </a:t>
            </a:r>
            <a:r>
              <a:rPr lang="en-US">
                <a:latin typeface="Times New Roman" charset="0"/>
                <a:ea typeface="ＭＳ Ｐゴシック" charset="0"/>
                <a:cs typeface="ＭＳ Ｐゴシック" charset="0"/>
              </a:rPr>
              <a:t>[</a:t>
            </a:r>
            <a:r>
              <a:rPr lang="en-US" i="1">
                <a:latin typeface="Times New Roman" charset="0"/>
                <a:ea typeface="ＭＳ Ｐゴシック" charset="0"/>
                <a:cs typeface="ＭＳ Ｐゴシック" charset="0"/>
              </a:rPr>
              <a:t>uvw</a:t>
            </a:r>
            <a:r>
              <a:rPr lang="en-US">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v</a:t>
            </a:r>
            <a:r>
              <a:rPr lang="en-US">
                <a:latin typeface="Arial" charset="0"/>
                <a:ea typeface="ＭＳ Ｐゴシック" charset="0"/>
                <a:cs typeface="ＭＳ Ｐゴシック" charset="0"/>
              </a:rPr>
              <a:t>:</a:t>
            </a:r>
          </a:p>
        </p:txBody>
      </p:sp>
      <p:graphicFrame>
        <p:nvGraphicFramePr>
          <p:cNvPr id="102402" name="Object 2"/>
          <p:cNvGraphicFramePr>
            <a:graphicFrameLocks noChangeAspect="1"/>
          </p:cNvGraphicFramePr>
          <p:nvPr/>
        </p:nvGraphicFramePr>
        <p:xfrm>
          <a:off x="536575" y="2109788"/>
          <a:ext cx="8070850" cy="1358900"/>
        </p:xfrm>
        <a:graphic>
          <a:graphicData uri="http://schemas.openxmlformats.org/presentationml/2006/ole">
            <mc:AlternateContent xmlns:mc="http://schemas.openxmlformats.org/markup-compatibility/2006">
              <mc:Choice xmlns:v="urn:schemas-microsoft-com:vml" Requires="v">
                <p:oleObj spid="_x0000_s102414" name="Equation" r:id="rId4" imgW="2641600" imgH="444500" progId="Equation.3">
                  <p:embed/>
                </p:oleObj>
              </mc:Choice>
              <mc:Fallback>
                <p:oleObj name="Equation" r:id="rId4" imgW="2641600" imgH="444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2109788"/>
                        <a:ext cx="80708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3579813" y="3409950"/>
          <a:ext cx="4268787" cy="1320800"/>
        </p:xfrm>
        <a:graphic>
          <a:graphicData uri="http://schemas.openxmlformats.org/presentationml/2006/ole">
            <mc:AlternateContent xmlns:mc="http://schemas.openxmlformats.org/markup-compatibility/2006">
              <mc:Choice xmlns:v="urn:schemas-microsoft-com:vml" Requires="v">
                <p:oleObj spid="_x0000_s102415" name="Equation" r:id="rId6" imgW="1397000" imgH="431800" progId="Equation.3">
                  <p:embed/>
                </p:oleObj>
              </mc:Choice>
              <mc:Fallback>
                <p:oleObj name="Equation" r:id="rId6" imgW="1397000" imgH="431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9813" y="3409950"/>
                        <a:ext cx="4268787"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3657600" y="4699000"/>
          <a:ext cx="4113213" cy="1320800"/>
        </p:xfrm>
        <a:graphic>
          <a:graphicData uri="http://schemas.openxmlformats.org/presentationml/2006/ole">
            <mc:AlternateContent xmlns:mc="http://schemas.openxmlformats.org/markup-compatibility/2006">
              <mc:Choice xmlns:v="urn:schemas-microsoft-com:vml" Requires="v">
                <p:oleObj spid="_x0000_s102416" name="Equation" r:id="rId8" imgW="1346200" imgH="431800" progId="Equation.3">
                  <p:embed/>
                </p:oleObj>
              </mc:Choice>
              <mc:Fallback>
                <p:oleObj name="Equation" r:id="rId8" imgW="1346200" imgH="431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699000"/>
                        <a:ext cx="4113213"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Text Box 7"/>
          <p:cNvSpPr txBox="1">
            <a:spLocks noChangeArrowheads="1"/>
          </p:cNvSpPr>
          <p:nvPr/>
        </p:nvSpPr>
        <p:spPr bwMode="auto">
          <a:xfrm>
            <a:off x="822325" y="3581400"/>
            <a:ext cx="21256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latin typeface="Times" charset="0"/>
              </a:rPr>
              <a:t>Rodrigues </a:t>
            </a:r>
            <a:br>
              <a:rPr lang="en-US" sz="3200">
                <a:latin typeface="Times" charset="0"/>
              </a:rPr>
            </a:br>
            <a:r>
              <a:rPr lang="en-US" sz="3200">
                <a:latin typeface="Times" charset="0"/>
              </a:rPr>
              <a:t>vector:</a:t>
            </a:r>
            <a:br>
              <a:rPr lang="en-US" sz="3200">
                <a:latin typeface="Times" charset="0"/>
              </a:rPr>
            </a:br>
            <a:r>
              <a:rPr lang="en-US" sz="3200">
                <a:latin typeface="Times" charset="0"/>
              </a:rPr>
              <a:t/>
            </a:r>
            <a:br>
              <a:rPr lang="en-US" sz="3200">
                <a:latin typeface="Times" charset="0"/>
              </a:rPr>
            </a:br>
            <a:r>
              <a:rPr lang="en-US" sz="3200">
                <a:latin typeface="Times" charset="0"/>
              </a:rPr>
              <a:t>Quaternion:</a:t>
            </a:r>
          </a:p>
        </p:txBody>
      </p:sp>
      <p:sp>
        <p:nvSpPr>
          <p:cNvPr id="102409" name="Text Box 9"/>
          <p:cNvSpPr txBox="1">
            <a:spLocks noChangeArrowheads="1"/>
          </p:cNvSpPr>
          <p:nvPr/>
        </p:nvSpPr>
        <p:spPr bwMode="auto">
          <a:xfrm>
            <a:off x="441325" y="6324600"/>
            <a:ext cx="676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000"/>
              <a:t>N.B. the axis is assumed to be from an axis transformation</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E8F5EA4-FA4E-9B41-AF46-69BDF5024169}" type="slidenum">
              <a:rPr lang="en-US" sz="1400">
                <a:latin typeface="Times" charset="0"/>
              </a:rPr>
              <a:pPr/>
              <a:t>48</a:t>
            </a:fld>
            <a:endParaRPr lang="en-US" sz="1400">
              <a:latin typeface="Times" charset="0"/>
            </a:endParaRPr>
          </a:p>
        </p:txBody>
      </p:sp>
      <p:sp>
        <p:nvSpPr>
          <p:cNvPr id="10445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ID of symmetry operator(s)</a:t>
            </a:r>
          </a:p>
        </p:txBody>
      </p:sp>
      <p:sp>
        <p:nvSpPr>
          <p:cNvPr id="104452" name="Rectangle 3"/>
          <p:cNvSpPr>
            <a:spLocks noGrp="1" noChangeArrowheads="1"/>
          </p:cNvSpPr>
          <p:nvPr>
            <p:ph type="body" idx="1"/>
          </p:nvPr>
        </p:nvSpPr>
        <p:spPr/>
        <p:txBody>
          <a:bodyPr/>
          <a:lstStyle/>
          <a:p>
            <a:r>
              <a:rPr lang="en-US" sz="2800">
                <a:latin typeface="Arial" charset="0"/>
                <a:ea typeface="ＭＳ Ｐゴシック" charset="0"/>
                <a:cs typeface="ＭＳ Ｐゴシック" charset="0"/>
              </a:rPr>
              <a:t>For calculations (numerical) on grain boundary character, it is critical to retain the identity of each symmetry operator use to place a given grain boundary in the FZ.</a:t>
            </a:r>
          </a:p>
          <a:p>
            <a:r>
              <a:rPr lang="en-US" sz="2800">
                <a:latin typeface="Arial" charset="0"/>
                <a:ea typeface="ＭＳ Ｐゴシック" charset="0"/>
                <a:cs typeface="ＭＳ Ｐゴシック" charset="0"/>
              </a:rPr>
              <a:t>That is, given </a:t>
            </a:r>
            <a:r>
              <a:rPr lang="en-US" sz="2800" i="1">
                <a:latin typeface="Times New Roman" charset="0"/>
                <a:ea typeface="ＭＳ Ｐゴシック" charset="0"/>
                <a:cs typeface="ＭＳ Ｐゴシック" charset="0"/>
              </a:rPr>
              <a:t>O</a:t>
            </a:r>
            <a:r>
              <a:rPr lang="en-US" sz="2800" i="1" baseline="-25000">
                <a:latin typeface="Times New Roman" charset="0"/>
                <a:ea typeface="ＭＳ Ｐゴシック" charset="0"/>
                <a:cs typeface="ＭＳ Ｐゴシック" charset="0"/>
              </a:rPr>
              <a:t>c</a:t>
            </a:r>
            <a:r>
              <a:rPr lang="en-US" sz="2800" i="1" baseline="-25000">
                <a:latin typeface="Arial" charset="0"/>
                <a:ea typeface="ＭＳ Ｐゴシック" charset="0"/>
                <a:cs typeface="ＭＳ Ｐゴシック" charset="0"/>
              </a:rPr>
              <a:t> </a:t>
            </a:r>
            <a:r>
              <a:rPr lang="en-US" i="1">
                <a:latin typeface="Arial" charset="0"/>
                <a:ea typeface="ＭＳ Ｐゴシック" charset="0"/>
                <a:cs typeface="ＭＳ Ｐゴシック" charset="0"/>
                <a:sym typeface="Symbol" charset="0"/>
              </a:rPr>
              <a:t></a:t>
            </a:r>
            <a:r>
              <a:rPr lang="en-US" i="1">
                <a:latin typeface="Times New Roman" charset="0"/>
                <a:ea typeface="ＭＳ Ｐゴシック" charset="0"/>
                <a:cs typeface="ＭＳ Ｐゴシック" charset="0"/>
              </a:rPr>
              <a:t>O(432)=O</a:t>
            </a:r>
            <a:r>
              <a:rPr lang="en-US" i="1" baseline="-25000">
                <a:latin typeface="Times New Roman" charset="0"/>
                <a:ea typeface="ＭＳ Ｐゴシック" charset="0"/>
                <a:cs typeface="ＭＳ Ｐゴシック" charset="0"/>
              </a:rPr>
              <a:t>i</a:t>
            </a:r>
            <a:r>
              <a:rPr lang="en-US" i="1">
                <a:latin typeface="Times New Roman" charset="0"/>
                <a:ea typeface="ＭＳ Ｐゴシック" charset="0"/>
                <a:cs typeface="ＭＳ Ｐゴシック" charset="0"/>
              </a:rPr>
              <a:t>{O</a:t>
            </a:r>
            <a:r>
              <a:rPr lang="en-US" i="1" baseline="-25000">
                <a:latin typeface="Times New Roman" charset="0"/>
                <a:ea typeface="ＭＳ Ｐゴシック" charset="0"/>
                <a:cs typeface="ＭＳ Ｐゴシック" charset="0"/>
              </a:rPr>
              <a:t>1</a:t>
            </a:r>
            <a:r>
              <a:rPr lang="en-US" i="1">
                <a:latin typeface="Times New Roman" charset="0"/>
                <a:ea typeface="ＭＳ Ｐゴシック" charset="0"/>
                <a:cs typeface="ＭＳ Ｐゴシック" charset="0"/>
              </a:rPr>
              <a:t>,O</a:t>
            </a:r>
            <a:r>
              <a:rPr lang="en-US" i="1" baseline="-25000">
                <a:latin typeface="Times New Roman" charset="0"/>
                <a:ea typeface="ＭＳ Ｐゴシック" charset="0"/>
                <a:cs typeface="ＭＳ Ｐゴシック" charset="0"/>
              </a:rPr>
              <a:t>2</a:t>
            </a:r>
            <a:r>
              <a:rPr lang="en-US" i="1">
                <a:latin typeface="Times New Roman" charset="0"/>
                <a:ea typeface="ＭＳ Ｐゴシック" charset="0"/>
                <a:cs typeface="ＭＳ Ｐゴシック" charset="0"/>
              </a:rPr>
              <a:t>,…,O</a:t>
            </a:r>
            <a:r>
              <a:rPr lang="en-US" i="1" baseline="-25000">
                <a:latin typeface="Times New Roman" charset="0"/>
                <a:ea typeface="ＭＳ Ｐゴシック" charset="0"/>
                <a:cs typeface="ＭＳ Ｐゴシック" charset="0"/>
              </a:rPr>
              <a:t>24</a:t>
            </a:r>
            <a:r>
              <a:rPr lang="en-US" i="1">
                <a:latin typeface="Times New Roman" charset="0"/>
                <a:ea typeface="ＭＳ Ｐゴシック" charset="0"/>
                <a:cs typeface="ＭＳ Ｐゴシック" charset="0"/>
              </a:rPr>
              <a:t>}</a:t>
            </a:r>
            <a:r>
              <a:rPr lang="en-US" i="1">
                <a:latin typeface="Arial" charset="0"/>
                <a:ea typeface="ＭＳ Ｐゴシック" charset="0"/>
                <a:cs typeface="ＭＳ Ｐゴシック" charset="0"/>
                <a:sym typeface="Symbol" charset="0"/>
              </a:rPr>
              <a:t/>
            </a:r>
            <a:br>
              <a:rPr lang="en-US" i="1">
                <a:latin typeface="Arial" charset="0"/>
                <a:ea typeface="ＭＳ Ｐゴシック" charset="0"/>
                <a:cs typeface="ＭＳ Ｐゴシック" charset="0"/>
                <a:sym typeface="Symbol" charset="0"/>
              </a:rPr>
            </a:br>
            <a:r>
              <a:rPr lang="en-US" sz="2800">
                <a:latin typeface="Arial" charset="0"/>
                <a:ea typeface="ＭＳ Ｐゴシック" charset="0"/>
                <a:cs typeface="ＭＳ Ｐゴシック" charset="0"/>
                <a:sym typeface="Symbol" charset="0"/>
              </a:rPr>
              <a:t>one must retain the value of index </a:t>
            </a:r>
            <a:r>
              <a:rPr lang="ja-JP" altLang="en-US" sz="2800">
                <a:latin typeface="Arial" charset="0"/>
                <a:ea typeface="ＭＳ Ｐゴシック" charset="0"/>
                <a:cs typeface="ＭＳ Ｐゴシック" charset="0"/>
                <a:sym typeface="Symbol" charset="0"/>
              </a:rPr>
              <a:t>“</a:t>
            </a:r>
            <a:r>
              <a:rPr lang="en-US" sz="2800" i="1">
                <a:latin typeface="Times New Roman" charset="0"/>
                <a:ea typeface="ＭＳ Ｐゴシック" charset="0"/>
                <a:cs typeface="ＭＳ Ｐゴシック" charset="0"/>
              </a:rPr>
              <a:t>i</a:t>
            </a:r>
            <a:r>
              <a:rPr lang="ja-JP" altLang="en-US" sz="2800">
                <a:latin typeface="Arial" charset="0"/>
                <a:ea typeface="ＭＳ Ｐゴシック" charset="0"/>
                <a:cs typeface="ＭＳ Ｐゴシック" charset="0"/>
                <a:sym typeface="Symbol" charset="0"/>
              </a:rPr>
              <a:t>”</a:t>
            </a:r>
            <a:r>
              <a:rPr lang="en-US" sz="2800">
                <a:latin typeface="Arial" charset="0"/>
                <a:ea typeface="ＭＳ Ｐゴシック" charset="0"/>
                <a:cs typeface="ＭＳ Ｐゴシック" charset="0"/>
                <a:sym typeface="Symbol" charset="0"/>
              </a:rPr>
              <a:t> for subsequent use, e.g. in determining tilt/twist character.</a:t>
            </a:r>
            <a:r>
              <a:rPr lang="en-US" sz="2800" i="1">
                <a:latin typeface="Arial" charset="0"/>
                <a:ea typeface="ＭＳ Ｐゴシック" charset="0"/>
                <a:cs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F68C6BB-DE99-D34D-B859-465CAD4D6004}" type="slidenum">
              <a:rPr lang="en-US" sz="1400">
                <a:latin typeface="Times" charset="0"/>
              </a:rPr>
              <a:pPr/>
              <a:t>49</a:t>
            </a:fld>
            <a:endParaRPr lang="en-US" sz="1400">
              <a:latin typeface="Times" charset="0"/>
            </a:endParaRPr>
          </a:p>
        </p:txBody>
      </p:sp>
      <p:sp>
        <p:nvSpPr>
          <p:cNvPr id="10649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Successive misorientations</a:t>
            </a:r>
          </a:p>
        </p:txBody>
      </p:sp>
      <p:sp>
        <p:nvSpPr>
          <p:cNvPr id="106500" name="Rectangle 3"/>
          <p:cNvSpPr>
            <a:spLocks noGrp="1" noChangeArrowheads="1"/>
          </p:cNvSpPr>
          <p:nvPr>
            <p:ph type="body" idx="1"/>
          </p:nvPr>
        </p:nvSpPr>
        <p:spPr>
          <a:xfrm>
            <a:off x="457200" y="1295400"/>
            <a:ext cx="4953000" cy="4648200"/>
          </a:xfrm>
        </p:spPr>
        <p:txBody>
          <a:bodyPr/>
          <a:lstStyle/>
          <a:p>
            <a:pPr>
              <a:lnSpc>
                <a:spcPct val="90000"/>
              </a:lnSpc>
            </a:pPr>
            <a:r>
              <a:rPr lang="en-US" sz="2000">
                <a:latin typeface="Arial" charset="0"/>
                <a:ea typeface="ＭＳ Ｐゴシック" charset="0"/>
                <a:cs typeface="ＭＳ Ｐゴシック" charset="0"/>
              </a:rPr>
              <a:t>There are problems where one needs to calculate the effect of two successive misorientations, taking into account variants.  By </a:t>
            </a:r>
            <a:r>
              <a:rPr lang="ja-JP" altLang="en-US" sz="2000">
                <a:latin typeface="Arial" charset="0"/>
                <a:ea typeface="ＭＳ Ｐゴシック" charset="0"/>
                <a:cs typeface="ＭＳ Ｐゴシック" charset="0"/>
              </a:rPr>
              <a:t>“</a:t>
            </a:r>
            <a:r>
              <a:rPr lang="en-US" sz="2000">
                <a:latin typeface="Arial" charset="0"/>
                <a:ea typeface="ＭＳ Ｐゴシック" charset="0"/>
                <a:cs typeface="ＭＳ Ｐゴシック" charset="0"/>
              </a:rPr>
              <a:t>variants</a:t>
            </a:r>
            <a:r>
              <a:rPr lang="ja-JP" altLang="en-US" sz="2000">
                <a:latin typeface="Arial" charset="0"/>
                <a:ea typeface="ＭＳ Ｐゴシック" charset="0"/>
                <a:cs typeface="ＭＳ Ｐゴシック" charset="0"/>
              </a:rPr>
              <a:t>”</a:t>
            </a:r>
            <a:r>
              <a:rPr lang="en-US" sz="2000">
                <a:latin typeface="Arial" charset="0"/>
                <a:ea typeface="ＭＳ Ｐゴシック" charset="0"/>
                <a:cs typeface="ＭＳ Ｐゴシック" charset="0"/>
              </a:rPr>
              <a:t> we mean that the second misorientation (twin) can occur on any of the systems related by crystal symmetry.  For example, if twinning occurs on more than one system, then the second twin can be physically contained within the first twin but still make a boundary with the original matrix.  So, the problem is, how do we calculate the matrix-twin</a:t>
            </a:r>
            <a:r>
              <a:rPr lang="en-US" sz="2000" baseline="-25000">
                <a:latin typeface="Arial" charset="0"/>
                <a:ea typeface="ＭＳ Ｐゴシック" charset="0"/>
                <a:cs typeface="ＭＳ Ｐゴシック" charset="0"/>
              </a:rPr>
              <a:t>2</a:t>
            </a:r>
            <a:r>
              <a:rPr lang="en-US" sz="2000">
                <a:latin typeface="Arial" charset="0"/>
                <a:ea typeface="ＭＳ Ｐゴシック" charset="0"/>
                <a:cs typeface="ＭＳ Ｐゴシック" charset="0"/>
              </a:rPr>
              <a:t> misorientation, taking account of crystal symmetry and the possibility of (crystal) symmetry-related variants?</a:t>
            </a:r>
          </a:p>
        </p:txBody>
      </p:sp>
      <p:grpSp>
        <p:nvGrpSpPr>
          <p:cNvPr id="106501" name="Group 20"/>
          <p:cNvGrpSpPr>
            <a:grpSpLocks/>
          </p:cNvGrpSpPr>
          <p:nvPr/>
        </p:nvGrpSpPr>
        <p:grpSpPr bwMode="auto">
          <a:xfrm>
            <a:off x="5562600" y="1295400"/>
            <a:ext cx="3124200" cy="3581400"/>
            <a:chOff x="3696" y="816"/>
            <a:chExt cx="1968" cy="2256"/>
          </a:xfrm>
        </p:grpSpPr>
        <p:sp>
          <p:nvSpPr>
            <p:cNvPr id="106507" name="Rectangle 4"/>
            <p:cNvSpPr>
              <a:spLocks noChangeArrowheads="1"/>
            </p:cNvSpPr>
            <p:nvPr/>
          </p:nvSpPr>
          <p:spPr bwMode="auto">
            <a:xfrm>
              <a:off x="3744" y="1296"/>
              <a:ext cx="1920" cy="1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8" name="Freeform 5"/>
            <p:cNvSpPr>
              <a:spLocks/>
            </p:cNvSpPr>
            <p:nvPr/>
          </p:nvSpPr>
          <p:spPr bwMode="auto">
            <a:xfrm>
              <a:off x="3744" y="1296"/>
              <a:ext cx="1488" cy="1152"/>
            </a:xfrm>
            <a:custGeom>
              <a:avLst/>
              <a:gdLst>
                <a:gd name="T0" fmla="*/ 1488 w 1488"/>
                <a:gd name="T1" fmla="*/ 0 h 1152"/>
                <a:gd name="T2" fmla="*/ 1248 w 1488"/>
                <a:gd name="T3" fmla="*/ 144 h 1152"/>
                <a:gd name="T4" fmla="*/ 1104 w 1488"/>
                <a:gd name="T5" fmla="*/ 336 h 1152"/>
                <a:gd name="T6" fmla="*/ 1008 w 1488"/>
                <a:gd name="T7" fmla="*/ 432 h 1152"/>
                <a:gd name="T8" fmla="*/ 576 w 1488"/>
                <a:gd name="T9" fmla="*/ 672 h 1152"/>
                <a:gd name="T10" fmla="*/ 432 w 1488"/>
                <a:gd name="T11" fmla="*/ 816 h 1152"/>
                <a:gd name="T12" fmla="*/ 144 w 1488"/>
                <a:gd name="T13" fmla="*/ 1056 h 1152"/>
                <a:gd name="T14" fmla="*/ 0 w 1488"/>
                <a:gd name="T15" fmla="*/ 1152 h 1152"/>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1152"/>
                <a:gd name="T26" fmla="*/ 1488 w 148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1152">
                  <a:moveTo>
                    <a:pt x="1488" y="0"/>
                  </a:moveTo>
                  <a:cubicBezTo>
                    <a:pt x="1400" y="44"/>
                    <a:pt x="1312" y="88"/>
                    <a:pt x="1248" y="144"/>
                  </a:cubicBezTo>
                  <a:cubicBezTo>
                    <a:pt x="1184" y="200"/>
                    <a:pt x="1144" y="288"/>
                    <a:pt x="1104" y="336"/>
                  </a:cubicBezTo>
                  <a:cubicBezTo>
                    <a:pt x="1064" y="384"/>
                    <a:pt x="1096" y="376"/>
                    <a:pt x="1008" y="432"/>
                  </a:cubicBezTo>
                  <a:cubicBezTo>
                    <a:pt x="920" y="488"/>
                    <a:pt x="672" y="608"/>
                    <a:pt x="576" y="672"/>
                  </a:cubicBezTo>
                  <a:cubicBezTo>
                    <a:pt x="480" y="736"/>
                    <a:pt x="504" y="752"/>
                    <a:pt x="432" y="816"/>
                  </a:cubicBezTo>
                  <a:cubicBezTo>
                    <a:pt x="360" y="880"/>
                    <a:pt x="216" y="1000"/>
                    <a:pt x="144" y="1056"/>
                  </a:cubicBezTo>
                  <a:cubicBezTo>
                    <a:pt x="72" y="1112"/>
                    <a:pt x="36" y="1132"/>
                    <a:pt x="0" y="11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9" name="Freeform 6"/>
            <p:cNvSpPr>
              <a:spLocks/>
            </p:cNvSpPr>
            <p:nvPr/>
          </p:nvSpPr>
          <p:spPr bwMode="auto">
            <a:xfrm>
              <a:off x="3744" y="1728"/>
              <a:ext cx="1920" cy="1248"/>
            </a:xfrm>
            <a:custGeom>
              <a:avLst/>
              <a:gdLst>
                <a:gd name="T0" fmla="*/ 1920 w 1920"/>
                <a:gd name="T1" fmla="*/ 0 h 1248"/>
                <a:gd name="T2" fmla="*/ 1776 w 1920"/>
                <a:gd name="T3" fmla="*/ 192 h 1248"/>
                <a:gd name="T4" fmla="*/ 1584 w 1920"/>
                <a:gd name="T5" fmla="*/ 336 h 1248"/>
                <a:gd name="T6" fmla="*/ 1296 w 1920"/>
                <a:gd name="T7" fmla="*/ 576 h 1248"/>
                <a:gd name="T8" fmla="*/ 864 w 1920"/>
                <a:gd name="T9" fmla="*/ 816 h 1248"/>
                <a:gd name="T10" fmla="*/ 480 w 1920"/>
                <a:gd name="T11" fmla="*/ 1104 h 1248"/>
                <a:gd name="T12" fmla="*/ 96 w 1920"/>
                <a:gd name="T13" fmla="*/ 1200 h 1248"/>
                <a:gd name="T14" fmla="*/ 0 w 1920"/>
                <a:gd name="T15" fmla="*/ 1248 h 1248"/>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1248"/>
                <a:gd name="T26" fmla="*/ 1920 w 1920"/>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1248">
                  <a:moveTo>
                    <a:pt x="1920" y="0"/>
                  </a:moveTo>
                  <a:cubicBezTo>
                    <a:pt x="1876" y="68"/>
                    <a:pt x="1832" y="136"/>
                    <a:pt x="1776" y="192"/>
                  </a:cubicBezTo>
                  <a:cubicBezTo>
                    <a:pt x="1720" y="248"/>
                    <a:pt x="1664" y="272"/>
                    <a:pt x="1584" y="336"/>
                  </a:cubicBezTo>
                  <a:cubicBezTo>
                    <a:pt x="1504" y="400"/>
                    <a:pt x="1416" y="496"/>
                    <a:pt x="1296" y="576"/>
                  </a:cubicBezTo>
                  <a:cubicBezTo>
                    <a:pt x="1176" y="656"/>
                    <a:pt x="1000" y="728"/>
                    <a:pt x="864" y="816"/>
                  </a:cubicBezTo>
                  <a:cubicBezTo>
                    <a:pt x="728" y="904"/>
                    <a:pt x="608" y="1040"/>
                    <a:pt x="480" y="1104"/>
                  </a:cubicBezTo>
                  <a:cubicBezTo>
                    <a:pt x="352" y="1168"/>
                    <a:pt x="176" y="1176"/>
                    <a:pt x="96" y="1200"/>
                  </a:cubicBezTo>
                  <a:cubicBezTo>
                    <a:pt x="16" y="1224"/>
                    <a:pt x="8" y="1236"/>
                    <a:pt x="0" y="12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0" name="Line 7"/>
            <p:cNvSpPr>
              <a:spLocks noChangeShapeType="1"/>
            </p:cNvSpPr>
            <p:nvPr/>
          </p:nvSpPr>
          <p:spPr bwMode="auto">
            <a:xfrm>
              <a:off x="4464" y="1872"/>
              <a:ext cx="11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11" name="Line 8"/>
            <p:cNvSpPr>
              <a:spLocks noChangeShapeType="1"/>
            </p:cNvSpPr>
            <p:nvPr/>
          </p:nvSpPr>
          <p:spPr bwMode="auto">
            <a:xfrm>
              <a:off x="4116" y="2160"/>
              <a:ext cx="11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12" name="Text Box 9"/>
            <p:cNvSpPr txBox="1">
              <a:spLocks noChangeArrowheads="1"/>
            </p:cNvSpPr>
            <p:nvPr/>
          </p:nvSpPr>
          <p:spPr bwMode="auto">
            <a:xfrm>
              <a:off x="4608" y="1900"/>
              <a:ext cx="3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twin</a:t>
              </a:r>
              <a:r>
                <a:rPr lang="en-US" baseline="-25000"/>
                <a:t>2</a:t>
              </a:r>
              <a:endParaRPr lang="en-US"/>
            </a:p>
          </p:txBody>
        </p:sp>
        <p:sp>
          <p:nvSpPr>
            <p:cNvPr id="106513" name="Text Box 10"/>
            <p:cNvSpPr txBox="1">
              <a:spLocks noChangeArrowheads="1"/>
            </p:cNvSpPr>
            <p:nvPr/>
          </p:nvSpPr>
          <p:spPr bwMode="auto">
            <a:xfrm>
              <a:off x="4934" y="1481"/>
              <a:ext cx="3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twin</a:t>
              </a:r>
              <a:r>
                <a:rPr lang="en-US" baseline="-25000"/>
                <a:t>1</a:t>
              </a:r>
              <a:endParaRPr lang="en-US"/>
            </a:p>
          </p:txBody>
        </p:sp>
        <p:sp>
          <p:nvSpPr>
            <p:cNvPr id="106514" name="Text Box 11"/>
            <p:cNvSpPr txBox="1">
              <a:spLocks noChangeArrowheads="1"/>
            </p:cNvSpPr>
            <p:nvPr/>
          </p:nvSpPr>
          <p:spPr bwMode="auto">
            <a:xfrm>
              <a:off x="3936" y="2380"/>
              <a:ext cx="3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twin</a:t>
              </a:r>
              <a:r>
                <a:rPr lang="en-US" baseline="-25000"/>
                <a:t>1</a:t>
              </a:r>
              <a:endParaRPr lang="en-US"/>
            </a:p>
          </p:txBody>
        </p:sp>
        <p:sp>
          <p:nvSpPr>
            <p:cNvPr id="106515" name="Text Box 12"/>
            <p:cNvSpPr txBox="1">
              <a:spLocks noChangeArrowheads="1"/>
            </p:cNvSpPr>
            <p:nvPr/>
          </p:nvSpPr>
          <p:spPr bwMode="auto">
            <a:xfrm>
              <a:off x="3696" y="1440"/>
              <a:ext cx="4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Matrix</a:t>
              </a:r>
            </a:p>
          </p:txBody>
        </p:sp>
        <p:sp>
          <p:nvSpPr>
            <p:cNvPr id="106516" name="Text Box 13"/>
            <p:cNvSpPr txBox="1">
              <a:spLocks noChangeArrowheads="1"/>
            </p:cNvSpPr>
            <p:nvPr/>
          </p:nvSpPr>
          <p:spPr bwMode="auto">
            <a:xfrm>
              <a:off x="4960" y="2620"/>
              <a:ext cx="4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Matrix</a:t>
              </a:r>
            </a:p>
          </p:txBody>
        </p:sp>
        <p:sp>
          <p:nvSpPr>
            <p:cNvPr id="106517" name="Text Box 14"/>
            <p:cNvSpPr txBox="1">
              <a:spLocks noChangeArrowheads="1"/>
            </p:cNvSpPr>
            <p:nvPr/>
          </p:nvSpPr>
          <p:spPr bwMode="auto">
            <a:xfrm>
              <a:off x="4464" y="816"/>
              <a:ext cx="7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solidFill>
                    <a:srgbClr val="1301AB"/>
                  </a:solidFill>
                </a:rPr>
                <a:t>Matrix-twin</a:t>
              </a:r>
              <a:r>
                <a:rPr lang="en-US" baseline="-25000">
                  <a:solidFill>
                    <a:srgbClr val="1301AB"/>
                  </a:solidFill>
                </a:rPr>
                <a:t>1</a:t>
              </a:r>
              <a:endParaRPr lang="en-US">
                <a:solidFill>
                  <a:srgbClr val="1301AB"/>
                </a:solidFill>
              </a:endParaRPr>
            </a:p>
          </p:txBody>
        </p:sp>
        <p:sp>
          <p:nvSpPr>
            <p:cNvPr id="106518" name="Text Box 15"/>
            <p:cNvSpPr txBox="1">
              <a:spLocks noChangeArrowheads="1"/>
            </p:cNvSpPr>
            <p:nvPr/>
          </p:nvSpPr>
          <p:spPr bwMode="auto">
            <a:xfrm>
              <a:off x="3744" y="1104"/>
              <a:ext cx="7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solidFill>
                    <a:srgbClr val="1301AB"/>
                  </a:solidFill>
                </a:rPr>
                <a:t>Matrix-twin</a:t>
              </a:r>
              <a:r>
                <a:rPr lang="en-US" baseline="-25000">
                  <a:solidFill>
                    <a:srgbClr val="1301AB"/>
                  </a:solidFill>
                </a:rPr>
                <a:t>2</a:t>
              </a:r>
              <a:endParaRPr lang="en-US">
                <a:solidFill>
                  <a:srgbClr val="1301AB"/>
                </a:solidFill>
              </a:endParaRPr>
            </a:p>
          </p:txBody>
        </p:sp>
        <p:sp>
          <p:nvSpPr>
            <p:cNvPr id="106519" name="Text Box 16"/>
            <p:cNvSpPr txBox="1">
              <a:spLocks noChangeArrowheads="1"/>
            </p:cNvSpPr>
            <p:nvPr/>
          </p:nvSpPr>
          <p:spPr bwMode="auto">
            <a:xfrm>
              <a:off x="4080" y="2832"/>
              <a:ext cx="7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solidFill>
                    <a:srgbClr val="1301AB"/>
                  </a:solidFill>
                </a:rPr>
                <a:t>twin</a:t>
              </a:r>
              <a:r>
                <a:rPr lang="en-US" baseline="-25000">
                  <a:solidFill>
                    <a:srgbClr val="1301AB"/>
                  </a:solidFill>
                </a:rPr>
                <a:t>1</a:t>
              </a:r>
              <a:r>
                <a:rPr lang="en-US">
                  <a:solidFill>
                    <a:srgbClr val="1301AB"/>
                  </a:solidFill>
                </a:rPr>
                <a:t>-twin</a:t>
              </a:r>
              <a:r>
                <a:rPr lang="en-US" baseline="-25000">
                  <a:solidFill>
                    <a:srgbClr val="1301AB"/>
                  </a:solidFill>
                </a:rPr>
                <a:t>2</a:t>
              </a:r>
            </a:p>
          </p:txBody>
        </p:sp>
        <p:sp>
          <p:nvSpPr>
            <p:cNvPr id="106520" name="Line 17"/>
            <p:cNvSpPr>
              <a:spLocks noChangeShapeType="1"/>
            </p:cNvSpPr>
            <p:nvPr/>
          </p:nvSpPr>
          <p:spPr bwMode="auto">
            <a:xfrm>
              <a:off x="4176" y="1248"/>
              <a:ext cx="144" cy="720"/>
            </a:xfrm>
            <a:prstGeom prst="line">
              <a:avLst/>
            </a:prstGeom>
            <a:noFill/>
            <a:ln w="9525">
              <a:solidFill>
                <a:srgbClr val="1301A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21" name="Line 18"/>
            <p:cNvSpPr>
              <a:spLocks noChangeShapeType="1"/>
            </p:cNvSpPr>
            <p:nvPr/>
          </p:nvSpPr>
          <p:spPr bwMode="auto">
            <a:xfrm>
              <a:off x="4896" y="960"/>
              <a:ext cx="96" cy="480"/>
            </a:xfrm>
            <a:prstGeom prst="line">
              <a:avLst/>
            </a:prstGeom>
            <a:noFill/>
            <a:ln w="9525">
              <a:solidFill>
                <a:srgbClr val="1301A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22" name="Line 19"/>
            <p:cNvSpPr>
              <a:spLocks noChangeShapeType="1"/>
            </p:cNvSpPr>
            <p:nvPr/>
          </p:nvSpPr>
          <p:spPr bwMode="auto">
            <a:xfrm flipV="1">
              <a:off x="4416" y="2160"/>
              <a:ext cx="0" cy="720"/>
            </a:xfrm>
            <a:prstGeom prst="line">
              <a:avLst/>
            </a:prstGeom>
            <a:noFill/>
            <a:ln w="9525">
              <a:solidFill>
                <a:srgbClr val="1301A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6502" name="Rectangle 22"/>
          <p:cNvSpPr>
            <a:spLocks noChangeArrowheads="1"/>
          </p:cNvSpPr>
          <p:nvPr/>
        </p:nvSpPr>
        <p:spPr bwMode="auto">
          <a:xfrm>
            <a:off x="5715000" y="2743200"/>
            <a:ext cx="314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charset="0"/>
                <a:cs typeface="Times New Roman" charset="0"/>
              </a:rPr>
              <a:t>g</a:t>
            </a:r>
            <a:endParaRPr lang="en-US">
              <a:ea typeface="Times New Roman" charset="0"/>
              <a:cs typeface="Times New Roman" charset="0"/>
            </a:endParaRPr>
          </a:p>
        </p:txBody>
      </p:sp>
      <p:sp>
        <p:nvSpPr>
          <p:cNvPr id="106503" name="Rectangle 23"/>
          <p:cNvSpPr>
            <a:spLocks noChangeArrowheads="1"/>
          </p:cNvSpPr>
          <p:nvPr/>
        </p:nvSpPr>
        <p:spPr bwMode="auto">
          <a:xfrm>
            <a:off x="7762875" y="2938463"/>
            <a:ext cx="430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charset="0"/>
                <a:cs typeface="Times New Roman" charset="0"/>
              </a:rPr>
              <a:t>g</a:t>
            </a:r>
            <a:r>
              <a:rPr lang="ja-JP" altLang="en-US" i="1">
                <a:latin typeface="Times New Roman" charset="0"/>
                <a:cs typeface="Times New Roman" charset="0"/>
              </a:rPr>
              <a:t>’’</a:t>
            </a:r>
            <a:endParaRPr lang="en-US">
              <a:ea typeface="Times New Roman" charset="0"/>
              <a:cs typeface="Times New Roman" charset="0"/>
            </a:endParaRPr>
          </a:p>
        </p:txBody>
      </p:sp>
      <p:sp>
        <p:nvSpPr>
          <p:cNvPr id="106504" name="Rectangle 24"/>
          <p:cNvSpPr>
            <a:spLocks noChangeArrowheads="1"/>
          </p:cNvSpPr>
          <p:nvPr/>
        </p:nvSpPr>
        <p:spPr bwMode="auto">
          <a:xfrm>
            <a:off x="7915275" y="4386263"/>
            <a:ext cx="31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charset="0"/>
                <a:cs typeface="Times New Roman" charset="0"/>
              </a:rPr>
              <a:t>g</a:t>
            </a:r>
            <a:endParaRPr lang="en-US">
              <a:ea typeface="Times New Roman" charset="0"/>
              <a:cs typeface="Times New Roman" charset="0"/>
            </a:endParaRPr>
          </a:p>
        </p:txBody>
      </p:sp>
      <p:sp>
        <p:nvSpPr>
          <p:cNvPr id="106505" name="Rectangle 25"/>
          <p:cNvSpPr>
            <a:spLocks noChangeArrowheads="1"/>
          </p:cNvSpPr>
          <p:nvPr/>
        </p:nvSpPr>
        <p:spPr bwMode="auto">
          <a:xfrm>
            <a:off x="6010275" y="4005263"/>
            <a:ext cx="377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charset="0"/>
                <a:cs typeface="Times New Roman" charset="0"/>
              </a:rPr>
              <a:t>g</a:t>
            </a:r>
            <a:r>
              <a:rPr lang="ja-JP" altLang="en-US" i="1">
                <a:latin typeface="Times New Roman" charset="0"/>
                <a:cs typeface="Times New Roman" charset="0"/>
              </a:rPr>
              <a:t>’</a:t>
            </a:r>
            <a:endParaRPr lang="en-US">
              <a:ea typeface="Times New Roman" charset="0"/>
              <a:cs typeface="Times New Roman" charset="0"/>
            </a:endParaRPr>
          </a:p>
        </p:txBody>
      </p:sp>
      <p:sp>
        <p:nvSpPr>
          <p:cNvPr id="106506" name="Rectangle 26"/>
          <p:cNvSpPr>
            <a:spLocks noChangeArrowheads="1"/>
          </p:cNvSpPr>
          <p:nvPr/>
        </p:nvSpPr>
        <p:spPr bwMode="auto">
          <a:xfrm>
            <a:off x="8307388" y="2362200"/>
            <a:ext cx="379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charset="0"/>
                <a:cs typeface="Times New Roman" charset="0"/>
              </a:rPr>
              <a:t>g</a:t>
            </a:r>
            <a:r>
              <a:rPr lang="ja-JP" altLang="en-US" i="1">
                <a:latin typeface="Times New Roman" charset="0"/>
                <a:cs typeface="Times New Roman" charset="0"/>
              </a:rPr>
              <a:t>’</a:t>
            </a:r>
            <a:endParaRPr lang="en-US">
              <a:ea typeface="Times New Roman" charset="0"/>
              <a:cs typeface="Times New Roman"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690D386-1B67-064B-AC74-4BDD2E180003}" type="slidenum">
              <a:rPr lang="en-US" sz="1400">
                <a:latin typeface="Times" charset="0"/>
              </a:rPr>
              <a:pPr/>
              <a:t>5</a:t>
            </a:fld>
            <a:endParaRPr lang="en-US" sz="1400">
              <a:latin typeface="Times" charset="0"/>
            </a:endParaRPr>
          </a:p>
        </p:txBody>
      </p:sp>
      <p:sp>
        <p:nvSpPr>
          <p:cNvPr id="2355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Why are grain boundaries interesting?</a:t>
            </a:r>
          </a:p>
        </p:txBody>
      </p:sp>
      <p:sp>
        <p:nvSpPr>
          <p:cNvPr id="23556" name="Rectangle 3"/>
          <p:cNvSpPr>
            <a:spLocks noGrp="1" noChangeArrowheads="1"/>
          </p:cNvSpPr>
          <p:nvPr>
            <p:ph type="body" idx="1"/>
          </p:nvPr>
        </p:nvSpPr>
        <p:spPr>
          <a:xfrm>
            <a:off x="685800" y="1447800"/>
            <a:ext cx="7772400" cy="4953000"/>
          </a:xfrm>
        </p:spPr>
        <p:txBody>
          <a:bodyPr/>
          <a:lstStyle/>
          <a:p>
            <a:pPr>
              <a:lnSpc>
                <a:spcPct val="90000"/>
              </a:lnSpc>
            </a:pPr>
            <a:r>
              <a:rPr lang="en-US" sz="2800">
                <a:latin typeface="Arial" charset="0"/>
                <a:ea typeface="ＭＳ Ｐゴシック" charset="0"/>
                <a:cs typeface="ＭＳ Ｐゴシック" charset="0"/>
              </a:rPr>
              <a:t>Grain boundaries vary a great deal in their characteristics (energy, mobility, chemistry).</a:t>
            </a:r>
          </a:p>
          <a:p>
            <a:pPr>
              <a:lnSpc>
                <a:spcPct val="90000"/>
              </a:lnSpc>
            </a:pPr>
            <a:r>
              <a:rPr lang="en-US" sz="2800">
                <a:latin typeface="Arial" charset="0"/>
                <a:ea typeface="ＭＳ Ｐゴシック" charset="0"/>
                <a:cs typeface="ＭＳ Ｐゴシック" charset="0"/>
              </a:rPr>
              <a:t>Many properties of a material - and also processes of microstructural evolution - depend on the nature of the grain boundaries.</a:t>
            </a:r>
          </a:p>
          <a:p>
            <a:pPr>
              <a:lnSpc>
                <a:spcPct val="90000"/>
              </a:lnSpc>
            </a:pPr>
            <a:r>
              <a:rPr lang="en-US" sz="2800">
                <a:latin typeface="Arial" charset="0"/>
                <a:ea typeface="ＭＳ Ｐゴシック" charset="0"/>
                <a:cs typeface="ＭＳ Ｐゴシック" charset="0"/>
              </a:rPr>
              <a:t>Materials can be made to have good or bad corrosion properties, mechanical properties (creep) depending on the type of grain boundaries present.</a:t>
            </a:r>
          </a:p>
          <a:p>
            <a:pPr>
              <a:lnSpc>
                <a:spcPct val="90000"/>
              </a:lnSpc>
            </a:pPr>
            <a:r>
              <a:rPr lang="en-US" sz="2800">
                <a:latin typeface="Arial" charset="0"/>
                <a:ea typeface="ＭＳ Ｐゴシック" charset="0"/>
                <a:cs typeface="ＭＳ Ｐゴシック" charset="0"/>
              </a:rPr>
              <a:t>Some grain boundaries exhibit good atomic fit and are therefore resistant to sliding, show low diffusion rates, low energy, etc.</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AE9547E-899C-0F46-A7E1-F051E748F592}" type="slidenum">
              <a:rPr lang="en-US" sz="1400">
                <a:latin typeface="Times" charset="0"/>
              </a:rPr>
              <a:pPr/>
              <a:t>50</a:t>
            </a:fld>
            <a:endParaRPr lang="en-US" sz="1400">
              <a:latin typeface="Times" charset="0"/>
            </a:endParaRPr>
          </a:p>
        </p:txBody>
      </p:sp>
      <p:sp>
        <p:nvSpPr>
          <p:cNvPr id="107523" name="Rectangle 2"/>
          <p:cNvSpPr>
            <a:spLocks noGrp="1" noChangeArrowheads="1"/>
          </p:cNvSpPr>
          <p:nvPr>
            <p:ph type="title"/>
          </p:nvPr>
        </p:nvSpPr>
        <p:spPr>
          <a:xfrm>
            <a:off x="685800" y="0"/>
            <a:ext cx="7772400" cy="838200"/>
          </a:xfrm>
        </p:spPr>
        <p:txBody>
          <a:bodyPr/>
          <a:lstStyle/>
          <a:p>
            <a:r>
              <a:rPr lang="en-US">
                <a:latin typeface="Times" charset="0"/>
                <a:ea typeface="ＭＳ Ｐゴシック" charset="0"/>
                <a:cs typeface="ＭＳ Ｐゴシック" charset="0"/>
              </a:rPr>
              <a:t>Successive Twins</a:t>
            </a:r>
          </a:p>
        </p:txBody>
      </p:sp>
      <p:sp>
        <p:nvSpPr>
          <p:cNvPr id="107524" name="Rectangle 3"/>
          <p:cNvSpPr>
            <a:spLocks noGrp="1" noChangeArrowheads="1"/>
          </p:cNvSpPr>
          <p:nvPr>
            <p:ph type="body" idx="1"/>
          </p:nvPr>
        </p:nvSpPr>
        <p:spPr>
          <a:xfrm>
            <a:off x="685800" y="838200"/>
            <a:ext cx="7696200" cy="5334000"/>
          </a:xfrm>
        </p:spPr>
        <p:txBody>
          <a:bodyPr/>
          <a:lstStyle/>
          <a:p>
            <a:pPr>
              <a:lnSpc>
                <a:spcPct val="90000"/>
              </a:lnSpc>
            </a:pPr>
            <a:r>
              <a:rPr lang="en-US" sz="1600">
                <a:latin typeface="Arial" charset="0"/>
                <a:ea typeface="ＭＳ Ｐゴシック" charset="0"/>
                <a:cs typeface="ＭＳ Ｐゴシック" charset="0"/>
              </a:rPr>
              <a:t>The key to this problem is to recognize that (a) the order of the two twins/misorientations does not matter, and (b) that one must insert an additional (crystal) symmetry element between the two twins/misorientations.  In effect one treats each twin/misorientation (</a:t>
            </a:r>
            <a:r>
              <a:rPr lang="en-US" sz="1600" i="1">
                <a:latin typeface="Times New Roman" charset="0"/>
                <a:ea typeface="ＭＳ Ｐゴシック" charset="0"/>
                <a:cs typeface="Times New Roman" charset="0"/>
              </a:rPr>
              <a:t>T</a:t>
            </a:r>
            <a:r>
              <a:rPr lang="en-US" sz="1600">
                <a:latin typeface="Arial" charset="0"/>
                <a:ea typeface="ＭＳ Ｐゴシック" charset="0"/>
                <a:cs typeface="ＭＳ Ｐゴシック" charset="0"/>
              </a:rPr>
              <a:t>) as a rotation (or orientation).  The same procedure can be used for phase transformations, although one must be careful about the difference between going from phase 1 to phase 2, versus 2 to 1.  We obtain a set of physically equivalent orientations, </a:t>
            </a:r>
            <a:r>
              <a:rPr lang="en-US" sz="1600">
                <a:latin typeface="Times New Roman" charset="0"/>
                <a:ea typeface="ＭＳ Ｐゴシック" charset="0"/>
                <a:cs typeface="Times New Roman" charset="0"/>
              </a:rPr>
              <a:t>{</a:t>
            </a:r>
            <a:r>
              <a:rPr lang="en-US" sz="1600" i="1">
                <a:latin typeface="Times New Roman" charset="0"/>
                <a:ea typeface="ＭＳ Ｐゴシック" charset="0"/>
                <a:cs typeface="Times New Roman" charset="0"/>
              </a:rPr>
              <a:t>g</a:t>
            </a:r>
            <a:r>
              <a:rPr lang="ja-JP" altLang="en-US" sz="1600" i="1">
                <a:latin typeface="Times New Roman" charset="0"/>
                <a:ea typeface="ＭＳ Ｐゴシック" charset="0"/>
                <a:cs typeface="Times New Roman" charset="0"/>
              </a:rPr>
              <a:t>”</a:t>
            </a:r>
            <a:r>
              <a:rPr lang="en-US" sz="1600">
                <a:latin typeface="Times New Roman" charset="0"/>
                <a:ea typeface="ＭＳ Ｐゴシック" charset="0"/>
                <a:cs typeface="Times New Roman" charset="0"/>
              </a:rPr>
              <a:t>}</a:t>
            </a:r>
            <a:r>
              <a:rPr lang="en-US" sz="1600">
                <a:latin typeface="Arial" charset="0"/>
                <a:ea typeface="ＭＳ Ｐゴシック" charset="0"/>
                <a:cs typeface="ＭＳ Ｐゴシック" charset="0"/>
              </a:rPr>
              <a:t>, starting from a matrix orientation, </a:t>
            </a:r>
            <a:r>
              <a:rPr lang="en-US" sz="1600" i="1">
                <a:latin typeface="Times New Roman" charset="0"/>
                <a:ea typeface="ＭＳ Ｐゴシック" charset="0"/>
                <a:cs typeface="Times New Roman" charset="0"/>
              </a:rPr>
              <a:t>g</a:t>
            </a:r>
            <a:r>
              <a:rPr lang="en-US" sz="1600">
                <a:latin typeface="Arial" charset="0"/>
                <a:ea typeface="ＭＳ Ｐゴシック" charset="0"/>
                <a:cs typeface="ＭＳ Ｐゴシック" charset="0"/>
              </a:rPr>
              <a:t>, thus:</a:t>
            </a:r>
          </a:p>
          <a:p>
            <a:pPr>
              <a:lnSpc>
                <a:spcPct val="90000"/>
              </a:lnSpc>
            </a:pPr>
            <a:r>
              <a:rPr lang="en-US" sz="1600">
                <a:latin typeface="Times New Roman" charset="0"/>
                <a:ea typeface="ＭＳ Ｐゴシック" charset="0"/>
                <a:cs typeface="ＭＳ Ｐゴシック" charset="0"/>
              </a:rPr>
              <a:t>{</a:t>
            </a:r>
            <a:r>
              <a:rPr lang="en-US" sz="1600" i="1">
                <a:latin typeface="Times New Roman" charset="0"/>
                <a:ea typeface="ＭＳ Ｐゴシック" charset="0"/>
                <a:cs typeface="ＭＳ Ｐゴシック" charset="0"/>
              </a:rPr>
              <a:t>g</a:t>
            </a:r>
            <a:r>
              <a:rPr lang="ja-JP" altLang="en-US" sz="1600" i="1">
                <a:latin typeface="Times New Roman" charset="0"/>
                <a:ea typeface="ＭＳ Ｐゴシック" charset="0"/>
                <a:cs typeface="ＭＳ Ｐゴシック" charset="0"/>
              </a:rPr>
              <a:t>”</a:t>
            </a:r>
            <a:r>
              <a:rPr lang="en-US" sz="1600">
                <a:latin typeface="Times New Roman" charset="0"/>
                <a:ea typeface="ＭＳ Ｐゴシック" charset="0"/>
                <a:cs typeface="ＭＳ Ｐゴシック" charset="0"/>
              </a:rPr>
              <a:t>}</a:t>
            </a:r>
            <a:r>
              <a:rPr lang="en-US" sz="1600" i="1">
                <a:latin typeface="Times New Roman" charset="0"/>
                <a:ea typeface="ＭＳ Ｐゴシック" charset="0"/>
                <a:cs typeface="ＭＳ Ｐゴシック" charset="0"/>
              </a:rPr>
              <a:t> </a:t>
            </a:r>
            <a:r>
              <a:rPr lang="en-US" sz="1600">
                <a:latin typeface="Times New Roman" charset="0"/>
                <a:ea typeface="ＭＳ Ｐゴシック" charset="0"/>
                <a:cs typeface="ＭＳ Ｐゴシック" charset="0"/>
              </a:rPr>
              <a:t>=   (</a:t>
            </a:r>
            <a:r>
              <a:rPr lang="en-US" sz="1600" i="1">
                <a:latin typeface="Times New Roman" charset="0"/>
                <a:ea typeface="ＭＳ Ｐゴシック" charset="0"/>
                <a:cs typeface="ＭＳ Ｐゴシック" charset="0"/>
              </a:rPr>
              <a:t>O</a:t>
            </a:r>
            <a:r>
              <a:rPr lang="en-US" sz="1600" i="1" baseline="-25000">
                <a:latin typeface="Times New Roman" charset="0"/>
                <a:ea typeface="ＭＳ Ｐゴシック" charset="0"/>
                <a:cs typeface="ＭＳ Ｐゴシック" charset="0"/>
              </a:rPr>
              <a:t>c </a:t>
            </a:r>
            <a:r>
              <a:rPr lang="en-US" sz="1600" i="1">
                <a:latin typeface="Times New Roman" charset="0"/>
                <a:ea typeface="ＭＳ Ｐゴシック" charset="0"/>
                <a:cs typeface="ＭＳ Ｐゴシック" charset="0"/>
              </a:rPr>
              <a:t>T</a:t>
            </a:r>
            <a:r>
              <a:rPr lang="en-US" sz="1600" baseline="-25000">
                <a:latin typeface="Times New Roman" charset="0"/>
                <a:ea typeface="ＭＳ Ｐゴシック" charset="0"/>
                <a:cs typeface="ＭＳ Ｐゴシック" charset="0"/>
              </a:rPr>
              <a:t>2</a:t>
            </a:r>
            <a:r>
              <a:rPr lang="en-US" sz="1600" i="1">
                <a:latin typeface="Times New Roman" charset="0"/>
                <a:ea typeface="ＭＳ Ｐゴシック" charset="0"/>
                <a:cs typeface="ＭＳ Ｐゴシック" charset="0"/>
              </a:rPr>
              <a:t>) O</a:t>
            </a:r>
            <a:r>
              <a:rPr lang="en-US" sz="1600" i="1" baseline="-25000">
                <a:latin typeface="Times New Roman" charset="0"/>
                <a:ea typeface="ＭＳ Ｐゴシック" charset="0"/>
                <a:cs typeface="ＭＳ Ｐゴシック" charset="0"/>
              </a:rPr>
              <a:t>c</a:t>
            </a:r>
            <a:r>
              <a:rPr lang="en-US" sz="1600">
                <a:latin typeface="Times New Roman" charset="0"/>
                <a:ea typeface="ＭＳ Ｐゴシック" charset="0"/>
                <a:cs typeface="ＭＳ Ｐゴシック" charset="0"/>
              </a:rPr>
              <a:t>(</a:t>
            </a:r>
            <a:r>
              <a:rPr lang="en-US" sz="1600" i="1">
                <a:latin typeface="Times New Roman" charset="0"/>
                <a:ea typeface="ＭＳ Ｐゴシック" charset="0"/>
                <a:cs typeface="ＭＳ Ｐゴシック" charset="0"/>
              </a:rPr>
              <a:t>O</a:t>
            </a:r>
            <a:r>
              <a:rPr lang="en-US" sz="1600" i="1" baseline="-25000">
                <a:latin typeface="Times New Roman" charset="0"/>
                <a:ea typeface="ＭＳ Ｐゴシック" charset="0"/>
                <a:cs typeface="ＭＳ Ｐゴシック" charset="0"/>
              </a:rPr>
              <a:t>c </a:t>
            </a:r>
            <a:r>
              <a:rPr lang="en-US" sz="1600" i="1">
                <a:latin typeface="Times New Roman" charset="0"/>
                <a:ea typeface="ＭＳ Ｐゴシック" charset="0"/>
                <a:cs typeface="ＭＳ Ｐゴシック" charset="0"/>
              </a:rPr>
              <a:t>T</a:t>
            </a:r>
            <a:r>
              <a:rPr lang="en-US" sz="1600" baseline="-25000">
                <a:latin typeface="Times New Roman" charset="0"/>
                <a:ea typeface="ＭＳ Ｐゴシック" charset="0"/>
                <a:cs typeface="ＭＳ Ｐゴシック" charset="0"/>
              </a:rPr>
              <a:t>1</a:t>
            </a:r>
            <a:r>
              <a:rPr lang="en-US" sz="1600" i="1">
                <a:latin typeface="Times New Roman" charset="0"/>
                <a:ea typeface="ＭＳ Ｐゴシック" charset="0"/>
                <a:cs typeface="ＭＳ Ｐゴシック" charset="0"/>
              </a:rPr>
              <a:t>)g</a:t>
            </a:r>
            <a:r>
              <a:rPr lang="en-US" sz="1600" baseline="30000">
                <a:latin typeface="Times New Roman" charset="0"/>
                <a:ea typeface="ＭＳ Ｐゴシック" charset="0"/>
                <a:cs typeface="ＭＳ Ｐゴシック" charset="0"/>
              </a:rPr>
              <a:t>       </a:t>
            </a:r>
            <a:r>
              <a:rPr lang="en-US" sz="1600">
                <a:latin typeface="Times New Roman" charset="0"/>
                <a:ea typeface="ＭＳ Ｐゴシック" charset="0"/>
                <a:cs typeface="ＭＳ Ｐゴシック" charset="0"/>
              </a:rPr>
              <a:t>= </a:t>
            </a:r>
            <a:r>
              <a:rPr lang="en-US" sz="1600" i="1">
                <a:latin typeface="Times New Roman" charset="0"/>
                <a:ea typeface="ＭＳ Ｐゴシック" charset="0"/>
                <a:cs typeface="ＭＳ Ｐゴシック" charset="0"/>
              </a:rPr>
              <a:t>O</a:t>
            </a:r>
            <a:r>
              <a:rPr lang="en-US" sz="1600" i="1" baseline="-25000">
                <a:latin typeface="Times New Roman" charset="0"/>
                <a:ea typeface="ＭＳ Ｐゴシック" charset="0"/>
                <a:cs typeface="ＭＳ Ｐゴシック" charset="0"/>
              </a:rPr>
              <a:t>c</a:t>
            </a:r>
            <a:r>
              <a:rPr lang="en-US" sz="1600" i="1">
                <a:latin typeface="Times New Roman" charset="0"/>
                <a:ea typeface="ＭＳ Ｐゴシック" charset="0"/>
                <a:cs typeface="ＭＳ Ｐゴシック" charset="0"/>
              </a:rPr>
              <a:t>T</a:t>
            </a:r>
            <a:r>
              <a:rPr lang="en-US" sz="1600" baseline="-25000">
                <a:latin typeface="Times New Roman" charset="0"/>
                <a:ea typeface="ＭＳ Ｐゴシック" charset="0"/>
                <a:cs typeface="ＭＳ Ｐゴシック" charset="0"/>
              </a:rPr>
              <a:t>2 </a:t>
            </a:r>
            <a:r>
              <a:rPr lang="en-US" sz="1600" i="1">
                <a:latin typeface="Times New Roman" charset="0"/>
                <a:ea typeface="ＭＳ Ｐゴシック" charset="0"/>
                <a:cs typeface="ＭＳ Ｐゴシック" charset="0"/>
              </a:rPr>
              <a:t>O</a:t>
            </a:r>
            <a:r>
              <a:rPr lang="en-US" sz="1600" i="1" baseline="-25000">
                <a:latin typeface="Times New Roman" charset="0"/>
                <a:ea typeface="ＭＳ Ｐゴシック" charset="0"/>
                <a:cs typeface="ＭＳ Ｐゴシック" charset="0"/>
              </a:rPr>
              <a:t>c</a:t>
            </a:r>
            <a:r>
              <a:rPr lang="en-US" sz="1600" baseline="-25000">
                <a:latin typeface="Times New Roman" charset="0"/>
                <a:ea typeface="ＭＳ Ｐゴシック" charset="0"/>
                <a:cs typeface="ＭＳ Ｐゴシック" charset="0"/>
              </a:rPr>
              <a:t> </a:t>
            </a:r>
            <a:r>
              <a:rPr lang="en-US" sz="1600" i="1">
                <a:latin typeface="Times New Roman" charset="0"/>
                <a:ea typeface="ＭＳ Ｐゴシック" charset="0"/>
                <a:cs typeface="ＭＳ Ｐゴシック" charset="0"/>
              </a:rPr>
              <a:t>T</a:t>
            </a:r>
            <a:r>
              <a:rPr lang="en-US" sz="1600" baseline="-25000">
                <a:latin typeface="Times New Roman" charset="0"/>
                <a:ea typeface="ＭＳ Ｐゴシック" charset="0"/>
                <a:cs typeface="ＭＳ Ｐゴシック" charset="0"/>
              </a:rPr>
              <a:t>1</a:t>
            </a:r>
            <a:r>
              <a:rPr lang="en-US" sz="1600" baseline="30000">
                <a:latin typeface="Times New Roman" charset="0"/>
                <a:ea typeface="ＭＳ Ｐゴシック" charset="0"/>
                <a:cs typeface="ＭＳ Ｐゴシック" charset="0"/>
              </a:rPr>
              <a:t> </a:t>
            </a:r>
            <a:r>
              <a:rPr lang="en-US" sz="1600" i="1">
                <a:latin typeface="Times New Roman" charset="0"/>
                <a:ea typeface="ＭＳ Ｐゴシック" charset="0"/>
                <a:cs typeface="ＭＳ Ｐゴシック" charset="0"/>
              </a:rPr>
              <a:t>g</a:t>
            </a:r>
            <a:r>
              <a:rPr lang="en-US" sz="1600">
                <a:latin typeface="Times New Roman" charset="0"/>
                <a:ea typeface="ＭＳ Ｐゴシック" charset="0"/>
                <a:cs typeface="ＭＳ Ｐゴシック" charset="0"/>
              </a:rPr>
              <a:t>. </a:t>
            </a:r>
          </a:p>
          <a:p>
            <a:pPr>
              <a:lnSpc>
                <a:spcPct val="90000"/>
              </a:lnSpc>
            </a:pPr>
            <a:r>
              <a:rPr lang="en-US" sz="1600">
                <a:latin typeface="Arial" charset="0"/>
                <a:ea typeface="ＭＳ Ｐゴシック" charset="0"/>
                <a:cs typeface="ＭＳ Ｐゴシック" charset="0"/>
              </a:rPr>
              <a:t>Note the presence of symmetry operators pre-multiplying, as well the additional symmetry operator in between the two misorientations.  This additional symmetry operator is applied in a manner that is equivalent to </a:t>
            </a:r>
            <a:r>
              <a:rPr lang="en-US" sz="1600" i="1">
                <a:latin typeface="Arial" charset="0"/>
                <a:ea typeface="ＭＳ Ｐゴシック" charset="0"/>
                <a:cs typeface="ＭＳ Ｐゴシック" charset="0"/>
              </a:rPr>
              <a:t>sample symmetry</a:t>
            </a:r>
            <a:r>
              <a:rPr lang="en-US" sz="1600">
                <a:latin typeface="Arial" charset="0"/>
                <a:ea typeface="ＭＳ Ｐゴシック" charset="0"/>
                <a:cs typeface="ＭＳ Ｐゴシック" charset="0"/>
              </a:rPr>
              <a:t>.</a:t>
            </a:r>
          </a:p>
          <a:p>
            <a:pPr>
              <a:lnSpc>
                <a:spcPct val="90000"/>
              </a:lnSpc>
            </a:pPr>
            <a:r>
              <a:rPr lang="en-US" sz="1600">
                <a:latin typeface="Arial" charset="0"/>
                <a:ea typeface="ＭＳ Ｐゴシック" charset="0"/>
                <a:cs typeface="ＭＳ Ｐゴシック" charset="0"/>
              </a:rPr>
              <a:t>Curiously, the order in which the twins/misorientations are applied does not make any difference, for the three types of twins considered here (for Ti).  The overall misorientation for matrix</a:t>
            </a:r>
            <a:r>
              <a:rPr lang="en-US" sz="1600">
                <a:latin typeface="Arial" charset="0"/>
                <a:ea typeface="ＭＳ Ｐゴシック" charset="0"/>
                <a:cs typeface="ＭＳ Ｐゴシック" charset="0"/>
                <a:sym typeface="Symbol" charset="0"/>
              </a:rPr>
              <a:t></a:t>
            </a:r>
            <a:r>
              <a:rPr lang="en-US" sz="1600">
                <a:latin typeface="Arial" charset="0"/>
                <a:ea typeface="ＭＳ Ｐゴシック" charset="0"/>
                <a:cs typeface="ＭＳ Ｐゴシック" charset="0"/>
              </a:rPr>
              <a:t>twin</a:t>
            </a:r>
            <a:r>
              <a:rPr lang="en-US" sz="1600" baseline="-25000">
                <a:latin typeface="Arial" charset="0"/>
                <a:ea typeface="ＭＳ Ｐゴシック" charset="0"/>
                <a:cs typeface="ＭＳ Ｐゴシック" charset="0"/>
              </a:rPr>
              <a:t>1</a:t>
            </a:r>
            <a:r>
              <a:rPr lang="en-US" sz="1600">
                <a:latin typeface="Arial" charset="0"/>
                <a:ea typeface="ＭＳ Ｐゴシック" charset="0"/>
                <a:cs typeface="ＭＳ Ｐゴシック" charset="0"/>
                <a:sym typeface="Symbol" charset="0"/>
              </a:rPr>
              <a:t></a:t>
            </a:r>
            <a:r>
              <a:rPr lang="en-US" sz="1600">
                <a:latin typeface="Arial" charset="0"/>
                <a:ea typeface="ＭＳ Ｐゴシック" charset="0"/>
                <a:cs typeface="ＭＳ Ｐゴシック" charset="0"/>
              </a:rPr>
              <a:t>twin</a:t>
            </a:r>
            <a:r>
              <a:rPr lang="en-US" sz="1600" baseline="-25000">
                <a:latin typeface="Arial" charset="0"/>
                <a:ea typeface="ＭＳ Ｐゴシック" charset="0"/>
                <a:cs typeface="ＭＳ Ｐゴシック" charset="0"/>
              </a:rPr>
              <a:t>2</a:t>
            </a:r>
            <a:r>
              <a:rPr lang="en-US" sz="1600">
                <a:latin typeface="Arial" charset="0"/>
                <a:ea typeface="ＭＳ Ｐゴシック" charset="0"/>
                <a:cs typeface="ＭＳ Ｐゴシック" charset="0"/>
              </a:rPr>
              <a:t> </a:t>
            </a:r>
            <a:r>
              <a:rPr lang="en-US" sz="1600" i="1">
                <a:latin typeface="Arial" charset="0"/>
                <a:ea typeface="ＭＳ Ｐゴシック" charset="0"/>
                <a:cs typeface="ＭＳ Ｐゴシック" charset="0"/>
              </a:rPr>
              <a:t>is </a:t>
            </a:r>
            <a:r>
              <a:rPr lang="en-US" sz="1600">
                <a:latin typeface="Arial" charset="0"/>
                <a:ea typeface="ＭＳ Ｐゴシック" charset="0"/>
                <a:cs typeface="ＭＳ Ｐゴシック" charset="0"/>
              </a:rPr>
              <a:t>the same as matrix</a:t>
            </a:r>
            <a:r>
              <a:rPr lang="en-US" sz="1600">
                <a:latin typeface="Arial" charset="0"/>
                <a:ea typeface="ＭＳ Ｐゴシック" charset="0"/>
                <a:cs typeface="ＭＳ Ｐゴシック" charset="0"/>
                <a:sym typeface="Symbol" charset="0"/>
              </a:rPr>
              <a:t></a:t>
            </a:r>
            <a:r>
              <a:rPr lang="en-US" sz="1600">
                <a:latin typeface="Arial" charset="0"/>
                <a:ea typeface="ＭＳ Ｐゴシック" charset="0"/>
                <a:cs typeface="ＭＳ Ｐゴシック" charset="0"/>
              </a:rPr>
              <a:t>twin</a:t>
            </a:r>
            <a:r>
              <a:rPr lang="en-US" sz="1600" baseline="-25000">
                <a:latin typeface="Arial" charset="0"/>
                <a:ea typeface="ＭＳ Ｐゴシック" charset="0"/>
                <a:cs typeface="ＭＳ Ｐゴシック" charset="0"/>
              </a:rPr>
              <a:t>2</a:t>
            </a:r>
            <a:r>
              <a:rPr lang="en-US" sz="1600">
                <a:latin typeface="Arial" charset="0"/>
                <a:ea typeface="ＭＳ Ｐゴシック" charset="0"/>
                <a:cs typeface="ＭＳ Ｐゴシック" charset="0"/>
                <a:sym typeface="Symbol" charset="0"/>
              </a:rPr>
              <a:t></a:t>
            </a:r>
            <a:r>
              <a:rPr lang="en-US" sz="1600">
                <a:latin typeface="Arial" charset="0"/>
                <a:ea typeface="ＭＳ Ｐゴシック" charset="0"/>
                <a:cs typeface="ＭＳ Ｐゴシック" charset="0"/>
              </a:rPr>
              <a:t>twin</a:t>
            </a:r>
            <a:r>
              <a:rPr lang="en-US" sz="1600" baseline="-25000">
                <a:latin typeface="Arial" charset="0"/>
                <a:ea typeface="ＭＳ Ｐゴシック" charset="0"/>
                <a:cs typeface="ＭＳ Ｐゴシック" charset="0"/>
              </a:rPr>
              <a:t>1</a:t>
            </a:r>
            <a:r>
              <a:rPr lang="en-US" sz="1600">
                <a:latin typeface="Arial" charset="0"/>
                <a:ea typeface="ＭＳ Ｐゴシック" charset="0"/>
                <a:cs typeface="ＭＳ Ｐゴシック" charset="0"/>
              </a:rPr>
              <a:t>.  The reason for this not very obvious result is the fact that the rotation axes coincide with mirror planes in the crystal symmetry.  Accordingly, this is not a general result.</a:t>
            </a:r>
          </a:p>
          <a:p>
            <a:pPr>
              <a:lnSpc>
                <a:spcPct val="90000"/>
              </a:lnSpc>
            </a:pPr>
            <a:r>
              <a:rPr lang="en-US" sz="1600">
                <a:latin typeface="Arial" charset="0"/>
                <a:ea typeface="ＭＳ Ｐゴシック" charset="0"/>
                <a:cs typeface="ＭＳ Ｐゴシック" charset="0"/>
              </a:rPr>
              <a:t>Thanks to Nathalie Bozzolo (Univ. Metz) for pointing out this problem.</a:t>
            </a:r>
          </a:p>
          <a:p>
            <a:pPr>
              <a:lnSpc>
                <a:spcPct val="90000"/>
              </a:lnSpc>
            </a:pPr>
            <a:r>
              <a:rPr lang="en-US" sz="1600">
                <a:latin typeface="Arial" charset="0"/>
                <a:ea typeface="ＭＳ Ｐゴシック" charset="0"/>
                <a:cs typeface="ＭＳ Ｐゴシック" charset="0"/>
              </a:rPr>
              <a:t>For a (much) more detailed analysis of </a:t>
            </a:r>
            <a:r>
              <a:rPr lang="en-US" sz="1600" i="1">
                <a:latin typeface="Arial" charset="0"/>
                <a:ea typeface="ＭＳ Ｐゴシック" charset="0"/>
                <a:cs typeface="ＭＳ Ｐゴシック" charset="0"/>
              </a:rPr>
              <a:t>twin chains</a:t>
            </a:r>
            <a:r>
              <a:rPr lang="en-US" sz="1600">
                <a:latin typeface="Arial" charset="0"/>
                <a:ea typeface="ＭＳ Ｐゴシック" charset="0"/>
                <a:cs typeface="ＭＳ Ｐゴシック" charset="0"/>
              </a:rPr>
              <a:t>, see papers by </a:t>
            </a:r>
            <a:r>
              <a:rPr lang="en-US" sz="1600" i="1">
                <a:latin typeface="Arial" charset="0"/>
                <a:ea typeface="ＭＳ Ｐゴシック" charset="0"/>
                <a:cs typeface="ＭＳ Ｐゴシック" charset="0"/>
              </a:rPr>
              <a:t>Cayron</a:t>
            </a:r>
            <a:r>
              <a:rPr lang="en-US" sz="1600">
                <a:latin typeface="Arial" charset="0"/>
                <a:ea typeface="ＭＳ Ｐゴシック" charset="0"/>
                <a:cs typeface="ＭＳ Ｐゴシック" charset="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830F683-B99F-134C-9FED-EA88DE66B782}" type="slidenum">
              <a:rPr lang="en-US" sz="1400">
                <a:latin typeface="Times" charset="0"/>
              </a:rPr>
              <a:pPr/>
              <a:t>51</a:t>
            </a:fld>
            <a:endParaRPr lang="en-US" sz="1400">
              <a:latin typeface="Times" charset="0"/>
            </a:endParaRPr>
          </a:p>
        </p:txBody>
      </p:sp>
      <p:sp>
        <p:nvSpPr>
          <p:cNvPr id="10854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Successive twins: simple example</a:t>
            </a:r>
          </a:p>
        </p:txBody>
      </p:sp>
      <p:sp>
        <p:nvSpPr>
          <p:cNvPr id="108548" name="Rectangle 3"/>
          <p:cNvSpPr>
            <a:spLocks noGrp="1" noChangeArrowheads="1"/>
          </p:cNvSpPr>
          <p:nvPr>
            <p:ph type="body" idx="1"/>
          </p:nvPr>
        </p:nvSpPr>
        <p:spPr>
          <a:xfrm>
            <a:off x="685800" y="1143000"/>
            <a:ext cx="7772400" cy="2895600"/>
          </a:xfrm>
        </p:spPr>
        <p:txBody>
          <a:bodyPr/>
          <a:lstStyle/>
          <a:p>
            <a:pPr>
              <a:lnSpc>
                <a:spcPct val="90000"/>
              </a:lnSpc>
            </a:pPr>
            <a:r>
              <a:rPr lang="en-US" sz="1800">
                <a:latin typeface="Arial" charset="0"/>
                <a:ea typeface="ＭＳ Ｐゴシック" charset="0"/>
                <a:cs typeface="ＭＳ Ｐゴシック" charset="0"/>
              </a:rPr>
              <a:t>First let</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s illustrate how this works with the first misorientation as 60° about 100, and the second as 15°, also about 100.  We use hexagonal crystal symmetry so that we can view the 0001 pole figure and easily interpret the results. What we expect to see is that the second misorientation (twin, if you like) </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decorates</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the first twin, by producing additional, small changes in position relative to the first one.  In this example, the two symmetry operators that are normally used to apply crystal symmetry to calculate disorientation have been omitted.  If only the first misorientation of 60° had been applied, there would be only one pole in the 0001 pole figure ( at the center of the ring of six poles that you see).</a:t>
            </a:r>
          </a:p>
        </p:txBody>
      </p:sp>
      <p:pic>
        <p:nvPicPr>
          <p:cNvPr id="108549" name="Picture 4" descr="rexgbs_Eulers_I=1,J=1,IJK=2"/>
          <p:cNvPicPr>
            <a:picLocks noChangeAspect="1" noChangeArrowheads="1"/>
          </p:cNvPicPr>
          <p:nvPr/>
        </p:nvPicPr>
        <p:blipFill>
          <a:blip r:embed="rId2">
            <a:extLst>
              <a:ext uri="{28A0092B-C50C-407E-A947-70E740481C1C}">
                <a14:useLocalDpi xmlns:a14="http://schemas.microsoft.com/office/drawing/2010/main" val="0"/>
              </a:ext>
            </a:extLst>
          </a:blip>
          <a:srcRect t="2019" b="60640"/>
          <a:stretch>
            <a:fillRect/>
          </a:stretch>
        </p:blipFill>
        <p:spPr bwMode="auto">
          <a:xfrm>
            <a:off x="1785938" y="3962400"/>
            <a:ext cx="53355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Rectangle 5"/>
          <p:cNvSpPr>
            <a:spLocks noChangeArrowheads="1"/>
          </p:cNvSpPr>
          <p:nvPr/>
        </p:nvSpPr>
        <p:spPr bwMode="auto">
          <a:xfrm>
            <a:off x="7042150" y="4738688"/>
            <a:ext cx="18018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 </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endParaRPr lang="en-US" sz="2000">
              <a:latin typeface="Times New Roman"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34991F6-AA3C-344E-9AA6-4DC96D8A5BB9}" type="slidenum">
              <a:rPr lang="en-US" sz="1400">
                <a:latin typeface="Times" charset="0"/>
              </a:rPr>
              <a:pPr/>
              <a:t>52</a:t>
            </a:fld>
            <a:endParaRPr lang="en-US" sz="1400">
              <a:latin typeface="Times" charset="0"/>
            </a:endParaRPr>
          </a:p>
        </p:txBody>
      </p:sp>
      <p:sp>
        <p:nvSpPr>
          <p:cNvPr id="10957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Successive twins: simple example</a:t>
            </a:r>
          </a:p>
        </p:txBody>
      </p:sp>
      <p:sp>
        <p:nvSpPr>
          <p:cNvPr id="109572" name="Rectangle 3"/>
          <p:cNvSpPr>
            <a:spLocks noGrp="1" noChangeArrowheads="1"/>
          </p:cNvSpPr>
          <p:nvPr>
            <p:ph type="body" idx="1"/>
          </p:nvPr>
        </p:nvSpPr>
        <p:spPr>
          <a:xfrm>
            <a:off x="685800" y="1447800"/>
            <a:ext cx="7772400" cy="1981200"/>
          </a:xfrm>
        </p:spPr>
        <p:txBody>
          <a:bodyPr/>
          <a:lstStyle/>
          <a:p>
            <a:r>
              <a:rPr lang="en-US" sz="2000">
                <a:latin typeface="Arial" charset="0"/>
                <a:ea typeface="ＭＳ Ｐゴシック" charset="0"/>
                <a:cs typeface="ＭＳ Ｐゴシック" charset="0"/>
              </a:rPr>
              <a:t>Now let</a:t>
            </a:r>
            <a:r>
              <a:rPr lang="ja-JP" altLang="en-US" sz="2000">
                <a:latin typeface="Arial" charset="0"/>
                <a:ea typeface="ＭＳ Ｐゴシック" charset="0"/>
                <a:cs typeface="ＭＳ Ｐゴシック" charset="0"/>
              </a:rPr>
              <a:t>’</a:t>
            </a:r>
            <a:r>
              <a:rPr lang="en-US" sz="2000">
                <a:latin typeface="Arial" charset="0"/>
                <a:ea typeface="ＭＳ Ｐゴシック" charset="0"/>
                <a:cs typeface="ＭＳ Ｐゴシック" charset="0"/>
              </a:rPr>
              <a:t>s add all the symmetry operators so that we see all the possible variants.  Now there are six rings of six poles in the 0001 pole figure.  Remember: pole figures of pairs of successive twins vary with the order in which the twins are applied, even though the misorientations remain the same.</a:t>
            </a:r>
          </a:p>
        </p:txBody>
      </p:sp>
      <p:pic>
        <p:nvPicPr>
          <p:cNvPr id="109573" name="Picture 4" descr="rexgbs_Eulers_60-15-all-forward"/>
          <p:cNvPicPr>
            <a:picLocks noChangeAspect="1" noChangeArrowheads="1"/>
          </p:cNvPicPr>
          <p:nvPr/>
        </p:nvPicPr>
        <p:blipFill>
          <a:blip r:embed="rId2">
            <a:extLst>
              <a:ext uri="{28A0092B-C50C-407E-A947-70E740481C1C}">
                <a14:useLocalDpi xmlns:a14="http://schemas.microsoft.com/office/drawing/2010/main" val="0"/>
              </a:ext>
            </a:extLst>
          </a:blip>
          <a:srcRect b="61565"/>
          <a:stretch>
            <a:fillRect/>
          </a:stretch>
        </p:blipFill>
        <p:spPr bwMode="auto">
          <a:xfrm>
            <a:off x="1524000" y="3505200"/>
            <a:ext cx="533558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5"/>
          <p:cNvSpPr>
            <a:spLocks noChangeArrowheads="1"/>
          </p:cNvSpPr>
          <p:nvPr/>
        </p:nvSpPr>
        <p:spPr bwMode="auto">
          <a:xfrm>
            <a:off x="6629400" y="4191000"/>
            <a:ext cx="192563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a:t>
            </a:r>
            <a:br>
              <a:rPr lang="en-US" sz="2000">
                <a:latin typeface="Times New Roman" charset="0"/>
              </a:rPr>
            </a:b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2</a:t>
            </a:r>
            <a:r>
              <a:rPr lang="en-US" sz="2000" i="1">
                <a:latin typeface="Times New Roman" charset="0"/>
              </a:rPr>
              <a:t>) O</a:t>
            </a:r>
            <a:r>
              <a:rPr lang="en-US" sz="2000" i="1" baseline="-25000">
                <a:latin typeface="Times New Roman" charset="0"/>
              </a:rPr>
              <a:t>c</a:t>
            </a: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1</a:t>
            </a:r>
            <a:r>
              <a:rPr lang="en-US" sz="2000" i="1">
                <a:latin typeface="Times New Roman" charset="0"/>
              </a:rPr>
              <a:t>)</a:t>
            </a:r>
            <a:r>
              <a:rPr lang="en-US" sz="2000" baseline="30000">
                <a:latin typeface="Times New Roman" charset="0"/>
              </a:rPr>
              <a:t/>
            </a:r>
            <a:br>
              <a:rPr lang="en-US" sz="2000" baseline="30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i="1">
                <a:latin typeface="Times New Roman" charset="0"/>
              </a:rPr>
              <a:t>O</a:t>
            </a:r>
            <a:r>
              <a:rPr lang="en-US" sz="2000" i="1" baseline="-25000">
                <a:latin typeface="Times New Roman" charset="0"/>
              </a:rPr>
              <a:t>c</a:t>
            </a:r>
            <a:r>
              <a:rPr lang="en-US" sz="2000">
                <a:latin typeface="Times New Roman" charset="0"/>
              </a:rPr>
              <a:t/>
            </a:r>
            <a:br>
              <a:rPr lang="en-US" sz="2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baseline="30000">
                <a:latin typeface="Times New Roman" charset="0"/>
              </a:rPr>
              <a:t> </a:t>
            </a:r>
            <a:r>
              <a:rPr lang="en-US" sz="2000" i="1">
                <a:latin typeface="Times New Roman" charset="0"/>
              </a:rPr>
              <a:t>O</a:t>
            </a:r>
            <a:r>
              <a:rPr lang="en-US" sz="2000" i="1" baseline="-25000">
                <a:latin typeface="Times New Roman" charset="0"/>
              </a:rPr>
              <a:t>c</a:t>
            </a:r>
            <a:r>
              <a:rPr lang="en-US" sz="2000">
                <a:latin typeface="Times New Roman" charset="0"/>
              </a:rPr>
              <a:t>.</a:t>
            </a:r>
          </a:p>
          <a:p>
            <a:pPr>
              <a:lnSpc>
                <a:spcPct val="90000"/>
              </a:lnSpc>
              <a:spcBef>
                <a:spcPct val="20000"/>
              </a:spcBef>
            </a:pPr>
            <a:endParaRPr lang="en-US" sz="2000">
              <a:latin typeface="Times New Roman"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BC39725-C89B-4F4E-9C3F-A9D3D2AAA927}" type="slidenum">
              <a:rPr lang="en-US" sz="1400">
                <a:latin typeface="Times" charset="0"/>
              </a:rPr>
              <a:pPr/>
              <a:t>53</a:t>
            </a:fld>
            <a:endParaRPr lang="en-US" sz="1400">
              <a:latin typeface="Times" charset="0"/>
            </a:endParaRPr>
          </a:p>
        </p:txBody>
      </p:sp>
      <p:sp>
        <p:nvSpPr>
          <p:cNvPr id="11059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Successive twins: Zr, CT-TT2</a:t>
            </a:r>
          </a:p>
        </p:txBody>
      </p:sp>
      <p:sp>
        <p:nvSpPr>
          <p:cNvPr id="110596" name="Rectangle 3"/>
          <p:cNvSpPr>
            <a:spLocks noGrp="1" noChangeArrowheads="1"/>
          </p:cNvSpPr>
          <p:nvPr>
            <p:ph type="body" idx="1"/>
          </p:nvPr>
        </p:nvSpPr>
        <p:spPr>
          <a:xfrm>
            <a:off x="685800" y="1219200"/>
            <a:ext cx="7772400" cy="4114800"/>
          </a:xfrm>
        </p:spPr>
        <p:txBody>
          <a:bodyPr/>
          <a:lstStyle/>
          <a:p>
            <a:r>
              <a:rPr lang="en-US" sz="2000">
                <a:latin typeface="Arial" charset="0"/>
                <a:ea typeface="ＭＳ Ｐゴシック" charset="0"/>
                <a:cs typeface="ＭＳ Ｐゴシック" charset="0"/>
              </a:rPr>
              <a:t>This illustrates the result for a hexagonal system (Zr) with the two twins,</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a) </a:t>
            </a:r>
            <a:r>
              <a:rPr lang="en-US" sz="2000">
                <a:latin typeface="Calibri" charset="0"/>
                <a:ea typeface="ＭＳ Ｐゴシック" charset="0"/>
                <a:cs typeface="ＭＳ Ｐゴシック" charset="0"/>
              </a:rPr>
              <a:t>tensile twins (twin</a:t>
            </a:r>
            <a:r>
              <a:rPr lang="en-US" sz="2000" baseline="-25000">
                <a:latin typeface="Calibri" charset="0"/>
                <a:ea typeface="ＭＳ Ｐゴシック" charset="0"/>
                <a:cs typeface="ＭＳ Ｐゴシック" charset="0"/>
              </a:rPr>
              <a:t>2</a:t>
            </a:r>
            <a:r>
              <a:rPr lang="en-US" sz="2000">
                <a:latin typeface="Calibri" charset="0"/>
                <a:ea typeface="ＭＳ Ｐゴシック" charset="0"/>
                <a:cs typeface="ＭＳ Ｐゴシック" charset="0"/>
              </a:rPr>
              <a:t>)</a:t>
            </a:r>
            <a:br>
              <a:rPr lang="en-US" sz="2000">
                <a:latin typeface="Calibri" charset="0"/>
                <a:ea typeface="ＭＳ Ｐゴシック" charset="0"/>
                <a:cs typeface="ＭＳ Ｐゴシック" charset="0"/>
              </a:rPr>
            </a:br>
            <a:r>
              <a:rPr lang="en-US" sz="2000">
                <a:latin typeface="Calibri" charset="0"/>
                <a:ea typeface="ＭＳ Ｐゴシック" charset="0"/>
                <a:cs typeface="ＭＳ Ｐゴシック" charset="0"/>
              </a:rPr>
              <a:t>        (TT2 type ; close to sigma11a ; 35.1°&lt;10-10&gt; )</a:t>
            </a:r>
            <a:br>
              <a:rPr lang="en-US" sz="2000">
                <a:latin typeface="Calibri" charset="0"/>
                <a:ea typeface="ＭＳ Ｐゴシック" charset="0"/>
                <a:cs typeface="ＭＳ Ｐゴシック" charset="0"/>
              </a:rPr>
            </a:br>
            <a:r>
              <a:rPr lang="en-US" sz="2000">
                <a:latin typeface="Calibri" charset="0"/>
                <a:ea typeface="ＭＳ Ｐゴシック" charset="0"/>
                <a:cs typeface="ＭＳ Ｐゴシック" charset="0"/>
              </a:rPr>
              <a:t>b) inside compressive twins  (twin</a:t>
            </a:r>
            <a:r>
              <a:rPr lang="en-US" sz="2000" baseline="-25000">
                <a:latin typeface="Calibri" charset="0"/>
                <a:ea typeface="ＭＳ Ｐゴシック" charset="0"/>
                <a:cs typeface="ＭＳ Ｐゴシック" charset="0"/>
              </a:rPr>
              <a:t>1</a:t>
            </a:r>
            <a:r>
              <a:rPr lang="en-US" sz="2000">
                <a:latin typeface="Calibri" charset="0"/>
                <a:ea typeface="ＭＳ Ｐゴシック" charset="0"/>
                <a:cs typeface="ＭＳ Ｐゴシック" charset="0"/>
              </a:rPr>
              <a:t>)</a:t>
            </a:r>
            <a:br>
              <a:rPr lang="en-US" sz="2000">
                <a:latin typeface="Calibri" charset="0"/>
                <a:ea typeface="ＭＳ Ｐゴシック" charset="0"/>
                <a:cs typeface="ＭＳ Ｐゴシック" charset="0"/>
              </a:rPr>
            </a:br>
            <a:r>
              <a:rPr lang="en-US" sz="2000">
                <a:latin typeface="Calibri" charset="0"/>
                <a:ea typeface="ＭＳ Ｐゴシック" charset="0"/>
                <a:cs typeface="ＭＳ Ｐゴシック" charset="0"/>
              </a:rPr>
              <a:t>        (CT type; close to sigma7b ; 64.6°&lt;10-10&gt; )</a:t>
            </a:r>
          </a:p>
          <a:p>
            <a:r>
              <a:rPr lang="en-US" sz="2000">
                <a:latin typeface="Calibri" charset="0"/>
                <a:ea typeface="ＭＳ Ｐゴシック" charset="0"/>
                <a:cs typeface="ＭＳ Ｐゴシック" charset="0"/>
              </a:rPr>
              <a:t>The results are illustrated first as pole figures, in order to make sure that the calculations are performed correctly.</a:t>
            </a:r>
          </a:p>
          <a:p>
            <a:pPr eaLnBrk="1" hangingPunct="1">
              <a:spcBef>
                <a:spcPct val="0"/>
              </a:spcBef>
              <a:buFontTx/>
              <a:buNone/>
            </a:pPr>
            <a:endParaRPr lang="en-US" sz="2000">
              <a:latin typeface="Arial" charset="0"/>
              <a:ea typeface="ＭＳ Ｐゴシック" charset="0"/>
              <a:cs typeface="ＭＳ Ｐゴシック" charset="0"/>
            </a:endParaRPr>
          </a:p>
        </p:txBody>
      </p:sp>
      <p:pic>
        <p:nvPicPr>
          <p:cNvPr id="110597" name="Picture 4" descr="rexgbs_Eulers_CT-TT2-forward"/>
          <p:cNvPicPr>
            <a:picLocks noChangeAspect="1" noChangeArrowheads="1"/>
          </p:cNvPicPr>
          <p:nvPr/>
        </p:nvPicPr>
        <p:blipFill>
          <a:blip r:embed="rId2">
            <a:extLst>
              <a:ext uri="{28A0092B-C50C-407E-A947-70E740481C1C}">
                <a14:useLocalDpi xmlns:a14="http://schemas.microsoft.com/office/drawing/2010/main" val="0"/>
              </a:ext>
            </a:extLst>
          </a:blip>
          <a:srcRect t="1009" b="62659"/>
          <a:stretch>
            <a:fillRect/>
          </a:stretch>
        </p:blipFill>
        <p:spPr bwMode="auto">
          <a:xfrm>
            <a:off x="1600200" y="3962400"/>
            <a:ext cx="5335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B36D5BE-D6AE-CB4E-AF3C-2472D775D6DB}" type="slidenum">
              <a:rPr lang="en-US" sz="1400">
                <a:latin typeface="Times" charset="0"/>
              </a:rPr>
              <a:pPr/>
              <a:t>54</a:t>
            </a:fld>
            <a:endParaRPr lang="en-US" sz="1400">
              <a:latin typeface="Times" charset="0"/>
            </a:endParaRPr>
          </a:p>
        </p:txBody>
      </p:sp>
      <p:sp>
        <p:nvSpPr>
          <p:cNvPr id="11161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Successive twins: Zr, CT-TT2</a:t>
            </a:r>
          </a:p>
        </p:txBody>
      </p:sp>
      <p:sp>
        <p:nvSpPr>
          <p:cNvPr id="111620" name="Rectangle 3"/>
          <p:cNvSpPr>
            <a:spLocks noGrp="1" noChangeArrowheads="1"/>
          </p:cNvSpPr>
          <p:nvPr>
            <p:ph type="body" idx="1"/>
          </p:nvPr>
        </p:nvSpPr>
        <p:spPr>
          <a:xfrm>
            <a:off x="685800" y="1143000"/>
            <a:ext cx="7772400" cy="2590800"/>
          </a:xfrm>
        </p:spPr>
        <p:txBody>
          <a:bodyPr/>
          <a:lstStyle/>
          <a:p>
            <a:pPr>
              <a:lnSpc>
                <a:spcPct val="90000"/>
              </a:lnSpc>
            </a:pPr>
            <a:r>
              <a:rPr lang="en-US" sz="2800">
                <a:latin typeface="Arial" charset="0"/>
                <a:ea typeface="ＭＳ Ｐゴシック" charset="0"/>
                <a:cs typeface="ＭＳ Ｐゴシック" charset="0"/>
              </a:rPr>
              <a:t>Now we add all the symmetry operators so that we see the full effect.  Note that the two twins share the same axis and that the two angles add up to almost exactly 100°, so there are many near coincidences in the pole positions.</a:t>
            </a:r>
          </a:p>
        </p:txBody>
      </p:sp>
      <p:pic>
        <p:nvPicPr>
          <p:cNvPr id="111621" name="Picture 4" descr="rexgbs_Eulers_CT-TT2-forward-all"/>
          <p:cNvPicPr>
            <a:picLocks noChangeAspect="1" noChangeArrowheads="1"/>
          </p:cNvPicPr>
          <p:nvPr/>
        </p:nvPicPr>
        <p:blipFill>
          <a:blip r:embed="rId2">
            <a:extLst>
              <a:ext uri="{28A0092B-C50C-407E-A947-70E740481C1C}">
                <a14:useLocalDpi xmlns:a14="http://schemas.microsoft.com/office/drawing/2010/main" val="0"/>
              </a:ext>
            </a:extLst>
          </a:blip>
          <a:srcRect b="60640"/>
          <a:stretch>
            <a:fillRect/>
          </a:stretch>
        </p:blipFill>
        <p:spPr bwMode="auto">
          <a:xfrm>
            <a:off x="1600200" y="3733800"/>
            <a:ext cx="53355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2D96439-61F0-7644-99AE-D59E9A1C986D}" type="slidenum">
              <a:rPr lang="en-US" sz="1400">
                <a:latin typeface="Times" charset="0"/>
              </a:rPr>
              <a:pPr/>
              <a:t>55</a:t>
            </a:fld>
            <a:endParaRPr lang="en-US" sz="1400">
              <a:latin typeface="Times" charset="0"/>
            </a:endParaRPr>
          </a:p>
        </p:txBody>
      </p:sp>
      <p:sp>
        <p:nvSpPr>
          <p:cNvPr id="112643" name="Rectangle 2"/>
          <p:cNvSpPr>
            <a:spLocks noGrp="1" noChangeArrowheads="1"/>
          </p:cNvSpPr>
          <p:nvPr>
            <p:ph type="title"/>
          </p:nvPr>
        </p:nvSpPr>
        <p:spPr>
          <a:xfrm>
            <a:off x="533400" y="76200"/>
            <a:ext cx="3733800" cy="2362200"/>
          </a:xfrm>
        </p:spPr>
        <p:txBody>
          <a:bodyPr/>
          <a:lstStyle/>
          <a:p>
            <a:r>
              <a:rPr lang="en-US">
                <a:latin typeface="Times" charset="0"/>
                <a:ea typeface="ＭＳ Ｐゴシック" charset="0"/>
                <a:cs typeface="ＭＳ Ｐゴシック" charset="0"/>
              </a:rPr>
              <a:t>Successive twins: Zr, CT-TT2</a:t>
            </a:r>
          </a:p>
        </p:txBody>
      </p:sp>
      <p:sp>
        <p:nvSpPr>
          <p:cNvPr id="112644" name="Rectangle 3"/>
          <p:cNvSpPr>
            <a:spLocks noGrp="1" noChangeArrowheads="1"/>
          </p:cNvSpPr>
          <p:nvPr>
            <p:ph type="body" idx="1"/>
          </p:nvPr>
        </p:nvSpPr>
        <p:spPr>
          <a:xfrm>
            <a:off x="533400" y="2362200"/>
            <a:ext cx="3429000" cy="4038600"/>
          </a:xfrm>
        </p:spPr>
        <p:txBody>
          <a:bodyPr/>
          <a:lstStyle/>
          <a:p>
            <a:pPr>
              <a:lnSpc>
                <a:spcPct val="90000"/>
              </a:lnSpc>
            </a:pPr>
            <a:r>
              <a:rPr lang="en-US" sz="2400">
                <a:latin typeface="Arial" charset="0"/>
                <a:ea typeface="ＭＳ Ｐゴシック" charset="0"/>
                <a:cs typeface="ＭＳ Ｐゴシック" charset="0"/>
              </a:rPr>
              <a:t>Now we plot the misorientations that result from this pair.</a:t>
            </a:r>
          </a:p>
          <a:p>
            <a:pPr>
              <a:lnSpc>
                <a:spcPct val="90000"/>
              </a:lnSpc>
            </a:pPr>
            <a:r>
              <a:rPr lang="en-US" sz="2400">
                <a:latin typeface="Arial" charset="0"/>
                <a:ea typeface="ＭＳ Ｐゴシック" charset="0"/>
                <a:cs typeface="ＭＳ Ｐゴシック" charset="0"/>
              </a:rPr>
              <a:t>These are the misorientations between the matrix and the second twin.  The combination produces new misorientations, relative to the two twins.  </a:t>
            </a:r>
          </a:p>
        </p:txBody>
      </p:sp>
      <p:sp>
        <p:nvSpPr>
          <p:cNvPr id="112645" name="TextBox 5"/>
          <p:cNvSpPr txBox="1">
            <a:spLocks noChangeArrowheads="1"/>
          </p:cNvSpPr>
          <p:nvPr/>
        </p:nvSpPr>
        <p:spPr bwMode="auto">
          <a:xfrm>
            <a:off x="152400" y="6519863"/>
            <a:ext cx="5468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b="1">
                <a:solidFill>
                  <a:srgbClr val="FF0000"/>
                </a:solidFill>
              </a:rPr>
              <a:t>Add chains of CT, TT1 …; add the second cut for R1=0</a:t>
            </a:r>
          </a:p>
        </p:txBody>
      </p:sp>
      <p:pic>
        <p:nvPicPr>
          <p:cNvPr id="112646" name="Picture 6" descr="CT-then-TT2-symm-NoW_mdf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4925"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943830E-9BDE-7C47-A76A-A2BAC72300B2}" type="slidenum">
              <a:rPr lang="en-US" sz="1400">
                <a:latin typeface="Times" charset="0"/>
              </a:rPr>
              <a:pPr/>
              <a:t>56</a:t>
            </a:fld>
            <a:endParaRPr lang="en-US" sz="1400">
              <a:latin typeface="Times" charset="0"/>
            </a:endParaRPr>
          </a:p>
        </p:txBody>
      </p:sp>
      <p:sp>
        <p:nvSpPr>
          <p:cNvPr id="11366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Successive twins: Zr, TT2-CT</a:t>
            </a:r>
          </a:p>
        </p:txBody>
      </p:sp>
      <p:sp>
        <p:nvSpPr>
          <p:cNvPr id="113668" name="Rectangle 3"/>
          <p:cNvSpPr>
            <a:spLocks noGrp="1" noChangeArrowheads="1"/>
          </p:cNvSpPr>
          <p:nvPr>
            <p:ph type="body" idx="1"/>
          </p:nvPr>
        </p:nvSpPr>
        <p:spPr>
          <a:xfrm>
            <a:off x="685800" y="1219200"/>
            <a:ext cx="7772400" cy="4114800"/>
          </a:xfrm>
        </p:spPr>
        <p:txBody>
          <a:bodyPr/>
          <a:lstStyle/>
          <a:p>
            <a:r>
              <a:rPr lang="en-US">
                <a:latin typeface="Arial" charset="0"/>
                <a:ea typeface="ＭＳ Ｐゴシック" charset="0"/>
                <a:cs typeface="ＭＳ Ｐゴシック" charset="0"/>
              </a:rPr>
              <a:t>The twin chain TT2 </a:t>
            </a:r>
            <a:r>
              <a:rPr lang="en-US" i="1">
                <a:latin typeface="Arial" charset="0"/>
                <a:ea typeface="ＭＳ Ｐゴシック" charset="0"/>
                <a:cs typeface="ＭＳ Ｐゴシック" charset="0"/>
              </a:rPr>
              <a:t>then</a:t>
            </a:r>
            <a:r>
              <a:rPr lang="en-US">
                <a:latin typeface="Arial" charset="0"/>
                <a:ea typeface="ＭＳ Ｐゴシック" charset="0"/>
                <a:cs typeface="ＭＳ Ｐゴシック" charset="0"/>
              </a:rPr>
              <a:t> CT produces a slightly different result in terms of pole figures.  The misorientations, however, are the same.</a:t>
            </a:r>
          </a:p>
        </p:txBody>
      </p:sp>
      <p:pic>
        <p:nvPicPr>
          <p:cNvPr id="113669" name="Picture 4" descr="rexgbs_Eulers_TT2-CT-forward-all"/>
          <p:cNvPicPr>
            <a:picLocks noChangeAspect="1" noChangeArrowheads="1"/>
          </p:cNvPicPr>
          <p:nvPr/>
        </p:nvPicPr>
        <p:blipFill>
          <a:blip r:embed="rId2">
            <a:extLst>
              <a:ext uri="{28A0092B-C50C-407E-A947-70E740481C1C}">
                <a14:useLocalDpi xmlns:a14="http://schemas.microsoft.com/office/drawing/2010/main" val="0"/>
              </a:ext>
            </a:extLst>
          </a:blip>
          <a:srcRect b="60555"/>
          <a:stretch>
            <a:fillRect/>
          </a:stretch>
        </p:blipFill>
        <p:spPr bwMode="auto">
          <a:xfrm>
            <a:off x="1447800" y="3346450"/>
            <a:ext cx="533558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773CFBF-48AD-954C-A1A7-D95AF2936F83}" type="slidenum">
              <a:rPr lang="en-US" sz="1400">
                <a:latin typeface="Times" charset="0"/>
              </a:rPr>
              <a:pPr/>
              <a:t>57</a:t>
            </a:fld>
            <a:endParaRPr lang="en-US" sz="1400">
              <a:latin typeface="Times" charset="0"/>
            </a:endParaRPr>
          </a:p>
        </p:txBody>
      </p:sp>
      <p:pic>
        <p:nvPicPr>
          <p:cNvPr id="114691" name="Picture 4" descr="rexgbs_Eulers_60-15-forward"/>
          <p:cNvPicPr>
            <a:picLocks noChangeAspect="1" noChangeArrowheads="1"/>
          </p:cNvPicPr>
          <p:nvPr/>
        </p:nvPicPr>
        <p:blipFill>
          <a:blip r:embed="rId2">
            <a:extLst>
              <a:ext uri="{28A0092B-C50C-407E-A947-70E740481C1C}">
                <a14:useLocalDpi xmlns:a14="http://schemas.microsoft.com/office/drawing/2010/main" val="0"/>
              </a:ext>
            </a:extLst>
          </a:blip>
          <a:srcRect l="37306" t="15685" r="32848" b="61102"/>
          <a:stretch>
            <a:fillRect/>
          </a:stretch>
        </p:blipFill>
        <p:spPr bwMode="auto">
          <a:xfrm>
            <a:off x="1330325" y="3352800"/>
            <a:ext cx="30464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title"/>
          </p:nvPr>
        </p:nvSpPr>
        <p:spPr>
          <a:xfrm>
            <a:off x="685800" y="76200"/>
            <a:ext cx="7772400" cy="1143000"/>
          </a:xfrm>
        </p:spPr>
        <p:txBody>
          <a:bodyPr/>
          <a:lstStyle/>
          <a:p>
            <a:r>
              <a:rPr lang="en-US">
                <a:latin typeface="Times" charset="0"/>
                <a:ea typeface="ＭＳ Ｐゴシック" charset="0"/>
                <a:cs typeface="ＭＳ Ｐゴシック" charset="0"/>
              </a:rPr>
              <a:t>Order of twins, PFs, ∆g</a:t>
            </a:r>
          </a:p>
        </p:txBody>
      </p:sp>
      <p:sp>
        <p:nvSpPr>
          <p:cNvPr id="114693" name="Rectangle 3"/>
          <p:cNvSpPr>
            <a:spLocks noGrp="1" noChangeArrowheads="1"/>
          </p:cNvSpPr>
          <p:nvPr>
            <p:ph type="body" idx="1"/>
          </p:nvPr>
        </p:nvSpPr>
        <p:spPr>
          <a:xfrm>
            <a:off x="685800" y="1143000"/>
            <a:ext cx="7924800" cy="1981200"/>
          </a:xfrm>
        </p:spPr>
        <p:txBody>
          <a:bodyPr/>
          <a:lstStyle/>
          <a:p>
            <a:r>
              <a:rPr lang="en-US" sz="1800">
                <a:latin typeface="Arial" charset="0"/>
                <a:ea typeface="ＭＳ Ｐゴシック" charset="0"/>
                <a:cs typeface="ＭＳ Ｐゴシック" charset="0"/>
              </a:rPr>
              <a:t>We can understand the reason for the pole figures depending on the order of the twins, but not the misorientation as follows.  Pole figures show us what is going on with respect to the sample frame.  Given that two rotations do not commute, it is not surprising that the net result is different: see below for 60° about 100, followed by 15° about each of the equivalent 100 axes in the intermediate frame.  The other figure shows 15° followed by 60°, again for all equivalent 100 axes in the intermediate frame.</a:t>
            </a:r>
          </a:p>
        </p:txBody>
      </p:sp>
      <p:pic>
        <p:nvPicPr>
          <p:cNvPr id="114694" name="Picture 5" descr="rexgbs_Eulers_15-60-forward"/>
          <p:cNvPicPr>
            <a:picLocks noChangeAspect="1" noChangeArrowheads="1"/>
          </p:cNvPicPr>
          <p:nvPr/>
        </p:nvPicPr>
        <p:blipFill>
          <a:blip r:embed="rId3">
            <a:extLst>
              <a:ext uri="{28A0092B-C50C-407E-A947-70E740481C1C}">
                <a14:useLocalDpi xmlns:a14="http://schemas.microsoft.com/office/drawing/2010/main" val="0"/>
              </a:ext>
            </a:extLst>
          </a:blip>
          <a:srcRect l="37161" t="17705" r="34276" b="63120"/>
          <a:stretch>
            <a:fillRect/>
          </a:stretch>
        </p:blipFill>
        <p:spPr bwMode="auto">
          <a:xfrm>
            <a:off x="4876800" y="3722688"/>
            <a:ext cx="2819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Oval 6"/>
          <p:cNvSpPr>
            <a:spLocks noChangeArrowheads="1"/>
          </p:cNvSpPr>
          <p:nvPr/>
        </p:nvSpPr>
        <p:spPr bwMode="auto">
          <a:xfrm>
            <a:off x="2819400" y="4311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4696" name="Oval 7"/>
          <p:cNvSpPr>
            <a:spLocks noChangeArrowheads="1"/>
          </p:cNvSpPr>
          <p:nvPr/>
        </p:nvSpPr>
        <p:spPr bwMode="auto">
          <a:xfrm>
            <a:off x="6335713" y="4833938"/>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4697" name="Line 8"/>
          <p:cNvSpPr>
            <a:spLocks noChangeShapeType="1"/>
          </p:cNvSpPr>
          <p:nvPr/>
        </p:nvSpPr>
        <p:spPr bwMode="auto">
          <a:xfrm flipV="1">
            <a:off x="3200400" y="4343400"/>
            <a:ext cx="0" cy="685800"/>
          </a:xfrm>
          <a:prstGeom prst="line">
            <a:avLst/>
          </a:prstGeom>
          <a:noFill/>
          <a:ln w="9525">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698" name="Line 9"/>
          <p:cNvSpPr>
            <a:spLocks noChangeShapeType="1"/>
          </p:cNvSpPr>
          <p:nvPr/>
        </p:nvSpPr>
        <p:spPr bwMode="auto">
          <a:xfrm flipV="1">
            <a:off x="6553200" y="4876800"/>
            <a:ext cx="0" cy="228600"/>
          </a:xfrm>
          <a:prstGeom prst="line">
            <a:avLst/>
          </a:prstGeom>
          <a:noFill/>
          <a:ln w="9525">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699" name="Text Box 10"/>
          <p:cNvSpPr txBox="1">
            <a:spLocks noChangeArrowheads="1"/>
          </p:cNvSpPr>
          <p:nvPr/>
        </p:nvSpPr>
        <p:spPr bwMode="auto">
          <a:xfrm>
            <a:off x="2514600" y="3429000"/>
            <a:ext cx="2236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1st rotation = 60° [100]</a:t>
            </a:r>
          </a:p>
        </p:txBody>
      </p:sp>
      <p:sp>
        <p:nvSpPr>
          <p:cNvPr id="114700" name="Text Box 11"/>
          <p:cNvSpPr txBox="1">
            <a:spLocks noChangeArrowheads="1"/>
          </p:cNvSpPr>
          <p:nvPr/>
        </p:nvSpPr>
        <p:spPr bwMode="auto">
          <a:xfrm>
            <a:off x="6400800" y="3429000"/>
            <a:ext cx="2236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1st rotation = 15° [100]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85800" y="0"/>
            <a:ext cx="7772400" cy="838200"/>
          </a:xfrm>
        </p:spPr>
        <p:txBody>
          <a:bodyPr/>
          <a:lstStyle/>
          <a:p>
            <a:r>
              <a:rPr lang="en-US">
                <a:latin typeface="Times" charset="0"/>
                <a:ea typeface="ＭＳ Ｐゴシック" charset="0"/>
                <a:cs typeface="ＭＳ Ｐゴシック" charset="0"/>
              </a:rPr>
              <a:t>Order of twins, PFs, ∆g, contd.</a:t>
            </a:r>
          </a:p>
        </p:txBody>
      </p:sp>
      <p:sp>
        <p:nvSpPr>
          <p:cNvPr id="115715" name="Content Placeholder 2"/>
          <p:cNvSpPr>
            <a:spLocks noGrp="1"/>
          </p:cNvSpPr>
          <p:nvPr>
            <p:ph idx="1"/>
          </p:nvPr>
        </p:nvSpPr>
        <p:spPr>
          <a:xfrm>
            <a:off x="685800" y="1066800"/>
            <a:ext cx="7772400" cy="5486400"/>
          </a:xfrm>
        </p:spPr>
        <p:txBody>
          <a:bodyPr/>
          <a:lstStyle/>
          <a:p>
            <a:r>
              <a:rPr lang="en-US" sz="2000">
                <a:latin typeface="Arial" charset="0"/>
                <a:ea typeface="ＭＳ Ｐゴシック" charset="0"/>
                <a:cs typeface="ＭＳ Ｐゴシック" charset="0"/>
              </a:rPr>
              <a:t>In order to understand why, in this particular case, the order of the twins does not matter, consider the fact that the twin/rotation axis is coincident with one of the 2-fold symmetry operators in the hexagonal point group.  </a:t>
            </a:r>
          </a:p>
          <a:p>
            <a:r>
              <a:rPr lang="en-US" sz="2000">
                <a:latin typeface="Arial" charset="0"/>
                <a:ea typeface="ＭＳ Ｐゴシック" charset="0"/>
                <a:cs typeface="ＭＳ Ｐゴシック" charset="0"/>
              </a:rPr>
              <a:t>The consequence of this is that, although the forward twin is obviously different from the negative twin, the set of twin variants produced by the twin is the same, regardless of whether rotates in the positive or negative sense.</a:t>
            </a:r>
          </a:p>
          <a:p>
            <a:r>
              <a:rPr lang="en-US" sz="2000">
                <a:latin typeface="Arial" charset="0"/>
                <a:ea typeface="ＭＳ Ｐゴシック" charset="0"/>
                <a:cs typeface="ＭＳ Ｐゴシック" charset="0"/>
              </a:rPr>
              <a:t>In mathematical terms, this means the following (note the </a:t>
            </a:r>
            <a:r>
              <a:rPr lang="ja-JP" altLang="en-US" sz="2000">
                <a:latin typeface="Arial" charset="0"/>
                <a:ea typeface="ＭＳ Ｐゴシック" charset="0"/>
                <a:cs typeface="ＭＳ Ｐゴシック" charset="0"/>
              </a:rPr>
              <a:t>“</a:t>
            </a:r>
            <a:r>
              <a:rPr lang="en-US" sz="2000">
                <a:latin typeface="Arial" charset="0"/>
                <a:ea typeface="ＭＳ Ｐゴシック" charset="0"/>
                <a:cs typeface="ＭＳ Ｐゴシック" charset="0"/>
              </a:rPr>
              <a:t>=</a:t>
            </a:r>
            <a:r>
              <a:rPr lang="ja-JP" altLang="en-US" sz="2000">
                <a:latin typeface="Arial" charset="0"/>
                <a:ea typeface="ＭＳ Ｐゴシック" charset="0"/>
                <a:cs typeface="ＭＳ Ｐゴシック" charset="0"/>
              </a:rPr>
              <a:t>“</a:t>
            </a:r>
            <a:r>
              <a:rPr lang="en-US" sz="2000">
                <a:latin typeface="Arial" charset="0"/>
                <a:ea typeface="ＭＳ Ｐゴシック" charset="0"/>
                <a:cs typeface="ＭＳ Ｐゴシック" charset="0"/>
              </a:rPr>
              <a:t>, meaning that the sets are the same):</a:t>
            </a:r>
          </a:p>
          <a:p>
            <a:r>
              <a:rPr lang="en-US" sz="2000">
                <a:latin typeface="Times New Roman" charset="0"/>
                <a:ea typeface="ＭＳ Ｐゴシック" charset="0"/>
                <a:cs typeface="Times New Roman" charset="0"/>
              </a:rPr>
              <a:t>  {</a:t>
            </a:r>
            <a:r>
              <a:rPr lang="en-US" sz="2000" i="1">
                <a:latin typeface="Times New Roman" charset="0"/>
                <a:ea typeface="ＭＳ Ｐゴシック" charset="0"/>
                <a:cs typeface="Times New Roman" charset="0"/>
              </a:rPr>
              <a:t>O</a:t>
            </a:r>
            <a:r>
              <a:rPr lang="en-US" sz="2000" i="1" baseline="-25000">
                <a:latin typeface="Times New Roman" charset="0"/>
                <a:ea typeface="ＭＳ Ｐゴシック" charset="0"/>
                <a:cs typeface="Times New Roman" charset="0"/>
              </a:rPr>
              <a:t>c </a:t>
            </a:r>
            <a:r>
              <a:rPr lang="en-US" sz="2000" i="1">
                <a:latin typeface="Times New Roman" charset="0"/>
                <a:ea typeface="ＭＳ Ｐゴシック" charset="0"/>
                <a:cs typeface="Times New Roman" charset="0"/>
              </a:rPr>
              <a:t>T</a:t>
            </a:r>
            <a:r>
              <a:rPr lang="en-US" sz="2000" baseline="-25000">
                <a:latin typeface="Times New Roman" charset="0"/>
                <a:ea typeface="ＭＳ Ｐゴシック" charset="0"/>
                <a:cs typeface="Times New Roman" charset="0"/>
              </a:rPr>
              <a:t>2</a:t>
            </a:r>
            <a:r>
              <a:rPr lang="en-US" sz="2000">
                <a:latin typeface="Times New Roman" charset="0"/>
                <a:ea typeface="ＭＳ Ｐゴシック" charset="0"/>
                <a:cs typeface="Times New Roman" charset="0"/>
              </a:rPr>
              <a:t>} = {</a:t>
            </a:r>
            <a:r>
              <a:rPr lang="en-US" sz="2000" i="1">
                <a:latin typeface="Times New Roman" charset="0"/>
                <a:ea typeface="ＭＳ Ｐゴシック" charset="0"/>
                <a:cs typeface="Times New Roman" charset="0"/>
              </a:rPr>
              <a:t>O</a:t>
            </a:r>
            <a:r>
              <a:rPr lang="en-US" sz="2000" i="1" baseline="-25000">
                <a:latin typeface="Times New Roman" charset="0"/>
                <a:ea typeface="ＭＳ Ｐゴシック" charset="0"/>
                <a:cs typeface="Times New Roman" charset="0"/>
              </a:rPr>
              <a:t>c </a:t>
            </a:r>
            <a:r>
              <a:rPr lang="en-US" sz="2000" i="1">
                <a:latin typeface="Times New Roman" charset="0"/>
                <a:ea typeface="ＭＳ Ｐゴシック" charset="0"/>
                <a:cs typeface="Times New Roman" charset="0"/>
              </a:rPr>
              <a:t>T</a:t>
            </a:r>
            <a:r>
              <a:rPr lang="en-US" sz="2000" baseline="-25000">
                <a:latin typeface="Times New Roman" charset="0"/>
                <a:ea typeface="ＭＳ Ｐゴシック" charset="0"/>
                <a:cs typeface="Times New Roman" charset="0"/>
              </a:rPr>
              <a:t>2</a:t>
            </a:r>
            <a:r>
              <a:rPr lang="en-US" sz="2000" baseline="30000">
                <a:latin typeface="Times New Roman" charset="0"/>
                <a:ea typeface="ＭＳ Ｐゴシック" charset="0"/>
                <a:cs typeface="Times New Roman" charset="0"/>
              </a:rPr>
              <a:t>-1</a:t>
            </a:r>
            <a:r>
              <a:rPr lang="en-US" sz="2000">
                <a:latin typeface="Times New Roman" charset="0"/>
                <a:ea typeface="ＭＳ Ｐゴシック" charset="0"/>
                <a:cs typeface="Times New Roman" charset="0"/>
              </a:rPr>
              <a:t>}</a:t>
            </a:r>
          </a:p>
          <a:p>
            <a:r>
              <a:rPr lang="en-US" sz="2000">
                <a:latin typeface="Arial" charset="0"/>
                <a:ea typeface="ＭＳ Ｐゴシック" charset="0"/>
                <a:cs typeface="Times New Roman" charset="0"/>
              </a:rPr>
              <a:t>Recall also the physical equivalence between the forward (positive) and the backward (negative) misorientation across a boundary: </a:t>
            </a:r>
          </a:p>
          <a:p>
            <a:r>
              <a:rPr lang="en-US" sz="2000">
                <a:latin typeface="Times New Roman" charset="0"/>
                <a:ea typeface="ＭＳ Ｐゴシック" charset="0"/>
                <a:cs typeface="Times New Roman" charset="0"/>
              </a:rPr>
              <a:t>     ∆g  ≡ ∆g</a:t>
            </a:r>
            <a:r>
              <a:rPr lang="en-US" sz="2000" baseline="30000">
                <a:latin typeface="Times New Roman" charset="0"/>
                <a:ea typeface="ＭＳ Ｐゴシック" charset="0"/>
                <a:cs typeface="Times New Roman" charset="0"/>
              </a:rPr>
              <a:t>-1</a:t>
            </a:r>
          </a:p>
          <a:p>
            <a:endParaRPr lang="en-US" sz="2000">
              <a:latin typeface="Times New Roman" charset="0"/>
              <a:ea typeface="ＭＳ Ｐゴシック" charset="0"/>
              <a:cs typeface="Times New Roman" charset="0"/>
            </a:endParaRPr>
          </a:p>
        </p:txBody>
      </p:sp>
      <p:sp>
        <p:nvSpPr>
          <p:cNvPr id="1157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776EB8F-B425-AD43-A90D-AB2868D2B3BD}" type="slidenum">
              <a:rPr lang="en-US" sz="1400">
                <a:latin typeface="Times" charset="0"/>
              </a:rPr>
              <a:pPr/>
              <a:t>58</a:t>
            </a:fld>
            <a:endParaRPr lang="en-US" sz="1400">
              <a:latin typeface="Times"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85800" y="0"/>
            <a:ext cx="7772400" cy="1143000"/>
          </a:xfrm>
        </p:spPr>
        <p:txBody>
          <a:bodyPr/>
          <a:lstStyle/>
          <a:p>
            <a:r>
              <a:rPr lang="en-US">
                <a:latin typeface="Times" charset="0"/>
                <a:ea typeface="ＭＳ Ｐゴシック" charset="0"/>
                <a:cs typeface="ＭＳ Ｐゴシック" charset="0"/>
              </a:rPr>
              <a:t>Order of twins, PFs, ∆g, contd.</a:t>
            </a:r>
          </a:p>
        </p:txBody>
      </p:sp>
      <p:sp>
        <p:nvSpPr>
          <p:cNvPr id="116739" name="Content Placeholder 2"/>
          <p:cNvSpPr>
            <a:spLocks noGrp="1"/>
          </p:cNvSpPr>
          <p:nvPr>
            <p:ph idx="1"/>
          </p:nvPr>
        </p:nvSpPr>
        <p:spPr>
          <a:xfrm>
            <a:off x="685800" y="1066800"/>
            <a:ext cx="7772400" cy="4114800"/>
          </a:xfrm>
        </p:spPr>
        <p:txBody>
          <a:bodyPr/>
          <a:lstStyle/>
          <a:p>
            <a:r>
              <a:rPr lang="en-US" sz="2400" i="1">
                <a:latin typeface="Times New Roman" charset="0"/>
                <a:ea typeface="ＭＳ Ｐゴシック" charset="0"/>
                <a:cs typeface="ＭＳ Ｐゴシック" charset="0"/>
              </a:rPr>
              <a:t>∆g </a:t>
            </a:r>
            <a:r>
              <a:rPr lang="en-US" sz="24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2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1</a:t>
            </a:r>
            <a:r>
              <a:rPr lang="en-US" sz="2400" baseline="30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 </a:t>
            </a:r>
            <a:r>
              <a:rPr lang="en-US" sz="2400">
                <a:latin typeface="Times New Roman" charset="0"/>
                <a:ea typeface="ＭＳ Ｐゴシック" charset="0"/>
                <a:cs typeface="Times New Roman"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1</a:t>
            </a:r>
            <a:r>
              <a:rPr lang="en-US" sz="2400" baseline="30000">
                <a:latin typeface="Times New Roman" charset="0"/>
                <a:ea typeface="ＭＳ Ｐゴシック" charset="0"/>
                <a:cs typeface="ＭＳ Ｐゴシック" charset="0"/>
              </a:rPr>
              <a:t>-1</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2</a:t>
            </a:r>
            <a:r>
              <a:rPr lang="en-US" sz="2400" baseline="30000">
                <a:latin typeface="Times New Roman" charset="0"/>
                <a:ea typeface="ＭＳ Ｐゴシック" charset="0"/>
                <a:cs typeface="ＭＳ Ｐゴシック" charset="0"/>
              </a:rPr>
              <a:t>-1</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 </a:t>
            </a:r>
            <a:r>
              <a:rPr lang="en-US" sz="2400">
                <a:latin typeface="Times New Roman" charset="0"/>
                <a:ea typeface="ＭＳ Ｐゴシック" charset="0"/>
                <a:cs typeface="ＭＳ Ｐゴシック" charset="0"/>
              </a:rPr>
              <a:t> </a:t>
            </a:r>
          </a:p>
          <a:p>
            <a:r>
              <a:rPr lang="en-US" sz="2400">
                <a:latin typeface="Arial" charset="0"/>
                <a:ea typeface="ＭＳ Ｐゴシック" charset="0"/>
                <a:cs typeface="ＭＳ Ｐゴシック" charset="0"/>
              </a:rPr>
              <a:t>What we want is the set of transformations that represent the boundary:</a:t>
            </a:r>
            <a:br>
              <a:rPr lang="en-US" sz="2400">
                <a:latin typeface="Arial" charset="0"/>
                <a:ea typeface="ＭＳ Ｐゴシック" charset="0"/>
                <a:cs typeface="ＭＳ Ｐゴシック" charset="0"/>
              </a:rPr>
            </a:br>
            <a:r>
              <a:rPr lang="en-US" sz="2400">
                <a:latin typeface="Times New Roman" charset="0"/>
                <a:ea typeface="ＭＳ Ｐゴシック" charset="0"/>
                <a:cs typeface="ＭＳ Ｐゴシック" charset="0"/>
              </a:rPr>
              <a:t>{∆</a:t>
            </a:r>
            <a:r>
              <a:rPr lang="en-US" sz="2400" i="1">
                <a:latin typeface="Times New Roman" charset="0"/>
                <a:ea typeface="ＭＳ Ｐゴシック" charset="0"/>
                <a:cs typeface="ＭＳ Ｐゴシック" charset="0"/>
              </a:rPr>
              <a:t>g</a:t>
            </a:r>
            <a:r>
              <a:rPr lang="en-US" sz="2400">
                <a:latin typeface="Times New Roman" charset="0"/>
                <a:ea typeface="ＭＳ Ｐゴシック" charset="0"/>
                <a:cs typeface="ＭＳ Ｐゴシック" charset="0"/>
              </a:rPr>
              <a:t>}={∆</a:t>
            </a:r>
            <a:r>
              <a:rPr lang="en-US" sz="2400" i="1">
                <a:latin typeface="Times New Roman" charset="0"/>
                <a:ea typeface="ＭＳ Ｐゴシック" charset="0"/>
                <a:cs typeface="ＭＳ Ｐゴシック" charset="0"/>
              </a:rPr>
              <a:t>g</a:t>
            </a:r>
            <a:r>
              <a:rPr lang="en-US" sz="2400" i="1" baseline="-25000">
                <a:latin typeface="Times New Roman" charset="0"/>
                <a:ea typeface="ＭＳ Ｐゴシック" charset="0"/>
                <a:cs typeface="ＭＳ Ｐゴシック" charset="0"/>
              </a:rPr>
              <a:t>12</a:t>
            </a:r>
            <a:r>
              <a:rPr lang="en-US" sz="2400">
                <a:latin typeface="Times New Roman" charset="0"/>
                <a:ea typeface="ＭＳ Ｐゴシック" charset="0"/>
                <a:cs typeface="ＭＳ Ｐゴシック" charset="0"/>
              </a:rPr>
              <a:t>}</a:t>
            </a:r>
            <a:r>
              <a:rPr lang="en-US" sz="2400">
                <a:latin typeface="Arial" charset="0"/>
                <a:ea typeface="ＭＳ Ｐゴシック" charset="0"/>
                <a:cs typeface="ＭＳ Ｐゴシック" charset="0"/>
              </a:rPr>
              <a:t>U</a:t>
            </a:r>
            <a:r>
              <a:rPr lang="en-US" sz="2400">
                <a:latin typeface="Times New Roman" charset="0"/>
                <a:ea typeface="ＭＳ Ｐゴシック" charset="0"/>
                <a:cs typeface="ＭＳ Ｐゴシック" charset="0"/>
              </a:rPr>
              <a:t>{∆</a:t>
            </a:r>
            <a:r>
              <a:rPr lang="en-US" sz="2400" i="1">
                <a:latin typeface="Times New Roman" charset="0"/>
                <a:ea typeface="ＭＳ Ｐゴシック" charset="0"/>
                <a:cs typeface="ＭＳ Ｐゴシック" charset="0"/>
              </a:rPr>
              <a:t>g</a:t>
            </a:r>
            <a:r>
              <a:rPr lang="en-US" sz="2400" i="1" baseline="-25000">
                <a:latin typeface="Times New Roman" charset="0"/>
                <a:ea typeface="ＭＳ Ｐゴシック" charset="0"/>
                <a:cs typeface="ＭＳ Ｐゴシック" charset="0"/>
              </a:rPr>
              <a:t>21</a:t>
            </a:r>
            <a:r>
              <a:rPr lang="en-US" sz="2400">
                <a:latin typeface="Times New Roman" charset="0"/>
                <a:ea typeface="ＭＳ Ｐゴシック" charset="0"/>
                <a:cs typeface="ＭＳ Ｐゴシック" charset="0"/>
              </a:rPr>
              <a:t>}</a:t>
            </a:r>
            <a:r>
              <a:rPr lang="en-US" sz="2000">
                <a:latin typeface="Times New Roman" charset="0"/>
                <a:ea typeface="ＭＳ Ｐゴシック" charset="0"/>
                <a:cs typeface="ＭＳ Ｐゴシック" charset="0"/>
              </a:rPr>
              <a:t> </a:t>
            </a:r>
            <a:endParaRPr lang="en-US" sz="2400">
              <a:latin typeface="Arial" charset="0"/>
              <a:ea typeface="ＭＳ Ｐゴシック" charset="0"/>
              <a:cs typeface="ＭＳ Ｐゴシック" charset="0"/>
            </a:endParaRPr>
          </a:p>
          <a:p>
            <a:r>
              <a:rPr lang="en-US" sz="2400">
                <a:latin typeface="Arial" charset="0"/>
                <a:ea typeface="ＭＳ Ｐゴシック" charset="0"/>
                <a:cs typeface="Times New Roman" charset="0"/>
              </a:rPr>
              <a:t>Using the equality noted above:</a:t>
            </a:r>
            <a:endParaRPr lang="en-US" sz="2400">
              <a:latin typeface="Arial" charset="0"/>
              <a:ea typeface="ＭＳ Ｐゴシック" charset="0"/>
              <a:cs typeface="ＭＳ Ｐゴシック" charset="0"/>
            </a:endParaRPr>
          </a:p>
          <a:p>
            <a:r>
              <a:rPr lang="en-US" sz="2400">
                <a:latin typeface="Times New Roman" charset="0"/>
                <a:ea typeface="ＭＳ Ｐゴシック" charset="0"/>
                <a:cs typeface="ＭＳ Ｐゴシック" charset="0"/>
              </a:rPr>
              <a:t>{</a:t>
            </a:r>
            <a:r>
              <a:rPr lang="en-US" sz="2400" i="1">
                <a:latin typeface="Times New Roman" charset="0"/>
                <a:ea typeface="ＭＳ Ｐゴシック" charset="0"/>
                <a:cs typeface="ＭＳ Ｐゴシック" charset="0"/>
              </a:rPr>
              <a:t>∆g</a:t>
            </a:r>
            <a:r>
              <a:rPr lang="en-US" sz="2400">
                <a:latin typeface="Times New Roman" charset="0"/>
                <a:ea typeface="ＭＳ Ｐゴシック" charset="0"/>
                <a:cs typeface="ＭＳ Ｐゴシック" charset="0"/>
              </a:rPr>
              <a:t>}</a:t>
            </a:r>
            <a:r>
              <a:rPr lang="en-US" sz="2400" i="1">
                <a:latin typeface="Times New Roman" charset="0"/>
                <a:ea typeface="ＭＳ Ｐゴシック" charset="0"/>
                <a:cs typeface="ＭＳ Ｐゴシック" charset="0"/>
              </a:rPr>
              <a:t> </a:t>
            </a:r>
            <a:r>
              <a:rPr lang="en-US" sz="24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2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1</a:t>
            </a:r>
            <a:r>
              <a:rPr lang="en-US" sz="2400" baseline="30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a:latin typeface="Times New Roman" charset="0"/>
                <a:ea typeface="ＭＳ Ｐゴシック" charset="0"/>
                <a:cs typeface="ＭＳ Ｐゴシック" charset="0"/>
              </a:rPr>
              <a:t>} </a:t>
            </a:r>
            <a:r>
              <a:rPr lang="en-US" sz="2400">
                <a:latin typeface="Arial" charset="0"/>
                <a:ea typeface="ＭＳ Ｐゴシック" charset="0"/>
                <a:cs typeface="ＭＳ Ｐゴシック" charset="0"/>
              </a:rPr>
              <a:t>U </a:t>
            </a:r>
            <a:r>
              <a:rPr lang="en-US" sz="2400">
                <a:latin typeface="Times New Roman" charset="0"/>
                <a:ea typeface="ＭＳ Ｐゴシック" charset="0"/>
                <a:cs typeface="ＭＳ Ｐゴシック" charset="0"/>
              </a:rPr>
              <a:t>{</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1</a:t>
            </a:r>
            <a:r>
              <a:rPr lang="en-US" sz="2400" baseline="30000">
                <a:latin typeface="Times New Roman" charset="0"/>
                <a:ea typeface="ＭＳ Ｐゴシック" charset="0"/>
                <a:cs typeface="ＭＳ Ｐゴシック" charset="0"/>
              </a:rPr>
              <a:t>-1</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2</a:t>
            </a:r>
            <a:r>
              <a:rPr lang="en-US" sz="2400" baseline="30000">
                <a:latin typeface="Times New Roman" charset="0"/>
                <a:ea typeface="ＭＳ Ｐゴシック" charset="0"/>
                <a:cs typeface="ＭＳ Ｐゴシック" charset="0"/>
              </a:rPr>
              <a:t>-1</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a:latin typeface="Times New Roman" charset="0"/>
                <a:ea typeface="ＭＳ Ｐゴシック" charset="0"/>
                <a:cs typeface="ＭＳ Ｐゴシック" charset="0"/>
              </a:rPr>
              <a:t>}</a:t>
            </a:r>
            <a:br>
              <a:rPr lang="en-US" sz="2400">
                <a:latin typeface="Times New Roman" charset="0"/>
                <a:ea typeface="ＭＳ Ｐゴシック" charset="0"/>
                <a:cs typeface="ＭＳ Ｐゴシック" charset="0"/>
              </a:rPr>
            </a:br>
            <a:r>
              <a:rPr lang="en-US" sz="2400">
                <a:latin typeface="Times New Roman" charset="0"/>
                <a:ea typeface="ＭＳ Ｐゴシック" charset="0"/>
                <a:cs typeface="ＭＳ Ｐゴシック" charset="0"/>
              </a:rPr>
              <a:t>         =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2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1</a:t>
            </a:r>
            <a:r>
              <a:rPr lang="en-US" sz="2400" baseline="30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a:latin typeface="Times New Roman" charset="0"/>
                <a:ea typeface="ＭＳ Ｐゴシック" charset="0"/>
                <a:cs typeface="ＭＳ Ｐゴシック" charset="0"/>
              </a:rPr>
              <a:t>} </a:t>
            </a:r>
            <a:r>
              <a:rPr lang="en-US" sz="2400">
                <a:latin typeface="Arial" charset="0"/>
                <a:ea typeface="ＭＳ Ｐゴシック" charset="0"/>
                <a:cs typeface="ＭＳ Ｐゴシック" charset="0"/>
              </a:rPr>
              <a:t>U </a:t>
            </a:r>
            <a:r>
              <a:rPr lang="en-US" sz="2400">
                <a:latin typeface="Times New Roman" charset="0"/>
                <a:ea typeface="ＭＳ Ｐゴシック" charset="0"/>
                <a:cs typeface="ＭＳ Ｐゴシック" charset="0"/>
              </a:rPr>
              <a:t>{</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1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baseline="-25000">
                <a:latin typeface="Times New Roman" charset="0"/>
                <a:ea typeface="ＭＳ Ｐゴシック" charset="0"/>
                <a:cs typeface="ＭＳ Ｐゴシック" charset="0"/>
              </a:rPr>
              <a:t> </a:t>
            </a:r>
            <a:r>
              <a:rPr lang="en-US" sz="2400" i="1">
                <a:latin typeface="Times New Roman" charset="0"/>
                <a:ea typeface="ＭＳ Ｐゴシック" charset="0"/>
                <a:cs typeface="ＭＳ Ｐゴシック" charset="0"/>
              </a:rPr>
              <a:t>T</a:t>
            </a:r>
            <a:r>
              <a:rPr lang="en-US" sz="2400" baseline="-25000">
                <a:latin typeface="Times New Roman" charset="0"/>
                <a:ea typeface="ＭＳ Ｐゴシック" charset="0"/>
                <a:cs typeface="ＭＳ Ｐゴシック" charset="0"/>
              </a:rPr>
              <a:t>2 </a:t>
            </a: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c</a:t>
            </a:r>
            <a:r>
              <a:rPr lang="en-US" sz="2400">
                <a:latin typeface="Times New Roman" charset="0"/>
                <a:ea typeface="ＭＳ Ｐゴシック" charset="0"/>
                <a:cs typeface="ＭＳ Ｐゴシック" charset="0"/>
              </a:rPr>
              <a:t>}</a:t>
            </a:r>
          </a:p>
          <a:p>
            <a:r>
              <a:rPr lang="en-US" sz="2400">
                <a:latin typeface="Arial" charset="0"/>
                <a:ea typeface="ＭＳ Ｐゴシック" charset="0"/>
                <a:cs typeface="Times New Roman" charset="0"/>
              </a:rPr>
              <a:t>This demonstrates (Q.E.D.) that the order of the twins does not matter, </a:t>
            </a:r>
            <a:r>
              <a:rPr lang="en-US" sz="2400" b="1">
                <a:latin typeface="Arial" charset="0"/>
                <a:ea typeface="ＭＳ Ｐゴシック" charset="0"/>
                <a:cs typeface="Times New Roman" charset="0"/>
              </a:rPr>
              <a:t>provided that the twins both coincide with a crystal symmetry element </a:t>
            </a:r>
            <a:r>
              <a:rPr lang="en-US" sz="2400">
                <a:latin typeface="Arial" charset="0"/>
                <a:ea typeface="ＭＳ Ｐゴシック" charset="0"/>
                <a:cs typeface="Times New Roman" charset="0"/>
              </a:rPr>
              <a:t>such that the forward and backward rotations (with all their variants) yield the same </a:t>
            </a:r>
            <a:r>
              <a:rPr lang="en-US" sz="2400" i="1">
                <a:latin typeface="Arial" charset="0"/>
                <a:ea typeface="ＭＳ Ｐゴシック" charset="0"/>
                <a:cs typeface="Times New Roman" charset="0"/>
              </a:rPr>
              <a:t>set</a:t>
            </a:r>
            <a:r>
              <a:rPr lang="en-US" sz="2400">
                <a:latin typeface="Arial" charset="0"/>
                <a:ea typeface="ＭＳ Ｐゴシック" charset="0"/>
                <a:cs typeface="Times New Roman" charset="0"/>
              </a:rPr>
              <a:t> of results.</a:t>
            </a:r>
            <a:endParaRPr lang="en-US" sz="2400">
              <a:latin typeface="Arial" charset="0"/>
              <a:ea typeface="ＭＳ Ｐゴシック" charset="0"/>
              <a:cs typeface="ＭＳ Ｐゴシック" charset="0"/>
            </a:endParaRPr>
          </a:p>
          <a:p>
            <a:endParaRPr lang="en-US" sz="2400">
              <a:latin typeface="Arial" charset="0"/>
              <a:ea typeface="ＭＳ Ｐゴシック" charset="0"/>
              <a:cs typeface="ＭＳ Ｐゴシック" charset="0"/>
            </a:endParaRPr>
          </a:p>
        </p:txBody>
      </p:sp>
      <p:sp>
        <p:nvSpPr>
          <p:cNvPr id="1167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9842686-D236-FA43-8F29-53C6D8B35E0A}" type="slidenum">
              <a:rPr lang="en-US" sz="1400">
                <a:latin typeface="Times" charset="0"/>
              </a:rPr>
              <a:pPr/>
              <a:t>59</a:t>
            </a:fld>
            <a:endParaRPr lang="en-US" sz="1400">
              <a:latin typeface="Time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8465066-2EF3-E54C-8C90-108836846C60}" type="slidenum">
              <a:rPr lang="en-US" sz="1400">
                <a:latin typeface="Times" charset="0"/>
              </a:rPr>
              <a:pPr/>
              <a:t>6</a:t>
            </a:fld>
            <a:endParaRPr lang="en-US" sz="1400">
              <a:latin typeface="Times" charset="0"/>
            </a:endParaRPr>
          </a:p>
        </p:txBody>
      </p:sp>
      <p:sp>
        <p:nvSpPr>
          <p:cNvPr id="2560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What is a Grain Boundary?</a:t>
            </a:r>
          </a:p>
        </p:txBody>
      </p:sp>
      <p:sp>
        <p:nvSpPr>
          <p:cNvPr id="25604" name="Rectangle 3"/>
          <p:cNvSpPr>
            <a:spLocks noGrp="1" noChangeArrowheads="1"/>
          </p:cNvSpPr>
          <p:nvPr>
            <p:ph type="body" idx="1"/>
          </p:nvPr>
        </p:nvSpPr>
        <p:spPr/>
        <p:txBody>
          <a:bodyPr/>
          <a:lstStyle/>
          <a:p>
            <a:pPr>
              <a:lnSpc>
                <a:spcPct val="90000"/>
              </a:lnSpc>
            </a:pPr>
            <a:r>
              <a:rPr lang="en-US">
                <a:latin typeface="Arial" charset="0"/>
                <a:ea typeface="ＭＳ Ｐゴシック" charset="0"/>
                <a:cs typeface="ＭＳ Ｐゴシック" charset="0"/>
              </a:rPr>
              <a:t>Boundary between two grains.</a:t>
            </a:r>
          </a:p>
          <a:p>
            <a:pPr>
              <a:lnSpc>
                <a:spcPct val="90000"/>
              </a:lnSpc>
            </a:pPr>
            <a:r>
              <a:rPr lang="en-US">
                <a:latin typeface="Arial" charset="0"/>
                <a:ea typeface="ＭＳ Ｐゴシック" charset="0"/>
                <a:cs typeface="ＭＳ Ｐゴシック" charset="0"/>
              </a:rPr>
              <a:t>Regular atomic packing disrupted at the boundary.</a:t>
            </a:r>
          </a:p>
          <a:p>
            <a:pPr>
              <a:lnSpc>
                <a:spcPct val="90000"/>
              </a:lnSpc>
            </a:pPr>
            <a:r>
              <a:rPr lang="en-US">
                <a:latin typeface="Arial" charset="0"/>
                <a:ea typeface="ＭＳ Ｐゴシック" charset="0"/>
                <a:cs typeface="ＭＳ Ｐゴシック" charset="0"/>
              </a:rPr>
              <a:t>In most crystalline solids, a grain boundary is very thin (one/two atoms).</a:t>
            </a:r>
          </a:p>
          <a:p>
            <a:pPr>
              <a:lnSpc>
                <a:spcPct val="90000"/>
              </a:lnSpc>
            </a:pPr>
            <a:r>
              <a:rPr lang="en-US">
                <a:latin typeface="Arial" charset="0"/>
                <a:ea typeface="ＭＳ Ｐゴシック" charset="0"/>
                <a:cs typeface="ＭＳ Ｐゴシック" charset="0"/>
              </a:rPr>
              <a:t>Disorder (broken bonds) unavoidable for geometrical reasons; therefore large excess free energy (0.1 - 1 J.m</a:t>
            </a:r>
            <a:r>
              <a:rPr lang="en-US" baseline="30000">
                <a:latin typeface="Arial" charset="0"/>
                <a:ea typeface="ＭＳ Ｐゴシック" charset="0"/>
                <a:cs typeface="ＭＳ Ｐゴシック" charset="0"/>
              </a:rPr>
              <a:t>-2</a:t>
            </a:r>
            <a:r>
              <a:rPr lang="en-US">
                <a:latin typeface="Arial"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atin typeface="Times" charset="0"/>
                <a:ea typeface="ＭＳ Ｐゴシック" charset="0"/>
                <a:cs typeface="ＭＳ Ｐゴシック" charset="0"/>
              </a:rPr>
              <a:t>Calculation with rexgbs</a:t>
            </a:r>
          </a:p>
        </p:txBody>
      </p:sp>
      <p:sp>
        <p:nvSpPr>
          <p:cNvPr id="117763" name="Content Placeholder 2"/>
          <p:cNvSpPr>
            <a:spLocks noGrp="1"/>
          </p:cNvSpPr>
          <p:nvPr>
            <p:ph idx="1"/>
          </p:nvPr>
        </p:nvSpPr>
        <p:spPr>
          <a:xfrm>
            <a:off x="685800" y="1447800"/>
            <a:ext cx="7772400" cy="4953000"/>
          </a:xfrm>
        </p:spPr>
        <p:txBody>
          <a:bodyPr/>
          <a:lstStyle/>
          <a:p>
            <a:r>
              <a:rPr lang="en-US" sz="1800">
                <a:latin typeface="Arial" charset="0"/>
                <a:ea typeface="ＭＳ Ｐゴシック" charset="0"/>
                <a:cs typeface="ＭＳ Ｐゴシック" charset="0"/>
              </a:rPr>
              <a:t>The results shown in many of the slides in this set were calculated with </a:t>
            </a:r>
            <a:r>
              <a:rPr lang="en-US" sz="1800" i="1">
                <a:latin typeface="Arial" charset="0"/>
                <a:ea typeface="ＭＳ Ｐゴシック" charset="0"/>
                <a:cs typeface="ＭＳ Ｐゴシック" charset="0"/>
              </a:rPr>
              <a:t>rexgbs.f</a:t>
            </a:r>
            <a:r>
              <a:rPr lang="en-US" sz="1800">
                <a:latin typeface="Arial" charset="0"/>
                <a:ea typeface="ＭＳ Ｐゴシック" charset="0"/>
                <a:cs typeface="ＭＳ Ｐゴシック" charset="0"/>
              </a:rPr>
              <a:t>.  This is a program written in fortran-77 that computes the disorientation for a given input pair of orientations (or a single misorientation).  </a:t>
            </a:r>
          </a:p>
          <a:p>
            <a:r>
              <a:rPr lang="en-US" sz="1800">
                <a:latin typeface="Arial" charset="0"/>
                <a:ea typeface="ＭＳ Ｐゴシック" charset="0"/>
                <a:cs typeface="ＭＳ Ｐゴシック" charset="0"/>
              </a:rPr>
              <a:t>Crystal symmetry: as of  Sep 08, cubic, hexagonal or orthorhombic are possible.</a:t>
            </a:r>
          </a:p>
          <a:p>
            <a:r>
              <a:rPr lang="en-US" sz="1800">
                <a:latin typeface="Arial" charset="0"/>
                <a:ea typeface="ＭＳ Ｐゴシック" charset="0"/>
                <a:cs typeface="ＭＳ Ｐゴシック" charset="0"/>
              </a:rPr>
              <a:t>Input: the program can either read direct input from the terminal, or from </a:t>
            </a:r>
            <a:r>
              <a:rPr lang="en-US" sz="1800" i="1">
                <a:latin typeface="Arial" charset="0"/>
                <a:ea typeface="ＭＳ Ｐゴシック" charset="0"/>
                <a:cs typeface="ＭＳ Ｐゴシック" charset="0"/>
              </a:rPr>
              <a:t>texin</a:t>
            </a:r>
            <a:r>
              <a:rPr lang="en-US" sz="1800">
                <a:latin typeface="Arial" charset="0"/>
                <a:ea typeface="ＭＳ Ｐゴシック" charset="0"/>
                <a:cs typeface="ＭＳ Ｐゴシック" charset="0"/>
              </a:rPr>
              <a:t>, which is has to be a list of Euler angles in popLA .WTS format.  There are 4 header lines and then each line has a triple of Euler angles [in degrees] and a weight [not needed for </a:t>
            </a:r>
            <a:r>
              <a:rPr lang="en-US" sz="1800" i="1">
                <a:latin typeface="Arial" charset="0"/>
                <a:ea typeface="ＭＳ Ｐゴシック" charset="0"/>
                <a:cs typeface="ＭＳ Ｐゴシック" charset="0"/>
              </a:rPr>
              <a:t>rexgbs</a:t>
            </a:r>
            <a:r>
              <a:rPr lang="en-US" sz="1800">
                <a:latin typeface="Arial" charset="0"/>
                <a:ea typeface="ＭＳ Ｐゴシック" charset="0"/>
                <a:cs typeface="ＭＳ Ｐゴシック" charset="0"/>
              </a:rPr>
              <a:t>].  Direct input can be in Euler angles (degrees or radians), (HKL)[UVW] pairs, Rodrigues vectors, quaternions, or axis-angle.  In most cases, either a single misorientation can be entered, or a pair of orientations.</a:t>
            </a:r>
          </a:p>
          <a:p>
            <a:r>
              <a:rPr lang="en-US" sz="1800">
                <a:latin typeface="Arial" charset="0"/>
                <a:ea typeface="ＭＳ Ｐゴシック" charset="0"/>
                <a:cs typeface="ＭＳ Ｐゴシック" charset="0"/>
              </a:rPr>
              <a:t>The program is available on my website under the </a:t>
            </a:r>
            <a:r>
              <a:rPr lang="en-US" sz="1800" i="1">
                <a:latin typeface="Arial" charset="0"/>
                <a:ea typeface="ＭＳ Ｐゴシック" charset="0"/>
                <a:cs typeface="ＭＳ Ｐゴシック" charset="0"/>
              </a:rPr>
              <a:t>neon.materials.cmu.edu/rollett/texture_subroutines</a:t>
            </a:r>
            <a:r>
              <a:rPr lang="en-US" sz="1800">
                <a:latin typeface="Arial" charset="0"/>
                <a:ea typeface="ＭＳ Ｐゴシック" charset="0"/>
                <a:cs typeface="ＭＳ Ｐゴシック" charset="0"/>
              </a:rPr>
              <a:t> directory.</a:t>
            </a:r>
          </a:p>
        </p:txBody>
      </p:sp>
      <p:sp>
        <p:nvSpPr>
          <p:cNvPr id="1177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48490C6-8D1A-1B42-9F8D-EE386425D174}" type="slidenum">
              <a:rPr lang="en-US" sz="1400">
                <a:latin typeface="Times" charset="0"/>
              </a:rPr>
              <a:pPr/>
              <a:t>60</a:t>
            </a:fld>
            <a:endParaRPr lang="en-US" sz="1400">
              <a:latin typeface="Times"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atin typeface="Times" charset="0"/>
                <a:ea typeface="ＭＳ Ｐゴシック" charset="0"/>
                <a:cs typeface="ＭＳ Ｐゴシック" charset="0"/>
              </a:rPr>
              <a:t>rexgbs </a:t>
            </a:r>
            <a:r>
              <a:rPr lang="en-US" i="0">
                <a:latin typeface="Times" charset="0"/>
                <a:ea typeface="ＭＳ Ｐゴシック" charset="0"/>
                <a:cs typeface="ＭＳ Ｐゴシック" charset="0"/>
              </a:rPr>
              <a:t>output</a:t>
            </a:r>
          </a:p>
        </p:txBody>
      </p:sp>
      <p:sp>
        <p:nvSpPr>
          <p:cNvPr id="118787" name="Content Placeholder 2"/>
          <p:cNvSpPr>
            <a:spLocks noGrp="1"/>
          </p:cNvSpPr>
          <p:nvPr>
            <p:ph idx="1"/>
          </p:nvPr>
        </p:nvSpPr>
        <p:spPr/>
        <p:txBody>
          <a:bodyPr/>
          <a:lstStyle/>
          <a:p>
            <a:r>
              <a:rPr lang="en-US" sz="1600">
                <a:latin typeface="Arial" charset="0"/>
                <a:ea typeface="ＭＳ Ｐゴシック" charset="0"/>
                <a:cs typeface="ＭＳ Ｐゴシック" charset="0"/>
              </a:rPr>
              <a:t>Output: </a:t>
            </a:r>
            <a:r>
              <a:rPr lang="en-US" sz="1600" i="1">
                <a:latin typeface="Arial" charset="0"/>
                <a:ea typeface="ＭＳ Ｐゴシック" charset="0"/>
                <a:cs typeface="ＭＳ Ｐゴシック" charset="0"/>
              </a:rPr>
              <a:t>rexgbs_output.txt </a:t>
            </a:r>
            <a:r>
              <a:rPr lang="en-US" sz="1600">
                <a:latin typeface="Arial" charset="0"/>
                <a:ea typeface="ＭＳ Ｐゴシック" charset="0"/>
                <a:cs typeface="ＭＳ Ｐゴシック" charset="0"/>
              </a:rPr>
              <a:t>contains the standard output from the program (similar to what you see on the screen).  Each combination of grains (orientations) leads to a unique disorientation, printed in terms of axis-angle and quaternion.</a:t>
            </a:r>
          </a:p>
          <a:p>
            <a:r>
              <a:rPr lang="en-US" sz="1600">
                <a:latin typeface="Arial" charset="0"/>
                <a:ea typeface="ＭＳ Ｐゴシック" charset="0"/>
                <a:cs typeface="ＭＳ Ｐゴシック" charset="0"/>
              </a:rPr>
              <a:t>Output: </a:t>
            </a:r>
            <a:r>
              <a:rPr lang="en-US" sz="1600" i="1">
                <a:solidFill>
                  <a:srgbClr val="000000"/>
                </a:solidFill>
                <a:latin typeface="Arial" charset="0"/>
                <a:ea typeface="ＭＳ Ｐゴシック" charset="0"/>
                <a:cs typeface="Lucida Grande" charset="0"/>
              </a:rPr>
              <a:t>rexgbs_misors.mdf</a:t>
            </a:r>
            <a:r>
              <a:rPr lang="en-US" sz="1600">
                <a:solidFill>
                  <a:srgbClr val="000000"/>
                </a:solidFill>
                <a:latin typeface="Arial" charset="0"/>
                <a:ea typeface="ＭＳ Ｐゴシック" charset="0"/>
                <a:cs typeface="Lucida Grande" charset="0"/>
              </a:rPr>
              <a:t> contains the same output as above but listed as quaternions so that the disorientations can be plotted with RF_misor (latest is RF_misor_27Aug08.f).</a:t>
            </a:r>
          </a:p>
          <a:p>
            <a:r>
              <a:rPr lang="en-US" sz="1600">
                <a:solidFill>
                  <a:srgbClr val="000000"/>
                </a:solidFill>
                <a:latin typeface="Arial" charset="0"/>
                <a:ea typeface="ＭＳ Ｐゴシック" charset="0"/>
                <a:cs typeface="Lucida Grande" charset="0"/>
              </a:rPr>
              <a:t>Output: </a:t>
            </a:r>
            <a:r>
              <a:rPr lang="en-US" sz="1600" i="1">
                <a:solidFill>
                  <a:srgbClr val="000000"/>
                </a:solidFill>
                <a:latin typeface="Arial" charset="0"/>
                <a:ea typeface="ＭＳ Ｐゴシック" charset="0"/>
                <a:cs typeface="Lucida Grande" charset="0"/>
              </a:rPr>
              <a:t>rexgbs_Eulers.wts </a:t>
            </a:r>
            <a:r>
              <a:rPr lang="en-US" sz="1600">
                <a:solidFill>
                  <a:srgbClr val="000000"/>
                </a:solidFill>
                <a:latin typeface="Arial" charset="0"/>
                <a:ea typeface="ＭＳ Ｐゴシック" charset="0"/>
                <a:cs typeface="Lucida Grande" charset="0"/>
              </a:rPr>
              <a:t>contains the same information as above, except that it is formatted as a popLA .WTS file (4 header lines, then sets of 3 Euler angles with a weight of 1) so that it can be processed with wts2pop to examine and plot textures.</a:t>
            </a:r>
            <a:r>
              <a:rPr lang="en-US" sz="1600">
                <a:latin typeface="Arial" charset="0"/>
                <a:ea typeface="ＭＳ Ｐゴシック" charset="0"/>
                <a:cs typeface="ＭＳ Ｐゴシック" charset="0"/>
              </a:rPr>
              <a:t> The special feature of this output is that it includes all the variants of the final orientation, including the effect of an intermediate symmetry operator when requested.  This permits twin chains to be treated, as discussed in the preceding slides.</a:t>
            </a:r>
          </a:p>
          <a:p>
            <a:r>
              <a:rPr lang="en-US" sz="1600">
                <a:latin typeface="Arial" charset="0"/>
                <a:ea typeface="ＭＳ Ｐゴシック" charset="0"/>
                <a:cs typeface="ＭＳ Ｐゴシック" charset="0"/>
              </a:rPr>
              <a:t>Output: </a:t>
            </a:r>
            <a:r>
              <a:rPr lang="en-US" sz="1600" i="1">
                <a:latin typeface="Arial" charset="0"/>
                <a:ea typeface="ＭＳ Ｐゴシック" charset="0"/>
                <a:cs typeface="ＭＳ Ｐゴシック" charset="0"/>
              </a:rPr>
              <a:t>rexgbs_misors_forward.mdf </a:t>
            </a:r>
            <a:r>
              <a:rPr lang="en-US" sz="1600">
                <a:latin typeface="Arial" charset="0"/>
                <a:ea typeface="ＭＳ Ｐゴシック" charset="0"/>
                <a:cs typeface="ＭＳ Ｐゴシック" charset="0"/>
              </a:rPr>
              <a:t>contains the same information as the file above, but formatted such as to be suitable as input for RF_misor.  As of Sep 08, this does not give different results from </a:t>
            </a:r>
            <a:r>
              <a:rPr lang="en-US" sz="1600" i="1">
                <a:solidFill>
                  <a:srgbClr val="000000"/>
                </a:solidFill>
                <a:latin typeface="Arial" charset="0"/>
                <a:ea typeface="ＭＳ Ｐゴシック" charset="0"/>
                <a:cs typeface="Lucida Grande" charset="0"/>
              </a:rPr>
              <a:t>rexgbs_misors.mdf</a:t>
            </a:r>
            <a:r>
              <a:rPr lang="en-US" sz="1600">
                <a:solidFill>
                  <a:srgbClr val="000000"/>
                </a:solidFill>
                <a:latin typeface="Arial" charset="0"/>
                <a:ea typeface="ＭＳ Ｐゴシック" charset="0"/>
                <a:cs typeface="Lucida Grande" charset="0"/>
              </a:rPr>
              <a:t> </a:t>
            </a:r>
            <a:r>
              <a:rPr lang="en-US" sz="1600">
                <a:latin typeface="Arial" charset="0"/>
                <a:ea typeface="ＭＳ Ｐゴシック" charset="0"/>
                <a:cs typeface="ＭＳ Ｐゴシック" charset="0"/>
              </a:rPr>
              <a:t>when plotted in the fundamental zone (of misorientations).</a:t>
            </a:r>
          </a:p>
        </p:txBody>
      </p:sp>
      <p:sp>
        <p:nvSpPr>
          <p:cNvPr id="1187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CD4B4EF-EDB5-B145-A477-156E6A65125A}" type="slidenum">
              <a:rPr lang="en-US" sz="1400">
                <a:latin typeface="Times" charset="0"/>
              </a:rPr>
              <a:pPr/>
              <a:t>61</a:t>
            </a:fld>
            <a:endParaRPr lang="en-US" sz="1400">
              <a:latin typeface="Times"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EEE7ADD-7335-A648-A32B-B87966B017D7}" type="slidenum">
              <a:rPr lang="en-US" sz="1400">
                <a:latin typeface="Times" charset="0"/>
              </a:rPr>
              <a:pPr/>
              <a:t>62</a:t>
            </a:fld>
            <a:endParaRPr lang="en-US" sz="1400">
              <a:latin typeface="Times" charset="0"/>
            </a:endParaRPr>
          </a:p>
        </p:txBody>
      </p:sp>
      <p:sp>
        <p:nvSpPr>
          <p:cNvPr id="11981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Summary</a:t>
            </a:r>
          </a:p>
        </p:txBody>
      </p:sp>
      <p:sp>
        <p:nvSpPr>
          <p:cNvPr id="119812" name="Rectangle 3"/>
          <p:cNvSpPr>
            <a:spLocks noGrp="1" noChangeArrowheads="1"/>
          </p:cNvSpPr>
          <p:nvPr>
            <p:ph type="body" idx="1"/>
          </p:nvPr>
        </p:nvSpPr>
        <p:spPr/>
        <p:txBody>
          <a:bodyPr/>
          <a:lstStyle/>
          <a:p>
            <a:r>
              <a:rPr lang="en-US" sz="2000">
                <a:latin typeface="Arial" charset="0"/>
                <a:ea typeface="ＭＳ Ｐゴシック" charset="0"/>
                <a:cs typeface="ＭＳ Ｐゴシック" charset="0"/>
              </a:rPr>
              <a:t>Grain boundaries require 3 parameters to describe the lattice relationship because it is a rotation (misorientation).</a:t>
            </a:r>
          </a:p>
          <a:p>
            <a:r>
              <a:rPr lang="en-US" sz="2000">
                <a:latin typeface="Arial" charset="0"/>
                <a:ea typeface="ＭＳ Ｐゴシック" charset="0"/>
                <a:cs typeface="ＭＳ Ｐゴシック" charset="0"/>
              </a:rPr>
              <a:t>Misorientation is calculated from the product (or </a:t>
            </a:r>
            <a:r>
              <a:rPr lang="en-US" sz="2000" i="1">
                <a:latin typeface="Arial" charset="0"/>
                <a:ea typeface="ＭＳ Ｐゴシック" charset="0"/>
                <a:cs typeface="ＭＳ Ｐゴシック" charset="0"/>
              </a:rPr>
              <a:t>composition</a:t>
            </a:r>
            <a:r>
              <a:rPr lang="en-US" sz="2000">
                <a:latin typeface="Arial" charset="0"/>
                <a:ea typeface="ＭＳ Ｐゴシック" charset="0"/>
                <a:cs typeface="ＭＳ Ｐゴシック" charset="0"/>
              </a:rPr>
              <a:t>) of one orientation and the inverse of the other.</a:t>
            </a:r>
          </a:p>
          <a:p>
            <a:r>
              <a:rPr lang="en-US" sz="2000">
                <a:latin typeface="Arial" charset="0"/>
                <a:ea typeface="ＭＳ Ｐゴシック" charset="0"/>
                <a:cs typeface="ＭＳ Ｐゴシック" charset="0"/>
              </a:rPr>
              <a:t>Almost invariably, misorientations between two crystals are described in terms of the local, crystal frame so that the misorientation axis is in crystal coordinates.</a:t>
            </a:r>
          </a:p>
          <a:p>
            <a:r>
              <a:rPr lang="en-US" sz="2000">
                <a:latin typeface="Arial" charset="0"/>
                <a:ea typeface="ＭＳ Ｐゴシック" charset="0"/>
                <a:cs typeface="ＭＳ Ｐゴシック" charset="0"/>
              </a:rPr>
              <a:t>To find the minimum misorientation angle, one need only apply one set of 24 symmetry operators for cubic crystals.  However, to find the full disorientation between two cubic crystals, one must apply the symmetry operators twice (24x24) and reverse the order of the two crystals (switching symmetry).</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C97588A-804C-5944-881A-F0A3E75E80E4}" type="slidenum">
              <a:rPr lang="en-US" sz="1400">
                <a:latin typeface="Times" charset="0"/>
              </a:rPr>
              <a:pPr/>
              <a:t>63</a:t>
            </a:fld>
            <a:endParaRPr lang="en-US" sz="1400">
              <a:latin typeface="Times" charset="0"/>
            </a:endParaRPr>
          </a:p>
        </p:txBody>
      </p:sp>
      <p:sp>
        <p:nvSpPr>
          <p:cNvPr id="12185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Summary</a:t>
            </a:r>
          </a:p>
        </p:txBody>
      </p:sp>
      <p:sp>
        <p:nvSpPr>
          <p:cNvPr id="121860" name="Rectangle 3"/>
          <p:cNvSpPr>
            <a:spLocks noGrp="1" noChangeArrowheads="1"/>
          </p:cNvSpPr>
          <p:nvPr>
            <p:ph type="body" idx="1"/>
          </p:nvPr>
        </p:nvSpPr>
        <p:spPr>
          <a:xfrm>
            <a:off x="685800" y="1447800"/>
            <a:ext cx="8229600" cy="5105400"/>
          </a:xfrm>
        </p:spPr>
        <p:txBody>
          <a:bodyPr/>
          <a:lstStyle/>
          <a:p>
            <a:pPr>
              <a:lnSpc>
                <a:spcPct val="90000"/>
              </a:lnSpc>
            </a:pPr>
            <a:r>
              <a:rPr lang="en-US" sz="2400">
                <a:latin typeface="Arial" charset="0"/>
                <a:ea typeface="ＭＳ Ｐゴシック" charset="0"/>
                <a:cs typeface="ＭＳ Ｐゴシック" charset="0"/>
              </a:rPr>
              <a:t>Differences between </a:t>
            </a:r>
            <a:r>
              <a:rPr lang="en-US" sz="2400" i="1">
                <a:latin typeface="Arial" charset="0"/>
                <a:ea typeface="ＭＳ Ｐゴシック" charset="0"/>
                <a:cs typeface="ＭＳ Ｐゴシック" charset="0"/>
              </a:rPr>
              <a:t>orientation</a:t>
            </a:r>
            <a:r>
              <a:rPr lang="en-US" sz="2400">
                <a:latin typeface="Arial" charset="0"/>
                <a:ea typeface="ＭＳ Ｐゴシック" charset="0"/>
                <a:cs typeface="ＭＳ Ｐゴシック" charset="0"/>
              </a:rPr>
              <a:t> and </a:t>
            </a:r>
            <a:r>
              <a:rPr lang="en-US" sz="2400" i="1">
                <a:latin typeface="Arial" charset="0"/>
                <a:ea typeface="ＭＳ Ｐゴシック" charset="0"/>
                <a:cs typeface="ＭＳ Ｐゴシック" charset="0"/>
              </a:rPr>
              <a:t>misorientation</a:t>
            </a:r>
            <a:r>
              <a:rPr lang="en-US" sz="2400">
                <a:latin typeface="Arial" charset="0"/>
                <a:ea typeface="ＭＳ Ｐゴシック" charset="0"/>
                <a:cs typeface="ＭＳ Ｐゴシック" charset="0"/>
              </a:rPr>
              <a:t>?  There are some differences: </a:t>
            </a:r>
            <a:r>
              <a:rPr lang="en-US" sz="2400" i="1">
                <a:latin typeface="Arial" charset="0"/>
                <a:ea typeface="ＭＳ Ｐゴシック" charset="0"/>
                <a:cs typeface="ＭＳ Ｐゴシック" charset="0"/>
              </a:rPr>
              <a:t>misorientation </a:t>
            </a:r>
            <a:r>
              <a:rPr lang="en-US" sz="2400">
                <a:latin typeface="Arial" charset="0"/>
                <a:ea typeface="ＭＳ Ｐゴシック" charset="0"/>
                <a:cs typeface="ＭＳ Ｐゴシック" charset="0"/>
              </a:rPr>
              <a:t>always involves two orientations and therefore (in principle) two sets of symmetry operators (as well as switching symmetry for grain boundaries).</a:t>
            </a:r>
            <a:br>
              <a:rPr lang="en-US" sz="2400">
                <a:latin typeface="Arial" charset="0"/>
                <a:ea typeface="ＭＳ Ｐゴシック" charset="0"/>
                <a:cs typeface="ＭＳ Ｐゴシック" charset="0"/>
              </a:rPr>
            </a:br>
            <a:r>
              <a:rPr lang="en-US" sz="2400">
                <a:latin typeface="Times New Roman" charset="0"/>
                <a:ea typeface="ＭＳ Ｐゴシック" charset="0"/>
                <a:cs typeface="ＭＳ Ｐゴシック" charset="0"/>
              </a:rPr>
              <a:t>{</a:t>
            </a:r>
            <a:r>
              <a:rPr lang="en-US" sz="2400">
                <a:solidFill>
                  <a:srgbClr val="FF0000"/>
                </a:solidFill>
                <a:latin typeface="Times New Roman" charset="0"/>
                <a:ea typeface="ＭＳ Ｐゴシック" charset="0"/>
                <a:cs typeface="ＭＳ Ｐゴシック" charset="0"/>
              </a:rPr>
              <a:t>∆g</a:t>
            </a:r>
            <a:r>
              <a:rPr lang="en-US" sz="2400">
                <a:latin typeface="Times New Roman" charset="0"/>
                <a:ea typeface="ＭＳ Ｐゴシック" charset="0"/>
                <a:cs typeface="ＭＳ Ｐゴシック" charset="0"/>
              </a:rPr>
              <a:t>}</a:t>
            </a:r>
            <a:r>
              <a:rPr lang="en-US" sz="2400">
                <a:solidFill>
                  <a:srgbClr val="FF0000"/>
                </a:solidFill>
                <a:latin typeface="Times New Roman" charset="0"/>
                <a:ea typeface="ＭＳ Ｐゴシック" charset="0"/>
                <a:cs typeface="ＭＳ Ｐゴシック" charset="0"/>
              </a:rPr>
              <a:t> = (</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 </a:t>
            </a:r>
            <a:r>
              <a:rPr lang="en-US" sz="2400">
                <a:solidFill>
                  <a:srgbClr val="FF0000"/>
                </a:solidFill>
                <a:latin typeface="Times New Roman" charset="0"/>
                <a:ea typeface="ＭＳ Ｐゴシック" charset="0"/>
                <a:cs typeface="ＭＳ Ｐゴシック" charset="0"/>
              </a:rPr>
              <a:t>g</a:t>
            </a:r>
            <a:r>
              <a:rPr lang="en-US" sz="2400" baseline="-25000">
                <a:solidFill>
                  <a:srgbClr val="FF0000"/>
                </a:solidFill>
                <a:latin typeface="Times New Roman" charset="0"/>
                <a:ea typeface="ＭＳ Ｐゴシック" charset="0"/>
                <a:cs typeface="ＭＳ Ｐゴシック" charset="0"/>
              </a:rPr>
              <a:t>B</a:t>
            </a:r>
            <a:r>
              <a:rPr lang="en-US" sz="2400" i="1">
                <a:solidFill>
                  <a:srgbClr val="FF0000"/>
                </a:solidFill>
                <a:latin typeface="Times New Roman" charset="0"/>
                <a:ea typeface="ＭＳ Ｐゴシック" charset="0"/>
                <a:cs typeface="ＭＳ Ｐゴシック" charset="0"/>
              </a:rPr>
              <a:t>)</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 </a:t>
            </a:r>
            <a:r>
              <a:rPr lang="en-US" sz="2400">
                <a:solidFill>
                  <a:srgbClr val="FF0000"/>
                </a:solidFill>
                <a:latin typeface="Times New Roman" charset="0"/>
                <a:ea typeface="ＭＳ Ｐゴシック" charset="0"/>
                <a:cs typeface="ＭＳ Ｐゴシック" charset="0"/>
              </a:rPr>
              <a:t>g</a:t>
            </a:r>
            <a:r>
              <a:rPr lang="en-US" sz="2400" baseline="-25000">
                <a:solidFill>
                  <a:srgbClr val="FF0000"/>
                </a:solidFill>
                <a:latin typeface="Times New Roman" charset="0"/>
                <a:ea typeface="ＭＳ Ｐゴシック" charset="0"/>
                <a:cs typeface="ＭＳ Ｐゴシック" charset="0"/>
              </a:rPr>
              <a:t>A</a:t>
            </a:r>
            <a:r>
              <a:rPr lang="en-US" sz="2400" i="1">
                <a:solidFill>
                  <a:srgbClr val="FF0000"/>
                </a:solidFill>
                <a:latin typeface="Times New Roman" charset="0"/>
                <a:ea typeface="ＭＳ Ｐゴシック" charset="0"/>
                <a:cs typeface="ＭＳ Ｐゴシック" charset="0"/>
              </a:rPr>
              <a:t>)</a:t>
            </a:r>
            <a:r>
              <a:rPr lang="en-US" sz="2400" baseline="30000">
                <a:solidFill>
                  <a:srgbClr val="FF0000"/>
                </a:solidFill>
                <a:latin typeface="Times New Roman" charset="0"/>
                <a:ea typeface="ＭＳ Ｐゴシック" charset="0"/>
                <a:cs typeface="ＭＳ Ｐゴシック" charset="0"/>
              </a:rPr>
              <a:t>-1 </a:t>
            </a:r>
            <a:r>
              <a:rPr lang="en-US" sz="2400">
                <a:solidFill>
                  <a:srgbClr val="FF0000"/>
                </a:solidFill>
                <a:latin typeface="Times New Roman" charset="0"/>
                <a:ea typeface="ＭＳ Ｐゴシック" charset="0"/>
                <a:cs typeface="ＭＳ Ｐゴシック" charset="0"/>
              </a:rPr>
              <a:t>= </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a:t>
            </a:r>
            <a:r>
              <a:rPr lang="en-US" sz="2400">
                <a:solidFill>
                  <a:srgbClr val="FF0000"/>
                </a:solidFill>
                <a:latin typeface="Times New Roman" charset="0"/>
                <a:ea typeface="ＭＳ Ｐゴシック" charset="0"/>
                <a:cs typeface="ＭＳ Ｐゴシック" charset="0"/>
              </a:rPr>
              <a:t>g</a:t>
            </a:r>
            <a:r>
              <a:rPr lang="en-US" sz="2400" baseline="-25000">
                <a:solidFill>
                  <a:srgbClr val="FF0000"/>
                </a:solidFill>
                <a:latin typeface="Times New Roman" charset="0"/>
                <a:ea typeface="ＭＳ Ｐゴシック" charset="0"/>
                <a:cs typeface="ＭＳ Ｐゴシック" charset="0"/>
              </a:rPr>
              <a:t>B</a:t>
            </a:r>
            <a:r>
              <a:rPr lang="en-US" sz="2400">
                <a:solidFill>
                  <a:srgbClr val="FF0000"/>
                </a:solidFill>
                <a:latin typeface="Times New Roman" charset="0"/>
                <a:ea typeface="ＭＳ Ｐゴシック" charset="0"/>
                <a:cs typeface="ＭＳ Ｐゴシック" charset="0"/>
              </a:rPr>
              <a:t>g</a:t>
            </a:r>
            <a:r>
              <a:rPr lang="en-US" sz="2400" baseline="-25000">
                <a:solidFill>
                  <a:srgbClr val="FF0000"/>
                </a:solidFill>
                <a:latin typeface="Times New Roman" charset="0"/>
                <a:ea typeface="ＭＳ Ｐゴシック" charset="0"/>
                <a:cs typeface="ＭＳ Ｐゴシック" charset="0"/>
              </a:rPr>
              <a:t>A</a:t>
            </a:r>
            <a:r>
              <a:rPr lang="en-US" sz="2400" baseline="30000">
                <a:solidFill>
                  <a:srgbClr val="FF0000"/>
                </a:solidFill>
                <a:latin typeface="Times New Roman" charset="0"/>
                <a:ea typeface="ＭＳ Ｐゴシック" charset="0"/>
                <a:cs typeface="ＭＳ Ｐゴシック" charset="0"/>
              </a:rPr>
              <a:t>-1</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a:t>
            </a:r>
            <a:r>
              <a:rPr lang="en-US" sz="2400" baseline="30000">
                <a:solidFill>
                  <a:srgbClr val="FF0000"/>
                </a:solidFill>
                <a:latin typeface="Times New Roman" charset="0"/>
                <a:ea typeface="ＭＳ Ｐゴシック" charset="0"/>
                <a:cs typeface="ＭＳ Ｐゴシック" charset="0"/>
              </a:rPr>
              <a:t>-1</a:t>
            </a:r>
            <a:r>
              <a:rPr lang="en-US" sz="2400">
                <a:solidFill>
                  <a:srgbClr val="FF0000"/>
                </a:solidFill>
                <a:latin typeface="Times New Roman" charset="0"/>
                <a:ea typeface="ＭＳ Ｐゴシック" charset="0"/>
                <a:cs typeface="ＭＳ Ｐゴシック" charset="0"/>
              </a:rPr>
              <a:t>.</a:t>
            </a:r>
            <a:r>
              <a:rPr lang="en-US" sz="2400">
                <a:latin typeface="Arial" charset="0"/>
                <a:ea typeface="ＭＳ Ｐゴシック" charset="0"/>
                <a:cs typeface="ＭＳ Ｐゴシック" charset="0"/>
              </a:rPr>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2400" i="1">
                <a:latin typeface="Arial" charset="0"/>
                <a:ea typeface="ＭＳ Ｐゴシック" charset="0"/>
                <a:cs typeface="ＭＳ Ｐゴシック" charset="0"/>
              </a:rPr>
              <a:t>Orientation</a:t>
            </a:r>
            <a:r>
              <a:rPr lang="en-US" sz="2400">
                <a:latin typeface="Arial" charset="0"/>
                <a:ea typeface="ＭＳ Ｐゴシック" charset="0"/>
                <a:cs typeface="ＭＳ Ｐゴシック" charset="0"/>
              </a:rPr>
              <a:t> involves only one orientation, although one can think of it as being calculated in the same way as misorientation, just with one of the orientations set to be the identity (matrix), </a:t>
            </a:r>
            <a:r>
              <a:rPr lang="en-US" sz="2400" b="1" i="1">
                <a:latin typeface="Arial" charset="0"/>
                <a:ea typeface="ＭＳ Ｐゴシック" charset="0"/>
                <a:cs typeface="ＭＳ Ｐゴシック" charset="0"/>
              </a:rPr>
              <a:t>I</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So, leaving out sample symmetry and starting with the same formula, the set of equivalent orientations for grain B is:</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2400">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i="1" baseline="-25000">
                <a:solidFill>
                  <a:srgbClr val="FF0000"/>
                </a:solidFill>
                <a:latin typeface="Times New Roman" charset="0"/>
                <a:ea typeface="ＭＳ Ｐゴシック" charset="0"/>
                <a:cs typeface="ＭＳ Ｐゴシック" charset="0"/>
              </a:rPr>
              <a:t>B</a:t>
            </a:r>
            <a:r>
              <a:rPr lang="en-US" sz="2400">
                <a:latin typeface="Times New Roman" charset="0"/>
                <a:ea typeface="ＭＳ Ｐゴシック" charset="0"/>
                <a:cs typeface="ＭＳ Ｐゴシック" charset="0"/>
              </a:rPr>
              <a:t>}</a:t>
            </a:r>
            <a:r>
              <a:rPr lang="en-US" sz="2400">
                <a:solidFill>
                  <a:srgbClr val="FF0000"/>
                </a:solidFill>
                <a:latin typeface="Times New Roman" charset="0"/>
                <a:ea typeface="ＭＳ Ｐゴシック" charset="0"/>
                <a:cs typeface="ＭＳ Ｐゴシック" charset="0"/>
              </a:rPr>
              <a:t> = (</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 </a:t>
            </a:r>
            <a:r>
              <a:rPr lang="en-US" sz="2400" i="1">
                <a:solidFill>
                  <a:srgbClr val="FF0000"/>
                </a:solidFill>
                <a:latin typeface="Times New Roman" charset="0"/>
                <a:ea typeface="ＭＳ Ｐゴシック" charset="0"/>
                <a:cs typeface="ＭＳ Ｐゴシック" charset="0"/>
              </a:rPr>
              <a:t>g</a:t>
            </a:r>
            <a:r>
              <a:rPr lang="en-US" sz="2400" baseline="-25000">
                <a:solidFill>
                  <a:srgbClr val="FF0000"/>
                </a:solidFill>
                <a:latin typeface="Times New Roman" charset="0"/>
                <a:ea typeface="ＭＳ Ｐゴシック" charset="0"/>
                <a:cs typeface="ＭＳ Ｐゴシック" charset="0"/>
              </a:rPr>
              <a:t>B</a:t>
            </a:r>
            <a:r>
              <a:rPr lang="en-US" sz="2400" i="1">
                <a:solidFill>
                  <a:srgbClr val="FF0000"/>
                </a:solidFill>
                <a:latin typeface="Times New Roman" charset="0"/>
                <a:ea typeface="ＭＳ Ｐゴシック" charset="0"/>
                <a:cs typeface="ＭＳ Ｐゴシック" charset="0"/>
              </a:rPr>
              <a:t>)</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 </a:t>
            </a:r>
            <a:r>
              <a:rPr lang="en-US" sz="2400" b="1" i="1">
                <a:solidFill>
                  <a:srgbClr val="FF0000"/>
                </a:solidFill>
                <a:latin typeface="Times New Roman" charset="0"/>
                <a:ea typeface="ＭＳ Ｐゴシック" charset="0"/>
                <a:cs typeface="ＭＳ Ｐゴシック" charset="0"/>
              </a:rPr>
              <a:t>I</a:t>
            </a:r>
            <a:r>
              <a:rPr lang="en-US" sz="2400" i="1">
                <a:solidFill>
                  <a:srgbClr val="FF0000"/>
                </a:solidFill>
                <a:latin typeface="Times New Roman" charset="0"/>
                <a:ea typeface="ＭＳ Ｐゴシック" charset="0"/>
                <a:cs typeface="ＭＳ Ｐゴシック" charset="0"/>
              </a:rPr>
              <a:t>)</a:t>
            </a:r>
            <a:r>
              <a:rPr lang="en-US" sz="2400" baseline="30000">
                <a:solidFill>
                  <a:srgbClr val="FF0000"/>
                </a:solidFill>
                <a:latin typeface="Times New Roman" charset="0"/>
                <a:ea typeface="ＭＳ Ｐゴシック" charset="0"/>
                <a:cs typeface="ＭＳ Ｐゴシック" charset="0"/>
              </a:rPr>
              <a:t>-1 </a:t>
            </a:r>
            <a:r>
              <a:rPr lang="en-US" sz="2400">
                <a:solidFill>
                  <a:srgbClr val="FF0000"/>
                </a:solidFill>
                <a:latin typeface="Times New Roman" charset="0"/>
                <a:ea typeface="ＭＳ Ｐゴシック" charset="0"/>
                <a:cs typeface="ＭＳ Ｐゴシック" charset="0"/>
              </a:rPr>
              <a:t>= </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a:t>
            </a:r>
            <a:r>
              <a:rPr lang="en-US" sz="2400" i="1">
                <a:solidFill>
                  <a:srgbClr val="FF0000"/>
                </a:solidFill>
                <a:latin typeface="Times New Roman" charset="0"/>
                <a:ea typeface="ＭＳ Ｐゴシック" charset="0"/>
                <a:cs typeface="ＭＳ Ｐゴシック" charset="0"/>
              </a:rPr>
              <a:t>g</a:t>
            </a:r>
            <a:r>
              <a:rPr lang="en-US" sz="2400" baseline="-25000">
                <a:solidFill>
                  <a:srgbClr val="FF0000"/>
                </a:solidFill>
                <a:latin typeface="Times New Roman" charset="0"/>
                <a:ea typeface="ＭＳ Ｐゴシック" charset="0"/>
                <a:cs typeface="ＭＳ Ｐゴシック" charset="0"/>
              </a:rPr>
              <a:t>B</a:t>
            </a:r>
            <a:r>
              <a:rPr lang="en-US" sz="2400" b="1" i="1">
                <a:solidFill>
                  <a:srgbClr val="FF0000"/>
                </a:solidFill>
                <a:latin typeface="Times New Roman" charset="0"/>
                <a:ea typeface="ＭＳ Ｐゴシック" charset="0"/>
                <a:cs typeface="ＭＳ Ｐゴシック" charset="0"/>
              </a:rPr>
              <a:t>I </a:t>
            </a:r>
            <a:r>
              <a:rPr lang="en-US" sz="2400">
                <a:solidFill>
                  <a:srgbClr val="FF0000"/>
                </a:solidFill>
                <a:latin typeface="Times New Roman" charset="0"/>
                <a:ea typeface="ＭＳ Ｐゴシック" charset="0"/>
                <a:cs typeface="ＭＳ Ｐゴシック" charset="0"/>
              </a:rPr>
              <a:t>= </a:t>
            </a:r>
            <a:r>
              <a:rPr lang="en-US" sz="2400" i="1">
                <a:solidFill>
                  <a:srgbClr val="FF0000"/>
                </a:solidFill>
                <a:latin typeface="Times New Roman" charset="0"/>
                <a:ea typeface="ＭＳ Ｐゴシック" charset="0"/>
                <a:cs typeface="ＭＳ Ｐゴシック" charset="0"/>
              </a:rPr>
              <a:t>O</a:t>
            </a:r>
            <a:r>
              <a:rPr lang="en-US" sz="2400" i="1" baseline="-25000">
                <a:solidFill>
                  <a:srgbClr val="FF0000"/>
                </a:solidFill>
                <a:latin typeface="Times New Roman" charset="0"/>
                <a:ea typeface="ＭＳ Ｐゴシック" charset="0"/>
                <a:cs typeface="ＭＳ Ｐゴシック" charset="0"/>
              </a:rPr>
              <a:t>c</a:t>
            </a:r>
            <a:r>
              <a:rPr lang="en-US" sz="2400" i="1">
                <a:solidFill>
                  <a:srgbClr val="FF0000"/>
                </a:solidFill>
                <a:latin typeface="Times New Roman" charset="0"/>
                <a:ea typeface="ＭＳ Ｐゴシック" charset="0"/>
                <a:cs typeface="ＭＳ Ｐゴシック" charset="0"/>
              </a:rPr>
              <a:t>g</a:t>
            </a:r>
            <a:r>
              <a:rPr lang="en-US" sz="2400" baseline="-25000">
                <a:solidFill>
                  <a:srgbClr val="FF0000"/>
                </a:solidFill>
                <a:latin typeface="Times New Roman" charset="0"/>
                <a:ea typeface="ＭＳ Ｐゴシック" charset="0"/>
                <a:cs typeface="ＭＳ Ｐゴシック" charset="0"/>
              </a:rPr>
              <a:t>B</a:t>
            </a:r>
            <a:r>
              <a:rPr lang="en-US" sz="2400">
                <a:solidFill>
                  <a:srgbClr val="FF0000"/>
                </a:solidFill>
                <a:latin typeface="Times New Roman" charset="0"/>
                <a:ea typeface="ＭＳ Ｐゴシック" charset="0"/>
                <a:cs typeface="ＭＳ Ｐゴシック" charset="0"/>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0C02F7A-44E4-1B43-B978-8B862C111F60}" type="slidenum">
              <a:rPr lang="en-US" sz="1400">
                <a:latin typeface="Times" charset="0"/>
              </a:rPr>
              <a:pPr/>
              <a:t>64</a:t>
            </a:fld>
            <a:endParaRPr lang="en-US" sz="1400">
              <a:latin typeface="Times" charset="0"/>
            </a:endParaRPr>
          </a:p>
        </p:txBody>
      </p:sp>
      <p:sp>
        <p:nvSpPr>
          <p:cNvPr id="12288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Summary, contd.</a:t>
            </a:r>
          </a:p>
        </p:txBody>
      </p:sp>
      <p:sp>
        <p:nvSpPr>
          <p:cNvPr id="122884" name="Rectangle 3"/>
          <p:cNvSpPr>
            <a:spLocks noGrp="1" noChangeArrowheads="1"/>
          </p:cNvSpPr>
          <p:nvPr>
            <p:ph type="body" idx="1"/>
          </p:nvPr>
        </p:nvSpPr>
        <p:spPr/>
        <p:txBody>
          <a:bodyPr/>
          <a:lstStyle/>
          <a:p>
            <a:pPr>
              <a:lnSpc>
                <a:spcPct val="90000"/>
              </a:lnSpc>
            </a:pPr>
            <a:r>
              <a:rPr lang="en-US" sz="2400">
                <a:latin typeface="Arial" charset="0"/>
                <a:ea typeface="ＭＳ Ｐゴシック" charset="0"/>
                <a:cs typeface="ＭＳ Ｐゴシック" charset="0"/>
              </a:rPr>
              <a:t>Misorientation distributions are defined in a similar way to orientation distributions, except that, for grain boundaries, they refer to area fractions rather than volume fractions.  The same parameters can be used for misorientations as for orientations (but the fundamental zone is different, in general - to be discussed later).</a:t>
            </a:r>
          </a:p>
          <a:p>
            <a:pPr>
              <a:lnSpc>
                <a:spcPct val="90000"/>
              </a:lnSpc>
            </a:pPr>
            <a:r>
              <a:rPr lang="en-US" sz="2400">
                <a:latin typeface="Arial" charset="0"/>
                <a:ea typeface="ＭＳ Ｐゴシック" charset="0"/>
                <a:cs typeface="ＭＳ Ｐゴシック" charset="0"/>
              </a:rPr>
              <a:t>In addition to the misorientation, boundaries require an additional two parameters to describe the plane.</a:t>
            </a:r>
          </a:p>
          <a:p>
            <a:pPr>
              <a:lnSpc>
                <a:spcPct val="90000"/>
              </a:lnSpc>
            </a:pPr>
            <a:r>
              <a:rPr lang="en-US" sz="2400">
                <a:latin typeface="Arial" charset="0"/>
                <a:ea typeface="ＭＳ Ｐゴシック" charset="0"/>
                <a:cs typeface="ＭＳ Ｐゴシック" charset="0"/>
              </a:rPr>
              <a:t>Rodrigues vectors are particularly useful for representing grain boundary crystallography; axis-angle and quaternions also useful - to be discussed later.</a:t>
            </a:r>
          </a:p>
          <a:p>
            <a:pPr>
              <a:lnSpc>
                <a:spcPct val="90000"/>
              </a:lnSpc>
            </a:pPr>
            <a:endParaRPr lang="en-US" sz="2800">
              <a:latin typeface="Arial" charset="0"/>
              <a:ea typeface="ＭＳ Ｐゴシック" charset="0"/>
              <a:cs typeface="ＭＳ Ｐゴシック"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9425115-6341-8B4C-8DA4-E543E869F2B0}" type="slidenum">
              <a:rPr lang="en-US" sz="1400">
                <a:latin typeface="Times" charset="0"/>
              </a:rPr>
              <a:pPr/>
              <a:t>65</a:t>
            </a:fld>
            <a:endParaRPr lang="en-US" sz="1400">
              <a:latin typeface="Times" charset="0"/>
            </a:endParaRPr>
          </a:p>
        </p:txBody>
      </p:sp>
      <p:sp>
        <p:nvSpPr>
          <p:cNvPr id="12390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Supplemental Slides</a:t>
            </a:r>
          </a:p>
        </p:txBody>
      </p:sp>
      <p:sp>
        <p:nvSpPr>
          <p:cNvPr id="123908" name="Rectangle 3"/>
          <p:cNvSpPr>
            <a:spLocks noGrp="1" noChangeArrowheads="1"/>
          </p:cNvSpPr>
          <p:nvPr>
            <p:ph type="body" idx="1"/>
          </p:nvPr>
        </p:nvSpPr>
        <p:spPr/>
        <p:txBody>
          <a:bodyPr/>
          <a:lstStyle/>
          <a:p>
            <a:r>
              <a:rPr lang="en-US">
                <a:latin typeface="Arial" charset="0"/>
                <a:ea typeface="ＭＳ Ｐゴシック" charset="0"/>
                <a:cs typeface="ＭＳ Ｐゴシック" charset="0"/>
              </a:rPr>
              <a:t>[none]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39E6DDE1-168D-C14F-9D04-75F25873BDC7}" type="slidenum">
              <a:rPr lang="en-US" sz="1400">
                <a:latin typeface="Times" charset="0"/>
              </a:rPr>
              <a:pPr/>
              <a:t>7</a:t>
            </a:fld>
            <a:endParaRPr lang="en-US" sz="1400">
              <a:latin typeface="Times" charset="0"/>
            </a:endParaRPr>
          </a:p>
        </p:txBody>
      </p:sp>
      <p:sp>
        <p:nvSpPr>
          <p:cNvPr id="2765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Degrees of (Geometric) Freedom</a:t>
            </a:r>
          </a:p>
        </p:txBody>
      </p:sp>
      <p:sp>
        <p:nvSpPr>
          <p:cNvPr id="27652" name="Rectangle 3"/>
          <p:cNvSpPr>
            <a:spLocks noGrp="1" noChangeArrowheads="1"/>
          </p:cNvSpPr>
          <p:nvPr>
            <p:ph type="body" idx="1"/>
          </p:nvPr>
        </p:nvSpPr>
        <p:spPr>
          <a:xfrm>
            <a:off x="685800" y="1447800"/>
            <a:ext cx="7924800" cy="4876800"/>
          </a:xfrm>
        </p:spPr>
        <p:txBody>
          <a:bodyPr/>
          <a:lstStyle/>
          <a:p>
            <a:r>
              <a:rPr lang="en-US" sz="2000">
                <a:latin typeface="Arial" charset="0"/>
                <a:ea typeface="ＭＳ Ｐゴシック" charset="0"/>
                <a:cs typeface="ＭＳ Ｐゴシック" charset="0"/>
              </a:rPr>
              <a:t>Grain boundaries have 5 degrees of freedom in terms of their macroscopic geometry: </a:t>
            </a:r>
            <a:r>
              <a:rPr lang="en-US" sz="2000" i="1">
                <a:latin typeface="Arial" charset="0"/>
                <a:ea typeface="ＭＳ Ｐゴシック" charset="0"/>
                <a:cs typeface="ＭＳ Ｐゴシック" charset="0"/>
              </a:rPr>
              <a:t>either</a:t>
            </a:r>
            <a:r>
              <a:rPr lang="en-US" sz="2000">
                <a:latin typeface="Arial" charset="0"/>
                <a:ea typeface="ＭＳ Ｐゴシック" charset="0"/>
                <a:cs typeface="ＭＳ Ｐゴシック" charset="0"/>
              </a:rPr>
              <a:t> 3 parameters to specify a rotation between the lattices plus 2 parameters to specify the boundary plane; </a:t>
            </a:r>
            <a:r>
              <a:rPr lang="en-US" sz="2000" i="1">
                <a:latin typeface="Arial" charset="0"/>
                <a:ea typeface="ＭＳ Ｐゴシック" charset="0"/>
                <a:cs typeface="ＭＳ Ｐゴシック" charset="0"/>
              </a:rPr>
              <a:t>or</a:t>
            </a:r>
            <a:r>
              <a:rPr lang="en-US" sz="2000">
                <a:latin typeface="Arial" charset="0"/>
                <a:ea typeface="ＭＳ Ｐゴシック" charset="0"/>
                <a:cs typeface="ＭＳ Ｐゴシック" charset="0"/>
              </a:rPr>
              <a:t> 2 parameters for each boundary plane on each side of the boundary (total of 4) plus a twist angle (1 parameter) between the lattices.</a:t>
            </a:r>
          </a:p>
          <a:p>
            <a:r>
              <a:rPr lang="en-US" sz="2000">
                <a:latin typeface="Arial" charset="0"/>
                <a:ea typeface="ＭＳ Ｐゴシック" charset="0"/>
                <a:cs typeface="ＭＳ Ｐゴシック" charset="0"/>
              </a:rPr>
              <a:t>In addition to the macroscopic degrees of freedom, grain boundaries have 3 degrees of microscopic freedom (not considered here).  The lattices can be translated in the plane of the boundary, and they can move towards/away from each other along the boundary normal.</a:t>
            </a:r>
          </a:p>
          <a:p>
            <a:r>
              <a:rPr lang="en-US" sz="2000">
                <a:latin typeface="Arial" charset="0"/>
                <a:ea typeface="ＭＳ Ｐゴシック" charset="0"/>
                <a:cs typeface="ＭＳ Ｐゴシック" charset="0"/>
              </a:rPr>
              <a:t>If the orientation of a boundary with respect to </a:t>
            </a:r>
            <a:r>
              <a:rPr lang="en-US" sz="2000" i="1">
                <a:latin typeface="Arial" charset="0"/>
                <a:ea typeface="ＭＳ Ｐゴシック" charset="0"/>
                <a:cs typeface="ＭＳ Ｐゴシック" charset="0"/>
              </a:rPr>
              <a:t>sample axes</a:t>
            </a:r>
            <a:r>
              <a:rPr lang="en-US" sz="2000">
                <a:latin typeface="Arial" charset="0"/>
                <a:ea typeface="ＭＳ Ｐゴシック" charset="0"/>
                <a:cs typeface="ＭＳ Ｐゴシック" charset="0"/>
              </a:rPr>
              <a:t> matters (e.g. because of an applied stress, or magnetic field), then an additional 2 parameters must be specified.</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2387761-8B41-BC43-8474-EB808009928D}" type="slidenum">
              <a:rPr lang="en-US" sz="1400">
                <a:latin typeface="Times" charset="0"/>
              </a:rPr>
              <a:pPr/>
              <a:t>8</a:t>
            </a:fld>
            <a:endParaRPr lang="en-US" sz="1400">
              <a:latin typeface="Times" charset="0"/>
            </a:endParaRPr>
          </a:p>
        </p:txBody>
      </p:sp>
      <p:sp>
        <p:nvSpPr>
          <p:cNvPr id="2969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Boundary Type</a:t>
            </a:r>
          </a:p>
        </p:txBody>
      </p:sp>
      <p:sp>
        <p:nvSpPr>
          <p:cNvPr id="29700" name="Rectangle 3"/>
          <p:cNvSpPr>
            <a:spLocks noGrp="1" noChangeArrowheads="1"/>
          </p:cNvSpPr>
          <p:nvPr>
            <p:ph type="body" idx="1"/>
          </p:nvPr>
        </p:nvSpPr>
        <p:spPr>
          <a:xfrm>
            <a:off x="685800" y="1447800"/>
            <a:ext cx="7924800" cy="4876800"/>
          </a:xfrm>
        </p:spPr>
        <p:txBody>
          <a:bodyPr/>
          <a:lstStyle/>
          <a:p>
            <a:r>
              <a:rPr lang="en-US" sz="2000">
                <a:latin typeface="Arial" charset="0"/>
                <a:ea typeface="ＭＳ Ｐゴシック" charset="0"/>
                <a:cs typeface="ＭＳ Ｐゴシック" charset="0"/>
              </a:rPr>
              <a:t>There are several ways of describing grain boundaries.</a:t>
            </a:r>
          </a:p>
          <a:p>
            <a:r>
              <a:rPr lang="en-US" sz="2000">
                <a:latin typeface="Arial" charset="0"/>
                <a:ea typeface="ＭＳ Ｐゴシック" charset="0"/>
                <a:cs typeface="ＭＳ Ｐゴシック" charset="0"/>
              </a:rPr>
              <a:t>A traditional method (in materials science) uses the tilt-twist description.  </a:t>
            </a:r>
          </a:p>
          <a:p>
            <a:r>
              <a:rPr lang="en-US" sz="2000">
                <a:latin typeface="Arial" charset="0"/>
                <a:ea typeface="ＭＳ Ｐゴシック" charset="0"/>
                <a:cs typeface="ＭＳ Ｐゴシック" charset="0"/>
              </a:rPr>
              <a:t>A </a:t>
            </a:r>
            <a:r>
              <a:rPr lang="en-US" sz="2000" i="1">
                <a:latin typeface="Arial" charset="0"/>
                <a:ea typeface="ＭＳ Ｐゴシック" charset="0"/>
                <a:cs typeface="ＭＳ Ｐゴシック" charset="0"/>
              </a:rPr>
              <a:t>twist boundary</a:t>
            </a:r>
            <a:r>
              <a:rPr lang="en-US" sz="2000">
                <a:latin typeface="Arial" charset="0"/>
                <a:ea typeface="ＭＳ Ｐゴシック" charset="0"/>
                <a:cs typeface="ＭＳ Ｐゴシック" charset="0"/>
              </a:rPr>
              <a:t> is one in which one crystal has been twisted about an axis </a:t>
            </a:r>
            <a:r>
              <a:rPr lang="en-US" sz="2000" i="1">
                <a:latin typeface="Arial" charset="0"/>
                <a:ea typeface="ＭＳ Ｐゴシック" charset="0"/>
                <a:cs typeface="ＭＳ Ｐゴシック" charset="0"/>
              </a:rPr>
              <a:t>perpendicular to the boundary plane</a:t>
            </a:r>
            <a:r>
              <a:rPr lang="en-US" sz="2000">
                <a:latin typeface="Arial" charset="0"/>
                <a:ea typeface="ＭＳ Ｐゴシック" charset="0"/>
                <a:cs typeface="ＭＳ Ｐゴシック" charset="0"/>
              </a:rPr>
              <a:t>, relative to the other crystal.</a:t>
            </a:r>
          </a:p>
          <a:p>
            <a:r>
              <a:rPr lang="en-US" sz="2000">
                <a:latin typeface="Arial" charset="0"/>
                <a:ea typeface="ＭＳ Ｐゴシック" charset="0"/>
                <a:cs typeface="ＭＳ Ｐゴシック" charset="0"/>
              </a:rPr>
              <a:t>A </a:t>
            </a:r>
            <a:r>
              <a:rPr lang="en-US" sz="2000" i="1">
                <a:latin typeface="Arial" charset="0"/>
                <a:ea typeface="ＭＳ Ｐゴシック" charset="0"/>
                <a:cs typeface="ＭＳ Ｐゴシック" charset="0"/>
              </a:rPr>
              <a:t>tilt boundary</a:t>
            </a:r>
            <a:r>
              <a:rPr lang="en-US" sz="2000">
                <a:latin typeface="Arial" charset="0"/>
                <a:ea typeface="ＭＳ Ｐゴシック" charset="0"/>
                <a:cs typeface="ＭＳ Ｐゴシック" charset="0"/>
              </a:rPr>
              <a:t> is one in which one crystal has been twisted about an axis that lies </a:t>
            </a:r>
            <a:r>
              <a:rPr lang="en-US" sz="2000" i="1">
                <a:latin typeface="Arial" charset="0"/>
                <a:ea typeface="ＭＳ Ｐゴシック" charset="0"/>
                <a:cs typeface="ＭＳ Ｐゴシック" charset="0"/>
              </a:rPr>
              <a:t>in the boundary plane</a:t>
            </a:r>
            <a:r>
              <a:rPr lang="en-US" sz="2000">
                <a:latin typeface="Arial" charset="0"/>
                <a:ea typeface="ＭＳ Ｐゴシック" charset="0"/>
                <a:cs typeface="ＭＳ Ｐゴシック" charset="0"/>
              </a:rPr>
              <a:t>, relative to the other crystal.</a:t>
            </a:r>
          </a:p>
          <a:p>
            <a:r>
              <a:rPr lang="en-US" sz="2000">
                <a:latin typeface="Arial" charset="0"/>
                <a:ea typeface="ＭＳ Ｐゴシック" charset="0"/>
                <a:cs typeface="ＭＳ Ｐゴシック" charset="0"/>
              </a:rPr>
              <a:t>More general boundaries have a combination of tilt and twist.</a:t>
            </a:r>
          </a:p>
          <a:p>
            <a:r>
              <a:rPr lang="en-US" sz="2000">
                <a:latin typeface="Arial" charset="0"/>
                <a:ea typeface="ＭＳ Ｐゴシック" charset="0"/>
                <a:cs typeface="ＭＳ Ｐゴシック" charset="0"/>
              </a:rPr>
              <a:t>The approach specifies all five degrees of freedom.</a:t>
            </a:r>
          </a:p>
          <a:p>
            <a:r>
              <a:rPr lang="en-US" sz="2000">
                <a:latin typeface="Arial" charset="0"/>
                <a:ea typeface="ＭＳ Ｐゴシック" charset="0"/>
                <a:cs typeface="ＭＳ Ｐゴシック" charset="0"/>
              </a:rPr>
              <a:t>Contrast with more recent (EBSD inspired) method that describes </a:t>
            </a:r>
            <a:r>
              <a:rPr lang="en-US" sz="2000" i="1">
                <a:latin typeface="Arial" charset="0"/>
                <a:ea typeface="ＭＳ Ｐゴシック" charset="0"/>
                <a:cs typeface="ＭＳ Ｐゴシック" charset="0"/>
              </a:rPr>
              <a:t>only</a:t>
            </a:r>
            <a:r>
              <a:rPr lang="en-US" sz="2000">
                <a:latin typeface="Arial" charset="0"/>
                <a:ea typeface="ＭＳ Ｐゴシック" charset="0"/>
                <a:cs typeface="ＭＳ Ｐゴシック" charset="0"/>
              </a:rPr>
              <a:t> the </a:t>
            </a:r>
            <a:r>
              <a:rPr lang="en-US" sz="2000" i="1">
                <a:latin typeface="Arial" charset="0"/>
                <a:ea typeface="ＭＳ Ｐゴシック" charset="0"/>
                <a:cs typeface="ＭＳ Ｐゴシック" charset="0"/>
              </a:rPr>
              <a:t>misorientation</a:t>
            </a:r>
            <a:r>
              <a:rPr lang="en-US" sz="2000">
                <a:latin typeface="Arial" charset="0"/>
                <a:ea typeface="ＭＳ Ｐゴシック" charset="0"/>
                <a:cs typeface="ＭＳ Ｐゴシック" charset="0"/>
              </a:rPr>
              <a:t> between the two crystals.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B1047D2-FDE0-7D41-B025-78A8F245A6A7}" type="slidenum">
              <a:rPr lang="en-US" sz="1400">
                <a:latin typeface="Times" charset="0"/>
              </a:rPr>
              <a:pPr/>
              <a:t>9</a:t>
            </a:fld>
            <a:endParaRPr lang="en-US" sz="1400">
              <a:latin typeface="Times" charset="0"/>
            </a:endParaRPr>
          </a:p>
        </p:txBody>
      </p:sp>
      <p:sp>
        <p:nvSpPr>
          <p:cNvPr id="3175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Tilt </a:t>
            </a:r>
            <a:r>
              <a:rPr lang="en-US" i="0">
                <a:latin typeface="Times" charset="0"/>
                <a:ea typeface="ＭＳ Ｐゴシック" charset="0"/>
                <a:cs typeface="ＭＳ Ｐゴシック" charset="0"/>
              </a:rPr>
              <a:t>versus </a:t>
            </a:r>
            <a:r>
              <a:rPr lang="en-US">
                <a:latin typeface="Times" charset="0"/>
                <a:ea typeface="ＭＳ Ｐゴシック" charset="0"/>
                <a:cs typeface="ＭＳ Ｐゴシック" charset="0"/>
              </a:rPr>
              <a:t>Twist Boundary Types</a:t>
            </a:r>
          </a:p>
        </p:txBody>
      </p:sp>
      <p:sp>
        <p:nvSpPr>
          <p:cNvPr id="31754" name="Rectangle 3"/>
          <p:cNvSpPr>
            <a:spLocks noGrp="1" noChangeArrowheads="1"/>
          </p:cNvSpPr>
          <p:nvPr>
            <p:ph type="body" idx="1"/>
          </p:nvPr>
        </p:nvSpPr>
        <p:spPr>
          <a:xfrm>
            <a:off x="457200" y="1447800"/>
            <a:ext cx="3886200" cy="4114800"/>
          </a:xfrm>
        </p:spPr>
        <p:txBody>
          <a:bodyPr/>
          <a:lstStyle/>
          <a:p>
            <a:r>
              <a:rPr lang="en-US" sz="2800">
                <a:latin typeface="Arial" charset="0"/>
                <a:ea typeface="ＭＳ Ｐゴシック" charset="0"/>
                <a:cs typeface="ＭＳ Ｐゴシック" charset="0"/>
              </a:rPr>
              <a:t>Tilt boundary is a rotation about an axis in the boundary plane.</a:t>
            </a:r>
          </a:p>
          <a:p>
            <a:r>
              <a:rPr lang="en-US" sz="2800">
                <a:latin typeface="Arial" charset="0"/>
                <a:ea typeface="ＭＳ Ｐゴシック" charset="0"/>
                <a:cs typeface="ＭＳ Ｐゴシック" charset="0"/>
              </a:rPr>
              <a:t>Twist boundary is a rotation about an axis perpendicular to the plane.</a:t>
            </a:r>
          </a:p>
        </p:txBody>
      </p:sp>
      <p:grpSp>
        <p:nvGrpSpPr>
          <p:cNvPr id="31755" name="Group 4"/>
          <p:cNvGrpSpPr>
            <a:grpSpLocks/>
          </p:cNvGrpSpPr>
          <p:nvPr/>
        </p:nvGrpSpPr>
        <p:grpSpPr bwMode="auto">
          <a:xfrm>
            <a:off x="4648200" y="1371600"/>
            <a:ext cx="3733800" cy="4146550"/>
            <a:chOff x="3312" y="1276"/>
            <a:chExt cx="2352" cy="2612"/>
          </a:xfrm>
        </p:grpSpPr>
        <p:grpSp>
          <p:nvGrpSpPr>
            <p:cNvPr id="31757" name="Group 5"/>
            <p:cNvGrpSpPr>
              <a:grpSpLocks/>
            </p:cNvGrpSpPr>
            <p:nvPr/>
          </p:nvGrpSpPr>
          <p:grpSpPr bwMode="auto">
            <a:xfrm>
              <a:off x="3312" y="1276"/>
              <a:ext cx="2352" cy="2612"/>
              <a:chOff x="3312" y="576"/>
              <a:chExt cx="2352" cy="2612"/>
            </a:xfrm>
          </p:grpSpPr>
          <p:sp>
            <p:nvSpPr>
              <p:cNvPr id="31758" name="Text Box 6"/>
              <p:cNvSpPr txBox="1">
                <a:spLocks noChangeArrowheads="1"/>
              </p:cNvSpPr>
              <p:nvPr/>
            </p:nvSpPr>
            <p:spPr bwMode="auto">
              <a:xfrm>
                <a:off x="4848" y="278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gn="ctr">
                  <a:spcBef>
                    <a:spcPct val="50000"/>
                  </a:spcBef>
                </a:pPr>
                <a:r>
                  <a:rPr lang="en-US" sz="1800" b="1">
                    <a:latin typeface="Times" charset="0"/>
                  </a:rPr>
                  <a:t>Twist Boundary</a:t>
                </a:r>
                <a:endParaRPr lang="en-US" sz="2400">
                  <a:latin typeface="Times" charset="0"/>
                </a:endParaRPr>
              </a:p>
            </p:txBody>
          </p:sp>
          <p:grpSp>
            <p:nvGrpSpPr>
              <p:cNvPr id="31759" name="Group 7"/>
              <p:cNvGrpSpPr>
                <a:grpSpLocks/>
              </p:cNvGrpSpPr>
              <p:nvPr/>
            </p:nvGrpSpPr>
            <p:grpSpPr bwMode="auto">
              <a:xfrm>
                <a:off x="3312" y="576"/>
                <a:ext cx="2352" cy="2496"/>
                <a:chOff x="3312" y="576"/>
                <a:chExt cx="2352" cy="2496"/>
              </a:xfrm>
            </p:grpSpPr>
            <p:sp>
              <p:nvSpPr>
                <p:cNvPr id="31760" name="Line 8"/>
                <p:cNvSpPr>
                  <a:spLocks noChangeShapeType="1"/>
                </p:cNvSpPr>
                <p:nvPr/>
              </p:nvSpPr>
              <p:spPr bwMode="auto">
                <a:xfrm flipV="1">
                  <a:off x="4080" y="816"/>
                  <a:ext cx="0" cy="1008"/>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1" name="Line 9"/>
                <p:cNvSpPr>
                  <a:spLocks noChangeShapeType="1"/>
                </p:cNvSpPr>
                <p:nvPr/>
              </p:nvSpPr>
              <p:spPr bwMode="auto">
                <a:xfrm>
                  <a:off x="3840" y="1104"/>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2" name="Line 10"/>
                <p:cNvSpPr>
                  <a:spLocks noChangeShapeType="1"/>
                </p:cNvSpPr>
                <p:nvPr/>
              </p:nvSpPr>
              <p:spPr bwMode="auto">
                <a:xfrm>
                  <a:off x="3648" y="1296"/>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3" name="Line 11"/>
                <p:cNvSpPr>
                  <a:spLocks noChangeShapeType="1"/>
                </p:cNvSpPr>
                <p:nvPr/>
              </p:nvSpPr>
              <p:spPr bwMode="auto">
                <a:xfrm flipV="1">
                  <a:off x="3888"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12"/>
                <p:cNvSpPr>
                  <a:spLocks noChangeShapeType="1"/>
                </p:cNvSpPr>
                <p:nvPr/>
              </p:nvSpPr>
              <p:spPr bwMode="auto">
                <a:xfrm>
                  <a:off x="3840" y="1632"/>
                  <a:ext cx="240" cy="9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5" name="Line 13"/>
                <p:cNvSpPr>
                  <a:spLocks noChangeShapeType="1"/>
                </p:cNvSpPr>
                <p:nvPr/>
              </p:nvSpPr>
              <p:spPr bwMode="auto">
                <a:xfrm>
                  <a:off x="3648" y="1824"/>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6" name="Line 14"/>
                <p:cNvSpPr>
                  <a:spLocks noChangeShapeType="1"/>
                </p:cNvSpPr>
                <p:nvPr/>
              </p:nvSpPr>
              <p:spPr bwMode="auto">
                <a:xfrm flipV="1">
                  <a:off x="3888" y="172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7" name="Line 15"/>
                <p:cNvSpPr>
                  <a:spLocks noChangeShapeType="1"/>
                </p:cNvSpPr>
                <p:nvPr/>
              </p:nvSpPr>
              <p:spPr bwMode="auto">
                <a:xfrm flipH="1">
                  <a:off x="4080" y="1104"/>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8" name="Line 16"/>
                <p:cNvSpPr>
                  <a:spLocks noChangeShapeType="1"/>
                </p:cNvSpPr>
                <p:nvPr/>
              </p:nvSpPr>
              <p:spPr bwMode="auto">
                <a:xfrm flipH="1">
                  <a:off x="4272" y="1296"/>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9" name="Line 17"/>
                <p:cNvSpPr>
                  <a:spLocks noChangeShapeType="1"/>
                </p:cNvSpPr>
                <p:nvPr/>
              </p:nvSpPr>
              <p:spPr bwMode="auto">
                <a:xfrm flipH="1" flipV="1">
                  <a:off x="4080"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0" name="Line 18"/>
                <p:cNvSpPr>
                  <a:spLocks noChangeShapeType="1"/>
                </p:cNvSpPr>
                <p:nvPr/>
              </p:nvSpPr>
              <p:spPr bwMode="auto">
                <a:xfrm flipH="1">
                  <a:off x="4080" y="1632"/>
                  <a:ext cx="240" cy="9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1" name="Line 19"/>
                <p:cNvSpPr>
                  <a:spLocks noChangeShapeType="1"/>
                </p:cNvSpPr>
                <p:nvPr/>
              </p:nvSpPr>
              <p:spPr bwMode="auto">
                <a:xfrm flipH="1">
                  <a:off x="4272" y="1824"/>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2" name="Line 20"/>
                <p:cNvSpPr>
                  <a:spLocks noChangeShapeType="1"/>
                </p:cNvSpPr>
                <p:nvPr/>
              </p:nvSpPr>
              <p:spPr bwMode="auto">
                <a:xfrm flipH="1" flipV="1">
                  <a:off x="4080" y="172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3" name="Line 21"/>
                <p:cNvSpPr>
                  <a:spLocks noChangeShapeType="1"/>
                </p:cNvSpPr>
                <p:nvPr/>
              </p:nvSpPr>
              <p:spPr bwMode="auto">
                <a:xfrm>
                  <a:off x="3888" y="1392"/>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4" name="Line 22"/>
                <p:cNvSpPr>
                  <a:spLocks noChangeShapeType="1"/>
                </p:cNvSpPr>
                <p:nvPr/>
              </p:nvSpPr>
              <p:spPr bwMode="auto">
                <a:xfrm>
                  <a:off x="4272" y="1392"/>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5" name="Text Box 23"/>
                <p:cNvSpPr txBox="1">
                  <a:spLocks noChangeArrowheads="1"/>
                </p:cNvSpPr>
                <p:nvPr/>
              </p:nvSpPr>
              <p:spPr bwMode="auto">
                <a:xfrm>
                  <a:off x="4128" y="86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gn="ctr">
                    <a:spcBef>
                      <a:spcPct val="50000"/>
                    </a:spcBef>
                  </a:pPr>
                  <a:endParaRPr lang="en-US" sz="2400">
                    <a:latin typeface="Times" charset="0"/>
                  </a:endParaRPr>
                </a:p>
              </p:txBody>
            </p:sp>
            <p:graphicFrame>
              <p:nvGraphicFramePr>
                <p:cNvPr id="31748" name="Object 4"/>
                <p:cNvGraphicFramePr>
                  <a:graphicFrameLocks noChangeAspect="1"/>
                </p:cNvGraphicFramePr>
                <p:nvPr/>
              </p:nvGraphicFramePr>
              <p:xfrm>
                <a:off x="4086" y="576"/>
                <a:ext cx="218" cy="289"/>
              </p:xfrm>
              <a:graphic>
                <a:graphicData uri="http://schemas.openxmlformats.org/presentationml/2006/ole">
                  <mc:AlternateContent xmlns:mc="http://schemas.openxmlformats.org/markup-compatibility/2006">
                    <mc:Choice xmlns:v="urn:schemas-microsoft-com:vml" Requires="v">
                      <p:oleObj spid="_x0000_s31821" name="Equation" r:id="rId4" imgW="228898" imgH="305064" progId="Equation.3">
                        <p:embed/>
                      </p:oleObj>
                    </mc:Choice>
                    <mc:Fallback>
                      <p:oleObj name="Equation" r:id="rId4" imgW="228898" imgH="305064"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 y="576"/>
                              <a:ext cx="218"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4153" y="1555"/>
                <a:ext cx="124" cy="174"/>
              </p:xfrm>
              <a:graphic>
                <a:graphicData uri="http://schemas.openxmlformats.org/presentationml/2006/ole">
                  <mc:AlternateContent xmlns:mc="http://schemas.openxmlformats.org/markup-compatibility/2006">
                    <mc:Choice xmlns:v="urn:schemas-microsoft-com:vml" Requires="v">
                      <p:oleObj spid="_x0000_s31822" name="Equation" r:id="rId6" imgW="127121" imgH="177811" progId="Equation.3">
                        <p:embed/>
                      </p:oleObj>
                    </mc:Choice>
                    <mc:Fallback>
                      <p:oleObj name="Equation" r:id="rId6" imgW="127121" imgH="177811"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3" y="1555"/>
                              <a:ext cx="124"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776" name="Text Box 26"/>
                <p:cNvSpPr txBox="1">
                  <a:spLocks noChangeArrowheads="1"/>
                </p:cNvSpPr>
                <p:nvPr/>
              </p:nvSpPr>
              <p:spPr bwMode="auto">
                <a:xfrm>
                  <a:off x="3408" y="1392"/>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gn="ctr">
                    <a:spcBef>
                      <a:spcPct val="50000"/>
                    </a:spcBef>
                  </a:pPr>
                  <a:r>
                    <a:rPr lang="en-US" sz="1400">
                      <a:latin typeface="Times" charset="0"/>
                    </a:rPr>
                    <a:t>Grain A</a:t>
                  </a:r>
                </a:p>
              </p:txBody>
            </p:sp>
            <p:sp>
              <p:nvSpPr>
                <p:cNvPr id="31777" name="Text Box 27"/>
                <p:cNvSpPr txBox="1">
                  <a:spLocks noChangeArrowheads="1"/>
                </p:cNvSpPr>
                <p:nvPr/>
              </p:nvSpPr>
              <p:spPr bwMode="auto">
                <a:xfrm>
                  <a:off x="4512" y="1392"/>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gn="ctr">
                    <a:spcBef>
                      <a:spcPct val="50000"/>
                    </a:spcBef>
                  </a:pPr>
                  <a:r>
                    <a:rPr lang="en-US" sz="1400">
                      <a:latin typeface="Times" charset="0"/>
                    </a:rPr>
                    <a:t>Grain B</a:t>
                  </a:r>
                </a:p>
              </p:txBody>
            </p:sp>
            <p:grpSp>
              <p:nvGrpSpPr>
                <p:cNvPr id="31778" name="Group 28"/>
                <p:cNvGrpSpPr>
                  <a:grpSpLocks/>
                </p:cNvGrpSpPr>
                <p:nvPr/>
              </p:nvGrpSpPr>
              <p:grpSpPr bwMode="auto">
                <a:xfrm rot="-4276707">
                  <a:off x="4032" y="2448"/>
                  <a:ext cx="480" cy="576"/>
                  <a:chOff x="3504" y="2112"/>
                  <a:chExt cx="336" cy="432"/>
                </a:xfrm>
              </p:grpSpPr>
              <p:sp>
                <p:nvSpPr>
                  <p:cNvPr id="31805" name="Line 29"/>
                  <p:cNvSpPr>
                    <a:spLocks noChangeShapeType="1"/>
                  </p:cNvSpPr>
                  <p:nvPr/>
                </p:nvSpPr>
                <p:spPr bwMode="auto">
                  <a:xfrm>
                    <a:off x="3504" y="2304"/>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6" name="Line 30"/>
                  <p:cNvSpPr>
                    <a:spLocks noChangeShapeType="1"/>
                  </p:cNvSpPr>
                  <p:nvPr/>
                </p:nvSpPr>
                <p:spPr bwMode="auto">
                  <a:xfrm flipV="1">
                    <a:off x="3696" y="2256"/>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7" name="Line 31"/>
                  <p:cNvSpPr>
                    <a:spLocks noChangeShapeType="1"/>
                  </p:cNvSpPr>
                  <p:nvPr/>
                </p:nvSpPr>
                <p:spPr bwMode="auto">
                  <a:xfrm flipV="1">
                    <a:off x="3504" y="2112"/>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8" name="Line 32"/>
                  <p:cNvSpPr>
                    <a:spLocks noChangeShapeType="1"/>
                  </p:cNvSpPr>
                  <p:nvPr/>
                </p:nvSpPr>
                <p:spPr bwMode="auto">
                  <a:xfrm>
                    <a:off x="3648" y="211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9" name="Line 33"/>
                  <p:cNvSpPr>
                    <a:spLocks noChangeShapeType="1"/>
                  </p:cNvSpPr>
                  <p:nvPr/>
                </p:nvSpPr>
                <p:spPr bwMode="auto">
                  <a:xfrm>
                    <a:off x="3696" y="244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0" name="Line 34"/>
                  <p:cNvSpPr>
                    <a:spLocks noChangeShapeType="1"/>
                  </p:cNvSpPr>
                  <p:nvPr/>
                </p:nvSpPr>
                <p:spPr bwMode="auto">
                  <a:xfrm>
                    <a:off x="3840" y="225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1" name="Line 35"/>
                  <p:cNvSpPr>
                    <a:spLocks noChangeShapeType="1"/>
                  </p:cNvSpPr>
                  <p:nvPr/>
                </p:nvSpPr>
                <p:spPr bwMode="auto">
                  <a:xfrm>
                    <a:off x="3504"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2" name="Line 36"/>
                  <p:cNvSpPr>
                    <a:spLocks noChangeShapeType="1"/>
                  </p:cNvSpPr>
                  <p:nvPr/>
                </p:nvSpPr>
                <p:spPr bwMode="auto">
                  <a:xfrm>
                    <a:off x="3504" y="2400"/>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3" name="Line 37"/>
                  <p:cNvSpPr>
                    <a:spLocks noChangeShapeType="1"/>
                  </p:cNvSpPr>
                  <p:nvPr/>
                </p:nvSpPr>
                <p:spPr bwMode="auto">
                  <a:xfrm flipV="1">
                    <a:off x="3696" y="2352"/>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79" name="Group 38"/>
                <p:cNvGrpSpPr>
                  <a:grpSpLocks/>
                </p:cNvGrpSpPr>
                <p:nvPr/>
              </p:nvGrpSpPr>
              <p:grpSpPr bwMode="auto">
                <a:xfrm rot="-4246232">
                  <a:off x="3745" y="2351"/>
                  <a:ext cx="479" cy="580"/>
                  <a:chOff x="3504" y="2112"/>
                  <a:chExt cx="336" cy="432"/>
                </a:xfrm>
              </p:grpSpPr>
              <p:sp>
                <p:nvSpPr>
                  <p:cNvPr id="31796" name="Line 39"/>
                  <p:cNvSpPr>
                    <a:spLocks noChangeShapeType="1"/>
                  </p:cNvSpPr>
                  <p:nvPr/>
                </p:nvSpPr>
                <p:spPr bwMode="auto">
                  <a:xfrm>
                    <a:off x="3504" y="2304"/>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7" name="Line 40"/>
                  <p:cNvSpPr>
                    <a:spLocks noChangeShapeType="1"/>
                  </p:cNvSpPr>
                  <p:nvPr/>
                </p:nvSpPr>
                <p:spPr bwMode="auto">
                  <a:xfrm flipV="1">
                    <a:off x="3696" y="2256"/>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8" name="Line 41"/>
                  <p:cNvSpPr>
                    <a:spLocks noChangeShapeType="1"/>
                  </p:cNvSpPr>
                  <p:nvPr/>
                </p:nvSpPr>
                <p:spPr bwMode="auto">
                  <a:xfrm flipV="1">
                    <a:off x="3504" y="2112"/>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9" name="Line 42"/>
                  <p:cNvSpPr>
                    <a:spLocks noChangeShapeType="1"/>
                  </p:cNvSpPr>
                  <p:nvPr/>
                </p:nvSpPr>
                <p:spPr bwMode="auto">
                  <a:xfrm>
                    <a:off x="3648" y="211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0" name="Line 43"/>
                  <p:cNvSpPr>
                    <a:spLocks noChangeShapeType="1"/>
                  </p:cNvSpPr>
                  <p:nvPr/>
                </p:nvSpPr>
                <p:spPr bwMode="auto">
                  <a:xfrm>
                    <a:off x="3696" y="244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1" name="Line 44"/>
                  <p:cNvSpPr>
                    <a:spLocks noChangeShapeType="1"/>
                  </p:cNvSpPr>
                  <p:nvPr/>
                </p:nvSpPr>
                <p:spPr bwMode="auto">
                  <a:xfrm>
                    <a:off x="3840" y="225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2" name="Line 45"/>
                  <p:cNvSpPr>
                    <a:spLocks noChangeShapeType="1"/>
                  </p:cNvSpPr>
                  <p:nvPr/>
                </p:nvSpPr>
                <p:spPr bwMode="auto">
                  <a:xfrm>
                    <a:off x="3504"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3" name="Line 46"/>
                  <p:cNvSpPr>
                    <a:spLocks noChangeShapeType="1"/>
                  </p:cNvSpPr>
                  <p:nvPr/>
                </p:nvSpPr>
                <p:spPr bwMode="auto">
                  <a:xfrm>
                    <a:off x="3504" y="2400"/>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4" name="Line 47"/>
                  <p:cNvSpPr>
                    <a:spLocks noChangeShapeType="1"/>
                  </p:cNvSpPr>
                  <p:nvPr/>
                </p:nvSpPr>
                <p:spPr bwMode="auto">
                  <a:xfrm flipV="1">
                    <a:off x="3696" y="2352"/>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780" name="Line 48"/>
                <p:cNvSpPr>
                  <a:spLocks noChangeShapeType="1"/>
                </p:cNvSpPr>
                <p:nvPr/>
              </p:nvSpPr>
              <p:spPr bwMode="auto">
                <a:xfrm flipH="1" flipV="1">
                  <a:off x="3504" y="2304"/>
                  <a:ext cx="1152" cy="768"/>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1" name="Text Box 49"/>
                <p:cNvSpPr txBox="1">
                  <a:spLocks noChangeArrowheads="1"/>
                </p:cNvSpPr>
                <p:nvPr/>
              </p:nvSpPr>
              <p:spPr bwMode="auto">
                <a:xfrm>
                  <a:off x="3408" y="2544"/>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gn="ctr">
                    <a:spcBef>
                      <a:spcPct val="50000"/>
                    </a:spcBef>
                  </a:pPr>
                  <a:r>
                    <a:rPr lang="en-US" sz="1400">
                      <a:latin typeface="Times" charset="0"/>
                    </a:rPr>
                    <a:t>Grain A</a:t>
                  </a:r>
                </a:p>
              </p:txBody>
            </p:sp>
            <p:sp>
              <p:nvSpPr>
                <p:cNvPr id="31782" name="Text Box 50"/>
                <p:cNvSpPr txBox="1">
                  <a:spLocks noChangeArrowheads="1"/>
                </p:cNvSpPr>
                <p:nvPr/>
              </p:nvSpPr>
              <p:spPr bwMode="auto">
                <a:xfrm>
                  <a:off x="4512" y="2592"/>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gn="ctr">
                    <a:spcBef>
                      <a:spcPct val="50000"/>
                    </a:spcBef>
                  </a:pPr>
                  <a:r>
                    <a:rPr lang="en-US" sz="1400">
                      <a:latin typeface="Times" charset="0"/>
                    </a:rPr>
                    <a:t>Grain B</a:t>
                  </a:r>
                </a:p>
              </p:txBody>
            </p:sp>
            <p:sp>
              <p:nvSpPr>
                <p:cNvPr id="31783" name="Arc 51"/>
                <p:cNvSpPr>
                  <a:spLocks/>
                </p:cNvSpPr>
                <p:nvPr/>
              </p:nvSpPr>
              <p:spPr bwMode="auto">
                <a:xfrm flipV="1">
                  <a:off x="4032" y="1008"/>
                  <a:ext cx="192" cy="191"/>
                </a:xfrm>
                <a:custGeom>
                  <a:avLst/>
                  <a:gdLst>
                    <a:gd name="T0" fmla="*/ 0 w 21600"/>
                    <a:gd name="T1" fmla="*/ 0 h 41554"/>
                    <a:gd name="T2" fmla="*/ 0 w 21600"/>
                    <a:gd name="T3" fmla="*/ 0 h 41554"/>
                    <a:gd name="T4" fmla="*/ 0 w 21600"/>
                    <a:gd name="T5" fmla="*/ 0 h 41554"/>
                    <a:gd name="T6" fmla="*/ 0 60000 65536"/>
                    <a:gd name="T7" fmla="*/ 0 60000 65536"/>
                    <a:gd name="T8" fmla="*/ 0 60000 65536"/>
                    <a:gd name="T9" fmla="*/ 0 w 21600"/>
                    <a:gd name="T10" fmla="*/ 0 h 41554"/>
                    <a:gd name="T11" fmla="*/ 21600 w 21600"/>
                    <a:gd name="T12" fmla="*/ 41554 h 41554"/>
                  </a:gdLst>
                  <a:ahLst/>
                  <a:cxnLst>
                    <a:cxn ang="T6">
                      <a:pos x="T0" y="T1"/>
                    </a:cxn>
                    <a:cxn ang="T7">
                      <a:pos x="T2" y="T3"/>
                    </a:cxn>
                    <a:cxn ang="T8">
                      <a:pos x="T4" y="T5"/>
                    </a:cxn>
                  </a:cxnLst>
                  <a:rect l="T9" t="T10" r="T11" b="T12"/>
                  <a:pathLst>
                    <a:path w="21600" h="41554" fill="none" extrusionOk="0">
                      <a:moveTo>
                        <a:pt x="0" y="0"/>
                      </a:moveTo>
                      <a:cubicBezTo>
                        <a:pt x="11929" y="0"/>
                        <a:pt x="21600" y="9670"/>
                        <a:pt x="21600" y="21600"/>
                      </a:cubicBezTo>
                      <a:cubicBezTo>
                        <a:pt x="21600" y="30334"/>
                        <a:pt x="16339" y="38209"/>
                        <a:pt x="8270" y="41553"/>
                      </a:cubicBezTo>
                    </a:path>
                    <a:path w="21600" h="41554" stroke="0" extrusionOk="0">
                      <a:moveTo>
                        <a:pt x="0" y="0"/>
                      </a:moveTo>
                      <a:cubicBezTo>
                        <a:pt x="11929" y="0"/>
                        <a:pt x="21600" y="9670"/>
                        <a:pt x="21600" y="21600"/>
                      </a:cubicBezTo>
                      <a:cubicBezTo>
                        <a:pt x="21600" y="30334"/>
                        <a:pt x="16339" y="38209"/>
                        <a:pt x="8270" y="41553"/>
                      </a:cubicBezTo>
                      <a:lnTo>
                        <a:pt x="0" y="2160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4" name="Arc 52"/>
                <p:cNvSpPr>
                  <a:spLocks/>
                </p:cNvSpPr>
                <p:nvPr/>
              </p:nvSpPr>
              <p:spPr bwMode="auto">
                <a:xfrm rot="18713405" flipV="1">
                  <a:off x="3632" y="2352"/>
                  <a:ext cx="208" cy="137"/>
                </a:xfrm>
                <a:custGeom>
                  <a:avLst/>
                  <a:gdLst>
                    <a:gd name="T0" fmla="*/ 0 w 23413"/>
                    <a:gd name="T1" fmla="*/ 0 h 42804"/>
                    <a:gd name="T2" fmla="*/ 0 w 23413"/>
                    <a:gd name="T3" fmla="*/ 0 h 42804"/>
                    <a:gd name="T4" fmla="*/ 0 w 23413"/>
                    <a:gd name="T5" fmla="*/ 0 h 42804"/>
                    <a:gd name="T6" fmla="*/ 0 60000 65536"/>
                    <a:gd name="T7" fmla="*/ 0 60000 65536"/>
                    <a:gd name="T8" fmla="*/ 0 60000 65536"/>
                    <a:gd name="T9" fmla="*/ 0 w 23413"/>
                    <a:gd name="T10" fmla="*/ 0 h 42804"/>
                    <a:gd name="T11" fmla="*/ 23413 w 23413"/>
                    <a:gd name="T12" fmla="*/ 42804 h 42804"/>
                  </a:gdLst>
                  <a:ahLst/>
                  <a:cxnLst>
                    <a:cxn ang="T6">
                      <a:pos x="T0" y="T1"/>
                    </a:cxn>
                    <a:cxn ang="T7">
                      <a:pos x="T2" y="T3"/>
                    </a:cxn>
                    <a:cxn ang="T8">
                      <a:pos x="T4" y="T5"/>
                    </a:cxn>
                  </a:cxnLst>
                  <a:rect l="T9" t="T10" r="T11" b="T12"/>
                  <a:pathLst>
                    <a:path w="23413" h="42804" fill="none" extrusionOk="0">
                      <a:moveTo>
                        <a:pt x="5931" y="0"/>
                      </a:moveTo>
                      <a:cubicBezTo>
                        <a:pt x="16083" y="1972"/>
                        <a:pt x="23413" y="10862"/>
                        <a:pt x="23413" y="21204"/>
                      </a:cubicBezTo>
                      <a:cubicBezTo>
                        <a:pt x="23413" y="33133"/>
                        <a:pt x="13742" y="42804"/>
                        <a:pt x="1813" y="42804"/>
                      </a:cubicBezTo>
                      <a:cubicBezTo>
                        <a:pt x="1207" y="42804"/>
                        <a:pt x="603" y="42778"/>
                        <a:pt x="0" y="42727"/>
                      </a:cubicBezTo>
                    </a:path>
                    <a:path w="23413" h="42804" stroke="0" extrusionOk="0">
                      <a:moveTo>
                        <a:pt x="5931" y="0"/>
                      </a:moveTo>
                      <a:cubicBezTo>
                        <a:pt x="16083" y="1972"/>
                        <a:pt x="23413" y="10862"/>
                        <a:pt x="23413" y="21204"/>
                      </a:cubicBezTo>
                      <a:cubicBezTo>
                        <a:pt x="23413" y="33133"/>
                        <a:pt x="13742" y="42804"/>
                        <a:pt x="1813" y="42804"/>
                      </a:cubicBezTo>
                      <a:cubicBezTo>
                        <a:pt x="1207" y="42804"/>
                        <a:pt x="603" y="42778"/>
                        <a:pt x="0" y="42727"/>
                      </a:cubicBezTo>
                      <a:lnTo>
                        <a:pt x="1813" y="2120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1750" name="Object 6"/>
                <p:cNvGraphicFramePr>
                  <a:graphicFrameLocks noChangeAspect="1"/>
                </p:cNvGraphicFramePr>
                <p:nvPr/>
              </p:nvGraphicFramePr>
              <p:xfrm>
                <a:off x="3961" y="2371"/>
                <a:ext cx="124" cy="174"/>
              </p:xfrm>
              <a:graphic>
                <a:graphicData uri="http://schemas.openxmlformats.org/presentationml/2006/ole">
                  <mc:AlternateContent xmlns:mc="http://schemas.openxmlformats.org/markup-compatibility/2006">
                    <mc:Choice xmlns:v="urn:schemas-microsoft-com:vml" Requires="v">
                      <p:oleObj spid="_x0000_s31823" name="Equation" r:id="rId8" imgW="127121" imgH="177811" progId="Equation.3">
                        <p:embed/>
                      </p:oleObj>
                    </mc:Choice>
                    <mc:Fallback>
                      <p:oleObj name="Equation" r:id="rId8" imgW="127121" imgH="177811"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1" y="2371"/>
                              <a:ext cx="124"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785" name="Freeform 54"/>
                <p:cNvSpPr>
                  <a:spLocks/>
                </p:cNvSpPr>
                <p:nvPr/>
              </p:nvSpPr>
              <p:spPr bwMode="auto">
                <a:xfrm>
                  <a:off x="4013" y="2543"/>
                  <a:ext cx="358" cy="341"/>
                </a:xfrm>
                <a:custGeom>
                  <a:avLst/>
                  <a:gdLst>
                    <a:gd name="T0" fmla="*/ 0 w 358"/>
                    <a:gd name="T1" fmla="*/ 138 h 341"/>
                    <a:gd name="T2" fmla="*/ 110 w 358"/>
                    <a:gd name="T3" fmla="*/ 83 h 341"/>
                    <a:gd name="T4" fmla="*/ 160 w 358"/>
                    <a:gd name="T5" fmla="*/ 50 h 341"/>
                    <a:gd name="T6" fmla="*/ 176 w 358"/>
                    <a:gd name="T7" fmla="*/ 39 h 341"/>
                    <a:gd name="T8" fmla="*/ 220 w 358"/>
                    <a:gd name="T9" fmla="*/ 0 h 341"/>
                    <a:gd name="T10" fmla="*/ 281 w 358"/>
                    <a:gd name="T11" fmla="*/ 88 h 341"/>
                    <a:gd name="T12" fmla="*/ 314 w 358"/>
                    <a:gd name="T13" fmla="*/ 138 h 341"/>
                    <a:gd name="T14" fmla="*/ 325 w 358"/>
                    <a:gd name="T15" fmla="*/ 154 h 341"/>
                    <a:gd name="T16" fmla="*/ 358 w 358"/>
                    <a:gd name="T17" fmla="*/ 220 h 341"/>
                    <a:gd name="T18" fmla="*/ 275 w 358"/>
                    <a:gd name="T19" fmla="*/ 253 h 341"/>
                    <a:gd name="T20" fmla="*/ 127 w 358"/>
                    <a:gd name="T21" fmla="*/ 341 h 341"/>
                    <a:gd name="T22" fmla="*/ 88 w 358"/>
                    <a:gd name="T23" fmla="*/ 275 h 341"/>
                    <a:gd name="T24" fmla="*/ 66 w 358"/>
                    <a:gd name="T25" fmla="*/ 242 h 341"/>
                    <a:gd name="T26" fmla="*/ 22 w 358"/>
                    <a:gd name="T27" fmla="*/ 182 h 341"/>
                    <a:gd name="T28" fmla="*/ 0 w 358"/>
                    <a:gd name="T29" fmla="*/ 138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41"/>
                    <a:gd name="T47" fmla="*/ 358 w 358"/>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41">
                      <a:moveTo>
                        <a:pt x="0" y="138"/>
                      </a:moveTo>
                      <a:cubicBezTo>
                        <a:pt x="23" y="102"/>
                        <a:pt x="71" y="95"/>
                        <a:pt x="110" y="83"/>
                      </a:cubicBezTo>
                      <a:cubicBezTo>
                        <a:pt x="127" y="72"/>
                        <a:pt x="143" y="61"/>
                        <a:pt x="160" y="50"/>
                      </a:cubicBezTo>
                      <a:cubicBezTo>
                        <a:pt x="165" y="46"/>
                        <a:pt x="176" y="39"/>
                        <a:pt x="176" y="39"/>
                      </a:cubicBezTo>
                      <a:cubicBezTo>
                        <a:pt x="187" y="23"/>
                        <a:pt x="220" y="0"/>
                        <a:pt x="220" y="0"/>
                      </a:cubicBezTo>
                      <a:cubicBezTo>
                        <a:pt x="252" y="11"/>
                        <a:pt x="264" y="58"/>
                        <a:pt x="281" y="88"/>
                      </a:cubicBezTo>
                      <a:cubicBezTo>
                        <a:pt x="291" y="105"/>
                        <a:pt x="303" y="121"/>
                        <a:pt x="314" y="138"/>
                      </a:cubicBezTo>
                      <a:cubicBezTo>
                        <a:pt x="318" y="143"/>
                        <a:pt x="325" y="154"/>
                        <a:pt x="325" y="154"/>
                      </a:cubicBezTo>
                      <a:cubicBezTo>
                        <a:pt x="332" y="177"/>
                        <a:pt x="344" y="200"/>
                        <a:pt x="358" y="220"/>
                      </a:cubicBezTo>
                      <a:cubicBezTo>
                        <a:pt x="333" y="236"/>
                        <a:pt x="304" y="245"/>
                        <a:pt x="275" y="253"/>
                      </a:cubicBezTo>
                      <a:cubicBezTo>
                        <a:pt x="227" y="285"/>
                        <a:pt x="182" y="324"/>
                        <a:pt x="127" y="341"/>
                      </a:cubicBezTo>
                      <a:cubicBezTo>
                        <a:pt x="118" y="317"/>
                        <a:pt x="102" y="296"/>
                        <a:pt x="88" y="275"/>
                      </a:cubicBezTo>
                      <a:cubicBezTo>
                        <a:pt x="81" y="264"/>
                        <a:pt x="66" y="242"/>
                        <a:pt x="66" y="242"/>
                      </a:cubicBezTo>
                      <a:cubicBezTo>
                        <a:pt x="57" y="215"/>
                        <a:pt x="45" y="197"/>
                        <a:pt x="22" y="182"/>
                      </a:cubicBezTo>
                      <a:cubicBezTo>
                        <a:pt x="14" y="155"/>
                        <a:pt x="20" y="170"/>
                        <a:pt x="0" y="138"/>
                      </a:cubicBezTo>
                      <a:close/>
                    </a:path>
                  </a:pathLst>
                </a:custGeom>
                <a:solidFill>
                  <a:srgbClr val="66FF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86" name="Line 55"/>
                <p:cNvSpPr>
                  <a:spLocks noChangeShapeType="1"/>
                </p:cNvSpPr>
                <p:nvPr/>
              </p:nvSpPr>
              <p:spPr bwMode="auto">
                <a:xfrm flipH="1" flipV="1">
                  <a:off x="3984" y="2592"/>
                  <a:ext cx="240" cy="14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7" name="Freeform 56"/>
                <p:cNvSpPr>
                  <a:spLocks/>
                </p:cNvSpPr>
                <p:nvPr/>
              </p:nvSpPr>
              <p:spPr bwMode="auto">
                <a:xfrm>
                  <a:off x="3888" y="1248"/>
                  <a:ext cx="165" cy="585"/>
                </a:xfrm>
                <a:custGeom>
                  <a:avLst/>
                  <a:gdLst>
                    <a:gd name="T0" fmla="*/ 17 w 165"/>
                    <a:gd name="T1" fmla="*/ 145 h 585"/>
                    <a:gd name="T2" fmla="*/ 88 w 165"/>
                    <a:gd name="T3" fmla="*/ 79 h 585"/>
                    <a:gd name="T4" fmla="*/ 105 w 165"/>
                    <a:gd name="T5" fmla="*/ 68 h 585"/>
                    <a:gd name="T6" fmla="*/ 121 w 165"/>
                    <a:gd name="T7" fmla="*/ 57 h 585"/>
                    <a:gd name="T8" fmla="*/ 138 w 165"/>
                    <a:gd name="T9" fmla="*/ 46 h 585"/>
                    <a:gd name="T10" fmla="*/ 165 w 165"/>
                    <a:gd name="T11" fmla="*/ 30 h 585"/>
                    <a:gd name="T12" fmla="*/ 160 w 165"/>
                    <a:gd name="T13" fmla="*/ 404 h 585"/>
                    <a:gd name="T14" fmla="*/ 121 w 165"/>
                    <a:gd name="T15" fmla="*/ 519 h 585"/>
                    <a:gd name="T16" fmla="*/ 61 w 165"/>
                    <a:gd name="T17" fmla="*/ 563 h 585"/>
                    <a:gd name="T18" fmla="*/ 28 w 165"/>
                    <a:gd name="T19" fmla="*/ 585 h 585"/>
                    <a:gd name="T20" fmla="*/ 0 w 165"/>
                    <a:gd name="T21" fmla="*/ 525 h 585"/>
                    <a:gd name="T22" fmla="*/ 17 w 165"/>
                    <a:gd name="T23" fmla="*/ 145 h 5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585"/>
                    <a:gd name="T38" fmla="*/ 165 w 165"/>
                    <a:gd name="T39" fmla="*/ 585 h 5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585">
                      <a:moveTo>
                        <a:pt x="17" y="145"/>
                      </a:moveTo>
                      <a:cubicBezTo>
                        <a:pt x="35" y="118"/>
                        <a:pt x="61" y="97"/>
                        <a:pt x="88" y="79"/>
                      </a:cubicBezTo>
                      <a:cubicBezTo>
                        <a:pt x="94" y="75"/>
                        <a:pt x="99" y="72"/>
                        <a:pt x="105" y="68"/>
                      </a:cubicBezTo>
                      <a:cubicBezTo>
                        <a:pt x="110" y="64"/>
                        <a:pt x="116" y="61"/>
                        <a:pt x="121" y="57"/>
                      </a:cubicBezTo>
                      <a:cubicBezTo>
                        <a:pt x="127" y="53"/>
                        <a:pt x="138" y="46"/>
                        <a:pt x="138" y="46"/>
                      </a:cubicBezTo>
                      <a:cubicBezTo>
                        <a:pt x="163" y="8"/>
                        <a:pt x="156" y="0"/>
                        <a:pt x="165" y="30"/>
                      </a:cubicBezTo>
                      <a:cubicBezTo>
                        <a:pt x="163" y="155"/>
                        <a:pt x="163" y="279"/>
                        <a:pt x="160" y="404"/>
                      </a:cubicBezTo>
                      <a:cubicBezTo>
                        <a:pt x="159" y="435"/>
                        <a:pt x="157" y="508"/>
                        <a:pt x="121" y="519"/>
                      </a:cubicBezTo>
                      <a:cubicBezTo>
                        <a:pt x="106" y="542"/>
                        <a:pt x="85" y="547"/>
                        <a:pt x="61" y="563"/>
                      </a:cubicBezTo>
                      <a:cubicBezTo>
                        <a:pt x="50" y="570"/>
                        <a:pt x="28" y="585"/>
                        <a:pt x="28" y="585"/>
                      </a:cubicBezTo>
                      <a:cubicBezTo>
                        <a:pt x="3" y="569"/>
                        <a:pt x="5" y="553"/>
                        <a:pt x="0" y="525"/>
                      </a:cubicBezTo>
                      <a:cubicBezTo>
                        <a:pt x="4" y="398"/>
                        <a:pt x="10" y="272"/>
                        <a:pt x="17" y="145"/>
                      </a:cubicBezTo>
                      <a:close/>
                    </a:path>
                  </a:pathLst>
                </a:custGeom>
                <a:solidFill>
                  <a:srgbClr val="66FF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31788" name="Group 57"/>
                <p:cNvGrpSpPr>
                  <a:grpSpLocks/>
                </p:cNvGrpSpPr>
                <p:nvPr/>
              </p:nvGrpSpPr>
              <p:grpSpPr bwMode="auto">
                <a:xfrm>
                  <a:off x="3936" y="1440"/>
                  <a:ext cx="240" cy="144"/>
                  <a:chOff x="4032" y="1968"/>
                  <a:chExt cx="240" cy="144"/>
                </a:xfrm>
              </p:grpSpPr>
              <p:sp>
                <p:nvSpPr>
                  <p:cNvPr id="31793" name="Line 58"/>
                  <p:cNvSpPr>
                    <a:spLocks noChangeShapeType="1"/>
                  </p:cNvSpPr>
                  <p:nvPr/>
                </p:nvSpPr>
                <p:spPr bwMode="auto">
                  <a:xfrm>
                    <a:off x="4080" y="2016"/>
                    <a:ext cx="192" cy="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94" name="Line 59"/>
                  <p:cNvSpPr>
                    <a:spLocks noChangeShapeType="1"/>
                  </p:cNvSpPr>
                  <p:nvPr/>
                </p:nvSpPr>
                <p:spPr bwMode="auto">
                  <a:xfrm flipV="1">
                    <a:off x="4032" y="1968"/>
                    <a:ext cx="96" cy="9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5" name="Line 60"/>
                  <p:cNvSpPr>
                    <a:spLocks noChangeShapeType="1"/>
                  </p:cNvSpPr>
                  <p:nvPr/>
                </p:nvSpPr>
                <p:spPr bwMode="auto">
                  <a:xfrm>
                    <a:off x="4080" y="1968"/>
                    <a:ext cx="0" cy="14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789" name="Text Box 61"/>
                <p:cNvSpPr txBox="1">
                  <a:spLocks noChangeArrowheads="1"/>
                </p:cNvSpPr>
                <p:nvPr/>
              </p:nvSpPr>
              <p:spPr bwMode="auto">
                <a:xfrm>
                  <a:off x="3984" y="1872"/>
                  <a:ext cx="91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spcBef>
                      <a:spcPct val="50000"/>
                    </a:spcBef>
                  </a:pPr>
                  <a:r>
                    <a:rPr lang="en-US" sz="2400">
                      <a:solidFill>
                        <a:srgbClr val="009900"/>
                      </a:solidFill>
                      <a:latin typeface="Times" charset="0"/>
                    </a:rPr>
                    <a:t>Grain Boundary</a:t>
                  </a:r>
                </a:p>
              </p:txBody>
            </p:sp>
            <p:sp>
              <p:nvSpPr>
                <p:cNvPr id="31790" name="Line 62"/>
                <p:cNvSpPr>
                  <a:spLocks noChangeShapeType="1"/>
                </p:cNvSpPr>
                <p:nvPr/>
              </p:nvSpPr>
              <p:spPr bwMode="auto">
                <a:xfrm flipH="1" flipV="1">
                  <a:off x="3984" y="1728"/>
                  <a:ext cx="48" cy="240"/>
                </a:xfrm>
                <a:prstGeom prst="line">
                  <a:avLst/>
                </a:prstGeom>
                <a:noFill/>
                <a:ln w="9525">
                  <a:solidFill>
                    <a:srgbClr val="66FF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91" name="Line 63"/>
                <p:cNvSpPr>
                  <a:spLocks noChangeShapeType="1"/>
                </p:cNvSpPr>
                <p:nvPr/>
              </p:nvSpPr>
              <p:spPr bwMode="auto">
                <a:xfrm flipH="1">
                  <a:off x="4272" y="2352"/>
                  <a:ext cx="240" cy="288"/>
                </a:xfrm>
                <a:prstGeom prst="line">
                  <a:avLst/>
                </a:prstGeom>
                <a:noFill/>
                <a:ln w="9525">
                  <a:solidFill>
                    <a:srgbClr val="66FF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92" name="Text Box 64"/>
                <p:cNvSpPr txBox="1">
                  <a:spLocks noChangeArrowheads="1"/>
                </p:cNvSpPr>
                <p:nvPr/>
              </p:nvSpPr>
              <p:spPr bwMode="auto">
                <a:xfrm>
                  <a:off x="4848" y="158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gn="ctr">
                    <a:spcBef>
                      <a:spcPct val="50000"/>
                    </a:spcBef>
                  </a:pPr>
                  <a:r>
                    <a:rPr lang="en-US" sz="1800" b="1">
                      <a:latin typeface="Times" charset="0"/>
                    </a:rPr>
                    <a:t>Tilt Boundary</a:t>
                  </a:r>
                  <a:endParaRPr lang="en-US" sz="2400">
                    <a:latin typeface="Times" charset="0"/>
                  </a:endParaRPr>
                </a:p>
              </p:txBody>
            </p:sp>
            <p:graphicFrame>
              <p:nvGraphicFramePr>
                <p:cNvPr id="31751" name="Object 7"/>
                <p:cNvGraphicFramePr>
                  <a:graphicFrameLocks noChangeAspect="1"/>
                </p:cNvGraphicFramePr>
                <p:nvPr/>
              </p:nvGraphicFramePr>
              <p:xfrm>
                <a:off x="3312" y="2064"/>
                <a:ext cx="218" cy="289"/>
              </p:xfrm>
              <a:graphic>
                <a:graphicData uri="http://schemas.openxmlformats.org/presentationml/2006/ole">
                  <mc:AlternateContent xmlns:mc="http://schemas.openxmlformats.org/markup-compatibility/2006">
                    <mc:Choice xmlns:v="urn:schemas-microsoft-com:vml" Requires="v">
                      <p:oleObj spid="_x0000_s31824" name="Equation" r:id="rId10" imgW="228898" imgH="305064" progId="Equation.3">
                        <p:embed/>
                      </p:oleObj>
                    </mc:Choice>
                    <mc:Fallback>
                      <p:oleObj name="Equation" r:id="rId10" imgW="228898" imgH="305064"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2" y="2064"/>
                              <a:ext cx="218"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aphicFrame>
          <p:nvGraphicFramePr>
            <p:cNvPr id="31746" name="Object 2"/>
            <p:cNvGraphicFramePr>
              <a:graphicFrameLocks noChangeAspect="1"/>
            </p:cNvGraphicFramePr>
            <p:nvPr/>
          </p:nvGraphicFramePr>
          <p:xfrm>
            <a:off x="4224" y="1728"/>
            <a:ext cx="176" cy="247"/>
          </p:xfrm>
          <a:graphic>
            <a:graphicData uri="http://schemas.openxmlformats.org/presentationml/2006/ole">
              <mc:AlternateContent xmlns:mc="http://schemas.openxmlformats.org/markup-compatibility/2006">
                <mc:Choice xmlns:v="urn:schemas-microsoft-com:vml" Requires="v">
                  <p:oleObj spid="_x0000_s31825" name="Equation" r:id="rId12" imgW="127121" imgH="177811" progId="Equation.3">
                    <p:embed/>
                  </p:oleObj>
                </mc:Choice>
                <mc:Fallback>
                  <p:oleObj name="Equation" r:id="rId12" imgW="127121" imgH="177811" progId="Equation.3">
                    <p:embed/>
                    <p:pic>
                      <p:nvPicPr>
                        <p:cNvPr id="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4" y="1728"/>
                          <a:ext cx="176"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3744" y="2832"/>
            <a:ext cx="176" cy="247"/>
          </p:xfrm>
          <a:graphic>
            <a:graphicData uri="http://schemas.openxmlformats.org/presentationml/2006/ole">
              <mc:AlternateContent xmlns:mc="http://schemas.openxmlformats.org/markup-compatibility/2006">
                <mc:Choice xmlns:v="urn:schemas-microsoft-com:vml" Requires="v">
                  <p:oleObj spid="_x0000_s31826" name="Equation" r:id="rId14" imgW="127121" imgH="177811" progId="Equation.3">
                    <p:embed/>
                  </p:oleObj>
                </mc:Choice>
                <mc:Fallback>
                  <p:oleObj name="Equation" r:id="rId14" imgW="127121" imgH="177811" progId="Equation.3">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4" y="2832"/>
                          <a:ext cx="176"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31756" name="Text Box 68"/>
          <p:cNvSpPr txBox="1">
            <a:spLocks noChangeArrowheads="1"/>
          </p:cNvSpPr>
          <p:nvPr/>
        </p:nvSpPr>
        <p:spPr bwMode="auto">
          <a:xfrm>
            <a:off x="381000" y="5562600"/>
            <a:ext cx="8763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solidFill>
                  <a:srgbClr val="FF0000"/>
                </a:solidFill>
                <a:latin typeface="Times" charset="0"/>
              </a:rPr>
              <a:t>NB: the tilt or twist angle is </a:t>
            </a:r>
            <a:r>
              <a:rPr lang="en-US" sz="2400" i="1">
                <a:solidFill>
                  <a:srgbClr val="FF0000"/>
                </a:solidFill>
                <a:latin typeface="Times" charset="0"/>
              </a:rPr>
              <a:t>not</a:t>
            </a:r>
            <a:r>
              <a:rPr lang="en-US" sz="2400">
                <a:solidFill>
                  <a:srgbClr val="FF0000"/>
                </a:solidFill>
                <a:latin typeface="Times" charset="0"/>
              </a:rPr>
              <a:t> necessarily the same as the misorientation angle (although for low angle boundaries, it typically is so).</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5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5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4363</TotalTime>
  <Words>6675</Words>
  <Application>Microsoft Macintosh PowerPoint</Application>
  <PresentationFormat>On-screen Show (4:3)</PresentationFormat>
  <Paragraphs>768</Paragraphs>
  <Slides>65</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Blank Presentation</vt:lpstr>
      <vt:lpstr>Equation</vt:lpstr>
      <vt:lpstr>Misorientations and  Grain Boundaries</vt:lpstr>
      <vt:lpstr>Objectives</vt:lpstr>
      <vt:lpstr>References</vt:lpstr>
      <vt:lpstr>Misorientation</vt:lpstr>
      <vt:lpstr>Why are grain boundaries interesting?</vt:lpstr>
      <vt:lpstr>What is a Grain Boundary?</vt:lpstr>
      <vt:lpstr>Degrees of (Geometric) Freedom</vt:lpstr>
      <vt:lpstr>Boundary Type</vt:lpstr>
      <vt:lpstr>Tilt versus Twist Boundary Types</vt:lpstr>
      <vt:lpstr>How to construct a grain boundary</vt:lpstr>
      <vt:lpstr>Differences in Orientation</vt:lpstr>
      <vt:lpstr>Example: Twin Boundary</vt:lpstr>
      <vt:lpstr>Rotations at a Grain Boundary</vt:lpstr>
      <vt:lpstr>Alternate Diagram</vt:lpstr>
      <vt:lpstr>Representations of Misorientation</vt:lpstr>
      <vt:lpstr>Grain Boundaries vs. Texture</vt:lpstr>
      <vt:lpstr>Disorientation</vt:lpstr>
      <vt:lpstr>Grain Boundary Representation</vt:lpstr>
      <vt:lpstr>How to Choose the  Misorientation Angle: matrix</vt:lpstr>
      <vt:lpstr>How to Choose the  Misorientation Angle: quaternions</vt:lpstr>
      <vt:lpstr>Rotation Axis, Angle</vt:lpstr>
      <vt:lpstr>Switching Symmetry</vt:lpstr>
      <vt:lpstr>Crystal vs Sample Frame</vt:lpstr>
      <vt:lpstr>Worked Example</vt:lpstr>
      <vt:lpstr>Worked Example</vt:lpstr>
      <vt:lpstr>Detail Output</vt:lpstr>
      <vt:lpstr>Basics</vt:lpstr>
      <vt:lpstr>Objective</vt:lpstr>
      <vt:lpstr>Matrices</vt:lpstr>
      <vt:lpstr>Worked example: active rotations</vt:lpstr>
      <vt:lpstr>Active rotations example</vt:lpstr>
      <vt:lpstr>Active rotations</vt:lpstr>
      <vt:lpstr>Active rotations example</vt:lpstr>
      <vt:lpstr>Texture+Symmetry</vt:lpstr>
      <vt:lpstr>Groups:  Sample+Crystal Symmetry</vt:lpstr>
      <vt:lpstr>Misorientations</vt:lpstr>
      <vt:lpstr>Notation</vt:lpstr>
      <vt:lpstr>Misorientation+Symmetry</vt:lpstr>
      <vt:lpstr>Switching Symmetry</vt:lpstr>
      <vt:lpstr>Switching Symmetry, v2</vt:lpstr>
      <vt:lpstr>Symmetry: how many equivalent representations of misorientation?</vt:lpstr>
      <vt:lpstr>Passive &lt;-&gt; Active</vt:lpstr>
      <vt:lpstr>Disorientation Choice?</vt:lpstr>
      <vt:lpstr>Disorientation Choice, contd.</vt:lpstr>
      <vt:lpstr>Pseudo-code for Disorientation</vt:lpstr>
      <vt:lpstr>(432) in quaternions</vt:lpstr>
      <vt:lpstr>Conversions for Axis</vt:lpstr>
      <vt:lpstr>ID of symmetry operator(s)</vt:lpstr>
      <vt:lpstr>Successive misorientations</vt:lpstr>
      <vt:lpstr>Successive Twins</vt:lpstr>
      <vt:lpstr>Successive twins: simple example</vt:lpstr>
      <vt:lpstr>Successive twins: simple example</vt:lpstr>
      <vt:lpstr>Successive twins: Zr, CT-TT2</vt:lpstr>
      <vt:lpstr>Successive twins: Zr, CT-TT2</vt:lpstr>
      <vt:lpstr>Successive twins: Zr, CT-TT2</vt:lpstr>
      <vt:lpstr>Successive twins: Zr, TT2-CT</vt:lpstr>
      <vt:lpstr>Order of twins, PFs, ∆g</vt:lpstr>
      <vt:lpstr>Order of twins, PFs, ∆g, contd.</vt:lpstr>
      <vt:lpstr>Order of twins, PFs, ∆g, contd.</vt:lpstr>
      <vt:lpstr>Calculation with rexgbs</vt:lpstr>
      <vt:lpstr>rexgbs output</vt:lpstr>
      <vt:lpstr>Summary</vt:lpstr>
      <vt:lpstr>Summary</vt:lpstr>
      <vt:lpstr>Summary, contd.</vt:lpstr>
      <vt:lpstr>Supplemental Slides</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Boundaries</dc:title>
  <dc:creator>a. d. rollett</dc:creator>
  <cp:lastModifiedBy>Anthony Rollett</cp:lastModifiedBy>
  <cp:revision>153</cp:revision>
  <cp:lastPrinted>2005-02-17T14:56:28Z</cp:lastPrinted>
  <dcterms:created xsi:type="dcterms:W3CDTF">2009-06-25T09:53:09Z</dcterms:created>
  <dcterms:modified xsi:type="dcterms:W3CDTF">2014-04-02T04:05:43Z</dcterms:modified>
</cp:coreProperties>
</file>