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7"/>
  </p:notesMasterIdLst>
  <p:sldIdLst>
    <p:sldId id="256" r:id="rId2"/>
    <p:sldId id="284" r:id="rId3"/>
    <p:sldId id="335" r:id="rId4"/>
    <p:sldId id="313" r:id="rId5"/>
    <p:sldId id="314" r:id="rId6"/>
    <p:sldId id="315" r:id="rId7"/>
    <p:sldId id="316" r:id="rId8"/>
    <p:sldId id="317" r:id="rId9"/>
    <p:sldId id="319" r:id="rId10"/>
    <p:sldId id="318" r:id="rId11"/>
    <p:sldId id="320" r:id="rId12"/>
    <p:sldId id="322" r:id="rId13"/>
    <p:sldId id="348" r:id="rId14"/>
    <p:sldId id="321" r:id="rId15"/>
    <p:sldId id="285" r:id="rId16"/>
    <p:sldId id="336" r:id="rId17"/>
    <p:sldId id="333" r:id="rId18"/>
    <p:sldId id="286" r:id="rId19"/>
    <p:sldId id="301" r:id="rId20"/>
    <p:sldId id="287" r:id="rId21"/>
    <p:sldId id="288" r:id="rId22"/>
    <p:sldId id="289" r:id="rId23"/>
    <p:sldId id="290" r:id="rId24"/>
    <p:sldId id="291" r:id="rId25"/>
    <p:sldId id="293" r:id="rId26"/>
    <p:sldId id="292" r:id="rId27"/>
    <p:sldId id="294" r:id="rId28"/>
    <p:sldId id="295" r:id="rId29"/>
    <p:sldId id="296" r:id="rId30"/>
    <p:sldId id="297" r:id="rId31"/>
    <p:sldId id="298" r:id="rId32"/>
    <p:sldId id="299" r:id="rId33"/>
    <p:sldId id="300" r:id="rId34"/>
    <p:sldId id="350" r:id="rId35"/>
    <p:sldId id="310" r:id="rId36"/>
    <p:sldId id="311" r:id="rId37"/>
    <p:sldId id="302" r:id="rId38"/>
    <p:sldId id="303" r:id="rId39"/>
    <p:sldId id="349" r:id="rId40"/>
    <p:sldId id="305" r:id="rId41"/>
    <p:sldId id="306" r:id="rId42"/>
    <p:sldId id="326" r:id="rId43"/>
    <p:sldId id="324" r:id="rId44"/>
    <p:sldId id="325" r:id="rId45"/>
    <p:sldId id="308" r:id="rId46"/>
    <p:sldId id="329" r:id="rId47"/>
    <p:sldId id="330" r:id="rId48"/>
    <p:sldId id="331" r:id="rId49"/>
    <p:sldId id="332" r:id="rId50"/>
    <p:sldId id="328" r:id="rId51"/>
    <p:sldId id="351" r:id="rId52"/>
    <p:sldId id="352" r:id="rId53"/>
    <p:sldId id="334" r:id="rId54"/>
    <p:sldId id="282" r:id="rId55"/>
    <p:sldId id="323"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FBE"/>
    <a:srgbClr val="FFFFE6"/>
    <a:srgbClr val="F50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1" autoAdjust="0"/>
  </p:normalViewPr>
  <p:slideViewPr>
    <p:cSldViewPr>
      <p:cViewPr varScale="1">
        <p:scale>
          <a:sx n="96" d="100"/>
          <a:sy n="96" d="100"/>
        </p:scale>
        <p:origin x="-7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8F7374F7-AEB1-844E-B8AD-0CA533371191}" type="slidenum">
              <a:rPr lang="en-US" smtClean="0"/>
              <a:pPr>
                <a:defRPr/>
              </a:pPr>
              <a:t>‹#›</a:t>
            </a:fld>
            <a:endParaRPr lang="en-US" dirty="0"/>
          </a:p>
        </p:txBody>
      </p:sp>
    </p:spTree>
    <p:extLst>
      <p:ext uri="{BB962C8B-B14F-4D97-AF65-F5344CB8AC3E}">
        <p14:creationId xmlns:p14="http://schemas.microsoft.com/office/powerpoint/2010/main" val="1299922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6B426-D7E6-B440-9979-B4FEB5A503DE}" type="slidenum">
              <a:rPr lang="en-US"/>
              <a:pPr/>
              <a:t>11</a:t>
            </a:fld>
            <a:endParaRPr lang="en-US"/>
          </a:p>
        </p:txBody>
      </p:sp>
      <p:sp>
        <p:nvSpPr>
          <p:cNvPr id="494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9E322BC-65C5-8C4B-AD9F-0677654C932D}" type="slidenum">
              <a:rPr lang="en-US" altLang="zh-TW"/>
              <a:pPr/>
              <a:t>12</a:t>
            </a:fld>
            <a:endParaRPr lang="en-US" altLang="zh-TW"/>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TW">
              <a:latin typeface="Times" charset="0"/>
              <a:ea typeface="新細明體" charset="-120"/>
              <a:cs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3979CC-2B82-894C-A012-02BADF1AF272}" type="slidenum">
              <a:rPr lang="en-US"/>
              <a:pPr/>
              <a:t>13</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7AA297D-A3B2-4045-8004-43D01260CB3C}" type="slidenum">
              <a:rPr lang="en-US" altLang="zh-TW"/>
              <a:pPr/>
              <a:t>14</a:t>
            </a:fld>
            <a:endParaRPr lang="en-US" altLang="zh-TW"/>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zh-TW">
              <a:latin typeface="Times" charset="0"/>
              <a:ea typeface="新細明體" charset="-120"/>
              <a:cs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latin typeface="Cambria"/>
              </a:rPr>
              <a:t>Try these</a:t>
            </a:r>
            <a:r>
              <a:rPr lang="en-US" sz="1200" baseline="0" dirty="0" smtClean="0">
                <a:effectLst/>
                <a:latin typeface="Cambria"/>
              </a:rPr>
              <a:t> commands to control the contouring: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err="1" smtClean="0">
                <a:effectLst/>
                <a:latin typeface="Cambria"/>
              </a:rPr>
              <a:t>setColorRange</a:t>
            </a:r>
            <a:r>
              <a:rPr lang="en-US" sz="1200" dirty="0" smtClean="0">
                <a:effectLst/>
                <a:latin typeface="Cambria"/>
              </a:rPr>
              <a:t>([0, 20], </a:t>
            </a:r>
            <a:r>
              <a:rPr lang="en-US" sz="1200" kern="1200" dirty="0" smtClean="0">
                <a:solidFill>
                  <a:schemeClr val="tx1"/>
                </a:solidFill>
                <a:effectLst/>
                <a:latin typeface="Cambria"/>
                <a:ea typeface="ＭＳ Ｐゴシック" charset="-128"/>
                <a:cs typeface="ＭＳ Ｐゴシック" charset="-128"/>
              </a:rPr>
              <a:t>‘all’</a:t>
            </a:r>
            <a:r>
              <a:rPr lang="en-US" sz="1200" dirty="0" smtClean="0">
                <a:effectLst/>
                <a:latin typeface="Cambria"/>
              </a:rPr>
              <a:t>) ;</a:t>
            </a:r>
            <a:br>
              <a:rPr lang="en-US" sz="1200" dirty="0" smtClean="0">
                <a:effectLst/>
                <a:latin typeface="Cambria"/>
              </a:rPr>
            </a:br>
            <a:r>
              <a:rPr lang="en-US" sz="1200" dirty="0" err="1" smtClean="0">
                <a:effectLst/>
                <a:latin typeface="Cambria"/>
              </a:rPr>
              <a:t>colorbar</a:t>
            </a:r>
            <a:r>
              <a:rPr lang="en-US" sz="1200" dirty="0" smtClean="0">
                <a:effectLst/>
                <a:latin typeface="Cambria"/>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to try controlling the background color:   </a:t>
            </a:r>
            <a:r>
              <a:rPr lang="en-US" sz="1200" kern="1200" dirty="0" smtClean="0">
                <a:solidFill>
                  <a:schemeClr val="tx1"/>
                </a:solidFill>
                <a:effectLst/>
                <a:latin typeface="Cambria"/>
                <a:ea typeface="ＭＳ Ｐゴシック" charset="-128"/>
                <a:cs typeface="ＭＳ Ｐゴシック" charset="-128"/>
              </a:rPr>
              <a:t>‘</a:t>
            </a:r>
            <a:r>
              <a:rPr lang="en-US" sz="1200" kern="1200" dirty="0" err="1" smtClean="0">
                <a:solidFill>
                  <a:schemeClr val="tx1"/>
                </a:solidFill>
                <a:effectLst/>
                <a:latin typeface="Cambria"/>
                <a:ea typeface="ＭＳ Ｐゴシック" charset="-128"/>
                <a:cs typeface="ＭＳ Ｐゴシック" charset="-128"/>
              </a:rPr>
              <a:t>BackgroundColor</a:t>
            </a:r>
            <a:r>
              <a:rPr lang="en-US" sz="1200" kern="1200" dirty="0" smtClean="0">
                <a:solidFill>
                  <a:schemeClr val="tx1"/>
                </a:solidFill>
                <a:effectLst/>
                <a:latin typeface="Cambria"/>
                <a:ea typeface="ＭＳ Ｐゴシック" charset="-128"/>
                <a:cs typeface="ＭＳ Ｐゴシック" charset="-128"/>
              </a:rPr>
              <a:t>’, ‘w’ ; this to get contours instead of smooth:   ‘contour’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F7374F7-AEB1-844E-B8AD-0CA533371191}" type="slidenum">
              <a:rPr lang="en-US" smtClean="0"/>
              <a:pPr>
                <a:defRPr/>
              </a:pPr>
              <a:t>27</a:t>
            </a:fld>
            <a:endParaRPr lang="en-US" dirty="0"/>
          </a:p>
        </p:txBody>
      </p:sp>
    </p:spTree>
    <p:extLst>
      <p:ext uri="{BB962C8B-B14F-4D97-AF65-F5344CB8AC3E}">
        <p14:creationId xmlns:p14="http://schemas.microsoft.com/office/powerpoint/2010/main" val="383101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701F-9235-5946-B00D-42F1AB6DC1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CD987-04CA-5B4D-BEDC-12990FCB7F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8BCD8-F498-3A41-B21D-EFDF7A783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534E2A-AA8A-CF4F-9398-AFC5DF270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E1DC-BBE6-674A-9F30-59C5754E4F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A69F8-88B5-C840-B262-F5949DCAA8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675CE-C88C-4D48-B608-414ABD71F1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9DF1E3-5432-384F-B7FD-D816959EC6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02673-95B9-EA4D-8ED3-23F95D2C5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F5D1F-7B53-3E4B-8FE1-CF85118261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B8984-66F3-AE42-97B7-6E88B8CCB6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3E9652-E69F-9640-81FA-774187A72E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pPr>
              <a:defRPr/>
            </a:pPr>
            <a:endParaRPr lang="en-US" dirty="0"/>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8EE2C547-8080-2148-9F44-BB3DC771BB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i="1">
          <a:solidFill>
            <a:srgbClr val="0015A5"/>
          </a:solidFill>
          <a:latin typeface="Cambria"/>
          <a:ea typeface="ＭＳ Ｐゴシック" charset="-128"/>
          <a:cs typeface="ＭＳ Ｐゴシック" charset="-128"/>
        </a:defRPr>
      </a:lvl1pPr>
      <a:lvl2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charset="0"/>
        </a:defRPr>
      </a:lvl6pPr>
      <a:lvl7pPr marL="914400" algn="ctr" rtl="0" eaLnBrk="0" fontAlgn="base" hangingPunct="0">
        <a:spcBef>
          <a:spcPct val="0"/>
        </a:spcBef>
        <a:spcAft>
          <a:spcPct val="0"/>
        </a:spcAft>
        <a:defRPr sz="4400" i="1">
          <a:solidFill>
            <a:srgbClr val="0015A5"/>
          </a:solidFill>
          <a:latin typeface="Times" charset="0"/>
        </a:defRPr>
      </a:lvl7pPr>
      <a:lvl8pPr marL="1371600" algn="ctr" rtl="0" eaLnBrk="0" fontAlgn="base" hangingPunct="0">
        <a:spcBef>
          <a:spcPct val="0"/>
        </a:spcBef>
        <a:spcAft>
          <a:spcPct val="0"/>
        </a:spcAft>
        <a:defRPr sz="4400" i="1">
          <a:solidFill>
            <a:srgbClr val="0015A5"/>
          </a:solidFill>
          <a:latin typeface="Times" charset="0"/>
        </a:defRPr>
      </a:lvl8pPr>
      <a:lvl9pPr marL="1828800" algn="ctr" rtl="0" eaLnBrk="0" fontAlgn="base" hangingPunct="0">
        <a:spcBef>
          <a:spcPct val="0"/>
        </a:spcBef>
        <a:spcAft>
          <a:spcPct val="0"/>
        </a:spcAft>
        <a:defRPr sz="4400" i="1">
          <a:solidFill>
            <a:srgbClr val="0015A5"/>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5" Type="http://schemas.openxmlformats.org/officeDocument/2006/relationships/oleObject" Target="../embeddings/oleObject2.bin"/><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685800" y="1143000"/>
            <a:ext cx="7772400" cy="1828800"/>
          </a:xfrm>
          <a:solidFill>
            <a:srgbClr val="FEFFBE"/>
          </a:solidFill>
          <a:ln w="38100" cmpd="dbl">
            <a:solidFill>
              <a:schemeClr val="tx1"/>
            </a:solidFill>
          </a:ln>
        </p:spPr>
        <p:txBody>
          <a:bodyPr/>
          <a:lstStyle/>
          <a:p>
            <a:r>
              <a:rPr lang="en-US" dirty="0" smtClean="0"/>
              <a:t>Texture Analysis with </a:t>
            </a:r>
            <a:br>
              <a:rPr lang="en-US" dirty="0" smtClean="0"/>
            </a:br>
            <a:r>
              <a:rPr lang="en-US" dirty="0"/>
              <a:t>MTEX inside </a:t>
            </a:r>
            <a:r>
              <a:rPr lang="en-US" dirty="0" err="1" smtClean="0"/>
              <a:t>Matlab</a:t>
            </a:r>
            <a:endParaRPr lang="en-US" dirty="0" smtClean="0"/>
          </a:p>
        </p:txBody>
      </p:sp>
      <p:sp>
        <p:nvSpPr>
          <p:cNvPr id="15364" name="Rectangle 3"/>
          <p:cNvSpPr>
            <a:spLocks noGrp="1" noChangeArrowheads="1"/>
          </p:cNvSpPr>
          <p:nvPr>
            <p:ph type="subTitle" idx="1"/>
          </p:nvPr>
        </p:nvSpPr>
        <p:spPr>
          <a:xfrm>
            <a:off x="1371600" y="3124200"/>
            <a:ext cx="6400800" cy="2133600"/>
          </a:xfrm>
        </p:spPr>
        <p:txBody>
          <a:bodyPr/>
          <a:lstStyle/>
          <a:p>
            <a:r>
              <a:rPr lang="en-US" dirty="0" smtClean="0"/>
              <a:t>For 27-750</a:t>
            </a:r>
          </a:p>
          <a:p>
            <a:r>
              <a:rPr lang="en-US" dirty="0" smtClean="0"/>
              <a:t>Texture, Microstructure and Anisotropy</a:t>
            </a:r>
          </a:p>
          <a:p>
            <a:r>
              <a:rPr lang="en-US" dirty="0" smtClean="0"/>
              <a:t>A.D</a:t>
            </a:r>
            <a:r>
              <a:rPr lang="en-US" dirty="0"/>
              <a:t>. </a:t>
            </a:r>
            <a:r>
              <a:rPr lang="en-US" dirty="0" smtClean="0"/>
              <a:t>Rollett</a:t>
            </a:r>
            <a:endParaRPr lang="en-US" dirty="0"/>
          </a:p>
        </p:txBody>
      </p:sp>
      <p:sp>
        <p:nvSpPr>
          <p:cNvPr id="15367" name="Text Box 8"/>
          <p:cNvSpPr txBox="1">
            <a:spLocks noChangeArrowheads="1"/>
          </p:cNvSpPr>
          <p:nvPr/>
        </p:nvSpPr>
        <p:spPr bwMode="auto">
          <a:xfrm>
            <a:off x="2819400" y="6248400"/>
            <a:ext cx="3114706" cy="369332"/>
          </a:xfrm>
          <a:prstGeom prst="rect">
            <a:avLst/>
          </a:prstGeom>
          <a:noFill/>
          <a:ln w="9525">
            <a:noFill/>
            <a:miter lim="800000"/>
            <a:headEnd/>
            <a:tailEnd/>
          </a:ln>
        </p:spPr>
        <p:txBody>
          <a:bodyPr wrap="none">
            <a:prstTxWarp prst="textNoShape">
              <a:avLst/>
            </a:prstTxWarp>
            <a:spAutoFit/>
          </a:bodyPr>
          <a:lstStyle/>
          <a:p>
            <a:r>
              <a:rPr lang="en-US" i="1" dirty="0"/>
              <a:t>Last revised:</a:t>
            </a:r>
            <a:r>
              <a:rPr lang="en-US" i="1" dirty="0" smtClean="0"/>
              <a:t> </a:t>
            </a:r>
            <a:r>
              <a:rPr lang="en-US" i="1" dirty="0" smtClean="0"/>
              <a:t>19</a:t>
            </a:r>
            <a:r>
              <a:rPr lang="en-US" i="1" baseline="30000" dirty="0" smtClean="0"/>
              <a:t>th</a:t>
            </a:r>
            <a:r>
              <a:rPr lang="en-US" i="1" dirty="0" smtClean="0"/>
              <a:t> Sep. 2015</a:t>
            </a:r>
            <a:endParaRPr lang="en-US" i="1" dirty="0"/>
          </a:p>
        </p:txBody>
      </p:sp>
      <p:sp>
        <p:nvSpPr>
          <p:cNvPr id="2" name="TextBox 1"/>
          <p:cNvSpPr txBox="1"/>
          <p:nvPr/>
        </p:nvSpPr>
        <p:spPr>
          <a:xfrm>
            <a:off x="990601" y="5105400"/>
            <a:ext cx="7620000" cy="646331"/>
          </a:xfrm>
          <a:prstGeom prst="rect">
            <a:avLst/>
          </a:prstGeom>
          <a:noFill/>
        </p:spPr>
        <p:txBody>
          <a:bodyPr wrap="square" rtlCol="0">
            <a:spAutoFit/>
          </a:bodyPr>
          <a:lstStyle/>
          <a:p>
            <a:r>
              <a:rPr lang="en-US" dirty="0" smtClean="0"/>
              <a:t>Notes: </a:t>
            </a:r>
            <a:r>
              <a:rPr lang="en-US" dirty="0" smtClean="0"/>
              <a:t>based </a:t>
            </a:r>
            <a:r>
              <a:rPr lang="en-US" dirty="0" smtClean="0"/>
              <a:t>on </a:t>
            </a:r>
            <a:r>
              <a:rPr lang="en-US" dirty="0" smtClean="0"/>
              <a:t>slides for 27-750.  This </a:t>
            </a:r>
            <a:r>
              <a:rPr lang="en-US" dirty="0" smtClean="0"/>
              <a:t>version has examples of MTEX analysis of texture in </a:t>
            </a:r>
            <a:r>
              <a:rPr lang="en-US" dirty="0" err="1" smtClean="0"/>
              <a:t>CdTe</a:t>
            </a:r>
            <a:r>
              <a:rPr lang="en-US" dirty="0" smtClean="0"/>
              <a:t> from a workshop in Nov. 2014.</a:t>
            </a:r>
            <a:endParaRPr lang="en-US" dirty="0"/>
          </a:p>
        </p:txBody>
      </p:sp>
      <p:pic>
        <p:nvPicPr>
          <p:cNvPr id="8" name="Picture 7"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19800"/>
            <a:ext cx="2238689" cy="739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86227CB2-3822-5844-AFFD-09C395591D32}" type="slidenum">
              <a:rPr lang="en-US" altLang="ja-JP" smtClean="0"/>
              <a:pPr/>
              <a:t>10</a:t>
            </a:fld>
            <a:endParaRPr lang="en-US" altLang="ja-JP" smtClean="0"/>
          </a:p>
        </p:txBody>
      </p:sp>
      <p:sp>
        <p:nvSpPr>
          <p:cNvPr id="20485" name="Rectangle 2"/>
          <p:cNvSpPr>
            <a:spLocks noGrp="1" noChangeArrowheads="1"/>
          </p:cNvSpPr>
          <p:nvPr>
            <p:ph type="title"/>
          </p:nvPr>
        </p:nvSpPr>
        <p:spPr>
          <a:xfrm>
            <a:off x="685800" y="76200"/>
            <a:ext cx="7772400" cy="1143000"/>
          </a:xfrm>
        </p:spPr>
        <p:txBody>
          <a:bodyPr/>
          <a:lstStyle/>
          <a:p>
            <a:r>
              <a:rPr lang="en-US" altLang="ja-JP"/>
              <a:t>Pole Figure Example</a:t>
            </a:r>
          </a:p>
        </p:txBody>
      </p:sp>
      <p:sp>
        <p:nvSpPr>
          <p:cNvPr id="20486" name="Rectangle 3"/>
          <p:cNvSpPr>
            <a:spLocks noGrp="1" noChangeArrowheads="1"/>
          </p:cNvSpPr>
          <p:nvPr>
            <p:ph type="body" idx="1"/>
          </p:nvPr>
        </p:nvSpPr>
        <p:spPr>
          <a:xfrm>
            <a:off x="685800" y="1143000"/>
            <a:ext cx="7772400" cy="4114800"/>
          </a:xfrm>
        </p:spPr>
        <p:txBody>
          <a:bodyPr/>
          <a:lstStyle/>
          <a:p>
            <a:r>
              <a:rPr lang="en-US" altLang="ja-JP" sz="2000" dirty="0">
                <a:latin typeface="Calibri"/>
                <a:cs typeface="Calibri"/>
              </a:rPr>
              <a:t>If the goniometer is set for {100} reflections, then all directions in the sample that are parallel to &lt;100&gt; directions will exhibit diffraction</a:t>
            </a:r>
            <a:r>
              <a:rPr lang="en-US" altLang="ja-JP" sz="2000" dirty="0" smtClean="0">
                <a:latin typeface="Calibri"/>
                <a:cs typeface="Calibri"/>
              </a:rPr>
              <a:t>. In this example, the Euler angles are non-zero (crystal axes are </a:t>
            </a:r>
            <a:r>
              <a:rPr lang="en-US" altLang="ja-JP" sz="2000" i="1" dirty="0" smtClean="0">
                <a:latin typeface="Calibri"/>
                <a:cs typeface="Calibri"/>
              </a:rPr>
              <a:t>not</a:t>
            </a:r>
            <a:r>
              <a:rPr lang="en-US" altLang="ja-JP" sz="2000" dirty="0" smtClean="0">
                <a:latin typeface="Calibri"/>
                <a:cs typeface="Calibri"/>
              </a:rPr>
              <a:t> parallel to the reference frame.</a:t>
            </a:r>
            <a:endParaRPr lang="en-US" altLang="ja-JP" sz="2000" dirty="0">
              <a:latin typeface="Calibri"/>
              <a:cs typeface="Calibri"/>
            </a:endParaRPr>
          </a:p>
        </p:txBody>
      </p:sp>
      <p:graphicFrame>
        <p:nvGraphicFramePr>
          <p:cNvPr id="20482" name="Object 2"/>
          <p:cNvGraphicFramePr>
            <a:graphicFrameLocks noChangeAspect="1"/>
          </p:cNvGraphicFramePr>
          <p:nvPr/>
        </p:nvGraphicFramePr>
        <p:xfrm>
          <a:off x="152400" y="2781300"/>
          <a:ext cx="3505200" cy="2652713"/>
        </p:xfrm>
        <a:graphic>
          <a:graphicData uri="http://schemas.openxmlformats.org/presentationml/2006/ole">
            <mc:AlternateContent xmlns:mc="http://schemas.openxmlformats.org/markup-compatibility/2006">
              <mc:Choice xmlns:v="urn:schemas-microsoft-com:vml" Requires="v">
                <p:oleObj spid="_x0000_s1270" name="Image" r:id="rId3" imgW="3035814" imgH="2295149" progId="">
                  <p:embed/>
                </p:oleObj>
              </mc:Choice>
              <mc:Fallback>
                <p:oleObj name="Image" r:id="rId3" imgW="3035814" imgH="229514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81300"/>
                        <a:ext cx="3505200" cy="2652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3429000" y="2667000"/>
          <a:ext cx="5638800" cy="2751138"/>
        </p:xfrm>
        <a:graphic>
          <a:graphicData uri="http://schemas.openxmlformats.org/presentationml/2006/ole">
            <mc:AlternateContent xmlns:mc="http://schemas.openxmlformats.org/markup-compatibility/2006">
              <mc:Choice xmlns:v="urn:schemas-microsoft-com:vml" Requires="v">
                <p:oleObj spid="_x0000_s1271" name="Image" r:id="rId5" imgW="3767336" imgH="1837948" progId="">
                  <p:embed/>
                </p:oleObj>
              </mc:Choice>
              <mc:Fallback>
                <p:oleObj name="Image" r:id="rId5" imgW="3767336" imgH="183794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67000"/>
                        <a:ext cx="5638800" cy="27511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762000" y="5613737"/>
            <a:ext cx="7696200" cy="1015663"/>
          </a:xfrm>
          <a:prstGeom prst="rect">
            <a:avLst/>
          </a:prstGeom>
          <a:noFill/>
        </p:spPr>
        <p:txBody>
          <a:bodyPr wrap="square" rtlCol="0">
            <a:spAutoFit/>
          </a:bodyPr>
          <a:lstStyle/>
          <a:p>
            <a:r>
              <a:rPr kumimoji="1" lang="en-US" altLang="ja-JP" sz="2000" dirty="0" smtClean="0">
                <a:latin typeface="Calibri"/>
              </a:rPr>
              <a:t>Note the convention with the RD pointing up, TD to the right, and ND out of the plane.  This is an unfortunate convention because it is a left-handed set of axes!</a:t>
            </a:r>
            <a:endParaRPr kumimoji="1" lang="ja-JP" altLang="en-US" sz="2000" dirty="0">
              <a:latin typeface="Calibri"/>
            </a:endParaRPr>
          </a:p>
        </p:txBody>
      </p:sp>
      <p:sp>
        <p:nvSpPr>
          <p:cNvPr id="8" name="Text Box 5"/>
          <p:cNvSpPr txBox="1">
            <a:spLocks noChangeArrowheads="1"/>
          </p:cNvSpPr>
          <p:nvPr/>
        </p:nvSpPr>
        <p:spPr bwMode="auto">
          <a:xfrm>
            <a:off x="8075178" y="5105400"/>
            <a:ext cx="999317" cy="400110"/>
          </a:xfrm>
          <a:prstGeom prst="rect">
            <a:avLst/>
          </a:prstGeom>
          <a:noFill/>
          <a:ln w="9525">
            <a:noFill/>
            <a:miter lim="800000"/>
            <a:headEnd/>
            <a:tailEnd/>
          </a:ln>
        </p:spPr>
        <p:txBody>
          <a:bodyPr wrap="none">
            <a:prstTxWarp prst="textNoShape">
              <a:avLst/>
            </a:prstTxWarp>
            <a:spAutoFit/>
          </a:bodyPr>
          <a:lstStyle/>
          <a:p>
            <a:r>
              <a:rPr lang="en-US" altLang="ja-JP" sz="2000" dirty="0" smtClean="0">
                <a:solidFill>
                  <a:srgbClr val="660066"/>
                </a:solidFill>
                <a:latin typeface="Calibri"/>
              </a:rPr>
              <a:t>[Bunge]</a:t>
            </a:r>
            <a:endParaRPr lang="en-US" altLang="ja-JP" sz="2000" dirty="0">
              <a:solidFill>
                <a:srgbClr val="660066"/>
              </a:solidFill>
              <a:latin typeface="Calibri"/>
            </a:endParaRPr>
          </a:p>
        </p:txBody>
      </p:sp>
    </p:spTree>
    <p:extLst>
      <p:ext uri="{BB962C8B-B14F-4D97-AF65-F5344CB8AC3E}">
        <p14:creationId xmlns:p14="http://schemas.microsoft.com/office/powerpoint/2010/main" val="1149731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18200" y="171900"/>
            <a:ext cx="8534400" cy="701298"/>
          </a:xfrm>
        </p:spPr>
        <p:txBody>
          <a:bodyPr/>
          <a:lstStyle/>
          <a:p>
            <a:r>
              <a:rPr lang="en-US" sz="3200" dirty="0" smtClean="0"/>
              <a:t>Electron </a:t>
            </a:r>
            <a:r>
              <a:rPr lang="en-US" sz="3200" dirty="0"/>
              <a:t>Back-Scatter Diffraction (EBSD/OIM</a:t>
            </a:r>
            <a:r>
              <a:rPr lang="en-US" sz="3200" dirty="0" smtClean="0"/>
              <a:t>)</a:t>
            </a:r>
            <a:endParaRPr lang="en-US" sz="3200" dirty="0"/>
          </a:p>
        </p:txBody>
      </p:sp>
      <p:pic>
        <p:nvPicPr>
          <p:cNvPr id="493571" name="Picture 3"/>
          <p:cNvPicPr>
            <a:picLocks noChangeAspect="1" noChangeArrowheads="1"/>
          </p:cNvPicPr>
          <p:nvPr/>
        </p:nvPicPr>
        <p:blipFill>
          <a:blip r:embed="rId3"/>
          <a:srcRect/>
          <a:stretch>
            <a:fillRect/>
          </a:stretch>
        </p:blipFill>
        <p:spPr bwMode="auto">
          <a:xfrm>
            <a:off x="619560" y="1203300"/>
            <a:ext cx="5029200" cy="4973638"/>
          </a:xfrm>
          <a:prstGeom prst="rect">
            <a:avLst/>
          </a:prstGeom>
          <a:noFill/>
        </p:spPr>
      </p:pic>
      <p:sp>
        <p:nvSpPr>
          <p:cNvPr id="493572" name="Text Box 4"/>
          <p:cNvSpPr txBox="1">
            <a:spLocks noChangeArrowheads="1"/>
          </p:cNvSpPr>
          <p:nvPr/>
        </p:nvSpPr>
        <p:spPr bwMode="auto">
          <a:xfrm>
            <a:off x="5801160" y="1050900"/>
            <a:ext cx="2362200" cy="835025"/>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Schematic diagram of a typical EBSD system (Oxford INCA)</a:t>
            </a:r>
          </a:p>
        </p:txBody>
      </p:sp>
      <p:sp>
        <p:nvSpPr>
          <p:cNvPr id="493573" name="Text Box 5"/>
          <p:cNvSpPr txBox="1">
            <a:spLocks noChangeArrowheads="1"/>
          </p:cNvSpPr>
          <p:nvPr/>
        </p:nvSpPr>
        <p:spPr bwMode="auto">
          <a:xfrm>
            <a:off x="5877360" y="5013300"/>
            <a:ext cx="2378075" cy="1079500"/>
          </a:xfrm>
          <a:prstGeom prst="rect">
            <a:avLst/>
          </a:prstGeom>
          <a:solidFill>
            <a:srgbClr val="E3BEE1"/>
          </a:solidFill>
          <a:ln w="9525">
            <a:solidFill>
              <a:schemeClr val="tx1"/>
            </a:solidFill>
            <a:miter lim="800000"/>
            <a:headEnd/>
            <a:tailEnd/>
          </a:ln>
          <a:effectLst/>
        </p:spPr>
        <p:txBody>
          <a:bodyPr>
            <a:prstTxWarp prst="textNoShape">
              <a:avLst/>
            </a:prstTxWarp>
            <a:spAutoFit/>
          </a:bodyPr>
          <a:lstStyle/>
          <a:p>
            <a:pPr algn="l" eaLnBrk="0" hangingPunct="0"/>
            <a:r>
              <a:rPr lang="en-US" sz="1600">
                <a:ea typeface="__" charset="0"/>
                <a:cs typeface="__" charset="0"/>
              </a:rPr>
              <a:t>Provides (2D regular grid) maps of crystal orientation from polished cross-sections</a:t>
            </a:r>
          </a:p>
        </p:txBody>
      </p:sp>
      <p:pic>
        <p:nvPicPr>
          <p:cNvPr id="493574" name="Picture 6"/>
          <p:cNvPicPr>
            <a:picLocks noChangeAspect="1" noChangeArrowheads="1"/>
          </p:cNvPicPr>
          <p:nvPr/>
        </p:nvPicPr>
        <p:blipFill>
          <a:blip r:embed="rId4"/>
          <a:srcRect b="9048"/>
          <a:stretch>
            <a:fillRect/>
          </a:stretch>
        </p:blipFill>
        <p:spPr bwMode="auto">
          <a:xfrm>
            <a:off x="5174098" y="2041500"/>
            <a:ext cx="3370262" cy="2473325"/>
          </a:xfrm>
          <a:prstGeom prst="rect">
            <a:avLst/>
          </a:prstGeom>
          <a:noFill/>
          <a:ln w="9525">
            <a:solidFill>
              <a:schemeClr val="tx1"/>
            </a:solidFill>
            <a:miter lim="800000"/>
            <a:headEnd/>
            <a:tailEnd/>
          </a:ln>
          <a:effectLst/>
        </p:spPr>
      </p:pic>
      <p:sp>
        <p:nvSpPr>
          <p:cNvPr id="493575" name="Text Box 7"/>
          <p:cNvSpPr txBox="1">
            <a:spLocks noChangeArrowheads="1"/>
          </p:cNvSpPr>
          <p:nvPr/>
        </p:nvSpPr>
        <p:spPr bwMode="auto">
          <a:xfrm>
            <a:off x="1498600" y="6394450"/>
            <a:ext cx="6113463" cy="304800"/>
          </a:xfrm>
          <a:prstGeom prst="rect">
            <a:avLst/>
          </a:prstGeom>
          <a:noFill/>
          <a:ln w="9525">
            <a:noFill/>
            <a:miter lim="800000"/>
            <a:headEnd/>
            <a:tailEnd/>
          </a:ln>
          <a:effectLst/>
        </p:spPr>
        <p:txBody>
          <a:bodyPr wrap="none">
            <a:prstTxWarp prst="textNoShape">
              <a:avLst/>
            </a:prstTxWarp>
            <a:spAutoFit/>
          </a:bodyPr>
          <a:lstStyle/>
          <a:p>
            <a:pPr algn="l"/>
            <a:r>
              <a:rPr lang="en-US" sz="1400" dirty="0">
                <a:solidFill>
                  <a:srgbClr val="660066"/>
                </a:solidFill>
                <a:latin typeface="Helvetica" charset="0"/>
              </a:rPr>
              <a:t>Adams, B., K. </a:t>
            </a:r>
            <a:r>
              <a:rPr lang="en-US" sz="1400" dirty="0" err="1">
                <a:solidFill>
                  <a:srgbClr val="660066"/>
                </a:solidFill>
                <a:latin typeface="Helvetica" charset="0"/>
              </a:rPr>
              <a:t>Kunze</a:t>
            </a:r>
            <a:r>
              <a:rPr lang="en-US" sz="1400" dirty="0">
                <a:solidFill>
                  <a:srgbClr val="660066"/>
                </a:solidFill>
                <a:latin typeface="Helvetica" charset="0"/>
              </a:rPr>
              <a:t> and S. I. Wright (1993) </a:t>
            </a:r>
            <a:r>
              <a:rPr lang="en-US" sz="1400" i="1" dirty="0">
                <a:solidFill>
                  <a:srgbClr val="660066"/>
                </a:solidFill>
                <a:latin typeface="Helvetica" charset="0"/>
              </a:rPr>
              <a:t>Metall. Mater. Trans.</a:t>
            </a:r>
            <a:r>
              <a:rPr lang="en-US" sz="1400" dirty="0">
                <a:solidFill>
                  <a:srgbClr val="660066"/>
                </a:solidFill>
                <a:latin typeface="Helvetica" charset="0"/>
              </a:rPr>
              <a:t> </a:t>
            </a:r>
            <a:r>
              <a:rPr lang="en-US" sz="1400" b="1" dirty="0">
                <a:solidFill>
                  <a:srgbClr val="660066"/>
                </a:solidFill>
                <a:latin typeface="Helvetica" charset="0"/>
              </a:rPr>
              <a:t>24A</a:t>
            </a:r>
            <a:r>
              <a:rPr lang="en-US" sz="1400" dirty="0">
                <a:solidFill>
                  <a:srgbClr val="660066"/>
                </a:solidFill>
                <a:latin typeface="Helvetica" charset="0"/>
              </a:rPr>
              <a:t>: 819</a:t>
            </a:r>
            <a:endParaRPr lang="en-US" sz="1400" dirty="0">
              <a:solidFill>
                <a:srgbClr val="660066"/>
              </a:solidFill>
            </a:endParaRPr>
          </a:p>
        </p:txBody>
      </p:sp>
    </p:spTree>
    <p:extLst>
      <p:ext uri="{BB962C8B-B14F-4D97-AF65-F5344CB8AC3E}">
        <p14:creationId xmlns:p14="http://schemas.microsoft.com/office/powerpoint/2010/main" val="3852321641"/>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0"/>
            <a:ext cx="9144000" cy="1143000"/>
          </a:xfrm>
        </p:spPr>
        <p:txBody>
          <a:bodyPr/>
          <a:lstStyle/>
          <a:p>
            <a:pPr eaLnBrk="1" hangingPunct="1"/>
            <a:r>
              <a:rPr lang="en-US" altLang="zh-TW" sz="4000" dirty="0" smtClean="0">
                <a:solidFill>
                  <a:srgbClr val="000090"/>
                </a:solidFill>
                <a:ea typeface="新細明體" charset="-120"/>
                <a:cs typeface="新細明體" charset="-120"/>
              </a:rPr>
              <a:t>Misorientation Defines a Grain Boundary</a:t>
            </a:r>
            <a:endParaRPr lang="en-US" altLang="zh-TW" sz="4000" dirty="0">
              <a:solidFill>
                <a:srgbClr val="000090"/>
              </a:solidFill>
              <a:ea typeface="新細明體" charset="-120"/>
              <a:cs typeface="新細明體" charset="-120"/>
            </a:endParaRPr>
          </a:p>
        </p:txBody>
      </p:sp>
      <p:sp>
        <p:nvSpPr>
          <p:cNvPr id="57347" name="Rectangle 3"/>
          <p:cNvSpPr>
            <a:spLocks noGrp="1" noChangeArrowheads="1"/>
          </p:cNvSpPr>
          <p:nvPr>
            <p:ph type="body" idx="4294967295"/>
          </p:nvPr>
        </p:nvSpPr>
        <p:spPr>
          <a:xfrm>
            <a:off x="4114800" y="990600"/>
            <a:ext cx="4800600" cy="4876800"/>
          </a:xfrm>
        </p:spPr>
        <p:txBody>
          <a:bodyPr/>
          <a:lstStyle/>
          <a:p>
            <a:pPr eaLnBrk="1" hangingPunct="1"/>
            <a:r>
              <a:rPr lang="en-US" altLang="zh-TW" sz="2000" dirty="0" smtClean="0">
                <a:ea typeface="新細明體" charset="-120"/>
                <a:cs typeface="新細明體" charset="-120"/>
              </a:rPr>
              <a:t>The difference in orientation between two orientations is called </a:t>
            </a:r>
            <a:r>
              <a:rPr lang="en-US" altLang="zh-TW" sz="2000" i="1" dirty="0" smtClean="0">
                <a:ea typeface="新細明體" charset="-120"/>
                <a:cs typeface="新細明體" charset="-120"/>
              </a:rPr>
              <a:t>misorientation</a:t>
            </a:r>
            <a:r>
              <a:rPr lang="en-US" altLang="zh-TW" sz="2000" dirty="0" smtClean="0">
                <a:ea typeface="新細明體" charset="-120"/>
                <a:cs typeface="新細明體" charset="-120"/>
              </a:rPr>
              <a:t>.</a:t>
            </a:r>
          </a:p>
          <a:p>
            <a:pPr eaLnBrk="1" hangingPunct="1"/>
            <a:r>
              <a:rPr lang="en-US" altLang="zh-TW" sz="2000" dirty="0" smtClean="0">
                <a:ea typeface="新細明體" charset="-120"/>
                <a:cs typeface="新細明體" charset="-120"/>
              </a:rPr>
              <a:t>Misorientation </a:t>
            </a:r>
            <a:r>
              <a:rPr lang="en-US" altLang="zh-TW" sz="2000" dirty="0">
                <a:ea typeface="新細明體" charset="-120"/>
                <a:cs typeface="新細明體" charset="-120"/>
              </a:rPr>
              <a:t>is an orientation defined with another crystal orientation frame as reference instead of the sample reference frame</a:t>
            </a:r>
          </a:p>
          <a:p>
            <a:pPr eaLnBrk="1" hangingPunct="1"/>
            <a:r>
              <a:rPr lang="en-US" altLang="zh-TW" sz="2000" dirty="0">
                <a:ea typeface="新細明體" charset="-120"/>
                <a:cs typeface="新細明體" charset="-120"/>
              </a:rPr>
              <a:t>Thus a misorientation is the axis transformation from one point (crystal orientation) in the dataset to another point</a:t>
            </a:r>
          </a:p>
        </p:txBody>
      </p:sp>
      <p:sp>
        <p:nvSpPr>
          <p:cNvPr id="57348" name="Line 4"/>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49" name="Line 5"/>
          <p:cNvSpPr>
            <a:spLocks noChangeShapeType="1"/>
          </p:cNvSpPr>
          <p:nvPr/>
        </p:nvSpPr>
        <p:spPr bwMode="auto">
          <a:xfrm flipV="1">
            <a:off x="914400" y="3640138"/>
            <a:ext cx="2655888" cy="55086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50" name="Line 6"/>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351" name="Text Box 7"/>
          <p:cNvSpPr txBox="1">
            <a:spLocks noChangeArrowheads="1"/>
          </p:cNvSpPr>
          <p:nvPr/>
        </p:nvSpPr>
        <p:spPr bwMode="auto">
          <a:xfrm>
            <a:off x="2743200" y="5562600"/>
            <a:ext cx="336550"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x</a:t>
            </a:r>
          </a:p>
        </p:txBody>
      </p:sp>
      <p:sp>
        <p:nvSpPr>
          <p:cNvPr id="57352" name="Text Box 8"/>
          <p:cNvSpPr txBox="1">
            <a:spLocks noChangeArrowheads="1"/>
          </p:cNvSpPr>
          <p:nvPr/>
        </p:nvSpPr>
        <p:spPr bwMode="auto">
          <a:xfrm>
            <a:off x="304800" y="1371600"/>
            <a:ext cx="319088"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z</a:t>
            </a:r>
          </a:p>
        </p:txBody>
      </p:sp>
      <p:sp>
        <p:nvSpPr>
          <p:cNvPr id="57353" name="Text Box 9"/>
          <p:cNvSpPr txBox="1">
            <a:spLocks noChangeArrowheads="1"/>
          </p:cNvSpPr>
          <p:nvPr/>
        </p:nvSpPr>
        <p:spPr bwMode="auto">
          <a:xfrm>
            <a:off x="3581400" y="3429000"/>
            <a:ext cx="336550" cy="457200"/>
          </a:xfrm>
          <a:prstGeom prst="rect">
            <a:avLst/>
          </a:prstGeom>
          <a:noFill/>
          <a:ln w="9525">
            <a:noFill/>
            <a:miter lim="800000"/>
            <a:headEnd/>
            <a:tailEnd/>
          </a:ln>
        </p:spPr>
        <p:txBody>
          <a:bodyPr wrap="none">
            <a:prstTxWarp prst="textNoShape">
              <a:avLst/>
            </a:prstTxWarp>
            <a:spAutoFit/>
          </a:bodyPr>
          <a:lstStyle/>
          <a:p>
            <a:r>
              <a:rPr lang="en-US" altLang="zh-TW" sz="2400">
                <a:latin typeface="Times" charset="0"/>
                <a:ea typeface="新細明體" charset="-120"/>
                <a:cs typeface="新細明體" charset="-120"/>
              </a:rPr>
              <a:t>y</a:t>
            </a:r>
          </a:p>
        </p:txBody>
      </p:sp>
      <p:sp>
        <p:nvSpPr>
          <p:cNvPr id="57354" name="AutoShape 10"/>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55" name="AutoShape 11"/>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56" name="Text Box 12"/>
          <p:cNvSpPr txBox="1">
            <a:spLocks noChangeArrowheads="1"/>
          </p:cNvSpPr>
          <p:nvPr/>
        </p:nvSpPr>
        <p:spPr bwMode="auto">
          <a:xfrm>
            <a:off x="1752600" y="4343400"/>
            <a:ext cx="801688" cy="579438"/>
          </a:xfrm>
          <a:prstGeom prst="rect">
            <a:avLst/>
          </a:prstGeom>
          <a:noFill/>
          <a:ln w="9525">
            <a:noFill/>
            <a:miter lim="800000"/>
            <a:headEnd/>
            <a:tailEnd/>
          </a:ln>
        </p:spPr>
        <p:txBody>
          <a:bodyPr wrap="none">
            <a:prstTxWarp prst="textNoShape">
              <a:avLst/>
            </a:prstTxWarp>
            <a:spAutoFit/>
          </a:bodyPr>
          <a:lstStyle/>
          <a:p>
            <a:r>
              <a:rPr lang="en-US" altLang="zh-TW" sz="3200">
                <a:solidFill>
                  <a:schemeClr val="accent2"/>
                </a:solidFill>
                <a:latin typeface="Times" charset="0"/>
                <a:ea typeface="新細明體" charset="-120"/>
                <a:cs typeface="新細明體" charset="-120"/>
              </a:rPr>
              <a:t>g</a:t>
            </a:r>
            <a:r>
              <a:rPr lang="en-US" altLang="zh-TW" sz="3200" baseline="-25000">
                <a:solidFill>
                  <a:schemeClr val="accent2"/>
                </a:solidFill>
                <a:latin typeface="Times" charset="0"/>
                <a:ea typeface="新細明體" charset="-120"/>
                <a:cs typeface="新細明體" charset="-120"/>
              </a:rPr>
              <a:t>A</a:t>
            </a:r>
            <a:r>
              <a:rPr lang="en-US" altLang="zh-TW" sz="3200" baseline="30000">
                <a:solidFill>
                  <a:schemeClr val="accent2"/>
                </a:solidFill>
                <a:latin typeface="Times" charset="0"/>
                <a:ea typeface="新細明體" charset="-120"/>
                <a:cs typeface="新細明體" charset="-120"/>
              </a:rPr>
              <a:t>-1</a:t>
            </a:r>
            <a:endParaRPr lang="en-US" altLang="zh-TW" sz="3200">
              <a:solidFill>
                <a:schemeClr val="accent2"/>
              </a:solidFill>
              <a:latin typeface="Times" charset="0"/>
              <a:ea typeface="新細明體" charset="-120"/>
              <a:cs typeface="新細明體" charset="-120"/>
            </a:endParaRPr>
          </a:p>
        </p:txBody>
      </p:sp>
      <p:sp>
        <p:nvSpPr>
          <p:cNvPr id="57357" name="Text Box 13"/>
          <p:cNvSpPr txBox="1">
            <a:spLocks noChangeArrowheads="1"/>
          </p:cNvSpPr>
          <p:nvPr/>
        </p:nvSpPr>
        <p:spPr bwMode="auto">
          <a:xfrm>
            <a:off x="2514600" y="1371600"/>
            <a:ext cx="565150" cy="579438"/>
          </a:xfrm>
          <a:prstGeom prst="rect">
            <a:avLst/>
          </a:prstGeom>
          <a:noFill/>
          <a:ln w="9525">
            <a:noFill/>
            <a:miter lim="800000"/>
            <a:headEnd/>
            <a:tailEnd/>
          </a:ln>
        </p:spPr>
        <p:txBody>
          <a:bodyPr wrap="none">
            <a:prstTxWarp prst="textNoShape">
              <a:avLst/>
            </a:prstTxWarp>
            <a:spAutoFit/>
          </a:bodyPr>
          <a:lstStyle/>
          <a:p>
            <a:r>
              <a:rPr lang="en-US" altLang="zh-TW" sz="3200">
                <a:solidFill>
                  <a:srgbClr val="008000"/>
                </a:solidFill>
                <a:latin typeface="Times" charset="0"/>
                <a:ea typeface="新細明體" charset="-120"/>
                <a:cs typeface="新細明體" charset="-120"/>
              </a:rPr>
              <a:t>g</a:t>
            </a:r>
            <a:r>
              <a:rPr lang="en-US" altLang="zh-TW" sz="3200" baseline="-25000">
                <a:solidFill>
                  <a:srgbClr val="008000"/>
                </a:solidFill>
                <a:latin typeface="Times" charset="0"/>
                <a:ea typeface="新細明體" charset="-120"/>
                <a:cs typeface="新細明體" charset="-120"/>
              </a:rPr>
              <a:t>B</a:t>
            </a:r>
            <a:endParaRPr lang="en-US" altLang="zh-TW" sz="3200">
              <a:solidFill>
                <a:srgbClr val="008000"/>
              </a:solidFill>
              <a:latin typeface="Times" charset="0"/>
              <a:ea typeface="新細明體" charset="-120"/>
              <a:cs typeface="新細明體" charset="-120"/>
            </a:endParaRPr>
          </a:p>
        </p:txBody>
      </p:sp>
      <p:sp>
        <p:nvSpPr>
          <p:cNvPr id="57358" name="Line 14"/>
          <p:cNvSpPr>
            <a:spLocks noChangeShapeType="1"/>
          </p:cNvSpPr>
          <p:nvPr/>
        </p:nvSpPr>
        <p:spPr bwMode="auto">
          <a:xfrm flipV="1">
            <a:off x="1447800" y="3657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59" name="Line 15"/>
          <p:cNvSpPr>
            <a:spLocks noChangeShapeType="1"/>
          </p:cNvSpPr>
          <p:nvPr/>
        </p:nvSpPr>
        <p:spPr bwMode="auto">
          <a:xfrm flipV="1">
            <a:off x="1701800" y="3136900"/>
            <a:ext cx="0" cy="89376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0" name="Line 16"/>
          <p:cNvSpPr>
            <a:spLocks noChangeShapeType="1"/>
          </p:cNvSpPr>
          <p:nvPr/>
        </p:nvSpPr>
        <p:spPr bwMode="auto">
          <a:xfrm flipV="1">
            <a:off x="1471613" y="4418013"/>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1" name="Line 17"/>
          <p:cNvSpPr>
            <a:spLocks noChangeShapeType="1"/>
          </p:cNvSpPr>
          <p:nvPr/>
        </p:nvSpPr>
        <p:spPr bwMode="auto">
          <a:xfrm flipV="1">
            <a:off x="927100" y="3125788"/>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2" name="Line 18"/>
          <p:cNvSpPr>
            <a:spLocks noChangeShapeType="1"/>
          </p:cNvSpPr>
          <p:nvPr/>
        </p:nvSpPr>
        <p:spPr bwMode="auto">
          <a:xfrm flipV="1">
            <a:off x="1447800" y="3498850"/>
            <a:ext cx="793750" cy="1587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3" name="Line 19"/>
          <p:cNvSpPr>
            <a:spLocks noChangeShapeType="1"/>
          </p:cNvSpPr>
          <p:nvPr/>
        </p:nvSpPr>
        <p:spPr bwMode="auto">
          <a:xfrm>
            <a:off x="1692275" y="4029075"/>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4" name="Line 20"/>
          <p:cNvSpPr>
            <a:spLocks noChangeShapeType="1"/>
          </p:cNvSpPr>
          <p:nvPr/>
        </p:nvSpPr>
        <p:spPr bwMode="auto">
          <a:xfrm>
            <a:off x="1701800" y="3122613"/>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5" name="Line 21"/>
          <p:cNvSpPr>
            <a:spLocks noChangeShapeType="1"/>
          </p:cNvSpPr>
          <p:nvPr/>
        </p:nvSpPr>
        <p:spPr bwMode="auto">
          <a:xfrm>
            <a:off x="914400" y="32766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6" name="Line 22"/>
          <p:cNvSpPr>
            <a:spLocks noChangeShapeType="1"/>
          </p:cNvSpPr>
          <p:nvPr/>
        </p:nvSpPr>
        <p:spPr bwMode="auto">
          <a:xfrm flipV="1">
            <a:off x="2224088" y="3503613"/>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7367" name="AutoShape 23"/>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68" name="AutoShape 24"/>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prstTxWarp prst="textNoShape">
              <a:avLst/>
            </a:prstTxWarp>
          </a:bodyPr>
          <a:lstStyle/>
          <a:p>
            <a:endParaRPr lang="zh-TW" altLang="en-US">
              <a:ea typeface="新細明體" charset="-120"/>
              <a:cs typeface="新細明體" charset="-120"/>
            </a:endParaRPr>
          </a:p>
        </p:txBody>
      </p:sp>
      <p:sp>
        <p:nvSpPr>
          <p:cNvPr id="57369" name="Text Box 25"/>
          <p:cNvSpPr txBox="1">
            <a:spLocks noChangeArrowheads="1"/>
          </p:cNvSpPr>
          <p:nvPr/>
        </p:nvSpPr>
        <p:spPr bwMode="auto">
          <a:xfrm>
            <a:off x="4648200" y="4724400"/>
            <a:ext cx="3871912" cy="1739900"/>
          </a:xfrm>
          <a:prstGeom prst="rect">
            <a:avLst/>
          </a:prstGeom>
          <a:noFill/>
          <a:ln w="9525">
            <a:noFill/>
            <a:miter lim="800000"/>
            <a:headEnd/>
            <a:tailEnd/>
          </a:ln>
        </p:spPr>
        <p:txBody>
          <a:bodyPr>
            <a:prstTxWarp prst="textNoShape">
              <a:avLst/>
            </a:prstTxWarp>
            <a:spAutoFit/>
          </a:bodyPr>
          <a:lstStyle/>
          <a:p>
            <a:r>
              <a:rPr lang="en-US" altLang="zh-TW" sz="1800" i="1" dirty="0" err="1">
                <a:ea typeface="新細明體" charset="-120"/>
                <a:cs typeface="新細明體" charset="-120"/>
              </a:rPr>
              <a:t>x,y,z</a:t>
            </a:r>
            <a:r>
              <a:rPr lang="en-US" altLang="zh-TW" sz="1800" dirty="0">
                <a:ea typeface="新細明體" charset="-120"/>
                <a:cs typeface="新細明體" charset="-120"/>
              </a:rPr>
              <a:t> are sample reference axes</a:t>
            </a:r>
          </a:p>
          <a:p>
            <a:r>
              <a:rPr lang="en-US" altLang="zh-TW" sz="1800" i="1" dirty="0" err="1">
                <a:ea typeface="新細明體" charset="-120"/>
                <a:cs typeface="新細明體" charset="-120"/>
              </a:rPr>
              <a:t>g</a:t>
            </a:r>
            <a:r>
              <a:rPr lang="en-US" altLang="zh-TW" sz="1800" i="1" baseline="-25000" dirty="0" err="1">
                <a:ea typeface="新細明體" charset="-120"/>
                <a:cs typeface="新細明體" charset="-120"/>
              </a:rPr>
              <a:t>A</a:t>
            </a:r>
            <a:r>
              <a:rPr lang="en-US" altLang="zh-TW" sz="1800" dirty="0">
                <a:ea typeface="新細明體" charset="-120"/>
                <a:cs typeface="新細明體" charset="-120"/>
              </a:rPr>
              <a:t> is </a:t>
            </a:r>
            <a:r>
              <a:rPr lang="en-US" altLang="zh-TW" sz="1800" b="1" dirty="0">
                <a:ea typeface="新細明體" charset="-120"/>
                <a:cs typeface="新細明體" charset="-120"/>
              </a:rPr>
              <a:t>orientation </a:t>
            </a:r>
            <a:r>
              <a:rPr lang="en-US" altLang="zh-TW" sz="1800" dirty="0">
                <a:ea typeface="新細明體" charset="-120"/>
                <a:cs typeface="新細明體" charset="-120"/>
              </a:rPr>
              <a:t>of data point A (reference orientation) </a:t>
            </a:r>
            <a:r>
              <a:rPr lang="en-US" altLang="zh-TW" sz="1800" dirty="0" err="1" smtClean="0">
                <a:ea typeface="新細明體" charset="-120"/>
                <a:cs typeface="新細明體" charset="-120"/>
              </a:rPr>
              <a:t>w.r.t</a:t>
            </a:r>
            <a:r>
              <a:rPr lang="en-US" altLang="zh-TW" sz="1800" dirty="0" smtClean="0">
                <a:ea typeface="新細明體" charset="-120"/>
                <a:cs typeface="新細明體" charset="-120"/>
              </a:rPr>
              <a:t>. </a:t>
            </a:r>
            <a:r>
              <a:rPr lang="en-US" altLang="zh-TW" sz="1800" dirty="0">
                <a:ea typeface="新細明體" charset="-120"/>
                <a:cs typeface="新細明體" charset="-120"/>
              </a:rPr>
              <a:t>sample reference</a:t>
            </a:r>
          </a:p>
          <a:p>
            <a:r>
              <a:rPr lang="en-US" altLang="zh-TW" sz="1800" i="1" dirty="0" err="1">
                <a:ea typeface="新細明體" charset="-120"/>
                <a:cs typeface="新細明體" charset="-120"/>
              </a:rPr>
              <a:t>g</a:t>
            </a:r>
            <a:r>
              <a:rPr lang="en-US" altLang="zh-TW" sz="1800" i="1" baseline="-25000" dirty="0" err="1">
                <a:ea typeface="新細明體" charset="-120"/>
                <a:cs typeface="新細明體" charset="-120"/>
              </a:rPr>
              <a:t>B</a:t>
            </a:r>
            <a:r>
              <a:rPr lang="en-US" altLang="zh-TW" sz="1800" dirty="0">
                <a:ea typeface="新細明體" charset="-120"/>
                <a:cs typeface="新細明體" charset="-120"/>
              </a:rPr>
              <a:t> is </a:t>
            </a:r>
            <a:r>
              <a:rPr lang="en-US" altLang="zh-TW" sz="1800" b="1" dirty="0">
                <a:ea typeface="新細明體" charset="-120"/>
                <a:cs typeface="新細明體" charset="-120"/>
              </a:rPr>
              <a:t>orientation </a:t>
            </a:r>
            <a:r>
              <a:rPr lang="en-US" altLang="zh-TW" sz="1800" dirty="0">
                <a:ea typeface="新細明體" charset="-120"/>
                <a:cs typeface="新細明體" charset="-120"/>
              </a:rPr>
              <a:t>of data point B </a:t>
            </a:r>
            <a:r>
              <a:rPr lang="en-US" altLang="zh-TW" sz="1800" dirty="0" err="1">
                <a:ea typeface="新細明體" charset="-120"/>
                <a:cs typeface="新細明體" charset="-120"/>
              </a:rPr>
              <a:t>w.r.t</a:t>
            </a:r>
            <a:r>
              <a:rPr lang="en-US" altLang="zh-TW" sz="1800" dirty="0">
                <a:ea typeface="新細明體" charset="-120"/>
                <a:cs typeface="新細明體" charset="-120"/>
              </a:rPr>
              <a:t>. sample reference</a:t>
            </a:r>
          </a:p>
        </p:txBody>
      </p:sp>
      <p:sp>
        <p:nvSpPr>
          <p:cNvPr id="57370" name="Text Box 26"/>
          <p:cNvSpPr txBox="1">
            <a:spLocks noChangeArrowheads="1"/>
          </p:cNvSpPr>
          <p:nvPr/>
        </p:nvSpPr>
        <p:spPr bwMode="auto">
          <a:xfrm>
            <a:off x="457200" y="6019800"/>
            <a:ext cx="4008437" cy="579437"/>
          </a:xfrm>
          <a:prstGeom prst="rect">
            <a:avLst/>
          </a:prstGeom>
          <a:noFill/>
          <a:ln w="9525">
            <a:noFill/>
            <a:miter lim="800000"/>
            <a:headEnd/>
            <a:tailEnd/>
          </a:ln>
        </p:spPr>
        <p:txBody>
          <a:bodyPr wrap="none">
            <a:prstTxWarp prst="textNoShape">
              <a:avLst/>
            </a:prstTxWarp>
            <a:spAutoFit/>
          </a:bodyPr>
          <a:lstStyle/>
          <a:p>
            <a:r>
              <a:rPr lang="en-US" altLang="zh-TW" sz="3200" dirty="0">
                <a:solidFill>
                  <a:srgbClr val="FF0000"/>
                </a:solidFill>
                <a:latin typeface="Times" charset="0"/>
                <a:ea typeface="新細明體" charset="-120"/>
                <a:cs typeface="新細明體" charset="-120"/>
              </a:rPr>
              <a:t>Misorientation = g</a:t>
            </a:r>
            <a:r>
              <a:rPr lang="en-US" altLang="zh-TW" sz="3200" baseline="-25000" dirty="0">
                <a:solidFill>
                  <a:srgbClr val="FF0000"/>
                </a:solidFill>
                <a:latin typeface="Times" charset="0"/>
                <a:ea typeface="新細明體" charset="-120"/>
                <a:cs typeface="新細明體" charset="-120"/>
              </a:rPr>
              <a:t>B</a:t>
            </a:r>
            <a:r>
              <a:rPr lang="en-US" altLang="zh-TW" sz="3200" dirty="0">
                <a:solidFill>
                  <a:srgbClr val="FF0000"/>
                </a:solidFill>
                <a:latin typeface="Times" charset="0"/>
                <a:ea typeface="新細明體" charset="-120"/>
                <a:cs typeface="新細明體" charset="-120"/>
              </a:rPr>
              <a:t>g</a:t>
            </a:r>
            <a:r>
              <a:rPr lang="en-US" altLang="zh-TW" sz="3200" baseline="-25000" dirty="0">
                <a:solidFill>
                  <a:srgbClr val="FF0000"/>
                </a:solidFill>
                <a:latin typeface="Times" charset="0"/>
                <a:ea typeface="新細明體" charset="-120"/>
                <a:cs typeface="新細明體" charset="-120"/>
              </a:rPr>
              <a:t>A</a:t>
            </a:r>
            <a:r>
              <a:rPr lang="en-US" altLang="zh-TW" sz="3200" baseline="30000" dirty="0">
                <a:solidFill>
                  <a:srgbClr val="FF0000"/>
                </a:solidFill>
                <a:latin typeface="Times" charset="0"/>
                <a:ea typeface="新細明體" charset="-120"/>
                <a:cs typeface="新細明體" charset="-120"/>
              </a:rPr>
              <a:t>-1</a:t>
            </a:r>
            <a:endParaRPr lang="en-US" altLang="zh-TW" sz="3200" dirty="0">
              <a:solidFill>
                <a:srgbClr val="FF0000"/>
              </a:solidFill>
              <a:latin typeface="Times" charset="0"/>
              <a:ea typeface="新細明體" charset="-120"/>
              <a:cs typeface="新細明體" charset="-120"/>
            </a:endParaRPr>
          </a:p>
        </p:txBody>
      </p:sp>
      <p:sp>
        <p:nvSpPr>
          <p:cNvPr id="27" name="Text Box 7"/>
          <p:cNvSpPr txBox="1">
            <a:spLocks noChangeArrowheads="1"/>
          </p:cNvSpPr>
          <p:nvPr/>
        </p:nvSpPr>
        <p:spPr bwMode="auto">
          <a:xfrm>
            <a:off x="1498600" y="6592413"/>
            <a:ext cx="5625383" cy="276999"/>
          </a:xfrm>
          <a:prstGeom prst="rect">
            <a:avLst/>
          </a:prstGeom>
          <a:noFill/>
          <a:ln w="9525">
            <a:noFill/>
            <a:miter lim="800000"/>
            <a:headEnd/>
            <a:tailEnd/>
          </a:ln>
          <a:effectLst/>
        </p:spPr>
        <p:txBody>
          <a:bodyPr wrap="none">
            <a:prstTxWarp prst="textNoShape">
              <a:avLst/>
            </a:prstTxWarp>
            <a:spAutoFit/>
          </a:bodyPr>
          <a:lstStyle/>
          <a:p>
            <a:pPr algn="l"/>
            <a:r>
              <a:rPr lang="en-US" sz="1200" dirty="0" smtClean="0">
                <a:solidFill>
                  <a:srgbClr val="660066"/>
                </a:solidFill>
                <a:latin typeface="Helvetica" charset="0"/>
              </a:rPr>
              <a:t>See lecture notes available at: </a:t>
            </a:r>
            <a:r>
              <a:rPr lang="en-US" sz="1200" dirty="0" err="1" smtClean="0">
                <a:solidFill>
                  <a:srgbClr val="660066"/>
                </a:solidFill>
                <a:latin typeface="Helvetica" charset="0"/>
              </a:rPr>
              <a:t>neon.materials.cmu.edu</a:t>
            </a:r>
            <a:r>
              <a:rPr lang="en-US" sz="1200" dirty="0" smtClean="0">
                <a:solidFill>
                  <a:srgbClr val="660066"/>
                </a:solidFill>
                <a:latin typeface="Helvetica" charset="0"/>
              </a:rPr>
              <a:t>/</a:t>
            </a:r>
            <a:r>
              <a:rPr lang="en-US" sz="1200" dirty="0" err="1" smtClean="0">
                <a:solidFill>
                  <a:srgbClr val="660066"/>
                </a:solidFill>
                <a:latin typeface="Helvetica" charset="0"/>
              </a:rPr>
              <a:t>rollett</a:t>
            </a:r>
            <a:r>
              <a:rPr lang="en-US" sz="1200" dirty="0" smtClean="0">
                <a:solidFill>
                  <a:srgbClr val="660066"/>
                </a:solidFill>
                <a:latin typeface="Helvetica" charset="0"/>
              </a:rPr>
              <a:t>/27750/27750.html</a:t>
            </a:r>
            <a:endParaRPr lang="en-US" sz="1200" dirty="0">
              <a:solidFill>
                <a:srgbClr val="660066"/>
              </a:solidFill>
            </a:endParaRPr>
          </a:p>
        </p:txBody>
      </p:sp>
    </p:spTree>
    <p:extLst>
      <p:ext uri="{BB962C8B-B14F-4D97-AF65-F5344CB8AC3E}">
        <p14:creationId xmlns:p14="http://schemas.microsoft.com/office/powerpoint/2010/main" val="7520601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092200" y="1411288"/>
            <a:ext cx="3108325" cy="3084512"/>
            <a:chOff x="2016" y="856"/>
            <a:chExt cx="1958" cy="1943"/>
          </a:xfrm>
        </p:grpSpPr>
        <p:sp>
          <p:nvSpPr>
            <p:cNvPr id="64535" name="Freeform 3"/>
            <p:cNvSpPr>
              <a:spLocks/>
            </p:cNvSpPr>
            <p:nvPr/>
          </p:nvSpPr>
          <p:spPr bwMode="auto">
            <a:xfrm>
              <a:off x="3702" y="1100"/>
              <a:ext cx="272" cy="480"/>
            </a:xfrm>
            <a:custGeom>
              <a:avLst/>
              <a:gdLst>
                <a:gd name="T0" fmla="*/ 0 w 272"/>
                <a:gd name="T1" fmla="*/ 480 h 480"/>
                <a:gd name="T2" fmla="*/ 272 w 272"/>
                <a:gd name="T3" fmla="*/ 0 h 480"/>
                <a:gd name="T4" fmla="*/ 0 60000 65536"/>
                <a:gd name="T5" fmla="*/ 0 60000 65536"/>
                <a:gd name="T6" fmla="*/ 0 w 272"/>
                <a:gd name="T7" fmla="*/ 0 h 480"/>
                <a:gd name="T8" fmla="*/ 272 w 272"/>
                <a:gd name="T9" fmla="*/ 480 h 480"/>
              </a:gdLst>
              <a:ahLst/>
              <a:cxnLst>
                <a:cxn ang="T4">
                  <a:pos x="T0" y="T1"/>
                </a:cxn>
                <a:cxn ang="T5">
                  <a:pos x="T2" y="T3"/>
                </a:cxn>
              </a:cxnLst>
              <a:rect l="T6" t="T7" r="T8" b="T9"/>
              <a:pathLst>
                <a:path w="272" h="480">
                  <a:moveTo>
                    <a:pt x="0" y="480"/>
                  </a:moveTo>
                  <a:lnTo>
                    <a:pt x="2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6" name="Freeform 4"/>
            <p:cNvSpPr>
              <a:spLocks/>
            </p:cNvSpPr>
            <p:nvPr/>
          </p:nvSpPr>
          <p:spPr bwMode="auto">
            <a:xfrm>
              <a:off x="2950" y="1096"/>
              <a:ext cx="1020" cy="408"/>
            </a:xfrm>
            <a:custGeom>
              <a:avLst/>
              <a:gdLst>
                <a:gd name="T0" fmla="*/ 0 w 1020"/>
                <a:gd name="T1" fmla="*/ 408 h 408"/>
                <a:gd name="T2" fmla="*/ 49 w 1020"/>
                <a:gd name="T3" fmla="*/ 353 h 408"/>
                <a:gd name="T4" fmla="*/ 102 w 1020"/>
                <a:gd name="T5" fmla="*/ 306 h 408"/>
                <a:gd name="T6" fmla="*/ 203 w 1020"/>
                <a:gd name="T7" fmla="*/ 255 h 408"/>
                <a:gd name="T8" fmla="*/ 272 w 1020"/>
                <a:gd name="T9" fmla="*/ 220 h 408"/>
                <a:gd name="T10" fmla="*/ 370 w 1020"/>
                <a:gd name="T11" fmla="*/ 184 h 408"/>
                <a:gd name="T12" fmla="*/ 451 w 1020"/>
                <a:gd name="T13" fmla="*/ 153 h 408"/>
                <a:gd name="T14" fmla="*/ 544 w 1020"/>
                <a:gd name="T15" fmla="*/ 112 h 408"/>
                <a:gd name="T16" fmla="*/ 716 w 1020"/>
                <a:gd name="T17" fmla="*/ 56 h 408"/>
                <a:gd name="T18" fmla="*/ 844 w 1020"/>
                <a:gd name="T19" fmla="*/ 20 h 408"/>
                <a:gd name="T20" fmla="*/ 940 w 1020"/>
                <a:gd name="T21" fmla="*/ 0 h 408"/>
                <a:gd name="T22" fmla="*/ 1020 w 1020"/>
                <a:gd name="T23" fmla="*/ 4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0"/>
                <a:gd name="T37" fmla="*/ 0 h 408"/>
                <a:gd name="T38" fmla="*/ 1020 w 1020"/>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0" h="408">
                  <a:moveTo>
                    <a:pt x="0" y="408"/>
                  </a:moveTo>
                  <a:lnTo>
                    <a:pt x="49" y="353"/>
                  </a:lnTo>
                  <a:lnTo>
                    <a:pt x="102" y="306"/>
                  </a:lnTo>
                  <a:lnTo>
                    <a:pt x="203" y="255"/>
                  </a:lnTo>
                  <a:lnTo>
                    <a:pt x="272" y="220"/>
                  </a:lnTo>
                  <a:lnTo>
                    <a:pt x="370" y="184"/>
                  </a:lnTo>
                  <a:lnTo>
                    <a:pt x="451" y="153"/>
                  </a:lnTo>
                  <a:lnTo>
                    <a:pt x="544" y="112"/>
                  </a:lnTo>
                  <a:lnTo>
                    <a:pt x="716" y="56"/>
                  </a:lnTo>
                  <a:lnTo>
                    <a:pt x="844" y="20"/>
                  </a:lnTo>
                  <a:lnTo>
                    <a:pt x="940" y="0"/>
                  </a:lnTo>
                  <a:lnTo>
                    <a:pt x="1020" y="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7" name="Freeform 5"/>
            <p:cNvSpPr>
              <a:spLocks/>
            </p:cNvSpPr>
            <p:nvPr/>
          </p:nvSpPr>
          <p:spPr bwMode="auto">
            <a:xfrm>
              <a:off x="2126" y="2104"/>
              <a:ext cx="832" cy="660"/>
            </a:xfrm>
            <a:custGeom>
              <a:avLst/>
              <a:gdLst>
                <a:gd name="T0" fmla="*/ 0 w 832"/>
                <a:gd name="T1" fmla="*/ 60 h 660"/>
                <a:gd name="T2" fmla="*/ 92 w 832"/>
                <a:gd name="T3" fmla="*/ 60 h 660"/>
                <a:gd name="T4" fmla="*/ 148 w 832"/>
                <a:gd name="T5" fmla="*/ 60 h 660"/>
                <a:gd name="T6" fmla="*/ 192 w 832"/>
                <a:gd name="T7" fmla="*/ 56 h 660"/>
                <a:gd name="T8" fmla="*/ 248 w 832"/>
                <a:gd name="T9" fmla="*/ 48 h 660"/>
                <a:gd name="T10" fmla="*/ 360 w 832"/>
                <a:gd name="T11" fmla="*/ 32 h 660"/>
                <a:gd name="T12" fmla="*/ 424 w 832"/>
                <a:gd name="T13" fmla="*/ 20 h 660"/>
                <a:gd name="T14" fmla="*/ 480 w 832"/>
                <a:gd name="T15" fmla="*/ 0 h 660"/>
                <a:gd name="T16" fmla="*/ 536 w 832"/>
                <a:gd name="T17" fmla="*/ 76 h 660"/>
                <a:gd name="T18" fmla="*/ 600 w 832"/>
                <a:gd name="T19" fmla="*/ 156 h 660"/>
                <a:gd name="T20" fmla="*/ 664 w 832"/>
                <a:gd name="T21" fmla="*/ 248 h 660"/>
                <a:gd name="T22" fmla="*/ 760 w 832"/>
                <a:gd name="T23" fmla="*/ 408 h 660"/>
                <a:gd name="T24" fmla="*/ 800 w 832"/>
                <a:gd name="T25" fmla="*/ 484 h 660"/>
                <a:gd name="T26" fmla="*/ 832 w 832"/>
                <a:gd name="T27" fmla="*/ 660 h 660"/>
                <a:gd name="T28" fmla="*/ 4 w 832"/>
                <a:gd name="T29" fmla="*/ 588 h 660"/>
                <a:gd name="T30" fmla="*/ 0 w 832"/>
                <a:gd name="T31" fmla="*/ 60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2"/>
                <a:gd name="T49" fmla="*/ 0 h 660"/>
                <a:gd name="T50" fmla="*/ 832 w 832"/>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2" h="660">
                  <a:moveTo>
                    <a:pt x="0" y="60"/>
                  </a:moveTo>
                  <a:lnTo>
                    <a:pt x="92" y="60"/>
                  </a:lnTo>
                  <a:lnTo>
                    <a:pt x="148" y="60"/>
                  </a:lnTo>
                  <a:cubicBezTo>
                    <a:pt x="189" y="55"/>
                    <a:pt x="174" y="56"/>
                    <a:pt x="192" y="56"/>
                  </a:cubicBezTo>
                  <a:lnTo>
                    <a:pt x="248" y="48"/>
                  </a:lnTo>
                  <a:lnTo>
                    <a:pt x="360" y="32"/>
                  </a:lnTo>
                  <a:lnTo>
                    <a:pt x="424" y="20"/>
                  </a:lnTo>
                  <a:lnTo>
                    <a:pt x="480" y="0"/>
                  </a:lnTo>
                  <a:lnTo>
                    <a:pt x="536" y="76"/>
                  </a:lnTo>
                  <a:lnTo>
                    <a:pt x="600" y="156"/>
                  </a:lnTo>
                  <a:lnTo>
                    <a:pt x="664" y="248"/>
                  </a:lnTo>
                  <a:lnTo>
                    <a:pt x="760" y="408"/>
                  </a:lnTo>
                  <a:lnTo>
                    <a:pt x="800" y="484"/>
                  </a:lnTo>
                  <a:lnTo>
                    <a:pt x="832" y="660"/>
                  </a:lnTo>
                  <a:lnTo>
                    <a:pt x="4" y="588"/>
                  </a:lnTo>
                  <a:lnTo>
                    <a:pt x="0" y="60"/>
                  </a:lnTo>
                  <a:close/>
                </a:path>
              </a:pathLst>
            </a:custGeom>
            <a:solidFill>
              <a:srgbClr val="7DD870"/>
            </a:solidFill>
            <a:ln w="28575">
              <a:solidFill>
                <a:schemeClr val="tx1"/>
              </a:solidFill>
              <a:round/>
              <a:headEnd/>
              <a:tailEnd/>
            </a:ln>
          </p:spPr>
          <p:txBody>
            <a:bodyPr wrap="none" anchor="ctr">
              <a:prstTxWarp prst="textNoShape">
                <a:avLst/>
              </a:prstTxWarp>
            </a:bodyPr>
            <a:lstStyle/>
            <a:p>
              <a:endParaRPr lang="en-US"/>
            </a:p>
          </p:txBody>
        </p:sp>
        <p:sp>
          <p:nvSpPr>
            <p:cNvPr id="64538" name="Freeform 6"/>
            <p:cNvSpPr>
              <a:spLocks/>
            </p:cNvSpPr>
            <p:nvPr/>
          </p:nvSpPr>
          <p:spPr bwMode="auto">
            <a:xfrm>
              <a:off x="2606" y="1972"/>
              <a:ext cx="226" cy="134"/>
            </a:xfrm>
            <a:custGeom>
              <a:avLst/>
              <a:gdLst>
                <a:gd name="T0" fmla="*/ 226 w 226"/>
                <a:gd name="T1" fmla="*/ 0 h 134"/>
                <a:gd name="T2" fmla="*/ 182 w 226"/>
                <a:gd name="T3" fmla="*/ 14 h 134"/>
                <a:gd name="T4" fmla="*/ 96 w 226"/>
                <a:gd name="T5" fmla="*/ 50 h 134"/>
                <a:gd name="T6" fmla="*/ 50 w 226"/>
                <a:gd name="T7" fmla="*/ 86 h 134"/>
                <a:gd name="T8" fmla="*/ 0 w 226"/>
                <a:gd name="T9" fmla="*/ 134 h 134"/>
                <a:gd name="T10" fmla="*/ 0 60000 65536"/>
                <a:gd name="T11" fmla="*/ 0 60000 65536"/>
                <a:gd name="T12" fmla="*/ 0 60000 65536"/>
                <a:gd name="T13" fmla="*/ 0 60000 65536"/>
                <a:gd name="T14" fmla="*/ 0 60000 65536"/>
                <a:gd name="T15" fmla="*/ 0 w 226"/>
                <a:gd name="T16" fmla="*/ 0 h 134"/>
                <a:gd name="T17" fmla="*/ 226 w 226"/>
                <a:gd name="T18" fmla="*/ 134 h 134"/>
              </a:gdLst>
              <a:ahLst/>
              <a:cxnLst>
                <a:cxn ang="T10">
                  <a:pos x="T0" y="T1"/>
                </a:cxn>
                <a:cxn ang="T11">
                  <a:pos x="T2" y="T3"/>
                </a:cxn>
                <a:cxn ang="T12">
                  <a:pos x="T4" y="T5"/>
                </a:cxn>
                <a:cxn ang="T13">
                  <a:pos x="T6" y="T7"/>
                </a:cxn>
                <a:cxn ang="T14">
                  <a:pos x="T8" y="T9"/>
                </a:cxn>
              </a:cxnLst>
              <a:rect l="T15" t="T16" r="T17" b="T18"/>
              <a:pathLst>
                <a:path w="226" h="134">
                  <a:moveTo>
                    <a:pt x="226" y="0"/>
                  </a:moveTo>
                  <a:cubicBezTo>
                    <a:pt x="161" y="20"/>
                    <a:pt x="204" y="6"/>
                    <a:pt x="182" y="14"/>
                  </a:cubicBezTo>
                  <a:lnTo>
                    <a:pt x="96" y="50"/>
                  </a:lnTo>
                  <a:lnTo>
                    <a:pt x="50" y="86"/>
                  </a:lnTo>
                  <a:lnTo>
                    <a:pt x="0" y="13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39" name="Freeform 7"/>
            <p:cNvSpPr>
              <a:spLocks/>
            </p:cNvSpPr>
            <p:nvPr/>
          </p:nvSpPr>
          <p:spPr bwMode="auto">
            <a:xfrm>
              <a:off x="2128" y="2010"/>
              <a:ext cx="166" cy="154"/>
            </a:xfrm>
            <a:custGeom>
              <a:avLst/>
              <a:gdLst>
                <a:gd name="T0" fmla="*/ 166 w 166"/>
                <a:gd name="T1" fmla="*/ 0 h 154"/>
                <a:gd name="T2" fmla="*/ 110 w 166"/>
                <a:gd name="T3" fmla="*/ 32 h 154"/>
                <a:gd name="T4" fmla="*/ 52 w 166"/>
                <a:gd name="T5" fmla="*/ 88 h 154"/>
                <a:gd name="T6" fmla="*/ 0 w 166"/>
                <a:gd name="T7" fmla="*/ 154 h 154"/>
                <a:gd name="T8" fmla="*/ 0 60000 65536"/>
                <a:gd name="T9" fmla="*/ 0 60000 65536"/>
                <a:gd name="T10" fmla="*/ 0 60000 65536"/>
                <a:gd name="T11" fmla="*/ 0 60000 65536"/>
                <a:gd name="T12" fmla="*/ 0 w 166"/>
                <a:gd name="T13" fmla="*/ 0 h 154"/>
                <a:gd name="T14" fmla="*/ 166 w 166"/>
                <a:gd name="T15" fmla="*/ 154 h 154"/>
              </a:gdLst>
              <a:ahLst/>
              <a:cxnLst>
                <a:cxn ang="T8">
                  <a:pos x="T0" y="T1"/>
                </a:cxn>
                <a:cxn ang="T9">
                  <a:pos x="T2" y="T3"/>
                </a:cxn>
                <a:cxn ang="T10">
                  <a:pos x="T4" y="T5"/>
                </a:cxn>
                <a:cxn ang="T11">
                  <a:pos x="T6" y="T7"/>
                </a:cxn>
              </a:cxnLst>
              <a:rect l="T12" t="T13" r="T14" b="T15"/>
              <a:pathLst>
                <a:path w="166" h="154">
                  <a:moveTo>
                    <a:pt x="166" y="0"/>
                  </a:moveTo>
                  <a:cubicBezTo>
                    <a:pt x="100" y="40"/>
                    <a:pt x="129" y="17"/>
                    <a:pt x="110" y="32"/>
                  </a:cubicBezTo>
                  <a:lnTo>
                    <a:pt x="52" y="88"/>
                  </a:lnTo>
                  <a:lnTo>
                    <a:pt x="0" y="15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0" name="Freeform 8"/>
            <p:cNvSpPr>
              <a:spLocks/>
            </p:cNvSpPr>
            <p:nvPr/>
          </p:nvSpPr>
          <p:spPr bwMode="auto">
            <a:xfrm>
              <a:off x="2616" y="1820"/>
              <a:ext cx="279" cy="66"/>
            </a:xfrm>
            <a:custGeom>
              <a:avLst/>
              <a:gdLst>
                <a:gd name="T0" fmla="*/ 302 w 268"/>
                <a:gd name="T1" fmla="*/ 0 h 66"/>
                <a:gd name="T2" fmla="*/ 212 w 268"/>
                <a:gd name="T3" fmla="*/ 32 h 66"/>
                <a:gd name="T4" fmla="*/ 178 w 268"/>
                <a:gd name="T5" fmla="*/ 42 h 66"/>
                <a:gd name="T6" fmla="*/ 133 w 268"/>
                <a:gd name="T7" fmla="*/ 52 h 66"/>
                <a:gd name="T8" fmla="*/ 77 w 268"/>
                <a:gd name="T9" fmla="*/ 62 h 66"/>
                <a:gd name="T10" fmla="*/ 33 w 268"/>
                <a:gd name="T11" fmla="*/ 66 h 66"/>
                <a:gd name="T12" fmla="*/ 0 w 268"/>
                <a:gd name="T13" fmla="*/ 66 h 66"/>
                <a:gd name="T14" fmla="*/ 0 60000 65536"/>
                <a:gd name="T15" fmla="*/ 0 60000 65536"/>
                <a:gd name="T16" fmla="*/ 0 60000 65536"/>
                <a:gd name="T17" fmla="*/ 0 60000 65536"/>
                <a:gd name="T18" fmla="*/ 0 60000 65536"/>
                <a:gd name="T19" fmla="*/ 0 60000 65536"/>
                <a:gd name="T20" fmla="*/ 0 60000 65536"/>
                <a:gd name="T21" fmla="*/ 0 w 268"/>
                <a:gd name="T22" fmla="*/ 0 h 66"/>
                <a:gd name="T23" fmla="*/ 268 w 268"/>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66">
                  <a:moveTo>
                    <a:pt x="268" y="0"/>
                  </a:moveTo>
                  <a:cubicBezTo>
                    <a:pt x="255" y="5"/>
                    <a:pt x="206" y="25"/>
                    <a:pt x="188" y="32"/>
                  </a:cubicBezTo>
                  <a:cubicBezTo>
                    <a:pt x="170" y="39"/>
                    <a:pt x="170" y="39"/>
                    <a:pt x="158" y="42"/>
                  </a:cubicBezTo>
                  <a:lnTo>
                    <a:pt x="118" y="52"/>
                  </a:lnTo>
                  <a:cubicBezTo>
                    <a:pt x="68" y="62"/>
                    <a:pt x="88" y="62"/>
                    <a:pt x="68" y="62"/>
                  </a:cubicBezTo>
                  <a:lnTo>
                    <a:pt x="30" y="66"/>
                  </a:lnTo>
                  <a:lnTo>
                    <a:pt x="0" y="66"/>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1" name="Freeform 9"/>
            <p:cNvSpPr>
              <a:spLocks/>
            </p:cNvSpPr>
            <p:nvPr/>
          </p:nvSpPr>
          <p:spPr bwMode="auto">
            <a:xfrm>
              <a:off x="2960" y="2660"/>
              <a:ext cx="172" cy="106"/>
            </a:xfrm>
            <a:custGeom>
              <a:avLst/>
              <a:gdLst>
                <a:gd name="T0" fmla="*/ 0 w 172"/>
                <a:gd name="T1" fmla="*/ 106 h 106"/>
                <a:gd name="T2" fmla="*/ 54 w 172"/>
                <a:gd name="T3" fmla="*/ 54 h 106"/>
                <a:gd name="T4" fmla="*/ 102 w 172"/>
                <a:gd name="T5" fmla="*/ 24 h 106"/>
                <a:gd name="T6" fmla="*/ 134 w 172"/>
                <a:gd name="T7" fmla="*/ 10 h 106"/>
                <a:gd name="T8" fmla="*/ 172 w 172"/>
                <a:gd name="T9" fmla="*/ 0 h 106"/>
                <a:gd name="T10" fmla="*/ 0 60000 65536"/>
                <a:gd name="T11" fmla="*/ 0 60000 65536"/>
                <a:gd name="T12" fmla="*/ 0 60000 65536"/>
                <a:gd name="T13" fmla="*/ 0 60000 65536"/>
                <a:gd name="T14" fmla="*/ 0 60000 65536"/>
                <a:gd name="T15" fmla="*/ 0 w 172"/>
                <a:gd name="T16" fmla="*/ 0 h 106"/>
                <a:gd name="T17" fmla="*/ 172 w 172"/>
                <a:gd name="T18" fmla="*/ 106 h 106"/>
              </a:gdLst>
              <a:ahLst/>
              <a:cxnLst>
                <a:cxn ang="T10">
                  <a:pos x="T0" y="T1"/>
                </a:cxn>
                <a:cxn ang="T11">
                  <a:pos x="T2" y="T3"/>
                </a:cxn>
                <a:cxn ang="T12">
                  <a:pos x="T4" y="T5"/>
                </a:cxn>
                <a:cxn ang="T13">
                  <a:pos x="T6" y="T7"/>
                </a:cxn>
                <a:cxn ang="T14">
                  <a:pos x="T8" y="T9"/>
                </a:cxn>
              </a:cxnLst>
              <a:rect l="T15" t="T16" r="T17" b="T18"/>
              <a:pathLst>
                <a:path w="172" h="106">
                  <a:moveTo>
                    <a:pt x="0" y="106"/>
                  </a:moveTo>
                  <a:lnTo>
                    <a:pt x="54" y="54"/>
                  </a:lnTo>
                  <a:lnTo>
                    <a:pt x="102" y="24"/>
                  </a:lnTo>
                  <a:cubicBezTo>
                    <a:pt x="134" y="11"/>
                    <a:pt x="124" y="14"/>
                    <a:pt x="134" y="10"/>
                  </a:cubicBezTo>
                  <a:lnTo>
                    <a:pt x="172" y="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2" name="Freeform 10"/>
            <p:cNvSpPr>
              <a:spLocks/>
            </p:cNvSpPr>
            <p:nvPr/>
          </p:nvSpPr>
          <p:spPr bwMode="auto">
            <a:xfrm>
              <a:off x="2018" y="1346"/>
              <a:ext cx="642" cy="690"/>
            </a:xfrm>
            <a:custGeom>
              <a:avLst/>
              <a:gdLst>
                <a:gd name="T0" fmla="*/ 0 w 642"/>
                <a:gd name="T1" fmla="*/ 0 h 690"/>
                <a:gd name="T2" fmla="*/ 642 w 642"/>
                <a:gd name="T3" fmla="*/ 58 h 690"/>
                <a:gd name="T4" fmla="*/ 626 w 642"/>
                <a:gd name="T5" fmla="*/ 148 h 690"/>
                <a:gd name="T6" fmla="*/ 602 w 642"/>
                <a:gd name="T7" fmla="*/ 280 h 690"/>
                <a:gd name="T8" fmla="*/ 576 w 642"/>
                <a:gd name="T9" fmla="*/ 376 h 690"/>
                <a:gd name="T10" fmla="*/ 526 w 642"/>
                <a:gd name="T11" fmla="*/ 526 h 690"/>
                <a:gd name="T12" fmla="*/ 476 w 642"/>
                <a:gd name="T13" fmla="*/ 636 h 690"/>
                <a:gd name="T14" fmla="*/ 380 w 642"/>
                <a:gd name="T15" fmla="*/ 644 h 690"/>
                <a:gd name="T16" fmla="*/ 310 w 642"/>
                <a:gd name="T17" fmla="*/ 656 h 690"/>
                <a:gd name="T18" fmla="*/ 208 w 642"/>
                <a:gd name="T19" fmla="*/ 678 h 690"/>
                <a:gd name="T20" fmla="*/ 172 w 642"/>
                <a:gd name="T21" fmla="*/ 686 h 690"/>
                <a:gd name="T22" fmla="*/ 122 w 642"/>
                <a:gd name="T23" fmla="*/ 690 h 690"/>
                <a:gd name="T24" fmla="*/ 2 w 642"/>
                <a:gd name="T25" fmla="*/ 688 h 690"/>
                <a:gd name="T26" fmla="*/ 0 w 642"/>
                <a:gd name="T27" fmla="*/ 0 h 6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2"/>
                <a:gd name="T43" fmla="*/ 0 h 690"/>
                <a:gd name="T44" fmla="*/ 642 w 642"/>
                <a:gd name="T45" fmla="*/ 690 h 6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2" h="690">
                  <a:moveTo>
                    <a:pt x="0" y="0"/>
                  </a:moveTo>
                  <a:lnTo>
                    <a:pt x="642" y="58"/>
                  </a:lnTo>
                  <a:lnTo>
                    <a:pt x="626" y="148"/>
                  </a:lnTo>
                  <a:lnTo>
                    <a:pt x="602" y="280"/>
                  </a:lnTo>
                  <a:lnTo>
                    <a:pt x="576" y="376"/>
                  </a:lnTo>
                  <a:lnTo>
                    <a:pt x="526" y="526"/>
                  </a:lnTo>
                  <a:lnTo>
                    <a:pt x="476" y="636"/>
                  </a:lnTo>
                  <a:lnTo>
                    <a:pt x="380" y="644"/>
                  </a:lnTo>
                  <a:lnTo>
                    <a:pt x="310" y="656"/>
                  </a:lnTo>
                  <a:lnTo>
                    <a:pt x="208" y="678"/>
                  </a:lnTo>
                  <a:lnTo>
                    <a:pt x="172" y="686"/>
                  </a:lnTo>
                  <a:cubicBezTo>
                    <a:pt x="123" y="690"/>
                    <a:pt x="140" y="690"/>
                    <a:pt x="122" y="690"/>
                  </a:cubicBezTo>
                  <a:lnTo>
                    <a:pt x="2" y="688"/>
                  </a:lnTo>
                  <a:lnTo>
                    <a:pt x="0" y="0"/>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3" name="Freeform 11"/>
            <p:cNvSpPr>
              <a:spLocks/>
            </p:cNvSpPr>
            <p:nvPr/>
          </p:nvSpPr>
          <p:spPr bwMode="auto">
            <a:xfrm>
              <a:off x="2492" y="1755"/>
              <a:ext cx="418" cy="225"/>
            </a:xfrm>
            <a:custGeom>
              <a:avLst/>
              <a:gdLst>
                <a:gd name="T0" fmla="*/ 434 w 410"/>
                <a:gd name="T1" fmla="*/ 0 h 220"/>
                <a:gd name="T2" fmla="*/ 326 w 410"/>
                <a:gd name="T3" fmla="*/ 55 h 220"/>
                <a:gd name="T4" fmla="*/ 200 w 410"/>
                <a:gd name="T5" fmla="*/ 104 h 220"/>
                <a:gd name="T6" fmla="*/ 124 w 410"/>
                <a:gd name="T7" fmla="*/ 133 h 220"/>
                <a:gd name="T8" fmla="*/ 81 w 410"/>
                <a:gd name="T9" fmla="*/ 153 h 220"/>
                <a:gd name="T10" fmla="*/ 47 w 410"/>
                <a:gd name="T11" fmla="*/ 184 h 220"/>
                <a:gd name="T12" fmla="*/ 16 w 410"/>
                <a:gd name="T13" fmla="*/ 215 h 220"/>
                <a:gd name="T14" fmla="*/ 0 w 410"/>
                <a:gd name="T15" fmla="*/ 235 h 220"/>
                <a:gd name="T16" fmla="*/ 0 60000 65536"/>
                <a:gd name="T17" fmla="*/ 0 60000 65536"/>
                <a:gd name="T18" fmla="*/ 0 60000 65536"/>
                <a:gd name="T19" fmla="*/ 0 60000 65536"/>
                <a:gd name="T20" fmla="*/ 0 60000 65536"/>
                <a:gd name="T21" fmla="*/ 0 60000 65536"/>
                <a:gd name="T22" fmla="*/ 0 60000 65536"/>
                <a:gd name="T23" fmla="*/ 0 60000 65536"/>
                <a:gd name="T24" fmla="*/ 0 w 410"/>
                <a:gd name="T25" fmla="*/ 0 h 220"/>
                <a:gd name="T26" fmla="*/ 410 w 410"/>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 h="220">
                  <a:moveTo>
                    <a:pt x="410" y="0"/>
                  </a:moveTo>
                  <a:lnTo>
                    <a:pt x="308" y="52"/>
                  </a:lnTo>
                  <a:lnTo>
                    <a:pt x="188" y="98"/>
                  </a:lnTo>
                  <a:lnTo>
                    <a:pt x="118" y="124"/>
                  </a:lnTo>
                  <a:cubicBezTo>
                    <a:pt x="77" y="144"/>
                    <a:pt x="98" y="134"/>
                    <a:pt x="76" y="144"/>
                  </a:cubicBezTo>
                  <a:cubicBezTo>
                    <a:pt x="41" y="172"/>
                    <a:pt x="53" y="163"/>
                    <a:pt x="44" y="172"/>
                  </a:cubicBezTo>
                  <a:lnTo>
                    <a:pt x="16" y="200"/>
                  </a:lnTo>
                  <a:lnTo>
                    <a:pt x="0" y="220"/>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4544" name="Freeform 12"/>
            <p:cNvSpPr>
              <a:spLocks/>
            </p:cNvSpPr>
            <p:nvPr/>
          </p:nvSpPr>
          <p:spPr bwMode="auto">
            <a:xfrm>
              <a:off x="2016" y="856"/>
              <a:ext cx="1528" cy="546"/>
            </a:xfrm>
            <a:custGeom>
              <a:avLst/>
              <a:gdLst>
                <a:gd name="T0" fmla="*/ 0 w 1528"/>
                <a:gd name="T1" fmla="*/ 494 h 546"/>
                <a:gd name="T2" fmla="*/ 286 w 1528"/>
                <a:gd name="T3" fmla="*/ 0 h 546"/>
                <a:gd name="T4" fmla="*/ 1528 w 1528"/>
                <a:gd name="T5" fmla="*/ 106 h 546"/>
                <a:gd name="T6" fmla="*/ 1476 w 1528"/>
                <a:gd name="T7" fmla="*/ 196 h 546"/>
                <a:gd name="T8" fmla="*/ 1446 w 1528"/>
                <a:gd name="T9" fmla="*/ 200 h 546"/>
                <a:gd name="T10" fmla="*/ 1402 w 1528"/>
                <a:gd name="T11" fmla="*/ 200 h 546"/>
                <a:gd name="T12" fmla="*/ 1372 w 1528"/>
                <a:gd name="T13" fmla="*/ 208 h 546"/>
                <a:gd name="T14" fmla="*/ 1296 w 1528"/>
                <a:gd name="T15" fmla="*/ 220 h 546"/>
                <a:gd name="T16" fmla="*/ 1200 w 1528"/>
                <a:gd name="T17" fmla="*/ 244 h 546"/>
                <a:gd name="T18" fmla="*/ 1080 w 1528"/>
                <a:gd name="T19" fmla="*/ 280 h 546"/>
                <a:gd name="T20" fmla="*/ 972 w 1528"/>
                <a:gd name="T21" fmla="*/ 324 h 546"/>
                <a:gd name="T22" fmla="*/ 828 w 1528"/>
                <a:gd name="T23" fmla="*/ 388 h 546"/>
                <a:gd name="T24" fmla="*/ 718 w 1528"/>
                <a:gd name="T25" fmla="*/ 454 h 546"/>
                <a:gd name="T26" fmla="*/ 656 w 1528"/>
                <a:gd name="T27" fmla="*/ 518 h 546"/>
                <a:gd name="T28" fmla="*/ 642 w 1528"/>
                <a:gd name="T29" fmla="*/ 546 h 546"/>
                <a:gd name="T30" fmla="*/ 0 w 1528"/>
                <a:gd name="T31" fmla="*/ 494 h 5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8"/>
                <a:gd name="T49" fmla="*/ 0 h 546"/>
                <a:gd name="T50" fmla="*/ 1528 w 1528"/>
                <a:gd name="T51" fmla="*/ 546 h 5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8" h="546">
                  <a:moveTo>
                    <a:pt x="0" y="494"/>
                  </a:moveTo>
                  <a:lnTo>
                    <a:pt x="286" y="0"/>
                  </a:lnTo>
                  <a:lnTo>
                    <a:pt x="1528" y="106"/>
                  </a:lnTo>
                  <a:lnTo>
                    <a:pt x="1476" y="196"/>
                  </a:lnTo>
                  <a:lnTo>
                    <a:pt x="1446" y="200"/>
                  </a:lnTo>
                  <a:lnTo>
                    <a:pt x="1402" y="200"/>
                  </a:lnTo>
                  <a:lnTo>
                    <a:pt x="1372" y="208"/>
                  </a:lnTo>
                  <a:lnTo>
                    <a:pt x="1296" y="220"/>
                  </a:lnTo>
                  <a:lnTo>
                    <a:pt x="1200" y="244"/>
                  </a:lnTo>
                  <a:lnTo>
                    <a:pt x="1080" y="280"/>
                  </a:lnTo>
                  <a:lnTo>
                    <a:pt x="972" y="324"/>
                  </a:lnTo>
                  <a:lnTo>
                    <a:pt x="828" y="388"/>
                  </a:lnTo>
                  <a:lnTo>
                    <a:pt x="718" y="454"/>
                  </a:lnTo>
                  <a:lnTo>
                    <a:pt x="656" y="518"/>
                  </a:lnTo>
                  <a:lnTo>
                    <a:pt x="642" y="546"/>
                  </a:lnTo>
                  <a:lnTo>
                    <a:pt x="0" y="494"/>
                  </a:lnTo>
                  <a:close/>
                </a:path>
              </a:pathLst>
            </a:custGeom>
            <a:solidFill>
              <a:srgbClr val="FF5C64"/>
            </a:solidFill>
            <a:ln w="28575">
              <a:solidFill>
                <a:schemeClr val="tx1"/>
              </a:solidFill>
              <a:round/>
              <a:headEnd/>
              <a:tailEnd/>
            </a:ln>
          </p:spPr>
          <p:txBody>
            <a:bodyPr wrap="none" anchor="ctr">
              <a:prstTxWarp prst="textNoShape">
                <a:avLst/>
              </a:prstTxWarp>
            </a:bodyPr>
            <a:lstStyle/>
            <a:p>
              <a:endParaRPr lang="en-US"/>
            </a:p>
          </p:txBody>
        </p:sp>
        <p:sp>
          <p:nvSpPr>
            <p:cNvPr id="64545" name="Line 13"/>
            <p:cNvSpPr>
              <a:spLocks noChangeShapeType="1"/>
            </p:cNvSpPr>
            <p:nvPr/>
          </p:nvSpPr>
          <p:spPr bwMode="auto">
            <a:xfrm flipH="1">
              <a:off x="3542" y="964"/>
              <a:ext cx="2" cy="228"/>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6" name="Line 14"/>
            <p:cNvSpPr>
              <a:spLocks noChangeShapeType="1"/>
            </p:cNvSpPr>
            <p:nvPr/>
          </p:nvSpPr>
          <p:spPr bwMode="auto">
            <a:xfrm>
              <a:off x="3486" y="1052"/>
              <a:ext cx="0" cy="156"/>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4547" name="Freeform 15"/>
            <p:cNvSpPr>
              <a:spLocks/>
            </p:cNvSpPr>
            <p:nvPr/>
          </p:nvSpPr>
          <p:spPr bwMode="auto">
            <a:xfrm>
              <a:off x="3646" y="1108"/>
              <a:ext cx="324" cy="1688"/>
            </a:xfrm>
            <a:custGeom>
              <a:avLst/>
              <a:gdLst>
                <a:gd name="T0" fmla="*/ 52 w 324"/>
                <a:gd name="T1" fmla="*/ 476 h 1688"/>
                <a:gd name="T2" fmla="*/ 324 w 324"/>
                <a:gd name="T3" fmla="*/ 0 h 1688"/>
                <a:gd name="T4" fmla="*/ 268 w 324"/>
                <a:gd name="T5" fmla="*/ 1272 h 1688"/>
                <a:gd name="T6" fmla="*/ 0 w 324"/>
                <a:gd name="T7" fmla="*/ 1688 h 1688"/>
                <a:gd name="T8" fmla="*/ 52 w 324"/>
                <a:gd name="T9" fmla="*/ 476 h 1688"/>
                <a:gd name="T10" fmla="*/ 0 60000 65536"/>
                <a:gd name="T11" fmla="*/ 0 60000 65536"/>
                <a:gd name="T12" fmla="*/ 0 60000 65536"/>
                <a:gd name="T13" fmla="*/ 0 60000 65536"/>
                <a:gd name="T14" fmla="*/ 0 60000 65536"/>
                <a:gd name="T15" fmla="*/ 0 w 324"/>
                <a:gd name="T16" fmla="*/ 0 h 1688"/>
                <a:gd name="T17" fmla="*/ 324 w 324"/>
                <a:gd name="T18" fmla="*/ 1688 h 1688"/>
              </a:gdLst>
              <a:ahLst/>
              <a:cxnLst>
                <a:cxn ang="T10">
                  <a:pos x="T0" y="T1"/>
                </a:cxn>
                <a:cxn ang="T11">
                  <a:pos x="T2" y="T3"/>
                </a:cxn>
                <a:cxn ang="T12">
                  <a:pos x="T4" y="T5"/>
                </a:cxn>
                <a:cxn ang="T13">
                  <a:pos x="T6" y="T7"/>
                </a:cxn>
                <a:cxn ang="T14">
                  <a:pos x="T8" y="T9"/>
                </a:cxn>
              </a:cxnLst>
              <a:rect l="T15" t="T16" r="T17" b="T18"/>
              <a:pathLst>
                <a:path w="324" h="1688">
                  <a:moveTo>
                    <a:pt x="52" y="476"/>
                  </a:moveTo>
                  <a:lnTo>
                    <a:pt x="324" y="0"/>
                  </a:lnTo>
                  <a:lnTo>
                    <a:pt x="268" y="1272"/>
                  </a:lnTo>
                  <a:lnTo>
                    <a:pt x="0" y="1688"/>
                  </a:lnTo>
                  <a:lnTo>
                    <a:pt x="52" y="47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8" name="Freeform 16"/>
            <p:cNvSpPr>
              <a:spLocks/>
            </p:cNvSpPr>
            <p:nvPr/>
          </p:nvSpPr>
          <p:spPr bwMode="auto">
            <a:xfrm>
              <a:off x="2946" y="1096"/>
              <a:ext cx="1028" cy="484"/>
            </a:xfrm>
            <a:custGeom>
              <a:avLst/>
              <a:gdLst>
                <a:gd name="T0" fmla="*/ 0 w 1028"/>
                <a:gd name="T1" fmla="*/ 416 h 484"/>
                <a:gd name="T2" fmla="*/ 52 w 1028"/>
                <a:gd name="T3" fmla="*/ 348 h 484"/>
                <a:gd name="T4" fmla="*/ 128 w 1028"/>
                <a:gd name="T5" fmla="*/ 292 h 484"/>
                <a:gd name="T6" fmla="*/ 200 w 1028"/>
                <a:gd name="T7" fmla="*/ 252 h 484"/>
                <a:gd name="T8" fmla="*/ 340 w 1028"/>
                <a:gd name="T9" fmla="*/ 192 h 484"/>
                <a:gd name="T10" fmla="*/ 488 w 1028"/>
                <a:gd name="T11" fmla="*/ 136 h 484"/>
                <a:gd name="T12" fmla="*/ 624 w 1028"/>
                <a:gd name="T13" fmla="*/ 84 h 484"/>
                <a:gd name="T14" fmla="*/ 764 w 1028"/>
                <a:gd name="T15" fmla="*/ 44 h 484"/>
                <a:gd name="T16" fmla="*/ 844 w 1028"/>
                <a:gd name="T17" fmla="*/ 24 h 484"/>
                <a:gd name="T18" fmla="*/ 944 w 1028"/>
                <a:gd name="T19" fmla="*/ 0 h 484"/>
                <a:gd name="T20" fmla="*/ 1028 w 1028"/>
                <a:gd name="T21" fmla="*/ 4 h 484"/>
                <a:gd name="T22" fmla="*/ 756 w 1028"/>
                <a:gd name="T23" fmla="*/ 484 h 484"/>
                <a:gd name="T24" fmla="*/ 0 w 1028"/>
                <a:gd name="T25" fmla="*/ 416 h 4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8"/>
                <a:gd name="T40" fmla="*/ 0 h 484"/>
                <a:gd name="T41" fmla="*/ 1028 w 1028"/>
                <a:gd name="T42" fmla="*/ 484 h 4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8" h="484">
                  <a:moveTo>
                    <a:pt x="0" y="416"/>
                  </a:moveTo>
                  <a:lnTo>
                    <a:pt x="52" y="348"/>
                  </a:lnTo>
                  <a:lnTo>
                    <a:pt x="128" y="292"/>
                  </a:lnTo>
                  <a:lnTo>
                    <a:pt x="200" y="252"/>
                  </a:lnTo>
                  <a:lnTo>
                    <a:pt x="340" y="192"/>
                  </a:lnTo>
                  <a:lnTo>
                    <a:pt x="488" y="136"/>
                  </a:lnTo>
                  <a:lnTo>
                    <a:pt x="624" y="84"/>
                  </a:lnTo>
                  <a:lnTo>
                    <a:pt x="764" y="44"/>
                  </a:lnTo>
                  <a:lnTo>
                    <a:pt x="844" y="24"/>
                  </a:lnTo>
                  <a:lnTo>
                    <a:pt x="944" y="0"/>
                  </a:lnTo>
                  <a:lnTo>
                    <a:pt x="1028" y="4"/>
                  </a:lnTo>
                  <a:lnTo>
                    <a:pt x="756" y="484"/>
                  </a:lnTo>
                  <a:lnTo>
                    <a:pt x="0" y="416"/>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549" name="Line 17"/>
            <p:cNvSpPr>
              <a:spLocks noChangeShapeType="1"/>
            </p:cNvSpPr>
            <p:nvPr/>
          </p:nvSpPr>
          <p:spPr bwMode="auto">
            <a:xfrm>
              <a:off x="2666" y="1396"/>
              <a:ext cx="72" cy="17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0" name="Line 18"/>
            <p:cNvSpPr>
              <a:spLocks noChangeShapeType="1"/>
            </p:cNvSpPr>
            <p:nvPr/>
          </p:nvSpPr>
          <p:spPr bwMode="auto">
            <a:xfrm flipV="1">
              <a:off x="2626" y="1572"/>
              <a:ext cx="10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1" name="Line 19"/>
            <p:cNvSpPr>
              <a:spLocks noChangeShapeType="1"/>
            </p:cNvSpPr>
            <p:nvPr/>
          </p:nvSpPr>
          <p:spPr bwMode="auto">
            <a:xfrm flipH="1">
              <a:off x="2582" y="1570"/>
              <a:ext cx="158" cy="2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2" name="Line 20"/>
            <p:cNvSpPr>
              <a:spLocks noChangeShapeType="1"/>
            </p:cNvSpPr>
            <p:nvPr/>
          </p:nvSpPr>
          <p:spPr bwMode="auto">
            <a:xfrm>
              <a:off x="2586" y="1780"/>
              <a:ext cx="58" cy="8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3" name="Line 21"/>
            <p:cNvSpPr>
              <a:spLocks noChangeShapeType="1"/>
            </p:cNvSpPr>
            <p:nvPr/>
          </p:nvSpPr>
          <p:spPr bwMode="auto">
            <a:xfrm flipV="1">
              <a:off x="2580" y="1718"/>
              <a:ext cx="182" cy="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4" name="Line 22"/>
            <p:cNvSpPr>
              <a:spLocks noChangeShapeType="1"/>
            </p:cNvSpPr>
            <p:nvPr/>
          </p:nvSpPr>
          <p:spPr bwMode="auto">
            <a:xfrm flipV="1">
              <a:off x="2646" y="1724"/>
              <a:ext cx="104"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5" name="Line 23"/>
            <p:cNvSpPr>
              <a:spLocks noChangeShapeType="1"/>
            </p:cNvSpPr>
            <p:nvPr/>
          </p:nvSpPr>
          <p:spPr bwMode="auto">
            <a:xfrm flipH="1" flipV="1">
              <a:off x="2740" y="1572"/>
              <a:ext cx="10" cy="1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6" name="Line 24"/>
            <p:cNvSpPr>
              <a:spLocks noChangeShapeType="1"/>
            </p:cNvSpPr>
            <p:nvPr/>
          </p:nvSpPr>
          <p:spPr bwMode="auto">
            <a:xfrm flipH="1">
              <a:off x="3394" y="1060"/>
              <a:ext cx="80"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7" name="Line 25"/>
            <p:cNvSpPr>
              <a:spLocks noChangeShapeType="1"/>
            </p:cNvSpPr>
            <p:nvPr/>
          </p:nvSpPr>
          <p:spPr bwMode="auto">
            <a:xfrm flipH="1" flipV="1">
              <a:off x="3282" y="1092"/>
              <a:ext cx="11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8" name="Line 26"/>
            <p:cNvSpPr>
              <a:spLocks noChangeShapeType="1"/>
            </p:cNvSpPr>
            <p:nvPr/>
          </p:nvSpPr>
          <p:spPr bwMode="auto">
            <a:xfrm flipH="1">
              <a:off x="3250" y="1096"/>
              <a:ext cx="32" cy="17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59" name="Line 27"/>
            <p:cNvSpPr>
              <a:spLocks noChangeShapeType="1"/>
            </p:cNvSpPr>
            <p:nvPr/>
          </p:nvSpPr>
          <p:spPr bwMode="auto">
            <a:xfrm flipH="1" flipV="1">
              <a:off x="3126" y="1128"/>
              <a:ext cx="124"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0" name="Line 28"/>
            <p:cNvSpPr>
              <a:spLocks noChangeShapeType="1"/>
            </p:cNvSpPr>
            <p:nvPr/>
          </p:nvSpPr>
          <p:spPr bwMode="auto">
            <a:xfrm flipH="1">
              <a:off x="3086" y="1124"/>
              <a:ext cx="48" cy="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1" name="Line 29"/>
            <p:cNvSpPr>
              <a:spLocks noChangeShapeType="1"/>
            </p:cNvSpPr>
            <p:nvPr/>
          </p:nvSpPr>
          <p:spPr bwMode="auto">
            <a:xfrm flipH="1" flipV="1">
              <a:off x="2962" y="1200"/>
              <a:ext cx="124" cy="1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2" name="Line 30"/>
            <p:cNvSpPr>
              <a:spLocks noChangeShapeType="1"/>
            </p:cNvSpPr>
            <p:nvPr/>
          </p:nvSpPr>
          <p:spPr bwMode="auto">
            <a:xfrm flipH="1">
              <a:off x="2916" y="1192"/>
              <a:ext cx="46" cy="2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3" name="Line 31"/>
            <p:cNvSpPr>
              <a:spLocks noChangeShapeType="1"/>
            </p:cNvSpPr>
            <p:nvPr/>
          </p:nvSpPr>
          <p:spPr bwMode="auto">
            <a:xfrm flipH="1" flipV="1">
              <a:off x="2822" y="1252"/>
              <a:ext cx="92" cy="1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4" name="Line 32"/>
            <p:cNvSpPr>
              <a:spLocks noChangeShapeType="1"/>
            </p:cNvSpPr>
            <p:nvPr/>
          </p:nvSpPr>
          <p:spPr bwMode="auto">
            <a:xfrm flipH="1">
              <a:off x="2738" y="1252"/>
              <a:ext cx="88" cy="3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5" name="Line 33"/>
            <p:cNvSpPr>
              <a:spLocks noChangeShapeType="1"/>
            </p:cNvSpPr>
            <p:nvPr/>
          </p:nvSpPr>
          <p:spPr bwMode="auto">
            <a:xfrm flipV="1">
              <a:off x="2738" y="1448"/>
              <a:ext cx="172" cy="12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6" name="Line 34"/>
            <p:cNvSpPr>
              <a:spLocks noChangeShapeType="1"/>
            </p:cNvSpPr>
            <p:nvPr/>
          </p:nvSpPr>
          <p:spPr bwMode="auto">
            <a:xfrm flipH="1">
              <a:off x="2906" y="1324"/>
              <a:ext cx="180"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7" name="Line 35"/>
            <p:cNvSpPr>
              <a:spLocks noChangeShapeType="1"/>
            </p:cNvSpPr>
            <p:nvPr/>
          </p:nvSpPr>
          <p:spPr bwMode="auto">
            <a:xfrm>
              <a:off x="2750" y="1724"/>
              <a:ext cx="60" cy="8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8" name="Line 36"/>
            <p:cNvSpPr>
              <a:spLocks noChangeShapeType="1"/>
            </p:cNvSpPr>
            <p:nvPr/>
          </p:nvSpPr>
          <p:spPr bwMode="auto">
            <a:xfrm flipV="1">
              <a:off x="2822" y="1676"/>
              <a:ext cx="56" cy="1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69" name="Line 37"/>
            <p:cNvSpPr>
              <a:spLocks noChangeShapeType="1"/>
            </p:cNvSpPr>
            <p:nvPr/>
          </p:nvSpPr>
          <p:spPr bwMode="auto">
            <a:xfrm>
              <a:off x="2876" y="1674"/>
              <a:ext cx="38" cy="4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0" name="Line 38"/>
            <p:cNvSpPr>
              <a:spLocks noChangeShapeType="1"/>
            </p:cNvSpPr>
            <p:nvPr/>
          </p:nvSpPr>
          <p:spPr bwMode="auto">
            <a:xfrm flipV="1">
              <a:off x="2750" y="1678"/>
              <a:ext cx="128"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1" name="Line 39"/>
            <p:cNvSpPr>
              <a:spLocks noChangeShapeType="1"/>
            </p:cNvSpPr>
            <p:nvPr/>
          </p:nvSpPr>
          <p:spPr bwMode="auto">
            <a:xfrm flipV="1">
              <a:off x="2877" y="1438"/>
              <a:ext cx="39" cy="2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2" name="Line 40"/>
            <p:cNvSpPr>
              <a:spLocks noChangeShapeType="1"/>
            </p:cNvSpPr>
            <p:nvPr/>
          </p:nvSpPr>
          <p:spPr bwMode="auto">
            <a:xfrm>
              <a:off x="2912" y="1436"/>
              <a:ext cx="32" cy="1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3" name="Line 41"/>
            <p:cNvSpPr>
              <a:spLocks noChangeShapeType="1"/>
            </p:cNvSpPr>
            <p:nvPr/>
          </p:nvSpPr>
          <p:spPr bwMode="auto">
            <a:xfrm flipV="1">
              <a:off x="2880" y="1650"/>
              <a:ext cx="44"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4" name="Line 42"/>
            <p:cNvSpPr>
              <a:spLocks noChangeShapeType="1"/>
            </p:cNvSpPr>
            <p:nvPr/>
          </p:nvSpPr>
          <p:spPr bwMode="auto">
            <a:xfrm flipH="1">
              <a:off x="3062" y="1326"/>
              <a:ext cx="22"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5" name="Line 43"/>
            <p:cNvSpPr>
              <a:spLocks noChangeShapeType="1"/>
            </p:cNvSpPr>
            <p:nvPr/>
          </p:nvSpPr>
          <p:spPr bwMode="auto">
            <a:xfrm flipV="1">
              <a:off x="3084" y="1270"/>
              <a:ext cx="164"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6" name="Line 44"/>
            <p:cNvSpPr>
              <a:spLocks noChangeShapeType="1"/>
            </p:cNvSpPr>
            <p:nvPr/>
          </p:nvSpPr>
          <p:spPr bwMode="auto">
            <a:xfrm>
              <a:off x="3086" y="1324"/>
              <a:ext cx="32" cy="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7" name="Line 45"/>
            <p:cNvSpPr>
              <a:spLocks noChangeShapeType="1"/>
            </p:cNvSpPr>
            <p:nvPr/>
          </p:nvSpPr>
          <p:spPr bwMode="auto">
            <a:xfrm flipH="1">
              <a:off x="3238" y="1268"/>
              <a:ext cx="10" cy="3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8" name="Line 46"/>
            <p:cNvSpPr>
              <a:spLocks noChangeShapeType="1"/>
            </p:cNvSpPr>
            <p:nvPr/>
          </p:nvSpPr>
          <p:spPr bwMode="auto">
            <a:xfrm flipV="1">
              <a:off x="3248" y="1248"/>
              <a:ext cx="128" cy="2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79" name="Line 47"/>
            <p:cNvSpPr>
              <a:spLocks noChangeShapeType="1"/>
            </p:cNvSpPr>
            <p:nvPr/>
          </p:nvSpPr>
          <p:spPr bwMode="auto">
            <a:xfrm>
              <a:off x="3246" y="1272"/>
              <a:ext cx="16" cy="1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0" name="Line 48"/>
            <p:cNvSpPr>
              <a:spLocks noChangeShapeType="1"/>
            </p:cNvSpPr>
            <p:nvPr/>
          </p:nvSpPr>
          <p:spPr bwMode="auto">
            <a:xfrm>
              <a:off x="2232" y="2052"/>
              <a:ext cx="22" cy="10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1" name="Line 49"/>
            <p:cNvSpPr>
              <a:spLocks noChangeShapeType="1"/>
            </p:cNvSpPr>
            <p:nvPr/>
          </p:nvSpPr>
          <p:spPr bwMode="auto">
            <a:xfrm flipV="1">
              <a:off x="2258" y="2058"/>
              <a:ext cx="96" cy="10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2" name="Line 50"/>
            <p:cNvSpPr>
              <a:spLocks noChangeShapeType="1"/>
            </p:cNvSpPr>
            <p:nvPr/>
          </p:nvSpPr>
          <p:spPr bwMode="auto">
            <a:xfrm>
              <a:off x="2354" y="2056"/>
              <a:ext cx="64" cy="9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3" name="Line 51"/>
            <p:cNvSpPr>
              <a:spLocks noChangeShapeType="1"/>
            </p:cNvSpPr>
            <p:nvPr/>
          </p:nvSpPr>
          <p:spPr bwMode="auto">
            <a:xfrm flipV="1">
              <a:off x="2420" y="2026"/>
              <a:ext cx="88" cy="1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4" name="Line 52"/>
            <p:cNvSpPr>
              <a:spLocks noChangeShapeType="1"/>
            </p:cNvSpPr>
            <p:nvPr/>
          </p:nvSpPr>
          <p:spPr bwMode="auto">
            <a:xfrm>
              <a:off x="2506" y="2028"/>
              <a:ext cx="102" cy="7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5" name="Line 53"/>
            <p:cNvSpPr>
              <a:spLocks noChangeShapeType="1"/>
            </p:cNvSpPr>
            <p:nvPr/>
          </p:nvSpPr>
          <p:spPr bwMode="auto">
            <a:xfrm>
              <a:off x="2238" y="2054"/>
              <a:ext cx="116"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6" name="Line 54"/>
            <p:cNvSpPr>
              <a:spLocks noChangeShapeType="1"/>
            </p:cNvSpPr>
            <p:nvPr/>
          </p:nvSpPr>
          <p:spPr bwMode="auto">
            <a:xfrm flipV="1">
              <a:off x="2356" y="2026"/>
              <a:ext cx="148"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7" name="Line 55"/>
            <p:cNvSpPr>
              <a:spLocks noChangeShapeType="1"/>
            </p:cNvSpPr>
            <p:nvPr/>
          </p:nvSpPr>
          <p:spPr bwMode="auto">
            <a:xfrm flipH="1">
              <a:off x="2508" y="2024"/>
              <a:ext cx="188" cy="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8" name="Line 56"/>
            <p:cNvSpPr>
              <a:spLocks noChangeShapeType="1"/>
            </p:cNvSpPr>
            <p:nvPr/>
          </p:nvSpPr>
          <p:spPr bwMode="auto">
            <a:xfrm flipH="1" flipV="1">
              <a:off x="2648" y="1960"/>
              <a:ext cx="46" cy="5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89" name="Line 57"/>
            <p:cNvSpPr>
              <a:spLocks noChangeShapeType="1"/>
            </p:cNvSpPr>
            <p:nvPr/>
          </p:nvSpPr>
          <p:spPr bwMode="auto">
            <a:xfrm flipV="1">
              <a:off x="2506" y="1958"/>
              <a:ext cx="138"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0" name="Line 58"/>
            <p:cNvSpPr>
              <a:spLocks noChangeShapeType="1"/>
            </p:cNvSpPr>
            <p:nvPr/>
          </p:nvSpPr>
          <p:spPr bwMode="auto">
            <a:xfrm>
              <a:off x="2644" y="1954"/>
              <a:ext cx="160"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1" name="Line 59"/>
            <p:cNvSpPr>
              <a:spLocks noChangeShapeType="1"/>
            </p:cNvSpPr>
            <p:nvPr/>
          </p:nvSpPr>
          <p:spPr bwMode="auto">
            <a:xfrm flipV="1">
              <a:off x="2648" y="1926"/>
              <a:ext cx="206"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2" name="Line 60"/>
            <p:cNvSpPr>
              <a:spLocks noChangeShapeType="1"/>
            </p:cNvSpPr>
            <p:nvPr/>
          </p:nvSpPr>
          <p:spPr bwMode="auto">
            <a:xfrm flipH="1" flipV="1">
              <a:off x="2326" y="2012"/>
              <a:ext cx="28" cy="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3" name="Line 61"/>
            <p:cNvSpPr>
              <a:spLocks noChangeShapeType="1"/>
            </p:cNvSpPr>
            <p:nvPr/>
          </p:nvSpPr>
          <p:spPr bwMode="auto">
            <a:xfrm flipV="1">
              <a:off x="2360" y="1986"/>
              <a:ext cx="76" cy="6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4" name="Line 62"/>
            <p:cNvSpPr>
              <a:spLocks noChangeShapeType="1"/>
            </p:cNvSpPr>
            <p:nvPr/>
          </p:nvSpPr>
          <p:spPr bwMode="auto">
            <a:xfrm>
              <a:off x="2440" y="1988"/>
              <a:ext cx="70" cy="4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5" name="Line 63"/>
            <p:cNvSpPr>
              <a:spLocks noChangeShapeType="1"/>
            </p:cNvSpPr>
            <p:nvPr/>
          </p:nvSpPr>
          <p:spPr bwMode="auto">
            <a:xfrm flipH="1">
              <a:off x="2518" y="1954"/>
              <a:ext cx="132"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6" name="Line 64"/>
            <p:cNvSpPr>
              <a:spLocks noChangeShapeType="1"/>
            </p:cNvSpPr>
            <p:nvPr/>
          </p:nvSpPr>
          <p:spPr bwMode="auto">
            <a:xfrm flipH="1" flipV="1">
              <a:off x="2570" y="1908"/>
              <a:ext cx="82" cy="4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7" name="Line 65"/>
            <p:cNvSpPr>
              <a:spLocks noChangeShapeType="1"/>
            </p:cNvSpPr>
            <p:nvPr/>
          </p:nvSpPr>
          <p:spPr bwMode="auto">
            <a:xfrm>
              <a:off x="2572" y="1910"/>
              <a:ext cx="124"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8" name="Line 66"/>
            <p:cNvSpPr>
              <a:spLocks noChangeShapeType="1"/>
            </p:cNvSpPr>
            <p:nvPr/>
          </p:nvSpPr>
          <p:spPr bwMode="auto">
            <a:xfrm flipV="1">
              <a:off x="2646" y="1922"/>
              <a:ext cx="54"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599" name="Line 67"/>
            <p:cNvSpPr>
              <a:spLocks noChangeShapeType="1"/>
            </p:cNvSpPr>
            <p:nvPr/>
          </p:nvSpPr>
          <p:spPr bwMode="auto">
            <a:xfrm flipH="1" flipV="1">
              <a:off x="2620" y="1892"/>
              <a:ext cx="74"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0" name="Line 68"/>
            <p:cNvSpPr>
              <a:spLocks noChangeShapeType="1"/>
            </p:cNvSpPr>
            <p:nvPr/>
          </p:nvSpPr>
          <p:spPr bwMode="auto">
            <a:xfrm flipV="1">
              <a:off x="2692" y="1872"/>
              <a:ext cx="66" cy="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1" name="Line 69"/>
            <p:cNvSpPr>
              <a:spLocks noChangeShapeType="1"/>
            </p:cNvSpPr>
            <p:nvPr/>
          </p:nvSpPr>
          <p:spPr bwMode="auto">
            <a:xfrm flipV="1">
              <a:off x="2698" y="1914"/>
              <a:ext cx="154" cy="1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2" name="Line 70"/>
            <p:cNvSpPr>
              <a:spLocks noChangeShapeType="1"/>
            </p:cNvSpPr>
            <p:nvPr/>
          </p:nvSpPr>
          <p:spPr bwMode="auto">
            <a:xfrm>
              <a:off x="2754" y="1876"/>
              <a:ext cx="104" cy="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3" name="Line 71"/>
            <p:cNvSpPr>
              <a:spLocks noChangeShapeType="1"/>
            </p:cNvSpPr>
            <p:nvPr/>
          </p:nvSpPr>
          <p:spPr bwMode="auto">
            <a:xfrm>
              <a:off x="3486" y="1052"/>
              <a:ext cx="48" cy="12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4" name="Line 72"/>
            <p:cNvSpPr>
              <a:spLocks noChangeShapeType="1"/>
            </p:cNvSpPr>
            <p:nvPr/>
          </p:nvSpPr>
          <p:spPr bwMode="auto">
            <a:xfrm>
              <a:off x="2702" y="2024"/>
              <a:ext cx="58" cy="13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5" name="Line 73"/>
            <p:cNvSpPr>
              <a:spLocks noChangeShapeType="1"/>
            </p:cNvSpPr>
            <p:nvPr/>
          </p:nvSpPr>
          <p:spPr bwMode="auto">
            <a:xfrm>
              <a:off x="2608" y="2108"/>
              <a:ext cx="156"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6" name="Line 74"/>
            <p:cNvSpPr>
              <a:spLocks noChangeShapeType="1"/>
            </p:cNvSpPr>
            <p:nvPr/>
          </p:nvSpPr>
          <p:spPr bwMode="auto">
            <a:xfrm flipH="1">
              <a:off x="2732" y="2156"/>
              <a:ext cx="3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7" name="Line 75"/>
            <p:cNvSpPr>
              <a:spLocks noChangeShapeType="1"/>
            </p:cNvSpPr>
            <p:nvPr/>
          </p:nvSpPr>
          <p:spPr bwMode="auto">
            <a:xfrm flipV="1">
              <a:off x="2766" y="2134"/>
              <a:ext cx="40" cy="2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8" name="Line 76"/>
            <p:cNvSpPr>
              <a:spLocks noChangeShapeType="1"/>
            </p:cNvSpPr>
            <p:nvPr/>
          </p:nvSpPr>
          <p:spPr bwMode="auto">
            <a:xfrm>
              <a:off x="2702" y="2026"/>
              <a:ext cx="74" cy="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09" name="Line 77"/>
            <p:cNvSpPr>
              <a:spLocks noChangeShapeType="1"/>
            </p:cNvSpPr>
            <p:nvPr/>
          </p:nvSpPr>
          <p:spPr bwMode="auto">
            <a:xfrm>
              <a:off x="2734" y="2254"/>
              <a:ext cx="114" cy="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0" name="Line 78"/>
            <p:cNvSpPr>
              <a:spLocks noChangeShapeType="1"/>
            </p:cNvSpPr>
            <p:nvPr/>
          </p:nvSpPr>
          <p:spPr bwMode="auto">
            <a:xfrm flipH="1">
              <a:off x="2800" y="2272"/>
              <a:ext cx="48" cy="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1" name="Line 79"/>
            <p:cNvSpPr>
              <a:spLocks noChangeShapeType="1"/>
            </p:cNvSpPr>
            <p:nvPr/>
          </p:nvSpPr>
          <p:spPr bwMode="auto">
            <a:xfrm>
              <a:off x="2764" y="2158"/>
              <a:ext cx="84"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2" name="Line 80"/>
            <p:cNvSpPr>
              <a:spLocks noChangeShapeType="1"/>
            </p:cNvSpPr>
            <p:nvPr/>
          </p:nvSpPr>
          <p:spPr bwMode="auto">
            <a:xfrm>
              <a:off x="2848" y="2276"/>
              <a:ext cx="66"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3" name="Line 81"/>
            <p:cNvSpPr>
              <a:spLocks noChangeShapeType="1"/>
            </p:cNvSpPr>
            <p:nvPr/>
          </p:nvSpPr>
          <p:spPr bwMode="auto">
            <a:xfrm>
              <a:off x="2918" y="2374"/>
              <a:ext cx="52"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4" name="Line 82"/>
            <p:cNvSpPr>
              <a:spLocks noChangeShapeType="1"/>
            </p:cNvSpPr>
            <p:nvPr/>
          </p:nvSpPr>
          <p:spPr bwMode="auto">
            <a:xfrm flipH="1" flipV="1">
              <a:off x="2802" y="2360"/>
              <a:ext cx="108" cy="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5" name="Line 83"/>
            <p:cNvSpPr>
              <a:spLocks noChangeShapeType="1"/>
            </p:cNvSpPr>
            <p:nvPr/>
          </p:nvSpPr>
          <p:spPr bwMode="auto">
            <a:xfrm flipH="1">
              <a:off x="2862" y="2370"/>
              <a:ext cx="54" cy="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6" name="Line 84"/>
            <p:cNvSpPr>
              <a:spLocks noChangeShapeType="1"/>
            </p:cNvSpPr>
            <p:nvPr/>
          </p:nvSpPr>
          <p:spPr bwMode="auto">
            <a:xfrm flipV="1">
              <a:off x="2866" y="2472"/>
              <a:ext cx="102"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7" name="Line 85"/>
            <p:cNvSpPr>
              <a:spLocks noChangeShapeType="1"/>
            </p:cNvSpPr>
            <p:nvPr/>
          </p:nvSpPr>
          <p:spPr bwMode="auto">
            <a:xfrm>
              <a:off x="2970" y="2474"/>
              <a:ext cx="32" cy="7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8" name="Line 86"/>
            <p:cNvSpPr>
              <a:spLocks noChangeShapeType="1"/>
            </p:cNvSpPr>
            <p:nvPr/>
          </p:nvSpPr>
          <p:spPr bwMode="auto">
            <a:xfrm>
              <a:off x="3004" y="2552"/>
              <a:ext cx="22" cy="14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19" name="Line 87"/>
            <p:cNvSpPr>
              <a:spLocks noChangeShapeType="1"/>
            </p:cNvSpPr>
            <p:nvPr/>
          </p:nvSpPr>
          <p:spPr bwMode="auto">
            <a:xfrm flipH="1">
              <a:off x="2926" y="2472"/>
              <a:ext cx="40" cy="11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0" name="Line 88"/>
            <p:cNvSpPr>
              <a:spLocks noChangeShapeType="1"/>
            </p:cNvSpPr>
            <p:nvPr/>
          </p:nvSpPr>
          <p:spPr bwMode="auto">
            <a:xfrm flipV="1">
              <a:off x="2926" y="2552"/>
              <a:ext cx="78" cy="3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1" name="Line 89"/>
            <p:cNvSpPr>
              <a:spLocks noChangeShapeType="1"/>
            </p:cNvSpPr>
            <p:nvPr/>
          </p:nvSpPr>
          <p:spPr bwMode="auto">
            <a:xfrm>
              <a:off x="2932" y="2588"/>
              <a:ext cx="96" cy="11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2" name="Line 90"/>
            <p:cNvSpPr>
              <a:spLocks noChangeShapeType="1"/>
            </p:cNvSpPr>
            <p:nvPr/>
          </p:nvSpPr>
          <p:spPr bwMode="auto">
            <a:xfrm>
              <a:off x="3003" y="2554"/>
              <a:ext cx="87" cy="11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3" name="Line 91"/>
            <p:cNvSpPr>
              <a:spLocks noChangeShapeType="1"/>
            </p:cNvSpPr>
            <p:nvPr/>
          </p:nvSpPr>
          <p:spPr bwMode="auto">
            <a:xfrm flipV="1">
              <a:off x="3006" y="2522"/>
              <a:ext cx="62" cy="3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4" name="Line 92"/>
            <p:cNvSpPr>
              <a:spLocks noChangeShapeType="1"/>
            </p:cNvSpPr>
            <p:nvPr/>
          </p:nvSpPr>
          <p:spPr bwMode="auto">
            <a:xfrm>
              <a:off x="2970" y="2474"/>
              <a:ext cx="80"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5" name="Line 93"/>
            <p:cNvSpPr>
              <a:spLocks noChangeShapeType="1"/>
            </p:cNvSpPr>
            <p:nvPr/>
          </p:nvSpPr>
          <p:spPr bwMode="auto">
            <a:xfrm flipV="1">
              <a:off x="2968" y="2380"/>
              <a:ext cx="36" cy="9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6" name="Line 94"/>
            <p:cNvSpPr>
              <a:spLocks noChangeShapeType="1"/>
            </p:cNvSpPr>
            <p:nvPr/>
          </p:nvSpPr>
          <p:spPr bwMode="auto">
            <a:xfrm flipV="1">
              <a:off x="2916" y="2362"/>
              <a:ext cx="64" cy="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7" name="Line 95"/>
            <p:cNvSpPr>
              <a:spLocks noChangeShapeType="1"/>
            </p:cNvSpPr>
            <p:nvPr/>
          </p:nvSpPr>
          <p:spPr bwMode="auto">
            <a:xfrm flipV="1">
              <a:off x="2914" y="2298"/>
              <a:ext cx="16" cy="7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8" name="Line 96"/>
            <p:cNvSpPr>
              <a:spLocks noChangeShapeType="1"/>
            </p:cNvSpPr>
            <p:nvPr/>
          </p:nvSpPr>
          <p:spPr bwMode="auto">
            <a:xfrm flipV="1">
              <a:off x="2844" y="2266"/>
              <a:ext cx="66" cy="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29" name="Line 97"/>
            <p:cNvSpPr>
              <a:spLocks noChangeShapeType="1"/>
            </p:cNvSpPr>
            <p:nvPr/>
          </p:nvSpPr>
          <p:spPr bwMode="auto">
            <a:xfrm flipV="1">
              <a:off x="2842" y="2214"/>
              <a:ext cx="26" cy="5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0" name="Freeform 98"/>
            <p:cNvSpPr>
              <a:spLocks/>
            </p:cNvSpPr>
            <p:nvPr/>
          </p:nvSpPr>
          <p:spPr bwMode="auto">
            <a:xfrm>
              <a:off x="2782" y="1508"/>
              <a:ext cx="917" cy="1291"/>
            </a:xfrm>
            <a:custGeom>
              <a:avLst/>
              <a:gdLst>
                <a:gd name="T0" fmla="*/ 363 w 917"/>
                <a:gd name="T1" fmla="*/ 1287 h 1277"/>
                <a:gd name="T2" fmla="*/ 360 w 917"/>
                <a:gd name="T3" fmla="*/ 1199 h 1277"/>
                <a:gd name="T4" fmla="*/ 344 w 917"/>
                <a:gd name="T5" fmla="*/ 1145 h 1277"/>
                <a:gd name="T6" fmla="*/ 323 w 917"/>
                <a:gd name="T7" fmla="*/ 1087 h 1277"/>
                <a:gd name="T8" fmla="*/ 261 w 917"/>
                <a:gd name="T9" fmla="*/ 963 h 1277"/>
                <a:gd name="T10" fmla="*/ 211 w 917"/>
                <a:gd name="T11" fmla="*/ 890 h 1277"/>
                <a:gd name="T12" fmla="*/ 149 w 917"/>
                <a:gd name="T13" fmla="*/ 814 h 1277"/>
                <a:gd name="T14" fmla="*/ 96 w 917"/>
                <a:gd name="T15" fmla="*/ 739 h 1277"/>
                <a:gd name="T16" fmla="*/ 40 w 917"/>
                <a:gd name="T17" fmla="*/ 661 h 1277"/>
                <a:gd name="T18" fmla="*/ 21 w 917"/>
                <a:gd name="T19" fmla="*/ 632 h 1277"/>
                <a:gd name="T20" fmla="*/ 0 w 917"/>
                <a:gd name="T21" fmla="*/ 586 h 1277"/>
                <a:gd name="T22" fmla="*/ 51 w 917"/>
                <a:gd name="T23" fmla="*/ 479 h 1277"/>
                <a:gd name="T24" fmla="*/ 104 w 917"/>
                <a:gd name="T25" fmla="*/ 367 h 1277"/>
                <a:gd name="T26" fmla="*/ 141 w 917"/>
                <a:gd name="T27" fmla="*/ 219 h 1277"/>
                <a:gd name="T28" fmla="*/ 157 w 917"/>
                <a:gd name="T29" fmla="*/ 112 h 1277"/>
                <a:gd name="T30" fmla="*/ 168 w 917"/>
                <a:gd name="T31" fmla="*/ 0 h 1277"/>
                <a:gd name="T32" fmla="*/ 917 w 917"/>
                <a:gd name="T33" fmla="*/ 78 h 1277"/>
                <a:gd name="T34" fmla="*/ 864 w 917"/>
                <a:gd name="T35" fmla="*/ 1319 h 1277"/>
                <a:gd name="T36" fmla="*/ 363 w 917"/>
                <a:gd name="T37" fmla="*/ 1287 h 1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7"/>
                <a:gd name="T58" fmla="*/ 0 h 1277"/>
                <a:gd name="T59" fmla="*/ 917 w 917"/>
                <a:gd name="T60" fmla="*/ 1277 h 1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7" h="1277">
                  <a:moveTo>
                    <a:pt x="363" y="1245"/>
                  </a:moveTo>
                  <a:lnTo>
                    <a:pt x="360" y="1160"/>
                  </a:lnTo>
                  <a:cubicBezTo>
                    <a:pt x="343" y="1111"/>
                    <a:pt x="344" y="1128"/>
                    <a:pt x="344" y="1109"/>
                  </a:cubicBezTo>
                  <a:cubicBezTo>
                    <a:pt x="322" y="1052"/>
                    <a:pt x="323" y="1072"/>
                    <a:pt x="323" y="1051"/>
                  </a:cubicBezTo>
                  <a:lnTo>
                    <a:pt x="261" y="933"/>
                  </a:lnTo>
                  <a:lnTo>
                    <a:pt x="211" y="861"/>
                  </a:lnTo>
                  <a:lnTo>
                    <a:pt x="149" y="787"/>
                  </a:lnTo>
                  <a:lnTo>
                    <a:pt x="96" y="715"/>
                  </a:lnTo>
                  <a:lnTo>
                    <a:pt x="40" y="640"/>
                  </a:lnTo>
                  <a:lnTo>
                    <a:pt x="21" y="611"/>
                  </a:lnTo>
                  <a:lnTo>
                    <a:pt x="0" y="568"/>
                  </a:lnTo>
                  <a:lnTo>
                    <a:pt x="51" y="464"/>
                  </a:lnTo>
                  <a:lnTo>
                    <a:pt x="104" y="355"/>
                  </a:lnTo>
                  <a:lnTo>
                    <a:pt x="141" y="213"/>
                  </a:lnTo>
                  <a:lnTo>
                    <a:pt x="157" y="109"/>
                  </a:lnTo>
                  <a:lnTo>
                    <a:pt x="168" y="0"/>
                  </a:lnTo>
                  <a:lnTo>
                    <a:pt x="917" y="75"/>
                  </a:lnTo>
                  <a:lnTo>
                    <a:pt x="864" y="1277"/>
                  </a:lnTo>
                  <a:lnTo>
                    <a:pt x="363" y="1245"/>
                  </a:lnTo>
                  <a:close/>
                </a:path>
              </a:pathLst>
            </a:custGeom>
            <a:solidFill>
              <a:srgbClr val="8784D8"/>
            </a:solidFill>
            <a:ln w="28575">
              <a:solidFill>
                <a:schemeClr val="tx1"/>
              </a:solidFill>
              <a:round/>
              <a:headEnd/>
              <a:tailEnd/>
            </a:ln>
          </p:spPr>
          <p:txBody>
            <a:bodyPr wrap="none" anchor="ctr">
              <a:prstTxWarp prst="textNoShape">
                <a:avLst/>
              </a:prstTxWarp>
            </a:bodyPr>
            <a:lstStyle/>
            <a:p>
              <a:endParaRPr lang="en-US"/>
            </a:p>
          </p:txBody>
        </p:sp>
        <p:sp>
          <p:nvSpPr>
            <p:cNvPr id="64631" name="Line 99"/>
            <p:cNvSpPr>
              <a:spLocks noChangeShapeType="1"/>
            </p:cNvSpPr>
            <p:nvPr/>
          </p:nvSpPr>
          <p:spPr bwMode="auto">
            <a:xfrm flipV="1">
              <a:off x="3091" y="2559"/>
              <a:ext cx="11" cy="10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2" name="Line 100"/>
            <p:cNvSpPr>
              <a:spLocks noChangeShapeType="1"/>
            </p:cNvSpPr>
            <p:nvPr/>
          </p:nvSpPr>
          <p:spPr bwMode="auto">
            <a:xfrm>
              <a:off x="2742" y="1572"/>
              <a:ext cx="136" cy="10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4633" name="Text Box 101"/>
            <p:cNvSpPr txBox="1">
              <a:spLocks noChangeArrowheads="1"/>
            </p:cNvSpPr>
            <p:nvPr/>
          </p:nvSpPr>
          <p:spPr bwMode="auto">
            <a:xfrm>
              <a:off x="2404" y="1082"/>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p>
          </p:txBody>
        </p:sp>
        <p:sp>
          <p:nvSpPr>
            <p:cNvPr id="64634" name="Text Box 102"/>
            <p:cNvSpPr txBox="1">
              <a:spLocks noChangeArrowheads="1"/>
            </p:cNvSpPr>
            <p:nvPr/>
          </p:nvSpPr>
          <p:spPr bwMode="auto">
            <a:xfrm>
              <a:off x="3356" y="1226"/>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+1</a:t>
              </a:r>
              <a:endParaRPr lang="en-US" b="1" i="1">
                <a:latin typeface="Times" charset="0"/>
              </a:endParaRPr>
            </a:p>
          </p:txBody>
        </p:sp>
        <p:sp>
          <p:nvSpPr>
            <p:cNvPr id="64635" name="Text Box 103"/>
            <p:cNvSpPr txBox="1">
              <a:spLocks noChangeArrowheads="1"/>
            </p:cNvSpPr>
            <p:nvPr/>
          </p:nvSpPr>
          <p:spPr bwMode="auto">
            <a:xfrm>
              <a:off x="2316" y="2298"/>
              <a:ext cx="375"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i</a:t>
              </a:r>
              <a:r>
                <a:rPr lang="en-US" b="1">
                  <a:latin typeface="Times" charset="0"/>
                </a:rPr>
                <a:t>+2</a:t>
              </a:r>
              <a:endParaRPr lang="en-US" b="1" i="1">
                <a:latin typeface="Times" charset="0"/>
              </a:endParaRPr>
            </a:p>
          </p:txBody>
        </p:sp>
        <p:sp>
          <p:nvSpPr>
            <p:cNvPr id="64636" name="Freeform 104"/>
            <p:cNvSpPr>
              <a:spLocks/>
            </p:cNvSpPr>
            <p:nvPr/>
          </p:nvSpPr>
          <p:spPr bwMode="auto">
            <a:xfrm>
              <a:off x="2964" y="1122"/>
              <a:ext cx="180" cy="206"/>
            </a:xfrm>
            <a:custGeom>
              <a:avLst/>
              <a:gdLst>
                <a:gd name="T0" fmla="*/ 0 w 180"/>
                <a:gd name="T1" fmla="*/ 70 h 206"/>
                <a:gd name="T2" fmla="*/ 180 w 180"/>
                <a:gd name="T3" fmla="*/ 0 h 206"/>
                <a:gd name="T4" fmla="*/ 132 w 180"/>
                <a:gd name="T5" fmla="*/ 206 h 206"/>
                <a:gd name="T6" fmla="*/ 0 w 180"/>
                <a:gd name="T7" fmla="*/ 70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637" name="Text Box 105"/>
            <p:cNvSpPr txBox="1">
              <a:spLocks noChangeArrowheads="1"/>
            </p:cNvSpPr>
            <p:nvPr/>
          </p:nvSpPr>
          <p:spPr bwMode="auto">
            <a:xfrm>
              <a:off x="3018" y="1097"/>
              <a:ext cx="152" cy="212"/>
            </a:xfrm>
            <a:prstGeom prst="rect">
              <a:avLst/>
            </a:prstGeom>
            <a:noFill/>
            <a:ln w="9525">
              <a:noFill/>
              <a:miter lim="800000"/>
              <a:headEnd/>
              <a:tailEnd/>
            </a:ln>
          </p:spPr>
          <p:txBody>
            <a:bodyPr wrap="none">
              <a:prstTxWarp prst="textNoShape">
                <a:avLst/>
              </a:prstTxWarp>
              <a:spAutoFit/>
            </a:bodyPr>
            <a:lstStyle/>
            <a:p>
              <a:r>
                <a:rPr lang="en-US" sz="1600" b="1" i="1">
                  <a:latin typeface="Times" charset="0"/>
                </a:rPr>
                <a:t>j</a:t>
              </a:r>
            </a:p>
          </p:txBody>
        </p:sp>
      </p:grpSp>
      <p:sp>
        <p:nvSpPr>
          <p:cNvPr id="272490" name="Text Box 106"/>
          <p:cNvSpPr txBox="1">
            <a:spLocks noChangeArrowheads="1"/>
          </p:cNvSpPr>
          <p:nvPr/>
        </p:nvSpPr>
        <p:spPr bwMode="auto">
          <a:xfrm>
            <a:off x="593725" y="76200"/>
            <a:ext cx="8397875" cy="1200329"/>
          </a:xfrm>
          <a:prstGeom prst="rect">
            <a:avLst/>
          </a:prstGeom>
          <a:noFill/>
          <a:ln w="9525">
            <a:noFill/>
            <a:miter lim="800000"/>
            <a:headEnd/>
            <a:tailEnd/>
          </a:ln>
          <a:effectLst/>
        </p:spPr>
        <p:txBody>
          <a:bodyPr>
            <a:prstTxWarp prst="textNoShape">
              <a:avLst/>
            </a:prstTxWarp>
            <a:spAutoFit/>
          </a:bodyPr>
          <a:lstStyle/>
          <a:p>
            <a:pPr algn="ctr">
              <a:defRPr/>
            </a:pPr>
            <a:r>
              <a:rPr lang="en-US" sz="3600" i="1" dirty="0">
                <a:solidFill>
                  <a:srgbClr val="0A0296"/>
                </a:solidFill>
                <a:effectLst>
                  <a:outerShdw blurRad="38100" dist="38100" dir="2700000" algn="tl">
                    <a:srgbClr val="DDDDDD"/>
                  </a:outerShdw>
                </a:effectLst>
                <a:latin typeface="Cambria"/>
                <a:cs typeface="Cambria"/>
              </a:rPr>
              <a:t>Five </a:t>
            </a:r>
            <a:r>
              <a:rPr lang="en-US" sz="3600" i="1" dirty="0" smtClean="0">
                <a:solidFill>
                  <a:srgbClr val="0A0296"/>
                </a:solidFill>
                <a:effectLst>
                  <a:outerShdw blurRad="38100" dist="38100" dir="2700000" algn="tl">
                    <a:srgbClr val="DDDDDD"/>
                  </a:outerShdw>
                </a:effectLst>
                <a:latin typeface="Cambria"/>
                <a:cs typeface="Cambria"/>
              </a:rPr>
              <a:t>Parameters Required to Describe a Grain Boundary</a:t>
            </a:r>
            <a:endParaRPr lang="en-US" sz="3600" i="1" dirty="0">
              <a:solidFill>
                <a:srgbClr val="0A0296"/>
              </a:solidFill>
              <a:effectLst>
                <a:outerShdw blurRad="38100" dist="38100" dir="2700000" algn="tl">
                  <a:srgbClr val="DDDDDD"/>
                </a:outerShdw>
              </a:effectLst>
              <a:latin typeface="Cambria"/>
              <a:cs typeface="Cambria"/>
            </a:endParaRPr>
          </a:p>
        </p:txBody>
      </p:sp>
      <p:sp>
        <p:nvSpPr>
          <p:cNvPr id="64516" name="Text Box 107"/>
          <p:cNvSpPr txBox="1">
            <a:spLocks noChangeArrowheads="1"/>
          </p:cNvSpPr>
          <p:nvPr/>
        </p:nvSpPr>
        <p:spPr bwMode="auto">
          <a:xfrm>
            <a:off x="838200" y="4686300"/>
            <a:ext cx="4191000" cy="954107"/>
          </a:xfrm>
          <a:prstGeom prst="rect">
            <a:avLst/>
          </a:prstGeom>
          <a:noFill/>
          <a:ln w="9525">
            <a:noFill/>
            <a:miter lim="800000"/>
            <a:headEnd/>
            <a:tailEnd/>
          </a:ln>
        </p:spPr>
        <p:txBody>
          <a:bodyPr wrap="square">
            <a:prstTxWarp prst="textNoShape">
              <a:avLst/>
            </a:prstTxWarp>
            <a:spAutoFit/>
          </a:bodyPr>
          <a:lstStyle/>
          <a:p>
            <a:r>
              <a:rPr lang="en-US" sz="2800" dirty="0">
                <a:latin typeface="+mn-lt"/>
              </a:rPr>
              <a:t>Three parameters for the misorientation</a:t>
            </a:r>
            <a:r>
              <a:rPr lang="en-US" sz="2800" dirty="0">
                <a:latin typeface="Times" charset="0"/>
              </a:rPr>
              <a:t>: </a:t>
            </a:r>
            <a:r>
              <a:rPr lang="en-US" sz="2800" dirty="0">
                <a:latin typeface="Symbol" charset="2"/>
              </a:rPr>
              <a:t>D</a:t>
            </a:r>
            <a:r>
              <a:rPr lang="en-US" sz="2800" dirty="0">
                <a:latin typeface="Times" charset="0"/>
              </a:rPr>
              <a:t>g</a:t>
            </a:r>
            <a:r>
              <a:rPr lang="en-US" sz="2800" baseline="-25000" dirty="0">
                <a:latin typeface="Times" charset="0"/>
              </a:rPr>
              <a:t>i,i+1</a:t>
            </a:r>
            <a:endParaRPr lang="en-US" sz="2800" dirty="0">
              <a:latin typeface="Times" charset="0"/>
            </a:endParaRPr>
          </a:p>
        </p:txBody>
      </p:sp>
      <p:grpSp>
        <p:nvGrpSpPr>
          <p:cNvPr id="3" name="Group 108"/>
          <p:cNvGrpSpPr>
            <a:grpSpLocks/>
          </p:cNvGrpSpPr>
          <p:nvPr/>
        </p:nvGrpSpPr>
        <p:grpSpPr bwMode="auto">
          <a:xfrm>
            <a:off x="5156201" y="1693863"/>
            <a:ext cx="3835401" cy="3946525"/>
            <a:chOff x="3248" y="1067"/>
            <a:chExt cx="2416" cy="2486"/>
          </a:xfrm>
        </p:grpSpPr>
        <p:grpSp>
          <p:nvGrpSpPr>
            <p:cNvPr id="64520" name="Group 109"/>
            <p:cNvGrpSpPr>
              <a:grpSpLocks/>
            </p:cNvGrpSpPr>
            <p:nvPr/>
          </p:nvGrpSpPr>
          <p:grpSpPr bwMode="auto">
            <a:xfrm>
              <a:off x="3437" y="1067"/>
              <a:ext cx="1298" cy="1617"/>
              <a:chOff x="3437" y="1067"/>
              <a:chExt cx="1298" cy="1617"/>
            </a:xfrm>
          </p:grpSpPr>
          <p:sp>
            <p:nvSpPr>
              <p:cNvPr id="64522" name="Freeform 110"/>
              <p:cNvSpPr>
                <a:spLocks/>
              </p:cNvSpPr>
              <p:nvPr/>
            </p:nvSpPr>
            <p:spPr bwMode="auto">
              <a:xfrm>
                <a:off x="3559" y="1160"/>
                <a:ext cx="906" cy="1230"/>
              </a:xfrm>
              <a:custGeom>
                <a:avLst/>
                <a:gdLst>
                  <a:gd name="T0" fmla="*/ 0 w 180"/>
                  <a:gd name="T1" fmla="*/ 14903 h 206"/>
                  <a:gd name="T2" fmla="*/ 22952 w 180"/>
                  <a:gd name="T3" fmla="*/ 0 h 206"/>
                  <a:gd name="T4" fmla="*/ 16821 w 180"/>
                  <a:gd name="T5" fmla="*/ 43850 h 206"/>
                  <a:gd name="T6" fmla="*/ 0 w 180"/>
                  <a:gd name="T7" fmla="*/ 14903 h 206"/>
                  <a:gd name="T8" fmla="*/ 0 60000 65536"/>
                  <a:gd name="T9" fmla="*/ 0 60000 65536"/>
                  <a:gd name="T10" fmla="*/ 0 60000 65536"/>
                  <a:gd name="T11" fmla="*/ 0 60000 65536"/>
                  <a:gd name="T12" fmla="*/ 0 w 180"/>
                  <a:gd name="T13" fmla="*/ 0 h 206"/>
                  <a:gd name="T14" fmla="*/ 180 w 180"/>
                  <a:gd name="T15" fmla="*/ 206 h 206"/>
                </a:gdLst>
                <a:ahLst/>
                <a:cxnLst>
                  <a:cxn ang="T8">
                    <a:pos x="T0" y="T1"/>
                  </a:cxn>
                  <a:cxn ang="T9">
                    <a:pos x="T2" y="T3"/>
                  </a:cxn>
                  <a:cxn ang="T10">
                    <a:pos x="T4" y="T5"/>
                  </a:cxn>
                  <a:cxn ang="T11">
                    <a:pos x="T6" y="T7"/>
                  </a:cxn>
                </a:cxnLst>
                <a:rect l="T12" t="T13" r="T14" b="T15"/>
                <a:pathLst>
                  <a:path w="180" h="206">
                    <a:moveTo>
                      <a:pt x="0" y="70"/>
                    </a:moveTo>
                    <a:lnTo>
                      <a:pt x="180" y="0"/>
                    </a:lnTo>
                    <a:lnTo>
                      <a:pt x="132" y="206"/>
                    </a:lnTo>
                    <a:lnTo>
                      <a:pt x="0" y="70"/>
                    </a:lnTo>
                    <a:close/>
                  </a:path>
                </a:pathLst>
              </a:custGeom>
              <a:solidFill>
                <a:srgbClr val="A2A2A2"/>
              </a:solidFill>
              <a:ln w="19050">
                <a:solidFill>
                  <a:schemeClr val="tx1"/>
                </a:solidFill>
                <a:round/>
                <a:headEnd/>
                <a:tailEnd/>
              </a:ln>
            </p:spPr>
            <p:txBody>
              <a:bodyPr wrap="none" anchor="ctr">
                <a:prstTxWarp prst="textNoShape">
                  <a:avLst/>
                </a:prstTxWarp>
              </a:bodyPr>
              <a:lstStyle/>
              <a:p>
                <a:endParaRPr lang="en-US"/>
              </a:p>
            </p:txBody>
          </p:sp>
          <p:sp>
            <p:nvSpPr>
              <p:cNvPr id="64523" name="Text Box 111"/>
              <p:cNvSpPr txBox="1">
                <a:spLocks noChangeArrowheads="1"/>
              </p:cNvSpPr>
              <p:nvPr/>
            </p:nvSpPr>
            <p:spPr bwMode="auto">
              <a:xfrm>
                <a:off x="4058" y="1549"/>
                <a:ext cx="169"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j</a:t>
                </a:r>
              </a:p>
            </p:txBody>
          </p:sp>
          <p:sp>
            <p:nvSpPr>
              <p:cNvPr id="64524" name="Line 112"/>
              <p:cNvSpPr>
                <a:spLocks noChangeShapeType="1"/>
              </p:cNvSpPr>
              <p:nvPr/>
            </p:nvSpPr>
            <p:spPr bwMode="auto">
              <a:xfrm flipH="1" flipV="1">
                <a:off x="3558" y="1575"/>
                <a:ext cx="664" cy="819"/>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5" name="Line 113"/>
              <p:cNvSpPr>
                <a:spLocks noChangeShapeType="1"/>
              </p:cNvSpPr>
              <p:nvPr/>
            </p:nvSpPr>
            <p:spPr bwMode="auto">
              <a:xfrm flipV="1">
                <a:off x="4214" y="1156"/>
                <a:ext cx="256" cy="1250"/>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26" name="Text Box 114"/>
              <p:cNvSpPr txBox="1">
                <a:spLocks noChangeArrowheads="1"/>
              </p:cNvSpPr>
              <p:nvPr/>
            </p:nvSpPr>
            <p:spPr bwMode="auto">
              <a:xfrm>
                <a:off x="4124" y="2396"/>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1</a:t>
                </a:r>
              </a:p>
            </p:txBody>
          </p:sp>
          <p:sp>
            <p:nvSpPr>
              <p:cNvPr id="64527" name="Text Box 115"/>
              <p:cNvSpPr txBox="1">
                <a:spLocks noChangeArrowheads="1"/>
              </p:cNvSpPr>
              <p:nvPr/>
            </p:nvSpPr>
            <p:spPr bwMode="auto">
              <a:xfrm>
                <a:off x="3437" y="1565"/>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2</a:t>
                </a:r>
              </a:p>
            </p:txBody>
          </p:sp>
          <p:sp>
            <p:nvSpPr>
              <p:cNvPr id="64528" name="Text Box 116"/>
              <p:cNvSpPr txBox="1">
                <a:spLocks noChangeArrowheads="1"/>
              </p:cNvSpPr>
              <p:nvPr/>
            </p:nvSpPr>
            <p:spPr bwMode="auto">
              <a:xfrm>
                <a:off x="4469" y="1162"/>
                <a:ext cx="212" cy="288"/>
              </a:xfrm>
              <a:prstGeom prst="rect">
                <a:avLst/>
              </a:prstGeom>
              <a:noFill/>
              <a:ln w="9525">
                <a:noFill/>
                <a:miter lim="800000"/>
                <a:headEnd/>
                <a:tailEnd/>
              </a:ln>
            </p:spPr>
            <p:txBody>
              <a:bodyPr wrap="none">
                <a:prstTxWarp prst="textNoShape">
                  <a:avLst/>
                </a:prstTxWarp>
                <a:spAutoFit/>
              </a:bodyPr>
              <a:lstStyle/>
              <a:p>
                <a:r>
                  <a:rPr lang="en-US">
                    <a:latin typeface="Times" charset="0"/>
                  </a:rPr>
                  <a:t>3</a:t>
                </a:r>
              </a:p>
            </p:txBody>
          </p:sp>
          <p:sp>
            <p:nvSpPr>
              <p:cNvPr id="64529" name="Text Box 117"/>
              <p:cNvSpPr txBox="1">
                <a:spLocks noChangeArrowheads="1"/>
              </p:cNvSpPr>
              <p:nvPr/>
            </p:nvSpPr>
            <p:spPr bwMode="auto">
              <a:xfrm>
                <a:off x="3599" y="1868"/>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1</a:t>
                </a:r>
                <a:endParaRPr lang="en-US">
                  <a:latin typeface="Times" charset="0"/>
                </a:endParaRPr>
              </a:p>
            </p:txBody>
          </p:sp>
          <p:sp>
            <p:nvSpPr>
              <p:cNvPr id="64530" name="Text Box 118"/>
              <p:cNvSpPr txBox="1">
                <a:spLocks noChangeArrowheads="1"/>
              </p:cNvSpPr>
              <p:nvPr/>
            </p:nvSpPr>
            <p:spPr bwMode="auto">
              <a:xfrm>
                <a:off x="4409" y="1417"/>
                <a:ext cx="326"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r</a:t>
                </a:r>
                <a:r>
                  <a:rPr lang="en-US" b="1" i="1" baseline="-25000">
                    <a:latin typeface="Times" charset="0"/>
                  </a:rPr>
                  <a:t>ij</a:t>
                </a:r>
                <a:r>
                  <a:rPr lang="en-US" b="1" baseline="-25000">
                    <a:latin typeface="Times" charset="0"/>
                  </a:rPr>
                  <a:t>2</a:t>
                </a:r>
                <a:endParaRPr lang="en-US">
                  <a:latin typeface="Times" charset="0"/>
                </a:endParaRPr>
              </a:p>
            </p:txBody>
          </p:sp>
          <p:sp>
            <p:nvSpPr>
              <p:cNvPr id="64531" name="Line 119"/>
              <p:cNvSpPr>
                <a:spLocks noChangeShapeType="1"/>
              </p:cNvSpPr>
              <p:nvPr/>
            </p:nvSpPr>
            <p:spPr bwMode="auto">
              <a:xfrm>
                <a:off x="4087" y="1905"/>
                <a:ext cx="393" cy="233"/>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2" name="Text Box 120"/>
              <p:cNvSpPr txBox="1">
                <a:spLocks noChangeArrowheads="1"/>
              </p:cNvSpPr>
              <p:nvPr/>
            </p:nvSpPr>
            <p:spPr bwMode="auto">
              <a:xfrm>
                <a:off x="4364" y="2091"/>
                <a:ext cx="358"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n’</a:t>
                </a:r>
                <a:r>
                  <a:rPr lang="en-US" b="1" i="1" baseline="-25000">
                    <a:latin typeface="Times" charset="0"/>
                  </a:rPr>
                  <a:t>ij</a:t>
                </a:r>
                <a:endParaRPr lang="en-US">
                  <a:latin typeface="Times" charset="0"/>
                </a:endParaRPr>
              </a:p>
            </p:txBody>
          </p:sp>
          <p:sp>
            <p:nvSpPr>
              <p:cNvPr id="64533" name="Line 121"/>
              <p:cNvSpPr>
                <a:spLocks noChangeShapeType="1"/>
              </p:cNvSpPr>
              <p:nvPr/>
            </p:nvSpPr>
            <p:spPr bwMode="auto">
              <a:xfrm flipV="1">
                <a:off x="3555" y="1156"/>
                <a:ext cx="918" cy="421"/>
              </a:xfrm>
              <a:prstGeom prst="line">
                <a:avLst/>
              </a:prstGeom>
              <a:noFill/>
              <a:ln w="38100">
                <a:solidFill>
                  <a:schemeClr val="tx1"/>
                </a:solidFill>
                <a:round/>
                <a:headEnd/>
                <a:tailEnd type="stealth" w="med" len="lg"/>
              </a:ln>
            </p:spPr>
            <p:txBody>
              <a:bodyPr wrap="none" anchor="ctr">
                <a:prstTxWarp prst="textNoShape">
                  <a:avLst/>
                </a:prstTxWarp>
              </a:bodyPr>
              <a:lstStyle/>
              <a:p>
                <a:endParaRPr lang="en-US"/>
              </a:p>
            </p:txBody>
          </p:sp>
          <p:sp>
            <p:nvSpPr>
              <p:cNvPr id="64534" name="Text Box 122"/>
              <p:cNvSpPr txBox="1">
                <a:spLocks noChangeArrowheads="1"/>
              </p:cNvSpPr>
              <p:nvPr/>
            </p:nvSpPr>
            <p:spPr bwMode="auto">
              <a:xfrm>
                <a:off x="3730" y="1067"/>
                <a:ext cx="304" cy="288"/>
              </a:xfrm>
              <a:prstGeom prst="rect">
                <a:avLst/>
              </a:prstGeom>
              <a:noFill/>
              <a:ln w="9525">
                <a:noFill/>
                <a:miter lim="800000"/>
                <a:headEnd/>
                <a:tailEnd/>
              </a:ln>
            </p:spPr>
            <p:txBody>
              <a:bodyPr wrap="none">
                <a:prstTxWarp prst="textNoShape">
                  <a:avLst/>
                </a:prstTxWarp>
                <a:spAutoFit/>
              </a:bodyPr>
              <a:lstStyle/>
              <a:p>
                <a:r>
                  <a:rPr lang="en-US" b="1" i="1">
                    <a:latin typeface="Times" charset="0"/>
                  </a:rPr>
                  <a:t>l’</a:t>
                </a:r>
                <a:r>
                  <a:rPr lang="en-US" b="1" i="1" baseline="-25000">
                    <a:latin typeface="Times" charset="0"/>
                  </a:rPr>
                  <a:t>ij</a:t>
                </a:r>
                <a:endParaRPr lang="en-US">
                  <a:latin typeface="Times" charset="0"/>
                </a:endParaRPr>
              </a:p>
            </p:txBody>
          </p:sp>
        </p:grpSp>
        <p:sp>
          <p:nvSpPr>
            <p:cNvPr id="64521" name="Text Box 123"/>
            <p:cNvSpPr txBox="1">
              <a:spLocks noChangeArrowheads="1"/>
            </p:cNvSpPr>
            <p:nvPr/>
          </p:nvSpPr>
          <p:spPr bwMode="auto">
            <a:xfrm>
              <a:off x="3248" y="2952"/>
              <a:ext cx="2416" cy="601"/>
            </a:xfrm>
            <a:prstGeom prst="rect">
              <a:avLst/>
            </a:prstGeom>
            <a:noFill/>
            <a:ln w="9525">
              <a:noFill/>
              <a:miter lim="800000"/>
              <a:headEnd/>
              <a:tailEnd/>
            </a:ln>
          </p:spPr>
          <p:txBody>
            <a:bodyPr wrap="square">
              <a:prstTxWarp prst="textNoShape">
                <a:avLst/>
              </a:prstTxWarp>
              <a:spAutoFit/>
            </a:bodyPr>
            <a:lstStyle/>
            <a:p>
              <a:r>
                <a:rPr lang="en-US" sz="2800" dirty="0">
                  <a:latin typeface="+mn-lt"/>
                </a:rPr>
                <a:t>Two parameters for the orientation: </a:t>
              </a:r>
              <a:r>
                <a:rPr lang="en-US" sz="2800" b="1" dirty="0" err="1">
                  <a:latin typeface="Times" charset="0"/>
                </a:rPr>
                <a:t>n</a:t>
              </a:r>
              <a:r>
                <a:rPr lang="en-US" sz="2800" baseline="-25000" dirty="0" err="1">
                  <a:latin typeface="Times" charset="0"/>
                </a:rPr>
                <a:t>ij</a:t>
              </a:r>
              <a:endParaRPr lang="en-US" sz="2800" dirty="0">
                <a:latin typeface="Times" charset="0"/>
              </a:endParaRPr>
            </a:p>
          </p:txBody>
        </p:sp>
      </p:grpSp>
      <p:sp>
        <p:nvSpPr>
          <p:cNvPr id="272508" name="Text Box 124"/>
          <p:cNvSpPr txBox="1">
            <a:spLocks noChangeArrowheads="1"/>
          </p:cNvSpPr>
          <p:nvPr/>
        </p:nvSpPr>
        <p:spPr bwMode="auto">
          <a:xfrm>
            <a:off x="695325" y="5772150"/>
            <a:ext cx="8105775" cy="946150"/>
          </a:xfrm>
          <a:prstGeom prst="rect">
            <a:avLst/>
          </a:prstGeom>
          <a:noFill/>
          <a:ln w="9525">
            <a:noFill/>
            <a:miter lim="800000"/>
            <a:headEnd/>
            <a:tailEnd/>
          </a:ln>
        </p:spPr>
        <p:txBody>
          <a:bodyPr>
            <a:prstTxWarp prst="textNoShape">
              <a:avLst/>
            </a:prstTxWarp>
            <a:spAutoFit/>
          </a:bodyPr>
          <a:lstStyle/>
          <a:p>
            <a:r>
              <a:rPr lang="en-US" sz="2800" dirty="0">
                <a:latin typeface="+mn-lt"/>
              </a:rPr>
              <a:t>Grain boundary character distribution:</a:t>
            </a:r>
            <a:r>
              <a:rPr lang="en-US" sz="2800" dirty="0">
                <a:latin typeface="Times" charset="0"/>
              </a:rPr>
              <a:t> </a:t>
            </a:r>
            <a:r>
              <a:rPr lang="en-US" sz="2800" dirty="0">
                <a:latin typeface="Symbol" charset="2"/>
              </a:rPr>
              <a:t>l</a:t>
            </a:r>
            <a:r>
              <a:rPr lang="en-US" sz="2800" dirty="0">
                <a:latin typeface="Times" charset="0"/>
              </a:rPr>
              <a:t>(</a:t>
            </a:r>
            <a:r>
              <a:rPr lang="en-US" sz="2800" dirty="0">
                <a:latin typeface="Symbol" charset="2"/>
              </a:rPr>
              <a:t>D</a:t>
            </a:r>
            <a:r>
              <a:rPr lang="en-US" sz="2800" dirty="0">
                <a:latin typeface="Times" charset="0"/>
              </a:rPr>
              <a:t>g, </a:t>
            </a:r>
            <a:r>
              <a:rPr lang="en-US" sz="2800" b="1" dirty="0">
                <a:latin typeface="Times" charset="0"/>
              </a:rPr>
              <a:t>n</a:t>
            </a:r>
            <a:r>
              <a:rPr lang="en-US" sz="2800" dirty="0">
                <a:latin typeface="Times" charset="0"/>
              </a:rPr>
              <a:t>)</a:t>
            </a:r>
            <a:r>
              <a:rPr lang="en-US" sz="2800" dirty="0">
                <a:latin typeface="+mn-lt"/>
              </a:rPr>
              <a:t>, </a:t>
            </a:r>
            <a:r>
              <a:rPr lang="en-US" sz="2800" dirty="0" smtClean="0">
                <a:latin typeface="+mn-lt"/>
              </a:rPr>
              <a:t/>
            </a:r>
            <a:br>
              <a:rPr lang="en-US" sz="2800" dirty="0" smtClean="0">
                <a:latin typeface="+mn-lt"/>
              </a:rPr>
            </a:br>
            <a:r>
              <a:rPr lang="en-US" sz="2800" dirty="0" smtClean="0">
                <a:latin typeface="+mn-lt"/>
              </a:rPr>
              <a:t>  a </a:t>
            </a:r>
            <a:r>
              <a:rPr lang="en-US" sz="2800" dirty="0">
                <a:latin typeface="+mn-lt"/>
              </a:rPr>
              <a:t>normalized area measured in MRD</a:t>
            </a:r>
          </a:p>
        </p:txBody>
      </p:sp>
      <p:sp>
        <p:nvSpPr>
          <p:cNvPr id="64519" name="Slide Number Placeholder 124"/>
          <p:cNvSpPr>
            <a:spLocks noGrp="1"/>
          </p:cNvSpPr>
          <p:nvPr>
            <p:ph type="sldNum" sz="quarter" idx="12"/>
          </p:nvPr>
        </p:nvSpPr>
        <p:spPr>
          <a:noFill/>
        </p:spPr>
        <p:txBody>
          <a:bodyPr/>
          <a:lstStyle/>
          <a:p>
            <a:fld id="{2E3089D3-4944-5342-AC3A-106E7AC8918F}" type="slidenum">
              <a:rPr lang="en-US" smtClean="0"/>
              <a:pPr/>
              <a:t>13</a:t>
            </a:fld>
            <a:endParaRPr lang="en-US" smtClean="0"/>
          </a:p>
        </p:txBody>
      </p:sp>
    </p:spTree>
    <p:extLst>
      <p:ext uri="{BB962C8B-B14F-4D97-AF65-F5344CB8AC3E}">
        <p14:creationId xmlns:p14="http://schemas.microsoft.com/office/powerpoint/2010/main" val="3432411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50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85800" y="0"/>
            <a:ext cx="7772400" cy="838200"/>
          </a:xfrm>
        </p:spPr>
        <p:txBody>
          <a:bodyPr/>
          <a:lstStyle/>
          <a:p>
            <a:pPr eaLnBrk="1" hangingPunct="1"/>
            <a:r>
              <a:rPr lang="en-US" altLang="zh-TW" dirty="0">
                <a:ea typeface="新細明體" charset="-120"/>
                <a:cs typeface="新細明體" charset="-120"/>
              </a:rPr>
              <a:t>Grain Definitions</a:t>
            </a:r>
          </a:p>
        </p:txBody>
      </p:sp>
      <p:sp>
        <p:nvSpPr>
          <p:cNvPr id="24579" name="Rectangle 3"/>
          <p:cNvSpPr>
            <a:spLocks noGrp="1" noChangeArrowheads="1"/>
          </p:cNvSpPr>
          <p:nvPr>
            <p:ph type="body" idx="4294967295"/>
          </p:nvPr>
        </p:nvSpPr>
        <p:spPr>
          <a:xfrm>
            <a:off x="685800" y="2514600"/>
            <a:ext cx="7772400" cy="533400"/>
          </a:xfrm>
        </p:spPr>
        <p:txBody>
          <a:bodyPr/>
          <a:lstStyle/>
          <a:p>
            <a:pPr algn="just" eaLnBrk="1" hangingPunct="1">
              <a:buFontTx/>
              <a:buNone/>
            </a:pPr>
            <a:r>
              <a:rPr lang="en-US" altLang="zh-TW" dirty="0">
                <a:latin typeface="Calibri"/>
                <a:ea typeface="新細明體" charset="-120"/>
                <a:cs typeface="Calibri"/>
              </a:rPr>
              <a:t>Examples of </a:t>
            </a:r>
            <a:r>
              <a:rPr lang="en-US" altLang="zh-TW" dirty="0" smtClean="0">
                <a:latin typeface="Calibri"/>
                <a:ea typeface="新細明體" charset="-120"/>
                <a:cs typeface="Calibri"/>
              </a:rPr>
              <a:t>varying the misorientation threshold:</a:t>
            </a:r>
            <a:endParaRPr lang="en-US" altLang="zh-TW" dirty="0">
              <a:latin typeface="Calibri"/>
              <a:ea typeface="新細明體" charset="-120"/>
              <a:cs typeface="Calibri"/>
            </a:endParaRPr>
          </a:p>
        </p:txBody>
      </p:sp>
      <p:sp>
        <p:nvSpPr>
          <p:cNvPr id="24580" name="Text Box 6"/>
          <p:cNvSpPr txBox="1">
            <a:spLocks noChangeArrowheads="1"/>
          </p:cNvSpPr>
          <p:nvPr/>
        </p:nvSpPr>
        <p:spPr bwMode="auto">
          <a:xfrm>
            <a:off x="1069975" y="5929313"/>
            <a:ext cx="184150" cy="396875"/>
          </a:xfrm>
          <a:prstGeom prst="rect">
            <a:avLst/>
          </a:prstGeom>
          <a:noFill/>
          <a:ln w="9525">
            <a:noFill/>
            <a:miter lim="800000"/>
            <a:headEnd/>
            <a:tailEnd/>
          </a:ln>
        </p:spPr>
        <p:txBody>
          <a:bodyPr wrap="none">
            <a:prstTxWarp prst="textNoShape">
              <a:avLst/>
            </a:prstTxWarp>
            <a:spAutoFit/>
          </a:bodyPr>
          <a:lstStyle/>
          <a:p>
            <a:endParaRPr lang="zh-TW">
              <a:ea typeface="新細明體" charset="-120"/>
              <a:cs typeface="新細明體" charset="-120"/>
            </a:endParaRPr>
          </a:p>
        </p:txBody>
      </p:sp>
      <p:sp>
        <p:nvSpPr>
          <p:cNvPr id="24581" name="Text Box 7"/>
          <p:cNvSpPr txBox="1">
            <a:spLocks noChangeArrowheads="1"/>
          </p:cNvSpPr>
          <p:nvPr/>
        </p:nvSpPr>
        <p:spPr bwMode="auto">
          <a:xfrm>
            <a:off x="1954213" y="6027738"/>
            <a:ext cx="1314450" cy="396875"/>
          </a:xfrm>
          <a:prstGeom prst="rect">
            <a:avLst/>
          </a:prstGeom>
          <a:noFill/>
          <a:ln w="9525">
            <a:noFill/>
            <a:miter lim="800000"/>
            <a:headEnd/>
            <a:tailEnd/>
          </a:ln>
        </p:spPr>
        <p:txBody>
          <a:bodyPr wrap="none">
            <a:prstTxWarp prst="textNoShape">
              <a:avLst/>
            </a:prstTxWarp>
            <a:spAutoFit/>
          </a:bodyPr>
          <a:lstStyle/>
          <a:p>
            <a:r>
              <a:rPr lang="en-US" altLang="zh-TW">
                <a:ea typeface="新細明體" charset="-120"/>
                <a:cs typeface="新細明體" charset="-120"/>
              </a:rPr>
              <a:t>3 degrees</a:t>
            </a:r>
          </a:p>
        </p:txBody>
      </p:sp>
      <p:sp>
        <p:nvSpPr>
          <p:cNvPr id="24582" name="Text Box 8"/>
          <p:cNvSpPr txBox="1">
            <a:spLocks noChangeArrowheads="1"/>
          </p:cNvSpPr>
          <p:nvPr/>
        </p:nvSpPr>
        <p:spPr bwMode="auto">
          <a:xfrm>
            <a:off x="5699125" y="6029325"/>
            <a:ext cx="1455738" cy="396875"/>
          </a:xfrm>
          <a:prstGeom prst="rect">
            <a:avLst/>
          </a:prstGeom>
          <a:noFill/>
          <a:ln w="9525">
            <a:noFill/>
            <a:miter lim="800000"/>
            <a:headEnd/>
            <a:tailEnd/>
          </a:ln>
        </p:spPr>
        <p:txBody>
          <a:bodyPr wrap="none">
            <a:prstTxWarp prst="textNoShape">
              <a:avLst/>
            </a:prstTxWarp>
            <a:spAutoFit/>
          </a:bodyPr>
          <a:lstStyle/>
          <a:p>
            <a:r>
              <a:rPr lang="en-US" altLang="zh-TW">
                <a:ea typeface="新細明體" charset="-120"/>
                <a:cs typeface="新細明體" charset="-120"/>
              </a:rPr>
              <a:t>15 degrees</a:t>
            </a:r>
          </a:p>
        </p:txBody>
      </p:sp>
      <p:sp>
        <p:nvSpPr>
          <p:cNvPr id="24583" name="Text Box 9"/>
          <p:cNvSpPr txBox="1">
            <a:spLocks noChangeArrowheads="1"/>
          </p:cNvSpPr>
          <p:nvPr/>
        </p:nvSpPr>
        <p:spPr bwMode="auto">
          <a:xfrm>
            <a:off x="1828800" y="6320135"/>
            <a:ext cx="5088953" cy="461665"/>
          </a:xfrm>
          <a:prstGeom prst="rect">
            <a:avLst/>
          </a:prstGeom>
          <a:noFill/>
          <a:ln w="9525">
            <a:noFill/>
            <a:miter lim="800000"/>
            <a:headEnd/>
            <a:tailEnd/>
          </a:ln>
        </p:spPr>
        <p:txBody>
          <a:bodyPr wrap="none">
            <a:prstTxWarp prst="textNoShape">
              <a:avLst/>
            </a:prstTxWarp>
            <a:spAutoFit/>
          </a:bodyPr>
          <a:lstStyle/>
          <a:p>
            <a:r>
              <a:rPr lang="en-US" altLang="zh-TW" sz="2400" dirty="0">
                <a:solidFill>
                  <a:srgbClr val="FF0101"/>
                </a:solidFill>
                <a:latin typeface="Calibri"/>
                <a:ea typeface="新細明體" charset="-120"/>
                <a:cs typeface="Calibri"/>
              </a:rPr>
              <a:t>Note that each color represents 1 grain</a:t>
            </a:r>
          </a:p>
        </p:txBody>
      </p:sp>
      <p:pic>
        <p:nvPicPr>
          <p:cNvPr id="24584" name="Picture 10" descr="8"/>
          <p:cNvPicPr>
            <a:picLocks noChangeAspect="1" noChangeArrowheads="1"/>
          </p:cNvPicPr>
          <p:nvPr/>
        </p:nvPicPr>
        <p:blipFill>
          <a:blip r:embed="rId3"/>
          <a:srcRect/>
          <a:stretch>
            <a:fillRect/>
          </a:stretch>
        </p:blipFill>
        <p:spPr bwMode="auto">
          <a:xfrm>
            <a:off x="1258888" y="3060700"/>
            <a:ext cx="2765425" cy="2859088"/>
          </a:xfrm>
          <a:prstGeom prst="rect">
            <a:avLst/>
          </a:prstGeom>
          <a:noFill/>
          <a:ln w="9525">
            <a:noFill/>
            <a:miter lim="800000"/>
            <a:headEnd/>
            <a:tailEnd/>
          </a:ln>
        </p:spPr>
      </p:pic>
      <p:pic>
        <p:nvPicPr>
          <p:cNvPr id="24585" name="Picture 11" descr="9"/>
          <p:cNvPicPr>
            <a:picLocks noChangeAspect="1" noChangeArrowheads="1"/>
          </p:cNvPicPr>
          <p:nvPr/>
        </p:nvPicPr>
        <p:blipFill>
          <a:blip r:embed="rId4"/>
          <a:srcRect/>
          <a:stretch>
            <a:fillRect/>
          </a:stretch>
        </p:blipFill>
        <p:spPr bwMode="auto">
          <a:xfrm>
            <a:off x="4919663" y="3063875"/>
            <a:ext cx="2754312" cy="2852738"/>
          </a:xfrm>
          <a:prstGeom prst="rect">
            <a:avLst/>
          </a:prstGeom>
          <a:noFill/>
          <a:ln w="9525">
            <a:noFill/>
            <a:miter lim="800000"/>
            <a:headEnd/>
            <a:tailEnd/>
          </a:ln>
        </p:spPr>
      </p:pic>
      <p:sp>
        <p:nvSpPr>
          <p:cNvPr id="10" name="Rectangle 3"/>
          <p:cNvSpPr txBox="1">
            <a:spLocks noChangeArrowheads="1"/>
          </p:cNvSpPr>
          <p:nvPr/>
        </p:nvSpPr>
        <p:spPr bwMode="auto">
          <a:xfrm>
            <a:off x="228600" y="914400"/>
            <a:ext cx="8763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pPr eaLnBrk="1" hangingPunct="1"/>
            <a:r>
              <a:rPr lang="en-US" altLang="zh-TW" sz="2000" dirty="0" smtClean="0">
                <a:ea typeface="新細明體" charset="-120"/>
                <a:cs typeface="新細明體" charset="-120"/>
              </a:rPr>
              <a:t>Given an orientation map with continuously varying orientations from one point to the next, one imposes a grain structure by aggregating points with similar orientation.  This requires choice of a threshold in misorientation, below which two adjacent points belong to the same grain. From percolation, the procedure is known as the “burn algorithm”.</a:t>
            </a:r>
            <a:endParaRPr lang="en-US" altLang="zh-TW" sz="2000" dirty="0">
              <a:ea typeface="新細明體" charset="-120"/>
              <a:cs typeface="新細明體" charset="-120"/>
            </a:endParaRPr>
          </a:p>
        </p:txBody>
      </p:sp>
    </p:spTree>
    <p:extLst>
      <p:ext uri="{BB962C8B-B14F-4D97-AF65-F5344CB8AC3E}">
        <p14:creationId xmlns:p14="http://schemas.microsoft.com/office/powerpoint/2010/main" val="38015586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143000"/>
          </a:xfrm>
        </p:spPr>
        <p:txBody>
          <a:bodyPr/>
          <a:lstStyle/>
          <a:p>
            <a:r>
              <a:rPr lang="en-US" dirty="0" smtClean="0"/>
              <a:t>Variation in Boundary Properties</a:t>
            </a:r>
            <a:endParaRPr lang="en-US" dirty="0"/>
          </a:p>
        </p:txBody>
      </p:sp>
      <p:sp>
        <p:nvSpPr>
          <p:cNvPr id="3" name="Content Placeholder 2"/>
          <p:cNvSpPr>
            <a:spLocks noGrp="1"/>
          </p:cNvSpPr>
          <p:nvPr>
            <p:ph idx="1"/>
          </p:nvPr>
        </p:nvSpPr>
        <p:spPr>
          <a:xfrm>
            <a:off x="304800" y="1143000"/>
            <a:ext cx="8686800" cy="5486400"/>
          </a:xfrm>
        </p:spPr>
        <p:txBody>
          <a:bodyPr/>
          <a:lstStyle/>
          <a:p>
            <a:r>
              <a:rPr lang="en-US" sz="2000" dirty="0" smtClean="0"/>
              <a:t>Rhetorical question: do grain boundaries have variable properties?  Answer: yes, even GB energy is highly variable.</a:t>
            </a:r>
          </a:p>
          <a:p>
            <a:r>
              <a:rPr lang="en-US" sz="2000" dirty="0" smtClean="0"/>
              <a:t>GB energy depends primarily on the two surfaces that are joined at the boundary.  Low energy surfaces result in low energy GBs.  In fcc metals, for example, {111} is the close packed (highest atomic density) surface and therefore lowest energy.  GBs with {111} surface(s) are demonstrably low energy.  Thus the coherent twin has the lowest energy of all, and {111} twist GBs are generally lower than most other GB types.</a:t>
            </a:r>
          </a:p>
          <a:p>
            <a:r>
              <a:rPr lang="en-US" sz="2000" dirty="0" smtClean="0"/>
              <a:t>GB energy correlates (positively) with excess free volume (per atom).  </a:t>
            </a:r>
          </a:p>
          <a:p>
            <a:r>
              <a:rPr lang="en-US" sz="2000" dirty="0" smtClean="0"/>
              <a:t>Other properties also correlate with excess free volume such as diffusion.</a:t>
            </a:r>
          </a:p>
          <a:p>
            <a:r>
              <a:rPr lang="en-US" sz="2000" dirty="0" smtClean="0"/>
              <a:t>In grain growth, high energy GBs disappear faster than low energy GBs; therefore populations of GBs are anti-correlated with energy.</a:t>
            </a:r>
          </a:p>
          <a:p>
            <a:r>
              <a:rPr lang="en-US" sz="2000" dirty="0" smtClean="0"/>
              <a:t>GB mobility is poorly understood: some GBs exhibit anti-Arrhenius behavior (mobility decreases with increasing temperature).</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15</a:t>
            </a:fld>
            <a:endParaRPr lang="en-US"/>
          </a:p>
        </p:txBody>
      </p:sp>
    </p:spTree>
    <p:extLst>
      <p:ext uri="{BB962C8B-B14F-4D97-AF65-F5344CB8AC3E}">
        <p14:creationId xmlns:p14="http://schemas.microsoft.com/office/powerpoint/2010/main" val="1185699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Installation of MTex</a:t>
            </a:r>
            <a:endParaRPr lang="en-US" dirty="0"/>
          </a:p>
        </p:txBody>
      </p:sp>
      <p:sp>
        <p:nvSpPr>
          <p:cNvPr id="3" name="Content Placeholder 2"/>
          <p:cNvSpPr>
            <a:spLocks noGrp="1"/>
          </p:cNvSpPr>
          <p:nvPr>
            <p:ph idx="1"/>
          </p:nvPr>
        </p:nvSpPr>
        <p:spPr>
          <a:xfrm>
            <a:off x="381000" y="1066800"/>
            <a:ext cx="8458200" cy="5638800"/>
          </a:xfrm>
        </p:spPr>
        <p:txBody>
          <a:bodyPr/>
          <a:lstStyle/>
          <a:p>
            <a:r>
              <a:rPr lang="en-US" sz="2000" dirty="0" smtClean="0"/>
              <a:t>Find MTEX by searching on “</a:t>
            </a:r>
            <a:r>
              <a:rPr lang="en-US" sz="2000" dirty="0" err="1" smtClean="0"/>
              <a:t>mtex</a:t>
            </a:r>
            <a:r>
              <a:rPr lang="en-US" sz="2000" dirty="0" smtClean="0"/>
              <a:t> </a:t>
            </a:r>
            <a:r>
              <a:rPr lang="en-US" sz="2000" dirty="0" err="1" smtClean="0"/>
              <a:t>google</a:t>
            </a:r>
            <a:r>
              <a:rPr lang="en-US" sz="2000" dirty="0" smtClean="0"/>
              <a:t> code”; the author of MTEX, Ralf </a:t>
            </a:r>
            <a:r>
              <a:rPr lang="en-US" sz="2000" dirty="0" err="1" smtClean="0"/>
              <a:t>Hielscher</a:t>
            </a:r>
            <a:r>
              <a:rPr lang="en-US" sz="2000" dirty="0" smtClean="0"/>
              <a:t>, now hosts the code on his own </a:t>
            </a:r>
            <a:r>
              <a:rPr lang="en-US" sz="2000" dirty="0"/>
              <a:t>website (http://</a:t>
            </a:r>
            <a:r>
              <a:rPr lang="en-US" sz="2000" dirty="0" err="1"/>
              <a:t>mtex-toolbox.github.io</a:t>
            </a:r>
            <a:r>
              <a:rPr lang="en-US" sz="2000" dirty="0"/>
              <a:t>/).</a:t>
            </a:r>
            <a:endParaRPr lang="en-US" sz="2000" dirty="0" smtClean="0"/>
          </a:p>
          <a:p>
            <a:r>
              <a:rPr lang="en-US" sz="2000" dirty="0" smtClean="0"/>
              <a:t>MTEX has its own installation procedure.  As detailed in the instructions found on-line, the steps include </a:t>
            </a:r>
            <a:br>
              <a:rPr lang="en-US" sz="2000" dirty="0" smtClean="0"/>
            </a:br>
            <a:r>
              <a:rPr lang="en-US" sz="2000" dirty="0" smtClean="0"/>
              <a:t>a) set the </a:t>
            </a:r>
            <a:r>
              <a:rPr lang="en-US" sz="2000" dirty="0" err="1" smtClean="0"/>
              <a:t>Matlab</a:t>
            </a:r>
            <a:r>
              <a:rPr lang="en-US" sz="2000" dirty="0" smtClean="0"/>
              <a:t> “path” to the folder/directory where the MTex package is located (</a:t>
            </a:r>
            <a:r>
              <a:rPr lang="en-US" sz="2000" i="1" dirty="0" smtClean="0"/>
              <a:t>see next slide for screenshot</a:t>
            </a:r>
            <a:r>
              <a:rPr lang="en-US" sz="2000" dirty="0" smtClean="0"/>
              <a:t>); </a:t>
            </a:r>
            <a:br>
              <a:rPr lang="en-US" sz="2000" dirty="0" smtClean="0"/>
            </a:br>
            <a:r>
              <a:rPr lang="en-US" sz="2000" dirty="0" smtClean="0"/>
              <a:t>b) in the </a:t>
            </a:r>
            <a:r>
              <a:rPr lang="en-US" sz="2000" dirty="0" err="1" smtClean="0"/>
              <a:t>Matlab</a:t>
            </a:r>
            <a:r>
              <a:rPr lang="en-US" sz="2000" dirty="0" smtClean="0"/>
              <a:t> command window, </a:t>
            </a:r>
            <a:r>
              <a:rPr lang="en-US" sz="2000" dirty="0"/>
              <a:t>type “</a:t>
            </a:r>
            <a:r>
              <a:rPr lang="en-US" sz="2000" i="1" dirty="0" err="1" smtClean="0"/>
              <a:t>startup_mtex</a:t>
            </a:r>
            <a:r>
              <a:rPr lang="en-US" sz="2000" dirty="0" smtClean="0"/>
              <a:t>”.</a:t>
            </a:r>
          </a:p>
          <a:p>
            <a:r>
              <a:rPr lang="en-US" sz="2000" dirty="0" smtClean="0"/>
              <a:t>Then click on “</a:t>
            </a:r>
            <a:r>
              <a:rPr lang="en-US" sz="2000" i="1" dirty="0" smtClean="0"/>
              <a:t>Install MTEX for future sessions</a:t>
            </a:r>
            <a:r>
              <a:rPr lang="en-US" sz="2000" dirty="0" smtClean="0"/>
              <a:t>”</a:t>
            </a:r>
          </a:p>
          <a:p>
            <a:r>
              <a:rPr lang="en-US" sz="2000" dirty="0" smtClean="0"/>
              <a:t>Fortunately, this takes care of replacing any previous, older installations of MTex.</a:t>
            </a:r>
          </a:p>
          <a:p>
            <a:r>
              <a:rPr lang="en-US" sz="2000" dirty="0" smtClean="0"/>
              <a:t>The </a:t>
            </a:r>
            <a:r>
              <a:rPr lang="en-US" sz="2000" dirty="0" err="1" smtClean="0"/>
              <a:t>Matlab</a:t>
            </a:r>
            <a:r>
              <a:rPr lang="en-US" sz="2000" dirty="0" smtClean="0"/>
              <a:t> documentation now includes documentation on MTex.</a:t>
            </a:r>
          </a:p>
          <a:p>
            <a:r>
              <a:rPr lang="en-US" sz="2000" dirty="0" smtClean="0"/>
              <a:t>Caution: if you manually add </a:t>
            </a:r>
            <a:r>
              <a:rPr lang="en-US" sz="2000" dirty="0"/>
              <a:t>the MTEX folder to </a:t>
            </a:r>
            <a:r>
              <a:rPr lang="en-US" sz="2000" dirty="0" smtClean="0"/>
              <a:t>your MATLAB path then there is a significant risk that MTEX will give errors (e.g. when you try to read in EBSD data). </a:t>
            </a:r>
            <a:r>
              <a:rPr lang="en-US" sz="2000" dirty="0"/>
              <a:t>What </a:t>
            </a:r>
            <a:r>
              <a:rPr lang="en-US" sz="2000" dirty="0" smtClean="0"/>
              <a:t>you should do </a:t>
            </a:r>
            <a:r>
              <a:rPr lang="en-US" sz="2000" dirty="0"/>
              <a:t>instead to get it to work </a:t>
            </a:r>
            <a:r>
              <a:rPr lang="en-US" sz="2000" dirty="0" smtClean="0"/>
              <a:t>is </a:t>
            </a:r>
            <a:r>
              <a:rPr lang="en-US" sz="2000" dirty="0"/>
              <a:t>to put MTEX in a different folder and run </a:t>
            </a:r>
            <a:r>
              <a:rPr lang="en-US" sz="2000" dirty="0" err="1"/>
              <a:t>startup_mtex</a:t>
            </a:r>
            <a:r>
              <a:rPr lang="en-US" sz="2000" dirty="0"/>
              <a:t> from that </a:t>
            </a:r>
            <a:r>
              <a:rPr lang="en-US" sz="2000" dirty="0" smtClean="0"/>
              <a:t>directory. </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16</a:t>
            </a:fld>
            <a:endParaRPr lang="en-US"/>
          </a:p>
        </p:txBody>
      </p:sp>
    </p:spTree>
    <p:extLst>
      <p:ext uri="{BB962C8B-B14F-4D97-AF65-F5344CB8AC3E}">
        <p14:creationId xmlns:p14="http://schemas.microsoft.com/office/powerpoint/2010/main" val="3162422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Change Folder</a:t>
            </a:r>
            <a:endParaRPr lang="en-US" dirty="0"/>
          </a:p>
        </p:txBody>
      </p:sp>
      <p:pic>
        <p:nvPicPr>
          <p:cNvPr id="5" name="Content Placeholder 4" descr="MatLab-screenshot-main_window.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4051" r="38984" b="32336"/>
          <a:stretch/>
        </p:blipFill>
        <p:spPr>
          <a:xfrm>
            <a:off x="304800" y="1447800"/>
            <a:ext cx="8305800" cy="5373782"/>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17</a:t>
            </a:fld>
            <a:endParaRPr lang="en-US"/>
          </a:p>
        </p:txBody>
      </p:sp>
      <p:sp>
        <p:nvSpPr>
          <p:cNvPr id="6" name="Oval 5"/>
          <p:cNvSpPr/>
          <p:nvPr/>
        </p:nvSpPr>
        <p:spPr bwMode="auto">
          <a:xfrm>
            <a:off x="1219200" y="1828800"/>
            <a:ext cx="6858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a:xfrm>
            <a:off x="533400" y="3852208"/>
            <a:ext cx="2819400" cy="1938992"/>
          </a:xfrm>
          <a:prstGeom prst="rect">
            <a:avLst/>
          </a:prstGeom>
        </p:spPr>
        <p:txBody>
          <a:bodyPr wrap="square">
            <a:spAutoFit/>
          </a:bodyPr>
          <a:lstStyle/>
          <a:p>
            <a:r>
              <a:rPr lang="en-US" sz="2400" dirty="0" smtClean="0">
                <a:solidFill>
                  <a:srgbClr val="FF0000"/>
                </a:solidFill>
              </a:rPr>
              <a:t>Hold the mouse arrow over this icon and you will see “Browse for folder”</a:t>
            </a:r>
            <a:endParaRPr lang="en-US" sz="2400" dirty="0">
              <a:solidFill>
                <a:srgbClr val="FF0000"/>
              </a:solidFill>
            </a:endParaRPr>
          </a:p>
        </p:txBody>
      </p:sp>
      <p:cxnSp>
        <p:nvCxnSpPr>
          <p:cNvPr id="9" name="Straight Connector 8"/>
          <p:cNvCxnSpPr>
            <a:stCxn id="6" idx="4"/>
            <a:endCxn id="7" idx="0"/>
          </p:cNvCxnSpPr>
          <p:nvPr/>
        </p:nvCxnSpPr>
        <p:spPr bwMode="auto">
          <a:xfrm>
            <a:off x="1562100" y="2438400"/>
            <a:ext cx="381000" cy="141380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842786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MTex do?</a:t>
            </a:r>
            <a:endParaRPr lang="en-US" dirty="0"/>
          </a:p>
        </p:txBody>
      </p:sp>
      <p:sp>
        <p:nvSpPr>
          <p:cNvPr id="3" name="Content Placeholder 2"/>
          <p:cNvSpPr>
            <a:spLocks noGrp="1"/>
          </p:cNvSpPr>
          <p:nvPr>
            <p:ph idx="1"/>
          </p:nvPr>
        </p:nvSpPr>
        <p:spPr>
          <a:xfrm>
            <a:off x="457200" y="1981200"/>
            <a:ext cx="8305800" cy="4114800"/>
          </a:xfrm>
        </p:spPr>
        <p:txBody>
          <a:bodyPr/>
          <a:lstStyle/>
          <a:p>
            <a:r>
              <a:rPr lang="en-US" dirty="0" smtClean="0"/>
              <a:t>We will explore two things: a) analysis of pole figure data; b) analysis of EBSD data.</a:t>
            </a:r>
          </a:p>
          <a:p>
            <a:r>
              <a:rPr lang="en-US" dirty="0"/>
              <a:t>Useful links</a:t>
            </a:r>
            <a:r>
              <a:rPr lang="en-US" dirty="0" smtClean="0"/>
              <a:t>:</a:t>
            </a:r>
            <a:br>
              <a:rPr lang="en-US" dirty="0" smtClean="0"/>
            </a:br>
            <a:r>
              <a:rPr lang="en-US" dirty="0" smtClean="0"/>
              <a:t>This one describes ways to plot individual orientations.</a:t>
            </a:r>
            <a:r>
              <a:rPr lang="en-US" dirty="0"/>
              <a:t/>
            </a:r>
            <a:br>
              <a:rPr lang="en-US" dirty="0"/>
            </a:br>
            <a:r>
              <a:rPr lang="en-US" sz="1600" dirty="0">
                <a:solidFill>
                  <a:srgbClr val="660066"/>
                </a:solidFill>
              </a:rPr>
              <a:t>http://</a:t>
            </a:r>
            <a:r>
              <a:rPr lang="en-US" sz="1600" dirty="0" err="1">
                <a:solidFill>
                  <a:srgbClr val="660066"/>
                </a:solidFill>
              </a:rPr>
              <a:t>merkel.zoneo.net</a:t>
            </a:r>
            <a:r>
              <a:rPr lang="en-US" sz="1600" dirty="0">
                <a:solidFill>
                  <a:srgbClr val="660066"/>
                </a:solidFill>
              </a:rPr>
              <a:t>/RDX/</a:t>
            </a:r>
            <a:r>
              <a:rPr lang="en-US" sz="1600" dirty="0" err="1">
                <a:solidFill>
                  <a:srgbClr val="660066"/>
                </a:solidFill>
              </a:rPr>
              <a:t>index.php?n</a:t>
            </a:r>
            <a:r>
              <a:rPr lang="en-US" sz="1600" dirty="0">
                <a:solidFill>
                  <a:srgbClr val="660066"/>
                </a:solidFill>
              </a:rPr>
              <a:t>=</a:t>
            </a:r>
            <a:r>
              <a:rPr lang="en-US" sz="1600" dirty="0" err="1" smtClean="0">
                <a:solidFill>
                  <a:srgbClr val="660066"/>
                </a:solidFill>
              </a:rPr>
              <a:t>Texture.PlotIndividualOrientationsInMTex</a:t>
            </a:r>
            <a:r>
              <a:rPr lang="en-US" sz="1600" dirty="0" smtClean="0">
                <a:solidFill>
                  <a:srgbClr val="660066"/>
                </a:solidFill>
              </a:rPr>
              <a:t/>
            </a:r>
            <a:br>
              <a:rPr lang="en-US" sz="1600" dirty="0" smtClean="0">
                <a:solidFill>
                  <a:srgbClr val="660066"/>
                </a:solidFill>
              </a:rPr>
            </a:br>
            <a:r>
              <a:rPr lang="en-US" sz="2400" dirty="0"/>
              <a:t>This one </a:t>
            </a:r>
            <a:r>
              <a:rPr lang="en-US" sz="2400" dirty="0" smtClean="0"/>
              <a:t>has useful hints (although be careful that many details have changed from v3 to v4): </a:t>
            </a:r>
            <a:r>
              <a:rPr lang="en-US" sz="3200" dirty="0"/>
              <a:t/>
            </a:r>
            <a:br>
              <a:rPr lang="en-US" sz="3200" dirty="0"/>
            </a:br>
            <a:r>
              <a:rPr lang="en-US" sz="1800" dirty="0" smtClean="0">
                <a:solidFill>
                  <a:srgbClr val="660066"/>
                </a:solidFill>
              </a:rPr>
              <a:t>http</a:t>
            </a:r>
            <a:r>
              <a:rPr lang="en-US" sz="1800" dirty="0">
                <a:solidFill>
                  <a:srgbClr val="660066"/>
                </a:solidFill>
              </a:rPr>
              <a:t>://</a:t>
            </a:r>
            <a:r>
              <a:rPr lang="en-US" sz="1800" dirty="0" err="1">
                <a:solidFill>
                  <a:srgbClr val="660066"/>
                </a:solidFill>
              </a:rPr>
              <a:t>mtex-toolbox.github.io</a:t>
            </a:r>
            <a:r>
              <a:rPr lang="en-US" sz="1800" dirty="0">
                <a:solidFill>
                  <a:srgbClr val="660066"/>
                </a:solidFill>
              </a:rPr>
              <a:t>/files/doc/</a:t>
            </a:r>
            <a:r>
              <a:rPr lang="en-US" sz="1800" dirty="0" err="1">
                <a:solidFill>
                  <a:srgbClr val="660066"/>
                </a:solidFill>
              </a:rPr>
              <a:t>BoundaryPlots.html</a:t>
            </a:r>
            <a:endParaRPr lang="en-US" dirty="0">
              <a:solidFill>
                <a:srgbClr val="660066"/>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18</a:t>
            </a:fld>
            <a:endParaRPr lang="en-US"/>
          </a:p>
        </p:txBody>
      </p:sp>
    </p:spTree>
    <p:extLst>
      <p:ext uri="{BB962C8B-B14F-4D97-AF65-F5344CB8AC3E}">
        <p14:creationId xmlns:p14="http://schemas.microsoft.com/office/powerpoint/2010/main" val="2918594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Navigating the file structure</a:t>
            </a:r>
            <a:endParaRPr lang="en-US" dirty="0"/>
          </a:p>
        </p:txBody>
      </p:sp>
      <p:sp>
        <p:nvSpPr>
          <p:cNvPr id="3" name="Content Placeholder 2"/>
          <p:cNvSpPr>
            <a:spLocks noGrp="1"/>
          </p:cNvSpPr>
          <p:nvPr>
            <p:ph idx="1"/>
          </p:nvPr>
        </p:nvSpPr>
        <p:spPr>
          <a:xfrm>
            <a:off x="685800" y="1447800"/>
            <a:ext cx="7772400" cy="5105400"/>
          </a:xfrm>
        </p:spPr>
        <p:txBody>
          <a:bodyPr/>
          <a:lstStyle/>
          <a:p>
            <a:pPr marL="0" indent="0">
              <a:buNone/>
            </a:pPr>
            <a:r>
              <a:rPr lang="en-US" sz="2400" dirty="0" smtClean="0"/>
              <a:t>&gt;&gt; </a:t>
            </a:r>
            <a:r>
              <a:rPr lang="en-US" sz="2400" dirty="0" err="1" smtClean="0">
                <a:solidFill>
                  <a:srgbClr val="FF0000"/>
                </a:solidFill>
              </a:rPr>
              <a:t>pwd</a:t>
            </a:r>
            <a:r>
              <a:rPr lang="en-US" sz="2400" dirty="0" smtClean="0"/>
              <a:t/>
            </a:r>
            <a:br>
              <a:rPr lang="en-US" sz="2400" dirty="0" smtClean="0"/>
            </a:br>
            <a:r>
              <a:rPr lang="en-US" sz="2400" dirty="0" smtClean="0"/>
              <a:t>will tell you which directory you are in (probably “~/Documents/MATLAB”</a:t>
            </a:r>
            <a:br>
              <a:rPr lang="en-US" sz="2400" dirty="0" smtClean="0"/>
            </a:br>
            <a:r>
              <a:rPr lang="en-US" sz="2400" dirty="0" smtClean="0"/>
              <a:t>&gt;&gt; </a:t>
            </a:r>
            <a:r>
              <a:rPr lang="en-US" sz="2400" dirty="0" smtClean="0">
                <a:solidFill>
                  <a:srgbClr val="FF0000"/>
                </a:solidFill>
              </a:rPr>
              <a:t>cd /directory-of-your-choice</a:t>
            </a:r>
            <a:r>
              <a:rPr lang="en-US" sz="2400" dirty="0" smtClean="0"/>
              <a:t/>
            </a:r>
            <a:br>
              <a:rPr lang="en-US" sz="2400" dirty="0" smtClean="0"/>
            </a:br>
            <a:r>
              <a:rPr lang="en-US" sz="2400" dirty="0" smtClean="0"/>
              <a:t>will place you in whatever folder/directory you like, i.e. where you have your data. Note, on a Mac, you can Copy a highlighted folder, Paste in Terminal, highlight and copy the full path that you see, and then Paste that after the “cd “ entry in the </a:t>
            </a:r>
            <a:r>
              <a:rPr lang="en-US" sz="2400" dirty="0" err="1" smtClean="0"/>
              <a:t>Matlab</a:t>
            </a:r>
            <a:r>
              <a:rPr lang="en-US" sz="2400" dirty="0" smtClean="0"/>
              <a:t> window.</a:t>
            </a:r>
            <a:br>
              <a:rPr lang="en-US" sz="2400" dirty="0" smtClean="0"/>
            </a:br>
            <a:r>
              <a:rPr lang="en-US" sz="2400" dirty="0" smtClean="0"/>
              <a:t>You can then click on </a:t>
            </a:r>
            <a:r>
              <a:rPr lang="en-US" sz="2400" dirty="0"/>
              <a:t> “</a:t>
            </a:r>
            <a:r>
              <a:rPr lang="en-US" sz="2400" u="sng" dirty="0">
                <a:solidFill>
                  <a:srgbClr val="0000FF"/>
                </a:solidFill>
              </a:rPr>
              <a:t>Import </a:t>
            </a:r>
            <a:r>
              <a:rPr lang="en-US" sz="2400" u="sng" dirty="0" smtClean="0">
                <a:solidFill>
                  <a:srgbClr val="0000FF"/>
                </a:solidFill>
              </a:rPr>
              <a:t>pole figure data</a:t>
            </a:r>
            <a:r>
              <a:rPr lang="en-US" sz="2400" dirty="0" smtClean="0"/>
              <a:t>” or “</a:t>
            </a:r>
            <a:r>
              <a:rPr lang="en-US" sz="2400" u="sng" dirty="0" smtClean="0">
                <a:solidFill>
                  <a:srgbClr val="0000FF"/>
                </a:solidFill>
              </a:rPr>
              <a:t>Import EBSD data</a:t>
            </a:r>
            <a:r>
              <a:rPr lang="en-US" sz="2400" dirty="0" smtClean="0"/>
              <a:t>”, for example, to set up the script to read in your data. Or (next slide) you can type “</a:t>
            </a:r>
            <a:r>
              <a:rPr lang="en-US" sz="2400" dirty="0" err="1" smtClean="0">
                <a:solidFill>
                  <a:srgbClr val="FF0000"/>
                </a:solidFill>
              </a:rPr>
              <a:t>import_wizard</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19</a:t>
            </a:fld>
            <a:endParaRPr lang="en-US"/>
          </a:p>
        </p:txBody>
      </p:sp>
    </p:spTree>
    <p:extLst>
      <p:ext uri="{BB962C8B-B14F-4D97-AF65-F5344CB8AC3E}">
        <p14:creationId xmlns:p14="http://schemas.microsoft.com/office/powerpoint/2010/main" val="2215624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0"/>
            <a:ext cx="7772400" cy="1143000"/>
          </a:xfrm>
        </p:spPr>
        <p:txBody>
          <a:bodyPr/>
          <a:lstStyle/>
          <a:p>
            <a:r>
              <a:rPr lang="en-US" dirty="0" smtClean="0"/>
              <a:t>In-Class Questions</a:t>
            </a:r>
          </a:p>
        </p:txBody>
      </p:sp>
      <p:sp>
        <p:nvSpPr>
          <p:cNvPr id="44035" name="Content Placeholder 2"/>
          <p:cNvSpPr>
            <a:spLocks noGrp="1"/>
          </p:cNvSpPr>
          <p:nvPr>
            <p:ph idx="1"/>
          </p:nvPr>
        </p:nvSpPr>
        <p:spPr>
          <a:xfrm>
            <a:off x="685800" y="1066800"/>
            <a:ext cx="7772400" cy="5257800"/>
          </a:xfrm>
        </p:spPr>
        <p:txBody>
          <a:bodyPr/>
          <a:lstStyle/>
          <a:p>
            <a:r>
              <a:rPr lang="en-US" sz="1800" dirty="0" smtClean="0"/>
              <a:t>What is “texture”?  </a:t>
            </a:r>
            <a:r>
              <a:rPr lang="en-US" sz="1800" dirty="0" smtClean="0">
                <a:solidFill>
                  <a:srgbClr val="0000FF"/>
                </a:solidFill>
              </a:rPr>
              <a:t>Texture quantifies any bias in crystal orientations with respect to a reference frame associated with the specimen shape, or equivalent.  This is extended to grain boundary (GB) texture or preference for one type of GB over another.  GB texture can be present even when the orientation texture is random.</a:t>
            </a:r>
            <a:endParaRPr lang="en-US" sz="1800" dirty="0" smtClean="0"/>
          </a:p>
          <a:p>
            <a:r>
              <a:rPr lang="en-US" sz="1800" dirty="0" smtClean="0"/>
              <a:t>Why do we have to work with general 3D rotations in order to quantify texture?  </a:t>
            </a:r>
            <a:r>
              <a:rPr lang="en-US" sz="1800" dirty="0" smtClean="0">
                <a:solidFill>
                  <a:srgbClr val="0000FF"/>
                </a:solidFill>
              </a:rPr>
              <a:t>General 3D rotations are required because crystals have a 3D basis set for their crystal structure and three parameters are required to relate the (three) associated axes with the reference frame (however that is chosen).</a:t>
            </a:r>
            <a:endParaRPr lang="en-US" sz="1800" dirty="0" smtClean="0"/>
          </a:p>
          <a:p>
            <a:r>
              <a:rPr lang="en-US" sz="1800" dirty="0" smtClean="0"/>
              <a:t>How does a rotation specified by a combination of axis and angle correspond to a set of three Euler angles (flippant answer: not very easily!)?  </a:t>
            </a:r>
            <a:r>
              <a:rPr lang="en-US" sz="1800" dirty="0" smtClean="0">
                <a:solidFill>
                  <a:srgbClr val="0000FF"/>
                </a:solidFill>
              </a:rPr>
              <a:t>The most straightforward correspondence is via the 3x3 rotation matrix; conversions between Euler angles and matrix can be found e.g. in Bunge’s book, similarly for </a:t>
            </a:r>
            <a:r>
              <a:rPr lang="en-US" sz="1800" dirty="0" err="1" smtClean="0">
                <a:solidFill>
                  <a:srgbClr val="0000FF"/>
                </a:solidFill>
              </a:rPr>
              <a:t>axis+angle</a:t>
            </a:r>
            <a:r>
              <a:rPr lang="en-US" sz="1800" dirty="0" smtClean="0">
                <a:solidFill>
                  <a:srgbClr val="0000FF"/>
                </a:solidFill>
              </a:rPr>
              <a:t>.</a:t>
            </a:r>
            <a:endParaRPr lang="en-US" sz="1800" dirty="0" smtClean="0"/>
          </a:p>
          <a:p>
            <a:r>
              <a:rPr lang="en-US" sz="1800" dirty="0" smtClean="0"/>
              <a:t>How does texture apply to </a:t>
            </a:r>
            <a:r>
              <a:rPr lang="en-US" sz="1800" dirty="0" err="1" smtClean="0"/>
              <a:t>CdTe</a:t>
            </a:r>
            <a:r>
              <a:rPr lang="en-US" sz="1800" dirty="0" smtClean="0"/>
              <a:t>?</a:t>
            </a:r>
            <a:r>
              <a:rPr lang="en-US" sz="1800" dirty="0">
                <a:solidFill>
                  <a:srgbClr val="0000FF"/>
                </a:solidFill>
              </a:rPr>
              <a:t> The most </a:t>
            </a:r>
            <a:r>
              <a:rPr lang="en-US" sz="1800" dirty="0" smtClean="0">
                <a:solidFill>
                  <a:srgbClr val="0000FF"/>
                </a:solidFill>
              </a:rPr>
              <a:t>relevant aspect is grain boundary texture, although some deposits also have a very strong orientation texture.</a:t>
            </a:r>
            <a:endParaRPr lang="en-US" sz="1800" dirty="0" smtClean="0"/>
          </a:p>
        </p:txBody>
      </p:sp>
      <p:sp>
        <p:nvSpPr>
          <p:cNvPr id="4" name="Slide Number Placeholder 3"/>
          <p:cNvSpPr>
            <a:spLocks noGrp="1"/>
          </p:cNvSpPr>
          <p:nvPr>
            <p:ph type="sldNum" sz="quarter" idx="12"/>
          </p:nvPr>
        </p:nvSpPr>
        <p:spPr/>
        <p:txBody>
          <a:bodyPr/>
          <a:lstStyle/>
          <a:p>
            <a:pPr>
              <a:defRPr/>
            </a:pPr>
            <a:fld id="{FEF0F2BB-2B5F-6B40-9D84-B43CAC3426DF}" type="slidenum">
              <a:rPr lang="en-US" smtClean="0"/>
              <a:pPr>
                <a:defRPr/>
              </a:pPr>
              <a:t>2</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Part </a:t>
            </a:r>
            <a:r>
              <a:rPr lang="en-US" dirty="0" smtClean="0"/>
              <a:t>1: </a:t>
            </a:r>
            <a:r>
              <a:rPr lang="en-US" dirty="0"/>
              <a:t>PF </a:t>
            </a:r>
            <a:r>
              <a:rPr lang="en-US" dirty="0" smtClean="0"/>
              <a:t>analysis</a:t>
            </a:r>
            <a:endParaRPr lang="en-US" dirty="0"/>
          </a:p>
        </p:txBody>
      </p:sp>
      <p:sp>
        <p:nvSpPr>
          <p:cNvPr id="3" name="Content Placeholder 2"/>
          <p:cNvSpPr>
            <a:spLocks noGrp="1"/>
          </p:cNvSpPr>
          <p:nvPr>
            <p:ph idx="1"/>
          </p:nvPr>
        </p:nvSpPr>
        <p:spPr>
          <a:xfrm>
            <a:off x="685800" y="1219200"/>
            <a:ext cx="7772400" cy="4724400"/>
          </a:xfrm>
        </p:spPr>
        <p:txBody>
          <a:bodyPr/>
          <a:lstStyle/>
          <a:p>
            <a:r>
              <a:rPr lang="en-US" sz="2000" dirty="0" smtClean="0"/>
              <a:t>Look in the “</a:t>
            </a:r>
            <a:r>
              <a:rPr lang="en-US" sz="2000" dirty="0" err="1" smtClean="0"/>
              <a:t>Mtex</a:t>
            </a:r>
            <a:r>
              <a:rPr lang="en-US" sz="2000" dirty="0" smtClean="0"/>
              <a:t> Toolbox</a:t>
            </a:r>
            <a:r>
              <a:rPr lang="en-US" sz="2000" dirty="0"/>
              <a:t>” for “Short Pole Figure Analysis </a:t>
            </a:r>
            <a:r>
              <a:rPr lang="en-US" sz="2000" dirty="0" smtClean="0"/>
              <a:t>Tutorial”. Do not use this!</a:t>
            </a:r>
          </a:p>
          <a:p>
            <a:r>
              <a:rPr lang="en-US" sz="2000" dirty="0" smtClean="0"/>
              <a:t>Instead, type </a:t>
            </a:r>
            <a:r>
              <a:rPr lang="en-US" sz="2000" dirty="0" err="1" smtClean="0">
                <a:solidFill>
                  <a:srgbClr val="FF0000"/>
                </a:solidFill>
              </a:rPr>
              <a:t>import_wizard</a:t>
            </a:r>
            <a:r>
              <a:rPr lang="en-US" sz="2000" dirty="0" smtClean="0">
                <a:solidFill>
                  <a:srgbClr val="FF0000"/>
                </a:solidFill>
              </a:rPr>
              <a:t> </a:t>
            </a:r>
            <a:r>
              <a:rPr lang="en-US" sz="2000" dirty="0" smtClean="0"/>
              <a:t>or click on that in the list of links.  Note, if you have just started </a:t>
            </a:r>
            <a:r>
              <a:rPr lang="en-US" sz="2000" dirty="0" err="1" smtClean="0"/>
              <a:t>MatLab</a:t>
            </a:r>
            <a:r>
              <a:rPr lang="en-US" sz="2000" dirty="0" smtClean="0"/>
              <a:t> (after installing MTEX in a previous session), you need to navigate (Change Folder) to the MTEX folder and type “</a:t>
            </a:r>
            <a:r>
              <a:rPr lang="en-US" sz="2000" dirty="0" err="1" smtClean="0">
                <a:solidFill>
                  <a:srgbClr val="FF0000"/>
                </a:solidFill>
              </a:rPr>
              <a:t>startup_mtex</a:t>
            </a:r>
            <a:r>
              <a:rPr lang="en-US" sz="2000" dirty="0" smtClean="0"/>
              <a:t>” before doing anything else.</a:t>
            </a:r>
            <a:endParaRPr lang="en-US" sz="2000" dirty="0"/>
          </a:p>
          <a:p>
            <a:r>
              <a:rPr lang="en-US" sz="2000" dirty="0" smtClean="0"/>
              <a:t>A new, small window will open.  It </a:t>
            </a:r>
            <a:br>
              <a:rPr lang="en-US" sz="2000" dirty="0" smtClean="0"/>
            </a:br>
            <a:r>
              <a:rPr lang="en-US" sz="2000" dirty="0" smtClean="0"/>
              <a:t>should be set to the “Pole Figures” </a:t>
            </a:r>
            <a:br>
              <a:rPr lang="en-US" sz="2000" dirty="0" smtClean="0"/>
            </a:br>
            <a:r>
              <a:rPr lang="en-US" sz="2000" dirty="0" smtClean="0"/>
              <a:t>tab by default (but if not, click on </a:t>
            </a:r>
            <a:br>
              <a:rPr lang="en-US" sz="2000" dirty="0" smtClean="0"/>
            </a:br>
            <a:r>
              <a:rPr lang="en-US" sz="2000" dirty="0" smtClean="0"/>
              <a:t>that tab).</a:t>
            </a:r>
            <a:br>
              <a:rPr lang="en-US" sz="2000" dirty="0" smtClean="0"/>
            </a:br>
            <a:r>
              <a:rPr lang="en-US" sz="2000" dirty="0" smtClean="0"/>
              <a:t>Click on the “+” and navigate to </a:t>
            </a:r>
            <a:br>
              <a:rPr lang="en-US" sz="2000" dirty="0" smtClean="0"/>
            </a:br>
            <a:r>
              <a:rPr lang="en-US" sz="2000" dirty="0" smtClean="0"/>
              <a:t>where you have “</a:t>
            </a:r>
            <a:r>
              <a:rPr lang="en-US" sz="2000" dirty="0" err="1" smtClean="0"/>
              <a:t>alr.epf</a:t>
            </a:r>
            <a:r>
              <a:rPr lang="en-US" sz="2000" dirty="0" smtClean="0"/>
              <a:t>” stored.</a:t>
            </a:r>
            <a:br>
              <a:rPr lang="en-US" sz="2000" dirty="0" smtClean="0"/>
            </a:br>
            <a:r>
              <a:rPr lang="en-US" sz="2000" dirty="0" smtClean="0"/>
              <a:t>You should see the window below.</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20</a:t>
            </a:fld>
            <a:endParaRPr lang="en-US"/>
          </a:p>
        </p:txBody>
      </p:sp>
      <p:pic>
        <p:nvPicPr>
          <p:cNvPr id="5" name="Picture 4" descr="import_wizard-p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657600"/>
            <a:ext cx="3251200" cy="2874061"/>
          </a:xfrm>
          <a:prstGeom prst="rect">
            <a:avLst/>
          </a:prstGeom>
        </p:spPr>
      </p:pic>
    </p:spTree>
    <p:extLst>
      <p:ext uri="{BB962C8B-B14F-4D97-AF65-F5344CB8AC3E}">
        <p14:creationId xmlns:p14="http://schemas.microsoft.com/office/powerpoint/2010/main" val="16722752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p2</a:t>
            </a:r>
            <a:endParaRPr lang="en-US" dirty="0"/>
          </a:p>
        </p:txBody>
      </p:sp>
      <p:sp>
        <p:nvSpPr>
          <p:cNvPr id="3" name="Content Placeholder 2"/>
          <p:cNvSpPr>
            <a:spLocks noGrp="1"/>
          </p:cNvSpPr>
          <p:nvPr>
            <p:ph idx="1"/>
          </p:nvPr>
        </p:nvSpPr>
        <p:spPr>
          <a:xfrm>
            <a:off x="685800" y="1219200"/>
            <a:ext cx="7772400" cy="1981200"/>
          </a:xfrm>
        </p:spPr>
        <p:txBody>
          <a:bodyPr/>
          <a:lstStyle/>
          <a:p>
            <a:r>
              <a:rPr lang="en-US" sz="2000" dirty="0" smtClean="0"/>
              <a:t>Click on “Next &gt;&gt;” in the same window.  You can enter the lattice parameter as 4.05 if you wish (although it should not make any difference because this is cubic).</a:t>
            </a:r>
            <a:br>
              <a:rPr lang="en-US" sz="2000" dirty="0" smtClean="0"/>
            </a:br>
            <a:r>
              <a:rPr lang="en-US" sz="2000" dirty="0" smtClean="0"/>
              <a:t>The wizard is quite clever: if you enter “Fe” or “Iron” as the mineral name, it will recognize this material and make the appropriate entries for you.</a:t>
            </a: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21</a:t>
            </a:fld>
            <a:endParaRPr lang="en-US"/>
          </a:p>
        </p:txBody>
      </p:sp>
      <p:pic>
        <p:nvPicPr>
          <p:cNvPr id="5" name="Picture 4" descr="import_wizard-p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60014"/>
            <a:ext cx="3784600" cy="3345586"/>
          </a:xfrm>
          <a:prstGeom prst="rect">
            <a:avLst/>
          </a:prstGeom>
        </p:spPr>
      </p:pic>
    </p:spTree>
    <p:extLst>
      <p:ext uri="{BB962C8B-B14F-4D97-AF65-F5344CB8AC3E}">
        <p14:creationId xmlns:p14="http://schemas.microsoft.com/office/powerpoint/2010/main" val="21017971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p3</a:t>
            </a:r>
            <a:endParaRPr lang="en-US" dirty="0"/>
          </a:p>
        </p:txBody>
      </p:sp>
      <p:sp>
        <p:nvSpPr>
          <p:cNvPr id="3" name="Content Placeholder 2"/>
          <p:cNvSpPr>
            <a:spLocks noGrp="1"/>
          </p:cNvSpPr>
          <p:nvPr>
            <p:ph idx="1"/>
          </p:nvPr>
        </p:nvSpPr>
        <p:spPr>
          <a:xfrm>
            <a:off x="685800" y="1371600"/>
            <a:ext cx="7772400" cy="4114800"/>
          </a:xfrm>
        </p:spPr>
        <p:txBody>
          <a:bodyPr/>
          <a:lstStyle/>
          <a:p>
            <a:r>
              <a:rPr lang="en-US" dirty="0" smtClean="0"/>
              <a:t>I prefer to set the plotting axes so that “x” points to the right (East), as for normal plots.  For now re-set the “</a:t>
            </a:r>
            <a:r>
              <a:rPr lang="en-US" dirty="0" smtClean="0">
                <a:solidFill>
                  <a:srgbClr val="FF0000"/>
                </a:solidFill>
              </a:rPr>
              <a:t>specimen symmetry</a:t>
            </a:r>
            <a:r>
              <a:rPr lang="en-US" dirty="0" smtClean="0"/>
              <a:t>” to “orthorhombic”.</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22</a:t>
            </a:fld>
            <a:endParaRPr lang="en-US"/>
          </a:p>
        </p:txBody>
      </p:sp>
      <p:pic>
        <p:nvPicPr>
          <p:cNvPr id="5" name="Picture 4" descr="import_wizard-p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42335"/>
            <a:ext cx="3632200" cy="3210865"/>
          </a:xfrm>
          <a:prstGeom prst="rect">
            <a:avLst/>
          </a:prstGeom>
        </p:spPr>
      </p:pic>
      <p:sp>
        <p:nvSpPr>
          <p:cNvPr id="6" name="TextBox 5"/>
          <p:cNvSpPr txBox="1"/>
          <p:nvPr/>
        </p:nvSpPr>
        <p:spPr>
          <a:xfrm>
            <a:off x="6858000" y="4267200"/>
            <a:ext cx="2057400" cy="1477328"/>
          </a:xfrm>
          <a:prstGeom prst="rect">
            <a:avLst/>
          </a:prstGeom>
          <a:noFill/>
        </p:spPr>
        <p:txBody>
          <a:bodyPr wrap="square" rtlCol="0">
            <a:spAutoFit/>
          </a:bodyPr>
          <a:lstStyle/>
          <a:p>
            <a:r>
              <a:rPr lang="en-US" dirty="0" smtClean="0"/>
              <a:t>There is now a control to enforce plotting with X to the right (east):</a:t>
            </a:r>
          </a:p>
          <a:p>
            <a:pPr algn="ctr"/>
            <a:r>
              <a:rPr lang="en-US" dirty="0" smtClean="0">
                <a:solidFill>
                  <a:srgbClr val="FF0000"/>
                </a:solidFill>
              </a:rPr>
              <a:t>plotx2east</a:t>
            </a:r>
            <a:endParaRPr lang="en-US" dirty="0">
              <a:solidFill>
                <a:srgbClr val="FF0000"/>
              </a:solidFill>
            </a:endParaRPr>
          </a:p>
        </p:txBody>
      </p:sp>
    </p:spTree>
    <p:extLst>
      <p:ext uri="{BB962C8B-B14F-4D97-AF65-F5344CB8AC3E}">
        <p14:creationId xmlns:p14="http://schemas.microsoft.com/office/powerpoint/2010/main" val="17521341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 </a:t>
            </a:r>
            <a:r>
              <a:rPr lang="en-US" dirty="0" smtClean="0"/>
              <a:t>analysis – p4</a:t>
            </a:r>
            <a:endParaRPr lang="en-US" dirty="0"/>
          </a:p>
        </p:txBody>
      </p:sp>
      <p:sp>
        <p:nvSpPr>
          <p:cNvPr id="3" name="Content Placeholder 2"/>
          <p:cNvSpPr>
            <a:spLocks noGrp="1"/>
          </p:cNvSpPr>
          <p:nvPr>
            <p:ph idx="1"/>
          </p:nvPr>
        </p:nvSpPr>
        <p:spPr/>
        <p:txBody>
          <a:bodyPr/>
          <a:lstStyle/>
          <a:p>
            <a:r>
              <a:rPr lang="en-US" dirty="0" smtClean="0"/>
              <a:t>After clicking “Next &gt;&gt;”, you should see this window.</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23</a:t>
            </a:fld>
            <a:endParaRPr lang="en-US"/>
          </a:p>
        </p:txBody>
      </p:sp>
      <p:pic>
        <p:nvPicPr>
          <p:cNvPr id="5" name="Picture 4" descr="import_wizard-p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971800"/>
            <a:ext cx="4241800" cy="3749751"/>
          </a:xfrm>
          <a:prstGeom prst="rect">
            <a:avLst/>
          </a:prstGeom>
        </p:spPr>
      </p:pic>
    </p:spTree>
    <p:extLst>
      <p:ext uri="{BB962C8B-B14F-4D97-AF65-F5344CB8AC3E}">
        <p14:creationId xmlns:p14="http://schemas.microsoft.com/office/powerpoint/2010/main" val="13674037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PF </a:t>
            </a:r>
            <a:r>
              <a:rPr lang="en-US" dirty="0" smtClean="0"/>
              <a:t>analysis – p5</a:t>
            </a:r>
            <a:endParaRPr lang="en-US" dirty="0"/>
          </a:p>
        </p:txBody>
      </p:sp>
      <p:pic>
        <p:nvPicPr>
          <p:cNvPr id="5" name="Content Placeholder 4" descr="import_wizard-p5.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94" t="38" r="94" b="-152"/>
          <a:stretch/>
        </p:blipFill>
        <p:spPr>
          <a:xfrm>
            <a:off x="2209800" y="2743199"/>
            <a:ext cx="4495800" cy="3978863"/>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24</a:t>
            </a:fld>
            <a:endParaRPr lang="en-US"/>
          </a:p>
        </p:txBody>
      </p:sp>
      <p:sp>
        <p:nvSpPr>
          <p:cNvPr id="6" name="Content Placeholder 2"/>
          <p:cNvSpPr txBox="1">
            <a:spLocks/>
          </p:cNvSpPr>
          <p:nvPr/>
        </p:nvSpPr>
        <p:spPr bwMode="auto">
          <a:xfrm>
            <a:off x="685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r>
              <a:rPr lang="en-US" dirty="0" smtClean="0"/>
              <a:t>After clicking “</a:t>
            </a:r>
            <a:r>
              <a:rPr lang="en-US" dirty="0" smtClean="0">
                <a:solidFill>
                  <a:srgbClr val="FF0000"/>
                </a:solidFill>
              </a:rPr>
              <a:t>Next &gt;&gt;</a:t>
            </a:r>
            <a:r>
              <a:rPr lang="en-US" dirty="0" smtClean="0"/>
              <a:t>”, you should see this window (but with “orthorhombic” for the sample symmetry). Now click “Finish” to be done.</a:t>
            </a:r>
            <a:endParaRPr lang="en-US" dirty="0"/>
          </a:p>
        </p:txBody>
      </p:sp>
    </p:spTree>
    <p:extLst>
      <p:ext uri="{BB962C8B-B14F-4D97-AF65-F5344CB8AC3E}">
        <p14:creationId xmlns:p14="http://schemas.microsoft.com/office/powerpoint/2010/main" val="16606199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kumimoji="1" lang="en-US" altLang="ja-JP" dirty="0" smtClean="0"/>
              <a:t>Plot experimental PFs</a:t>
            </a:r>
            <a:endParaRPr kumimoji="1" lang="ja-JP" altLang="en-US" dirty="0"/>
          </a:p>
        </p:txBody>
      </p:sp>
      <p:sp>
        <p:nvSpPr>
          <p:cNvPr id="3" name="Content Placeholder 2"/>
          <p:cNvSpPr>
            <a:spLocks noGrp="1"/>
          </p:cNvSpPr>
          <p:nvPr>
            <p:ph idx="1"/>
          </p:nvPr>
        </p:nvSpPr>
        <p:spPr>
          <a:xfrm>
            <a:off x="685800" y="1143000"/>
            <a:ext cx="7772400" cy="1524000"/>
          </a:xfrm>
        </p:spPr>
        <p:txBody>
          <a:bodyPr/>
          <a:lstStyle/>
          <a:p>
            <a:r>
              <a:rPr kumimoji="1" lang="en-US" altLang="ja-JP" dirty="0" smtClean="0">
                <a:solidFill>
                  <a:srgbClr val="FF0000"/>
                </a:solidFill>
              </a:rPr>
              <a:t>Plot(</a:t>
            </a:r>
            <a:r>
              <a:rPr kumimoji="1" lang="en-US" altLang="ja-JP" dirty="0" err="1" smtClean="0">
                <a:solidFill>
                  <a:srgbClr val="FF0000"/>
                </a:solidFill>
              </a:rPr>
              <a:t>pf</a:t>
            </a:r>
            <a:r>
              <a:rPr kumimoji="1" lang="en-US" altLang="ja-JP" dirty="0" smtClean="0">
                <a:solidFill>
                  <a:srgbClr val="FF0000"/>
                </a:solidFill>
              </a:rPr>
              <a:t>)</a:t>
            </a:r>
            <a:r>
              <a:rPr kumimoji="1" lang="en-US" altLang="ja-JP" dirty="0" smtClean="0"/>
              <a:t> should show you discrete pole figures; “</a:t>
            </a:r>
            <a:r>
              <a:rPr kumimoji="1" lang="en-US" altLang="ja-JP" dirty="0" err="1" smtClean="0"/>
              <a:t>pf</a:t>
            </a:r>
            <a:r>
              <a:rPr kumimoji="1" lang="en-US" altLang="ja-JP" dirty="0" smtClean="0"/>
              <a:t>” was the default name of the PF data that you read in.</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25</a:t>
            </a:fld>
            <a:endParaRPr lang="en-US"/>
          </a:p>
        </p:txBody>
      </p:sp>
      <p:pic>
        <p:nvPicPr>
          <p:cNvPr id="5" name="Picture 4" descr="EPF-PF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8595"/>
            <a:ext cx="9144000" cy="4159405"/>
          </a:xfrm>
          <a:prstGeom prst="rect">
            <a:avLst/>
          </a:prstGeom>
        </p:spPr>
      </p:pic>
    </p:spTree>
    <p:extLst>
      <p:ext uri="{BB962C8B-B14F-4D97-AF65-F5344CB8AC3E}">
        <p14:creationId xmlns:p14="http://schemas.microsoft.com/office/powerpoint/2010/main" val="13577272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ODF analysis</a:t>
            </a:r>
            <a:endParaRPr lang="en-US" dirty="0"/>
          </a:p>
        </p:txBody>
      </p:sp>
      <p:sp>
        <p:nvSpPr>
          <p:cNvPr id="3" name="Content Placeholder 2"/>
          <p:cNvSpPr>
            <a:spLocks noGrp="1"/>
          </p:cNvSpPr>
          <p:nvPr>
            <p:ph idx="1"/>
          </p:nvPr>
        </p:nvSpPr>
        <p:spPr>
          <a:xfrm>
            <a:off x="685800" y="1447800"/>
            <a:ext cx="8077200" cy="5181600"/>
          </a:xfrm>
        </p:spPr>
        <p:txBody>
          <a:bodyPr/>
          <a:lstStyle/>
          <a:p>
            <a:r>
              <a:rPr lang="en-US" sz="2400" dirty="0" smtClean="0"/>
              <a:t>At this point you can run the ODF analysis:</a:t>
            </a:r>
          </a:p>
          <a:p>
            <a:pPr marL="0" indent="0">
              <a:buNone/>
            </a:pPr>
            <a:r>
              <a:rPr lang="en-US" sz="1200" dirty="0" err="1">
                <a:solidFill>
                  <a:srgbClr val="FF0000"/>
                </a:solidFill>
              </a:rPr>
              <a:t>odf</a:t>
            </a:r>
            <a:r>
              <a:rPr lang="en-US" sz="1200" dirty="0">
                <a:solidFill>
                  <a:srgbClr val="FF0000"/>
                </a:solidFill>
              </a:rPr>
              <a:t> = </a:t>
            </a:r>
            <a:r>
              <a:rPr lang="en-US" sz="1200" dirty="0" err="1">
                <a:solidFill>
                  <a:srgbClr val="FF0000"/>
                </a:solidFill>
              </a:rPr>
              <a:t>calcODF</a:t>
            </a:r>
            <a:r>
              <a:rPr lang="en-US" sz="1200" dirty="0">
                <a:solidFill>
                  <a:srgbClr val="FF0000"/>
                </a:solidFill>
              </a:rPr>
              <a:t>(</a:t>
            </a:r>
            <a:r>
              <a:rPr lang="en-US" sz="1200" dirty="0" err="1">
                <a:solidFill>
                  <a:srgbClr val="FF0000"/>
                </a:solidFill>
              </a:rPr>
              <a:t>pf</a:t>
            </a:r>
            <a:r>
              <a:rPr lang="en-US" sz="1200" dirty="0">
                <a:solidFill>
                  <a:srgbClr val="FF0000"/>
                </a:solidFill>
              </a:rPr>
              <a:t>)</a:t>
            </a:r>
          </a:p>
          <a:p>
            <a:pPr marL="0" indent="0">
              <a:buNone/>
            </a:pPr>
            <a:r>
              <a:rPr lang="en-US" sz="1200" dirty="0">
                <a:solidFill>
                  <a:srgbClr val="FF0000"/>
                </a:solidFill>
              </a:rPr>
              <a:t>------ MTEX -- PDF to ODF inversion ------------------</a:t>
            </a:r>
          </a:p>
          <a:p>
            <a:pPr marL="0" indent="0">
              <a:buNone/>
            </a:pPr>
            <a:r>
              <a:rPr lang="en-US" sz="1200" dirty="0">
                <a:solidFill>
                  <a:srgbClr val="FF0000"/>
                </a:solidFill>
              </a:rPr>
              <a:t>Call c-routine</a:t>
            </a:r>
          </a:p>
          <a:p>
            <a:pPr marL="0" indent="0">
              <a:buNone/>
            </a:pPr>
            <a:r>
              <a:rPr lang="en-US" sz="1200" dirty="0">
                <a:solidFill>
                  <a:srgbClr val="FF0000"/>
                </a:solidFill>
              </a:rPr>
              <a:t>initialize solver</a:t>
            </a:r>
          </a:p>
          <a:p>
            <a:pPr marL="0" indent="0">
              <a:buNone/>
            </a:pPr>
            <a:r>
              <a:rPr lang="en-US" sz="1200" dirty="0">
                <a:solidFill>
                  <a:srgbClr val="FF0000"/>
                </a:solidFill>
              </a:rPr>
              <a:t>start iteration</a:t>
            </a:r>
          </a:p>
          <a:p>
            <a:pPr marL="0" indent="0">
              <a:buNone/>
            </a:pPr>
            <a:r>
              <a:rPr lang="en-US" sz="1200" dirty="0">
                <a:solidFill>
                  <a:srgbClr val="FF0000"/>
                </a:solidFill>
              </a:rPr>
              <a:t>error: 7.1530E-01 4.2632E-01 2.1810E-01 1.3615E-01 9.8065E-02 7.7246E-02 7.1090E-02 6.7171E-02 6.4644E-02 6.2644E-02 6.0870E-02 </a:t>
            </a:r>
          </a:p>
          <a:p>
            <a:pPr marL="0" indent="0">
              <a:buNone/>
            </a:pPr>
            <a:r>
              <a:rPr lang="en-US" sz="1200" dirty="0">
                <a:solidFill>
                  <a:srgbClr val="FF0000"/>
                </a:solidFill>
              </a:rPr>
              <a:t>Finished PDF-ODF inversion.</a:t>
            </a:r>
          </a:p>
          <a:p>
            <a:pPr marL="0" indent="0">
              <a:buNone/>
            </a:pPr>
            <a:r>
              <a:rPr lang="en-US" sz="1200" dirty="0">
                <a:solidFill>
                  <a:srgbClr val="FF0000"/>
                </a:solidFill>
              </a:rPr>
              <a:t>error: 6.0870E-02</a:t>
            </a:r>
          </a:p>
          <a:p>
            <a:pPr marL="0" indent="0">
              <a:buNone/>
            </a:pPr>
            <a:r>
              <a:rPr lang="en-US" sz="1200" dirty="0">
                <a:solidFill>
                  <a:srgbClr val="FF0000"/>
                </a:solidFill>
              </a:rPr>
              <a:t>alpha: 1.0518E+00 1.0678E+00 1.1113E+00 </a:t>
            </a:r>
          </a:p>
          <a:p>
            <a:pPr marL="0" indent="0">
              <a:buNone/>
            </a:pPr>
            <a:r>
              <a:rPr lang="en-US" sz="1200" dirty="0">
                <a:solidFill>
                  <a:srgbClr val="FF0000"/>
                </a:solidFill>
              </a:rPr>
              <a:t>required time: 6s</a:t>
            </a:r>
          </a:p>
          <a:p>
            <a:pPr marL="0" indent="0">
              <a:buNone/>
            </a:pPr>
            <a:r>
              <a:rPr lang="en-US" sz="1200" dirty="0">
                <a:solidFill>
                  <a:srgbClr val="FF0000"/>
                </a:solidFill>
              </a:rPr>
              <a:t> </a:t>
            </a:r>
          </a:p>
          <a:p>
            <a:pPr marL="0" indent="0">
              <a:buNone/>
            </a:pPr>
            <a:r>
              <a:rPr lang="en-US" sz="1200" dirty="0" err="1">
                <a:solidFill>
                  <a:srgbClr val="FF0000"/>
                </a:solidFill>
              </a:rPr>
              <a:t>odf</a:t>
            </a:r>
            <a:r>
              <a:rPr lang="en-US" sz="1200" dirty="0">
                <a:solidFill>
                  <a:srgbClr val="FF0000"/>
                </a:solidFill>
              </a:rPr>
              <a:t> = ODF (show methods, plot)</a:t>
            </a:r>
          </a:p>
          <a:p>
            <a:pPr marL="0" indent="0">
              <a:buNone/>
            </a:pPr>
            <a:r>
              <a:rPr lang="en-US" sz="1200" dirty="0">
                <a:solidFill>
                  <a:srgbClr val="FF0000"/>
                </a:solidFill>
              </a:rPr>
              <a:t>  comment: ODF recalculated from /Users/</a:t>
            </a:r>
            <a:r>
              <a:rPr lang="en-US" sz="1200" dirty="0" err="1">
                <a:solidFill>
                  <a:srgbClr val="FF0000"/>
                </a:solidFill>
              </a:rPr>
              <a:t>rollett</a:t>
            </a:r>
            <a:r>
              <a:rPr lang="en-US" sz="1200" dirty="0">
                <a:solidFill>
                  <a:srgbClr val="FF0000"/>
                </a:solidFill>
              </a:rPr>
              <a:t>/Word/teaching/Micro14/</a:t>
            </a:r>
            <a:r>
              <a:rPr lang="en-US" sz="1200" dirty="0" err="1">
                <a:solidFill>
                  <a:srgbClr val="FF0000"/>
                </a:solidFill>
              </a:rPr>
              <a:t>MatLab_Casper</a:t>
            </a:r>
            <a:r>
              <a:rPr lang="en-US" sz="1200" dirty="0">
                <a:solidFill>
                  <a:srgbClr val="FF0000"/>
                </a:solidFill>
              </a:rPr>
              <a:t>/Al-PFs/</a:t>
            </a:r>
            <a:r>
              <a:rPr lang="en-US" sz="1200" dirty="0" err="1">
                <a:solidFill>
                  <a:srgbClr val="FF0000"/>
                </a:solidFill>
              </a:rPr>
              <a:t>alr.epf</a:t>
            </a:r>
            <a:endParaRPr lang="en-US" sz="1200" dirty="0">
              <a:solidFill>
                <a:srgbClr val="FF0000"/>
              </a:solidFill>
            </a:endParaRPr>
          </a:p>
          <a:p>
            <a:pPr marL="0" indent="0">
              <a:buNone/>
            </a:pPr>
            <a:r>
              <a:rPr lang="en-US" sz="1200" dirty="0">
                <a:solidFill>
                  <a:srgbClr val="FF0000"/>
                </a:solidFill>
              </a:rPr>
              <a:t>  crystal symmetry: aluminum (m-3m)</a:t>
            </a:r>
          </a:p>
          <a:p>
            <a:pPr marL="0" indent="0">
              <a:buNone/>
            </a:pPr>
            <a:r>
              <a:rPr lang="en-US" sz="1200" dirty="0">
                <a:solidFill>
                  <a:srgbClr val="FF0000"/>
                </a:solidFill>
              </a:rPr>
              <a:t>  sample symmetry : orthorhombic</a:t>
            </a:r>
          </a:p>
          <a:p>
            <a:pPr marL="0" indent="0">
              <a:buNone/>
            </a:pPr>
            <a:r>
              <a:rPr lang="en-US" sz="1200" dirty="0">
                <a:solidFill>
                  <a:srgbClr val="FF0000"/>
                </a:solidFill>
              </a:rPr>
              <a:t> </a:t>
            </a:r>
          </a:p>
          <a:p>
            <a:pPr marL="0" indent="0">
              <a:buNone/>
            </a:pPr>
            <a:r>
              <a:rPr lang="en-US" sz="1200" dirty="0">
                <a:solidFill>
                  <a:srgbClr val="FF0000"/>
                </a:solidFill>
              </a:rPr>
              <a:t>  Radially symmetric portion:</a:t>
            </a:r>
          </a:p>
          <a:p>
            <a:pPr marL="0" indent="0">
              <a:buNone/>
            </a:pPr>
            <a:r>
              <a:rPr lang="en-US" sz="1200" dirty="0">
                <a:solidFill>
                  <a:srgbClr val="FF0000"/>
                </a:solidFill>
              </a:rPr>
              <a:t>    kernel: de la </a:t>
            </a:r>
            <a:r>
              <a:rPr lang="en-US" sz="1200" dirty="0" err="1">
                <a:solidFill>
                  <a:srgbClr val="FF0000"/>
                </a:solidFill>
              </a:rPr>
              <a:t>Vallee</a:t>
            </a:r>
            <a:r>
              <a:rPr lang="en-US" sz="1200" dirty="0">
                <a:solidFill>
                  <a:srgbClr val="FF0000"/>
                </a:solidFill>
              </a:rPr>
              <a:t> </a:t>
            </a:r>
            <a:r>
              <a:rPr lang="en-US" sz="1200" dirty="0" err="1">
                <a:solidFill>
                  <a:srgbClr val="FF0000"/>
                </a:solidFill>
              </a:rPr>
              <a:t>Poussin</a:t>
            </a:r>
            <a:r>
              <a:rPr lang="en-US" sz="1200" dirty="0">
                <a:solidFill>
                  <a:srgbClr val="FF0000"/>
                </a:solidFill>
              </a:rPr>
              <a:t>, </a:t>
            </a:r>
            <a:r>
              <a:rPr lang="en-US" sz="1200" dirty="0" err="1">
                <a:solidFill>
                  <a:srgbClr val="FF0000"/>
                </a:solidFill>
              </a:rPr>
              <a:t>hw</a:t>
            </a:r>
            <a:r>
              <a:rPr lang="en-US" sz="1200" dirty="0">
                <a:solidFill>
                  <a:srgbClr val="FF0000"/>
                </a:solidFill>
              </a:rPr>
              <a:t> = 5°</a:t>
            </a:r>
          </a:p>
          <a:p>
            <a:pPr marL="0" indent="0">
              <a:buNone/>
            </a:pPr>
            <a:r>
              <a:rPr lang="en-US" sz="1200" dirty="0">
                <a:solidFill>
                  <a:srgbClr val="FF0000"/>
                </a:solidFill>
              </a:rPr>
              <a:t>    center: 1232 orientations, resolution: 5°</a:t>
            </a:r>
          </a:p>
          <a:p>
            <a:pPr marL="0" indent="0">
              <a:buNone/>
            </a:pPr>
            <a:r>
              <a:rPr lang="en-US" sz="1200" dirty="0">
                <a:solidFill>
                  <a:srgbClr val="FF0000"/>
                </a:solidFill>
              </a:rPr>
              <a:t>    weight: 1</a:t>
            </a:r>
          </a:p>
          <a:p>
            <a:pPr marL="0" indent="0">
              <a:buNone/>
            </a:pPr>
            <a:endParaRPr lang="en-US" sz="11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26</a:t>
            </a:fld>
            <a:endParaRPr lang="en-US"/>
          </a:p>
        </p:txBody>
      </p:sp>
    </p:spTree>
    <p:extLst>
      <p:ext uri="{BB962C8B-B14F-4D97-AF65-F5344CB8AC3E}">
        <p14:creationId xmlns:p14="http://schemas.microsoft.com/office/powerpoint/2010/main" val="33955282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Recalculated PFs</a:t>
            </a:r>
            <a:endParaRPr kumimoji="1" lang="ja-JP" altLang="en-US" dirty="0"/>
          </a:p>
        </p:txBody>
      </p:sp>
      <p:sp>
        <p:nvSpPr>
          <p:cNvPr id="3" name="Content Placeholder 2"/>
          <p:cNvSpPr>
            <a:spLocks noGrp="1"/>
          </p:cNvSpPr>
          <p:nvPr>
            <p:ph idx="1"/>
          </p:nvPr>
        </p:nvSpPr>
        <p:spPr>
          <a:xfrm>
            <a:off x="685800" y="1143000"/>
            <a:ext cx="7772400" cy="1447800"/>
          </a:xfrm>
        </p:spPr>
        <p:txBody>
          <a:bodyPr/>
          <a:lstStyle/>
          <a:p>
            <a:r>
              <a:rPr kumimoji="1" lang="en-US" altLang="ja-JP" sz="2400" dirty="0"/>
              <a:t>Type “</a:t>
            </a:r>
            <a:r>
              <a:rPr kumimoji="1" lang="en-US" altLang="ja-JP" sz="2400" dirty="0" err="1" smtClean="0">
                <a:solidFill>
                  <a:srgbClr val="FF0000"/>
                </a:solidFill>
              </a:rPr>
              <a:t>plotPDF</a:t>
            </a:r>
            <a:r>
              <a:rPr kumimoji="1" lang="en-US" altLang="ja-JP" sz="2400" dirty="0" smtClean="0">
                <a:solidFill>
                  <a:srgbClr val="FF0000"/>
                </a:solidFill>
              </a:rPr>
              <a:t>(</a:t>
            </a:r>
            <a:r>
              <a:rPr kumimoji="1" lang="en-US" altLang="ja-JP" sz="2400" dirty="0" err="1">
                <a:solidFill>
                  <a:srgbClr val="FF0000"/>
                </a:solidFill>
              </a:rPr>
              <a:t>odf,h,'antipodal</a:t>
            </a:r>
            <a:r>
              <a:rPr kumimoji="1" lang="en-US" altLang="ja-JP" sz="2400" dirty="0">
                <a:solidFill>
                  <a:srgbClr val="FF0000"/>
                </a:solidFill>
              </a:rPr>
              <a:t>'</a:t>
            </a:r>
            <a:r>
              <a:rPr kumimoji="1" lang="en-US" altLang="ja-JP" sz="2400" dirty="0" smtClean="0">
                <a:solidFill>
                  <a:srgbClr val="FF0000"/>
                </a:solidFill>
              </a:rPr>
              <a:t>)</a:t>
            </a:r>
            <a:r>
              <a:rPr kumimoji="1" lang="en-US" altLang="ja-JP" sz="2400" dirty="0" smtClean="0"/>
              <a:t>” to plot the same set of pole figures but based on the ODF. Note that these are quadrant PFs because of the assumed orthorhombic sample symmetry.</a:t>
            </a:r>
            <a:endParaRPr kumimoji="1" lang="ja-JP" alt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27</a:t>
            </a:fld>
            <a:endParaRPr lang="en-US"/>
          </a:p>
        </p:txBody>
      </p:sp>
      <p:pic>
        <p:nvPicPr>
          <p:cNvPr id="5" name="Picture 4" descr="quarter-PF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8595"/>
            <a:ext cx="9144000" cy="4159405"/>
          </a:xfrm>
          <a:prstGeom prst="rect">
            <a:avLst/>
          </a:prstGeom>
        </p:spPr>
      </p:pic>
    </p:spTree>
    <p:extLst>
      <p:ext uri="{BB962C8B-B14F-4D97-AF65-F5344CB8AC3E}">
        <p14:creationId xmlns:p14="http://schemas.microsoft.com/office/powerpoint/2010/main" val="34910475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kumimoji="1" lang="en-US" altLang="ja-JP" dirty="0" smtClean="0"/>
              <a:t>Adjust sample symmetry</a:t>
            </a:r>
            <a:endParaRPr kumimoji="1" lang="ja-JP" altLang="en-US" dirty="0"/>
          </a:p>
        </p:txBody>
      </p:sp>
      <p:sp>
        <p:nvSpPr>
          <p:cNvPr id="3" name="Content Placeholder 2"/>
          <p:cNvSpPr>
            <a:spLocks noGrp="1"/>
          </p:cNvSpPr>
          <p:nvPr>
            <p:ph idx="1"/>
          </p:nvPr>
        </p:nvSpPr>
        <p:spPr>
          <a:xfrm>
            <a:off x="685800" y="914400"/>
            <a:ext cx="7772400" cy="1905000"/>
          </a:xfrm>
        </p:spPr>
        <p:txBody>
          <a:bodyPr/>
          <a:lstStyle/>
          <a:p>
            <a:r>
              <a:rPr kumimoji="1" lang="en-US" altLang="ja-JP" dirty="0" smtClean="0"/>
              <a:t>Now go into the script that you had generated for the PF import, and change (by editing it) the sample symmetry from orthorhombic to triclinic.</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28</a:t>
            </a:fld>
            <a:endParaRPr lang="en-US"/>
          </a:p>
        </p:txBody>
      </p:sp>
      <p:pic>
        <p:nvPicPr>
          <p:cNvPr id="5" name="Picture 4" descr="import-script-shows-SS=triclini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415601"/>
            <a:ext cx="5943600" cy="4368188"/>
          </a:xfrm>
          <a:prstGeom prst="rect">
            <a:avLst/>
          </a:prstGeom>
        </p:spPr>
      </p:pic>
      <p:cxnSp>
        <p:nvCxnSpPr>
          <p:cNvPr id="7" name="Straight Arrow Connector 6"/>
          <p:cNvCxnSpPr/>
          <p:nvPr/>
        </p:nvCxnSpPr>
        <p:spPr bwMode="auto">
          <a:xfrm>
            <a:off x="1828800" y="2895600"/>
            <a:ext cx="1981200" cy="15240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9527821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kumimoji="1" lang="en-US" altLang="ja-JP" dirty="0" smtClean="0"/>
              <a:t>Re-analyze</a:t>
            </a:r>
            <a:endParaRPr kumimoji="1" lang="ja-JP" altLang="en-US" dirty="0"/>
          </a:p>
        </p:txBody>
      </p:sp>
      <p:sp>
        <p:nvSpPr>
          <p:cNvPr id="3" name="Content Placeholder 2"/>
          <p:cNvSpPr>
            <a:spLocks noGrp="1"/>
          </p:cNvSpPr>
          <p:nvPr>
            <p:ph idx="1"/>
          </p:nvPr>
        </p:nvSpPr>
        <p:spPr>
          <a:xfrm>
            <a:off x="685800" y="1371600"/>
            <a:ext cx="7772400" cy="4114800"/>
          </a:xfrm>
        </p:spPr>
        <p:txBody>
          <a:bodyPr/>
          <a:lstStyle/>
          <a:p>
            <a:r>
              <a:rPr kumimoji="1" lang="en-US" altLang="ja-JP" dirty="0" smtClean="0"/>
              <a:t>Re-run the </a:t>
            </a:r>
            <a:r>
              <a:rPr kumimoji="1" lang="en-US" altLang="ja-JP" dirty="0" err="1" smtClean="0"/>
              <a:t>calcODF</a:t>
            </a:r>
            <a:r>
              <a:rPr kumimoji="1" lang="en-US" altLang="ja-JP" dirty="0" smtClean="0"/>
              <a:t> and </a:t>
            </a:r>
            <a:r>
              <a:rPr kumimoji="1" lang="en-US" altLang="ja-JP" dirty="0" err="1" smtClean="0"/>
              <a:t>plotpdf</a:t>
            </a:r>
            <a:r>
              <a:rPr kumimoji="1" lang="en-US" altLang="ja-JP" dirty="0" smtClean="0"/>
              <a:t> commands.</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29</a:t>
            </a:fld>
            <a:endParaRPr lang="en-US"/>
          </a:p>
        </p:txBody>
      </p:sp>
      <p:pic>
        <p:nvPicPr>
          <p:cNvPr id="5" name="Picture 4" descr="calc-PFs-triclinic-S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0"/>
            <a:ext cx="9144000" cy="4159405"/>
          </a:xfrm>
          <a:prstGeom prst="rect">
            <a:avLst/>
          </a:prstGeom>
        </p:spPr>
      </p:pic>
    </p:spTree>
    <p:extLst>
      <p:ext uri="{BB962C8B-B14F-4D97-AF65-F5344CB8AC3E}">
        <p14:creationId xmlns:p14="http://schemas.microsoft.com/office/powerpoint/2010/main" val="4034949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a:t>In-Class </a:t>
            </a:r>
            <a:r>
              <a:rPr lang="en-US" dirty="0" smtClean="0"/>
              <a:t>Questions: 2</a:t>
            </a:r>
            <a:endParaRPr lang="en-US" dirty="0"/>
          </a:p>
        </p:txBody>
      </p:sp>
      <p:sp>
        <p:nvSpPr>
          <p:cNvPr id="3" name="Content Placeholder 2"/>
          <p:cNvSpPr>
            <a:spLocks noGrp="1"/>
          </p:cNvSpPr>
          <p:nvPr>
            <p:ph idx="1"/>
          </p:nvPr>
        </p:nvSpPr>
        <p:spPr>
          <a:xfrm>
            <a:off x="228600" y="838200"/>
            <a:ext cx="8763000" cy="5791200"/>
          </a:xfrm>
        </p:spPr>
        <p:txBody>
          <a:bodyPr/>
          <a:lstStyle/>
          <a:p>
            <a:r>
              <a:rPr lang="en-US" sz="2000" dirty="0"/>
              <a:t>How does misorientation apply to </a:t>
            </a:r>
            <a:r>
              <a:rPr lang="en-US" sz="2000" dirty="0" err="1"/>
              <a:t>CdTe</a:t>
            </a:r>
            <a:r>
              <a:rPr lang="en-US" sz="2000" dirty="0"/>
              <a:t> (or any other polycrystalline material)</a:t>
            </a:r>
            <a:r>
              <a:rPr lang="en-US" sz="2000" dirty="0" smtClean="0"/>
              <a:t>?</a:t>
            </a:r>
            <a:r>
              <a:rPr lang="en-US" sz="2000" dirty="0">
                <a:solidFill>
                  <a:srgbClr val="0000FF"/>
                </a:solidFill>
              </a:rPr>
              <a:t> </a:t>
            </a:r>
            <a:r>
              <a:rPr lang="en-US" sz="2000" dirty="0" smtClean="0">
                <a:solidFill>
                  <a:srgbClr val="0000FF"/>
                </a:solidFill>
              </a:rPr>
              <a:t>Misorientation is the term used to describe the </a:t>
            </a:r>
            <a:r>
              <a:rPr lang="en-US" sz="2000" i="1" dirty="0" smtClean="0">
                <a:solidFill>
                  <a:srgbClr val="0000FF"/>
                </a:solidFill>
              </a:rPr>
              <a:t>difference</a:t>
            </a:r>
            <a:r>
              <a:rPr lang="en-US" sz="2000" dirty="0" smtClean="0">
                <a:solidFill>
                  <a:srgbClr val="0000FF"/>
                </a:solidFill>
              </a:rPr>
              <a:t> in orientation, generally across a grain boundary (but between any pair of orientations in general).</a:t>
            </a:r>
            <a:endParaRPr lang="en-US" sz="2000" dirty="0"/>
          </a:p>
          <a:p>
            <a:r>
              <a:rPr lang="en-US" sz="2000" dirty="0" smtClean="0"/>
              <a:t>How </a:t>
            </a:r>
            <a:r>
              <a:rPr lang="en-US" sz="2000" dirty="0"/>
              <a:t>is crystal symmetry taken into account in texture and grain boundary analysis? </a:t>
            </a:r>
            <a:r>
              <a:rPr lang="en-US" sz="2000" dirty="0">
                <a:solidFill>
                  <a:srgbClr val="0000FF"/>
                </a:solidFill>
              </a:rPr>
              <a:t>The </a:t>
            </a:r>
            <a:r>
              <a:rPr lang="en-US" sz="2000" dirty="0" smtClean="0">
                <a:solidFill>
                  <a:srgbClr val="0000FF"/>
                </a:solidFill>
              </a:rPr>
              <a:t>symmetry of a crystal defines a point group; that point group must be used to calculate the minimum set of orientations or misorientations that are physically possible. </a:t>
            </a:r>
            <a:endParaRPr lang="en-US" sz="2000" dirty="0"/>
          </a:p>
          <a:p>
            <a:r>
              <a:rPr lang="en-US" sz="2000" dirty="0"/>
              <a:t>What is the procedure that one can follow to use </a:t>
            </a:r>
            <a:r>
              <a:rPr lang="en-US" sz="2000" dirty="0" err="1"/>
              <a:t>Matlab+MTex</a:t>
            </a:r>
            <a:r>
              <a:rPr lang="en-US" sz="2000" dirty="0"/>
              <a:t> to construct an orientation distribution from pole figure data</a:t>
            </a:r>
            <a:r>
              <a:rPr lang="en-US" sz="2000" dirty="0" smtClean="0"/>
              <a:t>?</a:t>
            </a:r>
            <a:r>
              <a:rPr lang="en-US" sz="2000" dirty="0">
                <a:solidFill>
                  <a:srgbClr val="0000FF"/>
                </a:solidFill>
              </a:rPr>
              <a:t> </a:t>
            </a:r>
            <a:r>
              <a:rPr lang="en-US" sz="2000" dirty="0" smtClean="0">
                <a:solidFill>
                  <a:srgbClr val="0000FF"/>
                </a:solidFill>
              </a:rPr>
              <a:t>This procedure is described in these lecture notes. </a:t>
            </a:r>
            <a:endParaRPr lang="en-US" sz="2000" dirty="0"/>
          </a:p>
          <a:p>
            <a:r>
              <a:rPr lang="en-US" sz="2000" dirty="0"/>
              <a:t>What is the procedure that one can follow to use </a:t>
            </a:r>
            <a:r>
              <a:rPr lang="en-US" sz="2000" dirty="0" err="1"/>
              <a:t>Matlab+MTex</a:t>
            </a:r>
            <a:r>
              <a:rPr lang="en-US" sz="2000" dirty="0"/>
              <a:t> to construct an orientation distribution from EBSD data</a:t>
            </a:r>
            <a:r>
              <a:rPr lang="en-US" sz="2000" dirty="0" smtClean="0"/>
              <a:t>?</a:t>
            </a:r>
            <a:r>
              <a:rPr lang="en-US" sz="2000" dirty="0">
                <a:solidFill>
                  <a:srgbClr val="0000FF"/>
                </a:solidFill>
              </a:rPr>
              <a:t> </a:t>
            </a:r>
            <a:r>
              <a:rPr lang="en-US" sz="2000" dirty="0" smtClean="0">
                <a:solidFill>
                  <a:srgbClr val="0000FF"/>
                </a:solidFill>
              </a:rPr>
              <a:t>As with pole figures, this is described in the notes. In general, it is reasonable to use the procedure provided by the MTEX package.</a:t>
            </a:r>
            <a:endParaRPr lang="en-US" sz="2000" dirty="0"/>
          </a:p>
          <a:p>
            <a:r>
              <a:rPr lang="en-US" sz="2000" dirty="0"/>
              <a:t>What else can one obtain from a </a:t>
            </a:r>
            <a:r>
              <a:rPr lang="en-US" sz="2000" dirty="0" err="1"/>
              <a:t>Matlab+MTex</a:t>
            </a:r>
            <a:r>
              <a:rPr lang="en-US" sz="2000" dirty="0"/>
              <a:t> analysis</a:t>
            </a:r>
            <a:r>
              <a:rPr lang="en-US" sz="2000" dirty="0" smtClean="0"/>
              <a:t>?</a:t>
            </a:r>
            <a:r>
              <a:rPr lang="en-US" sz="2000" dirty="0">
                <a:solidFill>
                  <a:srgbClr val="0000FF"/>
                </a:solidFill>
              </a:rPr>
              <a:t> </a:t>
            </a:r>
            <a:r>
              <a:rPr lang="en-US" sz="2000" dirty="0" smtClean="0">
                <a:solidFill>
                  <a:srgbClr val="0000FF"/>
                </a:solidFill>
              </a:rPr>
              <a:t>In principle, one can perform any analysis although some degree of exploration may be required to implement any given type of analysis. </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a:t>
            </a:fld>
            <a:endParaRPr lang="en-US"/>
          </a:p>
        </p:txBody>
      </p:sp>
    </p:spTree>
    <p:extLst>
      <p:ext uri="{BB962C8B-B14F-4D97-AF65-F5344CB8AC3E}">
        <p14:creationId xmlns:p14="http://schemas.microsoft.com/office/powerpoint/2010/main" val="19741932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Inverse PFs</a:t>
            </a:r>
            <a:endParaRPr kumimoji="1" lang="ja-JP" altLang="en-US" dirty="0"/>
          </a:p>
        </p:txBody>
      </p:sp>
      <p:sp>
        <p:nvSpPr>
          <p:cNvPr id="3" name="Content Placeholder 2"/>
          <p:cNvSpPr>
            <a:spLocks noGrp="1"/>
          </p:cNvSpPr>
          <p:nvPr>
            <p:ph idx="1"/>
          </p:nvPr>
        </p:nvSpPr>
        <p:spPr>
          <a:xfrm>
            <a:off x="685800" y="1295400"/>
            <a:ext cx="7772400" cy="4114800"/>
          </a:xfrm>
        </p:spPr>
        <p:txBody>
          <a:bodyPr/>
          <a:lstStyle/>
          <a:p>
            <a:r>
              <a:rPr kumimoji="1" lang="en-US" altLang="ja-JP" sz="2400" dirty="0" smtClean="0"/>
              <a:t>To get a complete set of 3 inverse pole figures</a:t>
            </a:r>
            <a:r>
              <a:rPr kumimoji="1" lang="en-US" altLang="ja-JP" sz="2400" dirty="0"/>
              <a:t>, type “</a:t>
            </a:r>
            <a:r>
              <a:rPr kumimoji="1" lang="en-US" altLang="ja-JP" sz="2400" dirty="0" err="1" smtClean="0">
                <a:solidFill>
                  <a:srgbClr val="FF0000"/>
                </a:solidFill>
              </a:rPr>
              <a:t>plotIPDF</a:t>
            </a:r>
            <a:r>
              <a:rPr kumimoji="1" lang="en-US" altLang="ja-JP" sz="2400" dirty="0" smtClean="0">
                <a:solidFill>
                  <a:srgbClr val="FF0000"/>
                </a:solidFill>
              </a:rPr>
              <a:t>(</a:t>
            </a:r>
            <a:r>
              <a:rPr kumimoji="1" lang="en-US" altLang="ja-JP" sz="2400" dirty="0" err="1">
                <a:solidFill>
                  <a:srgbClr val="FF0000"/>
                </a:solidFill>
              </a:rPr>
              <a:t>odf</a:t>
            </a:r>
            <a:r>
              <a:rPr kumimoji="1" lang="en-US" altLang="ja-JP" sz="2400" dirty="0">
                <a:solidFill>
                  <a:srgbClr val="FF0000"/>
                </a:solidFill>
              </a:rPr>
              <a:t>,[</a:t>
            </a:r>
            <a:r>
              <a:rPr kumimoji="1" lang="en-US" altLang="ja-JP" sz="2400" dirty="0" err="1">
                <a:solidFill>
                  <a:srgbClr val="FF0000"/>
                </a:solidFill>
              </a:rPr>
              <a:t>xvector,yvector,zvector</a:t>
            </a:r>
            <a:r>
              <a:rPr kumimoji="1" lang="en-US" altLang="ja-JP" sz="2400" dirty="0">
                <a:solidFill>
                  <a:srgbClr val="FF0000"/>
                </a:solidFill>
              </a:rPr>
              <a:t>],'antipodal')</a:t>
            </a:r>
            <a:r>
              <a:rPr kumimoji="1" lang="en-US" altLang="ja-JP" sz="2400" dirty="0"/>
              <a:t>”</a:t>
            </a:r>
            <a:r>
              <a:rPr kumimoji="1" lang="en-US" altLang="ja-JP" sz="2400" dirty="0" smtClean="0"/>
              <a:t>.  The 3 sample directions are specified by the built-in “</a:t>
            </a:r>
            <a:r>
              <a:rPr kumimoji="1" lang="en-US" altLang="ja-JP" sz="2400" dirty="0" err="1" smtClean="0"/>
              <a:t>xvector</a:t>
            </a:r>
            <a:r>
              <a:rPr kumimoji="1" lang="en-US" altLang="ja-JP" sz="2400" dirty="0" smtClean="0"/>
              <a:t>”, “</a:t>
            </a:r>
            <a:r>
              <a:rPr kumimoji="1" lang="en-US" altLang="ja-JP" sz="2400" dirty="0" err="1" smtClean="0"/>
              <a:t>yvector</a:t>
            </a:r>
            <a:r>
              <a:rPr kumimoji="1" lang="en-US" altLang="ja-JP" sz="2400" dirty="0" smtClean="0"/>
              <a:t>” and “</a:t>
            </a:r>
            <a:r>
              <a:rPr kumimoji="1" lang="en-US" altLang="ja-JP" sz="2400" dirty="0" err="1" smtClean="0"/>
              <a:t>zvector</a:t>
            </a:r>
            <a:r>
              <a:rPr kumimoji="1" lang="en-US" altLang="ja-JP" sz="2400" dirty="0" smtClean="0"/>
              <a:t>”. You may need to use </a:t>
            </a:r>
            <a:r>
              <a:rPr kumimoji="1" lang="en-US" altLang="ja-JP" sz="2400" dirty="0" smtClean="0">
                <a:solidFill>
                  <a:srgbClr val="FF0000"/>
                </a:solidFill>
              </a:rPr>
              <a:t>Annotate </a:t>
            </a:r>
            <a:r>
              <a:rPr kumimoji="1" lang="en-US" altLang="ja-JP" sz="2400" dirty="0" smtClean="0"/>
              <a:t>to label the corners.</a:t>
            </a:r>
            <a:endParaRPr kumimoji="1" lang="ja-JP" alt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30</a:t>
            </a:fld>
            <a:endParaRPr lang="en-US"/>
          </a:p>
        </p:txBody>
      </p:sp>
      <p:pic>
        <p:nvPicPr>
          <p:cNvPr id="5" name="Picture 4" descr="invPFs-fromODF.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0240"/>
            <a:ext cx="9144000" cy="3667760"/>
          </a:xfrm>
          <a:prstGeom prst="rect">
            <a:avLst/>
          </a:prstGeom>
        </p:spPr>
      </p:pic>
    </p:spTree>
    <p:extLst>
      <p:ext uri="{BB962C8B-B14F-4D97-AF65-F5344CB8AC3E}">
        <p14:creationId xmlns:p14="http://schemas.microsoft.com/office/powerpoint/2010/main" val="2659280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kumimoji="1" lang="en-US" altLang="ja-JP" dirty="0" smtClean="0"/>
              <a:t>Sections through ODF</a:t>
            </a:r>
            <a:endParaRPr kumimoji="1" lang="ja-JP" altLang="en-US" dirty="0"/>
          </a:p>
        </p:txBody>
      </p:sp>
      <p:sp>
        <p:nvSpPr>
          <p:cNvPr id="3" name="Content Placeholder 2"/>
          <p:cNvSpPr>
            <a:spLocks noGrp="1"/>
          </p:cNvSpPr>
          <p:nvPr>
            <p:ph idx="1"/>
          </p:nvPr>
        </p:nvSpPr>
        <p:spPr>
          <a:xfrm>
            <a:off x="685800" y="990600"/>
            <a:ext cx="7772400" cy="4114800"/>
          </a:xfrm>
        </p:spPr>
        <p:txBody>
          <a:bodyPr/>
          <a:lstStyle/>
          <a:p>
            <a:r>
              <a:rPr kumimoji="1" lang="en-US" altLang="ja-JP" dirty="0" smtClean="0">
                <a:solidFill>
                  <a:srgbClr val="FF0000"/>
                </a:solidFill>
              </a:rPr>
              <a:t>plot(odf,’PHI2’,'sections'</a:t>
            </a:r>
            <a:r>
              <a:rPr kumimoji="1" lang="en-US" altLang="ja-JP" dirty="0" smtClean="0"/>
              <a:t>) will give you plots of sections through the ODF.  These go to 360° in phi1, because of the triclinic sample symmetry.</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31</a:t>
            </a:fld>
            <a:endParaRPr lang="en-US"/>
          </a:p>
        </p:txBody>
      </p:sp>
      <p:pic>
        <p:nvPicPr>
          <p:cNvPr id="5" name="Picture 4" descr="ODF-sections-360.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43200"/>
            <a:ext cx="8268056" cy="4114800"/>
          </a:xfrm>
          <a:prstGeom prst="rect">
            <a:avLst/>
          </a:prstGeom>
        </p:spPr>
      </p:pic>
    </p:spTree>
    <p:extLst>
      <p:ext uri="{BB962C8B-B14F-4D97-AF65-F5344CB8AC3E}">
        <p14:creationId xmlns:p14="http://schemas.microsoft.com/office/powerpoint/2010/main" val="4172679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3D view</a:t>
            </a:r>
            <a:endParaRPr kumimoji="1" lang="ja-JP" altLang="en-US" dirty="0"/>
          </a:p>
        </p:txBody>
      </p:sp>
      <p:sp>
        <p:nvSpPr>
          <p:cNvPr id="3" name="Content Placeholder 2"/>
          <p:cNvSpPr>
            <a:spLocks noGrp="1"/>
          </p:cNvSpPr>
          <p:nvPr>
            <p:ph idx="1"/>
          </p:nvPr>
        </p:nvSpPr>
        <p:spPr>
          <a:xfrm>
            <a:off x="685800" y="1219200"/>
            <a:ext cx="7772400" cy="4114800"/>
          </a:xfrm>
        </p:spPr>
        <p:txBody>
          <a:bodyPr/>
          <a:lstStyle/>
          <a:p>
            <a:r>
              <a:rPr kumimoji="1" lang="en-US" altLang="ja-JP" dirty="0"/>
              <a:t>“</a:t>
            </a:r>
            <a:r>
              <a:rPr kumimoji="1" lang="en-US" altLang="ja-JP" dirty="0">
                <a:solidFill>
                  <a:srgbClr val="FF0000"/>
                </a:solidFill>
              </a:rPr>
              <a:t>plot(odf,'PHI2','surf3'</a:t>
            </a:r>
            <a:r>
              <a:rPr kumimoji="1" lang="en-US" altLang="ja-JP" dirty="0" smtClean="0">
                <a:solidFill>
                  <a:srgbClr val="FF0000"/>
                </a:solidFill>
              </a:rPr>
              <a:t>)</a:t>
            </a:r>
            <a:r>
              <a:rPr kumimoji="1" lang="en-US" altLang="ja-JP" dirty="0" smtClean="0"/>
              <a:t>” – gives rotatable view.</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32</a:t>
            </a:fld>
            <a:endParaRPr lang="en-US"/>
          </a:p>
        </p:txBody>
      </p:sp>
      <p:pic>
        <p:nvPicPr>
          <p:cNvPr id="5" name="Picture 4" descr="ODF-3D-vie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05000"/>
            <a:ext cx="5384800" cy="4740547"/>
          </a:xfrm>
          <a:prstGeom prst="rect">
            <a:avLst/>
          </a:prstGeom>
        </p:spPr>
      </p:pic>
    </p:spTree>
    <p:extLst>
      <p:ext uri="{BB962C8B-B14F-4D97-AF65-F5344CB8AC3E}">
        <p14:creationId xmlns:p14="http://schemas.microsoft.com/office/powerpoint/2010/main" val="59188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Misc.</a:t>
            </a:r>
            <a:endParaRPr kumimoji="1" lang="ja-JP" altLang="en-US" dirty="0"/>
          </a:p>
        </p:txBody>
      </p:sp>
      <p:sp>
        <p:nvSpPr>
          <p:cNvPr id="3" name="Content Placeholder 2"/>
          <p:cNvSpPr>
            <a:spLocks noGrp="1"/>
          </p:cNvSpPr>
          <p:nvPr>
            <p:ph idx="1"/>
          </p:nvPr>
        </p:nvSpPr>
        <p:spPr>
          <a:xfrm>
            <a:off x="685800" y="1295400"/>
            <a:ext cx="7772400" cy="4114800"/>
          </a:xfrm>
        </p:spPr>
        <p:txBody>
          <a:bodyPr/>
          <a:lstStyle/>
          <a:p>
            <a:pPr marL="0" indent="0">
              <a:buNone/>
            </a:pPr>
            <a:r>
              <a:rPr kumimoji="1" lang="is-IS" altLang="ja-JP" dirty="0"/>
              <a:t>&gt;&gt; </a:t>
            </a:r>
            <a:r>
              <a:rPr kumimoji="1" lang="is-IS" altLang="ja-JP" dirty="0">
                <a:solidFill>
                  <a:srgbClr val="FF0000"/>
                </a:solidFill>
              </a:rPr>
              <a:t>textureindex(odf)</a:t>
            </a:r>
          </a:p>
          <a:p>
            <a:pPr marL="0" indent="0">
              <a:buNone/>
            </a:pPr>
            <a:r>
              <a:rPr kumimoji="1" lang="is-IS" altLang="ja-JP" dirty="0" smtClean="0"/>
              <a:t>ans =</a:t>
            </a:r>
            <a:endParaRPr kumimoji="1" lang="is-IS" altLang="ja-JP" dirty="0"/>
          </a:p>
          <a:p>
            <a:pPr marL="0" indent="0">
              <a:buNone/>
            </a:pPr>
            <a:r>
              <a:rPr kumimoji="1" lang="is-IS" altLang="ja-JP" dirty="0"/>
              <a:t>   </a:t>
            </a:r>
            <a:r>
              <a:rPr kumimoji="1" lang="is-IS" altLang="ja-JP" dirty="0" smtClean="0"/>
              <a:t>10.6263</a:t>
            </a:r>
            <a:br>
              <a:rPr kumimoji="1" lang="is-IS" altLang="ja-JP" dirty="0" smtClean="0"/>
            </a:br>
            <a:r>
              <a:rPr kumimoji="1" lang="pl-PL" altLang="ja-JP" dirty="0"/>
              <a:t>&gt;&gt; </a:t>
            </a:r>
            <a:r>
              <a:rPr kumimoji="1" lang="pl-PL" altLang="ja-JP" dirty="0" err="1">
                <a:solidFill>
                  <a:srgbClr val="FF0000"/>
                </a:solidFill>
              </a:rPr>
              <a:t>entropy</a:t>
            </a:r>
            <a:r>
              <a:rPr kumimoji="1" lang="pl-PL" altLang="ja-JP" dirty="0">
                <a:solidFill>
                  <a:srgbClr val="FF0000"/>
                </a:solidFill>
              </a:rPr>
              <a:t>(</a:t>
            </a:r>
            <a:r>
              <a:rPr kumimoji="1" lang="pl-PL" altLang="ja-JP" dirty="0" err="1">
                <a:solidFill>
                  <a:srgbClr val="FF0000"/>
                </a:solidFill>
              </a:rPr>
              <a:t>odf</a:t>
            </a:r>
            <a:r>
              <a:rPr kumimoji="1" lang="pl-PL" altLang="ja-JP" dirty="0" smtClean="0">
                <a:solidFill>
                  <a:srgbClr val="FF0000"/>
                </a:solidFill>
              </a:rPr>
              <a:t>)</a:t>
            </a:r>
            <a:endParaRPr kumimoji="1" lang="pl-PL" altLang="ja-JP" dirty="0">
              <a:solidFill>
                <a:srgbClr val="FF0000"/>
              </a:solidFill>
            </a:endParaRPr>
          </a:p>
          <a:p>
            <a:pPr marL="0" indent="0">
              <a:buNone/>
            </a:pPr>
            <a:r>
              <a:rPr kumimoji="1" lang="pl-PL" altLang="ja-JP" dirty="0"/>
              <a:t>ans </a:t>
            </a:r>
            <a:r>
              <a:rPr kumimoji="1" lang="pl-PL" altLang="ja-JP" dirty="0" smtClean="0"/>
              <a:t>=</a:t>
            </a:r>
            <a:endParaRPr kumimoji="1" lang="pl-PL" altLang="ja-JP" dirty="0"/>
          </a:p>
          <a:p>
            <a:pPr marL="0" indent="0">
              <a:buNone/>
            </a:pPr>
            <a:r>
              <a:rPr kumimoji="1" lang="pl-PL" altLang="ja-JP" dirty="0"/>
              <a:t>   -</a:t>
            </a:r>
            <a:r>
              <a:rPr kumimoji="1" lang="pl-PL" altLang="ja-JP" dirty="0" smtClean="0"/>
              <a:t>1.6371</a:t>
            </a:r>
          </a:p>
          <a:p>
            <a:r>
              <a:rPr kumimoji="1" lang="en-US" altLang="ja-JP" dirty="0" smtClean="0"/>
              <a:t>These values suggest a moderately strong texture.</a:t>
            </a:r>
            <a:br>
              <a:rPr kumimoji="1" lang="en-US" altLang="ja-JP" dirty="0" smtClean="0"/>
            </a:br>
            <a:endParaRPr kumimoji="1" lang="en-US" altLang="ja-JP" dirty="0" smtClean="0"/>
          </a:p>
          <a:p>
            <a:r>
              <a:rPr kumimoji="1" lang="en-US" altLang="ja-JP" dirty="0" smtClean="0"/>
              <a:t>The section on “Characterizing ODFs” provides a few other techniques.</a:t>
            </a:r>
            <a:endParaRPr kumimoji="1" lang="en-US" altLang="ja-JP"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33</a:t>
            </a:fld>
            <a:endParaRPr lang="en-US"/>
          </a:p>
        </p:txBody>
      </p:sp>
    </p:spTree>
    <p:extLst>
      <p:ext uri="{BB962C8B-B14F-4D97-AF65-F5344CB8AC3E}">
        <p14:creationId xmlns:p14="http://schemas.microsoft.com/office/powerpoint/2010/main" val="1910022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 tricks</a:t>
            </a:r>
            <a:endParaRPr lang="en-US" dirty="0"/>
          </a:p>
        </p:txBody>
      </p:sp>
      <p:sp>
        <p:nvSpPr>
          <p:cNvPr id="3" name="Content Placeholder 2"/>
          <p:cNvSpPr>
            <a:spLocks noGrp="1"/>
          </p:cNvSpPr>
          <p:nvPr>
            <p:ph idx="1"/>
          </p:nvPr>
        </p:nvSpPr>
        <p:spPr/>
        <p:txBody>
          <a:bodyPr/>
          <a:lstStyle/>
          <a:p>
            <a:r>
              <a:rPr lang="en-US" dirty="0" smtClean="0"/>
              <a:t>Inside a script (*.m file), you can run a portion of it by positioning the cursor at the end of the line where you want to go to, and hit “Control-Enter” to run the script to that position.</a:t>
            </a:r>
          </a:p>
          <a:p>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34</a:t>
            </a:fld>
            <a:endParaRPr lang="en-US"/>
          </a:p>
        </p:txBody>
      </p:sp>
    </p:spTree>
    <p:extLst>
      <p:ext uri="{BB962C8B-B14F-4D97-AF65-F5344CB8AC3E}">
        <p14:creationId xmlns:p14="http://schemas.microsoft.com/office/powerpoint/2010/main" val="285001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kumimoji="1" lang="en-US" altLang="ja-JP" dirty="0" smtClean="0"/>
              <a:t>Errors</a:t>
            </a:r>
            <a:endParaRPr kumimoji="1" lang="ja-JP" altLang="en-US" dirty="0"/>
          </a:p>
        </p:txBody>
      </p:sp>
      <p:sp>
        <p:nvSpPr>
          <p:cNvPr id="3" name="Content Placeholder 2"/>
          <p:cNvSpPr>
            <a:spLocks noGrp="1"/>
          </p:cNvSpPr>
          <p:nvPr>
            <p:ph idx="1"/>
          </p:nvPr>
        </p:nvSpPr>
        <p:spPr>
          <a:xfrm>
            <a:off x="685800" y="1371600"/>
            <a:ext cx="7772400" cy="4114800"/>
          </a:xfrm>
        </p:spPr>
        <p:txBody>
          <a:bodyPr/>
          <a:lstStyle/>
          <a:p>
            <a:pPr marL="0" indent="0">
              <a:buNone/>
            </a:pPr>
            <a:r>
              <a:rPr kumimoji="1" lang="en-US" altLang="ja-JP" sz="1800" dirty="0" smtClean="0">
                <a:solidFill>
                  <a:srgbClr val="008000"/>
                </a:solidFill>
              </a:rPr>
              <a:t>%Error analysis: </a:t>
            </a:r>
            <a:endParaRPr kumimoji="1" lang="en-US" altLang="ja-JP" sz="1800" dirty="0">
              <a:solidFill>
                <a:srgbClr val="008000"/>
              </a:solidFill>
            </a:endParaRPr>
          </a:p>
          <a:p>
            <a:pPr marL="0" indent="0">
              <a:buNone/>
            </a:pPr>
            <a:r>
              <a:rPr kumimoji="1" lang="en-US" altLang="ja-JP" sz="1800" dirty="0" smtClean="0">
                <a:solidFill>
                  <a:srgbClr val="008000"/>
                </a:solidFill>
              </a:rPr>
              <a:t>%For </a:t>
            </a:r>
            <a:r>
              <a:rPr kumimoji="1" lang="en-US" altLang="ja-JP" sz="1800" dirty="0">
                <a:solidFill>
                  <a:srgbClr val="008000"/>
                </a:solidFill>
              </a:rPr>
              <a:t>a more quantitative description of the reconstruction quality one can use the function </a:t>
            </a:r>
            <a:r>
              <a:rPr kumimoji="1" lang="en-US" altLang="ja-JP" sz="1800" dirty="0" err="1">
                <a:solidFill>
                  <a:srgbClr val="008000"/>
                </a:solidFill>
              </a:rPr>
              <a:t>calcError</a:t>
            </a:r>
            <a:r>
              <a:rPr kumimoji="1" lang="en-US" altLang="ja-JP" sz="1800" dirty="0">
                <a:solidFill>
                  <a:srgbClr val="008000"/>
                </a:solidFill>
              </a:rPr>
              <a:t> to compute the fit between the reconstructed ODF and the measured pole figure intensities. The following measured are available: </a:t>
            </a:r>
          </a:p>
          <a:p>
            <a:pPr marL="0" indent="0">
              <a:buNone/>
            </a:pPr>
            <a:r>
              <a:rPr kumimoji="1" lang="en-US" altLang="ja-JP" sz="1800" dirty="0" smtClean="0">
                <a:solidFill>
                  <a:srgbClr val="008000"/>
                </a:solidFill>
              </a:rPr>
              <a:t>           RP </a:t>
            </a:r>
            <a:r>
              <a:rPr kumimoji="1" lang="en-US" altLang="ja-JP" sz="1800" dirty="0">
                <a:solidFill>
                  <a:srgbClr val="008000"/>
                </a:solidFill>
              </a:rPr>
              <a:t>- error </a:t>
            </a:r>
            <a:r>
              <a:rPr kumimoji="1" lang="en-US" altLang="ja-JP" sz="1800" dirty="0" smtClean="0">
                <a:solidFill>
                  <a:srgbClr val="008000"/>
                </a:solidFill>
              </a:rPr>
              <a:t>;   L1 – error;    </a:t>
            </a:r>
            <a:r>
              <a:rPr kumimoji="1" lang="en-US" altLang="ja-JP" sz="1800" dirty="0">
                <a:solidFill>
                  <a:srgbClr val="008000"/>
                </a:solidFill>
              </a:rPr>
              <a:t>L2 </a:t>
            </a:r>
            <a:r>
              <a:rPr kumimoji="1" lang="en-US" altLang="ja-JP" sz="1800" dirty="0" smtClean="0">
                <a:solidFill>
                  <a:srgbClr val="008000"/>
                </a:solidFill>
              </a:rPr>
              <a:t>– </a:t>
            </a:r>
            <a:r>
              <a:rPr kumimoji="1" lang="en-US" altLang="ja-JP" sz="1800" dirty="0">
                <a:solidFill>
                  <a:srgbClr val="008000"/>
                </a:solidFill>
              </a:rPr>
              <a:t>error </a:t>
            </a:r>
          </a:p>
          <a:p>
            <a:pPr marL="0" indent="0">
              <a:buNone/>
            </a:pPr>
            <a:r>
              <a:rPr kumimoji="1" lang="en-US" altLang="ja-JP" sz="1800" dirty="0" err="1">
                <a:solidFill>
                  <a:srgbClr val="FF0000"/>
                </a:solidFill>
              </a:rPr>
              <a:t>calcError</a:t>
            </a:r>
            <a:r>
              <a:rPr kumimoji="1" lang="en-US" altLang="ja-JP" sz="1800" dirty="0">
                <a:solidFill>
                  <a:srgbClr val="FF0000"/>
                </a:solidFill>
              </a:rPr>
              <a:t>(pf,odf,'RP',1)</a:t>
            </a:r>
          </a:p>
          <a:p>
            <a:pPr marL="0" indent="0">
              <a:buNone/>
            </a:pPr>
            <a:r>
              <a:rPr kumimoji="1" lang="en-US" altLang="ja-JP" sz="1800" dirty="0" err="1" smtClean="0"/>
              <a:t>ans</a:t>
            </a:r>
            <a:r>
              <a:rPr kumimoji="1" lang="en-US" altLang="ja-JP" sz="1800" dirty="0" smtClean="0"/>
              <a:t> </a:t>
            </a:r>
            <a:r>
              <a:rPr kumimoji="1" lang="en-US" altLang="ja-JP" sz="1800" dirty="0"/>
              <a:t>=</a:t>
            </a:r>
          </a:p>
          <a:p>
            <a:pPr marL="0" indent="0">
              <a:buNone/>
            </a:pPr>
            <a:r>
              <a:rPr kumimoji="1" lang="en-US" altLang="ja-JP" sz="1800" dirty="0"/>
              <a:t>    0.1540    0.1631    0.1319    0.1033    0.1163    0.1763    0.1734</a:t>
            </a:r>
          </a:p>
          <a:p>
            <a:endParaRPr kumimoji="1" lang="en-US" altLang="ja-JP" sz="1800" dirty="0"/>
          </a:p>
          <a:p>
            <a:pPr marL="0" indent="0">
              <a:buNone/>
            </a:pPr>
            <a:r>
              <a:rPr kumimoji="1" lang="en-US" altLang="ja-JP" sz="1800" dirty="0" smtClean="0">
                <a:solidFill>
                  <a:srgbClr val="008000"/>
                </a:solidFill>
              </a:rPr>
              <a:t>%In </a:t>
            </a:r>
            <a:r>
              <a:rPr kumimoji="1" lang="en-US" altLang="ja-JP" sz="1800" dirty="0">
                <a:solidFill>
                  <a:srgbClr val="008000"/>
                </a:solidFill>
              </a:rPr>
              <a:t>order to recognize bad pole figure intensities it is often </a:t>
            </a:r>
            <a:r>
              <a:rPr kumimoji="1" lang="en-US" altLang="ja-JP" sz="1800" dirty="0" smtClean="0">
                <a:solidFill>
                  <a:srgbClr val="008000"/>
                </a:solidFill>
              </a:rPr>
              <a:t>useful </a:t>
            </a:r>
            <a:r>
              <a:rPr kumimoji="1" lang="en-US" altLang="ja-JP" sz="1800" dirty="0">
                <a:solidFill>
                  <a:srgbClr val="008000"/>
                </a:solidFill>
              </a:rPr>
              <a:t>to plot difference pole figures between the normalized measured intensities and the recalculated ODF. This can be done </a:t>
            </a:r>
            <a:r>
              <a:rPr kumimoji="1" lang="en-US" altLang="ja-JP" sz="1800" dirty="0" smtClean="0">
                <a:solidFill>
                  <a:srgbClr val="008000"/>
                </a:solidFill>
              </a:rPr>
              <a:t>with the </a:t>
            </a:r>
            <a:r>
              <a:rPr kumimoji="1" lang="en-US" altLang="ja-JP" sz="1800" dirty="0">
                <a:solidFill>
                  <a:srgbClr val="008000"/>
                </a:solidFill>
              </a:rPr>
              <a:t>command </a:t>
            </a:r>
            <a:r>
              <a:rPr kumimoji="1" lang="en-US" altLang="ja-JP" sz="1800" dirty="0" err="1">
                <a:solidFill>
                  <a:srgbClr val="008000"/>
                </a:solidFill>
              </a:rPr>
              <a:t>PlotDiff</a:t>
            </a:r>
            <a:r>
              <a:rPr kumimoji="1" lang="en-US" altLang="ja-JP" sz="1800" dirty="0">
                <a:solidFill>
                  <a:srgbClr val="008000"/>
                </a:solidFill>
              </a:rPr>
              <a:t>. </a:t>
            </a:r>
          </a:p>
          <a:p>
            <a:pPr marL="0" indent="0">
              <a:buNone/>
            </a:pPr>
            <a:r>
              <a:rPr kumimoji="1" lang="en-US" altLang="ja-JP" sz="1800" dirty="0" err="1">
                <a:solidFill>
                  <a:srgbClr val="FF0000"/>
                </a:solidFill>
              </a:rPr>
              <a:t>plotDiff</a:t>
            </a:r>
            <a:r>
              <a:rPr kumimoji="1" lang="en-US" altLang="ja-JP" sz="1800" dirty="0">
                <a:solidFill>
                  <a:srgbClr val="FF0000"/>
                </a:solidFill>
              </a:rPr>
              <a:t>(</a:t>
            </a:r>
            <a:r>
              <a:rPr kumimoji="1" lang="en-US" altLang="ja-JP" sz="1800" dirty="0" err="1">
                <a:solidFill>
                  <a:srgbClr val="FF0000"/>
                </a:solidFill>
              </a:rPr>
              <a:t>pf,odf</a:t>
            </a:r>
            <a:r>
              <a:rPr kumimoji="1" lang="en-US" altLang="ja-JP" sz="1800" dirty="0">
                <a:solidFill>
                  <a:srgbClr val="FF0000"/>
                </a:solidFill>
              </a:rPr>
              <a:t>)</a:t>
            </a:r>
            <a:endParaRPr kumimoji="1" lang="ja-JP" altLang="en-US" sz="18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35</a:t>
            </a:fld>
            <a:endParaRPr lang="en-US"/>
          </a:p>
        </p:txBody>
      </p:sp>
    </p:spTree>
    <p:extLst>
      <p:ext uri="{BB962C8B-B14F-4D97-AF65-F5344CB8AC3E}">
        <p14:creationId xmlns:p14="http://schemas.microsoft.com/office/powerpoint/2010/main" val="860164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kumimoji="1" lang="en-US" altLang="ja-JP" dirty="0" smtClean="0"/>
              <a:t>Volume fraction</a:t>
            </a:r>
            <a:endParaRPr kumimoji="1" lang="ja-JP" altLang="en-US" dirty="0"/>
          </a:p>
        </p:txBody>
      </p:sp>
      <p:sp>
        <p:nvSpPr>
          <p:cNvPr id="3" name="Content Placeholder 2"/>
          <p:cNvSpPr>
            <a:spLocks noGrp="1"/>
          </p:cNvSpPr>
          <p:nvPr>
            <p:ph idx="1"/>
          </p:nvPr>
        </p:nvSpPr>
        <p:spPr>
          <a:xfrm>
            <a:off x="685800" y="1600200"/>
            <a:ext cx="7772400" cy="4114800"/>
          </a:xfrm>
        </p:spPr>
        <p:txBody>
          <a:bodyPr/>
          <a:lstStyle/>
          <a:p>
            <a:pPr marL="0" indent="0">
              <a:buNone/>
            </a:pPr>
            <a:r>
              <a:rPr kumimoji="1" lang="en-US" altLang="ja-JP" dirty="0" smtClean="0"/>
              <a:t>First we specify an texture component using </a:t>
            </a:r>
            <a:r>
              <a:rPr kumimoji="1" lang="en-US" altLang="ja-JP" dirty="0"/>
              <a:t>“orientation”: </a:t>
            </a:r>
            <a:endParaRPr kumimoji="1" lang="en-US" altLang="ja-JP" dirty="0" smtClean="0"/>
          </a:p>
          <a:p>
            <a:pPr marL="0" indent="0">
              <a:buNone/>
            </a:pPr>
            <a:r>
              <a:rPr kumimoji="1" lang="en-US" altLang="ja-JP" dirty="0" err="1" smtClean="0">
                <a:solidFill>
                  <a:srgbClr val="008000"/>
                </a:solidFill>
              </a:rPr>
              <a:t>ori</a:t>
            </a:r>
            <a:r>
              <a:rPr kumimoji="1" lang="en-US" altLang="ja-JP" dirty="0" smtClean="0">
                <a:solidFill>
                  <a:srgbClr val="008000"/>
                </a:solidFill>
              </a:rPr>
              <a:t> = </a:t>
            </a:r>
            <a:r>
              <a:rPr kumimoji="1" lang="en-US" altLang="ja-JP" dirty="0">
                <a:solidFill>
                  <a:srgbClr val="008000"/>
                </a:solidFill>
              </a:rPr>
              <a:t>orientation('Euler',phi1,Phi,phi2,cs,ss)</a:t>
            </a:r>
          </a:p>
          <a:p>
            <a:pPr marL="0" indent="0">
              <a:buNone/>
            </a:pPr>
            <a:r>
              <a:rPr kumimoji="1" lang="en-US" altLang="ja-JP" dirty="0" smtClean="0"/>
              <a:t>e.g. </a:t>
            </a:r>
            <a:r>
              <a:rPr kumimoji="1" lang="en-US" altLang="ja-JP" dirty="0" smtClean="0">
                <a:solidFill>
                  <a:srgbClr val="FF0000"/>
                </a:solidFill>
              </a:rPr>
              <a:t>center </a:t>
            </a:r>
            <a:r>
              <a:rPr kumimoji="1" lang="en-US" altLang="ja-JP" dirty="0">
                <a:solidFill>
                  <a:srgbClr val="FF0000"/>
                </a:solidFill>
              </a:rPr>
              <a:t>= orientation('</a:t>
            </a:r>
            <a:r>
              <a:rPr kumimoji="1" lang="en-US" altLang="ja-JP" dirty="0" smtClean="0">
                <a:solidFill>
                  <a:srgbClr val="FF0000"/>
                </a:solidFill>
              </a:rPr>
              <a:t>Euler’,0,55,45,CS,SS)</a:t>
            </a:r>
            <a:endParaRPr kumimoji="1" lang="en-US" altLang="ja-JP" dirty="0">
              <a:solidFill>
                <a:srgbClr val="FF0000"/>
              </a:solidFill>
            </a:endParaRPr>
          </a:p>
          <a:p>
            <a:pPr marL="0" indent="0">
              <a:buNone/>
            </a:pPr>
            <a:r>
              <a:rPr kumimoji="1" lang="en-US" altLang="ja-JP" dirty="0" smtClean="0"/>
              <a:t>The </a:t>
            </a:r>
            <a:r>
              <a:rPr kumimoji="1" lang="en-US" altLang="ja-JP" dirty="0"/>
              <a:t>function 'volume' returns the ratio of an orientation that is close to an orientation (center) by a misorientation tolerance (radius) to the volume of the entire </a:t>
            </a:r>
            <a:r>
              <a:rPr kumimoji="1" lang="en-US" altLang="ja-JP" dirty="0" err="1"/>
              <a:t>odf</a:t>
            </a:r>
            <a:r>
              <a:rPr kumimoji="1" lang="en-US" altLang="ja-JP" dirty="0"/>
              <a:t>. </a:t>
            </a:r>
          </a:p>
          <a:p>
            <a:pPr marL="0" indent="0">
              <a:buNone/>
            </a:pPr>
            <a:r>
              <a:rPr kumimoji="1" lang="en-US" altLang="ja-JP" dirty="0" smtClean="0"/>
              <a:t>Syntax: </a:t>
            </a:r>
            <a:endParaRPr kumimoji="1" lang="en-US" altLang="ja-JP" dirty="0"/>
          </a:p>
          <a:p>
            <a:pPr marL="0" indent="0">
              <a:buNone/>
            </a:pPr>
            <a:r>
              <a:rPr kumimoji="1" lang="en-US" altLang="ja-JP" dirty="0">
                <a:solidFill>
                  <a:srgbClr val="FF0000"/>
                </a:solidFill>
              </a:rPr>
              <a:t>v = volume(</a:t>
            </a:r>
            <a:r>
              <a:rPr kumimoji="1" lang="en-US" altLang="ja-JP" dirty="0" err="1">
                <a:solidFill>
                  <a:srgbClr val="FF0000"/>
                </a:solidFill>
              </a:rPr>
              <a:t>odf,center,radius</a:t>
            </a:r>
            <a:r>
              <a:rPr kumimoji="1" lang="en-US" altLang="ja-JP" dirty="0">
                <a:solidFill>
                  <a:srgbClr val="FF0000"/>
                </a:solidFill>
              </a:rPr>
              <a:t>,&lt;options&gt;</a:t>
            </a:r>
            <a:r>
              <a:rPr kumimoji="1" lang="en-US" altLang="ja-JP" dirty="0" smtClean="0">
                <a:solidFill>
                  <a:srgbClr val="FF0000"/>
                </a:solidFill>
              </a:rPr>
              <a:t>)</a:t>
            </a:r>
            <a:endParaRPr kumimoji="1" lang="en-US" altLang="ja-JP"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36</a:t>
            </a:fld>
            <a:endParaRPr lang="en-US"/>
          </a:p>
        </p:txBody>
      </p:sp>
    </p:spTree>
    <p:extLst>
      <p:ext uri="{BB962C8B-B14F-4D97-AF65-F5344CB8AC3E}">
        <p14:creationId xmlns:p14="http://schemas.microsoft.com/office/powerpoint/2010/main" val="269868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Part 2: EBSD input</a:t>
            </a:r>
            <a:endParaRPr lang="en-US" dirty="0"/>
          </a:p>
        </p:txBody>
      </p:sp>
      <p:sp>
        <p:nvSpPr>
          <p:cNvPr id="3" name="Content Placeholder 2"/>
          <p:cNvSpPr>
            <a:spLocks noGrp="1"/>
          </p:cNvSpPr>
          <p:nvPr>
            <p:ph idx="1"/>
          </p:nvPr>
        </p:nvSpPr>
        <p:spPr>
          <a:xfrm>
            <a:off x="304800" y="1143000"/>
            <a:ext cx="8077200" cy="5486400"/>
          </a:xfrm>
        </p:spPr>
        <p:txBody>
          <a:bodyPr/>
          <a:lstStyle/>
          <a:p>
            <a:r>
              <a:rPr lang="en-US" sz="2000" dirty="0" smtClean="0"/>
              <a:t>Navigate with “cd” to wherever your data is; in this case, we will work with one or more of the </a:t>
            </a:r>
            <a:r>
              <a:rPr lang="en-US" sz="2000" dirty="0" err="1" smtClean="0"/>
              <a:t>CdTe</a:t>
            </a:r>
            <a:r>
              <a:rPr lang="en-US" sz="2000" dirty="0" smtClean="0"/>
              <a:t> datasets provided by Prof. </a:t>
            </a:r>
            <a:r>
              <a:rPr lang="en-US" sz="2000" dirty="0" err="1" smtClean="0"/>
              <a:t>Zaefferer’s</a:t>
            </a:r>
            <a:r>
              <a:rPr lang="en-US" sz="2000" dirty="0" smtClean="0"/>
              <a:t> group.  You are recommended to place it in a folder/directory by itself so that you can store the images from running </a:t>
            </a:r>
            <a:r>
              <a:rPr lang="en-US" sz="2000" dirty="0" err="1" smtClean="0"/>
              <a:t>Matlab+MTEX</a:t>
            </a:r>
            <a:r>
              <a:rPr lang="en-US" sz="2000" dirty="0" smtClean="0"/>
              <a:t>.  On the Macs, “Grab” is v handy for screen/window captures.</a:t>
            </a:r>
          </a:p>
          <a:p>
            <a:r>
              <a:rPr lang="en-US" sz="2000" dirty="0" smtClean="0"/>
              <a:t>Click on “Import EBSD data”, just as you did for the pole figure data and follow the steps to specify the material etc.  </a:t>
            </a:r>
            <a:r>
              <a:rPr lang="en-US" sz="2000" b="1" dirty="0" smtClean="0"/>
              <a:t>Make sure that you have </a:t>
            </a:r>
            <a:r>
              <a:rPr lang="en-US" sz="2000" b="1" dirty="0" err="1" smtClean="0"/>
              <a:t>CdTe.cif</a:t>
            </a:r>
            <a:r>
              <a:rPr lang="en-US" sz="2000" b="1" dirty="0" smtClean="0"/>
              <a:t> in the mtex</a:t>
            </a:r>
            <a:r>
              <a:rPr lang="en-US" sz="2000" b="1" dirty="0" smtClean="0">
                <a:solidFill>
                  <a:srgbClr val="FF0000"/>
                </a:solidFill>
              </a:rPr>
              <a:t>-4.0.5</a:t>
            </a:r>
            <a:r>
              <a:rPr lang="en-US" sz="2000" b="1" dirty="0" smtClean="0"/>
              <a:t>/data/</a:t>
            </a:r>
            <a:r>
              <a:rPr lang="en-US" sz="2000" b="1" dirty="0" err="1" smtClean="0"/>
              <a:t>cif</a:t>
            </a:r>
            <a:r>
              <a:rPr lang="en-US" sz="2000" b="1" dirty="0" smtClean="0"/>
              <a:t>/ folder so that </a:t>
            </a:r>
            <a:r>
              <a:rPr lang="en-US" sz="2000" b="1" dirty="0" err="1" smtClean="0"/>
              <a:t>mtex</a:t>
            </a:r>
            <a:r>
              <a:rPr lang="en-US" sz="2000" b="1" dirty="0" smtClean="0"/>
              <a:t> knows about </a:t>
            </a:r>
            <a:r>
              <a:rPr lang="en-US" sz="2000" b="1" dirty="0" err="1" smtClean="0"/>
              <a:t>CdTe</a:t>
            </a:r>
            <a:r>
              <a:rPr lang="en-US" sz="2000" b="1" dirty="0" smtClean="0"/>
              <a:t> as a material</a:t>
            </a:r>
            <a:r>
              <a:rPr lang="en-US" sz="2000" dirty="0" smtClean="0"/>
              <a:t>.  It will very likely ask you about both the </a:t>
            </a:r>
            <a:r>
              <a:rPr lang="en-US" sz="2000" dirty="0" err="1" smtClean="0"/>
              <a:t>CdTe</a:t>
            </a:r>
            <a:r>
              <a:rPr lang="en-US" sz="2000" dirty="0" smtClean="0"/>
              <a:t> phase and about an </a:t>
            </a:r>
            <a:r>
              <a:rPr lang="en-US" sz="2000" dirty="0" err="1" smtClean="0"/>
              <a:t>unindexed</a:t>
            </a:r>
            <a:r>
              <a:rPr lang="en-US" sz="2000" dirty="0" smtClean="0"/>
              <a:t> phase.  This latter is not a problem.</a:t>
            </a:r>
          </a:p>
          <a:p>
            <a:r>
              <a:rPr lang="en-US" sz="2000" dirty="0" smtClean="0"/>
              <a:t>This generates a dataset called “</a:t>
            </a:r>
            <a:r>
              <a:rPr lang="en-US" sz="2000" dirty="0" err="1" smtClean="0"/>
              <a:t>ebsd</a:t>
            </a:r>
            <a:r>
              <a:rPr lang="en-US" sz="2000" dirty="0" smtClean="0"/>
              <a:t>”. You can change this name in the script that was generated in the above step.</a:t>
            </a:r>
          </a:p>
          <a:p>
            <a:r>
              <a:rPr lang="en-US" sz="2000" dirty="0" smtClean="0"/>
              <a:t>Note that the </a:t>
            </a:r>
            <a:r>
              <a:rPr lang="en-US" sz="2000" dirty="0" err="1" smtClean="0"/>
              <a:t>mtex</a:t>
            </a:r>
            <a:r>
              <a:rPr lang="en-US" sz="2000" dirty="0" smtClean="0"/>
              <a:t> folder will have a </a:t>
            </a:r>
            <a:r>
              <a:rPr lang="en-US" sz="2000" dirty="0" smtClean="0">
                <a:solidFill>
                  <a:srgbClr val="FF0000"/>
                </a:solidFill>
              </a:rPr>
              <a:t>version number </a:t>
            </a:r>
            <a:r>
              <a:rPr lang="en-US" sz="2000" dirty="0" smtClean="0"/>
              <a:t>(e.g. the 4.0.5 above) in the name but this version number may vary depending on when you downloaded the package.</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37</a:t>
            </a:fld>
            <a:endParaRPr lang="en-US"/>
          </a:p>
        </p:txBody>
      </p:sp>
    </p:spTree>
    <p:extLst>
      <p:ext uri="{BB962C8B-B14F-4D97-AF65-F5344CB8AC3E}">
        <p14:creationId xmlns:p14="http://schemas.microsoft.com/office/powerpoint/2010/main" val="536291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EBSD: determine, plot grains</a:t>
            </a:r>
            <a:endParaRPr lang="en-US" dirty="0"/>
          </a:p>
        </p:txBody>
      </p:sp>
      <p:sp>
        <p:nvSpPr>
          <p:cNvPr id="3" name="Content Placeholder 2"/>
          <p:cNvSpPr>
            <a:spLocks noGrp="1"/>
          </p:cNvSpPr>
          <p:nvPr>
            <p:ph idx="1"/>
          </p:nvPr>
        </p:nvSpPr>
        <p:spPr>
          <a:xfrm>
            <a:off x="76200" y="990600"/>
            <a:ext cx="8763000" cy="5867400"/>
          </a:xfrm>
        </p:spPr>
        <p:txBody>
          <a:bodyPr/>
          <a:lstStyle/>
          <a:p>
            <a:r>
              <a:rPr lang="en-US" sz="1200" dirty="0" smtClean="0"/>
              <a:t>We take input from: </a:t>
            </a:r>
            <a:r>
              <a:rPr lang="en-US" sz="1200" dirty="0" err="1" smtClean="0">
                <a:solidFill>
                  <a:srgbClr val="FF0000"/>
                </a:solidFill>
              </a:rPr>
              <a:t>monomodGrainSize</a:t>
            </a:r>
            <a:r>
              <a:rPr lang="en-US" sz="1200" dirty="0" err="1">
                <a:solidFill>
                  <a:srgbClr val="FF0000"/>
                </a:solidFill>
              </a:rPr>
              <a:t>+</a:t>
            </a:r>
            <a:r>
              <a:rPr lang="en-US" sz="1200" dirty="0" err="1" smtClean="0">
                <a:solidFill>
                  <a:srgbClr val="FF0000"/>
                </a:solidFill>
              </a:rPr>
              <a:t>Twins.ang</a:t>
            </a:r>
            <a:endParaRPr lang="en-US" sz="1200" dirty="0" smtClean="0">
              <a:solidFill>
                <a:srgbClr val="FF0000"/>
              </a:solidFill>
            </a:endParaRPr>
          </a:p>
          <a:p>
            <a:r>
              <a:rPr lang="en-US" sz="1200" dirty="0" smtClean="0"/>
              <a:t>Type “</a:t>
            </a:r>
            <a:r>
              <a:rPr lang="en-US" sz="1200" dirty="0" err="1" smtClean="0">
                <a:solidFill>
                  <a:srgbClr val="FF0000"/>
                </a:solidFill>
              </a:rPr>
              <a:t>import_wizard</a:t>
            </a:r>
            <a:r>
              <a:rPr lang="en-US" sz="1200" dirty="0" smtClean="0"/>
              <a:t>” to get the interactive window for importing data.</a:t>
            </a:r>
          </a:p>
          <a:p>
            <a:r>
              <a:rPr lang="en-US" sz="1200" dirty="0" smtClean="0"/>
              <a:t>Click on the “EBSD” tab</a:t>
            </a:r>
          </a:p>
          <a:p>
            <a:r>
              <a:rPr lang="en-US" sz="1200" dirty="0" smtClean="0"/>
              <a:t>Navigate to the “</a:t>
            </a:r>
            <a:r>
              <a:rPr lang="en-US" sz="1200" dirty="0" err="1">
                <a:solidFill>
                  <a:srgbClr val="FF0000"/>
                </a:solidFill>
              </a:rPr>
              <a:t>monomodGrainSize+Twins.ang</a:t>
            </a:r>
            <a:r>
              <a:rPr lang="en-US" sz="1200" dirty="0" smtClean="0"/>
              <a:t>” file.  The data will then be imported.</a:t>
            </a:r>
            <a:endParaRPr lang="en-US" sz="1200" dirty="0"/>
          </a:p>
          <a:p>
            <a:r>
              <a:rPr lang="en-US" sz="1200" dirty="0" smtClean="0"/>
              <a:t>Click “Next” several times to see the program recognize the phase(s) automatically until only “Finish” is available.</a:t>
            </a:r>
          </a:p>
          <a:p>
            <a:r>
              <a:rPr lang="en-US" sz="1200" dirty="0" smtClean="0"/>
              <a:t>You will then have a </a:t>
            </a:r>
            <a:r>
              <a:rPr lang="en-US" sz="1200" dirty="0" err="1" smtClean="0"/>
              <a:t>MatLab</a:t>
            </a:r>
            <a:r>
              <a:rPr lang="en-US" sz="1200" dirty="0" smtClean="0"/>
              <a:t> script in its own window.  Save it under whatever name you prefer (you will see something like “</a:t>
            </a:r>
            <a:r>
              <a:rPr lang="en-US" sz="1200" dirty="0" err="1" smtClean="0"/>
              <a:t>myname.m</a:t>
            </a:r>
            <a:r>
              <a:rPr lang="en-US" sz="1200" dirty="0" smtClean="0"/>
              <a:t>” appear, in whichever folder/directory you choose).</a:t>
            </a:r>
          </a:p>
          <a:p>
            <a:r>
              <a:rPr lang="en-US" sz="1200" dirty="0" smtClean="0"/>
              <a:t>Click on “Run” (green arrow, pointing right).  This will execute the script and import the dataset as an entity called “</a:t>
            </a:r>
            <a:r>
              <a:rPr lang="en-US" sz="1200" dirty="0" err="1" smtClean="0"/>
              <a:t>ebsd</a:t>
            </a:r>
            <a:r>
              <a:rPr lang="en-US" sz="1200" dirty="0" smtClean="0"/>
              <a:t>”.</a:t>
            </a:r>
          </a:p>
          <a:p>
            <a:r>
              <a:rPr lang="en-US" sz="1200" dirty="0" smtClean="0"/>
              <a:t>Check the contents of the data by just typing the name </a:t>
            </a:r>
            <a:r>
              <a:rPr lang="en-US" sz="1200" dirty="0"/>
              <a:t>“</a:t>
            </a:r>
            <a:r>
              <a:rPr lang="en-US" sz="1200" dirty="0" err="1">
                <a:solidFill>
                  <a:srgbClr val="FF0000"/>
                </a:solidFill>
              </a:rPr>
              <a:t>ebsd</a:t>
            </a:r>
            <a:r>
              <a:rPr lang="en-US" sz="1200" dirty="0"/>
              <a:t>”</a:t>
            </a:r>
            <a:r>
              <a:rPr lang="en-US" sz="1200" dirty="0" smtClean="0"/>
              <a:t>.  If you do </a:t>
            </a:r>
            <a:r>
              <a:rPr lang="en-US" sz="1200" i="1" dirty="0" smtClean="0"/>
              <a:t>not</a:t>
            </a:r>
            <a:r>
              <a:rPr lang="en-US" sz="1200" dirty="0" smtClean="0"/>
              <a:t> see the phase “Cadmium Telluride” appear in the list (just a blank list) then edit the script to remove “not indexed” as a phase. In </a:t>
            </a:r>
            <a:r>
              <a:rPr lang="en-US" sz="1200" dirty="0"/>
              <a:t>other words,</a:t>
            </a:r>
            <a:br>
              <a:rPr lang="en-US" sz="1200" dirty="0"/>
            </a:br>
            <a:r>
              <a:rPr lang="en-US" sz="1200" dirty="0">
                <a:solidFill>
                  <a:srgbClr val="008000"/>
                </a:solidFill>
              </a:rPr>
              <a:t>% crystal </a:t>
            </a:r>
            <a:r>
              <a:rPr lang="en-US" sz="1200" dirty="0" smtClean="0">
                <a:solidFill>
                  <a:srgbClr val="008000"/>
                </a:solidFill>
              </a:rPr>
              <a:t>symmetry</a:t>
            </a:r>
            <a:br>
              <a:rPr lang="en-US" sz="1200" dirty="0" smtClean="0">
                <a:solidFill>
                  <a:srgbClr val="008000"/>
                </a:solidFill>
              </a:rPr>
            </a:br>
            <a:r>
              <a:rPr lang="en-US" sz="1200" dirty="0" smtClean="0"/>
              <a:t>CS </a:t>
            </a:r>
            <a:r>
              <a:rPr lang="en-US" sz="1200" dirty="0"/>
              <a:t>= {... </a:t>
            </a:r>
            <a:r>
              <a:rPr lang="en-US" sz="1200" dirty="0" smtClean="0"/>
              <a:t/>
            </a:r>
            <a:br>
              <a:rPr lang="en-US" sz="1200" dirty="0" smtClean="0"/>
            </a:br>
            <a:r>
              <a:rPr lang="en-US" sz="1200" dirty="0" smtClean="0"/>
              <a:t>  </a:t>
            </a:r>
            <a:r>
              <a:rPr lang="en-US" sz="1200" dirty="0" err="1"/>
              <a:t>crystalSymmetry</a:t>
            </a:r>
            <a:r>
              <a:rPr lang="en-US" sz="1200" dirty="0"/>
              <a:t>(</a:t>
            </a:r>
            <a:r>
              <a:rPr lang="en-US" sz="1200" dirty="0">
                <a:solidFill>
                  <a:srgbClr val="660066"/>
                </a:solidFill>
              </a:rPr>
              <a:t>'432'</a:t>
            </a:r>
            <a:r>
              <a:rPr lang="en-US" sz="1200" dirty="0"/>
              <a:t>, [6.41 6.41 6.41], </a:t>
            </a:r>
            <a:r>
              <a:rPr lang="en-US" sz="1200" dirty="0">
                <a:solidFill>
                  <a:srgbClr val="660066"/>
                </a:solidFill>
              </a:rPr>
              <a:t>'mineral'</a:t>
            </a:r>
            <a:r>
              <a:rPr lang="en-US" sz="1200" dirty="0"/>
              <a:t>, </a:t>
            </a:r>
            <a:r>
              <a:rPr lang="en-US" sz="1200" dirty="0">
                <a:solidFill>
                  <a:srgbClr val="660066"/>
                </a:solidFill>
              </a:rPr>
              <a:t>'Cadmium Telluride'</a:t>
            </a:r>
            <a:r>
              <a:rPr lang="en-US" sz="1200" dirty="0"/>
              <a:t>, </a:t>
            </a:r>
            <a:r>
              <a:rPr lang="en-US" sz="1200" dirty="0">
                <a:solidFill>
                  <a:srgbClr val="660066"/>
                </a:solidFill>
              </a:rPr>
              <a:t>'color'</a:t>
            </a:r>
            <a:r>
              <a:rPr lang="en-US" sz="1200" dirty="0"/>
              <a:t>, </a:t>
            </a:r>
            <a:r>
              <a:rPr lang="en-US" sz="1200" dirty="0">
                <a:solidFill>
                  <a:srgbClr val="660066"/>
                </a:solidFill>
              </a:rPr>
              <a:t>'light blue'</a:t>
            </a:r>
            <a:r>
              <a:rPr lang="en-US" sz="1200" dirty="0"/>
              <a:t>)</a:t>
            </a:r>
            <a:r>
              <a:rPr lang="en-US" sz="1200" dirty="0" smtClean="0"/>
              <a:t>,…</a:t>
            </a:r>
            <a:br>
              <a:rPr lang="en-US" sz="1200" dirty="0" smtClean="0"/>
            </a:br>
            <a:r>
              <a:rPr lang="en-US" sz="1200" dirty="0" smtClean="0"/>
              <a:t>  </a:t>
            </a:r>
            <a:r>
              <a:rPr lang="en-US" sz="1200" dirty="0"/>
              <a:t>'not indexed'}</a:t>
            </a:r>
            <a:r>
              <a:rPr lang="en-US" sz="1200" dirty="0" smtClean="0"/>
              <a:t>;</a:t>
            </a:r>
            <a:br>
              <a:rPr lang="en-US" sz="1200" dirty="0" smtClean="0"/>
            </a:br>
            <a:r>
              <a:rPr lang="en-US" sz="1200" dirty="0" smtClean="0"/>
              <a:t>should become:</a:t>
            </a:r>
            <a:br>
              <a:rPr lang="en-US" sz="1200" dirty="0" smtClean="0"/>
            </a:br>
            <a:r>
              <a:rPr lang="en-US" sz="1200" dirty="0">
                <a:solidFill>
                  <a:srgbClr val="008000"/>
                </a:solidFill>
              </a:rPr>
              <a:t>% crystal symmetry</a:t>
            </a:r>
            <a:r>
              <a:rPr lang="en-US" sz="1200" dirty="0"/>
              <a:t/>
            </a:r>
            <a:br>
              <a:rPr lang="en-US" sz="1200" dirty="0"/>
            </a:br>
            <a:r>
              <a:rPr lang="en-US" sz="1200" dirty="0"/>
              <a:t>CS = {... </a:t>
            </a:r>
            <a:br>
              <a:rPr lang="en-US" sz="1200" dirty="0"/>
            </a:br>
            <a:r>
              <a:rPr lang="en-US" sz="1200" dirty="0"/>
              <a:t> </a:t>
            </a:r>
            <a:r>
              <a:rPr lang="en-US" sz="1200" dirty="0" err="1"/>
              <a:t>crystalSymmetry</a:t>
            </a:r>
            <a:r>
              <a:rPr lang="en-US" sz="1200" dirty="0"/>
              <a:t>(</a:t>
            </a:r>
            <a:r>
              <a:rPr lang="en-US" sz="1200" dirty="0">
                <a:solidFill>
                  <a:srgbClr val="660066"/>
                </a:solidFill>
              </a:rPr>
              <a:t>'432'</a:t>
            </a:r>
            <a:r>
              <a:rPr lang="en-US" sz="1200" dirty="0"/>
              <a:t>, [6.41 6.41 6.41], </a:t>
            </a:r>
            <a:r>
              <a:rPr lang="en-US" sz="1200" dirty="0">
                <a:solidFill>
                  <a:srgbClr val="660066"/>
                </a:solidFill>
              </a:rPr>
              <a:t>'mineral'</a:t>
            </a:r>
            <a:r>
              <a:rPr lang="en-US" sz="1200" dirty="0"/>
              <a:t>, </a:t>
            </a:r>
            <a:r>
              <a:rPr lang="en-US" sz="1200" dirty="0">
                <a:solidFill>
                  <a:srgbClr val="660066"/>
                </a:solidFill>
              </a:rPr>
              <a:t>'Cadmium Telluride'</a:t>
            </a:r>
            <a:r>
              <a:rPr lang="en-US" sz="1200" dirty="0"/>
              <a:t>, </a:t>
            </a:r>
            <a:r>
              <a:rPr lang="en-US" sz="1200" dirty="0">
                <a:solidFill>
                  <a:srgbClr val="660066"/>
                </a:solidFill>
              </a:rPr>
              <a:t>'color'</a:t>
            </a:r>
            <a:r>
              <a:rPr lang="en-US" sz="1200" dirty="0"/>
              <a:t>, </a:t>
            </a:r>
            <a:r>
              <a:rPr lang="en-US" sz="1200" dirty="0">
                <a:solidFill>
                  <a:srgbClr val="660066"/>
                </a:solidFill>
              </a:rPr>
              <a:t>'light </a:t>
            </a:r>
            <a:r>
              <a:rPr lang="en-US" sz="1200" dirty="0" smtClean="0">
                <a:solidFill>
                  <a:srgbClr val="660066"/>
                </a:solidFill>
              </a:rPr>
              <a:t>blue’</a:t>
            </a:r>
            <a:r>
              <a:rPr lang="en-US" sz="1200" dirty="0" smtClean="0"/>
              <a:t>)};</a:t>
            </a:r>
          </a:p>
          <a:p>
            <a:r>
              <a:rPr lang="en-US" sz="1200" dirty="0" smtClean="0"/>
              <a:t>Then repeat the importation by clicking on Run again, and again type “</a:t>
            </a:r>
            <a:r>
              <a:rPr lang="en-US" sz="1200" dirty="0" err="1" smtClean="0"/>
              <a:t>ebsd</a:t>
            </a:r>
            <a:r>
              <a:rPr lang="en-US" sz="1200" dirty="0" smtClean="0"/>
              <a:t>”. You should </a:t>
            </a:r>
            <a:r>
              <a:rPr lang="en-US" sz="1200" dirty="0"/>
              <a:t>see this:</a:t>
            </a:r>
            <a:br>
              <a:rPr lang="en-US" sz="1200" dirty="0"/>
            </a:br>
            <a:r>
              <a:rPr lang="en-US" sz="1200" dirty="0"/>
              <a:t>&gt;&gt; </a:t>
            </a:r>
            <a:r>
              <a:rPr lang="en-US" sz="1200" dirty="0" err="1" smtClean="0"/>
              <a:t>ebsd</a:t>
            </a:r>
            <a:r>
              <a:rPr lang="en-US" sz="1200" dirty="0" smtClean="0"/>
              <a:t/>
            </a:r>
            <a:br>
              <a:rPr lang="en-US" sz="1200" dirty="0" smtClean="0"/>
            </a:br>
            <a:r>
              <a:rPr lang="en-US" sz="1200" dirty="0" err="1" smtClean="0">
                <a:solidFill>
                  <a:srgbClr val="FF0000"/>
                </a:solidFill>
              </a:rPr>
              <a:t>ebsd</a:t>
            </a:r>
            <a:r>
              <a:rPr lang="en-US" sz="1200" dirty="0" smtClean="0">
                <a:solidFill>
                  <a:srgbClr val="FF0000"/>
                </a:solidFill>
              </a:rPr>
              <a:t> </a:t>
            </a:r>
            <a:r>
              <a:rPr lang="en-US" sz="1200" dirty="0">
                <a:solidFill>
                  <a:srgbClr val="FF0000"/>
                </a:solidFill>
              </a:rPr>
              <a:t>= EBSD (show methods, plot</a:t>
            </a:r>
            <a:r>
              <a:rPr lang="en-US" sz="1200" dirty="0" smtClean="0">
                <a:solidFill>
                  <a:srgbClr val="FF0000"/>
                </a:solidFill>
              </a:rPr>
              <a:t>)</a:t>
            </a:r>
            <a:br>
              <a:rPr lang="en-US" sz="1200" dirty="0" smtClean="0">
                <a:solidFill>
                  <a:srgbClr val="FF0000"/>
                </a:solidFill>
              </a:rPr>
            </a:br>
            <a:r>
              <a:rPr lang="en-US" sz="1200" dirty="0" smtClean="0">
                <a:solidFill>
                  <a:srgbClr val="FF0000"/>
                </a:solidFill>
              </a:rPr>
              <a:t> </a:t>
            </a:r>
            <a:r>
              <a:rPr lang="en-US" sz="1200" dirty="0">
                <a:solidFill>
                  <a:srgbClr val="FF0000"/>
                </a:solidFill>
              </a:rPr>
              <a:t>Phase   Orientations            Mineral       Color  Symmetry  Crystal reference </a:t>
            </a:r>
            <a:r>
              <a:rPr lang="en-US" sz="1200" dirty="0" smtClean="0">
                <a:solidFill>
                  <a:srgbClr val="FF0000"/>
                </a:solidFill>
              </a:rPr>
              <a:t>frame</a:t>
            </a:r>
            <a:br>
              <a:rPr lang="en-US" sz="1200" dirty="0" smtClean="0">
                <a:solidFill>
                  <a:srgbClr val="FF0000"/>
                </a:solidFill>
              </a:rPr>
            </a:br>
            <a:r>
              <a:rPr lang="en-US" sz="1200" dirty="0" smtClean="0">
                <a:solidFill>
                  <a:srgbClr val="FF0000"/>
                </a:solidFill>
              </a:rPr>
              <a:t>     </a:t>
            </a:r>
            <a:r>
              <a:rPr lang="en-US" sz="1200" dirty="0">
                <a:solidFill>
                  <a:srgbClr val="FF0000"/>
                </a:solidFill>
              </a:rPr>
              <a:t>0  290700 (100%)  Cadmium Telluride  light blue       </a:t>
            </a:r>
            <a:r>
              <a:rPr lang="en-US" sz="1200" dirty="0" smtClean="0">
                <a:solidFill>
                  <a:srgbClr val="FF0000"/>
                </a:solidFill>
              </a:rPr>
              <a:t>432</a:t>
            </a:r>
            <a:br>
              <a:rPr lang="en-US" sz="1200" dirty="0" smtClean="0">
                <a:solidFill>
                  <a:srgbClr val="FF0000"/>
                </a:solidFill>
              </a:rPr>
            </a:br>
            <a:r>
              <a:rPr lang="en-US" sz="1200" dirty="0" smtClean="0">
                <a:solidFill>
                  <a:srgbClr val="FF0000"/>
                </a:solidFill>
              </a:rPr>
              <a:t> </a:t>
            </a:r>
            <a:r>
              <a:rPr lang="en-US" sz="1200" dirty="0">
                <a:solidFill>
                  <a:srgbClr val="FF0000"/>
                </a:solidFill>
              </a:rPr>
              <a:t>Properties: ci, </a:t>
            </a:r>
            <a:r>
              <a:rPr lang="en-US" sz="1200" dirty="0" err="1">
                <a:solidFill>
                  <a:srgbClr val="FF0000"/>
                </a:solidFill>
              </a:rPr>
              <a:t>iq</a:t>
            </a:r>
            <a:r>
              <a:rPr lang="en-US" sz="1200" dirty="0">
                <a:solidFill>
                  <a:srgbClr val="FF0000"/>
                </a:solidFill>
              </a:rPr>
              <a:t>, </a:t>
            </a:r>
            <a:r>
              <a:rPr lang="en-US" sz="1200" dirty="0" err="1">
                <a:solidFill>
                  <a:srgbClr val="FF0000"/>
                </a:solidFill>
              </a:rPr>
              <a:t>sem_signal</a:t>
            </a:r>
            <a:r>
              <a:rPr lang="en-US" sz="1200" dirty="0">
                <a:solidFill>
                  <a:srgbClr val="FF0000"/>
                </a:solidFill>
              </a:rPr>
              <a:t>, x, </a:t>
            </a:r>
            <a:r>
              <a:rPr lang="en-US" sz="1200" dirty="0" smtClean="0">
                <a:solidFill>
                  <a:srgbClr val="FF0000"/>
                </a:solidFill>
              </a:rPr>
              <a:t>y</a:t>
            </a:r>
            <a:br>
              <a:rPr lang="en-US" sz="1200" dirty="0" smtClean="0">
                <a:solidFill>
                  <a:srgbClr val="FF0000"/>
                </a:solidFill>
              </a:rPr>
            </a:br>
            <a:r>
              <a:rPr lang="en-US" sz="1200" dirty="0" smtClean="0">
                <a:solidFill>
                  <a:srgbClr val="FF0000"/>
                </a:solidFill>
              </a:rPr>
              <a:t> </a:t>
            </a:r>
            <a:r>
              <a:rPr lang="en-US" sz="1200" dirty="0">
                <a:solidFill>
                  <a:srgbClr val="FF0000"/>
                </a:solidFill>
              </a:rPr>
              <a:t>Scan unit : </a:t>
            </a:r>
            <a:r>
              <a:rPr lang="en-US" sz="1200" dirty="0" smtClean="0">
                <a:solidFill>
                  <a:srgbClr val="FF0000"/>
                </a:solidFill>
              </a:rPr>
              <a:t>um</a:t>
            </a:r>
          </a:p>
          <a:p>
            <a:r>
              <a:rPr lang="en-US" sz="1200" dirty="0" smtClean="0"/>
              <a:t>This slightly odd procedure is required in order to account for the fact that MTEX gets confused if you tell it to look for both a real phase and non-indexed points when, in this particular dataset, every single point is indexed and belongs to the Cadmium Telluride phase.  As of version </a:t>
            </a:r>
            <a:r>
              <a:rPr lang="en-US" sz="1200" dirty="0" smtClean="0">
                <a:solidFill>
                  <a:srgbClr val="FF0000"/>
                </a:solidFill>
              </a:rPr>
              <a:t>4.0.5</a:t>
            </a:r>
            <a:r>
              <a:rPr lang="en-US" sz="1200" dirty="0" smtClean="0"/>
              <a:t>, this problem appears to be fixed.</a:t>
            </a:r>
            <a:endParaRPr lang="en-US" sz="12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38</a:t>
            </a:fld>
            <a:endParaRPr lang="en-US"/>
          </a:p>
        </p:txBody>
      </p:sp>
    </p:spTree>
    <p:extLst>
      <p:ext uri="{BB962C8B-B14F-4D97-AF65-F5344CB8AC3E}">
        <p14:creationId xmlns:p14="http://schemas.microsoft.com/office/powerpoint/2010/main" val="3341494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EBSD: determine, plot grains</a:t>
            </a:r>
            <a:endParaRPr lang="en-US" dirty="0"/>
          </a:p>
        </p:txBody>
      </p:sp>
      <p:sp>
        <p:nvSpPr>
          <p:cNvPr id="3" name="Content Placeholder 2"/>
          <p:cNvSpPr>
            <a:spLocks noGrp="1"/>
          </p:cNvSpPr>
          <p:nvPr>
            <p:ph idx="1"/>
          </p:nvPr>
        </p:nvSpPr>
        <p:spPr>
          <a:xfrm>
            <a:off x="0" y="838200"/>
            <a:ext cx="8763000" cy="5867400"/>
          </a:xfrm>
        </p:spPr>
        <p:txBody>
          <a:bodyPr/>
          <a:lstStyle/>
          <a:p>
            <a:r>
              <a:rPr lang="en-US" sz="2000" dirty="0" smtClean="0"/>
              <a:t>Type “</a:t>
            </a:r>
            <a:r>
              <a:rPr lang="en-US" sz="2000" dirty="0" err="1">
                <a:solidFill>
                  <a:srgbClr val="FF0000"/>
                </a:solidFill>
              </a:rPr>
              <a:t>grains_FMC</a:t>
            </a:r>
            <a:r>
              <a:rPr lang="en-US" sz="2000" dirty="0">
                <a:solidFill>
                  <a:srgbClr val="FF0000"/>
                </a:solidFill>
              </a:rPr>
              <a:t> = </a:t>
            </a:r>
            <a:r>
              <a:rPr lang="en-US" sz="2000" dirty="0" err="1">
                <a:solidFill>
                  <a:srgbClr val="FF0000"/>
                </a:solidFill>
              </a:rPr>
              <a:t>calcGrains</a:t>
            </a:r>
            <a:r>
              <a:rPr lang="en-US" sz="2000" dirty="0">
                <a:solidFill>
                  <a:srgbClr val="FF0000"/>
                </a:solidFill>
              </a:rPr>
              <a:t>(</a:t>
            </a:r>
            <a:r>
              <a:rPr lang="en-US" sz="2000" dirty="0" err="1">
                <a:solidFill>
                  <a:srgbClr val="FF0000"/>
                </a:solidFill>
              </a:rPr>
              <a:t>ebsd</a:t>
            </a:r>
            <a:r>
              <a:rPr lang="en-US" sz="2000" dirty="0">
                <a:solidFill>
                  <a:srgbClr val="FF0000"/>
                </a:solidFill>
              </a:rPr>
              <a:t>('Cadmium Telluride'),'FMC'</a:t>
            </a:r>
            <a:r>
              <a:rPr lang="en-US" sz="2000" dirty="0" smtClean="0">
                <a:solidFill>
                  <a:srgbClr val="FF0000"/>
                </a:solidFill>
              </a:rPr>
              <a:t>,…3.5</a:t>
            </a:r>
            <a:r>
              <a:rPr lang="en-US" sz="2000" dirty="0">
                <a:solidFill>
                  <a:srgbClr val="FF0000"/>
                </a:solidFill>
              </a:rPr>
              <a:t>)</a:t>
            </a:r>
            <a:r>
              <a:rPr lang="en-US" sz="2000" dirty="0" smtClean="0"/>
              <a:t>” (takes a while to compute)</a:t>
            </a:r>
          </a:p>
          <a:p>
            <a:r>
              <a:rPr lang="en-US" sz="2000" dirty="0" smtClean="0"/>
              <a:t>Then compute inverse pole figure coloring with:</a:t>
            </a:r>
            <a:br>
              <a:rPr lang="en-US" sz="2000" dirty="0" smtClean="0"/>
            </a:br>
            <a:r>
              <a:rPr lang="en-US" sz="2000" dirty="0" err="1" smtClean="0">
                <a:solidFill>
                  <a:srgbClr val="FF0000"/>
                </a:solidFill>
              </a:rPr>
              <a:t>oM</a:t>
            </a:r>
            <a:r>
              <a:rPr lang="en-US" sz="2000" dirty="0" smtClean="0">
                <a:solidFill>
                  <a:srgbClr val="FF0000"/>
                </a:solidFill>
              </a:rPr>
              <a:t> </a:t>
            </a:r>
            <a:r>
              <a:rPr lang="en-US" sz="2000" dirty="0">
                <a:solidFill>
                  <a:srgbClr val="FF0000"/>
                </a:solidFill>
              </a:rPr>
              <a:t>= </a:t>
            </a:r>
            <a:r>
              <a:rPr lang="en-US" sz="2000" dirty="0" err="1">
                <a:solidFill>
                  <a:srgbClr val="FF0000"/>
                </a:solidFill>
              </a:rPr>
              <a:t>ipdfHSVOrientationMapping</a:t>
            </a:r>
            <a:r>
              <a:rPr lang="en-US" sz="2000" dirty="0">
                <a:solidFill>
                  <a:srgbClr val="FF0000"/>
                </a:solidFill>
              </a:rPr>
              <a:t>(</a:t>
            </a:r>
            <a:r>
              <a:rPr lang="en-US" sz="2000" dirty="0" err="1">
                <a:solidFill>
                  <a:srgbClr val="FF0000"/>
                </a:solidFill>
              </a:rPr>
              <a:t>ebsd</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a:t>
            </a:r>
          </a:p>
          <a:p>
            <a:pPr>
              <a:lnSpc>
                <a:spcPct val="110000"/>
              </a:lnSpc>
            </a:pPr>
            <a:r>
              <a:rPr lang="en-US" sz="2000" dirty="0" smtClean="0"/>
              <a:t>Then plot the </a:t>
            </a:r>
            <a:r>
              <a:rPr lang="en-US" sz="2000" dirty="0" err="1" smtClean="0"/>
              <a:t>ipdfHKL</a:t>
            </a:r>
            <a:r>
              <a:rPr lang="en-US" sz="2000" dirty="0" smtClean="0"/>
              <a:t> map with</a:t>
            </a:r>
            <a:br>
              <a:rPr lang="en-US" sz="2000" dirty="0" smtClean="0"/>
            </a:br>
            <a:r>
              <a:rPr lang="en-US" sz="2000" dirty="0">
                <a:solidFill>
                  <a:srgbClr val="FF0000"/>
                </a:solidFill>
              </a:rPr>
              <a:t>plot(</a:t>
            </a:r>
            <a:r>
              <a:rPr lang="en-US" sz="2000" dirty="0" err="1">
                <a:solidFill>
                  <a:srgbClr val="FF0000"/>
                </a:solidFill>
              </a:rPr>
              <a:t>ebsd</a:t>
            </a:r>
            <a:r>
              <a:rPr lang="en-US" sz="2000" dirty="0">
                <a:solidFill>
                  <a:srgbClr val="FF0000"/>
                </a:solidFill>
              </a:rPr>
              <a:t>('Cadmium Telluride'),oM.orientation2color(</a:t>
            </a:r>
            <a:r>
              <a:rPr lang="en-US" sz="2000" dirty="0" err="1">
                <a:solidFill>
                  <a:srgbClr val="FF0000"/>
                </a:solidFill>
              </a:rPr>
              <a:t>ebsd</a:t>
            </a:r>
            <a:r>
              <a:rPr lang="en-US" sz="2000" dirty="0">
                <a:solidFill>
                  <a:srgbClr val="FF0000"/>
                </a:solidFill>
              </a:rPr>
              <a:t>('</a:t>
            </a:r>
            <a:r>
              <a:rPr lang="en-US" sz="2000" dirty="0" smtClean="0">
                <a:solidFill>
                  <a:srgbClr val="FF0000"/>
                </a:solidFill>
              </a:rPr>
              <a:t>Cadmium… </a:t>
            </a:r>
            <a:r>
              <a:rPr lang="en-US" sz="2000" dirty="0">
                <a:solidFill>
                  <a:srgbClr val="FF0000"/>
                </a:solidFill>
              </a:rPr>
              <a:t>Telluride').</a:t>
            </a:r>
            <a:r>
              <a:rPr lang="en-US" sz="2000" dirty="0" smtClean="0">
                <a:solidFill>
                  <a:srgbClr val="FF0000"/>
                </a:solidFill>
              </a:rPr>
              <a:t>orientations</a:t>
            </a:r>
            <a:r>
              <a:rPr lang="en-US" sz="2000" dirty="0">
                <a:solidFill>
                  <a:srgbClr val="FF0000"/>
                </a:solidFill>
              </a:rPr>
              <a:t>))</a:t>
            </a:r>
            <a:r>
              <a:rPr lang="en-US" sz="2000" dirty="0" smtClean="0"/>
              <a:t/>
            </a:r>
            <a:br>
              <a:rPr lang="en-US" sz="2000" dirty="0" smtClean="0"/>
            </a:br>
            <a:r>
              <a:rPr lang="en-US" sz="2000" dirty="0" smtClean="0"/>
              <a:t>and compute </a:t>
            </a:r>
            <a:br>
              <a:rPr lang="en-US" sz="2000" dirty="0" smtClean="0"/>
            </a:br>
            <a:r>
              <a:rPr lang="en-US" sz="2000" dirty="0" smtClean="0"/>
              <a:t>grain boundaries:</a:t>
            </a:r>
            <a:br>
              <a:rPr lang="en-US" sz="2000" dirty="0" smtClean="0"/>
            </a:br>
            <a:r>
              <a:rPr lang="en-US" sz="2000" dirty="0" err="1">
                <a:solidFill>
                  <a:srgbClr val="FF0000"/>
                </a:solidFill>
              </a:rPr>
              <a:t>gB</a:t>
            </a:r>
            <a:r>
              <a:rPr lang="en-US" sz="2000" dirty="0">
                <a:solidFill>
                  <a:srgbClr val="FF0000"/>
                </a:solidFill>
              </a:rPr>
              <a:t>=</a:t>
            </a:r>
            <a:r>
              <a:rPr lang="en-US" sz="2000" dirty="0" err="1" smtClean="0">
                <a:solidFill>
                  <a:srgbClr val="FF0000"/>
                </a:solidFill>
              </a:rPr>
              <a:t>grains_FMC.boundary</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hold </a:t>
            </a:r>
            <a:r>
              <a:rPr lang="en-US" sz="2000" dirty="0">
                <a:solidFill>
                  <a:srgbClr val="FF0000"/>
                </a:solidFill>
              </a:rPr>
              <a:t>on</a:t>
            </a:r>
            <a:br>
              <a:rPr lang="en-US" sz="2000" dirty="0">
                <a:solidFill>
                  <a:srgbClr val="FF0000"/>
                </a:solidFill>
              </a:rPr>
            </a:br>
            <a:r>
              <a:rPr lang="en-US" sz="2000" dirty="0">
                <a:solidFill>
                  <a:srgbClr val="FF0000"/>
                </a:solidFill>
              </a:rPr>
              <a:t>plot(gB,'linewidth',2.)</a:t>
            </a:r>
            <a:endParaRPr lang="en-US" sz="2000" dirty="0" smtClean="0">
              <a:solidFill>
                <a:srgbClr val="FF0000"/>
              </a:solidFill>
            </a:endParaRPr>
          </a:p>
          <a:p>
            <a:r>
              <a:rPr lang="en-US" sz="2000" dirty="0" smtClean="0"/>
              <a:t>This will provide a map </a:t>
            </a:r>
            <a:br>
              <a:rPr lang="en-US" sz="2000" dirty="0" smtClean="0"/>
            </a:br>
            <a:r>
              <a:rPr lang="en-US" sz="2000" dirty="0" smtClean="0"/>
              <a:t>with the GBs delineated </a:t>
            </a:r>
            <a:br>
              <a:rPr lang="en-US" sz="2000" dirty="0" smtClean="0"/>
            </a:br>
            <a:r>
              <a:rPr lang="en-US" sz="2000" dirty="0" smtClean="0"/>
              <a:t>(and “</a:t>
            </a:r>
            <a:r>
              <a:rPr lang="en-US" sz="2000" dirty="0" err="1" smtClean="0"/>
              <a:t>linewidth</a:t>
            </a:r>
            <a:r>
              <a:rPr lang="en-US" sz="2000" dirty="0" smtClean="0"/>
              <a:t>” controls </a:t>
            </a:r>
            <a:br>
              <a:rPr lang="en-US" sz="2000" dirty="0" smtClean="0"/>
            </a:br>
            <a:r>
              <a:rPr lang="en-US" sz="2000" dirty="0" smtClean="0"/>
              <a:t>the thickness).</a:t>
            </a:r>
          </a:p>
          <a:p>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39</a:t>
            </a:fld>
            <a:endParaRPr lang="en-US"/>
          </a:p>
        </p:txBody>
      </p:sp>
      <p:pic>
        <p:nvPicPr>
          <p:cNvPr id="7" name="Picture 6" descr="IPDF-GB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344201"/>
            <a:ext cx="5410200" cy="3403292"/>
          </a:xfrm>
          <a:prstGeom prst="rect">
            <a:avLst/>
          </a:prstGeom>
        </p:spPr>
      </p:pic>
    </p:spTree>
    <p:extLst>
      <p:ext uri="{BB962C8B-B14F-4D97-AF65-F5344CB8AC3E}">
        <p14:creationId xmlns:p14="http://schemas.microsoft.com/office/powerpoint/2010/main" val="208251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Objectives</a:t>
            </a:r>
            <a:endParaRPr lang="en-US" dirty="0"/>
          </a:p>
        </p:txBody>
      </p:sp>
      <p:sp>
        <p:nvSpPr>
          <p:cNvPr id="3" name="Content Placeholder 2"/>
          <p:cNvSpPr>
            <a:spLocks noGrp="1"/>
          </p:cNvSpPr>
          <p:nvPr>
            <p:ph idx="1"/>
          </p:nvPr>
        </p:nvSpPr>
        <p:spPr>
          <a:xfrm>
            <a:off x="685800" y="1600200"/>
            <a:ext cx="7772400" cy="4724400"/>
          </a:xfrm>
        </p:spPr>
        <p:txBody>
          <a:bodyPr/>
          <a:lstStyle/>
          <a:p>
            <a:pPr marL="514350" indent="-514350">
              <a:buFont typeface="+mj-lt"/>
              <a:buAutoNum type="arabicPeriod"/>
            </a:pPr>
            <a:r>
              <a:rPr lang="en-US" dirty="0" smtClean="0"/>
              <a:t>Introduce students to </a:t>
            </a:r>
            <a:r>
              <a:rPr lang="en-US" i="1" dirty="0" smtClean="0"/>
              <a:t>texture</a:t>
            </a:r>
            <a:r>
              <a:rPr lang="en-US" dirty="0" smtClean="0"/>
              <a:t> i.e. </a:t>
            </a:r>
            <a:r>
              <a:rPr lang="en-US" i="1" dirty="0" smtClean="0"/>
              <a:t>crystallographic preferred orientation</a:t>
            </a:r>
            <a:r>
              <a:rPr lang="en-US" dirty="0" smtClean="0"/>
              <a:t>, also known as </a:t>
            </a:r>
            <a:r>
              <a:rPr lang="en-US" i="1" dirty="0" smtClean="0"/>
              <a:t>fabric</a:t>
            </a:r>
            <a:r>
              <a:rPr lang="en-US" dirty="0" smtClean="0"/>
              <a:t> in geology.</a:t>
            </a:r>
          </a:p>
          <a:p>
            <a:pPr marL="514350" indent="-514350">
              <a:buFont typeface="+mj-lt"/>
              <a:buAutoNum type="arabicPeriod"/>
            </a:pPr>
            <a:r>
              <a:rPr lang="en-US" dirty="0" smtClean="0"/>
              <a:t>Explain briefly two standard types of data, namely </a:t>
            </a:r>
            <a:r>
              <a:rPr lang="en-US" i="1" dirty="0" smtClean="0"/>
              <a:t>pole figures</a:t>
            </a:r>
            <a:r>
              <a:rPr lang="en-US" dirty="0" smtClean="0"/>
              <a:t> and </a:t>
            </a:r>
            <a:r>
              <a:rPr lang="en-US" i="1" dirty="0" smtClean="0"/>
              <a:t>orientation maps</a:t>
            </a:r>
            <a:r>
              <a:rPr lang="en-US" dirty="0" smtClean="0"/>
              <a:t> from e.g. electron back-scatter diffraction (EBSD).</a:t>
            </a:r>
          </a:p>
          <a:p>
            <a:pPr marL="514350" indent="-514350">
              <a:buFont typeface="+mj-lt"/>
              <a:buAutoNum type="arabicPeriod"/>
            </a:pPr>
            <a:r>
              <a:rPr lang="en-US" dirty="0" smtClean="0"/>
              <a:t>Demonstrate how to use the MTEX package within </a:t>
            </a:r>
            <a:r>
              <a:rPr lang="en-US" dirty="0" err="1" smtClean="0"/>
              <a:t>Matlab</a:t>
            </a:r>
            <a:r>
              <a:rPr lang="en-US" dirty="0" smtClean="0"/>
              <a:t> to perform analyses on relevant data.</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a:t>
            </a:fld>
            <a:endParaRPr lang="en-US"/>
          </a:p>
        </p:txBody>
      </p:sp>
    </p:spTree>
    <p:extLst>
      <p:ext uri="{BB962C8B-B14F-4D97-AF65-F5344CB8AC3E}">
        <p14:creationId xmlns:p14="http://schemas.microsoft.com/office/powerpoint/2010/main" val="23317098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ODF from EBSD</a:t>
            </a:r>
            <a:endParaRPr lang="en-US" dirty="0"/>
          </a:p>
        </p:txBody>
      </p:sp>
      <p:sp>
        <p:nvSpPr>
          <p:cNvPr id="3" name="Content Placeholder 2"/>
          <p:cNvSpPr>
            <a:spLocks noGrp="1"/>
          </p:cNvSpPr>
          <p:nvPr>
            <p:ph idx="1"/>
          </p:nvPr>
        </p:nvSpPr>
        <p:spPr>
          <a:xfrm>
            <a:off x="609600" y="1295400"/>
            <a:ext cx="8229600" cy="4953000"/>
          </a:xfrm>
        </p:spPr>
        <p:txBody>
          <a:bodyPr/>
          <a:lstStyle/>
          <a:p>
            <a:pPr marL="0" indent="0">
              <a:buNone/>
            </a:pPr>
            <a:r>
              <a:rPr lang="en-US" sz="2400" dirty="0" smtClean="0"/>
              <a:t>First, do </a:t>
            </a:r>
            <a:r>
              <a:rPr lang="en-US" sz="2400" dirty="0"/>
              <a:t>this:  </a:t>
            </a:r>
            <a:r>
              <a:rPr lang="en-US" sz="2400" dirty="0" smtClean="0"/>
              <a:t/>
            </a:r>
            <a:br>
              <a:rPr lang="en-US" sz="2400" dirty="0" smtClean="0"/>
            </a:br>
            <a:r>
              <a:rPr lang="en-US" sz="2400" dirty="0" smtClean="0">
                <a:solidFill>
                  <a:srgbClr val="FF0000"/>
                </a:solidFill>
              </a:rPr>
              <a:t>plot</a:t>
            </a:r>
            <a:r>
              <a:rPr lang="en-US" sz="2400" dirty="0">
                <a:solidFill>
                  <a:srgbClr val="FF0000"/>
                </a:solidFill>
              </a:rPr>
              <a:t>(</a:t>
            </a:r>
            <a:r>
              <a:rPr lang="en-US" sz="2400" dirty="0" err="1" smtClean="0">
                <a:solidFill>
                  <a:srgbClr val="FF0000"/>
                </a:solidFill>
              </a:rPr>
              <a:t>ebsd</a:t>
            </a:r>
            <a:r>
              <a:rPr lang="en-US" sz="2400" dirty="0" smtClean="0">
                <a:solidFill>
                  <a:srgbClr val="FF0000"/>
                </a:solidFill>
              </a:rPr>
              <a:t>)</a:t>
            </a:r>
          </a:p>
          <a:p>
            <a:pPr marL="0" indent="0">
              <a:buNone/>
            </a:pPr>
            <a:r>
              <a:rPr lang="en-US" sz="2400" dirty="0" smtClean="0"/>
              <a:t>This should </a:t>
            </a:r>
            <a:r>
              <a:rPr lang="en-US" sz="2400" dirty="0"/>
              <a:t>be “boring” i.e. it should show only 1 phase.</a:t>
            </a:r>
          </a:p>
          <a:p>
            <a:pPr marL="0" indent="0">
              <a:buNone/>
            </a:pPr>
            <a:r>
              <a:rPr lang="en-US" sz="2400" dirty="0" err="1" smtClean="0">
                <a:solidFill>
                  <a:srgbClr val="FF0000"/>
                </a:solidFill>
              </a:rPr>
              <a:t>odf</a:t>
            </a:r>
            <a:r>
              <a:rPr lang="en-US" sz="2400" dirty="0" smtClean="0">
                <a:solidFill>
                  <a:srgbClr val="FF0000"/>
                </a:solidFill>
              </a:rPr>
              <a:t> </a:t>
            </a:r>
            <a:r>
              <a:rPr lang="en-US" sz="2400" dirty="0">
                <a:solidFill>
                  <a:srgbClr val="FF0000"/>
                </a:solidFill>
              </a:rPr>
              <a:t>= </a:t>
            </a:r>
            <a:r>
              <a:rPr lang="en-US" sz="2400" dirty="0" err="1">
                <a:solidFill>
                  <a:srgbClr val="FF0000"/>
                </a:solidFill>
              </a:rPr>
              <a:t>calcODF</a:t>
            </a:r>
            <a:r>
              <a:rPr lang="en-US" sz="2400" dirty="0">
                <a:solidFill>
                  <a:srgbClr val="FF0000"/>
                </a:solidFill>
              </a:rPr>
              <a:t>(</a:t>
            </a:r>
            <a:r>
              <a:rPr lang="en-US" sz="2400" dirty="0" err="1">
                <a:solidFill>
                  <a:srgbClr val="FF0000"/>
                </a:solidFill>
              </a:rPr>
              <a:t>ebsd</a:t>
            </a:r>
            <a:r>
              <a:rPr lang="en-US" sz="2400" dirty="0">
                <a:solidFill>
                  <a:srgbClr val="FF0000"/>
                </a:solidFill>
              </a:rPr>
              <a:t>('Cadmium Telluride').</a:t>
            </a:r>
            <a:r>
              <a:rPr lang="en-US" sz="2400" dirty="0" smtClean="0">
                <a:solidFill>
                  <a:srgbClr val="FF0000"/>
                </a:solidFill>
              </a:rPr>
              <a:t>orientations)  </a:t>
            </a:r>
            <a:br>
              <a:rPr lang="en-US" sz="2400" dirty="0" smtClean="0">
                <a:solidFill>
                  <a:srgbClr val="FF0000"/>
                </a:solidFill>
              </a:rPr>
            </a:br>
            <a:r>
              <a:rPr lang="en-US" sz="2400" dirty="0" smtClean="0">
                <a:solidFill>
                  <a:srgbClr val="FF0000"/>
                </a:solidFill>
              </a:rPr>
              <a:t>.OR.</a:t>
            </a:r>
            <a:endParaRPr lang="en-US" sz="2400" dirty="0">
              <a:solidFill>
                <a:srgbClr val="FF0000"/>
              </a:solidFill>
            </a:endParaRPr>
          </a:p>
          <a:p>
            <a:pPr marL="0" indent="0">
              <a:buNone/>
            </a:pPr>
            <a:r>
              <a:rPr lang="en-US" sz="2400" dirty="0" err="1" smtClean="0">
                <a:solidFill>
                  <a:srgbClr val="FF0000"/>
                </a:solidFill>
              </a:rPr>
              <a:t>odf</a:t>
            </a:r>
            <a:r>
              <a:rPr lang="en-US" sz="2400" dirty="0" smtClean="0">
                <a:solidFill>
                  <a:srgbClr val="FF0000"/>
                </a:solidFill>
              </a:rPr>
              <a:t> </a:t>
            </a:r>
            <a:r>
              <a:rPr lang="en-US" sz="2400" dirty="0">
                <a:solidFill>
                  <a:srgbClr val="FF0000"/>
                </a:solidFill>
              </a:rPr>
              <a:t>= </a:t>
            </a:r>
            <a:r>
              <a:rPr lang="en-US" sz="2400" dirty="0" err="1">
                <a:solidFill>
                  <a:srgbClr val="FF0000"/>
                </a:solidFill>
              </a:rPr>
              <a:t>calcODF</a:t>
            </a:r>
            <a:r>
              <a:rPr lang="en-US" sz="2400" dirty="0">
                <a:solidFill>
                  <a:srgbClr val="FF0000"/>
                </a:solidFill>
              </a:rPr>
              <a:t>(</a:t>
            </a:r>
            <a:r>
              <a:rPr lang="en-US" sz="2400" dirty="0" err="1">
                <a:solidFill>
                  <a:srgbClr val="FF0000"/>
                </a:solidFill>
              </a:rPr>
              <a:t>ebsd</a:t>
            </a:r>
            <a:r>
              <a:rPr lang="en-US" sz="2400" dirty="0">
                <a:solidFill>
                  <a:srgbClr val="FF0000"/>
                </a:solidFill>
              </a:rPr>
              <a:t>('Cadmium Telluride').</a:t>
            </a:r>
            <a:r>
              <a:rPr lang="en-US" sz="2400" dirty="0" smtClean="0">
                <a:solidFill>
                  <a:srgbClr val="FF0000"/>
                </a:solidFill>
              </a:rPr>
              <a:t>orientations,'</a:t>
            </a:r>
            <a:r>
              <a:rPr lang="en-US" sz="2400" dirty="0">
                <a:solidFill>
                  <a:srgbClr val="FF0000"/>
                </a:solidFill>
              </a:rPr>
              <a:t>halfwidth',5*degree)</a:t>
            </a:r>
            <a:endParaRPr lang="en-US" sz="2400" dirty="0" smtClean="0">
              <a:solidFill>
                <a:srgbClr val="FF0000"/>
              </a:solidFill>
            </a:endParaRPr>
          </a:p>
          <a:p>
            <a:pPr marL="0" indent="0">
              <a:buNone/>
            </a:pPr>
            <a:r>
              <a:rPr lang="en-US" sz="2400" dirty="0" smtClean="0"/>
              <a:t>The second should show a few lines of output with details about the calculation.</a:t>
            </a:r>
          </a:p>
          <a:p>
            <a:pPr marL="0" indent="0">
              <a:buNone/>
            </a:pPr>
            <a:r>
              <a:rPr lang="en-US" sz="2400" dirty="0" smtClean="0"/>
              <a:t>The third is the calculation of the ODF (in v4, using “psi” as the 3</a:t>
            </a:r>
            <a:r>
              <a:rPr lang="en-US" sz="2400" baseline="30000" dirty="0" smtClean="0"/>
              <a:t>rd</a:t>
            </a:r>
            <a:r>
              <a:rPr lang="en-US" sz="2400" dirty="0" smtClean="0"/>
              <a:t> argument does not work, hence the numerical value).</a:t>
            </a:r>
            <a:endParaRPr lang="en-US" sz="24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40</a:t>
            </a:fld>
            <a:endParaRPr lang="en-US"/>
          </a:p>
        </p:txBody>
      </p:sp>
    </p:spTree>
    <p:extLst>
      <p:ext uri="{BB962C8B-B14F-4D97-AF65-F5344CB8AC3E}">
        <p14:creationId xmlns:p14="http://schemas.microsoft.com/office/powerpoint/2010/main" val="3097658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5334000" cy="1143000"/>
          </a:xfrm>
        </p:spPr>
        <p:txBody>
          <a:bodyPr/>
          <a:lstStyle/>
          <a:p>
            <a:r>
              <a:rPr kumimoji="1" lang="en-US" altLang="ja-JP" dirty="0" smtClean="0"/>
              <a:t>Plot ODF</a:t>
            </a:r>
            <a:endParaRPr kumimoji="1" lang="ja-JP" alt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41</a:t>
            </a:fld>
            <a:endParaRPr lang="en-US"/>
          </a:p>
        </p:txBody>
      </p:sp>
      <p:pic>
        <p:nvPicPr>
          <p:cNvPr id="5" name="Picture 4" descr="OD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2593797" cy="6858000"/>
          </a:xfrm>
          <a:prstGeom prst="rect">
            <a:avLst/>
          </a:prstGeom>
        </p:spPr>
      </p:pic>
      <p:sp>
        <p:nvSpPr>
          <p:cNvPr id="3" name="Content Placeholder 2"/>
          <p:cNvSpPr>
            <a:spLocks noGrp="1"/>
          </p:cNvSpPr>
          <p:nvPr>
            <p:ph idx="1"/>
          </p:nvPr>
        </p:nvSpPr>
        <p:spPr>
          <a:xfrm>
            <a:off x="457200" y="990600"/>
            <a:ext cx="6324600" cy="5486400"/>
          </a:xfrm>
        </p:spPr>
        <p:txBody>
          <a:bodyPr/>
          <a:lstStyle/>
          <a:p>
            <a:pPr marL="0" indent="0">
              <a:buNone/>
            </a:pPr>
            <a:r>
              <a:rPr kumimoji="1" lang="en-US" altLang="ja-JP" sz="2400" dirty="0" smtClean="0">
                <a:solidFill>
                  <a:srgbClr val="FF0000"/>
                </a:solidFill>
              </a:rPr>
              <a:t>h = [Miller(1,0,0,CS{1}),Miller(1,1,0,CS{1}),…Miller(1,1,1,CS{1})]</a:t>
            </a:r>
            <a:br>
              <a:rPr kumimoji="1" lang="en-US" altLang="ja-JP" sz="2400" dirty="0" smtClean="0">
                <a:solidFill>
                  <a:srgbClr val="FF0000"/>
                </a:solidFill>
              </a:rPr>
            </a:br>
            <a:r>
              <a:rPr kumimoji="1" lang="en-US" altLang="ja-JP" sz="2400" dirty="0" smtClean="0"/>
              <a:t>This defines a set of pole figure indices.  CAUTION: the above assumes you specified two phases in the input script, so check your input script as to which phase is the one that you want.  For example, you may need to replace “{1}“ by “{2}“ if the phase of interest is the second one.</a:t>
            </a:r>
          </a:p>
          <a:p>
            <a:pPr marL="0" indent="0">
              <a:buNone/>
            </a:pPr>
            <a:r>
              <a:rPr kumimoji="1" lang="en-US" altLang="ja-JP" sz="2400" dirty="0" err="1" smtClean="0">
                <a:solidFill>
                  <a:srgbClr val="FF0000"/>
                </a:solidFill>
              </a:rPr>
              <a:t>plotODF</a:t>
            </a:r>
            <a:r>
              <a:rPr kumimoji="1" lang="en-US" altLang="ja-JP" sz="2400" dirty="0" smtClean="0">
                <a:solidFill>
                  <a:srgbClr val="FF0000"/>
                </a:solidFill>
              </a:rPr>
              <a:t>(</a:t>
            </a:r>
            <a:r>
              <a:rPr kumimoji="1" lang="en-US" altLang="ja-JP" sz="2400" dirty="0" err="1" smtClean="0">
                <a:solidFill>
                  <a:srgbClr val="FF0000"/>
                </a:solidFill>
              </a:rPr>
              <a:t>odf,h,'antipodal</a:t>
            </a:r>
            <a:r>
              <a:rPr kumimoji="1" lang="en-US" altLang="ja-JP" sz="2400" dirty="0" smtClean="0">
                <a:solidFill>
                  <a:srgbClr val="FF0000"/>
                </a:solidFill>
              </a:rPr>
              <a:t>')</a:t>
            </a:r>
          </a:p>
          <a:p>
            <a:pPr marL="0" indent="0">
              <a:buNone/>
            </a:pPr>
            <a:r>
              <a:rPr kumimoji="1" lang="en-US" altLang="ja-JP" sz="2400" dirty="0" smtClean="0"/>
              <a:t>This shows a set of sections based on the calculated ODF.</a:t>
            </a:r>
          </a:p>
        </p:txBody>
      </p:sp>
    </p:spTree>
    <p:extLst>
      <p:ext uri="{BB962C8B-B14F-4D97-AF65-F5344CB8AC3E}">
        <p14:creationId xmlns:p14="http://schemas.microsoft.com/office/powerpoint/2010/main" val="3631509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ODF plot</a:t>
            </a:r>
            <a:endParaRPr lang="en-US" dirty="0"/>
          </a:p>
        </p:txBody>
      </p:sp>
      <p:pic>
        <p:nvPicPr>
          <p:cNvPr id="5" name="Content Placeholder 4" descr="ODF-tableau.jpg"/>
          <p:cNvPicPr>
            <a:picLocks noGrp="1" noChangeAspect="1"/>
          </p:cNvPicPr>
          <p:nvPr>
            <p:ph idx="1"/>
          </p:nvPr>
        </p:nvPicPr>
        <p:blipFill rotWithShape="1">
          <a:blip r:embed="rId2">
            <a:extLst>
              <a:ext uri="{28A0092B-C50C-407E-A947-70E740481C1C}">
                <a14:useLocalDpi xmlns:a14="http://schemas.microsoft.com/office/drawing/2010/main" val="0"/>
              </a:ext>
            </a:extLst>
          </a:blip>
          <a:srcRect t="-536" b="-92"/>
          <a:stretch/>
        </p:blipFill>
        <p:spPr>
          <a:xfrm>
            <a:off x="685800" y="844364"/>
            <a:ext cx="7772400" cy="5979560"/>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42</a:t>
            </a:fld>
            <a:endParaRPr lang="en-US"/>
          </a:p>
        </p:txBody>
      </p:sp>
      <p:sp>
        <p:nvSpPr>
          <p:cNvPr id="6" name="Rectangle 5"/>
          <p:cNvSpPr/>
          <p:nvPr/>
        </p:nvSpPr>
        <p:spPr>
          <a:xfrm>
            <a:off x="5334001" y="5867400"/>
            <a:ext cx="3429000" cy="646331"/>
          </a:xfrm>
          <a:prstGeom prst="rect">
            <a:avLst/>
          </a:prstGeom>
        </p:spPr>
        <p:txBody>
          <a:bodyPr wrap="square">
            <a:spAutoFit/>
          </a:bodyPr>
          <a:lstStyle/>
          <a:p>
            <a:r>
              <a:rPr kumimoji="1" lang="en-US" altLang="ja-JP" dirty="0" err="1">
                <a:solidFill>
                  <a:srgbClr val="FF0000"/>
                </a:solidFill>
              </a:rPr>
              <a:t>plotODF</a:t>
            </a:r>
            <a:r>
              <a:rPr kumimoji="1" lang="en-US" altLang="ja-JP" dirty="0">
                <a:solidFill>
                  <a:srgbClr val="FF0000"/>
                </a:solidFill>
              </a:rPr>
              <a:t>(</a:t>
            </a:r>
            <a:r>
              <a:rPr kumimoji="1" lang="en-US" altLang="ja-JP" dirty="0" err="1" smtClean="0">
                <a:solidFill>
                  <a:srgbClr val="FF0000"/>
                </a:solidFill>
              </a:rPr>
              <a:t>odf</a:t>
            </a:r>
            <a:r>
              <a:rPr kumimoji="1" lang="en-US" altLang="ja-JP" dirty="0" smtClean="0">
                <a:solidFill>
                  <a:srgbClr val="FF0000"/>
                </a:solidFill>
              </a:rPr>
              <a:t>) </a:t>
            </a:r>
            <a:r>
              <a:rPr kumimoji="1" lang="en-US" altLang="ja-JP" dirty="0"/>
              <a:t>shows </a:t>
            </a:r>
            <a:r>
              <a:rPr kumimoji="1" lang="en-US" altLang="ja-JP" dirty="0" smtClean="0"/>
              <a:t>the same sections but in tableau style.</a:t>
            </a:r>
            <a:endParaRPr lang="en-US" dirty="0"/>
          </a:p>
        </p:txBody>
      </p:sp>
    </p:spTree>
    <p:extLst>
      <p:ext uri="{BB962C8B-B14F-4D97-AF65-F5344CB8AC3E}">
        <p14:creationId xmlns:p14="http://schemas.microsoft.com/office/powerpoint/2010/main" val="232675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Pole figures</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43</a:t>
            </a:fld>
            <a:endParaRPr lang="en-US"/>
          </a:p>
        </p:txBody>
      </p:sp>
      <p:sp>
        <p:nvSpPr>
          <p:cNvPr id="8" name="Rectangle 7"/>
          <p:cNvSpPr/>
          <p:nvPr/>
        </p:nvSpPr>
        <p:spPr>
          <a:xfrm>
            <a:off x="838200" y="1066800"/>
            <a:ext cx="8077200" cy="2862322"/>
          </a:xfrm>
          <a:prstGeom prst="rect">
            <a:avLst/>
          </a:prstGeom>
        </p:spPr>
        <p:txBody>
          <a:bodyPr wrap="square">
            <a:spAutoFit/>
          </a:bodyPr>
          <a:lstStyle/>
          <a:p>
            <a:r>
              <a:rPr kumimoji="1" lang="en-US" altLang="ja-JP" sz="2000" dirty="0" smtClean="0"/>
              <a:t>Try this first: </a:t>
            </a:r>
            <a:r>
              <a:rPr kumimoji="1" lang="en-US" altLang="ja-JP" sz="2000" dirty="0" err="1" smtClean="0">
                <a:solidFill>
                  <a:srgbClr val="FF0000"/>
                </a:solidFill>
              </a:rPr>
              <a:t>plotPDF</a:t>
            </a:r>
            <a:r>
              <a:rPr kumimoji="1" lang="en-US" altLang="ja-JP" sz="2000" dirty="0">
                <a:solidFill>
                  <a:srgbClr val="FF0000"/>
                </a:solidFill>
              </a:rPr>
              <a:t>(</a:t>
            </a:r>
            <a:r>
              <a:rPr kumimoji="1" lang="en-US" altLang="ja-JP" sz="2000" dirty="0" err="1">
                <a:solidFill>
                  <a:srgbClr val="FF0000"/>
                </a:solidFill>
              </a:rPr>
              <a:t>odf,h,'</a:t>
            </a:r>
            <a:r>
              <a:rPr kumimoji="1" lang="en-US" altLang="ja-JP" sz="2000" dirty="0" err="1" smtClean="0">
                <a:solidFill>
                  <a:srgbClr val="FF0000"/>
                </a:solidFill>
              </a:rPr>
              <a:t>antipodal</a:t>
            </a:r>
            <a:r>
              <a:rPr kumimoji="1" lang="en-US" altLang="ja-JP" sz="2000" dirty="0" smtClean="0">
                <a:solidFill>
                  <a:srgbClr val="FF0000"/>
                </a:solidFill>
              </a:rPr>
              <a:t>’)</a:t>
            </a:r>
            <a:endParaRPr kumimoji="1" lang="en-US" altLang="ja-JP" sz="2000" dirty="0">
              <a:solidFill>
                <a:srgbClr val="FF0000"/>
              </a:solidFill>
            </a:endParaRPr>
          </a:p>
          <a:p>
            <a:pPr marL="0" indent="0">
              <a:buNone/>
            </a:pPr>
            <a:r>
              <a:rPr kumimoji="1" lang="en-US" altLang="ja-JP" sz="2000" dirty="0" smtClean="0"/>
              <a:t>This longer version should equalize the contour levels: </a:t>
            </a:r>
            <a:r>
              <a:rPr kumimoji="1" lang="en-US" altLang="ja-JP" sz="2000" dirty="0" err="1" smtClean="0">
                <a:solidFill>
                  <a:srgbClr val="FF0000"/>
                </a:solidFill>
              </a:rPr>
              <a:t>plotPDF</a:t>
            </a:r>
            <a:r>
              <a:rPr kumimoji="1" lang="en-US" altLang="ja-JP" sz="2000" dirty="0">
                <a:solidFill>
                  <a:srgbClr val="FF0000"/>
                </a:solidFill>
              </a:rPr>
              <a:t>(odf,h,'antipodal'</a:t>
            </a:r>
            <a:r>
              <a:rPr kumimoji="1" lang="en-US" altLang="ja-JP" sz="2000" dirty="0" smtClean="0">
                <a:solidFill>
                  <a:srgbClr val="FF0000"/>
                </a:solidFill>
              </a:rPr>
              <a:t>,'</a:t>
            </a:r>
            <a:r>
              <a:rPr kumimoji="1" lang="en-US" altLang="ja-JP" sz="2000" dirty="0" err="1">
                <a:solidFill>
                  <a:srgbClr val="FF0000"/>
                </a:solidFill>
              </a:rPr>
              <a:t>minmax</a:t>
            </a:r>
            <a:r>
              <a:rPr kumimoji="1" lang="en-US" altLang="ja-JP" sz="2000" dirty="0">
                <a:solidFill>
                  <a:srgbClr val="FF0000"/>
                </a:solidFill>
              </a:rPr>
              <a:t>', 'off', 'contour', 0:</a:t>
            </a:r>
            <a:r>
              <a:rPr kumimoji="1" lang="en-US" altLang="ja-JP" sz="2000" dirty="0" smtClean="0">
                <a:solidFill>
                  <a:srgbClr val="FF0000"/>
                </a:solidFill>
              </a:rPr>
              <a:t>0.5:4)</a:t>
            </a:r>
            <a:br>
              <a:rPr kumimoji="1" lang="en-US" altLang="ja-JP" sz="2000" dirty="0" smtClean="0">
                <a:solidFill>
                  <a:srgbClr val="FF0000"/>
                </a:solidFill>
              </a:rPr>
            </a:br>
            <a:r>
              <a:rPr kumimoji="1" lang="en-US" altLang="ja-JP" sz="2000" dirty="0" err="1" smtClean="0">
                <a:solidFill>
                  <a:srgbClr val="FF0000"/>
                </a:solidFill>
              </a:rPr>
              <a:t>colorbar</a:t>
            </a:r>
            <a:r>
              <a:rPr kumimoji="1" lang="en-US" altLang="ja-JP" sz="2000" dirty="0">
                <a:solidFill>
                  <a:srgbClr val="FF0000"/>
                </a:solidFill>
              </a:rPr>
              <a:t/>
            </a:r>
            <a:br>
              <a:rPr kumimoji="1" lang="en-US" altLang="ja-JP" sz="2000" dirty="0">
                <a:solidFill>
                  <a:srgbClr val="FF0000"/>
                </a:solidFill>
              </a:rPr>
            </a:br>
            <a:r>
              <a:rPr kumimoji="1" lang="en-US" altLang="ja-JP" sz="2000" dirty="0">
                <a:solidFill>
                  <a:srgbClr val="FF0000"/>
                </a:solidFill>
              </a:rPr>
              <a:t>set(</a:t>
            </a:r>
            <a:r>
              <a:rPr kumimoji="1" lang="en-US" altLang="ja-JP" sz="2000" dirty="0" err="1">
                <a:solidFill>
                  <a:srgbClr val="FF0000"/>
                </a:solidFill>
              </a:rPr>
              <a:t>gcf</a:t>
            </a:r>
            <a:r>
              <a:rPr kumimoji="1" lang="en-US" altLang="ja-JP" sz="2000" dirty="0">
                <a:solidFill>
                  <a:srgbClr val="FF0000"/>
                </a:solidFill>
              </a:rPr>
              <a:t>,'</a:t>
            </a:r>
            <a:r>
              <a:rPr kumimoji="1" lang="en-US" altLang="ja-JP" sz="2000" dirty="0" err="1">
                <a:solidFill>
                  <a:srgbClr val="FF0000"/>
                </a:solidFill>
              </a:rPr>
              <a:t>PaperPositionMode</a:t>
            </a:r>
            <a:r>
              <a:rPr kumimoji="1" lang="en-US" altLang="ja-JP" sz="2000" dirty="0">
                <a:solidFill>
                  <a:srgbClr val="FF0000"/>
                </a:solidFill>
              </a:rPr>
              <a:t>','auto');</a:t>
            </a:r>
          </a:p>
          <a:p>
            <a:pPr marL="0" indent="0">
              <a:buNone/>
            </a:pPr>
            <a:r>
              <a:rPr kumimoji="1" lang="en-US" altLang="ja-JP" sz="2000" dirty="0">
                <a:solidFill>
                  <a:srgbClr val="FF0000"/>
                </a:solidFill>
              </a:rPr>
              <a:t>print(w1,'-</a:t>
            </a:r>
            <a:r>
              <a:rPr kumimoji="1" lang="en-US" altLang="ja-JP" sz="2000" dirty="0" smtClean="0">
                <a:solidFill>
                  <a:srgbClr val="FF0000"/>
                </a:solidFill>
              </a:rPr>
              <a:t>dpng’,'filename</a:t>
            </a:r>
            <a:r>
              <a:rPr kumimoji="1" lang="en-US" altLang="ja-JP" sz="2000" dirty="0">
                <a:solidFill>
                  <a:srgbClr val="FF0000"/>
                </a:solidFill>
              </a:rPr>
              <a:t>'</a:t>
            </a:r>
            <a:r>
              <a:rPr kumimoji="1" lang="en-US" altLang="ja-JP" sz="2000" dirty="0" smtClean="0">
                <a:solidFill>
                  <a:srgbClr val="FF0000"/>
                </a:solidFill>
              </a:rPr>
              <a:t>)</a:t>
            </a:r>
            <a:r>
              <a:rPr kumimoji="1" lang="en-US" altLang="ja-JP" sz="2000" dirty="0">
                <a:solidFill>
                  <a:srgbClr val="FF0000"/>
                </a:solidFill>
              </a:rPr>
              <a:t>;</a:t>
            </a:r>
          </a:p>
          <a:p>
            <a:pPr marL="0" indent="0">
              <a:buNone/>
            </a:pPr>
            <a:r>
              <a:rPr kumimoji="1" lang="en-US" altLang="ja-JP" sz="2000" dirty="0"/>
              <a:t>This shows </a:t>
            </a:r>
            <a:r>
              <a:rPr kumimoji="1" lang="en-US" altLang="ja-JP" sz="2000" dirty="0" smtClean="0"/>
              <a:t>a </a:t>
            </a:r>
            <a:r>
              <a:rPr kumimoji="1" lang="en-US" altLang="ja-JP" sz="2000" dirty="0"/>
              <a:t>set of PFs based on the calculated ODF</a:t>
            </a:r>
            <a:r>
              <a:rPr kumimoji="1" lang="en-US" altLang="ja-JP" sz="2000" dirty="0" smtClean="0"/>
              <a:t>.  As you can see, the texture is nearly random.  Make sure that </a:t>
            </a:r>
            <a:r>
              <a:rPr kumimoji="1" lang="en-US" altLang="ja-JP" sz="2000" dirty="0" err="1" smtClean="0"/>
              <a:t>MatLab</a:t>
            </a:r>
            <a:r>
              <a:rPr kumimoji="1" lang="en-US" altLang="ja-JP" sz="2000" dirty="0" smtClean="0"/>
              <a:t> is pointed to your local directory/folder with the data.</a:t>
            </a:r>
            <a:endParaRPr kumimoji="1" lang="en-US" altLang="ja-JP" sz="2000" dirty="0"/>
          </a:p>
        </p:txBody>
      </p:sp>
      <p:pic>
        <p:nvPicPr>
          <p:cNvPr id="5" name="Picture 4" descr="PoleFi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9768"/>
            <a:ext cx="9144000" cy="2615832"/>
          </a:xfrm>
          <a:prstGeom prst="rect">
            <a:avLst/>
          </a:prstGeom>
        </p:spPr>
      </p:pic>
    </p:spTree>
    <p:extLst>
      <p:ext uri="{BB962C8B-B14F-4D97-AF65-F5344CB8AC3E}">
        <p14:creationId xmlns:p14="http://schemas.microsoft.com/office/powerpoint/2010/main" val="2420216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Discrete PFs</a:t>
            </a:r>
            <a:endParaRPr lang="en-US" dirty="0"/>
          </a:p>
        </p:txBody>
      </p:sp>
      <p:sp>
        <p:nvSpPr>
          <p:cNvPr id="3" name="Content Placeholder 2"/>
          <p:cNvSpPr>
            <a:spLocks noGrp="1"/>
          </p:cNvSpPr>
          <p:nvPr>
            <p:ph idx="1"/>
          </p:nvPr>
        </p:nvSpPr>
        <p:spPr>
          <a:xfrm>
            <a:off x="228600" y="1066800"/>
            <a:ext cx="8763000" cy="1828800"/>
          </a:xfrm>
        </p:spPr>
        <p:txBody>
          <a:bodyPr/>
          <a:lstStyle/>
          <a:p>
            <a:r>
              <a:rPr lang="en-US" dirty="0" smtClean="0"/>
              <a:t>This command will show discrete pole figure plots, where the argument “500” controls how many individual orientations are included in the plot:</a:t>
            </a:r>
            <a:br>
              <a:rPr lang="en-US" dirty="0" smtClean="0"/>
            </a:br>
            <a:r>
              <a:rPr lang="en-US" dirty="0" err="1" smtClean="0">
                <a:solidFill>
                  <a:srgbClr val="FF0000"/>
                </a:solidFill>
              </a:rPr>
              <a:t>plotPDF</a:t>
            </a:r>
            <a:r>
              <a:rPr lang="en-US" dirty="0">
                <a:solidFill>
                  <a:srgbClr val="FF0000"/>
                </a:solidFill>
              </a:rPr>
              <a:t>(</a:t>
            </a:r>
            <a:r>
              <a:rPr lang="en-US" dirty="0" err="1">
                <a:solidFill>
                  <a:srgbClr val="FF0000"/>
                </a:solidFill>
              </a:rPr>
              <a:t>ebsd</a:t>
            </a:r>
            <a:r>
              <a:rPr lang="en-US" dirty="0" smtClean="0">
                <a:solidFill>
                  <a:srgbClr val="FF0000"/>
                </a:solidFill>
              </a:rPr>
              <a:t>(’Cadmium… Telluride'</a:t>
            </a:r>
            <a:r>
              <a:rPr lang="en-US" dirty="0">
                <a:solidFill>
                  <a:srgbClr val="FF0000"/>
                </a:solidFill>
              </a:rPr>
              <a:t>).orientations,h,'points',500,'antipodal')</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44</a:t>
            </a:fld>
            <a:endParaRPr lang="en-US"/>
          </a:p>
        </p:txBody>
      </p:sp>
      <p:pic>
        <p:nvPicPr>
          <p:cNvPr id="6" name="Picture 5" descr="discreteP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9297"/>
            <a:ext cx="9144000" cy="3438703"/>
          </a:xfrm>
          <a:prstGeom prst="rect">
            <a:avLst/>
          </a:prstGeom>
        </p:spPr>
      </p:pic>
    </p:spTree>
    <p:extLst>
      <p:ext uri="{BB962C8B-B14F-4D97-AF65-F5344CB8AC3E}">
        <p14:creationId xmlns:p14="http://schemas.microsoft.com/office/powerpoint/2010/main" val="51069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kumimoji="1" lang="en-US" altLang="ja-JP" dirty="0" smtClean="0"/>
              <a:t>Inverse Pole Figures (IVPs)</a:t>
            </a:r>
            <a:endParaRPr kumimoji="1" lang="ja-JP" altLang="en-US" dirty="0"/>
          </a:p>
        </p:txBody>
      </p:sp>
      <p:sp>
        <p:nvSpPr>
          <p:cNvPr id="3" name="Content Placeholder 2"/>
          <p:cNvSpPr>
            <a:spLocks noGrp="1"/>
          </p:cNvSpPr>
          <p:nvPr>
            <p:ph idx="1"/>
          </p:nvPr>
        </p:nvSpPr>
        <p:spPr>
          <a:xfrm>
            <a:off x="685800" y="1066800"/>
            <a:ext cx="8229600" cy="2286000"/>
          </a:xfrm>
        </p:spPr>
        <p:txBody>
          <a:bodyPr/>
          <a:lstStyle/>
          <a:p>
            <a:pPr marL="0" indent="0">
              <a:buNone/>
            </a:pPr>
            <a:r>
              <a:rPr kumimoji="1" lang="en-US" altLang="ja-JP" sz="2000" dirty="0" err="1">
                <a:solidFill>
                  <a:srgbClr val="FF0000"/>
                </a:solidFill>
              </a:rPr>
              <a:t>plotIPDF</a:t>
            </a:r>
            <a:r>
              <a:rPr kumimoji="1" lang="en-US" altLang="ja-JP" sz="2000" dirty="0">
                <a:solidFill>
                  <a:srgbClr val="FF0000"/>
                </a:solidFill>
              </a:rPr>
              <a:t>(</a:t>
            </a:r>
            <a:r>
              <a:rPr kumimoji="1" lang="en-US" altLang="ja-JP" sz="2000" dirty="0" err="1">
                <a:solidFill>
                  <a:srgbClr val="FF0000"/>
                </a:solidFill>
              </a:rPr>
              <a:t>odf</a:t>
            </a:r>
            <a:r>
              <a:rPr kumimoji="1" lang="en-US" altLang="ja-JP" sz="2000" dirty="0">
                <a:solidFill>
                  <a:srgbClr val="FF0000"/>
                </a:solidFill>
              </a:rPr>
              <a:t>,[</a:t>
            </a:r>
            <a:r>
              <a:rPr kumimoji="1" lang="en-US" altLang="ja-JP" sz="2000" dirty="0" err="1">
                <a:solidFill>
                  <a:srgbClr val="FF0000"/>
                </a:solidFill>
              </a:rPr>
              <a:t>xvector,yvector,zvector</a:t>
            </a:r>
            <a:r>
              <a:rPr kumimoji="1" lang="en-US" altLang="ja-JP" sz="2000" dirty="0">
                <a:solidFill>
                  <a:srgbClr val="FF0000"/>
                </a:solidFill>
              </a:rPr>
              <a:t>],'antipodal','</a:t>
            </a:r>
            <a:r>
              <a:rPr kumimoji="1" lang="en-US" altLang="ja-JP" sz="2000" dirty="0" err="1">
                <a:solidFill>
                  <a:srgbClr val="FF0000"/>
                </a:solidFill>
              </a:rPr>
              <a:t>minmax</a:t>
            </a:r>
            <a:r>
              <a:rPr kumimoji="1" lang="en-US" altLang="ja-JP" sz="2000" dirty="0">
                <a:solidFill>
                  <a:srgbClr val="FF0000"/>
                </a:solidFill>
              </a:rPr>
              <a:t>', 'off'</a:t>
            </a:r>
            <a:r>
              <a:rPr kumimoji="1" lang="en-US" altLang="ja-JP" sz="2000" dirty="0" smtClean="0">
                <a:solidFill>
                  <a:srgbClr val="FF0000"/>
                </a:solidFill>
              </a:rPr>
              <a:t>,… </a:t>
            </a:r>
            <a:r>
              <a:rPr kumimoji="1" lang="en-US" altLang="ja-JP" sz="2000" dirty="0">
                <a:solidFill>
                  <a:srgbClr val="FF0000"/>
                </a:solidFill>
              </a:rPr>
              <a:t>'contour', 0</a:t>
            </a:r>
            <a:r>
              <a:rPr kumimoji="1" lang="en-US" altLang="ja-JP" sz="2000" dirty="0" smtClean="0">
                <a:solidFill>
                  <a:srgbClr val="FF0000"/>
                </a:solidFill>
              </a:rPr>
              <a:t>:0.25:2)</a:t>
            </a:r>
            <a:endParaRPr kumimoji="1" lang="en-US" altLang="ja-JP" sz="2000" dirty="0">
              <a:solidFill>
                <a:srgbClr val="FF0000"/>
              </a:solidFill>
            </a:endParaRPr>
          </a:p>
          <a:p>
            <a:pPr marL="0" indent="0">
              <a:buNone/>
            </a:pPr>
            <a:r>
              <a:rPr kumimoji="1" lang="en-US" altLang="ja-JP" sz="2000" dirty="0">
                <a:solidFill>
                  <a:srgbClr val="FF0000"/>
                </a:solidFill>
              </a:rPr>
              <a:t>&gt;&gt; hold on</a:t>
            </a:r>
          </a:p>
          <a:p>
            <a:pPr marL="0" indent="0">
              <a:buNone/>
            </a:pPr>
            <a:r>
              <a:rPr kumimoji="1" lang="en-US" altLang="ja-JP" sz="2000" dirty="0">
                <a:solidFill>
                  <a:srgbClr val="FF0000"/>
                </a:solidFill>
              </a:rPr>
              <a:t>&gt;&gt; </a:t>
            </a:r>
            <a:r>
              <a:rPr kumimoji="1" lang="en-US" altLang="ja-JP" sz="2000" dirty="0" err="1" smtClean="0">
                <a:solidFill>
                  <a:srgbClr val="FF0000"/>
                </a:solidFill>
              </a:rPr>
              <a:t>colorbar</a:t>
            </a:r>
            <a:r>
              <a:rPr kumimoji="1" lang="en-US" altLang="ja-JP" sz="2000" dirty="0" smtClean="0">
                <a:solidFill>
                  <a:srgbClr val="FF0000"/>
                </a:solidFill>
              </a:rPr>
              <a:t/>
            </a:r>
            <a:br>
              <a:rPr kumimoji="1" lang="en-US" altLang="ja-JP" sz="2000" dirty="0" smtClean="0">
                <a:solidFill>
                  <a:srgbClr val="FF0000"/>
                </a:solidFill>
              </a:rPr>
            </a:br>
            <a:r>
              <a:rPr kumimoji="1" lang="en-US" altLang="ja-JP" sz="2000" dirty="0" smtClean="0">
                <a:solidFill>
                  <a:srgbClr val="000000"/>
                </a:solidFill>
              </a:rPr>
              <a:t>Note how the 001 inverse pole figure shows a maximum at the &lt;111&gt; position.  Annotate can be used to label the corners.</a:t>
            </a:r>
            <a:endParaRPr kumimoji="1" lang="ja-JP" alt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45</a:t>
            </a:fld>
            <a:endParaRPr lang="en-US"/>
          </a:p>
        </p:txBody>
      </p:sp>
      <p:pic>
        <p:nvPicPr>
          <p:cNvPr id="5" name="Picture 4" descr="bimonotwins-IPF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 y="3272574"/>
            <a:ext cx="9144000" cy="3585426"/>
          </a:xfrm>
          <a:prstGeom prst="rect">
            <a:avLst/>
          </a:prstGeom>
        </p:spPr>
      </p:pic>
    </p:spTree>
    <p:extLst>
      <p:ext uri="{BB962C8B-B14F-4D97-AF65-F5344CB8AC3E}">
        <p14:creationId xmlns:p14="http://schemas.microsoft.com/office/powerpoint/2010/main" val="235662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smtClean="0"/>
              <a:t>Grain Boundaries</a:t>
            </a:r>
            <a:endParaRPr lang="en-US" dirty="0"/>
          </a:p>
        </p:txBody>
      </p:sp>
      <p:sp>
        <p:nvSpPr>
          <p:cNvPr id="3" name="Content Placeholder 2"/>
          <p:cNvSpPr>
            <a:spLocks noGrp="1"/>
          </p:cNvSpPr>
          <p:nvPr>
            <p:ph idx="1"/>
          </p:nvPr>
        </p:nvSpPr>
        <p:spPr>
          <a:xfrm>
            <a:off x="228600" y="990600"/>
            <a:ext cx="8458200" cy="5029200"/>
          </a:xfrm>
        </p:spPr>
        <p:txBody>
          <a:bodyPr/>
          <a:lstStyle/>
          <a:p>
            <a:pPr marL="0" indent="0">
              <a:buNone/>
            </a:pPr>
            <a:r>
              <a:rPr lang="en-US" sz="2000" dirty="0" smtClean="0"/>
              <a:t>To compute the grain </a:t>
            </a:r>
            <a:br>
              <a:rPr lang="en-US" sz="2000" dirty="0" smtClean="0"/>
            </a:br>
            <a:r>
              <a:rPr lang="en-US" sz="2000" dirty="0" smtClean="0"/>
              <a:t>boundaries:</a:t>
            </a:r>
          </a:p>
          <a:p>
            <a:pPr marL="0" indent="0">
              <a:buNone/>
            </a:pPr>
            <a:r>
              <a:rPr lang="en-US" sz="2000" dirty="0" err="1" smtClean="0">
                <a:solidFill>
                  <a:srgbClr val="FF0000"/>
                </a:solidFill>
              </a:rPr>
              <a:t>gB</a:t>
            </a:r>
            <a:r>
              <a:rPr lang="en-US" sz="2000" dirty="0" smtClean="0">
                <a:solidFill>
                  <a:srgbClr val="FF0000"/>
                </a:solidFill>
              </a:rPr>
              <a:t> </a:t>
            </a:r>
            <a:r>
              <a:rPr lang="en-US" sz="2000" dirty="0">
                <a:solidFill>
                  <a:srgbClr val="FF0000"/>
                </a:solidFill>
              </a:rPr>
              <a:t>= </a:t>
            </a:r>
            <a:r>
              <a:rPr lang="en-US" sz="2000" dirty="0" err="1">
                <a:solidFill>
                  <a:srgbClr val="FF0000"/>
                </a:solidFill>
              </a:rPr>
              <a:t>grains_FMC</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.boundary</a:t>
            </a:r>
          </a:p>
          <a:p>
            <a:pPr marL="0" indent="0">
              <a:buNone/>
            </a:pPr>
            <a:r>
              <a:rPr lang="en-US" sz="2000" dirty="0" smtClean="0"/>
              <a:t>Then to get a map of </a:t>
            </a:r>
            <a:br>
              <a:rPr lang="en-US" sz="2000" dirty="0" smtClean="0"/>
            </a:br>
            <a:r>
              <a:rPr lang="en-US" sz="2000" dirty="0" smtClean="0"/>
              <a:t>just the GBs:</a:t>
            </a:r>
          </a:p>
          <a:p>
            <a:pPr marL="0" indent="0">
              <a:buNone/>
            </a:pPr>
            <a:r>
              <a:rPr lang="en-US" sz="2000" dirty="0" smtClean="0">
                <a:solidFill>
                  <a:srgbClr val="FF0000"/>
                </a:solidFill>
              </a:rPr>
              <a:t>plot(</a:t>
            </a:r>
            <a:r>
              <a:rPr lang="en-US" sz="2000" dirty="0" err="1" smtClean="0">
                <a:solidFill>
                  <a:srgbClr val="FF0000"/>
                </a:solidFill>
              </a:rPr>
              <a:t>gB</a:t>
            </a:r>
            <a:r>
              <a:rPr lang="en-US" sz="2000" dirty="0" smtClean="0">
                <a:solidFill>
                  <a:srgbClr val="FF0000"/>
                </a:solidFill>
              </a:rPr>
              <a:t>) </a:t>
            </a:r>
          </a:p>
          <a:p>
            <a:pPr marL="0" indent="0">
              <a:buNone/>
            </a:pPr>
            <a:r>
              <a:rPr lang="en-US" sz="2000" dirty="0" smtClean="0"/>
              <a:t>To map GBs by </a:t>
            </a:r>
            <a:r>
              <a:rPr lang="en-US" sz="2000" dirty="0" err="1" smtClean="0"/>
              <a:t>misor</a:t>
            </a:r>
            <a:r>
              <a:rPr lang="en-US" sz="2000" dirty="0" smtClean="0"/>
              <a:t> </a:t>
            </a:r>
            <a:br>
              <a:rPr lang="en-US" sz="2000" dirty="0" smtClean="0"/>
            </a:br>
            <a:r>
              <a:rPr lang="en-US" sz="2000" dirty="0" smtClean="0"/>
              <a:t>angle [note that in v4.0.4,</a:t>
            </a:r>
            <a:br>
              <a:rPr lang="en-US" sz="2000" dirty="0" smtClean="0"/>
            </a:br>
            <a:r>
              <a:rPr lang="en-US" sz="2000" dirty="0" smtClean="0"/>
              <a:t> one has to add a </a:t>
            </a:r>
            <a:br>
              <a:rPr lang="en-US" sz="2000" dirty="0" smtClean="0"/>
            </a:br>
            <a:r>
              <a:rPr lang="en-US" sz="2000" dirty="0" smtClean="0"/>
              <a:t>double phase specification]:</a:t>
            </a:r>
            <a:endParaRPr lang="en-US" sz="2000" dirty="0" smtClean="0">
              <a:solidFill>
                <a:srgbClr val="FF0000"/>
              </a:solidFill>
            </a:endParaRPr>
          </a:p>
          <a:p>
            <a:pPr marL="0" indent="0">
              <a:buNone/>
            </a:pPr>
            <a:r>
              <a:rPr lang="en-US" sz="2000" dirty="0">
                <a:solidFill>
                  <a:srgbClr val="FF0000"/>
                </a:solidFill>
              </a:rPr>
              <a:t>plot(</a:t>
            </a:r>
            <a:r>
              <a:rPr lang="en-US" sz="2000" dirty="0" err="1" smtClean="0">
                <a:solidFill>
                  <a:srgbClr val="FF0000"/>
                </a:solidFill>
              </a:rPr>
              <a:t>gB</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 'Cadmium Telluride'</a:t>
            </a:r>
            <a:r>
              <a:rPr lang="en-US" sz="2000" dirty="0" smtClean="0">
                <a:solidFill>
                  <a:srgbClr val="FF0000"/>
                </a:solidFill>
              </a:rPr>
              <a:t>),</a:t>
            </a:r>
            <a:r>
              <a:rPr lang="en-US" sz="2000" dirty="0" err="1" smtClean="0">
                <a:solidFill>
                  <a:srgbClr val="FF0000"/>
                </a:solidFill>
              </a:rPr>
              <a:t>gB</a:t>
            </a:r>
            <a:r>
              <a:rPr lang="en-US" sz="2000" dirty="0">
                <a:solidFill>
                  <a:srgbClr val="FF0000"/>
                </a:solidFill>
              </a:rPr>
              <a:t>('Cadmium </a:t>
            </a:r>
            <a:r>
              <a:rPr lang="en-US" sz="2000" dirty="0" smtClean="0">
                <a:solidFill>
                  <a:srgbClr val="FF0000"/>
                </a:solidFill>
              </a:rPr>
              <a:t>Telluride’,</a:t>
            </a:r>
            <a:r>
              <a:rPr lang="en-US" sz="2000" dirty="0">
                <a:solidFill>
                  <a:srgbClr val="FF0000"/>
                </a:solidFill>
              </a:rPr>
              <a:t> 'Cadmium Telluride'</a:t>
            </a:r>
            <a:r>
              <a:rPr lang="en-US" sz="2000" dirty="0" smtClean="0">
                <a:solidFill>
                  <a:srgbClr val="FF0000"/>
                </a:solidFill>
              </a:rPr>
              <a:t>).</a:t>
            </a:r>
            <a:r>
              <a:rPr lang="en-US" sz="2000" dirty="0" err="1" smtClean="0">
                <a:solidFill>
                  <a:srgbClr val="FF0000"/>
                </a:solidFill>
              </a:rPr>
              <a:t>misorientation.angle</a:t>
            </a:r>
            <a:r>
              <a:rPr lang="en-US" sz="2000" dirty="0" smtClean="0">
                <a:solidFill>
                  <a:srgbClr val="FF0000"/>
                </a:solidFill>
              </a:rPr>
              <a:t>/</a:t>
            </a:r>
            <a:r>
              <a:rPr lang="en-US" sz="2000" dirty="0">
                <a:solidFill>
                  <a:srgbClr val="FF0000"/>
                </a:solidFill>
              </a:rPr>
              <a:t>degree,'linewidth',1.5)</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46</a:t>
            </a:fld>
            <a:endParaRPr lang="en-US"/>
          </a:p>
        </p:txBody>
      </p:sp>
      <p:pic>
        <p:nvPicPr>
          <p:cNvPr id="5" name="Picture 4" descr="GB_color_by_angle.png"/>
          <p:cNvPicPr>
            <a:picLocks noChangeAspect="1"/>
          </p:cNvPicPr>
          <p:nvPr/>
        </p:nvPicPr>
        <p:blipFill rotWithShape="1">
          <a:blip r:embed="rId2">
            <a:extLst>
              <a:ext uri="{28A0092B-C50C-407E-A947-70E740481C1C}">
                <a14:useLocalDpi xmlns:a14="http://schemas.microsoft.com/office/drawing/2010/main" val="0"/>
              </a:ext>
            </a:extLst>
          </a:blip>
          <a:srcRect t="16371"/>
          <a:stretch/>
        </p:blipFill>
        <p:spPr>
          <a:xfrm>
            <a:off x="3206669" y="990600"/>
            <a:ext cx="5943600" cy="3732058"/>
          </a:xfrm>
          <a:prstGeom prst="rect">
            <a:avLst/>
          </a:prstGeom>
        </p:spPr>
      </p:pic>
      <p:sp>
        <p:nvSpPr>
          <p:cNvPr id="6" name="TextBox 5"/>
          <p:cNvSpPr txBox="1"/>
          <p:nvPr/>
        </p:nvSpPr>
        <p:spPr>
          <a:xfrm>
            <a:off x="304800" y="6096000"/>
            <a:ext cx="8763000" cy="536377"/>
          </a:xfrm>
          <a:prstGeom prst="rect">
            <a:avLst/>
          </a:prstGeom>
          <a:noFill/>
        </p:spPr>
        <p:txBody>
          <a:bodyPr wrap="square" rtlCol="0">
            <a:spAutoFit/>
          </a:bodyPr>
          <a:lstStyle/>
          <a:p>
            <a:r>
              <a:rPr lang="en-US" sz="1400" dirty="0" smtClean="0"/>
              <a:t>Note that you restrict the GBs examined to a particular phase by specifying the two phases in the command about GBs that you are using, just as you see here.</a:t>
            </a:r>
            <a:endParaRPr lang="en-US" sz="1400" dirty="0"/>
          </a:p>
        </p:txBody>
      </p:sp>
    </p:spTree>
    <p:extLst>
      <p:ext uri="{BB962C8B-B14F-4D97-AF65-F5344CB8AC3E}">
        <p14:creationId xmlns:p14="http://schemas.microsoft.com/office/powerpoint/2010/main" val="3794828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B_angle_histogram.png"/>
          <p:cNvPicPr>
            <a:picLocks noChangeAspect="1"/>
          </p:cNvPicPr>
          <p:nvPr/>
        </p:nvPicPr>
        <p:blipFill rotWithShape="1">
          <a:blip r:embed="rId2">
            <a:extLst>
              <a:ext uri="{28A0092B-C50C-407E-A947-70E740481C1C}">
                <a14:useLocalDpi xmlns:a14="http://schemas.microsoft.com/office/drawing/2010/main" val="0"/>
              </a:ext>
            </a:extLst>
          </a:blip>
          <a:srcRect r="25894"/>
          <a:stretch/>
        </p:blipFill>
        <p:spPr>
          <a:xfrm>
            <a:off x="4315840" y="838200"/>
            <a:ext cx="4813323" cy="4876800"/>
          </a:xfrm>
          <a:prstGeom prst="rect">
            <a:avLst/>
          </a:prstGeom>
        </p:spPr>
      </p:pic>
      <p:sp>
        <p:nvSpPr>
          <p:cNvPr id="2" name="Title 1"/>
          <p:cNvSpPr>
            <a:spLocks noGrp="1"/>
          </p:cNvSpPr>
          <p:nvPr>
            <p:ph type="title"/>
          </p:nvPr>
        </p:nvSpPr>
        <p:spPr>
          <a:xfrm>
            <a:off x="762000" y="32354"/>
            <a:ext cx="7772400" cy="805846"/>
          </a:xfrm>
        </p:spPr>
        <p:txBody>
          <a:bodyPr/>
          <a:lstStyle/>
          <a:p>
            <a:r>
              <a:rPr lang="en-US" dirty="0" smtClean="0"/>
              <a:t>Grain Boundaries: 2</a:t>
            </a:r>
            <a:endParaRPr lang="en-US" dirty="0"/>
          </a:p>
        </p:txBody>
      </p:sp>
      <p:sp>
        <p:nvSpPr>
          <p:cNvPr id="3" name="Content Placeholder 2"/>
          <p:cNvSpPr>
            <a:spLocks noGrp="1"/>
          </p:cNvSpPr>
          <p:nvPr>
            <p:ph idx="1"/>
          </p:nvPr>
        </p:nvSpPr>
        <p:spPr>
          <a:xfrm>
            <a:off x="457200" y="609600"/>
            <a:ext cx="8305800" cy="6248400"/>
          </a:xfrm>
        </p:spPr>
        <p:txBody>
          <a:bodyPr/>
          <a:lstStyle/>
          <a:p>
            <a:pPr marL="0" indent="0">
              <a:buNone/>
            </a:pPr>
            <a:r>
              <a:rPr lang="en-US" sz="2000" dirty="0" smtClean="0"/>
              <a:t>You can make a basic analysis of </a:t>
            </a:r>
            <a:br>
              <a:rPr lang="en-US" sz="2000" dirty="0" smtClean="0"/>
            </a:br>
            <a:r>
              <a:rPr lang="en-US" sz="2000" dirty="0" smtClean="0"/>
              <a:t>the grain boundaries in your map </a:t>
            </a:r>
            <a:br>
              <a:rPr lang="en-US" sz="2000" dirty="0" smtClean="0"/>
            </a:br>
            <a:r>
              <a:rPr lang="en-US" sz="2000" dirty="0" smtClean="0"/>
              <a:t>by making a histogram of the </a:t>
            </a:r>
            <a:br>
              <a:rPr lang="en-US" sz="2000" dirty="0" smtClean="0"/>
            </a:br>
            <a:r>
              <a:rPr lang="en-US" sz="2000" dirty="0" smtClean="0"/>
              <a:t>misorientation </a:t>
            </a:r>
            <a:r>
              <a:rPr lang="en-US" sz="2000" dirty="0"/>
              <a:t>angles.</a:t>
            </a:r>
            <a:br>
              <a:rPr lang="en-US" sz="2000" dirty="0"/>
            </a:br>
            <a:r>
              <a:rPr lang="en-US" sz="2000" dirty="0" err="1">
                <a:solidFill>
                  <a:srgbClr val="FF0000"/>
                </a:solidFill>
              </a:rPr>
              <a:t>plotAngleDistribution</a:t>
            </a:r>
            <a:r>
              <a:rPr lang="en-US" sz="2000" dirty="0">
                <a:solidFill>
                  <a:srgbClr val="FF0000"/>
                </a:solidFill>
              </a:rPr>
              <a:t>(</a:t>
            </a:r>
            <a:r>
              <a:rPr lang="en-US" sz="2000" dirty="0" err="1" smtClean="0">
                <a:solidFill>
                  <a:srgbClr val="FF0000"/>
                </a:solidFill>
              </a:rPr>
              <a:t>gB</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a:t>
            </a:r>
            <a:r>
              <a:rPr lang="en-US" sz="2000" dirty="0" smtClean="0">
                <a:solidFill>
                  <a:srgbClr val="FF0000"/>
                </a:solidFill>
              </a:rPr>
              <a:t>Telluride’</a:t>
            </a:r>
            <a:br>
              <a:rPr lang="en-US" sz="2000" dirty="0" smtClean="0">
                <a:solidFill>
                  <a:srgbClr val="FF0000"/>
                </a:solidFill>
              </a:rPr>
            </a:br>
            <a:r>
              <a:rPr lang="en-US" sz="2000" dirty="0" smtClean="0">
                <a:solidFill>
                  <a:srgbClr val="FF0000"/>
                </a:solidFill>
              </a:rPr>
              <a:t>,</a:t>
            </a:r>
            <a:r>
              <a:rPr lang="en-US" sz="2000" dirty="0">
                <a:solidFill>
                  <a:srgbClr val="FF0000"/>
                </a:solidFill>
              </a:rPr>
              <a:t>'Cadmium Telluride'))</a:t>
            </a:r>
            <a:r>
              <a:rPr lang="en-US" sz="2000" dirty="0" smtClean="0">
                <a:solidFill>
                  <a:srgbClr val="FF0000"/>
                </a:solidFill>
              </a:rPr>
              <a:t>;</a:t>
            </a:r>
          </a:p>
          <a:p>
            <a:pPr marL="0" indent="0">
              <a:buNone/>
            </a:pPr>
            <a:r>
              <a:rPr lang="en-US" sz="2000" dirty="0" smtClean="0"/>
              <a:t>To export the figure directly, </a:t>
            </a:r>
            <a:br>
              <a:rPr lang="en-US" sz="2000" dirty="0" smtClean="0"/>
            </a:br>
            <a:r>
              <a:rPr lang="en-US" sz="2000" dirty="0" smtClean="0"/>
              <a:t>here’s a new trick.  You can save </a:t>
            </a:r>
            <a:br>
              <a:rPr lang="en-US" sz="2000" dirty="0" smtClean="0"/>
            </a:br>
            <a:r>
              <a:rPr lang="en-US" sz="2000" dirty="0" smtClean="0"/>
              <a:t>the figure as a </a:t>
            </a:r>
            <a:r>
              <a:rPr lang="en-US" sz="2000" dirty="0" err="1" smtClean="0"/>
              <a:t>MatLab</a:t>
            </a:r>
            <a:r>
              <a:rPr lang="en-US" sz="2000" dirty="0" smtClean="0"/>
              <a:t> object:</a:t>
            </a:r>
            <a:br>
              <a:rPr lang="en-US" sz="2000" dirty="0" smtClean="0"/>
            </a:br>
            <a:r>
              <a:rPr lang="en-US" sz="2000" dirty="0" smtClean="0">
                <a:solidFill>
                  <a:srgbClr val="FF0000"/>
                </a:solidFill>
              </a:rPr>
              <a:t>w1 = figure(1);</a:t>
            </a:r>
            <a:r>
              <a:rPr lang="en-US" sz="2000" dirty="0" smtClean="0"/>
              <a:t/>
            </a:r>
            <a:br>
              <a:rPr lang="en-US" sz="2000" dirty="0" smtClean="0"/>
            </a:br>
            <a:r>
              <a:rPr lang="en-US" sz="2000" dirty="0" smtClean="0"/>
              <a:t>Then you export it in, say, </a:t>
            </a:r>
            <a:br>
              <a:rPr lang="en-US" sz="2000" dirty="0" smtClean="0"/>
            </a:br>
            <a:r>
              <a:rPr lang="en-US" sz="2000" dirty="0" smtClean="0"/>
              <a:t>PNG format thus:</a:t>
            </a:r>
            <a:r>
              <a:rPr lang="en-US" sz="2000" dirty="0"/>
              <a:t/>
            </a:r>
            <a:br>
              <a:rPr lang="en-US" sz="2000" dirty="0"/>
            </a:br>
            <a:r>
              <a:rPr lang="en-US" sz="2000" dirty="0">
                <a:solidFill>
                  <a:srgbClr val="FF0000"/>
                </a:solidFill>
              </a:rPr>
              <a:t>set(</a:t>
            </a:r>
            <a:r>
              <a:rPr lang="en-US" sz="2000" dirty="0" err="1">
                <a:solidFill>
                  <a:srgbClr val="FF0000"/>
                </a:solidFill>
              </a:rPr>
              <a:t>gcf</a:t>
            </a:r>
            <a:r>
              <a:rPr lang="en-US" sz="2000" dirty="0">
                <a:solidFill>
                  <a:srgbClr val="FF0000"/>
                </a:solidFill>
              </a:rPr>
              <a:t>,'</a:t>
            </a:r>
            <a:r>
              <a:rPr lang="en-US" sz="2000" dirty="0" err="1">
                <a:solidFill>
                  <a:srgbClr val="FF0000"/>
                </a:solidFill>
              </a:rPr>
              <a:t>PaperPositionMode</a:t>
            </a:r>
            <a:r>
              <a:rPr lang="en-US" sz="2000" dirty="0">
                <a:solidFill>
                  <a:srgbClr val="FF0000"/>
                </a:solidFill>
              </a:rPr>
              <a:t>','auto'</a:t>
            </a:r>
            <a:r>
              <a:rPr lang="en-US" sz="2000" dirty="0" smtClean="0">
                <a:solidFill>
                  <a:srgbClr val="FF0000"/>
                </a:solidFill>
              </a:rPr>
              <a:t>)</a:t>
            </a:r>
          </a:p>
          <a:p>
            <a:pPr marL="0" indent="0">
              <a:buNone/>
            </a:pPr>
            <a:r>
              <a:rPr lang="en-US" sz="2000" dirty="0" smtClean="0">
                <a:solidFill>
                  <a:srgbClr val="FF0000"/>
                </a:solidFill>
              </a:rPr>
              <a:t>print</a:t>
            </a:r>
            <a:r>
              <a:rPr lang="en-US" sz="2000" dirty="0">
                <a:solidFill>
                  <a:srgbClr val="FF0000"/>
                </a:solidFill>
              </a:rPr>
              <a:t>(w1,'-dpng',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a:t>
            </a:r>
            <a:r>
              <a:rPr lang="en-US" sz="2000" dirty="0" err="1" smtClean="0">
                <a:solidFill>
                  <a:srgbClr val="FF0000"/>
                </a:solidFill>
              </a:rPr>
              <a:t>path_to_your_directory</a:t>
            </a:r>
            <a:r>
              <a:rPr lang="en-US" sz="2000" dirty="0" smtClean="0">
                <a:solidFill>
                  <a:srgbClr val="FF0000"/>
                </a:solidFill>
              </a:rPr>
              <a:t>’);</a:t>
            </a:r>
            <a:br>
              <a:rPr lang="en-US" sz="2000" dirty="0" smtClean="0">
                <a:solidFill>
                  <a:srgbClr val="FF0000"/>
                </a:solidFill>
              </a:rPr>
            </a:br>
            <a:r>
              <a:rPr lang="en-US" sz="2000" dirty="0" smtClean="0"/>
              <a:t>The clumsy thing here is the need </a:t>
            </a:r>
            <a:br>
              <a:rPr lang="en-US" sz="2000" dirty="0" smtClean="0"/>
            </a:br>
            <a:r>
              <a:rPr lang="en-US" sz="2000" dirty="0" smtClean="0"/>
              <a:t>for the complete pathname.  This can be structured by saving the path to the relevant directory in a </a:t>
            </a:r>
            <a:r>
              <a:rPr lang="en-US" sz="2000" dirty="0" err="1" smtClean="0"/>
              <a:t>MatLab</a:t>
            </a:r>
            <a:r>
              <a:rPr lang="en-US" sz="2000" dirty="0" smtClean="0"/>
              <a:t> variable and then concatenating with an actual (local) filename.</a:t>
            </a:r>
            <a:br>
              <a:rPr lang="en-US" sz="2000" dirty="0" smtClean="0"/>
            </a:b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47</a:t>
            </a:fld>
            <a:endParaRPr lang="en-US"/>
          </a:p>
        </p:txBody>
      </p:sp>
    </p:spTree>
    <p:extLst>
      <p:ext uri="{BB962C8B-B14F-4D97-AF65-F5344CB8AC3E}">
        <p14:creationId xmlns:p14="http://schemas.microsoft.com/office/powerpoint/2010/main" val="2213728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Kernel Ave. Misorientation</a:t>
            </a:r>
            <a:endParaRPr lang="en-US" dirty="0"/>
          </a:p>
        </p:txBody>
      </p:sp>
      <p:sp>
        <p:nvSpPr>
          <p:cNvPr id="3" name="Content Placeholder 2"/>
          <p:cNvSpPr>
            <a:spLocks noGrp="1"/>
          </p:cNvSpPr>
          <p:nvPr>
            <p:ph idx="1"/>
          </p:nvPr>
        </p:nvSpPr>
        <p:spPr>
          <a:xfrm>
            <a:off x="304800" y="990600"/>
            <a:ext cx="7772400" cy="4114800"/>
          </a:xfrm>
        </p:spPr>
        <p:txBody>
          <a:bodyPr/>
          <a:lstStyle/>
          <a:p>
            <a:pPr marL="0" indent="0">
              <a:buNone/>
            </a:pPr>
            <a:r>
              <a:rPr lang="en-US" sz="2000" dirty="0" smtClean="0"/>
              <a:t>To see gradients in orientation, one can calculate and then </a:t>
            </a:r>
            <a:r>
              <a:rPr lang="en-US" sz="2000" dirty="0"/>
              <a:t>map thus:</a:t>
            </a:r>
            <a:br>
              <a:rPr lang="en-US" sz="2000" dirty="0"/>
            </a:br>
            <a:r>
              <a:rPr lang="en-US" sz="2000" dirty="0" err="1" smtClean="0">
                <a:solidFill>
                  <a:srgbClr val="FF0000"/>
                </a:solidFill>
              </a:rPr>
              <a:t>kamvalues</a:t>
            </a:r>
            <a:r>
              <a:rPr lang="en-US" sz="2000" dirty="0" smtClean="0">
                <a:solidFill>
                  <a:srgbClr val="FF0000"/>
                </a:solidFill>
              </a:rPr>
              <a:t> </a:t>
            </a:r>
            <a:r>
              <a:rPr lang="en-US" sz="2000" dirty="0">
                <a:solidFill>
                  <a:srgbClr val="FF0000"/>
                </a:solidFill>
              </a:rPr>
              <a:t>= KAM(ebsdmonotwins,'threshold',5*degree)</a:t>
            </a:r>
            <a:r>
              <a:rPr lang="en-US" sz="2000" dirty="0" smtClean="0">
                <a:solidFill>
                  <a:srgbClr val="FF0000"/>
                </a:solidFill>
              </a:rPr>
              <a:t>;</a:t>
            </a:r>
            <a:r>
              <a:rPr lang="en-US" sz="2000" dirty="0">
                <a:solidFill>
                  <a:srgbClr val="FF0000"/>
                </a:solidFill>
              </a:rPr>
              <a:t/>
            </a:r>
            <a:br>
              <a:rPr lang="en-US" sz="2000" dirty="0">
                <a:solidFill>
                  <a:srgbClr val="FF0000"/>
                </a:solidFill>
              </a:rPr>
            </a:br>
            <a:r>
              <a:rPr lang="en-US" sz="2000" dirty="0">
                <a:solidFill>
                  <a:srgbClr val="FF0000"/>
                </a:solidFill>
              </a:rPr>
              <a:t>plot(</a:t>
            </a:r>
            <a:r>
              <a:rPr lang="en-US" sz="2000" dirty="0" err="1" smtClean="0">
                <a:solidFill>
                  <a:srgbClr val="FF0000"/>
                </a:solidFill>
              </a:rPr>
              <a:t>ebsd,ebsd.KAM</a:t>
            </a:r>
            <a:r>
              <a:rPr lang="en-US" sz="2000" dirty="0">
                <a:solidFill>
                  <a:srgbClr val="FF0000"/>
                </a:solidFill>
              </a:rPr>
              <a:t>./degree)</a:t>
            </a:r>
            <a:r>
              <a:rPr lang="en-US" sz="2000" dirty="0" smtClean="0">
                <a:solidFill>
                  <a:srgbClr val="FF0000"/>
                </a:solidFill>
              </a:rPr>
              <a:t>;</a:t>
            </a:r>
            <a:br>
              <a:rPr lang="en-US" sz="2000" dirty="0" smtClean="0">
                <a:solidFill>
                  <a:srgbClr val="FF0000"/>
                </a:solidFill>
              </a:rPr>
            </a:br>
            <a:r>
              <a:rPr lang="en-US" sz="2000" dirty="0" smtClean="0"/>
              <a:t>to control the color range</a:t>
            </a:r>
            <a:r>
              <a:rPr lang="en-US" sz="2000" dirty="0">
                <a:solidFill>
                  <a:srgbClr val="FF0000"/>
                </a:solidFill>
              </a:rPr>
              <a:t/>
            </a:r>
            <a:br>
              <a:rPr lang="en-US" sz="2000" dirty="0">
                <a:solidFill>
                  <a:srgbClr val="FF0000"/>
                </a:solidFill>
              </a:rPr>
            </a:br>
            <a:r>
              <a:rPr lang="en-US" sz="2000" dirty="0" err="1">
                <a:solidFill>
                  <a:srgbClr val="FF0000"/>
                </a:solidFill>
              </a:rPr>
              <a:t>setColorRange</a:t>
            </a:r>
            <a:r>
              <a:rPr lang="en-US" sz="2000" dirty="0">
                <a:solidFill>
                  <a:srgbClr val="FF0000"/>
                </a:solidFill>
              </a:rPr>
              <a:t>([0,1]) ;</a:t>
            </a:r>
            <a:endParaRPr lang="en-US" sz="2000" dirty="0" smtClean="0">
              <a:solidFill>
                <a:srgbClr val="FF0000"/>
              </a:solidFill>
            </a:endParaRPr>
          </a:p>
          <a:p>
            <a:pPr marL="0" indent="0">
              <a:buNone/>
            </a:pPr>
            <a:r>
              <a:rPr lang="en-US" sz="2000" dirty="0" smtClean="0"/>
              <a:t>And include a color bar (legend):</a:t>
            </a:r>
            <a:br>
              <a:rPr lang="en-US" sz="2000" dirty="0" smtClean="0"/>
            </a:br>
            <a:r>
              <a:rPr lang="en-US" sz="2000" dirty="0" err="1" smtClean="0">
                <a:solidFill>
                  <a:srgbClr val="FF0000"/>
                </a:solidFill>
              </a:rPr>
              <a:t>colorbar</a:t>
            </a:r>
            <a:r>
              <a:rPr lang="en-US" sz="2000" dirty="0" smtClean="0"/>
              <a:t/>
            </a:r>
            <a:br>
              <a:rPr lang="en-US" sz="2000" dirty="0" smtClean="0"/>
            </a:br>
            <a:r>
              <a:rPr lang="en-US" sz="2000" dirty="0" smtClean="0"/>
              <a:t>And then capture the figure thus:</a:t>
            </a:r>
            <a:br>
              <a:rPr lang="en-US" sz="2000" dirty="0" smtClean="0"/>
            </a:br>
            <a:r>
              <a:rPr lang="en-US" sz="2000" dirty="0" smtClean="0">
                <a:solidFill>
                  <a:srgbClr val="FF0000"/>
                </a:solidFill>
              </a:rPr>
              <a:t>w2=figure(1</a:t>
            </a:r>
            <a:r>
              <a:rPr lang="en-US" sz="2000" dirty="0">
                <a:solidFill>
                  <a:srgbClr val="FF0000"/>
                </a:solidFill>
              </a:rPr>
              <a:t>)</a:t>
            </a:r>
            <a:r>
              <a:rPr lang="en-US" sz="2000" dirty="0" smtClean="0">
                <a:solidFill>
                  <a:srgbClr val="FF0000"/>
                </a:solidFill>
              </a:rPr>
              <a:t>;</a:t>
            </a:r>
            <a:br>
              <a:rPr lang="en-US" sz="2000" dirty="0" smtClean="0">
                <a:solidFill>
                  <a:srgbClr val="FF0000"/>
                </a:solidFill>
              </a:rPr>
            </a:br>
            <a:r>
              <a:rPr lang="en-US" sz="2000" dirty="0" smtClean="0"/>
              <a:t>this ensures that the framing of </a:t>
            </a:r>
            <a:br>
              <a:rPr lang="en-US" sz="2000" dirty="0" smtClean="0"/>
            </a:br>
            <a:r>
              <a:rPr lang="en-US" sz="2000" dirty="0" smtClean="0"/>
              <a:t>the figure is correct (tends to cut </a:t>
            </a:r>
            <a:br>
              <a:rPr lang="en-US" sz="2000" dirty="0" smtClean="0"/>
            </a:br>
            <a:r>
              <a:rPr lang="en-US" sz="2000" dirty="0" smtClean="0"/>
              <a:t>off large </a:t>
            </a:r>
            <a:br>
              <a:rPr lang="en-US" sz="2000" dirty="0" smtClean="0"/>
            </a:br>
            <a:r>
              <a:rPr lang="en-US" sz="2000" dirty="0" smtClean="0"/>
              <a:t>aspect ratio figures unless you do this):</a:t>
            </a:r>
            <a:r>
              <a:rPr lang="en-US" sz="2000" dirty="0">
                <a:solidFill>
                  <a:srgbClr val="FF0000"/>
                </a:solidFill>
              </a:rPr>
              <a:t/>
            </a:r>
            <a:br>
              <a:rPr lang="en-US" sz="2000" dirty="0">
                <a:solidFill>
                  <a:srgbClr val="FF0000"/>
                </a:solidFill>
              </a:rPr>
            </a:br>
            <a:r>
              <a:rPr lang="en-US" sz="2000" dirty="0">
                <a:solidFill>
                  <a:srgbClr val="FF0000"/>
                </a:solidFill>
              </a:rPr>
              <a:t>set(</a:t>
            </a:r>
            <a:r>
              <a:rPr lang="en-US" sz="2000" dirty="0" err="1">
                <a:solidFill>
                  <a:srgbClr val="FF0000"/>
                </a:solidFill>
              </a:rPr>
              <a:t>gcf</a:t>
            </a:r>
            <a:r>
              <a:rPr lang="en-US" sz="2000" dirty="0">
                <a:solidFill>
                  <a:srgbClr val="FF0000"/>
                </a:solidFill>
              </a:rPr>
              <a:t>,'</a:t>
            </a:r>
            <a:r>
              <a:rPr lang="en-US" sz="2000" dirty="0" err="1">
                <a:solidFill>
                  <a:srgbClr val="FF0000"/>
                </a:solidFill>
              </a:rPr>
              <a:t>PaperPositionMode</a:t>
            </a:r>
            <a:r>
              <a:rPr lang="en-US" sz="2000" dirty="0">
                <a:solidFill>
                  <a:srgbClr val="FF0000"/>
                </a:solidFill>
              </a:rPr>
              <a:t>','auto')</a:t>
            </a:r>
            <a:endParaRPr lang="en-US" sz="2000" dirty="0" smtClean="0">
              <a:solidFill>
                <a:srgbClr val="FF0000"/>
              </a:solidFill>
            </a:endParaRPr>
          </a:p>
          <a:p>
            <a:pPr marL="0" indent="0">
              <a:buNone/>
            </a:pPr>
            <a:r>
              <a:rPr lang="en-US" sz="2000" dirty="0">
                <a:solidFill>
                  <a:srgbClr val="FF0000"/>
                </a:solidFill>
              </a:rPr>
              <a:t>print(</a:t>
            </a:r>
            <a:r>
              <a:rPr lang="en-US" sz="2000" dirty="0" smtClean="0">
                <a:solidFill>
                  <a:srgbClr val="FF0000"/>
                </a:solidFill>
              </a:rPr>
              <a:t>w2,</a:t>
            </a:r>
            <a:r>
              <a:rPr lang="en-US" sz="2000" dirty="0">
                <a:solidFill>
                  <a:srgbClr val="FF0000"/>
                </a:solidFill>
              </a:rPr>
              <a:t>'-dpng', </a:t>
            </a:r>
            <a:br>
              <a:rPr lang="en-US" sz="2000" dirty="0">
                <a:solidFill>
                  <a:srgbClr val="FF0000"/>
                </a:solidFill>
              </a:rPr>
            </a:br>
            <a:r>
              <a:rPr lang="en-US" sz="2000" dirty="0">
                <a:solidFill>
                  <a:srgbClr val="FF0000"/>
                </a:solidFill>
              </a:rPr>
              <a:t>’</a:t>
            </a:r>
            <a:r>
              <a:rPr lang="en-US" sz="2000" dirty="0" err="1">
                <a:solidFill>
                  <a:srgbClr val="FF0000"/>
                </a:solidFill>
              </a:rPr>
              <a:t>path_to_your_directory</a:t>
            </a:r>
            <a:r>
              <a:rPr lang="en-US" sz="2000" dirty="0">
                <a:solidFill>
                  <a:srgbClr val="FF0000"/>
                </a:solidFill>
              </a:rPr>
              <a:t>’);</a:t>
            </a:r>
            <a:br>
              <a:rPr lang="en-US" sz="2000" dirty="0">
                <a:solidFill>
                  <a:srgbClr val="FF0000"/>
                </a:solidFill>
              </a:rPr>
            </a:br>
            <a:endParaRPr lang="en-US" sz="2000"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48</a:t>
            </a:fld>
            <a:endParaRPr lang="en-US"/>
          </a:p>
        </p:txBody>
      </p:sp>
      <p:pic>
        <p:nvPicPr>
          <p:cNvPr id="7" name="Picture 6" descr="Kam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080" y="2133600"/>
            <a:ext cx="4915006" cy="2764536"/>
          </a:xfrm>
          <a:prstGeom prst="rect">
            <a:avLst/>
          </a:prstGeom>
        </p:spPr>
      </p:pic>
    </p:spTree>
    <p:extLst>
      <p:ext uri="{BB962C8B-B14F-4D97-AF65-F5344CB8AC3E}">
        <p14:creationId xmlns:p14="http://schemas.microsoft.com/office/powerpoint/2010/main" val="2814230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KAM Misorientation with GBs</a:t>
            </a:r>
            <a:endParaRPr lang="en-US" dirty="0"/>
          </a:p>
        </p:txBody>
      </p:sp>
      <p:pic>
        <p:nvPicPr>
          <p:cNvPr id="5" name="Content Placeholder 4" descr="Kam_map_with_GBs.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02" b="-442"/>
          <a:stretch/>
        </p:blipFill>
        <p:spPr>
          <a:xfrm>
            <a:off x="533289" y="1371600"/>
            <a:ext cx="8458311" cy="4754741"/>
          </a:xfrm>
        </p:spPr>
      </p:pic>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49</a:t>
            </a:fld>
            <a:endParaRPr lang="en-US"/>
          </a:p>
        </p:txBody>
      </p:sp>
    </p:spTree>
    <p:extLst>
      <p:ext uri="{BB962C8B-B14F-4D97-AF65-F5344CB8AC3E}">
        <p14:creationId xmlns:p14="http://schemas.microsoft.com/office/powerpoint/2010/main" val="247966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8061BCE-D5F7-264D-9FEC-9C0AC36FDE41}" type="slidenum">
              <a:rPr lang="en-US"/>
              <a:pPr/>
              <a:t>5</a:t>
            </a:fld>
            <a:endParaRPr lang="en-US"/>
          </a:p>
        </p:txBody>
      </p:sp>
      <p:sp>
        <p:nvSpPr>
          <p:cNvPr id="61442" name="Rectangle 2"/>
          <p:cNvSpPr>
            <a:spLocks noGrp="1" noChangeArrowheads="1"/>
          </p:cNvSpPr>
          <p:nvPr>
            <p:ph type="title"/>
          </p:nvPr>
        </p:nvSpPr>
        <p:spPr>
          <a:xfrm>
            <a:off x="685800" y="152400"/>
            <a:ext cx="7772400" cy="1143000"/>
          </a:xfrm>
        </p:spPr>
        <p:txBody>
          <a:bodyPr/>
          <a:lstStyle/>
          <a:p>
            <a:r>
              <a:rPr lang="en-US" dirty="0"/>
              <a:t>Anisotropy-Texture</a:t>
            </a:r>
          </a:p>
        </p:txBody>
      </p:sp>
      <p:sp>
        <p:nvSpPr>
          <p:cNvPr id="61443" name="Rectangle 3"/>
          <p:cNvSpPr>
            <a:spLocks noGrp="1" noChangeArrowheads="1"/>
          </p:cNvSpPr>
          <p:nvPr>
            <p:ph type="body" sz="half" idx="1"/>
          </p:nvPr>
        </p:nvSpPr>
        <p:spPr>
          <a:xfrm>
            <a:off x="152400" y="1219200"/>
            <a:ext cx="4419600" cy="5486400"/>
          </a:xfrm>
        </p:spPr>
        <p:txBody>
          <a:bodyPr/>
          <a:lstStyle/>
          <a:p>
            <a:pPr marL="457200" indent="-457200">
              <a:lnSpc>
                <a:spcPct val="90000"/>
              </a:lnSpc>
              <a:buFont typeface="Arial" charset="0"/>
              <a:buAutoNum type="arabicPeriod"/>
            </a:pPr>
            <a:r>
              <a:rPr lang="en-US" sz="2000" i="1" dirty="0"/>
              <a:t>Overall Concept</a:t>
            </a:r>
            <a:r>
              <a:rPr lang="en-US" sz="2000" dirty="0"/>
              <a:t>:</a:t>
            </a:r>
            <a:br>
              <a:rPr lang="en-US" sz="2000" dirty="0"/>
            </a:br>
            <a:r>
              <a:rPr lang="en-US" sz="2000" dirty="0"/>
              <a:t>materials behave </a:t>
            </a:r>
            <a:r>
              <a:rPr lang="en-US" sz="2000" dirty="0" err="1"/>
              <a:t>anisotropically</a:t>
            </a:r>
            <a:r>
              <a:rPr lang="en-US" sz="2000" dirty="0"/>
              <a:t> and, regarding texture as part of microstructure, this is another microstructure-property relationship</a:t>
            </a:r>
          </a:p>
          <a:p>
            <a:pPr marL="457200" indent="-457200">
              <a:lnSpc>
                <a:spcPct val="90000"/>
              </a:lnSpc>
              <a:buFont typeface="Arial" charset="0"/>
              <a:buAutoNum type="arabicPeriod"/>
            </a:pPr>
            <a:r>
              <a:rPr lang="en-US" sz="2000" i="1" dirty="0"/>
              <a:t>Phenomenology</a:t>
            </a:r>
            <a:r>
              <a:rPr lang="en-US" sz="2000" dirty="0"/>
              <a:t>: </a:t>
            </a:r>
            <a:br>
              <a:rPr lang="en-US" sz="2000" dirty="0"/>
            </a:br>
            <a:r>
              <a:rPr lang="en-US" sz="2000" dirty="0"/>
              <a:t>anisotropy is correlated with non-random grain alignment.</a:t>
            </a:r>
          </a:p>
          <a:p>
            <a:pPr marL="457200" indent="-457200">
              <a:lnSpc>
                <a:spcPct val="90000"/>
              </a:lnSpc>
              <a:buFont typeface="Arial" charset="0"/>
              <a:buAutoNum type="arabicPeriod"/>
            </a:pPr>
            <a:r>
              <a:rPr lang="en-US" sz="2000" i="1" dirty="0"/>
              <a:t>Cause-and-Effect</a:t>
            </a:r>
            <a:r>
              <a:rPr lang="en-US" sz="2000" dirty="0"/>
              <a:t>:</a:t>
            </a:r>
            <a:br>
              <a:rPr lang="en-US" sz="2000" dirty="0"/>
            </a:br>
            <a:r>
              <a:rPr lang="en-US" sz="2000" dirty="0"/>
              <a:t>the cause of anisotropic behavior is the crystallographic preferred orientation (texture) of the grains in a polycrystal</a:t>
            </a:r>
            <a:r>
              <a:rPr lang="en-US" sz="2000" dirty="0" smtClean="0"/>
              <a:t>.</a:t>
            </a:r>
          </a:p>
          <a:p>
            <a:pPr marL="457200" indent="-457200">
              <a:lnSpc>
                <a:spcPct val="90000"/>
              </a:lnSpc>
              <a:buFont typeface="Arial" charset="0"/>
              <a:buAutoNum type="arabicPeriod"/>
            </a:pPr>
            <a:r>
              <a:rPr lang="en-US" sz="2000" i="1" dirty="0"/>
              <a:t>Required Math</a:t>
            </a:r>
            <a:r>
              <a:rPr lang="en-US" sz="2000" dirty="0">
                <a:solidFill>
                  <a:schemeClr val="bg2"/>
                </a:solidFill>
              </a:rPr>
              <a:t>:</a:t>
            </a:r>
            <a:br>
              <a:rPr lang="en-US" sz="2000" dirty="0">
                <a:solidFill>
                  <a:schemeClr val="bg2"/>
                </a:solidFill>
              </a:rPr>
            </a:br>
            <a:r>
              <a:rPr lang="en-US" sz="2000" dirty="0"/>
              <a:t>Crystal orientation is described by a (3D) rotation; therefore texture requires distributions of rotations to be described</a:t>
            </a:r>
            <a:r>
              <a:rPr lang="en-US" sz="2000" dirty="0" smtClean="0"/>
              <a:t>.</a:t>
            </a:r>
            <a:endParaRPr lang="en-US" sz="2000" dirty="0">
              <a:solidFill>
                <a:schemeClr val="bg2"/>
              </a:solidFill>
            </a:endParaRPr>
          </a:p>
        </p:txBody>
      </p:sp>
      <p:sp>
        <p:nvSpPr>
          <p:cNvPr id="61444" name="Rectangle 4"/>
          <p:cNvSpPr>
            <a:spLocks noGrp="1" noChangeArrowheads="1"/>
          </p:cNvSpPr>
          <p:nvPr>
            <p:ph type="body" sz="half" idx="2"/>
          </p:nvPr>
        </p:nvSpPr>
        <p:spPr>
          <a:xfrm>
            <a:off x="4648200" y="1295400"/>
            <a:ext cx="4267200" cy="5029200"/>
          </a:xfrm>
        </p:spPr>
        <p:txBody>
          <a:bodyPr/>
          <a:lstStyle/>
          <a:p>
            <a:pPr marL="533400" indent="-533400">
              <a:lnSpc>
                <a:spcPct val="90000"/>
              </a:lnSpc>
              <a:buFont typeface="Arial" charset="0"/>
              <a:buNone/>
            </a:pPr>
            <a:r>
              <a:rPr lang="en-US" sz="2000" dirty="0"/>
              <a:t>5</a:t>
            </a:r>
            <a:r>
              <a:rPr lang="en-US" sz="2000" dirty="0" smtClean="0"/>
              <a:t>.</a:t>
            </a:r>
            <a:r>
              <a:rPr lang="en-US" sz="2000" dirty="0"/>
              <a:t>	</a:t>
            </a:r>
            <a:r>
              <a:rPr lang="en-US" sz="2000" i="1" dirty="0" smtClean="0"/>
              <a:t>Measurement </a:t>
            </a:r>
            <a:r>
              <a:rPr lang="en-US" sz="2000" i="1" dirty="0"/>
              <a:t>Technique, data</a:t>
            </a:r>
            <a:r>
              <a:rPr lang="en-US" sz="2000" dirty="0"/>
              <a:t>:</a:t>
            </a:r>
            <a:br>
              <a:rPr lang="en-US" sz="2000" dirty="0"/>
            </a:br>
            <a:r>
              <a:rPr lang="en-US" sz="2000" dirty="0" smtClean="0"/>
              <a:t>typically, we have x-ray pole figures or EBSD, sometimes (more complex) neutron diffraction data.</a:t>
            </a:r>
            <a:endParaRPr lang="en-US" sz="2000" dirty="0"/>
          </a:p>
          <a:p>
            <a:pPr marL="533400" indent="-533400">
              <a:lnSpc>
                <a:spcPct val="90000"/>
              </a:lnSpc>
              <a:buFont typeface="Arial" charset="0"/>
              <a:buNone/>
            </a:pPr>
            <a:r>
              <a:rPr lang="en-US" sz="2000" dirty="0"/>
              <a:t>6.	</a:t>
            </a:r>
            <a:r>
              <a:rPr lang="en-US" sz="2000" i="1" dirty="0"/>
              <a:t>Analysis</a:t>
            </a:r>
            <a:r>
              <a:rPr lang="en-US" sz="2000" dirty="0"/>
              <a:t>:</a:t>
            </a:r>
            <a:br>
              <a:rPr lang="en-US" sz="2000" dirty="0"/>
            </a:br>
            <a:r>
              <a:rPr lang="en-US" sz="2000" dirty="0"/>
              <a:t>3D distributions have to be reconstructed from 2D </a:t>
            </a:r>
            <a:r>
              <a:rPr lang="en-US" sz="2000" dirty="0" smtClean="0"/>
              <a:t>projections (e.g. pole figures). 2D projections from 3D data (e.g. EBSD) also useful.</a:t>
            </a:r>
            <a:endParaRPr lang="en-US" sz="2000" dirty="0"/>
          </a:p>
          <a:p>
            <a:pPr marL="533400" indent="-533400">
              <a:lnSpc>
                <a:spcPct val="90000"/>
              </a:lnSpc>
              <a:buFont typeface="Arial" charset="0"/>
              <a:buNone/>
            </a:pPr>
            <a:r>
              <a:rPr lang="en-US" sz="2000" dirty="0"/>
              <a:t>7.	</a:t>
            </a:r>
            <a:r>
              <a:rPr lang="en-US" sz="2000" i="1" dirty="0"/>
              <a:t>Interpretation</a:t>
            </a:r>
            <a:r>
              <a:rPr lang="en-US" sz="2000" dirty="0"/>
              <a:t>:</a:t>
            </a:r>
            <a:br>
              <a:rPr lang="en-US" sz="2000" dirty="0"/>
            </a:br>
            <a:r>
              <a:rPr lang="en-US" sz="2000" dirty="0"/>
              <a:t>Although pole figures often provide easily recognized patterns, orientation distributions provide quantitative information.</a:t>
            </a:r>
          </a:p>
        </p:txBody>
      </p:sp>
    </p:spTree>
    <p:extLst>
      <p:ext uri="{BB962C8B-B14F-4D97-AF65-F5344CB8AC3E}">
        <p14:creationId xmlns:p14="http://schemas.microsoft.com/office/powerpoint/2010/main" val="17740534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Grain Boundary types</a:t>
            </a:r>
            <a:endParaRPr lang="en-US" dirty="0"/>
          </a:p>
        </p:txBody>
      </p:sp>
      <p:sp>
        <p:nvSpPr>
          <p:cNvPr id="3" name="Content Placeholder 2"/>
          <p:cNvSpPr>
            <a:spLocks noGrp="1"/>
          </p:cNvSpPr>
          <p:nvPr>
            <p:ph idx="1"/>
          </p:nvPr>
        </p:nvSpPr>
        <p:spPr>
          <a:xfrm>
            <a:off x="381000" y="1371600"/>
            <a:ext cx="8229600" cy="5486400"/>
          </a:xfrm>
        </p:spPr>
        <p:txBody>
          <a:bodyPr/>
          <a:lstStyle/>
          <a:p>
            <a:pPr marL="0" indent="0">
              <a:buNone/>
            </a:pPr>
            <a:r>
              <a:rPr lang="en-US" sz="2000" dirty="0" smtClean="0"/>
              <a:t>As an example, let’s emphasize sigma-3 boundaries; first we have to specify the boundary type as an axis-angle pair.</a:t>
            </a:r>
          </a:p>
          <a:p>
            <a:pPr marL="0" indent="0">
              <a:buNone/>
            </a:pPr>
            <a:r>
              <a:rPr lang="en-US" sz="2000" dirty="0" smtClean="0">
                <a:solidFill>
                  <a:srgbClr val="FF0000"/>
                </a:solidFill>
              </a:rPr>
              <a:t>rot </a:t>
            </a:r>
            <a:r>
              <a:rPr lang="en-US" sz="2000" dirty="0">
                <a:solidFill>
                  <a:srgbClr val="FF0000"/>
                </a:solidFill>
              </a:rPr>
              <a:t>= rotation('axis',vector3d(1,1,1),'angle',60*degree);</a:t>
            </a:r>
            <a:br>
              <a:rPr lang="en-US" sz="2000" dirty="0">
                <a:solidFill>
                  <a:srgbClr val="FF0000"/>
                </a:solidFill>
              </a:rPr>
            </a:br>
            <a:r>
              <a:rPr lang="en-US" sz="2000" dirty="0" err="1">
                <a:solidFill>
                  <a:srgbClr val="FF0000"/>
                </a:solidFill>
              </a:rPr>
              <a:t>gB</a:t>
            </a:r>
            <a:r>
              <a:rPr lang="en-US" sz="2000" dirty="0">
                <a:solidFill>
                  <a:srgbClr val="FF0000"/>
                </a:solidFill>
              </a:rPr>
              <a:t> = </a:t>
            </a:r>
            <a:r>
              <a:rPr lang="en-US" sz="2000" dirty="0" err="1">
                <a:solidFill>
                  <a:srgbClr val="FF0000"/>
                </a:solidFill>
              </a:rPr>
              <a:t>grains_FMC.boundary</a:t>
            </a:r>
            <a:r>
              <a:rPr lang="en-US" sz="2000" dirty="0">
                <a:solidFill>
                  <a:srgbClr val="FF0000"/>
                </a:solidFill>
              </a:rPr>
              <a:t>('Cadmium </a:t>
            </a:r>
            <a:r>
              <a:rPr lang="en-US" sz="2000" dirty="0" err="1">
                <a:solidFill>
                  <a:srgbClr val="FF0000"/>
                </a:solidFill>
              </a:rPr>
              <a:t>Telluride','Cadmium</a:t>
            </a:r>
            <a:r>
              <a:rPr lang="en-US" sz="2000" dirty="0">
                <a:solidFill>
                  <a:srgbClr val="FF0000"/>
                </a:solidFill>
              </a:rPr>
              <a:t> Telluride')</a:t>
            </a:r>
          </a:p>
          <a:p>
            <a:pPr marL="0" indent="0">
              <a:buNone/>
            </a:pPr>
            <a:r>
              <a:rPr lang="en-US" sz="2000" dirty="0" err="1">
                <a:solidFill>
                  <a:srgbClr val="FF0000"/>
                </a:solidFill>
              </a:rPr>
              <a:t>ind</a:t>
            </a:r>
            <a:r>
              <a:rPr lang="en-US" sz="2000" dirty="0">
                <a:solidFill>
                  <a:srgbClr val="FF0000"/>
                </a:solidFill>
              </a:rPr>
              <a:t> = angle</a:t>
            </a:r>
            <a:r>
              <a:rPr lang="en-US" sz="2000" dirty="0" smtClean="0">
                <a:solidFill>
                  <a:srgbClr val="FF0000"/>
                </a:solidFill>
              </a:rPr>
              <a:t>(</a:t>
            </a:r>
            <a:r>
              <a:rPr lang="en-US" sz="2000" dirty="0" err="1" smtClean="0">
                <a:solidFill>
                  <a:srgbClr val="FF0000"/>
                </a:solidFill>
              </a:rPr>
              <a:t>gB.misorientation</a:t>
            </a:r>
            <a:r>
              <a:rPr lang="en-US" sz="2000" dirty="0" err="1">
                <a:solidFill>
                  <a:srgbClr val="FF0000"/>
                </a:solidFill>
              </a:rPr>
              <a:t>,rot</a:t>
            </a:r>
            <a:r>
              <a:rPr lang="en-US" sz="2000" dirty="0">
                <a:solidFill>
                  <a:srgbClr val="FF0000"/>
                </a:solidFill>
              </a:rPr>
              <a:t>)&lt;10*degree</a:t>
            </a:r>
            <a:r>
              <a:rPr lang="en-US" sz="2000" dirty="0" smtClean="0">
                <a:solidFill>
                  <a:srgbClr val="FF0000"/>
                </a:solidFill>
              </a:rPr>
              <a:t>;</a:t>
            </a:r>
          </a:p>
          <a:p>
            <a:pPr marL="0" indent="0">
              <a:buNone/>
            </a:pPr>
            <a:r>
              <a:rPr lang="en-US" sz="2000" dirty="0" smtClean="0"/>
              <a:t>Then to make the map:</a:t>
            </a:r>
          </a:p>
          <a:p>
            <a:pPr marL="0" indent="0">
              <a:buNone/>
            </a:pPr>
            <a:r>
              <a:rPr lang="en-US" sz="2000" dirty="0">
                <a:solidFill>
                  <a:srgbClr val="FF0000"/>
                </a:solidFill>
              </a:rPr>
              <a:t>close all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plot</a:t>
            </a:r>
            <a:r>
              <a:rPr lang="en-US" sz="2000" dirty="0">
                <a:solidFill>
                  <a:srgbClr val="FF0000"/>
                </a:solidFill>
              </a:rPr>
              <a:t>(</a:t>
            </a:r>
            <a:r>
              <a:rPr lang="en-US" sz="2000" dirty="0" err="1">
                <a:solidFill>
                  <a:srgbClr val="FF0000"/>
                </a:solidFill>
              </a:rPr>
              <a:t>gB</a:t>
            </a:r>
            <a:r>
              <a:rPr lang="en-US" sz="2000" dirty="0">
                <a:solidFill>
                  <a:srgbClr val="FF0000"/>
                </a:solidFill>
              </a:rPr>
              <a:t>)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hold </a:t>
            </a:r>
            <a:r>
              <a:rPr lang="en-US" sz="2000" dirty="0">
                <a:solidFill>
                  <a:srgbClr val="FF0000"/>
                </a:solidFill>
              </a:rPr>
              <a:t>on </a:t>
            </a:r>
            <a:r>
              <a:rPr lang="en-US" sz="2000" dirty="0" smtClean="0">
                <a:solidFill>
                  <a:srgbClr val="FF0000"/>
                </a:solidFill>
              </a:rPr>
              <a:t/>
            </a:r>
            <a:br>
              <a:rPr lang="en-US" sz="2000" dirty="0" smtClean="0">
                <a:solidFill>
                  <a:srgbClr val="FF0000"/>
                </a:solidFill>
              </a:rPr>
            </a:br>
            <a:r>
              <a:rPr lang="en-US" sz="2000" dirty="0" smtClean="0">
                <a:solidFill>
                  <a:srgbClr val="FF0000"/>
                </a:solidFill>
              </a:rPr>
              <a:t>plot</a:t>
            </a:r>
            <a:r>
              <a:rPr lang="en-US" sz="2000" dirty="0">
                <a:solidFill>
                  <a:srgbClr val="FF0000"/>
                </a:solidFill>
              </a:rPr>
              <a:t>(</a:t>
            </a:r>
            <a:r>
              <a:rPr lang="en-US" sz="2000" dirty="0" err="1" smtClean="0">
                <a:solidFill>
                  <a:srgbClr val="FF0000"/>
                </a:solidFill>
              </a:rPr>
              <a:t>gB</a:t>
            </a:r>
            <a:r>
              <a:rPr lang="en-US" sz="2000" dirty="0" smtClean="0">
                <a:solidFill>
                  <a:srgbClr val="FF0000"/>
                </a:solidFill>
              </a:rPr>
              <a:t>(</a:t>
            </a:r>
            <a:r>
              <a:rPr lang="en-US" sz="2000" dirty="0" err="1">
                <a:solidFill>
                  <a:srgbClr val="FF0000"/>
                </a:solidFill>
              </a:rPr>
              <a:t>ind</a:t>
            </a:r>
            <a:r>
              <a:rPr lang="en-US" sz="2000" dirty="0">
                <a:solidFill>
                  <a:srgbClr val="FF0000"/>
                </a:solidFill>
              </a:rPr>
              <a:t>),'linewidth',1.5</a:t>
            </a:r>
            <a:r>
              <a:rPr lang="en-US" sz="2000" dirty="0" smtClean="0">
                <a:solidFill>
                  <a:srgbClr val="FF0000"/>
                </a:solidFill>
              </a:rPr>
              <a:t>,…</a:t>
            </a:r>
            <a:br>
              <a:rPr lang="en-US" sz="2000" dirty="0" smtClean="0">
                <a:solidFill>
                  <a:srgbClr val="FF0000"/>
                </a:solidFill>
              </a:rPr>
            </a:br>
            <a:r>
              <a:rPr lang="en-US" sz="2000" dirty="0" smtClean="0">
                <a:solidFill>
                  <a:srgbClr val="FF0000"/>
                </a:solidFill>
              </a:rPr>
              <a:t>'</a:t>
            </a:r>
            <a:r>
              <a:rPr lang="en-US" sz="2000" dirty="0">
                <a:solidFill>
                  <a:srgbClr val="FF0000"/>
                </a:solidFill>
              </a:rPr>
              <a:t>linecolor','r') </a:t>
            </a:r>
            <a:r>
              <a:rPr lang="en-US" sz="2000" dirty="0" smtClean="0">
                <a:solidFill>
                  <a:srgbClr val="FF0000"/>
                </a:solidFill>
              </a:rPr>
              <a:t/>
            </a:r>
            <a:br>
              <a:rPr lang="en-US" sz="2000" dirty="0" smtClean="0">
                <a:solidFill>
                  <a:srgbClr val="FF0000"/>
                </a:solidFill>
              </a:rPr>
            </a:br>
            <a:r>
              <a:rPr lang="en-US" sz="2000" dirty="0" smtClean="0"/>
              <a:t>Plot shows general GBs in </a:t>
            </a:r>
            <a:br>
              <a:rPr lang="en-US" sz="2000" dirty="0" smtClean="0"/>
            </a:br>
            <a:r>
              <a:rPr lang="en-US" sz="2000" dirty="0" smtClean="0"/>
              <a:t>black and </a:t>
            </a:r>
            <a:r>
              <a:rPr lang="en-US" sz="2000" dirty="0" smtClean="0">
                <a:solidFill>
                  <a:srgbClr val="FF0000"/>
                </a:solidFill>
              </a:rPr>
              <a:t>twin boundaries </a:t>
            </a:r>
            <a:r>
              <a:rPr lang="en-US" sz="2000" dirty="0" smtClean="0"/>
              <a:t/>
            </a:r>
            <a:br>
              <a:rPr lang="en-US" sz="2000" dirty="0" smtClean="0"/>
            </a:br>
            <a:r>
              <a:rPr lang="en-US" sz="2000" dirty="0" smtClean="0"/>
              <a:t>in red selected as </a:t>
            </a:r>
            <a:r>
              <a:rPr lang="en-US" sz="2000" dirty="0" smtClean="0">
                <a:latin typeface="Symbol" charset="2"/>
                <a:cs typeface="Symbol" charset="2"/>
              </a:rPr>
              <a:t>S</a:t>
            </a:r>
            <a:r>
              <a:rPr lang="en-US" sz="2000" dirty="0" smtClean="0"/>
              <a:t>3</a:t>
            </a:r>
            <a:br>
              <a:rPr lang="en-US" sz="2000" dirty="0" smtClean="0"/>
            </a:br>
            <a:r>
              <a:rPr lang="en-US" sz="2000" dirty="0" smtClean="0"/>
              <a:t> </a:t>
            </a:r>
            <a:r>
              <a:rPr lang="en-US" sz="2000" dirty="0"/>
              <a:t>[</a:t>
            </a:r>
            <a:r>
              <a:rPr lang="en-US" sz="2000" dirty="0" smtClean="0"/>
              <a:t>Works as of 5-Nov-14 in </a:t>
            </a:r>
            <a:br>
              <a:rPr lang="en-US" sz="2000" dirty="0" smtClean="0"/>
            </a:br>
            <a:r>
              <a:rPr lang="en-US" sz="2000" dirty="0" smtClean="0"/>
              <a:t>v </a:t>
            </a:r>
            <a:r>
              <a:rPr lang="en-US" sz="2000" dirty="0" smtClean="0">
                <a:solidFill>
                  <a:srgbClr val="FF0000"/>
                </a:solidFill>
              </a:rPr>
              <a:t>4.0.5</a:t>
            </a:r>
            <a:r>
              <a:rPr lang="en-US" sz="2000" dirty="0" smtClean="0"/>
              <a:t>]</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50</a:t>
            </a:fld>
            <a:endParaRPr lang="en-US"/>
          </a:p>
        </p:txBody>
      </p:sp>
      <p:pic>
        <p:nvPicPr>
          <p:cNvPr id="5" name="Picture 4" descr="GBs-twins_in_red.pdf"/>
          <p:cNvPicPr>
            <a:picLocks noChangeAspect="1"/>
          </p:cNvPicPr>
          <p:nvPr/>
        </p:nvPicPr>
        <p:blipFill rotWithShape="1">
          <a:blip r:embed="rId2">
            <a:extLst>
              <a:ext uri="{28A0092B-C50C-407E-A947-70E740481C1C}">
                <a14:useLocalDpi xmlns:a14="http://schemas.microsoft.com/office/drawing/2010/main" val="0"/>
              </a:ext>
            </a:extLst>
          </a:blip>
          <a:srcRect t="26894" b="27253"/>
          <a:stretch/>
        </p:blipFill>
        <p:spPr>
          <a:xfrm>
            <a:off x="3821263" y="3690587"/>
            <a:ext cx="5299364" cy="3144589"/>
          </a:xfrm>
          <a:prstGeom prst="rect">
            <a:avLst/>
          </a:prstGeom>
        </p:spPr>
      </p:pic>
    </p:spTree>
    <p:extLst>
      <p:ext uri="{BB962C8B-B14F-4D97-AF65-F5344CB8AC3E}">
        <p14:creationId xmlns:p14="http://schemas.microsoft.com/office/powerpoint/2010/main" val="395939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a:t>
            </a:r>
            <a:endParaRPr lang="en-US" dirty="0"/>
          </a:p>
        </p:txBody>
      </p:sp>
      <p:sp>
        <p:nvSpPr>
          <p:cNvPr id="3" name="Content Placeholder 2"/>
          <p:cNvSpPr>
            <a:spLocks noGrp="1"/>
          </p:cNvSpPr>
          <p:nvPr>
            <p:ph idx="1"/>
          </p:nvPr>
        </p:nvSpPr>
        <p:spPr/>
        <p:txBody>
          <a:bodyPr/>
          <a:lstStyle/>
          <a:p>
            <a:r>
              <a:rPr lang="en-US" dirty="0" smtClean="0"/>
              <a:t>These notes from the workshop in Belo Horizonte, </a:t>
            </a:r>
            <a:r>
              <a:rPr lang="en-US" dirty="0" err="1" smtClean="0"/>
              <a:t>Brasil</a:t>
            </a:r>
            <a:r>
              <a:rPr lang="en-US" dirty="0" smtClean="0"/>
              <a:t>, Sept. 2015.</a:t>
            </a:r>
          </a:p>
          <a:p>
            <a:r>
              <a:rPr lang="en-US" dirty="0" smtClean="0"/>
              <a:t>Look for a </a:t>
            </a:r>
            <a:r>
              <a:rPr lang="en-US" dirty="0"/>
              <a:t>folder called workshops-BeloHorizonte-</a:t>
            </a:r>
            <a:r>
              <a:rPr lang="en-US" dirty="0" smtClean="0"/>
              <a:t>2015.1 with “15-brasil” inside, with “</a:t>
            </a:r>
            <a:r>
              <a:rPr lang="en-US" dirty="0" err="1" smtClean="0"/>
              <a:t>matlab</a:t>
            </a:r>
            <a:r>
              <a:rPr lang="en-US" dirty="0" smtClean="0"/>
              <a:t>” inside that.</a:t>
            </a:r>
          </a:p>
          <a:p>
            <a:r>
              <a:rPr lang="en-US" dirty="0" smtClean="0"/>
              <a:t>There are example scripts in the folder, each of which contains many procedures to do various things.</a:t>
            </a:r>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51</a:t>
            </a:fld>
            <a:endParaRPr lang="en-US"/>
          </a:p>
        </p:txBody>
      </p:sp>
    </p:spTree>
    <p:extLst>
      <p:ext uri="{BB962C8B-B14F-4D97-AF65-F5344CB8AC3E}">
        <p14:creationId xmlns:p14="http://schemas.microsoft.com/office/powerpoint/2010/main" val="3789815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dirty="0" smtClean="0"/>
              <a:t>Extra for Grain Boundaries</a:t>
            </a:r>
            <a:endParaRPr lang="en-US" dirty="0"/>
          </a:p>
        </p:txBody>
      </p:sp>
      <p:sp>
        <p:nvSpPr>
          <p:cNvPr id="3" name="Content Placeholder 2"/>
          <p:cNvSpPr>
            <a:spLocks noGrp="1"/>
          </p:cNvSpPr>
          <p:nvPr>
            <p:ph idx="1"/>
          </p:nvPr>
        </p:nvSpPr>
        <p:spPr>
          <a:xfrm>
            <a:off x="228600" y="1066800"/>
            <a:ext cx="8915400" cy="5562600"/>
          </a:xfrm>
        </p:spPr>
        <p:txBody>
          <a:bodyPr/>
          <a:lstStyle/>
          <a:p>
            <a:r>
              <a:rPr lang="en-US" sz="1600" dirty="0"/>
              <a:t>Note that you restrict the GBs examined to a particular phase by specifying the two phases in the command about GBs that you are using, just as you see here</a:t>
            </a:r>
            <a:r>
              <a:rPr lang="en-US" sz="1600" dirty="0" smtClean="0"/>
              <a:t>.</a:t>
            </a:r>
          </a:p>
          <a:p>
            <a:r>
              <a:rPr lang="en-US" sz="1600" dirty="0" smtClean="0"/>
              <a:t>The general </a:t>
            </a:r>
            <a:r>
              <a:rPr lang="en-US" sz="1600" dirty="0" err="1" smtClean="0"/>
              <a:t>Matlab</a:t>
            </a:r>
            <a:r>
              <a:rPr lang="en-US" sz="1600" dirty="0" smtClean="0"/>
              <a:t> command “</a:t>
            </a:r>
            <a:r>
              <a:rPr lang="en-US" sz="1600" dirty="0" err="1" smtClean="0"/>
              <a:t>struct</a:t>
            </a:r>
            <a:r>
              <a:rPr lang="en-US" sz="1600" dirty="0" smtClean="0"/>
              <a:t>” will show you what’s inside a variable</a:t>
            </a:r>
            <a:r>
              <a:rPr lang="en-US" sz="1600" smtClean="0"/>
              <a:t>/container.</a:t>
            </a:r>
            <a:endParaRPr lang="en-US" sz="1600" dirty="0" smtClean="0"/>
          </a:p>
          <a:p>
            <a:r>
              <a:rPr lang="en-US" sz="1600" dirty="0" smtClean="0"/>
              <a:t>To smooth grain boundaries (and you can use a different name to avoid over-writing the previous, unsmoothed dataset):</a:t>
            </a:r>
            <a:br>
              <a:rPr lang="en-US" sz="1600" dirty="0" smtClean="0"/>
            </a:br>
            <a:r>
              <a:rPr lang="en-US" sz="1600" dirty="0" smtClean="0">
                <a:solidFill>
                  <a:srgbClr val="FF0000"/>
                </a:solidFill>
              </a:rPr>
              <a:t>grains = smooth(grains)</a:t>
            </a:r>
          </a:p>
          <a:p>
            <a:r>
              <a:rPr lang="en-US" sz="1600" dirty="0" smtClean="0"/>
              <a:t>To get the list of </a:t>
            </a:r>
            <a:r>
              <a:rPr lang="en-US" sz="1600" dirty="0" err="1" smtClean="0"/>
              <a:t>bondaries</a:t>
            </a:r>
            <a:r>
              <a:rPr lang="en-US" sz="1600" dirty="0" smtClean="0"/>
              <a:t> in the different phases:</a:t>
            </a:r>
            <a:br>
              <a:rPr lang="en-US" sz="1600" dirty="0" smtClean="0"/>
            </a:br>
            <a:r>
              <a:rPr lang="en-US" sz="1600" dirty="0" err="1" smtClean="0">
                <a:solidFill>
                  <a:srgbClr val="FF0000"/>
                </a:solidFill>
              </a:rPr>
              <a:t>grains.boundary</a:t>
            </a:r>
            <a:r>
              <a:rPr lang="en-US" sz="1600" dirty="0" smtClean="0">
                <a:solidFill>
                  <a:srgbClr val="FF0000"/>
                </a:solidFill>
              </a:rPr>
              <a:t> [I think …]</a:t>
            </a:r>
          </a:p>
          <a:p>
            <a:r>
              <a:rPr lang="en-US" sz="1600" dirty="0" smtClean="0"/>
              <a:t>(Note that “</a:t>
            </a:r>
            <a:r>
              <a:rPr lang="en-US" sz="1600" dirty="0" smtClean="0">
                <a:solidFill>
                  <a:srgbClr val="FF0000"/>
                </a:solidFill>
              </a:rPr>
              <a:t>grains</a:t>
            </a:r>
            <a:r>
              <a:rPr lang="en-US" sz="1600" dirty="0" smtClean="0"/>
              <a:t>” is the name of your current set of grains and boundaries) The coordinates of the segments (F </a:t>
            </a:r>
            <a:r>
              <a:rPr lang="en-US" sz="1600" dirty="0"/>
              <a:t>for </a:t>
            </a:r>
            <a:r>
              <a:rPr lang="en-US" sz="1600" dirty="0" smtClean="0"/>
              <a:t>segment) are in a list like this where the 1</a:t>
            </a:r>
            <a:r>
              <a:rPr lang="en-US" sz="1600" baseline="30000" dirty="0" smtClean="0"/>
              <a:t>st</a:t>
            </a:r>
            <a:r>
              <a:rPr lang="en-US" sz="1600" dirty="0" smtClean="0"/>
              <a:t> column is the 1</a:t>
            </a:r>
            <a:r>
              <a:rPr lang="en-US" sz="1600" baseline="30000" dirty="0" smtClean="0"/>
              <a:t>st</a:t>
            </a:r>
            <a:r>
              <a:rPr lang="en-US" sz="1600" dirty="0" smtClean="0"/>
              <a:t> vertex and 2</a:t>
            </a:r>
            <a:r>
              <a:rPr lang="en-US" sz="1600" baseline="30000" dirty="0" smtClean="0"/>
              <a:t>nd</a:t>
            </a:r>
            <a:r>
              <a:rPr lang="en-US" sz="1600" dirty="0" smtClean="0"/>
              <a:t> column is the 2</a:t>
            </a:r>
            <a:r>
              <a:rPr lang="en-US" sz="1600" baseline="30000" dirty="0" smtClean="0"/>
              <a:t>nd</a:t>
            </a:r>
            <a:r>
              <a:rPr lang="en-US" sz="1600" dirty="0" smtClean="0"/>
              <a:t> vertex (at the end vertex); the list is as long as the number of segments:</a:t>
            </a:r>
            <a:br>
              <a:rPr lang="en-US" sz="1600" dirty="0" smtClean="0"/>
            </a:br>
            <a:r>
              <a:rPr lang="en-US" sz="1600" dirty="0" err="1" smtClean="0">
                <a:solidFill>
                  <a:srgbClr val="FF0000"/>
                </a:solidFill>
              </a:rPr>
              <a:t>grains.boundary.F</a:t>
            </a:r>
            <a:endParaRPr lang="en-US" sz="1600" dirty="0" smtClean="0">
              <a:solidFill>
                <a:srgbClr val="FF0000"/>
              </a:solidFill>
            </a:endParaRPr>
          </a:p>
          <a:p>
            <a:r>
              <a:rPr lang="en-US" sz="1600" dirty="0" smtClean="0"/>
              <a:t>The actual coordinates of each vertex (V for vertex) is given by </a:t>
            </a:r>
            <a:br>
              <a:rPr lang="en-US" sz="1600" dirty="0" smtClean="0"/>
            </a:br>
            <a:r>
              <a:rPr lang="en-US" sz="1600" dirty="0" err="1" smtClean="0">
                <a:solidFill>
                  <a:srgbClr val="FF0000"/>
                </a:solidFill>
              </a:rPr>
              <a:t>grains.boundary.V</a:t>
            </a:r>
            <a:endParaRPr lang="en-US" sz="1600" dirty="0" smtClean="0">
              <a:solidFill>
                <a:srgbClr val="FF0000"/>
              </a:solidFill>
            </a:endParaRPr>
          </a:p>
          <a:p>
            <a:r>
              <a:rPr lang="en-US" sz="1600" dirty="0" smtClean="0"/>
              <a:t>If you type the following, you get the two IDs on either side of the boundary segment:</a:t>
            </a:r>
            <a:br>
              <a:rPr lang="en-US" sz="1600" dirty="0" smtClean="0"/>
            </a:br>
            <a:r>
              <a:rPr lang="en-US" sz="1600" dirty="0" err="1" smtClean="0">
                <a:solidFill>
                  <a:srgbClr val="FF0000"/>
                </a:solidFill>
              </a:rPr>
              <a:t>grains.boundary.grainID</a:t>
            </a:r>
            <a:endParaRPr lang="en-US" sz="1600" dirty="0" smtClean="0">
              <a:solidFill>
                <a:srgbClr val="FF0000"/>
              </a:solidFill>
            </a:endParaRPr>
          </a:p>
          <a:p>
            <a:r>
              <a:rPr lang="en-US" sz="1600" dirty="0" smtClean="0"/>
              <a:t>The index into the orientations of the adjacent pixels can be found thus:</a:t>
            </a:r>
            <a:br>
              <a:rPr lang="en-US" sz="1600" dirty="0" smtClean="0"/>
            </a:br>
            <a:r>
              <a:rPr lang="en-US" sz="1600" dirty="0" err="1" smtClean="0">
                <a:solidFill>
                  <a:srgbClr val="FF0000"/>
                </a:solidFill>
              </a:rPr>
              <a:t>grains.boundary.edsdID</a:t>
            </a:r>
            <a:endParaRPr lang="en-US" sz="1600" dirty="0" smtClean="0">
              <a:solidFill>
                <a:srgbClr val="FF0000"/>
              </a:solidFill>
            </a:endParaRPr>
          </a:p>
          <a:p>
            <a:r>
              <a:rPr lang="en-US" sz="1600" dirty="0" smtClean="0"/>
              <a:t>The list of point/pixel orientations:</a:t>
            </a:r>
            <a:br>
              <a:rPr lang="en-US" sz="1600" dirty="0" smtClean="0"/>
            </a:br>
            <a:r>
              <a:rPr lang="en-US" sz="1600" dirty="0" err="1" smtClean="0">
                <a:solidFill>
                  <a:srgbClr val="FF0000"/>
                </a:solidFill>
              </a:rPr>
              <a:t>Edbsd.rotations</a:t>
            </a:r>
            <a:r>
              <a:rPr lang="en-US" sz="1600" dirty="0" smtClean="0">
                <a:solidFill>
                  <a:srgbClr val="FF0000"/>
                </a:solidFill>
              </a:rPr>
              <a:t> (</a:t>
            </a:r>
            <a:r>
              <a:rPr lang="en-US" sz="1600" dirty="0" err="1" smtClean="0">
                <a:solidFill>
                  <a:srgbClr val="FF0000"/>
                </a:solidFill>
              </a:rPr>
              <a:t>grains.boundary.edsbID</a:t>
            </a:r>
            <a:r>
              <a:rPr lang="en-US" sz="1600" dirty="0" smtClean="0">
                <a:solidFill>
                  <a:srgbClr val="FF0000"/>
                </a:solidFill>
              </a:rPr>
              <a:t>)</a:t>
            </a:r>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52</a:t>
            </a:fld>
            <a:endParaRPr lang="en-US"/>
          </a:p>
        </p:txBody>
      </p:sp>
    </p:spTree>
    <p:extLst>
      <p:ext uri="{BB962C8B-B14F-4D97-AF65-F5344CB8AC3E}">
        <p14:creationId xmlns:p14="http://schemas.microsoft.com/office/powerpoint/2010/main" val="315453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The homework is simple to state but will require thought, in addition to processing the datasets with MTEX:</a:t>
            </a:r>
            <a:br>
              <a:rPr lang="en-US" dirty="0" smtClean="0"/>
            </a:br>
            <a:r>
              <a:rPr lang="en-US" i="1" dirty="0" smtClean="0"/>
              <a:t>Four datasets are provided.  Investigate the differences between them and report on what you (or your group) believe those differences are.</a:t>
            </a:r>
            <a:endParaRPr lang="en-US" i="1"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53</a:t>
            </a:fld>
            <a:endParaRPr lang="en-US"/>
          </a:p>
        </p:txBody>
      </p:sp>
    </p:spTree>
    <p:extLst>
      <p:ext uri="{BB962C8B-B14F-4D97-AF65-F5344CB8AC3E}">
        <p14:creationId xmlns:p14="http://schemas.microsoft.com/office/powerpoint/2010/main" val="4081456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A3C1C39-519F-AC4A-BD85-2BE712FEA3FF}" type="slidenum">
              <a:rPr lang="en-US" smtClean="0"/>
              <a:pPr>
                <a:defRPr/>
              </a:pPr>
              <a:t>54</a:t>
            </a:fld>
            <a:endParaRPr lang="en-US"/>
          </a:p>
        </p:txBody>
      </p:sp>
      <p:sp>
        <p:nvSpPr>
          <p:cNvPr id="43011" name="Rectangle 2"/>
          <p:cNvSpPr>
            <a:spLocks noGrp="1" noChangeArrowheads="1"/>
          </p:cNvSpPr>
          <p:nvPr>
            <p:ph type="title"/>
          </p:nvPr>
        </p:nvSpPr>
        <p:spPr>
          <a:xfrm>
            <a:off x="685800" y="0"/>
            <a:ext cx="7772400" cy="1143000"/>
          </a:xfrm>
        </p:spPr>
        <p:txBody>
          <a:bodyPr/>
          <a:lstStyle/>
          <a:p>
            <a:r>
              <a:rPr lang="en-US"/>
              <a:t>Summary</a:t>
            </a:r>
          </a:p>
        </p:txBody>
      </p:sp>
      <p:sp>
        <p:nvSpPr>
          <p:cNvPr id="43012" name="Rectangle 3"/>
          <p:cNvSpPr>
            <a:spLocks noGrp="1" noChangeArrowheads="1"/>
          </p:cNvSpPr>
          <p:nvPr>
            <p:ph type="body" idx="1"/>
          </p:nvPr>
        </p:nvSpPr>
        <p:spPr>
          <a:xfrm>
            <a:off x="685800" y="1447800"/>
            <a:ext cx="7848600" cy="4419600"/>
          </a:xfrm>
        </p:spPr>
        <p:txBody>
          <a:bodyPr/>
          <a:lstStyle/>
          <a:p>
            <a:r>
              <a:rPr lang="en-US" sz="2400" dirty="0" smtClean="0"/>
              <a:t>The sequence provided up to this point illustrates how to read in and perform standard analysis on pole figures and EBSD maps.</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85800" y="1828800"/>
            <a:ext cx="7772400" cy="4267200"/>
          </a:xfrm>
        </p:spPr>
        <p:txBody>
          <a:bodyPr/>
          <a:lstStyle/>
          <a:p>
            <a:r>
              <a:rPr lang="en-US" dirty="0" smtClean="0"/>
              <a:t>Ralf </a:t>
            </a:r>
            <a:r>
              <a:rPr lang="en-US" dirty="0" err="1" smtClean="0"/>
              <a:t>Hielscher</a:t>
            </a:r>
            <a:r>
              <a:rPr lang="en-US" dirty="0" smtClean="0"/>
              <a:t>, the author of MTEX, provided new versions and assistance in the preparation of this lecture.</a:t>
            </a:r>
          </a:p>
          <a:p>
            <a:r>
              <a:rPr lang="en-US" dirty="0"/>
              <a:t>Stefan </a:t>
            </a:r>
            <a:r>
              <a:rPr lang="en-US" dirty="0" err="1"/>
              <a:t>Zaefferer</a:t>
            </a:r>
            <a:r>
              <a:rPr lang="en-US" dirty="0"/>
              <a:t> </a:t>
            </a:r>
            <a:r>
              <a:rPr lang="en-US" dirty="0" smtClean="0"/>
              <a:t>and Guillaume </a:t>
            </a:r>
            <a:r>
              <a:rPr lang="en-US" dirty="0" err="1" smtClean="0"/>
              <a:t>Stechman</a:t>
            </a:r>
            <a:r>
              <a:rPr lang="en-US" dirty="0" smtClean="0"/>
              <a:t> provided data used for the </a:t>
            </a:r>
            <a:r>
              <a:rPr lang="en-US" dirty="0" err="1" smtClean="0"/>
              <a:t>CdTe</a:t>
            </a:r>
            <a:r>
              <a:rPr lang="en-US" dirty="0" smtClean="0"/>
              <a:t> example.</a:t>
            </a:r>
          </a:p>
          <a:p>
            <a:r>
              <a:rPr lang="en-US" dirty="0" smtClean="0"/>
              <a:t>Lin </a:t>
            </a:r>
            <a:r>
              <a:rPr lang="en-US" dirty="0"/>
              <a:t>Hu </a:t>
            </a:r>
            <a:r>
              <a:rPr lang="en-US" dirty="0" smtClean="0"/>
              <a:t>and </a:t>
            </a:r>
            <a:r>
              <a:rPr lang="en-US" dirty="0" err="1" smtClean="0"/>
              <a:t>Bassem</a:t>
            </a:r>
            <a:r>
              <a:rPr lang="en-US" dirty="0" smtClean="0"/>
              <a:t> El-Dasher are thanked in particular.</a:t>
            </a:r>
          </a:p>
          <a:p>
            <a:r>
              <a:rPr lang="en-US" dirty="0"/>
              <a:t>Contributions from many advisees and colleagues are gratefully acknowledged.</a:t>
            </a:r>
          </a:p>
          <a:p>
            <a:endParaRPr lang="en-US" dirty="0"/>
          </a:p>
        </p:txBody>
      </p:sp>
      <p:sp>
        <p:nvSpPr>
          <p:cNvPr id="4" name="Slide Number Placeholder 3"/>
          <p:cNvSpPr>
            <a:spLocks noGrp="1"/>
          </p:cNvSpPr>
          <p:nvPr>
            <p:ph type="sldNum" sz="quarter" idx="12"/>
          </p:nvPr>
        </p:nvSpPr>
        <p:spPr/>
        <p:txBody>
          <a:bodyPr/>
          <a:lstStyle/>
          <a:p>
            <a:pPr>
              <a:defRPr/>
            </a:pPr>
            <a:fld id="{48EEE1DC-BBE6-674A-9F30-59C5754E4F9E}" type="slidenum">
              <a:rPr lang="en-US" smtClean="0"/>
              <a:pPr>
                <a:defRPr/>
              </a:pPr>
              <a:t>55</a:t>
            </a:fld>
            <a:endParaRPr lang="en-US"/>
          </a:p>
        </p:txBody>
      </p:sp>
    </p:spTree>
    <p:extLst>
      <p:ext uri="{BB962C8B-B14F-4D97-AF65-F5344CB8AC3E}">
        <p14:creationId xmlns:p14="http://schemas.microsoft.com/office/powerpoint/2010/main" val="289102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6</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smtClean="0">
                  <a:solidFill>
                    <a:srgbClr val="660066"/>
                  </a:solidFill>
                  <a:latin typeface="Calibri"/>
                  <a:cs typeface="Calibri"/>
                </a:rPr>
                <a:t>Crystal Axes</a:t>
              </a:r>
              <a:endParaRPr lang="en-US" sz="1400" dirty="0">
                <a:solidFill>
                  <a:srgbClr val="660066"/>
                </a:solidFill>
                <a:latin typeface="Calibri"/>
                <a:cs typeface="Calibri"/>
              </a:endParaRP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smtClean="0">
                  <a:solidFill>
                    <a:srgbClr val="3366FF"/>
                  </a:solidFill>
                  <a:latin typeface="Calibri"/>
                  <a:cs typeface="Calibri"/>
                </a:rPr>
                <a:t>Sample Axes</a:t>
              </a:r>
              <a:endParaRPr lang="en-US" sz="1400" dirty="0">
                <a:solidFill>
                  <a:srgbClr val="3366FF"/>
                </a:solidFill>
                <a:latin typeface="Calibri"/>
                <a:cs typeface="Calibri"/>
              </a:endParaRP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smtClean="0">
                  <a:solidFill>
                    <a:srgbClr val="3366FF"/>
                  </a:solidFill>
                  <a:latin typeface="Calibri"/>
                  <a:cs typeface="Calibri"/>
                </a:rPr>
                <a:t>RD</a:t>
              </a:r>
              <a:endParaRPr lang="en-US" sz="1400" dirty="0">
                <a:solidFill>
                  <a:srgbClr val="3366FF"/>
                </a:solidFill>
                <a:latin typeface="Calibri"/>
                <a:cs typeface="Calibri"/>
              </a:endParaRP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smtClean="0">
                  <a:solidFill>
                    <a:srgbClr val="3366FF"/>
                  </a:solidFill>
                  <a:latin typeface="Calibri"/>
                  <a:cs typeface="Calibri"/>
                </a:rPr>
                <a:t>TD</a:t>
              </a:r>
              <a:endParaRPr lang="en-US" sz="1400" dirty="0">
                <a:solidFill>
                  <a:srgbClr val="3366FF"/>
                </a:solidFill>
                <a:latin typeface="Calibri"/>
                <a:cs typeface="Calibri"/>
              </a:endParaRP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smtClean="0">
                  <a:solidFill>
                    <a:srgbClr val="3366FF"/>
                  </a:solidFill>
                  <a:latin typeface="Calibri"/>
                  <a:cs typeface="Calibri"/>
                </a:rPr>
                <a:t>ND</a:t>
              </a:r>
              <a:endParaRPr lang="en-US" sz="1400" dirty="0">
                <a:solidFill>
                  <a:srgbClr val="3366FF"/>
                </a:solidFill>
                <a:latin typeface="Calibri"/>
                <a:cs typeface="Calibri"/>
              </a:endParaRP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solidFill>
                  <a:srgbClr val="000000"/>
                </a:solidFill>
                <a:latin typeface="Calibri"/>
                <a:cs typeface="Calibri"/>
              </a:rPr>
              <a:t>Euler Angles to represent a crystal orientation with respect to samples axes</a:t>
            </a:r>
            <a:endParaRPr lang="en-US" sz="1600" dirty="0">
              <a:solidFill>
                <a:srgbClr val="000000"/>
              </a:solidFill>
              <a:latin typeface="Calibri"/>
              <a:cs typeface="Calibri"/>
            </a:endParaRPr>
          </a:p>
        </p:txBody>
      </p:sp>
      <p:sp>
        <p:nvSpPr>
          <p:cNvPr id="107" name="TextBox 106"/>
          <p:cNvSpPr txBox="1"/>
          <p:nvPr/>
        </p:nvSpPr>
        <p:spPr>
          <a:xfrm>
            <a:off x="127000" y="6474033"/>
            <a:ext cx="8940800" cy="276999"/>
          </a:xfrm>
          <a:prstGeom prst="rect">
            <a:avLst/>
          </a:prstGeom>
          <a:noFill/>
        </p:spPr>
        <p:txBody>
          <a:bodyPr wrap="square" rtlCol="0">
            <a:spAutoFit/>
          </a:bodyPr>
          <a:lstStyle/>
          <a:p>
            <a:r>
              <a:rPr lang="en-US" sz="1200" dirty="0" smtClean="0">
                <a:latin typeface="Calibri"/>
                <a:cs typeface="Calibri"/>
              </a:rPr>
              <a:t>C. N. Tomé and R. A. </a:t>
            </a:r>
            <a:r>
              <a:rPr lang="en-US" sz="1200" dirty="0" err="1" smtClean="0">
                <a:latin typeface="Calibri"/>
                <a:cs typeface="Calibri"/>
              </a:rPr>
              <a:t>Lebensohn</a:t>
            </a:r>
            <a:r>
              <a:rPr lang="en-US" sz="1200" dirty="0" smtClean="0">
                <a:latin typeface="Calibri"/>
                <a:cs typeface="Calibri"/>
              </a:rPr>
              <a:t>, Crystal Plasticity, presentation at Pohang University of Science and Technology, Korea, 2009 </a:t>
            </a:r>
            <a:endParaRPr lang="en-US" sz="1200" dirty="0">
              <a:latin typeface="Calibri"/>
              <a:cs typeface="Calibri"/>
            </a:endParaRP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gridCol w="789585"/>
                <a:gridCol w="789585"/>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RD</a:t>
                      </a:r>
                      <a:endParaRPr lang="en-US" sz="1400" dirty="0">
                        <a:latin typeface="Calibri"/>
                        <a:cs typeface="Calibri"/>
                      </a:endParaRPr>
                    </a:p>
                  </a:txBody>
                  <a:tcPr/>
                </a:tc>
                <a:tc>
                  <a:txBody>
                    <a:bodyPr/>
                    <a:lstStyle/>
                    <a:p>
                      <a:pPr algn="ctr"/>
                      <a:r>
                        <a:rPr lang="en-US" sz="1400" dirty="0" smtClean="0">
                          <a:latin typeface="Calibri"/>
                          <a:cs typeface="Calibri"/>
                        </a:rPr>
                        <a:t>ND</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{001}</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&lt;100&gt;</a:t>
                      </a:r>
                      <a:endParaRPr lang="en-US" sz="1400" dirty="0">
                        <a:latin typeface="Calibri"/>
                        <a:cs typeface="Calibri"/>
                      </a:endParaRPr>
                    </a:p>
                  </a:txBody>
                  <a:tcPr/>
                </a:tc>
                <a:tc>
                  <a:txBody>
                    <a:bodyPr/>
                    <a:lstStyle/>
                    <a:p>
                      <a:pPr algn="ctr"/>
                      <a:r>
                        <a:rPr lang="en-US" sz="1400" dirty="0" smtClean="0">
                          <a:latin typeface="Calibri"/>
                          <a:cs typeface="Calibri"/>
                        </a:rPr>
                        <a:t>{011}</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&lt;112&gt;</a:t>
                      </a:r>
                      <a:endParaRPr lang="en-US" sz="1400" dirty="0">
                        <a:latin typeface="Calibri"/>
                        <a:cs typeface="Calibri"/>
                      </a:endParaRPr>
                    </a:p>
                  </a:txBody>
                  <a:tcPr/>
                </a:tc>
                <a:tc>
                  <a:txBody>
                    <a:bodyPr/>
                    <a:lstStyle/>
                    <a:p>
                      <a:pPr algn="ctr"/>
                      <a:r>
                        <a:rPr lang="en-US" sz="1400" dirty="0" smtClean="0">
                          <a:latin typeface="Calibri"/>
                          <a:cs typeface="Calibri"/>
                        </a:rPr>
                        <a:t>{110}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&lt;111&gt;</a:t>
                      </a:r>
                      <a:endParaRPr lang="en-US" sz="1400" dirty="0">
                        <a:latin typeface="Calibri"/>
                        <a:cs typeface="Calibri"/>
                      </a:endParaRPr>
                    </a:p>
                  </a:txBody>
                  <a:tcPr/>
                </a:tc>
                <a:tc>
                  <a:txBody>
                    <a:bodyPr/>
                    <a:lstStyle/>
                    <a:p>
                      <a:pPr algn="ctr"/>
                      <a:r>
                        <a:rPr lang="en-US" sz="1400" dirty="0" smtClean="0">
                          <a:latin typeface="Calibri"/>
                          <a:cs typeface="Calibri"/>
                        </a:rPr>
                        <a:t>{112}</a:t>
                      </a:r>
                      <a:endParaRPr lang="en-US" sz="1400" dirty="0">
                        <a:latin typeface="Calibri"/>
                        <a:cs typeface="Calibri"/>
                      </a:endParaRPr>
                    </a:p>
                  </a:txBody>
                  <a:tcPr/>
                </a:tc>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100</a:t>
            </a:r>
            <a:endParaRPr lang="en-US" sz="1400" b="1" dirty="0">
              <a:solidFill>
                <a:srgbClr val="660066"/>
              </a:solidFill>
              <a:latin typeface="Calibri"/>
              <a:cs typeface="Calibri"/>
            </a:endParaRP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152400"/>
            <a:ext cx="8153400" cy="990600"/>
          </a:xfrm>
          <a:prstGeom prst="rect">
            <a:avLst/>
          </a:prstGeom>
        </p:spPr>
        <p:txBody>
          <a:bodyPr vert="horz"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1" u="none" strike="noStrike" kern="1200" cap="none" spc="0" normalizeH="0" baseline="0" noProof="0" dirty="0" smtClean="0">
                <a:ln>
                  <a:noFill/>
                </a:ln>
                <a:solidFill>
                  <a:srgbClr val="000090"/>
                </a:solidFill>
                <a:effectLst/>
                <a:uLnTx/>
                <a:uFillTx/>
                <a:latin typeface="Cambria"/>
                <a:ea typeface="+mj-ea"/>
                <a:cs typeface="Calibri"/>
              </a:rPr>
              <a:t>Crystal Orientations – </a:t>
            </a:r>
            <a:r>
              <a:rPr kumimoji="0" lang="en-US" sz="5161" b="0" i="1" u="none" strike="noStrike" kern="1200" cap="none" spc="0" normalizeH="0" baseline="0" noProof="0" dirty="0" smtClean="0">
                <a:ln>
                  <a:noFill/>
                </a:ln>
                <a:solidFill>
                  <a:srgbClr val="000090"/>
                </a:solidFill>
                <a:effectLst/>
                <a:uLnTx/>
                <a:uFillTx/>
                <a:latin typeface="Cambria"/>
                <a:ea typeface="+mj-ea"/>
                <a:cs typeface="Calibri"/>
              </a:rPr>
              <a:t>Euler angles</a:t>
            </a:r>
            <a:endParaRPr kumimoji="0" lang="en-US" sz="54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Tree>
    <p:extLst>
      <p:ext uri="{BB962C8B-B14F-4D97-AF65-F5344CB8AC3E}">
        <p14:creationId xmlns:p14="http://schemas.microsoft.com/office/powerpoint/2010/main" val="1418907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{001}</a:t>
            </a:r>
            <a:endParaRPr lang="en-US" sz="1400" b="1" dirty="0">
              <a:solidFill>
                <a:srgbClr val="3366FF"/>
              </a:solidFill>
              <a:latin typeface="Calibri"/>
              <a:cs typeface="Calibri"/>
            </a:endParaRP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&lt;100&gt;</a:t>
            </a:r>
            <a:endParaRPr lang="en-US" sz="1400" b="1" dirty="0">
              <a:solidFill>
                <a:srgbClr val="3366FF"/>
              </a:solidFill>
              <a:latin typeface="Calibri"/>
              <a:cs typeface="Calibri"/>
            </a:endParaRP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smtClean="0">
                <a:solidFill>
                  <a:srgbClr val="3366FF"/>
                </a:solidFill>
                <a:latin typeface="Calibri"/>
                <a:cs typeface="Calibri"/>
              </a:rPr>
              <a:t>{011}</a:t>
            </a:r>
            <a:endParaRPr lang="en-US" sz="1400" b="1" dirty="0">
              <a:solidFill>
                <a:srgbClr val="3366FF"/>
              </a:solidFill>
              <a:latin typeface="Calibri"/>
              <a:cs typeface="Calibri"/>
            </a:endParaRP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7</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smtClean="0">
                <a:latin typeface="Calibri"/>
                <a:cs typeface="Calibri"/>
              </a:rPr>
              <a:t>Rotation 1 (φ</a:t>
            </a:r>
            <a:r>
              <a:rPr lang="en-US" sz="1300" i="1" baseline="-25000" dirty="0" smtClean="0">
                <a:latin typeface="Calibri"/>
                <a:cs typeface="Calibri"/>
              </a:rPr>
              <a:t>1</a:t>
            </a:r>
            <a:r>
              <a:rPr lang="en-US" sz="1300" i="1" dirty="0" smtClean="0">
                <a:latin typeface="Calibri"/>
                <a:cs typeface="Calibri"/>
              </a:rPr>
              <a:t>): rotate sample axes about ND</a:t>
            </a:r>
          </a:p>
          <a:p>
            <a:pPr>
              <a:lnSpc>
                <a:spcPct val="200000"/>
              </a:lnSpc>
            </a:pPr>
            <a:r>
              <a:rPr lang="en-US" sz="1300" i="1" dirty="0" smtClean="0">
                <a:latin typeface="Calibri"/>
                <a:cs typeface="Calibri"/>
              </a:rPr>
              <a:t>Rotation 2 (</a:t>
            </a:r>
            <a:r>
              <a:rPr lang="en-US" sz="1300" i="1" dirty="0" err="1" smtClean="0">
                <a:latin typeface="Calibri"/>
                <a:cs typeface="Calibri"/>
              </a:rPr>
              <a:t>Φ</a:t>
            </a:r>
            <a:r>
              <a:rPr lang="en-US" sz="1300" i="1" dirty="0" smtClean="0">
                <a:latin typeface="Calibri"/>
                <a:cs typeface="Calibri"/>
              </a:rPr>
              <a:t>): rotate sample axes about rotated RD</a:t>
            </a:r>
          </a:p>
          <a:p>
            <a:pPr>
              <a:lnSpc>
                <a:spcPct val="200000"/>
              </a:lnSpc>
            </a:pPr>
            <a:r>
              <a:rPr lang="en-US" sz="1300" i="1" dirty="0" smtClean="0">
                <a:latin typeface="Calibri"/>
                <a:cs typeface="Calibri"/>
              </a:rPr>
              <a:t>Rotation 3 (φ</a:t>
            </a:r>
            <a:r>
              <a:rPr lang="en-US" sz="1300" i="1" baseline="-25000" dirty="0">
                <a:latin typeface="Calibri"/>
                <a:cs typeface="Calibri"/>
              </a:rPr>
              <a:t>2</a:t>
            </a:r>
            <a:r>
              <a:rPr lang="en-US" sz="1300" i="1" dirty="0" smtClean="0">
                <a:latin typeface="Calibri"/>
                <a:cs typeface="Calibri"/>
              </a:rPr>
              <a:t>): rotate sample axes about rotated ND</a:t>
            </a:r>
          </a:p>
        </p:txBody>
      </p:sp>
      <p:sp>
        <p:nvSpPr>
          <p:cNvPr id="33" name="TextBox 32"/>
          <p:cNvSpPr txBox="1"/>
          <p:nvPr/>
        </p:nvSpPr>
        <p:spPr>
          <a:xfrm>
            <a:off x="399207" y="4328450"/>
            <a:ext cx="489432" cy="369332"/>
          </a:xfrm>
          <a:prstGeom prst="rect">
            <a:avLst/>
          </a:prstGeom>
          <a:noFill/>
        </p:spPr>
        <p:txBody>
          <a:bodyPr wrap="square" rtlCol="0">
            <a:spAutoFit/>
          </a:bodyPr>
          <a:lstStyle/>
          <a:p>
            <a:r>
              <a:rPr lang="en-US" dirty="0" smtClean="0">
                <a:solidFill>
                  <a:schemeClr val="bg1"/>
                </a:solidFill>
                <a:latin typeface="Times New Roman"/>
                <a:cs typeface="Times New Roman"/>
              </a:rPr>
              <a:t>a</a:t>
            </a:r>
            <a:endParaRPr lang="en-US" dirty="0">
              <a:solidFill>
                <a:schemeClr val="bg1"/>
              </a:solidFill>
              <a:latin typeface="Times New Roman"/>
              <a:cs typeface="Times New Roman"/>
            </a:endParaRPr>
          </a:p>
        </p:txBody>
      </p:sp>
      <p:sp>
        <p:nvSpPr>
          <p:cNvPr id="107" name="TextBox 106"/>
          <p:cNvSpPr txBox="1"/>
          <p:nvPr/>
        </p:nvSpPr>
        <p:spPr>
          <a:xfrm>
            <a:off x="0" y="6613733"/>
            <a:ext cx="9143999" cy="276999"/>
          </a:xfrm>
          <a:prstGeom prst="rect">
            <a:avLst/>
          </a:prstGeom>
          <a:noFill/>
        </p:spPr>
        <p:txBody>
          <a:bodyPr wrap="square" rtlCol="0">
            <a:spAutoFit/>
          </a:bodyPr>
          <a:lstStyle/>
          <a:p>
            <a:r>
              <a:rPr lang="en-US" sz="1200" dirty="0" smtClean="0">
                <a:solidFill>
                  <a:srgbClr val="660066"/>
                </a:solidFill>
                <a:latin typeface="Calibri"/>
                <a:cs typeface="Calibri"/>
              </a:rPr>
              <a:t>C. N. Tome and R. A. </a:t>
            </a:r>
            <a:r>
              <a:rPr lang="en-US" sz="1200" dirty="0" err="1" smtClean="0">
                <a:solidFill>
                  <a:srgbClr val="660066"/>
                </a:solidFill>
                <a:latin typeface="Calibri"/>
                <a:cs typeface="Calibri"/>
              </a:rPr>
              <a:t>Lebensohn</a:t>
            </a:r>
            <a:r>
              <a:rPr lang="en-US" sz="1200" dirty="0" smtClean="0">
                <a:solidFill>
                  <a:srgbClr val="660066"/>
                </a:solidFill>
                <a:latin typeface="Calibri"/>
                <a:cs typeface="Calibri"/>
              </a:rPr>
              <a:t>, crystal plasticity, presentation at Pohang University of Science and Technology, Korea, 2009 </a:t>
            </a:r>
            <a:endParaRPr lang="en-US" sz="1200" dirty="0">
              <a:solidFill>
                <a:srgbClr val="660066"/>
              </a:solidFill>
              <a:latin typeface="Calibri"/>
              <a:cs typeface="Calibri"/>
            </a:endParaRP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gridCol w="2239303"/>
              </a:tblGrid>
              <a:tr h="370840">
                <a:tc>
                  <a:txBody>
                    <a:bodyPr/>
                    <a:lstStyle/>
                    <a:p>
                      <a:pPr algn="ctr"/>
                      <a:r>
                        <a:rPr lang="en-US" sz="1400" dirty="0" smtClean="0">
                          <a:latin typeface="Calibri"/>
                          <a:cs typeface="Calibri"/>
                        </a:rPr>
                        <a:t>Component</a:t>
                      </a:r>
                      <a:endParaRPr lang="en-US" sz="1400" dirty="0">
                        <a:latin typeface="Calibri"/>
                        <a:cs typeface="Calibri"/>
                      </a:endParaRPr>
                    </a:p>
                  </a:txBody>
                  <a:tcPr/>
                </a:tc>
                <a:tc>
                  <a:txBody>
                    <a:bodyPr/>
                    <a:lstStyle/>
                    <a:p>
                      <a:pPr algn="ctr"/>
                      <a:r>
                        <a:rPr lang="en-US" sz="1400" dirty="0" smtClean="0">
                          <a:latin typeface="Calibri"/>
                          <a:cs typeface="Calibri"/>
                        </a:rPr>
                        <a:t>Euler Angles (°)</a:t>
                      </a:r>
                      <a:endParaRPr lang="en-US" sz="1400" dirty="0">
                        <a:latin typeface="Calibri"/>
                        <a:cs typeface="Calibri"/>
                      </a:endParaRPr>
                    </a:p>
                  </a:txBody>
                  <a:tcPr/>
                </a:tc>
              </a:tr>
              <a:tr h="370840">
                <a:tc>
                  <a:txBody>
                    <a:bodyPr/>
                    <a:lstStyle/>
                    <a:p>
                      <a:pPr algn="ctr"/>
                      <a:r>
                        <a:rPr lang="en-US" sz="1400" dirty="0" smtClean="0">
                          <a:latin typeface="Calibri"/>
                          <a:cs typeface="Calibri"/>
                        </a:rPr>
                        <a:t>Cube</a:t>
                      </a:r>
                      <a:endParaRPr lang="en-US" sz="1400" dirty="0">
                        <a:latin typeface="Calibri"/>
                        <a:cs typeface="Calibri"/>
                      </a:endParaRPr>
                    </a:p>
                  </a:txBody>
                  <a:tcPr/>
                </a:tc>
                <a:tc>
                  <a:txBody>
                    <a:bodyPr/>
                    <a:lstStyle/>
                    <a:p>
                      <a:pPr algn="ctr"/>
                      <a:r>
                        <a:rPr lang="en-US" sz="1400" dirty="0" smtClean="0">
                          <a:latin typeface="Calibri"/>
                          <a:cs typeface="Calibri"/>
                        </a:rPr>
                        <a:t>(0, 0, 0)</a:t>
                      </a:r>
                      <a:endParaRPr lang="en-US" sz="1400" dirty="0">
                        <a:latin typeface="Calibri"/>
                        <a:cs typeface="Calibri"/>
                      </a:endParaRPr>
                    </a:p>
                  </a:txBody>
                  <a:tcPr/>
                </a:tc>
              </a:tr>
              <a:tr h="370840">
                <a:tc>
                  <a:txBody>
                    <a:bodyPr/>
                    <a:lstStyle/>
                    <a:p>
                      <a:pPr algn="ctr"/>
                      <a:r>
                        <a:rPr lang="en-US" sz="1400" dirty="0" smtClean="0">
                          <a:latin typeface="Calibri"/>
                          <a:cs typeface="Calibri"/>
                        </a:rPr>
                        <a:t>Goss</a:t>
                      </a:r>
                      <a:endParaRPr lang="en-US" sz="1400" dirty="0">
                        <a:latin typeface="Calibri"/>
                        <a:cs typeface="Calibri"/>
                      </a:endParaRPr>
                    </a:p>
                  </a:txBody>
                  <a:tcPr/>
                </a:tc>
                <a:tc>
                  <a:txBody>
                    <a:bodyPr/>
                    <a:lstStyle/>
                    <a:p>
                      <a:pPr algn="ctr"/>
                      <a:r>
                        <a:rPr lang="en-US" sz="1400" dirty="0" smtClean="0">
                          <a:latin typeface="Calibri"/>
                          <a:cs typeface="Calibri"/>
                        </a:rPr>
                        <a:t>(0, 45, 0)</a:t>
                      </a:r>
                      <a:endParaRPr lang="en-US" sz="1400" dirty="0">
                        <a:latin typeface="Calibri"/>
                        <a:cs typeface="Calibri"/>
                      </a:endParaRPr>
                    </a:p>
                  </a:txBody>
                  <a:tcPr/>
                </a:tc>
              </a:tr>
              <a:tr h="370840">
                <a:tc>
                  <a:txBody>
                    <a:bodyPr/>
                    <a:lstStyle/>
                    <a:p>
                      <a:pPr algn="ctr"/>
                      <a:r>
                        <a:rPr lang="en-US" sz="1400" dirty="0" smtClean="0">
                          <a:latin typeface="Calibri"/>
                          <a:cs typeface="Calibri"/>
                        </a:rPr>
                        <a:t>Brass</a:t>
                      </a:r>
                      <a:endParaRPr lang="en-US" sz="1400" dirty="0">
                        <a:latin typeface="Calibri"/>
                        <a:cs typeface="Calibri"/>
                      </a:endParaRPr>
                    </a:p>
                  </a:txBody>
                  <a:tcPr/>
                </a:tc>
                <a:tc>
                  <a:txBody>
                    <a:bodyPr/>
                    <a:lstStyle/>
                    <a:p>
                      <a:pPr algn="ctr"/>
                      <a:r>
                        <a:rPr lang="en-US" sz="1400" dirty="0" smtClean="0">
                          <a:latin typeface="Calibri"/>
                          <a:cs typeface="Calibri"/>
                        </a:rPr>
                        <a:t>(35, 45, 0)</a:t>
                      </a:r>
                      <a:endParaRPr lang="en-US" sz="1400" dirty="0">
                        <a:latin typeface="Calibri"/>
                        <a:cs typeface="Calibri"/>
                      </a:endParaRPr>
                    </a:p>
                  </a:txBody>
                  <a:tcPr/>
                </a:tc>
              </a:tr>
              <a:tr h="370840">
                <a:tc>
                  <a:txBody>
                    <a:bodyPr/>
                    <a:lstStyle/>
                    <a:p>
                      <a:pPr algn="ctr"/>
                      <a:r>
                        <a:rPr lang="en-US" sz="1400" dirty="0" smtClean="0">
                          <a:latin typeface="Calibri"/>
                          <a:cs typeface="Calibri"/>
                        </a:rPr>
                        <a:t>Copper</a:t>
                      </a:r>
                      <a:endParaRPr lang="en-US" sz="1400" dirty="0">
                        <a:latin typeface="Calibri"/>
                        <a:cs typeface="Calibri"/>
                      </a:endParaRPr>
                    </a:p>
                  </a:txBody>
                  <a:tcPr/>
                </a:tc>
                <a:tc>
                  <a:txBody>
                    <a:bodyPr/>
                    <a:lstStyle/>
                    <a:p>
                      <a:pPr algn="ctr"/>
                      <a:r>
                        <a:rPr lang="en-US" sz="1400" dirty="0" smtClean="0">
                          <a:latin typeface="Calibri"/>
                          <a:cs typeface="Calibri"/>
                        </a:rPr>
                        <a:t>(90, 45, 45)</a:t>
                      </a:r>
                      <a:endParaRPr lang="en-US" sz="1400" dirty="0">
                        <a:latin typeface="Calibri"/>
                        <a:cs typeface="Calibri"/>
                      </a:endParaRPr>
                    </a:p>
                  </a:txBody>
                  <a:tcPr/>
                </a:tc>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010</a:t>
            </a:r>
            <a:endParaRPr lang="en-US" sz="1400" b="1" dirty="0">
              <a:solidFill>
                <a:srgbClr val="660066"/>
              </a:solidFill>
              <a:latin typeface="Calibri"/>
              <a:cs typeface="Calibri"/>
            </a:endParaRP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smtClean="0">
                <a:solidFill>
                  <a:srgbClr val="660066"/>
                </a:solidFill>
                <a:latin typeface="Calibri"/>
                <a:cs typeface="Calibri"/>
              </a:rPr>
              <a:t>001</a:t>
            </a:r>
            <a:endParaRPr lang="en-US" sz="1400" b="1" dirty="0">
              <a:solidFill>
                <a:srgbClr val="660066"/>
              </a:solidFill>
              <a:latin typeface="Calibri"/>
              <a:cs typeface="Calibri"/>
            </a:endParaRPr>
          </a:p>
        </p:txBody>
      </p:sp>
      <p:sp>
        <p:nvSpPr>
          <p:cNvPr id="115" name="Title 1"/>
          <p:cNvSpPr txBox="1">
            <a:spLocks/>
          </p:cNvSpPr>
          <p:nvPr/>
        </p:nvSpPr>
        <p:spPr>
          <a:xfrm>
            <a:off x="765048" y="381000"/>
            <a:ext cx="8153400" cy="990600"/>
          </a:xfrm>
          <a:prstGeom prst="rect">
            <a:avLst/>
          </a:prstGeom>
        </p:spPr>
        <p:txBody>
          <a:bodyPr vert="horz" anchor="ctr">
            <a:normAutofit fontScale="92500"/>
          </a:bodyPr>
          <a:lstStyle/>
          <a:p>
            <a:pPr eaLnBrk="1" fontAlgn="auto" hangingPunct="1">
              <a:spcAft>
                <a:spcPts val="0"/>
              </a:spcAft>
              <a:defRPr/>
            </a:pPr>
            <a:r>
              <a:rPr lang="en-US" sz="4400" i="1" dirty="0" smtClean="0">
                <a:solidFill>
                  <a:srgbClr val="000090"/>
                </a:solidFill>
                <a:latin typeface="Cambria"/>
                <a:cs typeface="Calibri"/>
              </a:rPr>
              <a:t>Crystal Orientations </a:t>
            </a:r>
            <a:r>
              <a:rPr kumimoji="0" lang="en-US" sz="4400" b="0" i="1" u="none" strike="noStrike" kern="1200" cap="none" spc="0" normalizeH="0" baseline="0" noProof="0" dirty="0" smtClean="0">
                <a:ln>
                  <a:noFill/>
                </a:ln>
                <a:solidFill>
                  <a:srgbClr val="000090"/>
                </a:solidFill>
                <a:effectLst/>
                <a:uLnTx/>
                <a:uFillTx/>
                <a:latin typeface="Cambria"/>
                <a:ea typeface="+mj-ea"/>
                <a:cs typeface="Calibri"/>
              </a:rPr>
              <a:t>– </a:t>
            </a:r>
            <a:r>
              <a:rPr lang="en-US" sz="3459" i="1" dirty="0" smtClean="0">
                <a:solidFill>
                  <a:srgbClr val="000090"/>
                </a:solidFill>
                <a:latin typeface="Cambria"/>
                <a:ea typeface="+mj-ea"/>
                <a:cs typeface="Calibri"/>
              </a:rPr>
              <a:t>Orientation Space</a:t>
            </a:r>
            <a:endParaRPr kumimoji="0" lang="en-US" sz="48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859830"/>
              <a:chOff x="4160901" y="4098684"/>
              <a:chExt cx="1049189" cy="859830"/>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0" name="TextBox 69"/>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1" name="TextBox 70"/>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465771" y="5868205"/>
            <a:ext cx="2100129" cy="400110"/>
          </a:xfrm>
          <a:prstGeom prst="rect">
            <a:avLst/>
          </a:prstGeom>
        </p:spPr>
        <p:txBody>
          <a:bodyPr wrap="none">
            <a:spAutoFit/>
          </a:bodyPr>
          <a:lstStyle/>
          <a:p>
            <a:pPr algn="ctr"/>
            <a:r>
              <a:rPr lang="en-US" sz="2000" b="1" dirty="0" smtClean="0">
                <a:solidFill>
                  <a:schemeClr val="bg1"/>
                </a:solidFill>
                <a:latin typeface="Calibri"/>
                <a:cs typeface="Calibri"/>
              </a:rPr>
              <a:t>Orientation Space</a:t>
            </a:r>
          </a:p>
        </p:txBody>
      </p:sp>
    </p:spTree>
    <p:extLst>
      <p:ext uri="{BB962C8B-B14F-4D97-AF65-F5344CB8AC3E}">
        <p14:creationId xmlns:p14="http://schemas.microsoft.com/office/powerpoint/2010/main" val="3289244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8</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859830"/>
              <a:chOff x="4160901" y="4098684"/>
              <a:chExt cx="1049189" cy="859830"/>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369332"/>
              </a:xfrm>
              <a:prstGeom prst="rect">
                <a:avLst/>
              </a:prstGeom>
              <a:noFill/>
            </p:spPr>
            <p:txBody>
              <a:bodyPr wrap="square" rtlCol="0">
                <a:spAutoFit/>
              </a:bodyPr>
              <a:lstStyle/>
              <a:p>
                <a:r>
                  <a:rPr lang="en-US" dirty="0" err="1" smtClean="0">
                    <a:solidFill>
                      <a:srgbClr val="FFFFFF"/>
                    </a:solidFill>
                    <a:latin typeface="Times New Roman"/>
                    <a:cs typeface="Times New Roman"/>
                  </a:rPr>
                  <a:t>Φ</a:t>
                </a:r>
                <a:endParaRPr lang="en-US" dirty="0">
                  <a:solidFill>
                    <a:srgbClr val="FFFFFF"/>
                  </a:solidFill>
                  <a:latin typeface="Times New Roman"/>
                  <a:cs typeface="Times New Roman"/>
                </a:endParaRPr>
              </a:p>
            </p:txBody>
          </p:sp>
          <p:sp>
            <p:nvSpPr>
              <p:cNvPr id="72" name="TextBox 71"/>
              <p:cNvSpPr txBox="1"/>
              <p:nvPr/>
            </p:nvSpPr>
            <p:spPr>
              <a:xfrm>
                <a:off x="4649496" y="4098684"/>
                <a:ext cx="560594" cy="369332"/>
              </a:xfrm>
              <a:prstGeom prst="rect">
                <a:avLst/>
              </a:prstGeom>
              <a:noFill/>
            </p:spPr>
            <p:txBody>
              <a:bodyPr wrap="square" rtlCol="0">
                <a:spAutoFit/>
              </a:bodyPr>
              <a:lstStyle/>
              <a:p>
                <a:r>
                  <a:rPr lang="en-US" dirty="0" smtClean="0">
                    <a:solidFill>
                      <a:srgbClr val="FFFFFF"/>
                    </a:solidFill>
                    <a:latin typeface="Times New Roman"/>
                    <a:cs typeface="Times New Roman"/>
                  </a:rPr>
                  <a:t>φ</a:t>
                </a:r>
                <a:r>
                  <a:rPr lang="en-US" baseline="-25000" dirty="0" smtClean="0">
                    <a:solidFill>
                      <a:srgbClr val="FFFFFF"/>
                    </a:solidFill>
                    <a:latin typeface="Times New Roman"/>
                    <a:cs typeface="Times New Roman"/>
                  </a:rPr>
                  <a:t>1</a:t>
                </a:r>
                <a:endParaRPr lang="en-US" baseline="-25000" dirty="0">
                  <a:solidFill>
                    <a:srgbClr val="FFFFFF"/>
                  </a:solidFill>
                  <a:latin typeface="Times New Roman"/>
                  <a:cs typeface="Times New Roman"/>
                </a:endParaRPr>
              </a:p>
            </p:txBody>
          </p:sp>
          <p:sp>
            <p:nvSpPr>
              <p:cNvPr id="73" name="TextBox 72"/>
              <p:cNvSpPr txBox="1"/>
              <p:nvPr/>
            </p:nvSpPr>
            <p:spPr>
              <a:xfrm>
                <a:off x="4395093" y="4589182"/>
                <a:ext cx="560594" cy="369332"/>
              </a:xfrm>
              <a:prstGeom prst="rect">
                <a:avLst/>
              </a:prstGeom>
              <a:noFill/>
            </p:spPr>
            <p:txBody>
              <a:bodyPr wrap="square" rtlCol="0">
                <a:spAutoFit/>
              </a:bodyPr>
              <a:lstStyle/>
              <a:p>
                <a:r>
                  <a:rPr lang="en-US" dirty="0" smtClean="0">
                    <a:solidFill>
                      <a:schemeClr val="bg1"/>
                    </a:solidFill>
                    <a:latin typeface="Times New Roman"/>
                    <a:cs typeface="Times New Roman"/>
                  </a:rPr>
                  <a:t>φ</a:t>
                </a:r>
                <a:r>
                  <a:rPr lang="en-US" baseline="-25000" dirty="0" smtClean="0">
                    <a:solidFill>
                      <a:schemeClr val="bg1"/>
                    </a:solidFill>
                    <a:latin typeface="Times New Roman"/>
                    <a:cs typeface="Times New Roman"/>
                  </a:rPr>
                  <a:t>2</a:t>
                </a:r>
                <a:endParaRPr lang="en-US" baseline="-25000" dirty="0">
                  <a:solidFill>
                    <a:schemeClr val="bg1"/>
                  </a:solidFill>
                  <a:latin typeface="Times New Roman"/>
                  <a:cs typeface="Times New Roman"/>
                </a:endParaRP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smtClean="0">
                    <a:solidFill>
                      <a:srgbClr val="FFFFFF"/>
                    </a:solidFill>
                    <a:latin typeface="Calibri"/>
                    <a:cs typeface="Calibri"/>
                  </a:rPr>
                  <a:t>Cube {100}&lt;001&gt; (0, 0, 0)</a:t>
                </a:r>
                <a:endParaRPr lang="en-US" sz="1400" dirty="0">
                  <a:solidFill>
                    <a:srgbClr val="FFFFFF"/>
                  </a:solidFill>
                  <a:latin typeface="Calibri"/>
                  <a:cs typeface="Calibri"/>
                </a:endParaRP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Goss </a:t>
              </a:r>
            </a:p>
            <a:p>
              <a:r>
                <a:rPr lang="en-US" sz="1400" dirty="0" smtClean="0">
                  <a:solidFill>
                    <a:srgbClr val="FFFFFF"/>
                  </a:solidFill>
                  <a:latin typeface="Calibri"/>
                  <a:cs typeface="Calibri"/>
                </a:rPr>
                <a:t>{110}&lt;001&gt; </a:t>
              </a:r>
            </a:p>
            <a:p>
              <a:r>
                <a:rPr lang="en-US" sz="1400" dirty="0" smtClean="0">
                  <a:solidFill>
                    <a:srgbClr val="FFFFFF"/>
                  </a:solidFill>
                  <a:latin typeface="Calibri"/>
                  <a:cs typeface="Calibri"/>
                </a:rPr>
                <a:t>(0, 45, 0)</a:t>
              </a:r>
              <a:endParaRPr lang="en-US" sz="1400" dirty="0">
                <a:solidFill>
                  <a:srgbClr val="FFFFFF"/>
                </a:solidFill>
                <a:latin typeface="Calibri"/>
                <a:cs typeface="Calibri"/>
              </a:endParaRP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smtClean="0">
                  <a:solidFill>
                    <a:srgbClr val="FFFFFF"/>
                  </a:solidFill>
                  <a:latin typeface="Calibri"/>
                  <a:cs typeface="Calibri"/>
                </a:rPr>
                <a:t>Brass </a:t>
              </a:r>
            </a:p>
            <a:p>
              <a:r>
                <a:rPr lang="en-US" sz="1400" dirty="0" smtClean="0">
                  <a:solidFill>
                    <a:srgbClr val="FFFFFF"/>
                  </a:solidFill>
                  <a:latin typeface="Calibri"/>
                  <a:cs typeface="Calibri"/>
                </a:rPr>
                <a:t>{110}&lt;-112&gt; </a:t>
              </a:r>
            </a:p>
            <a:p>
              <a:r>
                <a:rPr lang="en-US" sz="1400" dirty="0" smtClean="0">
                  <a:solidFill>
                    <a:srgbClr val="FFFFFF"/>
                  </a:solidFill>
                  <a:latin typeface="Calibri"/>
                  <a:cs typeface="Calibri"/>
                </a:rPr>
                <a:t>(35, 45, 0)</a:t>
              </a:r>
              <a:endParaRPr lang="en-US" sz="1400" dirty="0">
                <a:solidFill>
                  <a:srgbClr val="FFFFFF"/>
                </a:solidFill>
                <a:latin typeface="Calibri"/>
                <a:cs typeface="Calibri"/>
              </a:endParaRP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latin typeface="Calibri"/>
                <a:cs typeface="Calibri"/>
              </a:rPr>
              <a:t>ODF gives the density of grains having a particular orientation.</a:t>
            </a:r>
            <a:endParaRPr lang="en-US" sz="1600" b="1" dirty="0">
              <a:latin typeface="Calibri"/>
              <a:cs typeface="Calibri"/>
            </a:endParaRPr>
          </a:p>
        </p:txBody>
      </p:sp>
      <p:sp>
        <p:nvSpPr>
          <p:cNvPr id="103" name="Title 1"/>
          <p:cNvSpPr txBox="1">
            <a:spLocks/>
          </p:cNvSpPr>
          <p:nvPr/>
        </p:nvSpPr>
        <p:spPr>
          <a:xfrm>
            <a:off x="765048" y="228600"/>
            <a:ext cx="8153400" cy="990600"/>
          </a:xfrm>
          <a:prstGeom prst="rect">
            <a:avLst/>
          </a:prstGeom>
        </p:spPr>
        <p:txBody>
          <a:bodyPr vert="horz" anchor="ctr">
            <a:normAutofit/>
          </a:bodyPr>
          <a:lstStyle/>
          <a:p>
            <a:pPr lvl="0" eaLnBrk="1" fontAlgn="auto" hangingPunct="1">
              <a:spcAft>
                <a:spcPts val="0"/>
              </a:spcAft>
              <a:defRPr/>
            </a:pPr>
            <a:r>
              <a:rPr lang="en-US" sz="4400" i="1" dirty="0" smtClean="0">
                <a:solidFill>
                  <a:srgbClr val="000090"/>
                </a:solidFill>
                <a:latin typeface="Cambria"/>
                <a:cs typeface="Calibri"/>
              </a:rPr>
              <a:t>Crystal Orientations </a:t>
            </a:r>
            <a:r>
              <a:rPr kumimoji="0" lang="en-US" sz="4400" b="0" i="1" u="none" strike="noStrike" kern="1200" cap="none" spc="0" normalizeH="0" baseline="0" noProof="0" dirty="0" smtClean="0">
                <a:ln>
                  <a:noFill/>
                </a:ln>
                <a:solidFill>
                  <a:srgbClr val="000090"/>
                </a:solidFill>
                <a:effectLst/>
                <a:uLnTx/>
                <a:uFillTx/>
                <a:latin typeface="Cambria"/>
                <a:ea typeface="+mj-ea"/>
                <a:cs typeface="Calibri"/>
              </a:rPr>
              <a:t>– </a:t>
            </a:r>
            <a:r>
              <a:rPr lang="en-US" sz="3600" i="1" dirty="0" smtClean="0">
                <a:solidFill>
                  <a:srgbClr val="000090"/>
                </a:solidFill>
                <a:latin typeface="Cambria"/>
                <a:ea typeface="+mj-ea"/>
                <a:cs typeface="Calibri"/>
              </a:rPr>
              <a:t>ODF</a:t>
            </a:r>
            <a:endParaRPr kumimoji="0" lang="en-US" sz="4400" b="0" i="1" u="none" strike="noStrike" kern="1200" cap="none" spc="0" normalizeH="0" baseline="0" noProof="0" dirty="0">
              <a:ln>
                <a:noFill/>
              </a:ln>
              <a:solidFill>
                <a:srgbClr val="000090"/>
              </a:solidFill>
              <a:effectLst/>
              <a:uLnTx/>
              <a:uFillTx/>
              <a:latin typeface="Cambria"/>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smtClean="0">
                <a:solidFill>
                  <a:schemeClr val="accent6">
                    <a:lumMod val="50000"/>
                  </a:schemeClr>
                </a:solidFill>
                <a:latin typeface="Calibri"/>
                <a:cs typeface="Calibri"/>
              </a:rPr>
              <a:t>ODF</a:t>
            </a:r>
          </a:p>
          <a:p>
            <a:pPr algn="ctr"/>
            <a:r>
              <a:rPr lang="en-US" sz="2000" dirty="0" smtClean="0">
                <a:solidFill>
                  <a:schemeClr val="accent6">
                    <a:lumMod val="50000"/>
                  </a:schemeClr>
                </a:solidFill>
                <a:latin typeface="Calibri"/>
                <a:cs typeface="Calibri"/>
              </a:rPr>
              <a:t>Orientation Distribution Function </a:t>
            </a:r>
            <a:r>
              <a:rPr lang="en-US" sz="2000" b="1" i="1" dirty="0" err="1" smtClean="0">
                <a:solidFill>
                  <a:schemeClr val="accent6">
                    <a:lumMod val="50000"/>
                  </a:schemeClr>
                </a:solidFill>
                <a:latin typeface="Calibri"/>
                <a:cs typeface="Calibri"/>
              </a:rPr>
              <a:t>f</a:t>
            </a:r>
            <a:r>
              <a:rPr lang="en-US" sz="2000" i="1" dirty="0" smtClean="0">
                <a:solidFill>
                  <a:schemeClr val="accent6">
                    <a:lumMod val="50000"/>
                  </a:schemeClr>
                </a:solidFill>
                <a:latin typeface="Calibri"/>
                <a:cs typeface="Calibri"/>
              </a:rPr>
              <a:t> </a:t>
            </a:r>
            <a:r>
              <a:rPr lang="en-US" sz="2000" dirty="0" smtClean="0">
                <a:solidFill>
                  <a:schemeClr val="accent6">
                    <a:lumMod val="50000"/>
                  </a:schemeClr>
                </a:solidFill>
                <a:latin typeface="Calibri"/>
                <a:cs typeface="Calibri"/>
              </a:rPr>
              <a:t>(</a:t>
            </a:r>
            <a:r>
              <a:rPr lang="en-US" sz="2000" b="1" dirty="0" err="1" smtClean="0">
                <a:solidFill>
                  <a:schemeClr val="accent6">
                    <a:lumMod val="50000"/>
                  </a:schemeClr>
                </a:solidFill>
                <a:latin typeface="Calibri"/>
                <a:cs typeface="Calibri"/>
              </a:rPr>
              <a:t>g</a:t>
            </a:r>
            <a:r>
              <a:rPr lang="en-US" sz="2000" dirty="0" smtClean="0">
                <a:solidFill>
                  <a:schemeClr val="accent6">
                    <a:lumMod val="50000"/>
                  </a:schemeClr>
                </a:solidFill>
                <a:latin typeface="Calibri"/>
                <a:cs typeface="Calibri"/>
              </a:rPr>
              <a:t>)</a:t>
            </a:r>
            <a:endParaRPr lang="en-US" sz="2000" dirty="0">
              <a:solidFill>
                <a:schemeClr val="accent6">
                  <a:lumMod val="50000"/>
                </a:schemeClr>
              </a:solidFill>
              <a:latin typeface="Calibri"/>
              <a:cs typeface="Calibri"/>
            </a:endParaRPr>
          </a:p>
        </p:txBody>
      </p:sp>
      <p:sp>
        <p:nvSpPr>
          <p:cNvPr id="42" name="Rectangle 41"/>
          <p:cNvSpPr/>
          <p:nvPr/>
        </p:nvSpPr>
        <p:spPr>
          <a:xfrm>
            <a:off x="372061" y="5848639"/>
            <a:ext cx="2138952" cy="461665"/>
          </a:xfrm>
          <a:prstGeom prst="rect">
            <a:avLst/>
          </a:prstGeom>
        </p:spPr>
        <p:txBody>
          <a:bodyPr wrap="none">
            <a:spAutoFit/>
          </a:bodyPr>
          <a:lstStyle/>
          <a:p>
            <a:pPr algn="ctr"/>
            <a:r>
              <a:rPr lang="en-US" b="1" i="1" dirty="0" err="1" smtClean="0">
                <a:solidFill>
                  <a:schemeClr val="bg1"/>
                </a:solidFill>
                <a:latin typeface="Calibri"/>
                <a:cs typeface="Calibri"/>
              </a:rPr>
              <a:t>g</a:t>
            </a:r>
            <a:r>
              <a:rPr lang="en-US" b="1" dirty="0" smtClean="0">
                <a:solidFill>
                  <a:schemeClr val="bg1"/>
                </a:solidFill>
                <a:latin typeface="Calibri"/>
                <a:cs typeface="Calibri"/>
              </a:rPr>
              <a:t> = {φ</a:t>
            </a:r>
            <a:r>
              <a:rPr lang="en-US" b="1" baseline="-25000" dirty="0" smtClean="0">
                <a:solidFill>
                  <a:schemeClr val="bg1"/>
                </a:solidFill>
                <a:latin typeface="Calibri"/>
                <a:cs typeface="Calibri"/>
              </a:rPr>
              <a:t>1</a:t>
            </a:r>
            <a:r>
              <a:rPr lang="en-US" b="1" dirty="0" smtClean="0">
                <a:solidFill>
                  <a:schemeClr val="bg1"/>
                </a:solidFill>
                <a:latin typeface="Calibri"/>
                <a:cs typeface="Calibri"/>
              </a:rPr>
              <a:t>, </a:t>
            </a:r>
            <a:r>
              <a:rPr lang="en-US" b="1" dirty="0" err="1" smtClean="0">
                <a:solidFill>
                  <a:schemeClr val="bg1"/>
                </a:solidFill>
                <a:latin typeface="Calibri"/>
                <a:cs typeface="Calibri"/>
              </a:rPr>
              <a:t>Φ</a:t>
            </a:r>
            <a:r>
              <a:rPr lang="en-US" b="1" dirty="0" smtClean="0">
                <a:solidFill>
                  <a:schemeClr val="bg1"/>
                </a:solidFill>
                <a:latin typeface="Calibri"/>
                <a:cs typeface="Calibri"/>
              </a:rPr>
              <a:t>, φ</a:t>
            </a:r>
            <a:r>
              <a:rPr lang="en-US" b="1" baseline="-25000" dirty="0" smtClean="0">
                <a:solidFill>
                  <a:schemeClr val="bg1"/>
                </a:solidFill>
                <a:latin typeface="Calibri"/>
                <a:cs typeface="Calibri"/>
              </a:rPr>
              <a:t>2</a:t>
            </a:r>
            <a:r>
              <a:rPr lang="en-US" b="1" dirty="0" smtClean="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Tree>
    <p:extLst>
      <p:ext uri="{BB962C8B-B14F-4D97-AF65-F5344CB8AC3E}">
        <p14:creationId xmlns:p14="http://schemas.microsoft.com/office/powerpoint/2010/main" val="1395311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9</a:t>
            </a:fld>
            <a:endParaRPr lang="en-US" altLang="ja-JP" smtClean="0"/>
          </a:p>
        </p:txBody>
      </p:sp>
      <p:sp>
        <p:nvSpPr>
          <p:cNvPr id="18435" name="Rectangle 2"/>
          <p:cNvSpPr>
            <a:spLocks noGrp="1" noChangeArrowheads="1"/>
          </p:cNvSpPr>
          <p:nvPr>
            <p:ph type="title"/>
          </p:nvPr>
        </p:nvSpPr>
        <p:spPr>
          <a:xfrm>
            <a:off x="609600" y="76200"/>
            <a:ext cx="3581400" cy="1219200"/>
          </a:xfrm>
        </p:spPr>
        <p:txBody>
          <a:bodyPr/>
          <a:lstStyle/>
          <a:p>
            <a:r>
              <a:rPr lang="en-US" altLang="ja-JP" dirty="0" smtClean="0"/>
              <a:t>Pole Figure Measurement</a:t>
            </a:r>
            <a:endParaRPr lang="en-US" altLang="ja-JP" dirty="0"/>
          </a:p>
        </p:txBody>
      </p:sp>
      <p:sp>
        <p:nvSpPr>
          <p:cNvPr id="18436" name="Rectangle 3"/>
          <p:cNvSpPr>
            <a:spLocks noGrp="1" noChangeArrowheads="1"/>
          </p:cNvSpPr>
          <p:nvPr>
            <p:ph type="body" idx="1"/>
          </p:nvPr>
        </p:nvSpPr>
        <p:spPr>
          <a:xfrm>
            <a:off x="304800" y="1524000"/>
            <a:ext cx="4038600" cy="4953000"/>
          </a:xfrm>
        </p:spPr>
        <p:txBody>
          <a:bodyPr/>
          <a:lstStyle/>
          <a:p>
            <a:pPr>
              <a:lnSpc>
                <a:spcPct val="90000"/>
              </a:lnSpc>
            </a:pPr>
            <a:r>
              <a:rPr lang="en-US" altLang="ja-JP" sz="1800" dirty="0" smtClean="0"/>
              <a:t>Pole figures are typically measured with x-rays in reflection mode.  Typical grain sizes and spot sizes mean that thousands of grains are illuminated, thus good statistics are normally obtained.</a:t>
            </a:r>
          </a:p>
          <a:p>
            <a:pPr>
              <a:lnSpc>
                <a:spcPct val="90000"/>
              </a:lnSpc>
            </a:pPr>
            <a:r>
              <a:rPr lang="en-US" altLang="ja-JP" sz="1800" dirty="0" smtClean="0"/>
              <a:t>From </a:t>
            </a:r>
            <a:r>
              <a:rPr lang="en-US" altLang="ja-JP" sz="1800" dirty="0" err="1"/>
              <a:t>Wenk’s</a:t>
            </a:r>
            <a:r>
              <a:rPr lang="en-US" altLang="ja-JP" sz="1800" dirty="0"/>
              <a:t> chapter in </a:t>
            </a:r>
            <a:r>
              <a:rPr lang="en-US" altLang="ja-JP" sz="1800" dirty="0" err="1"/>
              <a:t>Kocks</a:t>
            </a:r>
            <a:r>
              <a:rPr lang="en-US" altLang="ja-JP" sz="1800" dirty="0"/>
              <a:t> </a:t>
            </a:r>
            <a:r>
              <a:rPr lang="en-US" altLang="ja-JP" sz="1800" dirty="0" smtClean="0"/>
              <a:t>book:</a:t>
            </a:r>
            <a:endParaRPr lang="en-US" altLang="ja-JP" sz="1800" dirty="0"/>
          </a:p>
          <a:p>
            <a:pPr>
              <a:lnSpc>
                <a:spcPct val="90000"/>
              </a:lnSpc>
            </a:pPr>
            <a:r>
              <a:rPr lang="en-US" altLang="ja-JP" sz="1800" dirty="0"/>
              <a:t>Fig. 20: showing path difference between adjacent planes leading to destructive or constructive interference.  The path length condition for constructive interference is the basis for the Bragg equation:</a:t>
            </a:r>
            <a:br>
              <a:rPr lang="en-US" altLang="ja-JP" sz="1800" dirty="0"/>
            </a:br>
            <a:r>
              <a:rPr lang="en-US" altLang="ja-JP" sz="1800" dirty="0"/>
              <a:t>  </a:t>
            </a:r>
            <a:r>
              <a:rPr lang="en-US" altLang="ja-JP" sz="1800" i="1" dirty="0">
                <a:latin typeface="Cambria"/>
              </a:rPr>
              <a:t>2 d sin</a:t>
            </a:r>
            <a:r>
              <a:rPr lang="en-US" altLang="ja-JP" sz="1800" i="1" dirty="0">
                <a:latin typeface="Symbol" charset="2"/>
                <a:sym typeface="Symbol" charset="2"/>
              </a:rPr>
              <a:t></a:t>
            </a:r>
            <a:r>
              <a:rPr lang="en-US" altLang="ja-JP" sz="1800" i="1" dirty="0">
                <a:latin typeface="Cambria"/>
              </a:rPr>
              <a:t> = n </a:t>
            </a:r>
            <a:r>
              <a:rPr lang="en-US" altLang="ja-JP" sz="1800" i="1" dirty="0">
                <a:latin typeface="Symbol" charset="2"/>
                <a:sym typeface="Symbol" charset="2"/>
              </a:rPr>
              <a:t></a:t>
            </a:r>
            <a:endParaRPr lang="en-US" altLang="ja-JP" sz="1800" dirty="0"/>
          </a:p>
          <a:p>
            <a:pPr>
              <a:lnSpc>
                <a:spcPct val="90000"/>
              </a:lnSpc>
            </a:pPr>
            <a:r>
              <a:rPr lang="en-US" altLang="ja-JP" sz="1800" dirty="0"/>
              <a:t>Fig. 21: pole figure goniometer for use with x-ray sources.</a:t>
            </a:r>
          </a:p>
        </p:txBody>
      </p:sp>
      <p:pic>
        <p:nvPicPr>
          <p:cNvPr id="18437" name="Picture 4"/>
          <p:cNvPicPr>
            <a:picLocks noChangeAspect="1" noChangeArrowheads="1"/>
          </p:cNvPicPr>
          <p:nvPr/>
        </p:nvPicPr>
        <p:blipFill>
          <a:blip r:embed="rId2"/>
          <a:srcRect/>
          <a:stretch>
            <a:fillRect/>
          </a:stretch>
        </p:blipFill>
        <p:spPr bwMode="auto">
          <a:xfrm>
            <a:off x="4572000" y="0"/>
            <a:ext cx="4562475" cy="6808788"/>
          </a:xfrm>
          <a:prstGeom prst="rect">
            <a:avLst/>
          </a:prstGeom>
          <a:noFill/>
          <a:ln w="9525">
            <a:noFill/>
            <a:miter lim="800000"/>
            <a:headEnd/>
            <a:tailEnd/>
          </a:ln>
        </p:spPr>
      </p:pic>
      <p:sp>
        <p:nvSpPr>
          <p:cNvPr id="6" name="Text Box 5"/>
          <p:cNvSpPr txBox="1">
            <a:spLocks noChangeArrowheads="1"/>
          </p:cNvSpPr>
          <p:nvPr/>
        </p:nvSpPr>
        <p:spPr bwMode="auto">
          <a:xfrm>
            <a:off x="7903377" y="638169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spTree>
    <p:extLst>
      <p:ext uri="{BB962C8B-B14F-4D97-AF65-F5344CB8AC3E}">
        <p14:creationId xmlns:p14="http://schemas.microsoft.com/office/powerpoint/2010/main" val="2038160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4152</TotalTime>
  <Words>3768</Words>
  <Application>Microsoft Macintosh PowerPoint</Application>
  <PresentationFormat>On-screen Show (4:3)</PresentationFormat>
  <Paragraphs>412</Paragraphs>
  <Slides>55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Blank Presentation</vt:lpstr>
      <vt:lpstr>Image</vt:lpstr>
      <vt:lpstr>Texture Analysis with  MTEX inside Matlab</vt:lpstr>
      <vt:lpstr>In-Class Questions</vt:lpstr>
      <vt:lpstr>In-Class Questions: 2</vt:lpstr>
      <vt:lpstr>Objectives</vt:lpstr>
      <vt:lpstr>Anisotropy-Texture</vt:lpstr>
      <vt:lpstr>PowerPoint Presentation</vt:lpstr>
      <vt:lpstr>PowerPoint Presentation</vt:lpstr>
      <vt:lpstr>PowerPoint Presentation</vt:lpstr>
      <vt:lpstr>Pole Figure Measurement</vt:lpstr>
      <vt:lpstr>Pole Figure Example</vt:lpstr>
      <vt:lpstr>Electron Back-Scatter Diffraction (EBSD/OIM)</vt:lpstr>
      <vt:lpstr>Misorientation Defines a Grain Boundary</vt:lpstr>
      <vt:lpstr>PowerPoint Presentation</vt:lpstr>
      <vt:lpstr>Grain Definitions</vt:lpstr>
      <vt:lpstr>Variation in Boundary Properties</vt:lpstr>
      <vt:lpstr>Installation of MTex</vt:lpstr>
      <vt:lpstr>Change Folder</vt:lpstr>
      <vt:lpstr>What can MTex do?</vt:lpstr>
      <vt:lpstr>Navigating the file structure</vt:lpstr>
      <vt:lpstr>Part 1: PF analysis</vt:lpstr>
      <vt:lpstr>PF analysis – p2</vt:lpstr>
      <vt:lpstr>PF analysis – p3</vt:lpstr>
      <vt:lpstr>PF analysis – p4</vt:lpstr>
      <vt:lpstr>PF analysis – p5</vt:lpstr>
      <vt:lpstr>Plot experimental PFs</vt:lpstr>
      <vt:lpstr>ODF analysis</vt:lpstr>
      <vt:lpstr>Recalculated PFs</vt:lpstr>
      <vt:lpstr>Adjust sample symmetry</vt:lpstr>
      <vt:lpstr>Re-analyze</vt:lpstr>
      <vt:lpstr>Inverse PFs</vt:lpstr>
      <vt:lpstr>Sections through ODF</vt:lpstr>
      <vt:lpstr>3D view</vt:lpstr>
      <vt:lpstr>Misc.</vt:lpstr>
      <vt:lpstr>Misc., tricks</vt:lpstr>
      <vt:lpstr>Errors</vt:lpstr>
      <vt:lpstr>Volume fraction</vt:lpstr>
      <vt:lpstr>Part 2: EBSD input</vt:lpstr>
      <vt:lpstr>EBSD: determine, plot grains</vt:lpstr>
      <vt:lpstr>EBSD: determine, plot grains</vt:lpstr>
      <vt:lpstr>ODF from EBSD</vt:lpstr>
      <vt:lpstr>Plot ODF</vt:lpstr>
      <vt:lpstr>ODF plot</vt:lpstr>
      <vt:lpstr>Pole figures</vt:lpstr>
      <vt:lpstr>Discrete PFs</vt:lpstr>
      <vt:lpstr>Inverse Pole Figures (IVPs)</vt:lpstr>
      <vt:lpstr>Grain Boundaries</vt:lpstr>
      <vt:lpstr>Grain Boundaries: 2</vt:lpstr>
      <vt:lpstr>Kernel Ave. Misorientation</vt:lpstr>
      <vt:lpstr>KAM Misorientation with GBs</vt:lpstr>
      <vt:lpstr>Grain Boundary types</vt:lpstr>
      <vt:lpstr>Misc.</vt:lpstr>
      <vt:lpstr>Extra for Grain Boundaries</vt:lpstr>
      <vt:lpstr>Homework</vt:lpstr>
      <vt:lpstr>Summary</vt:lpstr>
      <vt:lpstr>Acknowledgements</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 OD Calculation from Pole Figure Data</dc:title>
  <dc:creator>a. d. rollett</dc:creator>
  <cp:lastModifiedBy>Anthony Rollett</cp:lastModifiedBy>
  <cp:revision>215</cp:revision>
  <cp:lastPrinted>2014-11-04T07:16:16Z</cp:lastPrinted>
  <dcterms:created xsi:type="dcterms:W3CDTF">2011-09-20T01:43:07Z</dcterms:created>
  <dcterms:modified xsi:type="dcterms:W3CDTF">2015-09-19T14:38:10Z</dcterms:modified>
</cp:coreProperties>
</file>