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sldIdLst>
    <p:sldId id="256" r:id="rId2"/>
    <p:sldId id="301" r:id="rId3"/>
    <p:sldId id="336" r:id="rId4"/>
    <p:sldId id="302" r:id="rId5"/>
    <p:sldId id="321" r:id="rId6"/>
    <p:sldId id="322" r:id="rId7"/>
    <p:sldId id="323" r:id="rId8"/>
    <p:sldId id="324" r:id="rId9"/>
    <p:sldId id="325" r:id="rId10"/>
    <p:sldId id="326" r:id="rId11"/>
    <p:sldId id="327" r:id="rId12"/>
    <p:sldId id="328" r:id="rId13"/>
    <p:sldId id="329" r:id="rId14"/>
    <p:sldId id="330" r:id="rId15"/>
    <p:sldId id="331" r:id="rId16"/>
    <p:sldId id="334" r:id="rId17"/>
    <p:sldId id="335" r:id="rId18"/>
    <p:sldId id="332" r:id="rId19"/>
    <p:sldId id="257" r:id="rId20"/>
    <p:sldId id="258" r:id="rId21"/>
    <p:sldId id="259" r:id="rId22"/>
    <p:sldId id="267" r:id="rId23"/>
    <p:sldId id="260" r:id="rId24"/>
    <p:sldId id="261" r:id="rId25"/>
    <p:sldId id="262" r:id="rId26"/>
    <p:sldId id="269" r:id="rId27"/>
    <p:sldId id="268" r:id="rId28"/>
    <p:sldId id="263" r:id="rId29"/>
    <p:sldId id="264" r:id="rId30"/>
    <p:sldId id="265" r:id="rId31"/>
    <p:sldId id="273" r:id="rId32"/>
    <p:sldId id="274" r:id="rId33"/>
    <p:sldId id="272" r:id="rId34"/>
    <p:sldId id="275" r:id="rId35"/>
    <p:sldId id="266" r:id="rId36"/>
    <p:sldId id="271" r:id="rId37"/>
    <p:sldId id="270" r:id="rId38"/>
    <p:sldId id="276" r:id="rId39"/>
    <p:sldId id="282" r:id="rId40"/>
    <p:sldId id="277" r:id="rId41"/>
    <p:sldId id="333" r:id="rId42"/>
    <p:sldId id="278" r:id="rId43"/>
    <p:sldId id="279" r:id="rId44"/>
    <p:sldId id="280" r:id="rId45"/>
    <p:sldId id="281" r:id="rId46"/>
    <p:sldId id="284" r:id="rId47"/>
    <p:sldId id="283" r:id="rId48"/>
    <p:sldId id="285" r:id="rId49"/>
    <p:sldId id="288" r:id="rId50"/>
    <p:sldId id="286" r:id="rId51"/>
    <p:sldId id="306" r:id="rId52"/>
    <p:sldId id="287" r:id="rId53"/>
    <p:sldId id="289" r:id="rId54"/>
    <p:sldId id="291" r:id="rId55"/>
    <p:sldId id="290" r:id="rId56"/>
    <p:sldId id="292" r:id="rId57"/>
    <p:sldId id="293" r:id="rId58"/>
    <p:sldId id="294" r:id="rId59"/>
    <p:sldId id="309" r:id="rId60"/>
    <p:sldId id="307" r:id="rId61"/>
    <p:sldId id="308" r:id="rId62"/>
    <p:sldId id="310" r:id="rId63"/>
    <p:sldId id="295" r:id="rId64"/>
    <p:sldId id="296" r:id="rId65"/>
    <p:sldId id="298" r:id="rId66"/>
    <p:sldId id="339" r:id="rId67"/>
    <p:sldId id="297" r:id="rId68"/>
    <p:sldId id="299" r:id="rId69"/>
    <p:sldId id="303" r:id="rId70"/>
    <p:sldId id="337" r:id="rId71"/>
    <p:sldId id="338" r:id="rId72"/>
    <p:sldId id="304" r:id="rId73"/>
    <p:sldId id="311" r:id="rId74"/>
    <p:sldId id="312" r:id="rId75"/>
    <p:sldId id="313" r:id="rId76"/>
    <p:sldId id="314" r:id="rId77"/>
    <p:sldId id="305" r:id="rId78"/>
    <p:sldId id="315" r:id="rId79"/>
    <p:sldId id="320" r:id="rId80"/>
    <p:sldId id="316" r:id="rId81"/>
    <p:sldId id="319" r:id="rId82"/>
    <p:sldId id="318" r:id="rId83"/>
    <p:sldId id="317" r:id="rId84"/>
    <p:sldId id="300" r:id="rId8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CA3"/>
    <a:srgbClr val="000B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8" d="100"/>
          <a:sy n="178" d="100"/>
        </p:scale>
        <p:origin x="-11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ja-JP" alt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ja-JP"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ja-JP" alt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DCF215B7-0198-E44B-B42F-8E26BD6EABF5}" type="slidenum">
              <a:rPr lang="en-US"/>
              <a:pPr>
                <a:defRPr/>
              </a:pPr>
              <a:t>‹#›</a:t>
            </a:fld>
            <a:endParaRPr lang="en-US"/>
          </a:p>
        </p:txBody>
      </p:sp>
    </p:spTree>
    <p:extLst>
      <p:ext uri="{BB962C8B-B14F-4D97-AF65-F5344CB8AC3E}">
        <p14:creationId xmlns:p14="http://schemas.microsoft.com/office/powerpoint/2010/main" val="234249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4297905-78C6-BE4A-8441-7E313D45C8C4}" type="slidenum">
              <a:rPr lang="en-US" altLang="ja-JP"/>
              <a:pPr/>
              <a:t>1</a:t>
            </a:fld>
            <a:endParaRPr lang="en-US" altLang="ja-JP"/>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D4EBD75-1340-2446-B540-655ECD7FDC30}" type="slidenum">
              <a:rPr lang="en-US" altLang="ja-JP"/>
              <a:pPr/>
              <a:t>25</a:t>
            </a:fld>
            <a:endParaRPr lang="en-US" altLang="ja-JP"/>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A6044CC-DBA0-2649-AF99-DA8D2E33FFFD}" type="slidenum">
              <a:rPr lang="en-US" altLang="ja-JP"/>
              <a:pPr/>
              <a:t>26</a:t>
            </a:fld>
            <a:endParaRPr lang="en-US" altLang="ja-JP"/>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D986807-7306-2A41-AD92-5D5DE2349FC8}" type="slidenum">
              <a:rPr lang="en-US" altLang="ja-JP"/>
              <a:pPr/>
              <a:t>27</a:t>
            </a:fld>
            <a:endParaRPr lang="en-US" altLang="ja-JP"/>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9FE40B7-B537-E748-B90D-8AC7A863973F}" type="slidenum">
              <a:rPr lang="en-US" altLang="ja-JP"/>
              <a:pPr/>
              <a:t>28</a:t>
            </a:fld>
            <a:endParaRPr lang="en-US" altLang="ja-JP"/>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553349F-84DC-8446-B461-764B9129590A}" type="slidenum">
              <a:rPr lang="en-US" altLang="ja-JP"/>
              <a:pPr/>
              <a:t>29</a:t>
            </a:fld>
            <a:endParaRPr lang="en-US" altLang="ja-JP"/>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3E5F377-7C9D-464A-8F2B-541AA942CAFD}" type="slidenum">
              <a:rPr lang="en-US" altLang="ja-JP"/>
              <a:pPr/>
              <a:t>30</a:t>
            </a:fld>
            <a:endParaRPr lang="en-US" altLang="ja-JP"/>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AA80D67-960A-284F-B380-9F4ADD364395}" type="slidenum">
              <a:rPr lang="en-US" altLang="ja-JP"/>
              <a:pPr/>
              <a:t>31</a:t>
            </a:fld>
            <a:endParaRPr lang="en-US" altLang="ja-JP"/>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4B74ECA-D3E9-0D40-B2C9-156C46E88F05}" type="slidenum">
              <a:rPr lang="en-US" altLang="ja-JP"/>
              <a:pPr/>
              <a:t>32</a:t>
            </a:fld>
            <a:endParaRPr lang="en-US" altLang="ja-JP"/>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F21DB04-A697-CD4A-A9C1-254F1210C654}" type="slidenum">
              <a:rPr lang="en-US" altLang="ja-JP"/>
              <a:pPr/>
              <a:t>33</a:t>
            </a:fld>
            <a:endParaRPr lang="en-US" altLang="ja-JP"/>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CEEDA44-5F32-4649-9471-A98EF3E94AB9}" type="slidenum">
              <a:rPr lang="en-US" altLang="ja-JP"/>
              <a:pPr/>
              <a:t>34</a:t>
            </a:fld>
            <a:endParaRPr lang="en-US" altLang="ja-JP"/>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7315C11-25D6-7C40-8A5C-B97DABB653D6}" type="slidenum">
              <a:rPr lang="en-US" altLang="ja-JP"/>
              <a:pPr/>
              <a:t>2</a:t>
            </a:fld>
            <a:endParaRPr lang="en-US" altLang="ja-JP"/>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EC72837-13D2-B148-B050-71FB8BC83757}" type="slidenum">
              <a:rPr lang="en-US" altLang="ja-JP"/>
              <a:pPr/>
              <a:t>35</a:t>
            </a:fld>
            <a:endParaRPr lang="en-US" altLang="ja-JP"/>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A9DAF14-416B-5D42-B575-92C59466B6E8}" type="slidenum">
              <a:rPr lang="en-US" altLang="ja-JP"/>
              <a:pPr/>
              <a:t>36</a:t>
            </a:fld>
            <a:endParaRPr lang="en-US" altLang="ja-JP"/>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F15132C-78FB-FD48-92E5-E9CE759E090E}" type="slidenum">
              <a:rPr lang="en-US" altLang="ja-JP"/>
              <a:pPr/>
              <a:t>37</a:t>
            </a:fld>
            <a:endParaRPr lang="en-US" altLang="ja-JP"/>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055C84-9335-C147-861C-34F709DC6C7C}" type="slidenum">
              <a:rPr lang="en-US" altLang="ja-JP"/>
              <a:pPr/>
              <a:t>38</a:t>
            </a:fld>
            <a:endParaRPr lang="en-US" altLang="ja-JP"/>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10A4691-11F5-2649-AD94-714E8670D00E}" type="slidenum">
              <a:rPr lang="en-US" altLang="ja-JP"/>
              <a:pPr/>
              <a:t>39</a:t>
            </a:fld>
            <a:endParaRPr lang="en-US" altLang="ja-JP"/>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C829670-3798-8B47-B5EB-2D01CE89607D}" type="slidenum">
              <a:rPr lang="en-US" altLang="ja-JP"/>
              <a:pPr/>
              <a:t>40</a:t>
            </a:fld>
            <a:endParaRPr lang="en-US" altLang="ja-JP"/>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7508209-9414-6C43-BBB3-F97530C021C7}" type="slidenum">
              <a:rPr lang="en-US" altLang="ja-JP"/>
              <a:pPr/>
              <a:t>42</a:t>
            </a:fld>
            <a:endParaRPr lang="en-US" altLang="ja-JP"/>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38F04E1-68A6-4D46-B03B-46E5726900A9}" type="slidenum">
              <a:rPr lang="en-US" altLang="ja-JP"/>
              <a:pPr/>
              <a:t>43</a:t>
            </a:fld>
            <a:endParaRPr lang="en-US" altLang="ja-JP"/>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4DE3ACA-CC0C-7F41-8673-114A546B9884}" type="slidenum">
              <a:rPr lang="en-US" altLang="ja-JP"/>
              <a:pPr/>
              <a:t>44</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BD47A99-6C7A-B449-9E9F-7370DB859700}" type="slidenum">
              <a:rPr lang="en-US" altLang="ja-JP"/>
              <a:pPr/>
              <a:t>45</a:t>
            </a:fld>
            <a:endParaRPr lang="en-US" altLang="ja-JP"/>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58EC5A7-B906-4B44-9BC1-F98A555936BE}" type="slidenum">
              <a:rPr lang="en-US" altLang="ja-JP"/>
              <a:pPr/>
              <a:t>4</a:t>
            </a:fld>
            <a:endParaRPr lang="en-US" altLang="ja-JP"/>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03D5DB-5E2C-704E-A4A8-41453C687D36}" type="slidenum">
              <a:rPr lang="en-US" altLang="ja-JP"/>
              <a:pPr/>
              <a:t>46</a:t>
            </a:fld>
            <a:endParaRPr lang="en-US" altLang="ja-JP"/>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BF7C50B-81ED-8145-9406-24EC1715F5DF}" type="slidenum">
              <a:rPr lang="en-US" altLang="ja-JP"/>
              <a:pPr/>
              <a:t>47</a:t>
            </a:fld>
            <a:endParaRPr lang="en-US" altLang="ja-JP"/>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1CF27DE-1E6F-D946-993B-6F2F54D826FE}" type="slidenum">
              <a:rPr lang="en-US" altLang="ja-JP"/>
              <a:pPr/>
              <a:t>48</a:t>
            </a:fld>
            <a:endParaRPr lang="en-US" altLang="ja-JP"/>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2CE3009-DA1E-4946-8BFF-FF3AD44C6836}" type="slidenum">
              <a:rPr lang="en-US" altLang="ja-JP"/>
              <a:pPr/>
              <a:t>49</a:t>
            </a:fld>
            <a:endParaRPr lang="en-US" altLang="ja-JP"/>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889C560-78DD-E345-A7F3-2E7A485EEA4B}" type="slidenum">
              <a:rPr lang="en-US" altLang="ja-JP"/>
              <a:pPr/>
              <a:t>50</a:t>
            </a:fld>
            <a:endParaRPr lang="en-US" altLang="ja-JP"/>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03DFC22-986F-8F42-9A54-56E40B989021}" type="slidenum">
              <a:rPr lang="en-US" altLang="ja-JP"/>
              <a:pPr/>
              <a:t>51</a:t>
            </a:fld>
            <a:endParaRPr lang="en-US" altLang="ja-JP"/>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798BC46-4AC4-5A46-9A6A-E9727A72A50B}" type="slidenum">
              <a:rPr lang="en-US" altLang="ja-JP"/>
              <a:pPr/>
              <a:t>52</a:t>
            </a:fld>
            <a:endParaRPr lang="en-US" altLang="ja-JP"/>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BFCCD2D-20EE-1A4F-89DC-4B7D27CBB02D}" type="slidenum">
              <a:rPr lang="en-US" altLang="ja-JP"/>
              <a:pPr/>
              <a:t>53</a:t>
            </a:fld>
            <a:endParaRPr lang="en-US" altLang="ja-JP"/>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48E4E8E-647B-D446-8EF1-AE638EC826E7}" type="slidenum">
              <a:rPr lang="en-US" altLang="ja-JP"/>
              <a:pPr/>
              <a:t>54</a:t>
            </a:fld>
            <a:endParaRPr lang="en-US" altLang="ja-JP"/>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C1B006D-1202-2D43-82A7-C7C800551AF4}" type="slidenum">
              <a:rPr lang="en-US" altLang="ja-JP"/>
              <a:pPr/>
              <a:t>55</a:t>
            </a:fld>
            <a:endParaRPr lang="en-US" altLang="ja-JP"/>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6F8D7FB-EC2F-D544-8021-D307F689B352}" type="slidenum">
              <a:rPr lang="en-US" altLang="ja-JP"/>
              <a:pPr/>
              <a:t>19</a:t>
            </a:fld>
            <a:endParaRPr lang="en-US" altLang="ja-JP"/>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AB109A1-1A3F-1E41-A7A4-95D626288E22}" type="slidenum">
              <a:rPr lang="en-US" altLang="ja-JP"/>
              <a:pPr/>
              <a:t>56</a:t>
            </a:fld>
            <a:endParaRPr lang="en-US" altLang="ja-JP"/>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29CF071-BE9D-D44B-84C4-5A227F4D9223}" type="slidenum">
              <a:rPr lang="en-US" altLang="ja-JP"/>
              <a:pPr/>
              <a:t>57</a:t>
            </a:fld>
            <a:endParaRPr lang="en-US" altLang="ja-JP"/>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4BFF17F-2486-024C-9623-8F41561213E0}" type="slidenum">
              <a:rPr lang="en-US" altLang="ja-JP"/>
              <a:pPr/>
              <a:t>58</a:t>
            </a:fld>
            <a:endParaRPr lang="en-US" altLang="ja-JP"/>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07560E-BBAB-084E-A6FB-E13903965167}" type="slidenum">
              <a:rPr lang="en-US" altLang="ja-JP"/>
              <a:pPr/>
              <a:t>59</a:t>
            </a:fld>
            <a:endParaRPr lang="en-US" altLang="ja-JP"/>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A4B3BDC-B20B-D649-9979-F3FA1CD11BB4}" type="slidenum">
              <a:rPr lang="en-US" altLang="ja-JP"/>
              <a:pPr/>
              <a:t>60</a:t>
            </a:fld>
            <a:endParaRPr lang="en-US" altLang="ja-JP"/>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7DC3B7A-C857-304E-98EB-7C29CB19CBA4}" type="slidenum">
              <a:rPr lang="en-US" altLang="ja-JP"/>
              <a:pPr/>
              <a:t>61</a:t>
            </a:fld>
            <a:endParaRPr lang="en-US" altLang="ja-JP"/>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4146771-3A27-674A-9CFB-7FC77C367680}" type="slidenum">
              <a:rPr lang="en-US" altLang="ja-JP"/>
              <a:pPr/>
              <a:t>62</a:t>
            </a:fld>
            <a:endParaRPr lang="en-US" altLang="ja-JP"/>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12FF8D3-2B41-124D-B596-42C284688917}" type="slidenum">
              <a:rPr lang="en-US" altLang="ja-JP"/>
              <a:pPr/>
              <a:t>63</a:t>
            </a:fld>
            <a:endParaRPr lang="en-US" altLang="ja-JP"/>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C30D320-184C-8644-BC52-38C78DE88369}" type="slidenum">
              <a:rPr lang="en-US" altLang="ja-JP"/>
              <a:pPr/>
              <a:t>64</a:t>
            </a:fld>
            <a:endParaRPr lang="en-US" altLang="ja-JP"/>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29C22CC-D948-9C4D-AF31-DD17F720EFDF}" type="slidenum">
              <a:rPr lang="en-US" altLang="ja-JP"/>
              <a:pPr/>
              <a:t>65</a:t>
            </a:fld>
            <a:endParaRPr lang="en-US" altLang="ja-JP"/>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C6A659E-347A-494B-AE7F-6EEE27A99C1D}" type="slidenum">
              <a:rPr lang="en-US" altLang="ja-JP"/>
              <a:pPr/>
              <a:t>20</a:t>
            </a:fld>
            <a:endParaRPr lang="en-US" altLang="ja-JP"/>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2F8497A-C609-A242-8468-A60A004F869D}" type="slidenum">
              <a:rPr lang="en-US" altLang="ja-JP"/>
              <a:pPr/>
              <a:t>67</a:t>
            </a:fld>
            <a:endParaRPr lang="en-US" altLang="ja-JP"/>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9C77BDA-B3DD-A14F-B132-DD8A47396B77}" type="slidenum">
              <a:rPr lang="en-US" altLang="ja-JP"/>
              <a:pPr/>
              <a:t>68</a:t>
            </a:fld>
            <a:endParaRPr lang="en-US" altLang="ja-JP"/>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D1E863C-B9E3-DF4E-AB31-A56D14AC950E}" type="slidenum">
              <a:rPr lang="en-US" altLang="ja-JP"/>
              <a:pPr/>
              <a:t>69</a:t>
            </a:fld>
            <a:endParaRPr lang="en-US" altLang="ja-JP"/>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5C0B28F-7C55-BB40-8E86-77BCBF973642}" type="slidenum">
              <a:rPr lang="en-US" altLang="ja-JP"/>
              <a:pPr/>
              <a:t>72</a:t>
            </a:fld>
            <a:endParaRPr lang="en-US" altLang="ja-JP"/>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FB3C46CE-7FF3-0347-844A-453C3EE6864F}" type="slidenum">
              <a:rPr lang="en-US" altLang="ja-JP"/>
              <a:pPr/>
              <a:t>73</a:t>
            </a:fld>
            <a:endParaRPr lang="en-US" altLang="ja-JP"/>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6257E56-7FF8-E645-8DF3-B645EA6CBEA9}" type="slidenum">
              <a:rPr lang="en-US" altLang="ja-JP"/>
              <a:pPr/>
              <a:t>74</a:t>
            </a:fld>
            <a:endParaRPr lang="en-US" altLang="ja-JP"/>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B8822E4-5947-F347-AC51-22104D3E8218}" type="slidenum">
              <a:rPr lang="en-US" altLang="ja-JP"/>
              <a:pPr/>
              <a:t>75</a:t>
            </a:fld>
            <a:endParaRPr lang="en-US" altLang="ja-JP"/>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46298BB-B9F7-804C-8F84-8F8A435D3C75}" type="slidenum">
              <a:rPr lang="en-US" altLang="ja-JP"/>
              <a:pPr/>
              <a:t>76</a:t>
            </a:fld>
            <a:endParaRPr lang="en-US" altLang="ja-JP"/>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AD07076E-4A7C-F84E-8EB5-98DF7567A321}" type="slidenum">
              <a:rPr lang="en-US" altLang="ja-JP"/>
              <a:pPr/>
              <a:t>77</a:t>
            </a:fld>
            <a:endParaRPr lang="en-US" altLang="ja-JP"/>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ABC0C9D0-432E-5148-BC43-3F059F289CF9}" type="slidenum">
              <a:rPr lang="en-US" altLang="ja-JP"/>
              <a:pPr/>
              <a:t>78</a:t>
            </a:fld>
            <a:endParaRPr lang="en-US" altLang="ja-JP"/>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C8D472C-FE2E-E94B-91A3-E4C5657A8A2D}" type="slidenum">
              <a:rPr lang="en-US" altLang="ja-JP"/>
              <a:pPr/>
              <a:t>21</a:t>
            </a:fld>
            <a:endParaRPr lang="en-US" altLang="ja-JP"/>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2FB1C77-F302-D144-AA60-691837F85DBC}" type="slidenum">
              <a:rPr lang="en-US" altLang="ja-JP"/>
              <a:pPr/>
              <a:t>79</a:t>
            </a:fld>
            <a:endParaRPr lang="en-US" altLang="ja-JP"/>
          </a:p>
        </p:txBody>
      </p:sp>
      <p:sp>
        <p:nvSpPr>
          <p:cNvPr id="151555" name="Rectangle 2"/>
          <p:cNvSpPr>
            <a:spLocks noGrp="1" noRot="1" noChangeAspect="1" noChangeArrowheads="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2BCFE6A-D4F4-3C4C-836D-63DD5232E050}" type="slidenum">
              <a:rPr lang="en-US" altLang="ja-JP"/>
              <a:pPr/>
              <a:t>80</a:t>
            </a:fld>
            <a:endParaRPr lang="en-US" altLang="ja-JP"/>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1C9DF25A-C9AE-6945-9758-95B114EB6211}" type="slidenum">
              <a:rPr lang="en-US" altLang="ja-JP"/>
              <a:pPr/>
              <a:t>81</a:t>
            </a:fld>
            <a:endParaRPr lang="en-US" altLang="ja-JP"/>
          </a:p>
        </p:txBody>
      </p:sp>
      <p:sp>
        <p:nvSpPr>
          <p:cNvPr id="155651" name="Rectangle 2"/>
          <p:cNvSpPr>
            <a:spLocks noGrp="1" noRot="1" noChangeAspect="1" noChangeArrowheads="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0819AAD-7F59-7D48-AB5E-1BF8A301CDD6}" type="slidenum">
              <a:rPr lang="en-US" altLang="ja-JP"/>
              <a:pPr/>
              <a:t>82</a:t>
            </a:fld>
            <a:endParaRPr lang="en-US" altLang="ja-JP"/>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6C86EE0-04A7-104D-A275-2A9513BA0880}" type="slidenum">
              <a:rPr lang="en-US" altLang="ja-JP"/>
              <a:pPr/>
              <a:t>83</a:t>
            </a:fld>
            <a:endParaRPr lang="en-US" altLang="ja-JP"/>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DC8FA5C-D5E2-3542-81F6-839E0FDD0E53}" type="slidenum">
              <a:rPr lang="en-US" altLang="ja-JP"/>
              <a:pPr/>
              <a:t>84</a:t>
            </a:fld>
            <a:endParaRPr lang="en-US" altLang="ja-JP"/>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D173A1A-1FEE-4F4B-9667-7C91E4B2AD49}" type="slidenum">
              <a:rPr lang="en-US" altLang="ja-JP"/>
              <a:pPr/>
              <a:t>22</a:t>
            </a:fld>
            <a:endParaRPr lang="en-US" altLang="ja-JP"/>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47CD25F-1A1A-0B4B-A584-4DA8C9ED7AAF}" type="slidenum">
              <a:rPr lang="en-US" altLang="ja-JP"/>
              <a:pPr/>
              <a:t>23</a:t>
            </a:fld>
            <a:endParaRPr lang="en-US" altLang="ja-JP"/>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8E80D4F-C0A2-2646-8172-D1139A6C76C9}" type="slidenum">
              <a:rPr lang="en-US" altLang="ja-JP"/>
              <a:pPr/>
              <a:t>24</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6B57F0-4F6D-8B43-A37C-C08C93C5C3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94ED2E-FA24-1242-9F18-477BEB3CE9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03B4D3-A5CE-4849-A777-857871AC61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7AA79F-F3AB-E348-9D6A-CE89E922C7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5D5B90-FB35-CF4D-8B91-462C4F41FC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1A821A-0D30-F748-812D-51744E4BB6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CE69DBC1-9611-1D43-9E5A-1E51C42FB4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A09BC605-2598-BD4B-BA0C-306A4883DA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253D6822-E83B-EF4F-A971-1D16DB38D7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A85DE9-6242-E24C-89DC-C125BB9B75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6BF3B2B-9B57-2847-8D12-EB2C204D79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defRPr>
            </a:lvl1pPr>
          </a:lstStyle>
          <a:p>
            <a:endParaRPr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defRPr>
            </a:lvl1pPr>
          </a:lstStyle>
          <a:p>
            <a:endParaRPr lang="ja-JP" altLang="en-US"/>
          </a:p>
        </p:txBody>
      </p:sp>
      <p:sp>
        <p:nvSpPr>
          <p:cNvPr id="1030" name="Rectangle 6"/>
          <p:cNvSpPr>
            <a:spLocks noGrp="1" noChangeArrowheads="1"/>
          </p:cNvSpPr>
          <p:nvPr>
            <p:ph type="sldNum" sz="quarter" idx="4"/>
          </p:nvPr>
        </p:nvSpPr>
        <p:spPr bwMode="auto">
          <a:xfrm>
            <a:off x="0" y="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0BFDAF5D-B5C8-4F4B-A2FB-1F5F42BC7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fontAlgn="base">
        <a:spcBef>
          <a:spcPct val="0"/>
        </a:spcBef>
        <a:spcAft>
          <a:spcPct val="0"/>
        </a:spcAft>
        <a:defRPr sz="4400" i="1">
          <a:solidFill>
            <a:srgbClr val="000BC0"/>
          </a:solidFill>
          <a:effectLst>
            <a:outerShdw blurRad="38100" dist="38100" dir="2700000" algn="tl">
              <a:srgbClr val="DDDDDD"/>
            </a:outerShdw>
          </a:effectLst>
          <a:latin typeface="Times New Roman" charset="0"/>
        </a:defRPr>
      </a:lvl6pPr>
      <a:lvl7pPr marL="914400" algn="ctr" rtl="0" fontAlgn="base">
        <a:spcBef>
          <a:spcPct val="0"/>
        </a:spcBef>
        <a:spcAft>
          <a:spcPct val="0"/>
        </a:spcAft>
        <a:defRPr sz="4400" i="1">
          <a:solidFill>
            <a:srgbClr val="000BC0"/>
          </a:solidFill>
          <a:effectLst>
            <a:outerShdw blurRad="38100" dist="38100" dir="2700000" algn="tl">
              <a:srgbClr val="DDDDDD"/>
            </a:outerShdw>
          </a:effectLst>
          <a:latin typeface="Times New Roman" charset="0"/>
        </a:defRPr>
      </a:lvl7pPr>
      <a:lvl8pPr marL="1371600" algn="ctr" rtl="0" fontAlgn="base">
        <a:spcBef>
          <a:spcPct val="0"/>
        </a:spcBef>
        <a:spcAft>
          <a:spcPct val="0"/>
        </a:spcAft>
        <a:defRPr sz="4400" i="1">
          <a:solidFill>
            <a:srgbClr val="000BC0"/>
          </a:solidFill>
          <a:effectLst>
            <a:outerShdw blurRad="38100" dist="38100" dir="2700000" algn="tl">
              <a:srgbClr val="DDDDDD"/>
            </a:outerShdw>
          </a:effectLst>
          <a:latin typeface="Times New Roman" charset="0"/>
        </a:defRPr>
      </a:lvl8pPr>
      <a:lvl9pPr marL="1828800" algn="ctr" rtl="0" fontAlgn="base">
        <a:spcBef>
          <a:spcPct val="0"/>
        </a:spcBef>
        <a:spcAft>
          <a:spcPct val="0"/>
        </a:spcAft>
        <a:defRPr sz="4400" i="1">
          <a:solidFill>
            <a:srgbClr val="000BC0"/>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hyperlink" Target="http://www.nova.edu/ocean/psplot.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69.xml.rels><?xml version="1.0" encoding="UTF-8" standalone="yes"?>
<Relationships xmlns="http://schemas.openxmlformats.org/package/2006/relationships"><Relationship Id="rId3" Type="http://schemas.openxmlformats.org/officeDocument/2006/relationships/hyperlink" Target="http://gmt.soest.hawaii.edu/" TargetMode="External"/><Relationship Id="rId4" Type="http://schemas.openxmlformats.org/officeDocument/2006/relationships/hyperlink" Target="http://www.mmnt.net/db/0/0/ftp.lanl.gov/public/ctn" TargetMode="Externa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2.png"/></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hyperlink" Target="http://www.nova.edu/ocean/psplot.html" TargetMode="External"/><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33.png"/></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www.macports.or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xml.rels><?xml version="1.0" encoding="UTF-8" standalone="yes"?>
<Relationships xmlns="http://schemas.openxmlformats.org/package/2006/relationships"><Relationship Id="rId3" Type="http://schemas.openxmlformats.org/officeDocument/2006/relationships/hyperlink" Target="http://www.iusb.edu/~cted/summer/img/Computer.JPG" TargetMode="External"/><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5D92D4E6-9441-1E49-A5AB-0298B9514214}" type="slidenum">
              <a:rPr lang="en-US" altLang="ja-JP" smtClean="0"/>
              <a:pPr/>
              <a:t>1</a:t>
            </a:fld>
            <a:endParaRPr lang="en-US" altLang="ja-JP" smtClean="0"/>
          </a:p>
        </p:txBody>
      </p:sp>
      <p:sp>
        <p:nvSpPr>
          <p:cNvPr id="14339" name="Rectangle 3"/>
          <p:cNvSpPr>
            <a:spLocks noGrp="1" noChangeArrowheads="1"/>
          </p:cNvSpPr>
          <p:nvPr>
            <p:ph type="subTitle" idx="1"/>
          </p:nvPr>
        </p:nvSpPr>
        <p:spPr>
          <a:xfrm>
            <a:off x="1143000" y="3276600"/>
            <a:ext cx="7467600" cy="1981200"/>
          </a:xfrm>
        </p:spPr>
        <p:txBody>
          <a:bodyPr/>
          <a:lstStyle/>
          <a:p>
            <a:pPr eaLnBrk="1" hangingPunct="1"/>
            <a:r>
              <a:rPr lang="en-US" altLang="ja-JP" dirty="0"/>
              <a:t>A.D. Rollett, Carnegie Mellon Univ</a:t>
            </a:r>
            <a:r>
              <a:rPr lang="en-US" altLang="ja-JP" dirty="0" smtClean="0"/>
              <a:t>.</a:t>
            </a:r>
            <a:endParaRPr lang="en-US" altLang="ja-JP" dirty="0"/>
          </a:p>
        </p:txBody>
      </p:sp>
      <p:sp>
        <p:nvSpPr>
          <p:cNvPr id="2052" name="Rectangle 4"/>
          <p:cNvSpPr>
            <a:spLocks noChangeArrowheads="1"/>
          </p:cNvSpPr>
          <p:nvPr/>
        </p:nvSpPr>
        <p:spPr bwMode="auto">
          <a:xfrm>
            <a:off x="685800" y="533400"/>
            <a:ext cx="7848600" cy="2209800"/>
          </a:xfrm>
          <a:prstGeom prst="rect">
            <a:avLst/>
          </a:prstGeom>
          <a:solidFill>
            <a:srgbClr val="FFFF99"/>
          </a:solidFill>
          <a:ln w="38100" cmpd="dbl">
            <a:solidFill>
              <a:schemeClr val="tx1"/>
            </a:solidFill>
            <a:miter lim="800000"/>
            <a:headEnd/>
            <a:tailEnd/>
          </a:ln>
          <a:effectLst/>
        </p:spPr>
        <p:txBody>
          <a:bodyPr anchor="ctr">
            <a:prstTxWarp prst="textNoShape">
              <a:avLst/>
            </a:prstTxWarp>
          </a:bodyPr>
          <a:lstStyle/>
          <a:p>
            <a:pPr algn="ctr">
              <a:defRPr/>
            </a:pPr>
            <a:r>
              <a:rPr lang="en-US" sz="4000" i="1" dirty="0">
                <a:solidFill>
                  <a:srgbClr val="050074"/>
                </a:solidFill>
                <a:effectLst>
                  <a:outerShdw blurRad="38100" dist="38100" dir="2700000" algn="tl">
                    <a:srgbClr val="000000"/>
                  </a:outerShdw>
                </a:effectLst>
                <a:latin typeface="Times New Roman" charset="0"/>
              </a:rPr>
              <a:t>27-750, Texture, Microstructure &amp; </a:t>
            </a:r>
            <a:r>
              <a:rPr lang="en-US" sz="4000" i="1" dirty="0" smtClean="0">
                <a:solidFill>
                  <a:srgbClr val="050074"/>
                </a:solidFill>
                <a:effectLst>
                  <a:outerShdw blurRad="38100" dist="38100" dir="2700000" algn="tl">
                    <a:srgbClr val="000000"/>
                  </a:outerShdw>
                </a:effectLst>
                <a:latin typeface="Times New Roman" charset="0"/>
              </a:rPr>
              <a:t>Anisotropy:</a:t>
            </a:r>
            <a:r>
              <a:rPr lang="en-US" sz="4400" i="1" dirty="0">
                <a:solidFill>
                  <a:srgbClr val="050074"/>
                </a:solidFill>
                <a:effectLst>
                  <a:outerShdw blurRad="38100" dist="38100" dir="2700000" algn="tl">
                    <a:srgbClr val="000000"/>
                  </a:outerShdw>
                </a:effectLst>
                <a:latin typeface="Times New Roman" charset="0"/>
              </a:rPr>
              <a:t/>
            </a:r>
            <a:br>
              <a:rPr lang="en-US" sz="4400" i="1" dirty="0">
                <a:solidFill>
                  <a:srgbClr val="050074"/>
                </a:solidFill>
                <a:effectLst>
                  <a:outerShdw blurRad="38100" dist="38100" dir="2700000" algn="tl">
                    <a:srgbClr val="000000"/>
                  </a:outerShdw>
                </a:effectLst>
                <a:latin typeface="Times New Roman" charset="0"/>
              </a:rPr>
            </a:br>
            <a:r>
              <a:rPr lang="en-US" sz="4400" i="1" dirty="0" err="1" smtClean="0">
                <a:solidFill>
                  <a:srgbClr val="050074"/>
                </a:solidFill>
                <a:effectLst>
                  <a:outerShdw blurRad="38100" dist="38100" dir="2700000" algn="tl">
                    <a:srgbClr val="000000"/>
                  </a:outerShdw>
                </a:effectLst>
                <a:latin typeface="Times New Roman" charset="0"/>
              </a:rPr>
              <a:t>popLA</a:t>
            </a:r>
            <a:r>
              <a:rPr lang="en-US" sz="4400" i="1" dirty="0" smtClean="0">
                <a:solidFill>
                  <a:srgbClr val="050074"/>
                </a:solidFill>
                <a:effectLst>
                  <a:outerShdw blurRad="38100" dist="38100" dir="2700000" algn="tl">
                    <a:srgbClr val="000000"/>
                  </a:outerShdw>
                </a:effectLst>
                <a:latin typeface="Times New Roman" charset="0"/>
              </a:rPr>
              <a:t> </a:t>
            </a:r>
            <a:r>
              <a:rPr lang="en-US" sz="4400" i="1" dirty="0">
                <a:solidFill>
                  <a:srgbClr val="050074"/>
                </a:solidFill>
                <a:effectLst>
                  <a:outerShdw blurRad="38100" dist="38100" dir="2700000" algn="tl">
                    <a:srgbClr val="000000"/>
                  </a:outerShdw>
                </a:effectLst>
                <a:latin typeface="Times New Roman" charset="0"/>
              </a:rPr>
              <a:t>Demonstration</a:t>
            </a:r>
            <a:endParaRPr lang="en-US" sz="4400" i="1" dirty="0">
              <a:solidFill>
                <a:srgbClr val="000BC0"/>
              </a:solidFill>
              <a:effectLst>
                <a:outerShdw blurRad="38100" dist="38100" dir="2700000" algn="tl">
                  <a:srgbClr val="000000"/>
                </a:outerShdw>
              </a:effectLst>
              <a:latin typeface="Times New Roman" charset="0"/>
            </a:endParaRPr>
          </a:p>
        </p:txBody>
      </p:sp>
      <p:pic>
        <p:nvPicPr>
          <p:cNvPr id="14341" name="Picture 7"/>
          <p:cNvPicPr>
            <a:picLocks noChangeAspect="1" noChangeArrowheads="1"/>
          </p:cNvPicPr>
          <p:nvPr/>
        </p:nvPicPr>
        <p:blipFill>
          <a:blip r:embed="rId3"/>
          <a:srcRect/>
          <a:stretch>
            <a:fillRect/>
          </a:stretch>
        </p:blipFill>
        <p:spPr bwMode="auto">
          <a:xfrm>
            <a:off x="76200" y="4775200"/>
            <a:ext cx="1536700" cy="1016000"/>
          </a:xfrm>
          <a:prstGeom prst="rect">
            <a:avLst/>
          </a:prstGeom>
          <a:noFill/>
          <a:ln w="12700">
            <a:noFill/>
            <a:miter lim="800000"/>
            <a:headEnd/>
            <a:tailEnd/>
          </a:ln>
        </p:spPr>
      </p:pic>
      <p:sp>
        <p:nvSpPr>
          <p:cNvPr id="14342" name="Text Box 8"/>
          <p:cNvSpPr txBox="1">
            <a:spLocks noChangeArrowheads="1"/>
          </p:cNvSpPr>
          <p:nvPr/>
        </p:nvSpPr>
        <p:spPr bwMode="auto">
          <a:xfrm>
            <a:off x="4343400" y="6096000"/>
            <a:ext cx="4064709" cy="461665"/>
          </a:xfrm>
          <a:prstGeom prst="rect">
            <a:avLst/>
          </a:prstGeom>
          <a:noFill/>
          <a:ln w="9525">
            <a:noFill/>
            <a:miter lim="800000"/>
            <a:headEnd/>
            <a:tailEnd/>
          </a:ln>
        </p:spPr>
        <p:txBody>
          <a:bodyPr wrap="none">
            <a:prstTxWarp prst="textNoShape">
              <a:avLst/>
            </a:prstTxWarp>
            <a:spAutoFit/>
          </a:bodyPr>
          <a:lstStyle/>
          <a:p>
            <a:r>
              <a:rPr lang="en-US" altLang="ja-JP" i="1" dirty="0"/>
              <a:t>Last revised:</a:t>
            </a:r>
            <a:r>
              <a:rPr lang="en-US" altLang="ja-JP" i="1" dirty="0" smtClean="0"/>
              <a:t> </a:t>
            </a:r>
            <a:r>
              <a:rPr lang="en-US" altLang="ja-JP" i="1" smtClean="0"/>
              <a:t>27</a:t>
            </a:r>
            <a:r>
              <a:rPr lang="en-US" altLang="ja-JP" i="1" baseline="30000" smtClean="0"/>
              <a:t>th</a:t>
            </a:r>
            <a:r>
              <a:rPr lang="en-US" altLang="ja-JP" i="1" smtClean="0"/>
              <a:t> April 2014</a:t>
            </a:r>
            <a:endParaRPr lang="en-US" altLang="ja-JP" i="1" dirty="0"/>
          </a:p>
        </p:txBody>
      </p:sp>
      <p:pic>
        <p:nvPicPr>
          <p:cNvPr id="14343" name="Picture 6" descr="cmu_web"/>
          <p:cNvPicPr>
            <a:picLocks noChangeAspect="1" noChangeArrowheads="1"/>
          </p:cNvPicPr>
          <p:nvPr/>
        </p:nvPicPr>
        <p:blipFill>
          <a:blip r:embed="rId4"/>
          <a:srcRect t="11351" r="26942" b="17929"/>
          <a:stretch>
            <a:fillRect/>
          </a:stretch>
        </p:blipFill>
        <p:spPr bwMode="auto">
          <a:xfrm>
            <a:off x="228600" y="6019800"/>
            <a:ext cx="2997200" cy="603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p:cNvPicPr>
            <a:picLocks noChangeAspect="1" noChangeArrowheads="1"/>
          </p:cNvPicPr>
          <p:nvPr/>
        </p:nvPicPr>
        <p:blipFill>
          <a:blip r:embed="rId2"/>
          <a:srcRect/>
          <a:stretch>
            <a:fillRect/>
          </a:stretch>
        </p:blipFill>
        <p:spPr bwMode="auto">
          <a:xfrm>
            <a:off x="685800" y="533400"/>
            <a:ext cx="2390775" cy="2733675"/>
          </a:xfrm>
          <a:prstGeom prst="rect">
            <a:avLst/>
          </a:prstGeom>
          <a:noFill/>
          <a:ln w="9525">
            <a:noFill/>
            <a:miter lim="800000"/>
            <a:headEnd/>
            <a:tailEnd/>
          </a:ln>
        </p:spPr>
      </p:pic>
      <p:pic>
        <p:nvPicPr>
          <p:cNvPr id="25603" name="Picture 13" descr="ADR_ski_Pajarito_Dec04"/>
          <p:cNvPicPr>
            <a:picLocks noChangeAspect="1" noChangeArrowheads="1"/>
          </p:cNvPicPr>
          <p:nvPr/>
        </p:nvPicPr>
        <p:blipFill>
          <a:blip r:embed="rId3"/>
          <a:srcRect t="24001" r="39394" b="14667"/>
          <a:stretch>
            <a:fillRect/>
          </a:stretch>
        </p:blipFill>
        <p:spPr bwMode="auto">
          <a:xfrm>
            <a:off x="6172200" y="914400"/>
            <a:ext cx="2590800" cy="2382838"/>
          </a:xfrm>
          <a:prstGeom prst="rect">
            <a:avLst/>
          </a:prstGeom>
          <a:noFill/>
          <a:ln w="9525">
            <a:noFill/>
            <a:miter lim="800000"/>
            <a:headEnd/>
            <a:tailEnd/>
          </a:ln>
        </p:spPr>
      </p:pic>
      <p:pic>
        <p:nvPicPr>
          <p:cNvPr id="25604" name="Picture 15" descr="faculty_kallend"/>
          <p:cNvPicPr>
            <a:picLocks noChangeAspect="1" noChangeArrowheads="1"/>
          </p:cNvPicPr>
          <p:nvPr/>
        </p:nvPicPr>
        <p:blipFill>
          <a:blip r:embed="rId4"/>
          <a:srcRect/>
          <a:stretch>
            <a:fillRect/>
          </a:stretch>
        </p:blipFill>
        <p:spPr bwMode="auto">
          <a:xfrm>
            <a:off x="4267200" y="914400"/>
            <a:ext cx="1600200" cy="2362200"/>
          </a:xfrm>
          <a:prstGeom prst="rect">
            <a:avLst/>
          </a:prstGeom>
          <a:noFill/>
          <a:ln w="9525">
            <a:noFill/>
            <a:miter lim="800000"/>
            <a:headEnd/>
            <a:tailEnd/>
          </a:ln>
        </p:spPr>
      </p:pic>
      <p:pic>
        <p:nvPicPr>
          <p:cNvPr id="25605" name="Picture 17" descr="wenk"/>
          <p:cNvPicPr>
            <a:picLocks noChangeAspect="1" noChangeArrowheads="1"/>
          </p:cNvPicPr>
          <p:nvPr/>
        </p:nvPicPr>
        <p:blipFill>
          <a:blip r:embed="rId5"/>
          <a:srcRect/>
          <a:stretch>
            <a:fillRect/>
          </a:stretch>
        </p:blipFill>
        <p:spPr bwMode="auto">
          <a:xfrm>
            <a:off x="4038600" y="3657600"/>
            <a:ext cx="2743200" cy="2222500"/>
          </a:xfrm>
          <a:prstGeom prst="rect">
            <a:avLst/>
          </a:prstGeom>
          <a:noFill/>
          <a:ln w="9525">
            <a:noFill/>
            <a:miter lim="800000"/>
            <a:headEnd/>
            <a:tailEnd/>
          </a:ln>
        </p:spPr>
      </p:pic>
      <p:pic>
        <p:nvPicPr>
          <p:cNvPr id="25606" name="Picture 19" descr="Photo"/>
          <p:cNvPicPr>
            <a:picLocks noChangeAspect="1" noChangeArrowheads="1"/>
          </p:cNvPicPr>
          <p:nvPr/>
        </p:nvPicPr>
        <p:blipFill>
          <a:blip r:embed="rId6"/>
          <a:srcRect/>
          <a:stretch>
            <a:fillRect/>
          </a:stretch>
        </p:blipFill>
        <p:spPr bwMode="auto">
          <a:xfrm>
            <a:off x="1676400" y="3733800"/>
            <a:ext cx="1735138" cy="2133600"/>
          </a:xfrm>
          <a:prstGeom prst="rect">
            <a:avLst/>
          </a:prstGeom>
          <a:noFill/>
          <a:ln w="9525">
            <a:noFill/>
            <a:miter lim="800000"/>
            <a:headEnd/>
            <a:tailEnd/>
          </a:ln>
        </p:spPr>
      </p:pic>
      <p:sp>
        <p:nvSpPr>
          <p:cNvPr id="25607" name="Text Box 22"/>
          <p:cNvSpPr txBox="1">
            <a:spLocks noChangeArrowheads="1"/>
          </p:cNvSpPr>
          <p:nvPr/>
        </p:nvSpPr>
        <p:spPr bwMode="auto">
          <a:xfrm>
            <a:off x="1050925" y="3313113"/>
            <a:ext cx="1339850" cy="366712"/>
          </a:xfrm>
          <a:prstGeom prst="rect">
            <a:avLst/>
          </a:prstGeom>
          <a:noFill/>
          <a:ln w="9525">
            <a:noFill/>
            <a:miter lim="800000"/>
            <a:headEnd/>
            <a:tailEnd/>
          </a:ln>
        </p:spPr>
        <p:txBody>
          <a:bodyPr wrap="none">
            <a:prstTxWarp prst="textNoShape">
              <a:avLst/>
            </a:prstTxWarp>
            <a:spAutoFit/>
          </a:bodyPr>
          <a:lstStyle/>
          <a:p>
            <a:r>
              <a:rPr lang="en-US" altLang="ja-JP"/>
              <a:t>Fred Kocks</a:t>
            </a:r>
          </a:p>
        </p:txBody>
      </p:sp>
      <p:sp>
        <p:nvSpPr>
          <p:cNvPr id="25608" name="Text Box 23"/>
          <p:cNvSpPr txBox="1">
            <a:spLocks noChangeArrowheads="1"/>
          </p:cNvSpPr>
          <p:nvPr/>
        </p:nvSpPr>
        <p:spPr bwMode="auto">
          <a:xfrm>
            <a:off x="4343400" y="3276600"/>
            <a:ext cx="1504950" cy="366713"/>
          </a:xfrm>
          <a:prstGeom prst="rect">
            <a:avLst/>
          </a:prstGeom>
          <a:noFill/>
          <a:ln w="9525">
            <a:noFill/>
            <a:miter lim="800000"/>
            <a:headEnd/>
            <a:tailEnd/>
          </a:ln>
        </p:spPr>
        <p:txBody>
          <a:bodyPr wrap="none">
            <a:prstTxWarp prst="textNoShape">
              <a:avLst/>
            </a:prstTxWarp>
            <a:spAutoFit/>
          </a:bodyPr>
          <a:lstStyle/>
          <a:p>
            <a:r>
              <a:rPr lang="en-US" altLang="ja-JP"/>
              <a:t>John Kallend</a:t>
            </a:r>
          </a:p>
        </p:txBody>
      </p:sp>
      <p:sp>
        <p:nvSpPr>
          <p:cNvPr id="25609" name="Text Box 24"/>
          <p:cNvSpPr txBox="1">
            <a:spLocks noChangeArrowheads="1"/>
          </p:cNvSpPr>
          <p:nvPr/>
        </p:nvSpPr>
        <p:spPr bwMode="auto">
          <a:xfrm>
            <a:off x="6781800" y="3276600"/>
            <a:ext cx="1403350" cy="366713"/>
          </a:xfrm>
          <a:prstGeom prst="rect">
            <a:avLst/>
          </a:prstGeom>
          <a:noFill/>
          <a:ln w="9525">
            <a:noFill/>
            <a:miter lim="800000"/>
            <a:headEnd/>
            <a:tailEnd/>
          </a:ln>
        </p:spPr>
        <p:txBody>
          <a:bodyPr wrap="none">
            <a:prstTxWarp prst="textNoShape">
              <a:avLst/>
            </a:prstTxWarp>
            <a:spAutoFit/>
          </a:bodyPr>
          <a:lstStyle/>
          <a:p>
            <a:r>
              <a:rPr lang="en-US" altLang="ja-JP"/>
              <a:t>Tony Rollett</a:t>
            </a:r>
          </a:p>
        </p:txBody>
      </p:sp>
      <p:sp>
        <p:nvSpPr>
          <p:cNvPr id="25610" name="Text Box 25"/>
          <p:cNvSpPr txBox="1">
            <a:spLocks noChangeArrowheads="1"/>
          </p:cNvSpPr>
          <p:nvPr/>
        </p:nvSpPr>
        <p:spPr bwMode="auto">
          <a:xfrm>
            <a:off x="4724400" y="5867400"/>
            <a:ext cx="1365250" cy="366713"/>
          </a:xfrm>
          <a:prstGeom prst="rect">
            <a:avLst/>
          </a:prstGeom>
          <a:noFill/>
          <a:ln w="9525">
            <a:noFill/>
            <a:miter lim="800000"/>
            <a:headEnd/>
            <a:tailEnd/>
          </a:ln>
        </p:spPr>
        <p:txBody>
          <a:bodyPr wrap="none">
            <a:prstTxWarp prst="textNoShape">
              <a:avLst/>
            </a:prstTxWarp>
            <a:spAutoFit/>
          </a:bodyPr>
          <a:lstStyle/>
          <a:p>
            <a:r>
              <a:rPr lang="en-US" altLang="ja-JP"/>
              <a:t>Rudy Wenk</a:t>
            </a:r>
          </a:p>
        </p:txBody>
      </p:sp>
      <p:sp>
        <p:nvSpPr>
          <p:cNvPr id="25611" name="Text Box 26"/>
          <p:cNvSpPr txBox="1">
            <a:spLocks noChangeArrowheads="1"/>
          </p:cNvSpPr>
          <p:nvPr/>
        </p:nvSpPr>
        <p:spPr bwMode="auto">
          <a:xfrm>
            <a:off x="1752600" y="5867400"/>
            <a:ext cx="1606550" cy="366713"/>
          </a:xfrm>
          <a:prstGeom prst="rect">
            <a:avLst/>
          </a:prstGeom>
          <a:noFill/>
          <a:ln w="9525">
            <a:noFill/>
            <a:miter lim="800000"/>
            <a:headEnd/>
            <a:tailEnd/>
          </a:ln>
        </p:spPr>
        <p:txBody>
          <a:bodyPr wrap="none">
            <a:prstTxWarp prst="textNoShape">
              <a:avLst/>
            </a:prstTxWarp>
            <a:spAutoFit/>
          </a:bodyPr>
          <a:lstStyle/>
          <a:p>
            <a:r>
              <a:rPr lang="en-US" altLang="ja-JP"/>
              <a:t>Gilles Canova</a:t>
            </a:r>
          </a:p>
        </p:txBody>
      </p:sp>
      <p:sp>
        <p:nvSpPr>
          <p:cNvPr id="25612" name="Text Box 27"/>
          <p:cNvSpPr txBox="1">
            <a:spLocks noChangeArrowheads="1"/>
          </p:cNvSpPr>
          <p:nvPr/>
        </p:nvSpPr>
        <p:spPr bwMode="auto">
          <a:xfrm>
            <a:off x="7620000" y="4953000"/>
            <a:ext cx="1117600" cy="1016000"/>
          </a:xfrm>
          <a:prstGeom prst="rect">
            <a:avLst/>
          </a:prstGeom>
          <a:noFill/>
          <a:ln w="9525">
            <a:noFill/>
            <a:miter lim="800000"/>
            <a:headEnd/>
            <a:tailEnd/>
          </a:ln>
        </p:spPr>
        <p:txBody>
          <a:bodyPr wrap="none">
            <a:prstTxWarp prst="textNoShape">
              <a:avLst/>
            </a:prstTxWarp>
            <a:spAutoFit/>
          </a:bodyPr>
          <a:lstStyle/>
          <a:p>
            <a:r>
              <a:rPr lang="en-US" altLang="ja-JP" sz="1200"/>
              <a:t>Raul Bolmaro</a:t>
            </a:r>
          </a:p>
          <a:p>
            <a:r>
              <a:rPr lang="en-US" altLang="ja-JP" sz="1200"/>
              <a:t>Carl Necker</a:t>
            </a:r>
          </a:p>
          <a:p>
            <a:r>
              <a:rPr lang="en-US" altLang="ja-JP" sz="1200"/>
              <a:t>Carlos Tome</a:t>
            </a:r>
          </a:p>
          <a:p>
            <a:r>
              <a:rPr lang="en-US" altLang="ja-JP" sz="1200"/>
              <a:t>Tayfur Ozturk</a:t>
            </a:r>
          </a:p>
          <a:p>
            <a:r>
              <a:rPr lang="en-US" altLang="ja-JP" sz="1200"/>
              <a:t>Stuart Wright</a:t>
            </a:r>
          </a:p>
        </p:txBody>
      </p:sp>
      <p:sp>
        <p:nvSpPr>
          <p:cNvPr id="5" name="Rectangle 2"/>
          <p:cNvSpPr txBox="1">
            <a:spLocks noChangeArrowheads="1"/>
          </p:cNvSpPr>
          <p:nvPr/>
        </p:nvSpPr>
        <p:spPr bwMode="auto">
          <a:xfrm>
            <a:off x="1676400" y="0"/>
            <a:ext cx="7467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err="1">
                <a:solidFill>
                  <a:srgbClr val="000BC0"/>
                </a:solidFill>
                <a:effectLst>
                  <a:outerShdw blurRad="38100" dist="38100" dir="2700000" algn="tl">
                    <a:srgbClr val="DDDDDD"/>
                  </a:outerShdw>
                </a:effectLst>
              </a:rPr>
              <a:t>PopLA</a:t>
            </a:r>
            <a:r>
              <a:rPr lang="en-US" sz="4400" i="1" dirty="0">
                <a:solidFill>
                  <a:srgbClr val="000BC0"/>
                </a:solidFill>
                <a:effectLst>
                  <a:outerShdw blurRad="38100" dist="38100" dir="2700000" algn="tl">
                    <a:srgbClr val="DDDDDD"/>
                  </a:outerShdw>
                </a:effectLst>
              </a:rPr>
              <a:t> </a:t>
            </a:r>
            <a:r>
              <a:rPr lang="en-US" sz="4400" i="1" dirty="0" smtClean="0">
                <a:solidFill>
                  <a:srgbClr val="000BC0"/>
                </a:solidFill>
                <a:effectLst>
                  <a:outerShdw blurRad="38100" dist="38100" dir="2700000" algn="tl">
                    <a:srgbClr val="DDDDDD"/>
                  </a:outerShdw>
                </a:effectLst>
              </a:rPr>
              <a:t>Brains Trust</a:t>
            </a:r>
            <a:endParaRPr lang="en-US" sz="4400" i="1" dirty="0">
              <a:solidFill>
                <a:srgbClr val="000BC0"/>
              </a:solidFill>
              <a:effectLst>
                <a:outerShdw blurRad="38100" dist="38100" dir="2700000" algn="tl">
                  <a:srgbClr val="DDDDDD"/>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381000" y="1143000"/>
            <a:ext cx="8382000" cy="4154488"/>
          </a:xfrm>
          <a:prstGeom prst="rect">
            <a:avLst/>
          </a:prstGeom>
          <a:noFill/>
          <a:ln w="9525">
            <a:noFill/>
            <a:miter lim="800000"/>
            <a:headEnd/>
            <a:tailEnd/>
          </a:ln>
        </p:spPr>
        <p:txBody>
          <a:bodyPr>
            <a:prstTxWarp prst="textNoShape">
              <a:avLst/>
            </a:prstTxWarp>
            <a:spAutoFit/>
          </a:bodyPr>
          <a:lstStyle/>
          <a:p>
            <a:r>
              <a:rPr lang="en-US" altLang="ja-JP"/>
              <a:t>Time stamp on many of the critical programs: 1988-1989</a:t>
            </a:r>
          </a:p>
          <a:p>
            <a:endParaRPr lang="en-US" altLang="ja-JP"/>
          </a:p>
          <a:p>
            <a:r>
              <a:rPr lang="en-US" altLang="ja-JP"/>
              <a:t>Kocks, Canova, Tome, Rollett, Wright, Computer Code LA-CC-88-6</a:t>
            </a:r>
          </a:p>
          <a:p>
            <a:r>
              <a:rPr lang="en-US" altLang="ja-JP"/>
              <a:t>(Los Alamos, NM: Los Alamos National Laboratory, 1988)</a:t>
            </a:r>
          </a:p>
          <a:p>
            <a:endParaRPr lang="en-US" altLang="ja-JP"/>
          </a:p>
          <a:p>
            <a:r>
              <a:rPr lang="en-US" altLang="ja-JP"/>
              <a:t>Kocks, Kallend, Wenk, Rollett, Wright, Computer Code LA-CC-89-18</a:t>
            </a:r>
          </a:p>
          <a:p>
            <a:r>
              <a:rPr lang="en-US" altLang="ja-JP"/>
              <a:t>(Los Alamos, NM: Los Alamos National Laboratory, 1989)</a:t>
            </a:r>
          </a:p>
          <a:p>
            <a:endParaRPr lang="en-US" altLang="ja-JP"/>
          </a:p>
          <a:p>
            <a:r>
              <a:rPr lang="en-US" altLang="ja-JP"/>
              <a:t>Minor changes through the early 1990s</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PopLA History</a:t>
            </a:r>
          </a:p>
        </p:txBody>
      </p:sp>
      <p:sp>
        <p:nvSpPr>
          <p:cNvPr id="26628" name="Rectangle 5"/>
          <p:cNvSpPr>
            <a:spLocks noChangeArrowheads="1"/>
          </p:cNvSpPr>
          <p:nvPr/>
        </p:nvSpPr>
        <p:spPr bwMode="auto">
          <a:xfrm>
            <a:off x="2971800" y="5486400"/>
            <a:ext cx="2940050" cy="415925"/>
          </a:xfrm>
          <a:prstGeom prst="rect">
            <a:avLst/>
          </a:prstGeom>
          <a:solidFill>
            <a:srgbClr val="FFFF99"/>
          </a:solidFill>
          <a:ln w="19050">
            <a:solidFill>
              <a:schemeClr val="tx1"/>
            </a:solidFill>
            <a:miter lim="800000"/>
            <a:headEnd/>
            <a:tailEnd/>
          </a:ln>
        </p:spPr>
        <p:txBody>
          <a:bodyPr wrap="none">
            <a:prstTxWarp prst="textNoShape">
              <a:avLst/>
            </a:prstTxWarp>
            <a:spAutoFit/>
          </a:bodyPr>
          <a:lstStyle/>
          <a:p>
            <a:r>
              <a:rPr lang="en-US" altLang="ja-JP" sz="2000" b="1"/>
              <a:t>Otherwise: unchanged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457200" y="5695950"/>
            <a:ext cx="8496300" cy="400050"/>
          </a:xfrm>
          <a:prstGeom prst="rect">
            <a:avLst/>
          </a:prstGeom>
          <a:solidFill>
            <a:srgbClr val="FFFF99"/>
          </a:solidFill>
          <a:ln w="19050">
            <a:solidFill>
              <a:schemeClr val="tx1"/>
            </a:solidFill>
            <a:miter lim="800000"/>
            <a:headEnd/>
            <a:tailEnd/>
          </a:ln>
        </p:spPr>
        <p:txBody>
          <a:bodyPr wrap="none">
            <a:prstTxWarp prst="textNoShape">
              <a:avLst/>
            </a:prstTxWarp>
            <a:spAutoFit/>
          </a:bodyPr>
          <a:lstStyle/>
          <a:p>
            <a:r>
              <a:rPr lang="en-US" altLang="ja-JP" sz="2000"/>
              <a:t>PopLA is only as good as your measurements! (Garbage in, garbage out)</a:t>
            </a:r>
          </a:p>
        </p:txBody>
      </p:sp>
      <p:pic>
        <p:nvPicPr>
          <p:cNvPr id="27651" name="Picture 6"/>
          <p:cNvPicPr>
            <a:picLocks noChangeAspect="1" noChangeArrowheads="1"/>
          </p:cNvPicPr>
          <p:nvPr/>
        </p:nvPicPr>
        <p:blipFill>
          <a:blip r:embed="rId2"/>
          <a:srcRect/>
          <a:stretch>
            <a:fillRect/>
          </a:stretch>
        </p:blipFill>
        <p:spPr bwMode="auto">
          <a:xfrm>
            <a:off x="914400" y="990600"/>
            <a:ext cx="2590800" cy="1943100"/>
          </a:xfrm>
          <a:prstGeom prst="rect">
            <a:avLst/>
          </a:prstGeom>
          <a:noFill/>
          <a:ln w="9525">
            <a:noFill/>
            <a:miter lim="800000"/>
            <a:headEnd/>
            <a:tailEnd/>
          </a:ln>
        </p:spPr>
      </p:pic>
      <p:pic>
        <p:nvPicPr>
          <p:cNvPr id="27652" name="Picture 8" descr="Document (7)"/>
          <p:cNvPicPr>
            <a:picLocks noChangeAspect="1" noChangeArrowheads="1"/>
          </p:cNvPicPr>
          <p:nvPr/>
        </p:nvPicPr>
        <p:blipFill>
          <a:blip r:embed="rId3"/>
          <a:srcRect t="46361" r="54575" b="5035"/>
          <a:stretch>
            <a:fillRect/>
          </a:stretch>
        </p:blipFill>
        <p:spPr bwMode="auto">
          <a:xfrm>
            <a:off x="4572000" y="1219200"/>
            <a:ext cx="3530600" cy="2819400"/>
          </a:xfrm>
          <a:prstGeom prst="rect">
            <a:avLst/>
          </a:prstGeom>
          <a:noFill/>
          <a:ln w="9525">
            <a:noFill/>
            <a:miter lim="800000"/>
            <a:headEnd/>
            <a:tailEnd/>
          </a:ln>
        </p:spPr>
      </p:pic>
      <p:sp>
        <p:nvSpPr>
          <p:cNvPr id="27653" name="Text Box 9"/>
          <p:cNvSpPr txBox="1">
            <a:spLocks noChangeArrowheads="1"/>
          </p:cNvSpPr>
          <p:nvPr/>
        </p:nvSpPr>
        <p:spPr bwMode="auto">
          <a:xfrm>
            <a:off x="5638800" y="990600"/>
            <a:ext cx="1543050" cy="366713"/>
          </a:xfrm>
          <a:prstGeom prst="rect">
            <a:avLst/>
          </a:prstGeom>
          <a:noFill/>
          <a:ln w="9525">
            <a:noFill/>
            <a:miter lim="800000"/>
            <a:headEnd/>
            <a:tailEnd/>
          </a:ln>
        </p:spPr>
        <p:txBody>
          <a:bodyPr wrap="none">
            <a:prstTxWarp prst="textNoShape">
              <a:avLst/>
            </a:prstTxWarp>
            <a:spAutoFit/>
          </a:bodyPr>
          <a:lstStyle/>
          <a:p>
            <a:r>
              <a:rPr lang="en-US" altLang="ja-JP" b="1"/>
              <a:t>Bragg’s Law</a:t>
            </a:r>
          </a:p>
        </p:txBody>
      </p:sp>
      <p:sp>
        <p:nvSpPr>
          <p:cNvPr id="27654" name="Text Box 10"/>
          <p:cNvSpPr txBox="1">
            <a:spLocks noChangeArrowheads="1"/>
          </p:cNvSpPr>
          <p:nvPr/>
        </p:nvSpPr>
        <p:spPr bwMode="auto">
          <a:xfrm>
            <a:off x="4108450" y="4419600"/>
            <a:ext cx="4575175" cy="1016000"/>
          </a:xfrm>
          <a:prstGeom prst="rect">
            <a:avLst/>
          </a:prstGeom>
          <a:noFill/>
          <a:ln w="9525">
            <a:solidFill>
              <a:schemeClr val="tx1"/>
            </a:solidFill>
            <a:miter lim="800000"/>
            <a:headEnd/>
            <a:tailEnd/>
          </a:ln>
        </p:spPr>
        <p:txBody>
          <a:bodyPr wrap="none">
            <a:prstTxWarp prst="textNoShape">
              <a:avLst/>
            </a:prstTxWarp>
            <a:spAutoFit/>
          </a:bodyPr>
          <a:lstStyle/>
          <a:p>
            <a:pPr algn="ctr"/>
            <a:r>
              <a:rPr lang="en-US" altLang="ja-JP" sz="2000"/>
              <a:t>Proper goniometer alignment required!</a:t>
            </a:r>
          </a:p>
          <a:p>
            <a:pPr algn="ctr"/>
            <a:endParaRPr lang="en-US" altLang="ja-JP" sz="2000"/>
          </a:p>
          <a:p>
            <a:pPr algn="ctr"/>
            <a:r>
              <a:rPr lang="en-US" altLang="ja-JP" sz="2000"/>
              <a:t>Keep peaks from shifting!</a:t>
            </a:r>
          </a:p>
        </p:txBody>
      </p:sp>
      <p:sp>
        <p:nvSpPr>
          <p:cNvPr id="27655" name="Text Box 11"/>
          <p:cNvSpPr txBox="1">
            <a:spLocks noChangeArrowheads="1"/>
          </p:cNvSpPr>
          <p:nvPr/>
        </p:nvSpPr>
        <p:spPr bwMode="auto">
          <a:xfrm>
            <a:off x="838200" y="2971800"/>
            <a:ext cx="2711450" cy="366713"/>
          </a:xfrm>
          <a:prstGeom prst="rect">
            <a:avLst/>
          </a:prstGeom>
          <a:noFill/>
          <a:ln w="9525">
            <a:noFill/>
            <a:miter lim="800000"/>
            <a:headEnd/>
            <a:tailEnd/>
          </a:ln>
        </p:spPr>
        <p:txBody>
          <a:bodyPr wrap="none">
            <a:prstTxWarp prst="textNoShape">
              <a:avLst/>
            </a:prstTxWarp>
            <a:spAutoFit/>
          </a:bodyPr>
          <a:lstStyle/>
          <a:p>
            <a:r>
              <a:rPr lang="en-US" altLang="ja-JP"/>
              <a:t>typical 5-axis goniometer</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Before using PopLA….</a:t>
            </a:r>
          </a:p>
        </p:txBody>
      </p:sp>
      <p:pic>
        <p:nvPicPr>
          <p:cNvPr id="27657" name="Picture 65"/>
          <p:cNvPicPr>
            <a:picLocks noChangeAspect="1" noChangeArrowheads="1"/>
          </p:cNvPicPr>
          <p:nvPr/>
        </p:nvPicPr>
        <p:blipFill>
          <a:blip r:embed="rId4"/>
          <a:srcRect r="47183"/>
          <a:stretch>
            <a:fillRect/>
          </a:stretch>
        </p:blipFill>
        <p:spPr bwMode="auto">
          <a:xfrm>
            <a:off x="685800" y="3524250"/>
            <a:ext cx="2971800" cy="20383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04800" y="914400"/>
            <a:ext cx="3886200" cy="2667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800"/>
              <a:t>The combination of the </a:t>
            </a:r>
            <a:r>
              <a:rPr lang="en-US" altLang="ja-JP" sz="1800" i="1">
                <a:latin typeface="Symbol" charset="2"/>
              </a:rPr>
              <a:t>q-2q</a:t>
            </a:r>
            <a:r>
              <a:rPr lang="en-US" altLang="ja-JP" sz="1800"/>
              <a:t> setting and the tilt of the specimen spreads out the beam on the specimen surface.</a:t>
            </a:r>
          </a:p>
          <a:p>
            <a:pPr marL="342900" indent="-342900">
              <a:lnSpc>
                <a:spcPct val="90000"/>
              </a:lnSpc>
              <a:spcBef>
                <a:spcPct val="20000"/>
              </a:spcBef>
              <a:buFontTx/>
              <a:buChar char="•"/>
            </a:pPr>
            <a:r>
              <a:rPr lang="en-US" altLang="ja-JP" sz="1800"/>
              <a:t>Above a certain spread, not all the diffracted beam enters the detector.</a:t>
            </a:r>
          </a:p>
          <a:p>
            <a:pPr marL="342900" indent="-342900">
              <a:lnSpc>
                <a:spcPct val="90000"/>
              </a:lnSpc>
              <a:spcBef>
                <a:spcPct val="20000"/>
              </a:spcBef>
              <a:buFontTx/>
              <a:buChar char="•"/>
            </a:pPr>
            <a:r>
              <a:rPr lang="en-US" altLang="ja-JP" sz="1800"/>
              <a:t>Therefore, at large tilt angles, the intensity decreases </a:t>
            </a:r>
            <a:r>
              <a:rPr lang="en-US" altLang="ja-JP" sz="1800" i="1"/>
              <a:t>for purely geometrical reasons</a:t>
            </a:r>
            <a:r>
              <a:rPr lang="en-US" altLang="ja-JP" sz="1800"/>
              <a:t>.</a:t>
            </a:r>
          </a:p>
        </p:txBody>
      </p:sp>
      <p:pic>
        <p:nvPicPr>
          <p:cNvPr id="28675" name="Picture 5"/>
          <p:cNvPicPr>
            <a:picLocks noChangeAspect="1" noChangeArrowheads="1"/>
          </p:cNvPicPr>
          <p:nvPr/>
        </p:nvPicPr>
        <p:blipFill>
          <a:blip r:embed="rId2"/>
          <a:srcRect/>
          <a:stretch>
            <a:fillRect/>
          </a:stretch>
        </p:blipFill>
        <p:spPr bwMode="auto">
          <a:xfrm>
            <a:off x="4191000" y="1447800"/>
            <a:ext cx="4319588" cy="3683000"/>
          </a:xfrm>
          <a:prstGeom prst="rect">
            <a:avLst/>
          </a:prstGeom>
          <a:noFill/>
          <a:ln w="9525">
            <a:noFill/>
            <a:miter lim="800000"/>
            <a:headEnd/>
            <a:tailEnd/>
          </a:ln>
        </p:spPr>
      </p:pic>
      <p:grpSp>
        <p:nvGrpSpPr>
          <p:cNvPr id="28676" name="Group 10"/>
          <p:cNvGrpSpPr>
            <a:grpSpLocks/>
          </p:cNvGrpSpPr>
          <p:nvPr/>
        </p:nvGrpSpPr>
        <p:grpSpPr bwMode="auto">
          <a:xfrm>
            <a:off x="-11113" y="3810000"/>
            <a:ext cx="3810001" cy="2613025"/>
            <a:chOff x="-10948" y="3810000"/>
            <a:chExt cx="3810000" cy="2613025"/>
          </a:xfrm>
        </p:grpSpPr>
        <p:pic>
          <p:nvPicPr>
            <p:cNvPr id="28679" name="Picture 65"/>
            <p:cNvPicPr>
              <a:picLocks noChangeAspect="1" noChangeArrowheads="1"/>
            </p:cNvPicPr>
            <p:nvPr/>
          </p:nvPicPr>
          <p:blipFill>
            <a:blip r:embed="rId3"/>
            <a:srcRect r="47183"/>
            <a:stretch>
              <a:fillRect/>
            </a:stretch>
          </p:blipFill>
          <p:spPr bwMode="auto">
            <a:xfrm>
              <a:off x="-10948" y="3810000"/>
              <a:ext cx="3810000" cy="2613025"/>
            </a:xfrm>
            <a:prstGeom prst="rect">
              <a:avLst/>
            </a:prstGeom>
            <a:noFill/>
            <a:ln w="9525">
              <a:noFill/>
              <a:miter lim="800000"/>
              <a:headEnd/>
              <a:tailEnd/>
            </a:ln>
          </p:spPr>
        </p:pic>
        <p:sp>
          <p:nvSpPr>
            <p:cNvPr id="28680" name="Line 8"/>
            <p:cNvSpPr>
              <a:spLocks noChangeShapeType="1"/>
            </p:cNvSpPr>
            <p:nvPr/>
          </p:nvSpPr>
          <p:spPr bwMode="auto">
            <a:xfrm>
              <a:off x="2209800" y="43434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ja-JP" altLang="en-US"/>
            </a:p>
          </p:txBody>
        </p:sp>
        <p:sp>
          <p:nvSpPr>
            <p:cNvPr id="28681" name="Line 9"/>
            <p:cNvSpPr>
              <a:spLocks noChangeShapeType="1"/>
            </p:cNvSpPr>
            <p:nvPr/>
          </p:nvSpPr>
          <p:spPr bwMode="auto">
            <a:xfrm flipH="1">
              <a:off x="1752164" y="5432541"/>
              <a:ext cx="381000" cy="0"/>
            </a:xfrm>
            <a:prstGeom prst="line">
              <a:avLst/>
            </a:prstGeom>
            <a:noFill/>
            <a:ln w="9525">
              <a:solidFill>
                <a:schemeClr val="tx1"/>
              </a:solidFill>
              <a:round/>
              <a:headEnd/>
              <a:tailEnd type="triangle" w="med" len="med"/>
            </a:ln>
          </p:spPr>
          <p:txBody>
            <a:bodyPr>
              <a:prstTxWarp prst="textNoShape">
                <a:avLst/>
              </a:prstTxWarp>
            </a:bodyPr>
            <a:lstStyle/>
            <a:p>
              <a:endParaRPr lang="ja-JP" altLang="en-US"/>
            </a:p>
          </p:txBody>
        </p:sp>
        <p:sp>
          <p:nvSpPr>
            <p:cNvPr id="28682" name="Line 10"/>
            <p:cNvSpPr>
              <a:spLocks noChangeShapeType="1"/>
            </p:cNvSpPr>
            <p:nvPr/>
          </p:nvSpPr>
          <p:spPr bwMode="auto">
            <a:xfrm>
              <a:off x="2285564" y="5432541"/>
              <a:ext cx="381000" cy="0"/>
            </a:xfrm>
            <a:prstGeom prst="line">
              <a:avLst/>
            </a:prstGeom>
            <a:noFill/>
            <a:ln w="9525">
              <a:solidFill>
                <a:schemeClr val="tx1"/>
              </a:solidFill>
              <a:round/>
              <a:headEnd/>
              <a:tailEnd type="triangle" w="med" len="med"/>
            </a:ln>
          </p:spPr>
          <p:txBody>
            <a:bodyPr>
              <a:prstTxWarp prst="textNoShape">
                <a:avLst/>
              </a:prstTxWarp>
            </a:bodyPr>
            <a:lstStyle/>
            <a:p>
              <a:endParaRPr lang="ja-JP" altLang="en-US"/>
            </a:p>
          </p:txBody>
        </p:sp>
      </p:grpSp>
      <p:sp>
        <p:nvSpPr>
          <p:cNvPr id="28677" name="TextBox 10"/>
          <p:cNvSpPr txBox="1">
            <a:spLocks noChangeArrowheads="1"/>
          </p:cNvSpPr>
          <p:nvPr/>
        </p:nvSpPr>
        <p:spPr bwMode="auto">
          <a:xfrm>
            <a:off x="3908425" y="5257800"/>
            <a:ext cx="4930775" cy="1200150"/>
          </a:xfrm>
          <a:prstGeom prst="rect">
            <a:avLst/>
          </a:prstGeom>
          <a:noFill/>
          <a:ln w="9525">
            <a:noFill/>
            <a:miter lim="800000"/>
            <a:headEnd/>
            <a:tailEnd/>
          </a:ln>
        </p:spPr>
        <p:txBody>
          <a:bodyPr>
            <a:prstTxWarp prst="textNoShape">
              <a:avLst/>
            </a:prstTxWarp>
            <a:spAutoFit/>
          </a:bodyPr>
          <a:lstStyle/>
          <a:p>
            <a:r>
              <a:rPr lang="en-US" altLang="ja-JP" sz="1800"/>
              <a:t>Tilting of a random sample will result in a</a:t>
            </a:r>
          </a:p>
          <a:p>
            <a:r>
              <a:rPr lang="en-US" altLang="ja-JP" sz="1800"/>
              <a:t>reduction of peak height and broadening of peak width; this can lead to overlap of peaks and cross-talk between pole figures.</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Geometric Defocussing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762000" y="990600"/>
            <a:ext cx="7772400" cy="2971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800"/>
              <a:t>Defocusing correction more important with decreasing </a:t>
            </a:r>
            <a:r>
              <a:rPr lang="en-US" altLang="ja-JP" sz="1800" i="1"/>
              <a:t>2</a:t>
            </a:r>
            <a:r>
              <a:rPr lang="en-US" altLang="ja-JP" sz="1800" i="1">
                <a:latin typeface="Symbol" charset="2"/>
              </a:rPr>
              <a:t>q</a:t>
            </a:r>
            <a:r>
              <a:rPr lang="en-US" altLang="ja-JP" sz="1800"/>
              <a:t> and narrower receiving slit.</a:t>
            </a:r>
          </a:p>
          <a:p>
            <a:pPr marL="342900" indent="-342900">
              <a:lnSpc>
                <a:spcPct val="90000"/>
              </a:lnSpc>
              <a:spcBef>
                <a:spcPct val="20000"/>
              </a:spcBef>
              <a:buFontTx/>
              <a:buChar char="•"/>
            </a:pPr>
            <a:r>
              <a:rPr lang="en-US" altLang="ja-JP" sz="1800"/>
              <a:t>Best procedure involves measuring the intensity from a reference sample with random texture. </a:t>
            </a:r>
          </a:p>
          <a:p>
            <a:pPr marL="342900" indent="-342900">
              <a:lnSpc>
                <a:spcPct val="90000"/>
              </a:lnSpc>
              <a:spcBef>
                <a:spcPct val="20000"/>
              </a:spcBef>
              <a:buFontTx/>
              <a:buChar char="•"/>
            </a:pPr>
            <a:r>
              <a:rPr lang="en-US" altLang="ja-JP" sz="1800"/>
              <a:t>If such a reference sample is not available, one may have to correct the available defocusing curves in order to optimize the correction.</a:t>
            </a:r>
          </a:p>
          <a:p>
            <a:pPr marL="342900" indent="-342900">
              <a:lnSpc>
                <a:spcPct val="90000"/>
              </a:lnSpc>
              <a:spcBef>
                <a:spcPct val="20000"/>
              </a:spcBef>
              <a:buFontTx/>
              <a:buChar char="•"/>
            </a:pPr>
            <a:r>
              <a:rPr lang="en-US" altLang="ja-JP" sz="1800"/>
              <a:t>An important point to be aware of is that the exact shape of each defocussing curve depends on the material and the machine.  The material influence is primarily through the diffraction angles (correction is more important for small angles).  The machine influence is primarily through the slit widths (acceptance angle at the detector, e.g.).</a:t>
            </a:r>
          </a:p>
        </p:txBody>
      </p:sp>
      <p:pic>
        <p:nvPicPr>
          <p:cNvPr id="29699" name="Picture 6"/>
          <p:cNvPicPr>
            <a:picLocks noChangeAspect="1" noChangeArrowheads="1"/>
          </p:cNvPicPr>
          <p:nvPr/>
        </p:nvPicPr>
        <p:blipFill>
          <a:blip r:embed="rId2"/>
          <a:srcRect/>
          <a:stretch>
            <a:fillRect/>
          </a:stretch>
        </p:blipFill>
        <p:spPr bwMode="auto">
          <a:xfrm>
            <a:off x="2590800" y="4179888"/>
            <a:ext cx="3962400" cy="2678112"/>
          </a:xfrm>
          <a:prstGeom prst="rect">
            <a:avLst/>
          </a:prstGeom>
          <a:noFill/>
          <a:ln w="9525">
            <a:noFill/>
            <a:miter lim="800000"/>
            <a:headEnd/>
            <a:tailEnd/>
          </a:ln>
        </p:spPr>
      </p:pic>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000" i="1">
                <a:solidFill>
                  <a:srgbClr val="000BC0"/>
                </a:solidFill>
                <a:effectLst>
                  <a:outerShdw blurRad="38100" dist="38100" dir="2700000" algn="tl">
                    <a:srgbClr val="DDDDDD"/>
                  </a:outerShdw>
                </a:effectLst>
              </a:rPr>
              <a:t>Importance of Defocussing Corrections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2"/>
          <a:srcRect l="15471" t="43755" r="45943" b="10626"/>
          <a:stretch>
            <a:fillRect/>
          </a:stretch>
        </p:blipFill>
        <p:spPr bwMode="auto">
          <a:xfrm>
            <a:off x="1066800" y="3505200"/>
            <a:ext cx="1533525" cy="1358900"/>
          </a:xfrm>
          <a:prstGeom prst="rect">
            <a:avLst/>
          </a:prstGeom>
          <a:noFill/>
          <a:ln w="9525">
            <a:noFill/>
            <a:miter lim="800000"/>
            <a:headEnd/>
            <a:tailEnd/>
          </a:ln>
        </p:spPr>
      </p:pic>
      <p:pic>
        <p:nvPicPr>
          <p:cNvPr id="30723" name="Picture 6"/>
          <p:cNvPicPr>
            <a:picLocks noChangeAspect="1" noChangeArrowheads="1"/>
          </p:cNvPicPr>
          <p:nvPr/>
        </p:nvPicPr>
        <p:blipFill>
          <a:blip r:embed="rId2"/>
          <a:srcRect/>
          <a:stretch>
            <a:fillRect/>
          </a:stretch>
        </p:blipFill>
        <p:spPr bwMode="auto">
          <a:xfrm>
            <a:off x="762000" y="914400"/>
            <a:ext cx="2590800" cy="1943100"/>
          </a:xfrm>
          <a:prstGeom prst="rect">
            <a:avLst/>
          </a:prstGeom>
          <a:noFill/>
          <a:ln w="9525">
            <a:noFill/>
            <a:miter lim="800000"/>
            <a:headEnd/>
            <a:tailEnd/>
          </a:ln>
        </p:spPr>
      </p:pic>
      <p:cxnSp>
        <p:nvCxnSpPr>
          <p:cNvPr id="6" name="Straight Arrow Connector 5"/>
          <p:cNvCxnSpPr>
            <a:cxnSpLocks noChangeShapeType="1"/>
          </p:cNvCxnSpPr>
          <p:nvPr/>
        </p:nvCxnSpPr>
        <p:spPr bwMode="auto">
          <a:xfrm rot="5400000" flipH="1" flipV="1">
            <a:off x="3358357" y="1815306"/>
            <a:ext cx="914400" cy="158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8" name="Straight Arrow Connector 7"/>
          <p:cNvCxnSpPr/>
          <p:nvPr/>
        </p:nvCxnSpPr>
        <p:spPr>
          <a:xfrm>
            <a:off x="3816350" y="2271713"/>
            <a:ext cx="914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733800" y="2209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rgbClr val="FFFFFF"/>
              </a:solidFill>
              <a:ea typeface="ＭＳ Ｐゴシック" charset="-128"/>
              <a:cs typeface="ＭＳ Ｐゴシック" charset="-128"/>
            </a:endParaRPr>
          </a:p>
        </p:txBody>
      </p:sp>
      <p:sp>
        <p:nvSpPr>
          <p:cNvPr id="10" name="Curved Left Arrow 9"/>
          <p:cNvSpPr/>
          <p:nvPr/>
        </p:nvSpPr>
        <p:spPr>
          <a:xfrm>
            <a:off x="2819400" y="3581400"/>
            <a:ext cx="609600" cy="12192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chemeClr val="tx1"/>
              </a:solidFill>
              <a:ea typeface="ＭＳ Ｐゴシック" charset="-128"/>
              <a:cs typeface="ＭＳ Ｐゴシック" charset="-128"/>
            </a:endParaRPr>
          </a:p>
        </p:txBody>
      </p:sp>
      <p:sp>
        <p:nvSpPr>
          <p:cNvPr id="30728" name="TextBox 10"/>
          <p:cNvSpPr txBox="1">
            <a:spLocks noChangeArrowheads="1"/>
          </p:cNvSpPr>
          <p:nvPr/>
        </p:nvSpPr>
        <p:spPr bwMode="auto">
          <a:xfrm>
            <a:off x="3505200" y="3276600"/>
            <a:ext cx="5257800" cy="1631216"/>
          </a:xfrm>
          <a:prstGeom prst="rect">
            <a:avLst/>
          </a:prstGeom>
          <a:noFill/>
          <a:ln w="9525">
            <a:noFill/>
            <a:miter lim="800000"/>
            <a:headEnd/>
            <a:tailEnd/>
          </a:ln>
        </p:spPr>
        <p:txBody>
          <a:bodyPr wrap="square">
            <a:prstTxWarp prst="textNoShape">
              <a:avLst/>
            </a:prstTxWarp>
            <a:spAutoFit/>
          </a:bodyPr>
          <a:lstStyle/>
          <a:p>
            <a:r>
              <a:rPr lang="en-US" altLang="ja-JP" sz="2000" b="1" dirty="0" err="1"/>
              <a:t>popLA</a:t>
            </a:r>
            <a:r>
              <a:rPr lang="en-US" altLang="ja-JP" sz="2000" dirty="0"/>
              <a:t> assumes a counter-clockwise data</a:t>
            </a:r>
          </a:p>
          <a:p>
            <a:r>
              <a:rPr lang="en-US" altLang="ja-JP" sz="2000" dirty="0"/>
              <a:t>sequence in files thus UNRAW inverts the</a:t>
            </a:r>
          </a:p>
          <a:p>
            <a:r>
              <a:rPr lang="en-US" altLang="ja-JP" sz="2000" dirty="0"/>
              <a:t>spin (RAW-EPF) since ‘our’ goniometer</a:t>
            </a:r>
          </a:p>
          <a:p>
            <a:r>
              <a:rPr lang="en-US" altLang="ja-JP" sz="2000" dirty="0"/>
              <a:t>spins clockwise</a:t>
            </a:r>
            <a:r>
              <a:rPr lang="en-US" altLang="ja-JP" sz="2000" dirty="0" smtClean="0"/>
              <a:t>.</a:t>
            </a:r>
            <a:r>
              <a:rPr lang="en-US" altLang="ja-JP" sz="2000" dirty="0" smtClean="0">
                <a:ea typeface="ＭＳ Ｐゴシック" charset="-128"/>
              </a:rPr>
              <a:t>  </a:t>
            </a:r>
            <a:r>
              <a:rPr lang="en-US" altLang="ja-JP" sz="2000" dirty="0" smtClean="0">
                <a:solidFill>
                  <a:srgbClr val="FF0000"/>
                </a:solidFill>
                <a:ea typeface="ＭＳ Ｐゴシック" charset="-128"/>
              </a:rPr>
              <a:t>Check the sense of rotation on your own system</a:t>
            </a:r>
            <a:r>
              <a:rPr lang="en-US" altLang="ja-JP" sz="2000" dirty="0" smtClean="0">
                <a:ea typeface="ＭＳ Ｐゴシック" charset="-128"/>
              </a:rPr>
              <a:t>!</a:t>
            </a:r>
            <a:endParaRPr lang="en-US" altLang="ja-JP" sz="2000" dirty="0"/>
          </a:p>
        </p:txBody>
      </p:sp>
      <p:sp>
        <p:nvSpPr>
          <p:cNvPr id="30729" name="TextBox 11"/>
          <p:cNvSpPr txBox="1">
            <a:spLocks noChangeArrowheads="1"/>
          </p:cNvSpPr>
          <p:nvPr/>
        </p:nvSpPr>
        <p:spPr bwMode="auto">
          <a:xfrm>
            <a:off x="3657600" y="2362200"/>
            <a:ext cx="774700" cy="366713"/>
          </a:xfrm>
          <a:prstGeom prst="rect">
            <a:avLst/>
          </a:prstGeom>
          <a:noFill/>
          <a:ln w="9525">
            <a:noFill/>
            <a:miter lim="800000"/>
            <a:headEnd/>
            <a:tailEnd/>
          </a:ln>
        </p:spPr>
        <p:txBody>
          <a:bodyPr wrap="none">
            <a:prstTxWarp prst="textNoShape">
              <a:avLst/>
            </a:prstTxWarp>
            <a:spAutoFit/>
          </a:bodyPr>
          <a:lstStyle/>
          <a:p>
            <a:r>
              <a:rPr lang="en-US" altLang="ja-JP"/>
              <a:t>3=ND</a:t>
            </a:r>
          </a:p>
        </p:txBody>
      </p:sp>
      <p:sp>
        <p:nvSpPr>
          <p:cNvPr id="30730" name="TextBox 12"/>
          <p:cNvSpPr txBox="1">
            <a:spLocks noChangeArrowheads="1"/>
          </p:cNvSpPr>
          <p:nvPr/>
        </p:nvSpPr>
        <p:spPr bwMode="auto">
          <a:xfrm>
            <a:off x="4495800" y="2362200"/>
            <a:ext cx="749300" cy="366713"/>
          </a:xfrm>
          <a:prstGeom prst="rect">
            <a:avLst/>
          </a:prstGeom>
          <a:noFill/>
          <a:ln w="9525">
            <a:noFill/>
            <a:miter lim="800000"/>
            <a:headEnd/>
            <a:tailEnd/>
          </a:ln>
        </p:spPr>
        <p:txBody>
          <a:bodyPr wrap="none">
            <a:prstTxWarp prst="textNoShape">
              <a:avLst/>
            </a:prstTxWarp>
            <a:spAutoFit/>
          </a:bodyPr>
          <a:lstStyle/>
          <a:p>
            <a:r>
              <a:rPr lang="en-US" altLang="ja-JP"/>
              <a:t>2=TD</a:t>
            </a:r>
          </a:p>
        </p:txBody>
      </p:sp>
      <p:sp>
        <p:nvSpPr>
          <p:cNvPr id="30731" name="TextBox 13"/>
          <p:cNvSpPr txBox="1">
            <a:spLocks noChangeArrowheads="1"/>
          </p:cNvSpPr>
          <p:nvPr/>
        </p:nvSpPr>
        <p:spPr bwMode="auto">
          <a:xfrm>
            <a:off x="3657600" y="1066800"/>
            <a:ext cx="774700" cy="366713"/>
          </a:xfrm>
          <a:prstGeom prst="rect">
            <a:avLst/>
          </a:prstGeom>
          <a:noFill/>
          <a:ln w="9525">
            <a:noFill/>
            <a:miter lim="800000"/>
            <a:headEnd/>
            <a:tailEnd/>
          </a:ln>
        </p:spPr>
        <p:txBody>
          <a:bodyPr wrap="none">
            <a:prstTxWarp prst="textNoShape">
              <a:avLst/>
            </a:prstTxWarp>
            <a:spAutoFit/>
          </a:bodyPr>
          <a:lstStyle/>
          <a:p>
            <a:r>
              <a:rPr lang="en-US" altLang="ja-JP"/>
              <a:t>1=RD</a:t>
            </a:r>
          </a:p>
        </p:txBody>
      </p:sp>
      <p:sp>
        <p:nvSpPr>
          <p:cNvPr id="30732" name="TextBox 14"/>
          <p:cNvSpPr txBox="1">
            <a:spLocks noChangeArrowheads="1"/>
          </p:cNvSpPr>
          <p:nvPr/>
        </p:nvSpPr>
        <p:spPr bwMode="auto">
          <a:xfrm>
            <a:off x="5410200" y="1143000"/>
            <a:ext cx="3705225" cy="1692275"/>
          </a:xfrm>
          <a:prstGeom prst="rect">
            <a:avLst/>
          </a:prstGeom>
          <a:noFill/>
          <a:ln w="9525">
            <a:noFill/>
            <a:miter lim="800000"/>
            <a:headEnd/>
            <a:tailEnd/>
          </a:ln>
        </p:spPr>
        <p:txBody>
          <a:bodyPr wrap="none">
            <a:prstTxWarp prst="textNoShape">
              <a:avLst/>
            </a:prstTxWarp>
            <a:spAutoFit/>
          </a:bodyPr>
          <a:lstStyle/>
          <a:p>
            <a:r>
              <a:rPr lang="en-US" altLang="ja-JP" sz="2000"/>
              <a:t>Mark samples with orientations</a:t>
            </a:r>
          </a:p>
          <a:p>
            <a:r>
              <a:rPr lang="en-US" altLang="ja-JP" sz="2000"/>
              <a:t>Record connection between</a:t>
            </a:r>
          </a:p>
          <a:p>
            <a:r>
              <a:rPr lang="en-US" altLang="ja-JP" sz="2000"/>
              <a:t>sample nomenclature and</a:t>
            </a:r>
          </a:p>
          <a:p>
            <a:r>
              <a:rPr lang="en-US" altLang="ja-JP" sz="2000"/>
              <a:t>orientation with goniometer</a:t>
            </a:r>
          </a:p>
          <a:p>
            <a:r>
              <a:rPr lang="en-US" altLang="ja-JP" sz="2000"/>
              <a:t>reference frame.</a:t>
            </a:r>
          </a:p>
        </p:txBody>
      </p:sp>
      <p:sp>
        <p:nvSpPr>
          <p:cNvPr id="30733" name="TextBox 15"/>
          <p:cNvSpPr txBox="1">
            <a:spLocks noChangeArrowheads="1"/>
          </p:cNvSpPr>
          <p:nvPr/>
        </p:nvSpPr>
        <p:spPr bwMode="auto">
          <a:xfrm>
            <a:off x="1143000" y="5156200"/>
            <a:ext cx="7481888" cy="1016000"/>
          </a:xfrm>
          <a:prstGeom prst="rect">
            <a:avLst/>
          </a:prstGeom>
          <a:noFill/>
          <a:ln w="19050">
            <a:solidFill>
              <a:schemeClr val="tx1"/>
            </a:solidFill>
            <a:miter lim="800000"/>
            <a:headEnd/>
            <a:tailEnd/>
          </a:ln>
        </p:spPr>
        <p:txBody>
          <a:bodyPr wrap="none">
            <a:prstTxWarp prst="textNoShape">
              <a:avLst/>
            </a:prstTxWarp>
            <a:spAutoFit/>
          </a:bodyPr>
          <a:lstStyle/>
          <a:p>
            <a:r>
              <a:rPr lang="en-US" altLang="ja-JP" sz="2000"/>
              <a:t>Keeping track of these orientations is critical when dealing</a:t>
            </a:r>
          </a:p>
          <a:p>
            <a:r>
              <a:rPr lang="en-US" altLang="ja-JP" sz="2000"/>
              <a:t>with non-symmetric textures as well as when you write your own</a:t>
            </a:r>
          </a:p>
          <a:p>
            <a:r>
              <a:rPr lang="en-US" altLang="ja-JP" sz="2000"/>
              <a:t>programs to convert goniometer specific data into popLA format.</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Coordinate Systems and Rotations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noFill/>
        </p:spPr>
        <p:txBody>
          <a:bodyPr/>
          <a:lstStyle/>
          <a:p>
            <a:fld id="{BD6A13D7-CD33-404C-9B7F-81D8D067D565}" type="slidenum">
              <a:rPr lang="en-US" altLang="ja-JP" smtClean="0"/>
              <a:pPr/>
              <a:t>16</a:t>
            </a:fld>
            <a:endParaRPr lang="en-US" altLang="ja-JP" smtClean="0"/>
          </a:p>
        </p:txBody>
      </p:sp>
      <p:sp>
        <p:nvSpPr>
          <p:cNvPr id="3" name="Rectangle 2"/>
          <p:cNvSpPr txBox="1">
            <a:spLocks noChangeArrowheads="1"/>
          </p:cNvSpPr>
          <p:nvPr/>
        </p:nvSpPr>
        <p:spPr bwMode="auto">
          <a:xfrm>
            <a:off x="152400" y="7620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Instrument vs. Material Frames</a:t>
            </a:r>
          </a:p>
        </p:txBody>
      </p:sp>
      <p:sp>
        <p:nvSpPr>
          <p:cNvPr id="31748" name="TextBox 14"/>
          <p:cNvSpPr txBox="1">
            <a:spLocks noChangeArrowheads="1"/>
          </p:cNvSpPr>
          <p:nvPr/>
        </p:nvSpPr>
        <p:spPr bwMode="auto">
          <a:xfrm>
            <a:off x="5334000" y="1143000"/>
            <a:ext cx="3468688" cy="2554288"/>
          </a:xfrm>
          <a:prstGeom prst="rect">
            <a:avLst/>
          </a:prstGeom>
          <a:noFill/>
          <a:ln w="9525">
            <a:noFill/>
            <a:miter lim="800000"/>
            <a:headEnd/>
            <a:tailEnd/>
          </a:ln>
        </p:spPr>
        <p:txBody>
          <a:bodyPr>
            <a:prstTxWarp prst="textNoShape">
              <a:avLst/>
            </a:prstTxWarp>
            <a:spAutoFit/>
          </a:bodyPr>
          <a:lstStyle/>
          <a:p>
            <a:r>
              <a:rPr lang="en-US" altLang="ja-JP" sz="2000"/>
              <a:t>It can easily happen that the sample is mounted in the instrument (x-ray goniometer, for example) in such a way that the natural material axes are </a:t>
            </a:r>
            <a:r>
              <a:rPr lang="en-US" altLang="ja-JP" sz="2000" i="1"/>
              <a:t>not</a:t>
            </a:r>
            <a:r>
              <a:rPr lang="en-US" altLang="ja-JP" sz="2000"/>
              <a:t> aligned with the instrument axes.</a:t>
            </a:r>
          </a:p>
          <a:p>
            <a:endParaRPr lang="ja-JP" altLang="en-US" sz="2000">
              <a:ea typeface="ＭＳ Ｐゴシック" charset="-128"/>
            </a:endParaRPr>
          </a:p>
        </p:txBody>
      </p:sp>
      <p:pic>
        <p:nvPicPr>
          <p:cNvPr id="31749" name="Picture 6"/>
          <p:cNvPicPr>
            <a:picLocks noChangeAspect="1" noChangeArrowheads="1"/>
          </p:cNvPicPr>
          <p:nvPr/>
        </p:nvPicPr>
        <p:blipFill>
          <a:blip r:embed="rId2"/>
          <a:srcRect/>
          <a:stretch>
            <a:fillRect/>
          </a:stretch>
        </p:blipFill>
        <p:spPr bwMode="auto">
          <a:xfrm>
            <a:off x="762000" y="914400"/>
            <a:ext cx="4470400" cy="3352800"/>
          </a:xfrm>
          <a:prstGeom prst="rect">
            <a:avLst/>
          </a:prstGeom>
          <a:noFill/>
          <a:ln w="9525">
            <a:noFill/>
            <a:miter lim="800000"/>
            <a:headEnd/>
            <a:tailEnd/>
          </a:ln>
        </p:spPr>
      </p:pic>
      <p:cxnSp>
        <p:nvCxnSpPr>
          <p:cNvPr id="7" name="Straight Connector 6"/>
          <p:cNvCxnSpPr>
            <a:cxnSpLocks noChangeShapeType="1"/>
          </p:cNvCxnSpPr>
          <p:nvPr/>
        </p:nvCxnSpPr>
        <p:spPr bwMode="auto">
          <a:xfrm flipV="1">
            <a:off x="2438400" y="2819400"/>
            <a:ext cx="1981200" cy="381000"/>
          </a:xfrm>
          <a:prstGeom prst="line">
            <a:avLst/>
          </a:prstGeom>
          <a:noFill/>
          <a:ln w="57150">
            <a:solidFill>
              <a:srgbClr val="FFFF00"/>
            </a:solidFill>
            <a:round/>
            <a:headEnd/>
            <a:tailEnd type="triangle" w="med" len="med"/>
          </a:ln>
          <a:effectLst>
            <a:outerShdw blurRad="203200" dist="20000" dir="5400000" rotWithShape="0">
              <a:schemeClr val="bg1">
                <a:alpha val="37999"/>
              </a:schemeClr>
            </a:outerShdw>
          </a:effectLst>
        </p:spPr>
      </p:cxnSp>
      <p:cxnSp>
        <p:nvCxnSpPr>
          <p:cNvPr id="9" name="Straight Connector 8"/>
          <p:cNvCxnSpPr>
            <a:cxnSpLocks noChangeShapeType="1"/>
          </p:cNvCxnSpPr>
          <p:nvPr/>
        </p:nvCxnSpPr>
        <p:spPr bwMode="auto">
          <a:xfrm rot="16200000" flipV="1">
            <a:off x="1485900" y="2247900"/>
            <a:ext cx="1828800" cy="76200"/>
          </a:xfrm>
          <a:prstGeom prst="line">
            <a:avLst/>
          </a:prstGeom>
          <a:noFill/>
          <a:ln w="57150">
            <a:solidFill>
              <a:srgbClr val="FFFF00"/>
            </a:solidFill>
            <a:round/>
            <a:headEnd/>
            <a:tailEnd type="triangle" w="med" len="med"/>
          </a:ln>
          <a:effectLst>
            <a:outerShdw blurRad="203200" dist="20000" dir="5400000" rotWithShape="0">
              <a:schemeClr val="bg1">
                <a:alpha val="37999"/>
              </a:schemeClr>
            </a:outerShdw>
          </a:effectLst>
        </p:spPr>
      </p:cxnSp>
      <p:sp>
        <p:nvSpPr>
          <p:cNvPr id="13" name="TextBox 13"/>
          <p:cNvSpPr txBox="1">
            <a:spLocks noChangeArrowheads="1"/>
          </p:cNvSpPr>
          <p:nvPr/>
        </p:nvSpPr>
        <p:spPr bwMode="auto">
          <a:xfrm>
            <a:off x="3505200" y="3048000"/>
            <a:ext cx="169862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1=X</a:t>
            </a:r>
            <a:r>
              <a:rPr lang="en-US" baseline="-25000">
                <a:solidFill>
                  <a:schemeClr val="bg1"/>
                </a:solidFill>
                <a:effectLst>
                  <a:outerShdw blurRad="38100" dist="38100" dir="2700000" algn="tl">
                    <a:srgbClr val="DDDDDD"/>
                  </a:outerShdw>
                </a:effectLst>
              </a:rPr>
              <a:t>instrument</a:t>
            </a:r>
            <a:endParaRPr lang="en-US">
              <a:solidFill>
                <a:schemeClr val="bg1"/>
              </a:solidFill>
              <a:effectLst>
                <a:outerShdw blurRad="38100" dist="38100" dir="2700000" algn="tl">
                  <a:srgbClr val="DDDDDD"/>
                </a:outerShdw>
              </a:effectLst>
            </a:endParaRPr>
          </a:p>
        </p:txBody>
      </p:sp>
      <p:cxnSp>
        <p:nvCxnSpPr>
          <p:cNvPr id="15" name="Straight Connector 14"/>
          <p:cNvCxnSpPr>
            <a:cxnSpLocks noChangeShapeType="1"/>
          </p:cNvCxnSpPr>
          <p:nvPr/>
        </p:nvCxnSpPr>
        <p:spPr bwMode="auto">
          <a:xfrm rot="10800000" flipV="1">
            <a:off x="1143000" y="3124200"/>
            <a:ext cx="1295400" cy="76200"/>
          </a:xfrm>
          <a:prstGeom prst="line">
            <a:avLst/>
          </a:prstGeom>
          <a:noFill/>
          <a:ln w="57150">
            <a:solidFill>
              <a:srgbClr val="FF6600"/>
            </a:solidFill>
            <a:round/>
            <a:headEnd/>
            <a:tailEnd type="triangle" w="med" len="med"/>
          </a:ln>
          <a:effectLst>
            <a:outerShdw blurRad="203200" dist="20000" dir="5400000" rotWithShape="0">
              <a:schemeClr val="bg1">
                <a:alpha val="37999"/>
              </a:schemeClr>
            </a:outerShdw>
          </a:effectLst>
        </p:spPr>
      </p:cxnSp>
      <p:cxnSp>
        <p:nvCxnSpPr>
          <p:cNvPr id="17" name="Straight Connector 16"/>
          <p:cNvCxnSpPr/>
          <p:nvPr/>
        </p:nvCxnSpPr>
        <p:spPr>
          <a:xfrm rot="5400000">
            <a:off x="1980407" y="3580606"/>
            <a:ext cx="914400" cy="1587"/>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9" name="TextBox 13"/>
          <p:cNvSpPr txBox="1">
            <a:spLocks noChangeArrowheads="1"/>
          </p:cNvSpPr>
          <p:nvPr/>
        </p:nvSpPr>
        <p:spPr bwMode="auto">
          <a:xfrm>
            <a:off x="685800" y="2667000"/>
            <a:ext cx="147002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1=X</a:t>
            </a:r>
            <a:r>
              <a:rPr lang="en-US" baseline="-25000">
                <a:solidFill>
                  <a:schemeClr val="bg1"/>
                </a:solidFill>
                <a:effectLst>
                  <a:outerShdw blurRad="38100" dist="38100" dir="2700000" algn="tl">
                    <a:srgbClr val="DDDDDD"/>
                  </a:outerShdw>
                </a:effectLst>
              </a:rPr>
              <a:t>material</a:t>
            </a:r>
            <a:endParaRPr lang="en-US">
              <a:solidFill>
                <a:schemeClr val="bg1"/>
              </a:solidFill>
              <a:effectLst>
                <a:outerShdw blurRad="38100" dist="38100" dir="2700000" algn="tl">
                  <a:srgbClr val="DDDDDD"/>
                </a:outerShdw>
              </a:effectLst>
            </a:endParaRPr>
          </a:p>
        </p:txBody>
      </p:sp>
      <p:sp>
        <p:nvSpPr>
          <p:cNvPr id="20" name="TextBox 13"/>
          <p:cNvSpPr txBox="1">
            <a:spLocks noChangeArrowheads="1"/>
          </p:cNvSpPr>
          <p:nvPr/>
        </p:nvSpPr>
        <p:spPr bwMode="auto">
          <a:xfrm>
            <a:off x="2416175" y="3733800"/>
            <a:ext cx="164147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2 = Y</a:t>
            </a:r>
            <a:r>
              <a:rPr lang="en-US" baseline="-25000">
                <a:solidFill>
                  <a:schemeClr val="bg1"/>
                </a:solidFill>
                <a:effectLst>
                  <a:outerShdw blurRad="38100" dist="38100" dir="2700000" algn="tl">
                    <a:srgbClr val="DDDDDD"/>
                  </a:outerShdw>
                </a:effectLst>
              </a:rPr>
              <a:t>material</a:t>
            </a:r>
            <a:endParaRPr lang="en-US">
              <a:solidFill>
                <a:schemeClr val="bg1"/>
              </a:solidFill>
              <a:effectLst>
                <a:outerShdw blurRad="38100" dist="38100" dir="2700000" algn="tl">
                  <a:srgbClr val="DDDDDD"/>
                </a:outerShdw>
              </a:effectLst>
            </a:endParaRPr>
          </a:p>
        </p:txBody>
      </p:sp>
      <p:sp>
        <p:nvSpPr>
          <p:cNvPr id="31757" name="TextBox 14"/>
          <p:cNvSpPr txBox="1">
            <a:spLocks noChangeArrowheads="1"/>
          </p:cNvSpPr>
          <p:nvPr/>
        </p:nvSpPr>
        <p:spPr bwMode="auto">
          <a:xfrm>
            <a:off x="381000" y="4267200"/>
            <a:ext cx="4495800" cy="1938338"/>
          </a:xfrm>
          <a:prstGeom prst="rect">
            <a:avLst/>
          </a:prstGeom>
          <a:noFill/>
          <a:ln w="9525">
            <a:noFill/>
            <a:miter lim="800000"/>
            <a:headEnd/>
            <a:tailEnd/>
          </a:ln>
        </p:spPr>
        <p:txBody>
          <a:bodyPr>
            <a:prstTxWarp prst="textNoShape">
              <a:avLst/>
            </a:prstTxWarp>
            <a:spAutoFit/>
          </a:bodyPr>
          <a:lstStyle/>
          <a:p>
            <a:r>
              <a:rPr lang="en-US" altLang="ja-JP" sz="2000"/>
              <a:t>How can you tell that the instrument and material (sample) axes are not aligned?  Generally the pole figures tell you immediately, especially if any plane rolling has occurred during the lifetime of the material.</a:t>
            </a:r>
          </a:p>
        </p:txBody>
      </p:sp>
      <p:pic>
        <p:nvPicPr>
          <p:cNvPr id="31758" name="Picture 3"/>
          <p:cNvPicPr>
            <a:picLocks noChangeAspect="1" noChangeArrowheads="1"/>
          </p:cNvPicPr>
          <p:nvPr/>
        </p:nvPicPr>
        <p:blipFill>
          <a:blip r:embed="rId3"/>
          <a:srcRect t="6667" r="70000" b="58333"/>
          <a:stretch>
            <a:fillRect/>
          </a:stretch>
        </p:blipFill>
        <p:spPr bwMode="auto">
          <a:xfrm rot="-5400000">
            <a:off x="5924550" y="4133850"/>
            <a:ext cx="2133600" cy="1866900"/>
          </a:xfrm>
          <a:prstGeom prst="rect">
            <a:avLst/>
          </a:prstGeom>
          <a:noFill/>
          <a:ln w="9525">
            <a:noFill/>
            <a:miter lim="800000"/>
            <a:headEnd/>
            <a:tailEnd/>
          </a:ln>
        </p:spPr>
      </p:pic>
      <p:cxnSp>
        <p:nvCxnSpPr>
          <p:cNvPr id="23" name="Straight Connector 22"/>
          <p:cNvCxnSpPr/>
          <p:nvPr/>
        </p:nvCxnSpPr>
        <p:spPr>
          <a:xfrm rot="10800000">
            <a:off x="5638800" y="4953000"/>
            <a:ext cx="1373188" cy="1588"/>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6553994" y="5409406"/>
            <a:ext cx="914400" cy="1588"/>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5" name="TextBox 13"/>
          <p:cNvSpPr txBox="1">
            <a:spLocks noChangeArrowheads="1"/>
          </p:cNvSpPr>
          <p:nvPr/>
        </p:nvSpPr>
        <p:spPr bwMode="auto">
          <a:xfrm>
            <a:off x="4702175" y="4419600"/>
            <a:ext cx="1406525" cy="461963"/>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1=</a:t>
            </a:r>
            <a:r>
              <a:rPr lang="en-US" dirty="0" err="1">
                <a:effectLst>
                  <a:outerShdw blurRad="38100" dist="38100" dir="2700000" algn="tl">
                    <a:srgbClr val="DDDDDD"/>
                  </a:outerShdw>
                </a:effectLst>
                <a:latin typeface="+mj-lt"/>
              </a:rPr>
              <a:t>X</a:t>
            </a:r>
            <a:r>
              <a:rPr lang="en-US" baseline="-25000" dirty="0" err="1">
                <a:effectLst>
                  <a:outerShdw blurRad="38100" dist="38100" dir="2700000" algn="tl">
                    <a:srgbClr val="DDDDDD"/>
                  </a:outerShdw>
                </a:effectLst>
                <a:latin typeface="+mj-lt"/>
              </a:rPr>
              <a:t>material</a:t>
            </a:r>
            <a:endParaRPr lang="en-US" dirty="0">
              <a:effectLst>
                <a:outerShdw blurRad="38100" dist="38100" dir="2700000" algn="tl">
                  <a:srgbClr val="DDDDDD"/>
                </a:outerShdw>
              </a:effectLst>
              <a:latin typeface="+mj-lt"/>
            </a:endParaRPr>
          </a:p>
        </p:txBody>
      </p:sp>
      <p:sp>
        <p:nvSpPr>
          <p:cNvPr id="26" name="TextBox 13"/>
          <p:cNvSpPr txBox="1">
            <a:spLocks noChangeArrowheads="1"/>
          </p:cNvSpPr>
          <p:nvPr/>
        </p:nvSpPr>
        <p:spPr bwMode="auto">
          <a:xfrm>
            <a:off x="6989763" y="5710238"/>
            <a:ext cx="1549400" cy="461962"/>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2 = </a:t>
            </a:r>
            <a:r>
              <a:rPr lang="en-US" dirty="0" err="1">
                <a:effectLst>
                  <a:outerShdw blurRad="38100" dist="38100" dir="2700000" algn="tl">
                    <a:srgbClr val="DDDDDD"/>
                  </a:outerShdw>
                </a:effectLst>
                <a:latin typeface="+mj-lt"/>
              </a:rPr>
              <a:t>Y</a:t>
            </a:r>
            <a:r>
              <a:rPr lang="en-US" baseline="-25000" dirty="0" err="1">
                <a:effectLst>
                  <a:outerShdw blurRad="38100" dist="38100" dir="2700000" algn="tl">
                    <a:srgbClr val="DDDDDD"/>
                  </a:outerShdw>
                </a:effectLst>
                <a:latin typeface="+mj-lt"/>
              </a:rPr>
              <a:t>material</a:t>
            </a:r>
            <a:endParaRPr lang="en-US" dirty="0">
              <a:effectLst>
                <a:outerShdw blurRad="38100" dist="38100" dir="2700000" algn="tl">
                  <a:srgbClr val="DDDDDD"/>
                </a:outerShdw>
              </a:effectLst>
              <a:latin typeface="+mj-lt"/>
            </a:endParaRPr>
          </a:p>
        </p:txBody>
      </p:sp>
      <p:cxnSp>
        <p:nvCxnSpPr>
          <p:cNvPr id="21" name="Straight Connector 20"/>
          <p:cNvCxnSpPr/>
          <p:nvPr/>
        </p:nvCxnSpPr>
        <p:spPr>
          <a:xfrm rot="10800000" flipH="1">
            <a:off x="7008813" y="4953000"/>
            <a:ext cx="1373187" cy="1588"/>
          </a:xfrm>
          <a:prstGeom prst="line">
            <a:avLst/>
          </a:prstGeom>
          <a:ln w="57150" cap="flat" cmpd="sng" algn="ctr">
            <a:solidFill>
              <a:srgbClr val="FFFF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6553994" y="4495006"/>
            <a:ext cx="914400" cy="1588"/>
          </a:xfrm>
          <a:prstGeom prst="line">
            <a:avLst/>
          </a:prstGeom>
          <a:ln w="57150" cap="flat" cmpd="sng" algn="ctr">
            <a:solidFill>
              <a:srgbClr val="FFFF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7" name="TextBox 13"/>
          <p:cNvSpPr txBox="1">
            <a:spLocks noChangeArrowheads="1"/>
          </p:cNvSpPr>
          <p:nvPr/>
        </p:nvSpPr>
        <p:spPr bwMode="auto">
          <a:xfrm>
            <a:off x="7445375" y="4948238"/>
            <a:ext cx="1611313" cy="461962"/>
          </a:xfrm>
          <a:prstGeom prst="rect">
            <a:avLst/>
          </a:prstGeom>
          <a:noFill/>
          <a:ln w="9525">
            <a:noFill/>
            <a:miter lim="800000"/>
            <a:headEnd/>
            <a:tailEnd/>
          </a:ln>
        </p:spPr>
        <p:txBody>
          <a:bodyPr wrap="none">
            <a:prstTxWarp prst="textNoShape">
              <a:avLst/>
            </a:prstTxWarp>
            <a:spAutoFit/>
          </a:bodyPr>
          <a:lstStyle/>
          <a:p>
            <a:pPr>
              <a:defRPr/>
            </a:pPr>
            <a:r>
              <a:rPr lang="en-US">
                <a:effectLst>
                  <a:outerShdw blurRad="38100" dist="38100" dir="2700000" algn="tl">
                    <a:srgbClr val="DDDDDD"/>
                  </a:outerShdw>
                </a:effectLst>
                <a:latin typeface="Times New Roman" charset="0"/>
              </a:rPr>
              <a:t>1=X</a:t>
            </a:r>
            <a:r>
              <a:rPr lang="en-US" baseline="-25000">
                <a:effectLst>
                  <a:outerShdw blurRad="38100" dist="38100" dir="2700000" algn="tl">
                    <a:srgbClr val="DDDDDD"/>
                  </a:outerShdw>
                </a:effectLst>
                <a:latin typeface="Times New Roman" charset="0"/>
              </a:rPr>
              <a:t>instrument</a:t>
            </a:r>
            <a:endParaRPr lang="en-US">
              <a:effectLst>
                <a:outerShdw blurRad="38100" dist="38100" dir="2700000" algn="tl">
                  <a:srgbClr val="DDDDDD"/>
                </a:outerShdw>
              </a:effectLst>
              <a:latin typeface="Times New Roman" charset="0"/>
            </a:endParaRPr>
          </a:p>
        </p:txBody>
      </p:sp>
      <p:sp>
        <p:nvSpPr>
          <p:cNvPr id="28" name="TextBox 13"/>
          <p:cNvSpPr txBox="1">
            <a:spLocks noChangeArrowheads="1"/>
          </p:cNvSpPr>
          <p:nvPr/>
        </p:nvSpPr>
        <p:spPr bwMode="auto">
          <a:xfrm>
            <a:off x="6858000" y="3581400"/>
            <a:ext cx="1611313" cy="461963"/>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2=</a:t>
            </a:r>
            <a:r>
              <a:rPr lang="en-US" dirty="0" err="1">
                <a:effectLst>
                  <a:outerShdw blurRad="38100" dist="38100" dir="2700000" algn="tl">
                    <a:srgbClr val="DDDDDD"/>
                  </a:outerShdw>
                </a:effectLst>
                <a:latin typeface="+mj-lt"/>
              </a:rPr>
              <a:t>Y</a:t>
            </a:r>
            <a:r>
              <a:rPr lang="en-US" baseline="-25000" dirty="0" err="1">
                <a:effectLst>
                  <a:outerShdw blurRad="38100" dist="38100" dir="2700000" algn="tl">
                    <a:srgbClr val="DDDDDD"/>
                  </a:outerShdw>
                </a:effectLst>
                <a:latin typeface="+mj-lt"/>
              </a:rPr>
              <a:t>instrument</a:t>
            </a:r>
            <a:endParaRPr lang="en-US" dirty="0">
              <a:effectLst>
                <a:outerShdw blurRad="38100" dist="38100" dir="2700000" algn="tl">
                  <a:srgbClr val="DDDDDD"/>
                </a:outerShdw>
              </a:effectLst>
              <a:latin typeface="+mj-lt"/>
            </a:endParaRPr>
          </a:p>
        </p:txBody>
      </p:sp>
      <p:sp>
        <p:nvSpPr>
          <p:cNvPr id="30" name="TextBox 29"/>
          <p:cNvSpPr txBox="1">
            <a:spLocks noChangeArrowheads="1"/>
          </p:cNvSpPr>
          <p:nvPr/>
        </p:nvSpPr>
        <p:spPr bwMode="auto">
          <a:xfrm>
            <a:off x="1820863" y="898525"/>
            <a:ext cx="1698625" cy="461963"/>
          </a:xfrm>
          <a:prstGeom prst="rect">
            <a:avLst/>
          </a:prstGeom>
          <a:solidFill>
            <a:srgbClr val="FFFFFF"/>
          </a:solid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rPr>
              <a:t>2=</a:t>
            </a:r>
            <a:r>
              <a:rPr lang="en-US" dirty="0" err="1">
                <a:effectLst>
                  <a:outerShdw blurRad="38100" dist="38100" dir="2700000" algn="tl">
                    <a:srgbClr val="DDDDDD"/>
                  </a:outerShdw>
                </a:effectLst>
              </a:rPr>
              <a:t>Y</a:t>
            </a:r>
            <a:r>
              <a:rPr lang="en-US" baseline="-25000" dirty="0" err="1">
                <a:effectLst>
                  <a:outerShdw blurRad="38100" dist="38100" dir="2700000" algn="tl">
                    <a:srgbClr val="DDDDDD"/>
                  </a:outerShdw>
                </a:effectLst>
              </a:rPr>
              <a:t>instrument</a:t>
            </a:r>
            <a:endParaRPr lang="en-US" dirty="0">
              <a:effectLst>
                <a:outerShdw blurRad="38100" dist="38100" dir="2700000" algn="tl">
                  <a:srgbClr val="DDDDDD"/>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CF25E02B-E92F-314B-B1BE-5934D7D95805}" type="slidenum">
              <a:rPr lang="en-US" altLang="ja-JP" smtClean="0"/>
              <a:pPr/>
              <a:t>17</a:t>
            </a:fld>
            <a:endParaRPr lang="en-US" altLang="ja-JP" smtClean="0"/>
          </a:p>
        </p:txBody>
      </p:sp>
      <p:sp>
        <p:nvSpPr>
          <p:cNvPr id="3" name="Rectangle 2"/>
          <p:cNvSpPr txBox="1">
            <a:spLocks noChangeArrowheads="1"/>
          </p:cNvSpPr>
          <p:nvPr/>
        </p:nvSpPr>
        <p:spPr bwMode="auto">
          <a:xfrm>
            <a:off x="152400" y="7620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000" i="1" dirty="0">
                <a:solidFill>
                  <a:srgbClr val="000BC0"/>
                </a:solidFill>
                <a:effectLst>
                  <a:outerShdw blurRad="38100" dist="38100" dir="2700000" algn="tl">
                    <a:srgbClr val="DDDDDD"/>
                  </a:outerShdw>
                </a:effectLst>
              </a:rPr>
              <a:t>Instrument vs. Material Frames, contd.</a:t>
            </a:r>
          </a:p>
        </p:txBody>
      </p:sp>
      <p:sp>
        <p:nvSpPr>
          <p:cNvPr id="32772" name="TextBox 14"/>
          <p:cNvSpPr txBox="1">
            <a:spLocks noChangeArrowheads="1"/>
          </p:cNvSpPr>
          <p:nvPr/>
        </p:nvSpPr>
        <p:spPr bwMode="auto">
          <a:xfrm>
            <a:off x="5257800" y="838200"/>
            <a:ext cx="3468688" cy="2800350"/>
          </a:xfrm>
          <a:prstGeom prst="rect">
            <a:avLst/>
          </a:prstGeom>
          <a:noFill/>
          <a:ln w="9525">
            <a:noFill/>
            <a:miter lim="800000"/>
            <a:headEnd/>
            <a:tailEnd/>
          </a:ln>
        </p:spPr>
        <p:txBody>
          <a:bodyPr>
            <a:prstTxWarp prst="textNoShape">
              <a:avLst/>
            </a:prstTxWarp>
            <a:spAutoFit/>
          </a:bodyPr>
          <a:lstStyle/>
          <a:p>
            <a:r>
              <a:rPr lang="en-US" altLang="ja-JP" sz="1600"/>
              <a:t>So, what can you/ should you do about this issue?</a:t>
            </a:r>
          </a:p>
          <a:p>
            <a:endParaRPr lang="en-US" altLang="ja-JP" sz="1600"/>
          </a:p>
          <a:p>
            <a:r>
              <a:rPr lang="en-US" altLang="ja-JP" sz="1600"/>
              <a:t>Answer: if you expect the texture to reveal the inherent material axes (that are a consequence of its thermomechanical history), then make the measurement and perform the rotations on the pole figures (in the X-Y plane: page 2, #4).</a:t>
            </a:r>
          </a:p>
          <a:p>
            <a:endParaRPr lang="en-US" altLang="ja-JP" sz="1600"/>
          </a:p>
        </p:txBody>
      </p:sp>
      <p:pic>
        <p:nvPicPr>
          <p:cNvPr id="32773" name="Picture 6"/>
          <p:cNvPicPr>
            <a:picLocks noChangeAspect="1" noChangeArrowheads="1"/>
          </p:cNvPicPr>
          <p:nvPr/>
        </p:nvPicPr>
        <p:blipFill>
          <a:blip r:embed="rId2"/>
          <a:srcRect/>
          <a:stretch>
            <a:fillRect/>
          </a:stretch>
        </p:blipFill>
        <p:spPr bwMode="auto">
          <a:xfrm>
            <a:off x="762000" y="914400"/>
            <a:ext cx="4470400" cy="3352800"/>
          </a:xfrm>
          <a:prstGeom prst="rect">
            <a:avLst/>
          </a:prstGeom>
          <a:noFill/>
          <a:ln w="9525">
            <a:noFill/>
            <a:miter lim="800000"/>
            <a:headEnd/>
            <a:tailEnd/>
          </a:ln>
        </p:spPr>
      </p:pic>
      <p:cxnSp>
        <p:nvCxnSpPr>
          <p:cNvPr id="7" name="Straight Connector 6"/>
          <p:cNvCxnSpPr>
            <a:cxnSpLocks noChangeShapeType="1"/>
          </p:cNvCxnSpPr>
          <p:nvPr/>
        </p:nvCxnSpPr>
        <p:spPr bwMode="auto">
          <a:xfrm flipV="1">
            <a:off x="2438400" y="2819400"/>
            <a:ext cx="1981200" cy="381000"/>
          </a:xfrm>
          <a:prstGeom prst="line">
            <a:avLst/>
          </a:prstGeom>
          <a:noFill/>
          <a:ln w="57150">
            <a:solidFill>
              <a:srgbClr val="FFFF00"/>
            </a:solidFill>
            <a:round/>
            <a:headEnd/>
            <a:tailEnd type="triangle" w="med" len="med"/>
          </a:ln>
          <a:effectLst>
            <a:outerShdw blurRad="203200" dist="20000" dir="5400000" rotWithShape="0">
              <a:schemeClr val="bg1">
                <a:alpha val="37999"/>
              </a:schemeClr>
            </a:outerShdw>
          </a:effectLst>
        </p:spPr>
      </p:cxnSp>
      <p:cxnSp>
        <p:nvCxnSpPr>
          <p:cNvPr id="9" name="Straight Connector 8"/>
          <p:cNvCxnSpPr>
            <a:cxnSpLocks noChangeShapeType="1"/>
          </p:cNvCxnSpPr>
          <p:nvPr/>
        </p:nvCxnSpPr>
        <p:spPr bwMode="auto">
          <a:xfrm rot="16200000" flipV="1">
            <a:off x="1485900" y="2247900"/>
            <a:ext cx="1828800" cy="76200"/>
          </a:xfrm>
          <a:prstGeom prst="line">
            <a:avLst/>
          </a:prstGeom>
          <a:noFill/>
          <a:ln w="57150">
            <a:solidFill>
              <a:srgbClr val="FFFF00"/>
            </a:solidFill>
            <a:round/>
            <a:headEnd/>
            <a:tailEnd type="triangle" w="med" len="med"/>
          </a:ln>
          <a:effectLst>
            <a:outerShdw blurRad="203200" dist="20000" dir="5400000" rotWithShape="0">
              <a:schemeClr val="bg1">
                <a:alpha val="37999"/>
              </a:schemeClr>
            </a:outerShdw>
          </a:effectLst>
        </p:spPr>
      </p:cxnSp>
      <p:sp>
        <p:nvSpPr>
          <p:cNvPr id="13" name="TextBox 13"/>
          <p:cNvSpPr txBox="1">
            <a:spLocks noChangeArrowheads="1"/>
          </p:cNvSpPr>
          <p:nvPr/>
        </p:nvSpPr>
        <p:spPr bwMode="auto">
          <a:xfrm>
            <a:off x="3505200" y="3048000"/>
            <a:ext cx="169862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1=X</a:t>
            </a:r>
            <a:r>
              <a:rPr lang="en-US" baseline="-25000">
                <a:solidFill>
                  <a:schemeClr val="bg1"/>
                </a:solidFill>
                <a:effectLst>
                  <a:outerShdw blurRad="38100" dist="38100" dir="2700000" algn="tl">
                    <a:srgbClr val="DDDDDD"/>
                  </a:outerShdw>
                </a:effectLst>
              </a:rPr>
              <a:t>instrument</a:t>
            </a:r>
            <a:endParaRPr lang="en-US">
              <a:solidFill>
                <a:schemeClr val="bg1"/>
              </a:solidFill>
              <a:effectLst>
                <a:outerShdw blurRad="38100" dist="38100" dir="2700000" algn="tl">
                  <a:srgbClr val="DDDDDD"/>
                </a:outerShdw>
              </a:effectLst>
            </a:endParaRPr>
          </a:p>
        </p:txBody>
      </p:sp>
      <p:sp>
        <p:nvSpPr>
          <p:cNvPr id="14" name="TextBox 13"/>
          <p:cNvSpPr txBox="1">
            <a:spLocks noChangeArrowheads="1"/>
          </p:cNvSpPr>
          <p:nvPr/>
        </p:nvSpPr>
        <p:spPr bwMode="auto">
          <a:xfrm>
            <a:off x="1820863" y="898525"/>
            <a:ext cx="1698625" cy="461963"/>
          </a:xfrm>
          <a:prstGeom prst="rect">
            <a:avLst/>
          </a:prstGeom>
          <a:solidFill>
            <a:srgbClr val="FFFFFF"/>
          </a:solid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rPr>
              <a:t>2=</a:t>
            </a:r>
            <a:r>
              <a:rPr lang="en-US" dirty="0" err="1">
                <a:effectLst>
                  <a:outerShdw blurRad="38100" dist="38100" dir="2700000" algn="tl">
                    <a:srgbClr val="DDDDDD"/>
                  </a:outerShdw>
                </a:effectLst>
              </a:rPr>
              <a:t>Y</a:t>
            </a:r>
            <a:r>
              <a:rPr lang="en-US" baseline="-25000" dirty="0" err="1">
                <a:effectLst>
                  <a:outerShdw blurRad="38100" dist="38100" dir="2700000" algn="tl">
                    <a:srgbClr val="DDDDDD"/>
                  </a:outerShdw>
                </a:effectLst>
              </a:rPr>
              <a:t>instrument</a:t>
            </a:r>
            <a:endParaRPr lang="en-US" dirty="0">
              <a:effectLst>
                <a:outerShdw blurRad="38100" dist="38100" dir="2700000" algn="tl">
                  <a:srgbClr val="DDDDDD"/>
                </a:outerShdw>
              </a:effectLst>
            </a:endParaRPr>
          </a:p>
        </p:txBody>
      </p:sp>
      <p:cxnSp>
        <p:nvCxnSpPr>
          <p:cNvPr id="15" name="Straight Connector 14"/>
          <p:cNvCxnSpPr>
            <a:cxnSpLocks noChangeShapeType="1"/>
          </p:cNvCxnSpPr>
          <p:nvPr/>
        </p:nvCxnSpPr>
        <p:spPr bwMode="auto">
          <a:xfrm rot="10800000" flipV="1">
            <a:off x="1143000" y="3124200"/>
            <a:ext cx="1295400" cy="76200"/>
          </a:xfrm>
          <a:prstGeom prst="line">
            <a:avLst/>
          </a:prstGeom>
          <a:noFill/>
          <a:ln w="57150">
            <a:solidFill>
              <a:srgbClr val="FF6600"/>
            </a:solidFill>
            <a:round/>
            <a:headEnd/>
            <a:tailEnd type="triangle" w="med" len="med"/>
          </a:ln>
          <a:effectLst>
            <a:outerShdw blurRad="203200" dist="20000" dir="5400000" rotWithShape="0">
              <a:schemeClr val="bg1">
                <a:alpha val="37999"/>
              </a:schemeClr>
            </a:outerShdw>
          </a:effectLst>
        </p:spPr>
      </p:cxnSp>
      <p:cxnSp>
        <p:nvCxnSpPr>
          <p:cNvPr id="17" name="Straight Connector 16"/>
          <p:cNvCxnSpPr/>
          <p:nvPr/>
        </p:nvCxnSpPr>
        <p:spPr>
          <a:xfrm rot="5400000">
            <a:off x="1980407" y="3580606"/>
            <a:ext cx="914400" cy="1587"/>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9" name="TextBox 13"/>
          <p:cNvSpPr txBox="1">
            <a:spLocks noChangeArrowheads="1"/>
          </p:cNvSpPr>
          <p:nvPr/>
        </p:nvSpPr>
        <p:spPr bwMode="auto">
          <a:xfrm>
            <a:off x="685800" y="2667000"/>
            <a:ext cx="147002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1=X</a:t>
            </a:r>
            <a:r>
              <a:rPr lang="en-US" baseline="-25000">
                <a:solidFill>
                  <a:schemeClr val="bg1"/>
                </a:solidFill>
                <a:effectLst>
                  <a:outerShdw blurRad="38100" dist="38100" dir="2700000" algn="tl">
                    <a:srgbClr val="DDDDDD"/>
                  </a:outerShdw>
                </a:effectLst>
              </a:rPr>
              <a:t>material</a:t>
            </a:r>
            <a:endParaRPr lang="en-US">
              <a:solidFill>
                <a:schemeClr val="bg1"/>
              </a:solidFill>
              <a:effectLst>
                <a:outerShdw blurRad="38100" dist="38100" dir="2700000" algn="tl">
                  <a:srgbClr val="DDDDDD"/>
                </a:outerShdw>
              </a:effectLst>
            </a:endParaRPr>
          </a:p>
        </p:txBody>
      </p:sp>
      <p:sp>
        <p:nvSpPr>
          <p:cNvPr id="20" name="TextBox 13"/>
          <p:cNvSpPr txBox="1">
            <a:spLocks noChangeArrowheads="1"/>
          </p:cNvSpPr>
          <p:nvPr/>
        </p:nvSpPr>
        <p:spPr bwMode="auto">
          <a:xfrm>
            <a:off x="2416175" y="3733800"/>
            <a:ext cx="164147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2 = Y</a:t>
            </a:r>
            <a:r>
              <a:rPr lang="en-US" baseline="-25000">
                <a:solidFill>
                  <a:schemeClr val="bg1"/>
                </a:solidFill>
                <a:effectLst>
                  <a:outerShdw blurRad="38100" dist="38100" dir="2700000" algn="tl">
                    <a:srgbClr val="DDDDDD"/>
                  </a:outerShdw>
                </a:effectLst>
              </a:rPr>
              <a:t>material</a:t>
            </a:r>
            <a:endParaRPr lang="en-US">
              <a:solidFill>
                <a:schemeClr val="bg1"/>
              </a:solidFill>
              <a:effectLst>
                <a:outerShdw blurRad="38100" dist="38100" dir="2700000" algn="tl">
                  <a:srgbClr val="DDDDDD"/>
                </a:outerShdw>
              </a:effectLst>
            </a:endParaRPr>
          </a:p>
        </p:txBody>
      </p:sp>
      <p:sp>
        <p:nvSpPr>
          <p:cNvPr id="32782" name="TextBox 14"/>
          <p:cNvSpPr txBox="1">
            <a:spLocks noChangeArrowheads="1"/>
          </p:cNvSpPr>
          <p:nvPr/>
        </p:nvSpPr>
        <p:spPr bwMode="auto">
          <a:xfrm>
            <a:off x="381000" y="4267200"/>
            <a:ext cx="4495800" cy="2246313"/>
          </a:xfrm>
          <a:prstGeom prst="rect">
            <a:avLst/>
          </a:prstGeom>
          <a:noFill/>
          <a:ln w="9525">
            <a:noFill/>
            <a:miter lim="800000"/>
            <a:headEnd/>
            <a:tailEnd/>
          </a:ln>
        </p:spPr>
        <p:txBody>
          <a:bodyPr>
            <a:prstTxWarp prst="textNoShape">
              <a:avLst/>
            </a:prstTxWarp>
            <a:spAutoFit/>
          </a:bodyPr>
          <a:lstStyle/>
          <a:p>
            <a:r>
              <a:rPr lang="en-US" altLang="ja-JP" sz="1400"/>
              <a:t>Caution: if the mis-match between Materials and Instrument axes is more complicated than just in the X-Y plane, you will have to first compute the OD, then re-calculate </a:t>
            </a:r>
            <a:r>
              <a:rPr lang="en-US" altLang="ja-JP" sz="1400" i="1"/>
              <a:t>complete </a:t>
            </a:r>
            <a:r>
              <a:rPr lang="en-US" altLang="ja-JP" sz="1400"/>
              <a:t>pole figures, then you can use the popLA tool that permits out-of-plane rotations (page 2, #5).  Alternatively, you can generate a Weighted List of orientations and rotate all the rotations in that list.  This tool does not exist in popLA at this point so you will have to write your own program.</a:t>
            </a:r>
          </a:p>
        </p:txBody>
      </p:sp>
      <p:pic>
        <p:nvPicPr>
          <p:cNvPr id="32783" name="Picture 3"/>
          <p:cNvPicPr>
            <a:picLocks noChangeAspect="1" noChangeArrowheads="1"/>
          </p:cNvPicPr>
          <p:nvPr/>
        </p:nvPicPr>
        <p:blipFill>
          <a:blip r:embed="rId3"/>
          <a:srcRect t="6667" r="70000" b="58333"/>
          <a:stretch>
            <a:fillRect/>
          </a:stretch>
        </p:blipFill>
        <p:spPr bwMode="auto">
          <a:xfrm rot="-5400000">
            <a:off x="6207125" y="4357688"/>
            <a:ext cx="2133600" cy="1866900"/>
          </a:xfrm>
          <a:prstGeom prst="rect">
            <a:avLst/>
          </a:prstGeom>
          <a:noFill/>
          <a:ln w="9525">
            <a:noFill/>
            <a:miter lim="800000"/>
            <a:headEnd/>
            <a:tailEnd/>
          </a:ln>
        </p:spPr>
      </p:pic>
      <p:cxnSp>
        <p:nvCxnSpPr>
          <p:cNvPr id="23" name="Straight Connector 22"/>
          <p:cNvCxnSpPr/>
          <p:nvPr/>
        </p:nvCxnSpPr>
        <p:spPr>
          <a:xfrm rot="10800000">
            <a:off x="5921375" y="5176838"/>
            <a:ext cx="1373188" cy="1587"/>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6836569" y="5633244"/>
            <a:ext cx="914400" cy="1588"/>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1" name="TextBox 13"/>
          <p:cNvSpPr txBox="1">
            <a:spLocks noChangeArrowheads="1"/>
          </p:cNvSpPr>
          <p:nvPr/>
        </p:nvSpPr>
        <p:spPr bwMode="auto">
          <a:xfrm>
            <a:off x="4984750" y="4648200"/>
            <a:ext cx="1406525" cy="461963"/>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1=</a:t>
            </a:r>
            <a:r>
              <a:rPr lang="en-US" dirty="0" err="1">
                <a:effectLst>
                  <a:outerShdw blurRad="38100" dist="38100" dir="2700000" algn="tl">
                    <a:srgbClr val="DDDDDD"/>
                  </a:outerShdw>
                </a:effectLst>
                <a:latin typeface="+mj-lt"/>
              </a:rPr>
              <a:t>X</a:t>
            </a:r>
            <a:r>
              <a:rPr lang="en-US" baseline="-25000" dirty="0" err="1">
                <a:effectLst>
                  <a:outerShdw blurRad="38100" dist="38100" dir="2700000" algn="tl">
                    <a:srgbClr val="DDDDDD"/>
                  </a:outerShdw>
                </a:effectLst>
                <a:latin typeface="+mj-lt"/>
              </a:rPr>
              <a:t>material</a:t>
            </a:r>
            <a:endParaRPr lang="en-US" dirty="0">
              <a:effectLst>
                <a:outerShdw blurRad="38100" dist="38100" dir="2700000" algn="tl">
                  <a:srgbClr val="DDDDDD"/>
                </a:outerShdw>
              </a:effectLst>
              <a:latin typeface="+mj-lt"/>
            </a:endParaRPr>
          </a:p>
        </p:txBody>
      </p:sp>
      <p:sp>
        <p:nvSpPr>
          <p:cNvPr id="22" name="TextBox 13"/>
          <p:cNvSpPr txBox="1">
            <a:spLocks noChangeArrowheads="1"/>
          </p:cNvSpPr>
          <p:nvPr/>
        </p:nvSpPr>
        <p:spPr bwMode="auto">
          <a:xfrm>
            <a:off x="6604000" y="6015038"/>
            <a:ext cx="1549400" cy="461962"/>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2 = </a:t>
            </a:r>
            <a:r>
              <a:rPr lang="en-US" dirty="0" err="1">
                <a:effectLst>
                  <a:outerShdw blurRad="38100" dist="38100" dir="2700000" algn="tl">
                    <a:srgbClr val="DDDDDD"/>
                  </a:outerShdw>
                </a:effectLst>
                <a:latin typeface="+mj-lt"/>
              </a:rPr>
              <a:t>Y</a:t>
            </a:r>
            <a:r>
              <a:rPr lang="en-US" baseline="-25000" dirty="0" err="1">
                <a:effectLst>
                  <a:outerShdw blurRad="38100" dist="38100" dir="2700000" algn="tl">
                    <a:srgbClr val="DDDDDD"/>
                  </a:outerShdw>
                </a:effectLst>
                <a:latin typeface="+mj-lt"/>
              </a:rPr>
              <a:t>material</a:t>
            </a:r>
            <a:endParaRPr lang="en-US" dirty="0">
              <a:effectLst>
                <a:outerShdw blurRad="38100" dist="38100" dir="2700000" algn="tl">
                  <a:srgbClr val="DDDDDD"/>
                </a:outerShdw>
              </a:effectLst>
              <a:latin typeface="+mj-lt"/>
            </a:endParaRPr>
          </a:p>
        </p:txBody>
      </p:sp>
      <p:cxnSp>
        <p:nvCxnSpPr>
          <p:cNvPr id="27" name="Straight Connector 26"/>
          <p:cNvCxnSpPr/>
          <p:nvPr/>
        </p:nvCxnSpPr>
        <p:spPr>
          <a:xfrm rot="10800000" flipH="1">
            <a:off x="7291388" y="5181600"/>
            <a:ext cx="1373187" cy="1588"/>
          </a:xfrm>
          <a:prstGeom prst="line">
            <a:avLst/>
          </a:prstGeom>
          <a:ln w="57150" cap="flat" cmpd="sng" algn="ctr">
            <a:solidFill>
              <a:srgbClr val="FFFF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6836569" y="4723606"/>
            <a:ext cx="914400" cy="1588"/>
          </a:xfrm>
          <a:prstGeom prst="line">
            <a:avLst/>
          </a:prstGeom>
          <a:ln w="57150" cap="flat" cmpd="sng" algn="ctr">
            <a:solidFill>
              <a:srgbClr val="FFFF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0" name="TextBox 13"/>
          <p:cNvSpPr txBox="1">
            <a:spLocks noChangeArrowheads="1"/>
          </p:cNvSpPr>
          <p:nvPr/>
        </p:nvSpPr>
        <p:spPr bwMode="auto">
          <a:xfrm>
            <a:off x="7467600" y="5329238"/>
            <a:ext cx="1611313" cy="461962"/>
          </a:xfrm>
          <a:prstGeom prst="rect">
            <a:avLst/>
          </a:prstGeom>
          <a:solidFill>
            <a:schemeClr val="bg1"/>
          </a:solidFill>
          <a:ln w="9525">
            <a:noFill/>
            <a:miter lim="800000"/>
            <a:headEnd/>
            <a:tailEnd/>
          </a:ln>
        </p:spPr>
        <p:txBody>
          <a:bodyPr wrap="none">
            <a:prstTxWarp prst="textNoShape">
              <a:avLst/>
            </a:prstTxWarp>
            <a:spAutoFit/>
          </a:bodyPr>
          <a:lstStyle/>
          <a:p>
            <a:pPr>
              <a:defRPr/>
            </a:pPr>
            <a:r>
              <a:rPr lang="en-US">
                <a:effectLst>
                  <a:outerShdw blurRad="38100" dist="38100" dir="2700000" algn="tl">
                    <a:srgbClr val="DDDDDD"/>
                  </a:outerShdw>
                </a:effectLst>
                <a:latin typeface="Times New Roman" charset="0"/>
              </a:rPr>
              <a:t>1=X</a:t>
            </a:r>
            <a:r>
              <a:rPr lang="en-US" baseline="-25000">
                <a:effectLst>
                  <a:outerShdw blurRad="38100" dist="38100" dir="2700000" algn="tl">
                    <a:srgbClr val="DDDDDD"/>
                  </a:outerShdw>
                </a:effectLst>
                <a:latin typeface="Times New Roman" charset="0"/>
              </a:rPr>
              <a:t>instrument</a:t>
            </a:r>
            <a:endParaRPr lang="en-US">
              <a:effectLst>
                <a:outerShdw blurRad="38100" dist="38100" dir="2700000" algn="tl">
                  <a:srgbClr val="DDDDDD"/>
                </a:outerShdw>
              </a:effectLst>
              <a:latin typeface="Times New Roman" charset="0"/>
            </a:endParaRPr>
          </a:p>
        </p:txBody>
      </p:sp>
      <p:sp>
        <p:nvSpPr>
          <p:cNvPr id="31" name="TextBox 13"/>
          <p:cNvSpPr txBox="1">
            <a:spLocks noChangeArrowheads="1"/>
          </p:cNvSpPr>
          <p:nvPr/>
        </p:nvSpPr>
        <p:spPr bwMode="auto">
          <a:xfrm>
            <a:off x="6781800" y="3810000"/>
            <a:ext cx="1611313" cy="461963"/>
          </a:xfrm>
          <a:prstGeom prst="rect">
            <a:avLst/>
          </a:prstGeom>
          <a:solidFill>
            <a:srgbClr val="FFFFFF"/>
          </a:solid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2=</a:t>
            </a:r>
            <a:r>
              <a:rPr lang="en-US" dirty="0" err="1">
                <a:effectLst>
                  <a:outerShdw blurRad="38100" dist="38100" dir="2700000" algn="tl">
                    <a:srgbClr val="DDDDDD"/>
                  </a:outerShdw>
                </a:effectLst>
                <a:latin typeface="+mj-lt"/>
              </a:rPr>
              <a:t>Y</a:t>
            </a:r>
            <a:r>
              <a:rPr lang="en-US" baseline="-25000" dirty="0" err="1">
                <a:effectLst>
                  <a:outerShdw blurRad="38100" dist="38100" dir="2700000" algn="tl">
                    <a:srgbClr val="DDDDDD"/>
                  </a:outerShdw>
                </a:effectLst>
                <a:latin typeface="+mj-lt"/>
              </a:rPr>
              <a:t>instrument</a:t>
            </a:r>
            <a:endParaRPr lang="en-US" dirty="0">
              <a:effectLst>
                <a:outerShdw blurRad="38100" dist="38100" dir="2700000" algn="tl">
                  <a:srgbClr val="DDDDDD"/>
                </a:outerShdw>
              </a:effectLst>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3124200" y="914400"/>
            <a:ext cx="2676525" cy="369888"/>
          </a:xfrm>
          <a:prstGeom prst="rect">
            <a:avLst/>
          </a:prstGeom>
          <a:noFill/>
          <a:ln w="9525">
            <a:noFill/>
            <a:miter lim="800000"/>
            <a:headEnd/>
            <a:tailEnd/>
          </a:ln>
        </p:spPr>
        <p:txBody>
          <a:bodyPr wrap="none">
            <a:prstTxWarp prst="textNoShape">
              <a:avLst/>
            </a:prstTxWarp>
            <a:spAutoFit/>
          </a:bodyPr>
          <a:lstStyle/>
          <a:p>
            <a:r>
              <a:rPr lang="en-US" altLang="ja-JP"/>
              <a:t>IT MUST BE PERFECT!</a:t>
            </a:r>
          </a:p>
        </p:txBody>
      </p:sp>
      <p:sp>
        <p:nvSpPr>
          <p:cNvPr id="33795" name="TextBox 3"/>
          <p:cNvSpPr txBox="1">
            <a:spLocks noChangeArrowheads="1"/>
          </p:cNvSpPr>
          <p:nvPr/>
        </p:nvSpPr>
        <p:spPr bwMode="auto">
          <a:xfrm>
            <a:off x="228600" y="1600200"/>
            <a:ext cx="8832850" cy="2586038"/>
          </a:xfrm>
          <a:prstGeom prst="rect">
            <a:avLst/>
          </a:prstGeom>
          <a:noFill/>
          <a:ln w="9525">
            <a:noFill/>
            <a:miter lim="800000"/>
            <a:headEnd/>
            <a:tailEnd/>
          </a:ln>
        </p:spPr>
        <p:txBody>
          <a:bodyPr wrap="none">
            <a:prstTxWarp prst="textNoShape">
              <a:avLst/>
            </a:prstTxWarp>
            <a:spAutoFit/>
          </a:bodyPr>
          <a:lstStyle/>
          <a:p>
            <a:r>
              <a:rPr lang="en-US" altLang="ja-JP" sz="1800"/>
              <a:t>First line is (</a:t>
            </a:r>
            <a:r>
              <a:rPr lang="en-US" altLang="ja-JP" sz="1800">
                <a:solidFill>
                  <a:srgbClr val="FF6600"/>
                </a:solidFill>
              </a:rPr>
              <a:t>a26</a:t>
            </a:r>
            <a:r>
              <a:rPr lang="en-US" altLang="ja-JP" sz="1800"/>
              <a:t>) to include an 8 character name (a limitation) and date?</a:t>
            </a:r>
          </a:p>
          <a:p>
            <a:r>
              <a:rPr lang="en-US" altLang="ja-JP" sz="1800"/>
              <a:t>Second line:</a:t>
            </a:r>
          </a:p>
          <a:p>
            <a:r>
              <a:rPr lang="en-US" altLang="ja-JP" sz="1800"/>
              <a:t>	Fortran (</a:t>
            </a:r>
            <a:r>
              <a:rPr lang="en-US" altLang="ja-JP" sz="1800">
                <a:solidFill>
                  <a:srgbClr val="FF6600"/>
                </a:solidFill>
              </a:rPr>
              <a:t>a5,4f5.1,5i2,2i5,2a5</a:t>
            </a:r>
            <a:r>
              <a:rPr lang="en-US" altLang="ja-JP" sz="1800"/>
              <a:t>)</a:t>
            </a:r>
          </a:p>
          <a:p>
            <a:r>
              <a:rPr lang="en-US" altLang="ja-JP" sz="1800"/>
              <a:t>	</a:t>
            </a:r>
            <a:r>
              <a:rPr lang="en-US" altLang="ja-JP" sz="1800">
                <a:solidFill>
                  <a:srgbClr val="FF6600"/>
                </a:solidFill>
              </a:rPr>
              <a:t>(hkl,DR,RM,DAZ,AZM,IW,JW,IPER,IAVG,IBG,stuff)</a:t>
            </a:r>
          </a:p>
          <a:p>
            <a:r>
              <a:rPr lang="en-US" altLang="ja-JP" sz="1800"/>
              <a:t>Third line+:</a:t>
            </a:r>
          </a:p>
          <a:p>
            <a:r>
              <a:rPr lang="en-US" altLang="ja-JP" sz="1800"/>
              <a:t>	</a:t>
            </a:r>
            <a:r>
              <a:rPr lang="en-US" altLang="ja-JP" sz="1800">
                <a:solidFill>
                  <a:srgbClr val="FF6600"/>
                </a:solidFill>
              </a:rPr>
              <a:t>(1x,18i4) </a:t>
            </a:r>
            <a:r>
              <a:rPr lang="en-US" altLang="ja-JP" sz="1800"/>
              <a:t>if i&gt;9999 then all data in the pole figure is scaled – IAVG&lt;100</a:t>
            </a:r>
          </a:p>
          <a:p>
            <a:r>
              <a:rPr lang="en-US" altLang="ja-JP" sz="1800"/>
              <a:t>	</a:t>
            </a:r>
            <a:r>
              <a:rPr lang="en-US" altLang="ja-JP" sz="1800">
                <a:solidFill>
                  <a:srgbClr val="FF6600"/>
                </a:solidFill>
              </a:rPr>
              <a:t>(1x,19i4) </a:t>
            </a:r>
            <a:r>
              <a:rPr lang="en-US" altLang="ja-JP" sz="1800"/>
              <a:t>every fourth line if background is measured for each ring</a:t>
            </a:r>
          </a:p>
          <a:p>
            <a:r>
              <a:rPr lang="en-US" altLang="ja-JP" sz="1800"/>
              <a:t>	(in which case IBG=0)</a:t>
            </a:r>
          </a:p>
          <a:p>
            <a:r>
              <a:rPr lang="en-US" altLang="ja-JP" sz="1800"/>
              <a:t>end of pole figure data block is marked with a blank line before others are appended.</a:t>
            </a:r>
          </a:p>
        </p:txBody>
      </p:sp>
      <p:sp>
        <p:nvSpPr>
          <p:cNvPr id="5" name="Rectangle 2"/>
          <p:cNvSpPr txBox="1">
            <a:spLocks noChangeArrowheads="1"/>
          </p:cNvSpPr>
          <p:nvPr/>
        </p:nvSpPr>
        <p:spPr bwMode="auto">
          <a:xfrm>
            <a:off x="685800" y="0"/>
            <a:ext cx="77724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Data Formatting</a:t>
            </a:r>
          </a:p>
        </p:txBody>
      </p:sp>
      <p:sp>
        <p:nvSpPr>
          <p:cNvPr id="33797" name="Rectangle 7"/>
          <p:cNvSpPr>
            <a:spLocks noChangeArrowheads="1"/>
          </p:cNvSpPr>
          <p:nvPr/>
        </p:nvSpPr>
        <p:spPr bwMode="auto">
          <a:xfrm>
            <a:off x="1828800" y="4267200"/>
            <a:ext cx="5943600" cy="2308225"/>
          </a:xfrm>
          <a:prstGeom prst="rect">
            <a:avLst/>
          </a:prstGeom>
          <a:noFill/>
          <a:ln w="9525">
            <a:noFill/>
            <a:miter lim="800000"/>
            <a:headEnd/>
            <a:tailEnd/>
          </a:ln>
        </p:spPr>
        <p:txBody>
          <a:bodyPr>
            <a:prstTxWarp prst="textNoShape">
              <a:avLst/>
            </a:prstTxWarp>
            <a:spAutoFit/>
          </a:bodyPr>
          <a:lstStyle/>
          <a:p>
            <a:r>
              <a:rPr lang="en-US" altLang="ja-JP" sz="1200">
                <a:solidFill>
                  <a:srgbClr val="FF6600"/>
                </a:solidFill>
              </a:rPr>
              <a:t>cnu5258p 3-7-03 approx.75%rolled</a:t>
            </a:r>
          </a:p>
          <a:p>
            <a:r>
              <a:rPr lang="en-US" altLang="ja-JP" sz="1200">
                <a:solidFill>
                  <a:srgbClr val="FF6600"/>
                </a:solidFill>
              </a:rPr>
              <a:t> 111    5.  80.   5. 360. 1 1 2 1 3  100    1</a:t>
            </a:r>
          </a:p>
          <a:p>
            <a:r>
              <a:rPr lang="en-US" altLang="ja-JP" sz="1200">
                <a:solidFill>
                  <a:srgbClr val="FF6600"/>
                </a:solidFill>
              </a:rPr>
              <a:t>   29  29  29  29  29  29  29  29  29  29  29  29  29  29  29  29  29  29</a:t>
            </a:r>
          </a:p>
          <a:p>
            <a:r>
              <a:rPr lang="en-US" altLang="ja-JP" sz="1200">
                <a:solidFill>
                  <a:srgbClr val="FF6600"/>
                </a:solidFill>
              </a:rPr>
              <a:t>   29  29  29  29  29  29  29  29  29  29  29  29  29  29  29  29  29  29</a:t>
            </a:r>
          </a:p>
          <a:p>
            <a:r>
              <a:rPr lang="en-US" altLang="ja-JP" sz="1200">
                <a:solidFill>
                  <a:srgbClr val="FF6600"/>
                </a:solidFill>
              </a:rPr>
              <a:t>   29  29  29  29  29  29  29  29  29  29  29  29  29  29  29  29  29  29</a:t>
            </a:r>
          </a:p>
          <a:p>
            <a:r>
              <a:rPr lang="en-US" altLang="ja-JP" sz="1200">
                <a:solidFill>
                  <a:srgbClr val="FF6600"/>
                </a:solidFill>
              </a:rPr>
              <a:t>   29  29  29  29  29  29  29  29  29  29  29  29  29  29  29  29  29  29</a:t>
            </a:r>
          </a:p>
          <a:p>
            <a:r>
              <a:rPr lang="en-US" altLang="ja-JP" sz="1200">
                <a:solidFill>
                  <a:srgbClr val="FF6600"/>
                </a:solidFill>
              </a:rPr>
              <a:t>   25  23  19  14  33  24  26  21  28  31  38  34  27  31  30  34  31  42</a:t>
            </a:r>
          </a:p>
          <a:p>
            <a:r>
              <a:rPr lang="en-US" altLang="ja-JP" sz="1200">
                <a:solidFill>
                  <a:srgbClr val="FF6600"/>
                </a:solidFill>
              </a:rPr>
              <a:t>   35  25  31  37  37  34  38  33  45  32  26  19  28  32  29  31  28  20</a:t>
            </a:r>
          </a:p>
          <a:p>
            <a:r>
              <a:rPr lang="en-US" altLang="ja-JP" sz="1200">
                <a:solidFill>
                  <a:srgbClr val="FF6600"/>
                </a:solidFill>
              </a:rPr>
              <a:t>   20  30  29  26  21  25  23  21  22  29  23  30  18  23  25  27  22  26</a:t>
            </a:r>
          </a:p>
          <a:p>
            <a:r>
              <a:rPr lang="en-US" altLang="ja-JP" sz="1200">
                <a:solidFill>
                  <a:srgbClr val="FF6600"/>
                </a:solidFill>
              </a:rPr>
              <a:t>   15  22  32  28  17  23  13  32  15  16  14  22  22  19  23  23  23  32</a:t>
            </a:r>
          </a:p>
          <a:p>
            <a:r>
              <a:rPr lang="en-US" altLang="ja-JP" sz="1200">
                <a:solidFill>
                  <a:srgbClr val="FF6600"/>
                </a:solidFill>
              </a:rPr>
              <a:t>   27  23  26  26  34  36  33  38  29  39  27  30  35  42  44  46  38  48</a:t>
            </a:r>
          </a:p>
          <a:p>
            <a:r>
              <a:rPr lang="en-US" altLang="ja-JP" sz="1200">
                <a:solidFill>
                  <a:srgbClr val="FF6600"/>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p:spPr>
        <p:txBody>
          <a:bodyPr/>
          <a:lstStyle/>
          <a:p>
            <a:fld id="{A2D48FE9-ECC2-FE4E-9829-3800EBD08E61}" type="slidenum">
              <a:rPr lang="en-US" altLang="ja-JP" smtClean="0"/>
              <a:pPr/>
              <a:t>19</a:t>
            </a:fld>
            <a:endParaRPr lang="en-US" altLang="ja-JP" smtClean="0"/>
          </a:p>
        </p:txBody>
      </p:sp>
      <p:sp>
        <p:nvSpPr>
          <p:cNvPr id="3074" name="Rectangle 2"/>
          <p:cNvSpPr>
            <a:spLocks noGrp="1" noChangeArrowheads="1"/>
          </p:cNvSpPr>
          <p:nvPr>
            <p:ph type="title"/>
          </p:nvPr>
        </p:nvSpPr>
        <p:spPr/>
        <p:txBody>
          <a:bodyPr/>
          <a:lstStyle/>
          <a:p>
            <a:pPr eaLnBrk="1" hangingPunct="1">
              <a:defRPr/>
            </a:pPr>
            <a:r>
              <a:rPr lang="en-US"/>
              <a:t>Home Page</a:t>
            </a:r>
          </a:p>
        </p:txBody>
      </p:sp>
      <p:sp>
        <p:nvSpPr>
          <p:cNvPr id="34820" name="Rectangle 4"/>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34821" name="Rectangle 5"/>
          <p:cNvSpPr>
            <a:spLocks noChangeArrowheads="1"/>
          </p:cNvSpPr>
          <p:nvPr/>
        </p:nvSpPr>
        <p:spPr bwMode="auto">
          <a:xfrm>
            <a:off x="762000" y="5105400"/>
            <a:ext cx="44196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73D87794-CC96-2E4C-8C22-051596BAE73C}" type="slidenum">
              <a:rPr lang="en-US" altLang="ja-JP" smtClean="0"/>
              <a:pPr/>
              <a:t>2</a:t>
            </a:fld>
            <a:endParaRPr lang="en-US" altLang="ja-JP" smtClean="0"/>
          </a:p>
        </p:txBody>
      </p:sp>
      <p:sp>
        <p:nvSpPr>
          <p:cNvPr id="49154" name="Rectangle 2"/>
          <p:cNvSpPr>
            <a:spLocks noGrp="1" noChangeArrowheads="1"/>
          </p:cNvSpPr>
          <p:nvPr>
            <p:ph type="title"/>
          </p:nvPr>
        </p:nvSpPr>
        <p:spPr/>
        <p:txBody>
          <a:bodyPr/>
          <a:lstStyle/>
          <a:p>
            <a:pPr eaLnBrk="1" hangingPunct="1">
              <a:defRPr/>
            </a:pPr>
            <a:r>
              <a:rPr lang="en-US"/>
              <a:t>Objective</a:t>
            </a:r>
          </a:p>
        </p:txBody>
      </p:sp>
      <p:sp>
        <p:nvSpPr>
          <p:cNvPr id="16388" name="Rectangle 3"/>
          <p:cNvSpPr>
            <a:spLocks noGrp="1" noChangeArrowheads="1"/>
          </p:cNvSpPr>
          <p:nvPr>
            <p:ph type="body" idx="1"/>
          </p:nvPr>
        </p:nvSpPr>
        <p:spPr/>
        <p:txBody>
          <a:bodyPr/>
          <a:lstStyle/>
          <a:p>
            <a:pPr eaLnBrk="1" hangingPunct="1"/>
            <a:r>
              <a:rPr lang="en-US" altLang="ja-JP" sz="2800"/>
              <a:t>The objective of this lecture is to introduce students to the </a:t>
            </a:r>
            <a:r>
              <a:rPr lang="en-US" altLang="ja-JP" sz="2800" i="1"/>
              <a:t>p</a:t>
            </a:r>
            <a:r>
              <a:rPr lang="en-US" altLang="ja-JP" sz="2800"/>
              <a:t>referred </a:t>
            </a:r>
            <a:r>
              <a:rPr lang="en-US" altLang="ja-JP" sz="2800" i="1"/>
              <a:t>o</a:t>
            </a:r>
            <a:r>
              <a:rPr lang="en-US" altLang="ja-JP" sz="2800"/>
              <a:t>rientation </a:t>
            </a:r>
            <a:r>
              <a:rPr lang="en-US" altLang="ja-JP" sz="2800" i="1"/>
              <a:t>p</a:t>
            </a:r>
            <a:r>
              <a:rPr lang="en-US" altLang="ja-JP" sz="2800"/>
              <a:t>ackage from </a:t>
            </a:r>
            <a:r>
              <a:rPr lang="en-US" altLang="ja-JP" sz="2800" i="1"/>
              <a:t>L</a:t>
            </a:r>
            <a:r>
              <a:rPr lang="en-US" altLang="ja-JP" sz="2800"/>
              <a:t>os </a:t>
            </a:r>
            <a:r>
              <a:rPr lang="en-US" altLang="ja-JP" sz="2800" i="1"/>
              <a:t>A</a:t>
            </a:r>
            <a:r>
              <a:rPr lang="en-US" altLang="ja-JP" sz="2800"/>
              <a:t>lamos (popLA) so that they can analyze pole figure data, produce an orientation distribution and calculate basic properties. </a:t>
            </a:r>
          </a:p>
          <a:p>
            <a:pPr eaLnBrk="1" hangingPunct="1"/>
            <a:r>
              <a:rPr lang="en-US" altLang="ja-JP" sz="2800"/>
              <a:t>Some familiarity with pole figures and orientation distributions is assumed.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noFill/>
        </p:spPr>
        <p:txBody>
          <a:bodyPr/>
          <a:lstStyle/>
          <a:p>
            <a:fld id="{B584E673-347C-AC48-8B7E-02E9E8A9C5FC}" type="slidenum">
              <a:rPr lang="en-US" altLang="ja-JP" smtClean="0"/>
              <a:pPr/>
              <a:t>20</a:t>
            </a:fld>
            <a:endParaRPr lang="en-US" altLang="ja-JP" smtClean="0"/>
          </a:p>
        </p:txBody>
      </p:sp>
      <p:sp>
        <p:nvSpPr>
          <p:cNvPr id="4098" name="Rectangle 2"/>
          <p:cNvSpPr>
            <a:spLocks noGrp="1" noChangeArrowheads="1"/>
          </p:cNvSpPr>
          <p:nvPr>
            <p:ph type="title"/>
          </p:nvPr>
        </p:nvSpPr>
        <p:spPr>
          <a:xfrm>
            <a:off x="304800" y="609600"/>
            <a:ext cx="2438400" cy="4648200"/>
          </a:xfrm>
        </p:spPr>
        <p:txBody>
          <a:bodyPr/>
          <a:lstStyle/>
          <a:p>
            <a:pPr eaLnBrk="1" hangingPunct="1">
              <a:defRPr/>
            </a:pPr>
            <a:r>
              <a:rPr lang="en-US"/>
              <a:t>Graphics page</a:t>
            </a:r>
          </a:p>
        </p:txBody>
      </p:sp>
      <p:sp>
        <p:nvSpPr>
          <p:cNvPr id="36868" name="Text Box 3"/>
          <p:cNvSpPr txBox="1">
            <a:spLocks noChangeArrowheads="1"/>
          </p:cNvSpPr>
          <p:nvPr/>
        </p:nvSpPr>
        <p:spPr bwMode="auto">
          <a:xfrm>
            <a:off x="2971800" y="381000"/>
            <a:ext cx="5943600" cy="604837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400">
                <a:latin typeface="Times New Roman" charset="0"/>
              </a:rPr>
              <a:t>DISPLAYS AND PLOTS                                    (popLA page 6)</a:t>
            </a:r>
          </a:p>
          <a:p>
            <a:pPr>
              <a:spcBef>
                <a:spcPct val="50000"/>
              </a:spcBef>
            </a:pPr>
            <a:r>
              <a:rPr lang="en-US" altLang="ja-JP" sz="1400">
                <a:latin typeface="Times New Roman" charset="0"/>
              </a:rPr>
              <a:t> 0. Quit</a:t>
            </a:r>
          </a:p>
          <a:p>
            <a:pPr>
              <a:spcBef>
                <a:spcPct val="50000"/>
              </a:spcBef>
            </a:pPr>
            <a:r>
              <a:rPr lang="en-US" altLang="ja-JP" sz="1400">
                <a:latin typeface="Times New Roman" charset="0"/>
              </a:rPr>
              <a:t> 1. Return to Page 1</a:t>
            </a:r>
          </a:p>
          <a:p>
            <a:pPr>
              <a:spcBef>
                <a:spcPct val="50000"/>
              </a:spcBef>
            </a:pPr>
            <a:r>
              <a:rPr lang="en-US" altLang="ja-JP" sz="1400">
                <a:latin typeface="Times New Roman" charset="0"/>
              </a:rPr>
              <a:t> ------ POLAR REPRESENTATION (Wenk and Kocks) ---------</a:t>
            </a:r>
          </a:p>
          <a:p>
            <a:pPr>
              <a:spcBef>
                <a:spcPct val="50000"/>
              </a:spcBef>
            </a:pPr>
            <a:r>
              <a:rPr lang="en-US" altLang="ja-JP" sz="1400">
                <a:latin typeface="Times New Roman" charset="0"/>
              </a:rPr>
              <a:t> DENSITY PLOTS:</a:t>
            </a:r>
          </a:p>
          <a:p>
            <a:pPr>
              <a:spcBef>
                <a:spcPct val="50000"/>
              </a:spcBef>
            </a:pPr>
            <a:r>
              <a:rPr lang="en-US" altLang="ja-JP" sz="1400">
                <a:latin typeface="Times New Roman" charset="0"/>
              </a:rPr>
              <a:t>    2. POD: colors or gray-shades on VGA</a:t>
            </a:r>
          </a:p>
          <a:p>
            <a:pPr>
              <a:spcBef>
                <a:spcPct val="50000"/>
              </a:spcBef>
            </a:pPr>
            <a:r>
              <a:rPr lang="en-US" altLang="ja-JP" sz="1400">
                <a:latin typeface="Times New Roman" charset="0"/>
              </a:rPr>
              <a:t>            (with possibility to capture into .PCX file or such)</a:t>
            </a:r>
          </a:p>
          <a:p>
            <a:pPr>
              <a:spcBef>
                <a:spcPct val="50000"/>
              </a:spcBef>
            </a:pPr>
            <a:r>
              <a:rPr lang="en-US" altLang="ja-JP" sz="1400">
                <a:latin typeface="Times New Roman" charset="0"/>
              </a:rPr>
              <a:t>       or (with less resolution) direct to hp-LASERJET or PS-file</a:t>
            </a:r>
          </a:p>
          <a:p>
            <a:pPr>
              <a:spcBef>
                <a:spcPct val="50000"/>
              </a:spcBef>
            </a:pPr>
            <a:r>
              <a:rPr lang="en-US" altLang="ja-JP" sz="1400">
                <a:latin typeface="Times New Roman" charset="0"/>
              </a:rPr>
              <a:t> CONTOUR PLOTS:</a:t>
            </a:r>
          </a:p>
          <a:p>
            <a:pPr>
              <a:spcBef>
                <a:spcPct val="50000"/>
              </a:spcBef>
            </a:pPr>
            <a:r>
              <a:rPr lang="en-US" altLang="ja-JP" sz="1400">
                <a:latin typeface="Times New Roman" charset="0"/>
              </a:rPr>
              <a:t>    3. OD sections from density files (Wenk program): very slow!</a:t>
            </a:r>
          </a:p>
          <a:p>
            <a:pPr>
              <a:spcBef>
                <a:spcPct val="50000"/>
              </a:spcBef>
            </a:pPr>
            <a:r>
              <a:rPr lang="en-US" altLang="ja-JP" sz="1400">
                <a:latin typeface="Times New Roman" charset="0"/>
              </a:rPr>
              <a:t>    4. single PF from density file (Wenk program, slow)</a:t>
            </a:r>
          </a:p>
          <a:p>
            <a:pPr>
              <a:spcBef>
                <a:spcPct val="50000"/>
              </a:spcBef>
            </a:pPr>
            <a:r>
              <a:rPr lang="en-US" altLang="ja-JP" sz="1400">
                <a:latin typeface="Times New Roman" charset="0"/>
              </a:rPr>
              <a:t>    5. single PF from density file (Kallend program, need PP.EXE or hp-plotter)</a:t>
            </a:r>
          </a:p>
          <a:p>
            <a:pPr>
              <a:spcBef>
                <a:spcPct val="50000"/>
              </a:spcBef>
            </a:pPr>
            <a:r>
              <a:rPr lang="en-US" altLang="ja-JP" sz="1400">
                <a:latin typeface="Times New Roman" charset="0"/>
              </a:rPr>
              <a:t> DISCRETE ORIENTATION PLOTS:</a:t>
            </a:r>
          </a:p>
          <a:p>
            <a:pPr>
              <a:spcBef>
                <a:spcPct val="50000"/>
              </a:spcBef>
            </a:pPr>
            <a:r>
              <a:rPr lang="en-US" altLang="ja-JP" sz="1400">
                <a:latin typeface="Times New Roman" charset="0"/>
              </a:rPr>
              <a:t>    6. PFs, points or contours (Tome/Wenk program)</a:t>
            </a:r>
          </a:p>
          <a:p>
            <a:pPr>
              <a:spcBef>
                <a:spcPct val="50000"/>
              </a:spcBef>
            </a:pPr>
            <a:r>
              <a:rPr lang="en-US" altLang="ja-JP" sz="1400">
                <a:latin typeface="Times New Roman" charset="0"/>
              </a:rPr>
              <a:t>    7. DIORPLOT: all OD sections and projections, compatible with POD</a:t>
            </a:r>
          </a:p>
          <a:p>
            <a:pPr>
              <a:spcBef>
                <a:spcPct val="50000"/>
              </a:spcBef>
            </a:pPr>
            <a:r>
              <a:rPr lang="en-US" altLang="ja-JP" sz="1400">
                <a:latin typeface="Times New Roman" charset="0"/>
              </a:rPr>
              <a:t>------ SQUARE SECTIONS (Kallend): cub/hex/tetr.cry.,ort/mono samples</a:t>
            </a:r>
          </a:p>
          <a:p>
            <a:pPr>
              <a:spcBef>
                <a:spcPct val="50000"/>
              </a:spcBef>
            </a:pPr>
            <a:r>
              <a:rPr lang="en-US" altLang="ja-JP" sz="1400">
                <a:latin typeface="Times New Roman" charset="0"/>
              </a:rPr>
              <a:t>    8. Colors on screen (fast, but limited options).</a:t>
            </a:r>
          </a:p>
          <a:p>
            <a:pPr>
              <a:spcBef>
                <a:spcPct val="50000"/>
              </a:spcBef>
            </a:pPr>
            <a:r>
              <a:rPr lang="en-US" altLang="ja-JP" sz="1400">
                <a:latin typeface="Times New Roman" charset="0"/>
              </a:rPr>
              <a:t>    9. Contours on hp-Laserjet (needs PP.EXE) or hp-plotter</a:t>
            </a:r>
          </a:p>
          <a:p>
            <a:pPr>
              <a:spcBef>
                <a:spcPct val="50000"/>
              </a:spcBef>
            </a:pPr>
            <a:r>
              <a:rPr lang="en-US" altLang="ja-JP" sz="1400">
                <a:latin typeface="Times New Roman" charset="0"/>
              </a:rPr>
              <a:t> Please type a number from 0 to 9 --&gt;</a:t>
            </a:r>
          </a:p>
        </p:txBody>
      </p:sp>
      <p:sp>
        <p:nvSpPr>
          <p:cNvPr id="36869" name="Rectangle 4"/>
          <p:cNvSpPr>
            <a:spLocks noChangeArrowheads="1"/>
          </p:cNvSpPr>
          <p:nvPr/>
        </p:nvSpPr>
        <p:spPr bwMode="auto">
          <a:xfrm>
            <a:off x="3048000" y="1981200"/>
            <a:ext cx="4800600" cy="914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noFill/>
        </p:spPr>
        <p:txBody>
          <a:bodyPr/>
          <a:lstStyle/>
          <a:p>
            <a:fld id="{8266E588-F6C9-6246-AED0-944B84E30EC9}" type="slidenum">
              <a:rPr lang="en-US" altLang="ja-JP" smtClean="0"/>
              <a:pPr/>
              <a:t>21</a:t>
            </a:fld>
            <a:endParaRPr lang="en-US" altLang="ja-JP" smtClean="0"/>
          </a:p>
        </p:txBody>
      </p:sp>
      <p:sp>
        <p:nvSpPr>
          <p:cNvPr id="5122" name="Rectangle 2"/>
          <p:cNvSpPr>
            <a:spLocks noGrp="1" noChangeArrowheads="1"/>
          </p:cNvSpPr>
          <p:nvPr>
            <p:ph type="title"/>
          </p:nvPr>
        </p:nvSpPr>
        <p:spPr/>
        <p:txBody>
          <a:bodyPr/>
          <a:lstStyle/>
          <a:p>
            <a:pPr eaLnBrk="1" hangingPunct="1">
              <a:defRPr/>
            </a:pPr>
            <a:r>
              <a:rPr lang="en-US"/>
              <a:t>Demo.raw</a:t>
            </a:r>
          </a:p>
        </p:txBody>
      </p:sp>
      <p:pic>
        <p:nvPicPr>
          <p:cNvPr id="38916" name="Picture 3"/>
          <p:cNvPicPr>
            <a:picLocks noChangeAspect="1" noChangeArrowheads="1"/>
          </p:cNvPicPr>
          <p:nvPr/>
        </p:nvPicPr>
        <p:blipFill>
          <a:blip r:embed="rId3"/>
          <a:srcRect/>
          <a:stretch>
            <a:fillRect/>
          </a:stretch>
        </p:blipFill>
        <p:spPr bwMode="auto">
          <a:xfrm>
            <a:off x="1600200" y="1828800"/>
            <a:ext cx="6096000" cy="4572000"/>
          </a:xfrm>
          <a:prstGeom prst="rect">
            <a:avLst/>
          </a:prstGeom>
          <a:noFill/>
          <a:ln w="9525">
            <a:noFill/>
            <a:miter lim="800000"/>
            <a:headEnd/>
            <a:tailEnd/>
          </a:ln>
        </p:spPr>
      </p:pic>
      <p:sp>
        <p:nvSpPr>
          <p:cNvPr id="38917" name="TextBox 4"/>
          <p:cNvSpPr txBox="1">
            <a:spLocks noChangeArrowheads="1"/>
          </p:cNvSpPr>
          <p:nvPr/>
        </p:nvSpPr>
        <p:spPr bwMode="auto">
          <a:xfrm>
            <a:off x="7391400" y="609600"/>
            <a:ext cx="850900"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POD</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p:spPr>
        <p:txBody>
          <a:bodyPr/>
          <a:lstStyle/>
          <a:p>
            <a:fld id="{0CB4349A-B5AF-474B-BC12-C87D21784A1C}" type="slidenum">
              <a:rPr lang="en-US" altLang="ja-JP" smtClean="0"/>
              <a:pPr/>
              <a:t>22</a:t>
            </a:fld>
            <a:endParaRPr lang="en-US" altLang="ja-JP" smtClean="0"/>
          </a:p>
        </p:txBody>
      </p:sp>
      <p:sp>
        <p:nvSpPr>
          <p:cNvPr id="13314" name="Rectangle 2"/>
          <p:cNvSpPr>
            <a:spLocks noGrp="1" noChangeArrowheads="1"/>
          </p:cNvSpPr>
          <p:nvPr>
            <p:ph type="title"/>
          </p:nvPr>
        </p:nvSpPr>
        <p:spPr/>
        <p:txBody>
          <a:bodyPr/>
          <a:lstStyle/>
          <a:p>
            <a:pPr eaLnBrk="1" hangingPunct="1">
              <a:defRPr/>
            </a:pPr>
            <a:r>
              <a:rPr lang="en-US"/>
              <a:t>Home Page</a:t>
            </a:r>
          </a:p>
        </p:txBody>
      </p:sp>
      <p:sp>
        <p:nvSpPr>
          <p:cNvPr id="40964"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40965" name="Rectangle 4"/>
          <p:cNvSpPr>
            <a:spLocks noChangeArrowheads="1"/>
          </p:cNvSpPr>
          <p:nvPr/>
        </p:nvSpPr>
        <p:spPr bwMode="auto">
          <a:xfrm>
            <a:off x="685800" y="3429000"/>
            <a:ext cx="7162800" cy="533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48E2C985-D4B6-D34D-8D22-C8E082C5A987}" type="slidenum">
              <a:rPr lang="en-US" altLang="ja-JP" smtClean="0"/>
              <a:pPr/>
              <a:t>23</a:t>
            </a:fld>
            <a:endParaRPr lang="en-US" altLang="ja-JP" smtClean="0"/>
          </a:p>
        </p:txBody>
      </p:sp>
      <p:sp>
        <p:nvSpPr>
          <p:cNvPr id="6146" name="Rectangle 2"/>
          <p:cNvSpPr>
            <a:spLocks noGrp="1" noChangeArrowheads="1"/>
          </p:cNvSpPr>
          <p:nvPr>
            <p:ph type="title"/>
          </p:nvPr>
        </p:nvSpPr>
        <p:spPr/>
        <p:txBody>
          <a:bodyPr/>
          <a:lstStyle/>
          <a:p>
            <a:pPr eaLnBrk="1" hangingPunct="1">
              <a:defRPr/>
            </a:pPr>
            <a:r>
              <a:rPr lang="en-US"/>
              <a:t>“Massage” page</a:t>
            </a:r>
          </a:p>
        </p:txBody>
      </p:sp>
      <p:sp>
        <p:nvSpPr>
          <p:cNvPr id="43012" name="Text Box 3"/>
          <p:cNvSpPr txBox="1">
            <a:spLocks noChangeArrowheads="1"/>
          </p:cNvSpPr>
          <p:nvPr/>
        </p:nvSpPr>
        <p:spPr bwMode="auto">
          <a:xfrm>
            <a:off x="457200" y="2270125"/>
            <a:ext cx="8355013" cy="34448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 MASSAGE DATA FILES  (mostly PFs)                     (popLA page 2)</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Make THEORETICAL defocussing &amp; background file: .DFB (R. Bolmaro)</a:t>
            </a:r>
          </a:p>
          <a:p>
            <a:r>
              <a:rPr lang="en-US" altLang="ja-JP" sz="2000">
                <a:latin typeface="Times New Roman" charset="0"/>
              </a:rPr>
              <a:t> 3. DIGEST Raw Data (.RAW), with exper.or theor. .DFB: make .EPF</a:t>
            </a:r>
          </a:p>
          <a:p>
            <a:r>
              <a:rPr lang="en-US" altLang="ja-JP" sz="2000">
                <a:latin typeface="Times New Roman" charset="0"/>
              </a:rPr>
              <a:t> 4. ROTATE PFs or adjust for grid offsets: make .RPF or .JWC</a:t>
            </a:r>
          </a:p>
          <a:p>
            <a:r>
              <a:rPr lang="en-US" altLang="ja-JP" sz="2000">
                <a:latin typeface="Times New Roman" charset="0"/>
              </a:rPr>
              <a:t> 5. TILT PFs around right axis: make .TPF (T. Ozturk)</a:t>
            </a:r>
          </a:p>
          <a:p>
            <a:r>
              <a:rPr lang="en-US" altLang="ja-JP" sz="2000">
                <a:latin typeface="Times New Roman" charset="0"/>
              </a:rPr>
              <a:t> 6. SYMMETRIZE PFs: make .QPF or .SPF or .FPF</a:t>
            </a:r>
          </a:p>
          <a:p>
            <a:r>
              <a:rPr lang="en-US" altLang="ja-JP" sz="2000">
                <a:latin typeface="Times New Roman" charset="0"/>
              </a:rPr>
              <a:t> 7. EXPAND PFs back to full circle (needed for WIMV &amp; harm.): .FPF</a:t>
            </a:r>
          </a:p>
          <a:p>
            <a:r>
              <a:rPr lang="en-US" altLang="ja-JP" sz="2000">
                <a:latin typeface="Times New Roman" charset="0"/>
              </a:rPr>
              <a:t> 8. SMOOTH PFs or ODs with Gaussian Filter (quad, semi, or full): make .MPF</a:t>
            </a:r>
          </a:p>
          <a:p>
            <a:r>
              <a:rPr lang="en-US" altLang="ja-JP" sz="2000">
                <a:latin typeface="Times New Roman" charset="0"/>
              </a:rPr>
              <a:t> 9. Take DIFFERENCE between 2 files (PFs or ODs): make .DIF</a:t>
            </a:r>
          </a:p>
        </p:txBody>
      </p:sp>
      <p:sp>
        <p:nvSpPr>
          <p:cNvPr id="43013" name="Rectangle 4"/>
          <p:cNvSpPr>
            <a:spLocks noChangeArrowheads="1"/>
          </p:cNvSpPr>
          <p:nvPr/>
        </p:nvSpPr>
        <p:spPr bwMode="auto">
          <a:xfrm>
            <a:off x="457200" y="3562350"/>
            <a:ext cx="7848600" cy="3048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43014" name="TextBox 5"/>
          <p:cNvSpPr txBox="1">
            <a:spLocks noChangeArrowheads="1"/>
          </p:cNvSpPr>
          <p:nvPr/>
        </p:nvSpPr>
        <p:spPr bwMode="auto">
          <a:xfrm>
            <a:off x="7391400" y="609600"/>
            <a:ext cx="1350963"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UNRAW</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1E2D0AF3-B118-6941-8B80-12324D913B8F}" type="slidenum">
              <a:rPr lang="en-US" altLang="ja-JP" smtClean="0"/>
              <a:pPr/>
              <a:t>24</a:t>
            </a:fld>
            <a:endParaRPr lang="en-US" altLang="ja-JP" smtClean="0"/>
          </a:p>
        </p:txBody>
      </p:sp>
      <p:sp>
        <p:nvSpPr>
          <p:cNvPr id="7170" name="Rectangle 2"/>
          <p:cNvSpPr>
            <a:spLocks noGrp="1" noChangeArrowheads="1"/>
          </p:cNvSpPr>
          <p:nvPr>
            <p:ph type="title"/>
          </p:nvPr>
        </p:nvSpPr>
        <p:spPr/>
        <p:txBody>
          <a:bodyPr/>
          <a:lstStyle/>
          <a:p>
            <a:pPr eaLnBrk="1" hangingPunct="1">
              <a:defRPr/>
            </a:pPr>
            <a:r>
              <a:rPr lang="en-US"/>
              <a:t>Convert Raw -&gt; EPF</a:t>
            </a:r>
          </a:p>
        </p:txBody>
      </p:sp>
      <p:sp>
        <p:nvSpPr>
          <p:cNvPr id="45060" name="Text Box 3"/>
          <p:cNvSpPr txBox="1">
            <a:spLocks noChangeArrowheads="1"/>
          </p:cNvSpPr>
          <p:nvPr/>
        </p:nvSpPr>
        <p:spPr bwMode="auto">
          <a:xfrm>
            <a:off x="1047750" y="1676400"/>
            <a:ext cx="7408863" cy="503555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DEMO     RAW        17,447  10-0-93  8 ¦ Volume in drive C has no label</a:t>
            </a:r>
          </a:p>
          <a:p>
            <a:r>
              <a:rPr lang="en-US" altLang="ja-JP" sz="1800">
                <a:latin typeface="Times New Roman" charset="0"/>
              </a:rPr>
              <a:t>olume</a:t>
            </a:r>
          </a:p>
          <a:p>
            <a:r>
              <a:rPr lang="en-US" altLang="ja-JP" sz="1800">
                <a:latin typeface="Times New Roman" charset="0"/>
              </a:rPr>
              <a:t>Directory of C:\x\demo16FB             ¦ :50a DEMO.RAW</a:t>
            </a:r>
          </a:p>
          <a:p>
            <a:r>
              <a:rPr lang="en-US" altLang="ja-JP" sz="1800">
                <a:latin typeface="Times New Roman" charset="0"/>
              </a:rPr>
              <a:t>         1 file(s)         17,447 bytes</a:t>
            </a:r>
          </a:p>
          <a:p>
            <a:r>
              <a:rPr lang="en-US" altLang="ja-JP" sz="1800">
                <a:latin typeface="Times New Roman" charset="0"/>
              </a:rPr>
              <a:t>         0 dir(s)   2,147,155,968 bytes free</a:t>
            </a:r>
          </a:p>
          <a:p>
            <a:r>
              <a:rPr lang="en-US" altLang="ja-JP" sz="1800">
                <a:latin typeface="Times New Roman" charset="0"/>
              </a:rPr>
              <a:t>Note: If your data are on a SCINTAG .RR file: use DA5READ to make .RAW</a:t>
            </a:r>
          </a:p>
          <a:p>
            <a:r>
              <a:rPr lang="en-US" altLang="ja-JP" sz="1800">
                <a:latin typeface="Times New Roman" charset="0"/>
              </a:rPr>
              <a:t>      If they are on a PHILIPS .RAW file, use UNPHIL to make our .RAW</a:t>
            </a:r>
          </a:p>
          <a:p>
            <a:r>
              <a:rPr lang="en-US" altLang="ja-JP" sz="1800">
                <a:latin typeface="Times New Roman" charset="0"/>
              </a:rPr>
              <a:t>      If they are on an Aachen pole figure file, use AC2LA to make .EPF</a:t>
            </a:r>
          </a:p>
          <a:p>
            <a:r>
              <a:rPr lang="en-US" altLang="ja-JP" sz="1800">
                <a:latin typeface="Times New Roman" charset="0"/>
              </a:rPr>
              <a:t>      If they are on a RIGAKU .PFG file: use RIG2LA to make our .RAW</a:t>
            </a:r>
          </a:p>
          <a:p>
            <a:r>
              <a:rPr lang="en-US" altLang="ja-JP" sz="1800">
                <a:latin typeface="Times New Roman" charset="0"/>
              </a:rPr>
              <a:t>          (but you must have a PWD subdirectory into which it puts it:</a:t>
            </a:r>
          </a:p>
          <a:p>
            <a:r>
              <a:rPr lang="en-US" altLang="ja-JP" sz="1800">
                <a:latin typeface="Times New Roman" charset="0"/>
              </a:rPr>
              <a:t>           compliments of RIGAKU/USA.)</a:t>
            </a:r>
          </a:p>
          <a:p>
            <a:r>
              <a:rPr lang="en-US" altLang="ja-JP" sz="1800">
                <a:latin typeface="Times New Roman" charset="0"/>
              </a:rPr>
              <a:t>      (BREAK now to do any of the above..., else RETURN)</a:t>
            </a:r>
          </a:p>
          <a:p>
            <a:r>
              <a:rPr lang="en-US" altLang="ja-JP" sz="1800">
                <a:latin typeface="Times New Roman" charset="0"/>
              </a:rPr>
              <a:t>Press any key to continue . . .</a:t>
            </a:r>
          </a:p>
          <a:p>
            <a:r>
              <a:rPr lang="en-US" altLang="ja-JP" sz="1800">
                <a:latin typeface="Times New Roman" charset="0"/>
              </a:rPr>
              <a:t>Empirical Defocussing Correction</a:t>
            </a:r>
          </a:p>
          <a:p>
            <a:r>
              <a:rPr lang="en-US" altLang="ja-JP" sz="1800">
                <a:latin typeface="Times New Roman" charset="0"/>
              </a:rPr>
              <a:t>Note: the sample is assumed to have rotated counter-clockwise</a:t>
            </a:r>
          </a:p>
          <a:p>
            <a:r>
              <a:rPr lang="en-US" altLang="ja-JP" sz="1800">
                <a:latin typeface="Times New Roman" charset="0"/>
              </a:rPr>
              <a:t>Data will be sequenced clockwise in .EPF</a:t>
            </a:r>
          </a:p>
          <a:p>
            <a:r>
              <a:rPr lang="en-US" altLang="ja-JP" sz="1800">
                <a:latin typeface="Times New Roman" charset="0"/>
              </a:rPr>
              <a:t>Enter name of raw data file (ext .RAW assumed) demo</a:t>
            </a:r>
          </a:p>
          <a:p>
            <a:r>
              <a:rPr lang="en-US" altLang="ja-JP" sz="1800">
                <a:latin typeface="Times New Roman" charset="0"/>
              </a:rPr>
              <a:t>Enter name of correction file (ext .DFB assumed)demo</a:t>
            </a:r>
          </a:p>
        </p:txBody>
      </p:sp>
      <p:sp>
        <p:nvSpPr>
          <p:cNvPr id="45061" name="TextBox 4"/>
          <p:cNvSpPr txBox="1">
            <a:spLocks noChangeArrowheads="1"/>
          </p:cNvSpPr>
          <p:nvPr/>
        </p:nvSpPr>
        <p:spPr bwMode="auto">
          <a:xfrm>
            <a:off x="7564438" y="909638"/>
            <a:ext cx="1350962"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UNRAW</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2EDCEA77-72C6-5243-8488-8C997B0EB1D2}" type="slidenum">
              <a:rPr lang="en-US" altLang="ja-JP" smtClean="0"/>
              <a:pPr/>
              <a:t>25</a:t>
            </a:fld>
            <a:endParaRPr lang="en-US" altLang="ja-JP" smtClean="0"/>
          </a:p>
        </p:txBody>
      </p:sp>
      <p:sp>
        <p:nvSpPr>
          <p:cNvPr id="8194" name="Rectangle 2"/>
          <p:cNvSpPr>
            <a:spLocks noGrp="1" noChangeArrowheads="1"/>
          </p:cNvSpPr>
          <p:nvPr>
            <p:ph type="title"/>
          </p:nvPr>
        </p:nvSpPr>
        <p:spPr>
          <a:xfrm>
            <a:off x="685800" y="609600"/>
            <a:ext cx="1828800" cy="3581400"/>
          </a:xfrm>
        </p:spPr>
        <p:txBody>
          <a:bodyPr/>
          <a:lstStyle/>
          <a:p>
            <a:pPr eaLnBrk="1" hangingPunct="1">
              <a:defRPr/>
            </a:pPr>
            <a:r>
              <a:rPr lang="en-US"/>
              <a:t>…. output</a:t>
            </a:r>
          </a:p>
        </p:txBody>
      </p:sp>
      <p:sp>
        <p:nvSpPr>
          <p:cNvPr id="47108" name="Text Box 3"/>
          <p:cNvSpPr txBox="1">
            <a:spLocks noChangeArrowheads="1"/>
          </p:cNvSpPr>
          <p:nvPr/>
        </p:nvSpPr>
        <p:spPr bwMode="auto">
          <a:xfrm>
            <a:off x="2501900" y="609600"/>
            <a:ext cx="6488113" cy="5859463"/>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demo     Cu rol.90%,pt.reXeX (from Necker'</a:t>
            </a:r>
          </a:p>
          <a:p>
            <a:r>
              <a:rPr lang="en-US" altLang="ja-JP" sz="1800">
                <a:latin typeface="Times New Roman" charset="0"/>
              </a:rPr>
              <a:t>(hkl)=(111) Background=  195 Using correction curve 1</a:t>
            </a:r>
          </a:p>
          <a:p>
            <a:r>
              <a:rPr lang="en-US" altLang="ja-JP" sz="1800">
                <a:latin typeface="Times New Roman" charset="0"/>
              </a:rPr>
              <a:t>...correcting raw data</a:t>
            </a:r>
          </a:p>
          <a:p>
            <a:r>
              <a:rPr lang="en-US" altLang="ja-JP" sz="1800">
                <a:latin typeface="Times New Roman" charset="0"/>
              </a:rPr>
              <a:t>  ...extrapolating outer ring</a:t>
            </a:r>
          </a:p>
          <a:p>
            <a:r>
              <a:rPr lang="en-US" altLang="ja-JP" sz="1800">
                <a:latin typeface="Times New Roman" charset="0"/>
              </a:rPr>
              <a:t>    ...normalizing.   Normalization factor=    .088</a:t>
            </a:r>
          </a:p>
          <a:p>
            <a:r>
              <a:rPr lang="en-US" altLang="ja-JP" sz="1800">
                <a:latin typeface="Times New Roman" charset="0"/>
              </a:rPr>
              <a:t>      ...writing corrected data to demo            .EPF</a:t>
            </a:r>
          </a:p>
          <a:p>
            <a:r>
              <a:rPr lang="en-US" altLang="ja-JP" sz="1800">
                <a:latin typeface="Times New Roman" charset="0"/>
              </a:rPr>
              <a:t>demo     Cu rol.90%,pt.reXeX (from Necker'</a:t>
            </a:r>
          </a:p>
          <a:p>
            <a:r>
              <a:rPr lang="en-US" altLang="ja-JP" sz="1800">
                <a:latin typeface="Times New Roman" charset="0"/>
              </a:rPr>
              <a:t>(hkl)=(200) Background=  248 Using correction curve 2</a:t>
            </a:r>
          </a:p>
          <a:p>
            <a:r>
              <a:rPr lang="en-US" altLang="ja-JP" sz="1800">
                <a:latin typeface="Times New Roman" charset="0"/>
              </a:rPr>
              <a:t>...correcting raw data</a:t>
            </a:r>
          </a:p>
          <a:p>
            <a:r>
              <a:rPr lang="en-US" altLang="ja-JP" sz="1800">
                <a:latin typeface="Times New Roman" charset="0"/>
              </a:rPr>
              <a:t>  ...extrapolating outer ring</a:t>
            </a:r>
          </a:p>
          <a:p>
            <a:r>
              <a:rPr lang="en-US" altLang="ja-JP" sz="1800">
                <a:latin typeface="Times New Roman" charset="0"/>
              </a:rPr>
              <a:t>WARNING! Extrapolation gives negative intensities. Values set to 1</a:t>
            </a:r>
          </a:p>
          <a:p>
            <a:r>
              <a:rPr lang="en-US" altLang="ja-JP" sz="1800">
                <a:latin typeface="Times New Roman" charset="0"/>
              </a:rPr>
              <a:t>    ...normalizing.   Normalization factor=    .134</a:t>
            </a:r>
          </a:p>
          <a:p>
            <a:r>
              <a:rPr lang="en-US" altLang="ja-JP" sz="1800">
                <a:latin typeface="Times New Roman" charset="0"/>
              </a:rPr>
              <a:t>      ...writing corrected data to demo            .EPF</a:t>
            </a:r>
          </a:p>
          <a:p>
            <a:r>
              <a:rPr lang="en-US" altLang="ja-JP" sz="1800">
                <a:latin typeface="Times New Roman" charset="0"/>
              </a:rPr>
              <a:t>demo     Cu rol.90%,pt.reXeX (from Necker'</a:t>
            </a:r>
          </a:p>
          <a:p>
            <a:r>
              <a:rPr lang="en-US" altLang="ja-JP" sz="1800">
                <a:latin typeface="Times New Roman" charset="0"/>
              </a:rPr>
              <a:t>(hkl)=(220) Background=  433 Using correction curve 3</a:t>
            </a:r>
          </a:p>
          <a:p>
            <a:r>
              <a:rPr lang="en-US" altLang="ja-JP" sz="1800">
                <a:latin typeface="Times New Roman" charset="0"/>
              </a:rPr>
              <a:t>...correcting raw data</a:t>
            </a:r>
          </a:p>
          <a:p>
            <a:r>
              <a:rPr lang="en-US" altLang="ja-JP" sz="1800">
                <a:latin typeface="Times New Roman" charset="0"/>
              </a:rPr>
              <a:t>  ...extrapolating outer ring</a:t>
            </a:r>
          </a:p>
          <a:p>
            <a:r>
              <a:rPr lang="en-US" altLang="ja-JP" sz="1800">
                <a:latin typeface="Times New Roman" charset="0"/>
              </a:rPr>
              <a:t>    ...normalizing.   Normalization factor=    .167</a:t>
            </a:r>
          </a:p>
          <a:p>
            <a:r>
              <a:rPr lang="en-US" altLang="ja-JP" sz="1800">
                <a:latin typeface="Times New Roman" charset="0"/>
              </a:rPr>
              <a:t>      ...writing corrected data to demo            .EPF</a:t>
            </a:r>
          </a:p>
          <a:p>
            <a:r>
              <a:rPr lang="en-US" altLang="ja-JP" sz="1800">
                <a:latin typeface="Times New Roman" charset="0"/>
              </a:rPr>
              <a:t>Stop - Program terminated.</a:t>
            </a:r>
          </a:p>
          <a:p>
            <a:r>
              <a:rPr lang="en-US" altLang="ja-JP" sz="1800">
                <a:latin typeface="Times New Roman" charset="0"/>
              </a:rPr>
              <a:t>Press any key to continue . .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2"/>
          </p:nvPr>
        </p:nvSpPr>
        <p:spPr>
          <a:noFill/>
        </p:spPr>
        <p:txBody>
          <a:bodyPr/>
          <a:lstStyle/>
          <a:p>
            <a:fld id="{FF2D7EE4-B74C-1D4B-9BF3-6E324F9CD58D}" type="slidenum">
              <a:rPr lang="en-US" altLang="ja-JP" smtClean="0"/>
              <a:pPr/>
              <a:t>26</a:t>
            </a:fld>
            <a:endParaRPr lang="en-US" altLang="ja-JP" smtClean="0"/>
          </a:p>
        </p:txBody>
      </p:sp>
      <p:sp>
        <p:nvSpPr>
          <p:cNvPr id="15362" name="Rectangle 2"/>
          <p:cNvSpPr>
            <a:spLocks noGrp="1" noChangeArrowheads="1"/>
          </p:cNvSpPr>
          <p:nvPr>
            <p:ph type="title"/>
          </p:nvPr>
        </p:nvSpPr>
        <p:spPr/>
        <p:txBody>
          <a:bodyPr/>
          <a:lstStyle/>
          <a:p>
            <a:pPr eaLnBrk="1" hangingPunct="1">
              <a:defRPr/>
            </a:pPr>
            <a:r>
              <a:rPr lang="en-US"/>
              <a:t>Home Page</a:t>
            </a:r>
          </a:p>
        </p:txBody>
      </p:sp>
      <p:sp>
        <p:nvSpPr>
          <p:cNvPr id="49156"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49157" name="Rectangle 4"/>
          <p:cNvSpPr>
            <a:spLocks noChangeArrowheads="1"/>
          </p:cNvSpPr>
          <p:nvPr/>
        </p:nvSpPr>
        <p:spPr bwMode="auto">
          <a:xfrm>
            <a:off x="762000" y="5105400"/>
            <a:ext cx="44196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p>
            <a:fld id="{3EFE1E09-E8B9-3A47-92BC-A617C6A56718}" type="slidenum">
              <a:rPr lang="en-US" altLang="ja-JP" smtClean="0"/>
              <a:pPr/>
              <a:t>27</a:t>
            </a:fld>
            <a:endParaRPr lang="en-US" altLang="ja-JP" smtClean="0"/>
          </a:p>
        </p:txBody>
      </p:sp>
      <p:sp>
        <p:nvSpPr>
          <p:cNvPr id="14338" name="Rectangle 2"/>
          <p:cNvSpPr>
            <a:spLocks noGrp="1" noChangeArrowheads="1"/>
          </p:cNvSpPr>
          <p:nvPr>
            <p:ph type="title"/>
          </p:nvPr>
        </p:nvSpPr>
        <p:spPr>
          <a:xfrm>
            <a:off x="304800" y="609600"/>
            <a:ext cx="2438400" cy="4648200"/>
          </a:xfrm>
        </p:spPr>
        <p:txBody>
          <a:bodyPr/>
          <a:lstStyle/>
          <a:p>
            <a:pPr eaLnBrk="1" hangingPunct="1">
              <a:defRPr/>
            </a:pPr>
            <a:r>
              <a:rPr lang="en-US"/>
              <a:t>Graphics page</a:t>
            </a:r>
          </a:p>
        </p:txBody>
      </p:sp>
      <p:sp>
        <p:nvSpPr>
          <p:cNvPr id="51204" name="Text Box 3"/>
          <p:cNvSpPr txBox="1">
            <a:spLocks noChangeArrowheads="1"/>
          </p:cNvSpPr>
          <p:nvPr/>
        </p:nvSpPr>
        <p:spPr bwMode="auto">
          <a:xfrm>
            <a:off x="2971800" y="381000"/>
            <a:ext cx="5943600" cy="604837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400">
                <a:latin typeface="Times New Roman" charset="0"/>
              </a:rPr>
              <a:t>DISPLAYS AND PLOTS                                    (popLA page 6)</a:t>
            </a:r>
          </a:p>
          <a:p>
            <a:pPr>
              <a:spcBef>
                <a:spcPct val="50000"/>
              </a:spcBef>
            </a:pPr>
            <a:r>
              <a:rPr lang="en-US" altLang="ja-JP" sz="1400">
                <a:latin typeface="Times New Roman" charset="0"/>
              </a:rPr>
              <a:t> 0. Quit</a:t>
            </a:r>
          </a:p>
          <a:p>
            <a:pPr>
              <a:spcBef>
                <a:spcPct val="50000"/>
              </a:spcBef>
            </a:pPr>
            <a:r>
              <a:rPr lang="en-US" altLang="ja-JP" sz="1400">
                <a:latin typeface="Times New Roman" charset="0"/>
              </a:rPr>
              <a:t> 1. Return to Page 1</a:t>
            </a:r>
          </a:p>
          <a:p>
            <a:pPr>
              <a:spcBef>
                <a:spcPct val="50000"/>
              </a:spcBef>
            </a:pPr>
            <a:r>
              <a:rPr lang="en-US" altLang="ja-JP" sz="1400">
                <a:latin typeface="Times New Roman" charset="0"/>
              </a:rPr>
              <a:t> ------ POLAR REPRESENTATION (Wenk and Kocks) ---------</a:t>
            </a:r>
          </a:p>
          <a:p>
            <a:pPr>
              <a:spcBef>
                <a:spcPct val="50000"/>
              </a:spcBef>
            </a:pPr>
            <a:r>
              <a:rPr lang="en-US" altLang="ja-JP" sz="1400">
                <a:latin typeface="Times New Roman" charset="0"/>
              </a:rPr>
              <a:t> DENSITY PLOTS:</a:t>
            </a:r>
          </a:p>
          <a:p>
            <a:pPr>
              <a:spcBef>
                <a:spcPct val="50000"/>
              </a:spcBef>
            </a:pPr>
            <a:r>
              <a:rPr lang="en-US" altLang="ja-JP" sz="1400">
                <a:latin typeface="Times New Roman" charset="0"/>
              </a:rPr>
              <a:t>    2. POD: colors or gray-shades on VGA</a:t>
            </a:r>
          </a:p>
          <a:p>
            <a:pPr>
              <a:spcBef>
                <a:spcPct val="50000"/>
              </a:spcBef>
            </a:pPr>
            <a:r>
              <a:rPr lang="en-US" altLang="ja-JP" sz="1400">
                <a:latin typeface="Times New Roman" charset="0"/>
              </a:rPr>
              <a:t>            (with possibility to capture into .PCX file or such)</a:t>
            </a:r>
          </a:p>
          <a:p>
            <a:pPr>
              <a:spcBef>
                <a:spcPct val="50000"/>
              </a:spcBef>
            </a:pPr>
            <a:r>
              <a:rPr lang="en-US" altLang="ja-JP" sz="1400">
                <a:latin typeface="Times New Roman" charset="0"/>
              </a:rPr>
              <a:t>       or (with less resolution) direct to hp-LASERJET or PS-file</a:t>
            </a:r>
          </a:p>
          <a:p>
            <a:pPr>
              <a:spcBef>
                <a:spcPct val="50000"/>
              </a:spcBef>
            </a:pPr>
            <a:r>
              <a:rPr lang="en-US" altLang="ja-JP" sz="1400">
                <a:latin typeface="Times New Roman" charset="0"/>
              </a:rPr>
              <a:t> CONTOUR PLOTS:</a:t>
            </a:r>
          </a:p>
          <a:p>
            <a:pPr>
              <a:spcBef>
                <a:spcPct val="50000"/>
              </a:spcBef>
            </a:pPr>
            <a:r>
              <a:rPr lang="en-US" altLang="ja-JP" sz="1400">
                <a:latin typeface="Times New Roman" charset="0"/>
              </a:rPr>
              <a:t>    3. OD sections from density files (Wenk program): very slow!</a:t>
            </a:r>
          </a:p>
          <a:p>
            <a:pPr>
              <a:spcBef>
                <a:spcPct val="50000"/>
              </a:spcBef>
            </a:pPr>
            <a:r>
              <a:rPr lang="en-US" altLang="ja-JP" sz="1400">
                <a:latin typeface="Times New Roman" charset="0"/>
              </a:rPr>
              <a:t>    4. single PF from density file (Wenk program, slow)</a:t>
            </a:r>
          </a:p>
          <a:p>
            <a:pPr>
              <a:spcBef>
                <a:spcPct val="50000"/>
              </a:spcBef>
            </a:pPr>
            <a:r>
              <a:rPr lang="en-US" altLang="ja-JP" sz="1400">
                <a:latin typeface="Times New Roman" charset="0"/>
              </a:rPr>
              <a:t>    5. single PF from density file (Kallend program, need PP.EXE or hp-plotter)</a:t>
            </a:r>
          </a:p>
          <a:p>
            <a:pPr>
              <a:spcBef>
                <a:spcPct val="50000"/>
              </a:spcBef>
            </a:pPr>
            <a:r>
              <a:rPr lang="en-US" altLang="ja-JP" sz="1400">
                <a:latin typeface="Times New Roman" charset="0"/>
              </a:rPr>
              <a:t> DISCRETE ORIENTATION PLOTS:</a:t>
            </a:r>
          </a:p>
          <a:p>
            <a:pPr>
              <a:spcBef>
                <a:spcPct val="50000"/>
              </a:spcBef>
            </a:pPr>
            <a:r>
              <a:rPr lang="en-US" altLang="ja-JP" sz="1400">
                <a:latin typeface="Times New Roman" charset="0"/>
              </a:rPr>
              <a:t>    6. PFs, points or contours (Tome/Wenk program)</a:t>
            </a:r>
          </a:p>
          <a:p>
            <a:pPr>
              <a:spcBef>
                <a:spcPct val="50000"/>
              </a:spcBef>
            </a:pPr>
            <a:r>
              <a:rPr lang="en-US" altLang="ja-JP" sz="1400">
                <a:latin typeface="Times New Roman" charset="0"/>
              </a:rPr>
              <a:t>    7. DIORPLOT: all OD sections and projections, compatible with POD</a:t>
            </a:r>
          </a:p>
          <a:p>
            <a:pPr>
              <a:spcBef>
                <a:spcPct val="50000"/>
              </a:spcBef>
            </a:pPr>
            <a:r>
              <a:rPr lang="en-US" altLang="ja-JP" sz="1400">
                <a:latin typeface="Times New Roman" charset="0"/>
              </a:rPr>
              <a:t>------ SQUARE SECTIONS (Kallend): cub/hex/tetr.cry.,ort/mono samples</a:t>
            </a:r>
          </a:p>
          <a:p>
            <a:pPr>
              <a:spcBef>
                <a:spcPct val="50000"/>
              </a:spcBef>
            </a:pPr>
            <a:r>
              <a:rPr lang="en-US" altLang="ja-JP" sz="1400">
                <a:latin typeface="Times New Roman" charset="0"/>
              </a:rPr>
              <a:t>    8. Colors on screen (fast, but limited options).</a:t>
            </a:r>
          </a:p>
          <a:p>
            <a:pPr>
              <a:spcBef>
                <a:spcPct val="50000"/>
              </a:spcBef>
            </a:pPr>
            <a:r>
              <a:rPr lang="en-US" altLang="ja-JP" sz="1400">
                <a:latin typeface="Times New Roman" charset="0"/>
              </a:rPr>
              <a:t>    9. Contours on hp-Laserjet (needs PP.EXE) or hp-plotter</a:t>
            </a:r>
          </a:p>
          <a:p>
            <a:pPr>
              <a:spcBef>
                <a:spcPct val="50000"/>
              </a:spcBef>
            </a:pPr>
            <a:r>
              <a:rPr lang="en-US" altLang="ja-JP" sz="1400">
                <a:latin typeface="Times New Roman" charset="0"/>
              </a:rPr>
              <a:t> Please type a number from 0 to 9 --&gt;</a:t>
            </a:r>
          </a:p>
        </p:txBody>
      </p:sp>
      <p:sp>
        <p:nvSpPr>
          <p:cNvPr id="51205" name="Rectangle 4"/>
          <p:cNvSpPr>
            <a:spLocks noChangeArrowheads="1"/>
          </p:cNvSpPr>
          <p:nvPr/>
        </p:nvSpPr>
        <p:spPr bwMode="auto">
          <a:xfrm>
            <a:off x="3048000" y="1981200"/>
            <a:ext cx="4800600" cy="914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noFill/>
        </p:spPr>
        <p:txBody>
          <a:bodyPr/>
          <a:lstStyle/>
          <a:p>
            <a:fld id="{ADF0586C-8780-FD44-8B3B-4B847F313FF6}" type="slidenum">
              <a:rPr lang="en-US" altLang="ja-JP" smtClean="0"/>
              <a:pPr/>
              <a:t>28</a:t>
            </a:fld>
            <a:endParaRPr lang="en-US" altLang="ja-JP" smtClean="0"/>
          </a:p>
        </p:txBody>
      </p:sp>
      <p:sp>
        <p:nvSpPr>
          <p:cNvPr id="9218" name="Rectangle 2"/>
          <p:cNvSpPr>
            <a:spLocks noGrp="1" noChangeArrowheads="1"/>
          </p:cNvSpPr>
          <p:nvPr>
            <p:ph type="title"/>
          </p:nvPr>
        </p:nvSpPr>
        <p:spPr>
          <a:xfrm>
            <a:off x="685800" y="609600"/>
            <a:ext cx="2819400" cy="5029200"/>
          </a:xfrm>
        </p:spPr>
        <p:txBody>
          <a:bodyPr/>
          <a:lstStyle/>
          <a:p>
            <a:pPr eaLnBrk="1" hangingPunct="1">
              <a:defRPr/>
            </a:pPr>
            <a:r>
              <a:rPr lang="en-US"/>
              <a:t>POD input</a:t>
            </a:r>
          </a:p>
        </p:txBody>
      </p:sp>
      <p:sp>
        <p:nvSpPr>
          <p:cNvPr id="53252" name="Text Box 3"/>
          <p:cNvSpPr txBox="1">
            <a:spLocks noChangeArrowheads="1"/>
          </p:cNvSpPr>
          <p:nvPr/>
        </p:nvSpPr>
        <p:spPr bwMode="auto">
          <a:xfrm>
            <a:off x="3657600" y="266700"/>
            <a:ext cx="5205413" cy="613410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 quadrants or (circles): 1,2,3-6,7-12    1-2,3-11 (8)</a:t>
            </a:r>
          </a:p>
          <a:p>
            <a:r>
              <a:rPr lang="en-US" altLang="ja-JP" sz="1800">
                <a:latin typeface="Times New Roman" charset="0"/>
              </a:rPr>
              <a:t>  semi-circles:         : 1,2,3-12        1-2,3-11</a:t>
            </a:r>
          </a:p>
          <a:p>
            <a:r>
              <a:rPr lang="en-US" altLang="ja-JP" sz="1800">
                <a:latin typeface="Times New Roman" charset="0"/>
              </a:rPr>
              <a:t> Enter the number of plots on page (&lt;=12)     --&gt; </a:t>
            </a:r>
            <a:r>
              <a:rPr lang="en-US" altLang="ja-JP" sz="1800">
                <a:solidFill>
                  <a:srgbClr val="FF0000"/>
                </a:solidFill>
                <a:latin typeface="Times New Roman" charset="0"/>
              </a:rPr>
              <a:t>3</a:t>
            </a:r>
            <a:endParaRPr lang="en-US" altLang="ja-JP" sz="1800">
              <a:latin typeface="Times New Roman" charset="0"/>
            </a:endParaRPr>
          </a:p>
          <a:p>
            <a:r>
              <a:rPr lang="en-US" altLang="ja-JP" sz="1800">
                <a:latin typeface="Times New Roman" charset="0"/>
              </a:rPr>
              <a:t>Enter name of data file # 1               --&gt;  demo.epf</a:t>
            </a:r>
          </a:p>
          <a:p>
            <a:r>
              <a:rPr lang="en-US" altLang="ja-JP" sz="1800">
                <a:latin typeface="Times New Roman" charset="0"/>
              </a:rPr>
              <a:t>Scanning data set identified by:</a:t>
            </a:r>
          </a:p>
          <a:p>
            <a:r>
              <a:rPr lang="en-US" altLang="ja-JP" sz="1800">
                <a:latin typeface="Times New Roman" charset="0"/>
              </a:rPr>
              <a:t>demo     Cu rol.90%,pt.reX    DFB=demo</a:t>
            </a:r>
          </a:p>
          <a:p>
            <a:r>
              <a:rPr lang="en-US" altLang="ja-JP" sz="1800">
                <a:latin typeface="Times New Roman" charset="0"/>
              </a:rPr>
              <a:t>(111)</a:t>
            </a:r>
          </a:p>
          <a:p>
            <a:r>
              <a:rPr lang="en-US" altLang="ja-JP" sz="1800">
                <a:latin typeface="Times New Roman" charset="0"/>
              </a:rPr>
              <a:t>  0 to start with this data set</a:t>
            </a:r>
          </a:p>
          <a:p>
            <a:r>
              <a:rPr lang="en-US" altLang="ja-JP" sz="1800">
                <a:latin typeface="Times New Roman" charset="0"/>
              </a:rPr>
              <a:t>  n to skip n data sets                       --&gt; 0</a:t>
            </a:r>
          </a:p>
          <a:p>
            <a:r>
              <a:rPr lang="en-US" altLang="ja-JP" sz="1800">
                <a:latin typeface="Times New Roman" charset="0"/>
              </a:rPr>
              <a:t>Scanning data set identified by:</a:t>
            </a:r>
          </a:p>
          <a:p>
            <a:r>
              <a:rPr lang="en-US" altLang="ja-JP" sz="1800">
                <a:latin typeface="Times New Roman" charset="0"/>
              </a:rPr>
              <a:t>demo     Cu rol.90%,pt.reX    DFB=demo</a:t>
            </a:r>
          </a:p>
          <a:p>
            <a:r>
              <a:rPr lang="en-US" altLang="ja-JP" sz="1800">
                <a:latin typeface="Times New Roman" charset="0"/>
              </a:rPr>
              <a:t>(200)</a:t>
            </a:r>
          </a:p>
          <a:p>
            <a:r>
              <a:rPr lang="en-US" altLang="ja-JP" sz="1800">
                <a:latin typeface="Times New Roman" charset="0"/>
              </a:rPr>
              <a:t>Scanning data set identified by:</a:t>
            </a:r>
          </a:p>
          <a:p>
            <a:r>
              <a:rPr lang="en-US" altLang="ja-JP" sz="1800">
                <a:latin typeface="Times New Roman" charset="0"/>
              </a:rPr>
              <a:t>demo     Cu rol.90%,pt.reX    DFB=demo</a:t>
            </a:r>
          </a:p>
          <a:p>
            <a:r>
              <a:rPr lang="en-US" altLang="ja-JP" sz="1800">
                <a:latin typeface="Times New Roman" charset="0"/>
              </a:rPr>
              <a:t>(220)</a:t>
            </a:r>
          </a:p>
          <a:p>
            <a:r>
              <a:rPr lang="en-US" altLang="ja-JP" sz="1800">
                <a:latin typeface="Times New Roman" charset="0"/>
              </a:rPr>
              <a:t>Absolute MAXIMUM of all plots in file =  1299.</a:t>
            </a:r>
          </a:p>
          <a:p>
            <a:r>
              <a:rPr lang="en-US" altLang="ja-JP" sz="1800">
                <a:latin typeface="Times New Roman" charset="0"/>
              </a:rPr>
              <a:t>Absolute MINIMUM of all plots in file =     0.</a:t>
            </a:r>
          </a:p>
          <a:p>
            <a:r>
              <a:rPr lang="en-US" altLang="ja-JP" sz="1800">
                <a:latin typeface="Times New Roman" charset="0"/>
              </a:rPr>
              <a:t> Now you will determine the intensity scale to be used,</a:t>
            </a:r>
          </a:p>
          <a:p>
            <a:r>
              <a:rPr lang="en-US" altLang="ja-JP" sz="1800">
                <a:latin typeface="Times New Roman" charset="0"/>
              </a:rPr>
              <a:t> on the basis of 8 major contours.</a:t>
            </a:r>
          </a:p>
          <a:p>
            <a:r>
              <a:rPr lang="en-US" altLang="ja-JP" sz="1800">
                <a:latin typeface="Times New Roman" charset="0"/>
              </a:rPr>
              <a:t>   (Some choices will later put 2 intervals each.)</a:t>
            </a:r>
          </a:p>
          <a:p>
            <a:r>
              <a:rPr lang="en-US" altLang="ja-JP" sz="1800">
                <a:latin typeface="Times New Roman" charset="0"/>
              </a:rPr>
              <a:t>   Choose highest contour value &lt;default=max.&gt;</a:t>
            </a:r>
          </a:p>
          <a:p>
            <a:r>
              <a:rPr lang="en-US" altLang="ja-JP" sz="1800">
                <a:latin typeface="Times New Roman" charset="0"/>
              </a:rPr>
              <a:t>    &lt;e.g.: 200,400,800,1600,3200&gt;             --&gt; 0</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CA2FECFD-DB43-0A4F-99F2-396BEC682593}" type="slidenum">
              <a:rPr lang="en-US" altLang="ja-JP" smtClean="0"/>
              <a:pPr/>
              <a:t>29</a:t>
            </a:fld>
            <a:endParaRPr lang="en-US" altLang="ja-JP" smtClean="0"/>
          </a:p>
        </p:txBody>
      </p:sp>
      <p:sp>
        <p:nvSpPr>
          <p:cNvPr id="10242" name="Rectangle 2"/>
          <p:cNvSpPr>
            <a:spLocks noGrp="1" noChangeArrowheads="1"/>
          </p:cNvSpPr>
          <p:nvPr>
            <p:ph type="title"/>
          </p:nvPr>
        </p:nvSpPr>
        <p:spPr>
          <a:xfrm>
            <a:off x="685800" y="609600"/>
            <a:ext cx="2895600" cy="4724400"/>
          </a:xfrm>
        </p:spPr>
        <p:txBody>
          <a:bodyPr/>
          <a:lstStyle/>
          <a:p>
            <a:pPr eaLnBrk="1" hangingPunct="1">
              <a:defRPr/>
            </a:pPr>
            <a:r>
              <a:rPr lang="en-US"/>
              <a:t>POD input, contd.</a:t>
            </a:r>
          </a:p>
        </p:txBody>
      </p:sp>
      <p:sp>
        <p:nvSpPr>
          <p:cNvPr id="55300" name="Text Box 3"/>
          <p:cNvSpPr txBox="1">
            <a:spLocks noChangeArrowheads="1"/>
          </p:cNvSpPr>
          <p:nvPr/>
        </p:nvSpPr>
        <p:spPr bwMode="auto">
          <a:xfrm>
            <a:off x="746125" y="1870075"/>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Times New Roman" charset="0"/>
              <a:ea typeface="ＭＳ Ｐゴシック" charset="-128"/>
            </a:endParaRPr>
          </a:p>
        </p:txBody>
      </p:sp>
      <p:sp>
        <p:nvSpPr>
          <p:cNvPr id="55301" name="Text Box 5"/>
          <p:cNvSpPr txBox="1">
            <a:spLocks noChangeArrowheads="1"/>
          </p:cNvSpPr>
          <p:nvPr/>
        </p:nvSpPr>
        <p:spPr bwMode="auto">
          <a:xfrm>
            <a:off x="3810000" y="220663"/>
            <a:ext cx="5205413" cy="6408737"/>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demo     Cu rol.90%,pt.reX    DFB=demo</a:t>
            </a:r>
          </a:p>
          <a:p>
            <a:r>
              <a:rPr lang="en-US" altLang="ja-JP" sz="1800">
                <a:latin typeface="Times New Roman" charset="0"/>
              </a:rPr>
              <a:t>(220)</a:t>
            </a:r>
          </a:p>
          <a:p>
            <a:r>
              <a:rPr lang="en-US" altLang="ja-JP" sz="1800">
                <a:latin typeface="Times New Roman" charset="0"/>
              </a:rPr>
              <a:t>Absolute MAXIMUM of all plots in file =  1299.</a:t>
            </a:r>
          </a:p>
          <a:p>
            <a:r>
              <a:rPr lang="en-US" altLang="ja-JP" sz="1800">
                <a:latin typeface="Times New Roman" charset="0"/>
              </a:rPr>
              <a:t>Absolute MINIMUM of all plots in file =     0.</a:t>
            </a:r>
          </a:p>
          <a:p>
            <a:r>
              <a:rPr lang="en-US" altLang="ja-JP" sz="1800">
                <a:latin typeface="Times New Roman" charset="0"/>
              </a:rPr>
              <a:t> Now you will determine the intensity scale to be used,</a:t>
            </a:r>
          </a:p>
          <a:p>
            <a:r>
              <a:rPr lang="en-US" altLang="ja-JP" sz="1800">
                <a:latin typeface="Times New Roman" charset="0"/>
              </a:rPr>
              <a:t> on the basis of 8 major contours.</a:t>
            </a:r>
          </a:p>
          <a:p>
            <a:r>
              <a:rPr lang="en-US" altLang="ja-JP" sz="1800">
                <a:latin typeface="Times New Roman" charset="0"/>
              </a:rPr>
              <a:t>   (Some choices will later put 2 intervals each.)</a:t>
            </a:r>
          </a:p>
          <a:p>
            <a:r>
              <a:rPr lang="en-US" altLang="ja-JP" sz="1800">
                <a:latin typeface="Times New Roman" charset="0"/>
              </a:rPr>
              <a:t>   Choose highest contour value &lt;default=max.&gt;</a:t>
            </a:r>
          </a:p>
          <a:p>
            <a:r>
              <a:rPr lang="en-US" altLang="ja-JP" sz="1800">
                <a:latin typeface="Times New Roman" charset="0"/>
              </a:rPr>
              <a:t>    &lt;e.g.: 200,400,800,1600,3200&gt;             --&gt; </a:t>
            </a:r>
            <a:r>
              <a:rPr lang="en-US" altLang="ja-JP" sz="1800">
                <a:solidFill>
                  <a:srgbClr val="FF0000"/>
                </a:solidFill>
                <a:latin typeface="Times New Roman" charset="0"/>
              </a:rPr>
              <a:t>800</a:t>
            </a:r>
            <a:endParaRPr lang="en-US" altLang="ja-JP" sz="1800">
              <a:latin typeface="Times New Roman" charset="0"/>
            </a:endParaRPr>
          </a:p>
          <a:p>
            <a:r>
              <a:rPr lang="en-US" altLang="ja-JP" sz="1800">
                <a:latin typeface="Times New Roman" charset="0"/>
              </a:rPr>
              <a:t>-- How many major contours below intensity 1.0 ?</a:t>
            </a:r>
          </a:p>
          <a:p>
            <a:r>
              <a:rPr lang="en-US" altLang="ja-JP" sz="1800">
                <a:latin typeface="Times New Roman" charset="0"/>
              </a:rPr>
              <a:t>     &lt;e.g.:  3,  3,  1,  3,  2&gt;</a:t>
            </a:r>
          </a:p>
          <a:p>
            <a:r>
              <a:rPr lang="en-US" altLang="ja-JP" sz="1800">
                <a:latin typeface="Times New Roman" charset="0"/>
              </a:rPr>
              <a:t>     &lt;default to specify lowest value next&gt;   --&gt; </a:t>
            </a:r>
            <a:r>
              <a:rPr lang="en-US" altLang="ja-JP" sz="1800">
                <a:solidFill>
                  <a:srgbClr val="FF0000"/>
                </a:solidFill>
                <a:latin typeface="Times New Roman" charset="0"/>
              </a:rPr>
              <a:t>1</a:t>
            </a:r>
            <a:endParaRPr lang="en-US" altLang="ja-JP" sz="1800">
              <a:latin typeface="Times New Roman" charset="0"/>
            </a:endParaRPr>
          </a:p>
          <a:p>
            <a:r>
              <a:rPr lang="en-US" altLang="ja-JP" sz="1800">
                <a:latin typeface="Times New Roman" charset="0"/>
              </a:rPr>
              <a:t> MAJOR CONTOURS will be at (times random):</a:t>
            </a:r>
          </a:p>
          <a:p>
            <a:r>
              <a:rPr lang="en-US" altLang="ja-JP" sz="1800">
                <a:latin typeface="Times New Roman" charset="0"/>
              </a:rPr>
              <a:t>       8.00</a:t>
            </a:r>
          </a:p>
          <a:p>
            <a:r>
              <a:rPr lang="en-US" altLang="ja-JP" sz="1800">
                <a:latin typeface="Times New Roman" charset="0"/>
              </a:rPr>
              <a:t>       5.66</a:t>
            </a:r>
          </a:p>
          <a:p>
            <a:r>
              <a:rPr lang="en-US" altLang="ja-JP" sz="1800">
                <a:latin typeface="Times New Roman" charset="0"/>
              </a:rPr>
              <a:t>       4.00</a:t>
            </a:r>
          </a:p>
          <a:p>
            <a:r>
              <a:rPr lang="en-US" altLang="ja-JP" sz="1800">
                <a:latin typeface="Times New Roman" charset="0"/>
              </a:rPr>
              <a:t>       2.83</a:t>
            </a:r>
          </a:p>
          <a:p>
            <a:r>
              <a:rPr lang="en-US" altLang="ja-JP" sz="1800">
                <a:latin typeface="Times New Roman" charset="0"/>
              </a:rPr>
              <a:t>       2.00</a:t>
            </a:r>
          </a:p>
          <a:p>
            <a:r>
              <a:rPr lang="en-US" altLang="ja-JP" sz="1800">
                <a:latin typeface="Times New Roman" charset="0"/>
              </a:rPr>
              <a:t>       1.41</a:t>
            </a:r>
          </a:p>
          <a:p>
            <a:r>
              <a:rPr lang="en-US" altLang="ja-JP" sz="1800">
                <a:latin typeface="Times New Roman" charset="0"/>
              </a:rPr>
              <a:t>       1.00</a:t>
            </a:r>
          </a:p>
          <a:p>
            <a:r>
              <a:rPr lang="en-US" altLang="ja-JP" sz="1800">
                <a:latin typeface="Times New Roman" charset="0"/>
              </a:rPr>
              <a:t>        .71</a:t>
            </a:r>
          </a:p>
          <a:p>
            <a:r>
              <a:rPr lang="en-US" altLang="ja-JP" sz="1800">
                <a:latin typeface="Times New Roman" charset="0"/>
              </a:rPr>
              <a:t>   HIGH resolution. Contours: </a:t>
            </a:r>
            <a:r>
              <a:rPr lang="en-US" altLang="ja-JP" sz="1800">
                <a:solidFill>
                  <a:srgbClr val="FF0000"/>
                </a:solidFill>
                <a:latin typeface="Times New Roman" charset="0"/>
              </a:rPr>
              <a:t>Y</a:t>
            </a:r>
            <a:endParaRPr lang="en-US" altLang="ja-JP" sz="1800">
              <a:latin typeface="Times New Roman" charset="0"/>
            </a:endParaRPr>
          </a:p>
          <a:p>
            <a:r>
              <a:rPr lang="en-US" altLang="ja-JP" sz="1800">
                <a:latin typeface="Times New Roman" charset="0"/>
              </a:rPr>
              <a:t>                         0: OK; 1: try again  --&gt; 0</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Questions, Practical Exercises</a:t>
            </a:r>
            <a:endParaRPr lang="ja-JP" altLang="en-US" dirty="0"/>
          </a:p>
        </p:txBody>
      </p:sp>
      <p:sp>
        <p:nvSpPr>
          <p:cNvPr id="3" name="Content Placeholder 2"/>
          <p:cNvSpPr>
            <a:spLocks noGrp="1"/>
          </p:cNvSpPr>
          <p:nvPr>
            <p:ph idx="1"/>
          </p:nvPr>
        </p:nvSpPr>
        <p:spPr>
          <a:xfrm>
            <a:off x="685800" y="1447800"/>
            <a:ext cx="7772400" cy="4800600"/>
          </a:xfrm>
        </p:spPr>
        <p:txBody>
          <a:bodyPr/>
          <a:lstStyle/>
          <a:p>
            <a:pPr marL="514350" indent="-514350">
              <a:buFont typeface="+mj-lt"/>
              <a:buAutoNum type="arabicPeriod"/>
            </a:pPr>
            <a:r>
              <a:rPr lang="en-US" altLang="ja-JP" sz="2000" dirty="0" smtClean="0"/>
              <a:t>What is a standard sequence of operations to obtain an Orientation Distribution (OD) from a set of experimentally measured pole figures?</a:t>
            </a:r>
          </a:p>
          <a:p>
            <a:pPr marL="514350" indent="-514350">
              <a:buFont typeface="+mj-lt"/>
              <a:buAutoNum type="arabicPeriod"/>
            </a:pPr>
            <a:r>
              <a:rPr lang="en-US" altLang="ja-JP" sz="2000" dirty="0" smtClean="0"/>
              <a:t>What is the most important check on the quality of the OD calculation?</a:t>
            </a:r>
          </a:p>
          <a:p>
            <a:pPr marL="514350" indent="-514350">
              <a:buFont typeface="+mj-lt"/>
              <a:buAutoNum type="arabicPeriod"/>
            </a:pPr>
            <a:r>
              <a:rPr lang="en-US" altLang="ja-JP" sz="2000" dirty="0" smtClean="0"/>
              <a:t>How do you detect problems with </a:t>
            </a:r>
            <a:r>
              <a:rPr lang="en-US" altLang="ja-JP" sz="2000" dirty="0" err="1" smtClean="0"/>
              <a:t>defocussing</a:t>
            </a:r>
            <a:r>
              <a:rPr lang="en-US" altLang="ja-JP" sz="2000" dirty="0" smtClean="0"/>
              <a:t>, and what practical steps can you take to correct them?</a:t>
            </a:r>
          </a:p>
          <a:p>
            <a:pPr marL="514350" indent="-514350">
              <a:buFont typeface="+mj-lt"/>
              <a:buAutoNum type="arabicPeriod"/>
            </a:pPr>
            <a:r>
              <a:rPr lang="en-US" altLang="ja-JP" sz="2000" dirty="0" smtClean="0"/>
              <a:t>Why is the alignment of the specimen in an x-ray goniometer important for subsequent texture analysis?</a:t>
            </a:r>
          </a:p>
          <a:p>
            <a:pPr marL="514350" indent="-514350">
              <a:buFont typeface="+mj-lt"/>
              <a:buAutoNum type="arabicPeriod"/>
            </a:pPr>
            <a:r>
              <a:rPr lang="en-US" altLang="ja-JP" sz="2000" dirty="0" smtClean="0"/>
              <a:t>Why is it helpful to rotate (in-plane) pole figures before analysis?</a:t>
            </a:r>
          </a:p>
          <a:p>
            <a:pPr marL="514350" indent="-514350">
              <a:buFont typeface="+mj-lt"/>
              <a:buAutoNum type="arabicPeriod"/>
            </a:pPr>
            <a:r>
              <a:rPr lang="en-US" altLang="ja-JP" sz="2000" dirty="0" smtClean="0"/>
              <a:t>What properties can you calculate with </a:t>
            </a:r>
            <a:r>
              <a:rPr lang="en-US" altLang="ja-JP" sz="2000" dirty="0" err="1" smtClean="0"/>
              <a:t>popLA</a:t>
            </a:r>
            <a:r>
              <a:rPr lang="en-US" altLang="ja-JP" sz="2000" dirty="0" smtClean="0"/>
              <a:t>? (</a:t>
            </a:r>
            <a:r>
              <a:rPr lang="en-US" altLang="ja-JP" sz="2000" smtClean="0"/>
              <a:t>This is not </a:t>
            </a:r>
            <a:r>
              <a:rPr lang="en-US" altLang="ja-JP" sz="2000" dirty="0" smtClean="0"/>
              <a:t>covered in this lecture – you need to explore the package!).</a:t>
            </a:r>
          </a:p>
        </p:txBody>
      </p:sp>
      <p:sp>
        <p:nvSpPr>
          <p:cNvPr id="4" name="Slide Number Placeholder 3"/>
          <p:cNvSpPr>
            <a:spLocks noGrp="1"/>
          </p:cNvSpPr>
          <p:nvPr>
            <p:ph type="sldNum" sz="quarter" idx="12"/>
          </p:nvPr>
        </p:nvSpPr>
        <p:spPr/>
        <p:txBody>
          <a:bodyPr/>
          <a:lstStyle/>
          <a:p>
            <a:pPr>
              <a:defRPr/>
            </a:pPr>
            <a:fld id="{C47AA79F-F3AB-E348-9D6A-CE89E922C7C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61A98E91-BDD5-8747-B1CD-1197CCF9AE7B}" type="slidenum">
              <a:rPr lang="en-US" altLang="ja-JP" smtClean="0"/>
              <a:pPr/>
              <a:t>30</a:t>
            </a:fld>
            <a:endParaRPr lang="en-US" altLang="ja-JP" smtClean="0"/>
          </a:p>
        </p:txBody>
      </p:sp>
      <p:sp>
        <p:nvSpPr>
          <p:cNvPr id="11266" name="Rectangle 2"/>
          <p:cNvSpPr>
            <a:spLocks noGrp="1" noChangeArrowheads="1"/>
          </p:cNvSpPr>
          <p:nvPr>
            <p:ph type="title"/>
          </p:nvPr>
        </p:nvSpPr>
        <p:spPr>
          <a:xfrm>
            <a:off x="76200" y="457200"/>
            <a:ext cx="2667000" cy="1143000"/>
          </a:xfrm>
        </p:spPr>
        <p:txBody>
          <a:bodyPr/>
          <a:lstStyle/>
          <a:p>
            <a:pPr eaLnBrk="1" hangingPunct="1">
              <a:defRPr/>
            </a:pPr>
            <a:r>
              <a:rPr lang="en-US"/>
              <a:t>Demo.epf</a:t>
            </a:r>
          </a:p>
        </p:txBody>
      </p:sp>
      <p:pic>
        <p:nvPicPr>
          <p:cNvPr id="57348" name="Picture 3"/>
          <p:cNvPicPr>
            <a:picLocks noChangeAspect="1" noChangeArrowheads="1"/>
          </p:cNvPicPr>
          <p:nvPr/>
        </p:nvPicPr>
        <p:blipFill>
          <a:blip r:embed="rId3"/>
          <a:srcRect/>
          <a:stretch>
            <a:fillRect/>
          </a:stretch>
        </p:blipFill>
        <p:spPr bwMode="auto">
          <a:xfrm>
            <a:off x="2971800" y="0"/>
            <a:ext cx="6096000" cy="4572000"/>
          </a:xfrm>
          <a:prstGeom prst="rect">
            <a:avLst/>
          </a:prstGeom>
          <a:noFill/>
          <a:ln w="9525">
            <a:noFill/>
            <a:miter lim="800000"/>
            <a:headEnd/>
            <a:tailEnd/>
          </a:ln>
        </p:spPr>
      </p:pic>
      <p:pic>
        <p:nvPicPr>
          <p:cNvPr id="57349" name="Picture 4" descr="demo_epf"/>
          <p:cNvPicPr>
            <a:picLocks noChangeAspect="1" noChangeArrowheads="1"/>
          </p:cNvPicPr>
          <p:nvPr/>
        </p:nvPicPr>
        <p:blipFill>
          <a:blip r:embed="rId4"/>
          <a:srcRect b="61649"/>
          <a:stretch>
            <a:fillRect/>
          </a:stretch>
        </p:blipFill>
        <p:spPr bwMode="auto">
          <a:xfrm>
            <a:off x="379413" y="3429000"/>
            <a:ext cx="5335587" cy="2895600"/>
          </a:xfrm>
          <a:prstGeom prst="rect">
            <a:avLst/>
          </a:prstGeom>
          <a:noFill/>
          <a:ln w="9525">
            <a:noFill/>
            <a:miter lim="800000"/>
            <a:headEnd/>
            <a:tailEnd/>
          </a:ln>
        </p:spPr>
      </p:pic>
      <p:sp>
        <p:nvSpPr>
          <p:cNvPr id="57350" name="Text Box 5"/>
          <p:cNvSpPr txBox="1">
            <a:spLocks noChangeArrowheads="1"/>
          </p:cNvSpPr>
          <p:nvPr/>
        </p:nvSpPr>
        <p:spPr bwMode="auto">
          <a:xfrm>
            <a:off x="363538" y="2871788"/>
            <a:ext cx="2132012"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57351" name="Text Box 6"/>
          <p:cNvSpPr txBox="1">
            <a:spLocks noChangeArrowheads="1"/>
          </p:cNvSpPr>
          <p:nvPr/>
        </p:nvSpPr>
        <p:spPr bwMode="auto">
          <a:xfrm>
            <a:off x="3200400" y="2590800"/>
            <a:ext cx="2317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popLA:</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2"/>
          </p:nvPr>
        </p:nvSpPr>
        <p:spPr>
          <a:noFill/>
        </p:spPr>
        <p:txBody>
          <a:bodyPr/>
          <a:lstStyle/>
          <a:p>
            <a:fld id="{AB89E4C4-7B3A-514C-96BC-86E77AB7937D}" type="slidenum">
              <a:rPr lang="en-US" altLang="ja-JP" smtClean="0"/>
              <a:pPr/>
              <a:t>31</a:t>
            </a:fld>
            <a:endParaRPr lang="en-US" altLang="ja-JP" smtClean="0"/>
          </a:p>
        </p:txBody>
      </p:sp>
      <p:sp>
        <p:nvSpPr>
          <p:cNvPr id="19458" name="Rectangle 2"/>
          <p:cNvSpPr>
            <a:spLocks noGrp="1" noChangeArrowheads="1"/>
          </p:cNvSpPr>
          <p:nvPr>
            <p:ph type="title"/>
          </p:nvPr>
        </p:nvSpPr>
        <p:spPr/>
        <p:txBody>
          <a:bodyPr/>
          <a:lstStyle/>
          <a:p>
            <a:pPr eaLnBrk="1" hangingPunct="1">
              <a:defRPr/>
            </a:pPr>
            <a:r>
              <a:rPr lang="en-US"/>
              <a:t>Home Page</a:t>
            </a:r>
          </a:p>
        </p:txBody>
      </p:sp>
      <p:sp>
        <p:nvSpPr>
          <p:cNvPr id="59396"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59397" name="Rectangle 4"/>
          <p:cNvSpPr>
            <a:spLocks noChangeArrowheads="1"/>
          </p:cNvSpPr>
          <p:nvPr/>
        </p:nvSpPr>
        <p:spPr bwMode="auto">
          <a:xfrm>
            <a:off x="685800" y="3429000"/>
            <a:ext cx="7162800" cy="533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noFill/>
        </p:spPr>
        <p:txBody>
          <a:bodyPr/>
          <a:lstStyle/>
          <a:p>
            <a:fld id="{2BA908AE-9FA5-2149-AF8A-D6977859BDD9}" type="slidenum">
              <a:rPr lang="en-US" altLang="ja-JP" smtClean="0"/>
              <a:pPr/>
              <a:t>32</a:t>
            </a:fld>
            <a:endParaRPr lang="en-US" altLang="ja-JP" smtClean="0"/>
          </a:p>
        </p:txBody>
      </p:sp>
      <p:sp>
        <p:nvSpPr>
          <p:cNvPr id="20482" name="Rectangle 2"/>
          <p:cNvSpPr>
            <a:spLocks noGrp="1" noChangeArrowheads="1"/>
          </p:cNvSpPr>
          <p:nvPr>
            <p:ph type="title"/>
          </p:nvPr>
        </p:nvSpPr>
        <p:spPr/>
        <p:txBody>
          <a:bodyPr/>
          <a:lstStyle/>
          <a:p>
            <a:pPr eaLnBrk="1" hangingPunct="1">
              <a:defRPr/>
            </a:pPr>
            <a:r>
              <a:rPr lang="en-US"/>
              <a:t>“Massage” page</a:t>
            </a:r>
          </a:p>
        </p:txBody>
      </p:sp>
      <p:sp>
        <p:nvSpPr>
          <p:cNvPr id="61444" name="Text Box 3"/>
          <p:cNvSpPr txBox="1">
            <a:spLocks noChangeArrowheads="1"/>
          </p:cNvSpPr>
          <p:nvPr/>
        </p:nvSpPr>
        <p:spPr bwMode="auto">
          <a:xfrm>
            <a:off x="457200" y="2270125"/>
            <a:ext cx="8355013" cy="34448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 MASSAGE DATA FILES  (mostly PFs)                     (popLA page 2)</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Make THEORETICAL defocussing &amp; background file: .DFB (R. Bolmaro)</a:t>
            </a:r>
          </a:p>
          <a:p>
            <a:r>
              <a:rPr lang="en-US" altLang="ja-JP" sz="2000">
                <a:latin typeface="Times New Roman" charset="0"/>
              </a:rPr>
              <a:t> 3. DIGEST Raw Data (.RAW), with exper.or theor. .DFB: make .EPF</a:t>
            </a:r>
          </a:p>
          <a:p>
            <a:r>
              <a:rPr lang="en-US" altLang="ja-JP" sz="2000">
                <a:latin typeface="Times New Roman" charset="0"/>
              </a:rPr>
              <a:t> 4. ROTATE PFs or adjust for grid offsets: make .RPF or .JWC</a:t>
            </a:r>
          </a:p>
          <a:p>
            <a:r>
              <a:rPr lang="en-US" altLang="ja-JP" sz="2000">
                <a:latin typeface="Times New Roman" charset="0"/>
              </a:rPr>
              <a:t> 5. TILT PFs around right axis: make .TPF (T. Ozturk)</a:t>
            </a:r>
          </a:p>
          <a:p>
            <a:r>
              <a:rPr lang="en-US" altLang="ja-JP" sz="2000">
                <a:latin typeface="Times New Roman" charset="0"/>
              </a:rPr>
              <a:t> 6. SYMMETRIZE PFs: make .QPF or .SPF or .FPF</a:t>
            </a:r>
          </a:p>
          <a:p>
            <a:r>
              <a:rPr lang="en-US" altLang="ja-JP" sz="2000">
                <a:latin typeface="Times New Roman" charset="0"/>
              </a:rPr>
              <a:t> 7. EXPAND PFs back to full circle (needed for WIMV &amp; harm.): .FPF</a:t>
            </a:r>
          </a:p>
          <a:p>
            <a:r>
              <a:rPr lang="en-US" altLang="ja-JP" sz="2000">
                <a:latin typeface="Times New Roman" charset="0"/>
              </a:rPr>
              <a:t> 8. SMOOTH PFs or ODs with Gaussian Filter (quad, semi, or full): make .MPF</a:t>
            </a:r>
          </a:p>
          <a:p>
            <a:r>
              <a:rPr lang="en-US" altLang="ja-JP" sz="2000">
                <a:latin typeface="Times New Roman" charset="0"/>
              </a:rPr>
              <a:t> 9. Take DIFFERENCE between 2 files (PFs or ODs): make .DIF</a:t>
            </a:r>
          </a:p>
        </p:txBody>
      </p:sp>
      <p:sp>
        <p:nvSpPr>
          <p:cNvPr id="61445" name="Rectangle 4"/>
          <p:cNvSpPr>
            <a:spLocks noChangeArrowheads="1"/>
          </p:cNvSpPr>
          <p:nvPr/>
        </p:nvSpPr>
        <p:spPr bwMode="auto">
          <a:xfrm>
            <a:off x="457200" y="3871913"/>
            <a:ext cx="7848600" cy="3048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61446" name="TextBox 5"/>
          <p:cNvSpPr txBox="1">
            <a:spLocks noChangeArrowheads="1"/>
          </p:cNvSpPr>
          <p:nvPr/>
        </p:nvSpPr>
        <p:spPr bwMode="auto">
          <a:xfrm>
            <a:off x="7391400" y="1138238"/>
            <a:ext cx="1404938"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ROTATE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p:spPr>
        <p:txBody>
          <a:bodyPr/>
          <a:lstStyle/>
          <a:p>
            <a:fld id="{2D4414FF-3D2F-9642-B7FF-41950E04AB6D}" type="slidenum">
              <a:rPr lang="en-US" altLang="ja-JP" smtClean="0"/>
              <a:pPr/>
              <a:t>33</a:t>
            </a:fld>
            <a:endParaRPr lang="en-US" altLang="ja-JP" smtClean="0"/>
          </a:p>
        </p:txBody>
      </p:sp>
      <p:sp>
        <p:nvSpPr>
          <p:cNvPr id="18434" name="Rectangle 2"/>
          <p:cNvSpPr>
            <a:spLocks noGrp="1" noChangeArrowheads="1"/>
          </p:cNvSpPr>
          <p:nvPr>
            <p:ph type="title"/>
          </p:nvPr>
        </p:nvSpPr>
        <p:spPr>
          <a:xfrm>
            <a:off x="76200" y="609600"/>
            <a:ext cx="2438400" cy="4876800"/>
          </a:xfrm>
        </p:spPr>
        <p:txBody>
          <a:bodyPr/>
          <a:lstStyle/>
          <a:p>
            <a:pPr eaLnBrk="1" hangingPunct="1">
              <a:defRPr/>
            </a:pPr>
            <a:r>
              <a:rPr lang="en-US"/>
              <a:t>Rotate output</a:t>
            </a:r>
          </a:p>
        </p:txBody>
      </p:sp>
      <p:sp>
        <p:nvSpPr>
          <p:cNvPr id="63492" name="Text Box 3"/>
          <p:cNvSpPr txBox="1">
            <a:spLocks noChangeArrowheads="1"/>
          </p:cNvSpPr>
          <p:nvPr/>
        </p:nvSpPr>
        <p:spPr bwMode="auto">
          <a:xfrm>
            <a:off x="593725" y="1946275"/>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Times New Roman" charset="0"/>
              <a:ea typeface="ＭＳ Ｐゴシック" charset="-128"/>
            </a:endParaRPr>
          </a:p>
        </p:txBody>
      </p:sp>
      <p:sp>
        <p:nvSpPr>
          <p:cNvPr id="63493" name="Text Box 5"/>
          <p:cNvSpPr txBox="1">
            <a:spLocks noChangeArrowheads="1"/>
          </p:cNvSpPr>
          <p:nvPr/>
        </p:nvSpPr>
        <p:spPr bwMode="auto">
          <a:xfrm>
            <a:off x="669925" y="1870075"/>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Times New Roman" charset="0"/>
              <a:ea typeface="ＭＳ Ｐゴシック" charset="-128"/>
            </a:endParaRPr>
          </a:p>
        </p:txBody>
      </p:sp>
      <p:sp>
        <p:nvSpPr>
          <p:cNvPr id="63494" name="Text Box 7"/>
          <p:cNvSpPr txBox="1">
            <a:spLocks noChangeArrowheads="1"/>
          </p:cNvSpPr>
          <p:nvPr/>
        </p:nvSpPr>
        <p:spPr bwMode="auto">
          <a:xfrm>
            <a:off x="822325" y="2022475"/>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Times New Roman" charset="0"/>
              <a:ea typeface="ＭＳ Ｐゴシック" charset="-128"/>
            </a:endParaRPr>
          </a:p>
        </p:txBody>
      </p:sp>
      <p:sp>
        <p:nvSpPr>
          <p:cNvPr id="63495" name="Text Box 9"/>
          <p:cNvSpPr txBox="1">
            <a:spLocks noChangeArrowheads="1"/>
          </p:cNvSpPr>
          <p:nvPr/>
        </p:nvSpPr>
        <p:spPr bwMode="auto">
          <a:xfrm>
            <a:off x="2155825" y="304800"/>
            <a:ext cx="6983413" cy="593407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Directory of C:\x\demo16FB             ¦ :59a DEMO.EPF</a:t>
            </a:r>
          </a:p>
          <a:p>
            <a:r>
              <a:rPr lang="en-US" altLang="ja-JP">
                <a:latin typeface="Times New Roman" charset="0"/>
              </a:rPr>
              <a:t>         1 file(s)         17,607 bytes</a:t>
            </a:r>
          </a:p>
          <a:p>
            <a:r>
              <a:rPr lang="en-US" altLang="ja-JP">
                <a:latin typeface="Times New Roman" charset="0"/>
              </a:rPr>
              <a:t>         0 dir(s)   2,147,155,968 bytes free</a:t>
            </a:r>
          </a:p>
          <a:p>
            <a:r>
              <a:rPr lang="en-US" altLang="ja-JP">
                <a:latin typeface="Times New Roman" charset="0"/>
              </a:rPr>
              <a:t>ROTATE POLE FIGURES AND/OR CHANGE GRID</a:t>
            </a:r>
          </a:p>
          <a:p>
            <a:r>
              <a:rPr lang="en-US" altLang="ja-JP">
                <a:latin typeface="Times New Roman" charset="0"/>
              </a:rPr>
              <a:t> Program by John Kallend</a:t>
            </a:r>
          </a:p>
          <a:p>
            <a:r>
              <a:rPr lang="en-US" altLang="ja-JP">
                <a:latin typeface="Times New Roman" charset="0"/>
              </a:rPr>
              <a:t>1. Symmetry analysis and rotation about center</a:t>
            </a:r>
          </a:p>
          <a:p>
            <a:r>
              <a:rPr lang="en-US" altLang="ja-JP">
                <a:latin typeface="Times New Roman" charset="0"/>
              </a:rPr>
              <a:t>2. Change grid azimuth offset (JW)</a:t>
            </a:r>
          </a:p>
          <a:p>
            <a:r>
              <a:rPr lang="en-US" altLang="ja-JP">
                <a:latin typeface="Times New Roman" charset="0"/>
              </a:rPr>
              <a:t>3. Change grid polar and azimuth offset (IW,JW)</a:t>
            </a:r>
          </a:p>
          <a:p>
            <a:r>
              <a:rPr lang="en-US" altLang="ja-JP">
                <a:latin typeface="Times New Roman" charset="0"/>
              </a:rPr>
              <a:t>4. Invert spin</a:t>
            </a:r>
          </a:p>
          <a:p>
            <a:r>
              <a:rPr lang="en-US" altLang="ja-JP">
                <a:latin typeface="Times New Roman" charset="0"/>
              </a:rPr>
              <a:t>Enter 1, 2, 3, or 4 --&gt; </a:t>
            </a:r>
            <a:r>
              <a:rPr lang="en-US" altLang="ja-JP">
                <a:solidFill>
                  <a:srgbClr val="FF0000"/>
                </a:solidFill>
                <a:latin typeface="Times New Roman" charset="0"/>
              </a:rPr>
              <a:t>1</a:t>
            </a:r>
            <a:endParaRPr lang="en-US" altLang="ja-JP">
              <a:latin typeface="Times New Roman" charset="0"/>
            </a:endParaRPr>
          </a:p>
          <a:p>
            <a:r>
              <a:rPr lang="en-US" altLang="ja-JP">
                <a:latin typeface="Times New Roman" charset="0"/>
              </a:rPr>
              <a:t>Input file (with .ext, default .EPF): demo</a:t>
            </a:r>
          </a:p>
          <a:p>
            <a:r>
              <a:rPr lang="en-US" altLang="ja-JP">
                <a:latin typeface="Times New Roman" charset="0"/>
              </a:rPr>
              <a:t>111 demo     Cu rol.90%,pt.reX    DFB=demo</a:t>
            </a:r>
          </a:p>
          <a:p>
            <a:r>
              <a:rPr lang="en-US" altLang="ja-JP">
                <a:latin typeface="Times New Roman" charset="0"/>
              </a:rPr>
              <a:t>200 demo     Cu rol.90%,pt.reX    DFB=demo</a:t>
            </a:r>
          </a:p>
          <a:p>
            <a:r>
              <a:rPr lang="en-US" altLang="ja-JP">
                <a:latin typeface="Times New Roman" charset="0"/>
              </a:rPr>
              <a:t>220 demo     Cu rol.90%,pt.reX    DFB=demo</a:t>
            </a:r>
          </a:p>
          <a:p>
            <a:r>
              <a:rPr lang="en-US" altLang="ja-JP">
                <a:latin typeface="Times New Roman" charset="0"/>
              </a:rPr>
              <a:t>SUGGESTED ROTATION    1.8 DEGREES</a:t>
            </a:r>
          </a:p>
          <a:p>
            <a:r>
              <a:rPr lang="en-US" altLang="ja-JP">
                <a:latin typeface="Times New Roman" charset="0"/>
              </a:rPr>
              <a:t>Is this ok? </a:t>
            </a:r>
            <a:r>
              <a:rPr lang="en-US" altLang="ja-JP">
                <a:solidFill>
                  <a:srgbClr val="FF0000"/>
                </a:solidFill>
                <a:latin typeface="Times New Roman" charset="0"/>
              </a:rPr>
              <a:t>Y</a:t>
            </a:r>
            <a:endParaRPr lang="en-US" altLang="ja-JP">
              <a:latin typeface="Times New Roman" charset="0"/>
            </a:endParaRPr>
          </a:p>
        </p:txBody>
      </p:sp>
      <p:sp>
        <p:nvSpPr>
          <p:cNvPr id="63496" name="TextBox 7"/>
          <p:cNvSpPr txBox="1">
            <a:spLocks noChangeArrowheads="1"/>
          </p:cNvSpPr>
          <p:nvPr/>
        </p:nvSpPr>
        <p:spPr bwMode="auto">
          <a:xfrm>
            <a:off x="7315200" y="6096000"/>
            <a:ext cx="1404938"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ROTATE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p:spPr>
        <p:txBody>
          <a:bodyPr/>
          <a:lstStyle/>
          <a:p>
            <a:fld id="{A23DD26B-3FF4-8F47-8818-721CEA012F95}" type="slidenum">
              <a:rPr lang="en-US" altLang="ja-JP" smtClean="0"/>
              <a:pPr/>
              <a:t>34</a:t>
            </a:fld>
            <a:endParaRPr lang="en-US" altLang="ja-JP" smtClean="0"/>
          </a:p>
        </p:txBody>
      </p:sp>
      <p:sp>
        <p:nvSpPr>
          <p:cNvPr id="21506" name="Rectangle 2"/>
          <p:cNvSpPr>
            <a:spLocks noGrp="1" noChangeArrowheads="1"/>
          </p:cNvSpPr>
          <p:nvPr>
            <p:ph type="title"/>
          </p:nvPr>
        </p:nvSpPr>
        <p:spPr/>
        <p:txBody>
          <a:bodyPr/>
          <a:lstStyle/>
          <a:p>
            <a:pPr eaLnBrk="1" hangingPunct="1">
              <a:defRPr/>
            </a:pPr>
            <a:r>
              <a:rPr lang="en-US"/>
              <a:t>Rotated PFs: demo.rpf</a:t>
            </a:r>
          </a:p>
        </p:txBody>
      </p:sp>
      <p:pic>
        <p:nvPicPr>
          <p:cNvPr id="65540" name="Picture 3"/>
          <p:cNvPicPr>
            <a:picLocks noChangeAspect="1" noChangeArrowheads="1"/>
          </p:cNvPicPr>
          <p:nvPr/>
        </p:nvPicPr>
        <p:blipFill>
          <a:blip r:embed="rId3"/>
          <a:srcRect/>
          <a:stretch>
            <a:fillRect/>
          </a:stretch>
        </p:blipFill>
        <p:spPr bwMode="auto">
          <a:xfrm>
            <a:off x="1524000" y="1905000"/>
            <a:ext cx="6096000" cy="4572000"/>
          </a:xfrm>
          <a:prstGeom prst="rect">
            <a:avLst/>
          </a:prstGeom>
          <a:noFill/>
          <a:ln w="9525">
            <a:noFill/>
            <a:miter lim="800000"/>
            <a:headEnd/>
            <a:tailEnd/>
          </a:ln>
        </p:spPr>
      </p:pic>
      <p:sp>
        <p:nvSpPr>
          <p:cNvPr id="65541" name="Freeform 4"/>
          <p:cNvSpPr>
            <a:spLocks/>
          </p:cNvSpPr>
          <p:nvPr/>
        </p:nvSpPr>
        <p:spPr bwMode="auto">
          <a:xfrm>
            <a:off x="1447800" y="3429000"/>
            <a:ext cx="1447800" cy="838200"/>
          </a:xfrm>
          <a:custGeom>
            <a:avLst/>
            <a:gdLst>
              <a:gd name="T0" fmla="*/ 2147483647 w 912"/>
              <a:gd name="T1" fmla="*/ 2147483647 h 528"/>
              <a:gd name="T2" fmla="*/ 2147483647 w 912"/>
              <a:gd name="T3" fmla="*/ 2147483647 h 528"/>
              <a:gd name="T4" fmla="*/ 2147483647 w 912"/>
              <a:gd name="T5" fmla="*/ 2147483647 h 528"/>
              <a:gd name="T6" fmla="*/ 0 w 912"/>
              <a:gd name="T7" fmla="*/ 0 h 528"/>
              <a:gd name="T8" fmla="*/ 0 60000 65536"/>
              <a:gd name="T9" fmla="*/ 0 60000 65536"/>
              <a:gd name="T10" fmla="*/ 0 60000 65536"/>
              <a:gd name="T11" fmla="*/ 0 60000 65536"/>
              <a:gd name="T12" fmla="*/ 0 w 912"/>
              <a:gd name="T13" fmla="*/ 0 h 528"/>
              <a:gd name="T14" fmla="*/ 912 w 912"/>
              <a:gd name="T15" fmla="*/ 528 h 528"/>
            </a:gdLst>
            <a:ahLst/>
            <a:cxnLst>
              <a:cxn ang="T8">
                <a:pos x="T0" y="T1"/>
              </a:cxn>
              <a:cxn ang="T9">
                <a:pos x="T2" y="T3"/>
              </a:cxn>
              <a:cxn ang="T10">
                <a:pos x="T4" y="T5"/>
              </a:cxn>
              <a:cxn ang="T11">
                <a:pos x="T6" y="T7"/>
              </a:cxn>
            </a:cxnLst>
            <a:rect l="T12" t="T13" r="T14" b="T15"/>
            <a:pathLst>
              <a:path w="912" h="528">
                <a:moveTo>
                  <a:pt x="912" y="528"/>
                </a:moveTo>
                <a:cubicBezTo>
                  <a:pt x="808" y="528"/>
                  <a:pt x="704" y="528"/>
                  <a:pt x="576" y="480"/>
                </a:cubicBezTo>
                <a:cubicBezTo>
                  <a:pt x="448" y="432"/>
                  <a:pt x="240" y="320"/>
                  <a:pt x="144" y="240"/>
                </a:cubicBezTo>
                <a:cubicBezTo>
                  <a:pt x="48" y="160"/>
                  <a:pt x="24" y="40"/>
                  <a:pt x="0" y="0"/>
                </a:cubicBezTo>
              </a:path>
            </a:pathLst>
          </a:custGeom>
          <a:noFill/>
          <a:ln w="38100">
            <a:solidFill>
              <a:srgbClr val="FF0000"/>
            </a:solidFill>
            <a:round/>
            <a:headEnd type="triangle" w="med" len="med"/>
            <a:tailEnd/>
          </a:ln>
        </p:spPr>
        <p:txBody>
          <a:bodyPr>
            <a:prstTxWarp prst="textNoShape">
              <a:avLst/>
            </a:prstTxWarp>
          </a:bodyPr>
          <a:lstStyle/>
          <a:p>
            <a:endParaRPr lang="ja-JP" altLang="en-US">
              <a:ea typeface="ＭＳ Ｐゴシック" charset="-128"/>
            </a:endParaRPr>
          </a:p>
        </p:txBody>
      </p:sp>
      <p:sp>
        <p:nvSpPr>
          <p:cNvPr id="65542" name="Text Box 5"/>
          <p:cNvSpPr txBox="1">
            <a:spLocks noChangeArrowheads="1"/>
          </p:cNvSpPr>
          <p:nvPr/>
        </p:nvSpPr>
        <p:spPr bwMode="auto">
          <a:xfrm>
            <a:off x="2041525" y="4537075"/>
            <a:ext cx="1571625"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New Roman" charset="0"/>
              </a:rPr>
              <a:t>1.8 degrees</a:t>
            </a:r>
          </a:p>
        </p:txBody>
      </p:sp>
      <p:sp>
        <p:nvSpPr>
          <p:cNvPr id="65543" name="TextBox 6"/>
          <p:cNvSpPr txBox="1">
            <a:spLocks noChangeArrowheads="1"/>
          </p:cNvSpPr>
          <p:nvPr/>
        </p:nvSpPr>
        <p:spPr bwMode="auto">
          <a:xfrm>
            <a:off x="533400" y="1066800"/>
            <a:ext cx="8229600" cy="838200"/>
          </a:xfrm>
          <a:prstGeom prst="rect">
            <a:avLst/>
          </a:prstGeom>
          <a:noFill/>
          <a:ln w="9525">
            <a:noFill/>
            <a:miter lim="800000"/>
            <a:headEnd/>
            <a:tailEnd/>
          </a:ln>
        </p:spPr>
        <p:txBody>
          <a:bodyPr>
            <a:prstTxWarp prst="textNoShape">
              <a:avLst/>
            </a:prstTxWarp>
            <a:spAutoFit/>
          </a:bodyPr>
          <a:lstStyle/>
          <a:p>
            <a:r>
              <a:rPr lang="en-US" altLang="ja-JP"/>
              <a:t>This step required to bring material axes in line with Instrument axes, as discussed previously.</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4BFF476F-8FBC-5243-A2F1-44027F97AFA4}" type="slidenum">
              <a:rPr lang="en-US" altLang="ja-JP" smtClean="0"/>
              <a:pPr/>
              <a:t>35</a:t>
            </a:fld>
            <a:endParaRPr lang="en-US" altLang="ja-JP" smtClean="0"/>
          </a:p>
        </p:txBody>
      </p:sp>
      <p:sp>
        <p:nvSpPr>
          <p:cNvPr id="67587" name="Text Box 3"/>
          <p:cNvSpPr txBox="1">
            <a:spLocks noChangeArrowheads="1"/>
          </p:cNvSpPr>
          <p:nvPr/>
        </p:nvSpPr>
        <p:spPr bwMode="auto">
          <a:xfrm>
            <a:off x="533400" y="152400"/>
            <a:ext cx="8415338" cy="593407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HARMONIC ANALYSIS                                     (popLA page 4)</a:t>
            </a:r>
          </a:p>
          <a:p>
            <a:r>
              <a:rPr lang="en-US" altLang="ja-JP">
                <a:latin typeface="Times New Roman" charset="0"/>
              </a:rPr>
              <a:t> 0. Quit</a:t>
            </a:r>
          </a:p>
          <a:p>
            <a:r>
              <a:rPr lang="en-US" altLang="ja-JP">
                <a:latin typeface="Times New Roman" charset="0"/>
              </a:rPr>
              <a:t> 1. Return to Page 1</a:t>
            </a:r>
          </a:p>
          <a:p>
            <a:r>
              <a:rPr lang="en-US" altLang="ja-JP">
                <a:latin typeface="Times New Roman" charset="0"/>
              </a:rPr>
              <a:t> Find harmonic coefficients .HCF, completed PFs (.FUL) for:</a:t>
            </a:r>
          </a:p>
          <a:p>
            <a:r>
              <a:rPr lang="en-US" altLang="ja-JP">
                <a:latin typeface="Times New Roman" charset="0"/>
              </a:rPr>
              <a:t>    2. Cubic crystal system</a:t>
            </a:r>
          </a:p>
          <a:p>
            <a:r>
              <a:rPr lang="en-US" altLang="ja-JP">
                <a:latin typeface="Times New Roman" charset="0"/>
              </a:rPr>
              <a:t>    3. Hexagonal, tetragonal or orthorhombic crystal system</a:t>
            </a:r>
          </a:p>
          <a:p>
            <a:r>
              <a:rPr lang="en-US" altLang="ja-JP">
                <a:latin typeface="Times New Roman" charset="0"/>
              </a:rPr>
              <a:t> 4. Compute SOD or COD from harmonic coefficients (slow!)</a:t>
            </a:r>
          </a:p>
          <a:p>
            <a:r>
              <a:rPr lang="en-US" altLang="ja-JP">
                <a:latin typeface="Times New Roman" charset="0"/>
              </a:rPr>
              <a:t> 5. Recalculate pole figures .HPF</a:t>
            </a:r>
          </a:p>
          <a:p>
            <a:r>
              <a:rPr lang="en-US" altLang="ja-JP">
                <a:latin typeface="Times New Roman" charset="0"/>
              </a:rPr>
              <a:t> 6. Inverse pole figures .HIP</a:t>
            </a:r>
          </a:p>
          <a:p>
            <a:r>
              <a:rPr lang="en-US" altLang="ja-JP">
                <a:latin typeface="Times New Roman" charset="0"/>
              </a:rPr>
              <a:t> 7. List harmonic coefficients to screen or printer</a:t>
            </a:r>
          </a:p>
          <a:p>
            <a:r>
              <a:rPr lang="en-US" altLang="ja-JP">
                <a:latin typeface="Times New Roman" charset="0"/>
              </a:rPr>
              <a:t> Note: To convert Aachen-format Bunge coeffs. to Kallend's binary</a:t>
            </a:r>
          </a:p>
          <a:p>
            <a:r>
              <a:rPr lang="en-US" altLang="ja-JP">
                <a:latin typeface="Times New Roman" charset="0"/>
              </a:rPr>
              <a:t>       Roe coeff.file .HCF: use AC2Wlmn (outside this menu) -</a:t>
            </a:r>
          </a:p>
          <a:p>
            <a:r>
              <a:rPr lang="en-US" altLang="ja-JP">
                <a:latin typeface="Times New Roman" charset="0"/>
              </a:rPr>
              <a:t>       Also need FAKTOR.CtW (J. Hirsch)</a:t>
            </a:r>
          </a:p>
          <a:p>
            <a:r>
              <a:rPr lang="en-US" altLang="ja-JP">
                <a:latin typeface="Times New Roman" charset="0"/>
              </a:rPr>
              <a:t> 8. Establish coefficients for a given TRANSFORMATION</a:t>
            </a:r>
          </a:p>
          <a:p>
            <a:r>
              <a:rPr lang="en-US" altLang="ja-JP">
                <a:latin typeface="Times New Roman" charset="0"/>
              </a:rPr>
              <a:t> 9. Apply TRANSFORMATION to given coefficients</a:t>
            </a:r>
          </a:p>
          <a:p>
            <a:r>
              <a:rPr lang="en-US" altLang="ja-JP">
                <a:latin typeface="Times New Roman" charset="0"/>
              </a:rPr>
              <a:t> Please type a number from 0 to 9 --&gt;</a:t>
            </a:r>
          </a:p>
        </p:txBody>
      </p:sp>
      <p:sp>
        <p:nvSpPr>
          <p:cNvPr id="67588" name="Rectangle 4"/>
          <p:cNvSpPr>
            <a:spLocks noChangeArrowheads="1"/>
          </p:cNvSpPr>
          <p:nvPr/>
        </p:nvSpPr>
        <p:spPr bwMode="auto">
          <a:xfrm>
            <a:off x="381000" y="0"/>
            <a:ext cx="8458200" cy="6096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67589" name="Rectangle 5"/>
          <p:cNvSpPr>
            <a:spLocks noChangeArrowheads="1"/>
          </p:cNvSpPr>
          <p:nvPr/>
        </p:nvSpPr>
        <p:spPr bwMode="auto">
          <a:xfrm>
            <a:off x="457200" y="1295400"/>
            <a:ext cx="8534400" cy="762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2"/>
          </p:nvPr>
        </p:nvSpPr>
        <p:spPr>
          <a:noFill/>
        </p:spPr>
        <p:txBody>
          <a:bodyPr/>
          <a:lstStyle/>
          <a:p>
            <a:fld id="{F9F54F58-F826-0D49-AF21-6984B305B11B}" type="slidenum">
              <a:rPr lang="en-US" altLang="ja-JP" smtClean="0"/>
              <a:pPr/>
              <a:t>36</a:t>
            </a:fld>
            <a:endParaRPr lang="en-US" altLang="ja-JP" smtClean="0"/>
          </a:p>
        </p:txBody>
      </p:sp>
      <p:sp>
        <p:nvSpPr>
          <p:cNvPr id="17410" name="Rectangle 2"/>
          <p:cNvSpPr>
            <a:spLocks noGrp="1" noChangeArrowheads="1"/>
          </p:cNvSpPr>
          <p:nvPr>
            <p:ph type="title"/>
          </p:nvPr>
        </p:nvSpPr>
        <p:spPr/>
        <p:txBody>
          <a:bodyPr/>
          <a:lstStyle/>
          <a:p>
            <a:pPr eaLnBrk="1" hangingPunct="1">
              <a:defRPr/>
            </a:pPr>
            <a:r>
              <a:rPr lang="en-US"/>
              <a:t>Harmonic analysis: input</a:t>
            </a:r>
          </a:p>
        </p:txBody>
      </p:sp>
      <p:sp>
        <p:nvSpPr>
          <p:cNvPr id="69636" name="Text Box 3"/>
          <p:cNvSpPr txBox="1">
            <a:spLocks noChangeArrowheads="1"/>
          </p:cNvSpPr>
          <p:nvPr/>
        </p:nvSpPr>
        <p:spPr bwMode="auto">
          <a:xfrm>
            <a:off x="1371600" y="1143000"/>
            <a:ext cx="5481638" cy="556895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 Harmonic Pole Figure Analysis (Cubic)</a:t>
            </a:r>
          </a:p>
          <a:p>
            <a:endParaRPr lang="en-US" altLang="ja-JP">
              <a:latin typeface="Times New Roman" charset="0"/>
            </a:endParaRPr>
          </a:p>
          <a:p>
            <a:r>
              <a:rPr lang="en-US" altLang="ja-JP">
                <a:latin typeface="Times New Roman" charset="0"/>
              </a:rPr>
              <a:t>Enter name of data file (default .epf): </a:t>
            </a:r>
            <a:r>
              <a:rPr lang="en-US" altLang="ja-JP">
                <a:solidFill>
                  <a:srgbClr val="FF0000"/>
                </a:solidFill>
                <a:latin typeface="Times New Roman" charset="0"/>
              </a:rPr>
              <a:t>demo</a:t>
            </a:r>
            <a:endParaRPr lang="en-US" altLang="ja-JP">
              <a:latin typeface="Times New Roman" charset="0"/>
            </a:endParaRPr>
          </a:p>
          <a:p>
            <a:r>
              <a:rPr lang="en-US" altLang="ja-JP">
                <a:latin typeface="Times New Roman" charset="0"/>
              </a:rPr>
              <a:t>  1demo     Cu rol.90%,pt.reX</a:t>
            </a:r>
          </a:p>
          <a:p>
            <a:r>
              <a:rPr lang="en-US" altLang="ja-JP">
                <a:latin typeface="Times New Roman" charset="0"/>
              </a:rPr>
              <a:t>  3 Pole figures read in.</a:t>
            </a:r>
          </a:p>
          <a:p>
            <a:r>
              <a:rPr lang="en-US" altLang="ja-JP">
                <a:latin typeface="Times New Roman" charset="0"/>
              </a:rPr>
              <a:t> How many iterations on missing parts? </a:t>
            </a:r>
            <a:r>
              <a:rPr lang="en-US" altLang="ja-JP">
                <a:solidFill>
                  <a:srgbClr val="FF0000"/>
                </a:solidFill>
                <a:latin typeface="Times New Roman" charset="0"/>
              </a:rPr>
              <a:t>9</a:t>
            </a:r>
            <a:endParaRPr lang="en-US" altLang="ja-JP">
              <a:latin typeface="Times New Roman" charset="0"/>
            </a:endParaRPr>
          </a:p>
          <a:p>
            <a:r>
              <a:rPr lang="en-US" altLang="ja-JP">
                <a:latin typeface="Times New Roman" charset="0"/>
              </a:rPr>
              <a:t> CUBIC ODF ANALYSIS FOR demo</a:t>
            </a:r>
          </a:p>
          <a:p>
            <a:r>
              <a:rPr lang="en-US" altLang="ja-JP">
                <a:latin typeface="Times New Roman" charset="0"/>
              </a:rPr>
              <a:t> Sample symmetry:</a:t>
            </a:r>
          </a:p>
          <a:p>
            <a:r>
              <a:rPr lang="en-US" altLang="ja-JP">
                <a:latin typeface="Times New Roman" charset="0"/>
              </a:rPr>
              <a:t> 0. Orthorhombic</a:t>
            </a:r>
          </a:p>
          <a:p>
            <a:r>
              <a:rPr lang="en-US" altLang="ja-JP">
                <a:latin typeface="Times New Roman" charset="0"/>
              </a:rPr>
              <a:t> 1. Mirror perpendicular to Z</a:t>
            </a:r>
          </a:p>
          <a:p>
            <a:r>
              <a:rPr lang="en-US" altLang="ja-JP">
                <a:latin typeface="Times New Roman" charset="0"/>
              </a:rPr>
              <a:t>  Enter 0 or 1==&gt; </a:t>
            </a:r>
            <a:r>
              <a:rPr lang="en-US" altLang="ja-JP">
                <a:solidFill>
                  <a:srgbClr val="FF0000"/>
                </a:solidFill>
                <a:latin typeface="Times New Roman" charset="0"/>
              </a:rPr>
              <a:t>0</a:t>
            </a:r>
            <a:endParaRPr lang="en-US" altLang="ja-JP">
              <a:latin typeface="Times New Roman" charset="0"/>
            </a:endParaRPr>
          </a:p>
          <a:p>
            <a:r>
              <a:rPr lang="en-US" altLang="ja-JP">
                <a:latin typeface="Times New Roman" charset="0"/>
              </a:rPr>
              <a:t> Error output to:</a:t>
            </a:r>
          </a:p>
          <a:p>
            <a:r>
              <a:rPr lang="en-US" altLang="ja-JP">
                <a:latin typeface="Times New Roman" charset="0"/>
              </a:rPr>
              <a:t> 1. printer</a:t>
            </a:r>
          </a:p>
          <a:p>
            <a:r>
              <a:rPr lang="en-US" altLang="ja-JP">
                <a:latin typeface="Times New Roman" charset="0"/>
              </a:rPr>
              <a:t> 2. screen</a:t>
            </a:r>
          </a:p>
          <a:p>
            <a:r>
              <a:rPr lang="en-US" altLang="ja-JP">
                <a:latin typeface="Times New Roman" charset="0"/>
              </a:rPr>
              <a:t>  Enter 1 or 2 ==&gt; </a:t>
            </a:r>
            <a:r>
              <a:rPr lang="en-US" altLang="ja-JP">
                <a:solidFill>
                  <a:srgbClr val="FF0000"/>
                </a:solidFill>
                <a:latin typeface="Times New Roman" charset="0"/>
              </a:rPr>
              <a:t>2</a:t>
            </a:r>
            <a:endParaRPr lang="en-US" altLang="ja-JP">
              <a:latin typeface="Times New Roman" charset="0"/>
            </a:endParaRPr>
          </a:p>
        </p:txBody>
      </p:sp>
      <p:sp>
        <p:nvSpPr>
          <p:cNvPr id="69637" name="TextBox 4"/>
          <p:cNvSpPr txBox="1">
            <a:spLocks noChangeArrowheads="1"/>
          </p:cNvSpPr>
          <p:nvPr/>
        </p:nvSpPr>
        <p:spPr bwMode="auto">
          <a:xfrm>
            <a:off x="7391400" y="1443038"/>
            <a:ext cx="1466850"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CUBAN2</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2"/>
          </p:nvPr>
        </p:nvSpPr>
        <p:spPr>
          <a:noFill/>
        </p:spPr>
        <p:txBody>
          <a:bodyPr/>
          <a:lstStyle/>
          <a:p>
            <a:fld id="{48820652-6B25-3045-9D38-AFFF5BC77A65}" type="slidenum">
              <a:rPr lang="en-US" altLang="ja-JP" smtClean="0"/>
              <a:pPr/>
              <a:t>37</a:t>
            </a:fld>
            <a:endParaRPr lang="en-US" altLang="ja-JP" smtClean="0"/>
          </a:p>
        </p:txBody>
      </p:sp>
      <p:sp>
        <p:nvSpPr>
          <p:cNvPr id="16386" name="Rectangle 2"/>
          <p:cNvSpPr>
            <a:spLocks noGrp="1" noChangeArrowheads="1"/>
          </p:cNvSpPr>
          <p:nvPr>
            <p:ph type="title"/>
          </p:nvPr>
        </p:nvSpPr>
        <p:spPr>
          <a:xfrm>
            <a:off x="304800" y="609600"/>
            <a:ext cx="2590800" cy="4495800"/>
          </a:xfrm>
        </p:spPr>
        <p:txBody>
          <a:bodyPr/>
          <a:lstStyle/>
          <a:p>
            <a:pPr eaLnBrk="1" hangingPunct="1">
              <a:defRPr/>
            </a:pPr>
            <a:r>
              <a:rPr lang="en-US"/>
              <a:t>Harmonic output</a:t>
            </a:r>
          </a:p>
        </p:txBody>
      </p:sp>
      <p:sp>
        <p:nvSpPr>
          <p:cNvPr id="71684" name="Text Box 3"/>
          <p:cNvSpPr txBox="1">
            <a:spLocks noChangeArrowheads="1"/>
          </p:cNvSpPr>
          <p:nvPr/>
        </p:nvSpPr>
        <p:spPr bwMode="auto">
          <a:xfrm>
            <a:off x="3048000" y="152400"/>
            <a:ext cx="5916613" cy="613410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200 Reflection. Trunc. error =   .36 Normalization =   .10E+01</a:t>
            </a:r>
          </a:p>
          <a:p>
            <a:r>
              <a:rPr lang="en-US" altLang="ja-JP" sz="1800">
                <a:latin typeface="Times New Roman" charset="0"/>
              </a:rPr>
              <a:t>220 Reflection. Trunc. error =   .39 Normalization =   .10E+01</a:t>
            </a:r>
          </a:p>
          <a:p>
            <a:r>
              <a:rPr lang="en-US" altLang="ja-JP" sz="1800">
                <a:latin typeface="Times New Roman" charset="0"/>
              </a:rPr>
              <a:t>Severity =   1.712.  Generated to l = 22</a:t>
            </a:r>
          </a:p>
          <a:p>
            <a:r>
              <a:rPr lang="en-US" altLang="ja-JP" sz="1800">
                <a:latin typeface="Times New Roman" charset="0"/>
              </a:rPr>
              <a:t>  ERROR ESTIMATES: 1. Polefigures</a:t>
            </a:r>
          </a:p>
          <a:p>
            <a:r>
              <a:rPr lang="en-US" altLang="ja-JP" sz="1800">
                <a:latin typeface="Times New Roman" charset="0"/>
              </a:rPr>
              <a:t>     L              MEAN         111         200         220</a:t>
            </a:r>
          </a:p>
          <a:p>
            <a:r>
              <a:rPr lang="en-US" altLang="ja-JP" sz="1800">
                <a:latin typeface="Times New Roman" charset="0"/>
              </a:rPr>
              <a:t>     0            .228E-06    .225E-06    .233E-06    .225E-06</a:t>
            </a:r>
          </a:p>
          <a:p>
            <a:r>
              <a:rPr lang="en-US" altLang="ja-JP" sz="1800">
                <a:latin typeface="Times New Roman" charset="0"/>
              </a:rPr>
              <a:t>     2            .204E-02    .155E-02    .247E-02    .198E-02</a:t>
            </a:r>
          </a:p>
          <a:p>
            <a:r>
              <a:rPr lang="en-US" altLang="ja-JP" sz="1800">
                <a:latin typeface="Times New Roman" charset="0"/>
              </a:rPr>
              <a:t>     4            .245E-02    .255E-02    .301E-02    .155E-02</a:t>
            </a:r>
          </a:p>
          <a:p>
            <a:r>
              <a:rPr lang="en-US" altLang="ja-JP" sz="1800">
                <a:latin typeface="Times New Roman" charset="0"/>
              </a:rPr>
              <a:t>     6            .146E-02    .201E-02    .114E-02    .101E-02</a:t>
            </a:r>
          </a:p>
          <a:p>
            <a:r>
              <a:rPr lang="en-US" altLang="ja-JP" sz="1800">
                <a:latin typeface="Times New Roman" charset="0"/>
              </a:rPr>
              <a:t>     8            .162E-02    .111E-02    .149E-02    .210E-02</a:t>
            </a:r>
          </a:p>
          <a:p>
            <a:r>
              <a:rPr lang="en-US" altLang="ja-JP" sz="1800">
                <a:latin typeface="Times New Roman" charset="0"/>
              </a:rPr>
              <a:t>    10            .127E-02    .113E-02    .716E-03    .174E-02</a:t>
            </a:r>
          </a:p>
          <a:p>
            <a:r>
              <a:rPr lang="en-US" altLang="ja-JP" sz="1800">
                <a:latin typeface="Times New Roman" charset="0"/>
              </a:rPr>
              <a:t>    12            .622E-03    .869E-03    .181E-03    .610E-03</a:t>
            </a:r>
          </a:p>
          <a:p>
            <a:r>
              <a:rPr lang="en-US" altLang="ja-JP" sz="1800">
                <a:latin typeface="Times New Roman" charset="0"/>
              </a:rPr>
              <a:t>    14            .124E-02    .120E-02    .111E-02    .139E-02</a:t>
            </a:r>
          </a:p>
          <a:p>
            <a:r>
              <a:rPr lang="en-US" altLang="ja-JP" sz="1800">
                <a:latin typeface="Times New Roman" charset="0"/>
              </a:rPr>
              <a:t>    16            .706E-03    .145E-03    .539E-03    .109E-02</a:t>
            </a:r>
          </a:p>
          <a:p>
            <a:r>
              <a:rPr lang="en-US" altLang="ja-JP" sz="1800">
                <a:latin typeface="Times New Roman" charset="0"/>
              </a:rPr>
              <a:t>    18            .545E-03    .786E-03    .306E-03    .424E-03</a:t>
            </a:r>
          </a:p>
          <a:p>
            <a:r>
              <a:rPr lang="en-US" altLang="ja-JP" sz="1800">
                <a:latin typeface="Times New Roman" charset="0"/>
              </a:rPr>
              <a:t>    20            .572E-03    .556E-03    .355E-03    .740E-03</a:t>
            </a:r>
          </a:p>
          <a:p>
            <a:r>
              <a:rPr lang="en-US" altLang="ja-JP" sz="1800">
                <a:latin typeface="Times New Roman" charset="0"/>
              </a:rPr>
              <a:t>    22            .764E-03    .665E-04    .591E-03    .118E-02</a:t>
            </a:r>
          </a:p>
          <a:p>
            <a:r>
              <a:rPr lang="en-US" altLang="ja-JP" sz="1800">
                <a:latin typeface="Times New Roman" charset="0"/>
              </a:rPr>
              <a:t>   ALL            .113E+00    .106E+00    .103E+00    .127E+00</a:t>
            </a:r>
          </a:p>
          <a:p>
            <a:r>
              <a:rPr lang="en-US" altLang="ja-JP" sz="1800">
                <a:latin typeface="Times New Roman" charset="0"/>
              </a:rPr>
              <a:t>2. Estimated avg. error in ODF     .38</a:t>
            </a:r>
          </a:p>
          <a:p>
            <a:r>
              <a:rPr lang="en-US" altLang="ja-JP" sz="1800">
                <a:latin typeface="Times New Roman" charset="0"/>
              </a:rPr>
              <a:t> RE-ESTIMATING MISSING PARTS OF POLEFIGURES</a:t>
            </a:r>
          </a:p>
          <a:p>
            <a:r>
              <a:rPr lang="en-US" altLang="ja-JP" sz="1800">
                <a:latin typeface="Times New Roman" charset="0"/>
              </a:rPr>
              <a:t>Writing harmonic coefficients to demo    .HCF</a:t>
            </a:r>
          </a:p>
          <a:p>
            <a:r>
              <a:rPr lang="en-US" altLang="ja-JP" sz="1800">
                <a:latin typeface="Times New Roman" charset="0"/>
              </a:rPr>
              <a:t>Print out Wlmn coefficients ? </a:t>
            </a:r>
            <a:r>
              <a:rPr lang="en-US" altLang="ja-JP" sz="1800">
                <a:solidFill>
                  <a:srgbClr val="FF0000"/>
                </a:solidFill>
                <a:latin typeface="Times New Roman" charset="0"/>
              </a:rPr>
              <a:t>Y</a:t>
            </a:r>
            <a:endParaRPr lang="en-US" altLang="ja-JP" sz="18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2"/>
          </p:nvPr>
        </p:nvSpPr>
        <p:spPr>
          <a:noFill/>
        </p:spPr>
        <p:txBody>
          <a:bodyPr/>
          <a:lstStyle/>
          <a:p>
            <a:fld id="{4B12116E-6E42-2040-8897-EE87ACEA719D}" type="slidenum">
              <a:rPr lang="en-US" altLang="ja-JP" smtClean="0"/>
              <a:pPr/>
              <a:t>38</a:t>
            </a:fld>
            <a:endParaRPr lang="en-US" altLang="ja-JP" smtClean="0"/>
          </a:p>
        </p:txBody>
      </p:sp>
      <p:sp>
        <p:nvSpPr>
          <p:cNvPr id="22530" name="Rectangle 2"/>
          <p:cNvSpPr>
            <a:spLocks noGrp="1" noChangeArrowheads="1"/>
          </p:cNvSpPr>
          <p:nvPr>
            <p:ph type="title"/>
          </p:nvPr>
        </p:nvSpPr>
        <p:spPr/>
        <p:txBody>
          <a:bodyPr/>
          <a:lstStyle/>
          <a:p>
            <a:pPr eaLnBrk="1" hangingPunct="1">
              <a:defRPr/>
            </a:pPr>
            <a:r>
              <a:rPr lang="en-US"/>
              <a:t>From Harmonic analysis: demo.ful</a:t>
            </a:r>
          </a:p>
        </p:txBody>
      </p:sp>
      <p:pic>
        <p:nvPicPr>
          <p:cNvPr id="73732" name="Picture 3"/>
          <p:cNvPicPr>
            <a:picLocks noChangeAspect="1" noChangeArrowheads="1"/>
          </p:cNvPicPr>
          <p:nvPr/>
        </p:nvPicPr>
        <p:blipFill>
          <a:blip r:embed="rId3"/>
          <a:srcRect/>
          <a:stretch>
            <a:fillRect/>
          </a:stretch>
        </p:blipFill>
        <p:spPr bwMode="auto">
          <a:xfrm>
            <a:off x="2971800" y="1524000"/>
            <a:ext cx="6096000" cy="4572000"/>
          </a:xfrm>
          <a:prstGeom prst="rect">
            <a:avLst/>
          </a:prstGeom>
          <a:noFill/>
          <a:ln w="9525">
            <a:noFill/>
            <a:miter lim="800000"/>
            <a:headEnd/>
            <a:tailEnd/>
          </a:ln>
        </p:spPr>
      </p:pic>
      <p:pic>
        <p:nvPicPr>
          <p:cNvPr id="73733" name="Picture 4" descr="demo_ful"/>
          <p:cNvPicPr>
            <a:picLocks noChangeAspect="1" noChangeArrowheads="1"/>
          </p:cNvPicPr>
          <p:nvPr/>
        </p:nvPicPr>
        <p:blipFill>
          <a:blip r:embed="rId4"/>
          <a:srcRect b="63667"/>
          <a:stretch>
            <a:fillRect/>
          </a:stretch>
        </p:blipFill>
        <p:spPr bwMode="auto">
          <a:xfrm>
            <a:off x="303213" y="3886200"/>
            <a:ext cx="5335587" cy="2743200"/>
          </a:xfrm>
          <a:prstGeom prst="rect">
            <a:avLst/>
          </a:prstGeom>
          <a:noFill/>
          <a:ln w="9525">
            <a:noFill/>
            <a:miter lim="800000"/>
            <a:headEnd/>
            <a:tailEnd/>
          </a:ln>
        </p:spPr>
      </p:pic>
      <p:sp>
        <p:nvSpPr>
          <p:cNvPr id="73734" name="Text Box 5"/>
          <p:cNvSpPr txBox="1">
            <a:spLocks noChangeArrowheads="1"/>
          </p:cNvSpPr>
          <p:nvPr/>
        </p:nvSpPr>
        <p:spPr bwMode="auto">
          <a:xfrm>
            <a:off x="363538" y="3657600"/>
            <a:ext cx="2132012"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73735" name="Text Box 6"/>
          <p:cNvSpPr txBox="1">
            <a:spLocks noChangeArrowheads="1"/>
          </p:cNvSpPr>
          <p:nvPr/>
        </p:nvSpPr>
        <p:spPr bwMode="auto">
          <a:xfrm>
            <a:off x="3200400" y="3376613"/>
            <a:ext cx="2317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popLA:</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2"/>
          </p:nvPr>
        </p:nvSpPr>
        <p:spPr>
          <a:noFill/>
        </p:spPr>
        <p:txBody>
          <a:bodyPr/>
          <a:lstStyle/>
          <a:p>
            <a:fld id="{F40CD89C-2EBF-D844-886A-94C8B6ED6924}" type="slidenum">
              <a:rPr lang="en-US" altLang="ja-JP" smtClean="0"/>
              <a:pPr/>
              <a:t>39</a:t>
            </a:fld>
            <a:endParaRPr lang="en-US" altLang="ja-JP" smtClean="0"/>
          </a:p>
        </p:txBody>
      </p:sp>
      <p:sp>
        <p:nvSpPr>
          <p:cNvPr id="28674" name="Rectangle 2"/>
          <p:cNvSpPr>
            <a:spLocks noGrp="1" noChangeArrowheads="1"/>
          </p:cNvSpPr>
          <p:nvPr>
            <p:ph type="title"/>
          </p:nvPr>
        </p:nvSpPr>
        <p:spPr/>
        <p:txBody>
          <a:bodyPr/>
          <a:lstStyle/>
          <a:p>
            <a:pPr eaLnBrk="1" hangingPunct="1">
              <a:defRPr/>
            </a:pPr>
            <a:r>
              <a:rPr lang="en-US"/>
              <a:t>Home Page</a:t>
            </a:r>
          </a:p>
        </p:txBody>
      </p:sp>
      <p:sp>
        <p:nvSpPr>
          <p:cNvPr id="75780"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75781" name="Rectangle 4"/>
          <p:cNvSpPr>
            <a:spLocks noChangeArrowheads="1"/>
          </p:cNvSpPr>
          <p:nvPr/>
        </p:nvSpPr>
        <p:spPr bwMode="auto">
          <a:xfrm>
            <a:off x="762000" y="38862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429773C9-5CFD-4F44-BEAE-00B5F1D24859}" type="slidenum">
              <a:rPr lang="en-US" altLang="ja-JP" smtClean="0"/>
              <a:pPr/>
              <a:t>4</a:t>
            </a:fld>
            <a:endParaRPr lang="en-US" altLang="ja-JP" smtClean="0"/>
          </a:p>
        </p:txBody>
      </p:sp>
      <p:sp>
        <p:nvSpPr>
          <p:cNvPr id="50178" name="Rectangle 2"/>
          <p:cNvSpPr>
            <a:spLocks noGrp="1" noChangeArrowheads="1"/>
          </p:cNvSpPr>
          <p:nvPr>
            <p:ph type="title"/>
          </p:nvPr>
        </p:nvSpPr>
        <p:spPr/>
        <p:txBody>
          <a:bodyPr/>
          <a:lstStyle/>
          <a:p>
            <a:pPr eaLnBrk="1" hangingPunct="1">
              <a:defRPr/>
            </a:pPr>
            <a:r>
              <a:rPr lang="en-US"/>
              <a:t>Outline</a:t>
            </a:r>
          </a:p>
        </p:txBody>
      </p:sp>
      <p:sp>
        <p:nvSpPr>
          <p:cNvPr id="18436" name="Rectangle 3"/>
          <p:cNvSpPr>
            <a:spLocks noGrp="1" noChangeArrowheads="1"/>
          </p:cNvSpPr>
          <p:nvPr>
            <p:ph type="body" idx="1"/>
          </p:nvPr>
        </p:nvSpPr>
        <p:spPr>
          <a:xfrm>
            <a:off x="685800" y="1371600"/>
            <a:ext cx="8001000" cy="5029200"/>
          </a:xfrm>
        </p:spPr>
        <p:txBody>
          <a:bodyPr/>
          <a:lstStyle/>
          <a:p>
            <a:pPr eaLnBrk="1" hangingPunct="1">
              <a:lnSpc>
                <a:spcPct val="90000"/>
              </a:lnSpc>
            </a:pPr>
            <a:r>
              <a:rPr lang="en-US" altLang="ja-JP" sz="2400"/>
              <a:t>popLA, at the moment, is a DOS-based package.  (Work is in progress to write a new GUI for XP.)  The basic sequence of steps to use the program for analyzing a pole figure data set are as follows.</a:t>
            </a:r>
          </a:p>
          <a:p>
            <a:pPr lvl="1" eaLnBrk="1" hangingPunct="1">
              <a:lnSpc>
                <a:spcPct val="90000"/>
              </a:lnSpc>
            </a:pPr>
            <a:r>
              <a:rPr lang="en-US" altLang="ja-JP" sz="2000"/>
              <a:t>Process the raw PF data (subtract background, apply de-focussing correction, normalize)</a:t>
            </a:r>
          </a:p>
          <a:p>
            <a:pPr lvl="1" eaLnBrk="1" hangingPunct="1">
              <a:lnSpc>
                <a:spcPct val="90000"/>
              </a:lnSpc>
            </a:pPr>
            <a:r>
              <a:rPr lang="en-US" altLang="ja-JP" sz="2000"/>
              <a:t>Use the series expansion method (fitting of generalized spherical harmonics) to preform a preliminary OD analysis of the data</a:t>
            </a:r>
          </a:p>
          <a:p>
            <a:pPr lvl="1" eaLnBrk="1" hangingPunct="1">
              <a:lnSpc>
                <a:spcPct val="90000"/>
              </a:lnSpc>
            </a:pPr>
            <a:r>
              <a:rPr lang="en-US" altLang="ja-JP" sz="2000"/>
              <a:t>Use the re-normalized result from above as input to a WIMV analysis (calculation of a discrete OD)</a:t>
            </a:r>
          </a:p>
          <a:p>
            <a:pPr lvl="1" eaLnBrk="1" hangingPunct="1">
              <a:lnSpc>
                <a:spcPct val="90000"/>
              </a:lnSpc>
            </a:pPr>
            <a:r>
              <a:rPr lang="en-US" altLang="ja-JP" sz="2000"/>
              <a:t>Plot the results</a:t>
            </a:r>
          </a:p>
          <a:p>
            <a:pPr lvl="1" eaLnBrk="1" hangingPunct="1">
              <a:lnSpc>
                <a:spcPct val="90000"/>
              </a:lnSpc>
            </a:pPr>
            <a:r>
              <a:rPr lang="en-US" altLang="ja-JP" sz="2000"/>
              <a:t>Calculate volume fractions of texture components of interest</a:t>
            </a:r>
          </a:p>
          <a:p>
            <a:pPr lvl="1" eaLnBrk="1" hangingPunct="1">
              <a:lnSpc>
                <a:spcPct val="90000"/>
              </a:lnSpc>
            </a:pPr>
            <a:r>
              <a:rPr lang="en-US" altLang="ja-JP" sz="2000"/>
              <a:t>Calculate inverse pole figures, non-measured pole figures</a:t>
            </a:r>
          </a:p>
          <a:p>
            <a:pPr lvl="1" eaLnBrk="1" hangingPunct="1">
              <a:lnSpc>
                <a:spcPct val="90000"/>
              </a:lnSpc>
            </a:pPr>
            <a:r>
              <a:rPr lang="en-US" altLang="ja-JP" sz="2000"/>
              <a:t>Calculate sets of individual orientations weighted by their fit to the OD</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2"/>
          </p:nvPr>
        </p:nvSpPr>
        <p:spPr>
          <a:noFill/>
        </p:spPr>
        <p:txBody>
          <a:bodyPr/>
          <a:lstStyle/>
          <a:p>
            <a:fld id="{27C52377-6843-5949-A0D3-666AC8CC92A5}" type="slidenum">
              <a:rPr lang="en-US" altLang="ja-JP" smtClean="0"/>
              <a:pPr/>
              <a:t>40</a:t>
            </a:fld>
            <a:endParaRPr lang="en-US" altLang="ja-JP" smtClean="0"/>
          </a:p>
        </p:txBody>
      </p:sp>
      <p:sp>
        <p:nvSpPr>
          <p:cNvPr id="23554" name="Rectangle 2"/>
          <p:cNvSpPr>
            <a:spLocks noGrp="1" noChangeArrowheads="1"/>
          </p:cNvSpPr>
          <p:nvPr>
            <p:ph type="title"/>
          </p:nvPr>
        </p:nvSpPr>
        <p:spPr/>
        <p:txBody>
          <a:bodyPr/>
          <a:lstStyle/>
          <a:p>
            <a:pPr eaLnBrk="1" hangingPunct="1">
              <a:defRPr/>
            </a:pPr>
            <a:r>
              <a:rPr lang="en-US" dirty="0"/>
              <a:t>WIMV page</a:t>
            </a:r>
          </a:p>
        </p:txBody>
      </p:sp>
      <p:sp>
        <p:nvSpPr>
          <p:cNvPr id="77828" name="Text Box 3"/>
          <p:cNvSpPr txBox="1">
            <a:spLocks noChangeArrowheads="1"/>
          </p:cNvSpPr>
          <p:nvPr/>
        </p:nvSpPr>
        <p:spPr bwMode="auto">
          <a:xfrm>
            <a:off x="381000" y="1447800"/>
            <a:ext cx="7943850" cy="49688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WIMV Analysis                                         (popLA page 3)</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WIMV: make .SOD and recalc. pole figures .WPF  -- for:</a:t>
            </a:r>
          </a:p>
          <a:p>
            <a:r>
              <a:rPr lang="en-US" altLang="ja-JP" sz="2000">
                <a:latin typeface="Times New Roman" charset="0"/>
              </a:rPr>
              <a:t> 2. cubic, tetra-,hexagonal crystals; sample diad: up to 3 PFs, 13 poles</a:t>
            </a:r>
          </a:p>
          <a:p>
            <a:r>
              <a:rPr lang="en-US" altLang="ja-JP" sz="2000">
                <a:latin typeface="Times New Roman" charset="0"/>
              </a:rPr>
              <a:t> 3. trigonal cry.,gen'l.sample sym.,or higher: up to 7 PFs, 25 poles</a:t>
            </a:r>
          </a:p>
          <a:p>
            <a:r>
              <a:rPr lang="en-US" altLang="ja-JP" sz="2000">
                <a:latin typeface="Times New Roman" charset="0"/>
              </a:rPr>
              <a:t> 4. orthorhombic crystals; sample Z-diad: up to 7 PFs, 25 poles</a:t>
            </a:r>
          </a:p>
          <a:p>
            <a:r>
              <a:rPr lang="en-US" altLang="ja-JP" sz="2000">
                <a:latin typeface="Times New Roman" charset="0"/>
              </a:rPr>
              <a:t>    **or: orthorh./gen'l./7/25 **requires 386, DOS 5, and 4MB memory**</a:t>
            </a:r>
          </a:p>
          <a:p>
            <a:r>
              <a:rPr lang="en-US" altLang="ja-JP" sz="2000">
                <a:latin typeface="Times New Roman" charset="0"/>
              </a:rPr>
              <a:t> Recalculate POLE FIGURES (even non-measured ones): make .APF -</a:t>
            </a:r>
          </a:p>
          <a:p>
            <a:r>
              <a:rPr lang="en-US" altLang="ja-JP" sz="2000">
                <a:latin typeface="Times New Roman" charset="0"/>
              </a:rPr>
              <a:t> 5. using .WIM matrix for the desired PFs (up to 3, 13 poles)</a:t>
            </a:r>
          </a:p>
          <a:p>
            <a:r>
              <a:rPr lang="en-US" altLang="ja-JP" sz="2000">
                <a:latin typeface="Times New Roman" charset="0"/>
              </a:rPr>
              <a:t> 6. using .BWM or .WM3 matrix for the desired PFs (up to 7, 25 poles)</a:t>
            </a:r>
          </a:p>
          <a:p>
            <a:r>
              <a:rPr lang="en-US" altLang="ja-JP" sz="2000">
                <a:latin typeface="Times New Roman" charset="0"/>
              </a:rPr>
              <a:t> 7. Calculate INVERSE pole figures from .SOD: .WIP</a:t>
            </a:r>
          </a:p>
          <a:p>
            <a:r>
              <a:rPr lang="en-US" altLang="ja-JP" sz="2000">
                <a:latin typeface="Times New Roman" charset="0"/>
              </a:rPr>
              <a:t>    (So far assumes tetragonal crystal symmetry)</a:t>
            </a:r>
          </a:p>
          <a:p>
            <a:r>
              <a:rPr lang="en-US" altLang="ja-JP" sz="2000">
                <a:latin typeface="Times New Roman" charset="0"/>
              </a:rPr>
              <a:t> 8. Make WIMV pointer matrix for new crystal structure and set of PFs</a:t>
            </a:r>
          </a:p>
          <a:p>
            <a:r>
              <a:rPr lang="en-US" altLang="ja-JP" sz="2000">
                <a:latin typeface="Times New Roman" charset="0"/>
              </a:rPr>
              <a:t> 9. Make WIMV pointer matrix for any INVERSE pole figures: make .WMI</a:t>
            </a:r>
          </a:p>
          <a:p>
            <a:r>
              <a:rPr lang="en-US" altLang="ja-JP" sz="2000">
                <a:latin typeface="Times New Roman" charset="0"/>
              </a:rPr>
              <a:t> Please type a number from 0 to 9 --&gt;</a:t>
            </a:r>
          </a:p>
        </p:txBody>
      </p:sp>
      <p:sp>
        <p:nvSpPr>
          <p:cNvPr id="77829" name="Rectangle 4"/>
          <p:cNvSpPr>
            <a:spLocks noChangeArrowheads="1"/>
          </p:cNvSpPr>
          <p:nvPr/>
        </p:nvSpPr>
        <p:spPr bwMode="auto">
          <a:xfrm>
            <a:off x="457200" y="2695575"/>
            <a:ext cx="84582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77830" name="TextBox 5"/>
          <p:cNvSpPr txBox="1">
            <a:spLocks noChangeArrowheads="1"/>
          </p:cNvSpPr>
          <p:nvPr/>
        </p:nvSpPr>
        <p:spPr bwMode="auto">
          <a:xfrm>
            <a:off x="7961313" y="2649538"/>
            <a:ext cx="1030287" cy="460375"/>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WIMV</a:t>
            </a:r>
          </a:p>
        </p:txBody>
      </p:sp>
      <p:sp>
        <p:nvSpPr>
          <p:cNvPr id="77831" name="TextBox 6"/>
          <p:cNvSpPr txBox="1">
            <a:spLocks noChangeArrowheads="1"/>
          </p:cNvSpPr>
          <p:nvPr/>
        </p:nvSpPr>
        <p:spPr bwMode="auto">
          <a:xfrm>
            <a:off x="7772400" y="3043238"/>
            <a:ext cx="1004888"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BWIMV</a:t>
            </a:r>
          </a:p>
        </p:txBody>
      </p:sp>
      <p:sp>
        <p:nvSpPr>
          <p:cNvPr id="77832" name="TextBox 7"/>
          <p:cNvSpPr txBox="1">
            <a:spLocks noChangeArrowheads="1"/>
          </p:cNvSpPr>
          <p:nvPr/>
        </p:nvSpPr>
        <p:spPr bwMode="auto">
          <a:xfrm>
            <a:off x="7696200" y="3363913"/>
            <a:ext cx="1198563"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WIMV386</a:t>
            </a:r>
          </a:p>
        </p:txBody>
      </p:sp>
      <p:sp>
        <p:nvSpPr>
          <p:cNvPr id="77833" name="TextBox 8"/>
          <p:cNvSpPr txBox="1">
            <a:spLocks noChangeArrowheads="1"/>
          </p:cNvSpPr>
          <p:nvPr/>
        </p:nvSpPr>
        <p:spPr bwMode="auto">
          <a:xfrm>
            <a:off x="7772400" y="381000"/>
            <a:ext cx="1017588" cy="923925"/>
          </a:xfrm>
          <a:prstGeom prst="rect">
            <a:avLst/>
          </a:prstGeom>
          <a:noFill/>
          <a:ln w="9525">
            <a:noFill/>
            <a:miter lim="800000"/>
            <a:headEnd/>
            <a:tailEnd/>
          </a:ln>
        </p:spPr>
        <p:txBody>
          <a:bodyPr wrap="none">
            <a:prstTxWarp prst="textNoShape">
              <a:avLst/>
            </a:prstTxWarp>
            <a:spAutoFit/>
          </a:bodyPr>
          <a:lstStyle/>
          <a:p>
            <a:pPr algn="ctr"/>
            <a:r>
              <a:rPr lang="en-US" altLang="ja-JP" sz="1800" b="1">
                <a:solidFill>
                  <a:srgbClr val="700CA3"/>
                </a:solidFill>
              </a:rPr>
              <a:t>The 3</a:t>
            </a:r>
            <a:br>
              <a:rPr lang="en-US" altLang="ja-JP" sz="1800" b="1">
                <a:solidFill>
                  <a:srgbClr val="700CA3"/>
                </a:solidFill>
              </a:rPr>
            </a:br>
            <a:r>
              <a:rPr lang="en-US" altLang="ja-JP" sz="1800" b="1">
                <a:solidFill>
                  <a:srgbClr val="700CA3"/>
                </a:solidFill>
              </a:rPr>
              <a:t>WIMV</a:t>
            </a:r>
          </a:p>
          <a:p>
            <a:pPr algn="ctr"/>
            <a:r>
              <a:rPr lang="en-US" altLang="ja-JP" sz="1800" b="1">
                <a:solidFill>
                  <a:srgbClr val="700CA3"/>
                </a:solidFill>
              </a:rPr>
              <a:t>options</a:t>
            </a:r>
          </a:p>
        </p:txBody>
      </p:sp>
      <p:sp>
        <p:nvSpPr>
          <p:cNvPr id="10" name="Down Arrow 9"/>
          <p:cNvSpPr/>
          <p:nvPr/>
        </p:nvSpPr>
        <p:spPr>
          <a:xfrm>
            <a:off x="8153400" y="1371600"/>
            <a:ext cx="152400" cy="685800"/>
          </a:xfrm>
          <a:prstGeom prst="downArrow">
            <a:avLst/>
          </a:prstGeom>
          <a:solidFill>
            <a:srgbClr val="700CA3"/>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rgbClr val="FFFFFF"/>
              </a:solidFill>
              <a:ea typeface="ＭＳ Ｐゴシック" charset="-128"/>
            </a:endParaRPr>
          </a:p>
        </p:txBody>
      </p:sp>
      <p:sp>
        <p:nvSpPr>
          <p:cNvPr id="77835" name="TextBox 10"/>
          <p:cNvSpPr txBox="1">
            <a:spLocks noChangeArrowheads="1"/>
          </p:cNvSpPr>
          <p:nvPr/>
        </p:nvSpPr>
        <p:spPr bwMode="auto">
          <a:xfrm>
            <a:off x="7620000" y="4191000"/>
            <a:ext cx="1108075" cy="369888"/>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SOD2PF</a:t>
            </a:r>
          </a:p>
        </p:txBody>
      </p:sp>
      <p:sp>
        <p:nvSpPr>
          <p:cNvPr id="77836" name="TextBox 11"/>
          <p:cNvSpPr txBox="1">
            <a:spLocks noChangeArrowheads="1"/>
          </p:cNvSpPr>
          <p:nvPr/>
        </p:nvSpPr>
        <p:spPr bwMode="auto">
          <a:xfrm>
            <a:off x="7654925" y="4735513"/>
            <a:ext cx="1287463"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OSOD2PF</a:t>
            </a:r>
          </a:p>
        </p:txBody>
      </p:sp>
      <p:sp>
        <p:nvSpPr>
          <p:cNvPr id="77837" name="TextBox 12"/>
          <p:cNvSpPr txBox="1">
            <a:spLocks noChangeArrowheads="1"/>
          </p:cNvSpPr>
          <p:nvPr/>
        </p:nvSpPr>
        <p:spPr bwMode="auto">
          <a:xfrm>
            <a:off x="6477000" y="5029200"/>
            <a:ext cx="1223963" cy="369888"/>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SOD2INV</a:t>
            </a:r>
          </a:p>
        </p:txBody>
      </p:sp>
      <p:sp>
        <p:nvSpPr>
          <p:cNvPr id="77838" name="TextBox 13"/>
          <p:cNvSpPr txBox="1">
            <a:spLocks noChangeArrowheads="1"/>
          </p:cNvSpPr>
          <p:nvPr/>
        </p:nvSpPr>
        <p:spPr bwMode="auto">
          <a:xfrm>
            <a:off x="5181600" y="6030913"/>
            <a:ext cx="1069975"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INVGEN</a:t>
            </a:r>
          </a:p>
        </p:txBody>
      </p:sp>
      <p:sp>
        <p:nvSpPr>
          <p:cNvPr id="77839" name="TextBox 14"/>
          <p:cNvSpPr txBox="1">
            <a:spLocks noChangeArrowheads="1"/>
          </p:cNvSpPr>
          <p:nvPr/>
        </p:nvSpPr>
        <p:spPr bwMode="auto">
          <a:xfrm>
            <a:off x="4953000" y="6488113"/>
            <a:ext cx="3929063"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*WIMVGEN/BWIMVGEN/WGEN386</a:t>
            </a:r>
          </a:p>
        </p:txBody>
      </p:sp>
      <p:sp>
        <p:nvSpPr>
          <p:cNvPr id="77840" name="Rectangle 16"/>
          <p:cNvSpPr>
            <a:spLocks noChangeArrowheads="1"/>
          </p:cNvSpPr>
          <p:nvPr/>
        </p:nvSpPr>
        <p:spPr bwMode="auto">
          <a:xfrm>
            <a:off x="7924800" y="5410200"/>
            <a:ext cx="304800"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133600" y="0"/>
            <a:ext cx="4876800" cy="8382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BWIMV input</a:t>
            </a:r>
          </a:p>
        </p:txBody>
      </p:sp>
      <p:pic>
        <p:nvPicPr>
          <p:cNvPr id="79875" name="Picture 5"/>
          <p:cNvPicPr>
            <a:picLocks noChangeAspect="1" noChangeArrowheads="1"/>
          </p:cNvPicPr>
          <p:nvPr/>
        </p:nvPicPr>
        <p:blipFill>
          <a:blip r:embed="rId2"/>
          <a:srcRect/>
          <a:stretch>
            <a:fillRect/>
          </a:stretch>
        </p:blipFill>
        <p:spPr bwMode="auto">
          <a:xfrm>
            <a:off x="1371600" y="838200"/>
            <a:ext cx="6477000" cy="47815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2"/>
          </p:nvPr>
        </p:nvSpPr>
        <p:spPr>
          <a:noFill/>
        </p:spPr>
        <p:txBody>
          <a:bodyPr/>
          <a:lstStyle/>
          <a:p>
            <a:fld id="{033775FD-B1EF-3E4D-A1A4-02BE3C7A1D09}" type="slidenum">
              <a:rPr lang="en-US" altLang="ja-JP" smtClean="0"/>
              <a:pPr/>
              <a:t>42</a:t>
            </a:fld>
            <a:endParaRPr lang="en-US" altLang="ja-JP" smtClean="0"/>
          </a:p>
        </p:txBody>
      </p:sp>
      <p:sp>
        <p:nvSpPr>
          <p:cNvPr id="24578" name="Rectangle 2"/>
          <p:cNvSpPr>
            <a:spLocks noGrp="1" noChangeArrowheads="1"/>
          </p:cNvSpPr>
          <p:nvPr>
            <p:ph type="title"/>
          </p:nvPr>
        </p:nvSpPr>
        <p:spPr>
          <a:xfrm>
            <a:off x="152400" y="25920"/>
            <a:ext cx="2209800" cy="3810000"/>
          </a:xfrm>
        </p:spPr>
        <p:txBody>
          <a:bodyPr/>
          <a:lstStyle/>
          <a:p>
            <a:pPr eaLnBrk="1" hangingPunct="1">
              <a:defRPr/>
            </a:pPr>
            <a:r>
              <a:rPr lang="en-US"/>
              <a:t>WIMV input</a:t>
            </a:r>
          </a:p>
        </p:txBody>
      </p:sp>
      <p:sp>
        <p:nvSpPr>
          <p:cNvPr id="80900" name="Text Box 3"/>
          <p:cNvSpPr txBox="1">
            <a:spLocks noChangeArrowheads="1"/>
          </p:cNvSpPr>
          <p:nvPr/>
        </p:nvSpPr>
        <p:spPr bwMode="auto">
          <a:xfrm>
            <a:off x="2514600" y="457200"/>
            <a:ext cx="6548438" cy="593407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ODF ANALYSIS - WIMV ALGORITHM</a:t>
            </a:r>
          </a:p>
          <a:p>
            <a:r>
              <a:rPr lang="en-US" altLang="ja-JP">
                <a:latin typeface="Times New Roman" charset="0"/>
              </a:rPr>
              <a:t>COPYRIGHT (C) 1987,1988 JOHN S. KALLEND</a:t>
            </a:r>
          </a:p>
          <a:p>
            <a:r>
              <a:rPr lang="en-US" altLang="ja-JP">
                <a:latin typeface="Times New Roman" charset="0"/>
              </a:rPr>
              <a:t>      *** Version September 1993 ***</a:t>
            </a:r>
          </a:p>
          <a:p>
            <a:r>
              <a:rPr lang="en-US" altLang="ja-JP">
                <a:latin typeface="Times New Roman" charset="0"/>
              </a:rPr>
              <a:t> Enter the name of the wimv matrix (?.WIM)</a:t>
            </a:r>
          </a:p>
          <a:p>
            <a:r>
              <a:rPr lang="en-US" altLang="ja-JP">
                <a:latin typeface="Times New Roman" charset="0"/>
              </a:rPr>
              <a:t>[Default is CUBIC] ==&gt;</a:t>
            </a:r>
            <a:r>
              <a:rPr lang="en-US" altLang="ja-JP">
                <a:solidFill>
                  <a:srgbClr val="FF0000"/>
                </a:solidFill>
                <a:latin typeface="Times New Roman" charset="0"/>
              </a:rPr>
              <a:t>CUBIC</a:t>
            </a:r>
            <a:endParaRPr lang="en-US" altLang="ja-JP">
              <a:latin typeface="Times New Roman" charset="0"/>
            </a:endParaRPr>
          </a:p>
          <a:p>
            <a:r>
              <a:rPr lang="en-US" altLang="ja-JP">
                <a:latin typeface="Times New Roman" charset="0"/>
              </a:rPr>
              <a:t>Name of data file  (default extension .epf): demo.ful</a:t>
            </a:r>
          </a:p>
          <a:p>
            <a:r>
              <a:rPr lang="en-US" altLang="ja-JP">
                <a:latin typeface="Times New Roman" charset="0"/>
              </a:rPr>
              <a:t>Sample Symmetry is:</a:t>
            </a:r>
          </a:p>
          <a:p>
            <a:r>
              <a:rPr lang="en-US" altLang="ja-JP">
                <a:latin typeface="Times New Roman" charset="0"/>
              </a:rPr>
              <a:t>0. Orthorhombic</a:t>
            </a:r>
          </a:p>
          <a:p>
            <a:r>
              <a:rPr lang="en-US" altLang="ja-JP">
                <a:latin typeface="Times New Roman" charset="0"/>
              </a:rPr>
              <a:t>1. Diad on Z</a:t>
            </a:r>
          </a:p>
          <a:p>
            <a:r>
              <a:rPr lang="en-US" altLang="ja-JP">
                <a:latin typeface="Times New Roman" charset="0"/>
              </a:rPr>
              <a:t>Enter 0 or 1 ==&gt; </a:t>
            </a:r>
            <a:r>
              <a:rPr lang="en-US" altLang="ja-JP">
                <a:solidFill>
                  <a:srgbClr val="FF0000"/>
                </a:solidFill>
                <a:latin typeface="Times New Roman" charset="0"/>
              </a:rPr>
              <a:t>0</a:t>
            </a:r>
            <a:endParaRPr lang="en-US" altLang="ja-JP">
              <a:latin typeface="Times New Roman" charset="0"/>
            </a:endParaRPr>
          </a:p>
          <a:p>
            <a:r>
              <a:rPr lang="en-US" altLang="ja-JP">
                <a:latin typeface="Times New Roman" charset="0"/>
              </a:rPr>
              <a:t>demo     Cu rol.90%,pt.reX</a:t>
            </a:r>
          </a:p>
          <a:p>
            <a:r>
              <a:rPr lang="en-US" altLang="ja-JP">
                <a:latin typeface="Times New Roman" charset="0"/>
              </a:rPr>
              <a:t>111   5.0 90.0  5.0360.0 1 1 2-1 3  100   72</a:t>
            </a:r>
          </a:p>
          <a:p>
            <a:r>
              <a:rPr lang="en-US" altLang="ja-JP">
                <a:latin typeface="Times New Roman" charset="0"/>
              </a:rPr>
              <a:t>200   5.0 90.0  5.0360.0 1 1 2-1 3  100   72</a:t>
            </a:r>
          </a:p>
          <a:p>
            <a:r>
              <a:rPr lang="en-US" altLang="ja-JP">
                <a:latin typeface="Times New Roman" charset="0"/>
              </a:rPr>
              <a:t>220   5.0 90.0  5.0360.0 1 1 2-1 3  100   72</a:t>
            </a:r>
          </a:p>
          <a:p>
            <a:r>
              <a:rPr lang="en-US" altLang="ja-JP">
                <a:latin typeface="Times New Roman" charset="0"/>
              </a:rPr>
              <a:t>The minimum pole figure intensity is    .01</a:t>
            </a:r>
          </a:p>
          <a:p>
            <a:r>
              <a:rPr lang="en-US" altLang="ja-JP">
                <a:latin typeface="Times New Roman" charset="0"/>
              </a:rPr>
              <a:t>Do you wish to raise the Fon? </a:t>
            </a:r>
            <a:r>
              <a:rPr lang="en-US" altLang="ja-JP">
                <a:solidFill>
                  <a:srgbClr val="FF0000"/>
                </a:solidFill>
                <a:latin typeface="Times New Roman" charset="0"/>
              </a:rPr>
              <a:t>N</a:t>
            </a:r>
            <a:endParaRPr lang="en-US" altLang="ja-JP">
              <a:latin typeface="Times New Roman" charset="0"/>
            </a:endParaRPr>
          </a:p>
        </p:txBody>
      </p:sp>
      <p:sp>
        <p:nvSpPr>
          <p:cNvPr id="5" name="TextBox 4"/>
          <p:cNvSpPr txBox="1"/>
          <p:nvPr/>
        </p:nvSpPr>
        <p:spPr>
          <a:xfrm>
            <a:off x="533400" y="3505200"/>
            <a:ext cx="1905000" cy="3046988"/>
          </a:xfrm>
          <a:prstGeom prst="rect">
            <a:avLst/>
          </a:prstGeom>
          <a:noFill/>
        </p:spPr>
        <p:txBody>
          <a:bodyPr wrap="square" rtlCol="0">
            <a:spAutoFit/>
          </a:bodyPr>
          <a:lstStyle/>
          <a:p>
            <a:r>
              <a:rPr kumimoji="1" lang="en-US" altLang="ja-JP" sz="1600" dirty="0" smtClean="0"/>
              <a:t>Note: the “FON” is the name for the uniform (“random”) background level; “raising the FON” means that the program will try to maximize this level.  In practice, this makes little difference to the outcome.</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2"/>
          </p:nvPr>
        </p:nvSpPr>
        <p:spPr>
          <a:noFill/>
        </p:spPr>
        <p:txBody>
          <a:bodyPr/>
          <a:lstStyle/>
          <a:p>
            <a:fld id="{71973142-B28A-5346-9621-3FAB711557FF}" type="slidenum">
              <a:rPr lang="en-US" altLang="ja-JP" smtClean="0"/>
              <a:pPr/>
              <a:t>43</a:t>
            </a:fld>
            <a:endParaRPr lang="en-US" altLang="ja-JP" smtClean="0"/>
          </a:p>
        </p:txBody>
      </p:sp>
      <p:sp>
        <p:nvSpPr>
          <p:cNvPr id="25602" name="Rectangle 2"/>
          <p:cNvSpPr>
            <a:spLocks noGrp="1" noChangeArrowheads="1"/>
          </p:cNvSpPr>
          <p:nvPr>
            <p:ph type="title"/>
          </p:nvPr>
        </p:nvSpPr>
        <p:spPr>
          <a:xfrm>
            <a:off x="76200" y="685800"/>
            <a:ext cx="2667000" cy="4191000"/>
          </a:xfrm>
        </p:spPr>
        <p:txBody>
          <a:bodyPr/>
          <a:lstStyle/>
          <a:p>
            <a:pPr eaLnBrk="1" hangingPunct="1">
              <a:defRPr/>
            </a:pPr>
            <a:r>
              <a:rPr lang="en-US"/>
              <a:t>WIMV output</a:t>
            </a:r>
          </a:p>
        </p:txBody>
      </p:sp>
      <p:sp>
        <p:nvSpPr>
          <p:cNvPr id="82948" name="Text Box 3"/>
          <p:cNvSpPr txBox="1">
            <a:spLocks noChangeArrowheads="1"/>
          </p:cNvSpPr>
          <p:nvPr/>
        </p:nvSpPr>
        <p:spPr bwMode="auto">
          <a:xfrm>
            <a:off x="2895600" y="76200"/>
            <a:ext cx="6167438" cy="666432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Iteration  2 in progress</a:t>
            </a:r>
          </a:p>
          <a:p>
            <a:r>
              <a:rPr lang="en-US" altLang="ja-JP">
                <a:latin typeface="Times New Roman" charset="0"/>
              </a:rPr>
              <a:t> Sharpening may cause larger error in iteration  3</a:t>
            </a:r>
          </a:p>
          <a:p>
            <a:r>
              <a:rPr lang="en-US" altLang="ja-JP">
                <a:latin typeface="Times New Roman" charset="0"/>
              </a:rPr>
              <a:t> Texture Strength (m.r.d.):   2.0</a:t>
            </a:r>
          </a:p>
          <a:p>
            <a:r>
              <a:rPr lang="en-US" altLang="ja-JP">
                <a:latin typeface="Times New Roman" charset="0"/>
              </a:rPr>
              <a:t>  (= square-root of "Texture Index")</a:t>
            </a:r>
          </a:p>
          <a:p>
            <a:r>
              <a:rPr lang="en-US" altLang="ja-JP">
                <a:latin typeface="Times New Roman" charset="0"/>
              </a:rPr>
              <a:t>Iteration  2 estimated OD error (%) =  36.1</a:t>
            </a:r>
          </a:p>
          <a:p>
            <a:r>
              <a:rPr lang="en-US" altLang="ja-JP">
                <a:latin typeface="Times New Roman" charset="0"/>
              </a:rPr>
              <a:t>Iteration  3 in progress</a:t>
            </a:r>
          </a:p>
          <a:p>
            <a:r>
              <a:rPr lang="en-US" altLang="ja-JP">
                <a:latin typeface="Times New Roman" charset="0"/>
              </a:rPr>
              <a:t> Texture Strength (m.r.d.):   2.1</a:t>
            </a:r>
          </a:p>
          <a:p>
            <a:r>
              <a:rPr lang="en-US" altLang="ja-JP">
                <a:latin typeface="Times New Roman" charset="0"/>
              </a:rPr>
              <a:t>Iteration  3 estimated OD error (%) =  30.5</a:t>
            </a:r>
          </a:p>
          <a:p>
            <a:r>
              <a:rPr lang="en-US" altLang="ja-JP">
                <a:latin typeface="Times New Roman" charset="0"/>
              </a:rPr>
              <a:t>Iteration  4 in progress</a:t>
            </a:r>
          </a:p>
          <a:p>
            <a:r>
              <a:rPr lang="en-US" altLang="ja-JP">
                <a:latin typeface="Times New Roman" charset="0"/>
              </a:rPr>
              <a:t> Texture Strength (m.r.d.):   2.2</a:t>
            </a:r>
          </a:p>
          <a:p>
            <a:r>
              <a:rPr lang="en-US" altLang="ja-JP">
                <a:latin typeface="Times New Roman" charset="0"/>
              </a:rPr>
              <a:t>Iteration  4 estimated OD error (%) =  13.2</a:t>
            </a:r>
          </a:p>
          <a:p>
            <a:r>
              <a:rPr lang="en-US" altLang="ja-JP">
                <a:latin typeface="Times New Roman" charset="0"/>
              </a:rPr>
              <a:t>Iteration  5 in progress</a:t>
            </a:r>
          </a:p>
          <a:p>
            <a:r>
              <a:rPr lang="en-US" altLang="ja-JP">
                <a:latin typeface="Times New Roman" charset="0"/>
              </a:rPr>
              <a:t> Texture Strength (m.r.d.):   2.2</a:t>
            </a:r>
          </a:p>
          <a:p>
            <a:r>
              <a:rPr lang="en-US" altLang="ja-JP">
                <a:latin typeface="Times New Roman" charset="0"/>
              </a:rPr>
              <a:t>Iteration  5 estimated OD error (%) =  10.4</a:t>
            </a:r>
          </a:p>
          <a:p>
            <a:r>
              <a:rPr lang="en-US" altLang="ja-JP">
                <a:latin typeface="Times New Roman" charset="0"/>
              </a:rPr>
              <a:t>Iteration  6 in progress</a:t>
            </a:r>
          </a:p>
          <a:p>
            <a:r>
              <a:rPr lang="en-US" altLang="ja-JP">
                <a:latin typeface="Times New Roman" charset="0"/>
              </a:rPr>
              <a:t> Texture Strength (m.r.d.):   2.2</a:t>
            </a:r>
          </a:p>
          <a:p>
            <a:r>
              <a:rPr lang="en-US" altLang="ja-JP">
                <a:latin typeface="Times New Roman" charset="0"/>
              </a:rPr>
              <a:t>Iteration  6 estimated OD error (%) =   8.5</a:t>
            </a:r>
          </a:p>
          <a:p>
            <a:r>
              <a:rPr lang="en-US" altLang="ja-JP">
                <a:latin typeface="Times New Roman" charset="0"/>
              </a:rPr>
              <a:t>Continue? </a:t>
            </a:r>
            <a:r>
              <a:rPr lang="en-US" altLang="ja-JP">
                <a:solidFill>
                  <a:srgbClr val="FF0000"/>
                </a:solidFill>
                <a:latin typeface="Times New Roman" charset="0"/>
              </a:rPr>
              <a:t>Y</a:t>
            </a:r>
            <a:endParaRPr lang="en-US" altLang="ja-JP">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2"/>
          </p:nvPr>
        </p:nvSpPr>
        <p:spPr>
          <a:noFill/>
        </p:spPr>
        <p:txBody>
          <a:bodyPr/>
          <a:lstStyle/>
          <a:p>
            <a:fld id="{012D07B9-5ECD-594C-8C29-DB52F6B03635}" type="slidenum">
              <a:rPr lang="en-US" altLang="ja-JP" smtClean="0"/>
              <a:pPr/>
              <a:t>44</a:t>
            </a:fld>
            <a:endParaRPr lang="en-US" altLang="ja-JP" smtClean="0"/>
          </a:p>
        </p:txBody>
      </p:sp>
      <p:sp>
        <p:nvSpPr>
          <p:cNvPr id="26626" name="Rectangle 2"/>
          <p:cNvSpPr>
            <a:spLocks noGrp="1" noChangeArrowheads="1"/>
          </p:cNvSpPr>
          <p:nvPr>
            <p:ph type="title"/>
          </p:nvPr>
        </p:nvSpPr>
        <p:spPr>
          <a:xfrm>
            <a:off x="76200" y="609600"/>
            <a:ext cx="2971800" cy="4495800"/>
          </a:xfrm>
        </p:spPr>
        <p:txBody>
          <a:bodyPr/>
          <a:lstStyle/>
          <a:p>
            <a:pPr eaLnBrk="1" hangingPunct="1">
              <a:defRPr/>
            </a:pPr>
            <a:r>
              <a:rPr lang="en-US"/>
              <a:t>WIMV output, contd.</a:t>
            </a:r>
          </a:p>
        </p:txBody>
      </p:sp>
      <p:sp>
        <p:nvSpPr>
          <p:cNvPr id="84996" name="Text Box 3"/>
          <p:cNvSpPr txBox="1">
            <a:spLocks noChangeArrowheads="1"/>
          </p:cNvSpPr>
          <p:nvPr/>
        </p:nvSpPr>
        <p:spPr bwMode="auto">
          <a:xfrm>
            <a:off x="2940050" y="125413"/>
            <a:ext cx="5911850" cy="58832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Continue? Y</a:t>
            </a:r>
          </a:p>
          <a:p>
            <a:r>
              <a:rPr lang="en-US" altLang="ja-JP" sz="2000">
                <a:latin typeface="Times New Roman" charset="0"/>
              </a:rPr>
              <a:t>Iteration 35 in progress</a:t>
            </a:r>
          </a:p>
          <a:p>
            <a:r>
              <a:rPr lang="en-US" altLang="ja-JP" sz="2000">
                <a:latin typeface="Times New Roman" charset="0"/>
              </a:rPr>
              <a:t> Texture Strength (m.r.d.):   2.5</a:t>
            </a:r>
          </a:p>
          <a:p>
            <a:r>
              <a:rPr lang="en-US" altLang="ja-JP" sz="2000">
                <a:latin typeface="Times New Roman" charset="0"/>
              </a:rPr>
              <a:t>Iteration 35 estimated OD error (%) =   1.8</a:t>
            </a:r>
          </a:p>
          <a:p>
            <a:r>
              <a:rPr lang="en-US" altLang="ja-JP" sz="2000">
                <a:latin typeface="Times New Roman" charset="0"/>
              </a:rPr>
              <a:t>Continue? Y</a:t>
            </a:r>
          </a:p>
          <a:p>
            <a:r>
              <a:rPr lang="en-US" altLang="ja-JP" sz="2000">
                <a:latin typeface="Times New Roman" charset="0"/>
              </a:rPr>
              <a:t>Iteration 36 in progress</a:t>
            </a:r>
          </a:p>
          <a:p>
            <a:r>
              <a:rPr lang="en-US" altLang="ja-JP" sz="2000">
                <a:latin typeface="Times New Roman" charset="0"/>
              </a:rPr>
              <a:t> Texture Strength (m.r.d.):   2.5</a:t>
            </a:r>
          </a:p>
          <a:p>
            <a:r>
              <a:rPr lang="en-US" altLang="ja-JP" sz="2000">
                <a:latin typeface="Times New Roman" charset="0"/>
              </a:rPr>
              <a:t>Iteration 36 estimated OD error (%) =   1.7</a:t>
            </a:r>
          </a:p>
          <a:p>
            <a:r>
              <a:rPr lang="en-US" altLang="ja-JP" sz="2000">
                <a:latin typeface="Times New Roman" charset="0"/>
              </a:rPr>
              <a:t>Continue? Y</a:t>
            </a:r>
          </a:p>
          <a:p>
            <a:r>
              <a:rPr lang="en-US" altLang="ja-JP" sz="2000">
                <a:latin typeface="Times New Roman" charset="0"/>
              </a:rPr>
              <a:t>Iteration 37 in progress</a:t>
            </a:r>
          </a:p>
          <a:p>
            <a:r>
              <a:rPr lang="en-US" altLang="ja-JP" sz="2000">
                <a:latin typeface="Times New Roman" charset="0"/>
              </a:rPr>
              <a:t> Texture Strength (m.r.d.):   2.5</a:t>
            </a:r>
          </a:p>
          <a:p>
            <a:r>
              <a:rPr lang="en-US" altLang="ja-JP" sz="2000">
                <a:latin typeface="Times New Roman" charset="0"/>
              </a:rPr>
              <a:t>Iteration 37 estimated OD error (%) =   1.7</a:t>
            </a:r>
          </a:p>
          <a:p>
            <a:r>
              <a:rPr lang="en-US" altLang="ja-JP" sz="2000">
                <a:latin typeface="Times New Roman" charset="0"/>
              </a:rPr>
              <a:t>Continue? </a:t>
            </a:r>
            <a:r>
              <a:rPr lang="en-US" altLang="ja-JP" sz="2000">
                <a:solidFill>
                  <a:srgbClr val="FF0000"/>
                </a:solidFill>
                <a:latin typeface="Times New Roman" charset="0"/>
              </a:rPr>
              <a:t>n</a:t>
            </a:r>
            <a:endParaRPr lang="en-US" altLang="ja-JP" sz="2000">
              <a:latin typeface="Times New Roman" charset="0"/>
            </a:endParaRPr>
          </a:p>
          <a:p>
            <a:r>
              <a:rPr lang="en-US" altLang="ja-JP" sz="2000">
                <a:latin typeface="Times New Roman" charset="0"/>
              </a:rPr>
              <a:t>Normalization factor:   .99</a:t>
            </a:r>
          </a:p>
          <a:p>
            <a:r>
              <a:rPr lang="en-US" altLang="ja-JP" sz="2000">
                <a:latin typeface="Times New Roman" charset="0"/>
              </a:rPr>
              <a:t>In output file, angles increase from 0 in nomenclature of</a:t>
            </a:r>
          </a:p>
          <a:p>
            <a:r>
              <a:rPr lang="en-US" altLang="ja-JP" sz="2000">
                <a:latin typeface="Times New Roman" charset="0"/>
              </a:rPr>
              <a:t> 1. Kocks (need this one for WEIGHTS)</a:t>
            </a:r>
          </a:p>
          <a:p>
            <a:r>
              <a:rPr lang="en-US" altLang="ja-JP" sz="2000">
                <a:latin typeface="Times New Roman" charset="0"/>
              </a:rPr>
              <a:t> 2. Roe/Matthies</a:t>
            </a:r>
          </a:p>
          <a:p>
            <a:r>
              <a:rPr lang="en-US" altLang="ja-JP" sz="2000">
                <a:latin typeface="Times New Roman" charset="0"/>
              </a:rPr>
              <a:t> 3. Bunge (rotates plot +90 deg.)</a:t>
            </a:r>
          </a:p>
          <a:p>
            <a:r>
              <a:rPr lang="en-US" altLang="ja-JP" sz="2000">
                <a:latin typeface="Times New Roman" charset="0"/>
              </a:rPr>
              <a:t>Enter 1,2, or 3 ==&gt; </a:t>
            </a:r>
            <a:r>
              <a:rPr lang="en-US" altLang="ja-JP" sz="2000">
                <a:solidFill>
                  <a:srgbClr val="FF0000"/>
                </a:solidFill>
                <a:latin typeface="Times New Roman" charset="0"/>
              </a:rPr>
              <a:t>1</a:t>
            </a:r>
            <a:endParaRPr lang="en-US" altLang="ja-JP" sz="20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2"/>
          </p:nvPr>
        </p:nvSpPr>
        <p:spPr>
          <a:noFill/>
        </p:spPr>
        <p:txBody>
          <a:bodyPr/>
          <a:lstStyle/>
          <a:p>
            <a:fld id="{24E99509-3680-EC44-B62B-26B2C801F53A}" type="slidenum">
              <a:rPr lang="en-US" altLang="ja-JP" smtClean="0"/>
              <a:pPr/>
              <a:t>45</a:t>
            </a:fld>
            <a:endParaRPr lang="en-US" altLang="ja-JP" smtClean="0"/>
          </a:p>
        </p:txBody>
      </p:sp>
      <p:sp>
        <p:nvSpPr>
          <p:cNvPr id="27650" name="Rectangle 2"/>
          <p:cNvSpPr>
            <a:spLocks noGrp="1" noChangeArrowheads="1"/>
          </p:cNvSpPr>
          <p:nvPr>
            <p:ph type="title"/>
          </p:nvPr>
        </p:nvSpPr>
        <p:spPr/>
        <p:txBody>
          <a:bodyPr/>
          <a:lstStyle/>
          <a:p>
            <a:pPr eaLnBrk="1" hangingPunct="1">
              <a:defRPr/>
            </a:pPr>
            <a:r>
              <a:rPr lang="en-US"/>
              <a:t>WIMV: demo.wpf</a:t>
            </a:r>
          </a:p>
        </p:txBody>
      </p:sp>
      <p:pic>
        <p:nvPicPr>
          <p:cNvPr id="87044" name="Picture 3"/>
          <p:cNvPicPr>
            <a:picLocks noChangeAspect="1" noChangeArrowheads="1"/>
          </p:cNvPicPr>
          <p:nvPr/>
        </p:nvPicPr>
        <p:blipFill>
          <a:blip r:embed="rId3"/>
          <a:srcRect/>
          <a:stretch>
            <a:fillRect/>
          </a:stretch>
        </p:blipFill>
        <p:spPr bwMode="auto">
          <a:xfrm>
            <a:off x="1524000" y="1828800"/>
            <a:ext cx="6096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2"/>
          </p:nvPr>
        </p:nvSpPr>
        <p:spPr>
          <a:noFill/>
        </p:spPr>
        <p:txBody>
          <a:bodyPr/>
          <a:lstStyle/>
          <a:p>
            <a:fld id="{55C2B491-5121-3643-A9FA-44AF8437E6AD}" type="slidenum">
              <a:rPr lang="en-US" altLang="ja-JP" smtClean="0"/>
              <a:pPr/>
              <a:t>46</a:t>
            </a:fld>
            <a:endParaRPr lang="en-US" altLang="ja-JP" smtClean="0"/>
          </a:p>
        </p:txBody>
      </p:sp>
      <p:sp>
        <p:nvSpPr>
          <p:cNvPr id="30722" name="Rectangle 2"/>
          <p:cNvSpPr>
            <a:spLocks noGrp="1" noChangeArrowheads="1"/>
          </p:cNvSpPr>
          <p:nvPr>
            <p:ph type="title"/>
          </p:nvPr>
        </p:nvSpPr>
        <p:spPr/>
        <p:txBody>
          <a:bodyPr/>
          <a:lstStyle/>
          <a:p>
            <a:pPr eaLnBrk="1" hangingPunct="1">
              <a:defRPr/>
            </a:pPr>
            <a:r>
              <a:rPr lang="en-US"/>
              <a:t>“Massage” page</a:t>
            </a:r>
          </a:p>
        </p:txBody>
      </p:sp>
      <p:sp>
        <p:nvSpPr>
          <p:cNvPr id="89092" name="Text Box 3"/>
          <p:cNvSpPr txBox="1">
            <a:spLocks noChangeArrowheads="1"/>
          </p:cNvSpPr>
          <p:nvPr/>
        </p:nvSpPr>
        <p:spPr bwMode="auto">
          <a:xfrm>
            <a:off x="457200" y="2270125"/>
            <a:ext cx="8355013" cy="34448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 MASSAGE DATA FILES  (mostly PFs)                     (popLA page 2)</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Make THEORETICAL defocussing &amp; background file: .DFB (R. Bolmaro)</a:t>
            </a:r>
          </a:p>
          <a:p>
            <a:r>
              <a:rPr lang="en-US" altLang="ja-JP" sz="2000">
                <a:latin typeface="Times New Roman" charset="0"/>
              </a:rPr>
              <a:t> 3. DIGEST Raw Data (.RAW), with exper.or theor. .DFB: make .EPF</a:t>
            </a:r>
          </a:p>
          <a:p>
            <a:r>
              <a:rPr lang="en-US" altLang="ja-JP" sz="2000">
                <a:latin typeface="Times New Roman" charset="0"/>
              </a:rPr>
              <a:t> 4. ROTATE PFs or adjust for grid offsets: make .RPF or .JWC</a:t>
            </a:r>
          </a:p>
          <a:p>
            <a:r>
              <a:rPr lang="en-US" altLang="ja-JP" sz="2000">
                <a:latin typeface="Times New Roman" charset="0"/>
              </a:rPr>
              <a:t> 5. TILT PFs around right axis: make .TPF (T. Ozturk)</a:t>
            </a:r>
          </a:p>
          <a:p>
            <a:r>
              <a:rPr lang="en-US" altLang="ja-JP" sz="2000">
                <a:latin typeface="Times New Roman" charset="0"/>
              </a:rPr>
              <a:t> 6. SYMMETRIZE PFs: make .QPF or .SPF or .FPF</a:t>
            </a:r>
          </a:p>
          <a:p>
            <a:r>
              <a:rPr lang="en-US" altLang="ja-JP" sz="2000">
                <a:latin typeface="Times New Roman" charset="0"/>
              </a:rPr>
              <a:t> 7. EXPAND PFs back to full circle (needed for WIMV &amp; harm.): .FPF</a:t>
            </a:r>
          </a:p>
          <a:p>
            <a:r>
              <a:rPr lang="en-US" altLang="ja-JP" sz="2000">
                <a:latin typeface="Times New Roman" charset="0"/>
              </a:rPr>
              <a:t> 8. SMOOTH PFs or ODs with Gaussian Filter (quad, semi, or full): make .MPF</a:t>
            </a:r>
          </a:p>
          <a:p>
            <a:r>
              <a:rPr lang="en-US" altLang="ja-JP" sz="2000">
                <a:latin typeface="Times New Roman" charset="0"/>
              </a:rPr>
              <a:t> 9. Take DIFFERENCE between 2 files (PFs or ODs): make .DIF</a:t>
            </a:r>
          </a:p>
        </p:txBody>
      </p:sp>
      <p:sp>
        <p:nvSpPr>
          <p:cNvPr id="89093" name="Rectangle 4"/>
          <p:cNvSpPr>
            <a:spLocks noChangeArrowheads="1"/>
          </p:cNvSpPr>
          <p:nvPr/>
        </p:nvSpPr>
        <p:spPr bwMode="auto">
          <a:xfrm>
            <a:off x="457200" y="4781550"/>
            <a:ext cx="7848600" cy="3048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89094" name="TextBox 5"/>
          <p:cNvSpPr txBox="1">
            <a:spLocks noChangeArrowheads="1"/>
          </p:cNvSpPr>
          <p:nvPr/>
        </p:nvSpPr>
        <p:spPr bwMode="auto">
          <a:xfrm>
            <a:off x="7391400" y="1214438"/>
            <a:ext cx="1262063"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QUAD4</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2"/>
          </p:nvPr>
        </p:nvSpPr>
        <p:spPr>
          <a:noFill/>
        </p:spPr>
        <p:txBody>
          <a:bodyPr/>
          <a:lstStyle/>
          <a:p>
            <a:fld id="{01ECBB1F-1482-8F45-9A69-1DD447F6DC4A}" type="slidenum">
              <a:rPr lang="en-US" altLang="ja-JP" smtClean="0"/>
              <a:pPr/>
              <a:t>47</a:t>
            </a:fld>
            <a:endParaRPr lang="en-US" altLang="ja-JP" smtClean="0"/>
          </a:p>
        </p:txBody>
      </p:sp>
      <p:sp>
        <p:nvSpPr>
          <p:cNvPr id="29698" name="Rectangle 2"/>
          <p:cNvSpPr>
            <a:spLocks noGrp="1" noChangeArrowheads="1"/>
          </p:cNvSpPr>
          <p:nvPr>
            <p:ph type="title"/>
          </p:nvPr>
        </p:nvSpPr>
        <p:spPr/>
        <p:txBody>
          <a:bodyPr/>
          <a:lstStyle/>
          <a:p>
            <a:pPr eaLnBrk="1" hangingPunct="1">
              <a:defRPr/>
            </a:pPr>
            <a:r>
              <a:rPr lang="en-US"/>
              <a:t>Expand WPF</a:t>
            </a:r>
          </a:p>
        </p:txBody>
      </p:sp>
      <p:sp>
        <p:nvSpPr>
          <p:cNvPr id="91140" name="Text Box 3"/>
          <p:cNvSpPr txBox="1">
            <a:spLocks noChangeArrowheads="1"/>
          </p:cNvSpPr>
          <p:nvPr/>
        </p:nvSpPr>
        <p:spPr bwMode="auto">
          <a:xfrm>
            <a:off x="76200" y="1946275"/>
            <a:ext cx="8913813" cy="447357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DEMO     QPF         4,890  10-0-93 11 ¦ Volume in drive C has no label</a:t>
            </a:r>
          </a:p>
          <a:p>
            <a:r>
              <a:rPr lang="en-US" altLang="ja-JP">
                <a:latin typeface="Times New Roman" charset="0"/>
              </a:rPr>
              <a:t>olume</a:t>
            </a:r>
          </a:p>
          <a:p>
            <a:r>
              <a:rPr lang="en-US" altLang="ja-JP">
                <a:latin typeface="Times New Roman" charset="0"/>
              </a:rPr>
              <a:t>Directory of C:\x\demo16FB             ¦ :32a DEMO.QPF</a:t>
            </a:r>
          </a:p>
          <a:p>
            <a:r>
              <a:rPr lang="en-US" altLang="ja-JP">
                <a:latin typeface="Times New Roman" charset="0"/>
              </a:rPr>
              <a:t>         1 file(s)          4,890 bytes</a:t>
            </a:r>
          </a:p>
          <a:p>
            <a:r>
              <a:rPr lang="en-US" altLang="ja-JP">
                <a:latin typeface="Times New Roman" charset="0"/>
              </a:rPr>
              <a:t>         0 dir(s)   2,147,155,968 bytes free</a:t>
            </a:r>
          </a:p>
          <a:p>
            <a:r>
              <a:rPr lang="en-US" altLang="ja-JP">
                <a:latin typeface="Times New Roman" charset="0"/>
              </a:rPr>
              <a:t>File not found</a:t>
            </a:r>
          </a:p>
          <a:p>
            <a:r>
              <a:rPr lang="en-US" altLang="ja-JP">
                <a:latin typeface="Times New Roman" charset="0"/>
              </a:rPr>
              <a:t>Directory of C:\x\demo16FB             ¦ Volume in drive C has no label</a:t>
            </a:r>
          </a:p>
          <a:p>
            <a:r>
              <a:rPr lang="en-US" altLang="ja-JP">
                <a:latin typeface="Times New Roman" charset="0"/>
              </a:rPr>
              <a:t>olume</a:t>
            </a:r>
          </a:p>
          <a:p>
            <a:r>
              <a:rPr lang="en-US" altLang="ja-JP">
                <a:latin typeface="Times New Roman" charset="0"/>
              </a:rPr>
              <a:t>                    2,147,155,968 bytes free</a:t>
            </a:r>
          </a:p>
          <a:p>
            <a:r>
              <a:rPr lang="en-US" altLang="ja-JP">
                <a:latin typeface="Times New Roman" charset="0"/>
              </a:rPr>
              <a:t>Make full pole figure from quadrant or semi</a:t>
            </a:r>
          </a:p>
          <a:p>
            <a:r>
              <a:rPr lang="en-US" altLang="ja-JP">
                <a:latin typeface="Times New Roman" charset="0"/>
              </a:rPr>
              <a:t>   Program by John Kallend</a:t>
            </a:r>
          </a:p>
          <a:p>
            <a:r>
              <a:rPr lang="en-US" altLang="ja-JP">
                <a:latin typeface="Times New Roman" charset="0"/>
              </a:rPr>
              <a:t>Enter name of data file (with extension) : </a:t>
            </a:r>
            <a:r>
              <a:rPr lang="en-US" altLang="ja-JP">
                <a:solidFill>
                  <a:srgbClr val="FF0000"/>
                </a:solidFill>
                <a:latin typeface="Times New Roman" charset="0"/>
              </a:rPr>
              <a:t>demo.wpf</a:t>
            </a:r>
            <a:endParaRPr lang="en-US" altLang="ja-JP">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2"/>
          </p:nvPr>
        </p:nvSpPr>
        <p:spPr>
          <a:noFill/>
        </p:spPr>
        <p:txBody>
          <a:bodyPr/>
          <a:lstStyle/>
          <a:p>
            <a:fld id="{F811F867-9C70-7046-B9DD-7375F3C0710E}" type="slidenum">
              <a:rPr lang="en-US" altLang="ja-JP" smtClean="0"/>
              <a:pPr/>
              <a:t>48</a:t>
            </a:fld>
            <a:endParaRPr lang="en-US" altLang="ja-JP" smtClean="0"/>
          </a:p>
        </p:txBody>
      </p:sp>
      <p:sp>
        <p:nvSpPr>
          <p:cNvPr id="31746" name="Rectangle 2"/>
          <p:cNvSpPr>
            <a:spLocks noGrp="1" noChangeArrowheads="1"/>
          </p:cNvSpPr>
          <p:nvPr>
            <p:ph type="title"/>
          </p:nvPr>
        </p:nvSpPr>
        <p:spPr/>
        <p:txBody>
          <a:bodyPr/>
          <a:lstStyle/>
          <a:p>
            <a:pPr eaLnBrk="1" hangingPunct="1">
              <a:defRPr/>
            </a:pPr>
            <a:r>
              <a:rPr lang="en-US"/>
              <a:t>Expand: demo.fpf</a:t>
            </a:r>
          </a:p>
        </p:txBody>
      </p:sp>
      <p:pic>
        <p:nvPicPr>
          <p:cNvPr id="93188" name="Picture 3"/>
          <p:cNvPicPr>
            <a:picLocks noChangeAspect="1" noChangeArrowheads="1"/>
          </p:cNvPicPr>
          <p:nvPr/>
        </p:nvPicPr>
        <p:blipFill>
          <a:blip r:embed="rId3"/>
          <a:srcRect/>
          <a:stretch>
            <a:fillRect/>
          </a:stretch>
        </p:blipFill>
        <p:spPr bwMode="auto">
          <a:xfrm>
            <a:off x="2971800" y="1143000"/>
            <a:ext cx="6096000" cy="4572000"/>
          </a:xfrm>
          <a:prstGeom prst="rect">
            <a:avLst/>
          </a:prstGeom>
          <a:noFill/>
          <a:ln w="9525">
            <a:noFill/>
            <a:miter lim="800000"/>
            <a:headEnd/>
            <a:tailEnd/>
          </a:ln>
        </p:spPr>
      </p:pic>
      <p:pic>
        <p:nvPicPr>
          <p:cNvPr id="93189" name="Picture 4" descr="demo_fpf"/>
          <p:cNvPicPr>
            <a:picLocks noChangeAspect="1" noChangeArrowheads="1"/>
          </p:cNvPicPr>
          <p:nvPr/>
        </p:nvPicPr>
        <p:blipFill>
          <a:blip r:embed="rId4"/>
          <a:srcRect b="61649"/>
          <a:stretch>
            <a:fillRect/>
          </a:stretch>
        </p:blipFill>
        <p:spPr bwMode="auto">
          <a:xfrm>
            <a:off x="227013" y="3657600"/>
            <a:ext cx="5335587" cy="2895600"/>
          </a:xfrm>
          <a:prstGeom prst="rect">
            <a:avLst/>
          </a:prstGeom>
          <a:noFill/>
          <a:ln w="9525">
            <a:noFill/>
            <a:miter lim="800000"/>
            <a:headEnd/>
            <a:tailEnd/>
          </a:ln>
        </p:spPr>
      </p:pic>
      <p:sp>
        <p:nvSpPr>
          <p:cNvPr id="93190" name="Text Box 5"/>
          <p:cNvSpPr txBox="1">
            <a:spLocks noChangeArrowheads="1"/>
          </p:cNvSpPr>
          <p:nvPr/>
        </p:nvSpPr>
        <p:spPr bwMode="auto">
          <a:xfrm>
            <a:off x="363538" y="3481388"/>
            <a:ext cx="2132012"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93191" name="Text Box 6"/>
          <p:cNvSpPr txBox="1">
            <a:spLocks noChangeArrowheads="1"/>
          </p:cNvSpPr>
          <p:nvPr/>
        </p:nvSpPr>
        <p:spPr bwMode="auto">
          <a:xfrm>
            <a:off x="3200400" y="3200400"/>
            <a:ext cx="2317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popLA:</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2"/>
          </p:nvPr>
        </p:nvSpPr>
        <p:spPr>
          <a:noFill/>
        </p:spPr>
        <p:txBody>
          <a:bodyPr/>
          <a:lstStyle/>
          <a:p>
            <a:fld id="{E1720D8A-B476-F84E-A274-7C62B1325F52}" type="slidenum">
              <a:rPr lang="en-US" altLang="ja-JP" smtClean="0"/>
              <a:pPr/>
              <a:t>49</a:t>
            </a:fld>
            <a:endParaRPr lang="en-US" altLang="ja-JP" smtClean="0"/>
          </a:p>
        </p:txBody>
      </p:sp>
      <p:sp>
        <p:nvSpPr>
          <p:cNvPr id="34818" name="Rectangle 2"/>
          <p:cNvSpPr>
            <a:spLocks noGrp="1" noChangeArrowheads="1"/>
          </p:cNvSpPr>
          <p:nvPr>
            <p:ph type="title"/>
          </p:nvPr>
        </p:nvSpPr>
        <p:spPr/>
        <p:txBody>
          <a:bodyPr/>
          <a:lstStyle/>
          <a:p>
            <a:pPr eaLnBrk="1" hangingPunct="1">
              <a:defRPr/>
            </a:pPr>
            <a:r>
              <a:rPr lang="en-US"/>
              <a:t>Combine exptl, WIMV pole figures for comparison</a:t>
            </a:r>
          </a:p>
        </p:txBody>
      </p:sp>
      <p:sp>
        <p:nvSpPr>
          <p:cNvPr id="95236" name="Text Box 3"/>
          <p:cNvSpPr txBox="1">
            <a:spLocks noChangeArrowheads="1"/>
          </p:cNvSpPr>
          <p:nvPr/>
        </p:nvSpPr>
        <p:spPr bwMode="auto">
          <a:xfrm>
            <a:off x="152400" y="2022475"/>
            <a:ext cx="8794750" cy="374332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 ********************************************************</a:t>
            </a:r>
          </a:p>
          <a:p>
            <a:r>
              <a:rPr lang="en-US" altLang="ja-JP">
                <a:latin typeface="Times New Roman" charset="0"/>
              </a:rPr>
              <a:t> To return to program, type EXIT (from SAME subdirectory)</a:t>
            </a:r>
          </a:p>
          <a:p>
            <a:r>
              <a:rPr lang="en-US" altLang="ja-JP">
                <a:latin typeface="Times New Roman" charset="0"/>
              </a:rPr>
              <a:t> ********************************************************</a:t>
            </a:r>
          </a:p>
          <a:p>
            <a:endParaRPr lang="en-US" altLang="ja-JP">
              <a:latin typeface="Times New Roman" charset="0"/>
            </a:endParaRPr>
          </a:p>
          <a:p>
            <a:endParaRPr lang="en-US" altLang="ja-JP">
              <a:latin typeface="Times New Roman" charset="0"/>
            </a:endParaRPr>
          </a:p>
          <a:p>
            <a:r>
              <a:rPr lang="en-US" altLang="ja-JP">
                <a:latin typeface="Times New Roman" charset="0"/>
              </a:rPr>
              <a:t>Microsoft(R) Windows 98</a:t>
            </a:r>
          </a:p>
          <a:p>
            <a:r>
              <a:rPr lang="en-US" altLang="ja-JP">
                <a:latin typeface="Times New Roman" charset="0"/>
              </a:rPr>
              <a:t>   (C)Copyright Microsoft Corp 1981-1999.</a:t>
            </a:r>
          </a:p>
          <a:p>
            <a:endParaRPr lang="en-US" altLang="ja-JP">
              <a:latin typeface="Times New Roman" charset="0"/>
            </a:endParaRPr>
          </a:p>
          <a:p>
            <a:r>
              <a:rPr lang="en-US" altLang="ja-JP">
                <a:latin typeface="Times New Roman" charset="0"/>
              </a:rPr>
              <a:t>C:\x\demo&gt;</a:t>
            </a:r>
            <a:r>
              <a:rPr lang="en-US" altLang="ja-JP">
                <a:solidFill>
                  <a:srgbClr val="FF0000"/>
                </a:solidFill>
                <a:latin typeface="Times New Roman" charset="0"/>
              </a:rPr>
              <a:t>copy demo.ful+demo.fpf demo.cmb</a:t>
            </a:r>
            <a:endParaRPr lang="en-US" altLang="ja-JP">
              <a:latin typeface="Times New Roman" charset="0"/>
            </a:endParaRPr>
          </a:p>
          <a:p>
            <a:endParaRPr lang="en-US" altLang="ja-JP">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ain Hill image"/>
          <p:cNvPicPr>
            <a:picLocks noChangeAspect="1" noChangeArrowheads="1"/>
          </p:cNvPicPr>
          <p:nvPr/>
        </p:nvPicPr>
        <p:blipFill>
          <a:blip r:embed="rId2"/>
          <a:srcRect/>
          <a:stretch>
            <a:fillRect/>
          </a:stretch>
        </p:blipFill>
        <p:spPr bwMode="auto">
          <a:xfrm>
            <a:off x="1143000" y="1149350"/>
            <a:ext cx="6858000" cy="4559300"/>
          </a:xfrm>
          <a:prstGeom prst="rect">
            <a:avLst/>
          </a:prstGeom>
          <a:noFill/>
          <a:ln w="9525">
            <a:noFill/>
            <a:miter lim="800000"/>
            <a:headEnd/>
            <a:tailEnd/>
          </a:ln>
        </p:spPr>
      </p:pic>
      <p:sp>
        <p:nvSpPr>
          <p:cNvPr id="20483" name="Text Box 3"/>
          <p:cNvSpPr txBox="1">
            <a:spLocks noChangeArrowheads="1"/>
          </p:cNvSpPr>
          <p:nvPr/>
        </p:nvSpPr>
        <p:spPr bwMode="auto">
          <a:xfrm>
            <a:off x="1295400" y="1222375"/>
            <a:ext cx="6400800" cy="1555750"/>
          </a:xfrm>
          <a:prstGeom prst="rect">
            <a:avLst/>
          </a:prstGeom>
          <a:noFill/>
          <a:ln w="9525">
            <a:noFill/>
            <a:miter lim="800000"/>
            <a:headEnd/>
            <a:tailEnd/>
          </a:ln>
        </p:spPr>
        <p:txBody>
          <a:bodyPr wrap="none">
            <a:prstTxWarp prst="textNoShape">
              <a:avLst/>
            </a:prstTxWarp>
            <a:spAutoFit/>
          </a:bodyPr>
          <a:lstStyle/>
          <a:p>
            <a:pPr algn="ctr"/>
            <a:r>
              <a:rPr lang="en-US" altLang="ja-JP" sz="3600" b="1">
                <a:solidFill>
                  <a:schemeClr val="bg1"/>
                </a:solidFill>
              </a:rPr>
              <a:t>POPLA</a:t>
            </a:r>
          </a:p>
          <a:p>
            <a:pPr algn="ctr"/>
            <a:endParaRPr lang="en-US" altLang="ja-JP" sz="3600" b="1">
              <a:solidFill>
                <a:schemeClr val="bg1"/>
              </a:solidFill>
            </a:endParaRPr>
          </a:p>
          <a:p>
            <a:pPr algn="ctr"/>
            <a:r>
              <a:rPr lang="en-US" altLang="ja-JP" b="1">
                <a:solidFill>
                  <a:schemeClr val="bg1"/>
                </a:solidFill>
              </a:rPr>
              <a:t>Preferred Orientation Package-Los Alamos</a:t>
            </a:r>
          </a:p>
        </p:txBody>
      </p:sp>
      <p:sp>
        <p:nvSpPr>
          <p:cNvPr id="20484" name="Text Box 4"/>
          <p:cNvSpPr txBox="1">
            <a:spLocks noChangeArrowheads="1"/>
          </p:cNvSpPr>
          <p:nvPr/>
        </p:nvSpPr>
        <p:spPr bwMode="auto">
          <a:xfrm>
            <a:off x="1143000" y="3014663"/>
            <a:ext cx="6858000" cy="1938337"/>
          </a:xfrm>
          <a:prstGeom prst="rect">
            <a:avLst/>
          </a:prstGeom>
          <a:noFill/>
          <a:ln w="9525">
            <a:noFill/>
            <a:miter lim="800000"/>
            <a:headEnd/>
            <a:tailEnd/>
          </a:ln>
        </p:spPr>
        <p:txBody>
          <a:bodyPr>
            <a:prstTxWarp prst="textNoShape">
              <a:avLst/>
            </a:prstTxWarp>
            <a:spAutoFit/>
          </a:bodyPr>
          <a:lstStyle/>
          <a:p>
            <a:pPr algn="ctr"/>
            <a:endParaRPr lang="en-US" altLang="ja-JP" b="1">
              <a:solidFill>
                <a:schemeClr val="bg1"/>
              </a:solidFill>
            </a:endParaRPr>
          </a:p>
          <a:p>
            <a:pPr algn="ctr"/>
            <a:r>
              <a:rPr lang="en-US" altLang="ja-JP" b="1">
                <a:solidFill>
                  <a:schemeClr val="bg1"/>
                </a:solidFill>
              </a:rPr>
              <a:t>A.D. (Tony) Rollett</a:t>
            </a:r>
            <a:br>
              <a:rPr lang="en-US" altLang="ja-JP" b="1">
                <a:solidFill>
                  <a:schemeClr val="bg1"/>
                </a:solidFill>
              </a:rPr>
            </a:br>
            <a:r>
              <a:rPr lang="en-US" altLang="ja-JP" b="1">
                <a:solidFill>
                  <a:schemeClr val="bg1"/>
                </a:solidFill>
              </a:rPr>
              <a:t>with thanks to Carl Necker, Los Alamos National Laboratory, and Raul Bolmaro, Rosario Univ., Argentina</a:t>
            </a:r>
          </a:p>
        </p:txBody>
      </p:sp>
      <p:pic>
        <p:nvPicPr>
          <p:cNvPr id="20485" name="Picture 6"/>
          <p:cNvPicPr>
            <a:picLocks noChangeAspect="1" noChangeArrowheads="1"/>
          </p:cNvPicPr>
          <p:nvPr/>
        </p:nvPicPr>
        <p:blipFill>
          <a:blip r:embed="rId3"/>
          <a:srcRect/>
          <a:stretch>
            <a:fillRect/>
          </a:stretch>
        </p:blipFill>
        <p:spPr bwMode="auto">
          <a:xfrm>
            <a:off x="2806700" y="5842000"/>
            <a:ext cx="1536700" cy="1016000"/>
          </a:xfrm>
          <a:prstGeom prst="rect">
            <a:avLst/>
          </a:prstGeom>
          <a:noFill/>
          <a:ln w="12700">
            <a:noFill/>
            <a:miter lim="800000"/>
            <a:headEnd/>
            <a:tailEnd/>
          </a:ln>
        </p:spPr>
      </p:pic>
      <p:sp>
        <p:nvSpPr>
          <p:cNvPr id="20486" name="TextBox 5"/>
          <p:cNvSpPr txBox="1">
            <a:spLocks noChangeArrowheads="1"/>
          </p:cNvSpPr>
          <p:nvPr/>
        </p:nvSpPr>
        <p:spPr bwMode="auto">
          <a:xfrm>
            <a:off x="4686300" y="6096000"/>
            <a:ext cx="4152972" cy="338554"/>
          </a:xfrm>
          <a:prstGeom prst="rect">
            <a:avLst/>
          </a:prstGeom>
          <a:noFill/>
          <a:ln w="9525">
            <a:noFill/>
            <a:miter lim="800000"/>
            <a:headEnd/>
            <a:tailEnd/>
          </a:ln>
        </p:spPr>
        <p:txBody>
          <a:bodyPr wrap="none">
            <a:prstTxWarp prst="textNoShape">
              <a:avLst/>
            </a:prstTxWarp>
            <a:spAutoFit/>
          </a:bodyPr>
          <a:lstStyle/>
          <a:p>
            <a:r>
              <a:rPr lang="en-US" altLang="ja-JP" sz="1600" i="1" dirty="0" smtClean="0"/>
              <a:t>adapted </a:t>
            </a:r>
            <a:r>
              <a:rPr lang="en-US" altLang="ja-JP" sz="1600" i="1" dirty="0"/>
              <a:t>from ICOTOM 15 Workshop, 2008</a:t>
            </a:r>
          </a:p>
        </p:txBody>
      </p:sp>
      <p:pic>
        <p:nvPicPr>
          <p:cNvPr id="20487" name="Picture 6" descr="cmu_web"/>
          <p:cNvPicPr>
            <a:picLocks noChangeAspect="1" noChangeArrowheads="1"/>
          </p:cNvPicPr>
          <p:nvPr/>
        </p:nvPicPr>
        <p:blipFill>
          <a:blip r:embed="rId4"/>
          <a:srcRect t="11351" r="26942" b="17929"/>
          <a:stretch>
            <a:fillRect/>
          </a:stretch>
        </p:blipFill>
        <p:spPr bwMode="auto">
          <a:xfrm>
            <a:off x="228600" y="6407150"/>
            <a:ext cx="2239963" cy="4508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2"/>
          </p:nvPr>
        </p:nvSpPr>
        <p:spPr>
          <a:noFill/>
        </p:spPr>
        <p:txBody>
          <a:bodyPr/>
          <a:lstStyle/>
          <a:p>
            <a:fld id="{7E5CC2D8-4AEF-8646-8468-FCA7E146E7DE}" type="slidenum">
              <a:rPr lang="en-US" altLang="ja-JP" smtClean="0"/>
              <a:pPr/>
              <a:t>50</a:t>
            </a:fld>
            <a:endParaRPr lang="en-US" altLang="ja-JP" smtClean="0"/>
          </a:p>
        </p:txBody>
      </p:sp>
      <p:sp>
        <p:nvSpPr>
          <p:cNvPr id="32770" name="Rectangle 2"/>
          <p:cNvSpPr>
            <a:spLocks noGrp="1" noChangeArrowheads="1"/>
          </p:cNvSpPr>
          <p:nvPr>
            <p:ph type="title"/>
          </p:nvPr>
        </p:nvSpPr>
        <p:spPr/>
        <p:txBody>
          <a:bodyPr/>
          <a:lstStyle/>
          <a:p>
            <a:pPr eaLnBrk="1" hangingPunct="1">
              <a:defRPr/>
            </a:pPr>
            <a:r>
              <a:rPr lang="en-US"/>
              <a:t>Exptl: top row; </a:t>
            </a:r>
            <a:br>
              <a:rPr lang="en-US"/>
            </a:br>
            <a:r>
              <a:rPr lang="en-US"/>
              <a:t>WIMV: bottom row</a:t>
            </a:r>
          </a:p>
        </p:txBody>
      </p:sp>
      <p:pic>
        <p:nvPicPr>
          <p:cNvPr id="97284" name="Picture 3"/>
          <p:cNvPicPr>
            <a:picLocks noChangeAspect="1" noChangeArrowheads="1"/>
          </p:cNvPicPr>
          <p:nvPr/>
        </p:nvPicPr>
        <p:blipFill>
          <a:blip r:embed="rId3"/>
          <a:srcRect/>
          <a:stretch>
            <a:fillRect/>
          </a:stretch>
        </p:blipFill>
        <p:spPr bwMode="auto">
          <a:xfrm>
            <a:off x="1524000" y="1905000"/>
            <a:ext cx="6096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2"/>
          </p:nvPr>
        </p:nvSpPr>
        <p:spPr>
          <a:noFill/>
        </p:spPr>
        <p:txBody>
          <a:bodyPr/>
          <a:lstStyle/>
          <a:p>
            <a:fld id="{5A10F5A4-CC94-054F-8F89-31E6AFAC1F46}" type="slidenum">
              <a:rPr lang="en-US" altLang="ja-JP" smtClean="0"/>
              <a:pPr/>
              <a:t>51</a:t>
            </a:fld>
            <a:endParaRPr lang="en-US" altLang="ja-JP" smtClean="0"/>
          </a:p>
        </p:txBody>
      </p:sp>
      <p:pic>
        <p:nvPicPr>
          <p:cNvPr id="99331" name="Picture 4" descr="demo_cmb"/>
          <p:cNvPicPr>
            <a:picLocks noChangeAspect="1" noChangeArrowheads="1"/>
          </p:cNvPicPr>
          <p:nvPr/>
        </p:nvPicPr>
        <p:blipFill>
          <a:blip r:embed="rId3"/>
          <a:srcRect b="40454"/>
          <a:stretch>
            <a:fillRect/>
          </a:stretch>
        </p:blipFill>
        <p:spPr bwMode="auto">
          <a:xfrm>
            <a:off x="1219200" y="1181100"/>
            <a:ext cx="6629400" cy="5586413"/>
          </a:xfrm>
          <a:prstGeom prst="rect">
            <a:avLst/>
          </a:prstGeom>
          <a:noFill/>
          <a:ln w="9525">
            <a:noFill/>
            <a:miter lim="800000"/>
            <a:headEnd/>
            <a:tailEnd/>
          </a:ln>
        </p:spPr>
      </p:pic>
      <p:sp>
        <p:nvSpPr>
          <p:cNvPr id="54274" name="Rectangle 2"/>
          <p:cNvSpPr>
            <a:spLocks noGrp="1" noChangeArrowheads="1"/>
          </p:cNvSpPr>
          <p:nvPr>
            <p:ph type="title"/>
          </p:nvPr>
        </p:nvSpPr>
        <p:spPr/>
        <p:txBody>
          <a:bodyPr/>
          <a:lstStyle/>
          <a:p>
            <a:pPr eaLnBrk="1" hangingPunct="1">
              <a:defRPr/>
            </a:pPr>
            <a:r>
              <a:rPr lang="en-US"/>
              <a:t>Exptl: top row; </a:t>
            </a:r>
            <a:br>
              <a:rPr lang="en-US"/>
            </a:br>
            <a:r>
              <a:rPr lang="en-US"/>
              <a:t>WIMV: bottom row</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2"/>
          </p:nvPr>
        </p:nvSpPr>
        <p:spPr>
          <a:noFill/>
        </p:spPr>
        <p:txBody>
          <a:bodyPr/>
          <a:lstStyle/>
          <a:p>
            <a:fld id="{39B11323-B47E-2D4A-B45F-0A5DF1ADDAF0}" type="slidenum">
              <a:rPr lang="en-US" altLang="ja-JP" smtClean="0"/>
              <a:pPr/>
              <a:t>52</a:t>
            </a:fld>
            <a:endParaRPr lang="en-US" altLang="ja-JP" smtClean="0"/>
          </a:p>
        </p:txBody>
      </p:sp>
      <p:sp>
        <p:nvSpPr>
          <p:cNvPr id="33794" name="Rectangle 2"/>
          <p:cNvSpPr>
            <a:spLocks noGrp="1" noChangeArrowheads="1"/>
          </p:cNvSpPr>
          <p:nvPr>
            <p:ph type="title"/>
          </p:nvPr>
        </p:nvSpPr>
        <p:spPr>
          <a:xfrm>
            <a:off x="0" y="609600"/>
            <a:ext cx="1600200" cy="4876800"/>
          </a:xfrm>
        </p:spPr>
        <p:txBody>
          <a:bodyPr/>
          <a:lstStyle/>
          <a:p>
            <a:pPr eaLnBrk="1" hangingPunct="1">
              <a:defRPr/>
            </a:pPr>
            <a:r>
              <a:rPr lang="en-US"/>
              <a:t>Plot Inv. PFs</a:t>
            </a:r>
          </a:p>
        </p:txBody>
      </p:sp>
      <p:sp>
        <p:nvSpPr>
          <p:cNvPr id="101380" name="Text Box 3"/>
          <p:cNvSpPr txBox="1">
            <a:spLocks noChangeArrowheads="1"/>
          </p:cNvSpPr>
          <p:nvPr/>
        </p:nvSpPr>
        <p:spPr bwMode="auto">
          <a:xfrm>
            <a:off x="1535113" y="342900"/>
            <a:ext cx="7454900" cy="613410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 quadrants or (circles): 1,2,3-6,7-12    1-2,3-11 (8)</a:t>
            </a:r>
          </a:p>
          <a:p>
            <a:r>
              <a:rPr lang="en-US" altLang="ja-JP" sz="1800">
                <a:latin typeface="Times New Roman" charset="0"/>
              </a:rPr>
              <a:t>  semi-circles:         : 1,2,3-12        1-2,3-11</a:t>
            </a:r>
          </a:p>
          <a:p>
            <a:r>
              <a:rPr lang="en-US" altLang="ja-JP" sz="1800">
                <a:latin typeface="Times New Roman" charset="0"/>
              </a:rPr>
              <a:t> Enter the number of plots on page (&lt;=12)     --&gt; </a:t>
            </a:r>
            <a:r>
              <a:rPr lang="en-US" altLang="ja-JP" sz="1800">
                <a:solidFill>
                  <a:srgbClr val="FF0000"/>
                </a:solidFill>
                <a:latin typeface="Times New Roman" charset="0"/>
              </a:rPr>
              <a:t>3</a:t>
            </a:r>
            <a:endParaRPr lang="en-US" altLang="ja-JP" sz="1800">
              <a:latin typeface="Times New Roman" charset="0"/>
            </a:endParaRPr>
          </a:p>
          <a:p>
            <a:r>
              <a:rPr lang="en-US" altLang="ja-JP" sz="1800">
                <a:latin typeface="Times New Roman" charset="0"/>
              </a:rPr>
              <a:t>Enter name of data file # 1               --&gt;  </a:t>
            </a:r>
            <a:r>
              <a:rPr lang="en-US" altLang="ja-JP" sz="1800">
                <a:solidFill>
                  <a:srgbClr val="FF0000"/>
                </a:solidFill>
                <a:latin typeface="Times New Roman" charset="0"/>
              </a:rPr>
              <a:t>demo.wip</a:t>
            </a:r>
            <a:endParaRPr lang="en-US" altLang="ja-JP" sz="1800">
              <a:latin typeface="Times New Roman" charset="0"/>
            </a:endParaRPr>
          </a:p>
          <a:p>
            <a:r>
              <a:rPr lang="en-US" altLang="ja-JP" sz="1800">
                <a:latin typeface="Times New Roman" charset="0"/>
              </a:rPr>
              <a:t>Scanning data set identified by:</a:t>
            </a:r>
          </a:p>
          <a:p>
            <a:r>
              <a:rPr lang="en-US" altLang="ja-JP" sz="1800">
                <a:latin typeface="Times New Roman" charset="0"/>
              </a:rPr>
              <a:t>demo     Cu rol.90%,pt.reXcalculated from SOD  8-OCT-93         strength=  .00</a:t>
            </a:r>
          </a:p>
          <a:p>
            <a:r>
              <a:rPr lang="en-US" altLang="ja-JP" sz="1800">
                <a:latin typeface="Times New Roman" charset="0"/>
              </a:rPr>
              <a:t> SOP3        PROJ</a:t>
            </a:r>
          </a:p>
          <a:p>
            <a:r>
              <a:rPr lang="en-US" altLang="ja-JP" sz="1800">
                <a:latin typeface="Times New Roman" charset="0"/>
              </a:rPr>
              <a:t>  0 to start with this data set</a:t>
            </a:r>
          </a:p>
          <a:p>
            <a:r>
              <a:rPr lang="en-US" altLang="ja-JP" sz="1800">
                <a:latin typeface="Times New Roman" charset="0"/>
              </a:rPr>
              <a:t>  n to skip n data sets                       --&gt; </a:t>
            </a:r>
            <a:r>
              <a:rPr lang="en-US" altLang="ja-JP" sz="1800">
                <a:solidFill>
                  <a:srgbClr val="FF0000"/>
                </a:solidFill>
                <a:latin typeface="Times New Roman" charset="0"/>
              </a:rPr>
              <a:t>0</a:t>
            </a:r>
            <a:endParaRPr lang="en-US" altLang="ja-JP" sz="1800">
              <a:latin typeface="Times New Roman" charset="0"/>
            </a:endParaRPr>
          </a:p>
          <a:p>
            <a:r>
              <a:rPr lang="en-US" altLang="ja-JP" sz="1800">
                <a:latin typeface="Times New Roman" charset="0"/>
              </a:rPr>
              <a:t>Scanning data set identified by:</a:t>
            </a:r>
          </a:p>
          <a:p>
            <a:r>
              <a:rPr lang="en-US" altLang="ja-JP" sz="1800">
                <a:latin typeface="Times New Roman" charset="0"/>
              </a:rPr>
              <a:t>demo     Cu rol.90%,pt.reXcalculated from SOD  8-OCT-93         strength=  .00</a:t>
            </a:r>
          </a:p>
          <a:p>
            <a:r>
              <a:rPr lang="en-US" altLang="ja-JP" sz="1800">
                <a:latin typeface="Times New Roman" charset="0"/>
              </a:rPr>
              <a:t> SOP2        PROJ</a:t>
            </a:r>
          </a:p>
          <a:p>
            <a:r>
              <a:rPr lang="en-US" altLang="ja-JP" sz="1800">
                <a:latin typeface="Times New Roman" charset="0"/>
              </a:rPr>
              <a:t>Scanning data set identified by:</a:t>
            </a:r>
          </a:p>
          <a:p>
            <a:r>
              <a:rPr lang="en-US" altLang="ja-JP" sz="1800">
                <a:latin typeface="Times New Roman" charset="0"/>
              </a:rPr>
              <a:t>demo     Cu rol.90%,pt.reXcalculated from SOD  8-OCT-93         strength=  .00</a:t>
            </a:r>
          </a:p>
          <a:p>
            <a:r>
              <a:rPr lang="en-US" altLang="ja-JP" sz="1800">
                <a:latin typeface="Times New Roman" charset="0"/>
              </a:rPr>
              <a:t> SOP1        PROJ</a:t>
            </a:r>
          </a:p>
          <a:p>
            <a:r>
              <a:rPr lang="en-US" altLang="ja-JP" sz="1800">
                <a:latin typeface="Times New Roman" charset="0"/>
              </a:rPr>
              <a:t> THE FILE CONSISTS OF SOD SECTIONS:</a:t>
            </a:r>
          </a:p>
          <a:p>
            <a:r>
              <a:rPr lang="en-US" altLang="ja-JP" sz="1800">
                <a:latin typeface="Times New Roman" charset="0"/>
              </a:rPr>
              <a:t> 0  Plot default (full or quarter circles)</a:t>
            </a:r>
          </a:p>
          <a:p>
            <a:r>
              <a:rPr lang="en-US" altLang="ja-JP" sz="1800">
                <a:latin typeface="Times New Roman" charset="0"/>
              </a:rPr>
              <a:t> 1  Plot cubic inverse pole figures</a:t>
            </a:r>
          </a:p>
          <a:p>
            <a:r>
              <a:rPr lang="en-US" altLang="ja-JP" sz="1800">
                <a:latin typeface="Times New Roman" charset="0"/>
              </a:rPr>
              <a:t> 2  Plot tetragonal inverse pole figures</a:t>
            </a:r>
          </a:p>
          <a:p>
            <a:r>
              <a:rPr lang="en-US" altLang="ja-JP" sz="1800">
                <a:latin typeface="Times New Roman" charset="0"/>
              </a:rPr>
              <a:t> 3  Plot hexagonal inverse pole figures</a:t>
            </a:r>
          </a:p>
          <a:p>
            <a:r>
              <a:rPr lang="en-US" altLang="ja-JP" sz="1800">
                <a:latin typeface="Times New Roman" charset="0"/>
              </a:rPr>
              <a:t> 4  Plot trigonal inverse pole figures</a:t>
            </a:r>
          </a:p>
          <a:p>
            <a:r>
              <a:rPr lang="en-US" altLang="ja-JP" sz="1800">
                <a:solidFill>
                  <a:srgbClr val="FF0000"/>
                </a:solidFill>
                <a:latin typeface="Times New Roman" charset="0"/>
              </a:rPr>
              <a:t>1</a:t>
            </a:r>
            <a:endParaRPr lang="en-US" altLang="ja-JP" sz="1800">
              <a:latin typeface="Times New Roman" charset="0"/>
            </a:endParaRPr>
          </a:p>
        </p:txBody>
      </p:sp>
      <p:sp>
        <p:nvSpPr>
          <p:cNvPr id="101381" name="TextBox 4"/>
          <p:cNvSpPr txBox="1">
            <a:spLocks noChangeArrowheads="1"/>
          </p:cNvSpPr>
          <p:nvPr/>
        </p:nvSpPr>
        <p:spPr bwMode="auto">
          <a:xfrm>
            <a:off x="7391400" y="609600"/>
            <a:ext cx="1544638"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SOD2INV</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2"/>
          </p:nvPr>
        </p:nvSpPr>
        <p:spPr>
          <a:noFill/>
        </p:spPr>
        <p:txBody>
          <a:bodyPr/>
          <a:lstStyle/>
          <a:p>
            <a:fld id="{C45B2448-DE75-AA43-8CF4-20BFC65B491E}" type="slidenum">
              <a:rPr lang="en-US" altLang="ja-JP" smtClean="0"/>
              <a:pPr/>
              <a:t>53</a:t>
            </a:fld>
            <a:endParaRPr lang="en-US" altLang="ja-JP" smtClean="0"/>
          </a:p>
        </p:txBody>
      </p:sp>
      <p:sp>
        <p:nvSpPr>
          <p:cNvPr id="35842" name="Rectangle 2"/>
          <p:cNvSpPr>
            <a:spLocks noGrp="1" noChangeArrowheads="1"/>
          </p:cNvSpPr>
          <p:nvPr>
            <p:ph type="title"/>
          </p:nvPr>
        </p:nvSpPr>
        <p:spPr/>
        <p:txBody>
          <a:bodyPr/>
          <a:lstStyle/>
          <a:p>
            <a:pPr eaLnBrk="1" hangingPunct="1">
              <a:defRPr/>
            </a:pPr>
            <a:r>
              <a:rPr lang="en-US"/>
              <a:t>Demo.wip</a:t>
            </a:r>
          </a:p>
        </p:txBody>
      </p:sp>
      <p:pic>
        <p:nvPicPr>
          <p:cNvPr id="103428" name="Picture 3"/>
          <p:cNvPicPr>
            <a:picLocks noChangeAspect="1" noChangeArrowheads="1"/>
          </p:cNvPicPr>
          <p:nvPr/>
        </p:nvPicPr>
        <p:blipFill>
          <a:blip r:embed="rId3"/>
          <a:srcRect/>
          <a:stretch>
            <a:fillRect/>
          </a:stretch>
        </p:blipFill>
        <p:spPr bwMode="auto">
          <a:xfrm>
            <a:off x="2819400" y="1295400"/>
            <a:ext cx="6096000" cy="4572000"/>
          </a:xfrm>
          <a:prstGeom prst="rect">
            <a:avLst/>
          </a:prstGeom>
          <a:noFill/>
          <a:ln w="9525">
            <a:noFill/>
            <a:miter lim="800000"/>
            <a:headEnd/>
            <a:tailEnd/>
          </a:ln>
        </p:spPr>
      </p:pic>
      <p:pic>
        <p:nvPicPr>
          <p:cNvPr id="103429" name="Picture 4" descr="demo_wip"/>
          <p:cNvPicPr>
            <a:picLocks noChangeAspect="1" noChangeArrowheads="1"/>
          </p:cNvPicPr>
          <p:nvPr/>
        </p:nvPicPr>
        <p:blipFill>
          <a:blip r:embed="rId4"/>
          <a:srcRect b="60640"/>
          <a:stretch>
            <a:fillRect/>
          </a:stretch>
        </p:blipFill>
        <p:spPr bwMode="auto">
          <a:xfrm>
            <a:off x="152400" y="3810000"/>
            <a:ext cx="5335588" cy="2971800"/>
          </a:xfrm>
          <a:prstGeom prst="rect">
            <a:avLst/>
          </a:prstGeom>
          <a:noFill/>
          <a:ln w="9525">
            <a:noFill/>
            <a:miter lim="800000"/>
            <a:headEnd/>
            <a:tailEnd/>
          </a:ln>
        </p:spPr>
      </p:pic>
      <p:sp>
        <p:nvSpPr>
          <p:cNvPr id="103430" name="Text Box 6"/>
          <p:cNvSpPr txBox="1">
            <a:spLocks noChangeArrowheads="1"/>
          </p:cNvSpPr>
          <p:nvPr/>
        </p:nvSpPr>
        <p:spPr bwMode="auto">
          <a:xfrm>
            <a:off x="363538" y="3481388"/>
            <a:ext cx="2132012"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103431" name="Text Box 7"/>
          <p:cNvSpPr txBox="1">
            <a:spLocks noChangeArrowheads="1"/>
          </p:cNvSpPr>
          <p:nvPr/>
        </p:nvSpPr>
        <p:spPr bwMode="auto">
          <a:xfrm>
            <a:off x="5486400" y="3657600"/>
            <a:ext cx="2317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popLA:</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2"/>
          </p:nvPr>
        </p:nvSpPr>
        <p:spPr>
          <a:noFill/>
        </p:spPr>
        <p:txBody>
          <a:bodyPr/>
          <a:lstStyle/>
          <a:p>
            <a:fld id="{1093496E-A965-DE4A-86EC-CEF869B6B52F}" type="slidenum">
              <a:rPr lang="en-US" altLang="ja-JP" smtClean="0"/>
              <a:pPr/>
              <a:t>54</a:t>
            </a:fld>
            <a:endParaRPr lang="en-US" altLang="ja-JP" smtClean="0"/>
          </a:p>
        </p:txBody>
      </p:sp>
      <p:sp>
        <p:nvSpPr>
          <p:cNvPr id="37890" name="Rectangle 2"/>
          <p:cNvSpPr>
            <a:spLocks noGrp="1" noChangeArrowheads="1"/>
          </p:cNvSpPr>
          <p:nvPr>
            <p:ph type="title"/>
          </p:nvPr>
        </p:nvSpPr>
        <p:spPr/>
        <p:txBody>
          <a:bodyPr/>
          <a:lstStyle/>
          <a:p>
            <a:pPr eaLnBrk="1" hangingPunct="1">
              <a:defRPr/>
            </a:pPr>
            <a:r>
              <a:rPr lang="en-US"/>
              <a:t>Home Page</a:t>
            </a:r>
          </a:p>
        </p:txBody>
      </p:sp>
      <p:sp>
        <p:nvSpPr>
          <p:cNvPr id="105476"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105477" name="Rectangle 4"/>
          <p:cNvSpPr>
            <a:spLocks noChangeArrowheads="1"/>
          </p:cNvSpPr>
          <p:nvPr/>
        </p:nvSpPr>
        <p:spPr bwMode="auto">
          <a:xfrm>
            <a:off x="762000" y="47244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2"/>
          </p:nvPr>
        </p:nvSpPr>
        <p:spPr>
          <a:noFill/>
        </p:spPr>
        <p:txBody>
          <a:bodyPr/>
          <a:lstStyle/>
          <a:p>
            <a:fld id="{6AA8DFD2-EA98-384E-AE24-215431D1F0D8}" type="slidenum">
              <a:rPr lang="en-US" altLang="ja-JP" smtClean="0"/>
              <a:pPr/>
              <a:t>55</a:t>
            </a:fld>
            <a:endParaRPr lang="en-US" altLang="ja-JP" smtClean="0"/>
          </a:p>
        </p:txBody>
      </p:sp>
      <p:sp>
        <p:nvSpPr>
          <p:cNvPr id="36866" name="Rectangle 2"/>
          <p:cNvSpPr>
            <a:spLocks noGrp="1" noChangeArrowheads="1"/>
          </p:cNvSpPr>
          <p:nvPr>
            <p:ph type="title"/>
          </p:nvPr>
        </p:nvSpPr>
        <p:spPr/>
        <p:txBody>
          <a:bodyPr/>
          <a:lstStyle/>
          <a:p>
            <a:pPr eaLnBrk="1" hangingPunct="1">
              <a:defRPr/>
            </a:pPr>
            <a:r>
              <a:rPr lang="en-US"/>
              <a:t>Conversions page 5</a:t>
            </a:r>
          </a:p>
        </p:txBody>
      </p:sp>
      <p:sp>
        <p:nvSpPr>
          <p:cNvPr id="107524" name="Text Box 3"/>
          <p:cNvSpPr txBox="1">
            <a:spLocks noChangeArrowheads="1"/>
          </p:cNvSpPr>
          <p:nvPr/>
        </p:nvSpPr>
        <p:spPr bwMode="auto">
          <a:xfrm>
            <a:off x="76200" y="1995488"/>
            <a:ext cx="8932863" cy="40544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CONVERSIONS of SODs, HCFs, and discrete angles files  (popLA page 5)</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ORIENTATION DENSITY FILES ---</a:t>
            </a:r>
          </a:p>
          <a:p>
            <a:r>
              <a:rPr lang="en-US" altLang="ja-JP" sz="2000">
                <a:latin typeface="Times New Roman" charset="0"/>
              </a:rPr>
              <a:t> 2. Permute axes in .SOD</a:t>
            </a:r>
          </a:p>
          <a:p>
            <a:r>
              <a:rPr lang="en-US" altLang="ja-JP" sz="2000">
                <a:latin typeface="Times New Roman" charset="0"/>
              </a:rPr>
              <a:t> 3. Make .COD from .SOD file (or .CHD from .SHD)</a:t>
            </a:r>
          </a:p>
          <a:p>
            <a:r>
              <a:rPr lang="en-US" altLang="ja-JP" sz="2000">
                <a:latin typeface="Times New Roman" charset="0"/>
              </a:rPr>
              <a:t> 4. Make OBLIQUE sections from .SOD file: .SON,.CON, or .SHN,.CHN from .SHD</a:t>
            </a:r>
          </a:p>
          <a:p>
            <a:r>
              <a:rPr lang="en-US" altLang="ja-JP" sz="2000">
                <a:latin typeface="Times New Roman" charset="0"/>
              </a:rPr>
              <a:t>         (Note: no projections; use the one from end of .COD or .SOD)</a:t>
            </a:r>
          </a:p>
          <a:p>
            <a:r>
              <a:rPr lang="en-US" altLang="ja-JP" sz="2000">
                <a:latin typeface="Times New Roman" charset="0"/>
              </a:rPr>
              <a:t> 5. Pare to SUBSET for display: make .SOS or .COS (or .SHS,.CHS)</a:t>
            </a:r>
          </a:p>
          <a:p>
            <a:r>
              <a:rPr lang="en-US" altLang="ja-JP" sz="2000">
                <a:latin typeface="Times New Roman" charset="0"/>
              </a:rPr>
              <a:t>--- DISCRETE ORIENTATION FILES ---</a:t>
            </a:r>
          </a:p>
          <a:p>
            <a:r>
              <a:rPr lang="en-US" altLang="ja-JP" sz="2000">
                <a:latin typeface="Times New Roman" charset="0"/>
              </a:rPr>
              <a:t> 6. Convert generic MILLER INDICES to any Euler angles</a:t>
            </a:r>
          </a:p>
          <a:p>
            <a:r>
              <a:rPr lang="en-US" altLang="ja-JP" sz="2000">
                <a:latin typeface="Times New Roman" charset="0"/>
              </a:rPr>
              <a:t> 7. DIOR: Add crystal and sample symmetries, permute axes, change</a:t>
            </a:r>
          </a:p>
          <a:p>
            <a:r>
              <a:rPr lang="en-US" altLang="ja-JP" sz="2000">
                <a:latin typeface="Times New Roman" charset="0"/>
              </a:rPr>
              <a:t>    angle convention, or make DENSITY file from DISCRETE grain file</a:t>
            </a:r>
          </a:p>
        </p:txBody>
      </p:sp>
      <p:sp>
        <p:nvSpPr>
          <p:cNvPr id="107525" name="Rectangle 4"/>
          <p:cNvSpPr>
            <a:spLocks noChangeArrowheads="1"/>
          </p:cNvSpPr>
          <p:nvPr/>
        </p:nvSpPr>
        <p:spPr bwMode="auto">
          <a:xfrm>
            <a:off x="76200" y="35814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07526" name="Rectangle 5"/>
          <p:cNvSpPr>
            <a:spLocks noChangeArrowheads="1"/>
          </p:cNvSpPr>
          <p:nvPr/>
        </p:nvSpPr>
        <p:spPr bwMode="auto">
          <a:xfrm>
            <a:off x="76200" y="4495800"/>
            <a:ext cx="80772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07527" name="TextBox 6"/>
          <p:cNvSpPr txBox="1">
            <a:spLocks noChangeArrowheads="1"/>
          </p:cNvSpPr>
          <p:nvPr/>
        </p:nvSpPr>
        <p:spPr bwMode="auto">
          <a:xfrm>
            <a:off x="7239000" y="2967038"/>
            <a:ext cx="1706563"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SOD2COD</a:t>
            </a:r>
          </a:p>
        </p:txBody>
      </p:sp>
      <p:sp>
        <p:nvSpPr>
          <p:cNvPr id="107528" name="TextBox 7"/>
          <p:cNvSpPr txBox="1">
            <a:spLocks noChangeArrowheads="1"/>
          </p:cNvSpPr>
          <p:nvPr/>
        </p:nvSpPr>
        <p:spPr bwMode="auto">
          <a:xfrm>
            <a:off x="7516813" y="4953000"/>
            <a:ext cx="1017587"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PARE</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2"/>
          </p:nvPr>
        </p:nvSpPr>
        <p:spPr>
          <a:noFill/>
        </p:spPr>
        <p:txBody>
          <a:bodyPr/>
          <a:lstStyle/>
          <a:p>
            <a:fld id="{A8F683C7-C5A5-6447-B39C-D8F0454576D5}" type="slidenum">
              <a:rPr lang="en-US" altLang="ja-JP" smtClean="0"/>
              <a:pPr/>
              <a:t>56</a:t>
            </a:fld>
            <a:endParaRPr lang="en-US" altLang="ja-JP" smtClean="0"/>
          </a:p>
        </p:txBody>
      </p:sp>
      <p:sp>
        <p:nvSpPr>
          <p:cNvPr id="38914" name="Rectangle 2"/>
          <p:cNvSpPr>
            <a:spLocks noGrp="1" noChangeArrowheads="1"/>
          </p:cNvSpPr>
          <p:nvPr>
            <p:ph type="title"/>
          </p:nvPr>
        </p:nvSpPr>
        <p:spPr>
          <a:xfrm>
            <a:off x="304800" y="609600"/>
            <a:ext cx="2362200" cy="5029200"/>
          </a:xfrm>
        </p:spPr>
        <p:txBody>
          <a:bodyPr/>
          <a:lstStyle/>
          <a:p>
            <a:pPr eaLnBrk="1" hangingPunct="1">
              <a:defRPr/>
            </a:pPr>
            <a:r>
              <a:rPr lang="en-US"/>
              <a:t>POD input</a:t>
            </a:r>
          </a:p>
        </p:txBody>
      </p:sp>
      <p:sp>
        <p:nvSpPr>
          <p:cNvPr id="109572" name="Text Box 3"/>
          <p:cNvSpPr txBox="1">
            <a:spLocks noChangeArrowheads="1"/>
          </p:cNvSpPr>
          <p:nvPr/>
        </p:nvSpPr>
        <p:spPr bwMode="auto">
          <a:xfrm>
            <a:off x="2895600" y="0"/>
            <a:ext cx="6169025" cy="67976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demo     Cu rol.90%,pt.reX 37 WIMV iter: 1.7%,Fon=  0 2</a:t>
            </a:r>
          </a:p>
          <a:p>
            <a:r>
              <a:rPr lang="en-US" altLang="ja-JP" sz="2000">
                <a:latin typeface="Times New Roman" charset="0"/>
              </a:rPr>
              <a:t> SODK    Psi= 90.0</a:t>
            </a:r>
          </a:p>
          <a:p>
            <a:r>
              <a:rPr lang="en-US" altLang="ja-JP" sz="2000">
                <a:latin typeface="Times New Roman" charset="0"/>
              </a:rPr>
              <a:t>Scanning data set identified by:</a:t>
            </a:r>
          </a:p>
          <a:p>
            <a:r>
              <a:rPr lang="en-US" altLang="ja-JP" sz="2000">
                <a:latin typeface="Times New Roman" charset="0"/>
              </a:rPr>
              <a:t>demo     Cu rol.90%,pt.reX 37 WIMV iter: 1.7%,Fon=  0 2</a:t>
            </a:r>
          </a:p>
          <a:p>
            <a:r>
              <a:rPr lang="en-US" altLang="ja-JP" sz="2000">
                <a:latin typeface="Times New Roman" charset="0"/>
              </a:rPr>
              <a:t> SOP3    Psi=PROJ</a:t>
            </a:r>
          </a:p>
          <a:p>
            <a:r>
              <a:rPr lang="en-US" altLang="ja-JP" sz="2000">
                <a:latin typeface="Times New Roman" charset="0"/>
              </a:rPr>
              <a:t> THE FILE CONSISTS OF SOD SECTIONS:</a:t>
            </a:r>
          </a:p>
          <a:p>
            <a:r>
              <a:rPr lang="en-US" altLang="ja-JP" sz="2000">
                <a:latin typeface="Times New Roman" charset="0"/>
              </a:rPr>
              <a:t> 0  Plot default (full or quarter circles)</a:t>
            </a:r>
          </a:p>
          <a:p>
            <a:r>
              <a:rPr lang="en-US" altLang="ja-JP" sz="2000">
                <a:latin typeface="Times New Roman" charset="0"/>
              </a:rPr>
              <a:t> 1  Plot cubic inverse pole figures</a:t>
            </a:r>
          </a:p>
          <a:p>
            <a:r>
              <a:rPr lang="en-US" altLang="ja-JP" sz="2000">
                <a:latin typeface="Times New Roman" charset="0"/>
              </a:rPr>
              <a:t> 2  Plot tetragonal inverse pole figures</a:t>
            </a:r>
          </a:p>
          <a:p>
            <a:r>
              <a:rPr lang="en-US" altLang="ja-JP" sz="2000">
                <a:latin typeface="Times New Roman" charset="0"/>
              </a:rPr>
              <a:t> 3  Plot hexagonal inverse pole figures</a:t>
            </a:r>
          </a:p>
          <a:p>
            <a:r>
              <a:rPr lang="en-US" altLang="ja-JP" sz="2000">
                <a:latin typeface="Times New Roman" charset="0"/>
              </a:rPr>
              <a:t> 4  Plot trigonal inverse pole figures</a:t>
            </a:r>
          </a:p>
          <a:p>
            <a:r>
              <a:rPr lang="en-US" altLang="ja-JP" sz="2000">
                <a:solidFill>
                  <a:srgbClr val="FF0000"/>
                </a:solidFill>
                <a:latin typeface="Times New Roman" charset="0"/>
              </a:rPr>
              <a:t>0</a:t>
            </a:r>
            <a:endParaRPr lang="en-US" altLang="ja-JP" sz="2000">
              <a:latin typeface="Times New Roman" charset="0"/>
            </a:endParaRPr>
          </a:p>
          <a:p>
            <a:r>
              <a:rPr lang="en-US" altLang="ja-JP" sz="2000">
                <a:latin typeface="Times New Roman" charset="0"/>
              </a:rPr>
              <a:t>Absolute MAXIMUM of all plots in file =  8358.</a:t>
            </a:r>
          </a:p>
          <a:p>
            <a:r>
              <a:rPr lang="en-US" altLang="ja-JP" sz="2000">
                <a:latin typeface="Times New Roman" charset="0"/>
              </a:rPr>
              <a:t>Absolute MINIMUM of all plots in file =     0.</a:t>
            </a:r>
          </a:p>
          <a:p>
            <a:r>
              <a:rPr lang="en-US" altLang="ja-JP" sz="2000">
                <a:latin typeface="Times New Roman" charset="0"/>
              </a:rPr>
              <a:t> Now you will determine the intensity scale to be used,</a:t>
            </a:r>
          </a:p>
          <a:p>
            <a:r>
              <a:rPr lang="en-US" altLang="ja-JP" sz="2000">
                <a:latin typeface="Times New Roman" charset="0"/>
              </a:rPr>
              <a:t> on the basis of 8 major contours.</a:t>
            </a:r>
          </a:p>
          <a:p>
            <a:r>
              <a:rPr lang="en-US" altLang="ja-JP" sz="2000">
                <a:latin typeface="Times New Roman" charset="0"/>
              </a:rPr>
              <a:t>   (Some choices will later put 2 intervals each.)</a:t>
            </a:r>
          </a:p>
          <a:p>
            <a:r>
              <a:rPr lang="en-US" altLang="ja-JP" sz="2000">
                <a:latin typeface="Times New Roman" charset="0"/>
              </a:rPr>
              <a:t>   Choose highest contour value &lt;default=max.&gt;</a:t>
            </a:r>
          </a:p>
          <a:p>
            <a:r>
              <a:rPr lang="en-US" altLang="ja-JP" sz="2000">
                <a:latin typeface="Times New Roman" charset="0"/>
              </a:rPr>
              <a:t>    &lt;e.g.: 200,400,800,1600,3200&gt;             --&gt; </a:t>
            </a:r>
            <a:r>
              <a:rPr lang="en-US" altLang="ja-JP" sz="2000">
                <a:solidFill>
                  <a:srgbClr val="FF0000"/>
                </a:solidFill>
                <a:latin typeface="Times New Roman" charset="0"/>
              </a:rPr>
              <a:t>1600</a:t>
            </a:r>
            <a:endParaRPr lang="en-US" altLang="ja-JP" sz="2000">
              <a:latin typeface="Times New Roman" charset="0"/>
            </a:endParaRPr>
          </a:p>
          <a:p>
            <a:r>
              <a:rPr lang="en-US" altLang="ja-JP" sz="2000">
                <a:latin typeface="Times New Roman" charset="0"/>
              </a:rPr>
              <a:t>-- How many major contours below intensity 1.0 ?</a:t>
            </a:r>
          </a:p>
          <a:p>
            <a:r>
              <a:rPr lang="en-US" altLang="ja-JP" sz="2000">
                <a:latin typeface="Times New Roman" charset="0"/>
              </a:rPr>
              <a:t>     &lt;e.g.:  3,  3,  1,  3,  2&gt;</a:t>
            </a:r>
          </a:p>
          <a:p>
            <a:r>
              <a:rPr lang="en-US" altLang="ja-JP" sz="2000">
                <a:latin typeface="Times New Roman" charset="0"/>
              </a:rPr>
              <a:t>     &lt;default to specify lowest value next&gt;   --&gt; </a:t>
            </a:r>
            <a:r>
              <a:rPr lang="en-US" altLang="ja-JP" sz="2000">
                <a:solidFill>
                  <a:srgbClr val="FF0000"/>
                </a:solidFill>
                <a:latin typeface="Times New Roman" charset="0"/>
              </a:rPr>
              <a:t>2</a:t>
            </a:r>
            <a:endParaRPr lang="en-US" altLang="ja-JP" sz="20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2"/>
          </p:nvPr>
        </p:nvSpPr>
        <p:spPr>
          <a:noFill/>
        </p:spPr>
        <p:txBody>
          <a:bodyPr/>
          <a:lstStyle/>
          <a:p>
            <a:fld id="{C27FB7D8-7D69-AC4D-8F76-F736F482CBB7}" type="slidenum">
              <a:rPr lang="en-US" altLang="ja-JP" smtClean="0"/>
              <a:pPr/>
              <a:t>57</a:t>
            </a:fld>
            <a:endParaRPr lang="en-US" altLang="ja-JP" smtClean="0"/>
          </a:p>
        </p:txBody>
      </p:sp>
      <p:sp>
        <p:nvSpPr>
          <p:cNvPr id="39938" name="Rectangle 2"/>
          <p:cNvSpPr>
            <a:spLocks noGrp="1" noChangeArrowheads="1"/>
          </p:cNvSpPr>
          <p:nvPr>
            <p:ph type="title"/>
          </p:nvPr>
        </p:nvSpPr>
        <p:spPr/>
        <p:txBody>
          <a:bodyPr/>
          <a:lstStyle/>
          <a:p>
            <a:pPr eaLnBrk="1" hangingPunct="1">
              <a:defRPr/>
            </a:pPr>
            <a:r>
              <a:rPr lang="en-US"/>
              <a:t>Demo.sos</a:t>
            </a:r>
          </a:p>
        </p:txBody>
      </p:sp>
      <p:pic>
        <p:nvPicPr>
          <p:cNvPr id="111620" name="Picture 3"/>
          <p:cNvPicPr>
            <a:picLocks noChangeAspect="1" noChangeArrowheads="1"/>
          </p:cNvPicPr>
          <p:nvPr/>
        </p:nvPicPr>
        <p:blipFill>
          <a:blip r:embed="rId3"/>
          <a:srcRect/>
          <a:stretch>
            <a:fillRect/>
          </a:stretch>
        </p:blipFill>
        <p:spPr bwMode="auto">
          <a:xfrm>
            <a:off x="1524000" y="1828800"/>
            <a:ext cx="6096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2"/>
          </p:nvPr>
        </p:nvSpPr>
        <p:spPr>
          <a:noFill/>
        </p:spPr>
        <p:txBody>
          <a:bodyPr/>
          <a:lstStyle/>
          <a:p>
            <a:fld id="{247884C9-698D-174C-88DE-C9DD406112F8}" type="slidenum">
              <a:rPr lang="en-US" altLang="ja-JP" smtClean="0"/>
              <a:pPr/>
              <a:t>58</a:t>
            </a:fld>
            <a:endParaRPr lang="en-US" altLang="ja-JP" smtClean="0"/>
          </a:p>
        </p:txBody>
      </p:sp>
      <p:sp>
        <p:nvSpPr>
          <p:cNvPr id="40962" name="Rectangle 2"/>
          <p:cNvSpPr>
            <a:spLocks noGrp="1" noChangeArrowheads="1"/>
          </p:cNvSpPr>
          <p:nvPr>
            <p:ph type="title"/>
          </p:nvPr>
        </p:nvSpPr>
        <p:spPr/>
        <p:txBody>
          <a:bodyPr/>
          <a:lstStyle/>
          <a:p>
            <a:pPr eaLnBrk="1" hangingPunct="1">
              <a:defRPr/>
            </a:pPr>
            <a:r>
              <a:rPr lang="en-US"/>
              <a:t>Demo.cos</a:t>
            </a:r>
          </a:p>
        </p:txBody>
      </p:sp>
      <p:pic>
        <p:nvPicPr>
          <p:cNvPr id="113668" name="Picture 3"/>
          <p:cNvPicPr>
            <a:picLocks noChangeAspect="1" noChangeArrowheads="1"/>
          </p:cNvPicPr>
          <p:nvPr/>
        </p:nvPicPr>
        <p:blipFill>
          <a:blip r:embed="rId3"/>
          <a:srcRect/>
          <a:stretch>
            <a:fillRect/>
          </a:stretch>
        </p:blipFill>
        <p:spPr bwMode="auto">
          <a:xfrm>
            <a:off x="1524000" y="1828800"/>
            <a:ext cx="6096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2"/>
          </p:nvPr>
        </p:nvSpPr>
        <p:spPr>
          <a:noFill/>
        </p:spPr>
        <p:txBody>
          <a:bodyPr/>
          <a:lstStyle/>
          <a:p>
            <a:fld id="{F438BC60-FBE1-FB4F-8DED-ED773A66533A}" type="slidenum">
              <a:rPr lang="en-US" altLang="ja-JP" smtClean="0"/>
              <a:pPr/>
              <a:t>59</a:t>
            </a:fld>
            <a:endParaRPr lang="en-US" altLang="ja-JP" smtClean="0"/>
          </a:p>
        </p:txBody>
      </p:sp>
      <p:sp>
        <p:nvSpPr>
          <p:cNvPr id="57346" name="Rectangle 2"/>
          <p:cNvSpPr>
            <a:spLocks noGrp="1" noChangeArrowheads="1"/>
          </p:cNvSpPr>
          <p:nvPr>
            <p:ph type="title"/>
          </p:nvPr>
        </p:nvSpPr>
        <p:spPr/>
        <p:txBody>
          <a:bodyPr/>
          <a:lstStyle/>
          <a:p>
            <a:pPr eaLnBrk="1" hangingPunct="1">
              <a:defRPr/>
            </a:pPr>
            <a:r>
              <a:rPr lang="en-US"/>
              <a:t>Conventional Cartesian plots</a:t>
            </a:r>
          </a:p>
        </p:txBody>
      </p:sp>
      <p:sp>
        <p:nvSpPr>
          <p:cNvPr id="115716" name="Text Box 3"/>
          <p:cNvSpPr txBox="1">
            <a:spLocks noChangeArrowheads="1"/>
          </p:cNvSpPr>
          <p:nvPr/>
        </p:nvSpPr>
        <p:spPr bwMode="auto">
          <a:xfrm>
            <a:off x="1203325" y="1423988"/>
            <a:ext cx="7254875" cy="3910012"/>
          </a:xfrm>
          <a:prstGeom prst="rect">
            <a:avLst/>
          </a:prstGeom>
          <a:noFill/>
          <a:ln w="9525">
            <a:noFill/>
            <a:miter lim="800000"/>
            <a:headEnd/>
            <a:tailEnd/>
          </a:ln>
        </p:spPr>
        <p:txBody>
          <a:bodyPr>
            <a:prstTxWarp prst="textNoShape">
              <a:avLst/>
            </a:prstTxWarp>
          </a:bodyPr>
          <a:lstStyle/>
          <a:p>
            <a:r>
              <a:rPr lang="en-US" altLang="ja-JP" sz="2000">
                <a:latin typeface="Times New Roman" charset="0"/>
              </a:rPr>
              <a:t>The conventional plotting approach is to use Cartesian (square) plots, as you find in most papers and books.</a:t>
            </a:r>
          </a:p>
          <a:p>
            <a:endParaRPr lang="en-US" altLang="ja-JP" sz="2000">
              <a:latin typeface="Times New Roman" charset="0"/>
            </a:endParaRPr>
          </a:p>
          <a:p>
            <a:r>
              <a:rPr lang="en-US" altLang="ja-JP" sz="2000">
                <a:latin typeface="Times New Roman" charset="0"/>
              </a:rPr>
              <a:t>We illustrate plotting using the programs smoothsod[.f90] (for smoothing orientation distributions with a Gaussian filter, and sodcon[.f] for contour plotting.  The latter has options to plot with line contours, or solid colour.  It can also plot ODs for hexagonal materials where one generally wants to limit the third angle to the range 0-60° because of crystal symmetry. These are available in texture_subroutines on my website.  The latter program must be compiled with the package of routines called psplot.txt, which you can find at </a:t>
            </a:r>
            <a:r>
              <a:rPr lang="en-US" altLang="ja-JP" sz="2000">
                <a:latin typeface="Times New Roman" charset="0"/>
                <a:hlinkClick r:id="rId3"/>
              </a:rPr>
              <a:t>www.nova.edu/ocean/psplot.html</a:t>
            </a:r>
            <a:r>
              <a:rPr lang="en-US" altLang="ja-JP" sz="2000">
                <a:latin typeface="Times New Roman" charset="0"/>
              </a:rPr>
              <a:t> .</a:t>
            </a:r>
          </a:p>
          <a:p>
            <a:endParaRPr lang="en-US" altLang="ja-JP" sz="20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srcRect/>
          <a:stretch>
            <a:fillRect/>
          </a:stretch>
        </p:blipFill>
        <p:spPr bwMode="auto">
          <a:xfrm>
            <a:off x="990600" y="1219200"/>
            <a:ext cx="2895600" cy="2171700"/>
          </a:xfrm>
          <a:prstGeom prst="rect">
            <a:avLst/>
          </a:prstGeom>
          <a:noFill/>
          <a:ln w="9525">
            <a:noFill/>
            <a:miter lim="800000"/>
            <a:headEnd/>
            <a:tailEnd/>
          </a:ln>
        </p:spPr>
      </p:pic>
      <p:pic>
        <p:nvPicPr>
          <p:cNvPr id="21507" name="Picture 8"/>
          <p:cNvPicPr>
            <a:picLocks noChangeAspect="1" noChangeArrowheads="1"/>
          </p:cNvPicPr>
          <p:nvPr/>
        </p:nvPicPr>
        <p:blipFill>
          <a:blip r:embed="rId3"/>
          <a:srcRect l="2499" r="16251" b="53334"/>
          <a:stretch>
            <a:fillRect/>
          </a:stretch>
        </p:blipFill>
        <p:spPr bwMode="auto">
          <a:xfrm>
            <a:off x="838200" y="4648200"/>
            <a:ext cx="3429000" cy="1476375"/>
          </a:xfrm>
          <a:prstGeom prst="rect">
            <a:avLst/>
          </a:prstGeom>
          <a:noFill/>
          <a:ln w="9525">
            <a:noFill/>
            <a:miter lim="800000"/>
            <a:headEnd/>
            <a:tailEnd/>
          </a:ln>
        </p:spPr>
      </p:pic>
      <p:pic>
        <p:nvPicPr>
          <p:cNvPr id="21508" name="Picture 9"/>
          <p:cNvPicPr>
            <a:picLocks noChangeAspect="1" noChangeArrowheads="1"/>
          </p:cNvPicPr>
          <p:nvPr/>
        </p:nvPicPr>
        <p:blipFill>
          <a:blip r:embed="rId4"/>
          <a:srcRect r="18750" b="51666"/>
          <a:stretch>
            <a:fillRect/>
          </a:stretch>
        </p:blipFill>
        <p:spPr bwMode="auto">
          <a:xfrm>
            <a:off x="4953000" y="4724400"/>
            <a:ext cx="3200400" cy="1427163"/>
          </a:xfrm>
          <a:prstGeom prst="rect">
            <a:avLst/>
          </a:prstGeom>
          <a:noFill/>
          <a:ln w="9525">
            <a:noFill/>
            <a:miter lim="800000"/>
            <a:headEnd/>
            <a:tailEnd/>
          </a:ln>
        </p:spPr>
      </p:pic>
      <p:sp>
        <p:nvSpPr>
          <p:cNvPr id="21509" name="Text Box 10"/>
          <p:cNvSpPr txBox="1">
            <a:spLocks noChangeArrowheads="1"/>
          </p:cNvSpPr>
          <p:nvPr/>
        </p:nvSpPr>
        <p:spPr bwMode="auto">
          <a:xfrm>
            <a:off x="2286000" y="3810000"/>
            <a:ext cx="5392738" cy="400050"/>
          </a:xfrm>
          <a:prstGeom prst="rect">
            <a:avLst/>
          </a:prstGeom>
          <a:noFill/>
          <a:ln w="25400">
            <a:solidFill>
              <a:srgbClr val="FF0000"/>
            </a:solidFill>
            <a:miter lim="800000"/>
            <a:headEnd/>
            <a:tailEnd/>
          </a:ln>
        </p:spPr>
        <p:txBody>
          <a:bodyPr wrap="none">
            <a:prstTxWarp prst="textNoShape">
              <a:avLst/>
            </a:prstTxWarp>
            <a:spAutoFit/>
          </a:bodyPr>
          <a:lstStyle/>
          <a:p>
            <a:r>
              <a:rPr lang="en-US" altLang="ja-JP" sz="2000" b="1"/>
              <a:t>Preferred Orientation Package Los Alamos</a:t>
            </a:r>
          </a:p>
        </p:txBody>
      </p:sp>
      <p:sp>
        <p:nvSpPr>
          <p:cNvPr id="21510" name="Line 11"/>
          <p:cNvSpPr>
            <a:spLocks noChangeShapeType="1"/>
          </p:cNvSpPr>
          <p:nvPr/>
        </p:nvSpPr>
        <p:spPr bwMode="auto">
          <a:xfrm>
            <a:off x="4114800" y="2819400"/>
            <a:ext cx="838200" cy="0"/>
          </a:xfrm>
          <a:prstGeom prst="line">
            <a:avLst/>
          </a:prstGeom>
          <a:noFill/>
          <a:ln w="28575">
            <a:solidFill>
              <a:schemeClr val="tx1"/>
            </a:solidFill>
            <a:round/>
            <a:headEnd type="triangle" w="med" len="med"/>
            <a:tailEnd type="triangle" w="med" len="med"/>
          </a:ln>
        </p:spPr>
        <p:txBody>
          <a:bodyPr>
            <a:prstTxWarp prst="textNoShape">
              <a:avLst/>
            </a:prstTxWarp>
          </a:bodyPr>
          <a:lstStyle/>
          <a:p>
            <a:endParaRPr lang="ja-JP" altLang="en-US"/>
          </a:p>
        </p:txBody>
      </p:sp>
      <p:sp>
        <p:nvSpPr>
          <p:cNvPr id="21511" name="Line 12"/>
          <p:cNvSpPr>
            <a:spLocks noChangeShapeType="1"/>
          </p:cNvSpPr>
          <p:nvPr/>
        </p:nvSpPr>
        <p:spPr bwMode="auto">
          <a:xfrm>
            <a:off x="4529138" y="2819400"/>
            <a:ext cx="0" cy="990600"/>
          </a:xfrm>
          <a:prstGeom prst="line">
            <a:avLst/>
          </a:prstGeom>
          <a:noFill/>
          <a:ln w="28575">
            <a:solidFill>
              <a:schemeClr val="tx1"/>
            </a:solidFill>
            <a:round/>
            <a:headEnd/>
            <a:tailEnd type="triangle" w="med" len="med"/>
          </a:ln>
        </p:spPr>
        <p:txBody>
          <a:bodyPr>
            <a:prstTxWarp prst="textNoShape">
              <a:avLst/>
            </a:prstTxWarp>
          </a:bodyPr>
          <a:lstStyle/>
          <a:p>
            <a:endParaRPr lang="ja-JP" altLang="en-US"/>
          </a:p>
        </p:txBody>
      </p:sp>
      <p:sp>
        <p:nvSpPr>
          <p:cNvPr id="21512" name="Line 13"/>
          <p:cNvSpPr>
            <a:spLocks noChangeShapeType="1"/>
          </p:cNvSpPr>
          <p:nvPr/>
        </p:nvSpPr>
        <p:spPr bwMode="auto">
          <a:xfrm flipH="1">
            <a:off x="3886200" y="4267200"/>
            <a:ext cx="457200" cy="457200"/>
          </a:xfrm>
          <a:prstGeom prst="line">
            <a:avLst/>
          </a:prstGeom>
          <a:noFill/>
          <a:ln w="28575">
            <a:solidFill>
              <a:schemeClr val="tx1"/>
            </a:solidFill>
            <a:round/>
            <a:headEnd/>
            <a:tailEnd type="triangle" w="med" len="med"/>
          </a:ln>
        </p:spPr>
        <p:txBody>
          <a:bodyPr>
            <a:prstTxWarp prst="textNoShape">
              <a:avLst/>
            </a:prstTxWarp>
          </a:bodyPr>
          <a:lstStyle/>
          <a:p>
            <a:endParaRPr lang="ja-JP" altLang="en-US"/>
          </a:p>
        </p:txBody>
      </p:sp>
      <p:sp>
        <p:nvSpPr>
          <p:cNvPr id="21513" name="Line 14"/>
          <p:cNvSpPr>
            <a:spLocks noChangeShapeType="1"/>
          </p:cNvSpPr>
          <p:nvPr/>
        </p:nvSpPr>
        <p:spPr bwMode="auto">
          <a:xfrm>
            <a:off x="4953000" y="4267200"/>
            <a:ext cx="609600" cy="533400"/>
          </a:xfrm>
          <a:prstGeom prst="line">
            <a:avLst/>
          </a:prstGeom>
          <a:noFill/>
          <a:ln w="28575">
            <a:solidFill>
              <a:schemeClr val="tx1"/>
            </a:solidFill>
            <a:round/>
            <a:headEnd/>
            <a:tailEnd type="triangle" w="med" len="med"/>
          </a:ln>
        </p:spPr>
        <p:txBody>
          <a:bodyPr>
            <a:prstTxWarp prst="textNoShape">
              <a:avLst/>
            </a:prstTxWarp>
          </a:bodyPr>
          <a:lstStyle/>
          <a:p>
            <a:endParaRPr lang="ja-JP" altLang="en-US"/>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What can PopLA do for you?</a:t>
            </a:r>
          </a:p>
        </p:txBody>
      </p:sp>
      <p:pic>
        <p:nvPicPr>
          <p:cNvPr id="21515" name="Picture 65"/>
          <p:cNvPicPr>
            <a:picLocks noChangeAspect="1" noChangeArrowheads="1"/>
          </p:cNvPicPr>
          <p:nvPr/>
        </p:nvPicPr>
        <p:blipFill>
          <a:blip r:embed="rId5"/>
          <a:srcRect r="47183"/>
          <a:stretch>
            <a:fillRect/>
          </a:stretch>
        </p:blipFill>
        <p:spPr bwMode="auto">
          <a:xfrm>
            <a:off x="5029200" y="1044575"/>
            <a:ext cx="3810000" cy="261302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p:cNvSpPr>
            <a:spLocks noGrp="1"/>
          </p:cNvSpPr>
          <p:nvPr>
            <p:ph type="sldNum" sz="quarter" idx="12"/>
          </p:nvPr>
        </p:nvSpPr>
        <p:spPr>
          <a:noFill/>
        </p:spPr>
        <p:txBody>
          <a:bodyPr/>
          <a:lstStyle/>
          <a:p>
            <a:fld id="{1B0A1264-EDEB-F649-9774-EC124325328C}" type="slidenum">
              <a:rPr lang="en-US" altLang="ja-JP" smtClean="0"/>
              <a:pPr/>
              <a:t>60</a:t>
            </a:fld>
            <a:endParaRPr lang="en-US" altLang="ja-JP" smtClean="0"/>
          </a:p>
        </p:txBody>
      </p:sp>
      <p:pic>
        <p:nvPicPr>
          <p:cNvPr id="117763" name="Picture 8" descr="demo_unix"/>
          <p:cNvPicPr>
            <a:picLocks noChangeAspect="1" noChangeArrowheads="1"/>
          </p:cNvPicPr>
          <p:nvPr/>
        </p:nvPicPr>
        <p:blipFill>
          <a:blip r:embed="rId3"/>
          <a:srcRect/>
          <a:stretch>
            <a:fillRect/>
          </a:stretch>
        </p:blipFill>
        <p:spPr bwMode="auto">
          <a:xfrm>
            <a:off x="4456113" y="762000"/>
            <a:ext cx="4687887" cy="6065838"/>
          </a:xfrm>
          <a:prstGeom prst="rect">
            <a:avLst/>
          </a:prstGeom>
          <a:noFill/>
          <a:ln w="9525">
            <a:noFill/>
            <a:miter lim="800000"/>
            <a:headEnd/>
            <a:tailEnd/>
          </a:ln>
        </p:spPr>
      </p:pic>
      <p:pic>
        <p:nvPicPr>
          <p:cNvPr id="117764" name="Picture 7" descr="demo_unix"/>
          <p:cNvPicPr>
            <a:picLocks noChangeAspect="1" noChangeArrowheads="1"/>
          </p:cNvPicPr>
          <p:nvPr/>
        </p:nvPicPr>
        <p:blipFill>
          <a:blip r:embed="rId4"/>
          <a:srcRect/>
          <a:stretch>
            <a:fillRect/>
          </a:stretch>
        </p:blipFill>
        <p:spPr bwMode="auto">
          <a:xfrm>
            <a:off x="0" y="838200"/>
            <a:ext cx="4570413" cy="5913438"/>
          </a:xfrm>
          <a:prstGeom prst="rect">
            <a:avLst/>
          </a:prstGeom>
          <a:noFill/>
          <a:ln w="9525">
            <a:noFill/>
            <a:miter lim="800000"/>
            <a:headEnd/>
            <a:tailEnd/>
          </a:ln>
        </p:spPr>
      </p:pic>
      <p:sp>
        <p:nvSpPr>
          <p:cNvPr id="55298" name="Rectangle 2"/>
          <p:cNvSpPr>
            <a:spLocks noGrp="1" noChangeArrowheads="1"/>
          </p:cNvSpPr>
          <p:nvPr>
            <p:ph type="title"/>
          </p:nvPr>
        </p:nvSpPr>
        <p:spPr>
          <a:xfrm>
            <a:off x="152400" y="76200"/>
            <a:ext cx="8991600" cy="838200"/>
          </a:xfrm>
        </p:spPr>
        <p:txBody>
          <a:bodyPr/>
          <a:lstStyle/>
          <a:p>
            <a:pPr eaLnBrk="1" hangingPunct="1">
              <a:defRPr/>
            </a:pPr>
            <a:r>
              <a:rPr lang="en-US"/>
              <a:t>DEMO.SOD</a:t>
            </a:r>
          </a:p>
        </p:txBody>
      </p:sp>
      <p:sp>
        <p:nvSpPr>
          <p:cNvPr id="117766" name="Rectangle 4"/>
          <p:cNvSpPr>
            <a:spLocks noChangeArrowheads="1"/>
          </p:cNvSpPr>
          <p:nvPr/>
        </p:nvSpPr>
        <p:spPr bwMode="auto">
          <a:xfrm>
            <a:off x="1677988" y="6283325"/>
            <a:ext cx="1903412"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unsmoothed</a:t>
            </a:r>
          </a:p>
        </p:txBody>
      </p:sp>
      <p:sp>
        <p:nvSpPr>
          <p:cNvPr id="117767" name="Rectangle 6"/>
          <p:cNvSpPr>
            <a:spLocks noChangeArrowheads="1"/>
          </p:cNvSpPr>
          <p:nvPr/>
        </p:nvSpPr>
        <p:spPr bwMode="auto">
          <a:xfrm>
            <a:off x="6073775" y="6324600"/>
            <a:ext cx="2232025"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Smoothed (5°)</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p:cNvSpPr>
            <a:spLocks noGrp="1"/>
          </p:cNvSpPr>
          <p:nvPr>
            <p:ph type="sldNum" sz="quarter" idx="12"/>
          </p:nvPr>
        </p:nvSpPr>
        <p:spPr>
          <a:noFill/>
        </p:spPr>
        <p:txBody>
          <a:bodyPr/>
          <a:lstStyle/>
          <a:p>
            <a:fld id="{DBAB22BE-8205-5142-A0F6-5F182A9B79F9}" type="slidenum">
              <a:rPr lang="en-US" altLang="ja-JP" smtClean="0"/>
              <a:pPr/>
              <a:t>61</a:t>
            </a:fld>
            <a:endParaRPr lang="en-US" altLang="ja-JP" smtClean="0"/>
          </a:p>
        </p:txBody>
      </p:sp>
      <p:pic>
        <p:nvPicPr>
          <p:cNvPr id="119811" name="Picture 8" descr="demo_unix"/>
          <p:cNvPicPr>
            <a:picLocks noChangeAspect="1" noChangeArrowheads="1"/>
          </p:cNvPicPr>
          <p:nvPr/>
        </p:nvPicPr>
        <p:blipFill>
          <a:blip r:embed="rId3"/>
          <a:srcRect/>
          <a:stretch>
            <a:fillRect/>
          </a:stretch>
        </p:blipFill>
        <p:spPr bwMode="auto">
          <a:xfrm>
            <a:off x="4573588" y="838200"/>
            <a:ext cx="4570412" cy="5913438"/>
          </a:xfrm>
          <a:prstGeom prst="rect">
            <a:avLst/>
          </a:prstGeom>
          <a:noFill/>
          <a:ln w="9525">
            <a:noFill/>
            <a:miter lim="800000"/>
            <a:headEnd/>
            <a:tailEnd/>
          </a:ln>
        </p:spPr>
      </p:pic>
      <p:pic>
        <p:nvPicPr>
          <p:cNvPr id="119812" name="Picture 7" descr="demo_unix"/>
          <p:cNvPicPr>
            <a:picLocks noChangeAspect="1" noChangeArrowheads="1"/>
          </p:cNvPicPr>
          <p:nvPr/>
        </p:nvPicPr>
        <p:blipFill>
          <a:blip r:embed="rId4"/>
          <a:srcRect/>
          <a:stretch>
            <a:fillRect/>
          </a:stretch>
        </p:blipFill>
        <p:spPr bwMode="auto">
          <a:xfrm>
            <a:off x="0" y="838200"/>
            <a:ext cx="4629150" cy="5989638"/>
          </a:xfrm>
          <a:prstGeom prst="rect">
            <a:avLst/>
          </a:prstGeom>
          <a:noFill/>
          <a:ln w="9525">
            <a:noFill/>
            <a:miter lim="800000"/>
            <a:headEnd/>
            <a:tailEnd/>
          </a:ln>
        </p:spPr>
      </p:pic>
      <p:sp>
        <p:nvSpPr>
          <p:cNvPr id="56322" name="Rectangle 2"/>
          <p:cNvSpPr>
            <a:spLocks noGrp="1" noChangeArrowheads="1"/>
          </p:cNvSpPr>
          <p:nvPr>
            <p:ph type="title"/>
          </p:nvPr>
        </p:nvSpPr>
        <p:spPr>
          <a:xfrm>
            <a:off x="685800" y="76200"/>
            <a:ext cx="7772400" cy="990600"/>
          </a:xfrm>
        </p:spPr>
        <p:txBody>
          <a:bodyPr/>
          <a:lstStyle/>
          <a:p>
            <a:pPr eaLnBrk="1" hangingPunct="1">
              <a:defRPr/>
            </a:pPr>
            <a:r>
              <a:rPr lang="en-US"/>
              <a:t>DEMO.COD</a:t>
            </a:r>
          </a:p>
        </p:txBody>
      </p:sp>
      <p:sp>
        <p:nvSpPr>
          <p:cNvPr id="119814" name="Rectangle 5"/>
          <p:cNvSpPr>
            <a:spLocks noChangeArrowheads="1"/>
          </p:cNvSpPr>
          <p:nvPr/>
        </p:nvSpPr>
        <p:spPr bwMode="auto">
          <a:xfrm>
            <a:off x="1654175" y="6283325"/>
            <a:ext cx="1903413"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unsmoothed</a:t>
            </a:r>
          </a:p>
        </p:txBody>
      </p:sp>
      <p:sp>
        <p:nvSpPr>
          <p:cNvPr id="119815" name="Rectangle 6"/>
          <p:cNvSpPr>
            <a:spLocks noChangeArrowheads="1"/>
          </p:cNvSpPr>
          <p:nvPr/>
        </p:nvSpPr>
        <p:spPr bwMode="auto">
          <a:xfrm>
            <a:off x="6073775" y="6324600"/>
            <a:ext cx="2232025"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Smoothed (5°)</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4"/>
          <p:cNvSpPr>
            <a:spLocks noGrp="1"/>
          </p:cNvSpPr>
          <p:nvPr>
            <p:ph type="sldNum" sz="quarter" idx="12"/>
          </p:nvPr>
        </p:nvSpPr>
        <p:spPr>
          <a:noFill/>
        </p:spPr>
        <p:txBody>
          <a:bodyPr/>
          <a:lstStyle/>
          <a:p>
            <a:fld id="{2D45B3E5-5161-2349-9AFA-49D347A8224B}" type="slidenum">
              <a:rPr lang="en-US" altLang="ja-JP" smtClean="0"/>
              <a:pPr/>
              <a:t>62</a:t>
            </a:fld>
            <a:endParaRPr lang="en-US" altLang="ja-JP" smtClean="0"/>
          </a:p>
        </p:txBody>
      </p:sp>
      <p:sp>
        <p:nvSpPr>
          <p:cNvPr id="58370" name="Rectangle 2"/>
          <p:cNvSpPr>
            <a:spLocks noGrp="1" noChangeArrowheads="1"/>
          </p:cNvSpPr>
          <p:nvPr>
            <p:ph type="title"/>
          </p:nvPr>
        </p:nvSpPr>
        <p:spPr/>
        <p:txBody>
          <a:bodyPr/>
          <a:lstStyle/>
          <a:p>
            <a:pPr eaLnBrk="1" hangingPunct="1">
              <a:defRPr/>
            </a:pPr>
            <a:r>
              <a:rPr lang="en-US"/>
              <a:t>3D view (Paraview)</a:t>
            </a:r>
          </a:p>
        </p:txBody>
      </p:sp>
      <p:pic>
        <p:nvPicPr>
          <p:cNvPr id="121860" name="Picture 3" descr="demo_sod_3d_v1"/>
          <p:cNvPicPr>
            <a:picLocks noChangeAspect="1" noChangeArrowheads="1"/>
          </p:cNvPicPr>
          <p:nvPr/>
        </p:nvPicPr>
        <p:blipFill>
          <a:blip r:embed="rId3"/>
          <a:srcRect/>
          <a:stretch>
            <a:fillRect/>
          </a:stretch>
        </p:blipFill>
        <p:spPr bwMode="auto">
          <a:xfrm>
            <a:off x="228600" y="1752600"/>
            <a:ext cx="4271963" cy="4113213"/>
          </a:xfrm>
          <a:prstGeom prst="rect">
            <a:avLst/>
          </a:prstGeom>
          <a:noFill/>
          <a:ln w="9525">
            <a:noFill/>
            <a:miter lim="800000"/>
            <a:headEnd/>
            <a:tailEnd/>
          </a:ln>
        </p:spPr>
      </p:pic>
      <p:pic>
        <p:nvPicPr>
          <p:cNvPr id="121861" name="Picture 4" descr="demo_sod_3d_v2"/>
          <p:cNvPicPr>
            <a:picLocks noChangeAspect="1" noChangeArrowheads="1"/>
          </p:cNvPicPr>
          <p:nvPr/>
        </p:nvPicPr>
        <p:blipFill>
          <a:blip r:embed="rId4"/>
          <a:srcRect/>
          <a:stretch>
            <a:fillRect/>
          </a:stretch>
        </p:blipFill>
        <p:spPr bwMode="auto">
          <a:xfrm>
            <a:off x="4648200" y="1752600"/>
            <a:ext cx="4195763" cy="4040188"/>
          </a:xfrm>
          <a:prstGeom prst="rect">
            <a:avLst/>
          </a:prstGeom>
          <a:noFill/>
          <a:ln w="9525">
            <a:noFill/>
            <a:miter lim="800000"/>
            <a:headEnd/>
            <a:tailEnd/>
          </a:ln>
        </p:spPr>
      </p:pic>
      <p:sp>
        <p:nvSpPr>
          <p:cNvPr id="121862" name="Text Box 5"/>
          <p:cNvSpPr txBox="1">
            <a:spLocks noChangeArrowheads="1"/>
          </p:cNvSpPr>
          <p:nvPr/>
        </p:nvSpPr>
        <p:spPr bwMode="auto">
          <a:xfrm>
            <a:off x="822325" y="6003925"/>
            <a:ext cx="2808288"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x = </a:t>
            </a:r>
            <a:r>
              <a:rPr lang="en-US" altLang="ja-JP" i="1">
                <a:latin typeface="Symbol" charset="2"/>
                <a:sym typeface="Symbol" charset="2"/>
              </a:rPr>
              <a:t></a:t>
            </a:r>
            <a:r>
              <a:rPr lang="en-US" altLang="ja-JP" i="1" baseline="-25000">
                <a:latin typeface="Symbol" charset="2"/>
                <a:sym typeface="Symbol" charset="2"/>
              </a:rPr>
              <a:t></a:t>
            </a:r>
            <a:r>
              <a:rPr lang="en-US" altLang="ja-JP">
                <a:latin typeface="Times New Roman" charset="0"/>
              </a:rPr>
              <a:t> , y = </a:t>
            </a:r>
            <a:r>
              <a:rPr lang="en-US" altLang="ja-JP">
                <a:latin typeface="Symbol" charset="2"/>
                <a:sym typeface="Symbol" charset="2"/>
              </a:rPr>
              <a:t></a:t>
            </a:r>
            <a:r>
              <a:rPr lang="en-US" altLang="ja-JP">
                <a:latin typeface="Times New Roman" charset="0"/>
              </a:rPr>
              <a:t> , z = </a:t>
            </a:r>
            <a:r>
              <a:rPr lang="en-US" altLang="ja-JP" i="1">
                <a:latin typeface="Symbol" charset="2"/>
                <a:sym typeface="Symbol" charset="2"/>
              </a:rPr>
              <a:t></a:t>
            </a:r>
            <a:r>
              <a:rPr lang="en-US" altLang="ja-JP" i="1" baseline="-25000">
                <a:latin typeface="Symbol" charset="2"/>
                <a:sym typeface="Symbol" charset="2"/>
              </a:rPr>
              <a:t></a:t>
            </a:r>
            <a:endParaRPr lang="en-US" altLang="ja-JP">
              <a:latin typeface="Times New Roman" charset="0"/>
            </a:endParaRPr>
          </a:p>
        </p:txBody>
      </p:sp>
      <p:sp>
        <p:nvSpPr>
          <p:cNvPr id="121863" name="Text Box 6"/>
          <p:cNvSpPr txBox="1">
            <a:spLocks noChangeArrowheads="1"/>
          </p:cNvSpPr>
          <p:nvPr/>
        </p:nvSpPr>
        <p:spPr bwMode="auto">
          <a:xfrm>
            <a:off x="4632325" y="5959475"/>
            <a:ext cx="4359275" cy="822325"/>
          </a:xfrm>
          <a:prstGeom prst="rect">
            <a:avLst/>
          </a:prstGeom>
          <a:noFill/>
          <a:ln w="9525">
            <a:noFill/>
            <a:miter lim="800000"/>
            <a:headEnd/>
            <a:tailEnd/>
          </a:ln>
        </p:spPr>
        <p:txBody>
          <a:bodyPr>
            <a:prstTxWarp prst="textNoShape">
              <a:avLst/>
            </a:prstTxWarp>
            <a:spAutoFit/>
          </a:bodyPr>
          <a:lstStyle/>
          <a:p>
            <a:r>
              <a:rPr lang="en-US" altLang="ja-JP">
                <a:latin typeface="Times New Roman" charset="0"/>
              </a:rPr>
              <a:t>Use SOD2vtk.f to get a VTK file for 3D viewing</a:t>
            </a:r>
          </a:p>
        </p:txBody>
      </p:sp>
      <p:sp>
        <p:nvSpPr>
          <p:cNvPr id="121864" name="TextBox 9"/>
          <p:cNvSpPr txBox="1">
            <a:spLocks noChangeArrowheads="1"/>
          </p:cNvSpPr>
          <p:nvPr/>
        </p:nvSpPr>
        <p:spPr bwMode="auto">
          <a:xfrm>
            <a:off x="228600" y="1219200"/>
            <a:ext cx="8721725" cy="461963"/>
          </a:xfrm>
          <a:prstGeom prst="rect">
            <a:avLst/>
          </a:prstGeom>
          <a:noFill/>
          <a:ln w="9525">
            <a:noFill/>
            <a:miter lim="800000"/>
            <a:headEnd/>
            <a:tailEnd/>
          </a:ln>
        </p:spPr>
        <p:txBody>
          <a:bodyPr wrap="none">
            <a:prstTxWarp prst="textNoShape">
              <a:avLst/>
            </a:prstTxWarp>
            <a:spAutoFit/>
          </a:bodyPr>
          <a:lstStyle/>
          <a:p>
            <a:r>
              <a:rPr lang="en-US" altLang="ja-JP" i="1"/>
              <a:t>See neon.materials.cmu.edu/texture_subroutines for programs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4"/>
          <p:cNvSpPr>
            <a:spLocks noGrp="1"/>
          </p:cNvSpPr>
          <p:nvPr>
            <p:ph type="sldNum" sz="quarter" idx="12"/>
          </p:nvPr>
        </p:nvSpPr>
        <p:spPr>
          <a:noFill/>
        </p:spPr>
        <p:txBody>
          <a:bodyPr/>
          <a:lstStyle/>
          <a:p>
            <a:fld id="{3E0267F2-0293-894E-90B3-638841FEE9AE}" type="slidenum">
              <a:rPr lang="en-US" altLang="ja-JP" smtClean="0"/>
              <a:pPr/>
              <a:t>63</a:t>
            </a:fld>
            <a:endParaRPr lang="en-US" altLang="ja-JP" smtClean="0"/>
          </a:p>
        </p:txBody>
      </p:sp>
      <p:sp>
        <p:nvSpPr>
          <p:cNvPr id="123907" name="Text Box 3"/>
          <p:cNvSpPr txBox="1">
            <a:spLocks noChangeArrowheads="1"/>
          </p:cNvSpPr>
          <p:nvPr/>
        </p:nvSpPr>
        <p:spPr bwMode="auto">
          <a:xfrm>
            <a:off x="331788" y="304800"/>
            <a:ext cx="8472487" cy="58832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PROPERTIES                                            (popLA page 7)</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Assign WEIGHTS to discrete grains file from .SOD</a:t>
            </a:r>
          </a:p>
          <a:p>
            <a:r>
              <a:rPr lang="en-US" altLang="ja-JP" sz="2000">
                <a:latin typeface="Times New Roman" charset="0"/>
              </a:rPr>
              <a:t>_   (Need Kocks style Euler angles in both .SOD and TEXfile -</a:t>
            </a:r>
          </a:p>
          <a:p>
            <a:r>
              <a:rPr lang="en-US" altLang="ja-JP" sz="2000">
                <a:latin typeface="Times New Roman" charset="0"/>
              </a:rPr>
              <a:t>_    can convert the latter in DIOR, p.5,#7)</a:t>
            </a:r>
          </a:p>
          <a:p>
            <a:r>
              <a:rPr lang="en-US" altLang="ja-JP" sz="2000">
                <a:latin typeface="Times New Roman" charset="0"/>
              </a:rPr>
              <a:t> 3. Average ELASTIC properties (Reuss, Voigt, Hill, self-consistent)</a:t>
            </a:r>
          </a:p>
          <a:p>
            <a:r>
              <a:rPr lang="en-US" altLang="ja-JP" sz="2000">
                <a:latin typeface="Times New Roman" charset="0"/>
              </a:rPr>
              <a:t>    (Program by C. Tome) Input ELTEX.DAT, ELMOD.DAT; out ELOUT?.DAT</a:t>
            </a:r>
          </a:p>
          <a:p>
            <a:r>
              <a:rPr lang="en-US" altLang="ja-JP" sz="2000">
                <a:latin typeface="Times New Roman" charset="0"/>
              </a:rPr>
              <a:t> 4. SIMULATION of polycrystal PLASTICITY from weighted grains file -</a:t>
            </a:r>
          </a:p>
          <a:p>
            <a:r>
              <a:rPr lang="en-US" altLang="ja-JP" sz="2000">
                <a:latin typeface="Times New Roman" charset="0"/>
              </a:rPr>
              <a:t>    LApp code: with rate sensitivity and grain shape effects,</a:t>
            </a:r>
          </a:p>
          <a:p>
            <a:r>
              <a:rPr lang="en-US" altLang="ja-JP" sz="2000">
                <a:latin typeface="Times New Roman" charset="0"/>
              </a:rPr>
              <a:t>    for all crystal and sample symmetries (not much twinning):</a:t>
            </a:r>
          </a:p>
          <a:p>
            <a:r>
              <a:rPr lang="en-US" altLang="ja-JP" sz="2000">
                <a:latin typeface="Times New Roman" charset="0"/>
              </a:rPr>
              <a:t>    calculate current yield surface, Lankford coefficients;</a:t>
            </a:r>
          </a:p>
          <a:p>
            <a:r>
              <a:rPr lang="en-US" altLang="ja-JP" sz="2000">
                <a:latin typeface="Times New Roman" charset="0"/>
              </a:rPr>
              <a:t>    predict texture development, Taylor factors,</a:t>
            </a:r>
          </a:p>
          <a:p>
            <a:r>
              <a:rPr lang="en-US" altLang="ja-JP" sz="2000">
                <a:latin typeface="Times New Roman" charset="0"/>
              </a:rPr>
              <a:t>    stress/strain curves for all straining paths. Up to 1152 grains.</a:t>
            </a:r>
          </a:p>
          <a:p>
            <a:r>
              <a:rPr lang="en-US" altLang="ja-JP" sz="2000">
                <a:latin typeface="Times New Roman" charset="0"/>
              </a:rPr>
              <a:t> SHEET properties directly from harmonic coefficients (Kallend)</a:t>
            </a:r>
          </a:p>
          <a:p>
            <a:r>
              <a:rPr lang="en-US" altLang="ja-JP" sz="2000">
                <a:latin typeface="Times New Roman" charset="0"/>
              </a:rPr>
              <a:t>       (only for orthotropic plane strain, cubic metals):</a:t>
            </a:r>
          </a:p>
          <a:p>
            <a:r>
              <a:rPr lang="en-US" altLang="ja-JP" sz="2000">
                <a:latin typeface="Times New Roman" charset="0"/>
              </a:rPr>
              <a:t> 5. Yield locus section (11,22) for any angle in plane (Bishop-Hill)</a:t>
            </a:r>
          </a:p>
          <a:p>
            <a:r>
              <a:rPr lang="en-US" altLang="ja-JP" sz="2000">
                <a:latin typeface="Times New Roman" charset="0"/>
              </a:rPr>
              <a:t> 6. Lankford coefficients (Hosford-Backofen model)</a:t>
            </a:r>
          </a:p>
          <a:p>
            <a:r>
              <a:rPr lang="en-US" altLang="ja-JP" sz="2000">
                <a:latin typeface="Times New Roman" charset="0"/>
              </a:rPr>
              <a:t> Please type a number from 0 to 6 --&gt;</a:t>
            </a:r>
          </a:p>
        </p:txBody>
      </p:sp>
      <p:sp>
        <p:nvSpPr>
          <p:cNvPr id="123908" name="Rectangle 4"/>
          <p:cNvSpPr>
            <a:spLocks noChangeArrowheads="1"/>
          </p:cNvSpPr>
          <p:nvPr/>
        </p:nvSpPr>
        <p:spPr bwMode="auto">
          <a:xfrm>
            <a:off x="228600" y="3048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23909" name="Rectangle 5"/>
          <p:cNvSpPr>
            <a:spLocks noChangeArrowheads="1"/>
          </p:cNvSpPr>
          <p:nvPr/>
        </p:nvSpPr>
        <p:spPr bwMode="auto">
          <a:xfrm>
            <a:off x="304800" y="5548313"/>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23910" name="TextBox 5"/>
          <p:cNvSpPr txBox="1">
            <a:spLocks noChangeArrowheads="1"/>
          </p:cNvSpPr>
          <p:nvPr/>
        </p:nvSpPr>
        <p:spPr bwMode="auto">
          <a:xfrm>
            <a:off x="7570788" y="4795838"/>
            <a:ext cx="1039812"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LANK</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4"/>
          <p:cNvSpPr>
            <a:spLocks noGrp="1"/>
          </p:cNvSpPr>
          <p:nvPr>
            <p:ph type="sldNum" sz="quarter" idx="12"/>
          </p:nvPr>
        </p:nvSpPr>
        <p:spPr>
          <a:noFill/>
        </p:spPr>
        <p:txBody>
          <a:bodyPr/>
          <a:lstStyle/>
          <a:p>
            <a:fld id="{54E4A71E-63EE-2149-82AB-2F4E869F2243}" type="slidenum">
              <a:rPr lang="en-US" altLang="ja-JP" smtClean="0"/>
              <a:pPr/>
              <a:t>64</a:t>
            </a:fld>
            <a:endParaRPr lang="en-US" altLang="ja-JP" smtClean="0"/>
          </a:p>
        </p:txBody>
      </p:sp>
      <p:sp>
        <p:nvSpPr>
          <p:cNvPr id="43010" name="Rectangle 2"/>
          <p:cNvSpPr>
            <a:spLocks noGrp="1" noChangeArrowheads="1"/>
          </p:cNvSpPr>
          <p:nvPr>
            <p:ph type="title"/>
          </p:nvPr>
        </p:nvSpPr>
        <p:spPr>
          <a:xfrm>
            <a:off x="228600" y="609600"/>
            <a:ext cx="2895600" cy="4572000"/>
          </a:xfrm>
        </p:spPr>
        <p:txBody>
          <a:bodyPr/>
          <a:lstStyle/>
          <a:p>
            <a:pPr eaLnBrk="1" hangingPunct="1">
              <a:defRPr/>
            </a:pPr>
            <a:r>
              <a:rPr lang="en-US"/>
              <a:t>Lankford output</a:t>
            </a:r>
          </a:p>
        </p:txBody>
      </p:sp>
      <p:sp>
        <p:nvSpPr>
          <p:cNvPr id="125956" name="Text Box 3"/>
          <p:cNvSpPr txBox="1">
            <a:spLocks noChangeArrowheads="1"/>
          </p:cNvSpPr>
          <p:nvPr/>
        </p:nvSpPr>
        <p:spPr bwMode="auto">
          <a:xfrm>
            <a:off x="3200400" y="304800"/>
            <a:ext cx="5003800" cy="613410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Plastic anisotropy calculations for FCC, BCC metals</a:t>
            </a:r>
          </a:p>
          <a:p>
            <a:r>
              <a:rPr lang="en-US" altLang="ja-JP" sz="1800">
                <a:latin typeface="Times New Roman" charset="0"/>
              </a:rPr>
              <a:t>from harmonic coefficients.</a:t>
            </a:r>
          </a:p>
          <a:p>
            <a:r>
              <a:rPr lang="en-US" altLang="ja-JP" sz="1800">
                <a:latin typeface="Times New Roman" charset="0"/>
              </a:rPr>
              <a:t>Program by John Kallend (C)1969</a:t>
            </a:r>
          </a:p>
          <a:p>
            <a:r>
              <a:rPr lang="en-US" altLang="ja-JP" sz="1800">
                <a:latin typeface="Times New Roman" charset="0"/>
              </a:rPr>
              <a:t>What is the specimen name (.HCF Assumed)? </a:t>
            </a:r>
            <a:r>
              <a:rPr lang="en-US" altLang="ja-JP" sz="1800">
                <a:solidFill>
                  <a:srgbClr val="FF0000"/>
                </a:solidFill>
                <a:latin typeface="Times New Roman" charset="0"/>
              </a:rPr>
              <a:t>demo</a:t>
            </a:r>
            <a:endParaRPr lang="en-US" altLang="ja-JP" sz="1800">
              <a:latin typeface="Times New Roman" charset="0"/>
            </a:endParaRPr>
          </a:p>
          <a:p>
            <a:r>
              <a:rPr lang="en-US" altLang="ja-JP" sz="1800">
                <a:latin typeface="Times New Roman" charset="0"/>
              </a:rPr>
              <a:t>Plasticity data for demo     Cu rol.90%,pt.reX</a:t>
            </a:r>
          </a:p>
          <a:p>
            <a:r>
              <a:rPr lang="en-US" altLang="ja-JP" sz="1800">
                <a:latin typeface="Times New Roman" charset="0"/>
              </a:rPr>
              <a:t>RESTRICTED (R) or PENCIL (P) glide ?</a:t>
            </a:r>
          </a:p>
          <a:p>
            <a:r>
              <a:rPr lang="en-US" altLang="ja-JP" sz="1800">
                <a:latin typeface="Times New Roman" charset="0"/>
              </a:rPr>
              <a:t>Enter P or R: ==&gt; </a:t>
            </a:r>
            <a:r>
              <a:rPr lang="en-US" altLang="ja-JP" sz="1800">
                <a:solidFill>
                  <a:srgbClr val="FF0000"/>
                </a:solidFill>
                <a:latin typeface="Times New Roman" charset="0"/>
              </a:rPr>
              <a:t>r</a:t>
            </a:r>
            <a:endParaRPr lang="en-US" altLang="ja-JP" sz="1800">
              <a:latin typeface="Times New Roman" charset="0"/>
            </a:endParaRPr>
          </a:p>
          <a:p>
            <a:r>
              <a:rPr lang="en-US" altLang="ja-JP" sz="1800">
                <a:latin typeface="Times New Roman" charset="0"/>
              </a:rPr>
              <a:t>Parameters calculated:</a:t>
            </a:r>
          </a:p>
          <a:p>
            <a:r>
              <a:rPr lang="en-US" altLang="ja-JP" sz="1800">
                <a:latin typeface="Times New Roman" charset="0"/>
              </a:rPr>
              <a:t>M = Taylor Factor</a:t>
            </a:r>
          </a:p>
          <a:p>
            <a:r>
              <a:rPr lang="en-US" altLang="ja-JP" sz="1800">
                <a:latin typeface="Times New Roman" charset="0"/>
              </a:rPr>
              <a:t>R = Lankford parameter</a:t>
            </a:r>
          </a:p>
          <a:p>
            <a:r>
              <a:rPr lang="en-US" altLang="ja-JP" sz="1800">
                <a:latin typeface="Times New Roman" charset="0"/>
              </a:rPr>
              <a:t>qmin = width/length strain</a:t>
            </a:r>
          </a:p>
          <a:p>
            <a:r>
              <a:rPr lang="en-US" altLang="ja-JP" sz="1800">
                <a:latin typeface="Times New Roman" charset="0"/>
              </a:rPr>
              <a:t>beta = ratio of plane strain strengths Mez=o/Mey=o</a:t>
            </a:r>
          </a:p>
          <a:p>
            <a:r>
              <a:rPr lang="en-US" altLang="ja-JP" sz="1800">
                <a:latin typeface="Courier" charset="0"/>
              </a:rPr>
              <a:t>Restricted glide</a:t>
            </a:r>
          </a:p>
          <a:p>
            <a:r>
              <a:rPr lang="en-US" altLang="ja-JP" sz="1800">
                <a:latin typeface="Times New Roman" charset="0"/>
              </a:rPr>
              <a:t> </a:t>
            </a:r>
            <a:r>
              <a:rPr lang="en-US" altLang="ja-JP" sz="1800">
                <a:latin typeface="Courier" charset="0"/>
              </a:rPr>
              <a:t>Angle   M       R    qmin    Beta </a:t>
            </a:r>
          </a:p>
          <a:p>
            <a:r>
              <a:rPr lang="en-US" altLang="ja-JP" sz="1800">
                <a:latin typeface="Courier" charset="0"/>
              </a:rPr>
              <a:t>    0   3.16    .87    .46   1.00</a:t>
            </a:r>
          </a:p>
          <a:p>
            <a:r>
              <a:rPr lang="en-US" altLang="ja-JP" sz="1800">
                <a:latin typeface="Courier" charset="0"/>
              </a:rPr>
              <a:t>   15   3.13    .82    .45    .99</a:t>
            </a:r>
          </a:p>
          <a:p>
            <a:r>
              <a:rPr lang="en-US" altLang="ja-JP" sz="1800">
                <a:latin typeface="Courier" charset="0"/>
              </a:rPr>
              <a:t>   30   3.10   1.19    .54   1.02</a:t>
            </a:r>
          </a:p>
          <a:p>
            <a:r>
              <a:rPr lang="en-US" altLang="ja-JP" sz="1800">
                <a:latin typeface="Courier" charset="0"/>
              </a:rPr>
              <a:t>   45   3.04   1.62    .62   1.03</a:t>
            </a:r>
          </a:p>
          <a:p>
            <a:r>
              <a:rPr lang="en-US" altLang="ja-JP" sz="1800">
                <a:latin typeface="Courier" charset="0"/>
              </a:rPr>
              <a:t>   60   2.99   1.31    .57   1.03</a:t>
            </a:r>
          </a:p>
          <a:p>
            <a:r>
              <a:rPr lang="en-US" altLang="ja-JP" sz="1800">
                <a:latin typeface="Courier" charset="0"/>
              </a:rPr>
              <a:t>   75   3.01    .89    .47    .99</a:t>
            </a:r>
          </a:p>
          <a:p>
            <a:r>
              <a:rPr lang="en-US" altLang="ja-JP" sz="1800">
                <a:latin typeface="Courier" charset="0"/>
              </a:rPr>
              <a:t>   90   3.05    .82    .45    .96</a:t>
            </a:r>
          </a:p>
          <a:p>
            <a:r>
              <a:rPr lang="en-US" altLang="ja-JP" sz="1800">
                <a:latin typeface="Times New Roman" charset="0"/>
              </a:rPr>
              <a:t>Press any key to continue . .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4"/>
          <p:cNvSpPr>
            <a:spLocks noGrp="1"/>
          </p:cNvSpPr>
          <p:nvPr>
            <p:ph type="sldNum" sz="quarter" idx="12"/>
          </p:nvPr>
        </p:nvSpPr>
        <p:spPr>
          <a:noFill/>
        </p:spPr>
        <p:txBody>
          <a:bodyPr/>
          <a:lstStyle/>
          <a:p>
            <a:fld id="{FD3187CE-1E08-614F-859F-F19CA68FDD01}" type="slidenum">
              <a:rPr lang="en-US" altLang="ja-JP" smtClean="0"/>
              <a:pPr/>
              <a:t>65</a:t>
            </a:fld>
            <a:endParaRPr lang="en-US" altLang="ja-JP" smtClean="0"/>
          </a:p>
        </p:txBody>
      </p:sp>
      <p:sp>
        <p:nvSpPr>
          <p:cNvPr id="128003" name="Text Box 3"/>
          <p:cNvSpPr txBox="1">
            <a:spLocks noChangeArrowheads="1"/>
          </p:cNvSpPr>
          <p:nvPr/>
        </p:nvSpPr>
        <p:spPr bwMode="auto">
          <a:xfrm>
            <a:off x="381000" y="304800"/>
            <a:ext cx="8472488" cy="58832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PROPERTIES                                            (popLA page 7)</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Assign WEIGHTS to discrete grains file from .SOD</a:t>
            </a:r>
          </a:p>
          <a:p>
            <a:r>
              <a:rPr lang="en-US" altLang="ja-JP" sz="2000">
                <a:latin typeface="Times New Roman" charset="0"/>
              </a:rPr>
              <a:t>_   (Need Kocks style Euler angles in both .SOD and TEXfile -</a:t>
            </a:r>
          </a:p>
          <a:p>
            <a:r>
              <a:rPr lang="en-US" altLang="ja-JP" sz="2000">
                <a:latin typeface="Times New Roman" charset="0"/>
              </a:rPr>
              <a:t>_    can convert the latter in DIOR, p.5,#7)</a:t>
            </a:r>
          </a:p>
          <a:p>
            <a:r>
              <a:rPr lang="en-US" altLang="ja-JP" sz="2000">
                <a:latin typeface="Times New Roman" charset="0"/>
              </a:rPr>
              <a:t> 3. Average ELASTIC properties (Reuss, Voigt, Hill, self-consistent)</a:t>
            </a:r>
          </a:p>
          <a:p>
            <a:r>
              <a:rPr lang="en-US" altLang="ja-JP" sz="2000">
                <a:latin typeface="Times New Roman" charset="0"/>
              </a:rPr>
              <a:t>    (Program by C. Tome) Input ELTEX.DAT, ELMOD.DAT; out ELOUT?.DAT</a:t>
            </a:r>
          </a:p>
          <a:p>
            <a:r>
              <a:rPr lang="en-US" altLang="ja-JP" sz="2000">
                <a:latin typeface="Times New Roman" charset="0"/>
              </a:rPr>
              <a:t> 4. SIMULATION of polycrystal PLASTICITY from weighted grains file -</a:t>
            </a:r>
          </a:p>
          <a:p>
            <a:r>
              <a:rPr lang="en-US" altLang="ja-JP" sz="2000">
                <a:latin typeface="Times New Roman" charset="0"/>
              </a:rPr>
              <a:t>    LApp code: with rate sensitivity and grain shape effects,</a:t>
            </a:r>
          </a:p>
          <a:p>
            <a:r>
              <a:rPr lang="en-US" altLang="ja-JP" sz="2000">
                <a:latin typeface="Times New Roman" charset="0"/>
              </a:rPr>
              <a:t>    for all crystal and sample symmetries (not much twinning):</a:t>
            </a:r>
          </a:p>
          <a:p>
            <a:r>
              <a:rPr lang="en-US" altLang="ja-JP" sz="2000">
                <a:latin typeface="Times New Roman" charset="0"/>
              </a:rPr>
              <a:t>    calculate current yield surface, Lankford coefficients;</a:t>
            </a:r>
          </a:p>
          <a:p>
            <a:r>
              <a:rPr lang="en-US" altLang="ja-JP" sz="2000">
                <a:latin typeface="Times New Roman" charset="0"/>
              </a:rPr>
              <a:t>    predict texture development, Taylor factors,</a:t>
            </a:r>
          </a:p>
          <a:p>
            <a:r>
              <a:rPr lang="en-US" altLang="ja-JP" sz="2000">
                <a:latin typeface="Times New Roman" charset="0"/>
              </a:rPr>
              <a:t>    stress/strain curves for all straining paths. Up to 1152 grains.</a:t>
            </a:r>
          </a:p>
          <a:p>
            <a:r>
              <a:rPr lang="en-US" altLang="ja-JP" sz="2000">
                <a:latin typeface="Times New Roman" charset="0"/>
              </a:rPr>
              <a:t> SHEET properties directly from harmonic coefficients (Kallend)</a:t>
            </a:r>
          </a:p>
          <a:p>
            <a:r>
              <a:rPr lang="en-US" altLang="ja-JP" sz="2000">
                <a:latin typeface="Times New Roman" charset="0"/>
              </a:rPr>
              <a:t>       (only for orthotropic plane strain, cubic metals):</a:t>
            </a:r>
          </a:p>
          <a:p>
            <a:r>
              <a:rPr lang="en-US" altLang="ja-JP" sz="2000">
                <a:latin typeface="Times New Roman" charset="0"/>
              </a:rPr>
              <a:t> 5. Yield locus section (11,22) for any angle in plane (Bishop-Hill)</a:t>
            </a:r>
          </a:p>
          <a:p>
            <a:r>
              <a:rPr lang="en-US" altLang="ja-JP" sz="2000">
                <a:latin typeface="Times New Roman" charset="0"/>
              </a:rPr>
              <a:t> 6. Lankford coefficients (Hosford-Backofen model)</a:t>
            </a:r>
          </a:p>
          <a:p>
            <a:r>
              <a:rPr lang="en-US" altLang="ja-JP" sz="2000">
                <a:latin typeface="Times New Roman" charset="0"/>
              </a:rPr>
              <a:t> Please type a number from 0 to 6 --&gt;</a:t>
            </a:r>
          </a:p>
        </p:txBody>
      </p:sp>
      <p:sp>
        <p:nvSpPr>
          <p:cNvPr id="128004" name="Rectangle 4"/>
          <p:cNvSpPr>
            <a:spLocks noChangeArrowheads="1"/>
          </p:cNvSpPr>
          <p:nvPr/>
        </p:nvSpPr>
        <p:spPr bwMode="auto">
          <a:xfrm>
            <a:off x="228600" y="3048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28005" name="Rectangle 5"/>
          <p:cNvSpPr>
            <a:spLocks noChangeArrowheads="1"/>
          </p:cNvSpPr>
          <p:nvPr/>
        </p:nvSpPr>
        <p:spPr bwMode="auto">
          <a:xfrm>
            <a:off x="304800" y="1295400"/>
            <a:ext cx="8077200" cy="914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28006" name="TextBox 5"/>
          <p:cNvSpPr txBox="1">
            <a:spLocks noChangeArrowheads="1"/>
          </p:cNvSpPr>
          <p:nvPr/>
        </p:nvSpPr>
        <p:spPr bwMode="auto">
          <a:xfrm>
            <a:off x="7239000" y="838200"/>
            <a:ext cx="1620838"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WEIGHTS</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WEIGHTS</a:t>
            </a:r>
            <a:endParaRPr lang="en-US" dirty="0"/>
          </a:p>
        </p:txBody>
      </p:sp>
      <p:sp>
        <p:nvSpPr>
          <p:cNvPr id="3" name="Slide Number Placeholder 2"/>
          <p:cNvSpPr>
            <a:spLocks noGrp="1"/>
          </p:cNvSpPr>
          <p:nvPr>
            <p:ph type="sldNum" sz="quarter" idx="12"/>
          </p:nvPr>
        </p:nvSpPr>
        <p:spPr/>
        <p:txBody>
          <a:bodyPr/>
          <a:lstStyle/>
          <a:p>
            <a:pPr>
              <a:defRPr/>
            </a:pPr>
            <a:fld id="{A09BC605-2598-BD4B-BA0C-306A4883DA5A}" type="slidenum">
              <a:rPr lang="en-US" smtClean="0"/>
              <a:pPr>
                <a:defRPr/>
              </a:pPr>
              <a:t>66</a:t>
            </a:fld>
            <a:endParaRPr lang="en-US"/>
          </a:p>
        </p:txBody>
      </p:sp>
      <p:sp>
        <p:nvSpPr>
          <p:cNvPr id="4" name="Rectangle 3"/>
          <p:cNvSpPr txBox="1">
            <a:spLocks noChangeArrowheads="1"/>
          </p:cNvSpPr>
          <p:nvPr/>
        </p:nvSpPr>
        <p:spPr>
          <a:xfrm>
            <a:off x="228600" y="1143000"/>
            <a:ext cx="8458200" cy="5638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eaLnBrk="1" hangingPunct="1"/>
            <a:r>
              <a:rPr lang="en-US" altLang="ja-JP" sz="2400" dirty="0" smtClean="0"/>
              <a:t>What does WEIGHTS do?</a:t>
            </a:r>
          </a:p>
          <a:p>
            <a:pPr eaLnBrk="1" hangingPunct="1"/>
            <a:r>
              <a:rPr lang="en-US" sz="2400" dirty="0"/>
              <a:t>Think of WEIGHTS as doing a merge between the texture-being-sampled (i.e. the SOD file made from the </a:t>
            </a:r>
            <a:r>
              <a:rPr lang="en-US" sz="2400" dirty="0" err="1" smtClean="0"/>
              <a:t>popLA</a:t>
            </a:r>
            <a:r>
              <a:rPr lang="en-US" sz="2400" dirty="0" smtClean="0"/>
              <a:t> analysis or from binning of oim2wts </a:t>
            </a:r>
            <a:r>
              <a:rPr lang="en-US" sz="2400" dirty="0"/>
              <a:t>output) and the random-set-of-orientations-to-be-fitted, so that the list used as input to VPSC is long enough to be representative (via the weighting) but short enough to give reasonable run times.  Thus WEIGHTS asks 1st for the texture-being-sampled and 2nd for the list-to-be-fitted.  Using </a:t>
            </a:r>
            <a:r>
              <a:rPr lang="en-US" sz="2400" dirty="0" smtClean="0"/>
              <a:t>a long list of randomly chosen orientations, e.g. random200k.wts, </a:t>
            </a:r>
            <a:r>
              <a:rPr lang="en-US" sz="2400" dirty="0"/>
              <a:t>for the 2nd </a:t>
            </a:r>
            <a:r>
              <a:rPr lang="en-US" sz="2400" dirty="0" smtClean="0"/>
              <a:t>input gives </a:t>
            </a:r>
            <a:r>
              <a:rPr lang="en-US" sz="2400" dirty="0"/>
              <a:t>you the freedom to pick a larger or smaller set of orientations to be fitted</a:t>
            </a:r>
            <a:r>
              <a:rPr lang="en-US" sz="2400" dirty="0" smtClean="0"/>
              <a:t>.</a:t>
            </a:r>
          </a:p>
          <a:p>
            <a:pPr eaLnBrk="1" hangingPunct="1"/>
            <a:r>
              <a:rPr lang="en-US" altLang="ja-JP" sz="2400" dirty="0" smtClean="0"/>
              <a:t>In general, use SOD datasets with no sample symmetry (1</a:t>
            </a:r>
            <a:r>
              <a:rPr lang="en-US" altLang="ja-JP" sz="2400" baseline="30000" dirty="0" smtClean="0"/>
              <a:t>st</a:t>
            </a:r>
            <a:r>
              <a:rPr lang="en-US" altLang="ja-JP" sz="2400" dirty="0" smtClean="0"/>
              <a:t> Euler angle 0-360°).</a:t>
            </a:r>
            <a:endParaRPr lang="en-US" altLang="ja-JP" sz="2400" dirty="0"/>
          </a:p>
        </p:txBody>
      </p:sp>
    </p:spTree>
    <p:extLst>
      <p:ext uri="{BB962C8B-B14F-4D97-AF65-F5344CB8AC3E}">
        <p14:creationId xmlns:p14="http://schemas.microsoft.com/office/powerpoint/2010/main" val="4046503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p:cNvSpPr>
            <a:spLocks noGrp="1"/>
          </p:cNvSpPr>
          <p:nvPr>
            <p:ph type="sldNum" sz="quarter" idx="12"/>
          </p:nvPr>
        </p:nvSpPr>
        <p:spPr>
          <a:noFill/>
        </p:spPr>
        <p:txBody>
          <a:bodyPr/>
          <a:lstStyle/>
          <a:p>
            <a:fld id="{269FF76D-26DA-F642-8160-A91AB679DC84}" type="slidenum">
              <a:rPr lang="en-US" altLang="ja-JP" smtClean="0"/>
              <a:pPr/>
              <a:t>67</a:t>
            </a:fld>
            <a:endParaRPr lang="en-US" altLang="ja-JP" smtClean="0"/>
          </a:p>
        </p:txBody>
      </p:sp>
      <p:sp>
        <p:nvSpPr>
          <p:cNvPr id="44034" name="Rectangle 2"/>
          <p:cNvSpPr>
            <a:spLocks noGrp="1" noChangeArrowheads="1"/>
          </p:cNvSpPr>
          <p:nvPr>
            <p:ph type="title"/>
          </p:nvPr>
        </p:nvSpPr>
        <p:spPr/>
        <p:txBody>
          <a:bodyPr/>
          <a:lstStyle/>
          <a:p>
            <a:pPr eaLnBrk="1" hangingPunct="1">
              <a:defRPr/>
            </a:pPr>
            <a:r>
              <a:rPr lang="en-US"/>
              <a:t>Making a .WTS file</a:t>
            </a:r>
          </a:p>
        </p:txBody>
      </p:sp>
      <p:sp>
        <p:nvSpPr>
          <p:cNvPr id="130052" name="Text Box 3"/>
          <p:cNvSpPr txBox="1">
            <a:spLocks noChangeArrowheads="1"/>
          </p:cNvSpPr>
          <p:nvPr/>
        </p:nvSpPr>
        <p:spPr bwMode="auto">
          <a:xfrm>
            <a:off x="685800" y="1600200"/>
            <a:ext cx="7842250" cy="4760913"/>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Directory of C:\x\demo16FB             ¦ Volume in drive C has no label</a:t>
            </a:r>
          </a:p>
          <a:p>
            <a:r>
              <a:rPr lang="en-US" altLang="ja-JP" sz="1800">
                <a:latin typeface="Times New Roman" charset="0"/>
              </a:rPr>
              <a:t>olume</a:t>
            </a:r>
          </a:p>
          <a:p>
            <a:r>
              <a:rPr lang="en-US" altLang="ja-JP" sz="1800">
                <a:latin typeface="Times New Roman" charset="0"/>
              </a:rPr>
              <a:t>                    2,147,155,968 bytes free</a:t>
            </a:r>
          </a:p>
          <a:p>
            <a:r>
              <a:rPr lang="en-US" altLang="ja-JP" sz="1800">
                <a:latin typeface="Times New Roman" charset="0"/>
              </a:rPr>
              <a:t>*******************************************************************</a:t>
            </a:r>
          </a:p>
          <a:p>
            <a:r>
              <a:rPr lang="en-US" altLang="ja-JP" sz="1800">
                <a:latin typeface="Times New Roman" charset="0"/>
              </a:rPr>
              <a:t>For discrete grains files, use the following (in c:\x):</a:t>
            </a:r>
          </a:p>
          <a:p>
            <a:r>
              <a:rPr lang="en-US" altLang="ja-JP" sz="1800">
                <a:latin typeface="Times New Roman" charset="0"/>
              </a:rPr>
              <a:t>filename   min.cry.sym     min.sam.sym     use #grains:</a:t>
            </a:r>
          </a:p>
          <a:p>
            <a:r>
              <a:rPr lang="en-US" altLang="ja-JP" sz="1800">
                <a:latin typeface="Times New Roman" charset="0"/>
              </a:rPr>
              <a:t>--------   -----------     -----------     -----------</a:t>
            </a:r>
          </a:p>
          <a:p>
            <a:r>
              <a:rPr lang="en-US" altLang="ja-JP" sz="1800">
                <a:latin typeface="Times New Roman" charset="0"/>
              </a:rPr>
              <a:t>texRAN         any             any           any(1000)</a:t>
            </a:r>
          </a:p>
          <a:p>
            <a:r>
              <a:rPr lang="en-US" altLang="ja-JP" sz="1800">
                <a:latin typeface="Times New Roman" charset="0"/>
              </a:rPr>
              <a:t>texRAN.WTS  tetragonal       Z-diad          all(1000)</a:t>
            </a:r>
          </a:p>
          <a:p>
            <a:r>
              <a:rPr lang="en-US" altLang="ja-JP" sz="1800">
                <a:latin typeface="Times New Roman" charset="0"/>
              </a:rPr>
              <a:t>texISO.wts  tetragonal  any/Z-diad/ortho.  1024/512/256</a:t>
            </a:r>
          </a:p>
          <a:p>
            <a:r>
              <a:rPr lang="en-US" altLang="ja-JP" sz="1800">
                <a:latin typeface="Times New Roman" charset="0"/>
              </a:rPr>
              <a:t>texCUB.wts     cubic    any/Z-diad/ortho.  3072/1536/768</a:t>
            </a:r>
          </a:p>
          <a:p>
            <a:r>
              <a:rPr lang="en-US" altLang="ja-JP" sz="1800">
                <a:latin typeface="Times New Roman" charset="0"/>
              </a:rPr>
              <a:t> ...here, average triplets, so final # is  1024/512/256</a:t>
            </a:r>
          </a:p>
          <a:p>
            <a:r>
              <a:rPr lang="en-US" altLang="ja-JP" sz="1800">
                <a:latin typeface="Times New Roman" charset="0"/>
              </a:rPr>
              <a:t>texREG.wts  tetragonal  diad on Z or Y     3456 (/3=1152 for cubic)</a:t>
            </a:r>
          </a:p>
          <a:p>
            <a:r>
              <a:rPr lang="en-US" altLang="ja-JP" sz="1800">
                <a:latin typeface="Times New Roman" charset="0"/>
              </a:rPr>
              <a:t>                        orthotropic        1728 (/3=576 for cubic)</a:t>
            </a:r>
          </a:p>
          <a:p>
            <a:r>
              <a:rPr lang="en-US" altLang="ja-JP" sz="1800">
                <a:latin typeface="Times New Roman" charset="0"/>
              </a:rPr>
              <a:t>                        fiber which stays   192 (/3=64 for cubic)</a:t>
            </a:r>
          </a:p>
          <a:p>
            <a:r>
              <a:rPr lang="en-US" altLang="ja-JP" sz="1800">
                <a:latin typeface="Times New Roman" charset="0"/>
              </a:rPr>
              <a:t>*******************************************************************</a:t>
            </a:r>
          </a:p>
          <a:p>
            <a:r>
              <a:rPr lang="en-US" altLang="ja-JP" sz="1800">
                <a:latin typeface="Times New Roman" charset="0"/>
              </a:rPr>
              <a:t>Intensity file (w/ext:.SOP or .S?D, default=.SOD): </a:t>
            </a:r>
            <a:r>
              <a:rPr lang="en-US" altLang="ja-JP" sz="1800">
                <a:solidFill>
                  <a:srgbClr val="FF0000"/>
                </a:solidFill>
                <a:latin typeface="Times New Roman" charset="0"/>
              </a:rPr>
              <a:t>demo.sod</a:t>
            </a:r>
            <a:endParaRPr lang="en-US" altLang="ja-JP" sz="18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p:cNvSpPr>
            <a:spLocks noGrp="1"/>
          </p:cNvSpPr>
          <p:nvPr>
            <p:ph type="sldNum" sz="quarter" idx="12"/>
          </p:nvPr>
        </p:nvSpPr>
        <p:spPr>
          <a:noFill/>
        </p:spPr>
        <p:txBody>
          <a:bodyPr/>
          <a:lstStyle/>
          <a:p>
            <a:fld id="{61CA5634-E1D8-314C-AAC2-6BC013A0063D}" type="slidenum">
              <a:rPr lang="en-US" altLang="ja-JP" smtClean="0"/>
              <a:pPr/>
              <a:t>68</a:t>
            </a:fld>
            <a:endParaRPr lang="en-US" altLang="ja-JP" smtClean="0"/>
          </a:p>
        </p:txBody>
      </p:sp>
      <p:sp>
        <p:nvSpPr>
          <p:cNvPr id="46082" name="Rectangle 2"/>
          <p:cNvSpPr>
            <a:spLocks noGrp="1" noChangeArrowheads="1"/>
          </p:cNvSpPr>
          <p:nvPr>
            <p:ph type="title"/>
          </p:nvPr>
        </p:nvSpPr>
        <p:spPr>
          <a:xfrm>
            <a:off x="685800" y="0"/>
            <a:ext cx="7772400" cy="762000"/>
          </a:xfrm>
        </p:spPr>
        <p:txBody>
          <a:bodyPr/>
          <a:lstStyle/>
          <a:p>
            <a:pPr eaLnBrk="1" hangingPunct="1">
              <a:defRPr/>
            </a:pPr>
            <a:r>
              <a:rPr lang="en-US" dirty="0"/>
              <a:t>WTS, contd.</a:t>
            </a:r>
          </a:p>
        </p:txBody>
      </p:sp>
      <p:sp>
        <p:nvSpPr>
          <p:cNvPr id="132100" name="Text Box 3"/>
          <p:cNvSpPr txBox="1">
            <a:spLocks noChangeArrowheads="1"/>
          </p:cNvSpPr>
          <p:nvPr/>
        </p:nvSpPr>
        <p:spPr bwMode="auto">
          <a:xfrm>
            <a:off x="762000" y="838200"/>
            <a:ext cx="8001000" cy="5035550"/>
          </a:xfrm>
          <a:prstGeom prst="rect">
            <a:avLst/>
          </a:prstGeom>
          <a:noFill/>
          <a:ln w="9525">
            <a:noFill/>
            <a:miter lim="800000"/>
            <a:headEnd/>
            <a:tailEnd/>
          </a:ln>
        </p:spPr>
        <p:txBody>
          <a:bodyPr wrap="square">
            <a:prstTxWarp prst="textNoShape">
              <a:avLst/>
            </a:prstTxWarp>
            <a:spAutoFit/>
          </a:bodyPr>
          <a:lstStyle/>
          <a:p>
            <a:r>
              <a:rPr lang="en-US" altLang="ja-JP" sz="1800" dirty="0">
                <a:latin typeface="Times New Roman" charset="0"/>
              </a:rPr>
              <a:t>Discard grains below a certain weight? Which? 0.</a:t>
            </a:r>
          </a:p>
          <a:p>
            <a:r>
              <a:rPr lang="en-US" altLang="ja-JP" sz="1800" dirty="0">
                <a:solidFill>
                  <a:srgbClr val="FF0000"/>
                </a:solidFill>
                <a:latin typeface="Times New Roman" charset="0"/>
              </a:rPr>
              <a:t>.1</a:t>
            </a:r>
            <a:endParaRPr lang="en-US" altLang="ja-JP" sz="1800" dirty="0">
              <a:latin typeface="Times New Roman" charset="0"/>
            </a:endParaRPr>
          </a:p>
          <a:p>
            <a:r>
              <a:rPr lang="en-US" altLang="ja-JP" sz="1800" dirty="0" err="1">
                <a:latin typeface="Times New Roman" charset="0"/>
              </a:rPr>
              <a:t>texran</a:t>
            </a:r>
            <a:r>
              <a:rPr lang="en-US" altLang="ja-JP" sz="1800" dirty="0">
                <a:latin typeface="Times New Roman" charset="0"/>
              </a:rPr>
              <a:t>  :use any portion (only file when less than </a:t>
            </a:r>
            <a:r>
              <a:rPr lang="en-US" altLang="ja-JP" sz="1800" dirty="0" err="1">
                <a:latin typeface="Times New Roman" charset="0"/>
              </a:rPr>
              <a:t>tetr.cry.sym</a:t>
            </a:r>
            <a:r>
              <a:rPr lang="en-US" altLang="ja-JP" sz="1800" dirty="0">
                <a:latin typeface="Times New Roman" charset="0"/>
              </a:rPr>
              <a:t>.)</a:t>
            </a:r>
          </a:p>
          <a:p>
            <a:r>
              <a:rPr lang="en-US" altLang="ja-JP" sz="1800" dirty="0">
                <a:latin typeface="Times New Roman" charset="0"/>
              </a:rPr>
              <a:t>  </a:t>
            </a:r>
            <a:r>
              <a:rPr lang="en-US" altLang="ja-JP" sz="1800" dirty="0" err="1">
                <a:latin typeface="Times New Roman" charset="0"/>
              </a:rPr>
              <a:t>Evm</a:t>
            </a:r>
            <a:r>
              <a:rPr lang="en-US" altLang="ja-JP" sz="1800" dirty="0">
                <a:latin typeface="Times New Roman" charset="0"/>
              </a:rPr>
              <a:t>    F11    F12    F13    F21    F22    F23    F31    F32    F33</a:t>
            </a:r>
          </a:p>
          <a:p>
            <a:r>
              <a:rPr lang="en-US" altLang="ja-JP" sz="1800" dirty="0">
                <a:latin typeface="Times New Roman" charset="0"/>
              </a:rPr>
              <a:t>  0.000  1.000  0.000  0.000  0.000  1.000  0.000  0.000  0.000  1.000</a:t>
            </a:r>
          </a:p>
          <a:p>
            <a:r>
              <a:rPr lang="en-US" altLang="ja-JP" sz="1800" dirty="0" err="1">
                <a:latin typeface="Times New Roman" charset="0"/>
              </a:rPr>
              <a:t>Kocks:Psi</a:t>
            </a:r>
            <a:r>
              <a:rPr lang="en-US" altLang="ja-JP" sz="1800" dirty="0">
                <a:latin typeface="Times New Roman" charset="0"/>
              </a:rPr>
              <a:t>  Theta   phi    weight   (up to 6 state parameters, f8.2)   XYZ= 1 2</a:t>
            </a:r>
          </a:p>
          <a:p>
            <a:r>
              <a:rPr lang="en-US" altLang="ja-JP" sz="1800" dirty="0">
                <a:latin typeface="Times New Roman" charset="0"/>
              </a:rPr>
              <a:t>Is this a file of triplets to be averaged&lt;1&gt;? </a:t>
            </a:r>
            <a:r>
              <a:rPr lang="en-US" altLang="ja-JP" sz="1800" dirty="0">
                <a:solidFill>
                  <a:srgbClr val="FF0000"/>
                </a:solidFill>
                <a:latin typeface="Times New Roman" charset="0"/>
              </a:rPr>
              <a:t>0</a:t>
            </a:r>
            <a:endParaRPr lang="en-US" altLang="ja-JP" sz="1800" dirty="0">
              <a:latin typeface="Times New Roman" charset="0"/>
            </a:endParaRPr>
          </a:p>
          <a:p>
            <a:r>
              <a:rPr lang="en-US" altLang="ja-JP" sz="1800" dirty="0">
                <a:latin typeface="Times New Roman" charset="0"/>
              </a:rPr>
              <a:t>How many orientations total? </a:t>
            </a:r>
            <a:r>
              <a:rPr lang="en-US" altLang="ja-JP" sz="1800" dirty="0">
                <a:solidFill>
                  <a:srgbClr val="FF0000"/>
                </a:solidFill>
                <a:latin typeface="Times New Roman" charset="0"/>
              </a:rPr>
              <a:t>1500</a:t>
            </a:r>
            <a:endParaRPr lang="en-US" altLang="ja-JP" sz="1800" dirty="0">
              <a:latin typeface="Times New Roman" charset="0"/>
            </a:endParaRPr>
          </a:p>
          <a:p>
            <a:r>
              <a:rPr lang="en-US" altLang="ja-JP" sz="1800" dirty="0">
                <a:latin typeface="Times New Roman" charset="0"/>
              </a:rPr>
              <a:t>Do you wish to bring grains from outside the irreducible area</a:t>
            </a:r>
          </a:p>
          <a:p>
            <a:r>
              <a:rPr lang="en-US" altLang="ja-JP" sz="1800" dirty="0">
                <a:latin typeface="Times New Roman" charset="0"/>
              </a:rPr>
              <a:t>  into it, by applying 360/</a:t>
            </a:r>
            <a:r>
              <a:rPr lang="en-US" altLang="ja-JP" sz="1800" dirty="0" err="1">
                <a:latin typeface="Times New Roman" charset="0"/>
              </a:rPr>
              <a:t>PHImax</a:t>
            </a:r>
            <a:r>
              <a:rPr lang="en-US" altLang="ja-JP" sz="1800" dirty="0">
                <a:latin typeface="Times New Roman" charset="0"/>
              </a:rPr>
              <a:t>-fold crystal Z-axis?</a:t>
            </a:r>
          </a:p>
          <a:p>
            <a:r>
              <a:rPr lang="en-US" altLang="ja-JP" sz="1800" dirty="0">
                <a:latin typeface="Times New Roman" charset="0"/>
              </a:rPr>
              <a:t>  (Use 0 with TEXLAT.WTS, TEXISO.WTS, TEXCUB.WTS)-&gt;   </a:t>
            </a:r>
            <a:r>
              <a:rPr lang="en-US" altLang="ja-JP" sz="1800" dirty="0">
                <a:solidFill>
                  <a:srgbClr val="FF0000"/>
                </a:solidFill>
                <a:latin typeface="Times New Roman" charset="0"/>
              </a:rPr>
              <a:t>1</a:t>
            </a:r>
            <a:endParaRPr lang="en-US" altLang="ja-JP" sz="1800" dirty="0">
              <a:latin typeface="Times New Roman" charset="0"/>
            </a:endParaRPr>
          </a:p>
          <a:p>
            <a:r>
              <a:rPr lang="en-US" altLang="ja-JP" sz="1800" dirty="0">
                <a:latin typeface="Times New Roman" charset="0"/>
              </a:rPr>
              <a:t>Writing file</a:t>
            </a:r>
          </a:p>
          <a:p>
            <a:r>
              <a:rPr lang="en-US" altLang="ja-JP" sz="1800" dirty="0">
                <a:latin typeface="Times New Roman" charset="0"/>
              </a:rPr>
              <a:t>demo    .</a:t>
            </a:r>
            <a:r>
              <a:rPr lang="en-US" altLang="ja-JP" sz="1800" dirty="0" err="1">
                <a:latin typeface="Times New Roman" charset="0"/>
              </a:rPr>
              <a:t>wts</a:t>
            </a:r>
            <a:endParaRPr lang="en-US" altLang="ja-JP" sz="1800" dirty="0">
              <a:latin typeface="Times New Roman" charset="0"/>
            </a:endParaRPr>
          </a:p>
          <a:p>
            <a:r>
              <a:rPr lang="en-US" altLang="ja-JP" sz="1800" dirty="0">
                <a:latin typeface="Times New Roman" charset="0"/>
              </a:rPr>
              <a:t> 681 grains written</a:t>
            </a:r>
          </a:p>
          <a:p>
            <a:r>
              <a:rPr lang="en-US" altLang="ja-JP" sz="1800" dirty="0">
                <a:latin typeface="Times New Roman" charset="0"/>
              </a:rPr>
              <a:t>Volume fraction  .01 discarded</a:t>
            </a:r>
          </a:p>
          <a:p>
            <a:r>
              <a:rPr lang="en-US" altLang="ja-JP" sz="1800" dirty="0">
                <a:latin typeface="Times New Roman" charset="0"/>
              </a:rPr>
              <a:t>You may wish to rerun with different limit on weights...</a:t>
            </a:r>
          </a:p>
          <a:p>
            <a:r>
              <a:rPr lang="en-US" altLang="ja-JP" sz="1800" dirty="0">
                <a:latin typeface="Times New Roman" charset="0"/>
              </a:rPr>
              <a:t>For grain-shape effect, you must manually adjust F in .WTS file!</a:t>
            </a:r>
          </a:p>
          <a:p>
            <a:r>
              <a:rPr lang="en-US" altLang="ja-JP" sz="1800" dirty="0">
                <a:latin typeface="Times New Roman" charset="0"/>
              </a:rPr>
              <a:t>(Also, you may wish to record </a:t>
            </a:r>
            <a:r>
              <a:rPr lang="en-US" altLang="ja-JP" sz="1800" dirty="0" err="1">
                <a:latin typeface="Times New Roman" charset="0"/>
              </a:rPr>
              <a:t>vol.fraction</a:t>
            </a:r>
            <a:r>
              <a:rPr lang="en-US" altLang="ja-JP" sz="1800" dirty="0">
                <a:latin typeface="Times New Roman" charset="0"/>
              </a:rPr>
              <a:t> discarded in 1st line.)</a:t>
            </a:r>
          </a:p>
        </p:txBody>
      </p:sp>
      <p:sp>
        <p:nvSpPr>
          <p:cNvPr id="2" name="Rectangle 1"/>
          <p:cNvSpPr/>
          <p:nvPr/>
        </p:nvSpPr>
        <p:spPr>
          <a:xfrm>
            <a:off x="609600" y="5943600"/>
            <a:ext cx="8382000" cy="584776"/>
          </a:xfrm>
          <a:prstGeom prst="rect">
            <a:avLst/>
          </a:prstGeom>
        </p:spPr>
        <p:txBody>
          <a:bodyPr wrap="square">
            <a:spAutoFit/>
          </a:bodyPr>
          <a:lstStyle/>
          <a:p>
            <a:r>
              <a:rPr lang="en-US" altLang="ja-JP" sz="1600" dirty="0" smtClean="0">
                <a:solidFill>
                  <a:srgbClr val="000090"/>
                </a:solidFill>
              </a:rPr>
              <a:t>• Modern versions of WEIGHTS have options to read and write Bunge angles, to adjust the format of the output for use as VPSC input, and to read hexagonal textures.</a:t>
            </a:r>
            <a:endParaRPr lang="en-US" sz="16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p>
            <a:fld id="{2DBD9ECD-B17F-444F-8DA7-DC253B69DDCC}" type="slidenum">
              <a:rPr lang="en-US" altLang="ja-JP" smtClean="0"/>
              <a:pPr/>
              <a:t>69</a:t>
            </a:fld>
            <a:endParaRPr lang="en-US" altLang="ja-JP" smtClean="0"/>
          </a:p>
        </p:txBody>
      </p:sp>
      <p:sp>
        <p:nvSpPr>
          <p:cNvPr id="51202" name="Rectangle 2"/>
          <p:cNvSpPr>
            <a:spLocks noGrp="1" noChangeArrowheads="1"/>
          </p:cNvSpPr>
          <p:nvPr>
            <p:ph type="title"/>
          </p:nvPr>
        </p:nvSpPr>
        <p:spPr/>
        <p:txBody>
          <a:bodyPr/>
          <a:lstStyle/>
          <a:p>
            <a:pPr eaLnBrk="1" hangingPunct="1">
              <a:defRPr/>
            </a:pPr>
            <a:r>
              <a:rPr lang="en-US"/>
              <a:t>FAQs: POD and PODIN</a:t>
            </a:r>
          </a:p>
        </p:txBody>
      </p:sp>
      <p:sp>
        <p:nvSpPr>
          <p:cNvPr id="134148" name="Rectangle 3"/>
          <p:cNvSpPr>
            <a:spLocks noGrp="1" noChangeArrowheads="1"/>
          </p:cNvSpPr>
          <p:nvPr>
            <p:ph type="body" idx="1"/>
          </p:nvPr>
        </p:nvSpPr>
        <p:spPr>
          <a:xfrm>
            <a:off x="457200" y="1066800"/>
            <a:ext cx="8153400" cy="5334000"/>
          </a:xfrm>
        </p:spPr>
        <p:txBody>
          <a:bodyPr/>
          <a:lstStyle/>
          <a:p>
            <a:pPr eaLnBrk="1" hangingPunct="1">
              <a:lnSpc>
                <a:spcPct val="90000"/>
              </a:lnSpc>
            </a:pPr>
            <a:r>
              <a:rPr lang="en-US" altLang="ja-JP" sz="1400" dirty="0"/>
              <a:t>A frequent problem with using </a:t>
            </a:r>
            <a:r>
              <a:rPr lang="en-US" altLang="ja-JP" sz="1400" dirty="0" err="1"/>
              <a:t>popLA</a:t>
            </a:r>
            <a:r>
              <a:rPr lang="en-US" altLang="ja-JP" sz="1400" dirty="0"/>
              <a:t> for the first time concerns the main graphics program, POD.  This program expects to see a file called PODIN.  This file merely serves to record what parameters were used the last time that POD was run.</a:t>
            </a:r>
          </a:p>
          <a:p>
            <a:pPr eaLnBrk="1" hangingPunct="1">
              <a:lnSpc>
                <a:spcPct val="90000"/>
              </a:lnSpc>
            </a:pPr>
            <a:r>
              <a:rPr lang="en-US" altLang="ja-JP" sz="1400" dirty="0"/>
              <a:t>The file is available from </a:t>
            </a:r>
            <a:r>
              <a:rPr lang="en-US" altLang="ja-JP" sz="1400" dirty="0" err="1"/>
              <a:t>Rollett’s</a:t>
            </a:r>
            <a:r>
              <a:rPr lang="en-US" altLang="ja-JP" sz="1400" dirty="0"/>
              <a:t> </a:t>
            </a:r>
            <a:r>
              <a:rPr lang="en-US" altLang="ja-JP" sz="1400" dirty="0" err="1"/>
              <a:t>popLA</a:t>
            </a:r>
            <a:r>
              <a:rPr lang="en-US" altLang="ja-JP" sz="1400" dirty="0"/>
              <a:t> page:</a:t>
            </a:r>
            <a:br>
              <a:rPr lang="en-US" altLang="ja-JP" sz="1400" dirty="0"/>
            </a:br>
            <a:r>
              <a:rPr lang="en-US" altLang="ja-JP" sz="1400" dirty="0" err="1"/>
              <a:t>neon.materials.cmu.edu/rollett/popLA</a:t>
            </a:r>
            <a:r>
              <a:rPr lang="en-US" altLang="ja-JP" sz="1400" dirty="0"/>
              <a:t>   </a:t>
            </a:r>
          </a:p>
          <a:p>
            <a:pPr eaLnBrk="1" hangingPunct="1">
              <a:lnSpc>
                <a:spcPct val="90000"/>
              </a:lnSpc>
            </a:pPr>
            <a:r>
              <a:rPr lang="en-US" altLang="ja-JP" sz="1400" dirty="0"/>
              <a:t>Even if you have the file present in your \X directory, you will still need to copy it into whatever directory you are working in </a:t>
            </a:r>
            <a:br>
              <a:rPr lang="en-US" altLang="ja-JP" sz="1400" dirty="0"/>
            </a:br>
            <a:r>
              <a:rPr lang="en-US" altLang="ja-JP" sz="1400" dirty="0"/>
              <a:t>(copy C:\X\PODIN .).</a:t>
            </a:r>
          </a:p>
          <a:p>
            <a:pPr eaLnBrk="1" hangingPunct="1">
              <a:lnSpc>
                <a:spcPct val="90000"/>
              </a:lnSpc>
            </a:pPr>
            <a:r>
              <a:rPr lang="en-US" altLang="ja-JP" sz="1400" dirty="0"/>
              <a:t>Note that the main issue with POD under XP is that “</a:t>
            </a:r>
            <a:r>
              <a:rPr lang="en-US" altLang="ja-JP" sz="1400" dirty="0" err="1"/>
              <a:t>PrintScreen</a:t>
            </a:r>
            <a:r>
              <a:rPr lang="en-US" altLang="ja-JP" sz="1400" dirty="0"/>
              <a:t>” no longer works.  An alternative approach to graphics is to use postscript-based graphics.  Programs (scripts) exist to plot pole figure information with GMT [Generic Mapping Tools, </a:t>
            </a:r>
            <a:r>
              <a:rPr lang="en-US" altLang="ja-JP" sz="1400" dirty="0">
                <a:hlinkClick r:id="rId3"/>
              </a:rPr>
              <a:t>http://gmt.soest.hawaii.edu/</a:t>
            </a:r>
            <a:r>
              <a:rPr lang="en-US" altLang="ja-JP" sz="1400" dirty="0"/>
              <a:t> ].  The script is called “</a:t>
            </a:r>
            <a:r>
              <a:rPr lang="en-US" altLang="ja-JP" sz="1400" dirty="0" err="1"/>
              <a:t>Draw_Stereograms</a:t>
            </a:r>
            <a:r>
              <a:rPr lang="en-US" altLang="ja-JP" sz="1400" dirty="0"/>
              <a:t>” and can be found in </a:t>
            </a:r>
            <a:r>
              <a:rPr lang="en-US" altLang="ja-JP" sz="1400" dirty="0" err="1"/>
              <a:t>texture_subroutines</a:t>
            </a:r>
            <a:r>
              <a:rPr lang="en-US" altLang="ja-JP" sz="1400" dirty="0"/>
              <a:t> in a folder called “plotting with GMT” on my website.  There is also a small conversion program called “pf2GMT.f” that converts data files to GMT format, for </a:t>
            </a:r>
            <a:r>
              <a:rPr lang="en-US" altLang="ja-JP" sz="1400" dirty="0" err="1"/>
              <a:t>Draw_stereograms</a:t>
            </a:r>
            <a:r>
              <a:rPr lang="en-US" altLang="ja-JP" sz="1400" dirty="0"/>
              <a:t> to use as input.</a:t>
            </a:r>
          </a:p>
          <a:p>
            <a:pPr eaLnBrk="1" hangingPunct="1">
              <a:lnSpc>
                <a:spcPct val="90000"/>
              </a:lnSpc>
            </a:pPr>
            <a:r>
              <a:rPr lang="en-US" altLang="ja-JP" sz="1400" dirty="0"/>
              <a:t>Another alternative is to use </a:t>
            </a:r>
            <a:r>
              <a:rPr lang="en-US" altLang="ja-JP" sz="1400" dirty="0" err="1"/>
              <a:t>DOSBox</a:t>
            </a:r>
            <a:r>
              <a:rPr lang="en-US" altLang="ja-JP" sz="1400" dirty="0"/>
              <a:t>, which is a DOS emulator freely available just type “</a:t>
            </a:r>
            <a:r>
              <a:rPr lang="en-US" altLang="ja-JP" sz="1400" dirty="0" err="1"/>
              <a:t>DOSBox</a:t>
            </a:r>
            <a:r>
              <a:rPr lang="en-US" altLang="ja-JP" sz="1400" dirty="0"/>
              <a:t>” into Google and follow the </a:t>
            </a:r>
            <a:r>
              <a:rPr lang="en-US" altLang="ja-JP" sz="1400" dirty="0" err="1"/>
              <a:t>link(s</a:t>
            </a:r>
            <a:r>
              <a:rPr lang="en-US" altLang="ja-JP" sz="1400" dirty="0"/>
              <a:t>)</a:t>
            </a:r>
            <a:r>
              <a:rPr lang="en-US" altLang="ja-JP" sz="1400" dirty="0" smtClean="0"/>
              <a:t>. As of 15-Apr-2012, this works very nicely under OS X 10.6.  I used “Boxer” and I drop the </a:t>
            </a:r>
            <a:r>
              <a:rPr lang="en-US" altLang="ja-JP" sz="1400" dirty="0" err="1" smtClean="0"/>
              <a:t>popLA</a:t>
            </a:r>
            <a:r>
              <a:rPr lang="en-US" altLang="ja-JP" sz="1400" dirty="0" smtClean="0"/>
              <a:t> folder onto Boxer which launches it as running on the C: drive, just as it needs to be.  This also works for the Phillips conversion program to convert data from Phillips/</a:t>
            </a:r>
            <a:r>
              <a:rPr lang="en-US" altLang="ja-JP" sz="1400" dirty="0" err="1" smtClean="0"/>
              <a:t>Panalytical</a:t>
            </a:r>
            <a:r>
              <a:rPr lang="en-US" altLang="ja-JP" sz="1400" dirty="0" smtClean="0"/>
              <a:t> systems into </a:t>
            </a:r>
            <a:r>
              <a:rPr lang="en-US" altLang="ja-JP" sz="1400" dirty="0" err="1" smtClean="0"/>
              <a:t>popLA</a:t>
            </a:r>
            <a:r>
              <a:rPr lang="en-US" altLang="ja-JP" sz="1400" dirty="0" smtClean="0"/>
              <a:t> format.  </a:t>
            </a:r>
            <a:r>
              <a:rPr lang="en-US" altLang="ja-JP" sz="1400" b="1" dirty="0" smtClean="0"/>
              <a:t>Very important supplemental instructions can be found at this URL (many thanks to Carl Necker)</a:t>
            </a:r>
            <a:r>
              <a:rPr lang="en-US" altLang="ja-JP" sz="1400" dirty="0" smtClean="0"/>
              <a:t>:</a:t>
            </a:r>
          </a:p>
          <a:p>
            <a:pPr eaLnBrk="1" hangingPunct="1">
              <a:lnSpc>
                <a:spcPct val="90000"/>
              </a:lnSpc>
            </a:pPr>
            <a:r>
              <a:rPr lang="en-US" altLang="ja-JP" sz="1400" dirty="0" smtClean="0">
                <a:hlinkClick r:id="rId4"/>
              </a:rPr>
              <a:t>http://www.mmnt.net/db/0/0/ftp.lanl.gov/public/ctn</a:t>
            </a:r>
            <a:endParaRPr lang="en-US" altLang="ja-JP" sz="1400" dirty="0" smtClean="0"/>
          </a:p>
          <a:p>
            <a:pPr eaLnBrk="1" hangingPunct="1">
              <a:lnSpc>
                <a:spcPct val="90000"/>
              </a:lnSpc>
            </a:pPr>
            <a:r>
              <a:rPr lang="en-US" altLang="ja-JP" sz="1400" dirty="0" smtClean="0"/>
              <a:t>In particular, make sure that you use popLA2.bat, in place of the older batch file (</a:t>
            </a:r>
            <a:r>
              <a:rPr lang="en-US" altLang="ja-JP" sz="1400" dirty="0" err="1" smtClean="0"/>
              <a:t>popla.bat</a:t>
            </a:r>
            <a:r>
              <a:rPr lang="en-US" altLang="ja-JP" sz="1400" dirty="0" smtClean="0"/>
              <a:t>).  Also make sure that you execute autoexec.bat (which you may have to copy from </a:t>
            </a:r>
            <a:r>
              <a:rPr lang="en-US" altLang="ja-JP" sz="1400" dirty="0" err="1" smtClean="0"/>
              <a:t>autoexec.pop</a:t>
            </a:r>
            <a:r>
              <a:rPr lang="en-US" altLang="ja-JP" sz="1400" dirty="0" smtClean="0"/>
              <a:t>) before you try to run </a:t>
            </a:r>
            <a:r>
              <a:rPr lang="en-US" altLang="ja-JP" sz="1400" dirty="0" err="1" smtClean="0"/>
              <a:t>popLA</a:t>
            </a:r>
            <a:r>
              <a:rPr lang="en-US" altLang="ja-JP" sz="1400" dirty="0" smtClean="0"/>
              <a:t>.</a:t>
            </a:r>
            <a:endParaRPr lang="en-US" altLang="ja-JP" sz="1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152400" y="1295400"/>
            <a:ext cx="8866188" cy="4770438"/>
          </a:xfrm>
          <a:prstGeom prst="rect">
            <a:avLst/>
          </a:prstGeom>
          <a:solidFill>
            <a:schemeClr val="tx1"/>
          </a:solidFill>
          <a:ln w="9525">
            <a:noFill/>
            <a:miter lim="800000"/>
            <a:headEnd/>
            <a:tailEnd/>
          </a:ln>
        </p:spPr>
        <p:txBody>
          <a:bodyPr wrap="none">
            <a:prstTxWarp prst="textNoShape">
              <a:avLst/>
            </a:prstTxWarp>
            <a:spAutoFit/>
          </a:bodyPr>
          <a:lstStyle/>
          <a:p>
            <a:r>
              <a:rPr lang="en-US" altLang="ja-JP" sz="2000">
                <a:solidFill>
                  <a:schemeClr val="bg1"/>
                </a:solidFill>
              </a:rPr>
              <a:t>C:/x/popla.bat</a:t>
            </a:r>
          </a:p>
          <a:p>
            <a:endParaRPr lang="en-US" altLang="ja-JP" sz="2000">
              <a:solidFill>
                <a:schemeClr val="bg1"/>
              </a:solidFill>
            </a:endParaRPr>
          </a:p>
          <a:p>
            <a:r>
              <a:rPr lang="en-US" altLang="ja-JP" sz="2000">
                <a:solidFill>
                  <a:schemeClr val="bg1"/>
                </a:solidFill>
              </a:rPr>
              <a:t>1980s to Present: DOS based coherent set of programs</a:t>
            </a:r>
          </a:p>
          <a:p>
            <a:r>
              <a:rPr lang="en-US" altLang="ja-JP" sz="2000">
                <a:solidFill>
                  <a:schemeClr val="bg1"/>
                </a:solidFill>
              </a:rPr>
              <a:t>	works on many PC systems (started on IBM 286 DOS machine)</a:t>
            </a:r>
          </a:p>
          <a:p>
            <a:endParaRPr lang="en-US" altLang="ja-JP" sz="2000">
              <a:solidFill>
                <a:schemeClr val="bg1"/>
              </a:solidFill>
            </a:endParaRPr>
          </a:p>
          <a:p>
            <a:r>
              <a:rPr lang="en-US" altLang="ja-JP" sz="2000">
                <a:solidFill>
                  <a:schemeClr val="bg1"/>
                </a:solidFill>
              </a:rPr>
              <a:t>Microsoft’s advent of Windows XP and Vista</a:t>
            </a:r>
          </a:p>
          <a:p>
            <a:r>
              <a:rPr lang="en-US" altLang="ja-JP" sz="2000">
                <a:solidFill>
                  <a:schemeClr val="bg1"/>
                </a:solidFill>
              </a:rPr>
              <a:t>	finding some issues, particularly with DOS screen capture</a:t>
            </a:r>
          </a:p>
          <a:p>
            <a:endParaRPr lang="en-US" altLang="ja-JP" sz="2000">
              <a:solidFill>
                <a:schemeClr val="bg1"/>
              </a:solidFill>
            </a:endParaRPr>
          </a:p>
          <a:p>
            <a:r>
              <a:rPr lang="en-US" altLang="ja-JP" sz="2000">
                <a:solidFill>
                  <a:schemeClr val="bg1"/>
                </a:solidFill>
              </a:rPr>
              <a:t>Non-Windows based format not as user friendly to the Windows based world</a:t>
            </a:r>
          </a:p>
          <a:p>
            <a:endParaRPr lang="en-US" altLang="ja-JP" sz="2000">
              <a:solidFill>
                <a:schemeClr val="bg1"/>
              </a:solidFill>
            </a:endParaRPr>
          </a:p>
          <a:p>
            <a:r>
              <a:rPr lang="en-US" altLang="ja-JP" sz="2000">
                <a:solidFill>
                  <a:schemeClr val="bg1"/>
                </a:solidFill>
              </a:rPr>
              <a:t>LANL contract with University of Rosario, Rosario Argentina</a:t>
            </a:r>
          </a:p>
          <a:p>
            <a:r>
              <a:rPr lang="en-US" altLang="ja-JP" sz="2000">
                <a:solidFill>
                  <a:schemeClr val="bg1"/>
                </a:solidFill>
              </a:rPr>
              <a:t>	create a Windows based interface to run popLA</a:t>
            </a:r>
          </a:p>
          <a:p>
            <a:r>
              <a:rPr lang="en-US" altLang="ja-JP" sz="2000">
                <a:solidFill>
                  <a:schemeClr val="bg1"/>
                </a:solidFill>
              </a:rPr>
              <a:t>	user friendly interface</a:t>
            </a:r>
          </a:p>
          <a:p>
            <a:r>
              <a:rPr lang="en-US" altLang="ja-JP" sz="2000">
                <a:solidFill>
                  <a:schemeClr val="bg1"/>
                </a:solidFill>
              </a:rPr>
              <a:t>	remove programs that were driven by ‘slow’ computer speeds</a:t>
            </a:r>
          </a:p>
          <a:p>
            <a:r>
              <a:rPr lang="en-US" altLang="ja-JP" sz="2000">
                <a:solidFill>
                  <a:schemeClr val="bg1"/>
                </a:solidFill>
              </a:rPr>
              <a:t>	improve functionality</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What is happening with PopLA?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Standard Sequence</a:t>
            </a:r>
            <a:endParaRPr lang="en-US" dirty="0"/>
          </a:p>
        </p:txBody>
      </p:sp>
      <p:sp>
        <p:nvSpPr>
          <p:cNvPr id="3" name="Content Placeholder 2"/>
          <p:cNvSpPr>
            <a:spLocks noGrp="1"/>
          </p:cNvSpPr>
          <p:nvPr>
            <p:ph idx="1"/>
          </p:nvPr>
        </p:nvSpPr>
        <p:spPr/>
        <p:txBody>
          <a:bodyPr/>
          <a:lstStyle/>
          <a:p>
            <a:pPr>
              <a:buNone/>
            </a:pPr>
            <a:r>
              <a:rPr lang="en-US" sz="2400" dirty="0" smtClean="0"/>
              <a:t>Q: A reasonable question is “what sequence of steps should I use to analyze a set of pole figures?”</a:t>
            </a:r>
          </a:p>
          <a:p>
            <a:pPr>
              <a:buNone/>
            </a:pPr>
            <a:r>
              <a:rPr lang="en-US" sz="2400" dirty="0" smtClean="0"/>
              <a:t>A: The following page lists a sequence of steps that will work under most circumstances.  For details on how to execute each step, see the main body of this lecture.  Above all, be careful to check your results by plotting them as you go along.  The main check is that the recalculated pole figures from WIMV </a:t>
            </a:r>
            <a:r>
              <a:rPr lang="en-US" sz="2400" i="1" dirty="0" smtClean="0"/>
              <a:t>must</a:t>
            </a:r>
            <a:r>
              <a:rPr lang="en-US" sz="2400" dirty="0" smtClean="0"/>
              <a:t> resemble the input pole figures (as .EPF, i.e. corrected and normalized).</a:t>
            </a:r>
            <a:endParaRPr lang="en-US" sz="2400" dirty="0"/>
          </a:p>
        </p:txBody>
      </p:sp>
      <p:sp>
        <p:nvSpPr>
          <p:cNvPr id="4" name="Slide Number Placeholder 3"/>
          <p:cNvSpPr>
            <a:spLocks noGrp="1"/>
          </p:cNvSpPr>
          <p:nvPr>
            <p:ph type="sldNum" sz="quarter" idx="12"/>
          </p:nvPr>
        </p:nvSpPr>
        <p:spPr/>
        <p:txBody>
          <a:bodyPr/>
          <a:lstStyle/>
          <a:p>
            <a:pPr>
              <a:defRPr/>
            </a:pPr>
            <a:fld id="{C47AA79F-F3AB-E348-9D6A-CE89E922C7CC}"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Standard Sequence: 2</a:t>
            </a:r>
            <a:endParaRPr lang="en-US" dirty="0"/>
          </a:p>
        </p:txBody>
      </p:sp>
      <p:sp>
        <p:nvSpPr>
          <p:cNvPr id="3" name="Content Placeholder 2"/>
          <p:cNvSpPr>
            <a:spLocks noGrp="1"/>
          </p:cNvSpPr>
          <p:nvPr>
            <p:ph idx="1"/>
          </p:nvPr>
        </p:nvSpPr>
        <p:spPr>
          <a:xfrm>
            <a:off x="685800" y="1447800"/>
            <a:ext cx="7772400" cy="5105400"/>
          </a:xfrm>
        </p:spPr>
        <p:txBody>
          <a:bodyPr/>
          <a:lstStyle/>
          <a:p>
            <a:pPr marL="514350" indent="-514350">
              <a:buFont typeface="+mj-lt"/>
              <a:buAutoNum type="arabicPeriod"/>
            </a:pPr>
            <a:r>
              <a:rPr lang="en-US" sz="1600" dirty="0" smtClean="0"/>
              <a:t>Apply </a:t>
            </a:r>
            <a:r>
              <a:rPr lang="en-US" sz="1600" dirty="0" err="1" smtClean="0"/>
              <a:t>defocussing</a:t>
            </a:r>
            <a:r>
              <a:rPr lang="en-US" sz="1600" dirty="0" smtClean="0"/>
              <a:t> correction, background subtraction and normalization (RAW to EPF).</a:t>
            </a:r>
          </a:p>
          <a:p>
            <a:pPr marL="514350" indent="-514350">
              <a:buFont typeface="+mj-lt"/>
              <a:buAutoNum type="arabicPeriod"/>
            </a:pPr>
            <a:r>
              <a:rPr lang="en-US" sz="1600" dirty="0" smtClean="0"/>
              <a:t>Apply in-plane rotation to maximize orthorhombic sample symmetry and/or align the texture with the reference frame (EPF to RPF).</a:t>
            </a:r>
          </a:p>
          <a:p>
            <a:pPr marL="514350" indent="-514350">
              <a:buFont typeface="+mj-lt"/>
              <a:buAutoNum type="arabicPeriod"/>
            </a:pPr>
            <a:r>
              <a:rPr lang="en-US" sz="1600" dirty="0" smtClean="0"/>
              <a:t>Apply the harmonic analysis so as to improve the normalization (RPF to FUL).</a:t>
            </a:r>
          </a:p>
          <a:p>
            <a:pPr marL="514350" indent="-514350">
              <a:buFont typeface="+mj-lt"/>
              <a:buAutoNum type="arabicPeriod"/>
            </a:pPr>
            <a:r>
              <a:rPr lang="en-US" sz="1600" dirty="0" smtClean="0"/>
              <a:t>Apply the WIMV analysis to calculate an Orientation Distribution (FUL to SOD + WPF); do not use any sample symmetry (triclinic).</a:t>
            </a:r>
          </a:p>
          <a:p>
            <a:pPr marL="514350" indent="-514350">
              <a:buFont typeface="+mj-lt"/>
              <a:buAutoNum type="arabicPeriod"/>
            </a:pPr>
            <a:r>
              <a:rPr lang="en-US" sz="1600" dirty="0" smtClean="0"/>
              <a:t>Plot the WPF pole figures and compare with the EPF pole figures.  Do not proceed unless good agreement is evident.</a:t>
            </a:r>
          </a:p>
          <a:p>
            <a:pPr marL="514350" indent="-514350">
              <a:buFont typeface="+mj-lt"/>
              <a:buAutoNum type="arabicPeriod"/>
            </a:pPr>
            <a:r>
              <a:rPr lang="en-US" sz="1600" dirty="0" smtClean="0"/>
              <a:t>Calculate a set of weighted orientations based on the calculated texture (SOD to WTS).  Use random20k.wts or random200k.wts as the input list of randomized orientations.</a:t>
            </a:r>
          </a:p>
          <a:p>
            <a:pPr marL="514350" indent="-514350">
              <a:buFont typeface="+mj-lt"/>
              <a:buAutoNum type="arabicPeriod"/>
            </a:pPr>
            <a:r>
              <a:rPr lang="en-US" sz="1600" dirty="0" smtClean="0"/>
              <a:t>In order to use the WTS file as input to VPSC, the 4</a:t>
            </a:r>
            <a:r>
              <a:rPr lang="en-US" sz="1600" baseline="30000" dirty="0" smtClean="0"/>
              <a:t>th</a:t>
            </a:r>
            <a:r>
              <a:rPr lang="en-US" sz="1600" dirty="0" smtClean="0"/>
              <a:t> line must be edited so that the first character specifies the type of Euler angles (e.g. K for </a:t>
            </a:r>
            <a:r>
              <a:rPr lang="en-US" sz="1600" dirty="0" err="1" smtClean="0"/>
              <a:t>Kocks</a:t>
            </a:r>
            <a:r>
              <a:rPr lang="en-US" sz="1600" dirty="0" smtClean="0"/>
              <a:t>, B for Bunge, R for Roe), with a blank space and then the number of grains/orientations.  This requires manual editing of the file in order to count the number of lines, which is the total number of lines, minus 4 (for the 4 header lines).</a:t>
            </a:r>
            <a:endParaRPr lang="en-US" sz="1600" dirty="0"/>
          </a:p>
        </p:txBody>
      </p:sp>
      <p:sp>
        <p:nvSpPr>
          <p:cNvPr id="4" name="Slide Number Placeholder 3"/>
          <p:cNvSpPr>
            <a:spLocks noGrp="1"/>
          </p:cNvSpPr>
          <p:nvPr>
            <p:ph type="sldNum" sz="quarter" idx="12"/>
          </p:nvPr>
        </p:nvSpPr>
        <p:spPr/>
        <p:txBody>
          <a:bodyPr/>
          <a:lstStyle/>
          <a:p>
            <a:pPr>
              <a:defRPr/>
            </a:pPr>
            <a:fld id="{C47AA79F-F3AB-E348-9D6A-CE89E922C7CC}"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p>
            <a:fld id="{C0DC7A88-685A-4341-98F1-38C0EDE8658F}" type="slidenum">
              <a:rPr lang="en-US" altLang="ja-JP" smtClean="0"/>
              <a:pPr/>
              <a:t>72</a:t>
            </a:fld>
            <a:endParaRPr lang="en-US" altLang="ja-JP" smtClean="0"/>
          </a:p>
        </p:txBody>
      </p:sp>
      <p:pic>
        <p:nvPicPr>
          <p:cNvPr id="136195" name="Picture 4" descr="DL_3"/>
          <p:cNvPicPr>
            <a:picLocks noChangeAspect="1" noChangeArrowheads="1"/>
          </p:cNvPicPr>
          <p:nvPr/>
        </p:nvPicPr>
        <p:blipFill>
          <a:blip r:embed="rId3"/>
          <a:srcRect l="4988" t="21674" r="7236" b="18304"/>
          <a:stretch>
            <a:fillRect/>
          </a:stretch>
        </p:blipFill>
        <p:spPr bwMode="auto">
          <a:xfrm>
            <a:off x="5638800" y="2138363"/>
            <a:ext cx="3352800" cy="2967037"/>
          </a:xfrm>
          <a:prstGeom prst="rect">
            <a:avLst/>
          </a:prstGeom>
          <a:noFill/>
          <a:ln w="9525">
            <a:noFill/>
            <a:miter lim="800000"/>
            <a:headEnd/>
            <a:tailEnd/>
          </a:ln>
        </p:spPr>
      </p:pic>
      <p:sp>
        <p:nvSpPr>
          <p:cNvPr id="52226" name="Rectangle 2"/>
          <p:cNvSpPr>
            <a:spLocks noGrp="1" noChangeArrowheads="1"/>
          </p:cNvSpPr>
          <p:nvPr>
            <p:ph type="title"/>
          </p:nvPr>
        </p:nvSpPr>
        <p:spPr/>
        <p:txBody>
          <a:bodyPr/>
          <a:lstStyle/>
          <a:p>
            <a:pPr eaLnBrk="1" hangingPunct="1">
              <a:defRPr/>
            </a:pPr>
            <a:r>
              <a:rPr lang="en-US"/>
              <a:t>FAQs: DFB files</a:t>
            </a:r>
          </a:p>
        </p:txBody>
      </p:sp>
      <p:sp>
        <p:nvSpPr>
          <p:cNvPr id="136197" name="Rectangle 3"/>
          <p:cNvSpPr>
            <a:spLocks noGrp="1" noChangeArrowheads="1"/>
          </p:cNvSpPr>
          <p:nvPr>
            <p:ph type="body" idx="1"/>
          </p:nvPr>
        </p:nvSpPr>
        <p:spPr>
          <a:xfrm>
            <a:off x="685800" y="1219200"/>
            <a:ext cx="5105400" cy="5334000"/>
          </a:xfrm>
        </p:spPr>
        <p:txBody>
          <a:bodyPr/>
          <a:lstStyle/>
          <a:p>
            <a:pPr eaLnBrk="1" hangingPunct="1">
              <a:lnSpc>
                <a:spcPct val="90000"/>
              </a:lnSpc>
            </a:pPr>
            <a:r>
              <a:rPr lang="en-US" altLang="ja-JP" sz="1800"/>
              <a:t>DFB files contain data on defocussing (and background) corrections.  An example of how the values vary with angle is shown on the right of the slide.</a:t>
            </a:r>
          </a:p>
          <a:p>
            <a:pPr eaLnBrk="1" hangingPunct="1">
              <a:lnSpc>
                <a:spcPct val="90000"/>
              </a:lnSpc>
            </a:pPr>
            <a:r>
              <a:rPr lang="en-US" altLang="ja-JP" sz="1800"/>
              <a:t>An important point to be aware of is that the exact shape of each defocussing curve depends on the material and the machine.  The material influence is primarily through the diffraction angles (correction is more important for small angles).  The machine influence is primarily through the slit widths (acceptance angle at the detector, e.g.).</a:t>
            </a:r>
          </a:p>
          <a:p>
            <a:pPr eaLnBrk="1" hangingPunct="1">
              <a:lnSpc>
                <a:spcPct val="90000"/>
              </a:lnSpc>
            </a:pPr>
            <a:r>
              <a:rPr lang="en-US" altLang="ja-JP" sz="1800"/>
              <a:t>The best way to obtain a defocussing curve for your particular material is to measure pole figures on a randomly oriented sample of that same material.</a:t>
            </a:r>
          </a:p>
          <a:p>
            <a:pPr eaLnBrk="1" hangingPunct="1">
              <a:lnSpc>
                <a:spcPct val="90000"/>
              </a:lnSpc>
            </a:pPr>
            <a:r>
              <a:rPr lang="en-US" altLang="ja-JP" sz="1800"/>
              <a:t>Whenever you change material, or diffractometer, you can expect your defocussing corrections (and therefore DFB file) to change.</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fld id="{5D79CAA6-ECF3-6742-93A3-36FCFE9FC8C6}" type="slidenum">
              <a:rPr lang="en-US" altLang="ja-JP" smtClean="0"/>
              <a:pPr/>
              <a:t>73</a:t>
            </a:fld>
            <a:endParaRPr lang="en-US" altLang="ja-JP" smtClean="0"/>
          </a:p>
        </p:txBody>
      </p:sp>
      <p:sp>
        <p:nvSpPr>
          <p:cNvPr id="59394" name="Rectangle 2"/>
          <p:cNvSpPr>
            <a:spLocks noGrp="1" noChangeArrowheads="1"/>
          </p:cNvSpPr>
          <p:nvPr>
            <p:ph type="title"/>
          </p:nvPr>
        </p:nvSpPr>
        <p:spPr>
          <a:xfrm>
            <a:off x="685800" y="0"/>
            <a:ext cx="7772400" cy="1143000"/>
          </a:xfrm>
        </p:spPr>
        <p:txBody>
          <a:bodyPr/>
          <a:lstStyle/>
          <a:p>
            <a:pPr eaLnBrk="1" hangingPunct="1">
              <a:defRPr/>
            </a:pPr>
            <a:r>
              <a:rPr lang="en-US"/>
              <a:t>FAQs: DFB files #2</a:t>
            </a:r>
          </a:p>
        </p:txBody>
      </p:sp>
      <p:sp>
        <p:nvSpPr>
          <p:cNvPr id="138244" name="Rectangle 3"/>
          <p:cNvSpPr>
            <a:spLocks noGrp="1" noChangeArrowheads="1"/>
          </p:cNvSpPr>
          <p:nvPr>
            <p:ph type="body" idx="1"/>
          </p:nvPr>
        </p:nvSpPr>
        <p:spPr>
          <a:xfrm>
            <a:off x="685800" y="1066800"/>
            <a:ext cx="7772400" cy="1981200"/>
          </a:xfrm>
        </p:spPr>
        <p:txBody>
          <a:bodyPr/>
          <a:lstStyle/>
          <a:p>
            <a:pPr eaLnBrk="1" hangingPunct="1">
              <a:lnSpc>
                <a:spcPct val="90000"/>
              </a:lnSpc>
            </a:pPr>
            <a:r>
              <a:rPr lang="en-US" altLang="ja-JP" sz="1800"/>
              <a:t>To illustrate the effect of varying the defocussing, we analyze a data set for a steel sample with two different defocussing corrections and examine the impact on the quality of the OD calculation. The source of the 1st DFB is unknown and the curves cross in a rather unlikely fashion; the 2nd was generated with MAKEDFB (option #2 on page 2) using the theta values appropriate to Fe, Cu-Ka radiation, a slit width of 0.1° and a peak width of 1°.</a:t>
            </a:r>
          </a:p>
        </p:txBody>
      </p:sp>
      <p:pic>
        <p:nvPicPr>
          <p:cNvPr id="138245" name="Picture 4" descr="2_new_DFB_plot"/>
          <p:cNvPicPr>
            <a:picLocks noChangeAspect="1" noChangeArrowheads="1"/>
          </p:cNvPicPr>
          <p:nvPr/>
        </p:nvPicPr>
        <p:blipFill>
          <a:blip r:embed="rId3"/>
          <a:srcRect l="5882" t="22728" r="13725" b="17424"/>
          <a:stretch>
            <a:fillRect/>
          </a:stretch>
        </p:blipFill>
        <p:spPr bwMode="auto">
          <a:xfrm>
            <a:off x="457200" y="3124200"/>
            <a:ext cx="3795713" cy="3656013"/>
          </a:xfrm>
          <a:prstGeom prst="rect">
            <a:avLst/>
          </a:prstGeom>
          <a:noFill/>
          <a:ln w="9525">
            <a:noFill/>
            <a:miter lim="800000"/>
            <a:headEnd/>
            <a:tailEnd/>
          </a:ln>
        </p:spPr>
      </p:pic>
      <p:pic>
        <p:nvPicPr>
          <p:cNvPr id="138246" name="Picture 5" descr="Iron_ADR_DFB_plot"/>
          <p:cNvPicPr>
            <a:picLocks noChangeAspect="1" noChangeArrowheads="1"/>
          </p:cNvPicPr>
          <p:nvPr/>
        </p:nvPicPr>
        <p:blipFill>
          <a:blip r:embed="rId4"/>
          <a:srcRect l="7843" t="21970" r="14706" b="17424"/>
          <a:stretch>
            <a:fillRect/>
          </a:stretch>
        </p:blipFill>
        <p:spPr bwMode="auto">
          <a:xfrm>
            <a:off x="4800600" y="3124200"/>
            <a:ext cx="3609975" cy="36560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p>
            <a:fld id="{031ADF45-1713-9F4B-A0D6-38C3DE1FDB58}" type="slidenum">
              <a:rPr lang="en-US" altLang="ja-JP" smtClean="0"/>
              <a:pPr/>
              <a:t>74</a:t>
            </a:fld>
            <a:endParaRPr lang="en-US" altLang="ja-JP" smtClean="0"/>
          </a:p>
        </p:txBody>
      </p:sp>
      <p:sp>
        <p:nvSpPr>
          <p:cNvPr id="60418" name="Rectangle 2"/>
          <p:cNvSpPr>
            <a:spLocks noGrp="1" noChangeArrowheads="1"/>
          </p:cNvSpPr>
          <p:nvPr>
            <p:ph type="title"/>
          </p:nvPr>
        </p:nvSpPr>
        <p:spPr>
          <a:xfrm>
            <a:off x="685800" y="76200"/>
            <a:ext cx="7772400" cy="1143000"/>
          </a:xfrm>
        </p:spPr>
        <p:txBody>
          <a:bodyPr/>
          <a:lstStyle/>
          <a:p>
            <a:pPr eaLnBrk="1" hangingPunct="1">
              <a:defRPr/>
            </a:pPr>
            <a:r>
              <a:rPr lang="en-US"/>
              <a:t>FAQs: DFB files #3</a:t>
            </a:r>
          </a:p>
        </p:txBody>
      </p:sp>
      <p:sp>
        <p:nvSpPr>
          <p:cNvPr id="140292" name="Rectangle 3"/>
          <p:cNvSpPr>
            <a:spLocks noGrp="1" noChangeArrowheads="1"/>
          </p:cNvSpPr>
          <p:nvPr>
            <p:ph type="body" idx="1"/>
          </p:nvPr>
        </p:nvSpPr>
        <p:spPr>
          <a:xfrm>
            <a:off x="685800" y="1295400"/>
            <a:ext cx="7772400" cy="838200"/>
          </a:xfrm>
        </p:spPr>
        <p:txBody>
          <a:bodyPr/>
          <a:lstStyle/>
          <a:p>
            <a:pPr eaLnBrk="1" hangingPunct="1"/>
            <a:r>
              <a:rPr lang="en-US" altLang="ja-JP"/>
              <a:t>Now we show the corrected . EPF files.</a:t>
            </a:r>
          </a:p>
        </p:txBody>
      </p:sp>
      <p:pic>
        <p:nvPicPr>
          <p:cNvPr id="140293" name="Picture 4" descr="Isga_2new_epf"/>
          <p:cNvPicPr>
            <a:picLocks noChangeAspect="1" noChangeArrowheads="1"/>
          </p:cNvPicPr>
          <p:nvPr/>
        </p:nvPicPr>
        <p:blipFill>
          <a:blip r:embed="rId3"/>
          <a:srcRect l="2856" r="2885" b="60640"/>
          <a:stretch>
            <a:fillRect/>
          </a:stretch>
        </p:blipFill>
        <p:spPr bwMode="auto">
          <a:xfrm>
            <a:off x="0" y="2098675"/>
            <a:ext cx="4572000" cy="2701925"/>
          </a:xfrm>
          <a:prstGeom prst="rect">
            <a:avLst/>
          </a:prstGeom>
          <a:noFill/>
          <a:ln w="9525">
            <a:noFill/>
            <a:miter lim="800000"/>
            <a:headEnd/>
            <a:tailEnd/>
          </a:ln>
        </p:spPr>
      </p:pic>
      <p:pic>
        <p:nvPicPr>
          <p:cNvPr id="140294" name="Picture 5" descr="Isga_ironADR_epf"/>
          <p:cNvPicPr>
            <a:picLocks noChangeAspect="1" noChangeArrowheads="1"/>
          </p:cNvPicPr>
          <p:nvPr/>
        </p:nvPicPr>
        <p:blipFill>
          <a:blip r:embed="rId4"/>
          <a:srcRect l="4285" r="4314" b="61649"/>
          <a:stretch>
            <a:fillRect/>
          </a:stretch>
        </p:blipFill>
        <p:spPr bwMode="auto">
          <a:xfrm>
            <a:off x="4572000" y="2895600"/>
            <a:ext cx="4191000" cy="2489200"/>
          </a:xfrm>
          <a:prstGeom prst="rect">
            <a:avLst/>
          </a:prstGeom>
          <a:noFill/>
          <a:ln w="9525">
            <a:noFill/>
            <a:miter lim="800000"/>
            <a:headEnd/>
            <a:tailEnd/>
          </a:ln>
        </p:spPr>
      </p:pic>
      <p:sp>
        <p:nvSpPr>
          <p:cNvPr id="140295" name="Text Box 6"/>
          <p:cNvSpPr txBox="1">
            <a:spLocks noChangeArrowheads="1"/>
          </p:cNvSpPr>
          <p:nvPr/>
        </p:nvSpPr>
        <p:spPr bwMode="auto">
          <a:xfrm>
            <a:off x="974725" y="5610225"/>
            <a:ext cx="7788275" cy="822325"/>
          </a:xfrm>
          <a:prstGeom prst="rect">
            <a:avLst/>
          </a:prstGeom>
          <a:noFill/>
          <a:ln w="9525">
            <a:noFill/>
            <a:miter lim="800000"/>
            <a:headEnd/>
            <a:tailEnd/>
          </a:ln>
        </p:spPr>
        <p:txBody>
          <a:bodyPr>
            <a:prstTxWarp prst="textNoShape">
              <a:avLst/>
            </a:prstTxWarp>
            <a:spAutoFit/>
          </a:bodyPr>
          <a:lstStyle/>
          <a:p>
            <a:r>
              <a:rPr lang="en-US" altLang="ja-JP"/>
              <a:t>Note the more uniform intensity going out to the edges of the PFs in the second set.</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p>
            <a:fld id="{0EAA2687-8453-6F45-AAA7-CCDBB5DD686C}" type="slidenum">
              <a:rPr lang="en-US" altLang="ja-JP" smtClean="0"/>
              <a:pPr/>
              <a:t>75</a:t>
            </a:fld>
            <a:endParaRPr lang="en-US" altLang="ja-JP" smtClean="0"/>
          </a:p>
        </p:txBody>
      </p:sp>
      <p:sp>
        <p:nvSpPr>
          <p:cNvPr id="61442" name="Rectangle 2"/>
          <p:cNvSpPr>
            <a:spLocks noGrp="1" noChangeArrowheads="1"/>
          </p:cNvSpPr>
          <p:nvPr>
            <p:ph type="title"/>
          </p:nvPr>
        </p:nvSpPr>
        <p:spPr/>
        <p:txBody>
          <a:bodyPr/>
          <a:lstStyle/>
          <a:p>
            <a:pPr eaLnBrk="1" hangingPunct="1">
              <a:defRPr/>
            </a:pPr>
            <a:r>
              <a:rPr lang="en-US"/>
              <a:t>FAQs: DFB files #4</a:t>
            </a:r>
          </a:p>
        </p:txBody>
      </p:sp>
      <p:pic>
        <p:nvPicPr>
          <p:cNvPr id="142340" name="Picture 4" descr="Isga_ironADR_ful"/>
          <p:cNvPicPr>
            <a:picLocks noChangeAspect="1" noChangeArrowheads="1"/>
          </p:cNvPicPr>
          <p:nvPr/>
        </p:nvPicPr>
        <p:blipFill>
          <a:blip r:embed="rId3"/>
          <a:srcRect b="62657"/>
          <a:stretch>
            <a:fillRect/>
          </a:stretch>
        </p:blipFill>
        <p:spPr bwMode="auto">
          <a:xfrm>
            <a:off x="4267200" y="4360863"/>
            <a:ext cx="4724400" cy="2497137"/>
          </a:xfrm>
          <a:prstGeom prst="rect">
            <a:avLst/>
          </a:prstGeom>
          <a:noFill/>
          <a:ln w="9525">
            <a:noFill/>
            <a:miter lim="800000"/>
            <a:headEnd/>
            <a:tailEnd/>
          </a:ln>
        </p:spPr>
      </p:pic>
      <p:pic>
        <p:nvPicPr>
          <p:cNvPr id="142341" name="Picture 5" descr="Isga_2new_ful"/>
          <p:cNvPicPr>
            <a:picLocks noChangeAspect="1" noChangeArrowheads="1"/>
          </p:cNvPicPr>
          <p:nvPr/>
        </p:nvPicPr>
        <p:blipFill>
          <a:blip r:embed="rId4"/>
          <a:srcRect b="62657"/>
          <a:stretch>
            <a:fillRect/>
          </a:stretch>
        </p:blipFill>
        <p:spPr bwMode="auto">
          <a:xfrm>
            <a:off x="0" y="1676400"/>
            <a:ext cx="4876800" cy="2576513"/>
          </a:xfrm>
          <a:prstGeom prst="rect">
            <a:avLst/>
          </a:prstGeom>
          <a:noFill/>
          <a:ln w="9525">
            <a:noFill/>
            <a:miter lim="800000"/>
            <a:headEnd/>
            <a:tailEnd/>
          </a:ln>
        </p:spPr>
      </p:pic>
      <p:sp>
        <p:nvSpPr>
          <p:cNvPr id="142342" name="Rectangle 3"/>
          <p:cNvSpPr>
            <a:spLocks noGrp="1" noChangeArrowheads="1"/>
          </p:cNvSpPr>
          <p:nvPr>
            <p:ph type="body" idx="1"/>
          </p:nvPr>
        </p:nvSpPr>
        <p:spPr>
          <a:xfrm>
            <a:off x="4800600" y="1295400"/>
            <a:ext cx="3657600" cy="2895600"/>
          </a:xfrm>
        </p:spPr>
        <p:txBody>
          <a:bodyPr/>
          <a:lstStyle/>
          <a:p>
            <a:pPr eaLnBrk="1" hangingPunct="1"/>
            <a:r>
              <a:rPr lang="en-US" altLang="ja-JP"/>
              <a:t>And the .FUL files from performing a harmonic analysis:</a:t>
            </a:r>
          </a:p>
        </p:txBody>
      </p:sp>
      <p:sp>
        <p:nvSpPr>
          <p:cNvPr id="142343" name="Text Box 6"/>
          <p:cNvSpPr txBox="1">
            <a:spLocks noChangeArrowheads="1"/>
          </p:cNvSpPr>
          <p:nvPr/>
        </p:nvSpPr>
        <p:spPr bwMode="auto">
          <a:xfrm>
            <a:off x="457200" y="4648200"/>
            <a:ext cx="3902075" cy="1917700"/>
          </a:xfrm>
          <a:prstGeom prst="rect">
            <a:avLst/>
          </a:prstGeom>
          <a:noFill/>
          <a:ln w="9525">
            <a:noFill/>
            <a:miter lim="800000"/>
            <a:headEnd/>
            <a:tailEnd/>
          </a:ln>
        </p:spPr>
        <p:txBody>
          <a:bodyPr>
            <a:prstTxWarp prst="textNoShape">
              <a:avLst/>
            </a:prstTxWarp>
            <a:spAutoFit/>
          </a:bodyPr>
          <a:lstStyle/>
          <a:p>
            <a:r>
              <a:rPr lang="en-US" altLang="ja-JP"/>
              <a:t>Note that the harmonic analysis produces rather similar results because of the renormalization of the PFs.</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fld id="{E7EF0AE0-2F25-904C-9113-10448990B424}" type="slidenum">
              <a:rPr lang="en-US" altLang="ja-JP" smtClean="0"/>
              <a:pPr/>
              <a:t>76</a:t>
            </a:fld>
            <a:endParaRPr lang="en-US" altLang="ja-JP" smtClean="0"/>
          </a:p>
        </p:txBody>
      </p:sp>
      <p:pic>
        <p:nvPicPr>
          <p:cNvPr id="144387" name="Picture 4" descr="Isga_2new_wpf"/>
          <p:cNvPicPr>
            <a:picLocks noChangeAspect="1" noChangeArrowheads="1"/>
          </p:cNvPicPr>
          <p:nvPr/>
        </p:nvPicPr>
        <p:blipFill>
          <a:blip r:embed="rId3"/>
          <a:srcRect b="61649"/>
          <a:stretch>
            <a:fillRect/>
          </a:stretch>
        </p:blipFill>
        <p:spPr bwMode="auto">
          <a:xfrm>
            <a:off x="0" y="1219200"/>
            <a:ext cx="5335588" cy="2895600"/>
          </a:xfrm>
          <a:prstGeom prst="rect">
            <a:avLst/>
          </a:prstGeom>
          <a:noFill/>
          <a:ln w="9525">
            <a:noFill/>
            <a:miter lim="800000"/>
            <a:headEnd/>
            <a:tailEnd/>
          </a:ln>
        </p:spPr>
      </p:pic>
      <p:sp>
        <p:nvSpPr>
          <p:cNvPr id="62466" name="Rectangle 2"/>
          <p:cNvSpPr>
            <a:spLocks noGrp="1" noChangeArrowheads="1"/>
          </p:cNvSpPr>
          <p:nvPr>
            <p:ph type="title"/>
          </p:nvPr>
        </p:nvSpPr>
        <p:spPr/>
        <p:txBody>
          <a:bodyPr/>
          <a:lstStyle/>
          <a:p>
            <a:pPr eaLnBrk="1" hangingPunct="1">
              <a:defRPr/>
            </a:pPr>
            <a:r>
              <a:rPr lang="en-US"/>
              <a:t>FAQs: DFB files #5</a:t>
            </a:r>
          </a:p>
        </p:txBody>
      </p:sp>
      <p:sp>
        <p:nvSpPr>
          <p:cNvPr id="144389" name="Rectangle 3"/>
          <p:cNvSpPr>
            <a:spLocks noGrp="1" noChangeArrowheads="1"/>
          </p:cNvSpPr>
          <p:nvPr>
            <p:ph type="body" idx="1"/>
          </p:nvPr>
        </p:nvSpPr>
        <p:spPr>
          <a:xfrm>
            <a:off x="4953000" y="1447800"/>
            <a:ext cx="3886200" cy="2362200"/>
          </a:xfrm>
        </p:spPr>
        <p:txBody>
          <a:bodyPr/>
          <a:lstStyle/>
          <a:p>
            <a:pPr eaLnBrk="1" hangingPunct="1"/>
            <a:r>
              <a:rPr lang="en-US" altLang="ja-JP" sz="2800"/>
              <a:t>And, finally, the .WPF files (from applying the WIMV analysis, no sample symmetry):</a:t>
            </a:r>
          </a:p>
        </p:txBody>
      </p:sp>
      <p:pic>
        <p:nvPicPr>
          <p:cNvPr id="144390" name="Picture 5" descr="Isga_ironADR_wpf"/>
          <p:cNvPicPr>
            <a:picLocks noChangeAspect="1" noChangeArrowheads="1"/>
          </p:cNvPicPr>
          <p:nvPr/>
        </p:nvPicPr>
        <p:blipFill>
          <a:blip r:embed="rId4"/>
          <a:srcRect b="62657"/>
          <a:stretch>
            <a:fillRect/>
          </a:stretch>
        </p:blipFill>
        <p:spPr bwMode="auto">
          <a:xfrm>
            <a:off x="3808413" y="3962400"/>
            <a:ext cx="5335587" cy="2819400"/>
          </a:xfrm>
          <a:prstGeom prst="rect">
            <a:avLst/>
          </a:prstGeom>
          <a:noFill/>
          <a:ln w="9525">
            <a:noFill/>
            <a:miter lim="800000"/>
            <a:headEnd/>
            <a:tailEnd/>
          </a:ln>
        </p:spPr>
      </p:pic>
      <p:sp>
        <p:nvSpPr>
          <p:cNvPr id="144391" name="Text Box 6"/>
          <p:cNvSpPr txBox="1">
            <a:spLocks noChangeArrowheads="1"/>
          </p:cNvSpPr>
          <p:nvPr/>
        </p:nvSpPr>
        <p:spPr bwMode="auto">
          <a:xfrm>
            <a:off x="457200" y="4114800"/>
            <a:ext cx="3521075" cy="2563813"/>
          </a:xfrm>
          <a:prstGeom prst="rect">
            <a:avLst/>
          </a:prstGeom>
          <a:noFill/>
          <a:ln w="9525">
            <a:noFill/>
            <a:miter lim="800000"/>
            <a:headEnd/>
            <a:tailEnd/>
          </a:ln>
        </p:spPr>
        <p:txBody>
          <a:bodyPr>
            <a:prstTxWarp prst="textNoShape">
              <a:avLst/>
            </a:prstTxWarp>
            <a:spAutoFit/>
          </a:bodyPr>
          <a:lstStyle/>
          <a:p>
            <a:r>
              <a:rPr lang="en-US" altLang="ja-JP" sz="1800"/>
              <a:t>Note that using an incorrect defocussing correction will be most likely to give problems if you use the WIMV analysis directly on .EPF files.  First applying the harmonic analysis and then using the .FUL dataset as input to WIMV is much more likely to be correctly normalized.</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p>
            <a:fld id="{F0B5CD66-D0A5-FE43-9BFE-39F0A805B8C7}" type="slidenum">
              <a:rPr lang="en-US" altLang="ja-JP" smtClean="0"/>
              <a:pPr/>
              <a:t>77</a:t>
            </a:fld>
            <a:endParaRPr lang="en-US" altLang="ja-JP" smtClean="0"/>
          </a:p>
        </p:txBody>
      </p:sp>
      <p:sp>
        <p:nvSpPr>
          <p:cNvPr id="53250" name="Rectangle 2"/>
          <p:cNvSpPr>
            <a:spLocks noGrp="1" noChangeArrowheads="1"/>
          </p:cNvSpPr>
          <p:nvPr>
            <p:ph type="title"/>
          </p:nvPr>
        </p:nvSpPr>
        <p:spPr/>
        <p:txBody>
          <a:bodyPr/>
          <a:lstStyle/>
          <a:p>
            <a:pPr eaLnBrk="1" hangingPunct="1">
              <a:defRPr/>
            </a:pPr>
            <a:r>
              <a:rPr lang="en-US"/>
              <a:t>FAQs: conversion from X’Pert format data files</a:t>
            </a:r>
          </a:p>
        </p:txBody>
      </p:sp>
      <p:sp>
        <p:nvSpPr>
          <p:cNvPr id="146436" name="Rectangle 3"/>
          <p:cNvSpPr>
            <a:spLocks noGrp="1" noChangeArrowheads="1"/>
          </p:cNvSpPr>
          <p:nvPr>
            <p:ph type="body" idx="1"/>
          </p:nvPr>
        </p:nvSpPr>
        <p:spPr>
          <a:xfrm>
            <a:off x="381000" y="1676400"/>
            <a:ext cx="8382000" cy="4953000"/>
          </a:xfrm>
        </p:spPr>
        <p:txBody>
          <a:bodyPr/>
          <a:lstStyle/>
          <a:p>
            <a:pPr eaLnBrk="1" hangingPunct="1"/>
            <a:r>
              <a:rPr lang="en-US" altLang="ja-JP" sz="2800" dirty="0"/>
              <a:t>Please find the description in </a:t>
            </a:r>
            <a:r>
              <a:rPr lang="en-US" altLang="ja-JP" sz="2800" b="1" dirty="0" err="1">
                <a:solidFill>
                  <a:srgbClr val="000000"/>
                </a:solidFill>
              </a:rPr>
              <a:t>Converting_XPert_to_POPLA_format_KB.doc</a:t>
            </a:r>
            <a:r>
              <a:rPr lang="en-US" altLang="ja-JP" sz="2800" dirty="0">
                <a:solidFill>
                  <a:srgbClr val="000000"/>
                </a:solidFill>
              </a:rPr>
              <a:t/>
            </a:r>
            <a:br>
              <a:rPr lang="en-US" altLang="ja-JP" sz="2800" dirty="0">
                <a:solidFill>
                  <a:srgbClr val="000000"/>
                </a:solidFill>
              </a:rPr>
            </a:br>
            <a:r>
              <a:rPr lang="en-US" altLang="ja-JP" sz="2800" dirty="0">
                <a:solidFill>
                  <a:srgbClr val="000000"/>
                </a:solidFill>
              </a:rPr>
              <a:t>that is posted on the course </a:t>
            </a:r>
            <a:r>
              <a:rPr lang="en-US" altLang="ja-JP" sz="2800" dirty="0" smtClean="0">
                <a:solidFill>
                  <a:srgbClr val="000000"/>
                </a:solidFill>
              </a:rPr>
              <a:t>website.</a:t>
            </a:r>
          </a:p>
          <a:p>
            <a:pPr eaLnBrk="1" hangingPunct="1"/>
            <a:r>
              <a:rPr lang="en-US" altLang="ja-JP" sz="2800" dirty="0" smtClean="0">
                <a:solidFill>
                  <a:srgbClr val="000000"/>
                </a:solidFill>
              </a:rPr>
              <a:t>As mentioned elsewhere, we recommend using </a:t>
            </a:r>
            <a:r>
              <a:rPr lang="en-US" altLang="ja-JP" sz="2800" dirty="0" err="1" smtClean="0">
                <a:solidFill>
                  <a:srgbClr val="000000"/>
                </a:solidFill>
              </a:rPr>
              <a:t>DosBox</a:t>
            </a:r>
            <a:r>
              <a:rPr lang="en-US" altLang="ja-JP" sz="2800" dirty="0" smtClean="0">
                <a:solidFill>
                  <a:srgbClr val="000000"/>
                </a:solidFill>
              </a:rPr>
              <a:t> (aka Boxer) to run DOS programs such as </a:t>
            </a:r>
            <a:r>
              <a:rPr lang="en-US" altLang="ja-JP" sz="2800" dirty="0" err="1" smtClean="0">
                <a:solidFill>
                  <a:srgbClr val="000000"/>
                </a:solidFill>
              </a:rPr>
              <a:t>popLA</a:t>
            </a:r>
            <a:r>
              <a:rPr lang="en-US" altLang="ja-JP" sz="2800" dirty="0" smtClean="0">
                <a:solidFill>
                  <a:srgbClr val="000000"/>
                </a:solidFill>
              </a:rPr>
              <a:t> and </a:t>
            </a:r>
            <a:r>
              <a:rPr lang="en-US" altLang="ja-JP" sz="2800" dirty="0" err="1" smtClean="0">
                <a:solidFill>
                  <a:srgbClr val="000000"/>
                </a:solidFill>
              </a:rPr>
              <a:t>PhilConv.exe</a:t>
            </a:r>
            <a:r>
              <a:rPr lang="en-US" altLang="ja-JP" sz="2800" dirty="0" smtClean="0">
                <a:solidFill>
                  <a:srgbClr val="000000"/>
                </a:solidFill>
              </a:rPr>
              <a:t>.</a:t>
            </a:r>
          </a:p>
          <a:p>
            <a:pPr eaLnBrk="1" hangingPunct="1"/>
            <a:r>
              <a:rPr lang="en-US" altLang="ja-JP" sz="2800" dirty="0">
                <a:solidFill>
                  <a:srgbClr val="000000"/>
                </a:solidFill>
              </a:rPr>
              <a:t>Note that the program provided by Phillips (now </a:t>
            </a:r>
            <a:r>
              <a:rPr lang="en-US" altLang="ja-JP" sz="2800" dirty="0" err="1">
                <a:solidFill>
                  <a:srgbClr val="000000"/>
                </a:solidFill>
              </a:rPr>
              <a:t>PanAlytical</a:t>
            </a:r>
            <a:r>
              <a:rPr lang="en-US" altLang="ja-JP" sz="2800" dirty="0">
                <a:solidFill>
                  <a:srgbClr val="000000"/>
                </a:solidFill>
              </a:rPr>
              <a:t>) produces a </a:t>
            </a:r>
            <a:r>
              <a:rPr lang="en-US" altLang="ja-JP" sz="2800" dirty="0" err="1">
                <a:solidFill>
                  <a:srgbClr val="000000"/>
                </a:solidFill>
              </a:rPr>
              <a:t>popLA</a:t>
            </a:r>
            <a:r>
              <a:rPr lang="en-US" altLang="ja-JP" sz="2800" dirty="0">
                <a:solidFill>
                  <a:srgbClr val="000000"/>
                </a:solidFill>
              </a:rPr>
              <a:t> *.raw file that has minor but significant errors on the second line of each file.  These must be corrected before processing the data with </a:t>
            </a:r>
            <a:r>
              <a:rPr lang="en-US" altLang="ja-JP" sz="2800" dirty="0" err="1">
                <a:solidFill>
                  <a:srgbClr val="000000"/>
                </a:solidFill>
              </a:rPr>
              <a:t>popLA</a:t>
            </a:r>
            <a:r>
              <a:rPr lang="en-US" altLang="ja-JP" sz="2800" dirty="0">
                <a:solidFill>
                  <a:srgbClr val="000000"/>
                </a:solidFill>
              </a:rPr>
              <a:t>.</a:t>
            </a:r>
            <a:endParaRPr lang="en-US" altLang="ja-JP" sz="1200" dirty="0">
              <a:solidFill>
                <a:srgbClr val="000000"/>
              </a:solidFill>
              <a:latin typeface="Lucida Grande" charset="0"/>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p>
            <a:fld id="{BE00C551-7CF0-524E-9D02-7C6521BC4A10}" type="slidenum">
              <a:rPr lang="en-US" altLang="ja-JP" smtClean="0"/>
              <a:pPr/>
              <a:t>78</a:t>
            </a:fld>
            <a:endParaRPr lang="en-US" altLang="ja-JP" smtClean="0"/>
          </a:p>
        </p:txBody>
      </p:sp>
      <p:pic>
        <p:nvPicPr>
          <p:cNvPr id="148483" name="Picture 4" descr="PSPLOT_home_page"/>
          <p:cNvPicPr>
            <a:picLocks noChangeAspect="1" noChangeArrowheads="1"/>
          </p:cNvPicPr>
          <p:nvPr/>
        </p:nvPicPr>
        <p:blipFill>
          <a:blip r:embed="rId3">
            <a:lum bright="24000"/>
          </a:blip>
          <a:srcRect/>
          <a:stretch>
            <a:fillRect/>
          </a:stretch>
        </p:blipFill>
        <p:spPr bwMode="auto">
          <a:xfrm>
            <a:off x="204788" y="214313"/>
            <a:ext cx="8732837" cy="6429375"/>
          </a:xfrm>
          <a:prstGeom prst="rect">
            <a:avLst/>
          </a:prstGeom>
          <a:noFill/>
          <a:ln w="9525">
            <a:noFill/>
            <a:miter lim="800000"/>
            <a:headEnd/>
            <a:tailEnd/>
          </a:ln>
        </p:spPr>
      </p:pic>
      <p:sp>
        <p:nvSpPr>
          <p:cNvPr id="63490" name="Rectangle 2"/>
          <p:cNvSpPr>
            <a:spLocks noGrp="1" noChangeArrowheads="1"/>
          </p:cNvSpPr>
          <p:nvPr>
            <p:ph type="title"/>
          </p:nvPr>
        </p:nvSpPr>
        <p:spPr/>
        <p:txBody>
          <a:bodyPr/>
          <a:lstStyle/>
          <a:p>
            <a:pPr eaLnBrk="1" hangingPunct="1">
              <a:defRPr/>
            </a:pPr>
            <a:r>
              <a:rPr lang="en-US" b="1"/>
              <a:t>PSPLOT package</a:t>
            </a:r>
          </a:p>
        </p:txBody>
      </p:sp>
      <p:sp>
        <p:nvSpPr>
          <p:cNvPr id="63491" name="Rectangle 3"/>
          <p:cNvSpPr>
            <a:spLocks noGrp="1" noChangeArrowheads="1"/>
          </p:cNvSpPr>
          <p:nvPr>
            <p:ph type="body" idx="1"/>
          </p:nvPr>
        </p:nvSpPr>
        <p:spPr>
          <a:xfrm>
            <a:off x="685800" y="4114800"/>
            <a:ext cx="7848600" cy="2438400"/>
          </a:xfrm>
        </p:spPr>
        <p:txBody>
          <a:bodyPr/>
          <a:lstStyle/>
          <a:p>
            <a:pPr eaLnBrk="1" hangingPunct="1">
              <a:lnSpc>
                <a:spcPct val="90000"/>
              </a:lnSpc>
              <a:defRPr/>
            </a:pPr>
            <a:r>
              <a:rPr lang="en-US" sz="2000" b="1">
                <a:effectLst>
                  <a:outerShdw blurRad="38100" dist="38100" dir="2700000" algn="tl">
                    <a:srgbClr val="DDDDDD"/>
                  </a:outerShdw>
                </a:effectLst>
                <a:hlinkClick r:id="rId4"/>
              </a:rPr>
              <a:t>http://www.nova.edu/ocean/psplot.html</a:t>
            </a:r>
            <a:endParaRPr lang="en-US" sz="2000" b="1">
              <a:effectLst>
                <a:outerShdw blurRad="38100" dist="38100" dir="2700000" algn="tl">
                  <a:srgbClr val="DDDDDD"/>
                </a:outerShdw>
              </a:effectLst>
            </a:endParaRPr>
          </a:p>
          <a:p>
            <a:pPr eaLnBrk="1" hangingPunct="1">
              <a:lnSpc>
                <a:spcPct val="90000"/>
              </a:lnSpc>
              <a:defRPr/>
            </a:pPr>
            <a:r>
              <a:rPr lang="en-US" sz="2000" b="1">
                <a:effectLst>
                  <a:outerShdw blurRad="38100" dist="38100" dir="2700000" algn="tl">
                    <a:srgbClr val="DDDDDD"/>
                  </a:outerShdw>
                </a:effectLst>
              </a:rPr>
              <a:t>PSPLOT is an open source (Fortran) set of subroutines that allow you to make postscript files containing a plot.</a:t>
            </a:r>
          </a:p>
          <a:p>
            <a:pPr eaLnBrk="1" hangingPunct="1">
              <a:lnSpc>
                <a:spcPct val="90000"/>
              </a:lnSpc>
              <a:defRPr/>
            </a:pPr>
            <a:r>
              <a:rPr lang="en-US" sz="2000" b="1">
                <a:effectLst>
                  <a:outerShdw blurRad="38100" dist="38100" dir="2700000" algn="tl">
                    <a:srgbClr val="DDDDDD"/>
                  </a:outerShdw>
                </a:effectLst>
              </a:rPr>
              <a:t>The program sodcon.f (which draws square ODf plots with either line contour plots or solid color) calls subroutines from this package.  You can either include the whole set of subroutines with your code (inefficient) or build a psplot library (more involved, more efficient).</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4"/>
          <p:cNvSpPr>
            <a:spLocks noGrp="1"/>
          </p:cNvSpPr>
          <p:nvPr>
            <p:ph type="sldNum" sz="quarter" idx="12"/>
          </p:nvPr>
        </p:nvSpPr>
        <p:spPr>
          <a:noFill/>
        </p:spPr>
        <p:txBody>
          <a:bodyPr/>
          <a:lstStyle/>
          <a:p>
            <a:fld id="{53402099-B7EC-6E48-B353-87B556BD2730}" type="slidenum">
              <a:rPr lang="en-US" altLang="ja-JP" smtClean="0"/>
              <a:pPr/>
              <a:t>79</a:t>
            </a:fld>
            <a:endParaRPr lang="en-US" altLang="ja-JP" smtClean="0"/>
          </a:p>
        </p:txBody>
      </p:sp>
      <p:pic>
        <p:nvPicPr>
          <p:cNvPr id="150531" name="Picture 2" descr="demo_unix"/>
          <p:cNvPicPr>
            <a:picLocks noChangeAspect="1" noChangeArrowheads="1"/>
          </p:cNvPicPr>
          <p:nvPr/>
        </p:nvPicPr>
        <p:blipFill>
          <a:blip r:embed="rId3"/>
          <a:srcRect/>
          <a:stretch>
            <a:fillRect/>
          </a:stretch>
        </p:blipFill>
        <p:spPr bwMode="auto">
          <a:xfrm>
            <a:off x="4456113" y="762000"/>
            <a:ext cx="4687887" cy="6065838"/>
          </a:xfrm>
          <a:prstGeom prst="rect">
            <a:avLst/>
          </a:prstGeom>
          <a:noFill/>
          <a:ln w="9525">
            <a:noFill/>
            <a:miter lim="800000"/>
            <a:headEnd/>
            <a:tailEnd/>
          </a:ln>
        </p:spPr>
      </p:pic>
      <p:pic>
        <p:nvPicPr>
          <p:cNvPr id="150532" name="Picture 3" descr="demo_unix"/>
          <p:cNvPicPr>
            <a:picLocks noChangeAspect="1" noChangeArrowheads="1"/>
          </p:cNvPicPr>
          <p:nvPr/>
        </p:nvPicPr>
        <p:blipFill>
          <a:blip r:embed="rId4"/>
          <a:srcRect/>
          <a:stretch>
            <a:fillRect/>
          </a:stretch>
        </p:blipFill>
        <p:spPr bwMode="auto">
          <a:xfrm>
            <a:off x="0" y="838200"/>
            <a:ext cx="4570413" cy="5913438"/>
          </a:xfrm>
          <a:prstGeom prst="rect">
            <a:avLst/>
          </a:prstGeom>
          <a:noFill/>
          <a:ln w="9525">
            <a:noFill/>
            <a:miter lim="800000"/>
            <a:headEnd/>
            <a:tailEnd/>
          </a:ln>
        </p:spPr>
      </p:pic>
      <p:sp>
        <p:nvSpPr>
          <p:cNvPr id="134148" name="Rectangle 4"/>
          <p:cNvSpPr>
            <a:spLocks noGrp="1" noChangeArrowheads="1"/>
          </p:cNvSpPr>
          <p:nvPr>
            <p:ph type="title"/>
          </p:nvPr>
        </p:nvSpPr>
        <p:spPr>
          <a:xfrm>
            <a:off x="152400" y="76200"/>
            <a:ext cx="8991600" cy="838200"/>
          </a:xfrm>
        </p:spPr>
        <p:txBody>
          <a:bodyPr/>
          <a:lstStyle/>
          <a:p>
            <a:pPr eaLnBrk="1" hangingPunct="1">
              <a:defRPr/>
            </a:pPr>
            <a:r>
              <a:rPr lang="en-US"/>
              <a:t>DEMO.SOD</a:t>
            </a:r>
          </a:p>
        </p:txBody>
      </p:sp>
      <p:sp>
        <p:nvSpPr>
          <p:cNvPr id="150534" name="Rectangle 5"/>
          <p:cNvSpPr>
            <a:spLocks noChangeArrowheads="1"/>
          </p:cNvSpPr>
          <p:nvPr/>
        </p:nvSpPr>
        <p:spPr bwMode="auto">
          <a:xfrm>
            <a:off x="1677988" y="6283325"/>
            <a:ext cx="1903412"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unsmoothed</a:t>
            </a:r>
          </a:p>
        </p:txBody>
      </p:sp>
      <p:sp>
        <p:nvSpPr>
          <p:cNvPr id="150535" name="Rectangle 6"/>
          <p:cNvSpPr>
            <a:spLocks noChangeArrowheads="1"/>
          </p:cNvSpPr>
          <p:nvPr/>
        </p:nvSpPr>
        <p:spPr bwMode="auto">
          <a:xfrm>
            <a:off x="6073775" y="6324600"/>
            <a:ext cx="2232025"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Smoothed (5°)</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219200" y="1524000"/>
            <a:ext cx="6954838" cy="4216400"/>
          </a:xfrm>
          <a:prstGeom prst="rect">
            <a:avLst/>
          </a:prstGeom>
          <a:noFill/>
          <a:ln w="9525">
            <a:noFill/>
            <a:miter lim="800000"/>
            <a:headEnd/>
            <a:tailEnd/>
          </a:ln>
        </p:spPr>
        <p:txBody>
          <a:bodyPr wrap="none">
            <a:prstTxWarp prst="textNoShape">
              <a:avLst/>
            </a:prstTxWarp>
            <a:spAutoFit/>
          </a:bodyPr>
          <a:lstStyle/>
          <a:p>
            <a:r>
              <a:rPr lang="en-US" altLang="ja-JP" sz="2000"/>
              <a:t>Historical information</a:t>
            </a:r>
          </a:p>
          <a:p>
            <a:endParaRPr lang="en-US" altLang="ja-JP" sz="2000"/>
          </a:p>
          <a:p>
            <a:r>
              <a:rPr lang="en-US" altLang="ja-JP" sz="2000"/>
              <a:t>Things to keep in mind before using PopLA</a:t>
            </a:r>
          </a:p>
          <a:p>
            <a:endParaRPr lang="en-US" altLang="ja-JP" sz="2000"/>
          </a:p>
          <a:p>
            <a:r>
              <a:rPr lang="en-US" altLang="ja-JP" sz="2000"/>
              <a:t>Review classic PopLA with typical data processing scenario</a:t>
            </a:r>
          </a:p>
          <a:p>
            <a:endParaRPr lang="en-US" altLang="ja-JP" sz="2000"/>
          </a:p>
          <a:p>
            <a:r>
              <a:rPr lang="en-US" altLang="ja-JP" sz="2000"/>
              <a:t>Introduce the New and Improved PopLA</a:t>
            </a:r>
          </a:p>
          <a:p>
            <a:endParaRPr lang="en-US" altLang="ja-JP" sz="2000"/>
          </a:p>
          <a:p>
            <a:r>
              <a:rPr lang="en-US" altLang="ja-JP" sz="2000"/>
              <a:t>A look under the hood – how the critical programs work</a:t>
            </a:r>
          </a:p>
          <a:p>
            <a:endParaRPr lang="en-US" altLang="ja-JP" sz="2000"/>
          </a:p>
          <a:p>
            <a:r>
              <a:rPr lang="en-US" altLang="ja-JP" sz="2000"/>
              <a:t>Supplementary tools to be used in concert with PopLA</a:t>
            </a:r>
          </a:p>
          <a:p>
            <a:endParaRPr lang="en-US" altLang="ja-JP" sz="2000"/>
          </a:p>
          <a:p>
            <a:r>
              <a:rPr lang="en-US" altLang="ja-JP" sz="2000"/>
              <a:t>What can you do to help improve PopLA?</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Workshop Outline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p:spPr>
        <p:txBody>
          <a:bodyPr/>
          <a:lstStyle/>
          <a:p>
            <a:fld id="{301B5D68-7EC9-DA4B-A659-B91CEB78C2BB}" type="slidenum">
              <a:rPr lang="en-US" altLang="ja-JP" smtClean="0"/>
              <a:pPr/>
              <a:t>80</a:t>
            </a:fld>
            <a:endParaRPr lang="en-US" altLang="ja-JP" smtClean="0"/>
          </a:p>
        </p:txBody>
      </p:sp>
      <p:pic>
        <p:nvPicPr>
          <p:cNvPr id="152579" name="Picture 5" descr="GMT_home_page"/>
          <p:cNvPicPr>
            <a:picLocks noChangeAspect="1" noChangeArrowheads="1"/>
          </p:cNvPicPr>
          <p:nvPr/>
        </p:nvPicPr>
        <p:blipFill>
          <a:blip r:embed="rId3">
            <a:lum bright="26000"/>
          </a:blip>
          <a:srcRect/>
          <a:stretch>
            <a:fillRect/>
          </a:stretch>
        </p:blipFill>
        <p:spPr bwMode="auto">
          <a:xfrm>
            <a:off x="204788" y="214313"/>
            <a:ext cx="8732837" cy="6429375"/>
          </a:xfrm>
          <a:prstGeom prst="rect">
            <a:avLst/>
          </a:prstGeom>
          <a:noFill/>
          <a:ln w="9525">
            <a:noFill/>
            <a:miter lim="800000"/>
            <a:headEnd/>
            <a:tailEnd/>
          </a:ln>
        </p:spPr>
      </p:pic>
      <p:sp>
        <p:nvSpPr>
          <p:cNvPr id="64515" name="Rectangle 3"/>
          <p:cNvSpPr>
            <a:spLocks noGrp="1" noChangeArrowheads="1"/>
          </p:cNvSpPr>
          <p:nvPr>
            <p:ph type="title"/>
          </p:nvPr>
        </p:nvSpPr>
        <p:spPr/>
        <p:txBody>
          <a:bodyPr/>
          <a:lstStyle/>
          <a:p>
            <a:pPr eaLnBrk="1" hangingPunct="1">
              <a:defRPr/>
            </a:pPr>
            <a:r>
              <a:rPr lang="en-US" b="1"/>
              <a:t>GMT package</a:t>
            </a:r>
          </a:p>
        </p:txBody>
      </p:sp>
      <p:sp>
        <p:nvSpPr>
          <p:cNvPr id="64516" name="Rectangle 4"/>
          <p:cNvSpPr>
            <a:spLocks noGrp="1" noChangeArrowheads="1"/>
          </p:cNvSpPr>
          <p:nvPr>
            <p:ph type="body" idx="1"/>
          </p:nvPr>
        </p:nvSpPr>
        <p:spPr>
          <a:xfrm>
            <a:off x="685800" y="4267200"/>
            <a:ext cx="7772400" cy="1676400"/>
          </a:xfrm>
        </p:spPr>
        <p:txBody>
          <a:bodyPr/>
          <a:lstStyle/>
          <a:p>
            <a:pPr eaLnBrk="1" hangingPunct="1">
              <a:lnSpc>
                <a:spcPct val="90000"/>
              </a:lnSpc>
              <a:defRPr/>
            </a:pPr>
            <a:r>
              <a:rPr lang="en-US" sz="2000" b="1"/>
              <a:t>http://gmt.soest.hawaii.edu/</a:t>
            </a:r>
            <a:endParaRPr lang="en-US" sz="1800" b="1">
              <a:effectLst>
                <a:outerShdw blurRad="38100" dist="38100" dir="2700000" algn="tl">
                  <a:srgbClr val="DDDDDD"/>
                </a:outerShdw>
              </a:effectLst>
            </a:endParaRPr>
          </a:p>
          <a:p>
            <a:pPr eaLnBrk="1" hangingPunct="1">
              <a:lnSpc>
                <a:spcPct val="90000"/>
              </a:lnSpc>
              <a:defRPr/>
            </a:pPr>
            <a:r>
              <a:rPr lang="en-US" sz="1800" b="1"/>
              <a:t>GMT is an open source collection of ~60 tools for manipulating geographic and Cartesian data sets; makes postscript (EPS) files.</a:t>
            </a:r>
          </a:p>
          <a:p>
            <a:pPr eaLnBrk="1" hangingPunct="1">
              <a:lnSpc>
                <a:spcPct val="90000"/>
              </a:lnSpc>
              <a:defRPr/>
            </a:pPr>
            <a:r>
              <a:rPr lang="en-US" sz="1800" b="1">
                <a:effectLst>
                  <a:outerShdw blurRad="38100" dist="38100" dir="2700000" algn="tl">
                    <a:srgbClr val="DDDDDD"/>
                  </a:outerShdw>
                </a:effectLst>
              </a:rPr>
              <a:t>The shell script Draw_Stereograms calls programs from this package.  It has the capability of drawing pole figures, inverse pole figures, and grain boundary character information.  You convert from popLA format to GMT format by running pf2GMT, which works on any kind of popLA-style pole figure data.</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4"/>
          <p:cNvSpPr>
            <a:spLocks noGrp="1"/>
          </p:cNvSpPr>
          <p:nvPr>
            <p:ph type="sldNum" sz="quarter" idx="12"/>
          </p:nvPr>
        </p:nvSpPr>
        <p:spPr>
          <a:noFill/>
        </p:spPr>
        <p:txBody>
          <a:bodyPr/>
          <a:lstStyle/>
          <a:p>
            <a:fld id="{5EB00E8D-651B-FE45-BFE3-05D0522EF89E}" type="slidenum">
              <a:rPr lang="en-US" altLang="ja-JP" smtClean="0"/>
              <a:pPr/>
              <a:t>81</a:t>
            </a:fld>
            <a:endParaRPr lang="en-US" altLang="ja-JP" smtClean="0"/>
          </a:p>
        </p:txBody>
      </p:sp>
      <p:sp>
        <p:nvSpPr>
          <p:cNvPr id="132098" name="Rectangle 2"/>
          <p:cNvSpPr>
            <a:spLocks noGrp="1" noChangeArrowheads="1"/>
          </p:cNvSpPr>
          <p:nvPr>
            <p:ph type="title"/>
          </p:nvPr>
        </p:nvSpPr>
        <p:spPr>
          <a:xfrm>
            <a:off x="152400" y="381000"/>
            <a:ext cx="3886200" cy="1143000"/>
          </a:xfrm>
        </p:spPr>
        <p:txBody>
          <a:bodyPr/>
          <a:lstStyle/>
          <a:p>
            <a:pPr eaLnBrk="1" hangingPunct="1">
              <a:defRPr/>
            </a:pPr>
            <a:r>
              <a:rPr lang="en-US"/>
              <a:t>GMT plot:</a:t>
            </a:r>
            <a:br>
              <a:rPr lang="en-US"/>
            </a:br>
            <a:r>
              <a:rPr lang="en-US"/>
              <a:t>Demo.wip</a:t>
            </a:r>
          </a:p>
        </p:txBody>
      </p:sp>
      <p:pic>
        <p:nvPicPr>
          <p:cNvPr id="154628" name="Picture 4" descr="demo_wip"/>
          <p:cNvPicPr>
            <a:picLocks noChangeAspect="1" noChangeArrowheads="1"/>
          </p:cNvPicPr>
          <p:nvPr/>
        </p:nvPicPr>
        <p:blipFill>
          <a:blip r:embed="rId3"/>
          <a:srcRect b="60640"/>
          <a:stretch>
            <a:fillRect/>
          </a:stretch>
        </p:blipFill>
        <p:spPr bwMode="auto">
          <a:xfrm>
            <a:off x="3505200" y="457200"/>
            <a:ext cx="5335588" cy="2971800"/>
          </a:xfrm>
          <a:prstGeom prst="rect">
            <a:avLst/>
          </a:prstGeom>
          <a:noFill/>
          <a:ln w="9525">
            <a:noFill/>
            <a:miter lim="800000"/>
            <a:headEnd/>
            <a:tailEnd/>
          </a:ln>
        </p:spPr>
      </p:pic>
      <p:sp>
        <p:nvSpPr>
          <p:cNvPr id="154629" name="Text Box 5"/>
          <p:cNvSpPr txBox="1">
            <a:spLocks noChangeArrowheads="1"/>
          </p:cNvSpPr>
          <p:nvPr/>
        </p:nvSpPr>
        <p:spPr bwMode="auto">
          <a:xfrm>
            <a:off x="1066800" y="2209800"/>
            <a:ext cx="2132013"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154630" name="Text Box 7"/>
          <p:cNvSpPr txBox="1">
            <a:spLocks noChangeArrowheads="1"/>
          </p:cNvSpPr>
          <p:nvPr/>
        </p:nvSpPr>
        <p:spPr bwMode="auto">
          <a:xfrm>
            <a:off x="457200" y="3352800"/>
            <a:ext cx="8362950" cy="2286000"/>
          </a:xfrm>
          <a:prstGeom prst="rect">
            <a:avLst/>
          </a:prstGeom>
          <a:noFill/>
          <a:ln w="9525">
            <a:noFill/>
            <a:miter lim="800000"/>
            <a:headEnd/>
            <a:tailEnd/>
          </a:ln>
        </p:spPr>
        <p:txBody>
          <a:bodyPr>
            <a:prstTxWarp prst="textNoShape">
              <a:avLst/>
            </a:prstTxWarp>
          </a:bodyPr>
          <a:lstStyle/>
          <a:p>
            <a:r>
              <a:rPr lang="en-US" altLang="ja-JP" sz="2000">
                <a:solidFill>
                  <a:srgbClr val="700CA3"/>
                </a:solidFill>
              </a:rPr>
              <a:t>./pf2GMT demo.wip</a:t>
            </a:r>
            <a:br>
              <a:rPr lang="en-US" altLang="ja-JP" sz="2000">
                <a:solidFill>
                  <a:srgbClr val="700CA3"/>
                </a:solidFill>
              </a:rPr>
            </a:br>
            <a:r>
              <a:rPr lang="en-US" altLang="ja-JP" sz="2000">
                <a:solidFill>
                  <a:srgbClr val="700CA3"/>
                </a:solidFill>
              </a:rPr>
              <a:t>[ program digests the inverse PF data, converts to GMT format with {longitude,latitude,intensity}, giving 3 (typically) files with names demo_wip1.gpf, demo_wip2.gpf, demo_wip3.gpf ]</a:t>
            </a:r>
          </a:p>
          <a:p>
            <a:r>
              <a:rPr lang="en-US" altLang="ja-JP" sz="2000">
                <a:solidFill>
                  <a:srgbClr val="700CA3"/>
                </a:solidFill>
              </a:rPr>
              <a:t>./Draw_Stereograms 3 demo_wip IP \</a:t>
            </a:r>
          </a:p>
          <a:p>
            <a:r>
              <a:rPr lang="en-US" altLang="ja-JP" sz="2000">
                <a:solidFill>
                  <a:srgbClr val="700CA3"/>
                </a:solidFill>
              </a:rPr>
              <a:t>(</a:t>
            </a:r>
            <a:r>
              <a:rPr lang="en-US" altLang="ja-JP" sz="2000">
                <a:solidFill>
                  <a:srgbClr val="700CA3"/>
                </a:solidFill>
                <a:latin typeface="Times New Roman" charset="0"/>
              </a:rPr>
              <a:t> </a:t>
            </a:r>
            <a:r>
              <a:rPr lang="en-US" altLang="ja-JP" sz="2000">
                <a:solidFill>
                  <a:srgbClr val="700CA3"/>
                </a:solidFill>
              </a:rPr>
              <a:t>wysiwyg/gray/polar/rainbow low-contour high-contour step stereo/equal/ortho CUBIC/HEX/ORT )</a:t>
            </a:r>
          </a:p>
        </p:txBody>
      </p:sp>
      <p:sp>
        <p:nvSpPr>
          <p:cNvPr id="154631" name="Text Box 8"/>
          <p:cNvSpPr txBox="1">
            <a:spLocks noChangeArrowheads="1"/>
          </p:cNvSpPr>
          <p:nvPr/>
        </p:nvSpPr>
        <p:spPr bwMode="auto">
          <a:xfrm>
            <a:off x="609600" y="5791200"/>
            <a:ext cx="8362950" cy="838200"/>
          </a:xfrm>
          <a:prstGeom prst="rect">
            <a:avLst/>
          </a:prstGeom>
          <a:noFill/>
          <a:ln w="9525">
            <a:noFill/>
            <a:miter lim="800000"/>
            <a:headEnd/>
            <a:tailEnd/>
          </a:ln>
        </p:spPr>
        <p:txBody>
          <a:bodyPr>
            <a:prstTxWarp prst="textNoShape">
              <a:avLst/>
            </a:prstTxWarp>
          </a:bodyPr>
          <a:lstStyle/>
          <a:p>
            <a:r>
              <a:rPr lang="en-US" altLang="ja-JP" sz="2000"/>
              <a:t>Note that the script uses clipping to obtain only the SST (standard stereographic triangle).</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p>
            <a:fld id="{F4A016E7-965F-0543-9DBF-F99155F4AC2A}" type="slidenum">
              <a:rPr lang="en-US" altLang="ja-JP" smtClean="0"/>
              <a:pPr/>
              <a:t>82</a:t>
            </a:fld>
            <a:endParaRPr lang="en-US" altLang="ja-JP" smtClean="0"/>
          </a:p>
        </p:txBody>
      </p:sp>
      <p:sp>
        <p:nvSpPr>
          <p:cNvPr id="66562" name="Rectangle 2"/>
          <p:cNvSpPr>
            <a:spLocks noGrp="1" noChangeArrowheads="1"/>
          </p:cNvSpPr>
          <p:nvPr>
            <p:ph type="title"/>
          </p:nvPr>
        </p:nvSpPr>
        <p:spPr>
          <a:xfrm>
            <a:off x="685800" y="76200"/>
            <a:ext cx="7772400" cy="914400"/>
          </a:xfrm>
        </p:spPr>
        <p:txBody>
          <a:bodyPr/>
          <a:lstStyle/>
          <a:p>
            <a:pPr eaLnBrk="1" hangingPunct="1">
              <a:defRPr/>
            </a:pPr>
            <a:r>
              <a:rPr lang="en-US"/>
              <a:t>Sources of codes, scripts</a:t>
            </a:r>
          </a:p>
        </p:txBody>
      </p:sp>
      <p:sp>
        <p:nvSpPr>
          <p:cNvPr id="156676" name="Rectangle 3"/>
          <p:cNvSpPr>
            <a:spLocks noGrp="1" noChangeArrowheads="1"/>
          </p:cNvSpPr>
          <p:nvPr>
            <p:ph type="body" idx="1"/>
          </p:nvPr>
        </p:nvSpPr>
        <p:spPr/>
        <p:txBody>
          <a:bodyPr/>
          <a:lstStyle/>
          <a:p>
            <a:pPr eaLnBrk="1" hangingPunct="1"/>
            <a:endParaRPr lang="ja-JP" altLang="en-US"/>
          </a:p>
        </p:txBody>
      </p:sp>
      <p:pic>
        <p:nvPicPr>
          <p:cNvPr id="66564" name="Picture 4" descr="Rollett_Dept_page"/>
          <p:cNvPicPr>
            <a:picLocks noChangeAspect="1" noChangeArrowheads="1"/>
          </p:cNvPicPr>
          <p:nvPr/>
        </p:nvPicPr>
        <p:blipFill>
          <a:blip r:embed="rId3"/>
          <a:srcRect/>
          <a:stretch>
            <a:fillRect/>
          </a:stretch>
        </p:blipFill>
        <p:spPr bwMode="auto">
          <a:xfrm>
            <a:off x="890588" y="1184275"/>
            <a:ext cx="7415212" cy="5459413"/>
          </a:xfrm>
          <a:prstGeom prst="rect">
            <a:avLst/>
          </a:prstGeom>
          <a:noFill/>
          <a:ln w="9525">
            <a:noFill/>
            <a:miter lim="800000"/>
            <a:headEnd/>
            <a:tailEnd/>
          </a:ln>
        </p:spPr>
      </p:pic>
      <p:grpSp>
        <p:nvGrpSpPr>
          <p:cNvPr id="2" name="Group 9"/>
          <p:cNvGrpSpPr>
            <a:grpSpLocks/>
          </p:cNvGrpSpPr>
          <p:nvPr/>
        </p:nvGrpSpPr>
        <p:grpSpPr bwMode="auto">
          <a:xfrm>
            <a:off x="661988" y="960438"/>
            <a:ext cx="7720012" cy="5683250"/>
            <a:chOff x="417" y="605"/>
            <a:chExt cx="4863" cy="3580"/>
          </a:xfrm>
        </p:grpSpPr>
        <p:pic>
          <p:nvPicPr>
            <p:cNvPr id="156683" name="Picture 5" descr="Rollett_home_page"/>
            <p:cNvPicPr>
              <a:picLocks noChangeAspect="1" noChangeArrowheads="1"/>
            </p:cNvPicPr>
            <p:nvPr/>
          </p:nvPicPr>
          <p:blipFill>
            <a:blip r:embed="rId4"/>
            <a:srcRect/>
            <a:stretch>
              <a:fillRect/>
            </a:stretch>
          </p:blipFill>
          <p:spPr bwMode="auto">
            <a:xfrm>
              <a:off x="417" y="605"/>
              <a:ext cx="4863" cy="3580"/>
            </a:xfrm>
            <a:prstGeom prst="rect">
              <a:avLst/>
            </a:prstGeom>
            <a:noFill/>
            <a:ln w="9525">
              <a:noFill/>
              <a:miter lim="800000"/>
              <a:headEnd/>
              <a:tailEnd/>
            </a:ln>
          </p:spPr>
        </p:pic>
        <p:sp>
          <p:nvSpPr>
            <p:cNvPr id="156684" name="Oval 8"/>
            <p:cNvSpPr>
              <a:spLocks noChangeArrowheads="1"/>
            </p:cNvSpPr>
            <p:nvPr/>
          </p:nvSpPr>
          <p:spPr bwMode="auto">
            <a:xfrm>
              <a:off x="528" y="3216"/>
              <a:ext cx="1344" cy="960"/>
            </a:xfrm>
            <a:prstGeom prst="ellipse">
              <a:avLst/>
            </a:prstGeom>
            <a:noFill/>
            <a:ln w="38100">
              <a:solidFill>
                <a:srgbClr val="FF0000"/>
              </a:solidFill>
              <a:round/>
              <a:headEnd/>
              <a:tailEnd/>
            </a:ln>
          </p:spPr>
          <p:txBody>
            <a:bodyPr wrap="none" anchor="ctr">
              <a:prstTxWarp prst="textNoShape">
                <a:avLst/>
              </a:prstTxWarp>
            </a:bodyPr>
            <a:lstStyle/>
            <a:p>
              <a:endParaRPr lang="ja-JP" altLang="en-US">
                <a:ea typeface="ＭＳ Ｐゴシック" charset="-128"/>
              </a:endParaRPr>
            </a:p>
          </p:txBody>
        </p:sp>
      </p:grpSp>
      <p:grpSp>
        <p:nvGrpSpPr>
          <p:cNvPr id="3" name="Group 13"/>
          <p:cNvGrpSpPr>
            <a:grpSpLocks/>
          </p:cNvGrpSpPr>
          <p:nvPr/>
        </p:nvGrpSpPr>
        <p:grpSpPr bwMode="auto">
          <a:xfrm>
            <a:off x="228600" y="960438"/>
            <a:ext cx="8177213" cy="5683250"/>
            <a:chOff x="144" y="605"/>
            <a:chExt cx="5151" cy="3580"/>
          </a:xfrm>
        </p:grpSpPr>
        <p:pic>
          <p:nvPicPr>
            <p:cNvPr id="156681" name="Picture 10" descr="Rollett_texture_subroutines"/>
            <p:cNvPicPr>
              <a:picLocks noChangeAspect="1" noChangeArrowheads="1"/>
            </p:cNvPicPr>
            <p:nvPr/>
          </p:nvPicPr>
          <p:blipFill>
            <a:blip r:embed="rId5"/>
            <a:srcRect/>
            <a:stretch>
              <a:fillRect/>
            </a:stretch>
          </p:blipFill>
          <p:spPr bwMode="auto">
            <a:xfrm>
              <a:off x="432" y="605"/>
              <a:ext cx="4863" cy="3580"/>
            </a:xfrm>
            <a:prstGeom prst="rect">
              <a:avLst/>
            </a:prstGeom>
            <a:noFill/>
            <a:ln w="9525">
              <a:noFill/>
              <a:miter lim="800000"/>
              <a:headEnd/>
              <a:tailEnd/>
            </a:ln>
          </p:spPr>
        </p:pic>
        <p:sp>
          <p:nvSpPr>
            <p:cNvPr id="156682" name="Oval 11"/>
            <p:cNvSpPr>
              <a:spLocks noChangeArrowheads="1"/>
            </p:cNvSpPr>
            <p:nvPr/>
          </p:nvSpPr>
          <p:spPr bwMode="auto">
            <a:xfrm>
              <a:off x="144" y="2208"/>
              <a:ext cx="1632" cy="240"/>
            </a:xfrm>
            <a:prstGeom prst="ellipse">
              <a:avLst/>
            </a:prstGeom>
            <a:noFill/>
            <a:ln w="28575">
              <a:solidFill>
                <a:srgbClr val="FF0000"/>
              </a:solidFill>
              <a:round/>
              <a:headEnd/>
              <a:tailEnd/>
            </a:ln>
          </p:spPr>
          <p:txBody>
            <a:bodyPr wrap="none" anchor="ctr">
              <a:prstTxWarp prst="textNoShape">
                <a:avLst/>
              </a:prstTxWarp>
            </a:bodyPr>
            <a:lstStyle/>
            <a:p>
              <a:endParaRPr lang="ja-JP" altLang="en-US">
                <a:ea typeface="ＭＳ Ｐゴシック" charset="-128"/>
              </a:endParaRPr>
            </a:p>
          </p:txBody>
        </p:sp>
      </p:grpSp>
      <p:pic>
        <p:nvPicPr>
          <p:cNvPr id="66574" name="Picture 14" descr="plot_with_GMT_page"/>
          <p:cNvPicPr>
            <a:picLocks noChangeAspect="1" noChangeArrowheads="1"/>
          </p:cNvPicPr>
          <p:nvPr/>
        </p:nvPicPr>
        <p:blipFill>
          <a:blip r:embed="rId6"/>
          <a:srcRect b="16815"/>
          <a:stretch>
            <a:fillRect/>
          </a:stretch>
        </p:blipFill>
        <p:spPr bwMode="auto">
          <a:xfrm>
            <a:off x="204788" y="1281113"/>
            <a:ext cx="8732837" cy="53482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6574"/>
                                        </p:tgtEl>
                                        <p:attrNameLst>
                                          <p:attrName>style.visibility</p:attrName>
                                        </p:attrNameLst>
                                      </p:cBhvr>
                                      <p:to>
                                        <p:strVal val="visible"/>
                                      </p:to>
                                    </p:set>
                                    <p:anim calcmode="lin" valueType="num">
                                      <p:cBhvr additive="base">
                                        <p:cTn id="21" dur="500" fill="hold"/>
                                        <p:tgtEl>
                                          <p:spTgt spid="66574"/>
                                        </p:tgtEl>
                                        <p:attrNameLst>
                                          <p:attrName>ppt_x</p:attrName>
                                        </p:attrNameLst>
                                      </p:cBhvr>
                                      <p:tavLst>
                                        <p:tav tm="0">
                                          <p:val>
                                            <p:strVal val="#ppt_x"/>
                                          </p:val>
                                        </p:tav>
                                        <p:tav tm="100000">
                                          <p:val>
                                            <p:strVal val="#ppt_x"/>
                                          </p:val>
                                        </p:tav>
                                      </p:tavLst>
                                    </p:anim>
                                    <p:anim calcmode="lin" valueType="num">
                                      <p:cBhvr additive="base">
                                        <p:cTn id="22" dur="500" fill="hold"/>
                                        <p:tgtEl>
                                          <p:spTgt spid="66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p:spPr>
        <p:txBody>
          <a:bodyPr/>
          <a:lstStyle/>
          <a:p>
            <a:fld id="{BAB59110-17EE-2049-9B7E-0B0588A05B57}" type="slidenum">
              <a:rPr lang="en-US" altLang="ja-JP" smtClean="0"/>
              <a:pPr/>
              <a:t>83</a:t>
            </a:fld>
            <a:endParaRPr lang="en-US" altLang="ja-JP" smtClean="0"/>
          </a:p>
        </p:txBody>
      </p:sp>
      <p:sp>
        <p:nvSpPr>
          <p:cNvPr id="65538" name="Rectangle 2"/>
          <p:cNvSpPr>
            <a:spLocks noGrp="1" noChangeArrowheads="1"/>
          </p:cNvSpPr>
          <p:nvPr>
            <p:ph type="title"/>
          </p:nvPr>
        </p:nvSpPr>
        <p:spPr/>
        <p:txBody>
          <a:bodyPr/>
          <a:lstStyle/>
          <a:p>
            <a:pPr eaLnBrk="1" hangingPunct="1">
              <a:defRPr/>
            </a:pPr>
            <a:r>
              <a:rPr lang="en-US" sz="4000"/>
              <a:t>Issues with Open Source Graphics</a:t>
            </a:r>
            <a:endParaRPr lang="en-US"/>
          </a:p>
        </p:txBody>
      </p:sp>
      <p:sp>
        <p:nvSpPr>
          <p:cNvPr id="158724" name="Rectangle 3"/>
          <p:cNvSpPr>
            <a:spLocks noGrp="1" noChangeArrowheads="1"/>
          </p:cNvSpPr>
          <p:nvPr>
            <p:ph type="body" idx="1"/>
          </p:nvPr>
        </p:nvSpPr>
        <p:spPr>
          <a:xfrm>
            <a:off x="304800" y="1219200"/>
            <a:ext cx="8534400" cy="5486400"/>
          </a:xfrm>
        </p:spPr>
        <p:txBody>
          <a:bodyPr/>
          <a:lstStyle/>
          <a:p>
            <a:pPr eaLnBrk="1" hangingPunct="1">
              <a:lnSpc>
                <a:spcPct val="90000"/>
              </a:lnSpc>
            </a:pPr>
            <a:r>
              <a:rPr lang="en-US" altLang="ja-JP" sz="1800" dirty="0" smtClean="0"/>
              <a:t>The script(s) to use GMT for pole figures can be found at </a:t>
            </a:r>
            <a:r>
              <a:rPr lang="en-US" sz="1800" dirty="0" err="1"/>
              <a:t>neon.materials.cmu.edu</a:t>
            </a:r>
            <a:r>
              <a:rPr lang="en-US" sz="1800" dirty="0"/>
              <a:t>/</a:t>
            </a:r>
            <a:r>
              <a:rPr lang="en-US" sz="1800" dirty="0" err="1"/>
              <a:t>rollett</a:t>
            </a:r>
            <a:r>
              <a:rPr lang="en-US" sz="1800" dirty="0"/>
              <a:t>/</a:t>
            </a:r>
            <a:r>
              <a:rPr lang="en-US" sz="1800" dirty="0" err="1" smtClean="0"/>
              <a:t>texture_subroutines</a:t>
            </a:r>
            <a:r>
              <a:rPr lang="en-US" sz="1800" dirty="0" smtClean="0"/>
              <a:t>.</a:t>
            </a:r>
            <a:endParaRPr lang="en-US" altLang="ja-JP" sz="1800" dirty="0"/>
          </a:p>
          <a:p>
            <a:pPr eaLnBrk="1" hangingPunct="1">
              <a:lnSpc>
                <a:spcPct val="90000"/>
              </a:lnSpc>
            </a:pPr>
            <a:r>
              <a:rPr lang="en-US" altLang="ja-JP" sz="1800" dirty="0"/>
              <a:t>GMT is best suited to Unix systems; on Windows the advice is to run it in a Unix window (</a:t>
            </a:r>
            <a:r>
              <a:rPr lang="en-US" altLang="ja-JP" sz="1800" dirty="0" err="1"/>
              <a:t>Cygwin</a:t>
            </a:r>
            <a:r>
              <a:rPr lang="en-US" altLang="ja-JP" sz="1800" dirty="0"/>
              <a:t>). Installation of GMT on a Mac requires prior installation of </a:t>
            </a:r>
            <a:r>
              <a:rPr lang="en-US" altLang="ja-JP" sz="1800" dirty="0" smtClean="0"/>
              <a:t>Developer </a:t>
            </a:r>
            <a:r>
              <a:rPr lang="en-US" altLang="ja-JP" sz="1800" dirty="0"/>
              <a:t>Tools (including X11) - this is easy; then you must generate a script and run it - mildly scary when doing it for the first time.  Also available from</a:t>
            </a:r>
            <a:r>
              <a:rPr lang="en-US" altLang="ja-JP" sz="1800" dirty="0" smtClean="0"/>
              <a:t> </a:t>
            </a:r>
            <a:r>
              <a:rPr lang="en-US" altLang="ja-JP" sz="1800" dirty="0" smtClean="0">
                <a:solidFill>
                  <a:srgbClr val="000BC0"/>
                </a:solidFill>
              </a:rPr>
              <a:t>port</a:t>
            </a:r>
            <a:r>
              <a:rPr lang="en-US" altLang="ja-JP" sz="1800" dirty="0" smtClean="0"/>
              <a:t> (</a:t>
            </a:r>
            <a:r>
              <a:rPr lang="en-US" altLang="ja-JP" sz="1800" dirty="0" smtClean="0">
                <a:hlinkClick r:id="rId3"/>
              </a:rPr>
              <a:t>http://www.macports.org/</a:t>
            </a:r>
            <a:r>
              <a:rPr lang="en-US" altLang="ja-JP" sz="1800" dirty="0" smtClean="0"/>
              <a:t>); once “port” is installed, you can get GMT via “</a:t>
            </a:r>
            <a:r>
              <a:rPr lang="en-US" altLang="ja-JP" sz="1800" dirty="0" err="1" smtClean="0"/>
              <a:t>sudo</a:t>
            </a:r>
            <a:r>
              <a:rPr lang="en-US" altLang="ja-JP" sz="1800" dirty="0" smtClean="0"/>
              <a:t> port install </a:t>
            </a:r>
            <a:r>
              <a:rPr lang="en-US" altLang="ja-JP" sz="1800" dirty="0" err="1" smtClean="0"/>
              <a:t>gmt</a:t>
            </a:r>
            <a:r>
              <a:rPr lang="en-US" altLang="ja-JP" sz="1800" dirty="0" smtClean="0"/>
              <a:t>”.  As of June 2012, one can also install it via </a:t>
            </a:r>
            <a:r>
              <a:rPr lang="en-US" altLang="ja-JP" sz="1800" i="1" dirty="0" smtClean="0"/>
              <a:t>fink</a:t>
            </a:r>
            <a:r>
              <a:rPr lang="en-US" altLang="ja-JP" sz="1800" dirty="0" smtClean="0"/>
              <a:t> (similar to </a:t>
            </a:r>
            <a:r>
              <a:rPr lang="en-US" altLang="ja-JP" sz="1800" i="1" dirty="0" smtClean="0"/>
              <a:t>port</a:t>
            </a:r>
            <a:r>
              <a:rPr lang="en-US" altLang="ja-JP" sz="1800" dirty="0" smtClean="0"/>
              <a:t>, similar to </a:t>
            </a:r>
            <a:r>
              <a:rPr lang="en-US" altLang="ja-JP" sz="1800" i="1" dirty="0" smtClean="0"/>
              <a:t>apt-get</a:t>
            </a:r>
            <a:r>
              <a:rPr lang="en-US" altLang="ja-JP" sz="1800" dirty="0" smtClean="0"/>
              <a:t>)</a:t>
            </a:r>
            <a:r>
              <a:rPr lang="en-US" altLang="ja-JP" sz="1800" dirty="0" smtClean="0"/>
              <a:t>. As of 2014, you can download a “DMG” installer for Macs, which makes installation very much easier.  </a:t>
            </a:r>
            <a:r>
              <a:rPr lang="en-US" altLang="ja-JP" sz="1800" dirty="0"/>
              <a:t>Once you have it installed, a long list of programs become available for the various processing steps - </a:t>
            </a:r>
            <a:r>
              <a:rPr lang="en-US" altLang="ja-JP" sz="1800" dirty="0" err="1"/>
              <a:t>Draw_stereograms</a:t>
            </a:r>
            <a:r>
              <a:rPr lang="en-US" altLang="ja-JP" sz="1800" dirty="0"/>
              <a:t> automates this for you.</a:t>
            </a:r>
          </a:p>
          <a:p>
            <a:pPr eaLnBrk="1" hangingPunct="1">
              <a:lnSpc>
                <a:spcPct val="90000"/>
              </a:lnSpc>
            </a:pPr>
            <a:r>
              <a:rPr lang="en-US" altLang="ja-JP" sz="1800" dirty="0"/>
              <a:t>The main reason to use GMT is that it handles spherical data very gracefully; does not require a regular grid, knows every standard projection, can smooth data, and allows annotation.</a:t>
            </a:r>
          </a:p>
          <a:p>
            <a:pPr eaLnBrk="1" hangingPunct="1">
              <a:lnSpc>
                <a:spcPct val="90000"/>
              </a:lnSpc>
            </a:pPr>
            <a:r>
              <a:rPr lang="en-US" altLang="ja-JP" sz="1800" dirty="0"/>
              <a:t>PSPLOT is a simpler package because it is only a set of subroutines.  As with most such packages, the authors like you to register as a user so that they that you are using it, and so that they can get the credit for the use.  Significantly more effort is required, however, to write the Fortran code to make use of the capability and generate plots.  Paul Lee (Ph.D., CMU/MSE, 1999) is credited with writing the original version of SODCON.</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p>
            <a:fld id="{DDFB5FB3-F027-964D-86C4-1801410A7700}" type="slidenum">
              <a:rPr lang="en-US" altLang="ja-JP" smtClean="0"/>
              <a:pPr/>
              <a:t>84</a:t>
            </a:fld>
            <a:endParaRPr lang="en-US" altLang="ja-JP" smtClean="0"/>
          </a:p>
        </p:txBody>
      </p:sp>
      <p:sp>
        <p:nvSpPr>
          <p:cNvPr id="47106" name="Rectangle 2"/>
          <p:cNvSpPr>
            <a:spLocks noGrp="1" noChangeArrowheads="1"/>
          </p:cNvSpPr>
          <p:nvPr>
            <p:ph type="title"/>
          </p:nvPr>
        </p:nvSpPr>
        <p:spPr/>
        <p:txBody>
          <a:bodyPr/>
          <a:lstStyle/>
          <a:p>
            <a:pPr eaLnBrk="1" hangingPunct="1">
              <a:defRPr/>
            </a:pPr>
            <a:r>
              <a:rPr lang="en-US"/>
              <a:t>Summary</a:t>
            </a:r>
          </a:p>
        </p:txBody>
      </p:sp>
      <p:sp>
        <p:nvSpPr>
          <p:cNvPr id="160772" name="Rectangle 3"/>
          <p:cNvSpPr>
            <a:spLocks noGrp="1" noChangeArrowheads="1"/>
          </p:cNvSpPr>
          <p:nvPr>
            <p:ph type="body" idx="1"/>
          </p:nvPr>
        </p:nvSpPr>
        <p:spPr/>
        <p:txBody>
          <a:bodyPr/>
          <a:lstStyle/>
          <a:p>
            <a:pPr eaLnBrk="1" hangingPunct="1"/>
            <a:r>
              <a:rPr lang="en-US" altLang="ja-JP"/>
              <a:t>Basic sequence demonstrated that takes you from RAW pole figures, as measured on an x-ray goniometer to an Orientation Distribution.</a:t>
            </a:r>
          </a:p>
          <a:p>
            <a:pPr eaLnBrk="1" hangingPunct="1"/>
            <a:r>
              <a:rPr lang="en-US" altLang="ja-JP"/>
              <a:t>Many more functions available.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1946 thinkers"/>
          <p:cNvPicPr>
            <a:picLocks noChangeAspect="1" noChangeArrowheads="1"/>
          </p:cNvPicPr>
          <p:nvPr/>
        </p:nvPicPr>
        <p:blipFill>
          <a:blip r:embed="rId2"/>
          <a:srcRect/>
          <a:stretch>
            <a:fillRect/>
          </a:stretch>
        </p:blipFill>
        <p:spPr bwMode="auto">
          <a:xfrm>
            <a:off x="762000" y="1066800"/>
            <a:ext cx="3514725" cy="2460625"/>
          </a:xfrm>
          <a:prstGeom prst="rect">
            <a:avLst/>
          </a:prstGeom>
          <a:noFill/>
          <a:ln w="9525">
            <a:noFill/>
            <a:miter lim="800000"/>
            <a:headEnd/>
            <a:tailEnd/>
          </a:ln>
        </p:spPr>
      </p:pic>
      <p:sp>
        <p:nvSpPr>
          <p:cNvPr id="24579" name="Text Box 6"/>
          <p:cNvSpPr txBox="1">
            <a:spLocks noChangeArrowheads="1"/>
          </p:cNvSpPr>
          <p:nvPr/>
        </p:nvSpPr>
        <p:spPr bwMode="auto">
          <a:xfrm>
            <a:off x="1219200" y="3581400"/>
            <a:ext cx="2520950" cy="366713"/>
          </a:xfrm>
          <a:prstGeom prst="rect">
            <a:avLst/>
          </a:prstGeom>
          <a:noFill/>
          <a:ln w="9525">
            <a:noFill/>
            <a:miter lim="800000"/>
            <a:headEnd/>
            <a:tailEnd/>
          </a:ln>
        </p:spPr>
        <p:txBody>
          <a:bodyPr wrap="none">
            <a:prstTxWarp prst="textNoShape">
              <a:avLst/>
            </a:prstTxWarp>
            <a:spAutoFit/>
          </a:bodyPr>
          <a:lstStyle/>
          <a:p>
            <a:r>
              <a:rPr lang="en-US" altLang="ja-JP"/>
              <a:t>Los Alamos thinking….</a:t>
            </a:r>
          </a:p>
        </p:txBody>
      </p:sp>
      <p:pic>
        <p:nvPicPr>
          <p:cNvPr id="24580" name="Picture 8" descr="Computer">
            <a:hlinkClick r:id="rId3"/>
          </p:cNvPr>
          <p:cNvPicPr>
            <a:picLocks noChangeAspect="1" noChangeArrowheads="1"/>
          </p:cNvPicPr>
          <p:nvPr/>
        </p:nvPicPr>
        <p:blipFill>
          <a:blip r:embed="rId4"/>
          <a:srcRect/>
          <a:stretch>
            <a:fillRect/>
          </a:stretch>
        </p:blipFill>
        <p:spPr bwMode="auto">
          <a:xfrm>
            <a:off x="1524000" y="4572000"/>
            <a:ext cx="1843088" cy="1981200"/>
          </a:xfrm>
          <a:prstGeom prst="rect">
            <a:avLst/>
          </a:prstGeom>
          <a:noFill/>
          <a:ln w="9525">
            <a:noFill/>
            <a:miter lim="800000"/>
            <a:headEnd/>
            <a:tailEnd/>
          </a:ln>
        </p:spPr>
      </p:pic>
      <p:sp>
        <p:nvSpPr>
          <p:cNvPr id="24581" name="Text Box 9"/>
          <p:cNvSpPr txBox="1">
            <a:spLocks noChangeArrowheads="1"/>
          </p:cNvSpPr>
          <p:nvPr/>
        </p:nvSpPr>
        <p:spPr bwMode="auto">
          <a:xfrm>
            <a:off x="2193925" y="3998913"/>
            <a:ext cx="317500" cy="366712"/>
          </a:xfrm>
          <a:prstGeom prst="rect">
            <a:avLst/>
          </a:prstGeom>
          <a:noFill/>
          <a:ln w="9525">
            <a:noFill/>
            <a:miter lim="800000"/>
            <a:headEnd/>
            <a:tailEnd/>
          </a:ln>
        </p:spPr>
        <p:txBody>
          <a:bodyPr wrap="none">
            <a:prstTxWarp prst="textNoShape">
              <a:avLst/>
            </a:prstTxWarp>
            <a:spAutoFit/>
          </a:bodyPr>
          <a:lstStyle/>
          <a:p>
            <a:r>
              <a:rPr lang="en-US" altLang="ja-JP"/>
              <a:t>+</a:t>
            </a:r>
          </a:p>
        </p:txBody>
      </p:sp>
      <p:pic>
        <p:nvPicPr>
          <p:cNvPr id="24582" name="Picture 11" descr="The poles are concentrated in certain areas of the pole figure"/>
          <p:cNvPicPr>
            <a:picLocks noChangeAspect="1" noChangeArrowheads="1"/>
          </p:cNvPicPr>
          <p:nvPr/>
        </p:nvPicPr>
        <p:blipFill>
          <a:blip r:embed="rId5"/>
          <a:srcRect/>
          <a:stretch>
            <a:fillRect/>
          </a:stretch>
        </p:blipFill>
        <p:spPr bwMode="auto">
          <a:xfrm>
            <a:off x="5334000" y="914400"/>
            <a:ext cx="2697163" cy="2819400"/>
          </a:xfrm>
          <a:prstGeom prst="rect">
            <a:avLst/>
          </a:prstGeom>
          <a:noFill/>
          <a:ln w="9525">
            <a:noFill/>
            <a:miter lim="800000"/>
            <a:headEnd/>
            <a:tailEnd/>
          </a:ln>
        </p:spPr>
      </p:pic>
      <p:sp>
        <p:nvSpPr>
          <p:cNvPr id="24583" name="AutoShape 12"/>
          <p:cNvSpPr>
            <a:spLocks noChangeArrowheads="1"/>
          </p:cNvSpPr>
          <p:nvPr/>
        </p:nvSpPr>
        <p:spPr bwMode="auto">
          <a:xfrm>
            <a:off x="3810000" y="4800600"/>
            <a:ext cx="1219200" cy="381000"/>
          </a:xfrm>
          <a:prstGeom prst="rightArrow">
            <a:avLst>
              <a:gd name="adj1" fmla="val 50000"/>
              <a:gd name="adj2" fmla="val 8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24584" name="Text Box 13"/>
          <p:cNvSpPr txBox="1">
            <a:spLocks noChangeArrowheads="1"/>
          </p:cNvSpPr>
          <p:nvPr/>
        </p:nvSpPr>
        <p:spPr bwMode="auto">
          <a:xfrm>
            <a:off x="5638800" y="4572000"/>
            <a:ext cx="3135313" cy="1016000"/>
          </a:xfrm>
          <a:prstGeom prst="rect">
            <a:avLst/>
          </a:prstGeom>
          <a:noFill/>
          <a:ln w="12700">
            <a:solidFill>
              <a:schemeClr val="tx1"/>
            </a:solidFill>
            <a:miter lim="800000"/>
            <a:headEnd/>
            <a:tailEnd/>
          </a:ln>
        </p:spPr>
        <p:txBody>
          <a:bodyPr wrap="none">
            <a:prstTxWarp prst="textNoShape">
              <a:avLst/>
            </a:prstTxWarp>
            <a:spAutoFit/>
          </a:bodyPr>
          <a:lstStyle/>
          <a:p>
            <a:r>
              <a:rPr lang="en-US" altLang="ja-JP" sz="2000"/>
              <a:t>Automate the process of</a:t>
            </a:r>
          </a:p>
          <a:p>
            <a:r>
              <a:rPr lang="en-US" altLang="ja-JP" sz="2000"/>
              <a:t>evaluating and presenting</a:t>
            </a:r>
          </a:p>
          <a:p>
            <a:r>
              <a:rPr lang="en-US" altLang="ja-JP" sz="2000"/>
              <a:t>texture</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PopLa Nucleation and Growth</a:t>
            </a:r>
          </a:p>
        </p:txBody>
      </p:sp>
      <p:sp>
        <p:nvSpPr>
          <p:cNvPr id="24586" name="Text Box 11"/>
          <p:cNvSpPr txBox="1">
            <a:spLocks noChangeArrowheads="1"/>
          </p:cNvSpPr>
          <p:nvPr/>
        </p:nvSpPr>
        <p:spPr bwMode="auto">
          <a:xfrm>
            <a:off x="304800" y="5105400"/>
            <a:ext cx="1250950" cy="366713"/>
          </a:xfrm>
          <a:prstGeom prst="rect">
            <a:avLst/>
          </a:prstGeom>
          <a:noFill/>
          <a:ln w="9525">
            <a:noFill/>
            <a:miter lim="800000"/>
            <a:headEnd/>
            <a:tailEnd/>
          </a:ln>
        </p:spPr>
        <p:txBody>
          <a:bodyPr wrap="none">
            <a:prstTxWarp prst="textNoShape">
              <a:avLst/>
            </a:prstTxWarp>
            <a:spAutoFit/>
          </a:bodyPr>
          <a:lstStyle/>
          <a:p>
            <a:r>
              <a:rPr lang="en-US" altLang="ja-JP"/>
              <a:t>(IBM 286!)</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C11C9"/>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TotalTime>
  <Words>9659</Words>
  <Application>Microsoft Macintosh PowerPoint</Application>
  <PresentationFormat>On-screen Show (4:3)</PresentationFormat>
  <Paragraphs>1004</Paragraphs>
  <Slides>84</Slides>
  <Notes>65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Default Design</vt:lpstr>
      <vt:lpstr>PowerPoint Presentation</vt:lpstr>
      <vt:lpstr>Objective</vt:lpstr>
      <vt:lpstr>Questions, Practical Exercises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Page</vt:lpstr>
      <vt:lpstr>Graphics page</vt:lpstr>
      <vt:lpstr>Demo.raw</vt:lpstr>
      <vt:lpstr>Home Page</vt:lpstr>
      <vt:lpstr>“Massage” page</vt:lpstr>
      <vt:lpstr>Convert Raw -&gt; EPF</vt:lpstr>
      <vt:lpstr>…. output</vt:lpstr>
      <vt:lpstr>Home Page</vt:lpstr>
      <vt:lpstr>Graphics page</vt:lpstr>
      <vt:lpstr>POD input</vt:lpstr>
      <vt:lpstr>POD input, contd.</vt:lpstr>
      <vt:lpstr>Demo.epf</vt:lpstr>
      <vt:lpstr>Home Page</vt:lpstr>
      <vt:lpstr>“Massage” page</vt:lpstr>
      <vt:lpstr>Rotate output</vt:lpstr>
      <vt:lpstr>Rotated PFs: demo.rpf</vt:lpstr>
      <vt:lpstr>PowerPoint Presentation</vt:lpstr>
      <vt:lpstr>Harmonic analysis: input</vt:lpstr>
      <vt:lpstr>Harmonic output</vt:lpstr>
      <vt:lpstr>From Harmonic analysis: demo.ful</vt:lpstr>
      <vt:lpstr>Home Page</vt:lpstr>
      <vt:lpstr>WIMV page</vt:lpstr>
      <vt:lpstr>PowerPoint Presentation</vt:lpstr>
      <vt:lpstr>WIMV input</vt:lpstr>
      <vt:lpstr>WIMV output</vt:lpstr>
      <vt:lpstr>WIMV output, contd.</vt:lpstr>
      <vt:lpstr>WIMV: demo.wpf</vt:lpstr>
      <vt:lpstr>“Massage” page</vt:lpstr>
      <vt:lpstr>Expand WPF</vt:lpstr>
      <vt:lpstr>Expand: demo.fpf</vt:lpstr>
      <vt:lpstr>Combine exptl, WIMV pole figures for comparison</vt:lpstr>
      <vt:lpstr>Exptl: top row;  WIMV: bottom row</vt:lpstr>
      <vt:lpstr>Exptl: top row;  WIMV: bottom row</vt:lpstr>
      <vt:lpstr>Plot Inv. PFs</vt:lpstr>
      <vt:lpstr>Demo.wip</vt:lpstr>
      <vt:lpstr>Home Page</vt:lpstr>
      <vt:lpstr>Conversions page 5</vt:lpstr>
      <vt:lpstr>POD input</vt:lpstr>
      <vt:lpstr>Demo.sos</vt:lpstr>
      <vt:lpstr>Demo.cos</vt:lpstr>
      <vt:lpstr>Conventional Cartesian plots</vt:lpstr>
      <vt:lpstr>DEMO.SOD</vt:lpstr>
      <vt:lpstr>DEMO.COD</vt:lpstr>
      <vt:lpstr>3D view (Paraview)</vt:lpstr>
      <vt:lpstr>PowerPoint Presentation</vt:lpstr>
      <vt:lpstr>Lankford output</vt:lpstr>
      <vt:lpstr>PowerPoint Presentation</vt:lpstr>
      <vt:lpstr>WEIGHTS</vt:lpstr>
      <vt:lpstr>Making a .WTS file</vt:lpstr>
      <vt:lpstr>WTS, contd.</vt:lpstr>
      <vt:lpstr>FAQs: POD and PODIN</vt:lpstr>
      <vt:lpstr>FAQ: Standard Sequence</vt:lpstr>
      <vt:lpstr>FAQ: Standard Sequence: 2</vt:lpstr>
      <vt:lpstr>FAQs: DFB files</vt:lpstr>
      <vt:lpstr>FAQs: DFB files #2</vt:lpstr>
      <vt:lpstr>FAQs: DFB files #3</vt:lpstr>
      <vt:lpstr>FAQs: DFB files #4</vt:lpstr>
      <vt:lpstr>FAQs: DFB files #5</vt:lpstr>
      <vt:lpstr>FAQs: conversion from X’Pert format data files</vt:lpstr>
      <vt:lpstr>PSPLOT package</vt:lpstr>
      <vt:lpstr>DEMO.SOD</vt:lpstr>
      <vt:lpstr>GMT package</vt:lpstr>
      <vt:lpstr>GMT plot: Demo.wip</vt:lpstr>
      <vt:lpstr>Sources of codes, scripts</vt:lpstr>
      <vt:lpstr>Issues with Open Source Graphics</vt:lpstr>
      <vt:lpstr>Summary</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popLA demo</dc:title>
  <dc:creator>rollett</dc:creator>
  <cp:lastModifiedBy>Anthony Rollett</cp:lastModifiedBy>
  <cp:revision>76</cp:revision>
  <dcterms:created xsi:type="dcterms:W3CDTF">2012-06-16T01:06:22Z</dcterms:created>
  <dcterms:modified xsi:type="dcterms:W3CDTF">2014-04-27T13:00:09Z</dcterms:modified>
</cp:coreProperties>
</file>