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2.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oleObject3.bin" ContentType="application/vnd.openxmlformats-officedocument.oleObject"/>
  <Override PartName="/ppt/notesSlides/notesSlide33.xml" ContentType="application/vnd.openxmlformats-officedocument.presentationml.notesSlide+xml"/>
  <Override PartName="/ppt/embeddings/oleObject4.bin" ContentType="application/vnd.openxmlformats-officedocument.oleObject"/>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embeddings/oleObject5.bin" ContentType="application/vnd.openxmlformats-officedocument.oleObject"/>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embeddings/oleObject6.bin" ContentType="application/vnd.openxmlformats-officedocument.oleObject"/>
  <Override PartName="/ppt/notesSlides/notesSlide45.xml" ContentType="application/vnd.openxmlformats-officedocument.presentationml.notesSlide+xml"/>
  <Override PartName="/ppt/embeddings/oleObject7.bin" ContentType="application/vnd.openxmlformats-officedocument.oleObject"/>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5"/>
  </p:notesMasterIdLst>
  <p:sldIdLst>
    <p:sldId id="256" r:id="rId2"/>
    <p:sldId id="257" r:id="rId3"/>
    <p:sldId id="291" r:id="rId4"/>
    <p:sldId id="306" r:id="rId5"/>
    <p:sldId id="307" r:id="rId6"/>
    <p:sldId id="308" r:id="rId7"/>
    <p:sldId id="305" r:id="rId8"/>
    <p:sldId id="258" r:id="rId9"/>
    <p:sldId id="260" r:id="rId10"/>
    <p:sldId id="259"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98" r:id="rId26"/>
    <p:sldId id="299" r:id="rId27"/>
    <p:sldId id="300" r:id="rId28"/>
    <p:sldId id="283" r:id="rId29"/>
    <p:sldId id="284" r:id="rId30"/>
    <p:sldId id="275" r:id="rId31"/>
    <p:sldId id="290" r:id="rId32"/>
    <p:sldId id="276" r:id="rId33"/>
    <p:sldId id="277" r:id="rId34"/>
    <p:sldId id="278" r:id="rId35"/>
    <p:sldId id="279" r:id="rId36"/>
    <p:sldId id="280" r:id="rId37"/>
    <p:sldId id="281" r:id="rId38"/>
    <p:sldId id="282" r:id="rId39"/>
    <p:sldId id="285" r:id="rId40"/>
    <p:sldId id="286" r:id="rId41"/>
    <p:sldId id="287" r:id="rId42"/>
    <p:sldId id="288" r:id="rId43"/>
    <p:sldId id="289" r:id="rId44"/>
    <p:sldId id="295" r:id="rId45"/>
    <p:sldId id="292" r:id="rId46"/>
    <p:sldId id="293" r:id="rId47"/>
    <p:sldId id="294" r:id="rId48"/>
    <p:sldId id="296" r:id="rId49"/>
    <p:sldId id="297" r:id="rId50"/>
    <p:sldId id="301" r:id="rId51"/>
    <p:sldId id="302" r:id="rId52"/>
    <p:sldId id="303" r:id="rId53"/>
    <p:sldId id="304" r:id="rId5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CCC"/>
    <a:srgbClr val="FFFBE5"/>
    <a:srgbClr val="008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016" y="-18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ja-JP" alt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ja-JP" alt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ja-JP" alt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81B2C08-87E8-0A4D-A4FD-AE26813907DF}" type="slidenum">
              <a:rPr lang="en-US" altLang="ja-JP"/>
              <a:pPr/>
              <a:t>‹#›</a:t>
            </a:fld>
            <a:endParaRPr lang="en-US" altLang="ja-JP"/>
          </a:p>
        </p:txBody>
      </p:sp>
    </p:spTree>
    <p:extLst>
      <p:ext uri="{BB962C8B-B14F-4D97-AF65-F5344CB8AC3E}">
        <p14:creationId xmlns:p14="http://schemas.microsoft.com/office/powerpoint/2010/main" val="20024931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62AF66D-1C56-344C-AD48-A5F31EBAD903}" type="slidenum">
              <a:rPr lang="en-US" altLang="ja-JP"/>
              <a:pPr/>
              <a:t>1</a:t>
            </a:fld>
            <a:endParaRPr lang="en-US" altLang="ja-JP"/>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A028EDA-A261-714E-95BA-CAE8B6DDBD0A}" type="slidenum">
              <a:rPr lang="en-US" altLang="ja-JP"/>
              <a:pPr/>
              <a:t>14</a:t>
            </a:fld>
            <a:endParaRPr lang="en-US" altLang="ja-JP"/>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3D1B115-A73E-A14A-98C2-C8C70C2A44F0}" type="slidenum">
              <a:rPr lang="en-US" altLang="ja-JP"/>
              <a:pPr/>
              <a:t>15</a:t>
            </a:fld>
            <a:endParaRPr lang="en-US" altLang="ja-JP"/>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A1F81FB-CB0A-4C46-B818-2613E4598317}" type="slidenum">
              <a:rPr lang="en-US" altLang="ja-JP"/>
              <a:pPr/>
              <a:t>16</a:t>
            </a:fld>
            <a:endParaRPr lang="en-US" altLang="ja-JP"/>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B73EF45-0CDD-6E41-A306-155E9572D2A4}" type="slidenum">
              <a:rPr lang="en-US" altLang="ja-JP"/>
              <a:pPr/>
              <a:t>17</a:t>
            </a:fld>
            <a:endParaRPr lang="en-US" altLang="ja-JP"/>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F7F6FF8-A318-7F46-8AFA-C41C07F1E1FB}" type="slidenum">
              <a:rPr lang="en-US" altLang="ja-JP"/>
              <a:pPr/>
              <a:t>18</a:t>
            </a:fld>
            <a:endParaRPr lang="en-US" altLang="ja-JP"/>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C3A9B16-99F9-0C4E-91F8-8F016AE43351}" type="slidenum">
              <a:rPr lang="en-US" altLang="ja-JP"/>
              <a:pPr/>
              <a:t>19</a:t>
            </a:fld>
            <a:endParaRPr lang="en-US" altLang="ja-JP"/>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BB311FD-79A8-CF4C-B050-6235D13AF7C4}" type="slidenum">
              <a:rPr lang="en-US" altLang="ja-JP"/>
              <a:pPr/>
              <a:t>20</a:t>
            </a:fld>
            <a:endParaRPr lang="en-US" altLang="ja-JP"/>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D7325A2-FB68-D94B-9CF1-2353408AB042}" type="slidenum">
              <a:rPr lang="en-US" altLang="ja-JP"/>
              <a:pPr/>
              <a:t>21</a:t>
            </a:fld>
            <a:endParaRPr lang="en-US" altLang="ja-JP"/>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275D949-5BE5-2B49-B1B5-225FD0E4B519}" type="slidenum">
              <a:rPr lang="en-US" altLang="ja-JP"/>
              <a:pPr/>
              <a:t>22</a:t>
            </a:fld>
            <a:endParaRPr lang="en-US" altLang="ja-JP"/>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F5E698B-DA24-DA4E-B9F1-DD59E68C805A}" type="slidenum">
              <a:rPr lang="en-US" altLang="ja-JP"/>
              <a:pPr/>
              <a:t>23</a:t>
            </a:fld>
            <a:endParaRPr lang="en-US" altLang="ja-JP"/>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F2FB96E-6489-A347-880A-AA04C4D80DEE}" type="slidenum">
              <a:rPr lang="en-US" altLang="ja-JP"/>
              <a:pPr/>
              <a:t>2</a:t>
            </a:fld>
            <a:endParaRPr lang="en-US" altLang="ja-JP"/>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C4BD2EA-2A18-5D4E-B49E-322CC7B23B28}" type="slidenum">
              <a:rPr lang="en-US" altLang="ja-JP"/>
              <a:pPr/>
              <a:t>24</a:t>
            </a:fld>
            <a:endParaRPr lang="en-US" altLang="ja-JP"/>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72FA11B-E610-4841-A7A2-CC98C5DB231D}" type="slidenum">
              <a:rPr lang="en-US" altLang="ja-JP"/>
              <a:pPr/>
              <a:t>25</a:t>
            </a:fld>
            <a:endParaRPr lang="en-US" altLang="ja-JP"/>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B640A15-1195-3246-B70A-D7116E58D6FF}" type="slidenum">
              <a:rPr lang="en-US" altLang="ja-JP"/>
              <a:pPr/>
              <a:t>26</a:t>
            </a:fld>
            <a:endParaRPr lang="en-US" altLang="ja-JP"/>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1E5BD0B-255C-994D-AC66-CB4E608BEFCC}" type="slidenum">
              <a:rPr lang="en-US" altLang="ja-JP"/>
              <a:pPr/>
              <a:t>27</a:t>
            </a:fld>
            <a:endParaRPr lang="en-US" altLang="ja-JP"/>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7E1E3C7-B172-5548-B2AE-7A1B79DED902}" type="slidenum">
              <a:rPr lang="en-US" altLang="ja-JP"/>
              <a:pPr/>
              <a:t>28</a:t>
            </a:fld>
            <a:endParaRPr lang="en-US" altLang="ja-JP"/>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725EA94-291A-774A-9352-03EAD07EABAB}" type="slidenum">
              <a:rPr lang="en-US" altLang="ja-JP"/>
              <a:pPr/>
              <a:t>29</a:t>
            </a:fld>
            <a:endParaRPr lang="en-US" altLang="ja-JP"/>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06F1BA1-503D-CB45-9DC5-48FC5761F669}" type="slidenum">
              <a:rPr lang="en-US" altLang="ja-JP"/>
              <a:pPr/>
              <a:t>30</a:t>
            </a:fld>
            <a:endParaRPr lang="en-US" altLang="ja-JP"/>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0C60CB1-4541-BA4D-9E4D-A7C440D44690}" type="slidenum">
              <a:rPr lang="en-US" altLang="ja-JP"/>
              <a:pPr/>
              <a:t>31</a:t>
            </a:fld>
            <a:endParaRPr lang="en-US" altLang="ja-JP"/>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76BAD96-0B47-2043-B2A4-9E4F09AFD988}" type="slidenum">
              <a:rPr lang="en-US" altLang="ja-JP"/>
              <a:pPr/>
              <a:t>32</a:t>
            </a:fld>
            <a:endParaRPr lang="en-US" altLang="ja-JP"/>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B73D881-DEF6-8C4C-B473-83341C0B1EE8}" type="slidenum">
              <a:rPr lang="en-US" altLang="ja-JP"/>
              <a:pPr/>
              <a:t>33</a:t>
            </a:fld>
            <a:endParaRPr lang="en-US" altLang="ja-JP"/>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1529B47-887F-2C4E-8406-1988413F44A8}" type="slidenum">
              <a:rPr lang="en-US" altLang="ja-JP"/>
              <a:pPr/>
              <a:t>3</a:t>
            </a:fld>
            <a:endParaRPr lang="en-US" altLang="ja-JP"/>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D052489-F790-5F43-978F-9CBA3F5D96C1}" type="slidenum">
              <a:rPr lang="en-US" altLang="ja-JP"/>
              <a:pPr/>
              <a:t>34</a:t>
            </a:fld>
            <a:endParaRPr lang="en-US" altLang="ja-JP"/>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C611E31-FDAD-144A-8C48-27EAE5DB86E3}" type="slidenum">
              <a:rPr lang="en-US" altLang="ja-JP"/>
              <a:pPr/>
              <a:t>35</a:t>
            </a:fld>
            <a:endParaRPr lang="en-US" altLang="ja-JP"/>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C4A055D8-74EA-354C-BC1C-DE41A4DF6B98}" type="slidenum">
              <a:rPr lang="en-US" altLang="ja-JP"/>
              <a:pPr/>
              <a:t>36</a:t>
            </a:fld>
            <a:endParaRPr lang="en-US" altLang="ja-JP"/>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1045BA5E-4BDE-BF48-9729-A3662A4248F4}" type="slidenum">
              <a:rPr lang="en-US" altLang="ja-JP"/>
              <a:pPr/>
              <a:t>37</a:t>
            </a:fld>
            <a:endParaRPr lang="en-US" altLang="ja-JP"/>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9D789ABF-2843-054C-9CF7-5A5F8520582C}" type="slidenum">
              <a:rPr lang="en-US" altLang="ja-JP"/>
              <a:pPr/>
              <a:t>38</a:t>
            </a:fld>
            <a:endParaRPr lang="en-US" altLang="ja-JP"/>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2CAA780-9140-E14C-9BAF-EE750DFE49E6}" type="slidenum">
              <a:rPr lang="en-US" altLang="ja-JP"/>
              <a:pPr/>
              <a:t>39</a:t>
            </a:fld>
            <a:endParaRPr lang="en-US" altLang="ja-JP"/>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BD2101DE-BCBD-8E44-A0F9-29C121DAEA14}" type="slidenum">
              <a:rPr lang="en-US" altLang="ja-JP"/>
              <a:pPr/>
              <a:t>40</a:t>
            </a:fld>
            <a:endParaRPr lang="en-US" altLang="ja-JP"/>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r>
              <a:rPr lang="en-US" altLang="ja-JP"/>
              <a:t>$$\dot{ \gamma } = \left( \frac{\tau}{ \tau_{crss} } \right) ^n = \left( \frac{b_i \sigma_{ij} n_j}{ \tau_{crss} } \right) ^n = \left( \frac{m_{ij} \sigma_{ij} }{ \tau_{crss} } \right) ^n </a:t>
            </a:r>
          </a:p>
          <a:p>
            <a:endParaRPr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C70B415E-5345-D242-8650-1AC26B8DC1D0}" type="slidenum">
              <a:rPr lang="en-US" altLang="ja-JP"/>
              <a:pPr/>
              <a:t>41</a:t>
            </a:fld>
            <a:endParaRPr lang="en-US" altLang="ja-JP"/>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r>
              <a:rPr lang="en-US" altLang="ja-JP"/>
              <a:t>$$\dot{ \gamma } = \left| \frac{b_i \sigma_{ij} n_j}{ \tau_{crss} } \right| ^n sgn (b_i \sigma_{ij} n_j)</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D27CCEFB-BF74-C945-8762-375F48DE055D}" type="slidenum">
              <a:rPr lang="en-US" altLang="ja-JP"/>
              <a:pPr/>
              <a:t>42</a:t>
            </a:fld>
            <a:endParaRPr lang="en-US" altLang="ja-JP"/>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CC92908-6D0F-3642-9C8A-B088A50C5437}" type="slidenum">
              <a:rPr lang="en-US" altLang="ja-JP"/>
              <a:pPr/>
              <a:t>43</a:t>
            </a:fld>
            <a:endParaRPr lang="en-US" altLang="ja-JP"/>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6588F498-F982-2448-AE60-8A55FA56EB68}" type="slidenum">
              <a:rPr lang="en-US" altLang="ja-JP"/>
              <a:pPr/>
              <a:t>8</a:t>
            </a:fld>
            <a:endParaRPr lang="en-US" altLang="ja-JP"/>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7371D799-0135-BD48-81CB-F6DDF2AADAF1}" type="slidenum">
              <a:rPr lang="en-US" altLang="ja-JP"/>
              <a:pPr/>
              <a:t>44</a:t>
            </a:fld>
            <a:endParaRPr lang="en-US" altLang="ja-JP"/>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3032E255-39D5-1446-A87F-2B39AE1E927F}" type="slidenum">
              <a:rPr lang="en-US" altLang="ja-JP"/>
              <a:pPr/>
              <a:t>45</a:t>
            </a:fld>
            <a:endParaRPr lang="en-US" altLang="ja-JP"/>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A3CFF263-594C-3B42-9A97-D1DBD8273497}" type="slidenum">
              <a:rPr lang="en-US" altLang="ja-JP"/>
              <a:pPr/>
              <a:t>46</a:t>
            </a:fld>
            <a:endParaRPr lang="en-US" altLang="ja-JP"/>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D5266AD1-3E59-5549-B892-CDDE278F0A46}" type="slidenum">
              <a:rPr lang="en-US" altLang="ja-JP"/>
              <a:pPr/>
              <a:t>47</a:t>
            </a:fld>
            <a:endParaRPr lang="en-US" altLang="ja-JP"/>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BF472EF3-EA59-684D-80E3-93C63881EFD9}" type="slidenum">
              <a:rPr lang="en-US" altLang="ja-JP"/>
              <a:pPr/>
              <a:t>48</a:t>
            </a:fld>
            <a:endParaRPr lang="en-US" altLang="ja-JP"/>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F5C3711-7B7C-0B4F-BE96-1720DBC2413C}" type="slidenum">
              <a:rPr lang="en-US" altLang="ja-JP"/>
              <a:pPr/>
              <a:t>49</a:t>
            </a:fld>
            <a:endParaRPr lang="en-US" altLang="ja-JP"/>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B99EDF8F-841A-3244-95BD-AFACFC65BD02}" type="slidenum">
              <a:rPr lang="en-US" altLang="ja-JP"/>
              <a:pPr/>
              <a:t>50</a:t>
            </a:fld>
            <a:endParaRPr lang="en-US" altLang="ja-JP"/>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33A18E4-B923-2440-9267-DB73A98522BE}" type="slidenum">
              <a:rPr lang="en-US" altLang="ja-JP"/>
              <a:pPr/>
              <a:t>51</a:t>
            </a:fld>
            <a:endParaRPr lang="en-US" altLang="ja-JP"/>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F1060EF3-4FCA-C343-BE7E-0D68270A9236}" type="slidenum">
              <a:rPr lang="en-US" altLang="ja-JP"/>
              <a:pPr/>
              <a:t>52</a:t>
            </a:fld>
            <a:endParaRPr lang="en-US" altLang="ja-JP"/>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52A1CF50-85EC-6146-A541-B263CD7420EA}" type="slidenum">
              <a:rPr lang="en-US" altLang="ja-JP"/>
              <a:pPr/>
              <a:t>53</a:t>
            </a:fld>
            <a:endParaRPr lang="en-US" altLang="ja-JP"/>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EA9AE014-87D0-FE46-988F-CEE39E0ABB34}" type="slidenum">
              <a:rPr lang="en-US" altLang="ja-JP"/>
              <a:pPr/>
              <a:t>9</a:t>
            </a:fld>
            <a:endParaRPr lang="en-US" altLang="ja-JP"/>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r>
              <a:rPr lang="en-US" altLang="ja-JP"/>
              <a:t>$ D_{ij} = \dot{ \epsilon}_0 \frac{ \partial \Phi(\sigma) } { \partial \sigma_{ij}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05FC75E-6380-F949-A91E-D7FDC0C20CAA}" type="slidenum">
              <a:rPr lang="en-US" altLang="ja-JP"/>
              <a:pPr/>
              <a:t>10</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D2F2C50-B15D-B346-AFB9-B3D9CDBDAB1F}" type="slidenum">
              <a:rPr lang="en-US" altLang="ja-JP"/>
              <a:pPr/>
              <a:t>11</a:t>
            </a:fld>
            <a:endParaRPr lang="en-US" altLang="ja-JP"/>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36A8F03-D490-8C43-A43B-4C090F406041}" type="slidenum">
              <a:rPr lang="en-US" altLang="ja-JP"/>
              <a:pPr/>
              <a:t>12</a:t>
            </a:fld>
            <a:endParaRPr lang="en-US" altLang="ja-JP"/>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81C2C0E-8333-DB42-A69F-7DE37679D73C}" type="slidenum">
              <a:rPr lang="en-US" altLang="ja-JP"/>
              <a:pPr/>
              <a:t>13</a:t>
            </a:fld>
            <a:endParaRPr lang="en-US" altLang="ja-JP"/>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ja-JP" altLang="en-US"/>
          </a:p>
        </p:txBody>
      </p:sp>
      <p:sp>
        <p:nvSpPr>
          <p:cNvPr id="5" name="Footer Placeholder 4"/>
          <p:cNvSpPr>
            <a:spLocks noGrp="1"/>
          </p:cNvSpPr>
          <p:nvPr>
            <p:ph type="ftr" sz="quarter" idx="11"/>
          </p:nvPr>
        </p:nvSpPr>
        <p:spPr/>
        <p:txBody>
          <a:bodyPr/>
          <a:lstStyle>
            <a:lvl1pPr>
              <a:defRPr/>
            </a:lvl1pPr>
          </a:lstStyle>
          <a:p>
            <a:r>
              <a:rPr lang="en-US" altLang="ja-JP"/>
              <a:t>ansiotropy.pt3.yield.surfaces</a:t>
            </a:r>
          </a:p>
        </p:txBody>
      </p:sp>
      <p:sp>
        <p:nvSpPr>
          <p:cNvPr id="6" name="Slide Number Placeholder 5"/>
          <p:cNvSpPr>
            <a:spLocks noGrp="1"/>
          </p:cNvSpPr>
          <p:nvPr>
            <p:ph type="sldNum" sz="quarter" idx="12"/>
          </p:nvPr>
        </p:nvSpPr>
        <p:spPr/>
        <p:txBody>
          <a:bodyPr/>
          <a:lstStyle>
            <a:lvl1pPr>
              <a:defRPr/>
            </a:lvl1pPr>
          </a:lstStyle>
          <a:p>
            <a:fld id="{6E0C6323-3867-A941-8088-504E565DAE9A}"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ja-JP" altLang="en-US"/>
          </a:p>
        </p:txBody>
      </p:sp>
      <p:sp>
        <p:nvSpPr>
          <p:cNvPr id="5" name="Footer Placeholder 4"/>
          <p:cNvSpPr>
            <a:spLocks noGrp="1"/>
          </p:cNvSpPr>
          <p:nvPr>
            <p:ph type="ftr" sz="quarter" idx="11"/>
          </p:nvPr>
        </p:nvSpPr>
        <p:spPr/>
        <p:txBody>
          <a:bodyPr/>
          <a:lstStyle>
            <a:lvl1pPr>
              <a:defRPr/>
            </a:lvl1pPr>
          </a:lstStyle>
          <a:p>
            <a:r>
              <a:rPr lang="en-US" altLang="ja-JP"/>
              <a:t>ansiotropy.pt3.yield.surfaces</a:t>
            </a:r>
          </a:p>
        </p:txBody>
      </p:sp>
      <p:sp>
        <p:nvSpPr>
          <p:cNvPr id="6" name="Slide Number Placeholder 5"/>
          <p:cNvSpPr>
            <a:spLocks noGrp="1"/>
          </p:cNvSpPr>
          <p:nvPr>
            <p:ph type="sldNum" sz="quarter" idx="12"/>
          </p:nvPr>
        </p:nvSpPr>
        <p:spPr/>
        <p:txBody>
          <a:bodyPr/>
          <a:lstStyle>
            <a:lvl1pPr>
              <a:defRPr/>
            </a:lvl1pPr>
          </a:lstStyle>
          <a:p>
            <a:fld id="{EAA701BB-FD85-714D-BE6F-20DEF32C1A17}"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ja-JP" altLang="en-US"/>
          </a:p>
        </p:txBody>
      </p:sp>
      <p:sp>
        <p:nvSpPr>
          <p:cNvPr id="5" name="Footer Placeholder 4"/>
          <p:cNvSpPr>
            <a:spLocks noGrp="1"/>
          </p:cNvSpPr>
          <p:nvPr>
            <p:ph type="ftr" sz="quarter" idx="11"/>
          </p:nvPr>
        </p:nvSpPr>
        <p:spPr/>
        <p:txBody>
          <a:bodyPr/>
          <a:lstStyle>
            <a:lvl1pPr>
              <a:defRPr/>
            </a:lvl1pPr>
          </a:lstStyle>
          <a:p>
            <a:r>
              <a:rPr lang="en-US" altLang="ja-JP"/>
              <a:t>ansiotropy.pt3.yield.surfaces</a:t>
            </a:r>
          </a:p>
        </p:txBody>
      </p:sp>
      <p:sp>
        <p:nvSpPr>
          <p:cNvPr id="6" name="Slide Number Placeholder 5"/>
          <p:cNvSpPr>
            <a:spLocks noGrp="1"/>
          </p:cNvSpPr>
          <p:nvPr>
            <p:ph type="sldNum" sz="quarter" idx="12"/>
          </p:nvPr>
        </p:nvSpPr>
        <p:spPr/>
        <p:txBody>
          <a:bodyPr/>
          <a:lstStyle>
            <a:lvl1pPr>
              <a:defRPr/>
            </a:lvl1pPr>
          </a:lstStyle>
          <a:p>
            <a:fld id="{84F6396F-E203-9241-9A67-86F04B6F610A}"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ja-JP" altLang="en-US"/>
          </a:p>
        </p:txBody>
      </p:sp>
      <p:sp>
        <p:nvSpPr>
          <p:cNvPr id="5" name="Footer Placeholder 4"/>
          <p:cNvSpPr>
            <a:spLocks noGrp="1"/>
          </p:cNvSpPr>
          <p:nvPr>
            <p:ph type="ftr" sz="quarter" idx="11"/>
          </p:nvPr>
        </p:nvSpPr>
        <p:spPr/>
        <p:txBody>
          <a:bodyPr/>
          <a:lstStyle>
            <a:lvl1pPr>
              <a:defRPr/>
            </a:lvl1pPr>
          </a:lstStyle>
          <a:p>
            <a:r>
              <a:rPr lang="en-US" altLang="ja-JP"/>
              <a:t>ansiotropy.pt3.yield.surfaces</a:t>
            </a:r>
          </a:p>
        </p:txBody>
      </p:sp>
      <p:sp>
        <p:nvSpPr>
          <p:cNvPr id="6" name="Slide Number Placeholder 5"/>
          <p:cNvSpPr>
            <a:spLocks noGrp="1"/>
          </p:cNvSpPr>
          <p:nvPr>
            <p:ph type="sldNum" sz="quarter" idx="12"/>
          </p:nvPr>
        </p:nvSpPr>
        <p:spPr/>
        <p:txBody>
          <a:bodyPr/>
          <a:lstStyle>
            <a:lvl1pPr>
              <a:defRPr/>
            </a:lvl1pPr>
          </a:lstStyle>
          <a:p>
            <a:fld id="{EDB1E97D-63A5-7D48-920A-56A5C46C4B91}"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ja-JP" altLang="en-US"/>
          </a:p>
        </p:txBody>
      </p:sp>
      <p:sp>
        <p:nvSpPr>
          <p:cNvPr id="5" name="Footer Placeholder 4"/>
          <p:cNvSpPr>
            <a:spLocks noGrp="1"/>
          </p:cNvSpPr>
          <p:nvPr>
            <p:ph type="ftr" sz="quarter" idx="11"/>
          </p:nvPr>
        </p:nvSpPr>
        <p:spPr/>
        <p:txBody>
          <a:bodyPr/>
          <a:lstStyle>
            <a:lvl1pPr>
              <a:defRPr/>
            </a:lvl1pPr>
          </a:lstStyle>
          <a:p>
            <a:r>
              <a:rPr lang="en-US" altLang="ja-JP"/>
              <a:t>ansiotropy.pt3.yield.surfaces</a:t>
            </a:r>
          </a:p>
        </p:txBody>
      </p:sp>
      <p:sp>
        <p:nvSpPr>
          <p:cNvPr id="6" name="Slide Number Placeholder 5"/>
          <p:cNvSpPr>
            <a:spLocks noGrp="1"/>
          </p:cNvSpPr>
          <p:nvPr>
            <p:ph type="sldNum" sz="quarter" idx="12"/>
          </p:nvPr>
        </p:nvSpPr>
        <p:spPr/>
        <p:txBody>
          <a:bodyPr/>
          <a:lstStyle>
            <a:lvl1pPr>
              <a:defRPr/>
            </a:lvl1pPr>
          </a:lstStyle>
          <a:p>
            <a:fld id="{38051176-AF7D-0347-92D1-FA022B80C8C9}"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295400"/>
            <a:ext cx="3314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295400"/>
            <a:ext cx="3314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ja-JP" altLang="en-US"/>
          </a:p>
        </p:txBody>
      </p:sp>
      <p:sp>
        <p:nvSpPr>
          <p:cNvPr id="6" name="Footer Placeholder 5"/>
          <p:cNvSpPr>
            <a:spLocks noGrp="1"/>
          </p:cNvSpPr>
          <p:nvPr>
            <p:ph type="ftr" sz="quarter" idx="11"/>
          </p:nvPr>
        </p:nvSpPr>
        <p:spPr/>
        <p:txBody>
          <a:bodyPr/>
          <a:lstStyle>
            <a:lvl1pPr>
              <a:defRPr/>
            </a:lvl1pPr>
          </a:lstStyle>
          <a:p>
            <a:r>
              <a:rPr lang="en-US" altLang="ja-JP"/>
              <a:t>ansiotropy.pt3.yield.surfaces</a:t>
            </a:r>
          </a:p>
        </p:txBody>
      </p:sp>
      <p:sp>
        <p:nvSpPr>
          <p:cNvPr id="7" name="Slide Number Placeholder 6"/>
          <p:cNvSpPr>
            <a:spLocks noGrp="1"/>
          </p:cNvSpPr>
          <p:nvPr>
            <p:ph type="sldNum" sz="quarter" idx="12"/>
          </p:nvPr>
        </p:nvSpPr>
        <p:spPr/>
        <p:txBody>
          <a:bodyPr/>
          <a:lstStyle>
            <a:lvl1pPr>
              <a:defRPr/>
            </a:lvl1pPr>
          </a:lstStyle>
          <a:p>
            <a:fld id="{35CC37BB-4C49-2246-9FA4-622A34B2152B}"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ja-JP" altLang="en-US"/>
          </a:p>
        </p:txBody>
      </p:sp>
      <p:sp>
        <p:nvSpPr>
          <p:cNvPr id="8" name="Footer Placeholder 7"/>
          <p:cNvSpPr>
            <a:spLocks noGrp="1"/>
          </p:cNvSpPr>
          <p:nvPr>
            <p:ph type="ftr" sz="quarter" idx="11"/>
          </p:nvPr>
        </p:nvSpPr>
        <p:spPr/>
        <p:txBody>
          <a:bodyPr/>
          <a:lstStyle>
            <a:lvl1pPr>
              <a:defRPr/>
            </a:lvl1pPr>
          </a:lstStyle>
          <a:p>
            <a:r>
              <a:rPr lang="en-US" altLang="ja-JP"/>
              <a:t>ansiotropy.pt3.yield.surfaces</a:t>
            </a:r>
          </a:p>
        </p:txBody>
      </p:sp>
      <p:sp>
        <p:nvSpPr>
          <p:cNvPr id="9" name="Slide Number Placeholder 8"/>
          <p:cNvSpPr>
            <a:spLocks noGrp="1"/>
          </p:cNvSpPr>
          <p:nvPr>
            <p:ph type="sldNum" sz="quarter" idx="12"/>
          </p:nvPr>
        </p:nvSpPr>
        <p:spPr/>
        <p:txBody>
          <a:bodyPr/>
          <a:lstStyle>
            <a:lvl1pPr>
              <a:defRPr/>
            </a:lvl1pPr>
          </a:lstStyle>
          <a:p>
            <a:fld id="{6F1AECFA-DCD0-D546-9B4C-A14BC3E8AA81}"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ja-JP" altLang="en-US"/>
          </a:p>
        </p:txBody>
      </p:sp>
      <p:sp>
        <p:nvSpPr>
          <p:cNvPr id="4" name="Footer Placeholder 3"/>
          <p:cNvSpPr>
            <a:spLocks noGrp="1"/>
          </p:cNvSpPr>
          <p:nvPr>
            <p:ph type="ftr" sz="quarter" idx="11"/>
          </p:nvPr>
        </p:nvSpPr>
        <p:spPr/>
        <p:txBody>
          <a:bodyPr/>
          <a:lstStyle>
            <a:lvl1pPr>
              <a:defRPr/>
            </a:lvl1pPr>
          </a:lstStyle>
          <a:p>
            <a:r>
              <a:rPr lang="en-US" altLang="ja-JP"/>
              <a:t>ansiotropy.pt3.yield.surfaces</a:t>
            </a:r>
          </a:p>
        </p:txBody>
      </p:sp>
      <p:sp>
        <p:nvSpPr>
          <p:cNvPr id="5" name="Slide Number Placeholder 4"/>
          <p:cNvSpPr>
            <a:spLocks noGrp="1"/>
          </p:cNvSpPr>
          <p:nvPr>
            <p:ph type="sldNum" sz="quarter" idx="12"/>
          </p:nvPr>
        </p:nvSpPr>
        <p:spPr/>
        <p:txBody>
          <a:bodyPr/>
          <a:lstStyle>
            <a:lvl1pPr>
              <a:defRPr/>
            </a:lvl1pPr>
          </a:lstStyle>
          <a:p>
            <a:fld id="{C4B64BE3-D3A3-FD4F-85F8-4D9897D49B93}"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ja-JP" altLang="en-US"/>
          </a:p>
        </p:txBody>
      </p:sp>
      <p:sp>
        <p:nvSpPr>
          <p:cNvPr id="3" name="Footer Placeholder 2"/>
          <p:cNvSpPr>
            <a:spLocks noGrp="1"/>
          </p:cNvSpPr>
          <p:nvPr>
            <p:ph type="ftr" sz="quarter" idx="11"/>
          </p:nvPr>
        </p:nvSpPr>
        <p:spPr/>
        <p:txBody>
          <a:bodyPr/>
          <a:lstStyle>
            <a:lvl1pPr>
              <a:defRPr/>
            </a:lvl1pPr>
          </a:lstStyle>
          <a:p>
            <a:r>
              <a:rPr lang="en-US" altLang="ja-JP"/>
              <a:t>ansiotropy.pt3.yield.surfaces</a:t>
            </a:r>
          </a:p>
        </p:txBody>
      </p:sp>
      <p:sp>
        <p:nvSpPr>
          <p:cNvPr id="4" name="Slide Number Placeholder 3"/>
          <p:cNvSpPr>
            <a:spLocks noGrp="1"/>
          </p:cNvSpPr>
          <p:nvPr>
            <p:ph type="sldNum" sz="quarter" idx="12"/>
          </p:nvPr>
        </p:nvSpPr>
        <p:spPr/>
        <p:txBody>
          <a:bodyPr/>
          <a:lstStyle>
            <a:lvl1pPr>
              <a:defRPr/>
            </a:lvl1pPr>
          </a:lstStyle>
          <a:p>
            <a:fld id="{E0E9961D-A5DA-D243-B212-23C98B79DA01}"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ja-JP" altLang="en-US"/>
          </a:p>
        </p:txBody>
      </p:sp>
      <p:sp>
        <p:nvSpPr>
          <p:cNvPr id="6" name="Footer Placeholder 5"/>
          <p:cNvSpPr>
            <a:spLocks noGrp="1"/>
          </p:cNvSpPr>
          <p:nvPr>
            <p:ph type="ftr" sz="quarter" idx="11"/>
          </p:nvPr>
        </p:nvSpPr>
        <p:spPr/>
        <p:txBody>
          <a:bodyPr/>
          <a:lstStyle>
            <a:lvl1pPr>
              <a:defRPr/>
            </a:lvl1pPr>
          </a:lstStyle>
          <a:p>
            <a:r>
              <a:rPr lang="en-US" altLang="ja-JP"/>
              <a:t>ansiotropy.pt3.yield.surfaces</a:t>
            </a:r>
          </a:p>
        </p:txBody>
      </p:sp>
      <p:sp>
        <p:nvSpPr>
          <p:cNvPr id="7" name="Slide Number Placeholder 6"/>
          <p:cNvSpPr>
            <a:spLocks noGrp="1"/>
          </p:cNvSpPr>
          <p:nvPr>
            <p:ph type="sldNum" sz="quarter" idx="12"/>
          </p:nvPr>
        </p:nvSpPr>
        <p:spPr/>
        <p:txBody>
          <a:bodyPr/>
          <a:lstStyle>
            <a:lvl1pPr>
              <a:defRPr/>
            </a:lvl1pPr>
          </a:lstStyle>
          <a:p>
            <a:fld id="{DAC514A6-749E-8848-8BC1-772BD36FD8DA}"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ja-JP" altLang="en-US"/>
          </a:p>
        </p:txBody>
      </p:sp>
      <p:sp>
        <p:nvSpPr>
          <p:cNvPr id="6" name="Footer Placeholder 5"/>
          <p:cNvSpPr>
            <a:spLocks noGrp="1"/>
          </p:cNvSpPr>
          <p:nvPr>
            <p:ph type="ftr" sz="quarter" idx="11"/>
          </p:nvPr>
        </p:nvSpPr>
        <p:spPr/>
        <p:txBody>
          <a:bodyPr/>
          <a:lstStyle>
            <a:lvl1pPr>
              <a:defRPr/>
            </a:lvl1pPr>
          </a:lstStyle>
          <a:p>
            <a:r>
              <a:rPr lang="en-US" altLang="ja-JP"/>
              <a:t>ansiotropy.pt3.yield.surfaces</a:t>
            </a:r>
          </a:p>
        </p:txBody>
      </p:sp>
      <p:sp>
        <p:nvSpPr>
          <p:cNvPr id="7" name="Slide Number Placeholder 6"/>
          <p:cNvSpPr>
            <a:spLocks noGrp="1"/>
          </p:cNvSpPr>
          <p:nvPr>
            <p:ph type="sldNum" sz="quarter" idx="12"/>
          </p:nvPr>
        </p:nvSpPr>
        <p:spPr/>
        <p:txBody>
          <a:bodyPr/>
          <a:lstStyle>
            <a:lvl1pPr>
              <a:defRPr/>
            </a:lvl1pPr>
          </a:lstStyle>
          <a:p>
            <a:fld id="{3B99DCC9-5C57-E244-A869-4E837C6E2FE1}"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027" name="Rectangle 3"/>
          <p:cNvSpPr>
            <a:spLocks noGrp="1" noChangeArrowheads="1"/>
          </p:cNvSpPr>
          <p:nvPr>
            <p:ph type="body" idx="1"/>
          </p:nvPr>
        </p:nvSpPr>
        <p:spPr bwMode="auto">
          <a:xfrm>
            <a:off x="1676400" y="1295400"/>
            <a:ext cx="6781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charset="-128"/>
              </a:defRPr>
            </a:lvl1pPr>
          </a:lstStyle>
          <a:p>
            <a:endParaRPr lang="ja-JP"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ltLang="ja-JP"/>
              <a:t>anisotropy.pt4.yield.surfaces</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28B9506-D3E2-134C-8444-D8394245CC6B}" type="slidenum">
              <a:rPr lang="en-US" altLang="ja-JP"/>
              <a:pPr/>
              <a:t>‹#›</a:t>
            </a:fld>
            <a:endParaRPr lang="en-US" altLang="ja-JP"/>
          </a:p>
        </p:txBody>
      </p:sp>
      <p:sp>
        <p:nvSpPr>
          <p:cNvPr id="1031" name="Rectangle 7"/>
          <p:cNvSpPr>
            <a:spLocks noChangeArrowheads="1"/>
          </p:cNvSpPr>
          <p:nvPr/>
        </p:nvSpPr>
        <p:spPr bwMode="auto">
          <a:xfrm>
            <a:off x="0" y="1136650"/>
            <a:ext cx="1295400" cy="5715000"/>
          </a:xfrm>
          <a:prstGeom prst="rect">
            <a:avLst/>
          </a:prstGeom>
          <a:solidFill>
            <a:schemeClr val="hlink"/>
          </a:solidFill>
          <a:ln w="9525">
            <a:solidFill>
              <a:srgbClr val="CC99FF"/>
            </a:solidFill>
            <a:miter lim="800000"/>
            <a:headEnd/>
            <a:tailEnd/>
          </a:ln>
          <a:effectLst/>
        </p:spPr>
        <p:txBody>
          <a:bodyPr wrap="none" anchor="ctr">
            <a:prstTxWarp prst="textNoShape">
              <a:avLst/>
            </a:prstTxWarp>
          </a:bodyPr>
          <a:lstStyle/>
          <a:p>
            <a:pPr algn="ctr"/>
            <a:endParaRPr lang="ja-JP" altLang="en-US">
              <a:ea typeface="ＭＳ Ｐゴシック" charset="-128"/>
            </a:endParaRPr>
          </a:p>
        </p:txBody>
      </p:sp>
      <p:sp>
        <p:nvSpPr>
          <p:cNvPr id="1032" name="Text Box 8"/>
          <p:cNvSpPr txBox="1">
            <a:spLocks noChangeArrowheads="1"/>
          </p:cNvSpPr>
          <p:nvPr/>
        </p:nvSpPr>
        <p:spPr bwMode="auto">
          <a:xfrm>
            <a:off x="0" y="1143000"/>
            <a:ext cx="1295400" cy="5584825"/>
          </a:xfrm>
          <a:prstGeom prst="rect">
            <a:avLst/>
          </a:prstGeom>
          <a:noFill/>
          <a:ln w="9525">
            <a:noFill/>
            <a:miter lim="800000"/>
            <a:headEnd/>
            <a:tailEnd/>
          </a:ln>
          <a:effectLst/>
        </p:spPr>
        <p:txBody>
          <a:bodyPr>
            <a:prstTxWarp prst="textNoShape">
              <a:avLst/>
            </a:prstTxWarp>
            <a:spAutoFit/>
          </a:bodyPr>
          <a:lstStyle/>
          <a:p>
            <a:pPr algn="ctr">
              <a:lnSpc>
                <a:spcPct val="180000"/>
              </a:lnSpc>
            </a:pPr>
            <a:r>
              <a:rPr lang="en-US" altLang="ja-JP" sz="2000">
                <a:latin typeface="Times" charset="0"/>
              </a:rPr>
              <a:t>Objective</a:t>
            </a:r>
          </a:p>
          <a:p>
            <a:pPr algn="ctr">
              <a:lnSpc>
                <a:spcPct val="180000"/>
              </a:lnSpc>
            </a:pPr>
            <a:r>
              <a:rPr lang="en-US" altLang="ja-JP" sz="2000">
                <a:latin typeface="Times" charset="0"/>
              </a:rPr>
              <a:t>Outline</a:t>
            </a:r>
          </a:p>
          <a:p>
            <a:pPr algn="ctr">
              <a:lnSpc>
                <a:spcPct val="180000"/>
              </a:lnSpc>
            </a:pPr>
            <a:r>
              <a:rPr lang="en-US" altLang="ja-JP" sz="2000">
                <a:latin typeface="Times" charset="0"/>
              </a:rPr>
              <a:t>Definition</a:t>
            </a:r>
          </a:p>
          <a:p>
            <a:pPr algn="ctr">
              <a:lnSpc>
                <a:spcPct val="180000"/>
              </a:lnSpc>
            </a:pPr>
            <a:r>
              <a:rPr lang="en-US" altLang="ja-JP" sz="2000">
                <a:latin typeface="Times" charset="0"/>
              </a:rPr>
              <a:t>2D Y.S.</a:t>
            </a:r>
          </a:p>
          <a:p>
            <a:pPr algn="ctr">
              <a:lnSpc>
                <a:spcPct val="180000"/>
              </a:lnSpc>
            </a:pPr>
            <a:r>
              <a:rPr lang="en-US" altLang="ja-JP" sz="2000">
                <a:latin typeface="Times" charset="0"/>
              </a:rPr>
              <a:t>Xtal. Slip</a:t>
            </a:r>
          </a:p>
          <a:p>
            <a:pPr algn="ctr">
              <a:lnSpc>
                <a:spcPct val="180000"/>
              </a:lnSpc>
            </a:pPr>
            <a:r>
              <a:rPr lang="en-US" altLang="ja-JP" sz="2000">
                <a:latin typeface="Times" charset="0"/>
              </a:rPr>
              <a:t>vertices</a:t>
            </a:r>
          </a:p>
          <a:p>
            <a:pPr algn="ctr">
              <a:lnSpc>
                <a:spcPct val="180000"/>
              </a:lnSpc>
            </a:pPr>
            <a:r>
              <a:rPr lang="en-US" altLang="ja-JP" sz="2000">
                <a:latin typeface="Times" charset="0"/>
              </a:rPr>
              <a:t>π-plane</a:t>
            </a:r>
          </a:p>
          <a:p>
            <a:pPr algn="ctr">
              <a:lnSpc>
                <a:spcPct val="180000"/>
              </a:lnSpc>
            </a:pPr>
            <a:r>
              <a:rPr lang="en-US" altLang="ja-JP" sz="2000">
                <a:latin typeface="Times" charset="0"/>
              </a:rPr>
              <a:t>Symmetry</a:t>
            </a:r>
          </a:p>
          <a:p>
            <a:pPr algn="ctr">
              <a:lnSpc>
                <a:spcPct val="180000"/>
              </a:lnSpc>
            </a:pPr>
            <a:r>
              <a:rPr lang="en-US" altLang="ja-JP" sz="2000">
                <a:latin typeface="Times" charset="0"/>
              </a:rPr>
              <a:t>Rate-sens.</a:t>
            </a:r>
          </a:p>
          <a:p>
            <a:pPr algn="ctr">
              <a:lnSpc>
                <a:spcPct val="180000"/>
              </a:lnSpc>
            </a:pPr>
            <a:r>
              <a:rPr lang="en-US" altLang="ja-JP" sz="2000">
                <a:latin typeface="Times" charset="0"/>
              </a:rPr>
              <a:t>r-value</a:t>
            </a: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ctr" rtl="0" eaLnBrk="0" fontAlgn="base" hangingPunct="0">
        <a:spcBef>
          <a:spcPct val="0"/>
        </a:spcBef>
        <a:spcAft>
          <a:spcPct val="0"/>
        </a:spcAft>
        <a:defRPr sz="4400" i="1">
          <a:solidFill>
            <a:srgbClr val="0308A1"/>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i="1">
          <a:solidFill>
            <a:srgbClr val="0308A1"/>
          </a:solidFill>
          <a:effectLst>
            <a:outerShdw blurRad="38100" dist="38100" dir="2700000" algn="tl">
              <a:srgbClr val="DDDDDD"/>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4400" i="1">
          <a:solidFill>
            <a:srgbClr val="0308A1"/>
          </a:solidFill>
          <a:effectLst>
            <a:outerShdw blurRad="38100" dist="38100" dir="2700000" algn="tl">
              <a:srgbClr val="DDDDDD"/>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4400" i="1">
          <a:solidFill>
            <a:srgbClr val="0308A1"/>
          </a:solidFill>
          <a:effectLst>
            <a:outerShdw blurRad="38100" dist="38100" dir="2700000" algn="tl">
              <a:srgbClr val="DDDDDD"/>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4400" i="1">
          <a:solidFill>
            <a:srgbClr val="0308A1"/>
          </a:solidFill>
          <a:effectLst>
            <a:outerShdw blurRad="38100" dist="38100" dir="2700000" algn="tl">
              <a:srgbClr val="DDDDDD"/>
            </a:outerShdw>
          </a:effectLst>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308A1"/>
          </a:solidFill>
          <a:effectLst>
            <a:outerShdw blurRad="38100" dist="38100" dir="2700000" algn="tl">
              <a:srgbClr val="DDDDDD"/>
            </a:outerShdw>
          </a:effectLst>
          <a:latin typeface="Arial" charset="0"/>
        </a:defRPr>
      </a:lvl6pPr>
      <a:lvl7pPr marL="914400" algn="ctr" rtl="0" eaLnBrk="0" fontAlgn="base" hangingPunct="0">
        <a:spcBef>
          <a:spcPct val="0"/>
        </a:spcBef>
        <a:spcAft>
          <a:spcPct val="0"/>
        </a:spcAft>
        <a:defRPr sz="4400" i="1">
          <a:solidFill>
            <a:srgbClr val="0308A1"/>
          </a:solidFill>
          <a:effectLst>
            <a:outerShdw blurRad="38100" dist="38100" dir="2700000" algn="tl">
              <a:srgbClr val="DDDDDD"/>
            </a:outerShdw>
          </a:effectLst>
          <a:latin typeface="Arial" charset="0"/>
        </a:defRPr>
      </a:lvl7pPr>
      <a:lvl8pPr marL="1371600" algn="ctr" rtl="0" eaLnBrk="0" fontAlgn="base" hangingPunct="0">
        <a:spcBef>
          <a:spcPct val="0"/>
        </a:spcBef>
        <a:spcAft>
          <a:spcPct val="0"/>
        </a:spcAft>
        <a:defRPr sz="4400" i="1">
          <a:solidFill>
            <a:srgbClr val="0308A1"/>
          </a:solidFill>
          <a:effectLst>
            <a:outerShdw blurRad="38100" dist="38100" dir="2700000" algn="tl">
              <a:srgbClr val="DDDDDD"/>
            </a:outerShdw>
          </a:effectLst>
          <a:latin typeface="Arial" charset="0"/>
        </a:defRPr>
      </a:lvl8pPr>
      <a:lvl9pPr marL="1828800" algn="ctr" rtl="0" eaLnBrk="0" fontAlgn="base" hangingPunct="0">
        <a:spcBef>
          <a:spcPct val="0"/>
        </a:spcBef>
        <a:spcAft>
          <a:spcPct val="0"/>
        </a:spcAft>
        <a:defRPr sz="4400" i="1">
          <a:solidFill>
            <a:srgbClr val="0308A1"/>
          </a:solidFill>
          <a:effectLst>
            <a:outerShdw blurRad="38100" dist="38100" dir="2700000" algn="tl">
              <a:srgbClr val="DDDDDD"/>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bin"/><Relationship Id="rId5" Type="http://schemas.openxmlformats.org/officeDocument/2006/relationships/oleObject" Target="../embeddings/Microsoft_Word_97_-_2004_Document1.doc"/><Relationship Id="rId6"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2.bin"/><Relationship Id="rId5" Type="http://schemas.openxmlformats.org/officeDocument/2006/relationships/oleObject" Target="../embeddings/Microsoft_Word_97_-_2004_Document2.doc"/><Relationship Id="rId6"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3.bin"/><Relationship Id="rId5" Type="http://schemas.openxmlformats.org/officeDocument/2006/relationships/oleObject" Target="../embeddings/Microsoft_Word_97_-_2004_Document3.doc"/><Relationship Id="rId6" Type="http://schemas.openxmlformats.org/officeDocument/2006/relationships/image" Target="../media/image14.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4.bin"/><Relationship Id="rId5" Type="http://schemas.openxmlformats.org/officeDocument/2006/relationships/oleObject" Target="../embeddings/Microsoft_Word_97_-_2004_Document4.doc"/><Relationship Id="rId6" Type="http://schemas.openxmlformats.org/officeDocument/2006/relationships/image" Target="../media/image14.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5.bin"/><Relationship Id="rId5" Type="http://schemas.openxmlformats.org/officeDocument/2006/relationships/image" Target="../media/image19.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oleObject6.bin"/><Relationship Id="rId5" Type="http://schemas.openxmlformats.org/officeDocument/2006/relationships/image" Target="../media/image20.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image" Target="../media/image22.png"/><Relationship Id="rId5" Type="http://schemas.openxmlformats.org/officeDocument/2006/relationships/oleObject" Target="../embeddings/oleObject7.bin"/><Relationship Id="rId6" Type="http://schemas.openxmlformats.org/officeDocument/2006/relationships/image" Target="../media/image21.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676400" y="1219200"/>
            <a:ext cx="7086600" cy="2438400"/>
          </a:xfrm>
          <a:solidFill>
            <a:srgbClr val="FFFBE5"/>
          </a:solidFill>
          <a:ln w="38100" cmpd="dbl">
            <a:solidFill>
              <a:schemeClr val="tx1"/>
            </a:solidFill>
          </a:ln>
        </p:spPr>
        <p:txBody>
          <a:bodyPr/>
          <a:lstStyle/>
          <a:p>
            <a:r>
              <a:rPr lang="en-US" altLang="ja-JP" dirty="0" smtClean="0">
                <a:effectLst>
                  <a:outerShdw blurRad="38100" dist="38100" dir="2700000" algn="tl">
                    <a:srgbClr val="000000"/>
                  </a:outerShdw>
                </a:effectLst>
              </a:rPr>
              <a:t>Plastic Anisotropy: </a:t>
            </a:r>
            <a:br>
              <a:rPr lang="en-US" altLang="ja-JP" dirty="0" smtClean="0">
                <a:effectLst>
                  <a:outerShdw blurRad="38100" dist="38100" dir="2700000" algn="tl">
                    <a:srgbClr val="000000"/>
                  </a:outerShdw>
                </a:effectLst>
              </a:rPr>
            </a:br>
            <a:r>
              <a:rPr lang="en-US" altLang="ja-JP" i="0" dirty="0" smtClean="0">
                <a:effectLst>
                  <a:outerShdw blurRad="38100" dist="38100" dir="2700000" algn="tl">
                    <a:srgbClr val="000000"/>
                  </a:outerShdw>
                </a:effectLst>
              </a:rPr>
              <a:t>Yield Surfaces</a:t>
            </a:r>
            <a:endParaRPr lang="en-US" altLang="ja-JP" i="0" u="sng" dirty="0" smtClean="0">
              <a:effectLst>
                <a:outerShdw blurRad="38100" dist="38100" dir="2700000" algn="tl">
                  <a:srgbClr val="000000"/>
                </a:outerShdw>
              </a:effectLst>
            </a:endParaRPr>
          </a:p>
        </p:txBody>
      </p:sp>
      <p:sp>
        <p:nvSpPr>
          <p:cNvPr id="14341" name="Rectangle 3"/>
          <p:cNvSpPr>
            <a:spLocks noGrp="1" noChangeArrowheads="1"/>
          </p:cNvSpPr>
          <p:nvPr>
            <p:ph type="subTitle" idx="1"/>
          </p:nvPr>
        </p:nvSpPr>
        <p:spPr>
          <a:xfrm>
            <a:off x="1371600" y="3733800"/>
            <a:ext cx="7543800" cy="2362200"/>
          </a:xfrm>
        </p:spPr>
        <p:txBody>
          <a:bodyPr/>
          <a:lstStyle/>
          <a:p>
            <a:r>
              <a:rPr lang="en-US" altLang="ja-JP" dirty="0" smtClean="0"/>
              <a:t>27-750</a:t>
            </a:r>
          </a:p>
          <a:p>
            <a:r>
              <a:rPr lang="en-US" altLang="ja-JP" dirty="0" smtClean="0"/>
              <a:t>Texture, Microstructure &amp; Anisotropy</a:t>
            </a:r>
          </a:p>
          <a:p>
            <a:r>
              <a:rPr lang="en-US" altLang="ja-JP" dirty="0" smtClean="0"/>
              <a:t>A.D. Rollett</a:t>
            </a:r>
          </a:p>
        </p:txBody>
      </p:sp>
      <p:sp>
        <p:nvSpPr>
          <p:cNvPr id="14342" name="Text Box 8"/>
          <p:cNvSpPr txBox="1">
            <a:spLocks noChangeArrowheads="1"/>
          </p:cNvSpPr>
          <p:nvPr/>
        </p:nvSpPr>
        <p:spPr bwMode="auto">
          <a:xfrm>
            <a:off x="3429000" y="6248400"/>
            <a:ext cx="3207902" cy="400110"/>
          </a:xfrm>
          <a:prstGeom prst="rect">
            <a:avLst/>
          </a:prstGeom>
          <a:noFill/>
          <a:ln w="9525">
            <a:noFill/>
            <a:miter lim="800000"/>
            <a:headEnd/>
            <a:tailEnd/>
          </a:ln>
        </p:spPr>
        <p:txBody>
          <a:bodyPr wrap="none">
            <a:prstTxWarp prst="textNoShape">
              <a:avLst/>
            </a:prstTxWarp>
            <a:spAutoFit/>
          </a:bodyPr>
          <a:lstStyle/>
          <a:p>
            <a:r>
              <a:rPr lang="en-US" altLang="ja-JP" sz="2000" i="1" dirty="0"/>
              <a:t>Last revised:</a:t>
            </a:r>
            <a:r>
              <a:rPr lang="en-US" altLang="ja-JP" sz="2000" i="1" dirty="0" smtClean="0"/>
              <a:t> </a:t>
            </a:r>
            <a:r>
              <a:rPr lang="en-US" altLang="ja-JP" sz="2000" i="1" dirty="0" smtClean="0"/>
              <a:t>23</a:t>
            </a:r>
            <a:r>
              <a:rPr lang="en-US" altLang="ja-JP" sz="2000" i="1" baseline="30000" dirty="0" smtClean="0"/>
              <a:t>rd</a:t>
            </a:r>
            <a:r>
              <a:rPr lang="en-US" altLang="ja-JP" sz="2000" i="1" dirty="0" smtClean="0"/>
              <a:t> Feb. </a:t>
            </a:r>
            <a:r>
              <a:rPr lang="en-US" altLang="ja-JP" sz="2000" i="1" dirty="0" smtClean="0"/>
              <a:t>‘</a:t>
            </a:r>
            <a:r>
              <a:rPr lang="en-US" altLang="ja-JP" sz="2000" i="1" dirty="0" smtClean="0"/>
              <a:t>16</a:t>
            </a:r>
            <a:endParaRPr lang="en-US" altLang="ja-JP" sz="2000" i="1" dirty="0"/>
          </a:p>
        </p:txBody>
      </p:sp>
      <p:pic>
        <p:nvPicPr>
          <p:cNvPr id="9" name="Picture 8" descr="mse-materials-logo-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2911" y="5890322"/>
            <a:ext cx="2238689" cy="739078"/>
          </a:xfrm>
          <a:prstGeom prst="rect">
            <a:avLst/>
          </a:prstGeom>
        </p:spPr>
      </p:pic>
      <p:pic>
        <p:nvPicPr>
          <p:cNvPr id="10" name="Picture 9" descr="CM_logo_horiz_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A6C60181-CD82-8045-A3C6-0467E2DCB127}" type="slidenum">
              <a:rPr lang="en-US" altLang="ja-JP" smtClean="0"/>
              <a:pPr/>
              <a:t>10</a:t>
            </a:fld>
            <a:endParaRPr lang="en-US" altLang="ja-JP" smtClean="0"/>
          </a:p>
        </p:txBody>
      </p:sp>
      <p:sp>
        <p:nvSpPr>
          <p:cNvPr id="7170" name="Rectangle 2"/>
          <p:cNvSpPr>
            <a:spLocks noGrp="1" noChangeArrowheads="1"/>
          </p:cNvSpPr>
          <p:nvPr>
            <p:ph type="title"/>
          </p:nvPr>
        </p:nvSpPr>
        <p:spPr/>
        <p:txBody>
          <a:bodyPr/>
          <a:lstStyle/>
          <a:p>
            <a:r>
              <a:rPr lang="en-US" altLang="ja-JP"/>
              <a:t>Yield surfaces: introduction</a:t>
            </a:r>
          </a:p>
        </p:txBody>
      </p:sp>
      <p:sp>
        <p:nvSpPr>
          <p:cNvPr id="25604" name="Rectangle 3"/>
          <p:cNvSpPr>
            <a:spLocks noGrp="1" noChangeArrowheads="1"/>
          </p:cNvSpPr>
          <p:nvPr>
            <p:ph type="body" idx="1"/>
          </p:nvPr>
        </p:nvSpPr>
        <p:spPr>
          <a:xfrm>
            <a:off x="1676400" y="1295400"/>
            <a:ext cx="6781800" cy="2743200"/>
          </a:xfrm>
        </p:spPr>
        <p:txBody>
          <a:bodyPr/>
          <a:lstStyle/>
          <a:p>
            <a:r>
              <a:rPr lang="en-US" altLang="ja-JP"/>
              <a:t>The best way to learn about yield surfaces is think of them as a graphical construction.</a:t>
            </a:r>
          </a:p>
          <a:p>
            <a:r>
              <a:rPr lang="en-US" altLang="ja-JP"/>
              <a:t>A </a:t>
            </a:r>
            <a:r>
              <a:rPr lang="en-US" altLang="ja-JP">
                <a:solidFill>
                  <a:srgbClr val="CC0000"/>
                </a:solidFill>
              </a:rPr>
              <a:t>yield surface</a:t>
            </a:r>
            <a:r>
              <a:rPr lang="en-US" altLang="ja-JP"/>
              <a:t> is the boundary between elastic and plastic flow.</a:t>
            </a:r>
          </a:p>
        </p:txBody>
      </p:sp>
      <p:sp>
        <p:nvSpPr>
          <p:cNvPr id="25605" name="Line 12"/>
          <p:cNvSpPr>
            <a:spLocks noChangeShapeType="1"/>
          </p:cNvSpPr>
          <p:nvPr/>
        </p:nvSpPr>
        <p:spPr bwMode="auto">
          <a:xfrm>
            <a:off x="4724400" y="3352800"/>
            <a:ext cx="990600" cy="1219200"/>
          </a:xfrm>
          <a:prstGeom prst="line">
            <a:avLst/>
          </a:prstGeom>
          <a:noFill/>
          <a:ln w="38100">
            <a:solidFill>
              <a:srgbClr val="CC0000"/>
            </a:solidFill>
            <a:prstDash val="sysDot"/>
            <a:round/>
            <a:headEnd type="triangle" w="med" len="med"/>
            <a:tailEnd type="triangle" w="med" len="med"/>
          </a:ln>
        </p:spPr>
        <p:txBody>
          <a:bodyPr wrap="none" anchor="ctr">
            <a:prstTxWarp prst="textNoShape">
              <a:avLst/>
            </a:prstTxWarp>
          </a:bodyPr>
          <a:lstStyle/>
          <a:p>
            <a:endParaRPr lang="ja-JP" altLang="en-US"/>
          </a:p>
        </p:txBody>
      </p:sp>
      <p:sp>
        <p:nvSpPr>
          <p:cNvPr id="25606" name="Text Box 13"/>
          <p:cNvSpPr txBox="1">
            <a:spLocks noChangeArrowheads="1"/>
          </p:cNvSpPr>
          <p:nvPr/>
        </p:nvSpPr>
        <p:spPr bwMode="auto">
          <a:xfrm>
            <a:off x="1431925" y="4094163"/>
            <a:ext cx="3317875" cy="457200"/>
          </a:xfrm>
          <a:prstGeom prst="rect">
            <a:avLst/>
          </a:prstGeom>
          <a:noFill/>
          <a:ln w="9525">
            <a:noFill/>
            <a:miter lim="800000"/>
            <a:headEnd/>
            <a:tailEnd/>
          </a:ln>
        </p:spPr>
        <p:txBody>
          <a:bodyPr wrap="none">
            <a:prstTxWarp prst="textNoShape">
              <a:avLst/>
            </a:prstTxWarp>
            <a:spAutoFit/>
          </a:bodyPr>
          <a:lstStyle/>
          <a:p>
            <a:r>
              <a:rPr lang="en-US" altLang="ja-JP" i="1"/>
              <a:t>Example: tensile stress</a:t>
            </a:r>
          </a:p>
        </p:txBody>
      </p:sp>
      <p:grpSp>
        <p:nvGrpSpPr>
          <p:cNvPr id="25607" name="Group 18"/>
          <p:cNvGrpSpPr>
            <a:grpSpLocks/>
          </p:cNvGrpSpPr>
          <p:nvPr/>
        </p:nvGrpSpPr>
        <p:grpSpPr bwMode="auto">
          <a:xfrm>
            <a:off x="2346325" y="4535488"/>
            <a:ext cx="5549900" cy="2005012"/>
            <a:chOff x="2346325" y="4535488"/>
            <a:chExt cx="5549900" cy="2005012"/>
          </a:xfrm>
        </p:grpSpPr>
        <p:sp>
          <p:nvSpPr>
            <p:cNvPr id="25609" name="Line 4"/>
            <p:cNvSpPr>
              <a:spLocks noChangeShapeType="1"/>
            </p:cNvSpPr>
            <p:nvPr/>
          </p:nvSpPr>
          <p:spPr bwMode="auto">
            <a:xfrm>
              <a:off x="2895600" y="5181600"/>
              <a:ext cx="46482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ja-JP" altLang="en-US"/>
            </a:p>
          </p:txBody>
        </p:sp>
        <p:sp>
          <p:nvSpPr>
            <p:cNvPr id="25610" name="Line 5"/>
            <p:cNvSpPr>
              <a:spLocks noChangeShapeType="1"/>
            </p:cNvSpPr>
            <p:nvPr/>
          </p:nvSpPr>
          <p:spPr bwMode="auto">
            <a:xfrm>
              <a:off x="3048000" y="4953000"/>
              <a:ext cx="0" cy="457200"/>
            </a:xfrm>
            <a:prstGeom prst="line">
              <a:avLst/>
            </a:prstGeom>
            <a:noFill/>
            <a:ln w="38100">
              <a:solidFill>
                <a:schemeClr val="tx1"/>
              </a:solidFill>
              <a:round/>
              <a:headEnd/>
              <a:tailEnd/>
            </a:ln>
          </p:spPr>
          <p:txBody>
            <a:bodyPr wrap="none" anchor="ctr">
              <a:prstTxWarp prst="textNoShape">
                <a:avLst/>
              </a:prstTxWarp>
            </a:bodyPr>
            <a:lstStyle/>
            <a:p>
              <a:endParaRPr lang="ja-JP" altLang="en-US"/>
            </a:p>
          </p:txBody>
        </p:sp>
        <p:sp>
          <p:nvSpPr>
            <p:cNvPr id="25611" name="Text Box 6"/>
            <p:cNvSpPr txBox="1">
              <a:spLocks noChangeArrowheads="1"/>
            </p:cNvSpPr>
            <p:nvPr/>
          </p:nvSpPr>
          <p:spPr bwMode="auto">
            <a:xfrm>
              <a:off x="2346325" y="4556125"/>
              <a:ext cx="715963" cy="457200"/>
            </a:xfrm>
            <a:prstGeom prst="rect">
              <a:avLst/>
            </a:prstGeom>
            <a:noFill/>
            <a:ln w="9525">
              <a:noFill/>
              <a:miter lim="800000"/>
              <a:headEnd/>
              <a:tailEnd/>
            </a:ln>
          </p:spPr>
          <p:txBody>
            <a:bodyPr wrap="none">
              <a:prstTxWarp prst="textNoShape">
                <a:avLst/>
              </a:prstTxWarp>
              <a:spAutoFit/>
            </a:bodyPr>
            <a:lstStyle/>
            <a:p>
              <a:r>
                <a:rPr lang="en-US" altLang="ja-JP">
                  <a:latin typeface="Symbol" charset="2"/>
                </a:rPr>
                <a:t>s</a:t>
              </a:r>
              <a:r>
                <a:rPr lang="en-US" altLang="ja-JP"/>
                <a:t>=0</a:t>
              </a:r>
            </a:p>
          </p:txBody>
        </p:sp>
        <p:sp>
          <p:nvSpPr>
            <p:cNvPr id="25612" name="Text Box 7"/>
            <p:cNvSpPr txBox="1">
              <a:spLocks noChangeArrowheads="1"/>
            </p:cNvSpPr>
            <p:nvPr/>
          </p:nvSpPr>
          <p:spPr bwMode="auto">
            <a:xfrm>
              <a:off x="7527925" y="4573588"/>
              <a:ext cx="368300" cy="457200"/>
            </a:xfrm>
            <a:prstGeom prst="rect">
              <a:avLst/>
            </a:prstGeom>
            <a:noFill/>
            <a:ln w="9525">
              <a:noFill/>
              <a:miter lim="800000"/>
              <a:headEnd/>
              <a:tailEnd/>
            </a:ln>
          </p:spPr>
          <p:txBody>
            <a:bodyPr wrap="none">
              <a:prstTxWarp prst="textNoShape">
                <a:avLst/>
              </a:prstTxWarp>
              <a:spAutoFit/>
            </a:bodyPr>
            <a:lstStyle/>
            <a:p>
              <a:r>
                <a:rPr lang="en-US" altLang="ja-JP">
                  <a:latin typeface="Symbol" charset="2"/>
                </a:rPr>
                <a:t>s</a:t>
              </a:r>
            </a:p>
          </p:txBody>
        </p:sp>
        <p:sp>
          <p:nvSpPr>
            <p:cNvPr id="25613" name="Line 8"/>
            <p:cNvSpPr>
              <a:spLocks noChangeShapeType="1"/>
            </p:cNvSpPr>
            <p:nvPr/>
          </p:nvSpPr>
          <p:spPr bwMode="auto">
            <a:xfrm>
              <a:off x="5791200" y="4648200"/>
              <a:ext cx="0" cy="1219200"/>
            </a:xfrm>
            <a:prstGeom prst="line">
              <a:avLst/>
            </a:prstGeom>
            <a:noFill/>
            <a:ln w="38100">
              <a:solidFill>
                <a:srgbClr val="CC0000"/>
              </a:solidFill>
              <a:round/>
              <a:headEnd/>
              <a:tailEnd/>
            </a:ln>
          </p:spPr>
          <p:txBody>
            <a:bodyPr wrap="none" anchor="ctr">
              <a:prstTxWarp prst="textNoShape">
                <a:avLst/>
              </a:prstTxWarp>
            </a:bodyPr>
            <a:lstStyle/>
            <a:p>
              <a:endParaRPr lang="ja-JP" altLang="en-US"/>
            </a:p>
          </p:txBody>
        </p:sp>
        <p:sp>
          <p:nvSpPr>
            <p:cNvPr id="25614" name="Rectangle 9" descr="Wide upward diagonal"/>
            <p:cNvSpPr>
              <a:spLocks noChangeArrowheads="1"/>
            </p:cNvSpPr>
            <p:nvPr/>
          </p:nvSpPr>
          <p:spPr bwMode="auto">
            <a:xfrm>
              <a:off x="5800725" y="4648200"/>
              <a:ext cx="304800" cy="1219200"/>
            </a:xfrm>
            <a:prstGeom prst="rect">
              <a:avLst/>
            </a:prstGeom>
            <a:pattFill prst="wdUpDiag">
              <a:fgClr>
                <a:srgbClr val="CC0000"/>
              </a:fgClr>
              <a:bgClr>
                <a:schemeClr val="bg1"/>
              </a:bgClr>
            </a:pattFill>
            <a:ln w="9525">
              <a:no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25615" name="Text Box 10"/>
            <p:cNvSpPr txBox="1">
              <a:spLocks noChangeArrowheads="1"/>
            </p:cNvSpPr>
            <p:nvPr/>
          </p:nvSpPr>
          <p:spPr bwMode="auto">
            <a:xfrm>
              <a:off x="3794125" y="4535488"/>
              <a:ext cx="1047750" cy="457200"/>
            </a:xfrm>
            <a:prstGeom prst="rect">
              <a:avLst/>
            </a:prstGeom>
            <a:noFill/>
            <a:ln w="9525">
              <a:noFill/>
              <a:miter lim="800000"/>
              <a:headEnd/>
              <a:tailEnd/>
            </a:ln>
          </p:spPr>
          <p:txBody>
            <a:bodyPr wrap="none">
              <a:prstTxWarp prst="textNoShape">
                <a:avLst/>
              </a:prstTxWarp>
              <a:spAutoFit/>
            </a:bodyPr>
            <a:lstStyle/>
            <a:p>
              <a:r>
                <a:rPr lang="en-US" altLang="ja-JP" i="1">
                  <a:solidFill>
                    <a:srgbClr val="008000"/>
                  </a:solidFill>
                </a:rPr>
                <a:t>elastic</a:t>
              </a:r>
            </a:p>
          </p:txBody>
        </p:sp>
        <p:sp>
          <p:nvSpPr>
            <p:cNvPr id="25616" name="Text Box 11"/>
            <p:cNvSpPr txBox="1">
              <a:spLocks noChangeArrowheads="1"/>
            </p:cNvSpPr>
            <p:nvPr/>
          </p:nvSpPr>
          <p:spPr bwMode="auto">
            <a:xfrm>
              <a:off x="6248400" y="4551363"/>
              <a:ext cx="1047750" cy="457200"/>
            </a:xfrm>
            <a:prstGeom prst="rect">
              <a:avLst/>
            </a:prstGeom>
            <a:noFill/>
            <a:ln w="9525">
              <a:noFill/>
              <a:miter lim="800000"/>
              <a:headEnd/>
              <a:tailEnd/>
            </a:ln>
          </p:spPr>
          <p:txBody>
            <a:bodyPr wrap="none">
              <a:prstTxWarp prst="textNoShape">
                <a:avLst/>
              </a:prstTxWarp>
              <a:spAutoFit/>
            </a:bodyPr>
            <a:lstStyle/>
            <a:p>
              <a:r>
                <a:rPr lang="en-US" altLang="ja-JP" i="1">
                  <a:solidFill>
                    <a:srgbClr val="CC0000"/>
                  </a:solidFill>
                </a:rPr>
                <a:t>plastic</a:t>
              </a:r>
            </a:p>
          </p:txBody>
        </p:sp>
        <p:sp>
          <p:nvSpPr>
            <p:cNvPr id="25617" name="Text Box 14"/>
            <p:cNvSpPr txBox="1">
              <a:spLocks noChangeArrowheads="1"/>
            </p:cNvSpPr>
            <p:nvPr/>
          </p:nvSpPr>
          <p:spPr bwMode="auto">
            <a:xfrm>
              <a:off x="6248400" y="6083300"/>
              <a:ext cx="123190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CC0000"/>
                  </a:solidFill>
                  <a:latin typeface="Symbol" charset="2"/>
                </a:rPr>
                <a:t>s</a:t>
              </a:r>
              <a:r>
                <a:rPr lang="en-US" altLang="ja-JP">
                  <a:solidFill>
                    <a:srgbClr val="CC0000"/>
                  </a:solidFill>
                </a:rPr>
                <a:t>= </a:t>
              </a:r>
              <a:r>
                <a:rPr lang="en-US" altLang="ja-JP">
                  <a:solidFill>
                    <a:srgbClr val="CC0000"/>
                  </a:solidFill>
                  <a:latin typeface="Symbol" charset="2"/>
                </a:rPr>
                <a:t>s</a:t>
              </a:r>
              <a:r>
                <a:rPr lang="en-US" altLang="ja-JP" baseline="-25000">
                  <a:solidFill>
                    <a:srgbClr val="CC0000"/>
                  </a:solidFill>
                </a:rPr>
                <a:t>yield</a:t>
              </a:r>
              <a:endParaRPr lang="en-US" altLang="ja-JP">
                <a:solidFill>
                  <a:srgbClr val="CC0000"/>
                </a:solidFill>
                <a:latin typeface="Symbol" charset="2"/>
              </a:endParaRPr>
            </a:p>
          </p:txBody>
        </p:sp>
        <p:sp>
          <p:nvSpPr>
            <p:cNvPr id="25618" name="Line 15"/>
            <p:cNvSpPr>
              <a:spLocks noChangeShapeType="1"/>
            </p:cNvSpPr>
            <p:nvPr/>
          </p:nvSpPr>
          <p:spPr bwMode="auto">
            <a:xfrm flipH="1" flipV="1">
              <a:off x="5791200" y="5867400"/>
              <a:ext cx="533400" cy="381000"/>
            </a:xfrm>
            <a:prstGeom prst="line">
              <a:avLst/>
            </a:prstGeom>
            <a:noFill/>
            <a:ln w="38100">
              <a:solidFill>
                <a:srgbClr val="CC0000"/>
              </a:solidFill>
              <a:prstDash val="sysDot"/>
              <a:round/>
              <a:headEnd type="triangle" w="med" len="med"/>
              <a:tailEnd type="triangle" w="med" len="med"/>
            </a:ln>
          </p:spPr>
          <p:txBody>
            <a:bodyPr wrap="none" anchor="ctr">
              <a:prstTxWarp prst="textNoShape">
                <a:avLst/>
              </a:prstTxWarp>
            </a:bodyPr>
            <a:lstStyle/>
            <a:p>
              <a:endParaRPr lang="ja-JP" altLang="en-US"/>
            </a:p>
          </p:txBody>
        </p:sp>
      </p:grpSp>
      <p:sp>
        <p:nvSpPr>
          <p:cNvPr id="25608" name="Rectangle 16"/>
          <p:cNvSpPr>
            <a:spLocks noChangeArrowheads="1"/>
          </p:cNvSpPr>
          <p:nvPr/>
        </p:nvSpPr>
        <p:spPr bwMode="auto">
          <a:xfrm>
            <a:off x="0" y="24384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C1A56E0C-A3C8-CB46-AD7A-827F3218F67F}" type="slidenum">
              <a:rPr lang="en-US" altLang="ja-JP" smtClean="0"/>
              <a:pPr/>
              <a:t>11</a:t>
            </a:fld>
            <a:endParaRPr lang="en-US" altLang="ja-JP" smtClean="0"/>
          </a:p>
        </p:txBody>
      </p:sp>
      <p:sp>
        <p:nvSpPr>
          <p:cNvPr id="9218" name="Rectangle 2"/>
          <p:cNvSpPr>
            <a:spLocks noGrp="1" noChangeArrowheads="1"/>
          </p:cNvSpPr>
          <p:nvPr>
            <p:ph type="title"/>
          </p:nvPr>
        </p:nvSpPr>
        <p:spPr/>
        <p:txBody>
          <a:bodyPr/>
          <a:lstStyle/>
          <a:p>
            <a:r>
              <a:rPr lang="en-US" altLang="ja-JP"/>
              <a:t>2D yield surfaces</a:t>
            </a:r>
          </a:p>
        </p:txBody>
      </p:sp>
      <p:sp>
        <p:nvSpPr>
          <p:cNvPr id="27652" name="Rectangle 3"/>
          <p:cNvSpPr>
            <a:spLocks noGrp="1" noChangeArrowheads="1"/>
          </p:cNvSpPr>
          <p:nvPr>
            <p:ph type="body" idx="1"/>
          </p:nvPr>
        </p:nvSpPr>
        <p:spPr>
          <a:xfrm>
            <a:off x="1676400" y="1143000"/>
            <a:ext cx="6781800" cy="4114800"/>
          </a:xfrm>
        </p:spPr>
        <p:txBody>
          <a:bodyPr/>
          <a:lstStyle/>
          <a:p>
            <a:r>
              <a:rPr lang="en-US" altLang="ja-JP" sz="2800"/>
              <a:t>Yield surfaces can be defined in two dimensions.</a:t>
            </a:r>
          </a:p>
          <a:p>
            <a:r>
              <a:rPr lang="en-US" altLang="ja-JP" sz="2800"/>
              <a:t>Consider a combination of (independent) yield on two different axes.</a:t>
            </a:r>
          </a:p>
        </p:txBody>
      </p:sp>
      <p:sp>
        <p:nvSpPr>
          <p:cNvPr id="27653" name="Text Box 18"/>
          <p:cNvSpPr txBox="1">
            <a:spLocks noChangeArrowheads="1"/>
          </p:cNvSpPr>
          <p:nvPr/>
        </p:nvSpPr>
        <p:spPr bwMode="auto">
          <a:xfrm>
            <a:off x="6842125" y="3189288"/>
            <a:ext cx="2160588" cy="2592387"/>
          </a:xfrm>
          <a:prstGeom prst="rect">
            <a:avLst/>
          </a:prstGeom>
          <a:noFill/>
          <a:ln w="9525">
            <a:noFill/>
            <a:miter lim="800000"/>
            <a:headEnd/>
            <a:tailEnd/>
          </a:ln>
        </p:spPr>
        <p:txBody>
          <a:bodyPr wrap="none">
            <a:prstTxWarp prst="textNoShape">
              <a:avLst/>
            </a:prstTxWarp>
            <a:spAutoFit/>
          </a:bodyPr>
          <a:lstStyle/>
          <a:p>
            <a:r>
              <a:rPr lang="en-US" altLang="ja-JP" sz="2800"/>
              <a:t>The material</a:t>
            </a:r>
            <a:br>
              <a:rPr lang="en-US" altLang="ja-JP" sz="2800"/>
            </a:br>
            <a:r>
              <a:rPr lang="en-US" altLang="ja-JP" sz="2800"/>
              <a:t>is elastic if</a:t>
            </a:r>
            <a:br>
              <a:rPr lang="en-US" altLang="ja-JP" sz="2800"/>
            </a:br>
            <a:r>
              <a:rPr lang="en-US" altLang="ja-JP" sz="2800">
                <a:latin typeface="Symbol" charset="2"/>
              </a:rPr>
              <a:t>s</a:t>
            </a:r>
            <a:r>
              <a:rPr lang="en-US" altLang="ja-JP" sz="2800" baseline="-25000"/>
              <a:t>1</a:t>
            </a:r>
            <a:r>
              <a:rPr lang="en-US" altLang="ja-JP" sz="2800"/>
              <a:t> &lt; </a:t>
            </a:r>
            <a:r>
              <a:rPr lang="en-US" altLang="ja-JP" sz="2800">
                <a:latin typeface="Symbol" charset="2"/>
              </a:rPr>
              <a:t>s</a:t>
            </a:r>
            <a:r>
              <a:rPr lang="en-US" altLang="ja-JP" sz="2800" baseline="-25000"/>
              <a:t>1y</a:t>
            </a:r>
            <a:r>
              <a:rPr lang="en-US" altLang="ja-JP" sz="2800"/>
              <a:t/>
            </a:r>
            <a:br>
              <a:rPr lang="en-US" altLang="ja-JP" sz="2800"/>
            </a:br>
            <a:r>
              <a:rPr lang="en-US" altLang="ja-JP" sz="2800" i="1"/>
              <a:t>and</a:t>
            </a:r>
            <a:endParaRPr lang="en-US" altLang="ja-JP" sz="2800"/>
          </a:p>
          <a:p>
            <a:r>
              <a:rPr lang="en-US" altLang="ja-JP" sz="2800">
                <a:latin typeface="Symbol" charset="2"/>
              </a:rPr>
              <a:t>s</a:t>
            </a:r>
            <a:r>
              <a:rPr lang="en-US" altLang="ja-JP" sz="2800" baseline="-25000"/>
              <a:t>2</a:t>
            </a:r>
            <a:r>
              <a:rPr lang="en-US" altLang="ja-JP" sz="2800"/>
              <a:t> &lt; </a:t>
            </a:r>
            <a:r>
              <a:rPr lang="en-US" altLang="ja-JP" sz="2800">
                <a:latin typeface="Symbol" charset="2"/>
              </a:rPr>
              <a:t>s</a:t>
            </a:r>
            <a:r>
              <a:rPr lang="en-US" altLang="ja-JP" sz="2800" baseline="-25000"/>
              <a:t>2y</a:t>
            </a:r>
            <a:r>
              <a:rPr lang="en-US" altLang="ja-JP"/>
              <a:t/>
            </a:r>
            <a:br>
              <a:rPr lang="en-US" altLang="ja-JP"/>
            </a:br>
            <a:endParaRPr lang="en-US" altLang="ja-JP"/>
          </a:p>
        </p:txBody>
      </p:sp>
      <p:grpSp>
        <p:nvGrpSpPr>
          <p:cNvPr id="27654" name="Group 25"/>
          <p:cNvGrpSpPr>
            <a:grpSpLocks/>
          </p:cNvGrpSpPr>
          <p:nvPr/>
        </p:nvGrpSpPr>
        <p:grpSpPr bwMode="auto">
          <a:xfrm>
            <a:off x="1676400" y="3103563"/>
            <a:ext cx="5589588" cy="3436937"/>
            <a:chOff x="1676400" y="3103563"/>
            <a:chExt cx="5589588" cy="3436937"/>
          </a:xfrm>
        </p:grpSpPr>
        <p:sp>
          <p:nvSpPr>
            <p:cNvPr id="27656" name="Line 4"/>
            <p:cNvSpPr>
              <a:spLocks noChangeShapeType="1"/>
            </p:cNvSpPr>
            <p:nvPr/>
          </p:nvSpPr>
          <p:spPr bwMode="auto">
            <a:xfrm flipV="1">
              <a:off x="3276600" y="3276600"/>
              <a:ext cx="0" cy="2362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a:p>
          </p:txBody>
        </p:sp>
        <p:sp>
          <p:nvSpPr>
            <p:cNvPr id="27657" name="Line 5"/>
            <p:cNvSpPr>
              <a:spLocks noChangeShapeType="1"/>
            </p:cNvSpPr>
            <p:nvPr/>
          </p:nvSpPr>
          <p:spPr bwMode="auto">
            <a:xfrm>
              <a:off x="3048000" y="5410200"/>
              <a:ext cx="274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a:p>
          </p:txBody>
        </p:sp>
        <p:sp>
          <p:nvSpPr>
            <p:cNvPr id="27658" name="Text Box 6"/>
            <p:cNvSpPr txBox="1">
              <a:spLocks noChangeArrowheads="1"/>
            </p:cNvSpPr>
            <p:nvPr/>
          </p:nvSpPr>
          <p:spPr bwMode="auto">
            <a:xfrm>
              <a:off x="2982913" y="5346700"/>
              <a:ext cx="354012" cy="457200"/>
            </a:xfrm>
            <a:prstGeom prst="rect">
              <a:avLst/>
            </a:prstGeom>
            <a:noFill/>
            <a:ln w="9525">
              <a:noFill/>
              <a:miter lim="800000"/>
              <a:headEnd/>
              <a:tailEnd/>
            </a:ln>
          </p:spPr>
          <p:txBody>
            <a:bodyPr wrap="none">
              <a:prstTxWarp prst="textNoShape">
                <a:avLst/>
              </a:prstTxWarp>
              <a:spAutoFit/>
            </a:bodyPr>
            <a:lstStyle/>
            <a:p>
              <a:r>
                <a:rPr lang="en-US" altLang="ja-JP"/>
                <a:t>0</a:t>
              </a:r>
            </a:p>
          </p:txBody>
        </p:sp>
        <p:sp>
          <p:nvSpPr>
            <p:cNvPr id="27659" name="Text Box 7"/>
            <p:cNvSpPr txBox="1">
              <a:spLocks noChangeArrowheads="1"/>
            </p:cNvSpPr>
            <p:nvPr/>
          </p:nvSpPr>
          <p:spPr bwMode="auto">
            <a:xfrm>
              <a:off x="6019800" y="5334000"/>
              <a:ext cx="469900" cy="457200"/>
            </a:xfrm>
            <a:prstGeom prst="rect">
              <a:avLst/>
            </a:prstGeom>
            <a:noFill/>
            <a:ln w="9525">
              <a:noFill/>
              <a:miter lim="800000"/>
              <a:headEnd/>
              <a:tailEnd/>
            </a:ln>
          </p:spPr>
          <p:txBody>
            <a:bodyPr wrap="none">
              <a:prstTxWarp prst="textNoShape">
                <a:avLst/>
              </a:prstTxWarp>
              <a:spAutoFit/>
            </a:bodyPr>
            <a:lstStyle/>
            <a:p>
              <a:r>
                <a:rPr lang="en-US" altLang="ja-JP">
                  <a:latin typeface="Symbol" charset="2"/>
                </a:rPr>
                <a:t>s</a:t>
              </a:r>
              <a:r>
                <a:rPr lang="en-US" altLang="ja-JP" baseline="-25000">
                  <a:latin typeface="Symbol" charset="2"/>
                </a:rPr>
                <a:t>1</a:t>
              </a:r>
              <a:endParaRPr lang="en-US" altLang="ja-JP">
                <a:latin typeface="Symbol" charset="2"/>
              </a:endParaRPr>
            </a:p>
          </p:txBody>
        </p:sp>
        <p:sp>
          <p:nvSpPr>
            <p:cNvPr id="27660" name="Text Box 8"/>
            <p:cNvSpPr txBox="1">
              <a:spLocks noChangeArrowheads="1"/>
            </p:cNvSpPr>
            <p:nvPr/>
          </p:nvSpPr>
          <p:spPr bwMode="auto">
            <a:xfrm>
              <a:off x="2514600" y="3276600"/>
              <a:ext cx="469900" cy="457200"/>
            </a:xfrm>
            <a:prstGeom prst="rect">
              <a:avLst/>
            </a:prstGeom>
            <a:noFill/>
            <a:ln w="9525">
              <a:noFill/>
              <a:miter lim="800000"/>
              <a:headEnd/>
              <a:tailEnd/>
            </a:ln>
          </p:spPr>
          <p:txBody>
            <a:bodyPr wrap="none">
              <a:prstTxWarp prst="textNoShape">
                <a:avLst/>
              </a:prstTxWarp>
              <a:spAutoFit/>
            </a:bodyPr>
            <a:lstStyle/>
            <a:p>
              <a:r>
                <a:rPr lang="en-US" altLang="ja-JP">
                  <a:latin typeface="Symbol" charset="2"/>
                </a:rPr>
                <a:t>s</a:t>
              </a:r>
              <a:r>
                <a:rPr lang="en-US" altLang="ja-JP" baseline="-25000">
                  <a:latin typeface="Symbol" charset="2"/>
                </a:rPr>
                <a:t>2</a:t>
              </a:r>
              <a:endParaRPr lang="en-US" altLang="ja-JP">
                <a:latin typeface="Symbol" charset="2"/>
              </a:endParaRPr>
            </a:p>
          </p:txBody>
        </p:sp>
        <p:grpSp>
          <p:nvGrpSpPr>
            <p:cNvPr id="27661" name="Group 11"/>
            <p:cNvGrpSpPr>
              <a:grpSpLocks/>
            </p:cNvGrpSpPr>
            <p:nvPr/>
          </p:nvGrpSpPr>
          <p:grpSpPr bwMode="auto">
            <a:xfrm>
              <a:off x="5181600" y="3276600"/>
              <a:ext cx="314325" cy="2590800"/>
              <a:chOff x="3264" y="2064"/>
              <a:chExt cx="198" cy="1632"/>
            </a:xfrm>
          </p:grpSpPr>
          <p:sp>
            <p:nvSpPr>
              <p:cNvPr id="27672" name="Line 9"/>
              <p:cNvSpPr>
                <a:spLocks noChangeShapeType="1"/>
              </p:cNvSpPr>
              <p:nvPr/>
            </p:nvSpPr>
            <p:spPr bwMode="auto">
              <a:xfrm>
                <a:off x="3264" y="2064"/>
                <a:ext cx="0" cy="1632"/>
              </a:xfrm>
              <a:prstGeom prst="line">
                <a:avLst/>
              </a:prstGeom>
              <a:noFill/>
              <a:ln w="38100">
                <a:solidFill>
                  <a:srgbClr val="CC0000"/>
                </a:solidFill>
                <a:round/>
                <a:headEnd/>
                <a:tailEnd/>
              </a:ln>
            </p:spPr>
            <p:txBody>
              <a:bodyPr wrap="none" anchor="ctr">
                <a:prstTxWarp prst="textNoShape">
                  <a:avLst/>
                </a:prstTxWarp>
              </a:bodyPr>
              <a:lstStyle/>
              <a:p>
                <a:endParaRPr lang="ja-JP" altLang="en-US"/>
              </a:p>
            </p:txBody>
          </p:sp>
          <p:sp>
            <p:nvSpPr>
              <p:cNvPr id="27673" name="Rectangle 10" descr="Wide upward diagonal"/>
              <p:cNvSpPr>
                <a:spLocks noChangeArrowheads="1"/>
              </p:cNvSpPr>
              <p:nvPr/>
            </p:nvSpPr>
            <p:spPr bwMode="auto">
              <a:xfrm>
                <a:off x="3270" y="2064"/>
                <a:ext cx="192" cy="1632"/>
              </a:xfrm>
              <a:prstGeom prst="rect">
                <a:avLst/>
              </a:prstGeom>
              <a:pattFill prst="wdUpDiag">
                <a:fgClr>
                  <a:srgbClr val="CC0000"/>
                </a:fgClr>
                <a:bgClr>
                  <a:schemeClr val="bg1"/>
                </a:bgClr>
              </a:pattFill>
              <a:ln w="9525">
                <a:noFill/>
                <a:miter lim="800000"/>
                <a:headEnd/>
                <a:tailEnd/>
              </a:ln>
            </p:spPr>
            <p:txBody>
              <a:bodyPr wrap="none" anchor="ctr">
                <a:prstTxWarp prst="textNoShape">
                  <a:avLst/>
                </a:prstTxWarp>
              </a:bodyPr>
              <a:lstStyle/>
              <a:p>
                <a:endParaRPr lang="ja-JP" altLang="en-US">
                  <a:ea typeface="ＭＳ Ｐゴシック" charset="-128"/>
                </a:endParaRPr>
              </a:p>
            </p:txBody>
          </p:sp>
        </p:grpSp>
        <p:grpSp>
          <p:nvGrpSpPr>
            <p:cNvPr id="27662" name="Group 12"/>
            <p:cNvGrpSpPr>
              <a:grpSpLocks/>
            </p:cNvGrpSpPr>
            <p:nvPr/>
          </p:nvGrpSpPr>
          <p:grpSpPr bwMode="auto">
            <a:xfrm rot="-5400000">
              <a:off x="4186237" y="2357438"/>
              <a:ext cx="314325" cy="2590800"/>
              <a:chOff x="3264" y="2064"/>
              <a:chExt cx="198" cy="1632"/>
            </a:xfrm>
          </p:grpSpPr>
          <p:sp>
            <p:nvSpPr>
              <p:cNvPr id="27670" name="Line 13"/>
              <p:cNvSpPr>
                <a:spLocks noChangeShapeType="1"/>
              </p:cNvSpPr>
              <p:nvPr/>
            </p:nvSpPr>
            <p:spPr bwMode="auto">
              <a:xfrm>
                <a:off x="3264" y="2064"/>
                <a:ext cx="0" cy="1632"/>
              </a:xfrm>
              <a:prstGeom prst="line">
                <a:avLst/>
              </a:prstGeom>
              <a:noFill/>
              <a:ln w="38100">
                <a:solidFill>
                  <a:srgbClr val="CC0000"/>
                </a:solidFill>
                <a:round/>
                <a:headEnd/>
                <a:tailEnd/>
              </a:ln>
            </p:spPr>
            <p:txBody>
              <a:bodyPr wrap="none" anchor="ctr">
                <a:prstTxWarp prst="textNoShape">
                  <a:avLst/>
                </a:prstTxWarp>
              </a:bodyPr>
              <a:lstStyle/>
              <a:p>
                <a:endParaRPr lang="ja-JP" altLang="en-US"/>
              </a:p>
            </p:txBody>
          </p:sp>
          <p:sp>
            <p:nvSpPr>
              <p:cNvPr id="27671" name="Rectangle 14" descr="Wide upward diagonal"/>
              <p:cNvSpPr>
                <a:spLocks noChangeArrowheads="1"/>
              </p:cNvSpPr>
              <p:nvPr/>
            </p:nvSpPr>
            <p:spPr bwMode="auto">
              <a:xfrm>
                <a:off x="3270" y="2064"/>
                <a:ext cx="192" cy="1632"/>
              </a:xfrm>
              <a:prstGeom prst="rect">
                <a:avLst/>
              </a:prstGeom>
              <a:pattFill prst="wdUpDiag">
                <a:fgClr>
                  <a:srgbClr val="CC0000"/>
                </a:fgClr>
                <a:bgClr>
                  <a:schemeClr val="bg1"/>
                </a:bgClr>
              </a:pattFill>
              <a:ln w="9525">
                <a:noFill/>
                <a:miter lim="800000"/>
                <a:headEnd/>
                <a:tailEnd/>
              </a:ln>
            </p:spPr>
            <p:txBody>
              <a:bodyPr wrap="none" anchor="ctr">
                <a:prstTxWarp prst="textNoShape">
                  <a:avLst/>
                </a:prstTxWarp>
              </a:bodyPr>
              <a:lstStyle/>
              <a:p>
                <a:endParaRPr lang="ja-JP" altLang="en-US">
                  <a:ea typeface="ＭＳ Ｐゴシック" charset="-128"/>
                </a:endParaRPr>
              </a:p>
            </p:txBody>
          </p:sp>
        </p:grpSp>
        <p:sp>
          <p:nvSpPr>
            <p:cNvPr id="27663" name="Text Box 15"/>
            <p:cNvSpPr txBox="1">
              <a:spLocks noChangeArrowheads="1"/>
            </p:cNvSpPr>
            <p:nvPr/>
          </p:nvSpPr>
          <p:spPr bwMode="auto">
            <a:xfrm>
              <a:off x="3794125" y="4535488"/>
              <a:ext cx="1047750" cy="457200"/>
            </a:xfrm>
            <a:prstGeom prst="rect">
              <a:avLst/>
            </a:prstGeom>
            <a:noFill/>
            <a:ln w="9525">
              <a:noFill/>
              <a:miter lim="800000"/>
              <a:headEnd/>
              <a:tailEnd/>
            </a:ln>
          </p:spPr>
          <p:txBody>
            <a:bodyPr wrap="none">
              <a:prstTxWarp prst="textNoShape">
                <a:avLst/>
              </a:prstTxWarp>
              <a:spAutoFit/>
            </a:bodyPr>
            <a:lstStyle/>
            <a:p>
              <a:r>
                <a:rPr lang="en-US" altLang="ja-JP" i="1">
                  <a:solidFill>
                    <a:srgbClr val="008000"/>
                  </a:solidFill>
                </a:rPr>
                <a:t>elastic</a:t>
              </a:r>
            </a:p>
          </p:txBody>
        </p:sp>
        <p:sp>
          <p:nvSpPr>
            <p:cNvPr id="27664" name="Text Box 16"/>
            <p:cNvSpPr txBox="1">
              <a:spLocks noChangeArrowheads="1"/>
            </p:cNvSpPr>
            <p:nvPr/>
          </p:nvSpPr>
          <p:spPr bwMode="auto">
            <a:xfrm>
              <a:off x="5715000" y="4017963"/>
              <a:ext cx="1047750" cy="457200"/>
            </a:xfrm>
            <a:prstGeom prst="rect">
              <a:avLst/>
            </a:prstGeom>
            <a:noFill/>
            <a:ln w="9525">
              <a:noFill/>
              <a:miter lim="800000"/>
              <a:headEnd/>
              <a:tailEnd/>
            </a:ln>
          </p:spPr>
          <p:txBody>
            <a:bodyPr wrap="none">
              <a:prstTxWarp prst="textNoShape">
                <a:avLst/>
              </a:prstTxWarp>
              <a:spAutoFit/>
            </a:bodyPr>
            <a:lstStyle/>
            <a:p>
              <a:r>
                <a:rPr lang="en-US" altLang="ja-JP" i="1">
                  <a:solidFill>
                    <a:srgbClr val="CC0000"/>
                  </a:solidFill>
                </a:rPr>
                <a:t>plastic</a:t>
              </a:r>
            </a:p>
          </p:txBody>
        </p:sp>
        <p:sp>
          <p:nvSpPr>
            <p:cNvPr id="27665" name="Text Box 17"/>
            <p:cNvSpPr txBox="1">
              <a:spLocks noChangeArrowheads="1"/>
            </p:cNvSpPr>
            <p:nvPr/>
          </p:nvSpPr>
          <p:spPr bwMode="auto">
            <a:xfrm>
              <a:off x="3886200" y="3103563"/>
              <a:ext cx="1047750" cy="457200"/>
            </a:xfrm>
            <a:prstGeom prst="rect">
              <a:avLst/>
            </a:prstGeom>
            <a:noFill/>
            <a:ln w="9525">
              <a:noFill/>
              <a:miter lim="800000"/>
              <a:headEnd/>
              <a:tailEnd/>
            </a:ln>
          </p:spPr>
          <p:txBody>
            <a:bodyPr wrap="none">
              <a:prstTxWarp prst="textNoShape">
                <a:avLst/>
              </a:prstTxWarp>
              <a:spAutoFit/>
            </a:bodyPr>
            <a:lstStyle/>
            <a:p>
              <a:r>
                <a:rPr lang="en-US" altLang="ja-JP" i="1">
                  <a:solidFill>
                    <a:srgbClr val="CC0000"/>
                  </a:solidFill>
                </a:rPr>
                <a:t>plastic</a:t>
              </a:r>
            </a:p>
          </p:txBody>
        </p:sp>
        <p:sp>
          <p:nvSpPr>
            <p:cNvPr id="27666" name="Text Box 19"/>
            <p:cNvSpPr txBox="1">
              <a:spLocks noChangeArrowheads="1"/>
            </p:cNvSpPr>
            <p:nvPr/>
          </p:nvSpPr>
          <p:spPr bwMode="auto">
            <a:xfrm>
              <a:off x="6248400" y="6083300"/>
              <a:ext cx="1017588" cy="457200"/>
            </a:xfrm>
            <a:prstGeom prst="rect">
              <a:avLst/>
            </a:prstGeom>
            <a:noFill/>
            <a:ln w="9525">
              <a:noFill/>
              <a:miter lim="800000"/>
              <a:headEnd/>
              <a:tailEnd/>
            </a:ln>
          </p:spPr>
          <p:txBody>
            <a:bodyPr wrap="none">
              <a:prstTxWarp prst="textNoShape">
                <a:avLst/>
              </a:prstTxWarp>
              <a:spAutoFit/>
            </a:bodyPr>
            <a:lstStyle/>
            <a:p>
              <a:r>
                <a:rPr lang="en-US" altLang="ja-JP">
                  <a:solidFill>
                    <a:srgbClr val="CC0000"/>
                  </a:solidFill>
                  <a:latin typeface="Symbol" charset="2"/>
                </a:rPr>
                <a:t>s</a:t>
              </a:r>
              <a:r>
                <a:rPr lang="en-US" altLang="ja-JP">
                  <a:solidFill>
                    <a:srgbClr val="CC0000"/>
                  </a:solidFill>
                </a:rPr>
                <a:t>= </a:t>
              </a:r>
              <a:r>
                <a:rPr lang="en-US" altLang="ja-JP">
                  <a:solidFill>
                    <a:srgbClr val="CC0000"/>
                  </a:solidFill>
                  <a:latin typeface="Symbol" charset="2"/>
                </a:rPr>
                <a:t>s</a:t>
              </a:r>
              <a:r>
                <a:rPr lang="en-US" altLang="ja-JP" baseline="-25000">
                  <a:solidFill>
                    <a:srgbClr val="CC0000"/>
                  </a:solidFill>
                  <a:latin typeface="Symbol" charset="2"/>
                </a:rPr>
                <a:t>1</a:t>
              </a:r>
              <a:r>
                <a:rPr lang="en-US" altLang="ja-JP" baseline="-25000">
                  <a:solidFill>
                    <a:srgbClr val="CC0000"/>
                  </a:solidFill>
                </a:rPr>
                <a:t>y</a:t>
              </a:r>
              <a:endParaRPr lang="en-US" altLang="ja-JP">
                <a:solidFill>
                  <a:srgbClr val="CC0000"/>
                </a:solidFill>
                <a:latin typeface="Symbol" charset="2"/>
              </a:endParaRPr>
            </a:p>
          </p:txBody>
        </p:sp>
        <p:sp>
          <p:nvSpPr>
            <p:cNvPr id="27667" name="Text Box 20"/>
            <p:cNvSpPr txBox="1">
              <a:spLocks noChangeArrowheads="1"/>
            </p:cNvSpPr>
            <p:nvPr/>
          </p:nvSpPr>
          <p:spPr bwMode="auto">
            <a:xfrm>
              <a:off x="1676400" y="3949700"/>
              <a:ext cx="1017588" cy="457200"/>
            </a:xfrm>
            <a:prstGeom prst="rect">
              <a:avLst/>
            </a:prstGeom>
            <a:noFill/>
            <a:ln w="9525">
              <a:noFill/>
              <a:miter lim="800000"/>
              <a:headEnd/>
              <a:tailEnd/>
            </a:ln>
          </p:spPr>
          <p:txBody>
            <a:bodyPr wrap="none">
              <a:prstTxWarp prst="textNoShape">
                <a:avLst/>
              </a:prstTxWarp>
              <a:spAutoFit/>
            </a:bodyPr>
            <a:lstStyle/>
            <a:p>
              <a:r>
                <a:rPr lang="en-US" altLang="ja-JP">
                  <a:solidFill>
                    <a:srgbClr val="CC0000"/>
                  </a:solidFill>
                  <a:latin typeface="Symbol" charset="2"/>
                </a:rPr>
                <a:t>s</a:t>
              </a:r>
              <a:r>
                <a:rPr lang="en-US" altLang="ja-JP">
                  <a:solidFill>
                    <a:srgbClr val="CC0000"/>
                  </a:solidFill>
                </a:rPr>
                <a:t>= </a:t>
              </a:r>
              <a:r>
                <a:rPr lang="en-US" altLang="ja-JP">
                  <a:solidFill>
                    <a:srgbClr val="CC0000"/>
                  </a:solidFill>
                  <a:latin typeface="Symbol" charset="2"/>
                </a:rPr>
                <a:t>s</a:t>
              </a:r>
              <a:r>
                <a:rPr lang="en-US" altLang="ja-JP" baseline="-25000">
                  <a:solidFill>
                    <a:srgbClr val="CC0000"/>
                  </a:solidFill>
                  <a:latin typeface="Symbol" charset="2"/>
                </a:rPr>
                <a:t>2</a:t>
              </a:r>
              <a:r>
                <a:rPr lang="en-US" altLang="ja-JP" baseline="-25000">
                  <a:solidFill>
                    <a:srgbClr val="CC0000"/>
                  </a:solidFill>
                </a:rPr>
                <a:t>y</a:t>
              </a:r>
              <a:endParaRPr lang="en-US" altLang="ja-JP">
                <a:solidFill>
                  <a:srgbClr val="CC0000"/>
                </a:solidFill>
                <a:latin typeface="Symbol" charset="2"/>
              </a:endParaRPr>
            </a:p>
          </p:txBody>
        </p:sp>
        <p:sp>
          <p:nvSpPr>
            <p:cNvPr id="27668" name="Line 21"/>
            <p:cNvSpPr>
              <a:spLocks noChangeShapeType="1"/>
            </p:cNvSpPr>
            <p:nvPr/>
          </p:nvSpPr>
          <p:spPr bwMode="auto">
            <a:xfrm flipH="1" flipV="1">
              <a:off x="5257800" y="5943600"/>
              <a:ext cx="1066800" cy="304800"/>
            </a:xfrm>
            <a:prstGeom prst="line">
              <a:avLst/>
            </a:prstGeom>
            <a:noFill/>
            <a:ln w="38100">
              <a:solidFill>
                <a:srgbClr val="CC0000"/>
              </a:solidFill>
              <a:prstDash val="sysDot"/>
              <a:round/>
              <a:headEnd type="triangle" w="med" len="med"/>
              <a:tailEnd type="triangle" w="med" len="med"/>
            </a:ln>
          </p:spPr>
          <p:txBody>
            <a:bodyPr wrap="none" anchor="ctr">
              <a:prstTxWarp prst="textNoShape">
                <a:avLst/>
              </a:prstTxWarp>
            </a:bodyPr>
            <a:lstStyle/>
            <a:p>
              <a:endParaRPr lang="ja-JP" altLang="en-US"/>
            </a:p>
          </p:txBody>
        </p:sp>
        <p:sp>
          <p:nvSpPr>
            <p:cNvPr id="27669" name="Line 22"/>
            <p:cNvSpPr>
              <a:spLocks noChangeShapeType="1"/>
            </p:cNvSpPr>
            <p:nvPr/>
          </p:nvSpPr>
          <p:spPr bwMode="auto">
            <a:xfrm flipV="1">
              <a:off x="2438400" y="3886200"/>
              <a:ext cx="533400" cy="228600"/>
            </a:xfrm>
            <a:prstGeom prst="line">
              <a:avLst/>
            </a:prstGeom>
            <a:noFill/>
            <a:ln w="38100">
              <a:solidFill>
                <a:srgbClr val="CC0000"/>
              </a:solidFill>
              <a:prstDash val="sysDot"/>
              <a:round/>
              <a:headEnd type="triangle" w="med" len="med"/>
              <a:tailEnd type="triangle" w="med" len="med"/>
            </a:ln>
          </p:spPr>
          <p:txBody>
            <a:bodyPr wrap="none" anchor="ctr">
              <a:prstTxWarp prst="textNoShape">
                <a:avLst/>
              </a:prstTxWarp>
            </a:bodyPr>
            <a:lstStyle/>
            <a:p>
              <a:endParaRPr lang="ja-JP" altLang="en-US"/>
            </a:p>
          </p:txBody>
        </p:sp>
      </p:grpSp>
      <p:sp>
        <p:nvSpPr>
          <p:cNvPr id="27655" name="Rectangle 23"/>
          <p:cNvSpPr>
            <a:spLocks noChangeArrowheads="1"/>
          </p:cNvSpPr>
          <p:nvPr/>
        </p:nvSpPr>
        <p:spPr bwMode="auto">
          <a:xfrm>
            <a:off x="0" y="29718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xfrm>
            <a:off x="6858000" y="6248400"/>
            <a:ext cx="1905000" cy="457200"/>
          </a:xfrm>
          <a:noFill/>
        </p:spPr>
        <p:txBody>
          <a:bodyPr/>
          <a:lstStyle/>
          <a:p>
            <a:fld id="{662E1936-8C45-964D-BCAB-E4F1127878BE}" type="slidenum">
              <a:rPr lang="en-US" altLang="ja-JP" smtClean="0"/>
              <a:pPr/>
              <a:t>12</a:t>
            </a:fld>
            <a:endParaRPr lang="en-US" altLang="ja-JP" smtClean="0"/>
          </a:p>
        </p:txBody>
      </p:sp>
      <p:sp>
        <p:nvSpPr>
          <p:cNvPr id="10242" name="Rectangle 2"/>
          <p:cNvSpPr>
            <a:spLocks noGrp="1" noChangeArrowheads="1"/>
          </p:cNvSpPr>
          <p:nvPr>
            <p:ph type="title"/>
          </p:nvPr>
        </p:nvSpPr>
        <p:spPr/>
        <p:txBody>
          <a:bodyPr/>
          <a:lstStyle/>
          <a:p>
            <a:r>
              <a:rPr lang="en-US" altLang="ja-JP"/>
              <a:t>2D yield surfaces, contd.</a:t>
            </a:r>
          </a:p>
        </p:txBody>
      </p:sp>
      <p:sp>
        <p:nvSpPr>
          <p:cNvPr id="29700" name="Rectangle 3"/>
          <p:cNvSpPr>
            <a:spLocks noGrp="1" noChangeArrowheads="1"/>
          </p:cNvSpPr>
          <p:nvPr>
            <p:ph type="body" idx="1"/>
          </p:nvPr>
        </p:nvSpPr>
        <p:spPr>
          <a:xfrm>
            <a:off x="1524000" y="1143000"/>
            <a:ext cx="6781800" cy="1066800"/>
          </a:xfrm>
        </p:spPr>
        <p:txBody>
          <a:bodyPr/>
          <a:lstStyle/>
          <a:p>
            <a:r>
              <a:rPr lang="en-US" altLang="ja-JP" sz="2800" smtClean="0"/>
              <a:t>The Tresca yield criterion is familiar from mechanics of materials:</a:t>
            </a:r>
          </a:p>
          <a:p>
            <a:endParaRPr lang="ja-JP" altLang="en-US" smtClean="0"/>
          </a:p>
        </p:txBody>
      </p:sp>
      <p:grpSp>
        <p:nvGrpSpPr>
          <p:cNvPr id="29701" name="Group 38"/>
          <p:cNvGrpSpPr>
            <a:grpSpLocks/>
          </p:cNvGrpSpPr>
          <p:nvPr/>
        </p:nvGrpSpPr>
        <p:grpSpPr bwMode="auto">
          <a:xfrm>
            <a:off x="1295400" y="2189163"/>
            <a:ext cx="5467350" cy="4498975"/>
            <a:chOff x="1295400" y="2189163"/>
            <a:chExt cx="5467350" cy="4498975"/>
          </a:xfrm>
        </p:grpSpPr>
        <p:sp>
          <p:nvSpPr>
            <p:cNvPr id="29704" name="Line 4"/>
            <p:cNvSpPr>
              <a:spLocks noChangeShapeType="1"/>
            </p:cNvSpPr>
            <p:nvPr/>
          </p:nvSpPr>
          <p:spPr bwMode="auto">
            <a:xfrm flipV="1">
              <a:off x="3568700" y="2590800"/>
              <a:ext cx="0" cy="3733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a:p>
          </p:txBody>
        </p:sp>
        <p:sp>
          <p:nvSpPr>
            <p:cNvPr id="29705" name="Line 5"/>
            <p:cNvSpPr>
              <a:spLocks noChangeShapeType="1"/>
            </p:cNvSpPr>
            <p:nvPr/>
          </p:nvSpPr>
          <p:spPr bwMode="auto">
            <a:xfrm>
              <a:off x="1447800" y="4724400"/>
              <a:ext cx="46355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a:p>
          </p:txBody>
        </p:sp>
        <p:sp>
          <p:nvSpPr>
            <p:cNvPr id="29706" name="Text Box 6"/>
            <p:cNvSpPr txBox="1">
              <a:spLocks noChangeArrowheads="1"/>
            </p:cNvSpPr>
            <p:nvPr/>
          </p:nvSpPr>
          <p:spPr bwMode="auto">
            <a:xfrm>
              <a:off x="3275013" y="4660900"/>
              <a:ext cx="354012" cy="457200"/>
            </a:xfrm>
            <a:prstGeom prst="rect">
              <a:avLst/>
            </a:prstGeom>
            <a:noFill/>
            <a:ln w="9525">
              <a:noFill/>
              <a:miter lim="800000"/>
              <a:headEnd/>
              <a:tailEnd/>
            </a:ln>
          </p:spPr>
          <p:txBody>
            <a:bodyPr wrap="none">
              <a:prstTxWarp prst="textNoShape">
                <a:avLst/>
              </a:prstTxWarp>
              <a:spAutoFit/>
            </a:bodyPr>
            <a:lstStyle/>
            <a:p>
              <a:r>
                <a:rPr lang="en-US" altLang="ja-JP"/>
                <a:t>0</a:t>
              </a:r>
            </a:p>
          </p:txBody>
        </p:sp>
        <p:sp>
          <p:nvSpPr>
            <p:cNvPr id="29707" name="Text Box 7"/>
            <p:cNvSpPr txBox="1">
              <a:spLocks noChangeArrowheads="1"/>
            </p:cNvSpPr>
            <p:nvPr/>
          </p:nvSpPr>
          <p:spPr bwMode="auto">
            <a:xfrm>
              <a:off x="6096000" y="4648200"/>
              <a:ext cx="469900" cy="457200"/>
            </a:xfrm>
            <a:prstGeom prst="rect">
              <a:avLst/>
            </a:prstGeom>
            <a:noFill/>
            <a:ln w="9525">
              <a:noFill/>
              <a:miter lim="800000"/>
              <a:headEnd/>
              <a:tailEnd/>
            </a:ln>
          </p:spPr>
          <p:txBody>
            <a:bodyPr wrap="none">
              <a:prstTxWarp prst="textNoShape">
                <a:avLst/>
              </a:prstTxWarp>
              <a:spAutoFit/>
            </a:bodyPr>
            <a:lstStyle/>
            <a:p>
              <a:r>
                <a:rPr lang="en-US" altLang="ja-JP">
                  <a:latin typeface="Symbol" charset="2"/>
                </a:rPr>
                <a:t>s</a:t>
              </a:r>
              <a:r>
                <a:rPr lang="en-US" altLang="ja-JP" baseline="-25000">
                  <a:latin typeface="Symbol" charset="2"/>
                </a:rPr>
                <a:t>1</a:t>
              </a:r>
              <a:endParaRPr lang="en-US" altLang="ja-JP">
                <a:latin typeface="Symbol" charset="2"/>
              </a:endParaRPr>
            </a:p>
          </p:txBody>
        </p:sp>
        <p:sp>
          <p:nvSpPr>
            <p:cNvPr id="29708" name="Text Box 8"/>
            <p:cNvSpPr txBox="1">
              <a:spLocks noChangeArrowheads="1"/>
            </p:cNvSpPr>
            <p:nvPr/>
          </p:nvSpPr>
          <p:spPr bwMode="auto">
            <a:xfrm>
              <a:off x="2806700" y="2362200"/>
              <a:ext cx="469900" cy="457200"/>
            </a:xfrm>
            <a:prstGeom prst="rect">
              <a:avLst/>
            </a:prstGeom>
            <a:noFill/>
            <a:ln w="9525">
              <a:noFill/>
              <a:miter lim="800000"/>
              <a:headEnd/>
              <a:tailEnd/>
            </a:ln>
          </p:spPr>
          <p:txBody>
            <a:bodyPr wrap="none">
              <a:prstTxWarp prst="textNoShape">
                <a:avLst/>
              </a:prstTxWarp>
              <a:spAutoFit/>
            </a:bodyPr>
            <a:lstStyle/>
            <a:p>
              <a:r>
                <a:rPr lang="en-US" altLang="ja-JP">
                  <a:latin typeface="Symbol" charset="2"/>
                </a:rPr>
                <a:t>s</a:t>
              </a:r>
              <a:r>
                <a:rPr lang="en-US" altLang="ja-JP" baseline="-25000">
                  <a:latin typeface="Symbol" charset="2"/>
                </a:rPr>
                <a:t>2</a:t>
              </a:r>
              <a:endParaRPr lang="en-US" altLang="ja-JP">
                <a:latin typeface="Symbol" charset="2"/>
              </a:endParaRPr>
            </a:p>
          </p:txBody>
        </p:sp>
        <p:grpSp>
          <p:nvGrpSpPr>
            <p:cNvPr id="29709" name="Group 9"/>
            <p:cNvGrpSpPr>
              <a:grpSpLocks/>
            </p:cNvGrpSpPr>
            <p:nvPr/>
          </p:nvGrpSpPr>
          <p:grpSpPr bwMode="auto">
            <a:xfrm>
              <a:off x="5280025" y="2590800"/>
              <a:ext cx="314325" cy="2590800"/>
              <a:chOff x="3264" y="2064"/>
              <a:chExt cx="198" cy="1632"/>
            </a:xfrm>
          </p:grpSpPr>
          <p:sp>
            <p:nvSpPr>
              <p:cNvPr id="29732" name="Line 10"/>
              <p:cNvSpPr>
                <a:spLocks noChangeShapeType="1"/>
              </p:cNvSpPr>
              <p:nvPr/>
            </p:nvSpPr>
            <p:spPr bwMode="auto">
              <a:xfrm>
                <a:off x="3264" y="2064"/>
                <a:ext cx="0" cy="1632"/>
              </a:xfrm>
              <a:prstGeom prst="line">
                <a:avLst/>
              </a:prstGeom>
              <a:noFill/>
              <a:ln w="38100">
                <a:solidFill>
                  <a:srgbClr val="CC0000"/>
                </a:solidFill>
                <a:round/>
                <a:headEnd/>
                <a:tailEnd/>
              </a:ln>
            </p:spPr>
            <p:txBody>
              <a:bodyPr wrap="none" anchor="ctr">
                <a:prstTxWarp prst="textNoShape">
                  <a:avLst/>
                </a:prstTxWarp>
              </a:bodyPr>
              <a:lstStyle/>
              <a:p>
                <a:endParaRPr lang="ja-JP" altLang="en-US"/>
              </a:p>
            </p:txBody>
          </p:sp>
          <p:sp>
            <p:nvSpPr>
              <p:cNvPr id="29733" name="Rectangle 11" descr="Wide upward diagonal"/>
              <p:cNvSpPr>
                <a:spLocks noChangeArrowheads="1"/>
              </p:cNvSpPr>
              <p:nvPr/>
            </p:nvSpPr>
            <p:spPr bwMode="auto">
              <a:xfrm>
                <a:off x="3270" y="2064"/>
                <a:ext cx="192" cy="1632"/>
              </a:xfrm>
              <a:prstGeom prst="rect">
                <a:avLst/>
              </a:prstGeom>
              <a:pattFill prst="wdUpDiag">
                <a:fgClr>
                  <a:srgbClr val="CC0000"/>
                </a:fgClr>
                <a:bgClr>
                  <a:schemeClr val="bg1"/>
                </a:bgClr>
              </a:pattFill>
              <a:ln w="9525">
                <a:noFill/>
                <a:miter lim="800000"/>
                <a:headEnd/>
                <a:tailEnd/>
              </a:ln>
            </p:spPr>
            <p:txBody>
              <a:bodyPr wrap="none" anchor="ctr">
                <a:prstTxWarp prst="textNoShape">
                  <a:avLst/>
                </a:prstTxWarp>
              </a:bodyPr>
              <a:lstStyle/>
              <a:p>
                <a:endParaRPr lang="ja-JP" altLang="en-US">
                  <a:ea typeface="ＭＳ Ｐゴシック" charset="-128"/>
                </a:endParaRPr>
              </a:p>
            </p:txBody>
          </p:sp>
        </p:grpSp>
        <p:grpSp>
          <p:nvGrpSpPr>
            <p:cNvPr id="29710" name="Group 12"/>
            <p:cNvGrpSpPr>
              <a:grpSpLocks/>
            </p:cNvGrpSpPr>
            <p:nvPr/>
          </p:nvGrpSpPr>
          <p:grpSpPr bwMode="auto">
            <a:xfrm rot="-5400000">
              <a:off x="4478337" y="1508126"/>
              <a:ext cx="314325" cy="2590800"/>
              <a:chOff x="3264" y="2064"/>
              <a:chExt cx="198" cy="1632"/>
            </a:xfrm>
          </p:grpSpPr>
          <p:sp>
            <p:nvSpPr>
              <p:cNvPr id="29730" name="Line 13"/>
              <p:cNvSpPr>
                <a:spLocks noChangeShapeType="1"/>
              </p:cNvSpPr>
              <p:nvPr/>
            </p:nvSpPr>
            <p:spPr bwMode="auto">
              <a:xfrm>
                <a:off x="3264" y="2064"/>
                <a:ext cx="0" cy="1632"/>
              </a:xfrm>
              <a:prstGeom prst="line">
                <a:avLst/>
              </a:prstGeom>
              <a:noFill/>
              <a:ln w="38100">
                <a:solidFill>
                  <a:srgbClr val="CC0000"/>
                </a:solidFill>
                <a:round/>
                <a:headEnd/>
                <a:tailEnd/>
              </a:ln>
            </p:spPr>
            <p:txBody>
              <a:bodyPr wrap="none" anchor="ctr">
                <a:prstTxWarp prst="textNoShape">
                  <a:avLst/>
                </a:prstTxWarp>
              </a:bodyPr>
              <a:lstStyle/>
              <a:p>
                <a:endParaRPr lang="ja-JP" altLang="en-US"/>
              </a:p>
            </p:txBody>
          </p:sp>
          <p:sp>
            <p:nvSpPr>
              <p:cNvPr id="29731" name="Rectangle 14" descr="Wide upward diagonal"/>
              <p:cNvSpPr>
                <a:spLocks noChangeArrowheads="1"/>
              </p:cNvSpPr>
              <p:nvPr/>
            </p:nvSpPr>
            <p:spPr bwMode="auto">
              <a:xfrm>
                <a:off x="3270" y="2064"/>
                <a:ext cx="192" cy="1632"/>
              </a:xfrm>
              <a:prstGeom prst="rect">
                <a:avLst/>
              </a:prstGeom>
              <a:pattFill prst="wdUpDiag">
                <a:fgClr>
                  <a:srgbClr val="CC0000"/>
                </a:fgClr>
                <a:bgClr>
                  <a:schemeClr val="bg1"/>
                </a:bgClr>
              </a:pattFill>
              <a:ln w="9525">
                <a:noFill/>
                <a:miter lim="800000"/>
                <a:headEnd/>
                <a:tailEnd/>
              </a:ln>
            </p:spPr>
            <p:txBody>
              <a:bodyPr wrap="none" anchor="ctr">
                <a:prstTxWarp prst="textNoShape">
                  <a:avLst/>
                </a:prstTxWarp>
              </a:bodyPr>
              <a:lstStyle/>
              <a:p>
                <a:endParaRPr lang="ja-JP" altLang="en-US">
                  <a:ea typeface="ＭＳ Ｐゴシック" charset="-128"/>
                </a:endParaRPr>
              </a:p>
            </p:txBody>
          </p:sp>
        </p:grpSp>
        <p:sp>
          <p:nvSpPr>
            <p:cNvPr id="29711" name="Text Box 15"/>
            <p:cNvSpPr txBox="1">
              <a:spLocks noChangeArrowheads="1"/>
            </p:cNvSpPr>
            <p:nvPr/>
          </p:nvSpPr>
          <p:spPr bwMode="auto">
            <a:xfrm>
              <a:off x="3124200" y="3846513"/>
              <a:ext cx="1768475" cy="762000"/>
            </a:xfrm>
            <a:prstGeom prst="rect">
              <a:avLst/>
            </a:prstGeom>
            <a:noFill/>
            <a:ln w="9525">
              <a:noFill/>
              <a:miter lim="800000"/>
              <a:headEnd/>
              <a:tailEnd/>
            </a:ln>
          </p:spPr>
          <p:txBody>
            <a:bodyPr wrap="none">
              <a:prstTxWarp prst="textNoShape">
                <a:avLst/>
              </a:prstTxWarp>
              <a:spAutoFit/>
            </a:bodyPr>
            <a:lstStyle/>
            <a:p>
              <a:r>
                <a:rPr lang="en-US" altLang="ja-JP" sz="4400" i="1">
                  <a:solidFill>
                    <a:srgbClr val="008000"/>
                  </a:solidFill>
                </a:rPr>
                <a:t>elastic</a:t>
              </a:r>
              <a:endParaRPr lang="en-US" altLang="ja-JP" i="1">
                <a:solidFill>
                  <a:srgbClr val="008000"/>
                </a:solidFill>
              </a:endParaRPr>
            </a:p>
          </p:txBody>
        </p:sp>
        <p:sp>
          <p:nvSpPr>
            <p:cNvPr id="29712" name="Text Box 16"/>
            <p:cNvSpPr txBox="1">
              <a:spLocks noChangeArrowheads="1"/>
            </p:cNvSpPr>
            <p:nvPr/>
          </p:nvSpPr>
          <p:spPr bwMode="auto">
            <a:xfrm>
              <a:off x="5715000" y="3332163"/>
              <a:ext cx="1047750" cy="457200"/>
            </a:xfrm>
            <a:prstGeom prst="rect">
              <a:avLst/>
            </a:prstGeom>
            <a:noFill/>
            <a:ln w="9525">
              <a:noFill/>
              <a:miter lim="800000"/>
              <a:headEnd/>
              <a:tailEnd/>
            </a:ln>
          </p:spPr>
          <p:txBody>
            <a:bodyPr wrap="none">
              <a:prstTxWarp prst="textNoShape">
                <a:avLst/>
              </a:prstTxWarp>
              <a:spAutoFit/>
            </a:bodyPr>
            <a:lstStyle/>
            <a:p>
              <a:r>
                <a:rPr lang="en-US" altLang="ja-JP" i="1">
                  <a:solidFill>
                    <a:srgbClr val="CC0000"/>
                  </a:solidFill>
                </a:rPr>
                <a:t>plastic</a:t>
              </a:r>
            </a:p>
          </p:txBody>
        </p:sp>
        <p:sp>
          <p:nvSpPr>
            <p:cNvPr id="29713" name="Text Box 17"/>
            <p:cNvSpPr txBox="1">
              <a:spLocks noChangeArrowheads="1"/>
            </p:cNvSpPr>
            <p:nvPr/>
          </p:nvSpPr>
          <p:spPr bwMode="auto">
            <a:xfrm>
              <a:off x="4178300" y="2189163"/>
              <a:ext cx="1047750" cy="457200"/>
            </a:xfrm>
            <a:prstGeom prst="rect">
              <a:avLst/>
            </a:prstGeom>
            <a:noFill/>
            <a:ln w="9525">
              <a:noFill/>
              <a:miter lim="800000"/>
              <a:headEnd/>
              <a:tailEnd/>
            </a:ln>
          </p:spPr>
          <p:txBody>
            <a:bodyPr wrap="none">
              <a:prstTxWarp prst="textNoShape">
                <a:avLst/>
              </a:prstTxWarp>
              <a:spAutoFit/>
            </a:bodyPr>
            <a:lstStyle/>
            <a:p>
              <a:r>
                <a:rPr lang="en-US" altLang="ja-JP" i="1">
                  <a:solidFill>
                    <a:srgbClr val="CC0000"/>
                  </a:solidFill>
                </a:rPr>
                <a:t>plastic</a:t>
              </a:r>
            </a:p>
          </p:txBody>
        </p:sp>
        <p:sp>
          <p:nvSpPr>
            <p:cNvPr id="29714" name="Text Box 18"/>
            <p:cNvSpPr txBox="1">
              <a:spLocks noChangeArrowheads="1"/>
            </p:cNvSpPr>
            <p:nvPr/>
          </p:nvSpPr>
          <p:spPr bwMode="auto">
            <a:xfrm>
              <a:off x="4876800" y="5778500"/>
              <a:ext cx="915988" cy="457200"/>
            </a:xfrm>
            <a:prstGeom prst="rect">
              <a:avLst/>
            </a:prstGeom>
            <a:noFill/>
            <a:ln w="9525">
              <a:noFill/>
              <a:miter lim="800000"/>
              <a:headEnd/>
              <a:tailEnd/>
            </a:ln>
          </p:spPr>
          <p:txBody>
            <a:bodyPr wrap="none">
              <a:prstTxWarp prst="textNoShape">
                <a:avLst/>
              </a:prstTxWarp>
              <a:spAutoFit/>
            </a:bodyPr>
            <a:lstStyle/>
            <a:p>
              <a:r>
                <a:rPr lang="en-US" altLang="ja-JP">
                  <a:solidFill>
                    <a:srgbClr val="CC0000"/>
                  </a:solidFill>
                  <a:latin typeface="Symbol" charset="2"/>
                </a:rPr>
                <a:t>s</a:t>
              </a:r>
              <a:r>
                <a:rPr lang="en-US" altLang="ja-JP">
                  <a:solidFill>
                    <a:srgbClr val="CC0000"/>
                  </a:solidFill>
                </a:rPr>
                <a:t>= </a:t>
              </a:r>
              <a:r>
                <a:rPr lang="en-US" altLang="ja-JP">
                  <a:solidFill>
                    <a:srgbClr val="CC0000"/>
                  </a:solidFill>
                  <a:latin typeface="Symbol" charset="2"/>
                </a:rPr>
                <a:t>s</a:t>
              </a:r>
              <a:r>
                <a:rPr lang="en-US" altLang="ja-JP" baseline="-25000">
                  <a:solidFill>
                    <a:srgbClr val="CC0000"/>
                  </a:solidFill>
                </a:rPr>
                <a:t>k</a:t>
              </a:r>
              <a:endParaRPr lang="en-US" altLang="ja-JP">
                <a:solidFill>
                  <a:srgbClr val="CC0000"/>
                </a:solidFill>
                <a:latin typeface="Symbol" charset="2"/>
              </a:endParaRPr>
            </a:p>
          </p:txBody>
        </p:sp>
        <p:sp>
          <p:nvSpPr>
            <p:cNvPr id="29715" name="Text Box 19"/>
            <p:cNvSpPr txBox="1">
              <a:spLocks noChangeArrowheads="1"/>
            </p:cNvSpPr>
            <p:nvPr/>
          </p:nvSpPr>
          <p:spPr bwMode="auto">
            <a:xfrm>
              <a:off x="1600200" y="2959100"/>
              <a:ext cx="915988" cy="457200"/>
            </a:xfrm>
            <a:prstGeom prst="rect">
              <a:avLst/>
            </a:prstGeom>
            <a:noFill/>
            <a:ln w="9525">
              <a:noFill/>
              <a:miter lim="800000"/>
              <a:headEnd/>
              <a:tailEnd/>
            </a:ln>
          </p:spPr>
          <p:txBody>
            <a:bodyPr wrap="none">
              <a:prstTxWarp prst="textNoShape">
                <a:avLst/>
              </a:prstTxWarp>
              <a:spAutoFit/>
            </a:bodyPr>
            <a:lstStyle/>
            <a:p>
              <a:r>
                <a:rPr lang="en-US" altLang="ja-JP">
                  <a:solidFill>
                    <a:srgbClr val="CC0000"/>
                  </a:solidFill>
                  <a:latin typeface="Symbol" charset="2"/>
                </a:rPr>
                <a:t>s</a:t>
              </a:r>
              <a:r>
                <a:rPr lang="en-US" altLang="ja-JP">
                  <a:solidFill>
                    <a:srgbClr val="CC0000"/>
                  </a:solidFill>
                </a:rPr>
                <a:t>= </a:t>
              </a:r>
              <a:r>
                <a:rPr lang="en-US" altLang="ja-JP">
                  <a:solidFill>
                    <a:srgbClr val="CC0000"/>
                  </a:solidFill>
                  <a:latin typeface="Symbol" charset="2"/>
                </a:rPr>
                <a:t>s</a:t>
              </a:r>
              <a:r>
                <a:rPr lang="en-US" altLang="ja-JP" baseline="-25000">
                  <a:solidFill>
                    <a:srgbClr val="CC0000"/>
                  </a:solidFill>
                </a:rPr>
                <a:t>k</a:t>
              </a:r>
            </a:p>
          </p:txBody>
        </p:sp>
        <p:grpSp>
          <p:nvGrpSpPr>
            <p:cNvPr id="29716" name="Group 22"/>
            <p:cNvGrpSpPr>
              <a:grpSpLocks/>
            </p:cNvGrpSpPr>
            <p:nvPr/>
          </p:nvGrpSpPr>
          <p:grpSpPr bwMode="auto">
            <a:xfrm rot="5400000" flipV="1">
              <a:off x="2433637" y="5235576"/>
              <a:ext cx="314325" cy="2590800"/>
              <a:chOff x="3264" y="2064"/>
              <a:chExt cx="198" cy="1632"/>
            </a:xfrm>
          </p:grpSpPr>
          <p:sp>
            <p:nvSpPr>
              <p:cNvPr id="29728" name="Line 23"/>
              <p:cNvSpPr>
                <a:spLocks noChangeShapeType="1"/>
              </p:cNvSpPr>
              <p:nvPr/>
            </p:nvSpPr>
            <p:spPr bwMode="auto">
              <a:xfrm>
                <a:off x="3264" y="2064"/>
                <a:ext cx="0" cy="1632"/>
              </a:xfrm>
              <a:prstGeom prst="line">
                <a:avLst/>
              </a:prstGeom>
              <a:noFill/>
              <a:ln w="38100">
                <a:solidFill>
                  <a:srgbClr val="CC0000"/>
                </a:solidFill>
                <a:round/>
                <a:headEnd/>
                <a:tailEnd/>
              </a:ln>
            </p:spPr>
            <p:txBody>
              <a:bodyPr wrap="none" anchor="ctr">
                <a:prstTxWarp prst="textNoShape">
                  <a:avLst/>
                </a:prstTxWarp>
              </a:bodyPr>
              <a:lstStyle/>
              <a:p>
                <a:endParaRPr lang="ja-JP" altLang="en-US"/>
              </a:p>
            </p:txBody>
          </p:sp>
          <p:sp>
            <p:nvSpPr>
              <p:cNvPr id="29729" name="Rectangle 24" descr="Wide upward diagonal"/>
              <p:cNvSpPr>
                <a:spLocks noChangeArrowheads="1"/>
              </p:cNvSpPr>
              <p:nvPr/>
            </p:nvSpPr>
            <p:spPr bwMode="auto">
              <a:xfrm>
                <a:off x="3270" y="2064"/>
                <a:ext cx="192" cy="1632"/>
              </a:xfrm>
              <a:prstGeom prst="rect">
                <a:avLst/>
              </a:prstGeom>
              <a:pattFill prst="wdUpDiag">
                <a:fgClr>
                  <a:srgbClr val="CC0000"/>
                </a:fgClr>
                <a:bgClr>
                  <a:schemeClr val="bg1"/>
                </a:bgClr>
              </a:pattFill>
              <a:ln w="9525">
                <a:noFill/>
                <a:miter lim="800000"/>
                <a:headEnd/>
                <a:tailEnd/>
              </a:ln>
            </p:spPr>
            <p:txBody>
              <a:bodyPr wrap="none" anchor="ctr">
                <a:prstTxWarp prst="textNoShape">
                  <a:avLst/>
                </a:prstTxWarp>
              </a:bodyPr>
              <a:lstStyle/>
              <a:p>
                <a:endParaRPr lang="ja-JP" altLang="en-US">
                  <a:ea typeface="ＭＳ Ｐゴシック" charset="-128"/>
                </a:endParaRPr>
              </a:p>
            </p:txBody>
          </p:sp>
        </p:grpSp>
        <p:grpSp>
          <p:nvGrpSpPr>
            <p:cNvPr id="29717" name="Group 25"/>
            <p:cNvGrpSpPr>
              <a:grpSpLocks/>
            </p:cNvGrpSpPr>
            <p:nvPr/>
          </p:nvGrpSpPr>
          <p:grpSpPr bwMode="auto">
            <a:xfrm flipH="1">
              <a:off x="1535113" y="3962400"/>
              <a:ext cx="314325" cy="2590800"/>
              <a:chOff x="3264" y="2064"/>
              <a:chExt cx="198" cy="1632"/>
            </a:xfrm>
          </p:grpSpPr>
          <p:sp>
            <p:nvSpPr>
              <p:cNvPr id="29726" name="Line 26"/>
              <p:cNvSpPr>
                <a:spLocks noChangeShapeType="1"/>
              </p:cNvSpPr>
              <p:nvPr/>
            </p:nvSpPr>
            <p:spPr bwMode="auto">
              <a:xfrm>
                <a:off x="3264" y="2064"/>
                <a:ext cx="0" cy="1632"/>
              </a:xfrm>
              <a:prstGeom prst="line">
                <a:avLst/>
              </a:prstGeom>
              <a:noFill/>
              <a:ln w="38100">
                <a:solidFill>
                  <a:srgbClr val="CC0000"/>
                </a:solidFill>
                <a:round/>
                <a:headEnd/>
                <a:tailEnd/>
              </a:ln>
            </p:spPr>
            <p:txBody>
              <a:bodyPr wrap="none" anchor="ctr">
                <a:prstTxWarp prst="textNoShape">
                  <a:avLst/>
                </a:prstTxWarp>
              </a:bodyPr>
              <a:lstStyle/>
              <a:p>
                <a:endParaRPr lang="ja-JP" altLang="en-US"/>
              </a:p>
            </p:txBody>
          </p:sp>
          <p:sp>
            <p:nvSpPr>
              <p:cNvPr id="29727" name="Rectangle 27" descr="Wide upward diagonal"/>
              <p:cNvSpPr>
                <a:spLocks noChangeArrowheads="1"/>
              </p:cNvSpPr>
              <p:nvPr/>
            </p:nvSpPr>
            <p:spPr bwMode="auto">
              <a:xfrm>
                <a:off x="3270" y="2064"/>
                <a:ext cx="192" cy="1632"/>
              </a:xfrm>
              <a:prstGeom prst="rect">
                <a:avLst/>
              </a:prstGeom>
              <a:pattFill prst="wdUpDiag">
                <a:fgClr>
                  <a:srgbClr val="CC0000"/>
                </a:fgClr>
                <a:bgClr>
                  <a:schemeClr val="bg1"/>
                </a:bgClr>
              </a:pattFill>
              <a:ln w="9525">
                <a:noFill/>
                <a:miter lim="800000"/>
                <a:headEnd/>
                <a:tailEnd/>
              </a:ln>
            </p:spPr>
            <p:txBody>
              <a:bodyPr wrap="none" anchor="ctr">
                <a:prstTxWarp prst="textNoShape">
                  <a:avLst/>
                </a:prstTxWarp>
              </a:bodyPr>
              <a:lstStyle/>
              <a:p>
                <a:endParaRPr lang="ja-JP" altLang="en-US">
                  <a:ea typeface="ＭＳ Ｐゴシック" charset="-128"/>
                </a:endParaRPr>
              </a:p>
            </p:txBody>
          </p:sp>
        </p:grpSp>
        <p:grpSp>
          <p:nvGrpSpPr>
            <p:cNvPr id="29718" name="Group 28"/>
            <p:cNvGrpSpPr>
              <a:grpSpLocks/>
            </p:cNvGrpSpPr>
            <p:nvPr/>
          </p:nvGrpSpPr>
          <p:grpSpPr bwMode="auto">
            <a:xfrm rot="2757480">
              <a:off x="4414837" y="4338638"/>
              <a:ext cx="314325" cy="2590800"/>
              <a:chOff x="3264" y="2064"/>
              <a:chExt cx="198" cy="1632"/>
            </a:xfrm>
          </p:grpSpPr>
          <p:sp>
            <p:nvSpPr>
              <p:cNvPr id="29724" name="Line 29"/>
              <p:cNvSpPr>
                <a:spLocks noChangeShapeType="1"/>
              </p:cNvSpPr>
              <p:nvPr/>
            </p:nvSpPr>
            <p:spPr bwMode="auto">
              <a:xfrm>
                <a:off x="3264" y="2064"/>
                <a:ext cx="0" cy="1632"/>
              </a:xfrm>
              <a:prstGeom prst="line">
                <a:avLst/>
              </a:prstGeom>
              <a:noFill/>
              <a:ln w="38100">
                <a:solidFill>
                  <a:srgbClr val="CC0000"/>
                </a:solidFill>
                <a:round/>
                <a:headEnd/>
                <a:tailEnd/>
              </a:ln>
            </p:spPr>
            <p:txBody>
              <a:bodyPr wrap="none" anchor="ctr">
                <a:prstTxWarp prst="textNoShape">
                  <a:avLst/>
                </a:prstTxWarp>
              </a:bodyPr>
              <a:lstStyle/>
              <a:p>
                <a:endParaRPr lang="ja-JP" altLang="en-US"/>
              </a:p>
            </p:txBody>
          </p:sp>
          <p:sp>
            <p:nvSpPr>
              <p:cNvPr id="29725" name="Rectangle 30" descr="Wide upward diagonal"/>
              <p:cNvSpPr>
                <a:spLocks noChangeArrowheads="1"/>
              </p:cNvSpPr>
              <p:nvPr/>
            </p:nvSpPr>
            <p:spPr bwMode="auto">
              <a:xfrm>
                <a:off x="3270" y="2064"/>
                <a:ext cx="192" cy="1632"/>
              </a:xfrm>
              <a:prstGeom prst="rect">
                <a:avLst/>
              </a:prstGeom>
              <a:pattFill prst="wdUpDiag">
                <a:fgClr>
                  <a:srgbClr val="CC0000"/>
                </a:fgClr>
                <a:bgClr>
                  <a:schemeClr val="bg1"/>
                </a:bgClr>
              </a:pattFill>
              <a:ln w="9525">
                <a:noFill/>
                <a:miter lim="800000"/>
                <a:headEnd/>
                <a:tailEnd/>
              </a:ln>
            </p:spPr>
            <p:txBody>
              <a:bodyPr wrap="none" anchor="ctr">
                <a:prstTxWarp prst="textNoShape">
                  <a:avLst/>
                </a:prstTxWarp>
              </a:bodyPr>
              <a:lstStyle/>
              <a:p>
                <a:endParaRPr lang="ja-JP" altLang="en-US">
                  <a:ea typeface="ＭＳ Ｐゴシック" charset="-128"/>
                </a:endParaRPr>
              </a:p>
            </p:txBody>
          </p:sp>
        </p:grpSp>
        <p:grpSp>
          <p:nvGrpSpPr>
            <p:cNvPr id="29719" name="Group 31"/>
            <p:cNvGrpSpPr>
              <a:grpSpLocks/>
            </p:cNvGrpSpPr>
            <p:nvPr/>
          </p:nvGrpSpPr>
          <p:grpSpPr bwMode="auto">
            <a:xfrm rot="-8147662">
              <a:off x="2438400" y="2427288"/>
              <a:ext cx="314325" cy="2590800"/>
              <a:chOff x="3264" y="2064"/>
              <a:chExt cx="198" cy="1632"/>
            </a:xfrm>
          </p:grpSpPr>
          <p:sp>
            <p:nvSpPr>
              <p:cNvPr id="29722" name="Line 32"/>
              <p:cNvSpPr>
                <a:spLocks noChangeShapeType="1"/>
              </p:cNvSpPr>
              <p:nvPr/>
            </p:nvSpPr>
            <p:spPr bwMode="auto">
              <a:xfrm>
                <a:off x="3264" y="2064"/>
                <a:ext cx="0" cy="1632"/>
              </a:xfrm>
              <a:prstGeom prst="line">
                <a:avLst/>
              </a:prstGeom>
              <a:noFill/>
              <a:ln w="38100">
                <a:solidFill>
                  <a:srgbClr val="CC0000"/>
                </a:solidFill>
                <a:round/>
                <a:headEnd/>
                <a:tailEnd/>
              </a:ln>
            </p:spPr>
            <p:txBody>
              <a:bodyPr wrap="none" anchor="ctr">
                <a:prstTxWarp prst="textNoShape">
                  <a:avLst/>
                </a:prstTxWarp>
              </a:bodyPr>
              <a:lstStyle/>
              <a:p>
                <a:endParaRPr lang="ja-JP" altLang="en-US"/>
              </a:p>
            </p:txBody>
          </p:sp>
          <p:sp>
            <p:nvSpPr>
              <p:cNvPr id="29723" name="Rectangle 33" descr="Wide upward diagonal"/>
              <p:cNvSpPr>
                <a:spLocks noChangeArrowheads="1"/>
              </p:cNvSpPr>
              <p:nvPr/>
            </p:nvSpPr>
            <p:spPr bwMode="auto">
              <a:xfrm>
                <a:off x="3270" y="2064"/>
                <a:ext cx="192" cy="1632"/>
              </a:xfrm>
              <a:prstGeom prst="rect">
                <a:avLst/>
              </a:prstGeom>
              <a:pattFill prst="wdUpDiag">
                <a:fgClr>
                  <a:srgbClr val="CC0000"/>
                </a:fgClr>
                <a:bgClr>
                  <a:schemeClr val="bg1"/>
                </a:bgClr>
              </a:pattFill>
              <a:ln w="9525">
                <a:noFill/>
                <a:miter lim="800000"/>
                <a:headEnd/>
                <a:tailEnd/>
              </a:ln>
            </p:spPr>
            <p:txBody>
              <a:bodyPr wrap="none" anchor="ctr">
                <a:prstTxWarp prst="textNoShape">
                  <a:avLst/>
                </a:prstTxWarp>
              </a:bodyPr>
              <a:lstStyle/>
              <a:p>
                <a:endParaRPr lang="ja-JP" altLang="en-US">
                  <a:ea typeface="ＭＳ Ｐゴシック" charset="-128"/>
                </a:endParaRPr>
              </a:p>
            </p:txBody>
          </p:sp>
        </p:grpSp>
        <p:sp>
          <p:nvSpPr>
            <p:cNvPr id="29720" name="Line 34"/>
            <p:cNvSpPr>
              <a:spLocks noChangeShapeType="1"/>
            </p:cNvSpPr>
            <p:nvPr/>
          </p:nvSpPr>
          <p:spPr bwMode="auto">
            <a:xfrm flipV="1">
              <a:off x="2438400" y="2971800"/>
              <a:ext cx="1066800" cy="152400"/>
            </a:xfrm>
            <a:prstGeom prst="line">
              <a:avLst/>
            </a:prstGeom>
            <a:noFill/>
            <a:ln w="38100">
              <a:solidFill>
                <a:srgbClr val="CC0000"/>
              </a:solidFill>
              <a:prstDash val="sysDot"/>
              <a:round/>
              <a:headEnd type="triangle" w="med" len="med"/>
              <a:tailEnd type="triangle" w="med" len="med"/>
            </a:ln>
          </p:spPr>
          <p:txBody>
            <a:bodyPr wrap="none" anchor="ctr">
              <a:prstTxWarp prst="textNoShape">
                <a:avLst/>
              </a:prstTxWarp>
            </a:bodyPr>
            <a:lstStyle/>
            <a:p>
              <a:endParaRPr lang="ja-JP" altLang="en-US"/>
            </a:p>
          </p:txBody>
        </p:sp>
        <p:sp>
          <p:nvSpPr>
            <p:cNvPr id="29721" name="Line 35"/>
            <p:cNvSpPr>
              <a:spLocks noChangeShapeType="1"/>
            </p:cNvSpPr>
            <p:nvPr/>
          </p:nvSpPr>
          <p:spPr bwMode="auto">
            <a:xfrm flipH="1" flipV="1">
              <a:off x="5334000" y="4724400"/>
              <a:ext cx="76200" cy="1143000"/>
            </a:xfrm>
            <a:prstGeom prst="line">
              <a:avLst/>
            </a:prstGeom>
            <a:noFill/>
            <a:ln w="38100">
              <a:solidFill>
                <a:srgbClr val="CC0000"/>
              </a:solidFill>
              <a:prstDash val="sysDot"/>
              <a:round/>
              <a:headEnd type="triangle" w="med" len="med"/>
              <a:tailEnd type="triangle" w="med" len="med"/>
            </a:ln>
          </p:spPr>
          <p:txBody>
            <a:bodyPr wrap="none" anchor="ctr">
              <a:prstTxWarp prst="textNoShape">
                <a:avLst/>
              </a:prstTxWarp>
            </a:bodyPr>
            <a:lstStyle/>
            <a:p>
              <a:endParaRPr lang="ja-JP" altLang="en-US"/>
            </a:p>
          </p:txBody>
        </p:sp>
      </p:grpSp>
      <p:sp>
        <p:nvSpPr>
          <p:cNvPr id="29702" name="Text Box 36"/>
          <p:cNvSpPr txBox="1">
            <a:spLocks noChangeArrowheads="1"/>
          </p:cNvSpPr>
          <p:nvPr/>
        </p:nvSpPr>
        <p:spPr bwMode="auto">
          <a:xfrm>
            <a:off x="6705600" y="1828800"/>
            <a:ext cx="2438400" cy="4108450"/>
          </a:xfrm>
          <a:prstGeom prst="rect">
            <a:avLst/>
          </a:prstGeom>
          <a:noFill/>
          <a:ln w="9525">
            <a:noFill/>
            <a:miter lim="800000"/>
            <a:headEnd/>
            <a:tailEnd/>
          </a:ln>
        </p:spPr>
        <p:txBody>
          <a:bodyPr>
            <a:prstTxWarp prst="textNoShape">
              <a:avLst/>
            </a:prstTxWarp>
            <a:spAutoFit/>
          </a:bodyPr>
          <a:lstStyle/>
          <a:p>
            <a:r>
              <a:rPr lang="en-US" altLang="ja-JP" dirty="0"/>
              <a:t>The material</a:t>
            </a:r>
            <a:br>
              <a:rPr lang="en-US" altLang="ja-JP" dirty="0"/>
            </a:br>
            <a:r>
              <a:rPr lang="en-US" altLang="ja-JP" dirty="0"/>
              <a:t>is elastic if the</a:t>
            </a:r>
            <a:br>
              <a:rPr lang="en-US" altLang="ja-JP" dirty="0"/>
            </a:br>
            <a:r>
              <a:rPr lang="en-US" altLang="ja-JP" i="1" dirty="0"/>
              <a:t>difference</a:t>
            </a:r>
            <a:r>
              <a:rPr lang="en-US" altLang="ja-JP" dirty="0"/>
              <a:t> </a:t>
            </a:r>
            <a:br>
              <a:rPr lang="en-US" altLang="ja-JP" dirty="0"/>
            </a:br>
            <a:r>
              <a:rPr lang="en-US" altLang="ja-JP" dirty="0"/>
              <a:t>between the 2</a:t>
            </a:r>
            <a:br>
              <a:rPr lang="en-US" altLang="ja-JP" dirty="0"/>
            </a:br>
            <a:r>
              <a:rPr lang="en-US" altLang="ja-JP" dirty="0"/>
              <a:t>principal</a:t>
            </a:r>
            <a:br>
              <a:rPr lang="en-US" altLang="ja-JP" dirty="0"/>
            </a:br>
            <a:r>
              <a:rPr lang="en-US" altLang="ja-JP" dirty="0"/>
              <a:t>stresses is </a:t>
            </a:r>
            <a:r>
              <a:rPr lang="en-US" altLang="ja-JP" i="1" dirty="0"/>
              <a:t>less</a:t>
            </a:r>
            <a:br>
              <a:rPr lang="en-US" altLang="ja-JP" i="1" dirty="0"/>
            </a:br>
            <a:r>
              <a:rPr lang="en-US" altLang="ja-JP" i="1" dirty="0"/>
              <a:t>than a critical</a:t>
            </a:r>
            <a:br>
              <a:rPr lang="en-US" altLang="ja-JP" i="1" dirty="0"/>
            </a:br>
            <a:r>
              <a:rPr lang="en-US" altLang="ja-JP" i="1" dirty="0"/>
              <a:t>value</a:t>
            </a:r>
            <a:r>
              <a:rPr lang="en-US" altLang="ja-JP" dirty="0"/>
              <a:t>, </a:t>
            </a:r>
            <a:r>
              <a:rPr lang="en-US" altLang="ja-JP" dirty="0" err="1">
                <a:latin typeface="Symbol" charset="2"/>
              </a:rPr>
              <a:t>s</a:t>
            </a:r>
            <a:r>
              <a:rPr lang="en-US" altLang="ja-JP" baseline="-25000" dirty="0" err="1"/>
              <a:t>k</a:t>
            </a:r>
            <a:r>
              <a:rPr lang="en-US" altLang="ja-JP" dirty="0"/>
              <a:t> , </a:t>
            </a:r>
            <a:br>
              <a:rPr lang="en-US" altLang="ja-JP" dirty="0"/>
            </a:br>
            <a:r>
              <a:rPr lang="en-US" altLang="ja-JP" dirty="0"/>
              <a:t>which is a</a:t>
            </a:r>
            <a:br>
              <a:rPr lang="en-US" altLang="ja-JP" dirty="0"/>
            </a:br>
            <a:r>
              <a:rPr lang="en-US" altLang="ja-JP" dirty="0"/>
              <a:t>maximum</a:t>
            </a:r>
            <a:br>
              <a:rPr lang="en-US" altLang="ja-JP" dirty="0"/>
            </a:br>
            <a:r>
              <a:rPr lang="en-US" altLang="ja-JP" dirty="0"/>
              <a:t>shear stress.</a:t>
            </a:r>
            <a:endParaRPr lang="en-US" altLang="ja-JP" sz="2000" dirty="0"/>
          </a:p>
        </p:txBody>
      </p:sp>
      <p:sp>
        <p:nvSpPr>
          <p:cNvPr id="29703" name="Rectangle 37"/>
          <p:cNvSpPr>
            <a:spLocks noChangeArrowheads="1"/>
          </p:cNvSpPr>
          <p:nvPr/>
        </p:nvSpPr>
        <p:spPr bwMode="auto">
          <a:xfrm>
            <a:off x="0" y="29718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FBA13892-1D04-8341-BC04-C7B776BAC427}" type="slidenum">
              <a:rPr lang="en-US" altLang="ja-JP" smtClean="0"/>
              <a:pPr/>
              <a:t>13</a:t>
            </a:fld>
            <a:endParaRPr lang="en-US" altLang="ja-JP" smtClean="0"/>
          </a:p>
        </p:txBody>
      </p:sp>
      <p:sp>
        <p:nvSpPr>
          <p:cNvPr id="11266" name="Rectangle 2"/>
          <p:cNvSpPr>
            <a:spLocks noGrp="1" noChangeArrowheads="1"/>
          </p:cNvSpPr>
          <p:nvPr>
            <p:ph type="title"/>
          </p:nvPr>
        </p:nvSpPr>
        <p:spPr/>
        <p:txBody>
          <a:bodyPr/>
          <a:lstStyle/>
          <a:p>
            <a:r>
              <a:rPr lang="en-US" altLang="ja-JP"/>
              <a:t>2D yield surfaces, contd.</a:t>
            </a:r>
          </a:p>
        </p:txBody>
      </p:sp>
      <p:sp>
        <p:nvSpPr>
          <p:cNvPr id="31748" name="Rectangle 3"/>
          <p:cNvSpPr>
            <a:spLocks noGrp="1" noChangeArrowheads="1"/>
          </p:cNvSpPr>
          <p:nvPr>
            <p:ph type="body" idx="1"/>
          </p:nvPr>
        </p:nvSpPr>
        <p:spPr/>
        <p:txBody>
          <a:bodyPr/>
          <a:lstStyle/>
          <a:p>
            <a:pPr>
              <a:lnSpc>
                <a:spcPct val="90000"/>
              </a:lnSpc>
            </a:pPr>
            <a:r>
              <a:rPr lang="en-US" altLang="ja-JP" sz="2400"/>
              <a:t>Graphical representations of yield surfaces are generally simplified to the envelope of the </a:t>
            </a:r>
            <a:r>
              <a:rPr lang="en-US" altLang="ja-JP" sz="2400">
                <a:solidFill>
                  <a:srgbClr val="CC0000"/>
                </a:solidFill>
              </a:rPr>
              <a:t>demarcation line </a:t>
            </a:r>
            <a:r>
              <a:rPr lang="en-US" altLang="ja-JP" sz="2400"/>
              <a:t>between elastic and plastic.  Thus it appears as a </a:t>
            </a:r>
            <a:br>
              <a:rPr lang="en-US" altLang="ja-JP" sz="2400"/>
            </a:br>
            <a:r>
              <a:rPr lang="en-US" altLang="ja-JP" sz="2400"/>
              <a:t>polygonal or </a:t>
            </a:r>
            <a:br>
              <a:rPr lang="en-US" altLang="ja-JP" sz="2400"/>
            </a:br>
            <a:r>
              <a:rPr lang="en-US" altLang="ja-JP" sz="2400"/>
              <a:t>curved object that </a:t>
            </a:r>
            <a:br>
              <a:rPr lang="en-US" altLang="ja-JP" sz="2400"/>
            </a:br>
            <a:r>
              <a:rPr lang="en-US" altLang="ja-JP" sz="2400"/>
              <a:t>is closed and </a:t>
            </a:r>
            <a:br>
              <a:rPr lang="en-US" altLang="ja-JP" sz="2400"/>
            </a:br>
            <a:r>
              <a:rPr lang="en-US" altLang="ja-JP" sz="2400"/>
              <a:t>convex (hence </a:t>
            </a:r>
            <a:br>
              <a:rPr lang="en-US" altLang="ja-JP" sz="2400"/>
            </a:br>
            <a:r>
              <a:rPr lang="en-US" altLang="ja-JP" sz="2400"/>
              <a:t>the term </a:t>
            </a:r>
            <a:r>
              <a:rPr lang="en-US" altLang="ja-JP" sz="2400" i="1"/>
              <a:t>convex </a:t>
            </a:r>
            <a:br>
              <a:rPr lang="en-US" altLang="ja-JP" sz="2400" i="1"/>
            </a:br>
            <a:r>
              <a:rPr lang="en-US" altLang="ja-JP" sz="2400" i="1"/>
              <a:t>hull</a:t>
            </a:r>
            <a:r>
              <a:rPr lang="en-US" altLang="ja-JP" sz="2400"/>
              <a:t> is applied).</a:t>
            </a:r>
          </a:p>
          <a:p>
            <a:pPr>
              <a:lnSpc>
                <a:spcPct val="90000"/>
              </a:lnSpc>
            </a:pPr>
            <a:r>
              <a:rPr lang="en-US" altLang="ja-JP" sz="2400"/>
              <a:t>This plot shows</a:t>
            </a:r>
            <a:br>
              <a:rPr lang="en-US" altLang="ja-JP" sz="2400"/>
            </a:br>
            <a:r>
              <a:rPr lang="en-US" altLang="ja-JP" sz="2400"/>
              <a:t>both the Tresca </a:t>
            </a:r>
            <a:br>
              <a:rPr lang="en-US" altLang="ja-JP" sz="2400"/>
            </a:br>
            <a:r>
              <a:rPr lang="en-US" altLang="ja-JP" sz="2400"/>
              <a:t>and the von Mises </a:t>
            </a:r>
            <a:br>
              <a:rPr lang="en-US" altLang="ja-JP" sz="2400"/>
            </a:br>
            <a:r>
              <a:rPr lang="en-US" altLang="ja-JP" sz="2400"/>
              <a:t>criteria.</a:t>
            </a:r>
          </a:p>
        </p:txBody>
      </p:sp>
      <p:pic>
        <p:nvPicPr>
          <p:cNvPr id="31749" name="Picture 4"/>
          <p:cNvPicPr>
            <a:picLocks noChangeAspect="1" noChangeArrowheads="1"/>
          </p:cNvPicPr>
          <p:nvPr/>
        </p:nvPicPr>
        <p:blipFill>
          <a:blip r:embed="rId3"/>
          <a:srcRect/>
          <a:stretch>
            <a:fillRect/>
          </a:stretch>
        </p:blipFill>
        <p:spPr bwMode="auto">
          <a:xfrm>
            <a:off x="5181600" y="3200400"/>
            <a:ext cx="3144838" cy="2746375"/>
          </a:xfrm>
          <a:prstGeom prst="rect">
            <a:avLst/>
          </a:prstGeom>
          <a:noFill/>
          <a:ln w="9525">
            <a:noFill/>
            <a:miter lim="800000"/>
            <a:headEnd/>
            <a:tailEnd/>
          </a:ln>
        </p:spPr>
      </p:pic>
      <p:sp>
        <p:nvSpPr>
          <p:cNvPr id="31750" name="Text Box 5"/>
          <p:cNvSpPr txBox="1">
            <a:spLocks noChangeArrowheads="1"/>
          </p:cNvSpPr>
          <p:nvPr/>
        </p:nvSpPr>
        <p:spPr bwMode="auto">
          <a:xfrm>
            <a:off x="5638800" y="4932363"/>
            <a:ext cx="1047750" cy="457200"/>
          </a:xfrm>
          <a:prstGeom prst="rect">
            <a:avLst/>
          </a:prstGeom>
          <a:noFill/>
          <a:ln w="9525">
            <a:noFill/>
            <a:miter lim="800000"/>
            <a:headEnd/>
            <a:tailEnd/>
          </a:ln>
        </p:spPr>
        <p:txBody>
          <a:bodyPr wrap="none">
            <a:prstTxWarp prst="textNoShape">
              <a:avLst/>
            </a:prstTxWarp>
            <a:spAutoFit/>
          </a:bodyPr>
          <a:lstStyle/>
          <a:p>
            <a:r>
              <a:rPr lang="en-US" altLang="ja-JP" i="1">
                <a:solidFill>
                  <a:srgbClr val="008000"/>
                </a:solidFill>
              </a:rPr>
              <a:t>elastic</a:t>
            </a:r>
            <a:endParaRPr lang="en-US" altLang="ja-JP" sz="1200" i="1">
              <a:solidFill>
                <a:srgbClr val="008000"/>
              </a:solidFill>
            </a:endParaRPr>
          </a:p>
        </p:txBody>
      </p:sp>
      <p:sp>
        <p:nvSpPr>
          <p:cNvPr id="31751" name="Text Box 6"/>
          <p:cNvSpPr txBox="1">
            <a:spLocks noChangeArrowheads="1"/>
          </p:cNvSpPr>
          <p:nvPr/>
        </p:nvSpPr>
        <p:spPr bwMode="auto">
          <a:xfrm>
            <a:off x="7848600" y="4322763"/>
            <a:ext cx="1047750" cy="457200"/>
          </a:xfrm>
          <a:prstGeom prst="rect">
            <a:avLst/>
          </a:prstGeom>
          <a:noFill/>
          <a:ln w="9525">
            <a:noFill/>
            <a:miter lim="800000"/>
            <a:headEnd/>
            <a:tailEnd/>
          </a:ln>
        </p:spPr>
        <p:txBody>
          <a:bodyPr wrap="none">
            <a:prstTxWarp prst="textNoShape">
              <a:avLst/>
            </a:prstTxWarp>
            <a:spAutoFit/>
          </a:bodyPr>
          <a:lstStyle/>
          <a:p>
            <a:r>
              <a:rPr lang="en-US" altLang="ja-JP" i="1">
                <a:solidFill>
                  <a:srgbClr val="CC0000"/>
                </a:solidFill>
              </a:rPr>
              <a:t>plastic</a:t>
            </a:r>
          </a:p>
        </p:txBody>
      </p:sp>
      <p:sp>
        <p:nvSpPr>
          <p:cNvPr id="31752" name="Line 7"/>
          <p:cNvSpPr>
            <a:spLocks noChangeShapeType="1"/>
          </p:cNvSpPr>
          <p:nvPr/>
        </p:nvSpPr>
        <p:spPr bwMode="auto">
          <a:xfrm>
            <a:off x="4419600" y="2362200"/>
            <a:ext cx="1981200" cy="1524000"/>
          </a:xfrm>
          <a:prstGeom prst="line">
            <a:avLst/>
          </a:prstGeom>
          <a:noFill/>
          <a:ln w="28575">
            <a:solidFill>
              <a:srgbClr val="CC0000"/>
            </a:solidFill>
            <a:round/>
            <a:headEnd type="triangle" w="med" len="med"/>
            <a:tailEnd type="triangle" w="med" len="med"/>
          </a:ln>
        </p:spPr>
        <p:txBody>
          <a:bodyPr wrap="none" anchor="ctr">
            <a:prstTxWarp prst="textNoShape">
              <a:avLst/>
            </a:prstTxWarp>
          </a:bodyPr>
          <a:lstStyle/>
          <a:p>
            <a:endParaRPr lang="ja-JP" altLang="en-US"/>
          </a:p>
        </p:txBody>
      </p:sp>
      <p:sp>
        <p:nvSpPr>
          <p:cNvPr id="31753" name="Text Box 8"/>
          <p:cNvSpPr txBox="1">
            <a:spLocks noChangeArrowheads="1"/>
          </p:cNvSpPr>
          <p:nvPr/>
        </p:nvSpPr>
        <p:spPr bwMode="auto">
          <a:xfrm>
            <a:off x="7848600" y="4940300"/>
            <a:ext cx="123190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CC0000"/>
                </a:solidFill>
                <a:latin typeface="Symbol" charset="2"/>
              </a:rPr>
              <a:t>s</a:t>
            </a:r>
            <a:r>
              <a:rPr lang="en-US" altLang="ja-JP">
                <a:solidFill>
                  <a:srgbClr val="CC0000"/>
                </a:solidFill>
              </a:rPr>
              <a:t>= </a:t>
            </a:r>
            <a:r>
              <a:rPr lang="en-US" altLang="ja-JP">
                <a:solidFill>
                  <a:srgbClr val="CC0000"/>
                </a:solidFill>
                <a:latin typeface="Symbol" charset="2"/>
              </a:rPr>
              <a:t>s</a:t>
            </a:r>
            <a:r>
              <a:rPr lang="en-US" altLang="ja-JP" baseline="-25000">
                <a:solidFill>
                  <a:srgbClr val="CC0000"/>
                </a:solidFill>
              </a:rPr>
              <a:t>yield</a:t>
            </a:r>
            <a:endParaRPr lang="en-US" altLang="ja-JP">
              <a:solidFill>
                <a:srgbClr val="CC0000"/>
              </a:solidFill>
              <a:latin typeface="Symbol" charset="2"/>
            </a:endParaRPr>
          </a:p>
        </p:txBody>
      </p:sp>
      <p:sp>
        <p:nvSpPr>
          <p:cNvPr id="31754" name="Line 9"/>
          <p:cNvSpPr>
            <a:spLocks noChangeShapeType="1"/>
          </p:cNvSpPr>
          <p:nvPr/>
        </p:nvSpPr>
        <p:spPr bwMode="auto">
          <a:xfrm flipH="1" flipV="1">
            <a:off x="7315200" y="4800600"/>
            <a:ext cx="533400" cy="304800"/>
          </a:xfrm>
          <a:prstGeom prst="line">
            <a:avLst/>
          </a:prstGeom>
          <a:noFill/>
          <a:ln w="38100">
            <a:solidFill>
              <a:srgbClr val="CC0000"/>
            </a:solidFill>
            <a:prstDash val="sysDot"/>
            <a:round/>
            <a:headEnd type="triangle" w="med" len="med"/>
            <a:tailEnd type="triangle" w="med" len="med"/>
          </a:ln>
        </p:spPr>
        <p:txBody>
          <a:bodyPr wrap="none" anchor="ctr">
            <a:prstTxWarp prst="textNoShape">
              <a:avLst/>
            </a:prstTxWarp>
          </a:bodyPr>
          <a:lstStyle/>
          <a:p>
            <a:endParaRPr lang="ja-JP" altLang="en-US"/>
          </a:p>
        </p:txBody>
      </p:sp>
      <p:sp>
        <p:nvSpPr>
          <p:cNvPr id="31755" name="Rectangle 10"/>
          <p:cNvSpPr>
            <a:spLocks noChangeArrowheads="1"/>
          </p:cNvSpPr>
          <p:nvPr/>
        </p:nvSpPr>
        <p:spPr bwMode="auto">
          <a:xfrm>
            <a:off x="0" y="29718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12"/>
          </p:nvPr>
        </p:nvSpPr>
        <p:spPr>
          <a:noFill/>
        </p:spPr>
        <p:txBody>
          <a:bodyPr/>
          <a:lstStyle/>
          <a:p>
            <a:fld id="{E03391D6-22DF-B349-8F24-0BD4CF15F0CB}" type="slidenum">
              <a:rPr lang="en-US" altLang="ja-JP" smtClean="0"/>
              <a:pPr/>
              <a:t>14</a:t>
            </a:fld>
            <a:endParaRPr lang="en-US" altLang="ja-JP" smtClean="0"/>
          </a:p>
        </p:txBody>
      </p:sp>
      <p:sp>
        <p:nvSpPr>
          <p:cNvPr id="12290" name="Rectangle 2"/>
          <p:cNvSpPr>
            <a:spLocks noGrp="1" noChangeArrowheads="1"/>
          </p:cNvSpPr>
          <p:nvPr>
            <p:ph type="title"/>
          </p:nvPr>
        </p:nvSpPr>
        <p:spPr>
          <a:xfrm>
            <a:off x="685800" y="228600"/>
            <a:ext cx="7772400" cy="1143000"/>
          </a:xfrm>
        </p:spPr>
        <p:txBody>
          <a:bodyPr/>
          <a:lstStyle/>
          <a:p>
            <a:r>
              <a:rPr lang="en-US" altLang="ja-JP"/>
              <a:t>Crystallographic slip: </a:t>
            </a:r>
            <a:br>
              <a:rPr lang="en-US" altLang="ja-JP"/>
            </a:br>
            <a:r>
              <a:rPr lang="en-US" altLang="ja-JP"/>
              <a:t>a single system</a:t>
            </a:r>
          </a:p>
        </p:txBody>
      </p:sp>
      <p:sp>
        <p:nvSpPr>
          <p:cNvPr id="33797" name="Rectangle 3"/>
          <p:cNvSpPr>
            <a:spLocks noGrp="1" noChangeArrowheads="1"/>
          </p:cNvSpPr>
          <p:nvPr>
            <p:ph type="body" idx="1"/>
          </p:nvPr>
        </p:nvSpPr>
        <p:spPr>
          <a:xfrm>
            <a:off x="1676400" y="1676400"/>
            <a:ext cx="6781800" cy="4114800"/>
          </a:xfrm>
        </p:spPr>
        <p:txBody>
          <a:bodyPr/>
          <a:lstStyle/>
          <a:p>
            <a:r>
              <a:rPr lang="en-US" altLang="ja-JP" sz="2800"/>
              <a:t>Now that we understand the concept of a yield surface we can apply it to crystallographic slip.</a:t>
            </a:r>
          </a:p>
          <a:p>
            <a:r>
              <a:rPr lang="en-US" altLang="ja-JP" sz="2800"/>
              <a:t>The result of slip</a:t>
            </a:r>
            <a:br>
              <a:rPr lang="en-US" altLang="ja-JP" sz="2800"/>
            </a:br>
            <a:r>
              <a:rPr lang="en-US" altLang="ja-JP" sz="2800"/>
              <a:t>on a single system</a:t>
            </a:r>
            <a:br>
              <a:rPr lang="en-US" altLang="ja-JP" sz="2800"/>
            </a:br>
            <a:r>
              <a:rPr lang="en-US" altLang="ja-JP" sz="2800"/>
              <a:t>is strain in a single</a:t>
            </a:r>
            <a:br>
              <a:rPr lang="en-US" altLang="ja-JP" sz="2800"/>
            </a:br>
            <a:r>
              <a:rPr lang="en-US" altLang="ja-JP" sz="2800"/>
              <a:t>direction, which</a:t>
            </a:r>
            <a:br>
              <a:rPr lang="en-US" altLang="ja-JP" sz="2800"/>
            </a:br>
            <a:r>
              <a:rPr lang="en-US" altLang="ja-JP" sz="2800"/>
              <a:t>appears as a straight</a:t>
            </a:r>
            <a:br>
              <a:rPr lang="en-US" altLang="ja-JP" sz="2800"/>
            </a:br>
            <a:r>
              <a:rPr lang="en-US" altLang="ja-JP" sz="2800"/>
              <a:t>line on the Y.S.</a:t>
            </a:r>
          </a:p>
        </p:txBody>
      </p:sp>
      <p:graphicFrame>
        <p:nvGraphicFramePr>
          <p:cNvPr id="33794" name="Object 2"/>
          <p:cNvGraphicFramePr>
            <a:graphicFrameLocks noChangeAspect="1"/>
          </p:cNvGraphicFramePr>
          <p:nvPr/>
        </p:nvGraphicFramePr>
        <p:xfrm>
          <a:off x="5638800" y="2819400"/>
          <a:ext cx="2403475" cy="3276600"/>
        </p:xfrm>
        <a:graphic>
          <a:graphicData uri="http://schemas.openxmlformats.org/presentationml/2006/ole">
            <mc:AlternateContent xmlns:mc="http://schemas.openxmlformats.org/markup-compatibility/2006">
              <mc:Choice xmlns:v="urn:schemas-microsoft-com:vml" Requires="v">
                <p:oleObj spid="_x0000_s33798" name="Document" r:id="rId5" imgW="0" imgH="0" progId="Word.Document.8">
                  <p:embed/>
                </p:oleObj>
              </mc:Choice>
              <mc:Fallback>
                <p:oleObj name="Document" r:id="rId5" imgW="0" imgH="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r="61516"/>
                      <a:stretch>
                        <a:fillRect/>
                      </a:stretch>
                    </p:blipFill>
                    <p:spPr bwMode="auto">
                      <a:xfrm>
                        <a:off x="5638800" y="2819400"/>
                        <a:ext cx="240347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3798" name="Rectangle 5"/>
          <p:cNvSpPr>
            <a:spLocks noChangeArrowheads="1"/>
          </p:cNvSpPr>
          <p:nvPr/>
        </p:nvSpPr>
        <p:spPr bwMode="auto">
          <a:xfrm>
            <a:off x="0" y="35052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33799" name="Text Box 6"/>
          <p:cNvSpPr txBox="1">
            <a:spLocks noChangeArrowheads="1"/>
          </p:cNvSpPr>
          <p:nvPr/>
        </p:nvSpPr>
        <p:spPr bwMode="auto">
          <a:xfrm>
            <a:off x="7527925" y="2782888"/>
            <a:ext cx="1184275" cy="457200"/>
          </a:xfrm>
          <a:prstGeom prst="rect">
            <a:avLst/>
          </a:prstGeom>
          <a:noFill/>
          <a:ln w="9525">
            <a:noFill/>
            <a:miter lim="800000"/>
            <a:headEnd/>
            <a:tailEnd/>
          </a:ln>
        </p:spPr>
        <p:txBody>
          <a:bodyPr wrap="none">
            <a:prstTxWarp prst="textNoShape">
              <a:avLst/>
            </a:prstTxWarp>
            <a:spAutoFit/>
          </a:bodyPr>
          <a:lstStyle/>
          <a:p>
            <a:r>
              <a:rPr lang="en-US" altLang="ja-JP">
                <a:solidFill>
                  <a:srgbClr val="660066"/>
                </a:solidFill>
              </a:rPr>
              <a:t>[Kocks]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13318A7A-9726-2E42-86F5-B05CD9EDFC67}" type="slidenum">
              <a:rPr lang="en-US" altLang="ja-JP" smtClean="0"/>
              <a:pPr/>
              <a:t>15</a:t>
            </a:fld>
            <a:endParaRPr lang="en-US" altLang="ja-JP" smtClean="0"/>
          </a:p>
        </p:txBody>
      </p:sp>
      <p:sp>
        <p:nvSpPr>
          <p:cNvPr id="13314" name="Rectangle 2"/>
          <p:cNvSpPr>
            <a:spLocks noGrp="1" noChangeArrowheads="1"/>
          </p:cNvSpPr>
          <p:nvPr>
            <p:ph type="title"/>
          </p:nvPr>
        </p:nvSpPr>
        <p:spPr/>
        <p:txBody>
          <a:bodyPr/>
          <a:lstStyle/>
          <a:p>
            <a:r>
              <a:rPr lang="en-US" altLang="ja-JP"/>
              <a:t>A single slip system</a:t>
            </a:r>
          </a:p>
        </p:txBody>
      </p:sp>
      <p:sp>
        <p:nvSpPr>
          <p:cNvPr id="13315" name="Rectangle 3"/>
          <p:cNvSpPr>
            <a:spLocks noGrp="1" noChangeArrowheads="1"/>
          </p:cNvSpPr>
          <p:nvPr>
            <p:ph type="body" idx="1"/>
          </p:nvPr>
        </p:nvSpPr>
        <p:spPr/>
        <p:txBody>
          <a:bodyPr/>
          <a:lstStyle/>
          <a:p>
            <a:r>
              <a:rPr lang="en-US" altLang="ja-JP"/>
              <a:t>Yield criterion for single slip:</a:t>
            </a:r>
            <a:br>
              <a:rPr lang="en-US" altLang="ja-JP"/>
            </a:br>
            <a:r>
              <a:rPr lang="en-US" altLang="ja-JP"/>
              <a:t>		</a:t>
            </a:r>
            <a:r>
              <a:rPr lang="en-US" altLang="ja-JP" i="1">
                <a:latin typeface="Times" charset="0"/>
              </a:rPr>
              <a:t>b</a:t>
            </a:r>
            <a:r>
              <a:rPr lang="en-US" altLang="ja-JP" i="1" baseline="-25000">
                <a:latin typeface="Times" charset="0"/>
              </a:rPr>
              <a:t>i</a:t>
            </a:r>
            <a:r>
              <a:rPr lang="en-US" altLang="ja-JP" i="1">
                <a:latin typeface="Symbol" charset="2"/>
                <a:sym typeface="Symbol" charset="2"/>
              </a:rPr>
              <a:t>s</a:t>
            </a:r>
            <a:r>
              <a:rPr lang="en-US" altLang="ja-JP" i="1" baseline="-25000">
                <a:latin typeface="Times" charset="0"/>
              </a:rPr>
              <a:t>ij</a:t>
            </a:r>
            <a:r>
              <a:rPr lang="en-US" altLang="ja-JP" i="1">
                <a:latin typeface="Times" charset="0"/>
              </a:rPr>
              <a:t>n</a:t>
            </a:r>
            <a:r>
              <a:rPr lang="en-US" altLang="ja-JP" i="1" baseline="-25000">
                <a:latin typeface="Times" charset="0"/>
              </a:rPr>
              <a:t>j</a:t>
            </a:r>
            <a:r>
              <a:rPr lang="en-US" altLang="ja-JP" i="1">
                <a:latin typeface="Times" charset="0"/>
              </a:rPr>
              <a:t> </a:t>
            </a:r>
            <a:r>
              <a:rPr lang="en-US" altLang="ja-JP" i="1">
                <a:sym typeface="Symbol" charset="2"/>
              </a:rPr>
              <a:t> </a:t>
            </a:r>
            <a:r>
              <a:rPr lang="en-US" altLang="ja-JP" i="1">
                <a:latin typeface="Symbol" charset="2"/>
                <a:sym typeface="Symbol" charset="2"/>
              </a:rPr>
              <a:t>t</a:t>
            </a:r>
            <a:r>
              <a:rPr lang="en-US" altLang="ja-JP" i="1" baseline="-25000">
                <a:sym typeface="Symbol" charset="2"/>
              </a:rPr>
              <a:t>crss</a:t>
            </a:r>
            <a:endParaRPr lang="en-US" altLang="ja-JP">
              <a:sym typeface="Symbol" charset="2"/>
            </a:endParaRPr>
          </a:p>
          <a:p>
            <a:r>
              <a:rPr lang="en-US" altLang="ja-JP">
                <a:sym typeface="Symbol" charset="2"/>
              </a:rPr>
              <a:t>In 2D this becomes (</a:t>
            </a:r>
            <a:r>
              <a:rPr lang="en-US" altLang="ja-JP">
                <a:latin typeface="Symbol" charset="2"/>
                <a:sym typeface="Symbol" charset="2"/>
              </a:rPr>
              <a:t>s</a:t>
            </a:r>
            <a:r>
              <a:rPr lang="en-US" altLang="ja-JP" baseline="-25000">
                <a:sym typeface="Symbol" charset="2"/>
              </a:rPr>
              <a:t>1</a:t>
            </a:r>
            <a:r>
              <a:rPr lang="en-US" altLang="ja-JP">
                <a:sym typeface="Symbol" charset="2"/>
              </a:rPr>
              <a:t></a:t>
            </a:r>
            <a:r>
              <a:rPr lang="en-US" altLang="ja-JP">
                <a:latin typeface="Symbol" charset="2"/>
                <a:sym typeface="Symbol" charset="2"/>
              </a:rPr>
              <a:t>s</a:t>
            </a:r>
            <a:r>
              <a:rPr lang="en-US" altLang="ja-JP" baseline="-25000">
                <a:latin typeface="Symbol" charset="2"/>
                <a:sym typeface="Symbol" charset="2"/>
              </a:rPr>
              <a:t>11</a:t>
            </a:r>
            <a:r>
              <a:rPr lang="en-US" altLang="ja-JP">
                <a:sym typeface="Symbol" charset="2"/>
              </a:rPr>
              <a:t>:</a:t>
            </a:r>
            <a:br>
              <a:rPr lang="en-US" altLang="ja-JP">
                <a:sym typeface="Symbol" charset="2"/>
              </a:rPr>
            </a:br>
            <a:r>
              <a:rPr lang="en-US" altLang="ja-JP">
                <a:sym typeface="Symbol" charset="2"/>
              </a:rPr>
              <a:t>		</a:t>
            </a:r>
            <a:r>
              <a:rPr lang="en-US" altLang="ja-JP" i="1">
                <a:latin typeface="Times" charset="0"/>
              </a:rPr>
              <a:t>b</a:t>
            </a:r>
            <a:r>
              <a:rPr lang="en-US" altLang="ja-JP" i="1" baseline="-25000">
                <a:latin typeface="Times" charset="0"/>
              </a:rPr>
              <a:t>1</a:t>
            </a:r>
            <a:r>
              <a:rPr lang="en-US" altLang="ja-JP" i="1">
                <a:latin typeface="Symbol" charset="2"/>
                <a:sym typeface="Symbol" charset="2"/>
              </a:rPr>
              <a:t>s</a:t>
            </a:r>
            <a:r>
              <a:rPr lang="en-US" altLang="ja-JP" i="1" baseline="-25000">
                <a:latin typeface="Times" charset="0"/>
              </a:rPr>
              <a:t>1</a:t>
            </a:r>
            <a:r>
              <a:rPr lang="en-US" altLang="ja-JP" i="1">
                <a:latin typeface="Times" charset="0"/>
              </a:rPr>
              <a:t>n</a:t>
            </a:r>
            <a:r>
              <a:rPr lang="en-US" altLang="ja-JP" i="1" baseline="-25000">
                <a:latin typeface="Times" charset="0"/>
              </a:rPr>
              <a:t>1</a:t>
            </a:r>
            <a:r>
              <a:rPr lang="en-US" altLang="ja-JP" i="1">
                <a:latin typeface="Times" charset="0"/>
              </a:rPr>
              <a:t>+ b</a:t>
            </a:r>
            <a:r>
              <a:rPr lang="en-US" altLang="ja-JP" i="1" baseline="-25000">
                <a:latin typeface="Times" charset="0"/>
              </a:rPr>
              <a:t>2</a:t>
            </a:r>
            <a:r>
              <a:rPr lang="en-US" altLang="ja-JP" i="1">
                <a:latin typeface="Symbol" charset="2"/>
                <a:sym typeface="Symbol" charset="2"/>
              </a:rPr>
              <a:t>s</a:t>
            </a:r>
            <a:r>
              <a:rPr lang="en-US" altLang="ja-JP" i="1" baseline="-25000">
                <a:latin typeface="Times" charset="0"/>
              </a:rPr>
              <a:t>2</a:t>
            </a:r>
            <a:r>
              <a:rPr lang="en-US" altLang="ja-JP" i="1">
                <a:latin typeface="Times" charset="0"/>
              </a:rPr>
              <a:t>n</a:t>
            </a:r>
            <a:r>
              <a:rPr lang="en-US" altLang="ja-JP" i="1" baseline="-25000">
                <a:latin typeface="Times" charset="0"/>
              </a:rPr>
              <a:t>2</a:t>
            </a:r>
            <a:r>
              <a:rPr lang="en-US" altLang="ja-JP" i="1" baseline="-25000">
                <a:sym typeface="Symbol" charset="2"/>
              </a:rPr>
              <a:t> </a:t>
            </a:r>
            <a:r>
              <a:rPr lang="en-US" altLang="ja-JP" i="1">
                <a:sym typeface="Symbol" charset="2"/>
              </a:rPr>
              <a:t> </a:t>
            </a:r>
            <a:r>
              <a:rPr lang="en-US" altLang="ja-JP" i="1">
                <a:latin typeface="Symbol" charset="2"/>
                <a:sym typeface="Symbol" charset="2"/>
              </a:rPr>
              <a:t>t</a:t>
            </a:r>
            <a:r>
              <a:rPr lang="en-US" altLang="ja-JP" i="1" baseline="-25000">
                <a:sym typeface="Symbol" charset="2"/>
              </a:rPr>
              <a:t>crss</a:t>
            </a:r>
            <a:endParaRPr lang="en-US" altLang="ja-JP" baseline="-25000">
              <a:sym typeface="Symbol" charset="2"/>
            </a:endParaRPr>
          </a:p>
        </p:txBody>
      </p:sp>
      <p:sp>
        <p:nvSpPr>
          <p:cNvPr id="13328" name="Text Box 16"/>
          <p:cNvSpPr txBox="1">
            <a:spLocks noChangeArrowheads="1"/>
          </p:cNvSpPr>
          <p:nvPr/>
        </p:nvSpPr>
        <p:spPr bwMode="auto">
          <a:xfrm>
            <a:off x="6324600" y="3570288"/>
            <a:ext cx="2794000" cy="2227262"/>
          </a:xfrm>
          <a:prstGeom prst="rect">
            <a:avLst/>
          </a:prstGeom>
          <a:noFill/>
          <a:ln w="9525">
            <a:noFill/>
            <a:miter lim="800000"/>
            <a:headEnd/>
            <a:tailEnd/>
          </a:ln>
        </p:spPr>
        <p:txBody>
          <a:bodyPr wrap="none">
            <a:prstTxWarp prst="textNoShape">
              <a:avLst/>
            </a:prstTxWarp>
            <a:spAutoFit/>
          </a:bodyPr>
          <a:lstStyle/>
          <a:p>
            <a:r>
              <a:rPr lang="en-US" altLang="ja-JP" sz="2800" i="1"/>
              <a:t>The second</a:t>
            </a:r>
            <a:br>
              <a:rPr lang="en-US" altLang="ja-JP" sz="2800" i="1"/>
            </a:br>
            <a:r>
              <a:rPr lang="en-US" altLang="ja-JP" sz="2800" i="1"/>
              <a:t>equation defines</a:t>
            </a:r>
            <a:br>
              <a:rPr lang="en-US" altLang="ja-JP" sz="2800" i="1"/>
            </a:br>
            <a:r>
              <a:rPr lang="en-US" altLang="ja-JP" sz="2800" i="1"/>
              <a:t>a straight line</a:t>
            </a:r>
            <a:br>
              <a:rPr lang="en-US" altLang="ja-JP" sz="2800" i="1"/>
            </a:br>
            <a:r>
              <a:rPr lang="en-US" altLang="ja-JP" sz="2800" i="1"/>
              <a:t>connecting the</a:t>
            </a:r>
            <a:br>
              <a:rPr lang="en-US" altLang="ja-JP" sz="2800" i="1"/>
            </a:br>
            <a:r>
              <a:rPr lang="en-US" altLang="ja-JP" sz="2800" i="1"/>
              <a:t>intercepts</a:t>
            </a:r>
          </a:p>
        </p:txBody>
      </p:sp>
      <p:sp>
        <p:nvSpPr>
          <p:cNvPr id="35846" name="Rectangle 19"/>
          <p:cNvSpPr>
            <a:spLocks noChangeArrowheads="1"/>
          </p:cNvSpPr>
          <p:nvPr/>
        </p:nvSpPr>
        <p:spPr bwMode="auto">
          <a:xfrm>
            <a:off x="0" y="35052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grpSp>
        <p:nvGrpSpPr>
          <p:cNvPr id="35847" name="Group 21"/>
          <p:cNvGrpSpPr>
            <a:grpSpLocks/>
          </p:cNvGrpSpPr>
          <p:nvPr/>
        </p:nvGrpSpPr>
        <p:grpSpPr bwMode="auto">
          <a:xfrm>
            <a:off x="1752600" y="3124200"/>
            <a:ext cx="4616450" cy="3035300"/>
            <a:chOff x="1752600" y="3124200"/>
            <a:chExt cx="4616450" cy="3035300"/>
          </a:xfrm>
        </p:grpSpPr>
        <p:sp>
          <p:nvSpPr>
            <p:cNvPr id="35848" name="Line 4"/>
            <p:cNvSpPr>
              <a:spLocks noChangeShapeType="1"/>
            </p:cNvSpPr>
            <p:nvPr/>
          </p:nvSpPr>
          <p:spPr bwMode="auto">
            <a:xfrm flipV="1">
              <a:off x="3276600" y="3276600"/>
              <a:ext cx="0" cy="2362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a:p>
          </p:txBody>
        </p:sp>
        <p:sp>
          <p:nvSpPr>
            <p:cNvPr id="35849" name="Line 5"/>
            <p:cNvSpPr>
              <a:spLocks noChangeShapeType="1"/>
            </p:cNvSpPr>
            <p:nvPr/>
          </p:nvSpPr>
          <p:spPr bwMode="auto">
            <a:xfrm>
              <a:off x="3048000" y="5410200"/>
              <a:ext cx="274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a:p>
          </p:txBody>
        </p:sp>
        <p:sp>
          <p:nvSpPr>
            <p:cNvPr id="35850" name="Text Box 6"/>
            <p:cNvSpPr txBox="1">
              <a:spLocks noChangeArrowheads="1"/>
            </p:cNvSpPr>
            <p:nvPr/>
          </p:nvSpPr>
          <p:spPr bwMode="auto">
            <a:xfrm>
              <a:off x="2982913" y="5346700"/>
              <a:ext cx="354012" cy="457200"/>
            </a:xfrm>
            <a:prstGeom prst="rect">
              <a:avLst/>
            </a:prstGeom>
            <a:noFill/>
            <a:ln w="9525">
              <a:noFill/>
              <a:miter lim="800000"/>
              <a:headEnd/>
              <a:tailEnd/>
            </a:ln>
          </p:spPr>
          <p:txBody>
            <a:bodyPr wrap="none">
              <a:prstTxWarp prst="textNoShape">
                <a:avLst/>
              </a:prstTxWarp>
              <a:spAutoFit/>
            </a:bodyPr>
            <a:lstStyle/>
            <a:p>
              <a:r>
                <a:rPr lang="en-US" altLang="ja-JP"/>
                <a:t>0</a:t>
              </a:r>
            </a:p>
          </p:txBody>
        </p:sp>
        <p:sp>
          <p:nvSpPr>
            <p:cNvPr id="35851" name="Text Box 7"/>
            <p:cNvSpPr txBox="1">
              <a:spLocks noChangeArrowheads="1"/>
            </p:cNvSpPr>
            <p:nvPr/>
          </p:nvSpPr>
          <p:spPr bwMode="auto">
            <a:xfrm>
              <a:off x="5715000" y="5334000"/>
              <a:ext cx="469900" cy="457200"/>
            </a:xfrm>
            <a:prstGeom prst="rect">
              <a:avLst/>
            </a:prstGeom>
            <a:noFill/>
            <a:ln w="9525">
              <a:noFill/>
              <a:miter lim="800000"/>
              <a:headEnd/>
              <a:tailEnd/>
            </a:ln>
          </p:spPr>
          <p:txBody>
            <a:bodyPr wrap="none">
              <a:prstTxWarp prst="textNoShape">
                <a:avLst/>
              </a:prstTxWarp>
              <a:spAutoFit/>
            </a:bodyPr>
            <a:lstStyle/>
            <a:p>
              <a:r>
                <a:rPr lang="en-US" altLang="ja-JP">
                  <a:latin typeface="Symbol" charset="2"/>
                </a:rPr>
                <a:t>s</a:t>
              </a:r>
              <a:r>
                <a:rPr lang="en-US" altLang="ja-JP" baseline="-25000">
                  <a:latin typeface="Symbol" charset="2"/>
                </a:rPr>
                <a:t>1</a:t>
              </a:r>
              <a:endParaRPr lang="en-US" altLang="ja-JP">
                <a:latin typeface="Symbol" charset="2"/>
              </a:endParaRPr>
            </a:p>
          </p:txBody>
        </p:sp>
        <p:sp>
          <p:nvSpPr>
            <p:cNvPr id="35852" name="Text Box 8"/>
            <p:cNvSpPr txBox="1">
              <a:spLocks noChangeArrowheads="1"/>
            </p:cNvSpPr>
            <p:nvPr/>
          </p:nvSpPr>
          <p:spPr bwMode="auto">
            <a:xfrm>
              <a:off x="2667000" y="3124200"/>
              <a:ext cx="469900" cy="457200"/>
            </a:xfrm>
            <a:prstGeom prst="rect">
              <a:avLst/>
            </a:prstGeom>
            <a:noFill/>
            <a:ln w="9525">
              <a:noFill/>
              <a:miter lim="800000"/>
              <a:headEnd/>
              <a:tailEnd/>
            </a:ln>
          </p:spPr>
          <p:txBody>
            <a:bodyPr wrap="none">
              <a:prstTxWarp prst="textNoShape">
                <a:avLst/>
              </a:prstTxWarp>
              <a:spAutoFit/>
            </a:bodyPr>
            <a:lstStyle/>
            <a:p>
              <a:r>
                <a:rPr lang="en-US" altLang="ja-JP">
                  <a:latin typeface="Symbol" charset="2"/>
                </a:rPr>
                <a:t>s</a:t>
              </a:r>
              <a:r>
                <a:rPr lang="en-US" altLang="ja-JP" baseline="-25000">
                  <a:latin typeface="Symbol" charset="2"/>
                </a:rPr>
                <a:t>2</a:t>
              </a:r>
              <a:endParaRPr lang="en-US" altLang="ja-JP">
                <a:latin typeface="Symbol" charset="2"/>
              </a:endParaRPr>
            </a:p>
          </p:txBody>
        </p:sp>
        <p:sp>
          <p:nvSpPr>
            <p:cNvPr id="35853" name="Text Box 11"/>
            <p:cNvSpPr txBox="1">
              <a:spLocks noChangeArrowheads="1"/>
            </p:cNvSpPr>
            <p:nvPr/>
          </p:nvSpPr>
          <p:spPr bwMode="auto">
            <a:xfrm>
              <a:off x="5029200" y="5702300"/>
              <a:ext cx="1339850" cy="457200"/>
            </a:xfrm>
            <a:prstGeom prst="rect">
              <a:avLst/>
            </a:prstGeom>
            <a:noFill/>
            <a:ln w="9525">
              <a:noFill/>
              <a:miter lim="800000"/>
              <a:headEnd/>
              <a:tailEnd/>
            </a:ln>
          </p:spPr>
          <p:txBody>
            <a:bodyPr wrap="none">
              <a:prstTxWarp prst="textNoShape">
                <a:avLst/>
              </a:prstTxWarp>
              <a:spAutoFit/>
            </a:bodyPr>
            <a:lstStyle/>
            <a:p>
              <a:r>
                <a:rPr lang="en-US" altLang="ja-JP">
                  <a:solidFill>
                    <a:schemeClr val="accent2"/>
                  </a:solidFill>
                  <a:latin typeface="Symbol" charset="2"/>
                  <a:sym typeface="Symbol" charset="2"/>
                </a:rPr>
                <a:t>t</a:t>
              </a:r>
              <a:r>
                <a:rPr lang="en-US" altLang="ja-JP" baseline="-25000">
                  <a:solidFill>
                    <a:schemeClr val="accent2"/>
                  </a:solidFill>
                  <a:sym typeface="Symbol" charset="2"/>
                </a:rPr>
                <a:t>crss</a:t>
              </a:r>
              <a:r>
                <a:rPr lang="en-US" altLang="ja-JP">
                  <a:solidFill>
                    <a:schemeClr val="accent2"/>
                  </a:solidFill>
                  <a:sym typeface="Symbol" charset="2"/>
                </a:rPr>
                <a:t>/b</a:t>
              </a:r>
              <a:r>
                <a:rPr lang="en-US" altLang="ja-JP" baseline="-25000">
                  <a:solidFill>
                    <a:schemeClr val="accent2"/>
                  </a:solidFill>
                  <a:sym typeface="Symbol" charset="2"/>
                </a:rPr>
                <a:t>1</a:t>
              </a:r>
              <a:r>
                <a:rPr lang="en-US" altLang="ja-JP">
                  <a:solidFill>
                    <a:schemeClr val="accent2"/>
                  </a:solidFill>
                  <a:sym typeface="Symbol" charset="2"/>
                </a:rPr>
                <a:t>n</a:t>
              </a:r>
              <a:r>
                <a:rPr lang="en-US" altLang="ja-JP" baseline="-25000">
                  <a:solidFill>
                    <a:schemeClr val="accent2"/>
                  </a:solidFill>
                  <a:sym typeface="Symbol" charset="2"/>
                </a:rPr>
                <a:t>1</a:t>
              </a:r>
            </a:p>
          </p:txBody>
        </p:sp>
        <p:sp>
          <p:nvSpPr>
            <p:cNvPr id="35854" name="Text Box 12"/>
            <p:cNvSpPr txBox="1">
              <a:spLocks noChangeArrowheads="1"/>
            </p:cNvSpPr>
            <p:nvPr/>
          </p:nvSpPr>
          <p:spPr bwMode="auto">
            <a:xfrm>
              <a:off x="1752600" y="4254500"/>
              <a:ext cx="1339850" cy="457200"/>
            </a:xfrm>
            <a:prstGeom prst="rect">
              <a:avLst/>
            </a:prstGeom>
            <a:noFill/>
            <a:ln w="9525">
              <a:noFill/>
              <a:miter lim="800000"/>
              <a:headEnd/>
              <a:tailEnd/>
            </a:ln>
          </p:spPr>
          <p:txBody>
            <a:bodyPr wrap="none">
              <a:prstTxWarp prst="textNoShape">
                <a:avLst/>
              </a:prstTxWarp>
              <a:spAutoFit/>
            </a:bodyPr>
            <a:lstStyle/>
            <a:p>
              <a:r>
                <a:rPr lang="en-US" altLang="ja-JP">
                  <a:solidFill>
                    <a:schemeClr val="accent2"/>
                  </a:solidFill>
                  <a:latin typeface="Symbol" charset="2"/>
                  <a:sym typeface="Symbol" charset="2"/>
                </a:rPr>
                <a:t>t</a:t>
              </a:r>
              <a:r>
                <a:rPr lang="en-US" altLang="ja-JP" baseline="-25000">
                  <a:solidFill>
                    <a:schemeClr val="accent2"/>
                  </a:solidFill>
                  <a:sym typeface="Symbol" charset="2"/>
                </a:rPr>
                <a:t>crss</a:t>
              </a:r>
              <a:r>
                <a:rPr lang="en-US" altLang="ja-JP">
                  <a:solidFill>
                    <a:schemeClr val="accent2"/>
                  </a:solidFill>
                  <a:sym typeface="Symbol" charset="2"/>
                </a:rPr>
                <a:t>/b</a:t>
              </a:r>
              <a:r>
                <a:rPr lang="en-US" altLang="ja-JP" baseline="-25000">
                  <a:solidFill>
                    <a:schemeClr val="accent2"/>
                  </a:solidFill>
                  <a:sym typeface="Symbol" charset="2"/>
                </a:rPr>
                <a:t>2</a:t>
              </a:r>
              <a:r>
                <a:rPr lang="en-US" altLang="ja-JP">
                  <a:solidFill>
                    <a:schemeClr val="accent2"/>
                  </a:solidFill>
                  <a:sym typeface="Symbol" charset="2"/>
                </a:rPr>
                <a:t>n</a:t>
              </a:r>
              <a:r>
                <a:rPr lang="en-US" altLang="ja-JP" baseline="-25000">
                  <a:solidFill>
                    <a:schemeClr val="accent2"/>
                  </a:solidFill>
                  <a:sym typeface="Symbol" charset="2"/>
                </a:rPr>
                <a:t>2</a:t>
              </a:r>
            </a:p>
          </p:txBody>
        </p:sp>
        <p:grpSp>
          <p:nvGrpSpPr>
            <p:cNvPr id="35855" name="Group 13"/>
            <p:cNvGrpSpPr>
              <a:grpSpLocks/>
            </p:cNvGrpSpPr>
            <p:nvPr/>
          </p:nvGrpSpPr>
          <p:grpSpPr bwMode="auto">
            <a:xfrm rot="7258386" flipH="1">
              <a:off x="3948906" y="2929732"/>
              <a:ext cx="314325" cy="3243262"/>
              <a:chOff x="3264" y="2064"/>
              <a:chExt cx="198" cy="1632"/>
            </a:xfrm>
          </p:grpSpPr>
          <p:sp>
            <p:nvSpPr>
              <p:cNvPr id="35860" name="Line 14"/>
              <p:cNvSpPr>
                <a:spLocks noChangeShapeType="1"/>
              </p:cNvSpPr>
              <p:nvPr/>
            </p:nvSpPr>
            <p:spPr bwMode="auto">
              <a:xfrm>
                <a:off x="3264" y="2064"/>
                <a:ext cx="0" cy="1632"/>
              </a:xfrm>
              <a:prstGeom prst="line">
                <a:avLst/>
              </a:prstGeom>
              <a:noFill/>
              <a:ln w="38100">
                <a:solidFill>
                  <a:srgbClr val="CC0000"/>
                </a:solidFill>
                <a:round/>
                <a:headEnd/>
                <a:tailEnd/>
              </a:ln>
            </p:spPr>
            <p:txBody>
              <a:bodyPr wrap="none" anchor="ctr">
                <a:prstTxWarp prst="textNoShape">
                  <a:avLst/>
                </a:prstTxWarp>
              </a:bodyPr>
              <a:lstStyle/>
              <a:p>
                <a:endParaRPr lang="ja-JP" altLang="en-US"/>
              </a:p>
            </p:txBody>
          </p:sp>
          <p:sp>
            <p:nvSpPr>
              <p:cNvPr id="35861" name="Rectangle 15" descr="Wide upward diagonal"/>
              <p:cNvSpPr>
                <a:spLocks noChangeArrowheads="1"/>
              </p:cNvSpPr>
              <p:nvPr/>
            </p:nvSpPr>
            <p:spPr bwMode="auto">
              <a:xfrm>
                <a:off x="3270" y="2064"/>
                <a:ext cx="192" cy="1632"/>
              </a:xfrm>
              <a:prstGeom prst="rect">
                <a:avLst/>
              </a:prstGeom>
              <a:pattFill prst="wdUpDiag">
                <a:fgClr>
                  <a:srgbClr val="CC0000"/>
                </a:fgClr>
                <a:bgClr>
                  <a:schemeClr val="bg1"/>
                </a:bgClr>
              </a:pattFill>
              <a:ln w="9525">
                <a:noFill/>
                <a:miter lim="800000"/>
                <a:headEnd/>
                <a:tailEnd/>
              </a:ln>
            </p:spPr>
            <p:txBody>
              <a:bodyPr wrap="none" anchor="ctr">
                <a:prstTxWarp prst="textNoShape">
                  <a:avLst/>
                </a:prstTxWarp>
              </a:bodyPr>
              <a:lstStyle/>
              <a:p>
                <a:endParaRPr lang="ja-JP" altLang="en-US">
                  <a:ea typeface="ＭＳ Ｐゴシック" charset="-128"/>
                </a:endParaRPr>
              </a:p>
            </p:txBody>
          </p:sp>
        </p:grpSp>
        <p:sp>
          <p:nvSpPr>
            <p:cNvPr id="35856" name="Text Box 17"/>
            <p:cNvSpPr txBox="1">
              <a:spLocks noChangeArrowheads="1"/>
            </p:cNvSpPr>
            <p:nvPr/>
          </p:nvSpPr>
          <p:spPr bwMode="auto">
            <a:xfrm>
              <a:off x="3276600" y="4932363"/>
              <a:ext cx="1047750" cy="457200"/>
            </a:xfrm>
            <a:prstGeom prst="rect">
              <a:avLst/>
            </a:prstGeom>
            <a:noFill/>
            <a:ln w="9525">
              <a:noFill/>
              <a:miter lim="800000"/>
              <a:headEnd/>
              <a:tailEnd/>
            </a:ln>
          </p:spPr>
          <p:txBody>
            <a:bodyPr wrap="none">
              <a:prstTxWarp prst="textNoShape">
                <a:avLst/>
              </a:prstTxWarp>
              <a:spAutoFit/>
            </a:bodyPr>
            <a:lstStyle/>
            <a:p>
              <a:r>
                <a:rPr lang="en-US" altLang="ja-JP" i="1">
                  <a:solidFill>
                    <a:srgbClr val="008000"/>
                  </a:solidFill>
                </a:rPr>
                <a:t>elastic</a:t>
              </a:r>
              <a:endParaRPr lang="en-US" altLang="ja-JP" sz="1200" i="1">
                <a:solidFill>
                  <a:srgbClr val="008000"/>
                </a:solidFill>
              </a:endParaRPr>
            </a:p>
          </p:txBody>
        </p:sp>
        <p:sp>
          <p:nvSpPr>
            <p:cNvPr id="35857" name="Text Box 18"/>
            <p:cNvSpPr txBox="1">
              <a:spLocks noChangeArrowheads="1"/>
            </p:cNvSpPr>
            <p:nvPr/>
          </p:nvSpPr>
          <p:spPr bwMode="auto">
            <a:xfrm>
              <a:off x="4419600" y="3941763"/>
              <a:ext cx="1047750" cy="457200"/>
            </a:xfrm>
            <a:prstGeom prst="rect">
              <a:avLst/>
            </a:prstGeom>
            <a:noFill/>
            <a:ln w="9525">
              <a:noFill/>
              <a:miter lim="800000"/>
              <a:headEnd/>
              <a:tailEnd/>
            </a:ln>
          </p:spPr>
          <p:txBody>
            <a:bodyPr wrap="none">
              <a:prstTxWarp prst="textNoShape">
                <a:avLst/>
              </a:prstTxWarp>
              <a:spAutoFit/>
            </a:bodyPr>
            <a:lstStyle/>
            <a:p>
              <a:r>
                <a:rPr lang="en-US" altLang="ja-JP" i="1">
                  <a:solidFill>
                    <a:srgbClr val="CC0000"/>
                  </a:solidFill>
                </a:rPr>
                <a:t>plastic</a:t>
              </a:r>
            </a:p>
          </p:txBody>
        </p:sp>
        <p:sp>
          <p:nvSpPr>
            <p:cNvPr id="35858" name="Oval 9"/>
            <p:cNvSpPr>
              <a:spLocks noChangeArrowheads="1"/>
            </p:cNvSpPr>
            <p:nvPr/>
          </p:nvSpPr>
          <p:spPr bwMode="auto">
            <a:xfrm>
              <a:off x="5105400" y="5345113"/>
              <a:ext cx="152400" cy="1524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ja-JP" altLang="en-US">
                <a:ea typeface="ＭＳ Ｐゴシック" charset="-128"/>
              </a:endParaRPr>
            </a:p>
          </p:txBody>
        </p:sp>
        <p:sp>
          <p:nvSpPr>
            <p:cNvPr id="35859" name="Oval 10"/>
            <p:cNvSpPr>
              <a:spLocks noChangeArrowheads="1"/>
            </p:cNvSpPr>
            <p:nvPr/>
          </p:nvSpPr>
          <p:spPr bwMode="auto">
            <a:xfrm>
              <a:off x="3200400" y="4191000"/>
              <a:ext cx="152400" cy="1524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ja-JP" altLang="en-US">
                <a:ea typeface="ＭＳ Ｐゴシック" charset="-128"/>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28"/>
                                        </p:tgtEl>
                                        <p:attrNameLst>
                                          <p:attrName>style.visibility</p:attrName>
                                        </p:attrNameLst>
                                      </p:cBhvr>
                                      <p:to>
                                        <p:strVal val="visible"/>
                                      </p:to>
                                    </p:set>
                                    <p:anim calcmode="lin" valueType="num">
                                      <p:cBhvr additive="base">
                                        <p:cTn id="19" dur="500" fill="hold"/>
                                        <p:tgtEl>
                                          <p:spTgt spid="13328"/>
                                        </p:tgtEl>
                                        <p:attrNameLst>
                                          <p:attrName>ppt_x</p:attrName>
                                        </p:attrNameLst>
                                      </p:cBhvr>
                                      <p:tavLst>
                                        <p:tav tm="0">
                                          <p:val>
                                            <p:strVal val="0-#ppt_w/2"/>
                                          </p:val>
                                        </p:tav>
                                        <p:tav tm="100000">
                                          <p:val>
                                            <p:strVal val="#ppt_x"/>
                                          </p:val>
                                        </p:tav>
                                      </p:tavLst>
                                    </p:anim>
                                    <p:anim calcmode="lin" valueType="num">
                                      <p:cBhvr additive="base">
                                        <p:cTn id="20" dur="500" fill="hold"/>
                                        <p:tgtEl>
                                          <p:spTgt spid="133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P spid="1332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A15A505E-320D-3C4F-8F3B-ED54D2DA154E}" type="slidenum">
              <a:rPr lang="en-US" altLang="ja-JP" smtClean="0"/>
              <a:pPr/>
              <a:t>16</a:t>
            </a:fld>
            <a:endParaRPr lang="en-US" altLang="ja-JP" smtClean="0"/>
          </a:p>
        </p:txBody>
      </p:sp>
      <p:sp>
        <p:nvSpPr>
          <p:cNvPr id="14338" name="Rectangle 2"/>
          <p:cNvSpPr>
            <a:spLocks noGrp="1" noChangeArrowheads="1"/>
          </p:cNvSpPr>
          <p:nvPr>
            <p:ph type="title"/>
          </p:nvPr>
        </p:nvSpPr>
        <p:spPr>
          <a:xfrm>
            <a:off x="152400" y="76200"/>
            <a:ext cx="8763000" cy="1143000"/>
          </a:xfrm>
        </p:spPr>
        <p:txBody>
          <a:bodyPr/>
          <a:lstStyle/>
          <a:p>
            <a:r>
              <a:rPr lang="en-US" altLang="ja-JP" sz="4000"/>
              <a:t>A single slip system: strain direction</a:t>
            </a:r>
          </a:p>
        </p:txBody>
      </p:sp>
      <p:sp>
        <p:nvSpPr>
          <p:cNvPr id="37892" name="Rectangle 3"/>
          <p:cNvSpPr>
            <a:spLocks noGrp="1" noChangeArrowheads="1"/>
          </p:cNvSpPr>
          <p:nvPr>
            <p:ph type="body" idx="1"/>
          </p:nvPr>
        </p:nvSpPr>
        <p:spPr/>
        <p:txBody>
          <a:bodyPr/>
          <a:lstStyle/>
          <a:p>
            <a:r>
              <a:rPr lang="en-US" altLang="ja-JP" sz="2800"/>
              <a:t>Now we can ask, what is the straining direction?</a:t>
            </a:r>
          </a:p>
          <a:p>
            <a:r>
              <a:rPr lang="en-US" altLang="ja-JP" sz="2800"/>
              <a:t>The strain increment is given by:</a:t>
            </a:r>
            <a:br>
              <a:rPr lang="en-US" altLang="ja-JP" sz="2800"/>
            </a:br>
            <a:r>
              <a:rPr lang="en-US" altLang="ja-JP" sz="2800"/>
              <a:t>		</a:t>
            </a:r>
            <a:r>
              <a:rPr lang="en-US" altLang="ja-JP" sz="2800" i="1">
                <a:latin typeface="Times" charset="0"/>
              </a:rPr>
              <a:t>d</a:t>
            </a:r>
            <a:r>
              <a:rPr lang="en-US" altLang="ja-JP" sz="2800" i="1">
                <a:latin typeface="Symbol" charset="2"/>
              </a:rPr>
              <a:t>e</a:t>
            </a:r>
            <a:r>
              <a:rPr lang="en-US" altLang="ja-JP" sz="2800" i="1">
                <a:latin typeface="Times" charset="0"/>
              </a:rPr>
              <a:t> = </a:t>
            </a:r>
            <a:r>
              <a:rPr lang="en-US" altLang="ja-JP" sz="2800" i="1">
                <a:latin typeface="Symbol" charset="2"/>
                <a:ea typeface="Symbol" charset="2"/>
                <a:cs typeface="Symbol" charset="2"/>
              </a:rPr>
              <a:t>S</a:t>
            </a:r>
            <a:r>
              <a:rPr lang="en-US" altLang="ja-JP" sz="2800" i="1" baseline="-25000">
                <a:latin typeface="Times New Roman" charset="0"/>
                <a:ea typeface="Times New Roman" charset="0"/>
                <a:cs typeface="Times New Roman" charset="0"/>
              </a:rPr>
              <a:t>s</a:t>
            </a:r>
            <a:r>
              <a:rPr lang="en-US" altLang="ja-JP" sz="2800" i="1">
                <a:latin typeface="Times" charset="0"/>
              </a:rPr>
              <a:t> d</a:t>
            </a:r>
            <a:r>
              <a:rPr lang="en-US" altLang="ja-JP" sz="2800" i="1">
                <a:latin typeface="Symbol" charset="2"/>
              </a:rPr>
              <a:t>g</a:t>
            </a:r>
            <a:r>
              <a:rPr lang="en-US" altLang="ja-JP" sz="2800" i="1" baseline="30000">
                <a:latin typeface="Times" charset="0"/>
              </a:rPr>
              <a:t>(s)</a:t>
            </a:r>
            <a:r>
              <a:rPr lang="en-US" altLang="ja-JP" sz="2800" i="1">
                <a:latin typeface="Times" charset="0"/>
              </a:rPr>
              <a:t>b</a:t>
            </a:r>
            <a:r>
              <a:rPr lang="en-US" altLang="ja-JP" sz="2800" i="1" baseline="30000">
                <a:latin typeface="Times" charset="0"/>
              </a:rPr>
              <a:t>(s)</a:t>
            </a:r>
            <a:r>
              <a:rPr lang="en-US" altLang="ja-JP" sz="2800" i="1">
                <a:latin typeface="Times" charset="0"/>
              </a:rPr>
              <a:t>n</a:t>
            </a:r>
            <a:r>
              <a:rPr lang="en-US" altLang="ja-JP" sz="2800" i="1" baseline="30000">
                <a:latin typeface="Times" charset="0"/>
              </a:rPr>
              <a:t>(s)</a:t>
            </a:r>
            <a:r>
              <a:rPr lang="en-US" altLang="ja-JP" sz="2800"/>
              <a:t/>
            </a:r>
            <a:br>
              <a:rPr lang="en-US" altLang="ja-JP" sz="2800"/>
            </a:br>
            <a:r>
              <a:rPr lang="en-US" altLang="ja-JP" sz="2800"/>
              <a:t>which in our 2D case becomes:</a:t>
            </a:r>
            <a:br>
              <a:rPr lang="en-US" altLang="ja-JP" sz="2800"/>
            </a:br>
            <a:r>
              <a:rPr lang="en-US" altLang="ja-JP" sz="2800"/>
              <a:t>	</a:t>
            </a:r>
            <a:r>
              <a:rPr lang="en-US" altLang="ja-JP" sz="2800" i="1">
                <a:latin typeface="Times" charset="0"/>
              </a:rPr>
              <a:t>d</a:t>
            </a:r>
            <a:r>
              <a:rPr lang="en-US" altLang="ja-JP" sz="2800" i="1">
                <a:latin typeface="Symbol" charset="2"/>
              </a:rPr>
              <a:t>e</a:t>
            </a:r>
            <a:r>
              <a:rPr lang="en-US" altLang="ja-JP" sz="2800" i="1" baseline="-25000">
                <a:latin typeface="Times" charset="0"/>
              </a:rPr>
              <a:t>1</a:t>
            </a:r>
            <a:r>
              <a:rPr lang="en-US" altLang="ja-JP" sz="2800" i="1">
                <a:latin typeface="Times" charset="0"/>
              </a:rPr>
              <a:t> = d</a:t>
            </a:r>
            <a:r>
              <a:rPr lang="en-US" altLang="ja-JP" sz="2800" i="1">
                <a:latin typeface="Symbol" charset="2"/>
              </a:rPr>
              <a:t>g</a:t>
            </a:r>
            <a:r>
              <a:rPr lang="en-US" altLang="ja-JP" sz="2800" i="1">
                <a:latin typeface="Times" charset="0"/>
              </a:rPr>
              <a:t> b</a:t>
            </a:r>
            <a:r>
              <a:rPr lang="en-US" altLang="ja-JP" sz="2800" i="1" baseline="-25000">
                <a:latin typeface="Times" charset="0"/>
              </a:rPr>
              <a:t>1</a:t>
            </a:r>
            <a:r>
              <a:rPr lang="en-US" altLang="ja-JP" sz="2800" i="1">
                <a:latin typeface="Times" charset="0"/>
              </a:rPr>
              <a:t>n</a:t>
            </a:r>
            <a:r>
              <a:rPr lang="en-US" altLang="ja-JP" sz="2800" i="1" baseline="-25000">
                <a:latin typeface="Times" charset="0"/>
              </a:rPr>
              <a:t>1</a:t>
            </a:r>
            <a:r>
              <a:rPr lang="en-US" altLang="ja-JP" sz="2800" i="1">
                <a:latin typeface="Times" charset="0"/>
              </a:rPr>
              <a:t>; d</a:t>
            </a:r>
            <a:r>
              <a:rPr lang="en-US" altLang="ja-JP" sz="2800" i="1">
                <a:latin typeface="Symbol" charset="2"/>
              </a:rPr>
              <a:t>e</a:t>
            </a:r>
            <a:r>
              <a:rPr lang="en-US" altLang="ja-JP" sz="2800" i="1" baseline="-25000">
                <a:latin typeface="Times" charset="0"/>
              </a:rPr>
              <a:t>2</a:t>
            </a:r>
            <a:r>
              <a:rPr lang="en-US" altLang="ja-JP" sz="2800" i="1">
                <a:latin typeface="Times" charset="0"/>
              </a:rPr>
              <a:t> = d</a:t>
            </a:r>
            <a:r>
              <a:rPr lang="en-US" altLang="ja-JP" sz="2800" i="1">
                <a:latin typeface="Symbol" charset="2"/>
              </a:rPr>
              <a:t>g</a:t>
            </a:r>
            <a:r>
              <a:rPr lang="en-US" altLang="ja-JP" sz="2800" i="1">
                <a:latin typeface="Times" charset="0"/>
              </a:rPr>
              <a:t> b</a:t>
            </a:r>
            <a:r>
              <a:rPr lang="en-US" altLang="ja-JP" sz="2800" i="1" baseline="-25000">
                <a:latin typeface="Times" charset="0"/>
              </a:rPr>
              <a:t>2</a:t>
            </a:r>
            <a:r>
              <a:rPr lang="en-US" altLang="ja-JP" sz="2800" i="1">
                <a:latin typeface="Times" charset="0"/>
              </a:rPr>
              <a:t>n</a:t>
            </a:r>
            <a:r>
              <a:rPr lang="en-US" altLang="ja-JP" sz="2800" i="1" baseline="-25000">
                <a:latin typeface="Times" charset="0"/>
              </a:rPr>
              <a:t>2</a:t>
            </a:r>
            <a:r>
              <a:rPr lang="en-US" altLang="ja-JP" sz="2800"/>
              <a:t> </a:t>
            </a:r>
          </a:p>
          <a:p>
            <a:r>
              <a:rPr lang="en-US" altLang="ja-JP" sz="2800"/>
              <a:t>This defines a vector that is perpendicular to the line for yield!</a:t>
            </a:r>
            <a:br>
              <a:rPr lang="en-US" altLang="ja-JP" sz="2800"/>
            </a:br>
            <a:r>
              <a:rPr lang="en-US" altLang="ja-JP" sz="2800"/>
              <a:t>	</a:t>
            </a:r>
            <a:r>
              <a:rPr lang="en-US" altLang="ja-JP" sz="2800" i="1">
                <a:latin typeface="Symbol" charset="2"/>
                <a:sym typeface="Symbol" charset="2"/>
              </a:rPr>
              <a:t>s</a:t>
            </a:r>
            <a:r>
              <a:rPr lang="en-US" altLang="ja-JP" sz="2800" i="1" baseline="-25000">
                <a:latin typeface="Times" charset="0"/>
              </a:rPr>
              <a:t>2</a:t>
            </a:r>
            <a:r>
              <a:rPr lang="en-US" altLang="ja-JP" sz="2800" baseline="-25000">
                <a:latin typeface="Times" charset="0"/>
              </a:rPr>
              <a:t> </a:t>
            </a:r>
            <a:r>
              <a:rPr lang="en-US" altLang="ja-JP" sz="2800">
                <a:latin typeface="Times" charset="0"/>
              </a:rPr>
              <a:t>= (</a:t>
            </a:r>
            <a:r>
              <a:rPr lang="en-US" altLang="ja-JP" sz="2800" i="1">
                <a:latin typeface="Times" charset="0"/>
              </a:rPr>
              <a:t>constant</a:t>
            </a:r>
            <a:r>
              <a:rPr lang="en-US" altLang="ja-JP" sz="2800">
                <a:latin typeface="Times" charset="0"/>
              </a:rPr>
              <a:t> - </a:t>
            </a:r>
            <a:r>
              <a:rPr lang="en-US" altLang="ja-JP" sz="2800" i="1">
                <a:latin typeface="Times" charset="0"/>
              </a:rPr>
              <a:t>b</a:t>
            </a:r>
            <a:r>
              <a:rPr lang="en-US" altLang="ja-JP" sz="2800" i="1" baseline="-25000">
                <a:latin typeface="Times" charset="0"/>
              </a:rPr>
              <a:t>1</a:t>
            </a:r>
            <a:r>
              <a:rPr lang="en-US" altLang="ja-JP" sz="2800" i="1">
                <a:latin typeface="Symbol" charset="2"/>
                <a:sym typeface="Symbol" charset="2"/>
              </a:rPr>
              <a:t>s</a:t>
            </a:r>
            <a:r>
              <a:rPr lang="en-US" altLang="ja-JP" sz="2800" i="1" baseline="-25000">
                <a:latin typeface="Times" charset="0"/>
              </a:rPr>
              <a:t>1</a:t>
            </a:r>
            <a:r>
              <a:rPr lang="en-US" altLang="ja-JP" sz="2800" i="1">
                <a:latin typeface="Times" charset="0"/>
              </a:rPr>
              <a:t>n</a:t>
            </a:r>
            <a:r>
              <a:rPr lang="en-US" altLang="ja-JP" sz="2800" i="1" baseline="-25000">
                <a:latin typeface="Times" charset="0"/>
              </a:rPr>
              <a:t>1</a:t>
            </a:r>
            <a:r>
              <a:rPr lang="en-US" altLang="ja-JP" sz="2800" i="1">
                <a:latin typeface="Times" charset="0"/>
              </a:rPr>
              <a:t>)/(b</a:t>
            </a:r>
            <a:r>
              <a:rPr lang="en-US" altLang="ja-JP" sz="2800" i="1" baseline="-25000">
                <a:latin typeface="Times" charset="0"/>
              </a:rPr>
              <a:t>2</a:t>
            </a:r>
            <a:r>
              <a:rPr lang="en-US" altLang="ja-JP" sz="2800" i="1">
                <a:latin typeface="Times" charset="0"/>
              </a:rPr>
              <a:t>n</a:t>
            </a:r>
            <a:r>
              <a:rPr lang="en-US" altLang="ja-JP" sz="2800" i="1" baseline="-25000">
                <a:latin typeface="Times" charset="0"/>
              </a:rPr>
              <a:t>2</a:t>
            </a:r>
            <a:r>
              <a:rPr lang="en-US" altLang="ja-JP" sz="2800">
                <a:latin typeface="Times" charset="0"/>
              </a:rPr>
              <a:t>)</a:t>
            </a:r>
            <a:endParaRPr lang="en-US" altLang="ja-JP" sz="2800" baseline="-25000">
              <a:sym typeface="Symbol" charset="2"/>
            </a:endParaRPr>
          </a:p>
        </p:txBody>
      </p:sp>
      <p:sp>
        <p:nvSpPr>
          <p:cNvPr id="37893" name="Rectangle 4"/>
          <p:cNvSpPr>
            <a:spLocks noChangeArrowheads="1"/>
          </p:cNvSpPr>
          <p:nvPr/>
        </p:nvSpPr>
        <p:spPr bwMode="auto">
          <a:xfrm>
            <a:off x="0" y="35306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2"/>
          </p:nvPr>
        </p:nvSpPr>
        <p:spPr>
          <a:noFill/>
        </p:spPr>
        <p:txBody>
          <a:bodyPr/>
          <a:lstStyle/>
          <a:p>
            <a:fld id="{DCB80551-8C63-4440-A3D2-638E11295C99}" type="slidenum">
              <a:rPr lang="en-US" altLang="ja-JP" smtClean="0"/>
              <a:pPr/>
              <a:t>17</a:t>
            </a:fld>
            <a:endParaRPr lang="en-US" altLang="ja-JP" smtClean="0"/>
          </a:p>
        </p:txBody>
      </p:sp>
      <p:sp>
        <p:nvSpPr>
          <p:cNvPr id="15362" name="Rectangle 2"/>
          <p:cNvSpPr>
            <a:spLocks noGrp="1" noChangeArrowheads="1"/>
          </p:cNvSpPr>
          <p:nvPr>
            <p:ph type="title"/>
          </p:nvPr>
        </p:nvSpPr>
        <p:spPr>
          <a:xfrm>
            <a:off x="685800" y="0"/>
            <a:ext cx="7772400" cy="1143000"/>
          </a:xfrm>
        </p:spPr>
        <p:txBody>
          <a:bodyPr/>
          <a:lstStyle/>
          <a:p>
            <a:r>
              <a:rPr lang="en-US" altLang="ja-JP"/>
              <a:t>Single system: normality</a:t>
            </a:r>
          </a:p>
        </p:txBody>
      </p:sp>
      <p:sp>
        <p:nvSpPr>
          <p:cNvPr id="39940" name="Text Box 20"/>
          <p:cNvSpPr txBox="1">
            <a:spLocks noChangeArrowheads="1"/>
          </p:cNvSpPr>
          <p:nvPr/>
        </p:nvSpPr>
        <p:spPr bwMode="auto">
          <a:xfrm>
            <a:off x="1676400" y="990600"/>
            <a:ext cx="7086600" cy="2227263"/>
          </a:xfrm>
          <a:prstGeom prst="rect">
            <a:avLst/>
          </a:prstGeom>
          <a:noFill/>
          <a:ln w="9525">
            <a:noFill/>
            <a:miter lim="800000"/>
            <a:headEnd/>
            <a:tailEnd/>
          </a:ln>
        </p:spPr>
        <p:txBody>
          <a:bodyPr>
            <a:prstTxWarp prst="textNoShape">
              <a:avLst/>
            </a:prstTxWarp>
            <a:spAutoFit/>
          </a:bodyPr>
          <a:lstStyle/>
          <a:p>
            <a:r>
              <a:rPr lang="en-US" altLang="ja-JP" sz="2800"/>
              <a:t>•  We can draw the straining direction in the</a:t>
            </a:r>
            <a:br>
              <a:rPr lang="en-US" altLang="ja-JP" sz="2800"/>
            </a:br>
            <a:r>
              <a:rPr lang="en-US" altLang="ja-JP" sz="2800"/>
              <a:t>same space as the stress.</a:t>
            </a:r>
            <a:br>
              <a:rPr lang="en-US" altLang="ja-JP" sz="2800"/>
            </a:br>
            <a:r>
              <a:rPr lang="en-US" altLang="ja-JP" sz="2800"/>
              <a:t>•  The fact that the strain is perpendicular to</a:t>
            </a:r>
            <a:br>
              <a:rPr lang="en-US" altLang="ja-JP" sz="2800"/>
            </a:br>
            <a:r>
              <a:rPr lang="en-US" altLang="ja-JP" sz="2800"/>
              <a:t>the yield surface is a demonstration of the</a:t>
            </a:r>
            <a:br>
              <a:rPr lang="en-US" altLang="ja-JP" sz="2800"/>
            </a:br>
            <a:r>
              <a:rPr lang="en-US" altLang="ja-JP" sz="2800" i="1"/>
              <a:t>normality rule </a:t>
            </a:r>
            <a:r>
              <a:rPr lang="en-US" altLang="ja-JP" sz="2800"/>
              <a:t>for crystallographic slip.</a:t>
            </a:r>
          </a:p>
        </p:txBody>
      </p:sp>
      <p:sp>
        <p:nvSpPr>
          <p:cNvPr id="39941" name="Rectangle 21"/>
          <p:cNvSpPr>
            <a:spLocks noChangeArrowheads="1"/>
          </p:cNvSpPr>
          <p:nvPr/>
        </p:nvSpPr>
        <p:spPr bwMode="auto">
          <a:xfrm>
            <a:off x="0" y="35433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grpSp>
        <p:nvGrpSpPr>
          <p:cNvPr id="39942" name="Group 25"/>
          <p:cNvGrpSpPr>
            <a:grpSpLocks/>
          </p:cNvGrpSpPr>
          <p:nvPr/>
        </p:nvGrpSpPr>
        <p:grpSpPr bwMode="auto">
          <a:xfrm>
            <a:off x="2057400" y="3349625"/>
            <a:ext cx="5854700" cy="3127375"/>
            <a:chOff x="2743200" y="3184525"/>
            <a:chExt cx="5854021" cy="3127375"/>
          </a:xfrm>
        </p:grpSpPr>
        <p:sp>
          <p:nvSpPr>
            <p:cNvPr id="39943" name="Line 3"/>
            <p:cNvSpPr>
              <a:spLocks noChangeShapeType="1"/>
            </p:cNvSpPr>
            <p:nvPr/>
          </p:nvSpPr>
          <p:spPr bwMode="auto">
            <a:xfrm flipV="1">
              <a:off x="4479925" y="3429000"/>
              <a:ext cx="0" cy="2362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a:p>
          </p:txBody>
        </p:sp>
        <p:sp>
          <p:nvSpPr>
            <p:cNvPr id="39944" name="Line 4"/>
            <p:cNvSpPr>
              <a:spLocks noChangeShapeType="1"/>
            </p:cNvSpPr>
            <p:nvPr/>
          </p:nvSpPr>
          <p:spPr bwMode="auto">
            <a:xfrm>
              <a:off x="4251325" y="5562600"/>
              <a:ext cx="274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a:p>
          </p:txBody>
        </p:sp>
        <p:sp>
          <p:nvSpPr>
            <p:cNvPr id="39945" name="Text Box 5"/>
            <p:cNvSpPr txBox="1">
              <a:spLocks noChangeArrowheads="1"/>
            </p:cNvSpPr>
            <p:nvPr/>
          </p:nvSpPr>
          <p:spPr bwMode="auto">
            <a:xfrm>
              <a:off x="4186238" y="5499100"/>
              <a:ext cx="354012" cy="457200"/>
            </a:xfrm>
            <a:prstGeom prst="rect">
              <a:avLst/>
            </a:prstGeom>
            <a:noFill/>
            <a:ln w="9525">
              <a:noFill/>
              <a:miter lim="800000"/>
              <a:headEnd/>
              <a:tailEnd/>
            </a:ln>
          </p:spPr>
          <p:txBody>
            <a:bodyPr wrap="none">
              <a:prstTxWarp prst="textNoShape">
                <a:avLst/>
              </a:prstTxWarp>
              <a:spAutoFit/>
            </a:bodyPr>
            <a:lstStyle/>
            <a:p>
              <a:r>
                <a:rPr lang="en-US" altLang="ja-JP"/>
                <a:t>0</a:t>
              </a:r>
            </a:p>
          </p:txBody>
        </p:sp>
        <p:sp>
          <p:nvSpPr>
            <p:cNvPr id="39946" name="Text Box 6"/>
            <p:cNvSpPr txBox="1">
              <a:spLocks noChangeArrowheads="1"/>
            </p:cNvSpPr>
            <p:nvPr/>
          </p:nvSpPr>
          <p:spPr bwMode="auto">
            <a:xfrm>
              <a:off x="7223125" y="5486400"/>
              <a:ext cx="469900" cy="457200"/>
            </a:xfrm>
            <a:prstGeom prst="rect">
              <a:avLst/>
            </a:prstGeom>
            <a:noFill/>
            <a:ln w="9525">
              <a:noFill/>
              <a:miter lim="800000"/>
              <a:headEnd/>
              <a:tailEnd/>
            </a:ln>
          </p:spPr>
          <p:txBody>
            <a:bodyPr wrap="none">
              <a:prstTxWarp prst="textNoShape">
                <a:avLst/>
              </a:prstTxWarp>
              <a:spAutoFit/>
            </a:bodyPr>
            <a:lstStyle/>
            <a:p>
              <a:r>
                <a:rPr lang="en-US" altLang="ja-JP">
                  <a:latin typeface="Symbol" charset="2"/>
                </a:rPr>
                <a:t>s</a:t>
              </a:r>
              <a:r>
                <a:rPr lang="en-US" altLang="ja-JP" baseline="-25000">
                  <a:latin typeface="Symbol" charset="2"/>
                </a:rPr>
                <a:t>1</a:t>
              </a:r>
              <a:endParaRPr lang="en-US" altLang="ja-JP">
                <a:latin typeface="Symbol" charset="2"/>
              </a:endParaRPr>
            </a:p>
          </p:txBody>
        </p:sp>
        <p:sp>
          <p:nvSpPr>
            <p:cNvPr id="39947" name="Text Box 7"/>
            <p:cNvSpPr txBox="1">
              <a:spLocks noChangeArrowheads="1"/>
            </p:cNvSpPr>
            <p:nvPr/>
          </p:nvSpPr>
          <p:spPr bwMode="auto">
            <a:xfrm>
              <a:off x="3870325" y="3276600"/>
              <a:ext cx="469900" cy="457200"/>
            </a:xfrm>
            <a:prstGeom prst="rect">
              <a:avLst/>
            </a:prstGeom>
            <a:noFill/>
            <a:ln w="9525">
              <a:noFill/>
              <a:miter lim="800000"/>
              <a:headEnd/>
              <a:tailEnd/>
            </a:ln>
          </p:spPr>
          <p:txBody>
            <a:bodyPr wrap="none">
              <a:prstTxWarp prst="textNoShape">
                <a:avLst/>
              </a:prstTxWarp>
              <a:spAutoFit/>
            </a:bodyPr>
            <a:lstStyle/>
            <a:p>
              <a:r>
                <a:rPr lang="en-US" altLang="ja-JP">
                  <a:latin typeface="Symbol" charset="2"/>
                </a:rPr>
                <a:t>s</a:t>
              </a:r>
              <a:r>
                <a:rPr lang="en-US" altLang="ja-JP" baseline="-25000">
                  <a:latin typeface="Symbol" charset="2"/>
                </a:rPr>
                <a:t>2</a:t>
              </a:r>
              <a:endParaRPr lang="en-US" altLang="ja-JP">
                <a:latin typeface="Symbol" charset="2"/>
              </a:endParaRPr>
            </a:p>
          </p:txBody>
        </p:sp>
        <p:sp>
          <p:nvSpPr>
            <p:cNvPr id="39948" name="Text Box 10"/>
            <p:cNvSpPr txBox="1">
              <a:spLocks noChangeArrowheads="1"/>
            </p:cNvSpPr>
            <p:nvPr/>
          </p:nvSpPr>
          <p:spPr bwMode="auto">
            <a:xfrm>
              <a:off x="6019800" y="5854700"/>
              <a:ext cx="1552575" cy="457200"/>
            </a:xfrm>
            <a:prstGeom prst="rect">
              <a:avLst/>
            </a:prstGeom>
            <a:noFill/>
            <a:ln w="9525">
              <a:noFill/>
              <a:miter lim="800000"/>
              <a:headEnd/>
              <a:tailEnd/>
            </a:ln>
          </p:spPr>
          <p:txBody>
            <a:bodyPr>
              <a:prstTxWarp prst="textNoShape">
                <a:avLst/>
              </a:prstTxWarp>
              <a:spAutoFit/>
            </a:bodyPr>
            <a:lstStyle/>
            <a:p>
              <a:r>
                <a:rPr lang="en-US" altLang="ja-JP" i="1">
                  <a:solidFill>
                    <a:schemeClr val="accent2"/>
                  </a:solidFill>
                  <a:latin typeface="Symbol" charset="2"/>
                  <a:sym typeface="Symbol" charset="2"/>
                </a:rPr>
                <a:t>t</a:t>
              </a:r>
              <a:r>
                <a:rPr lang="en-US" altLang="ja-JP" i="1" baseline="-25000">
                  <a:solidFill>
                    <a:schemeClr val="accent2"/>
                  </a:solidFill>
                  <a:latin typeface="Times New Roman" charset="0"/>
                  <a:ea typeface="Times New Roman" charset="0"/>
                  <a:cs typeface="Times New Roman" charset="0"/>
                  <a:sym typeface="Symbol" charset="2"/>
                </a:rPr>
                <a:t>crss</a:t>
              </a:r>
              <a:r>
                <a:rPr lang="en-US" altLang="ja-JP" i="1">
                  <a:solidFill>
                    <a:schemeClr val="accent2"/>
                  </a:solidFill>
                  <a:latin typeface="Times New Roman" charset="0"/>
                  <a:ea typeface="Times New Roman" charset="0"/>
                  <a:cs typeface="Times New Roman" charset="0"/>
                  <a:sym typeface="Symbol" charset="2"/>
                </a:rPr>
                <a:t>/b</a:t>
              </a:r>
              <a:r>
                <a:rPr lang="en-US" altLang="ja-JP" i="1" baseline="-25000">
                  <a:solidFill>
                    <a:schemeClr val="accent2"/>
                  </a:solidFill>
                  <a:latin typeface="Times New Roman" charset="0"/>
                  <a:ea typeface="Times New Roman" charset="0"/>
                  <a:cs typeface="Times New Roman" charset="0"/>
                  <a:sym typeface="Symbol" charset="2"/>
                </a:rPr>
                <a:t>1</a:t>
              </a:r>
              <a:r>
                <a:rPr lang="en-US" altLang="ja-JP" i="1">
                  <a:solidFill>
                    <a:schemeClr val="accent2"/>
                  </a:solidFill>
                  <a:latin typeface="Times New Roman" charset="0"/>
                  <a:ea typeface="Times New Roman" charset="0"/>
                  <a:cs typeface="Times New Roman" charset="0"/>
                  <a:sym typeface="Symbol" charset="2"/>
                </a:rPr>
                <a:t>n</a:t>
              </a:r>
              <a:r>
                <a:rPr lang="en-US" altLang="ja-JP" i="1" baseline="-25000">
                  <a:solidFill>
                    <a:schemeClr val="accent2"/>
                  </a:solidFill>
                  <a:latin typeface="Times New Roman" charset="0"/>
                  <a:ea typeface="Times New Roman" charset="0"/>
                  <a:cs typeface="Times New Roman" charset="0"/>
                  <a:sym typeface="Symbol" charset="2"/>
                </a:rPr>
                <a:t>1</a:t>
              </a:r>
              <a:endParaRPr lang="en-US" altLang="ja-JP" baseline="-25000">
                <a:solidFill>
                  <a:schemeClr val="accent2"/>
                </a:solidFill>
                <a:latin typeface="Times New Roman" charset="0"/>
                <a:ea typeface="Times New Roman" charset="0"/>
                <a:cs typeface="Times New Roman" charset="0"/>
                <a:sym typeface="Symbol" charset="2"/>
              </a:endParaRPr>
            </a:p>
          </p:txBody>
        </p:sp>
        <p:sp>
          <p:nvSpPr>
            <p:cNvPr id="39949" name="Text Box 11"/>
            <p:cNvSpPr txBox="1">
              <a:spLocks noChangeArrowheads="1"/>
            </p:cNvSpPr>
            <p:nvPr/>
          </p:nvSpPr>
          <p:spPr bwMode="auto">
            <a:xfrm>
              <a:off x="2743200" y="4406900"/>
              <a:ext cx="1552575" cy="457200"/>
            </a:xfrm>
            <a:prstGeom prst="rect">
              <a:avLst/>
            </a:prstGeom>
            <a:noFill/>
            <a:ln w="9525">
              <a:noFill/>
              <a:miter lim="800000"/>
              <a:headEnd/>
              <a:tailEnd/>
            </a:ln>
          </p:spPr>
          <p:txBody>
            <a:bodyPr>
              <a:prstTxWarp prst="textNoShape">
                <a:avLst/>
              </a:prstTxWarp>
              <a:spAutoFit/>
            </a:bodyPr>
            <a:lstStyle/>
            <a:p>
              <a:r>
                <a:rPr lang="en-US" altLang="ja-JP" i="1">
                  <a:solidFill>
                    <a:schemeClr val="accent2"/>
                  </a:solidFill>
                  <a:latin typeface="Symbol" charset="2"/>
                  <a:sym typeface="Symbol" charset="2"/>
                </a:rPr>
                <a:t>t</a:t>
              </a:r>
              <a:r>
                <a:rPr lang="en-US" altLang="ja-JP" i="1" baseline="-25000">
                  <a:solidFill>
                    <a:schemeClr val="accent2"/>
                  </a:solidFill>
                  <a:latin typeface="Times New Roman" charset="0"/>
                  <a:ea typeface="Times New Roman" charset="0"/>
                  <a:cs typeface="Times New Roman" charset="0"/>
                  <a:sym typeface="Symbol" charset="2"/>
                </a:rPr>
                <a:t>crss</a:t>
              </a:r>
              <a:r>
                <a:rPr lang="en-US" altLang="ja-JP" i="1">
                  <a:solidFill>
                    <a:schemeClr val="accent2"/>
                  </a:solidFill>
                  <a:latin typeface="Times New Roman" charset="0"/>
                  <a:ea typeface="Times New Roman" charset="0"/>
                  <a:cs typeface="Times New Roman" charset="0"/>
                  <a:sym typeface="Symbol" charset="2"/>
                </a:rPr>
                <a:t>/b</a:t>
              </a:r>
              <a:r>
                <a:rPr lang="en-US" altLang="ja-JP" i="1" baseline="-25000">
                  <a:solidFill>
                    <a:schemeClr val="accent2"/>
                  </a:solidFill>
                  <a:latin typeface="Times New Roman" charset="0"/>
                  <a:ea typeface="Times New Roman" charset="0"/>
                  <a:cs typeface="Times New Roman" charset="0"/>
                  <a:sym typeface="Symbol" charset="2"/>
                </a:rPr>
                <a:t>2</a:t>
              </a:r>
              <a:r>
                <a:rPr lang="en-US" altLang="ja-JP" i="1">
                  <a:solidFill>
                    <a:schemeClr val="accent2"/>
                  </a:solidFill>
                  <a:latin typeface="Times New Roman" charset="0"/>
                  <a:ea typeface="Times New Roman" charset="0"/>
                  <a:cs typeface="Times New Roman" charset="0"/>
                  <a:sym typeface="Symbol" charset="2"/>
                </a:rPr>
                <a:t>n</a:t>
              </a:r>
              <a:r>
                <a:rPr lang="en-US" altLang="ja-JP" i="1" baseline="-25000">
                  <a:solidFill>
                    <a:schemeClr val="accent2"/>
                  </a:solidFill>
                  <a:latin typeface="Times New Roman" charset="0"/>
                  <a:ea typeface="Times New Roman" charset="0"/>
                  <a:cs typeface="Times New Roman" charset="0"/>
                  <a:sym typeface="Symbol" charset="2"/>
                </a:rPr>
                <a:t>2</a:t>
              </a:r>
              <a:endParaRPr lang="en-US" altLang="ja-JP" baseline="-25000">
                <a:solidFill>
                  <a:schemeClr val="accent2"/>
                </a:solidFill>
                <a:latin typeface="Times New Roman" charset="0"/>
                <a:ea typeface="Times New Roman" charset="0"/>
                <a:cs typeface="Times New Roman" charset="0"/>
                <a:sym typeface="Symbol" charset="2"/>
              </a:endParaRPr>
            </a:p>
          </p:txBody>
        </p:sp>
        <p:sp>
          <p:nvSpPr>
            <p:cNvPr id="39950" name="Line 13"/>
            <p:cNvSpPr>
              <a:spLocks noChangeShapeType="1"/>
            </p:cNvSpPr>
            <p:nvPr/>
          </p:nvSpPr>
          <p:spPr bwMode="auto">
            <a:xfrm rot="7258386" flipH="1">
              <a:off x="5228432" y="3215481"/>
              <a:ext cx="0" cy="3243263"/>
            </a:xfrm>
            <a:prstGeom prst="line">
              <a:avLst/>
            </a:prstGeom>
            <a:noFill/>
            <a:ln w="38100">
              <a:solidFill>
                <a:srgbClr val="CC0000"/>
              </a:solidFill>
              <a:round/>
              <a:headEnd/>
              <a:tailEnd/>
            </a:ln>
          </p:spPr>
          <p:txBody>
            <a:bodyPr wrap="none" anchor="ctr">
              <a:prstTxWarp prst="textNoShape">
                <a:avLst/>
              </a:prstTxWarp>
            </a:bodyPr>
            <a:lstStyle/>
            <a:p>
              <a:endParaRPr lang="ja-JP" altLang="en-US"/>
            </a:p>
          </p:txBody>
        </p:sp>
        <p:sp>
          <p:nvSpPr>
            <p:cNvPr id="39951" name="Text Box 15"/>
            <p:cNvSpPr txBox="1">
              <a:spLocks noChangeArrowheads="1"/>
            </p:cNvSpPr>
            <p:nvPr/>
          </p:nvSpPr>
          <p:spPr bwMode="auto">
            <a:xfrm>
              <a:off x="3429000" y="5084763"/>
              <a:ext cx="1047750" cy="457200"/>
            </a:xfrm>
            <a:prstGeom prst="rect">
              <a:avLst/>
            </a:prstGeom>
            <a:noFill/>
            <a:ln w="9525">
              <a:noFill/>
              <a:miter lim="800000"/>
              <a:headEnd/>
              <a:tailEnd/>
            </a:ln>
          </p:spPr>
          <p:txBody>
            <a:bodyPr wrap="none">
              <a:prstTxWarp prst="textNoShape">
                <a:avLst/>
              </a:prstTxWarp>
              <a:spAutoFit/>
            </a:bodyPr>
            <a:lstStyle/>
            <a:p>
              <a:r>
                <a:rPr lang="en-US" altLang="ja-JP" i="1">
                  <a:solidFill>
                    <a:srgbClr val="008000"/>
                  </a:solidFill>
                </a:rPr>
                <a:t>elastic</a:t>
              </a:r>
              <a:endParaRPr lang="en-US" altLang="ja-JP" sz="1200" i="1">
                <a:solidFill>
                  <a:srgbClr val="008000"/>
                </a:solidFill>
              </a:endParaRPr>
            </a:p>
          </p:txBody>
        </p:sp>
        <p:sp>
          <p:nvSpPr>
            <p:cNvPr id="39952" name="Text Box 16"/>
            <p:cNvSpPr txBox="1">
              <a:spLocks noChangeArrowheads="1"/>
            </p:cNvSpPr>
            <p:nvPr/>
          </p:nvSpPr>
          <p:spPr bwMode="auto">
            <a:xfrm>
              <a:off x="6191250" y="4419600"/>
              <a:ext cx="1047750" cy="457200"/>
            </a:xfrm>
            <a:prstGeom prst="rect">
              <a:avLst/>
            </a:prstGeom>
            <a:noFill/>
            <a:ln w="9525">
              <a:noFill/>
              <a:miter lim="800000"/>
              <a:headEnd/>
              <a:tailEnd/>
            </a:ln>
          </p:spPr>
          <p:txBody>
            <a:bodyPr wrap="none">
              <a:prstTxWarp prst="textNoShape">
                <a:avLst/>
              </a:prstTxWarp>
              <a:spAutoFit/>
            </a:bodyPr>
            <a:lstStyle/>
            <a:p>
              <a:r>
                <a:rPr lang="en-US" altLang="ja-JP" i="1">
                  <a:solidFill>
                    <a:srgbClr val="CC0000"/>
                  </a:solidFill>
                </a:rPr>
                <a:t>plastic</a:t>
              </a:r>
            </a:p>
          </p:txBody>
        </p:sp>
        <p:sp>
          <p:nvSpPr>
            <p:cNvPr id="39953" name="Line 17"/>
            <p:cNvSpPr>
              <a:spLocks noChangeShapeType="1"/>
            </p:cNvSpPr>
            <p:nvPr/>
          </p:nvSpPr>
          <p:spPr bwMode="auto">
            <a:xfrm flipV="1">
              <a:off x="4949825" y="3352800"/>
              <a:ext cx="762000" cy="12954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ja-JP" altLang="en-US"/>
            </a:p>
          </p:txBody>
        </p:sp>
        <p:sp>
          <p:nvSpPr>
            <p:cNvPr id="39954" name="Rectangle 18"/>
            <p:cNvSpPr>
              <a:spLocks noChangeArrowheads="1"/>
            </p:cNvSpPr>
            <p:nvPr/>
          </p:nvSpPr>
          <p:spPr bwMode="auto">
            <a:xfrm rot="1915252">
              <a:off x="4972050" y="4484688"/>
              <a:ext cx="228600" cy="228600"/>
            </a:xfrm>
            <a:prstGeom prst="rect">
              <a:avLst/>
            </a:prstGeom>
            <a:noFill/>
            <a:ln w="9525">
              <a:solidFill>
                <a:schemeClr val="tx1"/>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39955" name="Text Box 19"/>
            <p:cNvSpPr txBox="1">
              <a:spLocks noChangeArrowheads="1"/>
            </p:cNvSpPr>
            <p:nvPr/>
          </p:nvSpPr>
          <p:spPr bwMode="auto">
            <a:xfrm>
              <a:off x="5848350" y="3184525"/>
              <a:ext cx="2748871" cy="461665"/>
            </a:xfrm>
            <a:prstGeom prst="rect">
              <a:avLst/>
            </a:prstGeom>
            <a:noFill/>
            <a:ln w="9525">
              <a:noFill/>
              <a:miter lim="800000"/>
              <a:headEnd/>
              <a:tailEnd/>
            </a:ln>
          </p:spPr>
          <p:txBody>
            <a:bodyPr wrap="none">
              <a:prstTxWarp prst="textNoShape">
                <a:avLst/>
              </a:prstTxWarp>
              <a:spAutoFit/>
            </a:bodyPr>
            <a:lstStyle/>
            <a:p>
              <a:r>
                <a:rPr lang="en-US" altLang="ja-JP" i="1">
                  <a:latin typeface="Times New Roman" charset="0"/>
                  <a:ea typeface="Times New Roman" charset="0"/>
                  <a:cs typeface="Times New Roman" charset="0"/>
                </a:rPr>
                <a:t>d</a:t>
              </a:r>
              <a:r>
                <a:rPr lang="en-US" altLang="ja-JP" i="1">
                  <a:latin typeface="Symbol" charset="2"/>
                </a:rPr>
                <a:t>e</a:t>
              </a:r>
              <a:r>
                <a:rPr lang="en-US" altLang="ja-JP" i="1">
                  <a:latin typeface="Times New Roman" charset="0"/>
                  <a:ea typeface="Times New Roman" charset="0"/>
                  <a:cs typeface="Times New Roman" charset="0"/>
                </a:rPr>
                <a:t> = d</a:t>
              </a:r>
              <a:r>
                <a:rPr lang="en-US" altLang="ja-JP" i="1">
                  <a:latin typeface="Symbol" charset="2"/>
                </a:rPr>
                <a:t>g</a:t>
              </a:r>
              <a:r>
                <a:rPr lang="en-US" altLang="ja-JP" i="1">
                  <a:latin typeface="Times New Roman" charset="0"/>
                  <a:ea typeface="Times New Roman" charset="0"/>
                  <a:cs typeface="Times New Roman" charset="0"/>
                </a:rPr>
                <a:t> </a:t>
              </a:r>
              <a:r>
                <a:rPr lang="en-US" altLang="ja-JP">
                  <a:latin typeface="Times New Roman" charset="0"/>
                  <a:ea typeface="Times New Roman" charset="0"/>
                  <a:cs typeface="Times New Roman" charset="0"/>
                </a:rPr>
                <a:t>(</a:t>
              </a:r>
              <a:r>
                <a:rPr lang="en-US" altLang="ja-JP" i="1">
                  <a:latin typeface="Times New Roman" charset="0"/>
                  <a:ea typeface="Times New Roman" charset="0"/>
                  <a:cs typeface="Times New Roman" charset="0"/>
                </a:rPr>
                <a:t>b</a:t>
              </a:r>
              <a:r>
                <a:rPr lang="en-US" altLang="ja-JP" baseline="-25000">
                  <a:latin typeface="Times New Roman" charset="0"/>
                  <a:ea typeface="Times New Roman" charset="0"/>
                  <a:cs typeface="Times New Roman" charset="0"/>
                </a:rPr>
                <a:t>1</a:t>
              </a:r>
              <a:r>
                <a:rPr lang="en-US" altLang="ja-JP" i="1">
                  <a:latin typeface="Times New Roman" charset="0"/>
                  <a:ea typeface="Times New Roman" charset="0"/>
                  <a:cs typeface="Times New Roman" charset="0"/>
                </a:rPr>
                <a:t>n</a:t>
              </a:r>
              <a:r>
                <a:rPr lang="en-US" altLang="ja-JP" baseline="-25000">
                  <a:latin typeface="Times New Roman" charset="0"/>
                  <a:ea typeface="Times New Roman" charset="0"/>
                  <a:cs typeface="Times New Roman" charset="0"/>
                </a:rPr>
                <a:t>1</a:t>
              </a:r>
              <a:r>
                <a:rPr lang="en-US" altLang="ja-JP" i="1">
                  <a:latin typeface="Times New Roman" charset="0"/>
                  <a:ea typeface="Times New Roman" charset="0"/>
                  <a:cs typeface="Times New Roman" charset="0"/>
                </a:rPr>
                <a:t> , b</a:t>
              </a:r>
              <a:r>
                <a:rPr lang="en-US" altLang="ja-JP" baseline="-25000">
                  <a:latin typeface="Times New Roman" charset="0"/>
                  <a:ea typeface="Times New Roman" charset="0"/>
                  <a:cs typeface="Times New Roman" charset="0"/>
                </a:rPr>
                <a:t>2</a:t>
              </a:r>
              <a:r>
                <a:rPr lang="en-US" altLang="ja-JP" i="1">
                  <a:latin typeface="Times New Roman" charset="0"/>
                  <a:ea typeface="Times New Roman" charset="0"/>
                  <a:cs typeface="Times New Roman" charset="0"/>
                </a:rPr>
                <a:t>n</a:t>
              </a:r>
              <a:r>
                <a:rPr lang="en-US" altLang="ja-JP" baseline="-25000">
                  <a:latin typeface="Times New Roman" charset="0"/>
                  <a:ea typeface="Times New Roman" charset="0"/>
                  <a:cs typeface="Times New Roman" charset="0"/>
                </a:rPr>
                <a:t>2</a:t>
              </a:r>
              <a:r>
                <a:rPr lang="en-US" altLang="ja-JP">
                  <a:latin typeface="Times New Roman" charset="0"/>
                  <a:ea typeface="Times New Roman" charset="0"/>
                  <a:cs typeface="Times New Roman" charset="0"/>
                </a:rPr>
                <a:t>)</a:t>
              </a:r>
              <a:r>
                <a:rPr lang="en-US" altLang="ja-JP" i="1"/>
                <a:t> </a:t>
              </a:r>
              <a:endParaRPr lang="en-US" altLang="ja-JP"/>
            </a:p>
          </p:txBody>
        </p:sp>
        <p:sp>
          <p:nvSpPr>
            <p:cNvPr id="39956" name="Line 22"/>
            <p:cNvSpPr>
              <a:spLocks noChangeShapeType="1"/>
            </p:cNvSpPr>
            <p:nvPr/>
          </p:nvSpPr>
          <p:spPr bwMode="auto">
            <a:xfrm flipV="1">
              <a:off x="4476750" y="4648200"/>
              <a:ext cx="457200" cy="914400"/>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ja-JP" altLang="en-US"/>
            </a:p>
          </p:txBody>
        </p:sp>
        <p:sp>
          <p:nvSpPr>
            <p:cNvPr id="39957" name="Line 23"/>
            <p:cNvSpPr>
              <a:spLocks noChangeShapeType="1"/>
            </p:cNvSpPr>
            <p:nvPr/>
          </p:nvSpPr>
          <p:spPr bwMode="auto">
            <a:xfrm flipV="1">
              <a:off x="5715000" y="3822700"/>
              <a:ext cx="762000" cy="12954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ja-JP" altLang="en-US"/>
            </a:p>
          </p:txBody>
        </p:sp>
        <p:sp>
          <p:nvSpPr>
            <p:cNvPr id="39958" name="Line 24"/>
            <p:cNvSpPr>
              <a:spLocks noChangeShapeType="1"/>
            </p:cNvSpPr>
            <p:nvPr/>
          </p:nvSpPr>
          <p:spPr bwMode="auto">
            <a:xfrm flipV="1">
              <a:off x="4495800" y="5105400"/>
              <a:ext cx="1219200" cy="457200"/>
            </a:xfrm>
            <a:prstGeom prst="line">
              <a:avLst/>
            </a:prstGeom>
            <a:noFill/>
            <a:ln w="38100">
              <a:solidFill>
                <a:srgbClr val="CC0000"/>
              </a:solidFill>
              <a:round/>
              <a:headEnd/>
              <a:tailEnd type="triangle" w="med" len="med"/>
            </a:ln>
          </p:spPr>
          <p:txBody>
            <a:bodyPr wrap="none" anchor="ctr">
              <a:prstTxWarp prst="textNoShape">
                <a:avLst/>
              </a:prstTxWarp>
            </a:bodyPr>
            <a:lstStyle/>
            <a:p>
              <a:endParaRPr lang="ja-JP" altLang="en-US"/>
            </a:p>
          </p:txBody>
        </p:sp>
        <p:sp>
          <p:nvSpPr>
            <p:cNvPr id="39959" name="Oval 9"/>
            <p:cNvSpPr>
              <a:spLocks noChangeArrowheads="1"/>
            </p:cNvSpPr>
            <p:nvPr/>
          </p:nvSpPr>
          <p:spPr bwMode="auto">
            <a:xfrm>
              <a:off x="4403725" y="4343400"/>
              <a:ext cx="152400" cy="1524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ja-JP" altLang="en-US">
                <a:ea typeface="ＭＳ Ｐゴシック" charset="-128"/>
              </a:endParaRPr>
            </a:p>
          </p:txBody>
        </p:sp>
        <p:sp>
          <p:nvSpPr>
            <p:cNvPr id="39960" name="Oval 8"/>
            <p:cNvSpPr>
              <a:spLocks noChangeArrowheads="1"/>
            </p:cNvSpPr>
            <p:nvPr/>
          </p:nvSpPr>
          <p:spPr bwMode="auto">
            <a:xfrm>
              <a:off x="6308725" y="5497513"/>
              <a:ext cx="152400" cy="1524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ja-JP" altLang="en-US">
                <a:ea typeface="ＭＳ Ｐゴシック" charset="-128"/>
              </a:endParaRPr>
            </a:p>
          </p:txBody>
        </p:sp>
      </p:gr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p>
            <a:fld id="{E1645F22-42C0-FE4A-8385-CB45CC365F96}" type="slidenum">
              <a:rPr lang="en-US" altLang="ja-JP" smtClean="0"/>
              <a:pPr/>
              <a:t>18</a:t>
            </a:fld>
            <a:endParaRPr lang="en-US" altLang="ja-JP" smtClean="0"/>
          </a:p>
        </p:txBody>
      </p:sp>
      <p:sp>
        <p:nvSpPr>
          <p:cNvPr id="16386" name="Rectangle 2"/>
          <p:cNvSpPr>
            <a:spLocks noGrp="1" noChangeArrowheads="1"/>
          </p:cNvSpPr>
          <p:nvPr>
            <p:ph type="title"/>
          </p:nvPr>
        </p:nvSpPr>
        <p:spPr/>
        <p:txBody>
          <a:bodyPr/>
          <a:lstStyle/>
          <a:p>
            <a:r>
              <a:rPr lang="en-US" altLang="ja-JP"/>
              <a:t>Drucker’s Postulate</a:t>
            </a:r>
          </a:p>
        </p:txBody>
      </p:sp>
      <p:sp>
        <p:nvSpPr>
          <p:cNvPr id="41988" name="Rectangle 3"/>
          <p:cNvSpPr>
            <a:spLocks noGrp="1" noChangeArrowheads="1"/>
          </p:cNvSpPr>
          <p:nvPr>
            <p:ph type="body" idx="1"/>
          </p:nvPr>
        </p:nvSpPr>
        <p:spPr>
          <a:xfrm>
            <a:off x="1676400" y="1981200"/>
            <a:ext cx="6858000" cy="4495800"/>
          </a:xfrm>
        </p:spPr>
        <p:txBody>
          <a:bodyPr/>
          <a:lstStyle/>
          <a:p>
            <a:pPr>
              <a:lnSpc>
                <a:spcPct val="90000"/>
              </a:lnSpc>
            </a:pPr>
            <a:r>
              <a:rPr lang="en-US" altLang="ja-JP" sz="2800"/>
              <a:t>We have demonstrated that the physics of crystallographic slip guarantees normality of plastic flow.</a:t>
            </a:r>
          </a:p>
          <a:p>
            <a:pPr>
              <a:lnSpc>
                <a:spcPct val="90000"/>
              </a:lnSpc>
            </a:pPr>
            <a:r>
              <a:rPr lang="en-US" altLang="ja-JP" sz="2800"/>
              <a:t>Drucker (d. 2001) showed that plastic solids in general must obey the normality rule.  This in turn means that the yield surface must be convex. Crystallographic slip also guarantees convexity of polycrystal yield surfaces.</a:t>
            </a:r>
          </a:p>
          <a:p>
            <a:pPr>
              <a:lnSpc>
                <a:spcPct val="90000"/>
              </a:lnSpc>
            </a:pPr>
            <a:r>
              <a:rPr lang="en-US" altLang="ja-JP" sz="2800"/>
              <a:t>Details on Drucker’s Postulate in supplemental slides.</a:t>
            </a:r>
          </a:p>
        </p:txBody>
      </p:sp>
      <p:sp>
        <p:nvSpPr>
          <p:cNvPr id="41989" name="Rectangle 4"/>
          <p:cNvSpPr>
            <a:spLocks noChangeArrowheads="1"/>
          </p:cNvSpPr>
          <p:nvPr/>
        </p:nvSpPr>
        <p:spPr bwMode="auto">
          <a:xfrm>
            <a:off x="0" y="24384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pic>
        <p:nvPicPr>
          <p:cNvPr id="41990" name="Picture 5" descr="drucker"/>
          <p:cNvPicPr>
            <a:picLocks noChangeAspect="1" noChangeArrowheads="1"/>
          </p:cNvPicPr>
          <p:nvPr/>
        </p:nvPicPr>
        <p:blipFill>
          <a:blip r:embed="rId3"/>
          <a:srcRect/>
          <a:stretch>
            <a:fillRect/>
          </a:stretch>
        </p:blipFill>
        <p:spPr bwMode="auto">
          <a:xfrm>
            <a:off x="7683500" y="77788"/>
            <a:ext cx="1433513" cy="19542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01833118-D590-4C42-B3D1-1CAEFA629B98}" type="slidenum">
              <a:rPr lang="en-US" altLang="ja-JP" smtClean="0"/>
              <a:pPr/>
              <a:t>19</a:t>
            </a:fld>
            <a:endParaRPr lang="en-US" altLang="ja-JP" smtClean="0"/>
          </a:p>
        </p:txBody>
      </p:sp>
      <p:sp>
        <p:nvSpPr>
          <p:cNvPr id="17410" name="Rectangle 2"/>
          <p:cNvSpPr>
            <a:spLocks noGrp="1" noChangeArrowheads="1"/>
          </p:cNvSpPr>
          <p:nvPr>
            <p:ph type="title"/>
          </p:nvPr>
        </p:nvSpPr>
        <p:spPr/>
        <p:txBody>
          <a:bodyPr/>
          <a:lstStyle/>
          <a:p>
            <a:r>
              <a:rPr lang="en-US" altLang="ja-JP"/>
              <a:t>Vertices on the Y.S.</a:t>
            </a:r>
          </a:p>
        </p:txBody>
      </p:sp>
      <p:sp>
        <p:nvSpPr>
          <p:cNvPr id="44036" name="Rectangle 3"/>
          <p:cNvSpPr>
            <a:spLocks noGrp="1" noChangeArrowheads="1"/>
          </p:cNvSpPr>
          <p:nvPr>
            <p:ph type="body" idx="1"/>
          </p:nvPr>
        </p:nvSpPr>
        <p:spPr>
          <a:xfrm>
            <a:off x="1676400" y="1066800"/>
            <a:ext cx="6781800" cy="5105400"/>
          </a:xfrm>
        </p:spPr>
        <p:txBody>
          <a:bodyPr/>
          <a:lstStyle/>
          <a:p>
            <a:r>
              <a:rPr lang="en-US" altLang="ja-JP" sz="2800"/>
              <a:t>Based on the normality rule, we can now examine what happens at the corners, or vertices, of a Y.S.</a:t>
            </a:r>
          </a:p>
          <a:p>
            <a:r>
              <a:rPr lang="en-US" altLang="ja-JP" sz="2800"/>
              <a:t>The single slip conditions on either side of a vertex define limits on the straining direction: </a:t>
            </a:r>
            <a:r>
              <a:rPr lang="en-US" altLang="ja-JP" sz="2800" i="1"/>
              <a:t>at the vertex</a:t>
            </a:r>
            <a:r>
              <a:rPr lang="en-US" altLang="ja-JP" sz="2800"/>
              <a:t>, the straining direction can lie anywhere in between these limits.</a:t>
            </a:r>
          </a:p>
          <a:p>
            <a:r>
              <a:rPr lang="en-US" altLang="ja-JP" sz="2800"/>
              <a:t>Thus, we speak of a </a:t>
            </a:r>
            <a:r>
              <a:rPr lang="en-US" altLang="ja-JP" sz="2800" i="1"/>
              <a:t>cone of normals</a:t>
            </a:r>
            <a:r>
              <a:rPr lang="en-US" altLang="ja-JP" sz="2800"/>
              <a:t> at a vertex.</a:t>
            </a:r>
          </a:p>
        </p:txBody>
      </p:sp>
      <p:sp>
        <p:nvSpPr>
          <p:cNvPr id="44037" name="Rectangle 4"/>
          <p:cNvSpPr>
            <a:spLocks noChangeArrowheads="1"/>
          </p:cNvSpPr>
          <p:nvPr/>
        </p:nvSpPr>
        <p:spPr bwMode="auto">
          <a:xfrm>
            <a:off x="0" y="41148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6DF6F51C-1297-1E48-81BE-497DA6D71B74}" type="slidenum">
              <a:rPr lang="en-US" altLang="ja-JP" smtClean="0"/>
              <a:pPr/>
              <a:t>2</a:t>
            </a:fld>
            <a:endParaRPr lang="en-US" altLang="ja-JP" smtClean="0"/>
          </a:p>
        </p:txBody>
      </p:sp>
      <p:sp>
        <p:nvSpPr>
          <p:cNvPr id="4098" name="Rectangle 2"/>
          <p:cNvSpPr>
            <a:spLocks noGrp="1" noChangeArrowheads="1"/>
          </p:cNvSpPr>
          <p:nvPr>
            <p:ph type="title"/>
          </p:nvPr>
        </p:nvSpPr>
        <p:spPr/>
        <p:txBody>
          <a:bodyPr/>
          <a:lstStyle/>
          <a:p>
            <a:r>
              <a:rPr lang="en-US" altLang="ja-JP"/>
              <a:t>Objective</a:t>
            </a:r>
          </a:p>
        </p:txBody>
      </p:sp>
      <p:sp>
        <p:nvSpPr>
          <p:cNvPr id="16388" name="Rectangle 3"/>
          <p:cNvSpPr>
            <a:spLocks noGrp="1" noChangeArrowheads="1"/>
          </p:cNvSpPr>
          <p:nvPr>
            <p:ph type="body" idx="1"/>
          </p:nvPr>
        </p:nvSpPr>
        <p:spPr/>
        <p:txBody>
          <a:bodyPr/>
          <a:lstStyle/>
          <a:p>
            <a:r>
              <a:rPr lang="en-US" altLang="ja-JP"/>
              <a:t>The objective of this lecture is to introduce you to the topic of yield surfaces.</a:t>
            </a:r>
          </a:p>
          <a:p>
            <a:r>
              <a:rPr lang="en-US" altLang="ja-JP"/>
              <a:t>Yield surfaces are useful at both the single crystal level (material properties) and at the polycrystal level (anisotropy of textured materials).</a:t>
            </a:r>
          </a:p>
        </p:txBody>
      </p:sp>
      <p:sp>
        <p:nvSpPr>
          <p:cNvPr id="16389" name="Rectangle 4"/>
          <p:cNvSpPr>
            <a:spLocks noChangeArrowheads="1"/>
          </p:cNvSpPr>
          <p:nvPr/>
        </p:nvSpPr>
        <p:spPr bwMode="auto">
          <a:xfrm>
            <a:off x="0" y="13462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Number Placeholder 4"/>
          <p:cNvSpPr>
            <a:spLocks noGrp="1"/>
          </p:cNvSpPr>
          <p:nvPr>
            <p:ph type="sldNum" sz="quarter" idx="12"/>
          </p:nvPr>
        </p:nvSpPr>
        <p:spPr>
          <a:noFill/>
        </p:spPr>
        <p:txBody>
          <a:bodyPr/>
          <a:lstStyle/>
          <a:p>
            <a:fld id="{5E72F5A4-166A-F747-9984-357784D29F3B}" type="slidenum">
              <a:rPr lang="en-US" altLang="ja-JP" smtClean="0"/>
              <a:pPr/>
              <a:t>20</a:t>
            </a:fld>
            <a:endParaRPr lang="en-US" altLang="ja-JP" smtClean="0"/>
          </a:p>
        </p:txBody>
      </p:sp>
      <p:sp>
        <p:nvSpPr>
          <p:cNvPr id="18434" name="Rectangle 2"/>
          <p:cNvSpPr>
            <a:spLocks noGrp="1" noChangeArrowheads="1"/>
          </p:cNvSpPr>
          <p:nvPr>
            <p:ph type="title"/>
          </p:nvPr>
        </p:nvSpPr>
        <p:spPr/>
        <p:txBody>
          <a:bodyPr/>
          <a:lstStyle/>
          <a:p>
            <a:r>
              <a:rPr lang="en-US" altLang="ja-JP"/>
              <a:t>Cone of normals</a:t>
            </a:r>
          </a:p>
        </p:txBody>
      </p:sp>
      <p:graphicFrame>
        <p:nvGraphicFramePr>
          <p:cNvPr id="46082" name="Object 2"/>
          <p:cNvGraphicFramePr>
            <a:graphicFrameLocks noChangeAspect="1"/>
          </p:cNvGraphicFramePr>
          <p:nvPr/>
        </p:nvGraphicFramePr>
        <p:xfrm>
          <a:off x="1371600" y="2284413"/>
          <a:ext cx="4267200" cy="3811587"/>
        </p:xfrm>
        <a:graphic>
          <a:graphicData uri="http://schemas.openxmlformats.org/presentationml/2006/ole">
            <mc:AlternateContent xmlns:mc="http://schemas.openxmlformats.org/markup-compatibility/2006">
              <mc:Choice xmlns:v="urn:schemas-microsoft-com:vml" Requires="v">
                <p:oleObj spid="_x0000_s46086" name="Document" r:id="rId5" imgW="0" imgH="0" progId="Word.Document.8">
                  <p:embed/>
                </p:oleObj>
              </mc:Choice>
              <mc:Fallback>
                <p:oleObj name="Document" r:id="rId5" imgW="0" imgH="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l="41252"/>
                      <a:stretch>
                        <a:fillRect/>
                      </a:stretch>
                    </p:blipFill>
                    <p:spPr bwMode="auto">
                      <a:xfrm>
                        <a:off x="1371600" y="2284413"/>
                        <a:ext cx="4267200" cy="381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6085" name="Line 4"/>
          <p:cNvSpPr>
            <a:spLocks noChangeShapeType="1"/>
          </p:cNvSpPr>
          <p:nvPr/>
        </p:nvSpPr>
        <p:spPr bwMode="auto">
          <a:xfrm flipV="1">
            <a:off x="4800600" y="3276600"/>
            <a:ext cx="914400" cy="533400"/>
          </a:xfrm>
          <a:prstGeom prst="line">
            <a:avLst/>
          </a:prstGeom>
          <a:noFill/>
          <a:ln w="57150">
            <a:solidFill>
              <a:srgbClr val="CC0000"/>
            </a:solidFill>
            <a:round/>
            <a:headEnd/>
            <a:tailEnd type="triangle" w="med" len="med"/>
          </a:ln>
        </p:spPr>
        <p:txBody>
          <a:bodyPr wrap="none" anchor="ctr">
            <a:prstTxWarp prst="textNoShape">
              <a:avLst/>
            </a:prstTxWarp>
          </a:bodyPr>
          <a:lstStyle/>
          <a:p>
            <a:endParaRPr lang="ja-JP" altLang="en-US"/>
          </a:p>
        </p:txBody>
      </p:sp>
      <p:sp>
        <p:nvSpPr>
          <p:cNvPr id="46086" name="Line 5"/>
          <p:cNvSpPr>
            <a:spLocks noChangeShapeType="1"/>
          </p:cNvSpPr>
          <p:nvPr/>
        </p:nvSpPr>
        <p:spPr bwMode="auto">
          <a:xfrm flipV="1">
            <a:off x="3962400" y="1981200"/>
            <a:ext cx="0" cy="1143000"/>
          </a:xfrm>
          <a:prstGeom prst="line">
            <a:avLst/>
          </a:prstGeom>
          <a:noFill/>
          <a:ln w="57150">
            <a:solidFill>
              <a:schemeClr val="accent2"/>
            </a:solidFill>
            <a:round/>
            <a:headEnd/>
            <a:tailEnd type="triangle" w="med" len="med"/>
          </a:ln>
        </p:spPr>
        <p:txBody>
          <a:bodyPr wrap="none" anchor="ctr">
            <a:prstTxWarp prst="textNoShape">
              <a:avLst/>
            </a:prstTxWarp>
          </a:bodyPr>
          <a:lstStyle/>
          <a:p>
            <a:endParaRPr lang="ja-JP" altLang="en-US"/>
          </a:p>
        </p:txBody>
      </p:sp>
      <p:sp>
        <p:nvSpPr>
          <p:cNvPr id="46087" name="Text Box 6"/>
          <p:cNvSpPr txBox="1">
            <a:spLocks noChangeArrowheads="1"/>
          </p:cNvSpPr>
          <p:nvPr/>
        </p:nvSpPr>
        <p:spPr bwMode="auto">
          <a:xfrm>
            <a:off x="3717925" y="1368425"/>
            <a:ext cx="600075" cy="457200"/>
          </a:xfrm>
          <a:prstGeom prst="rect">
            <a:avLst/>
          </a:prstGeom>
          <a:noFill/>
          <a:ln w="9525">
            <a:noFill/>
            <a:miter lim="800000"/>
            <a:headEnd/>
            <a:tailEnd/>
          </a:ln>
        </p:spPr>
        <p:txBody>
          <a:bodyPr wrap="none">
            <a:prstTxWarp prst="textNoShape">
              <a:avLst/>
            </a:prstTxWarp>
            <a:spAutoFit/>
          </a:bodyPr>
          <a:lstStyle/>
          <a:p>
            <a:r>
              <a:rPr lang="en-US" altLang="ja-JP">
                <a:solidFill>
                  <a:schemeClr val="accent2"/>
                </a:solidFill>
              </a:rPr>
              <a:t>d</a:t>
            </a:r>
            <a:r>
              <a:rPr lang="en-US" altLang="ja-JP">
                <a:solidFill>
                  <a:schemeClr val="accent2"/>
                </a:solidFill>
                <a:latin typeface="Symbol" charset="2"/>
              </a:rPr>
              <a:t>e</a:t>
            </a:r>
            <a:r>
              <a:rPr lang="en-US" altLang="ja-JP" baseline="-25000">
                <a:solidFill>
                  <a:schemeClr val="accent2"/>
                </a:solidFill>
              </a:rPr>
              <a:t>a</a:t>
            </a:r>
            <a:endParaRPr lang="en-US" altLang="ja-JP">
              <a:solidFill>
                <a:schemeClr val="accent2"/>
              </a:solidFill>
              <a:latin typeface="Symbol" charset="2"/>
            </a:endParaRPr>
          </a:p>
        </p:txBody>
      </p:sp>
      <p:sp>
        <p:nvSpPr>
          <p:cNvPr id="46088" name="Text Box 7"/>
          <p:cNvSpPr txBox="1">
            <a:spLocks noChangeArrowheads="1"/>
          </p:cNvSpPr>
          <p:nvPr/>
        </p:nvSpPr>
        <p:spPr bwMode="auto">
          <a:xfrm>
            <a:off x="5851525" y="3044825"/>
            <a:ext cx="600075" cy="457200"/>
          </a:xfrm>
          <a:prstGeom prst="rect">
            <a:avLst/>
          </a:prstGeom>
          <a:noFill/>
          <a:ln w="9525">
            <a:noFill/>
            <a:miter lim="800000"/>
            <a:headEnd/>
            <a:tailEnd/>
          </a:ln>
        </p:spPr>
        <p:txBody>
          <a:bodyPr wrap="none">
            <a:prstTxWarp prst="textNoShape">
              <a:avLst/>
            </a:prstTxWarp>
            <a:spAutoFit/>
          </a:bodyPr>
          <a:lstStyle/>
          <a:p>
            <a:r>
              <a:rPr lang="en-US" altLang="ja-JP">
                <a:solidFill>
                  <a:srgbClr val="CC0000"/>
                </a:solidFill>
              </a:rPr>
              <a:t>d</a:t>
            </a:r>
            <a:r>
              <a:rPr lang="en-US" altLang="ja-JP">
                <a:solidFill>
                  <a:srgbClr val="CC0000"/>
                </a:solidFill>
                <a:latin typeface="Symbol" charset="2"/>
              </a:rPr>
              <a:t>e</a:t>
            </a:r>
            <a:r>
              <a:rPr lang="en-US" altLang="ja-JP" baseline="-25000">
                <a:solidFill>
                  <a:srgbClr val="CC0000"/>
                </a:solidFill>
              </a:rPr>
              <a:t>b</a:t>
            </a:r>
          </a:p>
        </p:txBody>
      </p:sp>
      <p:sp>
        <p:nvSpPr>
          <p:cNvPr id="46089" name="Text Box 8"/>
          <p:cNvSpPr txBox="1">
            <a:spLocks noChangeArrowheads="1"/>
          </p:cNvSpPr>
          <p:nvPr/>
        </p:nvSpPr>
        <p:spPr bwMode="auto">
          <a:xfrm>
            <a:off x="6537325" y="2132013"/>
            <a:ext cx="1504950" cy="641350"/>
          </a:xfrm>
          <a:prstGeom prst="rect">
            <a:avLst/>
          </a:prstGeom>
          <a:noFill/>
          <a:ln w="9525">
            <a:noFill/>
            <a:miter lim="800000"/>
            <a:headEnd/>
            <a:tailEnd/>
          </a:ln>
        </p:spPr>
        <p:txBody>
          <a:bodyPr wrap="none">
            <a:prstTxWarp prst="textNoShape">
              <a:avLst/>
            </a:prstTxWarp>
            <a:spAutoFit/>
          </a:bodyPr>
          <a:lstStyle/>
          <a:p>
            <a:r>
              <a:rPr lang="en-US" altLang="ja-JP" sz="3600"/>
              <a:t>Vertex</a:t>
            </a:r>
          </a:p>
        </p:txBody>
      </p:sp>
      <p:sp>
        <p:nvSpPr>
          <p:cNvPr id="46090" name="Line 9"/>
          <p:cNvSpPr>
            <a:spLocks noChangeShapeType="1"/>
          </p:cNvSpPr>
          <p:nvPr/>
        </p:nvSpPr>
        <p:spPr bwMode="auto">
          <a:xfrm flipH="1">
            <a:off x="4495800" y="2514600"/>
            <a:ext cx="2133600" cy="685800"/>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ja-JP" altLang="en-US"/>
          </a:p>
        </p:txBody>
      </p:sp>
      <p:sp>
        <p:nvSpPr>
          <p:cNvPr id="46091" name="Freeform 10"/>
          <p:cNvSpPr>
            <a:spLocks/>
          </p:cNvSpPr>
          <p:nvPr/>
        </p:nvSpPr>
        <p:spPr bwMode="auto">
          <a:xfrm>
            <a:off x="3886200" y="914400"/>
            <a:ext cx="1319213" cy="1905000"/>
          </a:xfrm>
          <a:custGeom>
            <a:avLst/>
            <a:gdLst>
              <a:gd name="T0" fmla="*/ 0 w 831"/>
              <a:gd name="T1" fmla="*/ 0 h 1200"/>
              <a:gd name="T2" fmla="*/ 846772821 w 831"/>
              <a:gd name="T3" fmla="*/ 362902500 h 1200"/>
              <a:gd name="T4" fmla="*/ 1935480734 w 831"/>
              <a:gd name="T5" fmla="*/ 1572577500 h 1200"/>
              <a:gd name="T6" fmla="*/ 1814513188 w 831"/>
              <a:gd name="T7" fmla="*/ 2147483647 h 1200"/>
              <a:gd name="T8" fmla="*/ 1572578096 w 831"/>
              <a:gd name="T9" fmla="*/ 2147483647 h 1200"/>
              <a:gd name="T10" fmla="*/ 0 60000 65536"/>
              <a:gd name="T11" fmla="*/ 0 60000 65536"/>
              <a:gd name="T12" fmla="*/ 0 60000 65536"/>
              <a:gd name="T13" fmla="*/ 0 60000 65536"/>
              <a:gd name="T14" fmla="*/ 0 60000 65536"/>
              <a:gd name="T15" fmla="*/ 0 w 831"/>
              <a:gd name="T16" fmla="*/ 0 h 1200"/>
              <a:gd name="T17" fmla="*/ 831 w 831"/>
              <a:gd name="T18" fmla="*/ 1200 h 1200"/>
            </a:gdLst>
            <a:ahLst/>
            <a:cxnLst>
              <a:cxn ang="T10">
                <a:pos x="T0" y="T1"/>
              </a:cxn>
              <a:cxn ang="T11">
                <a:pos x="T2" y="T3"/>
              </a:cxn>
              <a:cxn ang="T12">
                <a:pos x="T4" y="T5"/>
              </a:cxn>
              <a:cxn ang="T13">
                <a:pos x="T6" y="T7"/>
              </a:cxn>
              <a:cxn ang="T14">
                <a:pos x="T8" y="T9"/>
              </a:cxn>
            </a:cxnLst>
            <a:rect l="T15" t="T16" r="T17" b="T18"/>
            <a:pathLst>
              <a:path w="831" h="1200">
                <a:moveTo>
                  <a:pt x="0" y="0"/>
                </a:moveTo>
                <a:cubicBezTo>
                  <a:pt x="104" y="20"/>
                  <a:pt x="208" y="40"/>
                  <a:pt x="336" y="144"/>
                </a:cubicBezTo>
                <a:cubicBezTo>
                  <a:pt x="463" y="247"/>
                  <a:pt x="704" y="464"/>
                  <a:pt x="768" y="624"/>
                </a:cubicBezTo>
                <a:cubicBezTo>
                  <a:pt x="831" y="783"/>
                  <a:pt x="743" y="1008"/>
                  <a:pt x="720" y="1104"/>
                </a:cubicBezTo>
                <a:cubicBezTo>
                  <a:pt x="696" y="1199"/>
                  <a:pt x="660" y="1199"/>
                  <a:pt x="624" y="1200"/>
                </a:cubicBezTo>
              </a:path>
            </a:pathLst>
          </a:custGeom>
          <a:noFill/>
          <a:ln w="38100">
            <a:solidFill>
              <a:schemeClr val="accent2"/>
            </a:solidFill>
            <a:round/>
            <a:headEnd/>
            <a:tailEnd type="triangle" w="med" len="med"/>
          </a:ln>
        </p:spPr>
        <p:txBody>
          <a:bodyPr wrap="none" anchor="ctr">
            <a:prstTxWarp prst="textNoShape">
              <a:avLst/>
            </a:prstTxWarp>
          </a:bodyPr>
          <a:lstStyle/>
          <a:p>
            <a:endParaRPr lang="ja-JP" altLang="en-US">
              <a:ea typeface="ＭＳ Ｐゴシック" charset="-128"/>
            </a:endParaRPr>
          </a:p>
        </p:txBody>
      </p:sp>
      <p:sp>
        <p:nvSpPr>
          <p:cNvPr id="46092" name="Rectangle 11"/>
          <p:cNvSpPr>
            <a:spLocks noChangeArrowheads="1"/>
          </p:cNvSpPr>
          <p:nvPr/>
        </p:nvSpPr>
        <p:spPr bwMode="auto">
          <a:xfrm>
            <a:off x="0" y="41148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46093" name="Text Box 12"/>
          <p:cNvSpPr txBox="1">
            <a:spLocks noChangeArrowheads="1"/>
          </p:cNvSpPr>
          <p:nvPr/>
        </p:nvSpPr>
        <p:spPr bwMode="auto">
          <a:xfrm>
            <a:off x="7146925" y="4459288"/>
            <a:ext cx="1184275" cy="457200"/>
          </a:xfrm>
          <a:prstGeom prst="rect">
            <a:avLst/>
          </a:prstGeom>
          <a:noFill/>
          <a:ln w="9525">
            <a:noFill/>
            <a:miter lim="800000"/>
            <a:headEnd/>
            <a:tailEnd/>
          </a:ln>
        </p:spPr>
        <p:txBody>
          <a:bodyPr wrap="none">
            <a:prstTxWarp prst="textNoShape">
              <a:avLst/>
            </a:prstTxWarp>
            <a:spAutoFit/>
          </a:bodyPr>
          <a:lstStyle/>
          <a:p>
            <a:r>
              <a:rPr lang="en-US" altLang="ja-JP">
                <a:solidFill>
                  <a:srgbClr val="660066"/>
                </a:solidFill>
              </a:rPr>
              <a:t>[Kocks]</a:t>
            </a:r>
          </a:p>
        </p:txBody>
      </p:sp>
      <p:sp>
        <p:nvSpPr>
          <p:cNvPr id="46094" name="Rectangle 13"/>
          <p:cNvSpPr>
            <a:spLocks noChangeArrowheads="1"/>
          </p:cNvSpPr>
          <p:nvPr/>
        </p:nvSpPr>
        <p:spPr bwMode="auto">
          <a:xfrm>
            <a:off x="1676400" y="6140450"/>
            <a:ext cx="4949825" cy="641350"/>
          </a:xfrm>
          <a:prstGeom prst="rect">
            <a:avLst/>
          </a:prstGeom>
          <a:noFill/>
          <a:ln w="9525">
            <a:noFill/>
            <a:miter lim="800000"/>
            <a:headEnd/>
            <a:tailEnd/>
          </a:ln>
        </p:spPr>
        <p:txBody>
          <a:bodyPr wrap="none">
            <a:prstTxWarp prst="textNoShape">
              <a:avLst/>
            </a:prstTxWarp>
            <a:spAutoFit/>
          </a:bodyPr>
          <a:lstStyle/>
          <a:p>
            <a:r>
              <a:rPr lang="en-US" altLang="ja-JP" sz="1800"/>
              <a:t>Cone of normals: the straining direction can lie </a:t>
            </a:r>
          </a:p>
          <a:p>
            <a:r>
              <a:rPr lang="en-US" altLang="ja-JP" sz="1800"/>
              <a:t>anywhere within the cone</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p>
            <a:fld id="{B35ADA35-1DE8-8549-85F1-719B5B88AA93}" type="slidenum">
              <a:rPr lang="en-US" altLang="ja-JP" smtClean="0"/>
              <a:pPr/>
              <a:t>21</a:t>
            </a:fld>
            <a:endParaRPr lang="en-US" altLang="ja-JP" smtClean="0"/>
          </a:p>
        </p:txBody>
      </p:sp>
      <p:sp>
        <p:nvSpPr>
          <p:cNvPr id="19458" name="Rectangle 2"/>
          <p:cNvSpPr>
            <a:spLocks noGrp="1" noChangeArrowheads="1"/>
          </p:cNvSpPr>
          <p:nvPr>
            <p:ph type="title"/>
          </p:nvPr>
        </p:nvSpPr>
        <p:spPr/>
        <p:txBody>
          <a:bodyPr/>
          <a:lstStyle/>
          <a:p>
            <a:r>
              <a:rPr lang="en-US" altLang="ja-JP"/>
              <a:t>Single crystal Y.S.</a:t>
            </a:r>
          </a:p>
        </p:txBody>
      </p:sp>
      <p:pic>
        <p:nvPicPr>
          <p:cNvPr id="48132" name="Picture 4"/>
          <p:cNvPicPr>
            <a:picLocks noChangeAspect="1" noChangeArrowheads="1"/>
          </p:cNvPicPr>
          <p:nvPr/>
        </p:nvPicPr>
        <p:blipFill>
          <a:blip r:embed="rId3"/>
          <a:srcRect/>
          <a:stretch>
            <a:fillRect/>
          </a:stretch>
        </p:blipFill>
        <p:spPr bwMode="auto">
          <a:xfrm>
            <a:off x="3810000" y="1295400"/>
            <a:ext cx="4802188" cy="4762500"/>
          </a:xfrm>
          <a:prstGeom prst="rect">
            <a:avLst/>
          </a:prstGeom>
          <a:noFill/>
          <a:ln w="9525">
            <a:noFill/>
            <a:miter lim="800000"/>
            <a:headEnd/>
            <a:tailEnd/>
          </a:ln>
        </p:spPr>
      </p:pic>
      <p:sp>
        <p:nvSpPr>
          <p:cNvPr id="48133" name="Rectangle 5"/>
          <p:cNvSpPr>
            <a:spLocks noChangeArrowheads="1"/>
          </p:cNvSpPr>
          <p:nvPr/>
        </p:nvSpPr>
        <p:spPr bwMode="auto">
          <a:xfrm>
            <a:off x="0" y="41148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48134" name="Rectangle 3"/>
          <p:cNvSpPr>
            <a:spLocks noGrp="1" noChangeArrowheads="1"/>
          </p:cNvSpPr>
          <p:nvPr>
            <p:ph type="body" idx="1"/>
          </p:nvPr>
        </p:nvSpPr>
        <p:spPr>
          <a:xfrm>
            <a:off x="1295400" y="1295400"/>
            <a:ext cx="3048000" cy="4114800"/>
          </a:xfrm>
        </p:spPr>
        <p:txBody>
          <a:bodyPr/>
          <a:lstStyle/>
          <a:p>
            <a:r>
              <a:rPr lang="en-US" altLang="ja-JP" dirty="0"/>
              <a:t>Cube </a:t>
            </a:r>
            <a:br>
              <a:rPr lang="en-US" altLang="ja-JP" dirty="0"/>
            </a:br>
            <a:r>
              <a:rPr lang="en-US" altLang="ja-JP" dirty="0"/>
              <a:t>component: </a:t>
            </a:r>
            <a:br>
              <a:rPr lang="en-US" altLang="ja-JP" dirty="0"/>
            </a:br>
            <a:r>
              <a:rPr lang="en-US" altLang="ja-JP" dirty="0"/>
              <a:t>(001)[100]</a:t>
            </a:r>
            <a:br>
              <a:rPr lang="en-US" altLang="ja-JP" dirty="0"/>
            </a:br>
            <a:r>
              <a:rPr lang="en-US" altLang="ja-JP" dirty="0"/>
              <a:t/>
            </a:r>
            <a:br>
              <a:rPr lang="en-US" altLang="ja-JP" dirty="0"/>
            </a:br>
            <a:endParaRPr lang="en-US" altLang="ja-JP" dirty="0"/>
          </a:p>
          <a:p>
            <a:r>
              <a:rPr lang="en-US" altLang="ja-JP" dirty="0" err="1">
                <a:solidFill>
                  <a:srgbClr val="660066"/>
                </a:solidFill>
              </a:rPr>
              <a:t>Backofen</a:t>
            </a:r>
            <a:r>
              <a:rPr lang="en-US" altLang="ja-JP" dirty="0">
                <a:solidFill>
                  <a:srgbClr val="660066"/>
                </a:solidFill>
              </a:rPr>
              <a:t/>
            </a:r>
            <a:br>
              <a:rPr lang="en-US" altLang="ja-JP" dirty="0">
                <a:solidFill>
                  <a:srgbClr val="660066"/>
                </a:solidFill>
              </a:rPr>
            </a:br>
            <a:r>
              <a:rPr lang="en-US" altLang="ja-JP" i="1" dirty="0">
                <a:solidFill>
                  <a:srgbClr val="660066"/>
                </a:solidFill>
              </a:rPr>
              <a:t>Deformation</a:t>
            </a:r>
            <a:br>
              <a:rPr lang="en-US" altLang="ja-JP" i="1" dirty="0">
                <a:solidFill>
                  <a:srgbClr val="660066"/>
                </a:solidFill>
              </a:rPr>
            </a:br>
            <a:r>
              <a:rPr lang="en-US" altLang="ja-JP" i="1" dirty="0">
                <a:solidFill>
                  <a:srgbClr val="660066"/>
                </a:solidFill>
              </a:rPr>
              <a:t>Processing</a:t>
            </a:r>
            <a:endParaRPr lang="en-US" altLang="ja-JP" dirty="0">
              <a:solidFill>
                <a:srgbClr val="660066"/>
              </a:solidFill>
            </a:endParaRPr>
          </a:p>
        </p:txBody>
      </p:sp>
      <p:cxnSp>
        <p:nvCxnSpPr>
          <p:cNvPr id="8" name="Straight Arrow Connector 7"/>
          <p:cNvCxnSpPr/>
          <p:nvPr/>
        </p:nvCxnSpPr>
        <p:spPr bwMode="auto">
          <a:xfrm rot="5400000">
            <a:off x="6413500" y="1828800"/>
            <a:ext cx="1143000" cy="685800"/>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sp>
        <p:nvSpPr>
          <p:cNvPr id="9" name="TextBox 8"/>
          <p:cNvSpPr txBox="1"/>
          <p:nvPr/>
        </p:nvSpPr>
        <p:spPr>
          <a:xfrm>
            <a:off x="6934200" y="1143000"/>
            <a:ext cx="1878188" cy="461665"/>
          </a:xfrm>
          <a:prstGeom prst="rect">
            <a:avLst/>
          </a:prstGeom>
          <a:noFill/>
        </p:spPr>
        <p:txBody>
          <a:bodyPr wrap="none" rtlCol="0">
            <a:spAutoFit/>
          </a:bodyPr>
          <a:lstStyle/>
          <a:p>
            <a:r>
              <a:rPr kumimoji="1" lang="en-US" altLang="ja-JP" dirty="0" smtClean="0">
                <a:solidFill>
                  <a:srgbClr val="FF0000"/>
                </a:solidFill>
              </a:rPr>
              <a:t>8-fold vertex</a:t>
            </a:r>
            <a:endParaRPr kumimoji="1" lang="ja-JP" altLang="en-US" dirty="0">
              <a:solidFill>
                <a:srgbClr val="FF0000"/>
              </a:solidFill>
            </a:endParaRPr>
          </a:p>
        </p:txBody>
      </p:sp>
      <p:sp>
        <p:nvSpPr>
          <p:cNvPr id="11" name="TextBox 10"/>
          <p:cNvSpPr txBox="1"/>
          <p:nvPr/>
        </p:nvSpPr>
        <p:spPr>
          <a:xfrm>
            <a:off x="1600200" y="6019800"/>
            <a:ext cx="7279945" cy="369332"/>
          </a:xfrm>
          <a:prstGeom prst="rect">
            <a:avLst/>
          </a:prstGeom>
          <a:noFill/>
        </p:spPr>
        <p:txBody>
          <a:bodyPr wrap="none" rtlCol="0">
            <a:spAutoFit/>
          </a:bodyPr>
          <a:lstStyle/>
          <a:p>
            <a:r>
              <a:rPr kumimoji="1" lang="en-US" altLang="ja-JP" sz="1800" dirty="0" smtClean="0">
                <a:solidFill>
                  <a:srgbClr val="FF0000"/>
                </a:solidFill>
              </a:rPr>
              <a:t>The 8-fold vertex identified is one of the 28 Bishop &amp; Hill stress states</a:t>
            </a:r>
            <a:endParaRPr kumimoji="1" lang="ja-JP" altLang="en-US" sz="18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5159202E-C2F8-F241-90E9-3800E680ECA4}" type="slidenum">
              <a:rPr lang="en-US" altLang="ja-JP" smtClean="0"/>
              <a:pPr/>
              <a:t>22</a:t>
            </a:fld>
            <a:endParaRPr lang="en-US" altLang="ja-JP" smtClean="0"/>
          </a:p>
        </p:txBody>
      </p:sp>
      <p:sp>
        <p:nvSpPr>
          <p:cNvPr id="20482" name="Rectangle 2"/>
          <p:cNvSpPr>
            <a:spLocks noGrp="1" noChangeArrowheads="1"/>
          </p:cNvSpPr>
          <p:nvPr>
            <p:ph type="title"/>
          </p:nvPr>
        </p:nvSpPr>
        <p:spPr/>
        <p:txBody>
          <a:bodyPr/>
          <a:lstStyle/>
          <a:p>
            <a:r>
              <a:rPr lang="en-US" altLang="ja-JP"/>
              <a:t>Single crystal Y.S.: 2</a:t>
            </a:r>
          </a:p>
        </p:txBody>
      </p:sp>
      <p:sp>
        <p:nvSpPr>
          <p:cNvPr id="50180" name="Rectangle 3"/>
          <p:cNvSpPr>
            <a:spLocks noGrp="1" noChangeArrowheads="1"/>
          </p:cNvSpPr>
          <p:nvPr>
            <p:ph type="body" idx="1"/>
          </p:nvPr>
        </p:nvSpPr>
        <p:spPr/>
        <p:txBody>
          <a:bodyPr/>
          <a:lstStyle/>
          <a:p>
            <a:r>
              <a:rPr lang="en-US" altLang="ja-JP" sz="2800"/>
              <a:t>Goss</a:t>
            </a:r>
            <a:br>
              <a:rPr lang="en-US" altLang="ja-JP" sz="2800"/>
            </a:br>
            <a:r>
              <a:rPr lang="en-US" altLang="ja-JP" sz="2800"/>
              <a:t>component:</a:t>
            </a:r>
            <a:br>
              <a:rPr lang="en-US" altLang="ja-JP" sz="2800"/>
            </a:br>
            <a:r>
              <a:rPr lang="en-US" altLang="ja-JP" sz="2800"/>
              <a:t>(110)[001]</a:t>
            </a:r>
            <a:br>
              <a:rPr lang="en-US" altLang="ja-JP" sz="2800"/>
            </a:br>
            <a:r>
              <a:rPr lang="en-US" altLang="ja-JP" sz="2800"/>
              <a:t/>
            </a:r>
            <a:br>
              <a:rPr lang="en-US" altLang="ja-JP" sz="2800"/>
            </a:br>
            <a:endParaRPr lang="en-US" altLang="ja-JP" sz="2800"/>
          </a:p>
          <a:p>
            <a:r>
              <a:rPr lang="en-US" altLang="ja-JP" sz="2800"/>
              <a:t>From the</a:t>
            </a:r>
            <a:br>
              <a:rPr lang="en-US" altLang="ja-JP" sz="2800"/>
            </a:br>
            <a:r>
              <a:rPr lang="en-US" altLang="ja-JP" sz="2800"/>
              <a:t>thesis work</a:t>
            </a:r>
            <a:br>
              <a:rPr lang="en-US" altLang="ja-JP" sz="2800"/>
            </a:br>
            <a:r>
              <a:rPr lang="en-US" altLang="ja-JP" sz="2800"/>
              <a:t>of Prof.</a:t>
            </a:r>
            <a:br>
              <a:rPr lang="en-US" altLang="ja-JP" sz="2800"/>
            </a:br>
            <a:r>
              <a:rPr lang="en-US" altLang="ja-JP" sz="2800"/>
              <a:t>Piehler</a:t>
            </a:r>
          </a:p>
        </p:txBody>
      </p:sp>
      <p:pic>
        <p:nvPicPr>
          <p:cNvPr id="50181" name="Picture 4"/>
          <p:cNvPicPr>
            <a:picLocks noChangeAspect="1" noChangeArrowheads="1"/>
          </p:cNvPicPr>
          <p:nvPr/>
        </p:nvPicPr>
        <p:blipFill>
          <a:blip r:embed="rId3"/>
          <a:srcRect/>
          <a:stretch>
            <a:fillRect/>
          </a:stretch>
        </p:blipFill>
        <p:spPr bwMode="auto">
          <a:xfrm>
            <a:off x="4454525" y="1143000"/>
            <a:ext cx="4689475" cy="5030788"/>
          </a:xfrm>
          <a:prstGeom prst="rect">
            <a:avLst/>
          </a:prstGeom>
          <a:noFill/>
          <a:ln w="9525">
            <a:noFill/>
            <a:miter lim="800000"/>
            <a:headEnd/>
            <a:tailEnd/>
          </a:ln>
        </p:spPr>
      </p:pic>
      <p:sp>
        <p:nvSpPr>
          <p:cNvPr id="50182" name="Rectangle 5"/>
          <p:cNvSpPr>
            <a:spLocks noChangeArrowheads="1"/>
          </p:cNvSpPr>
          <p:nvPr/>
        </p:nvSpPr>
        <p:spPr bwMode="auto">
          <a:xfrm>
            <a:off x="0" y="41148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7" name="TextBox 6"/>
          <p:cNvSpPr txBox="1"/>
          <p:nvPr/>
        </p:nvSpPr>
        <p:spPr>
          <a:xfrm>
            <a:off x="7086600" y="990600"/>
            <a:ext cx="1878188" cy="461665"/>
          </a:xfrm>
          <a:prstGeom prst="rect">
            <a:avLst/>
          </a:prstGeom>
          <a:noFill/>
        </p:spPr>
        <p:txBody>
          <a:bodyPr wrap="none" rtlCol="0">
            <a:spAutoFit/>
          </a:bodyPr>
          <a:lstStyle/>
          <a:p>
            <a:r>
              <a:rPr kumimoji="1" lang="en-US" altLang="ja-JP" dirty="0" smtClean="0">
                <a:solidFill>
                  <a:srgbClr val="FF0000"/>
                </a:solidFill>
              </a:rPr>
              <a:t>8-fold vertex</a:t>
            </a:r>
            <a:endParaRPr kumimoji="1" lang="ja-JP" altLang="en-US" dirty="0">
              <a:solidFill>
                <a:srgbClr val="FF0000"/>
              </a:solidFill>
            </a:endParaRPr>
          </a:p>
        </p:txBody>
      </p:sp>
      <p:cxnSp>
        <p:nvCxnSpPr>
          <p:cNvPr id="8" name="Straight Arrow Connector 7"/>
          <p:cNvCxnSpPr/>
          <p:nvPr/>
        </p:nvCxnSpPr>
        <p:spPr bwMode="auto">
          <a:xfrm rot="5400000">
            <a:off x="7010400" y="1371600"/>
            <a:ext cx="381000" cy="381000"/>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sp>
        <p:nvSpPr>
          <p:cNvPr id="2" name="Rectangle 1"/>
          <p:cNvSpPr/>
          <p:nvPr/>
        </p:nvSpPr>
        <p:spPr>
          <a:xfrm>
            <a:off x="1600200" y="6172200"/>
            <a:ext cx="5334000" cy="461665"/>
          </a:xfrm>
          <a:prstGeom prst="rect">
            <a:avLst/>
          </a:prstGeom>
        </p:spPr>
        <p:txBody>
          <a:bodyPr wrap="square">
            <a:spAutoFit/>
          </a:bodyPr>
          <a:lstStyle/>
          <a:p>
            <a:r>
              <a:rPr lang="en-US" altLang="ja-JP" dirty="0" err="1" smtClean="0">
                <a:solidFill>
                  <a:srgbClr val="660066"/>
                </a:solidFill>
              </a:rPr>
              <a:t>Backofen</a:t>
            </a:r>
            <a:r>
              <a:rPr lang="en-US" altLang="ja-JP" dirty="0" smtClean="0">
                <a:solidFill>
                  <a:srgbClr val="660066"/>
                </a:solidFill>
              </a:rPr>
              <a:t>: </a:t>
            </a:r>
            <a:r>
              <a:rPr lang="en-US" altLang="ja-JP" i="1" dirty="0" smtClean="0">
                <a:solidFill>
                  <a:srgbClr val="660066"/>
                </a:solidFill>
              </a:rPr>
              <a:t>Deformation Processing</a:t>
            </a:r>
            <a:endParaRPr lang="en-US" altLang="ja-JP" dirty="0">
              <a:solidFill>
                <a:srgbClr val="660066"/>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p>
            <a:fld id="{5CCB2777-EFE2-A14F-91A6-1F5C54CA9049}" type="slidenum">
              <a:rPr lang="en-US" altLang="ja-JP" smtClean="0"/>
              <a:pPr/>
              <a:t>23</a:t>
            </a:fld>
            <a:endParaRPr lang="en-US" altLang="ja-JP" smtClean="0"/>
          </a:p>
        </p:txBody>
      </p:sp>
      <p:sp>
        <p:nvSpPr>
          <p:cNvPr id="21506" name="Rectangle 2"/>
          <p:cNvSpPr>
            <a:spLocks noGrp="1" noChangeArrowheads="1"/>
          </p:cNvSpPr>
          <p:nvPr>
            <p:ph type="title"/>
          </p:nvPr>
        </p:nvSpPr>
        <p:spPr/>
        <p:txBody>
          <a:bodyPr/>
          <a:lstStyle/>
          <a:p>
            <a:r>
              <a:rPr lang="en-US" altLang="ja-JP"/>
              <a:t>Single crystal Y.S.: 3</a:t>
            </a:r>
          </a:p>
        </p:txBody>
      </p:sp>
      <p:pic>
        <p:nvPicPr>
          <p:cNvPr id="52229" name="Picture 4"/>
          <p:cNvPicPr>
            <a:picLocks noChangeAspect="1" noChangeArrowheads="1"/>
          </p:cNvPicPr>
          <p:nvPr/>
        </p:nvPicPr>
        <p:blipFill>
          <a:blip r:embed="rId3"/>
          <a:srcRect/>
          <a:stretch>
            <a:fillRect/>
          </a:stretch>
        </p:blipFill>
        <p:spPr bwMode="auto">
          <a:xfrm>
            <a:off x="3429000" y="1066800"/>
            <a:ext cx="5567363" cy="5026025"/>
          </a:xfrm>
          <a:prstGeom prst="rect">
            <a:avLst/>
          </a:prstGeom>
          <a:noFill/>
          <a:ln w="9525">
            <a:noFill/>
            <a:miter lim="800000"/>
            <a:headEnd/>
            <a:tailEnd/>
          </a:ln>
        </p:spPr>
      </p:pic>
      <p:sp>
        <p:nvSpPr>
          <p:cNvPr id="52230" name="Rectangle 5"/>
          <p:cNvSpPr>
            <a:spLocks noChangeArrowheads="1"/>
          </p:cNvSpPr>
          <p:nvPr/>
        </p:nvSpPr>
        <p:spPr bwMode="auto">
          <a:xfrm>
            <a:off x="0" y="41148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52228" name="Rectangle 3"/>
          <p:cNvSpPr>
            <a:spLocks noGrp="1" noChangeArrowheads="1"/>
          </p:cNvSpPr>
          <p:nvPr>
            <p:ph type="body" idx="1"/>
          </p:nvPr>
        </p:nvSpPr>
        <p:spPr>
          <a:xfrm>
            <a:off x="1371600" y="1295400"/>
            <a:ext cx="2514600" cy="4114800"/>
          </a:xfrm>
        </p:spPr>
        <p:txBody>
          <a:bodyPr/>
          <a:lstStyle/>
          <a:p>
            <a:pPr>
              <a:buNone/>
            </a:pPr>
            <a:r>
              <a:rPr lang="en-US" altLang="ja-JP" dirty="0"/>
              <a:t>Copper:</a:t>
            </a:r>
            <a:br>
              <a:rPr lang="en-US" altLang="ja-JP" dirty="0"/>
            </a:br>
            <a:r>
              <a:rPr lang="en-US" altLang="ja-JP" dirty="0"/>
              <a:t>(111)[112]</a:t>
            </a:r>
          </a:p>
        </p:txBody>
      </p:sp>
      <p:cxnSp>
        <p:nvCxnSpPr>
          <p:cNvPr id="7" name="Straight Arrow Connector 6"/>
          <p:cNvCxnSpPr/>
          <p:nvPr/>
        </p:nvCxnSpPr>
        <p:spPr bwMode="auto">
          <a:xfrm rot="5400000">
            <a:off x="7239000" y="1447800"/>
            <a:ext cx="1143000" cy="685800"/>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sp>
        <p:nvSpPr>
          <p:cNvPr id="8" name="TextBox 7"/>
          <p:cNvSpPr txBox="1"/>
          <p:nvPr/>
        </p:nvSpPr>
        <p:spPr>
          <a:xfrm>
            <a:off x="7265812" y="838200"/>
            <a:ext cx="1878188" cy="461665"/>
          </a:xfrm>
          <a:prstGeom prst="rect">
            <a:avLst/>
          </a:prstGeom>
          <a:noFill/>
        </p:spPr>
        <p:txBody>
          <a:bodyPr wrap="none" rtlCol="0">
            <a:spAutoFit/>
          </a:bodyPr>
          <a:lstStyle/>
          <a:p>
            <a:r>
              <a:rPr kumimoji="1" lang="en-US" altLang="ja-JP" dirty="0" smtClean="0">
                <a:solidFill>
                  <a:srgbClr val="FF0000"/>
                </a:solidFill>
              </a:rPr>
              <a:t>6-fold vertex</a:t>
            </a:r>
            <a:endParaRPr kumimoji="1" lang="ja-JP" altLang="en-US" dirty="0">
              <a:solidFill>
                <a:srgbClr val="FF0000"/>
              </a:solidFill>
            </a:endParaRPr>
          </a:p>
        </p:txBody>
      </p:sp>
      <p:sp>
        <p:nvSpPr>
          <p:cNvPr id="9" name="Rectangle 8"/>
          <p:cNvSpPr/>
          <p:nvPr/>
        </p:nvSpPr>
        <p:spPr>
          <a:xfrm>
            <a:off x="1600200" y="6172200"/>
            <a:ext cx="5334000" cy="461665"/>
          </a:xfrm>
          <a:prstGeom prst="rect">
            <a:avLst/>
          </a:prstGeom>
        </p:spPr>
        <p:txBody>
          <a:bodyPr wrap="square">
            <a:spAutoFit/>
          </a:bodyPr>
          <a:lstStyle/>
          <a:p>
            <a:r>
              <a:rPr lang="en-US" altLang="ja-JP" dirty="0" err="1" smtClean="0">
                <a:solidFill>
                  <a:srgbClr val="660066"/>
                </a:solidFill>
              </a:rPr>
              <a:t>Backofen</a:t>
            </a:r>
            <a:r>
              <a:rPr lang="en-US" altLang="ja-JP" dirty="0" smtClean="0">
                <a:solidFill>
                  <a:srgbClr val="660066"/>
                </a:solidFill>
              </a:rPr>
              <a:t>: </a:t>
            </a:r>
            <a:r>
              <a:rPr lang="en-US" altLang="ja-JP" i="1" dirty="0" smtClean="0">
                <a:solidFill>
                  <a:srgbClr val="660066"/>
                </a:solidFill>
              </a:rPr>
              <a:t>Deformation Processing</a:t>
            </a:r>
            <a:endParaRPr lang="en-US" altLang="ja-JP" dirty="0">
              <a:solidFill>
                <a:srgbClr val="660066"/>
              </a:solidFill>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p>
            <a:fld id="{C63E10AC-CF51-C24E-9599-EA911B3A2099}" type="slidenum">
              <a:rPr lang="en-US" altLang="ja-JP" smtClean="0"/>
              <a:pPr/>
              <a:t>24</a:t>
            </a:fld>
            <a:endParaRPr lang="en-US" altLang="ja-JP" smtClean="0"/>
          </a:p>
        </p:txBody>
      </p:sp>
      <p:sp>
        <p:nvSpPr>
          <p:cNvPr id="22530" name="Rectangle 2"/>
          <p:cNvSpPr>
            <a:spLocks noGrp="1" noChangeArrowheads="1"/>
          </p:cNvSpPr>
          <p:nvPr>
            <p:ph type="title"/>
          </p:nvPr>
        </p:nvSpPr>
        <p:spPr/>
        <p:txBody>
          <a:bodyPr/>
          <a:lstStyle/>
          <a:p>
            <a:r>
              <a:rPr lang="en-US" altLang="ja-JP"/>
              <a:t>Polycrystal Yield Surfaces</a:t>
            </a:r>
          </a:p>
        </p:txBody>
      </p:sp>
      <p:sp>
        <p:nvSpPr>
          <p:cNvPr id="54276" name="Rectangle 3"/>
          <p:cNvSpPr>
            <a:spLocks noGrp="1" noChangeArrowheads="1"/>
          </p:cNvSpPr>
          <p:nvPr>
            <p:ph type="body" idx="1"/>
          </p:nvPr>
        </p:nvSpPr>
        <p:spPr>
          <a:xfrm>
            <a:off x="1676400" y="1295400"/>
            <a:ext cx="6781800" cy="4572000"/>
          </a:xfrm>
        </p:spPr>
        <p:txBody>
          <a:bodyPr/>
          <a:lstStyle/>
          <a:p>
            <a:r>
              <a:rPr lang="en-US" altLang="ja-JP" dirty="0"/>
              <a:t>As discussed in the</a:t>
            </a:r>
            <a:r>
              <a:rPr lang="en-US" altLang="ja-JP" dirty="0" smtClean="0"/>
              <a:t> notes about how to use </a:t>
            </a:r>
            <a:r>
              <a:rPr lang="en-US" altLang="ja-JP" dirty="0" err="1" smtClean="0"/>
              <a:t>LApp</a:t>
            </a:r>
            <a:r>
              <a:rPr lang="en-US" altLang="ja-JP" dirty="0"/>
              <a:t>, the method of calculation of a polycrystal Y.S. is simple.  Each point on the Y.S. corresponds to a particular straining direction: the stress state of the polycrystal is the average of the stresses in the individual grains.</a:t>
            </a:r>
          </a:p>
        </p:txBody>
      </p:sp>
      <p:sp>
        <p:nvSpPr>
          <p:cNvPr id="54277" name="Rectangle 4"/>
          <p:cNvSpPr>
            <a:spLocks noChangeArrowheads="1"/>
          </p:cNvSpPr>
          <p:nvPr/>
        </p:nvSpPr>
        <p:spPr bwMode="auto">
          <a:xfrm>
            <a:off x="0" y="41148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p>
            <a:fld id="{0A6C2215-13A6-AF45-A3FD-0ECDC85B01DF}" type="slidenum">
              <a:rPr lang="en-US" altLang="ja-JP" smtClean="0"/>
              <a:pPr/>
              <a:t>25</a:t>
            </a:fld>
            <a:endParaRPr lang="en-US" altLang="ja-JP" smtClean="0"/>
          </a:p>
        </p:txBody>
      </p:sp>
      <p:sp>
        <p:nvSpPr>
          <p:cNvPr id="47106" name="Rectangle 2"/>
          <p:cNvSpPr>
            <a:spLocks noGrp="1" noChangeArrowheads="1"/>
          </p:cNvSpPr>
          <p:nvPr>
            <p:ph type="title"/>
          </p:nvPr>
        </p:nvSpPr>
        <p:spPr/>
        <p:txBody>
          <a:bodyPr/>
          <a:lstStyle/>
          <a:p>
            <a:r>
              <a:rPr lang="en-US" altLang="ja-JP"/>
              <a:t>Polycrystal Y.S. construction</a:t>
            </a:r>
          </a:p>
        </p:txBody>
      </p:sp>
      <p:sp>
        <p:nvSpPr>
          <p:cNvPr id="56324" name="Rectangle 3"/>
          <p:cNvSpPr>
            <a:spLocks noGrp="1" noChangeArrowheads="1"/>
          </p:cNvSpPr>
          <p:nvPr>
            <p:ph type="body" idx="1"/>
          </p:nvPr>
        </p:nvSpPr>
        <p:spPr/>
        <p:txBody>
          <a:bodyPr/>
          <a:lstStyle/>
          <a:p>
            <a:r>
              <a:rPr lang="en-US" altLang="ja-JP"/>
              <a:t>2 methods commonly used:</a:t>
            </a:r>
          </a:p>
          <a:p>
            <a:pPr lvl="1"/>
            <a:r>
              <a:rPr lang="en-US" altLang="ja-JP"/>
              <a:t>(a) locus of yield points in stress space</a:t>
            </a:r>
          </a:p>
          <a:p>
            <a:pPr lvl="1"/>
            <a:r>
              <a:rPr lang="en-US" altLang="ja-JP"/>
              <a:t>(b) convex hull of tangents</a:t>
            </a:r>
          </a:p>
          <a:p>
            <a:r>
              <a:rPr lang="en-US" altLang="ja-JP"/>
              <a:t>Yield point loci is straightforward: simply plot the stress in 2D (or higher) space.</a:t>
            </a:r>
          </a:p>
        </p:txBody>
      </p:sp>
      <p:sp>
        <p:nvSpPr>
          <p:cNvPr id="56325" name="Rectangle 4"/>
          <p:cNvSpPr>
            <a:spLocks noChangeArrowheads="1"/>
          </p:cNvSpPr>
          <p:nvPr/>
        </p:nvSpPr>
        <p:spPr bwMode="auto">
          <a:xfrm>
            <a:off x="0" y="24384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p>
            <a:fld id="{CAEFB705-DD61-C541-A8EA-605902C6A502}" type="slidenum">
              <a:rPr lang="en-US" altLang="ja-JP" smtClean="0"/>
              <a:pPr/>
              <a:t>26</a:t>
            </a:fld>
            <a:endParaRPr lang="en-US" altLang="ja-JP" smtClean="0"/>
          </a:p>
        </p:txBody>
      </p:sp>
      <p:sp>
        <p:nvSpPr>
          <p:cNvPr id="48130" name="Rectangle 2"/>
          <p:cNvSpPr>
            <a:spLocks noGrp="1" noChangeArrowheads="1"/>
          </p:cNvSpPr>
          <p:nvPr>
            <p:ph type="title"/>
          </p:nvPr>
        </p:nvSpPr>
        <p:spPr/>
        <p:txBody>
          <a:bodyPr/>
          <a:lstStyle/>
          <a:p>
            <a:r>
              <a:rPr lang="en-US" altLang="ja-JP"/>
              <a:t>Tangent construction</a:t>
            </a:r>
          </a:p>
        </p:txBody>
      </p:sp>
      <p:sp>
        <p:nvSpPr>
          <p:cNvPr id="58372" name="Rectangle 3"/>
          <p:cNvSpPr>
            <a:spLocks noGrp="1" noChangeArrowheads="1"/>
          </p:cNvSpPr>
          <p:nvPr>
            <p:ph type="body" idx="1"/>
          </p:nvPr>
        </p:nvSpPr>
        <p:spPr>
          <a:xfrm>
            <a:off x="1676400" y="1447800"/>
            <a:ext cx="6781800" cy="4114800"/>
          </a:xfrm>
        </p:spPr>
        <p:txBody>
          <a:bodyPr/>
          <a:lstStyle/>
          <a:p>
            <a:pPr>
              <a:lnSpc>
                <a:spcPct val="90000"/>
              </a:lnSpc>
              <a:buFontTx/>
              <a:buNone/>
            </a:pPr>
            <a:r>
              <a:rPr lang="en-US" altLang="ja-JP" sz="2800"/>
              <a:t>(1) Draw a line from the origin parallel to the applied strain direction. </a:t>
            </a:r>
          </a:p>
          <a:p>
            <a:pPr>
              <a:lnSpc>
                <a:spcPct val="90000"/>
              </a:lnSpc>
              <a:buFontTx/>
              <a:buNone/>
            </a:pPr>
            <a:r>
              <a:rPr lang="en-US" altLang="ja-JP" sz="2800"/>
              <a:t>(2) Locate the distance from the origin by the average Taylor factor. </a:t>
            </a:r>
          </a:p>
          <a:p>
            <a:pPr>
              <a:lnSpc>
                <a:spcPct val="90000"/>
              </a:lnSpc>
              <a:buFontTx/>
              <a:buNone/>
            </a:pPr>
            <a:r>
              <a:rPr lang="en-US" altLang="ja-JP" sz="2800"/>
              <a:t>(3) Draw a perpendicular to the radius.  </a:t>
            </a:r>
          </a:p>
          <a:p>
            <a:pPr>
              <a:lnSpc>
                <a:spcPct val="90000"/>
              </a:lnSpc>
              <a:buFontTx/>
              <a:buNone/>
            </a:pPr>
            <a:r>
              <a:rPr lang="en-US" altLang="ja-JP" sz="2800"/>
              <a:t>(4) Repeat for all strain directions of interest.</a:t>
            </a:r>
          </a:p>
          <a:p>
            <a:pPr>
              <a:lnSpc>
                <a:spcPct val="90000"/>
              </a:lnSpc>
              <a:buFontTx/>
              <a:buNone/>
            </a:pPr>
            <a:r>
              <a:rPr lang="en-US" altLang="ja-JP" sz="2800"/>
              <a:t>(5) The </a:t>
            </a:r>
            <a:r>
              <a:rPr lang="en-US" altLang="ja-JP" sz="2800" i="1"/>
              <a:t>yield surface </a:t>
            </a:r>
            <a:r>
              <a:rPr lang="en-US" altLang="ja-JP" sz="2800"/>
              <a:t>is the inner envelope of the tangent lines.</a:t>
            </a:r>
          </a:p>
        </p:txBody>
      </p:sp>
      <p:sp>
        <p:nvSpPr>
          <p:cNvPr id="58373" name="Rectangle 4"/>
          <p:cNvSpPr>
            <a:spLocks noChangeArrowheads="1"/>
          </p:cNvSpPr>
          <p:nvPr/>
        </p:nvSpPr>
        <p:spPr bwMode="auto">
          <a:xfrm>
            <a:off x="0" y="24384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a:spLocks noGrp="1"/>
          </p:cNvSpPr>
          <p:nvPr>
            <p:ph type="sldNum" sz="quarter" idx="12"/>
          </p:nvPr>
        </p:nvSpPr>
        <p:spPr>
          <a:noFill/>
        </p:spPr>
        <p:txBody>
          <a:bodyPr/>
          <a:lstStyle/>
          <a:p>
            <a:fld id="{A6AF70C6-91AA-2646-A9E9-EBFEB014908E}" type="slidenum">
              <a:rPr lang="en-US" altLang="ja-JP" smtClean="0"/>
              <a:pPr/>
              <a:t>27</a:t>
            </a:fld>
            <a:endParaRPr lang="en-US" altLang="ja-JP" smtClean="0"/>
          </a:p>
        </p:txBody>
      </p:sp>
      <p:sp>
        <p:nvSpPr>
          <p:cNvPr id="49154" name="Rectangle 2"/>
          <p:cNvSpPr>
            <a:spLocks noGrp="1" noChangeArrowheads="1"/>
          </p:cNvSpPr>
          <p:nvPr>
            <p:ph type="title"/>
          </p:nvPr>
        </p:nvSpPr>
        <p:spPr/>
        <p:txBody>
          <a:bodyPr/>
          <a:lstStyle/>
          <a:p>
            <a:r>
              <a:rPr lang="en-US" altLang="ja-JP"/>
              <a:t>Tangent construction: 2</a:t>
            </a:r>
          </a:p>
        </p:txBody>
      </p:sp>
      <p:sp>
        <p:nvSpPr>
          <p:cNvPr id="60420" name="Line 3"/>
          <p:cNvSpPr>
            <a:spLocks noChangeShapeType="1"/>
          </p:cNvSpPr>
          <p:nvPr/>
        </p:nvSpPr>
        <p:spPr bwMode="auto">
          <a:xfrm flipV="1">
            <a:off x="2374900" y="1981200"/>
            <a:ext cx="0" cy="2438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a:p>
        </p:txBody>
      </p:sp>
      <p:sp>
        <p:nvSpPr>
          <p:cNvPr id="60421" name="Line 4"/>
          <p:cNvSpPr>
            <a:spLocks noChangeShapeType="1"/>
          </p:cNvSpPr>
          <p:nvPr/>
        </p:nvSpPr>
        <p:spPr bwMode="auto">
          <a:xfrm>
            <a:off x="2374900" y="4419600"/>
            <a:ext cx="2667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a:p>
        </p:txBody>
      </p:sp>
      <p:sp>
        <p:nvSpPr>
          <p:cNvPr id="49157" name="Text Box 5"/>
          <p:cNvSpPr txBox="1">
            <a:spLocks noChangeArrowheads="1"/>
          </p:cNvSpPr>
          <p:nvPr/>
        </p:nvSpPr>
        <p:spPr bwMode="auto">
          <a:xfrm>
            <a:off x="5181600" y="4191000"/>
            <a:ext cx="469900" cy="457200"/>
          </a:xfrm>
          <a:prstGeom prst="rect">
            <a:avLst/>
          </a:prstGeom>
          <a:noFill/>
          <a:ln w="9525">
            <a:noFill/>
            <a:miter lim="800000"/>
            <a:headEnd/>
            <a:tailEnd/>
          </a:ln>
        </p:spPr>
        <p:txBody>
          <a:bodyPr wrap="none">
            <a:prstTxWarp prst="textNoShape">
              <a:avLst/>
            </a:prstTxWarp>
            <a:spAutoFit/>
          </a:bodyPr>
          <a:lstStyle/>
          <a:p>
            <a:r>
              <a:rPr lang="en-US" altLang="ja-JP">
                <a:latin typeface="Symbol" charset="2"/>
              </a:rPr>
              <a:t>s</a:t>
            </a:r>
            <a:r>
              <a:rPr lang="en-US" altLang="ja-JP" baseline="-25000">
                <a:latin typeface="Symbol" charset="2"/>
              </a:rPr>
              <a:t>1</a:t>
            </a:r>
            <a:endParaRPr lang="en-US" altLang="ja-JP">
              <a:latin typeface="Symbol" charset="2"/>
            </a:endParaRPr>
          </a:p>
        </p:txBody>
      </p:sp>
      <p:sp>
        <p:nvSpPr>
          <p:cNvPr id="49158" name="Text Box 6"/>
          <p:cNvSpPr txBox="1">
            <a:spLocks noChangeArrowheads="1"/>
          </p:cNvSpPr>
          <p:nvPr/>
        </p:nvSpPr>
        <p:spPr bwMode="auto">
          <a:xfrm>
            <a:off x="1828800" y="1981200"/>
            <a:ext cx="469900" cy="457200"/>
          </a:xfrm>
          <a:prstGeom prst="rect">
            <a:avLst/>
          </a:prstGeom>
          <a:noFill/>
          <a:ln w="9525">
            <a:noFill/>
            <a:miter lim="800000"/>
            <a:headEnd/>
            <a:tailEnd/>
          </a:ln>
        </p:spPr>
        <p:txBody>
          <a:bodyPr wrap="none">
            <a:prstTxWarp prst="textNoShape">
              <a:avLst/>
            </a:prstTxWarp>
            <a:spAutoFit/>
          </a:bodyPr>
          <a:lstStyle/>
          <a:p>
            <a:r>
              <a:rPr lang="en-US" altLang="ja-JP">
                <a:latin typeface="Symbol" charset="2"/>
              </a:rPr>
              <a:t>s</a:t>
            </a:r>
            <a:r>
              <a:rPr lang="en-US" altLang="ja-JP" baseline="-25000">
                <a:latin typeface="Symbol" charset="2"/>
              </a:rPr>
              <a:t>2</a:t>
            </a:r>
            <a:endParaRPr lang="en-US" altLang="ja-JP">
              <a:latin typeface="Symbol" charset="2"/>
            </a:endParaRPr>
          </a:p>
        </p:txBody>
      </p:sp>
      <p:sp>
        <p:nvSpPr>
          <p:cNvPr id="49159" name="Line 7"/>
          <p:cNvSpPr>
            <a:spLocks noChangeShapeType="1"/>
          </p:cNvSpPr>
          <p:nvPr/>
        </p:nvSpPr>
        <p:spPr bwMode="auto">
          <a:xfrm flipV="1">
            <a:off x="2374900" y="2438400"/>
            <a:ext cx="2971800" cy="1981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a:p>
        </p:txBody>
      </p:sp>
      <p:sp>
        <p:nvSpPr>
          <p:cNvPr id="49160" name="Oval 8"/>
          <p:cNvSpPr>
            <a:spLocks noChangeArrowheads="1"/>
          </p:cNvSpPr>
          <p:nvPr/>
        </p:nvSpPr>
        <p:spPr bwMode="auto">
          <a:xfrm>
            <a:off x="4432300" y="2940050"/>
            <a:ext cx="152400" cy="152400"/>
          </a:xfrm>
          <a:prstGeom prst="ellipse">
            <a:avLst/>
          </a:prstGeom>
          <a:solidFill>
            <a:srgbClr val="CC0000"/>
          </a:solidFill>
          <a:ln w="9525">
            <a:solidFill>
              <a:schemeClr val="tx1"/>
            </a:solidFill>
            <a:round/>
            <a:headEnd/>
            <a:tailEnd/>
          </a:ln>
        </p:spPr>
        <p:txBody>
          <a:bodyPr wrap="none" anchor="ctr">
            <a:prstTxWarp prst="textNoShape">
              <a:avLst/>
            </a:prstTxWarp>
          </a:bodyPr>
          <a:lstStyle/>
          <a:p>
            <a:endParaRPr lang="ja-JP" altLang="en-US">
              <a:ea typeface="ＭＳ Ｐゴシック" charset="-128"/>
            </a:endParaRPr>
          </a:p>
        </p:txBody>
      </p:sp>
      <p:sp>
        <p:nvSpPr>
          <p:cNvPr id="49161" name="Line 9"/>
          <p:cNvSpPr>
            <a:spLocks noChangeShapeType="1"/>
          </p:cNvSpPr>
          <p:nvPr/>
        </p:nvSpPr>
        <p:spPr bwMode="auto">
          <a:xfrm>
            <a:off x="3768725" y="1905000"/>
            <a:ext cx="1524000" cy="2286000"/>
          </a:xfrm>
          <a:prstGeom prst="line">
            <a:avLst/>
          </a:prstGeom>
          <a:noFill/>
          <a:ln w="28575">
            <a:solidFill>
              <a:schemeClr val="tx1"/>
            </a:solidFill>
            <a:round/>
            <a:headEnd/>
            <a:tailEnd/>
          </a:ln>
        </p:spPr>
        <p:txBody>
          <a:bodyPr wrap="none" anchor="ctr">
            <a:prstTxWarp prst="textNoShape">
              <a:avLst/>
            </a:prstTxWarp>
          </a:bodyPr>
          <a:lstStyle/>
          <a:p>
            <a:endParaRPr lang="ja-JP" altLang="en-US"/>
          </a:p>
        </p:txBody>
      </p:sp>
      <p:sp>
        <p:nvSpPr>
          <p:cNvPr id="49162" name="Text Box 10"/>
          <p:cNvSpPr txBox="1">
            <a:spLocks noChangeArrowheads="1"/>
          </p:cNvSpPr>
          <p:nvPr/>
        </p:nvSpPr>
        <p:spPr bwMode="auto">
          <a:xfrm>
            <a:off x="5118100" y="1828800"/>
            <a:ext cx="487363" cy="457200"/>
          </a:xfrm>
          <a:prstGeom prst="rect">
            <a:avLst/>
          </a:prstGeom>
          <a:noFill/>
          <a:ln w="9525">
            <a:noFill/>
            <a:miter lim="800000"/>
            <a:headEnd/>
            <a:tailEnd/>
          </a:ln>
        </p:spPr>
        <p:txBody>
          <a:bodyPr wrap="none">
            <a:prstTxWarp prst="textNoShape">
              <a:avLst/>
            </a:prstTxWarp>
            <a:spAutoFit/>
          </a:bodyPr>
          <a:lstStyle/>
          <a:p>
            <a:r>
              <a:rPr lang="en-US" altLang="ja-JP">
                <a:solidFill>
                  <a:srgbClr val="CC0000"/>
                </a:solidFill>
              </a:rPr>
              <a:t>d</a:t>
            </a:r>
            <a:r>
              <a:rPr lang="en-US" altLang="ja-JP">
                <a:solidFill>
                  <a:srgbClr val="CC0000"/>
                </a:solidFill>
                <a:latin typeface="Symbol" charset="2"/>
              </a:rPr>
              <a:t>e</a:t>
            </a:r>
            <a:endParaRPr lang="en-US" altLang="ja-JP" baseline="-25000">
              <a:solidFill>
                <a:srgbClr val="CC0000"/>
              </a:solidFill>
            </a:endParaRPr>
          </a:p>
        </p:txBody>
      </p:sp>
      <p:sp>
        <p:nvSpPr>
          <p:cNvPr id="49163" name="AutoShape 11"/>
          <p:cNvSpPr>
            <a:spLocks/>
          </p:cNvSpPr>
          <p:nvPr/>
        </p:nvSpPr>
        <p:spPr bwMode="auto">
          <a:xfrm rot="3315964">
            <a:off x="3144838" y="2220913"/>
            <a:ext cx="228600" cy="2514600"/>
          </a:xfrm>
          <a:prstGeom prst="leftBrace">
            <a:avLst>
              <a:gd name="adj1" fmla="val 91667"/>
              <a:gd name="adj2" fmla="val 50000"/>
            </a:avLst>
          </a:prstGeom>
          <a:noFill/>
          <a:ln w="9525">
            <a:solidFill>
              <a:srgbClr val="CC0000"/>
            </a:solidFill>
            <a:round/>
            <a:headEnd/>
            <a:tailEnd/>
          </a:ln>
        </p:spPr>
        <p:txBody>
          <a:bodyPr wrap="none" anchor="ctr">
            <a:prstTxWarp prst="textNoShape">
              <a:avLst/>
            </a:prstTxWarp>
          </a:bodyPr>
          <a:lstStyle/>
          <a:p>
            <a:endParaRPr lang="ja-JP" altLang="en-US">
              <a:ea typeface="ＭＳ Ｐゴシック" charset="-128"/>
            </a:endParaRPr>
          </a:p>
        </p:txBody>
      </p:sp>
      <p:sp>
        <p:nvSpPr>
          <p:cNvPr id="49164" name="Text Box 12"/>
          <p:cNvSpPr txBox="1">
            <a:spLocks noChangeArrowheads="1"/>
          </p:cNvSpPr>
          <p:nvPr/>
        </p:nvSpPr>
        <p:spPr bwMode="auto">
          <a:xfrm>
            <a:off x="2590800" y="2971800"/>
            <a:ext cx="793750" cy="457200"/>
          </a:xfrm>
          <a:prstGeom prst="rect">
            <a:avLst/>
          </a:prstGeom>
          <a:noFill/>
          <a:ln w="9525">
            <a:noFill/>
            <a:miter lim="800000"/>
            <a:headEnd/>
            <a:tailEnd/>
          </a:ln>
        </p:spPr>
        <p:txBody>
          <a:bodyPr wrap="none">
            <a:prstTxWarp prst="textNoShape">
              <a:avLst/>
            </a:prstTxWarp>
            <a:spAutoFit/>
          </a:bodyPr>
          <a:lstStyle/>
          <a:p>
            <a:r>
              <a:rPr lang="en-US" altLang="ja-JP" i="1"/>
              <a:t>&lt;M&gt;</a:t>
            </a:r>
          </a:p>
        </p:txBody>
      </p:sp>
      <p:sp>
        <p:nvSpPr>
          <p:cNvPr id="49165" name="Rectangle 13"/>
          <p:cNvSpPr>
            <a:spLocks noChangeArrowheads="1"/>
          </p:cNvSpPr>
          <p:nvPr/>
        </p:nvSpPr>
        <p:spPr bwMode="auto">
          <a:xfrm rot="3399131">
            <a:off x="4551363" y="2916238"/>
            <a:ext cx="228600" cy="228600"/>
          </a:xfrm>
          <a:prstGeom prst="rect">
            <a:avLst/>
          </a:prstGeom>
          <a:noFill/>
          <a:ln w="9525">
            <a:solidFill>
              <a:schemeClr val="tx1"/>
            </a:solidFill>
            <a:miter lim="800000"/>
            <a:headEnd/>
            <a:tailEnd/>
          </a:ln>
        </p:spPr>
        <p:txBody>
          <a:bodyPr wrap="none" anchor="ctr">
            <a:prstTxWarp prst="textNoShape">
              <a:avLst/>
            </a:prstTxWarp>
          </a:bodyPr>
          <a:lstStyle/>
          <a:p>
            <a:endParaRPr lang="ja-JP" altLang="en-US">
              <a:ea typeface="ＭＳ Ｐゴシック" charset="-128"/>
            </a:endParaRPr>
          </a:p>
        </p:txBody>
      </p:sp>
      <p:pic>
        <p:nvPicPr>
          <p:cNvPr id="49166" name="Picture 14"/>
          <p:cNvPicPr>
            <a:picLocks noChangeAspect="1" noChangeArrowheads="1"/>
          </p:cNvPicPr>
          <p:nvPr/>
        </p:nvPicPr>
        <p:blipFill>
          <a:blip r:embed="rId3"/>
          <a:srcRect l="62341" t="26718" r="551" b="42169"/>
          <a:stretch>
            <a:fillRect/>
          </a:stretch>
        </p:blipFill>
        <p:spPr bwMode="auto">
          <a:xfrm>
            <a:off x="5943600" y="1981200"/>
            <a:ext cx="2514600" cy="2514600"/>
          </a:xfrm>
          <a:prstGeom prst="rect">
            <a:avLst/>
          </a:prstGeom>
          <a:noFill/>
          <a:ln w="9525">
            <a:noFill/>
            <a:miter lim="800000"/>
            <a:headEnd/>
            <a:tailEnd/>
          </a:ln>
        </p:spPr>
      </p:pic>
      <p:sp>
        <p:nvSpPr>
          <p:cNvPr id="60432" name="Text Box 15"/>
          <p:cNvSpPr txBox="1">
            <a:spLocks noChangeArrowheads="1"/>
          </p:cNvSpPr>
          <p:nvPr/>
        </p:nvSpPr>
        <p:spPr bwMode="auto">
          <a:xfrm>
            <a:off x="4937125" y="5373688"/>
            <a:ext cx="1184275" cy="457200"/>
          </a:xfrm>
          <a:prstGeom prst="rect">
            <a:avLst/>
          </a:prstGeom>
          <a:noFill/>
          <a:ln w="9525">
            <a:noFill/>
            <a:miter lim="800000"/>
            <a:headEnd/>
            <a:tailEnd/>
          </a:ln>
        </p:spPr>
        <p:txBody>
          <a:bodyPr wrap="none">
            <a:prstTxWarp prst="textNoShape">
              <a:avLst/>
            </a:prstTxWarp>
            <a:spAutoFit/>
          </a:bodyPr>
          <a:lstStyle/>
          <a:p>
            <a:r>
              <a:rPr lang="en-US" altLang="ja-JP">
                <a:solidFill>
                  <a:srgbClr val="660066"/>
                </a:solidFill>
              </a:rPr>
              <a:t>[Kocks]</a:t>
            </a:r>
          </a:p>
        </p:txBody>
      </p:sp>
      <p:sp>
        <p:nvSpPr>
          <p:cNvPr id="17" name="Rectangle 4"/>
          <p:cNvSpPr>
            <a:spLocks noChangeArrowheads="1"/>
          </p:cNvSpPr>
          <p:nvPr/>
        </p:nvSpPr>
        <p:spPr bwMode="auto">
          <a:xfrm>
            <a:off x="0" y="29718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7"/>
                                        </p:tgtEl>
                                        <p:attrNameLst>
                                          <p:attrName>style.visibility</p:attrName>
                                        </p:attrNameLst>
                                      </p:cBhvr>
                                      <p:to>
                                        <p:strVal val="visible"/>
                                      </p:to>
                                    </p:set>
                                    <p:anim calcmode="lin" valueType="num">
                                      <p:cBhvr additive="base">
                                        <p:cTn id="7" dur="500" fill="hold"/>
                                        <p:tgtEl>
                                          <p:spTgt spid="49157"/>
                                        </p:tgtEl>
                                        <p:attrNameLst>
                                          <p:attrName>ppt_x</p:attrName>
                                        </p:attrNameLst>
                                      </p:cBhvr>
                                      <p:tavLst>
                                        <p:tav tm="0">
                                          <p:val>
                                            <p:strVal val="0-#ppt_w/2"/>
                                          </p:val>
                                        </p:tav>
                                        <p:tav tm="100000">
                                          <p:val>
                                            <p:strVal val="#ppt_x"/>
                                          </p:val>
                                        </p:tav>
                                      </p:tavLst>
                                    </p:anim>
                                    <p:anim calcmode="lin" valueType="num">
                                      <p:cBhvr additive="base">
                                        <p:cTn id="8" dur="500" fill="hold"/>
                                        <p:tgtEl>
                                          <p:spTgt spid="4915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8"/>
                                        </p:tgtEl>
                                        <p:attrNameLst>
                                          <p:attrName>style.visibility</p:attrName>
                                        </p:attrNameLst>
                                      </p:cBhvr>
                                      <p:to>
                                        <p:strVal val="visible"/>
                                      </p:to>
                                    </p:set>
                                    <p:anim calcmode="lin" valueType="num">
                                      <p:cBhvr additive="base">
                                        <p:cTn id="13" dur="500" fill="hold"/>
                                        <p:tgtEl>
                                          <p:spTgt spid="49158"/>
                                        </p:tgtEl>
                                        <p:attrNameLst>
                                          <p:attrName>ppt_x</p:attrName>
                                        </p:attrNameLst>
                                      </p:cBhvr>
                                      <p:tavLst>
                                        <p:tav tm="0">
                                          <p:val>
                                            <p:strVal val="0-#ppt_w/2"/>
                                          </p:val>
                                        </p:tav>
                                        <p:tav tm="100000">
                                          <p:val>
                                            <p:strVal val="#ppt_x"/>
                                          </p:val>
                                        </p:tav>
                                      </p:tavLst>
                                    </p:anim>
                                    <p:anim calcmode="lin" valueType="num">
                                      <p:cBhvr additive="base">
                                        <p:cTn id="14" dur="500" fill="hold"/>
                                        <p:tgtEl>
                                          <p:spTgt spid="4915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9"/>
                                        </p:tgtEl>
                                        <p:attrNameLst>
                                          <p:attrName>style.visibility</p:attrName>
                                        </p:attrNameLst>
                                      </p:cBhvr>
                                      <p:to>
                                        <p:strVal val="visible"/>
                                      </p:to>
                                    </p:set>
                                    <p:anim calcmode="lin" valueType="num">
                                      <p:cBhvr additive="base">
                                        <p:cTn id="19" dur="500" fill="hold"/>
                                        <p:tgtEl>
                                          <p:spTgt spid="49159"/>
                                        </p:tgtEl>
                                        <p:attrNameLst>
                                          <p:attrName>ppt_x</p:attrName>
                                        </p:attrNameLst>
                                      </p:cBhvr>
                                      <p:tavLst>
                                        <p:tav tm="0">
                                          <p:val>
                                            <p:strVal val="0-#ppt_w/2"/>
                                          </p:val>
                                        </p:tav>
                                        <p:tav tm="100000">
                                          <p:val>
                                            <p:strVal val="#ppt_x"/>
                                          </p:val>
                                        </p:tav>
                                      </p:tavLst>
                                    </p:anim>
                                    <p:anim calcmode="lin" valueType="num">
                                      <p:cBhvr additive="base">
                                        <p:cTn id="20" dur="500" fill="hold"/>
                                        <p:tgtEl>
                                          <p:spTgt spid="4915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60"/>
                                        </p:tgtEl>
                                        <p:attrNameLst>
                                          <p:attrName>style.visibility</p:attrName>
                                        </p:attrNameLst>
                                      </p:cBhvr>
                                      <p:to>
                                        <p:strVal val="visible"/>
                                      </p:to>
                                    </p:set>
                                    <p:anim calcmode="lin" valueType="num">
                                      <p:cBhvr additive="base">
                                        <p:cTn id="25" dur="500" fill="hold"/>
                                        <p:tgtEl>
                                          <p:spTgt spid="49160"/>
                                        </p:tgtEl>
                                        <p:attrNameLst>
                                          <p:attrName>ppt_x</p:attrName>
                                        </p:attrNameLst>
                                      </p:cBhvr>
                                      <p:tavLst>
                                        <p:tav tm="0">
                                          <p:val>
                                            <p:strVal val="0-#ppt_w/2"/>
                                          </p:val>
                                        </p:tav>
                                        <p:tav tm="100000">
                                          <p:val>
                                            <p:strVal val="#ppt_x"/>
                                          </p:val>
                                        </p:tav>
                                      </p:tavLst>
                                    </p:anim>
                                    <p:anim calcmode="lin" valueType="num">
                                      <p:cBhvr additive="base">
                                        <p:cTn id="26" dur="500" fill="hold"/>
                                        <p:tgtEl>
                                          <p:spTgt spid="4916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162"/>
                                        </p:tgtEl>
                                        <p:attrNameLst>
                                          <p:attrName>style.visibility</p:attrName>
                                        </p:attrNameLst>
                                      </p:cBhvr>
                                      <p:to>
                                        <p:strVal val="visible"/>
                                      </p:to>
                                    </p:set>
                                    <p:anim calcmode="lin" valueType="num">
                                      <p:cBhvr additive="base">
                                        <p:cTn id="31" dur="500" fill="hold"/>
                                        <p:tgtEl>
                                          <p:spTgt spid="49162"/>
                                        </p:tgtEl>
                                        <p:attrNameLst>
                                          <p:attrName>ppt_x</p:attrName>
                                        </p:attrNameLst>
                                      </p:cBhvr>
                                      <p:tavLst>
                                        <p:tav tm="0">
                                          <p:val>
                                            <p:strVal val="0-#ppt_w/2"/>
                                          </p:val>
                                        </p:tav>
                                        <p:tav tm="100000">
                                          <p:val>
                                            <p:strVal val="#ppt_x"/>
                                          </p:val>
                                        </p:tav>
                                      </p:tavLst>
                                    </p:anim>
                                    <p:anim calcmode="lin" valueType="num">
                                      <p:cBhvr additive="base">
                                        <p:cTn id="32" dur="500" fill="hold"/>
                                        <p:tgtEl>
                                          <p:spTgt spid="4916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9163"/>
                                        </p:tgtEl>
                                        <p:attrNameLst>
                                          <p:attrName>style.visibility</p:attrName>
                                        </p:attrNameLst>
                                      </p:cBhvr>
                                      <p:to>
                                        <p:strVal val="visible"/>
                                      </p:to>
                                    </p:set>
                                    <p:anim calcmode="lin" valueType="num">
                                      <p:cBhvr additive="base">
                                        <p:cTn id="37" dur="500" fill="hold"/>
                                        <p:tgtEl>
                                          <p:spTgt spid="49163"/>
                                        </p:tgtEl>
                                        <p:attrNameLst>
                                          <p:attrName>ppt_x</p:attrName>
                                        </p:attrNameLst>
                                      </p:cBhvr>
                                      <p:tavLst>
                                        <p:tav tm="0">
                                          <p:val>
                                            <p:strVal val="0-#ppt_w/2"/>
                                          </p:val>
                                        </p:tav>
                                        <p:tav tm="100000">
                                          <p:val>
                                            <p:strVal val="#ppt_x"/>
                                          </p:val>
                                        </p:tav>
                                      </p:tavLst>
                                    </p:anim>
                                    <p:anim calcmode="lin" valueType="num">
                                      <p:cBhvr additive="base">
                                        <p:cTn id="38" dur="500" fill="hold"/>
                                        <p:tgtEl>
                                          <p:spTgt spid="4916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9164"/>
                                        </p:tgtEl>
                                        <p:attrNameLst>
                                          <p:attrName>style.visibility</p:attrName>
                                        </p:attrNameLst>
                                      </p:cBhvr>
                                      <p:to>
                                        <p:strVal val="visible"/>
                                      </p:to>
                                    </p:set>
                                    <p:anim calcmode="lin" valueType="num">
                                      <p:cBhvr additive="base">
                                        <p:cTn id="43" dur="500" fill="hold"/>
                                        <p:tgtEl>
                                          <p:spTgt spid="49164"/>
                                        </p:tgtEl>
                                        <p:attrNameLst>
                                          <p:attrName>ppt_x</p:attrName>
                                        </p:attrNameLst>
                                      </p:cBhvr>
                                      <p:tavLst>
                                        <p:tav tm="0">
                                          <p:val>
                                            <p:strVal val="0-#ppt_w/2"/>
                                          </p:val>
                                        </p:tav>
                                        <p:tav tm="100000">
                                          <p:val>
                                            <p:strVal val="#ppt_x"/>
                                          </p:val>
                                        </p:tav>
                                      </p:tavLst>
                                    </p:anim>
                                    <p:anim calcmode="lin" valueType="num">
                                      <p:cBhvr additive="base">
                                        <p:cTn id="44" dur="500" fill="hold"/>
                                        <p:tgtEl>
                                          <p:spTgt spid="4916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9161"/>
                                        </p:tgtEl>
                                        <p:attrNameLst>
                                          <p:attrName>style.visibility</p:attrName>
                                        </p:attrNameLst>
                                      </p:cBhvr>
                                      <p:to>
                                        <p:strVal val="visible"/>
                                      </p:to>
                                    </p:set>
                                    <p:anim calcmode="lin" valueType="num">
                                      <p:cBhvr additive="base">
                                        <p:cTn id="49" dur="500" fill="hold"/>
                                        <p:tgtEl>
                                          <p:spTgt spid="49161"/>
                                        </p:tgtEl>
                                        <p:attrNameLst>
                                          <p:attrName>ppt_x</p:attrName>
                                        </p:attrNameLst>
                                      </p:cBhvr>
                                      <p:tavLst>
                                        <p:tav tm="0">
                                          <p:val>
                                            <p:strVal val="0-#ppt_w/2"/>
                                          </p:val>
                                        </p:tav>
                                        <p:tav tm="100000">
                                          <p:val>
                                            <p:strVal val="#ppt_x"/>
                                          </p:val>
                                        </p:tav>
                                      </p:tavLst>
                                    </p:anim>
                                    <p:anim calcmode="lin" valueType="num">
                                      <p:cBhvr additive="base">
                                        <p:cTn id="50" dur="500" fill="hold"/>
                                        <p:tgtEl>
                                          <p:spTgt spid="4916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9165"/>
                                        </p:tgtEl>
                                        <p:attrNameLst>
                                          <p:attrName>style.visibility</p:attrName>
                                        </p:attrNameLst>
                                      </p:cBhvr>
                                      <p:to>
                                        <p:strVal val="visible"/>
                                      </p:to>
                                    </p:set>
                                    <p:anim calcmode="lin" valueType="num">
                                      <p:cBhvr additive="base">
                                        <p:cTn id="55" dur="500" fill="hold"/>
                                        <p:tgtEl>
                                          <p:spTgt spid="49165"/>
                                        </p:tgtEl>
                                        <p:attrNameLst>
                                          <p:attrName>ppt_x</p:attrName>
                                        </p:attrNameLst>
                                      </p:cBhvr>
                                      <p:tavLst>
                                        <p:tav tm="0">
                                          <p:val>
                                            <p:strVal val="0-#ppt_w/2"/>
                                          </p:val>
                                        </p:tav>
                                        <p:tav tm="100000">
                                          <p:val>
                                            <p:strVal val="#ppt_x"/>
                                          </p:val>
                                        </p:tav>
                                      </p:tavLst>
                                    </p:anim>
                                    <p:anim calcmode="lin" valueType="num">
                                      <p:cBhvr additive="base">
                                        <p:cTn id="56" dur="500" fill="hold"/>
                                        <p:tgtEl>
                                          <p:spTgt spid="49165"/>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49166"/>
                                        </p:tgtEl>
                                        <p:attrNameLst>
                                          <p:attrName>style.visibility</p:attrName>
                                        </p:attrNameLst>
                                      </p:cBhvr>
                                      <p:to>
                                        <p:strVal val="visible"/>
                                      </p:to>
                                    </p:set>
                                    <p:anim calcmode="lin" valueType="num">
                                      <p:cBhvr additive="base">
                                        <p:cTn id="61" dur="500" fill="hold"/>
                                        <p:tgtEl>
                                          <p:spTgt spid="49166"/>
                                        </p:tgtEl>
                                        <p:attrNameLst>
                                          <p:attrName>ppt_x</p:attrName>
                                        </p:attrNameLst>
                                      </p:cBhvr>
                                      <p:tavLst>
                                        <p:tav tm="0">
                                          <p:val>
                                            <p:strVal val="0-#ppt_w/2"/>
                                          </p:val>
                                        </p:tav>
                                        <p:tav tm="100000">
                                          <p:val>
                                            <p:strVal val="#ppt_x"/>
                                          </p:val>
                                        </p:tav>
                                      </p:tavLst>
                                    </p:anim>
                                    <p:anim calcmode="lin" valueType="num">
                                      <p:cBhvr additive="base">
                                        <p:cTn id="62" dur="500" fill="hold"/>
                                        <p:tgtEl>
                                          <p:spTgt spid="491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utoUpdateAnimBg="0"/>
      <p:bldP spid="49158" grpId="0" autoUpdateAnimBg="0"/>
      <p:bldP spid="49159" grpId="0" animBg="1"/>
      <p:bldP spid="49160" grpId="0" animBg="1"/>
      <p:bldP spid="49161" grpId="0" animBg="1"/>
      <p:bldP spid="49162" grpId="0" autoUpdateAnimBg="0"/>
      <p:bldP spid="49163" grpId="0" animBg="1"/>
      <p:bldP spid="49164" grpId="0" autoUpdateAnimBg="0"/>
      <p:bldP spid="4916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p:spPr>
        <p:txBody>
          <a:bodyPr/>
          <a:lstStyle/>
          <a:p>
            <a:fld id="{12C1AB96-A801-1240-B022-C18FE97F1D1D}" type="slidenum">
              <a:rPr lang="en-US" altLang="ja-JP" smtClean="0"/>
              <a:pPr/>
              <a:t>28</a:t>
            </a:fld>
            <a:endParaRPr lang="en-US" altLang="ja-JP" smtClean="0"/>
          </a:p>
        </p:txBody>
      </p:sp>
      <p:sp>
        <p:nvSpPr>
          <p:cNvPr id="31746" name="Rectangle 2"/>
          <p:cNvSpPr>
            <a:spLocks noGrp="1" noChangeArrowheads="1"/>
          </p:cNvSpPr>
          <p:nvPr>
            <p:ph type="title"/>
          </p:nvPr>
        </p:nvSpPr>
        <p:spPr/>
        <p:txBody>
          <a:bodyPr/>
          <a:lstStyle/>
          <a:p>
            <a:r>
              <a:rPr lang="en-US" altLang="ja-JP"/>
              <a:t>The “pi-plane” Y.S.</a:t>
            </a:r>
          </a:p>
        </p:txBody>
      </p:sp>
      <p:sp>
        <p:nvSpPr>
          <p:cNvPr id="62468" name="Rectangle 3"/>
          <p:cNvSpPr>
            <a:spLocks noGrp="1" noChangeArrowheads="1"/>
          </p:cNvSpPr>
          <p:nvPr>
            <p:ph type="body" idx="1"/>
          </p:nvPr>
        </p:nvSpPr>
        <p:spPr/>
        <p:txBody>
          <a:bodyPr/>
          <a:lstStyle/>
          <a:p>
            <a:pPr>
              <a:lnSpc>
                <a:spcPct val="90000"/>
              </a:lnSpc>
            </a:pPr>
            <a:r>
              <a:rPr lang="en-US" altLang="ja-JP" sz="2800"/>
              <a:t>A particularly useful yield surface is the so-called π-plane, i.e. the projection down the line corresponding to pure hydrostatic stress (all 3 principal stresses equal).  For an isotropic material, the π-plane has 120° rotational symmetry with mirrors such that only a 60° sector is required (as the fundamental zone).  For the von Mises criterion, the π-plane Y.S. is a circle.</a:t>
            </a:r>
          </a:p>
        </p:txBody>
      </p:sp>
      <p:sp>
        <p:nvSpPr>
          <p:cNvPr id="62469" name="Rectangle 4"/>
          <p:cNvSpPr>
            <a:spLocks noChangeArrowheads="1"/>
          </p:cNvSpPr>
          <p:nvPr/>
        </p:nvSpPr>
        <p:spPr bwMode="auto">
          <a:xfrm>
            <a:off x="0" y="46482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p>
            <a:fld id="{7F4DB2FE-A7D7-614A-A421-CF76D706FEAD}" type="slidenum">
              <a:rPr lang="en-US" altLang="ja-JP" smtClean="0"/>
              <a:pPr/>
              <a:t>29</a:t>
            </a:fld>
            <a:endParaRPr lang="en-US" altLang="ja-JP" smtClean="0"/>
          </a:p>
        </p:txBody>
      </p:sp>
      <p:sp>
        <p:nvSpPr>
          <p:cNvPr id="32770" name="Rectangle 2"/>
          <p:cNvSpPr>
            <a:spLocks noGrp="1" noChangeArrowheads="1"/>
          </p:cNvSpPr>
          <p:nvPr>
            <p:ph type="title"/>
          </p:nvPr>
        </p:nvSpPr>
        <p:spPr/>
        <p:txBody>
          <a:bodyPr/>
          <a:lstStyle/>
          <a:p>
            <a:r>
              <a:rPr lang="en-US" altLang="ja-JP"/>
              <a:t>Principal Stress &lt;-&gt; π-plane</a:t>
            </a:r>
          </a:p>
        </p:txBody>
      </p:sp>
      <p:sp>
        <p:nvSpPr>
          <p:cNvPr id="64516" name="Rectangle 3"/>
          <p:cNvSpPr>
            <a:spLocks noGrp="1" noChangeArrowheads="1"/>
          </p:cNvSpPr>
          <p:nvPr>
            <p:ph type="body" idx="1"/>
          </p:nvPr>
        </p:nvSpPr>
        <p:spPr/>
        <p:txBody>
          <a:bodyPr/>
          <a:lstStyle/>
          <a:p>
            <a:endParaRPr lang="ja-JP" altLang="en-US"/>
          </a:p>
        </p:txBody>
      </p:sp>
      <p:pic>
        <p:nvPicPr>
          <p:cNvPr id="64517" name="Picture 4"/>
          <p:cNvPicPr>
            <a:picLocks noChangeAspect="1" noChangeArrowheads="1"/>
          </p:cNvPicPr>
          <p:nvPr/>
        </p:nvPicPr>
        <p:blipFill>
          <a:blip r:embed="rId3"/>
          <a:srcRect/>
          <a:stretch>
            <a:fillRect/>
          </a:stretch>
        </p:blipFill>
        <p:spPr bwMode="auto">
          <a:xfrm>
            <a:off x="1752600" y="1371600"/>
            <a:ext cx="6553200" cy="4438650"/>
          </a:xfrm>
          <a:prstGeom prst="rect">
            <a:avLst/>
          </a:prstGeom>
          <a:noFill/>
          <a:ln w="9525">
            <a:noFill/>
            <a:miter lim="800000"/>
            <a:headEnd/>
            <a:tailEnd/>
          </a:ln>
        </p:spPr>
      </p:pic>
      <p:sp>
        <p:nvSpPr>
          <p:cNvPr id="64518" name="Text Box 5"/>
          <p:cNvSpPr txBox="1">
            <a:spLocks noChangeArrowheads="1"/>
          </p:cNvSpPr>
          <p:nvPr/>
        </p:nvSpPr>
        <p:spPr bwMode="auto">
          <a:xfrm>
            <a:off x="4175125" y="5851525"/>
            <a:ext cx="4587875" cy="457200"/>
          </a:xfrm>
          <a:prstGeom prst="rect">
            <a:avLst/>
          </a:prstGeom>
          <a:noFill/>
          <a:ln w="9525">
            <a:noFill/>
            <a:miter lim="800000"/>
            <a:headEnd/>
            <a:tailEnd/>
          </a:ln>
        </p:spPr>
        <p:txBody>
          <a:bodyPr wrap="none">
            <a:prstTxWarp prst="textNoShape">
              <a:avLst/>
            </a:prstTxWarp>
            <a:spAutoFit/>
          </a:bodyPr>
          <a:lstStyle/>
          <a:p>
            <a:r>
              <a:rPr lang="en-US" altLang="ja-JP" dirty="0" err="1">
                <a:solidFill>
                  <a:srgbClr val="660066"/>
                </a:solidFill>
              </a:rPr>
              <a:t>Hosford</a:t>
            </a:r>
            <a:r>
              <a:rPr lang="en-US" altLang="ja-JP" dirty="0">
                <a:solidFill>
                  <a:srgbClr val="660066"/>
                </a:solidFill>
              </a:rPr>
              <a:t>: mechanics of crystals...</a:t>
            </a:r>
          </a:p>
        </p:txBody>
      </p:sp>
      <p:sp>
        <p:nvSpPr>
          <p:cNvPr id="64519" name="Rectangle 6"/>
          <p:cNvSpPr>
            <a:spLocks noChangeArrowheads="1"/>
          </p:cNvSpPr>
          <p:nvPr/>
        </p:nvSpPr>
        <p:spPr bwMode="auto">
          <a:xfrm>
            <a:off x="0" y="46482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FBDDF85F-A3B1-D741-8E69-E54814BD5C4F}" type="slidenum">
              <a:rPr lang="en-US" altLang="ja-JP" smtClean="0"/>
              <a:pPr/>
              <a:t>3</a:t>
            </a:fld>
            <a:endParaRPr lang="en-US" altLang="ja-JP" smtClean="0"/>
          </a:p>
        </p:txBody>
      </p:sp>
      <p:sp>
        <p:nvSpPr>
          <p:cNvPr id="39938" name="Rectangle 2"/>
          <p:cNvSpPr>
            <a:spLocks noGrp="1" noChangeArrowheads="1"/>
          </p:cNvSpPr>
          <p:nvPr>
            <p:ph type="title"/>
          </p:nvPr>
        </p:nvSpPr>
        <p:spPr/>
        <p:txBody>
          <a:bodyPr/>
          <a:lstStyle/>
          <a:p>
            <a:r>
              <a:rPr lang="en-US" altLang="ja-JP"/>
              <a:t>Outline</a:t>
            </a:r>
          </a:p>
        </p:txBody>
      </p:sp>
      <p:sp>
        <p:nvSpPr>
          <p:cNvPr id="18436" name="Rectangle 3"/>
          <p:cNvSpPr>
            <a:spLocks noGrp="1" noChangeArrowheads="1"/>
          </p:cNvSpPr>
          <p:nvPr>
            <p:ph type="body" idx="1"/>
          </p:nvPr>
        </p:nvSpPr>
        <p:spPr/>
        <p:txBody>
          <a:bodyPr/>
          <a:lstStyle/>
          <a:p>
            <a:r>
              <a:rPr lang="en-US" altLang="ja-JP" sz="2800"/>
              <a:t>What is a yield surface (Y.S.)?</a:t>
            </a:r>
          </a:p>
          <a:p>
            <a:r>
              <a:rPr lang="en-US" altLang="ja-JP" sz="2800"/>
              <a:t>2D Y.S.</a:t>
            </a:r>
          </a:p>
          <a:p>
            <a:r>
              <a:rPr lang="en-US" altLang="ja-JP" sz="2800"/>
              <a:t>Crystallographic slip</a:t>
            </a:r>
          </a:p>
          <a:p>
            <a:r>
              <a:rPr lang="en-US" altLang="ja-JP" sz="2800"/>
              <a:t>Vertices</a:t>
            </a:r>
          </a:p>
          <a:p>
            <a:r>
              <a:rPr lang="en-US" altLang="ja-JP" sz="2800"/>
              <a:t>Strain Direction, normality</a:t>
            </a:r>
          </a:p>
          <a:p>
            <a:r>
              <a:rPr lang="en-US" altLang="ja-JP" sz="2800"/>
              <a:t>π-plane</a:t>
            </a:r>
          </a:p>
          <a:p>
            <a:r>
              <a:rPr lang="en-US" altLang="ja-JP" sz="2800"/>
              <a:t>Symmetry</a:t>
            </a:r>
          </a:p>
          <a:p>
            <a:r>
              <a:rPr lang="en-US" altLang="ja-JP" sz="2800"/>
              <a:t>Rate sensitivity</a:t>
            </a:r>
          </a:p>
        </p:txBody>
      </p:sp>
      <p:sp>
        <p:nvSpPr>
          <p:cNvPr id="18437" name="Rectangle 4"/>
          <p:cNvSpPr>
            <a:spLocks noChangeArrowheads="1"/>
          </p:cNvSpPr>
          <p:nvPr/>
        </p:nvSpPr>
        <p:spPr bwMode="auto">
          <a:xfrm>
            <a:off x="0" y="19050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p:cNvSpPr>
            <a:spLocks noGrp="1"/>
          </p:cNvSpPr>
          <p:nvPr>
            <p:ph type="sldNum" sz="quarter" idx="12"/>
          </p:nvPr>
        </p:nvSpPr>
        <p:spPr>
          <a:noFill/>
        </p:spPr>
        <p:txBody>
          <a:bodyPr/>
          <a:lstStyle/>
          <a:p>
            <a:fld id="{8FCB68B1-2D9C-204C-87EF-ED758EB4729E}" type="slidenum">
              <a:rPr lang="en-US" altLang="ja-JP" smtClean="0"/>
              <a:pPr/>
              <a:t>30</a:t>
            </a:fld>
            <a:endParaRPr lang="en-US" altLang="ja-JP" smtClean="0"/>
          </a:p>
        </p:txBody>
      </p:sp>
      <p:sp>
        <p:nvSpPr>
          <p:cNvPr id="23554" name="Rectangle 2"/>
          <p:cNvSpPr>
            <a:spLocks noGrp="1" noChangeArrowheads="1"/>
          </p:cNvSpPr>
          <p:nvPr>
            <p:ph type="title"/>
          </p:nvPr>
        </p:nvSpPr>
        <p:spPr>
          <a:xfrm>
            <a:off x="685800" y="0"/>
            <a:ext cx="7772400" cy="1143000"/>
          </a:xfrm>
        </p:spPr>
        <p:txBody>
          <a:bodyPr/>
          <a:lstStyle/>
          <a:p>
            <a:r>
              <a:rPr lang="en-US" altLang="ja-JP"/>
              <a:t>Isotropic material</a:t>
            </a:r>
          </a:p>
        </p:txBody>
      </p:sp>
      <p:pic>
        <p:nvPicPr>
          <p:cNvPr id="66564" name="Picture 3"/>
          <p:cNvPicPr>
            <a:picLocks noChangeAspect="1" noChangeArrowheads="1"/>
          </p:cNvPicPr>
          <p:nvPr/>
        </p:nvPicPr>
        <p:blipFill>
          <a:blip r:embed="rId3"/>
          <a:srcRect/>
          <a:stretch>
            <a:fillRect/>
          </a:stretch>
        </p:blipFill>
        <p:spPr bwMode="auto">
          <a:xfrm>
            <a:off x="1295400" y="1038225"/>
            <a:ext cx="5411788" cy="5133975"/>
          </a:xfrm>
          <a:prstGeom prst="rect">
            <a:avLst/>
          </a:prstGeom>
          <a:noFill/>
          <a:ln w="9525">
            <a:noFill/>
            <a:miter lim="800000"/>
            <a:headEnd/>
            <a:tailEnd/>
          </a:ln>
        </p:spPr>
      </p:pic>
      <p:sp>
        <p:nvSpPr>
          <p:cNvPr id="66565" name="Text Box 4"/>
          <p:cNvSpPr txBox="1">
            <a:spLocks noChangeArrowheads="1"/>
          </p:cNvSpPr>
          <p:nvPr/>
        </p:nvSpPr>
        <p:spPr bwMode="auto">
          <a:xfrm>
            <a:off x="6629400" y="2641600"/>
            <a:ext cx="2514600" cy="2677656"/>
          </a:xfrm>
          <a:prstGeom prst="rect">
            <a:avLst/>
          </a:prstGeom>
          <a:noFill/>
          <a:ln w="9525">
            <a:noFill/>
            <a:miter lim="800000"/>
            <a:headEnd/>
            <a:tailEnd/>
          </a:ln>
        </p:spPr>
        <p:txBody>
          <a:bodyPr wrap="square">
            <a:prstTxWarp prst="textNoShape">
              <a:avLst/>
            </a:prstTxWarp>
            <a:spAutoFit/>
          </a:bodyPr>
          <a:lstStyle/>
          <a:p>
            <a:r>
              <a:rPr lang="en-US" altLang="ja-JP" dirty="0" smtClean="0"/>
              <a:t>Note </a:t>
            </a:r>
            <a:r>
              <a:rPr lang="en-US" altLang="ja-JP" dirty="0"/>
              <a:t>that an </a:t>
            </a:r>
            <a:br>
              <a:rPr lang="en-US" altLang="ja-JP" dirty="0"/>
            </a:br>
            <a:r>
              <a:rPr lang="en-US" altLang="ja-JP" dirty="0"/>
              <a:t>isotropic material</a:t>
            </a:r>
            <a:br>
              <a:rPr lang="en-US" altLang="ja-JP" dirty="0"/>
            </a:br>
            <a:r>
              <a:rPr lang="en-US" altLang="ja-JP" dirty="0"/>
              <a:t>has a Y.S. </a:t>
            </a:r>
            <a:r>
              <a:rPr lang="en-US" altLang="ja-JP" dirty="0" smtClean="0"/>
              <a:t>in </a:t>
            </a:r>
            <a:r>
              <a:rPr lang="en-US" altLang="ja-JP" dirty="0" smtClean="0"/>
              <a:t>b</a:t>
            </a:r>
            <a:r>
              <a:rPr lang="en-US" altLang="ja-JP" dirty="0" smtClean="0"/>
              <a:t>etween </a:t>
            </a:r>
            <a:r>
              <a:rPr lang="en-US" altLang="ja-JP" dirty="0"/>
              <a:t>the </a:t>
            </a:r>
            <a:br>
              <a:rPr lang="en-US" altLang="ja-JP" dirty="0"/>
            </a:br>
            <a:r>
              <a:rPr lang="en-US" altLang="ja-JP" dirty="0" err="1"/>
              <a:t>Tresca</a:t>
            </a:r>
            <a:r>
              <a:rPr lang="en-US" altLang="ja-JP" dirty="0"/>
              <a:t> and the</a:t>
            </a:r>
            <a:br>
              <a:rPr lang="en-US" altLang="ja-JP" dirty="0"/>
            </a:br>
            <a:r>
              <a:rPr lang="en-US" altLang="ja-JP" dirty="0"/>
              <a:t>von Mises</a:t>
            </a:r>
            <a:br>
              <a:rPr lang="en-US" altLang="ja-JP" dirty="0"/>
            </a:br>
            <a:r>
              <a:rPr lang="en-US" altLang="ja-JP" dirty="0"/>
              <a:t>surfaces</a:t>
            </a:r>
          </a:p>
        </p:txBody>
      </p:sp>
      <p:sp>
        <p:nvSpPr>
          <p:cNvPr id="66566" name="Rectangle 5"/>
          <p:cNvSpPr>
            <a:spLocks noChangeArrowheads="1"/>
          </p:cNvSpPr>
          <p:nvPr/>
        </p:nvSpPr>
        <p:spPr bwMode="auto">
          <a:xfrm>
            <a:off x="0" y="46482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2" name="Rectangle 1"/>
          <p:cNvSpPr/>
          <p:nvPr/>
        </p:nvSpPr>
        <p:spPr>
          <a:xfrm>
            <a:off x="3733800" y="5562600"/>
            <a:ext cx="1193806" cy="461665"/>
          </a:xfrm>
          <a:prstGeom prst="rect">
            <a:avLst/>
          </a:prstGeom>
        </p:spPr>
        <p:txBody>
          <a:bodyPr wrap="none">
            <a:spAutoFit/>
          </a:bodyPr>
          <a:lstStyle/>
          <a:p>
            <a:r>
              <a:rPr lang="en-US" altLang="ja-JP" dirty="0">
                <a:solidFill>
                  <a:srgbClr val="660066"/>
                </a:solidFill>
              </a:rPr>
              <a:t>[Kocks]</a:t>
            </a:r>
            <a:endParaRPr lang="en-US" dirty="0">
              <a:solidFill>
                <a:srgbClr val="660066"/>
              </a:solidFill>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2"/>
          </p:nvPr>
        </p:nvSpPr>
        <p:spPr>
          <a:noFill/>
        </p:spPr>
        <p:txBody>
          <a:bodyPr/>
          <a:lstStyle/>
          <a:p>
            <a:fld id="{F6D6FA9C-B371-9E41-909F-2811EEC3E9FA}" type="slidenum">
              <a:rPr lang="en-US" altLang="ja-JP" smtClean="0"/>
              <a:pPr/>
              <a:t>31</a:t>
            </a:fld>
            <a:endParaRPr lang="en-US" altLang="ja-JP" smtClean="0"/>
          </a:p>
        </p:txBody>
      </p:sp>
      <p:sp>
        <p:nvSpPr>
          <p:cNvPr id="38914" name="Rectangle 2"/>
          <p:cNvSpPr>
            <a:spLocks noGrp="1" noChangeArrowheads="1"/>
          </p:cNvSpPr>
          <p:nvPr>
            <p:ph type="title"/>
          </p:nvPr>
        </p:nvSpPr>
        <p:spPr/>
        <p:txBody>
          <a:bodyPr/>
          <a:lstStyle/>
          <a:p>
            <a:r>
              <a:rPr lang="en-US" altLang="ja-JP"/>
              <a:t>Y.S. for textured polycrystal</a:t>
            </a:r>
          </a:p>
        </p:txBody>
      </p:sp>
      <p:pic>
        <p:nvPicPr>
          <p:cNvPr id="68612" name="Picture 3"/>
          <p:cNvPicPr>
            <a:picLocks noChangeAspect="1" noChangeArrowheads="1"/>
          </p:cNvPicPr>
          <p:nvPr/>
        </p:nvPicPr>
        <p:blipFill>
          <a:blip r:embed="rId3"/>
          <a:srcRect/>
          <a:stretch>
            <a:fillRect/>
          </a:stretch>
        </p:blipFill>
        <p:spPr bwMode="auto">
          <a:xfrm>
            <a:off x="1905000" y="1066800"/>
            <a:ext cx="4597400" cy="5483225"/>
          </a:xfrm>
          <a:prstGeom prst="rect">
            <a:avLst/>
          </a:prstGeom>
          <a:noFill/>
          <a:ln w="9525">
            <a:noFill/>
            <a:miter lim="800000"/>
            <a:headEnd/>
            <a:tailEnd/>
          </a:ln>
        </p:spPr>
      </p:pic>
      <p:sp>
        <p:nvSpPr>
          <p:cNvPr id="68613" name="Text Box 4"/>
          <p:cNvSpPr txBox="1">
            <a:spLocks noChangeArrowheads="1"/>
          </p:cNvSpPr>
          <p:nvPr/>
        </p:nvSpPr>
        <p:spPr bwMode="auto">
          <a:xfrm>
            <a:off x="6705600" y="1889125"/>
            <a:ext cx="2268538" cy="2282825"/>
          </a:xfrm>
          <a:prstGeom prst="rect">
            <a:avLst/>
          </a:prstGeom>
          <a:noFill/>
          <a:ln w="9525">
            <a:noFill/>
            <a:miter lim="800000"/>
            <a:headEnd/>
            <a:tailEnd/>
          </a:ln>
        </p:spPr>
        <p:txBody>
          <a:bodyPr wrap="none">
            <a:prstTxWarp prst="textNoShape">
              <a:avLst/>
            </a:prstTxWarp>
            <a:spAutoFit/>
          </a:bodyPr>
          <a:lstStyle/>
          <a:p>
            <a:r>
              <a:rPr lang="en-US" altLang="ja-JP"/>
              <a:t>Kocks: Ch.10</a:t>
            </a:r>
            <a:br>
              <a:rPr lang="en-US" altLang="ja-JP"/>
            </a:br>
            <a:r>
              <a:rPr lang="en-US" altLang="ja-JP"/>
              <a:t/>
            </a:r>
            <a:br>
              <a:rPr lang="en-US" altLang="ja-JP"/>
            </a:br>
            <a:r>
              <a:rPr lang="en-US" altLang="ja-JP"/>
              <a:t>Note sharp</a:t>
            </a:r>
            <a:br>
              <a:rPr lang="en-US" altLang="ja-JP"/>
            </a:br>
            <a:r>
              <a:rPr lang="en-US" altLang="ja-JP"/>
              <a:t>vertices for</a:t>
            </a:r>
            <a:br>
              <a:rPr lang="en-US" altLang="ja-JP"/>
            </a:br>
            <a:r>
              <a:rPr lang="en-US" altLang="ja-JP"/>
              <a:t>strong textures</a:t>
            </a:r>
            <a:br>
              <a:rPr lang="en-US" altLang="ja-JP"/>
            </a:br>
            <a:r>
              <a:rPr lang="en-US" altLang="ja-JP"/>
              <a:t>at large strains.</a:t>
            </a:r>
          </a:p>
        </p:txBody>
      </p:sp>
      <p:sp>
        <p:nvSpPr>
          <p:cNvPr id="68614" name="Rectangle 5"/>
          <p:cNvSpPr>
            <a:spLocks noChangeArrowheads="1"/>
          </p:cNvSpPr>
          <p:nvPr/>
        </p:nvSpPr>
        <p:spPr bwMode="auto">
          <a:xfrm>
            <a:off x="0" y="41148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7" name="Rectangle 6"/>
          <p:cNvSpPr/>
          <p:nvPr/>
        </p:nvSpPr>
        <p:spPr>
          <a:xfrm>
            <a:off x="6477000" y="5486400"/>
            <a:ext cx="1193806" cy="461665"/>
          </a:xfrm>
          <a:prstGeom prst="rect">
            <a:avLst/>
          </a:prstGeom>
        </p:spPr>
        <p:txBody>
          <a:bodyPr wrap="none">
            <a:spAutoFit/>
          </a:bodyPr>
          <a:lstStyle/>
          <a:p>
            <a:r>
              <a:rPr lang="en-US" altLang="ja-JP" dirty="0">
                <a:solidFill>
                  <a:srgbClr val="660066"/>
                </a:solidFill>
              </a:rPr>
              <a:t>[Kocks]</a:t>
            </a:r>
            <a:endParaRPr lang="en-US" dirty="0">
              <a:solidFill>
                <a:srgbClr val="660066"/>
              </a:solidFill>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1A215FCB-A997-2349-A5B3-79132EF40637}" type="slidenum">
              <a:rPr lang="en-US" altLang="ja-JP" smtClean="0"/>
              <a:pPr/>
              <a:t>32</a:t>
            </a:fld>
            <a:endParaRPr lang="en-US" altLang="ja-JP" smtClean="0"/>
          </a:p>
        </p:txBody>
      </p:sp>
      <p:sp>
        <p:nvSpPr>
          <p:cNvPr id="24578" name="Rectangle 2"/>
          <p:cNvSpPr>
            <a:spLocks noGrp="1" noChangeArrowheads="1"/>
          </p:cNvSpPr>
          <p:nvPr>
            <p:ph type="title"/>
          </p:nvPr>
        </p:nvSpPr>
        <p:spPr/>
        <p:txBody>
          <a:bodyPr/>
          <a:lstStyle/>
          <a:p>
            <a:r>
              <a:rPr lang="en-US" altLang="ja-JP"/>
              <a:t>Symmetry &amp; the Y.S.</a:t>
            </a:r>
          </a:p>
        </p:txBody>
      </p:sp>
      <p:sp>
        <p:nvSpPr>
          <p:cNvPr id="70660" name="Rectangle 3"/>
          <p:cNvSpPr>
            <a:spLocks noGrp="1" noChangeArrowheads="1"/>
          </p:cNvSpPr>
          <p:nvPr>
            <p:ph type="body" idx="1"/>
          </p:nvPr>
        </p:nvSpPr>
        <p:spPr/>
        <p:txBody>
          <a:bodyPr/>
          <a:lstStyle/>
          <a:p>
            <a:r>
              <a:rPr lang="en-US" altLang="ja-JP">
                <a:ea typeface="Times" charset="0"/>
                <a:cs typeface="Times" charset="0"/>
              </a:rPr>
              <a:t>We can write the relationship between strain (rate, </a:t>
            </a:r>
            <a:r>
              <a:rPr lang="en-US" altLang="ja-JP" b="1" i="1">
                <a:ea typeface="Times" charset="0"/>
                <a:cs typeface="Times" charset="0"/>
              </a:rPr>
              <a:t>D</a:t>
            </a:r>
            <a:r>
              <a:rPr lang="en-US" altLang="ja-JP">
                <a:ea typeface="Times" charset="0"/>
                <a:cs typeface="Times" charset="0"/>
              </a:rPr>
              <a:t>) and stress (deviator, </a:t>
            </a:r>
            <a:r>
              <a:rPr lang="en-US" altLang="ja-JP" b="1" i="1">
                <a:ea typeface="Times" charset="0"/>
                <a:cs typeface="Times" charset="0"/>
              </a:rPr>
              <a:t>S</a:t>
            </a:r>
            <a:r>
              <a:rPr lang="en-US" altLang="ja-JP">
                <a:ea typeface="Times" charset="0"/>
                <a:cs typeface="Times" charset="0"/>
              </a:rPr>
              <a:t>) as a general non-linear relation</a:t>
            </a:r>
            <a:br>
              <a:rPr lang="en-US" altLang="ja-JP">
                <a:ea typeface="Times" charset="0"/>
                <a:cs typeface="Times" charset="0"/>
              </a:rPr>
            </a:br>
            <a:r>
              <a:rPr lang="en-US" altLang="ja-JP">
                <a:ea typeface="Times" charset="0"/>
                <a:cs typeface="Times" charset="0"/>
              </a:rPr>
              <a:t/>
            </a:r>
            <a:br>
              <a:rPr lang="en-US" altLang="ja-JP">
                <a:ea typeface="Times" charset="0"/>
                <a:cs typeface="Times" charset="0"/>
              </a:rPr>
            </a:br>
            <a:r>
              <a:rPr lang="en-US" altLang="ja-JP">
                <a:ea typeface="Times" charset="0"/>
                <a:cs typeface="Times" charset="0"/>
              </a:rPr>
              <a:t>			</a:t>
            </a:r>
            <a:r>
              <a:rPr lang="en-US" altLang="ja-JP" b="1">
                <a:latin typeface="Times" charset="0"/>
                <a:ea typeface="Times" charset="0"/>
                <a:cs typeface="Times" charset="0"/>
              </a:rPr>
              <a:t>D </a:t>
            </a:r>
            <a:r>
              <a:rPr lang="en-US" altLang="ja-JP">
                <a:latin typeface="Times" charset="0"/>
                <a:ea typeface="Times" charset="0"/>
                <a:cs typeface="Times" charset="0"/>
              </a:rPr>
              <a:t>= </a:t>
            </a:r>
            <a:r>
              <a:rPr lang="en-US" altLang="ja-JP" i="1">
                <a:latin typeface="Times" charset="0"/>
                <a:ea typeface="Times" charset="0"/>
                <a:cs typeface="Times" charset="0"/>
              </a:rPr>
              <a:t>F</a:t>
            </a:r>
            <a:r>
              <a:rPr lang="en-US" altLang="ja-JP">
                <a:latin typeface="Times" charset="0"/>
                <a:ea typeface="Times" charset="0"/>
                <a:cs typeface="Times" charset="0"/>
              </a:rPr>
              <a:t>(</a:t>
            </a:r>
            <a:r>
              <a:rPr lang="en-US" altLang="ja-JP" b="1">
                <a:latin typeface="Times" charset="0"/>
                <a:ea typeface="Times" charset="0"/>
                <a:cs typeface="Times" charset="0"/>
              </a:rPr>
              <a:t>S</a:t>
            </a:r>
            <a:r>
              <a:rPr lang="en-US" altLang="ja-JP">
                <a:latin typeface="Times" charset="0"/>
                <a:ea typeface="Times" charset="0"/>
                <a:cs typeface="Times" charset="0"/>
              </a:rPr>
              <a:t>)</a:t>
            </a:r>
          </a:p>
        </p:txBody>
      </p:sp>
      <p:sp>
        <p:nvSpPr>
          <p:cNvPr id="70661" name="Rectangle 4"/>
          <p:cNvSpPr>
            <a:spLocks noChangeArrowheads="1"/>
          </p:cNvSpPr>
          <p:nvPr/>
        </p:nvSpPr>
        <p:spPr bwMode="auto">
          <a:xfrm>
            <a:off x="0" y="51816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p>
            <a:fld id="{4CC65B63-9E4B-2746-96C6-8BCF34A5DA0B}" type="slidenum">
              <a:rPr lang="en-US" altLang="ja-JP" smtClean="0"/>
              <a:pPr/>
              <a:t>33</a:t>
            </a:fld>
            <a:endParaRPr lang="en-US" altLang="ja-JP" smtClean="0"/>
          </a:p>
        </p:txBody>
      </p:sp>
      <p:sp>
        <p:nvSpPr>
          <p:cNvPr id="25602" name="Rectangle 2"/>
          <p:cNvSpPr>
            <a:spLocks noGrp="1" noChangeArrowheads="1"/>
          </p:cNvSpPr>
          <p:nvPr>
            <p:ph type="title"/>
          </p:nvPr>
        </p:nvSpPr>
        <p:spPr/>
        <p:txBody>
          <a:bodyPr/>
          <a:lstStyle/>
          <a:p>
            <a:r>
              <a:rPr lang="en-US" altLang="ja-JP"/>
              <a:t>Effect on stimulus (stress)</a:t>
            </a:r>
          </a:p>
        </p:txBody>
      </p:sp>
      <p:sp>
        <p:nvSpPr>
          <p:cNvPr id="72708" name="Rectangle 3"/>
          <p:cNvSpPr>
            <a:spLocks noGrp="1" noChangeArrowheads="1"/>
          </p:cNvSpPr>
          <p:nvPr>
            <p:ph type="body" idx="1"/>
          </p:nvPr>
        </p:nvSpPr>
        <p:spPr/>
        <p:txBody>
          <a:bodyPr/>
          <a:lstStyle/>
          <a:p>
            <a:pPr>
              <a:lnSpc>
                <a:spcPct val="90000"/>
              </a:lnSpc>
            </a:pPr>
            <a:r>
              <a:rPr lang="en-US" altLang="ja-JP" sz="2000">
                <a:ea typeface="Times" charset="0"/>
                <a:cs typeface="Times" charset="0"/>
              </a:rPr>
              <a:t>The non-linearity of the property (plastic flow) means that care is needed in applying symmetry because we are concerned not with the coefficients of a linear property tensor but with the existence of non-zero coefficients in a response (to a stimulus).  That is to say, we cannot apply the symmetry element directly to the property because the non-linearity means that (potentially) an infinity of higher order terms exist.  The action of a symmetry operator, however, means that we can examine the following special case.  If the field takes a certain form in terms of its coefficients then the symmetry operator leaves it unchanged and we can write:</a:t>
            </a:r>
            <a:br>
              <a:rPr lang="en-US" altLang="ja-JP" sz="2000">
                <a:ea typeface="Times" charset="0"/>
                <a:cs typeface="Times" charset="0"/>
              </a:rPr>
            </a:br>
            <a:r>
              <a:rPr lang="en-US" altLang="ja-JP" sz="2000">
                <a:ea typeface="Times" charset="0"/>
                <a:cs typeface="Times" charset="0"/>
              </a:rPr>
              <a:t>			</a:t>
            </a:r>
            <a:r>
              <a:rPr lang="en-US" altLang="ja-JP" b="1">
                <a:latin typeface="Times" charset="0"/>
                <a:ea typeface="Times" charset="0"/>
                <a:cs typeface="Times" charset="0"/>
              </a:rPr>
              <a:t>S</a:t>
            </a:r>
            <a:r>
              <a:rPr lang="en-US" altLang="ja-JP">
                <a:latin typeface="Times" charset="0"/>
                <a:ea typeface="Times" charset="0"/>
                <a:cs typeface="Times" charset="0"/>
              </a:rPr>
              <a:t> = </a:t>
            </a:r>
            <a:r>
              <a:rPr lang="en-US" altLang="ja-JP" i="1">
                <a:latin typeface="Times" charset="0"/>
                <a:ea typeface="Times" charset="0"/>
                <a:cs typeface="Times" charset="0"/>
              </a:rPr>
              <a:t>O</a:t>
            </a:r>
            <a:r>
              <a:rPr lang="en-US" altLang="ja-JP" b="1">
                <a:latin typeface="Times" charset="0"/>
                <a:ea typeface="Times" charset="0"/>
                <a:cs typeface="Times" charset="0"/>
              </a:rPr>
              <a:t>S</a:t>
            </a:r>
            <a:r>
              <a:rPr lang="en-US" altLang="ja-JP" i="1">
                <a:latin typeface="Times" charset="0"/>
                <a:ea typeface="Times" charset="0"/>
                <a:cs typeface="Times" charset="0"/>
              </a:rPr>
              <a:t>O</a:t>
            </a:r>
            <a:r>
              <a:rPr lang="en-US" altLang="ja-JP" baseline="30000">
                <a:latin typeface="Times" charset="0"/>
                <a:ea typeface="Times" charset="0"/>
                <a:cs typeface="Times" charset="0"/>
              </a:rPr>
              <a:t>T</a:t>
            </a:r>
            <a:endParaRPr lang="en-US" altLang="ja-JP" baseline="30000">
              <a:ea typeface="Times" charset="0"/>
              <a:cs typeface="Times" charset="0"/>
            </a:endParaRPr>
          </a:p>
        </p:txBody>
      </p:sp>
      <p:sp>
        <p:nvSpPr>
          <p:cNvPr id="72709" name="Rectangle 4"/>
          <p:cNvSpPr>
            <a:spLocks noChangeArrowheads="1"/>
          </p:cNvSpPr>
          <p:nvPr/>
        </p:nvSpPr>
        <p:spPr bwMode="auto">
          <a:xfrm>
            <a:off x="0" y="51816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72710" name="Text Box 5"/>
          <p:cNvSpPr txBox="1">
            <a:spLocks noChangeArrowheads="1"/>
          </p:cNvSpPr>
          <p:nvPr/>
        </p:nvSpPr>
        <p:spPr bwMode="auto">
          <a:xfrm>
            <a:off x="1965325" y="5408613"/>
            <a:ext cx="6797675" cy="915987"/>
          </a:xfrm>
          <a:prstGeom prst="rect">
            <a:avLst/>
          </a:prstGeom>
          <a:noFill/>
          <a:ln w="9525">
            <a:noFill/>
            <a:miter lim="800000"/>
            <a:headEnd/>
            <a:tailEnd/>
          </a:ln>
        </p:spPr>
        <p:txBody>
          <a:bodyPr>
            <a:prstTxWarp prst="textNoShape">
              <a:avLst/>
            </a:prstTxWarp>
            <a:spAutoFit/>
          </a:bodyPr>
          <a:lstStyle/>
          <a:p>
            <a:r>
              <a:rPr lang="en-US" altLang="ja-JP" sz="1800"/>
              <a:t>Note that the application of symmetry operators to a second rank tensor, such as deviatoric stress, is exactly equivalent to the standard tensor transformation rule:</a:t>
            </a:r>
          </a:p>
        </p:txBody>
      </p:sp>
      <p:pic>
        <p:nvPicPr>
          <p:cNvPr id="72711" name="Picture 8" descr="final"/>
          <p:cNvPicPr>
            <a:picLocks noChangeAspect="1" noChangeArrowheads="1"/>
          </p:cNvPicPr>
          <p:nvPr/>
        </p:nvPicPr>
        <p:blipFill>
          <a:blip r:embed="rId3"/>
          <a:srcRect b="35643"/>
          <a:stretch>
            <a:fillRect/>
          </a:stretch>
        </p:blipFill>
        <p:spPr bwMode="auto">
          <a:xfrm>
            <a:off x="5715000" y="6057900"/>
            <a:ext cx="2362200" cy="5508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p:spPr>
        <p:txBody>
          <a:bodyPr/>
          <a:lstStyle/>
          <a:p>
            <a:fld id="{830736C5-6D37-C543-8C55-5CD1A7F48219}" type="slidenum">
              <a:rPr lang="en-US" altLang="ja-JP" smtClean="0"/>
              <a:pPr/>
              <a:t>34</a:t>
            </a:fld>
            <a:endParaRPr lang="en-US" altLang="ja-JP" smtClean="0"/>
          </a:p>
        </p:txBody>
      </p:sp>
      <p:sp>
        <p:nvSpPr>
          <p:cNvPr id="26626" name="Rectangle 2"/>
          <p:cNvSpPr>
            <a:spLocks noGrp="1" noChangeArrowheads="1"/>
          </p:cNvSpPr>
          <p:nvPr>
            <p:ph type="title"/>
          </p:nvPr>
        </p:nvSpPr>
        <p:spPr>
          <a:xfrm>
            <a:off x="685800" y="0"/>
            <a:ext cx="7772400" cy="1143000"/>
          </a:xfrm>
        </p:spPr>
        <p:txBody>
          <a:bodyPr/>
          <a:lstStyle/>
          <a:p>
            <a:r>
              <a:rPr lang="en-US" altLang="ja-JP"/>
              <a:t>Response(Field)</a:t>
            </a:r>
          </a:p>
        </p:txBody>
      </p:sp>
      <p:sp>
        <p:nvSpPr>
          <p:cNvPr id="74756" name="Rectangle 3"/>
          <p:cNvSpPr>
            <a:spLocks noGrp="1" noChangeArrowheads="1"/>
          </p:cNvSpPr>
          <p:nvPr>
            <p:ph type="body" idx="1"/>
          </p:nvPr>
        </p:nvSpPr>
        <p:spPr/>
        <p:txBody>
          <a:bodyPr/>
          <a:lstStyle/>
          <a:p>
            <a:r>
              <a:rPr lang="en-US" altLang="ja-JP" sz="2800">
                <a:ea typeface="Times" charset="0"/>
                <a:cs typeface="Times" charset="0"/>
              </a:rPr>
              <a:t>Then we can insert this into the relation between the response and the field:</a:t>
            </a:r>
            <a:br>
              <a:rPr lang="en-US" altLang="ja-JP" sz="2800">
                <a:ea typeface="Times" charset="0"/>
                <a:cs typeface="Times" charset="0"/>
              </a:rPr>
            </a:br>
            <a:r>
              <a:rPr lang="en-US" altLang="ja-JP" sz="2800">
                <a:ea typeface="Times" charset="0"/>
                <a:cs typeface="Times" charset="0"/>
              </a:rPr>
              <a:t>	</a:t>
            </a:r>
            <a:r>
              <a:rPr lang="en-US" altLang="ja-JP" sz="2800" i="1">
                <a:latin typeface="Times" charset="0"/>
                <a:ea typeface="Times" charset="0"/>
                <a:cs typeface="Times" charset="0"/>
              </a:rPr>
              <a:t>O</a:t>
            </a:r>
            <a:r>
              <a:rPr lang="en-US" altLang="ja-JP" sz="2800" b="1">
                <a:latin typeface="Times" charset="0"/>
                <a:ea typeface="Times" charset="0"/>
                <a:cs typeface="Times" charset="0"/>
              </a:rPr>
              <a:t>D</a:t>
            </a:r>
            <a:r>
              <a:rPr lang="en-US" altLang="ja-JP" sz="2800" i="1">
                <a:latin typeface="Times" charset="0"/>
                <a:ea typeface="Times" charset="0"/>
                <a:cs typeface="Times" charset="0"/>
              </a:rPr>
              <a:t>O</a:t>
            </a:r>
            <a:r>
              <a:rPr lang="en-US" altLang="ja-JP" sz="2800" baseline="30000">
                <a:latin typeface="Times" charset="0"/>
                <a:ea typeface="Times" charset="0"/>
                <a:cs typeface="Times" charset="0"/>
              </a:rPr>
              <a:t>T</a:t>
            </a:r>
            <a:r>
              <a:rPr lang="en-US" altLang="ja-JP" sz="2800">
                <a:latin typeface="Times" charset="0"/>
                <a:ea typeface="Times" charset="0"/>
                <a:cs typeface="Times" charset="0"/>
              </a:rPr>
              <a:t> = </a:t>
            </a:r>
            <a:r>
              <a:rPr lang="en-US" altLang="ja-JP" sz="2800" i="1">
                <a:latin typeface="Times" charset="0"/>
                <a:ea typeface="Times" charset="0"/>
                <a:cs typeface="Times" charset="0"/>
              </a:rPr>
              <a:t>F</a:t>
            </a:r>
            <a:r>
              <a:rPr lang="en-US" altLang="ja-JP" sz="2800">
                <a:latin typeface="Times" charset="0"/>
                <a:ea typeface="Times" charset="0"/>
                <a:cs typeface="Times" charset="0"/>
              </a:rPr>
              <a:t>(</a:t>
            </a:r>
            <a:r>
              <a:rPr lang="en-US" altLang="ja-JP" sz="2800" i="1">
                <a:latin typeface="Times" charset="0"/>
                <a:ea typeface="Times" charset="0"/>
                <a:cs typeface="Times" charset="0"/>
              </a:rPr>
              <a:t>O</a:t>
            </a:r>
            <a:r>
              <a:rPr lang="en-US" altLang="ja-JP" sz="2800" b="1">
                <a:latin typeface="Times" charset="0"/>
                <a:ea typeface="Times" charset="0"/>
                <a:cs typeface="Times" charset="0"/>
              </a:rPr>
              <a:t>S</a:t>
            </a:r>
            <a:r>
              <a:rPr lang="en-US" altLang="ja-JP" sz="2800" i="1">
                <a:latin typeface="Times" charset="0"/>
                <a:ea typeface="Times" charset="0"/>
                <a:cs typeface="Times" charset="0"/>
              </a:rPr>
              <a:t>O</a:t>
            </a:r>
            <a:r>
              <a:rPr lang="en-US" altLang="ja-JP" sz="2800" baseline="30000">
                <a:latin typeface="Times" charset="0"/>
                <a:ea typeface="Times" charset="0"/>
                <a:cs typeface="Times" charset="0"/>
              </a:rPr>
              <a:t>T</a:t>
            </a:r>
            <a:r>
              <a:rPr lang="en-US" altLang="ja-JP" sz="2800">
                <a:latin typeface="Times" charset="0"/>
                <a:ea typeface="Times" charset="0"/>
                <a:cs typeface="Times" charset="0"/>
              </a:rPr>
              <a:t>) =</a:t>
            </a:r>
            <a:r>
              <a:rPr lang="en-US" altLang="ja-JP" sz="2800" i="1">
                <a:latin typeface="Times" charset="0"/>
                <a:ea typeface="Times" charset="0"/>
                <a:cs typeface="Times" charset="0"/>
              </a:rPr>
              <a:t>F</a:t>
            </a:r>
            <a:r>
              <a:rPr lang="en-US" altLang="ja-JP" sz="2800">
                <a:latin typeface="Times" charset="0"/>
                <a:ea typeface="Times" charset="0"/>
                <a:cs typeface="Times" charset="0"/>
              </a:rPr>
              <a:t>(</a:t>
            </a:r>
            <a:r>
              <a:rPr lang="en-US" altLang="ja-JP" sz="2800" b="1">
                <a:latin typeface="Times" charset="0"/>
                <a:ea typeface="Times" charset="0"/>
                <a:cs typeface="Times" charset="0"/>
              </a:rPr>
              <a:t>S</a:t>
            </a:r>
            <a:r>
              <a:rPr lang="en-US" altLang="ja-JP" sz="2800">
                <a:latin typeface="Times" charset="0"/>
                <a:ea typeface="Times" charset="0"/>
                <a:cs typeface="Times" charset="0"/>
              </a:rPr>
              <a:t>) = </a:t>
            </a:r>
            <a:r>
              <a:rPr lang="en-US" altLang="ja-JP" sz="2800" b="1">
                <a:latin typeface="Times" charset="0"/>
                <a:ea typeface="Times" charset="0"/>
                <a:cs typeface="Times" charset="0"/>
              </a:rPr>
              <a:t>D</a:t>
            </a:r>
            <a:br>
              <a:rPr lang="en-US" altLang="ja-JP" sz="2800" b="1">
                <a:latin typeface="Times" charset="0"/>
                <a:ea typeface="Times" charset="0"/>
                <a:cs typeface="Times" charset="0"/>
              </a:rPr>
            </a:br>
            <a:r>
              <a:rPr lang="en-US" altLang="ja-JP" sz="2800">
                <a:ea typeface="Times" charset="0"/>
                <a:cs typeface="Times" charset="0"/>
              </a:rPr>
              <a:t>The resulting identity between the strain and the result of the symmetry operator on the strain then requires similar constraints on the coefficients of the strain tensor. 	</a:t>
            </a:r>
          </a:p>
        </p:txBody>
      </p:sp>
      <p:sp>
        <p:nvSpPr>
          <p:cNvPr id="74757" name="Rectangle 4"/>
          <p:cNvSpPr>
            <a:spLocks noChangeArrowheads="1"/>
          </p:cNvSpPr>
          <p:nvPr/>
        </p:nvSpPr>
        <p:spPr bwMode="auto">
          <a:xfrm>
            <a:off x="0" y="51816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p:spPr>
        <p:txBody>
          <a:bodyPr/>
          <a:lstStyle/>
          <a:p>
            <a:fld id="{A02D1F71-D7AF-F247-A3C7-8A0BBC5CA93A}" type="slidenum">
              <a:rPr lang="en-US" altLang="ja-JP" smtClean="0"/>
              <a:pPr/>
              <a:t>35</a:t>
            </a:fld>
            <a:endParaRPr lang="en-US" altLang="ja-JP" smtClean="0"/>
          </a:p>
        </p:txBody>
      </p:sp>
      <p:sp>
        <p:nvSpPr>
          <p:cNvPr id="27650" name="Rectangle 2"/>
          <p:cNvSpPr>
            <a:spLocks noGrp="1" noChangeArrowheads="1"/>
          </p:cNvSpPr>
          <p:nvPr>
            <p:ph type="title"/>
          </p:nvPr>
        </p:nvSpPr>
        <p:spPr/>
        <p:txBody>
          <a:bodyPr/>
          <a:lstStyle/>
          <a:p>
            <a:r>
              <a:rPr lang="en-US" altLang="ja-JP"/>
              <a:t>Example: mirror on Y</a:t>
            </a:r>
          </a:p>
        </p:txBody>
      </p:sp>
      <p:sp>
        <p:nvSpPr>
          <p:cNvPr id="76804" name="Rectangle 3"/>
          <p:cNvSpPr>
            <a:spLocks noGrp="1" noChangeArrowheads="1"/>
          </p:cNvSpPr>
          <p:nvPr>
            <p:ph type="body" idx="1"/>
          </p:nvPr>
        </p:nvSpPr>
        <p:spPr>
          <a:xfrm>
            <a:off x="1676400" y="1295400"/>
            <a:ext cx="6781800" cy="5105400"/>
          </a:xfrm>
        </p:spPr>
        <p:txBody>
          <a:bodyPr/>
          <a:lstStyle/>
          <a:p>
            <a:r>
              <a:rPr lang="en-US" altLang="ja-JP" sz="2000">
                <a:ea typeface="Times" charset="0"/>
                <a:cs typeface="Times" charset="0"/>
              </a:rPr>
              <a:t>Kocks (p343) quotes an analysis for the action of a mirror plane (note the use of the second kind of symmetry operator here) perpendicular to sample </a:t>
            </a:r>
            <a:r>
              <a:rPr lang="en-US" altLang="ja-JP" sz="2000" i="1">
                <a:ea typeface="Times" charset="0"/>
                <a:cs typeface="Times" charset="0"/>
              </a:rPr>
              <a:t>Y</a:t>
            </a:r>
            <a:r>
              <a:rPr lang="en-US" altLang="ja-JP" sz="2000">
                <a:ea typeface="Times" charset="0"/>
                <a:cs typeface="Times" charset="0"/>
              </a:rPr>
              <a:t> to show that the subspace {π, </a:t>
            </a:r>
            <a:r>
              <a:rPr lang="en-US" altLang="ja-JP" sz="2000">
                <a:latin typeface="Symbol" charset="2"/>
                <a:ea typeface="Times" charset="0"/>
                <a:cs typeface="Times" charset="0"/>
              </a:rPr>
              <a:t>s</a:t>
            </a:r>
            <a:r>
              <a:rPr lang="en-US" altLang="ja-JP" sz="2000" baseline="-25000">
                <a:ea typeface="Times" charset="0"/>
                <a:cs typeface="Times" charset="0"/>
              </a:rPr>
              <a:t>31</a:t>
            </a:r>
            <a:r>
              <a:rPr lang="en-US" altLang="ja-JP" sz="2000">
                <a:ea typeface="Times" charset="0"/>
                <a:cs typeface="Times" charset="0"/>
              </a:rPr>
              <a:t>} is closed. That is, any combination of </a:t>
            </a:r>
            <a:r>
              <a:rPr lang="en-US" altLang="ja-JP" sz="2000">
                <a:latin typeface="Symbol" charset="2"/>
                <a:ea typeface="Times" charset="0"/>
                <a:cs typeface="Times" charset="0"/>
              </a:rPr>
              <a:t>s</a:t>
            </a:r>
            <a:r>
              <a:rPr lang="en-US" altLang="ja-JP" sz="2000" baseline="-25000">
                <a:ea typeface="Times" charset="0"/>
                <a:cs typeface="Times" charset="0"/>
              </a:rPr>
              <a:t>ii</a:t>
            </a:r>
            <a:r>
              <a:rPr lang="en-US" altLang="ja-JP" sz="2000">
                <a:ea typeface="Times" charset="0"/>
                <a:cs typeface="Times" charset="0"/>
              </a:rPr>
              <a:t> and </a:t>
            </a:r>
            <a:r>
              <a:rPr lang="en-US" altLang="ja-JP" sz="2000">
                <a:latin typeface="Symbol" charset="2"/>
                <a:ea typeface="Times" charset="0"/>
                <a:cs typeface="Times" charset="0"/>
              </a:rPr>
              <a:t>s</a:t>
            </a:r>
            <a:r>
              <a:rPr lang="en-US" altLang="ja-JP" sz="2000" baseline="-25000">
                <a:ea typeface="Times" charset="0"/>
                <a:cs typeface="Times" charset="0"/>
              </a:rPr>
              <a:t>31</a:t>
            </a:r>
            <a:r>
              <a:rPr lang="en-US" altLang="ja-JP" sz="2000">
                <a:ea typeface="Times" charset="0"/>
                <a:cs typeface="Times" charset="0"/>
              </a:rPr>
              <a:t> will only generate strain rate components in the same subspace, i.e. </a:t>
            </a:r>
            <a:r>
              <a:rPr lang="en-US" altLang="ja-JP" sz="2000" i="1">
                <a:latin typeface="Times New Roman" charset="0"/>
                <a:ea typeface="Times" charset="0"/>
                <a:cs typeface="Times" charset="0"/>
              </a:rPr>
              <a:t>D</a:t>
            </a:r>
            <a:r>
              <a:rPr lang="en-US" altLang="ja-JP" sz="2000" i="1" baseline="-25000">
                <a:latin typeface="Times New Roman" charset="0"/>
                <a:ea typeface="Times" charset="0"/>
                <a:cs typeface="Times" charset="0"/>
              </a:rPr>
              <a:t>ii</a:t>
            </a:r>
            <a:r>
              <a:rPr lang="en-US" altLang="ja-JP" sz="2000">
                <a:ea typeface="Times" charset="0"/>
                <a:cs typeface="Times" charset="0"/>
              </a:rPr>
              <a:t> and </a:t>
            </a:r>
            <a:r>
              <a:rPr lang="en-US" altLang="ja-JP" sz="2000" i="1">
                <a:latin typeface="Times New Roman" charset="0"/>
                <a:ea typeface="Times" charset="0"/>
                <a:cs typeface="Times" charset="0"/>
              </a:rPr>
              <a:t>D</a:t>
            </a:r>
            <a:r>
              <a:rPr lang="en-US" altLang="ja-JP" sz="2000" i="1" baseline="-25000">
                <a:latin typeface="Times New Roman" charset="0"/>
                <a:ea typeface="Times" charset="0"/>
                <a:cs typeface="Times" charset="0"/>
              </a:rPr>
              <a:t>31</a:t>
            </a:r>
            <a:r>
              <a:rPr lang="en-US" altLang="ja-JP" sz="2000">
                <a:ea typeface="Times" charset="0"/>
                <a:cs typeface="Times" charset="0"/>
              </a:rPr>
              <a:t>.  The negation of the 12 and 23 components means that if these stress components are zero, then the stress deviator tensor is equal to the stress deviator under the action of the symmetry element.  Then the resulting strain must also be identical to that obtained without the symmetry operator and the corresponding 12 and 23 components of </a:t>
            </a:r>
            <a:r>
              <a:rPr lang="en-US" altLang="ja-JP" sz="2000" b="1">
                <a:ea typeface="Times" charset="0"/>
                <a:cs typeface="Times" charset="0"/>
              </a:rPr>
              <a:t>D</a:t>
            </a:r>
            <a:r>
              <a:rPr lang="en-US" altLang="ja-JP" sz="2000">
                <a:ea typeface="Times" charset="0"/>
                <a:cs typeface="Times" charset="0"/>
              </a:rPr>
              <a:t> must also be zero.  That is, two stresses related by this mirror must have </a:t>
            </a:r>
            <a:r>
              <a:rPr lang="en-US" altLang="ja-JP" sz="2000">
                <a:latin typeface="Symbol" charset="2"/>
                <a:ea typeface="Times" charset="0"/>
                <a:cs typeface="Times" charset="0"/>
              </a:rPr>
              <a:t>s</a:t>
            </a:r>
            <a:r>
              <a:rPr lang="en-US" altLang="ja-JP" sz="2000" baseline="-25000">
                <a:ea typeface="Times" charset="0"/>
                <a:cs typeface="Times" charset="0"/>
              </a:rPr>
              <a:t>12</a:t>
            </a:r>
            <a:r>
              <a:rPr lang="en-US" altLang="ja-JP" sz="2000">
                <a:ea typeface="Times" charset="0"/>
                <a:cs typeface="Times" charset="0"/>
              </a:rPr>
              <a:t> and </a:t>
            </a:r>
            <a:r>
              <a:rPr lang="en-US" altLang="ja-JP" sz="2400">
                <a:latin typeface="Symbol" charset="2"/>
                <a:ea typeface="Times" charset="0"/>
                <a:cs typeface="Times" charset="0"/>
              </a:rPr>
              <a:t>s</a:t>
            </a:r>
            <a:r>
              <a:rPr lang="en-US" altLang="ja-JP" sz="2000" baseline="-25000">
                <a:ea typeface="Times" charset="0"/>
                <a:cs typeface="Times" charset="0"/>
              </a:rPr>
              <a:t>23</a:t>
            </a:r>
            <a:r>
              <a:rPr lang="en-US" altLang="ja-JP" sz="2000">
                <a:ea typeface="Times" charset="0"/>
                <a:cs typeface="Times" charset="0"/>
              </a:rPr>
              <a:t> zero, which means in turn that the two related strain states must also have those components zero.</a:t>
            </a:r>
          </a:p>
        </p:txBody>
      </p:sp>
      <p:sp>
        <p:nvSpPr>
          <p:cNvPr id="76805" name="Rectangle 4"/>
          <p:cNvSpPr>
            <a:spLocks noChangeArrowheads="1"/>
          </p:cNvSpPr>
          <p:nvPr/>
        </p:nvSpPr>
        <p:spPr bwMode="auto">
          <a:xfrm>
            <a:off x="0" y="51816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5"/>
          <p:cNvSpPr>
            <a:spLocks noGrp="1"/>
          </p:cNvSpPr>
          <p:nvPr>
            <p:ph type="sldNum" sz="quarter" idx="12"/>
          </p:nvPr>
        </p:nvSpPr>
        <p:spPr>
          <a:noFill/>
        </p:spPr>
        <p:txBody>
          <a:bodyPr/>
          <a:lstStyle/>
          <a:p>
            <a:fld id="{CF18FE5B-316C-7B47-98BD-352591752ADB}" type="slidenum">
              <a:rPr lang="en-US" altLang="ja-JP" smtClean="0"/>
              <a:pPr/>
              <a:t>36</a:t>
            </a:fld>
            <a:endParaRPr lang="en-US" altLang="ja-JP" smtClean="0"/>
          </a:p>
        </p:txBody>
      </p:sp>
      <p:sp>
        <p:nvSpPr>
          <p:cNvPr id="28674" name="Rectangle 2"/>
          <p:cNvSpPr>
            <a:spLocks noGrp="1" noChangeArrowheads="1"/>
          </p:cNvSpPr>
          <p:nvPr>
            <p:ph type="title"/>
          </p:nvPr>
        </p:nvSpPr>
        <p:spPr>
          <a:xfrm>
            <a:off x="685800" y="0"/>
            <a:ext cx="7772400" cy="1143000"/>
          </a:xfrm>
        </p:spPr>
        <p:txBody>
          <a:bodyPr/>
          <a:lstStyle/>
          <a:p>
            <a:r>
              <a:rPr lang="en-US" altLang="ja-JP"/>
              <a:t>Mirror on Y: 2</a:t>
            </a:r>
          </a:p>
        </p:txBody>
      </p:sp>
      <p:sp>
        <p:nvSpPr>
          <p:cNvPr id="78853" name="Rectangle 3"/>
          <p:cNvSpPr>
            <a:spLocks noGrp="1" noChangeArrowheads="1"/>
          </p:cNvSpPr>
          <p:nvPr>
            <p:ph type="body" idx="1"/>
          </p:nvPr>
        </p:nvSpPr>
        <p:spPr>
          <a:xfrm>
            <a:off x="1676400" y="2743200"/>
            <a:ext cx="6781800" cy="3200400"/>
          </a:xfrm>
        </p:spPr>
        <p:txBody>
          <a:bodyPr/>
          <a:lstStyle/>
          <a:p>
            <a:pPr>
              <a:lnSpc>
                <a:spcPct val="90000"/>
              </a:lnSpc>
            </a:pPr>
            <a:r>
              <a:rPr lang="en-US" altLang="ja-JP" sz="2800">
                <a:ea typeface="Times" charset="0"/>
                <a:cs typeface="Times" charset="0"/>
              </a:rPr>
              <a:t>Consider the equation above: any stress state for which </a:t>
            </a:r>
            <a:r>
              <a:rPr lang="en-US" altLang="ja-JP" sz="2800">
                <a:latin typeface="Symbol" charset="2"/>
                <a:ea typeface="Times" charset="0"/>
                <a:cs typeface="Times" charset="0"/>
              </a:rPr>
              <a:t>s</a:t>
            </a:r>
            <a:r>
              <a:rPr lang="en-US" altLang="ja-JP" sz="2800" baseline="-25000">
                <a:ea typeface="Times" charset="0"/>
                <a:cs typeface="Times" charset="0"/>
              </a:rPr>
              <a:t>12</a:t>
            </a:r>
            <a:r>
              <a:rPr lang="en-US" altLang="ja-JP" sz="2800">
                <a:ea typeface="Times" charset="0"/>
                <a:cs typeface="Times" charset="0"/>
              </a:rPr>
              <a:t> and </a:t>
            </a:r>
            <a:r>
              <a:rPr lang="en-US" altLang="ja-JP" sz="2800">
                <a:latin typeface="Symbol" charset="2"/>
                <a:ea typeface="Times" charset="0"/>
                <a:cs typeface="Times" charset="0"/>
              </a:rPr>
              <a:t>s</a:t>
            </a:r>
            <a:r>
              <a:rPr lang="en-US" altLang="ja-JP" sz="2800" baseline="-25000">
                <a:ea typeface="Times" charset="0"/>
                <a:cs typeface="Times" charset="0"/>
              </a:rPr>
              <a:t>23</a:t>
            </a:r>
            <a:r>
              <a:rPr lang="en-US" altLang="ja-JP" sz="2800">
                <a:ea typeface="Times" charset="0"/>
                <a:cs typeface="Times" charset="0"/>
              </a:rPr>
              <a:t> are zero will satisfy the following relation for the action of the symmetry element (in this case a mirror on Y):</a:t>
            </a:r>
            <a:br>
              <a:rPr lang="en-US" altLang="ja-JP" sz="2800">
                <a:ea typeface="Times" charset="0"/>
                <a:cs typeface="Times" charset="0"/>
              </a:rPr>
            </a:br>
            <a:r>
              <a:rPr lang="en-US" altLang="ja-JP" sz="2800">
                <a:ea typeface="Times" charset="0"/>
                <a:cs typeface="Times" charset="0"/>
              </a:rPr>
              <a:t/>
            </a:r>
            <a:br>
              <a:rPr lang="en-US" altLang="ja-JP" sz="2800">
                <a:ea typeface="Times" charset="0"/>
                <a:cs typeface="Times" charset="0"/>
              </a:rPr>
            </a:br>
            <a:r>
              <a:rPr lang="en-US" altLang="ja-JP" sz="2800">
                <a:ea typeface="Times" charset="0"/>
                <a:cs typeface="Times" charset="0"/>
              </a:rPr>
              <a:t>			</a:t>
            </a:r>
            <a:r>
              <a:rPr lang="en-US" altLang="ja-JP" sz="3600" i="1">
                <a:latin typeface="Times" charset="0"/>
                <a:ea typeface="Times" charset="0"/>
                <a:cs typeface="Times" charset="0"/>
              </a:rPr>
              <a:t>O</a:t>
            </a:r>
            <a:r>
              <a:rPr lang="en-US" altLang="ja-JP" sz="3600" b="1">
                <a:latin typeface="Times" charset="0"/>
                <a:ea typeface="Times" charset="0"/>
                <a:cs typeface="Times" charset="0"/>
              </a:rPr>
              <a:t>S</a:t>
            </a:r>
            <a:r>
              <a:rPr lang="en-US" altLang="ja-JP" sz="3600" b="1" i="1">
                <a:latin typeface="Times" charset="0"/>
                <a:ea typeface="Times" charset="0"/>
                <a:cs typeface="Times" charset="0"/>
              </a:rPr>
              <a:t>O</a:t>
            </a:r>
            <a:r>
              <a:rPr lang="en-US" altLang="ja-JP" sz="3600" b="1" baseline="30000">
                <a:latin typeface="Times" charset="0"/>
                <a:ea typeface="Times" charset="0"/>
                <a:cs typeface="Times" charset="0"/>
              </a:rPr>
              <a:t>T</a:t>
            </a:r>
            <a:r>
              <a:rPr lang="en-US" altLang="ja-JP" sz="3600" b="1">
                <a:latin typeface="Times" charset="0"/>
                <a:ea typeface="Times" charset="0"/>
                <a:cs typeface="Times" charset="0"/>
              </a:rPr>
              <a:t> = S</a:t>
            </a:r>
          </a:p>
        </p:txBody>
      </p:sp>
      <p:graphicFrame>
        <p:nvGraphicFramePr>
          <p:cNvPr id="78850" name="Object 2"/>
          <p:cNvGraphicFramePr>
            <a:graphicFrameLocks noChangeAspect="1"/>
          </p:cNvGraphicFramePr>
          <p:nvPr/>
        </p:nvGraphicFramePr>
        <p:xfrm>
          <a:off x="1371600" y="1219200"/>
          <a:ext cx="7772400" cy="1538288"/>
        </p:xfrm>
        <a:graphic>
          <a:graphicData uri="http://schemas.openxmlformats.org/presentationml/2006/ole">
            <mc:AlternateContent xmlns:mc="http://schemas.openxmlformats.org/markup-compatibility/2006">
              <mc:Choice xmlns:v="urn:schemas-microsoft-com:vml" Requires="v">
                <p:oleObj spid="_x0000_s78854" name="Document" r:id="rId5" imgW="4267200" imgH="1778000" progId="Word.Document.8">
                  <p:embed/>
                </p:oleObj>
              </mc:Choice>
              <mc:Fallback>
                <p:oleObj name="Document" r:id="rId5" imgW="4267200" imgH="177800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b="52499"/>
                      <a:stretch>
                        <a:fillRect/>
                      </a:stretch>
                    </p:blipFill>
                    <p:spPr bwMode="auto">
                      <a:xfrm>
                        <a:off x="1371600" y="1219200"/>
                        <a:ext cx="7772400" cy="153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8854" name="Rectangle 5"/>
          <p:cNvSpPr>
            <a:spLocks noChangeArrowheads="1"/>
          </p:cNvSpPr>
          <p:nvPr/>
        </p:nvSpPr>
        <p:spPr bwMode="auto">
          <a:xfrm>
            <a:off x="0" y="51816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Slide Number Placeholder 5"/>
          <p:cNvSpPr>
            <a:spLocks noGrp="1"/>
          </p:cNvSpPr>
          <p:nvPr>
            <p:ph type="sldNum" sz="quarter" idx="12"/>
          </p:nvPr>
        </p:nvSpPr>
        <p:spPr>
          <a:noFill/>
        </p:spPr>
        <p:txBody>
          <a:bodyPr/>
          <a:lstStyle/>
          <a:p>
            <a:fld id="{14F90E07-55A3-A24C-A6C8-0300F929F940}" type="slidenum">
              <a:rPr lang="en-US" altLang="ja-JP" smtClean="0"/>
              <a:pPr/>
              <a:t>37</a:t>
            </a:fld>
            <a:endParaRPr lang="en-US" altLang="ja-JP" smtClean="0"/>
          </a:p>
        </p:txBody>
      </p:sp>
      <p:sp>
        <p:nvSpPr>
          <p:cNvPr id="29698" name="Rectangle 2"/>
          <p:cNvSpPr>
            <a:spLocks noGrp="1" noChangeArrowheads="1"/>
          </p:cNvSpPr>
          <p:nvPr>
            <p:ph type="title"/>
          </p:nvPr>
        </p:nvSpPr>
        <p:spPr/>
        <p:txBody>
          <a:bodyPr/>
          <a:lstStyle/>
          <a:p>
            <a:r>
              <a:rPr lang="en-US" altLang="ja-JP"/>
              <a:t>Mirror on Y: 2</a:t>
            </a:r>
          </a:p>
        </p:txBody>
      </p:sp>
      <p:sp>
        <p:nvSpPr>
          <p:cNvPr id="80901" name="Rectangle 3"/>
          <p:cNvSpPr>
            <a:spLocks noGrp="1" noChangeArrowheads="1"/>
          </p:cNvSpPr>
          <p:nvPr>
            <p:ph type="body" idx="1"/>
          </p:nvPr>
        </p:nvSpPr>
        <p:spPr>
          <a:xfrm>
            <a:off x="1676400" y="2438400"/>
            <a:ext cx="6781800" cy="2971800"/>
          </a:xfrm>
        </p:spPr>
        <p:txBody>
          <a:bodyPr/>
          <a:lstStyle/>
          <a:p>
            <a:r>
              <a:rPr lang="en-US" altLang="ja-JP" sz="2800">
                <a:ea typeface="Times" charset="0"/>
                <a:cs typeface="Times" charset="0"/>
              </a:rPr>
              <a:t>Provided the stress obeys this relation, then the relation </a:t>
            </a:r>
            <a:r>
              <a:rPr lang="en-US" altLang="ja-JP" sz="2400" i="1">
                <a:latin typeface="Times" charset="0"/>
                <a:ea typeface="Times" charset="0"/>
                <a:cs typeface="Times" charset="0"/>
              </a:rPr>
              <a:t>O</a:t>
            </a:r>
            <a:r>
              <a:rPr lang="en-US" altLang="ja-JP" sz="2400" b="1" i="1">
                <a:latin typeface="Times" charset="0"/>
                <a:ea typeface="Times" charset="0"/>
                <a:cs typeface="Times" charset="0"/>
              </a:rPr>
              <a:t>DO</a:t>
            </a:r>
            <a:r>
              <a:rPr lang="en-US" altLang="ja-JP" sz="2400" b="1" baseline="30000">
                <a:latin typeface="Times" charset="0"/>
                <a:ea typeface="Times" charset="0"/>
                <a:cs typeface="Times" charset="0"/>
              </a:rPr>
              <a:t>T</a:t>
            </a:r>
            <a:r>
              <a:rPr lang="en-US" altLang="ja-JP" sz="2400" b="1">
                <a:latin typeface="Times" charset="0"/>
                <a:ea typeface="Times" charset="0"/>
                <a:cs typeface="Times" charset="0"/>
              </a:rPr>
              <a:t> = </a:t>
            </a:r>
            <a:r>
              <a:rPr lang="en-US" altLang="ja-JP" sz="2400" b="1" i="1">
                <a:latin typeface="Times" charset="0"/>
                <a:ea typeface="Times" charset="0"/>
                <a:cs typeface="Times" charset="0"/>
              </a:rPr>
              <a:t>D</a:t>
            </a:r>
            <a:r>
              <a:rPr lang="en-US" altLang="ja-JP" sz="2800">
                <a:ea typeface="Times" charset="0"/>
                <a:cs typeface="Times" charset="0"/>
              </a:rPr>
              <a:t> also holds.  Based on the second equation quoted from Kocks, we can see that only strain states for which </a:t>
            </a:r>
            <a:r>
              <a:rPr lang="en-US" altLang="ja-JP" sz="2800" i="1">
                <a:latin typeface="Times" charset="0"/>
                <a:ea typeface="Times" charset="0"/>
                <a:cs typeface="Times" charset="0"/>
              </a:rPr>
              <a:t>D</a:t>
            </a:r>
            <a:r>
              <a:rPr lang="en-US" altLang="ja-JP" sz="2800" baseline="-25000">
                <a:latin typeface="Times" charset="0"/>
                <a:ea typeface="Times" charset="0"/>
                <a:cs typeface="Times" charset="0"/>
              </a:rPr>
              <a:t>12</a:t>
            </a:r>
            <a:r>
              <a:rPr lang="en-US" altLang="ja-JP" sz="2800">
                <a:ea typeface="Times" charset="0"/>
                <a:cs typeface="Times" charset="0"/>
              </a:rPr>
              <a:t> and </a:t>
            </a:r>
            <a:r>
              <a:rPr lang="en-US" altLang="ja-JP" sz="2800" i="1">
                <a:latin typeface="Times" charset="0"/>
                <a:ea typeface="Times" charset="0"/>
                <a:cs typeface="Times" charset="0"/>
              </a:rPr>
              <a:t>D</a:t>
            </a:r>
            <a:r>
              <a:rPr lang="en-US" altLang="ja-JP" sz="2800" baseline="-25000">
                <a:latin typeface="Times" charset="0"/>
                <a:ea typeface="Times" charset="0"/>
                <a:cs typeface="Times" charset="0"/>
              </a:rPr>
              <a:t>23</a:t>
            </a:r>
            <a:r>
              <a:rPr lang="en-US" altLang="ja-JP" sz="2800">
                <a:latin typeface="Times" charset="0"/>
                <a:ea typeface="Times" charset="0"/>
                <a:cs typeface="Times" charset="0"/>
              </a:rPr>
              <a:t> = 0</a:t>
            </a:r>
            <a:r>
              <a:rPr lang="en-US" altLang="ja-JP" sz="2800">
                <a:ea typeface="Times" charset="0"/>
                <a:cs typeface="Times" charset="0"/>
              </a:rPr>
              <a:t> will satisfy this equation.</a:t>
            </a:r>
          </a:p>
        </p:txBody>
      </p:sp>
      <p:graphicFrame>
        <p:nvGraphicFramePr>
          <p:cNvPr id="80898" name="Object 2"/>
          <p:cNvGraphicFramePr>
            <a:graphicFrameLocks noChangeAspect="1"/>
          </p:cNvGraphicFramePr>
          <p:nvPr/>
        </p:nvGraphicFramePr>
        <p:xfrm>
          <a:off x="1676400" y="1066800"/>
          <a:ext cx="7315200" cy="1262063"/>
        </p:xfrm>
        <a:graphic>
          <a:graphicData uri="http://schemas.openxmlformats.org/presentationml/2006/ole">
            <mc:AlternateContent xmlns:mc="http://schemas.openxmlformats.org/markup-compatibility/2006">
              <mc:Choice xmlns:v="urn:schemas-microsoft-com:vml" Requires="v">
                <p:oleObj spid="_x0000_s80902" name="Document" r:id="rId5" imgW="4267200" imgH="1778000" progId="Word.Document.8">
                  <p:embed/>
                </p:oleObj>
              </mc:Choice>
              <mc:Fallback>
                <p:oleObj name="Document" r:id="rId5" imgW="4267200" imgH="177800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l="6541" t="62857" r="3737"/>
                      <a:stretch>
                        <a:fillRect/>
                      </a:stretch>
                    </p:blipFill>
                    <p:spPr bwMode="auto">
                      <a:xfrm>
                        <a:off x="1676400" y="1066800"/>
                        <a:ext cx="731520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0902" name="Rectangle 5"/>
          <p:cNvSpPr>
            <a:spLocks noChangeArrowheads="1"/>
          </p:cNvSpPr>
          <p:nvPr/>
        </p:nvSpPr>
        <p:spPr bwMode="auto">
          <a:xfrm>
            <a:off x="0" y="51816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p:spPr>
        <p:txBody>
          <a:bodyPr/>
          <a:lstStyle/>
          <a:p>
            <a:fld id="{69CD06A5-206F-3142-B706-D0013CFEE6BB}" type="slidenum">
              <a:rPr lang="en-US" altLang="ja-JP" smtClean="0"/>
              <a:pPr/>
              <a:t>38</a:t>
            </a:fld>
            <a:endParaRPr lang="en-US" altLang="ja-JP" smtClean="0"/>
          </a:p>
        </p:txBody>
      </p:sp>
      <p:sp>
        <p:nvSpPr>
          <p:cNvPr id="30722" name="Rectangle 2"/>
          <p:cNvSpPr>
            <a:spLocks noGrp="1" noChangeArrowheads="1"/>
          </p:cNvSpPr>
          <p:nvPr>
            <p:ph type="title"/>
          </p:nvPr>
        </p:nvSpPr>
        <p:spPr/>
        <p:txBody>
          <a:bodyPr/>
          <a:lstStyle/>
          <a:p>
            <a:r>
              <a:rPr lang="en-US" altLang="ja-JP"/>
              <a:t>Symmetry: summary</a:t>
            </a:r>
          </a:p>
        </p:txBody>
      </p:sp>
      <p:sp>
        <p:nvSpPr>
          <p:cNvPr id="82948" name="Rectangle 3"/>
          <p:cNvSpPr>
            <a:spLocks noGrp="1" noChangeArrowheads="1"/>
          </p:cNvSpPr>
          <p:nvPr>
            <p:ph type="body" idx="1"/>
          </p:nvPr>
        </p:nvSpPr>
        <p:spPr/>
        <p:txBody>
          <a:bodyPr/>
          <a:lstStyle/>
          <a:p>
            <a:r>
              <a:rPr lang="en-US" altLang="ja-JP" sz="2800">
                <a:ea typeface="Times" charset="0"/>
                <a:cs typeface="Times" charset="0"/>
              </a:rPr>
              <a:t>Thus we have demonstrated with an example that stress states that obey a symmetry element generate straining directions that also obey the symmetry element.  More importantly, the yield surface for stress states obeying the symmetry element are closed in the sense that they do not lead to straining components outside that same space.</a:t>
            </a:r>
          </a:p>
        </p:txBody>
      </p:sp>
      <p:sp>
        <p:nvSpPr>
          <p:cNvPr id="82949" name="Rectangle 4"/>
          <p:cNvSpPr>
            <a:spLocks noChangeArrowheads="1"/>
          </p:cNvSpPr>
          <p:nvPr/>
        </p:nvSpPr>
        <p:spPr bwMode="auto">
          <a:xfrm>
            <a:off x="0" y="51816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noFill/>
        </p:spPr>
        <p:txBody>
          <a:bodyPr/>
          <a:lstStyle/>
          <a:p>
            <a:fld id="{3C7180AA-8E64-2443-8313-1DE6252A402C}" type="slidenum">
              <a:rPr lang="en-US" altLang="ja-JP" smtClean="0"/>
              <a:pPr/>
              <a:t>39</a:t>
            </a:fld>
            <a:endParaRPr lang="en-US" altLang="ja-JP" smtClean="0"/>
          </a:p>
        </p:txBody>
      </p:sp>
      <p:sp>
        <p:nvSpPr>
          <p:cNvPr id="33794" name="Rectangle 2"/>
          <p:cNvSpPr>
            <a:spLocks noGrp="1" noChangeArrowheads="1"/>
          </p:cNvSpPr>
          <p:nvPr>
            <p:ph type="title"/>
          </p:nvPr>
        </p:nvSpPr>
        <p:spPr/>
        <p:txBody>
          <a:bodyPr/>
          <a:lstStyle/>
          <a:p>
            <a:r>
              <a:rPr lang="en-US" altLang="ja-JP"/>
              <a:t>Rate sensitive yield</a:t>
            </a:r>
          </a:p>
        </p:txBody>
      </p:sp>
      <p:sp>
        <p:nvSpPr>
          <p:cNvPr id="84996" name="Rectangle 3"/>
          <p:cNvSpPr>
            <a:spLocks noGrp="1" noChangeArrowheads="1"/>
          </p:cNvSpPr>
          <p:nvPr>
            <p:ph type="body" idx="1"/>
          </p:nvPr>
        </p:nvSpPr>
        <p:spPr>
          <a:xfrm>
            <a:off x="1676400" y="1143000"/>
            <a:ext cx="6781800" cy="4114800"/>
          </a:xfrm>
        </p:spPr>
        <p:txBody>
          <a:bodyPr/>
          <a:lstStyle/>
          <a:p>
            <a:pPr>
              <a:lnSpc>
                <a:spcPct val="90000"/>
              </a:lnSpc>
            </a:pPr>
            <a:r>
              <a:rPr lang="en-US" altLang="ja-JP" sz="2000">
                <a:ea typeface="Times" charset="0"/>
                <a:cs typeface="Times" charset="0"/>
              </a:rPr>
              <a:t>The rate at which dislocations move under the influence of a shear stress (on their glide plane) is dependent on the magnitude of the shear stress.  Turning the statement around, one can say that the flow stress is dependent on the rate at which dislocations move which, through the Orowan equation, given below, means that the "critical" resolved shear stress is dependent on the strain rate.  The first figure below illustrates this phenomenon and also makes the point that the rate dependence is strongly non-linear in most cases.  Although the precise form of the strain rate sensitivity is complicated if the complete range of strain rate must be described, in the vicinity of the macroscopically observable yield stress, it can be easily described by a power-law relationship, where </a:t>
            </a:r>
            <a:r>
              <a:rPr lang="en-US" altLang="ja-JP" sz="2000" i="1">
                <a:ea typeface="Times" charset="0"/>
                <a:cs typeface="Times" charset="0"/>
              </a:rPr>
              <a:t>n</a:t>
            </a:r>
            <a:r>
              <a:rPr lang="en-US" altLang="ja-JP" sz="2000">
                <a:ea typeface="Times" charset="0"/>
                <a:cs typeface="Times" charset="0"/>
              </a:rPr>
              <a:t> is the strain rate sensitivity exponent. Here is the Orowan equation:</a:t>
            </a:r>
          </a:p>
        </p:txBody>
      </p:sp>
      <p:sp>
        <p:nvSpPr>
          <p:cNvPr id="84997" name="Rectangle 5"/>
          <p:cNvSpPr>
            <a:spLocks noChangeArrowheads="1"/>
          </p:cNvSpPr>
          <p:nvPr/>
        </p:nvSpPr>
        <p:spPr bwMode="auto">
          <a:xfrm>
            <a:off x="0" y="57150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pic>
        <p:nvPicPr>
          <p:cNvPr id="84998" name="Picture 7" descr="final"/>
          <p:cNvPicPr>
            <a:picLocks noChangeAspect="1" noChangeArrowheads="1"/>
          </p:cNvPicPr>
          <p:nvPr/>
        </p:nvPicPr>
        <p:blipFill>
          <a:blip r:embed="rId3"/>
          <a:srcRect b="37755"/>
          <a:stretch>
            <a:fillRect/>
          </a:stretch>
        </p:blipFill>
        <p:spPr bwMode="auto">
          <a:xfrm>
            <a:off x="4114800" y="6030913"/>
            <a:ext cx="2590800" cy="59848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1</a:t>
            </a:r>
            <a:endParaRPr lang="en-US" dirty="0"/>
          </a:p>
        </p:txBody>
      </p:sp>
      <p:sp>
        <p:nvSpPr>
          <p:cNvPr id="3" name="Content Placeholder 2"/>
          <p:cNvSpPr>
            <a:spLocks noGrp="1"/>
          </p:cNvSpPr>
          <p:nvPr>
            <p:ph idx="1"/>
          </p:nvPr>
        </p:nvSpPr>
        <p:spPr>
          <a:xfrm>
            <a:off x="1676400" y="1295400"/>
            <a:ext cx="6781800" cy="5105400"/>
          </a:xfrm>
        </p:spPr>
        <p:txBody>
          <a:bodyPr/>
          <a:lstStyle/>
          <a:p>
            <a:r>
              <a:rPr lang="en-US" sz="2000" dirty="0" smtClean="0"/>
              <a:t>How does one define a yield surface [demarcation between elastic and plastic response in stress space]?</a:t>
            </a:r>
          </a:p>
          <a:p>
            <a:r>
              <a:rPr lang="en-US" sz="2000" dirty="0" smtClean="0"/>
              <a:t>What are two examples of yield functions commonly used in solid mechanics of materials [</a:t>
            </a:r>
            <a:r>
              <a:rPr lang="en-US" sz="2000" dirty="0" err="1" smtClean="0"/>
              <a:t>Tresca</a:t>
            </a:r>
            <a:r>
              <a:rPr lang="en-US" sz="2000" dirty="0" smtClean="0"/>
              <a:t> and von </a:t>
            </a:r>
            <a:r>
              <a:rPr lang="en-US" sz="2000" dirty="0" err="1" smtClean="0"/>
              <a:t>Mises</a:t>
            </a:r>
            <a:r>
              <a:rPr lang="en-US" sz="2000" dirty="0" smtClean="0"/>
              <a:t>]?</a:t>
            </a:r>
          </a:p>
          <a:p>
            <a:r>
              <a:rPr lang="en-US" sz="2000" dirty="0" smtClean="0"/>
              <a:t>What is the “normality rule” [strain direction is perpendicular to the yield surface]?</a:t>
            </a:r>
          </a:p>
          <a:p>
            <a:r>
              <a:rPr lang="en-US" sz="2000" dirty="0" smtClean="0"/>
              <a:t>How do we construct the yield surface for a single slip system [use the geometry of slip]?</a:t>
            </a:r>
          </a:p>
          <a:p>
            <a:r>
              <a:rPr lang="en-US" sz="2000" dirty="0" smtClean="0"/>
              <a:t>Why does the normality rule hold exactly for single slip [again, use the geometry of slip]?</a:t>
            </a:r>
          </a:p>
          <a:p>
            <a:r>
              <a:rPr lang="en-US" sz="2000" dirty="0" smtClean="0"/>
              <a:t>How do we construct the yield surface for a </a:t>
            </a:r>
            <a:r>
              <a:rPr lang="en-US" sz="2000" dirty="0" err="1" smtClean="0"/>
              <a:t>polycrystal</a:t>
            </a:r>
            <a:r>
              <a:rPr lang="en-US" sz="2000" dirty="0" smtClean="0"/>
              <a:t> [calculate the average Taylor factor for the set of orientations, for each strain direction in the relevant stress space]?</a:t>
            </a:r>
            <a:endParaRPr lang="en-US" sz="2000" dirty="0"/>
          </a:p>
        </p:txBody>
      </p:sp>
      <p:sp>
        <p:nvSpPr>
          <p:cNvPr id="4" name="Slide Number Placeholder 3"/>
          <p:cNvSpPr>
            <a:spLocks noGrp="1"/>
          </p:cNvSpPr>
          <p:nvPr>
            <p:ph type="sldNum" sz="quarter" idx="12"/>
          </p:nvPr>
        </p:nvSpPr>
        <p:spPr/>
        <p:txBody>
          <a:bodyPr/>
          <a:lstStyle/>
          <a:p>
            <a:fld id="{EDB1E97D-63A5-7D48-920A-56A5C46C4B91}" type="slidenum">
              <a:rPr lang="en-US" altLang="ja-JP" smtClean="0"/>
              <a:pPr/>
              <a:t>4</a:t>
            </a:fld>
            <a:endParaRPr lang="en-US" altLang="ja-JP"/>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noFill/>
        </p:spPr>
        <p:txBody>
          <a:bodyPr/>
          <a:lstStyle/>
          <a:p>
            <a:fld id="{57FC09F9-26D1-2640-8221-FA8E55301529}" type="slidenum">
              <a:rPr lang="en-US" altLang="ja-JP" smtClean="0"/>
              <a:pPr/>
              <a:t>40</a:t>
            </a:fld>
            <a:endParaRPr lang="en-US" altLang="ja-JP" smtClean="0"/>
          </a:p>
        </p:txBody>
      </p:sp>
      <p:sp>
        <p:nvSpPr>
          <p:cNvPr id="34818" name="Rectangle 2"/>
          <p:cNvSpPr>
            <a:spLocks noGrp="1" noChangeArrowheads="1"/>
          </p:cNvSpPr>
          <p:nvPr>
            <p:ph type="title"/>
          </p:nvPr>
        </p:nvSpPr>
        <p:spPr/>
        <p:txBody>
          <a:bodyPr/>
          <a:lstStyle/>
          <a:p>
            <a:r>
              <a:rPr lang="en-US" altLang="ja-JP"/>
              <a:t>Shear strain rate</a:t>
            </a:r>
          </a:p>
        </p:txBody>
      </p:sp>
      <p:sp>
        <p:nvSpPr>
          <p:cNvPr id="87044" name="Rectangle 3"/>
          <p:cNvSpPr>
            <a:spLocks noGrp="1" noChangeArrowheads="1"/>
          </p:cNvSpPr>
          <p:nvPr>
            <p:ph type="body" idx="1"/>
          </p:nvPr>
        </p:nvSpPr>
        <p:spPr>
          <a:xfrm>
            <a:off x="1676400" y="1295400"/>
            <a:ext cx="6858000" cy="4724400"/>
          </a:xfrm>
        </p:spPr>
        <p:txBody>
          <a:bodyPr/>
          <a:lstStyle/>
          <a:p>
            <a:pPr>
              <a:lnSpc>
                <a:spcPct val="90000"/>
              </a:lnSpc>
            </a:pPr>
            <a:r>
              <a:rPr lang="en-US" altLang="ja-JP" sz="2800">
                <a:ea typeface="Times" charset="0"/>
                <a:cs typeface="Times" charset="0"/>
              </a:rPr>
              <a:t>The crss (</a:t>
            </a:r>
            <a:r>
              <a:rPr lang="en-US" altLang="ja-JP" sz="2800">
                <a:latin typeface="Symbol" charset="2"/>
                <a:ea typeface="Times" charset="0"/>
                <a:cs typeface="Times" charset="0"/>
              </a:rPr>
              <a:t>t</a:t>
            </a:r>
            <a:r>
              <a:rPr lang="en-US" altLang="ja-JP" sz="2800" baseline="-25000">
                <a:ea typeface="Times" charset="0"/>
                <a:cs typeface="Times" charset="0"/>
              </a:rPr>
              <a:t>crss</a:t>
            </a:r>
            <a:r>
              <a:rPr lang="en-US" altLang="ja-JP" sz="2800">
                <a:ea typeface="Times" charset="0"/>
                <a:cs typeface="Times" charset="0"/>
              </a:rPr>
              <a:t>)</a:t>
            </a:r>
            <a:r>
              <a:rPr lang="en-US" altLang="ja-JP" sz="2800" baseline="30000">
                <a:ea typeface="Times" charset="0"/>
                <a:cs typeface="Times" charset="0"/>
              </a:rPr>
              <a:t> </a:t>
            </a:r>
            <a:r>
              <a:rPr lang="en-US" altLang="ja-JP" sz="2800">
                <a:ea typeface="Times" charset="0"/>
                <a:cs typeface="Times" charset="0"/>
              </a:rPr>
              <a:t>becomes a reference stress (as opposed to a limiting stress).</a:t>
            </a:r>
            <a:br>
              <a:rPr lang="en-US" altLang="ja-JP" sz="2800">
                <a:ea typeface="Times" charset="0"/>
                <a:cs typeface="Times" charset="0"/>
              </a:rPr>
            </a:br>
            <a:r>
              <a:rPr lang="en-US" altLang="ja-JP" sz="2800">
                <a:ea typeface="Times" charset="0"/>
                <a:cs typeface="Times" charset="0"/>
              </a:rPr>
              <a:t/>
            </a:r>
            <a:br>
              <a:rPr lang="en-US" altLang="ja-JP" sz="2800">
                <a:ea typeface="Times" charset="0"/>
                <a:cs typeface="Times" charset="0"/>
              </a:rPr>
            </a:br>
            <a:r>
              <a:rPr lang="en-US" altLang="ja-JP" sz="2800">
                <a:ea typeface="Times" charset="0"/>
                <a:cs typeface="Times" charset="0"/>
              </a:rPr>
              <a:t/>
            </a:r>
            <a:br>
              <a:rPr lang="en-US" altLang="ja-JP" sz="2800">
                <a:ea typeface="Times" charset="0"/>
                <a:cs typeface="Times" charset="0"/>
              </a:rPr>
            </a:br>
            <a:r>
              <a:rPr lang="en-US" altLang="ja-JP" sz="2800">
                <a:ea typeface="Times" charset="0"/>
                <a:cs typeface="Times" charset="0"/>
              </a:rPr>
              <a:t/>
            </a:r>
            <a:br>
              <a:rPr lang="en-US" altLang="ja-JP" sz="2800">
                <a:ea typeface="Times" charset="0"/>
                <a:cs typeface="Times" charset="0"/>
              </a:rPr>
            </a:br>
            <a:r>
              <a:rPr lang="en-US" altLang="ja-JP" sz="2800">
                <a:ea typeface="Times" charset="0"/>
                <a:cs typeface="Times" charset="0"/>
              </a:rPr>
              <a:t/>
            </a:r>
            <a:br>
              <a:rPr lang="en-US" altLang="ja-JP" sz="2800">
                <a:ea typeface="Times" charset="0"/>
                <a:cs typeface="Times" charset="0"/>
              </a:rPr>
            </a:br>
            <a:r>
              <a:rPr lang="en-US" altLang="ja-JP" sz="2800">
                <a:ea typeface="Times" charset="0"/>
                <a:cs typeface="Times" charset="0"/>
              </a:rPr>
              <a:t/>
            </a:r>
            <a:br>
              <a:rPr lang="en-US" altLang="ja-JP" sz="2800">
                <a:ea typeface="Times" charset="0"/>
                <a:cs typeface="Times" charset="0"/>
              </a:rPr>
            </a:br>
            <a:r>
              <a:rPr lang="en-US" altLang="ja-JP" sz="2800">
                <a:ea typeface="Times" charset="0"/>
                <a:cs typeface="Times" charset="0"/>
              </a:rPr>
              <a:t>For the purposes of simulating texture, the shear rate on each system is normalized to a reference strain rate and the sign of the slip rate is treated separately from the magnitude. </a:t>
            </a:r>
          </a:p>
        </p:txBody>
      </p:sp>
      <p:sp>
        <p:nvSpPr>
          <p:cNvPr id="87045" name="Rectangle 5"/>
          <p:cNvSpPr>
            <a:spLocks noChangeArrowheads="1"/>
          </p:cNvSpPr>
          <p:nvPr/>
        </p:nvSpPr>
        <p:spPr bwMode="auto">
          <a:xfrm>
            <a:off x="0" y="57150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pic>
        <p:nvPicPr>
          <p:cNvPr id="87046" name="Picture 6" descr="final"/>
          <p:cNvPicPr>
            <a:picLocks noChangeAspect="1" noChangeArrowheads="1"/>
          </p:cNvPicPr>
          <p:nvPr/>
        </p:nvPicPr>
        <p:blipFill>
          <a:blip r:embed="rId3"/>
          <a:srcRect/>
          <a:stretch>
            <a:fillRect/>
          </a:stretch>
        </p:blipFill>
        <p:spPr bwMode="auto">
          <a:xfrm>
            <a:off x="1905000" y="2590800"/>
            <a:ext cx="6694488" cy="12080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p:spPr>
        <p:txBody>
          <a:bodyPr/>
          <a:lstStyle/>
          <a:p>
            <a:fld id="{9EFFACD4-DCAF-634D-BC79-42E3492B91E0}" type="slidenum">
              <a:rPr lang="en-US" altLang="ja-JP" smtClean="0"/>
              <a:pPr/>
              <a:t>41</a:t>
            </a:fld>
            <a:endParaRPr lang="en-US" altLang="ja-JP" smtClean="0"/>
          </a:p>
        </p:txBody>
      </p:sp>
      <p:sp>
        <p:nvSpPr>
          <p:cNvPr id="35842" name="Rectangle 2"/>
          <p:cNvSpPr>
            <a:spLocks noGrp="1" noChangeArrowheads="1"/>
          </p:cNvSpPr>
          <p:nvPr>
            <p:ph type="title"/>
          </p:nvPr>
        </p:nvSpPr>
        <p:spPr/>
        <p:txBody>
          <a:bodyPr/>
          <a:lstStyle/>
          <a:p>
            <a:r>
              <a:rPr lang="en-US" altLang="ja-JP"/>
              <a:t>Sign dependence</a:t>
            </a:r>
          </a:p>
        </p:txBody>
      </p:sp>
      <p:sp>
        <p:nvSpPr>
          <p:cNvPr id="89092" name="Rectangle 3"/>
          <p:cNvSpPr>
            <a:spLocks noGrp="1" noChangeArrowheads="1"/>
          </p:cNvSpPr>
          <p:nvPr>
            <p:ph type="body" idx="1"/>
          </p:nvPr>
        </p:nvSpPr>
        <p:spPr>
          <a:xfrm>
            <a:off x="1676400" y="1295400"/>
            <a:ext cx="6781800" cy="3429000"/>
          </a:xfrm>
        </p:spPr>
        <p:txBody>
          <a:bodyPr/>
          <a:lstStyle/>
          <a:p>
            <a:pPr>
              <a:lnSpc>
                <a:spcPct val="90000"/>
              </a:lnSpc>
            </a:pPr>
            <a:r>
              <a:rPr lang="en-US" altLang="ja-JP" sz="2800">
                <a:ea typeface="Times" charset="0"/>
                <a:cs typeface="Times" charset="0"/>
              </a:rPr>
              <a:t>Note that, in principle, both the critical resolved shear stress </a:t>
            </a:r>
            <a:r>
              <a:rPr lang="en-US" altLang="ja-JP" sz="2800" i="1">
                <a:ea typeface="Times" charset="0"/>
                <a:cs typeface="Times" charset="0"/>
              </a:rPr>
              <a:t>and</a:t>
            </a:r>
            <a:r>
              <a:rPr lang="en-US" altLang="ja-JP" sz="2800">
                <a:ea typeface="Times" charset="0"/>
                <a:cs typeface="Times" charset="0"/>
              </a:rPr>
              <a:t> the strain rate exponent, </a:t>
            </a:r>
            <a:r>
              <a:rPr lang="en-US" altLang="ja-JP" sz="2800" i="1">
                <a:ea typeface="Times" charset="0"/>
                <a:cs typeface="Times" charset="0"/>
              </a:rPr>
              <a:t>n</a:t>
            </a:r>
            <a:r>
              <a:rPr lang="en-US" altLang="ja-JP" sz="2800">
                <a:ea typeface="Times" charset="0"/>
                <a:cs typeface="Times" charset="0"/>
              </a:rPr>
              <a:t>, can be different on each slip system.  This is, for example, a way to model latent hardening, i.e. by varying the crss on each system as a function of the slip history of the material. </a:t>
            </a:r>
          </a:p>
        </p:txBody>
      </p:sp>
      <p:sp>
        <p:nvSpPr>
          <p:cNvPr id="89093" name="Rectangle 5"/>
          <p:cNvSpPr>
            <a:spLocks noChangeArrowheads="1"/>
          </p:cNvSpPr>
          <p:nvPr/>
        </p:nvSpPr>
        <p:spPr bwMode="auto">
          <a:xfrm>
            <a:off x="0" y="57150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pic>
        <p:nvPicPr>
          <p:cNvPr id="89094" name="Picture 6" descr="final"/>
          <p:cNvPicPr>
            <a:picLocks noChangeAspect="1" noChangeArrowheads="1"/>
          </p:cNvPicPr>
          <p:nvPr/>
        </p:nvPicPr>
        <p:blipFill>
          <a:blip r:embed="rId3"/>
          <a:srcRect/>
          <a:stretch>
            <a:fillRect/>
          </a:stretch>
        </p:blipFill>
        <p:spPr bwMode="auto">
          <a:xfrm>
            <a:off x="2362200" y="4572000"/>
            <a:ext cx="5410200" cy="13858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ocks-Ch8-Fig15-Rate-Sensitive-Yiel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878209"/>
            <a:ext cx="5029200" cy="5979792"/>
          </a:xfrm>
          <a:prstGeom prst="rect">
            <a:avLst/>
          </a:prstGeom>
        </p:spPr>
      </p:pic>
      <p:sp>
        <p:nvSpPr>
          <p:cNvPr id="91139" name="Slide Number Placeholder 4"/>
          <p:cNvSpPr>
            <a:spLocks noGrp="1"/>
          </p:cNvSpPr>
          <p:nvPr>
            <p:ph type="sldNum" sz="quarter" idx="12"/>
          </p:nvPr>
        </p:nvSpPr>
        <p:spPr>
          <a:noFill/>
        </p:spPr>
        <p:txBody>
          <a:bodyPr/>
          <a:lstStyle/>
          <a:p>
            <a:fld id="{BD66CDC4-53B9-9F49-8760-9CA3DA66C969}" type="slidenum">
              <a:rPr lang="en-US" altLang="ja-JP" smtClean="0"/>
              <a:pPr/>
              <a:t>42</a:t>
            </a:fld>
            <a:endParaRPr lang="en-US" altLang="ja-JP" smtClean="0"/>
          </a:p>
        </p:txBody>
      </p:sp>
      <p:sp>
        <p:nvSpPr>
          <p:cNvPr id="36866" name="Rectangle 2"/>
          <p:cNvSpPr>
            <a:spLocks noGrp="1" noChangeArrowheads="1"/>
          </p:cNvSpPr>
          <p:nvPr>
            <p:ph type="title"/>
          </p:nvPr>
        </p:nvSpPr>
        <p:spPr/>
        <p:txBody>
          <a:bodyPr/>
          <a:lstStyle/>
          <a:p>
            <a:r>
              <a:rPr lang="en-US" altLang="ja-JP"/>
              <a:t>Effect on single crystal Y.S.</a:t>
            </a:r>
          </a:p>
        </p:txBody>
      </p:sp>
      <p:sp>
        <p:nvSpPr>
          <p:cNvPr id="91141" name="Text Box 4"/>
          <p:cNvSpPr txBox="1">
            <a:spLocks noChangeArrowheads="1"/>
          </p:cNvSpPr>
          <p:nvPr/>
        </p:nvSpPr>
        <p:spPr bwMode="auto">
          <a:xfrm>
            <a:off x="6232525" y="1965325"/>
            <a:ext cx="2378075" cy="2647950"/>
          </a:xfrm>
          <a:prstGeom prst="rect">
            <a:avLst/>
          </a:prstGeom>
          <a:noFill/>
          <a:ln w="9525">
            <a:noFill/>
            <a:miter lim="800000"/>
            <a:headEnd/>
            <a:tailEnd/>
          </a:ln>
        </p:spPr>
        <p:txBody>
          <a:bodyPr>
            <a:prstTxWarp prst="textNoShape">
              <a:avLst/>
            </a:prstTxWarp>
            <a:spAutoFit/>
          </a:bodyPr>
          <a:lstStyle/>
          <a:p>
            <a:r>
              <a:rPr lang="en-US" altLang="ja-JP"/>
              <a:t>Note the “rounding-off”</a:t>
            </a:r>
            <a:br>
              <a:rPr lang="en-US" altLang="ja-JP"/>
            </a:br>
            <a:r>
              <a:rPr lang="en-US" altLang="ja-JP"/>
              <a:t>of the yield surface as a consequence of rate-sensitive yield</a:t>
            </a:r>
          </a:p>
        </p:txBody>
      </p:sp>
      <p:sp>
        <p:nvSpPr>
          <p:cNvPr id="91142" name="Rectangle 5"/>
          <p:cNvSpPr>
            <a:spLocks noChangeArrowheads="1"/>
          </p:cNvSpPr>
          <p:nvPr/>
        </p:nvSpPr>
        <p:spPr bwMode="auto">
          <a:xfrm>
            <a:off x="0" y="57150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91143" name="Text Box 6"/>
          <p:cNvSpPr txBox="1">
            <a:spLocks noChangeArrowheads="1"/>
          </p:cNvSpPr>
          <p:nvPr/>
        </p:nvSpPr>
        <p:spPr bwMode="auto">
          <a:xfrm>
            <a:off x="7146925" y="5297488"/>
            <a:ext cx="1184275"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660066"/>
                </a:solidFill>
              </a:rPr>
              <a:t>[Kocks]</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a:noFill/>
        </p:spPr>
        <p:txBody>
          <a:bodyPr/>
          <a:lstStyle/>
          <a:p>
            <a:fld id="{5250E0E2-B3A1-7E49-9123-B19F1E114DBE}" type="slidenum">
              <a:rPr lang="en-US" altLang="ja-JP" smtClean="0"/>
              <a:pPr/>
              <a:t>43</a:t>
            </a:fld>
            <a:endParaRPr lang="en-US" altLang="ja-JP" smtClean="0"/>
          </a:p>
        </p:txBody>
      </p:sp>
      <p:sp>
        <p:nvSpPr>
          <p:cNvPr id="37890" name="Rectangle 2"/>
          <p:cNvSpPr>
            <a:spLocks noGrp="1" noChangeArrowheads="1"/>
          </p:cNvSpPr>
          <p:nvPr>
            <p:ph type="title"/>
          </p:nvPr>
        </p:nvSpPr>
        <p:spPr>
          <a:xfrm>
            <a:off x="685800" y="0"/>
            <a:ext cx="7772400" cy="1143000"/>
          </a:xfrm>
        </p:spPr>
        <p:txBody>
          <a:bodyPr/>
          <a:lstStyle/>
          <a:p>
            <a:r>
              <a:rPr lang="en-US" altLang="ja-JP"/>
              <a:t>Rate sensitivity: summary</a:t>
            </a:r>
          </a:p>
        </p:txBody>
      </p:sp>
      <p:sp>
        <p:nvSpPr>
          <p:cNvPr id="93188" name="Rectangle 3"/>
          <p:cNvSpPr>
            <a:spLocks noGrp="1" noChangeArrowheads="1"/>
          </p:cNvSpPr>
          <p:nvPr>
            <p:ph type="body" idx="1"/>
          </p:nvPr>
        </p:nvSpPr>
        <p:spPr>
          <a:xfrm>
            <a:off x="1676400" y="1143000"/>
            <a:ext cx="6858000" cy="5334000"/>
          </a:xfrm>
        </p:spPr>
        <p:txBody>
          <a:bodyPr/>
          <a:lstStyle/>
          <a:p>
            <a:r>
              <a:rPr lang="en-US" altLang="ja-JP" sz="2000">
                <a:ea typeface="Times" charset="0"/>
                <a:cs typeface="Times" charset="0"/>
              </a:rPr>
              <a:t>The impact of strain rate sensitivity on the single crystal yield surface (SCYS) is then easy to recognize.  The consequence of the normalization of the strain rate is such that if more than one slip system operates, the resolved shear stress on each system is less than the reference crss.  Thus the second diagram, above, shows that, in the vicinity of a vertex in the SCYS, the yield surface is rounded off.  The greater the rate sensitivity, or the smaller the value of </a:t>
            </a:r>
            <a:r>
              <a:rPr lang="en-US" altLang="ja-JP" sz="2000" i="1">
                <a:ea typeface="Times" charset="0"/>
                <a:cs typeface="Times" charset="0"/>
              </a:rPr>
              <a:t>n</a:t>
            </a:r>
            <a:r>
              <a:rPr lang="en-US" altLang="ja-JP" sz="2000">
                <a:ea typeface="Times" charset="0"/>
                <a:cs typeface="Times" charset="0"/>
              </a:rPr>
              <a:t>, the greater the degree of rounding.  In most polycrystal plasticity simulations, the value of </a:t>
            </a:r>
            <a:r>
              <a:rPr lang="en-US" altLang="ja-JP" sz="2000" i="1">
                <a:ea typeface="Times" charset="0"/>
                <a:cs typeface="Times" charset="0"/>
              </a:rPr>
              <a:t>n</a:t>
            </a:r>
            <a:r>
              <a:rPr lang="en-US" altLang="ja-JP" sz="2000">
                <a:ea typeface="Times" charset="0"/>
                <a:cs typeface="Times" charset="0"/>
              </a:rPr>
              <a:t> chosen to be small enough, e.g. </a:t>
            </a:r>
            <a:r>
              <a:rPr lang="en-US" altLang="ja-JP" sz="2000" i="1">
                <a:ea typeface="Times" charset="0"/>
                <a:cs typeface="Times" charset="0"/>
              </a:rPr>
              <a:t>n=30</a:t>
            </a:r>
            <a:r>
              <a:rPr lang="en-US" altLang="ja-JP" sz="2000">
                <a:ea typeface="Times" charset="0"/>
                <a:cs typeface="Times" charset="0"/>
              </a:rPr>
              <a:t>, that the non-linear solvers operate efficiently, but large enough that the texture development is not affected.  Experience with the LApp model indicates that anisotropy and texture development are significantly affected only when small values of the rate sensitivity exponent are used, </a:t>
            </a:r>
            <a:r>
              <a:rPr lang="en-US" altLang="ja-JP" sz="2000" i="1">
                <a:ea typeface="Times" charset="0"/>
                <a:cs typeface="Times" charset="0"/>
              </a:rPr>
              <a:t>n</a:t>
            </a:r>
            <a:r>
              <a:rPr lang="en-US" altLang="ja-JP" sz="2000">
                <a:latin typeface="Symbol" charset="2"/>
                <a:ea typeface="Times" charset="0"/>
                <a:cs typeface="Times" charset="0"/>
              </a:rPr>
              <a:t>£</a:t>
            </a:r>
            <a:r>
              <a:rPr lang="en-US" altLang="ja-JP" sz="2000">
                <a:ea typeface="Times" charset="0"/>
                <a:cs typeface="Times" charset="0"/>
              </a:rPr>
              <a:t>5.</a:t>
            </a:r>
          </a:p>
        </p:txBody>
      </p:sp>
      <p:sp>
        <p:nvSpPr>
          <p:cNvPr id="93189" name="Rectangle 4"/>
          <p:cNvSpPr>
            <a:spLocks noChangeArrowheads="1"/>
          </p:cNvSpPr>
          <p:nvPr/>
        </p:nvSpPr>
        <p:spPr bwMode="auto">
          <a:xfrm>
            <a:off x="0" y="57150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Slide Number Placeholder 3"/>
          <p:cNvSpPr>
            <a:spLocks noGrp="1"/>
          </p:cNvSpPr>
          <p:nvPr>
            <p:ph type="sldNum" sz="quarter" idx="12"/>
          </p:nvPr>
        </p:nvSpPr>
        <p:spPr>
          <a:noFill/>
        </p:spPr>
        <p:txBody>
          <a:bodyPr/>
          <a:lstStyle/>
          <a:p>
            <a:fld id="{0480011F-2DE9-C044-813C-A11C239EC164}" type="slidenum">
              <a:rPr lang="en-US" altLang="ja-JP" smtClean="0"/>
              <a:pPr/>
              <a:t>44</a:t>
            </a:fld>
            <a:endParaRPr lang="en-US" altLang="ja-JP" smtClean="0"/>
          </a:p>
        </p:txBody>
      </p:sp>
      <p:sp>
        <p:nvSpPr>
          <p:cNvPr id="44036" name="Text Box 4"/>
          <p:cNvSpPr txBox="1">
            <a:spLocks noChangeArrowheads="1"/>
          </p:cNvSpPr>
          <p:nvPr/>
        </p:nvSpPr>
        <p:spPr bwMode="auto">
          <a:xfrm>
            <a:off x="533400" y="152400"/>
            <a:ext cx="7924800" cy="707886"/>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altLang="ja-JP" sz="4000" i="1" dirty="0">
                <a:solidFill>
                  <a:srgbClr val="000090"/>
                </a:solidFill>
                <a:effectLst>
                  <a:outerShdw blurRad="38100" dist="38100" dir="2700000" algn="tl">
                    <a:srgbClr val="DDDDDD"/>
                  </a:outerShdw>
                </a:effectLst>
              </a:rPr>
              <a:t>Plastic Strain Ratio (</a:t>
            </a:r>
            <a:r>
              <a:rPr lang="en-US" altLang="ja-JP" sz="4000" i="1" dirty="0" err="1">
                <a:solidFill>
                  <a:srgbClr val="000090"/>
                </a:solidFill>
                <a:effectLst>
                  <a:outerShdw blurRad="38100" dist="38100" dir="2700000" algn="tl">
                    <a:srgbClr val="DDDDDD"/>
                  </a:outerShdw>
                </a:effectLst>
              </a:rPr>
              <a:t>r-value</a:t>
            </a:r>
            <a:r>
              <a:rPr lang="en-US" altLang="ja-JP" sz="4000" i="1" dirty="0">
                <a:solidFill>
                  <a:srgbClr val="000090"/>
                </a:solidFill>
                <a:effectLst>
                  <a:outerShdw blurRad="38100" dist="38100" dir="2700000" algn="tl">
                    <a:srgbClr val="DDDDDD"/>
                  </a:outerShdw>
                </a:effectLst>
              </a:rPr>
              <a:t>)</a:t>
            </a:r>
          </a:p>
        </p:txBody>
      </p:sp>
      <p:graphicFrame>
        <p:nvGraphicFramePr>
          <p:cNvPr id="95234" name="Object 2"/>
          <p:cNvGraphicFramePr>
            <a:graphicFrameLocks noChangeAspect="1"/>
          </p:cNvGraphicFramePr>
          <p:nvPr/>
        </p:nvGraphicFramePr>
        <p:xfrm>
          <a:off x="1600200" y="3733800"/>
          <a:ext cx="5233988" cy="2286000"/>
        </p:xfrm>
        <a:graphic>
          <a:graphicData uri="http://schemas.openxmlformats.org/presentationml/2006/ole">
            <mc:AlternateContent xmlns:mc="http://schemas.openxmlformats.org/markup-compatibility/2006">
              <mc:Choice xmlns:v="urn:schemas-microsoft-com:vml" Requires="v">
                <p:oleObj spid="_x0000_s95238" name="Equation" r:id="rId4" imgW="1892697" imgH="889397" progId="Equation.3">
                  <p:embed/>
                </p:oleObj>
              </mc:Choice>
              <mc:Fallback>
                <p:oleObj name="Equation" r:id="rId4" imgW="1892697" imgH="889397"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733800"/>
                        <a:ext cx="5233988"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37" name="Text Box 6"/>
          <p:cNvSpPr txBox="1">
            <a:spLocks noChangeArrowheads="1"/>
          </p:cNvSpPr>
          <p:nvPr/>
        </p:nvSpPr>
        <p:spPr bwMode="auto">
          <a:xfrm>
            <a:off x="1524000" y="990600"/>
            <a:ext cx="7620000" cy="1066800"/>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3200">
                <a:solidFill>
                  <a:srgbClr val="CC3300"/>
                </a:solidFill>
              </a:rPr>
              <a:t>Large r</a:t>
            </a:r>
            <a:r>
              <a:rPr lang="en-US" altLang="ja-JP" sz="3200" baseline="-25000">
                <a:solidFill>
                  <a:srgbClr val="CC3300"/>
                </a:solidFill>
              </a:rPr>
              <a:t>m</a:t>
            </a:r>
            <a:r>
              <a:rPr lang="en-US" altLang="ja-JP" sz="3200">
                <a:solidFill>
                  <a:srgbClr val="CC3300"/>
                </a:solidFill>
              </a:rPr>
              <a:t> and small </a:t>
            </a:r>
            <a:r>
              <a:rPr lang="en-US" altLang="ja-JP" sz="3200">
                <a:solidFill>
                  <a:srgbClr val="CC3300"/>
                </a:solidFill>
                <a:ea typeface="Times New Roman" charset="0"/>
                <a:cs typeface="Times New Roman" charset="0"/>
                <a:sym typeface="Math5Mono" charset="0"/>
              </a:rPr>
              <a:t>∆</a:t>
            </a:r>
            <a:r>
              <a:rPr lang="en-US" altLang="ja-JP" sz="3200">
                <a:solidFill>
                  <a:srgbClr val="CC3300"/>
                </a:solidFill>
                <a:ea typeface="Times New Roman" charset="0"/>
                <a:cs typeface="Times New Roman" charset="0"/>
              </a:rPr>
              <a:t>r required </a:t>
            </a:r>
            <a:br>
              <a:rPr lang="en-US" altLang="ja-JP" sz="3200">
                <a:solidFill>
                  <a:srgbClr val="CC3300"/>
                </a:solidFill>
                <a:ea typeface="Times New Roman" charset="0"/>
                <a:cs typeface="Times New Roman" charset="0"/>
              </a:rPr>
            </a:br>
            <a:r>
              <a:rPr lang="en-US" altLang="ja-JP" sz="3200">
                <a:solidFill>
                  <a:srgbClr val="CC3300"/>
                </a:solidFill>
                <a:ea typeface="Times New Roman" charset="0"/>
                <a:cs typeface="Times New Roman" charset="0"/>
              </a:rPr>
              <a:t>for deep drawing</a:t>
            </a:r>
          </a:p>
        </p:txBody>
      </p:sp>
      <p:sp>
        <p:nvSpPr>
          <p:cNvPr id="95238" name="Line 7"/>
          <p:cNvSpPr>
            <a:spLocks noChangeShapeType="1"/>
          </p:cNvSpPr>
          <p:nvPr/>
        </p:nvSpPr>
        <p:spPr bwMode="auto">
          <a:xfrm>
            <a:off x="8153400" y="1676400"/>
            <a:ext cx="0" cy="914400"/>
          </a:xfrm>
          <a:prstGeom prst="line">
            <a:avLst/>
          </a:prstGeom>
          <a:noFill/>
          <a:ln w="9525">
            <a:solidFill>
              <a:srgbClr val="000000"/>
            </a:solidFill>
            <a:round/>
            <a:headEnd/>
            <a:tailEnd/>
          </a:ln>
        </p:spPr>
        <p:txBody>
          <a:bodyPr anchor="ctr">
            <a:prstTxWarp prst="textNoShape">
              <a:avLst/>
            </a:prstTxWarp>
          </a:bodyPr>
          <a:lstStyle/>
          <a:p>
            <a:endParaRPr lang="ja-JP" altLang="en-US"/>
          </a:p>
        </p:txBody>
      </p:sp>
      <p:sp>
        <p:nvSpPr>
          <p:cNvPr id="95239" name="Line 8"/>
          <p:cNvSpPr>
            <a:spLocks noChangeShapeType="1"/>
          </p:cNvSpPr>
          <p:nvPr/>
        </p:nvSpPr>
        <p:spPr bwMode="auto">
          <a:xfrm>
            <a:off x="7696200" y="1676400"/>
            <a:ext cx="0" cy="914400"/>
          </a:xfrm>
          <a:prstGeom prst="line">
            <a:avLst/>
          </a:prstGeom>
          <a:noFill/>
          <a:ln w="9525">
            <a:solidFill>
              <a:srgbClr val="000000"/>
            </a:solidFill>
            <a:round/>
            <a:headEnd/>
            <a:tailEnd/>
          </a:ln>
        </p:spPr>
        <p:txBody>
          <a:bodyPr anchor="ctr">
            <a:prstTxWarp prst="textNoShape">
              <a:avLst/>
            </a:prstTxWarp>
          </a:bodyPr>
          <a:lstStyle/>
          <a:p>
            <a:endParaRPr lang="ja-JP" altLang="en-US"/>
          </a:p>
        </p:txBody>
      </p:sp>
      <p:sp>
        <p:nvSpPr>
          <p:cNvPr id="95240" name="Line 9"/>
          <p:cNvSpPr>
            <a:spLocks noChangeShapeType="1"/>
          </p:cNvSpPr>
          <p:nvPr/>
        </p:nvSpPr>
        <p:spPr bwMode="auto">
          <a:xfrm>
            <a:off x="7696200" y="3886200"/>
            <a:ext cx="0" cy="914400"/>
          </a:xfrm>
          <a:prstGeom prst="line">
            <a:avLst/>
          </a:prstGeom>
          <a:noFill/>
          <a:ln w="9525">
            <a:solidFill>
              <a:srgbClr val="000000"/>
            </a:solidFill>
            <a:round/>
            <a:headEnd/>
            <a:tailEnd/>
          </a:ln>
        </p:spPr>
        <p:txBody>
          <a:bodyPr anchor="ctr">
            <a:prstTxWarp prst="textNoShape">
              <a:avLst/>
            </a:prstTxWarp>
          </a:bodyPr>
          <a:lstStyle/>
          <a:p>
            <a:endParaRPr lang="ja-JP" altLang="en-US"/>
          </a:p>
        </p:txBody>
      </p:sp>
      <p:sp>
        <p:nvSpPr>
          <p:cNvPr id="95241" name="Line 10"/>
          <p:cNvSpPr>
            <a:spLocks noChangeShapeType="1"/>
          </p:cNvSpPr>
          <p:nvPr/>
        </p:nvSpPr>
        <p:spPr bwMode="auto">
          <a:xfrm>
            <a:off x="8153400" y="3886200"/>
            <a:ext cx="0" cy="914400"/>
          </a:xfrm>
          <a:prstGeom prst="line">
            <a:avLst/>
          </a:prstGeom>
          <a:noFill/>
          <a:ln w="9525">
            <a:solidFill>
              <a:srgbClr val="000000"/>
            </a:solidFill>
            <a:round/>
            <a:headEnd/>
            <a:tailEnd/>
          </a:ln>
        </p:spPr>
        <p:txBody>
          <a:bodyPr anchor="ctr">
            <a:prstTxWarp prst="textNoShape">
              <a:avLst/>
            </a:prstTxWarp>
          </a:bodyPr>
          <a:lstStyle/>
          <a:p>
            <a:endParaRPr lang="ja-JP" altLang="en-US"/>
          </a:p>
        </p:txBody>
      </p:sp>
      <p:cxnSp>
        <p:nvCxnSpPr>
          <p:cNvPr id="95242" name="AutoShape 11"/>
          <p:cNvCxnSpPr>
            <a:cxnSpLocks noChangeShapeType="1"/>
            <a:stCxn id="95240" idx="1"/>
            <a:endCxn id="95240" idx="1"/>
          </p:cNvCxnSpPr>
          <p:nvPr/>
        </p:nvCxnSpPr>
        <p:spPr bwMode="auto">
          <a:xfrm>
            <a:off x="7696200" y="4800600"/>
            <a:ext cx="0" cy="0"/>
          </a:xfrm>
          <a:prstGeom prst="straightConnector1">
            <a:avLst/>
          </a:prstGeom>
          <a:noFill/>
          <a:ln w="9525">
            <a:noFill/>
            <a:round/>
            <a:headEnd/>
            <a:tailEnd/>
          </a:ln>
        </p:spPr>
      </p:cxnSp>
      <p:sp>
        <p:nvSpPr>
          <p:cNvPr id="95243" name="Line 12"/>
          <p:cNvSpPr>
            <a:spLocks noChangeShapeType="1"/>
          </p:cNvSpPr>
          <p:nvPr/>
        </p:nvSpPr>
        <p:spPr bwMode="auto">
          <a:xfrm>
            <a:off x="7696200" y="4800600"/>
            <a:ext cx="457200" cy="0"/>
          </a:xfrm>
          <a:prstGeom prst="line">
            <a:avLst/>
          </a:prstGeom>
          <a:noFill/>
          <a:ln w="9525">
            <a:solidFill>
              <a:srgbClr val="000000"/>
            </a:solidFill>
            <a:round/>
            <a:headEnd/>
            <a:tailEnd/>
          </a:ln>
        </p:spPr>
        <p:txBody>
          <a:bodyPr anchor="ctr">
            <a:prstTxWarp prst="textNoShape">
              <a:avLst/>
            </a:prstTxWarp>
          </a:bodyPr>
          <a:lstStyle/>
          <a:p>
            <a:endParaRPr lang="ja-JP" altLang="en-US"/>
          </a:p>
        </p:txBody>
      </p:sp>
      <p:sp>
        <p:nvSpPr>
          <p:cNvPr id="95244" name="Line 13"/>
          <p:cNvSpPr>
            <a:spLocks noChangeShapeType="1"/>
          </p:cNvSpPr>
          <p:nvPr/>
        </p:nvSpPr>
        <p:spPr bwMode="auto">
          <a:xfrm>
            <a:off x="7696200" y="1676400"/>
            <a:ext cx="457200" cy="0"/>
          </a:xfrm>
          <a:prstGeom prst="line">
            <a:avLst/>
          </a:prstGeom>
          <a:noFill/>
          <a:ln w="9525">
            <a:solidFill>
              <a:srgbClr val="000000"/>
            </a:solidFill>
            <a:round/>
            <a:headEnd/>
            <a:tailEnd/>
          </a:ln>
        </p:spPr>
        <p:txBody>
          <a:bodyPr anchor="ctr">
            <a:prstTxWarp prst="textNoShape">
              <a:avLst/>
            </a:prstTxWarp>
          </a:bodyPr>
          <a:lstStyle/>
          <a:p>
            <a:endParaRPr lang="ja-JP" altLang="en-US"/>
          </a:p>
        </p:txBody>
      </p:sp>
      <p:sp>
        <p:nvSpPr>
          <p:cNvPr id="95245" name="Freeform 14"/>
          <p:cNvSpPr>
            <a:spLocks/>
          </p:cNvSpPr>
          <p:nvPr/>
        </p:nvSpPr>
        <p:spPr bwMode="auto">
          <a:xfrm>
            <a:off x="7683500" y="2603500"/>
            <a:ext cx="203200" cy="1320800"/>
          </a:xfrm>
          <a:custGeom>
            <a:avLst/>
            <a:gdLst>
              <a:gd name="T0" fmla="*/ 40322500 w 128"/>
              <a:gd name="T1" fmla="*/ 0 h 832"/>
              <a:gd name="T2" fmla="*/ 100806250 w 128"/>
              <a:gd name="T3" fmla="*/ 100806250 h 832"/>
              <a:gd name="T4" fmla="*/ 241935000 w 128"/>
              <a:gd name="T5" fmla="*/ 241935000 h 832"/>
              <a:gd name="T6" fmla="*/ 322580000 w 128"/>
              <a:gd name="T7" fmla="*/ 544353750 h 832"/>
              <a:gd name="T8" fmla="*/ 221773750 w 128"/>
              <a:gd name="T9" fmla="*/ 1290320000 h 832"/>
              <a:gd name="T10" fmla="*/ 80645000 w 128"/>
              <a:gd name="T11" fmla="*/ 1552416250 h 832"/>
              <a:gd name="T12" fmla="*/ 40322500 w 128"/>
              <a:gd name="T13" fmla="*/ 1673383750 h 832"/>
              <a:gd name="T14" fmla="*/ 0 w 128"/>
              <a:gd name="T15" fmla="*/ 2096770000 h 832"/>
              <a:gd name="T16" fmla="*/ 0 60000 65536"/>
              <a:gd name="T17" fmla="*/ 0 60000 65536"/>
              <a:gd name="T18" fmla="*/ 0 60000 65536"/>
              <a:gd name="T19" fmla="*/ 0 60000 65536"/>
              <a:gd name="T20" fmla="*/ 0 60000 65536"/>
              <a:gd name="T21" fmla="*/ 0 60000 65536"/>
              <a:gd name="T22" fmla="*/ 0 60000 65536"/>
              <a:gd name="T23" fmla="*/ 0 60000 65536"/>
              <a:gd name="T24" fmla="*/ 0 w 128"/>
              <a:gd name="T25" fmla="*/ 0 h 832"/>
              <a:gd name="T26" fmla="*/ 128 w 128"/>
              <a:gd name="T27" fmla="*/ 832 h 8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 h="832">
                <a:moveTo>
                  <a:pt x="16" y="0"/>
                </a:moveTo>
                <a:cubicBezTo>
                  <a:pt x="24" y="13"/>
                  <a:pt x="30" y="28"/>
                  <a:pt x="40" y="40"/>
                </a:cubicBezTo>
                <a:cubicBezTo>
                  <a:pt x="57" y="60"/>
                  <a:pt x="96" y="96"/>
                  <a:pt x="96" y="96"/>
                </a:cubicBezTo>
                <a:cubicBezTo>
                  <a:pt x="109" y="136"/>
                  <a:pt x="115" y="176"/>
                  <a:pt x="128" y="216"/>
                </a:cubicBezTo>
                <a:cubicBezTo>
                  <a:pt x="120" y="317"/>
                  <a:pt x="113" y="414"/>
                  <a:pt x="88" y="512"/>
                </a:cubicBezTo>
                <a:cubicBezTo>
                  <a:pt x="79" y="547"/>
                  <a:pt x="47" y="583"/>
                  <a:pt x="32" y="616"/>
                </a:cubicBezTo>
                <a:cubicBezTo>
                  <a:pt x="25" y="631"/>
                  <a:pt x="16" y="664"/>
                  <a:pt x="16" y="664"/>
                </a:cubicBezTo>
                <a:cubicBezTo>
                  <a:pt x="10" y="720"/>
                  <a:pt x="0" y="775"/>
                  <a:pt x="0" y="832"/>
                </a:cubicBezTo>
              </a:path>
            </a:pathLst>
          </a:custGeom>
          <a:noFill/>
          <a:ln w="9525">
            <a:noFill/>
            <a:round/>
            <a:headEnd/>
            <a:tailEnd/>
          </a:ln>
        </p:spPr>
        <p:txBody>
          <a:bodyPr anchor="ctr">
            <a:prstTxWarp prst="textNoShape">
              <a:avLst/>
            </a:prstTxWarp>
          </a:bodyPr>
          <a:lstStyle/>
          <a:p>
            <a:endParaRPr lang="ja-JP" altLang="en-US">
              <a:ea typeface="ＭＳ Ｐゴシック" charset="-128"/>
            </a:endParaRPr>
          </a:p>
        </p:txBody>
      </p:sp>
      <p:sp>
        <p:nvSpPr>
          <p:cNvPr id="95246" name="Freeform 15"/>
          <p:cNvSpPr>
            <a:spLocks/>
          </p:cNvSpPr>
          <p:nvPr/>
        </p:nvSpPr>
        <p:spPr bwMode="auto">
          <a:xfrm>
            <a:off x="7696200" y="2438400"/>
            <a:ext cx="192088" cy="1384300"/>
          </a:xfrm>
          <a:custGeom>
            <a:avLst/>
            <a:gdLst>
              <a:gd name="T0" fmla="*/ 120967815 w 121"/>
              <a:gd name="T1" fmla="*/ 0 h 872"/>
              <a:gd name="T2" fmla="*/ 201613025 w 121"/>
              <a:gd name="T3" fmla="*/ 161290000 h 872"/>
              <a:gd name="T4" fmla="*/ 262096932 w 121"/>
              <a:gd name="T5" fmla="*/ 463708750 h 872"/>
              <a:gd name="T6" fmla="*/ 282258235 w 121"/>
              <a:gd name="T7" fmla="*/ 1411287500 h 872"/>
              <a:gd name="T8" fmla="*/ 181451722 w 121"/>
              <a:gd name="T9" fmla="*/ 1713706250 h 872"/>
              <a:gd name="T10" fmla="*/ 80645210 w 121"/>
              <a:gd name="T11" fmla="*/ 2147483647 h 872"/>
              <a:gd name="T12" fmla="*/ 0 w 121"/>
              <a:gd name="T13" fmla="*/ 1975802500 h 872"/>
              <a:gd name="T14" fmla="*/ 0 60000 65536"/>
              <a:gd name="T15" fmla="*/ 0 60000 65536"/>
              <a:gd name="T16" fmla="*/ 0 60000 65536"/>
              <a:gd name="T17" fmla="*/ 0 60000 65536"/>
              <a:gd name="T18" fmla="*/ 0 60000 65536"/>
              <a:gd name="T19" fmla="*/ 0 60000 65536"/>
              <a:gd name="T20" fmla="*/ 0 60000 65536"/>
              <a:gd name="T21" fmla="*/ 0 w 121"/>
              <a:gd name="T22" fmla="*/ 0 h 872"/>
              <a:gd name="T23" fmla="*/ 121 w 121"/>
              <a:gd name="T24" fmla="*/ 872 h 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872">
                <a:moveTo>
                  <a:pt x="48" y="0"/>
                </a:moveTo>
                <a:cubicBezTo>
                  <a:pt x="57" y="22"/>
                  <a:pt x="72" y="42"/>
                  <a:pt x="80" y="64"/>
                </a:cubicBezTo>
                <a:cubicBezTo>
                  <a:pt x="94" y="101"/>
                  <a:pt x="94" y="145"/>
                  <a:pt x="104" y="184"/>
                </a:cubicBezTo>
                <a:cubicBezTo>
                  <a:pt x="118" y="312"/>
                  <a:pt x="121" y="430"/>
                  <a:pt x="112" y="560"/>
                </a:cubicBezTo>
                <a:cubicBezTo>
                  <a:pt x="109" y="606"/>
                  <a:pt x="90" y="640"/>
                  <a:pt x="72" y="680"/>
                </a:cubicBezTo>
                <a:cubicBezTo>
                  <a:pt x="43" y="745"/>
                  <a:pt x="32" y="802"/>
                  <a:pt x="32" y="872"/>
                </a:cubicBezTo>
                <a:lnTo>
                  <a:pt x="0" y="784"/>
                </a:lnTo>
              </a:path>
            </a:pathLst>
          </a:custGeom>
          <a:noFill/>
          <a:ln w="9525">
            <a:noFill/>
            <a:round/>
            <a:headEnd/>
            <a:tailEnd/>
          </a:ln>
        </p:spPr>
        <p:txBody>
          <a:bodyPr anchor="ctr">
            <a:prstTxWarp prst="textNoShape">
              <a:avLst/>
            </a:prstTxWarp>
          </a:bodyPr>
          <a:lstStyle/>
          <a:p>
            <a:endParaRPr lang="ja-JP" altLang="en-US">
              <a:ea typeface="ＭＳ Ｐゴシック" charset="-128"/>
            </a:endParaRPr>
          </a:p>
        </p:txBody>
      </p:sp>
      <p:sp>
        <p:nvSpPr>
          <p:cNvPr id="95247" name="Freeform 16"/>
          <p:cNvSpPr>
            <a:spLocks/>
          </p:cNvSpPr>
          <p:nvPr/>
        </p:nvSpPr>
        <p:spPr bwMode="auto">
          <a:xfrm>
            <a:off x="7924800" y="2616200"/>
            <a:ext cx="228600" cy="1308100"/>
          </a:xfrm>
          <a:custGeom>
            <a:avLst/>
            <a:gdLst>
              <a:gd name="T0" fmla="*/ 362902500 w 144"/>
              <a:gd name="T1" fmla="*/ 0 h 824"/>
              <a:gd name="T2" fmla="*/ 201612500 w 144"/>
              <a:gd name="T3" fmla="*/ 342741250 h 824"/>
              <a:gd name="T4" fmla="*/ 161290000 w 144"/>
              <a:gd name="T5" fmla="*/ 504031250 h 824"/>
              <a:gd name="T6" fmla="*/ 282257500 w 144"/>
              <a:gd name="T7" fmla="*/ 1874996250 h 824"/>
              <a:gd name="T8" fmla="*/ 342741250 w 144"/>
              <a:gd name="T9" fmla="*/ 2076608750 h 824"/>
              <a:gd name="T10" fmla="*/ 362902500 w 144"/>
              <a:gd name="T11" fmla="*/ 1895157500 h 824"/>
              <a:gd name="T12" fmla="*/ 362902500 w 144"/>
              <a:gd name="T13" fmla="*/ 1774190000 h 824"/>
              <a:gd name="T14" fmla="*/ 362902500 w 144"/>
              <a:gd name="T15" fmla="*/ 2016125000 h 824"/>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824"/>
              <a:gd name="T26" fmla="*/ 144 w 144"/>
              <a:gd name="T27" fmla="*/ 824 h 8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824">
                <a:moveTo>
                  <a:pt x="144" y="0"/>
                </a:moveTo>
                <a:cubicBezTo>
                  <a:pt x="131" y="50"/>
                  <a:pt x="94" y="85"/>
                  <a:pt x="80" y="136"/>
                </a:cubicBezTo>
                <a:cubicBezTo>
                  <a:pt x="74" y="157"/>
                  <a:pt x="64" y="200"/>
                  <a:pt x="64" y="200"/>
                </a:cubicBezTo>
                <a:cubicBezTo>
                  <a:pt x="47" y="374"/>
                  <a:pt x="0" y="595"/>
                  <a:pt x="112" y="744"/>
                </a:cubicBezTo>
                <a:cubicBezTo>
                  <a:pt x="124" y="780"/>
                  <a:pt x="136" y="783"/>
                  <a:pt x="136" y="824"/>
                </a:cubicBezTo>
                <a:lnTo>
                  <a:pt x="144" y="752"/>
                </a:lnTo>
                <a:lnTo>
                  <a:pt x="144" y="704"/>
                </a:lnTo>
                <a:lnTo>
                  <a:pt x="144" y="800"/>
                </a:lnTo>
              </a:path>
            </a:pathLst>
          </a:custGeom>
          <a:noFill/>
          <a:ln w="9525">
            <a:noFill/>
            <a:round/>
            <a:headEnd/>
            <a:tailEnd/>
          </a:ln>
        </p:spPr>
        <p:txBody>
          <a:bodyPr anchor="ctr">
            <a:prstTxWarp prst="textNoShape">
              <a:avLst/>
            </a:prstTxWarp>
          </a:bodyPr>
          <a:lstStyle/>
          <a:p>
            <a:endParaRPr lang="ja-JP" altLang="en-US">
              <a:ea typeface="ＭＳ Ｐゴシック" charset="-128"/>
            </a:endParaRPr>
          </a:p>
        </p:txBody>
      </p:sp>
      <p:sp>
        <p:nvSpPr>
          <p:cNvPr id="95248" name="Line 17"/>
          <p:cNvSpPr>
            <a:spLocks noChangeShapeType="1"/>
          </p:cNvSpPr>
          <p:nvPr/>
        </p:nvSpPr>
        <p:spPr bwMode="auto">
          <a:xfrm>
            <a:off x="8077200" y="2971800"/>
            <a:ext cx="0" cy="609600"/>
          </a:xfrm>
          <a:prstGeom prst="line">
            <a:avLst/>
          </a:prstGeom>
          <a:noFill/>
          <a:ln w="9525">
            <a:solidFill>
              <a:srgbClr val="000000"/>
            </a:solidFill>
            <a:round/>
            <a:headEnd/>
            <a:tailEnd/>
          </a:ln>
        </p:spPr>
        <p:txBody>
          <a:bodyPr anchor="ctr">
            <a:prstTxWarp prst="textNoShape">
              <a:avLst/>
            </a:prstTxWarp>
          </a:bodyPr>
          <a:lstStyle/>
          <a:p>
            <a:endParaRPr lang="ja-JP" altLang="en-US"/>
          </a:p>
        </p:txBody>
      </p:sp>
      <p:sp>
        <p:nvSpPr>
          <p:cNvPr id="95249" name="Line 18"/>
          <p:cNvSpPr>
            <a:spLocks noChangeShapeType="1"/>
          </p:cNvSpPr>
          <p:nvPr/>
        </p:nvSpPr>
        <p:spPr bwMode="auto">
          <a:xfrm>
            <a:off x="7772400" y="3048000"/>
            <a:ext cx="0" cy="609600"/>
          </a:xfrm>
          <a:prstGeom prst="line">
            <a:avLst/>
          </a:prstGeom>
          <a:noFill/>
          <a:ln w="9525">
            <a:solidFill>
              <a:srgbClr val="000000"/>
            </a:solidFill>
            <a:round/>
            <a:headEnd/>
            <a:tailEnd/>
          </a:ln>
        </p:spPr>
        <p:txBody>
          <a:bodyPr anchor="ctr">
            <a:prstTxWarp prst="textNoShape">
              <a:avLst/>
            </a:prstTxWarp>
          </a:bodyPr>
          <a:lstStyle/>
          <a:p>
            <a:endParaRPr lang="ja-JP" altLang="en-US"/>
          </a:p>
        </p:txBody>
      </p:sp>
      <p:sp>
        <p:nvSpPr>
          <p:cNvPr id="95250" name="Freeform 19"/>
          <p:cNvSpPr>
            <a:spLocks/>
          </p:cNvSpPr>
          <p:nvPr/>
        </p:nvSpPr>
        <p:spPr bwMode="auto">
          <a:xfrm>
            <a:off x="6705600" y="1905000"/>
            <a:ext cx="1524000" cy="863600"/>
          </a:xfrm>
          <a:custGeom>
            <a:avLst/>
            <a:gdLst>
              <a:gd name="T0" fmla="*/ 2147483647 w 960"/>
              <a:gd name="T1" fmla="*/ 725805000 h 544"/>
              <a:gd name="T2" fmla="*/ 2096770000 w 960"/>
              <a:gd name="T3" fmla="*/ 1330642500 h 544"/>
              <a:gd name="T4" fmla="*/ 282257500 w 960"/>
              <a:gd name="T5" fmla="*/ 483870000 h 544"/>
              <a:gd name="T6" fmla="*/ 403225000 w 960"/>
              <a:gd name="T7" fmla="*/ 0 h 544"/>
              <a:gd name="T8" fmla="*/ 0 60000 65536"/>
              <a:gd name="T9" fmla="*/ 0 60000 65536"/>
              <a:gd name="T10" fmla="*/ 0 60000 65536"/>
              <a:gd name="T11" fmla="*/ 0 60000 65536"/>
              <a:gd name="T12" fmla="*/ 0 w 960"/>
              <a:gd name="T13" fmla="*/ 0 h 544"/>
              <a:gd name="T14" fmla="*/ 960 w 960"/>
              <a:gd name="T15" fmla="*/ 544 h 544"/>
            </a:gdLst>
            <a:ahLst/>
            <a:cxnLst>
              <a:cxn ang="T8">
                <a:pos x="T0" y="T1"/>
              </a:cxn>
              <a:cxn ang="T9">
                <a:pos x="T2" y="T3"/>
              </a:cxn>
              <a:cxn ang="T10">
                <a:pos x="T4" y="T5"/>
              </a:cxn>
              <a:cxn ang="T11">
                <a:pos x="T6" y="T7"/>
              </a:cxn>
            </a:cxnLst>
            <a:rect l="T12" t="T13" r="T14" b="T15"/>
            <a:pathLst>
              <a:path w="960" h="544">
                <a:moveTo>
                  <a:pt x="880" y="288"/>
                </a:moveTo>
                <a:cubicBezTo>
                  <a:pt x="920" y="416"/>
                  <a:pt x="960" y="544"/>
                  <a:pt x="832" y="528"/>
                </a:cubicBezTo>
                <a:cubicBezTo>
                  <a:pt x="704" y="512"/>
                  <a:pt x="224" y="280"/>
                  <a:pt x="112" y="192"/>
                </a:cubicBezTo>
                <a:cubicBezTo>
                  <a:pt x="0" y="104"/>
                  <a:pt x="152" y="32"/>
                  <a:pt x="160" y="0"/>
                </a:cubicBezTo>
              </a:path>
            </a:pathLst>
          </a:custGeom>
          <a:noFill/>
          <a:ln w="9525">
            <a:noFill/>
            <a:round/>
            <a:headEnd/>
            <a:tailEnd/>
          </a:ln>
        </p:spPr>
        <p:txBody>
          <a:bodyPr anchor="ctr">
            <a:prstTxWarp prst="textNoShape">
              <a:avLst/>
            </a:prstTxWarp>
          </a:bodyPr>
          <a:lstStyle/>
          <a:p>
            <a:endParaRPr lang="ja-JP" altLang="en-US">
              <a:ea typeface="ＭＳ Ｐゴシック" charset="-128"/>
            </a:endParaRPr>
          </a:p>
        </p:txBody>
      </p:sp>
      <p:sp>
        <p:nvSpPr>
          <p:cNvPr id="95251" name="Freeform 20"/>
          <p:cNvSpPr>
            <a:spLocks/>
          </p:cNvSpPr>
          <p:nvPr/>
        </p:nvSpPr>
        <p:spPr bwMode="auto">
          <a:xfrm>
            <a:off x="8077200" y="2514600"/>
            <a:ext cx="103188" cy="569913"/>
          </a:xfrm>
          <a:custGeom>
            <a:avLst/>
            <a:gdLst>
              <a:gd name="T0" fmla="*/ 0 w 65"/>
              <a:gd name="T1" fmla="*/ 1189746621 h 273"/>
              <a:gd name="T2" fmla="*/ 20161348 w 65"/>
              <a:gd name="T3" fmla="*/ 318136710 h 273"/>
              <a:gd name="T4" fmla="*/ 40322695 w 65"/>
              <a:gd name="T5" fmla="*/ 213544105 h 273"/>
              <a:gd name="T6" fmla="*/ 120968086 w 65"/>
              <a:gd name="T7" fmla="*/ 108951500 h 273"/>
              <a:gd name="T8" fmla="*/ 0 60000 65536"/>
              <a:gd name="T9" fmla="*/ 0 60000 65536"/>
              <a:gd name="T10" fmla="*/ 0 60000 65536"/>
              <a:gd name="T11" fmla="*/ 0 60000 65536"/>
              <a:gd name="T12" fmla="*/ 0 w 65"/>
              <a:gd name="T13" fmla="*/ 0 h 273"/>
              <a:gd name="T14" fmla="*/ 65 w 65"/>
              <a:gd name="T15" fmla="*/ 273 h 273"/>
            </a:gdLst>
            <a:ahLst/>
            <a:cxnLst>
              <a:cxn ang="T8">
                <a:pos x="T0" y="T1"/>
              </a:cxn>
              <a:cxn ang="T9">
                <a:pos x="T2" y="T3"/>
              </a:cxn>
              <a:cxn ang="T10">
                <a:pos x="T4" y="T5"/>
              </a:cxn>
              <a:cxn ang="T11">
                <a:pos x="T6" y="T7"/>
              </a:cxn>
            </a:cxnLst>
            <a:rect l="T12" t="T13" r="T14" b="T15"/>
            <a:pathLst>
              <a:path w="65" h="273">
                <a:moveTo>
                  <a:pt x="0" y="273"/>
                </a:moveTo>
                <a:cubicBezTo>
                  <a:pt x="3" y="206"/>
                  <a:pt x="3" y="140"/>
                  <a:pt x="8" y="73"/>
                </a:cubicBezTo>
                <a:cubicBezTo>
                  <a:pt x="9" y="65"/>
                  <a:pt x="10" y="55"/>
                  <a:pt x="16" y="49"/>
                </a:cubicBezTo>
                <a:cubicBezTo>
                  <a:pt x="65" y="0"/>
                  <a:pt x="22" y="77"/>
                  <a:pt x="48" y="25"/>
                </a:cubicBezTo>
              </a:path>
            </a:pathLst>
          </a:custGeom>
          <a:noFill/>
          <a:ln w="9525">
            <a:solidFill>
              <a:schemeClr val="tx1"/>
            </a:solidFill>
            <a:round/>
            <a:headEnd/>
            <a:tailEnd/>
          </a:ln>
        </p:spPr>
        <p:txBody>
          <a:bodyPr anchor="ctr">
            <a:prstTxWarp prst="textNoShape">
              <a:avLst/>
            </a:prstTxWarp>
          </a:bodyPr>
          <a:lstStyle/>
          <a:p>
            <a:endParaRPr lang="ja-JP" altLang="en-US">
              <a:ea typeface="ＭＳ Ｐゴシック" charset="-128"/>
            </a:endParaRPr>
          </a:p>
        </p:txBody>
      </p:sp>
      <p:sp>
        <p:nvSpPr>
          <p:cNvPr id="95252" name="Freeform 21"/>
          <p:cNvSpPr>
            <a:spLocks/>
          </p:cNvSpPr>
          <p:nvPr/>
        </p:nvSpPr>
        <p:spPr bwMode="auto">
          <a:xfrm flipV="1">
            <a:off x="8077200" y="3352800"/>
            <a:ext cx="103188" cy="646113"/>
          </a:xfrm>
          <a:custGeom>
            <a:avLst/>
            <a:gdLst>
              <a:gd name="T0" fmla="*/ 0 w 65"/>
              <a:gd name="T1" fmla="*/ 1529164867 h 273"/>
              <a:gd name="T2" fmla="*/ 20161348 w 65"/>
              <a:gd name="T3" fmla="*/ 408897227 h 273"/>
              <a:gd name="T4" fmla="*/ 40322695 w 65"/>
              <a:gd name="T5" fmla="*/ 274465489 h 273"/>
              <a:gd name="T6" fmla="*/ 120968086 w 65"/>
              <a:gd name="T7" fmla="*/ 140033751 h 273"/>
              <a:gd name="T8" fmla="*/ 0 60000 65536"/>
              <a:gd name="T9" fmla="*/ 0 60000 65536"/>
              <a:gd name="T10" fmla="*/ 0 60000 65536"/>
              <a:gd name="T11" fmla="*/ 0 60000 65536"/>
              <a:gd name="T12" fmla="*/ 0 w 65"/>
              <a:gd name="T13" fmla="*/ 0 h 273"/>
              <a:gd name="T14" fmla="*/ 65 w 65"/>
              <a:gd name="T15" fmla="*/ 273 h 273"/>
            </a:gdLst>
            <a:ahLst/>
            <a:cxnLst>
              <a:cxn ang="T8">
                <a:pos x="T0" y="T1"/>
              </a:cxn>
              <a:cxn ang="T9">
                <a:pos x="T2" y="T3"/>
              </a:cxn>
              <a:cxn ang="T10">
                <a:pos x="T4" y="T5"/>
              </a:cxn>
              <a:cxn ang="T11">
                <a:pos x="T6" y="T7"/>
              </a:cxn>
            </a:cxnLst>
            <a:rect l="T12" t="T13" r="T14" b="T15"/>
            <a:pathLst>
              <a:path w="65" h="273">
                <a:moveTo>
                  <a:pt x="0" y="273"/>
                </a:moveTo>
                <a:cubicBezTo>
                  <a:pt x="3" y="206"/>
                  <a:pt x="3" y="140"/>
                  <a:pt x="8" y="73"/>
                </a:cubicBezTo>
                <a:cubicBezTo>
                  <a:pt x="9" y="65"/>
                  <a:pt x="10" y="55"/>
                  <a:pt x="16" y="49"/>
                </a:cubicBezTo>
                <a:cubicBezTo>
                  <a:pt x="65" y="0"/>
                  <a:pt x="22" y="77"/>
                  <a:pt x="48" y="25"/>
                </a:cubicBezTo>
              </a:path>
            </a:pathLst>
          </a:custGeom>
          <a:noFill/>
          <a:ln w="9525">
            <a:solidFill>
              <a:schemeClr val="tx1"/>
            </a:solidFill>
            <a:round/>
            <a:headEnd/>
            <a:tailEnd/>
          </a:ln>
        </p:spPr>
        <p:txBody>
          <a:bodyPr anchor="ctr">
            <a:prstTxWarp prst="textNoShape">
              <a:avLst/>
            </a:prstTxWarp>
          </a:bodyPr>
          <a:lstStyle/>
          <a:p>
            <a:endParaRPr lang="ja-JP" altLang="en-US">
              <a:ea typeface="ＭＳ Ｐゴシック" charset="-128"/>
            </a:endParaRPr>
          </a:p>
        </p:txBody>
      </p:sp>
      <p:sp>
        <p:nvSpPr>
          <p:cNvPr id="95253" name="Freeform 22"/>
          <p:cNvSpPr>
            <a:spLocks/>
          </p:cNvSpPr>
          <p:nvPr/>
        </p:nvSpPr>
        <p:spPr bwMode="auto">
          <a:xfrm flipH="1" flipV="1">
            <a:off x="7696200" y="3352800"/>
            <a:ext cx="76200" cy="609600"/>
          </a:xfrm>
          <a:custGeom>
            <a:avLst/>
            <a:gdLst>
              <a:gd name="T0" fmla="*/ 0 w 65"/>
              <a:gd name="T1" fmla="*/ 1361216703 h 273"/>
              <a:gd name="T2" fmla="*/ 10993902 w 65"/>
              <a:gd name="T3" fmla="*/ 363989257 h 273"/>
              <a:gd name="T4" fmla="*/ 21988975 w 65"/>
              <a:gd name="T5" fmla="*/ 244320088 h 273"/>
              <a:gd name="T6" fmla="*/ 65966926 w 65"/>
              <a:gd name="T7" fmla="*/ 124653152 h 273"/>
              <a:gd name="T8" fmla="*/ 0 60000 65536"/>
              <a:gd name="T9" fmla="*/ 0 60000 65536"/>
              <a:gd name="T10" fmla="*/ 0 60000 65536"/>
              <a:gd name="T11" fmla="*/ 0 60000 65536"/>
              <a:gd name="T12" fmla="*/ 0 w 65"/>
              <a:gd name="T13" fmla="*/ 0 h 273"/>
              <a:gd name="T14" fmla="*/ 65 w 65"/>
              <a:gd name="T15" fmla="*/ 273 h 273"/>
            </a:gdLst>
            <a:ahLst/>
            <a:cxnLst>
              <a:cxn ang="T8">
                <a:pos x="T0" y="T1"/>
              </a:cxn>
              <a:cxn ang="T9">
                <a:pos x="T2" y="T3"/>
              </a:cxn>
              <a:cxn ang="T10">
                <a:pos x="T4" y="T5"/>
              </a:cxn>
              <a:cxn ang="T11">
                <a:pos x="T6" y="T7"/>
              </a:cxn>
            </a:cxnLst>
            <a:rect l="T12" t="T13" r="T14" b="T15"/>
            <a:pathLst>
              <a:path w="65" h="273">
                <a:moveTo>
                  <a:pt x="0" y="273"/>
                </a:moveTo>
                <a:cubicBezTo>
                  <a:pt x="3" y="206"/>
                  <a:pt x="3" y="140"/>
                  <a:pt x="8" y="73"/>
                </a:cubicBezTo>
                <a:cubicBezTo>
                  <a:pt x="9" y="65"/>
                  <a:pt x="10" y="55"/>
                  <a:pt x="16" y="49"/>
                </a:cubicBezTo>
                <a:cubicBezTo>
                  <a:pt x="65" y="0"/>
                  <a:pt x="22" y="77"/>
                  <a:pt x="48" y="25"/>
                </a:cubicBezTo>
              </a:path>
            </a:pathLst>
          </a:custGeom>
          <a:noFill/>
          <a:ln w="9525">
            <a:solidFill>
              <a:schemeClr val="tx1"/>
            </a:solidFill>
            <a:round/>
            <a:headEnd/>
            <a:tailEnd/>
          </a:ln>
        </p:spPr>
        <p:txBody>
          <a:bodyPr anchor="ctr">
            <a:prstTxWarp prst="textNoShape">
              <a:avLst/>
            </a:prstTxWarp>
          </a:bodyPr>
          <a:lstStyle/>
          <a:p>
            <a:endParaRPr lang="ja-JP" altLang="en-US">
              <a:ea typeface="ＭＳ Ｐゴシック" charset="-128"/>
            </a:endParaRPr>
          </a:p>
        </p:txBody>
      </p:sp>
      <p:sp>
        <p:nvSpPr>
          <p:cNvPr id="95254" name="Freeform 23"/>
          <p:cNvSpPr>
            <a:spLocks/>
          </p:cNvSpPr>
          <p:nvPr/>
        </p:nvSpPr>
        <p:spPr bwMode="auto">
          <a:xfrm flipH="1">
            <a:off x="7696200" y="2514600"/>
            <a:ext cx="76200" cy="569913"/>
          </a:xfrm>
          <a:custGeom>
            <a:avLst/>
            <a:gdLst>
              <a:gd name="T0" fmla="*/ 0 w 65"/>
              <a:gd name="T1" fmla="*/ 1189746621 h 273"/>
              <a:gd name="T2" fmla="*/ 10993902 w 65"/>
              <a:gd name="T3" fmla="*/ 318136710 h 273"/>
              <a:gd name="T4" fmla="*/ 21988975 w 65"/>
              <a:gd name="T5" fmla="*/ 213544105 h 273"/>
              <a:gd name="T6" fmla="*/ 65966926 w 65"/>
              <a:gd name="T7" fmla="*/ 108951500 h 273"/>
              <a:gd name="T8" fmla="*/ 0 60000 65536"/>
              <a:gd name="T9" fmla="*/ 0 60000 65536"/>
              <a:gd name="T10" fmla="*/ 0 60000 65536"/>
              <a:gd name="T11" fmla="*/ 0 60000 65536"/>
              <a:gd name="T12" fmla="*/ 0 w 65"/>
              <a:gd name="T13" fmla="*/ 0 h 273"/>
              <a:gd name="T14" fmla="*/ 65 w 65"/>
              <a:gd name="T15" fmla="*/ 273 h 273"/>
            </a:gdLst>
            <a:ahLst/>
            <a:cxnLst>
              <a:cxn ang="T8">
                <a:pos x="T0" y="T1"/>
              </a:cxn>
              <a:cxn ang="T9">
                <a:pos x="T2" y="T3"/>
              </a:cxn>
              <a:cxn ang="T10">
                <a:pos x="T4" y="T5"/>
              </a:cxn>
              <a:cxn ang="T11">
                <a:pos x="T6" y="T7"/>
              </a:cxn>
            </a:cxnLst>
            <a:rect l="T12" t="T13" r="T14" b="T15"/>
            <a:pathLst>
              <a:path w="65" h="273">
                <a:moveTo>
                  <a:pt x="0" y="273"/>
                </a:moveTo>
                <a:cubicBezTo>
                  <a:pt x="3" y="206"/>
                  <a:pt x="3" y="140"/>
                  <a:pt x="8" y="73"/>
                </a:cubicBezTo>
                <a:cubicBezTo>
                  <a:pt x="9" y="65"/>
                  <a:pt x="10" y="55"/>
                  <a:pt x="16" y="49"/>
                </a:cubicBezTo>
                <a:cubicBezTo>
                  <a:pt x="65" y="0"/>
                  <a:pt x="22" y="77"/>
                  <a:pt x="48" y="25"/>
                </a:cubicBezTo>
              </a:path>
            </a:pathLst>
          </a:custGeom>
          <a:noFill/>
          <a:ln w="9525">
            <a:solidFill>
              <a:schemeClr val="tx1"/>
            </a:solidFill>
            <a:round/>
            <a:headEnd/>
            <a:tailEnd/>
          </a:ln>
        </p:spPr>
        <p:txBody>
          <a:bodyPr anchor="ctr">
            <a:prstTxWarp prst="textNoShape">
              <a:avLst/>
            </a:prstTxWarp>
          </a:bodyPr>
          <a:lstStyle/>
          <a:p>
            <a:endParaRPr lang="ja-JP" altLang="en-US">
              <a:ea typeface="ＭＳ Ｐゴシック" charset="-128"/>
            </a:endParaRPr>
          </a:p>
        </p:txBody>
      </p:sp>
      <p:sp>
        <p:nvSpPr>
          <p:cNvPr id="95255" name="Line 24"/>
          <p:cNvSpPr>
            <a:spLocks noChangeShapeType="1"/>
          </p:cNvSpPr>
          <p:nvPr/>
        </p:nvSpPr>
        <p:spPr bwMode="auto">
          <a:xfrm>
            <a:off x="8077200" y="3276600"/>
            <a:ext cx="228600" cy="0"/>
          </a:xfrm>
          <a:prstGeom prst="line">
            <a:avLst/>
          </a:prstGeom>
          <a:noFill/>
          <a:ln w="9525">
            <a:noFill/>
            <a:round/>
            <a:headEnd/>
            <a:tailEnd type="triangle" w="med" len="med"/>
          </a:ln>
        </p:spPr>
        <p:txBody>
          <a:bodyPr anchor="ctr">
            <a:prstTxWarp prst="textNoShape">
              <a:avLst/>
            </a:prstTxWarp>
          </a:bodyPr>
          <a:lstStyle/>
          <a:p>
            <a:endParaRPr lang="ja-JP" altLang="en-US"/>
          </a:p>
        </p:txBody>
      </p:sp>
      <p:sp>
        <p:nvSpPr>
          <p:cNvPr id="95256" name="Line 25"/>
          <p:cNvSpPr>
            <a:spLocks noChangeShapeType="1"/>
          </p:cNvSpPr>
          <p:nvPr/>
        </p:nvSpPr>
        <p:spPr bwMode="auto">
          <a:xfrm>
            <a:off x="8080375" y="2814638"/>
            <a:ext cx="338138" cy="0"/>
          </a:xfrm>
          <a:prstGeom prst="line">
            <a:avLst/>
          </a:prstGeom>
          <a:noFill/>
          <a:ln w="9525">
            <a:solidFill>
              <a:schemeClr val="tx1"/>
            </a:solidFill>
            <a:round/>
            <a:headEnd/>
            <a:tailEnd/>
          </a:ln>
        </p:spPr>
        <p:txBody>
          <a:bodyPr anchor="ctr">
            <a:prstTxWarp prst="textNoShape">
              <a:avLst/>
            </a:prstTxWarp>
          </a:bodyPr>
          <a:lstStyle/>
          <a:p>
            <a:endParaRPr lang="ja-JP" altLang="en-US"/>
          </a:p>
        </p:txBody>
      </p:sp>
      <p:sp>
        <p:nvSpPr>
          <p:cNvPr id="95257" name="Line 26"/>
          <p:cNvSpPr>
            <a:spLocks noChangeShapeType="1"/>
          </p:cNvSpPr>
          <p:nvPr/>
        </p:nvSpPr>
        <p:spPr bwMode="auto">
          <a:xfrm>
            <a:off x="8077200" y="3733800"/>
            <a:ext cx="338138" cy="0"/>
          </a:xfrm>
          <a:prstGeom prst="line">
            <a:avLst/>
          </a:prstGeom>
          <a:noFill/>
          <a:ln w="9525">
            <a:solidFill>
              <a:schemeClr val="tx1"/>
            </a:solidFill>
            <a:round/>
            <a:headEnd/>
            <a:tailEnd/>
          </a:ln>
        </p:spPr>
        <p:txBody>
          <a:bodyPr anchor="ctr">
            <a:prstTxWarp prst="textNoShape">
              <a:avLst/>
            </a:prstTxWarp>
          </a:bodyPr>
          <a:lstStyle/>
          <a:p>
            <a:endParaRPr lang="ja-JP" altLang="en-US"/>
          </a:p>
        </p:txBody>
      </p:sp>
      <p:sp>
        <p:nvSpPr>
          <p:cNvPr id="95258" name="Line 27"/>
          <p:cNvSpPr>
            <a:spLocks noChangeShapeType="1"/>
          </p:cNvSpPr>
          <p:nvPr/>
        </p:nvSpPr>
        <p:spPr bwMode="auto">
          <a:xfrm>
            <a:off x="8229600" y="2819400"/>
            <a:ext cx="0" cy="914400"/>
          </a:xfrm>
          <a:prstGeom prst="line">
            <a:avLst/>
          </a:prstGeom>
          <a:noFill/>
          <a:ln w="9525">
            <a:solidFill>
              <a:schemeClr val="tx1"/>
            </a:solidFill>
            <a:round/>
            <a:headEnd type="triangle" w="med" len="med"/>
            <a:tailEnd type="triangle" w="med" len="med"/>
          </a:ln>
        </p:spPr>
        <p:txBody>
          <a:bodyPr anchor="ctr">
            <a:prstTxWarp prst="textNoShape">
              <a:avLst/>
            </a:prstTxWarp>
          </a:bodyPr>
          <a:lstStyle/>
          <a:p>
            <a:endParaRPr lang="ja-JP" altLang="en-US"/>
          </a:p>
        </p:txBody>
      </p:sp>
      <p:sp>
        <p:nvSpPr>
          <p:cNvPr id="95259" name="Text Box 28"/>
          <p:cNvSpPr txBox="1">
            <a:spLocks noChangeArrowheads="1"/>
          </p:cNvSpPr>
          <p:nvPr/>
        </p:nvSpPr>
        <p:spPr bwMode="auto">
          <a:xfrm>
            <a:off x="8153400" y="3048000"/>
            <a:ext cx="60960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altLang="ja-JP">
                <a:solidFill>
                  <a:schemeClr val="tx2"/>
                </a:solidFill>
              </a:rPr>
              <a:t>L</a:t>
            </a:r>
            <a:r>
              <a:rPr lang="en-US" altLang="ja-JP" baseline="-25000">
                <a:solidFill>
                  <a:schemeClr val="tx2"/>
                </a:solidFill>
              </a:rPr>
              <a:t>i</a:t>
            </a:r>
          </a:p>
        </p:txBody>
      </p:sp>
      <p:sp>
        <p:nvSpPr>
          <p:cNvPr id="95260" name="Line 29"/>
          <p:cNvSpPr>
            <a:spLocks noChangeShapeType="1"/>
          </p:cNvSpPr>
          <p:nvPr/>
        </p:nvSpPr>
        <p:spPr bwMode="auto">
          <a:xfrm>
            <a:off x="7772400" y="3352800"/>
            <a:ext cx="304800" cy="0"/>
          </a:xfrm>
          <a:prstGeom prst="line">
            <a:avLst/>
          </a:prstGeom>
          <a:noFill/>
          <a:ln w="9525">
            <a:solidFill>
              <a:schemeClr val="tx1"/>
            </a:solidFill>
            <a:round/>
            <a:headEnd type="triangle" w="med" len="med"/>
            <a:tailEnd type="triangle" w="med" len="med"/>
          </a:ln>
        </p:spPr>
        <p:txBody>
          <a:bodyPr anchor="ctr">
            <a:prstTxWarp prst="textNoShape">
              <a:avLst/>
            </a:prstTxWarp>
          </a:bodyPr>
          <a:lstStyle/>
          <a:p>
            <a:endParaRPr lang="ja-JP" altLang="en-US"/>
          </a:p>
        </p:txBody>
      </p:sp>
      <p:sp>
        <p:nvSpPr>
          <p:cNvPr id="95261" name="Text Box 30"/>
          <p:cNvSpPr txBox="1">
            <a:spLocks noChangeArrowheads="1"/>
          </p:cNvSpPr>
          <p:nvPr/>
        </p:nvSpPr>
        <p:spPr bwMode="auto">
          <a:xfrm>
            <a:off x="7239000" y="3200400"/>
            <a:ext cx="60960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altLang="ja-JP">
                <a:solidFill>
                  <a:schemeClr val="tx2"/>
                </a:solidFill>
              </a:rPr>
              <a:t>W</a:t>
            </a:r>
            <a:r>
              <a:rPr lang="en-US" altLang="ja-JP" baseline="-25000">
                <a:solidFill>
                  <a:schemeClr val="tx2"/>
                </a:solidFill>
              </a:rPr>
              <a:t>i</a:t>
            </a:r>
          </a:p>
        </p:txBody>
      </p:sp>
      <p:sp>
        <p:nvSpPr>
          <p:cNvPr id="95262" name="AutoShape 31"/>
          <p:cNvSpPr>
            <a:spLocks noChangeArrowheads="1"/>
          </p:cNvSpPr>
          <p:nvPr/>
        </p:nvSpPr>
        <p:spPr bwMode="auto">
          <a:xfrm>
            <a:off x="7696200" y="3124200"/>
            <a:ext cx="292100" cy="209550"/>
          </a:xfrm>
          <a:prstGeom prst="curvedDownArrow">
            <a:avLst>
              <a:gd name="adj1" fmla="val 27879"/>
              <a:gd name="adj2" fmla="val 55758"/>
              <a:gd name="adj3" fmla="val 33333"/>
            </a:avLst>
          </a:prstGeom>
          <a:solidFill>
            <a:srgbClr val="000000"/>
          </a:solidFill>
          <a:ln w="9525">
            <a:solidFill>
              <a:schemeClr val="tx1"/>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95263" name="Line 32"/>
          <p:cNvSpPr>
            <a:spLocks noChangeShapeType="1"/>
          </p:cNvSpPr>
          <p:nvPr/>
        </p:nvSpPr>
        <p:spPr bwMode="auto">
          <a:xfrm>
            <a:off x="4800600" y="2590800"/>
            <a:ext cx="1676400" cy="0"/>
          </a:xfrm>
          <a:prstGeom prst="line">
            <a:avLst/>
          </a:prstGeom>
          <a:noFill/>
          <a:ln w="9525">
            <a:solidFill>
              <a:schemeClr val="tx1"/>
            </a:solidFill>
            <a:round/>
            <a:headEnd/>
            <a:tailEnd/>
          </a:ln>
        </p:spPr>
        <p:txBody>
          <a:bodyPr anchor="ctr">
            <a:prstTxWarp prst="textNoShape">
              <a:avLst/>
            </a:prstTxWarp>
          </a:bodyPr>
          <a:lstStyle/>
          <a:p>
            <a:endParaRPr lang="ja-JP" altLang="en-US"/>
          </a:p>
        </p:txBody>
      </p:sp>
      <p:sp>
        <p:nvSpPr>
          <p:cNvPr id="95264" name="Line 33"/>
          <p:cNvSpPr>
            <a:spLocks noChangeShapeType="1"/>
          </p:cNvSpPr>
          <p:nvPr/>
        </p:nvSpPr>
        <p:spPr bwMode="auto">
          <a:xfrm>
            <a:off x="5486400" y="3505200"/>
            <a:ext cx="1676400" cy="0"/>
          </a:xfrm>
          <a:prstGeom prst="line">
            <a:avLst/>
          </a:prstGeom>
          <a:noFill/>
          <a:ln w="9525">
            <a:solidFill>
              <a:schemeClr val="tx1"/>
            </a:solidFill>
            <a:round/>
            <a:headEnd/>
            <a:tailEnd/>
          </a:ln>
        </p:spPr>
        <p:txBody>
          <a:bodyPr anchor="ctr">
            <a:prstTxWarp prst="textNoShape">
              <a:avLst/>
            </a:prstTxWarp>
          </a:bodyPr>
          <a:lstStyle/>
          <a:p>
            <a:endParaRPr lang="ja-JP" altLang="en-US"/>
          </a:p>
        </p:txBody>
      </p:sp>
      <p:sp>
        <p:nvSpPr>
          <p:cNvPr id="95265" name="Line 34"/>
          <p:cNvSpPr>
            <a:spLocks noChangeShapeType="1"/>
          </p:cNvSpPr>
          <p:nvPr/>
        </p:nvSpPr>
        <p:spPr bwMode="auto">
          <a:xfrm>
            <a:off x="4800600" y="2590800"/>
            <a:ext cx="685800" cy="914400"/>
          </a:xfrm>
          <a:prstGeom prst="line">
            <a:avLst/>
          </a:prstGeom>
          <a:noFill/>
          <a:ln w="9525">
            <a:solidFill>
              <a:schemeClr val="tx1"/>
            </a:solidFill>
            <a:round/>
            <a:headEnd/>
            <a:tailEnd/>
          </a:ln>
        </p:spPr>
        <p:txBody>
          <a:bodyPr anchor="ctr">
            <a:prstTxWarp prst="textNoShape">
              <a:avLst/>
            </a:prstTxWarp>
          </a:bodyPr>
          <a:lstStyle/>
          <a:p>
            <a:endParaRPr lang="ja-JP" altLang="en-US"/>
          </a:p>
        </p:txBody>
      </p:sp>
      <p:sp>
        <p:nvSpPr>
          <p:cNvPr id="95266" name="Line 35"/>
          <p:cNvSpPr>
            <a:spLocks noChangeShapeType="1"/>
          </p:cNvSpPr>
          <p:nvPr/>
        </p:nvSpPr>
        <p:spPr bwMode="auto">
          <a:xfrm>
            <a:off x="6477000" y="2590800"/>
            <a:ext cx="685800" cy="914400"/>
          </a:xfrm>
          <a:prstGeom prst="line">
            <a:avLst/>
          </a:prstGeom>
          <a:noFill/>
          <a:ln w="9525">
            <a:solidFill>
              <a:schemeClr val="tx1"/>
            </a:solidFill>
            <a:round/>
            <a:headEnd/>
            <a:tailEnd/>
          </a:ln>
        </p:spPr>
        <p:txBody>
          <a:bodyPr anchor="ctr">
            <a:prstTxWarp prst="textNoShape">
              <a:avLst/>
            </a:prstTxWarp>
          </a:bodyPr>
          <a:lstStyle/>
          <a:p>
            <a:endParaRPr lang="ja-JP" altLang="en-US"/>
          </a:p>
        </p:txBody>
      </p:sp>
      <p:sp>
        <p:nvSpPr>
          <p:cNvPr id="95267" name="Line 36"/>
          <p:cNvSpPr>
            <a:spLocks noChangeShapeType="1"/>
          </p:cNvSpPr>
          <p:nvPr/>
        </p:nvSpPr>
        <p:spPr bwMode="auto">
          <a:xfrm>
            <a:off x="4800600" y="2819400"/>
            <a:ext cx="685800" cy="914400"/>
          </a:xfrm>
          <a:prstGeom prst="line">
            <a:avLst/>
          </a:prstGeom>
          <a:noFill/>
          <a:ln w="9525">
            <a:solidFill>
              <a:schemeClr val="tx1"/>
            </a:solidFill>
            <a:round/>
            <a:headEnd/>
            <a:tailEnd/>
          </a:ln>
        </p:spPr>
        <p:txBody>
          <a:bodyPr anchor="ctr">
            <a:prstTxWarp prst="textNoShape">
              <a:avLst/>
            </a:prstTxWarp>
          </a:bodyPr>
          <a:lstStyle/>
          <a:p>
            <a:endParaRPr lang="ja-JP" altLang="en-US"/>
          </a:p>
        </p:txBody>
      </p:sp>
      <p:sp>
        <p:nvSpPr>
          <p:cNvPr id="95268" name="Line 37"/>
          <p:cNvSpPr>
            <a:spLocks noChangeShapeType="1"/>
          </p:cNvSpPr>
          <p:nvPr/>
        </p:nvSpPr>
        <p:spPr bwMode="auto">
          <a:xfrm>
            <a:off x="5486400" y="3733800"/>
            <a:ext cx="1676400" cy="0"/>
          </a:xfrm>
          <a:prstGeom prst="line">
            <a:avLst/>
          </a:prstGeom>
          <a:noFill/>
          <a:ln w="9525">
            <a:solidFill>
              <a:schemeClr val="tx1"/>
            </a:solidFill>
            <a:round/>
            <a:headEnd/>
            <a:tailEnd/>
          </a:ln>
        </p:spPr>
        <p:txBody>
          <a:bodyPr anchor="ctr">
            <a:prstTxWarp prst="textNoShape">
              <a:avLst/>
            </a:prstTxWarp>
          </a:bodyPr>
          <a:lstStyle/>
          <a:p>
            <a:endParaRPr lang="ja-JP" altLang="en-US"/>
          </a:p>
        </p:txBody>
      </p:sp>
      <p:sp>
        <p:nvSpPr>
          <p:cNvPr id="95269" name="Line 38"/>
          <p:cNvSpPr>
            <a:spLocks noChangeShapeType="1"/>
          </p:cNvSpPr>
          <p:nvPr/>
        </p:nvSpPr>
        <p:spPr bwMode="auto">
          <a:xfrm>
            <a:off x="7162800" y="3505200"/>
            <a:ext cx="0" cy="228600"/>
          </a:xfrm>
          <a:prstGeom prst="line">
            <a:avLst/>
          </a:prstGeom>
          <a:noFill/>
          <a:ln w="9525">
            <a:solidFill>
              <a:schemeClr val="tx1"/>
            </a:solidFill>
            <a:round/>
            <a:headEnd/>
            <a:tailEnd/>
          </a:ln>
        </p:spPr>
        <p:txBody>
          <a:bodyPr anchor="ctr">
            <a:prstTxWarp prst="textNoShape">
              <a:avLst/>
            </a:prstTxWarp>
          </a:bodyPr>
          <a:lstStyle/>
          <a:p>
            <a:endParaRPr lang="ja-JP" altLang="en-US"/>
          </a:p>
        </p:txBody>
      </p:sp>
      <p:sp>
        <p:nvSpPr>
          <p:cNvPr id="95270" name="Line 39"/>
          <p:cNvSpPr>
            <a:spLocks noChangeShapeType="1"/>
          </p:cNvSpPr>
          <p:nvPr/>
        </p:nvSpPr>
        <p:spPr bwMode="auto">
          <a:xfrm>
            <a:off x="5486400" y="3505200"/>
            <a:ext cx="0" cy="228600"/>
          </a:xfrm>
          <a:prstGeom prst="line">
            <a:avLst/>
          </a:prstGeom>
          <a:noFill/>
          <a:ln w="9525">
            <a:solidFill>
              <a:schemeClr val="tx1"/>
            </a:solidFill>
            <a:round/>
            <a:headEnd/>
            <a:tailEnd/>
          </a:ln>
        </p:spPr>
        <p:txBody>
          <a:bodyPr anchor="ctr">
            <a:prstTxWarp prst="textNoShape">
              <a:avLst/>
            </a:prstTxWarp>
          </a:bodyPr>
          <a:lstStyle/>
          <a:p>
            <a:endParaRPr lang="ja-JP" altLang="en-US"/>
          </a:p>
        </p:txBody>
      </p:sp>
      <p:sp>
        <p:nvSpPr>
          <p:cNvPr id="95271" name="Line 40"/>
          <p:cNvSpPr>
            <a:spLocks noChangeShapeType="1"/>
          </p:cNvSpPr>
          <p:nvPr/>
        </p:nvSpPr>
        <p:spPr bwMode="auto">
          <a:xfrm>
            <a:off x="4800600" y="2590800"/>
            <a:ext cx="0" cy="228600"/>
          </a:xfrm>
          <a:prstGeom prst="line">
            <a:avLst/>
          </a:prstGeom>
          <a:noFill/>
          <a:ln w="9525">
            <a:solidFill>
              <a:schemeClr val="tx1"/>
            </a:solidFill>
            <a:round/>
            <a:headEnd/>
            <a:tailEnd/>
          </a:ln>
        </p:spPr>
        <p:txBody>
          <a:bodyPr anchor="ctr">
            <a:prstTxWarp prst="textNoShape">
              <a:avLst/>
            </a:prstTxWarp>
          </a:bodyPr>
          <a:lstStyle/>
          <a:p>
            <a:endParaRPr lang="ja-JP" altLang="en-US"/>
          </a:p>
        </p:txBody>
      </p:sp>
      <p:sp>
        <p:nvSpPr>
          <p:cNvPr id="95272" name="Line 41"/>
          <p:cNvSpPr>
            <a:spLocks noChangeShapeType="1"/>
          </p:cNvSpPr>
          <p:nvPr/>
        </p:nvSpPr>
        <p:spPr bwMode="auto">
          <a:xfrm>
            <a:off x="5257800" y="2362200"/>
            <a:ext cx="685800" cy="0"/>
          </a:xfrm>
          <a:prstGeom prst="line">
            <a:avLst/>
          </a:prstGeom>
          <a:noFill/>
          <a:ln w="9525">
            <a:solidFill>
              <a:schemeClr val="tx1"/>
            </a:solidFill>
            <a:round/>
            <a:headEnd/>
            <a:tailEnd type="triangle" w="med" len="med"/>
          </a:ln>
        </p:spPr>
        <p:txBody>
          <a:bodyPr anchor="ctr">
            <a:prstTxWarp prst="textNoShape">
              <a:avLst/>
            </a:prstTxWarp>
          </a:bodyPr>
          <a:lstStyle/>
          <a:p>
            <a:endParaRPr lang="ja-JP" altLang="en-US"/>
          </a:p>
        </p:txBody>
      </p:sp>
      <p:sp>
        <p:nvSpPr>
          <p:cNvPr id="95273" name="Text Box 42"/>
          <p:cNvSpPr txBox="1">
            <a:spLocks noChangeArrowheads="1"/>
          </p:cNvSpPr>
          <p:nvPr/>
        </p:nvSpPr>
        <p:spPr bwMode="auto">
          <a:xfrm>
            <a:off x="4343400" y="1905000"/>
            <a:ext cx="2438400" cy="396875"/>
          </a:xfrm>
          <a:prstGeom prst="rect">
            <a:avLst/>
          </a:prstGeom>
          <a:noFill/>
          <a:ln w="9525">
            <a:noFill/>
            <a:miter lim="800000"/>
            <a:headEnd/>
            <a:tailEnd/>
          </a:ln>
        </p:spPr>
        <p:txBody>
          <a:bodyPr>
            <a:prstTxWarp prst="textNoShape">
              <a:avLst/>
            </a:prstTxWarp>
            <a:spAutoFit/>
          </a:bodyPr>
          <a:lstStyle/>
          <a:p>
            <a:pPr algn="ctr">
              <a:spcBef>
                <a:spcPct val="50000"/>
              </a:spcBef>
            </a:pPr>
            <a:r>
              <a:rPr lang="en-US" altLang="ja-JP" sz="2000">
                <a:solidFill>
                  <a:schemeClr val="tx2"/>
                </a:solidFill>
              </a:rPr>
              <a:t>Rolling Direction</a:t>
            </a:r>
          </a:p>
        </p:txBody>
      </p:sp>
      <p:sp>
        <p:nvSpPr>
          <p:cNvPr id="95274" name="Line 43"/>
          <p:cNvSpPr>
            <a:spLocks noChangeShapeType="1"/>
          </p:cNvSpPr>
          <p:nvPr/>
        </p:nvSpPr>
        <p:spPr bwMode="auto">
          <a:xfrm>
            <a:off x="5410200" y="2819400"/>
            <a:ext cx="533400" cy="228600"/>
          </a:xfrm>
          <a:prstGeom prst="line">
            <a:avLst/>
          </a:prstGeom>
          <a:noFill/>
          <a:ln w="9525">
            <a:solidFill>
              <a:schemeClr val="tx1"/>
            </a:solidFill>
            <a:round/>
            <a:headEnd/>
            <a:tailEnd type="triangle" w="med" len="med"/>
          </a:ln>
        </p:spPr>
        <p:txBody>
          <a:bodyPr anchor="ctr">
            <a:prstTxWarp prst="textNoShape">
              <a:avLst/>
            </a:prstTxWarp>
          </a:bodyPr>
          <a:lstStyle/>
          <a:p>
            <a:endParaRPr lang="ja-JP" altLang="en-US"/>
          </a:p>
        </p:txBody>
      </p:sp>
      <p:sp>
        <p:nvSpPr>
          <p:cNvPr id="95275" name="Text Box 44"/>
          <p:cNvSpPr txBox="1">
            <a:spLocks noChangeArrowheads="1"/>
          </p:cNvSpPr>
          <p:nvPr/>
        </p:nvSpPr>
        <p:spPr bwMode="auto">
          <a:xfrm>
            <a:off x="5943600" y="2895600"/>
            <a:ext cx="685800" cy="396875"/>
          </a:xfrm>
          <a:prstGeom prst="rect">
            <a:avLst/>
          </a:prstGeom>
          <a:noFill/>
          <a:ln w="9525">
            <a:noFill/>
            <a:miter lim="800000"/>
            <a:headEnd/>
            <a:tailEnd/>
          </a:ln>
        </p:spPr>
        <p:txBody>
          <a:bodyPr>
            <a:prstTxWarp prst="textNoShape">
              <a:avLst/>
            </a:prstTxWarp>
            <a:spAutoFit/>
          </a:bodyPr>
          <a:lstStyle/>
          <a:p>
            <a:pPr algn="ctr">
              <a:spcBef>
                <a:spcPct val="50000"/>
              </a:spcBef>
            </a:pPr>
            <a:r>
              <a:rPr lang="en-US" altLang="ja-JP" sz="2000">
                <a:solidFill>
                  <a:schemeClr val="tx2"/>
                </a:solidFill>
              </a:rPr>
              <a:t>45°</a:t>
            </a:r>
          </a:p>
        </p:txBody>
      </p:sp>
      <p:sp>
        <p:nvSpPr>
          <p:cNvPr id="95276" name="Line 45"/>
          <p:cNvSpPr>
            <a:spLocks noChangeShapeType="1"/>
          </p:cNvSpPr>
          <p:nvPr/>
        </p:nvSpPr>
        <p:spPr bwMode="auto">
          <a:xfrm>
            <a:off x="5105400" y="2819400"/>
            <a:ext cx="304800" cy="381000"/>
          </a:xfrm>
          <a:prstGeom prst="line">
            <a:avLst/>
          </a:prstGeom>
          <a:noFill/>
          <a:ln w="9525">
            <a:solidFill>
              <a:schemeClr val="tx1"/>
            </a:solidFill>
            <a:round/>
            <a:headEnd/>
            <a:tailEnd type="triangle" w="med" len="med"/>
          </a:ln>
        </p:spPr>
        <p:txBody>
          <a:bodyPr anchor="ctr">
            <a:prstTxWarp prst="textNoShape">
              <a:avLst/>
            </a:prstTxWarp>
          </a:bodyPr>
          <a:lstStyle/>
          <a:p>
            <a:endParaRPr lang="ja-JP" altLang="en-US"/>
          </a:p>
        </p:txBody>
      </p:sp>
      <p:sp>
        <p:nvSpPr>
          <p:cNvPr id="95277" name="Text Box 46"/>
          <p:cNvSpPr txBox="1">
            <a:spLocks noChangeArrowheads="1"/>
          </p:cNvSpPr>
          <p:nvPr/>
        </p:nvSpPr>
        <p:spPr bwMode="auto">
          <a:xfrm>
            <a:off x="5334000" y="3124200"/>
            <a:ext cx="609600" cy="396875"/>
          </a:xfrm>
          <a:prstGeom prst="rect">
            <a:avLst/>
          </a:prstGeom>
          <a:noFill/>
          <a:ln w="9525">
            <a:noFill/>
            <a:miter lim="800000"/>
            <a:headEnd/>
            <a:tailEnd/>
          </a:ln>
        </p:spPr>
        <p:txBody>
          <a:bodyPr>
            <a:prstTxWarp prst="textNoShape">
              <a:avLst/>
            </a:prstTxWarp>
            <a:spAutoFit/>
          </a:bodyPr>
          <a:lstStyle/>
          <a:p>
            <a:pPr algn="ctr">
              <a:spcBef>
                <a:spcPct val="50000"/>
              </a:spcBef>
            </a:pPr>
            <a:r>
              <a:rPr lang="en-US" altLang="ja-JP" sz="2000">
                <a:solidFill>
                  <a:schemeClr val="tx2"/>
                </a:solidFill>
              </a:rPr>
              <a:t>90°</a:t>
            </a:r>
          </a:p>
        </p:txBody>
      </p:sp>
      <p:sp>
        <p:nvSpPr>
          <p:cNvPr id="95278" name="Line 47"/>
          <p:cNvSpPr>
            <a:spLocks noChangeShapeType="1"/>
          </p:cNvSpPr>
          <p:nvPr/>
        </p:nvSpPr>
        <p:spPr bwMode="auto">
          <a:xfrm>
            <a:off x="5410200" y="2667000"/>
            <a:ext cx="457200" cy="0"/>
          </a:xfrm>
          <a:prstGeom prst="line">
            <a:avLst/>
          </a:prstGeom>
          <a:noFill/>
          <a:ln w="9525">
            <a:solidFill>
              <a:schemeClr val="tx1"/>
            </a:solidFill>
            <a:round/>
            <a:headEnd/>
            <a:tailEnd type="triangle" w="med" len="med"/>
          </a:ln>
        </p:spPr>
        <p:txBody>
          <a:bodyPr anchor="ctr">
            <a:prstTxWarp prst="textNoShape">
              <a:avLst/>
            </a:prstTxWarp>
          </a:bodyPr>
          <a:lstStyle/>
          <a:p>
            <a:endParaRPr lang="ja-JP" altLang="en-US"/>
          </a:p>
        </p:txBody>
      </p:sp>
      <p:sp>
        <p:nvSpPr>
          <p:cNvPr id="95279" name="Text Box 48"/>
          <p:cNvSpPr txBox="1">
            <a:spLocks noChangeArrowheads="1"/>
          </p:cNvSpPr>
          <p:nvPr/>
        </p:nvSpPr>
        <p:spPr bwMode="auto">
          <a:xfrm>
            <a:off x="5791200" y="2514600"/>
            <a:ext cx="609600" cy="396875"/>
          </a:xfrm>
          <a:prstGeom prst="rect">
            <a:avLst/>
          </a:prstGeom>
          <a:noFill/>
          <a:ln w="9525">
            <a:noFill/>
            <a:miter lim="800000"/>
            <a:headEnd/>
            <a:tailEnd/>
          </a:ln>
        </p:spPr>
        <p:txBody>
          <a:bodyPr>
            <a:prstTxWarp prst="textNoShape">
              <a:avLst/>
            </a:prstTxWarp>
            <a:spAutoFit/>
          </a:bodyPr>
          <a:lstStyle/>
          <a:p>
            <a:pPr algn="ctr">
              <a:spcBef>
                <a:spcPct val="50000"/>
              </a:spcBef>
            </a:pPr>
            <a:r>
              <a:rPr lang="en-US" altLang="ja-JP" sz="2000">
                <a:solidFill>
                  <a:schemeClr val="tx2"/>
                </a:solidFill>
              </a:rPr>
              <a:t>0°</a:t>
            </a:r>
          </a:p>
        </p:txBody>
      </p:sp>
      <p:sp>
        <p:nvSpPr>
          <p:cNvPr id="95280" name="Line 49"/>
          <p:cNvSpPr>
            <a:spLocks noChangeShapeType="1"/>
          </p:cNvSpPr>
          <p:nvPr/>
        </p:nvSpPr>
        <p:spPr bwMode="auto">
          <a:xfrm>
            <a:off x="3276600" y="2362200"/>
            <a:ext cx="12954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a:p>
        </p:txBody>
      </p:sp>
      <p:sp>
        <p:nvSpPr>
          <p:cNvPr id="95281" name="Line 50"/>
          <p:cNvSpPr>
            <a:spLocks noChangeShapeType="1"/>
          </p:cNvSpPr>
          <p:nvPr/>
        </p:nvSpPr>
        <p:spPr bwMode="auto">
          <a:xfrm>
            <a:off x="3276600" y="2362200"/>
            <a:ext cx="990600" cy="1066800"/>
          </a:xfrm>
          <a:prstGeom prst="line">
            <a:avLst/>
          </a:prstGeom>
          <a:noFill/>
          <a:ln w="9525">
            <a:solidFill>
              <a:srgbClr val="CC0000"/>
            </a:solidFill>
            <a:round/>
            <a:headEnd/>
            <a:tailEnd type="triangle" w="med" len="med"/>
          </a:ln>
        </p:spPr>
        <p:txBody>
          <a:bodyPr wrap="none" anchor="ctr">
            <a:prstTxWarp prst="textNoShape">
              <a:avLst/>
            </a:prstTxWarp>
          </a:bodyPr>
          <a:lstStyle/>
          <a:p>
            <a:endParaRPr lang="ja-JP" altLang="en-US"/>
          </a:p>
        </p:txBody>
      </p:sp>
      <p:sp>
        <p:nvSpPr>
          <p:cNvPr id="44083" name="Text Box 51"/>
          <p:cNvSpPr txBox="1">
            <a:spLocks noChangeArrowheads="1"/>
          </p:cNvSpPr>
          <p:nvPr/>
        </p:nvSpPr>
        <p:spPr bwMode="auto">
          <a:xfrm>
            <a:off x="4038600" y="1905000"/>
            <a:ext cx="469900" cy="457200"/>
          </a:xfrm>
          <a:prstGeom prst="rect">
            <a:avLst/>
          </a:prstGeom>
          <a:noFill/>
          <a:ln w="9525">
            <a:noFill/>
            <a:miter lim="800000"/>
            <a:headEnd/>
            <a:tailEnd/>
          </a:ln>
        </p:spPr>
        <p:txBody>
          <a:bodyPr wrap="none">
            <a:prstTxWarp prst="textNoShape">
              <a:avLst/>
            </a:prstTxWarp>
            <a:spAutoFit/>
          </a:bodyPr>
          <a:lstStyle/>
          <a:p>
            <a:r>
              <a:rPr lang="en-US" altLang="ja-JP">
                <a:latin typeface="Symbol" charset="2"/>
              </a:rPr>
              <a:t>s</a:t>
            </a:r>
            <a:r>
              <a:rPr lang="en-US" altLang="ja-JP" baseline="-25000">
                <a:latin typeface="Symbol" charset="2"/>
              </a:rPr>
              <a:t>1</a:t>
            </a:r>
            <a:endParaRPr lang="en-US" altLang="ja-JP">
              <a:latin typeface="Symbol" charset="2"/>
            </a:endParaRPr>
          </a:p>
        </p:txBody>
      </p:sp>
      <p:sp>
        <p:nvSpPr>
          <p:cNvPr id="44084" name="Text Box 52"/>
          <p:cNvSpPr txBox="1">
            <a:spLocks noChangeArrowheads="1"/>
          </p:cNvSpPr>
          <p:nvPr/>
        </p:nvSpPr>
        <p:spPr bwMode="auto">
          <a:xfrm>
            <a:off x="3276600" y="2971800"/>
            <a:ext cx="46990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CC0000"/>
                </a:solidFill>
                <a:latin typeface="Symbol" charset="2"/>
              </a:rPr>
              <a:t>s</a:t>
            </a:r>
            <a:r>
              <a:rPr lang="en-US" altLang="ja-JP" baseline="-25000">
                <a:solidFill>
                  <a:srgbClr val="CC0000"/>
                </a:solidFill>
                <a:latin typeface="Symbol" charset="2"/>
              </a:rPr>
              <a:t>2</a:t>
            </a:r>
            <a:endParaRPr lang="en-US" altLang="ja-JP">
              <a:solidFill>
                <a:srgbClr val="CC0000"/>
              </a:solidFill>
              <a:latin typeface="Symbol" charset="2"/>
            </a:endParaRPr>
          </a:p>
        </p:txBody>
      </p:sp>
      <p:sp>
        <p:nvSpPr>
          <p:cNvPr id="95284" name="Rectangle 53"/>
          <p:cNvSpPr>
            <a:spLocks noChangeArrowheads="1"/>
          </p:cNvSpPr>
          <p:nvPr/>
        </p:nvSpPr>
        <p:spPr bwMode="auto">
          <a:xfrm>
            <a:off x="0" y="64008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83"/>
                                        </p:tgtEl>
                                        <p:attrNameLst>
                                          <p:attrName>style.visibility</p:attrName>
                                        </p:attrNameLst>
                                      </p:cBhvr>
                                      <p:to>
                                        <p:strVal val="visible"/>
                                      </p:to>
                                    </p:set>
                                    <p:anim calcmode="lin" valueType="num">
                                      <p:cBhvr additive="base">
                                        <p:cTn id="7" dur="500" fill="hold"/>
                                        <p:tgtEl>
                                          <p:spTgt spid="44083"/>
                                        </p:tgtEl>
                                        <p:attrNameLst>
                                          <p:attrName>ppt_x</p:attrName>
                                        </p:attrNameLst>
                                      </p:cBhvr>
                                      <p:tavLst>
                                        <p:tav tm="0">
                                          <p:val>
                                            <p:strVal val="0-#ppt_w/2"/>
                                          </p:val>
                                        </p:tav>
                                        <p:tav tm="100000">
                                          <p:val>
                                            <p:strVal val="#ppt_x"/>
                                          </p:val>
                                        </p:tav>
                                      </p:tavLst>
                                    </p:anim>
                                    <p:anim calcmode="lin" valueType="num">
                                      <p:cBhvr additive="base">
                                        <p:cTn id="8" dur="500" fill="hold"/>
                                        <p:tgtEl>
                                          <p:spTgt spid="440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84"/>
                                        </p:tgtEl>
                                        <p:attrNameLst>
                                          <p:attrName>style.visibility</p:attrName>
                                        </p:attrNameLst>
                                      </p:cBhvr>
                                      <p:to>
                                        <p:strVal val="visible"/>
                                      </p:to>
                                    </p:set>
                                    <p:anim calcmode="lin" valueType="num">
                                      <p:cBhvr additive="base">
                                        <p:cTn id="13" dur="500" fill="hold"/>
                                        <p:tgtEl>
                                          <p:spTgt spid="44084"/>
                                        </p:tgtEl>
                                        <p:attrNameLst>
                                          <p:attrName>ppt_x</p:attrName>
                                        </p:attrNameLst>
                                      </p:cBhvr>
                                      <p:tavLst>
                                        <p:tav tm="0">
                                          <p:val>
                                            <p:strVal val="0-#ppt_w/2"/>
                                          </p:val>
                                        </p:tav>
                                        <p:tav tm="100000">
                                          <p:val>
                                            <p:strVal val="#ppt_x"/>
                                          </p:val>
                                        </p:tav>
                                      </p:tavLst>
                                    </p:anim>
                                    <p:anim calcmode="lin" valueType="num">
                                      <p:cBhvr additive="base">
                                        <p:cTn id="14" dur="500" fill="hold"/>
                                        <p:tgtEl>
                                          <p:spTgt spid="440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83" grpId="0" autoUpdateAnimBg="0"/>
      <p:bldP spid="44084"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5"/>
          <p:cNvSpPr>
            <a:spLocks noGrp="1"/>
          </p:cNvSpPr>
          <p:nvPr>
            <p:ph type="sldNum" sz="quarter" idx="12"/>
          </p:nvPr>
        </p:nvSpPr>
        <p:spPr>
          <a:noFill/>
        </p:spPr>
        <p:txBody>
          <a:bodyPr/>
          <a:lstStyle/>
          <a:p>
            <a:fld id="{F9556669-5393-1446-86A8-772714B29FFE}" type="slidenum">
              <a:rPr lang="en-US" altLang="ja-JP" smtClean="0"/>
              <a:pPr/>
              <a:t>45</a:t>
            </a:fld>
            <a:endParaRPr lang="en-US" altLang="ja-JP" smtClean="0"/>
          </a:p>
        </p:txBody>
      </p:sp>
      <p:sp>
        <p:nvSpPr>
          <p:cNvPr id="40962" name="Rectangle 2"/>
          <p:cNvSpPr>
            <a:spLocks noGrp="1" noChangeArrowheads="1"/>
          </p:cNvSpPr>
          <p:nvPr>
            <p:ph type="title"/>
          </p:nvPr>
        </p:nvSpPr>
        <p:spPr/>
        <p:txBody>
          <a:bodyPr/>
          <a:lstStyle/>
          <a:p>
            <a:r>
              <a:rPr lang="en-US" altLang="ja-JP"/>
              <a:t>R-value &amp; the Y.S.</a:t>
            </a:r>
          </a:p>
        </p:txBody>
      </p:sp>
      <p:sp>
        <p:nvSpPr>
          <p:cNvPr id="97284" name="Rectangle 3"/>
          <p:cNvSpPr>
            <a:spLocks noGrp="1" noChangeArrowheads="1"/>
          </p:cNvSpPr>
          <p:nvPr>
            <p:ph type="body" idx="1"/>
          </p:nvPr>
        </p:nvSpPr>
        <p:spPr/>
        <p:txBody>
          <a:bodyPr/>
          <a:lstStyle/>
          <a:p>
            <a:r>
              <a:rPr lang="en-US" altLang="ja-JP"/>
              <a:t>The r-value is a differential property of the polycrystal yield surface, i.e. it measures the slope of the surface.</a:t>
            </a:r>
          </a:p>
          <a:p>
            <a:r>
              <a:rPr lang="en-US" altLang="ja-JP"/>
              <a:t>Why? The Lankford parameter is a ratio of strain components:</a:t>
            </a:r>
            <a:br>
              <a:rPr lang="en-US" altLang="ja-JP"/>
            </a:br>
            <a:r>
              <a:rPr lang="en-US" altLang="ja-JP"/>
              <a:t>		</a:t>
            </a:r>
            <a:r>
              <a:rPr lang="en-US" altLang="ja-JP" i="1">
                <a:latin typeface="Times" charset="0"/>
              </a:rPr>
              <a:t>r = </a:t>
            </a:r>
            <a:r>
              <a:rPr lang="en-US" altLang="ja-JP" i="1">
                <a:latin typeface="Symbol" charset="2"/>
              </a:rPr>
              <a:t>e</a:t>
            </a:r>
            <a:r>
              <a:rPr lang="en-US" altLang="ja-JP" i="1" baseline="-25000"/>
              <a:t>width</a:t>
            </a:r>
            <a:r>
              <a:rPr lang="en-US" altLang="ja-JP" i="1"/>
              <a:t>/</a:t>
            </a:r>
            <a:r>
              <a:rPr lang="en-US" altLang="ja-JP" i="1">
                <a:latin typeface="Symbol" charset="2"/>
              </a:rPr>
              <a:t>e</a:t>
            </a:r>
            <a:r>
              <a:rPr lang="en-US" altLang="ja-JP" i="1" baseline="-25000"/>
              <a:t>thickness</a:t>
            </a:r>
            <a:endParaRPr lang="en-US" altLang="ja-JP" baseline="-25000"/>
          </a:p>
        </p:txBody>
      </p:sp>
      <p:sp>
        <p:nvSpPr>
          <p:cNvPr id="97285" name="Line 6"/>
          <p:cNvSpPr>
            <a:spLocks noChangeShapeType="1"/>
          </p:cNvSpPr>
          <p:nvPr/>
        </p:nvSpPr>
        <p:spPr bwMode="auto">
          <a:xfrm flipV="1">
            <a:off x="4800600" y="5257800"/>
            <a:ext cx="0" cy="609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a:p>
        </p:txBody>
      </p:sp>
      <p:sp>
        <p:nvSpPr>
          <p:cNvPr id="97286" name="Text Box 8"/>
          <p:cNvSpPr txBox="1">
            <a:spLocks noChangeArrowheads="1"/>
          </p:cNvSpPr>
          <p:nvPr/>
        </p:nvSpPr>
        <p:spPr bwMode="auto">
          <a:xfrm>
            <a:off x="5013325" y="5259388"/>
            <a:ext cx="792163" cy="457200"/>
          </a:xfrm>
          <a:prstGeom prst="rect">
            <a:avLst/>
          </a:prstGeom>
          <a:noFill/>
          <a:ln w="9525">
            <a:noFill/>
            <a:miter lim="800000"/>
            <a:headEnd/>
            <a:tailEnd/>
          </a:ln>
        </p:spPr>
        <p:txBody>
          <a:bodyPr wrap="none">
            <a:prstTxWarp prst="textNoShape">
              <a:avLst/>
            </a:prstTxWarp>
            <a:spAutoFit/>
          </a:bodyPr>
          <a:lstStyle/>
          <a:p>
            <a:r>
              <a:rPr lang="en-US" altLang="ja-JP">
                <a:latin typeface="Symbol" charset="2"/>
              </a:rPr>
              <a:t>e</a:t>
            </a:r>
            <a:r>
              <a:rPr lang="en-US" altLang="ja-JP" baseline="-25000"/>
              <a:t>width</a:t>
            </a:r>
          </a:p>
        </p:txBody>
      </p:sp>
      <p:grpSp>
        <p:nvGrpSpPr>
          <p:cNvPr id="2" name="Group 9"/>
          <p:cNvGrpSpPr>
            <a:grpSpLocks/>
          </p:cNvGrpSpPr>
          <p:nvPr/>
        </p:nvGrpSpPr>
        <p:grpSpPr bwMode="auto">
          <a:xfrm rot="9714170" flipH="1">
            <a:off x="2895600" y="4530725"/>
            <a:ext cx="314325" cy="1600200"/>
            <a:chOff x="3264" y="2064"/>
            <a:chExt cx="198" cy="1632"/>
          </a:xfrm>
        </p:grpSpPr>
        <p:sp>
          <p:nvSpPr>
            <p:cNvPr id="97293" name="Line 10"/>
            <p:cNvSpPr>
              <a:spLocks noChangeShapeType="1"/>
            </p:cNvSpPr>
            <p:nvPr/>
          </p:nvSpPr>
          <p:spPr bwMode="auto">
            <a:xfrm>
              <a:off x="3264" y="2064"/>
              <a:ext cx="0" cy="1632"/>
            </a:xfrm>
            <a:prstGeom prst="line">
              <a:avLst/>
            </a:prstGeom>
            <a:noFill/>
            <a:ln w="38100">
              <a:solidFill>
                <a:srgbClr val="CC0000"/>
              </a:solidFill>
              <a:round/>
              <a:headEnd/>
              <a:tailEnd/>
            </a:ln>
          </p:spPr>
          <p:txBody>
            <a:bodyPr wrap="none" anchor="ctr">
              <a:prstTxWarp prst="textNoShape">
                <a:avLst/>
              </a:prstTxWarp>
            </a:bodyPr>
            <a:lstStyle/>
            <a:p>
              <a:endParaRPr lang="ja-JP" altLang="en-US"/>
            </a:p>
          </p:txBody>
        </p:sp>
        <p:sp>
          <p:nvSpPr>
            <p:cNvPr id="97294" name="Rectangle 11" descr="Wide upward diagonal"/>
            <p:cNvSpPr>
              <a:spLocks noChangeArrowheads="1"/>
            </p:cNvSpPr>
            <p:nvPr/>
          </p:nvSpPr>
          <p:spPr bwMode="auto">
            <a:xfrm>
              <a:off x="3270" y="2064"/>
              <a:ext cx="192" cy="1632"/>
            </a:xfrm>
            <a:prstGeom prst="rect">
              <a:avLst/>
            </a:prstGeom>
            <a:pattFill prst="wdUpDiag">
              <a:fgClr>
                <a:srgbClr val="CC0000"/>
              </a:fgClr>
              <a:bgClr>
                <a:schemeClr val="bg1"/>
              </a:bgClr>
            </a:pattFill>
            <a:ln w="9525">
              <a:noFill/>
              <a:miter lim="800000"/>
              <a:headEnd/>
              <a:tailEnd/>
            </a:ln>
          </p:spPr>
          <p:txBody>
            <a:bodyPr wrap="none" anchor="ctr">
              <a:prstTxWarp prst="textNoShape">
                <a:avLst/>
              </a:prstTxWarp>
            </a:bodyPr>
            <a:lstStyle/>
            <a:p>
              <a:endParaRPr lang="ja-JP" altLang="en-US">
                <a:ea typeface="ＭＳ Ｐゴシック" charset="-128"/>
              </a:endParaRPr>
            </a:p>
          </p:txBody>
        </p:sp>
      </p:grpSp>
      <p:sp>
        <p:nvSpPr>
          <p:cNvPr id="97288" name="Line 12"/>
          <p:cNvSpPr>
            <a:spLocks noChangeShapeType="1"/>
          </p:cNvSpPr>
          <p:nvPr/>
        </p:nvSpPr>
        <p:spPr bwMode="auto">
          <a:xfrm flipV="1">
            <a:off x="3048000" y="5257800"/>
            <a:ext cx="1752600" cy="609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a:p>
        </p:txBody>
      </p:sp>
      <p:sp>
        <p:nvSpPr>
          <p:cNvPr id="97289" name="Text Box 13"/>
          <p:cNvSpPr txBox="1">
            <a:spLocks noChangeArrowheads="1"/>
          </p:cNvSpPr>
          <p:nvPr/>
        </p:nvSpPr>
        <p:spPr bwMode="auto">
          <a:xfrm>
            <a:off x="3413125" y="5868988"/>
            <a:ext cx="1165225" cy="457200"/>
          </a:xfrm>
          <a:prstGeom prst="rect">
            <a:avLst/>
          </a:prstGeom>
          <a:noFill/>
          <a:ln w="9525">
            <a:noFill/>
            <a:miter lim="800000"/>
            <a:headEnd/>
            <a:tailEnd/>
          </a:ln>
        </p:spPr>
        <p:txBody>
          <a:bodyPr wrap="none">
            <a:prstTxWarp prst="textNoShape">
              <a:avLst/>
            </a:prstTxWarp>
            <a:spAutoFit/>
          </a:bodyPr>
          <a:lstStyle/>
          <a:p>
            <a:r>
              <a:rPr lang="en-US" altLang="ja-JP">
                <a:latin typeface="Symbol" charset="2"/>
              </a:rPr>
              <a:t>e</a:t>
            </a:r>
            <a:r>
              <a:rPr lang="en-US" altLang="ja-JP" baseline="-25000"/>
              <a:t>thickness</a:t>
            </a:r>
          </a:p>
        </p:txBody>
      </p:sp>
      <p:sp>
        <p:nvSpPr>
          <p:cNvPr id="97290" name="Line 14"/>
          <p:cNvSpPr>
            <a:spLocks noChangeShapeType="1"/>
          </p:cNvSpPr>
          <p:nvPr/>
        </p:nvSpPr>
        <p:spPr bwMode="auto">
          <a:xfrm>
            <a:off x="3048000" y="5867400"/>
            <a:ext cx="17526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a:p>
        </p:txBody>
      </p:sp>
      <p:sp>
        <p:nvSpPr>
          <p:cNvPr id="97291" name="Text Box 15"/>
          <p:cNvSpPr txBox="1">
            <a:spLocks noChangeArrowheads="1"/>
          </p:cNvSpPr>
          <p:nvPr/>
        </p:nvSpPr>
        <p:spPr bwMode="auto">
          <a:xfrm>
            <a:off x="6232525" y="5318125"/>
            <a:ext cx="1362075" cy="457200"/>
          </a:xfrm>
          <a:prstGeom prst="rect">
            <a:avLst/>
          </a:prstGeom>
          <a:noFill/>
          <a:ln w="9525">
            <a:noFill/>
            <a:miter lim="800000"/>
            <a:headEnd/>
            <a:tailEnd/>
          </a:ln>
        </p:spPr>
        <p:txBody>
          <a:bodyPr wrap="none">
            <a:prstTxWarp prst="textNoShape">
              <a:avLst/>
            </a:prstTxWarp>
            <a:spAutoFit/>
          </a:bodyPr>
          <a:lstStyle/>
          <a:p>
            <a:r>
              <a:rPr lang="en-US" altLang="ja-JP"/>
              <a:t>r = </a:t>
            </a:r>
            <a:r>
              <a:rPr lang="en-US" altLang="ja-JP" i="1"/>
              <a:t>slope</a:t>
            </a:r>
            <a:endParaRPr lang="en-US" altLang="ja-JP"/>
          </a:p>
        </p:txBody>
      </p:sp>
      <p:sp>
        <p:nvSpPr>
          <p:cNvPr id="97292" name="Rectangle 16"/>
          <p:cNvSpPr>
            <a:spLocks noChangeArrowheads="1"/>
          </p:cNvSpPr>
          <p:nvPr/>
        </p:nvSpPr>
        <p:spPr bwMode="auto">
          <a:xfrm>
            <a:off x="0" y="64008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4"/>
          <p:cNvSpPr>
            <a:spLocks noGrp="1"/>
          </p:cNvSpPr>
          <p:nvPr>
            <p:ph type="sldNum" sz="quarter" idx="12"/>
          </p:nvPr>
        </p:nvSpPr>
        <p:spPr>
          <a:noFill/>
        </p:spPr>
        <p:txBody>
          <a:bodyPr/>
          <a:lstStyle/>
          <a:p>
            <a:fld id="{85D0FEB0-7657-FE44-AF32-DCB6ED618182}" type="slidenum">
              <a:rPr lang="en-US" altLang="ja-JP" smtClean="0"/>
              <a:pPr/>
              <a:t>46</a:t>
            </a:fld>
            <a:endParaRPr lang="en-US" altLang="ja-JP" smtClean="0"/>
          </a:p>
        </p:txBody>
      </p:sp>
      <p:sp>
        <p:nvSpPr>
          <p:cNvPr id="41986" name="Rectangle 2"/>
          <p:cNvSpPr>
            <a:spLocks noGrp="1" noChangeArrowheads="1"/>
          </p:cNvSpPr>
          <p:nvPr>
            <p:ph type="title"/>
          </p:nvPr>
        </p:nvSpPr>
        <p:spPr/>
        <p:txBody>
          <a:bodyPr/>
          <a:lstStyle/>
          <a:p>
            <a:r>
              <a:rPr lang="en-US" altLang="ja-JP"/>
              <a:t>A π-plane Y.S.: fcc rolling texture at a strain of 3</a:t>
            </a:r>
          </a:p>
        </p:txBody>
      </p:sp>
      <p:pic>
        <p:nvPicPr>
          <p:cNvPr id="99332" name="Picture 3"/>
          <p:cNvPicPr>
            <a:picLocks noChangeAspect="1" noChangeArrowheads="1"/>
          </p:cNvPicPr>
          <p:nvPr/>
        </p:nvPicPr>
        <p:blipFill>
          <a:blip r:embed="rId3"/>
          <a:srcRect l="62341" t="26718" r="551" b="42169"/>
          <a:stretch>
            <a:fillRect/>
          </a:stretch>
        </p:blipFill>
        <p:spPr bwMode="auto">
          <a:xfrm>
            <a:off x="2743200" y="1295400"/>
            <a:ext cx="4419600" cy="4419600"/>
          </a:xfrm>
          <a:prstGeom prst="rect">
            <a:avLst/>
          </a:prstGeom>
          <a:noFill/>
          <a:ln w="9525">
            <a:noFill/>
            <a:miter lim="800000"/>
            <a:headEnd/>
            <a:tailEnd/>
          </a:ln>
        </p:spPr>
      </p:pic>
      <p:sp>
        <p:nvSpPr>
          <p:cNvPr id="99333" name="Line 4"/>
          <p:cNvSpPr>
            <a:spLocks noChangeShapeType="1"/>
          </p:cNvSpPr>
          <p:nvPr/>
        </p:nvSpPr>
        <p:spPr bwMode="auto">
          <a:xfrm>
            <a:off x="5802313" y="4365625"/>
            <a:ext cx="838200" cy="1219200"/>
          </a:xfrm>
          <a:prstGeom prst="line">
            <a:avLst/>
          </a:prstGeom>
          <a:noFill/>
          <a:ln w="38100">
            <a:solidFill>
              <a:srgbClr val="CC0000"/>
            </a:solidFill>
            <a:round/>
            <a:headEnd/>
            <a:tailEnd type="triangle" w="med" len="med"/>
          </a:ln>
        </p:spPr>
        <p:txBody>
          <a:bodyPr wrap="none" anchor="ctr">
            <a:prstTxWarp prst="textNoShape">
              <a:avLst/>
            </a:prstTxWarp>
          </a:bodyPr>
          <a:lstStyle/>
          <a:p>
            <a:endParaRPr lang="ja-JP" altLang="en-US"/>
          </a:p>
        </p:txBody>
      </p:sp>
      <p:sp>
        <p:nvSpPr>
          <p:cNvPr id="99334" name="Text Box 5"/>
          <p:cNvSpPr txBox="1">
            <a:spLocks noChangeArrowheads="1"/>
          </p:cNvSpPr>
          <p:nvPr/>
        </p:nvSpPr>
        <p:spPr bwMode="auto">
          <a:xfrm>
            <a:off x="2041525" y="4556125"/>
            <a:ext cx="612775" cy="457200"/>
          </a:xfrm>
          <a:prstGeom prst="rect">
            <a:avLst/>
          </a:prstGeom>
          <a:noFill/>
          <a:ln w="9525">
            <a:noFill/>
            <a:miter lim="800000"/>
            <a:headEnd/>
            <a:tailEnd/>
          </a:ln>
        </p:spPr>
        <p:txBody>
          <a:bodyPr wrap="none">
            <a:prstTxWarp prst="textNoShape">
              <a:avLst/>
            </a:prstTxWarp>
            <a:spAutoFit/>
          </a:bodyPr>
          <a:lstStyle/>
          <a:p>
            <a:r>
              <a:rPr lang="en-US" altLang="ja-JP"/>
              <a:t>S</a:t>
            </a:r>
            <a:r>
              <a:rPr lang="en-US" altLang="ja-JP" baseline="-25000"/>
              <a:t>11</a:t>
            </a:r>
            <a:endParaRPr lang="en-US" altLang="ja-JP"/>
          </a:p>
        </p:txBody>
      </p:sp>
      <p:sp>
        <p:nvSpPr>
          <p:cNvPr id="99335" name="Text Box 6"/>
          <p:cNvSpPr txBox="1">
            <a:spLocks noChangeArrowheads="1"/>
          </p:cNvSpPr>
          <p:nvPr/>
        </p:nvSpPr>
        <p:spPr bwMode="auto">
          <a:xfrm>
            <a:off x="6689725" y="5254625"/>
            <a:ext cx="1201738" cy="822325"/>
          </a:xfrm>
          <a:prstGeom prst="rect">
            <a:avLst/>
          </a:prstGeom>
          <a:noFill/>
          <a:ln w="9525">
            <a:noFill/>
            <a:miter lim="800000"/>
            <a:headEnd/>
            <a:tailEnd/>
          </a:ln>
        </p:spPr>
        <p:txBody>
          <a:bodyPr wrap="none">
            <a:prstTxWarp prst="textNoShape">
              <a:avLst/>
            </a:prstTxWarp>
            <a:spAutoFit/>
          </a:bodyPr>
          <a:lstStyle/>
          <a:p>
            <a:r>
              <a:rPr lang="en-US" altLang="ja-JP"/>
              <a:t>d</a:t>
            </a:r>
            <a:r>
              <a:rPr lang="en-US" altLang="ja-JP">
                <a:latin typeface="Symbol" charset="2"/>
              </a:rPr>
              <a:t>e</a:t>
            </a:r>
            <a:r>
              <a:rPr lang="en-US" altLang="ja-JP" baseline="-25000"/>
              <a:t>11 </a:t>
            </a:r>
            <a:r>
              <a:rPr lang="en-US" altLang="ja-JP"/>
              <a:t>~ 0</a:t>
            </a:r>
          </a:p>
          <a:p>
            <a:r>
              <a:rPr lang="en-US" altLang="ja-JP"/>
              <a:t>r ~ 0</a:t>
            </a:r>
          </a:p>
        </p:txBody>
      </p:sp>
      <p:sp>
        <p:nvSpPr>
          <p:cNvPr id="99336" name="Line 7"/>
          <p:cNvSpPr>
            <a:spLocks noChangeShapeType="1"/>
          </p:cNvSpPr>
          <p:nvPr/>
        </p:nvSpPr>
        <p:spPr bwMode="auto">
          <a:xfrm flipH="1">
            <a:off x="2057400" y="4419600"/>
            <a:ext cx="1219200" cy="762000"/>
          </a:xfrm>
          <a:prstGeom prst="line">
            <a:avLst/>
          </a:prstGeom>
          <a:noFill/>
          <a:ln w="38100">
            <a:solidFill>
              <a:srgbClr val="CC0000"/>
            </a:solidFill>
            <a:round/>
            <a:headEnd/>
            <a:tailEnd type="triangle" w="med" len="med"/>
          </a:ln>
        </p:spPr>
        <p:txBody>
          <a:bodyPr wrap="none" anchor="ctr">
            <a:prstTxWarp prst="textNoShape">
              <a:avLst/>
            </a:prstTxWarp>
          </a:bodyPr>
          <a:lstStyle/>
          <a:p>
            <a:endParaRPr lang="ja-JP" altLang="en-US"/>
          </a:p>
        </p:txBody>
      </p:sp>
      <p:sp>
        <p:nvSpPr>
          <p:cNvPr id="99337" name="Text Box 8"/>
          <p:cNvSpPr txBox="1">
            <a:spLocks noChangeArrowheads="1"/>
          </p:cNvSpPr>
          <p:nvPr/>
        </p:nvSpPr>
        <p:spPr bwMode="auto">
          <a:xfrm>
            <a:off x="1447800" y="5334000"/>
            <a:ext cx="1562100" cy="822325"/>
          </a:xfrm>
          <a:prstGeom prst="rect">
            <a:avLst/>
          </a:prstGeom>
          <a:noFill/>
          <a:ln w="9525">
            <a:noFill/>
            <a:miter lim="800000"/>
            <a:headEnd/>
            <a:tailEnd/>
          </a:ln>
        </p:spPr>
        <p:txBody>
          <a:bodyPr wrap="none">
            <a:prstTxWarp prst="textNoShape">
              <a:avLst/>
            </a:prstTxWarp>
            <a:spAutoFit/>
          </a:bodyPr>
          <a:lstStyle/>
          <a:p>
            <a:r>
              <a:rPr lang="en-US" altLang="ja-JP"/>
              <a:t>d</a:t>
            </a:r>
            <a:r>
              <a:rPr lang="en-US" altLang="ja-JP">
                <a:latin typeface="Symbol" charset="2"/>
              </a:rPr>
              <a:t>e</a:t>
            </a:r>
            <a:r>
              <a:rPr lang="en-US" altLang="ja-JP" baseline="-25000"/>
              <a:t>22 </a:t>
            </a:r>
            <a:r>
              <a:rPr lang="en-US" altLang="ja-JP"/>
              <a:t>~ d</a:t>
            </a:r>
            <a:r>
              <a:rPr lang="en-US" altLang="ja-JP">
                <a:latin typeface="Symbol" charset="2"/>
              </a:rPr>
              <a:t>e</a:t>
            </a:r>
            <a:r>
              <a:rPr lang="en-US" altLang="ja-JP" baseline="-25000"/>
              <a:t>33</a:t>
            </a:r>
            <a:endParaRPr lang="en-US" altLang="ja-JP"/>
          </a:p>
          <a:p>
            <a:r>
              <a:rPr lang="en-US" altLang="ja-JP"/>
              <a:t>r ~ 1</a:t>
            </a:r>
          </a:p>
        </p:txBody>
      </p:sp>
      <p:sp>
        <p:nvSpPr>
          <p:cNvPr id="99338" name="Text Box 9"/>
          <p:cNvSpPr txBox="1">
            <a:spLocks noChangeArrowheads="1"/>
          </p:cNvSpPr>
          <p:nvPr/>
        </p:nvSpPr>
        <p:spPr bwMode="auto">
          <a:xfrm>
            <a:off x="6781800" y="1447800"/>
            <a:ext cx="2352675" cy="3013075"/>
          </a:xfrm>
          <a:prstGeom prst="rect">
            <a:avLst/>
          </a:prstGeom>
          <a:noFill/>
          <a:ln w="9525">
            <a:noFill/>
            <a:miter lim="800000"/>
            <a:headEnd/>
            <a:tailEnd/>
          </a:ln>
        </p:spPr>
        <p:txBody>
          <a:bodyPr wrap="none">
            <a:prstTxWarp prst="textNoShape">
              <a:avLst/>
            </a:prstTxWarp>
            <a:spAutoFit/>
          </a:bodyPr>
          <a:lstStyle/>
          <a:p>
            <a:r>
              <a:rPr lang="en-US" altLang="ja-JP"/>
              <a:t>Note: the Taylor</a:t>
            </a:r>
            <a:br>
              <a:rPr lang="en-US" altLang="ja-JP"/>
            </a:br>
            <a:r>
              <a:rPr lang="en-US" altLang="ja-JP"/>
              <a:t>factors for</a:t>
            </a:r>
            <a:br>
              <a:rPr lang="en-US" altLang="ja-JP"/>
            </a:br>
            <a:r>
              <a:rPr lang="en-US" altLang="ja-JP"/>
              <a:t>loading in the</a:t>
            </a:r>
            <a:br>
              <a:rPr lang="en-US" altLang="ja-JP"/>
            </a:br>
            <a:r>
              <a:rPr lang="en-US" altLang="ja-JP"/>
              <a:t>RD and the TD</a:t>
            </a:r>
            <a:br>
              <a:rPr lang="en-US" altLang="ja-JP"/>
            </a:br>
            <a:r>
              <a:rPr lang="en-US" altLang="ja-JP"/>
              <a:t>are nearly</a:t>
            </a:r>
            <a:br>
              <a:rPr lang="en-US" altLang="ja-JP"/>
            </a:br>
            <a:r>
              <a:rPr lang="en-US" altLang="ja-JP"/>
              <a:t>equal but the</a:t>
            </a:r>
            <a:br>
              <a:rPr lang="en-US" altLang="ja-JP"/>
            </a:br>
            <a:r>
              <a:rPr lang="en-US" altLang="ja-JP"/>
              <a:t>slopes are very</a:t>
            </a:r>
            <a:br>
              <a:rPr lang="en-US" altLang="ja-JP"/>
            </a:br>
            <a:r>
              <a:rPr lang="en-US" altLang="ja-JP"/>
              <a:t>different!</a:t>
            </a:r>
          </a:p>
        </p:txBody>
      </p:sp>
      <p:sp>
        <p:nvSpPr>
          <p:cNvPr id="99339" name="Text Box 10"/>
          <p:cNvSpPr txBox="1">
            <a:spLocks noChangeArrowheads="1"/>
          </p:cNvSpPr>
          <p:nvPr/>
        </p:nvSpPr>
        <p:spPr bwMode="auto">
          <a:xfrm>
            <a:off x="7070725" y="4556125"/>
            <a:ext cx="623888" cy="457200"/>
          </a:xfrm>
          <a:prstGeom prst="rect">
            <a:avLst/>
          </a:prstGeom>
          <a:noFill/>
          <a:ln w="9525">
            <a:noFill/>
            <a:miter lim="800000"/>
            <a:headEnd/>
            <a:tailEnd/>
          </a:ln>
        </p:spPr>
        <p:txBody>
          <a:bodyPr wrap="none">
            <a:prstTxWarp prst="textNoShape">
              <a:avLst/>
            </a:prstTxWarp>
            <a:spAutoFit/>
          </a:bodyPr>
          <a:lstStyle/>
          <a:p>
            <a:r>
              <a:rPr lang="en-US" altLang="ja-JP"/>
              <a:t>RD</a:t>
            </a:r>
          </a:p>
        </p:txBody>
      </p:sp>
      <p:sp>
        <p:nvSpPr>
          <p:cNvPr id="99340" name="Text Box 11"/>
          <p:cNvSpPr txBox="1">
            <a:spLocks noChangeArrowheads="1"/>
          </p:cNvSpPr>
          <p:nvPr/>
        </p:nvSpPr>
        <p:spPr bwMode="auto">
          <a:xfrm>
            <a:off x="1371600" y="4648200"/>
            <a:ext cx="590550" cy="457200"/>
          </a:xfrm>
          <a:prstGeom prst="rect">
            <a:avLst/>
          </a:prstGeom>
          <a:noFill/>
          <a:ln w="9525">
            <a:noFill/>
            <a:miter lim="800000"/>
            <a:headEnd/>
            <a:tailEnd/>
          </a:ln>
        </p:spPr>
        <p:txBody>
          <a:bodyPr wrap="none">
            <a:prstTxWarp prst="textNoShape">
              <a:avLst/>
            </a:prstTxWarp>
            <a:spAutoFit/>
          </a:bodyPr>
          <a:lstStyle/>
          <a:p>
            <a:r>
              <a:rPr lang="en-US" altLang="ja-JP"/>
              <a:t>TD</a:t>
            </a:r>
          </a:p>
        </p:txBody>
      </p:sp>
      <p:sp>
        <p:nvSpPr>
          <p:cNvPr id="99341" name="Text Box 12"/>
          <p:cNvSpPr txBox="1">
            <a:spLocks noChangeArrowheads="1"/>
          </p:cNvSpPr>
          <p:nvPr/>
        </p:nvSpPr>
        <p:spPr bwMode="auto">
          <a:xfrm>
            <a:off x="4937125" y="1295400"/>
            <a:ext cx="623888" cy="457200"/>
          </a:xfrm>
          <a:prstGeom prst="rect">
            <a:avLst/>
          </a:prstGeom>
          <a:solidFill>
            <a:schemeClr val="bg1"/>
          </a:solidFill>
          <a:ln w="9525">
            <a:noFill/>
            <a:miter lim="800000"/>
            <a:headEnd/>
            <a:tailEnd/>
          </a:ln>
        </p:spPr>
        <p:txBody>
          <a:bodyPr wrap="none">
            <a:prstTxWarp prst="textNoShape">
              <a:avLst/>
            </a:prstTxWarp>
            <a:spAutoFit/>
          </a:bodyPr>
          <a:lstStyle/>
          <a:p>
            <a:r>
              <a:rPr lang="en-US" altLang="ja-JP"/>
              <a:t>ND</a:t>
            </a:r>
          </a:p>
        </p:txBody>
      </p:sp>
      <p:sp>
        <p:nvSpPr>
          <p:cNvPr id="99342" name="Rectangle 13"/>
          <p:cNvSpPr>
            <a:spLocks noChangeArrowheads="1"/>
          </p:cNvSpPr>
          <p:nvPr/>
        </p:nvSpPr>
        <p:spPr bwMode="auto">
          <a:xfrm>
            <a:off x="0" y="64008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15" name="Rectangle 14"/>
          <p:cNvSpPr/>
          <p:nvPr/>
        </p:nvSpPr>
        <p:spPr>
          <a:xfrm>
            <a:off x="3733800" y="6091535"/>
            <a:ext cx="1193806" cy="461665"/>
          </a:xfrm>
          <a:prstGeom prst="rect">
            <a:avLst/>
          </a:prstGeom>
        </p:spPr>
        <p:txBody>
          <a:bodyPr wrap="none">
            <a:spAutoFit/>
          </a:bodyPr>
          <a:lstStyle/>
          <a:p>
            <a:r>
              <a:rPr lang="en-US" altLang="ja-JP" dirty="0">
                <a:solidFill>
                  <a:srgbClr val="660066"/>
                </a:solidFill>
              </a:rPr>
              <a:t>[Kocks]</a:t>
            </a:r>
            <a:endParaRPr lang="en-US" dirty="0">
              <a:solidFill>
                <a:srgbClr val="660066"/>
              </a:solidFill>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p:cNvSpPr>
            <a:spLocks noGrp="1"/>
          </p:cNvSpPr>
          <p:nvPr>
            <p:ph type="sldNum" sz="quarter" idx="12"/>
          </p:nvPr>
        </p:nvSpPr>
        <p:spPr>
          <a:noFill/>
        </p:spPr>
        <p:txBody>
          <a:bodyPr/>
          <a:lstStyle/>
          <a:p>
            <a:fld id="{426EE8D6-D9FF-B840-98F1-B19DEBC4977D}" type="slidenum">
              <a:rPr lang="en-US" altLang="ja-JP" smtClean="0"/>
              <a:pPr/>
              <a:t>47</a:t>
            </a:fld>
            <a:endParaRPr lang="en-US" altLang="ja-JP" smtClean="0"/>
          </a:p>
        </p:txBody>
      </p:sp>
      <p:sp>
        <p:nvSpPr>
          <p:cNvPr id="43010" name="Rectangle 2"/>
          <p:cNvSpPr>
            <a:spLocks noGrp="1" noChangeArrowheads="1"/>
          </p:cNvSpPr>
          <p:nvPr>
            <p:ph type="title"/>
          </p:nvPr>
        </p:nvSpPr>
        <p:spPr/>
        <p:txBody>
          <a:bodyPr/>
          <a:lstStyle/>
          <a:p>
            <a:r>
              <a:rPr lang="en-US" altLang="ja-JP" sz="4000"/>
              <a:t>How to obtain r at other angles?</a:t>
            </a:r>
          </a:p>
        </p:txBody>
      </p:sp>
      <p:sp>
        <p:nvSpPr>
          <p:cNvPr id="101380" name="Rectangle 3"/>
          <p:cNvSpPr>
            <a:spLocks noGrp="1" noChangeArrowheads="1"/>
          </p:cNvSpPr>
          <p:nvPr>
            <p:ph type="body" idx="1"/>
          </p:nvPr>
        </p:nvSpPr>
        <p:spPr>
          <a:xfrm>
            <a:off x="1676400" y="1752600"/>
            <a:ext cx="6781800" cy="2590800"/>
          </a:xfrm>
        </p:spPr>
        <p:txBody>
          <a:bodyPr/>
          <a:lstStyle/>
          <a:p>
            <a:pPr>
              <a:lnSpc>
                <a:spcPct val="90000"/>
              </a:lnSpc>
            </a:pPr>
            <a:r>
              <a:rPr lang="en-US" altLang="ja-JP" sz="2800"/>
              <a:t>Consider the stress system in a tensile test in the plane of a sheet.</a:t>
            </a:r>
          </a:p>
          <a:p>
            <a:pPr>
              <a:lnSpc>
                <a:spcPct val="90000"/>
              </a:lnSpc>
            </a:pPr>
            <a:r>
              <a:rPr lang="en-US" altLang="ja-JP" sz="2800"/>
              <a:t>Mohr’s circle shows that a shear stress component is required in addition to the two principal stresses.</a:t>
            </a:r>
          </a:p>
          <a:p>
            <a:pPr>
              <a:lnSpc>
                <a:spcPct val="90000"/>
              </a:lnSpc>
            </a:pPr>
            <a:r>
              <a:rPr lang="en-US" altLang="ja-JP" sz="2800"/>
              <a:t>Therefore a third dimension must be added to be standard </a:t>
            </a:r>
            <a:r>
              <a:rPr lang="en-US" altLang="ja-JP" sz="2800">
                <a:latin typeface="Symbol" charset="2"/>
              </a:rPr>
              <a:t>s</a:t>
            </a:r>
            <a:r>
              <a:rPr lang="en-US" altLang="ja-JP" sz="2800" baseline="-25000"/>
              <a:t>11</a:t>
            </a:r>
            <a:r>
              <a:rPr lang="en-US" altLang="ja-JP" sz="2800"/>
              <a:t>-</a:t>
            </a:r>
            <a:r>
              <a:rPr lang="en-US" altLang="ja-JP" sz="2800">
                <a:latin typeface="Symbol" charset="2"/>
              </a:rPr>
              <a:t>s</a:t>
            </a:r>
            <a:r>
              <a:rPr lang="en-US" altLang="ja-JP" sz="2800" baseline="-25000"/>
              <a:t>22</a:t>
            </a:r>
            <a:r>
              <a:rPr lang="en-US" altLang="ja-JP" sz="2800"/>
              <a:t> yield surface.</a:t>
            </a:r>
          </a:p>
        </p:txBody>
      </p:sp>
      <p:sp>
        <p:nvSpPr>
          <p:cNvPr id="101381" name="Rectangle 4"/>
          <p:cNvSpPr>
            <a:spLocks noChangeArrowheads="1"/>
          </p:cNvSpPr>
          <p:nvPr/>
        </p:nvSpPr>
        <p:spPr bwMode="auto">
          <a:xfrm>
            <a:off x="0" y="64008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Slide Number Placeholder 5"/>
          <p:cNvSpPr>
            <a:spLocks noGrp="1"/>
          </p:cNvSpPr>
          <p:nvPr>
            <p:ph type="sldNum" sz="quarter" idx="12"/>
          </p:nvPr>
        </p:nvSpPr>
        <p:spPr>
          <a:noFill/>
        </p:spPr>
        <p:txBody>
          <a:bodyPr/>
          <a:lstStyle/>
          <a:p>
            <a:fld id="{76763029-90B7-954F-BC7C-C8394D90BF78}" type="slidenum">
              <a:rPr lang="en-US" altLang="ja-JP" smtClean="0"/>
              <a:pPr/>
              <a:t>48</a:t>
            </a:fld>
            <a:endParaRPr lang="en-US" altLang="ja-JP" smtClean="0"/>
          </a:p>
        </p:txBody>
      </p:sp>
      <p:sp>
        <p:nvSpPr>
          <p:cNvPr id="45058" name="Rectangle 2"/>
          <p:cNvSpPr>
            <a:spLocks noGrp="1" noChangeArrowheads="1"/>
          </p:cNvSpPr>
          <p:nvPr>
            <p:ph type="title"/>
          </p:nvPr>
        </p:nvSpPr>
        <p:spPr/>
        <p:txBody>
          <a:bodyPr/>
          <a:lstStyle/>
          <a:p>
            <a:r>
              <a:rPr lang="en-US" altLang="ja-JP"/>
              <a:t>Stress system in tensile tests</a:t>
            </a:r>
          </a:p>
        </p:txBody>
      </p:sp>
      <p:sp>
        <p:nvSpPr>
          <p:cNvPr id="103429" name="Rectangle 3"/>
          <p:cNvSpPr>
            <a:spLocks noGrp="1" noChangeArrowheads="1"/>
          </p:cNvSpPr>
          <p:nvPr>
            <p:ph type="body" idx="1"/>
          </p:nvPr>
        </p:nvSpPr>
        <p:spPr/>
        <p:txBody>
          <a:bodyPr/>
          <a:lstStyle/>
          <a:p>
            <a:r>
              <a:rPr lang="en-US" altLang="ja-JP" sz="2800"/>
              <a:t>For a test at an arbitrary angle to the rolling direction:</a:t>
            </a:r>
            <a:br>
              <a:rPr lang="en-US" altLang="ja-JP" sz="2800"/>
            </a:br>
            <a:r>
              <a:rPr lang="en-US" altLang="ja-JP" sz="2800"/>
              <a:t/>
            </a:r>
            <a:br>
              <a:rPr lang="en-US" altLang="ja-JP" sz="2800"/>
            </a:br>
            <a:r>
              <a:rPr lang="en-US" altLang="ja-JP" sz="2800"/>
              <a:t/>
            </a:r>
            <a:br>
              <a:rPr lang="en-US" altLang="ja-JP" sz="2800"/>
            </a:br>
            <a:r>
              <a:rPr lang="en-US" altLang="ja-JP" sz="2800"/>
              <a:t/>
            </a:r>
            <a:br>
              <a:rPr lang="en-US" altLang="ja-JP" sz="2800"/>
            </a:br>
            <a:r>
              <a:rPr lang="en-US" altLang="ja-JP" sz="2800"/>
              <a:t/>
            </a:r>
            <a:br>
              <a:rPr lang="en-US" altLang="ja-JP" sz="2800"/>
            </a:br>
            <a:endParaRPr lang="en-US" altLang="ja-JP" sz="2800"/>
          </a:p>
          <a:p>
            <a:r>
              <a:rPr lang="en-US" altLang="ja-JP" sz="2800"/>
              <a:t>Note: the corresponding strain tensor may have all non-zero components.</a:t>
            </a:r>
          </a:p>
        </p:txBody>
      </p:sp>
      <p:graphicFrame>
        <p:nvGraphicFramePr>
          <p:cNvPr id="103426" name="Object 2"/>
          <p:cNvGraphicFramePr>
            <a:graphicFrameLocks noChangeAspect="1"/>
          </p:cNvGraphicFramePr>
          <p:nvPr/>
        </p:nvGraphicFramePr>
        <p:xfrm>
          <a:off x="2819400" y="2438400"/>
          <a:ext cx="3498850" cy="1914525"/>
        </p:xfrm>
        <a:graphic>
          <a:graphicData uri="http://schemas.openxmlformats.org/presentationml/2006/ole">
            <mc:AlternateContent xmlns:mc="http://schemas.openxmlformats.org/markup-compatibility/2006">
              <mc:Choice xmlns:v="urn:schemas-microsoft-com:vml" Requires="v">
                <p:oleObj spid="_x0000_s103430" name="Equation" r:id="rId4" imgW="1206500" imgH="660400" progId="Equation.3">
                  <p:embed/>
                </p:oleObj>
              </mc:Choice>
              <mc:Fallback>
                <p:oleObj name="Equation" r:id="rId4" imgW="1206500" imgH="660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438400"/>
                        <a:ext cx="3498850" cy="191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30" name="Rectangle 5"/>
          <p:cNvSpPr>
            <a:spLocks noChangeArrowheads="1"/>
          </p:cNvSpPr>
          <p:nvPr/>
        </p:nvSpPr>
        <p:spPr bwMode="auto">
          <a:xfrm>
            <a:off x="0" y="64008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Slide Number Placeholder 5"/>
          <p:cNvSpPr>
            <a:spLocks noGrp="1"/>
          </p:cNvSpPr>
          <p:nvPr>
            <p:ph type="sldNum" sz="quarter" idx="12"/>
          </p:nvPr>
        </p:nvSpPr>
        <p:spPr>
          <a:noFill/>
        </p:spPr>
        <p:txBody>
          <a:bodyPr/>
          <a:lstStyle/>
          <a:p>
            <a:fld id="{C642ECAA-951A-374C-9293-B88C1580E690}" type="slidenum">
              <a:rPr lang="en-US" altLang="ja-JP" smtClean="0"/>
              <a:pPr/>
              <a:t>49</a:t>
            </a:fld>
            <a:endParaRPr lang="en-US" altLang="ja-JP" smtClean="0"/>
          </a:p>
        </p:txBody>
      </p:sp>
      <p:sp>
        <p:nvSpPr>
          <p:cNvPr id="46082" name="Rectangle 2"/>
          <p:cNvSpPr>
            <a:spLocks noGrp="1" noChangeArrowheads="1"/>
          </p:cNvSpPr>
          <p:nvPr>
            <p:ph type="title"/>
          </p:nvPr>
        </p:nvSpPr>
        <p:spPr/>
        <p:txBody>
          <a:bodyPr/>
          <a:lstStyle/>
          <a:p>
            <a:r>
              <a:rPr lang="en-US" altLang="ja-JP"/>
              <a:t>3D Y.S. for r-values</a:t>
            </a:r>
          </a:p>
        </p:txBody>
      </p:sp>
      <p:sp>
        <p:nvSpPr>
          <p:cNvPr id="105477" name="Rectangle 3"/>
          <p:cNvSpPr>
            <a:spLocks noGrp="1" noChangeArrowheads="1"/>
          </p:cNvSpPr>
          <p:nvPr>
            <p:ph type="body" idx="1"/>
          </p:nvPr>
        </p:nvSpPr>
        <p:spPr>
          <a:xfrm>
            <a:off x="1295400" y="1066800"/>
            <a:ext cx="3124200" cy="2209800"/>
          </a:xfrm>
        </p:spPr>
        <p:txBody>
          <a:bodyPr/>
          <a:lstStyle/>
          <a:p>
            <a:pPr>
              <a:lnSpc>
                <a:spcPct val="90000"/>
              </a:lnSpc>
            </a:pPr>
            <a:r>
              <a:rPr lang="en-US" altLang="ja-JP" sz="2800"/>
              <a:t>Think of an r-value scan as going “up-and-over” the 3D yield surface.</a:t>
            </a:r>
          </a:p>
        </p:txBody>
      </p:sp>
      <p:pic>
        <p:nvPicPr>
          <p:cNvPr id="105478" name="Picture 4"/>
          <p:cNvPicPr>
            <a:picLocks noChangeAspect="1" noChangeArrowheads="1"/>
          </p:cNvPicPr>
          <p:nvPr/>
        </p:nvPicPr>
        <p:blipFill>
          <a:blip r:embed="rId4"/>
          <a:srcRect/>
          <a:stretch>
            <a:fillRect/>
          </a:stretch>
        </p:blipFill>
        <p:spPr bwMode="auto">
          <a:xfrm>
            <a:off x="3997325" y="1295400"/>
            <a:ext cx="5146675" cy="4576763"/>
          </a:xfrm>
          <a:prstGeom prst="rect">
            <a:avLst/>
          </a:prstGeom>
          <a:noFill/>
          <a:ln w="9525">
            <a:noFill/>
            <a:miter lim="800000"/>
            <a:headEnd/>
            <a:tailEnd/>
          </a:ln>
        </p:spPr>
      </p:pic>
      <p:sp>
        <p:nvSpPr>
          <p:cNvPr id="105479" name="Line 5"/>
          <p:cNvSpPr>
            <a:spLocks noChangeShapeType="1"/>
          </p:cNvSpPr>
          <p:nvPr/>
        </p:nvSpPr>
        <p:spPr bwMode="auto">
          <a:xfrm>
            <a:off x="6324600" y="1981200"/>
            <a:ext cx="1371600" cy="1447800"/>
          </a:xfrm>
          <a:prstGeom prst="line">
            <a:avLst/>
          </a:prstGeom>
          <a:noFill/>
          <a:ln w="38100">
            <a:solidFill>
              <a:srgbClr val="CC0000"/>
            </a:solidFill>
            <a:round/>
            <a:headEnd/>
            <a:tailEnd/>
          </a:ln>
        </p:spPr>
        <p:txBody>
          <a:bodyPr wrap="none" anchor="ctr">
            <a:prstTxWarp prst="textNoShape">
              <a:avLst/>
            </a:prstTxWarp>
          </a:bodyPr>
          <a:lstStyle/>
          <a:p>
            <a:endParaRPr lang="ja-JP" altLang="en-US"/>
          </a:p>
        </p:txBody>
      </p:sp>
      <p:sp>
        <p:nvSpPr>
          <p:cNvPr id="105480" name="Text Box 6"/>
          <p:cNvSpPr txBox="1">
            <a:spLocks noChangeArrowheads="1"/>
          </p:cNvSpPr>
          <p:nvPr/>
        </p:nvSpPr>
        <p:spPr bwMode="auto">
          <a:xfrm>
            <a:off x="5257800" y="5791200"/>
            <a:ext cx="3538538" cy="366713"/>
          </a:xfrm>
          <a:prstGeom prst="rect">
            <a:avLst/>
          </a:prstGeom>
          <a:noFill/>
          <a:ln w="9525">
            <a:noFill/>
            <a:miter lim="800000"/>
            <a:headEnd/>
            <a:tailEnd/>
          </a:ln>
        </p:spPr>
        <p:txBody>
          <a:bodyPr wrap="none">
            <a:prstTxWarp prst="textNoShape">
              <a:avLst/>
            </a:prstTxWarp>
            <a:spAutoFit/>
          </a:bodyPr>
          <a:lstStyle/>
          <a:p>
            <a:r>
              <a:rPr lang="en-US" altLang="ja-JP" sz="1800" dirty="0" err="1">
                <a:solidFill>
                  <a:srgbClr val="660066"/>
                </a:solidFill>
              </a:rPr>
              <a:t>Hosford</a:t>
            </a:r>
            <a:r>
              <a:rPr lang="en-US" altLang="ja-JP" sz="1800" dirty="0">
                <a:solidFill>
                  <a:srgbClr val="660066"/>
                </a:solidFill>
              </a:rPr>
              <a:t>: Mechanics of Crystals...</a:t>
            </a:r>
          </a:p>
        </p:txBody>
      </p:sp>
      <p:graphicFrame>
        <p:nvGraphicFramePr>
          <p:cNvPr id="105474" name="Object 2"/>
          <p:cNvGraphicFramePr>
            <a:graphicFrameLocks noChangeAspect="1"/>
          </p:cNvGraphicFramePr>
          <p:nvPr/>
        </p:nvGraphicFramePr>
        <p:xfrm>
          <a:off x="1508125" y="3276600"/>
          <a:ext cx="3521075" cy="3144838"/>
        </p:xfrm>
        <a:graphic>
          <a:graphicData uri="http://schemas.openxmlformats.org/presentationml/2006/ole">
            <mc:AlternateContent xmlns:mc="http://schemas.openxmlformats.org/markup-compatibility/2006">
              <mc:Choice xmlns:v="urn:schemas-microsoft-com:vml" Requires="v">
                <p:oleObj spid="_x0000_s105478" name="Equation" r:id="rId5" imgW="2006600" imgH="1790700" progId="Equation.3">
                  <p:embed/>
                </p:oleObj>
              </mc:Choice>
              <mc:Fallback>
                <p:oleObj name="Equation" r:id="rId5" imgW="2006600" imgH="17907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8125" y="3276600"/>
                        <a:ext cx="3521075" cy="3144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481" name="Rectangle 8"/>
          <p:cNvSpPr>
            <a:spLocks noChangeArrowheads="1"/>
          </p:cNvSpPr>
          <p:nvPr/>
        </p:nvSpPr>
        <p:spPr bwMode="auto">
          <a:xfrm>
            <a:off x="0" y="64008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2</a:t>
            </a:r>
            <a:endParaRPr lang="en-US" dirty="0"/>
          </a:p>
        </p:txBody>
      </p:sp>
      <p:sp>
        <p:nvSpPr>
          <p:cNvPr id="3" name="Content Placeholder 2"/>
          <p:cNvSpPr>
            <a:spLocks noGrp="1"/>
          </p:cNvSpPr>
          <p:nvPr>
            <p:ph idx="1"/>
          </p:nvPr>
        </p:nvSpPr>
        <p:spPr>
          <a:xfrm>
            <a:off x="1676400" y="1143000"/>
            <a:ext cx="6781800" cy="5334000"/>
          </a:xfrm>
        </p:spPr>
        <p:txBody>
          <a:bodyPr/>
          <a:lstStyle/>
          <a:p>
            <a:r>
              <a:rPr lang="en-US" sz="2000" dirty="0" smtClean="0"/>
              <a:t>Which yield surface (YS) is the Cauchy plane YS [two principal stresses]?</a:t>
            </a:r>
          </a:p>
          <a:p>
            <a:r>
              <a:rPr lang="en-US" sz="2000" dirty="0" smtClean="0"/>
              <a:t>Which is the “pi-plane YS” [stresses in the plane perpendicular to the mean/hydrostatic stress direction]?</a:t>
            </a:r>
          </a:p>
          <a:p>
            <a:r>
              <a:rPr lang="en-US" sz="2000" dirty="0" smtClean="0"/>
              <a:t>What is a YS vertex [location where the strain direction changes sharply, most noticeable on single </a:t>
            </a:r>
            <a:r>
              <a:rPr lang="en-US" sz="2000" dirty="0" err="1" smtClean="0"/>
              <a:t>xtal</a:t>
            </a:r>
            <a:r>
              <a:rPr lang="en-US" sz="2000" dirty="0" smtClean="0"/>
              <a:t> yield surfaces]?</a:t>
            </a:r>
          </a:p>
          <a:p>
            <a:r>
              <a:rPr lang="en-US" sz="2000" dirty="0" smtClean="0"/>
              <a:t>What effect does rate sensitivity have on the yield surface of single and poly-crystals [a finite rate sensitivity serves to round off the vertices present in single </a:t>
            </a:r>
            <a:r>
              <a:rPr lang="en-US" sz="2000" dirty="0" err="1" smtClean="0"/>
              <a:t>xtal</a:t>
            </a:r>
            <a:r>
              <a:rPr lang="en-US" sz="2000" dirty="0" smtClean="0"/>
              <a:t> </a:t>
            </a:r>
            <a:r>
              <a:rPr lang="en-US" sz="2000" dirty="0" err="1" smtClean="0"/>
              <a:t>YSs</a:t>
            </a:r>
            <a:r>
              <a:rPr lang="en-US" sz="2000" dirty="0" smtClean="0"/>
              <a:t> and thus also rounds off </a:t>
            </a:r>
            <a:r>
              <a:rPr lang="en-US" sz="2000" dirty="0" err="1" smtClean="0"/>
              <a:t>polycrystal</a:t>
            </a:r>
            <a:r>
              <a:rPr lang="en-US" sz="2000" dirty="0" smtClean="0"/>
              <a:t> </a:t>
            </a:r>
            <a:r>
              <a:rPr lang="en-US" sz="2000" dirty="0" err="1" smtClean="0"/>
              <a:t>YSs</a:t>
            </a:r>
            <a:r>
              <a:rPr lang="en-US" sz="2000" dirty="0" smtClean="0"/>
              <a:t>]?</a:t>
            </a:r>
          </a:p>
          <a:p>
            <a:r>
              <a:rPr lang="en-US" sz="2000" dirty="0" smtClean="0"/>
              <a:t>What effect does sample symmetry have on (</a:t>
            </a:r>
            <a:r>
              <a:rPr lang="en-US" sz="2000" dirty="0" err="1" smtClean="0"/>
              <a:t>polycrystal</a:t>
            </a:r>
            <a:r>
              <a:rPr lang="en-US" sz="2000" dirty="0" smtClean="0"/>
              <a:t>) yield surfaces [sample symmetry ensures that certain components of strain must be zero if the corresponding stress component is zero]?</a:t>
            </a:r>
            <a:endParaRPr lang="en-US" sz="2000" dirty="0"/>
          </a:p>
        </p:txBody>
      </p:sp>
      <p:sp>
        <p:nvSpPr>
          <p:cNvPr id="4" name="Slide Number Placeholder 3"/>
          <p:cNvSpPr>
            <a:spLocks noGrp="1"/>
          </p:cNvSpPr>
          <p:nvPr>
            <p:ph type="sldNum" sz="quarter" idx="12"/>
          </p:nvPr>
        </p:nvSpPr>
        <p:spPr/>
        <p:txBody>
          <a:bodyPr/>
          <a:lstStyle/>
          <a:p>
            <a:fld id="{EDB1E97D-63A5-7D48-920A-56A5C46C4B91}" type="slidenum">
              <a:rPr lang="en-US" altLang="ja-JP" smtClean="0"/>
              <a:pPr/>
              <a:t>5</a:t>
            </a:fld>
            <a:endParaRPr lang="en-US" altLang="ja-JP"/>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5"/>
          <p:cNvSpPr>
            <a:spLocks noGrp="1"/>
          </p:cNvSpPr>
          <p:nvPr>
            <p:ph type="sldNum" sz="quarter" idx="12"/>
          </p:nvPr>
        </p:nvSpPr>
        <p:spPr>
          <a:noFill/>
        </p:spPr>
        <p:txBody>
          <a:bodyPr/>
          <a:lstStyle/>
          <a:p>
            <a:fld id="{DD8398BF-AC36-CE4A-AF05-0B55AB66867E}" type="slidenum">
              <a:rPr lang="en-US" altLang="ja-JP" smtClean="0"/>
              <a:pPr/>
              <a:t>50</a:t>
            </a:fld>
            <a:endParaRPr lang="en-US" altLang="ja-JP" smtClean="0"/>
          </a:p>
        </p:txBody>
      </p:sp>
      <p:sp>
        <p:nvSpPr>
          <p:cNvPr id="50178" name="Rectangle 2"/>
          <p:cNvSpPr>
            <a:spLocks noGrp="1" noChangeArrowheads="1"/>
          </p:cNvSpPr>
          <p:nvPr>
            <p:ph type="title"/>
          </p:nvPr>
        </p:nvSpPr>
        <p:spPr/>
        <p:txBody>
          <a:bodyPr/>
          <a:lstStyle/>
          <a:p>
            <a:r>
              <a:rPr lang="en-US" altLang="ja-JP"/>
              <a:t>Summary</a:t>
            </a:r>
          </a:p>
        </p:txBody>
      </p:sp>
      <p:sp>
        <p:nvSpPr>
          <p:cNvPr id="107524" name="Rectangle 3"/>
          <p:cNvSpPr>
            <a:spLocks noGrp="1" noChangeArrowheads="1"/>
          </p:cNvSpPr>
          <p:nvPr>
            <p:ph type="body" idx="1"/>
          </p:nvPr>
        </p:nvSpPr>
        <p:spPr>
          <a:xfrm>
            <a:off x="1676400" y="1447800"/>
            <a:ext cx="6781800" cy="4114800"/>
          </a:xfrm>
        </p:spPr>
        <p:txBody>
          <a:bodyPr/>
          <a:lstStyle/>
          <a:p>
            <a:r>
              <a:rPr lang="en-US" altLang="ja-JP" sz="2800"/>
              <a:t>Yield surfaces are an extremely useful concept for quantifying the anisotropy of materials.</a:t>
            </a:r>
          </a:p>
          <a:p>
            <a:r>
              <a:rPr lang="en-US" altLang="ja-JP" sz="2800"/>
              <a:t>Graphical representations of the Y.S. aid in visualization of anisotropy.</a:t>
            </a:r>
          </a:p>
          <a:p>
            <a:r>
              <a:rPr lang="en-US" altLang="ja-JP" sz="2800"/>
              <a:t>Crystallographic slip guarantees normality.</a:t>
            </a:r>
          </a:p>
          <a:p>
            <a:r>
              <a:rPr lang="en-US" altLang="ja-JP" sz="2800"/>
              <a:t>Certain types of anisotropy require special calculations, e.g. r-value.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5"/>
          <p:cNvSpPr>
            <a:spLocks noGrp="1"/>
          </p:cNvSpPr>
          <p:nvPr>
            <p:ph type="sldNum" sz="quarter" idx="12"/>
          </p:nvPr>
        </p:nvSpPr>
        <p:spPr>
          <a:noFill/>
        </p:spPr>
        <p:txBody>
          <a:bodyPr/>
          <a:lstStyle/>
          <a:p>
            <a:fld id="{40C26C54-B98A-994F-B2A0-D65DE3A7C8DC}" type="slidenum">
              <a:rPr lang="en-US" altLang="ja-JP" smtClean="0"/>
              <a:pPr/>
              <a:t>51</a:t>
            </a:fld>
            <a:endParaRPr lang="en-US" altLang="ja-JP" smtClean="0"/>
          </a:p>
        </p:txBody>
      </p:sp>
      <p:sp>
        <p:nvSpPr>
          <p:cNvPr id="51202" name="Rectangle 2"/>
          <p:cNvSpPr>
            <a:spLocks noGrp="1" noChangeArrowheads="1"/>
          </p:cNvSpPr>
          <p:nvPr>
            <p:ph type="title"/>
          </p:nvPr>
        </p:nvSpPr>
        <p:spPr/>
        <p:txBody>
          <a:bodyPr/>
          <a:lstStyle/>
          <a:p>
            <a:r>
              <a:rPr lang="en-US" altLang="ja-JP"/>
              <a:t>Supplemental Slides</a:t>
            </a:r>
          </a:p>
        </p:txBody>
      </p:sp>
      <p:sp>
        <p:nvSpPr>
          <p:cNvPr id="109572" name="Rectangle 3"/>
          <p:cNvSpPr>
            <a:spLocks noGrp="1" noChangeArrowheads="1"/>
          </p:cNvSpPr>
          <p:nvPr>
            <p:ph type="body" idx="1"/>
          </p:nvPr>
        </p:nvSpPr>
        <p:spPr/>
        <p:txBody>
          <a:bodyPr/>
          <a:lstStyle/>
          <a:p>
            <a:endParaRPr lang="ja-JP"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5"/>
          <p:cNvSpPr>
            <a:spLocks noGrp="1"/>
          </p:cNvSpPr>
          <p:nvPr>
            <p:ph type="sldNum" sz="quarter" idx="12"/>
          </p:nvPr>
        </p:nvSpPr>
        <p:spPr>
          <a:noFill/>
        </p:spPr>
        <p:txBody>
          <a:bodyPr/>
          <a:lstStyle/>
          <a:p>
            <a:fld id="{06919B2E-4D5A-8345-9D92-3C96514B592B}" type="slidenum">
              <a:rPr lang="en-US" altLang="ja-JP" smtClean="0"/>
              <a:pPr/>
              <a:t>52</a:t>
            </a:fld>
            <a:endParaRPr lang="en-US" altLang="ja-JP" smtClean="0"/>
          </a:p>
        </p:txBody>
      </p:sp>
      <p:sp>
        <p:nvSpPr>
          <p:cNvPr id="52226" name="Rectangle 2"/>
          <p:cNvSpPr>
            <a:spLocks noGrp="1" noChangeArrowheads="1"/>
          </p:cNvSpPr>
          <p:nvPr>
            <p:ph type="title"/>
          </p:nvPr>
        </p:nvSpPr>
        <p:spPr/>
        <p:txBody>
          <a:bodyPr/>
          <a:lstStyle/>
          <a:p>
            <a:r>
              <a:rPr lang="en-US" altLang="ja-JP"/>
              <a:t>Drucker’s Postulate</a:t>
            </a:r>
          </a:p>
        </p:txBody>
      </p:sp>
      <p:sp>
        <p:nvSpPr>
          <p:cNvPr id="111620" name="Rectangle 3"/>
          <p:cNvSpPr>
            <a:spLocks noGrp="1" noChangeArrowheads="1"/>
          </p:cNvSpPr>
          <p:nvPr>
            <p:ph type="body" idx="1"/>
          </p:nvPr>
        </p:nvSpPr>
        <p:spPr/>
        <p:txBody>
          <a:bodyPr/>
          <a:lstStyle/>
          <a:p>
            <a:r>
              <a:rPr lang="en-US" altLang="ja-JP"/>
              <a:t>The material is said to be stable in the sense of Drucker if the work done by the  tractions, </a:t>
            </a:r>
            <a:r>
              <a:rPr lang="en-US" altLang="ja-JP" i="1">
                <a:latin typeface="Times" charset="0"/>
              </a:rPr>
              <a:t>∆t</a:t>
            </a:r>
            <a:r>
              <a:rPr lang="en-US" altLang="ja-JP" i="1" baseline="-25000">
                <a:latin typeface="Times" charset="0"/>
              </a:rPr>
              <a:t>i</a:t>
            </a:r>
            <a:r>
              <a:rPr lang="en-US" altLang="ja-JP" i="1"/>
              <a:t>,</a:t>
            </a:r>
            <a:r>
              <a:rPr lang="en-US" altLang="ja-JP"/>
              <a:t> through the  displacements, </a:t>
            </a:r>
            <a:r>
              <a:rPr lang="en-US" altLang="ja-JP" i="1">
                <a:latin typeface="Times" charset="0"/>
              </a:rPr>
              <a:t>∆u</a:t>
            </a:r>
            <a:r>
              <a:rPr lang="en-US" altLang="ja-JP" i="1" baseline="-25000">
                <a:latin typeface="Times" charset="0"/>
              </a:rPr>
              <a:t>i</a:t>
            </a:r>
            <a:r>
              <a:rPr lang="en-US" altLang="ja-JP" i="1"/>
              <a:t>,</a:t>
            </a:r>
            <a:r>
              <a:rPr lang="en-US" altLang="ja-JP"/>
              <a:t> is positive or zero for all </a:t>
            </a:r>
            <a:r>
              <a:rPr lang="en-US" altLang="ja-JP" i="1">
                <a:latin typeface="Times" charset="0"/>
              </a:rPr>
              <a:t>∆t</a:t>
            </a:r>
            <a:r>
              <a:rPr lang="en-US" altLang="ja-JP" i="1" baseline="-25000">
                <a:latin typeface="Times" charset="0"/>
              </a:rPr>
              <a:t>i</a:t>
            </a:r>
            <a:r>
              <a:rPr lang="en-US" altLang="ja-JP"/>
              <a:t>:</a:t>
            </a:r>
          </a:p>
        </p:txBody>
      </p:sp>
      <p:pic>
        <p:nvPicPr>
          <p:cNvPr id="111621" name="Picture 4" descr="final"/>
          <p:cNvPicPr>
            <a:picLocks noChangeAspect="1" noChangeArrowheads="1"/>
          </p:cNvPicPr>
          <p:nvPr/>
        </p:nvPicPr>
        <p:blipFill>
          <a:blip r:embed="rId3"/>
          <a:srcRect/>
          <a:stretch>
            <a:fillRect/>
          </a:stretch>
        </p:blipFill>
        <p:spPr bwMode="auto">
          <a:xfrm>
            <a:off x="1524000" y="4051300"/>
            <a:ext cx="7353300" cy="15113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12"/>
          </p:nvPr>
        </p:nvSpPr>
        <p:spPr>
          <a:noFill/>
        </p:spPr>
        <p:txBody>
          <a:bodyPr/>
          <a:lstStyle/>
          <a:p>
            <a:fld id="{73D693EB-1BDD-4A4E-AADC-8653D170EBE1}" type="slidenum">
              <a:rPr lang="en-US" altLang="ja-JP" smtClean="0"/>
              <a:pPr/>
              <a:t>53</a:t>
            </a:fld>
            <a:endParaRPr lang="en-US" altLang="ja-JP" smtClean="0"/>
          </a:p>
        </p:txBody>
      </p:sp>
      <p:sp>
        <p:nvSpPr>
          <p:cNvPr id="53250" name="Rectangle 2"/>
          <p:cNvSpPr>
            <a:spLocks noGrp="1" noChangeArrowheads="1"/>
          </p:cNvSpPr>
          <p:nvPr>
            <p:ph type="title"/>
          </p:nvPr>
        </p:nvSpPr>
        <p:spPr/>
        <p:txBody>
          <a:bodyPr/>
          <a:lstStyle/>
          <a:p>
            <a:r>
              <a:rPr lang="en-US" altLang="ja-JP"/>
              <a:t>Drucker, contd.</a:t>
            </a:r>
          </a:p>
        </p:txBody>
      </p:sp>
      <p:sp>
        <p:nvSpPr>
          <p:cNvPr id="113668" name="Rectangle 3"/>
          <p:cNvSpPr>
            <a:spLocks noGrp="1" noChangeArrowheads="1"/>
          </p:cNvSpPr>
          <p:nvPr>
            <p:ph type="body" idx="1"/>
          </p:nvPr>
        </p:nvSpPr>
        <p:spPr>
          <a:xfrm>
            <a:off x="1676400" y="1295400"/>
            <a:ext cx="5715000" cy="5029200"/>
          </a:xfrm>
        </p:spPr>
        <p:txBody>
          <a:bodyPr/>
          <a:lstStyle/>
          <a:p>
            <a:pPr>
              <a:lnSpc>
                <a:spcPct val="90000"/>
              </a:lnSpc>
            </a:pPr>
            <a:r>
              <a:rPr lang="en-US" altLang="ja-JP" sz="2400"/>
              <a:t>This statement is somewhat analogous (but not equivalent) to the second law of  thermodynamics. A stable material is strongly dissipative. It can be shown that, for a plastic material to be stable in this sense, it must  satisfy the following conditions: </a:t>
            </a:r>
          </a:p>
          <a:p>
            <a:pPr>
              <a:lnSpc>
                <a:spcPct val="90000"/>
              </a:lnSpc>
            </a:pPr>
            <a:r>
              <a:rPr lang="en-US" altLang="ja-JP" sz="2400"/>
              <a:t>The yield surface, </a:t>
            </a:r>
            <a:r>
              <a:rPr lang="en-US" altLang="ja-JP" sz="2400" i="1">
                <a:latin typeface="Times" charset="0"/>
              </a:rPr>
              <a:t>f</a:t>
            </a:r>
            <a:r>
              <a:rPr lang="en-US" altLang="ja-JP" sz="2400">
                <a:latin typeface="Times" charset="0"/>
              </a:rPr>
              <a:t>(</a:t>
            </a:r>
            <a:r>
              <a:rPr lang="en-US" altLang="ja-JP" sz="2400" i="1">
                <a:latin typeface="Symbol" charset="2"/>
                <a:sym typeface="Symbol" charset="2"/>
              </a:rPr>
              <a:t></a:t>
            </a:r>
            <a:r>
              <a:rPr lang="en-US" altLang="ja-JP" sz="2400" i="1" baseline="-25000">
                <a:latin typeface="Times" charset="0"/>
              </a:rPr>
              <a:t>ij</a:t>
            </a:r>
            <a:r>
              <a:rPr lang="en-US" altLang="ja-JP" sz="2400"/>
              <a:t>), must be convex;</a:t>
            </a:r>
          </a:p>
          <a:p>
            <a:pPr>
              <a:lnSpc>
                <a:spcPct val="90000"/>
              </a:lnSpc>
            </a:pPr>
            <a:r>
              <a:rPr lang="en-US" altLang="ja-JP" sz="2400"/>
              <a:t>The plastic strain rate must be normal to the yield surface;</a:t>
            </a:r>
          </a:p>
          <a:p>
            <a:pPr>
              <a:lnSpc>
                <a:spcPct val="90000"/>
              </a:lnSpc>
            </a:pPr>
            <a:r>
              <a:rPr lang="en-US" altLang="ja-JP" sz="2400"/>
              <a:t>The rate of strain hardening must be positive or zero. </a:t>
            </a:r>
          </a:p>
        </p:txBody>
      </p:sp>
      <p:pic>
        <p:nvPicPr>
          <p:cNvPr id="113669" name="Picture 4" descr="final"/>
          <p:cNvPicPr>
            <a:picLocks noChangeAspect="1" noChangeArrowheads="1"/>
          </p:cNvPicPr>
          <p:nvPr/>
        </p:nvPicPr>
        <p:blipFill>
          <a:blip r:embed="rId3"/>
          <a:srcRect/>
          <a:stretch>
            <a:fillRect/>
          </a:stretch>
        </p:blipFill>
        <p:spPr bwMode="auto">
          <a:xfrm>
            <a:off x="7620000" y="5091113"/>
            <a:ext cx="850900" cy="547687"/>
          </a:xfrm>
          <a:prstGeom prst="rect">
            <a:avLst/>
          </a:prstGeom>
          <a:noFill/>
          <a:ln w="9525">
            <a:noFill/>
            <a:miter lim="800000"/>
            <a:headEnd/>
            <a:tailEnd/>
          </a:ln>
        </p:spPr>
      </p:pic>
      <p:pic>
        <p:nvPicPr>
          <p:cNvPr id="113670" name="Picture 5" descr="final"/>
          <p:cNvPicPr>
            <a:picLocks noChangeAspect="1" noChangeArrowheads="1"/>
          </p:cNvPicPr>
          <p:nvPr/>
        </p:nvPicPr>
        <p:blipFill>
          <a:blip r:embed="rId4"/>
          <a:srcRect/>
          <a:stretch>
            <a:fillRect/>
          </a:stretch>
        </p:blipFill>
        <p:spPr bwMode="auto">
          <a:xfrm>
            <a:off x="7400925" y="4292600"/>
            <a:ext cx="1514475" cy="660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3</a:t>
            </a:r>
            <a:endParaRPr lang="en-US" dirty="0"/>
          </a:p>
        </p:txBody>
      </p:sp>
      <p:sp>
        <p:nvSpPr>
          <p:cNvPr id="3" name="Content Placeholder 2"/>
          <p:cNvSpPr>
            <a:spLocks noGrp="1"/>
          </p:cNvSpPr>
          <p:nvPr>
            <p:ph idx="1"/>
          </p:nvPr>
        </p:nvSpPr>
        <p:spPr>
          <a:xfrm>
            <a:off x="1676400" y="1143000"/>
            <a:ext cx="6781800" cy="5181600"/>
          </a:xfrm>
        </p:spPr>
        <p:txBody>
          <a:bodyPr/>
          <a:lstStyle/>
          <a:p>
            <a:r>
              <a:rPr lang="en-US" sz="2000" dirty="0" smtClean="0"/>
              <a:t>What is the “</a:t>
            </a:r>
            <a:r>
              <a:rPr lang="en-US" sz="2000" dirty="0" err="1" smtClean="0"/>
              <a:t>r</a:t>
            </a:r>
            <a:r>
              <a:rPr lang="en-US" sz="2000" dirty="0" smtClean="0"/>
              <a:t>-value” or “Lankford parameter” [the </a:t>
            </a:r>
            <a:r>
              <a:rPr lang="en-US" sz="2000" dirty="0" err="1" smtClean="0"/>
              <a:t>r</a:t>
            </a:r>
            <a:r>
              <a:rPr lang="en-US" sz="2000" dirty="0" smtClean="0"/>
              <a:t>-value is the ratio of the two transverse strain components that are measured during a tensile strain test]?</a:t>
            </a:r>
          </a:p>
          <a:p>
            <a:r>
              <a:rPr lang="en-US" sz="2000" dirty="0" smtClean="0"/>
              <a:t>How does the </a:t>
            </a:r>
            <a:r>
              <a:rPr lang="en-US" sz="2000" dirty="0" err="1" smtClean="0"/>
              <a:t>r</a:t>
            </a:r>
            <a:r>
              <a:rPr lang="en-US" sz="2000" dirty="0" smtClean="0"/>
              <a:t>-value relate to a yield surface, or how can we compute the </a:t>
            </a:r>
            <a:r>
              <a:rPr lang="en-US" sz="2000" dirty="0" err="1" smtClean="0"/>
              <a:t>r</a:t>
            </a:r>
            <a:r>
              <a:rPr lang="en-US" sz="2000" dirty="0" smtClean="0"/>
              <a:t>-value based on a knowledge of the yield surface [the </a:t>
            </a:r>
            <a:r>
              <a:rPr lang="en-US" sz="2000" dirty="0" err="1" smtClean="0"/>
              <a:t>r</a:t>
            </a:r>
            <a:r>
              <a:rPr lang="en-US" sz="2000" dirty="0" smtClean="0"/>
              <a:t>-value depends on the ratio of two components of normal strain, so it is determined by the strain direction at the point on the yield surface that corresponds to the loading direction]?</a:t>
            </a:r>
          </a:p>
          <a:p>
            <a:r>
              <a:rPr lang="en-US" sz="2000" dirty="0" smtClean="0"/>
              <a:t>In the pi-plane, what shape corresponds to an isotropic material, and what shape corresponds to a random cubic </a:t>
            </a:r>
            <a:r>
              <a:rPr lang="en-US" sz="2000" dirty="0" err="1" smtClean="0"/>
              <a:t>polycrystal</a:t>
            </a:r>
            <a:r>
              <a:rPr lang="en-US" sz="2000" dirty="0" smtClean="0"/>
              <a:t> [isotropic is a circle, and a random </a:t>
            </a:r>
            <a:r>
              <a:rPr lang="en-US" sz="2000" dirty="0" err="1" smtClean="0"/>
              <a:t>polycrystal</a:t>
            </a:r>
            <a:r>
              <a:rPr lang="en-US" sz="2000" dirty="0" smtClean="0"/>
              <a:t> lies between the von </a:t>
            </a:r>
            <a:r>
              <a:rPr lang="en-US" sz="2000" dirty="0" err="1" smtClean="0"/>
              <a:t>Mises</a:t>
            </a:r>
            <a:r>
              <a:rPr lang="en-US" sz="2000" dirty="0" smtClean="0"/>
              <a:t> circle and </a:t>
            </a:r>
            <a:r>
              <a:rPr lang="en-US" sz="2000" dirty="0" err="1" smtClean="0"/>
              <a:t>Tresca</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EDB1E97D-63A5-7D48-920A-56A5C46C4B91}" type="slidenum">
              <a:rPr lang="en-US" altLang="ja-JP" smtClean="0"/>
              <a:pPr/>
              <a:t>6</a:t>
            </a:fld>
            <a:endParaRPr lang="en-US" altLang="ja-JP"/>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D4D706E5-404E-B740-8083-02E7E99E839B}" type="slidenum">
              <a:rPr lang="en-US" altLang="ja-JP" smtClean="0"/>
              <a:pPr/>
              <a:t>7</a:t>
            </a:fld>
            <a:endParaRPr lang="en-US" altLang="ja-JP" smtClean="0"/>
          </a:p>
        </p:txBody>
      </p:sp>
      <p:sp>
        <p:nvSpPr>
          <p:cNvPr id="104450" name="Rectangle 2"/>
          <p:cNvSpPr>
            <a:spLocks noGrp="1" noChangeArrowheads="1"/>
          </p:cNvSpPr>
          <p:nvPr>
            <p:ph type="title"/>
          </p:nvPr>
        </p:nvSpPr>
        <p:spPr/>
        <p:txBody>
          <a:bodyPr/>
          <a:lstStyle/>
          <a:p>
            <a:r>
              <a:rPr lang="en-US" altLang="ja-JP"/>
              <a:t>Bibliography</a:t>
            </a:r>
          </a:p>
        </p:txBody>
      </p:sp>
      <p:sp>
        <p:nvSpPr>
          <p:cNvPr id="20484" name="Rectangle 3"/>
          <p:cNvSpPr>
            <a:spLocks noGrp="1" noChangeArrowheads="1"/>
          </p:cNvSpPr>
          <p:nvPr>
            <p:ph type="body" idx="1"/>
          </p:nvPr>
        </p:nvSpPr>
        <p:spPr/>
        <p:txBody>
          <a:bodyPr/>
          <a:lstStyle/>
          <a:p>
            <a:pPr>
              <a:lnSpc>
                <a:spcPct val="90000"/>
              </a:lnSpc>
            </a:pPr>
            <a:r>
              <a:rPr lang="en-US" altLang="ja-JP" sz="2000" b="1"/>
              <a:t>Kocks, U. F., C. Tomé, H.-R. Wenk, Eds. (1998). </a:t>
            </a:r>
            <a:r>
              <a:rPr lang="en-US" altLang="ja-JP" sz="2000" b="1" i="1"/>
              <a:t>Texture and Anisotropy</a:t>
            </a:r>
            <a:r>
              <a:rPr lang="en-US" altLang="ja-JP" sz="2000" b="1"/>
              <a:t>, Cambridge University Press, Cambridge, UK. </a:t>
            </a:r>
          </a:p>
          <a:p>
            <a:pPr>
              <a:lnSpc>
                <a:spcPct val="90000"/>
              </a:lnSpc>
            </a:pPr>
            <a:r>
              <a:rPr lang="en-US" altLang="ja-JP" sz="2000">
                <a:solidFill>
                  <a:srgbClr val="CC0000"/>
                </a:solidFill>
              </a:rPr>
              <a:t>W. Hosford (1993), </a:t>
            </a:r>
            <a:r>
              <a:rPr lang="en-US" altLang="ja-JP" sz="2000" i="1">
                <a:solidFill>
                  <a:srgbClr val="CC0000"/>
                </a:solidFill>
              </a:rPr>
              <a:t>The Mechanics of Crystals and Textured Polycrystals</a:t>
            </a:r>
            <a:r>
              <a:rPr lang="en-US" altLang="ja-JP" sz="2000">
                <a:solidFill>
                  <a:srgbClr val="CC0000"/>
                </a:solidFill>
              </a:rPr>
              <a:t>, Oxford Univ. Press.</a:t>
            </a:r>
          </a:p>
          <a:p>
            <a:pPr>
              <a:lnSpc>
                <a:spcPct val="90000"/>
              </a:lnSpc>
            </a:pPr>
            <a:r>
              <a:rPr lang="en-US" altLang="ja-JP" sz="2000">
                <a:solidFill>
                  <a:srgbClr val="CC0000"/>
                </a:solidFill>
              </a:rPr>
              <a:t>W. Backofen 1972), </a:t>
            </a:r>
            <a:r>
              <a:rPr lang="en-US" altLang="ja-JP" sz="2000" i="1">
                <a:solidFill>
                  <a:srgbClr val="CC0000"/>
                </a:solidFill>
              </a:rPr>
              <a:t>Deformation Processing</a:t>
            </a:r>
            <a:r>
              <a:rPr lang="en-US" altLang="ja-JP" sz="1600">
                <a:solidFill>
                  <a:srgbClr val="CC0000"/>
                </a:solidFill>
              </a:rPr>
              <a:t>, </a:t>
            </a:r>
            <a:r>
              <a:rPr lang="en-US" altLang="ja-JP" sz="2000">
                <a:solidFill>
                  <a:srgbClr val="CC0000"/>
                </a:solidFill>
                <a:latin typeface="Helvetica" charset="0"/>
              </a:rPr>
              <a:t>Addison-Wesley Longman, </a:t>
            </a:r>
            <a:r>
              <a:rPr lang="en-US" altLang="ja-JP" sz="2000">
                <a:solidFill>
                  <a:srgbClr val="CC0000"/>
                </a:solidFill>
              </a:rPr>
              <a:t>ISBN 0201003880</a:t>
            </a:r>
            <a:r>
              <a:rPr lang="en-US" altLang="ja-JP" sz="2000">
                <a:solidFill>
                  <a:srgbClr val="CC0000"/>
                </a:solidFill>
                <a:latin typeface="Helvetica" charset="0"/>
              </a:rPr>
              <a:t>.</a:t>
            </a:r>
          </a:p>
          <a:p>
            <a:pPr>
              <a:lnSpc>
                <a:spcPct val="90000"/>
              </a:lnSpc>
            </a:pPr>
            <a:r>
              <a:rPr lang="en-US" altLang="ja-JP" sz="2000"/>
              <a:t>Reid, C. N. (1973), </a:t>
            </a:r>
            <a:r>
              <a:rPr lang="en-US" altLang="ja-JP" sz="2000" i="1"/>
              <a:t>Deformation Geometry for Materials Scientists</a:t>
            </a:r>
            <a:r>
              <a:rPr lang="en-US" altLang="ja-JP" sz="2000"/>
              <a:t>. Oxford, UK, Pergamon. </a:t>
            </a:r>
          </a:p>
          <a:p>
            <a:pPr>
              <a:lnSpc>
                <a:spcPct val="90000"/>
              </a:lnSpc>
            </a:pPr>
            <a:r>
              <a:rPr lang="en-US" altLang="ja-JP" sz="2000"/>
              <a:t>Khan and Huang (1999), Continuum Theory of Plasticity, ISBN: 0-471-31043-3, Wiley.</a:t>
            </a:r>
          </a:p>
          <a:p>
            <a:pPr>
              <a:lnSpc>
                <a:spcPct val="90000"/>
              </a:lnSpc>
            </a:pPr>
            <a:r>
              <a:rPr lang="en-US" altLang="ja-JP" sz="2000"/>
              <a:t>Nye, J. F. (1957). </a:t>
            </a:r>
            <a:r>
              <a:rPr lang="en-US" altLang="ja-JP" sz="2000" i="1"/>
              <a:t>Physical Properties of Crystals</a:t>
            </a:r>
            <a:r>
              <a:rPr lang="en-US" altLang="ja-JP" sz="2000"/>
              <a:t>. Oxford, Clarendon Press.</a:t>
            </a:r>
          </a:p>
          <a:p>
            <a:pPr>
              <a:lnSpc>
                <a:spcPct val="90000"/>
              </a:lnSpc>
            </a:pPr>
            <a:r>
              <a:rPr lang="en-US" altLang="ja-JP" sz="2000"/>
              <a:t>T. Courtney, </a:t>
            </a:r>
            <a:r>
              <a:rPr lang="en-US" altLang="ja-JP" sz="2000" i="1"/>
              <a:t>Mechanical Behavior of Materials</a:t>
            </a:r>
            <a:r>
              <a:rPr lang="en-US" altLang="ja-JP" sz="2000"/>
              <a:t>, </a:t>
            </a:r>
            <a:r>
              <a:rPr lang="en-US" altLang="ja-JP" sz="2000">
                <a:ea typeface="Times" charset="0"/>
                <a:cs typeface="Times" charset="0"/>
              </a:rPr>
              <a:t>McGraw-Hill, 0-07-013265-8, 620.11292 C86M.</a:t>
            </a:r>
          </a:p>
        </p:txBody>
      </p:sp>
      <p:sp>
        <p:nvSpPr>
          <p:cNvPr id="20485" name="Rectangle 4"/>
          <p:cNvSpPr>
            <a:spLocks noChangeArrowheads="1"/>
          </p:cNvSpPr>
          <p:nvPr/>
        </p:nvSpPr>
        <p:spPr bwMode="auto">
          <a:xfrm>
            <a:off x="0" y="19050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5D889921-308A-E04C-A8B0-A97C4CDD2471}" type="slidenum">
              <a:rPr lang="en-US" altLang="ja-JP" smtClean="0"/>
              <a:pPr/>
              <a:t>8</a:t>
            </a:fld>
            <a:endParaRPr lang="en-US" altLang="ja-JP" smtClean="0"/>
          </a:p>
        </p:txBody>
      </p:sp>
      <p:sp>
        <p:nvSpPr>
          <p:cNvPr id="6146" name="Rectangle 2"/>
          <p:cNvSpPr>
            <a:spLocks noGrp="1" noChangeArrowheads="1"/>
          </p:cNvSpPr>
          <p:nvPr>
            <p:ph type="title"/>
          </p:nvPr>
        </p:nvSpPr>
        <p:spPr/>
        <p:txBody>
          <a:bodyPr/>
          <a:lstStyle/>
          <a:p>
            <a:r>
              <a:rPr lang="en-US" altLang="ja-JP"/>
              <a:t>Yield Surface definition</a:t>
            </a:r>
          </a:p>
        </p:txBody>
      </p:sp>
      <p:sp>
        <p:nvSpPr>
          <p:cNvPr id="21508" name="Rectangle 3"/>
          <p:cNvSpPr>
            <a:spLocks noGrp="1" noChangeArrowheads="1"/>
          </p:cNvSpPr>
          <p:nvPr>
            <p:ph type="body" idx="1"/>
          </p:nvPr>
        </p:nvSpPr>
        <p:spPr/>
        <p:txBody>
          <a:bodyPr/>
          <a:lstStyle/>
          <a:p>
            <a:pPr>
              <a:lnSpc>
                <a:spcPct val="90000"/>
              </a:lnSpc>
            </a:pPr>
            <a:r>
              <a:rPr lang="en-US" altLang="ja-JP" sz="2800">
                <a:ea typeface="Times" charset="0"/>
                <a:cs typeface="Times" charset="0"/>
              </a:rPr>
              <a:t>A Yield Surface is a map in stress space, in which an inner envelope is drawn to demarcate non-yielded regions from yielded (flowing) regions. The most important feature of single crystal yield surfaces is that crystallographic slip (single system) defines a straight line in stress space and that the straining direction is perpendicular (normal) to that line.</a:t>
            </a:r>
            <a:r>
              <a:rPr lang="en-US" altLang="ja-JP">
                <a:ea typeface="Times" charset="0"/>
                <a:cs typeface="Times" charset="0"/>
              </a:rPr>
              <a:t>  </a:t>
            </a:r>
          </a:p>
        </p:txBody>
      </p:sp>
      <p:sp>
        <p:nvSpPr>
          <p:cNvPr id="21509" name="Rectangle 4"/>
          <p:cNvSpPr>
            <a:spLocks noChangeArrowheads="1"/>
          </p:cNvSpPr>
          <p:nvPr/>
        </p:nvSpPr>
        <p:spPr bwMode="auto">
          <a:xfrm>
            <a:off x="0" y="24384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869C664F-DF33-3442-9672-656D29511737}" type="slidenum">
              <a:rPr lang="en-US" altLang="ja-JP" smtClean="0"/>
              <a:pPr/>
              <a:t>9</a:t>
            </a:fld>
            <a:endParaRPr lang="en-US" altLang="ja-JP" smtClean="0"/>
          </a:p>
        </p:txBody>
      </p:sp>
      <p:sp>
        <p:nvSpPr>
          <p:cNvPr id="8194" name="Rectangle 2"/>
          <p:cNvSpPr>
            <a:spLocks noGrp="1" noChangeArrowheads="1"/>
          </p:cNvSpPr>
          <p:nvPr>
            <p:ph type="title"/>
          </p:nvPr>
        </p:nvSpPr>
        <p:spPr/>
        <p:txBody>
          <a:bodyPr/>
          <a:lstStyle/>
          <a:p>
            <a:r>
              <a:rPr lang="en-US" altLang="ja-JP" sz="4000"/>
              <a:t>Plastic potential</a:t>
            </a:r>
            <a:r>
              <a:rPr lang="en-US" altLang="ja-JP" sz="4000">
                <a:sym typeface="Symbol" charset="2"/>
              </a:rPr>
              <a:t></a:t>
            </a:r>
            <a:r>
              <a:rPr lang="en-US" altLang="ja-JP" sz="4000"/>
              <a:t>Yield Surface</a:t>
            </a:r>
          </a:p>
        </p:txBody>
      </p:sp>
      <p:sp>
        <p:nvSpPr>
          <p:cNvPr id="23556" name="Rectangle 3"/>
          <p:cNvSpPr>
            <a:spLocks noGrp="1" noChangeArrowheads="1"/>
          </p:cNvSpPr>
          <p:nvPr>
            <p:ph type="body" idx="1"/>
          </p:nvPr>
        </p:nvSpPr>
        <p:spPr>
          <a:xfrm>
            <a:off x="1676400" y="1371600"/>
            <a:ext cx="6781800" cy="4114800"/>
          </a:xfrm>
        </p:spPr>
        <p:txBody>
          <a:bodyPr/>
          <a:lstStyle/>
          <a:p>
            <a:pPr>
              <a:lnSpc>
                <a:spcPct val="90000"/>
              </a:lnSpc>
            </a:pPr>
            <a:r>
              <a:rPr lang="en-US" altLang="ja-JP" sz="2800">
                <a:ea typeface="Times" charset="0"/>
                <a:cs typeface="Times" charset="0"/>
              </a:rPr>
              <a:t>One can define a </a:t>
            </a:r>
            <a:r>
              <a:rPr lang="en-US" altLang="ja-JP" sz="2800" i="1">
                <a:ea typeface="Times" charset="0"/>
                <a:cs typeface="Times" charset="0"/>
              </a:rPr>
              <a:t>plastic potential</a:t>
            </a:r>
            <a:r>
              <a:rPr lang="en-US" altLang="ja-JP" sz="2800">
                <a:ea typeface="Times" charset="0"/>
                <a:cs typeface="Times" charset="0"/>
              </a:rPr>
              <a:t>, </a:t>
            </a:r>
            <a:r>
              <a:rPr lang="en-US" altLang="ja-JP" sz="2800">
                <a:latin typeface="Symbol" charset="2"/>
                <a:ea typeface="Times" charset="0"/>
                <a:cs typeface="Times" charset="0"/>
              </a:rPr>
              <a:t>F</a:t>
            </a:r>
            <a:r>
              <a:rPr lang="en-US" altLang="ja-JP" sz="2800">
                <a:ea typeface="Times" charset="0"/>
                <a:cs typeface="Times" charset="0"/>
              </a:rPr>
              <a:t>, whose differential with respect to the stress deviator provides the strain rate.  By definition, the strain rate is normal to the iso-potential surface.</a:t>
            </a:r>
            <a:br>
              <a:rPr lang="en-US" altLang="ja-JP" sz="2800">
                <a:ea typeface="Times" charset="0"/>
                <a:cs typeface="Times" charset="0"/>
              </a:rPr>
            </a:br>
            <a:r>
              <a:rPr lang="en-US" altLang="ja-JP" sz="2800">
                <a:ea typeface="Times" charset="0"/>
                <a:cs typeface="Times" charset="0"/>
              </a:rPr>
              <a:t/>
            </a:r>
            <a:br>
              <a:rPr lang="en-US" altLang="ja-JP" sz="2800">
                <a:ea typeface="Times" charset="0"/>
                <a:cs typeface="Times" charset="0"/>
              </a:rPr>
            </a:br>
            <a:r>
              <a:rPr lang="en-US" altLang="ja-JP" sz="2800">
                <a:ea typeface="Times" charset="0"/>
                <a:cs typeface="Times" charset="0"/>
              </a:rPr>
              <a:t/>
            </a:r>
            <a:br>
              <a:rPr lang="en-US" altLang="ja-JP" sz="2800">
                <a:ea typeface="Times" charset="0"/>
                <a:cs typeface="Times" charset="0"/>
              </a:rPr>
            </a:br>
            <a:endParaRPr lang="en-US" altLang="ja-JP" sz="2800">
              <a:ea typeface="Times" charset="0"/>
              <a:cs typeface="Times" charset="0"/>
            </a:endParaRPr>
          </a:p>
          <a:p>
            <a:pPr>
              <a:lnSpc>
                <a:spcPct val="90000"/>
              </a:lnSpc>
              <a:buFontTx/>
              <a:buNone/>
            </a:pPr>
            <a:r>
              <a:rPr lang="en-US" altLang="ja-JP" sz="2800">
                <a:ea typeface="Times" charset="0"/>
                <a:cs typeface="Times" charset="0"/>
              </a:rPr>
              <a:t/>
            </a:r>
            <a:br>
              <a:rPr lang="en-US" altLang="ja-JP" sz="2800">
                <a:ea typeface="Times" charset="0"/>
                <a:cs typeface="Times" charset="0"/>
              </a:rPr>
            </a:br>
            <a:r>
              <a:rPr lang="en-US" altLang="ja-JP" sz="1600">
                <a:ea typeface="Times" charset="0"/>
                <a:cs typeface="Times" charset="0"/>
              </a:rPr>
              <a:t>Provided that the critical resolved shear stress (also in the sense of the rate-sensitive reference stress) is not dependent on the current stress state, then the plastic potential and the yield surface (defined by</a:t>
            </a:r>
            <a:r>
              <a:rPr lang="en-US" altLang="ja-JP" sz="1800">
                <a:ea typeface="Times" charset="0"/>
                <a:cs typeface="Times" charset="0"/>
              </a:rPr>
              <a:t> </a:t>
            </a:r>
            <a:r>
              <a:rPr lang="en-US" altLang="ja-JP" sz="1800">
                <a:latin typeface="Symbol" charset="2"/>
                <a:ea typeface="Times" charset="0"/>
                <a:cs typeface="Times" charset="0"/>
              </a:rPr>
              <a:t>t</a:t>
            </a:r>
            <a:r>
              <a:rPr lang="en-US" altLang="ja-JP" sz="1800" baseline="-25000">
                <a:ea typeface="Times" charset="0"/>
                <a:cs typeface="Times" charset="0"/>
              </a:rPr>
              <a:t>crss</a:t>
            </a:r>
            <a:r>
              <a:rPr lang="en-US" altLang="ja-JP" sz="1600">
                <a:ea typeface="Times" charset="0"/>
                <a:cs typeface="Times" charset="0"/>
              </a:rPr>
              <a:t>) are equivalent.  If the yield depends on the hydrostatic stress, for example, then the two may not correspond exactly.</a:t>
            </a:r>
          </a:p>
        </p:txBody>
      </p:sp>
      <p:sp>
        <p:nvSpPr>
          <p:cNvPr id="23557" name="Rectangle 5"/>
          <p:cNvSpPr>
            <a:spLocks noChangeArrowheads="1"/>
          </p:cNvSpPr>
          <p:nvPr/>
        </p:nvSpPr>
        <p:spPr bwMode="auto">
          <a:xfrm>
            <a:off x="0" y="2438400"/>
            <a:ext cx="1295400" cy="457200"/>
          </a:xfrm>
          <a:prstGeom prst="rect">
            <a:avLst/>
          </a:prstGeom>
          <a:noFill/>
          <a:ln w="9525">
            <a:solidFill>
              <a:schemeClr val="tx2"/>
            </a:solidFill>
            <a:miter lim="800000"/>
            <a:headEnd/>
            <a:tailEnd/>
          </a:ln>
        </p:spPr>
        <p:txBody>
          <a:bodyPr wrap="none" anchor="ctr">
            <a:prstTxWarp prst="textNoShape">
              <a:avLst/>
            </a:prstTxWarp>
          </a:bodyPr>
          <a:lstStyle/>
          <a:p>
            <a:endParaRPr lang="ja-JP" altLang="en-US">
              <a:ea typeface="ＭＳ Ｐゴシック" charset="-128"/>
            </a:endParaRPr>
          </a:p>
        </p:txBody>
      </p:sp>
      <p:pic>
        <p:nvPicPr>
          <p:cNvPr id="23558" name="Picture 7" descr="final"/>
          <p:cNvPicPr>
            <a:picLocks noChangeAspect="1" noChangeArrowheads="1"/>
          </p:cNvPicPr>
          <p:nvPr/>
        </p:nvPicPr>
        <p:blipFill>
          <a:blip r:embed="rId3"/>
          <a:srcRect/>
          <a:stretch>
            <a:fillRect/>
          </a:stretch>
        </p:blipFill>
        <p:spPr bwMode="auto">
          <a:xfrm>
            <a:off x="4343400" y="3598863"/>
            <a:ext cx="3124200" cy="12652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iMac HD:Applications (Mac OS 9):Microsoft Office 98:Templates:Blank Presentation</Template>
  <TotalTime>2170</TotalTime>
  <Words>3222</Words>
  <Application>Microsoft Macintosh PowerPoint</Application>
  <PresentationFormat>On-screen Show (4:3)</PresentationFormat>
  <Paragraphs>353</Paragraphs>
  <Slides>53</Slides>
  <Notes>49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56" baseType="lpstr">
      <vt:lpstr>Blank Presentation</vt:lpstr>
      <vt:lpstr>Document</vt:lpstr>
      <vt:lpstr>Equation</vt:lpstr>
      <vt:lpstr>Plastic Anisotropy:  Yield Surfaces</vt:lpstr>
      <vt:lpstr>Objective</vt:lpstr>
      <vt:lpstr>Outline</vt:lpstr>
      <vt:lpstr>Questions: 1</vt:lpstr>
      <vt:lpstr>Questions: 2</vt:lpstr>
      <vt:lpstr>Questions: 3</vt:lpstr>
      <vt:lpstr>Bibliography</vt:lpstr>
      <vt:lpstr>Yield Surface definition</vt:lpstr>
      <vt:lpstr>Plastic potentialYield Surface</vt:lpstr>
      <vt:lpstr>Yield surfaces: introduction</vt:lpstr>
      <vt:lpstr>2D yield surfaces</vt:lpstr>
      <vt:lpstr>2D yield surfaces, contd.</vt:lpstr>
      <vt:lpstr>2D yield surfaces, contd.</vt:lpstr>
      <vt:lpstr>Crystallographic slip:  a single system</vt:lpstr>
      <vt:lpstr>A single slip system</vt:lpstr>
      <vt:lpstr>A single slip system: strain direction</vt:lpstr>
      <vt:lpstr>Single system: normality</vt:lpstr>
      <vt:lpstr>Drucker’s Postulate</vt:lpstr>
      <vt:lpstr>Vertices on the Y.S.</vt:lpstr>
      <vt:lpstr>Cone of normals</vt:lpstr>
      <vt:lpstr>Single crystal Y.S.</vt:lpstr>
      <vt:lpstr>Single crystal Y.S.: 2</vt:lpstr>
      <vt:lpstr>Single crystal Y.S.: 3</vt:lpstr>
      <vt:lpstr>Polycrystal Yield Surfaces</vt:lpstr>
      <vt:lpstr>Polycrystal Y.S. construction</vt:lpstr>
      <vt:lpstr>Tangent construction</vt:lpstr>
      <vt:lpstr>Tangent construction: 2</vt:lpstr>
      <vt:lpstr>The “pi-plane” Y.S.</vt:lpstr>
      <vt:lpstr>Principal Stress &lt;-&gt; π-plane</vt:lpstr>
      <vt:lpstr>Isotropic material</vt:lpstr>
      <vt:lpstr>Y.S. for textured polycrystal</vt:lpstr>
      <vt:lpstr>Symmetry &amp; the Y.S.</vt:lpstr>
      <vt:lpstr>Effect on stimulus (stress)</vt:lpstr>
      <vt:lpstr>Response(Field)</vt:lpstr>
      <vt:lpstr>Example: mirror on Y</vt:lpstr>
      <vt:lpstr>Mirror on Y: 2</vt:lpstr>
      <vt:lpstr>Mirror on Y: 2</vt:lpstr>
      <vt:lpstr>Symmetry: summary</vt:lpstr>
      <vt:lpstr>Rate sensitive yield</vt:lpstr>
      <vt:lpstr>Shear strain rate</vt:lpstr>
      <vt:lpstr>Sign dependence</vt:lpstr>
      <vt:lpstr>Effect on single crystal Y.S.</vt:lpstr>
      <vt:lpstr>Rate sensitivity: summary</vt:lpstr>
      <vt:lpstr>PowerPoint Presentation</vt:lpstr>
      <vt:lpstr>R-value &amp; the Y.S.</vt:lpstr>
      <vt:lpstr>A π-plane Y.S.: fcc rolling texture at a strain of 3</vt:lpstr>
      <vt:lpstr>How to obtain r at other angles?</vt:lpstr>
      <vt:lpstr>Stress system in tensile tests</vt:lpstr>
      <vt:lpstr>3D Y.S. for r-values</vt:lpstr>
      <vt:lpstr>Summary</vt:lpstr>
      <vt:lpstr>Supplemental Slides</vt:lpstr>
      <vt:lpstr>Drucker’s Postulate</vt:lpstr>
      <vt:lpstr>Drucker, contd.</vt:lpstr>
    </vt:vector>
  </TitlesOfParts>
  <Company>mse/cmu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Anisotropy: elastic &amp; plastic: yield surfaces</dc:title>
  <dc:creator>a.d. rollett</dc:creator>
  <cp:lastModifiedBy>Anthony Rollett</cp:lastModifiedBy>
  <cp:revision>71</cp:revision>
  <dcterms:created xsi:type="dcterms:W3CDTF">2011-10-22T00:03:11Z</dcterms:created>
  <dcterms:modified xsi:type="dcterms:W3CDTF">2016-02-25T02:28:05Z</dcterms:modified>
</cp:coreProperties>
</file>