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Microsoft_Equation3.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1.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5"/>
  </p:notesMasterIdLst>
  <p:sldIdLst>
    <p:sldId id="256" r:id="rId2"/>
    <p:sldId id="263" r:id="rId3"/>
    <p:sldId id="343" r:id="rId4"/>
    <p:sldId id="271" r:id="rId5"/>
    <p:sldId id="392" r:id="rId6"/>
    <p:sldId id="370" r:id="rId7"/>
    <p:sldId id="372" r:id="rId8"/>
    <p:sldId id="389" r:id="rId9"/>
    <p:sldId id="390" r:id="rId10"/>
    <p:sldId id="257" r:id="rId11"/>
    <p:sldId id="391" r:id="rId12"/>
    <p:sldId id="318" r:id="rId13"/>
    <p:sldId id="291" r:id="rId14"/>
    <p:sldId id="331" r:id="rId15"/>
    <p:sldId id="300" r:id="rId16"/>
    <p:sldId id="301" r:id="rId17"/>
    <p:sldId id="302" r:id="rId18"/>
    <p:sldId id="303" r:id="rId19"/>
    <p:sldId id="304" r:id="rId20"/>
    <p:sldId id="305" r:id="rId21"/>
    <p:sldId id="306" r:id="rId22"/>
    <p:sldId id="307" r:id="rId23"/>
    <p:sldId id="308" r:id="rId24"/>
    <p:sldId id="309" r:id="rId25"/>
    <p:sldId id="339" r:id="rId26"/>
    <p:sldId id="340" r:id="rId27"/>
    <p:sldId id="353" r:id="rId28"/>
    <p:sldId id="354" r:id="rId29"/>
    <p:sldId id="356" r:id="rId30"/>
    <p:sldId id="357" r:id="rId31"/>
    <p:sldId id="319" r:id="rId32"/>
    <p:sldId id="358" r:id="rId33"/>
    <p:sldId id="310" r:id="rId34"/>
    <p:sldId id="311" r:id="rId35"/>
    <p:sldId id="312" r:id="rId36"/>
    <p:sldId id="313" r:id="rId37"/>
    <p:sldId id="314" r:id="rId38"/>
    <p:sldId id="315" r:id="rId39"/>
    <p:sldId id="317" r:id="rId40"/>
    <p:sldId id="320" r:id="rId41"/>
    <p:sldId id="322" r:id="rId42"/>
    <p:sldId id="321" r:id="rId43"/>
    <p:sldId id="338" r:id="rId44"/>
    <p:sldId id="371" r:id="rId45"/>
    <p:sldId id="323" r:id="rId46"/>
    <p:sldId id="335" r:id="rId47"/>
    <p:sldId id="341" r:id="rId48"/>
    <p:sldId id="325" r:id="rId49"/>
    <p:sldId id="334" r:id="rId50"/>
    <p:sldId id="382" r:id="rId51"/>
    <p:sldId id="383" r:id="rId52"/>
    <p:sldId id="384" r:id="rId53"/>
    <p:sldId id="385" r:id="rId54"/>
    <p:sldId id="386" r:id="rId55"/>
    <p:sldId id="387" r:id="rId56"/>
    <p:sldId id="373" r:id="rId57"/>
    <p:sldId id="374" r:id="rId58"/>
    <p:sldId id="375" r:id="rId59"/>
    <p:sldId id="376" r:id="rId60"/>
    <p:sldId id="377" r:id="rId61"/>
    <p:sldId id="378" r:id="rId62"/>
    <p:sldId id="379" r:id="rId63"/>
    <p:sldId id="388" r:id="rId64"/>
    <p:sldId id="380" r:id="rId65"/>
    <p:sldId id="381" r:id="rId66"/>
    <p:sldId id="344" r:id="rId67"/>
    <p:sldId id="345" r:id="rId68"/>
    <p:sldId id="346" r:id="rId69"/>
    <p:sldId id="347" r:id="rId70"/>
    <p:sldId id="348" r:id="rId71"/>
    <p:sldId id="349" r:id="rId72"/>
    <p:sldId id="350" r:id="rId73"/>
    <p:sldId id="369" r:id="rId74"/>
    <p:sldId id="364" r:id="rId75"/>
    <p:sldId id="365" r:id="rId76"/>
    <p:sldId id="366" r:id="rId77"/>
    <p:sldId id="367" r:id="rId78"/>
    <p:sldId id="359" r:id="rId79"/>
    <p:sldId id="360" r:id="rId80"/>
    <p:sldId id="361" r:id="rId81"/>
    <p:sldId id="362" r:id="rId82"/>
    <p:sldId id="363" r:id="rId83"/>
    <p:sldId id="292" r:id="rId8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1C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2" d="100"/>
          <a:sy n="172" d="100"/>
        </p:scale>
        <p:origin x="-12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 Id="rId3" Type="http://schemas.openxmlformats.org/officeDocument/2006/relationships/image" Target="../media/image4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C954D39-801E-4348-982B-093501AA1FFE}" type="slidenum">
              <a:rPr lang="en-US" smtClean="0"/>
              <a:pPr>
                <a:defRPr/>
              </a:pPr>
              <a:t>‹#›</a:t>
            </a:fld>
            <a:endParaRPr lang="en-US" dirty="0"/>
          </a:p>
        </p:txBody>
      </p:sp>
    </p:spTree>
    <p:extLst>
      <p:ext uri="{BB962C8B-B14F-4D97-AF65-F5344CB8AC3E}">
        <p14:creationId xmlns:p14="http://schemas.microsoft.com/office/powerpoint/2010/main" val="3159069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4B603-A1C3-4C45-80A1-1845304DA97D}" type="slidenum">
              <a:rPr lang="en-US" altLang="ja-JP">
                <a:ea typeface="Calibri"/>
              </a:rPr>
              <a:pPr/>
              <a:t>61</a:t>
            </a:fld>
            <a:endParaRPr lang="en-US" altLang="ja-JP" dirty="0">
              <a:ea typeface="Calibri"/>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76</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B0F700A-1A2A-4E43-92FB-3758C216CFC7}" type="slidenum">
              <a:rPr lang="en-US"/>
              <a:pPr/>
              <a:t>77</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E0DD1-D109-734C-89EC-98A39173125A}" type="slidenum">
              <a:rPr lang="en-US"/>
              <a:pPr/>
              <a:t>78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408D37-CF46-2D48-B7BC-52287292F222}" type="slidenum">
              <a:rPr lang="en-US"/>
              <a:pPr/>
              <a:t>79</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EB5BDD8-D642-5D49-928C-673EC4856697}" type="slidenum">
              <a:rPr lang="en-US"/>
              <a:pPr/>
              <a:t>80</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138AA6-3ACB-A945-8D00-699C6A4B0EAD}" type="slidenum">
              <a:rPr lang="en-US"/>
              <a:pPr/>
              <a:t>81</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47637F-3E30-BE4C-9C3C-234E47869123}" type="slidenum">
              <a:rPr lang="en-US"/>
              <a:pPr/>
              <a:t>82</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8E20F-242E-D141-9D37-2326B1547F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664C1-6BEC-1F47-854E-C9B30CBD41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05208-A229-8D44-A35B-DBB9A3A86E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92F64C-1928-1247-83D4-E6DA4F2C40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D0962-A0D9-8444-BBC5-859549F487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3714F-F302-C047-915B-CA186985E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0CCC6D-DA17-AE40-B1E5-64695BE74F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D490F2-B5F7-714C-8764-D0EDE73DE9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3B70ED-44CC-834B-BF97-2896943D11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68039-65A5-7E48-8D94-37267B6B76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EDA2C-3F6E-F34C-B548-DB79D3FECD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066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pPr>
              <a:defRPr/>
            </a:pPr>
            <a:endParaRPr lang="en-US" dirty="0"/>
          </a:p>
        </p:txBody>
      </p:sp>
      <p:sp>
        <p:nvSpPr>
          <p:cNvPr id="1030" name="Rectangle 6"/>
          <p:cNvSpPr>
            <a:spLocks noGrp="1" noChangeArrowheads="1"/>
          </p:cNvSpPr>
          <p:nvPr>
            <p:ph type="sldNum" sz="quarter" idx="4"/>
          </p:nvPr>
        </p:nvSpPr>
        <p:spPr bwMode="auto">
          <a:xfrm>
            <a:off x="0" y="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E1C5AA22-84AD-614C-A59E-D5A7F0980E2F}" type="slidenum">
              <a:rPr lang="en-US" smtClean="0"/>
              <a:pPr>
                <a:defRPr/>
              </a:pPr>
              <a:t>‹#›</a:t>
            </a:fld>
            <a:endParaRPr lang="en-US" dirty="0"/>
          </a:p>
        </p:txBody>
      </p:sp>
      <p:sp>
        <p:nvSpPr>
          <p:cNvPr id="1031" name="Rectangle 7"/>
          <p:cNvSpPr>
            <a:spLocks noChangeArrowheads="1"/>
          </p:cNvSpPr>
          <p:nvPr/>
        </p:nvSpPr>
        <p:spPr bwMode="auto">
          <a:xfrm>
            <a:off x="0" y="1447800"/>
            <a:ext cx="1066800" cy="5410200"/>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pPr>
              <a:spcBef>
                <a:spcPct val="40000"/>
              </a:spcBef>
              <a:defRPr/>
            </a:pPr>
            <a:r>
              <a:rPr lang="en-US" sz="1800" dirty="0">
                <a:solidFill>
                  <a:srgbClr val="FF0000"/>
                </a:solidFill>
                <a:latin typeface="Cambria"/>
              </a:rPr>
              <a:t>Objective</a:t>
            </a:r>
          </a:p>
          <a:p>
            <a:pPr>
              <a:spcBef>
                <a:spcPct val="40000"/>
              </a:spcBef>
              <a:defRPr/>
            </a:pPr>
            <a:r>
              <a:rPr lang="en-US" sz="1800" dirty="0">
                <a:solidFill>
                  <a:srgbClr val="FF0000"/>
                </a:solidFill>
                <a:latin typeface="Cambria"/>
              </a:rPr>
              <a:t>Linear</a:t>
            </a:r>
          </a:p>
          <a:p>
            <a:pPr>
              <a:spcBef>
                <a:spcPct val="40000"/>
              </a:spcBef>
              <a:defRPr/>
            </a:pPr>
            <a:r>
              <a:rPr lang="en-US" sz="1800" dirty="0">
                <a:solidFill>
                  <a:srgbClr val="FF0000"/>
                </a:solidFill>
                <a:latin typeface="Cambria"/>
              </a:rPr>
              <a:t>Ferro-</a:t>
            </a:r>
            <a:br>
              <a:rPr lang="en-US" sz="1800" dirty="0">
                <a:solidFill>
                  <a:srgbClr val="FF0000"/>
                </a:solidFill>
                <a:latin typeface="Cambria"/>
              </a:rPr>
            </a:br>
            <a:r>
              <a:rPr lang="en-US" sz="1800" dirty="0">
                <a:solidFill>
                  <a:srgbClr val="FF0000"/>
                </a:solidFill>
                <a:latin typeface="Cambria"/>
              </a:rPr>
              <a:t>magnets</a:t>
            </a:r>
          </a:p>
          <a:p>
            <a:pPr>
              <a:spcBef>
                <a:spcPct val="40000"/>
              </a:spcBef>
              <a:defRPr/>
            </a:pPr>
            <a:r>
              <a:rPr lang="en-US" sz="1600" dirty="0">
                <a:solidFill>
                  <a:srgbClr val="FF0000"/>
                </a:solidFill>
                <a:latin typeface="Cambria"/>
              </a:rPr>
              <a:t>Non-linear</a:t>
            </a:r>
            <a:r>
              <a:rPr lang="en-US" sz="1800" dirty="0">
                <a:solidFill>
                  <a:srgbClr val="FF0000"/>
                </a:solidFill>
                <a:latin typeface="Cambria"/>
              </a:rPr>
              <a:t/>
            </a:r>
            <a:br>
              <a:rPr lang="en-US" sz="1800" dirty="0">
                <a:solidFill>
                  <a:srgbClr val="FF0000"/>
                </a:solidFill>
                <a:latin typeface="Cambria"/>
              </a:rPr>
            </a:br>
            <a:r>
              <a:rPr lang="en-US" sz="1800" dirty="0">
                <a:solidFill>
                  <a:srgbClr val="FF0000"/>
                </a:solidFill>
                <a:latin typeface="Cambria"/>
              </a:rPr>
              <a:t>properties</a:t>
            </a:r>
          </a:p>
          <a:p>
            <a:pPr>
              <a:spcBef>
                <a:spcPct val="40000"/>
              </a:spcBef>
              <a:defRPr/>
            </a:pPr>
            <a:r>
              <a:rPr lang="en-US" sz="1800" dirty="0">
                <a:solidFill>
                  <a:srgbClr val="FF0000"/>
                </a:solidFill>
                <a:latin typeface="Cambria"/>
              </a:rPr>
              <a:t>Electric.</a:t>
            </a:r>
            <a:br>
              <a:rPr lang="en-US" sz="1800" dirty="0">
                <a:solidFill>
                  <a:srgbClr val="FF0000"/>
                </a:solidFill>
                <a:latin typeface="Cambria"/>
              </a:rPr>
            </a:br>
            <a:r>
              <a:rPr lang="en-US" sz="1800" dirty="0">
                <a:solidFill>
                  <a:srgbClr val="FF0000"/>
                </a:solidFill>
                <a:latin typeface="Cambria"/>
              </a:rPr>
              <a:t>Conduct.</a:t>
            </a:r>
          </a:p>
          <a:p>
            <a:pPr>
              <a:spcBef>
                <a:spcPct val="40000"/>
              </a:spcBef>
              <a:defRPr/>
            </a:pPr>
            <a:r>
              <a:rPr lang="en-US" sz="1800" dirty="0">
                <a:solidFill>
                  <a:srgbClr val="FF0000"/>
                </a:solidFill>
                <a:latin typeface="Cambria"/>
              </a:rPr>
              <a:t>Tensors</a:t>
            </a:r>
          </a:p>
          <a:p>
            <a:pPr>
              <a:spcBef>
                <a:spcPct val="40000"/>
              </a:spcBef>
              <a:defRPr/>
            </a:pPr>
            <a:r>
              <a:rPr lang="en-US" sz="1800" dirty="0">
                <a:solidFill>
                  <a:srgbClr val="FF0000"/>
                </a:solidFill>
                <a:latin typeface="Cambria"/>
              </a:rPr>
              <a:t>Elasticity</a:t>
            </a:r>
          </a:p>
          <a:p>
            <a:pPr>
              <a:spcBef>
                <a:spcPct val="40000"/>
              </a:spcBef>
              <a:defRPr/>
            </a:pPr>
            <a:r>
              <a:rPr lang="en-US" sz="1800" dirty="0">
                <a:solidFill>
                  <a:srgbClr val="FF0000"/>
                </a:solidFill>
                <a:latin typeface="Cambria"/>
              </a:rPr>
              <a:t>Symmetry</a:t>
            </a:r>
            <a:br>
              <a:rPr lang="en-US" sz="1800" dirty="0">
                <a:solidFill>
                  <a:srgbClr val="FF0000"/>
                </a:solidFill>
                <a:latin typeface="Cambria"/>
              </a:rPr>
            </a:br>
            <a:endParaRPr lang="en-US" sz="1800" dirty="0">
              <a:solidFill>
                <a:srgbClr val="FF0000"/>
              </a:solidFill>
              <a:latin typeface="Cambri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7.png"/><Relationship Id="rId5" Type="http://schemas.openxmlformats.org/officeDocument/2006/relationships/oleObject" Target="../embeddings/oleObject1.bin"/><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emf"/><Relationship Id="rId5" Type="http://schemas.openxmlformats.org/officeDocument/2006/relationships/oleObject" Target="../embeddings/oleObject8.bin"/><Relationship Id="rId6"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1.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wave.vt.edu/crcd/kriz/lectures/Geom_3.html"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22.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3.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4.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25.png"/><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7.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8.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9.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0.emf"/><Relationship Id="rId5" Type="http://schemas.openxmlformats.org/officeDocument/2006/relationships/oleObject" Target="../embeddings/oleObject18.bin"/><Relationship Id="rId6" Type="http://schemas.openxmlformats.org/officeDocument/2006/relationships/image" Target="../media/image31.emf"/><Relationship Id="rId7" Type="http://schemas.openxmlformats.org/officeDocument/2006/relationships/oleObject" Target="../embeddings/oleObject19.bin"/><Relationship Id="rId8" Type="http://schemas.openxmlformats.org/officeDocument/2006/relationships/image" Target="../media/image32.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3.emf"/><Relationship Id="rId5" Type="http://schemas.openxmlformats.org/officeDocument/2006/relationships/oleObject" Target="../embeddings/oleObject21.bin"/><Relationship Id="rId6" Type="http://schemas.openxmlformats.org/officeDocument/2006/relationships/image" Target="../media/image34.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35.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6.emf"/><Relationship Id="rId5" Type="http://schemas.openxmlformats.org/officeDocument/2006/relationships/oleObject" Target="../embeddings/oleObject24.bin"/><Relationship Id="rId6" Type="http://schemas.openxmlformats.org/officeDocument/2006/relationships/image" Target="../media/image37.emf"/><Relationship Id="rId7" Type="http://schemas.openxmlformats.org/officeDocument/2006/relationships/oleObject" Target="../embeddings/oleObject25.bin"/><Relationship Id="rId8" Type="http://schemas.openxmlformats.org/officeDocument/2006/relationships/image" Target="../media/image38.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39.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6.doc"/><Relationship Id="rId5" Type="http://schemas.openxmlformats.org/officeDocument/2006/relationships/image" Target="../media/image40.png"/><Relationship Id="rId6" Type="http://schemas.openxmlformats.org/officeDocument/2006/relationships/oleObject" Target="../embeddings/Microsoft_Word_97_-_2004_Document7.doc"/><Relationship Id="rId7" Type="http://schemas.openxmlformats.org/officeDocument/2006/relationships/image" Target="../media/image41.png"/><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43.emf"/><Relationship Id="rId5" Type="http://schemas.openxmlformats.org/officeDocument/2006/relationships/oleObject" Target="../embeddings/oleObject28.bin"/><Relationship Id="rId6" Type="http://schemas.openxmlformats.org/officeDocument/2006/relationships/image" Target="../media/image44.emf"/><Relationship Id="rId7" Type="http://schemas.openxmlformats.org/officeDocument/2006/relationships/oleObject" Target="../embeddings/oleObject29.bin"/><Relationship Id="rId8" Type="http://schemas.openxmlformats.org/officeDocument/2006/relationships/image" Target="../media/image45.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46.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47.emf"/><Relationship Id="rId5" Type="http://schemas.openxmlformats.org/officeDocument/2006/relationships/oleObject" Target="../embeddings/oleObject32.bin"/><Relationship Id="rId6" Type="http://schemas.openxmlformats.org/officeDocument/2006/relationships/image" Target="../media/image48.emf"/><Relationship Id="rId7" Type="http://schemas.openxmlformats.org/officeDocument/2006/relationships/oleObject" Target="../embeddings/oleObject33.bin"/><Relationship Id="rId8" Type="http://schemas.openxmlformats.org/officeDocument/2006/relationships/image" Target="../media/image49.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50.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51.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5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F7E24D88-8B11-FB44-8C49-1068DAAC3DBD}" type="slidenum">
              <a:rPr lang="en-US" smtClean="0"/>
              <a:pPr/>
              <a:t>1</a:t>
            </a:fld>
            <a:endParaRPr lang="en-US" smtClean="0"/>
          </a:p>
        </p:txBody>
      </p:sp>
      <p:sp>
        <p:nvSpPr>
          <p:cNvPr id="3074" name="Rectangle 2"/>
          <p:cNvSpPr>
            <a:spLocks noGrp="1" noChangeArrowheads="1"/>
          </p:cNvSpPr>
          <p:nvPr>
            <p:ph type="ctrTitle"/>
          </p:nvPr>
        </p:nvSpPr>
        <p:spPr>
          <a:xfrm>
            <a:off x="685800" y="457200"/>
            <a:ext cx="7924800" cy="1905000"/>
          </a:xfrm>
        </p:spPr>
        <p:txBody>
          <a:bodyPr/>
          <a:lstStyle/>
          <a:p>
            <a:pPr>
              <a:defRPr/>
            </a:pPr>
            <a:r>
              <a:rPr lang="en-US" sz="4800" dirty="0" smtClean="0"/>
              <a:t>Anisotropic Elasticity</a:t>
            </a:r>
            <a:endParaRPr lang="en-US" dirty="0" smtClean="0"/>
          </a:p>
        </p:txBody>
      </p:sp>
      <p:sp>
        <p:nvSpPr>
          <p:cNvPr id="14340" name="Rectangle 5"/>
          <p:cNvSpPr>
            <a:spLocks noGrp="1" noChangeArrowheads="1"/>
          </p:cNvSpPr>
          <p:nvPr>
            <p:ph type="subTitle" idx="1"/>
          </p:nvPr>
        </p:nvSpPr>
        <p:spPr>
          <a:xfrm>
            <a:off x="1752600" y="2743200"/>
            <a:ext cx="6629400" cy="2133600"/>
          </a:xfrm>
          <a:noFill/>
        </p:spPr>
        <p:txBody>
          <a:bodyPr/>
          <a:lstStyle/>
          <a:p>
            <a:r>
              <a:rPr lang="en-US" dirty="0" smtClean="0"/>
              <a:t>27-750</a:t>
            </a:r>
          </a:p>
          <a:p>
            <a:r>
              <a:rPr lang="en-US" dirty="0" smtClean="0"/>
              <a:t>Texture, Microstructure &amp; Anisotropy</a:t>
            </a:r>
          </a:p>
          <a:p>
            <a:r>
              <a:rPr lang="en-US" dirty="0" smtClean="0"/>
              <a:t>A.D. Rollett</a:t>
            </a:r>
          </a:p>
        </p:txBody>
      </p:sp>
      <p:pic>
        <p:nvPicPr>
          <p:cNvPr id="14342" name="Picture 9" descr="cmu_web"/>
          <p:cNvPicPr>
            <a:picLocks noChangeAspect="1" noChangeArrowheads="1"/>
          </p:cNvPicPr>
          <p:nvPr/>
        </p:nvPicPr>
        <p:blipFill>
          <a:blip r:embed="rId2"/>
          <a:srcRect t="11351" r="26942" b="17929"/>
          <a:stretch>
            <a:fillRect/>
          </a:stretch>
        </p:blipFill>
        <p:spPr bwMode="auto">
          <a:xfrm>
            <a:off x="76200" y="76200"/>
            <a:ext cx="2997200" cy="603250"/>
          </a:xfrm>
          <a:prstGeom prst="rect">
            <a:avLst/>
          </a:prstGeom>
          <a:noFill/>
          <a:ln w="9525">
            <a:noFill/>
            <a:miter lim="800000"/>
            <a:headEnd/>
            <a:tailEnd/>
          </a:ln>
        </p:spPr>
      </p:pic>
      <p:sp>
        <p:nvSpPr>
          <p:cNvPr id="14343" name="Text Box 8"/>
          <p:cNvSpPr txBox="1">
            <a:spLocks noChangeArrowheads="1"/>
          </p:cNvSpPr>
          <p:nvPr/>
        </p:nvSpPr>
        <p:spPr bwMode="auto">
          <a:xfrm>
            <a:off x="3429000" y="6019800"/>
            <a:ext cx="3414337" cy="461665"/>
          </a:xfrm>
          <a:prstGeom prst="rect">
            <a:avLst/>
          </a:prstGeom>
          <a:noFill/>
          <a:ln w="9525">
            <a:noFill/>
            <a:miter lim="800000"/>
            <a:headEnd/>
            <a:tailEnd/>
          </a:ln>
        </p:spPr>
        <p:txBody>
          <a:bodyPr wrap="none">
            <a:prstTxWarp prst="textNoShape">
              <a:avLst/>
            </a:prstTxWarp>
            <a:spAutoFit/>
          </a:bodyPr>
          <a:lstStyle/>
          <a:p>
            <a:r>
              <a:rPr lang="en-US" i="1" dirty="0">
                <a:latin typeface="Cambria"/>
              </a:rPr>
              <a:t>Last revised:</a:t>
            </a:r>
            <a:r>
              <a:rPr lang="en-US" i="1" dirty="0" smtClean="0">
                <a:latin typeface="Cambria"/>
              </a:rPr>
              <a:t> </a:t>
            </a:r>
            <a:r>
              <a:rPr lang="en-US" i="1" dirty="0" smtClean="0">
                <a:latin typeface="Cambria"/>
              </a:rPr>
              <a:t>7</a:t>
            </a:r>
            <a:r>
              <a:rPr lang="en-US" i="1" baseline="30000" dirty="0" smtClean="0">
                <a:latin typeface="Cambria"/>
              </a:rPr>
              <a:t>th</a:t>
            </a:r>
            <a:r>
              <a:rPr lang="en-US" i="1" dirty="0" smtClean="0">
                <a:latin typeface="Cambria"/>
              </a:rPr>
              <a:t> Feb. </a:t>
            </a:r>
            <a:r>
              <a:rPr lang="en-US" i="1" dirty="0">
                <a:latin typeface="Cambria"/>
              </a:rPr>
              <a:t>‘</a:t>
            </a:r>
            <a:r>
              <a:rPr lang="en-US" i="1" dirty="0" smtClean="0">
                <a:latin typeface="Cambria"/>
              </a:rPr>
              <a:t>14</a:t>
            </a:r>
            <a:endParaRPr lang="en-US" i="1" dirty="0">
              <a:latin typeface="Cambria"/>
            </a:endParaRPr>
          </a:p>
        </p:txBody>
      </p:sp>
      <p:pic>
        <p:nvPicPr>
          <p:cNvPr id="8" name="Picture 11" descr="sealgraphic"/>
          <p:cNvPicPr>
            <a:picLocks noChangeAspect="1" noChangeArrowheads="1"/>
          </p:cNvPicPr>
          <p:nvPr/>
        </p:nvPicPr>
        <p:blipFill>
          <a:blip r:embed="rId3"/>
          <a:srcRect/>
          <a:stretch>
            <a:fillRect/>
          </a:stretch>
        </p:blipFill>
        <p:spPr bwMode="auto">
          <a:xfrm>
            <a:off x="7685981" y="103628"/>
            <a:ext cx="1381819" cy="134417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10</a:t>
            </a:fld>
            <a:endParaRPr lang="en-US" smtClean="0"/>
          </a:p>
        </p:txBody>
      </p:sp>
      <p:sp>
        <p:nvSpPr>
          <p:cNvPr id="4098" name="Rectangle 2"/>
          <p:cNvSpPr>
            <a:spLocks noGrp="1" noChangeArrowheads="1"/>
          </p:cNvSpPr>
          <p:nvPr>
            <p:ph type="title"/>
          </p:nvPr>
        </p:nvSpPr>
        <p:spPr/>
        <p:txBody>
          <a:bodyPr/>
          <a:lstStyle/>
          <a:p>
            <a:pPr>
              <a:defRPr/>
            </a:pPr>
            <a:r>
              <a:rPr lang="en-US"/>
              <a:t>Mathematical Descriptions</a:t>
            </a:r>
          </a:p>
        </p:txBody>
      </p:sp>
      <p:sp>
        <p:nvSpPr>
          <p:cNvPr id="19460" name="Rectangle 3"/>
          <p:cNvSpPr>
            <a:spLocks noGrp="1" noChangeArrowheads="1"/>
          </p:cNvSpPr>
          <p:nvPr>
            <p:ph type="body" idx="1"/>
          </p:nvPr>
        </p:nvSpPr>
        <p:spPr>
          <a:xfrm>
            <a:off x="1066800" y="1219200"/>
            <a:ext cx="7772400" cy="5638800"/>
          </a:xfrm>
        </p:spPr>
        <p:txBody>
          <a:bodyPr/>
          <a:lstStyle/>
          <a:p>
            <a:r>
              <a:rPr lang="en-US" sz="2400" dirty="0"/>
              <a:t>Mathematical descriptions of properties are available.</a:t>
            </a:r>
          </a:p>
          <a:p>
            <a:r>
              <a:rPr lang="en-US" sz="2400" dirty="0"/>
              <a:t>Mathematics, or a type of mathematics provides a </a:t>
            </a:r>
            <a:r>
              <a:rPr lang="en-US" sz="2400" i="1" dirty="0"/>
              <a:t>quantitative framework</a:t>
            </a:r>
            <a:r>
              <a:rPr lang="en-US" sz="2400" dirty="0"/>
              <a:t>. It is always necessary, however, to make a correspondence between mathematical variables and physical quantities.</a:t>
            </a:r>
          </a:p>
          <a:p>
            <a:r>
              <a:rPr lang="en-US" sz="2400" dirty="0"/>
              <a:t>In group theory one might say that there is a set of mathematical operations &amp; parameters, and a set of physical quantities and processes: if the mathematics is a good description, then the two sets are </a:t>
            </a:r>
            <a:r>
              <a:rPr lang="en-US" sz="2400" dirty="0" err="1"/>
              <a:t>isomorphous</a:t>
            </a:r>
            <a:r>
              <a:rPr lang="en-US" sz="2400" dirty="0" smtClean="0"/>
              <a:t>.</a:t>
            </a:r>
          </a:p>
          <a:p>
            <a:r>
              <a:rPr lang="en-US" sz="2400" dirty="0" smtClean="0"/>
              <a:t>This lecture makes extensive use of </a:t>
            </a:r>
            <a:r>
              <a:rPr lang="en-US" sz="2400" i="1" dirty="0" smtClean="0"/>
              <a:t>tensors</a:t>
            </a:r>
            <a:r>
              <a:rPr lang="en-US" sz="2400" dirty="0" smtClean="0"/>
              <a:t>.  A tensor is a quantity that can be transformed from one set of axes to another via the </a:t>
            </a:r>
            <a:r>
              <a:rPr lang="en-US" sz="2400" i="1" dirty="0" smtClean="0"/>
              <a:t>tensor transformation rule</a:t>
            </a:r>
            <a:r>
              <a:rPr lang="en-US" sz="2400" dirty="0" smtClean="0"/>
              <a:t> (next slide).</a:t>
            </a:r>
            <a:endParaRPr lang="en-US" sz="2400" dirty="0"/>
          </a:p>
        </p:txBody>
      </p:sp>
      <p:sp>
        <p:nvSpPr>
          <p:cNvPr id="19461" name="Rectangle 4"/>
          <p:cNvSpPr>
            <a:spLocks noChangeArrowheads="1"/>
          </p:cNvSpPr>
          <p:nvPr/>
        </p:nvSpPr>
        <p:spPr bwMode="auto">
          <a:xfrm>
            <a:off x="0" y="2133600"/>
            <a:ext cx="1066800" cy="3048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40C84E6-F845-844D-AE30-4418B3A562E0}" type="slidenum">
              <a:rPr lang="en-US" smtClean="0"/>
              <a:pPr/>
              <a:t>11</a:t>
            </a:fld>
            <a:endParaRPr lang="en-US" smtClean="0"/>
          </a:p>
        </p:txBody>
      </p:sp>
      <p:sp>
        <p:nvSpPr>
          <p:cNvPr id="119810" name="Rectangle 2"/>
          <p:cNvSpPr>
            <a:spLocks noGrp="1" noChangeArrowheads="1"/>
          </p:cNvSpPr>
          <p:nvPr>
            <p:ph type="title"/>
          </p:nvPr>
        </p:nvSpPr>
        <p:spPr/>
        <p:txBody>
          <a:bodyPr/>
          <a:lstStyle/>
          <a:p>
            <a:pPr>
              <a:defRPr/>
            </a:pPr>
            <a:r>
              <a:rPr lang="en-US"/>
              <a:t>Tensor: definition, contd.</a:t>
            </a:r>
          </a:p>
        </p:txBody>
      </p:sp>
      <p:sp>
        <p:nvSpPr>
          <p:cNvPr id="35844" name="Rectangle 3"/>
          <p:cNvSpPr>
            <a:spLocks noGrp="1" noChangeArrowheads="1"/>
          </p:cNvSpPr>
          <p:nvPr>
            <p:ph type="body" idx="1"/>
          </p:nvPr>
        </p:nvSpPr>
        <p:spPr>
          <a:xfrm>
            <a:off x="1066800" y="1447800"/>
            <a:ext cx="7848600" cy="5029200"/>
          </a:xfrm>
        </p:spPr>
        <p:txBody>
          <a:bodyPr/>
          <a:lstStyle/>
          <a:p>
            <a:r>
              <a:rPr lang="en-US" sz="2400" dirty="0"/>
              <a:t>In order for a quantity to “qualify” as a </a:t>
            </a:r>
            <a:r>
              <a:rPr lang="en-US" sz="2400" i="1" dirty="0"/>
              <a:t>tensor </a:t>
            </a:r>
            <a:r>
              <a:rPr lang="en-US" sz="2400" dirty="0"/>
              <a:t>it has to obey the </a:t>
            </a:r>
            <a:r>
              <a:rPr lang="en-US" sz="2400" i="1" dirty="0"/>
              <a:t>axis transformation rule</a:t>
            </a:r>
            <a:r>
              <a:rPr lang="en-US" sz="2400" dirty="0"/>
              <a:t>, as discussed in the previous slides.</a:t>
            </a:r>
          </a:p>
          <a:p>
            <a:r>
              <a:rPr lang="en-US" sz="2400" dirty="0"/>
              <a:t>The </a:t>
            </a:r>
            <a:r>
              <a:rPr lang="en-US" sz="2400" i="1" dirty="0"/>
              <a:t>transformation rule </a:t>
            </a:r>
            <a:r>
              <a:rPr lang="en-US" sz="2400" dirty="0"/>
              <a:t>defines relationships between transformed and untransformed tensors of various ranks.</a:t>
            </a:r>
            <a:br>
              <a:rPr lang="en-US" sz="2400" dirty="0"/>
            </a:br>
            <a:r>
              <a:rPr lang="en-US" sz="2400" dirty="0"/>
              <a:t/>
            </a:r>
            <a:br>
              <a:rPr lang="en-US" sz="2400" dirty="0"/>
            </a:br>
            <a:r>
              <a:rPr lang="en-US" sz="2400" dirty="0"/>
              <a:t>Vector:			</a:t>
            </a:r>
            <a:r>
              <a:rPr lang="en-US" sz="2400" i="1" dirty="0" err="1">
                <a:latin typeface="Cambria"/>
              </a:rPr>
              <a:t>V’</a:t>
            </a:r>
            <a:r>
              <a:rPr lang="en-US" sz="2400" i="1" baseline="-25000" dirty="0" err="1">
                <a:latin typeface="Cambria"/>
              </a:rPr>
              <a:t>i</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ij</a:t>
            </a:r>
            <a:r>
              <a:rPr lang="en-US" sz="2400" i="1" dirty="0" err="1">
                <a:latin typeface="Cambria"/>
              </a:rPr>
              <a:t>V</a:t>
            </a:r>
            <a:r>
              <a:rPr lang="en-US" sz="2400" i="1" baseline="-25000" dirty="0" err="1">
                <a:latin typeface="Cambria"/>
              </a:rPr>
              <a:t>j</a:t>
            </a:r>
            <a:r>
              <a:rPr lang="en-US" sz="2400" i="1" baseline="-25000" dirty="0">
                <a:latin typeface="Cambria"/>
              </a:rPr>
              <a:t/>
            </a:r>
            <a:br>
              <a:rPr lang="en-US" sz="2400" i="1" baseline="-25000" dirty="0">
                <a:latin typeface="Cambria"/>
              </a:rPr>
            </a:br>
            <a:r>
              <a:rPr lang="en-US" sz="2400" dirty="0"/>
              <a:t>2</a:t>
            </a:r>
            <a:r>
              <a:rPr lang="en-US" sz="2400" baseline="30000" dirty="0"/>
              <a:t>nd</a:t>
            </a:r>
            <a:r>
              <a:rPr lang="en-US" sz="2400" dirty="0"/>
              <a:t> rank			</a:t>
            </a:r>
            <a:r>
              <a:rPr lang="en-US" sz="2400" i="1" dirty="0" err="1">
                <a:latin typeface="Cambria"/>
              </a:rPr>
              <a:t>T’</a:t>
            </a:r>
            <a:r>
              <a:rPr lang="en-US" sz="2400" i="1" baseline="-25000" dirty="0" err="1">
                <a:latin typeface="Cambria"/>
              </a:rPr>
              <a:t>ij</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ik</a:t>
            </a:r>
            <a:r>
              <a:rPr lang="en-US" sz="2400" i="1" dirty="0" err="1">
                <a:latin typeface="Cambria"/>
              </a:rPr>
              <a:t>a</a:t>
            </a:r>
            <a:r>
              <a:rPr lang="en-US" sz="2400" i="1" baseline="-25000" dirty="0" err="1">
                <a:latin typeface="Cambria"/>
              </a:rPr>
              <a:t>il</a:t>
            </a:r>
            <a:r>
              <a:rPr lang="en-US" sz="2400" i="1" dirty="0" err="1">
                <a:latin typeface="Cambria"/>
              </a:rPr>
              <a:t>T</a:t>
            </a:r>
            <a:r>
              <a:rPr lang="en-US" sz="2400" i="1" baseline="-25000" dirty="0" err="1">
                <a:latin typeface="Cambria"/>
              </a:rPr>
              <a:t>kl</a:t>
            </a:r>
            <a:r>
              <a:rPr lang="en-US" sz="2400" i="1" baseline="-25000" dirty="0"/>
              <a:t/>
            </a:r>
            <a:br>
              <a:rPr lang="en-US" sz="2400" i="1" baseline="-25000" dirty="0"/>
            </a:br>
            <a:r>
              <a:rPr lang="en-US" sz="2400" dirty="0"/>
              <a:t>3</a:t>
            </a:r>
            <a:r>
              <a:rPr lang="en-US" sz="2400" baseline="30000" dirty="0"/>
              <a:t>rd</a:t>
            </a:r>
            <a:r>
              <a:rPr lang="en-US" sz="2400" dirty="0"/>
              <a:t> rank	</a:t>
            </a:r>
            <a:r>
              <a:rPr lang="en-US" sz="2400" i="1" baseline="-25000" dirty="0"/>
              <a:t> </a:t>
            </a:r>
            <a:r>
              <a:rPr lang="en-US" sz="2400" dirty="0"/>
              <a:t>		</a:t>
            </a:r>
            <a:r>
              <a:rPr lang="en-US" sz="2400" i="1" dirty="0" err="1">
                <a:latin typeface="Cambria"/>
              </a:rPr>
              <a:t>T’</a:t>
            </a:r>
            <a:r>
              <a:rPr lang="en-US" sz="2400" i="1" baseline="-25000" dirty="0" err="1">
                <a:latin typeface="Cambria"/>
              </a:rPr>
              <a:t>ijk</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il</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kn</a:t>
            </a:r>
            <a:r>
              <a:rPr lang="en-US" sz="2400" i="1" dirty="0" err="1">
                <a:latin typeface="Cambria"/>
              </a:rPr>
              <a:t>T</a:t>
            </a:r>
            <a:r>
              <a:rPr lang="en-US" sz="2400" i="1" baseline="-25000" dirty="0" err="1">
                <a:latin typeface="Cambria"/>
              </a:rPr>
              <a:t>lmn</a:t>
            </a:r>
            <a:r>
              <a:rPr lang="en-US" sz="2400" i="1" baseline="-25000" dirty="0"/>
              <a:t/>
            </a:r>
            <a:br>
              <a:rPr lang="en-US" sz="2400" i="1" baseline="-25000" dirty="0"/>
            </a:br>
            <a:r>
              <a:rPr lang="en-US" sz="2400" dirty="0"/>
              <a:t>4</a:t>
            </a:r>
            <a:r>
              <a:rPr lang="en-US" sz="2400" baseline="30000" dirty="0"/>
              <a:t>th</a:t>
            </a:r>
            <a:r>
              <a:rPr lang="en-US" sz="2400" dirty="0"/>
              <a:t> rank</a:t>
            </a:r>
            <a:r>
              <a:rPr lang="en-US" sz="2400" i="1" baseline="-25000" dirty="0"/>
              <a:t> </a:t>
            </a:r>
            <a:r>
              <a:rPr lang="en-US" sz="2400" dirty="0"/>
              <a:t>			</a:t>
            </a:r>
            <a:r>
              <a:rPr lang="en-US" sz="2400" i="1" dirty="0" err="1">
                <a:latin typeface="Cambria"/>
              </a:rPr>
              <a:t>T’</a:t>
            </a:r>
            <a:r>
              <a:rPr lang="en-US" sz="2400" i="1" baseline="-25000" dirty="0" err="1">
                <a:latin typeface="Cambria"/>
              </a:rPr>
              <a:t>ijkl</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in</a:t>
            </a:r>
            <a:r>
              <a:rPr lang="en-US" sz="2400" i="1" dirty="0" err="1">
                <a:latin typeface="Cambria"/>
              </a:rPr>
              <a:t>a</a:t>
            </a:r>
            <a:r>
              <a:rPr lang="en-US" sz="2400" i="1" baseline="-25000" dirty="0" err="1">
                <a:latin typeface="Cambria"/>
              </a:rPr>
              <a:t>ko</a:t>
            </a:r>
            <a:r>
              <a:rPr lang="en-US" sz="2400" i="1" dirty="0" err="1">
                <a:latin typeface="Cambria"/>
              </a:rPr>
              <a:t>a</a:t>
            </a:r>
            <a:r>
              <a:rPr lang="en-US" sz="2400" i="1" baseline="-25000" dirty="0" err="1">
                <a:latin typeface="Cambria"/>
              </a:rPr>
              <a:t>lp</a:t>
            </a:r>
            <a:r>
              <a:rPr lang="en-US" sz="2400" i="1" dirty="0" err="1">
                <a:latin typeface="Cambria"/>
              </a:rPr>
              <a:t>T</a:t>
            </a:r>
            <a:r>
              <a:rPr lang="en-US" sz="2400" i="1" baseline="-25000" dirty="0" err="1">
                <a:latin typeface="Cambria"/>
              </a:rPr>
              <a:t>mnop</a:t>
            </a:r>
            <a:endParaRPr lang="en-US" sz="2400" i="1" baseline="-25000" dirty="0"/>
          </a:p>
          <a:p>
            <a:endParaRPr lang="en-US" sz="2400" i="1" baseline="-25000" dirty="0"/>
          </a:p>
          <a:p>
            <a:endParaRPr lang="en-US" sz="2400" i="1" baseline="-25000" dirty="0"/>
          </a:p>
        </p:txBody>
      </p:sp>
      <p:sp>
        <p:nvSpPr>
          <p:cNvPr id="35845" name="Rectangle 4"/>
          <p:cNvSpPr>
            <a:spLocks noChangeArrowheads="1"/>
          </p:cNvSpPr>
          <p:nvPr/>
        </p:nvSpPr>
        <p:spPr bwMode="auto">
          <a:xfrm>
            <a:off x="0" y="5067300"/>
            <a:ext cx="1066800" cy="3810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Rectangle 1"/>
          <p:cNvSpPr/>
          <p:nvPr/>
        </p:nvSpPr>
        <p:spPr>
          <a:xfrm>
            <a:off x="1828800" y="5569803"/>
            <a:ext cx="6400800" cy="830997"/>
          </a:xfrm>
          <a:prstGeom prst="rect">
            <a:avLst/>
          </a:prstGeom>
        </p:spPr>
        <p:txBody>
          <a:bodyPr wrap="square">
            <a:spAutoFit/>
          </a:bodyPr>
          <a:lstStyle/>
          <a:p>
            <a:r>
              <a:rPr lang="en-US" altLang="ja-JP" b="1" dirty="0">
                <a:solidFill>
                  <a:srgbClr val="FF0000"/>
                </a:solidFill>
                <a:latin typeface="Calibri"/>
                <a:cs typeface="Calibri"/>
              </a:rPr>
              <a:t>This rule is a critical piece of information, which you must know how to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E48E6708-DA6A-064B-942C-92A32CC7D3E0}" type="slidenum">
              <a:rPr lang="en-US" smtClean="0"/>
              <a:pPr/>
              <a:t>12</a:t>
            </a:fld>
            <a:endParaRPr lang="en-US" smtClean="0"/>
          </a:p>
        </p:txBody>
      </p:sp>
      <p:sp>
        <p:nvSpPr>
          <p:cNvPr id="67586" name="Rectangle 2"/>
          <p:cNvSpPr>
            <a:spLocks noGrp="1" noChangeArrowheads="1"/>
          </p:cNvSpPr>
          <p:nvPr>
            <p:ph type="title"/>
          </p:nvPr>
        </p:nvSpPr>
        <p:spPr/>
        <p:txBody>
          <a:bodyPr/>
          <a:lstStyle/>
          <a:p>
            <a:pPr>
              <a:defRPr/>
            </a:pPr>
            <a:r>
              <a:rPr lang="en-US"/>
              <a:t>Non-Linear properties, example</a:t>
            </a:r>
          </a:p>
        </p:txBody>
      </p:sp>
      <p:sp>
        <p:nvSpPr>
          <p:cNvPr id="20486" name="Rectangle 3"/>
          <p:cNvSpPr>
            <a:spLocks noGrp="1" noChangeArrowheads="1"/>
          </p:cNvSpPr>
          <p:nvPr>
            <p:ph type="body" idx="1"/>
          </p:nvPr>
        </p:nvSpPr>
        <p:spPr>
          <a:xfrm>
            <a:off x="1066800" y="1219200"/>
            <a:ext cx="7772400" cy="3657600"/>
          </a:xfrm>
        </p:spPr>
        <p:txBody>
          <a:bodyPr/>
          <a:lstStyle/>
          <a:p>
            <a:r>
              <a:rPr lang="en-US" sz="2000" dirty="0"/>
              <a:t>Another important example of non-linear</a:t>
            </a:r>
            <a:r>
              <a:rPr lang="en-US" sz="2000" dirty="0" smtClean="0"/>
              <a:t> anisotropic properties </a:t>
            </a:r>
            <a:r>
              <a:rPr lang="en-US" sz="2000" dirty="0"/>
              <a:t>is plasticity, i.e. the irreversible deformation of solids.  </a:t>
            </a:r>
          </a:p>
          <a:p>
            <a:r>
              <a:rPr lang="en-US" sz="2000" dirty="0"/>
              <a:t>A typical description of the response at plastic yield </a:t>
            </a:r>
            <a:br>
              <a:rPr lang="en-US" sz="2000" dirty="0"/>
            </a:br>
            <a:r>
              <a:rPr lang="en-US" sz="2000" dirty="0"/>
              <a:t>(what happens when you load a material to its yield stress)</a:t>
            </a:r>
            <a:br>
              <a:rPr lang="en-US" sz="2000" dirty="0"/>
            </a:br>
            <a:r>
              <a:rPr lang="en-US" sz="2000" dirty="0"/>
              <a:t>is elastic-perfectly plastic.  In other </a:t>
            </a:r>
            <a:br>
              <a:rPr lang="en-US" sz="2000" dirty="0"/>
            </a:br>
            <a:r>
              <a:rPr lang="en-US" sz="2000" dirty="0"/>
              <a:t>words, the material responds </a:t>
            </a:r>
            <a:br>
              <a:rPr lang="en-US" sz="2000" dirty="0"/>
            </a:br>
            <a:r>
              <a:rPr lang="en-US" sz="2000" dirty="0"/>
              <a:t>elastically until the yield stress is </a:t>
            </a:r>
            <a:br>
              <a:rPr lang="en-US" sz="2000" dirty="0"/>
            </a:br>
            <a:r>
              <a:rPr lang="en-US" sz="2000" dirty="0"/>
              <a:t>reached, at which point the stress </a:t>
            </a:r>
            <a:br>
              <a:rPr lang="en-US" sz="2000" dirty="0"/>
            </a:br>
            <a:r>
              <a:rPr lang="en-US" sz="2000" dirty="0"/>
              <a:t>remains constant (strain rate </a:t>
            </a:r>
            <a:br>
              <a:rPr lang="en-US" sz="2000" dirty="0"/>
            </a:br>
            <a:r>
              <a:rPr lang="en-US" sz="2000" dirty="0"/>
              <a:t>unlimited).         </a:t>
            </a:r>
          </a:p>
        </p:txBody>
      </p:sp>
      <p:graphicFrame>
        <p:nvGraphicFramePr>
          <p:cNvPr id="20482" name="Object 2"/>
          <p:cNvGraphicFramePr>
            <a:graphicFrameLocks noChangeAspect="1"/>
          </p:cNvGraphicFramePr>
          <p:nvPr/>
        </p:nvGraphicFramePr>
        <p:xfrm>
          <a:off x="5410200" y="2667000"/>
          <a:ext cx="3494088" cy="1981200"/>
        </p:xfrm>
        <a:graphic>
          <a:graphicData uri="http://schemas.openxmlformats.org/presentationml/2006/ole">
            <mc:AlternateContent xmlns:mc="http://schemas.openxmlformats.org/markup-compatibility/2006">
              <mc:Choice xmlns:v="urn:schemas-microsoft-com:vml" Requires="v">
                <p:oleObj spid="_x0000_s20493" name="Document" r:id="rId3" imgW="3493008" imgH="3666744" progId="Word.Document.8">
                  <p:embed/>
                </p:oleObj>
              </mc:Choice>
              <mc:Fallback>
                <p:oleObj name="Document" r:id="rId3" imgW="3493008" imgH="3666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b="45973"/>
                      <a:stretch>
                        <a:fillRect/>
                      </a:stretch>
                    </p:blipFill>
                    <p:spPr bwMode="auto">
                      <a:xfrm>
                        <a:off x="5410200" y="2667000"/>
                        <a:ext cx="34940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6896100" y="4927600"/>
          <a:ext cx="1597025" cy="1030288"/>
        </p:xfrm>
        <a:graphic>
          <a:graphicData uri="http://schemas.openxmlformats.org/presentationml/2006/ole">
            <mc:AlternateContent xmlns:mc="http://schemas.openxmlformats.org/markup-compatibility/2006">
              <mc:Choice xmlns:v="urn:schemas-microsoft-com:vml" Requires="v">
                <p:oleObj spid="_x0000_s20494" name="Equation" r:id="rId5" imgW="787400" imgH="508000" progId="Equation.3">
                  <p:embed/>
                </p:oleObj>
              </mc:Choice>
              <mc:Fallback>
                <p:oleObj name="Equation" r:id="rId5" imgW="7874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4927600"/>
                        <a:ext cx="15970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487" name="Text Box 6"/>
          <p:cNvSpPr txBox="1">
            <a:spLocks noChangeArrowheads="1"/>
          </p:cNvSpPr>
          <p:nvPr/>
        </p:nvSpPr>
        <p:spPr bwMode="auto">
          <a:xfrm>
            <a:off x="1419225" y="4648200"/>
            <a:ext cx="5286375" cy="1465263"/>
          </a:xfrm>
          <a:prstGeom prst="rect">
            <a:avLst/>
          </a:prstGeom>
          <a:noFill/>
          <a:ln w="9525">
            <a:noFill/>
            <a:miter lim="800000"/>
            <a:headEnd/>
            <a:tailEnd/>
          </a:ln>
        </p:spPr>
        <p:txBody>
          <a:bodyPr>
            <a:prstTxWarp prst="textNoShape">
              <a:avLst/>
            </a:prstTxWarp>
            <a:spAutoFit/>
          </a:bodyPr>
          <a:lstStyle/>
          <a:p>
            <a:r>
              <a:rPr lang="en-US" sz="1800" dirty="0">
                <a:latin typeface="Calibri"/>
              </a:rPr>
              <a:t>•  A more realistic description is a power-law with a large exponent, n~50.  The stress is scaled by the </a:t>
            </a:r>
            <a:r>
              <a:rPr lang="en-US" sz="1800" i="1" dirty="0" err="1">
                <a:latin typeface="Calibri"/>
              </a:rPr>
              <a:t>crss</a:t>
            </a:r>
            <a:r>
              <a:rPr lang="en-US" sz="1800" dirty="0">
                <a:latin typeface="Calibri"/>
              </a:rPr>
              <a:t>, and be expressed as either shear stress-</a:t>
            </a:r>
            <a:br>
              <a:rPr lang="en-US" sz="1800" dirty="0">
                <a:latin typeface="Calibri"/>
              </a:rPr>
            </a:br>
            <a:r>
              <a:rPr lang="en-US" sz="1800" dirty="0">
                <a:latin typeface="Calibri"/>
              </a:rPr>
              <a:t>shear strain rate [graph], or tensile stress-tensile strain [equation].</a:t>
            </a:r>
          </a:p>
        </p:txBody>
      </p:sp>
      <p:sp>
        <p:nvSpPr>
          <p:cNvPr id="20488" name="Rectangle 7"/>
          <p:cNvSpPr>
            <a:spLocks noChangeArrowheads="1"/>
          </p:cNvSpPr>
          <p:nvPr/>
        </p:nvSpPr>
        <p:spPr bwMode="auto">
          <a:xfrm>
            <a:off x="0" y="3505200"/>
            <a:ext cx="1066800" cy="6858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9" name="TextBox 8"/>
          <p:cNvSpPr txBox="1"/>
          <p:nvPr/>
        </p:nvSpPr>
        <p:spPr>
          <a:xfrm>
            <a:off x="6858000" y="6324600"/>
            <a:ext cx="928221" cy="369332"/>
          </a:xfrm>
          <a:prstGeom prst="rect">
            <a:avLst/>
          </a:prstGeom>
          <a:noFill/>
        </p:spPr>
        <p:txBody>
          <a:bodyPr wrap="none" rtlCol="0">
            <a:spAutoFit/>
          </a:bodyPr>
          <a:lstStyle/>
          <a:p>
            <a:r>
              <a:rPr lang="en-US" sz="1800" dirty="0" smtClean="0">
                <a:latin typeface="Cambria"/>
              </a:rPr>
              <a:t>[</a:t>
            </a:r>
            <a:r>
              <a:rPr lang="en-US" sz="1800" dirty="0" err="1" smtClean="0">
                <a:latin typeface="Cambria"/>
              </a:rPr>
              <a:t>Kocks</a:t>
            </a:r>
            <a:r>
              <a:rPr lang="en-US" sz="1800" dirty="0" smtClean="0">
                <a:latin typeface="Cambria"/>
              </a:rPr>
              <a:t>]</a:t>
            </a:r>
            <a:endParaRPr lang="en-US" sz="1800" dirty="0">
              <a:latin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151B75C-4E7E-A14E-B136-FCC99100655C}" type="slidenum">
              <a:rPr lang="en-US" smtClean="0"/>
              <a:pPr/>
              <a:t>13</a:t>
            </a:fld>
            <a:endParaRPr lang="en-US" smtClean="0"/>
          </a:p>
        </p:txBody>
      </p:sp>
      <p:sp>
        <p:nvSpPr>
          <p:cNvPr id="39938" name="Rectangle 2"/>
          <p:cNvSpPr>
            <a:spLocks noGrp="1" noChangeArrowheads="1"/>
          </p:cNvSpPr>
          <p:nvPr>
            <p:ph type="title"/>
          </p:nvPr>
        </p:nvSpPr>
        <p:spPr/>
        <p:txBody>
          <a:bodyPr/>
          <a:lstStyle/>
          <a:p>
            <a:pPr>
              <a:defRPr/>
            </a:pPr>
            <a:r>
              <a:rPr lang="en-US"/>
              <a:t>Linear properties</a:t>
            </a:r>
          </a:p>
        </p:txBody>
      </p:sp>
      <p:sp>
        <p:nvSpPr>
          <p:cNvPr id="21508" name="Rectangle 3"/>
          <p:cNvSpPr>
            <a:spLocks noGrp="1" noChangeArrowheads="1"/>
          </p:cNvSpPr>
          <p:nvPr>
            <p:ph type="body" idx="1"/>
          </p:nvPr>
        </p:nvSpPr>
        <p:spPr>
          <a:xfrm>
            <a:off x="1447800" y="1295400"/>
            <a:ext cx="7239000" cy="4419600"/>
          </a:xfrm>
        </p:spPr>
        <p:txBody>
          <a:bodyPr/>
          <a:lstStyle/>
          <a:p>
            <a:pPr>
              <a:lnSpc>
                <a:spcPct val="90000"/>
              </a:lnSpc>
            </a:pPr>
            <a:r>
              <a:rPr lang="en-US" dirty="0">
                <a:ea typeface="Cambria"/>
                <a:cs typeface="Cambria"/>
              </a:rPr>
              <a:t>Certain properties, such as elasticity in most cases, are linear which means that we can simplify even further to obtain</a:t>
            </a:r>
            <a:br>
              <a:rPr lang="en-US" dirty="0">
                <a:ea typeface="Cambria"/>
                <a:cs typeface="Cambria"/>
              </a:rPr>
            </a:br>
            <a:r>
              <a:rPr lang="en-US" i="1" dirty="0">
                <a:ea typeface="Cambria"/>
                <a:cs typeface="Cambria"/>
              </a:rPr>
              <a:t/>
            </a:r>
            <a:br>
              <a:rPr lang="en-US" i="1" dirty="0">
                <a:ea typeface="Cambria"/>
                <a:cs typeface="Cambria"/>
              </a:rPr>
            </a:br>
            <a:r>
              <a:rPr lang="en-US" i="1" dirty="0">
                <a:ea typeface="Cambria"/>
                <a:cs typeface="Cambria"/>
              </a:rPr>
              <a:t>			</a:t>
            </a:r>
            <a:r>
              <a:rPr lang="en-US" i="1" dirty="0">
                <a:latin typeface="Cambria"/>
                <a:ea typeface="Cambria"/>
                <a:cs typeface="Cambria"/>
              </a:rPr>
              <a:t>R = R</a:t>
            </a:r>
            <a:r>
              <a:rPr lang="en-US" i="1" baseline="-25000" dirty="0">
                <a:latin typeface="Cambria"/>
                <a:ea typeface="Cambria"/>
                <a:cs typeface="Cambria"/>
              </a:rPr>
              <a:t>0</a:t>
            </a:r>
            <a:r>
              <a:rPr lang="en-US" i="1" dirty="0">
                <a:latin typeface="Cambria"/>
                <a:ea typeface="Cambria"/>
                <a:cs typeface="Cambria"/>
              </a:rPr>
              <a:t> + </a:t>
            </a:r>
            <a:r>
              <a:rPr lang="en-US" b="1" dirty="0">
                <a:latin typeface="Cambria"/>
                <a:ea typeface="Cambria"/>
                <a:cs typeface="Cambria"/>
              </a:rPr>
              <a:t>P</a:t>
            </a:r>
            <a:r>
              <a:rPr lang="en-US" i="1" dirty="0">
                <a:latin typeface="Cambria"/>
                <a:ea typeface="Cambria"/>
                <a:cs typeface="Cambria"/>
              </a:rPr>
              <a:t>F</a:t>
            </a:r>
            <a:r>
              <a:rPr lang="en-US" dirty="0">
                <a:latin typeface="Cambria"/>
                <a:ea typeface="Cambria"/>
                <a:cs typeface="Cambria"/>
              </a:rPr>
              <a:t/>
            </a:r>
            <a:br>
              <a:rPr lang="en-US" dirty="0">
                <a:latin typeface="Cambria"/>
                <a:ea typeface="Cambria"/>
                <a:cs typeface="Cambria"/>
              </a:rPr>
            </a:br>
            <a:r>
              <a:rPr lang="en-US" dirty="0">
                <a:ea typeface="Cambria"/>
                <a:cs typeface="Cambria"/>
              </a:rPr>
              <a:t>or if </a:t>
            </a:r>
            <a:r>
              <a:rPr lang="en-US" i="1" dirty="0">
                <a:latin typeface="Cambria"/>
                <a:ea typeface="Cambria"/>
                <a:cs typeface="Cambria"/>
              </a:rPr>
              <a:t>R</a:t>
            </a:r>
            <a:r>
              <a:rPr lang="en-US" i="1" baseline="-25000" dirty="0">
                <a:latin typeface="Cambria"/>
                <a:ea typeface="Cambria"/>
                <a:cs typeface="Cambria"/>
              </a:rPr>
              <a:t>0</a:t>
            </a:r>
            <a:r>
              <a:rPr lang="en-US" dirty="0">
                <a:latin typeface="Cambria"/>
                <a:ea typeface="Cambria"/>
                <a:cs typeface="Cambria"/>
              </a:rPr>
              <a:t> = 0</a:t>
            </a:r>
            <a:r>
              <a:rPr lang="en-US" dirty="0">
                <a:ea typeface="Cambria"/>
                <a:cs typeface="Cambria"/>
              </a:rPr>
              <a:t>,</a:t>
            </a:r>
            <a:br>
              <a:rPr lang="en-US" dirty="0">
                <a:ea typeface="Cambria"/>
                <a:cs typeface="Cambria"/>
              </a:rPr>
            </a:br>
            <a:r>
              <a:rPr lang="en-US" dirty="0">
                <a:ea typeface="Cambria"/>
                <a:cs typeface="Cambria"/>
              </a:rPr>
              <a:t>			</a:t>
            </a:r>
            <a:r>
              <a:rPr lang="en-US" i="1" dirty="0">
                <a:latin typeface="Cambria"/>
                <a:ea typeface="Cambria"/>
                <a:cs typeface="Cambria"/>
              </a:rPr>
              <a:t>R</a:t>
            </a:r>
            <a:r>
              <a:rPr lang="en-US" dirty="0">
                <a:latin typeface="Cambria"/>
                <a:ea typeface="Cambria"/>
                <a:cs typeface="Cambria"/>
              </a:rPr>
              <a:t> = </a:t>
            </a:r>
            <a:r>
              <a:rPr lang="en-US" b="1" i="1" dirty="0">
                <a:latin typeface="Cambria"/>
                <a:ea typeface="Cambria"/>
                <a:cs typeface="Cambria"/>
              </a:rPr>
              <a:t>P</a:t>
            </a:r>
            <a:r>
              <a:rPr lang="en-US" i="1" dirty="0">
                <a:latin typeface="Cambria"/>
                <a:ea typeface="Cambria"/>
                <a:cs typeface="Cambria"/>
              </a:rPr>
              <a:t>F</a:t>
            </a:r>
            <a:r>
              <a:rPr lang="en-US" dirty="0">
                <a:ea typeface="Cambria"/>
                <a:cs typeface="Cambria"/>
              </a:rPr>
              <a:t>.</a:t>
            </a:r>
            <a:br>
              <a:rPr lang="en-US" dirty="0">
                <a:ea typeface="Cambria"/>
                <a:cs typeface="Cambria"/>
              </a:rPr>
            </a:br>
            <a:r>
              <a:rPr lang="en-US" dirty="0">
                <a:ea typeface="Cambria"/>
                <a:cs typeface="Cambria"/>
              </a:rPr>
              <a:t/>
            </a:r>
            <a:br>
              <a:rPr lang="en-US" dirty="0">
                <a:ea typeface="Cambria"/>
                <a:cs typeface="Cambria"/>
              </a:rPr>
            </a:br>
            <a:r>
              <a:rPr lang="en-US" dirty="0">
                <a:solidFill>
                  <a:schemeClr val="accent2"/>
                </a:solidFill>
                <a:ea typeface="Cambria"/>
                <a:cs typeface="Cambria"/>
              </a:rPr>
              <a:t>e.g. elasticity:	</a:t>
            </a:r>
            <a:r>
              <a:rPr lang="en-US" b="1" dirty="0">
                <a:solidFill>
                  <a:schemeClr val="accent2"/>
                </a:solidFill>
                <a:latin typeface="Symbol" charset="2"/>
                <a:ea typeface="Cambria"/>
                <a:cs typeface="Cambria"/>
              </a:rPr>
              <a:t>s</a:t>
            </a:r>
            <a:r>
              <a:rPr lang="en-US" dirty="0">
                <a:solidFill>
                  <a:schemeClr val="accent2"/>
                </a:solidFill>
                <a:ea typeface="Cambria"/>
                <a:cs typeface="Cambria"/>
              </a:rPr>
              <a:t> = </a:t>
            </a:r>
            <a:r>
              <a:rPr lang="en-US" i="1" dirty="0">
                <a:solidFill>
                  <a:schemeClr val="accent2"/>
                </a:solidFill>
                <a:latin typeface="Cambria"/>
                <a:ea typeface="Cambria"/>
                <a:cs typeface="Cambria"/>
              </a:rPr>
              <a:t>C</a:t>
            </a:r>
            <a:r>
              <a:rPr lang="en-US" dirty="0">
                <a:solidFill>
                  <a:schemeClr val="accent2"/>
                </a:solidFill>
                <a:ea typeface="Cambria"/>
                <a:cs typeface="Cambria"/>
              </a:rPr>
              <a:t> </a:t>
            </a:r>
            <a:r>
              <a:rPr lang="en-US" b="1" dirty="0">
                <a:solidFill>
                  <a:schemeClr val="accent2"/>
                </a:solidFill>
                <a:latin typeface="Symbol" charset="2"/>
                <a:ea typeface="Cambria"/>
                <a:cs typeface="Cambria"/>
              </a:rPr>
              <a:t>e</a:t>
            </a:r>
            <a:br>
              <a:rPr lang="en-US" b="1" dirty="0">
                <a:solidFill>
                  <a:schemeClr val="accent2"/>
                </a:solidFill>
                <a:latin typeface="Symbol" charset="2"/>
                <a:ea typeface="Cambria"/>
                <a:cs typeface="Cambria"/>
              </a:rPr>
            </a:br>
            <a:r>
              <a:rPr lang="en-US" b="1" dirty="0">
                <a:solidFill>
                  <a:schemeClr val="accent2"/>
                </a:solidFill>
                <a:latin typeface="Symbol" charset="2"/>
                <a:ea typeface="Cambria"/>
                <a:cs typeface="Cambria"/>
              </a:rPr>
              <a:t/>
            </a:r>
            <a:br>
              <a:rPr lang="en-US" b="1" dirty="0">
                <a:solidFill>
                  <a:schemeClr val="accent2"/>
                </a:solidFill>
                <a:latin typeface="Symbol" charset="2"/>
                <a:ea typeface="Cambria"/>
                <a:cs typeface="Cambria"/>
              </a:rPr>
            </a:br>
            <a:r>
              <a:rPr lang="en-US" dirty="0">
                <a:solidFill>
                  <a:schemeClr val="accent2"/>
                </a:solidFill>
                <a:ea typeface="Cambria"/>
                <a:cs typeface="Cambria"/>
              </a:rPr>
              <a:t>In tension, </a:t>
            </a:r>
            <a:r>
              <a:rPr lang="en-US" i="1" dirty="0">
                <a:solidFill>
                  <a:schemeClr val="accent2"/>
                </a:solidFill>
                <a:latin typeface="Cambria"/>
                <a:ea typeface="Cambria"/>
                <a:cs typeface="Cambria"/>
              </a:rPr>
              <a:t>C</a:t>
            </a:r>
            <a:r>
              <a:rPr lang="en-US" i="1" dirty="0">
                <a:solidFill>
                  <a:schemeClr val="accent2"/>
                </a:solidFill>
                <a:ea typeface="Cambria"/>
                <a:cs typeface="Cambria"/>
              </a:rPr>
              <a:t> </a:t>
            </a:r>
            <a:r>
              <a:rPr lang="en-US" i="1" dirty="0">
                <a:solidFill>
                  <a:schemeClr val="accent2"/>
                </a:solidFill>
                <a:ea typeface="Cambria"/>
                <a:cs typeface="Cambria"/>
                <a:sym typeface="Symbol" charset="2"/>
              </a:rPr>
              <a:t> Young’s modulus, </a:t>
            </a:r>
            <a:r>
              <a:rPr lang="en-US" i="1" dirty="0">
                <a:solidFill>
                  <a:schemeClr val="accent2"/>
                </a:solidFill>
                <a:latin typeface="Cambria"/>
                <a:ea typeface="Cambria"/>
                <a:cs typeface="Cambria"/>
                <a:sym typeface="Symbol" charset="2"/>
              </a:rPr>
              <a:t>Y</a:t>
            </a:r>
            <a:r>
              <a:rPr lang="en-US" i="1" dirty="0">
                <a:solidFill>
                  <a:schemeClr val="accent2"/>
                </a:solidFill>
                <a:ea typeface="Cambria"/>
                <a:cs typeface="Cambria"/>
                <a:sym typeface="Symbol" charset="2"/>
              </a:rPr>
              <a:t> or </a:t>
            </a:r>
            <a:r>
              <a:rPr lang="en-US" i="1" dirty="0">
                <a:solidFill>
                  <a:schemeClr val="accent2"/>
                </a:solidFill>
                <a:latin typeface="Cambria"/>
                <a:ea typeface="Cambria"/>
                <a:cs typeface="Cambria"/>
                <a:sym typeface="Symbol" charset="2"/>
              </a:rPr>
              <a:t>E</a:t>
            </a:r>
            <a:r>
              <a:rPr lang="en-US" i="1" dirty="0">
                <a:solidFill>
                  <a:schemeClr val="accent2"/>
                </a:solidFill>
                <a:ea typeface="Cambria"/>
                <a:cs typeface="Cambria"/>
                <a:sym typeface="Symbol" charset="2"/>
              </a:rPr>
              <a:t>.</a:t>
            </a:r>
            <a:endParaRPr lang="en-US" dirty="0"/>
          </a:p>
        </p:txBody>
      </p:sp>
      <p:sp>
        <p:nvSpPr>
          <p:cNvPr id="21509" name="Text Box 5"/>
          <p:cNvSpPr txBox="1">
            <a:spLocks noChangeArrowheads="1"/>
          </p:cNvSpPr>
          <p:nvPr/>
        </p:nvSpPr>
        <p:spPr bwMode="auto">
          <a:xfrm>
            <a:off x="6858000" y="3886200"/>
            <a:ext cx="1279317" cy="461665"/>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Cambria"/>
              </a:rPr>
              <a:t>stiffness</a:t>
            </a:r>
            <a:endParaRPr lang="en-US" dirty="0">
              <a:latin typeface="Cambria"/>
            </a:endParaRPr>
          </a:p>
        </p:txBody>
      </p:sp>
      <p:sp>
        <p:nvSpPr>
          <p:cNvPr id="21510" name="Line 6"/>
          <p:cNvSpPr>
            <a:spLocks noChangeShapeType="1"/>
          </p:cNvSpPr>
          <p:nvPr/>
        </p:nvSpPr>
        <p:spPr bwMode="auto">
          <a:xfrm flipH="1">
            <a:off x="5181600" y="4114800"/>
            <a:ext cx="1752600" cy="685800"/>
          </a:xfrm>
          <a:prstGeom prst="line">
            <a:avLst/>
          </a:prstGeom>
          <a:noFill/>
          <a:ln w="9525">
            <a:solidFill>
              <a:srgbClr val="9933FF"/>
            </a:solidFill>
            <a:round/>
            <a:headEnd/>
            <a:tailEnd type="triangle" w="med" len="med"/>
          </a:ln>
        </p:spPr>
        <p:txBody>
          <a:bodyPr wrap="none" anchor="ctr">
            <a:prstTxWarp prst="textNoShape">
              <a:avLst/>
            </a:prstTxWarp>
          </a:bodyPr>
          <a:lstStyle/>
          <a:p>
            <a:endParaRPr lang="en-US" dirty="0">
              <a:latin typeface="Cambria"/>
            </a:endParaRPr>
          </a:p>
        </p:txBody>
      </p:sp>
      <p:sp>
        <p:nvSpPr>
          <p:cNvPr id="21511" name="Rectangle 7"/>
          <p:cNvSpPr>
            <a:spLocks noChangeArrowheads="1"/>
          </p:cNvSpPr>
          <p:nvPr/>
        </p:nvSpPr>
        <p:spPr bwMode="auto">
          <a:xfrm>
            <a:off x="0" y="3505200"/>
            <a:ext cx="1066800" cy="6858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4C89779B-4EFD-A044-830C-1C366B4A21DB}" type="slidenum">
              <a:rPr lang="en-US" smtClean="0"/>
              <a:pPr/>
              <a:t>14</a:t>
            </a:fld>
            <a:endParaRPr lang="en-US" smtClean="0"/>
          </a:p>
        </p:txBody>
      </p:sp>
      <p:sp>
        <p:nvSpPr>
          <p:cNvPr id="80898" name="Rectangle 2"/>
          <p:cNvSpPr>
            <a:spLocks noGrp="1" noChangeArrowheads="1"/>
          </p:cNvSpPr>
          <p:nvPr>
            <p:ph type="title"/>
          </p:nvPr>
        </p:nvSpPr>
        <p:spPr/>
        <p:txBody>
          <a:bodyPr/>
          <a:lstStyle/>
          <a:p>
            <a:pPr>
              <a:defRPr/>
            </a:pPr>
            <a:r>
              <a:rPr lang="en-US"/>
              <a:t>Elasticity</a:t>
            </a:r>
          </a:p>
        </p:txBody>
      </p:sp>
      <p:sp>
        <p:nvSpPr>
          <p:cNvPr id="22532" name="Rectangle 3"/>
          <p:cNvSpPr>
            <a:spLocks noGrp="1" noChangeArrowheads="1"/>
          </p:cNvSpPr>
          <p:nvPr>
            <p:ph type="body" idx="1"/>
          </p:nvPr>
        </p:nvSpPr>
        <p:spPr>
          <a:xfrm>
            <a:off x="1066800" y="1447800"/>
            <a:ext cx="7772400" cy="4114800"/>
          </a:xfrm>
        </p:spPr>
        <p:txBody>
          <a:bodyPr/>
          <a:lstStyle/>
          <a:p>
            <a:r>
              <a:rPr lang="en-US" sz="2400" i="1" dirty="0"/>
              <a:t>Elasticity</a:t>
            </a:r>
            <a:r>
              <a:rPr lang="en-US" sz="2400" dirty="0"/>
              <a:t>: example of a property that requires tensors to describe it fully.</a:t>
            </a:r>
          </a:p>
          <a:p>
            <a:r>
              <a:rPr lang="en-US" sz="2400" dirty="0"/>
              <a:t>Even in cubic metals, a crystal is quite anisotropic.  The [111] in many cubic metals is stiffer than the [100] direction.</a:t>
            </a:r>
          </a:p>
          <a:p>
            <a:r>
              <a:rPr lang="en-US" sz="2400" dirty="0"/>
              <a:t>Even in cubic materials, 3 numbers/coefficients/</a:t>
            </a:r>
            <a:r>
              <a:rPr lang="en-US" sz="2400" dirty="0" err="1"/>
              <a:t>moduli</a:t>
            </a:r>
            <a:r>
              <a:rPr lang="en-US" sz="2400" dirty="0"/>
              <a:t> are required to describe elastic properties; isotropic materials only require 2.</a:t>
            </a:r>
          </a:p>
          <a:p>
            <a:r>
              <a:rPr lang="en-US" sz="2400" i="1" dirty="0"/>
              <a:t>Familiarity with Miller </a:t>
            </a:r>
            <a:r>
              <a:rPr lang="en-US" sz="2400" i="1" dirty="0" smtClean="0"/>
              <a:t>indices, suffix notation, Einstein convention, </a:t>
            </a:r>
            <a:r>
              <a:rPr lang="en-US" sz="2400" i="1" dirty="0" err="1" smtClean="0"/>
              <a:t>Kronecker</a:t>
            </a:r>
            <a:r>
              <a:rPr lang="en-US" sz="2400" i="1" dirty="0" smtClean="0"/>
              <a:t> delta, permutation tensor, and tensors </a:t>
            </a:r>
            <a:r>
              <a:rPr lang="en-US" sz="2400" i="1" dirty="0"/>
              <a:t>is assumed.</a:t>
            </a:r>
            <a:endParaRPr lang="en-US" sz="2400" dirty="0"/>
          </a:p>
          <a:p>
            <a:endParaRPr lang="en-US" sz="2400" dirty="0"/>
          </a:p>
        </p:txBody>
      </p:sp>
      <p:sp>
        <p:nvSpPr>
          <p:cNvPr id="22533" name="Rectangle 4"/>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D32E4D9A-7E39-5341-88DA-5293F43A4C63}" type="slidenum">
              <a:rPr lang="en-US" smtClean="0"/>
              <a:pPr/>
              <a:t>15</a:t>
            </a:fld>
            <a:endParaRPr lang="en-US" smtClean="0"/>
          </a:p>
        </p:txBody>
      </p:sp>
      <p:sp>
        <p:nvSpPr>
          <p:cNvPr id="49154" name="Rectangle 2"/>
          <p:cNvSpPr>
            <a:spLocks noGrp="1" noChangeArrowheads="1"/>
          </p:cNvSpPr>
          <p:nvPr>
            <p:ph type="title"/>
          </p:nvPr>
        </p:nvSpPr>
        <p:spPr/>
        <p:txBody>
          <a:bodyPr/>
          <a:lstStyle/>
          <a:p>
            <a:pPr>
              <a:defRPr/>
            </a:pPr>
            <a:r>
              <a:rPr lang="en-US"/>
              <a:t>Elastic Anisotropy: 1</a:t>
            </a:r>
          </a:p>
        </p:txBody>
      </p:sp>
      <p:sp>
        <p:nvSpPr>
          <p:cNvPr id="23556" name="Rectangle 3"/>
          <p:cNvSpPr>
            <a:spLocks noGrp="1" noChangeArrowheads="1"/>
          </p:cNvSpPr>
          <p:nvPr>
            <p:ph type="body" idx="1"/>
          </p:nvPr>
        </p:nvSpPr>
        <p:spPr>
          <a:xfrm>
            <a:off x="1066800" y="1219200"/>
            <a:ext cx="7848600" cy="5486400"/>
          </a:xfrm>
        </p:spPr>
        <p:txBody>
          <a:bodyPr/>
          <a:lstStyle/>
          <a:p>
            <a:r>
              <a:rPr lang="en-US" dirty="0">
                <a:ea typeface="Cambria"/>
                <a:cs typeface="Cambria"/>
              </a:rPr>
              <a:t>First we restate the linear elastic relations for the properties </a:t>
            </a:r>
            <a:r>
              <a:rPr lang="en-US" i="1" dirty="0">
                <a:ea typeface="Cambria"/>
                <a:cs typeface="Cambria"/>
              </a:rPr>
              <a:t>Compliance</a:t>
            </a:r>
            <a:r>
              <a:rPr lang="en-US" dirty="0">
                <a:ea typeface="Cambria"/>
                <a:cs typeface="Cambria"/>
              </a:rPr>
              <a:t>, written </a:t>
            </a:r>
            <a:r>
              <a:rPr lang="en-US" i="1" dirty="0">
                <a:ea typeface="Cambria"/>
                <a:cs typeface="Cambria"/>
              </a:rPr>
              <a:t>S</a:t>
            </a:r>
            <a:r>
              <a:rPr lang="en-US" dirty="0">
                <a:ea typeface="Cambria"/>
                <a:cs typeface="Cambria"/>
              </a:rPr>
              <a:t>, and </a:t>
            </a:r>
            <a:r>
              <a:rPr lang="en-US" i="1" dirty="0">
                <a:ea typeface="Cambria"/>
                <a:cs typeface="Cambria"/>
              </a:rPr>
              <a:t>Stiffness</a:t>
            </a:r>
            <a:r>
              <a:rPr lang="en-US" dirty="0">
                <a:ea typeface="Cambria"/>
                <a:cs typeface="Cambria"/>
              </a:rPr>
              <a:t>, written </a:t>
            </a:r>
            <a:r>
              <a:rPr lang="en-US" i="1" dirty="0">
                <a:ea typeface="Cambria"/>
                <a:cs typeface="Cambria"/>
              </a:rPr>
              <a:t>C </a:t>
            </a:r>
            <a:r>
              <a:rPr lang="en-US" dirty="0" smtClean="0">
                <a:ea typeface="Cambria"/>
                <a:cs typeface="Cambria"/>
              </a:rPr>
              <a:t>(admittedly not very logical choice of notation)</a:t>
            </a:r>
            <a:r>
              <a:rPr lang="en-US" dirty="0">
                <a:ea typeface="Cambria"/>
                <a:cs typeface="Cambria"/>
              </a:rPr>
              <a:t>, which connect stress, </a:t>
            </a:r>
            <a:r>
              <a:rPr lang="en-US" b="1" dirty="0">
                <a:latin typeface="Symbol" charset="2"/>
                <a:ea typeface="Cambria"/>
                <a:cs typeface="Cambria"/>
              </a:rPr>
              <a:t>s</a:t>
            </a:r>
            <a:r>
              <a:rPr lang="en-US" dirty="0">
                <a:ea typeface="Cambria"/>
                <a:cs typeface="Cambria"/>
              </a:rPr>
              <a:t>, and strain, </a:t>
            </a:r>
            <a:r>
              <a:rPr lang="en-US" b="1" dirty="0">
                <a:latin typeface="Symbol" charset="2"/>
                <a:ea typeface="Cambria"/>
                <a:cs typeface="Cambria"/>
              </a:rPr>
              <a:t>e</a:t>
            </a:r>
            <a:r>
              <a:rPr lang="en-US" dirty="0">
                <a:ea typeface="Cambria"/>
                <a:cs typeface="Cambria"/>
              </a:rPr>
              <a:t>. We write it first in vector-tensor notation with </a:t>
            </a:r>
            <a:r>
              <a:rPr lang="en-US" i="1" dirty="0">
                <a:ea typeface="Cambria"/>
                <a:cs typeface="Cambria"/>
              </a:rPr>
              <a:t>“:”</a:t>
            </a:r>
            <a:r>
              <a:rPr lang="en-US" dirty="0">
                <a:ea typeface="Cambria"/>
                <a:cs typeface="Cambria"/>
              </a:rPr>
              <a:t> signifying </a:t>
            </a:r>
            <a:r>
              <a:rPr lang="en-US" i="1" dirty="0">
                <a:ea typeface="Cambria"/>
                <a:cs typeface="Cambria"/>
              </a:rPr>
              <a:t>inner product </a:t>
            </a:r>
            <a:r>
              <a:rPr lang="en-US" dirty="0">
                <a:ea typeface="Cambria"/>
                <a:cs typeface="Cambria"/>
              </a:rPr>
              <a:t>(i.e. add up terms that have a common suffix or index in them): </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a:t>
            </a:r>
            <a:r>
              <a:rPr lang="en-US" dirty="0" err="1">
                <a:latin typeface="Cambria"/>
                <a:ea typeface="Cambria"/>
                <a:cs typeface="Cambria"/>
              </a:rPr>
              <a:t>:</a:t>
            </a:r>
            <a:r>
              <a:rPr lang="en-US" b="1" dirty="0" err="1">
                <a:latin typeface="Symbol" charset="2"/>
                <a:ea typeface="Cambria"/>
                <a:cs typeface="Cambria"/>
              </a:rPr>
              <a:t>e</a:t>
            </a:r>
            <a:r>
              <a:rPr lang="en-US" b="1" dirty="0">
                <a:latin typeface="Symbol" charset="2"/>
                <a:ea typeface="Cambria"/>
                <a:cs typeface="Cambria"/>
              </a:rPr>
              <a:t/>
            </a:r>
            <a:br>
              <a:rPr lang="en-US" b="1" dirty="0">
                <a:latin typeface="Symbol" charset="2"/>
                <a:ea typeface="Cambria"/>
                <a:cs typeface="Cambria"/>
              </a:rPr>
            </a:br>
            <a:r>
              <a:rPr lang="en-US" b="1" dirty="0">
                <a:latin typeface="Symbol" charset="2"/>
                <a:ea typeface="Cambria"/>
                <a:cs typeface="Cambria"/>
              </a:rPr>
              <a:t>			</a:t>
            </a:r>
            <a:r>
              <a:rPr lang="en-US" b="1" dirty="0" err="1">
                <a:latin typeface="Symbol" charset="2"/>
                <a:ea typeface="Cambria"/>
                <a:cs typeface="Cambria"/>
              </a:rPr>
              <a:t>e</a:t>
            </a:r>
            <a:r>
              <a:rPr lang="en-US" dirty="0">
                <a:latin typeface="Cambria"/>
                <a:ea typeface="Cambria"/>
                <a:cs typeface="Cambria"/>
              </a:rPr>
              <a:t> = </a:t>
            </a:r>
            <a:r>
              <a:rPr lang="en-US" i="1" dirty="0" err="1">
                <a:latin typeface="Cambria"/>
                <a:ea typeface="Cambria"/>
                <a:cs typeface="Cambria"/>
              </a:rPr>
              <a:t>S</a:t>
            </a:r>
            <a:r>
              <a:rPr lang="en-US" dirty="0" err="1">
                <a:latin typeface="Cambria"/>
                <a:ea typeface="Cambria"/>
                <a:cs typeface="Cambria"/>
              </a:rPr>
              <a:t>:</a:t>
            </a:r>
            <a:r>
              <a:rPr lang="en-US" b="1" dirty="0" err="1">
                <a:latin typeface="Symbol" charset="2"/>
                <a:ea typeface="Cambria"/>
                <a:cs typeface="Cambria"/>
              </a:rPr>
              <a:t>s</a:t>
            </a:r>
            <a:endParaRPr lang="en-US" b="1" dirty="0">
              <a:latin typeface="Symbol" charset="2"/>
              <a:ea typeface="Cambria"/>
              <a:cs typeface="Cambria"/>
            </a:endParaRPr>
          </a:p>
          <a:p>
            <a:r>
              <a:rPr lang="en-US" dirty="0">
                <a:ea typeface="Cambria"/>
                <a:cs typeface="Cambria"/>
              </a:rPr>
              <a:t>In </a:t>
            </a:r>
            <a:r>
              <a:rPr lang="en-US" i="1" dirty="0">
                <a:ea typeface="Cambria"/>
                <a:cs typeface="Cambria"/>
              </a:rPr>
              <a:t>component </a:t>
            </a:r>
            <a:r>
              <a:rPr lang="en-US" dirty="0">
                <a:ea typeface="Cambria"/>
                <a:cs typeface="Cambria"/>
              </a:rPr>
              <a:t>form (with suffices),</a:t>
            </a:r>
            <a:br>
              <a:rPr lang="en-US" dirty="0">
                <a:ea typeface="Cambria"/>
                <a:cs typeface="Cambria"/>
              </a:rPr>
            </a:br>
            <a:r>
              <a:rPr lang="en-US" dirty="0">
                <a:ea typeface="Cambria"/>
                <a:cs typeface="Cambria"/>
              </a:rPr>
              <a:t>			</a:t>
            </a:r>
            <a:r>
              <a:rPr lang="en-US" dirty="0" err="1">
                <a:latin typeface="Symbol" charset="2"/>
                <a:ea typeface="Cambria"/>
                <a:cs typeface="Cambria"/>
              </a:rPr>
              <a:t>s</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C</a:t>
            </a:r>
            <a:r>
              <a:rPr lang="en-US" baseline="-25000" dirty="0" err="1">
                <a:latin typeface="Cambria"/>
                <a:ea typeface="Cambria"/>
                <a:cs typeface="Cambria"/>
              </a:rPr>
              <a:t>ijkl</a:t>
            </a:r>
            <a:r>
              <a:rPr lang="en-US" dirty="0" err="1">
                <a:latin typeface="Symbol" charset="2"/>
                <a:ea typeface="Cambria"/>
                <a:cs typeface="Cambria"/>
              </a:rPr>
              <a:t>e</a:t>
            </a:r>
            <a:r>
              <a:rPr lang="en-US" baseline="-25000" dirty="0" err="1">
                <a:latin typeface="Cambria"/>
                <a:ea typeface="Cambria"/>
                <a:cs typeface="Cambria"/>
              </a:rPr>
              <a:t>kl</a:t>
            </a:r>
            <a:r>
              <a:rPr lang="en-US" b="1" dirty="0">
                <a:ea typeface="Cambria"/>
                <a:cs typeface="Cambria"/>
              </a:rPr>
              <a:t/>
            </a:r>
            <a:br>
              <a:rPr lang="en-US" b="1" dirty="0">
                <a:ea typeface="Cambria"/>
                <a:cs typeface="Cambria"/>
              </a:rPr>
            </a:br>
            <a:r>
              <a:rPr lang="en-US" b="1" dirty="0">
                <a:ea typeface="Cambria"/>
                <a:cs typeface="Cambria"/>
              </a:rPr>
              <a:t>			</a:t>
            </a:r>
            <a:r>
              <a:rPr lang="en-US"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ijkl</a:t>
            </a:r>
            <a:r>
              <a:rPr lang="en-US" dirty="0" err="1">
                <a:latin typeface="Symbol" charset="2"/>
                <a:ea typeface="Cambria"/>
                <a:cs typeface="Cambria"/>
              </a:rPr>
              <a:t>s</a:t>
            </a:r>
            <a:r>
              <a:rPr lang="en-US" baseline="-25000" dirty="0" err="1">
                <a:latin typeface="Cambria"/>
                <a:ea typeface="Cambria"/>
                <a:cs typeface="Cambria"/>
              </a:rPr>
              <a:t>kl</a:t>
            </a:r>
            <a:endParaRPr lang="en-US" dirty="0">
              <a:latin typeface="Cambria"/>
              <a:ea typeface="Cambria"/>
              <a:cs typeface="Cambria"/>
            </a:endParaRPr>
          </a:p>
        </p:txBody>
      </p:sp>
      <p:sp>
        <p:nvSpPr>
          <p:cNvPr id="23557"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79BE9F6-6849-F24E-AC28-05667CD4CB24}" type="slidenum">
              <a:rPr lang="en-US" smtClean="0"/>
              <a:pPr/>
              <a:t>16</a:t>
            </a:fld>
            <a:endParaRPr lang="en-US" smtClean="0"/>
          </a:p>
        </p:txBody>
      </p:sp>
      <p:sp>
        <p:nvSpPr>
          <p:cNvPr id="50178" name="Rectangle 2"/>
          <p:cNvSpPr>
            <a:spLocks noGrp="1" noChangeArrowheads="1"/>
          </p:cNvSpPr>
          <p:nvPr>
            <p:ph type="title"/>
          </p:nvPr>
        </p:nvSpPr>
        <p:spPr/>
        <p:txBody>
          <a:bodyPr/>
          <a:lstStyle/>
          <a:p>
            <a:pPr>
              <a:defRPr/>
            </a:pPr>
            <a:r>
              <a:rPr lang="en-US"/>
              <a:t>Elastic Anisotropy: 2</a:t>
            </a:r>
          </a:p>
        </p:txBody>
      </p:sp>
      <p:sp>
        <p:nvSpPr>
          <p:cNvPr id="23556" name="Rectangle 3"/>
          <p:cNvSpPr>
            <a:spLocks noGrp="1" noChangeArrowheads="1"/>
          </p:cNvSpPr>
          <p:nvPr>
            <p:ph type="body" idx="1"/>
          </p:nvPr>
        </p:nvSpPr>
        <p:spPr>
          <a:xfrm>
            <a:off x="1219200" y="1371600"/>
            <a:ext cx="7772400" cy="5257800"/>
          </a:xfrm>
        </p:spPr>
        <p:txBody>
          <a:bodyPr/>
          <a:lstStyle/>
          <a:p>
            <a:pPr>
              <a:buFontTx/>
              <a:buNone/>
              <a:defRPr/>
            </a:pPr>
            <a:r>
              <a:rPr lang="en-US" dirty="0">
                <a:ea typeface="Cambria"/>
                <a:cs typeface="Cambria"/>
              </a:rPr>
              <a:t>The definitions of the stress and strain tensors mean that they are both symmetric (second rank) tensors.  Therefore we can see that</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23</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2311</a:t>
            </a:r>
            <a:r>
              <a:rPr lang="en-US" dirty="0">
                <a:latin typeface="Symbol" charset="2"/>
                <a:ea typeface="Cambria"/>
                <a:cs typeface="Cambria"/>
              </a:rPr>
              <a:t>s</a:t>
            </a:r>
            <a:r>
              <a:rPr lang="en-US" baseline="-25000" dirty="0">
                <a:ea typeface="Cambria"/>
                <a:cs typeface="Cambria"/>
              </a:rPr>
              <a:t>11</a:t>
            </a:r>
            <a:r>
              <a:rPr lang="en-US" dirty="0">
                <a:ea typeface="Cambria"/>
                <a:cs typeface="Cambria"/>
              </a:rPr>
              <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32</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3211</a:t>
            </a:r>
            <a:r>
              <a:rPr lang="en-US" dirty="0">
                <a:latin typeface="Symbol" charset="2"/>
                <a:ea typeface="Cambria"/>
                <a:cs typeface="Cambria"/>
              </a:rPr>
              <a:t>s</a:t>
            </a:r>
            <a:r>
              <a:rPr lang="en-US" baseline="-25000" dirty="0">
                <a:ea typeface="Cambria"/>
                <a:cs typeface="Cambria"/>
              </a:rPr>
              <a:t>11 </a:t>
            </a:r>
            <a:r>
              <a:rPr lang="en-US" dirty="0">
                <a:ea typeface="Cambria"/>
                <a:cs typeface="Cambria"/>
              </a:rPr>
              <a:t>= </a:t>
            </a:r>
            <a:r>
              <a:rPr lang="en-US" dirty="0">
                <a:latin typeface="Symbol" charset="2"/>
                <a:ea typeface="Cambria"/>
                <a:cs typeface="Cambria"/>
              </a:rPr>
              <a:t>e</a:t>
            </a:r>
            <a:r>
              <a:rPr lang="en-US" baseline="-25000" dirty="0">
                <a:ea typeface="Cambria"/>
                <a:cs typeface="Cambria"/>
              </a:rPr>
              <a:t>23</a:t>
            </a:r>
            <a:r>
              <a:rPr lang="en-US" dirty="0">
                <a:ea typeface="Cambria"/>
                <a:cs typeface="Cambria"/>
              </a:rPr>
              <a:t> 	</a:t>
            </a:r>
            <a:br>
              <a:rPr lang="en-US" dirty="0">
                <a:ea typeface="Cambria"/>
                <a:cs typeface="Cambria"/>
              </a:rPr>
            </a:br>
            <a:r>
              <a:rPr lang="en-US" dirty="0">
                <a:ea typeface="Cambria"/>
                <a:cs typeface="Cambria"/>
              </a:rPr>
              <a:t>which means that,	</a:t>
            </a:r>
            <a:br>
              <a:rPr lang="en-US" dirty="0">
                <a:ea typeface="Cambria"/>
                <a:cs typeface="Cambria"/>
              </a:rPr>
            </a:br>
            <a:r>
              <a:rPr lang="en-US" dirty="0">
                <a:ea typeface="Cambria"/>
                <a:cs typeface="Cambria"/>
              </a:rPr>
              <a:t>			</a:t>
            </a:r>
            <a:r>
              <a:rPr lang="en-US" i="1" dirty="0">
                <a:latin typeface="Cambria"/>
                <a:ea typeface="Cambria"/>
                <a:cs typeface="Cambria"/>
              </a:rPr>
              <a:t>S</a:t>
            </a:r>
            <a:r>
              <a:rPr lang="en-US" baseline="-25000" dirty="0">
                <a:latin typeface="Cambria"/>
                <a:ea typeface="Cambria"/>
                <a:cs typeface="Cambria"/>
              </a:rPr>
              <a:t>2311</a:t>
            </a:r>
            <a:r>
              <a:rPr lang="en-US" dirty="0">
                <a:latin typeface="Cambria"/>
                <a:ea typeface="Cambria"/>
                <a:cs typeface="Cambria"/>
              </a:rPr>
              <a:t> = </a:t>
            </a:r>
            <a:r>
              <a:rPr lang="en-US" i="1" dirty="0">
                <a:latin typeface="Cambria"/>
                <a:ea typeface="Cambria"/>
                <a:cs typeface="Cambria"/>
              </a:rPr>
              <a:t>S</a:t>
            </a:r>
            <a:r>
              <a:rPr lang="en-US" baseline="-25000" dirty="0">
                <a:latin typeface="Cambria"/>
                <a:ea typeface="Cambria"/>
                <a:cs typeface="Cambria"/>
              </a:rPr>
              <a:t>3211</a:t>
            </a:r>
            <a:r>
              <a:rPr lang="en-US" dirty="0">
                <a:ea typeface="Cambria"/>
                <a:cs typeface="Cambria"/>
              </a:rPr>
              <a:t/>
            </a:r>
            <a:br>
              <a:rPr lang="en-US" dirty="0">
                <a:ea typeface="Cambria"/>
                <a:cs typeface="Cambria"/>
              </a:rPr>
            </a:br>
            <a:r>
              <a:rPr lang="en-US" dirty="0">
                <a:ea typeface="Cambria"/>
                <a:cs typeface="Cambria"/>
              </a:rPr>
              <a:t>and in general,</a:t>
            </a:r>
            <a:br>
              <a:rPr lang="en-US" dirty="0">
                <a:ea typeface="Cambria"/>
                <a:cs typeface="Cambria"/>
              </a:rPr>
            </a:br>
            <a:r>
              <a:rPr lang="en-US" dirty="0">
                <a:ea typeface="Cambria"/>
                <a:cs typeface="Cambria"/>
              </a:rPr>
              <a:t>			</a:t>
            </a:r>
            <a:r>
              <a:rPr lang="en-US" i="1" dirty="0" err="1">
                <a:latin typeface="Cambria"/>
                <a:ea typeface="Cambria"/>
                <a:cs typeface="Cambria"/>
              </a:rPr>
              <a:t>S</a:t>
            </a:r>
            <a:r>
              <a:rPr lang="en-US" baseline="-25000" dirty="0" err="1">
                <a:latin typeface="Cambria"/>
                <a:ea typeface="Cambria"/>
                <a:cs typeface="Cambria"/>
              </a:rPr>
              <a:t>ijkl</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jikl</a:t>
            </a:r>
            <a:endParaRPr lang="en-US" baseline="-25000" dirty="0">
              <a:ea typeface="Cambria"/>
              <a:cs typeface="Cambria"/>
            </a:endParaRPr>
          </a:p>
          <a:p>
            <a:pPr>
              <a:buFontTx/>
              <a:buNone/>
              <a:defRPr/>
            </a:pPr>
            <a:r>
              <a:rPr lang="en-US" dirty="0">
                <a:ea typeface="Cambria"/>
                <a:cs typeface="Cambria"/>
              </a:rPr>
              <a:t>We will see later on that this reduces considerably the number of different coefficients needed.</a:t>
            </a:r>
            <a:endParaRPr lang="en-US" baseline="-25000" dirty="0">
              <a:ea typeface="Cambria"/>
              <a:cs typeface="Cambria"/>
            </a:endParaRPr>
          </a:p>
        </p:txBody>
      </p:sp>
      <p:sp>
        <p:nvSpPr>
          <p:cNvPr id="24581"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079C255E-231B-3449-8178-1D0D10CED2E2}" type="slidenum">
              <a:rPr lang="en-US" smtClean="0"/>
              <a:pPr/>
              <a:t>17</a:t>
            </a:fld>
            <a:endParaRPr lang="en-US" smtClean="0"/>
          </a:p>
        </p:txBody>
      </p:sp>
      <p:sp>
        <p:nvSpPr>
          <p:cNvPr id="51202" name="Rectangle 2"/>
          <p:cNvSpPr>
            <a:spLocks noGrp="1" noChangeArrowheads="1"/>
          </p:cNvSpPr>
          <p:nvPr>
            <p:ph type="title"/>
          </p:nvPr>
        </p:nvSpPr>
        <p:spPr/>
        <p:txBody>
          <a:bodyPr/>
          <a:lstStyle/>
          <a:p>
            <a:pPr>
              <a:defRPr/>
            </a:pPr>
            <a:r>
              <a:rPr lang="en-US"/>
              <a:t>Stiffness in sample coords.</a:t>
            </a:r>
          </a:p>
        </p:txBody>
      </p:sp>
      <p:sp>
        <p:nvSpPr>
          <p:cNvPr id="25604" name="Rectangle 3"/>
          <p:cNvSpPr>
            <a:spLocks noGrp="1" noChangeArrowheads="1"/>
          </p:cNvSpPr>
          <p:nvPr>
            <p:ph type="body" idx="1"/>
          </p:nvPr>
        </p:nvSpPr>
        <p:spPr>
          <a:xfrm>
            <a:off x="1066800" y="1447800"/>
            <a:ext cx="7848600" cy="5105400"/>
          </a:xfrm>
        </p:spPr>
        <p:txBody>
          <a:bodyPr/>
          <a:lstStyle/>
          <a:p>
            <a:r>
              <a:rPr lang="en-US" sz="2400" dirty="0">
                <a:ea typeface="Cambria"/>
                <a:cs typeface="Cambria"/>
              </a:rPr>
              <a:t>Consider how to express the elastic properties of a single crystal in the sample coordinates.  In this case we need to rotate the (4</a:t>
            </a:r>
            <a:r>
              <a:rPr lang="en-US" sz="2400" baseline="30000" dirty="0">
                <a:ea typeface="Cambria"/>
                <a:cs typeface="Cambria"/>
              </a:rPr>
              <a:t>th</a:t>
            </a:r>
            <a:r>
              <a:rPr lang="en-US" sz="2400" dirty="0">
                <a:ea typeface="Cambria"/>
                <a:cs typeface="Cambria"/>
              </a:rPr>
              <a:t> rank) tensor</a:t>
            </a:r>
            <a:r>
              <a:rPr lang="en-US" sz="2400" dirty="0" smtClean="0">
                <a:ea typeface="Cambria"/>
                <a:cs typeface="Cambria"/>
              </a:rPr>
              <a:t> stiffness from </a:t>
            </a:r>
            <a:r>
              <a:rPr lang="en-US" sz="2400" dirty="0">
                <a:ea typeface="Cambria"/>
                <a:cs typeface="Cambria"/>
              </a:rPr>
              <a:t>crystal coordinates </a:t>
            </a:r>
            <a:r>
              <a:rPr lang="en-US" sz="2400" b="1" dirty="0">
                <a:ea typeface="Cambria"/>
                <a:cs typeface="Cambria"/>
              </a:rPr>
              <a:t>to</a:t>
            </a:r>
            <a:r>
              <a:rPr lang="en-US" sz="2400" dirty="0">
                <a:ea typeface="Cambria"/>
                <a:cs typeface="Cambria"/>
              </a:rPr>
              <a:t> sample coordinates using the orientation (matrix), </a:t>
            </a:r>
            <a:r>
              <a:rPr lang="en-US" sz="2400" i="1" dirty="0">
                <a:latin typeface="Cambria"/>
                <a:ea typeface="Cambria"/>
                <a:cs typeface="Cambria"/>
              </a:rPr>
              <a:t>a</a:t>
            </a:r>
            <a:r>
              <a:rPr lang="en-US" sz="2400" i="1" dirty="0" smtClean="0">
                <a:ea typeface="Cambria"/>
                <a:cs typeface="Cambria"/>
              </a:rPr>
              <a:t> </a:t>
            </a:r>
            <a:r>
              <a:rPr lang="en-US" sz="2400" dirty="0" smtClean="0">
                <a:ea typeface="Cambria"/>
                <a:cs typeface="Cambria"/>
              </a:rPr>
              <a:t>:</a:t>
            </a:r>
            <a:r>
              <a:rPr lang="en-US" sz="2400" dirty="0">
                <a:ea typeface="Cambria"/>
                <a:cs typeface="Cambria"/>
              </a:rPr>
              <a:t/>
            </a:r>
            <a:br>
              <a:rPr lang="en-US" sz="2400" dirty="0">
                <a:ea typeface="Cambria"/>
                <a:cs typeface="Cambria"/>
              </a:rPr>
            </a:br>
            <a:r>
              <a:rPr lang="en-US" sz="2400" dirty="0">
                <a:ea typeface="Cambria"/>
                <a:cs typeface="Cambria"/>
              </a:rPr>
              <a:t>			</a:t>
            </a:r>
            <a:r>
              <a:rPr lang="en-US" sz="2400" i="1" dirty="0" err="1">
                <a:latin typeface="Cambria"/>
                <a:ea typeface="Cambria"/>
                <a:cs typeface="Cambria"/>
              </a:rPr>
              <a:t>c</a:t>
            </a:r>
            <a:r>
              <a:rPr lang="en-US" sz="2400" baseline="-25000" dirty="0" err="1">
                <a:latin typeface="Cambria"/>
                <a:ea typeface="Cambria"/>
                <a:cs typeface="Cambria"/>
              </a:rPr>
              <a:t>ijkl</a:t>
            </a:r>
            <a:r>
              <a:rPr lang="en-US" sz="2400" dirty="0">
                <a:latin typeface="Cambria"/>
                <a:ea typeface="Cambria"/>
                <a:cs typeface="Cambria"/>
              </a:rPr>
              <a:t>' = </a:t>
            </a:r>
            <a:r>
              <a:rPr lang="en-US" sz="2400" i="1" dirty="0" err="1">
                <a:latin typeface="Cambria"/>
                <a:ea typeface="Cambria"/>
                <a:cs typeface="Cambria"/>
              </a:rPr>
              <a:t>a</a:t>
            </a:r>
            <a:r>
              <a:rPr lang="en-US" sz="2400" baseline="-25000" dirty="0" err="1">
                <a:latin typeface="Cambria"/>
                <a:ea typeface="Cambria"/>
                <a:cs typeface="Cambria"/>
              </a:rPr>
              <a:t>im</a:t>
            </a:r>
            <a:r>
              <a:rPr lang="en-US" sz="2400" i="1" dirty="0" err="1">
                <a:latin typeface="Cambria"/>
                <a:ea typeface="Cambria"/>
                <a:cs typeface="Cambria"/>
              </a:rPr>
              <a:t>a</a:t>
            </a:r>
            <a:r>
              <a:rPr lang="en-US" sz="2400" baseline="-25000" dirty="0" err="1">
                <a:latin typeface="Cambria"/>
                <a:ea typeface="Cambria"/>
                <a:cs typeface="Cambria"/>
              </a:rPr>
              <a:t>jn</a:t>
            </a:r>
            <a:r>
              <a:rPr lang="en-US" sz="2400" i="1" dirty="0" err="1">
                <a:latin typeface="Cambria"/>
                <a:ea typeface="Cambria"/>
                <a:cs typeface="Cambria"/>
              </a:rPr>
              <a:t>a</a:t>
            </a:r>
            <a:r>
              <a:rPr lang="en-US" sz="2400" baseline="-25000" dirty="0" err="1">
                <a:latin typeface="Cambria"/>
                <a:ea typeface="Cambria"/>
                <a:cs typeface="Cambria"/>
              </a:rPr>
              <a:t>ko</a:t>
            </a:r>
            <a:r>
              <a:rPr lang="en-US" sz="2400" i="1" dirty="0" err="1">
                <a:latin typeface="Cambria"/>
                <a:ea typeface="Cambria"/>
                <a:cs typeface="Cambria"/>
              </a:rPr>
              <a:t>a</a:t>
            </a:r>
            <a:r>
              <a:rPr lang="en-US" sz="2400" baseline="-25000" dirty="0" err="1">
                <a:latin typeface="Cambria"/>
                <a:ea typeface="Cambria"/>
                <a:cs typeface="Cambria"/>
              </a:rPr>
              <a:t>lp</a:t>
            </a:r>
            <a:r>
              <a:rPr lang="en-US" sz="2400" i="1" dirty="0" err="1">
                <a:latin typeface="Cambria"/>
                <a:ea typeface="Cambria"/>
                <a:cs typeface="Cambria"/>
              </a:rPr>
              <a:t>c</a:t>
            </a:r>
            <a:r>
              <a:rPr lang="en-US" sz="2400" baseline="-25000" dirty="0" err="1">
                <a:latin typeface="Cambria"/>
                <a:ea typeface="Cambria"/>
                <a:cs typeface="Cambria"/>
              </a:rPr>
              <a:t>mnop</a:t>
            </a:r>
            <a:endParaRPr lang="en-US" sz="2400" dirty="0">
              <a:ea typeface="Cambria"/>
              <a:cs typeface="Cambria"/>
            </a:endParaRPr>
          </a:p>
          <a:p>
            <a:r>
              <a:rPr lang="en-US" sz="2400" dirty="0">
                <a:ea typeface="Cambria"/>
                <a:cs typeface="Cambria"/>
              </a:rPr>
              <a:t>Note how the transformation matrix appears four times because we are transforming a 4</a:t>
            </a:r>
            <a:r>
              <a:rPr lang="en-US" sz="2400" baseline="30000" dirty="0">
                <a:ea typeface="Cambria"/>
                <a:cs typeface="Cambria"/>
              </a:rPr>
              <a:t>th</a:t>
            </a:r>
            <a:r>
              <a:rPr lang="en-US" sz="2400" dirty="0">
                <a:ea typeface="Cambria"/>
                <a:cs typeface="Cambria"/>
              </a:rPr>
              <a:t> rank tensor!</a:t>
            </a:r>
          </a:p>
          <a:p>
            <a:r>
              <a:rPr lang="en-US" sz="2400" dirty="0">
                <a:ea typeface="Cambria"/>
                <a:cs typeface="Cambria"/>
              </a:rPr>
              <a:t>The axis transformation matrix, </a:t>
            </a:r>
            <a:r>
              <a:rPr lang="en-US" sz="2400" i="1" dirty="0">
                <a:latin typeface="Cambria"/>
                <a:ea typeface="Cambria"/>
                <a:cs typeface="Cambria"/>
              </a:rPr>
              <a:t>a</a:t>
            </a:r>
            <a:r>
              <a:rPr lang="en-US" sz="2400" dirty="0">
                <a:ea typeface="Cambria"/>
                <a:cs typeface="Cambria"/>
              </a:rPr>
              <a:t>, is</a:t>
            </a:r>
            <a:r>
              <a:rPr lang="en-US" sz="2400" dirty="0" smtClean="0">
                <a:ea typeface="Cambria"/>
                <a:cs typeface="Cambria"/>
              </a:rPr>
              <a:t> sometimes also </a:t>
            </a:r>
            <a:r>
              <a:rPr lang="en-US" sz="2400" dirty="0">
                <a:ea typeface="Cambria"/>
                <a:cs typeface="Cambria"/>
              </a:rPr>
              <a:t>written as </a:t>
            </a:r>
            <a:r>
              <a:rPr lang="en-US" sz="2400" i="1" dirty="0" err="1">
                <a:latin typeface="Symbol" charset="2"/>
                <a:ea typeface="Cambria"/>
                <a:cs typeface="Cambria"/>
              </a:rPr>
              <a:t>l</a:t>
            </a:r>
            <a:r>
              <a:rPr lang="en-US" sz="2400" dirty="0">
                <a:ea typeface="Cambria"/>
                <a:cs typeface="Cambria"/>
              </a:rPr>
              <a:t>, also </a:t>
            </a:r>
            <a:r>
              <a:rPr lang="en-US" sz="2400" dirty="0" smtClean="0">
                <a:ea typeface="Cambria"/>
                <a:cs typeface="Cambria"/>
              </a:rPr>
              <a:t>as the transpose of the </a:t>
            </a:r>
            <a:r>
              <a:rPr lang="en-US" sz="2400" b="1" dirty="0" smtClean="0">
                <a:ea typeface="Cambria"/>
                <a:cs typeface="Cambria"/>
              </a:rPr>
              <a:t>orientation matrix</a:t>
            </a:r>
            <a:r>
              <a:rPr lang="en-US" sz="2400" dirty="0" smtClean="0">
                <a:ea typeface="Cambria"/>
                <a:cs typeface="Cambria"/>
              </a:rPr>
              <a:t> </a:t>
            </a:r>
            <a:r>
              <a:rPr lang="en-US" sz="2400" i="1" dirty="0" err="1" smtClean="0">
                <a:latin typeface="Cambria"/>
                <a:ea typeface="Cambria"/>
                <a:cs typeface="Cambria"/>
              </a:rPr>
              <a:t>g</a:t>
            </a:r>
            <a:r>
              <a:rPr lang="en-US" sz="2400" i="1" baseline="30000" dirty="0" err="1" smtClean="0">
                <a:latin typeface="Cambria"/>
                <a:ea typeface="Cambria"/>
                <a:cs typeface="Cambria"/>
              </a:rPr>
              <a:t>T</a:t>
            </a:r>
            <a:r>
              <a:rPr lang="en-US" sz="2400" dirty="0" smtClean="0">
                <a:ea typeface="Cambria"/>
                <a:cs typeface="Cambria"/>
              </a:rPr>
              <a:t>.</a:t>
            </a:r>
            <a:endParaRPr lang="en-US" sz="2400" dirty="0">
              <a:ea typeface="Cambria"/>
              <a:cs typeface="Cambria"/>
            </a:endParaRPr>
          </a:p>
        </p:txBody>
      </p:sp>
      <p:sp>
        <p:nvSpPr>
          <p:cNvPr id="25605"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36116427-D575-A543-967B-D1CF0B0547ED}" type="slidenum">
              <a:rPr lang="en-US" smtClean="0"/>
              <a:pPr/>
              <a:t>18</a:t>
            </a:fld>
            <a:endParaRPr lang="en-US" smtClean="0"/>
          </a:p>
        </p:txBody>
      </p:sp>
      <p:sp>
        <p:nvSpPr>
          <p:cNvPr id="52226" name="Rectangle 2"/>
          <p:cNvSpPr>
            <a:spLocks noGrp="1" noChangeArrowheads="1"/>
          </p:cNvSpPr>
          <p:nvPr>
            <p:ph type="title"/>
          </p:nvPr>
        </p:nvSpPr>
        <p:spPr>
          <a:xfrm>
            <a:off x="838200" y="0"/>
            <a:ext cx="8001000" cy="1143000"/>
          </a:xfrm>
        </p:spPr>
        <p:txBody>
          <a:bodyPr/>
          <a:lstStyle/>
          <a:p>
            <a:pPr>
              <a:defRPr/>
            </a:pPr>
            <a:r>
              <a:rPr lang="en-US"/>
              <a:t>Young’s modulus from compliance</a:t>
            </a:r>
          </a:p>
        </p:txBody>
      </p:sp>
      <p:sp>
        <p:nvSpPr>
          <p:cNvPr id="26628" name="Rectangle 3"/>
          <p:cNvSpPr>
            <a:spLocks noGrp="1" noChangeArrowheads="1"/>
          </p:cNvSpPr>
          <p:nvPr>
            <p:ph type="body" idx="1"/>
          </p:nvPr>
        </p:nvSpPr>
        <p:spPr>
          <a:xfrm>
            <a:off x="1066800" y="1447800"/>
            <a:ext cx="7772400" cy="4114800"/>
          </a:xfrm>
        </p:spPr>
        <p:txBody>
          <a:bodyPr/>
          <a:lstStyle/>
          <a:p>
            <a:r>
              <a:rPr lang="en-US" dirty="0">
                <a:ea typeface="Cambria"/>
                <a:cs typeface="Cambria"/>
              </a:rPr>
              <a:t>Young's modulus as a function of direction can be obtained from the compliance tensor </a:t>
            </a:r>
            <a:r>
              <a:rPr lang="en-US" dirty="0" smtClean="0">
                <a:ea typeface="Cambria"/>
                <a:cs typeface="Cambria"/>
              </a:rPr>
              <a:t>as: </a:t>
            </a:r>
            <a:br>
              <a:rPr lang="en-US" dirty="0" smtClean="0">
                <a:ea typeface="Cambria"/>
                <a:cs typeface="Cambria"/>
              </a:rPr>
            </a:br>
            <a:r>
              <a:rPr lang="en-US" dirty="0" smtClean="0">
                <a:ea typeface="Cambria"/>
                <a:cs typeface="Cambria"/>
              </a:rPr>
              <a:t>                         </a:t>
            </a:r>
            <a:r>
              <a:rPr lang="en-US" i="1" dirty="0" smtClean="0">
                <a:latin typeface="Cambria"/>
                <a:ea typeface="Cambria"/>
                <a:cs typeface="Cambria"/>
              </a:rPr>
              <a:t>E</a:t>
            </a:r>
            <a:r>
              <a:rPr lang="en-US" dirty="0">
                <a:latin typeface="Cambria"/>
                <a:ea typeface="Cambria"/>
                <a:cs typeface="Cambria"/>
              </a:rPr>
              <a:t>=1/</a:t>
            </a:r>
            <a:r>
              <a:rPr lang="en-US" i="1" dirty="0">
                <a:latin typeface="Cambria"/>
                <a:ea typeface="Cambria"/>
                <a:cs typeface="Cambria"/>
              </a:rPr>
              <a:t>s</a:t>
            </a:r>
            <a:r>
              <a:rPr lang="en-US" dirty="0">
                <a:latin typeface="Cambria"/>
                <a:ea typeface="Cambria"/>
                <a:cs typeface="Cambria"/>
              </a:rPr>
              <a:t>'</a:t>
            </a:r>
            <a:r>
              <a:rPr lang="en-US" baseline="-25000" dirty="0" smtClean="0">
                <a:ea typeface="Cambria"/>
                <a:cs typeface="Cambria"/>
              </a:rPr>
              <a:t>1111</a:t>
            </a:r>
            <a:r>
              <a:rPr lang="en-US" dirty="0" smtClean="0">
                <a:ea typeface="Cambria"/>
                <a:cs typeface="Cambria"/>
              </a:rPr>
              <a:t> </a:t>
            </a:r>
            <a:br>
              <a:rPr lang="en-US" dirty="0" smtClean="0">
                <a:ea typeface="Cambria"/>
                <a:cs typeface="Cambria"/>
              </a:rPr>
            </a:br>
            <a:r>
              <a:rPr lang="en-US" dirty="0" smtClean="0">
                <a:ea typeface="Cambria"/>
                <a:cs typeface="Cambria"/>
              </a:rPr>
              <a:t>Using </a:t>
            </a:r>
            <a:r>
              <a:rPr lang="en-US" dirty="0">
                <a:ea typeface="Cambria"/>
                <a:cs typeface="Cambria"/>
              </a:rPr>
              <a:t>compliances and a stress boundary condition (only </a:t>
            </a:r>
            <a:r>
              <a:rPr lang="en-US" i="1" dirty="0">
                <a:latin typeface="Symbol" charset="2"/>
                <a:ea typeface="Cambria"/>
                <a:cs typeface="Cambria"/>
              </a:rPr>
              <a:t>s</a:t>
            </a:r>
            <a:r>
              <a:rPr lang="en-US" baseline="-25000" dirty="0">
                <a:ea typeface="Cambria"/>
                <a:cs typeface="Cambria"/>
              </a:rPr>
              <a:t>11</a:t>
            </a:r>
            <a:r>
              <a:rPr lang="en-US" dirty="0">
                <a:ea typeface="Cambria"/>
                <a:cs typeface="Cambria"/>
                <a:sym typeface="Symbol" charset="2"/>
              </a:rPr>
              <a:t>0) is most straightforward.</a:t>
            </a:r>
            <a:r>
              <a:rPr lang="en-US" dirty="0">
                <a:ea typeface="Cambria"/>
                <a:cs typeface="Cambria"/>
              </a:rPr>
              <a:t>  To obtain </a:t>
            </a:r>
            <a:r>
              <a:rPr lang="en-US" i="1" dirty="0">
                <a:latin typeface="Cambria"/>
                <a:ea typeface="Cambria"/>
                <a:cs typeface="Cambria"/>
              </a:rPr>
              <a:t>s</a:t>
            </a:r>
            <a:r>
              <a:rPr lang="en-US" i="1" dirty="0">
                <a:ea typeface="Cambria"/>
                <a:cs typeface="Cambria"/>
              </a:rPr>
              <a:t>'</a:t>
            </a:r>
            <a:r>
              <a:rPr lang="en-US" baseline="-25000" dirty="0">
                <a:ea typeface="Cambria"/>
                <a:cs typeface="Cambria"/>
              </a:rPr>
              <a:t>1111</a:t>
            </a:r>
            <a:r>
              <a:rPr lang="en-US" dirty="0">
                <a:ea typeface="Cambria"/>
                <a:cs typeface="Cambria"/>
              </a:rPr>
              <a:t>, we simply apply the same transformation rule,</a:t>
            </a:r>
            <a:br>
              <a:rPr lang="en-US" dirty="0">
                <a:ea typeface="Cambria"/>
                <a:cs typeface="Cambria"/>
              </a:rPr>
            </a:br>
            <a:r>
              <a:rPr lang="en-US" dirty="0">
                <a:ea typeface="Cambria"/>
                <a:cs typeface="Cambria"/>
              </a:rPr>
              <a:t/>
            </a:r>
            <a:br>
              <a:rPr lang="en-US" dirty="0">
                <a:ea typeface="Cambria"/>
                <a:cs typeface="Cambria"/>
              </a:rPr>
            </a:br>
            <a:r>
              <a:rPr lang="en-US" sz="3600" dirty="0">
                <a:latin typeface="Cambria"/>
                <a:ea typeface="Cambria"/>
                <a:cs typeface="Cambria"/>
              </a:rPr>
              <a:t>		</a:t>
            </a:r>
            <a:r>
              <a:rPr lang="en-US" sz="3600" i="1" dirty="0" err="1">
                <a:latin typeface="Cambria"/>
                <a:ea typeface="Cambria"/>
                <a:cs typeface="Cambria"/>
              </a:rPr>
              <a:t>s</a:t>
            </a:r>
            <a:r>
              <a:rPr lang="en-US" sz="3600" dirty="0" err="1">
                <a:latin typeface="Cambria"/>
                <a:ea typeface="Cambria"/>
                <a:cs typeface="Cambria"/>
              </a:rPr>
              <a:t>'</a:t>
            </a:r>
            <a:r>
              <a:rPr lang="en-US" sz="3600" baseline="-25000" dirty="0" err="1">
                <a:latin typeface="Cambria"/>
                <a:ea typeface="Cambria"/>
                <a:cs typeface="Cambria"/>
              </a:rPr>
              <a:t>ijkl</a:t>
            </a:r>
            <a:r>
              <a:rPr lang="en-US" sz="3600" dirty="0">
                <a:latin typeface="Cambria"/>
                <a:ea typeface="Cambria"/>
                <a:cs typeface="Cambria"/>
              </a:rPr>
              <a:t> = </a:t>
            </a:r>
            <a:r>
              <a:rPr lang="en-US" sz="3600" i="1" dirty="0">
                <a:latin typeface="Cambria"/>
                <a:ea typeface="Cambria"/>
                <a:cs typeface="Cambria"/>
              </a:rPr>
              <a:t>a</a:t>
            </a:r>
            <a:r>
              <a:rPr lang="en-US" sz="3600" baseline="-25000" dirty="0">
                <a:latin typeface="Cambria"/>
                <a:ea typeface="Cambria"/>
                <a:cs typeface="Cambria"/>
              </a:rPr>
              <a:t>im </a:t>
            </a:r>
            <a:r>
              <a:rPr lang="en-US" sz="3600" i="1" dirty="0" err="1">
                <a:latin typeface="Cambria"/>
                <a:ea typeface="Cambria"/>
                <a:cs typeface="Cambria"/>
              </a:rPr>
              <a:t>a</a:t>
            </a:r>
            <a:r>
              <a:rPr lang="en-US" sz="3600" baseline="-25000" dirty="0" err="1">
                <a:latin typeface="Cambria"/>
                <a:ea typeface="Cambria"/>
                <a:cs typeface="Cambria"/>
              </a:rPr>
              <a:t>jn</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ko</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lp</a:t>
            </a:r>
            <a:r>
              <a:rPr lang="en-US" sz="3600" i="1" dirty="0" err="1">
                <a:latin typeface="Cambria"/>
                <a:ea typeface="Cambria"/>
                <a:cs typeface="Cambria"/>
              </a:rPr>
              <a:t>s</a:t>
            </a:r>
            <a:r>
              <a:rPr lang="en-US" sz="3600" baseline="-25000" dirty="0" err="1">
                <a:latin typeface="Cambria"/>
                <a:ea typeface="Cambria"/>
                <a:cs typeface="Cambria"/>
              </a:rPr>
              <a:t>mnop</a:t>
            </a:r>
            <a:endParaRPr lang="en-US" dirty="0">
              <a:ea typeface="Cambria"/>
              <a:cs typeface="Cambria"/>
            </a:endParaRPr>
          </a:p>
          <a:p>
            <a:endParaRPr lang="en-US" dirty="0"/>
          </a:p>
        </p:txBody>
      </p:sp>
      <p:sp>
        <p:nvSpPr>
          <p:cNvPr id="26629"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4578A426-2414-8047-A352-80C8668561DE}" type="slidenum">
              <a:rPr lang="en-US" smtClean="0"/>
              <a:pPr/>
              <a:t>19</a:t>
            </a:fld>
            <a:endParaRPr lang="en-US" smtClean="0"/>
          </a:p>
        </p:txBody>
      </p:sp>
      <p:sp>
        <p:nvSpPr>
          <p:cNvPr id="53250" name="Rectangle 2"/>
          <p:cNvSpPr>
            <a:spLocks noGrp="1" noChangeArrowheads="1"/>
          </p:cNvSpPr>
          <p:nvPr>
            <p:ph type="title"/>
          </p:nvPr>
        </p:nvSpPr>
        <p:spPr/>
        <p:txBody>
          <a:bodyPr/>
          <a:lstStyle/>
          <a:p>
            <a:pPr>
              <a:defRPr/>
            </a:pPr>
            <a:r>
              <a:rPr lang="en-US"/>
              <a:t>“Voigt” or “matrix” notation</a:t>
            </a:r>
          </a:p>
        </p:txBody>
      </p:sp>
      <p:sp>
        <p:nvSpPr>
          <p:cNvPr id="27653" name="Rectangle 3"/>
          <p:cNvSpPr>
            <a:spLocks noGrp="1" noChangeArrowheads="1"/>
          </p:cNvSpPr>
          <p:nvPr>
            <p:ph type="body" idx="1"/>
          </p:nvPr>
        </p:nvSpPr>
        <p:spPr/>
        <p:txBody>
          <a:bodyPr/>
          <a:lstStyle/>
          <a:p>
            <a:r>
              <a:rPr lang="en-US" dirty="0">
                <a:ea typeface="Cambria"/>
                <a:cs typeface="Cambria"/>
              </a:rPr>
              <a:t>It is useful to re-express the three quantities involved in a simpler format.  The stress and strain tensors are </a:t>
            </a:r>
            <a:r>
              <a:rPr lang="en-US" b="1" dirty="0" err="1">
                <a:ea typeface="Cambria"/>
                <a:cs typeface="Cambria"/>
              </a:rPr>
              <a:t>vectorized</a:t>
            </a:r>
            <a:r>
              <a:rPr lang="en-US" dirty="0">
                <a:ea typeface="Cambria"/>
                <a:cs typeface="Cambria"/>
              </a:rPr>
              <a:t>,  i.e. converted into a 1x6 notation and the elastic tensors are reduced to 6x6 matrices.</a:t>
            </a:r>
          </a:p>
        </p:txBody>
      </p:sp>
      <p:graphicFrame>
        <p:nvGraphicFramePr>
          <p:cNvPr id="27650" name="Object 2"/>
          <p:cNvGraphicFramePr>
            <a:graphicFrameLocks noChangeAspect="1"/>
          </p:cNvGraphicFramePr>
          <p:nvPr/>
        </p:nvGraphicFramePr>
        <p:xfrm>
          <a:off x="1738313" y="3430588"/>
          <a:ext cx="6122987" cy="2513012"/>
        </p:xfrm>
        <a:graphic>
          <a:graphicData uri="http://schemas.openxmlformats.org/presentationml/2006/ole">
            <mc:AlternateContent xmlns:mc="http://schemas.openxmlformats.org/markup-compatibility/2006">
              <mc:Choice xmlns:v="urn:schemas-microsoft-com:vml" Requires="v">
                <p:oleObj spid="_x0000_s27656" name="Equation" r:id="rId3" imgW="2349500" imgH="965200" progId="Equation.3">
                  <p:embed/>
                </p:oleObj>
              </mc:Choice>
              <mc:Fallback>
                <p:oleObj name="Equation" r:id="rId3" imgW="2349500" imgH="965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430588"/>
                        <a:ext cx="6122987"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54"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6570E4F-734B-2546-8F94-1DCE0C04AD88}" type="slidenum">
              <a:rPr lang="en-US" smtClean="0"/>
              <a:pPr/>
              <a:t>2</a:t>
            </a:fld>
            <a:endParaRPr lang="en-US" smtClean="0"/>
          </a:p>
        </p:txBody>
      </p:sp>
      <p:sp>
        <p:nvSpPr>
          <p:cNvPr id="11266" name="Rectangle 2"/>
          <p:cNvSpPr>
            <a:spLocks noGrp="1" noChangeArrowheads="1"/>
          </p:cNvSpPr>
          <p:nvPr>
            <p:ph type="title"/>
          </p:nvPr>
        </p:nvSpPr>
        <p:spPr/>
        <p:txBody>
          <a:bodyPr/>
          <a:lstStyle/>
          <a:p>
            <a:pPr>
              <a:defRPr/>
            </a:pPr>
            <a:r>
              <a:rPr lang="en-US" dirty="0"/>
              <a:t>Bibliography</a:t>
            </a:r>
          </a:p>
        </p:txBody>
      </p:sp>
      <p:sp>
        <p:nvSpPr>
          <p:cNvPr id="15364" name="Rectangle 3"/>
          <p:cNvSpPr>
            <a:spLocks noGrp="1" noChangeArrowheads="1"/>
          </p:cNvSpPr>
          <p:nvPr>
            <p:ph type="body" idx="1"/>
          </p:nvPr>
        </p:nvSpPr>
        <p:spPr>
          <a:xfrm>
            <a:off x="1066800" y="1447800"/>
            <a:ext cx="7772400" cy="5029200"/>
          </a:xfrm>
        </p:spPr>
        <p:txBody>
          <a:bodyPr/>
          <a:lstStyle/>
          <a:p>
            <a:pPr>
              <a:lnSpc>
                <a:spcPct val="90000"/>
              </a:lnSpc>
            </a:pPr>
            <a:r>
              <a:rPr lang="en-US" sz="1800" b="1" dirty="0"/>
              <a:t>R.E. Newnham,</a:t>
            </a:r>
            <a:r>
              <a:rPr lang="en-US" sz="1800" b="1" i="1" dirty="0"/>
              <a:t> Properties of Materials: Anisotropy, Symmetry, Structure</a:t>
            </a:r>
            <a:r>
              <a:rPr lang="en-US" sz="1800" b="1" dirty="0"/>
              <a:t>, Oxford University Press, 2004, 620.112 N55P.</a:t>
            </a:r>
          </a:p>
          <a:p>
            <a:pPr>
              <a:lnSpc>
                <a:spcPct val="90000"/>
              </a:lnSpc>
            </a:pPr>
            <a:r>
              <a:rPr lang="en-US" sz="1800" b="1" dirty="0"/>
              <a:t>Nye, J. F. (1957). </a:t>
            </a:r>
            <a:r>
              <a:rPr lang="en-US" sz="1800" b="1" i="1" dirty="0"/>
              <a:t>Physical Properties of Crystals</a:t>
            </a:r>
            <a:r>
              <a:rPr lang="en-US" sz="1800" b="1" dirty="0"/>
              <a:t>. Oxford, Clarendon Press.</a:t>
            </a:r>
          </a:p>
          <a:p>
            <a:pPr>
              <a:lnSpc>
                <a:spcPct val="90000"/>
              </a:lnSpc>
            </a:pPr>
            <a:r>
              <a:rPr lang="en-US" sz="1800" dirty="0" err="1"/>
              <a:t>Kocks</a:t>
            </a:r>
            <a:r>
              <a:rPr lang="en-US" sz="1800" dirty="0"/>
              <a:t>, U. F., C. </a:t>
            </a:r>
            <a:r>
              <a:rPr lang="en-US" sz="1800" dirty="0" smtClean="0"/>
              <a:t>Tomé and R. </a:t>
            </a:r>
            <a:r>
              <a:rPr lang="en-US" sz="1800" dirty="0" err="1" smtClean="0"/>
              <a:t>Wenk</a:t>
            </a:r>
            <a:r>
              <a:rPr lang="en-US" sz="1800" dirty="0" smtClean="0"/>
              <a:t> </a:t>
            </a:r>
            <a:r>
              <a:rPr lang="en-US" sz="1800" dirty="0"/>
              <a:t>(1998). </a:t>
            </a:r>
            <a:r>
              <a:rPr lang="en-US" sz="1800" i="1" dirty="0"/>
              <a:t>Texture and Anisotropy</a:t>
            </a:r>
            <a:r>
              <a:rPr lang="en-US" sz="1800" dirty="0"/>
              <a:t>, Cambridge University Press, Cambridge, UK.  </a:t>
            </a:r>
            <a:r>
              <a:rPr lang="en-US" sz="1800" b="1" dirty="0"/>
              <a:t>Chapter 7</a:t>
            </a:r>
            <a:r>
              <a:rPr lang="en-US" sz="1800" dirty="0"/>
              <a:t>.</a:t>
            </a:r>
          </a:p>
          <a:p>
            <a:pPr>
              <a:lnSpc>
                <a:spcPct val="90000"/>
              </a:lnSpc>
            </a:pPr>
            <a:r>
              <a:rPr lang="en-US" sz="1800" dirty="0" smtClean="0"/>
              <a:t>T</a:t>
            </a:r>
            <a:r>
              <a:rPr lang="en-US" sz="1800" dirty="0"/>
              <a:t>. Courtney, </a:t>
            </a:r>
            <a:r>
              <a:rPr lang="en-US" sz="1800" i="1" dirty="0"/>
              <a:t>Mechanical Behavior of Materials</a:t>
            </a:r>
            <a:r>
              <a:rPr lang="en-US" sz="1800" dirty="0"/>
              <a:t>, </a:t>
            </a:r>
            <a:r>
              <a:rPr lang="en-US" sz="1800" dirty="0">
                <a:ea typeface="Cambria"/>
                <a:cs typeface="Cambria"/>
              </a:rPr>
              <a:t>McGraw-Hill, 0-07-013265-8, 620.11292 C86M.</a:t>
            </a:r>
          </a:p>
          <a:p>
            <a:pPr>
              <a:lnSpc>
                <a:spcPct val="90000"/>
              </a:lnSpc>
            </a:pPr>
            <a:r>
              <a:rPr lang="en-US" sz="1800" dirty="0" smtClean="0"/>
              <a:t>Reid</a:t>
            </a:r>
            <a:r>
              <a:rPr lang="en-US" sz="1800" dirty="0"/>
              <a:t>, C. N. (1973). </a:t>
            </a:r>
            <a:r>
              <a:rPr lang="en-US" sz="1800" i="1" dirty="0"/>
              <a:t>Deformation Geometry for Materials Scientists</a:t>
            </a:r>
            <a:r>
              <a:rPr lang="en-US" sz="1800" dirty="0"/>
              <a:t>. Oxford, UK, </a:t>
            </a:r>
            <a:r>
              <a:rPr lang="en-US" sz="1800" dirty="0" err="1"/>
              <a:t>Pergamon</a:t>
            </a:r>
            <a:r>
              <a:rPr lang="en-US" sz="1800" dirty="0"/>
              <a:t>.</a:t>
            </a:r>
          </a:p>
          <a:p>
            <a:pPr>
              <a:lnSpc>
                <a:spcPct val="90000"/>
              </a:lnSpc>
            </a:pPr>
            <a:r>
              <a:rPr lang="en-US" sz="1800" dirty="0" err="1" smtClean="0"/>
              <a:t>Newey</a:t>
            </a:r>
            <a:r>
              <a:rPr lang="en-US" sz="1800" dirty="0"/>
              <a:t>, C. and G. Weaver (1991). </a:t>
            </a:r>
            <a:r>
              <a:rPr lang="en-US" sz="1800" i="1" dirty="0"/>
              <a:t>Materials Principles and Practice</a:t>
            </a:r>
            <a:r>
              <a:rPr lang="en-US" sz="1800" dirty="0"/>
              <a:t>. Oxford, England, Butterworth-Heinemann</a:t>
            </a:r>
            <a:r>
              <a:rPr lang="en-US" sz="1800" dirty="0" smtClean="0"/>
              <a:t>.</a:t>
            </a:r>
            <a:endParaRPr lang="en-US" sz="1800" dirty="0"/>
          </a:p>
        </p:txBody>
      </p:sp>
      <p:sp>
        <p:nvSpPr>
          <p:cNvPr id="15365" name="Rectangle 4"/>
          <p:cNvSpPr>
            <a:spLocks noChangeArrowheads="1"/>
          </p:cNvSpPr>
          <p:nvPr/>
        </p:nvSpPr>
        <p:spPr bwMode="auto">
          <a:xfrm>
            <a:off x="0" y="2133600"/>
            <a:ext cx="1066800" cy="3048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E3771EEE-334F-A04C-85E9-39807A1A0771}" type="slidenum">
              <a:rPr lang="en-US" smtClean="0"/>
              <a:pPr/>
              <a:t>20</a:t>
            </a:fld>
            <a:endParaRPr lang="en-US" smtClean="0"/>
          </a:p>
        </p:txBody>
      </p:sp>
      <p:sp>
        <p:nvSpPr>
          <p:cNvPr id="54274" name="Rectangle 2"/>
          <p:cNvSpPr>
            <a:spLocks noGrp="1" noChangeArrowheads="1"/>
          </p:cNvSpPr>
          <p:nvPr>
            <p:ph type="title"/>
          </p:nvPr>
        </p:nvSpPr>
        <p:spPr/>
        <p:txBody>
          <a:bodyPr/>
          <a:lstStyle/>
          <a:p>
            <a:pPr>
              <a:defRPr/>
            </a:pPr>
            <a:r>
              <a:rPr lang="en-US"/>
              <a:t>“matrix notation”, contd.</a:t>
            </a:r>
          </a:p>
        </p:txBody>
      </p:sp>
      <p:sp>
        <p:nvSpPr>
          <p:cNvPr id="28677" name="Rectangle 3"/>
          <p:cNvSpPr>
            <a:spLocks noGrp="1" noChangeArrowheads="1"/>
          </p:cNvSpPr>
          <p:nvPr>
            <p:ph type="body" idx="1"/>
          </p:nvPr>
        </p:nvSpPr>
        <p:spPr>
          <a:xfrm>
            <a:off x="1066800" y="1295400"/>
            <a:ext cx="7772400" cy="5105400"/>
          </a:xfrm>
        </p:spPr>
        <p:txBody>
          <a:bodyPr/>
          <a:lstStyle/>
          <a:p>
            <a:r>
              <a:rPr lang="en-US" dirty="0"/>
              <a:t>Similarly for strain:</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400" dirty="0">
                <a:ea typeface="Cambria"/>
                <a:cs typeface="Cambria"/>
              </a:rPr>
              <a:t>The particular definition of shear strain used in the reduced notation happens to correspond to that used in mechanical engineering such that </a:t>
            </a:r>
            <a:r>
              <a:rPr lang="en-US" sz="2400" dirty="0">
                <a:latin typeface="Symbol" charset="2"/>
                <a:ea typeface="Cambria"/>
                <a:cs typeface="Cambria"/>
              </a:rPr>
              <a:t>e</a:t>
            </a:r>
            <a:r>
              <a:rPr lang="en-US" sz="2400" baseline="-25000" dirty="0">
                <a:ea typeface="Cambria"/>
                <a:cs typeface="Cambria"/>
              </a:rPr>
              <a:t>4</a:t>
            </a:r>
            <a:r>
              <a:rPr lang="en-US" sz="2400" dirty="0">
                <a:ea typeface="Cambria"/>
                <a:cs typeface="Cambria"/>
              </a:rPr>
              <a:t> is the change in angle between direction 2 and direction 3 due to deformation.</a:t>
            </a:r>
            <a:endParaRPr lang="en-US" dirty="0">
              <a:ea typeface="Cambria"/>
              <a:cs typeface="Cambria"/>
            </a:endParaRPr>
          </a:p>
        </p:txBody>
      </p:sp>
      <p:graphicFrame>
        <p:nvGraphicFramePr>
          <p:cNvPr id="28674" name="Object 2"/>
          <p:cNvGraphicFramePr>
            <a:graphicFrameLocks noChangeAspect="1"/>
          </p:cNvGraphicFramePr>
          <p:nvPr/>
        </p:nvGraphicFramePr>
        <p:xfrm>
          <a:off x="3224213" y="1763713"/>
          <a:ext cx="5437187" cy="2198687"/>
        </p:xfrm>
        <a:graphic>
          <a:graphicData uri="http://schemas.openxmlformats.org/presentationml/2006/ole">
            <mc:AlternateContent xmlns:mc="http://schemas.openxmlformats.org/markup-compatibility/2006">
              <mc:Choice xmlns:v="urn:schemas-microsoft-com:vml" Requires="v">
                <p:oleObj spid="_x0000_s28680" name="Equation" r:id="rId3" imgW="2451100" imgH="990600" progId="Equation.3">
                  <p:embed/>
                </p:oleObj>
              </mc:Choice>
              <mc:Fallback>
                <p:oleObj name="Equation" r:id="rId3" imgW="2451100" imgH="990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1763713"/>
                        <a:ext cx="5437187"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8"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A4B2067-B3FF-0044-950D-3D63DA24FC8B}" type="slidenum">
              <a:rPr lang="en-US" smtClean="0"/>
              <a:pPr/>
              <a:t>21</a:t>
            </a:fld>
            <a:endParaRPr lang="en-US" smtClean="0"/>
          </a:p>
        </p:txBody>
      </p:sp>
      <p:sp>
        <p:nvSpPr>
          <p:cNvPr id="55298" name="Rectangle 2"/>
          <p:cNvSpPr>
            <a:spLocks noGrp="1" noChangeArrowheads="1"/>
          </p:cNvSpPr>
          <p:nvPr>
            <p:ph type="title"/>
          </p:nvPr>
        </p:nvSpPr>
        <p:spPr>
          <a:xfrm>
            <a:off x="228600" y="0"/>
            <a:ext cx="8305800" cy="1143000"/>
          </a:xfrm>
        </p:spPr>
        <p:txBody>
          <a:bodyPr/>
          <a:lstStyle/>
          <a:p>
            <a:pPr>
              <a:defRPr/>
            </a:pPr>
            <a:r>
              <a:rPr lang="en-US"/>
              <a:t>Work conjugacy, matrix inversion</a:t>
            </a:r>
          </a:p>
        </p:txBody>
      </p:sp>
      <p:sp>
        <p:nvSpPr>
          <p:cNvPr id="28676" name="Rectangle 3"/>
          <p:cNvSpPr>
            <a:spLocks noGrp="1" noChangeArrowheads="1"/>
          </p:cNvSpPr>
          <p:nvPr>
            <p:ph type="body" idx="1"/>
          </p:nvPr>
        </p:nvSpPr>
        <p:spPr>
          <a:xfrm>
            <a:off x="1066800" y="1447800"/>
            <a:ext cx="7772400" cy="4114800"/>
          </a:xfrm>
        </p:spPr>
        <p:txBody>
          <a:bodyPr/>
          <a:lstStyle/>
          <a:p>
            <a:pPr>
              <a:defRPr/>
            </a:pPr>
            <a:r>
              <a:rPr lang="en-US" dirty="0">
                <a:ea typeface="Cambria"/>
                <a:cs typeface="Cambria"/>
              </a:rPr>
              <a:t>The more important consideration is that the reason for the factors of two is so that work </a:t>
            </a:r>
            <a:r>
              <a:rPr lang="en-US" dirty="0" err="1">
                <a:ea typeface="Cambria"/>
                <a:cs typeface="Cambria"/>
              </a:rPr>
              <a:t>conjugacy</a:t>
            </a:r>
            <a:r>
              <a:rPr lang="en-US" dirty="0">
                <a:ea typeface="Cambria"/>
                <a:cs typeface="Cambria"/>
              </a:rPr>
              <a:t> is maintained.</a:t>
            </a:r>
            <a:br>
              <a:rPr lang="en-US" dirty="0">
                <a:ea typeface="Cambria"/>
                <a:cs typeface="Cambria"/>
              </a:rPr>
            </a:br>
            <a:r>
              <a:rPr lang="en-US" dirty="0">
                <a:ea typeface="Cambria"/>
                <a:cs typeface="Cambria"/>
              </a:rPr>
              <a:t/>
            </a:r>
            <a:br>
              <a:rPr lang="en-US" dirty="0">
                <a:ea typeface="Cambria"/>
                <a:cs typeface="Cambria"/>
              </a:rPr>
            </a:br>
            <a:r>
              <a:rPr lang="en-US" dirty="0">
                <a:ea typeface="Cambria"/>
                <a:cs typeface="Cambria"/>
              </a:rPr>
              <a:t> </a:t>
            </a:r>
            <a:r>
              <a:rPr lang="en-US" i="1" dirty="0" err="1">
                <a:latin typeface="Cambria"/>
                <a:ea typeface="Cambria"/>
                <a:cs typeface="Cambria"/>
              </a:rPr>
              <a:t>dW</a:t>
            </a:r>
            <a:r>
              <a:rPr lang="en-US" i="1" dirty="0">
                <a:latin typeface="Cambria"/>
                <a:ea typeface="Cambria"/>
                <a:cs typeface="Cambria"/>
              </a:rPr>
              <a:t> =</a:t>
            </a:r>
            <a:r>
              <a:rPr lang="en-US" i="1" dirty="0">
                <a:ea typeface="Cambria"/>
                <a:cs typeface="Cambria"/>
              </a:rPr>
              <a:t> </a:t>
            </a:r>
            <a:r>
              <a:rPr lang="en-US" i="1" dirty="0" err="1">
                <a:latin typeface="Symbol" charset="2"/>
                <a:ea typeface="Cambria"/>
                <a:cs typeface="Cambria"/>
              </a:rPr>
              <a:t>s</a:t>
            </a:r>
            <a:r>
              <a:rPr lang="en-US" i="1" dirty="0" err="1">
                <a:latin typeface="Cambria"/>
                <a:ea typeface="Cambria"/>
                <a:cs typeface="Cambria"/>
              </a:rPr>
              <a:t>:d</a:t>
            </a:r>
            <a:r>
              <a:rPr lang="en-US" i="1" dirty="0" err="1">
                <a:latin typeface="Symbol" charset="2"/>
                <a:ea typeface="Cambria"/>
                <a:cs typeface="Cambria"/>
              </a:rPr>
              <a:t>e</a:t>
            </a:r>
            <a:r>
              <a:rPr lang="en-US" i="1" dirty="0">
                <a:latin typeface="Symbol" charset="2"/>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ij</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k</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k</a:t>
            </a:r>
            <a:r>
              <a:rPr lang="en-US" baseline="-25000" dirty="0">
                <a:ea typeface="Cambria"/>
                <a:cs typeface="Cambria"/>
              </a:rPr>
              <a:t/>
            </a:r>
            <a:br>
              <a:rPr lang="en-US" baseline="-25000" dirty="0">
                <a:ea typeface="Cambria"/>
                <a:cs typeface="Cambria"/>
              </a:rPr>
            </a:br>
            <a:r>
              <a:rPr lang="en-US" baseline="-25000" dirty="0">
                <a:ea typeface="Cambria"/>
                <a:cs typeface="Cambria"/>
              </a:rPr>
              <a:t/>
            </a:r>
            <a:br>
              <a:rPr lang="en-US" baseline="-25000" dirty="0">
                <a:ea typeface="Cambria"/>
                <a:cs typeface="Cambria"/>
              </a:rPr>
            </a:br>
            <a:r>
              <a:rPr lang="en-US" dirty="0">
                <a:ea typeface="Cambria"/>
                <a:cs typeface="Cambria"/>
              </a:rPr>
              <a:t>Also we can combine the expressions</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ea typeface="Cambria"/>
                <a:cs typeface="Cambria"/>
              </a:rPr>
              <a:t> </a:t>
            </a:r>
            <a:r>
              <a:rPr lang="en-US" dirty="0">
                <a:latin typeface="Cambria"/>
                <a:ea typeface="Cambria"/>
                <a:cs typeface="Cambria"/>
              </a:rPr>
              <a:t>= </a:t>
            </a:r>
            <a:r>
              <a:rPr lang="en-US" i="1" dirty="0" err="1">
                <a:latin typeface="Cambria"/>
                <a:ea typeface="Cambria"/>
                <a:cs typeface="Cambria"/>
              </a:rPr>
              <a:t>C</a:t>
            </a:r>
            <a:r>
              <a:rPr lang="en-US" b="1" dirty="0" err="1">
                <a:latin typeface="Symbol" charset="2"/>
                <a:ea typeface="Cambria"/>
                <a:cs typeface="Cambria"/>
              </a:rPr>
              <a:t>e</a:t>
            </a:r>
            <a:r>
              <a:rPr lang="en-US" dirty="0">
                <a:ea typeface="Cambria"/>
                <a:cs typeface="Cambria"/>
              </a:rPr>
              <a:t> and </a:t>
            </a:r>
            <a:r>
              <a:rPr lang="en-US" b="1" dirty="0" err="1">
                <a:latin typeface="Symbol" charset="2"/>
                <a:ea typeface="Cambria"/>
                <a:cs typeface="Cambria"/>
              </a:rPr>
              <a:t>e</a:t>
            </a:r>
            <a:r>
              <a:rPr lang="en-US" dirty="0">
                <a:ea typeface="Cambria"/>
                <a:cs typeface="Cambria"/>
              </a:rPr>
              <a:t> </a:t>
            </a:r>
            <a:r>
              <a:rPr lang="en-US" dirty="0">
                <a:latin typeface="Cambria"/>
                <a:ea typeface="Cambria"/>
                <a:cs typeface="Cambria"/>
              </a:rPr>
              <a:t>= </a:t>
            </a:r>
            <a:r>
              <a:rPr lang="en-US" i="1" dirty="0">
                <a:latin typeface="Cambria"/>
                <a:ea typeface="Cambria"/>
                <a:cs typeface="Cambria"/>
              </a:rPr>
              <a:t>S</a:t>
            </a:r>
            <a:r>
              <a:rPr lang="en-US" b="1" dirty="0">
                <a:latin typeface="Symbol" charset="2"/>
                <a:ea typeface="Cambria"/>
                <a:cs typeface="Cambria"/>
              </a:rPr>
              <a:t>s</a:t>
            </a:r>
            <a:r>
              <a:rPr lang="en-US" dirty="0">
                <a:latin typeface="Symbol" charset="2"/>
                <a:ea typeface="Cambria"/>
                <a:cs typeface="Cambria"/>
              </a:rPr>
              <a:t> </a:t>
            </a:r>
            <a:r>
              <a:rPr lang="en-US" dirty="0">
                <a:ea typeface="Cambria"/>
                <a:cs typeface="Cambria"/>
              </a:rPr>
              <a:t>to give:</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CS</a:t>
            </a:r>
            <a:r>
              <a:rPr lang="en-US" b="1" dirty="0" err="1">
                <a:latin typeface="Symbol" charset="2"/>
                <a:ea typeface="Cambria"/>
                <a:cs typeface="Cambria"/>
              </a:rPr>
              <a:t>s</a:t>
            </a:r>
            <a:r>
              <a:rPr lang="en-US" dirty="0">
                <a:ea typeface="Cambria"/>
                <a:cs typeface="Cambria"/>
              </a:rPr>
              <a:t>, which shows:</a:t>
            </a:r>
            <a:br>
              <a:rPr lang="en-US" dirty="0">
                <a:ea typeface="Cambria"/>
                <a:cs typeface="Cambria"/>
              </a:rPr>
            </a:br>
            <a:r>
              <a:rPr lang="en-US" dirty="0">
                <a:ea typeface="Cambria"/>
                <a:cs typeface="Cambria"/>
              </a:rPr>
              <a:t>			</a:t>
            </a:r>
            <a:r>
              <a:rPr lang="en-US" i="1" dirty="0">
                <a:latin typeface="Cambria"/>
                <a:ea typeface="Cambria"/>
                <a:cs typeface="Cambria"/>
              </a:rPr>
              <a:t>I</a:t>
            </a:r>
            <a:r>
              <a:rPr lang="en-US" dirty="0">
                <a:latin typeface="Cambria"/>
                <a:ea typeface="Cambria"/>
                <a:cs typeface="Cambria"/>
              </a:rPr>
              <a:t> = </a:t>
            </a:r>
            <a:r>
              <a:rPr lang="en-US" i="1" dirty="0">
                <a:latin typeface="Cambria"/>
                <a:ea typeface="Cambria"/>
                <a:cs typeface="Cambria"/>
              </a:rPr>
              <a:t>CS, </a:t>
            </a:r>
            <a:r>
              <a:rPr lang="en-US" dirty="0">
                <a:latin typeface="Cambria"/>
                <a:ea typeface="Cambria"/>
                <a:cs typeface="Cambria"/>
              </a:rPr>
              <a:t>or, </a:t>
            </a:r>
            <a:r>
              <a:rPr lang="en-US" i="1" dirty="0">
                <a:latin typeface="Cambria"/>
                <a:ea typeface="Cambria"/>
                <a:cs typeface="Cambria"/>
              </a:rPr>
              <a:t>C = S</a:t>
            </a:r>
            <a:r>
              <a:rPr lang="en-US" i="1" baseline="30000" dirty="0">
                <a:latin typeface="Cambria"/>
                <a:ea typeface="Cambria"/>
                <a:cs typeface="Cambria"/>
              </a:rPr>
              <a:t>-1</a:t>
            </a:r>
            <a:endParaRPr lang="en-US" i="1" dirty="0">
              <a:ea typeface="Cambria"/>
              <a:cs typeface="Cambria"/>
            </a:endParaRPr>
          </a:p>
        </p:txBody>
      </p:sp>
      <p:sp>
        <p:nvSpPr>
          <p:cNvPr id="29701"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DB0E6C1D-C6F3-CC46-A073-C232A05F5E21}" type="slidenum">
              <a:rPr lang="en-US" smtClean="0"/>
              <a:pPr/>
              <a:t>22</a:t>
            </a:fld>
            <a:endParaRPr lang="en-US" smtClean="0"/>
          </a:p>
        </p:txBody>
      </p:sp>
      <p:sp>
        <p:nvSpPr>
          <p:cNvPr id="56322" name="Rectangle 2"/>
          <p:cNvSpPr>
            <a:spLocks noGrp="1" noChangeArrowheads="1"/>
          </p:cNvSpPr>
          <p:nvPr>
            <p:ph type="title"/>
          </p:nvPr>
        </p:nvSpPr>
        <p:spPr/>
        <p:txBody>
          <a:bodyPr/>
          <a:lstStyle/>
          <a:p>
            <a:pPr>
              <a:defRPr/>
            </a:pPr>
            <a:r>
              <a:rPr lang="en-US"/>
              <a:t>Tensor conversions: stiffness</a:t>
            </a:r>
          </a:p>
        </p:txBody>
      </p:sp>
      <p:sp>
        <p:nvSpPr>
          <p:cNvPr id="30725" name="Rectangle 3"/>
          <p:cNvSpPr>
            <a:spLocks noGrp="1" noChangeArrowheads="1"/>
          </p:cNvSpPr>
          <p:nvPr>
            <p:ph type="body" idx="1"/>
          </p:nvPr>
        </p:nvSpPr>
        <p:spPr/>
        <p:txBody>
          <a:bodyPr/>
          <a:lstStyle/>
          <a:p>
            <a:r>
              <a:rPr lang="en-US" dirty="0">
                <a:ea typeface="Cambria"/>
                <a:cs typeface="Cambria"/>
              </a:rPr>
              <a:t>Lastly we need a way to convert the tensor coefficients of stiffness and compliance to the matrix coefficients.  For stiffness, it is very simple because one substitutes values according to the following table, such that </a:t>
            </a:r>
            <a:r>
              <a:rPr lang="en-US" i="1" baseline="30000" dirty="0">
                <a:latin typeface="Cambria"/>
                <a:ea typeface="Cambria"/>
                <a:cs typeface="Cambria"/>
              </a:rPr>
              <a:t>matrix</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baseline="30000" dirty="0">
                <a:latin typeface="Cambria"/>
                <a:ea typeface="Cambria"/>
                <a:cs typeface="Cambria"/>
              </a:rPr>
              <a:t>tensor</a:t>
            </a:r>
            <a:r>
              <a:rPr lang="en-US" i="1" dirty="0">
                <a:latin typeface="Cambria"/>
                <a:ea typeface="Cambria"/>
                <a:cs typeface="Cambria"/>
              </a:rPr>
              <a:t>C</a:t>
            </a:r>
            <a:r>
              <a:rPr lang="en-US" baseline="-25000" dirty="0">
                <a:latin typeface="Cambria"/>
                <a:ea typeface="Cambria"/>
                <a:cs typeface="Cambria"/>
              </a:rPr>
              <a:t>1111</a:t>
            </a:r>
            <a:r>
              <a:rPr lang="en-US" dirty="0">
                <a:ea typeface="Cambria"/>
                <a:cs typeface="Cambria"/>
              </a:rPr>
              <a:t> for example.</a:t>
            </a:r>
          </a:p>
        </p:txBody>
      </p:sp>
      <p:graphicFrame>
        <p:nvGraphicFramePr>
          <p:cNvPr id="30722" name="Object 2"/>
          <p:cNvGraphicFramePr>
            <a:graphicFrameLocks noChangeAspect="1"/>
          </p:cNvGraphicFramePr>
          <p:nvPr/>
        </p:nvGraphicFramePr>
        <p:xfrm>
          <a:off x="838200" y="4529138"/>
          <a:ext cx="9902825" cy="957262"/>
        </p:xfrm>
        <a:graphic>
          <a:graphicData uri="http://schemas.openxmlformats.org/presentationml/2006/ole">
            <mc:AlternateContent xmlns:mc="http://schemas.openxmlformats.org/markup-compatibility/2006">
              <mc:Choice xmlns:v="urn:schemas-microsoft-com:vml" Requires="v">
                <p:oleObj spid="_x0000_s30728" name="Document" r:id="rId3" imgW="5629656" imgH="545592" progId="Word.Document.8">
                  <p:embed/>
                </p:oleObj>
              </mc:Choice>
              <mc:Fallback>
                <p:oleObj name="Document" r:id="rId3" imgW="5629656" imgH="54559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29138"/>
                        <a:ext cx="99028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26"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p:spPr>
        <p:txBody>
          <a:bodyPr/>
          <a:lstStyle/>
          <a:p>
            <a:fld id="{4735D22B-312A-B04F-8268-6389280D105E}" type="slidenum">
              <a:rPr lang="en-US" smtClean="0"/>
              <a:pPr/>
              <a:t>23</a:t>
            </a:fld>
            <a:endParaRPr lang="en-US" smtClean="0"/>
          </a:p>
        </p:txBody>
      </p:sp>
      <p:sp>
        <p:nvSpPr>
          <p:cNvPr id="57346" name="Rectangle 2"/>
          <p:cNvSpPr>
            <a:spLocks noGrp="1" noChangeArrowheads="1"/>
          </p:cNvSpPr>
          <p:nvPr>
            <p:ph type="title"/>
          </p:nvPr>
        </p:nvSpPr>
        <p:spPr/>
        <p:txBody>
          <a:bodyPr/>
          <a:lstStyle/>
          <a:p>
            <a:pPr>
              <a:defRPr/>
            </a:pPr>
            <a:r>
              <a:rPr lang="en-US"/>
              <a:t>Stiffness Matrix</a:t>
            </a:r>
          </a:p>
        </p:txBody>
      </p:sp>
      <p:graphicFrame>
        <p:nvGraphicFramePr>
          <p:cNvPr id="31746" name="Object 2"/>
          <p:cNvGraphicFramePr>
            <a:graphicFrameLocks noChangeAspect="1"/>
          </p:cNvGraphicFramePr>
          <p:nvPr/>
        </p:nvGraphicFramePr>
        <p:xfrm>
          <a:off x="1371600" y="1600200"/>
          <a:ext cx="7467600" cy="4100513"/>
        </p:xfrm>
        <a:graphic>
          <a:graphicData uri="http://schemas.openxmlformats.org/presentationml/2006/ole">
            <mc:AlternateContent xmlns:mc="http://schemas.openxmlformats.org/markup-compatibility/2006">
              <mc:Choice xmlns:v="urn:schemas-microsoft-com:vml" Requires="v">
                <p:oleObj spid="_x0000_s31752" name="Equation" r:id="rId3" imgW="2057400" imgH="1130300" progId="Equation.3">
                  <p:embed/>
                </p:oleObj>
              </mc:Choice>
              <mc:Fallback>
                <p:oleObj name="Equation" r:id="rId3" imgW="20574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00200"/>
                        <a:ext cx="7467600" cy="410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9" name="Rectangle 4"/>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5065EB79-7B2A-B845-9644-052469470C18}" type="slidenum">
              <a:rPr lang="en-US" smtClean="0"/>
              <a:pPr/>
              <a:t>24</a:t>
            </a:fld>
            <a:endParaRPr lang="en-US" smtClean="0"/>
          </a:p>
        </p:txBody>
      </p:sp>
      <p:sp>
        <p:nvSpPr>
          <p:cNvPr id="58370" name="Rectangle 2"/>
          <p:cNvSpPr>
            <a:spLocks noGrp="1" noChangeArrowheads="1"/>
          </p:cNvSpPr>
          <p:nvPr>
            <p:ph type="title"/>
          </p:nvPr>
        </p:nvSpPr>
        <p:spPr/>
        <p:txBody>
          <a:bodyPr/>
          <a:lstStyle/>
          <a:p>
            <a:pPr>
              <a:defRPr/>
            </a:pPr>
            <a:r>
              <a:rPr lang="en-US"/>
              <a:t>Tensor conversions: compliance</a:t>
            </a:r>
          </a:p>
        </p:txBody>
      </p:sp>
      <p:sp>
        <p:nvSpPr>
          <p:cNvPr id="32773" name="Rectangle 3"/>
          <p:cNvSpPr>
            <a:spLocks noGrp="1" noChangeArrowheads="1"/>
          </p:cNvSpPr>
          <p:nvPr>
            <p:ph type="body" idx="1"/>
          </p:nvPr>
        </p:nvSpPr>
        <p:spPr/>
        <p:txBody>
          <a:bodyPr/>
          <a:lstStyle/>
          <a:p>
            <a:r>
              <a:rPr lang="en-US" dirty="0">
                <a:ea typeface="Cambria"/>
                <a:cs typeface="Cambria"/>
              </a:rPr>
              <a:t>For compliance some factors of two are required and so the rule becomes:</a:t>
            </a:r>
            <a:br>
              <a:rPr lang="en-US" dirty="0">
                <a:ea typeface="Cambria"/>
                <a:cs typeface="Cambria"/>
              </a:rPr>
            </a:br>
            <a:endParaRPr lang="en-US" dirty="0"/>
          </a:p>
        </p:txBody>
      </p:sp>
      <p:graphicFrame>
        <p:nvGraphicFramePr>
          <p:cNvPr id="32770" name="Object 2"/>
          <p:cNvGraphicFramePr>
            <a:graphicFrameLocks noChangeAspect="1"/>
          </p:cNvGraphicFramePr>
          <p:nvPr/>
        </p:nvGraphicFramePr>
        <p:xfrm>
          <a:off x="2865438" y="2678113"/>
          <a:ext cx="5821362" cy="3128962"/>
        </p:xfrm>
        <a:graphic>
          <a:graphicData uri="http://schemas.openxmlformats.org/presentationml/2006/ole">
            <mc:AlternateContent xmlns:mc="http://schemas.openxmlformats.org/markup-compatibility/2006">
              <mc:Choice xmlns:v="urn:schemas-microsoft-com:vml" Requires="v">
                <p:oleObj spid="_x0000_s32776" name="Equation" r:id="rId3" imgW="1701800" imgH="914400" progId="Equation.3">
                  <p:embed/>
                </p:oleObj>
              </mc:Choice>
              <mc:Fallback>
                <p:oleObj name="Equation" r:id="rId3" imgW="17018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2678113"/>
                        <a:ext cx="5821362"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BDDF8D41-BEB7-A644-8F76-8E63C9F5BCE6}" type="slidenum">
              <a:rPr lang="en-US" smtClean="0"/>
              <a:pPr/>
              <a:t>25</a:t>
            </a:fld>
            <a:endParaRPr lang="en-US" smtClean="0"/>
          </a:p>
        </p:txBody>
      </p:sp>
      <p:sp>
        <p:nvSpPr>
          <p:cNvPr id="92162" name="Rectangle 2"/>
          <p:cNvSpPr>
            <a:spLocks noGrp="1" noChangeArrowheads="1"/>
          </p:cNvSpPr>
          <p:nvPr>
            <p:ph type="title"/>
          </p:nvPr>
        </p:nvSpPr>
        <p:spPr>
          <a:xfrm>
            <a:off x="0" y="152400"/>
            <a:ext cx="9144000" cy="1143000"/>
          </a:xfrm>
        </p:spPr>
        <p:txBody>
          <a:bodyPr/>
          <a:lstStyle/>
          <a:p>
            <a:pPr>
              <a:defRPr/>
            </a:pPr>
            <a:r>
              <a:rPr lang="en-US" sz="4000"/>
              <a:t>Relationships between coefficients:</a:t>
            </a:r>
            <a:br>
              <a:rPr lang="en-US" sz="4000"/>
            </a:br>
            <a:r>
              <a:rPr lang="en-US" sz="4000"/>
              <a:t> C in terms of S</a:t>
            </a:r>
            <a:endParaRPr lang="en-US"/>
          </a:p>
        </p:txBody>
      </p:sp>
      <p:sp>
        <p:nvSpPr>
          <p:cNvPr id="33796" name="Rectangle 3"/>
          <p:cNvSpPr>
            <a:spLocks noGrp="1" noChangeArrowheads="1"/>
          </p:cNvSpPr>
          <p:nvPr>
            <p:ph type="body" idx="1"/>
          </p:nvPr>
        </p:nvSpPr>
        <p:spPr>
          <a:xfrm>
            <a:off x="1143000" y="1676400"/>
            <a:ext cx="7772400" cy="4114800"/>
          </a:xfrm>
        </p:spPr>
        <p:txBody>
          <a:bodyPr/>
          <a:lstStyle/>
          <a:p>
            <a:pPr>
              <a:buFontTx/>
              <a:buNone/>
            </a:pPr>
            <a:r>
              <a:rPr lang="en-US" sz="2400" dirty="0">
                <a:ea typeface="Cambria"/>
                <a:cs typeface="Cambria"/>
              </a:rPr>
              <a:t>Some additional useful relations between coefficients for cubic materials are as follows.  Symmetrical relationships exist for compliances in terms of </a:t>
            </a:r>
            <a:r>
              <a:rPr lang="en-US" sz="2400" dirty="0" err="1">
                <a:ea typeface="Cambria"/>
                <a:cs typeface="Cambria"/>
              </a:rPr>
              <a:t>stiffnesses</a:t>
            </a:r>
            <a:r>
              <a:rPr lang="en-US" sz="2400" dirty="0">
                <a:ea typeface="Cambria"/>
                <a:cs typeface="Cambria"/>
              </a:rPr>
              <a:t> (next slide).</a:t>
            </a:r>
            <a:br>
              <a:rPr lang="en-US" sz="2400" dirty="0">
                <a:ea typeface="Cambria"/>
                <a:cs typeface="Cambria"/>
              </a:rPr>
            </a:br>
            <a:r>
              <a:rPr lang="en-US" sz="2400" dirty="0">
                <a:ea typeface="Cambria"/>
                <a:cs typeface="Cambria"/>
              </a:rPr>
              <a:t/>
            </a:r>
            <a:br>
              <a:rPr lang="en-US" sz="2400" dirty="0">
                <a:ea typeface="Cambria"/>
                <a:cs typeface="Cambria"/>
              </a:rPr>
            </a:b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r>
              <a:rPr lang="en-US" dirty="0">
                <a:latin typeface="Cambria"/>
                <a:ea typeface="Cambria"/>
                <a:cs typeface="Cambria"/>
              </a:rPr>
              <a:t/>
            </a: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 = -S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r>
              <a:rPr lang="en-US" dirty="0">
                <a:latin typeface="Cambria"/>
                <a:ea typeface="Cambria"/>
                <a:cs typeface="Cambria"/>
              </a:rPr>
              <a:t/>
            </a: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 = 1/S</a:t>
            </a:r>
            <a:r>
              <a:rPr lang="en-US" baseline="-25000" dirty="0">
                <a:latin typeface="Cambria"/>
                <a:ea typeface="Cambria"/>
                <a:cs typeface="Cambria"/>
              </a:rPr>
              <a:t>44</a:t>
            </a:r>
            <a:r>
              <a:rPr lang="en-US" dirty="0">
                <a:latin typeface="Cambria"/>
                <a:ea typeface="Cambria"/>
                <a:cs typeface="Cambria"/>
              </a:rPr>
              <a:t>.</a:t>
            </a:r>
            <a:endParaRPr lang="en-US" dirty="0">
              <a:latin typeface="Cambria"/>
            </a:endParaRPr>
          </a:p>
        </p:txBody>
      </p:sp>
      <p:sp>
        <p:nvSpPr>
          <p:cNvPr id="33797" name="Rectangle 4"/>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3D7A7300-3399-4042-BAB6-6DE66463EBDF}" type="slidenum">
              <a:rPr lang="en-US" smtClean="0"/>
              <a:pPr/>
              <a:t>26</a:t>
            </a:fld>
            <a:endParaRPr lang="en-US" smtClean="0"/>
          </a:p>
        </p:txBody>
      </p:sp>
      <p:sp>
        <p:nvSpPr>
          <p:cNvPr id="93186" name="Rectangle 2"/>
          <p:cNvSpPr>
            <a:spLocks noGrp="1" noChangeArrowheads="1"/>
          </p:cNvSpPr>
          <p:nvPr>
            <p:ph type="title"/>
          </p:nvPr>
        </p:nvSpPr>
        <p:spPr/>
        <p:txBody>
          <a:bodyPr/>
          <a:lstStyle/>
          <a:p>
            <a:pPr>
              <a:defRPr/>
            </a:pPr>
            <a:r>
              <a:rPr lang="en-US"/>
              <a:t>S in terms of C</a:t>
            </a:r>
          </a:p>
        </p:txBody>
      </p:sp>
      <p:sp>
        <p:nvSpPr>
          <p:cNvPr id="34820" name="Rectangle 3"/>
          <p:cNvSpPr>
            <a:spLocks noGrp="1" noChangeArrowheads="1"/>
          </p:cNvSpPr>
          <p:nvPr>
            <p:ph type="body" idx="1"/>
          </p:nvPr>
        </p:nvSpPr>
        <p:spPr>
          <a:xfrm>
            <a:off x="1143000" y="1524000"/>
            <a:ext cx="7772400" cy="4114800"/>
          </a:xfrm>
        </p:spPr>
        <p:txBody>
          <a:bodyPr/>
          <a:lstStyle/>
          <a:p>
            <a:pPr>
              <a:buFontTx/>
              <a:buNone/>
            </a:pPr>
            <a:r>
              <a:rPr lang="en-US" sz="2400" dirty="0">
                <a:ea typeface="Cambria"/>
                <a:cs typeface="Cambria"/>
              </a:rPr>
              <a:t>The relationships for </a:t>
            </a:r>
            <a:r>
              <a:rPr lang="en-US" sz="2400" dirty="0">
                <a:latin typeface="Cambria"/>
                <a:ea typeface="Cambria"/>
                <a:cs typeface="Cambria"/>
              </a:rPr>
              <a:t>S</a:t>
            </a:r>
            <a:r>
              <a:rPr lang="en-US" sz="2400" dirty="0">
                <a:ea typeface="Cambria"/>
                <a:cs typeface="Cambria"/>
              </a:rPr>
              <a:t> in terms of </a:t>
            </a:r>
            <a:r>
              <a:rPr lang="en-US" sz="2400" dirty="0">
                <a:latin typeface="Cambria"/>
                <a:ea typeface="Cambria"/>
                <a:cs typeface="Cambria"/>
              </a:rPr>
              <a:t>C</a:t>
            </a:r>
            <a:r>
              <a:rPr lang="en-US" sz="2400" dirty="0">
                <a:ea typeface="Cambria"/>
                <a:cs typeface="Cambria"/>
              </a:rPr>
              <a:t> are symmetrical to those for </a:t>
            </a:r>
            <a:r>
              <a:rPr lang="en-US" sz="2400" dirty="0" err="1">
                <a:ea typeface="Cambria"/>
                <a:cs typeface="Cambria"/>
              </a:rPr>
              <a:t>stiffnesses</a:t>
            </a:r>
            <a:r>
              <a:rPr lang="en-US" sz="2400" dirty="0">
                <a:ea typeface="Cambria"/>
                <a:cs typeface="Cambria"/>
              </a:rPr>
              <a:t> in terms of compliances (a simple exercise in </a:t>
            </a:r>
            <a:r>
              <a:rPr lang="en-US" sz="2400" dirty="0" smtClean="0">
                <a:ea typeface="Cambria"/>
                <a:cs typeface="Cambria"/>
              </a:rPr>
              <a:t>algebra)</a:t>
            </a:r>
            <a:r>
              <a:rPr lang="en-US" sz="2400" dirty="0">
                <a:ea typeface="Cambria"/>
                <a:cs typeface="Cambria"/>
              </a:rPr>
              <a:t>.</a:t>
            </a: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44</a:t>
            </a:r>
            <a:r>
              <a:rPr lang="en-US" sz="2400" dirty="0">
                <a:latin typeface="Cambria"/>
                <a:ea typeface="Cambria"/>
                <a:cs typeface="Cambria"/>
              </a:rPr>
              <a:t> = 1/C</a:t>
            </a:r>
            <a:r>
              <a:rPr lang="en-US" sz="2400" baseline="-25000" dirty="0">
                <a:latin typeface="Cambria"/>
                <a:ea typeface="Cambria"/>
                <a:cs typeface="Cambria"/>
              </a:rPr>
              <a:t>44</a:t>
            </a:r>
            <a:r>
              <a:rPr lang="en-US" sz="2400" dirty="0">
                <a:latin typeface="Cambria"/>
                <a:ea typeface="Cambria"/>
                <a:cs typeface="Cambria"/>
              </a:rPr>
              <a:t>.</a:t>
            </a:r>
          </a:p>
        </p:txBody>
      </p:sp>
      <p:sp>
        <p:nvSpPr>
          <p:cNvPr id="34821" name="Rectangle 4"/>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F017AF2B-208F-E742-BA2A-FDD6E6CCA93B}" type="slidenum">
              <a:rPr lang="en-US" smtClean="0"/>
              <a:pPr/>
              <a:t>27</a:t>
            </a:fld>
            <a:endParaRPr lang="en-US" smtClean="0"/>
          </a:p>
        </p:txBody>
      </p:sp>
      <p:sp>
        <p:nvSpPr>
          <p:cNvPr id="120834" name="Rectangle 2"/>
          <p:cNvSpPr>
            <a:spLocks noGrp="1" noChangeArrowheads="1"/>
          </p:cNvSpPr>
          <p:nvPr>
            <p:ph type="title"/>
          </p:nvPr>
        </p:nvSpPr>
        <p:spPr/>
        <p:txBody>
          <a:bodyPr/>
          <a:lstStyle/>
          <a:p>
            <a:pPr>
              <a:defRPr/>
            </a:pPr>
            <a:r>
              <a:rPr lang="en-US" dirty="0">
                <a:ea typeface="Cambria"/>
                <a:cs typeface="Cambria"/>
              </a:rPr>
              <a:t>Neumann's Principle</a:t>
            </a:r>
            <a:endParaRPr lang="en-US" i="0" dirty="0">
              <a:ea typeface="Cambria"/>
              <a:cs typeface="Cambria"/>
            </a:endParaRPr>
          </a:p>
        </p:txBody>
      </p:sp>
      <p:sp>
        <p:nvSpPr>
          <p:cNvPr id="36868" name="Rectangle 3"/>
          <p:cNvSpPr>
            <a:spLocks noGrp="1" noChangeArrowheads="1"/>
          </p:cNvSpPr>
          <p:nvPr>
            <p:ph type="body" idx="1"/>
          </p:nvPr>
        </p:nvSpPr>
        <p:spPr>
          <a:xfrm>
            <a:off x="1066800" y="1600200"/>
            <a:ext cx="7772400" cy="4114800"/>
          </a:xfrm>
        </p:spPr>
        <p:txBody>
          <a:bodyPr/>
          <a:lstStyle/>
          <a:p>
            <a:r>
              <a:rPr lang="en-US" dirty="0">
                <a:ea typeface="Cambria"/>
                <a:cs typeface="Cambria"/>
              </a:rPr>
              <a:t>A fundamental natural law: </a:t>
            </a:r>
            <a:r>
              <a:rPr lang="en-US" i="1" dirty="0">
                <a:ea typeface="Cambria"/>
                <a:cs typeface="Cambria"/>
              </a:rPr>
              <a:t>Neumann's Principle</a:t>
            </a:r>
            <a:r>
              <a:rPr lang="en-US" dirty="0">
                <a:ea typeface="Cambria"/>
                <a:cs typeface="Cambria"/>
              </a:rPr>
              <a:t>: </a:t>
            </a:r>
            <a:r>
              <a:rPr lang="en-US" i="1" dirty="0">
                <a:ea typeface="Cambria"/>
                <a:cs typeface="Cambria"/>
              </a:rPr>
              <a:t>the symmetry elements of any physical property of a crystal must include the symmetry elements of the point group of the crystal</a:t>
            </a:r>
            <a:r>
              <a:rPr lang="en-US" dirty="0">
                <a:ea typeface="Cambria"/>
                <a:cs typeface="Cambria"/>
              </a:rPr>
              <a:t>.  The property may have additional symmetry elements to those of the crystal (point group) symmetry.  There are 32 crystal classes for the point group symmetry.</a:t>
            </a:r>
          </a:p>
          <a:p>
            <a:r>
              <a:rPr lang="en-US" dirty="0">
                <a:ea typeface="Cambria"/>
                <a:cs typeface="Cambria"/>
              </a:rPr>
              <a:t>F.E. Neumann 1885.</a:t>
            </a:r>
          </a:p>
        </p:txBody>
      </p:sp>
      <p:sp>
        <p:nvSpPr>
          <p:cNvPr id="6" name="Rectangle 4"/>
          <p:cNvSpPr>
            <a:spLocks noChangeArrowheads="1"/>
          </p:cNvSpPr>
          <p:nvPr/>
        </p:nvSpPr>
        <p:spPr bwMode="auto">
          <a:xfrm>
            <a:off x="0" y="5592136"/>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48ABA75C-14AA-F24B-9631-541807EC6ACB}" type="slidenum">
              <a:rPr lang="en-US" smtClean="0"/>
              <a:pPr/>
              <a:t>28</a:t>
            </a:fld>
            <a:endParaRPr lang="en-US" smtClean="0"/>
          </a:p>
        </p:txBody>
      </p:sp>
      <p:sp>
        <p:nvSpPr>
          <p:cNvPr id="121858" name="Rectangle 2"/>
          <p:cNvSpPr>
            <a:spLocks noGrp="1" noChangeArrowheads="1"/>
          </p:cNvSpPr>
          <p:nvPr>
            <p:ph type="title"/>
          </p:nvPr>
        </p:nvSpPr>
        <p:spPr/>
        <p:txBody>
          <a:bodyPr/>
          <a:lstStyle/>
          <a:p>
            <a:pPr>
              <a:defRPr/>
            </a:pPr>
            <a:r>
              <a:rPr lang="en-US"/>
              <a:t>Neumann, extended</a:t>
            </a:r>
          </a:p>
        </p:txBody>
      </p:sp>
      <p:sp>
        <p:nvSpPr>
          <p:cNvPr id="37892" name="Rectangle 3"/>
          <p:cNvSpPr>
            <a:spLocks noGrp="1" noChangeArrowheads="1"/>
          </p:cNvSpPr>
          <p:nvPr>
            <p:ph type="body" idx="1"/>
          </p:nvPr>
        </p:nvSpPr>
        <p:spPr>
          <a:xfrm>
            <a:off x="1066800" y="1600200"/>
            <a:ext cx="7772400" cy="5105400"/>
          </a:xfrm>
        </p:spPr>
        <p:txBody>
          <a:bodyPr/>
          <a:lstStyle/>
          <a:p>
            <a:r>
              <a:rPr lang="en-US" sz="2400" dirty="0">
                <a:ea typeface="Cambria"/>
                <a:cs typeface="Cambria"/>
              </a:rPr>
              <a:t>If a crystal has a defect structure such as a dislocation network that is arranged in a non-uniform way then the symmetry of certain properties may be reduced from the crystal symmetry.  In principle, a finite elastic strain in one direction decreases the symmetry of a cubic crystal to tetragonal or less.  Therefore the modified version of </a:t>
            </a:r>
            <a:r>
              <a:rPr lang="en-US" sz="2400" i="1" dirty="0">
                <a:ea typeface="Cambria"/>
                <a:cs typeface="Cambria"/>
              </a:rPr>
              <a:t>Neumann's Principle</a:t>
            </a:r>
            <a:r>
              <a:rPr lang="en-US" sz="2400" dirty="0">
                <a:ea typeface="Cambria"/>
                <a:cs typeface="Cambria"/>
              </a:rPr>
              <a:t>: </a:t>
            </a:r>
            <a:r>
              <a:rPr lang="en-US" sz="2400" i="1" dirty="0">
                <a:ea typeface="Cambria"/>
                <a:cs typeface="Cambria"/>
              </a:rPr>
              <a:t>the symmetry elements of any physical property of a crystal must include the symmetry elements that are common to the point group of the crystal and the defect structure contained within the crystal</a:t>
            </a:r>
            <a:r>
              <a:rPr lang="en-US" sz="2400" dirty="0">
                <a:ea typeface="Cambria"/>
                <a:cs typeface="Cambria"/>
              </a:rPr>
              <a:t>.</a:t>
            </a:r>
          </a:p>
        </p:txBody>
      </p:sp>
      <p:sp>
        <p:nvSpPr>
          <p:cNvPr id="6" name="Rectangle 4"/>
          <p:cNvSpPr>
            <a:spLocks noChangeArrowheads="1"/>
          </p:cNvSpPr>
          <p:nvPr/>
        </p:nvSpPr>
        <p:spPr bwMode="auto">
          <a:xfrm>
            <a:off x="0" y="5592136"/>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p:spPr>
        <p:txBody>
          <a:bodyPr/>
          <a:lstStyle/>
          <a:p>
            <a:fld id="{7B165C73-BF0F-3748-9D1E-A67DF9F2D006}" type="slidenum">
              <a:rPr lang="en-US" smtClean="0"/>
              <a:pPr/>
              <a:t>29</a:t>
            </a:fld>
            <a:endParaRPr lang="en-US" smtClean="0"/>
          </a:p>
        </p:txBody>
      </p:sp>
      <p:sp>
        <p:nvSpPr>
          <p:cNvPr id="123906" name="Rectangle 2"/>
          <p:cNvSpPr>
            <a:spLocks noGrp="1" noChangeArrowheads="1"/>
          </p:cNvSpPr>
          <p:nvPr>
            <p:ph type="title"/>
          </p:nvPr>
        </p:nvSpPr>
        <p:spPr/>
        <p:txBody>
          <a:bodyPr/>
          <a:lstStyle/>
          <a:p>
            <a:pPr>
              <a:defRPr/>
            </a:pPr>
            <a:r>
              <a:rPr lang="en-US"/>
              <a:t>Effect of crystal symmetry</a:t>
            </a:r>
          </a:p>
        </p:txBody>
      </p:sp>
      <p:sp>
        <p:nvSpPr>
          <p:cNvPr id="39941" name="Rectangle 3"/>
          <p:cNvSpPr>
            <a:spLocks noGrp="1" noChangeArrowheads="1"/>
          </p:cNvSpPr>
          <p:nvPr>
            <p:ph type="body" idx="1"/>
          </p:nvPr>
        </p:nvSpPr>
        <p:spPr>
          <a:xfrm>
            <a:off x="1447800" y="1143000"/>
            <a:ext cx="7543800" cy="5334000"/>
          </a:xfrm>
        </p:spPr>
        <p:txBody>
          <a:bodyPr/>
          <a:lstStyle/>
          <a:p>
            <a:r>
              <a:rPr lang="en-US" sz="2400" dirty="0">
                <a:ea typeface="Cambria"/>
                <a:cs typeface="Cambria"/>
              </a:rPr>
              <a:t>Consider an active rotation of the crystal, where </a:t>
            </a:r>
            <a:r>
              <a:rPr lang="en-US" sz="2400" i="1" dirty="0">
                <a:latin typeface="Cambria"/>
                <a:ea typeface="Cambria"/>
                <a:cs typeface="Cambria"/>
              </a:rPr>
              <a:t>O</a:t>
            </a:r>
            <a:r>
              <a:rPr lang="en-US" sz="2400" dirty="0">
                <a:ea typeface="Cambria"/>
                <a:cs typeface="Cambria"/>
              </a:rPr>
              <a:t> is the symmetry operator.  Since the crystal is indistinguishable (looks the same) after applying the symmetry operator, the result before, </a:t>
            </a:r>
            <a:r>
              <a:rPr lang="en-US" sz="2400" i="1" dirty="0">
                <a:latin typeface="Cambria"/>
                <a:ea typeface="Cambria"/>
                <a:cs typeface="Cambria"/>
              </a:rPr>
              <a:t>R</a:t>
            </a:r>
            <a:r>
              <a:rPr lang="en-US" sz="2400" i="1" baseline="30000" dirty="0">
                <a:latin typeface="Cambria"/>
                <a:ea typeface="Cambria"/>
                <a:cs typeface="Cambria"/>
              </a:rPr>
              <a:t>(1)</a:t>
            </a:r>
            <a:r>
              <a:rPr lang="en-US" sz="2400" dirty="0">
                <a:ea typeface="Cambria"/>
                <a:cs typeface="Cambria"/>
              </a:rPr>
              <a:t>, and the result after, </a:t>
            </a:r>
            <a:r>
              <a:rPr lang="en-US" sz="2400" i="1" dirty="0">
                <a:latin typeface="Cambria"/>
                <a:ea typeface="Cambria"/>
                <a:cs typeface="Cambria"/>
              </a:rPr>
              <a:t>R</a:t>
            </a:r>
            <a:r>
              <a:rPr lang="en-US" sz="2400" i="1" baseline="30000" dirty="0">
                <a:latin typeface="Cambria"/>
                <a:ea typeface="Cambria"/>
                <a:cs typeface="Cambria"/>
              </a:rPr>
              <a:t>(2)</a:t>
            </a:r>
            <a:r>
              <a:rPr lang="en-US" sz="2400" dirty="0">
                <a:ea typeface="Cambria"/>
                <a:cs typeface="Cambria"/>
              </a:rPr>
              <a:t>, must be identical:</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The two results are indistinguishable and therefore equal. It is essential, however, to express the property and the operator in the same (crystal) reference frame.</a:t>
            </a:r>
          </a:p>
        </p:txBody>
      </p:sp>
      <p:graphicFrame>
        <p:nvGraphicFramePr>
          <p:cNvPr id="39938" name="Object 2"/>
          <p:cNvGraphicFramePr>
            <a:graphicFrameLocks noChangeAspect="1"/>
          </p:cNvGraphicFramePr>
          <p:nvPr/>
        </p:nvGraphicFramePr>
        <p:xfrm>
          <a:off x="4044950" y="3028950"/>
          <a:ext cx="2813050" cy="2000250"/>
        </p:xfrm>
        <a:graphic>
          <a:graphicData uri="http://schemas.openxmlformats.org/presentationml/2006/ole">
            <mc:AlternateContent xmlns:mc="http://schemas.openxmlformats.org/markup-compatibility/2006">
              <mc:Choice xmlns:v="urn:schemas-microsoft-com:vml" Requires="v">
                <p:oleObj spid="_x0000_s39944" name="Equation" r:id="rId3" imgW="1054100" imgH="749300" progId="Equation.3">
                  <p:embed/>
                </p:oleObj>
              </mc:Choice>
              <mc:Fallback>
                <p:oleObj name="Equation" r:id="rId3" imgW="1054100" imgH="749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3028950"/>
                        <a:ext cx="28130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Rectangle 4"/>
          <p:cNvSpPr>
            <a:spLocks noChangeArrowheads="1"/>
          </p:cNvSpPr>
          <p:nvPr/>
        </p:nvSpPr>
        <p:spPr bwMode="auto">
          <a:xfrm>
            <a:off x="0" y="5592136"/>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1132316B-DA6C-0A40-AD9F-BED72171E784}" type="slidenum">
              <a:rPr lang="en-US" smtClean="0"/>
              <a:pPr/>
              <a:t>3</a:t>
            </a:fld>
            <a:endParaRPr lang="en-US" smtClean="0"/>
          </a:p>
        </p:txBody>
      </p:sp>
      <p:sp>
        <p:nvSpPr>
          <p:cNvPr id="109570" name="Rectangle 2"/>
          <p:cNvSpPr>
            <a:spLocks noGrp="1" noChangeArrowheads="1"/>
          </p:cNvSpPr>
          <p:nvPr>
            <p:ph type="title"/>
          </p:nvPr>
        </p:nvSpPr>
        <p:spPr/>
        <p:txBody>
          <a:bodyPr/>
          <a:lstStyle/>
          <a:p>
            <a:pPr>
              <a:defRPr/>
            </a:pPr>
            <a:r>
              <a:rPr lang="en-US"/>
              <a:t>Notation</a:t>
            </a:r>
          </a:p>
        </p:txBody>
      </p:sp>
      <p:sp>
        <p:nvSpPr>
          <p:cNvPr id="109571" name="Rectangle 3"/>
          <p:cNvSpPr>
            <a:spLocks noGrp="1" noChangeArrowheads="1"/>
          </p:cNvSpPr>
          <p:nvPr>
            <p:ph type="body" sz="half" idx="1"/>
          </p:nvPr>
        </p:nvSpPr>
        <p:spPr>
          <a:xfrm>
            <a:off x="1143000" y="1219200"/>
            <a:ext cx="3810000" cy="4953000"/>
          </a:xfrm>
          <a:solidFill>
            <a:srgbClr val="FDFFE3"/>
          </a:solidFill>
        </p:spPr>
        <p:txBody>
          <a:bodyPr/>
          <a:lstStyle/>
          <a:p>
            <a:pPr>
              <a:lnSpc>
                <a:spcPct val="90000"/>
              </a:lnSpc>
              <a:buFontTx/>
              <a:buNone/>
              <a:defRPr/>
            </a:pPr>
            <a:r>
              <a:rPr lang="en-US" sz="2400" dirty="0">
                <a:effectLst>
                  <a:outerShdw blurRad="38100" dist="38100" dir="2700000" algn="tl">
                    <a:srgbClr val="FFFFFF"/>
                  </a:outerShdw>
                </a:effectLst>
                <a:latin typeface="Cambria"/>
              </a:rPr>
              <a:t>F</a:t>
            </a:r>
            <a:r>
              <a:rPr lang="en-US" sz="2400" dirty="0">
                <a:effectLst>
                  <a:outerShdw blurRad="38100" dist="38100" dir="2700000" algn="tl">
                    <a:srgbClr val="FFFFFF"/>
                  </a:outerShdw>
                </a:effectLst>
              </a:rPr>
              <a:t>    Stimulus (field)</a:t>
            </a:r>
          </a:p>
          <a:p>
            <a:pPr>
              <a:lnSpc>
                <a:spcPct val="90000"/>
              </a:lnSpc>
              <a:buFontTx/>
              <a:buNone/>
              <a:defRPr/>
            </a:pPr>
            <a:r>
              <a:rPr lang="en-US" sz="2400" dirty="0">
                <a:effectLst>
                  <a:outerShdw blurRad="38100" dist="38100" dir="2700000" algn="tl">
                    <a:srgbClr val="FFFFFF"/>
                  </a:outerShdw>
                </a:effectLst>
                <a:latin typeface="Cambria"/>
              </a:rPr>
              <a:t>R</a:t>
            </a:r>
            <a:r>
              <a:rPr lang="en-US" sz="2400" dirty="0">
                <a:effectLst>
                  <a:outerShdw blurRad="38100" dist="38100" dir="2700000" algn="tl">
                    <a:srgbClr val="FFFFFF"/>
                  </a:outerShdw>
                </a:effectLst>
              </a:rPr>
              <a:t>    Response</a:t>
            </a:r>
          </a:p>
          <a:p>
            <a:pPr>
              <a:lnSpc>
                <a:spcPct val="90000"/>
              </a:lnSpc>
              <a:buFontTx/>
              <a:buNone/>
              <a:defRPr/>
            </a:pPr>
            <a:r>
              <a:rPr lang="en-US" sz="2400" dirty="0">
                <a:effectLst>
                  <a:outerShdw blurRad="38100" dist="38100" dir="2700000" algn="tl">
                    <a:srgbClr val="FFFFFF"/>
                  </a:outerShdw>
                </a:effectLst>
                <a:latin typeface="Cambria"/>
              </a:rPr>
              <a:t>P</a:t>
            </a:r>
            <a:r>
              <a:rPr lang="en-US" sz="2400" dirty="0">
                <a:effectLst>
                  <a:outerShdw blurRad="38100" dist="38100" dir="2700000" algn="tl">
                    <a:srgbClr val="FFFFFF"/>
                  </a:outerShdw>
                </a:effectLst>
              </a:rPr>
              <a:t>    Property</a:t>
            </a:r>
          </a:p>
          <a:p>
            <a:pPr>
              <a:lnSpc>
                <a:spcPct val="90000"/>
              </a:lnSpc>
              <a:buFontTx/>
              <a:buNone/>
              <a:defRPr/>
            </a:pPr>
            <a:r>
              <a:rPr lang="en-US" sz="2400" b="1" dirty="0" err="1">
                <a:effectLst>
                  <a:outerShdw blurRad="38100" dist="38100" dir="2700000" algn="tl">
                    <a:srgbClr val="FFFFFF"/>
                  </a:outerShdw>
                </a:effectLst>
                <a:latin typeface="Cambria"/>
              </a:rPr>
              <a:t>j</a:t>
            </a:r>
            <a:r>
              <a:rPr lang="en-US" sz="2400" dirty="0">
                <a:effectLst>
                  <a:outerShdw blurRad="38100" dist="38100" dir="2700000" algn="tl">
                    <a:srgbClr val="FFFFFF"/>
                  </a:outerShdw>
                </a:effectLst>
              </a:rPr>
              <a:t>    electric current </a:t>
            </a:r>
          </a:p>
          <a:p>
            <a:pPr>
              <a:lnSpc>
                <a:spcPct val="90000"/>
              </a:lnSpc>
              <a:buFontTx/>
              <a:buNone/>
              <a:defRPr/>
            </a:pPr>
            <a:r>
              <a:rPr lang="en-US" sz="2400"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electric field</a:t>
            </a:r>
          </a:p>
          <a:p>
            <a:pPr>
              <a:lnSpc>
                <a:spcPct val="90000"/>
              </a:lnSpc>
              <a:buFontTx/>
              <a:buNone/>
              <a:defRPr/>
            </a:pPr>
            <a:r>
              <a:rPr lang="en-US" sz="2400" dirty="0">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electric polarization</a:t>
            </a:r>
          </a:p>
          <a:p>
            <a:pPr>
              <a:lnSpc>
                <a:spcPct val="90000"/>
              </a:lnSpc>
              <a:buFont typeface="Symbol" charset="2"/>
              <a:buChar char="e"/>
              <a:defRPr/>
            </a:pPr>
            <a:r>
              <a:rPr lang="en-US" sz="2400" dirty="0">
                <a:effectLst>
                  <a:outerShdw blurRad="38100" dist="38100" dir="2700000" algn="tl">
                    <a:srgbClr val="FFFFFF"/>
                  </a:outerShdw>
                </a:effectLst>
              </a:rPr>
              <a:t>Strain</a:t>
            </a:r>
          </a:p>
          <a:p>
            <a:pPr>
              <a:lnSpc>
                <a:spcPct val="90000"/>
              </a:lnSpc>
              <a:buFont typeface="Symbol" charset="2"/>
              <a:buChar char="s"/>
              <a:defRPr/>
            </a:pPr>
            <a:r>
              <a:rPr lang="en-US" sz="2400" dirty="0">
                <a:effectLst>
                  <a:outerShdw blurRad="38100" dist="38100" dir="2700000" algn="tl">
                    <a:srgbClr val="FFFFFF"/>
                  </a:outerShdw>
                </a:effectLst>
              </a:rPr>
              <a:t>Stress (or conductivity)</a:t>
            </a:r>
          </a:p>
          <a:p>
            <a:pPr>
              <a:lnSpc>
                <a:spcPct val="90000"/>
              </a:lnSpc>
              <a:buFont typeface="Symbol" charset="2"/>
              <a:buChar char="r"/>
              <a:defRPr/>
            </a:pPr>
            <a:r>
              <a:rPr lang="en-US" sz="2400" dirty="0">
                <a:effectLst>
                  <a:outerShdw blurRad="38100" dist="38100" dir="2700000" algn="tl">
                    <a:srgbClr val="FFFFFF"/>
                  </a:outerShdw>
                </a:effectLst>
              </a:rPr>
              <a:t>Resistivity</a:t>
            </a:r>
          </a:p>
          <a:p>
            <a:pPr>
              <a:lnSpc>
                <a:spcPct val="90000"/>
              </a:lnSpc>
              <a:buFont typeface="Symbol" charset="2"/>
              <a:buNone/>
              <a:defRPr/>
            </a:pPr>
            <a:r>
              <a:rPr lang="en-US" sz="2400" i="1" dirty="0" err="1">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piezoelectric tensor</a:t>
            </a:r>
            <a:endParaRPr lang="en-US" sz="2400" dirty="0" smtClean="0">
              <a:effectLst>
                <a:outerShdw blurRad="38100" dist="38100" dir="2700000" algn="tl">
                  <a:srgbClr val="FFFFFF"/>
                </a:outerShdw>
              </a:effectLst>
            </a:endParaRPr>
          </a:p>
          <a:p>
            <a:pPr>
              <a:lnSpc>
                <a:spcPct val="90000"/>
              </a:lnSpc>
              <a:buFontTx/>
              <a:buNone/>
              <a:defRPr/>
            </a:pPr>
            <a:r>
              <a:rPr lang="en-US" sz="2400" i="1" dirty="0" smtClean="0">
                <a:effectLst>
                  <a:outerShdw blurRad="38100" dist="38100" dir="2700000" algn="tl">
                    <a:srgbClr val="FFFFFF"/>
                  </a:outerShdw>
                </a:effectLst>
                <a:latin typeface="Cambria"/>
              </a:rPr>
              <a:t>C</a:t>
            </a:r>
            <a:r>
              <a:rPr lang="en-US" sz="2400" dirty="0" smtClean="0">
                <a:effectLst>
                  <a:outerShdw blurRad="38100" dist="38100" dir="2700000" algn="tl">
                    <a:srgbClr val="FFFFFF"/>
                  </a:outerShdw>
                </a:effectLst>
              </a:rPr>
              <a:t>    elastic stiffness</a:t>
            </a:r>
          </a:p>
          <a:p>
            <a:pPr>
              <a:lnSpc>
                <a:spcPct val="90000"/>
              </a:lnSpc>
              <a:buFontTx/>
              <a:buNone/>
              <a:defRPr/>
            </a:pPr>
            <a:r>
              <a:rPr lang="en-US" sz="2400" i="1" dirty="0" smtClean="0">
                <a:effectLst>
                  <a:outerShdw blurRad="38100" dist="38100" dir="2700000" algn="tl">
                    <a:srgbClr val="FFFFFF"/>
                  </a:outerShdw>
                </a:effectLst>
                <a:latin typeface="Cambria"/>
              </a:rPr>
              <a:t>S</a:t>
            </a:r>
            <a:r>
              <a:rPr lang="en-US" sz="2400" dirty="0" smtClean="0">
                <a:effectLst>
                  <a:outerShdw blurRad="38100" dist="38100" dir="2700000" algn="tl">
                    <a:srgbClr val="FFFFFF"/>
                  </a:outerShdw>
                </a:effectLst>
              </a:rPr>
              <a:t>    elastic compliance</a:t>
            </a:r>
          </a:p>
          <a:p>
            <a:pPr>
              <a:lnSpc>
                <a:spcPct val="90000"/>
              </a:lnSpc>
              <a:buFont typeface="Symbol" charset="2"/>
              <a:buNone/>
              <a:defRPr/>
            </a:pPr>
            <a:endParaRPr lang="en-US" sz="2400" dirty="0">
              <a:effectLst>
                <a:outerShdw blurRad="38100" dist="38100" dir="2700000" algn="tl">
                  <a:srgbClr val="FFFFFF"/>
                </a:outerShdw>
              </a:effectLst>
            </a:endParaRPr>
          </a:p>
        </p:txBody>
      </p:sp>
      <p:sp>
        <p:nvSpPr>
          <p:cNvPr id="109572" name="Rectangle 4"/>
          <p:cNvSpPr>
            <a:spLocks noGrp="1" noChangeArrowheads="1"/>
          </p:cNvSpPr>
          <p:nvPr>
            <p:ph type="body" sz="half" idx="2"/>
          </p:nvPr>
        </p:nvSpPr>
        <p:spPr>
          <a:xfrm>
            <a:off x="5029200" y="1219200"/>
            <a:ext cx="3810000" cy="4419600"/>
          </a:xfrm>
          <a:solidFill>
            <a:srgbClr val="FDFFE3"/>
          </a:solidFill>
        </p:spPr>
        <p:txBody>
          <a:bodyPr/>
          <a:lstStyle/>
          <a:p>
            <a:pPr>
              <a:lnSpc>
                <a:spcPct val="90000"/>
              </a:lnSpc>
              <a:buFontTx/>
              <a:buNone/>
              <a:defRPr/>
            </a:pPr>
            <a:r>
              <a:rPr lang="en-US" sz="2400" i="1" dirty="0" smtClean="0">
                <a:effectLst>
                  <a:outerShdw blurRad="38100" dist="38100" dir="2700000" algn="tl">
                    <a:srgbClr val="FFFFFF"/>
                  </a:outerShdw>
                </a:effectLst>
                <a:latin typeface="Cambria"/>
              </a:rPr>
              <a:t>a</a:t>
            </a:r>
            <a:r>
              <a:rPr lang="en-US" sz="2400" dirty="0" smtClean="0">
                <a:effectLst>
                  <a:outerShdw blurRad="38100" dist="38100" dir="2700000" algn="tl">
                    <a:srgbClr val="FFFFFF"/>
                  </a:outerShdw>
                </a:effectLst>
              </a:rPr>
              <a:t>    transformation </a:t>
            </a:r>
            <a:r>
              <a:rPr lang="en-US" sz="2400" dirty="0">
                <a:effectLst>
                  <a:outerShdw blurRad="38100" dist="38100" dir="2700000" algn="tl">
                    <a:srgbClr val="FFFFFF"/>
                  </a:outerShdw>
                </a:effectLst>
              </a:rPr>
              <a:t>matrix</a:t>
            </a:r>
          </a:p>
          <a:p>
            <a:pPr>
              <a:lnSpc>
                <a:spcPct val="90000"/>
              </a:lnSpc>
              <a:buFontTx/>
              <a:buNone/>
              <a:defRPr/>
            </a:pPr>
            <a:r>
              <a:rPr lang="en-US" sz="2400" i="1" dirty="0">
                <a:effectLst>
                  <a:outerShdw blurRad="38100" dist="38100" dir="2700000" algn="tl">
                    <a:srgbClr val="FFFFFF"/>
                  </a:outerShdw>
                </a:effectLst>
                <a:latin typeface="Cambria"/>
              </a:rPr>
              <a:t>W</a:t>
            </a:r>
            <a:r>
              <a:rPr lang="en-US" sz="2400" dirty="0">
                <a:effectLst>
                  <a:outerShdw blurRad="38100" dist="38100" dir="2700000" algn="tl">
                    <a:srgbClr val="FFFFFF"/>
                  </a:outerShdw>
                </a:effectLst>
              </a:rPr>
              <a:t>    work done (energy)</a:t>
            </a:r>
            <a:endParaRPr lang="en-US" sz="2400" dirty="0" smtClean="0">
              <a:effectLst>
                <a:outerShdw blurRad="38100" dist="38100" dir="2700000" algn="tl">
                  <a:srgbClr val="FFFFFF"/>
                </a:outerShdw>
              </a:effectLst>
            </a:endParaRPr>
          </a:p>
          <a:p>
            <a:pPr>
              <a:lnSpc>
                <a:spcPct val="90000"/>
              </a:lnSpc>
              <a:buFontTx/>
              <a:buNone/>
              <a:defRPr/>
            </a:pPr>
            <a:r>
              <a:rPr lang="en-US" sz="2400" i="1" dirty="0" err="1" smtClean="0">
                <a:effectLst>
                  <a:outerShdw blurRad="38100" dist="38100" dir="2700000" algn="tl">
                    <a:srgbClr val="FFFFFF"/>
                  </a:outerShdw>
                </a:effectLst>
                <a:latin typeface="Cambria"/>
              </a:rPr>
              <a:t>dW</a:t>
            </a:r>
            <a:r>
              <a:rPr lang="en-US" sz="2400" dirty="0" smtClean="0">
                <a:effectLst>
                  <a:outerShdw blurRad="38100" dist="38100" dir="2700000" algn="tl">
                    <a:srgbClr val="FFFFFF"/>
                  </a:outerShdw>
                </a:effectLst>
              </a:rPr>
              <a:t>   work increment</a:t>
            </a:r>
          </a:p>
          <a:p>
            <a:pPr>
              <a:lnSpc>
                <a:spcPct val="90000"/>
              </a:lnSpc>
              <a:buFontTx/>
              <a:buNone/>
              <a:defRPr/>
            </a:pPr>
            <a:r>
              <a:rPr lang="en-US" sz="2400" i="1" dirty="0" smtClean="0">
                <a:effectLst>
                  <a:outerShdw blurRad="38100" dist="38100" dir="2700000" algn="tl">
                    <a:srgbClr val="FFFFFF"/>
                  </a:outerShdw>
                </a:effectLst>
                <a:latin typeface="Cambria"/>
              </a:rPr>
              <a:t>I</a:t>
            </a:r>
            <a:r>
              <a:rPr lang="en-US" sz="2400" dirty="0" smtClean="0">
                <a:effectLst>
                  <a:outerShdw blurRad="38100" dist="38100" dir="2700000" algn="tl">
                    <a:srgbClr val="FFFFFF"/>
                  </a:outerShdw>
                </a:effectLst>
              </a:rPr>
              <a:t>    </a:t>
            </a:r>
            <a:r>
              <a:rPr lang="en-US" sz="2400" dirty="0">
                <a:effectLst>
                  <a:outerShdw blurRad="38100" dist="38100" dir="2700000" algn="tl">
                    <a:srgbClr val="FFFFFF"/>
                  </a:outerShdw>
                </a:effectLst>
              </a:rPr>
              <a:t>identity matrix</a:t>
            </a:r>
          </a:p>
          <a:p>
            <a:pPr>
              <a:lnSpc>
                <a:spcPct val="90000"/>
              </a:lnSpc>
              <a:buFontTx/>
              <a:buNone/>
              <a:defRPr/>
            </a:pPr>
            <a:r>
              <a:rPr lang="en-US" sz="2400" i="1" dirty="0">
                <a:effectLst>
                  <a:outerShdw blurRad="38100" dist="38100" dir="2700000" algn="tl">
                    <a:srgbClr val="FFFFFF"/>
                  </a:outerShdw>
                </a:effectLst>
                <a:latin typeface="Cambria"/>
              </a:rPr>
              <a:t>O</a:t>
            </a:r>
            <a:r>
              <a:rPr lang="en-US" sz="2400" dirty="0">
                <a:effectLst>
                  <a:outerShdw blurRad="38100" dist="38100" dir="2700000" algn="tl">
                    <a:srgbClr val="FFFFFF"/>
                  </a:outerShdw>
                </a:effectLst>
              </a:rPr>
              <a:t>    </a:t>
            </a:r>
            <a:r>
              <a:rPr lang="en-US" sz="2000" dirty="0">
                <a:effectLst>
                  <a:outerShdw blurRad="38100" dist="38100" dir="2700000" algn="tl">
                    <a:srgbClr val="FFFFFF"/>
                  </a:outerShdw>
                </a:effectLst>
              </a:rPr>
              <a:t>symmetry operator (matrix)</a:t>
            </a:r>
          </a:p>
          <a:p>
            <a:pPr>
              <a:lnSpc>
                <a:spcPct val="90000"/>
              </a:lnSpc>
              <a:buFontTx/>
              <a:buNone/>
              <a:defRPr/>
            </a:pPr>
            <a:r>
              <a:rPr lang="en-US" sz="2400" i="1" dirty="0">
                <a:effectLst>
                  <a:outerShdw blurRad="38100" dist="38100" dir="2700000" algn="tl">
                    <a:srgbClr val="FFFFFF"/>
                  </a:outerShdw>
                </a:effectLst>
                <a:latin typeface="Cambria"/>
              </a:rPr>
              <a:t>Y</a:t>
            </a:r>
            <a:r>
              <a:rPr lang="en-US" sz="2400" dirty="0">
                <a:effectLst>
                  <a:outerShdw blurRad="38100" dist="38100" dir="2700000" algn="tl">
                    <a:srgbClr val="FFFFFF"/>
                  </a:outerShdw>
                </a:effectLst>
              </a:rPr>
              <a:t>    Young’s modulus</a:t>
            </a:r>
          </a:p>
          <a:p>
            <a:pPr>
              <a:lnSpc>
                <a:spcPct val="90000"/>
              </a:lnSpc>
              <a:buFont typeface="Symbol" charset="2"/>
              <a:buChar char="d"/>
              <a:defRPr/>
            </a:pPr>
            <a:r>
              <a:rPr lang="en-US" sz="2400" dirty="0">
                <a:effectLst>
                  <a:outerShdw blurRad="38100" dist="38100" dir="2700000" algn="tl">
                    <a:srgbClr val="FFFFFF"/>
                  </a:outerShdw>
                </a:effectLst>
              </a:rPr>
              <a:t>  </a:t>
            </a:r>
            <a:r>
              <a:rPr lang="en-US" sz="2400" dirty="0" err="1">
                <a:effectLst>
                  <a:outerShdw blurRad="38100" dist="38100" dir="2700000" algn="tl">
                    <a:srgbClr val="FFFFFF"/>
                  </a:outerShdw>
                </a:effectLst>
              </a:rPr>
              <a:t>Kronecker</a:t>
            </a:r>
            <a:r>
              <a:rPr lang="en-US" sz="2400" dirty="0">
                <a:effectLst>
                  <a:outerShdw blurRad="38100" dist="38100" dir="2700000" algn="tl">
                    <a:srgbClr val="FFFFFF"/>
                  </a:outerShdw>
                </a:effectLst>
              </a:rPr>
              <a:t> delta</a:t>
            </a:r>
          </a:p>
          <a:p>
            <a:pPr>
              <a:lnSpc>
                <a:spcPct val="90000"/>
              </a:lnSpc>
              <a:buFont typeface="Symbol" charset="2"/>
              <a:buNone/>
              <a:defRPr/>
            </a:pPr>
            <a:r>
              <a:rPr lang="en-US" sz="2400" i="1"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axis (unit) vector</a:t>
            </a:r>
          </a:p>
          <a:p>
            <a:pPr>
              <a:lnSpc>
                <a:spcPct val="90000"/>
              </a:lnSpc>
              <a:buFont typeface="Symbol" charset="2"/>
              <a:buNone/>
              <a:defRPr/>
            </a:pPr>
            <a:r>
              <a:rPr lang="en-US" sz="2400" i="1" dirty="0">
                <a:effectLst>
                  <a:outerShdw blurRad="38100" dist="38100" dir="2700000" algn="tl">
                    <a:srgbClr val="FFFFFF"/>
                  </a:outerShdw>
                </a:effectLst>
                <a:latin typeface="Cambria"/>
              </a:rPr>
              <a:t>T</a:t>
            </a:r>
            <a:r>
              <a:rPr lang="en-US" sz="2400" dirty="0">
                <a:effectLst>
                  <a:outerShdw blurRad="38100" dist="38100" dir="2700000" algn="tl">
                    <a:srgbClr val="FFFFFF"/>
                  </a:outerShdw>
                </a:effectLst>
              </a:rPr>
              <a:t>    tensor</a:t>
            </a:r>
          </a:p>
          <a:p>
            <a:pPr>
              <a:lnSpc>
                <a:spcPct val="90000"/>
              </a:lnSpc>
              <a:buFont typeface="Symbol" charset="2"/>
              <a:buNone/>
              <a:defRPr/>
            </a:pPr>
            <a:r>
              <a:rPr lang="en-US" sz="2400" i="1" dirty="0">
                <a:effectLst>
                  <a:outerShdw blurRad="38100" dist="38100" dir="2700000" algn="tl">
                    <a:srgbClr val="FFFFFF"/>
                  </a:outerShdw>
                </a:effectLst>
                <a:latin typeface="Symbol" charset="2"/>
                <a:sym typeface="Symbol" charset="2"/>
              </a:rPr>
              <a:t></a:t>
            </a:r>
            <a:r>
              <a:rPr lang="en-US" sz="2400" dirty="0">
                <a:effectLst>
                  <a:outerShdw blurRad="38100" dist="38100" dir="2700000" algn="tl">
                    <a:srgbClr val="FFFFFF"/>
                  </a:outerShdw>
                </a:effectLst>
              </a:rPr>
              <a:t>    direction cosine</a:t>
            </a:r>
          </a:p>
        </p:txBody>
      </p:sp>
      <p:sp>
        <p:nvSpPr>
          <p:cNvPr id="16390" name="Rectangle 5"/>
          <p:cNvSpPr>
            <a:spLocks noChangeArrowheads="1"/>
          </p:cNvSpPr>
          <p:nvPr/>
        </p:nvSpPr>
        <p:spPr bwMode="auto">
          <a:xfrm>
            <a:off x="0" y="2133600"/>
            <a:ext cx="1066800" cy="3048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8C7903B7-BA56-0F4E-B448-FF7CD9E29098}" type="slidenum">
              <a:rPr lang="en-US" smtClean="0"/>
              <a:pPr/>
              <a:t>30</a:t>
            </a:fld>
            <a:endParaRPr lang="en-US" smtClean="0"/>
          </a:p>
        </p:txBody>
      </p:sp>
      <p:sp>
        <p:nvSpPr>
          <p:cNvPr id="124930" name="Rectangle 2"/>
          <p:cNvSpPr>
            <a:spLocks noGrp="1" noChangeArrowheads="1"/>
          </p:cNvSpPr>
          <p:nvPr>
            <p:ph type="title"/>
          </p:nvPr>
        </p:nvSpPr>
        <p:spPr/>
        <p:txBody>
          <a:bodyPr/>
          <a:lstStyle/>
          <a:p>
            <a:pPr>
              <a:defRPr/>
            </a:pPr>
            <a:r>
              <a:rPr lang="en-US"/>
              <a:t>Symmetry, properties, contd.</a:t>
            </a:r>
          </a:p>
        </p:txBody>
      </p:sp>
      <p:sp>
        <p:nvSpPr>
          <p:cNvPr id="124931" name="Rectangle 3"/>
          <p:cNvSpPr>
            <a:spLocks noGrp="1" noChangeArrowheads="1"/>
          </p:cNvSpPr>
          <p:nvPr>
            <p:ph type="body" idx="1"/>
          </p:nvPr>
        </p:nvSpPr>
        <p:spPr>
          <a:xfrm>
            <a:off x="1066800" y="1447800"/>
            <a:ext cx="7772400" cy="5029200"/>
          </a:xfrm>
        </p:spPr>
        <p:txBody>
          <a:bodyPr/>
          <a:lstStyle/>
          <a:p>
            <a:pPr>
              <a:defRPr/>
            </a:pPr>
            <a:r>
              <a:rPr lang="en-US" sz="1800" dirty="0"/>
              <a:t>Expressed mathematically, we can rotate, e.g. a second rank property tensor thus:</a:t>
            </a:r>
            <a:br>
              <a:rPr lang="en-US" sz="1800" dirty="0"/>
            </a:br>
            <a:r>
              <a:rPr lang="en-US" sz="1800" dirty="0"/>
              <a:t>	 </a:t>
            </a:r>
            <a:r>
              <a:rPr lang="en-US" sz="1800" b="1" dirty="0">
                <a:latin typeface="Cambria"/>
                <a:ea typeface="Cambria"/>
                <a:cs typeface="Cambria"/>
              </a:rPr>
              <a:t>P</a:t>
            </a:r>
            <a:r>
              <a:rPr lang="en-US" sz="1800" dirty="0">
                <a:latin typeface="Cambria"/>
                <a:ea typeface="Cambria"/>
                <a:cs typeface="Cambria"/>
              </a:rPr>
              <a:t>' = </a:t>
            </a:r>
            <a:r>
              <a:rPr lang="en-US" sz="1800" i="1" dirty="0">
                <a:latin typeface="Cambria"/>
                <a:ea typeface="Cambria"/>
                <a:cs typeface="Cambria"/>
              </a:rPr>
              <a:t>O</a:t>
            </a:r>
            <a:r>
              <a:rPr lang="en-US" sz="1800" b="1" dirty="0">
                <a:latin typeface="Cambria"/>
                <a:ea typeface="Cambria"/>
                <a:cs typeface="Cambria"/>
              </a:rPr>
              <a:t>P</a:t>
            </a:r>
            <a:r>
              <a:rPr lang="en-US" sz="1800" i="1" dirty="0">
                <a:latin typeface="Cambria"/>
                <a:ea typeface="Cambria"/>
                <a:cs typeface="Cambria"/>
              </a:rPr>
              <a:t>O</a:t>
            </a:r>
            <a:r>
              <a:rPr lang="en-US" sz="1800" baseline="30000" dirty="0">
                <a:latin typeface="Cambria"/>
                <a:ea typeface="Cambria"/>
                <a:cs typeface="Cambria"/>
              </a:rPr>
              <a:t>T</a:t>
            </a:r>
            <a:r>
              <a:rPr lang="en-US" sz="1800" dirty="0">
                <a:latin typeface="Cambria"/>
                <a:ea typeface="Cambria"/>
                <a:cs typeface="Cambria"/>
              </a:rPr>
              <a:t> = </a:t>
            </a:r>
            <a:r>
              <a:rPr lang="en-US" sz="1800" b="1" dirty="0">
                <a:latin typeface="Cambria"/>
                <a:ea typeface="Cambria"/>
                <a:cs typeface="Cambria"/>
              </a:rPr>
              <a:t>P</a:t>
            </a:r>
            <a:r>
              <a:rPr lang="en-US" sz="1800" dirty="0"/>
              <a:t> , or, in coefficient notation, </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O</a:t>
            </a:r>
            <a:r>
              <a:rPr lang="en-US" sz="1800" i="1" baseline="-25000" dirty="0" err="1">
                <a:latin typeface="Cambria"/>
              </a:rPr>
              <a:t>ik</a:t>
            </a:r>
            <a:r>
              <a:rPr lang="en-US" sz="1800" i="1" dirty="0" err="1">
                <a:latin typeface="Cambria"/>
              </a:rPr>
              <a:t>O</a:t>
            </a:r>
            <a:r>
              <a:rPr lang="en-US" sz="1800" i="1" baseline="-25000" dirty="0" err="1">
                <a:latin typeface="Cambria"/>
              </a:rPr>
              <a:t>il</a:t>
            </a:r>
            <a:r>
              <a:rPr lang="en-US" sz="1800" i="1" dirty="0" err="1">
                <a:latin typeface="Cambria"/>
              </a:rPr>
              <a:t>P</a:t>
            </a:r>
            <a:r>
              <a:rPr lang="en-US" sz="1800" i="1" baseline="-25000" dirty="0" err="1">
                <a:latin typeface="Cambria"/>
              </a:rPr>
              <a:t>kl</a:t>
            </a:r>
            <a:r>
              <a:rPr lang="en-US" sz="1800" i="1" baseline="-25000" dirty="0"/>
              <a:t/>
            </a:r>
            <a:br>
              <a:rPr lang="en-US" sz="1800" i="1" baseline="-25000" dirty="0"/>
            </a:br>
            <a:r>
              <a:rPr lang="en-US" sz="1800" i="1" baseline="-25000" dirty="0"/>
              <a:t/>
            </a:r>
            <a:br>
              <a:rPr lang="en-US" sz="1800" i="1" baseline="-25000" dirty="0"/>
            </a:br>
            <a:r>
              <a:rPr lang="en-US" sz="1800" dirty="0"/>
              <a:t>where </a:t>
            </a:r>
            <a:r>
              <a:rPr lang="en-US" sz="1800" i="1" dirty="0"/>
              <a:t>O</a:t>
            </a:r>
            <a:r>
              <a:rPr lang="en-US" sz="1800" dirty="0"/>
              <a:t> is a symmetry operator.</a:t>
            </a:r>
          </a:p>
          <a:p>
            <a:pPr>
              <a:defRPr/>
            </a:pPr>
            <a:r>
              <a:rPr lang="en-US" sz="1800" dirty="0"/>
              <a:t>Since the rotated (property) tensor, </a:t>
            </a:r>
            <a:r>
              <a:rPr lang="en-US" sz="1800" b="1" dirty="0">
                <a:latin typeface="Cambria"/>
              </a:rPr>
              <a:t>P’</a:t>
            </a:r>
            <a:r>
              <a:rPr lang="en-US" sz="1800" dirty="0"/>
              <a:t>, must be the same as the original tensor, </a:t>
            </a:r>
            <a:r>
              <a:rPr lang="en-US" sz="1800" b="1" dirty="0">
                <a:latin typeface="Cambria"/>
              </a:rPr>
              <a:t>P</a:t>
            </a:r>
            <a:r>
              <a:rPr lang="en-US" sz="1800" dirty="0"/>
              <a:t>, then we can equate coefficients:</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P</a:t>
            </a:r>
            <a:r>
              <a:rPr lang="en-US" sz="1800" i="1" baseline="-25000" dirty="0" err="1">
                <a:latin typeface="Cambria"/>
              </a:rPr>
              <a:t>ij</a:t>
            </a:r>
            <a:endParaRPr lang="en-US" sz="1800" i="1" baseline="-25000" dirty="0">
              <a:latin typeface="Cambria"/>
            </a:endParaRPr>
          </a:p>
          <a:p>
            <a:pPr>
              <a:defRPr/>
            </a:pPr>
            <a:r>
              <a:rPr lang="en-US" sz="1800" dirty="0"/>
              <a:t>If we find, for example, that </a:t>
            </a:r>
            <a:r>
              <a:rPr lang="en-US" sz="1800" i="1" dirty="0">
                <a:latin typeface="Cambria"/>
              </a:rPr>
              <a:t>P’</a:t>
            </a:r>
            <a:r>
              <a:rPr lang="en-US" sz="1800" i="1" baseline="-25000" dirty="0">
                <a:latin typeface="Cambria"/>
              </a:rPr>
              <a:t>21 </a:t>
            </a:r>
            <a:r>
              <a:rPr lang="en-US" sz="1800" i="1" dirty="0">
                <a:latin typeface="Cambria"/>
              </a:rPr>
              <a:t> = -P</a:t>
            </a:r>
            <a:r>
              <a:rPr lang="en-US" sz="1800" i="1" baseline="-25000" dirty="0">
                <a:latin typeface="Cambria"/>
              </a:rPr>
              <a:t>21</a:t>
            </a:r>
            <a:r>
              <a:rPr lang="en-US" sz="1800" i="1" dirty="0"/>
              <a:t>,</a:t>
            </a:r>
            <a:r>
              <a:rPr lang="en-US" sz="1800" dirty="0"/>
              <a:t>then the only value of </a:t>
            </a:r>
            <a:r>
              <a:rPr lang="en-US" sz="1800" i="1" dirty="0">
                <a:latin typeface="Cambria"/>
              </a:rPr>
              <a:t>P</a:t>
            </a:r>
            <a:r>
              <a:rPr lang="en-US" sz="1800" i="1" baseline="-25000" dirty="0">
                <a:latin typeface="Cambria"/>
              </a:rPr>
              <a:t>21</a:t>
            </a:r>
            <a:r>
              <a:rPr lang="en-US" sz="1800" i="1" dirty="0">
                <a:latin typeface="Cambria"/>
              </a:rPr>
              <a:t> </a:t>
            </a:r>
            <a:r>
              <a:rPr lang="en-US" sz="1800" dirty="0"/>
              <a:t> that satisfies this equality is </a:t>
            </a:r>
            <a:r>
              <a:rPr lang="en-US" sz="1800" i="1" dirty="0">
                <a:latin typeface="Cambria"/>
              </a:rPr>
              <a:t>P</a:t>
            </a:r>
            <a:r>
              <a:rPr lang="en-US" sz="1800" i="1" baseline="-25000" dirty="0">
                <a:latin typeface="Cambria"/>
              </a:rPr>
              <a:t>21</a:t>
            </a:r>
            <a:r>
              <a:rPr lang="en-US" sz="1800" dirty="0">
                <a:latin typeface="Cambria"/>
              </a:rPr>
              <a:t> = 0</a:t>
            </a:r>
            <a:r>
              <a:rPr lang="en-US" sz="1800" dirty="0"/>
              <a:t>.</a:t>
            </a:r>
          </a:p>
          <a:p>
            <a:pPr>
              <a:defRPr/>
            </a:pPr>
            <a:r>
              <a:rPr lang="en-US" sz="1800" dirty="0">
                <a:solidFill>
                  <a:srgbClr val="FF0000"/>
                </a:solidFill>
                <a:effectLst>
                  <a:outerShdw blurRad="38100" dist="38100" dir="2700000" algn="tl">
                    <a:srgbClr val="DDDDDD"/>
                  </a:outerShdw>
                </a:effectLst>
                <a:ea typeface="Cambria"/>
                <a:cs typeface="Cambria"/>
              </a:rPr>
              <a:t>Remember that you must express the property with respect to a particular set of axes in order to use the coefficient form.  In everything related to single crystals, </a:t>
            </a:r>
            <a:r>
              <a:rPr lang="en-US" sz="1800" i="1" dirty="0">
                <a:solidFill>
                  <a:srgbClr val="FF0000"/>
                </a:solidFill>
                <a:effectLst>
                  <a:outerShdw blurRad="38100" dist="38100" dir="2700000" algn="tl">
                    <a:srgbClr val="DDDDDD"/>
                  </a:outerShdw>
                </a:effectLst>
                <a:ea typeface="Cambria"/>
                <a:cs typeface="Cambria"/>
              </a:rPr>
              <a:t>always</a:t>
            </a:r>
            <a:r>
              <a:rPr lang="en-US" sz="1800" dirty="0">
                <a:solidFill>
                  <a:srgbClr val="FF0000"/>
                </a:solidFill>
                <a:effectLst>
                  <a:outerShdw blurRad="38100" dist="38100" dir="2700000" algn="tl">
                    <a:srgbClr val="DDDDDD"/>
                  </a:outerShdw>
                </a:effectLst>
                <a:ea typeface="Cambria"/>
                <a:cs typeface="Cambria"/>
              </a:rPr>
              <a:t> use the crystal axes as the reference frame!</a:t>
            </a:r>
            <a:endParaRPr lang="en-US" sz="1800" dirty="0"/>
          </a:p>
          <a:p>
            <a:pPr>
              <a:defRPr/>
            </a:pPr>
            <a:r>
              <a:rPr lang="en-US" sz="1800" dirty="0"/>
              <a:t>Homework question: based on cubic crystal symmetry, work out why a second rank tensor property can only have </a:t>
            </a:r>
            <a:r>
              <a:rPr lang="en-US" sz="1800" i="1" dirty="0"/>
              <a:t>one</a:t>
            </a:r>
            <a:r>
              <a:rPr lang="en-US" sz="1800" dirty="0"/>
              <a:t> independent coefficient.</a:t>
            </a:r>
          </a:p>
        </p:txBody>
      </p:sp>
      <p:sp>
        <p:nvSpPr>
          <p:cNvPr id="6" name="Rectangle 4"/>
          <p:cNvSpPr>
            <a:spLocks noChangeArrowheads="1"/>
          </p:cNvSpPr>
          <p:nvPr/>
        </p:nvSpPr>
        <p:spPr bwMode="auto">
          <a:xfrm>
            <a:off x="0" y="5592136"/>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F41514FE-9AA4-D54C-A097-F319E2FC3505}" type="slidenum">
              <a:rPr lang="en-US" smtClean="0"/>
              <a:pPr/>
              <a:t>31</a:t>
            </a:fld>
            <a:endParaRPr lang="en-US" smtClean="0"/>
          </a:p>
        </p:txBody>
      </p:sp>
      <p:sp>
        <p:nvSpPr>
          <p:cNvPr id="68610" name="Rectangle 2"/>
          <p:cNvSpPr>
            <a:spLocks noGrp="1" noChangeArrowheads="1"/>
          </p:cNvSpPr>
          <p:nvPr>
            <p:ph type="title"/>
          </p:nvPr>
        </p:nvSpPr>
        <p:spPr/>
        <p:txBody>
          <a:bodyPr/>
          <a:lstStyle/>
          <a:p>
            <a:pPr>
              <a:defRPr/>
            </a:pPr>
            <a:r>
              <a:rPr lang="en-US"/>
              <a:t>Effect of symmetry on stiffness matrix</a:t>
            </a:r>
          </a:p>
        </p:txBody>
      </p:sp>
      <p:sp>
        <p:nvSpPr>
          <p:cNvPr id="41988" name="Rectangle 3"/>
          <p:cNvSpPr>
            <a:spLocks noGrp="1" noChangeArrowheads="1"/>
          </p:cNvSpPr>
          <p:nvPr>
            <p:ph type="body" idx="1"/>
          </p:nvPr>
        </p:nvSpPr>
        <p:spPr>
          <a:xfrm>
            <a:off x="1066800" y="1447800"/>
            <a:ext cx="7772400" cy="5181600"/>
          </a:xfrm>
        </p:spPr>
        <p:txBody>
          <a:bodyPr/>
          <a:lstStyle/>
          <a:p>
            <a:r>
              <a:rPr lang="en-US" sz="2400"/>
              <a:t>Why do we need to look at the effect of symmetry?  For a cubic material, only 3 </a:t>
            </a:r>
            <a:r>
              <a:rPr lang="en-US" sz="2400" i="1"/>
              <a:t>independent </a:t>
            </a:r>
            <a:r>
              <a:rPr lang="en-US" sz="2400"/>
              <a:t>coefficients are needed as opposed to the 81 coefficients in a 4th rank tensor.  The reason for this is the symmetry of the material.</a:t>
            </a:r>
          </a:p>
          <a:p>
            <a:r>
              <a:rPr lang="en-US" sz="2400"/>
              <a:t>What does symmetry mean?  Fundamentally, if you pick up a crystal, rotate [mirror] it and put it back down, then a symmetry operation [rotation, mirror] is such that </a:t>
            </a:r>
            <a:r>
              <a:rPr lang="en-US" sz="2400" i="1"/>
              <a:t>you cannot tell that anything happened</a:t>
            </a:r>
            <a:r>
              <a:rPr lang="en-US" sz="2400"/>
              <a:t>.</a:t>
            </a:r>
          </a:p>
          <a:p>
            <a:r>
              <a:rPr lang="en-US" sz="2400"/>
              <a:t>From a mathematical point of view, this means that the property (its coefficients) </a:t>
            </a:r>
            <a:r>
              <a:rPr lang="en-US" sz="2400" i="1"/>
              <a:t>does not change</a:t>
            </a:r>
            <a:r>
              <a:rPr lang="en-US" sz="2400"/>
              <a:t>.  For example, if the symmetry operator changes the sign of a coefficient, then it must be equal to zero.</a:t>
            </a:r>
          </a:p>
        </p:txBody>
      </p:sp>
      <p:sp>
        <p:nvSpPr>
          <p:cNvPr id="41989" name="Rectangle 4"/>
          <p:cNvSpPr>
            <a:spLocks noChangeArrowheads="1"/>
          </p:cNvSpPr>
          <p:nvPr/>
        </p:nvSpPr>
        <p:spPr bwMode="auto">
          <a:xfrm>
            <a:off x="0" y="5562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2E0337B-A9CB-1345-A89D-D75197AAE4ED}" type="slidenum">
              <a:rPr lang="en-US" smtClean="0"/>
              <a:pPr/>
              <a:t>32</a:t>
            </a:fld>
            <a:endParaRPr lang="en-US" smtClean="0"/>
          </a:p>
        </p:txBody>
      </p:sp>
      <p:sp>
        <p:nvSpPr>
          <p:cNvPr id="125954" name="Rectangle 2"/>
          <p:cNvSpPr>
            <a:spLocks noGrp="1" noChangeArrowheads="1"/>
          </p:cNvSpPr>
          <p:nvPr>
            <p:ph type="title"/>
          </p:nvPr>
        </p:nvSpPr>
        <p:spPr/>
        <p:txBody>
          <a:bodyPr/>
          <a:lstStyle/>
          <a:p>
            <a:pPr>
              <a:defRPr/>
            </a:pPr>
            <a:r>
              <a:rPr lang="en-US" sz="4000"/>
              <a:t>2nd Rank Tensor Properties &amp; Symmetry</a:t>
            </a:r>
            <a:endParaRPr lang="en-US"/>
          </a:p>
        </p:txBody>
      </p:sp>
      <p:sp>
        <p:nvSpPr>
          <p:cNvPr id="43012" name="Rectangle 3"/>
          <p:cNvSpPr>
            <a:spLocks noGrp="1" noChangeArrowheads="1"/>
          </p:cNvSpPr>
          <p:nvPr>
            <p:ph type="body" idx="1"/>
          </p:nvPr>
        </p:nvSpPr>
        <p:spPr>
          <a:xfrm>
            <a:off x="1143000" y="6019800"/>
            <a:ext cx="7772400" cy="609600"/>
          </a:xfrm>
        </p:spPr>
        <p:txBody>
          <a:bodyPr/>
          <a:lstStyle/>
          <a:p>
            <a:r>
              <a:rPr lang="en-US" sz="1600"/>
              <a:t>The table from Nye shows the number of independent, non-zero coefficients allowed in a 2nd rank tensor according to the crystal symmetry class.</a:t>
            </a:r>
          </a:p>
        </p:txBody>
      </p:sp>
      <p:pic>
        <p:nvPicPr>
          <p:cNvPr id="43013" name="Picture 4" descr="Nye_2nd_rank_tensor_Symmetr"/>
          <p:cNvPicPr>
            <a:picLocks noChangeAspect="1" noChangeArrowheads="1"/>
          </p:cNvPicPr>
          <p:nvPr/>
        </p:nvPicPr>
        <p:blipFill>
          <a:blip r:embed="rId2"/>
          <a:srcRect/>
          <a:stretch>
            <a:fillRect/>
          </a:stretch>
        </p:blipFill>
        <p:spPr bwMode="auto">
          <a:xfrm>
            <a:off x="2286000" y="863600"/>
            <a:ext cx="5530850" cy="5156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5"/>
          <p:cNvSpPr>
            <a:spLocks noGrp="1"/>
          </p:cNvSpPr>
          <p:nvPr>
            <p:ph type="sldNum" sz="quarter" idx="12"/>
          </p:nvPr>
        </p:nvSpPr>
        <p:spPr>
          <a:noFill/>
        </p:spPr>
        <p:txBody>
          <a:bodyPr/>
          <a:lstStyle/>
          <a:p>
            <a:fld id="{800EC46C-3045-614C-9B33-6C44048B3C62}" type="slidenum">
              <a:rPr lang="en-US" smtClean="0"/>
              <a:pPr/>
              <a:t>33</a:t>
            </a:fld>
            <a:endParaRPr lang="en-US" smtClean="0"/>
          </a:p>
        </p:txBody>
      </p:sp>
      <p:sp>
        <p:nvSpPr>
          <p:cNvPr id="59394" name="Rectangle 2"/>
          <p:cNvSpPr>
            <a:spLocks noGrp="1" noChangeArrowheads="1"/>
          </p:cNvSpPr>
          <p:nvPr>
            <p:ph type="title"/>
          </p:nvPr>
        </p:nvSpPr>
        <p:spPr>
          <a:xfrm>
            <a:off x="152400" y="0"/>
            <a:ext cx="8915400" cy="1143000"/>
          </a:xfrm>
        </p:spPr>
        <p:txBody>
          <a:bodyPr/>
          <a:lstStyle/>
          <a:p>
            <a:pPr>
              <a:defRPr/>
            </a:pPr>
            <a:r>
              <a:rPr lang="en-US"/>
              <a:t>Effect of symmetry on stiffness matrix</a:t>
            </a:r>
          </a:p>
        </p:txBody>
      </p:sp>
      <p:sp>
        <p:nvSpPr>
          <p:cNvPr id="44038" name="Rectangle 3"/>
          <p:cNvSpPr>
            <a:spLocks noGrp="1" noChangeArrowheads="1"/>
          </p:cNvSpPr>
          <p:nvPr>
            <p:ph type="body" idx="1"/>
          </p:nvPr>
        </p:nvSpPr>
        <p:spPr>
          <a:xfrm>
            <a:off x="1149350" y="1295400"/>
            <a:ext cx="7689850" cy="1219200"/>
          </a:xfrm>
        </p:spPr>
        <p:txBody>
          <a:bodyPr/>
          <a:lstStyle/>
          <a:p>
            <a:pPr>
              <a:lnSpc>
                <a:spcPct val="90000"/>
              </a:lnSpc>
            </a:pPr>
            <a:r>
              <a:rPr lang="en-US" sz="2400" dirty="0"/>
              <a:t>Following Reid, p.66 </a:t>
            </a:r>
            <a:r>
              <a:rPr lang="en-US" sz="2400" i="1" dirty="0"/>
              <a:t>et seq</a:t>
            </a:r>
            <a:r>
              <a:rPr lang="en-US" sz="2400" dirty="0"/>
              <a:t>.:</a:t>
            </a:r>
            <a:br>
              <a:rPr lang="en-US" sz="2400" dirty="0"/>
            </a:br>
            <a:r>
              <a:rPr lang="en-US" sz="2400" dirty="0"/>
              <a:t>Apply a 90° rotation about the crystal-z axis (axis 3),</a:t>
            </a:r>
            <a:br>
              <a:rPr lang="en-US" sz="2400" dirty="0"/>
            </a:br>
            <a:r>
              <a:rPr lang="en-US" sz="2400" i="1" dirty="0" err="1">
                <a:latin typeface="Cambria"/>
              </a:rPr>
              <a:t>C’</a:t>
            </a:r>
            <a:r>
              <a:rPr lang="en-US" sz="2400" i="1" baseline="-25000" dirty="0" err="1">
                <a:latin typeface="Cambria"/>
              </a:rPr>
              <a:t>ijkl</a:t>
            </a:r>
            <a:r>
              <a:rPr lang="en-US" sz="2400" i="1" dirty="0">
                <a:latin typeface="Cambria"/>
              </a:rPr>
              <a:t> = </a:t>
            </a:r>
            <a:r>
              <a:rPr lang="en-US" sz="2400" i="1" dirty="0" err="1">
                <a:latin typeface="Cambria"/>
              </a:rPr>
              <a:t>O</a:t>
            </a:r>
            <a:r>
              <a:rPr lang="en-US" sz="2400" i="1" baseline="-25000" dirty="0" err="1">
                <a:latin typeface="Cambria"/>
              </a:rPr>
              <a:t>im</a:t>
            </a:r>
            <a:r>
              <a:rPr lang="en-US" sz="2400" i="1" dirty="0" err="1">
                <a:latin typeface="Cambria"/>
              </a:rPr>
              <a:t>O</a:t>
            </a:r>
            <a:r>
              <a:rPr lang="en-US" sz="2400" i="1" baseline="-25000" dirty="0" err="1">
                <a:latin typeface="Cambria"/>
              </a:rPr>
              <a:t>jn</a:t>
            </a:r>
            <a:r>
              <a:rPr lang="en-US" sz="2400" i="1" dirty="0" err="1">
                <a:latin typeface="Cambria"/>
              </a:rPr>
              <a:t>O</a:t>
            </a:r>
            <a:r>
              <a:rPr lang="en-US" sz="2400" i="1" baseline="-25000" dirty="0" err="1">
                <a:latin typeface="Cambria"/>
              </a:rPr>
              <a:t>ko</a:t>
            </a:r>
            <a:r>
              <a:rPr lang="en-US" sz="2400" i="1" dirty="0" err="1">
                <a:latin typeface="Cambria"/>
              </a:rPr>
              <a:t>O</a:t>
            </a:r>
            <a:r>
              <a:rPr lang="en-US" sz="2400" i="1" baseline="-25000" dirty="0" err="1">
                <a:latin typeface="Cambria"/>
              </a:rPr>
              <a:t>lp</a:t>
            </a:r>
            <a:r>
              <a:rPr lang="en-US" sz="2400" i="1" dirty="0" err="1">
                <a:latin typeface="Cambria"/>
              </a:rPr>
              <a:t>C</a:t>
            </a:r>
            <a:r>
              <a:rPr lang="en-US" sz="2400" i="1" baseline="-25000" dirty="0" err="1">
                <a:latin typeface="Cambria"/>
              </a:rPr>
              <a:t>mnop</a:t>
            </a:r>
            <a:r>
              <a:rPr lang="en-US" sz="2400" dirty="0"/>
              <a:t>:</a:t>
            </a:r>
            <a:br>
              <a:rPr lang="en-US" sz="2400" dirty="0"/>
            </a:br>
            <a:r>
              <a:rPr lang="en-US" sz="2400" dirty="0"/>
              <a:t> </a:t>
            </a:r>
            <a:r>
              <a:rPr lang="en-US" sz="2400" b="1" i="1" dirty="0">
                <a:latin typeface="Cambria"/>
              </a:rPr>
              <a:t>C</a:t>
            </a:r>
            <a:r>
              <a:rPr lang="en-US" sz="2400" i="1" dirty="0">
                <a:latin typeface="Cambria"/>
              </a:rPr>
              <a:t>’ = </a:t>
            </a:r>
            <a:r>
              <a:rPr lang="en-US" sz="2400" b="1" i="1" dirty="0">
                <a:latin typeface="Cambria"/>
              </a:rPr>
              <a:t>C</a:t>
            </a:r>
            <a:endParaRPr lang="en-US" sz="2400" i="1" dirty="0">
              <a:latin typeface="Cambria"/>
            </a:endParaRPr>
          </a:p>
        </p:txBody>
      </p:sp>
      <p:graphicFrame>
        <p:nvGraphicFramePr>
          <p:cNvPr id="44034" name="Object 2"/>
          <p:cNvGraphicFramePr>
            <a:graphicFrameLocks noChangeAspect="1"/>
          </p:cNvGraphicFramePr>
          <p:nvPr/>
        </p:nvGraphicFramePr>
        <p:xfrm>
          <a:off x="6553200" y="2209800"/>
          <a:ext cx="2387600" cy="1411288"/>
        </p:xfrm>
        <a:graphic>
          <a:graphicData uri="http://schemas.openxmlformats.org/presentationml/2006/ole">
            <mc:AlternateContent xmlns:mc="http://schemas.openxmlformats.org/markup-compatibility/2006">
              <mc:Choice xmlns:v="urn:schemas-microsoft-com:vml" Requires="v">
                <p:oleObj spid="_x0000_s44045" name="Equation" r:id="rId3" imgW="1117600" imgH="660400" progId="Equation.3">
                  <p:embed/>
                </p:oleObj>
              </mc:Choice>
              <mc:Fallback>
                <p:oleObj name="Equation" r:id="rId3" imgW="1117600" imgH="660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09800"/>
                        <a:ext cx="2387600"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1828800" y="3581400"/>
          <a:ext cx="5943600" cy="2551113"/>
        </p:xfrm>
        <a:graphic>
          <a:graphicData uri="http://schemas.openxmlformats.org/presentationml/2006/ole">
            <mc:AlternateContent xmlns:mc="http://schemas.openxmlformats.org/markup-compatibility/2006">
              <mc:Choice xmlns:v="urn:schemas-microsoft-com:vml" Requires="v">
                <p:oleObj spid="_x0000_s44046" name="Equation" r:id="rId5" imgW="3136900" imgH="1346200" progId="Equation.3">
                  <p:embed/>
                </p:oleObj>
              </mc:Choice>
              <mc:Fallback>
                <p:oleObj name="Equation" r:id="rId5" imgW="3136900" imgH="1346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581400"/>
                        <a:ext cx="5943600" cy="255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6"/>
          <p:cNvSpPr>
            <a:spLocks noChangeArrowheads="1"/>
          </p:cNvSpPr>
          <p:nvPr/>
        </p:nvSpPr>
        <p:spPr bwMode="auto">
          <a:xfrm>
            <a:off x="0" y="5562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a:spLocks noGrp="1"/>
          </p:cNvSpPr>
          <p:nvPr>
            <p:ph type="sldNum" sz="quarter" idx="12"/>
          </p:nvPr>
        </p:nvSpPr>
        <p:spPr>
          <a:noFill/>
        </p:spPr>
        <p:txBody>
          <a:bodyPr/>
          <a:lstStyle/>
          <a:p>
            <a:fld id="{C474BA1C-A024-C145-9B04-8191FFF23449}" type="slidenum">
              <a:rPr lang="en-US" smtClean="0"/>
              <a:pPr/>
              <a:t>34</a:t>
            </a:fld>
            <a:endParaRPr lang="en-US" smtClean="0"/>
          </a:p>
        </p:txBody>
      </p:sp>
      <p:sp>
        <p:nvSpPr>
          <p:cNvPr id="60418" name="Rectangle 2"/>
          <p:cNvSpPr>
            <a:spLocks noGrp="1" noChangeArrowheads="1"/>
          </p:cNvSpPr>
          <p:nvPr>
            <p:ph type="title"/>
          </p:nvPr>
        </p:nvSpPr>
        <p:spPr>
          <a:xfrm>
            <a:off x="0" y="0"/>
            <a:ext cx="9067800" cy="1143000"/>
          </a:xfrm>
        </p:spPr>
        <p:txBody>
          <a:bodyPr/>
          <a:lstStyle/>
          <a:p>
            <a:pPr>
              <a:defRPr/>
            </a:pPr>
            <a:r>
              <a:rPr lang="en-US"/>
              <a:t>Effect of symmetry, 2</a:t>
            </a:r>
          </a:p>
        </p:txBody>
      </p:sp>
      <p:sp>
        <p:nvSpPr>
          <p:cNvPr id="45061" name="Rectangle 3"/>
          <p:cNvSpPr>
            <a:spLocks noGrp="1" noChangeArrowheads="1"/>
          </p:cNvSpPr>
          <p:nvPr>
            <p:ph type="body" idx="1"/>
          </p:nvPr>
        </p:nvSpPr>
        <p:spPr>
          <a:xfrm>
            <a:off x="1066800" y="1447800"/>
            <a:ext cx="7772400" cy="2590800"/>
          </a:xfrm>
        </p:spPr>
        <p:txBody>
          <a:bodyPr/>
          <a:lstStyle/>
          <a:p>
            <a:r>
              <a:rPr lang="en-US" dirty="0"/>
              <a:t>Using </a:t>
            </a:r>
            <a:r>
              <a:rPr lang="en-US" dirty="0">
                <a:latin typeface="Cambria"/>
                <a:ea typeface="Cambria"/>
                <a:cs typeface="Cambria"/>
              </a:rPr>
              <a:t>P’ = P</a:t>
            </a:r>
            <a:r>
              <a:rPr lang="en-US" dirty="0">
                <a:ea typeface="Cambria"/>
                <a:cs typeface="Cambria"/>
              </a:rPr>
              <a:t>, we can equate coefficients and find that:</a:t>
            </a:r>
            <a:br>
              <a:rPr lang="en-US" dirty="0">
                <a:ea typeface="Cambria"/>
                <a:cs typeface="Cambria"/>
              </a:rPr>
            </a:b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22</a:t>
            </a:r>
            <a:r>
              <a:rPr lang="en-US" dirty="0">
                <a:latin typeface="Cambria"/>
                <a:ea typeface="Cambria"/>
                <a:cs typeface="Cambria"/>
              </a:rPr>
              <a:t>, C</a:t>
            </a:r>
            <a:r>
              <a:rPr lang="en-US" baseline="-25000" dirty="0">
                <a:latin typeface="Cambria"/>
                <a:ea typeface="Cambria"/>
                <a:cs typeface="Cambria"/>
              </a:rPr>
              <a:t>13</a:t>
            </a:r>
            <a:r>
              <a:rPr lang="en-US" dirty="0">
                <a:latin typeface="Cambria"/>
                <a:ea typeface="Cambria"/>
                <a:cs typeface="Cambria"/>
              </a:rPr>
              <a:t>=C</a:t>
            </a:r>
            <a:r>
              <a:rPr lang="en-US" baseline="-25000" dirty="0">
                <a:latin typeface="Cambria"/>
                <a:ea typeface="Cambria"/>
                <a:cs typeface="Cambria"/>
              </a:rPr>
              <a:t>23, </a:t>
            </a:r>
            <a:r>
              <a:rPr lang="en-US"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=C</a:t>
            </a:r>
            <a:r>
              <a:rPr lang="en-US" baseline="-25000" dirty="0">
                <a:latin typeface="Cambria"/>
                <a:ea typeface="Cambria"/>
                <a:cs typeface="Cambria"/>
              </a:rPr>
              <a:t>35</a:t>
            </a:r>
            <a:r>
              <a:rPr lang="en-US" dirty="0">
                <a:latin typeface="Cambria"/>
                <a:ea typeface="Cambria"/>
                <a:cs typeface="Cambria"/>
              </a:rPr>
              <a:t>, C</a:t>
            </a:r>
            <a:r>
              <a:rPr lang="en-US" baseline="-25000" dirty="0">
                <a:latin typeface="Cambria"/>
                <a:ea typeface="Cambria"/>
                <a:cs typeface="Cambria"/>
              </a:rPr>
              <a:t>16</a:t>
            </a:r>
            <a:r>
              <a:rPr lang="en-US" dirty="0">
                <a:latin typeface="Cambria"/>
                <a:ea typeface="Cambria"/>
                <a:cs typeface="Cambria"/>
              </a:rPr>
              <a:t>=-C</a:t>
            </a:r>
            <a:r>
              <a:rPr lang="en-US" baseline="-25000" dirty="0">
                <a:latin typeface="Cambria"/>
                <a:ea typeface="Cambria"/>
                <a:cs typeface="Cambria"/>
              </a:rPr>
              <a:t>26,</a:t>
            </a:r>
            <a:br>
              <a:rPr lang="en-US" baseline="-25000" dirty="0">
                <a:latin typeface="Cambria"/>
                <a:ea typeface="Cambria"/>
                <a:cs typeface="Cambria"/>
              </a:rPr>
            </a:br>
            <a:r>
              <a:rPr lang="en-US" baseline="-25000" dirty="0">
                <a:latin typeface="Cambria"/>
                <a:ea typeface="Cambria"/>
                <a:cs typeface="Cambria"/>
              </a:rPr>
              <a:t> </a:t>
            </a:r>
            <a:r>
              <a:rPr lang="en-US" dirty="0">
                <a:latin typeface="Cambria"/>
                <a:ea typeface="Cambria"/>
                <a:cs typeface="Cambria"/>
              </a:rPr>
              <a:t>C</a:t>
            </a:r>
            <a:r>
              <a:rPr lang="en-US" baseline="-25000" dirty="0">
                <a:latin typeface="Cambria"/>
                <a:ea typeface="Cambria"/>
                <a:cs typeface="Cambria"/>
              </a:rPr>
              <a:t>14</a:t>
            </a:r>
            <a:r>
              <a:rPr lang="en-US" dirty="0">
                <a:latin typeface="Cambria"/>
                <a:ea typeface="Cambria"/>
                <a:cs typeface="Cambria"/>
              </a:rPr>
              <a:t>=C</a:t>
            </a:r>
            <a:r>
              <a:rPr lang="en-US" baseline="-25000" dirty="0">
                <a:latin typeface="Cambria"/>
                <a:ea typeface="Cambria"/>
                <a:cs typeface="Cambria"/>
              </a:rPr>
              <a:t>15</a:t>
            </a:r>
            <a:r>
              <a:rPr lang="en-US" dirty="0">
                <a:latin typeface="Cambria"/>
                <a:ea typeface="Cambria"/>
                <a:cs typeface="Cambria"/>
              </a:rPr>
              <a:t> = C</a:t>
            </a:r>
            <a:r>
              <a:rPr lang="en-US" baseline="-25000" dirty="0">
                <a:latin typeface="Cambria"/>
                <a:ea typeface="Cambria"/>
                <a:cs typeface="Cambria"/>
              </a:rPr>
              <a:t>24 </a:t>
            </a:r>
            <a:r>
              <a:rPr lang="en-US" dirty="0">
                <a:latin typeface="Cambria"/>
                <a:ea typeface="Cambria"/>
                <a:cs typeface="Cambria"/>
              </a:rPr>
              <a:t>= C</a:t>
            </a:r>
            <a:r>
              <a:rPr lang="en-US" baseline="-25000" dirty="0">
                <a:latin typeface="Cambria"/>
                <a:ea typeface="Cambria"/>
                <a:cs typeface="Cambria"/>
              </a:rPr>
              <a:t>25</a:t>
            </a:r>
            <a:r>
              <a:rPr lang="en-US" dirty="0">
                <a:latin typeface="Cambria"/>
                <a:ea typeface="Cambria"/>
                <a:cs typeface="Cambria"/>
              </a:rPr>
              <a:t> = C</a:t>
            </a:r>
            <a:r>
              <a:rPr lang="en-US" baseline="-25000" dirty="0">
                <a:latin typeface="Cambria"/>
                <a:ea typeface="Cambria"/>
                <a:cs typeface="Cambria"/>
              </a:rPr>
              <a:t>34 </a:t>
            </a:r>
            <a:r>
              <a:rPr lang="en-US" dirty="0">
                <a:latin typeface="Cambria"/>
                <a:ea typeface="Cambria"/>
                <a:cs typeface="Cambria"/>
              </a:rPr>
              <a:t>= C</a:t>
            </a:r>
            <a:r>
              <a:rPr lang="en-US" baseline="-25000" dirty="0">
                <a:latin typeface="Cambria"/>
                <a:ea typeface="Cambria"/>
                <a:cs typeface="Cambria"/>
              </a:rPr>
              <a:t>35</a:t>
            </a:r>
            <a:r>
              <a:rPr lang="en-US" dirty="0">
                <a:latin typeface="Cambria"/>
                <a:ea typeface="Cambria"/>
                <a:cs typeface="Cambria"/>
              </a:rPr>
              <a:t> = C</a:t>
            </a:r>
            <a:r>
              <a:rPr lang="en-US" baseline="-25000" dirty="0">
                <a:latin typeface="Cambria"/>
                <a:ea typeface="Cambria"/>
                <a:cs typeface="Cambria"/>
              </a:rPr>
              <a:t>36 </a:t>
            </a:r>
            <a:r>
              <a:rPr lang="en-US" dirty="0">
                <a:latin typeface="Cambria"/>
                <a:ea typeface="Cambria"/>
                <a:cs typeface="Cambria"/>
              </a:rPr>
              <a:t>= C</a:t>
            </a:r>
            <a:r>
              <a:rPr lang="en-US" baseline="-25000" dirty="0">
                <a:latin typeface="Cambria"/>
                <a:ea typeface="Cambria"/>
                <a:cs typeface="Cambria"/>
              </a:rPr>
              <a:t>45</a:t>
            </a:r>
            <a:r>
              <a:rPr lang="en-US" dirty="0">
                <a:latin typeface="Cambria"/>
                <a:ea typeface="Cambria"/>
                <a:cs typeface="Cambria"/>
              </a:rPr>
              <a:t> = C</a:t>
            </a:r>
            <a:r>
              <a:rPr lang="en-US" baseline="-25000" dirty="0">
                <a:latin typeface="Cambria"/>
                <a:ea typeface="Cambria"/>
                <a:cs typeface="Cambria"/>
              </a:rPr>
              <a:t>46 </a:t>
            </a:r>
            <a:r>
              <a:rPr lang="en-US" dirty="0">
                <a:latin typeface="Cambria"/>
                <a:ea typeface="Cambria"/>
                <a:cs typeface="Cambria"/>
              </a:rPr>
              <a:t>= C</a:t>
            </a:r>
            <a:r>
              <a:rPr lang="en-US" baseline="-25000" dirty="0">
                <a:latin typeface="Cambria"/>
                <a:ea typeface="Cambria"/>
                <a:cs typeface="Cambria"/>
              </a:rPr>
              <a:t>56</a:t>
            </a:r>
            <a:r>
              <a:rPr lang="en-US" dirty="0">
                <a:latin typeface="Cambria"/>
                <a:ea typeface="Cambria"/>
                <a:cs typeface="Cambria"/>
              </a:rPr>
              <a:t> = 0</a:t>
            </a:r>
            <a:r>
              <a:rPr lang="en-US" dirty="0">
                <a:ea typeface="Cambria"/>
                <a:cs typeface="Cambria"/>
              </a:rPr>
              <a:t>.</a:t>
            </a:r>
            <a:endParaRPr lang="en-US" baseline="-25000" dirty="0">
              <a:ea typeface="Cambria"/>
              <a:cs typeface="Cambria"/>
            </a:endParaRPr>
          </a:p>
        </p:txBody>
      </p:sp>
      <p:graphicFrame>
        <p:nvGraphicFramePr>
          <p:cNvPr id="45058" name="Object 2"/>
          <p:cNvGraphicFramePr>
            <a:graphicFrameLocks noChangeAspect="1"/>
          </p:cNvGraphicFramePr>
          <p:nvPr>
            <p:extLst>
              <p:ext uri="{D42A27DB-BD31-4B8C-83A1-F6EECF244321}">
                <p14:modId xmlns:p14="http://schemas.microsoft.com/office/powerpoint/2010/main" val="3418638008"/>
              </p:ext>
            </p:extLst>
          </p:nvPr>
        </p:nvGraphicFramePr>
        <p:xfrm>
          <a:off x="2295525" y="3617913"/>
          <a:ext cx="5008563" cy="2863850"/>
        </p:xfrm>
        <a:graphic>
          <a:graphicData uri="http://schemas.openxmlformats.org/presentationml/2006/ole">
            <mc:AlternateContent xmlns:mc="http://schemas.openxmlformats.org/markup-compatibility/2006">
              <mc:Choice xmlns:v="urn:schemas-microsoft-com:vml" Requires="v">
                <p:oleObj spid="_x0000_s45064" name="Equation" r:id="rId3" imgW="2641600" imgH="1511300" progId="Equation.3">
                  <p:embed/>
                </p:oleObj>
              </mc:Choice>
              <mc:Fallback>
                <p:oleObj name="Equation" r:id="rId3" imgW="2641600" imgH="1511300" progId="Equation.3">
                  <p:embed/>
                  <p:pic>
                    <p:nvPicPr>
                      <p:cNvPr id="0" name="Picture 2"/>
                      <p:cNvPicPr>
                        <a:picLocks noChangeAspect="1" noChangeArrowheads="1"/>
                      </p:cNvPicPr>
                      <p:nvPr/>
                    </p:nvPicPr>
                    <p:blipFill>
                      <a:blip r:embed="rId4"/>
                      <a:srcRect/>
                      <a:stretch>
                        <a:fillRect/>
                      </a:stretch>
                    </p:blipFill>
                    <p:spPr bwMode="auto">
                      <a:xfrm>
                        <a:off x="2295525" y="3617913"/>
                        <a:ext cx="5008563" cy="286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Rectangle 6"/>
          <p:cNvSpPr>
            <a:spLocks noChangeArrowheads="1"/>
          </p:cNvSpPr>
          <p:nvPr/>
        </p:nvSpPr>
        <p:spPr bwMode="auto">
          <a:xfrm>
            <a:off x="0" y="5562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AFD647E4-5E0B-0C45-B3AB-92B6248E5EDA}" type="slidenum">
              <a:rPr lang="en-US" smtClean="0"/>
              <a:pPr/>
              <a:t>35</a:t>
            </a:fld>
            <a:endParaRPr lang="en-US" smtClean="0"/>
          </a:p>
        </p:txBody>
      </p:sp>
      <p:sp>
        <p:nvSpPr>
          <p:cNvPr id="61442" name="Rectangle 2"/>
          <p:cNvSpPr>
            <a:spLocks noGrp="1" noChangeArrowheads="1"/>
          </p:cNvSpPr>
          <p:nvPr>
            <p:ph type="title"/>
          </p:nvPr>
        </p:nvSpPr>
        <p:spPr/>
        <p:txBody>
          <a:bodyPr/>
          <a:lstStyle/>
          <a:p>
            <a:pPr>
              <a:defRPr/>
            </a:pPr>
            <a:r>
              <a:rPr lang="en-US"/>
              <a:t>Effect of symmetry, 3</a:t>
            </a:r>
          </a:p>
        </p:txBody>
      </p:sp>
      <p:sp>
        <p:nvSpPr>
          <p:cNvPr id="46085" name="Rectangle 3"/>
          <p:cNvSpPr>
            <a:spLocks noGrp="1" noChangeArrowheads="1"/>
          </p:cNvSpPr>
          <p:nvPr>
            <p:ph type="body" idx="1"/>
          </p:nvPr>
        </p:nvSpPr>
        <p:spPr/>
        <p:txBody>
          <a:bodyPr/>
          <a:lstStyle/>
          <a:p>
            <a:r>
              <a:rPr lang="en-US"/>
              <a:t>Thus by repeated applications of the symmetry operators, one can demonstrate (for cubic crystal symmetry) that one can reduce the 81 coefficients down to only 3 independent quantities. These become two in the case of isotropy.</a:t>
            </a:r>
          </a:p>
        </p:txBody>
      </p:sp>
      <p:graphicFrame>
        <p:nvGraphicFramePr>
          <p:cNvPr id="46082" name="Object 2"/>
          <p:cNvGraphicFramePr>
            <a:graphicFrameLocks noChangeAspect="1"/>
          </p:cNvGraphicFramePr>
          <p:nvPr>
            <p:extLst>
              <p:ext uri="{D42A27DB-BD31-4B8C-83A1-F6EECF244321}">
                <p14:modId xmlns:p14="http://schemas.microsoft.com/office/powerpoint/2010/main" val="1838361933"/>
              </p:ext>
            </p:extLst>
          </p:nvPr>
        </p:nvGraphicFramePr>
        <p:xfrm>
          <a:off x="3276601" y="3880958"/>
          <a:ext cx="4254500" cy="2519842"/>
        </p:xfrm>
        <a:graphic>
          <a:graphicData uri="http://schemas.openxmlformats.org/presentationml/2006/ole">
            <mc:AlternateContent xmlns:mc="http://schemas.openxmlformats.org/markup-compatibility/2006">
              <mc:Choice xmlns:v="urn:schemas-microsoft-com:vml" Requires="v">
                <p:oleObj spid="_x0000_s46088" name="Equation" r:id="rId3" imgW="2273300" imgH="1346200" progId="Equation.3">
                  <p:embed/>
                </p:oleObj>
              </mc:Choice>
              <mc:Fallback>
                <p:oleObj name="Equation" r:id="rId3" imgW="2273300" imgH="1346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3880958"/>
                        <a:ext cx="4254500" cy="2519842"/>
                      </a:xfrm>
                      <a:prstGeom prst="rect">
                        <a:avLst/>
                      </a:prstGeom>
                      <a:noFill/>
                    </p:spPr>
                  </p:pic>
                </p:oleObj>
              </mc:Fallback>
            </mc:AlternateContent>
          </a:graphicData>
        </a:graphic>
      </p:graphicFrame>
      <p:sp>
        <p:nvSpPr>
          <p:cNvPr id="46086" name="Rectangle 6"/>
          <p:cNvSpPr>
            <a:spLocks noChangeArrowheads="1"/>
          </p:cNvSpPr>
          <p:nvPr/>
        </p:nvSpPr>
        <p:spPr bwMode="auto">
          <a:xfrm>
            <a:off x="0" y="5562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25A809F4-196F-BC4A-9A57-8ACBD32DDDB6}" type="slidenum">
              <a:rPr lang="en-US" smtClean="0"/>
              <a:pPr/>
              <a:t>36</a:t>
            </a:fld>
            <a:endParaRPr lang="en-US" smtClean="0"/>
          </a:p>
        </p:txBody>
      </p:sp>
      <p:sp>
        <p:nvSpPr>
          <p:cNvPr id="62466" name="Rectangle 2"/>
          <p:cNvSpPr>
            <a:spLocks noGrp="1" noChangeArrowheads="1"/>
          </p:cNvSpPr>
          <p:nvPr>
            <p:ph type="title"/>
          </p:nvPr>
        </p:nvSpPr>
        <p:spPr>
          <a:xfrm>
            <a:off x="0" y="0"/>
            <a:ext cx="9144000" cy="1143000"/>
          </a:xfrm>
        </p:spPr>
        <p:txBody>
          <a:bodyPr/>
          <a:lstStyle/>
          <a:p>
            <a:pPr>
              <a:defRPr/>
            </a:pPr>
            <a:r>
              <a:rPr lang="en-US"/>
              <a:t>Cubic crystals: anisotropy factor</a:t>
            </a:r>
          </a:p>
        </p:txBody>
      </p:sp>
      <p:sp>
        <p:nvSpPr>
          <p:cNvPr id="47108" name="Rectangle 3"/>
          <p:cNvSpPr>
            <a:spLocks noGrp="1" noChangeArrowheads="1"/>
          </p:cNvSpPr>
          <p:nvPr>
            <p:ph type="body" idx="1"/>
          </p:nvPr>
        </p:nvSpPr>
        <p:spPr>
          <a:xfrm>
            <a:off x="1447800" y="1524000"/>
            <a:ext cx="7239000" cy="4953000"/>
          </a:xfrm>
        </p:spPr>
        <p:txBody>
          <a:bodyPr/>
          <a:lstStyle/>
          <a:p>
            <a:r>
              <a:rPr lang="en-US" dirty="0">
                <a:ea typeface="Cambria"/>
                <a:cs typeface="Cambria"/>
              </a:rPr>
              <a:t>If one applies the symmetry elements of the cubic system, it turns out that only three independent coefficients remain: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a:t>
            </a:r>
            <a:r>
              <a:rPr lang="en-US" i="1" dirty="0">
                <a:latin typeface="Cambria"/>
                <a:ea typeface="Cambria"/>
                <a:cs typeface="Cambria"/>
              </a:rPr>
              <a:t>C</a:t>
            </a:r>
            <a:r>
              <a:rPr lang="en-US" baseline="-25000" dirty="0">
                <a:latin typeface="Cambria"/>
                <a:ea typeface="Cambria"/>
                <a:cs typeface="Cambria"/>
              </a:rPr>
              <a:t>12</a:t>
            </a:r>
            <a:r>
              <a:rPr lang="en-US" dirty="0">
                <a:ea typeface="Cambria"/>
                <a:cs typeface="Cambria"/>
              </a:rPr>
              <a:t> and </a:t>
            </a:r>
            <a:r>
              <a:rPr lang="en-US" i="1" dirty="0">
                <a:latin typeface="Cambria"/>
                <a:ea typeface="Cambria"/>
                <a:cs typeface="Cambria"/>
              </a:rPr>
              <a:t>C</a:t>
            </a:r>
            <a:r>
              <a:rPr lang="en-US" baseline="-25000" dirty="0">
                <a:latin typeface="Cambria"/>
                <a:ea typeface="Cambria"/>
                <a:cs typeface="Cambria"/>
              </a:rPr>
              <a:t>44</a:t>
            </a:r>
            <a:r>
              <a:rPr lang="en-US" dirty="0">
                <a:ea typeface="Cambria"/>
                <a:cs typeface="Cambria"/>
              </a:rPr>
              <a:t>, (similar set for compliance). From these three, a useful combination of the first two is </a:t>
            </a:r>
            <a:br>
              <a:rPr lang="en-US" dirty="0">
                <a:ea typeface="Cambria"/>
                <a:cs typeface="Cambria"/>
              </a:rPr>
            </a:br>
            <a:r>
              <a:rPr lang="en-US" dirty="0">
                <a:ea typeface="Cambria"/>
                <a:cs typeface="Cambria"/>
              </a:rPr>
              <a:t>				</a:t>
            </a:r>
            <a:br>
              <a:rPr lang="en-US" dirty="0">
                <a:ea typeface="Cambria"/>
                <a:cs typeface="Cambria"/>
              </a:rPr>
            </a:br>
            <a:r>
              <a:rPr lang="en-US" dirty="0">
                <a:ea typeface="Cambria"/>
                <a:cs typeface="Cambria"/>
              </a:rPr>
              <a:t>		</a:t>
            </a:r>
            <a:r>
              <a:rPr lang="en-US" i="1" dirty="0">
                <a:latin typeface="Cambria"/>
                <a:ea typeface="Cambria"/>
                <a:cs typeface="Cambria"/>
              </a:rPr>
              <a:t>C</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)/2</a:t>
            </a:r>
            <a:br>
              <a:rPr lang="en-US" dirty="0">
                <a:latin typeface="Cambria"/>
                <a:ea typeface="Cambria"/>
                <a:cs typeface="Cambria"/>
              </a:rPr>
            </a:br>
            <a:endParaRPr lang="en-US" dirty="0">
              <a:ea typeface="Cambria"/>
              <a:cs typeface="Cambria"/>
            </a:endParaRPr>
          </a:p>
          <a:p>
            <a:r>
              <a:rPr lang="en-US" dirty="0">
                <a:ea typeface="Cambria"/>
                <a:cs typeface="Cambria"/>
              </a:rPr>
              <a:t>See Nye, </a:t>
            </a:r>
            <a:r>
              <a:rPr lang="en-US" i="1" dirty="0">
                <a:ea typeface="Cambria"/>
                <a:cs typeface="Cambria"/>
              </a:rPr>
              <a:t>Physical Properties of Crystals</a:t>
            </a:r>
            <a:endParaRPr lang="en-US" dirty="0"/>
          </a:p>
        </p:txBody>
      </p:sp>
      <p:sp>
        <p:nvSpPr>
          <p:cNvPr id="47109"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786DC717-8948-4346-8C44-9C03CBEA35B1}" type="slidenum">
              <a:rPr lang="en-US" smtClean="0"/>
              <a:pPr/>
              <a:t>37</a:t>
            </a:fld>
            <a:endParaRPr lang="en-US" smtClean="0"/>
          </a:p>
        </p:txBody>
      </p:sp>
      <p:sp>
        <p:nvSpPr>
          <p:cNvPr id="63490" name="Rectangle 2"/>
          <p:cNvSpPr>
            <a:spLocks noGrp="1" noChangeArrowheads="1"/>
          </p:cNvSpPr>
          <p:nvPr>
            <p:ph type="title"/>
          </p:nvPr>
        </p:nvSpPr>
        <p:spPr/>
        <p:txBody>
          <a:bodyPr/>
          <a:lstStyle/>
          <a:p>
            <a:pPr>
              <a:defRPr/>
            </a:pPr>
            <a:r>
              <a:rPr lang="en-US"/>
              <a:t>Zener’s anisotropy factor</a:t>
            </a:r>
          </a:p>
        </p:txBody>
      </p:sp>
      <p:sp>
        <p:nvSpPr>
          <p:cNvPr id="48132" name="Rectangle 3"/>
          <p:cNvSpPr>
            <a:spLocks noGrp="1" noChangeArrowheads="1"/>
          </p:cNvSpPr>
          <p:nvPr>
            <p:ph type="body" idx="1"/>
          </p:nvPr>
        </p:nvSpPr>
        <p:spPr>
          <a:xfrm>
            <a:off x="1066800" y="1447800"/>
            <a:ext cx="7772400" cy="4876800"/>
          </a:xfrm>
        </p:spPr>
        <p:txBody>
          <a:bodyPr/>
          <a:lstStyle/>
          <a:p>
            <a:r>
              <a:rPr lang="en-US" i="1" dirty="0">
                <a:latin typeface="Cambria"/>
                <a:ea typeface="Cambria"/>
                <a:cs typeface="Cambria"/>
              </a:rPr>
              <a:t>C</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)/2</a:t>
            </a:r>
            <a:r>
              <a:rPr lang="en-US" dirty="0">
                <a:ea typeface="Cambria"/>
                <a:cs typeface="Cambria"/>
              </a:rPr>
              <a:t> turns out to be the stiffness associated with a shear in a &lt;110&gt; direction on a  plane.  In certain martensitic transformations, this modulus can approach zero which corresponds to a structural instability.  Zener proposed a measure of elastic anisotropy based on the ratio </a:t>
            </a:r>
            <a:r>
              <a:rPr lang="en-US" i="1"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a:t>
            </a:r>
            <a:r>
              <a:rPr lang="en-US" i="1" dirty="0">
                <a:latin typeface="Cambria"/>
                <a:ea typeface="Cambria"/>
                <a:cs typeface="Cambria"/>
              </a:rPr>
              <a:t>C'</a:t>
            </a:r>
            <a:r>
              <a:rPr lang="en-US" dirty="0">
                <a:latin typeface="Cambria"/>
                <a:ea typeface="Cambria"/>
                <a:cs typeface="Cambria"/>
              </a:rPr>
              <a:t>.</a:t>
            </a:r>
            <a:r>
              <a:rPr lang="en-US" dirty="0">
                <a:ea typeface="Cambria"/>
                <a:cs typeface="Cambria"/>
              </a:rPr>
              <a:t>  This turns out to be a useful criterion for identifying materials that are elastically anisotropic.  </a:t>
            </a:r>
          </a:p>
        </p:txBody>
      </p:sp>
      <p:sp>
        <p:nvSpPr>
          <p:cNvPr id="48133"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p:spPr>
        <p:txBody>
          <a:bodyPr/>
          <a:lstStyle/>
          <a:p>
            <a:fld id="{7BAB9EA3-3906-B544-A2B6-2309ECD918B3}" type="slidenum">
              <a:rPr lang="en-US" smtClean="0"/>
              <a:pPr/>
              <a:t>38</a:t>
            </a:fld>
            <a:endParaRPr lang="en-US" smtClean="0"/>
          </a:p>
        </p:txBody>
      </p:sp>
      <p:sp>
        <p:nvSpPr>
          <p:cNvPr id="64514" name="Rectangle 2"/>
          <p:cNvSpPr>
            <a:spLocks noGrp="1" noChangeArrowheads="1"/>
          </p:cNvSpPr>
          <p:nvPr>
            <p:ph type="title"/>
          </p:nvPr>
        </p:nvSpPr>
        <p:spPr/>
        <p:txBody>
          <a:bodyPr/>
          <a:lstStyle/>
          <a:p>
            <a:pPr>
              <a:defRPr/>
            </a:pPr>
            <a:r>
              <a:rPr lang="en-US"/>
              <a:t>Rotated compliance (matrix)</a:t>
            </a:r>
          </a:p>
        </p:txBody>
      </p:sp>
      <p:sp>
        <p:nvSpPr>
          <p:cNvPr id="49157" name="Rectangle 3"/>
          <p:cNvSpPr>
            <a:spLocks noGrp="1" noChangeArrowheads="1"/>
          </p:cNvSpPr>
          <p:nvPr>
            <p:ph type="body" idx="1"/>
          </p:nvPr>
        </p:nvSpPr>
        <p:spPr>
          <a:xfrm>
            <a:off x="1447800" y="1524000"/>
            <a:ext cx="7315200" cy="1752600"/>
          </a:xfrm>
        </p:spPr>
        <p:txBody>
          <a:bodyPr/>
          <a:lstStyle/>
          <a:p>
            <a:r>
              <a:rPr lang="en-US" dirty="0">
                <a:ea typeface="Cambria"/>
                <a:cs typeface="Cambria"/>
              </a:rPr>
              <a:t>Given an orientation </a:t>
            </a:r>
            <a:r>
              <a:rPr lang="en-US" i="1" dirty="0" err="1">
                <a:latin typeface="Cambria"/>
                <a:ea typeface="Cambria"/>
                <a:cs typeface="Cambria"/>
              </a:rPr>
              <a:t>a</a:t>
            </a:r>
            <a:r>
              <a:rPr lang="en-US" i="1" baseline="-25000" dirty="0" err="1">
                <a:latin typeface="Cambria"/>
                <a:ea typeface="Cambria"/>
                <a:cs typeface="Cambria"/>
              </a:rPr>
              <a:t>ij</a:t>
            </a:r>
            <a:r>
              <a:rPr lang="en-US" dirty="0">
                <a:ea typeface="Cambria"/>
                <a:cs typeface="Cambria"/>
              </a:rPr>
              <a:t>, we transform the compliance tensor, using cubic point group symmetry, and find that:</a:t>
            </a:r>
          </a:p>
        </p:txBody>
      </p:sp>
      <p:graphicFrame>
        <p:nvGraphicFramePr>
          <p:cNvPr id="49154" name="Object 2"/>
          <p:cNvGraphicFramePr>
            <a:graphicFrameLocks noChangeAspect="1"/>
          </p:cNvGraphicFramePr>
          <p:nvPr/>
        </p:nvGraphicFramePr>
        <p:xfrm>
          <a:off x="2286000" y="3041650"/>
          <a:ext cx="6153150" cy="2452688"/>
        </p:xfrm>
        <a:graphic>
          <a:graphicData uri="http://schemas.openxmlformats.org/presentationml/2006/ole">
            <mc:AlternateContent xmlns:mc="http://schemas.openxmlformats.org/markup-compatibility/2006">
              <mc:Choice xmlns:v="urn:schemas-microsoft-com:vml" Requires="v">
                <p:oleObj spid="_x0000_s49160" name="Equation" r:id="rId3" imgW="1943100" imgH="774700" progId="Equation.3">
                  <p:embed/>
                </p:oleObj>
              </mc:Choice>
              <mc:Fallback>
                <p:oleObj name="Equation" r:id="rId3" imgW="1943100" imgH="774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1650"/>
                        <a:ext cx="6153150"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8"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p:spPr>
        <p:txBody>
          <a:bodyPr/>
          <a:lstStyle/>
          <a:p>
            <a:fld id="{A1A9FDEB-965A-A344-8F6D-0B47CD5B158F}" type="slidenum">
              <a:rPr lang="en-US" smtClean="0"/>
              <a:pPr/>
              <a:t>39</a:t>
            </a:fld>
            <a:endParaRPr lang="en-US" smtClean="0"/>
          </a:p>
        </p:txBody>
      </p:sp>
      <p:sp>
        <p:nvSpPr>
          <p:cNvPr id="66562" name="Rectangle 2"/>
          <p:cNvSpPr>
            <a:spLocks noGrp="1" noChangeArrowheads="1"/>
          </p:cNvSpPr>
          <p:nvPr>
            <p:ph type="title"/>
          </p:nvPr>
        </p:nvSpPr>
        <p:spPr/>
        <p:txBody>
          <a:bodyPr/>
          <a:lstStyle/>
          <a:p>
            <a:pPr>
              <a:defRPr/>
            </a:pPr>
            <a:r>
              <a:rPr lang="en-US"/>
              <a:t>Rotated compliance (matrix)</a:t>
            </a:r>
          </a:p>
        </p:txBody>
      </p:sp>
      <p:sp>
        <p:nvSpPr>
          <p:cNvPr id="50181" name="Rectangle 3"/>
          <p:cNvSpPr>
            <a:spLocks noGrp="1" noChangeArrowheads="1"/>
          </p:cNvSpPr>
          <p:nvPr>
            <p:ph type="body" idx="1"/>
          </p:nvPr>
        </p:nvSpPr>
        <p:spPr>
          <a:xfrm>
            <a:off x="1066800" y="1524000"/>
            <a:ext cx="7772400" cy="4114800"/>
          </a:xfrm>
        </p:spPr>
        <p:txBody>
          <a:bodyPr/>
          <a:lstStyle/>
          <a:p>
            <a:r>
              <a:rPr lang="en-US" sz="2400" dirty="0">
                <a:ea typeface="Cambria"/>
                <a:cs typeface="Cambria"/>
              </a:rPr>
              <a:t>This can be further simplified with the aid of the standard relations between the direction cosines,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1</a:t>
            </a:r>
            <a:r>
              <a:rPr lang="en-US" sz="2400" dirty="0">
                <a:ea typeface="Cambria"/>
                <a:cs typeface="Cambria"/>
              </a:rPr>
              <a:t> for </a:t>
            </a:r>
            <a:r>
              <a:rPr lang="en-US" sz="2400" i="1" dirty="0" err="1">
                <a:latin typeface="Cambria"/>
                <a:ea typeface="Cambria"/>
                <a:cs typeface="Cambria"/>
              </a:rPr>
              <a:t>i</a:t>
            </a:r>
            <a:r>
              <a:rPr lang="en-US" sz="2400" dirty="0">
                <a:latin typeface="Cambria"/>
                <a:ea typeface="Cambria"/>
                <a:cs typeface="Cambria"/>
              </a:rPr>
              <a:t>=</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0</a:t>
            </a:r>
            <a:r>
              <a:rPr lang="en-US" sz="2400" dirty="0">
                <a:ea typeface="Cambria"/>
                <a:cs typeface="Cambria"/>
              </a:rPr>
              <a:t> for </a:t>
            </a:r>
            <a:r>
              <a:rPr lang="en-US" sz="2400" i="1" dirty="0">
                <a:latin typeface="Cambria"/>
                <a:ea typeface="Cambria"/>
                <a:cs typeface="Cambria"/>
              </a:rPr>
              <a:t>i</a:t>
            </a:r>
            <a:r>
              <a:rPr lang="en-US" sz="2400" dirty="0">
                <a:latin typeface="Symbol" charset="2"/>
                <a:ea typeface="Cambria"/>
                <a:cs typeface="Cambria"/>
              </a:rPr>
              <a:t>¹</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a:t>
            </a:r>
            <a:r>
              <a:rPr lang="en-US" sz="2400" dirty="0">
                <a:ea typeface="Cambria"/>
                <a:cs typeface="Cambria"/>
                <a:sym typeface="Symbol" charset="2"/>
              </a:rPr>
              <a:t></a:t>
            </a:r>
            <a:r>
              <a:rPr lang="en-US" sz="2400" baseline="-25000" dirty="0" err="1">
                <a:latin typeface="Cambria"/>
                <a:ea typeface="Cambria"/>
                <a:cs typeface="Cambria"/>
              </a:rPr>
              <a:t>ij</a:t>
            </a:r>
            <a:r>
              <a:rPr lang="en-US" sz="2400" dirty="0">
                <a:ea typeface="Cambria"/>
                <a:cs typeface="Cambria"/>
              </a:rPr>
              <a:t>) to read as follows.</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endParaRPr lang="en-US" sz="2400" dirty="0">
              <a:ea typeface="Cambria"/>
              <a:cs typeface="Cambria"/>
            </a:endParaRPr>
          </a:p>
          <a:p>
            <a:r>
              <a:rPr lang="en-US" sz="2400" dirty="0">
                <a:ea typeface="Cambria"/>
                <a:cs typeface="Cambria"/>
              </a:rPr>
              <a:t>By definition, the Young’s modulus in any direction is given by the reciprocal of the compliance, </a:t>
            </a:r>
            <a:r>
              <a:rPr lang="en-US" sz="2400" i="1" dirty="0">
                <a:latin typeface="Cambria"/>
                <a:ea typeface="Cambria"/>
                <a:cs typeface="Cambria"/>
              </a:rPr>
              <a:t>E = 1/S’</a:t>
            </a:r>
            <a:r>
              <a:rPr lang="en-US" sz="2400" i="1" baseline="-25000" dirty="0">
                <a:latin typeface="Cambria"/>
                <a:ea typeface="Cambria"/>
                <a:cs typeface="Cambria"/>
              </a:rPr>
              <a:t>11</a:t>
            </a:r>
            <a:r>
              <a:rPr lang="en-US" sz="2400" i="1" dirty="0">
                <a:ea typeface="Cambria"/>
                <a:cs typeface="Cambria"/>
              </a:rPr>
              <a:t>.</a:t>
            </a:r>
            <a:endParaRPr lang="en-US" sz="2400" dirty="0">
              <a:ea typeface="Cambria"/>
              <a:cs typeface="Cambria"/>
            </a:endParaRPr>
          </a:p>
        </p:txBody>
      </p:sp>
      <p:graphicFrame>
        <p:nvGraphicFramePr>
          <p:cNvPr id="50178" name="Object 2"/>
          <p:cNvGraphicFramePr>
            <a:graphicFrameLocks noChangeAspect="1"/>
          </p:cNvGraphicFramePr>
          <p:nvPr/>
        </p:nvGraphicFramePr>
        <p:xfrm>
          <a:off x="1752600" y="2868613"/>
          <a:ext cx="6829425" cy="1855787"/>
        </p:xfrm>
        <a:graphic>
          <a:graphicData uri="http://schemas.openxmlformats.org/presentationml/2006/ole">
            <mc:AlternateContent xmlns:mc="http://schemas.openxmlformats.org/markup-compatibility/2006">
              <mc:Choice xmlns:v="urn:schemas-microsoft-com:vml" Requires="v">
                <p:oleObj spid="_x0000_s50184" name="Equation" r:id="rId3" imgW="2336800" imgH="635000" progId="Equation.3">
                  <p:embed/>
                </p:oleObj>
              </mc:Choice>
              <mc:Fallback>
                <p:oleObj name="Equation" r:id="rId3" imgW="23368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868613"/>
                        <a:ext cx="6829425"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2"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52FE89EC-D6E9-B343-8329-C6A0934E79FD}" type="slidenum">
              <a:rPr lang="en-US" smtClean="0"/>
              <a:pPr/>
              <a:t>4</a:t>
            </a:fld>
            <a:endParaRPr lang="en-US" smtClean="0"/>
          </a:p>
        </p:txBody>
      </p:sp>
      <p:sp>
        <p:nvSpPr>
          <p:cNvPr id="19458" name="Rectangle 2"/>
          <p:cNvSpPr>
            <a:spLocks noGrp="1" noChangeArrowheads="1"/>
          </p:cNvSpPr>
          <p:nvPr>
            <p:ph type="title"/>
          </p:nvPr>
        </p:nvSpPr>
        <p:spPr/>
        <p:txBody>
          <a:bodyPr/>
          <a:lstStyle/>
          <a:p>
            <a:pPr>
              <a:defRPr/>
            </a:pPr>
            <a:r>
              <a:rPr lang="en-US"/>
              <a:t>Objective</a:t>
            </a:r>
          </a:p>
        </p:txBody>
      </p:sp>
      <p:sp>
        <p:nvSpPr>
          <p:cNvPr id="17412" name="Rectangle 3"/>
          <p:cNvSpPr>
            <a:spLocks noGrp="1" noChangeArrowheads="1"/>
          </p:cNvSpPr>
          <p:nvPr>
            <p:ph type="body" idx="1"/>
          </p:nvPr>
        </p:nvSpPr>
        <p:spPr>
          <a:xfrm>
            <a:off x="1066800" y="1524000"/>
            <a:ext cx="7772400" cy="4800600"/>
          </a:xfrm>
        </p:spPr>
        <p:txBody>
          <a:bodyPr/>
          <a:lstStyle/>
          <a:p>
            <a:r>
              <a:rPr lang="en-US" sz="2000"/>
              <a:t>The objective of this lecture is to provide a mathematical framework for the description of properties, especially when they vary with direction.</a:t>
            </a:r>
          </a:p>
          <a:p>
            <a:r>
              <a:rPr lang="en-US" sz="2000"/>
              <a:t>A basic property that occurs in almost applications is </a:t>
            </a:r>
            <a:r>
              <a:rPr lang="en-US" sz="2000" i="1"/>
              <a:t>elasticity</a:t>
            </a:r>
            <a:r>
              <a:rPr lang="en-US" sz="2000"/>
              <a:t>.  Although elastic response is </a:t>
            </a:r>
            <a:r>
              <a:rPr lang="en-US" sz="2000" i="1"/>
              <a:t>linear</a:t>
            </a:r>
            <a:r>
              <a:rPr lang="en-US" sz="2000"/>
              <a:t> for all practical purposes, it is often </a:t>
            </a:r>
            <a:r>
              <a:rPr lang="en-US" sz="2000" i="1"/>
              <a:t>anisotropic </a:t>
            </a:r>
            <a:r>
              <a:rPr lang="en-US" sz="2000"/>
              <a:t>(composites, textured polycrystals etc.).</a:t>
            </a:r>
          </a:p>
          <a:p>
            <a:r>
              <a:rPr lang="en-US" sz="2000"/>
              <a:t>Why do we care about elastic anisotropy?  In composites, especially fibre composites, it is easy to design in substantial anisotropy by varying the lay-up of the fibres.  See, for example: </a:t>
            </a:r>
            <a:br>
              <a:rPr lang="en-US" sz="2000"/>
            </a:br>
            <a:r>
              <a:rPr lang="en-US" sz="2000" b="1">
                <a:hlinkClick r:id="rId2"/>
              </a:rPr>
              <a:t>http://www.jwave.vt.edu/crcd/kriz/lectures/Geom_3.html</a:t>
            </a:r>
            <a:endParaRPr lang="en-US" sz="2000" b="1"/>
          </a:p>
          <a:p>
            <a:r>
              <a:rPr lang="en-US" sz="2000"/>
              <a:t>Geologists are very familiar with elastic anisotropy and exploit it for understanding seismic results.</a:t>
            </a:r>
          </a:p>
        </p:txBody>
      </p:sp>
      <p:sp>
        <p:nvSpPr>
          <p:cNvPr id="17413" name="Rectangle 4"/>
          <p:cNvSpPr>
            <a:spLocks noChangeArrowheads="1"/>
          </p:cNvSpPr>
          <p:nvPr/>
        </p:nvSpPr>
        <p:spPr bwMode="auto">
          <a:xfrm>
            <a:off x="0" y="2133600"/>
            <a:ext cx="1066800" cy="3048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6284D48D-8379-7B4C-A90B-C20F0332C763}" type="slidenum">
              <a:rPr lang="en-US" smtClean="0"/>
              <a:pPr/>
              <a:t>40</a:t>
            </a:fld>
            <a:endParaRPr lang="en-US" smtClean="0"/>
          </a:p>
        </p:txBody>
      </p:sp>
      <p:sp>
        <p:nvSpPr>
          <p:cNvPr id="69634" name="Rectangle 2"/>
          <p:cNvSpPr>
            <a:spLocks noGrp="1" noChangeArrowheads="1"/>
          </p:cNvSpPr>
          <p:nvPr>
            <p:ph type="title"/>
          </p:nvPr>
        </p:nvSpPr>
        <p:spPr/>
        <p:txBody>
          <a:bodyPr/>
          <a:lstStyle/>
          <a:p>
            <a:pPr>
              <a:defRPr/>
            </a:pPr>
            <a:r>
              <a:rPr lang="en-US"/>
              <a:t>Anisotropy in cubic materials</a:t>
            </a:r>
          </a:p>
        </p:txBody>
      </p:sp>
      <p:sp>
        <p:nvSpPr>
          <p:cNvPr id="51205" name="Rectangle 3"/>
          <p:cNvSpPr>
            <a:spLocks noGrp="1" noChangeArrowheads="1"/>
          </p:cNvSpPr>
          <p:nvPr>
            <p:ph type="body" idx="1"/>
          </p:nvPr>
        </p:nvSpPr>
        <p:spPr>
          <a:xfrm>
            <a:off x="1066800" y="1447800"/>
            <a:ext cx="7772400" cy="4114800"/>
          </a:xfrm>
        </p:spPr>
        <p:txBody>
          <a:bodyPr/>
          <a:lstStyle/>
          <a:p>
            <a:r>
              <a:rPr lang="en-US" sz="2400" dirty="0">
                <a:ea typeface="Cambria"/>
                <a:cs typeface="Calibri"/>
              </a:rPr>
              <a:t>Thus the second term on the RHS is zero for </a:t>
            </a:r>
            <a:r>
              <a:rPr lang="en-US" sz="2400" dirty="0">
                <a:latin typeface="Cambria"/>
                <a:ea typeface="Cambria"/>
                <a:cs typeface="Cambria"/>
              </a:rPr>
              <a:t>&lt;100&gt; </a:t>
            </a:r>
            <a:r>
              <a:rPr lang="en-US" sz="2400" dirty="0">
                <a:ea typeface="Cambria"/>
                <a:cs typeface="Calibri"/>
              </a:rPr>
              <a:t>directions and, for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'&gt;1</a:t>
            </a:r>
            <a:r>
              <a:rPr lang="en-US" sz="2400" dirty="0">
                <a:ea typeface="Cambria"/>
                <a:cs typeface="Calibri"/>
              </a:rPr>
              <a:t>, a maximum in </a:t>
            </a:r>
            <a:r>
              <a:rPr lang="en-US" sz="2400" dirty="0">
                <a:latin typeface="Cambria"/>
                <a:ea typeface="Cambria"/>
                <a:cs typeface="Cambria"/>
              </a:rPr>
              <a:t>&lt;111&gt; </a:t>
            </a:r>
            <a:r>
              <a:rPr lang="en-US" sz="2400" dirty="0">
                <a:ea typeface="Cambria"/>
                <a:cs typeface="Calibri"/>
              </a:rPr>
              <a:t>directions (conversely</a:t>
            </a:r>
            <a:br>
              <a:rPr lang="en-US" sz="2400" dirty="0">
                <a:ea typeface="Cambria"/>
                <a:cs typeface="Calibri"/>
              </a:rPr>
            </a:br>
            <a:r>
              <a:rPr lang="en-US" sz="2400" dirty="0">
                <a:ea typeface="Cambria"/>
                <a:cs typeface="Calibri"/>
              </a:rPr>
              <a:t> a minimum for</a:t>
            </a:r>
            <a:r>
              <a:rPr lang="en-US" sz="2400" dirty="0">
                <a:latin typeface="Cambria"/>
                <a:ea typeface="Cambria"/>
                <a:cs typeface="Cambria"/>
              </a:rPr>
              <a:t>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'&lt;1).  </a:t>
            </a:r>
            <a:br>
              <a:rPr lang="en-US" sz="2400" dirty="0">
                <a:latin typeface="Cambria"/>
                <a:ea typeface="Cambria"/>
                <a:cs typeface="Cambria"/>
              </a:rPr>
            </a:br>
            <a:r>
              <a:rPr lang="en-US" sz="2400" dirty="0">
                <a:ea typeface="Cambria"/>
                <a:cs typeface="Calibri"/>
              </a:rPr>
              <a:t>The following table shows </a:t>
            </a:r>
            <a:br>
              <a:rPr lang="en-US" sz="2400" dirty="0">
                <a:ea typeface="Cambria"/>
                <a:cs typeface="Calibri"/>
              </a:rPr>
            </a:br>
            <a:r>
              <a:rPr lang="en-US" sz="2400" dirty="0">
                <a:ea typeface="Cambria"/>
                <a:cs typeface="Calibri"/>
              </a:rPr>
              <a:t>that most cubic metals have </a:t>
            </a:r>
            <a:br>
              <a:rPr lang="en-US" sz="2400" dirty="0">
                <a:ea typeface="Cambria"/>
                <a:cs typeface="Calibri"/>
              </a:rPr>
            </a:br>
            <a:r>
              <a:rPr lang="en-US" sz="2400" dirty="0">
                <a:ea typeface="Cambria"/>
                <a:cs typeface="Calibri"/>
              </a:rPr>
              <a:t>positive values of </a:t>
            </a:r>
            <a:r>
              <a:rPr lang="en-US" sz="2400" dirty="0" err="1">
                <a:ea typeface="Cambria"/>
                <a:cs typeface="Calibri"/>
              </a:rPr>
              <a:t>Zener's</a:t>
            </a:r>
            <a:r>
              <a:rPr lang="en-US" sz="2400" dirty="0">
                <a:ea typeface="Cambria"/>
                <a:cs typeface="Calibri"/>
              </a:rPr>
              <a:t> </a:t>
            </a:r>
            <a:br>
              <a:rPr lang="en-US" sz="2400" dirty="0">
                <a:ea typeface="Cambria"/>
                <a:cs typeface="Calibri"/>
              </a:rPr>
            </a:br>
            <a:r>
              <a:rPr lang="en-US" sz="2400" dirty="0">
                <a:ea typeface="Cambria"/>
                <a:cs typeface="Calibri"/>
              </a:rPr>
              <a:t>coefficient so that </a:t>
            </a:r>
            <a:r>
              <a:rPr lang="en-US" sz="2400" dirty="0">
                <a:latin typeface="Cambria"/>
                <a:ea typeface="Cambria"/>
                <a:cs typeface="Cambria"/>
              </a:rPr>
              <a:t>&lt;100&gt; </a:t>
            </a:r>
            <a:br>
              <a:rPr lang="en-US" sz="2400" dirty="0">
                <a:latin typeface="Cambria"/>
                <a:ea typeface="Cambria"/>
                <a:cs typeface="Cambria"/>
              </a:rPr>
            </a:br>
            <a:r>
              <a:rPr lang="en-US" sz="2400" dirty="0">
                <a:ea typeface="Cambria"/>
                <a:cs typeface="Calibri"/>
              </a:rPr>
              <a:t>is soft and </a:t>
            </a:r>
            <a:r>
              <a:rPr lang="en-US" sz="2400" dirty="0">
                <a:latin typeface="Cambria"/>
                <a:ea typeface="Cambria"/>
                <a:cs typeface="Cambria"/>
              </a:rPr>
              <a:t>&lt;111&gt; </a:t>
            </a:r>
            <a:r>
              <a:rPr lang="en-US" sz="2400" dirty="0">
                <a:ea typeface="Cambria"/>
                <a:cs typeface="Calibri"/>
              </a:rPr>
              <a:t>is hard, </a:t>
            </a:r>
            <a:br>
              <a:rPr lang="en-US" sz="2400" dirty="0">
                <a:ea typeface="Cambria"/>
                <a:cs typeface="Calibri"/>
              </a:rPr>
            </a:br>
            <a:r>
              <a:rPr lang="en-US" sz="2400" dirty="0">
                <a:ea typeface="Cambria"/>
                <a:cs typeface="Calibri"/>
              </a:rPr>
              <a:t>with the exceptions of V </a:t>
            </a:r>
            <a:br>
              <a:rPr lang="en-US" sz="2400" dirty="0">
                <a:ea typeface="Cambria"/>
                <a:cs typeface="Calibri"/>
              </a:rPr>
            </a:br>
            <a:r>
              <a:rPr lang="en-US" sz="2400" dirty="0">
                <a:ea typeface="Cambria"/>
                <a:cs typeface="Calibri"/>
              </a:rPr>
              <a:t>and </a:t>
            </a:r>
            <a:r>
              <a:rPr lang="en-US" sz="2400" dirty="0" err="1">
                <a:ea typeface="Cambria"/>
                <a:cs typeface="Calibri"/>
              </a:rPr>
              <a:t>NaCl</a:t>
            </a:r>
            <a:r>
              <a:rPr lang="en-US" sz="2400" dirty="0">
                <a:ea typeface="Cambria"/>
                <a:cs typeface="Calibri"/>
              </a:rPr>
              <a:t>.</a:t>
            </a:r>
          </a:p>
        </p:txBody>
      </p:sp>
      <p:graphicFrame>
        <p:nvGraphicFramePr>
          <p:cNvPr id="51202" name="Object 2"/>
          <p:cNvGraphicFramePr>
            <a:graphicFrameLocks noChangeAspect="1"/>
          </p:cNvGraphicFramePr>
          <p:nvPr/>
        </p:nvGraphicFramePr>
        <p:xfrm>
          <a:off x="5715000" y="2590800"/>
          <a:ext cx="3124200" cy="3286125"/>
        </p:xfrm>
        <a:graphic>
          <a:graphicData uri="http://schemas.openxmlformats.org/presentationml/2006/ole">
            <mc:AlternateContent xmlns:mc="http://schemas.openxmlformats.org/markup-compatibility/2006">
              <mc:Choice xmlns:v="urn:schemas-microsoft-com:vml" Requires="v">
                <p:oleObj spid="_x0000_s51208" name="Document" r:id="rId3" imgW="6248400" imgH="3285744" progId="Word.Document.8">
                  <p:embed/>
                </p:oleObj>
              </mc:Choice>
              <mc:Fallback>
                <p:oleObj name="Document" r:id="rId3" imgW="6248400" imgH="3285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r="50012"/>
                      <a:stretch>
                        <a:fillRect/>
                      </a:stretch>
                    </p:blipFill>
                    <p:spPr bwMode="auto">
                      <a:xfrm>
                        <a:off x="5715000" y="2590800"/>
                        <a:ext cx="3124200" cy="328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6"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4"/>
          <p:cNvSpPr>
            <a:spLocks noGrp="1"/>
          </p:cNvSpPr>
          <p:nvPr>
            <p:ph type="sldNum" sz="quarter" idx="12"/>
          </p:nvPr>
        </p:nvSpPr>
        <p:spPr>
          <a:noFill/>
        </p:spPr>
        <p:txBody>
          <a:bodyPr/>
          <a:lstStyle/>
          <a:p>
            <a:fld id="{07C72D88-9502-B843-864E-6BEB999B49C7}" type="slidenum">
              <a:rPr lang="en-US" smtClean="0"/>
              <a:pPr/>
              <a:t>41</a:t>
            </a:fld>
            <a:endParaRPr lang="en-US" smtClean="0"/>
          </a:p>
        </p:txBody>
      </p:sp>
      <p:sp>
        <p:nvSpPr>
          <p:cNvPr id="71682" name="Rectangle 2"/>
          <p:cNvSpPr>
            <a:spLocks noGrp="1" noChangeArrowheads="1"/>
          </p:cNvSpPr>
          <p:nvPr>
            <p:ph type="title"/>
          </p:nvPr>
        </p:nvSpPr>
        <p:spPr/>
        <p:txBody>
          <a:bodyPr/>
          <a:lstStyle/>
          <a:p>
            <a:pPr>
              <a:defRPr/>
            </a:pPr>
            <a:r>
              <a:rPr lang="en-US"/>
              <a:t>Stiffness coefficients, cubics</a:t>
            </a:r>
          </a:p>
        </p:txBody>
      </p:sp>
      <p:sp>
        <p:nvSpPr>
          <p:cNvPr id="52229" name="Text Box 4"/>
          <p:cNvSpPr txBox="1">
            <a:spLocks noChangeArrowheads="1"/>
          </p:cNvSpPr>
          <p:nvPr/>
        </p:nvSpPr>
        <p:spPr bwMode="auto">
          <a:xfrm>
            <a:off x="3260725" y="6156325"/>
            <a:ext cx="1615046"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[Courtney]</a:t>
            </a:r>
          </a:p>
        </p:txBody>
      </p:sp>
      <p:graphicFrame>
        <p:nvGraphicFramePr>
          <p:cNvPr id="52226" name="Object 2"/>
          <p:cNvGraphicFramePr>
            <a:graphicFrameLocks noChangeAspect="1"/>
          </p:cNvGraphicFramePr>
          <p:nvPr/>
        </p:nvGraphicFramePr>
        <p:xfrm>
          <a:off x="1839913" y="1687513"/>
          <a:ext cx="6770687" cy="4314825"/>
        </p:xfrm>
        <a:graphic>
          <a:graphicData uri="http://schemas.openxmlformats.org/presentationml/2006/ole">
            <mc:AlternateContent xmlns:mc="http://schemas.openxmlformats.org/markup-compatibility/2006">
              <mc:Choice xmlns:v="urn:schemas-microsoft-com:vml" Requires="v">
                <p:oleObj spid="_x0000_s52232" name="Picture" r:id="rId3" imgW="5462016" imgH="3480816" progId="Word.Picture.8">
                  <p:embed/>
                </p:oleObj>
              </mc:Choice>
              <mc:Fallback>
                <p:oleObj name="Picture" r:id="rId3" imgW="5462016" imgH="3480816"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13" y="1687513"/>
                        <a:ext cx="6770687"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30" name="Rectangle 6"/>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p:spPr>
        <p:txBody>
          <a:bodyPr/>
          <a:lstStyle/>
          <a:p>
            <a:fld id="{13F47A7B-6075-9543-8AD8-7225A2C2E5D0}" type="slidenum">
              <a:rPr lang="en-US" smtClean="0"/>
              <a:pPr/>
              <a:t>42</a:t>
            </a:fld>
            <a:endParaRPr lang="en-US" smtClean="0"/>
          </a:p>
        </p:txBody>
      </p:sp>
      <p:sp>
        <p:nvSpPr>
          <p:cNvPr id="70658" name="Rectangle 2"/>
          <p:cNvSpPr>
            <a:spLocks noGrp="1" noChangeArrowheads="1"/>
          </p:cNvSpPr>
          <p:nvPr>
            <p:ph type="title"/>
          </p:nvPr>
        </p:nvSpPr>
        <p:spPr/>
        <p:txBody>
          <a:bodyPr/>
          <a:lstStyle/>
          <a:p>
            <a:pPr>
              <a:defRPr/>
            </a:pPr>
            <a:r>
              <a:rPr lang="en-US"/>
              <a:t>Anisotropy in terms of moduli</a:t>
            </a:r>
          </a:p>
        </p:txBody>
      </p:sp>
      <p:sp>
        <p:nvSpPr>
          <p:cNvPr id="53253" name="Rectangle 3"/>
          <p:cNvSpPr>
            <a:spLocks noGrp="1" noChangeArrowheads="1"/>
          </p:cNvSpPr>
          <p:nvPr>
            <p:ph type="body" idx="1"/>
          </p:nvPr>
        </p:nvSpPr>
        <p:spPr>
          <a:xfrm>
            <a:off x="1066800" y="1371600"/>
            <a:ext cx="7772400" cy="4114800"/>
          </a:xfrm>
        </p:spPr>
        <p:txBody>
          <a:bodyPr/>
          <a:lstStyle/>
          <a:p>
            <a:r>
              <a:rPr lang="en-US" dirty="0">
                <a:ea typeface="Cambria"/>
                <a:cs typeface="Cambria"/>
              </a:rPr>
              <a:t>Another way to write the above equation is to insert the values for the Young's modulus in the soft and hard directions, assuming that the </a:t>
            </a:r>
            <a:r>
              <a:rPr lang="en-US" dirty="0">
                <a:latin typeface="Cambria"/>
                <a:ea typeface="Cambria"/>
                <a:cs typeface="Cambria"/>
              </a:rPr>
              <a:t>&lt;100&gt; </a:t>
            </a:r>
            <a:r>
              <a:rPr lang="en-US" dirty="0">
                <a:ea typeface="Cambria"/>
                <a:cs typeface="Cambria"/>
              </a:rPr>
              <a:t>are the most compliant </a:t>
            </a:r>
            <a:r>
              <a:rPr lang="en-US" dirty="0" err="1">
                <a:ea typeface="Cambria"/>
                <a:cs typeface="Cambria"/>
              </a:rPr>
              <a:t>direction(s</a:t>
            </a:r>
            <a:r>
              <a:rPr lang="en-US" dirty="0">
                <a:ea typeface="Cambria"/>
                <a:cs typeface="Cambria"/>
              </a:rPr>
              <a:t>).  (Courtney uses </a:t>
            </a:r>
            <a:r>
              <a:rPr lang="en-US" dirty="0">
                <a:latin typeface="Symbol" charset="2"/>
                <a:ea typeface="Cambria"/>
                <a:cs typeface="Cambria"/>
              </a:rPr>
              <a:t>a</a:t>
            </a:r>
            <a:r>
              <a:rPr lang="en-US" dirty="0">
                <a:latin typeface="Cambria"/>
                <a:ea typeface="Cambria"/>
                <a:cs typeface="Cambria"/>
              </a:rPr>
              <a:t>, </a:t>
            </a:r>
            <a:r>
              <a:rPr lang="en-US" dirty="0" err="1">
                <a:latin typeface="Symbol" charset="2"/>
                <a:ea typeface="Cambria"/>
                <a:cs typeface="Cambria"/>
              </a:rPr>
              <a:t>b</a:t>
            </a:r>
            <a:r>
              <a:rPr lang="en-US" dirty="0">
                <a:latin typeface="Cambria"/>
                <a:ea typeface="Cambria"/>
                <a:cs typeface="Cambria"/>
              </a:rPr>
              <a:t>, </a:t>
            </a:r>
            <a:r>
              <a:rPr lang="en-US" dirty="0">
                <a:ea typeface="Cambria"/>
                <a:cs typeface="Cambria"/>
              </a:rPr>
              <a:t>and </a:t>
            </a:r>
            <a:r>
              <a:rPr lang="en-US" dirty="0" err="1">
                <a:latin typeface="Symbol" charset="2"/>
                <a:ea typeface="Cambria"/>
                <a:cs typeface="Cambria"/>
              </a:rPr>
              <a:t>g</a:t>
            </a:r>
            <a:r>
              <a:rPr lang="en-US" dirty="0">
                <a:latin typeface="Cambria"/>
                <a:ea typeface="Cambria"/>
                <a:cs typeface="Cambria"/>
              </a:rPr>
              <a:t> </a:t>
            </a:r>
            <a:r>
              <a:rPr lang="en-US" dirty="0">
                <a:ea typeface="Cambria"/>
                <a:cs typeface="Cambria"/>
              </a:rPr>
              <a:t>in place of my </a:t>
            </a:r>
            <a:r>
              <a:rPr lang="en-US" dirty="0">
                <a:latin typeface="Symbol" charset="2"/>
                <a:ea typeface="Cambria"/>
                <a:cs typeface="Cambria"/>
              </a:rPr>
              <a:t>a</a:t>
            </a:r>
            <a:r>
              <a:rPr lang="en-US" baseline="-25000" dirty="0">
                <a:latin typeface="Cambria"/>
                <a:ea typeface="Cambria"/>
                <a:cs typeface="Cambria"/>
              </a:rPr>
              <a:t>1</a:t>
            </a:r>
            <a:r>
              <a:rPr lang="en-US" dirty="0">
                <a:latin typeface="Cambria"/>
                <a:ea typeface="Cambria"/>
                <a:cs typeface="Cambria"/>
              </a:rPr>
              <a:t>, </a:t>
            </a:r>
            <a:r>
              <a:rPr lang="en-US" dirty="0">
                <a:latin typeface="Symbol" charset="2"/>
                <a:ea typeface="Cambria"/>
                <a:cs typeface="Cambria"/>
              </a:rPr>
              <a:t>a</a:t>
            </a:r>
            <a:r>
              <a:rPr lang="en-US" baseline="-25000" dirty="0">
                <a:latin typeface="Cambria"/>
                <a:ea typeface="Cambria"/>
                <a:cs typeface="Cambria"/>
              </a:rPr>
              <a:t>2</a:t>
            </a:r>
            <a:r>
              <a:rPr lang="en-US" dirty="0">
                <a:latin typeface="Cambria"/>
                <a:ea typeface="Cambria"/>
                <a:cs typeface="Cambria"/>
              </a:rPr>
              <a:t>, </a:t>
            </a:r>
            <a:r>
              <a:rPr lang="en-US" dirty="0">
                <a:ea typeface="Cambria"/>
                <a:cs typeface="Cambria"/>
              </a:rPr>
              <a:t>and </a:t>
            </a:r>
            <a:r>
              <a:rPr lang="en-US" dirty="0">
                <a:latin typeface="Symbol" charset="2"/>
                <a:ea typeface="Cambria"/>
                <a:cs typeface="Cambria"/>
              </a:rPr>
              <a:t>a</a:t>
            </a:r>
            <a:r>
              <a:rPr lang="en-US" baseline="-25000" dirty="0">
                <a:latin typeface="Cambria"/>
                <a:ea typeface="Cambria"/>
                <a:cs typeface="Cambria"/>
              </a:rPr>
              <a:t>3</a:t>
            </a:r>
            <a:r>
              <a:rPr lang="en-US" dirty="0">
                <a:latin typeface="Cambria"/>
                <a:ea typeface="Cambria"/>
                <a:cs typeface="Cambria"/>
              </a:rPr>
              <a:t>.</a:t>
            </a:r>
            <a:r>
              <a:rPr lang="en-US" dirty="0">
                <a:ea typeface="Cambria"/>
                <a:cs typeface="Cambria"/>
              </a:rPr>
              <a:t>)  The advantage of this formula is that </a:t>
            </a:r>
            <a:r>
              <a:rPr lang="en-US" dirty="0" err="1">
                <a:ea typeface="Cambria"/>
                <a:cs typeface="Cambria"/>
              </a:rPr>
              <a:t>moduli</a:t>
            </a:r>
            <a:r>
              <a:rPr lang="en-US" dirty="0">
                <a:ea typeface="Cambria"/>
                <a:cs typeface="Cambria"/>
              </a:rPr>
              <a:t> in specific directions can be used directly.</a:t>
            </a:r>
            <a:endParaRPr lang="en-US" dirty="0"/>
          </a:p>
        </p:txBody>
      </p:sp>
      <p:graphicFrame>
        <p:nvGraphicFramePr>
          <p:cNvPr id="53250" name="Object 2"/>
          <p:cNvGraphicFramePr>
            <a:graphicFrameLocks noChangeAspect="1"/>
          </p:cNvGraphicFramePr>
          <p:nvPr/>
        </p:nvGraphicFramePr>
        <p:xfrm>
          <a:off x="1143000" y="4960938"/>
          <a:ext cx="7848600" cy="1135062"/>
        </p:xfrm>
        <a:graphic>
          <a:graphicData uri="http://schemas.openxmlformats.org/presentationml/2006/ole">
            <mc:AlternateContent xmlns:mc="http://schemas.openxmlformats.org/markup-compatibility/2006">
              <mc:Choice xmlns:v="urn:schemas-microsoft-com:vml" Requires="v">
                <p:oleObj spid="_x0000_s53256" name="Equation" r:id="rId3" imgW="3162300" imgH="457200" progId="Equation.3">
                  <p:embed/>
                </p:oleObj>
              </mc:Choice>
              <mc:Fallback>
                <p:oleObj name="Equation" r:id="rId3" imgW="31623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60938"/>
                        <a:ext cx="7848600"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4" name="Rectangle 5"/>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2"/>
          </p:nvPr>
        </p:nvSpPr>
        <p:spPr>
          <a:noFill/>
        </p:spPr>
        <p:txBody>
          <a:bodyPr/>
          <a:lstStyle/>
          <a:p>
            <a:fld id="{41E84A07-B47C-8849-9013-A6DBA68989B6}" type="slidenum">
              <a:rPr lang="en-US" smtClean="0"/>
              <a:pPr/>
              <a:t>43</a:t>
            </a:fld>
            <a:endParaRPr lang="en-US" smtClean="0"/>
          </a:p>
        </p:txBody>
      </p:sp>
      <p:sp>
        <p:nvSpPr>
          <p:cNvPr id="89090" name="Rectangle 2"/>
          <p:cNvSpPr>
            <a:spLocks noGrp="1" noChangeArrowheads="1"/>
          </p:cNvSpPr>
          <p:nvPr>
            <p:ph type="title"/>
          </p:nvPr>
        </p:nvSpPr>
        <p:spPr/>
        <p:txBody>
          <a:bodyPr/>
          <a:lstStyle/>
          <a:p>
            <a:pPr>
              <a:defRPr/>
            </a:pPr>
            <a:r>
              <a:rPr lang="en-US"/>
              <a:t>Example Problem</a:t>
            </a:r>
          </a:p>
        </p:txBody>
      </p:sp>
      <p:graphicFrame>
        <p:nvGraphicFramePr>
          <p:cNvPr id="54274" name="Object 2"/>
          <p:cNvGraphicFramePr>
            <a:graphicFrameLocks noChangeAspect="1"/>
          </p:cNvGraphicFramePr>
          <p:nvPr/>
        </p:nvGraphicFramePr>
        <p:xfrm>
          <a:off x="1831975" y="1143000"/>
          <a:ext cx="5478463" cy="5295900"/>
        </p:xfrm>
        <a:graphic>
          <a:graphicData uri="http://schemas.openxmlformats.org/presentationml/2006/ole">
            <mc:AlternateContent xmlns:mc="http://schemas.openxmlformats.org/markup-compatibility/2006">
              <mc:Choice xmlns:v="urn:schemas-microsoft-com:vml" Requires="v">
                <p:oleObj spid="_x0000_s54280" name="Document" r:id="rId3" imgW="5477256" imgH="6483096" progId="Word.Document.8">
                  <p:embed/>
                </p:oleObj>
              </mc:Choice>
              <mc:Fallback>
                <p:oleObj name="Document" r:id="rId3" imgW="5477256" imgH="6483096" progId="Word.Document.8">
                  <p:embed/>
                  <p:pic>
                    <p:nvPicPr>
                      <p:cNvPr id="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b="18335"/>
                      <a:stretch>
                        <a:fillRect/>
                      </a:stretch>
                    </p:blipFill>
                    <p:spPr bwMode="auto">
                      <a:xfrm>
                        <a:off x="1831975" y="1143000"/>
                        <a:ext cx="5478463" cy="529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77" name="Line 4"/>
          <p:cNvSpPr>
            <a:spLocks noChangeShapeType="1"/>
          </p:cNvSpPr>
          <p:nvPr/>
        </p:nvSpPr>
        <p:spPr bwMode="auto">
          <a:xfrm>
            <a:off x="4267200" y="3733800"/>
            <a:ext cx="762000" cy="457200"/>
          </a:xfrm>
          <a:prstGeom prst="line">
            <a:avLst/>
          </a:prstGeom>
          <a:noFill/>
          <a:ln w="9525">
            <a:solidFill>
              <a:schemeClr val="accent2"/>
            </a:solidFill>
            <a:round/>
            <a:headEnd type="triangle" w="med" len="med"/>
            <a:tailEnd/>
          </a:ln>
        </p:spPr>
        <p:txBody>
          <a:bodyPr wrap="none" anchor="ctr">
            <a:prstTxWarp prst="textNoShape">
              <a:avLst/>
            </a:prstTxWarp>
          </a:bodyPr>
          <a:lstStyle/>
          <a:p>
            <a:endParaRPr lang="en-US" dirty="0">
              <a:latin typeface="Cambria"/>
            </a:endParaRPr>
          </a:p>
        </p:txBody>
      </p:sp>
      <p:sp>
        <p:nvSpPr>
          <p:cNvPr id="54278" name="Text Box 6"/>
          <p:cNvSpPr txBox="1">
            <a:spLocks noChangeArrowheads="1"/>
          </p:cNvSpPr>
          <p:nvPr/>
        </p:nvSpPr>
        <p:spPr bwMode="auto">
          <a:xfrm>
            <a:off x="5165725" y="4137025"/>
            <a:ext cx="1988532" cy="307777"/>
          </a:xfrm>
          <a:prstGeom prst="rect">
            <a:avLst/>
          </a:prstGeom>
          <a:noFill/>
          <a:ln w="9525">
            <a:noFill/>
            <a:miter lim="800000"/>
            <a:headEnd/>
            <a:tailEnd/>
          </a:ln>
        </p:spPr>
        <p:txBody>
          <a:bodyPr wrap="none">
            <a:prstTxWarp prst="textNoShape">
              <a:avLst/>
            </a:prstTxWarp>
            <a:spAutoFit/>
          </a:bodyPr>
          <a:lstStyle/>
          <a:p>
            <a:r>
              <a:rPr lang="en-US" sz="1400" dirty="0">
                <a:solidFill>
                  <a:schemeClr val="accent2"/>
                </a:solidFill>
                <a:latin typeface="Cambria"/>
              </a:rPr>
              <a:t>Should be E</a:t>
            </a:r>
            <a:r>
              <a:rPr lang="en-US" sz="1400" baseline="-25000" dirty="0">
                <a:solidFill>
                  <a:schemeClr val="accent2"/>
                </a:solidFill>
                <a:latin typeface="Cambria"/>
              </a:rPr>
              <a:t>&lt;111&gt;</a:t>
            </a:r>
            <a:r>
              <a:rPr lang="en-US" sz="1400" dirty="0">
                <a:solidFill>
                  <a:schemeClr val="accent2"/>
                </a:solidFill>
                <a:latin typeface="Cambria"/>
              </a:rPr>
              <a:t>= 18.89</a:t>
            </a:r>
          </a:p>
        </p:txBody>
      </p:sp>
      <p:sp>
        <p:nvSpPr>
          <p:cNvPr id="54279" name="Rectangle 7"/>
          <p:cNvSpPr>
            <a:spLocks noChangeArrowheads="1"/>
          </p:cNvSpPr>
          <p:nvPr/>
        </p:nvSpPr>
        <p:spPr bwMode="auto">
          <a:xfrm>
            <a:off x="0" y="5181600"/>
            <a:ext cx="1066800" cy="381000"/>
          </a:xfrm>
          <a:prstGeom prst="rect">
            <a:avLst/>
          </a:prstGeom>
          <a:noFill/>
          <a:ln w="9525">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54280" name="Text Box 8"/>
          <p:cNvSpPr txBox="1">
            <a:spLocks noChangeArrowheads="1"/>
          </p:cNvSpPr>
          <p:nvPr/>
        </p:nvSpPr>
        <p:spPr bwMode="auto">
          <a:xfrm>
            <a:off x="7527925" y="3413125"/>
            <a:ext cx="1615046"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[Courtney]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Alternate </a:t>
            </a:r>
            <a:r>
              <a:rPr lang="en-US" dirty="0" err="1" smtClean="0"/>
              <a:t>Vectorization</a:t>
            </a:r>
            <a:endParaRPr lang="en-US" dirty="0"/>
          </a:p>
        </p:txBody>
      </p:sp>
      <p:sp>
        <p:nvSpPr>
          <p:cNvPr id="55299" name="Slide Number Placeholder 2"/>
          <p:cNvSpPr>
            <a:spLocks noGrp="1"/>
          </p:cNvSpPr>
          <p:nvPr>
            <p:ph type="sldNum" sz="quarter" idx="12"/>
          </p:nvPr>
        </p:nvSpPr>
        <p:spPr>
          <a:noFill/>
        </p:spPr>
        <p:txBody>
          <a:bodyPr/>
          <a:lstStyle/>
          <a:p>
            <a:fld id="{AF7CA80F-9C65-D048-8D70-56D954D5200A}" type="slidenum">
              <a:rPr lang="en-US" smtClean="0"/>
              <a:pPr/>
              <a:t>44</a:t>
            </a:fld>
            <a:endParaRPr lang="en-US" smtClean="0"/>
          </a:p>
        </p:txBody>
      </p:sp>
      <p:pic>
        <p:nvPicPr>
          <p:cNvPr id="55300" name="Picture 4" descr="eigentensors-Tome-p287.tiff"/>
          <p:cNvPicPr>
            <a:picLocks noChangeAspect="1"/>
          </p:cNvPicPr>
          <p:nvPr/>
        </p:nvPicPr>
        <p:blipFill>
          <a:blip r:embed="rId2"/>
          <a:srcRect/>
          <a:stretch>
            <a:fillRect/>
          </a:stretch>
        </p:blipFill>
        <p:spPr bwMode="auto">
          <a:xfrm>
            <a:off x="1447800" y="1371600"/>
            <a:ext cx="6488113" cy="2362200"/>
          </a:xfrm>
          <a:prstGeom prst="rect">
            <a:avLst/>
          </a:prstGeom>
          <a:noFill/>
          <a:ln w="9525">
            <a:noFill/>
            <a:miter lim="800000"/>
            <a:headEnd/>
            <a:tailEnd/>
          </a:ln>
        </p:spPr>
      </p:pic>
      <p:sp>
        <p:nvSpPr>
          <p:cNvPr id="6" name="TextBox 5"/>
          <p:cNvSpPr txBox="1"/>
          <p:nvPr/>
        </p:nvSpPr>
        <p:spPr>
          <a:xfrm>
            <a:off x="1219200" y="3886200"/>
            <a:ext cx="7467600" cy="2585323"/>
          </a:xfrm>
          <a:prstGeom prst="rect">
            <a:avLst/>
          </a:prstGeom>
          <a:noFill/>
        </p:spPr>
        <p:txBody>
          <a:bodyPr>
            <a:spAutoFit/>
          </a:bodyPr>
          <a:lstStyle/>
          <a:p>
            <a:pPr>
              <a:defRPr/>
            </a:pPr>
            <a:r>
              <a:rPr lang="en-US" sz="1800" dirty="0">
                <a:latin typeface="Calibri"/>
              </a:rPr>
              <a:t>An alternate </a:t>
            </a:r>
            <a:r>
              <a:rPr lang="en-US" sz="1800" dirty="0" err="1">
                <a:latin typeface="Calibri"/>
              </a:rPr>
              <a:t>vectorization</a:t>
            </a:r>
            <a:r>
              <a:rPr lang="en-US" sz="1800" dirty="0">
                <a:latin typeface="Calibri"/>
              </a:rPr>
              <a:t>, discussed by Tomé on p287 of the </a:t>
            </a:r>
            <a:r>
              <a:rPr lang="en-US" sz="1800" dirty="0" err="1">
                <a:latin typeface="Calibri"/>
              </a:rPr>
              <a:t>Kocks</a:t>
            </a:r>
            <a:r>
              <a:rPr lang="en-US" sz="1800" dirty="0">
                <a:latin typeface="Calibri"/>
              </a:rPr>
              <a:t> et al. textbook, is to use the above set of </a:t>
            </a:r>
            <a:r>
              <a:rPr lang="en-US" sz="1800" dirty="0" err="1">
                <a:latin typeface="Calibri"/>
              </a:rPr>
              <a:t>eigentensors</a:t>
            </a:r>
            <a:r>
              <a:rPr lang="en-US" sz="1800" dirty="0">
                <a:latin typeface="Calibri"/>
              </a:rPr>
              <a:t>.  For both stress and strain, one can matrix multiply each </a:t>
            </a:r>
            <a:r>
              <a:rPr lang="en-US" sz="1800" dirty="0" err="1">
                <a:latin typeface="Calibri"/>
              </a:rPr>
              <a:t>eigentensor</a:t>
            </a:r>
            <a:r>
              <a:rPr lang="en-US" sz="1800" dirty="0">
                <a:latin typeface="Calibri"/>
              </a:rPr>
              <a:t> into the stress/strain tensor in turn and obtain the coefficient of the corresponding stress/strain vector.  Work </a:t>
            </a:r>
            <a:r>
              <a:rPr lang="en-US" sz="1800" dirty="0" err="1">
                <a:latin typeface="Calibri"/>
              </a:rPr>
              <a:t>conjugacy</a:t>
            </a:r>
            <a:r>
              <a:rPr lang="en-US" sz="1800" dirty="0">
                <a:latin typeface="Calibri"/>
              </a:rPr>
              <a:t> is still satisfied.  The first two </a:t>
            </a:r>
            <a:r>
              <a:rPr lang="en-US" sz="1800" dirty="0" err="1">
                <a:latin typeface="Calibri"/>
              </a:rPr>
              <a:t>eigentensors</a:t>
            </a:r>
            <a:r>
              <a:rPr lang="en-US" sz="1800" dirty="0">
                <a:latin typeface="Calibri"/>
              </a:rPr>
              <a:t> represent shears in the {110} planes; the next three are simple shears on {110}&lt;110&gt; systems, and the last (6</a:t>
            </a:r>
            <a:r>
              <a:rPr lang="en-US" sz="1800" baseline="30000" dirty="0">
                <a:latin typeface="Calibri"/>
              </a:rPr>
              <a:t>th</a:t>
            </a:r>
            <a:r>
              <a:rPr lang="en-US" sz="1800" dirty="0">
                <a:latin typeface="Calibri"/>
              </a:rPr>
              <a:t>) is the hydrostatic component.  The same </a:t>
            </a:r>
            <a:r>
              <a:rPr lang="en-US" sz="1800" dirty="0" err="1">
                <a:latin typeface="Calibri"/>
              </a:rPr>
              <a:t>vectorization</a:t>
            </a:r>
            <a:r>
              <a:rPr lang="en-US" sz="1800" dirty="0">
                <a:latin typeface="Calibri"/>
              </a:rPr>
              <a:t> can be used for plastic anisotropy, except in this case, the sixth, hydrostatic component is (generally) ignored.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F1988B80-B393-7442-96D4-338DEA94556F}" type="slidenum">
              <a:rPr lang="en-US" smtClean="0"/>
              <a:pPr/>
              <a:t>45</a:t>
            </a:fld>
            <a:endParaRPr lang="en-US" smtClean="0"/>
          </a:p>
        </p:txBody>
      </p:sp>
      <p:sp>
        <p:nvSpPr>
          <p:cNvPr id="72706" name="Rectangle 2"/>
          <p:cNvSpPr>
            <a:spLocks noGrp="1" noChangeArrowheads="1"/>
          </p:cNvSpPr>
          <p:nvPr>
            <p:ph type="title"/>
          </p:nvPr>
        </p:nvSpPr>
        <p:spPr/>
        <p:txBody>
          <a:bodyPr/>
          <a:lstStyle/>
          <a:p>
            <a:pPr>
              <a:defRPr/>
            </a:pPr>
            <a:r>
              <a:rPr lang="en-US"/>
              <a:t>Summary</a:t>
            </a:r>
          </a:p>
        </p:txBody>
      </p:sp>
      <p:sp>
        <p:nvSpPr>
          <p:cNvPr id="56324" name="Rectangle 3"/>
          <p:cNvSpPr>
            <a:spLocks noGrp="1" noChangeArrowheads="1"/>
          </p:cNvSpPr>
          <p:nvPr>
            <p:ph type="body" idx="1"/>
          </p:nvPr>
        </p:nvSpPr>
        <p:spPr>
          <a:xfrm>
            <a:off x="1066800" y="1447800"/>
            <a:ext cx="7772400" cy="4114800"/>
          </a:xfrm>
        </p:spPr>
        <p:txBody>
          <a:bodyPr/>
          <a:lstStyle/>
          <a:p>
            <a:r>
              <a:rPr lang="en-US" dirty="0"/>
              <a:t>We have covered the following topics:</a:t>
            </a:r>
          </a:p>
          <a:p>
            <a:pPr lvl="1"/>
            <a:r>
              <a:rPr lang="en-US" dirty="0"/>
              <a:t>Linear properties</a:t>
            </a:r>
          </a:p>
          <a:p>
            <a:pPr lvl="1"/>
            <a:r>
              <a:rPr lang="en-US" dirty="0"/>
              <a:t>Non-linear properties</a:t>
            </a:r>
          </a:p>
          <a:p>
            <a:pPr lvl="1"/>
            <a:r>
              <a:rPr lang="en-US" dirty="0"/>
              <a:t>Examples of properties</a:t>
            </a:r>
          </a:p>
          <a:p>
            <a:pPr lvl="1"/>
            <a:r>
              <a:rPr lang="en-US" dirty="0"/>
              <a:t>Tensors, vectors, </a:t>
            </a:r>
            <a:r>
              <a:rPr lang="en-US" dirty="0" smtClean="0"/>
              <a:t>scalars, tensor transformation law.</a:t>
            </a:r>
          </a:p>
          <a:p>
            <a:pPr lvl="1"/>
            <a:r>
              <a:rPr lang="en-US" dirty="0" smtClean="0"/>
              <a:t>Elasticity</a:t>
            </a:r>
            <a:r>
              <a:rPr lang="en-US" dirty="0"/>
              <a:t>, as example as of higher order property, also as example as how to apply (crystal) symmetry.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04E2172-7156-E042-9D4A-B39FC8150E27}" type="slidenum">
              <a:rPr lang="en-US" smtClean="0"/>
              <a:pPr/>
              <a:t>46</a:t>
            </a:fld>
            <a:endParaRPr lang="en-US" smtClean="0"/>
          </a:p>
        </p:txBody>
      </p:sp>
      <p:sp>
        <p:nvSpPr>
          <p:cNvPr id="84994" name="Rectangle 2"/>
          <p:cNvSpPr>
            <a:spLocks noGrp="1" noChangeArrowheads="1"/>
          </p:cNvSpPr>
          <p:nvPr>
            <p:ph type="title"/>
          </p:nvPr>
        </p:nvSpPr>
        <p:spPr/>
        <p:txBody>
          <a:bodyPr/>
          <a:lstStyle/>
          <a:p>
            <a:pPr>
              <a:defRPr/>
            </a:pPr>
            <a:r>
              <a:rPr lang="en-US"/>
              <a:t>Supplemental Slides</a:t>
            </a:r>
          </a:p>
        </p:txBody>
      </p:sp>
      <p:sp>
        <p:nvSpPr>
          <p:cNvPr id="57348" name="Rectangle 3"/>
          <p:cNvSpPr>
            <a:spLocks noGrp="1" noChangeArrowheads="1"/>
          </p:cNvSpPr>
          <p:nvPr>
            <p:ph type="body" idx="1"/>
          </p:nvPr>
        </p:nvSpPr>
        <p:spPr>
          <a:xfrm>
            <a:off x="1066800" y="1371600"/>
            <a:ext cx="7772400" cy="4114800"/>
          </a:xfrm>
        </p:spPr>
        <p:txBody>
          <a:bodyPr/>
          <a:lstStyle/>
          <a:p>
            <a:r>
              <a:rPr lang="en-US" dirty="0"/>
              <a:t>The following slides contain some useful material for those who are not familiar with all the detailed mathematical methods of matrices, transformation of </a:t>
            </a:r>
            <a:r>
              <a:rPr lang="en-US" dirty="0" smtClean="0"/>
              <a:t>axes, tensors </a:t>
            </a:r>
            <a:r>
              <a:rPr lang="en-US" dirty="0"/>
              <a:t>etc.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9E9DDC7B-7A8E-B24D-ADE8-A47E87B6A675}" type="slidenum">
              <a:rPr lang="en-US" smtClean="0"/>
              <a:pPr/>
              <a:t>47</a:t>
            </a:fld>
            <a:endParaRPr lang="en-US" smtClean="0"/>
          </a:p>
        </p:txBody>
      </p:sp>
      <p:sp>
        <p:nvSpPr>
          <p:cNvPr id="107522" name="Rectangle 2"/>
          <p:cNvSpPr>
            <a:spLocks noGrp="1" noChangeArrowheads="1"/>
          </p:cNvSpPr>
          <p:nvPr>
            <p:ph type="title"/>
          </p:nvPr>
        </p:nvSpPr>
        <p:spPr/>
        <p:txBody>
          <a:bodyPr/>
          <a:lstStyle/>
          <a:p>
            <a:pPr>
              <a:defRPr/>
            </a:pPr>
            <a:r>
              <a:rPr lang="en-US"/>
              <a:t>Einstein Convention</a:t>
            </a:r>
          </a:p>
        </p:txBody>
      </p:sp>
      <p:sp>
        <p:nvSpPr>
          <p:cNvPr id="58372" name="Rectangle 3"/>
          <p:cNvSpPr>
            <a:spLocks noGrp="1" noChangeArrowheads="1"/>
          </p:cNvSpPr>
          <p:nvPr>
            <p:ph type="body" idx="1"/>
          </p:nvPr>
        </p:nvSpPr>
        <p:spPr>
          <a:xfrm>
            <a:off x="1066800" y="1219200"/>
            <a:ext cx="7772400" cy="4800600"/>
          </a:xfrm>
        </p:spPr>
        <p:txBody>
          <a:bodyPr/>
          <a:lstStyle/>
          <a:p>
            <a:r>
              <a:rPr lang="en-US" dirty="0"/>
              <a:t>The Einstein Convention, or summation rule for suffixes looks like this:</a:t>
            </a:r>
            <a:br>
              <a:rPr lang="en-US" dirty="0"/>
            </a:br>
            <a:r>
              <a:rPr lang="en-US" dirty="0"/>
              <a:t>		</a:t>
            </a:r>
            <a:r>
              <a:rPr lang="en-US" i="1" dirty="0">
                <a:latin typeface="Cambria"/>
              </a:rPr>
              <a:t>A</a:t>
            </a:r>
            <a:r>
              <a:rPr lang="en-US" i="1" baseline="-25000" dirty="0">
                <a:latin typeface="Cambria"/>
              </a:rPr>
              <a:t>i</a:t>
            </a:r>
            <a:r>
              <a:rPr lang="en-US" i="1" dirty="0">
                <a:latin typeface="Cambria"/>
              </a:rPr>
              <a:t> = </a:t>
            </a:r>
            <a:r>
              <a:rPr lang="en-US" i="1" dirty="0" err="1">
                <a:latin typeface="Cambria"/>
              </a:rPr>
              <a:t>B</a:t>
            </a:r>
            <a:r>
              <a:rPr lang="en-US" i="1" baseline="-25000" dirty="0" err="1">
                <a:latin typeface="Cambria"/>
              </a:rPr>
              <a:t>ij</a:t>
            </a:r>
            <a:r>
              <a:rPr lang="en-US" i="1" dirty="0">
                <a:latin typeface="Cambria"/>
              </a:rPr>
              <a:t> </a:t>
            </a:r>
            <a:r>
              <a:rPr lang="en-US" i="1" dirty="0" err="1">
                <a:latin typeface="Cambria"/>
              </a:rPr>
              <a:t>C</a:t>
            </a:r>
            <a:r>
              <a:rPr lang="en-US" i="1" baseline="-25000" dirty="0" err="1">
                <a:latin typeface="Cambria"/>
              </a:rPr>
              <a:t>j</a:t>
            </a:r>
            <a:r>
              <a:rPr lang="en-US" i="1" baseline="-25000" dirty="0">
                <a:latin typeface="Cambria"/>
              </a:rPr>
              <a:t/>
            </a:r>
            <a:br>
              <a:rPr lang="en-US" i="1" baseline="-25000" dirty="0">
                <a:latin typeface="Cambria"/>
              </a:rPr>
            </a:br>
            <a:r>
              <a:rPr lang="en-US" dirty="0"/>
              <a:t>where “</a:t>
            </a:r>
            <a:r>
              <a:rPr lang="en-US" dirty="0" err="1">
                <a:latin typeface="Cambria"/>
              </a:rPr>
              <a:t>i</a:t>
            </a:r>
            <a:r>
              <a:rPr lang="en-US" dirty="0"/>
              <a:t>” and “</a:t>
            </a:r>
            <a:r>
              <a:rPr lang="en-US" dirty="0">
                <a:latin typeface="Cambria"/>
              </a:rPr>
              <a:t>j</a:t>
            </a:r>
            <a:r>
              <a:rPr lang="en-US" dirty="0"/>
              <a:t>” both are integer indexes whose range is </a:t>
            </a:r>
            <a:r>
              <a:rPr lang="en-US" dirty="0">
                <a:latin typeface="Cambria"/>
              </a:rPr>
              <a:t>{1,2,3}.</a:t>
            </a:r>
            <a:r>
              <a:rPr lang="en-US" dirty="0"/>
              <a:t>  So, to find each </a:t>
            </a:r>
            <a:r>
              <a:rPr lang="en-US" dirty="0">
                <a:latin typeface="Cambria"/>
              </a:rPr>
              <a:t>“</a:t>
            </a:r>
            <a:r>
              <a:rPr lang="en-US" dirty="0" err="1">
                <a:solidFill>
                  <a:srgbClr val="031CAA"/>
                </a:solidFill>
                <a:latin typeface="Cambria"/>
              </a:rPr>
              <a:t>i</a:t>
            </a:r>
            <a:r>
              <a:rPr lang="en-US" baseline="30000" dirty="0" err="1">
                <a:solidFill>
                  <a:srgbClr val="031CAA"/>
                </a:solidFill>
                <a:latin typeface="Cambria"/>
              </a:rPr>
              <a:t>th</a:t>
            </a:r>
            <a:r>
              <a:rPr lang="en-US" dirty="0">
                <a:solidFill>
                  <a:srgbClr val="031CAA"/>
                </a:solidFill>
                <a:latin typeface="Cambria"/>
              </a:rPr>
              <a:t>”</a:t>
            </a:r>
            <a:r>
              <a:rPr lang="en-US" dirty="0"/>
              <a:t> </a:t>
            </a:r>
            <a:r>
              <a:rPr lang="en-US" dirty="0">
                <a:solidFill>
                  <a:srgbClr val="031CAA"/>
                </a:solidFill>
              </a:rPr>
              <a:t>component</a:t>
            </a:r>
            <a:r>
              <a:rPr lang="en-US" dirty="0"/>
              <a:t> of A on the LHS, we sum up over the </a:t>
            </a:r>
            <a:r>
              <a:rPr lang="en-US" dirty="0">
                <a:solidFill>
                  <a:srgbClr val="FF0000"/>
                </a:solidFill>
              </a:rPr>
              <a:t>repeated index, </a:t>
            </a:r>
            <a:r>
              <a:rPr lang="en-US" dirty="0">
                <a:solidFill>
                  <a:srgbClr val="FF0000"/>
                </a:solidFill>
                <a:latin typeface="Cambria"/>
              </a:rPr>
              <a:t>“j”</a:t>
            </a:r>
            <a:r>
              <a:rPr lang="en-US" dirty="0">
                <a:latin typeface="Cambria"/>
              </a:rPr>
              <a:t>,</a:t>
            </a:r>
            <a:r>
              <a:rPr lang="en-US" dirty="0"/>
              <a:t> on the RHS:</a:t>
            </a:r>
            <a:br>
              <a:rPr lang="en-US" dirty="0"/>
            </a:br>
            <a:r>
              <a:rPr lang="en-US" dirty="0"/>
              <a:t>		</a:t>
            </a:r>
            <a:r>
              <a:rPr lang="en-US" i="1" dirty="0">
                <a:latin typeface="Cambria"/>
              </a:rPr>
              <a:t>A</a:t>
            </a:r>
            <a:r>
              <a:rPr lang="en-US" i="1" baseline="-25000" dirty="0">
                <a:solidFill>
                  <a:srgbClr val="031CAA"/>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r>
              <a:rPr lang="en-US" i="1" dirty="0">
                <a:latin typeface="Cambria"/>
              </a:rPr>
              <a:t/>
            </a:r>
            <a:br>
              <a:rPr lang="en-US" i="1" dirty="0">
                <a:latin typeface="Cambria"/>
              </a:rPr>
            </a:br>
            <a:r>
              <a:rPr lang="en-US" i="1" dirty="0">
                <a:latin typeface="Cambria"/>
              </a:rPr>
              <a:t>		A</a:t>
            </a:r>
            <a:r>
              <a:rPr lang="en-US" i="1" baseline="-25000" dirty="0">
                <a:solidFill>
                  <a:srgbClr val="031CAA"/>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r>
              <a:rPr lang="en-US" i="1" dirty="0">
                <a:latin typeface="Cambria"/>
              </a:rPr>
              <a:t/>
            </a:r>
            <a:br>
              <a:rPr lang="en-US" i="1" dirty="0">
                <a:latin typeface="Cambria"/>
              </a:rPr>
            </a:br>
            <a:r>
              <a:rPr lang="en-US" i="1" dirty="0">
                <a:latin typeface="Cambria"/>
              </a:rPr>
              <a:t>		A</a:t>
            </a:r>
            <a:r>
              <a:rPr lang="en-US" i="1" baseline="-25000" dirty="0">
                <a:solidFill>
                  <a:srgbClr val="031CAA"/>
                </a:solidFill>
                <a:latin typeface="Cambria"/>
              </a:rPr>
              <a:t>3</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r>
              <a:rPr lang="en-US" dirty="0">
                <a:latin typeface="Cambria"/>
              </a:rPr>
              <a:t/>
            </a:r>
            <a:br>
              <a:rPr lang="en-US" dirty="0">
                <a:latin typeface="Cambria"/>
              </a:rPr>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p:spPr>
        <p:txBody>
          <a:bodyPr/>
          <a:lstStyle/>
          <a:p>
            <a:fld id="{7F6FE42C-D5D2-3F4E-A54D-7EF5DB4999A8}" type="slidenum">
              <a:rPr lang="en-US" smtClean="0"/>
              <a:pPr/>
              <a:t>48</a:t>
            </a:fld>
            <a:endParaRPr lang="en-US" smtClean="0"/>
          </a:p>
        </p:txBody>
      </p:sp>
      <p:sp>
        <p:nvSpPr>
          <p:cNvPr id="74754" name="Rectangle 2"/>
          <p:cNvSpPr>
            <a:spLocks noGrp="1" noChangeArrowheads="1"/>
          </p:cNvSpPr>
          <p:nvPr>
            <p:ph type="title"/>
          </p:nvPr>
        </p:nvSpPr>
        <p:spPr/>
        <p:txBody>
          <a:bodyPr/>
          <a:lstStyle/>
          <a:p>
            <a:pPr>
              <a:defRPr/>
            </a:pPr>
            <a:r>
              <a:rPr lang="en-US"/>
              <a:t>Matrix Multiplication</a:t>
            </a:r>
          </a:p>
        </p:txBody>
      </p:sp>
      <p:sp>
        <p:nvSpPr>
          <p:cNvPr id="59397" name="Rectangle 3"/>
          <p:cNvSpPr>
            <a:spLocks noGrp="1" noChangeArrowheads="1"/>
          </p:cNvSpPr>
          <p:nvPr>
            <p:ph type="body" idx="1"/>
          </p:nvPr>
        </p:nvSpPr>
        <p:spPr>
          <a:xfrm>
            <a:off x="1066800" y="1219200"/>
            <a:ext cx="7772400" cy="1524000"/>
          </a:xfrm>
        </p:spPr>
        <p:txBody>
          <a:bodyPr/>
          <a:lstStyle/>
          <a:p>
            <a:r>
              <a:rPr lang="en-US" dirty="0"/>
              <a:t>Take each row of the LH matrix in turn and multiply it into each column of the RH matrix.</a:t>
            </a:r>
          </a:p>
          <a:p>
            <a:r>
              <a:rPr lang="en-US" dirty="0"/>
              <a:t>In suffix notation, </a:t>
            </a:r>
            <a:r>
              <a:rPr lang="en-US" i="1" dirty="0" err="1">
                <a:latin typeface="Cambria"/>
              </a:rPr>
              <a:t>a</a:t>
            </a:r>
            <a:r>
              <a:rPr lang="en-US" baseline="-25000" dirty="0" err="1">
                <a:latin typeface="Cambria"/>
              </a:rPr>
              <a:t>ij</a:t>
            </a:r>
            <a:r>
              <a:rPr lang="en-US" dirty="0">
                <a:latin typeface="Cambria"/>
              </a:rPr>
              <a:t> = </a:t>
            </a:r>
            <a:r>
              <a:rPr lang="en-US" i="1" dirty="0" err="1">
                <a:latin typeface="Cambria"/>
              </a:rPr>
              <a:t>b</a:t>
            </a:r>
            <a:r>
              <a:rPr lang="en-US" baseline="-25000" dirty="0" err="1">
                <a:latin typeface="Cambria"/>
              </a:rPr>
              <a:t>ik</a:t>
            </a:r>
            <a:r>
              <a:rPr lang="en-US" i="1" dirty="0" err="1">
                <a:latin typeface="Cambria"/>
              </a:rPr>
              <a:t>c</a:t>
            </a:r>
            <a:r>
              <a:rPr lang="en-US" baseline="-25000" dirty="0" err="1">
                <a:latin typeface="Cambria"/>
              </a:rPr>
              <a:t>kj</a:t>
            </a:r>
            <a:endParaRPr lang="en-US" dirty="0"/>
          </a:p>
        </p:txBody>
      </p:sp>
      <p:graphicFrame>
        <p:nvGraphicFramePr>
          <p:cNvPr id="59394" name="Object 2"/>
          <p:cNvGraphicFramePr>
            <a:graphicFrameLocks noChangeAspect="1"/>
          </p:cNvGraphicFramePr>
          <p:nvPr/>
        </p:nvGraphicFramePr>
        <p:xfrm>
          <a:off x="1524000" y="3284538"/>
          <a:ext cx="6842125" cy="3344862"/>
        </p:xfrm>
        <a:graphic>
          <a:graphicData uri="http://schemas.openxmlformats.org/presentationml/2006/ole">
            <mc:AlternateContent xmlns:mc="http://schemas.openxmlformats.org/markup-compatibility/2006">
              <mc:Choice xmlns:v="urn:schemas-microsoft-com:vml" Requires="v">
                <p:oleObj spid="_x0000_s59400" name="Equation" r:id="rId3" imgW="2857500" imgH="1397000" progId="Equation.3">
                  <p:embed/>
                </p:oleObj>
              </mc:Choice>
              <mc:Fallback>
                <p:oleObj name="Equation" r:id="rId3" imgW="2857500" imgH="1397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84538"/>
                        <a:ext cx="6842125" cy="334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p:spPr>
        <p:txBody>
          <a:bodyPr/>
          <a:lstStyle/>
          <a:p>
            <a:fld id="{D4E9A053-5C99-DE41-953C-4126D40E8C0D}" type="slidenum">
              <a:rPr lang="en-US" smtClean="0"/>
              <a:pPr/>
              <a:t>49</a:t>
            </a:fld>
            <a:endParaRPr lang="en-US" smtClean="0"/>
          </a:p>
        </p:txBody>
      </p:sp>
      <p:sp>
        <p:nvSpPr>
          <p:cNvPr id="83970" name="Rectangle 2"/>
          <p:cNvSpPr>
            <a:spLocks noGrp="1" noChangeArrowheads="1"/>
          </p:cNvSpPr>
          <p:nvPr>
            <p:ph type="title"/>
          </p:nvPr>
        </p:nvSpPr>
        <p:spPr/>
        <p:txBody>
          <a:bodyPr/>
          <a:lstStyle/>
          <a:p>
            <a:pPr>
              <a:defRPr/>
            </a:pPr>
            <a:r>
              <a:rPr lang="en-US"/>
              <a:t>Properties of Rotation Matrix</a:t>
            </a:r>
          </a:p>
        </p:txBody>
      </p:sp>
      <p:sp>
        <p:nvSpPr>
          <p:cNvPr id="60421" name="Rectangle 3"/>
          <p:cNvSpPr>
            <a:spLocks noGrp="1" noChangeArrowheads="1"/>
          </p:cNvSpPr>
          <p:nvPr>
            <p:ph type="body" idx="1"/>
          </p:nvPr>
        </p:nvSpPr>
        <p:spPr/>
        <p:txBody>
          <a:bodyPr/>
          <a:lstStyle/>
          <a:p>
            <a:r>
              <a:rPr lang="en-US" sz="2400" dirty="0"/>
              <a:t>The rotation matrix is an </a:t>
            </a:r>
            <a:r>
              <a:rPr lang="en-US" sz="2400" i="1" dirty="0"/>
              <a:t>orthogonal matrix</a:t>
            </a:r>
            <a:r>
              <a:rPr lang="en-US" sz="2400" dirty="0"/>
              <a:t>, meaning that any row is orthogonal to any other row (the dot products are zero).  In physical terms, each row represents a unit vector that is the position of the corresponding (new) old axis in terms of the (old) new axes.</a:t>
            </a:r>
          </a:p>
          <a:p>
            <a:r>
              <a:rPr lang="en-US" sz="2400" dirty="0"/>
              <a:t>The same applies to columns: in suffix notation -</a:t>
            </a:r>
            <a:br>
              <a:rPr lang="en-US" sz="2400" dirty="0"/>
            </a:br>
            <a:r>
              <a:rPr lang="en-US" sz="2400" dirty="0"/>
              <a:t>					</a:t>
            </a:r>
            <a:r>
              <a:rPr lang="en-US" sz="2400" i="1" dirty="0" err="1">
                <a:latin typeface="Cambria"/>
              </a:rPr>
              <a:t>a</a:t>
            </a:r>
            <a:r>
              <a:rPr lang="en-US" sz="2400" baseline="-25000" dirty="0" err="1">
                <a:latin typeface="Cambria"/>
              </a:rPr>
              <a:t>ij</a:t>
            </a:r>
            <a:r>
              <a:rPr lang="en-US" sz="2400" i="1" dirty="0" err="1">
                <a:latin typeface="Cambria"/>
              </a:rPr>
              <a:t>a</a:t>
            </a:r>
            <a:r>
              <a:rPr lang="en-US" sz="2400" baseline="-25000" dirty="0" err="1">
                <a:latin typeface="Cambria"/>
              </a:rPr>
              <a:t>kj</a:t>
            </a:r>
            <a:r>
              <a:rPr lang="en-US" sz="2400" dirty="0">
                <a:latin typeface="Cambria"/>
              </a:rPr>
              <a:t> =</a:t>
            </a:r>
            <a:r>
              <a:rPr lang="en-US" sz="2400" dirty="0"/>
              <a:t> </a:t>
            </a:r>
            <a:r>
              <a:rPr lang="en-US" sz="2400" dirty="0" err="1">
                <a:latin typeface="Symbol" charset="2"/>
              </a:rPr>
              <a:t>d</a:t>
            </a:r>
            <a:r>
              <a:rPr lang="en-US" sz="2400" baseline="-25000" dirty="0" err="1">
                <a:latin typeface="Cambria"/>
              </a:rPr>
              <a:t>ik</a:t>
            </a:r>
            <a:r>
              <a:rPr lang="en-US" sz="2400" dirty="0">
                <a:latin typeface="Cambria"/>
              </a:rPr>
              <a:t>, </a:t>
            </a:r>
            <a:r>
              <a:rPr lang="en-US" sz="2400" i="1" dirty="0" err="1">
                <a:latin typeface="Cambria"/>
              </a:rPr>
              <a:t>a</a:t>
            </a:r>
            <a:r>
              <a:rPr lang="en-US" sz="2400" baseline="-25000" dirty="0" err="1">
                <a:latin typeface="Cambria"/>
              </a:rPr>
              <a:t>ji</a:t>
            </a:r>
            <a:r>
              <a:rPr lang="en-US" sz="2400" i="1" dirty="0" err="1">
                <a:latin typeface="Cambria"/>
              </a:rPr>
              <a:t>a</a:t>
            </a:r>
            <a:r>
              <a:rPr lang="en-US" sz="2400" baseline="-25000" dirty="0" err="1">
                <a:latin typeface="Cambria"/>
              </a:rPr>
              <a:t>jk</a:t>
            </a:r>
            <a:r>
              <a:rPr lang="en-US" sz="2400" dirty="0">
                <a:latin typeface="Cambria"/>
              </a:rPr>
              <a:t> = </a:t>
            </a:r>
            <a:r>
              <a:rPr lang="en-US" sz="2400" dirty="0" err="1">
                <a:latin typeface="Symbol" charset="2"/>
              </a:rPr>
              <a:t>d</a:t>
            </a:r>
            <a:r>
              <a:rPr lang="en-US" sz="2400" baseline="-25000" dirty="0" err="1">
                <a:latin typeface="Cambria"/>
              </a:rPr>
              <a:t>ik</a:t>
            </a:r>
            <a:r>
              <a:rPr lang="en-US" sz="2400" dirty="0"/>
              <a:t> </a:t>
            </a:r>
          </a:p>
        </p:txBody>
      </p:sp>
      <p:graphicFrame>
        <p:nvGraphicFramePr>
          <p:cNvPr id="60418" name="Object 2"/>
          <p:cNvGraphicFramePr>
            <a:graphicFrameLocks noChangeAspect="1"/>
          </p:cNvGraphicFramePr>
          <p:nvPr/>
        </p:nvGraphicFramePr>
        <p:xfrm>
          <a:off x="1752600" y="4419600"/>
          <a:ext cx="1981200" cy="1746250"/>
        </p:xfrm>
        <a:graphic>
          <a:graphicData uri="http://schemas.openxmlformats.org/presentationml/2006/ole">
            <mc:AlternateContent xmlns:mc="http://schemas.openxmlformats.org/markup-compatibility/2006">
              <mc:Choice xmlns:v="urn:schemas-microsoft-com:vml" Requires="v">
                <p:oleObj spid="_x0000_s60424" name="Equation" r:id="rId3" imgW="749300" imgH="660400" progId="Equation.3">
                  <p:embed/>
                </p:oleObj>
              </mc:Choice>
              <mc:Fallback>
                <p:oleObj name="Equation" r:id="rId3" imgW="749300" imgH="660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1981200"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2" name="Rectangle 5"/>
          <p:cNvSpPr>
            <a:spLocks noChangeArrowheads="1"/>
          </p:cNvSpPr>
          <p:nvPr/>
        </p:nvSpPr>
        <p:spPr bwMode="auto">
          <a:xfrm>
            <a:off x="1676400" y="43434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3" name="Rectangle 6"/>
          <p:cNvSpPr>
            <a:spLocks noChangeArrowheads="1"/>
          </p:cNvSpPr>
          <p:nvPr/>
        </p:nvSpPr>
        <p:spPr bwMode="auto">
          <a:xfrm>
            <a:off x="1676400" y="49530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4" name="AutoShape 7"/>
          <p:cNvSpPr>
            <a:spLocks/>
          </p:cNvSpPr>
          <p:nvPr/>
        </p:nvSpPr>
        <p:spPr bwMode="auto">
          <a:xfrm>
            <a:off x="3886200" y="4572000"/>
            <a:ext cx="304800" cy="762000"/>
          </a:xfrm>
          <a:prstGeom prst="rightBrace">
            <a:avLst>
              <a:gd name="adj1" fmla="val 20833"/>
              <a:gd name="adj2" fmla="val 50000"/>
            </a:avLst>
          </a:prstGeom>
          <a:noFill/>
          <a:ln w="9525">
            <a:solidFill>
              <a:srgbClr val="FF0000"/>
            </a:solidFill>
            <a:round/>
            <a:headEnd/>
            <a:tailEnd/>
          </a:ln>
        </p:spPr>
        <p:txBody>
          <a:bodyPr wrap="none" anchor="ctr">
            <a:prstTxWarp prst="textNoShape">
              <a:avLst/>
            </a:prstTxWarp>
          </a:bodyPr>
          <a:lstStyle/>
          <a:p>
            <a:pPr algn="ctr"/>
            <a:endParaRPr lang="en-US" dirty="0">
              <a:latin typeface="Cambria"/>
            </a:endParaRPr>
          </a:p>
        </p:txBody>
      </p:sp>
      <p:sp>
        <p:nvSpPr>
          <p:cNvPr id="60425" name="Text Box 9"/>
          <p:cNvSpPr txBox="1">
            <a:spLocks noChangeArrowheads="1"/>
          </p:cNvSpPr>
          <p:nvPr/>
        </p:nvSpPr>
        <p:spPr bwMode="auto">
          <a:xfrm>
            <a:off x="4479925" y="4708525"/>
            <a:ext cx="1831895" cy="461665"/>
          </a:xfrm>
          <a:prstGeom prst="rect">
            <a:avLst/>
          </a:prstGeom>
          <a:noFill/>
          <a:ln w="9525">
            <a:noFill/>
            <a:miter lim="800000"/>
            <a:headEnd/>
            <a:tailEnd/>
          </a:ln>
        </p:spPr>
        <p:txBody>
          <a:bodyPr wrap="none">
            <a:prstTxWarp prst="textNoShape">
              <a:avLst/>
            </a:prstTxWarp>
            <a:spAutoFit/>
          </a:bodyPr>
          <a:lstStyle/>
          <a:p>
            <a:r>
              <a:rPr lang="en-US" i="1" dirty="0" err="1">
                <a:solidFill>
                  <a:srgbClr val="FF0000"/>
                </a:solidFill>
                <a:latin typeface="Cambria"/>
              </a:rPr>
              <a:t>ad+be+cf</a:t>
            </a:r>
            <a:r>
              <a:rPr lang="en-US" i="1" dirty="0">
                <a:solidFill>
                  <a:srgbClr val="FF0000"/>
                </a:solidFill>
                <a:latin typeface="Cambria"/>
              </a:rPr>
              <a:t> = 0</a:t>
            </a:r>
            <a:endParaRPr lang="en-US" dirty="0">
              <a:solidFill>
                <a:srgbClr val="FF0000"/>
              </a:solidFill>
              <a:latin typeface="Cambria"/>
            </a:endParaRPr>
          </a:p>
        </p:txBody>
      </p:sp>
      <p:sp>
        <p:nvSpPr>
          <p:cNvPr id="60426" name="Rectangle 10"/>
          <p:cNvSpPr>
            <a:spLocks noChangeArrowheads="1"/>
          </p:cNvSpPr>
          <p:nvPr/>
        </p:nvSpPr>
        <p:spPr bwMode="auto">
          <a:xfrm>
            <a:off x="25146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7" name="Rectangle 11"/>
          <p:cNvSpPr>
            <a:spLocks noChangeArrowheads="1"/>
          </p:cNvSpPr>
          <p:nvPr/>
        </p:nvSpPr>
        <p:spPr bwMode="auto">
          <a:xfrm>
            <a:off x="31242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8" name="AutoShape 12"/>
          <p:cNvSpPr>
            <a:spLocks/>
          </p:cNvSpPr>
          <p:nvPr/>
        </p:nvSpPr>
        <p:spPr bwMode="auto">
          <a:xfrm rot="5400000">
            <a:off x="2933700" y="6057900"/>
            <a:ext cx="228600" cy="609600"/>
          </a:xfrm>
          <a:prstGeom prst="rightBrace">
            <a:avLst>
              <a:gd name="adj1" fmla="val 22222"/>
              <a:gd name="adj2" fmla="val 50000"/>
            </a:avLst>
          </a:prstGeom>
          <a:noFill/>
          <a:ln w="9525">
            <a:solidFill>
              <a:schemeClr val="accent2"/>
            </a:solidFill>
            <a:round/>
            <a:headEnd/>
            <a:tailEnd/>
          </a:ln>
        </p:spPr>
        <p:txBody>
          <a:bodyPr wrap="none" anchor="ctr">
            <a:prstTxWarp prst="textNoShape">
              <a:avLst/>
            </a:prstTxWarp>
          </a:bodyPr>
          <a:lstStyle/>
          <a:p>
            <a:endParaRPr lang="en-US" dirty="0">
              <a:latin typeface="Cambria"/>
            </a:endParaRPr>
          </a:p>
        </p:txBody>
      </p:sp>
      <p:sp>
        <p:nvSpPr>
          <p:cNvPr id="60429" name="Text Box 13"/>
          <p:cNvSpPr txBox="1">
            <a:spLocks noChangeArrowheads="1"/>
          </p:cNvSpPr>
          <p:nvPr/>
        </p:nvSpPr>
        <p:spPr bwMode="auto">
          <a:xfrm>
            <a:off x="3429000" y="6248400"/>
            <a:ext cx="1985963" cy="457200"/>
          </a:xfrm>
          <a:prstGeom prst="rect">
            <a:avLst/>
          </a:prstGeom>
          <a:noFill/>
          <a:ln w="9525">
            <a:noFill/>
            <a:miter lim="800000"/>
            <a:headEnd/>
            <a:tailEnd/>
          </a:ln>
        </p:spPr>
        <p:txBody>
          <a:bodyPr wrap="none">
            <a:prstTxWarp prst="textNoShape">
              <a:avLst/>
            </a:prstTxWarp>
            <a:spAutoFit/>
          </a:bodyPr>
          <a:lstStyle/>
          <a:p>
            <a:r>
              <a:rPr lang="en-US" i="1" dirty="0" err="1">
                <a:solidFill>
                  <a:schemeClr val="accent2"/>
                </a:solidFill>
                <a:latin typeface="Cambria"/>
              </a:rPr>
              <a:t>bc+ef+mn</a:t>
            </a:r>
            <a:r>
              <a:rPr lang="en-US" i="1" dirty="0">
                <a:solidFill>
                  <a:schemeClr val="accent2"/>
                </a:solidFill>
                <a:latin typeface="Cambria"/>
              </a:rPr>
              <a:t> = 0</a:t>
            </a:r>
            <a:endParaRPr lang="en-US" dirty="0">
              <a:solidFill>
                <a:schemeClr val="accent2"/>
              </a:solidFill>
              <a:latin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Questions</a:t>
            </a:r>
            <a:endParaRPr lang="en-US" dirty="0"/>
          </a:p>
        </p:txBody>
      </p:sp>
      <p:sp>
        <p:nvSpPr>
          <p:cNvPr id="3" name="Content Placeholder 2"/>
          <p:cNvSpPr>
            <a:spLocks noGrp="1"/>
          </p:cNvSpPr>
          <p:nvPr>
            <p:ph idx="1"/>
          </p:nvPr>
        </p:nvSpPr>
        <p:spPr>
          <a:xfrm>
            <a:off x="1066800" y="1524000"/>
            <a:ext cx="7772400" cy="4876800"/>
          </a:xfrm>
        </p:spPr>
        <p:txBody>
          <a:bodyPr/>
          <a:lstStyle/>
          <a:p>
            <a:pPr marL="514350" indent="-514350">
              <a:buFont typeface="+mj-lt"/>
              <a:buAutoNum type="arabicPeriod"/>
            </a:pPr>
            <a:r>
              <a:rPr lang="en-US" sz="1800" dirty="0" smtClean="0"/>
              <a:t>Why is plastic yielding a non-linear property, in contrast to elastic deformation?</a:t>
            </a:r>
          </a:p>
          <a:p>
            <a:pPr marL="514350" indent="-514350">
              <a:buFont typeface="+mj-lt"/>
              <a:buAutoNum type="arabicPeriod"/>
            </a:pPr>
            <a:r>
              <a:rPr lang="en-US" sz="1800" dirty="0" smtClean="0"/>
              <a:t>What is the definition of a tensor?</a:t>
            </a:r>
          </a:p>
          <a:p>
            <a:pPr marL="514350" indent="-514350">
              <a:buFont typeface="+mj-lt"/>
              <a:buAutoNum type="arabicPeriod"/>
            </a:pPr>
            <a:r>
              <a:rPr lang="en-US" sz="1800" dirty="0" smtClean="0"/>
              <a:t>Why is stress is 2</a:t>
            </a:r>
            <a:r>
              <a:rPr lang="en-US" sz="1800" baseline="30000" dirty="0" smtClean="0"/>
              <a:t>nd</a:t>
            </a:r>
            <a:r>
              <a:rPr lang="en-US" sz="1800" dirty="0" smtClean="0"/>
              <a:t>-rank tensor?</a:t>
            </a:r>
          </a:p>
          <a:p>
            <a:pPr marL="514350" indent="-514350">
              <a:buFont typeface="+mj-lt"/>
              <a:buAutoNum type="arabicPeriod"/>
            </a:pPr>
            <a:r>
              <a:rPr lang="en-US" sz="1800" dirty="0" smtClean="0"/>
              <a:t>Why is elastic stiffness a 4</a:t>
            </a:r>
            <a:r>
              <a:rPr lang="en-US" sz="1800" baseline="30000" dirty="0" smtClean="0"/>
              <a:t>th</a:t>
            </a:r>
            <a:r>
              <a:rPr lang="en-US" sz="1800" dirty="0" smtClean="0"/>
              <a:t>-rank tensor?</a:t>
            </a:r>
          </a:p>
          <a:p>
            <a:pPr marL="514350" indent="-514350">
              <a:buFont typeface="+mj-lt"/>
              <a:buAutoNum type="arabicPeriod"/>
            </a:pPr>
            <a:r>
              <a:rPr lang="en-US" sz="1800" dirty="0" smtClean="0"/>
              <a:t>What is “matrix notation” (in the context of elasticity)?</a:t>
            </a:r>
          </a:p>
          <a:p>
            <a:pPr marL="514350" indent="-514350">
              <a:buFont typeface="+mj-lt"/>
              <a:buAutoNum type="arabicPeriod"/>
            </a:pPr>
            <a:r>
              <a:rPr lang="en-US" sz="1800" dirty="0" smtClean="0"/>
              <a:t>What are the relationships between tensor and matrix coefficients for stress? Strain? Stiffness?  Compliance?</a:t>
            </a:r>
          </a:p>
          <a:p>
            <a:pPr marL="514350" indent="-514350">
              <a:buFont typeface="+mj-lt"/>
              <a:buAutoNum type="arabicPeriod"/>
            </a:pPr>
            <a:r>
              <a:rPr lang="en-US" sz="1800" dirty="0" smtClean="0"/>
              <a:t>Why do we need factors of 2 and 4 in some of these conversion factors?</a:t>
            </a:r>
          </a:p>
          <a:p>
            <a:pPr marL="514350" indent="-514350">
              <a:buFont typeface="+mj-lt"/>
              <a:buAutoNum type="arabicPeriod"/>
            </a:pPr>
            <a:r>
              <a:rPr lang="en-US" sz="1800" dirty="0" smtClean="0"/>
              <a:t>How do we use crystal symmetry to decrease the number of coefficients needed to describe stiffness and compliance?</a:t>
            </a:r>
          </a:p>
          <a:p>
            <a:pPr marL="514350" indent="-514350">
              <a:buFont typeface="+mj-lt"/>
              <a:buAutoNum type="arabicPeriod"/>
            </a:pPr>
            <a:r>
              <a:rPr lang="en-US" sz="1800" dirty="0" smtClean="0"/>
              <a:t>How many independent coefficients are needed for stiffness (and compliance) in cubic crystals?  In isotropic materials?</a:t>
            </a:r>
          </a:p>
          <a:p>
            <a:pPr marL="514350" indent="-514350">
              <a:buFont typeface="+mj-lt"/>
              <a:buAutoNum type="arabicPeriod"/>
            </a:pPr>
            <a:r>
              <a:rPr lang="en-US" sz="1800" dirty="0" smtClean="0"/>
              <a:t>How do we express the directional dependence of Young’s modulus?</a:t>
            </a:r>
          </a:p>
          <a:p>
            <a:pPr marL="514350" indent="-514350">
              <a:buFont typeface="+mj-lt"/>
              <a:buAutoNum type="arabicPeriod"/>
            </a:pPr>
            <a:r>
              <a:rPr lang="en-US" sz="1800" dirty="0" smtClean="0"/>
              <a:t>What is </a:t>
            </a:r>
            <a:r>
              <a:rPr lang="en-US" sz="1800" dirty="0" err="1" smtClean="0"/>
              <a:t>Zener’s</a:t>
            </a:r>
            <a:r>
              <a:rPr lang="en-US" sz="1800" dirty="0" smtClean="0"/>
              <a:t> anisotropy factor?</a:t>
            </a:r>
          </a:p>
        </p:txBody>
      </p:sp>
      <p:sp>
        <p:nvSpPr>
          <p:cNvPr id="4" name="Slide Number Placeholder 3"/>
          <p:cNvSpPr>
            <a:spLocks noGrp="1"/>
          </p:cNvSpPr>
          <p:nvPr>
            <p:ph type="sldNum" sz="quarter" idx="12"/>
          </p:nvPr>
        </p:nvSpPr>
        <p:spPr/>
        <p:txBody>
          <a:bodyPr/>
          <a:lstStyle/>
          <a:p>
            <a:pPr>
              <a:defRPr/>
            </a:pPr>
            <a:fld id="{6A92F64C-1928-1247-83D4-E6DA4F2C40D2}"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03C9044-E01B-4542-84BC-BAEEA6A76745}" type="slidenum">
              <a:rPr lang="en-US" altLang="ja-JP"/>
              <a:pPr/>
              <a:t>50</a:t>
            </a:fld>
            <a:endParaRPr lang="en-US" altLang="ja-JP"/>
          </a:p>
        </p:txBody>
      </p:sp>
      <p:sp>
        <p:nvSpPr>
          <p:cNvPr id="136194" name="Rectangle 2"/>
          <p:cNvSpPr>
            <a:spLocks noGrp="1" noChangeArrowheads="1"/>
          </p:cNvSpPr>
          <p:nvPr>
            <p:ph type="body" idx="1"/>
          </p:nvPr>
        </p:nvSpPr>
        <p:spPr>
          <a:xfrm>
            <a:off x="1120775" y="1600200"/>
            <a:ext cx="7772400" cy="4114800"/>
          </a:xfrm>
        </p:spPr>
        <p:txBody>
          <a:bodyPr/>
          <a:lstStyle/>
          <a:p>
            <a:pPr>
              <a:lnSpc>
                <a:spcPct val="90000"/>
              </a:lnSpc>
            </a:pPr>
            <a:r>
              <a:rPr lang="en-US" altLang="ja-JP" sz="2400"/>
              <a:t>That the set of direction cosines are not independent is evident from the following construction:</a:t>
            </a:r>
            <a:br>
              <a:rPr lang="en-US" altLang="ja-JP" sz="2400"/>
            </a:br>
            <a:r>
              <a:rPr lang="en-US" altLang="ja-JP" sz="2400"/>
              <a:t/>
            </a:r>
            <a:br>
              <a:rPr lang="en-US" altLang="ja-JP" sz="2400"/>
            </a:br>
            <a:r>
              <a:rPr lang="en-US" altLang="ja-JP" sz="2400"/>
              <a:t/>
            </a:r>
            <a:br>
              <a:rPr lang="en-US" altLang="ja-JP" sz="2400"/>
            </a:br>
            <a:r>
              <a:rPr lang="en-US" altLang="ja-JP" sz="2400"/>
              <a:t>Thus, there are </a:t>
            </a:r>
            <a:r>
              <a:rPr lang="en-US" altLang="ja-JP" sz="2400" i="1"/>
              <a:t>six </a:t>
            </a:r>
            <a:r>
              <a:rPr lang="en-US" altLang="ja-JP" sz="2400"/>
              <a:t>relationships (</a:t>
            </a:r>
            <a:r>
              <a:rPr lang="en-US" altLang="ja-JP" sz="2400" i="1"/>
              <a:t>i</a:t>
            </a:r>
            <a:r>
              <a:rPr lang="en-US" altLang="ja-JP" sz="2400"/>
              <a:t> takes values from 1 to 3, and </a:t>
            </a:r>
            <a:r>
              <a:rPr lang="en-US" altLang="ja-JP" sz="2400" i="1"/>
              <a:t>j</a:t>
            </a:r>
            <a:r>
              <a:rPr lang="en-US" altLang="ja-JP" sz="2400"/>
              <a:t> takes values from 1 to 3) between the </a:t>
            </a:r>
            <a:r>
              <a:rPr lang="en-US" altLang="ja-JP" sz="2400" i="1"/>
              <a:t>nine </a:t>
            </a:r>
            <a:r>
              <a:rPr lang="en-US" altLang="ja-JP" sz="2400"/>
              <a:t>direction cosines, and therefore, as stated above, only </a:t>
            </a:r>
            <a:r>
              <a:rPr lang="en-US" altLang="ja-JP" sz="2400" i="1"/>
              <a:t>three</a:t>
            </a:r>
            <a:r>
              <a:rPr lang="en-US" altLang="ja-JP" sz="2400"/>
              <a:t> are independent, exactly as expected for a rotation.</a:t>
            </a:r>
          </a:p>
          <a:p>
            <a:pPr>
              <a:lnSpc>
                <a:spcPct val="90000"/>
              </a:lnSpc>
            </a:pPr>
            <a:r>
              <a:rPr lang="en-US" altLang="ja-JP" sz="2400"/>
              <a:t>Another way to look at a rotation: combine an axis (described by a unit vector with two parameters) and a rotation angle (one more parameter, for a total of 3).</a:t>
            </a:r>
          </a:p>
        </p:txBody>
      </p:sp>
      <p:graphicFrame>
        <p:nvGraphicFramePr>
          <p:cNvPr id="136195" name="Object 3"/>
          <p:cNvGraphicFramePr>
            <a:graphicFrameLocks noChangeAspect="1"/>
          </p:cNvGraphicFramePr>
          <p:nvPr/>
        </p:nvGraphicFramePr>
        <p:xfrm>
          <a:off x="1317625" y="2352907"/>
          <a:ext cx="7613650" cy="633413"/>
        </p:xfrm>
        <a:graphic>
          <a:graphicData uri="http://schemas.openxmlformats.org/presentationml/2006/ole">
            <mc:AlternateContent xmlns:mc="http://schemas.openxmlformats.org/markup-compatibility/2006">
              <mc:Choice xmlns:v="urn:schemas-microsoft-com:vml" Requires="v">
                <p:oleObj spid="_x0000_s109576" name="Equation" r:id="rId3" imgW="2501900" imgH="203200" progId="Equation.3">
                  <p:embed/>
                </p:oleObj>
              </mc:Choice>
              <mc:Fallback>
                <p:oleObj name="Equation" r:id="rId3" imgW="25019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2352907"/>
                        <a:ext cx="76136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Rectangle 4"/>
          <p:cNvSpPr>
            <a:spLocks noChangeArrowheads="1"/>
          </p:cNvSpPr>
          <p:nvPr/>
        </p:nvSpPr>
        <p:spPr bwMode="auto">
          <a:xfrm>
            <a:off x="1958975" y="3810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Direction Cosines, contd.</a:t>
            </a:r>
            <a:endParaRPr lang="en-US" altLang="ja-JP" sz="4400" i="1" dirty="0">
              <a:latin typeface="Cambr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77B16D-6ABD-A247-9130-1312DB0C2CFF}" type="slidenum">
              <a:rPr lang="en-US" altLang="ja-JP"/>
              <a:pPr/>
              <a:t>51</a:t>
            </a:fld>
            <a:endParaRPr lang="en-US" altLang="ja-JP"/>
          </a:p>
        </p:txBody>
      </p:sp>
      <p:sp>
        <p:nvSpPr>
          <p:cNvPr id="137218" name="Rectangle 2"/>
          <p:cNvSpPr>
            <a:spLocks noGrp="1" noChangeArrowheads="1"/>
          </p:cNvSpPr>
          <p:nvPr>
            <p:ph type="body" idx="1"/>
          </p:nvPr>
        </p:nvSpPr>
        <p:spPr>
          <a:xfrm>
            <a:off x="1143000" y="1194688"/>
            <a:ext cx="7772400" cy="4114800"/>
          </a:xfrm>
        </p:spPr>
        <p:txBody>
          <a:bodyPr/>
          <a:lstStyle/>
          <a:p>
            <a:r>
              <a:rPr lang="en-US" altLang="ja-JP"/>
              <a:t>Note that the direction cosines can be arranged into a </a:t>
            </a:r>
            <a:r>
              <a:rPr lang="en-US" altLang="ja-JP" i="1"/>
              <a:t>3x3 matrix</a:t>
            </a:r>
            <a:r>
              <a:rPr lang="en-US" altLang="ja-JP"/>
              <a:t>,  </a:t>
            </a:r>
            <a:r>
              <a:rPr lang="en-US" altLang="ja-JP">
                <a:latin typeface="Symbol" charset="2"/>
              </a:rPr>
              <a:t>L</a:t>
            </a:r>
            <a:r>
              <a:rPr lang="en-US" altLang="ja-JP"/>
              <a:t>, and therefore the relation above is equivalent to the expression</a:t>
            </a:r>
            <a:br>
              <a:rPr lang="en-US" altLang="ja-JP"/>
            </a:br>
            <a:r>
              <a:rPr lang="en-US" altLang="ja-JP"/>
              <a:t/>
            </a:r>
            <a:br>
              <a:rPr lang="en-US" altLang="ja-JP"/>
            </a:br>
            <a:r>
              <a:rPr lang="en-US" altLang="ja-JP"/>
              <a:t/>
            </a:r>
            <a:br>
              <a:rPr lang="en-US" altLang="ja-JP"/>
            </a:br>
            <a:r>
              <a:rPr lang="en-US" altLang="ja-JP"/>
              <a:t>where </a:t>
            </a:r>
            <a:r>
              <a:rPr lang="en-US" altLang="ja-JP">
                <a:latin typeface="Symbol" charset="2"/>
              </a:rPr>
              <a:t>L</a:t>
            </a:r>
            <a:r>
              <a:rPr lang="en-US" altLang="ja-JP"/>
              <a:t> </a:t>
            </a:r>
            <a:r>
              <a:rPr lang="en-US" altLang="ja-JP" baseline="30000"/>
              <a:t>T</a:t>
            </a:r>
            <a:r>
              <a:rPr lang="en-US" altLang="ja-JP"/>
              <a:t> denotes the transpose of </a:t>
            </a:r>
            <a:r>
              <a:rPr lang="en-US" altLang="ja-JP">
                <a:latin typeface="Symbol" charset="2"/>
              </a:rPr>
              <a:t>L</a:t>
            </a:r>
            <a:r>
              <a:rPr lang="en-US" altLang="ja-JP"/>
              <a:t>.  This relationship identifies </a:t>
            </a:r>
            <a:r>
              <a:rPr lang="en-US" altLang="ja-JP">
                <a:latin typeface="Symbol" charset="2"/>
              </a:rPr>
              <a:t>L</a:t>
            </a:r>
            <a:r>
              <a:rPr lang="en-US" altLang="ja-JP"/>
              <a:t> as an orthogonal matrix, which has the properties  </a:t>
            </a:r>
          </a:p>
        </p:txBody>
      </p:sp>
      <p:graphicFrame>
        <p:nvGraphicFramePr>
          <p:cNvPr id="137219" name="Object 3"/>
          <p:cNvGraphicFramePr>
            <a:graphicFrameLocks noChangeAspect="1"/>
          </p:cNvGraphicFramePr>
          <p:nvPr/>
        </p:nvGraphicFramePr>
        <p:xfrm>
          <a:off x="3759200" y="2532062"/>
          <a:ext cx="2184400" cy="744538"/>
        </p:xfrm>
        <a:graphic>
          <a:graphicData uri="http://schemas.openxmlformats.org/presentationml/2006/ole">
            <mc:AlternateContent xmlns:mc="http://schemas.openxmlformats.org/markup-compatibility/2006">
              <mc:Choice xmlns:v="urn:schemas-microsoft-com:vml" Requires="v">
                <p:oleObj spid="_x0000_s110610" name="Equation" r:id="rId3" imgW="558800" imgH="190500" progId="Equation.3">
                  <p:embed/>
                </p:oleObj>
              </mc:Choice>
              <mc:Fallback>
                <p:oleObj name="Equation" r:id="rId3" imgW="55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2532062"/>
                        <a:ext cx="21844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1752600" y="5257800"/>
          <a:ext cx="2438400" cy="744538"/>
        </p:xfrm>
        <a:graphic>
          <a:graphicData uri="http://schemas.openxmlformats.org/presentationml/2006/ole">
            <mc:AlternateContent xmlns:mc="http://schemas.openxmlformats.org/markup-compatibility/2006">
              <mc:Choice xmlns:v="urn:schemas-microsoft-com:vml" Requires="v">
                <p:oleObj spid="_x0000_s110611" name="Equation" r:id="rId5" imgW="622300" imgH="190500" progId="Equation.3">
                  <p:embed/>
                </p:oleObj>
              </mc:Choice>
              <mc:Fallback>
                <p:oleObj name="Equation" r:id="rId5" imgW="622300" imgH="190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257800"/>
                        <a:ext cx="24384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4921250" y="5373687"/>
          <a:ext cx="2851150" cy="646113"/>
        </p:xfrm>
        <a:graphic>
          <a:graphicData uri="http://schemas.openxmlformats.org/presentationml/2006/ole">
            <mc:AlternateContent xmlns:mc="http://schemas.openxmlformats.org/markup-compatibility/2006">
              <mc:Choice xmlns:v="urn:schemas-microsoft-com:vml" Requires="v">
                <p:oleObj spid="_x0000_s110612" name="Equation" r:id="rId7" imgW="673100" imgH="152400" progId="Equation.3">
                  <p:embed/>
                </p:oleObj>
              </mc:Choice>
              <mc:Fallback>
                <p:oleObj name="Equation" r:id="rId7" imgW="673100" imgH="15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0" y="5373687"/>
                        <a:ext cx="2851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7222" name="Rectangle 6"/>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Orthogonal Matrices</a:t>
            </a:r>
            <a:endParaRPr lang="en-US" altLang="ja-JP" sz="4400" i="1" dirty="0">
              <a:latin typeface="Cambri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D73FEE7-9911-DF4F-8D69-39B2C3A88693}" type="slidenum">
              <a:rPr lang="en-US" altLang="ja-JP"/>
              <a:pPr/>
              <a:t>52</a:t>
            </a:fld>
            <a:endParaRPr lang="en-US" altLang="ja-JP"/>
          </a:p>
        </p:txBody>
      </p:sp>
      <p:sp>
        <p:nvSpPr>
          <p:cNvPr id="138242" name="Rectangle 2"/>
          <p:cNvSpPr>
            <a:spLocks noGrp="1" noChangeArrowheads="1"/>
          </p:cNvSpPr>
          <p:nvPr>
            <p:ph type="body" idx="1"/>
          </p:nvPr>
        </p:nvSpPr>
        <p:spPr>
          <a:xfrm>
            <a:off x="1066800" y="1752600"/>
            <a:ext cx="7772400" cy="4114800"/>
          </a:xfrm>
        </p:spPr>
        <p:txBody>
          <a:bodyPr/>
          <a:lstStyle/>
          <a:p>
            <a:r>
              <a:rPr lang="en-US" altLang="ja-JP" sz="2400"/>
              <a:t>When both coordinate systems are right-handed, </a:t>
            </a:r>
            <a:r>
              <a:rPr lang="en-US" altLang="ja-JP" sz="2400" i="1"/>
              <a:t>det</a:t>
            </a:r>
            <a:r>
              <a:rPr lang="en-US" altLang="ja-JP" sz="2400"/>
              <a:t>(</a:t>
            </a:r>
            <a:r>
              <a:rPr lang="en-US" altLang="ja-JP" sz="2400">
                <a:latin typeface="Symbol" charset="2"/>
              </a:rPr>
              <a:t>L</a:t>
            </a:r>
            <a:r>
              <a:rPr lang="en-US" altLang="ja-JP" sz="2400"/>
              <a:t>)=+1 and </a:t>
            </a:r>
            <a:r>
              <a:rPr lang="en-US" altLang="ja-JP" sz="2400">
                <a:latin typeface="Symbol" charset="2"/>
              </a:rPr>
              <a:t>L</a:t>
            </a:r>
            <a:r>
              <a:rPr lang="en-US" altLang="ja-JP" sz="2400"/>
              <a:t>  is a </a:t>
            </a:r>
            <a:r>
              <a:rPr lang="en-US" altLang="ja-JP" sz="2400" i="1"/>
              <a:t>proper orthogonal matrix</a:t>
            </a:r>
            <a:r>
              <a:rPr lang="en-US" altLang="ja-JP" sz="2400"/>
              <a:t>.  The orthogonality of </a:t>
            </a:r>
            <a:r>
              <a:rPr lang="en-US" altLang="ja-JP" sz="2400">
                <a:latin typeface="Symbol" charset="2"/>
              </a:rPr>
              <a:t>L</a:t>
            </a:r>
            <a:r>
              <a:rPr lang="en-US" altLang="ja-JP" sz="2400"/>
              <a:t> also insures that, in addition to the relation above, the following holds:</a:t>
            </a:r>
            <a:br>
              <a:rPr lang="en-US" altLang="ja-JP" sz="2400"/>
            </a:br>
            <a:r>
              <a:rPr lang="en-US" altLang="ja-JP" sz="2400"/>
              <a:t/>
            </a:r>
            <a:br>
              <a:rPr lang="en-US" altLang="ja-JP" sz="2400"/>
            </a:br>
            <a:r>
              <a:rPr lang="en-US" altLang="ja-JP" sz="2400"/>
              <a:t/>
            </a:r>
            <a:br>
              <a:rPr lang="en-US" altLang="ja-JP" sz="2400"/>
            </a:br>
            <a:r>
              <a:rPr lang="en-US" altLang="ja-JP" sz="2400"/>
              <a:t>Combining these relations leads to the following inter-relationships between components of vectors in the two coordinate systems:</a:t>
            </a:r>
          </a:p>
        </p:txBody>
      </p:sp>
      <p:graphicFrame>
        <p:nvGraphicFramePr>
          <p:cNvPr id="138243" name="Object 3"/>
          <p:cNvGraphicFramePr>
            <a:graphicFrameLocks noChangeAspect="1"/>
          </p:cNvGraphicFramePr>
          <p:nvPr/>
        </p:nvGraphicFramePr>
        <p:xfrm>
          <a:off x="3503613" y="3276600"/>
          <a:ext cx="1922462" cy="698500"/>
        </p:xfrm>
        <a:graphic>
          <a:graphicData uri="http://schemas.openxmlformats.org/presentationml/2006/ole">
            <mc:AlternateContent xmlns:mc="http://schemas.openxmlformats.org/markup-compatibility/2006">
              <mc:Choice xmlns:v="urn:schemas-microsoft-com:vml" Requires="v">
                <p:oleObj spid="_x0000_s111629" name="Equation" r:id="rId3" imgW="558800" imgH="203200" progId="Equation.3">
                  <p:embed/>
                </p:oleObj>
              </mc:Choice>
              <mc:Fallback>
                <p:oleObj name="Equation" r:id="rId3" imgW="558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3276600"/>
                        <a:ext cx="19224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2979738" y="5410200"/>
          <a:ext cx="4467225" cy="730250"/>
        </p:xfrm>
        <a:graphic>
          <a:graphicData uri="http://schemas.openxmlformats.org/presentationml/2006/ole">
            <mc:AlternateContent xmlns:mc="http://schemas.openxmlformats.org/markup-compatibility/2006">
              <mc:Choice xmlns:v="urn:schemas-microsoft-com:vml" Requires="v">
                <p:oleObj spid="_x0000_s111630" name="Equation" r:id="rId5" imgW="1244600" imgH="203200" progId="Equation.3">
                  <p:embed/>
                </p:oleObj>
              </mc:Choice>
              <mc:Fallback>
                <p:oleObj name="Equation" r:id="rId5" imgW="1244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9738" y="5410200"/>
                        <a:ext cx="44672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8245" name="Rectangle 5"/>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Relationships</a:t>
            </a:r>
            <a:endParaRPr lang="en-US" altLang="ja-JP" sz="4400" i="1" dirty="0">
              <a:latin typeface="Cambr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614B0C3-479A-D64E-8B11-10A374BF60D2}" type="slidenum">
              <a:rPr lang="en-US" altLang="ja-JP"/>
              <a:pPr/>
              <a:t>53</a:t>
            </a:fld>
            <a:endParaRPr lang="en-US" altLang="ja-JP"/>
          </a:p>
        </p:txBody>
      </p:sp>
      <p:sp>
        <p:nvSpPr>
          <p:cNvPr id="139266" name="Rectangle 2"/>
          <p:cNvSpPr>
            <a:spLocks noGrp="1" noChangeArrowheads="1"/>
          </p:cNvSpPr>
          <p:nvPr>
            <p:ph type="body" idx="1"/>
          </p:nvPr>
        </p:nvSpPr>
        <p:spPr>
          <a:xfrm>
            <a:off x="1219200" y="1752600"/>
            <a:ext cx="7772400" cy="4114800"/>
          </a:xfrm>
        </p:spPr>
        <p:txBody>
          <a:bodyPr/>
          <a:lstStyle/>
          <a:p>
            <a:r>
              <a:rPr lang="en-US" altLang="ja-JP" sz="2400"/>
              <a:t>These relations are called the </a:t>
            </a:r>
            <a:r>
              <a:rPr lang="en-US" altLang="ja-JP" sz="2400" i="1"/>
              <a:t>laws of transformation</a:t>
            </a:r>
            <a:r>
              <a:rPr lang="en-US" altLang="ja-JP" sz="2400"/>
              <a:t> for the components of vectors.  They are a consequence of, and equivalent to, the parallelogram law for addition of vectors.  That such is the case is evident when one considers the scalar product  expressed in two coordinate systems:</a:t>
            </a:r>
          </a:p>
        </p:txBody>
      </p:sp>
      <p:graphicFrame>
        <p:nvGraphicFramePr>
          <p:cNvPr id="139267" name="Object 3"/>
          <p:cNvGraphicFramePr>
            <a:graphicFrameLocks noChangeAspect="1"/>
          </p:cNvGraphicFramePr>
          <p:nvPr/>
        </p:nvGraphicFramePr>
        <p:xfrm>
          <a:off x="1860550" y="4343400"/>
          <a:ext cx="5459413" cy="1609725"/>
        </p:xfrm>
        <a:graphic>
          <a:graphicData uri="http://schemas.openxmlformats.org/presentationml/2006/ole">
            <mc:AlternateContent xmlns:mc="http://schemas.openxmlformats.org/markup-compatibility/2006">
              <mc:Choice xmlns:v="urn:schemas-microsoft-com:vml" Requires="v">
                <p:oleObj spid="_x0000_s112648" name="Equation" r:id="rId3" imgW="1549400" imgH="457200" progId="Equation.3">
                  <p:embed/>
                </p:oleObj>
              </mc:Choice>
              <mc:Fallback>
                <p:oleObj name="Equation" r:id="rId3" imgW="15494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4343400"/>
                        <a:ext cx="54594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9268" name="Rectangle 4"/>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Transformation Law</a:t>
            </a:r>
            <a:endParaRPr lang="en-US" altLang="ja-JP" sz="4400" i="1" dirty="0">
              <a:latin typeface="Cambri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404228-09FB-954A-B818-E5D033E69542}" type="slidenum">
              <a:rPr lang="en-US" altLang="ja-JP"/>
              <a:pPr/>
              <a:t>54</a:t>
            </a:fld>
            <a:endParaRPr lang="en-US" altLang="ja-JP"/>
          </a:p>
        </p:txBody>
      </p:sp>
      <p:sp>
        <p:nvSpPr>
          <p:cNvPr id="140290" name="Rectangle 2"/>
          <p:cNvSpPr>
            <a:spLocks noGrp="1" noChangeArrowheads="1"/>
          </p:cNvSpPr>
          <p:nvPr>
            <p:ph type="body" idx="1"/>
          </p:nvPr>
        </p:nvSpPr>
        <p:spPr>
          <a:xfrm>
            <a:off x="1143000" y="1447800"/>
            <a:ext cx="7772400" cy="5791200"/>
          </a:xfrm>
        </p:spPr>
        <p:txBody>
          <a:bodyPr/>
          <a:lstStyle/>
          <a:p>
            <a:pPr>
              <a:buFontTx/>
              <a:buNone/>
            </a:pPr>
            <a:r>
              <a:rPr lang="en-US" altLang="ja-JP" sz="2400"/>
              <a:t>Thus, the transformation law as expressed preserves the lengths and the angles between vectors.  Any function of the components of vectors which remains unchanged upon changing the coordinate system is called an </a:t>
            </a:r>
            <a:r>
              <a:rPr lang="en-US" altLang="ja-JP" sz="2400" i="1"/>
              <a:t>invariant</a:t>
            </a:r>
            <a:r>
              <a:rPr lang="en-US" altLang="ja-JP" sz="2400"/>
              <a:t> of the vectors from which the components are obtained.  The derivations illustrate the fact that the scalar product            is an </a:t>
            </a:r>
            <a:r>
              <a:rPr lang="en-US" altLang="ja-JP" sz="2400" i="1"/>
              <a:t>invariant</a:t>
            </a:r>
            <a:r>
              <a:rPr lang="en-US" altLang="ja-JP" sz="2400"/>
              <a:t> of        and        .  Other examples of </a:t>
            </a:r>
            <a:r>
              <a:rPr lang="en-US" altLang="ja-JP" sz="2400" i="1"/>
              <a:t>invariants </a:t>
            </a:r>
            <a:r>
              <a:rPr lang="en-US" altLang="ja-JP" sz="2400"/>
              <a:t>include the vector product of two vectors and the triple scalar product of three vectors.  The reader should note that the transformation law for vectors also applies to the components of points when they are referred to a common origin.</a:t>
            </a:r>
          </a:p>
        </p:txBody>
      </p:sp>
      <p:graphicFrame>
        <p:nvGraphicFramePr>
          <p:cNvPr id="140291" name="Object 3"/>
          <p:cNvGraphicFramePr>
            <a:graphicFrameLocks noChangeAspect="1"/>
          </p:cNvGraphicFramePr>
          <p:nvPr>
            <p:extLst>
              <p:ext uri="{D42A27DB-BD31-4B8C-83A1-F6EECF244321}">
                <p14:modId xmlns:p14="http://schemas.microsoft.com/office/powerpoint/2010/main" val="3980629437"/>
              </p:ext>
            </p:extLst>
          </p:nvPr>
        </p:nvGraphicFramePr>
        <p:xfrm>
          <a:off x="3352800" y="3657600"/>
          <a:ext cx="838200" cy="419100"/>
        </p:xfrm>
        <a:graphic>
          <a:graphicData uri="http://schemas.openxmlformats.org/presentationml/2006/ole">
            <mc:AlternateContent xmlns:mc="http://schemas.openxmlformats.org/markup-compatibility/2006">
              <mc:Choice xmlns:v="urn:schemas-microsoft-com:vml" Requires="v">
                <p:oleObj spid="_x0000_s113682" name="Equation" r:id="rId3" imgW="279400" imgH="139700" progId="Equation.3">
                  <p:embed/>
                </p:oleObj>
              </mc:Choice>
              <mc:Fallback>
                <p:oleObj name="Equation" r:id="rId3" imgW="279400" imgH="139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7600"/>
                        <a:ext cx="838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2" name="Object 4"/>
          <p:cNvGraphicFramePr>
            <a:graphicFrameLocks noChangeAspect="1"/>
          </p:cNvGraphicFramePr>
          <p:nvPr>
            <p:extLst>
              <p:ext uri="{D42A27DB-BD31-4B8C-83A1-F6EECF244321}">
                <p14:modId xmlns:p14="http://schemas.microsoft.com/office/powerpoint/2010/main" val="2457552366"/>
              </p:ext>
            </p:extLst>
          </p:nvPr>
        </p:nvGraphicFramePr>
        <p:xfrm>
          <a:off x="6316036" y="3611155"/>
          <a:ext cx="342900" cy="419100"/>
        </p:xfrm>
        <a:graphic>
          <a:graphicData uri="http://schemas.openxmlformats.org/presentationml/2006/ole">
            <mc:AlternateContent xmlns:mc="http://schemas.openxmlformats.org/markup-compatibility/2006">
              <mc:Choice xmlns:v="urn:schemas-microsoft-com:vml" Requires="v">
                <p:oleObj spid="_x0000_s113683" name="Equation" r:id="rId5" imgW="114300" imgH="139700" progId="Equation.3">
                  <p:embed/>
                </p:oleObj>
              </mc:Choice>
              <mc:Fallback>
                <p:oleObj name="Equation" r:id="rId5" imgW="114300" imgH="139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036" y="3611155"/>
                        <a:ext cx="342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extLst>
              <p:ext uri="{D42A27DB-BD31-4B8C-83A1-F6EECF244321}">
                <p14:modId xmlns:p14="http://schemas.microsoft.com/office/powerpoint/2010/main" val="3193916923"/>
              </p:ext>
            </p:extLst>
          </p:nvPr>
        </p:nvGraphicFramePr>
        <p:xfrm>
          <a:off x="7419014" y="3574089"/>
          <a:ext cx="400050" cy="488950"/>
        </p:xfrm>
        <a:graphic>
          <a:graphicData uri="http://schemas.openxmlformats.org/presentationml/2006/ole">
            <mc:AlternateContent xmlns:mc="http://schemas.openxmlformats.org/markup-compatibility/2006">
              <mc:Choice xmlns:v="urn:schemas-microsoft-com:vml" Requires="v">
                <p:oleObj spid="_x0000_s113684" name="Equation" r:id="rId7" imgW="114300" imgH="139700" progId="Equation.3">
                  <p:embed/>
                </p:oleObj>
              </mc:Choice>
              <mc:Fallback>
                <p:oleObj name="Equation" r:id="rId7" imgW="114300" imgH="139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014" y="3574089"/>
                        <a:ext cx="400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0294" name="Rectangle 6"/>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Invariants</a:t>
            </a:r>
            <a:endParaRPr lang="en-US" altLang="ja-JP" sz="4400" i="1" dirty="0">
              <a:latin typeface="Cambri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175B5C1-91B6-9446-856A-5EF76D4F7692}" type="slidenum">
              <a:rPr lang="en-US" altLang="ja-JP"/>
              <a:pPr/>
              <a:t>55</a:t>
            </a:fld>
            <a:endParaRPr lang="en-US" altLang="ja-JP"/>
          </a:p>
        </p:txBody>
      </p:sp>
      <p:sp>
        <p:nvSpPr>
          <p:cNvPr id="142338" name="Rectangle 2"/>
          <p:cNvSpPr>
            <a:spLocks noGrp="1" noChangeArrowheads="1"/>
          </p:cNvSpPr>
          <p:nvPr>
            <p:ph type="body" idx="1"/>
          </p:nvPr>
        </p:nvSpPr>
        <p:spPr>
          <a:xfrm>
            <a:off x="1219200" y="1143000"/>
            <a:ext cx="7772400" cy="5715000"/>
          </a:xfrm>
        </p:spPr>
        <p:txBody>
          <a:bodyPr/>
          <a:lstStyle/>
          <a:p>
            <a:r>
              <a:rPr lang="en-US" altLang="ja-JP" dirty="0">
                <a:ea typeface="Cambria"/>
                <a:cs typeface="Cambria"/>
              </a:rPr>
              <a:t>A rotation matrix, </a:t>
            </a:r>
            <a:r>
              <a:rPr lang="en-US" altLang="ja-JP" sz="3600" i="1" dirty="0">
                <a:latin typeface="Symbol" charset="2"/>
                <a:ea typeface="Cambria"/>
                <a:cs typeface="Cambria"/>
              </a:rPr>
              <a:t>L</a:t>
            </a:r>
            <a:r>
              <a:rPr lang="en-US" altLang="ja-JP" dirty="0">
                <a:ea typeface="Cambria"/>
                <a:cs typeface="Cambria"/>
              </a:rPr>
              <a:t>, is an </a:t>
            </a:r>
            <a:r>
              <a:rPr lang="en-US" altLang="ja-JP" i="1" dirty="0">
                <a:ea typeface="Cambria"/>
                <a:cs typeface="Cambria"/>
              </a:rPr>
              <a:t>orthogonal matrix</a:t>
            </a:r>
            <a:r>
              <a:rPr lang="en-US" altLang="ja-JP" dirty="0">
                <a:ea typeface="Cambria"/>
                <a:cs typeface="Cambria"/>
              </a:rPr>
              <a:t>, however, because each row is mutually orthogonal to the other two.  </a:t>
            </a:r>
          </a:p>
          <a:p>
            <a:endParaRPr lang="en-US" altLang="ja-JP" dirty="0">
              <a:ea typeface="Cambria"/>
              <a:cs typeface="Cambria"/>
            </a:endParaRPr>
          </a:p>
          <a:p>
            <a:endParaRPr lang="en-US" altLang="ja-JP" dirty="0">
              <a:ea typeface="Cambria"/>
              <a:cs typeface="Cambria"/>
            </a:endParaRPr>
          </a:p>
          <a:p>
            <a:r>
              <a:rPr lang="en-US" altLang="ja-JP" dirty="0">
                <a:ea typeface="Cambria"/>
                <a:cs typeface="Cambria"/>
              </a:rPr>
              <a:t>Equally, each column is orthogonal to the other two, which is apparent from the fact that each row/column contains the direction cosines of the new/old axes in terms of the old/new axes and we are working with [mutually perpendicular] Cartesian axes. </a:t>
            </a:r>
          </a:p>
        </p:txBody>
      </p:sp>
      <p:graphicFrame>
        <p:nvGraphicFramePr>
          <p:cNvPr id="142339" name="Object 3"/>
          <p:cNvGraphicFramePr>
            <a:graphicFrameLocks noChangeAspect="1"/>
          </p:cNvGraphicFramePr>
          <p:nvPr>
            <p:extLst>
              <p:ext uri="{D42A27DB-BD31-4B8C-83A1-F6EECF244321}">
                <p14:modId xmlns:p14="http://schemas.microsoft.com/office/powerpoint/2010/main" val="3460225122"/>
              </p:ext>
            </p:extLst>
          </p:nvPr>
        </p:nvGraphicFramePr>
        <p:xfrm>
          <a:off x="2362200" y="2852737"/>
          <a:ext cx="4416425" cy="652463"/>
        </p:xfrm>
        <a:graphic>
          <a:graphicData uri="http://schemas.openxmlformats.org/presentationml/2006/ole">
            <mc:AlternateContent xmlns:mc="http://schemas.openxmlformats.org/markup-compatibility/2006">
              <mc:Choice xmlns:v="urn:schemas-microsoft-com:vml" Requires="v">
                <p:oleObj spid="_x0000_s114696" name="Equation" r:id="rId3" imgW="1409700" imgH="203200" progId="Equation.3">
                  <p:embed/>
                </p:oleObj>
              </mc:Choice>
              <mc:Fallback>
                <p:oleObj name="Equation" r:id="rId3" imgW="14097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52737"/>
                        <a:ext cx="44164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2340" name="Rectangle 4"/>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err="1">
                <a:solidFill>
                  <a:srgbClr val="08109C"/>
                </a:solidFill>
                <a:latin typeface="Cambria"/>
              </a:rPr>
              <a:t>Orthogonality</a:t>
            </a:r>
            <a:endParaRPr lang="en-US" altLang="ja-JP" sz="4400" i="1" dirty="0">
              <a:latin typeface="Cambr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FF43F9-1F97-CB4B-B52C-F22FA88A29FC}" type="slidenum">
              <a:rPr lang="en-US" altLang="ja-JP"/>
              <a:pPr/>
              <a:t>56</a:t>
            </a:fld>
            <a:endParaRPr lang="en-US" altLang="ja-JP"/>
          </a:p>
        </p:txBody>
      </p:sp>
      <p:sp>
        <p:nvSpPr>
          <p:cNvPr id="113666" name="Rectangle 2"/>
          <p:cNvSpPr>
            <a:spLocks noGrp="1" noChangeArrowheads="1"/>
          </p:cNvSpPr>
          <p:nvPr>
            <p:ph type="title"/>
          </p:nvPr>
        </p:nvSpPr>
        <p:spPr/>
        <p:txBody>
          <a:bodyPr/>
          <a:lstStyle/>
          <a:p>
            <a:r>
              <a:rPr lang="en-US" altLang="ja-JP"/>
              <a:t>Anisotropy</a:t>
            </a:r>
          </a:p>
        </p:txBody>
      </p:sp>
      <p:sp>
        <p:nvSpPr>
          <p:cNvPr id="113667" name="Rectangle 3"/>
          <p:cNvSpPr>
            <a:spLocks noGrp="1" noChangeArrowheads="1"/>
          </p:cNvSpPr>
          <p:nvPr>
            <p:ph type="body" idx="1"/>
          </p:nvPr>
        </p:nvSpPr>
        <p:spPr>
          <a:xfrm>
            <a:off x="1066800" y="1600200"/>
            <a:ext cx="7772400" cy="5257800"/>
          </a:xfrm>
        </p:spPr>
        <p:txBody>
          <a:bodyPr/>
          <a:lstStyle/>
          <a:p>
            <a:pPr>
              <a:lnSpc>
                <a:spcPct val="90000"/>
              </a:lnSpc>
            </a:pPr>
            <a:r>
              <a:rPr lang="en-US" altLang="ja-JP" sz="1800" i="1" dirty="0"/>
              <a:t>Anisotropy</a:t>
            </a:r>
            <a:r>
              <a:rPr lang="en-US" altLang="ja-JP" sz="1800" dirty="0"/>
              <a:t> as a word simply means that something varies with direction.</a:t>
            </a:r>
          </a:p>
          <a:p>
            <a:pPr>
              <a:lnSpc>
                <a:spcPct val="90000"/>
              </a:lnSpc>
            </a:pPr>
            <a:r>
              <a:rPr lang="en-US" altLang="ja-JP" sz="1800" dirty="0"/>
              <a:t>Anisotropy is from the Greek: </a:t>
            </a:r>
            <a:r>
              <a:rPr lang="en-US" altLang="ja-JP" sz="1800" i="1" dirty="0" err="1"/>
              <a:t>aniso</a:t>
            </a:r>
            <a:r>
              <a:rPr lang="en-US" altLang="ja-JP" sz="1800" dirty="0"/>
              <a:t> = different, varying; </a:t>
            </a:r>
            <a:r>
              <a:rPr lang="en-US" altLang="ja-JP" sz="1800" i="1" dirty="0" err="1"/>
              <a:t>tropos</a:t>
            </a:r>
            <a:r>
              <a:rPr lang="en-US" altLang="ja-JP" sz="1800" dirty="0"/>
              <a:t> = direction.</a:t>
            </a:r>
          </a:p>
          <a:p>
            <a:pPr>
              <a:lnSpc>
                <a:spcPct val="90000"/>
              </a:lnSpc>
            </a:pPr>
            <a:r>
              <a:rPr lang="en-US" altLang="ja-JP" sz="1800" dirty="0"/>
              <a:t>Almost all crystalline materials are anisotropic; many materials are engineered to take advantage of their anisotropy (beer cans, turbine blades, microchips…)</a:t>
            </a:r>
          </a:p>
          <a:p>
            <a:pPr>
              <a:lnSpc>
                <a:spcPct val="90000"/>
              </a:lnSpc>
            </a:pPr>
            <a:r>
              <a:rPr lang="en-US" altLang="ja-JP" sz="1800" dirty="0"/>
              <a:t>Older texts use trigonometric functions to describe anisotropy but tensors offer a general description with which it is much easier to perform calculations.</a:t>
            </a:r>
          </a:p>
          <a:p>
            <a:pPr>
              <a:lnSpc>
                <a:spcPct val="90000"/>
              </a:lnSpc>
            </a:pPr>
            <a:r>
              <a:rPr lang="en-US" altLang="ja-JP" sz="1800" dirty="0"/>
              <a:t>For materials, what we know is that some properties are anisotropic.  This means that several numbers, or </a:t>
            </a:r>
            <a:r>
              <a:rPr lang="en-US" altLang="ja-JP" sz="1800" i="1" dirty="0"/>
              <a:t>coefficients</a:t>
            </a:r>
            <a:r>
              <a:rPr lang="en-US" altLang="ja-JP" sz="1800" dirty="0"/>
              <a:t>, are needed to describe the property - one number is not sufficient.</a:t>
            </a:r>
          </a:p>
          <a:p>
            <a:pPr>
              <a:lnSpc>
                <a:spcPct val="90000"/>
              </a:lnSpc>
            </a:pPr>
            <a:r>
              <a:rPr lang="en-US" altLang="ja-JP" sz="1800" dirty="0"/>
              <a:t>Elasticity is an important example of a property that, when examined in single crystals, is often highly anisotropic.  In fact, the lower the crystal </a:t>
            </a:r>
            <a:r>
              <a:rPr lang="en-US" altLang="ja-JP" sz="1800" dirty="0" smtClean="0"/>
              <a:t>symmetry, the </a:t>
            </a:r>
            <a:r>
              <a:rPr lang="en-US" altLang="ja-JP" sz="1800" dirty="0"/>
              <a:t>greater the anisotropy is likely to be.</a:t>
            </a:r>
          </a:p>
          <a:p>
            <a:pPr>
              <a:lnSpc>
                <a:spcPct val="90000"/>
              </a:lnSpc>
            </a:pPr>
            <a:r>
              <a:rPr lang="en-US" altLang="ja-JP" sz="1800" i="1" dirty="0"/>
              <a:t>Nomenclature:</a:t>
            </a:r>
            <a:r>
              <a:rPr lang="en-US" altLang="ja-JP" sz="1800" dirty="0"/>
              <a:t> in general, we need to use </a:t>
            </a:r>
            <a:r>
              <a:rPr lang="en-US" altLang="ja-JP" sz="1800" i="1" dirty="0"/>
              <a:t>tensors</a:t>
            </a:r>
            <a:r>
              <a:rPr lang="en-US" altLang="ja-JP" sz="1800" dirty="0"/>
              <a:t> to describe fields and properties.  The simplest case of a tensor is a </a:t>
            </a:r>
            <a:r>
              <a:rPr lang="en-US" altLang="ja-JP" sz="1800" i="1" dirty="0"/>
              <a:t>scalar</a:t>
            </a:r>
            <a:r>
              <a:rPr lang="en-US" altLang="ja-JP" sz="1800" dirty="0"/>
              <a:t> which is all we need for isotropic properties.  The next “level” of tensor is a </a:t>
            </a:r>
            <a:r>
              <a:rPr lang="en-US" altLang="ja-JP" sz="1800" i="1" dirty="0"/>
              <a:t>vector</a:t>
            </a:r>
            <a:r>
              <a:rPr lang="en-US" altLang="ja-JP" sz="1800" dirty="0"/>
              <a:t>, e.g. electric current.</a:t>
            </a:r>
          </a:p>
        </p:txBody>
      </p:sp>
      <p:sp>
        <p:nvSpPr>
          <p:cNvPr id="113668" name="Rectangle 4"/>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7BB9AE9-579B-B042-89AB-3B18B73CE8B3}" type="slidenum">
              <a:rPr lang="en-US" altLang="ja-JP"/>
              <a:pPr/>
              <a:t>57</a:t>
            </a:fld>
            <a:endParaRPr lang="en-US" altLang="ja-JP"/>
          </a:p>
        </p:txBody>
      </p:sp>
      <p:sp>
        <p:nvSpPr>
          <p:cNvPr id="155650" name="Rectangle 2"/>
          <p:cNvSpPr>
            <a:spLocks noGrp="1" noChangeArrowheads="1"/>
          </p:cNvSpPr>
          <p:nvPr>
            <p:ph type="title"/>
          </p:nvPr>
        </p:nvSpPr>
        <p:spPr/>
        <p:txBody>
          <a:bodyPr/>
          <a:lstStyle/>
          <a:p>
            <a:r>
              <a:rPr lang="en-US" altLang="ja-JP"/>
              <a:t>Scalars, Vectors, Tensors</a:t>
            </a:r>
          </a:p>
        </p:txBody>
      </p:sp>
      <p:sp>
        <p:nvSpPr>
          <p:cNvPr id="155651" name="Rectangle 3"/>
          <p:cNvSpPr>
            <a:spLocks noGrp="1" noChangeArrowheads="1"/>
          </p:cNvSpPr>
          <p:nvPr>
            <p:ph type="body" idx="1"/>
          </p:nvPr>
        </p:nvSpPr>
        <p:spPr>
          <a:xfrm>
            <a:off x="1143000" y="1447800"/>
            <a:ext cx="7467600" cy="5410200"/>
          </a:xfrm>
        </p:spPr>
        <p:txBody>
          <a:bodyPr/>
          <a:lstStyle/>
          <a:p>
            <a:r>
              <a:rPr lang="en-US" altLang="ja-JP" sz="2400" i="1" dirty="0"/>
              <a:t>Scalar</a:t>
            </a:r>
            <a:r>
              <a:rPr lang="en-US" altLang="ja-JP" sz="2400" dirty="0"/>
              <a:t>:= quantity that requires only one number, e.g. density, mass, specific heat</a:t>
            </a:r>
            <a:r>
              <a:rPr lang="en-US" altLang="ja-JP" sz="2400" dirty="0" smtClean="0"/>
              <a:t>.  Equivalent to a zero-rank tensor.</a:t>
            </a:r>
          </a:p>
          <a:p>
            <a:r>
              <a:rPr lang="en-US" altLang="ja-JP" sz="2400" i="1" dirty="0"/>
              <a:t>Vector</a:t>
            </a:r>
            <a:r>
              <a:rPr lang="en-US" altLang="ja-JP" sz="2400" dirty="0"/>
              <a:t>:= quantity that has direction as well as magnitude, e.g. velocity, current, magnetization; requires 3 numbers or </a:t>
            </a:r>
            <a:r>
              <a:rPr lang="en-US" altLang="ja-JP" sz="2400" i="1" dirty="0"/>
              <a:t>coefficients </a:t>
            </a:r>
            <a:r>
              <a:rPr lang="en-US" altLang="ja-JP" sz="2400" dirty="0"/>
              <a:t>(in 3D)</a:t>
            </a:r>
            <a:r>
              <a:rPr lang="en-US" altLang="ja-JP" sz="2400" dirty="0" smtClean="0"/>
              <a:t>. Equivalent to a first-rank tensor.</a:t>
            </a:r>
          </a:p>
          <a:p>
            <a:r>
              <a:rPr lang="en-US" altLang="ja-JP" sz="2400" i="1" dirty="0"/>
              <a:t>Tensor</a:t>
            </a:r>
            <a:r>
              <a:rPr lang="en-US" altLang="ja-JP" sz="2400" dirty="0"/>
              <a:t>:= quantity that requires higher order descriptions but is the same, no matter what coordinate system is used to describe it, e.g. stress, strain, elastic modulus; requires 9 (or more, depending on rank) numbers or </a:t>
            </a:r>
            <a:r>
              <a:rPr lang="en-US" altLang="ja-JP" sz="2400" i="1" dirty="0"/>
              <a:t>coefficients</a:t>
            </a:r>
            <a:r>
              <a:rPr lang="en-US" altLang="ja-JP" sz="2400" dirty="0"/>
              <a:t>.</a:t>
            </a:r>
          </a:p>
        </p:txBody>
      </p:sp>
      <p:sp>
        <p:nvSpPr>
          <p:cNvPr id="155653" name="Rectangle 5"/>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6F9CFB-B5B8-C54C-A77F-5C465DAF05D7}" type="slidenum">
              <a:rPr lang="en-US" altLang="ja-JP"/>
              <a:pPr/>
              <a:t>58</a:t>
            </a:fld>
            <a:endParaRPr lang="en-US" altLang="ja-JP"/>
          </a:p>
        </p:txBody>
      </p:sp>
      <p:sp>
        <p:nvSpPr>
          <p:cNvPr id="123906" name="Rectangle 2"/>
          <p:cNvSpPr>
            <a:spLocks noGrp="1" noChangeArrowheads="1"/>
          </p:cNvSpPr>
          <p:nvPr>
            <p:ph type="title"/>
          </p:nvPr>
        </p:nvSpPr>
        <p:spPr/>
        <p:txBody>
          <a:bodyPr/>
          <a:lstStyle/>
          <a:p>
            <a:r>
              <a:rPr lang="en-US" altLang="ja-JP"/>
              <a:t>Vector field, response</a:t>
            </a:r>
          </a:p>
        </p:txBody>
      </p:sp>
      <p:sp>
        <p:nvSpPr>
          <p:cNvPr id="123907" name="Rectangle 3"/>
          <p:cNvSpPr>
            <a:spLocks noGrp="1" noChangeArrowheads="1"/>
          </p:cNvSpPr>
          <p:nvPr>
            <p:ph type="body" idx="1"/>
          </p:nvPr>
        </p:nvSpPr>
        <p:spPr>
          <a:xfrm>
            <a:off x="1066800" y="1219200"/>
            <a:ext cx="7924800" cy="5410200"/>
          </a:xfrm>
        </p:spPr>
        <p:txBody>
          <a:bodyPr/>
          <a:lstStyle/>
          <a:p>
            <a:pPr>
              <a:lnSpc>
                <a:spcPct val="90000"/>
              </a:lnSpc>
            </a:pPr>
            <a:r>
              <a:rPr lang="en-US" altLang="ja-JP" dirty="0">
                <a:ea typeface="Cambria"/>
                <a:cs typeface="Cambria"/>
              </a:rPr>
              <a:t>If we have a vector response, </a:t>
            </a:r>
            <a:r>
              <a:rPr lang="en-US" altLang="ja-JP" i="1" dirty="0">
                <a:latin typeface="Cambria"/>
                <a:ea typeface="Cambria"/>
                <a:cs typeface="Cambria"/>
              </a:rPr>
              <a:t>R</a:t>
            </a:r>
            <a:r>
              <a:rPr lang="en-US" altLang="ja-JP" dirty="0">
                <a:ea typeface="Cambria"/>
                <a:cs typeface="Cambria"/>
              </a:rPr>
              <a:t>, that we can write in component form, a vector field, </a:t>
            </a:r>
            <a:r>
              <a:rPr lang="en-US" altLang="ja-JP" i="1" dirty="0">
                <a:latin typeface="Cambria"/>
                <a:ea typeface="Cambria"/>
                <a:cs typeface="Cambria"/>
              </a:rPr>
              <a:t>F</a:t>
            </a:r>
            <a:r>
              <a:rPr lang="en-US" altLang="ja-JP" dirty="0">
                <a:latin typeface="Cambria"/>
                <a:ea typeface="Cambria"/>
                <a:cs typeface="Cambria"/>
              </a:rPr>
              <a:t>,</a:t>
            </a:r>
            <a:r>
              <a:rPr lang="en-US" altLang="ja-JP" dirty="0">
                <a:ea typeface="Cambria"/>
                <a:cs typeface="Cambria"/>
              </a:rPr>
              <a:t> that we can also write in component form, and a property, </a:t>
            </a:r>
            <a:r>
              <a:rPr lang="en-US" altLang="ja-JP" i="1" dirty="0">
                <a:latin typeface="Cambria"/>
                <a:ea typeface="Cambria"/>
                <a:cs typeface="Cambria"/>
              </a:rPr>
              <a:t>P</a:t>
            </a:r>
            <a:r>
              <a:rPr lang="en-US" altLang="ja-JP" dirty="0">
                <a:ea typeface="Cambria"/>
                <a:cs typeface="Cambria"/>
              </a:rPr>
              <a:t>, that we can write in matrix form (with nine coefficients) then the linearity of the property means that we can write the following (</a:t>
            </a:r>
            <a:r>
              <a:rPr lang="en-US" altLang="ja-JP" i="1" dirty="0">
                <a:latin typeface="Cambria"/>
                <a:ea typeface="Cambria"/>
                <a:cs typeface="Cambria"/>
              </a:rPr>
              <a:t>R</a:t>
            </a:r>
            <a:r>
              <a:rPr lang="en-US" altLang="ja-JP" i="1" baseline="-25000" dirty="0">
                <a:latin typeface="Cambria"/>
                <a:ea typeface="Cambria"/>
                <a:cs typeface="Cambria"/>
              </a:rPr>
              <a:t>0</a:t>
            </a:r>
            <a:r>
              <a:rPr lang="en-US" altLang="ja-JP" dirty="0">
                <a:latin typeface="Cambria"/>
                <a:ea typeface="Cambria"/>
                <a:cs typeface="Cambria"/>
              </a:rPr>
              <a:t> = 0</a:t>
            </a:r>
            <a:r>
              <a:rPr lang="en-US" altLang="ja-JP" dirty="0">
                <a:ea typeface="Cambria"/>
                <a:cs typeface="Cambria"/>
              </a:rPr>
              <a:t>):</a:t>
            </a:r>
            <a:br>
              <a:rPr lang="en-US" altLang="ja-JP" dirty="0">
                <a:ea typeface="Cambria"/>
                <a:cs typeface="Cambria"/>
              </a:rPr>
            </a:br>
            <a:r>
              <a:rPr lang="en-US" altLang="ja-JP" dirty="0">
                <a:ea typeface="Cambria"/>
                <a:cs typeface="Cambria"/>
              </a:rPr>
              <a:t/>
            </a:r>
            <a:br>
              <a:rPr lang="en-US" altLang="ja-JP" dirty="0">
                <a:ea typeface="Cambria"/>
                <a:cs typeface="Cambria"/>
              </a:rPr>
            </a:br>
            <a:r>
              <a:rPr lang="en-US" altLang="ja-JP" dirty="0">
                <a:ea typeface="Cambria"/>
                <a:cs typeface="Cambria"/>
              </a:rPr>
              <a:t>			</a:t>
            </a:r>
            <a:r>
              <a:rPr lang="en-US" altLang="ja-JP" i="1" dirty="0" err="1">
                <a:latin typeface="Cambria"/>
                <a:ea typeface="Cambria"/>
                <a:cs typeface="Cambria"/>
              </a:rPr>
              <a:t>R</a:t>
            </a:r>
            <a:r>
              <a:rPr lang="en-US" altLang="ja-JP" i="1" baseline="-25000" dirty="0" err="1">
                <a:latin typeface="Cambria"/>
                <a:ea typeface="Cambria"/>
                <a:cs typeface="Cambria"/>
              </a:rPr>
              <a:t>i</a:t>
            </a:r>
            <a:r>
              <a:rPr lang="en-US" altLang="ja-JP" i="1" dirty="0">
                <a:latin typeface="Cambria"/>
                <a:ea typeface="Cambria"/>
                <a:cs typeface="Cambria"/>
              </a:rPr>
              <a:t> = </a:t>
            </a:r>
            <a:r>
              <a:rPr lang="en-US" altLang="ja-JP" i="1" dirty="0" err="1">
                <a:latin typeface="Cambria"/>
                <a:ea typeface="Cambria"/>
                <a:cs typeface="Cambria"/>
              </a:rPr>
              <a:t>P</a:t>
            </a:r>
            <a:r>
              <a:rPr lang="en-US" altLang="ja-JP" baseline="-25000" dirty="0" err="1">
                <a:latin typeface="Cambria"/>
                <a:ea typeface="Cambria"/>
                <a:cs typeface="Cambria"/>
              </a:rPr>
              <a:t>ij</a:t>
            </a:r>
            <a:r>
              <a:rPr lang="en-US" altLang="ja-JP" i="1" dirty="0" err="1">
                <a:latin typeface="Cambria"/>
                <a:ea typeface="Cambria"/>
                <a:cs typeface="Cambria"/>
              </a:rPr>
              <a:t>F</a:t>
            </a:r>
            <a:r>
              <a:rPr lang="en-US" altLang="ja-JP" i="1" baseline="-25000" dirty="0" err="1">
                <a:latin typeface="Cambria"/>
                <a:ea typeface="Cambria"/>
                <a:cs typeface="Cambria"/>
              </a:rPr>
              <a:t>j</a:t>
            </a:r>
            <a:r>
              <a:rPr lang="en-US" altLang="ja-JP" i="1" baseline="-25000" dirty="0">
                <a:latin typeface="Cambria"/>
                <a:ea typeface="Cambria"/>
                <a:cs typeface="Cambria"/>
              </a:rPr>
              <a:t/>
            </a:r>
            <a:br>
              <a:rPr lang="en-US" altLang="ja-JP" i="1" baseline="-25000" dirty="0">
                <a:latin typeface="Cambria"/>
                <a:ea typeface="Cambria"/>
                <a:cs typeface="Cambria"/>
              </a:rPr>
            </a:br>
            <a:endParaRPr lang="en-US" altLang="ja-JP" i="1" baseline="-25000" dirty="0">
              <a:ea typeface="Cambria"/>
              <a:cs typeface="Cambria"/>
            </a:endParaRPr>
          </a:p>
          <a:p>
            <a:pPr>
              <a:lnSpc>
                <a:spcPct val="90000"/>
              </a:lnSpc>
            </a:pPr>
            <a:r>
              <a:rPr lang="en-US" altLang="ja-JP" dirty="0">
                <a:ea typeface="Cambria"/>
                <a:cs typeface="Cambria"/>
              </a:rPr>
              <a:t>A </a:t>
            </a:r>
            <a:r>
              <a:rPr lang="en-US" altLang="ja-JP" i="1" dirty="0">
                <a:ea typeface="Cambria"/>
                <a:cs typeface="Cambria"/>
              </a:rPr>
              <a:t>scalar</a:t>
            </a:r>
            <a:r>
              <a:rPr lang="en-US" altLang="ja-JP" dirty="0" smtClean="0">
                <a:ea typeface="Cambria"/>
                <a:cs typeface="Cambria"/>
              </a:rPr>
              <a:t> (e.g. pressure) can </a:t>
            </a:r>
            <a:r>
              <a:rPr lang="en-US" altLang="ja-JP" dirty="0">
                <a:ea typeface="Cambria"/>
                <a:cs typeface="Cambria"/>
              </a:rPr>
              <a:t>be called a </a:t>
            </a:r>
            <a:r>
              <a:rPr lang="en-US" altLang="ja-JP" i="1" dirty="0">
                <a:ea typeface="Cambria"/>
                <a:cs typeface="Cambria"/>
              </a:rPr>
              <a:t>zero-rank tensor</a:t>
            </a:r>
            <a:r>
              <a:rPr lang="en-US" altLang="ja-JP" dirty="0">
                <a:ea typeface="Cambria"/>
                <a:cs typeface="Cambria"/>
              </a:rPr>
              <a:t>. </a:t>
            </a:r>
          </a:p>
          <a:p>
            <a:pPr>
              <a:lnSpc>
                <a:spcPct val="90000"/>
              </a:lnSpc>
            </a:pPr>
            <a:r>
              <a:rPr lang="en-US" altLang="ja-JP" dirty="0">
                <a:ea typeface="Cambria"/>
                <a:cs typeface="Cambria"/>
              </a:rPr>
              <a:t>A </a:t>
            </a:r>
            <a:r>
              <a:rPr lang="en-US" altLang="ja-JP" i="1" dirty="0">
                <a:ea typeface="Cambria"/>
                <a:cs typeface="Cambria"/>
              </a:rPr>
              <a:t>vector</a:t>
            </a:r>
            <a:r>
              <a:rPr lang="en-US" altLang="ja-JP" dirty="0" smtClean="0">
                <a:ea typeface="Cambria"/>
                <a:cs typeface="Cambria"/>
              </a:rPr>
              <a:t> (e.g. electric current) is </a:t>
            </a:r>
            <a:r>
              <a:rPr lang="en-US" altLang="ja-JP" dirty="0">
                <a:ea typeface="Cambria"/>
                <a:cs typeface="Cambria"/>
              </a:rPr>
              <a:t>also known as a </a:t>
            </a:r>
            <a:r>
              <a:rPr lang="en-US" altLang="ja-JP" i="1" dirty="0">
                <a:ea typeface="Cambria"/>
                <a:cs typeface="Cambria"/>
              </a:rPr>
              <a:t>first-rank tensor</a:t>
            </a:r>
            <a:r>
              <a:rPr lang="en-US" altLang="ja-JP" dirty="0">
                <a:ea typeface="Cambria"/>
                <a:cs typeface="Cambria"/>
              </a:rPr>
              <a:t>.</a:t>
            </a:r>
          </a:p>
          <a:p>
            <a:pPr>
              <a:lnSpc>
                <a:spcPct val="90000"/>
              </a:lnSpc>
            </a:pPr>
            <a:endParaRPr lang="en-US" altLang="ja-JP" i="1" baseline="-25000" dirty="0">
              <a:ea typeface="Cambria"/>
              <a:cs typeface="Cambria"/>
            </a:endParaRPr>
          </a:p>
        </p:txBody>
      </p:sp>
      <p:sp>
        <p:nvSpPr>
          <p:cNvPr id="123909"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2C47F80-44E9-CC4A-9724-2C8D3A0656CD}" type="slidenum">
              <a:rPr lang="en-US" altLang="ja-JP"/>
              <a:pPr/>
              <a:t>59</a:t>
            </a:fld>
            <a:endParaRPr lang="en-US" altLang="ja-JP"/>
          </a:p>
        </p:txBody>
      </p:sp>
      <p:sp>
        <p:nvSpPr>
          <p:cNvPr id="124930" name="Rectangle 2"/>
          <p:cNvSpPr>
            <a:spLocks noGrp="1" noChangeArrowheads="1"/>
          </p:cNvSpPr>
          <p:nvPr>
            <p:ph type="title"/>
          </p:nvPr>
        </p:nvSpPr>
        <p:spPr/>
        <p:txBody>
          <a:bodyPr/>
          <a:lstStyle/>
          <a:p>
            <a:r>
              <a:rPr lang="en-US" altLang="ja-JP"/>
              <a:t>Linear anisotropic property</a:t>
            </a:r>
          </a:p>
        </p:txBody>
      </p:sp>
      <p:sp>
        <p:nvSpPr>
          <p:cNvPr id="124931" name="Rectangle 3"/>
          <p:cNvSpPr>
            <a:spLocks noGrp="1" noChangeArrowheads="1"/>
          </p:cNvSpPr>
          <p:nvPr>
            <p:ph type="body" idx="1"/>
          </p:nvPr>
        </p:nvSpPr>
        <p:spPr>
          <a:xfrm>
            <a:off x="1066800" y="1524000"/>
            <a:ext cx="7772400" cy="4114800"/>
          </a:xfrm>
        </p:spPr>
        <p:txBody>
          <a:bodyPr/>
          <a:lstStyle/>
          <a:p>
            <a:r>
              <a:rPr lang="en-US" altLang="ja-JP" sz="2400" dirty="0">
                <a:ea typeface="Cambria"/>
                <a:cs typeface="Cambria"/>
              </a:rPr>
              <a:t>This means that each component of the response is </a:t>
            </a:r>
            <a:r>
              <a:rPr lang="en-US" altLang="ja-JP" sz="2400" i="1" dirty="0">
                <a:ea typeface="Cambria"/>
                <a:cs typeface="Cambria"/>
              </a:rPr>
              <a:t>linearly</a:t>
            </a:r>
            <a:r>
              <a:rPr lang="en-US" altLang="ja-JP" sz="2400" dirty="0">
                <a:ea typeface="Cambria"/>
                <a:cs typeface="Cambria"/>
              </a:rPr>
              <a:t> related to each component of the field and that the proportionality constant is the appropriate coefficient in the matrix. Example:</a:t>
            </a:r>
            <a:r>
              <a:rPr lang="en-US" altLang="ja-JP" sz="2400" dirty="0" smtClean="0">
                <a:ea typeface="Cambria"/>
                <a:cs typeface="Cambria"/>
              </a:rPr>
              <a:t> </a:t>
            </a:r>
            <a:br>
              <a:rPr lang="en-US" altLang="ja-JP" sz="2400" dirty="0" smtClean="0">
                <a:ea typeface="Cambria"/>
                <a:cs typeface="Cambria"/>
              </a:rPr>
            </a:br>
            <a:r>
              <a:rPr lang="en-US" altLang="ja-JP" sz="2400" dirty="0" smtClean="0">
                <a:ea typeface="Cambria"/>
                <a:cs typeface="Cambria"/>
              </a:rPr>
              <a:t>                     </a:t>
            </a:r>
            <a:r>
              <a:rPr lang="en-US" altLang="ja-JP" sz="2400" i="1" dirty="0" smtClean="0">
                <a:latin typeface="Cambria"/>
                <a:ea typeface="Cambria"/>
                <a:cs typeface="Cambria"/>
              </a:rPr>
              <a:t>R</a:t>
            </a:r>
            <a:r>
              <a:rPr lang="en-US" altLang="ja-JP" sz="2400" baseline="-25000" dirty="0" smtClean="0">
                <a:latin typeface="Cambria"/>
                <a:ea typeface="Cambria"/>
                <a:cs typeface="Cambria"/>
              </a:rPr>
              <a:t>1</a:t>
            </a:r>
            <a:r>
              <a:rPr lang="en-US" altLang="ja-JP" sz="2400" i="1" dirty="0" smtClean="0">
                <a:latin typeface="Cambria"/>
                <a:ea typeface="Cambria"/>
                <a:cs typeface="Cambria"/>
              </a:rPr>
              <a:t> </a:t>
            </a:r>
            <a:r>
              <a:rPr lang="en-US" altLang="ja-JP" sz="2400" i="1" dirty="0">
                <a:latin typeface="Cambria"/>
                <a:ea typeface="Cambria"/>
                <a:cs typeface="Cambria"/>
              </a:rPr>
              <a:t>= P</a:t>
            </a:r>
            <a:r>
              <a:rPr lang="en-US" altLang="ja-JP" sz="2400" baseline="-25000" dirty="0">
                <a:latin typeface="Cambria"/>
                <a:ea typeface="Cambria"/>
                <a:cs typeface="Cambria"/>
              </a:rPr>
              <a:t>13</a:t>
            </a:r>
            <a:r>
              <a:rPr lang="en-US" altLang="ja-JP" sz="2400" i="1" dirty="0">
                <a:latin typeface="Cambria"/>
                <a:ea typeface="Cambria"/>
                <a:cs typeface="Cambria"/>
              </a:rPr>
              <a:t>F</a:t>
            </a:r>
            <a:r>
              <a:rPr lang="en-US" altLang="ja-JP" sz="2400" baseline="-25000" dirty="0">
                <a:latin typeface="Cambria"/>
                <a:ea typeface="Cambria"/>
                <a:cs typeface="Cambria"/>
              </a:rPr>
              <a:t>3</a:t>
            </a:r>
            <a:r>
              <a:rPr lang="en-US" altLang="ja-JP" sz="2400" dirty="0">
                <a:ea typeface="Cambria"/>
                <a:cs typeface="Cambria"/>
              </a:rPr>
              <a:t>,</a:t>
            </a:r>
            <a:r>
              <a:rPr lang="en-US" altLang="ja-JP" sz="2400" dirty="0" smtClean="0">
                <a:ea typeface="Cambria"/>
                <a:cs typeface="Cambria"/>
              </a:rPr>
              <a:t> </a:t>
            </a:r>
            <a:br>
              <a:rPr lang="en-US" altLang="ja-JP" sz="2400" dirty="0" smtClean="0">
                <a:ea typeface="Cambria"/>
                <a:cs typeface="Cambria"/>
              </a:rPr>
            </a:br>
            <a:r>
              <a:rPr lang="en-US" altLang="ja-JP" sz="2400" dirty="0" smtClean="0">
                <a:ea typeface="Cambria"/>
                <a:cs typeface="Cambria"/>
              </a:rPr>
              <a:t>which </a:t>
            </a:r>
            <a:r>
              <a:rPr lang="en-US" altLang="ja-JP" sz="2400" dirty="0">
                <a:ea typeface="Cambria"/>
                <a:cs typeface="Cambria"/>
              </a:rPr>
              <a:t>says that the first component of the response is linearly related to the third field component through the property coefficient </a:t>
            </a:r>
            <a:r>
              <a:rPr lang="en-US" altLang="ja-JP" sz="2400" i="1" dirty="0">
                <a:latin typeface="Cambria"/>
                <a:ea typeface="Cambria"/>
                <a:cs typeface="Cambria"/>
              </a:rPr>
              <a:t>P</a:t>
            </a:r>
            <a:r>
              <a:rPr lang="en-US" altLang="ja-JP" sz="2400" baseline="-25000" dirty="0">
                <a:latin typeface="Cambria"/>
                <a:ea typeface="Cambria"/>
                <a:cs typeface="Cambria"/>
              </a:rPr>
              <a:t>13</a:t>
            </a:r>
            <a:r>
              <a:rPr lang="en-US" altLang="ja-JP" sz="2400" dirty="0">
                <a:ea typeface="Cambria"/>
                <a:cs typeface="Cambria"/>
              </a:rPr>
              <a:t>.  </a:t>
            </a:r>
          </a:p>
        </p:txBody>
      </p:sp>
      <p:sp>
        <p:nvSpPr>
          <p:cNvPr id="124933"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pSp>
        <p:nvGrpSpPr>
          <p:cNvPr id="2" name="Group 6"/>
          <p:cNvGrpSpPr>
            <a:grpSpLocks/>
          </p:cNvGrpSpPr>
          <p:nvPr/>
        </p:nvGrpSpPr>
        <p:grpSpPr bwMode="auto">
          <a:xfrm>
            <a:off x="3524251" y="4648201"/>
            <a:ext cx="3295651" cy="2046288"/>
            <a:chOff x="2220" y="2928"/>
            <a:chExt cx="2076" cy="1289"/>
          </a:xfrm>
        </p:grpSpPr>
        <p:sp>
          <p:nvSpPr>
            <p:cNvPr id="124935" name="Line 7"/>
            <p:cNvSpPr>
              <a:spLocks noChangeShapeType="1"/>
            </p:cNvSpPr>
            <p:nvPr/>
          </p:nvSpPr>
          <p:spPr bwMode="auto">
            <a:xfrm flipV="1">
              <a:off x="3552" y="3168"/>
              <a:ext cx="0" cy="768"/>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6" name="Text Box 8"/>
            <p:cNvSpPr txBox="1">
              <a:spLocks noChangeArrowheads="1"/>
            </p:cNvSpPr>
            <p:nvPr/>
          </p:nvSpPr>
          <p:spPr bwMode="auto">
            <a:xfrm>
              <a:off x="3686" y="3014"/>
              <a:ext cx="292" cy="291"/>
            </a:xfrm>
            <a:prstGeom prst="rect">
              <a:avLst/>
            </a:prstGeom>
            <a:noFill/>
            <a:ln w="9525">
              <a:noFill/>
              <a:miter lim="800000"/>
              <a:headEnd/>
              <a:tailEnd/>
            </a:ln>
            <a:effectLst/>
          </p:spPr>
          <p:txBody>
            <a:bodyPr wrap="none">
              <a:prstTxWarp prst="textNoShape">
                <a:avLst/>
              </a:prstTxWarp>
              <a:spAutoFit/>
            </a:bodyPr>
            <a:lstStyle/>
            <a:p>
              <a:r>
                <a:rPr lang="en-US" altLang="ja-JP" dirty="0">
                  <a:solidFill>
                    <a:srgbClr val="FF0000"/>
                  </a:solidFill>
                  <a:latin typeface="Cambria"/>
                </a:rPr>
                <a:t>F</a:t>
              </a:r>
              <a:r>
                <a:rPr lang="en-US" altLang="ja-JP" baseline="-25000" dirty="0">
                  <a:solidFill>
                    <a:srgbClr val="FF0000"/>
                  </a:solidFill>
                  <a:latin typeface="Cambria"/>
                </a:rPr>
                <a:t>3</a:t>
              </a:r>
              <a:endParaRPr lang="en-US" altLang="ja-JP" dirty="0">
                <a:solidFill>
                  <a:srgbClr val="FF0000"/>
                </a:solidFill>
                <a:latin typeface="Cambria"/>
              </a:endParaRPr>
            </a:p>
          </p:txBody>
        </p:sp>
        <p:sp>
          <p:nvSpPr>
            <p:cNvPr id="124937" name="Line 9"/>
            <p:cNvSpPr>
              <a:spLocks noChangeShapeType="1"/>
            </p:cNvSpPr>
            <p:nvPr/>
          </p:nvSpPr>
          <p:spPr bwMode="auto">
            <a:xfrm flipH="1">
              <a:off x="3216" y="3168"/>
              <a:ext cx="336" cy="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8" name="Text Box 10"/>
            <p:cNvSpPr txBox="1">
              <a:spLocks noChangeArrowheads="1"/>
            </p:cNvSpPr>
            <p:nvPr/>
          </p:nvSpPr>
          <p:spPr bwMode="auto">
            <a:xfrm>
              <a:off x="2929" y="3024"/>
              <a:ext cx="308" cy="288"/>
            </a:xfrm>
            <a:prstGeom prst="rect">
              <a:avLst/>
            </a:prstGeom>
            <a:noFill/>
            <a:ln w="9525">
              <a:noFill/>
              <a:miter lim="800000"/>
              <a:headEnd/>
              <a:tailEnd/>
            </a:ln>
            <a:effectLst/>
          </p:spPr>
          <p:txBody>
            <a:bodyPr wrap="none">
              <a:prstTxWarp prst="textNoShape">
                <a:avLst/>
              </a:prstTxWarp>
              <a:spAutoFit/>
            </a:bodyPr>
            <a:lstStyle/>
            <a:p>
              <a:r>
                <a:rPr lang="en-US" altLang="ja-JP" dirty="0">
                  <a:solidFill>
                    <a:schemeClr val="accent2"/>
                  </a:solidFill>
                  <a:latin typeface="Cambria"/>
                </a:rPr>
                <a:t>R</a:t>
              </a:r>
              <a:r>
                <a:rPr lang="en-US" altLang="ja-JP" baseline="-25000" dirty="0">
                  <a:solidFill>
                    <a:schemeClr val="accent2"/>
                  </a:solidFill>
                  <a:latin typeface="Cambria"/>
                </a:rPr>
                <a:t>1</a:t>
              </a:r>
              <a:endParaRPr lang="en-US" altLang="ja-JP" dirty="0">
                <a:solidFill>
                  <a:schemeClr val="accent2"/>
                </a:solidFill>
                <a:latin typeface="Cambria"/>
              </a:endParaRPr>
            </a:p>
          </p:txBody>
        </p:sp>
        <p:sp>
          <p:nvSpPr>
            <p:cNvPr id="124939" name="Line 11"/>
            <p:cNvSpPr>
              <a:spLocks noChangeShapeType="1"/>
            </p:cNvSpPr>
            <p:nvPr/>
          </p:nvSpPr>
          <p:spPr bwMode="auto">
            <a:xfrm>
              <a:off x="2544" y="4128"/>
              <a:ext cx="129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0" name="Line 12"/>
            <p:cNvSpPr>
              <a:spLocks noChangeShapeType="1"/>
            </p:cNvSpPr>
            <p:nvPr/>
          </p:nvSpPr>
          <p:spPr bwMode="auto">
            <a:xfrm flipV="1">
              <a:off x="2544" y="3120"/>
              <a:ext cx="0" cy="1008"/>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1" name="Text Box 13"/>
            <p:cNvSpPr txBox="1">
              <a:spLocks noChangeArrowheads="1"/>
            </p:cNvSpPr>
            <p:nvPr/>
          </p:nvSpPr>
          <p:spPr bwMode="auto">
            <a:xfrm>
              <a:off x="3974" y="3926"/>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1</a:t>
              </a:r>
              <a:endParaRPr lang="en-US" altLang="ja-JP" i="1" dirty="0">
                <a:latin typeface="Cambria"/>
              </a:endParaRPr>
            </a:p>
          </p:txBody>
        </p:sp>
        <p:sp>
          <p:nvSpPr>
            <p:cNvPr id="124942" name="Text Box 14"/>
            <p:cNvSpPr txBox="1">
              <a:spLocks noChangeArrowheads="1"/>
            </p:cNvSpPr>
            <p:nvPr/>
          </p:nvSpPr>
          <p:spPr bwMode="auto">
            <a:xfrm>
              <a:off x="2220" y="2928"/>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3</a:t>
              </a:r>
              <a:endParaRPr lang="en-US" altLang="ja-JP" i="1" dirty="0">
                <a:latin typeface="Cambri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24619C0-D1DE-5445-B0A6-C6330CD6374B}" type="slidenum">
              <a:rPr lang="en-US" smtClean="0"/>
              <a:pPr/>
              <a:t>6</a:t>
            </a:fld>
            <a:endParaRPr lang="en-US" smtClean="0"/>
          </a:p>
        </p:txBody>
      </p:sp>
      <p:sp>
        <p:nvSpPr>
          <p:cNvPr id="118786" name="Rectangle 2"/>
          <p:cNvSpPr>
            <a:spLocks noGrp="1" noChangeArrowheads="1"/>
          </p:cNvSpPr>
          <p:nvPr>
            <p:ph type="title"/>
          </p:nvPr>
        </p:nvSpPr>
        <p:spPr/>
        <p:txBody>
          <a:bodyPr/>
          <a:lstStyle/>
          <a:p>
            <a:pPr>
              <a:defRPr/>
            </a:pPr>
            <a:r>
              <a:rPr lang="en-US"/>
              <a:t>Anisotropy: Practical Applications</a:t>
            </a:r>
          </a:p>
        </p:txBody>
      </p:sp>
      <p:sp>
        <p:nvSpPr>
          <p:cNvPr id="18436" name="Rectangle 3"/>
          <p:cNvSpPr>
            <a:spLocks noGrp="1" noChangeArrowheads="1"/>
          </p:cNvSpPr>
          <p:nvPr>
            <p:ph type="body" idx="1"/>
          </p:nvPr>
        </p:nvSpPr>
        <p:spPr>
          <a:xfrm>
            <a:off x="1219200" y="1447800"/>
            <a:ext cx="7772400" cy="5105400"/>
          </a:xfrm>
        </p:spPr>
        <p:txBody>
          <a:bodyPr/>
          <a:lstStyle/>
          <a:p>
            <a:r>
              <a:rPr lang="en-US"/>
              <a:t>The practical applications of anisotropy of composites, especially fiber-reinforced composites are numerous.</a:t>
            </a:r>
          </a:p>
          <a:p>
            <a:r>
              <a:rPr lang="en-US"/>
              <a:t>The stiffness of fiber composites varies tremendously with direction.  Torsional rigidity is very important in car bodies, boats, aeroplanes etc.</a:t>
            </a:r>
          </a:p>
          <a:p>
            <a:r>
              <a:rPr lang="en-US"/>
              <a:t>Even in monolithic polymers (e.g. drawn polyethylene) there exists large anisotropy because of the alignment of the long-chain molecules.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9C3CDC-CC3A-934B-9779-4C0CAC75170C}" type="slidenum">
              <a:rPr lang="en-US" altLang="ja-JP"/>
              <a:pPr/>
              <a:t>60</a:t>
            </a:fld>
            <a:endParaRPr lang="en-US" altLang="ja-JP"/>
          </a:p>
        </p:txBody>
      </p:sp>
      <p:sp>
        <p:nvSpPr>
          <p:cNvPr id="125954" name="Rectangle 2"/>
          <p:cNvSpPr>
            <a:spLocks noGrp="1" noChangeArrowheads="1"/>
          </p:cNvSpPr>
          <p:nvPr>
            <p:ph type="title"/>
          </p:nvPr>
        </p:nvSpPr>
        <p:spPr/>
        <p:txBody>
          <a:bodyPr/>
          <a:lstStyle/>
          <a:p>
            <a:r>
              <a:rPr lang="en-US" altLang="ja-JP"/>
              <a:t>Example: electrical conductivity</a:t>
            </a:r>
          </a:p>
        </p:txBody>
      </p:sp>
      <p:sp>
        <p:nvSpPr>
          <p:cNvPr id="125955" name="Rectangle 3"/>
          <p:cNvSpPr>
            <a:spLocks noGrp="1" noChangeArrowheads="1"/>
          </p:cNvSpPr>
          <p:nvPr>
            <p:ph type="body" idx="1"/>
          </p:nvPr>
        </p:nvSpPr>
        <p:spPr>
          <a:xfrm>
            <a:off x="1066800" y="1524000"/>
            <a:ext cx="7772400" cy="4114800"/>
          </a:xfrm>
        </p:spPr>
        <p:txBody>
          <a:bodyPr/>
          <a:lstStyle/>
          <a:p>
            <a:pPr>
              <a:lnSpc>
                <a:spcPct val="90000"/>
              </a:lnSpc>
            </a:pPr>
            <a:r>
              <a:rPr lang="en-US" altLang="ja-JP" dirty="0">
                <a:ea typeface="Cambria"/>
                <a:cs typeface="Cambria"/>
              </a:rPr>
              <a:t>An example of such a linear anisotropic (second order tensor, discussed in later slides) property is the electrical conductivity of a material:</a:t>
            </a:r>
          </a:p>
          <a:p>
            <a:pPr>
              <a:lnSpc>
                <a:spcPct val="90000"/>
              </a:lnSpc>
            </a:pPr>
            <a:endParaRPr lang="en-US" altLang="ja-JP" dirty="0">
              <a:ea typeface="Cambria"/>
              <a:cs typeface="Cambria"/>
            </a:endParaRPr>
          </a:p>
          <a:p>
            <a:pPr lvl="2">
              <a:lnSpc>
                <a:spcPct val="90000"/>
              </a:lnSpc>
            </a:pPr>
            <a:r>
              <a:rPr lang="en-US" altLang="ja-JP" sz="2800" dirty="0">
                <a:ea typeface="Cambria"/>
                <a:cs typeface="Cambria"/>
              </a:rPr>
              <a:t>Field: Electric Field, </a:t>
            </a:r>
            <a:r>
              <a:rPr lang="en-US" altLang="ja-JP" sz="2800" i="1" dirty="0">
                <a:latin typeface="Cambria"/>
                <a:ea typeface="Cambria"/>
                <a:cs typeface="Cambria"/>
              </a:rPr>
              <a:t>E</a:t>
            </a:r>
            <a:endParaRPr lang="en-US" altLang="ja-JP" sz="2800" dirty="0">
              <a:ea typeface="Cambria"/>
              <a:cs typeface="Cambria"/>
            </a:endParaRPr>
          </a:p>
          <a:p>
            <a:pPr lvl="2">
              <a:lnSpc>
                <a:spcPct val="90000"/>
              </a:lnSpc>
            </a:pPr>
            <a:r>
              <a:rPr lang="en-US" altLang="ja-JP" sz="2800" dirty="0">
                <a:ea typeface="Cambria"/>
                <a:cs typeface="Cambria"/>
              </a:rPr>
              <a:t>Response:  Current Density, </a:t>
            </a:r>
            <a:r>
              <a:rPr lang="en-US" altLang="ja-JP" sz="2800" i="1" dirty="0">
                <a:latin typeface="Cambria"/>
                <a:ea typeface="Cambria"/>
                <a:cs typeface="Cambria"/>
              </a:rPr>
              <a:t>J</a:t>
            </a:r>
            <a:endParaRPr lang="en-US" altLang="ja-JP" sz="2800" dirty="0">
              <a:ea typeface="Cambria"/>
              <a:cs typeface="Cambria"/>
            </a:endParaRPr>
          </a:p>
          <a:p>
            <a:pPr lvl="2">
              <a:lnSpc>
                <a:spcPct val="90000"/>
              </a:lnSpc>
            </a:pPr>
            <a:r>
              <a:rPr lang="en-US" altLang="ja-JP" sz="2800" dirty="0">
                <a:ea typeface="Cambria"/>
                <a:cs typeface="Cambria"/>
              </a:rPr>
              <a:t>Property:  Conductivity, </a:t>
            </a:r>
            <a:r>
              <a:rPr lang="en-US" altLang="ja-JP" sz="2800" dirty="0">
                <a:latin typeface="Symbol" charset="2"/>
                <a:ea typeface="Cambria"/>
                <a:cs typeface="Cambria"/>
              </a:rPr>
              <a:t>s</a:t>
            </a:r>
            <a:endParaRPr lang="en-US" altLang="ja-JP" sz="2800" dirty="0">
              <a:ea typeface="Cambria"/>
              <a:cs typeface="Cambria"/>
            </a:endParaRPr>
          </a:p>
          <a:p>
            <a:pPr lvl="2">
              <a:lnSpc>
                <a:spcPct val="90000"/>
              </a:lnSpc>
            </a:pPr>
            <a:r>
              <a:rPr lang="en-US" altLang="ja-JP" sz="2800" i="1" dirty="0" err="1">
                <a:latin typeface="Cambria"/>
                <a:ea typeface="Cambria"/>
                <a:cs typeface="Cambria"/>
              </a:rPr>
              <a:t>J</a:t>
            </a:r>
            <a:r>
              <a:rPr lang="en-US" altLang="ja-JP" sz="2800" i="1" baseline="-25000" dirty="0" err="1">
                <a:latin typeface="Cambria"/>
                <a:ea typeface="Cambria"/>
                <a:cs typeface="Cambria"/>
              </a:rPr>
              <a:t>i</a:t>
            </a:r>
            <a:r>
              <a:rPr lang="en-US" altLang="ja-JP" sz="2800" dirty="0">
                <a:latin typeface="Cambria"/>
                <a:ea typeface="Cambria"/>
                <a:cs typeface="Cambria"/>
              </a:rPr>
              <a:t> = </a:t>
            </a:r>
            <a:r>
              <a:rPr lang="en-US" altLang="ja-JP" sz="2800" dirty="0" err="1">
                <a:latin typeface="Symbol" charset="2"/>
                <a:ea typeface="Cambria"/>
                <a:cs typeface="Cambria"/>
              </a:rPr>
              <a:t>s</a:t>
            </a:r>
            <a:r>
              <a:rPr lang="en-US" altLang="ja-JP" sz="2800" i="1" baseline="-25000" dirty="0" err="1">
                <a:latin typeface="Cambria"/>
                <a:ea typeface="Cambria"/>
                <a:cs typeface="Cambria"/>
              </a:rPr>
              <a:t>ij</a:t>
            </a:r>
            <a:r>
              <a:rPr lang="en-US" altLang="ja-JP" sz="2800" i="1" dirty="0">
                <a:latin typeface="Cambria"/>
                <a:ea typeface="Cambria"/>
                <a:cs typeface="Cambria"/>
              </a:rPr>
              <a:t> </a:t>
            </a:r>
            <a:r>
              <a:rPr lang="en-US" altLang="ja-JP" sz="2800" i="1" dirty="0" err="1">
                <a:latin typeface="Cambria"/>
                <a:ea typeface="Cambria"/>
                <a:cs typeface="Cambria"/>
              </a:rPr>
              <a:t>E</a:t>
            </a:r>
            <a:r>
              <a:rPr lang="en-US" altLang="ja-JP" sz="2800" i="1" baseline="-25000" dirty="0" err="1">
                <a:latin typeface="Cambria"/>
                <a:ea typeface="Cambria"/>
                <a:cs typeface="Cambria"/>
              </a:rPr>
              <a:t>j</a:t>
            </a:r>
            <a:endParaRPr lang="en-US" altLang="ja-JP" sz="2800" dirty="0"/>
          </a:p>
        </p:txBody>
      </p:sp>
      <p:sp>
        <p:nvSpPr>
          <p:cNvPr id="125957"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E090C4-2404-3844-8506-7C109CA7A06B}" type="slidenum">
              <a:rPr lang="en-US" altLang="ja-JP"/>
              <a:pPr/>
              <a:t>61</a:t>
            </a:fld>
            <a:endParaRPr lang="en-US" altLang="ja-JP"/>
          </a:p>
        </p:txBody>
      </p:sp>
      <p:sp>
        <p:nvSpPr>
          <p:cNvPr id="157698" name="Rectangle 2"/>
          <p:cNvSpPr>
            <a:spLocks noGrp="1" noChangeArrowheads="1"/>
          </p:cNvSpPr>
          <p:nvPr>
            <p:ph type="title"/>
          </p:nvPr>
        </p:nvSpPr>
        <p:spPr/>
        <p:txBody>
          <a:bodyPr/>
          <a:lstStyle/>
          <a:p>
            <a:r>
              <a:rPr lang="en-US" altLang="ja-JP"/>
              <a:t>Anisotropic electrical conductivity</a:t>
            </a:r>
          </a:p>
        </p:txBody>
      </p:sp>
      <p:sp>
        <p:nvSpPr>
          <p:cNvPr id="157699" name="Rectangle 3"/>
          <p:cNvSpPr>
            <a:spLocks noGrp="1" noChangeArrowheads="1"/>
          </p:cNvSpPr>
          <p:nvPr>
            <p:ph type="body" idx="1"/>
          </p:nvPr>
        </p:nvSpPr>
        <p:spPr>
          <a:xfrm>
            <a:off x="1066800" y="1524000"/>
            <a:ext cx="7772400" cy="990600"/>
          </a:xfrm>
        </p:spPr>
        <p:txBody>
          <a:bodyPr/>
          <a:lstStyle/>
          <a:p>
            <a:pPr>
              <a:lnSpc>
                <a:spcPct val="90000"/>
              </a:lnSpc>
            </a:pPr>
            <a:r>
              <a:rPr lang="en-US" altLang="ja-JP" sz="2400" dirty="0" smtClean="0"/>
              <a:t>We </a:t>
            </a:r>
            <a:r>
              <a:rPr lang="en-US" altLang="ja-JP" sz="2400" dirty="0"/>
              <a:t>can illustrate </a:t>
            </a:r>
            <a:r>
              <a:rPr lang="en-US" altLang="ja-JP" sz="2400" dirty="0" smtClean="0"/>
              <a:t>anisotropy with Nye’s </a:t>
            </a:r>
            <a:r>
              <a:rPr lang="en-US" altLang="ja-JP" sz="2400" dirty="0"/>
              <a:t>example of electrical conductivity, </a:t>
            </a:r>
            <a:r>
              <a:rPr lang="en-US" altLang="ja-JP" sz="2400" i="1" dirty="0" err="1">
                <a:latin typeface="Symbol" charset="2"/>
              </a:rPr>
              <a:t>s</a:t>
            </a:r>
            <a:r>
              <a:rPr lang="en-US" altLang="ja-JP" sz="2400" dirty="0"/>
              <a:t>:</a:t>
            </a:r>
          </a:p>
        </p:txBody>
      </p:sp>
      <p:graphicFrame>
        <p:nvGraphicFramePr>
          <p:cNvPr id="157700" name="Object 4"/>
          <p:cNvGraphicFramePr>
            <a:graphicFrameLocks noChangeAspect="1"/>
          </p:cNvGraphicFramePr>
          <p:nvPr/>
        </p:nvGraphicFramePr>
        <p:xfrm>
          <a:off x="4724400" y="2362200"/>
          <a:ext cx="3441700" cy="2933700"/>
        </p:xfrm>
        <a:graphic>
          <a:graphicData uri="http://schemas.openxmlformats.org/presentationml/2006/ole">
            <mc:AlternateContent xmlns:mc="http://schemas.openxmlformats.org/markup-compatibility/2006">
              <mc:Choice xmlns:v="urn:schemas-microsoft-com:vml" Requires="v">
                <p:oleObj spid="_x0000_s104461" name="Document" r:id="rId4" imgW="3441700" imgH="2933700" progId="Word.Document.8">
                  <p:embed/>
                </p:oleObj>
              </mc:Choice>
              <mc:Fallback>
                <p:oleObj name="Document" r:id="rId4" imgW="3441700" imgH="2933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34417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1117600" y="2641600"/>
          <a:ext cx="3530600" cy="2463800"/>
        </p:xfrm>
        <a:graphic>
          <a:graphicData uri="http://schemas.openxmlformats.org/presentationml/2006/ole">
            <mc:AlternateContent xmlns:mc="http://schemas.openxmlformats.org/markup-compatibility/2006">
              <mc:Choice xmlns:v="urn:schemas-microsoft-com:vml" Requires="v">
                <p:oleObj spid="_x0000_s104462" name="Document" r:id="rId6" imgW="3530600" imgH="2463800" progId="Word.Document.8">
                  <p:embed/>
                </p:oleObj>
              </mc:Choice>
              <mc:Fallback>
                <p:oleObj name="Document" r:id="rId6" imgW="3530600" imgH="24638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00" y="2641600"/>
                        <a:ext cx="35306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7702" name="Text Box 6"/>
          <p:cNvSpPr txBox="1">
            <a:spLocks noChangeArrowheads="1"/>
          </p:cNvSpPr>
          <p:nvPr/>
        </p:nvSpPr>
        <p:spPr bwMode="auto">
          <a:xfrm>
            <a:off x="1203325" y="5407025"/>
            <a:ext cx="5275972" cy="830997"/>
          </a:xfrm>
          <a:prstGeom prst="rect">
            <a:avLst/>
          </a:prstGeom>
          <a:noFill/>
          <a:ln w="9525">
            <a:noFill/>
            <a:miter lim="800000"/>
            <a:headEnd/>
            <a:tailEnd/>
          </a:ln>
          <a:effectLst/>
        </p:spPr>
        <p:txBody>
          <a:bodyPr wrap="none">
            <a:prstTxWarp prst="textNoShape">
              <a:avLst/>
            </a:prstTxWarp>
            <a:spAutoFit/>
          </a:bodyPr>
          <a:lstStyle/>
          <a:p>
            <a:r>
              <a:rPr lang="en-US" altLang="ja-JP" dirty="0">
                <a:latin typeface="Cambria"/>
              </a:rPr>
              <a:t>Stimulus/ Field:  </a:t>
            </a:r>
            <a:r>
              <a:rPr lang="en-US" altLang="ja-JP" i="1" dirty="0">
                <a:latin typeface="Cambria"/>
              </a:rPr>
              <a:t>E</a:t>
            </a:r>
            <a:r>
              <a:rPr lang="en-US" altLang="ja-JP" i="1" baseline="-25000" dirty="0">
                <a:latin typeface="Cambria"/>
              </a:rPr>
              <a:t>1</a:t>
            </a:r>
            <a:r>
              <a:rPr lang="en-US" altLang="ja-JP" i="1" dirty="0">
                <a:latin typeface="Cambria"/>
                <a:sym typeface="Symbol" charset="2"/>
              </a:rPr>
              <a:t>0, E</a:t>
            </a:r>
            <a:r>
              <a:rPr lang="en-US" altLang="ja-JP" i="1" baseline="-25000" dirty="0">
                <a:latin typeface="Cambria"/>
                <a:sym typeface="Symbol" charset="2"/>
              </a:rPr>
              <a:t>2</a:t>
            </a:r>
            <a:r>
              <a:rPr lang="en-US" altLang="ja-JP" i="1" dirty="0">
                <a:latin typeface="Cambria"/>
                <a:sym typeface="Symbol" charset="2"/>
              </a:rPr>
              <a:t>=E</a:t>
            </a:r>
            <a:r>
              <a:rPr lang="en-US" altLang="ja-JP" i="1" baseline="-25000" dirty="0">
                <a:latin typeface="Cambria"/>
                <a:sym typeface="Symbol" charset="2"/>
              </a:rPr>
              <a:t>3</a:t>
            </a:r>
            <a:r>
              <a:rPr lang="en-US" altLang="ja-JP" i="1" dirty="0">
                <a:latin typeface="Cambria"/>
                <a:sym typeface="Symbol" charset="2"/>
              </a:rPr>
              <a:t>=0</a:t>
            </a:r>
            <a:endParaRPr lang="en-US" altLang="ja-JP" dirty="0">
              <a:latin typeface="Cambria"/>
              <a:sym typeface="Symbol" charset="2"/>
            </a:endParaRPr>
          </a:p>
          <a:p>
            <a:r>
              <a:rPr lang="en-US" altLang="ja-JP" dirty="0">
                <a:latin typeface="Cambria"/>
                <a:sym typeface="Symbol" charset="2"/>
              </a:rPr>
              <a:t>Response: </a:t>
            </a:r>
            <a:r>
              <a:rPr lang="en-US" altLang="ja-JP" i="1" dirty="0">
                <a:latin typeface="Cambria"/>
                <a:sym typeface="Symbol" charset="2"/>
              </a:rPr>
              <a:t>j</a:t>
            </a:r>
            <a:r>
              <a:rPr lang="en-US" altLang="ja-JP" i="1" baseline="-25000" dirty="0">
                <a:latin typeface="Cambria"/>
                <a:sym typeface="Symbol" charset="2"/>
              </a:rPr>
              <a:t>1</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11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2</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21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3</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31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a:t>
            </a:r>
          </a:p>
        </p:txBody>
      </p:sp>
      <p:sp>
        <p:nvSpPr>
          <p:cNvPr id="157703" name="Text Box 7"/>
          <p:cNvSpPr txBox="1">
            <a:spLocks noChangeArrowheads="1"/>
          </p:cNvSpPr>
          <p:nvPr/>
        </p:nvSpPr>
        <p:spPr bwMode="auto">
          <a:xfrm>
            <a:off x="5765800" y="3549650"/>
            <a:ext cx="374825" cy="338554"/>
          </a:xfrm>
          <a:prstGeom prst="rect">
            <a:avLst/>
          </a:prstGeom>
          <a:noFill/>
          <a:ln w="9525">
            <a:noFill/>
            <a:miter lim="800000"/>
            <a:headEnd/>
            <a:tailEnd/>
          </a:ln>
          <a:effectLst/>
        </p:spPr>
        <p:txBody>
          <a:bodyPr wrap="none">
            <a:prstTxWarp prst="textNoShape">
              <a:avLst/>
            </a:prstTxWarp>
            <a:spAutoFit/>
          </a:bodyPr>
          <a:lstStyle/>
          <a:p>
            <a:r>
              <a:rPr lang="en-US" altLang="ja-JP" sz="1600" i="1" dirty="0">
                <a:latin typeface="Cambria"/>
              </a:rPr>
              <a:t>O</a:t>
            </a:r>
            <a:endParaRPr lang="en-US" altLang="ja-JP" i="1" dirty="0">
              <a:latin typeface="Cambria"/>
            </a:endParaRPr>
          </a:p>
        </p:txBody>
      </p:sp>
      <p:sp>
        <p:nvSpPr>
          <p:cNvPr id="157705" name="Rectangle 9"/>
          <p:cNvSpPr>
            <a:spLocks noChangeArrowheads="1"/>
          </p:cNvSpPr>
          <p:nvPr/>
        </p:nvSpPr>
        <p:spPr bwMode="auto">
          <a:xfrm>
            <a:off x="0" y="3943350"/>
            <a:ext cx="1066800" cy="319088"/>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D45298-4E86-5F40-8113-E1B4BDF821D2}" type="slidenum">
              <a:rPr lang="en-US" altLang="ja-JP"/>
              <a:pPr/>
              <a:t>62</a:t>
            </a:fld>
            <a:endParaRPr lang="en-US" altLang="ja-JP"/>
          </a:p>
        </p:txBody>
      </p:sp>
      <p:sp>
        <p:nvSpPr>
          <p:cNvPr id="133122" name="Rectangle 2"/>
          <p:cNvSpPr>
            <a:spLocks noGrp="1" noChangeArrowheads="1"/>
          </p:cNvSpPr>
          <p:nvPr>
            <p:ph type="title"/>
          </p:nvPr>
        </p:nvSpPr>
        <p:spPr>
          <a:xfrm>
            <a:off x="685800" y="76200"/>
            <a:ext cx="7772400" cy="1143000"/>
          </a:xfrm>
        </p:spPr>
        <p:txBody>
          <a:bodyPr/>
          <a:lstStyle/>
          <a:p>
            <a:r>
              <a:rPr lang="en-US" altLang="ja-JP"/>
              <a:t>Changing the Coordinate System</a:t>
            </a:r>
            <a:endParaRPr lang="en-US" altLang="ja-JP">
              <a:solidFill>
                <a:schemeClr val="tx1"/>
              </a:solidFill>
            </a:endParaRPr>
          </a:p>
        </p:txBody>
      </p:sp>
      <p:sp>
        <p:nvSpPr>
          <p:cNvPr id="133123" name="Rectangle 3"/>
          <p:cNvSpPr>
            <a:spLocks noGrp="1" noChangeArrowheads="1"/>
          </p:cNvSpPr>
          <p:nvPr>
            <p:ph type="body" idx="1"/>
          </p:nvPr>
        </p:nvSpPr>
        <p:spPr>
          <a:xfrm>
            <a:off x="1066800" y="1600200"/>
            <a:ext cx="7772400" cy="4953000"/>
          </a:xfrm>
        </p:spPr>
        <p:txBody>
          <a:bodyPr/>
          <a:lstStyle/>
          <a:p>
            <a:r>
              <a:rPr lang="en-US" altLang="ja-JP" sz="2000"/>
              <a:t>Many different choices are possible for the orthonormal base vectors and origin of the Cartesian coordinate system.  A vector is an example of an entity which is independent of the choice of coordinate system.  Its direction and magnitude must not change (and are, in fact, invariants), although its components will change with this choice.  </a:t>
            </a:r>
          </a:p>
          <a:p>
            <a:r>
              <a:rPr lang="en-US" altLang="ja-JP" sz="2000"/>
              <a:t>Why would we want to do something like this?  For example, although the </a:t>
            </a:r>
            <a:r>
              <a:rPr lang="en-US" altLang="ja-JP" sz="2000" i="1"/>
              <a:t>properties</a:t>
            </a:r>
            <a:r>
              <a:rPr lang="en-US" altLang="ja-JP" sz="2000"/>
              <a:t> are conveniently expressed in a crystal reference frame, experiments often place the crystals in a non-symmetric position with respect to an experimental frame.  Therefore we need some way of converting the coefficients of the property into the experimental frame.</a:t>
            </a:r>
          </a:p>
          <a:p>
            <a:r>
              <a:rPr lang="en-US" altLang="ja-JP" sz="2000"/>
              <a:t>Changing the coordinate system is also known as </a:t>
            </a:r>
            <a:r>
              <a:rPr lang="en-US" altLang="ja-JP" sz="2000" i="1"/>
              <a:t>axis transformation</a:t>
            </a:r>
            <a:r>
              <a:rPr lang="en-US" altLang="ja-JP" sz="2000"/>
              <a:t>.</a:t>
            </a:r>
          </a:p>
        </p:txBody>
      </p:sp>
      <p:sp>
        <p:nvSpPr>
          <p:cNvPr id="13312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AC2B0AD-1BFB-5D4C-B78E-BDC999FEBF3E}" type="slidenum">
              <a:rPr lang="en-US" altLang="ja-JP"/>
              <a:pPr/>
              <a:t>63</a:t>
            </a:fld>
            <a:endParaRPr lang="en-US" altLang="ja-JP"/>
          </a:p>
        </p:txBody>
      </p:sp>
      <p:sp>
        <p:nvSpPr>
          <p:cNvPr id="162818" name="Rectangle 2"/>
          <p:cNvSpPr>
            <a:spLocks noGrp="1" noChangeArrowheads="1"/>
          </p:cNvSpPr>
          <p:nvPr>
            <p:ph type="title"/>
          </p:nvPr>
        </p:nvSpPr>
        <p:spPr/>
        <p:txBody>
          <a:bodyPr/>
          <a:lstStyle/>
          <a:p>
            <a:r>
              <a:rPr lang="en-US" altLang="ja-JP"/>
              <a:t>Tensor: definition, contd.</a:t>
            </a:r>
          </a:p>
        </p:txBody>
      </p:sp>
      <p:sp>
        <p:nvSpPr>
          <p:cNvPr id="162819" name="Rectangle 3"/>
          <p:cNvSpPr>
            <a:spLocks noGrp="1" noChangeArrowheads="1"/>
          </p:cNvSpPr>
          <p:nvPr>
            <p:ph type="body" idx="1"/>
          </p:nvPr>
        </p:nvSpPr>
        <p:spPr>
          <a:xfrm>
            <a:off x="1066800" y="1219200"/>
            <a:ext cx="7848600" cy="5029200"/>
          </a:xfrm>
        </p:spPr>
        <p:txBody>
          <a:bodyPr/>
          <a:lstStyle/>
          <a:p>
            <a:r>
              <a:rPr lang="en-US" altLang="ja-JP" sz="2400" dirty="0"/>
              <a:t>In order for a quantity to “qualify” as a </a:t>
            </a:r>
            <a:r>
              <a:rPr lang="en-US" altLang="ja-JP" sz="2400" i="1" dirty="0"/>
              <a:t>tensor </a:t>
            </a:r>
            <a:r>
              <a:rPr lang="en-US" altLang="ja-JP" sz="2400" dirty="0"/>
              <a:t>it has to obey the </a:t>
            </a:r>
            <a:r>
              <a:rPr lang="en-US" altLang="ja-JP" sz="2400" i="1" dirty="0"/>
              <a:t>axis transformation rule</a:t>
            </a:r>
            <a:r>
              <a:rPr lang="en-US" altLang="ja-JP" sz="2400" dirty="0"/>
              <a:t>, as discussed in the previous slides.</a:t>
            </a:r>
          </a:p>
          <a:p>
            <a:r>
              <a:rPr lang="en-US" altLang="ja-JP" sz="2400" dirty="0"/>
              <a:t>The </a:t>
            </a:r>
            <a:r>
              <a:rPr lang="en-US" altLang="ja-JP" sz="2400" i="1" dirty="0"/>
              <a:t>transformation rule </a:t>
            </a:r>
            <a:r>
              <a:rPr lang="en-US" altLang="ja-JP" sz="2400" dirty="0"/>
              <a:t>defines relationships between transformed and untransformed tensors of various ranks.</a:t>
            </a:r>
            <a:br>
              <a:rPr lang="en-US" altLang="ja-JP" sz="2400" dirty="0"/>
            </a:br>
            <a:r>
              <a:rPr lang="en-US" altLang="ja-JP" sz="2400" dirty="0"/>
              <a:t/>
            </a:r>
            <a:br>
              <a:rPr lang="en-US" altLang="ja-JP" sz="2400" dirty="0"/>
            </a:br>
            <a:r>
              <a:rPr lang="en-US" altLang="ja-JP" sz="2400" dirty="0"/>
              <a:t>Vector:			</a:t>
            </a:r>
            <a:r>
              <a:rPr lang="en-US" altLang="ja-JP" sz="2400" i="1" dirty="0" err="1">
                <a:latin typeface="Cambria"/>
              </a:rPr>
              <a:t>V’</a:t>
            </a:r>
            <a:r>
              <a:rPr lang="en-US" altLang="ja-JP" sz="2400" i="1" baseline="-25000" dirty="0" err="1">
                <a:latin typeface="Cambria"/>
              </a:rPr>
              <a:t>i</a:t>
            </a:r>
            <a:r>
              <a:rPr lang="en-US" altLang="ja-JP" sz="2400" i="1" baseline="-25000" dirty="0">
                <a:latin typeface="Cambria"/>
              </a:rPr>
              <a:t> </a:t>
            </a:r>
            <a:r>
              <a:rPr lang="en-US" altLang="ja-JP" sz="2400" i="1" dirty="0">
                <a:latin typeface="Cambria"/>
              </a:rPr>
              <a:t> = </a:t>
            </a:r>
            <a:r>
              <a:rPr lang="en-US" altLang="ja-JP" sz="2400" i="1" dirty="0" err="1">
                <a:latin typeface="Cambria"/>
              </a:rPr>
              <a:t>a</a:t>
            </a:r>
            <a:r>
              <a:rPr lang="en-US" altLang="ja-JP" sz="2400" i="1" baseline="-25000" dirty="0" err="1">
                <a:latin typeface="Cambria"/>
              </a:rPr>
              <a:t>ij</a:t>
            </a:r>
            <a:r>
              <a:rPr lang="en-US" altLang="ja-JP" sz="2400" i="1" dirty="0" err="1">
                <a:latin typeface="Cambria"/>
              </a:rPr>
              <a:t>V</a:t>
            </a:r>
            <a:r>
              <a:rPr lang="en-US" altLang="ja-JP" sz="2400" i="1" baseline="-25000" dirty="0" err="1">
                <a:latin typeface="Cambria"/>
              </a:rPr>
              <a:t>j</a:t>
            </a:r>
            <a:r>
              <a:rPr lang="en-US" altLang="ja-JP" sz="2400" i="1" baseline="-25000" dirty="0">
                <a:latin typeface="Cambria"/>
              </a:rPr>
              <a:t/>
            </a:r>
            <a:br>
              <a:rPr lang="en-US" altLang="ja-JP" sz="2400" i="1" baseline="-25000" dirty="0">
                <a:latin typeface="Cambria"/>
              </a:rPr>
            </a:br>
            <a:r>
              <a:rPr lang="en-US" altLang="ja-JP" sz="2400" dirty="0"/>
              <a:t>2</a:t>
            </a:r>
            <a:r>
              <a:rPr lang="en-US" altLang="ja-JP" sz="2400" baseline="30000" dirty="0"/>
              <a:t>nd</a:t>
            </a:r>
            <a:r>
              <a:rPr lang="en-US" altLang="ja-JP" sz="2400" dirty="0"/>
              <a:t> rank			</a:t>
            </a:r>
            <a:r>
              <a:rPr lang="en-US" altLang="ja-JP" sz="2400" i="1" dirty="0" err="1">
                <a:latin typeface="Cambria"/>
              </a:rPr>
              <a:t>T’</a:t>
            </a:r>
            <a:r>
              <a:rPr lang="en-US" altLang="ja-JP" sz="2400" i="1" baseline="-25000" dirty="0" err="1">
                <a:latin typeface="Cambria"/>
              </a:rPr>
              <a:t>ij</a:t>
            </a:r>
            <a:r>
              <a:rPr lang="en-US" altLang="ja-JP" sz="2400" i="1" baseline="-25000" dirty="0">
                <a:latin typeface="Cambria"/>
              </a:rPr>
              <a:t> </a:t>
            </a:r>
            <a:r>
              <a:rPr lang="en-US" altLang="ja-JP" sz="2400" i="1" dirty="0">
                <a:latin typeface="Cambria"/>
              </a:rPr>
              <a:t> = </a:t>
            </a:r>
            <a:r>
              <a:rPr lang="en-US" altLang="ja-JP" sz="2400" i="1" dirty="0" err="1">
                <a:latin typeface="Cambria"/>
              </a:rPr>
              <a:t>a</a:t>
            </a:r>
            <a:r>
              <a:rPr lang="en-US" altLang="ja-JP" sz="2400" i="1" baseline="-25000" dirty="0" err="1">
                <a:latin typeface="Cambria"/>
              </a:rPr>
              <a:t>ik</a:t>
            </a:r>
            <a:r>
              <a:rPr lang="en-US" altLang="ja-JP" sz="2400" i="1" dirty="0" err="1">
                <a:latin typeface="Cambria"/>
              </a:rPr>
              <a:t>a</a:t>
            </a:r>
            <a:r>
              <a:rPr lang="en-US" altLang="ja-JP" sz="2400" i="1" baseline="-25000" dirty="0" err="1">
                <a:latin typeface="Cambria"/>
              </a:rPr>
              <a:t>il</a:t>
            </a:r>
            <a:r>
              <a:rPr lang="en-US" altLang="ja-JP" sz="2400" i="1" dirty="0" err="1">
                <a:latin typeface="Cambria"/>
              </a:rPr>
              <a:t>T</a:t>
            </a:r>
            <a:r>
              <a:rPr lang="en-US" altLang="ja-JP" sz="2400" i="1" baseline="-25000" dirty="0" err="1">
                <a:latin typeface="Cambria"/>
              </a:rPr>
              <a:t>kl</a:t>
            </a:r>
            <a:r>
              <a:rPr lang="en-US" altLang="ja-JP" sz="2400" i="1" baseline="-25000" dirty="0"/>
              <a:t/>
            </a:r>
            <a:br>
              <a:rPr lang="en-US" altLang="ja-JP" sz="2400" i="1" baseline="-25000" dirty="0"/>
            </a:br>
            <a:r>
              <a:rPr lang="en-US" altLang="ja-JP" sz="2400" dirty="0"/>
              <a:t>3</a:t>
            </a:r>
            <a:r>
              <a:rPr lang="en-US" altLang="ja-JP" sz="2400" baseline="30000" dirty="0"/>
              <a:t>rd</a:t>
            </a:r>
            <a:r>
              <a:rPr lang="en-US" altLang="ja-JP" sz="2400" dirty="0"/>
              <a:t> rank	</a:t>
            </a:r>
            <a:r>
              <a:rPr lang="en-US" altLang="ja-JP" sz="2400" i="1" baseline="-25000" dirty="0"/>
              <a:t> </a:t>
            </a:r>
            <a:r>
              <a:rPr lang="en-US" altLang="ja-JP" sz="2400" dirty="0"/>
              <a:t>		</a:t>
            </a:r>
            <a:r>
              <a:rPr lang="en-US" altLang="ja-JP" sz="2400" i="1" dirty="0" err="1">
                <a:latin typeface="Cambria"/>
              </a:rPr>
              <a:t>T’</a:t>
            </a:r>
            <a:r>
              <a:rPr lang="en-US" altLang="ja-JP" sz="2400" i="1" baseline="-25000" dirty="0" err="1">
                <a:latin typeface="Cambria"/>
              </a:rPr>
              <a:t>ijk</a:t>
            </a:r>
            <a:r>
              <a:rPr lang="en-US" altLang="ja-JP" sz="2400" i="1" baseline="-25000" dirty="0">
                <a:latin typeface="Cambria"/>
              </a:rPr>
              <a:t> </a:t>
            </a:r>
            <a:r>
              <a:rPr lang="en-US" altLang="ja-JP" sz="2400" i="1" dirty="0">
                <a:latin typeface="Cambria"/>
              </a:rPr>
              <a:t> = </a:t>
            </a:r>
            <a:r>
              <a:rPr lang="en-US" altLang="ja-JP" sz="2400" i="1" dirty="0" err="1">
                <a:latin typeface="Cambria"/>
              </a:rPr>
              <a:t>a</a:t>
            </a:r>
            <a:r>
              <a:rPr lang="en-US" altLang="ja-JP" sz="2400" i="1" baseline="-25000" dirty="0" err="1">
                <a:latin typeface="Cambria"/>
              </a:rPr>
              <a:t>il</a:t>
            </a:r>
            <a:r>
              <a:rPr lang="en-US" altLang="ja-JP" sz="2400" i="1" dirty="0" err="1">
                <a:latin typeface="Cambria"/>
              </a:rPr>
              <a:t>a</a:t>
            </a:r>
            <a:r>
              <a:rPr lang="en-US" altLang="ja-JP" sz="2400" i="1" baseline="-25000" dirty="0" err="1">
                <a:latin typeface="Cambria"/>
              </a:rPr>
              <a:t>im</a:t>
            </a:r>
            <a:r>
              <a:rPr lang="en-US" altLang="ja-JP" sz="2400" i="1" dirty="0" err="1">
                <a:latin typeface="Cambria"/>
              </a:rPr>
              <a:t>a</a:t>
            </a:r>
            <a:r>
              <a:rPr lang="en-US" altLang="ja-JP" sz="2400" i="1" baseline="-25000" dirty="0" err="1">
                <a:latin typeface="Cambria"/>
              </a:rPr>
              <a:t>kn</a:t>
            </a:r>
            <a:r>
              <a:rPr lang="en-US" altLang="ja-JP" sz="2400" i="1" dirty="0" err="1">
                <a:latin typeface="Cambria"/>
              </a:rPr>
              <a:t>T</a:t>
            </a:r>
            <a:r>
              <a:rPr lang="en-US" altLang="ja-JP" sz="2400" i="1" baseline="-25000" dirty="0" err="1">
                <a:latin typeface="Cambria"/>
              </a:rPr>
              <a:t>lmn</a:t>
            </a:r>
            <a:r>
              <a:rPr lang="en-US" altLang="ja-JP" sz="2400" i="1" baseline="-25000" dirty="0"/>
              <a:t/>
            </a:r>
            <a:br>
              <a:rPr lang="en-US" altLang="ja-JP" sz="2400" i="1" baseline="-25000" dirty="0"/>
            </a:br>
            <a:r>
              <a:rPr lang="en-US" altLang="ja-JP" sz="2400" dirty="0"/>
              <a:t>4</a:t>
            </a:r>
            <a:r>
              <a:rPr lang="en-US" altLang="ja-JP" sz="2400" baseline="30000" dirty="0"/>
              <a:t>th</a:t>
            </a:r>
            <a:r>
              <a:rPr lang="en-US" altLang="ja-JP" sz="2400" dirty="0"/>
              <a:t> rank</a:t>
            </a:r>
            <a:r>
              <a:rPr lang="en-US" altLang="ja-JP" sz="2400" i="1" baseline="-25000" dirty="0"/>
              <a:t> </a:t>
            </a:r>
            <a:r>
              <a:rPr lang="en-US" altLang="ja-JP" sz="2400" dirty="0"/>
              <a:t>			</a:t>
            </a:r>
            <a:r>
              <a:rPr lang="en-US" altLang="ja-JP" sz="2400" i="1" dirty="0" err="1">
                <a:latin typeface="Cambria"/>
              </a:rPr>
              <a:t>T’</a:t>
            </a:r>
            <a:r>
              <a:rPr lang="en-US" altLang="ja-JP" sz="2400" i="1" baseline="-25000" dirty="0" err="1">
                <a:latin typeface="Cambria"/>
              </a:rPr>
              <a:t>ijkl</a:t>
            </a:r>
            <a:r>
              <a:rPr lang="en-US" altLang="ja-JP" sz="2400" i="1" baseline="-25000" dirty="0">
                <a:latin typeface="Cambria"/>
              </a:rPr>
              <a:t> </a:t>
            </a:r>
            <a:r>
              <a:rPr lang="en-US" altLang="ja-JP" sz="2400" i="1" dirty="0">
                <a:latin typeface="Cambria"/>
              </a:rPr>
              <a:t> = </a:t>
            </a:r>
            <a:r>
              <a:rPr lang="en-US" altLang="ja-JP" sz="2400" i="1" dirty="0" err="1">
                <a:latin typeface="Cambria"/>
              </a:rPr>
              <a:t>a</a:t>
            </a:r>
            <a:r>
              <a:rPr lang="en-US" altLang="ja-JP" sz="2400" i="1" baseline="-25000" dirty="0" err="1">
                <a:latin typeface="Cambria"/>
              </a:rPr>
              <a:t>im</a:t>
            </a:r>
            <a:r>
              <a:rPr lang="en-US" altLang="ja-JP" sz="2400" i="1" dirty="0" err="1">
                <a:latin typeface="Cambria"/>
              </a:rPr>
              <a:t>a</a:t>
            </a:r>
            <a:r>
              <a:rPr lang="en-US" altLang="ja-JP" sz="2400" i="1" baseline="-25000" dirty="0" err="1">
                <a:latin typeface="Cambria"/>
              </a:rPr>
              <a:t>in</a:t>
            </a:r>
            <a:r>
              <a:rPr lang="en-US" altLang="ja-JP" sz="2400" i="1" dirty="0" err="1">
                <a:latin typeface="Cambria"/>
              </a:rPr>
              <a:t>a</a:t>
            </a:r>
            <a:r>
              <a:rPr lang="en-US" altLang="ja-JP" sz="2400" i="1" baseline="-25000" dirty="0" err="1">
                <a:latin typeface="Cambria"/>
              </a:rPr>
              <a:t>ko</a:t>
            </a:r>
            <a:r>
              <a:rPr lang="en-US" altLang="ja-JP" sz="2400" i="1" dirty="0" err="1">
                <a:latin typeface="Cambria"/>
              </a:rPr>
              <a:t>a</a:t>
            </a:r>
            <a:r>
              <a:rPr lang="en-US" altLang="ja-JP" sz="2400" i="1" baseline="-25000" dirty="0" err="1">
                <a:latin typeface="Cambria"/>
              </a:rPr>
              <a:t>lp</a:t>
            </a:r>
            <a:r>
              <a:rPr lang="en-US" altLang="ja-JP" sz="2400" i="1" dirty="0" err="1">
                <a:latin typeface="Cambria"/>
              </a:rPr>
              <a:t>T</a:t>
            </a:r>
            <a:r>
              <a:rPr lang="en-US" altLang="ja-JP" sz="2400" i="1" baseline="-25000" dirty="0" err="1">
                <a:latin typeface="Cambria"/>
              </a:rPr>
              <a:t>mnop</a:t>
            </a:r>
            <a:endParaRPr lang="en-US" altLang="ja-JP" sz="2400" i="1" baseline="-25000" dirty="0" smtClean="0"/>
          </a:p>
          <a:p>
            <a:pPr>
              <a:buNone/>
            </a:pPr>
            <a:endParaRPr lang="en-US" altLang="ja-JP" sz="2400" i="1" baseline="-25000" dirty="0" smtClean="0"/>
          </a:p>
          <a:p>
            <a:r>
              <a:rPr lang="en-US" altLang="ja-JP" b="1" dirty="0" smtClean="0">
                <a:solidFill>
                  <a:srgbClr val="FF0000"/>
                </a:solidFill>
              </a:rPr>
              <a:t>This rule is a critical piece of information, which you must know how to use.</a:t>
            </a:r>
          </a:p>
          <a:p>
            <a:endParaRPr lang="ja-JP" altLang="en-US" sz="2400" i="1" baseline="-25000" dirty="0"/>
          </a:p>
        </p:txBody>
      </p:sp>
      <p:sp>
        <p:nvSpPr>
          <p:cNvPr id="8"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Motivation for Axis Transformation</a:t>
            </a:r>
            <a:endParaRPr lang="ja-JP" altLang="en-US" dirty="0"/>
          </a:p>
        </p:txBody>
      </p:sp>
      <p:sp>
        <p:nvSpPr>
          <p:cNvPr id="3" name="Content Placeholder 2"/>
          <p:cNvSpPr>
            <a:spLocks noGrp="1"/>
          </p:cNvSpPr>
          <p:nvPr>
            <p:ph idx="1"/>
          </p:nvPr>
        </p:nvSpPr>
        <p:spPr>
          <a:xfrm>
            <a:off x="1066800" y="1219200"/>
            <a:ext cx="7772400" cy="1981200"/>
          </a:xfrm>
        </p:spPr>
        <p:txBody>
          <a:bodyPr/>
          <a:lstStyle/>
          <a:p>
            <a:r>
              <a:rPr lang="en-US" altLang="ja-JP" sz="2400" dirty="0" smtClean="0"/>
              <a:t>One motivation for axis transformations is the need to solve problems where the specimen shape (and the stimulus direction) does not align with the crystal axes.  Consider what happens when you apply a force parallel to the sides of this specimen …</a:t>
            </a:r>
            <a:endParaRPr lang="ja-JP" altLang="en-US" sz="24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64</a:t>
            </a:fld>
            <a:endParaRPr lang="en-US" altLang="ja-JP"/>
          </a:p>
        </p:txBody>
      </p:sp>
      <p:pic>
        <p:nvPicPr>
          <p:cNvPr id="5" name="Picture 4" descr="pt10p3.jpg"/>
          <p:cNvPicPr>
            <a:picLocks noChangeAspect="1"/>
          </p:cNvPicPr>
          <p:nvPr/>
        </p:nvPicPr>
        <p:blipFill>
          <a:blip r:embed="rId2"/>
          <a:srcRect t="73817"/>
          <a:stretch>
            <a:fillRect/>
          </a:stretch>
        </p:blipFill>
        <p:spPr>
          <a:xfrm>
            <a:off x="3886200" y="4191000"/>
            <a:ext cx="4914900" cy="1300163"/>
          </a:xfrm>
          <a:prstGeom prst="rect">
            <a:avLst/>
          </a:prstGeom>
        </p:spPr>
      </p:pic>
      <p:cxnSp>
        <p:nvCxnSpPr>
          <p:cNvPr id="7" name="Straight Arrow Connector 6"/>
          <p:cNvCxnSpPr/>
          <p:nvPr/>
        </p:nvCxnSpPr>
        <p:spPr bwMode="auto">
          <a:xfrm flipV="1">
            <a:off x="6019800" y="3657600"/>
            <a:ext cx="1295400" cy="114300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cxnSp>
        <p:nvCxnSpPr>
          <p:cNvPr id="8" name="Straight Arrow Connector 7"/>
          <p:cNvCxnSpPr/>
          <p:nvPr/>
        </p:nvCxnSpPr>
        <p:spPr bwMode="auto">
          <a:xfrm rot="16200000" flipH="1">
            <a:off x="5900481" y="4909880"/>
            <a:ext cx="1395119" cy="112952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sp>
        <p:nvSpPr>
          <p:cNvPr id="11" name="TextBox 10"/>
          <p:cNvSpPr txBox="1"/>
          <p:nvPr/>
        </p:nvSpPr>
        <p:spPr>
          <a:xfrm>
            <a:off x="7239000" y="3124200"/>
            <a:ext cx="911427" cy="461665"/>
          </a:xfrm>
          <a:prstGeom prst="rect">
            <a:avLst/>
          </a:prstGeom>
          <a:noFill/>
        </p:spPr>
        <p:txBody>
          <a:bodyPr wrap="none" rtlCol="0">
            <a:spAutoFit/>
          </a:bodyPr>
          <a:lstStyle/>
          <a:p>
            <a:r>
              <a:rPr kumimoji="1" lang="en-US" altLang="ja-JP" dirty="0" smtClean="0">
                <a:latin typeface="Cambria"/>
              </a:rPr>
              <a:t>[100]</a:t>
            </a:r>
            <a:endParaRPr kumimoji="1" lang="ja-JP" altLang="en-US" dirty="0">
              <a:latin typeface="Cambria"/>
            </a:endParaRPr>
          </a:p>
        </p:txBody>
      </p:sp>
      <p:sp>
        <p:nvSpPr>
          <p:cNvPr id="12" name="TextBox 11"/>
          <p:cNvSpPr txBox="1"/>
          <p:nvPr/>
        </p:nvSpPr>
        <p:spPr>
          <a:xfrm>
            <a:off x="7239000" y="5867400"/>
            <a:ext cx="911427" cy="461665"/>
          </a:xfrm>
          <a:prstGeom prst="rect">
            <a:avLst/>
          </a:prstGeom>
          <a:noFill/>
        </p:spPr>
        <p:txBody>
          <a:bodyPr wrap="none" rtlCol="0">
            <a:spAutoFit/>
          </a:bodyPr>
          <a:lstStyle/>
          <a:p>
            <a:r>
              <a:rPr kumimoji="1" lang="en-US" altLang="ja-JP" dirty="0" smtClean="0">
                <a:latin typeface="Cambria"/>
              </a:rPr>
              <a:t>[110]</a:t>
            </a:r>
            <a:endParaRPr kumimoji="1" lang="ja-JP" altLang="en-US" dirty="0">
              <a:latin typeface="Cambria"/>
            </a:endParaRPr>
          </a:p>
        </p:txBody>
      </p:sp>
      <p:sp>
        <p:nvSpPr>
          <p:cNvPr id="15" name="TextBox 14"/>
          <p:cNvSpPr txBox="1"/>
          <p:nvPr/>
        </p:nvSpPr>
        <p:spPr>
          <a:xfrm>
            <a:off x="1371600" y="3581400"/>
            <a:ext cx="2438400" cy="2800766"/>
          </a:xfrm>
          <a:prstGeom prst="rect">
            <a:avLst/>
          </a:prstGeom>
          <a:noFill/>
        </p:spPr>
        <p:txBody>
          <a:bodyPr wrap="square" rtlCol="0">
            <a:spAutoFit/>
          </a:bodyPr>
          <a:lstStyle/>
          <a:p>
            <a:r>
              <a:rPr kumimoji="1" lang="en-US" altLang="ja-JP" sz="1600" dirty="0" smtClean="0">
                <a:latin typeface="Cambria"/>
              </a:rPr>
              <a:t>The direction parallel to the long edge does not line up with any simple, low index crystal direction.  Therefore we have to find a way to </a:t>
            </a:r>
            <a:r>
              <a:rPr kumimoji="1" lang="en-US" altLang="ja-JP" sz="1600" i="1" dirty="0" smtClean="0">
                <a:latin typeface="Cambria"/>
              </a:rPr>
              <a:t>transform</a:t>
            </a:r>
            <a:r>
              <a:rPr kumimoji="1" lang="en-US" altLang="ja-JP" sz="1600" dirty="0" smtClean="0">
                <a:latin typeface="Cambria"/>
              </a:rPr>
              <a:t> the properties that we know for the material into the frame of the problem (or vice versa).</a:t>
            </a:r>
            <a:endParaRPr kumimoji="1" lang="ja-JP" altLang="en-US" sz="1600" dirty="0">
              <a:latin typeface="Cambria"/>
            </a:endParaRPr>
          </a:p>
        </p:txBody>
      </p:sp>
      <p:sp>
        <p:nvSpPr>
          <p:cNvPr id="16" name="TextBox 15"/>
          <p:cNvSpPr txBox="1"/>
          <p:nvPr/>
        </p:nvSpPr>
        <p:spPr>
          <a:xfrm>
            <a:off x="1219200" y="6477000"/>
            <a:ext cx="6552242" cy="307777"/>
          </a:xfrm>
          <a:prstGeom prst="rect">
            <a:avLst/>
          </a:prstGeom>
          <a:noFill/>
        </p:spPr>
        <p:txBody>
          <a:bodyPr wrap="none" rtlCol="0">
            <a:spAutoFit/>
          </a:bodyPr>
          <a:lstStyle/>
          <a:p>
            <a:r>
              <a:rPr kumimoji="1" lang="en-US" altLang="ja-JP" sz="1400" i="1" dirty="0" smtClean="0">
                <a:latin typeface="Cambria"/>
              </a:rPr>
              <a:t>Image of Pt surface from www.cup.uni-muenchen.de/pc/wintterlin/IMGs/pt10p3.jpg</a:t>
            </a:r>
            <a:endParaRPr kumimoji="1" lang="ja-JP" altLang="en-US" sz="1400" i="1" dirty="0">
              <a:latin typeface="Cambria"/>
            </a:endParaRPr>
          </a:p>
        </p:txBody>
      </p:sp>
      <p:sp>
        <p:nvSpPr>
          <p:cNvPr id="17" name="Left-Right Arrow 16"/>
          <p:cNvSpPr/>
          <p:nvPr/>
        </p:nvSpPr>
        <p:spPr bwMode="auto">
          <a:xfrm>
            <a:off x="4724400" y="3581400"/>
            <a:ext cx="1524000" cy="228600"/>
          </a:xfrm>
          <a:prstGeom prst="leftRightArrow">
            <a:avLst/>
          </a:prstGeom>
          <a:solidFill>
            <a:srgbClr val="0810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Cambria"/>
            </a:endParaRPr>
          </a:p>
        </p:txBody>
      </p:sp>
      <p:sp>
        <p:nvSpPr>
          <p:cNvPr id="18" name="TextBox 17"/>
          <p:cNvSpPr txBox="1"/>
          <p:nvPr/>
        </p:nvSpPr>
        <p:spPr>
          <a:xfrm>
            <a:off x="4495800" y="3729335"/>
            <a:ext cx="2054769" cy="461665"/>
          </a:xfrm>
          <a:prstGeom prst="rect">
            <a:avLst/>
          </a:prstGeom>
          <a:noFill/>
        </p:spPr>
        <p:txBody>
          <a:bodyPr wrap="none" rtlCol="0">
            <a:spAutoFit/>
          </a:bodyPr>
          <a:lstStyle/>
          <a:p>
            <a:r>
              <a:rPr kumimoji="1" lang="en-US" altLang="ja-JP" dirty="0" smtClean="0">
                <a:latin typeface="Cambria"/>
              </a:rPr>
              <a:t>Applied stress</a:t>
            </a:r>
            <a:endParaRPr kumimoji="1" lang="ja-JP" altLang="en-US" dirty="0">
              <a:latin typeface="Cambria"/>
            </a:endParaRPr>
          </a:p>
        </p:txBody>
      </p:sp>
      <p:sp>
        <p:nvSpPr>
          <p:cNvPr id="1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7CFAFB9-61B9-2642-AF52-10CD45FD0C58}" type="slidenum">
              <a:rPr lang="en-US" altLang="ja-JP"/>
              <a:pPr/>
              <a:t>65</a:t>
            </a:fld>
            <a:endParaRPr lang="en-US" altLang="ja-JP"/>
          </a:p>
        </p:txBody>
      </p:sp>
      <p:sp>
        <p:nvSpPr>
          <p:cNvPr id="134146" name="Rectangle 2"/>
          <p:cNvSpPr>
            <a:spLocks noGrp="1" noChangeArrowheads="1"/>
          </p:cNvSpPr>
          <p:nvPr>
            <p:ph type="body" idx="1"/>
          </p:nvPr>
        </p:nvSpPr>
        <p:spPr>
          <a:xfrm>
            <a:off x="1171575" y="1219200"/>
            <a:ext cx="7772400" cy="4648200"/>
          </a:xfrm>
        </p:spPr>
        <p:txBody>
          <a:bodyPr/>
          <a:lstStyle/>
          <a:p>
            <a:r>
              <a:rPr lang="en-US" altLang="ja-JP" sz="2400" dirty="0"/>
              <a:t>Consider a </a:t>
            </a:r>
            <a:r>
              <a:rPr lang="en-US" altLang="ja-JP" sz="2400" i="1" dirty="0"/>
              <a:t>new</a:t>
            </a:r>
            <a:r>
              <a:rPr lang="en-US" altLang="ja-JP" sz="2400" dirty="0"/>
              <a:t> </a:t>
            </a:r>
            <a:r>
              <a:rPr lang="en-US" altLang="ja-JP" sz="2400" dirty="0" err="1"/>
              <a:t>orthonormal</a:t>
            </a:r>
            <a:r>
              <a:rPr lang="en-US" altLang="ja-JP" sz="2400" dirty="0"/>
              <a:t> system consisting of right-handed base </a:t>
            </a:r>
            <a:r>
              <a:rPr lang="en-US" altLang="ja-JP" sz="2400" dirty="0" smtClean="0"/>
              <a:t>vectors:</a:t>
            </a:r>
            <a:br>
              <a:rPr lang="en-US" altLang="ja-JP" sz="2400" dirty="0" smtClean="0"/>
            </a:br>
            <a:r>
              <a:rPr lang="en-US" altLang="ja-JP" sz="2400" dirty="0" smtClean="0"/>
              <a:t>These all have the </a:t>
            </a:r>
            <a:r>
              <a:rPr lang="en-US" altLang="ja-JP" sz="2400" dirty="0"/>
              <a:t>same origin, </a:t>
            </a:r>
            <a:r>
              <a:rPr lang="en-US" altLang="ja-JP" sz="2400" i="1" dirty="0" err="1">
                <a:latin typeface="Cambria"/>
              </a:rPr>
              <a:t>o</a:t>
            </a:r>
            <a:r>
              <a:rPr lang="en-US" altLang="ja-JP" sz="2400" dirty="0"/>
              <a:t>,</a:t>
            </a:r>
            <a:r>
              <a:rPr lang="en-US" altLang="ja-JP" sz="2400" dirty="0" smtClean="0"/>
              <a:t> </a:t>
            </a:r>
            <a:br>
              <a:rPr lang="en-US" altLang="ja-JP" sz="2400" dirty="0" smtClean="0"/>
            </a:br>
            <a:r>
              <a:rPr lang="en-US" altLang="ja-JP" sz="2400" dirty="0" smtClean="0"/>
              <a:t>associated with</a:t>
            </a:r>
            <a:br>
              <a:rPr lang="en-US" altLang="ja-JP" sz="2400" dirty="0" smtClean="0"/>
            </a:br>
            <a:endParaRPr lang="en-US" altLang="ja-JP" sz="2400" dirty="0" smtClean="0"/>
          </a:p>
          <a:p>
            <a:r>
              <a:rPr lang="en-US" altLang="ja-JP" sz="2400" dirty="0" smtClean="0"/>
              <a:t>The vector </a:t>
            </a:r>
            <a:r>
              <a:rPr lang="en-US" altLang="ja-JP" sz="2400" i="1" dirty="0" err="1" smtClean="0">
                <a:latin typeface="Cambria"/>
              </a:rPr>
              <a:t>v</a:t>
            </a:r>
            <a:r>
              <a:rPr lang="en-US" altLang="ja-JP" sz="2400" dirty="0" smtClean="0"/>
              <a:t> is </a:t>
            </a:r>
            <a:r>
              <a:rPr lang="en-US" altLang="ja-JP" sz="2400" dirty="0"/>
              <a:t>clearly expressed equally well in either coordinate system:</a:t>
            </a:r>
            <a:br>
              <a:rPr lang="en-US" altLang="ja-JP" sz="2400" dirty="0"/>
            </a:br>
            <a:r>
              <a:rPr lang="en-US" altLang="ja-JP" sz="2400" dirty="0"/>
              <a:t/>
            </a:r>
            <a:br>
              <a:rPr lang="en-US" altLang="ja-JP" sz="2400" dirty="0"/>
            </a:br>
            <a:r>
              <a:rPr lang="en-US" altLang="ja-JP" sz="2400" dirty="0" smtClean="0"/>
              <a:t/>
            </a:r>
            <a:br>
              <a:rPr lang="en-US" altLang="ja-JP" sz="2400" dirty="0" smtClean="0"/>
            </a:br>
            <a:r>
              <a:rPr lang="en-US" altLang="ja-JP" sz="2400" dirty="0" smtClean="0"/>
              <a:t/>
            </a:r>
            <a:br>
              <a:rPr lang="en-US" altLang="ja-JP" sz="2400" dirty="0" smtClean="0"/>
            </a:br>
            <a:r>
              <a:rPr lang="en-US" altLang="ja-JP" sz="2400" dirty="0" smtClean="0"/>
              <a:t>Note </a:t>
            </a:r>
            <a:r>
              <a:rPr lang="en-US" altLang="ja-JP" sz="2400" dirty="0"/>
              <a:t>- same</a:t>
            </a:r>
            <a:r>
              <a:rPr lang="en-US" altLang="ja-JP" sz="2400" dirty="0" smtClean="0"/>
              <a:t> physical vector but different </a:t>
            </a:r>
            <a:r>
              <a:rPr lang="en-US" altLang="ja-JP" sz="2400" dirty="0"/>
              <a:t>values of the components. </a:t>
            </a:r>
            <a:r>
              <a:rPr lang="en-US" altLang="ja-JP" sz="2400" dirty="0" smtClean="0"/>
              <a:t> </a:t>
            </a:r>
          </a:p>
          <a:p>
            <a:r>
              <a:rPr lang="en-US" altLang="ja-JP" sz="2400" dirty="0" smtClean="0"/>
              <a:t>We </a:t>
            </a:r>
            <a:r>
              <a:rPr lang="en-US" altLang="ja-JP" sz="2400" dirty="0"/>
              <a:t>need to find a relationship between the two sets of components for the vector. </a:t>
            </a:r>
          </a:p>
        </p:txBody>
      </p:sp>
      <p:graphicFrame>
        <p:nvGraphicFramePr>
          <p:cNvPr id="134151" name="Object 7"/>
          <p:cNvGraphicFramePr>
            <a:graphicFrameLocks noChangeAspect="1"/>
          </p:cNvGraphicFramePr>
          <p:nvPr/>
        </p:nvGraphicFramePr>
        <p:xfrm>
          <a:off x="4351338" y="3886200"/>
          <a:ext cx="3192462" cy="687115"/>
        </p:xfrm>
        <a:graphic>
          <a:graphicData uri="http://schemas.openxmlformats.org/presentationml/2006/ole">
            <mc:AlternateContent xmlns:mc="http://schemas.openxmlformats.org/markup-compatibility/2006">
              <mc:Choice xmlns:v="urn:schemas-microsoft-com:vml" Requires="v">
                <p:oleObj spid="_x0000_s108562" name="Equation" r:id="rId3" imgW="825500" imgH="177800" progId="Equation.3">
                  <p:embed/>
                </p:oleObj>
              </mc:Choice>
              <mc:Fallback>
                <p:oleObj name="Equation" r:id="rId3" imgW="8255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338" y="3886200"/>
                        <a:ext cx="3192462" cy="68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1403054154"/>
              </p:ext>
            </p:extLst>
          </p:nvPr>
        </p:nvGraphicFramePr>
        <p:xfrm>
          <a:off x="4495800" y="1600200"/>
          <a:ext cx="1974850" cy="469900"/>
        </p:xfrm>
        <a:graphic>
          <a:graphicData uri="http://schemas.openxmlformats.org/presentationml/2006/ole">
            <mc:AlternateContent xmlns:mc="http://schemas.openxmlformats.org/markup-compatibility/2006">
              <mc:Choice xmlns:v="urn:schemas-microsoft-com:vml" Requires="v">
                <p:oleObj spid="_x0000_s108563" name="Equation" r:id="rId5" imgW="749300" imgH="177800" progId="Equation.3">
                  <p:embed/>
                </p:oleObj>
              </mc:Choice>
              <mc:Fallback>
                <p:oleObj name="Equation" r:id="rId5" imgW="749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00200"/>
                        <a:ext cx="1974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4153" name="Rectangle 9"/>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New Axes</a:t>
            </a:r>
            <a:endParaRPr lang="en-US" altLang="ja-JP" sz="4400" i="1" dirty="0">
              <a:latin typeface="Cambria"/>
            </a:endParaRPr>
          </a:p>
        </p:txBody>
      </p:sp>
      <p:sp>
        <p:nvSpPr>
          <p:cNvPr id="134154" name="Rectangle 10"/>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aphicFrame>
        <p:nvGraphicFramePr>
          <p:cNvPr id="134155" name="Object 11"/>
          <p:cNvGraphicFramePr>
            <a:graphicFrameLocks noChangeAspect="1"/>
          </p:cNvGraphicFramePr>
          <p:nvPr/>
        </p:nvGraphicFramePr>
        <p:xfrm>
          <a:off x="3810000" y="2333040"/>
          <a:ext cx="1974850" cy="469900"/>
        </p:xfrm>
        <a:graphic>
          <a:graphicData uri="http://schemas.openxmlformats.org/presentationml/2006/ole">
            <mc:AlternateContent xmlns:mc="http://schemas.openxmlformats.org/markup-compatibility/2006">
              <mc:Choice xmlns:v="urn:schemas-microsoft-com:vml" Requires="v">
                <p:oleObj spid="_x0000_s108564" name="Equation" r:id="rId7" imgW="749300" imgH="177800" progId="Equation.3">
                  <p:embed/>
                </p:oleObj>
              </mc:Choice>
              <mc:Fallback>
                <p:oleObj name="Equation" r:id="rId7" imgW="7493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333040"/>
                        <a:ext cx="1974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D614E74-F5FB-0948-BC89-5FB5DEE71918}" type="slidenum">
              <a:rPr lang="en-US" smtClean="0"/>
              <a:pPr/>
              <a:t>66</a:t>
            </a:fld>
            <a:endParaRPr lang="en-US" smtClean="0"/>
          </a:p>
        </p:txBody>
      </p:sp>
      <p:sp>
        <p:nvSpPr>
          <p:cNvPr id="111618" name="Rectangle 2"/>
          <p:cNvSpPr>
            <a:spLocks noGrp="1" noChangeArrowheads="1"/>
          </p:cNvSpPr>
          <p:nvPr>
            <p:ph type="title"/>
          </p:nvPr>
        </p:nvSpPr>
        <p:spPr/>
        <p:txBody>
          <a:bodyPr/>
          <a:lstStyle/>
          <a:p>
            <a:pPr>
              <a:defRPr/>
            </a:pPr>
            <a:r>
              <a:rPr lang="en-US"/>
              <a:t>Anisotropy in Composites</a:t>
            </a:r>
          </a:p>
        </p:txBody>
      </p:sp>
      <p:sp>
        <p:nvSpPr>
          <p:cNvPr id="61444" name="Rectangle 3"/>
          <p:cNvSpPr>
            <a:spLocks noGrp="1" noChangeArrowheads="1"/>
          </p:cNvSpPr>
          <p:nvPr>
            <p:ph type="body" idx="1"/>
          </p:nvPr>
        </p:nvSpPr>
        <p:spPr>
          <a:xfrm>
            <a:off x="1219200" y="1447800"/>
            <a:ext cx="7772400" cy="4953000"/>
          </a:xfrm>
        </p:spPr>
        <p:txBody>
          <a:bodyPr/>
          <a:lstStyle/>
          <a:p>
            <a:pPr>
              <a:lnSpc>
                <a:spcPct val="90000"/>
              </a:lnSpc>
            </a:pPr>
            <a:r>
              <a:rPr lang="en-US"/>
              <a:t>The same methods developed here for describing the anisotropy of single crystals can be applied to composites.</a:t>
            </a:r>
          </a:p>
          <a:p>
            <a:pPr>
              <a:lnSpc>
                <a:spcPct val="90000"/>
              </a:lnSpc>
            </a:pPr>
            <a:r>
              <a:rPr lang="en-US"/>
              <a:t>Anisotropy is important in composites, </a:t>
            </a:r>
            <a:r>
              <a:rPr lang="en-US" i="1"/>
              <a:t>not</a:t>
            </a:r>
            <a:r>
              <a:rPr lang="en-US"/>
              <a:t> because of the intrinsic properties of the components but because of the </a:t>
            </a:r>
            <a:r>
              <a:rPr lang="en-US" i="1"/>
              <a:t>arrangement</a:t>
            </a:r>
            <a:r>
              <a:rPr lang="en-US"/>
              <a:t> of the components.</a:t>
            </a:r>
          </a:p>
          <a:p>
            <a:pPr>
              <a:lnSpc>
                <a:spcPct val="90000"/>
              </a:lnSpc>
            </a:pPr>
            <a:r>
              <a:rPr lang="en-US"/>
              <a:t>As an example, consider (a) a uniaxial composite (e.g. tennis racket handle) and (b) a flat panel cross-ply composite (e.g. wing surface).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ABDA29CF-49BE-DF43-B14E-1286258DE256}" type="slidenum">
              <a:rPr lang="en-US" smtClean="0"/>
              <a:pPr/>
              <a:t>67</a:t>
            </a:fld>
            <a:endParaRPr lang="en-US" smtClean="0"/>
          </a:p>
        </p:txBody>
      </p:sp>
      <p:sp>
        <p:nvSpPr>
          <p:cNvPr id="112642" name="Rectangle 2"/>
          <p:cNvSpPr>
            <a:spLocks noGrp="1" noChangeArrowheads="1"/>
          </p:cNvSpPr>
          <p:nvPr>
            <p:ph type="title"/>
          </p:nvPr>
        </p:nvSpPr>
        <p:spPr/>
        <p:txBody>
          <a:bodyPr/>
          <a:lstStyle/>
          <a:p>
            <a:pPr>
              <a:defRPr/>
            </a:pPr>
            <a:r>
              <a:rPr lang="en-US"/>
              <a:t>Fiber Symmetry</a:t>
            </a:r>
          </a:p>
        </p:txBody>
      </p:sp>
      <p:sp>
        <p:nvSpPr>
          <p:cNvPr id="62468" name="Oval 3"/>
          <p:cNvSpPr>
            <a:spLocks noChangeArrowheads="1"/>
          </p:cNvSpPr>
          <p:nvPr/>
        </p:nvSpPr>
        <p:spPr bwMode="auto">
          <a:xfrm>
            <a:off x="3352800" y="3048000"/>
            <a:ext cx="2895600" cy="2819400"/>
          </a:xfrm>
          <a:prstGeom prst="ellipse">
            <a:avLst/>
          </a:prstGeom>
          <a:solidFill>
            <a:schemeClr val="hlink"/>
          </a:solidFill>
          <a:ln w="9525">
            <a:round/>
            <a:headEnd/>
            <a:tailEnd/>
          </a:ln>
          <a:scene3d>
            <a:camera prst="legacyObliqueRight">
              <a:rot lat="4200000" lon="21299992" rev="0"/>
            </a:camera>
            <a:lightRig rig="legacyFlat3" dir="b"/>
          </a:scene3d>
          <a:sp3d extrusionH="1801800" prstMaterial="legacyMetal">
            <a:bevelT w="13500" h="13500" prst="angle"/>
            <a:bevelB w="13500" h="13500" prst="angle"/>
            <a:extrusionClr>
              <a:schemeClr val="hlink"/>
            </a:extrusionClr>
          </a:sp3d>
        </p:spPr>
        <p:txBody>
          <a:bodyPr wrap="none" anchor="ctr">
            <a:prstTxWarp prst="textNoShape">
              <a:avLst/>
            </a:prstTxWarp>
            <a:flatTx/>
          </a:bodyPr>
          <a:lstStyle/>
          <a:p>
            <a:endParaRPr lang="en-US" dirty="0">
              <a:latin typeface="Cambria"/>
            </a:endParaRPr>
          </a:p>
        </p:txBody>
      </p:sp>
      <p:sp>
        <p:nvSpPr>
          <p:cNvPr id="62469" name="Line 4"/>
          <p:cNvSpPr>
            <a:spLocks noChangeShapeType="1"/>
          </p:cNvSpPr>
          <p:nvPr/>
        </p:nvSpPr>
        <p:spPr bwMode="auto">
          <a:xfrm flipV="1">
            <a:off x="4729163" y="1905000"/>
            <a:ext cx="223837" cy="25908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0" name="Line 5"/>
          <p:cNvSpPr>
            <a:spLocks noChangeShapeType="1"/>
          </p:cNvSpPr>
          <p:nvPr/>
        </p:nvSpPr>
        <p:spPr bwMode="auto">
          <a:xfrm>
            <a:off x="4724400" y="4495800"/>
            <a:ext cx="2286000" cy="2286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1" name="Line 6"/>
          <p:cNvSpPr>
            <a:spLocks noChangeShapeType="1"/>
          </p:cNvSpPr>
          <p:nvPr/>
        </p:nvSpPr>
        <p:spPr bwMode="auto">
          <a:xfrm flipH="1">
            <a:off x="3505200" y="4481513"/>
            <a:ext cx="1233488" cy="852487"/>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2" name="Text Box 7"/>
          <p:cNvSpPr txBox="1">
            <a:spLocks noChangeArrowheads="1"/>
          </p:cNvSpPr>
          <p:nvPr/>
        </p:nvSpPr>
        <p:spPr bwMode="auto">
          <a:xfrm>
            <a:off x="2879725" y="5294313"/>
            <a:ext cx="402674"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x</a:t>
            </a:r>
            <a:endParaRPr lang="en-US" dirty="0">
              <a:latin typeface="Cambria"/>
            </a:endParaRPr>
          </a:p>
        </p:txBody>
      </p:sp>
      <p:sp>
        <p:nvSpPr>
          <p:cNvPr id="62473" name="Text Box 8"/>
          <p:cNvSpPr txBox="1">
            <a:spLocks noChangeArrowheads="1"/>
          </p:cNvSpPr>
          <p:nvPr/>
        </p:nvSpPr>
        <p:spPr bwMode="auto">
          <a:xfrm>
            <a:off x="7162800" y="4648200"/>
            <a:ext cx="400132"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y</a:t>
            </a:r>
            <a:endParaRPr lang="en-US" dirty="0">
              <a:latin typeface="Cambria"/>
            </a:endParaRPr>
          </a:p>
        </p:txBody>
      </p:sp>
      <p:sp>
        <p:nvSpPr>
          <p:cNvPr id="62474" name="Text Box 9"/>
          <p:cNvSpPr txBox="1">
            <a:spLocks noChangeArrowheads="1"/>
          </p:cNvSpPr>
          <p:nvPr/>
        </p:nvSpPr>
        <p:spPr bwMode="auto">
          <a:xfrm>
            <a:off x="4876800" y="1371600"/>
            <a:ext cx="369875"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z</a:t>
            </a:r>
            <a:endParaRPr lang="en-US" dirty="0">
              <a:latin typeface="Cambr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11ED5C2E-EA7D-E14C-9D45-F619AFAB50AA}" type="slidenum">
              <a:rPr lang="en-US" smtClean="0"/>
              <a:pPr/>
              <a:t>68</a:t>
            </a:fld>
            <a:endParaRPr lang="en-US" smtClean="0"/>
          </a:p>
        </p:txBody>
      </p:sp>
      <p:sp>
        <p:nvSpPr>
          <p:cNvPr id="113666" name="Rectangle 2"/>
          <p:cNvSpPr>
            <a:spLocks noGrp="1" noChangeArrowheads="1"/>
          </p:cNvSpPr>
          <p:nvPr>
            <p:ph type="title"/>
          </p:nvPr>
        </p:nvSpPr>
        <p:spPr/>
        <p:txBody>
          <a:bodyPr/>
          <a:lstStyle/>
          <a:p>
            <a:pPr>
              <a:defRPr/>
            </a:pPr>
            <a:r>
              <a:rPr lang="en-US"/>
              <a:t>Fiber Symmetry</a:t>
            </a:r>
          </a:p>
        </p:txBody>
      </p:sp>
      <p:sp>
        <p:nvSpPr>
          <p:cNvPr id="63493" name="Rectangle 3"/>
          <p:cNvSpPr>
            <a:spLocks noGrp="1" noChangeArrowheads="1"/>
          </p:cNvSpPr>
          <p:nvPr>
            <p:ph type="body" idx="1"/>
          </p:nvPr>
        </p:nvSpPr>
        <p:spPr>
          <a:xfrm>
            <a:off x="1066800" y="1219200"/>
            <a:ext cx="7772400" cy="2286000"/>
          </a:xfrm>
        </p:spPr>
        <p:txBody>
          <a:bodyPr/>
          <a:lstStyle/>
          <a:p>
            <a:pPr>
              <a:lnSpc>
                <a:spcPct val="90000"/>
              </a:lnSpc>
            </a:pPr>
            <a:r>
              <a:rPr lang="en-US"/>
              <a:t>We will use the same </a:t>
            </a:r>
            <a:r>
              <a:rPr lang="en-US" i="1"/>
              <a:t>matrix notation</a:t>
            </a:r>
            <a:r>
              <a:rPr lang="en-US"/>
              <a:t> for stress, strain, stiffness and compliance as for single crystals.</a:t>
            </a:r>
          </a:p>
          <a:p>
            <a:pPr>
              <a:lnSpc>
                <a:spcPct val="90000"/>
              </a:lnSpc>
            </a:pPr>
            <a:r>
              <a:rPr lang="en-US"/>
              <a:t>The compliance matrix, </a:t>
            </a:r>
            <a:r>
              <a:rPr lang="en-US" b="1"/>
              <a:t>s</a:t>
            </a:r>
            <a:r>
              <a:rPr lang="en-US"/>
              <a:t>, has 5 independent coefficients.</a:t>
            </a:r>
          </a:p>
        </p:txBody>
      </p:sp>
      <p:graphicFrame>
        <p:nvGraphicFramePr>
          <p:cNvPr id="63490" name="Object 2"/>
          <p:cNvGraphicFramePr>
            <a:graphicFrameLocks noChangeAspect="1"/>
          </p:cNvGraphicFramePr>
          <p:nvPr/>
        </p:nvGraphicFramePr>
        <p:xfrm>
          <a:off x="3733800" y="3657600"/>
          <a:ext cx="5124450" cy="2932113"/>
        </p:xfrm>
        <a:graphic>
          <a:graphicData uri="http://schemas.openxmlformats.org/presentationml/2006/ole">
            <mc:AlternateContent xmlns:mc="http://schemas.openxmlformats.org/markup-compatibility/2006">
              <mc:Choice xmlns:v="urn:schemas-microsoft-com:vml" Requires="v">
                <p:oleObj spid="_x0000_s63496" name="Equation" r:id="rId3" imgW="2019300" imgH="1155700" progId="Equation.3">
                  <p:embed/>
                </p:oleObj>
              </mc:Choice>
              <mc:Fallback>
                <p:oleObj name="Equation" r:id="rId3" imgW="2019300" imgH="1155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657600"/>
                        <a:ext cx="512445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Slide Number Placeholder 5"/>
          <p:cNvSpPr>
            <a:spLocks noGrp="1"/>
          </p:cNvSpPr>
          <p:nvPr>
            <p:ph type="sldNum" sz="quarter" idx="12"/>
          </p:nvPr>
        </p:nvSpPr>
        <p:spPr>
          <a:noFill/>
        </p:spPr>
        <p:txBody>
          <a:bodyPr/>
          <a:lstStyle/>
          <a:p>
            <a:fld id="{3464AA54-104F-CC47-98C6-7FDC28D761C1}" type="slidenum">
              <a:rPr lang="en-US" smtClean="0"/>
              <a:pPr/>
              <a:t>69</a:t>
            </a:fld>
            <a:endParaRPr lang="en-US" smtClean="0"/>
          </a:p>
        </p:txBody>
      </p:sp>
      <p:sp>
        <p:nvSpPr>
          <p:cNvPr id="114690" name="Rectangle 2"/>
          <p:cNvSpPr>
            <a:spLocks noGrp="1" noChangeArrowheads="1"/>
          </p:cNvSpPr>
          <p:nvPr>
            <p:ph type="title"/>
          </p:nvPr>
        </p:nvSpPr>
        <p:spPr/>
        <p:txBody>
          <a:bodyPr/>
          <a:lstStyle/>
          <a:p>
            <a:pPr>
              <a:defRPr/>
            </a:pPr>
            <a:r>
              <a:rPr lang="en-US"/>
              <a:t>Relationships</a:t>
            </a:r>
          </a:p>
        </p:txBody>
      </p:sp>
      <p:sp>
        <p:nvSpPr>
          <p:cNvPr id="64519" name="Rectangle 3"/>
          <p:cNvSpPr>
            <a:spLocks noGrp="1" noChangeArrowheads="1"/>
          </p:cNvSpPr>
          <p:nvPr>
            <p:ph type="body" idx="1"/>
          </p:nvPr>
        </p:nvSpPr>
        <p:spPr>
          <a:xfrm>
            <a:off x="1219200" y="1447800"/>
            <a:ext cx="7772400" cy="4876800"/>
          </a:xfrm>
        </p:spPr>
        <p:txBody>
          <a:bodyPr/>
          <a:lstStyle/>
          <a:p>
            <a:pPr>
              <a:lnSpc>
                <a:spcPct val="90000"/>
              </a:lnSpc>
            </a:pPr>
            <a:r>
              <a:rPr lang="en-US" dirty="0"/>
              <a:t>For a uniaxial stress along the z (3) direction,</a:t>
            </a:r>
            <a:br>
              <a:rPr lang="en-US" dirty="0"/>
            </a:br>
            <a:r>
              <a:rPr lang="en-US" dirty="0"/>
              <a:t/>
            </a:r>
            <a:br>
              <a:rPr lang="en-US" dirty="0"/>
            </a:br>
            <a:endParaRPr lang="en-US" dirty="0"/>
          </a:p>
          <a:p>
            <a:pPr>
              <a:lnSpc>
                <a:spcPct val="90000"/>
              </a:lnSpc>
            </a:pPr>
            <a:r>
              <a:rPr lang="en-US" dirty="0"/>
              <a:t>This stress causes strain in the transverse plane: </a:t>
            </a:r>
            <a:r>
              <a:rPr lang="en-US" i="1" dirty="0">
                <a:latin typeface="Cambria"/>
              </a:rPr>
              <a:t>e</a:t>
            </a:r>
            <a:r>
              <a:rPr lang="en-US" i="1" baseline="-25000" dirty="0">
                <a:latin typeface="Cambria"/>
              </a:rPr>
              <a:t>11 </a:t>
            </a:r>
            <a:r>
              <a:rPr lang="en-US" i="1" dirty="0">
                <a:latin typeface="Cambria"/>
              </a:rPr>
              <a:t>= e</a:t>
            </a:r>
            <a:r>
              <a:rPr lang="en-US" i="1" baseline="-25000" dirty="0">
                <a:latin typeface="Cambria"/>
              </a:rPr>
              <a:t>22 </a:t>
            </a:r>
            <a:r>
              <a:rPr lang="en-US" i="1" dirty="0">
                <a:latin typeface="Cambria"/>
              </a:rPr>
              <a:t>= s</a:t>
            </a:r>
            <a:r>
              <a:rPr lang="en-US" i="1" baseline="-25000" dirty="0">
                <a:latin typeface="Cambria"/>
              </a:rPr>
              <a:t>12</a:t>
            </a:r>
            <a:r>
              <a:rPr lang="en-US" i="1" dirty="0">
                <a:latin typeface="Symbol" charset="2"/>
              </a:rPr>
              <a:t>s</a:t>
            </a:r>
            <a:r>
              <a:rPr lang="en-US" i="1" baseline="-25000" dirty="0">
                <a:latin typeface="Cambria"/>
              </a:rPr>
              <a:t>33</a:t>
            </a:r>
            <a:r>
              <a:rPr lang="en-US" dirty="0"/>
              <a:t>.  Therefore we can calculate Poisson’s ratio as:</a:t>
            </a:r>
            <a:br>
              <a:rPr lang="en-US" dirty="0"/>
            </a:br>
            <a:r>
              <a:rPr lang="en-US" dirty="0"/>
              <a:t/>
            </a:r>
            <a:br>
              <a:rPr lang="en-US" dirty="0"/>
            </a:br>
            <a:endParaRPr lang="en-US" dirty="0"/>
          </a:p>
          <a:p>
            <a:pPr>
              <a:lnSpc>
                <a:spcPct val="90000"/>
              </a:lnSpc>
            </a:pPr>
            <a:r>
              <a:rPr lang="en-US" dirty="0"/>
              <a:t>Similarly, stresses applied perpendicular to z give rise to different moduli and Poisson’s ratios.</a:t>
            </a:r>
          </a:p>
        </p:txBody>
      </p:sp>
      <p:graphicFrame>
        <p:nvGraphicFramePr>
          <p:cNvPr id="64514" name="Object 2"/>
          <p:cNvGraphicFramePr>
            <a:graphicFrameLocks noChangeAspect="1"/>
          </p:cNvGraphicFramePr>
          <p:nvPr/>
        </p:nvGraphicFramePr>
        <p:xfrm>
          <a:off x="3657600" y="1828800"/>
          <a:ext cx="2590800" cy="863600"/>
        </p:xfrm>
        <a:graphic>
          <a:graphicData uri="http://schemas.openxmlformats.org/presentationml/2006/ole">
            <mc:AlternateContent xmlns:mc="http://schemas.openxmlformats.org/markup-compatibility/2006">
              <mc:Choice xmlns:v="urn:schemas-microsoft-com:vml" Requires="v">
                <p:oleObj spid="_x0000_s64530" name="Equation" r:id="rId3" imgW="1181100" imgH="393700" progId="Equation.3">
                  <p:embed/>
                </p:oleObj>
              </mc:Choice>
              <mc:Fallback>
                <p:oleObj name="Equation" r:id="rId3" imgW="11811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800"/>
                        <a:ext cx="25908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3684588" y="3886200"/>
          <a:ext cx="2535237" cy="863600"/>
        </p:xfrm>
        <a:graphic>
          <a:graphicData uri="http://schemas.openxmlformats.org/presentationml/2006/ole">
            <mc:AlternateContent xmlns:mc="http://schemas.openxmlformats.org/markup-compatibility/2006">
              <mc:Choice xmlns:v="urn:schemas-microsoft-com:vml" Requires="v">
                <p:oleObj spid="_x0000_s64531" name="Equation" r:id="rId5" imgW="1155700" imgH="393700" progId="Equation.3">
                  <p:embed/>
                </p:oleObj>
              </mc:Choice>
              <mc:Fallback>
                <p:oleObj name="Equation" r:id="rId5" imgW="1155700" imgH="393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88" y="3886200"/>
                        <a:ext cx="25352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3733800" y="5618163"/>
          <a:ext cx="4595813" cy="752475"/>
        </p:xfrm>
        <a:graphic>
          <a:graphicData uri="http://schemas.openxmlformats.org/presentationml/2006/ole">
            <mc:AlternateContent xmlns:mc="http://schemas.openxmlformats.org/markup-compatibility/2006">
              <mc:Choice xmlns:v="urn:schemas-microsoft-com:vml" Requires="v">
                <p:oleObj spid="_x0000_s64532" name="Equation" r:id="rId7" imgW="2095500" imgH="342900" progId="Equation.3">
                  <p:embed/>
                </p:oleObj>
              </mc:Choice>
              <mc:Fallback>
                <p:oleObj name="Equation" r:id="rId7" imgW="2095500" imgH="342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618163"/>
                        <a:ext cx="459581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B31E415-6F08-1F43-8DBE-1D4514F2B437}" type="slidenum">
              <a:rPr lang="en-US" altLang="ja-JP"/>
              <a:pPr/>
              <a:t>7</a:t>
            </a:fld>
            <a:endParaRPr lang="en-US" altLang="ja-JP"/>
          </a:p>
        </p:txBody>
      </p:sp>
      <p:sp>
        <p:nvSpPr>
          <p:cNvPr id="173058" name="Rectangle 2"/>
          <p:cNvSpPr>
            <a:spLocks noGrp="1" noChangeArrowheads="1"/>
          </p:cNvSpPr>
          <p:nvPr>
            <p:ph type="title"/>
          </p:nvPr>
        </p:nvSpPr>
        <p:spPr/>
        <p:txBody>
          <a:bodyPr/>
          <a:lstStyle/>
          <a:p>
            <a:r>
              <a:rPr lang="en-US" altLang="ja-JP" sz="4000"/>
              <a:t>Application example: quartz oscillators</a:t>
            </a:r>
            <a:endParaRPr lang="en-US" altLang="ja-JP"/>
          </a:p>
        </p:txBody>
      </p:sp>
      <p:sp>
        <p:nvSpPr>
          <p:cNvPr id="173059" name="Rectangle 3"/>
          <p:cNvSpPr>
            <a:spLocks noGrp="1" noChangeArrowheads="1"/>
          </p:cNvSpPr>
          <p:nvPr>
            <p:ph type="body" idx="1"/>
          </p:nvPr>
        </p:nvSpPr>
        <p:spPr/>
        <p:txBody>
          <a:bodyPr/>
          <a:lstStyle/>
          <a:p>
            <a:r>
              <a:rPr lang="en-US" altLang="ja-JP" sz="2000" dirty="0"/>
              <a:t>Piezoelectric quartz crystals are commonly used for frequency control in watches and clocks.  Despite having small values of the piezoelectric coefficients, quartz has positive aspects of low losses and the availability of orientations with negligible temperature sensitivity. The property of </a:t>
            </a:r>
            <a:r>
              <a:rPr lang="en-US" altLang="ja-JP" sz="2000" dirty="0">
                <a:solidFill>
                  <a:srgbClr val="FF0000"/>
                </a:solidFill>
              </a:rPr>
              <a:t>piezoelectricity</a:t>
            </a:r>
            <a:r>
              <a:rPr lang="en-US" altLang="ja-JP" sz="2000" dirty="0"/>
              <a:t> relates </a:t>
            </a:r>
            <a:r>
              <a:rPr lang="en-US" altLang="ja-JP" sz="2000" dirty="0">
                <a:solidFill>
                  <a:srgbClr val="08109C"/>
                </a:solidFill>
              </a:rPr>
              <a:t>strain</a:t>
            </a:r>
            <a:r>
              <a:rPr lang="en-US" altLang="ja-JP" sz="2000" dirty="0"/>
              <a:t> to </a:t>
            </a:r>
            <a:r>
              <a:rPr lang="en-US" altLang="ja-JP" sz="2000" dirty="0">
                <a:solidFill>
                  <a:srgbClr val="159C0D"/>
                </a:solidFill>
              </a:rPr>
              <a:t>electric field</a:t>
            </a:r>
            <a:r>
              <a:rPr lang="en-US" altLang="ja-JP" sz="2000" dirty="0"/>
              <a:t>, or polarization to stress.</a:t>
            </a:r>
          </a:p>
          <a:p>
            <a:r>
              <a:rPr lang="en-US" altLang="ja-JP" sz="2000" dirty="0"/>
              <a:t>    </a:t>
            </a:r>
            <a:r>
              <a:rPr lang="en-US" altLang="ja-JP" sz="2000" i="1" dirty="0">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r>
              <a:rPr lang="en-US" altLang="ja-JP" sz="2000" dirty="0"/>
              <a:t>PZT, lead zirconium </a:t>
            </a:r>
            <a:r>
              <a:rPr lang="en-US" altLang="ja-JP" sz="2000" dirty="0" err="1"/>
              <a:t>titanate</a:t>
            </a:r>
            <a:r>
              <a:rPr lang="en-US" altLang="ja-JP" sz="2000" dirty="0"/>
              <a:t> PbZr</a:t>
            </a:r>
            <a:r>
              <a:rPr lang="en-US" altLang="ja-JP" sz="2000" baseline="-25000" dirty="0"/>
              <a:t>1-x</a:t>
            </a:r>
            <a:r>
              <a:rPr lang="en-US" altLang="ja-JP" sz="2000" dirty="0"/>
              <a:t>Ti</a:t>
            </a:r>
            <a:r>
              <a:rPr lang="en-US" altLang="ja-JP" sz="2000" baseline="-25000" dirty="0"/>
              <a:t>x</a:t>
            </a:r>
            <a:r>
              <a:rPr lang="en-US" altLang="ja-JP" sz="2000" dirty="0"/>
              <a:t>O</a:t>
            </a:r>
            <a:r>
              <a:rPr lang="en-US" altLang="ja-JP" sz="2000" baseline="-25000" dirty="0"/>
              <a:t>3</a:t>
            </a:r>
            <a:r>
              <a:rPr lang="en-US" altLang="ja-JP" sz="2000" dirty="0"/>
              <a:t>, is another commonly used piezoelectric material.</a:t>
            </a:r>
          </a:p>
        </p:txBody>
      </p:sp>
      <p:pic>
        <p:nvPicPr>
          <p:cNvPr id="173060" name="Picture 4" descr="Crystal_oscillator_4MHz"/>
          <p:cNvPicPr>
            <a:picLocks noChangeAspect="1" noChangeArrowheads="1"/>
          </p:cNvPicPr>
          <p:nvPr/>
        </p:nvPicPr>
        <p:blipFill>
          <a:blip r:embed="rId2"/>
          <a:srcRect/>
          <a:stretch>
            <a:fillRect/>
          </a:stretch>
        </p:blipFill>
        <p:spPr bwMode="auto">
          <a:xfrm>
            <a:off x="6324600" y="4191000"/>
            <a:ext cx="2438400" cy="2438400"/>
          </a:xfrm>
          <a:prstGeom prst="rect">
            <a:avLst/>
          </a:prstGeom>
          <a:noFill/>
        </p:spPr>
      </p:pic>
      <p:pic>
        <p:nvPicPr>
          <p:cNvPr id="173061" name="Picture 5" descr="Quartz_crystal_equivalent"/>
          <p:cNvPicPr>
            <a:picLocks noChangeAspect="1" noChangeArrowheads="1"/>
          </p:cNvPicPr>
          <p:nvPr/>
        </p:nvPicPr>
        <p:blipFill>
          <a:blip r:embed="rId3"/>
          <a:srcRect t="25748"/>
          <a:stretch>
            <a:fillRect/>
          </a:stretch>
        </p:blipFill>
        <p:spPr bwMode="auto">
          <a:xfrm>
            <a:off x="3414713" y="4572000"/>
            <a:ext cx="2312987" cy="13001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87326F02-E268-1C4F-B5DC-74CC2994B043}" type="slidenum">
              <a:rPr lang="en-US" smtClean="0"/>
              <a:pPr/>
              <a:t>70</a:t>
            </a:fld>
            <a:endParaRPr lang="en-US" smtClean="0"/>
          </a:p>
        </p:txBody>
      </p:sp>
      <p:sp>
        <p:nvSpPr>
          <p:cNvPr id="115714" name="Rectangle 2"/>
          <p:cNvSpPr>
            <a:spLocks noGrp="1" noChangeArrowheads="1"/>
          </p:cNvSpPr>
          <p:nvPr>
            <p:ph type="title"/>
          </p:nvPr>
        </p:nvSpPr>
        <p:spPr/>
        <p:txBody>
          <a:bodyPr/>
          <a:lstStyle/>
          <a:p>
            <a:pPr>
              <a:defRPr/>
            </a:pPr>
            <a:r>
              <a:rPr lang="en-US"/>
              <a:t>Relationships, contd.</a:t>
            </a:r>
          </a:p>
        </p:txBody>
      </p:sp>
      <p:sp>
        <p:nvSpPr>
          <p:cNvPr id="65540" name="Rectangle 3"/>
          <p:cNvSpPr>
            <a:spLocks noGrp="1" noChangeArrowheads="1"/>
          </p:cNvSpPr>
          <p:nvPr>
            <p:ph type="body" idx="1"/>
          </p:nvPr>
        </p:nvSpPr>
        <p:spPr/>
        <p:txBody>
          <a:bodyPr/>
          <a:lstStyle/>
          <a:p>
            <a:r>
              <a:rPr lang="en-US" dirty="0"/>
              <a:t>Similarly the torsional modulus is related to shears involving the z axis, i.e. </a:t>
            </a:r>
            <a:r>
              <a:rPr lang="en-US" i="1" dirty="0" err="1">
                <a:latin typeface="Cambria"/>
              </a:rPr>
              <a:t>yz</a:t>
            </a:r>
            <a:r>
              <a:rPr lang="en-US" dirty="0">
                <a:latin typeface="Cambria"/>
              </a:rPr>
              <a:t> </a:t>
            </a:r>
            <a:r>
              <a:rPr lang="en-US" dirty="0"/>
              <a:t>or </a:t>
            </a:r>
            <a:r>
              <a:rPr lang="en-US" i="1" dirty="0" err="1">
                <a:latin typeface="Cambria"/>
              </a:rPr>
              <a:t>xz</a:t>
            </a:r>
            <a:r>
              <a:rPr lang="en-US" dirty="0"/>
              <a:t> shears:</a:t>
            </a:r>
            <a:br>
              <a:rPr lang="en-US" dirty="0"/>
            </a:br>
            <a:r>
              <a:rPr lang="en-US" dirty="0"/>
              <a:t>				    </a:t>
            </a:r>
            <a:r>
              <a:rPr lang="en-US" i="1" dirty="0">
                <a:latin typeface="Cambria"/>
              </a:rPr>
              <a:t>s</a:t>
            </a:r>
            <a:r>
              <a:rPr lang="en-US" i="1" baseline="-25000" dirty="0">
                <a:latin typeface="Cambria"/>
              </a:rPr>
              <a:t>44</a:t>
            </a:r>
            <a:r>
              <a:rPr lang="en-US" i="1" dirty="0">
                <a:latin typeface="Cambria"/>
              </a:rPr>
              <a:t> = s</a:t>
            </a:r>
            <a:r>
              <a:rPr lang="en-US" i="1" baseline="-25000" dirty="0">
                <a:latin typeface="Cambria"/>
              </a:rPr>
              <a:t>55</a:t>
            </a:r>
            <a:r>
              <a:rPr lang="en-US" i="1" dirty="0">
                <a:latin typeface="Cambria"/>
              </a:rPr>
              <a:t> = 1/G</a:t>
            </a:r>
            <a:r>
              <a:rPr lang="en-US" i="1" dirty="0"/>
              <a:t/>
            </a:r>
            <a:br>
              <a:rPr lang="en-US" i="1" dirty="0"/>
            </a:br>
            <a:endParaRPr lang="en-US" dirty="0"/>
          </a:p>
          <a:p>
            <a:r>
              <a:rPr lang="en-US" dirty="0"/>
              <a:t>Shear in the </a:t>
            </a:r>
            <a:r>
              <a:rPr lang="en-US" dirty="0">
                <a:latin typeface="Cambria"/>
              </a:rPr>
              <a:t>x-y </a:t>
            </a:r>
            <a:r>
              <a:rPr lang="en-US" dirty="0"/>
              <a:t>plane (1-2 plane) is related to the other compliance coefficients:</a:t>
            </a:r>
            <a:br>
              <a:rPr lang="en-US" dirty="0"/>
            </a:br>
            <a:r>
              <a:rPr lang="en-US" dirty="0"/>
              <a:t>				 </a:t>
            </a:r>
            <a:r>
              <a:rPr lang="en-US" dirty="0">
                <a:latin typeface="Cambria"/>
              </a:rPr>
              <a:t>  </a:t>
            </a:r>
            <a:r>
              <a:rPr lang="en-US" i="1" dirty="0">
                <a:latin typeface="Cambria"/>
              </a:rPr>
              <a:t>s</a:t>
            </a:r>
            <a:r>
              <a:rPr lang="en-US" i="1" baseline="-25000" dirty="0">
                <a:latin typeface="Cambria"/>
              </a:rPr>
              <a:t>66</a:t>
            </a:r>
            <a:r>
              <a:rPr lang="en-US" i="1" dirty="0">
                <a:latin typeface="Cambria"/>
              </a:rPr>
              <a:t> = 2(s</a:t>
            </a:r>
            <a:r>
              <a:rPr lang="en-US" i="1" baseline="-25000" dirty="0">
                <a:latin typeface="Cambria"/>
              </a:rPr>
              <a:t>11</a:t>
            </a:r>
            <a:r>
              <a:rPr lang="en-US" i="1" dirty="0">
                <a:latin typeface="Cambria"/>
              </a:rPr>
              <a:t>-s</a:t>
            </a:r>
            <a:r>
              <a:rPr lang="en-US" i="1" baseline="-25000" dirty="0">
                <a:latin typeface="Cambria"/>
              </a:rPr>
              <a:t>12</a:t>
            </a:r>
            <a:r>
              <a:rPr lang="en-US" i="1" dirty="0">
                <a:latin typeface="Cambria"/>
              </a:rPr>
              <a:t>) = 1/</a:t>
            </a:r>
            <a:r>
              <a:rPr lang="en-US" i="1" dirty="0" err="1">
                <a:latin typeface="Cambria"/>
              </a:rPr>
              <a:t>G</a:t>
            </a:r>
            <a:r>
              <a:rPr lang="en-US" i="1" baseline="-25000" dirty="0" err="1">
                <a:latin typeface="Cambria"/>
              </a:rPr>
              <a:t>xy</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p:spPr>
        <p:txBody>
          <a:bodyPr/>
          <a:lstStyle/>
          <a:p>
            <a:fld id="{1E8354AE-769C-3845-B6B9-DDFA8C45DDCF}" type="slidenum">
              <a:rPr lang="en-US" smtClean="0"/>
              <a:pPr/>
              <a:t>71</a:t>
            </a:fld>
            <a:endParaRPr lang="en-US" smtClean="0"/>
          </a:p>
        </p:txBody>
      </p:sp>
      <p:sp>
        <p:nvSpPr>
          <p:cNvPr id="116738" name="Rectangle 2"/>
          <p:cNvSpPr>
            <a:spLocks noGrp="1" noChangeArrowheads="1"/>
          </p:cNvSpPr>
          <p:nvPr>
            <p:ph type="title"/>
          </p:nvPr>
        </p:nvSpPr>
        <p:spPr/>
        <p:txBody>
          <a:bodyPr/>
          <a:lstStyle/>
          <a:p>
            <a:pPr>
              <a:defRPr/>
            </a:pPr>
            <a:r>
              <a:rPr lang="en-US"/>
              <a:t>Plates: Orthotropic Symmetry</a:t>
            </a:r>
          </a:p>
        </p:txBody>
      </p:sp>
      <p:sp>
        <p:nvSpPr>
          <p:cNvPr id="66565" name="Rectangle 3"/>
          <p:cNvSpPr>
            <a:spLocks noGrp="1" noChangeArrowheads="1"/>
          </p:cNvSpPr>
          <p:nvPr>
            <p:ph type="body" idx="1"/>
          </p:nvPr>
        </p:nvSpPr>
        <p:spPr>
          <a:xfrm>
            <a:off x="1066800" y="1219200"/>
            <a:ext cx="7772400" cy="2286000"/>
          </a:xfrm>
        </p:spPr>
        <p:txBody>
          <a:bodyPr/>
          <a:lstStyle/>
          <a:p>
            <a:pPr>
              <a:lnSpc>
                <a:spcPct val="90000"/>
              </a:lnSpc>
            </a:pPr>
            <a:r>
              <a:rPr lang="en-US" sz="2400"/>
              <a:t>Again, we use the same </a:t>
            </a:r>
            <a:r>
              <a:rPr lang="en-US" sz="2400" i="1"/>
              <a:t>matrix notation</a:t>
            </a:r>
            <a:r>
              <a:rPr lang="en-US" sz="2400"/>
              <a:t> for stress, strain, stiffness and compliance as for single crystals.</a:t>
            </a:r>
          </a:p>
          <a:p>
            <a:pPr>
              <a:lnSpc>
                <a:spcPct val="90000"/>
              </a:lnSpc>
            </a:pPr>
            <a:r>
              <a:rPr lang="en-US" sz="2400"/>
              <a:t>The compliance matrix, </a:t>
            </a:r>
            <a:r>
              <a:rPr lang="en-US" sz="2400" b="1"/>
              <a:t>s</a:t>
            </a:r>
            <a:r>
              <a:rPr lang="en-US" sz="2400"/>
              <a:t>, has </a:t>
            </a:r>
            <a:r>
              <a:rPr lang="en-US" sz="2400" i="1"/>
              <a:t>9 independent coefficients</a:t>
            </a:r>
            <a:r>
              <a:rPr lang="en-US" sz="2400"/>
              <a:t>.</a:t>
            </a:r>
          </a:p>
          <a:p>
            <a:pPr>
              <a:lnSpc>
                <a:spcPct val="90000"/>
              </a:lnSpc>
            </a:pPr>
            <a:r>
              <a:rPr lang="en-US" sz="2400"/>
              <a:t>This corresponds to </a:t>
            </a:r>
            <a:r>
              <a:rPr lang="en-US" sz="2400" i="1"/>
              <a:t>othorhombic sample symmetry: </a:t>
            </a:r>
            <a:r>
              <a:rPr lang="en-US" sz="2400"/>
              <a:t>see the following slide with Table from Nye’s book.</a:t>
            </a:r>
          </a:p>
        </p:txBody>
      </p:sp>
      <p:graphicFrame>
        <p:nvGraphicFramePr>
          <p:cNvPr id="66562" name="Object 2"/>
          <p:cNvGraphicFramePr>
            <a:graphicFrameLocks noChangeAspect="1"/>
          </p:cNvGraphicFramePr>
          <p:nvPr/>
        </p:nvGraphicFramePr>
        <p:xfrm>
          <a:off x="4216400" y="3689350"/>
          <a:ext cx="4157663" cy="2868613"/>
        </p:xfrm>
        <a:graphic>
          <a:graphicData uri="http://schemas.openxmlformats.org/presentationml/2006/ole">
            <mc:AlternateContent xmlns:mc="http://schemas.openxmlformats.org/markup-compatibility/2006">
              <mc:Choice xmlns:v="urn:schemas-microsoft-com:vml" Requires="v">
                <p:oleObj spid="_x0000_s66568" name="Equation" r:id="rId3" imgW="1638300" imgH="1130300" progId="Equation.3">
                  <p:embed/>
                </p:oleObj>
              </mc:Choice>
              <mc:Fallback>
                <p:oleObj name="Equation" r:id="rId3" imgW="16383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3689350"/>
                        <a:ext cx="4157663"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5"/>
          <p:cNvSpPr>
            <a:spLocks noGrp="1"/>
          </p:cNvSpPr>
          <p:nvPr>
            <p:ph type="sldNum" sz="quarter" idx="12"/>
          </p:nvPr>
        </p:nvSpPr>
        <p:spPr>
          <a:noFill/>
        </p:spPr>
        <p:txBody>
          <a:bodyPr/>
          <a:lstStyle/>
          <a:p>
            <a:fld id="{767EF8E1-EE77-D74F-B22D-24974B1F9811}" type="slidenum">
              <a:rPr lang="en-US" smtClean="0"/>
              <a:pPr/>
              <a:t>72</a:t>
            </a:fld>
            <a:endParaRPr lang="en-US" smtClean="0"/>
          </a:p>
        </p:txBody>
      </p:sp>
      <p:sp>
        <p:nvSpPr>
          <p:cNvPr id="117762" name="Rectangle 2"/>
          <p:cNvSpPr>
            <a:spLocks noGrp="1" noChangeArrowheads="1"/>
          </p:cNvSpPr>
          <p:nvPr>
            <p:ph type="title"/>
          </p:nvPr>
        </p:nvSpPr>
        <p:spPr>
          <a:xfrm>
            <a:off x="0" y="71438"/>
            <a:ext cx="9144000" cy="1143000"/>
          </a:xfrm>
        </p:spPr>
        <p:txBody>
          <a:bodyPr/>
          <a:lstStyle/>
          <a:p>
            <a:pPr>
              <a:defRPr/>
            </a:pPr>
            <a:r>
              <a:rPr lang="en-US" sz="4000"/>
              <a:t>Plates: 0° and 90° plies</a:t>
            </a:r>
          </a:p>
        </p:txBody>
      </p:sp>
      <p:sp>
        <p:nvSpPr>
          <p:cNvPr id="67589" name="Rectangle 3"/>
          <p:cNvSpPr>
            <a:spLocks noGrp="1" noChangeArrowheads="1"/>
          </p:cNvSpPr>
          <p:nvPr>
            <p:ph type="body" idx="1"/>
          </p:nvPr>
        </p:nvSpPr>
        <p:spPr>
          <a:xfrm>
            <a:off x="1066800" y="1295400"/>
            <a:ext cx="7772400" cy="2286000"/>
          </a:xfrm>
        </p:spPr>
        <p:txBody>
          <a:bodyPr/>
          <a:lstStyle/>
          <a:p>
            <a:r>
              <a:rPr lang="en-US" sz="2000"/>
              <a:t>If the composite is a laminate composite with fibers laid in at 0° and 90° in equal thicknesses then the symmetry is higher because the x and y directions are equivalent.</a:t>
            </a:r>
          </a:p>
          <a:p>
            <a:r>
              <a:rPr lang="en-US" sz="2000"/>
              <a:t>The compliance matrix, </a:t>
            </a:r>
            <a:r>
              <a:rPr lang="en-US" sz="2000" b="1"/>
              <a:t>s</a:t>
            </a:r>
            <a:r>
              <a:rPr lang="en-US" sz="2000"/>
              <a:t>, has </a:t>
            </a:r>
            <a:r>
              <a:rPr lang="en-US" sz="2000" i="1"/>
              <a:t>6 independent coefficients</a:t>
            </a:r>
            <a:r>
              <a:rPr lang="en-US" sz="2000"/>
              <a:t>.</a:t>
            </a:r>
          </a:p>
          <a:p>
            <a:r>
              <a:rPr lang="en-US" sz="2000"/>
              <a:t>This corresponds to (tetragonal) </a:t>
            </a:r>
            <a:r>
              <a:rPr lang="en-US" sz="2000" i="1"/>
              <a:t>4mm sample symmetry: </a:t>
            </a:r>
            <a:r>
              <a:rPr lang="en-US" sz="2000"/>
              <a:t>see the following slide with Table from Nye’s book.</a:t>
            </a:r>
          </a:p>
        </p:txBody>
      </p:sp>
      <p:graphicFrame>
        <p:nvGraphicFramePr>
          <p:cNvPr id="67586" name="Object 2"/>
          <p:cNvGraphicFramePr>
            <a:graphicFrameLocks noChangeAspect="1"/>
          </p:cNvGraphicFramePr>
          <p:nvPr/>
        </p:nvGraphicFramePr>
        <p:xfrm>
          <a:off x="4232275" y="3760788"/>
          <a:ext cx="4125913" cy="2868612"/>
        </p:xfrm>
        <a:graphic>
          <a:graphicData uri="http://schemas.openxmlformats.org/presentationml/2006/ole">
            <mc:AlternateContent xmlns:mc="http://schemas.openxmlformats.org/markup-compatibility/2006">
              <mc:Choice xmlns:v="urn:schemas-microsoft-com:vml" Requires="v">
                <p:oleObj spid="_x0000_s67592" name="Equation" r:id="rId3" imgW="1625600" imgH="1130300" progId="Equation.3">
                  <p:embed/>
                </p:oleObj>
              </mc:Choice>
              <mc:Fallback>
                <p:oleObj name="Equation" r:id="rId3" imgW="16256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3760788"/>
                        <a:ext cx="4125913"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0E99CA1B-B117-A44C-B912-8EC8A28EAB92}" type="slidenum">
              <a:rPr lang="en-US" smtClean="0"/>
              <a:pPr/>
              <a:t>73</a:t>
            </a:fld>
            <a:endParaRPr lang="en-US" smtClean="0"/>
          </a:p>
        </p:txBody>
      </p:sp>
      <p:pic>
        <p:nvPicPr>
          <p:cNvPr id="68611" name="Picture 4" descr="Nye_Elastic_Tensors_p1"/>
          <p:cNvPicPr>
            <a:picLocks noChangeAspect="1" noChangeArrowheads="1"/>
          </p:cNvPicPr>
          <p:nvPr/>
        </p:nvPicPr>
        <p:blipFill>
          <a:blip r:embed="rId2"/>
          <a:srcRect/>
          <a:stretch>
            <a:fillRect/>
          </a:stretch>
        </p:blipFill>
        <p:spPr bwMode="auto">
          <a:xfrm>
            <a:off x="141288" y="104775"/>
            <a:ext cx="4430712" cy="6677025"/>
          </a:xfrm>
          <a:prstGeom prst="rect">
            <a:avLst/>
          </a:prstGeom>
          <a:noFill/>
          <a:ln w="9525">
            <a:noFill/>
            <a:miter lim="800000"/>
            <a:headEnd/>
            <a:tailEnd/>
          </a:ln>
        </p:spPr>
      </p:pic>
      <p:pic>
        <p:nvPicPr>
          <p:cNvPr id="68612" name="Picture 6" descr="Nye_Elastic_Tensors_p2"/>
          <p:cNvPicPr>
            <a:picLocks noChangeAspect="1" noChangeArrowheads="1"/>
          </p:cNvPicPr>
          <p:nvPr/>
        </p:nvPicPr>
        <p:blipFill>
          <a:blip r:embed="rId3"/>
          <a:srcRect/>
          <a:stretch>
            <a:fillRect/>
          </a:stretch>
        </p:blipFill>
        <p:spPr bwMode="auto">
          <a:xfrm>
            <a:off x="4876800" y="1219200"/>
            <a:ext cx="3722688" cy="5561013"/>
          </a:xfrm>
          <a:prstGeom prst="rect">
            <a:avLst/>
          </a:prstGeom>
          <a:noFill/>
          <a:ln w="9525">
            <a:noFill/>
            <a:miter lim="800000"/>
            <a:headEnd/>
            <a:tailEnd/>
          </a:ln>
        </p:spPr>
      </p:pic>
      <p:sp>
        <p:nvSpPr>
          <p:cNvPr id="144391" name="Rectangle 7"/>
          <p:cNvSpPr>
            <a:spLocks noGrp="1" noChangeArrowheads="1"/>
          </p:cNvSpPr>
          <p:nvPr>
            <p:ph type="title"/>
          </p:nvPr>
        </p:nvSpPr>
        <p:spPr>
          <a:xfrm>
            <a:off x="4724400" y="0"/>
            <a:ext cx="4419600" cy="1143000"/>
          </a:xfrm>
        </p:spPr>
        <p:txBody>
          <a:bodyPr/>
          <a:lstStyle/>
          <a:p>
            <a:pPr>
              <a:defRPr/>
            </a:pPr>
            <a:r>
              <a:rPr lang="en-US" sz="2400"/>
              <a:t>Effect of Symmetry on the Elasticity Tensors, S, C</a:t>
            </a:r>
            <a:endParaRPr lang="en-US"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74</a:t>
            </a:fld>
            <a:endParaRPr lang="en-US" smtClean="0"/>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a:t>Many different properties of crystals can be described as tensors.</a:t>
            </a:r>
          </a:p>
          <a:p>
            <a:r>
              <a:rPr lang="en-US"/>
              <a:t>The rank of each tensor property depends, naturally, on the nature of the quantities related by the property.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01570C6-6662-AE42-87AC-AB8E42675397}" type="slidenum">
              <a:rPr lang="en-US" smtClean="0"/>
              <a:pPr/>
              <a:t>75</a:t>
            </a:fld>
            <a:endParaRPr lang="en-US" smtClean="0"/>
          </a:p>
        </p:txBody>
      </p:sp>
      <p:sp>
        <p:nvSpPr>
          <p:cNvPr id="138242" name="Rectangle 2"/>
          <p:cNvSpPr>
            <a:spLocks noGrp="1" noChangeArrowheads="1"/>
          </p:cNvSpPr>
          <p:nvPr>
            <p:ph type="title"/>
          </p:nvPr>
        </p:nvSpPr>
        <p:spPr>
          <a:xfrm>
            <a:off x="0" y="152400"/>
            <a:ext cx="9144000" cy="1143000"/>
          </a:xfrm>
        </p:spPr>
        <p:txBody>
          <a:bodyPr/>
          <a:lstStyle/>
          <a:p>
            <a:pPr>
              <a:defRPr/>
            </a:pPr>
            <a:r>
              <a:rPr lang="en-US" sz="4000"/>
              <a:t>Examples of Materials Properties as Tensors</a:t>
            </a:r>
            <a:endParaRPr lang="en-US"/>
          </a:p>
        </p:txBody>
      </p:sp>
      <p:sp>
        <p:nvSpPr>
          <p:cNvPr id="70660" name="Rectangle 3"/>
          <p:cNvSpPr>
            <a:spLocks noGrp="1" noChangeArrowheads="1"/>
          </p:cNvSpPr>
          <p:nvPr>
            <p:ph type="body" idx="1"/>
          </p:nvPr>
        </p:nvSpPr>
        <p:spPr>
          <a:xfrm>
            <a:off x="1066800" y="1828800"/>
            <a:ext cx="7772400" cy="4876800"/>
          </a:xfrm>
        </p:spPr>
        <p:txBody>
          <a:bodyPr/>
          <a:lstStyle/>
          <a:p>
            <a:r>
              <a:rPr lang="en-US" sz="1800"/>
              <a:t>Table 1 shows a series of tensors that are of importance for material science. The tensors are grouped by rank, and are also labeled (in the last column) by </a:t>
            </a:r>
            <a:r>
              <a:rPr lang="en-US" sz="1800" i="1"/>
              <a:t>E</a:t>
            </a:r>
            <a:r>
              <a:rPr lang="en-US" sz="1800"/>
              <a:t> (equilibrium property) or </a:t>
            </a:r>
            <a:r>
              <a:rPr lang="en-US" sz="1800" i="1"/>
              <a:t>T</a:t>
            </a:r>
            <a:r>
              <a:rPr lang="en-US" sz="1800"/>
              <a:t> (transport property). The number following this letter indicates the maximum number of independent, nonzero elements in the tensor, taking into account symmetries imposed by thermodynamics. </a:t>
            </a:r>
          </a:p>
          <a:p>
            <a:r>
              <a:rPr lang="en-US" sz="1800"/>
              <a:t>The Field and Response columns contain the following symbols: </a:t>
            </a:r>
            <a:r>
              <a:rPr lang="en-US" sz="1800" i="1"/>
              <a:t>∆T</a:t>
            </a:r>
            <a:r>
              <a:rPr lang="en-US" sz="1800"/>
              <a:t> = </a:t>
            </a:r>
            <a:r>
              <a:rPr lang="en-US" sz="1800" i="1"/>
              <a:t>temperature difference</a:t>
            </a:r>
            <a:r>
              <a:rPr lang="en-US" sz="1800"/>
              <a:t>, </a:t>
            </a:r>
            <a:r>
              <a:rPr lang="en-US" sz="1800" i="1"/>
              <a:t>∆S</a:t>
            </a:r>
            <a:r>
              <a:rPr lang="en-US" sz="1800"/>
              <a:t> = </a:t>
            </a:r>
            <a:r>
              <a:rPr lang="en-US" sz="1800" i="1"/>
              <a:t>entropy change</a:t>
            </a:r>
            <a:r>
              <a:rPr lang="en-US" sz="1800"/>
              <a:t>, </a:t>
            </a:r>
            <a:r>
              <a:rPr lang="en-US" sz="1800" i="1"/>
              <a:t>E</a:t>
            </a:r>
            <a:r>
              <a:rPr lang="en-US" sz="1800" i="1" baseline="-25000"/>
              <a:t>i</a:t>
            </a:r>
            <a:r>
              <a:rPr lang="en-US" sz="1800"/>
              <a:t> = electric field components, </a:t>
            </a:r>
            <a:r>
              <a:rPr lang="en-US" sz="1800" i="1"/>
              <a:t>H</a:t>
            </a:r>
            <a:r>
              <a:rPr lang="en-US" sz="1800" i="1" baseline="-25000"/>
              <a:t>i</a:t>
            </a:r>
            <a:r>
              <a:rPr lang="en-US" sz="1800"/>
              <a:t> = magnetic field components, </a:t>
            </a:r>
            <a:r>
              <a:rPr lang="en-US" sz="1800" i="1">
                <a:latin typeface="Symbol" charset="2"/>
              </a:rPr>
              <a:t>e</a:t>
            </a:r>
            <a:r>
              <a:rPr lang="en-US" sz="1800" baseline="-25000"/>
              <a:t>ij</a:t>
            </a:r>
            <a:r>
              <a:rPr lang="en-US" sz="1800"/>
              <a:t> = mechanical strain, </a:t>
            </a:r>
            <a:r>
              <a:rPr lang="en-US" sz="1800" i="1"/>
              <a:t>D</a:t>
            </a:r>
            <a:r>
              <a:rPr lang="en-US" sz="1800" i="1" baseline="-25000"/>
              <a:t>i</a:t>
            </a:r>
            <a:r>
              <a:rPr lang="en-US" sz="1800"/>
              <a:t> = electric displacement, </a:t>
            </a:r>
            <a:r>
              <a:rPr lang="en-US" sz="1800" i="1"/>
              <a:t>B</a:t>
            </a:r>
            <a:r>
              <a:rPr lang="en-US" sz="1800" i="1" baseline="-25000"/>
              <a:t>i</a:t>
            </a:r>
            <a:r>
              <a:rPr lang="en-US" sz="1800"/>
              <a:t> = magnetic induction, </a:t>
            </a:r>
            <a:r>
              <a:rPr lang="en-US" sz="1800" i="1">
                <a:latin typeface="Symbol" charset="2"/>
              </a:rPr>
              <a:t>s</a:t>
            </a:r>
            <a:r>
              <a:rPr lang="en-US" sz="1800" baseline="-25000"/>
              <a:t>ij</a:t>
            </a:r>
            <a:r>
              <a:rPr lang="en-US" sz="1800"/>
              <a:t> = mechanical stress, </a:t>
            </a:r>
            <a:r>
              <a:rPr lang="en-US" sz="1800" i="1"/>
              <a:t>∆</a:t>
            </a:r>
            <a:r>
              <a:rPr lang="en-US" sz="1800" i="1">
                <a:latin typeface="Symbol" charset="2"/>
              </a:rPr>
              <a:t>b</a:t>
            </a:r>
            <a:r>
              <a:rPr lang="en-US" sz="1800" baseline="-25000"/>
              <a:t>ij</a:t>
            </a:r>
            <a:r>
              <a:rPr lang="en-US" sz="1800"/>
              <a:t> = change of the impermeability tensor, </a:t>
            </a:r>
            <a:r>
              <a:rPr lang="en-US" sz="1800" i="1"/>
              <a:t>j</a:t>
            </a:r>
            <a:r>
              <a:rPr lang="en-US" sz="1800" baseline="-25000"/>
              <a:t>i</a:t>
            </a:r>
            <a:r>
              <a:rPr lang="en-US" sz="1800"/>
              <a:t> = electrical current density, </a:t>
            </a:r>
            <a:r>
              <a:rPr lang="en-US" sz="1800">
                <a:sym typeface="Symbol" charset="2"/>
              </a:rPr>
              <a:t></a:t>
            </a:r>
            <a:r>
              <a:rPr lang="en-US" sz="1800" baseline="-25000"/>
              <a:t>j</a:t>
            </a:r>
            <a:r>
              <a:rPr lang="en-US" sz="1800" i="1"/>
              <a:t>T</a:t>
            </a:r>
            <a:r>
              <a:rPr lang="en-US" sz="1800"/>
              <a:t> = temperature gradient, </a:t>
            </a:r>
            <a:r>
              <a:rPr lang="en-US" sz="1800" i="1"/>
              <a:t>h</a:t>
            </a:r>
            <a:r>
              <a:rPr lang="en-US" sz="1800" baseline="-25000"/>
              <a:t>i</a:t>
            </a:r>
            <a:r>
              <a:rPr lang="en-US" sz="1800"/>
              <a:t> = heat flux, </a:t>
            </a:r>
            <a:r>
              <a:rPr lang="en-US" sz="1800">
                <a:sym typeface="Symbol" charset="2"/>
              </a:rPr>
              <a:t></a:t>
            </a:r>
            <a:r>
              <a:rPr lang="en-US" sz="1800" baseline="-25000"/>
              <a:t>j</a:t>
            </a:r>
            <a:r>
              <a:rPr lang="en-US" sz="1800" i="1"/>
              <a:t>c</a:t>
            </a:r>
            <a:r>
              <a:rPr lang="en-US" sz="1800"/>
              <a:t> = concentration gradient, </a:t>
            </a:r>
            <a:r>
              <a:rPr lang="en-US" sz="1800" i="1"/>
              <a:t>m</a:t>
            </a:r>
            <a:r>
              <a:rPr lang="en-US" sz="1800" baseline="-25000"/>
              <a:t>i</a:t>
            </a:r>
            <a:r>
              <a:rPr lang="en-US" sz="1800"/>
              <a:t> = mass flux, </a:t>
            </a:r>
            <a:r>
              <a:rPr lang="en-US" sz="1800" i="1">
                <a:latin typeface="Symbol" charset="2"/>
              </a:rPr>
              <a:t>r</a:t>
            </a:r>
            <a:r>
              <a:rPr lang="en-US" sz="1800" baseline="30000"/>
              <a:t>a</a:t>
            </a:r>
            <a:r>
              <a:rPr lang="en-US" sz="1800" baseline="-25000"/>
              <a:t>i</a:t>
            </a:r>
            <a:r>
              <a:rPr lang="en-US" sz="1800"/>
              <a:t> = anti-symmetric part of resistivity tensor, </a:t>
            </a:r>
            <a:r>
              <a:rPr lang="en-US" sz="1800" i="1">
                <a:latin typeface="Symbol" charset="2"/>
              </a:rPr>
              <a:t>r</a:t>
            </a:r>
            <a:r>
              <a:rPr lang="en-US" sz="1800" baseline="30000"/>
              <a:t>s</a:t>
            </a:r>
            <a:r>
              <a:rPr lang="en-US" sz="1800" baseline="-25000"/>
              <a:t>i</a:t>
            </a:r>
            <a:r>
              <a:rPr lang="en-US" sz="1800"/>
              <a:t> = symmetric part of resistivity tensor, ∆</a:t>
            </a:r>
            <a:r>
              <a:rPr lang="en-US" sz="1800" i="1">
                <a:latin typeface="Symbol" charset="2"/>
              </a:rPr>
              <a:t>r</a:t>
            </a:r>
            <a:r>
              <a:rPr lang="en-US" sz="1800" baseline="-25000"/>
              <a:t>ij</a:t>
            </a:r>
            <a:r>
              <a:rPr lang="en-US" sz="1800"/>
              <a:t> = change in the component </a:t>
            </a:r>
            <a:r>
              <a:rPr lang="en-US" sz="1800" i="1"/>
              <a:t>ij</a:t>
            </a:r>
            <a:r>
              <a:rPr lang="en-US" sz="1800"/>
              <a:t> of the resistivity tensor, </a:t>
            </a:r>
            <a:r>
              <a:rPr lang="en-US" sz="1800" i="1"/>
              <a:t>l</a:t>
            </a:r>
            <a:r>
              <a:rPr lang="en-US" sz="1800" baseline="-25000"/>
              <a:t>i</a:t>
            </a:r>
            <a:r>
              <a:rPr lang="en-US" sz="1800"/>
              <a:t> = direction cosines of wave direction in crystal, </a:t>
            </a:r>
            <a:r>
              <a:rPr lang="en-US" sz="1800" i="1"/>
              <a:t>G</a:t>
            </a:r>
            <a:r>
              <a:rPr lang="en-US" sz="1800"/>
              <a:t> = gyration constant,</a:t>
            </a:r>
          </a:p>
        </p:txBody>
      </p:sp>
      <p:sp>
        <p:nvSpPr>
          <p:cNvPr id="70661" name="Rectangle 4"/>
          <p:cNvSpPr>
            <a:spLocks noChangeArrowheads="1"/>
          </p:cNvSpPr>
          <p:nvPr/>
        </p:nvSpPr>
        <p:spPr bwMode="auto">
          <a:xfrm>
            <a:off x="0" y="4848225"/>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76</a:t>
            </a:fld>
            <a:endParaRPr lang="en-US" smtClean="0"/>
          </a:p>
        </p:txBody>
      </p:sp>
      <p:pic>
        <p:nvPicPr>
          <p:cNvPr id="71683" name="Picture 2"/>
          <p:cNvPicPr>
            <a:picLocks noChangeAspect="1" noChangeArrowheads="1"/>
          </p:cNvPicPr>
          <p:nvPr/>
        </p:nvPicPr>
        <p:blipFill>
          <a:blip r:embed="rId3"/>
          <a:srcRect/>
          <a:stretch>
            <a:fillRect/>
          </a:stretch>
        </p:blipFill>
        <p:spPr bwMode="auto">
          <a:xfrm>
            <a:off x="0" y="430213"/>
            <a:ext cx="9144000" cy="635158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BC0A0C03-4BCC-3F4A-BFD1-C0A0CB7DEF55}" type="slidenum">
              <a:rPr lang="en-US" smtClean="0"/>
              <a:pPr/>
              <a:t>77</a:t>
            </a:fld>
            <a:endParaRPr lang="en-US" smtClean="0"/>
          </a:p>
        </p:txBody>
      </p:sp>
      <p:pic>
        <p:nvPicPr>
          <p:cNvPr id="73731" name="Picture 2"/>
          <p:cNvPicPr>
            <a:picLocks noChangeAspect="1" noChangeArrowheads="1"/>
          </p:cNvPicPr>
          <p:nvPr/>
        </p:nvPicPr>
        <p:blipFill>
          <a:blip r:embed="rId3"/>
          <a:srcRect/>
          <a:stretch>
            <a:fillRect/>
          </a:stretch>
        </p:blipFill>
        <p:spPr bwMode="auto">
          <a:xfrm>
            <a:off x="0" y="533400"/>
            <a:ext cx="9144000" cy="5440363"/>
          </a:xfrm>
          <a:prstGeom prst="rect">
            <a:avLst/>
          </a:prstGeom>
          <a:noFill/>
          <a:ln w="9525">
            <a:noFill/>
            <a:miter lim="800000"/>
            <a:headEnd/>
            <a:tailEnd/>
          </a:ln>
        </p:spPr>
      </p:pic>
      <p:sp>
        <p:nvSpPr>
          <p:cNvPr id="73732" name="TextBox 5"/>
          <p:cNvSpPr txBox="1">
            <a:spLocks noChangeArrowheads="1"/>
          </p:cNvSpPr>
          <p:nvPr/>
        </p:nvSpPr>
        <p:spPr bwMode="auto">
          <a:xfrm>
            <a:off x="3886200" y="6248400"/>
            <a:ext cx="3967163" cy="461963"/>
          </a:xfrm>
          <a:prstGeom prst="rect">
            <a:avLst/>
          </a:prstGeom>
          <a:noFill/>
          <a:ln w="9525">
            <a:noFill/>
            <a:miter lim="800000"/>
            <a:headEnd/>
            <a:tailEnd/>
          </a:ln>
        </p:spPr>
        <p:txBody>
          <a:bodyPr wrap="none">
            <a:prstTxWarp prst="textNoShape">
              <a:avLst/>
            </a:prstTxWarp>
            <a:spAutoFit/>
          </a:bodyPr>
          <a:lstStyle/>
          <a:p>
            <a:r>
              <a:rPr lang="en-US" dirty="0">
                <a:latin typeface="Cambria"/>
              </a:rPr>
              <a:t>Courtesy of Prof. M. De </a:t>
            </a:r>
            <a:r>
              <a:rPr lang="en-US" dirty="0" err="1">
                <a:latin typeface="Cambria"/>
              </a:rPr>
              <a:t>Graef</a:t>
            </a:r>
            <a:endParaRPr lang="en-US" dirty="0">
              <a:latin typeface="Cambri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53540CE2-32A0-474B-A296-7279772159A6}" type="slidenum">
              <a:rPr lang="en-US" smtClean="0"/>
              <a:pPr/>
              <a:t>78</a:t>
            </a:fld>
            <a:endParaRPr lang="en-US" smtClean="0"/>
          </a:p>
        </p:txBody>
      </p:sp>
      <p:pic>
        <p:nvPicPr>
          <p:cNvPr id="75779"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grpSp>
        <p:nvGrpSpPr>
          <p:cNvPr id="2" name="Group 3"/>
          <p:cNvGrpSpPr>
            <a:grpSpLocks/>
          </p:cNvGrpSpPr>
          <p:nvPr/>
        </p:nvGrpSpPr>
        <p:grpSpPr bwMode="auto">
          <a:xfrm>
            <a:off x="1143000" y="96838"/>
            <a:ext cx="7162800" cy="3124200"/>
            <a:chOff x="720" y="960"/>
            <a:chExt cx="4512" cy="1968"/>
          </a:xfrm>
        </p:grpSpPr>
        <p:sp>
          <p:nvSpPr>
            <p:cNvPr id="75820" name="Line 4"/>
            <p:cNvSpPr>
              <a:spLocks noChangeShapeType="1"/>
            </p:cNvSpPr>
            <p:nvPr/>
          </p:nvSpPr>
          <p:spPr bwMode="auto">
            <a:xfrm>
              <a:off x="960" y="1008"/>
              <a:ext cx="0" cy="192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1" name="Line 5"/>
            <p:cNvSpPr>
              <a:spLocks noChangeShapeType="1"/>
            </p:cNvSpPr>
            <p:nvPr/>
          </p:nvSpPr>
          <p:spPr bwMode="auto">
            <a:xfrm>
              <a:off x="1968"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2" name="Line 6"/>
            <p:cNvSpPr>
              <a:spLocks noChangeShapeType="1"/>
            </p:cNvSpPr>
            <p:nvPr/>
          </p:nvSpPr>
          <p:spPr bwMode="auto">
            <a:xfrm>
              <a:off x="3024"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3" name="Line 7"/>
            <p:cNvSpPr>
              <a:spLocks noChangeShapeType="1"/>
            </p:cNvSpPr>
            <p:nvPr/>
          </p:nvSpPr>
          <p:spPr bwMode="auto">
            <a:xfrm>
              <a:off x="720" y="1104"/>
              <a:ext cx="4464"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4" name="Line 8"/>
            <p:cNvSpPr>
              <a:spLocks noChangeShapeType="1"/>
            </p:cNvSpPr>
            <p:nvPr/>
          </p:nvSpPr>
          <p:spPr bwMode="auto">
            <a:xfrm>
              <a:off x="720" y="1536"/>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5" name="Line 9"/>
            <p:cNvSpPr>
              <a:spLocks noChangeShapeType="1"/>
            </p:cNvSpPr>
            <p:nvPr/>
          </p:nvSpPr>
          <p:spPr bwMode="auto">
            <a:xfrm>
              <a:off x="720" y="1984"/>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grpSp>
      <p:grpSp>
        <p:nvGrpSpPr>
          <p:cNvPr id="3" name="Group 10"/>
          <p:cNvGrpSpPr>
            <a:grpSpLocks/>
          </p:cNvGrpSpPr>
          <p:nvPr/>
        </p:nvGrpSpPr>
        <p:grpSpPr bwMode="auto">
          <a:xfrm>
            <a:off x="1143000" y="58738"/>
            <a:ext cx="7175500" cy="3811588"/>
            <a:chOff x="720" y="936"/>
            <a:chExt cx="4520" cy="2401"/>
          </a:xfrm>
        </p:grpSpPr>
        <p:sp>
          <p:nvSpPr>
            <p:cNvPr id="75814" name="Rectangle 11"/>
            <p:cNvSpPr>
              <a:spLocks noChangeArrowheads="1"/>
            </p:cNvSpPr>
            <p:nvPr/>
          </p:nvSpPr>
          <p:spPr bwMode="auto">
            <a:xfrm>
              <a:off x="720" y="936"/>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5" name="Rectangle 12"/>
            <p:cNvSpPr>
              <a:spLocks noChangeArrowheads="1"/>
            </p:cNvSpPr>
            <p:nvPr/>
          </p:nvSpPr>
          <p:spPr bwMode="auto">
            <a:xfrm>
              <a:off x="968" y="1112"/>
              <a:ext cx="984" cy="41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6" name="Rectangle 13"/>
            <p:cNvSpPr>
              <a:spLocks noChangeArrowheads="1"/>
            </p:cNvSpPr>
            <p:nvPr/>
          </p:nvSpPr>
          <p:spPr bwMode="auto">
            <a:xfrm>
              <a:off x="1976" y="1544"/>
              <a:ext cx="1032" cy="432"/>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7" name="Rectangle 14"/>
            <p:cNvSpPr>
              <a:spLocks noChangeArrowheads="1"/>
            </p:cNvSpPr>
            <p:nvPr/>
          </p:nvSpPr>
          <p:spPr bwMode="auto">
            <a:xfrm>
              <a:off x="3040" y="2000"/>
              <a:ext cx="2200" cy="8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8" name="Rectangle 15"/>
            <p:cNvSpPr>
              <a:spLocks noChangeArrowheads="1"/>
            </p:cNvSpPr>
            <p:nvPr/>
          </p:nvSpPr>
          <p:spPr bwMode="auto">
            <a:xfrm>
              <a:off x="920" y="3104"/>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9" name="Text Box 16"/>
            <p:cNvSpPr txBox="1">
              <a:spLocks noChangeArrowheads="1"/>
            </p:cNvSpPr>
            <p:nvPr/>
          </p:nvSpPr>
          <p:spPr bwMode="auto">
            <a:xfrm>
              <a:off x="1222" y="3046"/>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4" name="Group 17"/>
          <p:cNvGrpSpPr>
            <a:grpSpLocks/>
          </p:cNvGrpSpPr>
          <p:nvPr/>
        </p:nvGrpSpPr>
        <p:grpSpPr bwMode="auto">
          <a:xfrm>
            <a:off x="1130300" y="96838"/>
            <a:ext cx="4724400" cy="4217988"/>
            <a:chOff x="712" y="960"/>
            <a:chExt cx="2976" cy="2657"/>
          </a:xfrm>
        </p:grpSpPr>
        <p:sp>
          <p:nvSpPr>
            <p:cNvPr id="75810" name="Rectangle 18"/>
            <p:cNvSpPr>
              <a:spLocks noChangeArrowheads="1"/>
            </p:cNvSpPr>
            <p:nvPr/>
          </p:nvSpPr>
          <p:spPr bwMode="auto">
            <a:xfrm>
              <a:off x="912" y="3376"/>
              <a:ext cx="232" cy="160"/>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1" name="Rectangle 19"/>
            <p:cNvSpPr>
              <a:spLocks noChangeArrowheads="1"/>
            </p:cNvSpPr>
            <p:nvPr/>
          </p:nvSpPr>
          <p:spPr bwMode="auto">
            <a:xfrm>
              <a:off x="976" y="960"/>
              <a:ext cx="976" cy="136"/>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2" name="Rectangle 20"/>
            <p:cNvSpPr>
              <a:spLocks noChangeArrowheads="1"/>
            </p:cNvSpPr>
            <p:nvPr/>
          </p:nvSpPr>
          <p:spPr bwMode="auto">
            <a:xfrm>
              <a:off x="712" y="1120"/>
              <a:ext cx="240" cy="40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3" name="Text Box 21"/>
            <p:cNvSpPr txBox="1">
              <a:spLocks noChangeArrowheads="1"/>
            </p:cNvSpPr>
            <p:nvPr/>
          </p:nvSpPr>
          <p:spPr bwMode="auto">
            <a:xfrm>
              <a:off x="1230" y="3326"/>
              <a:ext cx="245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Electrocaloric</a:t>
              </a:r>
              <a:r>
                <a:rPr lang="en-US" dirty="0">
                  <a:latin typeface="Cambria"/>
                </a:rPr>
                <a:t> = </a:t>
              </a:r>
              <a:r>
                <a:rPr lang="en-US" dirty="0" err="1">
                  <a:latin typeface="Cambria"/>
                </a:rPr>
                <a:t>pyroelectric</a:t>
              </a:r>
              <a:endParaRPr lang="en-US" dirty="0">
                <a:latin typeface="Cambria"/>
              </a:endParaRPr>
            </a:p>
          </p:txBody>
        </p:sp>
      </p:grpSp>
      <p:grpSp>
        <p:nvGrpSpPr>
          <p:cNvPr id="5" name="Group 22"/>
          <p:cNvGrpSpPr>
            <a:grpSpLocks/>
          </p:cNvGrpSpPr>
          <p:nvPr/>
        </p:nvGrpSpPr>
        <p:grpSpPr bwMode="auto">
          <a:xfrm>
            <a:off x="1143000" y="84138"/>
            <a:ext cx="5121276" cy="4662488"/>
            <a:chOff x="720" y="952"/>
            <a:chExt cx="3226" cy="2937"/>
          </a:xfrm>
        </p:grpSpPr>
        <p:sp>
          <p:nvSpPr>
            <p:cNvPr id="75806" name="Rectangle 23"/>
            <p:cNvSpPr>
              <a:spLocks noChangeArrowheads="1"/>
            </p:cNvSpPr>
            <p:nvPr/>
          </p:nvSpPr>
          <p:spPr bwMode="auto">
            <a:xfrm>
              <a:off x="912" y="3648"/>
              <a:ext cx="232" cy="16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7" name="Rectangle 24"/>
            <p:cNvSpPr>
              <a:spLocks noChangeArrowheads="1"/>
            </p:cNvSpPr>
            <p:nvPr/>
          </p:nvSpPr>
          <p:spPr bwMode="auto">
            <a:xfrm>
              <a:off x="1984" y="952"/>
              <a:ext cx="1024" cy="14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8" name="Rectangle 25"/>
            <p:cNvSpPr>
              <a:spLocks noChangeArrowheads="1"/>
            </p:cNvSpPr>
            <p:nvPr/>
          </p:nvSpPr>
          <p:spPr bwMode="auto">
            <a:xfrm>
              <a:off x="720" y="1552"/>
              <a:ext cx="232" cy="42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9" name="Text Box 26"/>
            <p:cNvSpPr txBox="1">
              <a:spLocks noChangeArrowheads="1"/>
            </p:cNvSpPr>
            <p:nvPr/>
          </p:nvSpPr>
          <p:spPr bwMode="auto">
            <a:xfrm>
              <a:off x="1214" y="3598"/>
              <a:ext cx="2732"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Magnetocaloric</a:t>
              </a:r>
              <a:r>
                <a:rPr lang="en-US" dirty="0">
                  <a:latin typeface="Cambria"/>
                </a:rPr>
                <a:t> = </a:t>
              </a:r>
              <a:r>
                <a:rPr lang="en-US" dirty="0" err="1">
                  <a:latin typeface="Cambria"/>
                </a:rPr>
                <a:t>pyromagnetic</a:t>
              </a:r>
              <a:endParaRPr lang="en-US" dirty="0">
                <a:latin typeface="Cambria"/>
              </a:endParaRPr>
            </a:p>
          </p:txBody>
        </p:sp>
      </p:grpSp>
      <p:grpSp>
        <p:nvGrpSpPr>
          <p:cNvPr id="6" name="Group 27"/>
          <p:cNvGrpSpPr>
            <a:grpSpLocks/>
          </p:cNvGrpSpPr>
          <p:nvPr/>
        </p:nvGrpSpPr>
        <p:grpSpPr bwMode="auto">
          <a:xfrm>
            <a:off x="1143000" y="58738"/>
            <a:ext cx="7099300" cy="5119688"/>
            <a:chOff x="720" y="936"/>
            <a:chExt cx="4472" cy="3225"/>
          </a:xfrm>
        </p:grpSpPr>
        <p:sp>
          <p:nvSpPr>
            <p:cNvPr id="75802" name="Rectangle 28"/>
            <p:cNvSpPr>
              <a:spLocks noChangeArrowheads="1"/>
            </p:cNvSpPr>
            <p:nvPr/>
          </p:nvSpPr>
          <p:spPr bwMode="auto">
            <a:xfrm>
              <a:off x="904" y="3928"/>
              <a:ext cx="232" cy="160"/>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3" name="Rectangle 29"/>
            <p:cNvSpPr>
              <a:spLocks noChangeArrowheads="1"/>
            </p:cNvSpPr>
            <p:nvPr/>
          </p:nvSpPr>
          <p:spPr bwMode="auto">
            <a:xfrm>
              <a:off x="3040" y="936"/>
              <a:ext cx="2152" cy="152"/>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4" name="Rectangle 30"/>
            <p:cNvSpPr>
              <a:spLocks noChangeArrowheads="1"/>
            </p:cNvSpPr>
            <p:nvPr/>
          </p:nvSpPr>
          <p:spPr bwMode="auto">
            <a:xfrm>
              <a:off x="720" y="2000"/>
              <a:ext cx="232" cy="888"/>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5" name="Text Box 31"/>
            <p:cNvSpPr txBox="1">
              <a:spLocks noChangeArrowheads="1"/>
            </p:cNvSpPr>
            <p:nvPr/>
          </p:nvSpPr>
          <p:spPr bwMode="auto">
            <a:xfrm>
              <a:off x="1214" y="3870"/>
              <a:ext cx="2907" cy="291"/>
            </a:xfrm>
            <a:prstGeom prst="rect">
              <a:avLst/>
            </a:prstGeom>
            <a:noFill/>
            <a:ln w="9525">
              <a:noFill/>
              <a:miter lim="800000"/>
              <a:headEnd/>
              <a:tailEnd/>
            </a:ln>
          </p:spPr>
          <p:txBody>
            <a:bodyPr wrap="none">
              <a:prstTxWarp prst="textNoShape">
                <a:avLst/>
              </a:prstTxWarp>
              <a:spAutoFit/>
            </a:bodyPr>
            <a:lstStyle/>
            <a:p>
              <a:r>
                <a:rPr lang="en-US" dirty="0">
                  <a:latin typeface="Cambria"/>
                </a:rPr>
                <a:t>Thermal expansion = </a:t>
              </a:r>
              <a:r>
                <a:rPr lang="en-US" dirty="0" err="1">
                  <a:latin typeface="Cambria"/>
                </a:rPr>
                <a:t>piezocaloric</a:t>
              </a:r>
              <a:endParaRPr lang="en-US" dirty="0">
                <a:latin typeface="Cambria"/>
              </a:endParaRPr>
            </a:p>
          </p:txBody>
        </p:sp>
      </p:grpSp>
      <p:grpSp>
        <p:nvGrpSpPr>
          <p:cNvPr id="7" name="Group 32"/>
          <p:cNvGrpSpPr>
            <a:grpSpLocks/>
          </p:cNvGrpSpPr>
          <p:nvPr/>
        </p:nvGrpSpPr>
        <p:grpSpPr bwMode="auto">
          <a:xfrm>
            <a:off x="1435100" y="350838"/>
            <a:ext cx="6805613" cy="5327649"/>
            <a:chOff x="904" y="221"/>
            <a:chExt cx="4287" cy="3356"/>
          </a:xfrm>
        </p:grpSpPr>
        <p:sp>
          <p:nvSpPr>
            <p:cNvPr id="75798" name="Rectangle 33"/>
            <p:cNvSpPr>
              <a:spLocks noChangeArrowheads="1"/>
            </p:cNvSpPr>
            <p:nvPr/>
          </p:nvSpPr>
          <p:spPr bwMode="auto">
            <a:xfrm>
              <a:off x="904" y="3341"/>
              <a:ext cx="232" cy="160"/>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9" name="Rectangle 34"/>
            <p:cNvSpPr>
              <a:spLocks noChangeArrowheads="1"/>
            </p:cNvSpPr>
            <p:nvPr/>
          </p:nvSpPr>
          <p:spPr bwMode="auto">
            <a:xfrm>
              <a:off x="1984" y="221"/>
              <a:ext cx="1032" cy="40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0" name="Rectangle 35"/>
            <p:cNvSpPr>
              <a:spLocks noChangeArrowheads="1"/>
            </p:cNvSpPr>
            <p:nvPr/>
          </p:nvSpPr>
          <p:spPr bwMode="auto">
            <a:xfrm>
              <a:off x="976" y="653"/>
              <a:ext cx="976" cy="424"/>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1" name="Text Box 36"/>
            <p:cNvSpPr txBox="1">
              <a:spLocks noChangeArrowheads="1"/>
            </p:cNvSpPr>
            <p:nvPr/>
          </p:nvSpPr>
          <p:spPr bwMode="auto">
            <a:xfrm>
              <a:off x="1222" y="3286"/>
              <a:ext cx="3969"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Magnetoelectric</a:t>
              </a:r>
              <a:r>
                <a:rPr lang="en-US" dirty="0">
                  <a:latin typeface="Cambria"/>
                </a:rPr>
                <a:t> and converse </a:t>
              </a:r>
              <a:r>
                <a:rPr lang="en-US" dirty="0" err="1">
                  <a:latin typeface="Cambria"/>
                </a:rPr>
                <a:t>magnetoelectric</a:t>
              </a:r>
              <a:endParaRPr lang="en-US" dirty="0">
                <a:latin typeface="Cambria"/>
              </a:endParaRPr>
            </a:p>
          </p:txBody>
        </p:sp>
      </p:grpSp>
      <p:grpSp>
        <p:nvGrpSpPr>
          <p:cNvPr id="8" name="Group 37"/>
          <p:cNvGrpSpPr>
            <a:grpSpLocks/>
          </p:cNvGrpSpPr>
          <p:nvPr/>
        </p:nvGrpSpPr>
        <p:grpSpPr bwMode="auto">
          <a:xfrm>
            <a:off x="1435100" y="342900"/>
            <a:ext cx="6819900" cy="5818188"/>
            <a:chOff x="904" y="216"/>
            <a:chExt cx="4296" cy="3665"/>
          </a:xfrm>
        </p:grpSpPr>
        <p:sp>
          <p:nvSpPr>
            <p:cNvPr id="75794" name="Rectangle 38"/>
            <p:cNvSpPr>
              <a:spLocks noChangeArrowheads="1"/>
            </p:cNvSpPr>
            <p:nvPr/>
          </p:nvSpPr>
          <p:spPr bwMode="auto">
            <a:xfrm>
              <a:off x="904" y="3648"/>
              <a:ext cx="232" cy="160"/>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5" name="Rectangle 39"/>
            <p:cNvSpPr>
              <a:spLocks noChangeArrowheads="1"/>
            </p:cNvSpPr>
            <p:nvPr/>
          </p:nvSpPr>
          <p:spPr bwMode="auto">
            <a:xfrm>
              <a:off x="3040" y="216"/>
              <a:ext cx="2160" cy="41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6" name="Rectangle 40"/>
            <p:cNvSpPr>
              <a:spLocks noChangeArrowheads="1"/>
            </p:cNvSpPr>
            <p:nvPr/>
          </p:nvSpPr>
          <p:spPr bwMode="auto">
            <a:xfrm>
              <a:off x="968" y="1104"/>
              <a:ext cx="992" cy="89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7" name="Text Box 41"/>
            <p:cNvSpPr txBox="1">
              <a:spLocks noChangeArrowheads="1"/>
            </p:cNvSpPr>
            <p:nvPr/>
          </p:nvSpPr>
          <p:spPr bwMode="auto">
            <a:xfrm>
              <a:off x="1254" y="3590"/>
              <a:ext cx="3423" cy="291"/>
            </a:xfrm>
            <a:prstGeom prst="rect">
              <a:avLst/>
            </a:prstGeom>
            <a:noFill/>
            <a:ln w="9525">
              <a:noFill/>
              <a:miter lim="800000"/>
              <a:headEnd/>
              <a:tailEnd/>
            </a:ln>
          </p:spPr>
          <p:txBody>
            <a:bodyPr wrap="none">
              <a:prstTxWarp prst="textNoShape">
                <a:avLst/>
              </a:prstTxWarp>
              <a:spAutoFit/>
            </a:bodyPr>
            <a:lstStyle/>
            <a:p>
              <a:r>
                <a:rPr lang="en-US" dirty="0">
                  <a:latin typeface="Cambria"/>
                </a:rPr>
                <a:t>Piezoelectric and converse piezoelectric</a:t>
              </a:r>
            </a:p>
          </p:txBody>
        </p:sp>
      </p:grpSp>
      <p:grpSp>
        <p:nvGrpSpPr>
          <p:cNvPr id="9" name="Group 42"/>
          <p:cNvGrpSpPr>
            <a:grpSpLocks/>
          </p:cNvGrpSpPr>
          <p:nvPr/>
        </p:nvGrpSpPr>
        <p:grpSpPr bwMode="auto">
          <a:xfrm>
            <a:off x="1435100" y="1041400"/>
            <a:ext cx="6845300" cy="5602288"/>
            <a:chOff x="904" y="656"/>
            <a:chExt cx="4312" cy="3529"/>
          </a:xfrm>
        </p:grpSpPr>
        <p:sp>
          <p:nvSpPr>
            <p:cNvPr id="75790" name="Rectangle 43"/>
            <p:cNvSpPr>
              <a:spLocks noChangeArrowheads="1"/>
            </p:cNvSpPr>
            <p:nvPr/>
          </p:nvSpPr>
          <p:spPr bwMode="auto">
            <a:xfrm>
              <a:off x="904" y="3960"/>
              <a:ext cx="232" cy="160"/>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1" name="Rectangle 44"/>
            <p:cNvSpPr>
              <a:spLocks noChangeArrowheads="1"/>
            </p:cNvSpPr>
            <p:nvPr/>
          </p:nvSpPr>
          <p:spPr bwMode="auto">
            <a:xfrm>
              <a:off x="1984" y="1096"/>
              <a:ext cx="1032" cy="896"/>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2" name="Rectangle 45"/>
            <p:cNvSpPr>
              <a:spLocks noChangeArrowheads="1"/>
            </p:cNvSpPr>
            <p:nvPr/>
          </p:nvSpPr>
          <p:spPr bwMode="auto">
            <a:xfrm>
              <a:off x="3032" y="656"/>
              <a:ext cx="2184" cy="424"/>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3" name="Text Box 46"/>
            <p:cNvSpPr txBox="1">
              <a:spLocks noChangeArrowheads="1"/>
            </p:cNvSpPr>
            <p:nvPr/>
          </p:nvSpPr>
          <p:spPr bwMode="auto">
            <a:xfrm>
              <a:off x="1238" y="3894"/>
              <a:ext cx="371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Piezomagnetic</a:t>
              </a:r>
              <a:r>
                <a:rPr lang="en-US" dirty="0">
                  <a:latin typeface="Cambria"/>
                </a:rPr>
                <a:t> and converse </a:t>
              </a:r>
              <a:r>
                <a:rPr lang="en-US" dirty="0" err="1">
                  <a:latin typeface="Cambria"/>
                </a:rPr>
                <a:t>piezomagnetic</a:t>
              </a:r>
              <a:endParaRPr lang="en-US" dirty="0">
                <a:latin typeface="Cambria"/>
              </a:endParaRPr>
            </a:p>
          </p:txBody>
        </p:sp>
      </p:grpSp>
      <p:sp>
        <p:nvSpPr>
          <p:cNvPr id="75788" name="Rectangle 47"/>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5789" name="TextBox 50"/>
          <p:cNvSpPr txBox="1">
            <a:spLocks noChangeArrowheads="1"/>
          </p:cNvSpPr>
          <p:nvPr/>
        </p:nvSpPr>
        <p:spPr bwMode="auto">
          <a:xfrm>
            <a:off x="6124575" y="3429000"/>
            <a:ext cx="3019425" cy="369888"/>
          </a:xfrm>
          <a:prstGeom prst="rect">
            <a:avLst/>
          </a:prstGeom>
          <a:noFill/>
          <a:ln w="9525">
            <a:noFill/>
            <a:miter lim="800000"/>
            <a:headEnd/>
            <a:tailEnd/>
          </a:ln>
        </p:spPr>
        <p:txBody>
          <a:bodyPr wrap="none">
            <a:prstTxWarp prst="textNoShape">
              <a:avLst/>
            </a:prstTxWarp>
            <a:spAutoFit/>
          </a:bodyPr>
          <a:lstStyle/>
          <a:p>
            <a:r>
              <a:rPr lang="en-US" sz="1800" dirty="0">
                <a:latin typeface="Cambria"/>
              </a:rPr>
              <a:t>Courtesy of Prof. M. De </a:t>
            </a:r>
            <a:r>
              <a:rPr lang="en-US" sz="1800" dirty="0" err="1">
                <a:latin typeface="Cambria"/>
              </a:rPr>
              <a:t>Graef</a:t>
            </a:r>
            <a:endParaRPr lang="en-US" sz="1800" dirty="0">
              <a:latin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4504CE37-4C75-6044-8ABC-D9B262867431}" type="slidenum">
              <a:rPr lang="en-US" smtClean="0"/>
              <a:pPr/>
              <a:t>79</a:t>
            </a:fld>
            <a:endParaRPr lang="en-US" smtClean="0"/>
          </a:p>
        </p:txBody>
      </p:sp>
      <p:pic>
        <p:nvPicPr>
          <p:cNvPr id="77827" name="Picture 2"/>
          <p:cNvPicPr>
            <a:picLocks noChangeAspect="1" noChangeArrowheads="1"/>
          </p:cNvPicPr>
          <p:nvPr/>
        </p:nvPicPr>
        <p:blipFill>
          <a:blip r:embed="rId3"/>
          <a:srcRect/>
          <a:stretch>
            <a:fillRect/>
          </a:stretch>
        </p:blipFill>
        <p:spPr bwMode="auto">
          <a:xfrm>
            <a:off x="0" y="38100"/>
            <a:ext cx="9144000" cy="3556000"/>
          </a:xfrm>
          <a:prstGeom prst="rect">
            <a:avLst/>
          </a:prstGeom>
          <a:noFill/>
          <a:ln w="9525">
            <a:noFill/>
            <a:miter lim="800000"/>
            <a:headEnd/>
            <a:tailEnd/>
          </a:ln>
        </p:spPr>
      </p:pic>
      <p:grpSp>
        <p:nvGrpSpPr>
          <p:cNvPr id="2" name="Group 3"/>
          <p:cNvGrpSpPr>
            <a:grpSpLocks/>
          </p:cNvGrpSpPr>
          <p:nvPr/>
        </p:nvGrpSpPr>
        <p:grpSpPr bwMode="auto">
          <a:xfrm>
            <a:off x="1371600" y="114300"/>
            <a:ext cx="7531100" cy="4254500"/>
            <a:chOff x="864" y="240"/>
            <a:chExt cx="4744" cy="2680"/>
          </a:xfrm>
        </p:grpSpPr>
        <p:sp>
          <p:nvSpPr>
            <p:cNvPr id="77852" name="Rectangle 4"/>
            <p:cNvSpPr>
              <a:spLocks noChangeArrowheads="1"/>
            </p:cNvSpPr>
            <p:nvPr/>
          </p:nvSpPr>
          <p:spPr bwMode="auto">
            <a:xfrm>
              <a:off x="864" y="240"/>
              <a:ext cx="824" cy="6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3" name="Rectangle 5"/>
            <p:cNvSpPr>
              <a:spLocks noChangeArrowheads="1"/>
            </p:cNvSpPr>
            <p:nvPr/>
          </p:nvSpPr>
          <p:spPr bwMode="auto">
            <a:xfrm>
              <a:off x="1880" y="928"/>
              <a:ext cx="824" cy="4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4" name="Rectangle 6"/>
            <p:cNvSpPr>
              <a:spLocks noChangeArrowheads="1"/>
            </p:cNvSpPr>
            <p:nvPr/>
          </p:nvSpPr>
          <p:spPr bwMode="auto">
            <a:xfrm>
              <a:off x="2984" y="143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5" name="Rectangle 7"/>
            <p:cNvSpPr>
              <a:spLocks noChangeArrowheads="1"/>
            </p:cNvSpPr>
            <p:nvPr/>
          </p:nvSpPr>
          <p:spPr bwMode="auto">
            <a:xfrm>
              <a:off x="4616" y="1928"/>
              <a:ext cx="992"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6" name="Rectangle 8"/>
            <p:cNvSpPr>
              <a:spLocks noChangeArrowheads="1"/>
            </p:cNvSpPr>
            <p:nvPr/>
          </p:nvSpPr>
          <p:spPr bwMode="auto">
            <a:xfrm>
              <a:off x="904" y="247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7" name="Text Box 9"/>
            <p:cNvSpPr txBox="1">
              <a:spLocks noChangeArrowheads="1"/>
            </p:cNvSpPr>
            <p:nvPr/>
          </p:nvSpPr>
          <p:spPr bwMode="auto">
            <a:xfrm>
              <a:off x="1918" y="2534"/>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3" name="Group 10"/>
          <p:cNvGrpSpPr>
            <a:grpSpLocks/>
          </p:cNvGrpSpPr>
          <p:nvPr/>
        </p:nvGrpSpPr>
        <p:grpSpPr bwMode="auto">
          <a:xfrm>
            <a:off x="1358900" y="317500"/>
            <a:ext cx="4652963" cy="4851400"/>
            <a:chOff x="856" y="200"/>
            <a:chExt cx="2931" cy="3056"/>
          </a:xfrm>
        </p:grpSpPr>
        <p:sp>
          <p:nvSpPr>
            <p:cNvPr id="77846" name="Rectangle 11"/>
            <p:cNvSpPr>
              <a:spLocks noChangeArrowheads="1"/>
            </p:cNvSpPr>
            <p:nvPr/>
          </p:nvSpPr>
          <p:spPr bwMode="auto">
            <a:xfrm>
              <a:off x="1968" y="200"/>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7" name="Rectangle 12"/>
            <p:cNvSpPr>
              <a:spLocks noChangeArrowheads="1"/>
            </p:cNvSpPr>
            <p:nvPr/>
          </p:nvSpPr>
          <p:spPr bwMode="auto">
            <a:xfrm>
              <a:off x="2888" y="208"/>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8" name="Rectangle 13"/>
            <p:cNvSpPr>
              <a:spLocks noChangeArrowheads="1"/>
            </p:cNvSpPr>
            <p:nvPr/>
          </p:nvSpPr>
          <p:spPr bwMode="auto">
            <a:xfrm>
              <a:off x="864" y="792"/>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9" name="Rectangle 14"/>
            <p:cNvSpPr>
              <a:spLocks noChangeArrowheads="1"/>
            </p:cNvSpPr>
            <p:nvPr/>
          </p:nvSpPr>
          <p:spPr bwMode="auto">
            <a:xfrm>
              <a:off x="856" y="1256"/>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0" name="Rectangle 15"/>
            <p:cNvSpPr>
              <a:spLocks noChangeArrowheads="1"/>
            </p:cNvSpPr>
            <p:nvPr/>
          </p:nvSpPr>
          <p:spPr bwMode="auto">
            <a:xfrm>
              <a:off x="912" y="2808"/>
              <a:ext cx="792"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1" name="Text Box 16"/>
            <p:cNvSpPr txBox="1">
              <a:spLocks noChangeArrowheads="1"/>
            </p:cNvSpPr>
            <p:nvPr/>
          </p:nvSpPr>
          <p:spPr bwMode="auto">
            <a:xfrm>
              <a:off x="1926" y="2846"/>
              <a:ext cx="1861" cy="291"/>
            </a:xfrm>
            <a:prstGeom prst="rect">
              <a:avLst/>
            </a:prstGeom>
            <a:noFill/>
            <a:ln w="9525">
              <a:noFill/>
              <a:miter lim="800000"/>
              <a:headEnd/>
              <a:tailEnd/>
            </a:ln>
          </p:spPr>
          <p:txBody>
            <a:bodyPr wrap="none">
              <a:prstTxWarp prst="textNoShape">
                <a:avLst/>
              </a:prstTxWarp>
              <a:spAutoFit/>
            </a:bodyPr>
            <a:lstStyle/>
            <a:p>
              <a:r>
                <a:rPr lang="en-US" dirty="0">
                  <a:latin typeface="Cambria"/>
                </a:rPr>
                <a:t>1st rank cross effects</a:t>
              </a:r>
            </a:p>
          </p:txBody>
        </p:sp>
      </p:grpSp>
      <p:grpSp>
        <p:nvGrpSpPr>
          <p:cNvPr id="4" name="Group 17"/>
          <p:cNvGrpSpPr>
            <a:grpSpLocks/>
          </p:cNvGrpSpPr>
          <p:nvPr/>
        </p:nvGrpSpPr>
        <p:grpSpPr bwMode="auto">
          <a:xfrm>
            <a:off x="1358900" y="342900"/>
            <a:ext cx="6083300" cy="5626100"/>
            <a:chOff x="856" y="216"/>
            <a:chExt cx="3832" cy="3544"/>
          </a:xfrm>
        </p:grpSpPr>
        <p:sp>
          <p:nvSpPr>
            <p:cNvPr id="77840" name="Rectangle 18"/>
            <p:cNvSpPr>
              <a:spLocks noChangeArrowheads="1"/>
            </p:cNvSpPr>
            <p:nvPr/>
          </p:nvSpPr>
          <p:spPr bwMode="auto">
            <a:xfrm>
              <a:off x="3864" y="216"/>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1" name="Rectangle 19"/>
            <p:cNvSpPr>
              <a:spLocks noChangeArrowheads="1"/>
            </p:cNvSpPr>
            <p:nvPr/>
          </p:nvSpPr>
          <p:spPr bwMode="auto">
            <a:xfrm>
              <a:off x="2992" y="75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2" name="Rectangle 20"/>
            <p:cNvSpPr>
              <a:spLocks noChangeArrowheads="1"/>
            </p:cNvSpPr>
            <p:nvPr/>
          </p:nvSpPr>
          <p:spPr bwMode="auto">
            <a:xfrm>
              <a:off x="1888" y="127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3" name="Rectangle 21"/>
            <p:cNvSpPr>
              <a:spLocks noChangeArrowheads="1"/>
            </p:cNvSpPr>
            <p:nvPr/>
          </p:nvSpPr>
          <p:spPr bwMode="auto">
            <a:xfrm>
              <a:off x="856" y="1744"/>
              <a:ext cx="928"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4" name="Rectangle 22"/>
            <p:cNvSpPr>
              <a:spLocks noChangeArrowheads="1"/>
            </p:cNvSpPr>
            <p:nvPr/>
          </p:nvSpPr>
          <p:spPr bwMode="auto">
            <a:xfrm>
              <a:off x="928" y="3312"/>
              <a:ext cx="800"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5" name="Text Box 23"/>
            <p:cNvSpPr txBox="1">
              <a:spLocks noChangeArrowheads="1"/>
            </p:cNvSpPr>
            <p:nvPr/>
          </p:nvSpPr>
          <p:spPr bwMode="auto">
            <a:xfrm>
              <a:off x="1934" y="3350"/>
              <a:ext cx="1928" cy="291"/>
            </a:xfrm>
            <a:prstGeom prst="rect">
              <a:avLst/>
            </a:prstGeom>
            <a:noFill/>
            <a:ln w="9525">
              <a:noFill/>
              <a:miter lim="800000"/>
              <a:headEnd/>
              <a:tailEnd/>
            </a:ln>
          </p:spPr>
          <p:txBody>
            <a:bodyPr wrap="none">
              <a:prstTxWarp prst="textNoShape">
                <a:avLst/>
              </a:prstTxWarp>
              <a:spAutoFit/>
            </a:bodyPr>
            <a:lstStyle/>
            <a:p>
              <a:r>
                <a:rPr lang="en-US" dirty="0">
                  <a:latin typeface="Cambria"/>
                </a:rPr>
                <a:t>2nd rank cross effects</a:t>
              </a:r>
            </a:p>
          </p:txBody>
        </p:sp>
      </p:grpSp>
      <p:grpSp>
        <p:nvGrpSpPr>
          <p:cNvPr id="5" name="Group 24"/>
          <p:cNvGrpSpPr>
            <a:grpSpLocks/>
          </p:cNvGrpSpPr>
          <p:nvPr/>
        </p:nvGrpSpPr>
        <p:grpSpPr bwMode="auto">
          <a:xfrm>
            <a:off x="1485900" y="1244600"/>
            <a:ext cx="6667500" cy="5499100"/>
            <a:chOff x="936" y="784"/>
            <a:chExt cx="4200" cy="3464"/>
          </a:xfrm>
        </p:grpSpPr>
        <p:sp>
          <p:nvSpPr>
            <p:cNvPr id="77834" name="Rectangle 25"/>
            <p:cNvSpPr>
              <a:spLocks noChangeArrowheads="1"/>
            </p:cNvSpPr>
            <p:nvPr/>
          </p:nvSpPr>
          <p:spPr bwMode="auto">
            <a:xfrm>
              <a:off x="4160" y="78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5" name="Rectangle 26"/>
            <p:cNvSpPr>
              <a:spLocks noChangeArrowheads="1"/>
            </p:cNvSpPr>
            <p:nvPr/>
          </p:nvSpPr>
          <p:spPr bwMode="auto">
            <a:xfrm>
              <a:off x="4184" y="126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6" name="Rectangle 27"/>
            <p:cNvSpPr>
              <a:spLocks noChangeArrowheads="1"/>
            </p:cNvSpPr>
            <p:nvPr/>
          </p:nvSpPr>
          <p:spPr bwMode="auto">
            <a:xfrm>
              <a:off x="3344" y="1752"/>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7" name="Rectangle 28"/>
            <p:cNvSpPr>
              <a:spLocks noChangeArrowheads="1"/>
            </p:cNvSpPr>
            <p:nvPr/>
          </p:nvSpPr>
          <p:spPr bwMode="auto">
            <a:xfrm>
              <a:off x="2072" y="1760"/>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8" name="Rectangle 29"/>
            <p:cNvSpPr>
              <a:spLocks noChangeArrowheads="1"/>
            </p:cNvSpPr>
            <p:nvPr/>
          </p:nvSpPr>
          <p:spPr bwMode="auto">
            <a:xfrm>
              <a:off x="936" y="3800"/>
              <a:ext cx="79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9" name="Text Box 30"/>
            <p:cNvSpPr txBox="1">
              <a:spLocks noChangeArrowheads="1"/>
            </p:cNvSpPr>
            <p:nvPr/>
          </p:nvSpPr>
          <p:spPr bwMode="auto">
            <a:xfrm>
              <a:off x="1926" y="3854"/>
              <a:ext cx="1900" cy="291"/>
            </a:xfrm>
            <a:prstGeom prst="rect">
              <a:avLst/>
            </a:prstGeom>
            <a:noFill/>
            <a:ln w="9525">
              <a:noFill/>
              <a:miter lim="800000"/>
              <a:headEnd/>
              <a:tailEnd/>
            </a:ln>
          </p:spPr>
          <p:txBody>
            <a:bodyPr wrap="none">
              <a:prstTxWarp prst="textNoShape">
                <a:avLst/>
              </a:prstTxWarp>
              <a:spAutoFit/>
            </a:bodyPr>
            <a:lstStyle/>
            <a:p>
              <a:r>
                <a:rPr lang="en-US" dirty="0">
                  <a:latin typeface="Cambria"/>
                </a:rPr>
                <a:t>3rd rank cross effects</a:t>
              </a:r>
            </a:p>
          </p:txBody>
        </p:sp>
      </p:grpSp>
      <p:sp>
        <p:nvSpPr>
          <p:cNvPr id="77832" name="Rectangle 31"/>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7833" name="TextBox 34"/>
          <p:cNvSpPr txBox="1">
            <a:spLocks noChangeArrowheads="1"/>
          </p:cNvSpPr>
          <p:nvPr/>
        </p:nvSpPr>
        <p:spPr bwMode="auto">
          <a:xfrm>
            <a:off x="6124575" y="4114800"/>
            <a:ext cx="3019425" cy="369888"/>
          </a:xfrm>
          <a:prstGeom prst="rect">
            <a:avLst/>
          </a:prstGeom>
          <a:noFill/>
          <a:ln w="9525">
            <a:noFill/>
            <a:miter lim="800000"/>
            <a:headEnd/>
            <a:tailEnd/>
          </a:ln>
        </p:spPr>
        <p:txBody>
          <a:bodyPr wrap="none">
            <a:prstTxWarp prst="textNoShape">
              <a:avLst/>
            </a:prstTxWarp>
            <a:spAutoFit/>
          </a:bodyPr>
          <a:lstStyle/>
          <a:p>
            <a:r>
              <a:rPr lang="en-US" sz="1800" dirty="0">
                <a:latin typeface="Cambria"/>
              </a:rPr>
              <a:t>Courtesy of Prof. M. De </a:t>
            </a:r>
            <a:r>
              <a:rPr lang="en-US" sz="1800" dirty="0" err="1">
                <a:latin typeface="Cambria"/>
              </a:rPr>
              <a:t>Graef</a:t>
            </a:r>
            <a:endParaRPr lang="en-US" sz="1800" dirty="0">
              <a:latin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Piezoelectric Devices</a:t>
            </a:r>
            <a:endParaRPr lang="ja-JP" altLang="en-US" dirty="0"/>
          </a:p>
        </p:txBody>
      </p:sp>
      <p:pic>
        <p:nvPicPr>
          <p:cNvPr id="5" name="Content Placeholder 4" descr="Newnham-fig12p12-piezo-devices.png"/>
          <p:cNvPicPr>
            <a:picLocks noGrp="1" noChangeAspect="1"/>
          </p:cNvPicPr>
          <p:nvPr>
            <p:ph idx="1"/>
          </p:nvPr>
        </p:nvPicPr>
        <p:blipFill>
          <a:blip r:embed="rId2"/>
          <a:srcRect t="-2377" b="-2377"/>
          <a:stretch>
            <a:fillRect/>
          </a:stretch>
        </p:blipFill>
        <p:spPr>
          <a:xfrm>
            <a:off x="1143000" y="2514600"/>
            <a:ext cx="7772400" cy="4114800"/>
          </a:xfrm>
        </p:spPr>
      </p:pic>
      <p:sp>
        <p:nvSpPr>
          <p:cNvPr id="4" name="Slide Number Placeholder 3"/>
          <p:cNvSpPr>
            <a:spLocks noGrp="1"/>
          </p:cNvSpPr>
          <p:nvPr>
            <p:ph type="sldNum" sz="quarter" idx="12"/>
          </p:nvPr>
        </p:nvSpPr>
        <p:spPr/>
        <p:txBody>
          <a:bodyPr/>
          <a:lstStyle/>
          <a:p>
            <a:fld id="{DB588370-6890-5348-9AB4-7AC0E5EB0C1F}" type="slidenum">
              <a:rPr lang="en-US" altLang="ja-JP" smtClean="0"/>
              <a:pPr/>
              <a:t>8</a:t>
            </a:fld>
            <a:endParaRPr lang="en-US" altLang="ja-JP"/>
          </a:p>
        </p:txBody>
      </p:sp>
      <p:sp>
        <p:nvSpPr>
          <p:cNvPr id="6" name="TextBox 5"/>
          <p:cNvSpPr txBox="1"/>
          <p:nvPr/>
        </p:nvSpPr>
        <p:spPr>
          <a:xfrm>
            <a:off x="6477000" y="6324600"/>
            <a:ext cx="1740831" cy="461665"/>
          </a:xfrm>
          <a:prstGeom prst="rect">
            <a:avLst/>
          </a:prstGeom>
          <a:noFill/>
        </p:spPr>
        <p:txBody>
          <a:bodyPr wrap="none" rtlCol="0">
            <a:spAutoFit/>
          </a:bodyPr>
          <a:lstStyle/>
          <a:p>
            <a:r>
              <a:rPr kumimoji="1" lang="en-US" altLang="ja-JP" dirty="0" smtClean="0">
                <a:latin typeface="Cambria"/>
              </a:rPr>
              <a:t>[</a:t>
            </a:r>
            <a:r>
              <a:rPr kumimoji="1" lang="en-US" altLang="ja-JP" dirty="0" err="1" smtClean="0">
                <a:latin typeface="Cambria"/>
              </a:rPr>
              <a:t>Newnham</a:t>
            </a:r>
            <a:r>
              <a:rPr kumimoji="1" lang="en-US" altLang="ja-JP" dirty="0" smtClean="0">
                <a:latin typeface="Cambria"/>
              </a:rPr>
              <a:t>]</a:t>
            </a:r>
            <a:endParaRPr kumimoji="1" lang="ja-JP" altLang="en-US" dirty="0">
              <a:latin typeface="Cambria"/>
            </a:endParaRPr>
          </a:p>
        </p:txBody>
      </p:sp>
      <p:sp>
        <p:nvSpPr>
          <p:cNvPr id="7" name="Rectangle 6"/>
          <p:cNvSpPr/>
          <p:nvPr/>
        </p:nvSpPr>
        <p:spPr>
          <a:xfrm>
            <a:off x="1295400" y="990600"/>
            <a:ext cx="7315200" cy="1631216"/>
          </a:xfrm>
          <a:prstGeom prst="rect">
            <a:avLst/>
          </a:prstGeom>
        </p:spPr>
        <p:txBody>
          <a:bodyPr wrap="square">
            <a:spAutoFit/>
          </a:bodyPr>
          <a:lstStyle/>
          <a:p>
            <a:pPr>
              <a:buFont typeface="Arial"/>
              <a:buChar char="•"/>
            </a:pPr>
            <a:r>
              <a:rPr lang="en-US" altLang="ja-JP" sz="2000" dirty="0" smtClean="0">
                <a:latin typeface="Calibri"/>
              </a:rPr>
              <a:t> The property of </a:t>
            </a:r>
            <a:r>
              <a:rPr lang="en-US" altLang="ja-JP" sz="2000" dirty="0" smtClean="0">
                <a:solidFill>
                  <a:srgbClr val="FF0000"/>
                </a:solidFill>
                <a:latin typeface="Calibri"/>
              </a:rPr>
              <a:t>piezoelectricity</a:t>
            </a:r>
            <a:r>
              <a:rPr lang="en-US" altLang="ja-JP" sz="2000" dirty="0" smtClean="0">
                <a:latin typeface="Calibri"/>
              </a:rPr>
              <a:t> relates </a:t>
            </a:r>
            <a:r>
              <a:rPr lang="en-US" altLang="ja-JP" sz="2000" dirty="0" smtClean="0">
                <a:solidFill>
                  <a:srgbClr val="08109C"/>
                </a:solidFill>
                <a:latin typeface="Calibri"/>
              </a:rPr>
              <a:t>strain</a:t>
            </a:r>
            <a:r>
              <a:rPr lang="en-US" altLang="ja-JP" sz="2000" dirty="0" smtClean="0">
                <a:latin typeface="Calibri"/>
              </a:rPr>
              <a:t> to </a:t>
            </a:r>
            <a:r>
              <a:rPr lang="en-US" altLang="ja-JP" sz="2000" dirty="0" smtClean="0">
                <a:solidFill>
                  <a:srgbClr val="159C0D"/>
                </a:solidFill>
                <a:latin typeface="Calibri"/>
              </a:rPr>
              <a:t>electric field</a:t>
            </a:r>
            <a:r>
              <a:rPr lang="en-US" altLang="ja-JP" sz="2000" dirty="0" smtClean="0">
                <a:latin typeface="Calibri"/>
              </a:rPr>
              <a:t>, or polarization to stress.</a:t>
            </a:r>
          </a:p>
          <a:p>
            <a:r>
              <a:rPr lang="en-US" altLang="ja-JP" sz="2000" dirty="0" smtClean="0">
                <a:latin typeface="Cambria"/>
              </a:rPr>
              <a:t>    </a:t>
            </a:r>
            <a:r>
              <a:rPr lang="en-US" altLang="ja-JP" sz="2000" i="1" dirty="0" err="1" smtClean="0">
                <a:solidFill>
                  <a:srgbClr val="08109C"/>
                </a:solidFill>
                <a:latin typeface="Symbol" charset="2"/>
                <a:sym typeface="Symbol" charset="2"/>
              </a:rPr>
              <a:t></a:t>
            </a:r>
            <a:r>
              <a:rPr lang="en-US" altLang="ja-JP" sz="2000" i="1" baseline="-25000" dirty="0" err="1" smtClean="0">
                <a:latin typeface="Cambria"/>
              </a:rPr>
              <a:t>ij</a:t>
            </a:r>
            <a:r>
              <a:rPr lang="en-US" altLang="ja-JP" sz="2000" i="1" dirty="0" smtClean="0">
                <a:latin typeface="Cambria"/>
              </a:rPr>
              <a:t> = </a:t>
            </a:r>
            <a:r>
              <a:rPr lang="en-US" altLang="ja-JP" sz="2000" i="1" dirty="0" err="1" smtClean="0">
                <a:solidFill>
                  <a:srgbClr val="FF0000"/>
                </a:solidFill>
                <a:latin typeface="Cambria"/>
              </a:rPr>
              <a:t>d</a:t>
            </a:r>
            <a:r>
              <a:rPr lang="en-US" altLang="ja-JP" sz="2000" i="1" baseline="-25000" dirty="0" err="1" smtClean="0">
                <a:latin typeface="Cambria"/>
              </a:rPr>
              <a:t>ijk</a:t>
            </a:r>
            <a:r>
              <a:rPr lang="en-US" altLang="ja-JP" sz="2000" i="1" dirty="0" err="1" smtClean="0">
                <a:solidFill>
                  <a:srgbClr val="159C0D"/>
                </a:solidFill>
                <a:latin typeface="Cambria"/>
              </a:rPr>
              <a:t>E</a:t>
            </a:r>
            <a:r>
              <a:rPr lang="en-US" altLang="ja-JP" sz="2000" i="1" baseline="-25000" dirty="0" err="1" smtClean="0">
                <a:latin typeface="Cambria"/>
              </a:rPr>
              <a:t>k</a:t>
            </a:r>
            <a:endParaRPr lang="en-US" altLang="ja-JP" sz="2000" i="1" baseline="-25000" dirty="0" smtClean="0">
              <a:latin typeface="Cambria"/>
            </a:endParaRPr>
          </a:p>
          <a:p>
            <a:pPr>
              <a:buFont typeface="Arial"/>
              <a:buChar char="•"/>
            </a:pPr>
            <a:r>
              <a:rPr lang="en-US" altLang="ja-JP" sz="2000" dirty="0" smtClean="0">
                <a:latin typeface="Calibri"/>
              </a:rPr>
              <a:t> PZT, lead zirconium </a:t>
            </a:r>
            <a:r>
              <a:rPr lang="en-US" altLang="ja-JP" sz="2000" dirty="0" err="1" smtClean="0">
                <a:latin typeface="Calibri"/>
              </a:rPr>
              <a:t>titanate</a:t>
            </a:r>
            <a:r>
              <a:rPr lang="en-US" altLang="ja-JP" sz="2000" dirty="0" smtClean="0">
                <a:latin typeface="Calibri"/>
              </a:rPr>
              <a:t> PbZr</a:t>
            </a:r>
            <a:r>
              <a:rPr lang="en-US" altLang="ja-JP" sz="2000" baseline="-25000" dirty="0" smtClean="0">
                <a:latin typeface="Calibri"/>
              </a:rPr>
              <a:t>1-x</a:t>
            </a:r>
            <a:r>
              <a:rPr lang="en-US" altLang="ja-JP" sz="2000" dirty="0" smtClean="0">
                <a:latin typeface="Calibri"/>
              </a:rPr>
              <a:t>Ti</a:t>
            </a:r>
            <a:r>
              <a:rPr lang="en-US" altLang="ja-JP" sz="2000" baseline="-25000" dirty="0" smtClean="0">
                <a:latin typeface="Calibri"/>
              </a:rPr>
              <a:t>x</a:t>
            </a:r>
            <a:r>
              <a:rPr lang="en-US" altLang="ja-JP" sz="2000" dirty="0" smtClean="0">
                <a:latin typeface="Calibri"/>
              </a:rPr>
              <a:t>O</a:t>
            </a:r>
            <a:r>
              <a:rPr lang="en-US" altLang="ja-JP" sz="2000" baseline="-25000" dirty="0" smtClean="0">
                <a:latin typeface="Calibri"/>
              </a:rPr>
              <a:t>3</a:t>
            </a:r>
            <a:r>
              <a:rPr lang="en-US" altLang="ja-JP" sz="2000" dirty="0" smtClean="0">
                <a:latin typeface="Calibri"/>
              </a:rPr>
              <a:t>, is another commonly used piezoelectric material.</a:t>
            </a:r>
            <a:endParaRPr lang="ja-JP" altLang="en-US" sz="2000" dirty="0">
              <a:latin typeface="Calibri"/>
            </a:endParaRPr>
          </a:p>
        </p:txBody>
      </p:sp>
      <p:sp>
        <p:nvSpPr>
          <p:cNvPr id="8" name="TextBox 7"/>
          <p:cNvSpPr txBox="1"/>
          <p:nvPr/>
        </p:nvSpPr>
        <p:spPr>
          <a:xfrm>
            <a:off x="6400800" y="2792849"/>
            <a:ext cx="2514600"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400" dirty="0" smtClean="0">
                <a:latin typeface="Calibri"/>
              </a:rPr>
              <a:t>Note: </a:t>
            </a:r>
            <a:r>
              <a:rPr kumimoji="1" lang="en-US" altLang="ja-JP" sz="1400" dirty="0" err="1" smtClean="0">
                <a:latin typeface="Calibri"/>
              </a:rPr>
              <a:t>Newnham</a:t>
            </a:r>
            <a:r>
              <a:rPr kumimoji="1" lang="en-US" altLang="ja-JP" sz="1400" dirty="0" smtClean="0">
                <a:latin typeface="Calibri"/>
              </a:rPr>
              <a:t> consistently uses vector-matrix notation, rather than tensor notation.  We will explain how this works later on.</a:t>
            </a:r>
            <a:endParaRPr kumimoji="1" lang="ja-JP" altLang="en-US" sz="1400" dirty="0">
              <a:latin typeface="Calibri"/>
            </a:endParaRPr>
          </a:p>
        </p:txBody>
      </p:sp>
      <p:sp>
        <p:nvSpPr>
          <p:cNvPr id="9" name="TextBox 8"/>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smtClean="0">
                <a:solidFill>
                  <a:srgbClr val="FF0000"/>
                </a:solidFill>
                <a:latin typeface="Calibri"/>
              </a:rPr>
              <a:t>Examinable</a:t>
            </a:r>
            <a:endParaRPr kumimoji="1" lang="ja-JP" altLang="en-US" sz="1800" dirty="0">
              <a:solidFill>
                <a:srgbClr val="FF0000"/>
              </a:solidFill>
              <a:latin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AEA17FD1-38B5-1F47-8713-7681CAFF6F7F}" type="slidenum">
              <a:rPr lang="en-US" smtClean="0"/>
              <a:pPr/>
              <a:t>80</a:t>
            </a:fld>
            <a:endParaRPr lang="en-US" smtClean="0"/>
          </a:p>
        </p:txBody>
      </p:sp>
      <p:pic>
        <p:nvPicPr>
          <p:cNvPr id="131074"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sp>
        <p:nvSpPr>
          <p:cNvPr id="79876" name="Text Box 3"/>
          <p:cNvSpPr txBox="1">
            <a:spLocks noChangeArrowheads="1"/>
          </p:cNvSpPr>
          <p:nvPr/>
        </p:nvSpPr>
        <p:spPr bwMode="auto">
          <a:xfrm>
            <a:off x="1812925" y="3697288"/>
            <a:ext cx="6797675" cy="461962"/>
          </a:xfrm>
          <a:prstGeom prst="rect">
            <a:avLst/>
          </a:prstGeom>
          <a:noFill/>
          <a:ln w="9525">
            <a:noFill/>
            <a:miter lim="800000"/>
            <a:headEnd/>
            <a:tailEnd/>
          </a:ln>
        </p:spPr>
        <p:txBody>
          <a:bodyPr>
            <a:prstTxWarp prst="textNoShape">
              <a:avLst/>
            </a:prstTxWarp>
            <a:spAutoFit/>
          </a:bodyPr>
          <a:lstStyle/>
          <a:p>
            <a:r>
              <a:rPr lang="en-US" dirty="0">
                <a:latin typeface="Calibri"/>
              </a:rPr>
              <a:t>General crystal symmetry shown above.</a:t>
            </a:r>
          </a:p>
        </p:txBody>
      </p:sp>
      <p:sp>
        <p:nvSpPr>
          <p:cNvPr id="79877"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9878" name="TextBox 7"/>
          <p:cNvSpPr txBox="1">
            <a:spLocks noChangeArrowheads="1"/>
          </p:cNvSpPr>
          <p:nvPr/>
        </p:nvSpPr>
        <p:spPr bwMode="auto">
          <a:xfrm>
            <a:off x="4491038" y="6248400"/>
            <a:ext cx="3967162" cy="461963"/>
          </a:xfrm>
          <a:prstGeom prst="rect">
            <a:avLst/>
          </a:prstGeom>
          <a:noFill/>
          <a:ln w="9525">
            <a:noFill/>
            <a:miter lim="800000"/>
            <a:headEnd/>
            <a:tailEnd/>
          </a:ln>
        </p:spPr>
        <p:txBody>
          <a:bodyPr wrap="none">
            <a:prstTxWarp prst="textNoShape">
              <a:avLst/>
            </a:prstTxWarp>
            <a:spAutoFit/>
          </a:bodyPr>
          <a:lstStyle/>
          <a:p>
            <a:r>
              <a:rPr lang="en-US" dirty="0">
                <a:latin typeface="Cambria"/>
              </a:rPr>
              <a:t>Courtesy of Prof. M. De </a:t>
            </a:r>
            <a:r>
              <a:rPr lang="en-US" dirty="0" err="1">
                <a:latin typeface="Cambria"/>
              </a:rPr>
              <a:t>Graef</a:t>
            </a:r>
            <a:endParaRPr lang="en-US" dirty="0">
              <a:latin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subTnLst>
                                    <p:set>
                                      <p:cBhvr override="childStyle">
                                        <p:cTn dur="1" fill="hold" display="0" masterRel="nextClick" afterEffect="1"/>
                                        <p:tgtEl>
                                          <p:spTgt spid="131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EE51A6B1-0808-8449-8633-AD0157544B44}" type="slidenum">
              <a:rPr lang="en-US" smtClean="0"/>
              <a:pPr/>
              <a:t>81</a:t>
            </a:fld>
            <a:endParaRPr lang="en-US" smtClean="0"/>
          </a:p>
        </p:txBody>
      </p:sp>
      <p:pic>
        <p:nvPicPr>
          <p:cNvPr id="81923" name="Picture 2"/>
          <p:cNvPicPr>
            <a:picLocks noChangeAspect="1" noChangeArrowheads="1"/>
          </p:cNvPicPr>
          <p:nvPr/>
        </p:nvPicPr>
        <p:blipFill>
          <a:blip r:embed="rId3"/>
          <a:srcRect/>
          <a:stretch>
            <a:fillRect/>
          </a:stretch>
        </p:blipFill>
        <p:spPr bwMode="auto">
          <a:xfrm>
            <a:off x="0" y="533400"/>
            <a:ext cx="9147175" cy="2889250"/>
          </a:xfrm>
          <a:prstGeom prst="rect">
            <a:avLst/>
          </a:prstGeom>
          <a:noFill/>
          <a:ln w="9525">
            <a:noFill/>
            <a:miter lim="800000"/>
            <a:headEnd/>
            <a:tailEnd/>
          </a:ln>
        </p:spPr>
      </p:pic>
      <p:sp>
        <p:nvSpPr>
          <p:cNvPr id="81924" name="Text Box 3"/>
          <p:cNvSpPr txBox="1">
            <a:spLocks noChangeArrowheads="1"/>
          </p:cNvSpPr>
          <p:nvPr/>
        </p:nvSpPr>
        <p:spPr bwMode="auto">
          <a:xfrm>
            <a:off x="3649663" y="3733800"/>
            <a:ext cx="1974068"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4</a:t>
            </a:r>
          </a:p>
        </p:txBody>
      </p:sp>
      <p:sp>
        <p:nvSpPr>
          <p:cNvPr id="81925"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81926" name="TextBox 7"/>
          <p:cNvSpPr txBox="1">
            <a:spLocks noChangeArrowheads="1"/>
          </p:cNvSpPr>
          <p:nvPr/>
        </p:nvSpPr>
        <p:spPr bwMode="auto">
          <a:xfrm>
            <a:off x="3886200" y="6248400"/>
            <a:ext cx="3967163" cy="461963"/>
          </a:xfrm>
          <a:prstGeom prst="rect">
            <a:avLst/>
          </a:prstGeom>
          <a:noFill/>
          <a:ln w="9525">
            <a:noFill/>
            <a:miter lim="800000"/>
            <a:headEnd/>
            <a:tailEnd/>
          </a:ln>
        </p:spPr>
        <p:txBody>
          <a:bodyPr wrap="none">
            <a:prstTxWarp prst="textNoShape">
              <a:avLst/>
            </a:prstTxWarp>
            <a:spAutoFit/>
          </a:bodyPr>
          <a:lstStyle/>
          <a:p>
            <a:r>
              <a:rPr lang="en-US" dirty="0">
                <a:latin typeface="Cambria"/>
              </a:rPr>
              <a:t>Courtesy of Prof. M. De </a:t>
            </a:r>
            <a:r>
              <a:rPr lang="en-US" dirty="0" err="1">
                <a:latin typeface="Cambria"/>
              </a:rPr>
              <a:t>Graef</a:t>
            </a:r>
            <a:endParaRPr lang="en-US" dirty="0">
              <a:latin typeface="Cambr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7E918AFE-6E3E-B646-840F-9182396B4782}" type="slidenum">
              <a:rPr lang="en-US" smtClean="0"/>
              <a:pPr/>
              <a:t>82</a:t>
            </a:fld>
            <a:endParaRPr lang="en-US" smtClean="0"/>
          </a:p>
        </p:txBody>
      </p:sp>
      <p:pic>
        <p:nvPicPr>
          <p:cNvPr id="83971" name="Picture 2"/>
          <p:cNvPicPr>
            <a:picLocks noChangeAspect="1" noChangeArrowheads="1"/>
          </p:cNvPicPr>
          <p:nvPr/>
        </p:nvPicPr>
        <p:blipFill>
          <a:blip r:embed="rId3"/>
          <a:srcRect/>
          <a:stretch>
            <a:fillRect/>
          </a:stretch>
        </p:blipFill>
        <p:spPr bwMode="auto">
          <a:xfrm>
            <a:off x="92075" y="609600"/>
            <a:ext cx="8985250" cy="3990975"/>
          </a:xfrm>
          <a:prstGeom prst="rect">
            <a:avLst/>
          </a:prstGeom>
          <a:noFill/>
          <a:ln w="9525">
            <a:noFill/>
            <a:miter lim="800000"/>
            <a:headEnd/>
            <a:tailEnd/>
          </a:ln>
        </p:spPr>
      </p:pic>
      <p:grpSp>
        <p:nvGrpSpPr>
          <p:cNvPr id="83972" name="Group 3"/>
          <p:cNvGrpSpPr>
            <a:grpSpLocks/>
          </p:cNvGrpSpPr>
          <p:nvPr/>
        </p:nvGrpSpPr>
        <p:grpSpPr bwMode="auto">
          <a:xfrm>
            <a:off x="1600200" y="4572000"/>
            <a:ext cx="2492375" cy="461963"/>
            <a:chOff x="1153" y="3885"/>
            <a:chExt cx="1570" cy="291"/>
          </a:xfrm>
        </p:grpSpPr>
        <p:sp>
          <p:nvSpPr>
            <p:cNvPr id="83975" name="Text Box 4"/>
            <p:cNvSpPr txBox="1">
              <a:spLocks noChangeArrowheads="1"/>
            </p:cNvSpPr>
            <p:nvPr/>
          </p:nvSpPr>
          <p:spPr bwMode="auto">
            <a:xfrm>
              <a:off x="1153" y="3885"/>
              <a:ext cx="1570" cy="291"/>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m3m</a:t>
              </a:r>
            </a:p>
          </p:txBody>
        </p:sp>
        <p:sp>
          <p:nvSpPr>
            <p:cNvPr id="83976" name="Line 5"/>
            <p:cNvSpPr>
              <a:spLocks noChangeShapeType="1"/>
            </p:cNvSpPr>
            <p:nvPr/>
          </p:nvSpPr>
          <p:spPr bwMode="auto">
            <a:xfrm>
              <a:off x="2387" y="3940"/>
              <a:ext cx="90" cy="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mbria"/>
              </a:endParaRPr>
            </a:p>
          </p:txBody>
        </p:sp>
      </p:grpSp>
      <p:sp>
        <p:nvSpPr>
          <p:cNvPr id="83973" name="Text Box 6"/>
          <p:cNvSpPr txBox="1">
            <a:spLocks noChangeArrowheads="1"/>
          </p:cNvSpPr>
          <p:nvPr/>
        </p:nvSpPr>
        <p:spPr bwMode="auto">
          <a:xfrm>
            <a:off x="1143000" y="5029200"/>
            <a:ext cx="7924800" cy="1235075"/>
          </a:xfrm>
          <a:prstGeom prst="rect">
            <a:avLst/>
          </a:prstGeom>
          <a:noFill/>
          <a:ln w="9525">
            <a:noFill/>
            <a:miter lim="800000"/>
            <a:headEnd/>
            <a:tailEnd/>
          </a:ln>
        </p:spPr>
        <p:txBody>
          <a:bodyPr>
            <a:prstTxWarp prst="textNoShape">
              <a:avLst/>
            </a:prstTxWarp>
          </a:bodyPr>
          <a:lstStyle/>
          <a:p>
            <a:r>
              <a:rPr lang="en-US" dirty="0">
                <a:latin typeface="Cambria"/>
              </a:rPr>
              <a:t>Note how many fewer independent coefficients there are!</a:t>
            </a:r>
          </a:p>
          <a:p>
            <a:r>
              <a:rPr lang="en-US" dirty="0">
                <a:latin typeface="Cambria"/>
              </a:rPr>
              <a:t>Note how the center of symmetry eliminates many of the properties, such as </a:t>
            </a:r>
            <a:r>
              <a:rPr lang="en-US" dirty="0" err="1">
                <a:latin typeface="Cambria"/>
              </a:rPr>
              <a:t>pyroelectricity</a:t>
            </a:r>
            <a:endParaRPr lang="en-US" dirty="0">
              <a:latin typeface="Cambria"/>
            </a:endParaRPr>
          </a:p>
        </p:txBody>
      </p:sp>
      <p:sp>
        <p:nvSpPr>
          <p:cNvPr id="83974" name="TextBox 9"/>
          <p:cNvSpPr txBox="1">
            <a:spLocks noChangeArrowheads="1"/>
          </p:cNvSpPr>
          <p:nvPr/>
        </p:nvSpPr>
        <p:spPr bwMode="auto">
          <a:xfrm>
            <a:off x="6048375" y="6411913"/>
            <a:ext cx="3019425" cy="369887"/>
          </a:xfrm>
          <a:prstGeom prst="rect">
            <a:avLst/>
          </a:prstGeom>
          <a:noFill/>
          <a:ln w="9525">
            <a:noFill/>
            <a:miter lim="800000"/>
            <a:headEnd/>
            <a:tailEnd/>
          </a:ln>
        </p:spPr>
        <p:txBody>
          <a:bodyPr wrap="none">
            <a:prstTxWarp prst="textNoShape">
              <a:avLst/>
            </a:prstTxWarp>
            <a:spAutoFit/>
          </a:bodyPr>
          <a:lstStyle/>
          <a:p>
            <a:r>
              <a:rPr lang="en-US" sz="1800" dirty="0">
                <a:latin typeface="Cambria"/>
              </a:rPr>
              <a:t>Courtesy of Prof. M. De </a:t>
            </a:r>
            <a:r>
              <a:rPr lang="en-US" sz="1800" dirty="0" err="1">
                <a:latin typeface="Cambria"/>
              </a:rPr>
              <a:t>Graef</a:t>
            </a:r>
            <a:endParaRPr lang="en-US" sz="1800" dirty="0">
              <a:latin typeface="Cambri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83</a:t>
            </a:fld>
            <a:endParaRPr lang="en-US" smtClean="0"/>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1143000" y="1600200"/>
            <a:ext cx="7772400" cy="4114800"/>
          </a:xfrm>
        </p:spPr>
        <p:txBody>
          <a:bodyPr/>
          <a:lstStyle/>
          <a:p>
            <a:r>
              <a:rPr lang="en-US" sz="1800" dirty="0">
                <a:ea typeface="Cambria"/>
                <a:cs typeface="Cambria"/>
              </a:rPr>
              <a:t>Stimuli and responses of interest are, in general, not scalar quantities but tensors.  Furthermore, some of the properties of interest, such as the plastic properties of a material, are far from linear at the scale of a polycrystal.  Nonetheless, they can be treated as linear at a suitably local scale and then an averaging technique can be used to obtain the response of the polycrystal.  The local or microscopic response is generally well understood but the validity of the averaging techniques is still controversial in many cases.  Also, we will only discuss cases where a homogeneous response can be reasonably expected.  </a:t>
            </a:r>
          </a:p>
          <a:p>
            <a:r>
              <a:rPr lang="en-US" sz="1800" dirty="0">
                <a:ea typeface="Cambria"/>
                <a:cs typeface="Cambria"/>
              </a:rPr>
              <a:t>There are many problems in which a non-homogeneous response to a homogeneous stimulus is of critical importance. Stress-corrosion cracking, for example, is a wildly non-linear, non-homogeneous response to an approximately uniform stimulus which depends on the mechanical and electro-chemical properties of the material.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143000"/>
          </a:xfrm>
        </p:spPr>
        <p:txBody>
          <a:bodyPr/>
          <a:lstStyle/>
          <a:p>
            <a:r>
              <a:rPr lang="en-US" altLang="ja-JP" dirty="0" smtClean="0"/>
              <a:t>Piezoelectric Crystals</a:t>
            </a:r>
            <a:endParaRPr lang="ja-JP" altLang="en-US" dirty="0"/>
          </a:p>
        </p:txBody>
      </p:sp>
      <p:sp>
        <p:nvSpPr>
          <p:cNvPr id="3" name="Content Placeholder 2"/>
          <p:cNvSpPr>
            <a:spLocks noGrp="1"/>
          </p:cNvSpPr>
          <p:nvPr>
            <p:ph idx="1"/>
          </p:nvPr>
        </p:nvSpPr>
        <p:spPr>
          <a:xfrm>
            <a:off x="1066800" y="1447800"/>
            <a:ext cx="5181600" cy="4800600"/>
          </a:xfrm>
        </p:spPr>
        <p:txBody>
          <a:bodyPr/>
          <a:lstStyle/>
          <a:p>
            <a:r>
              <a:rPr lang="en-US" altLang="ja-JP" sz="1600" dirty="0" smtClean="0"/>
              <a:t>How is it that crystals can be piezoelectric?</a:t>
            </a:r>
          </a:p>
          <a:p>
            <a:r>
              <a:rPr lang="en-US" altLang="ja-JP" sz="1600" dirty="0" smtClean="0"/>
              <a:t>The answer is that the bonding must be ionic to some degree (i.e. there is a net charge on the different elements) and the arrangement of the atoms must be non-</a:t>
            </a:r>
            <a:r>
              <a:rPr lang="en-US" altLang="ja-JP" sz="1600" dirty="0" err="1" smtClean="0"/>
              <a:t>centrosymmetric</a:t>
            </a:r>
            <a:r>
              <a:rPr lang="en-US" altLang="ja-JP" sz="1600" dirty="0" smtClean="0"/>
              <a:t>.</a:t>
            </a:r>
          </a:p>
          <a:p>
            <a:r>
              <a:rPr lang="en-US" altLang="ja-JP" sz="1600" dirty="0" smtClean="0"/>
              <a:t>PZT is a standard piezoelectric material.  It has </a:t>
            </a:r>
            <a:r>
              <a:rPr lang="en-US" altLang="ja-JP" sz="1600" dirty="0" err="1" smtClean="0"/>
              <a:t>Pb</a:t>
            </a:r>
            <a:r>
              <a:rPr lang="en-US" altLang="ja-JP" sz="1600" dirty="0" smtClean="0"/>
              <a:t> atoms at the cell corners (</a:t>
            </a:r>
            <a:r>
              <a:rPr lang="en-US" altLang="ja-JP" sz="1600" i="1" dirty="0" smtClean="0">
                <a:latin typeface="Cambria"/>
              </a:rPr>
              <a:t>a~4Å</a:t>
            </a:r>
            <a:r>
              <a:rPr lang="en-US" altLang="ja-JP" sz="1600" dirty="0" smtClean="0"/>
              <a:t>), O on face centers, and a Ti or </a:t>
            </a:r>
            <a:r>
              <a:rPr lang="en-US" altLang="ja-JP" sz="1600" dirty="0" err="1" smtClean="0"/>
              <a:t>Zr</a:t>
            </a:r>
            <a:r>
              <a:rPr lang="en-US" altLang="ja-JP" sz="1600" dirty="0" smtClean="0"/>
              <a:t> atom near the body center.  Below a certain temperature (</a:t>
            </a:r>
            <a:r>
              <a:rPr lang="en-US" altLang="ja-JP" sz="1600" i="1" dirty="0" smtClean="0"/>
              <a:t>Curie T</a:t>
            </a:r>
            <a:r>
              <a:rPr lang="en-US" altLang="ja-JP" sz="1600" dirty="0" smtClean="0"/>
              <a:t>), the cell transforms from cubic (high T) to tetragonal (low T).  Applying stress distorts the cell, which changes the electric displacement in different ways (see figure).</a:t>
            </a:r>
          </a:p>
          <a:p>
            <a:r>
              <a:rPr lang="en-US" altLang="ja-JP" sz="1600" dirty="0" smtClean="0"/>
              <a:t>Although we can understand the effect at the single crystal level, real devices (e.g. sonar transducers) are polycrystalline.  The operation is much complicated than discussed here, and involves “poling” to maximize the response, which in turns involves motion of domain walls.</a:t>
            </a:r>
            <a:endParaRPr lang="ja-JP" altLang="en-US" sz="16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9</a:t>
            </a:fld>
            <a:endParaRPr lang="en-US" altLang="ja-JP"/>
          </a:p>
        </p:txBody>
      </p:sp>
      <p:pic>
        <p:nvPicPr>
          <p:cNvPr id="5" name="Picture 4" descr="Newnham-fig12p11-PTO-distortions.png"/>
          <p:cNvPicPr>
            <a:picLocks noChangeAspect="1"/>
          </p:cNvPicPr>
          <p:nvPr/>
        </p:nvPicPr>
        <p:blipFill>
          <a:blip r:embed="rId2"/>
          <a:stretch>
            <a:fillRect/>
          </a:stretch>
        </p:blipFill>
        <p:spPr>
          <a:xfrm>
            <a:off x="6324600" y="173120"/>
            <a:ext cx="2170042" cy="6215104"/>
          </a:xfrm>
          <a:prstGeom prst="rect">
            <a:avLst/>
          </a:prstGeom>
        </p:spPr>
      </p:pic>
      <p:sp>
        <p:nvSpPr>
          <p:cNvPr id="6" name="TextBox 5"/>
          <p:cNvSpPr txBox="1"/>
          <p:nvPr/>
        </p:nvSpPr>
        <p:spPr>
          <a:xfrm>
            <a:off x="6727430" y="6324600"/>
            <a:ext cx="1740831" cy="461665"/>
          </a:xfrm>
          <a:prstGeom prst="rect">
            <a:avLst/>
          </a:prstGeom>
          <a:noFill/>
        </p:spPr>
        <p:txBody>
          <a:bodyPr wrap="none" rtlCol="0">
            <a:spAutoFit/>
          </a:bodyPr>
          <a:lstStyle/>
          <a:p>
            <a:r>
              <a:rPr kumimoji="1" lang="en-US" altLang="ja-JP" dirty="0" smtClean="0">
                <a:latin typeface="Cambria"/>
              </a:rPr>
              <a:t>[</a:t>
            </a:r>
            <a:r>
              <a:rPr kumimoji="1" lang="en-US" altLang="ja-JP" dirty="0" err="1" smtClean="0">
                <a:latin typeface="Cambria"/>
              </a:rPr>
              <a:t>Newnham</a:t>
            </a:r>
            <a:r>
              <a:rPr kumimoji="1" lang="en-US" altLang="ja-JP" dirty="0" smtClean="0">
                <a:latin typeface="Cambria"/>
              </a:rPr>
              <a:t>]</a:t>
            </a:r>
            <a:endParaRPr kumimoji="1" lang="ja-JP" altLang="en-US" dirty="0">
              <a:latin typeface="Cambria"/>
            </a:endParaRPr>
          </a:p>
        </p:txBody>
      </p:sp>
    </p:spTree>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C0CD5"/>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2948</TotalTime>
  <Words>4945</Words>
  <Application>Microsoft Macintosh PowerPoint</Application>
  <PresentationFormat>On-screen Show (4:3)</PresentationFormat>
  <Paragraphs>406</Paragraphs>
  <Slides>83</Slides>
  <Notes>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83</vt:i4>
      </vt:variant>
    </vt:vector>
  </HeadingPairs>
  <TitlesOfParts>
    <vt:vector size="88" baseType="lpstr">
      <vt:lpstr>Blank Presentation</vt:lpstr>
      <vt:lpstr>Document</vt:lpstr>
      <vt:lpstr>Equation</vt:lpstr>
      <vt:lpstr>Microsoft Equation</vt:lpstr>
      <vt:lpstr>Picture</vt:lpstr>
      <vt:lpstr>Anisotropic Elasticity</vt:lpstr>
      <vt:lpstr>Bibliography</vt:lpstr>
      <vt:lpstr>Notation</vt:lpstr>
      <vt:lpstr>Objective</vt:lpstr>
      <vt:lpstr>In Class Questions</vt:lpstr>
      <vt:lpstr>Anisotropy: Practical Applications</vt:lpstr>
      <vt:lpstr>Application example: quartz oscillators</vt:lpstr>
      <vt:lpstr>Piezoelectric Devices</vt:lpstr>
      <vt:lpstr>Piezoelectric Crystals</vt:lpstr>
      <vt:lpstr>Mathematical Descriptions</vt:lpstr>
      <vt:lpstr>Tensor: definition, contd.</vt:lpstr>
      <vt:lpstr>Non-Linear properties, example</vt:lpstr>
      <vt:lpstr>Linear properties</vt:lpstr>
      <vt:lpstr>Elasticity</vt:lpstr>
      <vt:lpstr>Elastic Anisotropy: 1</vt:lpstr>
      <vt:lpstr>Elastic Anisotropy: 2</vt:lpstr>
      <vt:lpstr>Stiffness in sample coords.</vt:lpstr>
      <vt:lpstr>Young’s modulus from compliance</vt:lpstr>
      <vt:lpstr>“Voigt” or “matrix” notation</vt:lpstr>
      <vt:lpstr>“matrix notation”, contd.</vt:lpstr>
      <vt:lpstr>Work conjugacy, matrix inversion</vt:lpstr>
      <vt:lpstr>Tensor conversions: stiffness</vt:lpstr>
      <vt:lpstr>Stiffness Matrix</vt:lpstr>
      <vt:lpstr>Tensor conversions: compliance</vt:lpstr>
      <vt:lpstr>Relationships between coefficients:  C in terms of S</vt:lpstr>
      <vt:lpstr>S in terms of C</vt:lpstr>
      <vt:lpstr>Neumann's Principle</vt:lpstr>
      <vt:lpstr>Neumann, extended</vt:lpstr>
      <vt:lpstr>Effect of crystal symmetry</vt:lpstr>
      <vt:lpstr>Symmetry, properties, contd.</vt:lpstr>
      <vt:lpstr>Effect of symmetry on stiffness matrix</vt:lpstr>
      <vt:lpstr>2nd Rank Tensor Properties &amp; Symmetry</vt:lpstr>
      <vt:lpstr>Effect of symmetry on stiffness matrix</vt:lpstr>
      <vt:lpstr>Effect of symmetry, 2</vt:lpstr>
      <vt:lpstr>Effect of symmetry, 3</vt:lpstr>
      <vt:lpstr>Cubic crystals: anisotropy factor</vt:lpstr>
      <vt:lpstr>Zener’s anisotropy factor</vt:lpstr>
      <vt:lpstr>Rotated compliance (matrix)</vt:lpstr>
      <vt:lpstr>Rotated compliance (matrix)</vt:lpstr>
      <vt:lpstr>Anisotropy in cubic materials</vt:lpstr>
      <vt:lpstr>Stiffness coefficients, cubics</vt:lpstr>
      <vt:lpstr>Anisotropy in terms of moduli</vt:lpstr>
      <vt:lpstr>Example Problem</vt:lpstr>
      <vt:lpstr>Alternate Vectorization</vt:lpstr>
      <vt:lpstr>Summary</vt:lpstr>
      <vt:lpstr>Supplemental Slides</vt:lpstr>
      <vt:lpstr>Einstein Convention</vt:lpstr>
      <vt:lpstr>Matrix Multiplication</vt:lpstr>
      <vt:lpstr>Properties of Rotation Matrix</vt:lpstr>
      <vt:lpstr>PowerPoint Presentation</vt:lpstr>
      <vt:lpstr>PowerPoint Presentation</vt:lpstr>
      <vt:lpstr>PowerPoint Presentation</vt:lpstr>
      <vt:lpstr>PowerPoint Presentation</vt:lpstr>
      <vt:lpstr>PowerPoint Presentation</vt:lpstr>
      <vt:lpstr>PowerPoint Presentation</vt:lpstr>
      <vt:lpstr>Anisotropy</vt:lpstr>
      <vt:lpstr>Scalars, Vectors, Tensors</vt:lpstr>
      <vt:lpstr>Vector field, response</vt:lpstr>
      <vt:lpstr>Linear anisotropic property</vt:lpstr>
      <vt:lpstr>Example: electrical conductivity</vt:lpstr>
      <vt:lpstr>Anisotropic electrical conductivity</vt:lpstr>
      <vt:lpstr>Changing the Coordinate System</vt:lpstr>
      <vt:lpstr>Tensor: definition, contd.</vt:lpstr>
      <vt:lpstr>Motivation for Axis Transformation</vt:lpstr>
      <vt:lpstr>PowerPoint Presentation</vt:lpstr>
      <vt:lpstr>Anisotropy in Composites</vt:lpstr>
      <vt:lpstr>Fiber Symmetry</vt:lpstr>
      <vt:lpstr>Fiber Symmetry</vt:lpstr>
      <vt:lpstr>Relationships</vt:lpstr>
      <vt:lpstr>Relationships, contd.</vt:lpstr>
      <vt:lpstr>Plates: Orthotropic Symmetry</vt:lpstr>
      <vt:lpstr>Plates: 0° and 90° plies</vt:lpstr>
      <vt:lpstr>Effect of Symmetry on the Elasticity Tensors, S, C</vt:lpstr>
      <vt:lpstr>General Anisotropic Properties</vt:lpstr>
      <vt:lpstr>Examples of Materials Properties as Tensors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Homogeneity</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Microstructure-Properties: I Lecture 3: Mathematical Descriptions of Properties?</dc:title>
  <dc:creator>a.d. rollett</dc:creator>
  <cp:lastModifiedBy>Anthony Rollett</cp:lastModifiedBy>
  <cp:revision>115</cp:revision>
  <cp:lastPrinted>2009-09-23T23:48:58Z</cp:lastPrinted>
  <dcterms:created xsi:type="dcterms:W3CDTF">2011-10-01T23:27:58Z</dcterms:created>
  <dcterms:modified xsi:type="dcterms:W3CDTF">2014-02-08T04:13:17Z</dcterms:modified>
</cp:coreProperties>
</file>