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4" r:id="rId3"/>
    <p:sldId id="285" r:id="rId4"/>
    <p:sldId id="286" r:id="rId5"/>
    <p:sldId id="301" r:id="rId6"/>
    <p:sldId id="287" r:id="rId7"/>
    <p:sldId id="288" r:id="rId8"/>
    <p:sldId id="289" r:id="rId9"/>
    <p:sldId id="290" r:id="rId10"/>
    <p:sldId id="291" r:id="rId11"/>
    <p:sldId id="293" r:id="rId12"/>
    <p:sldId id="292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10" r:id="rId21"/>
    <p:sldId id="311" r:id="rId22"/>
    <p:sldId id="302" r:id="rId23"/>
    <p:sldId id="303" r:id="rId24"/>
    <p:sldId id="304" r:id="rId25"/>
    <p:sldId id="305" r:id="rId26"/>
    <p:sldId id="306" r:id="rId27"/>
    <p:sldId id="307" r:id="rId28"/>
    <p:sldId id="312" r:id="rId29"/>
    <p:sldId id="308" r:id="rId30"/>
    <p:sldId id="309" r:id="rId31"/>
    <p:sldId id="282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FFBE"/>
    <a:srgbClr val="FFFFE6"/>
    <a:srgbClr val="F50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862" autoAdjust="0"/>
  </p:normalViewPr>
  <p:slideViewPr>
    <p:cSldViewPr>
      <p:cViewPr varScale="1">
        <p:scale>
          <a:sx n="178" d="100"/>
          <a:sy n="178" d="100"/>
        </p:scale>
        <p:origin x="-8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mbri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mbri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mbria"/>
              </a:defRPr>
            </a:lvl1pPr>
          </a:lstStyle>
          <a:p>
            <a:pPr>
              <a:defRPr/>
            </a:pPr>
            <a:fld id="{8F7374F7-AEB1-844E-B8AD-0CA5333711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22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701F-9235-5946-B00D-42F1AB6D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D987-04CA-5B4D-BEDC-12990FCB7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BCD8-F498-3A41-B21D-EFDF7A783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34E2A-AA8A-CF4F-9398-AFC5DF270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EE1DC-BBE6-674A-9F30-59C5754E4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A69F8-88B5-C840-B262-F5949DCAA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75CE-C88C-4D48-B608-414ABD71F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DF1E3-5432-384F-B7FD-D816959EC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02673-95B9-EA4D-8ED3-23F95D2C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5D1F-7B53-3E4B-8FE1-CF851182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8984-66F3-AE42-97B7-6E88B8CCB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E9652-E69F-9640-81FA-774187A72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mbri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mbri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76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mbria"/>
              </a:defRPr>
            </a:lvl1pPr>
          </a:lstStyle>
          <a:p>
            <a:pPr>
              <a:defRPr/>
            </a:pPr>
            <a:fld id="{8EE2C547-8080-2148-9F44-BB3DC771BB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015A5"/>
          </a:solidFill>
          <a:latin typeface="Cambria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015A5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015A5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015A5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015A5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015A5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015A5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015A5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015A5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2FF5C-EB77-0749-82B7-2C3035F4033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828800"/>
          </a:xfrm>
          <a:solidFill>
            <a:srgbClr val="FEFFBE"/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How to use </a:t>
            </a:r>
            <a:r>
              <a:rPr lang="en-US" dirty="0" err="1" smtClean="0"/>
              <a:t>Matlab</a:t>
            </a:r>
            <a:endParaRPr lang="en-US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2133600"/>
          </a:xfrm>
        </p:spPr>
        <p:txBody>
          <a:bodyPr/>
          <a:lstStyle/>
          <a:p>
            <a:r>
              <a:rPr lang="en-US" dirty="0"/>
              <a:t>27-</a:t>
            </a:r>
            <a:r>
              <a:rPr lang="en-US" dirty="0" smtClean="0"/>
              <a:t>750</a:t>
            </a:r>
          </a:p>
          <a:p>
            <a:r>
              <a:rPr lang="en-US" dirty="0"/>
              <a:t>Texture, Microstructure &amp; </a:t>
            </a:r>
            <a:r>
              <a:rPr lang="en-US" dirty="0" smtClean="0"/>
              <a:t>Anisotropy</a:t>
            </a:r>
          </a:p>
          <a:p>
            <a:r>
              <a:rPr lang="en-US" dirty="0"/>
              <a:t>A.D. </a:t>
            </a:r>
            <a:r>
              <a:rPr lang="en-US" dirty="0" smtClean="0"/>
              <a:t>Rollett</a:t>
            </a:r>
            <a:endParaRPr lang="en-US" dirty="0"/>
          </a:p>
        </p:txBody>
      </p:sp>
      <p:pic>
        <p:nvPicPr>
          <p:cNvPr id="15366" name="Picture 9" descr="cmu_web"/>
          <p:cNvPicPr>
            <a:picLocks noChangeAspect="1" noChangeArrowheads="1"/>
          </p:cNvPicPr>
          <p:nvPr/>
        </p:nvPicPr>
        <p:blipFill>
          <a:blip r:embed="rId2"/>
          <a:srcRect t="11351" r="26942" b="17929"/>
          <a:stretch>
            <a:fillRect/>
          </a:stretch>
        </p:blipFill>
        <p:spPr bwMode="auto">
          <a:xfrm>
            <a:off x="76200" y="76200"/>
            <a:ext cx="2997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267200" y="6102350"/>
            <a:ext cx="2896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Last revised:</a:t>
            </a:r>
            <a:r>
              <a:rPr lang="en-US" i="1" dirty="0" smtClean="0"/>
              <a:t> </a:t>
            </a:r>
            <a:r>
              <a:rPr lang="en-US" i="1" dirty="0" smtClean="0"/>
              <a:t>25</a:t>
            </a:r>
            <a:r>
              <a:rPr lang="en-US" i="1" baseline="30000" dirty="0" smtClean="0"/>
              <a:t>th</a:t>
            </a:r>
            <a:r>
              <a:rPr lang="en-US" i="1" dirty="0" smtClean="0"/>
              <a:t> </a:t>
            </a:r>
            <a:r>
              <a:rPr lang="en-US" i="1" dirty="0" smtClean="0"/>
              <a:t>Feb. ‘14</a:t>
            </a:r>
            <a:endParaRPr lang="en-US" i="1" dirty="0"/>
          </a:p>
        </p:txBody>
      </p:sp>
      <p:pic>
        <p:nvPicPr>
          <p:cNvPr id="10" name="Picture 11" descr="seal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52400"/>
            <a:ext cx="9906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PF </a:t>
            </a:r>
            <a:r>
              <a:rPr lang="en-US" dirty="0" smtClean="0"/>
              <a:t>analysis – p5</a:t>
            </a:r>
            <a:endParaRPr lang="en-US" dirty="0"/>
          </a:p>
        </p:txBody>
      </p:sp>
      <p:pic>
        <p:nvPicPr>
          <p:cNvPr id="5" name="Content Placeholder 4" descr="import_wizard-p5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38" r="94" b="-152"/>
          <a:stretch/>
        </p:blipFill>
        <p:spPr>
          <a:xfrm>
            <a:off x="2209800" y="2743199"/>
            <a:ext cx="4495800" cy="39788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/>
              <a:t>After clicking “</a:t>
            </a:r>
            <a:r>
              <a:rPr lang="en-US" dirty="0" smtClean="0">
                <a:solidFill>
                  <a:srgbClr val="FF0000"/>
                </a:solidFill>
              </a:rPr>
              <a:t>Next &gt;&gt;</a:t>
            </a:r>
            <a:r>
              <a:rPr lang="en-US" dirty="0" smtClean="0"/>
              <a:t>”, you should see this window (but with “orthorhombic” for the sample symmetry). Now click “Finish” to be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1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Plot experimental PFs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1524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Plot(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pf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r>
              <a:rPr kumimoji="1" lang="en-US" altLang="ja-JP" dirty="0" smtClean="0"/>
              <a:t> should show you discrete pole figures; “</a:t>
            </a:r>
            <a:r>
              <a:rPr kumimoji="1" lang="en-US" altLang="ja-JP" dirty="0" err="1" smtClean="0"/>
              <a:t>pf</a:t>
            </a:r>
            <a:r>
              <a:rPr kumimoji="1" lang="en-US" altLang="ja-JP" dirty="0" smtClean="0"/>
              <a:t>” was the default name of the PF data that you read in.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EPF-PF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595"/>
            <a:ext cx="9144000" cy="415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2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400" dirty="0" smtClean="0"/>
              <a:t>At this point you can run the ODF analysis:</a:t>
            </a:r>
          </a:p>
          <a:p>
            <a:pPr marL="0" indent="0">
              <a:buNone/>
            </a:pPr>
            <a:r>
              <a:rPr lang="en-US" sz="1100" dirty="0" err="1">
                <a:solidFill>
                  <a:srgbClr val="FF0000"/>
                </a:solidFill>
              </a:rPr>
              <a:t>odf</a:t>
            </a:r>
            <a:r>
              <a:rPr lang="en-US" sz="1100" dirty="0">
                <a:solidFill>
                  <a:srgbClr val="FF0000"/>
                </a:solidFill>
              </a:rPr>
              <a:t> = </a:t>
            </a:r>
            <a:r>
              <a:rPr lang="en-US" sz="1100" dirty="0" err="1">
                <a:solidFill>
                  <a:srgbClr val="FF0000"/>
                </a:solidFill>
              </a:rPr>
              <a:t>calcODF</a:t>
            </a:r>
            <a:r>
              <a:rPr lang="en-US" sz="1100" dirty="0">
                <a:solidFill>
                  <a:srgbClr val="FF0000"/>
                </a:solidFill>
              </a:rPr>
              <a:t>(</a:t>
            </a:r>
            <a:r>
              <a:rPr lang="en-US" sz="1100" dirty="0" err="1">
                <a:solidFill>
                  <a:srgbClr val="FF0000"/>
                </a:solidFill>
              </a:rPr>
              <a:t>pf</a:t>
            </a:r>
            <a:r>
              <a:rPr lang="en-US" sz="11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------ MTEX -- PDF to ODF inversion ------------------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Call c-routine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initialize solver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start iteration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error: 7.1530E-01 4.2632E-01 2.1810E-01 1.3615E-01 9.8065E-02 7.7246E-02 7.1090E-02 6.7171E-02 6.4644E-02 6.2644E-02 6.0870E-02 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Finished PDF-ODF inversion.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error: 6.0870E-02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alpha: 1.0518E+00 1.0678E+00 1.1113E+00 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required time: 6s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100" dirty="0" err="1">
                <a:solidFill>
                  <a:srgbClr val="FF0000"/>
                </a:solidFill>
              </a:rPr>
              <a:t>odf</a:t>
            </a:r>
            <a:r>
              <a:rPr lang="en-US" sz="1100" dirty="0">
                <a:solidFill>
                  <a:srgbClr val="FF0000"/>
                </a:solidFill>
              </a:rPr>
              <a:t> = ODF (show methods, plot)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comment: ODF recalculated from /Users/</a:t>
            </a:r>
            <a:r>
              <a:rPr lang="en-US" sz="1100" dirty="0" err="1">
                <a:solidFill>
                  <a:srgbClr val="FF0000"/>
                </a:solidFill>
              </a:rPr>
              <a:t>rollett</a:t>
            </a:r>
            <a:r>
              <a:rPr lang="en-US" sz="1100" dirty="0">
                <a:solidFill>
                  <a:srgbClr val="FF0000"/>
                </a:solidFill>
              </a:rPr>
              <a:t>/Word/teaching/Micro14/</a:t>
            </a:r>
            <a:r>
              <a:rPr lang="en-US" sz="1100" dirty="0" err="1">
                <a:solidFill>
                  <a:srgbClr val="FF0000"/>
                </a:solidFill>
              </a:rPr>
              <a:t>MatLab_Casper</a:t>
            </a:r>
            <a:r>
              <a:rPr lang="en-US" sz="1100" dirty="0">
                <a:solidFill>
                  <a:srgbClr val="FF0000"/>
                </a:solidFill>
              </a:rPr>
              <a:t>/Al-PFs/</a:t>
            </a:r>
            <a:r>
              <a:rPr lang="en-US" sz="1100" dirty="0" err="1">
                <a:solidFill>
                  <a:srgbClr val="FF0000"/>
                </a:solidFill>
              </a:rPr>
              <a:t>alr.epf</a:t>
            </a:r>
            <a:endParaRPr lang="en-US" sz="1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crystal symmetry: aluminum (m-3m)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sample symmetry : orthorhombic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Radially symmetric portion: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 kernel: de la </a:t>
            </a:r>
            <a:r>
              <a:rPr lang="en-US" sz="1100" dirty="0" err="1">
                <a:solidFill>
                  <a:srgbClr val="FF0000"/>
                </a:solidFill>
              </a:rPr>
              <a:t>Vallee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Poussin</a:t>
            </a:r>
            <a:r>
              <a:rPr lang="en-US" sz="1100" dirty="0">
                <a:solidFill>
                  <a:srgbClr val="FF0000"/>
                </a:solidFill>
              </a:rPr>
              <a:t>, </a:t>
            </a:r>
            <a:r>
              <a:rPr lang="en-US" sz="1100" dirty="0" err="1">
                <a:solidFill>
                  <a:srgbClr val="FF0000"/>
                </a:solidFill>
              </a:rPr>
              <a:t>hw</a:t>
            </a:r>
            <a:r>
              <a:rPr lang="en-US" sz="1100" dirty="0">
                <a:solidFill>
                  <a:srgbClr val="FF0000"/>
                </a:solidFill>
              </a:rPr>
              <a:t> = 5°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 center: 1232 orientations, resolution: 5°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 weight: 1</a:t>
            </a:r>
          </a:p>
          <a:p>
            <a:pPr marL="0" indent="0">
              <a:buNone/>
            </a:pP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2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Recalculated PFs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1447800"/>
          </a:xfrm>
        </p:spPr>
        <p:txBody>
          <a:bodyPr/>
          <a:lstStyle/>
          <a:p>
            <a:r>
              <a:rPr kumimoji="1" lang="en-US" altLang="ja-JP" sz="2400" dirty="0"/>
              <a:t>Type “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plotpdf</a:t>
            </a:r>
            <a:r>
              <a:rPr kumimoji="1" lang="en-US" altLang="ja-JP" sz="2400" dirty="0">
                <a:solidFill>
                  <a:srgbClr val="FF0000"/>
                </a:solidFill>
              </a:rPr>
              <a:t>(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odf,h,'antipodal</a:t>
            </a:r>
            <a:r>
              <a:rPr kumimoji="1" lang="en-US" altLang="ja-JP" sz="2400" dirty="0">
                <a:solidFill>
                  <a:srgbClr val="FF0000"/>
                </a:solidFill>
              </a:rPr>
              <a:t>'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)</a:t>
            </a:r>
            <a:r>
              <a:rPr kumimoji="1" lang="en-US" altLang="ja-JP" sz="2400" dirty="0" smtClean="0"/>
              <a:t>” to plot the same set of pole figures but based on the ODF. Note that these are quadrant PFs because of the assumed orthorhombic sample symmetry.</a:t>
            </a:r>
            <a:endParaRPr kumimoji="1" lang="ja-JP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quarter-PF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595"/>
            <a:ext cx="9144000" cy="415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Adjust sample symmetry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1905000"/>
          </a:xfrm>
        </p:spPr>
        <p:txBody>
          <a:bodyPr/>
          <a:lstStyle/>
          <a:p>
            <a:r>
              <a:rPr kumimoji="1" lang="en-US" altLang="ja-JP" dirty="0" smtClean="0"/>
              <a:t>Now go into the script that you had generated for the PF import, and change (by editing it) the sample symmetry from orthorhombic to triclinic.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import-script-shows-SS=triclin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5601"/>
            <a:ext cx="5943600" cy="436818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1828800" y="2895600"/>
            <a:ext cx="1981200" cy="1524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5278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Re-analyze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kumimoji="1" lang="en-US" altLang="ja-JP" dirty="0" smtClean="0"/>
              <a:t>Re-run the </a:t>
            </a:r>
            <a:r>
              <a:rPr kumimoji="1" lang="en-US" altLang="ja-JP" dirty="0" err="1" smtClean="0"/>
              <a:t>calcODF</a:t>
            </a:r>
            <a:r>
              <a:rPr kumimoji="1" lang="en-US" altLang="ja-JP" dirty="0" smtClean="0"/>
              <a:t> and </a:t>
            </a:r>
            <a:r>
              <a:rPr kumimoji="1" lang="en-US" altLang="ja-JP" dirty="0" err="1" smtClean="0"/>
              <a:t>plotpdf</a:t>
            </a:r>
            <a:r>
              <a:rPr kumimoji="1" lang="en-US" altLang="ja-JP" dirty="0" smtClean="0"/>
              <a:t> commands.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calc-PFs-triclinic-S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415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49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Inverse PFs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kumimoji="1" lang="en-US" altLang="ja-JP" sz="2400" dirty="0" smtClean="0"/>
              <a:t>To get a complete set of 3 inverse pole figures</a:t>
            </a:r>
            <a:r>
              <a:rPr kumimoji="1" lang="en-US" altLang="ja-JP" sz="2400" dirty="0"/>
              <a:t>, type “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plotipdf</a:t>
            </a:r>
            <a:r>
              <a:rPr kumimoji="1" lang="en-US" altLang="ja-JP" sz="2400" dirty="0">
                <a:solidFill>
                  <a:srgbClr val="FF0000"/>
                </a:solidFill>
              </a:rPr>
              <a:t>(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odf</a:t>
            </a:r>
            <a:r>
              <a:rPr kumimoji="1" lang="en-US" altLang="ja-JP" sz="2400" dirty="0">
                <a:solidFill>
                  <a:srgbClr val="FF0000"/>
                </a:solidFill>
              </a:rPr>
              <a:t>,[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xvector,yvector,zvector</a:t>
            </a:r>
            <a:r>
              <a:rPr kumimoji="1" lang="en-US" altLang="ja-JP" sz="2400" dirty="0">
                <a:solidFill>
                  <a:srgbClr val="FF0000"/>
                </a:solidFill>
              </a:rPr>
              <a:t>],'antipodal')</a:t>
            </a:r>
            <a:r>
              <a:rPr kumimoji="1" lang="en-US" altLang="ja-JP" sz="2400" dirty="0"/>
              <a:t>”</a:t>
            </a:r>
            <a:r>
              <a:rPr kumimoji="1" lang="en-US" altLang="ja-JP" sz="2400" dirty="0" smtClean="0"/>
              <a:t>.  The 3 sample directions are specified by the built-in “</a:t>
            </a:r>
            <a:r>
              <a:rPr kumimoji="1" lang="en-US" altLang="ja-JP" sz="2400" dirty="0" err="1" smtClean="0"/>
              <a:t>xvector</a:t>
            </a:r>
            <a:r>
              <a:rPr kumimoji="1" lang="en-US" altLang="ja-JP" sz="2400" dirty="0" smtClean="0"/>
              <a:t>”, “</a:t>
            </a:r>
            <a:r>
              <a:rPr kumimoji="1" lang="en-US" altLang="ja-JP" sz="2400" dirty="0" err="1" smtClean="0"/>
              <a:t>yvector</a:t>
            </a:r>
            <a:r>
              <a:rPr kumimoji="1" lang="en-US" altLang="ja-JP" sz="2400" dirty="0" smtClean="0"/>
              <a:t>” and “</a:t>
            </a:r>
            <a:r>
              <a:rPr kumimoji="1" lang="en-US" altLang="ja-JP" sz="2400" dirty="0" err="1" smtClean="0"/>
              <a:t>zvector</a:t>
            </a:r>
            <a:r>
              <a:rPr kumimoji="1" lang="en-US" altLang="ja-JP" sz="2400" dirty="0" smtClean="0"/>
              <a:t>”.</a:t>
            </a:r>
            <a:endParaRPr kumimoji="1" lang="ja-JP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 descr="invPFs-fromODF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240"/>
            <a:ext cx="9144000" cy="36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80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Sections through ODF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plot(odf,’PHI2’,'sections'</a:t>
            </a:r>
            <a:r>
              <a:rPr kumimoji="1" lang="en-US" altLang="ja-JP" dirty="0" smtClean="0"/>
              <a:t>) will give you plots of sections through the ODF.  These go to 360° in phi1, because of the triclinic sample symmetry.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 descr="ODF-sections-36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826805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3D view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kumimoji="1" lang="en-US" altLang="ja-JP" dirty="0"/>
              <a:t>“</a:t>
            </a:r>
            <a:r>
              <a:rPr kumimoji="1" lang="en-US" altLang="ja-JP" dirty="0">
                <a:solidFill>
                  <a:srgbClr val="FF0000"/>
                </a:solidFill>
              </a:rPr>
              <a:t>plot(odf,'PHI2','surf3'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r>
              <a:rPr kumimoji="1" lang="en-US" altLang="ja-JP" dirty="0" smtClean="0"/>
              <a:t>” – gives rotatable view.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ODF-3D-vie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05000"/>
            <a:ext cx="5384800" cy="47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83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Misc.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is-IS" altLang="ja-JP" dirty="0"/>
              <a:t>&gt;&gt; </a:t>
            </a:r>
            <a:r>
              <a:rPr kumimoji="1" lang="is-IS" altLang="ja-JP" dirty="0">
                <a:solidFill>
                  <a:srgbClr val="FF0000"/>
                </a:solidFill>
              </a:rPr>
              <a:t>textureindex(odf)</a:t>
            </a:r>
          </a:p>
          <a:p>
            <a:pPr marL="0" indent="0">
              <a:buNone/>
            </a:pPr>
            <a:r>
              <a:rPr kumimoji="1" lang="is-IS" altLang="ja-JP" dirty="0" smtClean="0"/>
              <a:t>ans =</a:t>
            </a:r>
            <a:endParaRPr kumimoji="1" lang="is-IS" altLang="ja-JP" dirty="0"/>
          </a:p>
          <a:p>
            <a:pPr marL="0" indent="0">
              <a:buNone/>
            </a:pPr>
            <a:r>
              <a:rPr kumimoji="1" lang="is-IS" altLang="ja-JP" dirty="0"/>
              <a:t>   </a:t>
            </a:r>
            <a:r>
              <a:rPr kumimoji="1" lang="is-IS" altLang="ja-JP" dirty="0" smtClean="0"/>
              <a:t>10.6263</a:t>
            </a:r>
            <a:br>
              <a:rPr kumimoji="1" lang="is-IS" altLang="ja-JP" dirty="0" smtClean="0"/>
            </a:br>
            <a:r>
              <a:rPr kumimoji="1" lang="pl-PL" altLang="ja-JP" dirty="0"/>
              <a:t>&gt;&gt; </a:t>
            </a:r>
            <a:r>
              <a:rPr kumimoji="1" lang="pl-PL" altLang="ja-JP" dirty="0" err="1">
                <a:solidFill>
                  <a:srgbClr val="FF0000"/>
                </a:solidFill>
              </a:rPr>
              <a:t>entropy</a:t>
            </a:r>
            <a:r>
              <a:rPr kumimoji="1" lang="pl-PL" altLang="ja-JP" dirty="0">
                <a:solidFill>
                  <a:srgbClr val="FF0000"/>
                </a:solidFill>
              </a:rPr>
              <a:t>(</a:t>
            </a:r>
            <a:r>
              <a:rPr kumimoji="1" lang="pl-PL" altLang="ja-JP" dirty="0" err="1">
                <a:solidFill>
                  <a:srgbClr val="FF0000"/>
                </a:solidFill>
              </a:rPr>
              <a:t>odf</a:t>
            </a:r>
            <a:r>
              <a:rPr kumimoji="1" lang="pl-PL" altLang="ja-JP" dirty="0" smtClean="0">
                <a:solidFill>
                  <a:srgbClr val="FF0000"/>
                </a:solidFill>
              </a:rPr>
              <a:t>)</a:t>
            </a:r>
            <a:endParaRPr kumimoji="1" lang="pl-PL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pl-PL" altLang="ja-JP" dirty="0"/>
              <a:t>ans </a:t>
            </a:r>
            <a:r>
              <a:rPr kumimoji="1" lang="pl-PL" altLang="ja-JP" dirty="0" smtClean="0"/>
              <a:t>=</a:t>
            </a:r>
            <a:endParaRPr kumimoji="1" lang="pl-PL" altLang="ja-JP" dirty="0"/>
          </a:p>
          <a:p>
            <a:pPr marL="0" indent="0">
              <a:buNone/>
            </a:pPr>
            <a:r>
              <a:rPr kumimoji="1" lang="pl-PL" altLang="ja-JP" dirty="0"/>
              <a:t>   -</a:t>
            </a:r>
            <a:r>
              <a:rPr kumimoji="1" lang="pl-PL" altLang="ja-JP" dirty="0" smtClean="0"/>
              <a:t>1.6371</a:t>
            </a:r>
          </a:p>
          <a:p>
            <a:r>
              <a:rPr kumimoji="1" lang="en-US" altLang="ja-JP" dirty="0" smtClean="0"/>
              <a:t>These values suggest a moderately strong texture.</a:t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r>
              <a:rPr kumimoji="1" lang="en-US" altLang="ja-JP" dirty="0" smtClean="0"/>
              <a:t>The section on “Characterizing ODFs” provides a few other techniques.</a:t>
            </a:r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2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In-Class Questions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r>
              <a:rPr lang="en-US" sz="2000" dirty="0" smtClean="0"/>
              <a:t>What is the procedure that one can follow to use </a:t>
            </a:r>
            <a:r>
              <a:rPr lang="en-US" sz="2000" dirty="0" err="1" smtClean="0"/>
              <a:t>Matlab+MTex</a:t>
            </a:r>
            <a:r>
              <a:rPr lang="en-US" sz="2000" dirty="0" smtClean="0"/>
              <a:t> to construct an orientation distribution from pole figure data?</a:t>
            </a:r>
          </a:p>
          <a:p>
            <a:r>
              <a:rPr lang="en-US" sz="2000" dirty="0"/>
              <a:t>What is the procedure that one can follow to use </a:t>
            </a:r>
            <a:r>
              <a:rPr lang="en-US" sz="2000" dirty="0" err="1" smtClean="0"/>
              <a:t>Matlab+MTex</a:t>
            </a:r>
            <a:r>
              <a:rPr lang="en-US" sz="2000" dirty="0" smtClean="0"/>
              <a:t> </a:t>
            </a:r>
            <a:r>
              <a:rPr lang="en-US" sz="2000" dirty="0"/>
              <a:t>to construct an orientation distribution from </a:t>
            </a:r>
            <a:r>
              <a:rPr lang="en-US" sz="2000" dirty="0" smtClean="0"/>
              <a:t>EBSD data</a:t>
            </a:r>
            <a:r>
              <a:rPr lang="en-US" sz="2000" dirty="0"/>
              <a:t>?</a:t>
            </a:r>
          </a:p>
          <a:p>
            <a:r>
              <a:rPr lang="en-US" sz="2000" dirty="0" smtClean="0"/>
              <a:t>What else can one obtain from a </a:t>
            </a:r>
            <a:r>
              <a:rPr lang="en-US" sz="2000" dirty="0" err="1" smtClean="0"/>
              <a:t>Matlab+MTex</a:t>
            </a:r>
            <a:r>
              <a:rPr lang="en-US" sz="2000" dirty="0" smtClean="0"/>
              <a:t> analysis?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0F2BB-2B5F-6B40-9D84-B43CAC3426DF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Errors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1800" dirty="0" smtClean="0">
                <a:solidFill>
                  <a:srgbClr val="008000"/>
                </a:solidFill>
              </a:rPr>
              <a:t>%Error analysis: </a:t>
            </a:r>
            <a:endParaRPr kumimoji="1" lang="en-US" altLang="ja-JP" sz="18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kumimoji="1" lang="en-US" altLang="ja-JP" sz="1800" dirty="0" smtClean="0">
                <a:solidFill>
                  <a:srgbClr val="008000"/>
                </a:solidFill>
              </a:rPr>
              <a:t>%For </a:t>
            </a:r>
            <a:r>
              <a:rPr kumimoji="1" lang="en-US" altLang="ja-JP" sz="1800" dirty="0">
                <a:solidFill>
                  <a:srgbClr val="008000"/>
                </a:solidFill>
              </a:rPr>
              <a:t>a more quantitative description of the reconstruction quality one can use the function </a:t>
            </a:r>
            <a:r>
              <a:rPr kumimoji="1" lang="en-US" altLang="ja-JP" sz="1800" dirty="0" err="1">
                <a:solidFill>
                  <a:srgbClr val="008000"/>
                </a:solidFill>
              </a:rPr>
              <a:t>calcError</a:t>
            </a:r>
            <a:r>
              <a:rPr kumimoji="1" lang="en-US" altLang="ja-JP" sz="1800" dirty="0">
                <a:solidFill>
                  <a:srgbClr val="008000"/>
                </a:solidFill>
              </a:rPr>
              <a:t> to compute the fit between the reconstructed ODF and the measured pole figure intensities. The following measured are available: </a:t>
            </a:r>
          </a:p>
          <a:p>
            <a:pPr marL="0" indent="0">
              <a:buNone/>
            </a:pPr>
            <a:r>
              <a:rPr kumimoji="1" lang="en-US" altLang="ja-JP" sz="1800" dirty="0" smtClean="0">
                <a:solidFill>
                  <a:srgbClr val="008000"/>
                </a:solidFill>
              </a:rPr>
              <a:t>           RP </a:t>
            </a:r>
            <a:r>
              <a:rPr kumimoji="1" lang="en-US" altLang="ja-JP" sz="1800" dirty="0">
                <a:solidFill>
                  <a:srgbClr val="008000"/>
                </a:solidFill>
              </a:rPr>
              <a:t>- error </a:t>
            </a:r>
            <a:r>
              <a:rPr kumimoji="1" lang="en-US" altLang="ja-JP" sz="1800" dirty="0" smtClean="0">
                <a:solidFill>
                  <a:srgbClr val="008000"/>
                </a:solidFill>
              </a:rPr>
              <a:t>;   L1 – error;    </a:t>
            </a:r>
            <a:r>
              <a:rPr kumimoji="1" lang="en-US" altLang="ja-JP" sz="1800" dirty="0">
                <a:solidFill>
                  <a:srgbClr val="008000"/>
                </a:solidFill>
              </a:rPr>
              <a:t>L2 </a:t>
            </a:r>
            <a:r>
              <a:rPr kumimoji="1" lang="en-US" altLang="ja-JP" sz="1800" dirty="0" smtClean="0">
                <a:solidFill>
                  <a:srgbClr val="008000"/>
                </a:solidFill>
              </a:rPr>
              <a:t>– </a:t>
            </a:r>
            <a:r>
              <a:rPr kumimoji="1" lang="en-US" altLang="ja-JP" sz="1800" dirty="0">
                <a:solidFill>
                  <a:srgbClr val="008000"/>
                </a:solidFill>
              </a:rPr>
              <a:t>error </a:t>
            </a:r>
          </a:p>
          <a:p>
            <a:pPr marL="0" indent="0">
              <a:buNone/>
            </a:pPr>
            <a:r>
              <a:rPr kumimoji="1" lang="en-US" altLang="ja-JP" sz="1800" dirty="0" err="1">
                <a:solidFill>
                  <a:srgbClr val="FF0000"/>
                </a:solidFill>
              </a:rPr>
              <a:t>calcError</a:t>
            </a:r>
            <a:r>
              <a:rPr kumimoji="1" lang="en-US" altLang="ja-JP" sz="1800" dirty="0">
                <a:solidFill>
                  <a:srgbClr val="FF0000"/>
                </a:solidFill>
              </a:rPr>
              <a:t>(pf,odf,'RP',1)</a:t>
            </a:r>
          </a:p>
          <a:p>
            <a:pPr marL="0" indent="0">
              <a:buNone/>
            </a:pPr>
            <a:r>
              <a:rPr kumimoji="1" lang="en-US" altLang="ja-JP" sz="1800" dirty="0" err="1" smtClean="0"/>
              <a:t>ans</a:t>
            </a:r>
            <a:r>
              <a:rPr kumimoji="1" lang="en-US" altLang="ja-JP" sz="1800" dirty="0" smtClean="0"/>
              <a:t> </a:t>
            </a:r>
            <a:r>
              <a:rPr kumimoji="1" lang="en-US" altLang="ja-JP" sz="1800" dirty="0"/>
              <a:t>=</a:t>
            </a:r>
          </a:p>
          <a:p>
            <a:pPr marL="0" indent="0">
              <a:buNone/>
            </a:pPr>
            <a:r>
              <a:rPr kumimoji="1" lang="en-US" altLang="ja-JP" sz="1800" dirty="0"/>
              <a:t>    0.1540    0.1631    0.1319    0.1033    0.1163    0.1763    0.1734</a:t>
            </a:r>
          </a:p>
          <a:p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 smtClean="0">
                <a:solidFill>
                  <a:srgbClr val="008000"/>
                </a:solidFill>
              </a:rPr>
              <a:t>%In </a:t>
            </a:r>
            <a:r>
              <a:rPr kumimoji="1" lang="en-US" altLang="ja-JP" sz="1800" dirty="0">
                <a:solidFill>
                  <a:srgbClr val="008000"/>
                </a:solidFill>
              </a:rPr>
              <a:t>order to recognize bad pole figure intensities it is often </a:t>
            </a:r>
            <a:r>
              <a:rPr kumimoji="1" lang="en-US" altLang="ja-JP" sz="1800" dirty="0" smtClean="0">
                <a:solidFill>
                  <a:srgbClr val="008000"/>
                </a:solidFill>
              </a:rPr>
              <a:t>useful </a:t>
            </a:r>
            <a:r>
              <a:rPr kumimoji="1" lang="en-US" altLang="ja-JP" sz="1800" dirty="0">
                <a:solidFill>
                  <a:srgbClr val="008000"/>
                </a:solidFill>
              </a:rPr>
              <a:t>to plot difference pole figures between the normalized measured intensities and the recalculated ODF. This can be done </a:t>
            </a:r>
            <a:r>
              <a:rPr kumimoji="1" lang="en-US" altLang="ja-JP" sz="1800" dirty="0" smtClean="0">
                <a:solidFill>
                  <a:srgbClr val="008000"/>
                </a:solidFill>
              </a:rPr>
              <a:t>with the </a:t>
            </a:r>
            <a:r>
              <a:rPr kumimoji="1" lang="en-US" altLang="ja-JP" sz="1800" dirty="0">
                <a:solidFill>
                  <a:srgbClr val="008000"/>
                </a:solidFill>
              </a:rPr>
              <a:t>command </a:t>
            </a:r>
            <a:r>
              <a:rPr kumimoji="1" lang="en-US" altLang="ja-JP" sz="1800" dirty="0" err="1">
                <a:solidFill>
                  <a:srgbClr val="008000"/>
                </a:solidFill>
              </a:rPr>
              <a:t>PlotDiff</a:t>
            </a:r>
            <a:r>
              <a:rPr kumimoji="1" lang="en-US" altLang="ja-JP" sz="1800" dirty="0">
                <a:solidFill>
                  <a:srgbClr val="008000"/>
                </a:solidFill>
              </a:rPr>
              <a:t>. </a:t>
            </a:r>
          </a:p>
          <a:p>
            <a:pPr marL="0" indent="0">
              <a:buNone/>
            </a:pPr>
            <a:r>
              <a:rPr kumimoji="1" lang="en-US" altLang="ja-JP" sz="1800" dirty="0" err="1">
                <a:solidFill>
                  <a:srgbClr val="FF0000"/>
                </a:solidFill>
              </a:rPr>
              <a:t>plotDiff</a:t>
            </a:r>
            <a:r>
              <a:rPr kumimoji="1" lang="en-US" altLang="ja-JP" sz="1800" dirty="0">
                <a:solidFill>
                  <a:srgbClr val="FF0000"/>
                </a:solidFill>
              </a:rPr>
              <a:t>(</a:t>
            </a:r>
            <a:r>
              <a:rPr kumimoji="1" lang="en-US" altLang="ja-JP" sz="1800" dirty="0" err="1">
                <a:solidFill>
                  <a:srgbClr val="FF0000"/>
                </a:solidFill>
              </a:rPr>
              <a:t>pf,odf</a:t>
            </a:r>
            <a:r>
              <a:rPr kumimoji="1" lang="en-US" altLang="ja-JP" sz="1800" dirty="0">
                <a:solidFill>
                  <a:srgbClr val="FF0000"/>
                </a:solidFill>
              </a:rPr>
              <a:t>)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4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Volume fraction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First we specify an texture component using </a:t>
            </a:r>
            <a:r>
              <a:rPr kumimoji="1" lang="en-US" altLang="ja-JP" dirty="0"/>
              <a:t>“orientation”: 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err="1" smtClean="0">
                <a:solidFill>
                  <a:srgbClr val="008000"/>
                </a:solidFill>
              </a:rPr>
              <a:t>ori</a:t>
            </a:r>
            <a:r>
              <a:rPr kumimoji="1" lang="en-US" altLang="ja-JP" dirty="0" smtClean="0">
                <a:solidFill>
                  <a:srgbClr val="008000"/>
                </a:solidFill>
              </a:rPr>
              <a:t> = </a:t>
            </a:r>
            <a:r>
              <a:rPr kumimoji="1" lang="en-US" altLang="ja-JP" dirty="0">
                <a:solidFill>
                  <a:srgbClr val="008000"/>
                </a:solidFill>
              </a:rPr>
              <a:t>orientation('Euler',phi1,Phi,phi2,cs,ss)</a:t>
            </a:r>
          </a:p>
          <a:p>
            <a:pPr marL="0" indent="0">
              <a:buNone/>
            </a:pPr>
            <a:r>
              <a:rPr kumimoji="1" lang="en-US" altLang="ja-JP" dirty="0" smtClean="0"/>
              <a:t>e.g.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center </a:t>
            </a:r>
            <a:r>
              <a:rPr kumimoji="1" lang="en-US" altLang="ja-JP" dirty="0">
                <a:solidFill>
                  <a:srgbClr val="FF0000"/>
                </a:solidFill>
              </a:rPr>
              <a:t>= orientation('</a:t>
            </a:r>
            <a:r>
              <a:rPr kumimoji="1" lang="en-US" altLang="ja-JP" dirty="0" smtClean="0">
                <a:solidFill>
                  <a:srgbClr val="FF0000"/>
                </a:solidFill>
              </a:rPr>
              <a:t>Euler’,0,55,45,CS,SS)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ja-JP" dirty="0" smtClean="0"/>
              <a:t>The </a:t>
            </a:r>
            <a:r>
              <a:rPr kumimoji="1" lang="en-US" altLang="ja-JP" dirty="0"/>
              <a:t>function 'volume' returns the ratio of an orientation that is close to an orientation (center) by a misorientation tolerance (radius) to the volume of the entire </a:t>
            </a:r>
            <a:r>
              <a:rPr kumimoji="1" lang="en-US" altLang="ja-JP" dirty="0" err="1"/>
              <a:t>odf</a:t>
            </a:r>
            <a:r>
              <a:rPr kumimoji="1" lang="en-US" altLang="ja-JP" dirty="0"/>
              <a:t>. </a:t>
            </a:r>
          </a:p>
          <a:p>
            <a:pPr marL="0" indent="0">
              <a:buNone/>
            </a:pPr>
            <a:r>
              <a:rPr kumimoji="1" lang="en-US" altLang="ja-JP" dirty="0" smtClean="0"/>
              <a:t>Syntax: 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</a:rPr>
              <a:t>v = volume(</a:t>
            </a:r>
            <a:r>
              <a:rPr kumimoji="1" lang="en-US" altLang="ja-JP" dirty="0" err="1">
                <a:solidFill>
                  <a:srgbClr val="FF0000"/>
                </a:solidFill>
              </a:rPr>
              <a:t>odf,center,radius</a:t>
            </a:r>
            <a:r>
              <a:rPr kumimoji="1" lang="en-US" altLang="ja-JP" dirty="0">
                <a:solidFill>
                  <a:srgbClr val="FF0000"/>
                </a:solidFill>
              </a:rPr>
              <a:t>,&lt;options&gt;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9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EBSD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257800" cy="5486400"/>
          </a:xfrm>
        </p:spPr>
        <p:txBody>
          <a:bodyPr/>
          <a:lstStyle/>
          <a:p>
            <a:r>
              <a:rPr lang="en-US" sz="2000" dirty="0" smtClean="0"/>
              <a:t>Navigate with “cd” to wherever your data is; in this case, you need to </a:t>
            </a:r>
            <a:r>
              <a:rPr lang="en-US" sz="2000" dirty="0"/>
              <a:t>download fw-ar-IF1-avtr12-</a:t>
            </a:r>
            <a:r>
              <a:rPr lang="en-US" sz="2000" dirty="0" smtClean="0"/>
              <a:t>corr.ctf from the CMU box for 27-750.  You are recommended to place it in a folder/directory by itself so that you can store the images from running </a:t>
            </a:r>
            <a:r>
              <a:rPr lang="en-US" sz="2000" dirty="0" err="1" smtClean="0"/>
              <a:t>Matlab+MTEX</a:t>
            </a:r>
            <a:r>
              <a:rPr lang="en-US" sz="2000" dirty="0" smtClean="0"/>
              <a:t>.  On the Macs, “Grab” is v handy for screen/window captures.</a:t>
            </a:r>
          </a:p>
          <a:p>
            <a:r>
              <a:rPr lang="en-US" sz="2000" dirty="0" smtClean="0"/>
              <a:t>Click on “Import EBSD data”, just as you did for the pole figure data and follow the steps to specify the material etc.</a:t>
            </a:r>
          </a:p>
          <a:p>
            <a:r>
              <a:rPr lang="en-US" sz="2000" dirty="0" smtClean="0"/>
              <a:t>This generates a dataset called “</a:t>
            </a:r>
            <a:r>
              <a:rPr lang="en-US" sz="2000" dirty="0" err="1" smtClean="0"/>
              <a:t>ebsd</a:t>
            </a:r>
            <a:r>
              <a:rPr lang="en-US" sz="2000" dirty="0" smtClean="0"/>
              <a:t>”.</a:t>
            </a:r>
          </a:p>
          <a:p>
            <a:r>
              <a:rPr lang="en-US" sz="2000" dirty="0"/>
              <a:t>Type “</a:t>
            </a:r>
            <a:r>
              <a:rPr lang="en-US" sz="2000" dirty="0">
                <a:solidFill>
                  <a:srgbClr val="FF0000"/>
                </a:solidFill>
              </a:rPr>
              <a:t>plot(</a:t>
            </a:r>
            <a:r>
              <a:rPr lang="en-US" sz="2000" dirty="0" err="1">
                <a:solidFill>
                  <a:srgbClr val="FF0000"/>
                </a:solidFill>
              </a:rPr>
              <a:t>ebsd</a:t>
            </a:r>
            <a:r>
              <a:rPr lang="en-US" sz="2000" dirty="0">
                <a:solidFill>
                  <a:srgbClr val="FF0000"/>
                </a:solidFill>
              </a:rPr>
              <a:t>,'</a:t>
            </a:r>
            <a:r>
              <a:rPr lang="en-US" sz="2000" dirty="0" err="1">
                <a:solidFill>
                  <a:srgbClr val="FF0000"/>
                </a:solidFill>
              </a:rPr>
              <a:t>colorcoding</a:t>
            </a:r>
            <a:r>
              <a:rPr lang="en-US" sz="2000" dirty="0">
                <a:solidFill>
                  <a:srgbClr val="FF0000"/>
                </a:solidFill>
              </a:rPr>
              <a:t>','</a:t>
            </a:r>
            <a:r>
              <a:rPr lang="en-US" sz="2000" dirty="0" err="1">
                <a:solidFill>
                  <a:srgbClr val="FF0000"/>
                </a:solidFill>
              </a:rPr>
              <a:t>ipdfHKL</a:t>
            </a:r>
            <a:r>
              <a:rPr lang="en-US" sz="2000" dirty="0">
                <a:solidFill>
                  <a:srgbClr val="FF0000"/>
                </a:solidFill>
              </a:rPr>
              <a:t>'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This will give a map of the material that is colored by the crystal plane exposed at the surface.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 descr="invPF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45" y="1981200"/>
            <a:ext cx="335635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9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EBSD: get grains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876800" cy="5181600"/>
          </a:xfrm>
        </p:spPr>
        <p:txBody>
          <a:bodyPr/>
          <a:lstStyle/>
          <a:p>
            <a:r>
              <a:rPr lang="en-US" sz="2400" dirty="0"/>
              <a:t>Type “</a:t>
            </a:r>
            <a:r>
              <a:rPr lang="en-US" sz="2400" dirty="0">
                <a:solidFill>
                  <a:srgbClr val="FF0000"/>
                </a:solidFill>
              </a:rPr>
              <a:t>grains = </a:t>
            </a:r>
            <a:r>
              <a:rPr lang="en-US" sz="2400" dirty="0" err="1">
                <a:solidFill>
                  <a:srgbClr val="FF0000"/>
                </a:solidFill>
              </a:rPr>
              <a:t>calcGrains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ebsd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Then re-plot the </a:t>
            </a:r>
            <a:r>
              <a:rPr lang="en-US" sz="2400" dirty="0" err="1" smtClean="0"/>
              <a:t>ipdfHKL</a:t>
            </a:r>
            <a:r>
              <a:rPr lang="en-US" sz="2400" dirty="0" smtClean="0"/>
              <a:t> map and add grain boundaries:</a:t>
            </a:r>
            <a:br>
              <a:rPr lang="en-US" sz="2400" dirty="0" smtClean="0"/>
            </a:br>
            <a:r>
              <a:rPr lang="en-US" sz="2400" dirty="0">
                <a:solidFill>
                  <a:srgbClr val="FF0000"/>
                </a:solidFill>
              </a:rPr>
              <a:t>plot(</a:t>
            </a:r>
            <a:r>
              <a:rPr lang="en-US" sz="2400" dirty="0" err="1">
                <a:solidFill>
                  <a:srgbClr val="FF0000"/>
                </a:solidFill>
              </a:rPr>
              <a:t>ebsd</a:t>
            </a:r>
            <a:r>
              <a:rPr lang="en-US" sz="2400" dirty="0">
                <a:solidFill>
                  <a:srgbClr val="FF0000"/>
                </a:solidFill>
              </a:rPr>
              <a:t>,'</a:t>
            </a:r>
            <a:r>
              <a:rPr lang="en-US" sz="2400" dirty="0" err="1">
                <a:solidFill>
                  <a:srgbClr val="FF0000"/>
                </a:solidFill>
              </a:rPr>
              <a:t>colorcoding</a:t>
            </a:r>
            <a:r>
              <a:rPr lang="en-US" sz="2400" dirty="0">
                <a:solidFill>
                  <a:srgbClr val="FF0000"/>
                </a:solidFill>
              </a:rPr>
              <a:t>','</a:t>
            </a:r>
            <a:r>
              <a:rPr lang="en-US" sz="2400" dirty="0" err="1" smtClean="0">
                <a:solidFill>
                  <a:srgbClr val="FF0000"/>
                </a:solidFill>
              </a:rPr>
              <a:t>ipdfHKL</a:t>
            </a:r>
            <a:r>
              <a:rPr lang="en-US" sz="2400" dirty="0" smtClean="0">
                <a:solidFill>
                  <a:srgbClr val="FF0000"/>
                </a:solidFill>
              </a:rPr>
              <a:t>’)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hold on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err="1" smtClean="0">
                <a:solidFill>
                  <a:srgbClr val="FF0000"/>
                </a:solidFill>
              </a:rPr>
              <a:t>plotBoundary</a:t>
            </a:r>
            <a:r>
              <a:rPr lang="en-US" sz="2400" dirty="0">
                <a:solidFill>
                  <a:srgbClr val="FF0000"/>
                </a:solidFill>
              </a:rPr>
              <a:t>(grains,'linewidth',1.5)</a:t>
            </a:r>
            <a:endParaRPr lang="en-US" sz="2400" dirty="0" smtClean="0"/>
          </a:p>
          <a:p>
            <a:r>
              <a:rPr lang="en-US" sz="2400" dirty="0" smtClean="0"/>
              <a:t>This will provide a similar map but with the GBs delineated.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 descr="ipdfHKL-wth-GB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90273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4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Average grain orientations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114800"/>
          </a:xfrm>
        </p:spPr>
        <p:txBody>
          <a:bodyPr/>
          <a:lstStyle/>
          <a:p>
            <a:r>
              <a:rPr lang="en-US" dirty="0"/>
              <a:t>plot(grains,'</a:t>
            </a:r>
            <a:r>
              <a:rPr lang="en-US" dirty="0" err="1"/>
              <a:t>colorcoding</a:t>
            </a:r>
            <a:r>
              <a:rPr lang="en-US" dirty="0"/>
              <a:t>','</a:t>
            </a:r>
            <a:r>
              <a:rPr lang="en-US" dirty="0" err="1"/>
              <a:t>ipdfHKL</a:t>
            </a:r>
            <a:r>
              <a:rPr lang="en-US" dirty="0"/>
              <a:t>')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 descr="grain-avg-ipdfHK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15452"/>
            <a:ext cx="4648200" cy="45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29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ODF from EBSD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First, do </a:t>
            </a:r>
            <a:r>
              <a:rPr lang="en-US" dirty="0"/>
              <a:t>this:  </a:t>
            </a:r>
            <a:r>
              <a:rPr lang="en-US" dirty="0">
                <a:solidFill>
                  <a:srgbClr val="FF0000"/>
                </a:solidFill>
              </a:rPr>
              <a:t>plot(</a:t>
            </a:r>
            <a:r>
              <a:rPr lang="en-US" dirty="0" err="1">
                <a:solidFill>
                  <a:srgbClr val="FF0000"/>
                </a:solidFill>
              </a:rPr>
              <a:t>ebsd</a:t>
            </a:r>
            <a:r>
              <a:rPr lang="en-US" dirty="0">
                <a:solidFill>
                  <a:srgbClr val="FF0000"/>
                </a:solidFill>
              </a:rPr>
              <a:t>,'</a:t>
            </a:r>
            <a:r>
              <a:rPr lang="en-US" dirty="0" err="1">
                <a:solidFill>
                  <a:srgbClr val="FF0000"/>
                </a:solidFill>
              </a:rPr>
              <a:t>property','phase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psi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err="1">
                <a:solidFill>
                  <a:srgbClr val="FF0000"/>
                </a:solidFill>
              </a:rPr>
              <a:t>calcKernel</a:t>
            </a:r>
            <a:r>
              <a:rPr lang="en-US" dirty="0">
                <a:solidFill>
                  <a:srgbClr val="FF0000"/>
                </a:solidFill>
              </a:rPr>
              <a:t>(grains('Fe')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odf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calcODF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ebsd</a:t>
            </a:r>
            <a:r>
              <a:rPr lang="en-US" dirty="0">
                <a:solidFill>
                  <a:srgbClr val="FF0000"/>
                </a:solidFill>
              </a:rPr>
              <a:t>('Fe'),'</a:t>
            </a:r>
            <a:r>
              <a:rPr lang="en-US" dirty="0" err="1">
                <a:solidFill>
                  <a:srgbClr val="FF0000"/>
                </a:solidFill>
              </a:rPr>
              <a:t>kernel',psi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The first should be “boring” i.e. it should show only 1 phase.</a:t>
            </a:r>
          </a:p>
          <a:p>
            <a:pPr marL="0" indent="0">
              <a:buNone/>
            </a:pPr>
            <a:r>
              <a:rPr lang="en-US" dirty="0" smtClean="0"/>
              <a:t>The second should show a few lines of output with details about the calculation.</a:t>
            </a:r>
          </a:p>
          <a:p>
            <a:pPr marL="0" indent="0">
              <a:buNone/>
            </a:pPr>
            <a:r>
              <a:rPr lang="en-US" dirty="0" smtClean="0"/>
              <a:t>The third is the calculation of the ODF.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58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Plot pole figures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de-DE" altLang="ja-JP" dirty="0">
                <a:solidFill>
                  <a:srgbClr val="FF0000"/>
                </a:solidFill>
              </a:rPr>
              <a:t>h = [Miller(1,0,0),Miller(1,1,0),Miller(1,1,1)]</a:t>
            </a:r>
            <a:r>
              <a:rPr kumimoji="1" lang="de-DE" altLang="ja-JP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kumimoji="1" lang="de-DE" altLang="ja-JP" dirty="0" smtClean="0"/>
              <a:t>This </a:t>
            </a:r>
            <a:r>
              <a:rPr kumimoji="1" lang="de-DE" altLang="ja-JP" dirty="0" err="1" smtClean="0"/>
              <a:t>defines</a:t>
            </a:r>
            <a:r>
              <a:rPr kumimoji="1" lang="de-DE" altLang="ja-JP" dirty="0" smtClean="0"/>
              <a:t> a </a:t>
            </a:r>
            <a:r>
              <a:rPr kumimoji="1" lang="de-DE" altLang="ja-JP" dirty="0" err="1" smtClean="0"/>
              <a:t>set</a:t>
            </a:r>
            <a:r>
              <a:rPr kumimoji="1" lang="de-DE" altLang="ja-JP" dirty="0" smtClean="0"/>
              <a:t> </a:t>
            </a:r>
            <a:r>
              <a:rPr kumimoji="1" lang="de-DE" altLang="ja-JP" dirty="0" err="1" smtClean="0"/>
              <a:t>of</a:t>
            </a:r>
            <a:r>
              <a:rPr kumimoji="1" lang="de-DE" altLang="ja-JP" dirty="0" smtClean="0"/>
              <a:t> pole </a:t>
            </a:r>
            <a:r>
              <a:rPr kumimoji="1" lang="de-DE" altLang="ja-JP" dirty="0" err="1" smtClean="0"/>
              <a:t>figure</a:t>
            </a:r>
            <a:r>
              <a:rPr kumimoji="1" lang="de-DE" altLang="ja-JP" dirty="0" smtClean="0"/>
              <a:t> </a:t>
            </a:r>
            <a:r>
              <a:rPr kumimoji="1" lang="de-DE" altLang="ja-JP" dirty="0" err="1" smtClean="0"/>
              <a:t>indices</a:t>
            </a:r>
            <a:endParaRPr kumimoji="1" lang="de-DE" altLang="ja-JP" dirty="0" smtClean="0"/>
          </a:p>
          <a:p>
            <a:pPr marL="0" indent="0">
              <a:buNone/>
            </a:pPr>
            <a:r>
              <a:rPr kumimoji="1" lang="de-DE" altLang="ja-JP" dirty="0" err="1">
                <a:solidFill>
                  <a:srgbClr val="FF0000"/>
                </a:solidFill>
              </a:rPr>
              <a:t>plotpdf</a:t>
            </a:r>
            <a:r>
              <a:rPr kumimoji="1" lang="de-DE" altLang="ja-JP" dirty="0">
                <a:solidFill>
                  <a:srgbClr val="FF0000"/>
                </a:solidFill>
              </a:rPr>
              <a:t>(odf,h,'</a:t>
            </a:r>
            <a:r>
              <a:rPr kumimoji="1" lang="de-DE" altLang="ja-JP" dirty="0" err="1">
                <a:solidFill>
                  <a:srgbClr val="FF0000"/>
                </a:solidFill>
              </a:rPr>
              <a:t>antipodal</a:t>
            </a:r>
            <a:r>
              <a:rPr kumimoji="1" lang="de-DE" altLang="ja-JP" dirty="0">
                <a:solidFill>
                  <a:srgbClr val="FF0000"/>
                </a:solidFill>
              </a:rPr>
              <a:t>'</a:t>
            </a:r>
            <a:r>
              <a:rPr kumimoji="1" lang="de-DE" altLang="ja-JP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kumimoji="1" lang="de-DE" altLang="ja-JP" dirty="0" smtClean="0"/>
              <a:t>This </a:t>
            </a:r>
            <a:r>
              <a:rPr kumimoji="1" lang="de-DE" altLang="ja-JP" dirty="0" err="1" smtClean="0"/>
              <a:t>shows</a:t>
            </a:r>
            <a:r>
              <a:rPr kumimoji="1" lang="de-DE" altLang="ja-JP" dirty="0" smtClean="0"/>
              <a:t> a </a:t>
            </a:r>
            <a:r>
              <a:rPr kumimoji="1" lang="de-DE" altLang="ja-JP" dirty="0" err="1" smtClean="0"/>
              <a:t>set</a:t>
            </a:r>
            <a:r>
              <a:rPr kumimoji="1" lang="de-DE" altLang="ja-JP" dirty="0" smtClean="0"/>
              <a:t> </a:t>
            </a:r>
            <a:r>
              <a:rPr kumimoji="1" lang="de-DE" altLang="ja-JP" dirty="0" err="1" smtClean="0"/>
              <a:t>of</a:t>
            </a:r>
            <a:r>
              <a:rPr kumimoji="1" lang="de-DE" altLang="ja-JP" dirty="0" smtClean="0"/>
              <a:t> PFs </a:t>
            </a:r>
            <a:r>
              <a:rPr kumimoji="1" lang="de-DE" altLang="ja-JP" dirty="0" err="1" smtClean="0"/>
              <a:t>based</a:t>
            </a:r>
            <a:r>
              <a:rPr kumimoji="1" lang="de-DE" altLang="ja-JP" dirty="0" smtClean="0"/>
              <a:t> on </a:t>
            </a:r>
            <a:r>
              <a:rPr kumimoji="1" lang="de-DE" altLang="ja-JP" dirty="0" err="1" smtClean="0"/>
              <a:t>the</a:t>
            </a:r>
            <a:r>
              <a:rPr kumimoji="1" lang="de-DE" altLang="ja-JP" dirty="0" smtClean="0"/>
              <a:t> </a:t>
            </a:r>
            <a:r>
              <a:rPr kumimoji="1" lang="de-DE" altLang="ja-JP" dirty="0" err="1" smtClean="0"/>
              <a:t>calculated</a:t>
            </a:r>
            <a:r>
              <a:rPr kumimoji="1" lang="de-DE" altLang="ja-JP" dirty="0" smtClean="0"/>
              <a:t> ODF.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09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ODF plots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</a:rPr>
              <a:t>plot(odf,'PHI2','surf3'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kumimoji="1" lang="de-DE" altLang="ja-JP" dirty="0"/>
              <a:t>This </a:t>
            </a:r>
            <a:r>
              <a:rPr kumimoji="1" lang="de-DE" altLang="ja-JP" dirty="0" err="1" smtClean="0"/>
              <a:t>shows</a:t>
            </a:r>
            <a:r>
              <a:rPr kumimoji="1" lang="de-DE" altLang="ja-JP" dirty="0" smtClean="0"/>
              <a:t> a 3D </a:t>
            </a:r>
            <a:r>
              <a:rPr kumimoji="1" lang="de-DE" altLang="ja-JP" dirty="0" err="1" smtClean="0"/>
              <a:t>view</a:t>
            </a:r>
            <a:r>
              <a:rPr kumimoji="1" lang="de-DE" altLang="ja-JP" dirty="0" smtClean="0"/>
              <a:t> </a:t>
            </a:r>
            <a:r>
              <a:rPr kumimoji="1" lang="de-DE" altLang="ja-JP" dirty="0" err="1" smtClean="0"/>
              <a:t>of</a:t>
            </a:r>
            <a:r>
              <a:rPr kumimoji="1" lang="de-DE" altLang="ja-JP" dirty="0" smtClean="0"/>
              <a:t> </a:t>
            </a:r>
            <a:r>
              <a:rPr kumimoji="1" lang="de-DE" altLang="ja-JP" dirty="0" err="1" smtClean="0"/>
              <a:t>the</a:t>
            </a:r>
            <a:r>
              <a:rPr kumimoji="1" lang="de-DE" altLang="ja-JP" dirty="0" smtClean="0"/>
              <a:t> ODF; 2 </a:t>
            </a:r>
            <a:r>
              <a:rPr kumimoji="1" lang="de-DE" altLang="ja-JP" dirty="0" err="1" smtClean="0"/>
              <a:t>views</a:t>
            </a:r>
            <a:r>
              <a:rPr kumimoji="1" lang="de-DE" altLang="ja-JP" dirty="0" smtClean="0"/>
              <a:t> </a:t>
            </a:r>
            <a:r>
              <a:rPr kumimoji="1" lang="de-DE" altLang="ja-JP" dirty="0" err="1" smtClean="0"/>
              <a:t>shown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 descr="IF-3D-ODF-vie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4371186" cy="4191000"/>
          </a:xfrm>
          <a:prstGeom prst="rect">
            <a:avLst/>
          </a:prstGeom>
        </p:spPr>
      </p:pic>
      <p:pic>
        <p:nvPicPr>
          <p:cNvPr id="6" name="Picture 5" descr="IF-3D-ODF-view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90" y="2590800"/>
            <a:ext cx="429171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40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ODF sections in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f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These show a clear gamma fiber, albeit imperfect. This is characteristic of a rolled bcc metals.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 descr="IF-PDF-sections_in_phi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095"/>
            <a:ext cx="9144000" cy="45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73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Inv. PFs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>
                <a:solidFill>
                  <a:srgbClr val="FF0000"/>
                </a:solidFill>
              </a:rPr>
              <a:t>plotipdf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kumimoji="1" lang="en-US" altLang="ja-JP" dirty="0" err="1">
                <a:solidFill>
                  <a:srgbClr val="FF0000"/>
                </a:solidFill>
              </a:rPr>
              <a:t>odf</a:t>
            </a:r>
            <a:r>
              <a:rPr kumimoji="1" lang="en-US" altLang="ja-JP" dirty="0">
                <a:solidFill>
                  <a:srgbClr val="FF0000"/>
                </a:solidFill>
              </a:rPr>
              <a:t>,[</a:t>
            </a:r>
            <a:r>
              <a:rPr kumimoji="1" lang="en-US" altLang="ja-JP" dirty="0" err="1">
                <a:solidFill>
                  <a:srgbClr val="FF0000"/>
                </a:solidFill>
              </a:rPr>
              <a:t>xvector,yvector,zvector</a:t>
            </a:r>
            <a:r>
              <a:rPr kumimoji="1" lang="en-US" altLang="ja-JP" dirty="0">
                <a:solidFill>
                  <a:srgbClr val="FF0000"/>
                </a:solidFill>
              </a:rPr>
              <a:t>],'antipodal'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000000"/>
                </a:solidFill>
              </a:rPr>
              <a:t>Note how the 001 inverse pole figure shows a strong maximum at the &lt;111&gt; position.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 descr="IF-IPFs-from-ODF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640"/>
            <a:ext cx="9144000" cy="36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2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Installation of MTex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sz="2000" dirty="0" smtClean="0"/>
              <a:t>Find MTEX by searching on “</a:t>
            </a:r>
            <a:r>
              <a:rPr lang="en-US" sz="2000" dirty="0" err="1" smtClean="0"/>
              <a:t>mtex</a:t>
            </a:r>
            <a:r>
              <a:rPr lang="en-US" sz="2000" dirty="0" smtClean="0"/>
              <a:t> </a:t>
            </a:r>
            <a:r>
              <a:rPr lang="en-US" sz="2000" dirty="0" err="1" smtClean="0"/>
              <a:t>google</a:t>
            </a:r>
            <a:r>
              <a:rPr lang="en-US" sz="2000" dirty="0" smtClean="0"/>
              <a:t> code”</a:t>
            </a:r>
          </a:p>
          <a:p>
            <a:r>
              <a:rPr lang="en-US" sz="2000" dirty="0" smtClean="0"/>
              <a:t>MTex </a:t>
            </a:r>
            <a:r>
              <a:rPr lang="en-US" sz="2000" dirty="0" smtClean="0"/>
              <a:t>has its own installation procedure.  As detailed in the instructions found on-line, the steps include </a:t>
            </a:r>
            <a:br>
              <a:rPr lang="en-US" sz="2000" dirty="0" smtClean="0"/>
            </a:br>
            <a:r>
              <a:rPr lang="en-US" sz="2000" dirty="0" smtClean="0"/>
              <a:t>a) set the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“path” to the folder/directory where the MTex package is located; </a:t>
            </a:r>
            <a:br>
              <a:rPr lang="en-US" sz="2000" dirty="0" smtClean="0"/>
            </a:br>
            <a:r>
              <a:rPr lang="en-US" sz="2000" dirty="0" smtClean="0"/>
              <a:t>b) in the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command window, </a:t>
            </a:r>
            <a:r>
              <a:rPr lang="en-US" sz="2000" dirty="0"/>
              <a:t>type “</a:t>
            </a:r>
            <a:r>
              <a:rPr lang="en-US" sz="2000" i="1" dirty="0" err="1" smtClean="0"/>
              <a:t>startup_mtex</a:t>
            </a:r>
            <a:r>
              <a:rPr lang="en-US" sz="2000" dirty="0" smtClean="0"/>
              <a:t>”.</a:t>
            </a:r>
          </a:p>
          <a:p>
            <a:r>
              <a:rPr lang="en-US" sz="2000" dirty="0" smtClean="0"/>
              <a:t>Fortunately, this takes care of replacing any previous, older installations of MTex.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documentation will now include documentation on MTex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Caution: if you manually add </a:t>
            </a:r>
            <a:r>
              <a:rPr lang="en-US" sz="2000" dirty="0"/>
              <a:t>the MTEX folder to </a:t>
            </a:r>
            <a:r>
              <a:rPr lang="en-US" sz="2000" dirty="0" smtClean="0"/>
              <a:t>your MATLAB path then there is a significant risk that MTEX will give errors (e.g. when you try to read in EBSD data). </a:t>
            </a:r>
            <a:r>
              <a:rPr lang="en-US" sz="2000" dirty="0"/>
              <a:t>What </a:t>
            </a:r>
            <a:r>
              <a:rPr lang="en-US" sz="2000" dirty="0" smtClean="0"/>
              <a:t>you should do </a:t>
            </a:r>
            <a:r>
              <a:rPr lang="en-US" sz="2000" dirty="0"/>
              <a:t>instead to get it to work </a:t>
            </a:r>
            <a:r>
              <a:rPr lang="en-US" sz="2000" dirty="0" smtClean="0"/>
              <a:t>is </a:t>
            </a:r>
            <a:r>
              <a:rPr lang="en-US" sz="2000" dirty="0"/>
              <a:t>to put MTEX in a different folder and run </a:t>
            </a:r>
            <a:r>
              <a:rPr lang="en-US" sz="2000" dirty="0" err="1"/>
              <a:t>startup_mtex</a:t>
            </a:r>
            <a:r>
              <a:rPr lang="en-US" sz="2000" dirty="0"/>
              <a:t> from that </a:t>
            </a:r>
            <a:r>
              <a:rPr lang="en-US" sz="2000" dirty="0" smtClean="0"/>
              <a:t>directory. </a:t>
            </a:r>
            <a:r>
              <a:rPr lang="en-US" sz="2000" i="1" dirty="0" smtClean="0"/>
              <a:t>DO NOT </a:t>
            </a:r>
            <a:r>
              <a:rPr lang="en-US" sz="2000" dirty="0" smtClean="0"/>
              <a:t>add </a:t>
            </a:r>
            <a:r>
              <a:rPr lang="en-US" sz="2000" dirty="0"/>
              <a:t>it to the search </a:t>
            </a:r>
            <a:r>
              <a:rPr lang="en-US" sz="2000" dirty="0" smtClean="0"/>
              <a:t>path!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9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Additional Steps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Eliminate </a:t>
            </a:r>
            <a:r>
              <a:rPr kumimoji="1" lang="en-US" altLang="ja-JP" dirty="0"/>
              <a:t>small grains:</a:t>
            </a:r>
            <a:br>
              <a:rPr kumimoji="1" lang="en-US" altLang="ja-JP" dirty="0"/>
            </a:br>
            <a:r>
              <a:rPr kumimoji="1" lang="en-US" altLang="ja-JP" dirty="0">
                <a:solidFill>
                  <a:srgbClr val="008000"/>
                </a:solidFill>
              </a:rPr>
              <a:t>% correct for </a:t>
            </a:r>
            <a:r>
              <a:rPr kumimoji="1" lang="en-US" altLang="ja-JP" dirty="0" smtClean="0">
                <a:solidFill>
                  <a:srgbClr val="008000"/>
                </a:solidFill>
              </a:rPr>
              <a:t>too </a:t>
            </a:r>
            <a:r>
              <a:rPr kumimoji="1" lang="en-US" altLang="ja-JP" dirty="0">
                <a:solidFill>
                  <a:srgbClr val="008000"/>
                </a:solidFill>
              </a:rPr>
              <a:t>small grains</a:t>
            </a:r>
          </a:p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</a:rPr>
              <a:t>grains = grains(</a:t>
            </a:r>
            <a:r>
              <a:rPr kumimoji="1" lang="en-US" altLang="ja-JP" dirty="0" err="1">
                <a:solidFill>
                  <a:srgbClr val="FF0000"/>
                </a:solidFill>
              </a:rPr>
              <a:t>grainSize</a:t>
            </a:r>
            <a:r>
              <a:rPr kumimoji="1" lang="en-US" altLang="ja-JP" dirty="0">
                <a:solidFill>
                  <a:srgbClr val="FF0000"/>
                </a:solidFill>
              </a:rPr>
              <a:t>(grains)&gt;5);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61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C1C39-519F-AC4A-BD85-2BE712FEA3F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419600"/>
          </a:xfrm>
        </p:spPr>
        <p:txBody>
          <a:bodyPr/>
          <a:lstStyle/>
          <a:p>
            <a:r>
              <a:rPr lang="en-US" sz="2400" dirty="0" smtClean="0"/>
              <a:t>The sequence provided up to this point illustrates how to read in and perform standard analysis on pole figures.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MTex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explore two things: a) analysis of pole figure data; b) analysis of EBSD data</a:t>
            </a:r>
            <a:r>
              <a:rPr lang="en-US" dirty="0" smtClean="0"/>
              <a:t>.</a:t>
            </a:r>
          </a:p>
          <a:p>
            <a:r>
              <a:rPr lang="en-US" dirty="0"/>
              <a:t>Useful links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This one describes ways to plot individual orientations.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>
                <a:solidFill>
                  <a:srgbClr val="660066"/>
                </a:solidFill>
              </a:rPr>
              <a:t>http://</a:t>
            </a:r>
            <a:r>
              <a:rPr lang="en-US" sz="1400" dirty="0" err="1">
                <a:solidFill>
                  <a:srgbClr val="660066"/>
                </a:solidFill>
              </a:rPr>
              <a:t>merkel.zoneo.net</a:t>
            </a:r>
            <a:r>
              <a:rPr lang="en-US" sz="1400" dirty="0">
                <a:solidFill>
                  <a:srgbClr val="660066"/>
                </a:solidFill>
              </a:rPr>
              <a:t>/RDX/</a:t>
            </a:r>
            <a:r>
              <a:rPr lang="en-US" sz="1400" dirty="0" err="1">
                <a:solidFill>
                  <a:srgbClr val="660066"/>
                </a:solidFill>
              </a:rPr>
              <a:t>index.php?n</a:t>
            </a:r>
            <a:r>
              <a:rPr lang="en-US" sz="1400" dirty="0">
                <a:solidFill>
                  <a:srgbClr val="660066"/>
                </a:solidFill>
              </a:rPr>
              <a:t>=</a:t>
            </a:r>
            <a:r>
              <a:rPr lang="en-US" sz="1400" dirty="0" err="1">
                <a:solidFill>
                  <a:srgbClr val="660066"/>
                </a:solidFill>
              </a:rPr>
              <a:t>Texture.PlotIndividualOrientationsInMTex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9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file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&gt;&gt; </a:t>
            </a:r>
            <a:r>
              <a:rPr lang="en-US" dirty="0" err="1" smtClean="0">
                <a:solidFill>
                  <a:srgbClr val="FF0000"/>
                </a:solidFill>
              </a:rPr>
              <a:t>pwd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tell you which directory you are in (probably “~/Documents/MATLAB”</a:t>
            </a:r>
            <a:br>
              <a:rPr lang="en-US" dirty="0" smtClean="0"/>
            </a:br>
            <a:r>
              <a:rPr lang="en-US" dirty="0" smtClean="0"/>
              <a:t>&gt;&gt; </a:t>
            </a:r>
            <a:r>
              <a:rPr lang="en-US" dirty="0" smtClean="0">
                <a:solidFill>
                  <a:srgbClr val="FF0000"/>
                </a:solidFill>
              </a:rPr>
              <a:t>cd /directory-of-your-choice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place you in whatever folder/directory you like, i.e. where you have your data.</a:t>
            </a:r>
            <a:br>
              <a:rPr lang="en-US" dirty="0" smtClean="0"/>
            </a:br>
            <a:r>
              <a:rPr lang="en-US" dirty="0" smtClean="0"/>
              <a:t>You can then click on </a:t>
            </a:r>
            <a:r>
              <a:rPr lang="en-US" dirty="0"/>
              <a:t> “</a:t>
            </a:r>
            <a:r>
              <a:rPr lang="en-US" u="sng" dirty="0">
                <a:solidFill>
                  <a:srgbClr val="0000FF"/>
                </a:solidFill>
              </a:rPr>
              <a:t>Import </a:t>
            </a:r>
            <a:r>
              <a:rPr lang="en-US" u="sng" dirty="0" smtClean="0">
                <a:solidFill>
                  <a:srgbClr val="0000FF"/>
                </a:solidFill>
              </a:rPr>
              <a:t>pole figure data</a:t>
            </a:r>
            <a:r>
              <a:rPr lang="en-US" dirty="0" smtClean="0"/>
              <a:t>” or “</a:t>
            </a:r>
            <a:r>
              <a:rPr lang="en-US" u="sng" dirty="0" smtClean="0">
                <a:solidFill>
                  <a:srgbClr val="0000FF"/>
                </a:solidFill>
              </a:rPr>
              <a:t>Import EBSD data</a:t>
            </a:r>
            <a:r>
              <a:rPr lang="en-US" dirty="0" smtClean="0"/>
              <a:t>”, for example, to set up the script to read in your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2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PF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sz="2000" dirty="0" smtClean="0"/>
              <a:t>Look in the “</a:t>
            </a:r>
            <a:r>
              <a:rPr lang="en-US" sz="2000" dirty="0" err="1" smtClean="0"/>
              <a:t>Mtex</a:t>
            </a:r>
            <a:r>
              <a:rPr lang="en-US" sz="2000" dirty="0" smtClean="0"/>
              <a:t> Toolbox</a:t>
            </a:r>
            <a:r>
              <a:rPr lang="en-US" sz="2000" dirty="0"/>
              <a:t>” for “Short Pole Figure Analysis </a:t>
            </a:r>
            <a:r>
              <a:rPr lang="en-US" sz="2000" dirty="0" smtClean="0"/>
              <a:t>Tutorial”. Do not use this!</a:t>
            </a:r>
          </a:p>
          <a:p>
            <a:r>
              <a:rPr lang="en-US" sz="2000" dirty="0" smtClean="0"/>
              <a:t>Instead, type </a:t>
            </a:r>
            <a:r>
              <a:rPr lang="en-US" sz="2000" dirty="0" err="1" smtClean="0">
                <a:solidFill>
                  <a:srgbClr val="FF0000"/>
                </a:solidFill>
              </a:rPr>
              <a:t>import_wizard</a:t>
            </a:r>
            <a:endParaRPr lang="en-US" sz="2000" dirty="0"/>
          </a:p>
          <a:p>
            <a:r>
              <a:rPr lang="en-US" sz="2000" dirty="0" smtClean="0"/>
              <a:t>A new, small window will open.  It should be set to the “Pole Figures” tab by default (but if not, click on that tab).</a:t>
            </a:r>
            <a:br>
              <a:rPr lang="en-US" sz="2000" dirty="0" smtClean="0"/>
            </a:br>
            <a:r>
              <a:rPr lang="en-US" sz="2000" dirty="0" smtClean="0"/>
              <a:t>Click on the “+” and navigate to where you have “</a:t>
            </a:r>
            <a:r>
              <a:rPr lang="en-US" sz="2000" dirty="0" err="1" smtClean="0"/>
              <a:t>alr.epf</a:t>
            </a:r>
            <a:r>
              <a:rPr lang="en-US" sz="2000" dirty="0" smtClean="0"/>
              <a:t>” stored.</a:t>
            </a:r>
            <a:br>
              <a:rPr lang="en-US" sz="2000" dirty="0" smtClean="0"/>
            </a:br>
            <a:r>
              <a:rPr lang="en-US" sz="2000" dirty="0" smtClean="0"/>
              <a:t>You should see the window below.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import_wizard-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83939"/>
            <a:ext cx="3251200" cy="287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7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PF </a:t>
            </a:r>
            <a:r>
              <a:rPr lang="en-US" dirty="0" smtClean="0"/>
              <a:t>analysis – p2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1981200"/>
          </a:xfrm>
        </p:spPr>
        <p:txBody>
          <a:bodyPr/>
          <a:lstStyle/>
          <a:p>
            <a:r>
              <a:rPr lang="en-US" sz="2000" dirty="0" smtClean="0"/>
              <a:t>Click on “Next &gt;&gt;” in the same window.  You can enter the lattice parameter as 4.05 if you wish (although it should not make any difference because this is cubic).</a:t>
            </a:r>
            <a:br>
              <a:rPr lang="en-US" sz="2000" dirty="0" smtClean="0"/>
            </a:br>
            <a:r>
              <a:rPr lang="en-US" sz="2000" dirty="0" smtClean="0"/>
              <a:t>The wizard is quite clever: if you enter “Fe” as the mineral name, it will recognize this material and make the appropriate entries for you.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import_wizard-p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360014"/>
            <a:ext cx="3784600" cy="33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9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PF </a:t>
            </a:r>
            <a:r>
              <a:rPr lang="en-US" dirty="0" smtClean="0"/>
              <a:t>analysis – p3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 smtClean="0"/>
              <a:t>I prefer to set the plotting axes so that “x” points to the right (East), as for normal plots.  For now re-set the “</a:t>
            </a:r>
            <a:r>
              <a:rPr lang="en-US" dirty="0" smtClean="0">
                <a:solidFill>
                  <a:srgbClr val="FF0000"/>
                </a:solidFill>
              </a:rPr>
              <a:t>specimen symmetry</a:t>
            </a:r>
            <a:r>
              <a:rPr lang="en-US" dirty="0" smtClean="0"/>
              <a:t>” to “orthorhombic”.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import_wizard-p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342335"/>
            <a:ext cx="3632200" cy="32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 </a:t>
            </a:r>
            <a:r>
              <a:rPr lang="en-US" dirty="0" smtClean="0"/>
              <a:t>analysis – 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clicking “Next &gt;&gt;”, you should see this window.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EE1DC-BBE6-674A-9F30-59C5754E4F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 descr="import_wizard-p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71800"/>
            <a:ext cx="4241800" cy="37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373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1451</Words>
  <Application>Microsoft Macintosh PowerPoint</Application>
  <PresentationFormat>On-screen Show (4:3)</PresentationFormat>
  <Paragraphs>160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 Presentation</vt:lpstr>
      <vt:lpstr>How to use Matlab</vt:lpstr>
      <vt:lpstr>In-Class Questions</vt:lpstr>
      <vt:lpstr>Installation of MTex</vt:lpstr>
      <vt:lpstr>What can MTex do?</vt:lpstr>
      <vt:lpstr>Navigating the file structure</vt:lpstr>
      <vt:lpstr>PF analysis</vt:lpstr>
      <vt:lpstr>PF analysis – p2</vt:lpstr>
      <vt:lpstr>PF analysis – p3</vt:lpstr>
      <vt:lpstr>PF analysis – p4</vt:lpstr>
      <vt:lpstr>PF analysis – p5</vt:lpstr>
      <vt:lpstr>Plot experimental PFs</vt:lpstr>
      <vt:lpstr>ODF analysis</vt:lpstr>
      <vt:lpstr>Recalculated PFs</vt:lpstr>
      <vt:lpstr>Adjust sample symmetry</vt:lpstr>
      <vt:lpstr>Re-analyze</vt:lpstr>
      <vt:lpstr>Inverse PFs</vt:lpstr>
      <vt:lpstr>Sections through ODF</vt:lpstr>
      <vt:lpstr>3D view</vt:lpstr>
      <vt:lpstr>Misc.</vt:lpstr>
      <vt:lpstr>Errors</vt:lpstr>
      <vt:lpstr>Volume fraction</vt:lpstr>
      <vt:lpstr>EBSD input</vt:lpstr>
      <vt:lpstr>EBSD: get grains</vt:lpstr>
      <vt:lpstr>Average grain orientations</vt:lpstr>
      <vt:lpstr>ODF from EBSD</vt:lpstr>
      <vt:lpstr>Plot pole figures</vt:lpstr>
      <vt:lpstr>ODF plots</vt:lpstr>
      <vt:lpstr>ODF sections in f2</vt:lpstr>
      <vt:lpstr>Inv. PFs</vt:lpstr>
      <vt:lpstr>Additional Steps</vt:lpstr>
      <vt:lpstr>Summary</vt:lpstr>
    </vt:vector>
  </TitlesOfParts>
  <Company>mse/cmu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on OD Calculation from Pole Figure Data</dc:title>
  <dc:creator>a. d. rollett</dc:creator>
  <cp:lastModifiedBy>Anthony Rollett</cp:lastModifiedBy>
  <cp:revision>89</cp:revision>
  <cp:lastPrinted>2011-09-20T18:41:24Z</cp:lastPrinted>
  <dcterms:created xsi:type="dcterms:W3CDTF">2011-09-20T01:43:07Z</dcterms:created>
  <dcterms:modified xsi:type="dcterms:W3CDTF">2014-02-26T01:15:24Z</dcterms:modified>
</cp:coreProperties>
</file>