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85" r:id="rId3"/>
    <p:sldId id="286" r:id="rId4"/>
    <p:sldId id="283" r:id="rId5"/>
    <p:sldId id="284" r:id="rId6"/>
    <p:sldId id="257" r:id="rId7"/>
    <p:sldId id="260" r:id="rId8"/>
    <p:sldId id="287" r:id="rId9"/>
    <p:sldId id="258" r:id="rId10"/>
    <p:sldId id="262" r:id="rId11"/>
    <p:sldId id="259" r:id="rId12"/>
    <p:sldId id="261" r:id="rId13"/>
    <p:sldId id="263" r:id="rId14"/>
    <p:sldId id="264" r:id="rId15"/>
    <p:sldId id="265" r:id="rId16"/>
    <p:sldId id="266" r:id="rId17"/>
    <p:sldId id="267" r:id="rId18"/>
    <p:sldId id="268" r:id="rId19"/>
    <p:sldId id="269" r:id="rId20"/>
    <p:sldId id="270" r:id="rId21"/>
    <p:sldId id="281" r:id="rId22"/>
    <p:sldId id="271" r:id="rId23"/>
    <p:sldId id="272" r:id="rId24"/>
    <p:sldId id="273" r:id="rId25"/>
    <p:sldId id="274" r:id="rId26"/>
    <p:sldId id="280" r:id="rId27"/>
    <p:sldId id="275" r:id="rId28"/>
    <p:sldId id="278" r:id="rId29"/>
    <p:sldId id="279" r:id="rId30"/>
    <p:sldId id="288" r:id="rId31"/>
    <p:sldId id="276" r:id="rId32"/>
    <p:sldId id="277" r:id="rId33"/>
    <p:sldId id="282"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FFBE"/>
    <a:srgbClr val="FFFFE6"/>
    <a:srgbClr val="F50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4" d="100"/>
          <a:sy n="174"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8F7374F7-AEB1-844E-B8AD-0CA533371191}" type="slidenum">
              <a:rPr lang="en-US" smtClean="0"/>
              <a:pPr>
                <a:defRPr/>
              </a:pPr>
              <a:t>‹#›</a:t>
            </a:fld>
            <a:endParaRPr lang="en-US" dirty="0"/>
          </a:p>
        </p:txBody>
      </p:sp>
    </p:spTree>
    <p:extLst>
      <p:ext uri="{BB962C8B-B14F-4D97-AF65-F5344CB8AC3E}">
        <p14:creationId xmlns:p14="http://schemas.microsoft.com/office/powerpoint/2010/main" val="1299922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701F-9235-5946-B00D-42F1AB6DC1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CD987-04CA-5B4D-BEDC-12990FCB7F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8BCD8-F498-3A41-B21D-EFDF7A7831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534E2A-AA8A-CF4F-9398-AFC5DF270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EE1DC-BBE6-674A-9F30-59C5754E4F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A69F8-88B5-C840-B262-F5949DCAA8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675CE-C88C-4D48-B608-414ABD71F1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9DF1E3-5432-384F-B7FD-D816959EC6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02673-95B9-EA4D-8ED3-23F95D2C5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F5D1F-7B53-3E4B-8FE1-CF85118261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B8984-66F3-AE42-97B7-6E88B8CCB6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E9652-E69F-9640-81FA-774187A72E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pPr>
              <a:defRPr/>
            </a:pPr>
            <a:endParaRPr lang="en-US" dirty="0"/>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8EE2C547-8080-2148-9F44-BB3DC771BB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i="1">
          <a:solidFill>
            <a:srgbClr val="0015A5"/>
          </a:solidFill>
          <a:latin typeface="Cambria"/>
          <a:ea typeface="ＭＳ Ｐゴシック" charset="-128"/>
          <a:cs typeface="ＭＳ Ｐゴシック" charset="-128"/>
        </a:defRPr>
      </a:lvl1pPr>
      <a:lvl2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charset="0"/>
        </a:defRPr>
      </a:lvl6pPr>
      <a:lvl7pPr marL="914400" algn="ctr" rtl="0" eaLnBrk="0" fontAlgn="base" hangingPunct="0">
        <a:spcBef>
          <a:spcPct val="0"/>
        </a:spcBef>
        <a:spcAft>
          <a:spcPct val="0"/>
        </a:spcAft>
        <a:defRPr sz="4400" i="1">
          <a:solidFill>
            <a:srgbClr val="0015A5"/>
          </a:solidFill>
          <a:latin typeface="Times" charset="0"/>
        </a:defRPr>
      </a:lvl7pPr>
      <a:lvl8pPr marL="1371600" algn="ctr" rtl="0" eaLnBrk="0" fontAlgn="base" hangingPunct="0">
        <a:spcBef>
          <a:spcPct val="0"/>
        </a:spcBef>
        <a:spcAft>
          <a:spcPct val="0"/>
        </a:spcAft>
        <a:defRPr sz="4400" i="1">
          <a:solidFill>
            <a:srgbClr val="0015A5"/>
          </a:solidFill>
          <a:latin typeface="Times" charset="0"/>
        </a:defRPr>
      </a:lvl8pPr>
      <a:lvl9pPr marL="1828800" algn="ctr" rtl="0" eaLnBrk="0" fontAlgn="base" hangingPunct="0">
        <a:spcBef>
          <a:spcPct val="0"/>
        </a:spcBef>
        <a:spcAft>
          <a:spcPct val="0"/>
        </a:spcAft>
        <a:defRPr sz="4400" i="1">
          <a:solidFill>
            <a:srgbClr val="0015A5"/>
          </a:solidFill>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8.emf"/><Relationship Id="rId5"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9.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1.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0692FF5C-EB77-0749-82B7-2C3035F4033F}" type="slidenum">
              <a:rPr lang="en-US" smtClean="0"/>
              <a:pPr>
                <a:defRPr/>
              </a:pPr>
              <a:t>1</a:t>
            </a:fld>
            <a:endParaRPr lang="en-US"/>
          </a:p>
        </p:txBody>
      </p:sp>
      <p:sp>
        <p:nvSpPr>
          <p:cNvPr id="15363" name="Rectangle 2"/>
          <p:cNvSpPr>
            <a:spLocks noGrp="1" noChangeArrowheads="1"/>
          </p:cNvSpPr>
          <p:nvPr>
            <p:ph type="ctrTitle"/>
          </p:nvPr>
        </p:nvSpPr>
        <p:spPr>
          <a:xfrm>
            <a:off x="685800" y="1752600"/>
            <a:ext cx="7772400" cy="1828800"/>
          </a:xfrm>
          <a:solidFill>
            <a:srgbClr val="FEFFBE"/>
          </a:solidFill>
          <a:ln w="38100" cmpd="dbl">
            <a:solidFill>
              <a:schemeClr val="tx1"/>
            </a:solidFill>
          </a:ln>
        </p:spPr>
        <p:txBody>
          <a:bodyPr/>
          <a:lstStyle/>
          <a:p>
            <a:r>
              <a:rPr lang="en-US" dirty="0" smtClean="0"/>
              <a:t>OD Calculation from </a:t>
            </a:r>
            <a:br>
              <a:rPr lang="en-US" dirty="0" smtClean="0"/>
            </a:br>
            <a:r>
              <a:rPr lang="en-US" dirty="0" smtClean="0"/>
              <a:t>Pole Figure Data</a:t>
            </a:r>
          </a:p>
        </p:txBody>
      </p:sp>
      <p:sp>
        <p:nvSpPr>
          <p:cNvPr id="15364" name="Rectangle 3"/>
          <p:cNvSpPr>
            <a:spLocks noGrp="1" noChangeArrowheads="1"/>
          </p:cNvSpPr>
          <p:nvPr>
            <p:ph type="subTitle" idx="1"/>
          </p:nvPr>
        </p:nvSpPr>
        <p:spPr>
          <a:xfrm>
            <a:off x="1371600" y="4038600"/>
            <a:ext cx="6400800" cy="2133600"/>
          </a:xfrm>
        </p:spPr>
        <p:txBody>
          <a:bodyPr/>
          <a:lstStyle/>
          <a:p>
            <a:r>
              <a:rPr lang="en-US" dirty="0"/>
              <a:t>27-</a:t>
            </a:r>
            <a:r>
              <a:rPr lang="en-US" dirty="0" smtClean="0"/>
              <a:t>750</a:t>
            </a:r>
          </a:p>
          <a:p>
            <a:r>
              <a:rPr lang="en-US" dirty="0"/>
              <a:t>Texture, Microstructure &amp; </a:t>
            </a:r>
            <a:r>
              <a:rPr lang="en-US" dirty="0" smtClean="0"/>
              <a:t>Anisotropy</a:t>
            </a:r>
          </a:p>
          <a:p>
            <a:r>
              <a:rPr lang="en-US" dirty="0"/>
              <a:t>A.D. </a:t>
            </a:r>
            <a:r>
              <a:rPr lang="en-US" dirty="0" smtClean="0"/>
              <a:t>Rollett</a:t>
            </a:r>
            <a:endParaRPr lang="en-US" dirty="0"/>
          </a:p>
        </p:txBody>
      </p:sp>
      <p:pic>
        <p:nvPicPr>
          <p:cNvPr id="15366" name="Picture 9" descr="cmu_web"/>
          <p:cNvPicPr>
            <a:picLocks noChangeAspect="1" noChangeArrowheads="1"/>
          </p:cNvPicPr>
          <p:nvPr/>
        </p:nvPicPr>
        <p:blipFill>
          <a:blip r:embed="rId2"/>
          <a:srcRect t="11351" r="26942" b="17929"/>
          <a:stretch>
            <a:fillRect/>
          </a:stretch>
        </p:blipFill>
        <p:spPr bwMode="auto">
          <a:xfrm>
            <a:off x="76200" y="76200"/>
            <a:ext cx="2997200" cy="603250"/>
          </a:xfrm>
          <a:prstGeom prst="rect">
            <a:avLst/>
          </a:prstGeom>
          <a:noFill/>
          <a:ln w="9525">
            <a:noFill/>
            <a:miter lim="800000"/>
            <a:headEnd/>
            <a:tailEnd/>
          </a:ln>
        </p:spPr>
      </p:pic>
      <p:sp>
        <p:nvSpPr>
          <p:cNvPr id="15367" name="Text Box 8"/>
          <p:cNvSpPr txBox="1">
            <a:spLocks noChangeArrowheads="1"/>
          </p:cNvSpPr>
          <p:nvPr/>
        </p:nvSpPr>
        <p:spPr bwMode="auto">
          <a:xfrm>
            <a:off x="4267200" y="6102350"/>
            <a:ext cx="2810724" cy="369332"/>
          </a:xfrm>
          <a:prstGeom prst="rect">
            <a:avLst/>
          </a:prstGeom>
          <a:noFill/>
          <a:ln w="9525">
            <a:noFill/>
            <a:miter lim="800000"/>
            <a:headEnd/>
            <a:tailEnd/>
          </a:ln>
        </p:spPr>
        <p:txBody>
          <a:bodyPr wrap="none">
            <a:prstTxWarp prst="textNoShape">
              <a:avLst/>
            </a:prstTxWarp>
            <a:spAutoFit/>
          </a:bodyPr>
          <a:lstStyle/>
          <a:p>
            <a:r>
              <a:rPr lang="en-US" i="1" dirty="0"/>
              <a:t>Last revised:</a:t>
            </a:r>
            <a:r>
              <a:rPr lang="en-US" i="1" dirty="0" smtClean="0"/>
              <a:t> 2</a:t>
            </a:r>
            <a:r>
              <a:rPr lang="en-US" i="1" baseline="30000" dirty="0" smtClean="0"/>
              <a:t>nd</a:t>
            </a:r>
            <a:r>
              <a:rPr lang="en-US" i="1" dirty="0" smtClean="0"/>
              <a:t> Feb. ‘14</a:t>
            </a:r>
            <a:endParaRPr lang="en-US" i="1" dirty="0"/>
          </a:p>
        </p:txBody>
      </p:sp>
      <p:pic>
        <p:nvPicPr>
          <p:cNvPr id="8" name="Picture 7"/>
          <p:cNvPicPr>
            <a:picLocks noChangeAspect="1"/>
          </p:cNvPicPr>
          <p:nvPr/>
        </p:nvPicPr>
        <p:blipFill>
          <a:blip r:embed="rId3"/>
          <a:stretch>
            <a:fillRect/>
          </a:stretch>
        </p:blipFill>
        <p:spPr>
          <a:xfrm>
            <a:off x="7870477" y="113488"/>
            <a:ext cx="1121123" cy="11057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pPr>
              <a:defRPr/>
            </a:pPr>
            <a:fld id="{111AC781-37EE-C941-B1DE-CA2E4EAB5BAE}" type="slidenum">
              <a:rPr lang="en-US" smtClean="0"/>
              <a:pPr>
                <a:defRPr/>
              </a:pPr>
              <a:t>10</a:t>
            </a:fld>
            <a:endParaRPr lang="en-US"/>
          </a:p>
        </p:txBody>
      </p:sp>
      <p:sp>
        <p:nvSpPr>
          <p:cNvPr id="20483" name="Rectangle 2"/>
          <p:cNvSpPr>
            <a:spLocks noGrp="1" noChangeArrowheads="1"/>
          </p:cNvSpPr>
          <p:nvPr>
            <p:ph type="title"/>
          </p:nvPr>
        </p:nvSpPr>
        <p:spPr>
          <a:xfrm>
            <a:off x="685800" y="76200"/>
            <a:ext cx="7772400" cy="1143000"/>
          </a:xfrm>
        </p:spPr>
        <p:txBody>
          <a:bodyPr/>
          <a:lstStyle/>
          <a:p>
            <a:r>
              <a:rPr lang="en-US"/>
              <a:t>Pole Figure (spherical) angles</a:t>
            </a:r>
          </a:p>
        </p:txBody>
      </p:sp>
      <p:sp>
        <p:nvSpPr>
          <p:cNvPr id="20484" name="Oval 3"/>
          <p:cNvSpPr>
            <a:spLocks noChangeArrowheads="1"/>
          </p:cNvSpPr>
          <p:nvPr/>
        </p:nvSpPr>
        <p:spPr bwMode="auto">
          <a:xfrm>
            <a:off x="2514600" y="1981200"/>
            <a:ext cx="4114800" cy="411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20485" name="Line 4"/>
          <p:cNvSpPr>
            <a:spLocks noChangeShapeType="1"/>
          </p:cNvSpPr>
          <p:nvPr/>
        </p:nvSpPr>
        <p:spPr bwMode="auto">
          <a:xfrm flipV="1">
            <a:off x="4572000" y="1524000"/>
            <a:ext cx="0" cy="4953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486" name="Line 5"/>
          <p:cNvSpPr>
            <a:spLocks noChangeShapeType="1"/>
          </p:cNvSpPr>
          <p:nvPr/>
        </p:nvSpPr>
        <p:spPr bwMode="auto">
          <a:xfrm>
            <a:off x="1752600" y="4038600"/>
            <a:ext cx="5562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487" name="Line 6"/>
          <p:cNvSpPr>
            <a:spLocks noChangeShapeType="1"/>
          </p:cNvSpPr>
          <p:nvPr/>
        </p:nvSpPr>
        <p:spPr bwMode="auto">
          <a:xfrm flipV="1">
            <a:off x="4572000" y="3429000"/>
            <a:ext cx="1371600" cy="609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0488" name="Line 7"/>
          <p:cNvSpPr>
            <a:spLocks noChangeShapeType="1"/>
          </p:cNvSpPr>
          <p:nvPr/>
        </p:nvSpPr>
        <p:spPr bwMode="auto">
          <a:xfrm flipV="1">
            <a:off x="4572000" y="3200400"/>
            <a:ext cx="1905000" cy="8382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0489" name="Oval 8"/>
          <p:cNvSpPr>
            <a:spLocks noChangeArrowheads="1"/>
          </p:cNvSpPr>
          <p:nvPr/>
        </p:nvSpPr>
        <p:spPr bwMode="auto">
          <a:xfrm>
            <a:off x="5854700" y="3352800"/>
            <a:ext cx="152400" cy="1524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0490" name="Text Box 9"/>
          <p:cNvSpPr txBox="1">
            <a:spLocks noChangeArrowheads="1"/>
          </p:cNvSpPr>
          <p:nvPr/>
        </p:nvSpPr>
        <p:spPr bwMode="auto">
          <a:xfrm>
            <a:off x="5089525" y="2921000"/>
            <a:ext cx="473075" cy="641350"/>
          </a:xfrm>
          <a:prstGeom prst="rect">
            <a:avLst/>
          </a:prstGeom>
          <a:noFill/>
          <a:ln w="9525">
            <a:noFill/>
            <a:miter lim="800000"/>
            <a:headEnd/>
            <a:tailEnd/>
          </a:ln>
        </p:spPr>
        <p:txBody>
          <a:bodyPr wrap="none">
            <a:prstTxWarp prst="textNoShape">
              <a:avLst/>
            </a:prstTxWarp>
            <a:spAutoFit/>
          </a:bodyPr>
          <a:lstStyle/>
          <a:p>
            <a:r>
              <a:rPr lang="en-US" sz="3600" dirty="0">
                <a:latin typeface="Symbol" charset="2"/>
              </a:rPr>
              <a:t>a</a:t>
            </a:r>
            <a:endParaRPr lang="en-US" sz="3600" dirty="0">
              <a:latin typeface="Cambria"/>
            </a:endParaRPr>
          </a:p>
        </p:txBody>
      </p:sp>
      <p:sp>
        <p:nvSpPr>
          <p:cNvPr id="20491" name="Freeform 10"/>
          <p:cNvSpPr>
            <a:spLocks/>
          </p:cNvSpPr>
          <p:nvPr/>
        </p:nvSpPr>
        <p:spPr bwMode="auto">
          <a:xfrm>
            <a:off x="6934200" y="2971800"/>
            <a:ext cx="177800" cy="1066800"/>
          </a:xfrm>
          <a:custGeom>
            <a:avLst/>
            <a:gdLst>
              <a:gd name="T0" fmla="*/ 96 w 112"/>
              <a:gd name="T1" fmla="*/ 672 h 672"/>
              <a:gd name="T2" fmla="*/ 96 w 112"/>
              <a:gd name="T3" fmla="*/ 336 h 672"/>
              <a:gd name="T4" fmla="*/ 0 w 112"/>
              <a:gd name="T5" fmla="*/ 0 h 672"/>
              <a:gd name="T6" fmla="*/ 0 60000 65536"/>
              <a:gd name="T7" fmla="*/ 0 60000 65536"/>
              <a:gd name="T8" fmla="*/ 0 60000 65536"/>
              <a:gd name="T9" fmla="*/ 0 w 112"/>
              <a:gd name="T10" fmla="*/ 0 h 672"/>
              <a:gd name="T11" fmla="*/ 112 w 112"/>
              <a:gd name="T12" fmla="*/ 672 h 672"/>
            </a:gdLst>
            <a:ahLst/>
            <a:cxnLst>
              <a:cxn ang="T6">
                <a:pos x="T0" y="T1"/>
              </a:cxn>
              <a:cxn ang="T7">
                <a:pos x="T2" y="T3"/>
              </a:cxn>
              <a:cxn ang="T8">
                <a:pos x="T4" y="T5"/>
              </a:cxn>
            </a:cxnLst>
            <a:rect l="T9" t="T10" r="T11" b="T12"/>
            <a:pathLst>
              <a:path w="112" h="672">
                <a:moveTo>
                  <a:pt x="96" y="672"/>
                </a:moveTo>
                <a:cubicBezTo>
                  <a:pt x="104" y="560"/>
                  <a:pt x="112" y="448"/>
                  <a:pt x="96" y="336"/>
                </a:cubicBezTo>
                <a:cubicBezTo>
                  <a:pt x="80" y="224"/>
                  <a:pt x="15" y="55"/>
                  <a:pt x="0" y="0"/>
                </a:cubicBezTo>
              </a:path>
            </a:pathLst>
          </a:cu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0492" name="Text Box 11"/>
          <p:cNvSpPr txBox="1">
            <a:spLocks noChangeArrowheads="1"/>
          </p:cNvSpPr>
          <p:nvPr/>
        </p:nvSpPr>
        <p:spPr bwMode="auto">
          <a:xfrm>
            <a:off x="6629400" y="2133600"/>
            <a:ext cx="434975" cy="641350"/>
          </a:xfrm>
          <a:prstGeom prst="rect">
            <a:avLst/>
          </a:prstGeom>
          <a:noFill/>
          <a:ln w="9525">
            <a:noFill/>
            <a:miter lim="800000"/>
            <a:headEnd/>
            <a:tailEnd/>
          </a:ln>
        </p:spPr>
        <p:txBody>
          <a:bodyPr wrap="none">
            <a:prstTxWarp prst="textNoShape">
              <a:avLst/>
            </a:prstTxWarp>
            <a:spAutoFit/>
          </a:bodyPr>
          <a:lstStyle/>
          <a:p>
            <a:r>
              <a:rPr lang="en-US" sz="3600" dirty="0">
                <a:latin typeface="Symbol" charset="2"/>
              </a:rPr>
              <a:t>b</a:t>
            </a:r>
            <a:endParaRPr lang="en-US" sz="3600" dirty="0">
              <a:latin typeface="Cambria"/>
            </a:endParaRPr>
          </a:p>
        </p:txBody>
      </p:sp>
      <p:sp>
        <p:nvSpPr>
          <p:cNvPr id="20493" name="Text Box 12"/>
          <p:cNvSpPr txBox="1">
            <a:spLocks noChangeArrowheads="1"/>
          </p:cNvSpPr>
          <p:nvPr/>
        </p:nvSpPr>
        <p:spPr bwMode="auto">
          <a:xfrm>
            <a:off x="2879725" y="2971800"/>
            <a:ext cx="2256146"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declination:</a:t>
            </a:r>
          </a:p>
        </p:txBody>
      </p:sp>
      <p:sp>
        <p:nvSpPr>
          <p:cNvPr id="20494" name="Text Box 13"/>
          <p:cNvSpPr txBox="1">
            <a:spLocks noChangeArrowheads="1"/>
          </p:cNvSpPr>
          <p:nvPr/>
        </p:nvSpPr>
        <p:spPr bwMode="auto">
          <a:xfrm>
            <a:off x="6934200" y="2163763"/>
            <a:ext cx="1817525"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 azimuth</a:t>
            </a:r>
          </a:p>
        </p:txBody>
      </p:sp>
      <p:sp>
        <p:nvSpPr>
          <p:cNvPr id="20495" name="Text Box 14"/>
          <p:cNvSpPr txBox="1">
            <a:spLocks noChangeArrowheads="1"/>
          </p:cNvSpPr>
          <p:nvPr/>
        </p:nvSpPr>
        <p:spPr bwMode="auto">
          <a:xfrm>
            <a:off x="7527925" y="3627438"/>
            <a:ext cx="711052"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RD</a:t>
            </a:r>
          </a:p>
        </p:txBody>
      </p:sp>
      <p:sp>
        <p:nvSpPr>
          <p:cNvPr id="20496" name="Text Box 15"/>
          <p:cNvSpPr txBox="1">
            <a:spLocks noChangeArrowheads="1"/>
          </p:cNvSpPr>
          <p:nvPr/>
        </p:nvSpPr>
        <p:spPr bwMode="auto">
          <a:xfrm>
            <a:off x="4191000" y="1447800"/>
            <a:ext cx="725488" cy="579438"/>
          </a:xfrm>
          <a:prstGeom prst="rect">
            <a:avLst/>
          </a:prstGeom>
          <a:noFill/>
          <a:ln w="9525">
            <a:noFill/>
            <a:miter lim="800000"/>
            <a:headEnd/>
            <a:tailEnd/>
          </a:ln>
        </p:spPr>
        <p:txBody>
          <a:bodyPr wrap="none">
            <a:prstTxWarp prst="textNoShape">
              <a:avLst/>
            </a:prstTxWarp>
            <a:spAutoFit/>
          </a:bodyPr>
          <a:lstStyle/>
          <a:p>
            <a:r>
              <a:rPr lang="en-US" sz="3200" dirty="0">
                <a:latin typeface="Cambria"/>
              </a:rPr>
              <a:t>TD</a:t>
            </a:r>
          </a:p>
        </p:txBody>
      </p:sp>
      <p:sp>
        <p:nvSpPr>
          <p:cNvPr id="20497" name="Text Box 16"/>
          <p:cNvSpPr txBox="1">
            <a:spLocks noChangeArrowheads="1"/>
          </p:cNvSpPr>
          <p:nvPr/>
        </p:nvSpPr>
        <p:spPr bwMode="auto">
          <a:xfrm>
            <a:off x="3810000" y="4191000"/>
            <a:ext cx="735498"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ND</a:t>
            </a:r>
          </a:p>
        </p:txBody>
      </p:sp>
      <p:sp>
        <p:nvSpPr>
          <p:cNvPr id="20498" name="Text Box 17"/>
          <p:cNvSpPr txBox="1">
            <a:spLocks noChangeArrowheads="1"/>
          </p:cNvSpPr>
          <p:nvPr/>
        </p:nvSpPr>
        <p:spPr bwMode="auto">
          <a:xfrm>
            <a:off x="593725" y="6140450"/>
            <a:ext cx="8245475" cy="641350"/>
          </a:xfrm>
          <a:prstGeom prst="rect">
            <a:avLst/>
          </a:prstGeom>
          <a:noFill/>
          <a:ln w="9525">
            <a:noFill/>
            <a:miter lim="800000"/>
            <a:headEnd/>
            <a:tailEnd/>
          </a:ln>
        </p:spPr>
        <p:txBody>
          <a:bodyPr>
            <a:prstTxWarp prst="textNoShape">
              <a:avLst/>
            </a:prstTxWarp>
            <a:spAutoFit/>
          </a:bodyPr>
          <a:lstStyle/>
          <a:p>
            <a:r>
              <a:rPr lang="en-US"/>
              <a:t>You can also think of these angles as longitude ( = azimuth) and co-latitude ( = declination, i.e. 90° minus the geographical latitude)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7FC8132-3273-B441-BFBE-DA3CCF5F24CE}" type="slidenum">
              <a:rPr lang="en-US" smtClean="0"/>
              <a:pPr>
                <a:defRPr/>
              </a:pPr>
              <a:t>11</a:t>
            </a:fld>
            <a:endParaRPr lang="en-US"/>
          </a:p>
        </p:txBody>
      </p:sp>
      <p:graphicFrame>
        <p:nvGraphicFramePr>
          <p:cNvPr id="21506" name="Object 2"/>
          <p:cNvGraphicFramePr>
            <a:graphicFrameLocks noChangeAspect="1"/>
          </p:cNvGraphicFramePr>
          <p:nvPr/>
        </p:nvGraphicFramePr>
        <p:xfrm>
          <a:off x="1447800" y="762000"/>
          <a:ext cx="5922963" cy="1279525"/>
        </p:xfrm>
        <a:graphic>
          <a:graphicData uri="http://schemas.openxmlformats.org/presentationml/2006/ole">
            <mc:AlternateContent xmlns:mc="http://schemas.openxmlformats.org/markup-compatibility/2006">
              <mc:Choice xmlns:v="urn:schemas-microsoft-com:vml" Requires="v">
                <p:oleObj spid="_x0000_s21526" name="Equation" r:id="rId3" imgW="2235200" imgH="482600" progId="Equation.3">
                  <p:embed/>
                </p:oleObj>
              </mc:Choice>
              <mc:Fallback>
                <p:oleObj name="Equation" r:id="rId3" imgW="2235200" imgH="482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62000"/>
                        <a:ext cx="5922963"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Line 6"/>
          <p:cNvSpPr>
            <a:spLocks noChangeShapeType="1"/>
          </p:cNvSpPr>
          <p:nvPr/>
        </p:nvSpPr>
        <p:spPr bwMode="auto">
          <a:xfrm>
            <a:off x="4419600" y="1676400"/>
            <a:ext cx="762000" cy="838200"/>
          </a:xfrm>
          <a:prstGeom prst="line">
            <a:avLst/>
          </a:prstGeom>
          <a:noFill/>
          <a:ln w="38100">
            <a:solidFill>
              <a:schemeClr val="accent2"/>
            </a:solidFill>
            <a:round/>
            <a:headEnd type="triangle" w="med" len="med"/>
            <a:tailEnd/>
          </a:ln>
        </p:spPr>
        <p:txBody>
          <a:bodyPr wrap="none" anchor="ctr">
            <a:prstTxWarp prst="textNoShape">
              <a:avLst/>
            </a:prstTxWarp>
          </a:bodyPr>
          <a:lstStyle/>
          <a:p>
            <a:endParaRPr lang="en-US"/>
          </a:p>
        </p:txBody>
      </p:sp>
      <p:sp>
        <p:nvSpPr>
          <p:cNvPr id="21509" name="Text Box 7"/>
          <p:cNvSpPr txBox="1">
            <a:spLocks noChangeArrowheads="1"/>
          </p:cNvSpPr>
          <p:nvPr/>
        </p:nvSpPr>
        <p:spPr bwMode="auto">
          <a:xfrm>
            <a:off x="3810000" y="2514600"/>
            <a:ext cx="5286824" cy="584776"/>
          </a:xfrm>
          <a:prstGeom prst="rect">
            <a:avLst/>
          </a:prstGeom>
          <a:noFill/>
          <a:ln w="9525">
            <a:noFill/>
            <a:miter lim="800000"/>
            <a:headEnd/>
            <a:tailEnd/>
          </a:ln>
        </p:spPr>
        <p:txBody>
          <a:bodyPr wrap="none">
            <a:prstTxWarp prst="textNoShape">
              <a:avLst/>
            </a:prstTxWarp>
            <a:spAutoFit/>
          </a:bodyPr>
          <a:lstStyle/>
          <a:p>
            <a:r>
              <a:rPr lang="en-US" sz="3200" dirty="0">
                <a:latin typeface="Cambria"/>
              </a:rPr>
              <a:t>coefficients to be determined</a:t>
            </a:r>
          </a:p>
        </p:txBody>
      </p:sp>
      <p:sp>
        <p:nvSpPr>
          <p:cNvPr id="21510" name="Text Box 8"/>
          <p:cNvSpPr txBox="1">
            <a:spLocks noChangeArrowheads="1"/>
          </p:cNvSpPr>
          <p:nvPr/>
        </p:nvSpPr>
        <p:spPr bwMode="auto">
          <a:xfrm>
            <a:off x="685800" y="3200400"/>
            <a:ext cx="7612431" cy="3046988"/>
          </a:xfrm>
          <a:prstGeom prst="rect">
            <a:avLst/>
          </a:prstGeom>
          <a:noFill/>
          <a:ln w="9525">
            <a:noFill/>
            <a:miter lim="800000"/>
            <a:headEnd/>
            <a:tailEnd/>
          </a:ln>
        </p:spPr>
        <p:txBody>
          <a:bodyPr wrap="none">
            <a:prstTxWarp prst="textNoShape">
              <a:avLst/>
            </a:prstTxWarp>
            <a:spAutoFit/>
          </a:bodyPr>
          <a:lstStyle/>
          <a:p>
            <a:r>
              <a:rPr lang="en-US" sz="3200" dirty="0">
                <a:latin typeface="Cambria"/>
              </a:rPr>
              <a:t>Notes: </a:t>
            </a:r>
            <a:br>
              <a:rPr lang="en-US" sz="3200" dirty="0">
                <a:latin typeface="Cambria"/>
              </a:rPr>
            </a:br>
            <a:r>
              <a:rPr lang="en-US" sz="3200" i="1" dirty="0">
                <a:latin typeface="Cambria"/>
              </a:rPr>
              <a:t>p:</a:t>
            </a:r>
            <a:r>
              <a:rPr lang="en-US" sz="3200" dirty="0">
                <a:latin typeface="Cambria"/>
              </a:rPr>
              <a:t> intensity in the pole figure</a:t>
            </a:r>
          </a:p>
          <a:p>
            <a:r>
              <a:rPr lang="en-US" sz="3200" i="1" dirty="0">
                <a:latin typeface="Cambria"/>
              </a:rPr>
              <a:t>P: associated Legendre polynomial</a:t>
            </a:r>
          </a:p>
          <a:p>
            <a:r>
              <a:rPr lang="en-US" sz="3200" i="1" dirty="0">
                <a:latin typeface="Cambria"/>
              </a:rPr>
              <a:t>l</a:t>
            </a:r>
            <a:r>
              <a:rPr lang="en-US" sz="3200" dirty="0">
                <a:latin typeface="Cambria"/>
              </a:rPr>
              <a:t>: order of the spherical harmonic function</a:t>
            </a:r>
          </a:p>
          <a:p>
            <a:r>
              <a:rPr lang="en-US" sz="3200" i="1" dirty="0" err="1">
                <a:latin typeface="Cambria"/>
              </a:rPr>
              <a:t>l,m</a:t>
            </a:r>
            <a:r>
              <a:rPr lang="en-US" sz="3200" dirty="0">
                <a:latin typeface="Cambria"/>
              </a:rPr>
              <a:t>: govern shape of spherical function</a:t>
            </a:r>
          </a:p>
          <a:p>
            <a:r>
              <a:rPr lang="en-US" sz="3200" i="1" dirty="0">
                <a:latin typeface="Cambria"/>
              </a:rPr>
              <a:t>Q</a:t>
            </a:r>
            <a:r>
              <a:rPr lang="en-US" sz="3200" dirty="0">
                <a:latin typeface="Cambria"/>
              </a:rPr>
              <a:t>: can be complex, typically real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DF5A9091-74BF-F04C-9FA4-80DA77B2293F}" type="slidenum">
              <a:rPr lang="en-US" smtClean="0"/>
              <a:pPr>
                <a:defRPr/>
              </a:pPr>
              <a:t>12</a:t>
            </a:fld>
            <a:endParaRPr lang="en-US"/>
          </a:p>
        </p:txBody>
      </p:sp>
      <p:sp>
        <p:nvSpPr>
          <p:cNvPr id="22532" name="Text Box 2"/>
          <p:cNvSpPr txBox="1">
            <a:spLocks noChangeArrowheads="1"/>
          </p:cNvSpPr>
          <p:nvPr/>
        </p:nvSpPr>
        <p:spPr bwMode="auto">
          <a:xfrm>
            <a:off x="381000" y="1155918"/>
            <a:ext cx="8382000" cy="1815882"/>
          </a:xfrm>
          <a:prstGeom prst="rect">
            <a:avLst/>
          </a:prstGeom>
          <a:noFill/>
          <a:ln w="9525">
            <a:noFill/>
            <a:miter lim="800000"/>
            <a:headEnd/>
            <a:tailEnd/>
          </a:ln>
        </p:spPr>
        <p:txBody>
          <a:bodyPr>
            <a:prstTxWarp prst="textNoShape">
              <a:avLst/>
            </a:prstTxWarp>
            <a:spAutoFit/>
          </a:bodyPr>
          <a:lstStyle/>
          <a:p>
            <a:r>
              <a:rPr lang="en-US" sz="2800"/>
              <a:t>The functions are orthogonal, which allows integration to find the coefficients.  Notice how the equation for the </a:t>
            </a:r>
            <a:r>
              <a:rPr lang="en-US" sz="2800" i="1"/>
              <a:t>Q</a:t>
            </a:r>
            <a:r>
              <a:rPr lang="en-US" sz="2800"/>
              <a:t> values is now explicit and based on the intensity values in the pole figures!</a:t>
            </a:r>
          </a:p>
        </p:txBody>
      </p:sp>
      <p:graphicFrame>
        <p:nvGraphicFramePr>
          <p:cNvPr id="22530" name="Object 2"/>
          <p:cNvGraphicFramePr>
            <a:graphicFrameLocks noChangeAspect="1"/>
          </p:cNvGraphicFramePr>
          <p:nvPr/>
        </p:nvGraphicFramePr>
        <p:xfrm>
          <a:off x="685800" y="3433763"/>
          <a:ext cx="8080375" cy="909637"/>
        </p:xfrm>
        <a:graphic>
          <a:graphicData uri="http://schemas.openxmlformats.org/presentationml/2006/ole">
            <mc:AlternateContent xmlns:mc="http://schemas.openxmlformats.org/markup-compatibility/2006">
              <mc:Choice xmlns:v="urn:schemas-microsoft-com:vml" Requires="v">
                <p:oleObj spid="_x0000_s22550" name="Equation" r:id="rId3" imgW="2933700" imgH="330200" progId="Equation.3">
                  <p:embed/>
                </p:oleObj>
              </mc:Choice>
              <mc:Fallback>
                <p:oleObj name="Equation" r:id="rId3" imgW="2933700" imgH="330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33763"/>
                        <a:ext cx="8080375"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3" name="Text Box 4"/>
          <p:cNvSpPr txBox="1">
            <a:spLocks noChangeArrowheads="1"/>
          </p:cNvSpPr>
          <p:nvPr/>
        </p:nvSpPr>
        <p:spPr bwMode="auto">
          <a:xfrm>
            <a:off x="593725" y="4419600"/>
            <a:ext cx="8169275" cy="1676400"/>
          </a:xfrm>
          <a:prstGeom prst="rect">
            <a:avLst/>
          </a:prstGeom>
          <a:solidFill>
            <a:srgbClr val="FEFFBE"/>
          </a:solidFill>
          <a:ln w="9525">
            <a:noFill/>
            <a:miter lim="800000"/>
            <a:headEnd/>
            <a:tailEnd/>
          </a:ln>
        </p:spPr>
        <p:txBody>
          <a:bodyPr>
            <a:prstTxWarp prst="textNoShape">
              <a:avLst/>
            </a:prstTxWarp>
          </a:bodyPr>
          <a:lstStyle/>
          <a:p>
            <a:r>
              <a:rPr lang="en-US" sz="1600" dirty="0"/>
              <a:t>“Orthogonal” has a precise mathematical meaning, similar to </a:t>
            </a:r>
            <a:r>
              <a:rPr lang="en-US" sz="1600" i="1" dirty="0" err="1"/>
              <a:t>orthogonality</a:t>
            </a:r>
            <a:r>
              <a:rPr lang="en-US" sz="1600" dirty="0"/>
              <a:t> or </a:t>
            </a:r>
            <a:r>
              <a:rPr lang="en-US" sz="1600" i="1" dirty="0"/>
              <a:t>perpendicularity</a:t>
            </a:r>
            <a:r>
              <a:rPr lang="en-US" sz="1600" dirty="0"/>
              <a:t> of vectors.  To test whether two functions are orthogonal, integrate the </a:t>
            </a:r>
            <a:r>
              <a:rPr lang="en-US" sz="1600" i="1" dirty="0" smtClean="0"/>
              <a:t>inner product</a:t>
            </a:r>
            <a:r>
              <a:rPr lang="en-US" sz="1600" dirty="0" smtClean="0"/>
              <a:t> </a:t>
            </a:r>
            <a:r>
              <a:rPr lang="en-US" sz="1600" dirty="0"/>
              <a:t>of the two functions over the range in which they are valid.  This is a very useful property because, to some extent, sets of such functions can be treated as independent units, just like the unit vectors used to define Cartesian axes</a:t>
            </a:r>
            <a:r>
              <a:rPr lang="en-US" sz="1600" dirty="0" smtClean="0"/>
              <a:t>. In this case we must integrate over the applicable ranges of the angles.</a:t>
            </a:r>
            <a:endParaRPr lang="en-US" sz="1600" dirty="0"/>
          </a:p>
        </p:txBody>
      </p:sp>
      <p:sp>
        <p:nvSpPr>
          <p:cNvPr id="6" name="Rectangle 2"/>
          <p:cNvSpPr txBox="1">
            <a:spLocks noChangeArrowheads="1"/>
          </p:cNvSpPr>
          <p:nvPr/>
        </p:nvSpPr>
        <p:spPr>
          <a:xfrm>
            <a:off x="685800" y="152400"/>
            <a:ext cx="7772400" cy="1143000"/>
          </a:xfrm>
          <a:prstGeom prst="rect">
            <a:avLst/>
          </a:prstGeom>
        </p:spPr>
        <p:txBody>
          <a:bodyPr/>
          <a:lstStyle>
            <a:lvl1pPr algn="ctr" rtl="0" eaLnBrk="0" fontAlgn="base" hangingPunct="0">
              <a:spcBef>
                <a:spcPct val="0"/>
              </a:spcBef>
              <a:spcAft>
                <a:spcPct val="0"/>
              </a:spcAft>
              <a:defRPr sz="4400" i="1">
                <a:solidFill>
                  <a:srgbClr val="0015A5"/>
                </a:solidFill>
                <a:latin typeface="Cambria"/>
                <a:ea typeface="ＭＳ Ｐゴシック" charset="-128"/>
                <a:cs typeface="ＭＳ Ｐゴシック" charset="-128"/>
              </a:defRPr>
            </a:lvl1pPr>
            <a:lvl2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charset="0"/>
              </a:defRPr>
            </a:lvl6pPr>
            <a:lvl7pPr marL="914400" algn="ctr" rtl="0" eaLnBrk="0" fontAlgn="base" hangingPunct="0">
              <a:spcBef>
                <a:spcPct val="0"/>
              </a:spcBef>
              <a:spcAft>
                <a:spcPct val="0"/>
              </a:spcAft>
              <a:defRPr sz="4400" i="1">
                <a:solidFill>
                  <a:srgbClr val="0015A5"/>
                </a:solidFill>
                <a:latin typeface="Times" charset="0"/>
              </a:defRPr>
            </a:lvl7pPr>
            <a:lvl8pPr marL="1371600" algn="ctr" rtl="0" eaLnBrk="0" fontAlgn="base" hangingPunct="0">
              <a:spcBef>
                <a:spcPct val="0"/>
              </a:spcBef>
              <a:spcAft>
                <a:spcPct val="0"/>
              </a:spcAft>
              <a:defRPr sz="4400" i="1">
                <a:solidFill>
                  <a:srgbClr val="0015A5"/>
                </a:solidFill>
                <a:latin typeface="Times" charset="0"/>
              </a:defRPr>
            </a:lvl8pPr>
            <a:lvl9pPr marL="1828800" algn="ctr" rtl="0" eaLnBrk="0" fontAlgn="base" hangingPunct="0">
              <a:spcBef>
                <a:spcPct val="0"/>
              </a:spcBef>
              <a:spcAft>
                <a:spcPct val="0"/>
              </a:spcAft>
              <a:defRPr sz="4400" i="1">
                <a:solidFill>
                  <a:srgbClr val="0015A5"/>
                </a:solidFill>
                <a:latin typeface="Times" charset="0"/>
              </a:defRPr>
            </a:lvl9pPr>
          </a:lstStyle>
          <a:p>
            <a:r>
              <a:rPr lang="en-US" dirty="0" smtClean="0"/>
              <a:t>Coefficients of </a:t>
            </a:r>
            <a:r>
              <a:rPr lang="en-US" dirty="0" err="1" smtClean="0"/>
              <a:t>Sph</a:t>
            </a:r>
            <a:r>
              <a:rPr lang="en-US" dirty="0" smtClean="0"/>
              <a:t>. Harmonics</a:t>
            </a:r>
            <a:endParaRPr lang="en-US" dirty="0"/>
          </a:p>
        </p:txBody>
      </p:sp>
      <p:pic>
        <p:nvPicPr>
          <p:cNvPr id="2" name="Picture 1"/>
          <p:cNvPicPr>
            <a:picLocks noChangeAspect="1"/>
          </p:cNvPicPr>
          <p:nvPr/>
        </p:nvPicPr>
        <p:blipFill>
          <a:blip r:embed="rId5"/>
          <a:stretch>
            <a:fillRect/>
          </a:stretch>
        </p:blipFill>
        <p:spPr>
          <a:xfrm>
            <a:off x="2590800" y="6248400"/>
            <a:ext cx="3517900" cy="55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0A070EDD-6B44-7E43-B61B-D882FCA3732D}" type="slidenum">
              <a:rPr lang="en-US" smtClean="0"/>
              <a:pPr>
                <a:defRPr/>
              </a:pPr>
              <a:t>13</a:t>
            </a:fld>
            <a:endParaRPr lang="en-US"/>
          </a:p>
        </p:txBody>
      </p:sp>
      <p:sp>
        <p:nvSpPr>
          <p:cNvPr id="23556" name="Rectangle 2"/>
          <p:cNvSpPr>
            <a:spLocks noGrp="1" noChangeArrowheads="1"/>
          </p:cNvSpPr>
          <p:nvPr>
            <p:ph type="title"/>
          </p:nvPr>
        </p:nvSpPr>
        <p:spPr>
          <a:xfrm>
            <a:off x="457200" y="76200"/>
            <a:ext cx="8610600" cy="1143000"/>
          </a:xfrm>
        </p:spPr>
        <p:txBody>
          <a:bodyPr/>
          <a:lstStyle/>
          <a:p>
            <a:r>
              <a:rPr lang="en-US"/>
              <a:t>Orientation Distribution Expansion</a:t>
            </a:r>
          </a:p>
        </p:txBody>
      </p:sp>
      <p:graphicFrame>
        <p:nvGraphicFramePr>
          <p:cNvPr id="23554" name="Object 2"/>
          <p:cNvGraphicFramePr>
            <a:graphicFrameLocks noChangeAspect="1"/>
          </p:cNvGraphicFramePr>
          <p:nvPr/>
        </p:nvGraphicFramePr>
        <p:xfrm>
          <a:off x="381000" y="2182813"/>
          <a:ext cx="8601075" cy="1550987"/>
        </p:xfrm>
        <a:graphic>
          <a:graphicData uri="http://schemas.openxmlformats.org/presentationml/2006/ole">
            <mc:AlternateContent xmlns:mc="http://schemas.openxmlformats.org/markup-compatibility/2006">
              <mc:Choice xmlns:v="urn:schemas-microsoft-com:vml" Requires="v">
                <p:oleObj spid="_x0000_s23574" name="Equation" r:id="rId3" imgW="2959100" imgH="533400" progId="Equation.3">
                  <p:embed/>
                </p:oleObj>
              </mc:Choice>
              <mc:Fallback>
                <p:oleObj name="Equation" r:id="rId3" imgW="29591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82813"/>
                        <a:ext cx="8601075" cy="155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Text Box 4"/>
          <p:cNvSpPr txBox="1">
            <a:spLocks noChangeArrowheads="1"/>
          </p:cNvSpPr>
          <p:nvPr/>
        </p:nvSpPr>
        <p:spPr bwMode="auto">
          <a:xfrm>
            <a:off x="517525" y="3902075"/>
            <a:ext cx="8678439" cy="2062103"/>
          </a:xfrm>
          <a:prstGeom prst="rect">
            <a:avLst/>
          </a:prstGeom>
          <a:noFill/>
          <a:ln w="9525">
            <a:noFill/>
            <a:miter lim="800000"/>
            <a:headEnd/>
            <a:tailEnd/>
          </a:ln>
        </p:spPr>
        <p:txBody>
          <a:bodyPr wrap="none">
            <a:prstTxWarp prst="textNoShape">
              <a:avLst/>
            </a:prstTxWarp>
            <a:spAutoFit/>
          </a:bodyPr>
          <a:lstStyle/>
          <a:p>
            <a:r>
              <a:rPr lang="en-US" sz="3200" dirty="0">
                <a:latin typeface="+mn-lt"/>
              </a:rPr>
              <a:t>Notes:</a:t>
            </a:r>
            <a:br>
              <a:rPr lang="en-US" sz="3200" dirty="0">
                <a:latin typeface="+mn-lt"/>
              </a:rPr>
            </a:br>
            <a:r>
              <a:rPr lang="en-US" sz="3200" i="1" dirty="0" err="1">
                <a:latin typeface="Cambria"/>
              </a:rPr>
              <a:t>Z</a:t>
            </a:r>
            <a:r>
              <a:rPr lang="en-US" sz="3200" baseline="-25000" dirty="0" err="1">
                <a:latin typeface="Cambria"/>
              </a:rPr>
              <a:t>lmn</a:t>
            </a:r>
            <a:r>
              <a:rPr lang="en-US" sz="3200" dirty="0">
                <a:latin typeface="Cambria"/>
              </a:rPr>
              <a:t> </a:t>
            </a:r>
            <a:r>
              <a:rPr lang="en-US" sz="3200" dirty="0">
                <a:latin typeface="+mn-lt"/>
              </a:rPr>
              <a:t>are Jacobi polynomials</a:t>
            </a:r>
            <a:br>
              <a:rPr lang="en-US" sz="3200" dirty="0">
                <a:latin typeface="+mn-lt"/>
              </a:rPr>
            </a:br>
            <a:r>
              <a:rPr lang="en-US" sz="3200" dirty="0">
                <a:latin typeface="+mn-lt"/>
              </a:rPr>
              <a:t>Objective: find values of coefficients, </a:t>
            </a:r>
            <a:r>
              <a:rPr lang="en-US" sz="3200" i="1" dirty="0">
                <a:latin typeface="Cambria"/>
              </a:rPr>
              <a:t>W</a:t>
            </a:r>
            <a:r>
              <a:rPr lang="en-US" sz="3200" dirty="0">
                <a:latin typeface="+mn-lt"/>
              </a:rPr>
              <a:t>, that fit</a:t>
            </a:r>
            <a:br>
              <a:rPr lang="en-US" sz="3200" dirty="0">
                <a:latin typeface="+mn-lt"/>
              </a:rPr>
            </a:br>
            <a:r>
              <a:rPr lang="en-US" sz="3200" dirty="0">
                <a:latin typeface="+mn-lt"/>
              </a:rPr>
              <a:t>the pole figure data (</a:t>
            </a:r>
            <a:r>
              <a:rPr lang="en-US" sz="3200" i="1" dirty="0">
                <a:latin typeface="Cambria"/>
              </a:rPr>
              <a:t>Q</a:t>
            </a:r>
            <a:r>
              <a:rPr lang="en-US" sz="3200" dirty="0">
                <a:latin typeface="+mn-lt"/>
              </a:rPr>
              <a:t> coefficients).</a:t>
            </a:r>
          </a:p>
        </p:txBody>
      </p:sp>
      <p:sp>
        <p:nvSpPr>
          <p:cNvPr id="23558" name="Text Box 5"/>
          <p:cNvSpPr txBox="1">
            <a:spLocks noChangeArrowheads="1"/>
          </p:cNvSpPr>
          <p:nvPr/>
        </p:nvSpPr>
        <p:spPr bwMode="auto">
          <a:xfrm>
            <a:off x="517525" y="1233488"/>
            <a:ext cx="7331075" cy="823912"/>
          </a:xfrm>
          <a:prstGeom prst="rect">
            <a:avLst/>
          </a:prstGeom>
          <a:solidFill>
            <a:srgbClr val="FEFFBE"/>
          </a:solidFill>
          <a:ln w="9525">
            <a:noFill/>
            <a:miter lim="800000"/>
            <a:headEnd/>
            <a:tailEnd/>
          </a:ln>
        </p:spPr>
        <p:txBody>
          <a:bodyPr>
            <a:prstTxWarp prst="textNoShape">
              <a:avLst/>
            </a:prstTxWarp>
          </a:bodyPr>
          <a:lstStyle/>
          <a:p>
            <a:r>
              <a:rPr lang="en-US" sz="2400"/>
              <a:t>The expressions in Roe angles are similar, but some of the notation, and the names change.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DE33A84B-51C4-3045-AEC0-AE074BBBE83C}" type="slidenum">
              <a:rPr lang="en-US" smtClean="0"/>
              <a:pPr>
                <a:defRPr/>
              </a:pPr>
              <a:t>14</a:t>
            </a:fld>
            <a:endParaRPr lang="en-US"/>
          </a:p>
        </p:txBody>
      </p:sp>
      <p:sp>
        <p:nvSpPr>
          <p:cNvPr id="24580" name="Rectangle 2"/>
          <p:cNvSpPr>
            <a:spLocks noGrp="1" noChangeArrowheads="1"/>
          </p:cNvSpPr>
          <p:nvPr>
            <p:ph type="title"/>
          </p:nvPr>
        </p:nvSpPr>
        <p:spPr>
          <a:xfrm>
            <a:off x="685800" y="76200"/>
            <a:ext cx="7772400" cy="1143000"/>
          </a:xfrm>
        </p:spPr>
        <p:txBody>
          <a:bodyPr/>
          <a:lstStyle/>
          <a:p>
            <a:r>
              <a:rPr lang="en-US"/>
              <a:t>Fundamental Equation</a:t>
            </a:r>
          </a:p>
        </p:txBody>
      </p:sp>
      <p:graphicFrame>
        <p:nvGraphicFramePr>
          <p:cNvPr id="24578" name="Object 2"/>
          <p:cNvGraphicFramePr>
            <a:graphicFrameLocks noChangeAspect="1"/>
          </p:cNvGraphicFramePr>
          <p:nvPr/>
        </p:nvGraphicFramePr>
        <p:xfrm>
          <a:off x="1343025" y="2320925"/>
          <a:ext cx="6597650" cy="2363788"/>
        </p:xfrm>
        <a:graphic>
          <a:graphicData uri="http://schemas.openxmlformats.org/presentationml/2006/ole">
            <mc:AlternateContent xmlns:mc="http://schemas.openxmlformats.org/markup-compatibility/2006">
              <mc:Choice xmlns:v="urn:schemas-microsoft-com:vml" Requires="v">
                <p:oleObj spid="_x0000_s24598" name="Equation" r:id="rId3" imgW="2019300" imgH="723900" progId="Equation.3">
                  <p:embed/>
                </p:oleObj>
              </mc:Choice>
              <mc:Fallback>
                <p:oleObj name="Equation" r:id="rId3" imgW="2019300" imgH="723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2320925"/>
                        <a:ext cx="6597650" cy="236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1" name="Text Box 4"/>
          <p:cNvSpPr txBox="1">
            <a:spLocks noChangeArrowheads="1"/>
          </p:cNvSpPr>
          <p:nvPr/>
        </p:nvSpPr>
        <p:spPr bwMode="auto">
          <a:xfrm>
            <a:off x="517525" y="1219200"/>
            <a:ext cx="8397875" cy="1077218"/>
          </a:xfrm>
          <a:prstGeom prst="rect">
            <a:avLst/>
          </a:prstGeom>
          <a:noFill/>
          <a:ln w="9525">
            <a:noFill/>
            <a:miter lim="800000"/>
            <a:headEnd/>
            <a:tailEnd/>
          </a:ln>
        </p:spPr>
        <p:txBody>
          <a:bodyPr wrap="square">
            <a:prstTxWarp prst="textNoShape">
              <a:avLst/>
            </a:prstTxWarp>
            <a:spAutoFit/>
          </a:bodyPr>
          <a:lstStyle/>
          <a:p>
            <a:r>
              <a:rPr lang="en-US" sz="3200" dirty="0" smtClean="0">
                <a:latin typeface="+mn-lt"/>
              </a:rPr>
              <a:t>If, and only if </a:t>
            </a:r>
            <a:r>
              <a:rPr lang="en-US" sz="3200" dirty="0">
                <a:latin typeface="Cambria"/>
              </a:rPr>
              <a:t>(</a:t>
            </a:r>
            <a:r>
              <a:rPr lang="en-US" sz="3200" dirty="0" err="1">
                <a:latin typeface="Cambria"/>
              </a:rPr>
              <a:t>hkl</a:t>
            </a:r>
            <a:r>
              <a:rPr lang="en-US" sz="3200" dirty="0">
                <a:latin typeface="Cambria"/>
              </a:rPr>
              <a:t>) = (001)</a:t>
            </a:r>
            <a:r>
              <a:rPr lang="en-US" sz="3200" dirty="0">
                <a:latin typeface="+mn-lt"/>
              </a:rPr>
              <a:t>, then integrate directly</a:t>
            </a:r>
            <a:r>
              <a:rPr lang="en-US" sz="3200" dirty="0" smtClean="0">
                <a:latin typeface="+mn-lt"/>
              </a:rPr>
              <a:t> over </a:t>
            </a:r>
            <a:r>
              <a:rPr lang="en-US" sz="3200" dirty="0">
                <a:latin typeface="+mn-lt"/>
              </a:rPr>
              <a:t>3rd angle, </a:t>
            </a:r>
            <a:r>
              <a:rPr lang="en-US" sz="3200" dirty="0" err="1">
                <a:latin typeface="Symbol" charset="2"/>
              </a:rPr>
              <a:t>f</a:t>
            </a:r>
            <a:r>
              <a:rPr lang="en-US" sz="3200" dirty="0">
                <a:latin typeface="Cambria"/>
              </a:rPr>
              <a:t>:</a:t>
            </a:r>
          </a:p>
        </p:txBody>
      </p:sp>
      <p:sp>
        <p:nvSpPr>
          <p:cNvPr id="24582" name="Text Box 5"/>
          <p:cNvSpPr txBox="1">
            <a:spLocks noChangeArrowheads="1"/>
          </p:cNvSpPr>
          <p:nvPr/>
        </p:nvSpPr>
        <p:spPr bwMode="auto">
          <a:xfrm>
            <a:off x="381000" y="4754940"/>
            <a:ext cx="8739492" cy="1569660"/>
          </a:xfrm>
          <a:prstGeom prst="rect">
            <a:avLst/>
          </a:prstGeom>
          <a:noFill/>
          <a:ln w="9525">
            <a:noFill/>
            <a:miter lim="800000"/>
            <a:headEnd/>
            <a:tailEnd/>
          </a:ln>
        </p:spPr>
        <p:txBody>
          <a:bodyPr wrap="none">
            <a:prstTxWarp prst="textNoShape">
              <a:avLst/>
            </a:prstTxWarp>
            <a:spAutoFit/>
          </a:bodyPr>
          <a:lstStyle/>
          <a:p>
            <a:r>
              <a:rPr lang="en-US" sz="3200" dirty="0">
                <a:latin typeface="+mn-lt"/>
              </a:rPr>
              <a:t>For a general pole, there is a complicated </a:t>
            </a:r>
            <a:br>
              <a:rPr lang="en-US" sz="3200" dirty="0">
                <a:latin typeface="+mn-lt"/>
              </a:rPr>
            </a:br>
            <a:r>
              <a:rPr lang="en-US" sz="3200" dirty="0">
                <a:latin typeface="+mn-lt"/>
              </a:rPr>
              <a:t>relationship between the integrating parameter,</a:t>
            </a:r>
            <a:br>
              <a:rPr lang="en-US" sz="3200" dirty="0">
                <a:latin typeface="+mn-lt"/>
              </a:rPr>
            </a:br>
            <a:r>
              <a:rPr lang="en-US" sz="3200" dirty="0">
                <a:latin typeface="Symbol" charset="2"/>
              </a:rPr>
              <a:t>G</a:t>
            </a:r>
            <a:r>
              <a:rPr lang="en-US" sz="3200" dirty="0">
                <a:latin typeface="+mn-lt"/>
              </a:rPr>
              <a:t>, and the Euler angles.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99AA1354-5554-7542-B25F-CB63EDFD6742}" type="slidenum">
              <a:rPr lang="en-US" smtClean="0"/>
              <a:pPr>
                <a:defRPr/>
              </a:pPr>
              <a:t>15</a:t>
            </a:fld>
            <a:endParaRPr lang="en-US"/>
          </a:p>
        </p:txBody>
      </p:sp>
      <p:sp>
        <p:nvSpPr>
          <p:cNvPr id="25604" name="Rectangle 2"/>
          <p:cNvSpPr>
            <a:spLocks noGrp="1" noChangeArrowheads="1"/>
          </p:cNvSpPr>
          <p:nvPr>
            <p:ph type="title"/>
          </p:nvPr>
        </p:nvSpPr>
        <p:spPr>
          <a:xfrm>
            <a:off x="685800" y="609600"/>
            <a:ext cx="4953000" cy="1143000"/>
          </a:xfrm>
        </p:spPr>
        <p:txBody>
          <a:bodyPr/>
          <a:lstStyle/>
          <a:p>
            <a:r>
              <a:rPr lang="en-US"/>
              <a:t>Solution Method</a:t>
            </a:r>
          </a:p>
        </p:txBody>
      </p:sp>
      <p:graphicFrame>
        <p:nvGraphicFramePr>
          <p:cNvPr id="25602" name="Object 2"/>
          <p:cNvGraphicFramePr>
            <a:graphicFrameLocks noChangeAspect="1"/>
          </p:cNvGraphicFramePr>
          <p:nvPr/>
        </p:nvGraphicFramePr>
        <p:xfrm>
          <a:off x="381000" y="1905000"/>
          <a:ext cx="8583613" cy="1189038"/>
        </p:xfrm>
        <a:graphic>
          <a:graphicData uri="http://schemas.openxmlformats.org/presentationml/2006/ole">
            <mc:AlternateContent xmlns:mc="http://schemas.openxmlformats.org/markup-compatibility/2006">
              <mc:Choice xmlns:v="urn:schemas-microsoft-com:vml" Requires="v">
                <p:oleObj spid="_x0000_s25622" name="Equation" r:id="rId3" imgW="2108200" imgH="292100" progId="Equation.3">
                  <p:embed/>
                </p:oleObj>
              </mc:Choice>
              <mc:Fallback>
                <p:oleObj name="Equation" r:id="rId3" imgW="2108200" imgH="292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8583613" cy="1189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5" name="Text Box 4"/>
          <p:cNvSpPr txBox="1">
            <a:spLocks noChangeArrowheads="1"/>
          </p:cNvSpPr>
          <p:nvPr/>
        </p:nvSpPr>
        <p:spPr bwMode="auto">
          <a:xfrm>
            <a:off x="441325" y="3094038"/>
            <a:ext cx="8321675" cy="3108325"/>
          </a:xfrm>
          <a:prstGeom prst="rect">
            <a:avLst/>
          </a:prstGeom>
          <a:noFill/>
          <a:ln w="9525">
            <a:noFill/>
            <a:miter lim="800000"/>
            <a:headEnd/>
            <a:tailEnd/>
          </a:ln>
        </p:spPr>
        <p:txBody>
          <a:bodyPr>
            <a:prstTxWarp prst="textNoShape">
              <a:avLst/>
            </a:prstTxWarp>
            <a:spAutoFit/>
          </a:bodyPr>
          <a:lstStyle/>
          <a:p>
            <a:r>
              <a:rPr lang="en-US" sz="2800" dirty="0">
                <a:latin typeface="Cambria"/>
              </a:rPr>
              <a:t>•  </a:t>
            </a:r>
            <a:r>
              <a:rPr lang="en-US" sz="2800" dirty="0">
                <a:latin typeface="+mn-lt"/>
              </a:rPr>
              <a:t>Obtained by inserting the PF and OD equations </a:t>
            </a:r>
            <a:br>
              <a:rPr lang="en-US" sz="2800" dirty="0">
                <a:latin typeface="+mn-lt"/>
              </a:rPr>
            </a:br>
            <a:r>
              <a:rPr lang="en-US" sz="2800" dirty="0">
                <a:latin typeface="+mn-lt"/>
              </a:rPr>
              <a:t>the Fundamental Equation relating PF and OD.</a:t>
            </a:r>
            <a:r>
              <a:rPr lang="en-US" sz="2800" dirty="0">
                <a:latin typeface="Cambria"/>
              </a:rPr>
              <a:t/>
            </a:r>
            <a:br>
              <a:rPr lang="en-US" sz="2800" dirty="0">
                <a:latin typeface="Cambria"/>
              </a:rPr>
            </a:br>
            <a:r>
              <a:rPr lang="en-US" sz="2800" dirty="0">
                <a:latin typeface="Cambria"/>
              </a:rPr>
              <a:t>•  </a:t>
            </a:r>
            <a:r>
              <a:rPr lang="en-US" sz="2800" dirty="0" err="1">
                <a:latin typeface="Symbol" charset="2"/>
              </a:rPr>
              <a:t>x</a:t>
            </a:r>
            <a:r>
              <a:rPr lang="en-US" sz="2800" dirty="0">
                <a:latin typeface="Cambria"/>
              </a:rPr>
              <a:t> </a:t>
            </a:r>
            <a:r>
              <a:rPr lang="en-US" sz="2800" dirty="0">
                <a:latin typeface="+mn-lt"/>
              </a:rPr>
              <a:t>and </a:t>
            </a:r>
            <a:r>
              <a:rPr lang="en-US" sz="2800" dirty="0" err="1">
                <a:latin typeface="Symbol" charset="2"/>
              </a:rPr>
              <a:t>h</a:t>
            </a:r>
            <a:r>
              <a:rPr lang="en-US" sz="2800" dirty="0">
                <a:latin typeface="Cambria"/>
              </a:rPr>
              <a:t> </a:t>
            </a:r>
            <a:r>
              <a:rPr lang="en-US" sz="2800" dirty="0">
                <a:latin typeface="+mn-lt"/>
              </a:rPr>
              <a:t>are the polar coordinates of the pole </a:t>
            </a:r>
            <a:r>
              <a:rPr lang="en-US" sz="2800" dirty="0">
                <a:latin typeface="Cambria"/>
              </a:rPr>
              <a:t>(</a:t>
            </a:r>
            <a:r>
              <a:rPr lang="en-US" sz="2800" dirty="0" err="1">
                <a:latin typeface="Cambria"/>
              </a:rPr>
              <a:t>hkl</a:t>
            </a:r>
            <a:r>
              <a:rPr lang="en-US" sz="2800" dirty="0">
                <a:latin typeface="Cambria"/>
              </a:rPr>
              <a:t>) </a:t>
            </a:r>
            <a:br>
              <a:rPr lang="en-US" sz="2800" dirty="0">
                <a:latin typeface="Cambria"/>
              </a:rPr>
            </a:br>
            <a:r>
              <a:rPr lang="en-US" sz="2800" dirty="0">
                <a:latin typeface="+mn-lt"/>
              </a:rPr>
              <a:t>in crystal coordinates.</a:t>
            </a:r>
          </a:p>
          <a:p>
            <a:r>
              <a:rPr lang="en-US" sz="2800" dirty="0">
                <a:latin typeface="+mn-lt"/>
              </a:rPr>
              <a:t>•  Given several PF data sets (sets of </a:t>
            </a:r>
            <a:r>
              <a:rPr lang="en-US" sz="2800" i="1" dirty="0">
                <a:latin typeface="Cambria"/>
              </a:rPr>
              <a:t>Q</a:t>
            </a:r>
            <a:r>
              <a:rPr lang="en-US" sz="2800" dirty="0">
                <a:latin typeface="+mn-lt"/>
              </a:rPr>
              <a:t>) this gives</a:t>
            </a:r>
            <a:br>
              <a:rPr lang="en-US" sz="2800" dirty="0">
                <a:latin typeface="+mn-lt"/>
              </a:rPr>
            </a:br>
            <a:r>
              <a:rPr lang="en-US" sz="2800" dirty="0">
                <a:latin typeface="+mn-lt"/>
              </a:rPr>
              <a:t>a system of </a:t>
            </a:r>
            <a:r>
              <a:rPr lang="en-US" sz="2800" i="1" dirty="0">
                <a:latin typeface="+mn-lt"/>
              </a:rPr>
              <a:t>linear simultaneous equations</a:t>
            </a:r>
            <a:r>
              <a:rPr lang="en-US" sz="2800" dirty="0">
                <a:latin typeface="+mn-lt"/>
              </a:rPr>
              <a:t>, solvable for </a:t>
            </a:r>
            <a:r>
              <a:rPr lang="en-US" sz="2800" i="1" dirty="0">
                <a:latin typeface="Cambria"/>
              </a:rPr>
              <a:t>W</a:t>
            </a:r>
            <a:r>
              <a:rPr lang="en-US" sz="2800" dirty="0">
                <a:latin typeface="Cambria"/>
              </a:rPr>
              <a:t>.</a:t>
            </a:r>
          </a:p>
        </p:txBody>
      </p:sp>
      <p:sp>
        <p:nvSpPr>
          <p:cNvPr id="25606" name="Line 5"/>
          <p:cNvSpPr>
            <a:spLocks noChangeShapeType="1"/>
          </p:cNvSpPr>
          <p:nvPr/>
        </p:nvSpPr>
        <p:spPr bwMode="auto">
          <a:xfrm flipV="1">
            <a:off x="4572000" y="1219200"/>
            <a:ext cx="1447800" cy="1066800"/>
          </a:xfrm>
          <a:prstGeom prst="line">
            <a:avLst/>
          </a:prstGeom>
          <a:noFill/>
          <a:ln w="38100">
            <a:solidFill>
              <a:schemeClr val="accent2"/>
            </a:solidFill>
            <a:round/>
            <a:headEnd type="triangle" w="med" len="med"/>
            <a:tailEnd/>
          </a:ln>
        </p:spPr>
        <p:txBody>
          <a:bodyPr wrap="none" anchor="ctr">
            <a:prstTxWarp prst="textNoShape">
              <a:avLst/>
            </a:prstTxWarp>
          </a:bodyPr>
          <a:lstStyle/>
          <a:p>
            <a:endParaRPr lang="en-US"/>
          </a:p>
        </p:txBody>
      </p:sp>
      <p:sp>
        <p:nvSpPr>
          <p:cNvPr id="25607" name="Text Box 6"/>
          <p:cNvSpPr txBox="1">
            <a:spLocks noChangeArrowheads="1"/>
          </p:cNvSpPr>
          <p:nvPr/>
        </p:nvSpPr>
        <p:spPr bwMode="auto">
          <a:xfrm>
            <a:off x="6096000" y="533400"/>
            <a:ext cx="2748669" cy="1077218"/>
          </a:xfrm>
          <a:prstGeom prst="rect">
            <a:avLst/>
          </a:prstGeom>
          <a:noFill/>
          <a:ln w="9525">
            <a:noFill/>
            <a:miter lim="800000"/>
            <a:headEnd/>
            <a:tailEnd/>
          </a:ln>
        </p:spPr>
        <p:txBody>
          <a:bodyPr wrap="none">
            <a:prstTxWarp prst="textNoShape">
              <a:avLst/>
            </a:prstTxWarp>
            <a:spAutoFit/>
          </a:bodyPr>
          <a:lstStyle/>
          <a:p>
            <a:r>
              <a:rPr lang="en-US" sz="3200" dirty="0">
                <a:solidFill>
                  <a:schemeClr val="accent2"/>
                </a:solidFill>
                <a:latin typeface="Cambria"/>
              </a:rPr>
              <a:t>coefficients to</a:t>
            </a:r>
            <a:br>
              <a:rPr lang="en-US" sz="3200" dirty="0">
                <a:solidFill>
                  <a:schemeClr val="accent2"/>
                </a:solidFill>
                <a:latin typeface="Cambria"/>
              </a:rPr>
            </a:br>
            <a:r>
              <a:rPr lang="en-US" sz="3200" dirty="0">
                <a:solidFill>
                  <a:schemeClr val="accent2"/>
                </a:solidFill>
                <a:latin typeface="Cambria"/>
              </a:rPr>
              <a:t>be determined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D6977AE-3471-B64F-AF8A-10BAB19F7EFE}" type="slidenum">
              <a:rPr lang="en-US" smtClean="0"/>
              <a:pPr>
                <a:defRPr/>
              </a:pPr>
              <a:t>16</a:t>
            </a:fld>
            <a:endParaRPr lang="en-US"/>
          </a:p>
        </p:txBody>
      </p:sp>
      <p:sp>
        <p:nvSpPr>
          <p:cNvPr id="26627" name="Rectangle 2"/>
          <p:cNvSpPr>
            <a:spLocks noGrp="1" noChangeArrowheads="1"/>
          </p:cNvSpPr>
          <p:nvPr>
            <p:ph type="title"/>
          </p:nvPr>
        </p:nvSpPr>
        <p:spPr>
          <a:xfrm>
            <a:off x="685800" y="152400"/>
            <a:ext cx="7772400" cy="1143000"/>
          </a:xfrm>
        </p:spPr>
        <p:txBody>
          <a:bodyPr/>
          <a:lstStyle/>
          <a:p>
            <a:r>
              <a:rPr lang="en-US"/>
              <a:t>Order of Sph. Harm. Functions</a:t>
            </a:r>
          </a:p>
        </p:txBody>
      </p:sp>
      <p:sp>
        <p:nvSpPr>
          <p:cNvPr id="26628" name="Rectangle 3"/>
          <p:cNvSpPr>
            <a:spLocks noGrp="1" noChangeArrowheads="1"/>
          </p:cNvSpPr>
          <p:nvPr>
            <p:ph type="body" idx="1"/>
          </p:nvPr>
        </p:nvSpPr>
        <p:spPr/>
        <p:txBody>
          <a:bodyPr/>
          <a:lstStyle/>
          <a:p>
            <a:r>
              <a:rPr lang="en-US" dirty="0"/>
              <a:t>Simplifications: cubic crystal symmetry requires that </a:t>
            </a:r>
            <a:r>
              <a:rPr lang="en-US" i="1" dirty="0">
                <a:latin typeface="Cambria"/>
              </a:rPr>
              <a:t>W</a:t>
            </a:r>
            <a:r>
              <a:rPr lang="en-US" baseline="-25000" dirty="0">
                <a:latin typeface="Cambria"/>
              </a:rPr>
              <a:t>2mn</a:t>
            </a:r>
            <a:r>
              <a:rPr lang="en-US" dirty="0">
                <a:latin typeface="Cambria"/>
              </a:rPr>
              <a:t>=0</a:t>
            </a:r>
            <a:r>
              <a:rPr lang="en-US" dirty="0"/>
              <a:t>, thus </a:t>
            </a:r>
            <a:r>
              <a:rPr lang="en-US" i="1" dirty="0">
                <a:latin typeface="Cambria"/>
              </a:rPr>
              <a:t>Q</a:t>
            </a:r>
            <a:r>
              <a:rPr lang="en-US" baseline="-25000" dirty="0">
                <a:latin typeface="Cambria"/>
              </a:rPr>
              <a:t>2m</a:t>
            </a:r>
            <a:r>
              <a:rPr lang="en-US" dirty="0">
                <a:latin typeface="Cambria"/>
              </a:rPr>
              <a:t>=0</a:t>
            </a:r>
            <a:r>
              <a:rPr lang="en-US" dirty="0"/>
              <a:t>.</a:t>
            </a:r>
          </a:p>
          <a:p>
            <a:r>
              <a:rPr lang="en-US" dirty="0"/>
              <a:t>All independent coefficients can be determined up to </a:t>
            </a:r>
            <a:r>
              <a:rPr lang="en-US" i="1" dirty="0">
                <a:latin typeface="Cambria"/>
              </a:rPr>
              <a:t>l</a:t>
            </a:r>
            <a:r>
              <a:rPr lang="en-US" dirty="0">
                <a:latin typeface="Cambria"/>
              </a:rPr>
              <a:t>=22</a:t>
            </a:r>
            <a:r>
              <a:rPr lang="en-US" dirty="0"/>
              <a:t> from 2 PFs.</a:t>
            </a:r>
          </a:p>
          <a:p>
            <a:r>
              <a:rPr lang="en-US" dirty="0"/>
              <a:t>Sample (statistical) symmetry further reduces the number of independent coefficients.</a:t>
            </a:r>
          </a:p>
          <a:p>
            <a:r>
              <a:rPr lang="en-US" dirty="0"/>
              <a:t>Given </a:t>
            </a:r>
            <a:r>
              <a:rPr lang="en-US" i="1" dirty="0">
                <a:latin typeface="Cambria"/>
              </a:rPr>
              <a:t>W</a:t>
            </a:r>
            <a:r>
              <a:rPr lang="en-US" dirty="0"/>
              <a:t>, other, non-measured PFs can be calculated, also Inverse Pole Figures.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9B8DEBF-9486-764B-955A-C9564488E694}" type="slidenum">
              <a:rPr lang="en-US" smtClean="0"/>
              <a:pPr>
                <a:defRPr/>
              </a:pPr>
              <a:t>17</a:t>
            </a:fld>
            <a:endParaRPr lang="en-US"/>
          </a:p>
        </p:txBody>
      </p:sp>
      <p:sp>
        <p:nvSpPr>
          <p:cNvPr id="27651" name="Rectangle 2"/>
          <p:cNvSpPr>
            <a:spLocks noGrp="1" noChangeArrowheads="1"/>
          </p:cNvSpPr>
          <p:nvPr>
            <p:ph type="title"/>
          </p:nvPr>
        </p:nvSpPr>
        <p:spPr>
          <a:xfrm>
            <a:off x="685800" y="228600"/>
            <a:ext cx="7772400" cy="1143000"/>
          </a:xfrm>
        </p:spPr>
        <p:txBody>
          <a:bodyPr/>
          <a:lstStyle/>
          <a:p>
            <a:r>
              <a:rPr lang="en-US"/>
              <a:t>Incomplete Pole Figures</a:t>
            </a:r>
          </a:p>
        </p:txBody>
      </p:sp>
      <p:sp>
        <p:nvSpPr>
          <p:cNvPr id="27652" name="Rectangle 3"/>
          <p:cNvSpPr>
            <a:spLocks noGrp="1" noChangeArrowheads="1"/>
          </p:cNvSpPr>
          <p:nvPr>
            <p:ph type="body" idx="1"/>
          </p:nvPr>
        </p:nvSpPr>
        <p:spPr>
          <a:xfrm>
            <a:off x="685800" y="1295400"/>
            <a:ext cx="7772400" cy="5334000"/>
          </a:xfrm>
        </p:spPr>
        <p:txBody>
          <a:bodyPr/>
          <a:lstStyle/>
          <a:p>
            <a:r>
              <a:rPr lang="en-US" dirty="0"/>
              <a:t>Lack of data </a:t>
            </a:r>
            <a:r>
              <a:rPr lang="en-US" dirty="0" smtClean="0"/>
              <a:t>(from the standard reflection method for measuring PFs) </a:t>
            </a:r>
            <a:r>
              <a:rPr lang="en-US" dirty="0"/>
              <a:t>at the edges of PFs requires an iterative procedure</a:t>
            </a:r>
            <a:r>
              <a:rPr lang="en-US" dirty="0" smtClean="0"/>
              <a:t>. The reason is that the integration (summation) described before only applies (directly) if the PFs are complete.</a:t>
            </a:r>
            <a:endParaRPr lang="en-US" dirty="0"/>
          </a:p>
          <a:p>
            <a:r>
              <a:rPr lang="en-US" dirty="0"/>
              <a:t>1: estimate PF intensities at edge by </a:t>
            </a:r>
            <a:r>
              <a:rPr lang="en-US" dirty="0" smtClean="0"/>
              <a:t>extrapolation;</a:t>
            </a:r>
            <a:r>
              <a:rPr lang="en-US" dirty="0"/>
              <a:t/>
            </a:r>
            <a:br>
              <a:rPr lang="en-US" dirty="0"/>
            </a:br>
            <a:r>
              <a:rPr lang="en-US" dirty="0"/>
              <a:t>2: make estimate of </a:t>
            </a:r>
            <a:r>
              <a:rPr lang="en-US" i="1" dirty="0">
                <a:latin typeface="Cambria"/>
              </a:rPr>
              <a:t>W </a:t>
            </a:r>
            <a:r>
              <a:rPr lang="en-US" dirty="0" smtClean="0"/>
              <a:t>coefficients</a:t>
            </a:r>
            <a:r>
              <a:rPr lang="en-US" i="1" dirty="0">
                <a:latin typeface="Cambria"/>
              </a:rPr>
              <a:t>;</a:t>
            </a:r>
            <a:r>
              <a:rPr lang="en-US" dirty="0"/>
              <a:t/>
            </a:r>
            <a:br>
              <a:rPr lang="en-US" dirty="0"/>
            </a:br>
            <a:r>
              <a:rPr lang="en-US" dirty="0"/>
              <a:t>3: re-calculate the edge </a:t>
            </a:r>
            <a:r>
              <a:rPr lang="en-US" dirty="0" smtClean="0"/>
              <a:t>intensities;</a:t>
            </a:r>
            <a:r>
              <a:rPr lang="en-US" dirty="0"/>
              <a:t/>
            </a:r>
            <a:br>
              <a:rPr lang="en-US" dirty="0"/>
            </a:br>
            <a:r>
              <a:rPr lang="en-US" dirty="0"/>
              <a:t>4: replace negative values </a:t>
            </a:r>
            <a:r>
              <a:rPr lang="en-US" dirty="0" smtClean="0"/>
              <a:t>in the OD by zero;</a:t>
            </a:r>
            <a:r>
              <a:rPr lang="en-US" dirty="0"/>
              <a:t/>
            </a:r>
            <a:br>
              <a:rPr lang="en-US" dirty="0"/>
            </a:br>
            <a:r>
              <a:rPr lang="en-US" dirty="0"/>
              <a:t>5: iterate until criterion </a:t>
            </a:r>
            <a:r>
              <a:rPr lang="en-US" dirty="0" smtClean="0"/>
              <a:t>satisfied.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361FA44-6435-0E4A-BD04-DFDC5D8E17D3}" type="slidenum">
              <a:rPr lang="en-US" smtClean="0"/>
              <a:pPr>
                <a:defRPr/>
              </a:pPr>
              <a:t>18</a:t>
            </a:fld>
            <a:endParaRPr lang="en-US"/>
          </a:p>
        </p:txBody>
      </p:sp>
      <p:sp>
        <p:nvSpPr>
          <p:cNvPr id="28675" name="Rectangle 2"/>
          <p:cNvSpPr>
            <a:spLocks noGrp="1" noChangeArrowheads="1"/>
          </p:cNvSpPr>
          <p:nvPr>
            <p:ph type="title"/>
          </p:nvPr>
        </p:nvSpPr>
        <p:spPr>
          <a:xfrm>
            <a:off x="685800" y="228600"/>
            <a:ext cx="7772400" cy="1143000"/>
          </a:xfrm>
        </p:spPr>
        <p:txBody>
          <a:bodyPr/>
          <a:lstStyle/>
          <a:p>
            <a:r>
              <a:rPr lang="en-US" dirty="0" smtClean="0"/>
              <a:t>Series Expansion Advantages</a:t>
            </a:r>
            <a:endParaRPr lang="en-US" dirty="0"/>
          </a:p>
        </p:txBody>
      </p:sp>
      <p:sp>
        <p:nvSpPr>
          <p:cNvPr id="28676" name="Rectangle 3"/>
          <p:cNvSpPr>
            <a:spLocks noGrp="1" noChangeArrowheads="1"/>
          </p:cNvSpPr>
          <p:nvPr>
            <p:ph type="body" idx="1"/>
          </p:nvPr>
        </p:nvSpPr>
        <p:spPr>
          <a:xfrm>
            <a:off x="685800" y="1676400"/>
            <a:ext cx="7772400" cy="4648200"/>
          </a:xfrm>
        </p:spPr>
        <p:txBody>
          <a:bodyPr/>
          <a:lstStyle/>
          <a:p>
            <a:r>
              <a:rPr lang="en-US" dirty="0"/>
              <a:t>Set of </a:t>
            </a:r>
            <a:r>
              <a:rPr lang="en-US" dirty="0" smtClean="0"/>
              <a:t>coefficients (for each generalized spherical harmonic) </a:t>
            </a:r>
            <a:r>
              <a:rPr lang="en-US" dirty="0"/>
              <a:t>is </a:t>
            </a:r>
            <a:r>
              <a:rPr lang="en-US" dirty="0" smtClean="0"/>
              <a:t>a compact </a:t>
            </a:r>
            <a:r>
              <a:rPr lang="en-US" dirty="0"/>
              <a:t>representation of </a:t>
            </a:r>
            <a:r>
              <a:rPr lang="en-US" dirty="0" smtClean="0"/>
              <a:t>texture.</a:t>
            </a:r>
            <a:endParaRPr lang="en-US" dirty="0"/>
          </a:p>
          <a:p>
            <a:r>
              <a:rPr lang="en-US" dirty="0"/>
              <a:t>Rapid calculation of anisotropic properties </a:t>
            </a:r>
            <a:r>
              <a:rPr lang="en-US" dirty="0" smtClean="0"/>
              <a:t>possible; this is particularly true of elastic anisotropy where one only needs coefficients up to </a:t>
            </a:r>
            <a:r>
              <a:rPr lang="en-US" i="1" dirty="0" smtClean="0">
                <a:latin typeface="Cambria Math"/>
                <a:cs typeface="Cambria Math"/>
              </a:rPr>
              <a:t>l=4</a:t>
            </a:r>
            <a:r>
              <a:rPr lang="en-US" dirty="0" smtClean="0"/>
              <a:t>.</a:t>
            </a:r>
            <a:endParaRPr lang="en-US" dirty="0"/>
          </a:p>
          <a:p>
            <a:r>
              <a:rPr lang="en-US" dirty="0"/>
              <a:t>Automatic smoothing of OD from truncation at finite order (equivalent to limiting frequency range in Fourier analysis).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DAE3DF30-3204-DC43-A3A5-FB7C454313FD}" type="slidenum">
              <a:rPr lang="en-US" smtClean="0"/>
              <a:pPr>
                <a:defRPr/>
              </a:pPr>
              <a:t>19</a:t>
            </a:fld>
            <a:endParaRPr lang="en-US"/>
          </a:p>
        </p:txBody>
      </p:sp>
      <p:sp>
        <p:nvSpPr>
          <p:cNvPr id="29699" name="Rectangle 2"/>
          <p:cNvSpPr>
            <a:spLocks noGrp="1" noChangeArrowheads="1"/>
          </p:cNvSpPr>
          <p:nvPr>
            <p:ph type="title"/>
          </p:nvPr>
        </p:nvSpPr>
        <p:spPr/>
        <p:txBody>
          <a:bodyPr/>
          <a:lstStyle/>
          <a:p>
            <a:r>
              <a:rPr lang="en-US"/>
              <a:t>Ghosts</a:t>
            </a:r>
          </a:p>
        </p:txBody>
      </p:sp>
      <p:sp>
        <p:nvSpPr>
          <p:cNvPr id="29700" name="Rectangle 3"/>
          <p:cNvSpPr>
            <a:spLocks noGrp="1" noChangeArrowheads="1"/>
          </p:cNvSpPr>
          <p:nvPr>
            <p:ph type="body" idx="1"/>
          </p:nvPr>
        </p:nvSpPr>
        <p:spPr/>
        <p:txBody>
          <a:bodyPr/>
          <a:lstStyle/>
          <a:p>
            <a:r>
              <a:rPr lang="en-US" dirty="0"/>
              <a:t>Distribution of poles on a sphere, as in a PF, is </a:t>
            </a:r>
            <a:r>
              <a:rPr lang="en-US" dirty="0" err="1"/>
              <a:t>centro</a:t>
            </a:r>
            <a:r>
              <a:rPr lang="en-US" dirty="0"/>
              <a:t>-symmetric.</a:t>
            </a:r>
          </a:p>
          <a:p>
            <a:r>
              <a:rPr lang="en-US" dirty="0" err="1"/>
              <a:t>Sph</a:t>
            </a:r>
            <a:r>
              <a:rPr lang="en-US" dirty="0"/>
              <a:t>. Harmonic Functions are </a:t>
            </a:r>
            <a:r>
              <a:rPr lang="en-US" dirty="0" err="1"/>
              <a:t>centrosymmetric</a:t>
            </a:r>
            <a:r>
              <a:rPr lang="en-US" dirty="0"/>
              <a:t> for </a:t>
            </a:r>
            <a:r>
              <a:rPr lang="en-US" i="1" dirty="0">
                <a:solidFill>
                  <a:srgbClr val="F50817"/>
                </a:solidFill>
                <a:latin typeface="Cambria"/>
              </a:rPr>
              <a:t>l=</a:t>
            </a:r>
            <a:r>
              <a:rPr lang="en-US" dirty="0">
                <a:solidFill>
                  <a:srgbClr val="F50817"/>
                </a:solidFill>
                <a:latin typeface="Cambria"/>
              </a:rPr>
              <a:t>even</a:t>
            </a:r>
            <a:r>
              <a:rPr lang="en-US" dirty="0"/>
              <a:t> but </a:t>
            </a:r>
            <a:r>
              <a:rPr lang="en-US" dirty="0" err="1"/>
              <a:t>antisymmetric</a:t>
            </a:r>
            <a:r>
              <a:rPr lang="en-US" dirty="0"/>
              <a:t> for </a:t>
            </a:r>
            <a:r>
              <a:rPr lang="en-US" i="1" dirty="0">
                <a:solidFill>
                  <a:schemeClr val="accent2"/>
                </a:solidFill>
                <a:latin typeface="Cambria"/>
              </a:rPr>
              <a:t>l</a:t>
            </a:r>
            <a:r>
              <a:rPr lang="en-US" dirty="0">
                <a:solidFill>
                  <a:schemeClr val="accent2"/>
                </a:solidFill>
                <a:latin typeface="Cambria"/>
              </a:rPr>
              <a:t>=odd</a:t>
            </a:r>
            <a:r>
              <a:rPr lang="en-US" dirty="0"/>
              <a:t>.  Therefore the </a:t>
            </a:r>
            <a:r>
              <a:rPr lang="en-US" i="1" dirty="0">
                <a:latin typeface="Cambria"/>
              </a:rPr>
              <a:t>Q</a:t>
            </a:r>
            <a:r>
              <a:rPr lang="en-US" dirty="0">
                <a:latin typeface="Cambria"/>
              </a:rPr>
              <a:t>=0</a:t>
            </a:r>
            <a:r>
              <a:rPr lang="en-US" dirty="0"/>
              <a:t> when </a:t>
            </a:r>
            <a:r>
              <a:rPr lang="en-US" i="1" dirty="0">
                <a:solidFill>
                  <a:schemeClr val="accent2"/>
                </a:solidFill>
                <a:latin typeface="Cambria"/>
              </a:rPr>
              <a:t>l</a:t>
            </a:r>
            <a:r>
              <a:rPr lang="en-US" dirty="0">
                <a:solidFill>
                  <a:schemeClr val="accent2"/>
                </a:solidFill>
                <a:latin typeface="Cambria"/>
              </a:rPr>
              <a:t>=odd</a:t>
            </a:r>
            <a:r>
              <a:rPr lang="en-US" dirty="0"/>
              <a:t>.</a:t>
            </a:r>
          </a:p>
          <a:p>
            <a:r>
              <a:rPr lang="en-US" dirty="0"/>
              <a:t>Coefficients </a:t>
            </a:r>
            <a:r>
              <a:rPr lang="en-US" i="1" dirty="0">
                <a:latin typeface="Cambria"/>
              </a:rPr>
              <a:t>W</a:t>
            </a:r>
            <a:r>
              <a:rPr lang="en-US" dirty="0"/>
              <a:t> for </a:t>
            </a:r>
            <a:r>
              <a:rPr lang="en-US" i="1" dirty="0">
                <a:latin typeface="Cambria"/>
              </a:rPr>
              <a:t>l</a:t>
            </a:r>
            <a:r>
              <a:rPr lang="en-US" dirty="0">
                <a:latin typeface="Cambria"/>
              </a:rPr>
              <a:t>=odd </a:t>
            </a:r>
            <a:r>
              <a:rPr lang="en-US" dirty="0"/>
              <a:t>can take a range of values provided that PF intensity=0 (i.e. the intensity can vary on either side of zero in the OD).</a:t>
            </a:r>
          </a:p>
        </p:txBody>
      </p:sp>
      <p:pic>
        <p:nvPicPr>
          <p:cNvPr id="29701" name="Picture 6"/>
          <p:cNvPicPr>
            <a:picLocks noChangeAspect="1" noChangeArrowheads="1"/>
          </p:cNvPicPr>
          <p:nvPr/>
        </p:nvPicPr>
        <p:blipFill>
          <a:blip r:embed="rId2"/>
          <a:srcRect l="76407" t="11133" r="2031" b="67188"/>
          <a:stretch>
            <a:fillRect/>
          </a:stretch>
        </p:blipFill>
        <p:spPr bwMode="auto">
          <a:xfrm>
            <a:off x="1066800" y="0"/>
            <a:ext cx="2286000" cy="1838325"/>
          </a:xfrm>
          <a:prstGeom prst="rect">
            <a:avLst/>
          </a:prstGeom>
          <a:noFill/>
          <a:ln w="9525">
            <a:noFill/>
            <a:miter lim="800000"/>
            <a:headEnd/>
            <a:tailEnd/>
          </a:ln>
        </p:spPr>
      </p:pic>
      <p:pic>
        <p:nvPicPr>
          <p:cNvPr id="29702" name="Picture 7"/>
          <p:cNvPicPr>
            <a:picLocks noChangeAspect="1" noChangeArrowheads="1"/>
          </p:cNvPicPr>
          <p:nvPr/>
        </p:nvPicPr>
        <p:blipFill>
          <a:blip r:embed="rId3"/>
          <a:srcRect l="75468" t="11719" r="2031" b="67773"/>
          <a:stretch>
            <a:fillRect/>
          </a:stretch>
        </p:blipFill>
        <p:spPr bwMode="auto">
          <a:xfrm>
            <a:off x="5943600" y="0"/>
            <a:ext cx="2590800" cy="1889125"/>
          </a:xfrm>
          <a:prstGeom prst="rect">
            <a:avLst/>
          </a:prstGeom>
          <a:noFill/>
          <a:ln w="9525">
            <a:noFill/>
            <a:miter lim="800000"/>
            <a:headEnd/>
            <a:tailEnd/>
          </a:ln>
        </p:spPr>
      </p:pic>
      <p:sp>
        <p:nvSpPr>
          <p:cNvPr id="15368" name="Line 8"/>
          <p:cNvSpPr>
            <a:spLocks noChangeShapeType="1"/>
          </p:cNvSpPr>
          <p:nvPr/>
        </p:nvSpPr>
        <p:spPr bwMode="auto">
          <a:xfrm>
            <a:off x="3048000" y="1600200"/>
            <a:ext cx="1219200" cy="1828800"/>
          </a:xfrm>
          <a:prstGeom prst="line">
            <a:avLst/>
          </a:prstGeom>
          <a:noFill/>
          <a:ln w="9525">
            <a:solidFill>
              <a:srgbClr val="F50817"/>
            </a:solidFill>
            <a:round/>
            <a:headEnd type="triangle" w="med" len="med"/>
            <a:tailEnd type="triangle" w="med" len="me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5369" name="Line 9"/>
          <p:cNvSpPr>
            <a:spLocks noChangeShapeType="1"/>
          </p:cNvSpPr>
          <p:nvPr/>
        </p:nvSpPr>
        <p:spPr bwMode="auto">
          <a:xfrm>
            <a:off x="6248400" y="1676400"/>
            <a:ext cx="838200" cy="2286000"/>
          </a:xfrm>
          <a:prstGeom prst="line">
            <a:avLst/>
          </a:prstGeom>
          <a:noFill/>
          <a:ln w="9525">
            <a:solidFill>
              <a:schemeClr val="accent2"/>
            </a:solidFill>
            <a:round/>
            <a:headEnd type="triangle" w="med" len="med"/>
            <a:tailEnd type="triangle" w="med" len="me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Notation</a:t>
            </a:r>
            <a:endParaRPr lang="en-US" dirty="0"/>
          </a:p>
        </p:txBody>
      </p:sp>
      <p:sp>
        <p:nvSpPr>
          <p:cNvPr id="3" name="Content Placeholder 2"/>
          <p:cNvSpPr>
            <a:spLocks noGrp="1"/>
          </p:cNvSpPr>
          <p:nvPr>
            <p:ph idx="1"/>
          </p:nvPr>
        </p:nvSpPr>
        <p:spPr>
          <a:xfrm>
            <a:off x="685800" y="990600"/>
            <a:ext cx="7772400" cy="5791200"/>
          </a:xfrm>
        </p:spPr>
        <p:txBody>
          <a:bodyPr/>
          <a:lstStyle/>
          <a:p>
            <a:pPr>
              <a:buNone/>
            </a:pPr>
            <a:r>
              <a:rPr lang="en-US" sz="2000" i="1" dirty="0" err="1" smtClean="0">
                <a:latin typeface="Cambria"/>
              </a:rPr>
              <a:t>p</a:t>
            </a:r>
            <a:r>
              <a:rPr lang="en-US" sz="2000" dirty="0" smtClean="0"/>
              <a:t>    Intensity in pole figure</a:t>
            </a:r>
          </a:p>
          <a:p>
            <a:pPr>
              <a:buNone/>
            </a:pPr>
            <a:r>
              <a:rPr lang="en-US" sz="2000" dirty="0" smtClean="0">
                <a:latin typeface="Symbol" charset="2"/>
                <a:cs typeface="Symbol" charset="2"/>
              </a:rPr>
              <a:t>a</a:t>
            </a:r>
            <a:r>
              <a:rPr lang="en-US" sz="2000" dirty="0" smtClean="0"/>
              <a:t>, </a:t>
            </a:r>
            <a:r>
              <a:rPr lang="en-US" sz="2000" dirty="0" err="1" smtClean="0">
                <a:latin typeface="Symbol" charset="2"/>
                <a:cs typeface="Symbol" charset="2"/>
              </a:rPr>
              <a:t>b</a:t>
            </a:r>
            <a:r>
              <a:rPr lang="en-US" sz="2000" dirty="0" smtClean="0"/>
              <a:t>  angles in pole fig.</a:t>
            </a:r>
          </a:p>
          <a:p>
            <a:pPr>
              <a:buNone/>
            </a:pPr>
            <a:r>
              <a:rPr lang="en-US" sz="2000" dirty="0" err="1" smtClean="0">
                <a:latin typeface="Symbol" charset="2"/>
                <a:cs typeface="Symbol" charset="2"/>
              </a:rPr>
              <a:t>Y</a:t>
            </a:r>
            <a:r>
              <a:rPr lang="en-US" sz="2000" dirty="0" err="1" smtClean="0"/>
              <a:t>,</a:t>
            </a:r>
            <a:r>
              <a:rPr lang="en-US" sz="2000" dirty="0" err="1" smtClean="0">
                <a:latin typeface="Symbol" charset="2"/>
                <a:cs typeface="Symbol" charset="2"/>
              </a:rPr>
              <a:t>Q</a:t>
            </a:r>
            <a:r>
              <a:rPr lang="en-US" sz="2000" dirty="0" err="1" smtClean="0"/>
              <a:t>,</a:t>
            </a:r>
            <a:r>
              <a:rPr lang="en-US" sz="2000" dirty="0" err="1" smtClean="0">
                <a:latin typeface="Symbol" charset="2"/>
                <a:cs typeface="Symbol" charset="2"/>
              </a:rPr>
              <a:t>f</a:t>
            </a:r>
            <a:r>
              <a:rPr lang="en-US" sz="2000" dirty="0" smtClean="0"/>
              <a:t>  Euler angles (Roe/</a:t>
            </a:r>
            <a:r>
              <a:rPr lang="en-US" sz="2000" dirty="0" err="1" smtClean="0"/>
              <a:t>Kocks</a:t>
            </a:r>
            <a:r>
              <a:rPr lang="en-US" sz="2000" dirty="0" smtClean="0"/>
              <a:t>)</a:t>
            </a:r>
          </a:p>
          <a:p>
            <a:pPr>
              <a:buNone/>
            </a:pPr>
            <a:r>
              <a:rPr lang="en-US" sz="2000" i="1" dirty="0" smtClean="0">
                <a:latin typeface="Symbol" charset="2"/>
                <a:cs typeface="Symbol" charset="2"/>
              </a:rPr>
              <a:t>G</a:t>
            </a:r>
            <a:r>
              <a:rPr lang="en-US" sz="2000" dirty="0" smtClean="0"/>
              <a:t>    integration variable</a:t>
            </a:r>
          </a:p>
          <a:p>
            <a:pPr>
              <a:buNone/>
            </a:pPr>
            <a:r>
              <a:rPr lang="en-US" sz="2000" i="1" dirty="0" err="1" smtClean="0">
                <a:latin typeface="Cambria"/>
              </a:rPr>
              <a:t>Y</a:t>
            </a:r>
            <a:r>
              <a:rPr lang="en-US" sz="2000" i="1" baseline="-25000" dirty="0" err="1" smtClean="0">
                <a:latin typeface="Cambria"/>
              </a:rPr>
              <a:t>lmn</a:t>
            </a:r>
            <a:r>
              <a:rPr lang="en-US" sz="2000" i="1" dirty="0" smtClean="0"/>
              <a:t>  </a:t>
            </a:r>
            <a:r>
              <a:rPr lang="en-US" sz="2000" dirty="0" smtClean="0"/>
              <a:t>Spherical harmonic function</a:t>
            </a:r>
            <a:endParaRPr lang="en-US" sz="2000" dirty="0"/>
          </a:p>
          <a:p>
            <a:pPr>
              <a:buNone/>
            </a:pPr>
            <a:r>
              <a:rPr lang="en-US" sz="2000" i="1" dirty="0" smtClean="0">
                <a:latin typeface="Cambria"/>
              </a:rPr>
              <a:t>P</a:t>
            </a:r>
            <a:r>
              <a:rPr lang="en-US" sz="2000" dirty="0" smtClean="0"/>
              <a:t>    Associated Legendre polynomial</a:t>
            </a:r>
          </a:p>
          <a:p>
            <a:pPr>
              <a:buNone/>
            </a:pPr>
            <a:r>
              <a:rPr lang="en-US" sz="2000" i="1" dirty="0" smtClean="0">
                <a:latin typeface="Cambria"/>
              </a:rPr>
              <a:t>Q</a:t>
            </a:r>
            <a:r>
              <a:rPr lang="en-US" sz="2000" dirty="0" smtClean="0"/>
              <a:t>   Coefficient on Legendre polynomial</a:t>
            </a:r>
          </a:p>
          <a:p>
            <a:pPr>
              <a:buNone/>
            </a:pPr>
            <a:r>
              <a:rPr lang="en-US" sz="2000" i="1" dirty="0" err="1" smtClean="0">
                <a:latin typeface="Cambria"/>
              </a:rPr>
              <a:t>l,m,n</a:t>
            </a:r>
            <a:r>
              <a:rPr lang="en-US" sz="2000" dirty="0" smtClean="0"/>
              <a:t>  integer indices for polynomials</a:t>
            </a:r>
          </a:p>
          <a:p>
            <a:pPr>
              <a:buNone/>
            </a:pPr>
            <a:r>
              <a:rPr lang="en-US" sz="2000" i="1" dirty="0" err="1" smtClean="0">
                <a:latin typeface="Cambria"/>
              </a:rPr>
              <a:t>Z</a:t>
            </a:r>
            <a:r>
              <a:rPr lang="en-US" sz="2000" i="1" baseline="-25000" dirty="0" err="1" smtClean="0">
                <a:latin typeface="Cambria"/>
              </a:rPr>
              <a:t>lmn</a:t>
            </a:r>
            <a:r>
              <a:rPr lang="en-US" sz="2000" i="1" dirty="0" smtClean="0"/>
              <a:t>  </a:t>
            </a:r>
            <a:r>
              <a:rPr lang="en-US" sz="2000" dirty="0" smtClean="0"/>
              <a:t>Jacobi polynomials</a:t>
            </a:r>
          </a:p>
          <a:p>
            <a:pPr>
              <a:buNone/>
            </a:pPr>
            <a:r>
              <a:rPr lang="en-US" sz="2000" i="1" dirty="0" smtClean="0">
                <a:latin typeface="Cambria"/>
              </a:rPr>
              <a:t>W</a:t>
            </a:r>
            <a:r>
              <a:rPr lang="en-US" sz="2000" dirty="0" smtClean="0"/>
              <a:t>   Coefficient on Jacobi polynomial</a:t>
            </a:r>
          </a:p>
          <a:p>
            <a:pPr>
              <a:buNone/>
            </a:pPr>
            <a:r>
              <a:rPr lang="en-US" sz="2000" dirty="0" err="1" smtClean="0">
                <a:latin typeface="Symbol" charset="2"/>
              </a:rPr>
              <a:t>x</a:t>
            </a:r>
            <a:r>
              <a:rPr lang="en-US" sz="2000" dirty="0" smtClean="0"/>
              <a:t>, </a:t>
            </a:r>
            <a:r>
              <a:rPr lang="en-US" sz="2000" dirty="0" err="1" smtClean="0">
                <a:latin typeface="Symbol" charset="2"/>
              </a:rPr>
              <a:t>h</a:t>
            </a:r>
            <a:r>
              <a:rPr lang="en-US" sz="2000" dirty="0" smtClean="0">
                <a:latin typeface="Cambria"/>
              </a:rPr>
              <a:t> </a:t>
            </a:r>
            <a:r>
              <a:rPr lang="en-US" sz="2000" dirty="0" smtClean="0"/>
              <a:t>polar coordinates pole </a:t>
            </a:r>
            <a:r>
              <a:rPr lang="en-US" sz="2000" dirty="0" smtClean="0">
                <a:latin typeface="Cambria"/>
              </a:rPr>
              <a:t>(</a:t>
            </a:r>
            <a:r>
              <a:rPr lang="en-US" sz="2000" dirty="0" err="1" smtClean="0">
                <a:latin typeface="Cambria"/>
              </a:rPr>
              <a:t>hkl</a:t>
            </a:r>
            <a:r>
              <a:rPr lang="en-US" sz="2000" dirty="0" smtClean="0">
                <a:latin typeface="Cambria"/>
              </a:rPr>
              <a:t>) </a:t>
            </a:r>
            <a:r>
              <a:rPr lang="en-US" sz="2000" dirty="0" smtClean="0"/>
              <a:t>in crystal coordinates</a:t>
            </a:r>
          </a:p>
          <a:p>
            <a:pPr>
              <a:buNone/>
            </a:pPr>
            <a:r>
              <a:rPr lang="en-US" sz="2000" dirty="0" smtClean="0"/>
              <a:t>        odd part of the orientation distribution function</a:t>
            </a:r>
          </a:p>
          <a:p>
            <a:pPr>
              <a:buNone/>
            </a:pPr>
            <a:r>
              <a:rPr lang="en-US" sz="2000" dirty="0" smtClean="0"/>
              <a:t>        even part of the orientation distribution function</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a:t>
            </a:fld>
            <a:endParaRPr lang="en-US"/>
          </a:p>
        </p:txBody>
      </p:sp>
      <p:graphicFrame>
        <p:nvGraphicFramePr>
          <p:cNvPr id="57346" name="Object 2"/>
          <p:cNvGraphicFramePr>
            <a:graphicFrameLocks noChangeAspect="1"/>
          </p:cNvGraphicFramePr>
          <p:nvPr>
            <p:extLst>
              <p:ext uri="{D42A27DB-BD31-4B8C-83A1-F6EECF244321}">
                <p14:modId xmlns:p14="http://schemas.microsoft.com/office/powerpoint/2010/main" val="3753940504"/>
              </p:ext>
            </p:extLst>
          </p:nvPr>
        </p:nvGraphicFramePr>
        <p:xfrm>
          <a:off x="693101" y="5029201"/>
          <a:ext cx="505408" cy="457199"/>
        </p:xfrm>
        <a:graphic>
          <a:graphicData uri="http://schemas.openxmlformats.org/presentationml/2006/ole">
            <mc:AlternateContent xmlns:mc="http://schemas.openxmlformats.org/markup-compatibility/2006">
              <mc:Choice xmlns:v="urn:schemas-microsoft-com:vml" Requires="v">
                <p:oleObj spid="_x0000_s57381" name="Equation" r:id="rId3" imgW="266700" imgH="241300" progId="Equation.3">
                  <p:embed/>
                </p:oleObj>
              </mc:Choice>
              <mc:Fallback>
                <p:oleObj name="Equation" r:id="rId3" imgW="2667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01" y="5029201"/>
                        <a:ext cx="505408" cy="457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3"/>
          <p:cNvGraphicFramePr>
            <a:graphicFrameLocks noChangeAspect="1"/>
          </p:cNvGraphicFramePr>
          <p:nvPr>
            <p:extLst>
              <p:ext uri="{D42A27DB-BD31-4B8C-83A1-F6EECF244321}">
                <p14:modId xmlns:p14="http://schemas.microsoft.com/office/powerpoint/2010/main" val="4065900067"/>
              </p:ext>
            </p:extLst>
          </p:nvPr>
        </p:nvGraphicFramePr>
        <p:xfrm>
          <a:off x="685801" y="5479116"/>
          <a:ext cx="533399" cy="388284"/>
        </p:xfrm>
        <a:graphic>
          <a:graphicData uri="http://schemas.openxmlformats.org/presentationml/2006/ole">
            <mc:AlternateContent xmlns:mc="http://schemas.openxmlformats.org/markup-compatibility/2006">
              <mc:Choice xmlns:v="urn:schemas-microsoft-com:vml" Requires="v">
                <p:oleObj spid="_x0000_s57382" name="Equation" r:id="rId5" imgW="279400" imgH="203200" progId="Equation.3">
                  <p:embed/>
                </p:oleObj>
              </mc:Choice>
              <mc:Fallback>
                <p:oleObj name="Equation" r:id="rId5" imgW="2794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1" y="5479116"/>
                        <a:ext cx="533399" cy="388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FC84099-8E5F-F64E-BD62-B25C7F342733}" type="slidenum">
              <a:rPr lang="en-US" smtClean="0"/>
              <a:pPr>
                <a:defRPr/>
              </a:pPr>
              <a:t>20</a:t>
            </a:fld>
            <a:endParaRPr lang="en-US"/>
          </a:p>
        </p:txBody>
      </p:sp>
      <p:sp>
        <p:nvSpPr>
          <p:cNvPr id="30724" name="Rectangle 2"/>
          <p:cNvSpPr>
            <a:spLocks noGrp="1" noChangeArrowheads="1"/>
          </p:cNvSpPr>
          <p:nvPr>
            <p:ph type="title"/>
          </p:nvPr>
        </p:nvSpPr>
        <p:spPr>
          <a:xfrm>
            <a:off x="2743200" y="76200"/>
            <a:ext cx="5715000" cy="1143000"/>
          </a:xfrm>
        </p:spPr>
        <p:txBody>
          <a:bodyPr/>
          <a:lstStyle/>
          <a:p>
            <a:r>
              <a:rPr lang="en-US"/>
              <a:t>Ghosts, contd.</a:t>
            </a:r>
          </a:p>
        </p:txBody>
      </p:sp>
      <p:sp>
        <p:nvSpPr>
          <p:cNvPr id="30725" name="Rectangle 3"/>
          <p:cNvSpPr>
            <a:spLocks noGrp="1" noChangeArrowheads="1"/>
          </p:cNvSpPr>
          <p:nvPr>
            <p:ph type="body" idx="1"/>
          </p:nvPr>
        </p:nvSpPr>
        <p:spPr>
          <a:xfrm>
            <a:off x="609600" y="3505200"/>
            <a:ext cx="7772400" cy="2971800"/>
          </a:xfrm>
        </p:spPr>
        <p:txBody>
          <a:bodyPr/>
          <a:lstStyle/>
          <a:p>
            <a:pPr>
              <a:lnSpc>
                <a:spcPct val="90000"/>
              </a:lnSpc>
            </a:pPr>
            <a:r>
              <a:rPr lang="en-US" dirty="0"/>
              <a:t>Need the odd part of the OD to obtain correct peaks and to avoid negative values in the OD (which is a probability density).</a:t>
            </a:r>
          </a:p>
          <a:p>
            <a:pPr>
              <a:lnSpc>
                <a:spcPct val="90000"/>
              </a:lnSpc>
            </a:pPr>
            <a:r>
              <a:rPr lang="en-US" dirty="0"/>
              <a:t>Can use zero values in PF to find zero values in the OD: from these, the odd part can be estimated, </a:t>
            </a:r>
            <a:r>
              <a:rPr lang="en-US" dirty="0" smtClean="0"/>
              <a:t>Bunge &amp; </a:t>
            </a:r>
            <a:r>
              <a:rPr lang="en-US" dirty="0" err="1" smtClean="0"/>
              <a:t>Esling</a:t>
            </a:r>
            <a:r>
              <a:rPr lang="en-US" dirty="0" smtClean="0"/>
              <a:t>, J. de Physique </a:t>
            </a:r>
            <a:r>
              <a:rPr lang="en-US" dirty="0" err="1"/>
              <a:t>Lett</a:t>
            </a:r>
            <a:r>
              <a:rPr lang="en-US" dirty="0"/>
              <a:t>. </a:t>
            </a:r>
            <a:r>
              <a:rPr lang="en-US" b="1" dirty="0"/>
              <a:t>40</a:t>
            </a:r>
            <a:r>
              <a:rPr lang="en-US" dirty="0" smtClean="0"/>
              <a:t>, 627</a:t>
            </a:r>
            <a:r>
              <a:rPr lang="en-US" dirty="0"/>
              <a:t>(1979).</a:t>
            </a:r>
          </a:p>
        </p:txBody>
      </p:sp>
      <p:graphicFrame>
        <p:nvGraphicFramePr>
          <p:cNvPr id="30722" name="Object 2"/>
          <p:cNvGraphicFramePr>
            <a:graphicFrameLocks noChangeAspect="1"/>
          </p:cNvGraphicFramePr>
          <p:nvPr/>
        </p:nvGraphicFramePr>
        <p:xfrm>
          <a:off x="685800" y="990600"/>
          <a:ext cx="7808913" cy="2260600"/>
        </p:xfrm>
        <a:graphic>
          <a:graphicData uri="http://schemas.openxmlformats.org/presentationml/2006/ole">
            <mc:AlternateContent xmlns:mc="http://schemas.openxmlformats.org/markup-compatibility/2006">
              <mc:Choice xmlns:v="urn:schemas-microsoft-com:vml" Requires="v">
                <p:oleObj spid="_x0000_s30743" name="Equation" r:id="rId3" imgW="2019300" imgH="584200" progId="Equation.3">
                  <p:embed/>
                </p:oleObj>
              </mc:Choice>
              <mc:Fallback>
                <p:oleObj name="Equation" r:id="rId3" imgW="2019300" imgH="584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7808913" cy="226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716A404A-D19F-634B-93B3-8531596577B7}" type="slidenum">
              <a:rPr lang="en-US" smtClean="0"/>
              <a:pPr>
                <a:defRPr/>
              </a:pPr>
              <a:t>21</a:t>
            </a:fld>
            <a:endParaRPr lang="en-US"/>
          </a:p>
        </p:txBody>
      </p:sp>
      <p:sp>
        <p:nvSpPr>
          <p:cNvPr id="31747" name="Rectangle 2"/>
          <p:cNvSpPr>
            <a:spLocks noGrp="1" noChangeArrowheads="1"/>
          </p:cNvSpPr>
          <p:nvPr>
            <p:ph type="title"/>
          </p:nvPr>
        </p:nvSpPr>
        <p:spPr>
          <a:xfrm>
            <a:off x="647700" y="457200"/>
            <a:ext cx="7848600" cy="1066800"/>
          </a:xfrm>
        </p:spPr>
        <p:txBody>
          <a:bodyPr/>
          <a:lstStyle/>
          <a:p>
            <a:r>
              <a:rPr lang="en-US"/>
              <a:t>Example of ghosts</a:t>
            </a:r>
          </a:p>
        </p:txBody>
      </p:sp>
      <p:pic>
        <p:nvPicPr>
          <p:cNvPr id="31748" name="Picture 3"/>
          <p:cNvPicPr>
            <a:picLocks noChangeAspect="1" noChangeArrowheads="1"/>
          </p:cNvPicPr>
          <p:nvPr/>
        </p:nvPicPr>
        <p:blipFill>
          <a:blip r:embed="rId2"/>
          <a:srcRect/>
          <a:stretch>
            <a:fillRect/>
          </a:stretch>
        </p:blipFill>
        <p:spPr bwMode="auto">
          <a:xfrm>
            <a:off x="4114800" y="1600200"/>
            <a:ext cx="4502150" cy="4972050"/>
          </a:xfrm>
          <a:prstGeom prst="rect">
            <a:avLst/>
          </a:prstGeom>
          <a:noFill/>
          <a:ln w="9525">
            <a:noFill/>
            <a:miter lim="800000"/>
            <a:headEnd/>
            <a:tailEnd/>
          </a:ln>
        </p:spPr>
      </p:pic>
      <p:sp>
        <p:nvSpPr>
          <p:cNvPr id="31749" name="Text Box 4"/>
          <p:cNvSpPr txBox="1">
            <a:spLocks noChangeArrowheads="1"/>
          </p:cNvSpPr>
          <p:nvPr/>
        </p:nvSpPr>
        <p:spPr bwMode="auto">
          <a:xfrm>
            <a:off x="381000" y="1920875"/>
            <a:ext cx="3597609" cy="3539431"/>
          </a:xfrm>
          <a:prstGeom prst="rect">
            <a:avLst/>
          </a:prstGeom>
          <a:noFill/>
          <a:ln w="9525">
            <a:noFill/>
            <a:miter lim="800000"/>
            <a:headEnd/>
            <a:tailEnd/>
          </a:ln>
        </p:spPr>
        <p:txBody>
          <a:bodyPr wrap="none">
            <a:prstTxWarp prst="textNoShape">
              <a:avLst/>
            </a:prstTxWarp>
            <a:spAutoFit/>
          </a:bodyPr>
          <a:lstStyle/>
          <a:p>
            <a:r>
              <a:rPr lang="en-US" sz="2800" dirty="0"/>
              <a:t>Quartz sample; </a:t>
            </a:r>
            <a:br>
              <a:rPr lang="en-US" sz="2800" dirty="0"/>
            </a:br>
            <a:r>
              <a:rPr lang="en-US" sz="2800" dirty="0"/>
              <a:t>7 pole figures; </a:t>
            </a:r>
            <a:br>
              <a:rPr lang="en-US" sz="2800" dirty="0"/>
            </a:br>
            <a:r>
              <a:rPr lang="en-US" sz="2800" dirty="0"/>
              <a:t>WIMV calculation; </a:t>
            </a:r>
            <a:br>
              <a:rPr lang="en-US" sz="2800" dirty="0"/>
            </a:br>
            <a:r>
              <a:rPr lang="en-US" sz="2800" dirty="0"/>
              <a:t>harmonic expansions</a:t>
            </a:r>
          </a:p>
          <a:p>
            <a:endParaRPr lang="en-US" sz="2800" dirty="0"/>
          </a:p>
          <a:p>
            <a:r>
              <a:rPr lang="en-US" sz="2800" dirty="0"/>
              <a:t>If only the even part</a:t>
            </a:r>
            <a:br>
              <a:rPr lang="en-US" sz="2800" dirty="0"/>
            </a:br>
            <a:r>
              <a:rPr lang="en-US" sz="2800" dirty="0"/>
              <a:t>is calculated, ghost</a:t>
            </a:r>
            <a:br>
              <a:rPr lang="en-US" sz="2800" dirty="0"/>
            </a:br>
            <a:r>
              <a:rPr lang="en-US" sz="2800" dirty="0"/>
              <a:t>peaks appear - fig (b)</a:t>
            </a:r>
          </a:p>
        </p:txBody>
      </p:sp>
      <p:sp>
        <p:nvSpPr>
          <p:cNvPr id="2" name="TextBox 1"/>
          <p:cNvSpPr txBox="1"/>
          <p:nvPr/>
        </p:nvSpPr>
        <p:spPr>
          <a:xfrm>
            <a:off x="2652147" y="6400800"/>
            <a:ext cx="1538853" cy="276999"/>
          </a:xfrm>
          <a:prstGeom prst="rect">
            <a:avLst/>
          </a:prstGeom>
          <a:noFill/>
        </p:spPr>
        <p:txBody>
          <a:bodyPr wrap="none" rtlCol="0">
            <a:spAutoFit/>
          </a:bodyPr>
          <a:lstStyle/>
          <a:p>
            <a:r>
              <a:rPr lang="en-US" sz="1200" dirty="0" smtClean="0"/>
              <a:t>[</a:t>
            </a:r>
            <a:r>
              <a:rPr lang="en-US" sz="1200" dirty="0" err="1" smtClean="0"/>
              <a:t>Kocks</a:t>
            </a:r>
            <a:r>
              <a:rPr lang="en-US" sz="1200" dirty="0" smtClean="0"/>
              <a:t> Tomé </a:t>
            </a:r>
            <a:r>
              <a:rPr lang="en-US" sz="1200" dirty="0" err="1" smtClean="0"/>
              <a:t>Wenk</a:t>
            </a:r>
            <a:r>
              <a:rPr lang="en-US" sz="1200" dirty="0" smtClean="0"/>
              <a:t>]</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0CF430-E15D-3245-9D22-61B377D571DB}" type="slidenum">
              <a:rPr lang="en-US" smtClean="0"/>
              <a:pPr>
                <a:defRPr/>
              </a:pPr>
              <a:t>22</a:t>
            </a:fld>
            <a:endParaRPr lang="en-US"/>
          </a:p>
        </p:txBody>
      </p:sp>
      <p:sp>
        <p:nvSpPr>
          <p:cNvPr id="32771" name="Rectangle 2"/>
          <p:cNvSpPr>
            <a:spLocks noGrp="1" noChangeArrowheads="1"/>
          </p:cNvSpPr>
          <p:nvPr>
            <p:ph type="title"/>
          </p:nvPr>
        </p:nvSpPr>
        <p:spPr>
          <a:xfrm>
            <a:off x="685800" y="152400"/>
            <a:ext cx="7772400" cy="1143000"/>
          </a:xfrm>
        </p:spPr>
        <p:txBody>
          <a:bodyPr/>
          <a:lstStyle/>
          <a:p>
            <a:r>
              <a:rPr lang="en-US"/>
              <a:t>Discrete Methods: History</a:t>
            </a:r>
          </a:p>
        </p:txBody>
      </p:sp>
      <p:sp>
        <p:nvSpPr>
          <p:cNvPr id="32772" name="Rectangle 3"/>
          <p:cNvSpPr>
            <a:spLocks noGrp="1" noChangeArrowheads="1"/>
          </p:cNvSpPr>
          <p:nvPr>
            <p:ph type="body" idx="1"/>
          </p:nvPr>
        </p:nvSpPr>
        <p:spPr>
          <a:xfrm>
            <a:off x="685800" y="1600200"/>
            <a:ext cx="7772400" cy="4495800"/>
          </a:xfrm>
        </p:spPr>
        <p:txBody>
          <a:bodyPr/>
          <a:lstStyle/>
          <a:p>
            <a:r>
              <a:rPr lang="en-US" dirty="0"/>
              <a:t>Williams (1968): </a:t>
            </a:r>
            <a:r>
              <a:rPr lang="en-US" i="1" dirty="0"/>
              <a:t>J</a:t>
            </a:r>
            <a:r>
              <a:rPr lang="en-US" i="1" dirty="0" smtClean="0"/>
              <a:t>. Appl. Phys</a:t>
            </a:r>
            <a:r>
              <a:rPr lang="en-US" i="1" dirty="0"/>
              <a:t>.</a:t>
            </a:r>
            <a:r>
              <a:rPr lang="en-US" dirty="0"/>
              <a:t>, </a:t>
            </a:r>
            <a:r>
              <a:rPr lang="en-US" b="1" dirty="0"/>
              <a:t>39</a:t>
            </a:r>
            <a:r>
              <a:rPr lang="en-US" dirty="0"/>
              <a:t>, 4329.</a:t>
            </a:r>
          </a:p>
          <a:p>
            <a:r>
              <a:rPr lang="en-US" dirty="0" err="1"/>
              <a:t>Ruer</a:t>
            </a:r>
            <a:r>
              <a:rPr lang="en-US" dirty="0"/>
              <a:t> &amp; </a:t>
            </a:r>
            <a:r>
              <a:rPr lang="en-US" dirty="0" err="1"/>
              <a:t>Baro</a:t>
            </a:r>
            <a:r>
              <a:rPr lang="en-US" dirty="0"/>
              <a:t> (1977): </a:t>
            </a:r>
            <a:r>
              <a:rPr lang="en-US" i="1" dirty="0"/>
              <a:t>Adv. X-ray Analysis</a:t>
            </a:r>
            <a:r>
              <a:rPr lang="en-US" dirty="0"/>
              <a:t>, </a:t>
            </a:r>
            <a:r>
              <a:rPr lang="en-US" b="1" dirty="0"/>
              <a:t>20</a:t>
            </a:r>
            <a:r>
              <a:rPr lang="en-US" dirty="0"/>
              <a:t>, 187-200.</a:t>
            </a:r>
          </a:p>
          <a:p>
            <a:r>
              <a:rPr lang="en-US" dirty="0" err="1"/>
              <a:t>Matthies</a:t>
            </a:r>
            <a:r>
              <a:rPr lang="en-US" dirty="0"/>
              <a:t> &amp; </a:t>
            </a:r>
            <a:r>
              <a:rPr lang="en-US" dirty="0" err="1"/>
              <a:t>Vinel</a:t>
            </a:r>
            <a:r>
              <a:rPr lang="en-US" dirty="0" smtClean="0"/>
              <a:t> (1982</a:t>
            </a:r>
            <a:r>
              <a:rPr lang="en-US" dirty="0"/>
              <a:t>): </a:t>
            </a:r>
            <a:r>
              <a:rPr lang="en-US" i="1" dirty="0"/>
              <a:t>Phys. Stat. Solid. (</a:t>
            </a:r>
            <a:r>
              <a:rPr lang="en-US" i="1" dirty="0" err="1"/>
              <a:t>b</a:t>
            </a:r>
            <a:r>
              <a:rPr lang="en-US" i="1" dirty="0"/>
              <a:t>)</a:t>
            </a:r>
            <a:r>
              <a:rPr lang="en-US" dirty="0"/>
              <a:t>, </a:t>
            </a:r>
            <a:r>
              <a:rPr lang="en-US" b="1" dirty="0"/>
              <a:t>112</a:t>
            </a:r>
            <a:r>
              <a:rPr lang="en-US" dirty="0"/>
              <a:t>, K111-114.</a:t>
            </a:r>
          </a:p>
          <a:p>
            <a:r>
              <a:rPr lang="en-US" dirty="0" smtClean="0"/>
              <a:t>The idea behind the discrete methods was to construct intensity values for a discrete form of the Orientation Distribution (OD) directly from pole figure data, with no function being fitted.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59EEBD5-D2B3-1B4A-9F10-0CA671364C3B}" type="slidenum">
              <a:rPr lang="en-US" smtClean="0"/>
              <a:pPr>
                <a:defRPr/>
              </a:pPr>
              <a:t>23</a:t>
            </a:fld>
            <a:endParaRPr lang="en-US"/>
          </a:p>
        </p:txBody>
      </p:sp>
      <p:sp>
        <p:nvSpPr>
          <p:cNvPr id="33796" name="Rectangle 2"/>
          <p:cNvSpPr>
            <a:spLocks noGrp="1" noChangeArrowheads="1"/>
          </p:cNvSpPr>
          <p:nvPr>
            <p:ph type="title"/>
          </p:nvPr>
        </p:nvSpPr>
        <p:spPr>
          <a:xfrm>
            <a:off x="685800" y="76200"/>
            <a:ext cx="7772400" cy="1143000"/>
          </a:xfrm>
        </p:spPr>
        <p:txBody>
          <a:bodyPr/>
          <a:lstStyle/>
          <a:p>
            <a:r>
              <a:rPr lang="en-US"/>
              <a:t>Discrete Methods</a:t>
            </a:r>
          </a:p>
        </p:txBody>
      </p:sp>
      <p:sp>
        <p:nvSpPr>
          <p:cNvPr id="33797" name="Rectangle 3"/>
          <p:cNvSpPr>
            <a:spLocks noGrp="1" noChangeArrowheads="1"/>
          </p:cNvSpPr>
          <p:nvPr>
            <p:ph type="body" idx="1"/>
          </p:nvPr>
        </p:nvSpPr>
        <p:spPr>
          <a:xfrm>
            <a:off x="685800" y="2590800"/>
            <a:ext cx="7772400" cy="4038600"/>
          </a:xfrm>
        </p:spPr>
        <p:txBody>
          <a:bodyPr/>
          <a:lstStyle/>
          <a:p>
            <a:pPr>
              <a:lnSpc>
                <a:spcPct val="90000"/>
              </a:lnSpc>
            </a:pPr>
            <a:r>
              <a:rPr lang="en-US" dirty="0"/>
              <a:t>Establish a grid of cells in both PF and OD space; e.g. 5°x5° and 5°x5°x5°.</a:t>
            </a:r>
          </a:p>
          <a:p>
            <a:pPr>
              <a:lnSpc>
                <a:spcPct val="90000"/>
              </a:lnSpc>
            </a:pPr>
            <a:r>
              <a:rPr lang="en-US" dirty="0"/>
              <a:t>Calculate a correspondence or </a:t>
            </a:r>
            <a:r>
              <a:rPr lang="en-US" i="1" dirty="0"/>
              <a:t>pointer matrix </a:t>
            </a:r>
            <a:r>
              <a:rPr lang="en-US" dirty="0"/>
              <a:t>between the two spaces, i.e. </a:t>
            </a:r>
            <a:r>
              <a:rPr lang="en-US" i="1" dirty="0" err="1">
                <a:latin typeface="Cambria"/>
              </a:rPr>
              <a:t>y(g</a:t>
            </a:r>
            <a:r>
              <a:rPr lang="en-US" i="1" dirty="0">
                <a:latin typeface="Cambria"/>
              </a:rPr>
              <a:t>)</a:t>
            </a:r>
            <a:r>
              <a:rPr lang="en-US" dirty="0"/>
              <a:t>.  Each cell in a pole figure is connected to multiple cells in orientation space (via the equation above)</a:t>
            </a:r>
            <a:r>
              <a:rPr lang="en-US" dirty="0" smtClean="0"/>
              <a:t>. More specifically, the intensity in each pole figure cell is the summation of the intensities in the associated OD cells.</a:t>
            </a:r>
            <a:endParaRPr lang="en-US" dirty="0"/>
          </a:p>
          <a:p>
            <a:pPr>
              <a:lnSpc>
                <a:spcPct val="90000"/>
              </a:lnSpc>
            </a:pPr>
            <a:r>
              <a:rPr lang="en-US" dirty="0"/>
              <a:t>Corrections needed for cell size, shape.</a:t>
            </a:r>
          </a:p>
        </p:txBody>
      </p:sp>
      <p:graphicFrame>
        <p:nvGraphicFramePr>
          <p:cNvPr id="33794" name="Object 2"/>
          <p:cNvGraphicFramePr>
            <a:graphicFrameLocks noChangeAspect="1"/>
          </p:cNvGraphicFramePr>
          <p:nvPr>
            <p:extLst>
              <p:ext uri="{D42A27DB-BD31-4B8C-83A1-F6EECF244321}">
                <p14:modId xmlns:p14="http://schemas.microsoft.com/office/powerpoint/2010/main" val="1462424369"/>
              </p:ext>
            </p:extLst>
          </p:nvPr>
        </p:nvGraphicFramePr>
        <p:xfrm>
          <a:off x="2052638" y="1371600"/>
          <a:ext cx="5324475" cy="1192213"/>
        </p:xfrm>
        <a:graphic>
          <a:graphicData uri="http://schemas.openxmlformats.org/presentationml/2006/ole">
            <mc:AlternateContent xmlns:mc="http://schemas.openxmlformats.org/markup-compatibility/2006">
              <mc:Choice xmlns:v="urn:schemas-microsoft-com:vml" Requires="v">
                <p:oleObj spid="_x0000_s33815" name="Equation" r:id="rId3" imgW="1587500" imgH="355600" progId="Equation.3">
                  <p:embed/>
                </p:oleObj>
              </mc:Choice>
              <mc:Fallback>
                <p:oleObj name="Equation" r:id="rId3" imgW="15875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1371600"/>
                        <a:ext cx="5324475" cy="119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4CD14DB-E2B7-1241-9869-8FDD608B7E35}" type="slidenum">
              <a:rPr lang="en-US" smtClean="0"/>
              <a:pPr>
                <a:defRPr/>
              </a:pPr>
              <a:t>24</a:t>
            </a:fld>
            <a:endParaRPr lang="en-US"/>
          </a:p>
        </p:txBody>
      </p:sp>
      <p:sp>
        <p:nvSpPr>
          <p:cNvPr id="34820" name="Rectangle 2"/>
          <p:cNvSpPr>
            <a:spLocks noGrp="1" noChangeArrowheads="1"/>
          </p:cNvSpPr>
          <p:nvPr>
            <p:ph type="title"/>
          </p:nvPr>
        </p:nvSpPr>
        <p:spPr/>
        <p:txBody>
          <a:bodyPr/>
          <a:lstStyle/>
          <a:p>
            <a:r>
              <a:rPr lang="en-US"/>
              <a:t>Initial Estimate of OD</a:t>
            </a:r>
          </a:p>
        </p:txBody>
      </p:sp>
      <p:sp>
        <p:nvSpPr>
          <p:cNvPr id="34821" name="Rectangle 3"/>
          <p:cNvSpPr>
            <a:spLocks noGrp="1" noChangeArrowheads="1"/>
          </p:cNvSpPr>
          <p:nvPr>
            <p:ph type="body" idx="1"/>
          </p:nvPr>
        </p:nvSpPr>
        <p:spPr>
          <a:xfrm>
            <a:off x="685800" y="1981200"/>
            <a:ext cx="7772400" cy="1066800"/>
          </a:xfrm>
        </p:spPr>
        <p:txBody>
          <a:bodyPr/>
          <a:lstStyle/>
          <a:p>
            <a:r>
              <a:rPr lang="en-US"/>
              <a:t>Initial Estimate of the Orientation Distribution:</a:t>
            </a:r>
          </a:p>
        </p:txBody>
      </p:sp>
      <p:graphicFrame>
        <p:nvGraphicFramePr>
          <p:cNvPr id="34818" name="Object 2"/>
          <p:cNvGraphicFramePr>
            <a:graphicFrameLocks noChangeAspect="1"/>
          </p:cNvGraphicFramePr>
          <p:nvPr/>
        </p:nvGraphicFramePr>
        <p:xfrm>
          <a:off x="1438275" y="2755900"/>
          <a:ext cx="6265863" cy="1281113"/>
        </p:xfrm>
        <a:graphic>
          <a:graphicData uri="http://schemas.openxmlformats.org/presentationml/2006/ole">
            <mc:AlternateContent xmlns:mc="http://schemas.openxmlformats.org/markup-compatibility/2006">
              <mc:Choice xmlns:v="urn:schemas-microsoft-com:vml" Requires="v">
                <p:oleObj spid="_x0000_s34839" name="Equation" r:id="rId3" imgW="2235200" imgH="457200" progId="Equation.3">
                  <p:embed/>
                </p:oleObj>
              </mc:Choice>
              <mc:Fallback>
                <p:oleObj name="Equation" r:id="rId3" imgW="22352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2755900"/>
                        <a:ext cx="6265863"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822" name="Text Box 5"/>
          <p:cNvSpPr txBox="1">
            <a:spLocks noChangeArrowheads="1"/>
          </p:cNvSpPr>
          <p:nvPr/>
        </p:nvSpPr>
        <p:spPr bwMode="auto">
          <a:xfrm>
            <a:off x="1603375" y="4267200"/>
            <a:ext cx="6473825" cy="2286000"/>
          </a:xfrm>
          <a:prstGeom prst="rect">
            <a:avLst/>
          </a:prstGeom>
          <a:noFill/>
          <a:ln w="9525">
            <a:noFill/>
            <a:miter lim="800000"/>
            <a:headEnd/>
            <a:tailEnd/>
          </a:ln>
        </p:spPr>
        <p:txBody>
          <a:bodyPr>
            <a:prstTxWarp prst="textNoShape">
              <a:avLst/>
            </a:prstTxWarp>
          </a:bodyPr>
          <a:lstStyle/>
          <a:p>
            <a:r>
              <a:rPr lang="en-US" sz="2400" i="1" dirty="0">
                <a:latin typeface="Cambria"/>
              </a:rPr>
              <a:t>I </a:t>
            </a:r>
            <a:r>
              <a:rPr lang="en-US" sz="2400" dirty="0"/>
              <a:t>= no. pole figures; </a:t>
            </a:r>
            <a:br>
              <a:rPr lang="en-US" sz="2400" dirty="0"/>
            </a:br>
            <a:r>
              <a:rPr lang="en-US" sz="2400" i="1" dirty="0">
                <a:latin typeface="Cambria"/>
              </a:rPr>
              <a:t>M </a:t>
            </a:r>
            <a:r>
              <a:rPr lang="en-US" sz="2400" dirty="0"/>
              <a:t>= multiplicity; </a:t>
            </a:r>
            <a:br>
              <a:rPr lang="en-US" sz="2400" dirty="0"/>
            </a:br>
            <a:r>
              <a:rPr lang="en-US" sz="2400" i="1" dirty="0">
                <a:latin typeface="Cambria"/>
              </a:rPr>
              <a:t>N </a:t>
            </a:r>
            <a:r>
              <a:rPr lang="en-US" sz="2400" dirty="0"/>
              <a:t>= normalization; </a:t>
            </a:r>
            <a:br>
              <a:rPr lang="en-US" sz="2400" dirty="0"/>
            </a:br>
            <a:r>
              <a:rPr lang="en-US" sz="2400" i="1" dirty="0" err="1">
                <a:latin typeface="Cambria"/>
              </a:rPr>
              <a:t>f</a:t>
            </a:r>
            <a:r>
              <a:rPr lang="en-US" sz="2400" i="1" dirty="0">
                <a:latin typeface="Cambria"/>
              </a:rPr>
              <a:t> </a:t>
            </a:r>
            <a:r>
              <a:rPr lang="en-US" sz="2400" dirty="0"/>
              <a:t>= intensity in the orientation distribution; </a:t>
            </a:r>
            <a:r>
              <a:rPr lang="en-US" sz="2400" dirty="0" smtClean="0"/>
              <a:t/>
            </a:r>
            <a:br>
              <a:rPr lang="en-US" sz="2400" dirty="0" smtClean="0"/>
            </a:br>
            <a:r>
              <a:rPr lang="en-US" sz="2400" i="1" dirty="0" err="1" smtClean="0">
                <a:latin typeface="Cambria"/>
              </a:rPr>
              <a:t>p</a:t>
            </a:r>
            <a:r>
              <a:rPr lang="en-US" sz="2400" i="1" dirty="0" smtClean="0">
                <a:latin typeface="Cambria"/>
              </a:rPr>
              <a:t> </a:t>
            </a:r>
            <a:r>
              <a:rPr lang="en-US" sz="2400" dirty="0"/>
              <a:t>= pole figure intensity; </a:t>
            </a:r>
            <a:br>
              <a:rPr lang="en-US" sz="2400" dirty="0"/>
            </a:br>
            <a:r>
              <a:rPr lang="en-US" sz="2400" i="1" dirty="0" err="1">
                <a:latin typeface="Cambria"/>
              </a:rPr>
              <a:t>m</a:t>
            </a:r>
            <a:r>
              <a:rPr lang="en-US" sz="2400" i="1" dirty="0">
                <a:latin typeface="Cambria"/>
              </a:rPr>
              <a:t> </a:t>
            </a:r>
            <a:r>
              <a:rPr lang="en-US" sz="2400" dirty="0"/>
              <a:t>= pole figure index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FBEB661-C858-C74A-85A3-B1982BDB3FCD}" type="slidenum">
              <a:rPr lang="en-US" smtClean="0"/>
              <a:pPr>
                <a:defRPr/>
              </a:pPr>
              <a:t>25</a:t>
            </a:fld>
            <a:endParaRPr lang="en-US"/>
          </a:p>
        </p:txBody>
      </p:sp>
      <p:sp>
        <p:nvSpPr>
          <p:cNvPr id="35844" name="Rectangle 2"/>
          <p:cNvSpPr>
            <a:spLocks noGrp="1" noChangeArrowheads="1"/>
          </p:cNvSpPr>
          <p:nvPr>
            <p:ph type="title"/>
          </p:nvPr>
        </p:nvSpPr>
        <p:spPr/>
        <p:txBody>
          <a:bodyPr/>
          <a:lstStyle/>
          <a:p>
            <a:r>
              <a:rPr lang="en-US"/>
              <a:t>Iteration on OD values</a:t>
            </a:r>
          </a:p>
        </p:txBody>
      </p:sp>
      <p:sp>
        <p:nvSpPr>
          <p:cNvPr id="35845" name="Rectangle 3"/>
          <p:cNvSpPr>
            <a:spLocks noGrp="1" noChangeArrowheads="1"/>
          </p:cNvSpPr>
          <p:nvPr>
            <p:ph type="body" idx="1"/>
          </p:nvPr>
        </p:nvSpPr>
        <p:spPr>
          <a:xfrm>
            <a:off x="685800" y="1981200"/>
            <a:ext cx="7772400" cy="1143000"/>
          </a:xfrm>
        </p:spPr>
        <p:txBody>
          <a:bodyPr/>
          <a:lstStyle/>
          <a:p>
            <a:r>
              <a:rPr lang="en-US"/>
              <a:t>Iteration to Refine the Orientation Distribution:</a:t>
            </a:r>
          </a:p>
        </p:txBody>
      </p:sp>
      <p:graphicFrame>
        <p:nvGraphicFramePr>
          <p:cNvPr id="35842" name="Object 2"/>
          <p:cNvGraphicFramePr>
            <a:graphicFrameLocks noChangeAspect="1"/>
          </p:cNvGraphicFramePr>
          <p:nvPr/>
        </p:nvGraphicFramePr>
        <p:xfrm>
          <a:off x="1295400" y="2819400"/>
          <a:ext cx="6754813" cy="2744788"/>
        </p:xfrm>
        <a:graphic>
          <a:graphicData uri="http://schemas.openxmlformats.org/presentationml/2006/ole">
            <mc:AlternateContent xmlns:mc="http://schemas.openxmlformats.org/markup-compatibility/2006">
              <mc:Choice xmlns:v="urn:schemas-microsoft-com:vml" Requires="v">
                <p:oleObj spid="_x0000_s35862" name="Equation" r:id="rId3" imgW="2501900" imgH="1016000" progId="Equation.3">
                  <p:embed/>
                </p:oleObj>
              </mc:Choice>
              <mc:Fallback>
                <p:oleObj name="Equation" r:id="rId3" imgW="2501900" imgH="1016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819400"/>
                        <a:ext cx="675481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extBox 5"/>
          <p:cNvSpPr txBox="1"/>
          <p:nvPr/>
        </p:nvSpPr>
        <p:spPr>
          <a:xfrm>
            <a:off x="685801" y="5867400"/>
            <a:ext cx="8001000" cy="923330"/>
          </a:xfrm>
          <a:prstGeom prst="rect">
            <a:avLst/>
          </a:prstGeom>
          <a:noFill/>
        </p:spPr>
        <p:txBody>
          <a:bodyPr wrap="square" rtlCol="0">
            <a:spAutoFit/>
          </a:bodyPr>
          <a:lstStyle/>
          <a:p>
            <a:r>
              <a:rPr lang="en-US" dirty="0" smtClean="0"/>
              <a:t>Note: the correction is squared in the second iteration (in the WIMV program), provided that the intensity is to be increased.  This sharpens the distribution.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39C3E3F-4109-8D4A-95ED-CBB8BA99FE5E}" type="slidenum">
              <a:rPr lang="en-US" smtClean="0"/>
              <a:pPr>
                <a:defRPr/>
              </a:pPr>
              <a:t>26</a:t>
            </a:fld>
            <a:endParaRPr lang="en-US"/>
          </a:p>
        </p:txBody>
      </p:sp>
      <p:sp>
        <p:nvSpPr>
          <p:cNvPr id="36867" name="Rectangle 2"/>
          <p:cNvSpPr>
            <a:spLocks noGrp="1" noChangeArrowheads="1"/>
          </p:cNvSpPr>
          <p:nvPr>
            <p:ph type="title"/>
          </p:nvPr>
        </p:nvSpPr>
        <p:spPr>
          <a:xfrm>
            <a:off x="685800" y="609600"/>
            <a:ext cx="2667000" cy="2514600"/>
          </a:xfrm>
        </p:spPr>
        <p:txBody>
          <a:bodyPr/>
          <a:lstStyle/>
          <a:p>
            <a:r>
              <a:rPr lang="en-US"/>
              <a:t>Flow Chart</a:t>
            </a:r>
          </a:p>
        </p:txBody>
      </p:sp>
      <p:pic>
        <p:nvPicPr>
          <p:cNvPr id="36868" name="Picture 4"/>
          <p:cNvPicPr>
            <a:picLocks noChangeAspect="1" noChangeArrowheads="1"/>
          </p:cNvPicPr>
          <p:nvPr/>
        </p:nvPicPr>
        <p:blipFill>
          <a:blip r:embed="rId2"/>
          <a:srcRect/>
          <a:stretch>
            <a:fillRect/>
          </a:stretch>
        </p:blipFill>
        <p:spPr bwMode="auto">
          <a:xfrm>
            <a:off x="2973388" y="152400"/>
            <a:ext cx="4799012" cy="6577013"/>
          </a:xfrm>
          <a:prstGeom prst="rect">
            <a:avLst/>
          </a:prstGeom>
          <a:noFill/>
          <a:ln w="9525">
            <a:noFill/>
            <a:miter lim="800000"/>
            <a:headEnd/>
            <a:tailEnd/>
          </a:ln>
        </p:spPr>
      </p:pic>
      <p:sp>
        <p:nvSpPr>
          <p:cNvPr id="36869" name="Text Box 5"/>
          <p:cNvSpPr txBox="1">
            <a:spLocks noChangeArrowheads="1"/>
          </p:cNvSpPr>
          <p:nvPr/>
        </p:nvSpPr>
        <p:spPr bwMode="auto">
          <a:xfrm>
            <a:off x="898525" y="5927725"/>
            <a:ext cx="3616194" cy="461665"/>
          </a:xfrm>
          <a:prstGeom prst="rect">
            <a:avLst/>
          </a:prstGeom>
          <a:noFill/>
          <a:ln w="9525">
            <a:noFill/>
            <a:miter lim="800000"/>
            <a:headEnd/>
            <a:tailEnd/>
          </a:ln>
        </p:spPr>
        <p:txBody>
          <a:bodyPr wrap="none">
            <a:prstTxWarp prst="textNoShape">
              <a:avLst/>
            </a:prstTxWarp>
            <a:spAutoFit/>
          </a:bodyPr>
          <a:lstStyle/>
          <a:p>
            <a:r>
              <a:rPr lang="en-US" sz="2400" dirty="0">
                <a:latin typeface="Cambria"/>
              </a:rPr>
              <a:t>[</a:t>
            </a:r>
            <a:r>
              <a:rPr lang="en-US" sz="2400" dirty="0" err="1" smtClean="0">
                <a:latin typeface="Cambria"/>
              </a:rPr>
              <a:t>Kocks</a:t>
            </a:r>
            <a:r>
              <a:rPr lang="en-US" sz="2400" dirty="0" smtClean="0">
                <a:latin typeface="Cambria"/>
              </a:rPr>
              <a:t> Tomé </a:t>
            </a:r>
            <a:r>
              <a:rPr lang="en-US" sz="2400" dirty="0" err="1" smtClean="0">
                <a:latin typeface="Cambria"/>
              </a:rPr>
              <a:t>Wenk</a:t>
            </a:r>
            <a:r>
              <a:rPr lang="en-US" sz="2400" dirty="0" smtClean="0">
                <a:latin typeface="Cambria"/>
              </a:rPr>
              <a:t>, </a:t>
            </a:r>
            <a:r>
              <a:rPr lang="en-US" sz="2400" dirty="0">
                <a:latin typeface="Cambria"/>
              </a:rPr>
              <a:t>Ch.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289264C-C647-6843-A9BD-85D1B6743A03}" type="slidenum">
              <a:rPr lang="en-US" smtClean="0"/>
              <a:pPr>
                <a:defRPr/>
              </a:pPr>
              <a:t>27</a:t>
            </a:fld>
            <a:endParaRPr lang="en-US"/>
          </a:p>
        </p:txBody>
      </p:sp>
      <p:sp>
        <p:nvSpPr>
          <p:cNvPr id="37892" name="Rectangle 2"/>
          <p:cNvSpPr>
            <a:spLocks noGrp="1" noChangeArrowheads="1"/>
          </p:cNvSpPr>
          <p:nvPr>
            <p:ph type="title"/>
          </p:nvPr>
        </p:nvSpPr>
        <p:spPr>
          <a:xfrm>
            <a:off x="685800" y="381000"/>
            <a:ext cx="7772400" cy="1143000"/>
          </a:xfrm>
        </p:spPr>
        <p:txBody>
          <a:bodyPr/>
          <a:lstStyle/>
          <a:p>
            <a:r>
              <a:rPr lang="en-US" sz="4800">
                <a:latin typeface="Palatino" charset="0"/>
              </a:rPr>
              <a:t>“RP” Error</a:t>
            </a:r>
            <a:endParaRPr lang="en-US">
              <a:solidFill>
                <a:schemeClr val="tx1"/>
              </a:solidFill>
              <a:latin typeface="Palatino" charset="0"/>
            </a:endParaRPr>
          </a:p>
        </p:txBody>
      </p:sp>
      <p:sp>
        <p:nvSpPr>
          <p:cNvPr id="37893" name="Rectangle 3"/>
          <p:cNvSpPr>
            <a:spLocks noGrp="1" noChangeArrowheads="1"/>
          </p:cNvSpPr>
          <p:nvPr>
            <p:ph type="body" idx="1"/>
          </p:nvPr>
        </p:nvSpPr>
        <p:spPr>
          <a:xfrm>
            <a:off x="685800" y="3886200"/>
            <a:ext cx="7772400" cy="2971800"/>
          </a:xfrm>
        </p:spPr>
        <p:txBody>
          <a:bodyPr/>
          <a:lstStyle/>
          <a:p>
            <a:r>
              <a:rPr lang="en-US" dirty="0"/>
              <a:t>RP: RMS value of relative error (∆</a:t>
            </a:r>
            <a:r>
              <a:rPr lang="en-US" i="1" dirty="0"/>
              <a:t>P/P</a:t>
            </a:r>
            <a:r>
              <a:rPr lang="en-US" dirty="0"/>
              <a:t>)</a:t>
            </a:r>
            <a:br>
              <a:rPr lang="en-US" dirty="0"/>
            </a:br>
            <a:r>
              <a:rPr lang="en-US" dirty="0"/>
              <a:t>- not defined for </a:t>
            </a:r>
            <a:r>
              <a:rPr lang="en-US" i="1" dirty="0" err="1">
                <a:latin typeface="Cambria"/>
              </a:rPr>
              <a:t>f</a:t>
            </a:r>
            <a:r>
              <a:rPr lang="en-US" i="1" dirty="0">
                <a:latin typeface="Cambria"/>
              </a:rPr>
              <a:t>=0</a:t>
            </a:r>
            <a:r>
              <a:rPr lang="en-US" dirty="0" smtClean="0"/>
              <a:t>.</a:t>
            </a:r>
          </a:p>
          <a:p>
            <a:r>
              <a:rPr lang="en-US" dirty="0" smtClean="0"/>
              <a:t>Note: this definition of the RP error, which is output by the WIMV code (part of </a:t>
            </a:r>
            <a:r>
              <a:rPr lang="en-US" dirty="0" err="1" smtClean="0"/>
              <a:t>popLA</a:t>
            </a:r>
            <a:r>
              <a:rPr lang="en-US" dirty="0" smtClean="0"/>
              <a:t>) in each iteration, was updated to reflect the actual code, Sept. 2011.</a:t>
            </a:r>
            <a:endParaRPr lang="en-US" dirty="0"/>
          </a:p>
        </p:txBody>
      </p:sp>
      <p:graphicFrame>
        <p:nvGraphicFramePr>
          <p:cNvPr id="37890" name="Object 2"/>
          <p:cNvGraphicFramePr>
            <a:graphicFrameLocks noChangeAspect="1"/>
          </p:cNvGraphicFramePr>
          <p:nvPr/>
        </p:nvGraphicFramePr>
        <p:xfrm>
          <a:off x="817563" y="1873250"/>
          <a:ext cx="7531100" cy="1593850"/>
        </p:xfrm>
        <a:graphic>
          <a:graphicData uri="http://schemas.openxmlformats.org/presentationml/2006/ole">
            <mc:AlternateContent xmlns:mc="http://schemas.openxmlformats.org/markup-compatibility/2006">
              <mc:Choice xmlns:v="urn:schemas-microsoft-com:vml" Requires="v">
                <p:oleObj spid="_x0000_s37910" name="Equation" r:id="rId3" imgW="2159000" imgH="457200" progId="Equation.3">
                  <p:embed/>
                </p:oleObj>
              </mc:Choice>
              <mc:Fallback>
                <p:oleObj name="Equation" r:id="rId3" imgW="21590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1873250"/>
                        <a:ext cx="75311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A8B28EB-FE52-894E-9ED7-38FB9C5EA930}" type="slidenum">
              <a:rPr lang="en-US" smtClean="0"/>
              <a:pPr>
                <a:defRPr/>
              </a:pPr>
              <a:t>28</a:t>
            </a:fld>
            <a:endParaRPr lang="en-US"/>
          </a:p>
        </p:txBody>
      </p:sp>
      <p:sp>
        <p:nvSpPr>
          <p:cNvPr id="38915" name="Rectangle 2"/>
          <p:cNvSpPr>
            <a:spLocks noGrp="1" noChangeArrowheads="1"/>
          </p:cNvSpPr>
          <p:nvPr>
            <p:ph type="title"/>
          </p:nvPr>
        </p:nvSpPr>
        <p:spPr/>
        <p:txBody>
          <a:bodyPr/>
          <a:lstStyle/>
          <a:p>
            <a:r>
              <a:rPr lang="en-US"/>
              <a:t>Discrete Method: Advantages</a:t>
            </a:r>
          </a:p>
        </p:txBody>
      </p:sp>
      <p:sp>
        <p:nvSpPr>
          <p:cNvPr id="38916" name="Rectangle 3"/>
          <p:cNvSpPr>
            <a:spLocks noGrp="1" noChangeArrowheads="1"/>
          </p:cNvSpPr>
          <p:nvPr>
            <p:ph type="body" idx="1"/>
          </p:nvPr>
        </p:nvSpPr>
        <p:spPr/>
        <p:txBody>
          <a:bodyPr/>
          <a:lstStyle/>
          <a:p>
            <a:r>
              <a:rPr lang="en-US" dirty="0"/>
              <a:t>Ghost problem automatically avoided by requirement of </a:t>
            </a:r>
            <a:r>
              <a:rPr lang="en-US" i="1" dirty="0" err="1" smtClean="0">
                <a:latin typeface="Cambria"/>
              </a:rPr>
              <a:t>f</a:t>
            </a:r>
            <a:r>
              <a:rPr lang="en-US" i="1" dirty="0" smtClean="0">
                <a:latin typeface="Cambria"/>
              </a:rPr>
              <a:t> &gt;0</a:t>
            </a:r>
            <a:r>
              <a:rPr lang="en-US" dirty="0" smtClean="0"/>
              <a:t> </a:t>
            </a:r>
            <a:r>
              <a:rPr lang="en-US" dirty="0"/>
              <a:t>in the solution.</a:t>
            </a:r>
          </a:p>
          <a:p>
            <a:r>
              <a:rPr lang="en-US" dirty="0"/>
              <a:t>Zero range in PFs </a:t>
            </a:r>
            <a:r>
              <a:rPr lang="en-US" dirty="0" smtClean="0"/>
              <a:t>(i.e. an intensity value  = 0) automatically </a:t>
            </a:r>
            <a:r>
              <a:rPr lang="en-US" dirty="0"/>
              <a:t>leads to zero range in the OD.</a:t>
            </a:r>
          </a:p>
          <a:p>
            <a:r>
              <a:rPr lang="en-US" dirty="0"/>
              <a:t>Much more efficient for lower symmetry crystal classes: useful results obtainable for </a:t>
            </a:r>
            <a:r>
              <a:rPr lang="en-US" dirty="0" smtClean="0"/>
              <a:t>only three </a:t>
            </a:r>
            <a:r>
              <a:rPr lang="en-US" dirty="0"/>
              <a:t>measured PFs.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0703D83-3603-0142-919A-D442FBD1D302}" type="slidenum">
              <a:rPr lang="en-US" smtClean="0"/>
              <a:pPr>
                <a:defRPr/>
              </a:pPr>
              <a:t>29</a:t>
            </a:fld>
            <a:endParaRPr lang="en-US"/>
          </a:p>
        </p:txBody>
      </p:sp>
      <p:sp>
        <p:nvSpPr>
          <p:cNvPr id="39939" name="Rectangle 2"/>
          <p:cNvSpPr>
            <a:spLocks noGrp="1" noChangeArrowheads="1"/>
          </p:cNvSpPr>
          <p:nvPr>
            <p:ph type="title"/>
          </p:nvPr>
        </p:nvSpPr>
        <p:spPr>
          <a:xfrm>
            <a:off x="685800" y="228600"/>
            <a:ext cx="7772400" cy="1143000"/>
          </a:xfrm>
        </p:spPr>
        <p:txBody>
          <a:bodyPr/>
          <a:lstStyle/>
          <a:p>
            <a:r>
              <a:rPr lang="en-US"/>
              <a:t>Discrete Method: Disadvantages</a:t>
            </a:r>
          </a:p>
        </p:txBody>
      </p:sp>
      <p:sp>
        <p:nvSpPr>
          <p:cNvPr id="39940" name="Rectangle 3"/>
          <p:cNvSpPr>
            <a:spLocks noGrp="1" noChangeArrowheads="1"/>
          </p:cNvSpPr>
          <p:nvPr>
            <p:ph type="body" idx="1"/>
          </p:nvPr>
        </p:nvSpPr>
        <p:spPr>
          <a:xfrm>
            <a:off x="685800" y="1524000"/>
            <a:ext cx="7772400" cy="4495800"/>
          </a:xfrm>
        </p:spPr>
        <p:txBody>
          <a:bodyPr/>
          <a:lstStyle/>
          <a:p>
            <a:r>
              <a:rPr lang="en-US" dirty="0"/>
              <a:t>Susceptible to noise (filtering possible).</a:t>
            </a:r>
          </a:p>
          <a:p>
            <a:r>
              <a:rPr lang="en-US" dirty="0"/>
              <a:t>Normalization of PF data is critical (harmonic analysis helps with this).</a:t>
            </a:r>
          </a:p>
          <a:p>
            <a:r>
              <a:rPr lang="en-US" dirty="0"/>
              <a:t>Depending on OD resolution, large set of numbers required for representation (~5,000 points for 5x5x5 grid in Euler space), although the speed and memory capacity of modern PCs have eliminated this problem.</a:t>
            </a:r>
          </a:p>
          <a:p>
            <a:r>
              <a:rPr lang="en-US" dirty="0"/>
              <a:t>Pointer matrix is also large, e.g. 5.10</a:t>
            </a:r>
            <a:r>
              <a:rPr lang="en-US" baseline="30000" dirty="0"/>
              <a:t>5</a:t>
            </a:r>
            <a:r>
              <a:rPr lang="en-US" dirty="0"/>
              <a:t> points required for </a:t>
            </a:r>
            <a:r>
              <a:rPr lang="en-US" dirty="0" smtClean="0"/>
              <a:t>OD ↔ </a:t>
            </a:r>
            <a:r>
              <a:rPr lang="en-US" dirty="0"/>
              <a:t>{111}, {200} &amp; {220} PFs.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 2</a:t>
            </a:r>
            <a:endParaRPr lang="en-US" dirty="0"/>
          </a:p>
        </p:txBody>
      </p:sp>
      <p:sp>
        <p:nvSpPr>
          <p:cNvPr id="3" name="Content Placeholder 2"/>
          <p:cNvSpPr>
            <a:spLocks noGrp="1"/>
          </p:cNvSpPr>
          <p:nvPr>
            <p:ph idx="1"/>
          </p:nvPr>
        </p:nvSpPr>
        <p:spPr/>
        <p:txBody>
          <a:bodyPr/>
          <a:lstStyle/>
          <a:p>
            <a:pPr>
              <a:buNone/>
            </a:pPr>
            <a:r>
              <a:rPr lang="en-US" i="1" dirty="0" smtClean="0">
                <a:latin typeface="Cambria"/>
              </a:rPr>
              <a:t>I </a:t>
            </a:r>
            <a:r>
              <a:rPr lang="en-US" dirty="0" smtClean="0"/>
              <a:t>= no. pole figures </a:t>
            </a:r>
          </a:p>
          <a:p>
            <a:pPr>
              <a:buNone/>
            </a:pPr>
            <a:r>
              <a:rPr lang="en-US" i="1" dirty="0" smtClean="0">
                <a:latin typeface="Cambria"/>
              </a:rPr>
              <a:t>M </a:t>
            </a:r>
            <a:r>
              <a:rPr lang="en-US" dirty="0" smtClean="0"/>
              <a:t>= multiplicity </a:t>
            </a:r>
          </a:p>
          <a:p>
            <a:pPr>
              <a:buNone/>
            </a:pPr>
            <a:r>
              <a:rPr lang="en-US" i="1" dirty="0" smtClean="0">
                <a:latin typeface="Cambria"/>
              </a:rPr>
              <a:t>N </a:t>
            </a:r>
            <a:r>
              <a:rPr lang="en-US" dirty="0" smtClean="0"/>
              <a:t>= normalization</a:t>
            </a:r>
          </a:p>
          <a:p>
            <a:pPr>
              <a:buNone/>
            </a:pPr>
            <a:r>
              <a:rPr lang="en-US" i="1" dirty="0" err="1" smtClean="0">
                <a:latin typeface="Cambria"/>
              </a:rPr>
              <a:t>y</a:t>
            </a:r>
            <a:r>
              <a:rPr lang="en-US" i="1" dirty="0" smtClean="0">
                <a:latin typeface="Cambria"/>
              </a:rPr>
              <a:t> </a:t>
            </a:r>
            <a:r>
              <a:rPr lang="en-US" dirty="0" smtClean="0"/>
              <a:t>= connectivity matrix between pole figures and orientation distribution space</a:t>
            </a:r>
          </a:p>
          <a:p>
            <a:pPr>
              <a:buNone/>
            </a:pPr>
            <a:r>
              <a:rPr lang="en-US" i="1" dirty="0" err="1" smtClean="0">
                <a:latin typeface="Cambria"/>
              </a:rPr>
              <a:t>f</a:t>
            </a:r>
            <a:r>
              <a:rPr lang="en-US" i="1" dirty="0" smtClean="0">
                <a:latin typeface="Cambria"/>
              </a:rPr>
              <a:t> </a:t>
            </a:r>
            <a:r>
              <a:rPr lang="en-US" dirty="0" smtClean="0"/>
              <a:t>= intensity in the orientation distribution</a:t>
            </a:r>
          </a:p>
          <a:p>
            <a:pPr>
              <a:buNone/>
            </a:pPr>
            <a:r>
              <a:rPr lang="en-US" i="1" dirty="0" err="1" smtClean="0">
                <a:latin typeface="Cambria"/>
              </a:rPr>
              <a:t>p</a:t>
            </a:r>
            <a:r>
              <a:rPr lang="en-US" i="1" dirty="0" smtClean="0">
                <a:latin typeface="Cambria"/>
              </a:rPr>
              <a:t> </a:t>
            </a:r>
            <a:r>
              <a:rPr lang="en-US" dirty="0" smtClean="0"/>
              <a:t>= pole figure intensity</a:t>
            </a:r>
          </a:p>
          <a:p>
            <a:pPr>
              <a:buNone/>
            </a:pPr>
            <a:r>
              <a:rPr lang="en-US" i="1" dirty="0" err="1" smtClean="0">
                <a:latin typeface="Cambria"/>
              </a:rPr>
              <a:t>m</a:t>
            </a:r>
            <a:r>
              <a:rPr lang="en-US" i="1" dirty="0" smtClean="0">
                <a:latin typeface="Cambria"/>
              </a:rPr>
              <a:t> </a:t>
            </a:r>
            <a:r>
              <a:rPr lang="en-US" dirty="0" smtClean="0"/>
              <a:t>= pole figure index</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err="1" smtClean="0"/>
              <a:t>MTex</a:t>
            </a:r>
            <a:r>
              <a:rPr lang="en-US" dirty="0" smtClean="0"/>
              <a:t> method</a:t>
            </a:r>
            <a:endParaRPr lang="en-US" dirty="0"/>
          </a:p>
        </p:txBody>
      </p:sp>
      <p:sp>
        <p:nvSpPr>
          <p:cNvPr id="3" name="Content Placeholder 2"/>
          <p:cNvSpPr>
            <a:spLocks noGrp="1"/>
          </p:cNvSpPr>
          <p:nvPr>
            <p:ph idx="1"/>
          </p:nvPr>
        </p:nvSpPr>
        <p:spPr>
          <a:xfrm>
            <a:off x="685800" y="990600"/>
            <a:ext cx="7772400" cy="4114800"/>
          </a:xfrm>
        </p:spPr>
        <p:txBody>
          <a:bodyPr/>
          <a:lstStyle/>
          <a:p>
            <a:r>
              <a:rPr lang="en-US" dirty="0" smtClean="0"/>
              <a:t>From the 2008 paper, the method uses advanced numerical analysis to find a best-fit ODF from pole figure data.</a:t>
            </a:r>
          </a:p>
          <a:p>
            <a:r>
              <a:rPr lang="en-US" dirty="0" smtClean="0"/>
              <a:t>“…</a:t>
            </a:r>
            <a:r>
              <a:rPr lang="en-US" dirty="0"/>
              <a:t>is the </a:t>
            </a:r>
            <a:r>
              <a:rPr lang="en-US" dirty="0" smtClean="0"/>
              <a:t>approximation </a:t>
            </a:r>
            <a:r>
              <a:rPr lang="en-US" dirty="0"/>
              <a:t>by finite linear combinations of radially symmetric functions, i.e. by functions of the </a:t>
            </a:r>
            <a:r>
              <a:rPr lang="en-US" dirty="0" smtClean="0"/>
              <a:t>form:”</a:t>
            </a:r>
            <a:endParaRPr lang="en-US" dirty="0"/>
          </a:p>
        </p:txBody>
      </p:sp>
      <p:sp>
        <p:nvSpPr>
          <p:cNvPr id="4" name="Slide Number Placeholder 3"/>
          <p:cNvSpPr>
            <a:spLocks noGrp="1"/>
          </p:cNvSpPr>
          <p:nvPr>
            <p:ph type="sldNum" sz="quarter" idx="12"/>
          </p:nvPr>
        </p:nvSpPr>
        <p:spPr>
          <a:xfrm>
            <a:off x="0" y="0"/>
            <a:ext cx="533400" cy="304800"/>
          </a:xfrm>
        </p:spPr>
        <p:txBody>
          <a:bodyPr/>
          <a:lstStyle/>
          <a:p>
            <a:pPr>
              <a:defRPr/>
            </a:pPr>
            <a:fld id="{48EEE1DC-BBE6-674A-9F30-59C5754E4F9E}" type="slidenum">
              <a:rPr lang="en-US" smtClean="0"/>
              <a:pPr>
                <a:defRPr/>
              </a:pPr>
              <a:t>30</a:t>
            </a:fld>
            <a:endParaRPr lang="en-US"/>
          </a:p>
        </p:txBody>
      </p:sp>
      <p:pic>
        <p:nvPicPr>
          <p:cNvPr id="6" name="Picture 5"/>
          <p:cNvPicPr>
            <a:picLocks noChangeAspect="1"/>
          </p:cNvPicPr>
          <p:nvPr/>
        </p:nvPicPr>
        <p:blipFill>
          <a:blip r:embed="rId2"/>
          <a:stretch>
            <a:fillRect/>
          </a:stretch>
        </p:blipFill>
        <p:spPr>
          <a:xfrm>
            <a:off x="1943100" y="3810000"/>
            <a:ext cx="4991100" cy="1524000"/>
          </a:xfrm>
          <a:prstGeom prst="rect">
            <a:avLst/>
          </a:prstGeom>
        </p:spPr>
      </p:pic>
      <p:sp>
        <p:nvSpPr>
          <p:cNvPr id="7" name="Rectangle 6"/>
          <p:cNvSpPr/>
          <p:nvPr/>
        </p:nvSpPr>
        <p:spPr>
          <a:xfrm>
            <a:off x="1066801" y="5486400"/>
            <a:ext cx="7239000" cy="707886"/>
          </a:xfrm>
          <a:prstGeom prst="rect">
            <a:avLst/>
          </a:prstGeom>
        </p:spPr>
        <p:txBody>
          <a:bodyPr wrap="square">
            <a:spAutoFit/>
          </a:bodyPr>
          <a:lstStyle/>
          <a:p>
            <a:r>
              <a:rPr lang="en-US" sz="2000" dirty="0" smtClean="0">
                <a:latin typeface="Symbol" charset="2"/>
                <a:cs typeface="Symbol" charset="2"/>
              </a:rPr>
              <a:t>Y</a:t>
            </a:r>
            <a:r>
              <a:rPr lang="en-US" sz="2000" dirty="0" smtClean="0"/>
              <a:t> is </a:t>
            </a:r>
            <a:r>
              <a:rPr lang="en-US" sz="2000" dirty="0"/>
              <a:t>a non-negative radially symmetric function and </a:t>
            </a:r>
            <a:r>
              <a:rPr lang="en-US" sz="2000" b="1" dirty="0" smtClean="0"/>
              <a:t>g</a:t>
            </a:r>
            <a:r>
              <a:rPr lang="en-US" sz="2000" baseline="-25000" dirty="0" smtClean="0"/>
              <a:t>1</a:t>
            </a:r>
            <a:r>
              <a:rPr lang="en-US" sz="2000" dirty="0" smtClean="0"/>
              <a:t>,..., </a:t>
            </a:r>
            <a:r>
              <a:rPr lang="en-US" sz="2000" b="1" dirty="0" err="1"/>
              <a:t>g</a:t>
            </a:r>
            <a:r>
              <a:rPr lang="en-US" sz="2000" baseline="-25000" dirty="0" err="1"/>
              <a:t>M</a:t>
            </a:r>
            <a:r>
              <a:rPr lang="en-US" sz="2000" dirty="0"/>
              <a:t> is a set of nodes in the domain of rotations.</a:t>
            </a:r>
          </a:p>
        </p:txBody>
      </p:sp>
    </p:spTree>
    <p:extLst>
      <p:ext uri="{BB962C8B-B14F-4D97-AF65-F5344CB8AC3E}">
        <p14:creationId xmlns:p14="http://schemas.microsoft.com/office/powerpoint/2010/main" val="2951605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9D4D60B-B225-B94C-8291-87EDDDC235CE}" type="slidenum">
              <a:rPr lang="en-US" smtClean="0"/>
              <a:pPr>
                <a:defRPr/>
              </a:pPr>
              <a:t>31</a:t>
            </a:fld>
            <a:endParaRPr lang="en-US"/>
          </a:p>
        </p:txBody>
      </p:sp>
      <p:sp>
        <p:nvSpPr>
          <p:cNvPr id="40963" name="Rectangle 2"/>
          <p:cNvSpPr>
            <a:spLocks noGrp="1" noChangeArrowheads="1"/>
          </p:cNvSpPr>
          <p:nvPr>
            <p:ph type="title"/>
          </p:nvPr>
        </p:nvSpPr>
        <p:spPr>
          <a:xfrm>
            <a:off x="685800" y="152400"/>
            <a:ext cx="7772400" cy="1143000"/>
          </a:xfrm>
        </p:spPr>
        <p:txBody>
          <a:bodyPr/>
          <a:lstStyle/>
          <a:p>
            <a:r>
              <a:rPr lang="en-US"/>
              <a:t>Texture index, strength</a:t>
            </a:r>
          </a:p>
        </p:txBody>
      </p:sp>
      <p:sp>
        <p:nvSpPr>
          <p:cNvPr id="22531" name="Rectangle 3"/>
          <p:cNvSpPr>
            <a:spLocks noGrp="1" noChangeArrowheads="1"/>
          </p:cNvSpPr>
          <p:nvPr>
            <p:ph type="body" idx="1"/>
          </p:nvPr>
        </p:nvSpPr>
        <p:spPr>
          <a:xfrm>
            <a:off x="685800" y="1219200"/>
            <a:ext cx="7848600" cy="5334000"/>
          </a:xfrm>
        </p:spPr>
        <p:txBody>
          <a:bodyPr/>
          <a:lstStyle/>
          <a:p>
            <a:pPr>
              <a:lnSpc>
                <a:spcPct val="90000"/>
              </a:lnSpc>
              <a:defRPr/>
            </a:pPr>
            <a:r>
              <a:rPr lang="en-US" sz="1800" dirty="0">
                <a:ea typeface="+mn-ea"/>
                <a:cs typeface="+mn-cs"/>
              </a:rPr>
              <a:t>Second moment of the OD provides a scalar measure of the randomness, or lack of it in the texture:</a:t>
            </a:r>
            <a:br>
              <a:rPr lang="en-US" sz="1800" dirty="0">
                <a:ea typeface="+mn-ea"/>
                <a:cs typeface="+mn-cs"/>
              </a:rPr>
            </a:br>
            <a:r>
              <a:rPr lang="en-US" sz="1800" dirty="0">
                <a:ea typeface="+mn-ea"/>
                <a:cs typeface="+mn-cs"/>
              </a:rPr>
              <a:t/>
            </a:r>
            <a:br>
              <a:rPr lang="en-US" sz="1800" dirty="0">
                <a:ea typeface="+mn-ea"/>
                <a:cs typeface="+mn-cs"/>
              </a:rPr>
            </a:br>
            <a:r>
              <a:rPr lang="en-US" sz="1800" dirty="0">
                <a:solidFill>
                  <a:srgbClr val="F50817"/>
                </a:solidFill>
                <a:effectLst>
                  <a:outerShdw blurRad="38100" dist="38100" dir="2700000" algn="tl">
                    <a:srgbClr val="DDDDDD"/>
                  </a:outerShdw>
                </a:effectLst>
                <a:ea typeface="+mn-ea"/>
                <a:cs typeface="+mn-cs"/>
              </a:rPr>
              <a:t>Texture Index = &lt;f</a:t>
            </a:r>
            <a:r>
              <a:rPr lang="en-US" sz="1800" baseline="30000" dirty="0">
                <a:solidFill>
                  <a:srgbClr val="F50817"/>
                </a:solidFill>
                <a:effectLst>
                  <a:outerShdw blurRad="38100" dist="38100" dir="2700000" algn="tl">
                    <a:srgbClr val="DDDDDD"/>
                  </a:outerShdw>
                </a:effectLst>
                <a:ea typeface="+mn-ea"/>
                <a:cs typeface="+mn-cs"/>
              </a:rPr>
              <a:t>2</a:t>
            </a:r>
            <a:r>
              <a:rPr lang="en-US" sz="1800" dirty="0">
                <a:solidFill>
                  <a:srgbClr val="F50817"/>
                </a:solidFill>
                <a:effectLst>
                  <a:outerShdw blurRad="38100" dist="38100" dir="2700000" algn="tl">
                    <a:srgbClr val="DDDDDD"/>
                  </a:outerShdw>
                </a:effectLst>
                <a:ea typeface="+mn-ea"/>
                <a:cs typeface="+mn-cs"/>
              </a:rPr>
              <a:t>&gt;</a:t>
            </a:r>
            <a:br>
              <a:rPr lang="en-US" sz="1800" dirty="0">
                <a:solidFill>
                  <a:srgbClr val="F50817"/>
                </a:solidFill>
                <a:effectLst>
                  <a:outerShdw blurRad="38100" dist="38100" dir="2700000" algn="tl">
                    <a:srgbClr val="DDDDDD"/>
                  </a:outerShdw>
                </a:effectLst>
                <a:ea typeface="+mn-ea"/>
                <a:cs typeface="+mn-cs"/>
              </a:rPr>
            </a:br>
            <a:r>
              <a:rPr lang="en-US" sz="1800" dirty="0">
                <a:ea typeface="+mn-ea"/>
                <a:cs typeface="+mn-cs"/>
              </a:rPr>
              <a:t/>
            </a:r>
            <a:br>
              <a:rPr lang="en-US" sz="1800" dirty="0">
                <a:ea typeface="+mn-ea"/>
                <a:cs typeface="+mn-cs"/>
              </a:rPr>
            </a:br>
            <a:r>
              <a:rPr lang="en-US" sz="1800" dirty="0">
                <a:solidFill>
                  <a:srgbClr val="F50817"/>
                </a:solidFill>
                <a:effectLst>
                  <a:outerShdw blurRad="38100" dist="38100" dir="2700000" algn="tl">
                    <a:srgbClr val="DDDDDD"/>
                  </a:outerShdw>
                </a:effectLst>
                <a:ea typeface="+mn-ea"/>
                <a:cs typeface="+mn-cs"/>
              </a:rPr>
              <a:t>Texture Strength = √&lt;f</a:t>
            </a:r>
            <a:r>
              <a:rPr lang="en-US" sz="1800" baseline="30000" dirty="0">
                <a:solidFill>
                  <a:srgbClr val="F50817"/>
                </a:solidFill>
                <a:effectLst>
                  <a:outerShdw blurRad="38100" dist="38100" dir="2700000" algn="tl">
                    <a:srgbClr val="DDDDDD"/>
                  </a:outerShdw>
                </a:effectLst>
                <a:ea typeface="+mn-ea"/>
                <a:cs typeface="+mn-cs"/>
              </a:rPr>
              <a:t>2</a:t>
            </a:r>
            <a:r>
              <a:rPr lang="en-US" sz="1800" dirty="0">
                <a:solidFill>
                  <a:srgbClr val="F50817"/>
                </a:solidFill>
                <a:effectLst>
                  <a:outerShdw blurRad="38100" dist="38100" dir="2700000" algn="tl">
                    <a:srgbClr val="DDDDDD"/>
                  </a:outerShdw>
                </a:effectLst>
                <a:ea typeface="+mn-ea"/>
                <a:cs typeface="+mn-cs"/>
              </a:rPr>
              <a:t>&gt;</a:t>
            </a:r>
            <a:br>
              <a:rPr lang="en-US" sz="1800" dirty="0">
                <a:solidFill>
                  <a:srgbClr val="F50817"/>
                </a:solidFill>
                <a:effectLst>
                  <a:outerShdw blurRad="38100" dist="38100" dir="2700000" algn="tl">
                    <a:srgbClr val="DDDDDD"/>
                  </a:outerShdw>
                </a:effectLst>
                <a:ea typeface="+mn-ea"/>
                <a:cs typeface="+mn-cs"/>
              </a:rPr>
            </a:br>
            <a:endParaRPr lang="en-US" sz="1800" dirty="0">
              <a:ea typeface="+mn-ea"/>
              <a:cs typeface="+mn-cs"/>
            </a:endParaRPr>
          </a:p>
          <a:p>
            <a:pPr>
              <a:lnSpc>
                <a:spcPct val="90000"/>
              </a:lnSpc>
              <a:defRPr/>
            </a:pPr>
            <a:r>
              <a:rPr lang="en-US" sz="1800" dirty="0">
                <a:ea typeface="+mn-ea"/>
                <a:cs typeface="+mn-cs"/>
              </a:rPr>
              <a:t>Random: texture index &amp; strength = 1.0</a:t>
            </a:r>
          </a:p>
          <a:p>
            <a:pPr>
              <a:lnSpc>
                <a:spcPct val="90000"/>
              </a:lnSpc>
              <a:defRPr/>
            </a:pPr>
            <a:r>
              <a:rPr lang="en-US" sz="1800" dirty="0">
                <a:ea typeface="+mn-ea"/>
                <a:cs typeface="+mn-cs"/>
              </a:rPr>
              <a:t>Any non-random OD has texture strength &gt; 1.</a:t>
            </a:r>
          </a:p>
          <a:p>
            <a:pPr>
              <a:lnSpc>
                <a:spcPct val="90000"/>
              </a:lnSpc>
              <a:defRPr/>
            </a:pPr>
            <a:r>
              <a:rPr lang="en-US" sz="1800" dirty="0">
                <a:ea typeface="+mn-ea"/>
                <a:cs typeface="+mn-cs"/>
              </a:rPr>
              <a:t>If textures are represented with lists of discrete orientations (e.g. as in *.WTS files) then weaker textures require longer lists</a:t>
            </a:r>
            <a:r>
              <a:rPr lang="en-US" sz="1800" dirty="0" smtClean="0">
                <a:ea typeface="+mn-ea"/>
                <a:cs typeface="+mn-cs"/>
              </a:rPr>
              <a:t>.</a:t>
            </a:r>
          </a:p>
          <a:p>
            <a:pPr>
              <a:lnSpc>
                <a:spcPct val="90000"/>
              </a:lnSpc>
              <a:defRPr/>
            </a:pPr>
            <a:r>
              <a:rPr lang="en-US" sz="1800" dirty="0" smtClean="0">
                <a:ea typeface="+mn-ea"/>
                <a:cs typeface="+mn-cs"/>
              </a:rPr>
              <a:t>One can also compute the </a:t>
            </a:r>
            <a:r>
              <a:rPr lang="en-US" sz="1800" dirty="0" smtClean="0">
                <a:solidFill>
                  <a:srgbClr val="FF0000"/>
                </a:solidFill>
                <a:ea typeface="+mn-ea"/>
                <a:cs typeface="+mn-cs"/>
              </a:rPr>
              <a:t>entropy </a:t>
            </a:r>
            <a:r>
              <a:rPr lang="en-US" sz="1800" dirty="0" smtClean="0">
                <a:ea typeface="+mn-ea"/>
                <a:cs typeface="+mn-cs"/>
              </a:rPr>
              <a:t>of an OD as </a:t>
            </a:r>
            <a:r>
              <a:rPr lang="en-US" sz="1800" dirty="0" smtClean="0">
                <a:solidFill>
                  <a:srgbClr val="FF0000"/>
                </a:solidFill>
                <a:latin typeface="Cambria Math"/>
                <a:ea typeface="+mn-ea"/>
                <a:cs typeface="Cambria Math"/>
              </a:rPr>
              <a:t>S=-</a:t>
            </a:r>
            <a:r>
              <a:rPr lang="en-US" sz="1800" dirty="0" err="1" smtClean="0">
                <a:solidFill>
                  <a:srgbClr val="FF0000"/>
                </a:solidFill>
                <a:latin typeface="Symbol" charset="2"/>
                <a:ea typeface="+mn-ea"/>
                <a:cs typeface="Symbol" charset="2"/>
              </a:rPr>
              <a:t>S</a:t>
            </a:r>
            <a:r>
              <a:rPr lang="en-US" sz="1800" i="1" dirty="0" err="1" smtClean="0">
                <a:solidFill>
                  <a:srgbClr val="FF0000"/>
                </a:solidFill>
                <a:latin typeface="Cambria Math"/>
                <a:ea typeface="+mn-ea"/>
                <a:cs typeface="Cambria Math"/>
              </a:rPr>
              <a:t>f</a:t>
            </a:r>
            <a:r>
              <a:rPr lang="en-US" sz="1800" dirty="0" smtClean="0">
                <a:solidFill>
                  <a:srgbClr val="FF0000"/>
                </a:solidFill>
                <a:latin typeface="Cambria Math"/>
                <a:ea typeface="+mn-ea"/>
                <a:cs typeface="Cambria Math"/>
              </a:rPr>
              <a:t>(</a:t>
            </a:r>
            <a:r>
              <a:rPr lang="en-US" sz="1800" i="1" dirty="0" smtClean="0">
                <a:solidFill>
                  <a:srgbClr val="FF0000"/>
                </a:solidFill>
                <a:latin typeface="Cambria Math"/>
                <a:ea typeface="+mn-ea"/>
                <a:cs typeface="Cambria Math"/>
              </a:rPr>
              <a:t>g</a:t>
            </a:r>
            <a:r>
              <a:rPr lang="en-US" sz="1800" dirty="0" smtClean="0">
                <a:solidFill>
                  <a:srgbClr val="FF0000"/>
                </a:solidFill>
                <a:latin typeface="Cambria Math"/>
                <a:ea typeface="+mn-ea"/>
                <a:cs typeface="Cambria Math"/>
              </a:rPr>
              <a:t>)</a:t>
            </a:r>
            <a:r>
              <a:rPr lang="en-US" sz="1800" dirty="0" err="1" smtClean="0">
                <a:solidFill>
                  <a:srgbClr val="FF0000"/>
                </a:solidFill>
                <a:latin typeface="Cambria Math"/>
                <a:ea typeface="+mn-ea"/>
                <a:cs typeface="Cambria Math"/>
              </a:rPr>
              <a:t>ln</a:t>
            </a:r>
            <a:r>
              <a:rPr lang="en-US" sz="1800" dirty="0" smtClean="0">
                <a:solidFill>
                  <a:srgbClr val="FF0000"/>
                </a:solidFill>
                <a:latin typeface="Cambria Math"/>
                <a:ea typeface="+mn-ea"/>
                <a:cs typeface="Cambria Math"/>
              </a:rPr>
              <a:t>(</a:t>
            </a:r>
            <a:r>
              <a:rPr lang="en-US" sz="1800" i="1" dirty="0" smtClean="0">
                <a:solidFill>
                  <a:srgbClr val="FF0000"/>
                </a:solidFill>
                <a:latin typeface="Cambria Math"/>
                <a:ea typeface="+mn-ea"/>
                <a:cs typeface="Cambria Math"/>
              </a:rPr>
              <a:t>f</a:t>
            </a:r>
            <a:r>
              <a:rPr lang="en-US" sz="1800" dirty="0" smtClean="0">
                <a:solidFill>
                  <a:srgbClr val="FF0000"/>
                </a:solidFill>
                <a:latin typeface="Cambria Math"/>
                <a:ea typeface="+mn-ea"/>
                <a:cs typeface="Cambria Math"/>
              </a:rPr>
              <a:t>(</a:t>
            </a:r>
            <a:r>
              <a:rPr lang="en-US" sz="1800" i="1" dirty="0" smtClean="0">
                <a:solidFill>
                  <a:srgbClr val="FF0000"/>
                </a:solidFill>
                <a:latin typeface="Cambria Math"/>
                <a:ea typeface="+mn-ea"/>
                <a:cs typeface="Cambria Math"/>
              </a:rPr>
              <a:t>g</a:t>
            </a:r>
            <a:r>
              <a:rPr lang="en-US" sz="1800" dirty="0" smtClean="0">
                <a:solidFill>
                  <a:srgbClr val="FF0000"/>
                </a:solidFill>
                <a:latin typeface="Cambria Math"/>
                <a:ea typeface="+mn-ea"/>
                <a:cs typeface="Cambria Math"/>
              </a:rPr>
              <a:t>))</a:t>
            </a:r>
            <a:r>
              <a:rPr lang="en-US" sz="1800" dirty="0" smtClean="0">
                <a:ea typeface="+mn-ea"/>
                <a:cs typeface="+mn-cs"/>
              </a:rPr>
              <a:t>.  </a:t>
            </a:r>
            <a:r>
              <a:rPr lang="en-US" sz="1800" dirty="0" smtClean="0">
                <a:ea typeface="+mn-ea"/>
                <a:cs typeface="+mn-cs"/>
              </a:rPr>
              <a:t>There is an apparent </a:t>
            </a:r>
            <a:r>
              <a:rPr lang="en-US" sz="1800" dirty="0" smtClean="0">
                <a:ea typeface="+mn-ea"/>
                <a:cs typeface="+mn-cs"/>
              </a:rPr>
              <a:t>problem </a:t>
            </a:r>
            <a:r>
              <a:rPr lang="en-US" sz="1800" dirty="0" smtClean="0">
                <a:ea typeface="+mn-ea"/>
                <a:cs typeface="+mn-cs"/>
              </a:rPr>
              <a:t>about what </a:t>
            </a:r>
            <a:r>
              <a:rPr lang="en-US" sz="1800" dirty="0" smtClean="0">
                <a:ea typeface="+mn-ea"/>
                <a:cs typeface="+mn-cs"/>
              </a:rPr>
              <a:t>to do with zero </a:t>
            </a:r>
            <a:r>
              <a:rPr lang="en-US" sz="1800" dirty="0" smtClean="0">
                <a:ea typeface="+mn-ea"/>
                <a:cs typeface="+mn-cs"/>
              </a:rPr>
              <a:t>values. </a:t>
            </a:r>
            <a:r>
              <a:rPr lang="en-US" sz="1800" dirty="0">
                <a:ea typeface="+mn-ea"/>
                <a:cs typeface="+mn-cs"/>
              </a:rPr>
              <a:t>However, in the case of </a:t>
            </a:r>
            <a:r>
              <a:rPr lang="en-US" sz="1800" dirty="0">
                <a:latin typeface="Cambria Math"/>
                <a:ea typeface="+mn-ea"/>
                <a:cs typeface="Cambria Math"/>
              </a:rPr>
              <a:t>p(x</a:t>
            </a:r>
            <a:r>
              <a:rPr lang="en-US" sz="1800" baseline="-25000" dirty="0">
                <a:latin typeface="Cambria Math"/>
                <a:ea typeface="+mn-ea"/>
                <a:cs typeface="Cambria Math"/>
              </a:rPr>
              <a:t>i</a:t>
            </a:r>
            <a:r>
              <a:rPr lang="en-US" sz="1800" dirty="0">
                <a:latin typeface="Cambria Math"/>
                <a:ea typeface="+mn-ea"/>
                <a:cs typeface="Cambria Math"/>
              </a:rPr>
              <a:t>) = 0</a:t>
            </a:r>
            <a:r>
              <a:rPr lang="en-US" sz="1800" dirty="0">
                <a:ea typeface="+mn-ea"/>
                <a:cs typeface="+mn-cs"/>
              </a:rPr>
              <a:t> for some </a:t>
            </a:r>
            <a:r>
              <a:rPr lang="en-US" sz="1800" dirty="0" err="1">
                <a:latin typeface="Cambria Math"/>
                <a:ea typeface="+mn-ea"/>
                <a:cs typeface="Cambria Math"/>
              </a:rPr>
              <a:t>i</a:t>
            </a:r>
            <a:r>
              <a:rPr lang="en-US" sz="1800" dirty="0">
                <a:ea typeface="+mn-ea"/>
                <a:cs typeface="+mn-cs"/>
              </a:rPr>
              <a:t>, the value of the corresponding entropy term [</a:t>
            </a:r>
            <a:r>
              <a:rPr lang="en-US" sz="1800" dirty="0">
                <a:latin typeface="Cambria Math"/>
                <a:ea typeface="+mn-ea"/>
                <a:cs typeface="Cambria Math"/>
              </a:rPr>
              <a:t>0 log(0)</a:t>
            </a:r>
            <a:r>
              <a:rPr lang="en-US" sz="1800" dirty="0">
                <a:ea typeface="+mn-ea"/>
                <a:cs typeface="+mn-cs"/>
              </a:rPr>
              <a:t>] is taken to be </a:t>
            </a:r>
            <a:r>
              <a:rPr lang="en-US" sz="1800" dirty="0">
                <a:latin typeface="Cambria Math"/>
                <a:ea typeface="+mn-ea"/>
                <a:cs typeface="Cambria Math"/>
              </a:rPr>
              <a:t>0</a:t>
            </a:r>
            <a:r>
              <a:rPr lang="en-US" sz="1800" dirty="0">
                <a:ea typeface="+mn-ea"/>
                <a:cs typeface="+mn-cs"/>
              </a:rPr>
              <a:t>, which is consistent with the well-known limit: </a:t>
            </a:r>
            <a:r>
              <a:rPr lang="en-US" sz="1800" i="1" dirty="0" smtClean="0">
                <a:ea typeface="+mn-ea"/>
                <a:cs typeface="+mn-cs"/>
              </a:rPr>
              <a:t>limit</a:t>
            </a:r>
            <a:r>
              <a:rPr lang="en-US" sz="1800" dirty="0" smtClean="0">
                <a:ea typeface="+mn-ea"/>
                <a:cs typeface="+mn-cs"/>
              </a:rPr>
              <a:t>{</a:t>
            </a:r>
            <a:r>
              <a:rPr lang="en-US" sz="1800" dirty="0">
                <a:latin typeface="Cambria Math"/>
                <a:ea typeface="+mn-ea"/>
                <a:cs typeface="Cambria Math"/>
              </a:rPr>
              <a:t>p → </a:t>
            </a:r>
            <a:r>
              <a:rPr lang="en-US" sz="1800" dirty="0" smtClean="0">
                <a:latin typeface="Cambria Math"/>
                <a:ea typeface="+mn-ea"/>
                <a:cs typeface="Cambria Math"/>
              </a:rPr>
              <a:t>0</a:t>
            </a:r>
            <a:r>
              <a:rPr lang="en-US" sz="1800" baseline="30000" dirty="0" smtClean="0">
                <a:latin typeface="Cambria Math"/>
                <a:ea typeface="+mn-ea"/>
                <a:cs typeface="Cambria Math"/>
              </a:rPr>
              <a:t>+</a:t>
            </a:r>
            <a:r>
              <a:rPr lang="en-US" sz="1800" dirty="0" smtClean="0">
                <a:ea typeface="+mn-ea"/>
                <a:cs typeface="+mn-cs"/>
              </a:rPr>
              <a:t>} </a:t>
            </a:r>
            <a:r>
              <a:rPr lang="en-US" sz="1800" dirty="0" err="1" smtClean="0">
                <a:latin typeface="Cambria Math"/>
                <a:ea typeface="+mn-ea"/>
                <a:cs typeface="Cambria Math"/>
              </a:rPr>
              <a:t>p</a:t>
            </a:r>
            <a:r>
              <a:rPr lang="en-US" sz="1800" i="1" dirty="0" err="1" smtClean="0">
                <a:latin typeface="Cambria Math"/>
                <a:ea typeface="+mn-ea"/>
                <a:cs typeface="Cambria Math"/>
              </a:rPr>
              <a:t>ln</a:t>
            </a:r>
            <a:r>
              <a:rPr lang="en-US" sz="1800" dirty="0" smtClean="0">
                <a:latin typeface="Cambria Math"/>
                <a:ea typeface="+mn-ea"/>
                <a:cs typeface="Cambria Math"/>
              </a:rPr>
              <a:t>(</a:t>
            </a:r>
            <a:r>
              <a:rPr lang="en-US" sz="1800" dirty="0">
                <a:latin typeface="Cambria Math"/>
                <a:ea typeface="+mn-ea"/>
                <a:cs typeface="Cambria Math"/>
              </a:rPr>
              <a:t>p) = </a:t>
            </a:r>
            <a:r>
              <a:rPr lang="en-US" sz="1800" dirty="0" smtClean="0">
                <a:latin typeface="Cambria Math"/>
                <a:ea typeface="+mn-ea"/>
                <a:cs typeface="Cambria Math"/>
              </a:rPr>
              <a:t>0</a:t>
            </a:r>
            <a:r>
              <a:rPr lang="en-US" sz="1800" dirty="0" smtClean="0">
                <a:ea typeface="+mn-ea"/>
                <a:cs typeface="+mn-cs"/>
              </a:rPr>
              <a:t>.  </a:t>
            </a:r>
            <a:r>
              <a:rPr lang="en-US" sz="1800" dirty="0" smtClean="0">
                <a:ea typeface="+mn-ea"/>
                <a:cs typeface="+mn-cs"/>
              </a:rPr>
              <a:t>Strong textures will exhibit </a:t>
            </a:r>
            <a:r>
              <a:rPr lang="en-US" sz="1800" dirty="0" smtClean="0">
                <a:ea typeface="+mn-ea"/>
                <a:cs typeface="+mn-cs"/>
              </a:rPr>
              <a:t>large entropies </a:t>
            </a:r>
            <a:r>
              <a:rPr lang="en-US" sz="1800" dirty="0" smtClean="0">
                <a:ea typeface="+mn-ea"/>
                <a:cs typeface="+mn-cs"/>
              </a:rPr>
              <a:t>and a perfectly uniform (random) texture will </a:t>
            </a:r>
            <a:r>
              <a:rPr lang="en-US" sz="1800" dirty="0" smtClean="0">
                <a:ea typeface="+mn-ea"/>
                <a:cs typeface="+mn-cs"/>
              </a:rPr>
              <a:t>have an entropy of zero.</a:t>
            </a:r>
          </a:p>
          <a:p>
            <a:pPr>
              <a:lnSpc>
                <a:spcPct val="90000"/>
              </a:lnSpc>
              <a:defRPr/>
            </a:pPr>
            <a:r>
              <a:rPr lang="en-US" sz="1800" dirty="0" smtClean="0">
                <a:ea typeface="+mn-ea"/>
                <a:cs typeface="+mn-cs"/>
              </a:rPr>
              <a:t>Some methods of pole figure reduction are based on entropy maximization.</a:t>
            </a:r>
            <a:endParaRPr lang="en-US" sz="1800" dirty="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69D4B361-80C3-F74C-AEA5-07A3B78EFAF2}" type="slidenum">
              <a:rPr lang="en-US" smtClean="0"/>
              <a:pPr>
                <a:defRPr/>
              </a:pPr>
              <a:t>32</a:t>
            </a:fld>
            <a:endParaRPr lang="en-US"/>
          </a:p>
        </p:txBody>
      </p:sp>
      <p:pic>
        <p:nvPicPr>
          <p:cNvPr id="41987" name="Picture 3"/>
          <p:cNvPicPr>
            <a:picLocks noChangeAspect="1" noChangeArrowheads="1"/>
          </p:cNvPicPr>
          <p:nvPr/>
        </p:nvPicPr>
        <p:blipFill>
          <a:blip r:embed="rId2"/>
          <a:srcRect b="18353"/>
          <a:stretch>
            <a:fillRect/>
          </a:stretch>
        </p:blipFill>
        <p:spPr bwMode="auto">
          <a:xfrm>
            <a:off x="4432300" y="0"/>
            <a:ext cx="4711700" cy="6553200"/>
          </a:xfrm>
          <a:prstGeom prst="rect">
            <a:avLst/>
          </a:prstGeom>
          <a:noFill/>
          <a:ln w="9525">
            <a:noFill/>
            <a:miter lim="800000"/>
            <a:headEnd/>
            <a:tailEnd/>
          </a:ln>
        </p:spPr>
      </p:pic>
      <p:sp>
        <p:nvSpPr>
          <p:cNvPr id="41988" name="Text Box 4"/>
          <p:cNvSpPr txBox="1">
            <a:spLocks noChangeArrowheads="1"/>
          </p:cNvSpPr>
          <p:nvPr/>
        </p:nvSpPr>
        <p:spPr bwMode="auto">
          <a:xfrm>
            <a:off x="322263" y="609600"/>
            <a:ext cx="4017891" cy="5755422"/>
          </a:xfrm>
          <a:prstGeom prst="rect">
            <a:avLst/>
          </a:prstGeom>
          <a:noFill/>
          <a:ln w="9525">
            <a:noFill/>
            <a:miter lim="800000"/>
            <a:headEnd/>
            <a:tailEnd/>
          </a:ln>
        </p:spPr>
        <p:txBody>
          <a:bodyPr wrap="none">
            <a:prstTxWarp prst="textNoShape">
              <a:avLst/>
            </a:prstTxWarp>
            <a:spAutoFit/>
          </a:bodyPr>
          <a:lstStyle/>
          <a:p>
            <a:r>
              <a:rPr lang="en-US" sz="3200" i="1" dirty="0">
                <a:solidFill>
                  <a:schemeClr val="accent2"/>
                </a:solidFill>
                <a:latin typeface="Cambria"/>
              </a:rPr>
              <a:t>Example</a:t>
            </a:r>
            <a:r>
              <a:rPr lang="en-US" sz="3200" dirty="0">
                <a:solidFill>
                  <a:schemeClr val="accent2"/>
                </a:solidFill>
                <a:latin typeface="Cambria"/>
              </a:rPr>
              <a:t>: Rolled Cu</a:t>
            </a:r>
            <a:endParaRPr lang="en-US" sz="3200" dirty="0">
              <a:latin typeface="Cambria"/>
            </a:endParaRPr>
          </a:p>
          <a:p>
            <a:r>
              <a:rPr lang="en-US" sz="2800" dirty="0"/>
              <a:t>a) Experimental</a:t>
            </a:r>
          </a:p>
          <a:p>
            <a:endParaRPr lang="en-US" sz="2800" dirty="0"/>
          </a:p>
          <a:p>
            <a:r>
              <a:rPr lang="en-US" sz="2800" dirty="0"/>
              <a:t>b) Rotated</a:t>
            </a:r>
          </a:p>
          <a:p>
            <a:endParaRPr lang="en-US" sz="2800" dirty="0"/>
          </a:p>
          <a:p>
            <a:r>
              <a:rPr lang="en-US" sz="2800" dirty="0"/>
              <a:t>c) Edge Completed</a:t>
            </a:r>
            <a:br>
              <a:rPr lang="en-US" sz="2800" dirty="0"/>
            </a:br>
            <a:r>
              <a:rPr lang="en-US" sz="2800" dirty="0"/>
              <a:t>(Harmonic </a:t>
            </a:r>
            <a:r>
              <a:rPr lang="en-US" sz="2800" dirty="0" err="1"/>
              <a:t>analyis</a:t>
            </a:r>
            <a:r>
              <a:rPr lang="en-US" sz="2800" dirty="0"/>
              <a:t>)</a:t>
            </a:r>
            <a:br>
              <a:rPr lang="en-US" sz="2800" dirty="0"/>
            </a:br>
            <a:endParaRPr lang="en-US" sz="2800" dirty="0"/>
          </a:p>
          <a:p>
            <a:r>
              <a:rPr lang="en-US" sz="2800" dirty="0"/>
              <a:t>d) Symmetrized</a:t>
            </a:r>
            <a:br>
              <a:rPr lang="en-US" sz="2800" dirty="0"/>
            </a:br>
            <a:endParaRPr lang="en-US" sz="2800" dirty="0"/>
          </a:p>
          <a:p>
            <a:r>
              <a:rPr lang="en-US" sz="2800" dirty="0"/>
              <a:t>e) Recalculated (WIMV)</a:t>
            </a:r>
            <a:br>
              <a:rPr lang="en-US" sz="2800" dirty="0"/>
            </a:br>
            <a:r>
              <a:rPr lang="en-US" sz="2800" dirty="0"/>
              <a:t/>
            </a:r>
            <a:br>
              <a:rPr lang="en-US" sz="2800" dirty="0"/>
            </a:br>
            <a:r>
              <a:rPr lang="en-US" sz="2800" dirty="0"/>
              <a:t>f) Difference PFs</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A3C1C39-519F-AC4A-BD85-2BE712FEA3FF}" type="slidenum">
              <a:rPr lang="en-US" smtClean="0"/>
              <a:pPr>
                <a:defRPr/>
              </a:pPr>
              <a:t>33</a:t>
            </a:fld>
            <a:endParaRPr lang="en-US"/>
          </a:p>
        </p:txBody>
      </p:sp>
      <p:sp>
        <p:nvSpPr>
          <p:cNvPr id="43011" name="Rectangle 2"/>
          <p:cNvSpPr>
            <a:spLocks noGrp="1" noChangeArrowheads="1"/>
          </p:cNvSpPr>
          <p:nvPr>
            <p:ph type="title"/>
          </p:nvPr>
        </p:nvSpPr>
        <p:spPr>
          <a:xfrm>
            <a:off x="685800" y="0"/>
            <a:ext cx="7772400" cy="1143000"/>
          </a:xfrm>
        </p:spPr>
        <p:txBody>
          <a:bodyPr/>
          <a:lstStyle/>
          <a:p>
            <a:r>
              <a:rPr lang="en-US"/>
              <a:t>Summary</a:t>
            </a:r>
          </a:p>
        </p:txBody>
      </p:sp>
      <p:sp>
        <p:nvSpPr>
          <p:cNvPr id="43012" name="Rectangle 3"/>
          <p:cNvSpPr>
            <a:spLocks noGrp="1" noChangeArrowheads="1"/>
          </p:cNvSpPr>
          <p:nvPr>
            <p:ph type="body" idx="1"/>
          </p:nvPr>
        </p:nvSpPr>
        <p:spPr>
          <a:xfrm>
            <a:off x="685800" y="1066800"/>
            <a:ext cx="7848600" cy="4800600"/>
          </a:xfrm>
        </p:spPr>
        <p:txBody>
          <a:bodyPr/>
          <a:lstStyle/>
          <a:p>
            <a:r>
              <a:rPr lang="en-US" sz="2400"/>
              <a:t>The two main methods of calculating an Orientation Distribution from Pole Figure data have been reviewed.</a:t>
            </a:r>
          </a:p>
          <a:p>
            <a:r>
              <a:rPr lang="en-US" sz="2400"/>
              <a:t>Series expansion method is akin to the Fourier transform: it uses orthogonal functions in the 3 Euler angles (generalized spherical harmonics) and fits values of the coefficients in order to fit the pole figure data available.</a:t>
            </a:r>
          </a:p>
          <a:p>
            <a:r>
              <a:rPr lang="en-US" sz="2400"/>
              <a:t>Discrete methods calculate values on a regular grid in orientation space, based on a comparison of recalculated pole figures and measured pole figures.  The WIMV method, e.g., uses ratios of calculated and measured pole figure data to update the values in the OD on each iteration.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7ABF908-2F17-DA40-A588-BBE4722AB067}" type="slidenum">
              <a:rPr lang="en-US" smtClean="0"/>
              <a:pPr>
                <a:defRPr/>
              </a:pPr>
              <a:t>4</a:t>
            </a:fld>
            <a:endParaRPr lang="en-US"/>
          </a:p>
        </p:txBody>
      </p:sp>
      <p:sp>
        <p:nvSpPr>
          <p:cNvPr id="16388" name="Rectangle 2"/>
          <p:cNvSpPr>
            <a:spLocks noGrp="1" noChangeArrowheads="1"/>
          </p:cNvSpPr>
          <p:nvPr>
            <p:ph type="title"/>
          </p:nvPr>
        </p:nvSpPr>
        <p:spPr>
          <a:xfrm>
            <a:off x="685800" y="76200"/>
            <a:ext cx="7772400" cy="1143000"/>
          </a:xfrm>
        </p:spPr>
        <p:txBody>
          <a:bodyPr/>
          <a:lstStyle/>
          <a:p>
            <a:r>
              <a:rPr lang="en-US"/>
              <a:t>Objectives</a:t>
            </a:r>
          </a:p>
        </p:txBody>
      </p:sp>
      <p:sp>
        <p:nvSpPr>
          <p:cNvPr id="16389" name="Rectangle 3"/>
          <p:cNvSpPr>
            <a:spLocks noGrp="1" noChangeArrowheads="1"/>
          </p:cNvSpPr>
          <p:nvPr>
            <p:ph type="body" idx="1"/>
          </p:nvPr>
        </p:nvSpPr>
        <p:spPr>
          <a:xfrm>
            <a:off x="685800" y="1371600"/>
            <a:ext cx="7772400" cy="4114800"/>
          </a:xfrm>
        </p:spPr>
        <p:txBody>
          <a:bodyPr/>
          <a:lstStyle/>
          <a:p>
            <a:r>
              <a:rPr lang="en-US" dirty="0"/>
              <a:t>To explain what is being done in </a:t>
            </a:r>
            <a:r>
              <a:rPr lang="en-US" dirty="0" err="1"/>
              <a:t>popLA</a:t>
            </a:r>
            <a:r>
              <a:rPr lang="en-US" dirty="0"/>
              <a:t>, </a:t>
            </a:r>
            <a:r>
              <a:rPr lang="en-US" dirty="0" err="1"/>
              <a:t>Beartex</a:t>
            </a:r>
            <a:r>
              <a:rPr lang="en-US" dirty="0"/>
              <a:t>, and other software packages when pole figures are used to calculate Orientation Distributions</a:t>
            </a:r>
          </a:p>
          <a:p>
            <a:r>
              <a:rPr lang="en-US" dirty="0"/>
              <a:t>To explain how the two main methods of solving the “fundamental equation of texture” that relates intensity in a pole figure,</a:t>
            </a:r>
            <a:r>
              <a:rPr lang="en-US" dirty="0" smtClean="0"/>
              <a:t> </a:t>
            </a:r>
            <a:r>
              <a:rPr lang="en-US" i="1" dirty="0" err="1" smtClean="0">
                <a:latin typeface="Cambria"/>
              </a:rPr>
              <a:t>p</a:t>
            </a:r>
            <a:r>
              <a:rPr lang="en-US" dirty="0" smtClean="0"/>
              <a:t>, </a:t>
            </a:r>
            <a:r>
              <a:rPr lang="en-US" dirty="0"/>
              <a:t>to intensity in the OD, </a:t>
            </a:r>
            <a:r>
              <a:rPr lang="en-US" i="1" dirty="0" err="1">
                <a:latin typeface="Cambria Math"/>
                <a:cs typeface="Cambria Math"/>
              </a:rPr>
              <a:t>f</a:t>
            </a:r>
            <a:r>
              <a:rPr lang="en-US" dirty="0"/>
              <a:t>.</a:t>
            </a:r>
          </a:p>
        </p:txBody>
      </p:sp>
      <p:graphicFrame>
        <p:nvGraphicFramePr>
          <p:cNvPr id="16386" name="Object 2"/>
          <p:cNvGraphicFramePr>
            <a:graphicFrameLocks noChangeAspect="1"/>
          </p:cNvGraphicFramePr>
          <p:nvPr/>
        </p:nvGraphicFramePr>
        <p:xfrm>
          <a:off x="1143000" y="4991100"/>
          <a:ext cx="6597650" cy="1160463"/>
        </p:xfrm>
        <a:graphic>
          <a:graphicData uri="http://schemas.openxmlformats.org/presentationml/2006/ole">
            <mc:AlternateContent xmlns:mc="http://schemas.openxmlformats.org/markup-compatibility/2006">
              <mc:Choice xmlns:v="urn:schemas-microsoft-com:vml" Requires="v">
                <p:oleObj spid="_x0000_s16406" name="Equation" r:id="rId3" imgW="2019300" imgH="355600" progId="Equation.3">
                  <p:embed/>
                </p:oleObj>
              </mc:Choice>
              <mc:Fallback>
                <p:oleObj name="Equation" r:id="rId3" imgW="20193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91100"/>
                        <a:ext cx="6597650"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0"/>
            <a:ext cx="7772400" cy="1143000"/>
          </a:xfrm>
        </p:spPr>
        <p:txBody>
          <a:bodyPr/>
          <a:lstStyle/>
          <a:p>
            <a:r>
              <a:rPr lang="en-US" dirty="0" smtClean="0"/>
              <a:t>In-Class Questions</a:t>
            </a:r>
          </a:p>
        </p:txBody>
      </p:sp>
      <p:sp>
        <p:nvSpPr>
          <p:cNvPr id="44035" name="Content Placeholder 2"/>
          <p:cNvSpPr>
            <a:spLocks noGrp="1"/>
          </p:cNvSpPr>
          <p:nvPr>
            <p:ph idx="1"/>
          </p:nvPr>
        </p:nvSpPr>
        <p:spPr>
          <a:xfrm>
            <a:off x="685800" y="1066800"/>
            <a:ext cx="7772400" cy="5257800"/>
          </a:xfrm>
        </p:spPr>
        <p:txBody>
          <a:bodyPr/>
          <a:lstStyle/>
          <a:p>
            <a:r>
              <a:rPr lang="en-US" sz="2000" dirty="0" smtClean="0"/>
              <a:t>Does the WIMV method fit a function to pole figure data, or calculate a discrete set of OD intensity values that are compatible with the input?  Answer: discrete ODs.</a:t>
            </a:r>
          </a:p>
          <a:p>
            <a:r>
              <a:rPr lang="en-US" sz="2000" dirty="0" smtClean="0"/>
              <a:t>Why is it necessary to iterate with the harmonic method with typical reflection-method pole figures?  Answer: because the pole figures are incomplete and iteration is required to fill in the missing parts of the data.</a:t>
            </a:r>
          </a:p>
          <a:p>
            <a:r>
              <a:rPr lang="en-US" sz="2000" dirty="0" smtClean="0"/>
              <a:t>What is the significance of the “order” in harmonic fitting? Answer: the higher the order, the higher the frequency that is used.  In general there is a practical limit around </a:t>
            </a:r>
            <a:r>
              <a:rPr lang="en-US" sz="2000" i="1" dirty="0" err="1" smtClean="0">
                <a:latin typeface="Cambria"/>
              </a:rPr>
              <a:t>l</a:t>
            </a:r>
            <a:r>
              <a:rPr lang="en-US" sz="2000" i="1" dirty="0" smtClean="0">
                <a:latin typeface="Cambria"/>
              </a:rPr>
              <a:t>=32</a:t>
            </a:r>
            <a:r>
              <a:rPr lang="en-US" sz="2000" dirty="0" smtClean="0"/>
              <a:t>.</a:t>
            </a:r>
          </a:p>
          <a:p>
            <a:r>
              <a:rPr lang="en-US" sz="2000" dirty="0" smtClean="0"/>
              <a:t>What is a “WIMV matrix”? Answer: this is a set of relationships between intensities at a point in a pole figure and the corresponding set of points in orientation space, all of which contribute to the intensity at that point in the pole figure.</a:t>
            </a:r>
          </a:p>
          <a:p>
            <a:r>
              <a:rPr lang="en-US" sz="2000" dirty="0" smtClean="0"/>
              <a:t>What is the “texture strength”?  This is the root-mean-square value of the OD.</a:t>
            </a:r>
          </a:p>
        </p:txBody>
      </p:sp>
      <p:sp>
        <p:nvSpPr>
          <p:cNvPr id="4" name="Slide Number Placeholder 3"/>
          <p:cNvSpPr>
            <a:spLocks noGrp="1"/>
          </p:cNvSpPr>
          <p:nvPr>
            <p:ph type="sldNum" sz="quarter" idx="12"/>
          </p:nvPr>
        </p:nvSpPr>
        <p:spPr/>
        <p:txBody>
          <a:bodyPr/>
          <a:lstStyle/>
          <a:p>
            <a:pPr>
              <a:defRPr/>
            </a:pPr>
            <a:fld id="{FEF0F2BB-2B5F-6B40-9D84-B43CAC3426DF}" type="slidenum">
              <a:rPr lang="en-US" smtClean="0"/>
              <a:pPr>
                <a:defRPr/>
              </a:pPr>
              <a:t>5</a:t>
            </a:fld>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AF6BDDB-5E43-2743-9611-1E12E8FBD89B}" type="slidenum">
              <a:rPr lang="en-US" smtClean="0"/>
              <a:pPr>
                <a:defRPr/>
              </a:pPr>
              <a:t>6</a:t>
            </a:fld>
            <a:endParaRPr lang="en-US"/>
          </a:p>
        </p:txBody>
      </p:sp>
      <p:sp>
        <p:nvSpPr>
          <p:cNvPr id="17411" name="Rectangle 2"/>
          <p:cNvSpPr>
            <a:spLocks noGrp="1" noChangeArrowheads="1"/>
          </p:cNvSpPr>
          <p:nvPr>
            <p:ph type="title"/>
          </p:nvPr>
        </p:nvSpPr>
        <p:spPr/>
        <p:txBody>
          <a:bodyPr/>
          <a:lstStyle/>
          <a:p>
            <a:r>
              <a:rPr lang="en-US"/>
              <a:t>Methods</a:t>
            </a:r>
          </a:p>
        </p:txBody>
      </p:sp>
      <p:sp>
        <p:nvSpPr>
          <p:cNvPr id="17412" name="Rectangle 3"/>
          <p:cNvSpPr>
            <a:spLocks noGrp="1" noChangeArrowheads="1"/>
          </p:cNvSpPr>
          <p:nvPr>
            <p:ph type="body" idx="1"/>
          </p:nvPr>
        </p:nvSpPr>
        <p:spPr/>
        <p:txBody>
          <a:bodyPr/>
          <a:lstStyle/>
          <a:p>
            <a:r>
              <a:rPr lang="en-US"/>
              <a:t>Two main methods for reconstructing an orientation distribution function based on pole figure data.  </a:t>
            </a:r>
          </a:p>
          <a:p>
            <a:r>
              <a:rPr lang="en-US"/>
              <a:t>Standard </a:t>
            </a:r>
            <a:r>
              <a:rPr lang="en-US" i="1"/>
              <a:t>harmonic method </a:t>
            </a:r>
            <a:r>
              <a:rPr lang="en-US"/>
              <a:t>fits coefficients of spherical harmonic functions to the data.</a:t>
            </a:r>
          </a:p>
          <a:p>
            <a:r>
              <a:rPr lang="en-US"/>
              <a:t>Second method calculates the OD directly in discrete representation via an iterative process (e.g. </a:t>
            </a:r>
            <a:r>
              <a:rPr lang="en-US" i="1"/>
              <a:t>WIMV method</a:t>
            </a:r>
            <a:r>
              <a:rPr lang="en-US"/>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51438A0-7122-EE4F-B5DE-21F2B0A76275}" type="slidenum">
              <a:rPr lang="en-US" smtClean="0"/>
              <a:pPr>
                <a:defRPr/>
              </a:pPr>
              <a:t>7</a:t>
            </a:fld>
            <a:endParaRPr lang="en-US"/>
          </a:p>
        </p:txBody>
      </p:sp>
      <p:sp>
        <p:nvSpPr>
          <p:cNvPr id="18435" name="Rectangle 2"/>
          <p:cNvSpPr>
            <a:spLocks noGrp="1" noChangeArrowheads="1"/>
          </p:cNvSpPr>
          <p:nvPr>
            <p:ph type="title"/>
          </p:nvPr>
        </p:nvSpPr>
        <p:spPr>
          <a:xfrm>
            <a:off x="685800" y="0"/>
            <a:ext cx="7772400" cy="1143000"/>
          </a:xfrm>
        </p:spPr>
        <p:txBody>
          <a:bodyPr/>
          <a:lstStyle/>
          <a:p>
            <a:r>
              <a:rPr lang="en-US" dirty="0"/>
              <a:t>History</a:t>
            </a:r>
          </a:p>
        </p:txBody>
      </p:sp>
      <p:sp>
        <p:nvSpPr>
          <p:cNvPr id="18436" name="Rectangle 3"/>
          <p:cNvSpPr>
            <a:spLocks noGrp="1" noChangeArrowheads="1"/>
          </p:cNvSpPr>
          <p:nvPr>
            <p:ph type="body" idx="1"/>
          </p:nvPr>
        </p:nvSpPr>
        <p:spPr>
          <a:xfrm>
            <a:off x="228600" y="1066800"/>
            <a:ext cx="8610600" cy="5486400"/>
          </a:xfrm>
        </p:spPr>
        <p:txBody>
          <a:bodyPr/>
          <a:lstStyle/>
          <a:p>
            <a:r>
              <a:rPr lang="en-US" sz="2400" dirty="0"/>
              <a:t>Original proposals for harmonics method:</a:t>
            </a:r>
            <a:br>
              <a:rPr lang="en-US" sz="2400" dirty="0"/>
            </a:br>
            <a:r>
              <a:rPr lang="en-US" sz="2400" dirty="0" err="1"/>
              <a:t>Pursey</a:t>
            </a:r>
            <a:r>
              <a:rPr lang="en-US" sz="2400" dirty="0"/>
              <a:t> &amp; Cox </a:t>
            </a:r>
            <a:r>
              <a:rPr lang="en-US" sz="2400" dirty="0" smtClean="0"/>
              <a:t>(1954</a:t>
            </a:r>
            <a:r>
              <a:rPr lang="en-US" sz="2400" dirty="0"/>
              <a:t>), </a:t>
            </a:r>
            <a:r>
              <a:rPr lang="en-US" sz="2400" i="1" dirty="0"/>
              <a:t>Phil. Mag</a:t>
            </a:r>
            <a:r>
              <a:rPr lang="en-US" sz="2400" dirty="0"/>
              <a:t>. </a:t>
            </a:r>
            <a:r>
              <a:rPr lang="en-US" sz="2400" b="1" dirty="0" smtClean="0"/>
              <a:t>45</a:t>
            </a:r>
            <a:r>
              <a:rPr lang="en-US" sz="2400" dirty="0" smtClean="0"/>
              <a:t> </a:t>
            </a:r>
            <a:r>
              <a:rPr lang="en-US" sz="2400" dirty="0"/>
              <a:t>295-</a:t>
            </a:r>
            <a:r>
              <a:rPr lang="en-US" sz="2400" dirty="0" smtClean="0"/>
              <a:t>302;</a:t>
            </a:r>
            <a:r>
              <a:rPr lang="en-US" sz="2400" dirty="0"/>
              <a:t/>
            </a:r>
            <a:br>
              <a:rPr lang="en-US" sz="2400" dirty="0"/>
            </a:br>
            <a:r>
              <a:rPr lang="en-US" sz="2400" dirty="0"/>
              <a:t>also </a:t>
            </a:r>
            <a:r>
              <a:rPr lang="en-US" sz="2400" dirty="0" err="1"/>
              <a:t>Viglin</a:t>
            </a:r>
            <a:r>
              <a:rPr lang="en-US" sz="2400" dirty="0"/>
              <a:t> </a:t>
            </a:r>
            <a:r>
              <a:rPr lang="en-US" sz="2400" dirty="0" smtClean="0"/>
              <a:t>(1960)</a:t>
            </a:r>
            <a:r>
              <a:rPr lang="en-US" sz="2400" dirty="0"/>
              <a:t>, </a:t>
            </a:r>
            <a:r>
              <a:rPr lang="en-US" sz="2400" i="1" dirty="0" err="1"/>
              <a:t>Fiz</a:t>
            </a:r>
            <a:r>
              <a:rPr lang="en-US" sz="2400" i="1" dirty="0"/>
              <a:t>. </a:t>
            </a:r>
            <a:r>
              <a:rPr lang="en-US" sz="2400" i="1" dirty="0" err="1"/>
              <a:t>Tverd</a:t>
            </a:r>
            <a:r>
              <a:rPr lang="en-US" sz="2400" i="1" dirty="0"/>
              <a:t>. </a:t>
            </a:r>
            <a:r>
              <a:rPr lang="en-US" sz="2400" i="1" dirty="0" err="1"/>
              <a:t>Tela</a:t>
            </a:r>
            <a:r>
              <a:rPr lang="en-US" sz="2400" i="1" dirty="0"/>
              <a:t> </a:t>
            </a:r>
            <a:r>
              <a:rPr lang="en-US" sz="2400" b="1" dirty="0" smtClean="0"/>
              <a:t>2</a:t>
            </a:r>
            <a:r>
              <a:rPr lang="en-US" sz="2400" dirty="0" smtClean="0"/>
              <a:t> </a:t>
            </a:r>
            <a:r>
              <a:rPr lang="en-US" sz="2400" dirty="0"/>
              <a:t>2463-</a:t>
            </a:r>
            <a:r>
              <a:rPr lang="en-US" sz="2400" dirty="0" smtClean="0"/>
              <a:t>2476.</a:t>
            </a:r>
            <a:endParaRPr lang="en-US" sz="2400" dirty="0"/>
          </a:p>
          <a:p>
            <a:r>
              <a:rPr lang="en-US" sz="2400" dirty="0"/>
              <a:t>Complete methods worked out by Bunge and Roe: “</a:t>
            </a:r>
            <a:r>
              <a:rPr lang="en-US" sz="2400" dirty="0" err="1"/>
              <a:t>Zur</a:t>
            </a:r>
            <a:r>
              <a:rPr lang="en-US" sz="2400" dirty="0"/>
              <a:t> </a:t>
            </a:r>
            <a:r>
              <a:rPr lang="en-US" sz="2400" dirty="0" err="1"/>
              <a:t>Darstellung</a:t>
            </a:r>
            <a:r>
              <a:rPr lang="en-US" sz="2400" dirty="0"/>
              <a:t> </a:t>
            </a:r>
            <a:r>
              <a:rPr lang="en-US" sz="2400" dirty="0" err="1"/>
              <a:t>Allgemeiner</a:t>
            </a:r>
            <a:r>
              <a:rPr lang="en-US" sz="2400" dirty="0"/>
              <a:t> </a:t>
            </a:r>
            <a:r>
              <a:rPr lang="en-US" sz="2400" dirty="0" err="1"/>
              <a:t>Texturen</a:t>
            </a:r>
            <a:r>
              <a:rPr lang="en-US" sz="2400" dirty="0"/>
              <a:t>”, </a:t>
            </a:r>
            <a:r>
              <a:rPr lang="en-US" sz="2400" dirty="0" smtClean="0"/>
              <a:t>Bunge (1965</a:t>
            </a:r>
            <a:r>
              <a:rPr lang="en-US" sz="2400" dirty="0"/>
              <a:t>), </a:t>
            </a:r>
            <a:r>
              <a:rPr lang="en-US" sz="2400" i="1" dirty="0"/>
              <a:t>Z. Metall</a:t>
            </a:r>
            <a:r>
              <a:rPr lang="en-US" sz="2400" dirty="0"/>
              <a:t>., </a:t>
            </a:r>
            <a:r>
              <a:rPr lang="en-US" sz="2400" b="1" dirty="0" smtClean="0"/>
              <a:t>56</a:t>
            </a:r>
            <a:r>
              <a:rPr lang="en-US" sz="2400" dirty="0" smtClean="0"/>
              <a:t> </a:t>
            </a:r>
            <a:r>
              <a:rPr lang="en-US" sz="2400" dirty="0"/>
              <a:t>872-</a:t>
            </a:r>
            <a:r>
              <a:rPr lang="en-US" sz="2400" dirty="0" smtClean="0"/>
              <a:t>874; “Description of crystallite orientation in polycrystalline materials. III.  General solution to pole figure inversion”, Roe </a:t>
            </a:r>
            <a:r>
              <a:rPr lang="en-US" sz="2400" dirty="0"/>
              <a:t>(1965</a:t>
            </a:r>
            <a:r>
              <a:rPr lang="en-US" sz="2400" dirty="0" smtClean="0"/>
              <a:t>): </a:t>
            </a:r>
            <a:r>
              <a:rPr lang="en-US" sz="2400" i="1" dirty="0" smtClean="0"/>
              <a:t>J. Appl</a:t>
            </a:r>
            <a:r>
              <a:rPr lang="en-US" sz="2400" i="1" dirty="0"/>
              <a:t>. Phys</a:t>
            </a:r>
            <a:r>
              <a:rPr lang="en-US" sz="2400" dirty="0"/>
              <a:t>., </a:t>
            </a:r>
            <a:r>
              <a:rPr lang="en-US" sz="2400" b="1" dirty="0" smtClean="0"/>
              <a:t>36</a:t>
            </a:r>
            <a:r>
              <a:rPr lang="en-US" sz="2400" dirty="0" smtClean="0"/>
              <a:t> </a:t>
            </a:r>
            <a:r>
              <a:rPr lang="en-US" sz="2400" dirty="0"/>
              <a:t>2024-</a:t>
            </a:r>
            <a:r>
              <a:rPr lang="en-US" sz="2400" dirty="0" smtClean="0"/>
              <a:t>2031.</a:t>
            </a:r>
            <a:endParaRPr lang="en-US" sz="2400" dirty="0"/>
          </a:p>
          <a:p>
            <a:r>
              <a:rPr lang="en-US" sz="2400" dirty="0"/>
              <a:t>WIMV method:</a:t>
            </a:r>
            <a:br>
              <a:rPr lang="en-US" sz="2400" dirty="0"/>
            </a:br>
            <a:r>
              <a:rPr lang="en-US" sz="2400" dirty="0" err="1"/>
              <a:t>Matthies</a:t>
            </a:r>
            <a:r>
              <a:rPr lang="en-US" sz="2400" dirty="0"/>
              <a:t> &amp; </a:t>
            </a:r>
            <a:r>
              <a:rPr lang="en-US" sz="2400" dirty="0" err="1"/>
              <a:t>Vinel</a:t>
            </a:r>
            <a:r>
              <a:rPr lang="en-US" sz="2400" dirty="0"/>
              <a:t> </a:t>
            </a:r>
            <a:r>
              <a:rPr lang="en-US" sz="2400" dirty="0" smtClean="0"/>
              <a:t>(1982</a:t>
            </a:r>
            <a:r>
              <a:rPr lang="en-US" sz="2400" dirty="0"/>
              <a:t>): </a:t>
            </a:r>
            <a:r>
              <a:rPr lang="en-US" sz="2400" i="1" dirty="0"/>
              <a:t>Phys. Stat. Solid. (b)</a:t>
            </a:r>
            <a:r>
              <a:rPr lang="en-US" sz="2400" dirty="0"/>
              <a:t>, </a:t>
            </a:r>
            <a:r>
              <a:rPr lang="en-US" sz="2400" b="1" dirty="0" smtClean="0"/>
              <a:t>112</a:t>
            </a:r>
            <a:r>
              <a:rPr lang="en-US" sz="2400" dirty="0" smtClean="0"/>
              <a:t> </a:t>
            </a:r>
            <a:r>
              <a:rPr lang="en-US" sz="2400" dirty="0"/>
              <a:t>K111-114</a:t>
            </a:r>
            <a:r>
              <a:rPr lang="en-US" sz="2400" dirty="0" smtClean="0"/>
              <a:t>.</a:t>
            </a:r>
          </a:p>
          <a:p>
            <a:r>
              <a:rPr lang="en-US" sz="2400" dirty="0" err="1" smtClean="0"/>
              <a:t>MTex</a:t>
            </a:r>
            <a:r>
              <a:rPr lang="en-US" sz="2400" dirty="0" smtClean="0"/>
              <a:t> method</a:t>
            </a:r>
            <a:r>
              <a:rPr lang="en-US" sz="2400" dirty="0"/>
              <a:t>: “A novel pole figure inversion method: specification of the MTEX algorithm”, </a:t>
            </a:r>
            <a:r>
              <a:rPr lang="en-US" sz="2400" dirty="0" err="1" smtClean="0"/>
              <a:t>Hielscher</a:t>
            </a:r>
            <a:r>
              <a:rPr lang="en-US" sz="2400" dirty="0" smtClean="0"/>
              <a:t> &amp; </a:t>
            </a:r>
            <a:r>
              <a:rPr lang="en-US" sz="2400" dirty="0" err="1" smtClean="0"/>
              <a:t>Schaeben</a:t>
            </a:r>
            <a:r>
              <a:rPr lang="en-US" sz="2400" dirty="0" smtClean="0"/>
              <a:t> (2008): </a:t>
            </a:r>
            <a:r>
              <a:rPr lang="en-US" sz="2400" i="1" dirty="0" smtClean="0"/>
              <a:t>J. Appl. </a:t>
            </a:r>
            <a:r>
              <a:rPr lang="en-US" sz="2400" i="1" dirty="0" err="1" smtClean="0"/>
              <a:t>Cryst</a:t>
            </a:r>
            <a:r>
              <a:rPr lang="en-US" sz="2400" i="1" dirty="0" smtClean="0"/>
              <a:t>.</a:t>
            </a:r>
            <a:r>
              <a:rPr lang="en-US" sz="2400" dirty="0"/>
              <a:t> </a:t>
            </a:r>
            <a:r>
              <a:rPr lang="en-US" sz="2400" b="1" dirty="0" smtClean="0"/>
              <a:t>41</a:t>
            </a:r>
            <a:r>
              <a:rPr lang="en-US" sz="2400" dirty="0" smtClean="0"/>
              <a:t> </a:t>
            </a:r>
            <a:r>
              <a:rPr lang="en-US" sz="2400" dirty="0"/>
              <a:t>1024–</a:t>
            </a:r>
            <a:r>
              <a:rPr lang="en-US" sz="2400" dirty="0" smtClean="0"/>
              <a:t>1037.</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Harmonics</a:t>
            </a:r>
            <a:endParaRPr lang="en-US" dirty="0"/>
          </a:p>
        </p:txBody>
      </p:sp>
      <p:sp>
        <p:nvSpPr>
          <p:cNvPr id="3" name="Content Placeholder 2"/>
          <p:cNvSpPr>
            <a:spLocks noGrp="1"/>
          </p:cNvSpPr>
          <p:nvPr>
            <p:ph idx="1"/>
          </p:nvPr>
        </p:nvSpPr>
        <p:spPr>
          <a:xfrm>
            <a:off x="685800" y="990600"/>
            <a:ext cx="7772400" cy="5562600"/>
          </a:xfrm>
        </p:spPr>
        <p:txBody>
          <a:bodyPr/>
          <a:lstStyle/>
          <a:p>
            <a:r>
              <a:rPr lang="en-US" sz="2000" b="1" dirty="0" smtClean="0"/>
              <a:t>Spherical harmonics</a:t>
            </a:r>
            <a:r>
              <a:rPr lang="en-US" sz="2000" dirty="0" smtClean="0"/>
              <a:t>, </a:t>
            </a:r>
            <a:r>
              <a:rPr lang="en-US" sz="2000" dirty="0" err="1" smtClean="0">
                <a:latin typeface="Cambria Math"/>
                <a:cs typeface="Cambria Math"/>
              </a:rPr>
              <a:t>Y</a:t>
            </a:r>
            <a:r>
              <a:rPr lang="en-US" sz="2000" baseline="-25000" dirty="0" err="1" smtClean="0">
                <a:latin typeface="Cambria Math"/>
                <a:cs typeface="Cambria Math"/>
              </a:rPr>
              <a:t>lmn</a:t>
            </a:r>
            <a:r>
              <a:rPr lang="en-US" sz="2000" dirty="0" smtClean="0"/>
              <a:t>:</a:t>
            </a:r>
            <a:br>
              <a:rPr lang="en-US" sz="2000" dirty="0" smtClean="0"/>
            </a:br>
            <a:r>
              <a:rPr lang="en-US" sz="2000" dirty="0" smtClean="0"/>
              <a:t>An infinite series of orthogonal functions that can be used to describe data (intensities) that depend on (two) spherical angles (but not radius). Analogous to Fourier series.  </a:t>
            </a:r>
            <a:r>
              <a:rPr lang="en-US" sz="2000" i="1" dirty="0" smtClean="0"/>
              <a:t>Legendre polynomials </a:t>
            </a:r>
            <a:r>
              <a:rPr lang="en-US" sz="2000" dirty="0" smtClean="0"/>
              <a:t>are a special case of spherical harmonics.  Used to fit pole figure (PF) data (intensities).  Also used extensively in quantum mechanics.  </a:t>
            </a:r>
            <a:r>
              <a:rPr lang="en-US" sz="2000" dirty="0"/>
              <a:t>See http://</a:t>
            </a:r>
            <a:r>
              <a:rPr lang="en-US" sz="2000" dirty="0" err="1"/>
              <a:t>en.wikipedia.org</a:t>
            </a:r>
            <a:r>
              <a:rPr lang="en-US" sz="2000" dirty="0"/>
              <a:t>/wiki/</a:t>
            </a:r>
            <a:r>
              <a:rPr lang="en-US" sz="2000" dirty="0" err="1" smtClean="0"/>
              <a:t>Spherical_harmonics</a:t>
            </a:r>
            <a:r>
              <a:rPr lang="en-US" sz="2000" dirty="0" smtClean="0"/>
              <a:t>.</a:t>
            </a:r>
          </a:p>
          <a:p>
            <a:r>
              <a:rPr lang="en-US" sz="2000" b="1" dirty="0" smtClean="0"/>
              <a:t>Generalized spherical harmonics</a:t>
            </a:r>
            <a:r>
              <a:rPr lang="en-US" sz="2000" dirty="0" smtClean="0"/>
              <a:t>:</a:t>
            </a:r>
            <a:br>
              <a:rPr lang="en-US" sz="2000" dirty="0" smtClean="0"/>
            </a:br>
            <a:r>
              <a:rPr lang="en-US" sz="2000" dirty="0" smtClean="0"/>
              <a:t>An infinite series of orthogonal functions that can be used to describe data that depend on (three) Euler angles (like spherical angles plus an extra longitude angle). Used to fit Orientation Distribution data (intensities).	</a:t>
            </a:r>
          </a:p>
          <a:p>
            <a:r>
              <a:rPr lang="en-US" sz="2000" b="1" dirty="0" smtClean="0"/>
              <a:t>Orthogonal functions</a:t>
            </a:r>
            <a:r>
              <a:rPr lang="en-US" sz="2000" dirty="0" smtClean="0"/>
              <a:t>:</a:t>
            </a:r>
            <a:br>
              <a:rPr lang="en-US" sz="2000" dirty="0" smtClean="0"/>
            </a:br>
            <a:r>
              <a:rPr lang="en-US" sz="2000" dirty="0" smtClean="0"/>
              <a:t>Two functions, </a:t>
            </a:r>
            <a:r>
              <a:rPr lang="en-US" sz="2000" i="1" dirty="0" smtClean="0">
                <a:latin typeface="Cambria Math"/>
                <a:cs typeface="Cambria Math"/>
              </a:rPr>
              <a:t>f</a:t>
            </a:r>
            <a:r>
              <a:rPr lang="en-US" sz="2000" dirty="0" smtClean="0"/>
              <a:t> and </a:t>
            </a:r>
            <a:r>
              <a:rPr lang="en-US" sz="2000" i="1" dirty="0" smtClean="0">
                <a:latin typeface="Cambria Math"/>
                <a:cs typeface="Cambria Math"/>
              </a:rPr>
              <a:t>g</a:t>
            </a:r>
            <a:r>
              <a:rPr lang="en-US" sz="2000" dirty="0" smtClean="0"/>
              <a:t>, are orthogonal when their </a:t>
            </a:r>
            <a:r>
              <a:rPr lang="en-US" sz="2000" i="1" dirty="0" smtClean="0"/>
              <a:t>inner product</a:t>
            </a:r>
            <a:r>
              <a:rPr lang="en-US" sz="2000" dirty="0" smtClean="0"/>
              <a:t> is zero (analogous to the dot product between two vectors being zero when they are orthogonal/perpendicular).  </a:t>
            </a:r>
            <a:r>
              <a:rPr lang="en-US" sz="2000" dirty="0"/>
              <a:t>See http://</a:t>
            </a:r>
            <a:r>
              <a:rPr lang="en-US" sz="2000" dirty="0" err="1"/>
              <a:t>en.wikipedia.org</a:t>
            </a:r>
            <a:r>
              <a:rPr lang="en-US" sz="2000" dirty="0"/>
              <a:t>/wiki/</a:t>
            </a:r>
            <a:r>
              <a:rPr lang="en-US" sz="2000" dirty="0" err="1" smtClean="0"/>
              <a:t>Orthogonal_functions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8</a:t>
            </a:fld>
            <a:endParaRPr lang="en-US"/>
          </a:p>
        </p:txBody>
      </p:sp>
    </p:spTree>
    <p:extLst>
      <p:ext uri="{BB962C8B-B14F-4D97-AF65-F5344CB8AC3E}">
        <p14:creationId xmlns:p14="http://schemas.microsoft.com/office/powerpoint/2010/main" val="114118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A373232-57F8-0E42-9D0A-FF3B1F5D09C2}" type="slidenum">
              <a:rPr lang="en-US" smtClean="0"/>
              <a:pPr>
                <a:defRPr/>
              </a:pPr>
              <a:t>9</a:t>
            </a:fld>
            <a:endParaRPr lang="en-US"/>
          </a:p>
        </p:txBody>
      </p:sp>
      <p:sp>
        <p:nvSpPr>
          <p:cNvPr id="19459" name="Rectangle 2"/>
          <p:cNvSpPr>
            <a:spLocks noGrp="1" noChangeArrowheads="1"/>
          </p:cNvSpPr>
          <p:nvPr>
            <p:ph type="title"/>
          </p:nvPr>
        </p:nvSpPr>
        <p:spPr>
          <a:xfrm>
            <a:off x="685800" y="228600"/>
            <a:ext cx="4876800" cy="1447800"/>
          </a:xfrm>
        </p:spPr>
        <p:txBody>
          <a:bodyPr/>
          <a:lstStyle/>
          <a:p>
            <a:r>
              <a:rPr lang="en-US" dirty="0" smtClean="0"/>
              <a:t>Series Expansion Method</a:t>
            </a:r>
            <a:endParaRPr lang="en-US" dirty="0"/>
          </a:p>
        </p:txBody>
      </p:sp>
      <p:sp>
        <p:nvSpPr>
          <p:cNvPr id="19460" name="Rectangle 3"/>
          <p:cNvSpPr>
            <a:spLocks noGrp="1" noChangeArrowheads="1"/>
          </p:cNvSpPr>
          <p:nvPr>
            <p:ph type="body" idx="1"/>
          </p:nvPr>
        </p:nvSpPr>
        <p:spPr>
          <a:xfrm>
            <a:off x="685800" y="1752600"/>
            <a:ext cx="7772400" cy="4114800"/>
          </a:xfrm>
        </p:spPr>
        <p:txBody>
          <a:bodyPr/>
          <a:lstStyle/>
          <a:p>
            <a:pPr>
              <a:lnSpc>
                <a:spcPct val="90000"/>
              </a:lnSpc>
            </a:pPr>
            <a:r>
              <a:rPr lang="en-US" sz="2400"/>
              <a:t>The harmonic method is a </a:t>
            </a:r>
            <a:br>
              <a:rPr lang="en-US" sz="2400"/>
            </a:br>
            <a:r>
              <a:rPr lang="en-US" sz="2400"/>
              <a:t>two-step method.  </a:t>
            </a:r>
          </a:p>
          <a:p>
            <a:pPr>
              <a:lnSpc>
                <a:spcPct val="90000"/>
              </a:lnSpc>
            </a:pPr>
            <a:r>
              <a:rPr lang="en-US" sz="2400"/>
              <a:t>First step: fitting coefficients </a:t>
            </a:r>
            <a:br>
              <a:rPr lang="en-US" sz="2400"/>
            </a:br>
            <a:r>
              <a:rPr lang="en-US" sz="2400"/>
              <a:t>to the available PF data, where </a:t>
            </a:r>
            <a:br>
              <a:rPr lang="en-US" sz="2400"/>
            </a:br>
            <a:r>
              <a:rPr lang="en-US" sz="2400" i="1"/>
              <a:t>p</a:t>
            </a:r>
            <a:r>
              <a:rPr lang="en-US" sz="2400"/>
              <a:t> is the intensity at an </a:t>
            </a:r>
            <a:br>
              <a:rPr lang="en-US" sz="2400"/>
            </a:br>
            <a:r>
              <a:rPr lang="en-US" sz="2400"/>
              <a:t>angular position; </a:t>
            </a:r>
            <a:r>
              <a:rPr lang="en-US" sz="2400" i="1">
                <a:latin typeface="Symbol" charset="2"/>
              </a:rPr>
              <a:t>a</a:t>
            </a:r>
            <a:r>
              <a:rPr lang="en-US" sz="2400" i="1"/>
              <a:t>, </a:t>
            </a:r>
            <a:r>
              <a:rPr lang="en-US" sz="2400" i="1">
                <a:latin typeface="Symbol" charset="2"/>
              </a:rPr>
              <a:t>b</a:t>
            </a:r>
            <a:r>
              <a:rPr lang="en-US" sz="2400" i="1"/>
              <a:t>, </a:t>
            </a:r>
            <a:r>
              <a:rPr lang="en-US" sz="2400"/>
              <a:t>are the declination and azimuthal angles,</a:t>
            </a:r>
            <a:r>
              <a:rPr lang="en-US" sz="2400" i="1"/>
              <a:t> Q</a:t>
            </a:r>
            <a:r>
              <a:rPr lang="en-US" sz="2400"/>
              <a:t> are the coefficients, </a:t>
            </a:r>
            <a:r>
              <a:rPr lang="en-US" sz="2400" i="1"/>
              <a:t>P</a:t>
            </a:r>
            <a:r>
              <a:rPr lang="en-US" sz="2400"/>
              <a:t> are the associated Legendre polynomials and </a:t>
            </a:r>
            <a:r>
              <a:rPr lang="en-US" sz="2400" i="1"/>
              <a:t>l</a:t>
            </a:r>
            <a:r>
              <a:rPr lang="en-US" sz="2400"/>
              <a:t> and </a:t>
            </a:r>
            <a:r>
              <a:rPr lang="en-US" sz="2400" i="1"/>
              <a:t>m</a:t>
            </a:r>
            <a:r>
              <a:rPr lang="en-US" sz="2400"/>
              <a:t> are integers that determine the shape of the function.</a:t>
            </a:r>
          </a:p>
          <a:p>
            <a:pPr>
              <a:lnSpc>
                <a:spcPct val="90000"/>
              </a:lnSpc>
            </a:pPr>
            <a:r>
              <a:rPr lang="en-US" sz="2400"/>
              <a:t>Useful URLs:</a:t>
            </a:r>
          </a:p>
          <a:p>
            <a:pPr lvl="1">
              <a:lnSpc>
                <a:spcPct val="90000"/>
              </a:lnSpc>
            </a:pPr>
            <a:r>
              <a:rPr lang="en-US" sz="2000"/>
              <a:t>geodynamics.usc.edu/~becker/teaching-sh.html</a:t>
            </a:r>
          </a:p>
          <a:p>
            <a:pPr lvl="1">
              <a:lnSpc>
                <a:spcPct val="90000"/>
              </a:lnSpc>
            </a:pPr>
            <a:r>
              <a:rPr lang="en-US" sz="2000"/>
              <a:t>http://commons.wikimedia.org/wiki/Spherical_harmonic</a:t>
            </a:r>
          </a:p>
        </p:txBody>
      </p:sp>
      <p:pic>
        <p:nvPicPr>
          <p:cNvPr id="19461" name="Picture 4" descr="Spherical_Harmonics"/>
          <p:cNvPicPr>
            <a:picLocks noChangeAspect="1" noChangeArrowheads="1"/>
          </p:cNvPicPr>
          <p:nvPr/>
        </p:nvPicPr>
        <p:blipFill>
          <a:blip r:embed="rId2"/>
          <a:srcRect/>
          <a:stretch>
            <a:fillRect/>
          </a:stretch>
        </p:blipFill>
        <p:spPr bwMode="auto">
          <a:xfrm>
            <a:off x="5867400" y="361950"/>
            <a:ext cx="2984500" cy="2990850"/>
          </a:xfrm>
          <a:prstGeom prst="rect">
            <a:avLst/>
          </a:prstGeom>
          <a:noFill/>
          <a:ln w="9525">
            <a:noFill/>
            <a:miter lim="800000"/>
            <a:headEnd/>
            <a:tailEnd/>
          </a:ln>
        </p:spPr>
      </p:pic>
      <p:sp>
        <p:nvSpPr>
          <p:cNvPr id="19462" name="Rectangle 5"/>
          <p:cNvSpPr>
            <a:spLocks noChangeArrowheads="1"/>
          </p:cNvSpPr>
          <p:nvPr/>
        </p:nvSpPr>
        <p:spPr bwMode="auto">
          <a:xfrm>
            <a:off x="6824663" y="287338"/>
            <a:ext cx="2166937" cy="366712"/>
          </a:xfrm>
          <a:prstGeom prst="rect">
            <a:avLst/>
          </a:prstGeom>
          <a:noFill/>
          <a:ln w="9525">
            <a:noFill/>
            <a:miter lim="800000"/>
            <a:headEnd/>
            <a:tailEnd/>
          </a:ln>
        </p:spPr>
        <p:txBody>
          <a:bodyPr wrap="none">
            <a:prstTxWarp prst="textNoShape">
              <a:avLst/>
            </a:prstTxWarp>
            <a:spAutoFit/>
          </a:bodyPr>
          <a:lstStyle/>
          <a:p>
            <a:r>
              <a:rPr lang="en-US" i="1"/>
              <a:t>akbar.marlboro.edu</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1556</TotalTime>
  <Words>1765</Words>
  <Application>Microsoft Macintosh PowerPoint</Application>
  <PresentationFormat>On-screen Show (4:3)</PresentationFormat>
  <Paragraphs>193</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Blank Presentation</vt:lpstr>
      <vt:lpstr>Equation</vt:lpstr>
      <vt:lpstr>OD Calculation from  Pole Figure Data</vt:lpstr>
      <vt:lpstr>Notation</vt:lpstr>
      <vt:lpstr>Notation: 2</vt:lpstr>
      <vt:lpstr>Objectives</vt:lpstr>
      <vt:lpstr>In-Class Questions</vt:lpstr>
      <vt:lpstr>Methods</vt:lpstr>
      <vt:lpstr>History</vt:lpstr>
      <vt:lpstr>Harmonics</vt:lpstr>
      <vt:lpstr>Series Expansion Method</vt:lpstr>
      <vt:lpstr>Pole Figure (spherical) angles</vt:lpstr>
      <vt:lpstr>PowerPoint Presentation</vt:lpstr>
      <vt:lpstr>PowerPoint Presentation</vt:lpstr>
      <vt:lpstr>Orientation Distribution Expansion</vt:lpstr>
      <vt:lpstr>Fundamental Equation</vt:lpstr>
      <vt:lpstr>Solution Method</vt:lpstr>
      <vt:lpstr>Order of Sph. Harm. Functions</vt:lpstr>
      <vt:lpstr>Incomplete Pole Figures</vt:lpstr>
      <vt:lpstr>Series Expansion Advantages</vt:lpstr>
      <vt:lpstr>Ghosts</vt:lpstr>
      <vt:lpstr>Ghosts, contd.</vt:lpstr>
      <vt:lpstr>Example of ghosts</vt:lpstr>
      <vt:lpstr>Discrete Methods: History</vt:lpstr>
      <vt:lpstr>Discrete Methods</vt:lpstr>
      <vt:lpstr>Initial Estimate of OD</vt:lpstr>
      <vt:lpstr>Iteration on OD values</vt:lpstr>
      <vt:lpstr>Flow Chart</vt:lpstr>
      <vt:lpstr>“RP” Error</vt:lpstr>
      <vt:lpstr>Discrete Method: Advantages</vt:lpstr>
      <vt:lpstr>Discrete Method: Disadvantages</vt:lpstr>
      <vt:lpstr>MTex method</vt:lpstr>
      <vt:lpstr>Texture index, strength</vt:lpstr>
      <vt:lpstr>PowerPoint Presentation</vt:lpstr>
      <vt:lpstr>Summary</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 OD Calculation from Pole Figure Data</dc:title>
  <dc:creator>a. d. rollett</dc:creator>
  <cp:lastModifiedBy>Anthony Rollett</cp:lastModifiedBy>
  <cp:revision>56</cp:revision>
  <cp:lastPrinted>2011-09-20T18:41:24Z</cp:lastPrinted>
  <dcterms:created xsi:type="dcterms:W3CDTF">2011-09-20T01:43:07Z</dcterms:created>
  <dcterms:modified xsi:type="dcterms:W3CDTF">2014-02-02T19:20:16Z</dcterms:modified>
</cp:coreProperties>
</file>