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10.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6.bin" ContentType="application/vnd.openxmlformats-officedocument.oleObject"/>
  <Override PartName="/ppt/notesSlides/notesSlide13.xml" ContentType="application/vnd.openxmlformats-officedocument.presentationml.notesSlide+xml"/>
  <Override PartName="/ppt/embeddings/oleObject7.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notesSlides/notesSlide16.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notesSlides/notesSlide17.xml" ContentType="application/vnd.openxmlformats-officedocument.presentationml.notesSlide+xml"/>
  <Override PartName="/ppt/embeddings/oleObject13.bin" ContentType="application/vnd.openxmlformats-officedocument.oleObject"/>
  <Override PartName="/ppt/embeddings/oleObject14.bin" ContentType="application/vnd.openxmlformats-officedocument.oleObject"/>
  <Override PartName="/ppt/notesSlides/notesSlide18.xml" ContentType="application/vnd.openxmlformats-officedocument.presentationml.notesSlide+xml"/>
  <Override PartName="/ppt/embeddings/oleObject15.bin" ContentType="application/vnd.openxmlformats-officedocument.oleObject"/>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60"/>
  </p:notesMasterIdLst>
  <p:sldIdLst>
    <p:sldId id="256" r:id="rId2"/>
    <p:sldId id="293" r:id="rId3"/>
    <p:sldId id="341" r:id="rId4"/>
    <p:sldId id="342" r:id="rId5"/>
    <p:sldId id="343" r:id="rId6"/>
    <p:sldId id="257" r:id="rId7"/>
    <p:sldId id="265" r:id="rId8"/>
    <p:sldId id="283" r:id="rId9"/>
    <p:sldId id="309" r:id="rId10"/>
    <p:sldId id="261" r:id="rId11"/>
    <p:sldId id="263" r:id="rId12"/>
    <p:sldId id="320" r:id="rId13"/>
    <p:sldId id="345" r:id="rId14"/>
    <p:sldId id="346" r:id="rId15"/>
    <p:sldId id="336" r:id="rId16"/>
    <p:sldId id="258" r:id="rId17"/>
    <p:sldId id="333" r:id="rId18"/>
    <p:sldId id="308" r:id="rId19"/>
    <p:sldId id="334" r:id="rId20"/>
    <p:sldId id="259" r:id="rId21"/>
    <p:sldId id="260" r:id="rId22"/>
    <p:sldId id="324" r:id="rId23"/>
    <p:sldId id="296" r:id="rId24"/>
    <p:sldId id="297" r:id="rId25"/>
    <p:sldId id="302" r:id="rId26"/>
    <p:sldId id="303" r:id="rId27"/>
    <p:sldId id="266" r:id="rId28"/>
    <p:sldId id="311" r:id="rId29"/>
    <p:sldId id="325" r:id="rId30"/>
    <p:sldId id="299" r:id="rId31"/>
    <p:sldId id="300" r:id="rId32"/>
    <p:sldId id="267" r:id="rId33"/>
    <p:sldId id="268" r:id="rId34"/>
    <p:sldId id="269" r:id="rId35"/>
    <p:sldId id="272" r:id="rId36"/>
    <p:sldId id="298" r:id="rId37"/>
    <p:sldId id="338" r:id="rId38"/>
    <p:sldId id="339" r:id="rId39"/>
    <p:sldId id="340" r:id="rId40"/>
    <p:sldId id="286" r:id="rId41"/>
    <p:sldId id="301" r:id="rId42"/>
    <p:sldId id="317" r:id="rId43"/>
    <p:sldId id="335" r:id="rId44"/>
    <p:sldId id="278" r:id="rId45"/>
    <p:sldId id="307" r:id="rId46"/>
    <p:sldId id="323" r:id="rId47"/>
    <p:sldId id="271" r:id="rId48"/>
    <p:sldId id="347" r:id="rId49"/>
    <p:sldId id="348" r:id="rId50"/>
    <p:sldId id="321" r:id="rId51"/>
    <p:sldId id="344" r:id="rId52"/>
    <p:sldId id="326" r:id="rId53"/>
    <p:sldId id="327" r:id="rId54"/>
    <p:sldId id="328" r:id="rId55"/>
    <p:sldId id="329" r:id="rId56"/>
    <p:sldId id="330" r:id="rId57"/>
    <p:sldId id="331" r:id="rId58"/>
    <p:sldId id="288" r:id="rId5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BE"/>
    <a:srgbClr val="FFFCE1"/>
    <a:srgbClr val="0000CC"/>
    <a:srgbClr val="008080"/>
    <a:srgbClr val="99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75" d="100"/>
          <a:sy n="175" d="100"/>
        </p:scale>
        <p:origin x="-83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emf"/><Relationship Id="rId2" Type="http://schemas.openxmlformats.org/officeDocument/2006/relationships/image" Target="../media/image2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4.emf"/><Relationship Id="rId2" Type="http://schemas.openxmlformats.org/officeDocument/2006/relationships/image" Target="../media/image33.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 Id="rId2"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 Id="rId2"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 Id="rId2" Type="http://schemas.openxmlformats.org/officeDocument/2006/relationships/image" Target="../media/image26.emf"/><Relationship Id="rId3"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mbria Math"/>
                <a:ea typeface="Calibri"/>
              </a:defRPr>
            </a:lvl1pPr>
          </a:lstStyle>
          <a:p>
            <a:endParaRPr lang="ja-JP" altLang="en-US" dirty="0"/>
          </a:p>
        </p:txBody>
      </p:sp>
      <p:sp>
        <p:nvSpPr>
          <p:cNvPr id="5120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mbria Math"/>
                <a:ea typeface="Calibri"/>
              </a:defRPr>
            </a:lvl1pPr>
          </a:lstStyle>
          <a:p>
            <a:endParaRPr lang="ja-JP" alt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120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mbria Math"/>
                <a:ea typeface="Calibri"/>
              </a:defRPr>
            </a:lvl1pPr>
          </a:lstStyle>
          <a:p>
            <a:endParaRPr lang="ja-JP" altLang="en-US" dirty="0"/>
          </a:p>
        </p:txBody>
      </p:sp>
      <p:sp>
        <p:nvSpPr>
          <p:cNvPr id="5120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mbria Math"/>
              </a:defRPr>
            </a:lvl1pPr>
          </a:lstStyle>
          <a:p>
            <a:pPr>
              <a:defRPr/>
            </a:pPr>
            <a:fld id="{A94CC2E7-62E9-E94C-B46F-CF1D91378B10}" type="slidenum">
              <a:rPr lang="en-US" smtClean="0"/>
              <a:pPr>
                <a:defRPr/>
              </a:pPr>
              <a:t>‹#›</a:t>
            </a:fld>
            <a:endParaRPr lang="en-US" dirty="0"/>
          </a:p>
        </p:txBody>
      </p:sp>
    </p:spTree>
    <p:extLst>
      <p:ext uri="{BB962C8B-B14F-4D97-AF65-F5344CB8AC3E}">
        <p14:creationId xmlns:p14="http://schemas.microsoft.com/office/powerpoint/2010/main" val="6095870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mbria Math"/>
        <a:ea typeface="Calibri"/>
        <a:cs typeface="Calibri"/>
      </a:defRPr>
    </a:lvl1pPr>
    <a:lvl2pPr marL="457200" algn="l" rtl="0" eaLnBrk="0" fontAlgn="base" hangingPunct="0">
      <a:spcBef>
        <a:spcPct val="30000"/>
      </a:spcBef>
      <a:spcAft>
        <a:spcPct val="0"/>
      </a:spcAft>
      <a:defRPr sz="1200" kern="1200">
        <a:solidFill>
          <a:schemeClr val="tx1"/>
        </a:solidFill>
        <a:latin typeface="Cambria Math"/>
        <a:ea typeface="Calibri"/>
        <a:cs typeface="+mn-cs"/>
      </a:defRPr>
    </a:lvl2pPr>
    <a:lvl3pPr marL="914400" algn="l" rtl="0" eaLnBrk="0" fontAlgn="base" hangingPunct="0">
      <a:spcBef>
        <a:spcPct val="30000"/>
      </a:spcBef>
      <a:spcAft>
        <a:spcPct val="0"/>
      </a:spcAft>
      <a:defRPr sz="1200" kern="1200">
        <a:solidFill>
          <a:schemeClr val="tx1"/>
        </a:solidFill>
        <a:latin typeface="Cambria Math"/>
        <a:ea typeface="Calibri"/>
        <a:cs typeface="+mn-cs"/>
      </a:defRPr>
    </a:lvl3pPr>
    <a:lvl4pPr marL="1371600" algn="l" rtl="0" eaLnBrk="0" fontAlgn="base" hangingPunct="0">
      <a:spcBef>
        <a:spcPct val="30000"/>
      </a:spcBef>
      <a:spcAft>
        <a:spcPct val="0"/>
      </a:spcAft>
      <a:defRPr sz="1200" kern="1200">
        <a:solidFill>
          <a:schemeClr val="tx1"/>
        </a:solidFill>
        <a:latin typeface="Cambria Math"/>
        <a:ea typeface="Calibri"/>
        <a:cs typeface="+mn-cs"/>
      </a:defRPr>
    </a:lvl4pPr>
    <a:lvl5pPr marL="1828800" algn="l" rtl="0" eaLnBrk="0" fontAlgn="base" hangingPunct="0">
      <a:spcBef>
        <a:spcPct val="30000"/>
      </a:spcBef>
      <a:spcAft>
        <a:spcPct val="0"/>
      </a:spcAft>
      <a:defRPr sz="1200" kern="1200">
        <a:solidFill>
          <a:schemeClr val="tx1"/>
        </a:solidFill>
        <a:latin typeface="Cambria Math"/>
        <a:ea typeface="Calibri"/>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E90268D8-D687-DD4E-8C1D-E98B364C0FBF}" type="slidenum">
              <a:rPr lang="en-US" altLang="ja-JP">
                <a:ea typeface="Calibri"/>
              </a:rPr>
              <a:pPr/>
              <a:t>1</a:t>
            </a:fld>
            <a:endParaRPr lang="en-US" altLang="ja-JP" dirty="0">
              <a:ea typeface="Calibri"/>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58CBC2A-5B89-0642-8238-CCFB8F81EE9F}" type="slidenum">
              <a:rPr lang="en-US" altLang="ja-JP">
                <a:ea typeface="Calibri"/>
              </a:rPr>
              <a:pPr/>
              <a:t>16</a:t>
            </a:fld>
            <a:endParaRPr lang="en-US" altLang="ja-JP" dirty="0">
              <a:ea typeface="Calibri"/>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1615E283-EE2F-3441-9609-0698499C2D19}" type="slidenum">
              <a:rPr lang="en-US" altLang="ja-JP">
                <a:ea typeface="Calibri"/>
              </a:rPr>
              <a:pPr/>
              <a:t>18</a:t>
            </a:fld>
            <a:endParaRPr lang="en-US" altLang="ja-JP" dirty="0">
              <a:ea typeface="Calibri"/>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11C8ECA-FC41-094F-A491-8571465A74CF}" type="slidenum">
              <a:rPr lang="en-US" altLang="ja-JP">
                <a:ea typeface="Calibri"/>
              </a:rPr>
              <a:pPr/>
              <a:t>20</a:t>
            </a:fld>
            <a:endParaRPr lang="en-US" altLang="ja-JP" dirty="0">
              <a:ea typeface="Calibri"/>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C9AC1E8-E966-A04E-9D28-2409269E011C}" type="slidenum">
              <a:rPr lang="en-US" altLang="ja-JP">
                <a:ea typeface="Calibri"/>
              </a:rPr>
              <a:pPr/>
              <a:t>21</a:t>
            </a:fld>
            <a:endParaRPr lang="en-US" altLang="ja-JP" dirty="0">
              <a:ea typeface="Calibri"/>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7F060A7-A48E-3243-8F8F-F913F11D0877}" type="slidenum">
              <a:rPr lang="en-US" altLang="ja-JP">
                <a:ea typeface="Calibri"/>
              </a:rPr>
              <a:pPr/>
              <a:t>22</a:t>
            </a:fld>
            <a:endParaRPr lang="en-US" altLang="ja-JP" dirty="0">
              <a:ea typeface="Calibri"/>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7858327-F241-6E41-A81E-4F0B4B616DDD}" type="slidenum">
              <a:rPr lang="en-US" altLang="ja-JP">
                <a:ea typeface="Calibri"/>
              </a:rPr>
              <a:pPr/>
              <a:t>23</a:t>
            </a:fld>
            <a:endParaRPr lang="en-US" altLang="ja-JP" dirty="0">
              <a:ea typeface="Calibri"/>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138F176-40F5-4F48-88CA-3E88698F123A}" type="slidenum">
              <a:rPr lang="en-US" altLang="ja-JP">
                <a:ea typeface="Calibri"/>
              </a:rPr>
              <a:pPr/>
              <a:t>24</a:t>
            </a:fld>
            <a:endParaRPr lang="en-US" altLang="ja-JP" dirty="0">
              <a:ea typeface="Calibri"/>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2F92F17-6E05-B244-8639-1ACFDF345DFE}" type="slidenum">
              <a:rPr lang="en-US" altLang="ja-JP">
                <a:ea typeface="Calibri"/>
              </a:rPr>
              <a:pPr/>
              <a:t>25</a:t>
            </a:fld>
            <a:endParaRPr lang="en-US" altLang="ja-JP" dirty="0">
              <a:ea typeface="Calibri"/>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2586E16-DA47-344B-96E9-70E89D7FFE29}" type="slidenum">
              <a:rPr lang="en-US" altLang="ja-JP">
                <a:ea typeface="Calibri"/>
              </a:rPr>
              <a:pPr/>
              <a:t>26</a:t>
            </a:fld>
            <a:endParaRPr lang="en-US" altLang="ja-JP" dirty="0">
              <a:ea typeface="Calibri"/>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65762AA-69BC-8741-AED7-8F4DACC40C91}" type="slidenum">
              <a:rPr lang="en-US" altLang="ja-JP">
                <a:ea typeface="Calibri"/>
              </a:rPr>
              <a:pPr/>
              <a:t>27</a:t>
            </a:fld>
            <a:endParaRPr lang="en-US" altLang="ja-JP" dirty="0">
              <a:ea typeface="Calibri"/>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6A09864-6259-2F4B-A609-2167D49EF5E3}" type="slidenum">
              <a:rPr lang="en-US" altLang="ja-JP">
                <a:ea typeface="Calibri"/>
              </a:rPr>
              <a:pPr/>
              <a:t>2</a:t>
            </a:fld>
            <a:endParaRPr lang="en-US" altLang="ja-JP" dirty="0">
              <a:ea typeface="Calibri"/>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8E42DE7-4BF9-1C48-A5A7-781166E2C351}" type="slidenum">
              <a:rPr lang="en-US" altLang="ja-JP">
                <a:ea typeface="Calibri"/>
              </a:rPr>
              <a:pPr/>
              <a:t>28</a:t>
            </a:fld>
            <a:endParaRPr lang="en-US" altLang="ja-JP" dirty="0">
              <a:ea typeface="Calibri"/>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1D0E53C-FAF6-054C-A547-EC7C39A96314}" type="slidenum">
              <a:rPr lang="en-US" altLang="ja-JP">
                <a:ea typeface="Calibri"/>
              </a:rPr>
              <a:pPr/>
              <a:t>29</a:t>
            </a:fld>
            <a:endParaRPr lang="en-US" altLang="ja-JP" dirty="0">
              <a:ea typeface="Calibri"/>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55A871E-ED1F-A345-BF76-206B23D57660}" type="slidenum">
              <a:rPr lang="en-US" altLang="ja-JP">
                <a:ea typeface="Calibri"/>
              </a:rPr>
              <a:pPr/>
              <a:t>30</a:t>
            </a:fld>
            <a:endParaRPr lang="en-US" altLang="ja-JP" dirty="0">
              <a:ea typeface="Calibri"/>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5FA597F-5CC9-3849-8616-0368FA25A556}" type="slidenum">
              <a:rPr lang="en-US" altLang="ja-JP">
                <a:ea typeface="Calibri"/>
              </a:rPr>
              <a:pPr/>
              <a:t>31</a:t>
            </a:fld>
            <a:endParaRPr lang="en-US" altLang="ja-JP" dirty="0">
              <a:ea typeface="Calibri"/>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A43F793-BC1E-7943-823B-7182066B97CE}" type="slidenum">
              <a:rPr lang="en-US" altLang="ja-JP">
                <a:ea typeface="Calibri"/>
              </a:rPr>
              <a:pPr/>
              <a:t>32</a:t>
            </a:fld>
            <a:endParaRPr lang="en-US" altLang="ja-JP" dirty="0">
              <a:ea typeface="Calibri"/>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383FF81-7EB9-F649-AD94-0C821F9DE416}" type="slidenum">
              <a:rPr lang="en-US" altLang="ja-JP">
                <a:ea typeface="Calibri"/>
              </a:rPr>
              <a:pPr/>
              <a:t>33</a:t>
            </a:fld>
            <a:endParaRPr lang="en-US" altLang="ja-JP" dirty="0">
              <a:ea typeface="Calibri"/>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52E7B71F-CBDA-BA4C-B0AA-A9DA8449685F}" type="slidenum">
              <a:rPr lang="en-US" altLang="ja-JP">
                <a:ea typeface="Calibri"/>
              </a:rPr>
              <a:pPr/>
              <a:t>34</a:t>
            </a:fld>
            <a:endParaRPr lang="en-US" altLang="ja-JP" dirty="0">
              <a:ea typeface="Calibri"/>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1DF9435A-C589-6240-AE06-3B9FB35C9A33}" type="slidenum">
              <a:rPr lang="en-US" altLang="ja-JP">
                <a:ea typeface="Calibri"/>
              </a:rPr>
              <a:pPr/>
              <a:t>35</a:t>
            </a:fld>
            <a:endParaRPr lang="en-US" altLang="ja-JP" dirty="0">
              <a:ea typeface="Calibri"/>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4B7FCE23-5C08-E84F-ABAF-D721907F4282}" type="slidenum">
              <a:rPr lang="en-US" altLang="ja-JP">
                <a:ea typeface="Calibri"/>
              </a:rPr>
              <a:pPr/>
              <a:t>36</a:t>
            </a:fld>
            <a:endParaRPr lang="en-US" altLang="ja-JP" dirty="0">
              <a:ea typeface="Calibri"/>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10F6D7-26E7-3246-9D54-D650E82BB721}" type="slidenum">
              <a:rPr lang="en-US" smtClean="0"/>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4FC7C0A-6EEE-5842-B3E5-C0092DE5655C}" type="slidenum">
              <a:rPr lang="en-US" altLang="ja-JP">
                <a:ea typeface="Calibri"/>
              </a:rPr>
              <a:pPr/>
              <a:t>6</a:t>
            </a:fld>
            <a:endParaRPr lang="en-US" altLang="ja-JP" dirty="0">
              <a:ea typeface="Calibri"/>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10F6D7-26E7-3246-9D54-D650E82BB721}" type="slidenum">
              <a:rPr lang="en-US" smtClean="0"/>
              <a:pPr/>
              <a:t>38</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10F6D7-26E7-3246-9D54-D650E82BB721}" type="slidenum">
              <a:rPr lang="en-US" smtClean="0"/>
              <a:pPr/>
              <a:t>39</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000FACE7-036A-9742-97B0-01EDA67C7C09}" type="slidenum">
              <a:rPr lang="en-US" altLang="ja-JP">
                <a:ea typeface="Calibri"/>
              </a:rPr>
              <a:pPr/>
              <a:t>40</a:t>
            </a:fld>
            <a:endParaRPr lang="en-US" altLang="ja-JP" dirty="0">
              <a:ea typeface="Calibri"/>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F1EC470-8E43-8448-A9E2-55A42F14E752}" type="slidenum">
              <a:rPr lang="en-US" altLang="ja-JP">
                <a:ea typeface="Calibri"/>
              </a:rPr>
              <a:pPr/>
              <a:t>41</a:t>
            </a:fld>
            <a:endParaRPr lang="en-US" altLang="ja-JP" dirty="0">
              <a:ea typeface="Calibri"/>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9FD8DF7E-6FE8-2B4C-9433-82F98B0B4EC4}" type="slidenum">
              <a:rPr lang="en-US" altLang="ja-JP">
                <a:ea typeface="Calibri"/>
              </a:rPr>
              <a:pPr/>
              <a:t>42</a:t>
            </a:fld>
            <a:endParaRPr lang="en-US" altLang="ja-JP" dirty="0">
              <a:ea typeface="Calibri"/>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4F00DBF4-53B0-AC4C-9C6D-8B2440AE6D0B}" type="slidenum">
              <a:rPr lang="en-US" altLang="ja-JP">
                <a:ea typeface="Calibri"/>
              </a:rPr>
              <a:pPr/>
              <a:t>44</a:t>
            </a:fld>
            <a:endParaRPr lang="en-US" altLang="ja-JP" dirty="0">
              <a:ea typeface="Calibri"/>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2EE83E7-65B0-CE4C-A5DE-B69F2EFB7B28}" type="slidenum">
              <a:rPr lang="en-US" altLang="ja-JP">
                <a:ea typeface="Calibri"/>
              </a:rPr>
              <a:pPr/>
              <a:t>45</a:t>
            </a:fld>
            <a:endParaRPr lang="en-US" altLang="ja-JP" dirty="0">
              <a:ea typeface="Calibri"/>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8F1CC74F-DA13-684A-9AF4-37F8A2C8AAAD}" type="slidenum">
              <a:rPr lang="en-US" altLang="ja-JP">
                <a:ea typeface="Calibri"/>
              </a:rPr>
              <a:pPr/>
              <a:t>46</a:t>
            </a:fld>
            <a:endParaRPr lang="en-US" altLang="ja-JP" dirty="0">
              <a:ea typeface="Calibri"/>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5CBC3BF-E389-3A42-BF65-D97AA61FF1C7}" type="slidenum">
              <a:rPr lang="en-US" altLang="ja-JP">
                <a:ea typeface="Calibri"/>
              </a:rPr>
              <a:pPr/>
              <a:t>47</a:t>
            </a:fld>
            <a:endParaRPr lang="en-US" altLang="ja-JP" dirty="0">
              <a:ea typeface="Calibri"/>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7C44E81E-80B5-E54C-9F26-28F2418E6004}" type="slidenum">
              <a:rPr lang="en-US" altLang="ja-JP">
                <a:ea typeface="Calibri"/>
              </a:rPr>
              <a:pPr/>
              <a:t>49</a:t>
            </a:fld>
            <a:endParaRPr lang="en-US" altLang="ja-JP" dirty="0">
              <a:ea typeface="Calibri"/>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60F497A8-8723-F949-AE2C-7C9BEBBDA8E9}" type="slidenum">
              <a:rPr lang="en-US" altLang="ja-JP">
                <a:ea typeface="Calibri"/>
              </a:rPr>
              <a:pPr/>
              <a:t>7</a:t>
            </a:fld>
            <a:endParaRPr lang="en-US" altLang="ja-JP" dirty="0">
              <a:ea typeface="Calibri"/>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D3FAF76D-881D-7541-B71C-99F46F1E5BC4}" type="slidenum">
              <a:rPr lang="en-US" altLang="ja-JP">
                <a:ea typeface="Calibri"/>
              </a:rPr>
              <a:pPr/>
              <a:t>50</a:t>
            </a:fld>
            <a:endParaRPr lang="en-US" altLang="ja-JP" dirty="0">
              <a:ea typeface="Calibri"/>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4BB31E3E-4D9C-9A42-8CDE-9308916B5D46}" type="slidenum">
              <a:rPr lang="en-US" altLang="ja-JP">
                <a:ea typeface="Calibri"/>
              </a:rPr>
              <a:pPr/>
              <a:t>52</a:t>
            </a:fld>
            <a:endParaRPr lang="en-US" altLang="ja-JP" dirty="0">
              <a:ea typeface="Calibri"/>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E1D16F51-8EC4-7944-BD66-F4D3844DA2EB}" type="slidenum">
              <a:rPr lang="en-US" altLang="ja-JP">
                <a:ea typeface="Calibri"/>
              </a:rPr>
              <a:pPr/>
              <a:t>53</a:t>
            </a:fld>
            <a:endParaRPr lang="en-US" altLang="ja-JP" dirty="0">
              <a:ea typeface="Calibri"/>
            </a:endParaRPr>
          </a:p>
        </p:txBody>
      </p:sp>
      <p:sp>
        <p:nvSpPr>
          <p:cNvPr id="98307" name="Rectangle 2"/>
          <p:cNvSpPr>
            <a:spLocks noGrp="1" noRot="1" noChangeAspect="1" noChangeArrowheads="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endParaRPr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5757493C-6226-B54E-B545-F7014342016C}" type="slidenum">
              <a:rPr lang="en-US" altLang="ja-JP">
                <a:ea typeface="Calibri"/>
              </a:rPr>
              <a:pPr/>
              <a:t>54</a:t>
            </a:fld>
            <a:endParaRPr lang="en-US" altLang="ja-JP" dirty="0">
              <a:ea typeface="Calibri"/>
            </a:endParaRPr>
          </a:p>
        </p:txBody>
      </p:sp>
      <p:sp>
        <p:nvSpPr>
          <p:cNvPr id="100355" name="Rectangle 2"/>
          <p:cNvSpPr>
            <a:spLocks noGrp="1" noRot="1" noChangeAspect="1" noChangeArrowheads="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r>
              <a:rPr lang="en-US" altLang="ja-JP"/>
              <a:t>introduce the subject of fibers as a general case, unlike film textures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C69B99C7-7A8A-804F-A625-145CB4630E4B}" type="slidenum">
              <a:rPr lang="en-US" altLang="ja-JP">
                <a:ea typeface="Calibri"/>
              </a:rPr>
              <a:pPr/>
              <a:t>55</a:t>
            </a:fld>
            <a:endParaRPr lang="en-US" altLang="ja-JP" dirty="0">
              <a:ea typeface="Calibri"/>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DE28FF4-F2CB-B54C-B72B-79E551FA89D8}" type="slidenum">
              <a:rPr lang="en-US" altLang="ja-JP">
                <a:ea typeface="Calibri"/>
              </a:rPr>
              <a:pPr/>
              <a:t>56</a:t>
            </a:fld>
            <a:endParaRPr lang="en-US" altLang="ja-JP" dirty="0">
              <a:ea typeface="Calibri"/>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0FFE30A3-4EC8-C745-95DE-4BB5B66D6E98}" type="slidenum">
              <a:rPr lang="en-US" altLang="ja-JP">
                <a:ea typeface="Calibri"/>
              </a:rPr>
              <a:pPr/>
              <a:t>57</a:t>
            </a:fld>
            <a:endParaRPr lang="en-US" altLang="ja-JP" dirty="0">
              <a:ea typeface="Calibri"/>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B4A4180-8985-494A-9440-458A401AD395}" type="slidenum">
              <a:rPr lang="en-US" altLang="ja-JP">
                <a:ea typeface="Calibri"/>
              </a:rPr>
              <a:pPr/>
              <a:t>58</a:t>
            </a:fld>
            <a:endParaRPr lang="en-US" altLang="ja-JP" dirty="0">
              <a:ea typeface="Calibri"/>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FB8451CE-4E32-CB48-8181-89223BCA5D19}" type="slidenum">
              <a:rPr lang="en-US" altLang="ja-JP">
                <a:ea typeface="Calibri"/>
              </a:rPr>
              <a:pPr/>
              <a:t>8</a:t>
            </a:fld>
            <a:endParaRPr lang="en-US" altLang="ja-JP" dirty="0">
              <a:ea typeface="Calibri"/>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5EF659F-1D2F-E248-A371-B1BDFE449893}" type="slidenum">
              <a:rPr lang="en-US" altLang="ja-JP">
                <a:ea typeface="Calibri"/>
              </a:rPr>
              <a:pPr/>
              <a:t>9</a:t>
            </a:fld>
            <a:endParaRPr lang="en-US" altLang="ja-JP" dirty="0">
              <a:ea typeface="Calibri"/>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5B3538FA-48DF-334F-B342-1E42206D3247}" type="slidenum">
              <a:rPr lang="en-US" altLang="ja-JP">
                <a:ea typeface="Calibri"/>
              </a:rPr>
              <a:pPr/>
              <a:t>10</a:t>
            </a:fld>
            <a:endParaRPr lang="en-US" altLang="ja-JP" dirty="0">
              <a:ea typeface="Calibri"/>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161D7D0-35BC-FB4B-9D93-3B501A648048}" type="slidenum">
              <a:rPr lang="en-US" altLang="ja-JP">
                <a:ea typeface="Calibri"/>
              </a:rPr>
              <a:pPr/>
              <a:t>11</a:t>
            </a:fld>
            <a:endParaRPr lang="en-US" altLang="ja-JP" dirty="0">
              <a:ea typeface="Calibri"/>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AC368724-DB0D-9F4A-9F3B-173C96CB46F4}" type="slidenum">
              <a:rPr lang="en-US" altLang="ja-JP">
                <a:ea typeface="Calibri"/>
              </a:rPr>
              <a:pPr/>
              <a:t>12</a:t>
            </a:fld>
            <a:endParaRPr lang="en-US" altLang="ja-JP" dirty="0">
              <a:ea typeface="Calibri"/>
            </a:endParaRPr>
          </a:p>
        </p:txBody>
      </p:sp>
      <p:sp>
        <p:nvSpPr>
          <p:cNvPr id="31747" name="Rectangle 2"/>
          <p:cNvSpPr>
            <a:spLocks noGrp="1" noRot="1" noChangeAspect="1" noChangeArrowheads="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135E59D7-1B30-F54B-87C5-ADCF23AD2A6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E5074A2C-4D72-C24C-95AD-57B000DD345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CEBCA5D9-A845-AA48-A44F-E41CB38A489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E24DED5E-3CE6-7149-8CE7-1E3E14D0052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F7840A25-5ECD-BB40-A9E1-97B806CE7F0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ja-JP" altLang="en-US"/>
          </a:p>
        </p:txBody>
      </p:sp>
      <p:sp>
        <p:nvSpPr>
          <p:cNvPr id="6" name="Rectangle 5"/>
          <p:cNvSpPr>
            <a:spLocks noGrp="1" noChangeArrowheads="1"/>
          </p:cNvSpPr>
          <p:nvPr>
            <p:ph type="ftr" sz="quarter" idx="11"/>
          </p:nvPr>
        </p:nvSpPr>
        <p:spPr>
          <a:ln/>
        </p:spPr>
        <p:txBody>
          <a:bodyPr/>
          <a:lstStyle>
            <a:lvl1pPr>
              <a:defRPr/>
            </a:lvl1pPr>
          </a:lstStyle>
          <a:p>
            <a:endParaRPr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36D587D2-F26A-4C4B-80F5-C8E2B9DEB5C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ja-JP" altLang="en-US"/>
          </a:p>
        </p:txBody>
      </p:sp>
      <p:sp>
        <p:nvSpPr>
          <p:cNvPr id="8" name="Rectangle 5"/>
          <p:cNvSpPr>
            <a:spLocks noGrp="1" noChangeArrowheads="1"/>
          </p:cNvSpPr>
          <p:nvPr>
            <p:ph type="ftr" sz="quarter" idx="11"/>
          </p:nvPr>
        </p:nvSpPr>
        <p:spPr>
          <a:ln/>
        </p:spPr>
        <p:txBody>
          <a:bodyPr/>
          <a:lstStyle>
            <a:lvl1pPr>
              <a:defRPr/>
            </a:lvl1pPr>
          </a:lstStyle>
          <a:p>
            <a:endParaRPr lang="ja-JP" altLang="en-US"/>
          </a:p>
        </p:txBody>
      </p:sp>
      <p:sp>
        <p:nvSpPr>
          <p:cNvPr id="9" name="Rectangle 6"/>
          <p:cNvSpPr>
            <a:spLocks noGrp="1" noChangeArrowheads="1"/>
          </p:cNvSpPr>
          <p:nvPr>
            <p:ph type="sldNum" sz="quarter" idx="12"/>
          </p:nvPr>
        </p:nvSpPr>
        <p:spPr>
          <a:ln/>
        </p:spPr>
        <p:txBody>
          <a:bodyPr/>
          <a:lstStyle>
            <a:lvl1pPr>
              <a:defRPr/>
            </a:lvl1pPr>
          </a:lstStyle>
          <a:p>
            <a:pPr>
              <a:defRPr/>
            </a:pPr>
            <a:fld id="{745861A0-48E9-884A-9205-D2194F33297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ja-JP" altLang="en-US"/>
          </a:p>
        </p:txBody>
      </p:sp>
      <p:sp>
        <p:nvSpPr>
          <p:cNvPr id="4" name="Rectangle 5"/>
          <p:cNvSpPr>
            <a:spLocks noGrp="1" noChangeArrowheads="1"/>
          </p:cNvSpPr>
          <p:nvPr>
            <p:ph type="ftr" sz="quarter" idx="11"/>
          </p:nvPr>
        </p:nvSpPr>
        <p:spPr>
          <a:ln/>
        </p:spPr>
        <p:txBody>
          <a:bodyPr/>
          <a:lstStyle>
            <a:lvl1pPr>
              <a:defRPr/>
            </a:lvl1pPr>
          </a:lstStyle>
          <a:p>
            <a:endParaRPr lang="ja-JP" altLang="en-US"/>
          </a:p>
        </p:txBody>
      </p:sp>
      <p:sp>
        <p:nvSpPr>
          <p:cNvPr id="5" name="Rectangle 6"/>
          <p:cNvSpPr>
            <a:spLocks noGrp="1" noChangeArrowheads="1"/>
          </p:cNvSpPr>
          <p:nvPr>
            <p:ph type="sldNum" sz="quarter" idx="12"/>
          </p:nvPr>
        </p:nvSpPr>
        <p:spPr>
          <a:ln/>
        </p:spPr>
        <p:txBody>
          <a:bodyPr/>
          <a:lstStyle>
            <a:lvl1pPr>
              <a:defRPr/>
            </a:lvl1pPr>
          </a:lstStyle>
          <a:p>
            <a:pPr>
              <a:defRPr/>
            </a:pPr>
            <a:fld id="{4DF8EF0C-1CFE-A643-AB5F-881F2851C6B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ja-JP" altLang="en-US"/>
          </a:p>
        </p:txBody>
      </p:sp>
      <p:sp>
        <p:nvSpPr>
          <p:cNvPr id="3" name="Rectangle 5"/>
          <p:cNvSpPr>
            <a:spLocks noGrp="1" noChangeArrowheads="1"/>
          </p:cNvSpPr>
          <p:nvPr>
            <p:ph type="ftr" sz="quarter" idx="11"/>
          </p:nvPr>
        </p:nvSpPr>
        <p:spPr>
          <a:ln/>
        </p:spPr>
        <p:txBody>
          <a:bodyPr/>
          <a:lstStyle>
            <a:lvl1pPr>
              <a:defRPr/>
            </a:lvl1pPr>
          </a:lstStyle>
          <a:p>
            <a:endParaRPr lang="ja-JP" altLang="en-US"/>
          </a:p>
        </p:txBody>
      </p:sp>
      <p:sp>
        <p:nvSpPr>
          <p:cNvPr id="4" name="Rectangle 6"/>
          <p:cNvSpPr>
            <a:spLocks noGrp="1" noChangeArrowheads="1"/>
          </p:cNvSpPr>
          <p:nvPr>
            <p:ph type="sldNum" sz="quarter" idx="12"/>
          </p:nvPr>
        </p:nvSpPr>
        <p:spPr>
          <a:ln/>
        </p:spPr>
        <p:txBody>
          <a:bodyPr/>
          <a:lstStyle>
            <a:lvl1pPr>
              <a:defRPr/>
            </a:lvl1pPr>
          </a:lstStyle>
          <a:p>
            <a:pPr>
              <a:defRPr/>
            </a:pPr>
            <a:fld id="{1BA2A459-1D6D-9146-A201-78F05584B46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ja-JP" altLang="en-US"/>
          </a:p>
        </p:txBody>
      </p:sp>
      <p:sp>
        <p:nvSpPr>
          <p:cNvPr id="6" name="Rectangle 5"/>
          <p:cNvSpPr>
            <a:spLocks noGrp="1" noChangeArrowheads="1"/>
          </p:cNvSpPr>
          <p:nvPr>
            <p:ph type="ftr" sz="quarter" idx="11"/>
          </p:nvPr>
        </p:nvSpPr>
        <p:spPr>
          <a:ln/>
        </p:spPr>
        <p:txBody>
          <a:bodyPr/>
          <a:lstStyle>
            <a:lvl1pPr>
              <a:defRPr/>
            </a:lvl1pPr>
          </a:lstStyle>
          <a:p>
            <a:endParaRPr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C921DC40-44CE-B24D-BAF0-1822F69D02E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ja-JP" altLang="en-US"/>
          </a:p>
        </p:txBody>
      </p:sp>
      <p:sp>
        <p:nvSpPr>
          <p:cNvPr id="6" name="Rectangle 5"/>
          <p:cNvSpPr>
            <a:spLocks noGrp="1" noChangeArrowheads="1"/>
          </p:cNvSpPr>
          <p:nvPr>
            <p:ph type="ftr" sz="quarter" idx="11"/>
          </p:nvPr>
        </p:nvSpPr>
        <p:spPr>
          <a:ln/>
        </p:spPr>
        <p:txBody>
          <a:bodyPr/>
          <a:lstStyle>
            <a:lvl1pPr>
              <a:defRPr/>
            </a:lvl1pPr>
          </a:lstStyle>
          <a:p>
            <a:endParaRPr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177B78C8-7417-544F-8839-7BC905404C1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600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028" name="Rectangle 4"/>
          <p:cNvSpPr>
            <a:spLocks noGrp="1" noChangeArrowheads="1"/>
          </p:cNvSpPr>
          <p:nvPr>
            <p:ph type="dt" sz="half" idx="2"/>
          </p:nvPr>
        </p:nvSpPr>
        <p:spPr bwMode="auto">
          <a:xfrm>
            <a:off x="152400" y="5867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mbria Math"/>
                <a:ea typeface="Calibri"/>
              </a:defRPr>
            </a:lvl1pPr>
          </a:lstStyle>
          <a:p>
            <a:endParaRPr lang="ja-JP" altLang="en-US" dirty="0"/>
          </a:p>
        </p:txBody>
      </p:sp>
      <p:sp>
        <p:nvSpPr>
          <p:cNvPr id="1029" name="Rectangle 5"/>
          <p:cNvSpPr>
            <a:spLocks noGrp="1" noChangeArrowheads="1"/>
          </p:cNvSpPr>
          <p:nvPr>
            <p:ph type="ftr" sz="quarter" idx="3"/>
          </p:nvPr>
        </p:nvSpPr>
        <p:spPr bwMode="auto">
          <a:xfrm>
            <a:off x="228600" y="6400800"/>
            <a:ext cx="8686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mbria Math"/>
                <a:ea typeface="Calibri"/>
              </a:defRPr>
            </a:lvl1pPr>
          </a:lstStyle>
          <a:p>
            <a:endParaRPr lang="ja-JP" altLang="en-US" dirty="0"/>
          </a:p>
        </p:txBody>
      </p:sp>
      <p:sp>
        <p:nvSpPr>
          <p:cNvPr id="1030" name="Rectangle 6"/>
          <p:cNvSpPr>
            <a:spLocks noGrp="1" noChangeArrowheads="1"/>
          </p:cNvSpPr>
          <p:nvPr>
            <p:ph type="sldNum" sz="quarter" idx="4"/>
          </p:nvPr>
        </p:nvSpPr>
        <p:spPr bwMode="auto">
          <a:xfrm>
            <a:off x="0" y="152400"/>
            <a:ext cx="685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mbria Math"/>
              </a:defRPr>
            </a:lvl1pPr>
          </a:lstStyle>
          <a:p>
            <a:pPr>
              <a:defRPr/>
            </a:pPr>
            <a:fld id="{BDD4AE53-E536-6A4F-B81F-4990F101C96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i="1">
          <a:solidFill>
            <a:srgbClr val="0000CC"/>
          </a:solidFill>
          <a:effectLst>
            <a:outerShdw blurRad="38100" dist="38100" dir="2700000" algn="tl">
              <a:srgbClr val="DDDDDD"/>
            </a:outerShdw>
          </a:effectLst>
          <a:latin typeface="Cambria Math"/>
          <a:ea typeface="Calibri"/>
          <a:cs typeface="Calibri"/>
        </a:defRPr>
      </a:lvl1pPr>
      <a:lvl2pPr algn="ctr" rtl="0" eaLnBrk="0" fontAlgn="base" hangingPunct="0">
        <a:spcBef>
          <a:spcPct val="0"/>
        </a:spcBef>
        <a:spcAft>
          <a:spcPct val="0"/>
        </a:spcAft>
        <a:defRPr sz="4400" i="1">
          <a:solidFill>
            <a:srgbClr val="0000CC"/>
          </a:solidFill>
          <a:effectLst>
            <a:outerShdw blurRad="38100" dist="38100" dir="2700000" algn="tl">
              <a:srgbClr val="DDDDDD"/>
            </a:outerShdw>
          </a:effectLst>
          <a:latin typeface="Times" charset="0"/>
          <a:ea typeface="ＭＳ Ｐゴシック" charset="-128"/>
          <a:cs typeface="ＭＳ Ｐゴシック" charset="-128"/>
        </a:defRPr>
      </a:lvl2pPr>
      <a:lvl3pPr algn="ctr" rtl="0" eaLnBrk="0" fontAlgn="base" hangingPunct="0">
        <a:spcBef>
          <a:spcPct val="0"/>
        </a:spcBef>
        <a:spcAft>
          <a:spcPct val="0"/>
        </a:spcAft>
        <a:defRPr sz="4400" i="1">
          <a:solidFill>
            <a:srgbClr val="0000CC"/>
          </a:solidFill>
          <a:effectLst>
            <a:outerShdw blurRad="38100" dist="38100" dir="2700000" algn="tl">
              <a:srgbClr val="DDDDDD"/>
            </a:outerShdw>
          </a:effectLst>
          <a:latin typeface="Times" charset="0"/>
          <a:ea typeface="ＭＳ Ｐゴシック" charset="-128"/>
          <a:cs typeface="ＭＳ Ｐゴシック" charset="-128"/>
        </a:defRPr>
      </a:lvl3pPr>
      <a:lvl4pPr algn="ctr" rtl="0" eaLnBrk="0" fontAlgn="base" hangingPunct="0">
        <a:spcBef>
          <a:spcPct val="0"/>
        </a:spcBef>
        <a:spcAft>
          <a:spcPct val="0"/>
        </a:spcAft>
        <a:defRPr sz="4400" i="1">
          <a:solidFill>
            <a:srgbClr val="0000CC"/>
          </a:solidFill>
          <a:effectLst>
            <a:outerShdw blurRad="38100" dist="38100" dir="2700000" algn="tl">
              <a:srgbClr val="DDDDDD"/>
            </a:outerShdw>
          </a:effectLst>
          <a:latin typeface="Times" charset="0"/>
          <a:ea typeface="ＭＳ Ｐゴシック" charset="-128"/>
          <a:cs typeface="ＭＳ Ｐゴシック" charset="-128"/>
        </a:defRPr>
      </a:lvl4pPr>
      <a:lvl5pPr algn="ctr" rtl="0" eaLnBrk="0" fontAlgn="base" hangingPunct="0">
        <a:spcBef>
          <a:spcPct val="0"/>
        </a:spcBef>
        <a:spcAft>
          <a:spcPct val="0"/>
        </a:spcAft>
        <a:defRPr sz="4400" i="1">
          <a:solidFill>
            <a:srgbClr val="0000CC"/>
          </a:solidFill>
          <a:effectLst>
            <a:outerShdw blurRad="38100" dist="38100" dir="2700000" algn="tl">
              <a:srgbClr val="DDDDDD"/>
            </a:outerShdw>
          </a:effectLst>
          <a:latin typeface="Times" charset="0"/>
          <a:ea typeface="ＭＳ Ｐゴシック" charset="-128"/>
          <a:cs typeface="ＭＳ Ｐゴシック" charset="-128"/>
        </a:defRPr>
      </a:lvl5pPr>
      <a:lvl6pPr marL="457200" algn="ctr" rtl="0" eaLnBrk="0" fontAlgn="base" hangingPunct="0">
        <a:spcBef>
          <a:spcPct val="0"/>
        </a:spcBef>
        <a:spcAft>
          <a:spcPct val="0"/>
        </a:spcAft>
        <a:defRPr sz="4400" i="1">
          <a:solidFill>
            <a:srgbClr val="0000CC"/>
          </a:solidFill>
          <a:effectLst>
            <a:outerShdw blurRad="38100" dist="38100" dir="2700000" algn="tl">
              <a:srgbClr val="DDDDDD"/>
            </a:outerShdw>
          </a:effectLst>
          <a:latin typeface="Times" charset="0"/>
        </a:defRPr>
      </a:lvl6pPr>
      <a:lvl7pPr marL="914400" algn="ctr" rtl="0" eaLnBrk="0" fontAlgn="base" hangingPunct="0">
        <a:spcBef>
          <a:spcPct val="0"/>
        </a:spcBef>
        <a:spcAft>
          <a:spcPct val="0"/>
        </a:spcAft>
        <a:defRPr sz="4400" i="1">
          <a:solidFill>
            <a:srgbClr val="0000CC"/>
          </a:solidFill>
          <a:effectLst>
            <a:outerShdw blurRad="38100" dist="38100" dir="2700000" algn="tl">
              <a:srgbClr val="DDDDDD"/>
            </a:outerShdw>
          </a:effectLst>
          <a:latin typeface="Times" charset="0"/>
        </a:defRPr>
      </a:lvl7pPr>
      <a:lvl8pPr marL="1371600" algn="ctr" rtl="0" eaLnBrk="0" fontAlgn="base" hangingPunct="0">
        <a:spcBef>
          <a:spcPct val="0"/>
        </a:spcBef>
        <a:spcAft>
          <a:spcPct val="0"/>
        </a:spcAft>
        <a:defRPr sz="4400" i="1">
          <a:solidFill>
            <a:srgbClr val="0000CC"/>
          </a:solidFill>
          <a:effectLst>
            <a:outerShdw blurRad="38100" dist="38100" dir="2700000" algn="tl">
              <a:srgbClr val="DDDDDD"/>
            </a:outerShdw>
          </a:effectLst>
          <a:latin typeface="Times" charset="0"/>
        </a:defRPr>
      </a:lvl8pPr>
      <a:lvl9pPr marL="1828800" algn="ctr" rtl="0" eaLnBrk="0" fontAlgn="base" hangingPunct="0">
        <a:spcBef>
          <a:spcPct val="0"/>
        </a:spcBef>
        <a:spcAft>
          <a:spcPct val="0"/>
        </a:spcAft>
        <a:defRPr sz="4400" i="1">
          <a:solidFill>
            <a:srgbClr val="0000CC"/>
          </a:solidFill>
          <a:effectLst>
            <a:outerShdw blurRad="38100" dist="38100" dir="2700000" algn="tl">
              <a:srgbClr val="DDDDDD"/>
            </a:outerShdw>
          </a:effectLst>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Calibri"/>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Calibri"/>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Microsoft_Word_97_-_2004_Document1.doc"/><Relationship Id="rId5"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Microsoft_Word_97_-_2004_Document2.doc"/><Relationship Id="rId5" Type="http://schemas.openxmlformats.org/officeDocument/2006/relationships/image" Target="../media/image4.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7.emf"/><Relationship Id="rId5" Type="http://schemas.openxmlformats.org/officeDocument/2006/relationships/image" Target="../media/image8.emf"/><Relationship Id="rId6" Type="http://schemas.openxmlformats.org/officeDocument/2006/relationships/oleObject" Target="../embeddings/oleObject1.bin"/><Relationship Id="rId7" Type="http://schemas.openxmlformats.org/officeDocument/2006/relationships/image" Target="../media/image5.emf"/><Relationship Id="rId8" Type="http://schemas.openxmlformats.org/officeDocument/2006/relationships/oleObject" Target="../embeddings/oleObject2.bin"/><Relationship Id="rId9" Type="http://schemas.openxmlformats.org/officeDocument/2006/relationships/image" Target="../media/image6.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3.bin"/><Relationship Id="rId5" Type="http://schemas.openxmlformats.org/officeDocument/2006/relationships/image" Target="../media/image14.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5.emf"/><Relationship Id="rId5" Type="http://schemas.openxmlformats.org/officeDocument/2006/relationships/oleObject" Target="../embeddings/oleObject5.bin"/><Relationship Id="rId6" Type="http://schemas.openxmlformats.org/officeDocument/2006/relationships/image" Target="../media/image16.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6.bin"/><Relationship Id="rId5" Type="http://schemas.openxmlformats.org/officeDocument/2006/relationships/image" Target="../media/image19.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Microsoft_Word_97_-_2004_Document3.doc"/><Relationship Id="rId5" Type="http://schemas.openxmlformats.org/officeDocument/2006/relationships/image" Target="../media/image20.emf"/><Relationship Id="rId6" Type="http://schemas.openxmlformats.org/officeDocument/2006/relationships/oleObject" Target="../embeddings/oleObject7.bin"/><Relationship Id="rId7" Type="http://schemas.openxmlformats.org/officeDocument/2006/relationships/image" Target="../media/image21.emf"/><Relationship Id="rId8" Type="http://schemas.openxmlformats.org/officeDocument/2006/relationships/image" Target="../media/image22.jpe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8.bin"/><Relationship Id="rId5" Type="http://schemas.openxmlformats.org/officeDocument/2006/relationships/image" Target="../media/image23.emf"/><Relationship Id="rId6" Type="http://schemas.openxmlformats.org/officeDocument/2006/relationships/oleObject" Target="../embeddings/oleObject9.bin"/><Relationship Id="rId7" Type="http://schemas.openxmlformats.org/officeDocument/2006/relationships/image" Target="../media/image24.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0.bin"/><Relationship Id="rId5" Type="http://schemas.openxmlformats.org/officeDocument/2006/relationships/image" Target="../media/image25.emf"/><Relationship Id="rId6" Type="http://schemas.openxmlformats.org/officeDocument/2006/relationships/oleObject" Target="../embeddings/oleObject11.bin"/><Relationship Id="rId7" Type="http://schemas.openxmlformats.org/officeDocument/2006/relationships/image" Target="../media/image26.emf"/><Relationship Id="rId8" Type="http://schemas.openxmlformats.org/officeDocument/2006/relationships/oleObject" Target="../embeddings/oleObject12.bin"/><Relationship Id="rId9" Type="http://schemas.openxmlformats.org/officeDocument/2006/relationships/image" Target="../media/image27.emf"/><Relationship Id="rId1" Type="http://schemas.openxmlformats.org/officeDocument/2006/relationships/vmlDrawing" Target="../drawings/vmlDrawing9.vml"/><Relationship Id="rId2"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13.bin"/><Relationship Id="rId5" Type="http://schemas.openxmlformats.org/officeDocument/2006/relationships/image" Target="../media/image28.emf"/><Relationship Id="rId6" Type="http://schemas.openxmlformats.org/officeDocument/2006/relationships/oleObject" Target="../embeddings/oleObject14.bin"/><Relationship Id="rId7" Type="http://schemas.openxmlformats.org/officeDocument/2006/relationships/image" Target="../media/image29.emf"/><Relationship Id="rId1" Type="http://schemas.openxmlformats.org/officeDocument/2006/relationships/vmlDrawing" Target="../drawings/vmlDrawing10.vml"/><Relationship Id="rId2"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15.bin"/><Relationship Id="rId5" Type="http://schemas.openxmlformats.org/officeDocument/2006/relationships/image" Target="../media/image30.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1.xml"/><Relationship Id="rId5" Type="http://schemas.openxmlformats.org/officeDocument/2006/relationships/image" Target="../media/image31.png"/><Relationship Id="rId1" Type="http://schemas.microsoft.com/office/2007/relationships/media" Target="file://localhost/Word/teaching/Micro11/lectures/AlRBunge_Video_32bit.mov" TargetMode="External"/><Relationship Id="rId2" Type="http://schemas.openxmlformats.org/officeDocument/2006/relationships/video" Target="file://localhost/Word/teaching/Micro11/lectures/AlRBunge_Video_32bit.m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Microsoft_Word_97_-_2004_Document4.doc"/><Relationship Id="rId5" Type="http://schemas.openxmlformats.org/officeDocument/2006/relationships/image" Target="../media/image32.png"/><Relationship Id="rId1" Type="http://schemas.openxmlformats.org/officeDocument/2006/relationships/vmlDrawing" Target="../drawings/vmlDrawing12.vml"/><Relationship Id="rId2"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Microsoft_Word_97_-_2004_Document5.doc"/><Relationship Id="rId5" Type="http://schemas.openxmlformats.org/officeDocument/2006/relationships/image" Target="../media/image32.png"/><Relationship Id="rId6" Type="http://schemas.openxmlformats.org/officeDocument/2006/relationships/oleObject" Target="../embeddings/Microsoft_Word_97_-_2004_Document6.doc"/><Relationship Id="rId7" Type="http://schemas.openxmlformats.org/officeDocument/2006/relationships/image" Target="../media/image33.png"/><Relationship Id="rId1" Type="http://schemas.openxmlformats.org/officeDocument/2006/relationships/vmlDrawing" Target="../drawings/vmlDrawing13.vml"/><Relationship Id="rId2"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Microsoft_Word_97_-_2004_Document7.doc"/><Relationship Id="rId5" Type="http://schemas.openxmlformats.org/officeDocument/2006/relationships/image" Target="../media/image33.png"/><Relationship Id="rId1" Type="http://schemas.openxmlformats.org/officeDocument/2006/relationships/vmlDrawing" Target="../drawings/vmlDrawing14.vml"/><Relationship Id="rId2"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Microsoft_Word_97_-_2004_Document8.doc"/><Relationship Id="rId5" Type="http://schemas.openxmlformats.org/officeDocument/2006/relationships/image" Target="../media/image33.png"/><Relationship Id="rId1" Type="http://schemas.openxmlformats.org/officeDocument/2006/relationships/vmlDrawing" Target="../drawings/vmlDrawing15.vml"/><Relationship Id="rId2"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Microsoft_Word_97_-_2004_Document9.doc"/><Relationship Id="rId5" Type="http://schemas.openxmlformats.org/officeDocument/2006/relationships/image" Target="../media/image34.emf"/><Relationship Id="rId6" Type="http://schemas.openxmlformats.org/officeDocument/2006/relationships/oleObject" Target="../embeddings/Microsoft_Word_97_-_2004_Document10.doc"/><Relationship Id="rId7" Type="http://schemas.openxmlformats.org/officeDocument/2006/relationships/image" Target="../media/image33.png"/><Relationship Id="rId1" Type="http://schemas.openxmlformats.org/officeDocument/2006/relationships/vmlDrawing" Target="../drawings/vmlDrawing16.vml"/><Relationship Id="rId2"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Microsoft_Word_97_-_2004_Document11.doc"/><Relationship Id="rId5" Type="http://schemas.openxmlformats.org/officeDocument/2006/relationships/image" Target="../media/image32.png"/><Relationship Id="rId6" Type="http://schemas.openxmlformats.org/officeDocument/2006/relationships/oleObject" Target="../embeddings/Microsoft_Word_97_-_2004_Document12.doc"/><Relationship Id="rId7" Type="http://schemas.openxmlformats.org/officeDocument/2006/relationships/image" Target="../media/image33.png"/><Relationship Id="rId1" Type="http://schemas.openxmlformats.org/officeDocument/2006/relationships/vmlDrawing" Target="../drawings/vmlDrawing17.vml"/><Relationship Id="rId2"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35.png"/><Relationship Id="rId5" Type="http://schemas.openxmlformats.org/officeDocument/2006/relationships/oleObject" Target="../embeddings/Microsoft_Word_97_-_2004_Document13.doc"/><Relationship Id="rId6" Type="http://schemas.openxmlformats.org/officeDocument/2006/relationships/image" Target="../media/image33.png"/><Relationship Id="rId1" Type="http://schemas.openxmlformats.org/officeDocument/2006/relationships/vmlDrawing" Target="../drawings/vmlDrawing18.vml"/><Relationship Id="rId2"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oleObject" Target="../embeddings/Microsoft_Word_97_-_2004_Document14.doc"/><Relationship Id="rId5" Type="http://schemas.openxmlformats.org/officeDocument/2006/relationships/image" Target="../media/image39.png"/><Relationship Id="rId1" Type="http://schemas.openxmlformats.org/officeDocument/2006/relationships/vmlDrawing" Target="../drawings/vmlDrawing19.vml"/><Relationship Id="rId2"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4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4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Microsoft_Word_97_-_2004_Document15.doc"/><Relationship Id="rId5" Type="http://schemas.openxmlformats.org/officeDocument/2006/relationships/image" Target="../media/image43.emf"/><Relationship Id="rId1" Type="http://schemas.openxmlformats.org/officeDocument/2006/relationships/vmlDrawing" Target="../drawings/vmlDrawing20.vml"/><Relationship Id="rId2"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oleObject" Target="../embeddings/Microsoft_Word_97_-_2004_Document16.doc"/><Relationship Id="rId5" Type="http://schemas.openxmlformats.org/officeDocument/2006/relationships/image" Target="../media/image44.emf"/><Relationship Id="rId1" Type="http://schemas.openxmlformats.org/officeDocument/2006/relationships/vmlDrawing" Target="../drawings/vmlDrawing21.vml"/><Relationship Id="rId2"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5.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oleObject" Target="../embeddings/Microsoft_Word_97_-_2004_Document17.doc"/><Relationship Id="rId5" Type="http://schemas.openxmlformats.org/officeDocument/2006/relationships/image" Target="../media/image46.png"/><Relationship Id="rId1" Type="http://schemas.openxmlformats.org/officeDocument/2006/relationships/vmlDrawing" Target="../drawings/vmlDrawing22.vml"/><Relationship Id="rId2"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oleObject" Target="../embeddings/Microsoft_Word_97_-_2004_Document18.doc"/><Relationship Id="rId5" Type="http://schemas.openxmlformats.org/officeDocument/2006/relationships/image" Target="../media/image47.png"/><Relationship Id="rId1" Type="http://schemas.openxmlformats.org/officeDocument/2006/relationships/vmlDrawing" Target="../drawings/vmlDrawing23.vml"/><Relationship Id="rId2"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5.xml"/><Relationship Id="rId4" Type="http://schemas.openxmlformats.org/officeDocument/2006/relationships/oleObject" Target="../embeddings/Microsoft_Word_97_-_2004_Document19.doc"/><Relationship Id="rId5" Type="http://schemas.openxmlformats.org/officeDocument/2006/relationships/image" Target="../media/image47.png"/><Relationship Id="rId1" Type="http://schemas.openxmlformats.org/officeDocument/2006/relationships/vmlDrawing" Target="../drawings/vmlDrawing24.vml"/><Relationship Id="rId2"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6.xml"/><Relationship Id="rId4" Type="http://schemas.openxmlformats.org/officeDocument/2006/relationships/oleObject" Target="../embeddings/Microsoft_Word_97_-_2004_Document20.doc"/><Relationship Id="rId5" Type="http://schemas.openxmlformats.org/officeDocument/2006/relationships/image" Target="../media/image33.png"/><Relationship Id="rId1" Type="http://schemas.openxmlformats.org/officeDocument/2006/relationships/vmlDrawing" Target="../drawings/vmlDrawing25.vml"/><Relationship Id="rId2"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7.xml"/><Relationship Id="rId4" Type="http://schemas.openxmlformats.org/officeDocument/2006/relationships/oleObject" Target="../embeddings/Microsoft_Word_97_-_2004_Document21.doc"/><Relationship Id="rId5" Type="http://schemas.openxmlformats.org/officeDocument/2006/relationships/image" Target="../media/image48.png"/><Relationship Id="rId1" Type="http://schemas.openxmlformats.org/officeDocument/2006/relationships/vmlDrawing" Target="../drawings/vmlDrawing26.vml"/><Relationship Id="rId2"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524000"/>
            <a:ext cx="7848600" cy="2057400"/>
          </a:xfrm>
          <a:solidFill>
            <a:srgbClr val="FFFCE1"/>
          </a:solidFill>
          <a:ln w="38100" cmpd="dbl">
            <a:solidFill>
              <a:schemeClr val="tx1"/>
            </a:solidFill>
          </a:ln>
        </p:spPr>
        <p:txBody>
          <a:bodyPr/>
          <a:lstStyle/>
          <a:p>
            <a:pPr>
              <a:defRPr/>
            </a:pPr>
            <a:r>
              <a:rPr lang="en-US" smtClean="0">
                <a:effectLst>
                  <a:outerShdw blurRad="38100" dist="38100" dir="2700000" algn="tl">
                    <a:srgbClr val="000000"/>
                  </a:outerShdw>
                </a:effectLst>
              </a:rPr>
              <a:t>Orientation Distribution:</a:t>
            </a:r>
            <a:br>
              <a:rPr lang="en-US" smtClean="0">
                <a:effectLst>
                  <a:outerShdw blurRad="38100" dist="38100" dir="2700000" algn="tl">
                    <a:srgbClr val="000000"/>
                  </a:outerShdw>
                </a:effectLst>
              </a:rPr>
            </a:br>
            <a:r>
              <a:rPr lang="en-US" smtClean="0">
                <a:effectLst>
                  <a:outerShdw blurRad="38100" dist="38100" dir="2700000" algn="tl">
                    <a:srgbClr val="000000"/>
                  </a:outerShdw>
                </a:effectLst>
              </a:rPr>
              <a:t>Definition, Discrete Forms, Examples	</a:t>
            </a:r>
          </a:p>
        </p:txBody>
      </p:sp>
      <p:sp>
        <p:nvSpPr>
          <p:cNvPr id="14339" name="Rectangle 3"/>
          <p:cNvSpPr>
            <a:spLocks noGrp="1" noChangeArrowheads="1"/>
          </p:cNvSpPr>
          <p:nvPr>
            <p:ph type="subTitle" idx="1"/>
          </p:nvPr>
        </p:nvSpPr>
        <p:spPr>
          <a:xfrm>
            <a:off x="914400" y="3886200"/>
            <a:ext cx="7162800" cy="1905000"/>
          </a:xfrm>
        </p:spPr>
        <p:txBody>
          <a:bodyPr/>
          <a:lstStyle/>
          <a:p>
            <a:pPr marL="514350" indent="-514350"/>
            <a:r>
              <a:rPr lang="en-US" altLang="ja-JP" dirty="0" smtClean="0"/>
              <a:t>A.D</a:t>
            </a:r>
            <a:r>
              <a:rPr lang="en-US" altLang="ja-JP" dirty="0"/>
              <a:t>. </a:t>
            </a:r>
            <a:r>
              <a:rPr lang="en-US" altLang="ja-JP" dirty="0" smtClean="0"/>
              <a:t>Rollett</a:t>
            </a:r>
          </a:p>
          <a:p>
            <a:pPr marL="514350" indent="-514350"/>
            <a:r>
              <a:rPr lang="en-US" altLang="ja-JP" dirty="0" smtClean="0"/>
              <a:t>27-750</a:t>
            </a:r>
          </a:p>
          <a:p>
            <a:pPr marL="514350" indent="-514350"/>
            <a:r>
              <a:rPr lang="en-US" altLang="ja-JP" dirty="0" smtClean="0"/>
              <a:t>Texture, Microstructure &amp; Anisotropy</a:t>
            </a:r>
            <a:endParaRPr lang="en-US" altLang="ja-JP" dirty="0"/>
          </a:p>
        </p:txBody>
      </p:sp>
      <p:sp>
        <p:nvSpPr>
          <p:cNvPr id="14341" name="Text Box 7"/>
          <p:cNvSpPr txBox="1">
            <a:spLocks noChangeArrowheads="1"/>
          </p:cNvSpPr>
          <p:nvPr/>
        </p:nvSpPr>
        <p:spPr bwMode="auto">
          <a:xfrm>
            <a:off x="2895600" y="6183312"/>
            <a:ext cx="2971800" cy="369888"/>
          </a:xfrm>
          <a:prstGeom prst="rect">
            <a:avLst/>
          </a:prstGeom>
          <a:solidFill>
            <a:srgbClr val="FFFCE1"/>
          </a:solidFill>
          <a:ln w="9525">
            <a:noFill/>
            <a:miter lim="800000"/>
            <a:headEnd/>
            <a:tailEnd/>
          </a:ln>
        </p:spPr>
        <p:txBody>
          <a:bodyPr>
            <a:prstTxWarp prst="textNoShape">
              <a:avLst/>
            </a:prstTxWarp>
            <a:spAutoFit/>
          </a:bodyPr>
          <a:lstStyle/>
          <a:p>
            <a:pPr algn="ctr"/>
            <a:r>
              <a:rPr lang="en-US" altLang="ja-JP" sz="1800" i="1" dirty="0">
                <a:latin typeface="Calibri"/>
              </a:rPr>
              <a:t>Updated </a:t>
            </a:r>
            <a:r>
              <a:rPr lang="en-US" altLang="ja-JP" sz="1800" i="1" dirty="0" smtClean="0">
                <a:latin typeface="Calibri"/>
              </a:rPr>
              <a:t>27</a:t>
            </a:r>
            <a:r>
              <a:rPr lang="en-US" altLang="ja-JP" sz="1800" i="1" baseline="30000" dirty="0" smtClean="0">
                <a:latin typeface="Calibri"/>
              </a:rPr>
              <a:t>th</a:t>
            </a:r>
            <a:r>
              <a:rPr lang="en-US" altLang="ja-JP" sz="1800" i="1" dirty="0" smtClean="0">
                <a:latin typeface="Calibri"/>
              </a:rPr>
              <a:t> </a:t>
            </a:r>
            <a:r>
              <a:rPr lang="en-US" altLang="ja-JP" sz="1800" i="1" dirty="0" smtClean="0">
                <a:latin typeface="Calibri"/>
              </a:rPr>
              <a:t>Jan. 2016</a:t>
            </a:r>
            <a:endParaRPr lang="en-US" altLang="ja-JP" sz="1800" i="1" dirty="0">
              <a:latin typeface="Cambria Math"/>
            </a:endParaRPr>
          </a:p>
        </p:txBody>
      </p:sp>
      <p:pic>
        <p:nvPicPr>
          <p:cNvPr id="8" name="Picture 7" descr="mse-materials-logo-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3335" y="5925938"/>
            <a:ext cx="2238689" cy="739078"/>
          </a:xfrm>
          <a:prstGeom prst="rect">
            <a:avLst/>
          </a:prstGeom>
        </p:spPr>
      </p:pic>
      <p:pic>
        <p:nvPicPr>
          <p:cNvPr id="9" name="Picture 8" descr="CM_logo_horiz_r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3281" y="157872"/>
            <a:ext cx="3238743" cy="4908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500B3D4-758F-7246-AEB3-0E4ED5CC6D22}" type="slidenum">
              <a:rPr lang="en-US" smtClean="0"/>
              <a:pPr>
                <a:defRPr/>
              </a:pPr>
              <a:t>10</a:t>
            </a:fld>
            <a:endParaRPr lang="en-US"/>
          </a:p>
        </p:txBody>
      </p:sp>
      <p:sp>
        <p:nvSpPr>
          <p:cNvPr id="7170" name="Rectangle 2"/>
          <p:cNvSpPr>
            <a:spLocks noGrp="1" noChangeArrowheads="1"/>
          </p:cNvSpPr>
          <p:nvPr>
            <p:ph type="title"/>
          </p:nvPr>
        </p:nvSpPr>
        <p:spPr/>
        <p:txBody>
          <a:bodyPr/>
          <a:lstStyle/>
          <a:p>
            <a:pPr>
              <a:defRPr/>
            </a:pPr>
            <a:r>
              <a:rPr lang="en-US">
                <a:ea typeface="+mj-ea"/>
                <a:cs typeface="+mj-cs"/>
              </a:rPr>
              <a:t>Euler Angles, Ship Analogy</a:t>
            </a:r>
          </a:p>
        </p:txBody>
      </p:sp>
      <p:sp>
        <p:nvSpPr>
          <p:cNvPr id="26629" name="Rectangle 3"/>
          <p:cNvSpPr>
            <a:spLocks noGrp="1" noChangeArrowheads="1"/>
          </p:cNvSpPr>
          <p:nvPr>
            <p:ph type="body" idx="1"/>
          </p:nvPr>
        </p:nvSpPr>
        <p:spPr>
          <a:xfrm>
            <a:off x="685800" y="1371600"/>
            <a:ext cx="4343400" cy="4114800"/>
          </a:xfrm>
        </p:spPr>
        <p:txBody>
          <a:bodyPr/>
          <a:lstStyle/>
          <a:p>
            <a:r>
              <a:rPr lang="en-US" altLang="ja-JP" sz="2400" dirty="0">
                <a:ea typeface="Cambria Math"/>
                <a:cs typeface="Cambria Math"/>
              </a:rPr>
              <a:t>Analogy: position and the heading of a boat with respect to the globe.  </a:t>
            </a:r>
            <a:r>
              <a:rPr lang="en-US" altLang="ja-JP" sz="2400" i="1" dirty="0">
                <a:ea typeface="Cambria Math"/>
                <a:cs typeface="Cambria Math"/>
              </a:rPr>
              <a:t>Latitude</a:t>
            </a:r>
            <a:r>
              <a:rPr lang="en-US" altLang="ja-JP" sz="2400" dirty="0">
                <a:ea typeface="Cambria Math"/>
                <a:cs typeface="Cambria Math"/>
              </a:rPr>
              <a:t> or </a:t>
            </a:r>
            <a:r>
              <a:rPr lang="en-US" altLang="ja-JP" sz="2400" i="1" dirty="0">
                <a:ea typeface="Cambria Math"/>
                <a:cs typeface="Cambria Math"/>
              </a:rPr>
              <a:t>co-latitude (</a:t>
            </a:r>
            <a:r>
              <a:rPr lang="en-US" altLang="ja-JP" sz="2400" i="1" dirty="0">
                <a:latin typeface="Symbol" charset="2"/>
                <a:ea typeface="Cambria Math"/>
                <a:cs typeface="Cambria Math"/>
              </a:rPr>
              <a:t>Q</a:t>
            </a:r>
            <a:r>
              <a:rPr lang="en-US" altLang="ja-JP" sz="2400" i="1" dirty="0">
                <a:ea typeface="Cambria Math"/>
                <a:cs typeface="Cambria Math"/>
              </a:rPr>
              <a:t>)</a:t>
            </a:r>
            <a:r>
              <a:rPr lang="en-US" altLang="ja-JP" sz="2400" dirty="0">
                <a:ea typeface="Cambria Math"/>
                <a:cs typeface="Cambria Math"/>
              </a:rPr>
              <a:t> and </a:t>
            </a:r>
            <a:r>
              <a:rPr lang="en-US" altLang="ja-JP" sz="2400" i="1" dirty="0">
                <a:ea typeface="Cambria Math"/>
                <a:cs typeface="Cambria Math"/>
              </a:rPr>
              <a:t>longitude (</a:t>
            </a:r>
            <a:r>
              <a:rPr lang="en-US" altLang="ja-JP" sz="2400" i="1" dirty="0" err="1">
                <a:latin typeface="Symbol" charset="2"/>
                <a:ea typeface="Cambria Math"/>
                <a:cs typeface="Cambria Math"/>
              </a:rPr>
              <a:t>y</a:t>
            </a:r>
            <a:r>
              <a:rPr lang="en-US" altLang="ja-JP" sz="2400" i="1" dirty="0">
                <a:ea typeface="Cambria Math"/>
                <a:cs typeface="Cambria Math"/>
              </a:rPr>
              <a:t>) </a:t>
            </a:r>
            <a:r>
              <a:rPr lang="en-US" altLang="ja-JP" sz="2400" dirty="0">
                <a:ea typeface="Cambria Math"/>
                <a:cs typeface="Cambria Math"/>
              </a:rPr>
              <a:t>describe the position of the boat; third angle describes the </a:t>
            </a:r>
            <a:r>
              <a:rPr lang="en-US" altLang="ja-JP" sz="2400" i="1" dirty="0">
                <a:ea typeface="Cambria Math"/>
                <a:cs typeface="Cambria Math"/>
              </a:rPr>
              <a:t>heading (</a:t>
            </a:r>
            <a:r>
              <a:rPr lang="en-US" altLang="ja-JP" sz="2400" i="1" dirty="0" err="1">
                <a:latin typeface="Symbol" charset="2"/>
                <a:ea typeface="Cambria Math"/>
                <a:cs typeface="Cambria Math"/>
              </a:rPr>
              <a:t>f</a:t>
            </a:r>
            <a:r>
              <a:rPr lang="en-US" altLang="ja-JP" sz="2400" i="1" dirty="0">
                <a:ea typeface="Cambria Math"/>
                <a:cs typeface="Cambria Math"/>
              </a:rPr>
              <a:t>) </a:t>
            </a:r>
            <a:r>
              <a:rPr lang="en-US" altLang="ja-JP" sz="2400" dirty="0">
                <a:ea typeface="Cambria Math"/>
                <a:cs typeface="Cambria Math"/>
              </a:rPr>
              <a:t>of the boat relative to the line of longitude that connects the boat to the North Pole.</a:t>
            </a:r>
          </a:p>
          <a:p>
            <a:r>
              <a:rPr lang="en-US" altLang="ja-JP" sz="2400" dirty="0">
                <a:ea typeface="Cambria Math"/>
                <a:cs typeface="Cambria Math"/>
              </a:rPr>
              <a:t>Note the sphere</a:t>
            </a:r>
            <a:r>
              <a:rPr lang="en-US" altLang="ja-JP" sz="2400" dirty="0" smtClean="0">
                <a:ea typeface="Cambria Math"/>
                <a:cs typeface="Cambria Math"/>
              </a:rPr>
              <a:t> always has unit </a:t>
            </a:r>
            <a:r>
              <a:rPr lang="en-US" altLang="ja-JP" sz="2400" dirty="0">
                <a:ea typeface="Cambria Math"/>
                <a:cs typeface="Cambria Math"/>
              </a:rPr>
              <a:t>radius.</a:t>
            </a:r>
          </a:p>
        </p:txBody>
      </p:sp>
      <p:graphicFrame>
        <p:nvGraphicFramePr>
          <p:cNvPr id="26626" name="Object 2"/>
          <p:cNvGraphicFramePr>
            <a:graphicFrameLocks noChangeAspect="1"/>
          </p:cNvGraphicFramePr>
          <p:nvPr/>
        </p:nvGraphicFramePr>
        <p:xfrm>
          <a:off x="5181600" y="2362200"/>
          <a:ext cx="3149600" cy="3098800"/>
        </p:xfrm>
        <a:graphic>
          <a:graphicData uri="http://schemas.openxmlformats.org/presentationml/2006/ole">
            <mc:AlternateContent xmlns:mc="http://schemas.openxmlformats.org/markup-compatibility/2006">
              <mc:Choice xmlns:v="urn:schemas-microsoft-com:vml" Requires="v">
                <p:oleObj spid="_x0000_s26642" name="Document" r:id="rId4" imgW="3149600" imgH="3098800" progId="Word.Document.8">
                  <p:embed/>
                </p:oleObj>
              </mc:Choice>
              <mc:Fallback>
                <p:oleObj name="Document" r:id="rId4" imgW="3149600" imgH="30988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362200"/>
                        <a:ext cx="3149600" cy="309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6630" name="Text Box 6"/>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a:t>
            </a:r>
            <a:r>
              <a:rPr lang="en-US" altLang="ja-JP" sz="2000" dirty="0">
                <a:solidFill>
                  <a:srgbClr val="FF0000"/>
                </a:solidFill>
                <a:latin typeface="Cambria Math"/>
              </a:rPr>
              <a:t>Euler</a:t>
            </a:r>
            <a:r>
              <a:rPr lang="en-US" altLang="ja-JP" sz="2000" dirty="0">
                <a:latin typeface="Cambria Math"/>
              </a:rPr>
              <a:t>  Normalize  </a:t>
            </a:r>
            <a:r>
              <a:rPr lang="en-US" altLang="ja-JP" sz="2000" dirty="0" err="1">
                <a:latin typeface="Cambria Math"/>
              </a:rPr>
              <a:t>Vol.Frac</a:t>
            </a:r>
            <a:r>
              <a:rPr lang="en-US" altLang="ja-JP" sz="2000" dirty="0">
                <a:latin typeface="Cambria Math"/>
              </a:rPr>
              <a:t>.  Cartesian  Polar Components </a:t>
            </a:r>
          </a:p>
        </p:txBody>
      </p:sp>
      <p:sp>
        <p:nvSpPr>
          <p:cNvPr id="8" name="TextBox 7"/>
          <p:cNvSpPr txBox="1"/>
          <p:nvPr/>
        </p:nvSpPr>
        <p:spPr>
          <a:xfrm>
            <a:off x="6638509" y="5638800"/>
            <a:ext cx="1972091" cy="338554"/>
          </a:xfrm>
          <a:prstGeom prst="rect">
            <a:avLst/>
          </a:prstGeom>
          <a:noFill/>
        </p:spPr>
        <p:txBody>
          <a:bodyPr wrap="none" rtlCol="0">
            <a:spAutoFit/>
          </a:bodyPr>
          <a:lstStyle/>
          <a:p>
            <a:r>
              <a:rPr kumimoji="1" lang="en-US" altLang="ja-JP" sz="1600" dirty="0" smtClean="0">
                <a:solidFill>
                  <a:srgbClr val="660066"/>
                </a:solidFill>
                <a:latin typeface="Calibri"/>
              </a:rPr>
              <a:t>[Kocks, Tomé, Wenk]</a:t>
            </a:r>
            <a:endParaRPr kumimoji="1" lang="ja-JP" altLang="en-US" sz="1600" dirty="0">
              <a:solidFill>
                <a:srgbClr val="660066"/>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pPr>
              <a:defRPr/>
            </a:pPr>
            <a:fld id="{3D10FB45-58A8-A24D-9DB8-0F1D03314D22}" type="slidenum">
              <a:rPr lang="en-US" smtClean="0"/>
              <a:pPr>
                <a:defRPr/>
              </a:pPr>
              <a:t>11</a:t>
            </a:fld>
            <a:endParaRPr lang="en-US"/>
          </a:p>
        </p:txBody>
      </p:sp>
      <p:sp>
        <p:nvSpPr>
          <p:cNvPr id="9218" name="Rectangle 2"/>
          <p:cNvSpPr>
            <a:spLocks noGrp="1" noChangeArrowheads="1"/>
          </p:cNvSpPr>
          <p:nvPr>
            <p:ph type="title"/>
          </p:nvPr>
        </p:nvSpPr>
        <p:spPr/>
        <p:txBody>
          <a:bodyPr/>
          <a:lstStyle/>
          <a:p>
            <a:pPr>
              <a:defRPr/>
            </a:pPr>
            <a:r>
              <a:rPr lang="en-US">
                <a:ea typeface="+mj-ea"/>
                <a:cs typeface="+mj-cs"/>
              </a:rPr>
              <a:t>Area Element, Volume Element</a:t>
            </a:r>
          </a:p>
        </p:txBody>
      </p:sp>
      <p:sp>
        <p:nvSpPr>
          <p:cNvPr id="28677" name="Rectangle 3"/>
          <p:cNvSpPr>
            <a:spLocks noGrp="1" noChangeArrowheads="1"/>
          </p:cNvSpPr>
          <p:nvPr>
            <p:ph type="body" idx="1"/>
          </p:nvPr>
        </p:nvSpPr>
        <p:spPr>
          <a:xfrm>
            <a:off x="685800" y="1447800"/>
            <a:ext cx="4572000" cy="4800600"/>
          </a:xfrm>
        </p:spPr>
        <p:txBody>
          <a:bodyPr/>
          <a:lstStyle/>
          <a:p>
            <a:r>
              <a:rPr lang="en-US" altLang="ja-JP" sz="2800" dirty="0"/>
              <a:t>Spherical coordinates result in an area element whose magnitude depends on the declination (co-latitude):</a:t>
            </a:r>
            <a:br>
              <a:rPr lang="en-US" altLang="ja-JP" sz="2800" dirty="0"/>
            </a:br>
            <a:r>
              <a:rPr lang="en-US" altLang="ja-JP" sz="2800" i="1" dirty="0" err="1">
                <a:solidFill>
                  <a:srgbClr val="FF0000"/>
                </a:solidFill>
                <a:latin typeface="Cambria Math"/>
                <a:ea typeface="Cambria Math"/>
                <a:cs typeface="Cambria Math"/>
              </a:rPr>
              <a:t>dA</a:t>
            </a:r>
            <a:r>
              <a:rPr lang="en-US" altLang="ja-JP" sz="2800" dirty="0">
                <a:solidFill>
                  <a:srgbClr val="FF0000"/>
                </a:solidFill>
                <a:latin typeface="Cambria Math"/>
                <a:ea typeface="Cambria Math"/>
                <a:cs typeface="Cambria Math"/>
              </a:rPr>
              <a:t> = </a:t>
            </a:r>
            <a:r>
              <a:rPr lang="en-US" altLang="ja-JP" sz="2800" dirty="0" err="1">
                <a:solidFill>
                  <a:srgbClr val="FF0000"/>
                </a:solidFill>
                <a:latin typeface="Cambria Math"/>
                <a:ea typeface="Cambria Math"/>
                <a:cs typeface="Cambria Math"/>
              </a:rPr>
              <a:t>sin</a:t>
            </a:r>
            <a:r>
              <a:rPr lang="en-US" altLang="ja-JP" sz="2800" i="1" dirty="0" err="1">
                <a:solidFill>
                  <a:srgbClr val="FF0000"/>
                </a:solidFill>
                <a:latin typeface="Symbol" charset="2"/>
              </a:rPr>
              <a:t>Q</a:t>
            </a:r>
            <a:r>
              <a:rPr lang="en-US" altLang="ja-JP" sz="2800" i="1" dirty="0">
                <a:solidFill>
                  <a:srgbClr val="FF0000"/>
                </a:solidFill>
                <a:latin typeface="Symbol" charset="2"/>
              </a:rPr>
              <a:t> </a:t>
            </a:r>
            <a:r>
              <a:rPr lang="en-US" altLang="ja-JP" sz="2800" dirty="0" err="1">
                <a:solidFill>
                  <a:srgbClr val="FF0000"/>
                </a:solidFill>
                <a:latin typeface="Cambria Math"/>
                <a:ea typeface="Cambria Math"/>
                <a:cs typeface="Cambria Math"/>
              </a:rPr>
              <a:t>d</a:t>
            </a:r>
            <a:r>
              <a:rPr lang="en-US" altLang="ja-JP" sz="2800" i="1" dirty="0" err="1">
                <a:solidFill>
                  <a:srgbClr val="FF0000"/>
                </a:solidFill>
                <a:latin typeface="Symbol" charset="2"/>
              </a:rPr>
              <a:t>Q</a:t>
            </a:r>
            <a:r>
              <a:rPr lang="en-US" altLang="ja-JP" sz="2800" i="1" dirty="0">
                <a:solidFill>
                  <a:srgbClr val="FF0000"/>
                </a:solidFill>
                <a:latin typeface="Symbol" charset="2"/>
              </a:rPr>
              <a:t> </a:t>
            </a:r>
            <a:r>
              <a:rPr lang="en-US" altLang="ja-JP" sz="2800" dirty="0" err="1">
                <a:solidFill>
                  <a:srgbClr val="FF0000"/>
                </a:solidFill>
                <a:latin typeface="Cambria Math"/>
                <a:ea typeface="Cambria Math"/>
                <a:cs typeface="Cambria Math"/>
              </a:rPr>
              <a:t>d</a:t>
            </a:r>
            <a:r>
              <a:rPr lang="en-US" altLang="ja-JP" sz="2800" i="1" dirty="0" err="1">
                <a:solidFill>
                  <a:srgbClr val="FF0000"/>
                </a:solidFill>
                <a:latin typeface="Symbol" charset="2"/>
              </a:rPr>
              <a:t>y</a:t>
            </a:r>
            <a:r>
              <a:rPr lang="en-US" altLang="ja-JP" sz="2800" i="1" dirty="0">
                <a:solidFill>
                  <a:srgbClr val="FF0000"/>
                </a:solidFill>
              </a:rPr>
              <a:t/>
            </a:r>
            <a:br>
              <a:rPr lang="en-US" altLang="ja-JP" sz="2800" i="1" dirty="0">
                <a:solidFill>
                  <a:srgbClr val="FF0000"/>
                </a:solidFill>
              </a:rPr>
            </a:br>
            <a:r>
              <a:rPr lang="en-US" altLang="ja-JP" sz="2800" dirty="0">
                <a:solidFill>
                  <a:srgbClr val="0000CC"/>
                </a:solidFill>
              </a:rPr>
              <a:t>Volume element = </a:t>
            </a:r>
            <a:br>
              <a:rPr lang="en-US" altLang="ja-JP" sz="2800" dirty="0">
                <a:solidFill>
                  <a:srgbClr val="0000CC"/>
                </a:solidFill>
              </a:rPr>
            </a:br>
            <a:r>
              <a:rPr lang="en-US" altLang="ja-JP" sz="2800" i="1" dirty="0" err="1">
                <a:solidFill>
                  <a:srgbClr val="0000CC"/>
                </a:solidFill>
                <a:latin typeface="Cambria Math"/>
                <a:ea typeface="Cambria Math"/>
                <a:cs typeface="Cambria Math"/>
              </a:rPr>
              <a:t>dV</a:t>
            </a:r>
            <a:r>
              <a:rPr lang="en-US" altLang="ja-JP" sz="2800" dirty="0">
                <a:solidFill>
                  <a:srgbClr val="0000CC"/>
                </a:solidFill>
                <a:latin typeface="Cambria Math"/>
                <a:ea typeface="Cambria Math"/>
                <a:cs typeface="Cambria Math"/>
              </a:rPr>
              <a:t> = </a:t>
            </a:r>
            <a:br>
              <a:rPr lang="en-US" altLang="ja-JP" sz="2800" dirty="0">
                <a:solidFill>
                  <a:srgbClr val="0000CC"/>
                </a:solidFill>
                <a:latin typeface="Cambria Math"/>
                <a:ea typeface="Cambria Math"/>
                <a:cs typeface="Cambria Math"/>
              </a:rPr>
            </a:br>
            <a:r>
              <a:rPr lang="en-US" altLang="ja-JP" sz="2800" i="1" dirty="0" err="1">
                <a:solidFill>
                  <a:srgbClr val="0000CC"/>
                </a:solidFill>
                <a:latin typeface="Cambria Math"/>
                <a:ea typeface="Cambria Math"/>
                <a:cs typeface="Cambria Math"/>
              </a:rPr>
              <a:t>dA</a:t>
            </a:r>
            <a:r>
              <a:rPr lang="en-US" altLang="ja-JP" sz="2800" i="1" dirty="0">
                <a:solidFill>
                  <a:srgbClr val="0000CC"/>
                </a:solidFill>
                <a:latin typeface="Cambria Math"/>
                <a:ea typeface="Cambria Math"/>
                <a:cs typeface="Cambria Math"/>
              </a:rPr>
              <a:t> </a:t>
            </a:r>
            <a:r>
              <a:rPr lang="en-US" altLang="ja-JP" sz="2800" i="1" dirty="0" err="1">
                <a:solidFill>
                  <a:srgbClr val="0000CC"/>
                </a:solidFill>
                <a:latin typeface="Cambria Math"/>
                <a:ea typeface="Cambria Math"/>
                <a:cs typeface="Cambria Math"/>
              </a:rPr>
              <a:t>d</a:t>
            </a:r>
            <a:r>
              <a:rPr lang="en-US" altLang="ja-JP" sz="2800" i="1" dirty="0" err="1">
                <a:solidFill>
                  <a:srgbClr val="0000CC"/>
                </a:solidFill>
                <a:latin typeface="Symbol" charset="2"/>
              </a:rPr>
              <a:t>f</a:t>
            </a:r>
            <a:r>
              <a:rPr lang="en-US" altLang="ja-JP" sz="2800" dirty="0">
                <a:solidFill>
                  <a:srgbClr val="0000CC"/>
                </a:solidFill>
                <a:latin typeface="Symbol" charset="2"/>
              </a:rPr>
              <a:t> = </a:t>
            </a:r>
            <a:br>
              <a:rPr lang="en-US" altLang="ja-JP" sz="2800" dirty="0">
                <a:solidFill>
                  <a:srgbClr val="0000CC"/>
                </a:solidFill>
                <a:latin typeface="Symbol" charset="2"/>
              </a:rPr>
            </a:br>
            <a:r>
              <a:rPr lang="en-US" altLang="ja-JP" sz="2800" dirty="0" err="1">
                <a:solidFill>
                  <a:srgbClr val="0000CC"/>
                </a:solidFill>
                <a:latin typeface="Cambria Math"/>
                <a:ea typeface="Cambria Math"/>
                <a:cs typeface="Cambria Math"/>
              </a:rPr>
              <a:t>sin</a:t>
            </a:r>
            <a:r>
              <a:rPr lang="en-US" altLang="ja-JP" sz="2800" i="1" dirty="0" err="1">
                <a:solidFill>
                  <a:srgbClr val="0000CC"/>
                </a:solidFill>
                <a:latin typeface="Symbol" charset="2"/>
              </a:rPr>
              <a:t>Q</a:t>
            </a:r>
            <a:r>
              <a:rPr lang="en-US" altLang="ja-JP" sz="2800" i="1" dirty="0">
                <a:solidFill>
                  <a:srgbClr val="0000CC"/>
                </a:solidFill>
                <a:latin typeface="Symbol" charset="2"/>
              </a:rPr>
              <a:t> </a:t>
            </a:r>
            <a:r>
              <a:rPr lang="en-US" altLang="ja-JP" sz="2800" dirty="0" err="1">
                <a:solidFill>
                  <a:srgbClr val="0000CC"/>
                </a:solidFill>
                <a:latin typeface="Cambria Math"/>
                <a:ea typeface="Cambria Math"/>
                <a:cs typeface="Cambria Math"/>
              </a:rPr>
              <a:t>d</a:t>
            </a:r>
            <a:r>
              <a:rPr lang="en-US" altLang="ja-JP" sz="2800" i="1" dirty="0" err="1">
                <a:solidFill>
                  <a:srgbClr val="0000CC"/>
                </a:solidFill>
                <a:latin typeface="Symbol" charset="2"/>
              </a:rPr>
              <a:t>Q</a:t>
            </a:r>
            <a:r>
              <a:rPr lang="en-US" altLang="ja-JP" sz="2800" i="1" dirty="0">
                <a:solidFill>
                  <a:srgbClr val="0000CC"/>
                </a:solidFill>
                <a:latin typeface="Symbol" charset="2"/>
              </a:rPr>
              <a:t> </a:t>
            </a:r>
            <a:r>
              <a:rPr lang="en-US" altLang="ja-JP" sz="2800" dirty="0" err="1">
                <a:solidFill>
                  <a:srgbClr val="0000CC"/>
                </a:solidFill>
                <a:latin typeface="Cambria Math"/>
                <a:ea typeface="Cambria Math"/>
                <a:cs typeface="Cambria Math"/>
              </a:rPr>
              <a:t>d</a:t>
            </a:r>
            <a:r>
              <a:rPr lang="en-US" altLang="ja-JP" sz="2800" i="1" dirty="0" err="1">
                <a:solidFill>
                  <a:srgbClr val="0000CC"/>
                </a:solidFill>
                <a:latin typeface="Symbol" charset="2"/>
              </a:rPr>
              <a:t>y</a:t>
            </a:r>
            <a:r>
              <a:rPr lang="en-US" altLang="ja-JP" sz="2800" i="1" dirty="0">
                <a:solidFill>
                  <a:srgbClr val="0000CC"/>
                </a:solidFill>
                <a:latin typeface="Symbol" charset="2"/>
              </a:rPr>
              <a:t> </a:t>
            </a:r>
            <a:r>
              <a:rPr lang="en-US" altLang="ja-JP" sz="2800" dirty="0" err="1">
                <a:solidFill>
                  <a:srgbClr val="0000CC"/>
                </a:solidFill>
                <a:latin typeface="Cambria Math"/>
                <a:ea typeface="Cambria Math"/>
                <a:cs typeface="Cambria Math"/>
              </a:rPr>
              <a:t>d</a:t>
            </a:r>
            <a:r>
              <a:rPr lang="en-US" altLang="ja-JP" sz="2800" i="1" dirty="0" err="1">
                <a:solidFill>
                  <a:srgbClr val="0000CC"/>
                </a:solidFill>
                <a:latin typeface="Symbol" charset="2"/>
              </a:rPr>
              <a:t>f</a:t>
            </a:r>
            <a:r>
              <a:rPr lang="en-US" altLang="ja-JP" sz="2800" i="1" dirty="0">
                <a:solidFill>
                  <a:srgbClr val="0000CC"/>
                </a:solidFill>
                <a:latin typeface="Symbol" charset="2"/>
              </a:rPr>
              <a:t> </a:t>
            </a:r>
            <a:r>
              <a:rPr lang="en-US" altLang="ja-JP" sz="2800" i="1" dirty="0">
                <a:solidFill>
                  <a:srgbClr val="0000CC"/>
                </a:solidFill>
              </a:rPr>
              <a:t>. </a:t>
            </a:r>
            <a:br>
              <a:rPr lang="en-US" altLang="ja-JP" sz="2800" i="1" dirty="0">
                <a:solidFill>
                  <a:srgbClr val="0000CC"/>
                </a:solidFill>
              </a:rPr>
            </a:br>
            <a:r>
              <a:rPr lang="en-US" altLang="ja-JP" sz="2800" i="1" dirty="0">
                <a:solidFill>
                  <a:srgbClr val="0000CC"/>
                </a:solidFill>
              </a:rPr>
              <a:t>(</a:t>
            </a:r>
            <a:r>
              <a:rPr lang="en-US" altLang="ja-JP" sz="2800" i="1" dirty="0" err="1">
                <a:solidFill>
                  <a:srgbClr val="0000CC"/>
                </a:solidFill>
              </a:rPr>
              <a:t>Kocks</a:t>
            </a:r>
            <a:r>
              <a:rPr lang="en-US" altLang="ja-JP" sz="2800" i="1" dirty="0">
                <a:solidFill>
                  <a:srgbClr val="0000CC"/>
                </a:solidFill>
              </a:rPr>
              <a:t> angles)</a:t>
            </a:r>
            <a:endParaRPr lang="en-US" altLang="ja-JP" sz="2800" i="1" dirty="0">
              <a:solidFill>
                <a:srgbClr val="0000CC"/>
              </a:solidFill>
              <a:latin typeface="Symbol" charset="2"/>
            </a:endParaRPr>
          </a:p>
        </p:txBody>
      </p:sp>
      <p:grpSp>
        <p:nvGrpSpPr>
          <p:cNvPr id="28678" name="Group 15"/>
          <p:cNvGrpSpPr>
            <a:grpSpLocks/>
          </p:cNvGrpSpPr>
          <p:nvPr/>
        </p:nvGrpSpPr>
        <p:grpSpPr bwMode="auto">
          <a:xfrm>
            <a:off x="5562600" y="2921000"/>
            <a:ext cx="3149600" cy="3098800"/>
            <a:chOff x="3552" y="1440"/>
            <a:chExt cx="1984" cy="1952"/>
          </a:xfrm>
        </p:grpSpPr>
        <p:graphicFrame>
          <p:nvGraphicFramePr>
            <p:cNvPr id="28674" name="Object 2"/>
            <p:cNvGraphicFramePr>
              <a:graphicFrameLocks noChangeAspect="1"/>
            </p:cNvGraphicFramePr>
            <p:nvPr/>
          </p:nvGraphicFramePr>
          <p:xfrm>
            <a:off x="3552" y="1440"/>
            <a:ext cx="1984" cy="1952"/>
          </p:xfrm>
          <a:graphic>
            <a:graphicData uri="http://schemas.openxmlformats.org/presentationml/2006/ole">
              <mc:AlternateContent xmlns:mc="http://schemas.openxmlformats.org/markup-compatibility/2006">
                <mc:Choice xmlns:v="urn:schemas-microsoft-com:vml" Requires="v">
                  <p:oleObj spid="_x0000_s28690" name="Document" r:id="rId4" imgW="3149600" imgH="3098800" progId="Word.Document.8">
                    <p:embed/>
                  </p:oleObj>
                </mc:Choice>
                <mc:Fallback>
                  <p:oleObj name="Document" r:id="rId4" imgW="3149600" imgH="30988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 y="1440"/>
                          <a:ext cx="1984" cy="1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8681" name="Freeform 5"/>
            <p:cNvSpPr>
              <a:spLocks/>
            </p:cNvSpPr>
            <p:nvPr/>
          </p:nvSpPr>
          <p:spPr bwMode="auto">
            <a:xfrm>
              <a:off x="4224" y="1920"/>
              <a:ext cx="576" cy="336"/>
            </a:xfrm>
            <a:custGeom>
              <a:avLst/>
              <a:gdLst>
                <a:gd name="T0" fmla="*/ 0 w 576"/>
                <a:gd name="T1" fmla="*/ 0 h 336"/>
                <a:gd name="T2" fmla="*/ 288 w 576"/>
                <a:gd name="T3" fmla="*/ 144 h 336"/>
                <a:gd name="T4" fmla="*/ 576 w 576"/>
                <a:gd name="T5" fmla="*/ 336 h 336"/>
                <a:gd name="T6" fmla="*/ 0 60000 65536"/>
                <a:gd name="T7" fmla="*/ 0 60000 65536"/>
                <a:gd name="T8" fmla="*/ 0 60000 65536"/>
                <a:gd name="T9" fmla="*/ 0 w 576"/>
                <a:gd name="T10" fmla="*/ 0 h 336"/>
                <a:gd name="T11" fmla="*/ 576 w 576"/>
                <a:gd name="T12" fmla="*/ 336 h 336"/>
              </a:gdLst>
              <a:ahLst/>
              <a:cxnLst>
                <a:cxn ang="T6">
                  <a:pos x="T0" y="T1"/>
                </a:cxn>
                <a:cxn ang="T7">
                  <a:pos x="T2" y="T3"/>
                </a:cxn>
                <a:cxn ang="T8">
                  <a:pos x="T4" y="T5"/>
                </a:cxn>
              </a:cxnLst>
              <a:rect l="T9" t="T10" r="T11" b="T12"/>
              <a:pathLst>
                <a:path w="576" h="336">
                  <a:moveTo>
                    <a:pt x="0" y="0"/>
                  </a:moveTo>
                  <a:cubicBezTo>
                    <a:pt x="95" y="43"/>
                    <a:pt x="191" y="87"/>
                    <a:pt x="288" y="144"/>
                  </a:cubicBezTo>
                  <a:cubicBezTo>
                    <a:pt x="384" y="200"/>
                    <a:pt x="480" y="268"/>
                    <a:pt x="576" y="336"/>
                  </a:cubicBezTo>
                </a:path>
              </a:pathLst>
            </a:custGeom>
            <a:noFill/>
            <a:ln w="28575">
              <a:solidFill>
                <a:srgbClr val="FF0000"/>
              </a:solidFill>
              <a:round/>
              <a:headEn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28682" name="Text Box 6"/>
            <p:cNvSpPr txBox="1">
              <a:spLocks noChangeArrowheads="1"/>
            </p:cNvSpPr>
            <p:nvPr/>
          </p:nvSpPr>
          <p:spPr bwMode="auto">
            <a:xfrm>
              <a:off x="4302" y="2016"/>
              <a:ext cx="258" cy="288"/>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Q</a:t>
              </a:r>
              <a:endParaRPr lang="en-US" altLang="ja-JP" dirty="0">
                <a:latin typeface="Cambria Math"/>
              </a:endParaRPr>
            </a:p>
          </p:txBody>
        </p:sp>
        <p:sp>
          <p:nvSpPr>
            <p:cNvPr id="28683" name="Text Box 8"/>
            <p:cNvSpPr txBox="1">
              <a:spLocks noChangeArrowheads="1"/>
            </p:cNvSpPr>
            <p:nvPr/>
          </p:nvSpPr>
          <p:spPr bwMode="auto">
            <a:xfrm>
              <a:off x="4327" y="2544"/>
              <a:ext cx="351" cy="291"/>
            </a:xfrm>
            <a:prstGeom prst="rect">
              <a:avLst/>
            </a:prstGeom>
            <a:noFill/>
            <a:ln w="9525">
              <a:noFill/>
              <a:miter lim="800000"/>
              <a:headEnd/>
              <a:tailEnd/>
            </a:ln>
          </p:spPr>
          <p:txBody>
            <a:bodyPr wrap="none">
              <a:prstTxWarp prst="textNoShape">
                <a:avLst/>
              </a:prstTxWarp>
              <a:spAutoFit/>
            </a:bodyPr>
            <a:lstStyle/>
            <a:p>
              <a:r>
                <a:rPr lang="en-US" altLang="ja-JP" dirty="0" err="1">
                  <a:solidFill>
                    <a:srgbClr val="FF0000"/>
                  </a:solidFill>
                  <a:latin typeface="Cambria Math"/>
                </a:rPr>
                <a:t>d</a:t>
              </a:r>
              <a:r>
                <a:rPr lang="en-US" altLang="ja-JP" i="1" dirty="0" err="1">
                  <a:solidFill>
                    <a:srgbClr val="FF0000"/>
                  </a:solidFill>
                  <a:latin typeface="Cambria Math"/>
                </a:rPr>
                <a:t>A</a:t>
              </a:r>
              <a:endParaRPr lang="en-US" altLang="ja-JP" dirty="0">
                <a:latin typeface="Cambria Math"/>
              </a:endParaRPr>
            </a:p>
          </p:txBody>
        </p:sp>
        <p:sp>
          <p:nvSpPr>
            <p:cNvPr id="28684" name="AutoShape 11"/>
            <p:cNvSpPr>
              <a:spLocks noChangeArrowheads="1"/>
            </p:cNvSpPr>
            <p:nvPr/>
          </p:nvSpPr>
          <p:spPr bwMode="auto">
            <a:xfrm rot="-1637881">
              <a:off x="4770" y="2238"/>
              <a:ext cx="432" cy="192"/>
            </a:xfrm>
            <a:prstGeom prst="parallelogram">
              <a:avLst>
                <a:gd name="adj" fmla="val 30729"/>
              </a:avLst>
            </a:prstGeom>
            <a:solidFill>
              <a:srgbClr val="FF0000"/>
            </a:solid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grpSp>
      <p:sp>
        <p:nvSpPr>
          <p:cNvPr id="28679" name="Text Box 12"/>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a:t>
            </a:r>
            <a:r>
              <a:rPr lang="en-US" altLang="ja-JP" sz="2000" dirty="0">
                <a:solidFill>
                  <a:srgbClr val="FF0000"/>
                </a:solidFill>
                <a:latin typeface="Cambria Math"/>
              </a:rPr>
              <a:t>Euler</a:t>
            </a:r>
            <a:r>
              <a:rPr lang="en-US" altLang="ja-JP" sz="2000" dirty="0">
                <a:latin typeface="Cambria Math"/>
              </a:rPr>
              <a:t>  Normalize  </a:t>
            </a:r>
            <a:r>
              <a:rPr lang="en-US" altLang="ja-JP" sz="2000" dirty="0" err="1">
                <a:latin typeface="Cambria Math"/>
              </a:rPr>
              <a:t>Vol.Frac</a:t>
            </a:r>
            <a:r>
              <a:rPr lang="en-US" altLang="ja-JP" sz="2000" dirty="0">
                <a:latin typeface="Cambria Math"/>
              </a:rPr>
              <a:t>.  Cartesian  Polar Components </a:t>
            </a:r>
          </a:p>
        </p:txBody>
      </p:sp>
      <p:sp>
        <p:nvSpPr>
          <p:cNvPr id="28680" name="Rectangle 13"/>
          <p:cNvSpPr>
            <a:spLocks noChangeArrowheads="1"/>
          </p:cNvSpPr>
          <p:nvPr/>
        </p:nvSpPr>
        <p:spPr bwMode="auto">
          <a:xfrm>
            <a:off x="5943600" y="1143000"/>
            <a:ext cx="2261281" cy="1482457"/>
          </a:xfrm>
          <a:prstGeom prst="rect">
            <a:avLst/>
          </a:prstGeom>
          <a:noFill/>
          <a:ln w="9525">
            <a:solidFill>
              <a:schemeClr val="tx1"/>
            </a:solidFill>
            <a:miter lim="800000"/>
            <a:headEnd/>
            <a:tailEnd/>
          </a:ln>
        </p:spPr>
        <p:txBody>
          <a:bodyPr wrap="none">
            <a:prstTxWarp prst="textNoShape">
              <a:avLst/>
            </a:prstTxWarp>
            <a:spAutoFit/>
          </a:bodyPr>
          <a:lstStyle/>
          <a:p>
            <a:pPr>
              <a:lnSpc>
                <a:spcPct val="90000"/>
              </a:lnSpc>
              <a:spcBef>
                <a:spcPct val="20000"/>
              </a:spcBef>
            </a:pPr>
            <a:r>
              <a:rPr lang="en-US" altLang="ja-JP" sz="2000" dirty="0">
                <a:solidFill>
                  <a:srgbClr val="9900CC"/>
                </a:solidFill>
                <a:latin typeface="Calibri"/>
              </a:rPr>
              <a:t>Bunge Euler angles:</a:t>
            </a:r>
            <a:br>
              <a:rPr lang="en-US" altLang="ja-JP" sz="2000" dirty="0">
                <a:solidFill>
                  <a:srgbClr val="9900CC"/>
                </a:solidFill>
                <a:latin typeface="Calibri"/>
              </a:rPr>
            </a:br>
            <a:r>
              <a:rPr lang="en-US" altLang="ja-JP" sz="2000" dirty="0">
                <a:solidFill>
                  <a:srgbClr val="9900CC"/>
                </a:solidFill>
                <a:latin typeface="Calibri"/>
              </a:rPr>
              <a:t>Volume element = </a:t>
            </a:r>
            <a:br>
              <a:rPr lang="en-US" altLang="ja-JP" sz="2000" dirty="0">
                <a:solidFill>
                  <a:srgbClr val="9900CC"/>
                </a:solidFill>
                <a:latin typeface="Calibri"/>
              </a:rPr>
            </a:br>
            <a:r>
              <a:rPr lang="en-US" altLang="ja-JP" sz="2000" i="1" dirty="0" err="1">
                <a:solidFill>
                  <a:srgbClr val="9900CC"/>
                </a:solidFill>
                <a:latin typeface="Cambria Math"/>
                <a:ea typeface="Cambria Math"/>
                <a:cs typeface="Cambria Math"/>
              </a:rPr>
              <a:t>dV</a:t>
            </a:r>
            <a:r>
              <a:rPr lang="en-US" altLang="ja-JP" sz="2000" dirty="0">
                <a:solidFill>
                  <a:srgbClr val="9900CC"/>
                </a:solidFill>
                <a:latin typeface="Cambria Math"/>
                <a:ea typeface="Cambria Math"/>
                <a:cs typeface="Cambria Math"/>
              </a:rPr>
              <a:t> = </a:t>
            </a:r>
            <a:br>
              <a:rPr lang="en-US" altLang="ja-JP" sz="2000" dirty="0">
                <a:solidFill>
                  <a:srgbClr val="9900CC"/>
                </a:solidFill>
                <a:latin typeface="Cambria Math"/>
                <a:ea typeface="Cambria Math"/>
                <a:cs typeface="Cambria Math"/>
              </a:rPr>
            </a:br>
            <a:r>
              <a:rPr lang="en-US" altLang="ja-JP" sz="2000" i="1" dirty="0" err="1">
                <a:solidFill>
                  <a:srgbClr val="9900CC"/>
                </a:solidFill>
                <a:latin typeface="Cambria Math"/>
                <a:ea typeface="Cambria Math"/>
                <a:cs typeface="Cambria Math"/>
              </a:rPr>
              <a:t>dA</a:t>
            </a:r>
            <a:r>
              <a:rPr lang="en-US" altLang="ja-JP" sz="2000" i="1" dirty="0">
                <a:solidFill>
                  <a:srgbClr val="9900CC"/>
                </a:solidFill>
                <a:latin typeface="Cambria Math"/>
                <a:ea typeface="Cambria Math"/>
                <a:cs typeface="Cambria Math"/>
              </a:rPr>
              <a:t> </a:t>
            </a:r>
            <a:r>
              <a:rPr lang="en-US" altLang="ja-JP" sz="2000" i="1" dirty="0" err="1">
                <a:solidFill>
                  <a:srgbClr val="9900CC"/>
                </a:solidFill>
                <a:latin typeface="Cambria Math"/>
                <a:ea typeface="Cambria Math"/>
                <a:cs typeface="Cambria Math"/>
              </a:rPr>
              <a:t>d</a:t>
            </a:r>
            <a:r>
              <a:rPr lang="en-US" altLang="ja-JP" sz="2000" i="1" dirty="0" err="1">
                <a:solidFill>
                  <a:srgbClr val="9900CC"/>
                </a:solidFill>
                <a:latin typeface="Symbol" charset="2"/>
              </a:rPr>
              <a:t>f</a:t>
            </a:r>
            <a:r>
              <a:rPr lang="en-US" altLang="ja-JP" sz="2000" i="1" baseline="-25000" dirty="0">
                <a:solidFill>
                  <a:srgbClr val="9900CC"/>
                </a:solidFill>
                <a:latin typeface="Symbol" charset="2"/>
              </a:rPr>
              <a:t></a:t>
            </a:r>
            <a:r>
              <a:rPr lang="en-US" altLang="ja-JP" sz="2000" dirty="0">
                <a:solidFill>
                  <a:srgbClr val="9900CC"/>
                </a:solidFill>
                <a:latin typeface="Symbol" charset="2"/>
              </a:rPr>
              <a:t> = </a:t>
            </a:r>
            <a:br>
              <a:rPr lang="en-US" altLang="ja-JP" sz="2000" dirty="0">
                <a:solidFill>
                  <a:srgbClr val="9900CC"/>
                </a:solidFill>
                <a:latin typeface="Symbol" charset="2"/>
              </a:rPr>
            </a:br>
            <a:r>
              <a:rPr lang="en-US" altLang="ja-JP" sz="2000" dirty="0">
                <a:solidFill>
                  <a:srgbClr val="9900CC"/>
                </a:solidFill>
                <a:latin typeface="Cambria Math"/>
                <a:ea typeface="Cambria Math"/>
                <a:cs typeface="Cambria Math"/>
              </a:rPr>
              <a:t>sin</a:t>
            </a:r>
            <a:r>
              <a:rPr lang="en-US" altLang="ja-JP" sz="2000" i="1" dirty="0">
                <a:solidFill>
                  <a:srgbClr val="9900CC"/>
                </a:solidFill>
                <a:latin typeface="Symbol" charset="2"/>
              </a:rPr>
              <a:t> </a:t>
            </a:r>
            <a:r>
              <a:rPr lang="en-US" altLang="ja-JP" sz="2000" i="1" dirty="0">
                <a:solidFill>
                  <a:srgbClr val="9900CC"/>
                </a:solidFill>
                <a:latin typeface="Cambria Math"/>
                <a:ea typeface="Cambria Math"/>
                <a:cs typeface="Cambria Math"/>
              </a:rPr>
              <a:t>d</a:t>
            </a:r>
            <a:r>
              <a:rPr lang="en-US" altLang="ja-JP" sz="2000" i="1" dirty="0">
                <a:solidFill>
                  <a:srgbClr val="9900CC"/>
                </a:solidFill>
                <a:latin typeface="Symbol" charset="2"/>
              </a:rPr>
              <a:t> </a:t>
            </a:r>
            <a:r>
              <a:rPr lang="en-US" altLang="ja-JP" sz="2000" i="1" dirty="0">
                <a:solidFill>
                  <a:srgbClr val="9900CC"/>
                </a:solidFill>
                <a:latin typeface="Cambria Math"/>
                <a:ea typeface="Cambria Math"/>
                <a:cs typeface="Cambria Math"/>
              </a:rPr>
              <a:t>d</a:t>
            </a:r>
            <a:r>
              <a:rPr lang="en-US" altLang="ja-JP" sz="2000" i="1" dirty="0">
                <a:solidFill>
                  <a:srgbClr val="9900CC"/>
                </a:solidFill>
                <a:latin typeface="Symbol" charset="2"/>
              </a:rPr>
              <a:t></a:t>
            </a:r>
            <a:r>
              <a:rPr lang="en-US" altLang="ja-JP" sz="2000" i="1" baseline="-25000" dirty="0">
                <a:solidFill>
                  <a:srgbClr val="9900CC"/>
                </a:solidFill>
                <a:latin typeface="Symbol" charset="2"/>
              </a:rPr>
              <a:t> </a:t>
            </a:r>
            <a:r>
              <a:rPr lang="en-US" altLang="ja-JP" sz="2000" i="1" dirty="0" err="1">
                <a:solidFill>
                  <a:srgbClr val="9900CC"/>
                </a:solidFill>
                <a:latin typeface="Cambria Math"/>
                <a:ea typeface="Cambria Math"/>
                <a:cs typeface="Cambria Math"/>
              </a:rPr>
              <a:t>d</a:t>
            </a:r>
            <a:r>
              <a:rPr lang="en-US" altLang="ja-JP" sz="2000" i="1" dirty="0" err="1">
                <a:solidFill>
                  <a:srgbClr val="9900CC"/>
                </a:solidFill>
                <a:latin typeface="Symbol" charset="2"/>
              </a:rPr>
              <a:t>f</a:t>
            </a:r>
            <a:r>
              <a:rPr lang="en-US" altLang="ja-JP" sz="2000" i="1" baseline="-25000" dirty="0">
                <a:solidFill>
                  <a:srgbClr val="9900CC"/>
                </a:solidFill>
                <a:latin typeface="Symbol" charset="2"/>
              </a:rPr>
              <a:t></a:t>
            </a:r>
            <a:r>
              <a:rPr lang="en-US" altLang="ja-JP" sz="2000" i="1" dirty="0">
                <a:solidFill>
                  <a:srgbClr val="9900CC"/>
                </a:solidFill>
                <a:latin typeface="Symbol" charset="2"/>
              </a:rPr>
              <a:t>.</a:t>
            </a:r>
          </a:p>
        </p:txBody>
      </p:sp>
      <p:sp>
        <p:nvSpPr>
          <p:cNvPr id="14" name="TextBox 13"/>
          <p:cNvSpPr txBox="1"/>
          <p:nvPr/>
        </p:nvSpPr>
        <p:spPr>
          <a:xfrm>
            <a:off x="6195166" y="5986046"/>
            <a:ext cx="1972091" cy="338554"/>
          </a:xfrm>
          <a:prstGeom prst="rect">
            <a:avLst/>
          </a:prstGeom>
          <a:noFill/>
        </p:spPr>
        <p:txBody>
          <a:bodyPr wrap="none" rtlCol="0">
            <a:spAutoFit/>
          </a:bodyPr>
          <a:lstStyle/>
          <a:p>
            <a:r>
              <a:rPr kumimoji="1" lang="en-US" altLang="ja-JP" sz="1600" dirty="0" smtClean="0">
                <a:solidFill>
                  <a:srgbClr val="660066"/>
                </a:solidFill>
                <a:latin typeface="Calibri"/>
              </a:rPr>
              <a:t>[Kocks, Tomé, Wenk]</a:t>
            </a:r>
            <a:endParaRPr kumimoji="1" lang="ja-JP" altLang="en-US" sz="1600" dirty="0">
              <a:solidFill>
                <a:srgbClr val="660066"/>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pPr>
              <a:defRPr/>
            </a:pPr>
            <a:fld id="{B3A935BF-79A8-2C48-B739-62B0D60DC54A}" type="slidenum">
              <a:rPr lang="en-US" smtClean="0"/>
              <a:pPr>
                <a:defRPr/>
              </a:pPr>
              <a:t>12</a:t>
            </a:fld>
            <a:endParaRPr lang="en-US"/>
          </a:p>
        </p:txBody>
      </p:sp>
      <p:sp>
        <p:nvSpPr>
          <p:cNvPr id="72706" name="Rectangle 2"/>
          <p:cNvSpPr>
            <a:spLocks noGrp="1" noChangeArrowheads="1"/>
          </p:cNvSpPr>
          <p:nvPr>
            <p:ph type="title"/>
          </p:nvPr>
        </p:nvSpPr>
        <p:spPr/>
        <p:txBody>
          <a:bodyPr/>
          <a:lstStyle/>
          <a:p>
            <a:pPr>
              <a:defRPr/>
            </a:pPr>
            <a:r>
              <a:rPr lang="en-US">
                <a:ea typeface="+mj-ea"/>
                <a:cs typeface="+mj-cs"/>
              </a:rPr>
              <a:t>Description of Probability</a:t>
            </a:r>
          </a:p>
        </p:txBody>
      </p:sp>
      <p:sp>
        <p:nvSpPr>
          <p:cNvPr id="30726" name="Rectangle 3"/>
          <p:cNvSpPr>
            <a:spLocks noGrp="1" noChangeArrowheads="1"/>
          </p:cNvSpPr>
          <p:nvPr>
            <p:ph type="body" idx="1"/>
          </p:nvPr>
        </p:nvSpPr>
        <p:spPr>
          <a:xfrm>
            <a:off x="685800" y="1143000"/>
            <a:ext cx="7772400" cy="1143000"/>
          </a:xfrm>
        </p:spPr>
        <p:txBody>
          <a:bodyPr/>
          <a:lstStyle/>
          <a:p>
            <a:pPr>
              <a:lnSpc>
                <a:spcPct val="90000"/>
              </a:lnSpc>
            </a:pPr>
            <a:r>
              <a:rPr lang="en-US" altLang="ja-JP" sz="2000" dirty="0"/>
              <a:t>Note the difference between probability </a:t>
            </a:r>
            <a:r>
              <a:rPr lang="en-US" altLang="ja-JP" sz="2000" dirty="0" smtClean="0"/>
              <a:t>density function (</a:t>
            </a:r>
            <a:r>
              <a:rPr lang="en-US" altLang="ja-JP" sz="2000" dirty="0" err="1" smtClean="0"/>
              <a:t>pdf</a:t>
            </a:r>
            <a:r>
              <a:rPr lang="en-US" altLang="ja-JP" sz="2000" dirty="0" smtClean="0"/>
              <a:t>), </a:t>
            </a:r>
            <a:r>
              <a:rPr lang="en-US" altLang="ja-JP" sz="2000" i="1" dirty="0">
                <a:latin typeface="Cambria Math"/>
                <a:ea typeface="Cambria Math"/>
                <a:cs typeface="Cambria Math"/>
              </a:rPr>
              <a:t>f(x)</a:t>
            </a:r>
            <a:r>
              <a:rPr lang="en-US" altLang="ja-JP" sz="2000" dirty="0"/>
              <a:t>, and </a:t>
            </a:r>
            <a:r>
              <a:rPr lang="en-US" altLang="ja-JP" sz="2000" dirty="0" smtClean="0"/>
              <a:t>the cumulative probability function (</a:t>
            </a:r>
            <a:r>
              <a:rPr lang="en-US" altLang="ja-JP" sz="2000" dirty="0" err="1" smtClean="0"/>
              <a:t>cdf</a:t>
            </a:r>
            <a:r>
              <a:rPr lang="en-US" altLang="ja-JP" sz="2000" dirty="0" smtClean="0"/>
              <a:t>), </a:t>
            </a:r>
            <a:r>
              <a:rPr lang="en-US" altLang="ja-JP" sz="2000" i="1" dirty="0">
                <a:latin typeface="Cambria Math"/>
                <a:ea typeface="Cambria Math"/>
                <a:cs typeface="Cambria Math"/>
              </a:rPr>
              <a:t>F(x)</a:t>
            </a:r>
            <a:r>
              <a:rPr lang="en-US" altLang="ja-JP" sz="2000" dirty="0"/>
              <a:t>.  The example </a:t>
            </a:r>
            <a:r>
              <a:rPr lang="en-US" altLang="ja-JP" sz="2000" dirty="0" smtClean="0"/>
              <a:t>below is </a:t>
            </a:r>
            <a:r>
              <a:rPr lang="en-US" altLang="ja-JP" sz="2000" dirty="0"/>
              <a:t>that of a simple (1D) misorientation distribution in the angle.</a:t>
            </a:r>
          </a:p>
        </p:txBody>
      </p:sp>
      <p:pic>
        <p:nvPicPr>
          <p:cNvPr id="30727" name="Picture 4"/>
          <p:cNvPicPr>
            <a:picLocks noChangeAspect="1" noChangeArrowheads="1"/>
          </p:cNvPicPr>
          <p:nvPr/>
        </p:nvPicPr>
        <p:blipFill>
          <a:blip r:embed="rId4"/>
          <a:srcRect/>
          <a:stretch>
            <a:fillRect/>
          </a:stretch>
        </p:blipFill>
        <p:spPr bwMode="auto">
          <a:xfrm>
            <a:off x="609600" y="2819400"/>
            <a:ext cx="3657600" cy="2819400"/>
          </a:xfrm>
          <a:prstGeom prst="rect">
            <a:avLst/>
          </a:prstGeom>
          <a:noFill/>
          <a:ln w="9525">
            <a:noFill/>
            <a:miter lim="800000"/>
            <a:headEnd/>
            <a:tailEnd/>
          </a:ln>
        </p:spPr>
      </p:pic>
      <p:pic>
        <p:nvPicPr>
          <p:cNvPr id="30728" name="Picture 5"/>
          <p:cNvPicPr>
            <a:picLocks noChangeAspect="1" noChangeArrowheads="1"/>
          </p:cNvPicPr>
          <p:nvPr/>
        </p:nvPicPr>
        <p:blipFill>
          <a:blip r:embed="rId5"/>
          <a:srcRect/>
          <a:stretch>
            <a:fillRect/>
          </a:stretch>
        </p:blipFill>
        <p:spPr bwMode="auto">
          <a:xfrm>
            <a:off x="5181600" y="2895600"/>
            <a:ext cx="3505200" cy="2701925"/>
          </a:xfrm>
          <a:prstGeom prst="rect">
            <a:avLst/>
          </a:prstGeom>
          <a:noFill/>
          <a:ln w="9525">
            <a:noFill/>
            <a:miter lim="800000"/>
            <a:headEnd/>
            <a:tailEnd/>
          </a:ln>
        </p:spPr>
      </p:pic>
      <p:sp>
        <p:nvSpPr>
          <p:cNvPr id="30729" name="Rectangle 6"/>
          <p:cNvSpPr>
            <a:spLocks noChangeArrowheads="1"/>
          </p:cNvSpPr>
          <p:nvPr/>
        </p:nvSpPr>
        <p:spPr bwMode="auto">
          <a:xfrm>
            <a:off x="6400800" y="5715000"/>
            <a:ext cx="989373" cy="584776"/>
          </a:xfrm>
          <a:prstGeom prst="rect">
            <a:avLst/>
          </a:prstGeom>
          <a:noFill/>
          <a:ln w="9525">
            <a:noFill/>
            <a:miter lim="800000"/>
            <a:headEnd/>
            <a:tailEnd/>
          </a:ln>
        </p:spPr>
        <p:txBody>
          <a:bodyPr wrap="none">
            <a:prstTxWarp prst="textNoShape">
              <a:avLst/>
            </a:prstTxWarp>
            <a:spAutoFit/>
          </a:bodyPr>
          <a:lstStyle/>
          <a:p>
            <a:r>
              <a:rPr lang="en-US" altLang="ja-JP" sz="3200" i="1" dirty="0">
                <a:latin typeface="Cambria Math"/>
              </a:rPr>
              <a:t>F(x)</a:t>
            </a:r>
            <a:endParaRPr lang="en-US" altLang="ja-JP" sz="3200" dirty="0">
              <a:latin typeface="Cambria Math"/>
            </a:endParaRPr>
          </a:p>
        </p:txBody>
      </p:sp>
      <p:sp>
        <p:nvSpPr>
          <p:cNvPr id="30730" name="Rectangle 7"/>
          <p:cNvSpPr>
            <a:spLocks noChangeArrowheads="1"/>
          </p:cNvSpPr>
          <p:nvPr/>
        </p:nvSpPr>
        <p:spPr bwMode="auto">
          <a:xfrm>
            <a:off x="2224088" y="5668963"/>
            <a:ext cx="886781" cy="584776"/>
          </a:xfrm>
          <a:prstGeom prst="rect">
            <a:avLst/>
          </a:prstGeom>
          <a:noFill/>
          <a:ln w="9525">
            <a:noFill/>
            <a:miter lim="800000"/>
            <a:headEnd/>
            <a:tailEnd/>
          </a:ln>
        </p:spPr>
        <p:txBody>
          <a:bodyPr wrap="none">
            <a:prstTxWarp prst="textNoShape">
              <a:avLst/>
            </a:prstTxWarp>
            <a:spAutoFit/>
          </a:bodyPr>
          <a:lstStyle/>
          <a:p>
            <a:r>
              <a:rPr lang="en-US" altLang="ja-JP" sz="3200" i="1" dirty="0">
                <a:latin typeface="Cambria Math"/>
              </a:rPr>
              <a:t>f(x)</a:t>
            </a:r>
            <a:endParaRPr lang="en-US" altLang="ja-JP" sz="3200" dirty="0">
              <a:latin typeface="Cambria Math"/>
            </a:endParaRPr>
          </a:p>
        </p:txBody>
      </p:sp>
      <p:graphicFrame>
        <p:nvGraphicFramePr>
          <p:cNvPr id="30722" name="Object 2"/>
          <p:cNvGraphicFramePr>
            <a:graphicFrameLocks noChangeAspect="1"/>
          </p:cNvGraphicFramePr>
          <p:nvPr/>
        </p:nvGraphicFramePr>
        <p:xfrm>
          <a:off x="3429000" y="5575300"/>
          <a:ext cx="2362200" cy="901700"/>
        </p:xfrm>
        <a:graphic>
          <a:graphicData uri="http://schemas.openxmlformats.org/presentationml/2006/ole">
            <mc:AlternateContent xmlns:mc="http://schemas.openxmlformats.org/markup-compatibility/2006">
              <mc:Choice xmlns:v="urn:schemas-microsoft-com:vml" Requires="v">
                <p:oleObj spid="_x0000_s30750" name="Equation" r:id="rId6" imgW="965200" imgH="368300" progId="Equation.DSMT36">
                  <p:embed/>
                </p:oleObj>
              </mc:Choice>
              <mc:Fallback>
                <p:oleObj name="Equation" r:id="rId6" imgW="965200" imgH="368300" progId="Equation.DSMT36">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5575300"/>
                        <a:ext cx="23622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0731" name="AutoShape 9"/>
          <p:cNvSpPr>
            <a:spLocks noChangeArrowheads="1"/>
          </p:cNvSpPr>
          <p:nvPr/>
        </p:nvSpPr>
        <p:spPr bwMode="auto">
          <a:xfrm>
            <a:off x="3581400" y="2209800"/>
            <a:ext cx="2286000" cy="533400"/>
          </a:xfrm>
          <a:prstGeom prst="rightArrow">
            <a:avLst>
              <a:gd name="adj1" fmla="val 50000"/>
              <a:gd name="adj2" fmla="val 107143"/>
            </a:avLst>
          </a:prstGeom>
          <a:solidFill>
            <a:srgbClr val="FFFCE1"/>
          </a:solid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30732" name="Text Box 10"/>
          <p:cNvSpPr txBox="1">
            <a:spLocks noChangeArrowheads="1"/>
          </p:cNvSpPr>
          <p:nvPr/>
        </p:nvSpPr>
        <p:spPr bwMode="auto">
          <a:xfrm>
            <a:off x="3895725" y="2247900"/>
            <a:ext cx="1654175" cy="457200"/>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i="1" dirty="0">
                <a:solidFill>
                  <a:schemeClr val="accent2"/>
                </a:solidFill>
                <a:latin typeface="Cambria Math"/>
              </a:rPr>
              <a:t>integrate</a:t>
            </a:r>
          </a:p>
        </p:txBody>
      </p:sp>
      <p:sp>
        <p:nvSpPr>
          <p:cNvPr id="30733" name="AutoShape 11"/>
          <p:cNvSpPr>
            <a:spLocks noChangeArrowheads="1"/>
          </p:cNvSpPr>
          <p:nvPr/>
        </p:nvSpPr>
        <p:spPr bwMode="auto">
          <a:xfrm>
            <a:off x="2895600" y="6324600"/>
            <a:ext cx="2667000" cy="533400"/>
          </a:xfrm>
          <a:prstGeom prst="leftArrow">
            <a:avLst>
              <a:gd name="adj1" fmla="val 50000"/>
              <a:gd name="adj2" fmla="val 125000"/>
            </a:avLst>
          </a:prstGeom>
          <a:solidFill>
            <a:srgbClr val="FFFCE1"/>
          </a:solid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30734" name="Text Box 12"/>
          <p:cNvSpPr txBox="1">
            <a:spLocks noChangeArrowheads="1"/>
          </p:cNvSpPr>
          <p:nvPr/>
        </p:nvSpPr>
        <p:spPr bwMode="auto">
          <a:xfrm>
            <a:off x="3708400" y="6350000"/>
            <a:ext cx="2006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i="1" dirty="0">
                <a:solidFill>
                  <a:schemeClr val="accent2"/>
                </a:solidFill>
                <a:latin typeface="Cambria Math"/>
              </a:rPr>
              <a:t>differentiate</a:t>
            </a:r>
          </a:p>
        </p:txBody>
      </p:sp>
      <p:graphicFrame>
        <p:nvGraphicFramePr>
          <p:cNvPr id="30723" name="Object 3"/>
          <p:cNvGraphicFramePr>
            <a:graphicFrameLocks noChangeAspect="1"/>
          </p:cNvGraphicFramePr>
          <p:nvPr/>
        </p:nvGraphicFramePr>
        <p:xfrm>
          <a:off x="381000" y="5883275"/>
          <a:ext cx="1473200" cy="796925"/>
        </p:xfrm>
        <a:graphic>
          <a:graphicData uri="http://schemas.openxmlformats.org/presentationml/2006/ole">
            <mc:AlternateContent xmlns:mc="http://schemas.openxmlformats.org/markup-compatibility/2006">
              <mc:Choice xmlns:v="urn:schemas-microsoft-com:vml" Requires="v">
                <p:oleObj spid="_x0000_s30751" name="Equation" r:id="rId8" imgW="939800" imgH="508000" progId="Equation.3">
                  <p:embed/>
                </p:oleObj>
              </mc:Choice>
              <mc:Fallback>
                <p:oleObj name="Equation" r:id="rId8" imgW="939800" imgH="50800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5883275"/>
                        <a:ext cx="1473200" cy="796925"/>
                      </a:xfrm>
                      <a:prstGeom prst="rect">
                        <a:avLst/>
                      </a:prstGeom>
                      <a:solidFill>
                        <a:srgbClr val="FFFD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Binning Discrete Data Points</a:t>
            </a:r>
            <a:endParaRPr lang="en-US" dirty="0"/>
          </a:p>
        </p:txBody>
      </p:sp>
      <p:pic>
        <p:nvPicPr>
          <p:cNvPr id="5" name="Content Placeholder 4"/>
          <p:cNvPicPr>
            <a:picLocks noGrp="1" noChangeAspect="1"/>
          </p:cNvPicPr>
          <p:nvPr>
            <p:ph idx="1"/>
          </p:nvPr>
        </p:nvPicPr>
        <p:blipFill rotWithShape="1">
          <a:blip r:embed="rId2"/>
          <a:srcRect t="3354" b="1029"/>
          <a:stretch/>
        </p:blipFill>
        <p:spPr>
          <a:xfrm>
            <a:off x="152400" y="1371600"/>
            <a:ext cx="4724400" cy="3686628"/>
          </a:xfrm>
        </p:spPr>
      </p:pic>
      <p:sp>
        <p:nvSpPr>
          <p:cNvPr id="4" name="Slide Number Placeholder 3"/>
          <p:cNvSpPr>
            <a:spLocks noGrp="1"/>
          </p:cNvSpPr>
          <p:nvPr>
            <p:ph type="sldNum" sz="quarter" idx="12"/>
          </p:nvPr>
        </p:nvSpPr>
        <p:spPr/>
        <p:txBody>
          <a:bodyPr/>
          <a:lstStyle/>
          <a:p>
            <a:pPr>
              <a:defRPr/>
            </a:pPr>
            <a:fld id="{E24DED5E-3CE6-7149-8CE7-1E3E14D0052F}" type="slidenum">
              <a:rPr lang="en-US" smtClean="0"/>
              <a:pPr>
                <a:defRPr/>
              </a:pPr>
              <a:t>13</a:t>
            </a:fld>
            <a:endParaRPr lang="en-US" dirty="0"/>
          </a:p>
        </p:txBody>
      </p:sp>
      <p:pic>
        <p:nvPicPr>
          <p:cNvPr id="6" name="Picture 5"/>
          <p:cNvPicPr>
            <a:picLocks noChangeAspect="1"/>
          </p:cNvPicPr>
          <p:nvPr/>
        </p:nvPicPr>
        <p:blipFill rotWithShape="1">
          <a:blip r:embed="rId3"/>
          <a:srcRect l="4742" t="18929" b="12214"/>
          <a:stretch/>
        </p:blipFill>
        <p:spPr>
          <a:xfrm>
            <a:off x="4572000" y="4257966"/>
            <a:ext cx="4220029" cy="2440377"/>
          </a:xfrm>
          <a:prstGeom prst="rect">
            <a:avLst/>
          </a:prstGeom>
        </p:spPr>
      </p:pic>
      <p:sp>
        <p:nvSpPr>
          <p:cNvPr id="7" name="Rectangle 6"/>
          <p:cNvSpPr/>
          <p:nvPr/>
        </p:nvSpPr>
        <p:spPr>
          <a:xfrm>
            <a:off x="5029200" y="3657600"/>
            <a:ext cx="3962400" cy="523220"/>
          </a:xfrm>
          <a:prstGeom prst="rect">
            <a:avLst/>
          </a:prstGeom>
        </p:spPr>
        <p:txBody>
          <a:bodyPr wrap="square">
            <a:spAutoFit/>
          </a:bodyPr>
          <a:lstStyle/>
          <a:p>
            <a:r>
              <a:rPr lang="en-US" sz="1400" dirty="0">
                <a:solidFill>
                  <a:srgbClr val="660066"/>
                </a:solidFill>
                <a:latin typeface="Times New Roman"/>
                <a:cs typeface="Times New Roman"/>
              </a:rPr>
              <a:t>http://</a:t>
            </a:r>
            <a:r>
              <a:rPr lang="en-US" sz="1400" dirty="0" err="1">
                <a:solidFill>
                  <a:srgbClr val="660066"/>
                </a:solidFill>
                <a:latin typeface="Times New Roman"/>
                <a:cs typeface="Times New Roman"/>
              </a:rPr>
              <a:t>www.r-bloggers.com</a:t>
            </a:r>
            <a:r>
              <a:rPr lang="en-US" sz="1400" dirty="0">
                <a:solidFill>
                  <a:srgbClr val="660066"/>
                </a:solidFill>
                <a:latin typeface="Times New Roman"/>
                <a:cs typeface="Times New Roman"/>
              </a:rPr>
              <a:t>/example-9-1-scatterplots-with-binning-for-large-datasets/</a:t>
            </a:r>
          </a:p>
        </p:txBody>
      </p:sp>
      <p:sp>
        <p:nvSpPr>
          <p:cNvPr id="8" name="Rectangle 7"/>
          <p:cNvSpPr/>
          <p:nvPr/>
        </p:nvSpPr>
        <p:spPr>
          <a:xfrm>
            <a:off x="5181600" y="1371600"/>
            <a:ext cx="3200400" cy="1938992"/>
          </a:xfrm>
          <a:prstGeom prst="rect">
            <a:avLst/>
          </a:prstGeom>
        </p:spPr>
        <p:txBody>
          <a:bodyPr wrap="square">
            <a:spAutoFit/>
          </a:bodyPr>
          <a:lstStyle/>
          <a:p>
            <a:r>
              <a:rPr lang="en-US" altLang="ja-JP" sz="2000" dirty="0" smtClean="0">
                <a:latin typeface="Calibri"/>
                <a:cs typeface="Calibri"/>
              </a:rPr>
              <a:t>Below right: here, some counts were binned into hexagonal bins in a 2-D space and converted into a </a:t>
            </a:r>
            <a:r>
              <a:rPr lang="en-US" altLang="ja-JP" sz="2000" dirty="0" err="1" smtClean="0">
                <a:latin typeface="Calibri"/>
                <a:cs typeface="Calibri"/>
              </a:rPr>
              <a:t>greyscale</a:t>
            </a:r>
            <a:r>
              <a:rPr lang="en-US" altLang="ja-JP" sz="2000" dirty="0" smtClean="0">
                <a:latin typeface="Calibri"/>
                <a:cs typeface="Calibri"/>
              </a:rPr>
              <a:t>.  Visit the page to get details.</a:t>
            </a:r>
            <a:endParaRPr lang="en-US" sz="2000" dirty="0">
              <a:latin typeface="Calibri"/>
              <a:cs typeface="Calibri"/>
            </a:endParaRPr>
          </a:p>
        </p:txBody>
      </p:sp>
      <p:sp>
        <p:nvSpPr>
          <p:cNvPr id="9" name="Rectangle 8"/>
          <p:cNvSpPr/>
          <p:nvPr/>
        </p:nvSpPr>
        <p:spPr>
          <a:xfrm>
            <a:off x="457200" y="5074384"/>
            <a:ext cx="3962400" cy="1631216"/>
          </a:xfrm>
          <a:prstGeom prst="rect">
            <a:avLst/>
          </a:prstGeom>
        </p:spPr>
        <p:txBody>
          <a:bodyPr wrap="square">
            <a:spAutoFit/>
          </a:bodyPr>
          <a:lstStyle/>
          <a:p>
            <a:r>
              <a:rPr lang="en-US" altLang="ja-JP" sz="2000" dirty="0" smtClean="0">
                <a:latin typeface="Calibri"/>
                <a:cs typeface="Calibri"/>
              </a:rPr>
              <a:t>Above left: here, individual points were placed in a 2-D space. Then contours were added based on a 500</a:t>
            </a:r>
            <a:r>
              <a:rPr lang="en-US" altLang="ja-JP" sz="2000" baseline="30000" dirty="0" smtClean="0">
                <a:latin typeface="Calibri"/>
                <a:cs typeface="Calibri"/>
              </a:rPr>
              <a:t>2</a:t>
            </a:r>
            <a:r>
              <a:rPr lang="en-US" altLang="ja-JP" sz="2000" dirty="0" smtClean="0">
                <a:latin typeface="Calibri"/>
                <a:cs typeface="Calibri"/>
              </a:rPr>
              <a:t> gridding that is not visible here.  Visit the page to get details.</a:t>
            </a:r>
            <a:endParaRPr lang="en-US" sz="2000" dirty="0">
              <a:latin typeface="Calibri"/>
              <a:cs typeface="Calibri"/>
            </a:endParaRPr>
          </a:p>
        </p:txBody>
      </p:sp>
      <p:sp>
        <p:nvSpPr>
          <p:cNvPr id="10" name="Rectangle 9"/>
          <p:cNvSpPr/>
          <p:nvPr/>
        </p:nvSpPr>
        <p:spPr>
          <a:xfrm>
            <a:off x="2133600" y="3886200"/>
            <a:ext cx="2667000" cy="738664"/>
          </a:xfrm>
          <a:prstGeom prst="rect">
            <a:avLst/>
          </a:prstGeom>
        </p:spPr>
        <p:txBody>
          <a:bodyPr wrap="square">
            <a:spAutoFit/>
          </a:bodyPr>
          <a:lstStyle/>
          <a:p>
            <a:pPr algn="ctr"/>
            <a:r>
              <a:rPr lang="en-US" sz="1400" dirty="0">
                <a:solidFill>
                  <a:srgbClr val="660066"/>
                </a:solidFill>
                <a:latin typeface="Times New Roman"/>
                <a:cs typeface="Times New Roman"/>
              </a:rPr>
              <a:t>https://</a:t>
            </a:r>
            <a:r>
              <a:rPr lang="en-US" sz="1400" dirty="0" err="1">
                <a:solidFill>
                  <a:srgbClr val="660066"/>
                </a:solidFill>
                <a:latin typeface="Times New Roman"/>
                <a:cs typeface="Times New Roman"/>
              </a:rPr>
              <a:t>www.wavemetrics.com</a:t>
            </a:r>
            <a:r>
              <a:rPr lang="en-US" sz="1400" dirty="0">
                <a:solidFill>
                  <a:srgbClr val="660066"/>
                </a:solidFill>
                <a:latin typeface="Times New Roman"/>
                <a:cs typeface="Times New Roman"/>
              </a:rPr>
              <a:t>/products/</a:t>
            </a:r>
            <a:r>
              <a:rPr lang="en-US" sz="1400" dirty="0" err="1">
                <a:solidFill>
                  <a:srgbClr val="660066"/>
                </a:solidFill>
                <a:latin typeface="Times New Roman"/>
                <a:cs typeface="Times New Roman"/>
              </a:rPr>
              <a:t>igorpro</a:t>
            </a:r>
            <a:r>
              <a:rPr lang="en-US" sz="1400" dirty="0">
                <a:solidFill>
                  <a:srgbClr val="660066"/>
                </a:solidFill>
                <a:latin typeface="Times New Roman"/>
                <a:cs typeface="Times New Roman"/>
              </a:rPr>
              <a:t>/gallery/</a:t>
            </a:r>
            <a:r>
              <a:rPr lang="en-US" sz="1400" dirty="0" err="1">
                <a:solidFill>
                  <a:srgbClr val="660066"/>
                </a:solidFill>
                <a:latin typeface="Times New Roman"/>
                <a:cs typeface="Times New Roman"/>
              </a:rPr>
              <a:t>user_nicholls.htm</a:t>
            </a:r>
            <a:endParaRPr lang="en-US" sz="1400" dirty="0">
              <a:solidFill>
                <a:srgbClr val="660066"/>
              </a:solidFill>
              <a:latin typeface="Times New Roman"/>
              <a:cs typeface="Times New Roman"/>
            </a:endParaRPr>
          </a:p>
        </p:txBody>
      </p:sp>
    </p:spTree>
    <p:extLst>
      <p:ext uri="{BB962C8B-B14F-4D97-AF65-F5344CB8AC3E}">
        <p14:creationId xmlns:p14="http://schemas.microsoft.com/office/powerpoint/2010/main" val="2447768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Gridding points on a Sphere</a:t>
            </a:r>
            <a:endParaRPr lang="en-US" dirty="0"/>
          </a:p>
        </p:txBody>
      </p:sp>
      <p:pic>
        <p:nvPicPr>
          <p:cNvPr id="5" name="Content Placeholder 4"/>
          <p:cNvPicPr>
            <a:picLocks noGrp="1" noChangeAspect="1"/>
          </p:cNvPicPr>
          <p:nvPr>
            <p:ph idx="1"/>
          </p:nvPr>
        </p:nvPicPr>
        <p:blipFill rotWithShape="1">
          <a:blip r:embed="rId2"/>
          <a:srcRect l="60" r="347"/>
          <a:stretch/>
        </p:blipFill>
        <p:spPr>
          <a:xfrm>
            <a:off x="533400" y="990600"/>
            <a:ext cx="6291943" cy="2783541"/>
          </a:xfrm>
        </p:spPr>
      </p:pic>
      <p:sp>
        <p:nvSpPr>
          <p:cNvPr id="4" name="Slide Number Placeholder 3"/>
          <p:cNvSpPr>
            <a:spLocks noGrp="1"/>
          </p:cNvSpPr>
          <p:nvPr>
            <p:ph type="sldNum" sz="quarter" idx="12"/>
          </p:nvPr>
        </p:nvSpPr>
        <p:spPr/>
        <p:txBody>
          <a:bodyPr/>
          <a:lstStyle/>
          <a:p>
            <a:pPr>
              <a:defRPr/>
            </a:pPr>
            <a:fld id="{E24DED5E-3CE6-7149-8CE7-1E3E14D0052F}" type="slidenum">
              <a:rPr lang="en-US" smtClean="0"/>
              <a:pPr>
                <a:defRPr/>
              </a:pPr>
              <a:t>14</a:t>
            </a:fld>
            <a:endParaRPr lang="en-US"/>
          </a:p>
        </p:txBody>
      </p:sp>
      <p:pic>
        <p:nvPicPr>
          <p:cNvPr id="6" name="Picture 5"/>
          <p:cNvPicPr>
            <a:picLocks noChangeAspect="1"/>
          </p:cNvPicPr>
          <p:nvPr/>
        </p:nvPicPr>
        <p:blipFill>
          <a:blip r:embed="rId3"/>
          <a:stretch>
            <a:fillRect/>
          </a:stretch>
        </p:blipFill>
        <p:spPr>
          <a:xfrm>
            <a:off x="4953000" y="3732810"/>
            <a:ext cx="3966002" cy="3125189"/>
          </a:xfrm>
          <a:prstGeom prst="rect">
            <a:avLst/>
          </a:prstGeom>
        </p:spPr>
      </p:pic>
      <p:sp>
        <p:nvSpPr>
          <p:cNvPr id="7" name="Rectangle 6"/>
          <p:cNvSpPr/>
          <p:nvPr/>
        </p:nvSpPr>
        <p:spPr>
          <a:xfrm>
            <a:off x="838200" y="6096000"/>
            <a:ext cx="4572000" cy="584776"/>
          </a:xfrm>
          <a:prstGeom prst="rect">
            <a:avLst/>
          </a:prstGeom>
        </p:spPr>
        <p:txBody>
          <a:bodyPr>
            <a:spAutoFit/>
          </a:bodyPr>
          <a:lstStyle/>
          <a:p>
            <a:r>
              <a:rPr lang="en-US" sz="1600" dirty="0">
                <a:solidFill>
                  <a:srgbClr val="660066"/>
                </a:solidFill>
                <a:latin typeface="Times New Roman"/>
                <a:cs typeface="Times New Roman"/>
              </a:rPr>
              <a:t>http://</a:t>
            </a:r>
            <a:r>
              <a:rPr lang="en-US" sz="1600" dirty="0" err="1">
                <a:solidFill>
                  <a:srgbClr val="660066"/>
                </a:solidFill>
                <a:latin typeface="Times New Roman"/>
                <a:cs typeface="Times New Roman"/>
              </a:rPr>
              <a:t>stackoverflow.com</a:t>
            </a:r>
            <a:r>
              <a:rPr lang="en-US" sz="1600" dirty="0">
                <a:solidFill>
                  <a:srgbClr val="660066"/>
                </a:solidFill>
                <a:latin typeface="Times New Roman"/>
                <a:cs typeface="Times New Roman"/>
              </a:rPr>
              <a:t>/questions/26841727/histogram-from-spherical-plots-in-</a:t>
            </a:r>
            <a:r>
              <a:rPr lang="en-US" sz="1600" dirty="0" err="1">
                <a:solidFill>
                  <a:srgbClr val="660066"/>
                </a:solidFill>
                <a:latin typeface="Times New Roman"/>
                <a:cs typeface="Times New Roman"/>
              </a:rPr>
              <a:t>matlab</a:t>
            </a:r>
            <a:endParaRPr lang="en-US" sz="1600" dirty="0">
              <a:solidFill>
                <a:srgbClr val="660066"/>
              </a:solidFill>
              <a:latin typeface="Times New Roman"/>
              <a:cs typeface="Times New Roman"/>
            </a:endParaRPr>
          </a:p>
        </p:txBody>
      </p:sp>
      <p:sp>
        <p:nvSpPr>
          <p:cNvPr id="8" name="Rectangle 7"/>
          <p:cNvSpPr/>
          <p:nvPr/>
        </p:nvSpPr>
        <p:spPr>
          <a:xfrm>
            <a:off x="6654166" y="1676400"/>
            <a:ext cx="1928733" cy="369332"/>
          </a:xfrm>
          <a:prstGeom prst="rect">
            <a:avLst/>
          </a:prstGeom>
        </p:spPr>
        <p:txBody>
          <a:bodyPr wrap="none">
            <a:spAutoFit/>
          </a:bodyPr>
          <a:lstStyle/>
          <a:p>
            <a:r>
              <a:rPr lang="en-US" sz="1800" dirty="0" err="1">
                <a:solidFill>
                  <a:srgbClr val="660066"/>
                </a:solidFill>
                <a:latin typeface="Times New Roman"/>
                <a:cs typeface="Times New Roman"/>
              </a:rPr>
              <a:t>www.tatukgis.com</a:t>
            </a:r>
            <a:endParaRPr lang="en-US" sz="1800" dirty="0">
              <a:solidFill>
                <a:srgbClr val="660066"/>
              </a:solidFill>
              <a:latin typeface="Times New Roman"/>
              <a:cs typeface="Times New Roman"/>
            </a:endParaRPr>
          </a:p>
        </p:txBody>
      </p:sp>
      <p:sp>
        <p:nvSpPr>
          <p:cNvPr id="9" name="Rectangle 8"/>
          <p:cNvSpPr/>
          <p:nvPr/>
        </p:nvSpPr>
        <p:spPr>
          <a:xfrm>
            <a:off x="381000" y="3657600"/>
            <a:ext cx="4343400" cy="2308324"/>
          </a:xfrm>
          <a:prstGeom prst="rect">
            <a:avLst/>
          </a:prstGeom>
        </p:spPr>
        <p:txBody>
          <a:bodyPr wrap="square">
            <a:spAutoFit/>
          </a:bodyPr>
          <a:lstStyle/>
          <a:p>
            <a:r>
              <a:rPr lang="en-US" altLang="ja-JP" sz="1800" dirty="0" smtClean="0">
                <a:latin typeface="Calibri"/>
                <a:cs typeface="Calibri"/>
              </a:rPr>
              <a:t>However, our problem with texture data is that we need to bin it on a sphere.  If we use equal increments in the two angles, then the </a:t>
            </a:r>
            <a:r>
              <a:rPr lang="en-US" altLang="ja-JP" sz="1800" i="1" dirty="0" smtClean="0">
                <a:latin typeface="Calibri"/>
                <a:cs typeface="Calibri"/>
              </a:rPr>
              <a:t>area element</a:t>
            </a:r>
            <a:r>
              <a:rPr lang="en-US" altLang="ja-JP" sz="1800" dirty="0" smtClean="0">
                <a:latin typeface="Calibri"/>
                <a:cs typeface="Calibri"/>
              </a:rPr>
              <a:t> varies from small at the poles to large at the equator.  Which is where the sin(</a:t>
            </a:r>
            <a:r>
              <a:rPr lang="en-US" altLang="ja-JP" sz="1800" dirty="0" smtClean="0">
                <a:latin typeface="Symbol" charset="2"/>
                <a:cs typeface="Symbol" charset="2"/>
              </a:rPr>
              <a:t>F</a:t>
            </a:r>
            <a:r>
              <a:rPr lang="en-US" altLang="ja-JP" sz="1800" dirty="0" smtClean="0">
                <a:latin typeface="Calibri"/>
                <a:cs typeface="Calibri"/>
              </a:rPr>
              <a:t>) comes from.  </a:t>
            </a:r>
            <a:r>
              <a:rPr lang="en-US" altLang="ja-JP" sz="1800" b="1" dirty="0" smtClean="0">
                <a:latin typeface="Calibri"/>
                <a:cs typeface="Calibri"/>
              </a:rPr>
              <a:t>Random points give equal area density on a sphere but the number in each cell varies.</a:t>
            </a:r>
            <a:endParaRPr lang="en-US" sz="1800" b="1" dirty="0">
              <a:latin typeface="Calibri"/>
              <a:cs typeface="Calibri"/>
            </a:endParaRPr>
          </a:p>
        </p:txBody>
      </p:sp>
    </p:spTree>
    <p:extLst>
      <p:ext uri="{BB962C8B-B14F-4D97-AF65-F5344CB8AC3E}">
        <p14:creationId xmlns:p14="http://schemas.microsoft.com/office/powerpoint/2010/main" val="814875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EFF6367A-1E81-5D49-A3F9-06B89FE735A7}" type="slidenum">
              <a:rPr lang="en-US" smtClean="0"/>
              <a:pPr>
                <a:defRPr/>
              </a:pPr>
              <a:t>15</a:t>
            </a:fld>
            <a:endParaRPr lang="en-US"/>
          </a:p>
        </p:txBody>
      </p:sp>
      <p:sp>
        <p:nvSpPr>
          <p:cNvPr id="139266" name="Rectangle 2"/>
          <p:cNvSpPr>
            <a:spLocks noGrp="1" noChangeArrowheads="1"/>
          </p:cNvSpPr>
          <p:nvPr>
            <p:ph type="title"/>
          </p:nvPr>
        </p:nvSpPr>
        <p:spPr>
          <a:xfrm>
            <a:off x="228600" y="228600"/>
            <a:ext cx="4038600" cy="3352800"/>
          </a:xfrm>
        </p:spPr>
        <p:txBody>
          <a:bodyPr/>
          <a:lstStyle/>
          <a:p>
            <a:pPr>
              <a:defRPr/>
            </a:pPr>
            <a:r>
              <a:rPr lang="en-US">
                <a:ea typeface="+mj-ea"/>
                <a:cs typeface="+mj-cs"/>
              </a:rPr>
              <a:t>Example of random orientation distribution in Euler space</a:t>
            </a:r>
          </a:p>
        </p:txBody>
      </p:sp>
      <p:sp>
        <p:nvSpPr>
          <p:cNvPr id="34820" name="Rectangle 3"/>
          <p:cNvSpPr>
            <a:spLocks noGrp="1" noChangeArrowheads="1"/>
          </p:cNvSpPr>
          <p:nvPr>
            <p:ph type="body" idx="1"/>
          </p:nvPr>
        </p:nvSpPr>
        <p:spPr>
          <a:xfrm>
            <a:off x="914400" y="3810000"/>
            <a:ext cx="7543800" cy="2286000"/>
          </a:xfrm>
        </p:spPr>
        <p:txBody>
          <a:bodyPr/>
          <a:lstStyle/>
          <a:p>
            <a:pPr>
              <a:lnSpc>
                <a:spcPct val="90000"/>
              </a:lnSpc>
              <a:buFontTx/>
              <a:buNone/>
            </a:pPr>
            <a:r>
              <a:rPr lang="en-US" altLang="ja-JP" sz="2000" dirty="0"/>
              <a:t>Note the smaller densities of </a:t>
            </a:r>
            <a:r>
              <a:rPr lang="en-US" altLang="ja-JP" sz="2000" i="1" dirty="0"/>
              <a:t>points</a:t>
            </a:r>
            <a:r>
              <a:rPr lang="en-US" altLang="ja-JP" sz="2000" dirty="0"/>
              <a:t> (arbitrary scale) near </a:t>
            </a:r>
            <a:r>
              <a:rPr lang="en-US" altLang="ja-JP" sz="2000" i="1" dirty="0">
                <a:latin typeface="Symbol" charset="2"/>
              </a:rPr>
              <a:t>F </a:t>
            </a:r>
            <a:r>
              <a:rPr lang="en-US" altLang="ja-JP" sz="2000" dirty="0"/>
              <a:t>= 0°.  When converted to </a:t>
            </a:r>
            <a:r>
              <a:rPr lang="en-US" altLang="ja-JP" sz="2000" i="1" dirty="0"/>
              <a:t>intensities</a:t>
            </a:r>
            <a:r>
              <a:rPr lang="en-US" altLang="ja-JP" sz="2000" dirty="0"/>
              <a:t>, however, then the result is a uniform, constant value of the OD (because of the effect of the </a:t>
            </a:r>
            <a:r>
              <a:rPr lang="en-US" altLang="ja-JP" sz="2000" dirty="0" smtClean="0"/>
              <a:t>Cartesian grid and the volume </a:t>
            </a:r>
            <a:r>
              <a:rPr lang="en-US" altLang="ja-JP" sz="2000" dirty="0"/>
              <a:t>element size,</a:t>
            </a:r>
            <a:r>
              <a:rPr lang="en-US" altLang="ja-JP" sz="2400" dirty="0"/>
              <a:t> </a:t>
            </a:r>
            <a:r>
              <a:rPr lang="en-US" altLang="ja-JP" sz="2000" dirty="0" err="1">
                <a:solidFill>
                  <a:srgbClr val="FF0000"/>
                </a:solidFill>
                <a:latin typeface="Cambria Math"/>
              </a:rPr>
              <a:t>sin</a:t>
            </a:r>
            <a:r>
              <a:rPr lang="en-US" altLang="ja-JP" sz="2000" i="1" dirty="0" err="1">
                <a:solidFill>
                  <a:srgbClr val="FF0000"/>
                </a:solidFill>
                <a:latin typeface="Symbol" charset="2"/>
              </a:rPr>
              <a:t></a:t>
            </a:r>
            <a:r>
              <a:rPr lang="en-US" altLang="ja-JP" sz="2000" i="1" dirty="0" err="1">
                <a:solidFill>
                  <a:srgbClr val="FF0000"/>
                </a:solidFill>
                <a:latin typeface="Cambria Math"/>
              </a:rPr>
              <a:t>d</a:t>
            </a:r>
            <a:r>
              <a:rPr lang="en-US" altLang="ja-JP" sz="2000" i="1" dirty="0" err="1">
                <a:solidFill>
                  <a:srgbClr val="FF0000"/>
                </a:solidFill>
                <a:latin typeface="Symbol" charset="2"/>
              </a:rPr>
              <a:t></a:t>
            </a:r>
            <a:r>
              <a:rPr lang="en-US" altLang="ja-JP" sz="2000" i="1" dirty="0" err="1">
                <a:solidFill>
                  <a:srgbClr val="FF0000"/>
                </a:solidFill>
                <a:latin typeface="Cambria Math"/>
              </a:rPr>
              <a:t>d</a:t>
            </a:r>
            <a:r>
              <a:rPr lang="en-US" altLang="ja-JP" sz="2000" i="1" dirty="0">
                <a:solidFill>
                  <a:srgbClr val="FF0000"/>
                </a:solidFill>
                <a:latin typeface="Symbol" charset="2"/>
              </a:rPr>
              <a:t></a:t>
            </a:r>
            <a:r>
              <a:rPr lang="en-US" altLang="ja-JP" sz="2000" i="1" baseline="-25000" dirty="0">
                <a:solidFill>
                  <a:srgbClr val="FF0000"/>
                </a:solidFill>
                <a:latin typeface="Symbol" charset="2"/>
              </a:rPr>
              <a:t></a:t>
            </a:r>
            <a:r>
              <a:rPr lang="en-US" altLang="ja-JP" sz="2000" i="1" dirty="0" err="1">
                <a:solidFill>
                  <a:srgbClr val="FF0000"/>
                </a:solidFill>
                <a:latin typeface="Cambria Math"/>
              </a:rPr>
              <a:t>d</a:t>
            </a:r>
            <a:r>
              <a:rPr lang="en-US" altLang="ja-JP" sz="2000" i="1" dirty="0" err="1">
                <a:solidFill>
                  <a:srgbClr val="FF0000"/>
                </a:solidFill>
                <a:latin typeface="Symbol" charset="2"/>
              </a:rPr>
              <a:t>f</a:t>
            </a:r>
            <a:r>
              <a:rPr lang="en-US" altLang="ja-JP" sz="2000" i="1" baseline="-25000" dirty="0">
                <a:solidFill>
                  <a:srgbClr val="FF0000"/>
                </a:solidFill>
                <a:latin typeface="Symbol" charset="2"/>
              </a:rPr>
              <a:t></a:t>
            </a:r>
            <a:r>
              <a:rPr lang="en-US" altLang="ja-JP" sz="2000" dirty="0"/>
              <a:t>).  If a material had randomly oriented grains all of the same size then this is how they would appear, as individual points in orientation space.  We will investigate how to convert numbers of grains in a given region (cell) of orientation space to an intensity in a later lecture (Volume Fractions).</a:t>
            </a:r>
          </a:p>
        </p:txBody>
      </p:sp>
      <p:pic>
        <p:nvPicPr>
          <p:cNvPr id="34821" name="Picture 4" descr="random_Euler_space"/>
          <p:cNvPicPr>
            <a:picLocks noChangeAspect="1" noChangeArrowheads="1"/>
          </p:cNvPicPr>
          <p:nvPr/>
        </p:nvPicPr>
        <p:blipFill>
          <a:blip r:embed="rId2"/>
          <a:srcRect t="8336" r="10059" b="1633"/>
          <a:stretch>
            <a:fillRect/>
          </a:stretch>
        </p:blipFill>
        <p:spPr bwMode="auto">
          <a:xfrm rot="-5292296">
            <a:off x="4959350" y="-177799"/>
            <a:ext cx="3324225" cy="4724400"/>
          </a:xfrm>
          <a:prstGeom prst="rect">
            <a:avLst/>
          </a:prstGeom>
          <a:noFill/>
          <a:ln w="9525">
            <a:noFill/>
            <a:miter lim="800000"/>
            <a:headEnd/>
            <a:tailEnd/>
          </a:ln>
        </p:spPr>
      </p:pic>
      <p:sp>
        <p:nvSpPr>
          <p:cNvPr id="34822" name="Text Box 5"/>
          <p:cNvSpPr txBox="1">
            <a:spLocks noChangeArrowheads="1"/>
          </p:cNvSpPr>
          <p:nvPr/>
        </p:nvSpPr>
        <p:spPr bwMode="auto">
          <a:xfrm>
            <a:off x="7375525" y="1524000"/>
            <a:ext cx="1232278" cy="461665"/>
          </a:xfrm>
          <a:prstGeom prst="rect">
            <a:avLst/>
          </a:prstGeom>
          <a:noFill/>
          <a:ln w="9525">
            <a:noFill/>
            <a:miter lim="800000"/>
            <a:headEnd/>
            <a:tailEnd/>
          </a:ln>
        </p:spPr>
        <p:txBody>
          <a:bodyPr wrap="none">
            <a:prstTxWarp prst="textNoShape">
              <a:avLst/>
            </a:prstTxWarp>
            <a:spAutoFit/>
          </a:bodyPr>
          <a:lstStyle/>
          <a:p>
            <a:r>
              <a:rPr lang="en-US" altLang="ja-JP" dirty="0">
                <a:latin typeface="Cambria Math"/>
              </a:rPr>
              <a:t>[Bunge]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0D63F41D-3963-7447-8410-FE7F78F968E6}" type="slidenum">
              <a:rPr lang="en-US" smtClean="0"/>
              <a:pPr>
                <a:defRPr/>
              </a:pPr>
              <a:t>16</a:t>
            </a:fld>
            <a:endParaRPr lang="en-US"/>
          </a:p>
        </p:txBody>
      </p:sp>
      <p:sp>
        <p:nvSpPr>
          <p:cNvPr id="4098" name="Rectangle 2"/>
          <p:cNvSpPr>
            <a:spLocks noGrp="1" noChangeArrowheads="1"/>
          </p:cNvSpPr>
          <p:nvPr>
            <p:ph type="title"/>
          </p:nvPr>
        </p:nvSpPr>
        <p:spPr>
          <a:xfrm>
            <a:off x="685800" y="0"/>
            <a:ext cx="7772400" cy="838200"/>
          </a:xfrm>
        </p:spPr>
        <p:txBody>
          <a:bodyPr/>
          <a:lstStyle/>
          <a:p>
            <a:pPr>
              <a:defRPr/>
            </a:pPr>
            <a:r>
              <a:rPr lang="en-US" dirty="0">
                <a:ea typeface="+mj-ea"/>
                <a:cs typeface="+mj-cs"/>
              </a:rPr>
              <a:t>Normalization of OD</a:t>
            </a:r>
          </a:p>
        </p:txBody>
      </p:sp>
      <p:sp>
        <p:nvSpPr>
          <p:cNvPr id="32773" name="Rectangle 3"/>
          <p:cNvSpPr>
            <a:spLocks noGrp="1" noChangeArrowheads="1"/>
          </p:cNvSpPr>
          <p:nvPr>
            <p:ph type="body" idx="1"/>
          </p:nvPr>
        </p:nvSpPr>
        <p:spPr>
          <a:xfrm>
            <a:off x="381000" y="838200"/>
            <a:ext cx="8382000" cy="4114800"/>
          </a:xfrm>
        </p:spPr>
        <p:txBody>
          <a:bodyPr/>
          <a:lstStyle/>
          <a:p>
            <a:r>
              <a:rPr lang="en-US" altLang="ja-JP" sz="2400" dirty="0">
                <a:ea typeface="Cambria Math"/>
                <a:cs typeface="Cambria Math"/>
              </a:rPr>
              <a:t>If the texture is random then the OD is defined such that it has the same value of unity everywhere, i.e. 1.</a:t>
            </a:r>
            <a:r>
              <a:rPr lang="en-US" altLang="ja-JP" sz="2400" dirty="0"/>
              <a:t> </a:t>
            </a:r>
          </a:p>
          <a:p>
            <a:r>
              <a:rPr lang="en-US" altLang="ja-JP" sz="2400" dirty="0"/>
              <a:t>Any ODF is normalized by integrating over the space of the 3 parameters (as for pole figures).</a:t>
            </a:r>
          </a:p>
          <a:p>
            <a:r>
              <a:rPr lang="en-US" altLang="ja-JP" sz="2400" dirty="0"/>
              <a:t>Sine(</a:t>
            </a:r>
            <a:r>
              <a:rPr lang="en-US" altLang="ja-JP" sz="2400" i="1" dirty="0">
                <a:latin typeface="Symbol" charset="2"/>
              </a:rPr>
              <a:t>F</a:t>
            </a:r>
            <a:r>
              <a:rPr lang="en-US" altLang="ja-JP" sz="2400" dirty="0"/>
              <a:t>) corrects for volume of the element (previous slide).  The integral of Sin(</a:t>
            </a:r>
            <a:r>
              <a:rPr lang="en-US" altLang="ja-JP" sz="2400" i="1" dirty="0">
                <a:latin typeface="Symbol" charset="2"/>
              </a:rPr>
              <a:t>F</a:t>
            </a:r>
            <a:r>
              <a:rPr lang="en-US" altLang="ja-JP" sz="2400" dirty="0"/>
              <a:t>) on [0,</a:t>
            </a:r>
            <a:r>
              <a:rPr lang="en-US" altLang="ja-JP" sz="2400" dirty="0" smtClean="0"/>
              <a:t>π) </a:t>
            </a:r>
            <a:r>
              <a:rPr lang="en-US" altLang="ja-JP" sz="2400" dirty="0"/>
              <a:t>is 2.</a:t>
            </a:r>
          </a:p>
          <a:p>
            <a:r>
              <a:rPr lang="en-US" altLang="ja-JP" sz="2400" dirty="0"/>
              <a:t>Factor of </a:t>
            </a:r>
            <a:r>
              <a:rPr lang="en-US" altLang="ja-JP" sz="2400" dirty="0">
                <a:latin typeface="Cambria Math"/>
                <a:ea typeface="Cambria Math"/>
                <a:cs typeface="Cambria Math"/>
              </a:rPr>
              <a:t>2π*2*2π = 8π</a:t>
            </a:r>
            <a:r>
              <a:rPr lang="en-US" altLang="ja-JP" sz="2400" baseline="30000" dirty="0">
                <a:latin typeface="Cambria Math"/>
                <a:ea typeface="Cambria Math"/>
                <a:cs typeface="Cambria Math"/>
              </a:rPr>
              <a:t>2</a:t>
            </a:r>
            <a:r>
              <a:rPr lang="en-US" altLang="ja-JP" sz="2400" dirty="0"/>
              <a:t> accounts for the volume of the space, based on using radian measure </a:t>
            </a:r>
            <a:r>
              <a:rPr lang="en-US" altLang="ja-JP" sz="2400" i="1" dirty="0">
                <a:latin typeface="Symbol" charset="2"/>
                <a:sym typeface="Symbol" charset="2"/>
              </a:rPr>
              <a:t></a:t>
            </a:r>
            <a:r>
              <a:rPr lang="en-US" altLang="ja-JP" sz="2400" baseline="-25000" dirty="0"/>
              <a:t>1 </a:t>
            </a:r>
            <a:r>
              <a:rPr lang="en-US" altLang="ja-JP" sz="2400" i="1" dirty="0"/>
              <a:t>= 0 - 2π</a:t>
            </a:r>
            <a:r>
              <a:rPr lang="en-US" altLang="ja-JP" sz="2400" dirty="0"/>
              <a:t>, </a:t>
            </a:r>
            <a:r>
              <a:rPr lang="en-US" altLang="ja-JP" sz="2400" i="1" dirty="0">
                <a:latin typeface="Symbol" charset="2"/>
                <a:sym typeface="Symbol" charset="2"/>
              </a:rPr>
              <a:t></a:t>
            </a:r>
            <a:r>
              <a:rPr lang="en-US" altLang="ja-JP" sz="2400" dirty="0"/>
              <a:t>= </a:t>
            </a:r>
            <a:r>
              <a:rPr lang="en-US" altLang="ja-JP" sz="2400" i="1" dirty="0"/>
              <a:t>0 - π</a:t>
            </a:r>
            <a:r>
              <a:rPr lang="en-US" altLang="ja-JP" sz="2400" dirty="0"/>
              <a:t>, </a:t>
            </a:r>
            <a:br>
              <a:rPr lang="en-US" altLang="ja-JP" sz="2400" dirty="0"/>
            </a:br>
            <a:r>
              <a:rPr lang="en-US" altLang="ja-JP" sz="2400" i="1" dirty="0">
                <a:latin typeface="Symbol" charset="2"/>
                <a:sym typeface="Symbol" charset="2"/>
              </a:rPr>
              <a:t></a:t>
            </a:r>
            <a:r>
              <a:rPr lang="en-US" altLang="ja-JP" sz="2400" baseline="-25000" dirty="0"/>
              <a:t>2 </a:t>
            </a:r>
            <a:r>
              <a:rPr lang="en-US" altLang="ja-JP" sz="2400" dirty="0"/>
              <a:t>= </a:t>
            </a:r>
            <a:r>
              <a:rPr lang="en-US" altLang="ja-JP" sz="2400" i="1" dirty="0"/>
              <a:t>0 - 2π</a:t>
            </a:r>
            <a:r>
              <a:rPr lang="en-US" altLang="ja-JP" sz="2400" dirty="0"/>
              <a:t>. For degrees and the equivalent ranges (360, 180, 360°), the factor is </a:t>
            </a:r>
            <a:r>
              <a:rPr lang="en-US" altLang="ja-JP" sz="2400" dirty="0">
                <a:latin typeface="Cambria Math"/>
                <a:ea typeface="Cambria Math"/>
                <a:cs typeface="Cambria Math"/>
              </a:rPr>
              <a:t>360°*2*360° = 259,200 (°</a:t>
            </a:r>
            <a:r>
              <a:rPr lang="en-US" altLang="ja-JP" sz="2400" baseline="30000" dirty="0">
                <a:latin typeface="Cambria Math"/>
                <a:ea typeface="Cambria Math"/>
                <a:cs typeface="Cambria Math"/>
              </a:rPr>
              <a:t>2</a:t>
            </a:r>
            <a:r>
              <a:rPr lang="en-US" altLang="ja-JP" sz="2400" dirty="0">
                <a:latin typeface="Cambria Math"/>
                <a:ea typeface="Cambria Math"/>
                <a:cs typeface="Cambria Math"/>
              </a:rPr>
              <a:t>)</a:t>
            </a:r>
            <a:r>
              <a:rPr lang="en-US" altLang="ja-JP" sz="2400" dirty="0"/>
              <a:t>.</a:t>
            </a:r>
          </a:p>
        </p:txBody>
      </p:sp>
      <p:graphicFrame>
        <p:nvGraphicFramePr>
          <p:cNvPr id="32770" name="Object 2"/>
          <p:cNvGraphicFramePr>
            <a:graphicFrameLocks noChangeAspect="1"/>
          </p:cNvGraphicFramePr>
          <p:nvPr>
            <p:extLst>
              <p:ext uri="{D42A27DB-BD31-4B8C-83A1-F6EECF244321}">
                <p14:modId xmlns:p14="http://schemas.microsoft.com/office/powerpoint/2010/main" val="910033961"/>
              </p:ext>
            </p:extLst>
          </p:nvPr>
        </p:nvGraphicFramePr>
        <p:xfrm>
          <a:off x="982663" y="5105400"/>
          <a:ext cx="7177087" cy="1041400"/>
        </p:xfrm>
        <a:graphic>
          <a:graphicData uri="http://schemas.openxmlformats.org/presentationml/2006/ole">
            <mc:AlternateContent xmlns:mc="http://schemas.openxmlformats.org/markup-compatibility/2006">
              <mc:Choice xmlns:v="urn:schemas-microsoft-com:vml" Requires="v">
                <p:oleObj spid="_x0000_s32786" name="Equation" r:id="rId4" imgW="7175500" imgH="1041400" progId="Equation.3">
                  <p:embed/>
                </p:oleObj>
              </mc:Choice>
              <mc:Fallback>
                <p:oleObj name="Equation" r:id="rId4" imgW="7175500" imgH="1041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663" y="5105400"/>
                        <a:ext cx="7177087" cy="1041400"/>
                      </a:xfrm>
                      <a:prstGeom prst="rect">
                        <a:avLst/>
                      </a:prstGeom>
                      <a:solidFill>
                        <a:srgbClr val="FFFD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2774" name="Text Box 5"/>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a:t>
            </a:r>
            <a:r>
              <a:rPr lang="en-US" altLang="ja-JP" sz="2000" dirty="0">
                <a:solidFill>
                  <a:srgbClr val="FF0000"/>
                </a:solidFill>
                <a:latin typeface="Cambria Math"/>
              </a:rPr>
              <a:t>Normalize  </a:t>
            </a:r>
            <a:r>
              <a:rPr lang="en-US" altLang="ja-JP" sz="2000" dirty="0" err="1">
                <a:latin typeface="Cambria Math"/>
              </a:rPr>
              <a:t>Vol.Frac</a:t>
            </a:r>
            <a:r>
              <a:rPr lang="en-US" altLang="ja-JP" sz="2000" dirty="0">
                <a:latin typeface="Cambria Math"/>
              </a:rPr>
              <a:t>.  Cartesian  Polar Components </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7BE4B540-A3F5-4E48-AA6D-63A44F218998}" type="slidenum">
              <a:rPr lang="en-US" smtClean="0"/>
              <a:pPr>
                <a:defRPr/>
              </a:pPr>
              <a:t>17</a:t>
            </a:fld>
            <a:endParaRPr lang="en-US"/>
          </a:p>
        </p:txBody>
      </p:sp>
      <p:sp>
        <p:nvSpPr>
          <p:cNvPr id="136194" name="Rectangle 2"/>
          <p:cNvSpPr>
            <a:spLocks noGrp="1" noChangeArrowheads="1"/>
          </p:cNvSpPr>
          <p:nvPr>
            <p:ph type="title"/>
          </p:nvPr>
        </p:nvSpPr>
        <p:spPr/>
        <p:txBody>
          <a:bodyPr/>
          <a:lstStyle/>
          <a:p>
            <a:pPr>
              <a:defRPr/>
            </a:pPr>
            <a:r>
              <a:rPr lang="en-US">
                <a:ea typeface="+mj-ea"/>
                <a:cs typeface="+mj-cs"/>
              </a:rPr>
              <a:t>PDF versus ODF</a:t>
            </a:r>
          </a:p>
        </p:txBody>
      </p:sp>
      <p:sp>
        <p:nvSpPr>
          <p:cNvPr id="35846" name="Rectangle 3"/>
          <p:cNvSpPr>
            <a:spLocks noGrp="1" noChangeArrowheads="1"/>
          </p:cNvSpPr>
          <p:nvPr>
            <p:ph type="body" idx="1"/>
          </p:nvPr>
        </p:nvSpPr>
        <p:spPr>
          <a:xfrm>
            <a:off x="685800" y="1143000"/>
            <a:ext cx="7924800" cy="3810000"/>
          </a:xfrm>
        </p:spPr>
        <p:txBody>
          <a:bodyPr/>
          <a:lstStyle/>
          <a:p>
            <a:pPr>
              <a:lnSpc>
                <a:spcPct val="90000"/>
              </a:lnSpc>
            </a:pPr>
            <a:r>
              <a:rPr lang="en-US" altLang="ja-JP" sz="1600" dirty="0"/>
              <a:t>So, what is the difference between an ODF and a </a:t>
            </a:r>
            <a:r>
              <a:rPr lang="en-US" altLang="ja-JP" sz="1600" i="1" dirty="0" err="1" smtClean="0"/>
              <a:t>pdf</a:t>
            </a:r>
            <a:r>
              <a:rPr lang="en-US" altLang="ja-JP" sz="1600" dirty="0" smtClean="0"/>
              <a:t> </a:t>
            </a:r>
            <a:r>
              <a:rPr lang="en-US" altLang="ja-JP" sz="1600" dirty="0"/>
              <a:t>(probability density function, as used in statistics)?</a:t>
            </a:r>
          </a:p>
          <a:p>
            <a:pPr>
              <a:lnSpc>
                <a:spcPct val="90000"/>
              </a:lnSpc>
            </a:pPr>
            <a:r>
              <a:rPr lang="en-US" altLang="ja-JP" sz="1600" dirty="0"/>
              <a:t>First, remember that any orientation function is defined over a finite range of the orientation parameters (because of the periodic nature of the space).</a:t>
            </a:r>
          </a:p>
          <a:p>
            <a:pPr>
              <a:lnSpc>
                <a:spcPct val="90000"/>
              </a:lnSpc>
            </a:pPr>
            <a:r>
              <a:rPr lang="en-US" altLang="ja-JP" sz="1600" dirty="0"/>
              <a:t>Note the difference in the normalization based on integrals over the whole space, where the upper limit of W signifies integration over the whole range of orientation space: integrating the PDF produces unity, regardless of the choice of parameterization, whereas the result of integrating the ODF depends on both the choice of parameters and the range used (i.e. the symmetries that are assumed) but is always equal to the volume of the space.</a:t>
            </a:r>
          </a:p>
          <a:p>
            <a:pPr>
              <a:lnSpc>
                <a:spcPct val="90000"/>
              </a:lnSpc>
            </a:pPr>
            <a:r>
              <a:rPr lang="en-US" altLang="ja-JP" sz="1600" dirty="0"/>
              <a:t>Why do we use different normalization from that of a PDF?  The answer is mainly one of convenience: it is much easier to compare ODFs in relation to a uniform/random material and to avoid the dependence on the choice of parameters and their range.</a:t>
            </a:r>
          </a:p>
          <a:p>
            <a:pPr>
              <a:lnSpc>
                <a:spcPct val="90000"/>
              </a:lnSpc>
            </a:pPr>
            <a:r>
              <a:rPr lang="en-US" altLang="ja-JP" sz="1600" dirty="0"/>
              <a:t>Note that the periodic nature of orientation space means that definite integrals can always be performed, in contrast to many probability density functions that extend to infinity (in the independent variable).</a:t>
            </a:r>
          </a:p>
        </p:txBody>
      </p:sp>
      <p:graphicFrame>
        <p:nvGraphicFramePr>
          <p:cNvPr id="35842" name="Object 2"/>
          <p:cNvGraphicFramePr>
            <a:graphicFrameLocks noChangeAspect="1"/>
          </p:cNvGraphicFramePr>
          <p:nvPr/>
        </p:nvGraphicFramePr>
        <p:xfrm>
          <a:off x="2057400" y="5522913"/>
          <a:ext cx="1905000" cy="1030287"/>
        </p:xfrm>
        <a:graphic>
          <a:graphicData uri="http://schemas.openxmlformats.org/presentationml/2006/ole">
            <mc:AlternateContent xmlns:mc="http://schemas.openxmlformats.org/markup-compatibility/2006">
              <mc:Choice xmlns:v="urn:schemas-microsoft-com:vml" Requires="v">
                <p:oleObj spid="_x0000_s35872" name="Equation" r:id="rId3" imgW="939800" imgH="508000" progId="Equation.3">
                  <p:embed/>
                </p:oleObj>
              </mc:Choice>
              <mc:Fallback>
                <p:oleObj name="Equation" r:id="rId3" imgW="939800" imgH="508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5522913"/>
                        <a:ext cx="1905000" cy="1030287"/>
                      </a:xfrm>
                      <a:prstGeom prst="rect">
                        <a:avLst/>
                      </a:prstGeom>
                      <a:solidFill>
                        <a:srgbClr val="FFFD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5843" name="Object 3"/>
          <p:cNvGraphicFramePr>
            <a:graphicFrameLocks noChangeAspect="1"/>
          </p:cNvGraphicFramePr>
          <p:nvPr/>
        </p:nvGraphicFramePr>
        <p:xfrm>
          <a:off x="5715000" y="5522913"/>
          <a:ext cx="2419350" cy="1030287"/>
        </p:xfrm>
        <a:graphic>
          <a:graphicData uri="http://schemas.openxmlformats.org/presentationml/2006/ole">
            <mc:AlternateContent xmlns:mc="http://schemas.openxmlformats.org/markup-compatibility/2006">
              <mc:Choice xmlns:v="urn:schemas-microsoft-com:vml" Requires="v">
                <p:oleObj spid="_x0000_s35873" name="Equation" r:id="rId5" imgW="1193800" imgH="508000" progId="Equation.3">
                  <p:embed/>
                </p:oleObj>
              </mc:Choice>
              <mc:Fallback>
                <p:oleObj name="Equation" r:id="rId5" imgW="1193800" imgH="5080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5522913"/>
                        <a:ext cx="2419350" cy="1030287"/>
                      </a:xfrm>
                      <a:prstGeom prst="rect">
                        <a:avLst/>
                      </a:prstGeom>
                      <a:solidFill>
                        <a:srgbClr val="FFFD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5847" name="Text Box 6"/>
          <p:cNvSpPr txBox="1">
            <a:spLocks noChangeArrowheads="1"/>
          </p:cNvSpPr>
          <p:nvPr/>
        </p:nvSpPr>
        <p:spPr bwMode="auto">
          <a:xfrm>
            <a:off x="533400" y="5522913"/>
            <a:ext cx="1452504" cy="830997"/>
          </a:xfrm>
          <a:prstGeom prst="rect">
            <a:avLst/>
          </a:prstGeom>
          <a:noFill/>
          <a:ln w="9525">
            <a:noFill/>
            <a:miter lim="800000"/>
            <a:headEnd/>
            <a:tailEnd/>
          </a:ln>
        </p:spPr>
        <p:txBody>
          <a:bodyPr wrap="none">
            <a:prstTxWarp prst="textNoShape">
              <a:avLst/>
            </a:prstTxWarp>
            <a:spAutoFit/>
          </a:bodyPr>
          <a:lstStyle/>
          <a:p>
            <a:pPr algn="ctr"/>
            <a:r>
              <a:rPr lang="en-US" altLang="ja-JP" i="1" dirty="0" smtClean="0">
                <a:latin typeface="Calibri"/>
              </a:rPr>
              <a:t>Statistics:</a:t>
            </a:r>
            <a:br>
              <a:rPr lang="en-US" altLang="ja-JP" i="1" dirty="0" smtClean="0">
                <a:latin typeface="Calibri"/>
              </a:rPr>
            </a:br>
            <a:r>
              <a:rPr lang="en-US" altLang="ja-JP" i="1" dirty="0" err="1" smtClean="0">
                <a:latin typeface="Calibri"/>
              </a:rPr>
              <a:t>pdf</a:t>
            </a:r>
            <a:r>
              <a:rPr lang="en-US" altLang="ja-JP" dirty="0">
                <a:latin typeface="Calibri"/>
              </a:rPr>
              <a:t>→</a:t>
            </a:r>
            <a:endParaRPr lang="en-US" altLang="ja-JP" i="1" dirty="0">
              <a:latin typeface="Calibri"/>
            </a:endParaRPr>
          </a:p>
        </p:txBody>
      </p:sp>
      <p:sp>
        <p:nvSpPr>
          <p:cNvPr id="35848" name="Text Box 7"/>
          <p:cNvSpPr txBox="1">
            <a:spLocks noChangeArrowheads="1"/>
          </p:cNvSpPr>
          <p:nvPr/>
        </p:nvSpPr>
        <p:spPr bwMode="auto">
          <a:xfrm>
            <a:off x="4486328" y="5522913"/>
            <a:ext cx="1228672" cy="830997"/>
          </a:xfrm>
          <a:prstGeom prst="rect">
            <a:avLst/>
          </a:prstGeom>
          <a:noFill/>
          <a:ln w="9525">
            <a:noFill/>
            <a:miter lim="800000"/>
            <a:headEnd/>
            <a:tailEnd/>
          </a:ln>
        </p:spPr>
        <p:txBody>
          <a:bodyPr wrap="none">
            <a:prstTxWarp prst="textNoShape">
              <a:avLst/>
            </a:prstTxWarp>
            <a:spAutoFit/>
          </a:bodyPr>
          <a:lstStyle/>
          <a:p>
            <a:pPr algn="ctr"/>
            <a:r>
              <a:rPr lang="en-US" altLang="ja-JP" dirty="0" smtClean="0">
                <a:latin typeface="Calibri"/>
              </a:rPr>
              <a:t>Texture:</a:t>
            </a:r>
            <a:br>
              <a:rPr lang="en-US" altLang="ja-JP" dirty="0" smtClean="0">
                <a:latin typeface="Calibri"/>
              </a:rPr>
            </a:br>
            <a:r>
              <a:rPr lang="en-US" altLang="ja-JP" dirty="0" smtClean="0">
                <a:latin typeface="Calibri"/>
              </a:rPr>
              <a:t>ODF</a:t>
            </a:r>
            <a:r>
              <a:rPr lang="en-US" altLang="ja-JP" dirty="0">
                <a:latin typeface="Calibri"/>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BE5EC75-BF38-C04E-9198-0AFDBA52355B}" type="slidenum">
              <a:rPr lang="en-US" smtClean="0"/>
              <a:pPr>
                <a:defRPr/>
              </a:pPr>
              <a:t>18</a:t>
            </a:fld>
            <a:endParaRPr lang="en-US"/>
          </a:p>
        </p:txBody>
      </p:sp>
      <p:sp>
        <p:nvSpPr>
          <p:cNvPr id="56322" name="Rectangle 2"/>
          <p:cNvSpPr>
            <a:spLocks noGrp="1" noChangeArrowheads="1"/>
          </p:cNvSpPr>
          <p:nvPr>
            <p:ph type="title"/>
          </p:nvPr>
        </p:nvSpPr>
        <p:spPr/>
        <p:txBody>
          <a:bodyPr/>
          <a:lstStyle/>
          <a:p>
            <a:pPr>
              <a:defRPr/>
            </a:pPr>
            <a:r>
              <a:rPr lang="en-US">
                <a:ea typeface="+mj-ea"/>
                <a:cs typeface="+mj-cs"/>
              </a:rPr>
              <a:t>Discrete versus Continuous Orientation Distributions</a:t>
            </a:r>
          </a:p>
        </p:txBody>
      </p:sp>
      <p:sp>
        <p:nvSpPr>
          <p:cNvPr id="36868" name="Rectangle 3"/>
          <p:cNvSpPr>
            <a:spLocks noGrp="1" noChangeArrowheads="1"/>
          </p:cNvSpPr>
          <p:nvPr>
            <p:ph type="body" idx="1"/>
          </p:nvPr>
        </p:nvSpPr>
        <p:spPr>
          <a:xfrm>
            <a:off x="685800" y="1600200"/>
            <a:ext cx="7772400" cy="4572000"/>
          </a:xfrm>
        </p:spPr>
        <p:txBody>
          <a:bodyPr/>
          <a:lstStyle/>
          <a:p>
            <a:pPr>
              <a:lnSpc>
                <a:spcPct val="90000"/>
              </a:lnSpc>
            </a:pPr>
            <a:r>
              <a:rPr lang="en-US" altLang="ja-JP" sz="2400" dirty="0"/>
              <a:t>As with any </a:t>
            </a:r>
            <a:r>
              <a:rPr lang="en-US" altLang="ja-JP" sz="2400" i="1" dirty="0"/>
              <a:t>distribution</a:t>
            </a:r>
            <a:r>
              <a:rPr lang="en-US" altLang="ja-JP" sz="2400" dirty="0"/>
              <a:t>, an OD can be described either as a continuous function (such as generalized spherical harmonics) or in a discrete form.</a:t>
            </a:r>
          </a:p>
          <a:p>
            <a:pPr>
              <a:lnSpc>
                <a:spcPct val="90000"/>
              </a:lnSpc>
            </a:pPr>
            <a:r>
              <a:rPr lang="en-US" altLang="ja-JP" sz="2400" dirty="0"/>
              <a:t>Continuous form: </a:t>
            </a:r>
            <a:r>
              <a:rPr lang="en-US" altLang="ja-JP" sz="2400" i="1" dirty="0"/>
              <a:t>Pro</a:t>
            </a:r>
            <a:r>
              <a:rPr lang="en-US" altLang="ja-JP" sz="2400" dirty="0"/>
              <a:t>: for weak to moderate textures, harmonics are efficient (few numbers) and convenient for calculation of properties, automatic smoothing of experimental data; </a:t>
            </a:r>
            <a:r>
              <a:rPr lang="en-US" altLang="ja-JP" sz="2400" i="1" dirty="0"/>
              <a:t>Con</a:t>
            </a:r>
            <a:r>
              <a:rPr lang="en-US" altLang="ja-JP" sz="2400" dirty="0"/>
              <a:t>: unsuitable for strong (single crystal) textures, only </a:t>
            </a:r>
            <a:r>
              <a:rPr lang="en-US" altLang="ja-JP" sz="2400" dirty="0" smtClean="0"/>
              <a:t>available (effectively) </a:t>
            </a:r>
            <a:r>
              <a:rPr lang="en-US" altLang="ja-JP" sz="2400" dirty="0"/>
              <a:t>for Euler angles.</a:t>
            </a:r>
          </a:p>
          <a:p>
            <a:pPr>
              <a:lnSpc>
                <a:spcPct val="90000"/>
              </a:lnSpc>
            </a:pPr>
            <a:r>
              <a:rPr lang="en-US" altLang="ja-JP" sz="2400" dirty="0"/>
              <a:t>Discrete form: </a:t>
            </a:r>
            <a:r>
              <a:rPr lang="en-US" altLang="ja-JP" sz="2400" i="1" dirty="0"/>
              <a:t>Pro</a:t>
            </a:r>
            <a:r>
              <a:rPr lang="en-US" altLang="ja-JP" sz="2400" dirty="0"/>
              <a:t>: effective for all texture strengths, appropriate to annealed microstructures (discrete grains), available for all parameters; </a:t>
            </a:r>
            <a:r>
              <a:rPr lang="en-US" altLang="ja-JP" sz="2400" i="1" dirty="0"/>
              <a:t>Con</a:t>
            </a:r>
            <a:r>
              <a:rPr lang="en-US" altLang="ja-JP" sz="2400" dirty="0"/>
              <a:t>: less efficient for weak textures.</a:t>
            </a:r>
          </a:p>
        </p:txBody>
      </p:sp>
      <p:sp>
        <p:nvSpPr>
          <p:cNvPr id="36869"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a:t>
            </a:r>
            <a:r>
              <a:rPr lang="en-US" altLang="ja-JP" sz="2000" dirty="0">
                <a:solidFill>
                  <a:srgbClr val="FF0000"/>
                </a:solidFill>
                <a:latin typeface="Cambria Math"/>
              </a:rPr>
              <a:t>Normalize  </a:t>
            </a:r>
            <a:r>
              <a:rPr lang="en-US" altLang="ja-JP" sz="2000" dirty="0" err="1">
                <a:latin typeface="Cambria Math"/>
              </a:rPr>
              <a:t>Vol.Frac</a:t>
            </a:r>
            <a:r>
              <a:rPr lang="en-US" altLang="ja-JP" sz="2000" dirty="0">
                <a:latin typeface="Cambria Math"/>
              </a:rPr>
              <a:t>.  Cartesian  Polar Components </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76200" y="76200"/>
            <a:ext cx="685800" cy="457200"/>
          </a:xfrm>
        </p:spPr>
        <p:txBody>
          <a:bodyPr/>
          <a:lstStyle/>
          <a:p>
            <a:pPr algn="l">
              <a:defRPr/>
            </a:pPr>
            <a:fld id="{C95DB54A-F436-3040-9627-84F57C1FE2EE}" type="slidenum">
              <a:rPr lang="en-US" smtClean="0"/>
              <a:pPr algn="l">
                <a:defRPr/>
              </a:pPr>
              <a:t>19</a:t>
            </a:fld>
            <a:endParaRPr lang="en-US"/>
          </a:p>
        </p:txBody>
      </p:sp>
      <p:sp>
        <p:nvSpPr>
          <p:cNvPr id="137218" name="Rectangle 2"/>
          <p:cNvSpPr>
            <a:spLocks noGrp="1" noChangeArrowheads="1"/>
          </p:cNvSpPr>
          <p:nvPr>
            <p:ph type="title"/>
          </p:nvPr>
        </p:nvSpPr>
        <p:spPr>
          <a:xfrm>
            <a:off x="533400" y="0"/>
            <a:ext cx="4495800" cy="1447800"/>
          </a:xfrm>
        </p:spPr>
        <p:txBody>
          <a:bodyPr/>
          <a:lstStyle/>
          <a:p>
            <a:pPr>
              <a:defRPr/>
            </a:pPr>
            <a:r>
              <a:rPr lang="en-US">
                <a:ea typeface="+mj-ea"/>
                <a:cs typeface="+mj-cs"/>
              </a:rPr>
              <a:t>Standard 5x5x5° Discretization</a:t>
            </a:r>
          </a:p>
        </p:txBody>
      </p:sp>
      <p:sp>
        <p:nvSpPr>
          <p:cNvPr id="38916" name="Rectangle 3"/>
          <p:cNvSpPr>
            <a:spLocks noGrp="1" noChangeArrowheads="1"/>
          </p:cNvSpPr>
          <p:nvPr>
            <p:ph type="body" idx="1"/>
          </p:nvPr>
        </p:nvSpPr>
        <p:spPr>
          <a:xfrm>
            <a:off x="242790" y="1600200"/>
            <a:ext cx="4557810" cy="5029200"/>
          </a:xfrm>
        </p:spPr>
        <p:txBody>
          <a:bodyPr/>
          <a:lstStyle/>
          <a:p>
            <a:r>
              <a:rPr lang="en-US" altLang="ja-JP" sz="1800" dirty="0"/>
              <a:t>The standard </a:t>
            </a:r>
            <a:r>
              <a:rPr lang="en-US" altLang="ja-JP" sz="1800" dirty="0" smtClean="0"/>
              <a:t>discretization (in the </a:t>
            </a:r>
            <a:r>
              <a:rPr lang="en-US" altLang="ja-JP" sz="1800" b="1" dirty="0" err="1" smtClean="0"/>
              <a:t>popLA</a:t>
            </a:r>
            <a:r>
              <a:rPr lang="en-US" altLang="ja-JP" sz="1800" dirty="0" smtClean="0"/>
              <a:t> package, for example) </a:t>
            </a:r>
            <a:r>
              <a:rPr lang="en-US" altLang="ja-JP" sz="1800" dirty="0"/>
              <a:t>is a regular 5° grid (uniformly spaced in all 3 angles) in Euler space.</a:t>
            </a:r>
          </a:p>
          <a:p>
            <a:r>
              <a:rPr lang="en-US" altLang="ja-JP" sz="1800" dirty="0"/>
              <a:t>Illustrated for the texture in “demo” which is a rolled and partially recrystallized copper. </a:t>
            </a:r>
            <a:r>
              <a:rPr lang="en-US" altLang="ja-JP" sz="1800" i="1" dirty="0">
                <a:latin typeface="Cambria Math"/>
              </a:rPr>
              <a:t>{</a:t>
            </a:r>
            <a:r>
              <a:rPr lang="en-US" altLang="ja-JP" sz="1800" i="1" dirty="0" err="1">
                <a:latin typeface="Cambria Math"/>
              </a:rPr>
              <a:t>x,y,z</a:t>
            </a:r>
            <a:r>
              <a:rPr lang="en-US" altLang="ja-JP" sz="1800" i="1" dirty="0">
                <a:latin typeface="Cambria Math"/>
              </a:rPr>
              <a:t>}</a:t>
            </a:r>
            <a:r>
              <a:rPr lang="en-US" altLang="ja-JP" sz="1800" dirty="0"/>
              <a:t> are the three Bunge Euler angles.  The lower view shows individual points to make it more clear that, in a discrete OD, an intensity is defined at each point on the grid.</a:t>
            </a:r>
          </a:p>
          <a:p>
            <a:r>
              <a:rPr lang="en-US" altLang="ja-JP" sz="1800" dirty="0"/>
              <a:t>3D views with </a:t>
            </a:r>
            <a:r>
              <a:rPr lang="en-US" altLang="ja-JP" sz="1800" dirty="0" err="1"/>
              <a:t>Paraview</a:t>
            </a:r>
            <a:r>
              <a:rPr lang="en-US" altLang="ja-JP" sz="1800" dirty="0"/>
              <a:t> using </a:t>
            </a:r>
            <a:r>
              <a:rPr lang="en-US" altLang="ja-JP" sz="1800" i="1" dirty="0" err="1" smtClean="0"/>
              <a:t>demo.vtk</a:t>
            </a:r>
            <a:r>
              <a:rPr lang="en-US" altLang="ja-JP" sz="1800" dirty="0" smtClean="0"/>
              <a:t> as input (available on the 27-750 </a:t>
            </a:r>
            <a:r>
              <a:rPr lang="en-US" altLang="ja-JP" sz="1800" dirty="0" smtClean="0"/>
              <a:t>website, almost at the bottom of the page)</a:t>
            </a:r>
            <a:r>
              <a:rPr lang="en-US" altLang="ja-JP" sz="1800" dirty="0" smtClean="0"/>
              <a:t>. Try </a:t>
            </a:r>
            <a:r>
              <a:rPr lang="en-US" altLang="ja-JP" sz="1800" dirty="0" err="1" smtClean="0"/>
              <a:t>thresholding</a:t>
            </a:r>
            <a:r>
              <a:rPr lang="en-US" altLang="ja-JP" sz="1800" dirty="0" smtClean="0"/>
              <a:t> the image for yourself.</a:t>
            </a:r>
            <a:endParaRPr lang="en-US" altLang="ja-JP" sz="1800" dirty="0"/>
          </a:p>
        </p:txBody>
      </p:sp>
      <p:pic>
        <p:nvPicPr>
          <p:cNvPr id="38917" name="Picture 4" descr="demo_unix_COD-discretization"/>
          <p:cNvPicPr>
            <a:picLocks noChangeAspect="1" noChangeArrowheads="1"/>
          </p:cNvPicPr>
          <p:nvPr/>
        </p:nvPicPr>
        <p:blipFill>
          <a:blip r:embed="rId2"/>
          <a:srcRect/>
          <a:stretch>
            <a:fillRect/>
          </a:stretch>
        </p:blipFill>
        <p:spPr bwMode="auto">
          <a:xfrm>
            <a:off x="5181600" y="17463"/>
            <a:ext cx="3581400" cy="3563937"/>
          </a:xfrm>
          <a:prstGeom prst="rect">
            <a:avLst/>
          </a:prstGeom>
          <a:noFill/>
          <a:ln w="9525">
            <a:noFill/>
            <a:miter lim="800000"/>
            <a:headEnd/>
            <a:tailEnd/>
          </a:ln>
        </p:spPr>
      </p:pic>
      <p:pic>
        <p:nvPicPr>
          <p:cNvPr id="38918" name="Picture 5" descr="demo_unix_POINTS"/>
          <p:cNvPicPr>
            <a:picLocks noChangeAspect="1" noChangeArrowheads="1"/>
          </p:cNvPicPr>
          <p:nvPr/>
        </p:nvPicPr>
        <p:blipFill>
          <a:blip r:embed="rId3"/>
          <a:srcRect/>
          <a:stretch>
            <a:fillRect/>
          </a:stretch>
        </p:blipFill>
        <p:spPr bwMode="auto">
          <a:xfrm>
            <a:off x="5181600" y="3295650"/>
            <a:ext cx="3581400" cy="3562350"/>
          </a:xfrm>
          <a:prstGeom prst="rect">
            <a:avLst/>
          </a:prstGeom>
          <a:noFill/>
          <a:ln w="9525">
            <a:noFill/>
            <a:miter lim="800000"/>
            <a:headEnd/>
            <a:tailEnd/>
          </a:ln>
        </p:spPr>
      </p:pic>
      <p:sp>
        <p:nvSpPr>
          <p:cNvPr id="8"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a:t>
            </a:r>
            <a:r>
              <a:rPr lang="en-US" altLang="ja-JP" sz="2000" dirty="0">
                <a:solidFill>
                  <a:srgbClr val="FF0000"/>
                </a:solidFill>
                <a:latin typeface="Cambria Math"/>
              </a:rPr>
              <a:t>Euler  </a:t>
            </a:r>
            <a:r>
              <a:rPr lang="en-US" altLang="ja-JP" sz="2000" dirty="0">
                <a:latin typeface="Cambria Math"/>
              </a:rPr>
              <a:t>Normalize  </a:t>
            </a:r>
            <a:r>
              <a:rPr lang="en-US" altLang="ja-JP" sz="2000" dirty="0" err="1">
                <a:latin typeface="Cambria Math"/>
              </a:rPr>
              <a:t>Vol.Frac</a:t>
            </a:r>
            <a:r>
              <a:rPr lang="en-US" altLang="ja-JP" sz="2000" dirty="0">
                <a:latin typeface="Cambria Math"/>
              </a:rPr>
              <a:t>.  Cartesian  Polar Components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A02A42A-FC71-DE42-B5D0-8A81962AFD60}" type="slidenum">
              <a:rPr lang="en-US" smtClean="0"/>
              <a:pPr>
                <a:defRPr/>
              </a:pPr>
              <a:t>2</a:t>
            </a:fld>
            <a:endParaRPr lang="en-US"/>
          </a:p>
        </p:txBody>
      </p:sp>
      <p:sp>
        <p:nvSpPr>
          <p:cNvPr id="39938" name="Rectangle 2"/>
          <p:cNvSpPr>
            <a:spLocks noGrp="1" noChangeArrowheads="1"/>
          </p:cNvSpPr>
          <p:nvPr>
            <p:ph type="title"/>
          </p:nvPr>
        </p:nvSpPr>
        <p:spPr/>
        <p:txBody>
          <a:bodyPr/>
          <a:lstStyle/>
          <a:p>
            <a:pPr>
              <a:defRPr/>
            </a:pPr>
            <a:r>
              <a:rPr lang="en-US">
                <a:ea typeface="+mj-ea"/>
                <a:cs typeface="+mj-cs"/>
              </a:rPr>
              <a:t>Lecture Objectives</a:t>
            </a:r>
          </a:p>
        </p:txBody>
      </p:sp>
      <p:sp>
        <p:nvSpPr>
          <p:cNvPr id="16388" name="Rectangle 3"/>
          <p:cNvSpPr>
            <a:spLocks noGrp="1" noChangeArrowheads="1"/>
          </p:cNvSpPr>
          <p:nvPr>
            <p:ph type="body" idx="1"/>
          </p:nvPr>
        </p:nvSpPr>
        <p:spPr>
          <a:xfrm>
            <a:off x="685800" y="1600200"/>
            <a:ext cx="7772400" cy="4724400"/>
          </a:xfrm>
        </p:spPr>
        <p:txBody>
          <a:bodyPr/>
          <a:lstStyle/>
          <a:p>
            <a:r>
              <a:rPr lang="en-US" altLang="ja-JP" sz="2000" dirty="0"/>
              <a:t>Introduce the concept of the Orientation Distribution (</a:t>
            </a:r>
            <a:r>
              <a:rPr lang="en-US" altLang="ja-JP" sz="2000" i="1" dirty="0"/>
              <a:t>OD</a:t>
            </a:r>
            <a:r>
              <a:rPr lang="en-US" altLang="ja-JP" sz="2000" dirty="0"/>
              <a:t>) as the quantitative description of “preferred</a:t>
            </a:r>
            <a:r>
              <a:rPr lang="en-US" altLang="ja-JP" sz="2000" dirty="0" smtClean="0"/>
              <a:t> crystallographic orientation</a:t>
            </a:r>
            <a:r>
              <a:rPr lang="en-US" altLang="ja-JP" sz="2000" dirty="0"/>
              <a:t>” a.k.a. “texture”.</a:t>
            </a:r>
          </a:p>
          <a:p>
            <a:r>
              <a:rPr lang="en-US" altLang="ja-JP" sz="2000" dirty="0"/>
              <a:t>Explain the motivation for using the OD as something that enables calculation of </a:t>
            </a:r>
            <a:r>
              <a:rPr lang="en-US" altLang="ja-JP" sz="2000" i="1" dirty="0"/>
              <a:t>anisotropic properties</a:t>
            </a:r>
            <a:r>
              <a:rPr lang="en-US" altLang="ja-JP" sz="2000" dirty="0"/>
              <a:t>, such as elastic compliance, yield strength, permeability, conductivity, etc.</a:t>
            </a:r>
          </a:p>
          <a:p>
            <a:r>
              <a:rPr lang="en-US" altLang="ja-JP" sz="2000" dirty="0"/>
              <a:t>Illustrate discrete </a:t>
            </a:r>
            <a:r>
              <a:rPr lang="en-US" altLang="ja-JP" sz="2000" i="1" dirty="0"/>
              <a:t>OD</a:t>
            </a:r>
            <a:r>
              <a:rPr lang="en-US" altLang="ja-JP" sz="2000" dirty="0"/>
              <a:t>s and contrast them with mathematical functions that represent the OD, a.k.a. “</a:t>
            </a:r>
            <a:r>
              <a:rPr lang="en-US" altLang="ja-JP" sz="2000" i="1" dirty="0"/>
              <a:t>Orientation Distribution Function (ODF)</a:t>
            </a:r>
            <a:r>
              <a:rPr lang="en-US" altLang="ja-JP" sz="2000" dirty="0"/>
              <a:t>”.</a:t>
            </a:r>
          </a:p>
          <a:p>
            <a:r>
              <a:rPr lang="en-US" altLang="ja-JP" sz="2000" dirty="0"/>
              <a:t>Explain the connection between the location of components in the OD, their Euler angles and pole figure representation.</a:t>
            </a:r>
          </a:p>
          <a:p>
            <a:r>
              <a:rPr lang="en-US" altLang="ja-JP" sz="2000" dirty="0"/>
              <a:t>Present an example of an </a:t>
            </a:r>
            <a:r>
              <a:rPr lang="en-US" altLang="ja-JP" sz="2000" i="1" dirty="0"/>
              <a:t>OD </a:t>
            </a:r>
            <a:r>
              <a:rPr lang="en-US" altLang="ja-JP" sz="2000" dirty="0"/>
              <a:t>for a rolled </a:t>
            </a:r>
            <a:r>
              <a:rPr lang="en-US" altLang="ja-JP" sz="2000" dirty="0" err="1"/>
              <a:t>fcc</a:t>
            </a:r>
            <a:r>
              <a:rPr lang="en-US" altLang="ja-JP" sz="2000" dirty="0"/>
              <a:t> metal.</a:t>
            </a:r>
          </a:p>
          <a:p>
            <a:r>
              <a:rPr lang="en-US" altLang="ja-JP" sz="2000" dirty="0"/>
              <a:t>Offer preliminary</a:t>
            </a:r>
            <a:r>
              <a:rPr lang="en-US" altLang="ja-JP" sz="2000" dirty="0" smtClean="0"/>
              <a:t> (qualitative) explanation </a:t>
            </a:r>
            <a:r>
              <a:rPr lang="en-US" altLang="ja-JP" sz="2000" dirty="0"/>
              <a:t>of the effect of symmetry on the </a:t>
            </a:r>
            <a:r>
              <a:rPr lang="en-US" altLang="ja-JP" sz="2000" i="1" dirty="0"/>
              <a:t>OD</a:t>
            </a:r>
            <a:r>
              <a:rPr lang="en-US" altLang="ja-JP" sz="2000" dirty="0"/>
              <a:t>.</a:t>
            </a:r>
          </a:p>
        </p:txBody>
      </p:sp>
      <p:sp>
        <p:nvSpPr>
          <p:cNvPr id="16389" name="Text Box 5"/>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solidFill>
                  <a:srgbClr val="FF0000"/>
                </a:solidFill>
                <a:latin typeface="Cambria Math"/>
              </a:rPr>
              <a:t>Concept</a:t>
            </a:r>
            <a:r>
              <a:rPr lang="en-US" altLang="ja-JP" sz="2000" dirty="0">
                <a:latin typeface="Cambria Math"/>
              </a:rPr>
              <a: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Components </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52400" y="76200"/>
            <a:ext cx="685800" cy="457200"/>
          </a:xfrm>
        </p:spPr>
        <p:txBody>
          <a:bodyPr/>
          <a:lstStyle/>
          <a:p>
            <a:pPr algn="l">
              <a:defRPr/>
            </a:pPr>
            <a:fld id="{CFF58CAA-02E1-4145-BC9F-8BA6EEC4FE0E}" type="slidenum">
              <a:rPr lang="en-US" smtClean="0"/>
              <a:pPr algn="l">
                <a:defRPr/>
              </a:pPr>
              <a:t>20</a:t>
            </a:fld>
            <a:endParaRPr lang="en-US"/>
          </a:p>
        </p:txBody>
      </p:sp>
      <p:sp>
        <p:nvSpPr>
          <p:cNvPr id="5122" name="Rectangle 2"/>
          <p:cNvSpPr>
            <a:spLocks noGrp="1" noChangeArrowheads="1"/>
          </p:cNvSpPr>
          <p:nvPr>
            <p:ph type="title"/>
          </p:nvPr>
        </p:nvSpPr>
        <p:spPr>
          <a:xfrm>
            <a:off x="685800" y="0"/>
            <a:ext cx="7772400" cy="1143000"/>
          </a:xfrm>
        </p:spPr>
        <p:txBody>
          <a:bodyPr/>
          <a:lstStyle/>
          <a:p>
            <a:pPr>
              <a:defRPr/>
            </a:pPr>
            <a:r>
              <a:rPr lang="en-US">
                <a:ea typeface="+mj-ea"/>
                <a:cs typeface="+mj-cs"/>
              </a:rPr>
              <a:t>Discrete OD</a:t>
            </a:r>
          </a:p>
        </p:txBody>
      </p:sp>
      <p:sp>
        <p:nvSpPr>
          <p:cNvPr id="39941" name="Rectangle 3"/>
          <p:cNvSpPr>
            <a:spLocks noGrp="1" noChangeArrowheads="1"/>
          </p:cNvSpPr>
          <p:nvPr>
            <p:ph type="body" idx="1"/>
          </p:nvPr>
        </p:nvSpPr>
        <p:spPr>
          <a:xfrm>
            <a:off x="685800" y="990600"/>
            <a:ext cx="7772400" cy="4114800"/>
          </a:xfrm>
        </p:spPr>
        <p:txBody>
          <a:bodyPr/>
          <a:lstStyle/>
          <a:p>
            <a:pPr>
              <a:lnSpc>
                <a:spcPct val="90000"/>
              </a:lnSpc>
            </a:pPr>
            <a:r>
              <a:rPr lang="en-US" altLang="ja-JP" sz="2800" dirty="0"/>
              <a:t>Real data is available in discrete </a:t>
            </a:r>
            <a:r>
              <a:rPr lang="en-US" altLang="ja-JP" sz="2800" dirty="0" smtClean="0"/>
              <a:t>form e.g. from </a:t>
            </a:r>
            <a:r>
              <a:rPr lang="en-US" altLang="ja-JP" sz="2800" i="1" dirty="0" smtClean="0"/>
              <a:t>EBSD</a:t>
            </a:r>
            <a:r>
              <a:rPr lang="en-US" altLang="ja-JP" sz="2800" dirty="0" smtClean="0"/>
              <a:t>.</a:t>
            </a:r>
            <a:endParaRPr lang="en-US" altLang="ja-JP" sz="2800" dirty="0"/>
          </a:p>
          <a:p>
            <a:pPr>
              <a:lnSpc>
                <a:spcPct val="90000"/>
              </a:lnSpc>
            </a:pPr>
            <a:r>
              <a:rPr lang="en-US" altLang="ja-JP" sz="2800" dirty="0"/>
              <a:t>Normalization also required for discrete OD, just as it was for pole figures.</a:t>
            </a:r>
          </a:p>
          <a:p>
            <a:pPr>
              <a:lnSpc>
                <a:spcPct val="90000"/>
              </a:lnSpc>
            </a:pPr>
            <a:r>
              <a:rPr lang="en-US" altLang="ja-JP" sz="2800" dirty="0"/>
              <a:t>Define a cell size (typically ∆[</a:t>
            </a:r>
            <a:r>
              <a:rPr lang="en-US" altLang="ja-JP" sz="2800" i="1" dirty="0"/>
              <a:t>angle</a:t>
            </a:r>
            <a:r>
              <a:rPr lang="en-US" altLang="ja-JP" sz="2800" dirty="0"/>
              <a:t>]= 5°) in each angle.</a:t>
            </a:r>
          </a:p>
          <a:p>
            <a:pPr>
              <a:lnSpc>
                <a:spcPct val="90000"/>
              </a:lnSpc>
            </a:pPr>
            <a:r>
              <a:rPr lang="en-US" altLang="ja-JP" sz="2800" dirty="0"/>
              <a:t>Sum the intensities over all the cells in order to normalize and obtain an </a:t>
            </a:r>
            <a:r>
              <a:rPr lang="en-US" altLang="ja-JP" sz="2800" i="1" dirty="0"/>
              <a:t>intensity </a:t>
            </a:r>
            <a:r>
              <a:rPr lang="en-US" altLang="ja-JP" sz="2800" dirty="0"/>
              <a:t>(similar to a probability </a:t>
            </a:r>
            <a:r>
              <a:rPr lang="en-US" altLang="ja-JP" sz="2800" dirty="0" smtClean="0"/>
              <a:t>density, but with a different normalization in order to get units of </a:t>
            </a:r>
            <a:r>
              <a:rPr lang="en-US" altLang="ja-JP" sz="2800" i="1" dirty="0" smtClean="0"/>
              <a:t>MRD</a:t>
            </a:r>
            <a:r>
              <a:rPr lang="en-US" altLang="ja-JP" sz="2800" dirty="0" smtClean="0"/>
              <a:t>)</a:t>
            </a:r>
            <a:r>
              <a:rPr lang="en-US" altLang="ja-JP" sz="2800" dirty="0"/>
              <a:t>.</a:t>
            </a:r>
          </a:p>
        </p:txBody>
      </p:sp>
      <p:graphicFrame>
        <p:nvGraphicFramePr>
          <p:cNvPr id="39938" name="Object 2"/>
          <p:cNvGraphicFramePr>
            <a:graphicFrameLocks noChangeAspect="1"/>
          </p:cNvGraphicFramePr>
          <p:nvPr>
            <p:extLst>
              <p:ext uri="{D42A27DB-BD31-4B8C-83A1-F6EECF244321}">
                <p14:modId xmlns:p14="http://schemas.microsoft.com/office/powerpoint/2010/main" val="1004930386"/>
              </p:ext>
            </p:extLst>
          </p:nvPr>
        </p:nvGraphicFramePr>
        <p:xfrm>
          <a:off x="396875" y="5265737"/>
          <a:ext cx="8289925" cy="906463"/>
        </p:xfrm>
        <a:graphic>
          <a:graphicData uri="http://schemas.openxmlformats.org/presentationml/2006/ole">
            <mc:AlternateContent xmlns:mc="http://schemas.openxmlformats.org/markup-compatibility/2006">
              <mc:Choice xmlns:v="urn:schemas-microsoft-com:vml" Requires="v">
                <p:oleObj spid="_x0000_s39955" name="Equation" r:id="rId4" imgW="4419600" imgH="482600" progId="Equation.3">
                  <p:embed/>
                </p:oleObj>
              </mc:Choice>
              <mc:Fallback>
                <p:oleObj name="Equation" r:id="rId4" imgW="4419600" imgH="482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5" y="5265737"/>
                        <a:ext cx="8289925" cy="906463"/>
                      </a:xfrm>
                      <a:prstGeom prst="rect">
                        <a:avLst/>
                      </a:prstGeom>
                      <a:solidFill>
                        <a:srgbClr val="FFFDBE"/>
                      </a:solidFill>
                    </p:spPr>
                  </p:pic>
                </p:oleObj>
              </mc:Fallback>
            </mc:AlternateContent>
          </a:graphicData>
        </a:graphic>
      </p:graphicFrame>
      <p:sp>
        <p:nvSpPr>
          <p:cNvPr id="39942" name="Text Box 5"/>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a:t>
            </a:r>
            <a:r>
              <a:rPr lang="en-US" altLang="ja-JP" sz="2000" dirty="0">
                <a:solidFill>
                  <a:srgbClr val="FF0000"/>
                </a:solidFill>
                <a:latin typeface="Cambria Math"/>
              </a:rPr>
              <a:t>Normalize  </a:t>
            </a:r>
            <a:r>
              <a:rPr lang="en-US" altLang="ja-JP" sz="2000" dirty="0" err="1">
                <a:latin typeface="Cambria Math"/>
              </a:rPr>
              <a:t>Vol.Frac</a:t>
            </a:r>
            <a:r>
              <a:rPr lang="en-US" altLang="ja-JP" sz="2000" dirty="0">
                <a:latin typeface="Cambria Math"/>
              </a:rPr>
              <a:t>.  Cartesian  Polar Components </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26C62737-1670-FA4B-9812-C129F5A61A69}" type="slidenum">
              <a:rPr lang="en-US" smtClean="0"/>
              <a:pPr>
                <a:defRPr/>
              </a:pPr>
              <a:t>21</a:t>
            </a:fld>
            <a:endParaRPr lang="en-US"/>
          </a:p>
        </p:txBody>
      </p:sp>
      <p:sp>
        <p:nvSpPr>
          <p:cNvPr id="6146" name="Rectangle 2"/>
          <p:cNvSpPr>
            <a:spLocks noGrp="1" noChangeArrowheads="1"/>
          </p:cNvSpPr>
          <p:nvPr>
            <p:ph type="title"/>
          </p:nvPr>
        </p:nvSpPr>
        <p:spPr>
          <a:xfrm>
            <a:off x="228600" y="152400"/>
            <a:ext cx="4495800" cy="1143000"/>
          </a:xfrm>
        </p:spPr>
        <p:txBody>
          <a:bodyPr/>
          <a:lstStyle/>
          <a:p>
            <a:pPr>
              <a:defRPr/>
            </a:pPr>
            <a:r>
              <a:rPr lang="en-US" smtClean="0"/>
              <a:t>PFs </a:t>
            </a:r>
            <a:r>
              <a:rPr lang="en-US" altLang="ja-JP" smtClean="0"/>
              <a:t>⇄</a:t>
            </a:r>
            <a:r>
              <a:rPr lang="en-US" smtClean="0"/>
              <a:t> OD</a:t>
            </a:r>
          </a:p>
        </p:txBody>
      </p:sp>
      <p:sp>
        <p:nvSpPr>
          <p:cNvPr id="41990" name="Rectangle 3"/>
          <p:cNvSpPr>
            <a:spLocks noGrp="1" noChangeArrowheads="1"/>
          </p:cNvSpPr>
          <p:nvPr>
            <p:ph type="body" idx="1"/>
          </p:nvPr>
        </p:nvSpPr>
        <p:spPr>
          <a:xfrm>
            <a:off x="457200" y="1524000"/>
            <a:ext cx="4343400" cy="4648200"/>
          </a:xfrm>
        </p:spPr>
        <p:txBody>
          <a:bodyPr/>
          <a:lstStyle/>
          <a:p>
            <a:pPr>
              <a:lnSpc>
                <a:spcPct val="90000"/>
              </a:lnSpc>
            </a:pPr>
            <a:r>
              <a:rPr lang="en-US" altLang="ja-JP" sz="2000" dirty="0"/>
              <a:t>A pole figure is a </a:t>
            </a:r>
            <a:r>
              <a:rPr lang="en-US" altLang="ja-JP" sz="2000" i="1" dirty="0"/>
              <a:t>projection </a:t>
            </a:r>
            <a:r>
              <a:rPr lang="en-US" altLang="ja-JP" sz="2000" dirty="0"/>
              <a:t>of the information in the orientation distribution, i.e. many points in an ODF map onto a single point in a PF.</a:t>
            </a:r>
          </a:p>
          <a:p>
            <a:pPr>
              <a:lnSpc>
                <a:spcPct val="90000"/>
              </a:lnSpc>
            </a:pPr>
            <a:r>
              <a:rPr lang="en-US" altLang="ja-JP" sz="2000" dirty="0"/>
              <a:t>Equivalently, can integrate along a line in the OD to obtain the intensity in a PF.</a:t>
            </a:r>
          </a:p>
          <a:p>
            <a:pPr>
              <a:lnSpc>
                <a:spcPct val="90000"/>
              </a:lnSpc>
            </a:pPr>
            <a:r>
              <a:rPr lang="en-US" altLang="ja-JP" sz="2000" dirty="0"/>
              <a:t>The path in orientation space is, in general, a curve in Euler space.  In Rodrigues space, however, it is always a straight line (which was exploited by Dawson - see</a:t>
            </a:r>
            <a:r>
              <a:rPr lang="en-US" altLang="ja-JP" sz="1600" dirty="0"/>
              <a:t> </a:t>
            </a:r>
            <a:r>
              <a:rPr lang="en-US" altLang="ja-JP" sz="1600" dirty="0">
                <a:solidFill>
                  <a:srgbClr val="660066"/>
                </a:solidFill>
              </a:rPr>
              <a:t>N. R. Barton, D. E. Boyce, P. R. Dawson: </a:t>
            </a:r>
            <a:r>
              <a:rPr lang="en-US" altLang="ja-JP" sz="1600" i="1" dirty="0">
                <a:solidFill>
                  <a:srgbClr val="660066"/>
                </a:solidFill>
              </a:rPr>
              <a:t>Textures and Microstructures </a:t>
            </a:r>
            <a:r>
              <a:rPr lang="en-US" altLang="ja-JP" sz="1600" dirty="0">
                <a:solidFill>
                  <a:srgbClr val="660066"/>
                </a:solidFill>
              </a:rPr>
              <a:t>Vol. </a:t>
            </a:r>
            <a:r>
              <a:rPr lang="en-US" altLang="ja-JP" sz="1600" b="1" dirty="0">
                <a:solidFill>
                  <a:srgbClr val="660066"/>
                </a:solidFill>
              </a:rPr>
              <a:t>35</a:t>
            </a:r>
            <a:r>
              <a:rPr lang="en-US" altLang="ja-JP" sz="1600" dirty="0">
                <a:solidFill>
                  <a:srgbClr val="660066"/>
                </a:solidFill>
              </a:rPr>
              <a:t>, (2002), p. 113</a:t>
            </a:r>
            <a:r>
              <a:rPr lang="en-US" altLang="ja-JP" sz="1600" dirty="0"/>
              <a:t>.</a:t>
            </a:r>
            <a:r>
              <a:rPr lang="en-US" altLang="ja-JP" sz="2000" dirty="0"/>
              <a:t>).</a:t>
            </a:r>
          </a:p>
        </p:txBody>
      </p:sp>
      <p:graphicFrame>
        <p:nvGraphicFramePr>
          <p:cNvPr id="41986" name="Object 2"/>
          <p:cNvGraphicFramePr>
            <a:graphicFrameLocks noChangeAspect="1"/>
          </p:cNvGraphicFramePr>
          <p:nvPr/>
        </p:nvGraphicFramePr>
        <p:xfrm>
          <a:off x="4648200" y="1955800"/>
          <a:ext cx="3886200" cy="3530600"/>
        </p:xfrm>
        <a:graphic>
          <a:graphicData uri="http://schemas.openxmlformats.org/presentationml/2006/ole">
            <mc:AlternateContent xmlns:mc="http://schemas.openxmlformats.org/markup-compatibility/2006">
              <mc:Choice xmlns:v="urn:schemas-microsoft-com:vml" Requires="v">
                <p:oleObj spid="_x0000_s42014" name="Document" r:id="rId4" imgW="4064000" imgH="3530600" progId="Word.Document.8">
                  <p:embed/>
                </p:oleObj>
              </mc:Choice>
              <mc:Fallback>
                <p:oleObj name="Document" r:id="rId4" imgW="4064000" imgH="35306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955800"/>
                        <a:ext cx="3886200" cy="353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1991" name="Text Box 5"/>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a:t>
            </a:r>
            <a:r>
              <a:rPr lang="en-US" altLang="ja-JP" sz="2000" dirty="0">
                <a:solidFill>
                  <a:srgbClr val="FF0000"/>
                </a:solidFill>
                <a:latin typeface="Cambria Math"/>
              </a:rPr>
              <a:t>Normalize  </a:t>
            </a:r>
            <a:r>
              <a:rPr lang="en-US" altLang="ja-JP" sz="2000" dirty="0" err="1">
                <a:latin typeface="Cambria Math"/>
              </a:rPr>
              <a:t>Vol.Frac</a:t>
            </a:r>
            <a:r>
              <a:rPr lang="en-US" altLang="ja-JP" sz="2000" dirty="0">
                <a:latin typeface="Cambria Math"/>
              </a:rPr>
              <a:t>.  Cartesian  Polar Components </a:t>
            </a:r>
          </a:p>
        </p:txBody>
      </p:sp>
      <p:graphicFrame>
        <p:nvGraphicFramePr>
          <p:cNvPr id="41987" name="Object 3"/>
          <p:cNvGraphicFramePr>
            <a:graphicFrameLocks noChangeAspect="1"/>
          </p:cNvGraphicFramePr>
          <p:nvPr/>
        </p:nvGraphicFramePr>
        <p:xfrm>
          <a:off x="4967288" y="5495925"/>
          <a:ext cx="3570287" cy="828675"/>
        </p:xfrm>
        <a:graphic>
          <a:graphicData uri="http://schemas.openxmlformats.org/presentationml/2006/ole">
            <mc:AlternateContent xmlns:mc="http://schemas.openxmlformats.org/markup-compatibility/2006">
              <mc:Choice xmlns:v="urn:schemas-microsoft-com:vml" Requires="v">
                <p:oleObj spid="_x0000_s42015" name="Equation" r:id="rId6" imgW="1587500" imgH="368300" progId="Equation.3">
                  <p:embed/>
                </p:oleObj>
              </mc:Choice>
              <mc:Fallback>
                <p:oleObj name="Equation" r:id="rId6" imgW="1587500" imgH="3683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7288" y="5495925"/>
                        <a:ext cx="3570287" cy="828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1992" name="Picture 9" descr="pole-figure-integration.jpg"/>
          <p:cNvPicPr>
            <a:picLocks noChangeAspect="1"/>
          </p:cNvPicPr>
          <p:nvPr/>
        </p:nvPicPr>
        <p:blipFill>
          <a:blip r:embed="rId8"/>
          <a:srcRect l="41605" b="26509"/>
          <a:stretch>
            <a:fillRect/>
          </a:stretch>
        </p:blipFill>
        <p:spPr bwMode="auto">
          <a:xfrm>
            <a:off x="4800600" y="0"/>
            <a:ext cx="2819400" cy="2133600"/>
          </a:xfrm>
          <a:prstGeom prst="rect">
            <a:avLst/>
          </a:prstGeom>
          <a:noFill/>
          <a:ln w="9525">
            <a:noFill/>
            <a:miter lim="800000"/>
            <a:headEnd/>
            <a:tailEnd/>
          </a:ln>
        </p:spPr>
      </p:pic>
      <p:sp>
        <p:nvSpPr>
          <p:cNvPr id="41993" name="TextBox 10"/>
          <p:cNvSpPr txBox="1">
            <a:spLocks noChangeArrowheads="1"/>
          </p:cNvSpPr>
          <p:nvPr/>
        </p:nvSpPr>
        <p:spPr bwMode="auto">
          <a:xfrm>
            <a:off x="7350125" y="381000"/>
            <a:ext cx="1449748" cy="307777"/>
          </a:xfrm>
          <a:prstGeom prst="rect">
            <a:avLst/>
          </a:prstGeom>
          <a:noFill/>
          <a:ln w="9525">
            <a:noFill/>
            <a:miter lim="800000"/>
            <a:headEnd/>
            <a:tailEnd/>
          </a:ln>
        </p:spPr>
        <p:txBody>
          <a:bodyPr wrap="none">
            <a:prstTxWarp prst="textNoShape">
              <a:avLst/>
            </a:prstTxWarp>
            <a:spAutoFit/>
          </a:bodyPr>
          <a:lstStyle/>
          <a:p>
            <a:r>
              <a:rPr lang="en-US" altLang="ja-JP" sz="1400" dirty="0" err="1">
                <a:latin typeface="Calibri"/>
              </a:rPr>
              <a:t>Kocks</a:t>
            </a:r>
            <a:r>
              <a:rPr lang="en-US" altLang="ja-JP" sz="1400" dirty="0">
                <a:latin typeface="Calibri"/>
              </a:rPr>
              <a:t> Ch. 3, fig. 1</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BA44771-C127-5A45-B277-9328780C0EF5}" type="slidenum">
              <a:rPr lang="en-US" smtClean="0"/>
              <a:pPr>
                <a:defRPr/>
              </a:pPr>
              <a:t>22</a:t>
            </a:fld>
            <a:endParaRPr lang="en-US"/>
          </a:p>
        </p:txBody>
      </p:sp>
      <p:sp>
        <p:nvSpPr>
          <p:cNvPr id="77826" name="Rectangle 2"/>
          <p:cNvSpPr>
            <a:spLocks noGrp="1" noChangeArrowheads="1"/>
          </p:cNvSpPr>
          <p:nvPr>
            <p:ph type="title"/>
          </p:nvPr>
        </p:nvSpPr>
        <p:spPr/>
        <p:txBody>
          <a:bodyPr/>
          <a:lstStyle/>
          <a:p>
            <a:pPr>
              <a:defRPr/>
            </a:pPr>
            <a:r>
              <a:rPr lang="en-US">
                <a:ea typeface="+mj-ea"/>
                <a:cs typeface="+mj-cs"/>
              </a:rPr>
              <a:t>Distribution Functions and Volume Fractions</a:t>
            </a:r>
          </a:p>
        </p:txBody>
      </p:sp>
      <p:sp>
        <p:nvSpPr>
          <p:cNvPr id="44036" name="Rectangle 3"/>
          <p:cNvSpPr>
            <a:spLocks noGrp="1" noChangeArrowheads="1"/>
          </p:cNvSpPr>
          <p:nvPr>
            <p:ph type="body" idx="1"/>
          </p:nvPr>
        </p:nvSpPr>
        <p:spPr>
          <a:xfrm>
            <a:off x="685800" y="1600200"/>
            <a:ext cx="7772400" cy="4419600"/>
          </a:xfrm>
        </p:spPr>
        <p:txBody>
          <a:bodyPr/>
          <a:lstStyle/>
          <a:p>
            <a:r>
              <a:rPr lang="en-US" altLang="ja-JP" sz="2000" dirty="0"/>
              <a:t>Recall the difference between </a:t>
            </a:r>
            <a:r>
              <a:rPr lang="en-US" altLang="ja-JP" sz="2000" i="1" dirty="0"/>
              <a:t>probability density functions</a:t>
            </a:r>
            <a:r>
              <a:rPr lang="en-US" altLang="ja-JP" sz="2000" dirty="0"/>
              <a:t> and </a:t>
            </a:r>
            <a:r>
              <a:rPr lang="en-US" altLang="ja-JP" sz="2000" i="1" dirty="0"/>
              <a:t>probability distribution functions</a:t>
            </a:r>
            <a:r>
              <a:rPr lang="en-US" altLang="ja-JP" sz="2000" dirty="0"/>
              <a:t>, where the latter is the cumulative form. </a:t>
            </a:r>
          </a:p>
          <a:p>
            <a:r>
              <a:rPr lang="en-US" altLang="ja-JP" sz="2000" dirty="0"/>
              <a:t>For ODs, which are like </a:t>
            </a:r>
            <a:r>
              <a:rPr lang="en-US" altLang="ja-JP" sz="2000" i="1" dirty="0"/>
              <a:t>probability densities</a:t>
            </a:r>
            <a:r>
              <a:rPr lang="en-US" altLang="ja-JP" sz="2000" dirty="0"/>
              <a:t>, integration over a range of the parameters (Euler angles, for example) gives us a </a:t>
            </a:r>
            <a:r>
              <a:rPr lang="en-US" altLang="ja-JP" sz="2000" i="1" dirty="0"/>
              <a:t>volume fraction </a:t>
            </a:r>
            <a:r>
              <a:rPr lang="en-US" altLang="ja-JP" sz="2000" dirty="0"/>
              <a:t>(equivalent to the cumulative probability function).</a:t>
            </a:r>
          </a:p>
          <a:p>
            <a:r>
              <a:rPr lang="en-US" altLang="ja-JP" sz="2000" dirty="0"/>
              <a:t>Note that the typical 1-parameter Misorientation Distribution, based on just the misorientation angle, is actually a </a:t>
            </a:r>
            <a:r>
              <a:rPr lang="en-US" altLang="ja-JP" sz="2000" i="1" dirty="0"/>
              <a:t>probability density function</a:t>
            </a:r>
            <a:r>
              <a:rPr lang="en-US" altLang="ja-JP" sz="2000" dirty="0"/>
              <a:t>, perhaps because it was originally put in this form by Mackenzie (</a:t>
            </a:r>
            <a:r>
              <a:rPr lang="en-US" altLang="ja-JP" sz="2000" dirty="0">
                <a:solidFill>
                  <a:srgbClr val="660066"/>
                </a:solidFill>
              </a:rPr>
              <a:t>Mackenzie, J. K. (1958). "Second paper on statistics associated with the random orientation of cubes." </a:t>
            </a:r>
            <a:r>
              <a:rPr lang="en-US" altLang="ja-JP" sz="2000" dirty="0" err="1">
                <a:solidFill>
                  <a:srgbClr val="660066"/>
                </a:solidFill>
              </a:rPr>
              <a:t>Biometrica</a:t>
            </a:r>
            <a:r>
              <a:rPr lang="en-US" altLang="ja-JP" sz="2000" dirty="0">
                <a:solidFill>
                  <a:srgbClr val="660066"/>
                </a:solidFill>
              </a:rPr>
              <a:t> </a:t>
            </a:r>
            <a:r>
              <a:rPr lang="en-US" altLang="ja-JP" sz="2000" b="1" dirty="0" smtClean="0">
                <a:solidFill>
                  <a:srgbClr val="660066"/>
                </a:solidFill>
              </a:rPr>
              <a:t>45</a:t>
            </a:r>
            <a:r>
              <a:rPr lang="en-US" altLang="ja-JP" sz="2000" dirty="0" smtClean="0">
                <a:solidFill>
                  <a:srgbClr val="660066"/>
                </a:solidFill>
              </a:rPr>
              <a:t> </a:t>
            </a:r>
            <a:r>
              <a:rPr lang="en-US" altLang="ja-JP" sz="2000" dirty="0">
                <a:solidFill>
                  <a:srgbClr val="660066"/>
                </a:solidFill>
              </a:rPr>
              <a:t>229-240</a:t>
            </a:r>
            <a:r>
              <a:rPr lang="en-US" altLang="ja-JP" sz="2000" dirty="0"/>
              <a:t>)</a:t>
            </a:r>
            <a:r>
              <a:rPr lang="en-US" altLang="ja-JP" sz="2000" dirty="0" smtClean="0"/>
              <a:t>.  This is the </a:t>
            </a:r>
            <a:r>
              <a:rPr lang="en-US" altLang="ja-JP" sz="2000" i="1" dirty="0" smtClean="0"/>
              <a:t>only</a:t>
            </a:r>
            <a:r>
              <a:rPr lang="en-US" altLang="ja-JP" sz="2000" dirty="0" smtClean="0"/>
              <a:t> type of texture plot that is a true probability density function (as in statistics).  We will discuss misorientations in later lectures.</a:t>
            </a:r>
            <a:endParaRPr lang="en-US" altLang="ja-JP" sz="2000" dirty="0"/>
          </a:p>
        </p:txBody>
      </p:sp>
      <p:sp>
        <p:nvSpPr>
          <p:cNvPr id="6"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solidFill>
                  <a:srgbClr val="FF0000"/>
                </a:solidFill>
                <a:latin typeface="Cambria Math"/>
              </a:rPr>
              <a:t>Concept</a:t>
            </a:r>
            <a:r>
              <a:rPr lang="en-US" altLang="ja-JP" sz="2000" dirty="0">
                <a:latin typeface="Cambria Math"/>
              </a:rPr>
              <a: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Components </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4C04F1C3-E358-C947-9D81-173F2F9CA662}" type="slidenum">
              <a:rPr lang="en-US" smtClean="0"/>
              <a:pPr>
                <a:defRPr/>
              </a:pPr>
              <a:t>23</a:t>
            </a:fld>
            <a:endParaRPr lang="en-US"/>
          </a:p>
        </p:txBody>
      </p:sp>
      <p:sp>
        <p:nvSpPr>
          <p:cNvPr id="43010" name="Rectangle 2"/>
          <p:cNvSpPr>
            <a:spLocks noGrp="1" noChangeArrowheads="1"/>
          </p:cNvSpPr>
          <p:nvPr>
            <p:ph type="title"/>
          </p:nvPr>
        </p:nvSpPr>
        <p:spPr/>
        <p:txBody>
          <a:bodyPr/>
          <a:lstStyle/>
          <a:p>
            <a:pPr>
              <a:defRPr/>
            </a:pPr>
            <a:r>
              <a:rPr lang="en-US" dirty="0">
                <a:ea typeface="+mj-ea"/>
                <a:cs typeface="+mj-cs"/>
              </a:rPr>
              <a:t>Grains, Orientations, </a:t>
            </a:r>
            <a:r>
              <a:rPr lang="en-US" dirty="0" smtClean="0">
                <a:ea typeface="+mj-ea"/>
                <a:cs typeface="+mj-cs"/>
              </a:rPr>
              <a:t/>
            </a:r>
            <a:br>
              <a:rPr lang="en-US" dirty="0" smtClean="0">
                <a:ea typeface="+mj-ea"/>
                <a:cs typeface="+mj-cs"/>
              </a:rPr>
            </a:br>
            <a:r>
              <a:rPr lang="en-US" dirty="0" smtClean="0">
                <a:ea typeface="+mj-ea"/>
                <a:cs typeface="+mj-cs"/>
              </a:rPr>
              <a:t>and </a:t>
            </a:r>
            <a:r>
              <a:rPr lang="en-US" dirty="0">
                <a:ea typeface="+mj-ea"/>
                <a:cs typeface="+mj-cs"/>
              </a:rPr>
              <a:t>the OD</a:t>
            </a:r>
          </a:p>
        </p:txBody>
      </p:sp>
      <p:sp>
        <p:nvSpPr>
          <p:cNvPr id="46086" name="Rectangle 3"/>
          <p:cNvSpPr>
            <a:spLocks noGrp="1" noChangeArrowheads="1"/>
          </p:cNvSpPr>
          <p:nvPr>
            <p:ph type="body" idx="1"/>
          </p:nvPr>
        </p:nvSpPr>
        <p:spPr>
          <a:xfrm>
            <a:off x="685800" y="1600200"/>
            <a:ext cx="7772400" cy="4800600"/>
          </a:xfrm>
        </p:spPr>
        <p:txBody>
          <a:bodyPr/>
          <a:lstStyle/>
          <a:p>
            <a:r>
              <a:rPr lang="en-US" altLang="ja-JP"/>
              <a:t>Given a knowledge of orientations of discrete points in a body with volume </a:t>
            </a:r>
            <a:r>
              <a:rPr lang="en-US" altLang="ja-JP" i="1"/>
              <a:t>V</a:t>
            </a:r>
            <a:r>
              <a:rPr lang="en-US" altLang="ja-JP"/>
              <a:t>, OD given by:</a:t>
            </a:r>
            <a:br>
              <a:rPr lang="en-US" altLang="ja-JP"/>
            </a:br>
            <a:r>
              <a:rPr lang="en-US" altLang="ja-JP"/>
              <a:t/>
            </a:r>
            <a:br>
              <a:rPr lang="en-US" altLang="ja-JP"/>
            </a:br>
            <a:r>
              <a:rPr lang="en-US" altLang="ja-JP"/>
              <a:t/>
            </a:r>
            <a:br>
              <a:rPr lang="en-US" altLang="ja-JP"/>
            </a:br>
            <a:r>
              <a:rPr lang="en-US" altLang="ja-JP"/>
              <a:t>Given the orientations </a:t>
            </a:r>
            <a:r>
              <a:rPr lang="en-US" altLang="ja-JP" i="1"/>
              <a:t>and volumes</a:t>
            </a:r>
            <a:r>
              <a:rPr lang="en-US" altLang="ja-JP"/>
              <a:t> of the </a:t>
            </a:r>
            <a:r>
              <a:rPr lang="en-US" altLang="ja-JP" i="1"/>
              <a:t>N</a:t>
            </a:r>
            <a:r>
              <a:rPr lang="en-US" altLang="ja-JP"/>
              <a:t> (discrete) grains in a body, OD given by:</a:t>
            </a:r>
          </a:p>
        </p:txBody>
      </p:sp>
      <p:graphicFrame>
        <p:nvGraphicFramePr>
          <p:cNvPr id="46082" name="Object 2"/>
          <p:cNvGraphicFramePr>
            <a:graphicFrameLocks noChangeAspect="1"/>
          </p:cNvGraphicFramePr>
          <p:nvPr/>
        </p:nvGraphicFramePr>
        <p:xfrm>
          <a:off x="3779838" y="2971800"/>
          <a:ext cx="2925762" cy="1098550"/>
        </p:xfrm>
        <a:graphic>
          <a:graphicData uri="http://schemas.openxmlformats.org/presentationml/2006/ole">
            <mc:AlternateContent xmlns:mc="http://schemas.openxmlformats.org/markup-compatibility/2006">
              <mc:Choice xmlns:v="urn:schemas-microsoft-com:vml" Requires="v">
                <p:oleObj spid="_x0000_s46112" name="Equation" r:id="rId4" imgW="1016000" imgH="381000" progId="Equation.3">
                  <p:embed/>
                </p:oleObj>
              </mc:Choice>
              <mc:Fallback>
                <p:oleObj name="Equation" r:id="rId4" imgW="1016000" imgH="3810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838" y="2971800"/>
                        <a:ext cx="2925762" cy="1098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83" name="Object 3"/>
          <p:cNvGraphicFramePr>
            <a:graphicFrameLocks noChangeAspect="1"/>
          </p:cNvGraphicFramePr>
          <p:nvPr/>
        </p:nvGraphicFramePr>
        <p:xfrm>
          <a:off x="2859088" y="5226050"/>
          <a:ext cx="2998787" cy="1098550"/>
        </p:xfrm>
        <a:graphic>
          <a:graphicData uri="http://schemas.openxmlformats.org/presentationml/2006/ole">
            <mc:AlternateContent xmlns:mc="http://schemas.openxmlformats.org/markup-compatibility/2006">
              <mc:Choice xmlns:v="urn:schemas-microsoft-com:vml" Requires="v">
                <p:oleObj spid="_x0000_s46113" name="Equation" r:id="rId6" imgW="1041400" imgH="381000" progId="Equation.3">
                  <p:embed/>
                </p:oleObj>
              </mc:Choice>
              <mc:Fallback>
                <p:oleObj name="Equation" r:id="rId6" imgW="1041400" imgH="3810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9088" y="5226050"/>
                        <a:ext cx="2998787" cy="1098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87" name="Text Box 6"/>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solidFill>
                  <a:srgbClr val="FF0000"/>
                </a:solidFill>
                <a:latin typeface="Cambria Math"/>
              </a:rPr>
              <a:t>Vol.Frac</a:t>
            </a:r>
            <a:r>
              <a:rPr lang="en-US" altLang="ja-JP" sz="2000" dirty="0">
                <a:solidFill>
                  <a:srgbClr val="FF0000"/>
                </a:solidFill>
                <a:latin typeface="Cambria Math"/>
              </a:rPr>
              <a:t>.</a:t>
            </a:r>
            <a:r>
              <a:rPr lang="en-US" altLang="ja-JP" sz="2000" dirty="0">
                <a:latin typeface="Cambria Math"/>
              </a:rPr>
              <a:t>  Cartesian  Polar Components </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pPr>
              <a:defRPr/>
            </a:pPr>
            <a:fld id="{F6C7258D-BD91-EC45-A5F2-3835758EDCB4}" type="slidenum">
              <a:rPr lang="en-US" smtClean="0"/>
              <a:pPr>
                <a:defRPr/>
              </a:pPr>
              <a:t>24</a:t>
            </a:fld>
            <a:endParaRPr lang="en-US"/>
          </a:p>
        </p:txBody>
      </p:sp>
      <p:sp>
        <p:nvSpPr>
          <p:cNvPr id="44034" name="Rectangle 2"/>
          <p:cNvSpPr>
            <a:spLocks noGrp="1" noChangeArrowheads="1"/>
          </p:cNvSpPr>
          <p:nvPr>
            <p:ph type="title"/>
          </p:nvPr>
        </p:nvSpPr>
        <p:spPr>
          <a:xfrm>
            <a:off x="685800" y="76200"/>
            <a:ext cx="8382000" cy="1295400"/>
          </a:xfrm>
        </p:spPr>
        <p:txBody>
          <a:bodyPr/>
          <a:lstStyle/>
          <a:p>
            <a:pPr>
              <a:defRPr/>
            </a:pPr>
            <a:r>
              <a:rPr lang="en-US">
                <a:ea typeface="+mj-ea"/>
                <a:cs typeface="+mj-cs"/>
              </a:rPr>
              <a:t>Volume Fractions from Intensity in the [continuous] OD</a:t>
            </a:r>
          </a:p>
        </p:txBody>
      </p:sp>
      <p:graphicFrame>
        <p:nvGraphicFramePr>
          <p:cNvPr id="48130" name="Object 2"/>
          <p:cNvGraphicFramePr>
            <a:graphicFrameLocks noChangeAspect="1"/>
          </p:cNvGraphicFramePr>
          <p:nvPr>
            <p:extLst>
              <p:ext uri="{D42A27DB-BD31-4B8C-83A1-F6EECF244321}">
                <p14:modId xmlns:p14="http://schemas.microsoft.com/office/powerpoint/2010/main" val="2850496943"/>
              </p:ext>
            </p:extLst>
          </p:nvPr>
        </p:nvGraphicFramePr>
        <p:xfrm>
          <a:off x="957263" y="3619500"/>
          <a:ext cx="6891337" cy="1279736"/>
        </p:xfrm>
        <a:graphic>
          <a:graphicData uri="http://schemas.openxmlformats.org/presentationml/2006/ole">
            <mc:AlternateContent xmlns:mc="http://schemas.openxmlformats.org/markup-compatibility/2006">
              <mc:Choice xmlns:v="urn:schemas-microsoft-com:vml" Requires="v">
                <p:oleObj spid="_x0000_s48173" name="Equation" r:id="rId4" imgW="3009900" imgH="558800" progId="Equation.3">
                  <p:embed/>
                </p:oleObj>
              </mc:Choice>
              <mc:Fallback>
                <p:oleObj name="Equation" r:id="rId4" imgW="3009900" imgH="558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263" y="3619500"/>
                        <a:ext cx="6891337" cy="1279736"/>
                      </a:xfrm>
                      <a:prstGeom prst="rect">
                        <a:avLst/>
                      </a:prstGeom>
                      <a:noFill/>
                      <a:extLst/>
                    </p:spPr>
                  </p:pic>
                </p:oleObj>
              </mc:Fallback>
            </mc:AlternateContent>
          </a:graphicData>
        </a:graphic>
      </p:graphicFrame>
      <p:graphicFrame>
        <p:nvGraphicFramePr>
          <p:cNvPr id="48131" name="Object 3"/>
          <p:cNvGraphicFramePr>
            <a:graphicFrameLocks noChangeAspect="1"/>
          </p:cNvGraphicFramePr>
          <p:nvPr>
            <p:extLst>
              <p:ext uri="{D42A27DB-BD31-4B8C-83A1-F6EECF244321}">
                <p14:modId xmlns:p14="http://schemas.microsoft.com/office/powerpoint/2010/main" val="2676755425"/>
              </p:ext>
            </p:extLst>
          </p:nvPr>
        </p:nvGraphicFramePr>
        <p:xfrm>
          <a:off x="1295400" y="5029200"/>
          <a:ext cx="6477000" cy="620474"/>
        </p:xfrm>
        <a:graphic>
          <a:graphicData uri="http://schemas.openxmlformats.org/presentationml/2006/ole">
            <mc:AlternateContent xmlns:mc="http://schemas.openxmlformats.org/markup-compatibility/2006">
              <mc:Choice xmlns:v="urn:schemas-microsoft-com:vml" Requires="v">
                <p:oleObj spid="_x0000_s48174" name="Equation" r:id="rId6" imgW="2921000" imgH="279400" progId="Equation.3">
                  <p:embed/>
                </p:oleObj>
              </mc:Choice>
              <mc:Fallback>
                <p:oleObj name="Equation" r:id="rId6" imgW="2921000" imgH="2794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5029200"/>
                        <a:ext cx="6477000" cy="620474"/>
                      </a:xfrm>
                      <a:prstGeom prst="rect">
                        <a:avLst/>
                      </a:prstGeom>
                      <a:noFill/>
                      <a:extLst/>
                    </p:spPr>
                  </p:pic>
                </p:oleObj>
              </mc:Fallback>
            </mc:AlternateContent>
          </a:graphicData>
        </a:graphic>
      </p:graphicFrame>
      <p:graphicFrame>
        <p:nvGraphicFramePr>
          <p:cNvPr id="48132" name="Object 4"/>
          <p:cNvGraphicFramePr>
            <a:graphicFrameLocks noChangeAspect="1"/>
          </p:cNvGraphicFramePr>
          <p:nvPr>
            <p:extLst>
              <p:ext uri="{D42A27DB-BD31-4B8C-83A1-F6EECF244321}">
                <p14:modId xmlns:p14="http://schemas.microsoft.com/office/powerpoint/2010/main" val="2126428476"/>
              </p:ext>
            </p:extLst>
          </p:nvPr>
        </p:nvGraphicFramePr>
        <p:xfrm>
          <a:off x="2089150" y="1524000"/>
          <a:ext cx="4845050" cy="1386661"/>
        </p:xfrm>
        <a:graphic>
          <a:graphicData uri="http://schemas.openxmlformats.org/presentationml/2006/ole">
            <mc:AlternateContent xmlns:mc="http://schemas.openxmlformats.org/markup-compatibility/2006">
              <mc:Choice xmlns:v="urn:schemas-microsoft-com:vml" Requires="v">
                <p:oleObj spid="_x0000_s48175" name="Equation" r:id="rId8" imgW="1778000" imgH="508000" progId="Equation.3">
                  <p:embed/>
                </p:oleObj>
              </mc:Choice>
              <mc:Fallback>
                <p:oleObj name="Equation" r:id="rId8" imgW="1778000" imgH="5080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89150" y="1524000"/>
                        <a:ext cx="4845050" cy="1386661"/>
                      </a:xfrm>
                      <a:prstGeom prst="rect">
                        <a:avLst/>
                      </a:prstGeom>
                      <a:noFill/>
                      <a:extLst/>
                    </p:spPr>
                  </p:pic>
                </p:oleObj>
              </mc:Fallback>
            </mc:AlternateContent>
          </a:graphicData>
        </a:graphic>
      </p:graphicFrame>
      <p:sp>
        <p:nvSpPr>
          <p:cNvPr id="48135" name="Text Box 6"/>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solidFill>
                  <a:srgbClr val="FF0000"/>
                </a:solidFill>
                <a:latin typeface="Cambria Math"/>
              </a:rPr>
              <a:t>Vol.Frac</a:t>
            </a:r>
            <a:r>
              <a:rPr lang="en-US" altLang="ja-JP" sz="2000" dirty="0">
                <a:solidFill>
                  <a:srgbClr val="FF0000"/>
                </a:solidFill>
                <a:latin typeface="Cambria Math"/>
              </a:rPr>
              <a:t>.</a:t>
            </a:r>
            <a:r>
              <a:rPr lang="en-US" altLang="ja-JP" sz="2000" dirty="0">
                <a:latin typeface="Cambria Math"/>
              </a:rPr>
              <a:t>  Cartesian  Polar Components </a:t>
            </a:r>
          </a:p>
        </p:txBody>
      </p:sp>
      <p:sp>
        <p:nvSpPr>
          <p:cNvPr id="48136" name="Text Box 7"/>
          <p:cNvSpPr txBox="1">
            <a:spLocks noChangeArrowheads="1"/>
          </p:cNvSpPr>
          <p:nvPr/>
        </p:nvSpPr>
        <p:spPr bwMode="auto">
          <a:xfrm>
            <a:off x="609600" y="2895600"/>
            <a:ext cx="8207375" cy="641350"/>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sz="1800" dirty="0" smtClean="0">
                <a:latin typeface="Calibri"/>
              </a:rPr>
              <a:t>where </a:t>
            </a:r>
            <a:r>
              <a:rPr lang="en-US" altLang="ja-JP" sz="1800" i="1" dirty="0">
                <a:latin typeface="Symbol" charset="2"/>
                <a:sym typeface="Symbol" charset="2"/>
              </a:rPr>
              <a:t></a:t>
            </a:r>
            <a:r>
              <a:rPr lang="en-US" altLang="ja-JP" sz="1800" dirty="0">
                <a:latin typeface="Calibri"/>
              </a:rPr>
              <a:t> denotes the entire orientation space, and d</a:t>
            </a:r>
            <a:r>
              <a:rPr lang="en-US" altLang="ja-JP" sz="1800" i="1" dirty="0">
                <a:latin typeface="Symbol" charset="2"/>
                <a:sym typeface="Symbol" charset="2"/>
              </a:rPr>
              <a:t></a:t>
            </a:r>
            <a:r>
              <a:rPr lang="en-US" altLang="ja-JP" sz="1800" dirty="0">
                <a:latin typeface="Calibri"/>
              </a:rPr>
              <a:t> denotes the region around the texture component of interest.  For specific ranges of Euler angles:</a:t>
            </a:r>
          </a:p>
        </p:txBody>
      </p:sp>
      <p:sp>
        <p:nvSpPr>
          <p:cNvPr id="2" name="Rectangle 1"/>
          <p:cNvSpPr/>
          <p:nvPr/>
        </p:nvSpPr>
        <p:spPr>
          <a:xfrm>
            <a:off x="975076" y="5848290"/>
            <a:ext cx="7102124" cy="400110"/>
          </a:xfrm>
          <a:prstGeom prst="rect">
            <a:avLst/>
          </a:prstGeom>
        </p:spPr>
        <p:txBody>
          <a:bodyPr wrap="none">
            <a:spAutoFit/>
          </a:bodyPr>
          <a:lstStyle/>
          <a:p>
            <a:r>
              <a:rPr lang="en-US" altLang="ja-JP" sz="2000" dirty="0" smtClean="0">
                <a:latin typeface="Calibri"/>
              </a:rPr>
              <a:t>Volume fractions will be discussed in more detail in a later lecture.</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7B74FF9E-BC34-A341-9171-2F93EC78218F}" type="slidenum">
              <a:rPr lang="en-US" smtClean="0"/>
              <a:pPr>
                <a:defRPr/>
              </a:pPr>
              <a:t>25</a:t>
            </a:fld>
            <a:endParaRPr lang="en-US"/>
          </a:p>
        </p:txBody>
      </p:sp>
      <p:sp>
        <p:nvSpPr>
          <p:cNvPr id="49154" name="Rectangle 2"/>
          <p:cNvSpPr>
            <a:spLocks noGrp="1" noChangeArrowheads="1"/>
          </p:cNvSpPr>
          <p:nvPr>
            <p:ph type="title"/>
          </p:nvPr>
        </p:nvSpPr>
        <p:spPr>
          <a:xfrm>
            <a:off x="609600" y="0"/>
            <a:ext cx="8382000" cy="1143000"/>
          </a:xfrm>
        </p:spPr>
        <p:txBody>
          <a:bodyPr/>
          <a:lstStyle/>
          <a:p>
            <a:pPr>
              <a:defRPr/>
            </a:pPr>
            <a:r>
              <a:rPr lang="en-US" dirty="0">
                <a:ea typeface="+mj-ea"/>
                <a:cs typeface="+mj-cs"/>
              </a:rPr>
              <a:t>Intensity from Volume Fractions</a:t>
            </a:r>
          </a:p>
        </p:txBody>
      </p:sp>
      <p:sp>
        <p:nvSpPr>
          <p:cNvPr id="50182" name="Text Box 3"/>
          <p:cNvSpPr txBox="1">
            <a:spLocks noChangeArrowheads="1"/>
          </p:cNvSpPr>
          <p:nvPr/>
        </p:nvSpPr>
        <p:spPr bwMode="auto">
          <a:xfrm>
            <a:off x="669925" y="1066800"/>
            <a:ext cx="7712075" cy="3046988"/>
          </a:xfrm>
          <a:prstGeom prst="rect">
            <a:avLst/>
          </a:prstGeom>
          <a:noFill/>
          <a:ln w="9525">
            <a:noFill/>
            <a:miter lim="800000"/>
            <a:headEnd/>
            <a:tailEnd/>
          </a:ln>
        </p:spPr>
        <p:txBody>
          <a:bodyPr>
            <a:prstTxWarp prst="textNoShape">
              <a:avLst/>
            </a:prstTxWarp>
            <a:spAutoFit/>
          </a:bodyPr>
          <a:lstStyle/>
          <a:p>
            <a:r>
              <a:rPr lang="en-US" altLang="ja-JP" dirty="0">
                <a:latin typeface="Calibri"/>
              </a:rPr>
              <a:t>Objective: given information on volume fractions (e.g. numbers of grains of a given orientation), how do we calculate the intensity in the OD?  </a:t>
            </a:r>
            <a:r>
              <a:rPr lang="en-US" altLang="ja-JP" i="1" dirty="0">
                <a:latin typeface="Calibri"/>
              </a:rPr>
              <a:t>Answer:</a:t>
            </a:r>
            <a:r>
              <a:rPr lang="en-US" altLang="ja-JP" dirty="0">
                <a:latin typeface="Calibri"/>
              </a:rPr>
              <a:t> just as we differentiate a cumulative probability distribution to obtain a probability density, so we differentiate the volume fraction information:</a:t>
            </a:r>
          </a:p>
          <a:p>
            <a:r>
              <a:rPr lang="en-US" altLang="ja-JP" dirty="0">
                <a:latin typeface="Calibri"/>
              </a:rPr>
              <a:t>•  General relationships, where </a:t>
            </a:r>
            <a:r>
              <a:rPr lang="en-US" altLang="ja-JP" i="1" dirty="0">
                <a:latin typeface="Cambria Math"/>
              </a:rPr>
              <a:t>f</a:t>
            </a:r>
            <a:r>
              <a:rPr lang="en-US" altLang="ja-JP" dirty="0">
                <a:latin typeface="Calibri"/>
              </a:rPr>
              <a:t> and </a:t>
            </a:r>
            <a:r>
              <a:rPr lang="en-US" altLang="ja-JP" i="1" dirty="0">
                <a:latin typeface="Cambria Math"/>
              </a:rPr>
              <a:t>g</a:t>
            </a:r>
            <a:r>
              <a:rPr lang="en-US" altLang="ja-JP" dirty="0">
                <a:latin typeface="Calibri"/>
              </a:rPr>
              <a:t> have their usual meanings, </a:t>
            </a:r>
            <a:r>
              <a:rPr lang="en-US" altLang="ja-JP" i="1" dirty="0">
                <a:latin typeface="Cambria Math"/>
              </a:rPr>
              <a:t>V</a:t>
            </a:r>
            <a:r>
              <a:rPr lang="en-US" altLang="ja-JP" dirty="0">
                <a:latin typeface="Calibri"/>
              </a:rPr>
              <a:t> is volume and </a:t>
            </a:r>
            <a:r>
              <a:rPr lang="en-US" altLang="ja-JP" i="1" dirty="0" err="1">
                <a:latin typeface="Cambria Math"/>
              </a:rPr>
              <a:t>V</a:t>
            </a:r>
            <a:r>
              <a:rPr lang="en-US" altLang="ja-JP" i="1" baseline="-25000" dirty="0" err="1">
                <a:latin typeface="Cambria Math"/>
              </a:rPr>
              <a:t>f</a:t>
            </a:r>
            <a:r>
              <a:rPr lang="en-US" altLang="ja-JP" i="1" dirty="0">
                <a:latin typeface="Calibri"/>
              </a:rPr>
              <a:t> </a:t>
            </a:r>
            <a:r>
              <a:rPr lang="en-US" altLang="ja-JP" dirty="0">
                <a:latin typeface="Calibri"/>
              </a:rPr>
              <a:t>is volume fraction:</a:t>
            </a:r>
          </a:p>
        </p:txBody>
      </p:sp>
      <p:graphicFrame>
        <p:nvGraphicFramePr>
          <p:cNvPr id="50178" name="Object 2"/>
          <p:cNvGraphicFramePr>
            <a:graphicFrameLocks noChangeAspect="1"/>
          </p:cNvGraphicFramePr>
          <p:nvPr>
            <p:extLst>
              <p:ext uri="{D42A27DB-BD31-4B8C-83A1-F6EECF244321}">
                <p14:modId xmlns:p14="http://schemas.microsoft.com/office/powerpoint/2010/main" val="818261027"/>
              </p:ext>
            </p:extLst>
          </p:nvPr>
        </p:nvGraphicFramePr>
        <p:xfrm>
          <a:off x="2514600" y="4267200"/>
          <a:ext cx="3484563" cy="1741488"/>
        </p:xfrm>
        <a:graphic>
          <a:graphicData uri="http://schemas.openxmlformats.org/presentationml/2006/ole">
            <mc:AlternateContent xmlns:mc="http://schemas.openxmlformats.org/markup-compatibility/2006">
              <mc:Choice xmlns:v="urn:schemas-microsoft-com:vml" Requires="v">
                <p:oleObj spid="_x0000_s50208" name="Equation" r:id="rId4" imgW="1524000" imgH="762000" progId="Equation.3">
                  <p:embed/>
                </p:oleObj>
              </mc:Choice>
              <mc:Fallback>
                <p:oleObj name="Equation" r:id="rId4" imgW="1524000" imgH="7620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4267200"/>
                        <a:ext cx="3484563" cy="1741488"/>
                      </a:xfrm>
                      <a:prstGeom prst="rect">
                        <a:avLst/>
                      </a:prstGeom>
                      <a:solidFill>
                        <a:srgbClr val="FFFDBE"/>
                      </a:solidFill>
                    </p:spPr>
                  </p:pic>
                </p:oleObj>
              </mc:Fallback>
            </mc:AlternateContent>
          </a:graphicData>
        </a:graphic>
      </p:graphicFrame>
      <p:sp>
        <p:nvSpPr>
          <p:cNvPr id="50183" name="Text Box 6"/>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solidFill>
                  <a:srgbClr val="FF0000"/>
                </a:solidFill>
                <a:latin typeface="Cambria Math"/>
              </a:rPr>
              <a:t>Vol.Frac</a:t>
            </a:r>
            <a:r>
              <a:rPr lang="en-US" altLang="ja-JP" sz="2000" dirty="0">
                <a:solidFill>
                  <a:srgbClr val="FF0000"/>
                </a:solidFill>
                <a:latin typeface="Cambria Math"/>
              </a:rPr>
              <a:t>.</a:t>
            </a:r>
            <a:r>
              <a:rPr lang="en-US" altLang="ja-JP" sz="2000" dirty="0">
                <a:latin typeface="Cambria Math"/>
              </a:rPr>
              <a:t>  Cartesian  Polar Components </a:t>
            </a:r>
          </a:p>
        </p:txBody>
      </p:sp>
      <p:graphicFrame>
        <p:nvGraphicFramePr>
          <p:cNvPr id="50179" name="Object 3"/>
          <p:cNvGraphicFramePr>
            <a:graphicFrameLocks noChangeAspect="1"/>
          </p:cNvGraphicFramePr>
          <p:nvPr/>
        </p:nvGraphicFramePr>
        <p:xfrm>
          <a:off x="6705600" y="5257800"/>
          <a:ext cx="2209800" cy="931863"/>
        </p:xfrm>
        <a:graphic>
          <a:graphicData uri="http://schemas.openxmlformats.org/presentationml/2006/ole">
            <mc:AlternateContent xmlns:mc="http://schemas.openxmlformats.org/markup-compatibility/2006">
              <mc:Choice xmlns:v="urn:schemas-microsoft-com:vml" Requires="v">
                <p:oleObj spid="_x0000_s50209" name="Equation" r:id="rId6" imgW="1689100" imgH="711200" progId="Equation.3">
                  <p:embed/>
                </p:oleObj>
              </mc:Choice>
              <mc:Fallback>
                <p:oleObj name="Equation" r:id="rId6" imgW="1689100" imgH="7112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5257800"/>
                        <a:ext cx="2209800" cy="931863"/>
                      </a:xfrm>
                      <a:prstGeom prst="rect">
                        <a:avLst/>
                      </a:prstGeom>
                      <a:solidFill>
                        <a:srgbClr val="FFFCE1"/>
                      </a:solidFill>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BB58F76-257B-CA44-9181-77BFFDB3E3D0}" type="slidenum">
              <a:rPr lang="en-US" smtClean="0"/>
              <a:pPr>
                <a:defRPr/>
              </a:pPr>
              <a:t>26</a:t>
            </a:fld>
            <a:endParaRPr lang="en-US"/>
          </a:p>
        </p:txBody>
      </p:sp>
      <p:sp>
        <p:nvSpPr>
          <p:cNvPr id="50178" name="Rectangle 2"/>
          <p:cNvSpPr>
            <a:spLocks noGrp="1" noChangeArrowheads="1"/>
          </p:cNvSpPr>
          <p:nvPr>
            <p:ph type="title"/>
          </p:nvPr>
        </p:nvSpPr>
        <p:spPr/>
        <p:txBody>
          <a:bodyPr/>
          <a:lstStyle/>
          <a:p>
            <a:pPr>
              <a:defRPr/>
            </a:pPr>
            <a:r>
              <a:rPr lang="en-US">
                <a:ea typeface="+mj-ea"/>
                <a:cs typeface="+mj-cs"/>
              </a:rPr>
              <a:t>Intensity from V</a:t>
            </a:r>
            <a:r>
              <a:rPr lang="en-US" baseline="-25000">
                <a:ea typeface="+mj-ea"/>
                <a:cs typeface="+mj-cs"/>
              </a:rPr>
              <a:t>f</a:t>
            </a:r>
            <a:r>
              <a:rPr lang="en-US">
                <a:ea typeface="+mj-ea"/>
                <a:cs typeface="+mj-cs"/>
              </a:rPr>
              <a:t>, contd.</a:t>
            </a:r>
          </a:p>
        </p:txBody>
      </p:sp>
      <p:sp>
        <p:nvSpPr>
          <p:cNvPr id="52229" name="Rectangle 3"/>
          <p:cNvSpPr>
            <a:spLocks noGrp="1" noChangeArrowheads="1"/>
          </p:cNvSpPr>
          <p:nvPr>
            <p:ph type="body" idx="1"/>
          </p:nvPr>
        </p:nvSpPr>
        <p:spPr>
          <a:xfrm>
            <a:off x="685800" y="1371600"/>
            <a:ext cx="8001000" cy="762000"/>
          </a:xfrm>
        </p:spPr>
        <p:txBody>
          <a:bodyPr/>
          <a:lstStyle/>
          <a:p>
            <a:r>
              <a:rPr lang="en-US" altLang="ja-JP" sz="2800"/>
              <a:t>For 5°x5°x5° discretization within a 90°x90°x90° volume, we can particularize to:</a:t>
            </a:r>
          </a:p>
        </p:txBody>
      </p:sp>
      <p:graphicFrame>
        <p:nvGraphicFramePr>
          <p:cNvPr id="52226" name="Object 2"/>
          <p:cNvGraphicFramePr>
            <a:graphicFrameLocks noChangeAspect="1"/>
          </p:cNvGraphicFramePr>
          <p:nvPr/>
        </p:nvGraphicFramePr>
        <p:xfrm>
          <a:off x="1066800" y="2590800"/>
          <a:ext cx="7362825" cy="3490913"/>
        </p:xfrm>
        <a:graphic>
          <a:graphicData uri="http://schemas.openxmlformats.org/presentationml/2006/ole">
            <mc:AlternateContent xmlns:mc="http://schemas.openxmlformats.org/markup-compatibility/2006">
              <mc:Choice xmlns:v="urn:schemas-microsoft-com:vml" Requires="v">
                <p:oleObj spid="_x0000_s52242" name="Equation" r:id="rId4" imgW="2705100" imgH="1282700" progId="Equation.3">
                  <p:embed/>
                </p:oleObj>
              </mc:Choice>
              <mc:Fallback>
                <p:oleObj name="Equation" r:id="rId4" imgW="2705100" imgH="12827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590800"/>
                        <a:ext cx="7362825" cy="3490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0" name="Text Box 5"/>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solidFill>
                  <a:srgbClr val="FF0000"/>
                </a:solidFill>
                <a:latin typeface="Cambria Math"/>
              </a:rPr>
              <a:t>Vol.Frac</a:t>
            </a:r>
            <a:r>
              <a:rPr lang="en-US" altLang="ja-JP" sz="2000" dirty="0">
                <a:solidFill>
                  <a:srgbClr val="FF0000"/>
                </a:solidFill>
                <a:latin typeface="Cambria Math"/>
              </a:rPr>
              <a:t>.</a:t>
            </a:r>
            <a:r>
              <a:rPr lang="en-US" altLang="ja-JP" sz="2000" dirty="0">
                <a:latin typeface="Cambria Math"/>
              </a:rPr>
              <a:t>  Cartesian  Polar Components </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28E8E85-D14A-8B47-B728-D2CAB201A8BD}" type="slidenum">
              <a:rPr lang="en-US" smtClean="0"/>
              <a:pPr>
                <a:defRPr/>
              </a:pPr>
              <a:t>27</a:t>
            </a:fld>
            <a:endParaRPr lang="en-US"/>
          </a:p>
        </p:txBody>
      </p:sp>
      <p:sp>
        <p:nvSpPr>
          <p:cNvPr id="12290" name="Rectangle 2"/>
          <p:cNvSpPr>
            <a:spLocks noGrp="1" noChangeArrowheads="1"/>
          </p:cNvSpPr>
          <p:nvPr>
            <p:ph type="title"/>
          </p:nvPr>
        </p:nvSpPr>
        <p:spPr>
          <a:xfrm>
            <a:off x="685800" y="0"/>
            <a:ext cx="7772400" cy="1143000"/>
          </a:xfrm>
        </p:spPr>
        <p:txBody>
          <a:bodyPr/>
          <a:lstStyle/>
          <a:p>
            <a:pPr>
              <a:defRPr/>
            </a:pPr>
            <a:r>
              <a:rPr lang="en-US">
                <a:ea typeface="+mj-ea"/>
                <a:cs typeface="+mj-cs"/>
              </a:rPr>
              <a:t>Representation of the OD</a:t>
            </a:r>
          </a:p>
        </p:txBody>
      </p:sp>
      <p:sp>
        <p:nvSpPr>
          <p:cNvPr id="54276" name="Rectangle 3"/>
          <p:cNvSpPr>
            <a:spLocks noGrp="1" noChangeArrowheads="1"/>
          </p:cNvSpPr>
          <p:nvPr>
            <p:ph type="body" idx="1"/>
          </p:nvPr>
        </p:nvSpPr>
        <p:spPr>
          <a:xfrm>
            <a:off x="685800" y="1219200"/>
            <a:ext cx="8001000" cy="5181600"/>
          </a:xfrm>
        </p:spPr>
        <p:txBody>
          <a:bodyPr/>
          <a:lstStyle/>
          <a:p>
            <a:pPr>
              <a:lnSpc>
                <a:spcPct val="90000"/>
              </a:lnSpc>
            </a:pPr>
            <a:r>
              <a:rPr lang="en-US" altLang="ja-JP" sz="2800" dirty="0"/>
              <a:t>Challenging issue!  </a:t>
            </a:r>
          </a:p>
          <a:p>
            <a:pPr>
              <a:lnSpc>
                <a:spcPct val="90000"/>
              </a:lnSpc>
            </a:pPr>
            <a:r>
              <a:rPr lang="en-US" altLang="ja-JP" sz="2800" dirty="0"/>
              <a:t>Typical representation: Cartesian plot (orthogonal axes) of the </a:t>
            </a:r>
            <a:r>
              <a:rPr lang="en-US" altLang="ja-JP" sz="2800" i="1" dirty="0"/>
              <a:t>intensity</a:t>
            </a:r>
            <a:r>
              <a:rPr lang="en-US" altLang="ja-JP" sz="2800" dirty="0"/>
              <a:t> in Euler [angle] space.</a:t>
            </a:r>
          </a:p>
          <a:p>
            <a:pPr>
              <a:lnSpc>
                <a:spcPct val="90000"/>
              </a:lnSpc>
            </a:pPr>
            <a:r>
              <a:rPr lang="en-US" altLang="ja-JP" sz="2800" dirty="0"/>
              <a:t>Standard but unfortunate choice: Euler angles, which are inherently spherical (globe analogy).</a:t>
            </a:r>
          </a:p>
          <a:p>
            <a:pPr>
              <a:lnSpc>
                <a:spcPct val="90000"/>
              </a:lnSpc>
            </a:pPr>
            <a:r>
              <a:rPr lang="en-US" altLang="ja-JP" sz="2800" dirty="0"/>
              <a:t>Recall the Area/Volume element: points near the origin are distorted (too large area).</a:t>
            </a:r>
          </a:p>
          <a:p>
            <a:pPr>
              <a:lnSpc>
                <a:spcPct val="90000"/>
              </a:lnSpc>
            </a:pPr>
            <a:r>
              <a:rPr lang="en-US" altLang="ja-JP" sz="2800" dirty="0"/>
              <a:t>Mathematically, as the second angle approaches zero, the 1st and 3rd angles become linearly dependent.  </a:t>
            </a:r>
            <a:br>
              <a:rPr lang="en-US" altLang="ja-JP" sz="2800" dirty="0"/>
            </a:br>
            <a:r>
              <a:rPr lang="en-US" altLang="ja-JP" sz="2800" dirty="0"/>
              <a:t>At </a:t>
            </a:r>
            <a:r>
              <a:rPr lang="en-US" altLang="ja-JP" sz="2800" i="1" dirty="0" smtClean="0">
                <a:latin typeface="Symbol" charset="2"/>
              </a:rPr>
              <a:t> </a:t>
            </a:r>
            <a:r>
              <a:rPr lang="en-US" altLang="ja-JP" sz="2800" dirty="0" smtClean="0"/>
              <a:t>= 0</a:t>
            </a:r>
            <a:r>
              <a:rPr lang="en-US" altLang="ja-JP" sz="2800" dirty="0"/>
              <a:t>, only </a:t>
            </a:r>
            <a:r>
              <a:rPr lang="en-US" altLang="ja-JP" sz="2800" i="1" dirty="0">
                <a:latin typeface="Symbol" charset="2"/>
              </a:rPr>
              <a:t>f</a:t>
            </a:r>
            <a:r>
              <a:rPr lang="en-US" altLang="ja-JP" sz="2800" baseline="-25000" dirty="0"/>
              <a:t>1</a:t>
            </a:r>
            <a:r>
              <a:rPr lang="en-US" altLang="ja-JP" sz="2800" dirty="0"/>
              <a:t>+</a:t>
            </a:r>
            <a:r>
              <a:rPr lang="en-US" altLang="ja-JP" sz="2800" i="1" dirty="0">
                <a:latin typeface="Symbol" charset="2"/>
              </a:rPr>
              <a:t>f</a:t>
            </a:r>
            <a:r>
              <a:rPr lang="en-US" altLang="ja-JP" sz="2800" baseline="-25000" dirty="0"/>
              <a:t>2</a:t>
            </a:r>
            <a:r>
              <a:rPr lang="en-US" altLang="ja-JP" sz="2800" dirty="0"/>
              <a:t> (or </a:t>
            </a:r>
            <a:r>
              <a:rPr lang="en-US" altLang="ja-JP" sz="2800" i="1" dirty="0">
                <a:latin typeface="Symbol" charset="2"/>
              </a:rPr>
              <a:t>f</a:t>
            </a:r>
            <a:r>
              <a:rPr lang="en-US" altLang="ja-JP" sz="2800" baseline="-25000" dirty="0"/>
              <a:t>1</a:t>
            </a:r>
            <a:r>
              <a:rPr lang="en-US" altLang="ja-JP" sz="2800" dirty="0"/>
              <a:t>-</a:t>
            </a:r>
            <a:r>
              <a:rPr lang="en-US" altLang="ja-JP" sz="2800" i="1" dirty="0">
                <a:latin typeface="Symbol" charset="2"/>
              </a:rPr>
              <a:t>f</a:t>
            </a:r>
            <a:r>
              <a:rPr lang="en-US" altLang="ja-JP" sz="2800" baseline="-25000" dirty="0"/>
              <a:t>2</a:t>
            </a:r>
            <a:r>
              <a:rPr lang="en-US" altLang="ja-JP" sz="2800" dirty="0"/>
              <a:t>) is significant.</a:t>
            </a:r>
          </a:p>
        </p:txBody>
      </p:sp>
      <p:sp>
        <p:nvSpPr>
          <p:cNvPr id="54277"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a:t>
            </a:r>
            <a:r>
              <a:rPr lang="en-US" altLang="ja-JP" sz="2000" dirty="0">
                <a:solidFill>
                  <a:srgbClr val="FF0000"/>
                </a:solidFill>
                <a:latin typeface="Cambria Math"/>
              </a:rPr>
              <a:t>Cartesian  </a:t>
            </a:r>
            <a:r>
              <a:rPr lang="en-US" altLang="ja-JP" sz="2000" dirty="0">
                <a:latin typeface="Cambria Math"/>
              </a:rPr>
              <a:t>Polar Components </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7D9A2C-2A89-6B4A-8363-9B0866E66345}" type="slidenum">
              <a:rPr lang="en-US" smtClean="0"/>
              <a:pPr>
                <a:defRPr/>
              </a:pPr>
              <a:t>28</a:t>
            </a:fld>
            <a:endParaRPr lang="en-US"/>
          </a:p>
        </p:txBody>
      </p:sp>
      <p:sp>
        <p:nvSpPr>
          <p:cNvPr id="59394" name="Rectangle 2"/>
          <p:cNvSpPr>
            <a:spLocks noGrp="1" noChangeArrowheads="1"/>
          </p:cNvSpPr>
          <p:nvPr>
            <p:ph type="title"/>
          </p:nvPr>
        </p:nvSpPr>
        <p:spPr>
          <a:xfrm>
            <a:off x="685800" y="0"/>
            <a:ext cx="7772400" cy="1143000"/>
          </a:xfrm>
        </p:spPr>
        <p:txBody>
          <a:bodyPr/>
          <a:lstStyle/>
          <a:p>
            <a:pPr>
              <a:defRPr/>
            </a:pPr>
            <a:r>
              <a:rPr lang="en-US">
                <a:ea typeface="+mj-ea"/>
                <a:cs typeface="+mj-cs"/>
              </a:rPr>
              <a:t>OD Example</a:t>
            </a:r>
          </a:p>
        </p:txBody>
      </p:sp>
      <p:sp>
        <p:nvSpPr>
          <p:cNvPr id="56324" name="Rectangle 3"/>
          <p:cNvSpPr>
            <a:spLocks noGrp="1" noChangeArrowheads="1"/>
          </p:cNvSpPr>
          <p:nvPr>
            <p:ph type="body" idx="1"/>
          </p:nvPr>
        </p:nvSpPr>
        <p:spPr>
          <a:xfrm>
            <a:off x="685800" y="1219200"/>
            <a:ext cx="7924800" cy="5105400"/>
          </a:xfrm>
        </p:spPr>
        <p:txBody>
          <a:bodyPr/>
          <a:lstStyle/>
          <a:p>
            <a:pPr>
              <a:lnSpc>
                <a:spcPct val="90000"/>
              </a:lnSpc>
            </a:pPr>
            <a:r>
              <a:rPr lang="en-US" altLang="ja-JP" sz="2800" dirty="0"/>
              <a:t>Will use the example of texture in </a:t>
            </a:r>
            <a:r>
              <a:rPr lang="en-US" altLang="ja-JP" sz="2800" i="1" dirty="0"/>
              <a:t>rolled </a:t>
            </a:r>
            <a:r>
              <a:rPr lang="en-US" altLang="ja-JP" sz="2800" i="1" dirty="0" err="1"/>
              <a:t>fcc</a:t>
            </a:r>
            <a:r>
              <a:rPr lang="en-US" altLang="ja-JP" sz="2800" i="1" dirty="0"/>
              <a:t> </a:t>
            </a:r>
            <a:r>
              <a:rPr lang="en-US" altLang="ja-JP" sz="2800" dirty="0"/>
              <a:t>metals.</a:t>
            </a:r>
          </a:p>
          <a:p>
            <a:pPr>
              <a:lnSpc>
                <a:spcPct val="90000"/>
              </a:lnSpc>
            </a:pPr>
            <a:r>
              <a:rPr lang="en-US" altLang="ja-JP" sz="2800" dirty="0"/>
              <a:t>Symmetry of the </a:t>
            </a:r>
            <a:r>
              <a:rPr lang="en-US" altLang="ja-JP" sz="2800" i="1" dirty="0" err="1"/>
              <a:t>fcc</a:t>
            </a:r>
            <a:r>
              <a:rPr lang="en-US" altLang="ja-JP" sz="2800" i="1" dirty="0"/>
              <a:t> </a:t>
            </a:r>
            <a:r>
              <a:rPr lang="en-US" altLang="ja-JP" sz="2800" dirty="0"/>
              <a:t>crystal and the </a:t>
            </a:r>
            <a:r>
              <a:rPr lang="en-US" altLang="ja-JP" sz="2800" dirty="0" smtClean="0"/>
              <a:t>sample (i.e. cubic-orthorhombic) </a:t>
            </a:r>
            <a:r>
              <a:rPr lang="en-US" altLang="ja-JP" sz="2800" dirty="0"/>
              <a:t>allows us to limit the space to a 90x90x90° region </a:t>
            </a:r>
            <a:r>
              <a:rPr lang="en-US" altLang="ja-JP" sz="2800" dirty="0" smtClean="0"/>
              <a:t>(see the discussion in the lecture on </a:t>
            </a:r>
            <a:r>
              <a:rPr lang="en-US" altLang="ja-JP" sz="2800" i="1" dirty="0" smtClean="0"/>
              <a:t>symmetry</a:t>
            </a:r>
            <a:r>
              <a:rPr lang="en-US" altLang="ja-JP" sz="2800" dirty="0" smtClean="0"/>
              <a:t>)</a:t>
            </a:r>
            <a:r>
              <a:rPr lang="en-US" altLang="ja-JP" sz="2800" dirty="0"/>
              <a:t>.</a:t>
            </a:r>
          </a:p>
          <a:p>
            <a:pPr>
              <a:lnSpc>
                <a:spcPct val="90000"/>
              </a:lnSpc>
            </a:pPr>
            <a:r>
              <a:rPr lang="en-US" altLang="ja-JP" sz="2800" dirty="0"/>
              <a:t>Intensity is limited, approximately to lines in the space, called [partial] fibers.</a:t>
            </a:r>
          </a:p>
          <a:p>
            <a:pPr>
              <a:lnSpc>
                <a:spcPct val="90000"/>
              </a:lnSpc>
            </a:pPr>
            <a:r>
              <a:rPr lang="en-US" altLang="ja-JP" sz="2800" dirty="0"/>
              <a:t>Since we dealing with intensities in a 3-parameter space, it is convenient to take </a:t>
            </a:r>
            <a:r>
              <a:rPr lang="en-US" altLang="ja-JP" sz="2800" i="1" dirty="0"/>
              <a:t>sections</a:t>
            </a:r>
            <a:r>
              <a:rPr lang="en-US" altLang="ja-JP" sz="2800" dirty="0"/>
              <a:t> through the space and make </a:t>
            </a:r>
            <a:r>
              <a:rPr lang="en-US" altLang="ja-JP" sz="2800" i="1" dirty="0"/>
              <a:t>contour maps</a:t>
            </a:r>
            <a:r>
              <a:rPr lang="en-US" altLang="ja-JP" sz="2800" dirty="0"/>
              <a:t>.</a:t>
            </a:r>
          </a:p>
          <a:p>
            <a:pPr>
              <a:lnSpc>
                <a:spcPct val="90000"/>
              </a:lnSpc>
            </a:pPr>
            <a:r>
              <a:rPr lang="en-US" altLang="ja-JP" sz="2800" dirty="0"/>
              <a:t>Example has sections with constant </a:t>
            </a:r>
            <a:r>
              <a:rPr lang="en-US" altLang="ja-JP" sz="2800" i="1" dirty="0">
                <a:latin typeface="Symbol" charset="2"/>
              </a:rPr>
              <a:t>f</a:t>
            </a:r>
            <a:r>
              <a:rPr lang="en-US" altLang="ja-JP" sz="2800" baseline="-25000" dirty="0"/>
              <a:t>2</a:t>
            </a:r>
            <a:r>
              <a:rPr lang="en-US" altLang="ja-JP" sz="2800" dirty="0"/>
              <a:t>.</a:t>
            </a:r>
            <a:endParaRPr lang="en-US" altLang="ja-JP" sz="2800" baseline="-25000" dirty="0"/>
          </a:p>
        </p:txBody>
      </p:sp>
      <p:sp>
        <p:nvSpPr>
          <p:cNvPr id="56325"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a:t>
            </a:r>
            <a:r>
              <a:rPr lang="en-US" altLang="ja-JP" sz="2000" dirty="0">
                <a:solidFill>
                  <a:srgbClr val="FF0000"/>
                </a:solidFill>
                <a:latin typeface="Cambria Math"/>
              </a:rPr>
              <a:t>Cartesian  </a:t>
            </a:r>
            <a:r>
              <a:rPr lang="en-US" altLang="ja-JP" sz="2000" dirty="0">
                <a:latin typeface="Cambria Math"/>
              </a:rPr>
              <a:t>Polar Components </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1EEFCEA3-EA5F-A643-BBE3-142D001FCEB7}" type="slidenum">
              <a:rPr lang="en-US" smtClean="0"/>
              <a:pPr>
                <a:defRPr/>
              </a:pPr>
              <a:t>29</a:t>
            </a:fld>
            <a:endParaRPr lang="en-US"/>
          </a:p>
        </p:txBody>
      </p:sp>
      <p:sp>
        <p:nvSpPr>
          <p:cNvPr id="78850" name="Rectangle 2"/>
          <p:cNvSpPr>
            <a:spLocks noGrp="1" noChangeArrowheads="1"/>
          </p:cNvSpPr>
          <p:nvPr>
            <p:ph type="title"/>
          </p:nvPr>
        </p:nvSpPr>
        <p:spPr>
          <a:xfrm>
            <a:off x="685800" y="0"/>
            <a:ext cx="7772400" cy="1143000"/>
          </a:xfrm>
        </p:spPr>
        <p:txBody>
          <a:bodyPr/>
          <a:lstStyle/>
          <a:p>
            <a:pPr>
              <a:defRPr/>
            </a:pPr>
            <a:r>
              <a:rPr lang="en-US">
                <a:ea typeface="+mj-ea"/>
                <a:cs typeface="+mj-cs"/>
              </a:rPr>
              <a:t>3D Animation in Euler Space</a:t>
            </a:r>
          </a:p>
        </p:txBody>
      </p:sp>
      <p:sp>
        <p:nvSpPr>
          <p:cNvPr id="58372" name="Rectangle 3"/>
          <p:cNvSpPr>
            <a:spLocks noGrp="1" noChangeArrowheads="1"/>
          </p:cNvSpPr>
          <p:nvPr>
            <p:ph type="body" idx="1"/>
          </p:nvPr>
        </p:nvSpPr>
        <p:spPr>
          <a:xfrm>
            <a:off x="685800" y="914400"/>
            <a:ext cx="7772400" cy="762000"/>
          </a:xfrm>
        </p:spPr>
        <p:txBody>
          <a:bodyPr/>
          <a:lstStyle/>
          <a:p>
            <a:r>
              <a:rPr lang="en-US" altLang="ja-JP"/>
              <a:t>Rolled commercial purity Al</a:t>
            </a:r>
          </a:p>
        </p:txBody>
      </p:sp>
      <p:sp>
        <p:nvSpPr>
          <p:cNvPr id="58373" name="Line 5"/>
          <p:cNvSpPr>
            <a:spLocks noChangeShapeType="1"/>
          </p:cNvSpPr>
          <p:nvPr/>
        </p:nvSpPr>
        <p:spPr bwMode="auto">
          <a:xfrm flipV="1">
            <a:off x="1676400" y="2895600"/>
            <a:ext cx="609600" cy="19050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58374" name="Line 6"/>
          <p:cNvSpPr>
            <a:spLocks noChangeShapeType="1"/>
          </p:cNvSpPr>
          <p:nvPr/>
        </p:nvSpPr>
        <p:spPr bwMode="auto">
          <a:xfrm flipH="1" flipV="1">
            <a:off x="838200" y="3238500"/>
            <a:ext cx="838200" cy="15240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58375" name="Line 7"/>
          <p:cNvSpPr>
            <a:spLocks noChangeShapeType="1"/>
          </p:cNvSpPr>
          <p:nvPr/>
        </p:nvSpPr>
        <p:spPr bwMode="auto">
          <a:xfrm flipH="1">
            <a:off x="241300" y="4787900"/>
            <a:ext cx="1447800" cy="2286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58376" name="Rectangle 8"/>
          <p:cNvSpPr>
            <a:spLocks noChangeArrowheads="1"/>
          </p:cNvSpPr>
          <p:nvPr/>
        </p:nvSpPr>
        <p:spPr bwMode="auto">
          <a:xfrm>
            <a:off x="1981200" y="2133600"/>
            <a:ext cx="679743" cy="707886"/>
          </a:xfrm>
          <a:prstGeom prst="rect">
            <a:avLst/>
          </a:prstGeom>
          <a:noFill/>
          <a:ln w="9525">
            <a:noFill/>
            <a:miter lim="800000"/>
            <a:headEnd/>
            <a:tailEnd/>
          </a:ln>
        </p:spPr>
        <p:txBody>
          <a:bodyPr wrap="none">
            <a:prstTxWarp prst="textNoShape">
              <a:avLst/>
            </a:prstTxWarp>
            <a:spAutoFit/>
          </a:bodyPr>
          <a:lstStyle/>
          <a:p>
            <a:r>
              <a:rPr lang="en-US" altLang="ja-JP" sz="4000" i="1" dirty="0">
                <a:solidFill>
                  <a:srgbClr val="FF0000"/>
                </a:solidFill>
                <a:latin typeface="Symbol" charset="2"/>
              </a:rPr>
              <a:t>f</a:t>
            </a:r>
            <a:r>
              <a:rPr lang="en-US" altLang="ja-JP" sz="4000" baseline="-25000" dirty="0">
                <a:solidFill>
                  <a:srgbClr val="FF0000"/>
                </a:solidFill>
                <a:latin typeface="Calibri"/>
              </a:rPr>
              <a:t>2</a:t>
            </a:r>
          </a:p>
        </p:txBody>
      </p:sp>
      <p:sp>
        <p:nvSpPr>
          <p:cNvPr id="58377" name="Rectangle 9"/>
          <p:cNvSpPr>
            <a:spLocks noChangeArrowheads="1"/>
          </p:cNvSpPr>
          <p:nvPr/>
        </p:nvSpPr>
        <p:spPr bwMode="auto">
          <a:xfrm>
            <a:off x="762000" y="4953000"/>
            <a:ext cx="679743" cy="707886"/>
          </a:xfrm>
          <a:prstGeom prst="rect">
            <a:avLst/>
          </a:prstGeom>
          <a:noFill/>
          <a:ln w="9525">
            <a:noFill/>
            <a:miter lim="800000"/>
            <a:headEnd/>
            <a:tailEnd/>
          </a:ln>
        </p:spPr>
        <p:txBody>
          <a:bodyPr wrap="none">
            <a:prstTxWarp prst="textNoShape">
              <a:avLst/>
            </a:prstTxWarp>
            <a:spAutoFit/>
          </a:bodyPr>
          <a:lstStyle/>
          <a:p>
            <a:r>
              <a:rPr lang="en-US" altLang="ja-JP" sz="4000" i="1" dirty="0">
                <a:solidFill>
                  <a:srgbClr val="FF0000"/>
                </a:solidFill>
                <a:latin typeface="Symbol" charset="2"/>
              </a:rPr>
              <a:t>f</a:t>
            </a:r>
            <a:r>
              <a:rPr lang="en-US" altLang="ja-JP" sz="4000" baseline="-25000" dirty="0">
                <a:solidFill>
                  <a:srgbClr val="FF0000"/>
                </a:solidFill>
                <a:latin typeface="Calibri"/>
              </a:rPr>
              <a:t>1</a:t>
            </a:r>
          </a:p>
        </p:txBody>
      </p:sp>
      <p:sp>
        <p:nvSpPr>
          <p:cNvPr id="58378" name="Rectangle 10"/>
          <p:cNvSpPr>
            <a:spLocks noChangeArrowheads="1"/>
          </p:cNvSpPr>
          <p:nvPr/>
        </p:nvSpPr>
        <p:spPr bwMode="auto">
          <a:xfrm>
            <a:off x="342900" y="3413125"/>
            <a:ext cx="659155" cy="707886"/>
          </a:xfrm>
          <a:prstGeom prst="rect">
            <a:avLst/>
          </a:prstGeom>
          <a:noFill/>
          <a:ln w="9525">
            <a:noFill/>
            <a:miter lim="800000"/>
            <a:headEnd/>
            <a:tailEnd/>
          </a:ln>
        </p:spPr>
        <p:txBody>
          <a:bodyPr wrap="none">
            <a:prstTxWarp prst="textNoShape">
              <a:avLst/>
            </a:prstTxWarp>
            <a:spAutoFit/>
          </a:bodyPr>
          <a:lstStyle/>
          <a:p>
            <a:r>
              <a:rPr lang="en-US" altLang="ja-JP" sz="4000" i="1" dirty="0">
                <a:solidFill>
                  <a:srgbClr val="FF0000"/>
                </a:solidFill>
                <a:latin typeface="Symbol" charset="2"/>
              </a:rPr>
              <a:t></a:t>
            </a:r>
            <a:endParaRPr lang="en-US" altLang="ja-JP" sz="4000" baseline="-25000" dirty="0">
              <a:solidFill>
                <a:srgbClr val="FF0000"/>
              </a:solidFill>
              <a:latin typeface="Calibri"/>
            </a:endParaRPr>
          </a:p>
        </p:txBody>
      </p:sp>
      <p:sp>
        <p:nvSpPr>
          <p:cNvPr id="58379" name="Text Box 11"/>
          <p:cNvSpPr txBox="1">
            <a:spLocks noChangeArrowheads="1"/>
          </p:cNvSpPr>
          <p:nvPr/>
        </p:nvSpPr>
        <p:spPr bwMode="auto">
          <a:xfrm>
            <a:off x="365125" y="6477000"/>
            <a:ext cx="8474075" cy="304800"/>
          </a:xfrm>
          <a:prstGeom prst="rect">
            <a:avLst/>
          </a:prstGeom>
          <a:noFill/>
          <a:ln w="9525">
            <a:noFill/>
            <a:miter lim="800000"/>
            <a:headEnd/>
            <a:tailEnd/>
          </a:ln>
        </p:spPr>
        <p:txBody>
          <a:bodyPr>
            <a:prstTxWarp prst="textNoShape">
              <a:avLst/>
            </a:prstTxWarp>
            <a:spAutoFit/>
          </a:bodyPr>
          <a:lstStyle/>
          <a:p>
            <a:r>
              <a:rPr lang="en-US" altLang="ja-JP" sz="1400" dirty="0">
                <a:latin typeface="Calibri"/>
              </a:rPr>
              <a:t>Animation shows a slice progressing up in </a:t>
            </a:r>
            <a:r>
              <a:rPr lang="en-US" altLang="ja-JP" sz="1400" i="1" dirty="0">
                <a:latin typeface="Symbol" charset="2"/>
                <a:sym typeface="Symbol" charset="2"/>
              </a:rPr>
              <a:t></a:t>
            </a:r>
            <a:r>
              <a:rPr lang="en-US" altLang="ja-JP" sz="1400" baseline="-25000" dirty="0">
                <a:latin typeface="Calibri"/>
              </a:rPr>
              <a:t>2</a:t>
            </a:r>
            <a:r>
              <a:rPr lang="en-US" altLang="ja-JP" sz="1400" dirty="0">
                <a:latin typeface="Calibri"/>
              </a:rPr>
              <a:t>; each slice is drawn at a 5° interval (slice number 18 = 90°)</a:t>
            </a:r>
            <a:endParaRPr lang="en-US" altLang="ja-JP" sz="1400" dirty="0">
              <a:latin typeface="Cambria Math"/>
            </a:endParaRPr>
          </a:p>
        </p:txBody>
      </p:sp>
      <p:sp>
        <p:nvSpPr>
          <p:cNvPr id="58380" name="Text Box 12"/>
          <p:cNvSpPr txBox="1">
            <a:spLocks noChangeArrowheads="1"/>
          </p:cNvSpPr>
          <p:nvPr/>
        </p:nvSpPr>
        <p:spPr bwMode="auto">
          <a:xfrm>
            <a:off x="3581400" y="1524000"/>
            <a:ext cx="4511675" cy="304800"/>
          </a:xfrm>
          <a:prstGeom prst="rect">
            <a:avLst/>
          </a:prstGeom>
          <a:noFill/>
          <a:ln w="9525">
            <a:noFill/>
            <a:miter lim="800000"/>
            <a:headEnd/>
            <a:tailEnd/>
          </a:ln>
        </p:spPr>
        <p:txBody>
          <a:bodyPr>
            <a:prstTxWarp prst="textNoShape">
              <a:avLst/>
            </a:prstTxWarp>
            <a:spAutoFit/>
          </a:bodyPr>
          <a:lstStyle/>
          <a:p>
            <a:r>
              <a:rPr lang="en-US" altLang="ja-JP" sz="1400" i="1" dirty="0">
                <a:latin typeface="Calibri"/>
              </a:rPr>
              <a:t>Animation made with DX - see </a:t>
            </a:r>
            <a:r>
              <a:rPr lang="en-US" altLang="ja-JP" sz="1400" i="1" dirty="0" err="1">
                <a:latin typeface="Calibri"/>
              </a:rPr>
              <a:t>www.opendx.org</a:t>
            </a:r>
            <a:endParaRPr lang="en-US" altLang="ja-JP" sz="1400" i="1" dirty="0">
              <a:latin typeface="Cambria Math"/>
            </a:endParaRPr>
          </a:p>
        </p:txBody>
      </p:sp>
      <p:pic>
        <p:nvPicPr>
          <p:cNvPr id="16" name="AlRBunge_Video_32bit.mov">
            <a:hlinkClick r:id="" action="ppaction://media"/>
          </p:cNvPr>
          <p:cNvPicPr/>
          <p:nvPr>
            <a:videoFile r:link="rId2"/>
            <p:extLst>
              <p:ext uri="{DAA4B4D4-6D71-4841-9C94-3DE7FCFB9230}">
                <p14:media xmlns:p14="http://schemas.microsoft.com/office/powerpoint/2010/main" r:link="rId1"/>
              </p:ext>
            </p:extLst>
          </p:nvPr>
        </p:nvPicPr>
        <p:blipFill>
          <a:blip r:embed="rId5"/>
          <a:stretch>
            <a:fillRect/>
          </a:stretch>
        </p:blipFill>
        <p:spPr>
          <a:xfrm>
            <a:off x="2667000" y="1828800"/>
            <a:ext cx="5994400" cy="44958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000"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6"/>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In Class Questions: 1</a:t>
            </a:r>
            <a:endParaRPr lang="ja-JP" altLang="en-US" dirty="0"/>
          </a:p>
        </p:txBody>
      </p:sp>
      <p:sp>
        <p:nvSpPr>
          <p:cNvPr id="3" name="Content Placeholder 2"/>
          <p:cNvSpPr>
            <a:spLocks noGrp="1"/>
          </p:cNvSpPr>
          <p:nvPr>
            <p:ph idx="1"/>
          </p:nvPr>
        </p:nvSpPr>
        <p:spPr>
          <a:xfrm>
            <a:off x="685800" y="1219200"/>
            <a:ext cx="7772400" cy="5029200"/>
          </a:xfrm>
        </p:spPr>
        <p:txBody>
          <a:bodyPr/>
          <a:lstStyle/>
          <a:p>
            <a:pPr marL="514350" indent="-514350">
              <a:buFont typeface="+mj-lt"/>
              <a:buAutoNum type="arabicPeriod"/>
            </a:pPr>
            <a:r>
              <a:rPr lang="en-US" altLang="ja-JP" sz="2800" dirty="0" smtClean="0"/>
              <a:t>Why does an orientation distribution (OD) require three parameters?</a:t>
            </a:r>
          </a:p>
          <a:p>
            <a:pPr marL="514350" indent="-514350">
              <a:buFont typeface="+mj-lt"/>
              <a:buAutoNum type="arabicPeriod"/>
            </a:pPr>
            <a:r>
              <a:rPr lang="en-US" altLang="ja-JP" sz="2800" dirty="0" smtClean="0"/>
              <a:t>What are the similarities and differences between an OD and a probability density function?</a:t>
            </a:r>
          </a:p>
          <a:p>
            <a:pPr marL="514350" indent="-514350">
              <a:buFont typeface="+mj-lt"/>
              <a:buAutoNum type="arabicPeriod"/>
            </a:pPr>
            <a:r>
              <a:rPr lang="en-US" altLang="ja-JP" sz="2800" dirty="0" smtClean="0"/>
              <a:t>What is the practical value of an OD (as compared to pole figures, e.g.)?</a:t>
            </a:r>
          </a:p>
          <a:p>
            <a:pPr marL="514350" indent="-514350">
              <a:buFont typeface="+mj-lt"/>
              <a:buAutoNum type="arabicPeriod"/>
            </a:pPr>
            <a:r>
              <a:rPr lang="en-US" altLang="ja-JP" sz="2800" dirty="0" smtClean="0"/>
              <a:t>Does an OD have to be parameterized with Euler angles?</a:t>
            </a:r>
          </a:p>
          <a:p>
            <a:pPr marL="514350" indent="-514350">
              <a:buFont typeface="+mj-lt"/>
              <a:buAutoNum type="arabicPeriod"/>
            </a:pPr>
            <a:r>
              <a:rPr lang="en-US" altLang="ja-JP" sz="2800" dirty="0" smtClean="0"/>
              <a:t>Against which Euler angles are ODs typically sectioned?</a:t>
            </a:r>
          </a:p>
          <a:p>
            <a:pPr marL="514350" indent="-514350">
              <a:buFont typeface="+mj-lt"/>
              <a:buAutoNum type="arabicPeriod"/>
            </a:pPr>
            <a:endParaRPr lang="ja-JP" altLang="en-US" sz="2800" dirty="0"/>
          </a:p>
        </p:txBody>
      </p:sp>
      <p:sp>
        <p:nvSpPr>
          <p:cNvPr id="4" name="Slide Number Placeholder 3"/>
          <p:cNvSpPr>
            <a:spLocks noGrp="1"/>
          </p:cNvSpPr>
          <p:nvPr>
            <p:ph type="sldNum" sz="quarter" idx="12"/>
          </p:nvPr>
        </p:nvSpPr>
        <p:spPr/>
        <p:txBody>
          <a:bodyPr/>
          <a:lstStyle/>
          <a:p>
            <a:pPr>
              <a:defRPr/>
            </a:pPr>
            <a:fld id="{E24DED5E-3CE6-7149-8CE7-1E3E14D0052F}"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a:spLocks noGrp="1"/>
          </p:cNvSpPr>
          <p:nvPr>
            <p:ph type="sldNum" sz="quarter" idx="12"/>
          </p:nvPr>
        </p:nvSpPr>
        <p:spPr/>
        <p:txBody>
          <a:bodyPr/>
          <a:lstStyle/>
          <a:p>
            <a:pPr>
              <a:defRPr/>
            </a:pPr>
            <a:fld id="{2D76BC2E-030A-534D-BB2A-1099C989F716}" type="slidenum">
              <a:rPr lang="en-US" smtClean="0"/>
              <a:pPr>
                <a:defRPr/>
              </a:pPr>
              <a:t>30</a:t>
            </a:fld>
            <a:endParaRPr lang="en-US"/>
          </a:p>
        </p:txBody>
      </p:sp>
      <p:sp>
        <p:nvSpPr>
          <p:cNvPr id="46082" name="Rectangle 2"/>
          <p:cNvSpPr>
            <a:spLocks noGrp="1" noChangeArrowheads="1"/>
          </p:cNvSpPr>
          <p:nvPr>
            <p:ph type="title"/>
          </p:nvPr>
        </p:nvSpPr>
        <p:spPr>
          <a:xfrm>
            <a:off x="685800" y="0"/>
            <a:ext cx="7772400" cy="914400"/>
          </a:xfrm>
        </p:spPr>
        <p:txBody>
          <a:bodyPr/>
          <a:lstStyle/>
          <a:p>
            <a:pPr>
              <a:defRPr/>
            </a:pPr>
            <a:r>
              <a:rPr lang="en-US">
                <a:ea typeface="+mj-ea"/>
                <a:cs typeface="+mj-cs"/>
              </a:rPr>
              <a:t>Cartesian Euler Space</a:t>
            </a:r>
          </a:p>
        </p:txBody>
      </p:sp>
      <p:graphicFrame>
        <p:nvGraphicFramePr>
          <p:cNvPr id="60418" name="Object 2"/>
          <p:cNvGraphicFramePr>
            <a:graphicFrameLocks noChangeAspect="1"/>
          </p:cNvGraphicFramePr>
          <p:nvPr/>
        </p:nvGraphicFramePr>
        <p:xfrm>
          <a:off x="2870200" y="1828800"/>
          <a:ext cx="5435600" cy="4645025"/>
        </p:xfrm>
        <a:graphic>
          <a:graphicData uri="http://schemas.openxmlformats.org/presentationml/2006/ole">
            <mc:AlternateContent xmlns:mc="http://schemas.openxmlformats.org/markup-compatibility/2006">
              <mc:Choice xmlns:v="urn:schemas-microsoft-com:vml" Requires="v">
                <p:oleObj spid="_x0000_s60434" name="Document" r:id="rId4" imgW="3403600" imgH="2908300" progId="Word.Document.8">
                  <p:embed/>
                </p:oleObj>
              </mc:Choice>
              <mc:Fallback>
                <p:oleObj name="Document" r:id="rId4" imgW="3403600" imgH="29083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200" y="1828800"/>
                        <a:ext cx="5435600" cy="464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0421" name="Line 4"/>
          <p:cNvSpPr>
            <a:spLocks noChangeShapeType="1"/>
          </p:cNvSpPr>
          <p:nvPr/>
        </p:nvSpPr>
        <p:spPr bwMode="auto">
          <a:xfrm flipV="1">
            <a:off x="2895600" y="2133600"/>
            <a:ext cx="1447800" cy="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0422" name="Line 5"/>
          <p:cNvSpPr>
            <a:spLocks noChangeShapeType="1"/>
          </p:cNvSpPr>
          <p:nvPr/>
        </p:nvSpPr>
        <p:spPr bwMode="auto">
          <a:xfrm flipH="1">
            <a:off x="1371600" y="2133600"/>
            <a:ext cx="1524000" cy="1295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0423" name="Text Box 6"/>
          <p:cNvSpPr txBox="1">
            <a:spLocks noChangeArrowheads="1"/>
          </p:cNvSpPr>
          <p:nvPr/>
        </p:nvSpPr>
        <p:spPr bwMode="auto">
          <a:xfrm>
            <a:off x="4556125" y="1403350"/>
            <a:ext cx="641271" cy="707886"/>
          </a:xfrm>
          <a:prstGeom prst="rect">
            <a:avLst/>
          </a:prstGeom>
          <a:noFill/>
          <a:ln w="9525">
            <a:noFill/>
            <a:miter lim="800000"/>
            <a:headEnd/>
            <a:tailEnd/>
          </a:ln>
        </p:spPr>
        <p:txBody>
          <a:bodyPr wrap="none">
            <a:prstTxWarp prst="textNoShape">
              <a:avLst/>
            </a:prstTxWarp>
            <a:spAutoFit/>
          </a:bodyPr>
          <a:lstStyle/>
          <a:p>
            <a:r>
              <a:rPr lang="en-US" altLang="ja-JP" sz="4000" dirty="0">
                <a:solidFill>
                  <a:srgbClr val="FF0000"/>
                </a:solidFill>
                <a:latin typeface="Symbol" charset="2"/>
              </a:rPr>
              <a:t>f</a:t>
            </a:r>
            <a:r>
              <a:rPr lang="en-US" altLang="ja-JP" sz="4000" baseline="-25000" dirty="0">
                <a:solidFill>
                  <a:srgbClr val="FF0000"/>
                </a:solidFill>
                <a:latin typeface="Cambria Math"/>
              </a:rPr>
              <a:t>1</a:t>
            </a:r>
            <a:endParaRPr lang="en-US" altLang="ja-JP" sz="4000" dirty="0">
              <a:solidFill>
                <a:srgbClr val="FF0000"/>
              </a:solidFill>
              <a:latin typeface="Cambria Math"/>
            </a:endParaRPr>
          </a:p>
        </p:txBody>
      </p:sp>
      <p:sp>
        <p:nvSpPr>
          <p:cNvPr id="60424" name="Text Box 7"/>
          <p:cNvSpPr txBox="1">
            <a:spLocks noChangeArrowheads="1"/>
          </p:cNvSpPr>
          <p:nvPr/>
        </p:nvSpPr>
        <p:spPr bwMode="auto">
          <a:xfrm>
            <a:off x="838200" y="2362200"/>
            <a:ext cx="571500" cy="701675"/>
          </a:xfrm>
          <a:prstGeom prst="rect">
            <a:avLst/>
          </a:prstGeom>
          <a:noFill/>
          <a:ln w="9525">
            <a:noFill/>
            <a:miter lim="800000"/>
            <a:headEnd/>
            <a:tailEnd/>
          </a:ln>
        </p:spPr>
        <p:txBody>
          <a:bodyPr wrap="none">
            <a:prstTxWarp prst="textNoShape">
              <a:avLst/>
            </a:prstTxWarp>
            <a:spAutoFit/>
          </a:bodyPr>
          <a:lstStyle/>
          <a:p>
            <a:r>
              <a:rPr lang="en-US" altLang="ja-JP" sz="4000" dirty="0">
                <a:solidFill>
                  <a:srgbClr val="FF0000"/>
                </a:solidFill>
                <a:latin typeface="Symbol" charset="2"/>
              </a:rPr>
              <a:t>F</a:t>
            </a:r>
            <a:endParaRPr lang="en-US" altLang="ja-JP" sz="4000" dirty="0">
              <a:solidFill>
                <a:srgbClr val="FF0000"/>
              </a:solidFill>
              <a:latin typeface="Cambria Math"/>
            </a:endParaRPr>
          </a:p>
        </p:txBody>
      </p:sp>
      <p:sp>
        <p:nvSpPr>
          <p:cNvPr id="60425" name="Line 8"/>
          <p:cNvSpPr>
            <a:spLocks noChangeShapeType="1"/>
          </p:cNvSpPr>
          <p:nvPr/>
        </p:nvSpPr>
        <p:spPr bwMode="auto">
          <a:xfrm>
            <a:off x="2895600" y="2133600"/>
            <a:ext cx="0" cy="2057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0426" name="Text Box 9"/>
          <p:cNvSpPr txBox="1">
            <a:spLocks noChangeArrowheads="1"/>
          </p:cNvSpPr>
          <p:nvPr/>
        </p:nvSpPr>
        <p:spPr bwMode="auto">
          <a:xfrm>
            <a:off x="2667000" y="4170363"/>
            <a:ext cx="641271" cy="707886"/>
          </a:xfrm>
          <a:prstGeom prst="rect">
            <a:avLst/>
          </a:prstGeom>
          <a:noFill/>
          <a:ln w="9525">
            <a:noFill/>
            <a:miter lim="800000"/>
            <a:headEnd/>
            <a:tailEnd/>
          </a:ln>
        </p:spPr>
        <p:txBody>
          <a:bodyPr wrap="none">
            <a:prstTxWarp prst="textNoShape">
              <a:avLst/>
            </a:prstTxWarp>
            <a:spAutoFit/>
          </a:bodyPr>
          <a:lstStyle/>
          <a:p>
            <a:r>
              <a:rPr lang="en-US" altLang="ja-JP" sz="4000" dirty="0">
                <a:solidFill>
                  <a:srgbClr val="FF0000"/>
                </a:solidFill>
                <a:latin typeface="Symbol" charset="2"/>
              </a:rPr>
              <a:t>f</a:t>
            </a:r>
            <a:r>
              <a:rPr lang="en-US" altLang="ja-JP" sz="4000" baseline="-25000" dirty="0">
                <a:solidFill>
                  <a:srgbClr val="FF0000"/>
                </a:solidFill>
                <a:latin typeface="Cambria Math"/>
              </a:rPr>
              <a:t>2</a:t>
            </a:r>
            <a:endParaRPr lang="en-US" altLang="ja-JP" sz="4000" dirty="0">
              <a:solidFill>
                <a:srgbClr val="FF0000"/>
              </a:solidFill>
              <a:latin typeface="Cambria Math"/>
            </a:endParaRPr>
          </a:p>
        </p:txBody>
      </p:sp>
      <p:sp>
        <p:nvSpPr>
          <p:cNvPr id="60427" name="Text Box 10"/>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a:t>
            </a:r>
            <a:r>
              <a:rPr lang="en-US" altLang="ja-JP" sz="2000" dirty="0">
                <a:solidFill>
                  <a:srgbClr val="FF0000"/>
                </a:solidFill>
                <a:latin typeface="Cambria Math"/>
              </a:rPr>
              <a:t>Cartesian  </a:t>
            </a:r>
            <a:r>
              <a:rPr lang="en-US" altLang="ja-JP" sz="2000" dirty="0">
                <a:latin typeface="Cambria Math"/>
              </a:rPr>
              <a:t>Polar Components </a:t>
            </a:r>
          </a:p>
        </p:txBody>
      </p:sp>
      <p:sp>
        <p:nvSpPr>
          <p:cNvPr id="60428" name="Text Box 11"/>
          <p:cNvSpPr txBox="1">
            <a:spLocks noChangeArrowheads="1"/>
          </p:cNvSpPr>
          <p:nvPr/>
        </p:nvSpPr>
        <p:spPr bwMode="auto">
          <a:xfrm>
            <a:off x="304800" y="6019800"/>
            <a:ext cx="3063875" cy="396875"/>
          </a:xfrm>
          <a:prstGeom prst="rect">
            <a:avLst/>
          </a:prstGeom>
          <a:noFill/>
          <a:ln w="9525">
            <a:noFill/>
            <a:miter lim="800000"/>
            <a:headEnd/>
            <a:tailEnd/>
          </a:ln>
        </p:spPr>
        <p:txBody>
          <a:bodyPr>
            <a:prstTxWarp prst="textNoShape">
              <a:avLst/>
            </a:prstTxWarp>
            <a:spAutoFit/>
          </a:bodyPr>
          <a:lstStyle/>
          <a:p>
            <a:r>
              <a:rPr lang="en-US" altLang="ja-JP" sz="2000" dirty="0">
                <a:latin typeface="Cambria Math"/>
              </a:rPr>
              <a:t>[</a:t>
            </a:r>
            <a:r>
              <a:rPr lang="en-US" altLang="ja-JP" sz="2000" dirty="0">
                <a:solidFill>
                  <a:srgbClr val="660066"/>
                </a:solidFill>
                <a:latin typeface="Cambria Math"/>
              </a:rPr>
              <a:t>Humphreys &amp; </a:t>
            </a:r>
            <a:r>
              <a:rPr lang="en-US" altLang="ja-JP" sz="2000" dirty="0" err="1">
                <a:solidFill>
                  <a:srgbClr val="660066"/>
                </a:solidFill>
                <a:latin typeface="Cambria Math"/>
              </a:rPr>
              <a:t>Hatherley</a:t>
            </a:r>
            <a:r>
              <a:rPr lang="en-US" altLang="ja-JP" sz="2000" dirty="0">
                <a:latin typeface="Cambria Math"/>
              </a:rPr>
              <a:t>]</a:t>
            </a:r>
          </a:p>
        </p:txBody>
      </p:sp>
      <p:sp>
        <p:nvSpPr>
          <p:cNvPr id="60429" name="Text Box 12"/>
          <p:cNvSpPr txBox="1">
            <a:spLocks noChangeArrowheads="1"/>
          </p:cNvSpPr>
          <p:nvPr/>
        </p:nvSpPr>
        <p:spPr bwMode="auto">
          <a:xfrm>
            <a:off x="457200" y="804332"/>
            <a:ext cx="8474075" cy="830997"/>
          </a:xfrm>
          <a:prstGeom prst="rect">
            <a:avLst/>
          </a:prstGeom>
          <a:noFill/>
          <a:ln w="9525">
            <a:noFill/>
            <a:miter lim="800000"/>
            <a:headEnd/>
            <a:tailEnd/>
          </a:ln>
        </p:spPr>
        <p:txBody>
          <a:bodyPr>
            <a:prstTxWarp prst="textNoShape">
              <a:avLst/>
            </a:prstTxWarp>
            <a:spAutoFit/>
          </a:bodyPr>
          <a:lstStyle/>
          <a:p>
            <a:r>
              <a:rPr lang="en-US" altLang="ja-JP" sz="1600" dirty="0">
                <a:latin typeface="Calibri"/>
              </a:rPr>
              <a:t>Line diagram shows a schematic of the beta-fiber typically found in an </a:t>
            </a:r>
            <a:r>
              <a:rPr lang="en-US" altLang="ja-JP" sz="1600" dirty="0" err="1">
                <a:latin typeface="Calibri"/>
              </a:rPr>
              <a:t>fcc</a:t>
            </a:r>
            <a:r>
              <a:rPr lang="en-US" altLang="ja-JP" sz="1600" dirty="0">
                <a:latin typeface="Calibri"/>
              </a:rPr>
              <a:t> rolling texture with major components labeled (see legend below)</a:t>
            </a:r>
            <a:r>
              <a:rPr lang="en-US" altLang="ja-JP" sz="1600" dirty="0" smtClean="0">
                <a:latin typeface="Calibri"/>
              </a:rPr>
              <a:t>.  The fibers labeled “alpha” and “gamma” correspond to lines of high intensity typically found in rolled bcc metals.</a:t>
            </a:r>
            <a:endParaRPr lang="en-US" altLang="ja-JP" sz="1600" dirty="0">
              <a:latin typeface="Cambria Math"/>
            </a:endParaRPr>
          </a:p>
        </p:txBody>
      </p:sp>
      <p:sp>
        <p:nvSpPr>
          <p:cNvPr id="60430" name="Text Box 13"/>
          <p:cNvSpPr txBox="1">
            <a:spLocks noChangeArrowheads="1"/>
          </p:cNvSpPr>
          <p:nvPr/>
        </p:nvSpPr>
        <p:spPr bwMode="auto">
          <a:xfrm>
            <a:off x="288925" y="3886200"/>
            <a:ext cx="2021231" cy="1631216"/>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libri"/>
              </a:rPr>
              <a:t>G: Goss</a:t>
            </a:r>
          </a:p>
          <a:p>
            <a:r>
              <a:rPr lang="en-US" altLang="ja-JP" sz="2000" dirty="0">
                <a:latin typeface="Calibri"/>
              </a:rPr>
              <a:t>B: Brass</a:t>
            </a:r>
          </a:p>
          <a:p>
            <a:r>
              <a:rPr lang="en-US" altLang="ja-JP" sz="2000" dirty="0">
                <a:latin typeface="Calibri"/>
              </a:rPr>
              <a:t>C: Copper</a:t>
            </a:r>
          </a:p>
          <a:p>
            <a:r>
              <a:rPr lang="en-US" altLang="ja-JP" sz="2000" dirty="0">
                <a:latin typeface="Calibri"/>
              </a:rPr>
              <a:t>D: Dillamore</a:t>
            </a:r>
          </a:p>
          <a:p>
            <a:r>
              <a:rPr lang="en-US" altLang="ja-JP" sz="2000" dirty="0">
                <a:latin typeface="Calibri"/>
              </a:rPr>
              <a:t>S: “S” component</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4"/>
          <p:cNvSpPr>
            <a:spLocks noGrp="1"/>
          </p:cNvSpPr>
          <p:nvPr>
            <p:ph type="sldNum" sz="quarter" idx="12"/>
          </p:nvPr>
        </p:nvSpPr>
        <p:spPr>
          <a:xfrm>
            <a:off x="76200" y="76200"/>
            <a:ext cx="685800" cy="457200"/>
          </a:xfrm>
        </p:spPr>
        <p:txBody>
          <a:bodyPr/>
          <a:lstStyle/>
          <a:p>
            <a:pPr algn="l">
              <a:defRPr/>
            </a:pPr>
            <a:fld id="{2278FF95-4C6B-8F4F-99D8-27C0A6FF011D}" type="slidenum">
              <a:rPr lang="en-US" smtClean="0"/>
              <a:pPr algn="l">
                <a:defRPr/>
              </a:pPr>
              <a:t>31</a:t>
            </a:fld>
            <a:endParaRPr lang="en-US"/>
          </a:p>
        </p:txBody>
      </p:sp>
      <p:sp>
        <p:nvSpPr>
          <p:cNvPr id="47106" name="Rectangle 2"/>
          <p:cNvSpPr>
            <a:spLocks noGrp="1" noChangeArrowheads="1"/>
          </p:cNvSpPr>
          <p:nvPr>
            <p:ph type="title"/>
          </p:nvPr>
        </p:nvSpPr>
        <p:spPr>
          <a:xfrm>
            <a:off x="990600" y="0"/>
            <a:ext cx="3429000" cy="1143000"/>
          </a:xfrm>
        </p:spPr>
        <p:txBody>
          <a:bodyPr/>
          <a:lstStyle/>
          <a:p>
            <a:pPr>
              <a:defRPr/>
            </a:pPr>
            <a:r>
              <a:rPr lang="en-US">
                <a:ea typeface="+mj-ea"/>
                <a:cs typeface="+mj-cs"/>
              </a:rPr>
              <a:t>OD Sections</a:t>
            </a:r>
          </a:p>
        </p:txBody>
      </p:sp>
      <p:graphicFrame>
        <p:nvGraphicFramePr>
          <p:cNvPr id="62466" name="Object 2"/>
          <p:cNvGraphicFramePr>
            <a:graphicFrameLocks noChangeAspect="1"/>
          </p:cNvGraphicFramePr>
          <p:nvPr/>
        </p:nvGraphicFramePr>
        <p:xfrm>
          <a:off x="685800" y="2362200"/>
          <a:ext cx="3606800" cy="3082925"/>
        </p:xfrm>
        <a:graphic>
          <a:graphicData uri="http://schemas.openxmlformats.org/presentationml/2006/ole">
            <mc:AlternateContent xmlns:mc="http://schemas.openxmlformats.org/markup-compatibility/2006">
              <mc:Choice xmlns:v="urn:schemas-microsoft-com:vml" Requires="v">
                <p:oleObj spid="_x0000_s62496" name="Document" r:id="rId4" imgW="3403600" imgH="2908300" progId="Word.Document.8">
                  <p:embed/>
                </p:oleObj>
              </mc:Choice>
              <mc:Fallback>
                <p:oleObj name="Document" r:id="rId4" imgW="3403600" imgH="29083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362200"/>
                        <a:ext cx="3606800" cy="308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2467" name="Object 3"/>
          <p:cNvGraphicFramePr>
            <a:graphicFrameLocks noChangeAspect="1"/>
          </p:cNvGraphicFramePr>
          <p:nvPr/>
        </p:nvGraphicFramePr>
        <p:xfrm>
          <a:off x="4191000" y="1447800"/>
          <a:ext cx="4152900" cy="4940300"/>
        </p:xfrm>
        <a:graphic>
          <a:graphicData uri="http://schemas.openxmlformats.org/presentationml/2006/ole">
            <mc:AlternateContent xmlns:mc="http://schemas.openxmlformats.org/markup-compatibility/2006">
              <mc:Choice xmlns:v="urn:schemas-microsoft-com:vml" Requires="v">
                <p:oleObj spid="_x0000_s62497" name="Document" r:id="rId6" imgW="4152900" imgH="4940300" progId="Word.Document.8">
                  <p:embed/>
                </p:oleObj>
              </mc:Choice>
              <mc:Fallback>
                <p:oleObj name="Document" r:id="rId6" imgW="4152900" imgH="4940300" progId="Word.Document.8">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1447800"/>
                        <a:ext cx="4152900" cy="494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2470" name="AutoShape 5"/>
          <p:cNvSpPr>
            <a:spLocks noChangeArrowheads="1"/>
          </p:cNvSpPr>
          <p:nvPr/>
        </p:nvSpPr>
        <p:spPr bwMode="auto">
          <a:xfrm>
            <a:off x="1008063" y="2719388"/>
            <a:ext cx="3048000" cy="381000"/>
          </a:xfrm>
          <a:prstGeom prst="flowChartInputOutput">
            <a:avLst/>
          </a:prstGeom>
          <a:noFill/>
          <a:ln w="57150">
            <a:solidFill>
              <a:srgbClr val="9900CC"/>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62471" name="Rectangle 6"/>
          <p:cNvSpPr>
            <a:spLocks noChangeArrowheads="1"/>
          </p:cNvSpPr>
          <p:nvPr/>
        </p:nvSpPr>
        <p:spPr bwMode="auto">
          <a:xfrm>
            <a:off x="4343400" y="1524000"/>
            <a:ext cx="990600" cy="990600"/>
          </a:xfrm>
          <a:prstGeom prst="rect">
            <a:avLst/>
          </a:prstGeom>
          <a:noFill/>
          <a:ln w="28575">
            <a:solidFill>
              <a:srgbClr val="9900CC"/>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62472" name="AutoShape 7"/>
          <p:cNvSpPr>
            <a:spLocks noChangeArrowheads="1"/>
          </p:cNvSpPr>
          <p:nvPr/>
        </p:nvSpPr>
        <p:spPr bwMode="auto">
          <a:xfrm>
            <a:off x="1001713" y="2868613"/>
            <a:ext cx="3048000" cy="381000"/>
          </a:xfrm>
          <a:prstGeom prst="flowChartInputOutput">
            <a:avLst/>
          </a:prstGeom>
          <a:noFill/>
          <a:ln w="57150">
            <a:solidFill>
              <a:srgbClr val="FF0000"/>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62473" name="Rectangle 8"/>
          <p:cNvSpPr>
            <a:spLocks noChangeArrowheads="1"/>
          </p:cNvSpPr>
          <p:nvPr/>
        </p:nvSpPr>
        <p:spPr bwMode="auto">
          <a:xfrm>
            <a:off x="5334000" y="1524000"/>
            <a:ext cx="990600" cy="990600"/>
          </a:xfrm>
          <a:prstGeom prst="rect">
            <a:avLst/>
          </a:prstGeom>
          <a:noFill/>
          <a:ln w="28575">
            <a:solidFill>
              <a:srgbClr val="FF0000"/>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62474" name="AutoShape 9"/>
          <p:cNvSpPr>
            <a:spLocks noChangeArrowheads="1"/>
          </p:cNvSpPr>
          <p:nvPr/>
        </p:nvSpPr>
        <p:spPr bwMode="auto">
          <a:xfrm>
            <a:off x="981075" y="3021013"/>
            <a:ext cx="3048000" cy="381000"/>
          </a:xfrm>
          <a:prstGeom prst="flowChartInputOutput">
            <a:avLst/>
          </a:prstGeom>
          <a:noFill/>
          <a:ln w="57150">
            <a:solidFill>
              <a:srgbClr val="008080"/>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62475" name="Rectangle 10"/>
          <p:cNvSpPr>
            <a:spLocks noChangeArrowheads="1"/>
          </p:cNvSpPr>
          <p:nvPr/>
        </p:nvSpPr>
        <p:spPr bwMode="auto">
          <a:xfrm>
            <a:off x="6324600" y="1524000"/>
            <a:ext cx="914400" cy="990600"/>
          </a:xfrm>
          <a:prstGeom prst="rect">
            <a:avLst/>
          </a:prstGeom>
          <a:noFill/>
          <a:ln w="28575">
            <a:solidFill>
              <a:srgbClr val="008080"/>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62476" name="AutoShape 11"/>
          <p:cNvSpPr>
            <a:spLocks noChangeArrowheads="1"/>
          </p:cNvSpPr>
          <p:nvPr/>
        </p:nvSpPr>
        <p:spPr bwMode="auto">
          <a:xfrm>
            <a:off x="990600" y="3173413"/>
            <a:ext cx="3048000" cy="381000"/>
          </a:xfrm>
          <a:prstGeom prst="flowChartInputOutput">
            <a:avLst/>
          </a:prstGeom>
          <a:noFill/>
          <a:ln w="57150">
            <a:solidFill>
              <a:srgbClr val="0000CC"/>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62477" name="Rectangle 12"/>
          <p:cNvSpPr>
            <a:spLocks noChangeArrowheads="1"/>
          </p:cNvSpPr>
          <p:nvPr/>
        </p:nvSpPr>
        <p:spPr bwMode="auto">
          <a:xfrm>
            <a:off x="7315200" y="1524000"/>
            <a:ext cx="914400" cy="990600"/>
          </a:xfrm>
          <a:prstGeom prst="rect">
            <a:avLst/>
          </a:prstGeom>
          <a:noFill/>
          <a:ln w="28575">
            <a:solidFill>
              <a:srgbClr val="0000CC"/>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62478" name="Rectangle 13"/>
          <p:cNvSpPr>
            <a:spLocks noChangeArrowheads="1"/>
          </p:cNvSpPr>
          <p:nvPr/>
        </p:nvSpPr>
        <p:spPr bwMode="auto">
          <a:xfrm>
            <a:off x="4343400" y="838200"/>
            <a:ext cx="1110100"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9900CC"/>
                </a:solidFill>
                <a:latin typeface="Symbol" charset="2"/>
              </a:rPr>
              <a:t>f</a:t>
            </a:r>
            <a:r>
              <a:rPr lang="en-US" altLang="ja-JP" baseline="-25000" dirty="0">
                <a:solidFill>
                  <a:srgbClr val="9900CC"/>
                </a:solidFill>
                <a:latin typeface="Cambria Math"/>
              </a:rPr>
              <a:t>2</a:t>
            </a:r>
            <a:r>
              <a:rPr lang="en-US" altLang="ja-JP" dirty="0">
                <a:solidFill>
                  <a:srgbClr val="9900CC"/>
                </a:solidFill>
                <a:latin typeface="Cambria Math"/>
              </a:rPr>
              <a:t> = 0°</a:t>
            </a:r>
          </a:p>
        </p:txBody>
      </p:sp>
      <p:sp>
        <p:nvSpPr>
          <p:cNvPr id="62479" name="Rectangle 14"/>
          <p:cNvSpPr>
            <a:spLocks noChangeArrowheads="1"/>
          </p:cNvSpPr>
          <p:nvPr/>
        </p:nvSpPr>
        <p:spPr bwMode="auto">
          <a:xfrm>
            <a:off x="5357813" y="590550"/>
            <a:ext cx="1110100"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r>
              <a:rPr lang="en-US" altLang="ja-JP" baseline="-25000" dirty="0">
                <a:solidFill>
                  <a:srgbClr val="FF0000"/>
                </a:solidFill>
                <a:latin typeface="Cambria Math"/>
              </a:rPr>
              <a:t>2</a:t>
            </a:r>
            <a:r>
              <a:rPr lang="en-US" altLang="ja-JP" dirty="0">
                <a:solidFill>
                  <a:srgbClr val="FF0000"/>
                </a:solidFill>
                <a:latin typeface="Cambria Math"/>
              </a:rPr>
              <a:t> = 5°</a:t>
            </a:r>
          </a:p>
        </p:txBody>
      </p:sp>
      <p:sp>
        <p:nvSpPr>
          <p:cNvPr id="62480" name="Rectangle 15"/>
          <p:cNvSpPr>
            <a:spLocks noChangeArrowheads="1"/>
          </p:cNvSpPr>
          <p:nvPr/>
        </p:nvSpPr>
        <p:spPr bwMode="auto">
          <a:xfrm>
            <a:off x="7262813" y="590550"/>
            <a:ext cx="1280519"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0000CC"/>
                </a:solidFill>
                <a:latin typeface="Symbol" charset="2"/>
              </a:rPr>
              <a:t>f</a:t>
            </a:r>
            <a:r>
              <a:rPr lang="en-US" altLang="ja-JP" baseline="-25000" dirty="0">
                <a:solidFill>
                  <a:srgbClr val="0000CC"/>
                </a:solidFill>
                <a:latin typeface="Cambria Math"/>
              </a:rPr>
              <a:t>2</a:t>
            </a:r>
            <a:r>
              <a:rPr lang="en-US" altLang="ja-JP" dirty="0">
                <a:solidFill>
                  <a:srgbClr val="0000CC"/>
                </a:solidFill>
                <a:latin typeface="Cambria Math"/>
              </a:rPr>
              <a:t> = 15°</a:t>
            </a:r>
          </a:p>
        </p:txBody>
      </p:sp>
      <p:sp>
        <p:nvSpPr>
          <p:cNvPr id="62481" name="Rectangle 16"/>
          <p:cNvSpPr>
            <a:spLocks noChangeArrowheads="1"/>
          </p:cNvSpPr>
          <p:nvPr/>
        </p:nvSpPr>
        <p:spPr bwMode="auto">
          <a:xfrm>
            <a:off x="6248400" y="914400"/>
            <a:ext cx="1280519"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008080"/>
                </a:solidFill>
                <a:latin typeface="Symbol" charset="2"/>
              </a:rPr>
              <a:t>f</a:t>
            </a:r>
            <a:r>
              <a:rPr lang="en-US" altLang="ja-JP" baseline="-25000" dirty="0">
                <a:solidFill>
                  <a:srgbClr val="008080"/>
                </a:solidFill>
                <a:latin typeface="Cambria Math"/>
              </a:rPr>
              <a:t>2</a:t>
            </a:r>
            <a:r>
              <a:rPr lang="en-US" altLang="ja-JP" dirty="0">
                <a:solidFill>
                  <a:srgbClr val="008080"/>
                </a:solidFill>
                <a:latin typeface="Cambria Math"/>
              </a:rPr>
              <a:t> = 10°</a:t>
            </a:r>
          </a:p>
        </p:txBody>
      </p:sp>
      <p:sp>
        <p:nvSpPr>
          <p:cNvPr id="62482" name="Line 18"/>
          <p:cNvSpPr>
            <a:spLocks noChangeShapeType="1"/>
          </p:cNvSpPr>
          <p:nvPr/>
        </p:nvSpPr>
        <p:spPr bwMode="auto">
          <a:xfrm flipV="1">
            <a:off x="533400" y="2286000"/>
            <a:ext cx="1447800" cy="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2483" name="Line 19"/>
          <p:cNvSpPr>
            <a:spLocks noChangeShapeType="1"/>
          </p:cNvSpPr>
          <p:nvPr/>
        </p:nvSpPr>
        <p:spPr bwMode="auto">
          <a:xfrm flipH="1">
            <a:off x="0" y="2286000"/>
            <a:ext cx="533400" cy="3810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2484" name="Text Box 20"/>
          <p:cNvSpPr txBox="1">
            <a:spLocks noChangeArrowheads="1"/>
          </p:cNvSpPr>
          <p:nvPr/>
        </p:nvSpPr>
        <p:spPr bwMode="auto">
          <a:xfrm>
            <a:off x="2193925" y="1555750"/>
            <a:ext cx="641271" cy="707886"/>
          </a:xfrm>
          <a:prstGeom prst="rect">
            <a:avLst/>
          </a:prstGeom>
          <a:noFill/>
          <a:ln w="9525">
            <a:noFill/>
            <a:miter lim="800000"/>
            <a:headEnd/>
            <a:tailEnd/>
          </a:ln>
        </p:spPr>
        <p:txBody>
          <a:bodyPr wrap="none">
            <a:prstTxWarp prst="textNoShape">
              <a:avLst/>
            </a:prstTxWarp>
            <a:spAutoFit/>
          </a:bodyPr>
          <a:lstStyle/>
          <a:p>
            <a:r>
              <a:rPr lang="en-US" altLang="ja-JP" sz="4000" dirty="0">
                <a:solidFill>
                  <a:srgbClr val="FF0000"/>
                </a:solidFill>
                <a:latin typeface="Symbol" charset="2"/>
              </a:rPr>
              <a:t>f</a:t>
            </a:r>
            <a:r>
              <a:rPr lang="en-US" altLang="ja-JP" sz="4000" baseline="-25000" dirty="0">
                <a:solidFill>
                  <a:srgbClr val="FF0000"/>
                </a:solidFill>
                <a:latin typeface="Cambria Math"/>
              </a:rPr>
              <a:t>1</a:t>
            </a:r>
            <a:endParaRPr lang="en-US" altLang="ja-JP" sz="4000" dirty="0">
              <a:solidFill>
                <a:srgbClr val="FF0000"/>
              </a:solidFill>
              <a:latin typeface="Cambria Math"/>
            </a:endParaRPr>
          </a:p>
        </p:txBody>
      </p:sp>
      <p:sp>
        <p:nvSpPr>
          <p:cNvPr id="62485" name="Text Box 21"/>
          <p:cNvSpPr txBox="1">
            <a:spLocks noChangeArrowheads="1"/>
          </p:cNvSpPr>
          <p:nvPr/>
        </p:nvSpPr>
        <p:spPr bwMode="auto">
          <a:xfrm>
            <a:off x="0" y="1371600"/>
            <a:ext cx="571500" cy="701675"/>
          </a:xfrm>
          <a:prstGeom prst="rect">
            <a:avLst/>
          </a:prstGeom>
          <a:noFill/>
          <a:ln w="9525">
            <a:noFill/>
            <a:miter lim="800000"/>
            <a:headEnd/>
            <a:tailEnd/>
          </a:ln>
        </p:spPr>
        <p:txBody>
          <a:bodyPr wrap="none">
            <a:prstTxWarp prst="textNoShape">
              <a:avLst/>
            </a:prstTxWarp>
            <a:spAutoFit/>
          </a:bodyPr>
          <a:lstStyle/>
          <a:p>
            <a:r>
              <a:rPr lang="en-US" altLang="ja-JP" sz="4000" dirty="0">
                <a:solidFill>
                  <a:srgbClr val="FF0000"/>
                </a:solidFill>
                <a:latin typeface="Symbol" charset="2"/>
              </a:rPr>
              <a:t>F</a:t>
            </a:r>
            <a:endParaRPr lang="en-US" altLang="ja-JP" sz="4000" dirty="0">
              <a:solidFill>
                <a:srgbClr val="FF0000"/>
              </a:solidFill>
              <a:latin typeface="Cambria Math"/>
            </a:endParaRPr>
          </a:p>
        </p:txBody>
      </p:sp>
      <p:sp>
        <p:nvSpPr>
          <p:cNvPr id="62486" name="Line 22"/>
          <p:cNvSpPr>
            <a:spLocks noChangeShapeType="1"/>
          </p:cNvSpPr>
          <p:nvPr/>
        </p:nvSpPr>
        <p:spPr bwMode="auto">
          <a:xfrm>
            <a:off x="533400" y="2286000"/>
            <a:ext cx="0" cy="2057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2487" name="Text Box 23"/>
          <p:cNvSpPr txBox="1">
            <a:spLocks noChangeArrowheads="1"/>
          </p:cNvSpPr>
          <p:nvPr/>
        </p:nvSpPr>
        <p:spPr bwMode="auto">
          <a:xfrm>
            <a:off x="228600" y="4322763"/>
            <a:ext cx="641271" cy="707886"/>
          </a:xfrm>
          <a:prstGeom prst="rect">
            <a:avLst/>
          </a:prstGeom>
          <a:noFill/>
          <a:ln w="9525">
            <a:noFill/>
            <a:miter lim="800000"/>
            <a:headEnd/>
            <a:tailEnd/>
          </a:ln>
        </p:spPr>
        <p:txBody>
          <a:bodyPr wrap="none">
            <a:prstTxWarp prst="textNoShape">
              <a:avLst/>
            </a:prstTxWarp>
            <a:spAutoFit/>
          </a:bodyPr>
          <a:lstStyle/>
          <a:p>
            <a:r>
              <a:rPr lang="en-US" altLang="ja-JP" sz="4000" dirty="0">
                <a:solidFill>
                  <a:srgbClr val="FF0000"/>
                </a:solidFill>
                <a:latin typeface="Symbol" charset="2"/>
              </a:rPr>
              <a:t>f</a:t>
            </a:r>
            <a:r>
              <a:rPr lang="en-US" altLang="ja-JP" sz="4000" baseline="-25000" dirty="0">
                <a:solidFill>
                  <a:srgbClr val="FF0000"/>
                </a:solidFill>
                <a:latin typeface="Cambria Math"/>
              </a:rPr>
              <a:t>2</a:t>
            </a:r>
            <a:endParaRPr lang="en-US" altLang="ja-JP" sz="4000" dirty="0">
              <a:solidFill>
                <a:srgbClr val="FF0000"/>
              </a:solidFill>
              <a:latin typeface="Cambria Math"/>
            </a:endParaRPr>
          </a:p>
        </p:txBody>
      </p:sp>
      <p:sp>
        <p:nvSpPr>
          <p:cNvPr id="62488" name="Text Box 2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a:t>
            </a:r>
            <a:r>
              <a:rPr lang="en-US" altLang="ja-JP" sz="2000" dirty="0">
                <a:solidFill>
                  <a:srgbClr val="FF0000"/>
                </a:solidFill>
                <a:latin typeface="Cambria Math"/>
              </a:rPr>
              <a:t>Cartesian  </a:t>
            </a:r>
            <a:r>
              <a:rPr lang="en-US" altLang="ja-JP" sz="2000" dirty="0">
                <a:latin typeface="Cambria Math"/>
              </a:rPr>
              <a:t>Polar Components </a:t>
            </a:r>
          </a:p>
        </p:txBody>
      </p:sp>
      <p:sp>
        <p:nvSpPr>
          <p:cNvPr id="62489" name="Text Box 25"/>
          <p:cNvSpPr txBox="1">
            <a:spLocks noChangeArrowheads="1"/>
          </p:cNvSpPr>
          <p:nvPr/>
        </p:nvSpPr>
        <p:spPr bwMode="auto">
          <a:xfrm>
            <a:off x="304800" y="5715000"/>
            <a:ext cx="3733800" cy="581025"/>
          </a:xfrm>
          <a:prstGeom prst="rect">
            <a:avLst/>
          </a:prstGeom>
          <a:noFill/>
          <a:ln w="9525">
            <a:noFill/>
            <a:miter lim="800000"/>
            <a:headEnd/>
            <a:tailEnd/>
          </a:ln>
        </p:spPr>
        <p:txBody>
          <a:bodyPr>
            <a:prstTxWarp prst="textNoShape">
              <a:avLst/>
            </a:prstTxWarp>
            <a:spAutoFit/>
          </a:bodyPr>
          <a:lstStyle/>
          <a:p>
            <a:r>
              <a:rPr lang="en-US" altLang="ja-JP" sz="1600" dirty="0">
                <a:latin typeface="Calibri"/>
              </a:rPr>
              <a:t>Sections are drawn as contour maps, one per value of </a:t>
            </a:r>
            <a:r>
              <a:rPr lang="en-US" altLang="ja-JP" sz="1600" i="1" dirty="0">
                <a:latin typeface="Symbol" charset="2"/>
                <a:sym typeface="Symbol" charset="2"/>
              </a:rPr>
              <a:t></a:t>
            </a:r>
            <a:r>
              <a:rPr lang="en-US" altLang="ja-JP" sz="1600" baseline="-25000" dirty="0">
                <a:latin typeface="Calibri"/>
              </a:rPr>
              <a:t>2</a:t>
            </a:r>
            <a:r>
              <a:rPr lang="en-US" altLang="ja-JP" sz="1600" dirty="0">
                <a:latin typeface="Calibri"/>
              </a:rPr>
              <a:t> (0, 5, 10 … 90°).</a:t>
            </a:r>
            <a:endParaRPr lang="en-US" altLang="ja-JP" sz="1600" dirty="0">
              <a:latin typeface="Cambria Math"/>
            </a:endParaRPr>
          </a:p>
        </p:txBody>
      </p:sp>
      <p:sp>
        <p:nvSpPr>
          <p:cNvPr id="62490" name="Text Box 26"/>
          <p:cNvSpPr txBox="1">
            <a:spLocks noChangeArrowheads="1"/>
          </p:cNvSpPr>
          <p:nvPr/>
        </p:nvSpPr>
        <p:spPr bwMode="auto">
          <a:xfrm>
            <a:off x="609600" y="990600"/>
            <a:ext cx="3733800" cy="581025"/>
          </a:xfrm>
          <a:prstGeom prst="rect">
            <a:avLst/>
          </a:prstGeom>
          <a:noFill/>
          <a:ln w="9525">
            <a:noFill/>
            <a:miter lim="800000"/>
            <a:headEnd/>
            <a:tailEnd/>
          </a:ln>
        </p:spPr>
        <p:txBody>
          <a:bodyPr>
            <a:prstTxWarp prst="textNoShape">
              <a:avLst/>
            </a:prstTxWarp>
            <a:spAutoFit/>
          </a:bodyPr>
          <a:lstStyle/>
          <a:p>
            <a:r>
              <a:rPr lang="en-US" altLang="ja-JP" sz="1600" dirty="0">
                <a:latin typeface="Calibri"/>
              </a:rPr>
              <a:t>Example of copper rolled to </a:t>
            </a:r>
            <a:r>
              <a:rPr lang="en-US" altLang="ja-JP" sz="1600" dirty="0" smtClean="0">
                <a:latin typeface="Calibri"/>
              </a:rPr>
              <a:t>90 % </a:t>
            </a:r>
            <a:r>
              <a:rPr lang="en-US" altLang="ja-JP" sz="1600" dirty="0">
                <a:latin typeface="Calibri"/>
              </a:rPr>
              <a:t>reduction in thickness (</a:t>
            </a:r>
            <a:r>
              <a:rPr lang="en-US" altLang="ja-JP" sz="1600" i="1" dirty="0">
                <a:latin typeface="Symbol" charset="2"/>
                <a:sym typeface="Symbol" charset="2"/>
              </a:rPr>
              <a:t></a:t>
            </a:r>
            <a:r>
              <a:rPr lang="en-US" altLang="ja-JP" sz="1600" dirty="0">
                <a:latin typeface="Calibri"/>
              </a:rPr>
              <a:t> ~ 2.5)</a:t>
            </a:r>
            <a:endParaRPr lang="en-US" altLang="ja-JP" sz="1600" dirty="0">
              <a:latin typeface="Cambria Math"/>
            </a:endParaRPr>
          </a:p>
        </p:txBody>
      </p:sp>
      <p:sp>
        <p:nvSpPr>
          <p:cNvPr id="47131" name="Text Box 27"/>
          <p:cNvSpPr txBox="1">
            <a:spLocks noChangeArrowheads="1"/>
          </p:cNvSpPr>
          <p:nvPr/>
        </p:nvSpPr>
        <p:spPr bwMode="auto">
          <a:xfrm>
            <a:off x="4527550" y="1781175"/>
            <a:ext cx="352080" cy="461665"/>
          </a:xfrm>
          <a:prstGeom prst="rect">
            <a:avLst/>
          </a:prstGeom>
          <a:noFill/>
          <a:ln w="9525">
            <a:noFill/>
            <a:miter lim="800000"/>
            <a:headEnd/>
            <a:tailEnd/>
          </a:ln>
          <a:effectLst/>
        </p:spPr>
        <p:txBody>
          <a:bodyPr wrap="none">
            <a:prstTxWarp prst="textNoShape">
              <a:avLst/>
            </a:prstTxWarp>
            <a:spAutoFit/>
          </a:bodyPr>
          <a:lstStyle/>
          <a:p>
            <a:pPr>
              <a:defRPr/>
            </a:pPr>
            <a:r>
              <a:rPr lang="en-US" dirty="0">
                <a:solidFill>
                  <a:srgbClr val="FF0000"/>
                </a:solidFill>
                <a:effectLst>
                  <a:outerShdw blurRad="38100" dist="38100" dir="2700000" algn="tl">
                    <a:srgbClr val="DDDDDD"/>
                  </a:outerShdw>
                </a:effectLst>
                <a:latin typeface="Calibri"/>
              </a:rPr>
              <a:t>B</a:t>
            </a:r>
            <a:endParaRPr lang="en-US" dirty="0">
              <a:effectLst>
                <a:outerShdw blurRad="38100" dist="38100" dir="2700000" algn="tl">
                  <a:srgbClr val="DDDDDD"/>
                </a:outerShdw>
              </a:effectLst>
              <a:latin typeface="Calibri"/>
            </a:endParaRPr>
          </a:p>
        </p:txBody>
      </p:sp>
      <p:sp>
        <p:nvSpPr>
          <p:cNvPr id="47132" name="Text Box 28"/>
          <p:cNvSpPr txBox="1">
            <a:spLocks noChangeArrowheads="1"/>
          </p:cNvSpPr>
          <p:nvPr/>
        </p:nvSpPr>
        <p:spPr bwMode="auto">
          <a:xfrm>
            <a:off x="4470400" y="2933700"/>
            <a:ext cx="326081" cy="461665"/>
          </a:xfrm>
          <a:prstGeom prst="rect">
            <a:avLst/>
          </a:prstGeom>
          <a:noFill/>
          <a:ln w="9525">
            <a:noFill/>
            <a:miter lim="800000"/>
            <a:headEnd/>
            <a:tailEnd/>
          </a:ln>
          <a:effectLst/>
        </p:spPr>
        <p:txBody>
          <a:bodyPr wrap="none">
            <a:prstTxWarp prst="textNoShape">
              <a:avLst/>
            </a:prstTxWarp>
            <a:spAutoFit/>
          </a:bodyPr>
          <a:lstStyle/>
          <a:p>
            <a:pPr>
              <a:defRPr/>
            </a:pPr>
            <a:r>
              <a:rPr lang="en-US" dirty="0">
                <a:solidFill>
                  <a:srgbClr val="FF0000"/>
                </a:solidFill>
                <a:effectLst>
                  <a:outerShdw blurRad="38100" dist="38100" dir="2700000" algn="tl">
                    <a:srgbClr val="DDDDDD"/>
                  </a:outerShdw>
                </a:effectLst>
                <a:latin typeface="Calibri"/>
              </a:rPr>
              <a:t>S</a:t>
            </a:r>
            <a:endParaRPr lang="en-US" dirty="0">
              <a:effectLst>
                <a:outerShdw blurRad="38100" dist="38100" dir="2700000" algn="tl">
                  <a:srgbClr val="DDDDDD"/>
                </a:outerShdw>
              </a:effectLst>
              <a:latin typeface="Calibri"/>
            </a:endParaRPr>
          </a:p>
        </p:txBody>
      </p:sp>
      <p:sp>
        <p:nvSpPr>
          <p:cNvPr id="47134" name="Text Box 30"/>
          <p:cNvSpPr txBox="1">
            <a:spLocks noChangeArrowheads="1"/>
          </p:cNvSpPr>
          <p:nvPr/>
        </p:nvSpPr>
        <p:spPr bwMode="auto">
          <a:xfrm>
            <a:off x="6089650" y="3581400"/>
            <a:ext cx="348773" cy="461665"/>
          </a:xfrm>
          <a:prstGeom prst="rect">
            <a:avLst/>
          </a:prstGeom>
          <a:noFill/>
          <a:ln w="9525">
            <a:noFill/>
            <a:miter lim="800000"/>
            <a:headEnd/>
            <a:tailEnd/>
          </a:ln>
          <a:effectLst/>
        </p:spPr>
        <p:txBody>
          <a:bodyPr wrap="none">
            <a:prstTxWarp prst="textNoShape">
              <a:avLst/>
            </a:prstTxWarp>
            <a:spAutoFit/>
          </a:bodyPr>
          <a:lstStyle/>
          <a:p>
            <a:pPr>
              <a:defRPr/>
            </a:pPr>
            <a:r>
              <a:rPr lang="en-US" dirty="0">
                <a:solidFill>
                  <a:srgbClr val="FF0000"/>
                </a:solidFill>
                <a:effectLst>
                  <a:outerShdw blurRad="38100" dist="38100" dir="2700000" algn="tl">
                    <a:srgbClr val="DDDDDD"/>
                  </a:outerShdw>
                </a:effectLst>
                <a:latin typeface="Calibri"/>
              </a:rPr>
              <a:t>C</a:t>
            </a:r>
            <a:endParaRPr lang="en-US" dirty="0">
              <a:effectLst>
                <a:outerShdw blurRad="38100" dist="38100" dir="2700000" algn="tl">
                  <a:srgbClr val="DDDDDD"/>
                </a:outerShdw>
              </a:effectLst>
              <a:latin typeface="Calibri"/>
            </a:endParaRPr>
          </a:p>
        </p:txBody>
      </p:sp>
      <p:sp>
        <p:nvSpPr>
          <p:cNvPr id="47135" name="Text Box 31"/>
          <p:cNvSpPr txBox="1">
            <a:spLocks noChangeArrowheads="1"/>
          </p:cNvSpPr>
          <p:nvPr/>
        </p:nvSpPr>
        <p:spPr bwMode="auto">
          <a:xfrm>
            <a:off x="5937250" y="3581400"/>
            <a:ext cx="374021" cy="461665"/>
          </a:xfrm>
          <a:prstGeom prst="rect">
            <a:avLst/>
          </a:prstGeom>
          <a:noFill/>
          <a:ln w="9525">
            <a:noFill/>
            <a:miter lim="800000"/>
            <a:headEnd/>
            <a:tailEnd/>
          </a:ln>
          <a:effectLst/>
        </p:spPr>
        <p:txBody>
          <a:bodyPr wrap="none">
            <a:prstTxWarp prst="textNoShape">
              <a:avLst/>
            </a:prstTxWarp>
            <a:spAutoFit/>
          </a:bodyPr>
          <a:lstStyle/>
          <a:p>
            <a:pPr>
              <a:defRPr/>
            </a:pPr>
            <a:r>
              <a:rPr lang="en-US" dirty="0">
                <a:solidFill>
                  <a:srgbClr val="FF0000"/>
                </a:solidFill>
                <a:effectLst>
                  <a:outerShdw blurRad="38100" dist="38100" dir="2700000" algn="tl">
                    <a:srgbClr val="DDDDDD"/>
                  </a:outerShdw>
                </a:effectLst>
                <a:latin typeface="Calibri"/>
              </a:rPr>
              <a:t>D</a:t>
            </a:r>
            <a:endParaRPr lang="en-US" dirty="0">
              <a:effectLst>
                <a:outerShdw blurRad="38100" dist="38100" dir="2700000" algn="tl">
                  <a:srgbClr val="DDDDDD"/>
                </a:outerShdw>
              </a:effectLst>
              <a:latin typeface="Calibri"/>
            </a:endParaRPr>
          </a:p>
        </p:txBody>
      </p:sp>
      <p:sp>
        <p:nvSpPr>
          <p:cNvPr id="47136" name="Text Box 32"/>
          <p:cNvSpPr txBox="1">
            <a:spLocks noChangeArrowheads="1"/>
          </p:cNvSpPr>
          <p:nvPr/>
        </p:nvSpPr>
        <p:spPr bwMode="auto">
          <a:xfrm>
            <a:off x="4165600" y="1781175"/>
            <a:ext cx="378830" cy="461665"/>
          </a:xfrm>
          <a:prstGeom prst="rect">
            <a:avLst/>
          </a:prstGeom>
          <a:noFill/>
          <a:ln w="9525">
            <a:noFill/>
            <a:miter lim="800000"/>
            <a:headEnd/>
            <a:tailEnd/>
          </a:ln>
          <a:effectLst/>
        </p:spPr>
        <p:txBody>
          <a:bodyPr wrap="none">
            <a:prstTxWarp prst="textNoShape">
              <a:avLst/>
            </a:prstTxWarp>
            <a:spAutoFit/>
          </a:bodyPr>
          <a:lstStyle/>
          <a:p>
            <a:pPr>
              <a:defRPr/>
            </a:pPr>
            <a:r>
              <a:rPr lang="en-US" dirty="0">
                <a:solidFill>
                  <a:srgbClr val="FF0000"/>
                </a:solidFill>
                <a:effectLst>
                  <a:outerShdw blurRad="38100" dist="38100" dir="2700000" algn="tl">
                    <a:srgbClr val="DDDDDD"/>
                  </a:outerShdw>
                </a:effectLst>
                <a:latin typeface="Calibri"/>
              </a:rPr>
              <a:t>G</a:t>
            </a:r>
            <a:endParaRPr lang="en-US" dirty="0">
              <a:effectLst>
                <a:outerShdw blurRad="38100" dist="38100" dir="2700000" algn="tl">
                  <a:srgbClr val="DDDDDD"/>
                </a:outerShdw>
              </a:effectLst>
              <a:latin typeface="Calibri"/>
            </a:endParaRPr>
          </a:p>
        </p:txBody>
      </p:sp>
      <p:sp>
        <p:nvSpPr>
          <p:cNvPr id="33" name="Text Box 11"/>
          <p:cNvSpPr txBox="1">
            <a:spLocks noChangeArrowheads="1"/>
          </p:cNvSpPr>
          <p:nvPr/>
        </p:nvSpPr>
        <p:spPr bwMode="auto">
          <a:xfrm>
            <a:off x="1050925" y="5334000"/>
            <a:ext cx="3063875" cy="276999"/>
          </a:xfrm>
          <a:prstGeom prst="rect">
            <a:avLst/>
          </a:prstGeom>
          <a:noFill/>
          <a:ln w="9525">
            <a:noFill/>
            <a:miter lim="800000"/>
            <a:headEnd/>
            <a:tailEnd/>
          </a:ln>
        </p:spPr>
        <p:txBody>
          <a:bodyPr>
            <a:prstTxWarp prst="textNoShape">
              <a:avLst/>
            </a:prstTxWarp>
            <a:spAutoFit/>
          </a:bodyPr>
          <a:lstStyle/>
          <a:p>
            <a:r>
              <a:rPr lang="en-US" altLang="ja-JP" sz="1200" dirty="0">
                <a:solidFill>
                  <a:srgbClr val="660066"/>
                </a:solidFill>
                <a:latin typeface="Cambria Math"/>
              </a:rPr>
              <a:t>[Humphreys &amp; </a:t>
            </a:r>
            <a:r>
              <a:rPr lang="en-US" altLang="ja-JP" sz="1200" dirty="0" err="1">
                <a:solidFill>
                  <a:srgbClr val="660066"/>
                </a:solidFill>
                <a:latin typeface="Cambria Math"/>
              </a:rPr>
              <a:t>Hatherley</a:t>
            </a:r>
            <a:r>
              <a:rPr lang="en-US" altLang="ja-JP" sz="1200" dirty="0">
                <a:solidFill>
                  <a:srgbClr val="660066"/>
                </a:solidFill>
                <a:latin typeface="Cambria Math"/>
              </a:rPr>
              <a:t>]</a:t>
            </a:r>
          </a:p>
        </p:txBody>
      </p:sp>
      <p:sp>
        <p:nvSpPr>
          <p:cNvPr id="34" name="Text Box 11"/>
          <p:cNvSpPr txBox="1">
            <a:spLocks noChangeArrowheads="1"/>
          </p:cNvSpPr>
          <p:nvPr/>
        </p:nvSpPr>
        <p:spPr bwMode="auto">
          <a:xfrm>
            <a:off x="7696199" y="1219200"/>
            <a:ext cx="1219201" cy="276999"/>
          </a:xfrm>
          <a:prstGeom prst="rect">
            <a:avLst/>
          </a:prstGeom>
          <a:noFill/>
          <a:ln w="9525">
            <a:noFill/>
            <a:miter lim="800000"/>
            <a:headEnd/>
            <a:tailEnd/>
          </a:ln>
        </p:spPr>
        <p:txBody>
          <a:bodyPr wrap="square">
            <a:prstTxWarp prst="textNoShape">
              <a:avLst/>
            </a:prstTxWarp>
            <a:spAutoFit/>
          </a:bodyPr>
          <a:lstStyle/>
          <a:p>
            <a:r>
              <a:rPr lang="en-US" altLang="ja-JP" sz="1200" dirty="0" smtClean="0">
                <a:solidFill>
                  <a:srgbClr val="660066"/>
                </a:solidFill>
                <a:latin typeface="Cambria Math"/>
              </a:rPr>
              <a:t>[Bunge]</a:t>
            </a:r>
            <a:endParaRPr lang="en-US" altLang="ja-JP" sz="1200" dirty="0">
              <a:solidFill>
                <a:srgbClr val="660066"/>
              </a:solidFill>
              <a:latin typeface="Cambria Math"/>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p:txBody>
          <a:bodyPr/>
          <a:lstStyle/>
          <a:p>
            <a:pPr>
              <a:defRPr/>
            </a:pPr>
            <a:fld id="{AB0C7677-3A65-6846-8B8F-968212A55623}" type="slidenum">
              <a:rPr lang="en-US" smtClean="0"/>
              <a:pPr>
                <a:defRPr/>
              </a:pPr>
              <a:t>32</a:t>
            </a:fld>
            <a:endParaRPr lang="en-US"/>
          </a:p>
        </p:txBody>
      </p:sp>
      <p:sp>
        <p:nvSpPr>
          <p:cNvPr id="13314" name="Rectangle 2"/>
          <p:cNvSpPr>
            <a:spLocks noGrp="1" noChangeArrowheads="1"/>
          </p:cNvSpPr>
          <p:nvPr>
            <p:ph type="title"/>
          </p:nvPr>
        </p:nvSpPr>
        <p:spPr>
          <a:xfrm>
            <a:off x="533400" y="76200"/>
            <a:ext cx="8305800" cy="838200"/>
          </a:xfrm>
        </p:spPr>
        <p:txBody>
          <a:bodyPr/>
          <a:lstStyle/>
          <a:p>
            <a:pPr>
              <a:defRPr/>
            </a:pPr>
            <a:r>
              <a:rPr lang="en-US" sz="4000">
                <a:ea typeface="+mj-ea"/>
                <a:cs typeface="+mj-cs"/>
              </a:rPr>
              <a:t>Example of OD in Bunge Euler Space</a:t>
            </a:r>
          </a:p>
        </p:txBody>
      </p:sp>
      <p:graphicFrame>
        <p:nvGraphicFramePr>
          <p:cNvPr id="64514" name="Object 2"/>
          <p:cNvGraphicFramePr>
            <a:graphicFrameLocks noChangeAspect="1"/>
          </p:cNvGraphicFramePr>
          <p:nvPr/>
        </p:nvGraphicFramePr>
        <p:xfrm>
          <a:off x="4191000" y="1447800"/>
          <a:ext cx="4152900" cy="4940300"/>
        </p:xfrm>
        <a:graphic>
          <a:graphicData uri="http://schemas.openxmlformats.org/presentationml/2006/ole">
            <mc:AlternateContent xmlns:mc="http://schemas.openxmlformats.org/markup-compatibility/2006">
              <mc:Choice xmlns:v="urn:schemas-microsoft-com:vml" Requires="v">
                <p:oleObj spid="_x0000_s64531" name="Document" r:id="rId4" imgW="4152900" imgH="4940300" progId="Word.Document.8">
                  <p:embed/>
                </p:oleObj>
              </mc:Choice>
              <mc:Fallback>
                <p:oleObj name="Document" r:id="rId4" imgW="4152900" imgH="49403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447800"/>
                        <a:ext cx="4152900" cy="494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4517" name="Text Box 4"/>
          <p:cNvSpPr txBox="1">
            <a:spLocks noChangeArrowheads="1"/>
          </p:cNvSpPr>
          <p:nvPr/>
        </p:nvSpPr>
        <p:spPr bwMode="auto">
          <a:xfrm>
            <a:off x="457200" y="1447800"/>
            <a:ext cx="3581400" cy="3785652"/>
          </a:xfrm>
          <a:prstGeom prst="rect">
            <a:avLst/>
          </a:prstGeom>
          <a:noFill/>
          <a:ln w="9525">
            <a:noFill/>
            <a:miter lim="800000"/>
            <a:headEnd/>
            <a:tailEnd/>
          </a:ln>
        </p:spPr>
        <p:txBody>
          <a:bodyPr>
            <a:prstTxWarp prst="textNoShape">
              <a:avLst/>
            </a:prstTxWarp>
            <a:spAutoFit/>
          </a:bodyPr>
          <a:lstStyle/>
          <a:p>
            <a:r>
              <a:rPr lang="en-US" altLang="ja-JP" sz="2000" dirty="0">
                <a:latin typeface="Calibri"/>
              </a:rPr>
              <a:t>•  OD is represented by a</a:t>
            </a:r>
            <a:br>
              <a:rPr lang="en-US" altLang="ja-JP" sz="2000" dirty="0">
                <a:latin typeface="Calibri"/>
              </a:rPr>
            </a:br>
            <a:r>
              <a:rPr lang="en-US" altLang="ja-JP" sz="2000" dirty="0">
                <a:latin typeface="Calibri"/>
              </a:rPr>
              <a:t>series of </a:t>
            </a:r>
            <a:r>
              <a:rPr lang="en-US" altLang="ja-JP" sz="2000" i="1" dirty="0">
                <a:latin typeface="Calibri"/>
              </a:rPr>
              <a:t>sections</a:t>
            </a:r>
            <a:r>
              <a:rPr lang="en-US" altLang="ja-JP" sz="2000" dirty="0">
                <a:latin typeface="Calibri"/>
              </a:rPr>
              <a:t>, i.e. one</a:t>
            </a:r>
            <a:br>
              <a:rPr lang="en-US" altLang="ja-JP" sz="2000" dirty="0">
                <a:latin typeface="Calibri"/>
              </a:rPr>
            </a:br>
            <a:r>
              <a:rPr lang="en-US" altLang="ja-JP" sz="2000" dirty="0">
                <a:latin typeface="Calibri"/>
              </a:rPr>
              <a:t>(square) box per section.</a:t>
            </a:r>
          </a:p>
          <a:p>
            <a:r>
              <a:rPr lang="en-US" altLang="ja-JP" sz="2000" dirty="0">
                <a:latin typeface="Calibri"/>
              </a:rPr>
              <a:t>•  Each section shows the</a:t>
            </a:r>
            <a:br>
              <a:rPr lang="en-US" altLang="ja-JP" sz="2000" dirty="0">
                <a:latin typeface="Calibri"/>
              </a:rPr>
            </a:br>
            <a:r>
              <a:rPr lang="en-US" altLang="ja-JP" sz="2000" dirty="0">
                <a:latin typeface="Calibri"/>
              </a:rPr>
              <a:t>variation of the OD intensity</a:t>
            </a:r>
            <a:br>
              <a:rPr lang="en-US" altLang="ja-JP" sz="2000" dirty="0">
                <a:latin typeface="Calibri"/>
              </a:rPr>
            </a:br>
            <a:r>
              <a:rPr lang="en-US" altLang="ja-JP" sz="2000" dirty="0">
                <a:latin typeface="Calibri"/>
              </a:rPr>
              <a:t>for a fixed value of the third</a:t>
            </a:r>
            <a:br>
              <a:rPr lang="en-US" altLang="ja-JP" sz="2000" dirty="0">
                <a:latin typeface="Calibri"/>
              </a:rPr>
            </a:br>
            <a:r>
              <a:rPr lang="en-US" altLang="ja-JP" sz="2000" dirty="0">
                <a:latin typeface="Calibri"/>
              </a:rPr>
              <a:t>angle.</a:t>
            </a:r>
          </a:p>
          <a:p>
            <a:r>
              <a:rPr lang="en-US" altLang="ja-JP" sz="2000" dirty="0">
                <a:latin typeface="Calibri"/>
              </a:rPr>
              <a:t>•  Contour plots interpolate</a:t>
            </a:r>
            <a:br>
              <a:rPr lang="en-US" altLang="ja-JP" sz="2000" dirty="0">
                <a:latin typeface="Calibri"/>
              </a:rPr>
            </a:br>
            <a:r>
              <a:rPr lang="en-US" altLang="ja-JP" sz="2000" dirty="0">
                <a:latin typeface="Calibri"/>
              </a:rPr>
              <a:t>between discrete points.</a:t>
            </a:r>
          </a:p>
          <a:p>
            <a:r>
              <a:rPr lang="en-US" altLang="ja-JP" sz="2000" dirty="0">
                <a:latin typeface="Calibri"/>
              </a:rPr>
              <a:t>•  High intensities mean that the corresponding orientation is common (occurs frequently).</a:t>
            </a:r>
          </a:p>
        </p:txBody>
      </p:sp>
      <p:sp>
        <p:nvSpPr>
          <p:cNvPr id="64518" name="Line 5"/>
          <p:cNvSpPr>
            <a:spLocks noChangeShapeType="1"/>
          </p:cNvSpPr>
          <p:nvPr/>
        </p:nvSpPr>
        <p:spPr bwMode="auto">
          <a:xfrm>
            <a:off x="4191000" y="1219200"/>
            <a:ext cx="1524000" cy="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4519" name="Line 7"/>
          <p:cNvSpPr>
            <a:spLocks noChangeShapeType="1"/>
          </p:cNvSpPr>
          <p:nvPr/>
        </p:nvSpPr>
        <p:spPr bwMode="auto">
          <a:xfrm>
            <a:off x="4191000" y="1219200"/>
            <a:ext cx="0" cy="1676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4520" name="Text Box 8"/>
          <p:cNvSpPr txBox="1">
            <a:spLocks noChangeArrowheads="1"/>
          </p:cNvSpPr>
          <p:nvPr/>
        </p:nvSpPr>
        <p:spPr bwMode="auto">
          <a:xfrm>
            <a:off x="5851525" y="712788"/>
            <a:ext cx="458629"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r>
              <a:rPr lang="en-US" altLang="ja-JP" baseline="-25000" dirty="0">
                <a:solidFill>
                  <a:srgbClr val="FF0000"/>
                </a:solidFill>
                <a:latin typeface="Cambria Math"/>
              </a:rPr>
              <a:t>1</a:t>
            </a:r>
            <a:endParaRPr lang="en-US" altLang="ja-JP" dirty="0">
              <a:solidFill>
                <a:srgbClr val="FF0000"/>
              </a:solidFill>
              <a:latin typeface="Cambria Math"/>
            </a:endParaRPr>
          </a:p>
        </p:txBody>
      </p:sp>
      <p:sp>
        <p:nvSpPr>
          <p:cNvPr id="64521" name="Text Box 9"/>
          <p:cNvSpPr txBox="1">
            <a:spLocks noChangeArrowheads="1"/>
          </p:cNvSpPr>
          <p:nvPr/>
        </p:nvSpPr>
        <p:spPr bwMode="auto">
          <a:xfrm>
            <a:off x="3581400" y="2590800"/>
            <a:ext cx="417513" cy="457200"/>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endParaRPr lang="en-US" altLang="ja-JP" dirty="0">
              <a:solidFill>
                <a:srgbClr val="FF0000"/>
              </a:solidFill>
              <a:latin typeface="Cambria Math"/>
            </a:endParaRPr>
          </a:p>
        </p:txBody>
      </p:sp>
      <p:sp>
        <p:nvSpPr>
          <p:cNvPr id="64522" name="Rectangle 10"/>
          <p:cNvSpPr>
            <a:spLocks noChangeArrowheads="1"/>
          </p:cNvSpPr>
          <p:nvPr/>
        </p:nvSpPr>
        <p:spPr bwMode="auto">
          <a:xfrm>
            <a:off x="7239000" y="1524000"/>
            <a:ext cx="990600" cy="990600"/>
          </a:xfrm>
          <a:prstGeom prst="rect">
            <a:avLst/>
          </a:prstGeom>
          <a:noFill/>
          <a:ln w="38100">
            <a:solidFill>
              <a:schemeClr val="accent2"/>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64523" name="Text Box 11"/>
          <p:cNvSpPr txBox="1">
            <a:spLocks noChangeArrowheads="1"/>
          </p:cNvSpPr>
          <p:nvPr/>
        </p:nvSpPr>
        <p:spPr bwMode="auto">
          <a:xfrm>
            <a:off x="6918325" y="838200"/>
            <a:ext cx="1994356" cy="461665"/>
          </a:xfrm>
          <a:prstGeom prst="rect">
            <a:avLst/>
          </a:prstGeom>
          <a:noFill/>
          <a:ln w="9525">
            <a:noFill/>
            <a:miter lim="800000"/>
            <a:headEnd/>
            <a:tailEnd/>
          </a:ln>
        </p:spPr>
        <p:txBody>
          <a:bodyPr wrap="none">
            <a:prstTxWarp prst="textNoShape">
              <a:avLst/>
            </a:prstTxWarp>
            <a:spAutoFit/>
          </a:bodyPr>
          <a:lstStyle/>
          <a:p>
            <a:r>
              <a:rPr lang="en-US" altLang="ja-JP" dirty="0">
                <a:solidFill>
                  <a:schemeClr val="accent2"/>
                </a:solidFill>
                <a:latin typeface="Cambria Math"/>
              </a:rPr>
              <a:t>Section at 15°</a:t>
            </a:r>
          </a:p>
        </p:txBody>
      </p:sp>
      <p:sp>
        <p:nvSpPr>
          <p:cNvPr id="64524" name="Text Box 12"/>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a:t>
            </a:r>
            <a:r>
              <a:rPr lang="en-US" altLang="ja-JP" sz="2000" dirty="0">
                <a:solidFill>
                  <a:srgbClr val="FF0000"/>
                </a:solidFill>
                <a:latin typeface="Cambria Math"/>
              </a:rPr>
              <a:t>Cartesian  </a:t>
            </a:r>
            <a:r>
              <a:rPr lang="en-US" altLang="ja-JP" sz="2000" dirty="0">
                <a:latin typeface="Cambria Math"/>
              </a:rPr>
              <a:t>Polar Components </a:t>
            </a:r>
          </a:p>
        </p:txBody>
      </p:sp>
      <p:sp>
        <p:nvSpPr>
          <p:cNvPr id="14" name="Text Box 11"/>
          <p:cNvSpPr txBox="1">
            <a:spLocks noChangeArrowheads="1"/>
          </p:cNvSpPr>
          <p:nvPr/>
        </p:nvSpPr>
        <p:spPr bwMode="auto">
          <a:xfrm>
            <a:off x="7696199" y="1219200"/>
            <a:ext cx="1219201" cy="276999"/>
          </a:xfrm>
          <a:prstGeom prst="rect">
            <a:avLst/>
          </a:prstGeom>
          <a:noFill/>
          <a:ln w="9525">
            <a:noFill/>
            <a:miter lim="800000"/>
            <a:headEnd/>
            <a:tailEnd/>
          </a:ln>
        </p:spPr>
        <p:txBody>
          <a:bodyPr wrap="square">
            <a:prstTxWarp prst="textNoShape">
              <a:avLst/>
            </a:prstTxWarp>
            <a:spAutoFit/>
          </a:bodyPr>
          <a:lstStyle/>
          <a:p>
            <a:r>
              <a:rPr lang="en-US" altLang="ja-JP" sz="1200" dirty="0" smtClean="0">
                <a:solidFill>
                  <a:srgbClr val="660066"/>
                </a:solidFill>
                <a:latin typeface="Cambria Math"/>
              </a:rPr>
              <a:t>[Bunge]</a:t>
            </a:r>
            <a:endParaRPr lang="en-US" altLang="ja-JP" sz="1200" dirty="0">
              <a:solidFill>
                <a:srgbClr val="660066"/>
              </a:solidFill>
              <a:latin typeface="Cambria Math"/>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p:txBody>
          <a:bodyPr/>
          <a:lstStyle/>
          <a:p>
            <a:pPr>
              <a:defRPr/>
            </a:pPr>
            <a:fld id="{6476B802-A569-D043-959B-05DF76A3B1A8}" type="slidenum">
              <a:rPr lang="en-US" smtClean="0"/>
              <a:pPr>
                <a:defRPr/>
              </a:pPr>
              <a:t>33</a:t>
            </a:fld>
            <a:endParaRPr lang="en-US"/>
          </a:p>
        </p:txBody>
      </p:sp>
      <p:sp>
        <p:nvSpPr>
          <p:cNvPr id="14339" name="Rectangle 3"/>
          <p:cNvSpPr>
            <a:spLocks noChangeArrowheads="1"/>
          </p:cNvSpPr>
          <p:nvPr/>
        </p:nvSpPr>
        <p:spPr bwMode="auto">
          <a:xfrm>
            <a:off x="685800" y="228600"/>
            <a:ext cx="3200400" cy="2514600"/>
          </a:xfrm>
          <a:prstGeom prst="rect">
            <a:avLst/>
          </a:prstGeom>
          <a:noFill/>
          <a:ln w="9525">
            <a:noFill/>
            <a:miter lim="800000"/>
            <a:headEnd/>
            <a:tailEnd/>
          </a:ln>
          <a:effectLst/>
        </p:spPr>
        <p:txBody>
          <a:bodyPr anchor="ctr">
            <a:prstTxWarp prst="textNoShape">
              <a:avLst/>
            </a:prstTxWarp>
          </a:bodyPr>
          <a:lstStyle/>
          <a:p>
            <a:pPr algn="ctr">
              <a:defRPr/>
            </a:pPr>
            <a:r>
              <a:rPr lang="en-US" sz="4400" i="1" dirty="0">
                <a:solidFill>
                  <a:srgbClr val="0000CC"/>
                </a:solidFill>
                <a:effectLst>
                  <a:outerShdw blurRad="38100" dist="38100" dir="2700000" algn="tl">
                    <a:srgbClr val="DDDDDD"/>
                  </a:outerShdw>
                </a:effectLst>
                <a:latin typeface="Cambria Math"/>
              </a:rPr>
              <a:t>Example of OD in Bunge Euler Space, contd.</a:t>
            </a:r>
          </a:p>
        </p:txBody>
      </p:sp>
      <p:graphicFrame>
        <p:nvGraphicFramePr>
          <p:cNvPr id="66562" name="Object 2"/>
          <p:cNvGraphicFramePr>
            <a:graphicFrameLocks noChangeAspect="1"/>
          </p:cNvGraphicFramePr>
          <p:nvPr/>
        </p:nvGraphicFramePr>
        <p:xfrm>
          <a:off x="4191000" y="1447800"/>
          <a:ext cx="4152900" cy="4940300"/>
        </p:xfrm>
        <a:graphic>
          <a:graphicData uri="http://schemas.openxmlformats.org/presentationml/2006/ole">
            <mc:AlternateContent xmlns:mc="http://schemas.openxmlformats.org/markup-compatibility/2006">
              <mc:Choice xmlns:v="urn:schemas-microsoft-com:vml" Requires="v">
                <p:oleObj spid="_x0000_s66579" name="Document" r:id="rId4" imgW="4152900" imgH="4940300" progId="Word.Document.8">
                  <p:embed/>
                </p:oleObj>
              </mc:Choice>
              <mc:Fallback>
                <p:oleObj name="Document" r:id="rId4" imgW="4152900" imgH="49403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447800"/>
                        <a:ext cx="4152900" cy="494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6565" name="Text Box 5"/>
          <p:cNvSpPr txBox="1">
            <a:spLocks noChangeArrowheads="1"/>
          </p:cNvSpPr>
          <p:nvPr/>
        </p:nvSpPr>
        <p:spPr bwMode="auto">
          <a:xfrm>
            <a:off x="255588" y="3022600"/>
            <a:ext cx="3935412" cy="3046988"/>
          </a:xfrm>
          <a:prstGeom prst="rect">
            <a:avLst/>
          </a:prstGeom>
          <a:noFill/>
          <a:ln w="9525">
            <a:noFill/>
            <a:miter lim="800000"/>
            <a:headEnd/>
            <a:tailEnd/>
          </a:ln>
        </p:spPr>
        <p:txBody>
          <a:bodyPr>
            <a:prstTxWarp prst="textNoShape">
              <a:avLst/>
            </a:prstTxWarp>
            <a:spAutoFit/>
          </a:bodyPr>
          <a:lstStyle/>
          <a:p>
            <a:r>
              <a:rPr lang="en-US" altLang="ja-JP" dirty="0">
                <a:latin typeface="Cambria Math"/>
              </a:rPr>
              <a:t>This OD shows the texture</a:t>
            </a:r>
            <a:br>
              <a:rPr lang="en-US" altLang="ja-JP" dirty="0">
                <a:latin typeface="Cambria Math"/>
              </a:rPr>
            </a:br>
            <a:r>
              <a:rPr lang="en-US" altLang="ja-JP" dirty="0">
                <a:latin typeface="Cambria Math"/>
              </a:rPr>
              <a:t>of a cold rolled copper sheet.</a:t>
            </a:r>
            <a:br>
              <a:rPr lang="en-US" altLang="ja-JP" dirty="0">
                <a:latin typeface="Cambria Math"/>
              </a:rPr>
            </a:br>
            <a:r>
              <a:rPr lang="en-US" altLang="ja-JP" dirty="0">
                <a:latin typeface="Cambria Math"/>
              </a:rPr>
              <a:t>Most of the intensity is</a:t>
            </a:r>
            <a:br>
              <a:rPr lang="en-US" altLang="ja-JP" dirty="0">
                <a:latin typeface="Cambria Math"/>
              </a:rPr>
            </a:br>
            <a:r>
              <a:rPr lang="en-US" altLang="ja-JP" dirty="0">
                <a:latin typeface="Cambria Math"/>
              </a:rPr>
              <a:t>concentrated along a </a:t>
            </a:r>
            <a:r>
              <a:rPr lang="en-US" altLang="ja-JP" i="1" dirty="0">
                <a:latin typeface="Cambria Math"/>
              </a:rPr>
              <a:t>fiber</a:t>
            </a:r>
            <a:r>
              <a:rPr lang="en-US" altLang="ja-JP" dirty="0">
                <a:latin typeface="Cambria Math"/>
              </a:rPr>
              <a:t>.</a:t>
            </a:r>
          </a:p>
          <a:p>
            <a:r>
              <a:rPr lang="en-US" altLang="ja-JP" dirty="0">
                <a:latin typeface="Cambria Math"/>
              </a:rPr>
              <a:t>Think of “connect the dots!”</a:t>
            </a:r>
            <a:br>
              <a:rPr lang="en-US" altLang="ja-JP" dirty="0">
                <a:latin typeface="Cambria Math"/>
              </a:rPr>
            </a:br>
            <a:r>
              <a:rPr lang="en-US" altLang="ja-JP" dirty="0">
                <a:latin typeface="Cambria Math"/>
              </a:rPr>
              <a:t/>
            </a:r>
            <a:br>
              <a:rPr lang="en-US" altLang="ja-JP" dirty="0">
                <a:latin typeface="Cambria Math"/>
              </a:rPr>
            </a:br>
            <a:r>
              <a:rPr lang="en-US" altLang="ja-JP" dirty="0">
                <a:latin typeface="Cambria Math"/>
              </a:rPr>
              <a:t>The technical name for this is the </a:t>
            </a:r>
            <a:r>
              <a:rPr lang="en-US" altLang="ja-JP" i="1" dirty="0">
                <a:latin typeface="Cambria Math"/>
              </a:rPr>
              <a:t>beta fiber.</a:t>
            </a:r>
            <a:endParaRPr lang="en-US" altLang="ja-JP" dirty="0">
              <a:latin typeface="Cambria Math"/>
            </a:endParaRPr>
          </a:p>
        </p:txBody>
      </p:sp>
      <p:sp>
        <p:nvSpPr>
          <p:cNvPr id="66566" name="Freeform 6"/>
          <p:cNvSpPr>
            <a:spLocks/>
          </p:cNvSpPr>
          <p:nvPr/>
        </p:nvSpPr>
        <p:spPr bwMode="auto">
          <a:xfrm>
            <a:off x="4724400" y="1981200"/>
            <a:ext cx="2895600" cy="152400"/>
          </a:xfrm>
          <a:custGeom>
            <a:avLst/>
            <a:gdLst>
              <a:gd name="T0" fmla="*/ 0 w 1824"/>
              <a:gd name="T1" fmla="*/ 0 h 96"/>
              <a:gd name="T2" fmla="*/ 1572577500 w 1824"/>
              <a:gd name="T3" fmla="*/ 120967500 h 96"/>
              <a:gd name="T4" fmla="*/ 2147483647 w 1824"/>
              <a:gd name="T5" fmla="*/ 120967500 h 96"/>
              <a:gd name="T6" fmla="*/ 2147483647 w 1824"/>
              <a:gd name="T7" fmla="*/ 241935000 h 96"/>
              <a:gd name="T8" fmla="*/ 0 60000 65536"/>
              <a:gd name="T9" fmla="*/ 0 60000 65536"/>
              <a:gd name="T10" fmla="*/ 0 60000 65536"/>
              <a:gd name="T11" fmla="*/ 0 60000 65536"/>
              <a:gd name="T12" fmla="*/ 0 w 1824"/>
              <a:gd name="T13" fmla="*/ 0 h 96"/>
              <a:gd name="T14" fmla="*/ 1824 w 1824"/>
              <a:gd name="T15" fmla="*/ 96 h 96"/>
            </a:gdLst>
            <a:ahLst/>
            <a:cxnLst>
              <a:cxn ang="T8">
                <a:pos x="T0" y="T1"/>
              </a:cxn>
              <a:cxn ang="T9">
                <a:pos x="T2" y="T3"/>
              </a:cxn>
              <a:cxn ang="T10">
                <a:pos x="T4" y="T5"/>
              </a:cxn>
              <a:cxn ang="T11">
                <a:pos x="T6" y="T7"/>
              </a:cxn>
            </a:cxnLst>
            <a:rect l="T12" t="T13" r="T14" b="T15"/>
            <a:pathLst>
              <a:path w="1824" h="96">
                <a:moveTo>
                  <a:pt x="0" y="0"/>
                </a:moveTo>
                <a:cubicBezTo>
                  <a:pt x="212" y="20"/>
                  <a:pt x="424" y="40"/>
                  <a:pt x="624" y="48"/>
                </a:cubicBezTo>
                <a:cubicBezTo>
                  <a:pt x="823" y="55"/>
                  <a:pt x="1000" y="40"/>
                  <a:pt x="1200" y="48"/>
                </a:cubicBezTo>
                <a:cubicBezTo>
                  <a:pt x="1399" y="55"/>
                  <a:pt x="1611" y="75"/>
                  <a:pt x="1824" y="96"/>
                </a:cubicBezTo>
              </a:path>
            </a:pathLst>
          </a:custGeom>
          <a:noFill/>
          <a:ln w="38100">
            <a:solidFill>
              <a:srgbClr val="FF000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6567" name="Line 7"/>
          <p:cNvSpPr>
            <a:spLocks noChangeShapeType="1"/>
          </p:cNvSpPr>
          <p:nvPr/>
        </p:nvSpPr>
        <p:spPr bwMode="auto">
          <a:xfrm flipH="1">
            <a:off x="4724400" y="2133600"/>
            <a:ext cx="2895600" cy="990600"/>
          </a:xfrm>
          <a:prstGeom prst="line">
            <a:avLst/>
          </a:prstGeom>
          <a:noFill/>
          <a:ln w="38100">
            <a:solidFill>
              <a:srgbClr val="FF0000"/>
            </a:solidFill>
            <a:prstDash val="sysDot"/>
            <a:round/>
            <a:headEnd/>
            <a:tailEnd/>
          </a:ln>
        </p:spPr>
        <p:txBody>
          <a:bodyPr wrap="none" anchor="ctr">
            <a:prstTxWarp prst="textNoShape">
              <a:avLst/>
            </a:prstTxWarp>
          </a:bodyPr>
          <a:lstStyle/>
          <a:p>
            <a:endParaRPr lang="ja-JP" altLang="en-US" dirty="0">
              <a:latin typeface="Calibri"/>
            </a:endParaRPr>
          </a:p>
        </p:txBody>
      </p:sp>
      <p:sp>
        <p:nvSpPr>
          <p:cNvPr id="66568" name="Freeform 8"/>
          <p:cNvSpPr>
            <a:spLocks/>
          </p:cNvSpPr>
          <p:nvPr/>
        </p:nvSpPr>
        <p:spPr bwMode="auto">
          <a:xfrm>
            <a:off x="4724400" y="3124200"/>
            <a:ext cx="3124200" cy="228600"/>
          </a:xfrm>
          <a:custGeom>
            <a:avLst/>
            <a:gdLst>
              <a:gd name="T0" fmla="*/ 0 w 1968"/>
              <a:gd name="T1" fmla="*/ 0 h 144"/>
              <a:gd name="T2" fmla="*/ 1693545000 w 1968"/>
              <a:gd name="T3" fmla="*/ 241935000 h 144"/>
              <a:gd name="T4" fmla="*/ 2147483647 w 1968"/>
              <a:gd name="T5" fmla="*/ 241935000 h 144"/>
              <a:gd name="T6" fmla="*/ 2147483647 w 1968"/>
              <a:gd name="T7" fmla="*/ 362902500 h 144"/>
              <a:gd name="T8" fmla="*/ 0 60000 65536"/>
              <a:gd name="T9" fmla="*/ 0 60000 65536"/>
              <a:gd name="T10" fmla="*/ 0 60000 65536"/>
              <a:gd name="T11" fmla="*/ 0 60000 65536"/>
              <a:gd name="T12" fmla="*/ 0 w 1968"/>
              <a:gd name="T13" fmla="*/ 0 h 144"/>
              <a:gd name="T14" fmla="*/ 1968 w 1968"/>
              <a:gd name="T15" fmla="*/ 144 h 144"/>
            </a:gdLst>
            <a:ahLst/>
            <a:cxnLst>
              <a:cxn ang="T8">
                <a:pos x="T0" y="T1"/>
              </a:cxn>
              <a:cxn ang="T9">
                <a:pos x="T2" y="T3"/>
              </a:cxn>
              <a:cxn ang="T10">
                <a:pos x="T4" y="T5"/>
              </a:cxn>
              <a:cxn ang="T11">
                <a:pos x="T6" y="T7"/>
              </a:cxn>
            </a:cxnLst>
            <a:rect l="T12" t="T13" r="T14" b="T15"/>
            <a:pathLst>
              <a:path w="1968" h="144">
                <a:moveTo>
                  <a:pt x="0" y="0"/>
                </a:moveTo>
                <a:cubicBezTo>
                  <a:pt x="224" y="40"/>
                  <a:pt x="448" y="80"/>
                  <a:pt x="672" y="96"/>
                </a:cubicBezTo>
                <a:cubicBezTo>
                  <a:pt x="895" y="111"/>
                  <a:pt x="1128" y="88"/>
                  <a:pt x="1344" y="96"/>
                </a:cubicBezTo>
                <a:cubicBezTo>
                  <a:pt x="1559" y="103"/>
                  <a:pt x="1763" y="123"/>
                  <a:pt x="1968" y="144"/>
                </a:cubicBezTo>
              </a:path>
            </a:pathLst>
          </a:custGeom>
          <a:noFill/>
          <a:ln w="38100">
            <a:solidFill>
              <a:srgbClr val="FF000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6569" name="Line 9"/>
          <p:cNvSpPr>
            <a:spLocks noChangeShapeType="1"/>
          </p:cNvSpPr>
          <p:nvPr/>
        </p:nvSpPr>
        <p:spPr bwMode="auto">
          <a:xfrm flipH="1">
            <a:off x="4953000" y="3352800"/>
            <a:ext cx="2895600" cy="990600"/>
          </a:xfrm>
          <a:prstGeom prst="line">
            <a:avLst/>
          </a:prstGeom>
          <a:noFill/>
          <a:ln w="38100">
            <a:solidFill>
              <a:srgbClr val="FF0000"/>
            </a:solidFill>
            <a:prstDash val="sysDot"/>
            <a:round/>
            <a:headEnd/>
            <a:tailEnd/>
          </a:ln>
        </p:spPr>
        <p:txBody>
          <a:bodyPr wrap="none" anchor="ctr">
            <a:prstTxWarp prst="textNoShape">
              <a:avLst/>
            </a:prstTxWarp>
          </a:bodyPr>
          <a:lstStyle/>
          <a:p>
            <a:endParaRPr lang="ja-JP" altLang="en-US" dirty="0">
              <a:latin typeface="Calibri"/>
            </a:endParaRPr>
          </a:p>
        </p:txBody>
      </p:sp>
      <p:sp>
        <p:nvSpPr>
          <p:cNvPr id="66570" name="Freeform 10"/>
          <p:cNvSpPr>
            <a:spLocks/>
          </p:cNvSpPr>
          <p:nvPr/>
        </p:nvSpPr>
        <p:spPr bwMode="auto">
          <a:xfrm>
            <a:off x="4953000" y="4343400"/>
            <a:ext cx="1981200" cy="87313"/>
          </a:xfrm>
          <a:custGeom>
            <a:avLst/>
            <a:gdLst>
              <a:gd name="T0" fmla="*/ 0 w 1248"/>
              <a:gd name="T1" fmla="*/ 0 h 55"/>
              <a:gd name="T2" fmla="*/ 1572577500 w 1248"/>
              <a:gd name="T3" fmla="*/ 120968193 h 55"/>
              <a:gd name="T4" fmla="*/ 2147483647 w 1248"/>
              <a:gd name="T5" fmla="*/ 120968193 h 55"/>
              <a:gd name="T6" fmla="*/ 0 60000 65536"/>
              <a:gd name="T7" fmla="*/ 0 60000 65536"/>
              <a:gd name="T8" fmla="*/ 0 60000 65536"/>
              <a:gd name="T9" fmla="*/ 0 w 1248"/>
              <a:gd name="T10" fmla="*/ 0 h 55"/>
              <a:gd name="T11" fmla="*/ 1248 w 1248"/>
              <a:gd name="T12" fmla="*/ 55 h 55"/>
            </a:gdLst>
            <a:ahLst/>
            <a:cxnLst>
              <a:cxn ang="T6">
                <a:pos x="T0" y="T1"/>
              </a:cxn>
              <a:cxn ang="T7">
                <a:pos x="T2" y="T3"/>
              </a:cxn>
              <a:cxn ang="T8">
                <a:pos x="T4" y="T5"/>
              </a:cxn>
            </a:cxnLst>
            <a:rect l="T9" t="T10" r="T11" b="T12"/>
            <a:pathLst>
              <a:path w="1248" h="55">
                <a:moveTo>
                  <a:pt x="0" y="0"/>
                </a:moveTo>
                <a:cubicBezTo>
                  <a:pt x="208" y="20"/>
                  <a:pt x="416" y="40"/>
                  <a:pt x="624" y="48"/>
                </a:cubicBezTo>
                <a:cubicBezTo>
                  <a:pt x="831" y="55"/>
                  <a:pt x="1039" y="51"/>
                  <a:pt x="1248" y="48"/>
                </a:cubicBezTo>
              </a:path>
            </a:pathLst>
          </a:custGeom>
          <a:noFill/>
          <a:ln w="38100">
            <a:solidFill>
              <a:srgbClr val="FF000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6571" name="Text Box 11"/>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a:t>
            </a:r>
            <a:r>
              <a:rPr lang="en-US" altLang="ja-JP" sz="2000" dirty="0">
                <a:solidFill>
                  <a:srgbClr val="FF0000"/>
                </a:solidFill>
                <a:latin typeface="Cambria Math"/>
              </a:rPr>
              <a:t>Cartesian  </a:t>
            </a:r>
            <a:r>
              <a:rPr lang="en-US" altLang="ja-JP" sz="2000" dirty="0">
                <a:latin typeface="Cambria Math"/>
              </a:rPr>
              <a:t>Polar Components </a:t>
            </a:r>
          </a:p>
        </p:txBody>
      </p:sp>
      <p:sp>
        <p:nvSpPr>
          <p:cNvPr id="13" name="Text Box 11"/>
          <p:cNvSpPr txBox="1">
            <a:spLocks noChangeArrowheads="1"/>
          </p:cNvSpPr>
          <p:nvPr/>
        </p:nvSpPr>
        <p:spPr bwMode="auto">
          <a:xfrm>
            <a:off x="7696199" y="1219200"/>
            <a:ext cx="1219201" cy="276999"/>
          </a:xfrm>
          <a:prstGeom prst="rect">
            <a:avLst/>
          </a:prstGeom>
          <a:noFill/>
          <a:ln w="9525">
            <a:noFill/>
            <a:miter lim="800000"/>
            <a:headEnd/>
            <a:tailEnd/>
          </a:ln>
        </p:spPr>
        <p:txBody>
          <a:bodyPr wrap="square">
            <a:prstTxWarp prst="textNoShape">
              <a:avLst/>
            </a:prstTxWarp>
            <a:spAutoFit/>
          </a:bodyPr>
          <a:lstStyle/>
          <a:p>
            <a:r>
              <a:rPr lang="en-US" altLang="ja-JP" sz="1200" dirty="0" smtClean="0">
                <a:latin typeface="Cambria Math"/>
              </a:rPr>
              <a:t>[</a:t>
            </a:r>
            <a:r>
              <a:rPr lang="en-US" altLang="ja-JP" sz="1200" dirty="0" smtClean="0">
                <a:solidFill>
                  <a:srgbClr val="660066"/>
                </a:solidFill>
                <a:latin typeface="Cambria Math"/>
              </a:rPr>
              <a:t>Bunge</a:t>
            </a:r>
            <a:r>
              <a:rPr lang="en-US" altLang="ja-JP" sz="1200" dirty="0" smtClean="0">
                <a:latin typeface="Cambria Math"/>
              </a:rPr>
              <a:t>]</a:t>
            </a:r>
            <a:endParaRPr lang="en-US" altLang="ja-JP" sz="1200" dirty="0">
              <a:latin typeface="Cambria Math"/>
            </a:endParaRPr>
          </a:p>
        </p:txBody>
      </p:sp>
      <p:sp>
        <p:nvSpPr>
          <p:cNvPr id="14" name="Text Box 27"/>
          <p:cNvSpPr txBox="1">
            <a:spLocks noChangeArrowheads="1"/>
          </p:cNvSpPr>
          <p:nvPr/>
        </p:nvSpPr>
        <p:spPr bwMode="auto">
          <a:xfrm>
            <a:off x="4527550" y="1781175"/>
            <a:ext cx="352080" cy="461665"/>
          </a:xfrm>
          <a:prstGeom prst="rect">
            <a:avLst/>
          </a:prstGeom>
          <a:noFill/>
          <a:ln w="9525">
            <a:noFill/>
            <a:miter lim="800000"/>
            <a:headEnd/>
            <a:tailEnd/>
          </a:ln>
          <a:effectLst/>
        </p:spPr>
        <p:txBody>
          <a:bodyPr wrap="none">
            <a:prstTxWarp prst="textNoShape">
              <a:avLst/>
            </a:prstTxWarp>
            <a:spAutoFit/>
          </a:bodyPr>
          <a:lstStyle/>
          <a:p>
            <a:pPr>
              <a:defRPr/>
            </a:pPr>
            <a:r>
              <a:rPr lang="en-US" dirty="0">
                <a:solidFill>
                  <a:srgbClr val="008000"/>
                </a:solidFill>
                <a:effectLst>
                  <a:outerShdw blurRad="38100" dist="38100" dir="2700000" algn="tl">
                    <a:srgbClr val="DDDDDD"/>
                  </a:outerShdw>
                </a:effectLst>
                <a:latin typeface="Calibri"/>
              </a:rPr>
              <a:t>B</a:t>
            </a:r>
          </a:p>
        </p:txBody>
      </p:sp>
      <p:sp>
        <p:nvSpPr>
          <p:cNvPr id="15" name="Text Box 28"/>
          <p:cNvSpPr txBox="1">
            <a:spLocks noChangeArrowheads="1"/>
          </p:cNvSpPr>
          <p:nvPr/>
        </p:nvSpPr>
        <p:spPr bwMode="auto">
          <a:xfrm>
            <a:off x="4470400" y="2933700"/>
            <a:ext cx="326081" cy="461665"/>
          </a:xfrm>
          <a:prstGeom prst="rect">
            <a:avLst/>
          </a:prstGeom>
          <a:noFill/>
          <a:ln w="9525">
            <a:noFill/>
            <a:miter lim="800000"/>
            <a:headEnd/>
            <a:tailEnd/>
          </a:ln>
          <a:effectLst/>
        </p:spPr>
        <p:txBody>
          <a:bodyPr wrap="none">
            <a:prstTxWarp prst="textNoShape">
              <a:avLst/>
            </a:prstTxWarp>
            <a:spAutoFit/>
          </a:bodyPr>
          <a:lstStyle/>
          <a:p>
            <a:pPr>
              <a:defRPr/>
            </a:pPr>
            <a:r>
              <a:rPr lang="en-US" dirty="0">
                <a:solidFill>
                  <a:srgbClr val="008000"/>
                </a:solidFill>
                <a:effectLst>
                  <a:outerShdw blurRad="38100" dist="38100" dir="2700000" algn="tl">
                    <a:srgbClr val="DDDDDD"/>
                  </a:outerShdw>
                </a:effectLst>
                <a:latin typeface="Calibri"/>
              </a:rPr>
              <a:t>S</a:t>
            </a:r>
          </a:p>
        </p:txBody>
      </p:sp>
      <p:sp>
        <p:nvSpPr>
          <p:cNvPr id="16" name="Text Box 31"/>
          <p:cNvSpPr txBox="1">
            <a:spLocks noChangeArrowheads="1"/>
          </p:cNvSpPr>
          <p:nvPr/>
        </p:nvSpPr>
        <p:spPr bwMode="auto">
          <a:xfrm>
            <a:off x="5937250" y="3581400"/>
            <a:ext cx="538128" cy="461665"/>
          </a:xfrm>
          <a:prstGeom prst="rect">
            <a:avLst/>
          </a:prstGeom>
          <a:noFill/>
          <a:ln w="9525">
            <a:noFill/>
            <a:miter lim="800000"/>
            <a:headEnd/>
            <a:tailEnd/>
          </a:ln>
          <a:effectLst/>
        </p:spPr>
        <p:txBody>
          <a:bodyPr wrap="none">
            <a:prstTxWarp prst="textNoShape">
              <a:avLst/>
            </a:prstTxWarp>
            <a:spAutoFit/>
          </a:bodyPr>
          <a:lstStyle/>
          <a:p>
            <a:pPr>
              <a:defRPr/>
            </a:pPr>
            <a:r>
              <a:rPr lang="en-US" dirty="0" smtClean="0">
                <a:solidFill>
                  <a:srgbClr val="008000"/>
                </a:solidFill>
                <a:effectLst>
                  <a:outerShdw blurRad="38100" dist="38100" dir="2700000" algn="tl">
                    <a:srgbClr val="DDDDDD"/>
                  </a:outerShdw>
                </a:effectLst>
                <a:latin typeface="Calibri"/>
              </a:rPr>
              <a:t>DC</a:t>
            </a:r>
            <a:endParaRPr lang="en-US" dirty="0">
              <a:solidFill>
                <a:srgbClr val="008000"/>
              </a:solidFill>
              <a:effectLst>
                <a:outerShdw blurRad="38100" dist="38100" dir="2700000" algn="tl">
                  <a:srgbClr val="DDDDDD"/>
                </a:outerShdw>
              </a:effectLst>
              <a:latin typeface="Calibri"/>
            </a:endParaRPr>
          </a:p>
        </p:txBody>
      </p:sp>
      <p:sp>
        <p:nvSpPr>
          <p:cNvPr id="17" name="Text Box 32"/>
          <p:cNvSpPr txBox="1">
            <a:spLocks noChangeArrowheads="1"/>
          </p:cNvSpPr>
          <p:nvPr/>
        </p:nvSpPr>
        <p:spPr bwMode="auto">
          <a:xfrm>
            <a:off x="4165600" y="1781175"/>
            <a:ext cx="378830" cy="461665"/>
          </a:xfrm>
          <a:prstGeom prst="rect">
            <a:avLst/>
          </a:prstGeom>
          <a:noFill/>
          <a:ln w="9525">
            <a:noFill/>
            <a:miter lim="800000"/>
            <a:headEnd/>
            <a:tailEnd/>
          </a:ln>
          <a:effectLst/>
        </p:spPr>
        <p:txBody>
          <a:bodyPr wrap="none">
            <a:prstTxWarp prst="textNoShape">
              <a:avLst/>
            </a:prstTxWarp>
            <a:spAutoFit/>
          </a:bodyPr>
          <a:lstStyle/>
          <a:p>
            <a:pPr>
              <a:defRPr/>
            </a:pPr>
            <a:r>
              <a:rPr lang="en-US" dirty="0">
                <a:solidFill>
                  <a:srgbClr val="008000"/>
                </a:solidFill>
                <a:effectLst>
                  <a:outerShdw blurRad="38100" dist="38100" dir="2700000" algn="tl">
                    <a:srgbClr val="DDDDDD"/>
                  </a:outerShdw>
                </a:effectLst>
                <a:latin typeface="Calibri"/>
              </a:rPr>
              <a:t>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4"/>
          <p:cNvSpPr>
            <a:spLocks noGrp="1"/>
          </p:cNvSpPr>
          <p:nvPr>
            <p:ph type="sldNum" sz="quarter" idx="12"/>
          </p:nvPr>
        </p:nvSpPr>
        <p:spPr/>
        <p:txBody>
          <a:bodyPr/>
          <a:lstStyle/>
          <a:p>
            <a:pPr>
              <a:defRPr/>
            </a:pPr>
            <a:fld id="{C5C1ED63-E599-094F-BBF4-35264128E999}" type="slidenum">
              <a:rPr lang="en-US" smtClean="0"/>
              <a:pPr>
                <a:defRPr/>
              </a:pPr>
              <a:t>34</a:t>
            </a:fld>
            <a:endParaRPr lang="en-US"/>
          </a:p>
        </p:txBody>
      </p:sp>
      <p:sp>
        <p:nvSpPr>
          <p:cNvPr id="15362" name="Rectangle 2"/>
          <p:cNvSpPr>
            <a:spLocks noGrp="1" noChangeArrowheads="1"/>
          </p:cNvSpPr>
          <p:nvPr>
            <p:ph type="title"/>
          </p:nvPr>
        </p:nvSpPr>
        <p:spPr>
          <a:xfrm>
            <a:off x="381000" y="76200"/>
            <a:ext cx="3124200" cy="2819400"/>
          </a:xfrm>
        </p:spPr>
        <p:txBody>
          <a:bodyPr/>
          <a:lstStyle/>
          <a:p>
            <a:pPr>
              <a:defRPr/>
            </a:pPr>
            <a:r>
              <a:rPr lang="en-US"/>
              <a:t>Numerical </a:t>
            </a:r>
            <a:br>
              <a:rPr lang="en-US"/>
            </a:br>
            <a:r>
              <a:rPr lang="en-US" altLang="ja-JP"/>
              <a:t>⇄</a:t>
            </a:r>
            <a:r>
              <a:rPr lang="en-US"/>
              <a:t> </a:t>
            </a:r>
            <a:br>
              <a:rPr lang="en-US"/>
            </a:br>
            <a:r>
              <a:rPr lang="en-US"/>
              <a:t>Graphical</a:t>
            </a:r>
          </a:p>
        </p:txBody>
      </p:sp>
      <p:graphicFrame>
        <p:nvGraphicFramePr>
          <p:cNvPr id="68610" name="Object 2"/>
          <p:cNvGraphicFramePr>
            <a:graphicFrameLocks noChangeAspect="1"/>
          </p:cNvGraphicFramePr>
          <p:nvPr/>
        </p:nvGraphicFramePr>
        <p:xfrm>
          <a:off x="2919413" y="2844800"/>
          <a:ext cx="5538787" cy="3403600"/>
        </p:xfrm>
        <a:graphic>
          <a:graphicData uri="http://schemas.openxmlformats.org/presentationml/2006/ole">
            <mc:AlternateContent xmlns:mc="http://schemas.openxmlformats.org/markup-compatibility/2006">
              <mc:Choice xmlns:v="urn:schemas-microsoft-com:vml" Requires="v">
                <p:oleObj spid="_x0000_s68638" name="Document" r:id="rId4" imgW="5537200" imgH="3403600" progId="Word.Document.8">
                  <p:embed/>
                </p:oleObj>
              </mc:Choice>
              <mc:Fallback>
                <p:oleObj name="Document" r:id="rId4" imgW="5537200" imgH="34036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9413" y="2844800"/>
                        <a:ext cx="5538787" cy="340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8611" name="Object 3"/>
          <p:cNvGraphicFramePr>
            <a:graphicFrameLocks noChangeAspect="1"/>
          </p:cNvGraphicFramePr>
          <p:nvPr/>
        </p:nvGraphicFramePr>
        <p:xfrm>
          <a:off x="5181600" y="762000"/>
          <a:ext cx="2286000" cy="1905000"/>
        </p:xfrm>
        <a:graphic>
          <a:graphicData uri="http://schemas.openxmlformats.org/presentationml/2006/ole">
            <mc:AlternateContent xmlns:mc="http://schemas.openxmlformats.org/markup-compatibility/2006">
              <mc:Choice xmlns:v="urn:schemas-microsoft-com:vml" Requires="v">
                <p:oleObj spid="_x0000_s68639" name="Document" r:id="rId6" imgW="4152900" imgH="4940300" progId="Word.Document.8">
                  <p:embed/>
                </p:oleObj>
              </mc:Choice>
              <mc:Fallback>
                <p:oleObj name="Document" r:id="rId6" imgW="4152900" imgH="4940300" progId="Word.Document.8">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l="18343" t="35471" r="37614" b="33676"/>
                      <a:stretch>
                        <a:fillRect/>
                      </a:stretch>
                    </p:blipFill>
                    <p:spPr bwMode="auto">
                      <a:xfrm>
                        <a:off x="5181600" y="762000"/>
                        <a:ext cx="2286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8614" name="Freeform 5"/>
          <p:cNvSpPr>
            <a:spLocks/>
          </p:cNvSpPr>
          <p:nvPr/>
        </p:nvSpPr>
        <p:spPr bwMode="auto">
          <a:xfrm>
            <a:off x="6781800" y="1524000"/>
            <a:ext cx="1727200" cy="2819400"/>
          </a:xfrm>
          <a:custGeom>
            <a:avLst/>
            <a:gdLst>
              <a:gd name="T0" fmla="*/ 0 w 1088"/>
              <a:gd name="T1" fmla="*/ 0 h 1776"/>
              <a:gd name="T2" fmla="*/ 1451610000 w 1088"/>
              <a:gd name="T3" fmla="*/ 362902500 h 1776"/>
              <a:gd name="T4" fmla="*/ 2147483647 w 1088"/>
              <a:gd name="T5" fmla="*/ 1330642500 h 1776"/>
              <a:gd name="T6" fmla="*/ 2147483647 w 1088"/>
              <a:gd name="T7" fmla="*/ 2147483647 h 1776"/>
              <a:gd name="T8" fmla="*/ 2147483647 w 1088"/>
              <a:gd name="T9" fmla="*/ 2147483647 h 1776"/>
              <a:gd name="T10" fmla="*/ 2147483647 w 1088"/>
              <a:gd name="T11" fmla="*/ 2147483647 h 1776"/>
              <a:gd name="T12" fmla="*/ 0 60000 65536"/>
              <a:gd name="T13" fmla="*/ 0 60000 65536"/>
              <a:gd name="T14" fmla="*/ 0 60000 65536"/>
              <a:gd name="T15" fmla="*/ 0 60000 65536"/>
              <a:gd name="T16" fmla="*/ 0 60000 65536"/>
              <a:gd name="T17" fmla="*/ 0 60000 65536"/>
              <a:gd name="T18" fmla="*/ 0 w 1088"/>
              <a:gd name="T19" fmla="*/ 0 h 1776"/>
              <a:gd name="T20" fmla="*/ 1088 w 1088"/>
              <a:gd name="T21" fmla="*/ 1776 h 1776"/>
            </a:gdLst>
            <a:ahLst/>
            <a:cxnLst>
              <a:cxn ang="T12">
                <a:pos x="T0" y="T1"/>
              </a:cxn>
              <a:cxn ang="T13">
                <a:pos x="T2" y="T3"/>
              </a:cxn>
              <a:cxn ang="T14">
                <a:pos x="T4" y="T5"/>
              </a:cxn>
              <a:cxn ang="T15">
                <a:pos x="T6" y="T7"/>
              </a:cxn>
              <a:cxn ang="T16">
                <a:pos x="T8" y="T9"/>
              </a:cxn>
              <a:cxn ang="T17">
                <a:pos x="T10" y="T11"/>
              </a:cxn>
            </a:cxnLst>
            <a:rect l="T18" t="T19" r="T20" b="T21"/>
            <a:pathLst>
              <a:path w="1088" h="1776">
                <a:moveTo>
                  <a:pt x="0" y="0"/>
                </a:moveTo>
                <a:cubicBezTo>
                  <a:pt x="212" y="28"/>
                  <a:pt x="424" y="56"/>
                  <a:pt x="576" y="144"/>
                </a:cubicBezTo>
                <a:cubicBezTo>
                  <a:pt x="727" y="231"/>
                  <a:pt x="832" y="384"/>
                  <a:pt x="912" y="528"/>
                </a:cubicBezTo>
                <a:cubicBezTo>
                  <a:pt x="991" y="671"/>
                  <a:pt x="1032" y="848"/>
                  <a:pt x="1056" y="1008"/>
                </a:cubicBezTo>
                <a:cubicBezTo>
                  <a:pt x="1079" y="1167"/>
                  <a:pt x="1088" y="1360"/>
                  <a:pt x="1056" y="1488"/>
                </a:cubicBezTo>
                <a:cubicBezTo>
                  <a:pt x="1024" y="1616"/>
                  <a:pt x="944" y="1696"/>
                  <a:pt x="864" y="1776"/>
                </a:cubicBezTo>
              </a:path>
            </a:pathLst>
          </a:custGeom>
          <a:noFill/>
          <a:ln w="57150">
            <a:solidFill>
              <a:srgbClr val="FF000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8615" name="Freeform 6"/>
          <p:cNvSpPr>
            <a:spLocks/>
          </p:cNvSpPr>
          <p:nvPr/>
        </p:nvSpPr>
        <p:spPr bwMode="auto">
          <a:xfrm>
            <a:off x="4927600" y="2209800"/>
            <a:ext cx="1854200" cy="3708400"/>
          </a:xfrm>
          <a:custGeom>
            <a:avLst/>
            <a:gdLst>
              <a:gd name="T0" fmla="*/ 2147483647 w 1168"/>
              <a:gd name="T1" fmla="*/ 0 h 2336"/>
              <a:gd name="T2" fmla="*/ 645160000 w 1168"/>
              <a:gd name="T3" fmla="*/ 1209675000 h 2336"/>
              <a:gd name="T4" fmla="*/ 40322500 w 1168"/>
              <a:gd name="T5" fmla="*/ 2147483647 h 2336"/>
              <a:gd name="T6" fmla="*/ 887095000 w 1168"/>
              <a:gd name="T7" fmla="*/ 2147483647 h 2336"/>
              <a:gd name="T8" fmla="*/ 2147483647 w 1168"/>
              <a:gd name="T9" fmla="*/ 2147483647 h 2336"/>
              <a:gd name="T10" fmla="*/ 2147483647 w 1168"/>
              <a:gd name="T11" fmla="*/ 2147483647 h 2336"/>
              <a:gd name="T12" fmla="*/ 0 60000 65536"/>
              <a:gd name="T13" fmla="*/ 0 60000 65536"/>
              <a:gd name="T14" fmla="*/ 0 60000 65536"/>
              <a:gd name="T15" fmla="*/ 0 60000 65536"/>
              <a:gd name="T16" fmla="*/ 0 60000 65536"/>
              <a:gd name="T17" fmla="*/ 0 60000 65536"/>
              <a:gd name="T18" fmla="*/ 0 w 1168"/>
              <a:gd name="T19" fmla="*/ 0 h 2336"/>
              <a:gd name="T20" fmla="*/ 1168 w 1168"/>
              <a:gd name="T21" fmla="*/ 2336 h 2336"/>
            </a:gdLst>
            <a:ahLst/>
            <a:cxnLst>
              <a:cxn ang="T12">
                <a:pos x="T0" y="T1"/>
              </a:cxn>
              <a:cxn ang="T13">
                <a:pos x="T2" y="T3"/>
              </a:cxn>
              <a:cxn ang="T14">
                <a:pos x="T4" y="T5"/>
              </a:cxn>
              <a:cxn ang="T15">
                <a:pos x="T6" y="T7"/>
              </a:cxn>
              <a:cxn ang="T16">
                <a:pos x="T8" y="T9"/>
              </a:cxn>
              <a:cxn ang="T17">
                <a:pos x="T10" y="T11"/>
              </a:cxn>
            </a:cxnLst>
            <a:rect l="T18" t="T19" r="T20" b="T21"/>
            <a:pathLst>
              <a:path w="1168" h="2336">
                <a:moveTo>
                  <a:pt x="928" y="0"/>
                </a:moveTo>
                <a:cubicBezTo>
                  <a:pt x="667" y="136"/>
                  <a:pt x="407" y="272"/>
                  <a:pt x="256" y="480"/>
                </a:cubicBezTo>
                <a:cubicBezTo>
                  <a:pt x="104" y="687"/>
                  <a:pt x="0" y="976"/>
                  <a:pt x="16" y="1248"/>
                </a:cubicBezTo>
                <a:cubicBezTo>
                  <a:pt x="32" y="1520"/>
                  <a:pt x="184" y="1936"/>
                  <a:pt x="352" y="2112"/>
                </a:cubicBezTo>
                <a:cubicBezTo>
                  <a:pt x="519" y="2287"/>
                  <a:pt x="888" y="2272"/>
                  <a:pt x="1024" y="2304"/>
                </a:cubicBezTo>
                <a:cubicBezTo>
                  <a:pt x="1160" y="2336"/>
                  <a:pt x="1164" y="2320"/>
                  <a:pt x="1168" y="2304"/>
                </a:cubicBezTo>
              </a:path>
            </a:pathLst>
          </a:custGeom>
          <a:noFill/>
          <a:ln w="38100">
            <a:solidFill>
              <a:schemeClr val="accent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8616" name="Freeform 7"/>
          <p:cNvSpPr>
            <a:spLocks/>
          </p:cNvSpPr>
          <p:nvPr/>
        </p:nvSpPr>
        <p:spPr bwMode="auto">
          <a:xfrm>
            <a:off x="3276600" y="1295400"/>
            <a:ext cx="2438400" cy="2209800"/>
          </a:xfrm>
          <a:custGeom>
            <a:avLst/>
            <a:gdLst>
              <a:gd name="T0" fmla="*/ 2147483647 w 1536"/>
              <a:gd name="T1" fmla="*/ 0 h 1392"/>
              <a:gd name="T2" fmla="*/ 1935480000 w 1536"/>
              <a:gd name="T3" fmla="*/ 846772500 h 1392"/>
              <a:gd name="T4" fmla="*/ 846772500 w 1536"/>
              <a:gd name="T5" fmla="*/ 2147483647 h 1392"/>
              <a:gd name="T6" fmla="*/ 0 w 1536"/>
              <a:gd name="T7" fmla="*/ 2147483647 h 1392"/>
              <a:gd name="T8" fmla="*/ 0 60000 65536"/>
              <a:gd name="T9" fmla="*/ 0 60000 65536"/>
              <a:gd name="T10" fmla="*/ 0 60000 65536"/>
              <a:gd name="T11" fmla="*/ 0 60000 65536"/>
              <a:gd name="T12" fmla="*/ 0 w 1536"/>
              <a:gd name="T13" fmla="*/ 0 h 1392"/>
              <a:gd name="T14" fmla="*/ 1536 w 1536"/>
              <a:gd name="T15" fmla="*/ 1392 h 1392"/>
            </a:gdLst>
            <a:ahLst/>
            <a:cxnLst>
              <a:cxn ang="T8">
                <a:pos x="T0" y="T1"/>
              </a:cxn>
              <a:cxn ang="T9">
                <a:pos x="T2" y="T3"/>
              </a:cxn>
              <a:cxn ang="T10">
                <a:pos x="T4" y="T5"/>
              </a:cxn>
              <a:cxn ang="T11">
                <a:pos x="T6" y="T7"/>
              </a:cxn>
            </a:cxnLst>
            <a:rect l="T12" t="T13" r="T14" b="T15"/>
            <a:pathLst>
              <a:path w="1536" h="1392">
                <a:moveTo>
                  <a:pt x="1536" y="0"/>
                </a:moveTo>
                <a:cubicBezTo>
                  <a:pt x="1251" y="96"/>
                  <a:pt x="967" y="192"/>
                  <a:pt x="768" y="336"/>
                </a:cubicBezTo>
                <a:cubicBezTo>
                  <a:pt x="568" y="479"/>
                  <a:pt x="463" y="688"/>
                  <a:pt x="336" y="864"/>
                </a:cubicBezTo>
                <a:cubicBezTo>
                  <a:pt x="208" y="1039"/>
                  <a:pt x="55" y="1304"/>
                  <a:pt x="0" y="1392"/>
                </a:cubicBezTo>
              </a:path>
            </a:pathLst>
          </a:custGeom>
          <a:noFill/>
          <a:ln w="38100" cap="rnd">
            <a:solidFill>
              <a:schemeClr val="accent2"/>
            </a:solidFill>
            <a:prstDash val="sysDot"/>
            <a:round/>
            <a:headEnd/>
            <a:tailEnd/>
          </a:ln>
        </p:spPr>
        <p:txBody>
          <a:bodyPr wrap="none" anchor="ctr">
            <a:prstTxWarp prst="textNoShape">
              <a:avLst/>
            </a:prstTxWarp>
          </a:bodyPr>
          <a:lstStyle/>
          <a:p>
            <a:endParaRPr lang="ja-JP" altLang="en-US" dirty="0">
              <a:latin typeface="Calibri"/>
              <a:ea typeface="Calibri"/>
            </a:endParaRPr>
          </a:p>
        </p:txBody>
      </p:sp>
      <p:sp>
        <p:nvSpPr>
          <p:cNvPr id="68617" name="Line 8"/>
          <p:cNvSpPr>
            <a:spLocks noChangeShapeType="1"/>
          </p:cNvSpPr>
          <p:nvPr/>
        </p:nvSpPr>
        <p:spPr bwMode="auto">
          <a:xfrm>
            <a:off x="4905375" y="590550"/>
            <a:ext cx="1524000" cy="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8618" name="Line 9"/>
          <p:cNvSpPr>
            <a:spLocks noChangeShapeType="1"/>
          </p:cNvSpPr>
          <p:nvPr/>
        </p:nvSpPr>
        <p:spPr bwMode="auto">
          <a:xfrm>
            <a:off x="4905375" y="590550"/>
            <a:ext cx="0" cy="1676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8619" name="Text Box 10"/>
          <p:cNvSpPr txBox="1">
            <a:spLocks noChangeArrowheads="1"/>
          </p:cNvSpPr>
          <p:nvPr/>
        </p:nvSpPr>
        <p:spPr bwMode="auto">
          <a:xfrm>
            <a:off x="6565900" y="84138"/>
            <a:ext cx="458629"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r>
              <a:rPr lang="en-US" altLang="ja-JP" baseline="-25000" dirty="0">
                <a:solidFill>
                  <a:srgbClr val="FF0000"/>
                </a:solidFill>
                <a:latin typeface="Cambria Math"/>
              </a:rPr>
              <a:t>1</a:t>
            </a:r>
            <a:endParaRPr lang="en-US" altLang="ja-JP" dirty="0">
              <a:solidFill>
                <a:srgbClr val="FF0000"/>
              </a:solidFill>
              <a:latin typeface="Cambria Math"/>
            </a:endParaRPr>
          </a:p>
        </p:txBody>
      </p:sp>
      <p:sp>
        <p:nvSpPr>
          <p:cNvPr id="68620" name="Text Box 11"/>
          <p:cNvSpPr txBox="1">
            <a:spLocks noChangeArrowheads="1"/>
          </p:cNvSpPr>
          <p:nvPr/>
        </p:nvSpPr>
        <p:spPr bwMode="auto">
          <a:xfrm>
            <a:off x="4295775" y="1962150"/>
            <a:ext cx="417513" cy="457200"/>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endParaRPr lang="en-US" altLang="ja-JP" dirty="0">
              <a:solidFill>
                <a:srgbClr val="FF0000"/>
              </a:solidFill>
              <a:latin typeface="Cambria Math"/>
            </a:endParaRPr>
          </a:p>
        </p:txBody>
      </p:sp>
      <p:sp>
        <p:nvSpPr>
          <p:cNvPr id="68621" name="Text Box 12"/>
          <p:cNvSpPr txBox="1">
            <a:spLocks noChangeArrowheads="1"/>
          </p:cNvSpPr>
          <p:nvPr/>
        </p:nvSpPr>
        <p:spPr bwMode="auto">
          <a:xfrm>
            <a:off x="822325" y="3786188"/>
            <a:ext cx="1507193" cy="523220"/>
          </a:xfrm>
          <a:prstGeom prst="rect">
            <a:avLst/>
          </a:prstGeom>
          <a:noFill/>
          <a:ln w="9525">
            <a:noFill/>
            <a:miter lim="800000"/>
            <a:headEnd/>
            <a:tailEnd/>
          </a:ln>
        </p:spPr>
        <p:txBody>
          <a:bodyPr wrap="none">
            <a:prstTxWarp prst="textNoShape">
              <a:avLst/>
            </a:prstTxWarp>
            <a:spAutoFit/>
          </a:bodyPr>
          <a:lstStyle/>
          <a:p>
            <a:r>
              <a:rPr lang="en-US" altLang="ja-JP" sz="2800" i="1" dirty="0">
                <a:solidFill>
                  <a:schemeClr val="accent2"/>
                </a:solidFill>
                <a:latin typeface="Symbol" charset="2"/>
              </a:rPr>
              <a:t>f</a:t>
            </a:r>
            <a:r>
              <a:rPr lang="en-US" altLang="ja-JP" sz="2800" baseline="-25000" dirty="0">
                <a:solidFill>
                  <a:schemeClr val="accent2"/>
                </a:solidFill>
                <a:latin typeface="Cambria Math"/>
              </a:rPr>
              <a:t>2</a:t>
            </a:r>
            <a:r>
              <a:rPr lang="en-US" altLang="ja-JP" sz="2800" dirty="0">
                <a:solidFill>
                  <a:schemeClr val="accent2"/>
                </a:solidFill>
                <a:latin typeface="Cambria Math"/>
              </a:rPr>
              <a:t> = 45</a:t>
            </a:r>
            <a:r>
              <a:rPr lang="en-US" altLang="ja-JP" sz="2800" dirty="0">
                <a:latin typeface="Cambria Math"/>
              </a:rPr>
              <a:t>°</a:t>
            </a:r>
          </a:p>
        </p:txBody>
      </p:sp>
      <p:sp>
        <p:nvSpPr>
          <p:cNvPr id="68622" name="Rectangle 13"/>
          <p:cNvSpPr>
            <a:spLocks noChangeArrowheads="1"/>
          </p:cNvSpPr>
          <p:nvPr/>
        </p:nvSpPr>
        <p:spPr bwMode="auto">
          <a:xfrm>
            <a:off x="5638800" y="1066800"/>
            <a:ext cx="1219200" cy="1219200"/>
          </a:xfrm>
          <a:prstGeom prst="rect">
            <a:avLst/>
          </a:prstGeom>
          <a:noFill/>
          <a:ln w="28575">
            <a:solidFill>
              <a:schemeClr val="accent2"/>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68623" name="Text Box 14"/>
          <p:cNvSpPr txBox="1">
            <a:spLocks noChangeArrowheads="1"/>
          </p:cNvSpPr>
          <p:nvPr/>
        </p:nvSpPr>
        <p:spPr bwMode="auto">
          <a:xfrm>
            <a:off x="517525" y="4784725"/>
            <a:ext cx="1970612" cy="830997"/>
          </a:xfrm>
          <a:prstGeom prst="rect">
            <a:avLst/>
          </a:prstGeom>
          <a:noFill/>
          <a:ln w="9525">
            <a:noFill/>
            <a:miter lim="800000"/>
            <a:headEnd/>
            <a:tailEnd/>
          </a:ln>
        </p:spPr>
        <p:txBody>
          <a:bodyPr wrap="none">
            <a:prstTxWarp prst="textNoShape">
              <a:avLst/>
            </a:prstTxWarp>
            <a:spAutoFit/>
          </a:bodyPr>
          <a:lstStyle/>
          <a:p>
            <a:r>
              <a:rPr lang="en-US" altLang="ja-JP" dirty="0">
                <a:latin typeface="Cambria Math"/>
              </a:rPr>
              <a:t>Example of a</a:t>
            </a:r>
            <a:br>
              <a:rPr lang="en-US" altLang="ja-JP" dirty="0">
                <a:latin typeface="Cambria Math"/>
              </a:rPr>
            </a:br>
            <a:r>
              <a:rPr lang="en-US" altLang="ja-JP" dirty="0">
                <a:latin typeface="Cambria Math"/>
              </a:rPr>
              <a:t>single section</a:t>
            </a:r>
          </a:p>
        </p:txBody>
      </p:sp>
      <p:sp>
        <p:nvSpPr>
          <p:cNvPr id="68624" name="Text Box 15"/>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a:t>
            </a:r>
            <a:r>
              <a:rPr lang="en-US" altLang="ja-JP" sz="2000" dirty="0">
                <a:solidFill>
                  <a:srgbClr val="FF0000"/>
                </a:solidFill>
                <a:latin typeface="Cambria Math"/>
              </a:rPr>
              <a:t>Cartesian  </a:t>
            </a:r>
            <a:r>
              <a:rPr lang="en-US" altLang="ja-JP" sz="2000" dirty="0">
                <a:latin typeface="Cambria Math"/>
              </a:rPr>
              <a:t>Polar Components </a:t>
            </a:r>
          </a:p>
        </p:txBody>
      </p:sp>
      <p:sp>
        <p:nvSpPr>
          <p:cNvPr id="18" name="Text Box 11"/>
          <p:cNvSpPr txBox="1">
            <a:spLocks noChangeArrowheads="1"/>
          </p:cNvSpPr>
          <p:nvPr/>
        </p:nvSpPr>
        <p:spPr bwMode="auto">
          <a:xfrm>
            <a:off x="7696199" y="1219200"/>
            <a:ext cx="1219201" cy="276999"/>
          </a:xfrm>
          <a:prstGeom prst="rect">
            <a:avLst/>
          </a:prstGeom>
          <a:noFill/>
          <a:ln w="9525">
            <a:noFill/>
            <a:miter lim="800000"/>
            <a:headEnd/>
            <a:tailEnd/>
          </a:ln>
        </p:spPr>
        <p:txBody>
          <a:bodyPr wrap="square">
            <a:prstTxWarp prst="textNoShape">
              <a:avLst/>
            </a:prstTxWarp>
            <a:spAutoFit/>
          </a:bodyPr>
          <a:lstStyle/>
          <a:p>
            <a:r>
              <a:rPr lang="en-US" altLang="ja-JP" sz="1200" dirty="0" smtClean="0">
                <a:latin typeface="Cambria Math"/>
              </a:rPr>
              <a:t>[</a:t>
            </a:r>
            <a:r>
              <a:rPr lang="en-US" altLang="ja-JP" sz="1200" dirty="0" smtClean="0">
                <a:solidFill>
                  <a:srgbClr val="660066"/>
                </a:solidFill>
                <a:latin typeface="Cambria Math"/>
              </a:rPr>
              <a:t>Bunge</a:t>
            </a:r>
            <a:r>
              <a:rPr lang="en-US" altLang="ja-JP" sz="1200" dirty="0" smtClean="0">
                <a:latin typeface="Cambria Math"/>
              </a:rPr>
              <a:t>]</a:t>
            </a:r>
            <a:endParaRPr lang="en-US" altLang="ja-JP" sz="1200" dirty="0">
              <a:latin typeface="Cambria Math"/>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4"/>
          <p:cNvSpPr>
            <a:spLocks noGrp="1"/>
          </p:cNvSpPr>
          <p:nvPr>
            <p:ph type="sldNum" sz="quarter" idx="12"/>
          </p:nvPr>
        </p:nvSpPr>
        <p:spPr/>
        <p:txBody>
          <a:bodyPr/>
          <a:lstStyle/>
          <a:p>
            <a:pPr>
              <a:defRPr/>
            </a:pPr>
            <a:fld id="{F6CDF4B7-3C7F-7246-B54B-F978F8A8438D}" type="slidenum">
              <a:rPr lang="en-US" smtClean="0"/>
              <a:pPr>
                <a:defRPr/>
              </a:pPr>
              <a:t>35</a:t>
            </a:fld>
            <a:endParaRPr lang="en-US"/>
          </a:p>
        </p:txBody>
      </p:sp>
      <p:sp>
        <p:nvSpPr>
          <p:cNvPr id="18434" name="Rectangle 2"/>
          <p:cNvSpPr>
            <a:spLocks noGrp="1" noChangeArrowheads="1"/>
          </p:cNvSpPr>
          <p:nvPr>
            <p:ph type="title"/>
          </p:nvPr>
        </p:nvSpPr>
        <p:spPr>
          <a:xfrm>
            <a:off x="685800" y="59266"/>
            <a:ext cx="7772400" cy="1143000"/>
          </a:xfrm>
        </p:spPr>
        <p:txBody>
          <a:bodyPr/>
          <a:lstStyle/>
          <a:p>
            <a:pPr>
              <a:defRPr/>
            </a:pPr>
            <a:r>
              <a:rPr lang="en-US"/>
              <a:t>(Partial) Fibers in </a:t>
            </a:r>
            <a:br>
              <a:rPr lang="en-US"/>
            </a:br>
            <a:r>
              <a:rPr lang="en-US"/>
              <a:t>fcc Rolling Textures</a:t>
            </a:r>
          </a:p>
        </p:txBody>
      </p:sp>
      <p:graphicFrame>
        <p:nvGraphicFramePr>
          <p:cNvPr id="70658" name="Object 2"/>
          <p:cNvGraphicFramePr>
            <a:graphicFrameLocks noChangeAspect="1"/>
          </p:cNvGraphicFramePr>
          <p:nvPr/>
        </p:nvGraphicFramePr>
        <p:xfrm>
          <a:off x="2870200" y="1371600"/>
          <a:ext cx="5435600" cy="4645025"/>
        </p:xfrm>
        <a:graphic>
          <a:graphicData uri="http://schemas.openxmlformats.org/presentationml/2006/ole">
            <mc:AlternateContent xmlns:mc="http://schemas.openxmlformats.org/markup-compatibility/2006">
              <mc:Choice xmlns:v="urn:schemas-microsoft-com:vml" Requires="v">
                <p:oleObj spid="_x0000_s70686" name="Document" r:id="rId4" imgW="3403600" imgH="2908300" progId="Word.Document.8">
                  <p:embed/>
                </p:oleObj>
              </mc:Choice>
              <mc:Fallback>
                <p:oleObj name="Document" r:id="rId4" imgW="3403600" imgH="29083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200" y="1371600"/>
                        <a:ext cx="5435600" cy="464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0659" name="Object 3"/>
          <p:cNvGraphicFramePr>
            <a:graphicFrameLocks noChangeAspect="1"/>
          </p:cNvGraphicFramePr>
          <p:nvPr/>
        </p:nvGraphicFramePr>
        <p:xfrm>
          <a:off x="885825" y="3359150"/>
          <a:ext cx="2286000" cy="1905000"/>
        </p:xfrm>
        <a:graphic>
          <a:graphicData uri="http://schemas.openxmlformats.org/presentationml/2006/ole">
            <mc:AlternateContent xmlns:mc="http://schemas.openxmlformats.org/markup-compatibility/2006">
              <mc:Choice xmlns:v="urn:schemas-microsoft-com:vml" Requires="v">
                <p:oleObj spid="_x0000_s70687" name="Document" r:id="rId6" imgW="4152900" imgH="4940300" progId="Word.Document.8">
                  <p:embed/>
                </p:oleObj>
              </mc:Choice>
              <mc:Fallback>
                <p:oleObj name="Document" r:id="rId6" imgW="4152900" imgH="4940300" progId="Word.Document.8">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l="18343" t="35471" r="37614" b="33676"/>
                      <a:stretch>
                        <a:fillRect/>
                      </a:stretch>
                    </p:blipFill>
                    <p:spPr bwMode="auto">
                      <a:xfrm>
                        <a:off x="885825" y="3359150"/>
                        <a:ext cx="2286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0662" name="Line 5"/>
          <p:cNvSpPr>
            <a:spLocks noChangeShapeType="1"/>
          </p:cNvSpPr>
          <p:nvPr/>
        </p:nvSpPr>
        <p:spPr bwMode="auto">
          <a:xfrm>
            <a:off x="609600" y="3187700"/>
            <a:ext cx="1524000" cy="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70663" name="Line 6"/>
          <p:cNvSpPr>
            <a:spLocks noChangeShapeType="1"/>
          </p:cNvSpPr>
          <p:nvPr/>
        </p:nvSpPr>
        <p:spPr bwMode="auto">
          <a:xfrm>
            <a:off x="609600" y="3187700"/>
            <a:ext cx="0" cy="1676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70664" name="Text Box 7"/>
          <p:cNvSpPr txBox="1">
            <a:spLocks noChangeArrowheads="1"/>
          </p:cNvSpPr>
          <p:nvPr/>
        </p:nvSpPr>
        <p:spPr bwMode="auto">
          <a:xfrm>
            <a:off x="2270125" y="2681288"/>
            <a:ext cx="458629"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r>
              <a:rPr lang="en-US" altLang="ja-JP" baseline="-25000" dirty="0">
                <a:solidFill>
                  <a:srgbClr val="FF0000"/>
                </a:solidFill>
                <a:latin typeface="Cambria Math"/>
              </a:rPr>
              <a:t>1</a:t>
            </a:r>
            <a:endParaRPr lang="en-US" altLang="ja-JP" dirty="0">
              <a:solidFill>
                <a:srgbClr val="FF0000"/>
              </a:solidFill>
              <a:latin typeface="Cambria Math"/>
            </a:endParaRPr>
          </a:p>
        </p:txBody>
      </p:sp>
      <p:sp>
        <p:nvSpPr>
          <p:cNvPr id="70665" name="Text Box 8"/>
          <p:cNvSpPr txBox="1">
            <a:spLocks noChangeArrowheads="1"/>
          </p:cNvSpPr>
          <p:nvPr/>
        </p:nvSpPr>
        <p:spPr bwMode="auto">
          <a:xfrm>
            <a:off x="0" y="4559300"/>
            <a:ext cx="417513" cy="457200"/>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endParaRPr lang="en-US" altLang="ja-JP" dirty="0">
              <a:solidFill>
                <a:srgbClr val="FF0000"/>
              </a:solidFill>
              <a:latin typeface="Cambria Math"/>
            </a:endParaRPr>
          </a:p>
        </p:txBody>
      </p:sp>
      <p:sp>
        <p:nvSpPr>
          <p:cNvPr id="70666" name="Rectangle 9"/>
          <p:cNvSpPr>
            <a:spLocks noChangeArrowheads="1"/>
          </p:cNvSpPr>
          <p:nvPr/>
        </p:nvSpPr>
        <p:spPr bwMode="auto">
          <a:xfrm>
            <a:off x="1343025" y="3663950"/>
            <a:ext cx="1219200" cy="1219200"/>
          </a:xfrm>
          <a:prstGeom prst="rect">
            <a:avLst/>
          </a:prstGeom>
          <a:noFill/>
          <a:ln w="28575">
            <a:solidFill>
              <a:schemeClr val="accent2"/>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70667" name="Freeform 10"/>
          <p:cNvSpPr>
            <a:spLocks/>
          </p:cNvSpPr>
          <p:nvPr/>
        </p:nvSpPr>
        <p:spPr bwMode="auto">
          <a:xfrm>
            <a:off x="2133600" y="3943350"/>
            <a:ext cx="3352800" cy="863600"/>
          </a:xfrm>
          <a:custGeom>
            <a:avLst/>
            <a:gdLst>
              <a:gd name="T0" fmla="*/ 0 w 2112"/>
              <a:gd name="T1" fmla="*/ 1370965000 h 544"/>
              <a:gd name="T2" fmla="*/ 604837500 w 2112"/>
              <a:gd name="T3" fmla="*/ 887095000 h 544"/>
              <a:gd name="T4" fmla="*/ 1814512500 w 2112"/>
              <a:gd name="T5" fmla="*/ 403225000 h 544"/>
              <a:gd name="T6" fmla="*/ 2147483647 w 2112"/>
              <a:gd name="T7" fmla="*/ 161290000 h 544"/>
              <a:gd name="T8" fmla="*/ 2147483647 w 2112"/>
              <a:gd name="T9" fmla="*/ 40322500 h 544"/>
              <a:gd name="T10" fmla="*/ 2147483647 w 2112"/>
              <a:gd name="T11" fmla="*/ 403225000 h 544"/>
              <a:gd name="T12" fmla="*/ 0 60000 65536"/>
              <a:gd name="T13" fmla="*/ 0 60000 65536"/>
              <a:gd name="T14" fmla="*/ 0 60000 65536"/>
              <a:gd name="T15" fmla="*/ 0 60000 65536"/>
              <a:gd name="T16" fmla="*/ 0 60000 65536"/>
              <a:gd name="T17" fmla="*/ 0 60000 65536"/>
              <a:gd name="T18" fmla="*/ 0 w 2112"/>
              <a:gd name="T19" fmla="*/ 0 h 544"/>
              <a:gd name="T20" fmla="*/ 2112 w 2112"/>
              <a:gd name="T21" fmla="*/ 544 h 544"/>
            </a:gdLst>
            <a:ahLst/>
            <a:cxnLst>
              <a:cxn ang="T12">
                <a:pos x="T0" y="T1"/>
              </a:cxn>
              <a:cxn ang="T13">
                <a:pos x="T2" y="T3"/>
              </a:cxn>
              <a:cxn ang="T14">
                <a:pos x="T4" y="T5"/>
              </a:cxn>
              <a:cxn ang="T15">
                <a:pos x="T6" y="T7"/>
              </a:cxn>
              <a:cxn ang="T16">
                <a:pos x="T8" y="T9"/>
              </a:cxn>
              <a:cxn ang="T17">
                <a:pos x="T10" y="T11"/>
              </a:cxn>
            </a:cxnLst>
            <a:rect l="T18" t="T19" r="T20" b="T21"/>
            <a:pathLst>
              <a:path w="2112" h="544">
                <a:moveTo>
                  <a:pt x="0" y="544"/>
                </a:moveTo>
                <a:cubicBezTo>
                  <a:pt x="60" y="479"/>
                  <a:pt x="120" y="415"/>
                  <a:pt x="240" y="352"/>
                </a:cubicBezTo>
                <a:cubicBezTo>
                  <a:pt x="359" y="288"/>
                  <a:pt x="560" y="207"/>
                  <a:pt x="720" y="160"/>
                </a:cubicBezTo>
                <a:cubicBezTo>
                  <a:pt x="879" y="112"/>
                  <a:pt x="1016" y="87"/>
                  <a:pt x="1200" y="64"/>
                </a:cubicBezTo>
                <a:cubicBezTo>
                  <a:pt x="1383" y="40"/>
                  <a:pt x="1672" y="0"/>
                  <a:pt x="1824" y="16"/>
                </a:cubicBezTo>
                <a:cubicBezTo>
                  <a:pt x="1975" y="31"/>
                  <a:pt x="2043" y="95"/>
                  <a:pt x="2112" y="160"/>
                </a:cubicBezTo>
              </a:path>
            </a:pathLst>
          </a:custGeom>
          <a:noFill/>
          <a:ln w="57150">
            <a:solidFill>
              <a:srgbClr val="9900CC"/>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70668" name="Freeform 11"/>
          <p:cNvSpPr>
            <a:spLocks/>
          </p:cNvSpPr>
          <p:nvPr/>
        </p:nvSpPr>
        <p:spPr bwMode="auto">
          <a:xfrm>
            <a:off x="2514600" y="2952750"/>
            <a:ext cx="5029200" cy="1168400"/>
          </a:xfrm>
          <a:custGeom>
            <a:avLst/>
            <a:gdLst>
              <a:gd name="T0" fmla="*/ 0 w 3168"/>
              <a:gd name="T1" fmla="*/ 1854835000 h 736"/>
              <a:gd name="T2" fmla="*/ 604837500 w 3168"/>
              <a:gd name="T3" fmla="*/ 1249997500 h 736"/>
              <a:gd name="T4" fmla="*/ 2147483647 w 3168"/>
              <a:gd name="T5" fmla="*/ 524192500 h 736"/>
              <a:gd name="T6" fmla="*/ 2147483647 w 3168"/>
              <a:gd name="T7" fmla="*/ 40322500 h 736"/>
              <a:gd name="T8" fmla="*/ 2147483647 w 3168"/>
              <a:gd name="T9" fmla="*/ 282257500 h 736"/>
              <a:gd name="T10" fmla="*/ 2147483647 w 3168"/>
              <a:gd name="T11" fmla="*/ 887095000 h 736"/>
              <a:gd name="T12" fmla="*/ 2147483647 w 3168"/>
              <a:gd name="T13" fmla="*/ 1370965000 h 736"/>
              <a:gd name="T14" fmla="*/ 0 60000 65536"/>
              <a:gd name="T15" fmla="*/ 0 60000 65536"/>
              <a:gd name="T16" fmla="*/ 0 60000 65536"/>
              <a:gd name="T17" fmla="*/ 0 60000 65536"/>
              <a:gd name="T18" fmla="*/ 0 60000 65536"/>
              <a:gd name="T19" fmla="*/ 0 60000 65536"/>
              <a:gd name="T20" fmla="*/ 0 60000 65536"/>
              <a:gd name="T21" fmla="*/ 0 w 3168"/>
              <a:gd name="T22" fmla="*/ 0 h 736"/>
              <a:gd name="T23" fmla="*/ 3168 w 3168"/>
              <a:gd name="T24" fmla="*/ 736 h 7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8" h="736">
                <a:moveTo>
                  <a:pt x="0" y="736"/>
                </a:moveTo>
                <a:cubicBezTo>
                  <a:pt x="44" y="659"/>
                  <a:pt x="88" y="583"/>
                  <a:pt x="240" y="496"/>
                </a:cubicBezTo>
                <a:cubicBezTo>
                  <a:pt x="391" y="408"/>
                  <a:pt x="688" y="287"/>
                  <a:pt x="912" y="208"/>
                </a:cubicBezTo>
                <a:cubicBezTo>
                  <a:pt x="1135" y="128"/>
                  <a:pt x="1352" y="31"/>
                  <a:pt x="1584" y="16"/>
                </a:cubicBezTo>
                <a:cubicBezTo>
                  <a:pt x="1815" y="0"/>
                  <a:pt x="2088" y="56"/>
                  <a:pt x="2304" y="112"/>
                </a:cubicBezTo>
                <a:cubicBezTo>
                  <a:pt x="2519" y="167"/>
                  <a:pt x="2736" y="280"/>
                  <a:pt x="2880" y="352"/>
                </a:cubicBezTo>
                <a:cubicBezTo>
                  <a:pt x="3024" y="424"/>
                  <a:pt x="3096" y="484"/>
                  <a:pt x="3168" y="544"/>
                </a:cubicBezTo>
              </a:path>
            </a:pathLst>
          </a:custGeom>
          <a:noFill/>
          <a:ln w="57150">
            <a:solidFill>
              <a:srgbClr val="00808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70669" name="AutoShape 12"/>
          <p:cNvSpPr>
            <a:spLocks noChangeArrowheads="1"/>
          </p:cNvSpPr>
          <p:nvPr/>
        </p:nvSpPr>
        <p:spPr bwMode="auto">
          <a:xfrm>
            <a:off x="3357563" y="3511550"/>
            <a:ext cx="4643437" cy="685800"/>
          </a:xfrm>
          <a:prstGeom prst="parallelogram">
            <a:avLst>
              <a:gd name="adj" fmla="val 192812"/>
            </a:avLst>
          </a:prstGeom>
          <a:noFill/>
          <a:ln w="28575">
            <a:solidFill>
              <a:schemeClr val="accent2"/>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70670" name="Line 13"/>
          <p:cNvSpPr>
            <a:spLocks noChangeShapeType="1"/>
          </p:cNvSpPr>
          <p:nvPr/>
        </p:nvSpPr>
        <p:spPr bwMode="auto">
          <a:xfrm>
            <a:off x="8458200" y="2292350"/>
            <a:ext cx="0" cy="2057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70671" name="Text Box 14"/>
          <p:cNvSpPr txBox="1">
            <a:spLocks noChangeArrowheads="1"/>
          </p:cNvSpPr>
          <p:nvPr/>
        </p:nvSpPr>
        <p:spPr bwMode="auto">
          <a:xfrm>
            <a:off x="8229600" y="4406900"/>
            <a:ext cx="458629"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r>
              <a:rPr lang="en-US" altLang="ja-JP" baseline="-25000" dirty="0">
                <a:solidFill>
                  <a:srgbClr val="FF0000"/>
                </a:solidFill>
                <a:latin typeface="Cambria Math"/>
              </a:rPr>
              <a:t>2</a:t>
            </a:r>
            <a:endParaRPr lang="en-US" altLang="ja-JP" dirty="0">
              <a:solidFill>
                <a:srgbClr val="FF0000"/>
              </a:solidFill>
              <a:latin typeface="Cambria Math"/>
            </a:endParaRPr>
          </a:p>
        </p:txBody>
      </p:sp>
      <p:sp>
        <p:nvSpPr>
          <p:cNvPr id="70672" name="Text Box 15"/>
          <p:cNvSpPr txBox="1">
            <a:spLocks noChangeArrowheads="1"/>
          </p:cNvSpPr>
          <p:nvPr/>
        </p:nvSpPr>
        <p:spPr bwMode="auto">
          <a:xfrm>
            <a:off x="6003925" y="2505075"/>
            <a:ext cx="1712913" cy="457200"/>
          </a:xfrm>
          <a:prstGeom prst="rect">
            <a:avLst/>
          </a:prstGeom>
          <a:noFill/>
          <a:ln w="9525">
            <a:noFill/>
            <a:miter lim="800000"/>
            <a:headEnd/>
            <a:tailEnd/>
          </a:ln>
        </p:spPr>
        <p:txBody>
          <a:bodyPr wrap="none">
            <a:prstTxWarp prst="textNoShape">
              <a:avLst/>
            </a:prstTxWarp>
            <a:spAutoFit/>
          </a:bodyPr>
          <a:lstStyle/>
          <a:p>
            <a:r>
              <a:rPr lang="en-US" altLang="ja-JP" b="1" dirty="0">
                <a:solidFill>
                  <a:srgbClr val="008080"/>
                </a:solidFill>
                <a:latin typeface="Cambria Math"/>
              </a:rPr>
              <a:t>C = Copper</a:t>
            </a:r>
          </a:p>
        </p:txBody>
      </p:sp>
      <p:sp>
        <p:nvSpPr>
          <p:cNvPr id="70673" name="Text Box 16"/>
          <p:cNvSpPr txBox="1">
            <a:spLocks noChangeArrowheads="1"/>
          </p:cNvSpPr>
          <p:nvPr/>
        </p:nvSpPr>
        <p:spPr bwMode="auto">
          <a:xfrm>
            <a:off x="3657600" y="4425950"/>
            <a:ext cx="1468521" cy="461665"/>
          </a:xfrm>
          <a:prstGeom prst="rect">
            <a:avLst/>
          </a:prstGeom>
          <a:noFill/>
          <a:ln w="9525">
            <a:noFill/>
            <a:miter lim="800000"/>
            <a:headEnd/>
            <a:tailEnd/>
          </a:ln>
        </p:spPr>
        <p:txBody>
          <a:bodyPr wrap="none">
            <a:prstTxWarp prst="textNoShape">
              <a:avLst/>
            </a:prstTxWarp>
            <a:spAutoFit/>
          </a:bodyPr>
          <a:lstStyle/>
          <a:p>
            <a:r>
              <a:rPr lang="en-US" altLang="ja-JP" b="1" dirty="0">
                <a:solidFill>
                  <a:srgbClr val="9900CC"/>
                </a:solidFill>
                <a:latin typeface="Cambria Math"/>
              </a:rPr>
              <a:t>B = Brass</a:t>
            </a:r>
          </a:p>
        </p:txBody>
      </p:sp>
      <p:sp>
        <p:nvSpPr>
          <p:cNvPr id="70674" name="Text Box 17"/>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a:t>
            </a:r>
            <a:r>
              <a:rPr lang="en-US" altLang="ja-JP" sz="2000" dirty="0">
                <a:solidFill>
                  <a:srgbClr val="FF0000"/>
                </a:solidFill>
                <a:latin typeface="Cambria Math"/>
              </a:rPr>
              <a:t>Components </a:t>
            </a:r>
            <a:endParaRPr lang="en-US" altLang="ja-JP" sz="2000" dirty="0">
              <a:latin typeface="Cambria Math"/>
            </a:endParaRPr>
          </a:p>
        </p:txBody>
      </p:sp>
      <p:sp>
        <p:nvSpPr>
          <p:cNvPr id="20" name="Text Box 11"/>
          <p:cNvSpPr txBox="1">
            <a:spLocks noChangeArrowheads="1"/>
          </p:cNvSpPr>
          <p:nvPr/>
        </p:nvSpPr>
        <p:spPr bwMode="auto">
          <a:xfrm>
            <a:off x="1371600" y="5562600"/>
            <a:ext cx="1219201" cy="276999"/>
          </a:xfrm>
          <a:prstGeom prst="rect">
            <a:avLst/>
          </a:prstGeom>
          <a:noFill/>
          <a:ln w="9525">
            <a:noFill/>
            <a:miter lim="800000"/>
            <a:headEnd/>
            <a:tailEnd/>
          </a:ln>
        </p:spPr>
        <p:txBody>
          <a:bodyPr wrap="square">
            <a:prstTxWarp prst="textNoShape">
              <a:avLst/>
            </a:prstTxWarp>
            <a:spAutoFit/>
          </a:bodyPr>
          <a:lstStyle/>
          <a:p>
            <a:r>
              <a:rPr lang="en-US" altLang="ja-JP" sz="1200" dirty="0" smtClean="0">
                <a:latin typeface="Cambria Math"/>
              </a:rPr>
              <a:t>[Bunge]</a:t>
            </a:r>
            <a:endParaRPr lang="en-US" altLang="ja-JP" sz="1200" dirty="0">
              <a:latin typeface="Cambria Math"/>
            </a:endParaRPr>
          </a:p>
        </p:txBody>
      </p:sp>
      <p:sp>
        <p:nvSpPr>
          <p:cNvPr id="21" name="Text Box 11"/>
          <p:cNvSpPr txBox="1">
            <a:spLocks noChangeArrowheads="1"/>
          </p:cNvSpPr>
          <p:nvPr/>
        </p:nvSpPr>
        <p:spPr bwMode="auto">
          <a:xfrm>
            <a:off x="4419600" y="6096000"/>
            <a:ext cx="3063875" cy="276999"/>
          </a:xfrm>
          <a:prstGeom prst="rect">
            <a:avLst/>
          </a:prstGeom>
          <a:noFill/>
          <a:ln w="9525">
            <a:noFill/>
            <a:miter lim="800000"/>
            <a:headEnd/>
            <a:tailEnd/>
          </a:ln>
        </p:spPr>
        <p:txBody>
          <a:bodyPr>
            <a:prstTxWarp prst="textNoShape">
              <a:avLst/>
            </a:prstTxWarp>
            <a:spAutoFit/>
          </a:bodyPr>
          <a:lstStyle/>
          <a:p>
            <a:r>
              <a:rPr lang="en-US" altLang="ja-JP" sz="1200" dirty="0">
                <a:solidFill>
                  <a:srgbClr val="660066"/>
                </a:solidFill>
                <a:latin typeface="Cambria Math"/>
              </a:rPr>
              <a:t>[Humphreys &amp; </a:t>
            </a:r>
            <a:r>
              <a:rPr lang="en-US" altLang="ja-JP" sz="1200" dirty="0" err="1">
                <a:solidFill>
                  <a:srgbClr val="660066"/>
                </a:solidFill>
                <a:latin typeface="Cambria Math"/>
              </a:rPr>
              <a:t>Hatherley</a:t>
            </a:r>
            <a:r>
              <a:rPr lang="en-US" altLang="ja-JP" sz="1200" dirty="0">
                <a:solidFill>
                  <a:srgbClr val="660066"/>
                </a:solidFill>
                <a:latin typeface="Cambria Math"/>
              </a:rPr>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4"/>
          <p:cNvSpPr>
            <a:spLocks noGrp="1"/>
          </p:cNvSpPr>
          <p:nvPr>
            <p:ph type="sldNum" sz="quarter" idx="12"/>
          </p:nvPr>
        </p:nvSpPr>
        <p:spPr/>
        <p:txBody>
          <a:bodyPr/>
          <a:lstStyle/>
          <a:p>
            <a:pPr>
              <a:defRPr/>
            </a:pPr>
            <a:fld id="{C8620341-EACC-5D4C-8AF2-B9F2FE74445F}" type="slidenum">
              <a:rPr lang="en-US" smtClean="0"/>
              <a:pPr>
                <a:defRPr/>
              </a:pPr>
              <a:t>36</a:t>
            </a:fld>
            <a:endParaRPr lang="en-US"/>
          </a:p>
        </p:txBody>
      </p:sp>
      <p:sp>
        <p:nvSpPr>
          <p:cNvPr id="45058" name="Rectangle 2"/>
          <p:cNvSpPr>
            <a:spLocks noGrp="1" noChangeArrowheads="1"/>
          </p:cNvSpPr>
          <p:nvPr>
            <p:ph type="title"/>
          </p:nvPr>
        </p:nvSpPr>
        <p:spPr/>
        <p:txBody>
          <a:bodyPr/>
          <a:lstStyle/>
          <a:p>
            <a:pPr>
              <a:defRPr/>
            </a:pPr>
            <a:r>
              <a:rPr lang="en-US" dirty="0"/>
              <a:t>OD </a:t>
            </a:r>
            <a:r>
              <a:rPr lang="en-US" altLang="ja-JP" dirty="0"/>
              <a:t>⇄</a:t>
            </a:r>
            <a:r>
              <a:rPr lang="en-US" dirty="0"/>
              <a:t> Pole Figure</a:t>
            </a:r>
          </a:p>
        </p:txBody>
      </p:sp>
      <p:pic>
        <p:nvPicPr>
          <p:cNvPr id="72709" name="Picture 3"/>
          <p:cNvPicPr>
            <a:picLocks noChangeAspect="1" noChangeArrowheads="1"/>
          </p:cNvPicPr>
          <p:nvPr/>
        </p:nvPicPr>
        <p:blipFill>
          <a:blip r:embed="rId4"/>
          <a:srcRect/>
          <a:stretch>
            <a:fillRect/>
          </a:stretch>
        </p:blipFill>
        <p:spPr bwMode="auto">
          <a:xfrm>
            <a:off x="3651250" y="2057400"/>
            <a:ext cx="4883150" cy="2600325"/>
          </a:xfrm>
          <a:prstGeom prst="rect">
            <a:avLst/>
          </a:prstGeom>
          <a:noFill/>
          <a:ln w="9525">
            <a:noFill/>
            <a:miter lim="800000"/>
            <a:headEnd/>
            <a:tailEnd/>
          </a:ln>
        </p:spPr>
      </p:pic>
      <p:graphicFrame>
        <p:nvGraphicFramePr>
          <p:cNvPr id="72706" name="Object 2"/>
          <p:cNvGraphicFramePr>
            <a:graphicFrameLocks noChangeAspect="1"/>
          </p:cNvGraphicFramePr>
          <p:nvPr/>
        </p:nvGraphicFramePr>
        <p:xfrm>
          <a:off x="1219200" y="2667000"/>
          <a:ext cx="2286000" cy="1905000"/>
        </p:xfrm>
        <a:graphic>
          <a:graphicData uri="http://schemas.openxmlformats.org/presentationml/2006/ole">
            <mc:AlternateContent xmlns:mc="http://schemas.openxmlformats.org/markup-compatibility/2006">
              <mc:Choice xmlns:v="urn:schemas-microsoft-com:vml" Requires="v">
                <p:oleObj spid="_x0000_s72723" name="Document" r:id="rId5" imgW="4152900" imgH="4940300" progId="Word.Document.8">
                  <p:embed/>
                </p:oleObj>
              </mc:Choice>
              <mc:Fallback>
                <p:oleObj name="Document" r:id="rId5" imgW="4152900" imgH="4940300"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l="18343" t="35471" r="37614" b="33676"/>
                      <a:stretch>
                        <a:fillRect/>
                      </a:stretch>
                    </p:blipFill>
                    <p:spPr bwMode="auto">
                      <a:xfrm>
                        <a:off x="1219200" y="2667000"/>
                        <a:ext cx="2286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2710" name="Line 5"/>
          <p:cNvSpPr>
            <a:spLocks noChangeShapeType="1"/>
          </p:cNvSpPr>
          <p:nvPr/>
        </p:nvSpPr>
        <p:spPr bwMode="auto">
          <a:xfrm>
            <a:off x="942975" y="2495550"/>
            <a:ext cx="1524000" cy="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72711" name="Line 6"/>
          <p:cNvSpPr>
            <a:spLocks noChangeShapeType="1"/>
          </p:cNvSpPr>
          <p:nvPr/>
        </p:nvSpPr>
        <p:spPr bwMode="auto">
          <a:xfrm>
            <a:off x="942975" y="2495550"/>
            <a:ext cx="0" cy="1676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72712" name="Text Box 7"/>
          <p:cNvSpPr txBox="1">
            <a:spLocks noChangeArrowheads="1"/>
          </p:cNvSpPr>
          <p:nvPr/>
        </p:nvSpPr>
        <p:spPr bwMode="auto">
          <a:xfrm>
            <a:off x="2603500" y="1989138"/>
            <a:ext cx="458629"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r>
              <a:rPr lang="en-US" altLang="ja-JP" baseline="-25000" dirty="0">
                <a:solidFill>
                  <a:srgbClr val="FF0000"/>
                </a:solidFill>
                <a:latin typeface="Cambria Math"/>
              </a:rPr>
              <a:t>1</a:t>
            </a:r>
            <a:endParaRPr lang="en-US" altLang="ja-JP" dirty="0">
              <a:solidFill>
                <a:srgbClr val="FF0000"/>
              </a:solidFill>
              <a:latin typeface="Cambria Math"/>
            </a:endParaRPr>
          </a:p>
        </p:txBody>
      </p:sp>
      <p:sp>
        <p:nvSpPr>
          <p:cNvPr id="72713" name="Text Box 8"/>
          <p:cNvSpPr txBox="1">
            <a:spLocks noChangeArrowheads="1"/>
          </p:cNvSpPr>
          <p:nvPr/>
        </p:nvSpPr>
        <p:spPr bwMode="auto">
          <a:xfrm>
            <a:off x="333375" y="3867150"/>
            <a:ext cx="417513" cy="457200"/>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endParaRPr lang="en-US" altLang="ja-JP" dirty="0">
              <a:solidFill>
                <a:srgbClr val="FF0000"/>
              </a:solidFill>
              <a:latin typeface="Cambria Math"/>
            </a:endParaRPr>
          </a:p>
        </p:txBody>
      </p:sp>
      <p:sp>
        <p:nvSpPr>
          <p:cNvPr id="72714" name="Rectangle 9"/>
          <p:cNvSpPr>
            <a:spLocks noChangeArrowheads="1"/>
          </p:cNvSpPr>
          <p:nvPr/>
        </p:nvSpPr>
        <p:spPr bwMode="auto">
          <a:xfrm>
            <a:off x="1676400" y="2971800"/>
            <a:ext cx="1219200" cy="1219200"/>
          </a:xfrm>
          <a:prstGeom prst="rect">
            <a:avLst/>
          </a:prstGeom>
          <a:noFill/>
          <a:ln w="28575">
            <a:solidFill>
              <a:schemeClr val="accent2"/>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72715" name="Text Box 10"/>
          <p:cNvSpPr txBox="1">
            <a:spLocks noChangeArrowheads="1"/>
          </p:cNvSpPr>
          <p:nvPr/>
        </p:nvSpPr>
        <p:spPr bwMode="auto">
          <a:xfrm>
            <a:off x="2514600" y="5029200"/>
            <a:ext cx="1903085" cy="584776"/>
          </a:xfrm>
          <a:prstGeom prst="rect">
            <a:avLst/>
          </a:prstGeom>
          <a:noFill/>
          <a:ln w="9525">
            <a:noFill/>
            <a:miter lim="800000"/>
            <a:headEnd/>
            <a:tailEnd/>
          </a:ln>
        </p:spPr>
        <p:txBody>
          <a:bodyPr wrap="none">
            <a:prstTxWarp prst="textNoShape">
              <a:avLst/>
            </a:prstTxWarp>
            <a:spAutoFit/>
          </a:bodyPr>
          <a:lstStyle/>
          <a:p>
            <a:r>
              <a:rPr lang="en-US" altLang="ja-JP" sz="3200" b="1" dirty="0">
                <a:solidFill>
                  <a:srgbClr val="9900CC"/>
                </a:solidFill>
                <a:latin typeface="Cambria Math"/>
              </a:rPr>
              <a:t>B = Brass</a:t>
            </a:r>
          </a:p>
        </p:txBody>
      </p:sp>
      <p:sp>
        <p:nvSpPr>
          <p:cNvPr id="72716" name="Freeform 11"/>
          <p:cNvSpPr>
            <a:spLocks/>
          </p:cNvSpPr>
          <p:nvPr/>
        </p:nvSpPr>
        <p:spPr bwMode="auto">
          <a:xfrm>
            <a:off x="2438400" y="3200400"/>
            <a:ext cx="1295400" cy="914400"/>
          </a:xfrm>
          <a:custGeom>
            <a:avLst/>
            <a:gdLst>
              <a:gd name="T0" fmla="*/ 0 w 816"/>
              <a:gd name="T1" fmla="*/ 1451610000 h 576"/>
              <a:gd name="T2" fmla="*/ 967740000 w 816"/>
              <a:gd name="T3" fmla="*/ 604837500 h 576"/>
              <a:gd name="T4" fmla="*/ 2056447500 w 816"/>
              <a:gd name="T5" fmla="*/ 0 h 576"/>
              <a:gd name="T6" fmla="*/ 0 60000 65536"/>
              <a:gd name="T7" fmla="*/ 0 60000 65536"/>
              <a:gd name="T8" fmla="*/ 0 60000 65536"/>
              <a:gd name="T9" fmla="*/ 0 w 816"/>
              <a:gd name="T10" fmla="*/ 0 h 576"/>
              <a:gd name="T11" fmla="*/ 816 w 816"/>
              <a:gd name="T12" fmla="*/ 576 h 576"/>
            </a:gdLst>
            <a:ahLst/>
            <a:cxnLst>
              <a:cxn ang="T6">
                <a:pos x="T0" y="T1"/>
              </a:cxn>
              <a:cxn ang="T7">
                <a:pos x="T2" y="T3"/>
              </a:cxn>
              <a:cxn ang="T8">
                <a:pos x="T4" y="T5"/>
              </a:cxn>
            </a:cxnLst>
            <a:rect l="T9" t="T10" r="T11" b="T12"/>
            <a:pathLst>
              <a:path w="816" h="576">
                <a:moveTo>
                  <a:pt x="0" y="576"/>
                </a:moveTo>
                <a:cubicBezTo>
                  <a:pt x="124" y="455"/>
                  <a:pt x="248" y="335"/>
                  <a:pt x="384" y="240"/>
                </a:cubicBezTo>
                <a:cubicBezTo>
                  <a:pt x="519" y="144"/>
                  <a:pt x="743" y="40"/>
                  <a:pt x="816" y="0"/>
                </a:cubicBezTo>
              </a:path>
            </a:pathLst>
          </a:custGeom>
          <a:noFill/>
          <a:ln w="38100">
            <a:solidFill>
              <a:srgbClr val="9900CC"/>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72717" name="Freeform 12"/>
          <p:cNvSpPr>
            <a:spLocks/>
          </p:cNvSpPr>
          <p:nvPr/>
        </p:nvSpPr>
        <p:spPr bwMode="auto">
          <a:xfrm>
            <a:off x="2819400" y="2438400"/>
            <a:ext cx="1828800" cy="990600"/>
          </a:xfrm>
          <a:custGeom>
            <a:avLst/>
            <a:gdLst>
              <a:gd name="T0" fmla="*/ 0 w 1152"/>
              <a:gd name="T1" fmla="*/ 1572577500 h 624"/>
              <a:gd name="T2" fmla="*/ 1330642500 w 1152"/>
              <a:gd name="T3" fmla="*/ 120967500 h 624"/>
              <a:gd name="T4" fmla="*/ 2147483647 w 1152"/>
              <a:gd name="T5" fmla="*/ 846772500 h 624"/>
              <a:gd name="T6" fmla="*/ 0 60000 65536"/>
              <a:gd name="T7" fmla="*/ 0 60000 65536"/>
              <a:gd name="T8" fmla="*/ 0 60000 65536"/>
              <a:gd name="T9" fmla="*/ 0 w 1152"/>
              <a:gd name="T10" fmla="*/ 0 h 624"/>
              <a:gd name="T11" fmla="*/ 1152 w 1152"/>
              <a:gd name="T12" fmla="*/ 624 h 624"/>
            </a:gdLst>
            <a:ahLst/>
            <a:cxnLst>
              <a:cxn ang="T6">
                <a:pos x="T0" y="T1"/>
              </a:cxn>
              <a:cxn ang="T7">
                <a:pos x="T2" y="T3"/>
              </a:cxn>
              <a:cxn ang="T8">
                <a:pos x="T4" y="T5"/>
              </a:cxn>
            </a:cxnLst>
            <a:rect l="T9" t="T10" r="T11" b="T12"/>
            <a:pathLst>
              <a:path w="1152" h="624">
                <a:moveTo>
                  <a:pt x="0" y="624"/>
                </a:moveTo>
                <a:cubicBezTo>
                  <a:pt x="168" y="359"/>
                  <a:pt x="336" y="95"/>
                  <a:pt x="528" y="48"/>
                </a:cubicBezTo>
                <a:cubicBezTo>
                  <a:pt x="719" y="0"/>
                  <a:pt x="935" y="168"/>
                  <a:pt x="1152" y="336"/>
                </a:cubicBezTo>
              </a:path>
            </a:pathLst>
          </a:custGeom>
          <a:noFill/>
          <a:ln w="38100">
            <a:solidFill>
              <a:srgbClr val="008080"/>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72718" name="Text Box 13"/>
          <p:cNvSpPr txBox="1">
            <a:spLocks noChangeArrowheads="1"/>
          </p:cNvSpPr>
          <p:nvPr/>
        </p:nvSpPr>
        <p:spPr bwMode="auto">
          <a:xfrm>
            <a:off x="5257800" y="5014913"/>
            <a:ext cx="2222500" cy="579437"/>
          </a:xfrm>
          <a:prstGeom prst="rect">
            <a:avLst/>
          </a:prstGeom>
          <a:noFill/>
          <a:ln w="9525">
            <a:noFill/>
            <a:miter lim="800000"/>
            <a:headEnd/>
            <a:tailEnd/>
          </a:ln>
        </p:spPr>
        <p:txBody>
          <a:bodyPr wrap="none">
            <a:prstTxWarp prst="textNoShape">
              <a:avLst/>
            </a:prstTxWarp>
            <a:spAutoFit/>
          </a:bodyPr>
          <a:lstStyle/>
          <a:p>
            <a:r>
              <a:rPr lang="en-US" altLang="ja-JP" sz="3200" b="1" dirty="0">
                <a:solidFill>
                  <a:srgbClr val="008080"/>
                </a:solidFill>
                <a:latin typeface="Cambria Math"/>
              </a:rPr>
              <a:t>C = Copper</a:t>
            </a:r>
          </a:p>
        </p:txBody>
      </p:sp>
      <p:sp>
        <p:nvSpPr>
          <p:cNvPr id="72719" name="Freeform 15"/>
          <p:cNvSpPr>
            <a:spLocks/>
          </p:cNvSpPr>
          <p:nvPr/>
        </p:nvSpPr>
        <p:spPr bwMode="auto">
          <a:xfrm>
            <a:off x="2743200" y="1865313"/>
            <a:ext cx="4038600" cy="1563687"/>
          </a:xfrm>
          <a:custGeom>
            <a:avLst/>
            <a:gdLst>
              <a:gd name="T0" fmla="*/ 0 w 2544"/>
              <a:gd name="T1" fmla="*/ 2147483647 h 985"/>
              <a:gd name="T2" fmla="*/ 846772500 w 2544"/>
              <a:gd name="T3" fmla="*/ 909775322 h 985"/>
              <a:gd name="T4" fmla="*/ 2147483647 w 2544"/>
              <a:gd name="T5" fmla="*/ 63003092 h 985"/>
              <a:gd name="T6" fmla="*/ 2147483647 w 2544"/>
              <a:gd name="T7" fmla="*/ 546872938 h 985"/>
              <a:gd name="T8" fmla="*/ 2147483647 w 2544"/>
              <a:gd name="T9" fmla="*/ 1635580090 h 985"/>
              <a:gd name="T10" fmla="*/ 0 60000 65536"/>
              <a:gd name="T11" fmla="*/ 0 60000 65536"/>
              <a:gd name="T12" fmla="*/ 0 60000 65536"/>
              <a:gd name="T13" fmla="*/ 0 60000 65536"/>
              <a:gd name="T14" fmla="*/ 0 60000 65536"/>
              <a:gd name="T15" fmla="*/ 0 w 2544"/>
              <a:gd name="T16" fmla="*/ 0 h 985"/>
              <a:gd name="T17" fmla="*/ 2544 w 2544"/>
              <a:gd name="T18" fmla="*/ 985 h 985"/>
            </a:gdLst>
            <a:ahLst/>
            <a:cxnLst>
              <a:cxn ang="T10">
                <a:pos x="T0" y="T1"/>
              </a:cxn>
              <a:cxn ang="T11">
                <a:pos x="T2" y="T3"/>
              </a:cxn>
              <a:cxn ang="T12">
                <a:pos x="T4" y="T5"/>
              </a:cxn>
              <a:cxn ang="T13">
                <a:pos x="T6" y="T7"/>
              </a:cxn>
              <a:cxn ang="T14">
                <a:pos x="T8" y="T9"/>
              </a:cxn>
            </a:cxnLst>
            <a:rect l="T15" t="T16" r="T17" b="T18"/>
            <a:pathLst>
              <a:path w="2544" h="985">
                <a:moveTo>
                  <a:pt x="0" y="985"/>
                </a:moveTo>
                <a:cubicBezTo>
                  <a:pt x="68" y="752"/>
                  <a:pt x="136" y="520"/>
                  <a:pt x="336" y="361"/>
                </a:cubicBezTo>
                <a:cubicBezTo>
                  <a:pt x="535" y="201"/>
                  <a:pt x="903" y="49"/>
                  <a:pt x="1200" y="25"/>
                </a:cubicBezTo>
                <a:cubicBezTo>
                  <a:pt x="1496" y="0"/>
                  <a:pt x="1888" y="113"/>
                  <a:pt x="2112" y="217"/>
                </a:cubicBezTo>
                <a:cubicBezTo>
                  <a:pt x="2336" y="321"/>
                  <a:pt x="2472" y="577"/>
                  <a:pt x="2544" y="649"/>
                </a:cubicBezTo>
              </a:path>
            </a:pathLst>
          </a:custGeom>
          <a:noFill/>
          <a:ln w="38100">
            <a:solidFill>
              <a:srgbClr val="008080"/>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72720" name="Freeform 16"/>
          <p:cNvSpPr>
            <a:spLocks/>
          </p:cNvSpPr>
          <p:nvPr/>
        </p:nvSpPr>
        <p:spPr bwMode="auto">
          <a:xfrm>
            <a:off x="2514600" y="3886200"/>
            <a:ext cx="3733800" cy="976313"/>
          </a:xfrm>
          <a:custGeom>
            <a:avLst/>
            <a:gdLst>
              <a:gd name="T0" fmla="*/ 0 w 2352"/>
              <a:gd name="T1" fmla="*/ 362902686 h 615"/>
              <a:gd name="T2" fmla="*/ 2147483647 w 2352"/>
              <a:gd name="T3" fmla="*/ 1330643181 h 615"/>
              <a:gd name="T4" fmla="*/ 2147483647 w 2352"/>
              <a:gd name="T5" fmla="*/ 1330643181 h 615"/>
              <a:gd name="T6" fmla="*/ 2147483647 w 2352"/>
              <a:gd name="T7" fmla="*/ 0 h 615"/>
              <a:gd name="T8" fmla="*/ 0 60000 65536"/>
              <a:gd name="T9" fmla="*/ 0 60000 65536"/>
              <a:gd name="T10" fmla="*/ 0 60000 65536"/>
              <a:gd name="T11" fmla="*/ 0 60000 65536"/>
              <a:gd name="T12" fmla="*/ 0 w 2352"/>
              <a:gd name="T13" fmla="*/ 0 h 615"/>
              <a:gd name="T14" fmla="*/ 2352 w 2352"/>
              <a:gd name="T15" fmla="*/ 615 h 615"/>
            </a:gdLst>
            <a:ahLst/>
            <a:cxnLst>
              <a:cxn ang="T8">
                <a:pos x="T0" y="T1"/>
              </a:cxn>
              <a:cxn ang="T9">
                <a:pos x="T2" y="T3"/>
              </a:cxn>
              <a:cxn ang="T10">
                <a:pos x="T4" y="T5"/>
              </a:cxn>
              <a:cxn ang="T11">
                <a:pos x="T6" y="T7"/>
              </a:cxn>
            </a:cxnLst>
            <a:rect l="T12" t="T13" r="T14" b="T15"/>
            <a:pathLst>
              <a:path w="2352" h="615">
                <a:moveTo>
                  <a:pt x="0" y="144"/>
                </a:moveTo>
                <a:cubicBezTo>
                  <a:pt x="332" y="304"/>
                  <a:pt x="664" y="464"/>
                  <a:pt x="960" y="528"/>
                </a:cubicBezTo>
                <a:cubicBezTo>
                  <a:pt x="1255" y="591"/>
                  <a:pt x="1544" y="615"/>
                  <a:pt x="1776" y="528"/>
                </a:cubicBezTo>
                <a:cubicBezTo>
                  <a:pt x="2007" y="440"/>
                  <a:pt x="2179" y="220"/>
                  <a:pt x="2352" y="0"/>
                </a:cubicBezTo>
              </a:path>
            </a:pathLst>
          </a:custGeom>
          <a:noFill/>
          <a:ln w="38100">
            <a:solidFill>
              <a:srgbClr val="9900CC"/>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72721" name="Text Box 17"/>
          <p:cNvSpPr txBox="1">
            <a:spLocks noChangeArrowheads="1"/>
          </p:cNvSpPr>
          <p:nvPr/>
        </p:nvSpPr>
        <p:spPr bwMode="auto">
          <a:xfrm>
            <a:off x="381000" y="1600200"/>
            <a:ext cx="1884600" cy="646331"/>
          </a:xfrm>
          <a:prstGeom prst="rect">
            <a:avLst/>
          </a:prstGeom>
          <a:noFill/>
          <a:ln w="9525">
            <a:noFill/>
            <a:miter lim="800000"/>
            <a:headEnd/>
            <a:tailEnd/>
          </a:ln>
        </p:spPr>
        <p:txBody>
          <a:bodyPr wrap="none">
            <a:prstTxWarp prst="textNoShape">
              <a:avLst/>
            </a:prstTxWarp>
            <a:spAutoFit/>
          </a:bodyPr>
          <a:lstStyle/>
          <a:p>
            <a:r>
              <a:rPr lang="en-US" altLang="ja-JP" sz="3600" i="1" dirty="0">
                <a:solidFill>
                  <a:schemeClr val="accent2"/>
                </a:solidFill>
                <a:latin typeface="Symbol" charset="2"/>
              </a:rPr>
              <a:t>f</a:t>
            </a:r>
            <a:r>
              <a:rPr lang="en-US" altLang="ja-JP" sz="3600" baseline="-25000" dirty="0">
                <a:solidFill>
                  <a:schemeClr val="accent2"/>
                </a:solidFill>
                <a:latin typeface="Cambria Math"/>
              </a:rPr>
              <a:t>2</a:t>
            </a:r>
            <a:r>
              <a:rPr lang="en-US" altLang="ja-JP" sz="3600" dirty="0">
                <a:solidFill>
                  <a:schemeClr val="accent2"/>
                </a:solidFill>
                <a:latin typeface="Cambria Math"/>
              </a:rPr>
              <a:t> = 45</a:t>
            </a:r>
            <a:r>
              <a:rPr lang="en-US" altLang="ja-JP" sz="3600" dirty="0">
                <a:latin typeface="Cambria Math"/>
              </a:rPr>
              <a:t>°</a:t>
            </a:r>
          </a:p>
        </p:txBody>
      </p:sp>
      <p:sp>
        <p:nvSpPr>
          <p:cNvPr id="72722" name="Text Box 18"/>
          <p:cNvSpPr txBox="1">
            <a:spLocks noChangeArrowheads="1"/>
          </p:cNvSpPr>
          <p:nvPr/>
        </p:nvSpPr>
        <p:spPr bwMode="auto">
          <a:xfrm>
            <a:off x="669925" y="5546725"/>
            <a:ext cx="7559675" cy="701675"/>
          </a:xfrm>
          <a:prstGeom prst="rect">
            <a:avLst/>
          </a:prstGeom>
          <a:noFill/>
          <a:ln w="9525">
            <a:noFill/>
            <a:miter lim="800000"/>
            <a:headEnd/>
            <a:tailEnd/>
          </a:ln>
        </p:spPr>
        <p:txBody>
          <a:bodyPr>
            <a:prstTxWarp prst="textNoShape">
              <a:avLst/>
            </a:prstTxWarp>
            <a:spAutoFit/>
          </a:bodyPr>
          <a:lstStyle/>
          <a:p>
            <a:r>
              <a:rPr lang="en-US" altLang="ja-JP" sz="2000" dirty="0">
                <a:latin typeface="Cambria Math"/>
              </a:rPr>
              <a:t>Note that any given component that is represented as a point in orientation space occurs in multiple locations in each pole figure.</a:t>
            </a:r>
          </a:p>
        </p:txBody>
      </p:sp>
      <p:sp>
        <p:nvSpPr>
          <p:cNvPr id="72723" name="Text Box 19"/>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a:t>
            </a:r>
            <a:r>
              <a:rPr lang="en-US" altLang="ja-JP" sz="2000" dirty="0">
                <a:solidFill>
                  <a:srgbClr val="FF0000"/>
                </a:solidFill>
                <a:latin typeface="Cambria Math"/>
              </a:rPr>
              <a:t>Cartesian  </a:t>
            </a:r>
            <a:r>
              <a:rPr lang="en-US" altLang="ja-JP" sz="2000" dirty="0">
                <a:latin typeface="Cambria Math"/>
              </a:rPr>
              <a:t>Polar Components </a:t>
            </a:r>
          </a:p>
        </p:txBody>
      </p:sp>
      <p:sp>
        <p:nvSpPr>
          <p:cNvPr id="21" name="TextBox 20"/>
          <p:cNvSpPr txBox="1"/>
          <p:nvPr/>
        </p:nvSpPr>
        <p:spPr>
          <a:xfrm>
            <a:off x="6781800" y="1524000"/>
            <a:ext cx="1972091" cy="338554"/>
          </a:xfrm>
          <a:prstGeom prst="rect">
            <a:avLst/>
          </a:prstGeom>
          <a:noFill/>
        </p:spPr>
        <p:txBody>
          <a:bodyPr wrap="none" rtlCol="0">
            <a:spAutoFit/>
          </a:bodyPr>
          <a:lstStyle/>
          <a:p>
            <a:r>
              <a:rPr kumimoji="1" lang="en-US" altLang="ja-JP" sz="1600" dirty="0" smtClean="0">
                <a:solidFill>
                  <a:srgbClr val="660066"/>
                </a:solidFill>
                <a:latin typeface="Calibri"/>
              </a:rPr>
              <a:t>[Kocks, Tomé, Wenk]</a:t>
            </a:r>
            <a:endParaRPr kumimoji="1" lang="ja-JP" altLang="en-US" sz="1600" dirty="0">
              <a:solidFill>
                <a:srgbClr val="660066"/>
              </a:solidFill>
              <a:latin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p:cNvPicPr>
            <a:picLocks noChangeAspect="1"/>
          </p:cNvPicPr>
          <p:nvPr/>
        </p:nvPicPr>
        <p:blipFill>
          <a:blip r:embed="rId3"/>
          <a:srcRect l="14009"/>
          <a:stretch>
            <a:fillRect/>
          </a:stretch>
        </p:blipFill>
        <p:spPr>
          <a:xfrm>
            <a:off x="399207" y="1578700"/>
            <a:ext cx="3661513" cy="2618817"/>
          </a:xfrm>
          <a:prstGeom prst="rect">
            <a:avLst/>
          </a:prstGeom>
        </p:spPr>
      </p:pic>
      <p:cxnSp>
        <p:nvCxnSpPr>
          <p:cNvPr id="91" name="Straight Arrow Connector 90"/>
          <p:cNvCxnSpPr/>
          <p:nvPr/>
        </p:nvCxnSpPr>
        <p:spPr>
          <a:xfrm rot="10800000" flipV="1">
            <a:off x="1409522" y="2977008"/>
            <a:ext cx="457200" cy="209745"/>
          </a:xfrm>
          <a:prstGeom prst="straightConnector1">
            <a:avLst/>
          </a:prstGeom>
          <a:ln w="19050">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1121789" y="2823119"/>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&lt;100&gt;</a:t>
            </a:r>
            <a:endParaRPr lang="en-US" sz="1400" b="1" dirty="0">
              <a:solidFill>
                <a:srgbClr val="3366FF"/>
              </a:solidFill>
              <a:latin typeface="Calibri"/>
              <a:cs typeface="Calibri"/>
            </a:endParaRPr>
          </a:p>
        </p:txBody>
      </p:sp>
      <p:cxnSp>
        <p:nvCxnSpPr>
          <p:cNvPr id="96" name="Straight Connector 95"/>
          <p:cNvCxnSpPr>
            <a:stCxn id="94" idx="3"/>
          </p:cNvCxnSpPr>
          <p:nvPr/>
        </p:nvCxnSpPr>
        <p:spPr>
          <a:xfrm>
            <a:off x="1866722" y="2977008"/>
            <a:ext cx="1588" cy="571947"/>
          </a:xfrm>
          <a:prstGeom prst="line">
            <a:avLst/>
          </a:prstGeom>
          <a:ln w="19050">
            <a:solidFill>
              <a:srgbClr val="FF0000"/>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1307922" y="3274632"/>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{001}</a:t>
            </a:r>
            <a:endParaRPr lang="en-US" sz="1400" b="1" dirty="0">
              <a:solidFill>
                <a:srgbClr val="3366FF"/>
              </a:solidFill>
              <a:latin typeface="Calibri"/>
              <a:cs typeface="Calibri"/>
            </a:endParaRPr>
          </a:p>
        </p:txBody>
      </p:sp>
      <p:sp>
        <p:nvSpPr>
          <p:cNvPr id="98" name="TextBox 97"/>
          <p:cNvSpPr txBox="1"/>
          <p:nvPr/>
        </p:nvSpPr>
        <p:spPr>
          <a:xfrm>
            <a:off x="2167155" y="2357493"/>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&lt;100&gt;</a:t>
            </a:r>
            <a:endParaRPr lang="en-US" sz="1400" b="1" dirty="0">
              <a:solidFill>
                <a:srgbClr val="3366FF"/>
              </a:solidFill>
              <a:latin typeface="Calibri"/>
              <a:cs typeface="Calibri"/>
            </a:endParaRPr>
          </a:p>
        </p:txBody>
      </p:sp>
      <p:cxnSp>
        <p:nvCxnSpPr>
          <p:cNvPr id="100" name="Straight Connector 99"/>
          <p:cNvCxnSpPr/>
          <p:nvPr/>
        </p:nvCxnSpPr>
        <p:spPr>
          <a:xfrm rot="10800000" flipV="1">
            <a:off x="2387422" y="2293993"/>
            <a:ext cx="381000" cy="133938"/>
          </a:xfrm>
          <a:prstGeom prst="line">
            <a:avLst/>
          </a:prstGeom>
          <a:ln w="19050">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2387422" y="2516831"/>
            <a:ext cx="1588" cy="571947"/>
          </a:xfrm>
          <a:prstGeom prst="line">
            <a:avLst/>
          </a:prstGeom>
          <a:ln w="19050">
            <a:solidFill>
              <a:srgbClr val="FF0000"/>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2370786" y="2888109"/>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{011}</a:t>
            </a:r>
            <a:endParaRPr lang="en-US" sz="1400" b="1" dirty="0">
              <a:solidFill>
                <a:srgbClr val="3366FF"/>
              </a:solidFill>
              <a:latin typeface="Calibri"/>
              <a:cs typeface="Calibri"/>
            </a:endParaRPr>
          </a:p>
        </p:txBody>
      </p:sp>
      <p:sp>
        <p:nvSpPr>
          <p:cNvPr id="3" name="Slide Number Placeholder 2"/>
          <p:cNvSpPr>
            <a:spLocks noGrp="1"/>
          </p:cNvSpPr>
          <p:nvPr>
            <p:ph type="sldNum" sz="quarter" idx="12"/>
          </p:nvPr>
        </p:nvSpPr>
        <p:spPr/>
        <p:txBody>
          <a:bodyPr>
            <a:normAutofit/>
          </a:bodyPr>
          <a:lstStyle/>
          <a:p>
            <a:fld id="{3D810F76-A8A1-CC40-AAD0-BE6992735573}" type="slidenum">
              <a:rPr lang="en-US" smtClean="0"/>
              <a:pPr/>
              <a:t>37</a:t>
            </a:fld>
            <a:endParaRPr lang="en-US"/>
          </a:p>
        </p:txBody>
      </p:sp>
      <p:grpSp>
        <p:nvGrpSpPr>
          <p:cNvPr id="2" name="Group 50"/>
          <p:cNvGrpSpPr/>
          <p:nvPr/>
        </p:nvGrpSpPr>
        <p:grpSpPr>
          <a:xfrm>
            <a:off x="4338574" y="2216906"/>
            <a:ext cx="4177664" cy="2781993"/>
            <a:chOff x="4421759" y="2174516"/>
            <a:chExt cx="4177664" cy="2781993"/>
          </a:xfrm>
        </p:grpSpPr>
        <p:sp>
          <p:nvSpPr>
            <p:cNvPr id="48" name="Cube 47"/>
            <p:cNvSpPr/>
            <p:nvPr/>
          </p:nvSpPr>
          <p:spPr>
            <a:xfrm>
              <a:off x="4816984" y="3424832"/>
              <a:ext cx="590897" cy="419101"/>
            </a:xfrm>
            <a:prstGeom prst="cube">
              <a:avLst>
                <a:gd name="adj" fmla="val 58333"/>
              </a:avLst>
            </a:prstGeom>
            <a:solidFill>
              <a:schemeClr val="accent3">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44" name="Cube 43"/>
            <p:cNvSpPr/>
            <p:nvPr/>
          </p:nvSpPr>
          <p:spPr>
            <a:xfrm rot="1100412">
              <a:off x="5018771" y="3704650"/>
              <a:ext cx="508000" cy="380210"/>
            </a:xfrm>
            <a:prstGeom prst="cube">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46" name="Cube 45"/>
            <p:cNvSpPr/>
            <p:nvPr/>
          </p:nvSpPr>
          <p:spPr>
            <a:xfrm rot="5810591">
              <a:off x="5473460" y="3463458"/>
              <a:ext cx="508000" cy="341851"/>
            </a:xfrm>
            <a:prstGeom prst="cube">
              <a:avLst/>
            </a:prstGeom>
            <a:solidFill>
              <a:schemeClr val="bg2">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45" name="Cube 44"/>
            <p:cNvSpPr/>
            <p:nvPr/>
          </p:nvSpPr>
          <p:spPr>
            <a:xfrm rot="2580217">
              <a:off x="7014296" y="3709955"/>
              <a:ext cx="406721" cy="469900"/>
            </a:xfrm>
            <a:prstGeom prst="cube">
              <a:avLst/>
            </a:prstGeom>
            <a:solidFill>
              <a:schemeClr val="accent5"/>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47" name="Cube 46"/>
            <p:cNvSpPr/>
            <p:nvPr/>
          </p:nvSpPr>
          <p:spPr>
            <a:xfrm rot="19161627">
              <a:off x="6722689" y="3434975"/>
              <a:ext cx="428972" cy="345588"/>
            </a:xfrm>
            <a:prstGeom prst="cube">
              <a:avLst/>
            </a:prstGeom>
            <a:solidFill>
              <a:schemeClr val="accent6">
                <a:lumMod val="60000"/>
                <a:lumOff val="4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cxnSp>
          <p:nvCxnSpPr>
            <p:cNvPr id="34" name="Straight Arrow Connector 33"/>
            <p:cNvCxnSpPr/>
            <p:nvPr/>
          </p:nvCxnSpPr>
          <p:spPr>
            <a:xfrm rot="5400000">
              <a:off x="5222711" y="3729154"/>
              <a:ext cx="983750" cy="855405"/>
            </a:xfrm>
            <a:prstGeom prst="straightConnector1">
              <a:avLst/>
            </a:prstGeom>
            <a:ln w="19050">
              <a:solidFill>
                <a:schemeClr val="accent1">
                  <a:lumMod val="75000"/>
                </a:schemeClr>
              </a:solidFill>
              <a:prstDash val="lgDashDotDot"/>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6142288" y="3664979"/>
              <a:ext cx="1443295" cy="2"/>
            </a:xfrm>
            <a:prstGeom prst="straightConnector1">
              <a:avLst/>
            </a:prstGeom>
            <a:ln w="19050">
              <a:solidFill>
                <a:schemeClr val="accent1">
                  <a:lumMod val="75000"/>
                </a:schemeClr>
              </a:solidFill>
              <a:prstDash val="lgDashDotDot"/>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flipH="1" flipV="1">
              <a:off x="5550150" y="3072843"/>
              <a:ext cx="1182688" cy="1588"/>
            </a:xfrm>
            <a:prstGeom prst="straightConnector1">
              <a:avLst/>
            </a:prstGeom>
            <a:ln w="19050">
              <a:solidFill>
                <a:schemeClr val="accent1">
                  <a:lumMod val="75000"/>
                </a:schemeClr>
              </a:solidFill>
              <a:prstDash val="lgDashDotDot"/>
              <a:tailEnd type="stealth" w="med" len="lg"/>
            </a:ln>
            <a:effectLst/>
          </p:spPr>
          <p:style>
            <a:lnRef idx="2">
              <a:schemeClr val="accent1"/>
            </a:lnRef>
            <a:fillRef idx="0">
              <a:schemeClr val="accent1"/>
            </a:fillRef>
            <a:effectRef idx="1">
              <a:schemeClr val="accent1"/>
            </a:effectRef>
            <a:fontRef idx="minor">
              <a:schemeClr val="tx1"/>
            </a:fontRef>
          </p:style>
        </p:cxnSp>
        <p:sp>
          <p:nvSpPr>
            <p:cNvPr id="9" name="Cube 8"/>
            <p:cNvSpPr/>
            <p:nvPr/>
          </p:nvSpPr>
          <p:spPr>
            <a:xfrm rot="13685014">
              <a:off x="6063363" y="3455921"/>
              <a:ext cx="508000" cy="469900"/>
            </a:xfrm>
            <a:prstGeom prst="cub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cxnSp>
          <p:nvCxnSpPr>
            <p:cNvPr id="13" name="Straight Arrow Connector 12"/>
            <p:cNvCxnSpPr/>
            <p:nvPr/>
          </p:nvCxnSpPr>
          <p:spPr>
            <a:xfrm rot="16919057" flipH="1">
              <a:off x="5987809" y="3788556"/>
              <a:ext cx="849312" cy="736600"/>
            </a:xfrm>
            <a:prstGeom prst="straightConnector1">
              <a:avLst/>
            </a:prstGeom>
            <a:ln w="9525">
              <a:solidFill>
                <a:srgbClr val="660066"/>
              </a:solidFill>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0800000">
              <a:off x="4597400" y="3336955"/>
              <a:ext cx="1542972" cy="328027"/>
            </a:xfrm>
            <a:prstGeom prst="straightConnector1">
              <a:avLst/>
            </a:prstGeom>
            <a:ln w="9525">
              <a:solidFill>
                <a:srgbClr val="660066"/>
              </a:solidFill>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719057" flipV="1">
              <a:off x="6226896" y="2840653"/>
              <a:ext cx="1028700" cy="941388"/>
            </a:xfrm>
            <a:prstGeom prst="straightConnector1">
              <a:avLst/>
            </a:prstGeom>
            <a:ln w="9525">
              <a:solidFill>
                <a:srgbClr val="660066"/>
              </a:solidFill>
              <a:tailEnd type="stealth" w="med" len="lg"/>
            </a:ln>
            <a:effectLst/>
          </p:spPr>
          <p:style>
            <a:lnRef idx="2">
              <a:schemeClr val="accent1"/>
            </a:lnRef>
            <a:fillRef idx="0">
              <a:schemeClr val="accent1"/>
            </a:fillRef>
            <a:effectRef idx="1">
              <a:schemeClr val="accent1"/>
            </a:effectRef>
            <a:fontRef idx="minor">
              <a:schemeClr val="tx1"/>
            </a:fontRef>
          </p:style>
        </p:cxnSp>
        <p:sp>
          <p:nvSpPr>
            <p:cNvPr id="8" name="Cube 7"/>
            <p:cNvSpPr/>
            <p:nvPr/>
          </p:nvSpPr>
          <p:spPr>
            <a:xfrm rot="3585807">
              <a:off x="6043350" y="3494188"/>
              <a:ext cx="508000" cy="469900"/>
            </a:xfrm>
            <a:prstGeom prst="cube">
              <a:avLst/>
            </a:prstGeom>
            <a:solidFill>
              <a:srgbClr val="660066"/>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20" name="TextBox 19"/>
            <p:cNvSpPr txBox="1"/>
            <p:nvPr/>
          </p:nvSpPr>
          <p:spPr>
            <a:xfrm>
              <a:off x="7342123" y="2730532"/>
              <a:ext cx="1257300" cy="307777"/>
            </a:xfrm>
            <a:prstGeom prst="rect">
              <a:avLst/>
            </a:prstGeom>
            <a:solidFill>
              <a:schemeClr val="bg1"/>
            </a:solidFill>
          </p:spPr>
          <p:txBody>
            <a:bodyPr wrap="square" rtlCol="0">
              <a:spAutoFit/>
            </a:bodyPr>
            <a:lstStyle/>
            <a:p>
              <a:r>
                <a:rPr lang="en-US" sz="1400" dirty="0" smtClean="0">
                  <a:solidFill>
                    <a:srgbClr val="660066"/>
                  </a:solidFill>
                  <a:latin typeface="Calibri"/>
                  <a:cs typeface="Calibri"/>
                </a:rPr>
                <a:t>Crystal Axes</a:t>
              </a:r>
              <a:endParaRPr lang="en-US" sz="1400" dirty="0">
                <a:solidFill>
                  <a:srgbClr val="660066"/>
                </a:solidFill>
                <a:latin typeface="Calibri"/>
                <a:cs typeface="Calibri"/>
              </a:endParaRPr>
            </a:p>
          </p:txBody>
        </p:sp>
        <p:sp>
          <p:nvSpPr>
            <p:cNvPr id="37" name="TextBox 36"/>
            <p:cNvSpPr txBox="1"/>
            <p:nvPr/>
          </p:nvSpPr>
          <p:spPr>
            <a:xfrm>
              <a:off x="5603616" y="2174516"/>
              <a:ext cx="1257300" cy="307777"/>
            </a:xfrm>
            <a:prstGeom prst="rect">
              <a:avLst/>
            </a:prstGeom>
            <a:noFill/>
          </p:spPr>
          <p:txBody>
            <a:bodyPr wrap="square" rtlCol="0">
              <a:spAutoFit/>
            </a:bodyPr>
            <a:lstStyle/>
            <a:p>
              <a:r>
                <a:rPr lang="en-US" sz="1400" dirty="0" smtClean="0">
                  <a:solidFill>
                    <a:srgbClr val="3366FF"/>
                  </a:solidFill>
                  <a:latin typeface="Calibri"/>
                  <a:cs typeface="Calibri"/>
                </a:rPr>
                <a:t>Sample Axes</a:t>
              </a:r>
              <a:endParaRPr lang="en-US" sz="1400" dirty="0">
                <a:solidFill>
                  <a:srgbClr val="3366FF"/>
                </a:solidFill>
                <a:latin typeface="Calibri"/>
                <a:cs typeface="Calibri"/>
              </a:endParaRPr>
            </a:p>
          </p:txBody>
        </p:sp>
        <p:sp>
          <p:nvSpPr>
            <p:cNvPr id="6" name="Cube 5"/>
            <p:cNvSpPr/>
            <p:nvPr/>
          </p:nvSpPr>
          <p:spPr>
            <a:xfrm>
              <a:off x="4421759" y="3344907"/>
              <a:ext cx="3787648" cy="845040"/>
            </a:xfrm>
            <a:prstGeom prst="cube">
              <a:avLst>
                <a:gd name="adj" fmla="val 67081"/>
              </a:avLst>
            </a:prstGeom>
            <a:noFill/>
            <a:ln w="22733">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39" name="TextBox 38"/>
            <p:cNvSpPr txBox="1"/>
            <p:nvPr/>
          </p:nvSpPr>
          <p:spPr>
            <a:xfrm>
              <a:off x="7344979" y="3391378"/>
              <a:ext cx="481207" cy="307777"/>
            </a:xfrm>
            <a:prstGeom prst="rect">
              <a:avLst/>
            </a:prstGeom>
            <a:noFill/>
          </p:spPr>
          <p:txBody>
            <a:bodyPr wrap="square" rtlCol="0">
              <a:spAutoFit/>
            </a:bodyPr>
            <a:lstStyle/>
            <a:p>
              <a:r>
                <a:rPr lang="en-US" sz="1400" dirty="0" smtClean="0">
                  <a:solidFill>
                    <a:srgbClr val="3366FF"/>
                  </a:solidFill>
                  <a:latin typeface="Calibri"/>
                  <a:cs typeface="Calibri"/>
                </a:rPr>
                <a:t>RD</a:t>
              </a:r>
              <a:endParaRPr lang="en-US" sz="1400" dirty="0">
                <a:solidFill>
                  <a:srgbClr val="3366FF"/>
                </a:solidFill>
                <a:latin typeface="Calibri"/>
                <a:cs typeface="Calibri"/>
              </a:endParaRPr>
            </a:p>
          </p:txBody>
        </p:sp>
        <p:sp>
          <p:nvSpPr>
            <p:cNvPr id="40" name="TextBox 39"/>
            <p:cNvSpPr txBox="1"/>
            <p:nvPr/>
          </p:nvSpPr>
          <p:spPr>
            <a:xfrm>
              <a:off x="5046279" y="4648732"/>
              <a:ext cx="481207" cy="307777"/>
            </a:xfrm>
            <a:prstGeom prst="rect">
              <a:avLst/>
            </a:prstGeom>
            <a:noFill/>
          </p:spPr>
          <p:txBody>
            <a:bodyPr wrap="square" rtlCol="0">
              <a:spAutoFit/>
            </a:bodyPr>
            <a:lstStyle/>
            <a:p>
              <a:r>
                <a:rPr lang="en-US" sz="1400" dirty="0" smtClean="0">
                  <a:solidFill>
                    <a:srgbClr val="3366FF"/>
                  </a:solidFill>
                  <a:latin typeface="Calibri"/>
                  <a:cs typeface="Calibri"/>
                </a:rPr>
                <a:t>TD</a:t>
              </a:r>
              <a:endParaRPr lang="en-US" sz="1400" dirty="0">
                <a:solidFill>
                  <a:srgbClr val="3366FF"/>
                </a:solidFill>
                <a:latin typeface="Calibri"/>
                <a:cs typeface="Calibri"/>
              </a:endParaRPr>
            </a:p>
          </p:txBody>
        </p:sp>
        <p:sp>
          <p:nvSpPr>
            <p:cNvPr id="41" name="TextBox 40"/>
            <p:cNvSpPr txBox="1"/>
            <p:nvPr/>
          </p:nvSpPr>
          <p:spPr>
            <a:xfrm>
              <a:off x="6140369" y="2482293"/>
              <a:ext cx="481207" cy="307777"/>
            </a:xfrm>
            <a:prstGeom prst="rect">
              <a:avLst/>
            </a:prstGeom>
            <a:noFill/>
          </p:spPr>
          <p:txBody>
            <a:bodyPr wrap="square" rtlCol="0">
              <a:spAutoFit/>
            </a:bodyPr>
            <a:lstStyle/>
            <a:p>
              <a:r>
                <a:rPr lang="en-US" sz="1400" dirty="0" smtClean="0">
                  <a:solidFill>
                    <a:srgbClr val="3366FF"/>
                  </a:solidFill>
                  <a:latin typeface="Calibri"/>
                  <a:cs typeface="Calibri"/>
                </a:rPr>
                <a:t>ND</a:t>
              </a:r>
              <a:endParaRPr lang="en-US" sz="1400" dirty="0">
                <a:solidFill>
                  <a:srgbClr val="3366FF"/>
                </a:solidFill>
                <a:latin typeface="Calibri"/>
                <a:cs typeface="Calibri"/>
              </a:endParaRPr>
            </a:p>
          </p:txBody>
        </p:sp>
      </p:grpSp>
      <p:sp>
        <p:nvSpPr>
          <p:cNvPr id="26" name="TextBox 25"/>
          <p:cNvSpPr txBox="1"/>
          <p:nvPr/>
        </p:nvSpPr>
        <p:spPr>
          <a:xfrm>
            <a:off x="4338574" y="4998899"/>
            <a:ext cx="5106719" cy="1259319"/>
          </a:xfrm>
          <a:prstGeom prst="rect">
            <a:avLst/>
          </a:prstGeom>
          <a:noFill/>
        </p:spPr>
        <p:txBody>
          <a:bodyPr wrap="square" rtlCol="0">
            <a:spAutoFit/>
          </a:bodyPr>
          <a:lstStyle/>
          <a:p>
            <a:pPr>
              <a:lnSpc>
                <a:spcPct val="200000"/>
              </a:lnSpc>
            </a:pPr>
            <a:r>
              <a:rPr lang="en-US" sz="1300" i="1" dirty="0" smtClean="0">
                <a:latin typeface="Calibri"/>
                <a:cs typeface="Calibri"/>
              </a:rPr>
              <a:t>Rotation 1 (φ</a:t>
            </a:r>
            <a:r>
              <a:rPr lang="en-US" sz="1300" i="1" baseline="-25000" dirty="0" smtClean="0">
                <a:latin typeface="Calibri"/>
                <a:cs typeface="Calibri"/>
              </a:rPr>
              <a:t>1</a:t>
            </a:r>
            <a:r>
              <a:rPr lang="en-US" sz="1300" i="1" dirty="0" smtClean="0">
                <a:latin typeface="Calibri"/>
                <a:cs typeface="Calibri"/>
              </a:rPr>
              <a:t>): rotate sample axes about ND</a:t>
            </a:r>
          </a:p>
          <a:p>
            <a:pPr>
              <a:lnSpc>
                <a:spcPct val="200000"/>
              </a:lnSpc>
            </a:pPr>
            <a:r>
              <a:rPr lang="en-US" sz="1300" i="1" dirty="0" smtClean="0">
                <a:latin typeface="Calibri"/>
                <a:cs typeface="Calibri"/>
              </a:rPr>
              <a:t>Rotation 2 (</a:t>
            </a:r>
            <a:r>
              <a:rPr lang="en-US" sz="1300" i="1" dirty="0" err="1" smtClean="0">
                <a:latin typeface="Calibri"/>
                <a:cs typeface="Calibri"/>
              </a:rPr>
              <a:t>Φ</a:t>
            </a:r>
            <a:r>
              <a:rPr lang="en-US" sz="1300" i="1" dirty="0" smtClean="0">
                <a:latin typeface="Calibri"/>
                <a:cs typeface="Calibri"/>
              </a:rPr>
              <a:t>): rotate sample axes about rotated RD</a:t>
            </a:r>
          </a:p>
          <a:p>
            <a:pPr>
              <a:lnSpc>
                <a:spcPct val="200000"/>
              </a:lnSpc>
            </a:pPr>
            <a:r>
              <a:rPr lang="en-US" sz="1300" i="1" dirty="0" smtClean="0">
                <a:latin typeface="Calibri"/>
                <a:cs typeface="Calibri"/>
              </a:rPr>
              <a:t>Rotation 3 (φ</a:t>
            </a:r>
            <a:r>
              <a:rPr lang="en-US" sz="1300" i="1" baseline="-25000" dirty="0">
                <a:latin typeface="Calibri"/>
                <a:cs typeface="Calibri"/>
              </a:rPr>
              <a:t>2</a:t>
            </a:r>
            <a:r>
              <a:rPr lang="en-US" sz="1300" i="1" dirty="0" smtClean="0">
                <a:latin typeface="Calibri"/>
                <a:cs typeface="Calibri"/>
              </a:rPr>
              <a:t>): rotate sample axes about rotated ND</a:t>
            </a:r>
          </a:p>
        </p:txBody>
      </p:sp>
      <p:sp>
        <p:nvSpPr>
          <p:cNvPr id="33" name="TextBox 32"/>
          <p:cNvSpPr txBox="1"/>
          <p:nvPr/>
        </p:nvSpPr>
        <p:spPr>
          <a:xfrm>
            <a:off x="399207" y="4328450"/>
            <a:ext cx="489432" cy="461665"/>
          </a:xfrm>
          <a:prstGeom prst="rect">
            <a:avLst/>
          </a:prstGeom>
          <a:noFill/>
        </p:spPr>
        <p:txBody>
          <a:bodyPr wrap="square" rtlCol="0">
            <a:spAutoFit/>
          </a:bodyPr>
          <a:lstStyle/>
          <a:p>
            <a:r>
              <a:rPr lang="en-US" dirty="0" smtClean="0">
                <a:solidFill>
                  <a:schemeClr val="bg1"/>
                </a:solidFill>
                <a:latin typeface="Cambria Math"/>
                <a:cs typeface="Cambria Math"/>
              </a:rPr>
              <a:t>a</a:t>
            </a:r>
            <a:endParaRPr lang="en-US" dirty="0">
              <a:solidFill>
                <a:schemeClr val="bg1"/>
              </a:solidFill>
              <a:latin typeface="Cambria Math"/>
              <a:cs typeface="Cambria Math"/>
            </a:endParaRPr>
          </a:p>
        </p:txBody>
      </p:sp>
      <p:sp>
        <p:nvSpPr>
          <p:cNvPr id="78" name="TextBox 77"/>
          <p:cNvSpPr txBox="1"/>
          <p:nvPr/>
        </p:nvSpPr>
        <p:spPr>
          <a:xfrm>
            <a:off x="4338574" y="1597075"/>
            <a:ext cx="4378452" cy="58477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600" dirty="0" smtClean="0">
                <a:solidFill>
                  <a:srgbClr val="000000"/>
                </a:solidFill>
                <a:latin typeface="Calibri"/>
                <a:cs typeface="Calibri"/>
              </a:rPr>
              <a:t>Euler Angles represent a crystal orientation with respect to sample axes</a:t>
            </a:r>
            <a:endParaRPr lang="en-US" sz="1600" dirty="0">
              <a:solidFill>
                <a:srgbClr val="000000"/>
              </a:solidFill>
              <a:latin typeface="Calibri"/>
              <a:cs typeface="Calibri"/>
            </a:endParaRPr>
          </a:p>
        </p:txBody>
      </p:sp>
      <p:graphicFrame>
        <p:nvGraphicFramePr>
          <p:cNvPr id="110" name="Table 109"/>
          <p:cNvGraphicFramePr>
            <a:graphicFrameLocks noGrp="1"/>
          </p:cNvGraphicFramePr>
          <p:nvPr/>
        </p:nvGraphicFramePr>
        <p:xfrm>
          <a:off x="399207" y="4404018"/>
          <a:ext cx="2851994" cy="1854200"/>
        </p:xfrm>
        <a:graphic>
          <a:graphicData uri="http://schemas.openxmlformats.org/drawingml/2006/table">
            <a:tbl>
              <a:tblPr firstRow="1" bandRow="1">
                <a:tableStyleId>{6E25E649-3F16-4E02-A733-19D2CDBF48F0}</a:tableStyleId>
              </a:tblPr>
              <a:tblGrid>
                <a:gridCol w="1272824"/>
                <a:gridCol w="789585"/>
                <a:gridCol w="789585"/>
              </a:tblGrid>
              <a:tr h="370840">
                <a:tc>
                  <a:txBody>
                    <a:bodyPr/>
                    <a:lstStyle/>
                    <a:p>
                      <a:pPr algn="ctr"/>
                      <a:r>
                        <a:rPr lang="en-US" sz="1400" dirty="0" smtClean="0">
                          <a:latin typeface="Calibri"/>
                          <a:cs typeface="Calibri"/>
                        </a:rPr>
                        <a:t>Component</a:t>
                      </a:r>
                      <a:endParaRPr lang="en-US" sz="1400" dirty="0">
                        <a:latin typeface="Calibri"/>
                        <a:cs typeface="Calibri"/>
                      </a:endParaRPr>
                    </a:p>
                  </a:txBody>
                  <a:tcPr/>
                </a:tc>
                <a:tc>
                  <a:txBody>
                    <a:bodyPr/>
                    <a:lstStyle/>
                    <a:p>
                      <a:pPr algn="ctr"/>
                      <a:r>
                        <a:rPr lang="en-US" sz="1400" dirty="0" smtClean="0">
                          <a:latin typeface="Calibri"/>
                          <a:cs typeface="Calibri"/>
                        </a:rPr>
                        <a:t>RD</a:t>
                      </a:r>
                      <a:endParaRPr lang="en-US" sz="1400" dirty="0">
                        <a:latin typeface="Calibri"/>
                        <a:cs typeface="Calibri"/>
                      </a:endParaRPr>
                    </a:p>
                  </a:txBody>
                  <a:tcPr/>
                </a:tc>
                <a:tc>
                  <a:txBody>
                    <a:bodyPr/>
                    <a:lstStyle/>
                    <a:p>
                      <a:pPr algn="ctr"/>
                      <a:r>
                        <a:rPr lang="en-US" sz="1400" dirty="0" smtClean="0">
                          <a:latin typeface="Calibri"/>
                          <a:cs typeface="Calibri"/>
                        </a:rPr>
                        <a:t>ND</a:t>
                      </a:r>
                      <a:endParaRPr lang="en-US" sz="1400" dirty="0">
                        <a:latin typeface="Calibri"/>
                        <a:cs typeface="Calibri"/>
                      </a:endParaRPr>
                    </a:p>
                  </a:txBody>
                  <a:tcPr/>
                </a:tc>
              </a:tr>
              <a:tr h="370840">
                <a:tc>
                  <a:txBody>
                    <a:bodyPr/>
                    <a:lstStyle/>
                    <a:p>
                      <a:pPr algn="ctr"/>
                      <a:r>
                        <a:rPr lang="en-US" sz="1400" dirty="0" smtClean="0">
                          <a:latin typeface="Calibri"/>
                          <a:cs typeface="Calibri"/>
                        </a:rPr>
                        <a:t>Cube</a:t>
                      </a:r>
                      <a:endParaRPr lang="en-US" sz="1400" dirty="0">
                        <a:latin typeface="Calibri"/>
                        <a:cs typeface="Calibri"/>
                      </a:endParaRPr>
                    </a:p>
                  </a:txBody>
                  <a:tcPr/>
                </a:tc>
                <a:tc>
                  <a:txBody>
                    <a:bodyPr/>
                    <a:lstStyle/>
                    <a:p>
                      <a:pPr algn="ctr"/>
                      <a:r>
                        <a:rPr lang="en-US" sz="1400" dirty="0" smtClean="0">
                          <a:latin typeface="Calibri"/>
                          <a:cs typeface="Calibri"/>
                        </a:rPr>
                        <a:t>&lt;100&gt;</a:t>
                      </a:r>
                      <a:endParaRPr lang="en-US" sz="1400" dirty="0">
                        <a:latin typeface="Calibri"/>
                        <a:cs typeface="Calibri"/>
                      </a:endParaRPr>
                    </a:p>
                  </a:txBody>
                  <a:tcPr/>
                </a:tc>
                <a:tc>
                  <a:txBody>
                    <a:bodyPr/>
                    <a:lstStyle/>
                    <a:p>
                      <a:pPr algn="ctr"/>
                      <a:r>
                        <a:rPr lang="en-US" sz="1400" dirty="0" smtClean="0">
                          <a:latin typeface="Calibri"/>
                          <a:cs typeface="Calibri"/>
                        </a:rPr>
                        <a:t>{001}</a:t>
                      </a:r>
                      <a:endParaRPr lang="en-US" sz="1400" dirty="0">
                        <a:latin typeface="Calibri"/>
                        <a:cs typeface="Calibri"/>
                      </a:endParaRPr>
                    </a:p>
                  </a:txBody>
                  <a:tcPr/>
                </a:tc>
              </a:tr>
              <a:tr h="370840">
                <a:tc>
                  <a:txBody>
                    <a:bodyPr/>
                    <a:lstStyle/>
                    <a:p>
                      <a:pPr algn="ctr"/>
                      <a:r>
                        <a:rPr lang="en-US" sz="1400" dirty="0" smtClean="0">
                          <a:latin typeface="Calibri"/>
                          <a:cs typeface="Calibri"/>
                        </a:rPr>
                        <a:t>Goss</a:t>
                      </a:r>
                      <a:endParaRPr lang="en-US" sz="1400" dirty="0">
                        <a:latin typeface="Calibri"/>
                        <a:cs typeface="Calibri"/>
                      </a:endParaRPr>
                    </a:p>
                  </a:txBody>
                  <a:tcPr/>
                </a:tc>
                <a:tc>
                  <a:txBody>
                    <a:bodyPr/>
                    <a:lstStyle/>
                    <a:p>
                      <a:pPr algn="ctr"/>
                      <a:r>
                        <a:rPr lang="en-US" sz="1400" dirty="0" smtClean="0">
                          <a:latin typeface="Calibri"/>
                          <a:cs typeface="Calibri"/>
                        </a:rPr>
                        <a:t>&lt;100&gt;</a:t>
                      </a:r>
                      <a:endParaRPr lang="en-US" sz="1400" dirty="0">
                        <a:latin typeface="Calibri"/>
                        <a:cs typeface="Calibri"/>
                      </a:endParaRPr>
                    </a:p>
                  </a:txBody>
                  <a:tcPr/>
                </a:tc>
                <a:tc>
                  <a:txBody>
                    <a:bodyPr/>
                    <a:lstStyle/>
                    <a:p>
                      <a:pPr algn="ctr"/>
                      <a:r>
                        <a:rPr lang="en-US" sz="1400" dirty="0" smtClean="0">
                          <a:latin typeface="Calibri"/>
                          <a:cs typeface="Calibri"/>
                        </a:rPr>
                        <a:t>{011}</a:t>
                      </a:r>
                      <a:endParaRPr lang="en-US" sz="1400" dirty="0">
                        <a:latin typeface="Calibri"/>
                        <a:cs typeface="Calibri"/>
                      </a:endParaRPr>
                    </a:p>
                  </a:txBody>
                  <a:tcPr/>
                </a:tc>
              </a:tr>
              <a:tr h="370840">
                <a:tc>
                  <a:txBody>
                    <a:bodyPr/>
                    <a:lstStyle/>
                    <a:p>
                      <a:pPr algn="ctr"/>
                      <a:r>
                        <a:rPr lang="en-US" sz="1400" dirty="0" smtClean="0">
                          <a:latin typeface="Calibri"/>
                          <a:cs typeface="Calibri"/>
                        </a:rPr>
                        <a:t>Brass</a:t>
                      </a:r>
                      <a:endParaRPr lang="en-US" sz="1400" dirty="0">
                        <a:latin typeface="Calibri"/>
                        <a:cs typeface="Calibri"/>
                      </a:endParaRPr>
                    </a:p>
                  </a:txBody>
                  <a:tcPr/>
                </a:tc>
                <a:tc>
                  <a:txBody>
                    <a:bodyPr/>
                    <a:lstStyle/>
                    <a:p>
                      <a:pPr algn="ctr"/>
                      <a:r>
                        <a:rPr lang="en-US" sz="1400" dirty="0" smtClean="0">
                          <a:latin typeface="Calibri"/>
                          <a:cs typeface="Calibri"/>
                        </a:rPr>
                        <a:t>&lt;112&gt;</a:t>
                      </a:r>
                      <a:endParaRPr lang="en-US" sz="1400" dirty="0">
                        <a:latin typeface="Calibri"/>
                        <a:cs typeface="Calibri"/>
                      </a:endParaRPr>
                    </a:p>
                  </a:txBody>
                  <a:tcPr/>
                </a:tc>
                <a:tc>
                  <a:txBody>
                    <a:bodyPr/>
                    <a:lstStyle/>
                    <a:p>
                      <a:pPr algn="ctr"/>
                      <a:r>
                        <a:rPr lang="en-US" sz="1400" dirty="0" smtClean="0">
                          <a:latin typeface="Calibri"/>
                          <a:cs typeface="Calibri"/>
                        </a:rPr>
                        <a:t>{110}</a:t>
                      </a:r>
                      <a:endParaRPr lang="en-US" sz="1400" dirty="0">
                        <a:latin typeface="Calibri"/>
                        <a:cs typeface="Calibri"/>
                      </a:endParaRPr>
                    </a:p>
                  </a:txBody>
                  <a:tcPr/>
                </a:tc>
              </a:tr>
              <a:tr h="370840">
                <a:tc>
                  <a:txBody>
                    <a:bodyPr/>
                    <a:lstStyle/>
                    <a:p>
                      <a:pPr algn="ctr"/>
                      <a:r>
                        <a:rPr lang="en-US" sz="1400" dirty="0" smtClean="0">
                          <a:latin typeface="Calibri"/>
                          <a:cs typeface="Calibri"/>
                        </a:rPr>
                        <a:t>Copper</a:t>
                      </a:r>
                      <a:endParaRPr lang="en-US" sz="1400" dirty="0">
                        <a:latin typeface="Calibri"/>
                        <a:cs typeface="Calibri"/>
                      </a:endParaRPr>
                    </a:p>
                  </a:txBody>
                  <a:tcPr/>
                </a:tc>
                <a:tc>
                  <a:txBody>
                    <a:bodyPr/>
                    <a:lstStyle/>
                    <a:p>
                      <a:pPr algn="ctr"/>
                      <a:r>
                        <a:rPr lang="en-US" sz="1400" dirty="0" smtClean="0">
                          <a:latin typeface="Calibri"/>
                          <a:cs typeface="Calibri"/>
                        </a:rPr>
                        <a:t>&lt;111&gt;</a:t>
                      </a:r>
                      <a:endParaRPr lang="en-US" sz="1400" dirty="0">
                        <a:latin typeface="Calibri"/>
                        <a:cs typeface="Calibri"/>
                      </a:endParaRPr>
                    </a:p>
                  </a:txBody>
                  <a:tcPr/>
                </a:tc>
                <a:tc>
                  <a:txBody>
                    <a:bodyPr/>
                    <a:lstStyle/>
                    <a:p>
                      <a:pPr algn="ctr"/>
                      <a:r>
                        <a:rPr lang="en-US" sz="1400" dirty="0" smtClean="0">
                          <a:latin typeface="Calibri"/>
                          <a:cs typeface="Calibri"/>
                        </a:rPr>
                        <a:t>{112}</a:t>
                      </a:r>
                      <a:endParaRPr lang="en-US" sz="1400" dirty="0">
                        <a:latin typeface="Calibri"/>
                        <a:cs typeface="Calibri"/>
                      </a:endParaRPr>
                    </a:p>
                  </a:txBody>
                  <a:tcPr/>
                </a:tc>
              </a:tr>
            </a:tbl>
          </a:graphicData>
        </a:graphic>
      </p:graphicFrame>
      <p:sp>
        <p:nvSpPr>
          <p:cNvPr id="111" name="TextBox 110"/>
          <p:cNvSpPr txBox="1"/>
          <p:nvPr/>
        </p:nvSpPr>
        <p:spPr>
          <a:xfrm>
            <a:off x="6825505" y="2734220"/>
            <a:ext cx="481207" cy="307777"/>
          </a:xfrm>
          <a:prstGeom prst="rect">
            <a:avLst/>
          </a:prstGeom>
          <a:noFill/>
        </p:spPr>
        <p:txBody>
          <a:bodyPr wrap="square" rtlCol="0">
            <a:spAutoFit/>
          </a:bodyPr>
          <a:lstStyle/>
          <a:p>
            <a:r>
              <a:rPr lang="en-US" sz="1400" b="1" dirty="0" smtClean="0">
                <a:solidFill>
                  <a:srgbClr val="660066"/>
                </a:solidFill>
                <a:latin typeface="Calibri"/>
                <a:cs typeface="Calibri"/>
              </a:rPr>
              <a:t>100</a:t>
            </a:r>
            <a:endParaRPr lang="en-US" sz="1400" b="1" dirty="0">
              <a:solidFill>
                <a:srgbClr val="660066"/>
              </a:solidFill>
              <a:latin typeface="Calibri"/>
              <a:cs typeface="Calibri"/>
            </a:endParaRPr>
          </a:p>
        </p:txBody>
      </p:sp>
      <p:sp>
        <p:nvSpPr>
          <p:cNvPr id="112" name="TextBox 111"/>
          <p:cNvSpPr txBox="1"/>
          <p:nvPr/>
        </p:nvSpPr>
        <p:spPr>
          <a:xfrm>
            <a:off x="4444865" y="3080097"/>
            <a:ext cx="481207" cy="307777"/>
          </a:xfrm>
          <a:prstGeom prst="rect">
            <a:avLst/>
          </a:prstGeom>
          <a:noFill/>
        </p:spPr>
        <p:txBody>
          <a:bodyPr wrap="square" rtlCol="0">
            <a:spAutoFit/>
          </a:bodyPr>
          <a:lstStyle/>
          <a:p>
            <a:r>
              <a:rPr lang="en-US" sz="1400" b="1" dirty="0" smtClean="0">
                <a:solidFill>
                  <a:srgbClr val="660066"/>
                </a:solidFill>
                <a:latin typeface="Calibri"/>
                <a:cs typeface="Calibri"/>
              </a:rPr>
              <a:t>010</a:t>
            </a:r>
            <a:endParaRPr lang="en-US" sz="1400" b="1" dirty="0">
              <a:solidFill>
                <a:srgbClr val="660066"/>
              </a:solidFill>
              <a:latin typeface="Calibri"/>
              <a:cs typeface="Calibri"/>
            </a:endParaRPr>
          </a:p>
        </p:txBody>
      </p:sp>
      <p:sp>
        <p:nvSpPr>
          <p:cNvPr id="113" name="TextBox 112"/>
          <p:cNvSpPr txBox="1"/>
          <p:nvPr/>
        </p:nvSpPr>
        <p:spPr>
          <a:xfrm>
            <a:off x="6533781" y="4537233"/>
            <a:ext cx="481207" cy="307777"/>
          </a:xfrm>
          <a:prstGeom prst="rect">
            <a:avLst/>
          </a:prstGeom>
          <a:noFill/>
        </p:spPr>
        <p:txBody>
          <a:bodyPr wrap="square" rtlCol="0">
            <a:spAutoFit/>
          </a:bodyPr>
          <a:lstStyle/>
          <a:p>
            <a:r>
              <a:rPr lang="en-US" sz="1400" b="1" dirty="0" smtClean="0">
                <a:solidFill>
                  <a:srgbClr val="660066"/>
                </a:solidFill>
                <a:latin typeface="Calibri"/>
                <a:cs typeface="Calibri"/>
              </a:rPr>
              <a:t>001</a:t>
            </a:r>
            <a:endParaRPr lang="en-US" sz="1400" b="1" dirty="0">
              <a:solidFill>
                <a:srgbClr val="660066"/>
              </a:solidFill>
              <a:latin typeface="Calibri"/>
              <a:cs typeface="Calibri"/>
            </a:endParaRPr>
          </a:p>
        </p:txBody>
      </p:sp>
      <p:sp>
        <p:nvSpPr>
          <p:cNvPr id="115" name="Title 1"/>
          <p:cNvSpPr txBox="1">
            <a:spLocks/>
          </p:cNvSpPr>
          <p:nvPr/>
        </p:nvSpPr>
        <p:spPr>
          <a:xfrm>
            <a:off x="765048" y="76200"/>
            <a:ext cx="8153400" cy="9906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1" u="none" strike="noStrike" kern="1200" cap="none" spc="0" normalizeH="0" baseline="0" noProof="0" dirty="0" smtClean="0">
                <a:ln>
                  <a:noFill/>
                </a:ln>
                <a:solidFill>
                  <a:srgbClr val="000090"/>
                </a:solidFill>
                <a:effectLst/>
                <a:uLnTx/>
                <a:uFillTx/>
                <a:latin typeface="Cambria Math"/>
                <a:ea typeface="+mj-ea"/>
                <a:cs typeface="Calibri"/>
              </a:rPr>
              <a:t>Euler Angles: recap</a:t>
            </a:r>
            <a:endParaRPr kumimoji="0" lang="en-US" sz="4400" b="0" i="1" u="none" strike="noStrike" kern="1200" cap="none" spc="0" normalizeH="0" baseline="0" noProof="0" dirty="0">
              <a:ln>
                <a:noFill/>
              </a:ln>
              <a:solidFill>
                <a:srgbClr val="000090"/>
              </a:solidFill>
              <a:effectLst/>
              <a:uLnTx/>
              <a:uFillTx/>
              <a:latin typeface="Cambria Math"/>
              <a:ea typeface="+mj-ea"/>
              <a:cs typeface="Calibri"/>
            </a:endParaRPr>
          </a:p>
        </p:txBody>
      </p:sp>
      <p:sp>
        <p:nvSpPr>
          <p:cNvPr id="42" name="TextBox 41"/>
          <p:cNvSpPr txBox="1"/>
          <p:nvPr/>
        </p:nvSpPr>
        <p:spPr>
          <a:xfrm>
            <a:off x="2452509" y="3638671"/>
            <a:ext cx="726709" cy="461665"/>
          </a:xfrm>
          <a:prstGeom prst="rect">
            <a:avLst/>
          </a:prstGeom>
          <a:solidFill>
            <a:schemeClr val="bg1"/>
          </a:solidFill>
        </p:spPr>
        <p:txBody>
          <a:bodyPr wrap="square" rtlCol="0">
            <a:spAutoFit/>
          </a:bodyPr>
          <a:lstStyle/>
          <a:p>
            <a:endParaRPr lang="en-US" dirty="0">
              <a:latin typeface="Calibri"/>
            </a:endParaRPr>
          </a:p>
        </p:txBody>
      </p:sp>
      <p:sp>
        <p:nvSpPr>
          <p:cNvPr id="49" name="TextBox 48"/>
          <p:cNvSpPr txBox="1"/>
          <p:nvPr/>
        </p:nvSpPr>
        <p:spPr>
          <a:xfrm>
            <a:off x="3613841" y="3179068"/>
            <a:ext cx="307179" cy="461665"/>
          </a:xfrm>
          <a:prstGeom prst="rect">
            <a:avLst/>
          </a:prstGeom>
          <a:solidFill>
            <a:schemeClr val="bg1"/>
          </a:solidFill>
        </p:spPr>
        <p:txBody>
          <a:bodyPr wrap="square" rtlCol="0">
            <a:spAutoFit/>
          </a:bodyPr>
          <a:lstStyle/>
          <a:p>
            <a:endParaRPr lang="en-US" dirty="0">
              <a:latin typeface="Calibri"/>
            </a:endParaRPr>
          </a:p>
        </p:txBody>
      </p:sp>
      <p:sp>
        <p:nvSpPr>
          <p:cNvPr id="50" name="TextBox 49"/>
          <p:cNvSpPr txBox="1"/>
          <p:nvPr/>
        </p:nvSpPr>
        <p:spPr>
          <a:xfrm rot="1661930">
            <a:off x="2071293" y="3487621"/>
            <a:ext cx="701753" cy="461665"/>
          </a:xfrm>
          <a:prstGeom prst="rect">
            <a:avLst/>
          </a:prstGeom>
          <a:solidFill>
            <a:schemeClr val="bg1"/>
          </a:solidFill>
        </p:spPr>
        <p:txBody>
          <a:bodyPr wrap="square" rtlCol="0">
            <a:spAutoFit/>
          </a:bodyPr>
          <a:lstStyle/>
          <a:p>
            <a:endParaRPr lang="en-US" dirty="0">
              <a:latin typeface="Calibri"/>
            </a:endParaRPr>
          </a:p>
        </p:txBody>
      </p:sp>
      <p:sp>
        <p:nvSpPr>
          <p:cNvPr id="52" name="TextBox 51"/>
          <p:cNvSpPr txBox="1"/>
          <p:nvPr/>
        </p:nvSpPr>
        <p:spPr>
          <a:xfrm rot="1661930">
            <a:off x="3199465" y="3005701"/>
            <a:ext cx="701753" cy="461665"/>
          </a:xfrm>
          <a:prstGeom prst="rect">
            <a:avLst/>
          </a:prstGeom>
          <a:solidFill>
            <a:schemeClr val="bg1"/>
          </a:solidFill>
        </p:spPr>
        <p:txBody>
          <a:bodyPr wrap="square" rtlCol="0">
            <a:spAutoFit/>
          </a:bodyPr>
          <a:lstStyle/>
          <a:p>
            <a:endParaRPr lang="en-US" dirty="0">
              <a:latin typeface="Calibri"/>
            </a:endParaRPr>
          </a:p>
        </p:txBody>
      </p:sp>
      <p:sp>
        <p:nvSpPr>
          <p:cNvPr id="51" name="TextBox 50"/>
          <p:cNvSpPr txBox="1"/>
          <p:nvPr/>
        </p:nvSpPr>
        <p:spPr>
          <a:xfrm>
            <a:off x="2209800" y="6400800"/>
            <a:ext cx="3039865" cy="369332"/>
          </a:xfrm>
          <a:prstGeom prst="rect">
            <a:avLst/>
          </a:prstGeom>
          <a:noFill/>
        </p:spPr>
        <p:txBody>
          <a:bodyPr wrap="none" rtlCol="0">
            <a:spAutoFit/>
          </a:bodyPr>
          <a:lstStyle/>
          <a:p>
            <a:r>
              <a:rPr kumimoji="1" lang="en-US" altLang="ja-JP" sz="1800" dirty="0" smtClean="0">
                <a:solidFill>
                  <a:srgbClr val="660066"/>
                </a:solidFill>
                <a:latin typeface="Calibri"/>
              </a:rPr>
              <a:t>Slide </a:t>
            </a:r>
            <a:r>
              <a:rPr kumimoji="1" lang="en-US" altLang="ja-JP" sz="1800" dirty="0" smtClean="0">
                <a:solidFill>
                  <a:srgbClr val="660066"/>
                </a:solidFill>
                <a:latin typeface="Calibri"/>
              </a:rPr>
              <a:t>courtesy of Lin </a:t>
            </a:r>
            <a:r>
              <a:rPr kumimoji="1" lang="en-US" altLang="ja-JP" sz="1800" dirty="0" smtClean="0">
                <a:solidFill>
                  <a:srgbClr val="660066"/>
                </a:solidFill>
                <a:latin typeface="Calibri"/>
              </a:rPr>
              <a:t>Hu [2011]</a:t>
            </a:r>
            <a:endParaRPr kumimoji="1" lang="ja-JP" altLang="en-US" sz="1800" dirty="0">
              <a:solidFill>
                <a:srgbClr val="660066"/>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p:cNvPicPr>
            <a:picLocks noChangeAspect="1"/>
          </p:cNvPicPr>
          <p:nvPr/>
        </p:nvPicPr>
        <p:blipFill>
          <a:blip r:embed="rId3"/>
          <a:srcRect l="14009"/>
          <a:stretch>
            <a:fillRect/>
          </a:stretch>
        </p:blipFill>
        <p:spPr>
          <a:xfrm>
            <a:off x="399207" y="1578700"/>
            <a:ext cx="3661513" cy="2618817"/>
          </a:xfrm>
          <a:prstGeom prst="rect">
            <a:avLst/>
          </a:prstGeom>
        </p:spPr>
      </p:pic>
      <p:cxnSp>
        <p:nvCxnSpPr>
          <p:cNvPr id="91" name="Straight Arrow Connector 90"/>
          <p:cNvCxnSpPr/>
          <p:nvPr/>
        </p:nvCxnSpPr>
        <p:spPr>
          <a:xfrm rot="10800000" flipV="1">
            <a:off x="1409522" y="2977008"/>
            <a:ext cx="457200" cy="209745"/>
          </a:xfrm>
          <a:prstGeom prst="straightConnector1">
            <a:avLst/>
          </a:prstGeom>
          <a:ln w="19050">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1121789" y="2823119"/>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&lt;100&gt;</a:t>
            </a:r>
            <a:endParaRPr lang="en-US" sz="1400" b="1" dirty="0">
              <a:solidFill>
                <a:srgbClr val="3366FF"/>
              </a:solidFill>
              <a:latin typeface="Calibri"/>
              <a:cs typeface="Calibri"/>
            </a:endParaRPr>
          </a:p>
        </p:txBody>
      </p:sp>
      <p:cxnSp>
        <p:nvCxnSpPr>
          <p:cNvPr id="96" name="Straight Connector 95"/>
          <p:cNvCxnSpPr>
            <a:stCxn id="94" idx="3"/>
          </p:cNvCxnSpPr>
          <p:nvPr/>
        </p:nvCxnSpPr>
        <p:spPr>
          <a:xfrm>
            <a:off x="1866722" y="2977008"/>
            <a:ext cx="1588" cy="571947"/>
          </a:xfrm>
          <a:prstGeom prst="line">
            <a:avLst/>
          </a:prstGeom>
          <a:ln w="19050">
            <a:solidFill>
              <a:srgbClr val="FF0000"/>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1307922" y="3274632"/>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{001}</a:t>
            </a:r>
            <a:endParaRPr lang="en-US" sz="1400" b="1" dirty="0">
              <a:solidFill>
                <a:srgbClr val="3366FF"/>
              </a:solidFill>
              <a:latin typeface="Calibri"/>
              <a:cs typeface="Calibri"/>
            </a:endParaRPr>
          </a:p>
        </p:txBody>
      </p:sp>
      <p:sp>
        <p:nvSpPr>
          <p:cNvPr id="98" name="TextBox 97"/>
          <p:cNvSpPr txBox="1"/>
          <p:nvPr/>
        </p:nvSpPr>
        <p:spPr>
          <a:xfrm>
            <a:off x="2167155" y="2357493"/>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&lt;100&gt;</a:t>
            </a:r>
            <a:endParaRPr lang="en-US" sz="1400" b="1" dirty="0">
              <a:solidFill>
                <a:srgbClr val="3366FF"/>
              </a:solidFill>
              <a:latin typeface="Calibri"/>
              <a:cs typeface="Calibri"/>
            </a:endParaRPr>
          </a:p>
        </p:txBody>
      </p:sp>
      <p:cxnSp>
        <p:nvCxnSpPr>
          <p:cNvPr id="100" name="Straight Connector 99"/>
          <p:cNvCxnSpPr/>
          <p:nvPr/>
        </p:nvCxnSpPr>
        <p:spPr>
          <a:xfrm rot="10800000" flipV="1">
            <a:off x="2387422" y="2293993"/>
            <a:ext cx="381000" cy="133938"/>
          </a:xfrm>
          <a:prstGeom prst="line">
            <a:avLst/>
          </a:prstGeom>
          <a:ln w="19050">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2387422" y="2516831"/>
            <a:ext cx="1588" cy="571947"/>
          </a:xfrm>
          <a:prstGeom prst="line">
            <a:avLst/>
          </a:prstGeom>
          <a:ln w="19050">
            <a:solidFill>
              <a:srgbClr val="FF0000"/>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2370786" y="2888109"/>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{011}</a:t>
            </a:r>
            <a:endParaRPr lang="en-US" sz="1400" b="1" dirty="0">
              <a:solidFill>
                <a:srgbClr val="3366FF"/>
              </a:solidFill>
              <a:latin typeface="Calibri"/>
              <a:cs typeface="Calibri"/>
            </a:endParaRPr>
          </a:p>
        </p:txBody>
      </p:sp>
      <p:sp>
        <p:nvSpPr>
          <p:cNvPr id="3" name="Slide Number Placeholder 2"/>
          <p:cNvSpPr>
            <a:spLocks noGrp="1"/>
          </p:cNvSpPr>
          <p:nvPr>
            <p:ph type="sldNum" sz="quarter" idx="12"/>
          </p:nvPr>
        </p:nvSpPr>
        <p:spPr/>
        <p:txBody>
          <a:bodyPr>
            <a:normAutofit/>
          </a:bodyPr>
          <a:lstStyle/>
          <a:p>
            <a:fld id="{3D810F76-A8A1-CC40-AAD0-BE6992735573}" type="slidenum">
              <a:rPr lang="en-US" smtClean="0"/>
              <a:pPr/>
              <a:t>38</a:t>
            </a:fld>
            <a:endParaRPr lang="en-US"/>
          </a:p>
        </p:txBody>
      </p:sp>
      <p:sp>
        <p:nvSpPr>
          <p:cNvPr id="26" name="TextBox 25"/>
          <p:cNvSpPr txBox="1"/>
          <p:nvPr/>
        </p:nvSpPr>
        <p:spPr>
          <a:xfrm>
            <a:off x="4338574" y="4998899"/>
            <a:ext cx="5106719" cy="1259319"/>
          </a:xfrm>
          <a:prstGeom prst="rect">
            <a:avLst/>
          </a:prstGeom>
          <a:noFill/>
        </p:spPr>
        <p:txBody>
          <a:bodyPr wrap="square" rtlCol="0">
            <a:spAutoFit/>
          </a:bodyPr>
          <a:lstStyle/>
          <a:p>
            <a:pPr>
              <a:lnSpc>
                <a:spcPct val="200000"/>
              </a:lnSpc>
            </a:pPr>
            <a:r>
              <a:rPr lang="en-US" sz="1300" i="1" dirty="0" smtClean="0">
                <a:latin typeface="Calibri"/>
                <a:cs typeface="Calibri"/>
              </a:rPr>
              <a:t>Rotation 1 (φ</a:t>
            </a:r>
            <a:r>
              <a:rPr lang="en-US" sz="1300" i="1" baseline="-25000" dirty="0" smtClean="0">
                <a:latin typeface="Calibri"/>
                <a:cs typeface="Calibri"/>
              </a:rPr>
              <a:t>1</a:t>
            </a:r>
            <a:r>
              <a:rPr lang="en-US" sz="1300" i="1" dirty="0" smtClean="0">
                <a:latin typeface="Calibri"/>
                <a:cs typeface="Calibri"/>
              </a:rPr>
              <a:t>): rotate sample axes about ND</a:t>
            </a:r>
          </a:p>
          <a:p>
            <a:pPr>
              <a:lnSpc>
                <a:spcPct val="200000"/>
              </a:lnSpc>
            </a:pPr>
            <a:r>
              <a:rPr lang="en-US" sz="1300" i="1" dirty="0" smtClean="0">
                <a:latin typeface="Calibri"/>
                <a:cs typeface="Calibri"/>
              </a:rPr>
              <a:t>Rotation 2 (</a:t>
            </a:r>
            <a:r>
              <a:rPr lang="en-US" sz="1300" i="1" dirty="0" err="1" smtClean="0">
                <a:latin typeface="Calibri"/>
                <a:cs typeface="Calibri"/>
              </a:rPr>
              <a:t>Φ</a:t>
            </a:r>
            <a:r>
              <a:rPr lang="en-US" sz="1300" i="1" dirty="0" smtClean="0">
                <a:latin typeface="Calibri"/>
                <a:cs typeface="Calibri"/>
              </a:rPr>
              <a:t>): rotate sample axes about rotated RD</a:t>
            </a:r>
          </a:p>
          <a:p>
            <a:pPr>
              <a:lnSpc>
                <a:spcPct val="200000"/>
              </a:lnSpc>
            </a:pPr>
            <a:r>
              <a:rPr lang="en-US" sz="1300" i="1" dirty="0" smtClean="0">
                <a:latin typeface="Calibri"/>
                <a:cs typeface="Calibri"/>
              </a:rPr>
              <a:t>Rotation 3 (φ</a:t>
            </a:r>
            <a:r>
              <a:rPr lang="en-US" sz="1300" i="1" baseline="-25000" dirty="0">
                <a:latin typeface="Calibri"/>
                <a:cs typeface="Calibri"/>
              </a:rPr>
              <a:t>2</a:t>
            </a:r>
            <a:r>
              <a:rPr lang="en-US" sz="1300" i="1" dirty="0" smtClean="0">
                <a:latin typeface="Calibri"/>
                <a:cs typeface="Calibri"/>
              </a:rPr>
              <a:t>): rotate sample axes about rotated ND</a:t>
            </a:r>
          </a:p>
        </p:txBody>
      </p:sp>
      <p:sp>
        <p:nvSpPr>
          <p:cNvPr id="33" name="TextBox 32"/>
          <p:cNvSpPr txBox="1"/>
          <p:nvPr/>
        </p:nvSpPr>
        <p:spPr>
          <a:xfrm>
            <a:off x="399207" y="4328450"/>
            <a:ext cx="489432" cy="461665"/>
          </a:xfrm>
          <a:prstGeom prst="rect">
            <a:avLst/>
          </a:prstGeom>
          <a:noFill/>
        </p:spPr>
        <p:txBody>
          <a:bodyPr wrap="square" rtlCol="0">
            <a:spAutoFit/>
          </a:bodyPr>
          <a:lstStyle/>
          <a:p>
            <a:r>
              <a:rPr lang="en-US" dirty="0" smtClean="0">
                <a:solidFill>
                  <a:schemeClr val="bg1"/>
                </a:solidFill>
                <a:latin typeface="Cambria Math"/>
                <a:cs typeface="Cambria Math"/>
              </a:rPr>
              <a:t>a</a:t>
            </a:r>
            <a:endParaRPr lang="en-US" dirty="0">
              <a:solidFill>
                <a:schemeClr val="bg1"/>
              </a:solidFill>
              <a:latin typeface="Cambria Math"/>
              <a:cs typeface="Cambria Math"/>
            </a:endParaRPr>
          </a:p>
        </p:txBody>
      </p:sp>
      <p:graphicFrame>
        <p:nvGraphicFramePr>
          <p:cNvPr id="110" name="Table 109"/>
          <p:cNvGraphicFramePr>
            <a:graphicFrameLocks noGrp="1"/>
          </p:cNvGraphicFramePr>
          <p:nvPr/>
        </p:nvGraphicFramePr>
        <p:xfrm>
          <a:off x="399207" y="4404018"/>
          <a:ext cx="3512127" cy="1854200"/>
        </p:xfrm>
        <a:graphic>
          <a:graphicData uri="http://schemas.openxmlformats.org/drawingml/2006/table">
            <a:tbl>
              <a:tblPr firstRow="1" bandRow="1">
                <a:tableStyleId>{6E25E649-3F16-4E02-A733-19D2CDBF48F0}</a:tableStyleId>
              </a:tblPr>
              <a:tblGrid>
                <a:gridCol w="1272824"/>
                <a:gridCol w="2239303"/>
              </a:tblGrid>
              <a:tr h="370840">
                <a:tc>
                  <a:txBody>
                    <a:bodyPr/>
                    <a:lstStyle/>
                    <a:p>
                      <a:pPr algn="ctr"/>
                      <a:r>
                        <a:rPr lang="en-US" sz="1400" dirty="0" smtClean="0">
                          <a:latin typeface="Calibri"/>
                          <a:cs typeface="Calibri"/>
                        </a:rPr>
                        <a:t>Component</a:t>
                      </a:r>
                      <a:endParaRPr lang="en-US" sz="1400" dirty="0">
                        <a:latin typeface="Calibri"/>
                        <a:cs typeface="Calibri"/>
                      </a:endParaRPr>
                    </a:p>
                  </a:txBody>
                  <a:tcPr/>
                </a:tc>
                <a:tc>
                  <a:txBody>
                    <a:bodyPr/>
                    <a:lstStyle/>
                    <a:p>
                      <a:pPr algn="ctr"/>
                      <a:r>
                        <a:rPr lang="en-US" sz="1400" dirty="0" smtClean="0">
                          <a:latin typeface="Calibri"/>
                          <a:cs typeface="Calibri"/>
                        </a:rPr>
                        <a:t>Euler Angles (°)</a:t>
                      </a:r>
                      <a:endParaRPr lang="en-US" sz="1400" dirty="0">
                        <a:latin typeface="Calibri"/>
                        <a:cs typeface="Calibri"/>
                      </a:endParaRPr>
                    </a:p>
                  </a:txBody>
                  <a:tcPr/>
                </a:tc>
              </a:tr>
              <a:tr h="370840">
                <a:tc>
                  <a:txBody>
                    <a:bodyPr/>
                    <a:lstStyle/>
                    <a:p>
                      <a:pPr algn="ctr"/>
                      <a:r>
                        <a:rPr lang="en-US" sz="1400" dirty="0" smtClean="0">
                          <a:latin typeface="Calibri"/>
                          <a:cs typeface="Calibri"/>
                        </a:rPr>
                        <a:t>Cube</a:t>
                      </a:r>
                      <a:endParaRPr lang="en-US" sz="1400" dirty="0">
                        <a:latin typeface="Calibri"/>
                        <a:cs typeface="Calibri"/>
                      </a:endParaRPr>
                    </a:p>
                  </a:txBody>
                  <a:tcPr/>
                </a:tc>
                <a:tc>
                  <a:txBody>
                    <a:bodyPr/>
                    <a:lstStyle/>
                    <a:p>
                      <a:pPr algn="ctr"/>
                      <a:r>
                        <a:rPr lang="en-US" sz="1400" dirty="0" smtClean="0">
                          <a:latin typeface="Calibri"/>
                          <a:cs typeface="Calibri"/>
                        </a:rPr>
                        <a:t>(0, 0, 0)</a:t>
                      </a:r>
                      <a:endParaRPr lang="en-US" sz="1400" dirty="0">
                        <a:latin typeface="Calibri"/>
                        <a:cs typeface="Calibri"/>
                      </a:endParaRPr>
                    </a:p>
                  </a:txBody>
                  <a:tcPr/>
                </a:tc>
              </a:tr>
              <a:tr h="370840">
                <a:tc>
                  <a:txBody>
                    <a:bodyPr/>
                    <a:lstStyle/>
                    <a:p>
                      <a:pPr algn="ctr"/>
                      <a:r>
                        <a:rPr lang="en-US" sz="1400" dirty="0" smtClean="0">
                          <a:latin typeface="Calibri"/>
                          <a:cs typeface="Calibri"/>
                        </a:rPr>
                        <a:t>Goss</a:t>
                      </a:r>
                      <a:endParaRPr lang="en-US" sz="1400" dirty="0">
                        <a:latin typeface="Calibri"/>
                        <a:cs typeface="Calibri"/>
                      </a:endParaRPr>
                    </a:p>
                  </a:txBody>
                  <a:tcPr/>
                </a:tc>
                <a:tc>
                  <a:txBody>
                    <a:bodyPr/>
                    <a:lstStyle/>
                    <a:p>
                      <a:pPr algn="ctr"/>
                      <a:r>
                        <a:rPr lang="en-US" sz="1400" dirty="0" smtClean="0">
                          <a:latin typeface="Calibri"/>
                          <a:cs typeface="Calibri"/>
                        </a:rPr>
                        <a:t>(0, 45, 0)</a:t>
                      </a:r>
                      <a:endParaRPr lang="en-US" sz="1400" dirty="0">
                        <a:latin typeface="Calibri"/>
                        <a:cs typeface="Calibri"/>
                      </a:endParaRPr>
                    </a:p>
                  </a:txBody>
                  <a:tcPr/>
                </a:tc>
              </a:tr>
              <a:tr h="370840">
                <a:tc>
                  <a:txBody>
                    <a:bodyPr/>
                    <a:lstStyle/>
                    <a:p>
                      <a:pPr algn="ctr"/>
                      <a:r>
                        <a:rPr lang="en-US" sz="1400" dirty="0" smtClean="0">
                          <a:latin typeface="Calibri"/>
                          <a:cs typeface="Calibri"/>
                        </a:rPr>
                        <a:t>Brass</a:t>
                      </a:r>
                      <a:endParaRPr lang="en-US" sz="1400" dirty="0">
                        <a:latin typeface="Calibri"/>
                        <a:cs typeface="Calibri"/>
                      </a:endParaRPr>
                    </a:p>
                  </a:txBody>
                  <a:tcPr/>
                </a:tc>
                <a:tc>
                  <a:txBody>
                    <a:bodyPr/>
                    <a:lstStyle/>
                    <a:p>
                      <a:pPr algn="ctr"/>
                      <a:r>
                        <a:rPr lang="en-US" sz="1400" dirty="0" smtClean="0">
                          <a:latin typeface="Calibri"/>
                          <a:cs typeface="Calibri"/>
                        </a:rPr>
                        <a:t>(35, 45, 0)</a:t>
                      </a:r>
                      <a:endParaRPr lang="en-US" sz="1400" dirty="0">
                        <a:latin typeface="Calibri"/>
                        <a:cs typeface="Calibri"/>
                      </a:endParaRPr>
                    </a:p>
                  </a:txBody>
                  <a:tcPr/>
                </a:tc>
              </a:tr>
              <a:tr h="370840">
                <a:tc>
                  <a:txBody>
                    <a:bodyPr/>
                    <a:lstStyle/>
                    <a:p>
                      <a:pPr algn="ctr"/>
                      <a:r>
                        <a:rPr lang="en-US" sz="1400" dirty="0" smtClean="0">
                          <a:latin typeface="Calibri"/>
                          <a:cs typeface="Calibri"/>
                        </a:rPr>
                        <a:t>Copper</a:t>
                      </a:r>
                      <a:endParaRPr lang="en-US" sz="1400" dirty="0">
                        <a:latin typeface="Calibri"/>
                        <a:cs typeface="Calibri"/>
                      </a:endParaRPr>
                    </a:p>
                  </a:txBody>
                  <a:tcPr/>
                </a:tc>
                <a:tc>
                  <a:txBody>
                    <a:bodyPr/>
                    <a:lstStyle/>
                    <a:p>
                      <a:pPr algn="ctr"/>
                      <a:r>
                        <a:rPr lang="en-US" sz="1400" dirty="0" smtClean="0">
                          <a:latin typeface="Calibri"/>
                          <a:cs typeface="Calibri"/>
                        </a:rPr>
                        <a:t>(90, 45, 45)</a:t>
                      </a:r>
                      <a:endParaRPr lang="en-US" sz="1400" dirty="0">
                        <a:latin typeface="Calibri"/>
                        <a:cs typeface="Calibri"/>
                      </a:endParaRPr>
                    </a:p>
                  </a:txBody>
                  <a:tcPr/>
                </a:tc>
              </a:tr>
            </a:tbl>
          </a:graphicData>
        </a:graphic>
      </p:graphicFrame>
      <p:sp>
        <p:nvSpPr>
          <p:cNvPr id="112" name="TextBox 111"/>
          <p:cNvSpPr txBox="1"/>
          <p:nvPr/>
        </p:nvSpPr>
        <p:spPr>
          <a:xfrm>
            <a:off x="4444865" y="3080097"/>
            <a:ext cx="481207" cy="307777"/>
          </a:xfrm>
          <a:prstGeom prst="rect">
            <a:avLst/>
          </a:prstGeom>
          <a:noFill/>
        </p:spPr>
        <p:txBody>
          <a:bodyPr wrap="square" rtlCol="0">
            <a:spAutoFit/>
          </a:bodyPr>
          <a:lstStyle/>
          <a:p>
            <a:r>
              <a:rPr lang="en-US" sz="1400" b="1" dirty="0" smtClean="0">
                <a:solidFill>
                  <a:srgbClr val="660066"/>
                </a:solidFill>
                <a:latin typeface="Calibri"/>
                <a:cs typeface="Calibri"/>
              </a:rPr>
              <a:t>010</a:t>
            </a:r>
            <a:endParaRPr lang="en-US" sz="1400" b="1" dirty="0">
              <a:solidFill>
                <a:srgbClr val="660066"/>
              </a:solidFill>
              <a:latin typeface="Calibri"/>
              <a:cs typeface="Calibri"/>
            </a:endParaRPr>
          </a:p>
        </p:txBody>
      </p:sp>
      <p:sp>
        <p:nvSpPr>
          <p:cNvPr id="113" name="TextBox 112"/>
          <p:cNvSpPr txBox="1"/>
          <p:nvPr/>
        </p:nvSpPr>
        <p:spPr>
          <a:xfrm>
            <a:off x="6533781" y="4537233"/>
            <a:ext cx="481207" cy="307777"/>
          </a:xfrm>
          <a:prstGeom prst="rect">
            <a:avLst/>
          </a:prstGeom>
          <a:noFill/>
        </p:spPr>
        <p:txBody>
          <a:bodyPr wrap="square" rtlCol="0">
            <a:spAutoFit/>
          </a:bodyPr>
          <a:lstStyle/>
          <a:p>
            <a:r>
              <a:rPr lang="en-US" sz="1400" b="1" dirty="0" smtClean="0">
                <a:solidFill>
                  <a:srgbClr val="660066"/>
                </a:solidFill>
                <a:latin typeface="Calibri"/>
                <a:cs typeface="Calibri"/>
              </a:rPr>
              <a:t>001</a:t>
            </a:r>
            <a:endParaRPr lang="en-US" sz="1400" b="1" dirty="0">
              <a:solidFill>
                <a:srgbClr val="660066"/>
              </a:solidFill>
              <a:latin typeface="Calibri"/>
              <a:cs typeface="Calibri"/>
            </a:endParaRPr>
          </a:p>
        </p:txBody>
      </p:sp>
      <p:sp>
        <p:nvSpPr>
          <p:cNvPr id="115" name="Title 1"/>
          <p:cNvSpPr txBox="1">
            <a:spLocks/>
          </p:cNvSpPr>
          <p:nvPr/>
        </p:nvSpPr>
        <p:spPr>
          <a:xfrm>
            <a:off x="765048" y="228600"/>
            <a:ext cx="8153400" cy="990600"/>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1" u="none" strike="noStrike" kern="1200" cap="none" spc="0" normalizeH="0" baseline="0" noProof="0" dirty="0" smtClean="0">
                <a:ln>
                  <a:noFill/>
                </a:ln>
                <a:solidFill>
                  <a:srgbClr val="000090"/>
                </a:solidFill>
                <a:effectLst/>
                <a:uLnTx/>
                <a:uFillTx/>
                <a:latin typeface="Cambria Math"/>
                <a:ea typeface="+mj-ea"/>
                <a:cs typeface="Calibri"/>
              </a:rPr>
              <a:t>Texture Components </a:t>
            </a:r>
            <a:br>
              <a:rPr kumimoji="0" lang="en-US" sz="4000" b="0" i="1" u="none" strike="noStrike" kern="1200" cap="none" spc="0" normalizeH="0" baseline="0" noProof="0" dirty="0" smtClean="0">
                <a:ln>
                  <a:noFill/>
                </a:ln>
                <a:solidFill>
                  <a:srgbClr val="000090"/>
                </a:solidFill>
                <a:effectLst/>
                <a:uLnTx/>
                <a:uFillTx/>
                <a:latin typeface="Cambria Math"/>
                <a:ea typeface="+mj-ea"/>
                <a:cs typeface="Calibri"/>
              </a:rPr>
            </a:br>
            <a:r>
              <a:rPr kumimoji="0" lang="en-US" sz="4000" b="0" i="1" u="none" strike="noStrike" kern="1200" cap="none" spc="0" normalizeH="0" baseline="0" noProof="0" dirty="0" smtClean="0">
                <a:ln>
                  <a:noFill/>
                </a:ln>
                <a:solidFill>
                  <a:srgbClr val="000090"/>
                </a:solidFill>
                <a:effectLst/>
                <a:uLnTx/>
                <a:uFillTx/>
                <a:latin typeface="Cambria Math"/>
                <a:ea typeface="+mj-ea"/>
                <a:cs typeface="Calibri"/>
              </a:rPr>
              <a:t>versus </a:t>
            </a:r>
            <a:r>
              <a:rPr lang="en-US" sz="4000" i="1" dirty="0" smtClean="0">
                <a:solidFill>
                  <a:srgbClr val="000090"/>
                </a:solidFill>
                <a:latin typeface="Cambria Math"/>
                <a:ea typeface="+mj-ea"/>
                <a:cs typeface="Calibri"/>
              </a:rPr>
              <a:t>Orientation Space</a:t>
            </a:r>
            <a:endParaRPr kumimoji="0" lang="en-US" sz="4000" b="0" i="1" u="none" strike="noStrike" kern="1200" cap="none" spc="0" normalizeH="0" baseline="0" noProof="0" dirty="0">
              <a:ln>
                <a:noFill/>
              </a:ln>
              <a:solidFill>
                <a:srgbClr val="000090"/>
              </a:solidFill>
              <a:effectLst/>
              <a:uLnTx/>
              <a:uFillTx/>
              <a:latin typeface="Cambria Math"/>
              <a:ea typeface="+mj-ea"/>
              <a:cs typeface="Calibri"/>
            </a:endParaRPr>
          </a:p>
        </p:txBody>
      </p:sp>
      <p:sp>
        <p:nvSpPr>
          <p:cNvPr id="42" name="TextBox 41"/>
          <p:cNvSpPr txBox="1"/>
          <p:nvPr/>
        </p:nvSpPr>
        <p:spPr>
          <a:xfrm>
            <a:off x="2452509" y="3638671"/>
            <a:ext cx="726709" cy="461665"/>
          </a:xfrm>
          <a:prstGeom prst="rect">
            <a:avLst/>
          </a:prstGeom>
          <a:solidFill>
            <a:schemeClr val="bg1"/>
          </a:solidFill>
        </p:spPr>
        <p:txBody>
          <a:bodyPr wrap="square" rtlCol="0">
            <a:spAutoFit/>
          </a:bodyPr>
          <a:lstStyle/>
          <a:p>
            <a:endParaRPr lang="en-US" dirty="0">
              <a:latin typeface="Calibri"/>
            </a:endParaRPr>
          </a:p>
        </p:txBody>
      </p:sp>
      <p:sp>
        <p:nvSpPr>
          <p:cNvPr id="49" name="TextBox 48"/>
          <p:cNvSpPr txBox="1"/>
          <p:nvPr/>
        </p:nvSpPr>
        <p:spPr>
          <a:xfrm>
            <a:off x="3613841" y="3179068"/>
            <a:ext cx="307179" cy="461665"/>
          </a:xfrm>
          <a:prstGeom prst="rect">
            <a:avLst/>
          </a:prstGeom>
          <a:solidFill>
            <a:schemeClr val="bg1"/>
          </a:solidFill>
        </p:spPr>
        <p:txBody>
          <a:bodyPr wrap="square" rtlCol="0">
            <a:spAutoFit/>
          </a:bodyPr>
          <a:lstStyle/>
          <a:p>
            <a:endParaRPr lang="en-US" dirty="0">
              <a:latin typeface="Calibri"/>
            </a:endParaRPr>
          </a:p>
        </p:txBody>
      </p:sp>
      <p:sp>
        <p:nvSpPr>
          <p:cNvPr id="50" name="TextBox 49"/>
          <p:cNvSpPr txBox="1"/>
          <p:nvPr/>
        </p:nvSpPr>
        <p:spPr>
          <a:xfrm rot="1661930">
            <a:off x="2071293" y="3487621"/>
            <a:ext cx="701753" cy="461665"/>
          </a:xfrm>
          <a:prstGeom prst="rect">
            <a:avLst/>
          </a:prstGeom>
          <a:solidFill>
            <a:schemeClr val="bg1"/>
          </a:solidFill>
        </p:spPr>
        <p:txBody>
          <a:bodyPr wrap="square" rtlCol="0">
            <a:spAutoFit/>
          </a:bodyPr>
          <a:lstStyle/>
          <a:p>
            <a:endParaRPr lang="en-US" dirty="0">
              <a:latin typeface="Calibri"/>
            </a:endParaRPr>
          </a:p>
        </p:txBody>
      </p:sp>
      <p:sp>
        <p:nvSpPr>
          <p:cNvPr id="52" name="TextBox 51"/>
          <p:cNvSpPr txBox="1"/>
          <p:nvPr/>
        </p:nvSpPr>
        <p:spPr>
          <a:xfrm rot="1661930">
            <a:off x="3199465" y="3005701"/>
            <a:ext cx="701753" cy="461665"/>
          </a:xfrm>
          <a:prstGeom prst="rect">
            <a:avLst/>
          </a:prstGeom>
          <a:solidFill>
            <a:schemeClr val="bg1"/>
          </a:solidFill>
        </p:spPr>
        <p:txBody>
          <a:bodyPr wrap="square" rtlCol="0">
            <a:spAutoFit/>
          </a:bodyPr>
          <a:lstStyle/>
          <a:p>
            <a:endParaRPr lang="en-US" dirty="0">
              <a:latin typeface="Calibri"/>
            </a:endParaRPr>
          </a:p>
        </p:txBody>
      </p:sp>
      <p:grpSp>
        <p:nvGrpSpPr>
          <p:cNvPr id="2" name="Group 50"/>
          <p:cNvGrpSpPr/>
          <p:nvPr/>
        </p:nvGrpSpPr>
        <p:grpSpPr>
          <a:xfrm>
            <a:off x="4140381" y="2278601"/>
            <a:ext cx="4845050" cy="3958936"/>
            <a:chOff x="237816" y="2333385"/>
            <a:chExt cx="4845050" cy="3958936"/>
          </a:xfrm>
        </p:grpSpPr>
        <p:pic>
          <p:nvPicPr>
            <p:cNvPr id="53" name="Picture 52" descr="ODF.pdf"/>
            <p:cNvPicPr>
              <a:picLocks noChangeAspect="1"/>
            </p:cNvPicPr>
            <p:nvPr/>
          </p:nvPicPr>
          <p:blipFill>
            <a:blip r:embed="rId4"/>
            <a:srcRect b="42273"/>
            <a:stretch>
              <a:fillRect/>
            </a:stretch>
          </p:blipFill>
          <p:spPr>
            <a:xfrm>
              <a:off x="237816" y="2333385"/>
              <a:ext cx="4845050" cy="3958936"/>
            </a:xfrm>
            <a:prstGeom prst="rect">
              <a:avLst/>
            </a:prstGeom>
          </p:spPr>
        </p:pic>
        <p:cxnSp>
          <p:nvCxnSpPr>
            <p:cNvPr id="54" name="Straight Connector 53"/>
            <p:cNvCxnSpPr/>
            <p:nvPr/>
          </p:nvCxnSpPr>
          <p:spPr>
            <a:xfrm>
              <a:off x="939800" y="3721100"/>
              <a:ext cx="2012950" cy="704850"/>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939800" y="2824693"/>
              <a:ext cx="1397000" cy="896407"/>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a:cxnSpLocks/>
            </p:cNvCxnSpPr>
            <p:nvPr/>
          </p:nvCxnSpPr>
          <p:spPr>
            <a:xfrm>
              <a:off x="2336800" y="2824692"/>
              <a:ext cx="1794853" cy="445558"/>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2952750" y="3270253"/>
              <a:ext cx="1178905" cy="1155697"/>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grpSp>
          <p:nvGrpSpPr>
            <p:cNvPr id="4" name="Group 16"/>
            <p:cNvGrpSpPr/>
            <p:nvPr/>
          </p:nvGrpSpPr>
          <p:grpSpPr>
            <a:xfrm>
              <a:off x="3897461" y="5236170"/>
              <a:ext cx="1049189" cy="952163"/>
              <a:chOff x="4160901" y="4098684"/>
              <a:chExt cx="1049189" cy="952163"/>
            </a:xfrm>
          </p:grpSpPr>
          <p:cxnSp>
            <p:nvCxnSpPr>
              <p:cNvPr id="66" name="Straight Arrow Connector 65"/>
              <p:cNvCxnSpPr/>
              <p:nvPr/>
            </p:nvCxnSpPr>
            <p:spPr>
              <a:xfrm>
                <a:off x="4543246" y="4192566"/>
                <a:ext cx="412441" cy="10027"/>
              </a:xfrm>
              <a:prstGeom prst="straightConnector1">
                <a:avLst/>
              </a:prstGeom>
              <a:ln w="12700">
                <a:solidFill>
                  <a:srgbClr val="FF0000"/>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rot="5400000">
                <a:off x="4378691" y="4266833"/>
                <a:ext cx="238822" cy="90288"/>
              </a:xfrm>
              <a:prstGeom prst="straightConnector1">
                <a:avLst/>
              </a:prstGeom>
              <a:ln w="12700">
                <a:solidFill>
                  <a:srgbClr val="FFFF00"/>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rot="16200000" flipH="1">
                <a:off x="4283679" y="4452133"/>
                <a:ext cx="518756" cy="377"/>
              </a:xfrm>
              <a:prstGeom prst="straightConnector1">
                <a:avLst/>
              </a:prstGeom>
              <a:ln w="12700">
                <a:solidFill>
                  <a:srgbClr val="008000"/>
                </a:solidFill>
                <a:tailEnd type="stealth"/>
              </a:ln>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4160901" y="4169050"/>
                <a:ext cx="377544" cy="461665"/>
              </a:xfrm>
              <a:prstGeom prst="rect">
                <a:avLst/>
              </a:prstGeom>
              <a:noFill/>
            </p:spPr>
            <p:txBody>
              <a:bodyPr wrap="square" rtlCol="0">
                <a:spAutoFit/>
              </a:bodyPr>
              <a:lstStyle/>
              <a:p>
                <a:r>
                  <a:rPr lang="en-US" dirty="0" err="1" smtClean="0">
                    <a:solidFill>
                      <a:srgbClr val="FFFFFF"/>
                    </a:solidFill>
                    <a:latin typeface="Cambria Math"/>
                    <a:cs typeface="Cambria Math"/>
                  </a:rPr>
                  <a:t>Φ</a:t>
                </a:r>
                <a:endParaRPr lang="en-US" dirty="0">
                  <a:solidFill>
                    <a:srgbClr val="FFFFFF"/>
                  </a:solidFill>
                  <a:latin typeface="Cambria Math"/>
                  <a:cs typeface="Cambria Math"/>
                </a:endParaRPr>
              </a:p>
            </p:txBody>
          </p:sp>
          <p:sp>
            <p:nvSpPr>
              <p:cNvPr id="70" name="TextBox 69"/>
              <p:cNvSpPr txBox="1"/>
              <p:nvPr/>
            </p:nvSpPr>
            <p:spPr>
              <a:xfrm>
                <a:off x="4649496" y="4098684"/>
                <a:ext cx="560594" cy="461665"/>
              </a:xfrm>
              <a:prstGeom prst="rect">
                <a:avLst/>
              </a:prstGeom>
              <a:noFill/>
            </p:spPr>
            <p:txBody>
              <a:bodyPr wrap="square" rtlCol="0">
                <a:spAutoFit/>
              </a:bodyPr>
              <a:lstStyle/>
              <a:p>
                <a:r>
                  <a:rPr lang="en-US" dirty="0" smtClean="0">
                    <a:solidFill>
                      <a:srgbClr val="FFFFFF"/>
                    </a:solidFill>
                    <a:latin typeface="Cambria Math"/>
                    <a:cs typeface="Cambria Math"/>
                  </a:rPr>
                  <a:t>φ</a:t>
                </a:r>
                <a:r>
                  <a:rPr lang="en-US" baseline="-25000" dirty="0" smtClean="0">
                    <a:solidFill>
                      <a:srgbClr val="FFFFFF"/>
                    </a:solidFill>
                    <a:latin typeface="Cambria Math"/>
                    <a:cs typeface="Cambria Math"/>
                  </a:rPr>
                  <a:t>1</a:t>
                </a:r>
                <a:endParaRPr lang="en-US" baseline="-25000" dirty="0">
                  <a:solidFill>
                    <a:srgbClr val="FFFFFF"/>
                  </a:solidFill>
                  <a:latin typeface="Cambria Math"/>
                  <a:cs typeface="Cambria Math"/>
                </a:endParaRPr>
              </a:p>
            </p:txBody>
          </p:sp>
          <p:sp>
            <p:nvSpPr>
              <p:cNvPr id="71" name="TextBox 70"/>
              <p:cNvSpPr txBox="1"/>
              <p:nvPr/>
            </p:nvSpPr>
            <p:spPr>
              <a:xfrm>
                <a:off x="4395093" y="4589182"/>
                <a:ext cx="560594" cy="461665"/>
              </a:xfrm>
              <a:prstGeom prst="rect">
                <a:avLst/>
              </a:prstGeom>
              <a:noFill/>
            </p:spPr>
            <p:txBody>
              <a:bodyPr wrap="square" rtlCol="0">
                <a:spAutoFit/>
              </a:bodyPr>
              <a:lstStyle/>
              <a:p>
                <a:r>
                  <a:rPr lang="en-US" dirty="0" smtClean="0">
                    <a:solidFill>
                      <a:schemeClr val="bg1"/>
                    </a:solidFill>
                    <a:latin typeface="Cambria Math"/>
                    <a:cs typeface="Cambria Math"/>
                  </a:rPr>
                  <a:t>φ</a:t>
                </a:r>
                <a:r>
                  <a:rPr lang="en-US" baseline="-25000" dirty="0" smtClean="0">
                    <a:solidFill>
                      <a:schemeClr val="bg1"/>
                    </a:solidFill>
                    <a:latin typeface="Cambria Math"/>
                    <a:cs typeface="Cambria Math"/>
                  </a:rPr>
                  <a:t>2</a:t>
                </a:r>
                <a:endParaRPr lang="en-US" baseline="-25000" dirty="0">
                  <a:solidFill>
                    <a:schemeClr val="bg1"/>
                  </a:solidFill>
                  <a:latin typeface="Cambria Math"/>
                  <a:cs typeface="Cambria Math"/>
                </a:endParaRPr>
              </a:p>
            </p:txBody>
          </p:sp>
        </p:grpSp>
        <p:grpSp>
          <p:nvGrpSpPr>
            <p:cNvPr id="5" name="Group 94"/>
            <p:cNvGrpSpPr/>
            <p:nvPr/>
          </p:nvGrpSpPr>
          <p:grpSpPr>
            <a:xfrm>
              <a:off x="2339481" y="2563579"/>
              <a:ext cx="2502085" cy="307777"/>
              <a:chOff x="5473515" y="1565797"/>
              <a:chExt cx="2502085" cy="307777"/>
            </a:xfrm>
          </p:grpSpPr>
          <p:sp>
            <p:nvSpPr>
              <p:cNvPr id="64" name="Cube 63"/>
              <p:cNvSpPr>
                <a:spLocks noChangeAspect="1"/>
              </p:cNvSpPr>
              <p:nvPr/>
            </p:nvSpPr>
            <p:spPr>
              <a:xfrm>
                <a:off x="5473515" y="16292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65" name="TextBox 64"/>
              <p:cNvSpPr txBox="1"/>
              <p:nvPr/>
            </p:nvSpPr>
            <p:spPr>
              <a:xfrm>
                <a:off x="5562586" y="1565797"/>
                <a:ext cx="2413014" cy="307777"/>
              </a:xfrm>
              <a:prstGeom prst="rect">
                <a:avLst/>
              </a:prstGeom>
              <a:noFill/>
            </p:spPr>
            <p:txBody>
              <a:bodyPr wrap="square" rtlCol="0">
                <a:spAutoFit/>
              </a:bodyPr>
              <a:lstStyle/>
              <a:p>
                <a:r>
                  <a:rPr lang="en-US" sz="1400" dirty="0" smtClean="0">
                    <a:solidFill>
                      <a:srgbClr val="FFFFFF"/>
                    </a:solidFill>
                    <a:latin typeface="Calibri"/>
                    <a:cs typeface="Calibri"/>
                  </a:rPr>
                  <a:t>Cube {100}&lt;001&gt; (0, 0, 0)</a:t>
                </a:r>
                <a:endParaRPr lang="en-US" sz="1400" dirty="0">
                  <a:solidFill>
                    <a:srgbClr val="FFFFFF"/>
                  </a:solidFill>
                  <a:latin typeface="Calibri"/>
                  <a:cs typeface="Calibri"/>
                </a:endParaRPr>
              </a:p>
            </p:txBody>
          </p:sp>
        </p:grpSp>
        <p:sp>
          <p:nvSpPr>
            <p:cNvPr id="60" name="TextBox 59"/>
            <p:cNvSpPr txBox="1"/>
            <p:nvPr/>
          </p:nvSpPr>
          <p:spPr>
            <a:xfrm>
              <a:off x="612648" y="2772297"/>
              <a:ext cx="1165352" cy="738664"/>
            </a:xfrm>
            <a:prstGeom prst="rect">
              <a:avLst/>
            </a:prstGeom>
            <a:noFill/>
          </p:spPr>
          <p:txBody>
            <a:bodyPr wrap="square" rtlCol="0">
              <a:spAutoFit/>
            </a:bodyPr>
            <a:lstStyle/>
            <a:p>
              <a:r>
                <a:rPr lang="en-US" sz="1400" dirty="0" smtClean="0">
                  <a:solidFill>
                    <a:srgbClr val="FFFFFF"/>
                  </a:solidFill>
                  <a:latin typeface="Calibri"/>
                  <a:cs typeface="Calibri"/>
                </a:rPr>
                <a:t>Goss </a:t>
              </a:r>
            </a:p>
            <a:p>
              <a:r>
                <a:rPr lang="en-US" sz="1400" dirty="0" smtClean="0">
                  <a:solidFill>
                    <a:srgbClr val="FFFFFF"/>
                  </a:solidFill>
                  <a:latin typeface="Calibri"/>
                  <a:cs typeface="Calibri"/>
                </a:rPr>
                <a:t>{110}&lt;001&gt; </a:t>
              </a:r>
            </a:p>
            <a:p>
              <a:r>
                <a:rPr lang="en-US" sz="1400" dirty="0" smtClean="0">
                  <a:solidFill>
                    <a:srgbClr val="FFFFFF"/>
                  </a:solidFill>
                  <a:latin typeface="Calibri"/>
                  <a:cs typeface="Calibri"/>
                </a:rPr>
                <a:t>(0, 45, 0)</a:t>
              </a:r>
              <a:endParaRPr lang="en-US" sz="1400" dirty="0">
                <a:solidFill>
                  <a:srgbClr val="FFFFFF"/>
                </a:solidFill>
                <a:latin typeface="Calibri"/>
                <a:cs typeface="Calibri"/>
              </a:endParaRPr>
            </a:p>
          </p:txBody>
        </p:sp>
        <p:sp>
          <p:nvSpPr>
            <p:cNvPr id="61" name="Cube 60"/>
            <p:cNvSpPr>
              <a:spLocks noChangeAspect="1"/>
            </p:cNvSpPr>
            <p:nvPr/>
          </p:nvSpPr>
          <p:spPr>
            <a:xfrm>
              <a:off x="545887" y="2802776"/>
              <a:ext cx="133521" cy="137160"/>
            </a:xfrm>
            <a:prstGeom prst="cube">
              <a:avLst/>
            </a:prstGeom>
            <a:solidFill>
              <a:schemeClr val="accent2">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62" name="TextBox 61"/>
            <p:cNvSpPr txBox="1"/>
            <p:nvPr/>
          </p:nvSpPr>
          <p:spPr>
            <a:xfrm>
              <a:off x="2732109" y="2982436"/>
              <a:ext cx="1165352" cy="738664"/>
            </a:xfrm>
            <a:prstGeom prst="rect">
              <a:avLst/>
            </a:prstGeom>
            <a:noFill/>
          </p:spPr>
          <p:txBody>
            <a:bodyPr wrap="square" rtlCol="0">
              <a:spAutoFit/>
            </a:bodyPr>
            <a:lstStyle/>
            <a:p>
              <a:r>
                <a:rPr lang="en-US" sz="1400" dirty="0" smtClean="0">
                  <a:solidFill>
                    <a:srgbClr val="FFFFFF"/>
                  </a:solidFill>
                  <a:latin typeface="Calibri"/>
                  <a:cs typeface="Calibri"/>
                </a:rPr>
                <a:t>Brass </a:t>
              </a:r>
            </a:p>
            <a:p>
              <a:r>
                <a:rPr lang="en-US" sz="1400" dirty="0" smtClean="0">
                  <a:solidFill>
                    <a:srgbClr val="FFFFFF"/>
                  </a:solidFill>
                  <a:latin typeface="Calibri"/>
                  <a:cs typeface="Calibri"/>
                </a:rPr>
                <a:t>{110}&lt;-112&gt; </a:t>
              </a:r>
            </a:p>
            <a:p>
              <a:r>
                <a:rPr lang="en-US" sz="1400" dirty="0" smtClean="0">
                  <a:solidFill>
                    <a:srgbClr val="FFFFFF"/>
                  </a:solidFill>
                  <a:latin typeface="Calibri"/>
                  <a:cs typeface="Calibri"/>
                </a:rPr>
                <a:t>(35, 45, 0)</a:t>
              </a:r>
              <a:endParaRPr lang="en-US" sz="1400" dirty="0">
                <a:solidFill>
                  <a:srgbClr val="FFFFFF"/>
                </a:solidFill>
                <a:latin typeface="Calibri"/>
                <a:cs typeface="Calibri"/>
              </a:endParaRPr>
            </a:p>
          </p:txBody>
        </p:sp>
        <p:sp>
          <p:nvSpPr>
            <p:cNvPr id="63" name="Cube 62"/>
            <p:cNvSpPr>
              <a:spLocks noChangeAspect="1"/>
            </p:cNvSpPr>
            <p:nvPr/>
          </p:nvSpPr>
          <p:spPr>
            <a:xfrm>
              <a:off x="2652648" y="3044190"/>
              <a:ext cx="133521" cy="137160"/>
            </a:xfrm>
            <a:prstGeom prst="cube">
              <a:avLst/>
            </a:prstGeom>
            <a:solidFill>
              <a:schemeClr val="accent5">
                <a:lumMod val="60000"/>
                <a:lumOff val="40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grpSp>
      <p:sp>
        <p:nvSpPr>
          <p:cNvPr id="44" name="Rectangle 43"/>
          <p:cNvSpPr/>
          <p:nvPr/>
        </p:nvSpPr>
        <p:spPr>
          <a:xfrm>
            <a:off x="4389571" y="5868205"/>
            <a:ext cx="2100129" cy="400110"/>
          </a:xfrm>
          <a:prstGeom prst="rect">
            <a:avLst/>
          </a:prstGeom>
        </p:spPr>
        <p:txBody>
          <a:bodyPr wrap="none">
            <a:spAutoFit/>
          </a:bodyPr>
          <a:lstStyle/>
          <a:p>
            <a:pPr algn="ctr"/>
            <a:r>
              <a:rPr lang="en-US" sz="2000" b="1" dirty="0" smtClean="0">
                <a:solidFill>
                  <a:schemeClr val="bg1"/>
                </a:solidFill>
                <a:latin typeface="Calibri"/>
                <a:cs typeface="Calibri"/>
              </a:rPr>
              <a:t>Orientation Space</a:t>
            </a:r>
          </a:p>
        </p:txBody>
      </p:sp>
      <p:sp>
        <p:nvSpPr>
          <p:cNvPr id="46" name="TextBox 45"/>
          <p:cNvSpPr txBox="1"/>
          <p:nvPr/>
        </p:nvSpPr>
        <p:spPr>
          <a:xfrm>
            <a:off x="2209800" y="6400800"/>
            <a:ext cx="3039865" cy="369332"/>
          </a:xfrm>
          <a:prstGeom prst="rect">
            <a:avLst/>
          </a:prstGeom>
          <a:noFill/>
        </p:spPr>
        <p:txBody>
          <a:bodyPr wrap="none" rtlCol="0">
            <a:spAutoFit/>
          </a:bodyPr>
          <a:lstStyle/>
          <a:p>
            <a:r>
              <a:rPr kumimoji="1" lang="en-US" altLang="ja-JP" sz="1800" dirty="0" smtClean="0">
                <a:solidFill>
                  <a:srgbClr val="660066"/>
                </a:solidFill>
                <a:latin typeface="Calibri"/>
              </a:rPr>
              <a:t>Slide </a:t>
            </a:r>
            <a:r>
              <a:rPr kumimoji="1" lang="en-US" altLang="ja-JP" sz="1800" dirty="0" smtClean="0">
                <a:solidFill>
                  <a:srgbClr val="660066"/>
                </a:solidFill>
                <a:latin typeface="Calibri"/>
              </a:rPr>
              <a:t>courtesy of Lin </a:t>
            </a:r>
            <a:r>
              <a:rPr kumimoji="1" lang="en-US" altLang="ja-JP" sz="1800" dirty="0" smtClean="0">
                <a:solidFill>
                  <a:srgbClr val="660066"/>
                </a:solidFill>
                <a:latin typeface="Calibri"/>
              </a:rPr>
              <a:t>Hu [2011]</a:t>
            </a:r>
            <a:endParaRPr kumimoji="1" lang="ja-JP" altLang="en-US" sz="1800" dirty="0">
              <a:solidFill>
                <a:srgbClr val="660066"/>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3D810F76-A8A1-CC40-AAD0-BE6992735573}" type="slidenum">
              <a:rPr lang="en-US" smtClean="0"/>
              <a:pPr/>
              <a:t>39</a:t>
            </a:fld>
            <a:endParaRPr lang="en-US"/>
          </a:p>
        </p:txBody>
      </p:sp>
      <p:grpSp>
        <p:nvGrpSpPr>
          <p:cNvPr id="2" name="Group 99"/>
          <p:cNvGrpSpPr/>
          <p:nvPr/>
        </p:nvGrpSpPr>
        <p:grpSpPr>
          <a:xfrm>
            <a:off x="5234940" y="2006600"/>
            <a:ext cx="3909060" cy="4753264"/>
            <a:chOff x="5234940" y="1917700"/>
            <a:chExt cx="3909060" cy="4753264"/>
          </a:xfrm>
        </p:grpSpPr>
        <p:pic>
          <p:nvPicPr>
            <p:cNvPr id="5" name="P 1" descr="AR.COD.png"/>
            <p:cNvPicPr/>
            <p:nvPr/>
          </p:nvPicPr>
          <p:blipFill>
            <a:blip r:embed="rId3"/>
            <a:srcRect b="5455"/>
            <a:stretch>
              <a:fillRect/>
            </a:stretch>
          </p:blipFill>
          <p:spPr>
            <a:xfrm>
              <a:off x="5234940" y="1917700"/>
              <a:ext cx="3909060" cy="4753264"/>
            </a:xfrm>
            <a:prstGeom prst="rect">
              <a:avLst/>
            </a:prstGeom>
          </p:spPr>
        </p:pic>
        <p:grpSp>
          <p:nvGrpSpPr>
            <p:cNvPr id="4" name="Group 58"/>
            <p:cNvGrpSpPr/>
            <p:nvPr/>
          </p:nvGrpSpPr>
          <p:grpSpPr>
            <a:xfrm>
              <a:off x="5578602" y="2152650"/>
              <a:ext cx="692945" cy="676011"/>
              <a:chOff x="4908550" y="2152650"/>
              <a:chExt cx="692945" cy="676011"/>
            </a:xfrm>
          </p:grpSpPr>
          <p:cxnSp>
            <p:nvCxnSpPr>
              <p:cNvPr id="44" name="Straight Connector 43"/>
              <p:cNvCxnSpPr/>
              <p:nvPr/>
            </p:nvCxnSpPr>
            <p:spPr>
              <a:xfrm>
                <a:off x="4908550" y="2152650"/>
                <a:ext cx="692150" cy="1588"/>
              </a:xfrm>
              <a:prstGeom prst="line">
                <a:avLst/>
              </a:prstGeom>
              <a:ln w="31750">
                <a:solidFill>
                  <a:schemeClr val="accent5"/>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5400000">
                <a:off x="5264680" y="2490258"/>
                <a:ext cx="672041" cy="1588"/>
              </a:xfrm>
              <a:prstGeom prst="line">
                <a:avLst/>
              </a:prstGeom>
              <a:ln w="31750">
                <a:solidFill>
                  <a:schemeClr val="accent5"/>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909345" y="2827073"/>
                <a:ext cx="692150" cy="1588"/>
              </a:xfrm>
              <a:prstGeom prst="line">
                <a:avLst/>
              </a:prstGeom>
              <a:ln w="31750">
                <a:solidFill>
                  <a:schemeClr val="accent5"/>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5400000">
                <a:off x="4574118" y="2487877"/>
                <a:ext cx="672041" cy="1588"/>
              </a:xfrm>
              <a:prstGeom prst="line">
                <a:avLst/>
              </a:prstGeom>
              <a:ln w="31750">
                <a:solidFill>
                  <a:schemeClr val="accent5"/>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grpSp>
        <p:sp>
          <p:nvSpPr>
            <p:cNvPr id="87" name="Cube 86"/>
            <p:cNvSpPr>
              <a:spLocks noChangeAspect="1"/>
            </p:cNvSpPr>
            <p:nvPr/>
          </p:nvSpPr>
          <p:spPr>
            <a:xfrm>
              <a:off x="5460815" y="20864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88" name="Cube 87"/>
            <p:cNvSpPr>
              <a:spLocks noChangeAspect="1"/>
            </p:cNvSpPr>
            <p:nvPr/>
          </p:nvSpPr>
          <p:spPr>
            <a:xfrm>
              <a:off x="6184715" y="20864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89" name="Cube 88"/>
            <p:cNvSpPr>
              <a:spLocks noChangeAspect="1"/>
            </p:cNvSpPr>
            <p:nvPr/>
          </p:nvSpPr>
          <p:spPr>
            <a:xfrm>
              <a:off x="5479865" y="275324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0" name="Cube 89"/>
            <p:cNvSpPr>
              <a:spLocks noChangeAspect="1"/>
            </p:cNvSpPr>
            <p:nvPr/>
          </p:nvSpPr>
          <p:spPr>
            <a:xfrm>
              <a:off x="6216465" y="27722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1" name="Cube 90"/>
            <p:cNvSpPr>
              <a:spLocks noChangeAspect="1"/>
            </p:cNvSpPr>
            <p:nvPr/>
          </p:nvSpPr>
          <p:spPr>
            <a:xfrm>
              <a:off x="5810065" y="2448447"/>
              <a:ext cx="133521" cy="137160"/>
            </a:xfrm>
            <a:prstGeom prst="cube">
              <a:avLst/>
            </a:prstGeom>
            <a:solidFill>
              <a:schemeClr val="accent5">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2" name="Cube 91"/>
            <p:cNvSpPr>
              <a:spLocks noChangeAspect="1"/>
            </p:cNvSpPr>
            <p:nvPr/>
          </p:nvSpPr>
          <p:spPr>
            <a:xfrm>
              <a:off x="5467165" y="2410347"/>
              <a:ext cx="133521" cy="137160"/>
            </a:xfrm>
            <a:prstGeom prst="cube">
              <a:avLst/>
            </a:prstGeom>
            <a:solidFill>
              <a:schemeClr val="accent2">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grpSp>
      <p:grpSp>
        <p:nvGrpSpPr>
          <p:cNvPr id="6" name="Group 37"/>
          <p:cNvGrpSpPr/>
          <p:nvPr/>
        </p:nvGrpSpPr>
        <p:grpSpPr>
          <a:xfrm>
            <a:off x="237816" y="2333385"/>
            <a:ext cx="4845050" cy="3958936"/>
            <a:chOff x="237816" y="2333385"/>
            <a:chExt cx="4845050" cy="3958936"/>
          </a:xfrm>
        </p:grpSpPr>
        <p:pic>
          <p:nvPicPr>
            <p:cNvPr id="66" name="Picture 65" descr="ODF.pdf"/>
            <p:cNvPicPr>
              <a:picLocks noChangeAspect="1"/>
            </p:cNvPicPr>
            <p:nvPr/>
          </p:nvPicPr>
          <p:blipFill>
            <a:blip r:embed="rId4"/>
            <a:srcRect b="42273"/>
            <a:stretch>
              <a:fillRect/>
            </a:stretch>
          </p:blipFill>
          <p:spPr>
            <a:xfrm>
              <a:off x="237816" y="2333385"/>
              <a:ext cx="4845050" cy="3958936"/>
            </a:xfrm>
            <a:prstGeom prst="rect">
              <a:avLst/>
            </a:prstGeom>
          </p:spPr>
        </p:pic>
        <p:cxnSp>
          <p:nvCxnSpPr>
            <p:cNvPr id="31" name="Straight Connector 30"/>
            <p:cNvCxnSpPr/>
            <p:nvPr/>
          </p:nvCxnSpPr>
          <p:spPr>
            <a:xfrm>
              <a:off x="939800" y="3721100"/>
              <a:ext cx="2012950" cy="704850"/>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939800" y="2824693"/>
              <a:ext cx="1397000" cy="896407"/>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a:cxnSpLocks/>
            </p:cNvCxnSpPr>
            <p:nvPr/>
          </p:nvCxnSpPr>
          <p:spPr>
            <a:xfrm>
              <a:off x="2336800" y="2824692"/>
              <a:ext cx="1794853" cy="445558"/>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2952750" y="3270253"/>
              <a:ext cx="1178905" cy="1155697"/>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grpSp>
          <p:nvGrpSpPr>
            <p:cNvPr id="7" name="Group 16"/>
            <p:cNvGrpSpPr/>
            <p:nvPr/>
          </p:nvGrpSpPr>
          <p:grpSpPr>
            <a:xfrm>
              <a:off x="3897461" y="5236170"/>
              <a:ext cx="1049189" cy="952163"/>
              <a:chOff x="4160901" y="4098684"/>
              <a:chExt cx="1049189" cy="952163"/>
            </a:xfrm>
          </p:grpSpPr>
          <p:cxnSp>
            <p:nvCxnSpPr>
              <p:cNvPr id="68" name="Straight Arrow Connector 67"/>
              <p:cNvCxnSpPr/>
              <p:nvPr/>
            </p:nvCxnSpPr>
            <p:spPr>
              <a:xfrm>
                <a:off x="4543246" y="4192566"/>
                <a:ext cx="412441" cy="10027"/>
              </a:xfrm>
              <a:prstGeom prst="straightConnector1">
                <a:avLst/>
              </a:prstGeom>
              <a:ln w="12700">
                <a:solidFill>
                  <a:srgbClr val="FF0000"/>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rot="5400000">
                <a:off x="4378691" y="4266833"/>
                <a:ext cx="238822" cy="90288"/>
              </a:xfrm>
              <a:prstGeom prst="straightConnector1">
                <a:avLst/>
              </a:prstGeom>
              <a:ln w="12700">
                <a:solidFill>
                  <a:srgbClr val="FFFF00"/>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rot="16200000" flipH="1">
                <a:off x="4283679" y="4452133"/>
                <a:ext cx="518756" cy="377"/>
              </a:xfrm>
              <a:prstGeom prst="straightConnector1">
                <a:avLst/>
              </a:prstGeom>
              <a:ln w="12700">
                <a:solidFill>
                  <a:srgbClr val="008000"/>
                </a:solidFill>
                <a:tailEnd type="stealth"/>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4160901" y="4169050"/>
                <a:ext cx="377544" cy="461665"/>
              </a:xfrm>
              <a:prstGeom prst="rect">
                <a:avLst/>
              </a:prstGeom>
              <a:noFill/>
            </p:spPr>
            <p:txBody>
              <a:bodyPr wrap="square" rtlCol="0">
                <a:spAutoFit/>
              </a:bodyPr>
              <a:lstStyle/>
              <a:p>
                <a:r>
                  <a:rPr lang="en-US" dirty="0" err="1" smtClean="0">
                    <a:solidFill>
                      <a:srgbClr val="FFFFFF"/>
                    </a:solidFill>
                    <a:latin typeface="Cambria Math"/>
                    <a:cs typeface="Cambria Math"/>
                  </a:rPr>
                  <a:t>Φ</a:t>
                </a:r>
                <a:endParaRPr lang="en-US" dirty="0">
                  <a:solidFill>
                    <a:srgbClr val="FFFFFF"/>
                  </a:solidFill>
                  <a:latin typeface="Cambria Math"/>
                  <a:cs typeface="Cambria Math"/>
                </a:endParaRPr>
              </a:p>
            </p:txBody>
          </p:sp>
          <p:sp>
            <p:nvSpPr>
              <p:cNvPr id="72" name="TextBox 71"/>
              <p:cNvSpPr txBox="1"/>
              <p:nvPr/>
            </p:nvSpPr>
            <p:spPr>
              <a:xfrm>
                <a:off x="4649496" y="4098684"/>
                <a:ext cx="560594" cy="461665"/>
              </a:xfrm>
              <a:prstGeom prst="rect">
                <a:avLst/>
              </a:prstGeom>
              <a:noFill/>
            </p:spPr>
            <p:txBody>
              <a:bodyPr wrap="square" rtlCol="0">
                <a:spAutoFit/>
              </a:bodyPr>
              <a:lstStyle/>
              <a:p>
                <a:r>
                  <a:rPr lang="en-US" dirty="0" smtClean="0">
                    <a:solidFill>
                      <a:srgbClr val="FFFFFF"/>
                    </a:solidFill>
                    <a:latin typeface="Cambria Math"/>
                    <a:cs typeface="Cambria Math"/>
                  </a:rPr>
                  <a:t>φ</a:t>
                </a:r>
                <a:r>
                  <a:rPr lang="en-US" baseline="-25000" dirty="0" smtClean="0">
                    <a:solidFill>
                      <a:srgbClr val="FFFFFF"/>
                    </a:solidFill>
                    <a:latin typeface="Cambria Math"/>
                    <a:cs typeface="Cambria Math"/>
                  </a:rPr>
                  <a:t>1</a:t>
                </a:r>
                <a:endParaRPr lang="en-US" baseline="-25000" dirty="0">
                  <a:solidFill>
                    <a:srgbClr val="FFFFFF"/>
                  </a:solidFill>
                  <a:latin typeface="Cambria Math"/>
                  <a:cs typeface="Cambria Math"/>
                </a:endParaRPr>
              </a:p>
            </p:txBody>
          </p:sp>
          <p:sp>
            <p:nvSpPr>
              <p:cNvPr id="73" name="TextBox 72"/>
              <p:cNvSpPr txBox="1"/>
              <p:nvPr/>
            </p:nvSpPr>
            <p:spPr>
              <a:xfrm>
                <a:off x="4395093" y="4589182"/>
                <a:ext cx="560594" cy="461665"/>
              </a:xfrm>
              <a:prstGeom prst="rect">
                <a:avLst/>
              </a:prstGeom>
              <a:noFill/>
            </p:spPr>
            <p:txBody>
              <a:bodyPr wrap="square" rtlCol="0">
                <a:spAutoFit/>
              </a:bodyPr>
              <a:lstStyle/>
              <a:p>
                <a:r>
                  <a:rPr lang="en-US" dirty="0" smtClean="0">
                    <a:solidFill>
                      <a:schemeClr val="bg1"/>
                    </a:solidFill>
                    <a:latin typeface="Cambria Math"/>
                    <a:cs typeface="Cambria Math"/>
                  </a:rPr>
                  <a:t>φ</a:t>
                </a:r>
                <a:r>
                  <a:rPr lang="en-US" baseline="-25000" dirty="0" smtClean="0">
                    <a:solidFill>
                      <a:schemeClr val="bg1"/>
                    </a:solidFill>
                    <a:latin typeface="Cambria Math"/>
                    <a:cs typeface="Cambria Math"/>
                  </a:rPr>
                  <a:t>2</a:t>
                </a:r>
                <a:endParaRPr lang="en-US" baseline="-25000" dirty="0">
                  <a:solidFill>
                    <a:schemeClr val="bg1"/>
                  </a:solidFill>
                  <a:latin typeface="Cambria Math"/>
                  <a:cs typeface="Cambria Math"/>
                </a:endParaRPr>
              </a:p>
            </p:txBody>
          </p:sp>
        </p:grpSp>
        <p:grpSp>
          <p:nvGrpSpPr>
            <p:cNvPr id="8" name="Group 94"/>
            <p:cNvGrpSpPr/>
            <p:nvPr/>
          </p:nvGrpSpPr>
          <p:grpSpPr>
            <a:xfrm>
              <a:off x="2339481" y="2563579"/>
              <a:ext cx="2502085" cy="307777"/>
              <a:chOff x="5473515" y="1565797"/>
              <a:chExt cx="2502085" cy="307777"/>
            </a:xfrm>
          </p:grpSpPr>
          <p:sp>
            <p:nvSpPr>
              <p:cNvPr id="93" name="Cube 92"/>
              <p:cNvSpPr>
                <a:spLocks noChangeAspect="1"/>
              </p:cNvSpPr>
              <p:nvPr/>
            </p:nvSpPr>
            <p:spPr>
              <a:xfrm>
                <a:off x="5473515" y="16292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4" name="TextBox 93"/>
              <p:cNvSpPr txBox="1"/>
              <p:nvPr/>
            </p:nvSpPr>
            <p:spPr>
              <a:xfrm>
                <a:off x="5562586" y="1565797"/>
                <a:ext cx="2413014" cy="307777"/>
              </a:xfrm>
              <a:prstGeom prst="rect">
                <a:avLst/>
              </a:prstGeom>
              <a:noFill/>
            </p:spPr>
            <p:txBody>
              <a:bodyPr wrap="square" rtlCol="0">
                <a:spAutoFit/>
              </a:bodyPr>
              <a:lstStyle/>
              <a:p>
                <a:r>
                  <a:rPr lang="en-US" sz="1400" dirty="0" smtClean="0">
                    <a:solidFill>
                      <a:srgbClr val="FFFFFF"/>
                    </a:solidFill>
                    <a:latin typeface="Calibri"/>
                    <a:cs typeface="Calibri"/>
                  </a:rPr>
                  <a:t>Cube {100}&lt;001&gt; (0, 0, 0)</a:t>
                </a:r>
                <a:endParaRPr lang="en-US" sz="1400" dirty="0">
                  <a:solidFill>
                    <a:srgbClr val="FFFFFF"/>
                  </a:solidFill>
                  <a:latin typeface="Calibri"/>
                  <a:cs typeface="Calibri"/>
                </a:endParaRPr>
              </a:p>
            </p:txBody>
          </p:sp>
        </p:grpSp>
        <p:sp>
          <p:nvSpPr>
            <p:cNvPr id="96" name="TextBox 95"/>
            <p:cNvSpPr txBox="1"/>
            <p:nvPr/>
          </p:nvSpPr>
          <p:spPr>
            <a:xfrm>
              <a:off x="612648" y="2772297"/>
              <a:ext cx="1165352" cy="738664"/>
            </a:xfrm>
            <a:prstGeom prst="rect">
              <a:avLst/>
            </a:prstGeom>
            <a:noFill/>
          </p:spPr>
          <p:txBody>
            <a:bodyPr wrap="square" rtlCol="0">
              <a:spAutoFit/>
            </a:bodyPr>
            <a:lstStyle/>
            <a:p>
              <a:r>
                <a:rPr lang="en-US" sz="1400" dirty="0" smtClean="0">
                  <a:solidFill>
                    <a:srgbClr val="FFFFFF"/>
                  </a:solidFill>
                  <a:latin typeface="Calibri"/>
                  <a:cs typeface="Calibri"/>
                </a:rPr>
                <a:t>Goss </a:t>
              </a:r>
            </a:p>
            <a:p>
              <a:r>
                <a:rPr lang="en-US" sz="1400" dirty="0" smtClean="0">
                  <a:solidFill>
                    <a:srgbClr val="FFFFFF"/>
                  </a:solidFill>
                  <a:latin typeface="Calibri"/>
                  <a:cs typeface="Calibri"/>
                </a:rPr>
                <a:t>{110}&lt;001&gt; </a:t>
              </a:r>
            </a:p>
            <a:p>
              <a:r>
                <a:rPr lang="en-US" sz="1400" dirty="0" smtClean="0">
                  <a:solidFill>
                    <a:srgbClr val="FFFFFF"/>
                  </a:solidFill>
                  <a:latin typeface="Calibri"/>
                  <a:cs typeface="Calibri"/>
                </a:rPr>
                <a:t>(0, 45, 0)</a:t>
              </a:r>
              <a:endParaRPr lang="en-US" sz="1400" dirty="0">
                <a:solidFill>
                  <a:srgbClr val="FFFFFF"/>
                </a:solidFill>
                <a:latin typeface="Calibri"/>
                <a:cs typeface="Calibri"/>
              </a:endParaRPr>
            </a:p>
          </p:txBody>
        </p:sp>
        <p:sp>
          <p:nvSpPr>
            <p:cNvPr id="97" name="Cube 96"/>
            <p:cNvSpPr>
              <a:spLocks noChangeAspect="1"/>
            </p:cNvSpPr>
            <p:nvPr/>
          </p:nvSpPr>
          <p:spPr>
            <a:xfrm>
              <a:off x="545887" y="2802776"/>
              <a:ext cx="133521" cy="137160"/>
            </a:xfrm>
            <a:prstGeom prst="cube">
              <a:avLst/>
            </a:prstGeom>
            <a:solidFill>
              <a:schemeClr val="accent2">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8" name="TextBox 97"/>
            <p:cNvSpPr txBox="1"/>
            <p:nvPr/>
          </p:nvSpPr>
          <p:spPr>
            <a:xfrm>
              <a:off x="2732109" y="2982436"/>
              <a:ext cx="1165352" cy="738664"/>
            </a:xfrm>
            <a:prstGeom prst="rect">
              <a:avLst/>
            </a:prstGeom>
            <a:noFill/>
          </p:spPr>
          <p:txBody>
            <a:bodyPr wrap="square" rtlCol="0">
              <a:spAutoFit/>
            </a:bodyPr>
            <a:lstStyle/>
            <a:p>
              <a:r>
                <a:rPr lang="en-US" sz="1400" dirty="0" smtClean="0">
                  <a:solidFill>
                    <a:srgbClr val="FFFFFF"/>
                  </a:solidFill>
                  <a:latin typeface="Calibri"/>
                  <a:cs typeface="Calibri"/>
                </a:rPr>
                <a:t>Brass </a:t>
              </a:r>
            </a:p>
            <a:p>
              <a:r>
                <a:rPr lang="en-US" sz="1400" dirty="0" smtClean="0">
                  <a:solidFill>
                    <a:srgbClr val="FFFFFF"/>
                  </a:solidFill>
                  <a:latin typeface="Calibri"/>
                  <a:cs typeface="Calibri"/>
                </a:rPr>
                <a:t>{110}&lt;-112&gt; </a:t>
              </a:r>
            </a:p>
            <a:p>
              <a:r>
                <a:rPr lang="en-US" sz="1400" dirty="0" smtClean="0">
                  <a:solidFill>
                    <a:srgbClr val="FFFFFF"/>
                  </a:solidFill>
                  <a:latin typeface="Calibri"/>
                  <a:cs typeface="Calibri"/>
                </a:rPr>
                <a:t>(35, 45, 0)</a:t>
              </a:r>
              <a:endParaRPr lang="en-US" sz="1400" dirty="0">
                <a:solidFill>
                  <a:srgbClr val="FFFFFF"/>
                </a:solidFill>
                <a:latin typeface="Calibri"/>
                <a:cs typeface="Calibri"/>
              </a:endParaRPr>
            </a:p>
          </p:txBody>
        </p:sp>
        <p:sp>
          <p:nvSpPr>
            <p:cNvPr id="99" name="Cube 98"/>
            <p:cNvSpPr>
              <a:spLocks noChangeAspect="1"/>
            </p:cNvSpPr>
            <p:nvPr/>
          </p:nvSpPr>
          <p:spPr>
            <a:xfrm>
              <a:off x="2652648" y="3044190"/>
              <a:ext cx="133521" cy="137160"/>
            </a:xfrm>
            <a:prstGeom prst="cube">
              <a:avLst/>
            </a:prstGeom>
            <a:solidFill>
              <a:schemeClr val="accent5">
                <a:lumMod val="60000"/>
                <a:lumOff val="40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grpSp>
      <p:sp>
        <p:nvSpPr>
          <p:cNvPr id="101" name="TextBox 100"/>
          <p:cNvSpPr txBox="1"/>
          <p:nvPr/>
        </p:nvSpPr>
        <p:spPr>
          <a:xfrm>
            <a:off x="5234940" y="1511300"/>
            <a:ext cx="3473853" cy="58477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600" b="1" dirty="0" smtClean="0">
                <a:latin typeface="Calibri"/>
                <a:cs typeface="Calibri"/>
              </a:rPr>
              <a:t>ODF gives the density of grains having a particular orientation.</a:t>
            </a:r>
            <a:endParaRPr lang="en-US" sz="1600" b="1" dirty="0">
              <a:latin typeface="Calibri"/>
              <a:cs typeface="Calibri"/>
            </a:endParaRPr>
          </a:p>
        </p:txBody>
      </p:sp>
      <p:sp>
        <p:nvSpPr>
          <p:cNvPr id="103" name="Title 1"/>
          <p:cNvSpPr txBox="1">
            <a:spLocks/>
          </p:cNvSpPr>
          <p:nvPr/>
        </p:nvSpPr>
        <p:spPr>
          <a:xfrm>
            <a:off x="765048" y="152400"/>
            <a:ext cx="8153400" cy="9906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i="1" dirty="0" smtClean="0">
                <a:solidFill>
                  <a:srgbClr val="000090"/>
                </a:solidFill>
                <a:latin typeface="Cambria Math"/>
                <a:ea typeface="+mj-ea"/>
                <a:cs typeface="Calibri"/>
              </a:rPr>
              <a:t>ODF: 3D vs. sections</a:t>
            </a:r>
            <a:endParaRPr kumimoji="0" lang="en-US" sz="4400" b="0" i="1" u="none" strike="noStrike" kern="1200" cap="none" spc="0" normalizeH="0" baseline="0" noProof="0" dirty="0">
              <a:ln>
                <a:noFill/>
              </a:ln>
              <a:solidFill>
                <a:srgbClr val="000090"/>
              </a:solidFill>
              <a:effectLst/>
              <a:uLnTx/>
              <a:uFillTx/>
              <a:latin typeface="Cambria Math"/>
              <a:ea typeface="+mj-ea"/>
              <a:cs typeface="Calibri"/>
            </a:endParaRPr>
          </a:p>
        </p:txBody>
      </p:sp>
      <p:sp>
        <p:nvSpPr>
          <p:cNvPr id="39" name="TextBox 38"/>
          <p:cNvSpPr txBox="1"/>
          <p:nvPr/>
        </p:nvSpPr>
        <p:spPr>
          <a:xfrm>
            <a:off x="463114" y="1751316"/>
            <a:ext cx="4378452"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dirty="0" smtClean="0">
                <a:solidFill>
                  <a:schemeClr val="accent6">
                    <a:lumMod val="50000"/>
                  </a:schemeClr>
                </a:solidFill>
                <a:latin typeface="Calibri"/>
                <a:cs typeface="Calibri"/>
              </a:rPr>
              <a:t>ODF</a:t>
            </a:r>
          </a:p>
          <a:p>
            <a:pPr algn="ctr"/>
            <a:r>
              <a:rPr lang="en-US" sz="2000" dirty="0" smtClean="0">
                <a:solidFill>
                  <a:schemeClr val="accent6">
                    <a:lumMod val="50000"/>
                  </a:schemeClr>
                </a:solidFill>
                <a:latin typeface="Calibri"/>
                <a:cs typeface="Calibri"/>
              </a:rPr>
              <a:t>Orientation Distribution Function </a:t>
            </a:r>
            <a:r>
              <a:rPr lang="en-US" sz="2000" b="1" i="1" dirty="0" err="1" smtClean="0">
                <a:solidFill>
                  <a:schemeClr val="accent6">
                    <a:lumMod val="50000"/>
                  </a:schemeClr>
                </a:solidFill>
                <a:latin typeface="Calibri"/>
                <a:cs typeface="Calibri"/>
              </a:rPr>
              <a:t>f</a:t>
            </a:r>
            <a:r>
              <a:rPr lang="en-US" sz="2000" i="1" dirty="0" smtClean="0">
                <a:solidFill>
                  <a:schemeClr val="accent6">
                    <a:lumMod val="50000"/>
                  </a:schemeClr>
                </a:solidFill>
                <a:latin typeface="Calibri"/>
                <a:cs typeface="Calibri"/>
              </a:rPr>
              <a:t> </a:t>
            </a:r>
            <a:r>
              <a:rPr lang="en-US" sz="2000" dirty="0" smtClean="0">
                <a:solidFill>
                  <a:schemeClr val="accent6">
                    <a:lumMod val="50000"/>
                  </a:schemeClr>
                </a:solidFill>
                <a:latin typeface="Calibri"/>
                <a:cs typeface="Calibri"/>
              </a:rPr>
              <a:t>(</a:t>
            </a:r>
            <a:r>
              <a:rPr lang="en-US" sz="2000" b="1" dirty="0" err="1" smtClean="0">
                <a:solidFill>
                  <a:schemeClr val="accent6">
                    <a:lumMod val="50000"/>
                  </a:schemeClr>
                </a:solidFill>
                <a:latin typeface="Calibri"/>
                <a:cs typeface="Calibri"/>
              </a:rPr>
              <a:t>g</a:t>
            </a:r>
            <a:r>
              <a:rPr lang="en-US" sz="2000" dirty="0" smtClean="0">
                <a:solidFill>
                  <a:schemeClr val="accent6">
                    <a:lumMod val="50000"/>
                  </a:schemeClr>
                </a:solidFill>
                <a:latin typeface="Calibri"/>
                <a:cs typeface="Calibri"/>
              </a:rPr>
              <a:t>)</a:t>
            </a:r>
            <a:endParaRPr lang="en-US" sz="2000" dirty="0">
              <a:solidFill>
                <a:schemeClr val="accent6">
                  <a:lumMod val="50000"/>
                </a:schemeClr>
              </a:solidFill>
              <a:latin typeface="Calibri"/>
              <a:cs typeface="Calibri"/>
            </a:endParaRPr>
          </a:p>
        </p:txBody>
      </p:sp>
      <p:sp>
        <p:nvSpPr>
          <p:cNvPr id="42" name="Rectangle 41"/>
          <p:cNvSpPr/>
          <p:nvPr/>
        </p:nvSpPr>
        <p:spPr>
          <a:xfrm>
            <a:off x="408353" y="5848639"/>
            <a:ext cx="2066366" cy="461665"/>
          </a:xfrm>
          <a:prstGeom prst="rect">
            <a:avLst/>
          </a:prstGeom>
        </p:spPr>
        <p:txBody>
          <a:bodyPr wrap="none">
            <a:spAutoFit/>
          </a:bodyPr>
          <a:lstStyle/>
          <a:p>
            <a:pPr algn="ctr"/>
            <a:r>
              <a:rPr lang="en-US" i="1" dirty="0" err="1" smtClean="0">
                <a:solidFill>
                  <a:schemeClr val="bg1"/>
                </a:solidFill>
                <a:latin typeface="Calibri"/>
                <a:cs typeface="Calibri"/>
              </a:rPr>
              <a:t>g</a:t>
            </a:r>
            <a:r>
              <a:rPr lang="en-US" dirty="0" smtClean="0">
                <a:solidFill>
                  <a:schemeClr val="bg1"/>
                </a:solidFill>
                <a:latin typeface="Calibri"/>
                <a:cs typeface="Calibri"/>
              </a:rPr>
              <a:t> = {φ</a:t>
            </a:r>
            <a:r>
              <a:rPr lang="en-US" baseline="-25000" dirty="0" smtClean="0">
                <a:solidFill>
                  <a:schemeClr val="bg1"/>
                </a:solidFill>
                <a:latin typeface="Calibri"/>
                <a:cs typeface="Calibri"/>
              </a:rPr>
              <a:t>1</a:t>
            </a:r>
            <a:r>
              <a:rPr lang="en-US" dirty="0" smtClean="0">
                <a:solidFill>
                  <a:schemeClr val="bg1"/>
                </a:solidFill>
                <a:latin typeface="Calibri"/>
                <a:cs typeface="Calibri"/>
              </a:rPr>
              <a:t>, </a:t>
            </a:r>
            <a:r>
              <a:rPr lang="en-US" dirty="0" err="1" smtClean="0">
                <a:solidFill>
                  <a:schemeClr val="bg1"/>
                </a:solidFill>
                <a:latin typeface="Calibri"/>
                <a:cs typeface="Calibri"/>
              </a:rPr>
              <a:t>Φ</a:t>
            </a:r>
            <a:r>
              <a:rPr lang="en-US" dirty="0" smtClean="0">
                <a:solidFill>
                  <a:schemeClr val="bg1"/>
                </a:solidFill>
                <a:latin typeface="Calibri"/>
                <a:cs typeface="Calibri"/>
              </a:rPr>
              <a:t>, φ</a:t>
            </a:r>
            <a:r>
              <a:rPr lang="en-US" baseline="-25000" dirty="0" smtClean="0">
                <a:solidFill>
                  <a:schemeClr val="bg1"/>
                </a:solidFill>
                <a:latin typeface="Calibri"/>
                <a:cs typeface="Calibri"/>
              </a:rPr>
              <a:t>2</a:t>
            </a:r>
            <a:r>
              <a:rPr lang="en-US" dirty="0" smtClean="0">
                <a:solidFill>
                  <a:schemeClr val="bg1"/>
                </a:solidFill>
                <a:latin typeface="Calibri"/>
                <a:cs typeface="Calibri"/>
              </a:rPr>
              <a:t>}  </a:t>
            </a:r>
          </a:p>
        </p:txBody>
      </p:sp>
      <p:cxnSp>
        <p:nvCxnSpPr>
          <p:cNvPr id="45" name="Straight Arrow Connector 44"/>
          <p:cNvCxnSpPr/>
          <p:nvPr/>
        </p:nvCxnSpPr>
        <p:spPr>
          <a:xfrm rot="5400000" flipH="1" flipV="1">
            <a:off x="436499" y="4627499"/>
            <a:ext cx="1670050" cy="1012952"/>
          </a:xfrm>
          <a:prstGeom prst="straightConnector1">
            <a:avLst/>
          </a:prstGeom>
          <a:ln w="9525">
            <a:solidFill>
              <a:schemeClr val="bg1"/>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1778000" y="4235450"/>
            <a:ext cx="45719" cy="45719"/>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46" name="TextBox 45"/>
          <p:cNvSpPr txBox="1"/>
          <p:nvPr/>
        </p:nvSpPr>
        <p:spPr>
          <a:xfrm>
            <a:off x="1828800" y="6400800"/>
            <a:ext cx="3039865" cy="369332"/>
          </a:xfrm>
          <a:prstGeom prst="rect">
            <a:avLst/>
          </a:prstGeom>
          <a:noFill/>
        </p:spPr>
        <p:txBody>
          <a:bodyPr wrap="none" rtlCol="0">
            <a:spAutoFit/>
          </a:bodyPr>
          <a:lstStyle/>
          <a:p>
            <a:r>
              <a:rPr kumimoji="1" lang="en-US" altLang="ja-JP" sz="1800" dirty="0" smtClean="0">
                <a:solidFill>
                  <a:srgbClr val="660066"/>
                </a:solidFill>
                <a:latin typeface="Calibri"/>
              </a:rPr>
              <a:t>Slide </a:t>
            </a:r>
            <a:r>
              <a:rPr kumimoji="1" lang="en-US" altLang="ja-JP" sz="1800" dirty="0" smtClean="0">
                <a:solidFill>
                  <a:srgbClr val="660066"/>
                </a:solidFill>
                <a:latin typeface="Calibri"/>
              </a:rPr>
              <a:t>courtesy of Lin </a:t>
            </a:r>
            <a:r>
              <a:rPr kumimoji="1" lang="en-US" altLang="ja-JP" sz="1800" dirty="0" smtClean="0">
                <a:solidFill>
                  <a:srgbClr val="660066"/>
                </a:solidFill>
                <a:latin typeface="Calibri"/>
              </a:rPr>
              <a:t>Hu [2011]</a:t>
            </a:r>
            <a:endParaRPr kumimoji="1" lang="ja-JP" altLang="en-US" sz="1800" dirty="0">
              <a:solidFill>
                <a:srgbClr val="660066"/>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In Class Questions: 2</a:t>
            </a:r>
            <a:endParaRPr lang="ja-JP" altLang="en-US" dirty="0"/>
          </a:p>
        </p:txBody>
      </p:sp>
      <p:sp>
        <p:nvSpPr>
          <p:cNvPr id="3" name="Content Placeholder 2"/>
          <p:cNvSpPr>
            <a:spLocks noGrp="1"/>
          </p:cNvSpPr>
          <p:nvPr>
            <p:ph idx="1"/>
          </p:nvPr>
        </p:nvSpPr>
        <p:spPr>
          <a:xfrm>
            <a:off x="685800" y="1600200"/>
            <a:ext cx="7772400" cy="4800600"/>
          </a:xfrm>
        </p:spPr>
        <p:txBody>
          <a:bodyPr/>
          <a:lstStyle/>
          <a:p>
            <a:pPr marL="514350" indent="-514350">
              <a:buFont typeface="+mj-lt"/>
              <a:buAutoNum type="arabicPeriod"/>
            </a:pPr>
            <a:r>
              <a:rPr lang="en-US" altLang="ja-JP" sz="2800" dirty="0" smtClean="0"/>
              <a:t>What distribution of intensity do we expect to see for a rolled </a:t>
            </a:r>
            <a:r>
              <a:rPr lang="en-US" altLang="ja-JP" sz="2800" dirty="0" err="1" smtClean="0"/>
              <a:t>fcc</a:t>
            </a:r>
            <a:r>
              <a:rPr lang="en-US" altLang="ja-JP" sz="2800" dirty="0" smtClean="0"/>
              <a:t> metal?</a:t>
            </a:r>
          </a:p>
          <a:p>
            <a:pPr marL="514350" indent="-514350">
              <a:buFont typeface="+mj-lt"/>
              <a:buAutoNum type="arabicPeriod"/>
            </a:pPr>
            <a:r>
              <a:rPr lang="en-US" altLang="ja-JP" sz="2800" dirty="0" smtClean="0"/>
              <a:t>What is meant by the “beta fiber”?</a:t>
            </a:r>
          </a:p>
          <a:p>
            <a:pPr marL="514350" indent="-514350">
              <a:buFont typeface="+mj-lt"/>
              <a:buAutoNum type="arabicPeriod"/>
            </a:pPr>
            <a:r>
              <a:rPr lang="en-US" altLang="ja-JP" sz="2800" dirty="0" smtClean="0"/>
              <a:t>Where are standard texture components of rolled </a:t>
            </a:r>
            <a:r>
              <a:rPr lang="en-US" altLang="ja-JP" sz="2800" dirty="0" err="1" smtClean="0"/>
              <a:t>fcc</a:t>
            </a:r>
            <a:r>
              <a:rPr lang="en-US" altLang="ja-JP" sz="2800" dirty="0" smtClean="0"/>
              <a:t> metals located in the space?</a:t>
            </a:r>
          </a:p>
          <a:p>
            <a:pPr marL="514350" indent="-514350">
              <a:buFont typeface="+mj-lt"/>
              <a:buAutoNum type="arabicPeriod"/>
            </a:pPr>
            <a:r>
              <a:rPr lang="en-US" altLang="ja-JP" sz="2800" dirty="0" smtClean="0"/>
              <a:t>What are some differences between discrete forms of ODs and series expansion forms?</a:t>
            </a:r>
          </a:p>
          <a:p>
            <a:pPr marL="514350" indent="-514350">
              <a:buFont typeface="+mj-lt"/>
              <a:buAutoNum type="arabicPeriod"/>
            </a:pPr>
            <a:r>
              <a:rPr lang="en-US" altLang="ja-JP" sz="2800" dirty="0" smtClean="0"/>
              <a:t>What is the size of the volume element in orientation space?</a:t>
            </a:r>
            <a:endParaRPr lang="ja-JP" altLang="en-US" sz="2800" dirty="0"/>
          </a:p>
        </p:txBody>
      </p:sp>
      <p:sp>
        <p:nvSpPr>
          <p:cNvPr id="4" name="Slide Number Placeholder 3"/>
          <p:cNvSpPr>
            <a:spLocks noGrp="1"/>
          </p:cNvSpPr>
          <p:nvPr>
            <p:ph type="sldNum" sz="quarter" idx="12"/>
          </p:nvPr>
        </p:nvSpPr>
        <p:spPr/>
        <p:txBody>
          <a:bodyPr/>
          <a:lstStyle/>
          <a:p>
            <a:pPr>
              <a:defRPr/>
            </a:pPr>
            <a:fld id="{E24DED5E-3CE6-7149-8CE7-1E3E14D0052F}"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C8578C13-E79B-0440-8890-17A839507845}" type="slidenum">
              <a:rPr lang="en-US" smtClean="0"/>
              <a:pPr>
                <a:defRPr/>
              </a:pPr>
              <a:t>40</a:t>
            </a:fld>
            <a:endParaRPr lang="en-US"/>
          </a:p>
        </p:txBody>
      </p:sp>
      <p:sp>
        <p:nvSpPr>
          <p:cNvPr id="32770" name="Rectangle 2"/>
          <p:cNvSpPr>
            <a:spLocks noGrp="1" noChangeArrowheads="1"/>
          </p:cNvSpPr>
          <p:nvPr>
            <p:ph type="title"/>
          </p:nvPr>
        </p:nvSpPr>
        <p:spPr>
          <a:xfrm>
            <a:off x="685800" y="304800"/>
            <a:ext cx="2514600" cy="4419600"/>
          </a:xfrm>
        </p:spPr>
        <p:txBody>
          <a:bodyPr/>
          <a:lstStyle/>
          <a:p>
            <a:pPr>
              <a:defRPr/>
            </a:pPr>
            <a:r>
              <a:rPr lang="en-US">
                <a:ea typeface="+mj-ea"/>
                <a:cs typeface="+mj-cs"/>
              </a:rPr>
              <a:t>Miller Index Map in Euler Space</a:t>
            </a:r>
          </a:p>
        </p:txBody>
      </p:sp>
      <p:graphicFrame>
        <p:nvGraphicFramePr>
          <p:cNvPr id="79874" name="Object 2"/>
          <p:cNvGraphicFramePr>
            <a:graphicFrameLocks noChangeAspect="1"/>
          </p:cNvGraphicFramePr>
          <p:nvPr/>
        </p:nvGraphicFramePr>
        <p:xfrm>
          <a:off x="3471863" y="152400"/>
          <a:ext cx="4452937" cy="6248400"/>
        </p:xfrm>
        <a:graphic>
          <a:graphicData uri="http://schemas.openxmlformats.org/presentationml/2006/ole">
            <mc:AlternateContent xmlns:mc="http://schemas.openxmlformats.org/markup-compatibility/2006">
              <mc:Choice xmlns:v="urn:schemas-microsoft-com:vml" Requires="v">
                <p:oleObj spid="_x0000_s79891" name="Document" r:id="rId4" imgW="5473700" imgH="7683500" progId="Word.Document.8">
                  <p:embed/>
                </p:oleObj>
              </mc:Choice>
              <mc:Fallback>
                <p:oleObj name="Document" r:id="rId4" imgW="5473700" imgH="76835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1863" y="152400"/>
                        <a:ext cx="4452937"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9877" name="Text Box 4"/>
          <p:cNvSpPr txBox="1">
            <a:spLocks noChangeArrowheads="1"/>
          </p:cNvSpPr>
          <p:nvPr/>
        </p:nvSpPr>
        <p:spPr bwMode="auto">
          <a:xfrm>
            <a:off x="381000" y="4814888"/>
            <a:ext cx="3049533" cy="523220"/>
          </a:xfrm>
          <a:prstGeom prst="rect">
            <a:avLst/>
          </a:prstGeom>
          <a:noFill/>
          <a:ln w="9525">
            <a:noFill/>
            <a:miter lim="800000"/>
            <a:headEnd/>
            <a:tailEnd/>
          </a:ln>
        </p:spPr>
        <p:txBody>
          <a:bodyPr wrap="none">
            <a:prstTxWarp prst="textNoShape">
              <a:avLst/>
            </a:prstTxWarp>
            <a:spAutoFit/>
          </a:bodyPr>
          <a:lstStyle/>
          <a:p>
            <a:r>
              <a:rPr lang="en-US" altLang="ja-JP" sz="2800" dirty="0">
                <a:solidFill>
                  <a:srgbClr val="660066"/>
                </a:solidFill>
                <a:latin typeface="Cambria Math"/>
              </a:rPr>
              <a:t>Bunge, p.23 </a:t>
            </a:r>
            <a:r>
              <a:rPr lang="en-US" altLang="ja-JP" sz="2800" i="1" dirty="0">
                <a:solidFill>
                  <a:srgbClr val="660066"/>
                </a:solidFill>
                <a:latin typeface="Cambria Math"/>
              </a:rPr>
              <a:t>et seq</a:t>
            </a:r>
            <a:r>
              <a:rPr lang="en-US" altLang="ja-JP" sz="2800" dirty="0">
                <a:solidFill>
                  <a:srgbClr val="660066"/>
                </a:solidFill>
                <a:latin typeface="Cambria Math"/>
              </a:rPr>
              <a:t>.</a:t>
            </a:r>
          </a:p>
        </p:txBody>
      </p:sp>
      <p:sp>
        <p:nvSpPr>
          <p:cNvPr id="79878" name="Text Box 5"/>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a:t>
            </a:r>
            <a:r>
              <a:rPr lang="en-US" altLang="ja-JP" sz="2000" dirty="0">
                <a:solidFill>
                  <a:srgbClr val="FF0000"/>
                </a:solidFill>
                <a:latin typeface="Cambria Math"/>
              </a:rPr>
              <a:t>Components </a:t>
            </a:r>
            <a:endParaRPr lang="en-US" altLang="ja-JP" sz="2000" dirty="0">
              <a:latin typeface="Cambria Math"/>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p:txBody>
          <a:bodyPr/>
          <a:lstStyle/>
          <a:p>
            <a:pPr>
              <a:defRPr/>
            </a:pPr>
            <a:fld id="{46D94174-CE9A-2F46-933C-FF2B69A10AA0}" type="slidenum">
              <a:rPr lang="en-US" smtClean="0"/>
              <a:pPr>
                <a:defRPr/>
              </a:pPr>
              <a:t>41</a:t>
            </a:fld>
            <a:endParaRPr lang="en-US"/>
          </a:p>
        </p:txBody>
      </p:sp>
      <p:sp>
        <p:nvSpPr>
          <p:cNvPr id="48130" name="Rectangle 2"/>
          <p:cNvSpPr>
            <a:spLocks noGrp="1" noChangeArrowheads="1"/>
          </p:cNvSpPr>
          <p:nvPr>
            <p:ph type="title"/>
          </p:nvPr>
        </p:nvSpPr>
        <p:spPr>
          <a:xfrm>
            <a:off x="457200" y="609600"/>
            <a:ext cx="2286000" cy="4038600"/>
          </a:xfrm>
        </p:spPr>
        <p:txBody>
          <a:bodyPr/>
          <a:lstStyle/>
          <a:p>
            <a:pPr>
              <a:defRPr/>
            </a:pPr>
            <a:r>
              <a:rPr lang="en-US" smtClean="0">
                <a:latin typeface="Symbol" charset="2"/>
                <a:ea typeface="Symbol" charset="2"/>
                <a:cs typeface="Symbol" charset="2"/>
              </a:rPr>
              <a:t>f</a:t>
            </a:r>
            <a:r>
              <a:rPr lang="en-US" baseline="-25000" smtClean="0"/>
              <a:t>2</a:t>
            </a:r>
            <a:r>
              <a:rPr lang="en-US" smtClean="0"/>
              <a:t> = 45° section,</a:t>
            </a:r>
            <a:br>
              <a:rPr lang="en-US" smtClean="0"/>
            </a:br>
            <a:r>
              <a:rPr lang="en-US" smtClean="0"/>
              <a:t>Bunge</a:t>
            </a:r>
            <a:br>
              <a:rPr lang="en-US" smtClean="0"/>
            </a:br>
            <a:r>
              <a:rPr lang="en-US" smtClean="0"/>
              <a:t>angles</a:t>
            </a:r>
          </a:p>
        </p:txBody>
      </p:sp>
      <p:pic>
        <p:nvPicPr>
          <p:cNvPr id="81924" name="Picture 3"/>
          <p:cNvPicPr>
            <a:picLocks noChangeAspect="1" noChangeArrowheads="1"/>
          </p:cNvPicPr>
          <p:nvPr/>
        </p:nvPicPr>
        <p:blipFill>
          <a:blip r:embed="rId3"/>
          <a:srcRect/>
          <a:stretch>
            <a:fillRect/>
          </a:stretch>
        </p:blipFill>
        <p:spPr bwMode="auto">
          <a:xfrm>
            <a:off x="3013075" y="387350"/>
            <a:ext cx="5978525" cy="5937250"/>
          </a:xfrm>
          <a:prstGeom prst="rect">
            <a:avLst/>
          </a:prstGeom>
          <a:noFill/>
          <a:ln w="9525">
            <a:noFill/>
            <a:miter lim="800000"/>
            <a:headEnd/>
            <a:tailEnd/>
          </a:ln>
        </p:spPr>
      </p:pic>
      <p:sp>
        <p:nvSpPr>
          <p:cNvPr id="81925" name="Oval 4"/>
          <p:cNvSpPr>
            <a:spLocks noChangeArrowheads="1"/>
          </p:cNvSpPr>
          <p:nvPr/>
        </p:nvSpPr>
        <p:spPr bwMode="auto">
          <a:xfrm>
            <a:off x="8077200" y="5486400"/>
            <a:ext cx="990600" cy="990600"/>
          </a:xfrm>
          <a:prstGeom prst="ellipse">
            <a:avLst/>
          </a:prstGeom>
          <a:noFill/>
          <a:ln w="38100">
            <a:solidFill>
              <a:srgbClr val="0000CC"/>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81926" name="Text Box 5"/>
          <p:cNvSpPr txBox="1">
            <a:spLocks noChangeArrowheads="1"/>
          </p:cNvSpPr>
          <p:nvPr/>
        </p:nvSpPr>
        <p:spPr bwMode="auto">
          <a:xfrm>
            <a:off x="7239000" y="6019800"/>
            <a:ext cx="811213" cy="457200"/>
          </a:xfrm>
          <a:prstGeom prst="rect">
            <a:avLst/>
          </a:prstGeom>
          <a:noFill/>
          <a:ln w="9525">
            <a:noFill/>
            <a:miter lim="800000"/>
            <a:headEnd/>
            <a:tailEnd/>
          </a:ln>
        </p:spPr>
        <p:txBody>
          <a:bodyPr wrap="none">
            <a:prstTxWarp prst="textNoShape">
              <a:avLst/>
            </a:prstTxWarp>
            <a:spAutoFit/>
          </a:bodyPr>
          <a:lstStyle/>
          <a:p>
            <a:r>
              <a:rPr lang="en-US" altLang="ja-JP" b="1" dirty="0">
                <a:solidFill>
                  <a:srgbClr val="0000CC"/>
                </a:solidFill>
                <a:latin typeface="Cambria Math"/>
              </a:rPr>
              <a:t>Goss</a:t>
            </a:r>
          </a:p>
        </p:txBody>
      </p:sp>
      <p:sp>
        <p:nvSpPr>
          <p:cNvPr id="81927" name="Oval 6"/>
          <p:cNvSpPr>
            <a:spLocks noChangeArrowheads="1"/>
          </p:cNvSpPr>
          <p:nvPr/>
        </p:nvSpPr>
        <p:spPr bwMode="auto">
          <a:xfrm>
            <a:off x="8153400" y="2667000"/>
            <a:ext cx="990600" cy="990600"/>
          </a:xfrm>
          <a:prstGeom prst="ellipse">
            <a:avLst/>
          </a:prstGeom>
          <a:noFill/>
          <a:ln w="38100">
            <a:solidFill>
              <a:srgbClr val="00808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81928" name="Text Box 7"/>
          <p:cNvSpPr txBox="1">
            <a:spLocks noChangeArrowheads="1"/>
          </p:cNvSpPr>
          <p:nvPr/>
        </p:nvSpPr>
        <p:spPr bwMode="auto">
          <a:xfrm>
            <a:off x="7772400" y="1828800"/>
            <a:ext cx="1166813" cy="457200"/>
          </a:xfrm>
          <a:prstGeom prst="rect">
            <a:avLst/>
          </a:prstGeom>
          <a:noFill/>
          <a:ln w="9525">
            <a:noFill/>
            <a:miter lim="800000"/>
            <a:headEnd/>
            <a:tailEnd/>
          </a:ln>
        </p:spPr>
        <p:txBody>
          <a:bodyPr wrap="none">
            <a:prstTxWarp prst="textNoShape">
              <a:avLst/>
            </a:prstTxWarp>
            <a:spAutoFit/>
          </a:bodyPr>
          <a:lstStyle/>
          <a:p>
            <a:r>
              <a:rPr lang="en-US" altLang="ja-JP" b="1" dirty="0">
                <a:solidFill>
                  <a:srgbClr val="008080"/>
                </a:solidFill>
                <a:latin typeface="Cambria Math"/>
              </a:rPr>
              <a:t>Copper</a:t>
            </a:r>
          </a:p>
        </p:txBody>
      </p:sp>
      <p:sp>
        <p:nvSpPr>
          <p:cNvPr id="81929" name="Text Box 8"/>
          <p:cNvSpPr txBox="1">
            <a:spLocks noChangeArrowheads="1"/>
          </p:cNvSpPr>
          <p:nvPr/>
        </p:nvSpPr>
        <p:spPr bwMode="auto">
          <a:xfrm>
            <a:off x="5334000" y="6019800"/>
            <a:ext cx="912813" cy="457200"/>
          </a:xfrm>
          <a:prstGeom prst="rect">
            <a:avLst/>
          </a:prstGeom>
          <a:noFill/>
          <a:ln w="9525">
            <a:noFill/>
            <a:miter lim="800000"/>
            <a:headEnd/>
            <a:tailEnd/>
          </a:ln>
        </p:spPr>
        <p:txBody>
          <a:bodyPr wrap="none">
            <a:prstTxWarp prst="textNoShape">
              <a:avLst/>
            </a:prstTxWarp>
            <a:spAutoFit/>
          </a:bodyPr>
          <a:lstStyle/>
          <a:p>
            <a:r>
              <a:rPr lang="en-US" altLang="ja-JP" b="1" dirty="0">
                <a:solidFill>
                  <a:srgbClr val="9900CC"/>
                </a:solidFill>
                <a:latin typeface="Cambria Math"/>
              </a:rPr>
              <a:t>Brass</a:t>
            </a:r>
          </a:p>
        </p:txBody>
      </p:sp>
      <p:sp>
        <p:nvSpPr>
          <p:cNvPr id="81930" name="Oval 9"/>
          <p:cNvSpPr>
            <a:spLocks noChangeArrowheads="1"/>
          </p:cNvSpPr>
          <p:nvPr/>
        </p:nvSpPr>
        <p:spPr bwMode="auto">
          <a:xfrm>
            <a:off x="6248400" y="5562600"/>
            <a:ext cx="990600" cy="990600"/>
          </a:xfrm>
          <a:prstGeom prst="ellipse">
            <a:avLst/>
          </a:prstGeom>
          <a:noFill/>
          <a:ln w="38100">
            <a:solidFill>
              <a:srgbClr val="9900CC"/>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81931" name="Text Box 11"/>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a:t>
            </a:r>
            <a:r>
              <a:rPr lang="en-US" altLang="ja-JP" sz="2000" dirty="0">
                <a:solidFill>
                  <a:srgbClr val="FF0000"/>
                </a:solidFill>
                <a:latin typeface="Cambria Math"/>
              </a:rPr>
              <a:t>Components </a:t>
            </a:r>
            <a:endParaRPr lang="en-US" altLang="ja-JP" sz="2000" dirty="0">
              <a:latin typeface="Cambria Math"/>
            </a:endParaRPr>
          </a:p>
        </p:txBody>
      </p:sp>
      <p:sp>
        <p:nvSpPr>
          <p:cNvPr id="81932" name="TextBox 12"/>
          <p:cNvSpPr txBox="1">
            <a:spLocks noChangeArrowheads="1"/>
          </p:cNvSpPr>
          <p:nvPr/>
        </p:nvSpPr>
        <p:spPr bwMode="auto">
          <a:xfrm>
            <a:off x="4552950" y="3581400"/>
            <a:ext cx="1899892"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FF0000"/>
                </a:solidFill>
                <a:latin typeface="Calibri"/>
              </a:rPr>
              <a:t>Gamma fiber</a:t>
            </a:r>
          </a:p>
        </p:txBody>
      </p:sp>
      <p:sp>
        <p:nvSpPr>
          <p:cNvPr id="81933" name="TextBox 13"/>
          <p:cNvSpPr txBox="1">
            <a:spLocks noChangeArrowheads="1"/>
          </p:cNvSpPr>
          <p:nvPr/>
        </p:nvSpPr>
        <p:spPr bwMode="auto">
          <a:xfrm rot="-5400000">
            <a:off x="2161293" y="1874986"/>
            <a:ext cx="1625778"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FF0000"/>
                </a:solidFill>
                <a:latin typeface="Calibri"/>
              </a:rPr>
              <a:t>Alpha fiber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FB9A80C0-6064-5944-AE5E-8A74B67C7C73}" type="slidenum">
              <a:rPr lang="en-US" smtClean="0"/>
              <a:pPr>
                <a:defRPr/>
              </a:pPr>
              <a:t>42</a:t>
            </a:fld>
            <a:endParaRPr lang="en-US"/>
          </a:p>
        </p:txBody>
      </p:sp>
      <p:sp>
        <p:nvSpPr>
          <p:cNvPr id="65538" name="Rectangle 2"/>
          <p:cNvSpPr>
            <a:spLocks noGrp="1" noChangeArrowheads="1"/>
          </p:cNvSpPr>
          <p:nvPr>
            <p:ph type="title"/>
          </p:nvPr>
        </p:nvSpPr>
        <p:spPr>
          <a:xfrm>
            <a:off x="685800" y="152400"/>
            <a:ext cx="2667000" cy="1600200"/>
          </a:xfrm>
        </p:spPr>
        <p:txBody>
          <a:bodyPr/>
          <a:lstStyle/>
          <a:p>
            <a:pPr>
              <a:defRPr/>
            </a:pPr>
            <a:r>
              <a:rPr lang="en-US">
                <a:ea typeface="+mj-ea"/>
                <a:cs typeface="+mj-cs"/>
              </a:rPr>
              <a:t>3D Views</a:t>
            </a:r>
          </a:p>
        </p:txBody>
      </p:sp>
      <p:pic>
        <p:nvPicPr>
          <p:cNvPr id="83972" name="Picture 3"/>
          <p:cNvPicPr>
            <a:picLocks noChangeAspect="1" noChangeArrowheads="1"/>
          </p:cNvPicPr>
          <p:nvPr/>
        </p:nvPicPr>
        <p:blipFill>
          <a:blip r:embed="rId3"/>
          <a:srcRect/>
          <a:stretch>
            <a:fillRect/>
          </a:stretch>
        </p:blipFill>
        <p:spPr bwMode="auto">
          <a:xfrm>
            <a:off x="3962400" y="155575"/>
            <a:ext cx="4875213" cy="6545263"/>
          </a:xfrm>
          <a:prstGeom prst="rect">
            <a:avLst/>
          </a:prstGeom>
          <a:noFill/>
          <a:ln w="9525">
            <a:noFill/>
            <a:miter lim="800000"/>
            <a:headEnd/>
            <a:tailEnd/>
          </a:ln>
        </p:spPr>
      </p:pic>
      <p:sp>
        <p:nvSpPr>
          <p:cNvPr id="83973" name="Text Box 4"/>
          <p:cNvSpPr txBox="1">
            <a:spLocks noChangeArrowheads="1"/>
          </p:cNvSpPr>
          <p:nvPr/>
        </p:nvSpPr>
        <p:spPr bwMode="auto">
          <a:xfrm>
            <a:off x="152400" y="1524000"/>
            <a:ext cx="3810000" cy="4893647"/>
          </a:xfrm>
          <a:prstGeom prst="rect">
            <a:avLst/>
          </a:prstGeom>
          <a:noFill/>
          <a:ln w="9525">
            <a:noFill/>
            <a:miter lim="800000"/>
            <a:headEnd/>
            <a:tailEnd/>
          </a:ln>
        </p:spPr>
        <p:txBody>
          <a:bodyPr>
            <a:prstTxWarp prst="textNoShape">
              <a:avLst/>
            </a:prstTxWarp>
            <a:spAutoFit/>
          </a:bodyPr>
          <a:lstStyle/>
          <a:p>
            <a:r>
              <a:rPr lang="en-US" altLang="ja-JP" dirty="0">
                <a:latin typeface="Cambria Math"/>
              </a:rPr>
              <a:t>a) Brass     b) Copper     c) S       d) Goss     e) Cube   </a:t>
            </a:r>
            <a:br>
              <a:rPr lang="en-US" altLang="ja-JP" dirty="0">
                <a:latin typeface="Cambria Math"/>
              </a:rPr>
            </a:br>
            <a:r>
              <a:rPr lang="en-US" altLang="ja-JP" dirty="0">
                <a:latin typeface="Cambria Math"/>
              </a:rPr>
              <a:t>f) combined texture </a:t>
            </a:r>
          </a:p>
          <a:p>
            <a:r>
              <a:rPr lang="en-US" altLang="ja-JP" dirty="0">
                <a:latin typeface="Cambria Math"/>
                <a:ea typeface="Cambria Math"/>
                <a:cs typeface="Cambria Math"/>
              </a:rPr>
              <a:t>1</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a:t>
            </a:r>
            <a:r>
              <a:rPr lang="en-US" altLang="ja-JP" dirty="0">
                <a:latin typeface="Cambria Math"/>
                <a:ea typeface="Cambria Math"/>
                <a:cs typeface="Cambria Math"/>
              </a:rPr>
              <a:t>35</a:t>
            </a:r>
            <a:r>
              <a:rPr lang="en-US" altLang="ja-JP" dirty="0">
                <a:latin typeface="Cambria Math"/>
              </a:rPr>
              <a:t>,</a:t>
            </a:r>
            <a:r>
              <a:rPr lang="en-US" altLang="ja-JP" dirty="0">
                <a:latin typeface="Cambria Math"/>
                <a:ea typeface="Cambria Math"/>
                <a:cs typeface="Cambria Math"/>
              </a:rPr>
              <a:t> 45</a:t>
            </a:r>
            <a:r>
              <a:rPr lang="en-US" altLang="ja-JP" dirty="0">
                <a:latin typeface="Cambria Math"/>
              </a:rPr>
              <a:t>, 9</a:t>
            </a:r>
            <a:r>
              <a:rPr lang="en-US" altLang="ja-JP" dirty="0">
                <a:latin typeface="Cambria Math"/>
                <a:ea typeface="Cambria Math"/>
                <a:cs typeface="Cambria Math"/>
              </a:rPr>
              <a:t>0</a:t>
            </a:r>
            <a:r>
              <a:rPr lang="en-US" altLang="ja-JP" dirty="0">
                <a:latin typeface="Cambria Math"/>
              </a:rPr>
              <a:t>}, </a:t>
            </a:r>
            <a:r>
              <a:rPr lang="en-US" altLang="ja-JP" dirty="0">
                <a:latin typeface="Cambria Math"/>
                <a:ea typeface="Cambria Math"/>
                <a:cs typeface="Cambria Math"/>
              </a:rPr>
              <a:t>brass</a:t>
            </a:r>
            <a:r>
              <a:rPr lang="en-US" altLang="ja-JP" dirty="0">
                <a:latin typeface="Cambria Math"/>
              </a:rPr>
              <a:t>,       </a:t>
            </a:r>
          </a:p>
          <a:p>
            <a:r>
              <a:rPr lang="en-US" altLang="ja-JP" dirty="0">
                <a:latin typeface="Cambria Math"/>
                <a:ea typeface="Cambria Math"/>
                <a:cs typeface="Cambria Math"/>
              </a:rPr>
              <a:t>2</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a:t>
            </a:r>
            <a:r>
              <a:rPr lang="en-US" altLang="ja-JP" dirty="0">
                <a:latin typeface="Cambria Math"/>
                <a:ea typeface="Cambria Math"/>
                <a:cs typeface="Cambria Math"/>
              </a:rPr>
              <a:t>55</a:t>
            </a:r>
            <a:r>
              <a:rPr lang="en-US" altLang="ja-JP" dirty="0">
                <a:latin typeface="Cambria Math"/>
              </a:rPr>
              <a:t>,</a:t>
            </a:r>
            <a:r>
              <a:rPr lang="en-US" altLang="ja-JP" dirty="0">
                <a:latin typeface="Cambria Math"/>
                <a:ea typeface="Cambria Math"/>
                <a:cs typeface="Cambria Math"/>
              </a:rPr>
              <a:t> 90</a:t>
            </a:r>
            <a:r>
              <a:rPr lang="en-US" altLang="ja-JP" dirty="0">
                <a:latin typeface="Cambria Math"/>
              </a:rPr>
              <a:t>,</a:t>
            </a:r>
            <a:r>
              <a:rPr lang="en-US" altLang="ja-JP" dirty="0">
                <a:latin typeface="Cambria Math"/>
                <a:ea typeface="Cambria Math"/>
                <a:cs typeface="Cambria Math"/>
              </a:rPr>
              <a:t> 45</a:t>
            </a:r>
            <a:r>
              <a:rPr lang="en-US" altLang="ja-JP" dirty="0">
                <a:latin typeface="Cambria Math"/>
              </a:rPr>
              <a:t>}, </a:t>
            </a:r>
            <a:r>
              <a:rPr lang="en-US" altLang="ja-JP" dirty="0">
                <a:latin typeface="Cambria Math"/>
                <a:ea typeface="Cambria Math"/>
                <a:cs typeface="Cambria Math"/>
              </a:rPr>
              <a:t>brass</a:t>
            </a:r>
          </a:p>
          <a:p>
            <a:r>
              <a:rPr lang="en-US" altLang="ja-JP" dirty="0">
                <a:latin typeface="Cambria Math"/>
                <a:ea typeface="Cambria Math"/>
                <a:cs typeface="Cambria Math"/>
              </a:rPr>
              <a:t>3</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{9</a:t>
            </a:r>
            <a:r>
              <a:rPr lang="en-US" altLang="ja-JP" dirty="0">
                <a:latin typeface="Cambria Math"/>
                <a:ea typeface="Cambria Math"/>
                <a:cs typeface="Cambria Math"/>
              </a:rPr>
              <a:t>0</a:t>
            </a:r>
            <a:r>
              <a:rPr lang="en-US" altLang="ja-JP" dirty="0">
                <a:latin typeface="Cambria Math"/>
              </a:rPr>
              <a:t>,</a:t>
            </a:r>
            <a:r>
              <a:rPr lang="en-US" altLang="ja-JP" dirty="0">
                <a:latin typeface="Cambria Math"/>
                <a:ea typeface="Cambria Math"/>
                <a:cs typeface="Cambria Math"/>
              </a:rPr>
              <a:t> 35</a:t>
            </a:r>
            <a:r>
              <a:rPr lang="en-US" altLang="ja-JP" dirty="0">
                <a:latin typeface="Cambria Math"/>
              </a:rPr>
              <a:t>,</a:t>
            </a:r>
            <a:r>
              <a:rPr lang="en-US" altLang="ja-JP" dirty="0">
                <a:latin typeface="Cambria Math"/>
                <a:ea typeface="Cambria Math"/>
                <a:cs typeface="Cambria Math"/>
              </a:rPr>
              <a:t> 45</a:t>
            </a:r>
            <a:r>
              <a:rPr lang="en-US" altLang="ja-JP" dirty="0">
                <a:latin typeface="Cambria Math"/>
              </a:rPr>
              <a:t>}, </a:t>
            </a:r>
            <a:r>
              <a:rPr lang="en-US" altLang="ja-JP" dirty="0">
                <a:latin typeface="Cambria Math"/>
                <a:ea typeface="Cambria Math"/>
                <a:cs typeface="Cambria Math"/>
              </a:rPr>
              <a:t>copper</a:t>
            </a:r>
            <a:r>
              <a:rPr lang="en-US" altLang="ja-JP" dirty="0">
                <a:latin typeface="Cambria Math"/>
              </a:rPr>
              <a:t>,    </a:t>
            </a:r>
          </a:p>
          <a:p>
            <a:r>
              <a:rPr lang="en-US" altLang="ja-JP" dirty="0">
                <a:latin typeface="Cambria Math"/>
                <a:ea typeface="Cambria Math"/>
                <a:cs typeface="Cambria Math"/>
              </a:rPr>
              <a:t>4</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{39,</a:t>
            </a:r>
            <a:r>
              <a:rPr lang="en-US" altLang="ja-JP" dirty="0">
                <a:latin typeface="Cambria Math"/>
                <a:ea typeface="Cambria Math"/>
                <a:cs typeface="Cambria Math"/>
              </a:rPr>
              <a:t> 66</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27}, </a:t>
            </a:r>
            <a:r>
              <a:rPr lang="en-US" altLang="ja-JP" dirty="0">
                <a:latin typeface="Cambria Math"/>
                <a:ea typeface="Cambria Math"/>
                <a:cs typeface="Cambria Math"/>
              </a:rPr>
              <a:t>copper</a:t>
            </a:r>
          </a:p>
          <a:p>
            <a:r>
              <a:rPr lang="en-US" altLang="ja-JP" dirty="0">
                <a:latin typeface="Cambria Math"/>
                <a:ea typeface="Cambria Math"/>
                <a:cs typeface="Cambria Math"/>
              </a:rPr>
              <a:t>5</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{59,</a:t>
            </a:r>
            <a:r>
              <a:rPr lang="en-US" altLang="ja-JP" dirty="0">
                <a:latin typeface="Cambria Math"/>
                <a:ea typeface="Cambria Math"/>
                <a:cs typeface="Cambria Math"/>
              </a:rPr>
              <a:t> 37</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63}, </a:t>
            </a:r>
            <a:r>
              <a:rPr lang="en-US" altLang="ja-JP" dirty="0">
                <a:latin typeface="Cambria Math"/>
                <a:ea typeface="Cambria Math"/>
                <a:cs typeface="Cambria Math"/>
              </a:rPr>
              <a:t>S</a:t>
            </a:r>
            <a:r>
              <a:rPr lang="en-US" altLang="ja-JP" dirty="0">
                <a:latin typeface="Cambria Math"/>
              </a:rPr>
              <a:t>,     </a:t>
            </a:r>
          </a:p>
          <a:p>
            <a:r>
              <a:rPr lang="en-US" altLang="ja-JP" dirty="0">
                <a:latin typeface="Cambria Math"/>
                <a:ea typeface="Cambria Math"/>
                <a:cs typeface="Cambria Math"/>
              </a:rPr>
              <a:t>6</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{27,</a:t>
            </a:r>
            <a:r>
              <a:rPr lang="en-US" altLang="ja-JP" dirty="0">
                <a:latin typeface="Cambria Math"/>
                <a:ea typeface="Cambria Math"/>
                <a:cs typeface="Cambria Math"/>
              </a:rPr>
              <a:t> 58</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18}, </a:t>
            </a:r>
            <a:r>
              <a:rPr lang="en-US" altLang="ja-JP" dirty="0">
                <a:latin typeface="Cambria Math"/>
                <a:ea typeface="Cambria Math"/>
                <a:cs typeface="Cambria Math"/>
              </a:rPr>
              <a:t>S</a:t>
            </a:r>
            <a:r>
              <a:rPr lang="en-US" altLang="ja-JP" dirty="0">
                <a:latin typeface="Cambria Math"/>
              </a:rPr>
              <a:t>,         </a:t>
            </a:r>
          </a:p>
          <a:p>
            <a:r>
              <a:rPr lang="en-US" altLang="ja-JP" dirty="0">
                <a:latin typeface="Cambria Math"/>
                <a:ea typeface="Cambria Math"/>
                <a:cs typeface="Cambria Math"/>
              </a:rPr>
              <a:t>7</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{53,</a:t>
            </a:r>
            <a:r>
              <a:rPr lang="en-US" altLang="ja-JP" dirty="0">
                <a:latin typeface="Cambria Math"/>
                <a:ea typeface="Cambria Math"/>
                <a:cs typeface="Cambria Math"/>
              </a:rPr>
              <a:t> 75</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34}, </a:t>
            </a:r>
            <a:r>
              <a:rPr lang="en-US" altLang="ja-JP" dirty="0">
                <a:latin typeface="Cambria Math"/>
                <a:ea typeface="Cambria Math"/>
                <a:cs typeface="Cambria Math"/>
              </a:rPr>
              <a:t>S</a:t>
            </a:r>
            <a:r>
              <a:rPr lang="en-US" altLang="ja-JP" dirty="0">
                <a:latin typeface="Cambria Math"/>
              </a:rPr>
              <a:t>  </a:t>
            </a:r>
            <a:endParaRPr lang="en-US" altLang="ja-JP" dirty="0">
              <a:latin typeface="Cambria Math"/>
              <a:ea typeface="Cambria Math"/>
              <a:cs typeface="Cambria Math"/>
            </a:endParaRPr>
          </a:p>
          <a:p>
            <a:r>
              <a:rPr lang="en-US" altLang="ja-JP" dirty="0">
                <a:latin typeface="Cambria Math"/>
                <a:ea typeface="Cambria Math"/>
                <a:cs typeface="Cambria Math"/>
              </a:rPr>
              <a:t>8</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{9</a:t>
            </a:r>
            <a:r>
              <a:rPr lang="en-US" altLang="ja-JP" dirty="0">
                <a:latin typeface="Cambria Math"/>
                <a:ea typeface="Cambria Math"/>
                <a:cs typeface="Cambria Math"/>
              </a:rPr>
              <a:t>0</a:t>
            </a:r>
            <a:r>
              <a:rPr lang="en-US" altLang="ja-JP" dirty="0">
                <a:latin typeface="Cambria Math"/>
              </a:rPr>
              <a:t>,</a:t>
            </a:r>
            <a:r>
              <a:rPr lang="en-US" altLang="ja-JP" dirty="0">
                <a:latin typeface="Cambria Math"/>
                <a:ea typeface="Cambria Math"/>
                <a:cs typeface="Cambria Math"/>
              </a:rPr>
              <a:t> 90</a:t>
            </a:r>
            <a:r>
              <a:rPr lang="en-US" altLang="ja-JP" dirty="0">
                <a:latin typeface="Cambria Math"/>
              </a:rPr>
              <a:t>,</a:t>
            </a:r>
            <a:r>
              <a:rPr lang="en-US" altLang="ja-JP" dirty="0">
                <a:latin typeface="Cambria Math"/>
                <a:ea typeface="Cambria Math"/>
                <a:cs typeface="Cambria Math"/>
              </a:rPr>
              <a:t> 45</a:t>
            </a:r>
            <a:r>
              <a:rPr lang="en-US" altLang="ja-JP" dirty="0">
                <a:latin typeface="Cambria Math"/>
              </a:rPr>
              <a:t>}, G</a:t>
            </a:r>
            <a:r>
              <a:rPr lang="en-US" altLang="ja-JP" dirty="0">
                <a:latin typeface="Cambria Math"/>
                <a:ea typeface="Cambria Math"/>
                <a:cs typeface="Cambria Math"/>
              </a:rPr>
              <a:t>oss</a:t>
            </a:r>
            <a:r>
              <a:rPr lang="en-US" altLang="ja-JP" dirty="0">
                <a:latin typeface="Cambria Math"/>
              </a:rPr>
              <a:t>              </a:t>
            </a:r>
            <a:r>
              <a:rPr lang="en-US" altLang="ja-JP" dirty="0">
                <a:latin typeface="Cambria Math"/>
                <a:ea typeface="Cambria Math"/>
                <a:cs typeface="Cambria Math"/>
              </a:rPr>
              <a:t>9</a:t>
            </a:r>
            <a:r>
              <a:rPr lang="en-US" altLang="ja-JP" dirty="0">
                <a:latin typeface="Cambria Math"/>
              </a:rPr>
              <a:t>: {</a:t>
            </a:r>
            <a:r>
              <a:rPr lang="en-US" altLang="ja-JP" dirty="0">
                <a:latin typeface="Cambria Math"/>
                <a:ea typeface="Cambria Math"/>
                <a:cs typeface="Cambria Math"/>
              </a:rPr>
              <a:t>0</a:t>
            </a:r>
            <a:r>
              <a:rPr lang="en-US" altLang="ja-JP" dirty="0">
                <a:latin typeface="Cambria Math"/>
              </a:rPr>
              <a:t>,</a:t>
            </a:r>
            <a:r>
              <a:rPr lang="en-US" altLang="ja-JP" dirty="0">
                <a:latin typeface="Cambria Math"/>
                <a:ea typeface="Cambria Math"/>
                <a:cs typeface="Cambria Math"/>
              </a:rPr>
              <a:t> 0</a:t>
            </a:r>
            <a:r>
              <a:rPr lang="en-US" altLang="ja-JP" dirty="0">
                <a:latin typeface="Cambria Math"/>
              </a:rPr>
              <a:t>,</a:t>
            </a:r>
            <a:r>
              <a:rPr lang="en-US" altLang="ja-JP" dirty="0">
                <a:latin typeface="Cambria Math"/>
                <a:ea typeface="Cambria Math"/>
                <a:cs typeface="Cambria Math"/>
              </a:rPr>
              <a:t> 0</a:t>
            </a:r>
            <a:r>
              <a:rPr lang="en-US" altLang="ja-JP" dirty="0">
                <a:latin typeface="Cambria Math"/>
              </a:rPr>
              <a:t>}, </a:t>
            </a:r>
            <a:r>
              <a:rPr lang="en-US" altLang="ja-JP" dirty="0">
                <a:latin typeface="Cambria Math"/>
                <a:ea typeface="Cambria Math"/>
                <a:cs typeface="Cambria Math"/>
              </a:rPr>
              <a:t>cube</a:t>
            </a:r>
            <a:r>
              <a:rPr lang="en-US" altLang="ja-JP" dirty="0">
                <a:latin typeface="Cambria Math"/>
              </a:rPr>
              <a:t>                        </a:t>
            </a:r>
            <a:r>
              <a:rPr lang="en-US" altLang="ja-JP" dirty="0">
                <a:latin typeface="Cambria Math"/>
                <a:ea typeface="Cambria Math"/>
                <a:cs typeface="Cambria Math"/>
              </a:rPr>
              <a:t>10</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a:t>
            </a:r>
            <a:r>
              <a:rPr lang="en-US" altLang="ja-JP" dirty="0">
                <a:latin typeface="Cambria Math"/>
                <a:ea typeface="Cambria Math"/>
                <a:cs typeface="Cambria Math"/>
              </a:rPr>
              <a:t>45</a:t>
            </a:r>
            <a:r>
              <a:rPr lang="en-US" altLang="ja-JP" dirty="0">
                <a:latin typeface="Cambria Math"/>
              </a:rPr>
              <a:t>,</a:t>
            </a:r>
            <a:r>
              <a:rPr lang="en-US" altLang="ja-JP" dirty="0">
                <a:latin typeface="Cambria Math"/>
                <a:ea typeface="Cambria Math"/>
                <a:cs typeface="Cambria Math"/>
              </a:rPr>
              <a:t> 0</a:t>
            </a:r>
            <a:r>
              <a:rPr lang="en-US" altLang="ja-JP" dirty="0">
                <a:latin typeface="Cambria Math"/>
              </a:rPr>
              <a:t>,</a:t>
            </a:r>
            <a:r>
              <a:rPr lang="en-US" altLang="ja-JP" dirty="0">
                <a:latin typeface="Cambria Math"/>
                <a:ea typeface="Cambria Math"/>
                <a:cs typeface="Cambria Math"/>
              </a:rPr>
              <a:t> 0</a:t>
            </a:r>
            <a:r>
              <a:rPr lang="en-US" altLang="ja-JP" dirty="0">
                <a:latin typeface="Cambria Math"/>
              </a:rPr>
              <a:t>}, r</a:t>
            </a:r>
            <a:r>
              <a:rPr lang="en-US" altLang="ja-JP" dirty="0">
                <a:latin typeface="Cambria Math"/>
                <a:ea typeface="Cambria Math"/>
                <a:cs typeface="Cambria Math"/>
              </a:rPr>
              <a:t>otated cube</a:t>
            </a:r>
            <a:endParaRPr lang="en-US" altLang="ja-JP" dirty="0">
              <a:latin typeface="Cambria Math"/>
            </a:endParaRPr>
          </a:p>
        </p:txBody>
      </p:sp>
      <p:sp>
        <p:nvSpPr>
          <p:cNvPr id="7" name="TextBox 6"/>
          <p:cNvSpPr txBox="1"/>
          <p:nvPr/>
        </p:nvSpPr>
        <p:spPr>
          <a:xfrm>
            <a:off x="685800" y="6400800"/>
            <a:ext cx="2949145" cy="338554"/>
          </a:xfrm>
          <a:prstGeom prst="rect">
            <a:avLst/>
          </a:prstGeom>
          <a:noFill/>
        </p:spPr>
        <p:txBody>
          <a:bodyPr wrap="none" rtlCol="0">
            <a:spAutoFit/>
          </a:bodyPr>
          <a:lstStyle/>
          <a:p>
            <a:r>
              <a:rPr kumimoji="1" lang="en-US" altLang="ja-JP" sz="1600" dirty="0" smtClean="0">
                <a:solidFill>
                  <a:srgbClr val="660066"/>
                </a:solidFill>
                <a:latin typeface="Calibri"/>
              </a:rPr>
              <a:t>Figure courtesy of Jae </a:t>
            </a:r>
            <a:r>
              <a:rPr kumimoji="1" lang="en-US" altLang="ja-JP" sz="1600" dirty="0" err="1" smtClean="0">
                <a:solidFill>
                  <a:srgbClr val="660066"/>
                </a:solidFill>
                <a:latin typeface="Calibri"/>
              </a:rPr>
              <a:t>Hyung</a:t>
            </a:r>
            <a:r>
              <a:rPr kumimoji="1" lang="en-US" altLang="ja-JP" sz="1600" dirty="0" smtClean="0">
                <a:solidFill>
                  <a:srgbClr val="660066"/>
                </a:solidFill>
                <a:latin typeface="Calibri"/>
              </a:rPr>
              <a:t> Cho</a:t>
            </a:r>
            <a:endParaRPr kumimoji="1" lang="ja-JP" altLang="en-US" sz="1600" dirty="0">
              <a:solidFill>
                <a:srgbClr val="660066"/>
              </a:solidFill>
              <a:latin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A3CB1D7-CFDD-164B-85D1-59DE1851A1B4}" type="slidenum">
              <a:rPr lang="en-US" smtClean="0"/>
              <a:pPr>
                <a:defRPr/>
              </a:pPr>
              <a:t>43</a:t>
            </a:fld>
            <a:endParaRPr lang="en-US"/>
          </a:p>
        </p:txBody>
      </p:sp>
      <p:sp>
        <p:nvSpPr>
          <p:cNvPr id="86019" name="Rectangle 3"/>
          <p:cNvSpPr>
            <a:spLocks noGrp="1" noChangeArrowheads="1"/>
          </p:cNvSpPr>
          <p:nvPr>
            <p:ph type="body" idx="1"/>
          </p:nvPr>
        </p:nvSpPr>
        <p:spPr>
          <a:xfrm>
            <a:off x="685800" y="4648200"/>
            <a:ext cx="7772400" cy="1828800"/>
          </a:xfrm>
        </p:spPr>
        <p:txBody>
          <a:bodyPr/>
          <a:lstStyle/>
          <a:p>
            <a:pPr>
              <a:lnSpc>
                <a:spcPct val="90000"/>
              </a:lnSpc>
            </a:pPr>
            <a:r>
              <a:rPr lang="en-US" altLang="ja-JP" sz="1800"/>
              <a:t>One could section or slice Euler space on any of the 3 axes.  By convention, only sections on the 1st or 3rd angle are used.  If </a:t>
            </a:r>
            <a:r>
              <a:rPr lang="en-US" altLang="ja-JP" sz="1800">
                <a:latin typeface="Symbol" charset="2"/>
                <a:sym typeface="Symbol" charset="2"/>
              </a:rPr>
              <a:t></a:t>
            </a:r>
            <a:r>
              <a:rPr lang="en-US" altLang="ja-JP" sz="1800" baseline="-25000"/>
              <a:t>1 </a:t>
            </a:r>
            <a:r>
              <a:rPr lang="en-US" altLang="ja-JP" sz="1800"/>
              <a:t>is constant in a section, then we call it a </a:t>
            </a:r>
            <a:r>
              <a:rPr lang="en-US" altLang="ja-JP" sz="1800" u="sng"/>
              <a:t>S</a:t>
            </a:r>
            <a:r>
              <a:rPr lang="en-US" altLang="ja-JP" sz="1800"/>
              <a:t>ample </a:t>
            </a:r>
            <a:r>
              <a:rPr lang="en-US" altLang="ja-JP" sz="1800" u="sng"/>
              <a:t>O</a:t>
            </a:r>
            <a:r>
              <a:rPr lang="en-US" altLang="ja-JP" sz="1800"/>
              <a:t>rientation </a:t>
            </a:r>
            <a:r>
              <a:rPr lang="en-US" altLang="ja-JP" sz="1800" u="sng"/>
              <a:t>D</a:t>
            </a:r>
            <a:r>
              <a:rPr lang="en-US" altLang="ja-JP" sz="1800"/>
              <a:t>istribution, because it displays the positions of sample directions relative to the crystal axes.  Conversely, sections with </a:t>
            </a:r>
            <a:r>
              <a:rPr lang="en-US" altLang="ja-JP" sz="1800">
                <a:latin typeface="Symbol" charset="2"/>
                <a:sym typeface="Symbol" charset="2"/>
              </a:rPr>
              <a:t></a:t>
            </a:r>
            <a:r>
              <a:rPr lang="en-US" altLang="ja-JP" sz="1800" baseline="-25000"/>
              <a:t>2</a:t>
            </a:r>
            <a:r>
              <a:rPr lang="en-US" altLang="ja-JP" sz="1800"/>
              <a:t> constant we call it a </a:t>
            </a:r>
            <a:r>
              <a:rPr lang="en-US" altLang="ja-JP" sz="1800" u="sng"/>
              <a:t>C</a:t>
            </a:r>
            <a:r>
              <a:rPr lang="en-US" altLang="ja-JP" sz="1800"/>
              <a:t>rystal </a:t>
            </a:r>
            <a:r>
              <a:rPr lang="en-US" altLang="ja-JP" sz="1800" u="sng"/>
              <a:t>O</a:t>
            </a:r>
            <a:r>
              <a:rPr lang="en-US" altLang="ja-JP" sz="1800"/>
              <a:t>rientation </a:t>
            </a:r>
            <a:r>
              <a:rPr lang="en-US" altLang="ja-JP" sz="1800" u="sng"/>
              <a:t>D</a:t>
            </a:r>
            <a:r>
              <a:rPr lang="en-US" altLang="ja-JP" sz="1800"/>
              <a:t>istribution, because it displays the positions of crystal directions relative to the sample axes. </a:t>
            </a:r>
          </a:p>
        </p:txBody>
      </p:sp>
      <p:pic>
        <p:nvPicPr>
          <p:cNvPr id="86020" name="Picture 4" descr="cod_vs_sod_Wenk_fig21"/>
          <p:cNvPicPr>
            <a:picLocks noChangeAspect="1" noChangeArrowheads="1"/>
          </p:cNvPicPr>
          <p:nvPr/>
        </p:nvPicPr>
        <p:blipFill>
          <a:blip r:embed="rId2"/>
          <a:srcRect/>
          <a:stretch>
            <a:fillRect/>
          </a:stretch>
        </p:blipFill>
        <p:spPr bwMode="auto">
          <a:xfrm>
            <a:off x="152400" y="533400"/>
            <a:ext cx="5846763" cy="4060825"/>
          </a:xfrm>
          <a:prstGeom prst="rect">
            <a:avLst/>
          </a:prstGeom>
          <a:noFill/>
          <a:ln w="9525">
            <a:noFill/>
            <a:miter lim="800000"/>
            <a:headEnd/>
            <a:tailEnd/>
          </a:ln>
        </p:spPr>
      </p:pic>
      <p:sp>
        <p:nvSpPr>
          <p:cNvPr id="138242" name="Rectangle 2"/>
          <p:cNvSpPr>
            <a:spLocks noGrp="1" noChangeArrowheads="1"/>
          </p:cNvSpPr>
          <p:nvPr>
            <p:ph type="title"/>
          </p:nvPr>
        </p:nvSpPr>
        <p:spPr>
          <a:xfrm>
            <a:off x="4724400" y="228600"/>
            <a:ext cx="4419600" cy="1143000"/>
          </a:xfrm>
        </p:spPr>
        <p:txBody>
          <a:bodyPr/>
          <a:lstStyle/>
          <a:p>
            <a:pPr>
              <a:defRPr/>
            </a:pPr>
            <a:r>
              <a:rPr lang="en-US">
                <a:ea typeface="+mj-ea"/>
                <a:cs typeface="+mj-cs"/>
              </a:rPr>
              <a:t>SOD versus COD</a:t>
            </a:r>
          </a:p>
        </p:txBody>
      </p:sp>
      <p:sp>
        <p:nvSpPr>
          <p:cNvPr id="86022" name="Rectangle 5"/>
          <p:cNvSpPr>
            <a:spLocks noChangeArrowheads="1"/>
          </p:cNvSpPr>
          <p:nvPr/>
        </p:nvSpPr>
        <p:spPr bwMode="auto">
          <a:xfrm>
            <a:off x="4724400" y="1600200"/>
            <a:ext cx="4419600" cy="22860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altLang="ja-JP" sz="1800" dirty="0">
                <a:latin typeface="Calibri"/>
              </a:rPr>
              <a:t>An average of the SOD made by averaging over the 1st Euler angle, </a:t>
            </a:r>
            <a:br>
              <a:rPr lang="en-US" altLang="ja-JP" sz="1800" dirty="0">
                <a:latin typeface="Calibri"/>
              </a:rPr>
            </a:br>
            <a:r>
              <a:rPr lang="en-US" altLang="ja-JP" sz="2000" dirty="0">
                <a:latin typeface="Symbol" charset="2"/>
                <a:sym typeface="Symbol" charset="2"/>
              </a:rPr>
              <a:t></a:t>
            </a:r>
            <a:r>
              <a:rPr lang="en-US" altLang="ja-JP" sz="2000" baseline="-25000" dirty="0">
                <a:latin typeface="Calibri"/>
              </a:rPr>
              <a:t>1</a:t>
            </a:r>
            <a:r>
              <a:rPr lang="en-US" altLang="ja-JP" sz="1800" dirty="0">
                <a:latin typeface="Calibri"/>
              </a:rPr>
              <a:t>, gives the inverse pole figure for the sample-Z (ND) direction.</a:t>
            </a:r>
          </a:p>
          <a:p>
            <a:pPr marL="342900" indent="-342900">
              <a:lnSpc>
                <a:spcPct val="90000"/>
              </a:lnSpc>
              <a:spcBef>
                <a:spcPct val="20000"/>
              </a:spcBef>
              <a:buFontTx/>
              <a:buChar char="•"/>
            </a:pPr>
            <a:r>
              <a:rPr lang="en-US" altLang="ja-JP" sz="1800" dirty="0">
                <a:latin typeface="Calibri"/>
              </a:rPr>
              <a:t>An average of the COD made by averaging over the 3</a:t>
            </a:r>
            <a:r>
              <a:rPr lang="en-US" altLang="ja-JP" sz="1800" baseline="30000" dirty="0">
                <a:latin typeface="Calibri"/>
              </a:rPr>
              <a:t>rd</a:t>
            </a:r>
            <a:r>
              <a:rPr lang="en-US" altLang="ja-JP" sz="1800" dirty="0">
                <a:latin typeface="Calibri"/>
              </a:rPr>
              <a:t> Euler angle, </a:t>
            </a:r>
            <a:r>
              <a:rPr lang="en-US" altLang="ja-JP" sz="2000" dirty="0">
                <a:latin typeface="Symbol" charset="2"/>
                <a:sym typeface="Symbol" charset="2"/>
              </a:rPr>
              <a:t></a:t>
            </a:r>
            <a:r>
              <a:rPr lang="en-US" altLang="ja-JP" sz="2000" baseline="-25000" dirty="0">
                <a:latin typeface="Calibri"/>
              </a:rPr>
              <a:t>2</a:t>
            </a:r>
            <a:r>
              <a:rPr lang="en-US" altLang="ja-JP" sz="1800" dirty="0">
                <a:latin typeface="Calibri"/>
              </a:rPr>
              <a:t>, gives the pole figure for the crystal-Z (001) direction.</a:t>
            </a:r>
          </a:p>
        </p:txBody>
      </p:sp>
      <p:sp>
        <p:nvSpPr>
          <p:cNvPr id="8" name="Text Box 5"/>
          <p:cNvSpPr txBox="1">
            <a:spLocks noChangeArrowheads="1"/>
          </p:cNvSpPr>
          <p:nvPr/>
        </p:nvSpPr>
        <p:spPr bwMode="auto">
          <a:xfrm>
            <a:off x="585788" y="6461125"/>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solidFill>
                  <a:srgbClr val="FF0000"/>
                </a:solidFill>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Components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3B196291-8ECB-3441-B54E-76FF2776BE33}" type="slidenum">
              <a:rPr lang="en-US" smtClean="0"/>
              <a:pPr>
                <a:defRPr/>
              </a:pPr>
              <a:t>44</a:t>
            </a:fld>
            <a:endParaRPr lang="en-US"/>
          </a:p>
        </p:txBody>
      </p:sp>
      <p:sp>
        <p:nvSpPr>
          <p:cNvPr id="24578" name="Rectangle 2"/>
          <p:cNvSpPr>
            <a:spLocks noGrp="1" noChangeArrowheads="1"/>
          </p:cNvSpPr>
          <p:nvPr>
            <p:ph type="title"/>
          </p:nvPr>
        </p:nvSpPr>
        <p:spPr/>
        <p:txBody>
          <a:bodyPr/>
          <a:lstStyle/>
          <a:p>
            <a:pPr>
              <a:defRPr/>
            </a:pPr>
            <a:r>
              <a:rPr lang="en-US">
                <a:ea typeface="+mj-ea"/>
                <a:cs typeface="+mj-cs"/>
              </a:rPr>
              <a:t>Section Conventions</a:t>
            </a:r>
          </a:p>
        </p:txBody>
      </p:sp>
      <p:graphicFrame>
        <p:nvGraphicFramePr>
          <p:cNvPr id="87042" name="Object 2"/>
          <p:cNvGraphicFramePr>
            <a:graphicFrameLocks noChangeAspect="1"/>
          </p:cNvGraphicFramePr>
          <p:nvPr/>
        </p:nvGraphicFramePr>
        <p:xfrm>
          <a:off x="260350" y="1828800"/>
          <a:ext cx="8848725" cy="4267200"/>
        </p:xfrm>
        <a:graphic>
          <a:graphicData uri="http://schemas.openxmlformats.org/presentationml/2006/ole">
            <mc:AlternateContent xmlns:mc="http://schemas.openxmlformats.org/markup-compatibility/2006">
              <mc:Choice xmlns:v="urn:schemas-microsoft-com:vml" Requires="v">
                <p:oleObj spid="_x0000_s87058" name="Document" r:id="rId4" imgW="5626100" imgH="1917700" progId="Word.Document.8">
                  <p:embed/>
                </p:oleObj>
              </mc:Choice>
              <mc:Fallback>
                <p:oleObj name="Document" r:id="rId4" imgW="5626100" imgH="19177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r="17554"/>
                      <a:stretch>
                        <a:fillRect/>
                      </a:stretch>
                    </p:blipFill>
                    <p:spPr bwMode="auto">
                      <a:xfrm>
                        <a:off x="260350" y="1828800"/>
                        <a:ext cx="884872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7045" name="Text Box 5"/>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a:t>
            </a:r>
            <a:r>
              <a:rPr lang="en-US" altLang="ja-JP" sz="2000" dirty="0">
                <a:solidFill>
                  <a:srgbClr val="FF0000"/>
                </a:solidFill>
                <a:latin typeface="Cambria Math"/>
              </a:rPr>
              <a:t>Components </a:t>
            </a:r>
            <a:endParaRPr lang="en-US" altLang="ja-JP" sz="2000" dirty="0">
              <a:latin typeface="Cambria Math"/>
            </a:endParaRPr>
          </a:p>
        </p:txBody>
      </p:sp>
      <p:sp>
        <p:nvSpPr>
          <p:cNvPr id="7" name="TextBox 6"/>
          <p:cNvSpPr txBox="1"/>
          <p:nvPr/>
        </p:nvSpPr>
        <p:spPr>
          <a:xfrm>
            <a:off x="8097460" y="228600"/>
            <a:ext cx="773870" cy="830997"/>
          </a:xfrm>
          <a:prstGeom prst="rect">
            <a:avLst/>
          </a:prstGeom>
          <a:noFill/>
        </p:spPr>
        <p:txBody>
          <a:bodyPr wrap="none" rtlCol="0">
            <a:spAutoFit/>
          </a:bodyPr>
          <a:lstStyle/>
          <a:p>
            <a:r>
              <a:rPr kumimoji="1" lang="en-US" altLang="ja-JP" sz="1600" dirty="0" smtClean="0">
                <a:solidFill>
                  <a:srgbClr val="660066"/>
                </a:solidFill>
                <a:latin typeface="Calibri"/>
              </a:rPr>
              <a:t>[Kocks, </a:t>
            </a:r>
            <a:br>
              <a:rPr kumimoji="1" lang="en-US" altLang="ja-JP" sz="1600" dirty="0" smtClean="0">
                <a:solidFill>
                  <a:srgbClr val="660066"/>
                </a:solidFill>
                <a:latin typeface="Calibri"/>
              </a:rPr>
            </a:br>
            <a:r>
              <a:rPr kumimoji="1" lang="en-US" altLang="ja-JP" sz="1600" dirty="0" smtClean="0">
                <a:solidFill>
                  <a:srgbClr val="660066"/>
                </a:solidFill>
                <a:latin typeface="Calibri"/>
              </a:rPr>
              <a:t>Tomé, </a:t>
            </a:r>
            <a:br>
              <a:rPr kumimoji="1" lang="en-US" altLang="ja-JP" sz="1600" dirty="0" smtClean="0">
                <a:solidFill>
                  <a:srgbClr val="660066"/>
                </a:solidFill>
                <a:latin typeface="Calibri"/>
              </a:rPr>
            </a:br>
            <a:r>
              <a:rPr kumimoji="1" lang="en-US" altLang="ja-JP" sz="1600" dirty="0" err="1" smtClean="0">
                <a:solidFill>
                  <a:srgbClr val="660066"/>
                </a:solidFill>
                <a:latin typeface="Calibri"/>
              </a:rPr>
              <a:t>Wenk</a:t>
            </a:r>
            <a:r>
              <a:rPr kumimoji="1" lang="en-US" altLang="ja-JP" sz="1600" dirty="0" smtClean="0">
                <a:solidFill>
                  <a:srgbClr val="660066"/>
                </a:solidFill>
                <a:latin typeface="Calibri"/>
              </a:rPr>
              <a:t>]</a:t>
            </a:r>
            <a:endParaRPr kumimoji="1" lang="ja-JP" altLang="en-US" sz="1600" dirty="0">
              <a:solidFill>
                <a:srgbClr val="660066"/>
              </a:solidFill>
              <a:latin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70DB78C-6FA4-DB4E-B354-DB10756BE3C3}" type="slidenum">
              <a:rPr lang="en-US" smtClean="0"/>
              <a:pPr>
                <a:defRPr/>
              </a:pPr>
              <a:t>45</a:t>
            </a:fld>
            <a:endParaRPr lang="en-US"/>
          </a:p>
        </p:txBody>
      </p:sp>
      <p:sp>
        <p:nvSpPr>
          <p:cNvPr id="55298" name="Rectangle 2"/>
          <p:cNvSpPr>
            <a:spLocks noGrp="1" noChangeArrowheads="1"/>
          </p:cNvSpPr>
          <p:nvPr>
            <p:ph type="title"/>
          </p:nvPr>
        </p:nvSpPr>
        <p:spPr>
          <a:xfrm>
            <a:off x="685800" y="76200"/>
            <a:ext cx="7772400" cy="1143000"/>
          </a:xfrm>
        </p:spPr>
        <p:txBody>
          <a:bodyPr/>
          <a:lstStyle/>
          <a:p>
            <a:pPr>
              <a:defRPr/>
            </a:pPr>
            <a:r>
              <a:rPr lang="en-US">
                <a:ea typeface="+mj-ea"/>
                <a:cs typeface="+mj-cs"/>
              </a:rPr>
              <a:t>Summary</a:t>
            </a:r>
          </a:p>
        </p:txBody>
      </p:sp>
      <p:sp>
        <p:nvSpPr>
          <p:cNvPr id="89092" name="Rectangle 3"/>
          <p:cNvSpPr>
            <a:spLocks noGrp="1" noChangeArrowheads="1"/>
          </p:cNvSpPr>
          <p:nvPr>
            <p:ph type="body" idx="1"/>
          </p:nvPr>
        </p:nvSpPr>
        <p:spPr>
          <a:xfrm>
            <a:off x="685800" y="1295400"/>
            <a:ext cx="8001000" cy="5334000"/>
          </a:xfrm>
        </p:spPr>
        <p:txBody>
          <a:bodyPr/>
          <a:lstStyle/>
          <a:p>
            <a:pPr>
              <a:lnSpc>
                <a:spcPct val="90000"/>
              </a:lnSpc>
            </a:pPr>
            <a:r>
              <a:rPr lang="en-US" altLang="ja-JP" sz="2400" dirty="0"/>
              <a:t>The concept of the orientation distribution has been explained.</a:t>
            </a:r>
          </a:p>
          <a:p>
            <a:pPr>
              <a:lnSpc>
                <a:spcPct val="90000"/>
              </a:lnSpc>
            </a:pPr>
            <a:r>
              <a:rPr lang="en-US" altLang="ja-JP" sz="2400" dirty="0"/>
              <a:t>The discretization of </a:t>
            </a:r>
            <a:r>
              <a:rPr lang="en-US" altLang="ja-JP" sz="2400" i="1" dirty="0"/>
              <a:t>orientation space</a:t>
            </a:r>
            <a:r>
              <a:rPr lang="en-US" altLang="ja-JP" sz="2400" dirty="0"/>
              <a:t> has been explained.</a:t>
            </a:r>
          </a:p>
          <a:p>
            <a:pPr>
              <a:lnSpc>
                <a:spcPct val="90000"/>
              </a:lnSpc>
            </a:pPr>
            <a:r>
              <a:rPr lang="en-US" altLang="ja-JP" sz="2400" i="1" dirty="0"/>
              <a:t>Cartesian </a:t>
            </a:r>
            <a:r>
              <a:rPr lang="en-US" altLang="ja-JP" sz="2400" dirty="0"/>
              <a:t>plots have been contrasted with </a:t>
            </a:r>
            <a:r>
              <a:rPr lang="en-US" altLang="ja-JP" sz="2400" i="1" dirty="0"/>
              <a:t>polar </a:t>
            </a:r>
            <a:r>
              <a:rPr lang="en-US" altLang="ja-JP" sz="2400" dirty="0"/>
              <a:t>plots.</a:t>
            </a:r>
          </a:p>
          <a:p>
            <a:pPr>
              <a:lnSpc>
                <a:spcPct val="90000"/>
              </a:lnSpc>
            </a:pPr>
            <a:r>
              <a:rPr lang="en-US" altLang="ja-JP" sz="2400" dirty="0"/>
              <a:t>An example of </a:t>
            </a:r>
            <a:r>
              <a:rPr lang="en-US" altLang="ja-JP" sz="2400" i="1" dirty="0"/>
              <a:t>rolled </a:t>
            </a:r>
            <a:r>
              <a:rPr lang="en-US" altLang="ja-JP" sz="2400" i="1" dirty="0" err="1"/>
              <a:t>fcc</a:t>
            </a:r>
            <a:r>
              <a:rPr lang="en-US" altLang="ja-JP" sz="2400" i="1" dirty="0"/>
              <a:t> metals</a:t>
            </a:r>
            <a:r>
              <a:rPr lang="en-US" altLang="ja-JP" sz="2400" dirty="0"/>
              <a:t> has been used to illustrate the location of components and the characteristics of an orientation distribution described as a set of intensities on a regular grid in Euler [angle] space.</a:t>
            </a:r>
          </a:p>
          <a:p>
            <a:pPr>
              <a:lnSpc>
                <a:spcPct val="90000"/>
              </a:lnSpc>
            </a:pPr>
            <a:r>
              <a:rPr lang="en-US" altLang="ja-JP" sz="2400" dirty="0"/>
              <a:t>For correct interpretation of texture results in rolled materials, you </a:t>
            </a:r>
            <a:r>
              <a:rPr lang="en-US" altLang="ja-JP" sz="2400" b="1" dirty="0"/>
              <a:t>must align the RD with the X direction (sample-1)</a:t>
            </a:r>
            <a:r>
              <a:rPr lang="en-US" altLang="ja-JP" sz="2400" b="1" dirty="0" smtClean="0"/>
              <a:t>!</a:t>
            </a:r>
          </a:p>
          <a:p>
            <a:pPr>
              <a:lnSpc>
                <a:spcPct val="90000"/>
              </a:lnSpc>
            </a:pPr>
            <a:r>
              <a:rPr lang="en-US" altLang="ja-JP" sz="2400" dirty="0" smtClean="0"/>
              <a:t>Remember that each deformation type (rolling vs. drawing vs. shear) and each crystal lattice has its own set of typical texture components.</a:t>
            </a:r>
            <a:endParaRPr lang="en-US" altLang="ja-JP"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325EB13-C851-3245-892E-D7438B8C2A7E}" type="slidenum">
              <a:rPr lang="en-US" smtClean="0"/>
              <a:pPr>
                <a:defRPr/>
              </a:pPr>
              <a:t>46</a:t>
            </a:fld>
            <a:endParaRPr lang="en-US"/>
          </a:p>
        </p:txBody>
      </p:sp>
      <p:sp>
        <p:nvSpPr>
          <p:cNvPr id="76802" name="Rectangle 2"/>
          <p:cNvSpPr>
            <a:spLocks noGrp="1" noChangeArrowheads="1"/>
          </p:cNvSpPr>
          <p:nvPr>
            <p:ph type="title"/>
          </p:nvPr>
        </p:nvSpPr>
        <p:spPr/>
        <p:txBody>
          <a:bodyPr/>
          <a:lstStyle/>
          <a:p>
            <a:pPr>
              <a:defRPr/>
            </a:pPr>
            <a:r>
              <a:rPr lang="en-US">
                <a:ea typeface="+mj-ea"/>
                <a:cs typeface="+mj-cs"/>
              </a:rPr>
              <a:t>Supplemental Slides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74262D3-13F8-1540-9467-624AFFEF0CDE}" type="slidenum">
              <a:rPr lang="en-US" smtClean="0"/>
              <a:pPr>
                <a:defRPr/>
              </a:pPr>
              <a:t>47</a:t>
            </a:fld>
            <a:endParaRPr lang="en-US"/>
          </a:p>
        </p:txBody>
      </p:sp>
      <p:sp>
        <p:nvSpPr>
          <p:cNvPr id="17410" name="Rectangle 2"/>
          <p:cNvSpPr>
            <a:spLocks noGrp="1" noChangeArrowheads="1"/>
          </p:cNvSpPr>
          <p:nvPr>
            <p:ph type="title"/>
          </p:nvPr>
        </p:nvSpPr>
        <p:spPr>
          <a:xfrm>
            <a:off x="685800" y="0"/>
            <a:ext cx="7772400" cy="1143000"/>
          </a:xfrm>
        </p:spPr>
        <p:txBody>
          <a:bodyPr/>
          <a:lstStyle/>
          <a:p>
            <a:pPr>
              <a:defRPr/>
            </a:pPr>
            <a:r>
              <a:rPr lang="en-US">
                <a:ea typeface="+mj-ea"/>
                <a:cs typeface="+mj-cs"/>
              </a:rPr>
              <a:t>Texture Components</a:t>
            </a:r>
          </a:p>
        </p:txBody>
      </p:sp>
      <p:sp>
        <p:nvSpPr>
          <p:cNvPr id="74756" name="Rectangle 3"/>
          <p:cNvSpPr>
            <a:spLocks noGrp="1" noChangeArrowheads="1"/>
          </p:cNvSpPr>
          <p:nvPr>
            <p:ph type="body" idx="1"/>
          </p:nvPr>
        </p:nvSpPr>
        <p:spPr>
          <a:xfrm>
            <a:off x="685800" y="1143000"/>
            <a:ext cx="7772400" cy="4800600"/>
          </a:xfrm>
        </p:spPr>
        <p:txBody>
          <a:bodyPr/>
          <a:lstStyle/>
          <a:p>
            <a:pPr>
              <a:lnSpc>
                <a:spcPct val="90000"/>
              </a:lnSpc>
            </a:pPr>
            <a:r>
              <a:rPr lang="en-US" altLang="ja-JP" sz="2800" dirty="0"/>
              <a:t>Many components have names to aid the memory.</a:t>
            </a:r>
          </a:p>
          <a:p>
            <a:pPr>
              <a:lnSpc>
                <a:spcPct val="90000"/>
              </a:lnSpc>
            </a:pPr>
            <a:r>
              <a:rPr lang="en-US" altLang="ja-JP" sz="2800" dirty="0"/>
              <a:t>Specific components in Miller index notation have corresponding </a:t>
            </a:r>
            <a:r>
              <a:rPr lang="en-US" altLang="ja-JP" sz="2800" i="1" dirty="0"/>
              <a:t>points</a:t>
            </a:r>
            <a:r>
              <a:rPr lang="en-US" altLang="ja-JP" sz="2800" dirty="0"/>
              <a:t> in Euler space, i.e. fixed values of the three angles.</a:t>
            </a:r>
          </a:p>
          <a:p>
            <a:pPr>
              <a:lnSpc>
                <a:spcPct val="90000"/>
              </a:lnSpc>
            </a:pPr>
            <a:r>
              <a:rPr lang="en-US" altLang="ja-JP" sz="2800" dirty="0"/>
              <a:t>Lists of components: the </a:t>
            </a:r>
            <a:r>
              <a:rPr lang="en-US" altLang="ja-JP" sz="2800" i="1" dirty="0"/>
              <a:t>Rosetta Stone</a:t>
            </a:r>
            <a:r>
              <a:rPr lang="en-US" altLang="ja-JP" sz="2800" dirty="0"/>
              <a:t> of texture!</a:t>
            </a:r>
          </a:p>
          <a:p>
            <a:pPr>
              <a:lnSpc>
                <a:spcPct val="90000"/>
              </a:lnSpc>
            </a:pPr>
            <a:r>
              <a:rPr lang="en-US" altLang="ja-JP" sz="2800" dirty="0"/>
              <a:t>Very important: each component occurs in more than one </a:t>
            </a:r>
            <a:r>
              <a:rPr lang="en-US" altLang="ja-JP" sz="2800" dirty="0" smtClean="0"/>
              <a:t>location because of the combined effects of crystal and sample symmetry!</a:t>
            </a:r>
            <a:r>
              <a:rPr lang="en-US" altLang="ja-JP" sz="2800" dirty="0"/>
              <a:t>!</a:t>
            </a:r>
          </a:p>
        </p:txBody>
      </p:sp>
      <p:sp>
        <p:nvSpPr>
          <p:cNvPr id="74757"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a:t>
            </a:r>
            <a:r>
              <a:rPr lang="en-US" altLang="ja-JP" sz="2000" dirty="0">
                <a:solidFill>
                  <a:srgbClr val="FF0000"/>
                </a:solidFill>
                <a:latin typeface="Cambria Math"/>
              </a:rPr>
              <a:t>Components </a:t>
            </a:r>
            <a:endParaRPr lang="en-US" altLang="ja-JP" sz="2000" dirty="0">
              <a:latin typeface="Cambria Math"/>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Texture Component Table</a:t>
            </a:r>
          </a:p>
        </p:txBody>
      </p:sp>
      <p:sp>
        <p:nvSpPr>
          <p:cNvPr id="76803" name="Content Placeholder 2"/>
          <p:cNvSpPr>
            <a:spLocks noGrp="1"/>
          </p:cNvSpPr>
          <p:nvPr>
            <p:ph idx="1"/>
          </p:nvPr>
        </p:nvSpPr>
        <p:spPr>
          <a:xfrm>
            <a:off x="152400" y="1295400"/>
            <a:ext cx="5105400" cy="5257800"/>
          </a:xfrm>
        </p:spPr>
        <p:txBody>
          <a:bodyPr/>
          <a:lstStyle/>
          <a:p>
            <a:r>
              <a:rPr lang="en-US" altLang="ja-JP" sz="2000" dirty="0" smtClean="0"/>
              <a:t>In the following slide, there are four columns.  </a:t>
            </a:r>
          </a:p>
          <a:p>
            <a:r>
              <a:rPr lang="en-US" altLang="ja-JP" sz="2000" dirty="0" smtClean="0"/>
              <a:t>Each component is given in Bunge and in </a:t>
            </a:r>
            <a:r>
              <a:rPr lang="en-US" altLang="ja-JP" sz="2000" dirty="0" err="1" smtClean="0"/>
              <a:t>Kocks</a:t>
            </a:r>
            <a:r>
              <a:rPr lang="en-US" altLang="ja-JP" sz="2000" dirty="0" smtClean="0"/>
              <a:t> angles.</a:t>
            </a:r>
          </a:p>
          <a:p>
            <a:r>
              <a:rPr lang="en-US" altLang="ja-JP" sz="2000" dirty="0" smtClean="0"/>
              <a:t>In addition, the values of the angles are given for two different relationships between Materials axes and Instrument axes.</a:t>
            </a:r>
          </a:p>
          <a:p>
            <a:r>
              <a:rPr lang="en-US" altLang="ja-JP" sz="2000" dirty="0" smtClean="0"/>
              <a:t>Instrument axes means the Cartesian axes to which the Euler angles are referred to.  In terms of Miller indices, (</a:t>
            </a:r>
            <a:r>
              <a:rPr lang="en-US" altLang="ja-JP" sz="2000" dirty="0" err="1" smtClean="0"/>
              <a:t>hkl</a:t>
            </a:r>
            <a:r>
              <a:rPr lang="en-US" altLang="ja-JP" sz="2000" dirty="0" smtClean="0"/>
              <a:t>)//3, and [</a:t>
            </a:r>
            <a:r>
              <a:rPr lang="en-US" altLang="ja-JP" sz="2000" dirty="0" err="1" smtClean="0"/>
              <a:t>uvw</a:t>
            </a:r>
            <a:r>
              <a:rPr lang="en-US" altLang="ja-JP" sz="2000" dirty="0" smtClean="0"/>
              <a:t>]//1.</a:t>
            </a:r>
          </a:p>
          <a:p>
            <a:r>
              <a:rPr lang="en-US" altLang="ja-JP" sz="2000" i="1" dirty="0" smtClean="0"/>
              <a:t>The difference between these two settings is not always obvious in a set of pole figures, but can cause considerable confusion with Euler angle values.</a:t>
            </a:r>
          </a:p>
        </p:txBody>
      </p:sp>
      <p:sp>
        <p:nvSpPr>
          <p:cNvPr id="4" name="Slide Number Placeholder 3"/>
          <p:cNvSpPr>
            <a:spLocks noGrp="1"/>
          </p:cNvSpPr>
          <p:nvPr>
            <p:ph type="sldNum" sz="quarter" idx="12"/>
          </p:nvPr>
        </p:nvSpPr>
        <p:spPr/>
        <p:txBody>
          <a:bodyPr/>
          <a:lstStyle/>
          <a:p>
            <a:pPr>
              <a:defRPr/>
            </a:pPr>
            <a:fld id="{5399A16A-F7C4-6A45-A7E1-3ACA695C1FA6}" type="slidenum">
              <a:rPr lang="en-US" smtClean="0"/>
              <a:pPr>
                <a:defRPr/>
              </a:pPr>
              <a:t>48</a:t>
            </a:fld>
            <a:endParaRPr lang="en-US" smtClean="0"/>
          </a:p>
        </p:txBody>
      </p:sp>
      <p:sp>
        <p:nvSpPr>
          <p:cNvPr id="76805" name="TextBox 4"/>
          <p:cNvSpPr txBox="1">
            <a:spLocks noChangeArrowheads="1"/>
          </p:cNvSpPr>
          <p:nvPr/>
        </p:nvSpPr>
        <p:spPr bwMode="auto">
          <a:xfrm>
            <a:off x="5562600" y="1524000"/>
            <a:ext cx="861233" cy="461665"/>
          </a:xfrm>
          <a:prstGeom prst="rect">
            <a:avLst/>
          </a:prstGeom>
          <a:noFill/>
          <a:ln w="9525">
            <a:noFill/>
            <a:miter lim="800000"/>
            <a:headEnd/>
            <a:tailEnd/>
          </a:ln>
        </p:spPr>
        <p:txBody>
          <a:bodyPr wrap="none">
            <a:prstTxWarp prst="textNoShape">
              <a:avLst/>
            </a:prstTxWarp>
            <a:spAutoFit/>
          </a:bodyPr>
          <a:lstStyle/>
          <a:p>
            <a:r>
              <a:rPr lang="en-US" altLang="ja-JP" b="1" dirty="0">
                <a:latin typeface="Calibri"/>
              </a:rPr>
              <a:t>RD=1</a:t>
            </a:r>
          </a:p>
        </p:txBody>
      </p:sp>
      <p:sp>
        <p:nvSpPr>
          <p:cNvPr id="76806" name="TextBox 5"/>
          <p:cNvSpPr txBox="1">
            <a:spLocks noChangeArrowheads="1"/>
          </p:cNvSpPr>
          <p:nvPr/>
        </p:nvSpPr>
        <p:spPr bwMode="auto">
          <a:xfrm>
            <a:off x="5562600" y="4038600"/>
            <a:ext cx="861233" cy="461665"/>
          </a:xfrm>
          <a:prstGeom prst="rect">
            <a:avLst/>
          </a:prstGeom>
          <a:noFill/>
          <a:ln w="9525">
            <a:noFill/>
            <a:miter lim="800000"/>
            <a:headEnd/>
            <a:tailEnd/>
          </a:ln>
        </p:spPr>
        <p:txBody>
          <a:bodyPr wrap="none">
            <a:prstTxWarp prst="textNoShape">
              <a:avLst/>
            </a:prstTxWarp>
            <a:spAutoFit/>
          </a:bodyPr>
          <a:lstStyle/>
          <a:p>
            <a:r>
              <a:rPr lang="en-US" altLang="ja-JP" b="1" dirty="0">
                <a:latin typeface="Calibri"/>
              </a:rPr>
              <a:t>RD=2</a:t>
            </a:r>
          </a:p>
        </p:txBody>
      </p:sp>
      <p:grpSp>
        <p:nvGrpSpPr>
          <p:cNvPr id="76807" name="Group 9"/>
          <p:cNvGrpSpPr>
            <a:grpSpLocks/>
          </p:cNvGrpSpPr>
          <p:nvPr/>
        </p:nvGrpSpPr>
        <p:grpSpPr bwMode="auto">
          <a:xfrm>
            <a:off x="7086600" y="1751013"/>
            <a:ext cx="1371600" cy="1373187"/>
            <a:chOff x="7162800" y="1219200"/>
            <a:chExt cx="1371600" cy="1373188"/>
          </a:xfrm>
        </p:grpSpPr>
        <p:cxnSp>
          <p:nvCxnSpPr>
            <p:cNvPr id="76825" name="Straight Arrow Connector 7"/>
            <p:cNvCxnSpPr>
              <a:cxnSpLocks noChangeShapeType="1"/>
            </p:cNvCxnSpPr>
            <p:nvPr/>
          </p:nvCxnSpPr>
          <p:spPr bwMode="auto">
            <a:xfrm>
              <a:off x="7162800" y="2590800"/>
              <a:ext cx="1371600" cy="1588"/>
            </a:xfrm>
            <a:prstGeom prst="straightConnector1">
              <a:avLst/>
            </a:prstGeom>
            <a:noFill/>
            <a:ln w="28575">
              <a:solidFill>
                <a:srgbClr val="000090"/>
              </a:solidFill>
              <a:round/>
              <a:headEnd/>
              <a:tailEnd type="arrow" w="med" len="med"/>
            </a:ln>
          </p:spPr>
        </p:cxnSp>
        <p:cxnSp>
          <p:nvCxnSpPr>
            <p:cNvPr id="76826" name="Straight Arrow Connector 8"/>
            <p:cNvCxnSpPr>
              <a:cxnSpLocks noChangeShapeType="1"/>
            </p:cNvCxnSpPr>
            <p:nvPr/>
          </p:nvCxnSpPr>
          <p:spPr bwMode="auto">
            <a:xfrm rot="-5400000">
              <a:off x="6477794" y="1904206"/>
              <a:ext cx="1371600" cy="1588"/>
            </a:xfrm>
            <a:prstGeom prst="straightConnector1">
              <a:avLst/>
            </a:prstGeom>
            <a:noFill/>
            <a:ln w="28575">
              <a:solidFill>
                <a:srgbClr val="000090"/>
              </a:solidFill>
              <a:round/>
              <a:headEnd/>
              <a:tailEnd type="arrow" w="med" len="med"/>
            </a:ln>
          </p:spPr>
        </p:cxnSp>
      </p:grpSp>
      <p:grpSp>
        <p:nvGrpSpPr>
          <p:cNvPr id="76808" name="Group 10"/>
          <p:cNvGrpSpPr>
            <a:grpSpLocks/>
          </p:cNvGrpSpPr>
          <p:nvPr/>
        </p:nvGrpSpPr>
        <p:grpSpPr bwMode="auto">
          <a:xfrm>
            <a:off x="7086600" y="4494213"/>
            <a:ext cx="1371600" cy="1373187"/>
            <a:chOff x="7162800" y="1219200"/>
            <a:chExt cx="1371600" cy="1373188"/>
          </a:xfrm>
        </p:grpSpPr>
        <p:cxnSp>
          <p:nvCxnSpPr>
            <p:cNvPr id="76823" name="Straight Arrow Connector 11"/>
            <p:cNvCxnSpPr>
              <a:cxnSpLocks noChangeShapeType="1"/>
            </p:cNvCxnSpPr>
            <p:nvPr/>
          </p:nvCxnSpPr>
          <p:spPr bwMode="auto">
            <a:xfrm>
              <a:off x="7162800" y="2590800"/>
              <a:ext cx="1371600" cy="1588"/>
            </a:xfrm>
            <a:prstGeom prst="straightConnector1">
              <a:avLst/>
            </a:prstGeom>
            <a:noFill/>
            <a:ln w="28575">
              <a:solidFill>
                <a:srgbClr val="000090"/>
              </a:solidFill>
              <a:round/>
              <a:headEnd/>
              <a:tailEnd type="arrow" w="med" len="med"/>
            </a:ln>
          </p:spPr>
        </p:cxnSp>
        <p:cxnSp>
          <p:nvCxnSpPr>
            <p:cNvPr id="76824" name="Straight Arrow Connector 12"/>
            <p:cNvCxnSpPr>
              <a:cxnSpLocks noChangeShapeType="1"/>
            </p:cNvCxnSpPr>
            <p:nvPr/>
          </p:nvCxnSpPr>
          <p:spPr bwMode="auto">
            <a:xfrm rot="-5400000">
              <a:off x="6477794" y="1904206"/>
              <a:ext cx="1371600" cy="1588"/>
            </a:xfrm>
            <a:prstGeom prst="straightConnector1">
              <a:avLst/>
            </a:prstGeom>
            <a:noFill/>
            <a:ln w="28575">
              <a:solidFill>
                <a:srgbClr val="000090"/>
              </a:solidFill>
              <a:round/>
              <a:headEnd/>
              <a:tailEnd type="arrow" w="med" len="med"/>
            </a:ln>
          </p:spPr>
        </p:cxnSp>
      </p:grpSp>
      <p:grpSp>
        <p:nvGrpSpPr>
          <p:cNvPr id="76809" name="Group 13"/>
          <p:cNvGrpSpPr>
            <a:grpSpLocks/>
          </p:cNvGrpSpPr>
          <p:nvPr/>
        </p:nvGrpSpPr>
        <p:grpSpPr bwMode="auto">
          <a:xfrm rot="-5400000">
            <a:off x="5639594" y="4496594"/>
            <a:ext cx="1371600" cy="1373188"/>
            <a:chOff x="7162800" y="1219200"/>
            <a:chExt cx="1371600" cy="1373188"/>
          </a:xfrm>
        </p:grpSpPr>
        <p:cxnSp>
          <p:nvCxnSpPr>
            <p:cNvPr id="76821" name="Straight Arrow Connector 14"/>
            <p:cNvCxnSpPr>
              <a:cxnSpLocks noChangeShapeType="1"/>
            </p:cNvCxnSpPr>
            <p:nvPr/>
          </p:nvCxnSpPr>
          <p:spPr bwMode="auto">
            <a:xfrm>
              <a:off x="7162800" y="2590800"/>
              <a:ext cx="1371600" cy="1588"/>
            </a:xfrm>
            <a:prstGeom prst="straightConnector1">
              <a:avLst/>
            </a:prstGeom>
            <a:noFill/>
            <a:ln w="28575">
              <a:solidFill>
                <a:srgbClr val="FF6600"/>
              </a:solidFill>
              <a:round/>
              <a:headEnd/>
              <a:tailEnd type="arrow" w="med" len="med"/>
            </a:ln>
          </p:spPr>
        </p:cxnSp>
        <p:cxnSp>
          <p:nvCxnSpPr>
            <p:cNvPr id="76822" name="Straight Arrow Connector 15"/>
            <p:cNvCxnSpPr>
              <a:cxnSpLocks noChangeShapeType="1"/>
            </p:cNvCxnSpPr>
            <p:nvPr/>
          </p:nvCxnSpPr>
          <p:spPr bwMode="auto">
            <a:xfrm rot="-5400000">
              <a:off x="6477794" y="1904206"/>
              <a:ext cx="1371600" cy="1588"/>
            </a:xfrm>
            <a:prstGeom prst="straightConnector1">
              <a:avLst/>
            </a:prstGeom>
            <a:noFill/>
            <a:ln w="28575">
              <a:solidFill>
                <a:srgbClr val="FF6600"/>
              </a:solidFill>
              <a:round/>
              <a:headEnd/>
              <a:tailEnd type="arrow" w="med" len="med"/>
            </a:ln>
          </p:spPr>
        </p:cxnSp>
      </p:grpSp>
      <p:grpSp>
        <p:nvGrpSpPr>
          <p:cNvPr id="76810" name="Group 16"/>
          <p:cNvGrpSpPr>
            <a:grpSpLocks/>
          </p:cNvGrpSpPr>
          <p:nvPr/>
        </p:nvGrpSpPr>
        <p:grpSpPr bwMode="auto">
          <a:xfrm>
            <a:off x="7162800" y="1676400"/>
            <a:ext cx="1371600" cy="1373188"/>
            <a:chOff x="7162800" y="1219200"/>
            <a:chExt cx="1371600" cy="1373188"/>
          </a:xfrm>
        </p:grpSpPr>
        <p:cxnSp>
          <p:nvCxnSpPr>
            <p:cNvPr id="76819" name="Straight Arrow Connector 17"/>
            <p:cNvCxnSpPr>
              <a:cxnSpLocks noChangeShapeType="1"/>
            </p:cNvCxnSpPr>
            <p:nvPr/>
          </p:nvCxnSpPr>
          <p:spPr bwMode="auto">
            <a:xfrm>
              <a:off x="7162800" y="2590800"/>
              <a:ext cx="1371600" cy="1588"/>
            </a:xfrm>
            <a:prstGeom prst="straightConnector1">
              <a:avLst/>
            </a:prstGeom>
            <a:noFill/>
            <a:ln w="28575">
              <a:solidFill>
                <a:srgbClr val="FF6600"/>
              </a:solidFill>
              <a:round/>
              <a:headEnd/>
              <a:tailEnd type="arrow" w="med" len="med"/>
            </a:ln>
          </p:spPr>
        </p:cxnSp>
        <p:cxnSp>
          <p:nvCxnSpPr>
            <p:cNvPr id="76820" name="Straight Arrow Connector 18"/>
            <p:cNvCxnSpPr>
              <a:cxnSpLocks noChangeShapeType="1"/>
            </p:cNvCxnSpPr>
            <p:nvPr/>
          </p:nvCxnSpPr>
          <p:spPr bwMode="auto">
            <a:xfrm rot="-5400000">
              <a:off x="6477794" y="1904206"/>
              <a:ext cx="1371600" cy="1588"/>
            </a:xfrm>
            <a:prstGeom prst="straightConnector1">
              <a:avLst/>
            </a:prstGeom>
            <a:noFill/>
            <a:ln w="28575">
              <a:solidFill>
                <a:srgbClr val="FF6600"/>
              </a:solidFill>
              <a:round/>
              <a:headEnd/>
              <a:tailEnd type="arrow" w="med" len="med"/>
            </a:ln>
          </p:spPr>
        </p:cxnSp>
      </p:grpSp>
      <p:sp>
        <p:nvSpPr>
          <p:cNvPr id="76811" name="TextBox 19"/>
          <p:cNvSpPr txBox="1">
            <a:spLocks noChangeArrowheads="1"/>
          </p:cNvSpPr>
          <p:nvPr/>
        </p:nvSpPr>
        <p:spPr bwMode="auto">
          <a:xfrm>
            <a:off x="6381750" y="4414838"/>
            <a:ext cx="541134"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6600"/>
                </a:solidFill>
                <a:latin typeface="Calibri"/>
              </a:rPr>
              <a:t>RD</a:t>
            </a:r>
          </a:p>
        </p:txBody>
      </p:sp>
      <p:sp>
        <p:nvSpPr>
          <p:cNvPr id="76812" name="TextBox 20"/>
          <p:cNvSpPr txBox="1">
            <a:spLocks noChangeArrowheads="1"/>
          </p:cNvSpPr>
          <p:nvPr/>
        </p:nvSpPr>
        <p:spPr bwMode="auto">
          <a:xfrm>
            <a:off x="8001000" y="2514600"/>
            <a:ext cx="541134"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6600"/>
                </a:solidFill>
                <a:latin typeface="Calibri"/>
              </a:rPr>
              <a:t>RD</a:t>
            </a:r>
          </a:p>
        </p:txBody>
      </p:sp>
      <p:sp>
        <p:nvSpPr>
          <p:cNvPr id="76813" name="TextBox 21"/>
          <p:cNvSpPr txBox="1">
            <a:spLocks noChangeArrowheads="1"/>
          </p:cNvSpPr>
          <p:nvPr/>
        </p:nvSpPr>
        <p:spPr bwMode="auto">
          <a:xfrm>
            <a:off x="5334000" y="5257800"/>
            <a:ext cx="524002"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6600"/>
                </a:solidFill>
                <a:latin typeface="Calibri"/>
              </a:rPr>
              <a:t>TD</a:t>
            </a:r>
          </a:p>
        </p:txBody>
      </p:sp>
      <p:sp>
        <p:nvSpPr>
          <p:cNvPr id="76814" name="TextBox 22"/>
          <p:cNvSpPr txBox="1">
            <a:spLocks noChangeArrowheads="1"/>
          </p:cNvSpPr>
          <p:nvPr/>
        </p:nvSpPr>
        <p:spPr bwMode="auto">
          <a:xfrm>
            <a:off x="7239000" y="1371600"/>
            <a:ext cx="524002"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6600"/>
                </a:solidFill>
                <a:latin typeface="Calibri"/>
              </a:rPr>
              <a:t>TD</a:t>
            </a:r>
          </a:p>
        </p:txBody>
      </p:sp>
      <p:sp>
        <p:nvSpPr>
          <p:cNvPr id="76815" name="TextBox 23"/>
          <p:cNvSpPr txBox="1">
            <a:spLocks noChangeArrowheads="1"/>
          </p:cNvSpPr>
          <p:nvPr/>
        </p:nvSpPr>
        <p:spPr bwMode="auto">
          <a:xfrm>
            <a:off x="6578600" y="1752600"/>
            <a:ext cx="340658"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000090"/>
                </a:solidFill>
                <a:latin typeface="Calibri"/>
              </a:rPr>
              <a:t>2</a:t>
            </a:r>
          </a:p>
        </p:txBody>
      </p:sp>
      <p:sp>
        <p:nvSpPr>
          <p:cNvPr id="76816" name="TextBox 24"/>
          <p:cNvSpPr txBox="1">
            <a:spLocks noChangeArrowheads="1"/>
          </p:cNvSpPr>
          <p:nvPr/>
        </p:nvSpPr>
        <p:spPr bwMode="auto">
          <a:xfrm>
            <a:off x="7188200" y="4414838"/>
            <a:ext cx="340658"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000090"/>
                </a:solidFill>
                <a:latin typeface="Calibri"/>
              </a:rPr>
              <a:t>2</a:t>
            </a:r>
          </a:p>
        </p:txBody>
      </p:sp>
      <p:sp>
        <p:nvSpPr>
          <p:cNvPr id="76817" name="TextBox 25"/>
          <p:cNvSpPr txBox="1">
            <a:spLocks noChangeArrowheads="1"/>
          </p:cNvSpPr>
          <p:nvPr/>
        </p:nvSpPr>
        <p:spPr bwMode="auto">
          <a:xfrm>
            <a:off x="8255000" y="5329238"/>
            <a:ext cx="340658"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000090"/>
                </a:solidFill>
                <a:latin typeface="Calibri"/>
              </a:rPr>
              <a:t>1</a:t>
            </a:r>
          </a:p>
        </p:txBody>
      </p:sp>
      <p:sp>
        <p:nvSpPr>
          <p:cNvPr id="76818" name="TextBox 26"/>
          <p:cNvSpPr txBox="1">
            <a:spLocks noChangeArrowheads="1"/>
          </p:cNvSpPr>
          <p:nvPr/>
        </p:nvSpPr>
        <p:spPr bwMode="auto">
          <a:xfrm>
            <a:off x="8001000" y="3124200"/>
            <a:ext cx="340658"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000090"/>
                </a:solidFill>
                <a:latin typeface="Calibri"/>
              </a:rPr>
              <a:t>1</a:t>
            </a:r>
          </a:p>
        </p:txBody>
      </p:sp>
    </p:spTree>
    <p:extLst>
      <p:ext uri="{BB962C8B-B14F-4D97-AF65-F5344CB8AC3E}">
        <p14:creationId xmlns:p14="http://schemas.microsoft.com/office/powerpoint/2010/main" val="32214061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4BA1A4A-9B70-A242-9972-A69B395569B2}" type="slidenum">
              <a:rPr lang="en-US" smtClean="0"/>
              <a:pPr>
                <a:defRPr/>
              </a:pPr>
              <a:t>49</a:t>
            </a:fld>
            <a:endParaRPr lang="en-US"/>
          </a:p>
        </p:txBody>
      </p:sp>
      <p:graphicFrame>
        <p:nvGraphicFramePr>
          <p:cNvPr id="77826" name="Object 2"/>
          <p:cNvGraphicFramePr>
            <a:graphicFrameLocks noChangeAspect="1"/>
          </p:cNvGraphicFramePr>
          <p:nvPr/>
        </p:nvGraphicFramePr>
        <p:xfrm>
          <a:off x="531813" y="228600"/>
          <a:ext cx="7777162" cy="6369050"/>
        </p:xfrm>
        <a:graphic>
          <a:graphicData uri="http://schemas.openxmlformats.org/presentationml/2006/ole">
            <mc:AlternateContent xmlns:mc="http://schemas.openxmlformats.org/markup-compatibility/2006">
              <mc:Choice xmlns:v="urn:schemas-microsoft-com:vml" Requires="v">
                <p:oleObj spid="_x0000_s1027" name="Document" r:id="rId4" imgW="5641848" imgH="4620768" progId="Word.Document.8">
                  <p:embed/>
                </p:oleObj>
              </mc:Choice>
              <mc:Fallback>
                <p:oleObj name="Document" r:id="rId4" imgW="5641848" imgH="4620768"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813" y="228600"/>
                        <a:ext cx="7777162" cy="636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7828" name="Text Box 6"/>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a:t>
            </a:r>
            <a:r>
              <a:rPr lang="en-US" altLang="ja-JP" sz="2000" dirty="0">
                <a:solidFill>
                  <a:srgbClr val="FF0000"/>
                </a:solidFill>
                <a:latin typeface="Cambria Math"/>
              </a:rPr>
              <a:t>Components </a:t>
            </a:r>
            <a:endParaRPr lang="en-US" altLang="ja-JP" sz="2000" dirty="0">
              <a:latin typeface="Cambria Math"/>
            </a:endParaRPr>
          </a:p>
        </p:txBody>
      </p:sp>
      <p:sp>
        <p:nvSpPr>
          <p:cNvPr id="6" name="TextBox 5"/>
          <p:cNvSpPr txBox="1"/>
          <p:nvPr/>
        </p:nvSpPr>
        <p:spPr>
          <a:xfrm>
            <a:off x="8097460" y="228600"/>
            <a:ext cx="773870" cy="830997"/>
          </a:xfrm>
          <a:prstGeom prst="rect">
            <a:avLst/>
          </a:prstGeom>
          <a:noFill/>
        </p:spPr>
        <p:txBody>
          <a:bodyPr wrap="none" rtlCol="0">
            <a:spAutoFit/>
          </a:bodyPr>
          <a:lstStyle/>
          <a:p>
            <a:r>
              <a:rPr kumimoji="1" lang="en-US" altLang="ja-JP" sz="1600" dirty="0" smtClean="0">
                <a:solidFill>
                  <a:srgbClr val="660066"/>
                </a:solidFill>
                <a:latin typeface="Calibri"/>
              </a:rPr>
              <a:t>[Kocks, </a:t>
            </a:r>
            <a:br>
              <a:rPr kumimoji="1" lang="en-US" altLang="ja-JP" sz="1600" dirty="0" smtClean="0">
                <a:solidFill>
                  <a:srgbClr val="660066"/>
                </a:solidFill>
                <a:latin typeface="Calibri"/>
              </a:rPr>
            </a:br>
            <a:r>
              <a:rPr kumimoji="1" lang="en-US" altLang="ja-JP" sz="1600" dirty="0" smtClean="0">
                <a:solidFill>
                  <a:srgbClr val="660066"/>
                </a:solidFill>
                <a:latin typeface="Calibri"/>
              </a:rPr>
              <a:t>Tomé, </a:t>
            </a:r>
            <a:br>
              <a:rPr kumimoji="1" lang="en-US" altLang="ja-JP" sz="1600" dirty="0" smtClean="0">
                <a:solidFill>
                  <a:srgbClr val="660066"/>
                </a:solidFill>
                <a:latin typeface="Calibri"/>
              </a:rPr>
            </a:br>
            <a:r>
              <a:rPr kumimoji="1" lang="en-US" altLang="ja-JP" sz="1600" dirty="0" err="1" smtClean="0">
                <a:solidFill>
                  <a:srgbClr val="660066"/>
                </a:solidFill>
                <a:latin typeface="Calibri"/>
              </a:rPr>
              <a:t>Wenk</a:t>
            </a:r>
            <a:r>
              <a:rPr kumimoji="1" lang="en-US" altLang="ja-JP" sz="1600" dirty="0" smtClean="0">
                <a:solidFill>
                  <a:srgbClr val="660066"/>
                </a:solidFill>
                <a:latin typeface="Calibri"/>
              </a:rPr>
              <a:t>]</a:t>
            </a:r>
            <a:endParaRPr kumimoji="1" lang="ja-JP" altLang="en-US" sz="1600" dirty="0">
              <a:solidFill>
                <a:srgbClr val="660066"/>
              </a:solidFill>
              <a:latin typeface="Calibri"/>
            </a:endParaRPr>
          </a:p>
        </p:txBody>
      </p:sp>
    </p:spTree>
    <p:extLst>
      <p:ext uri="{BB962C8B-B14F-4D97-AF65-F5344CB8AC3E}">
        <p14:creationId xmlns:p14="http://schemas.microsoft.com/office/powerpoint/2010/main" val="703407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In Class Questions: 3</a:t>
            </a:r>
            <a:endParaRPr lang="ja-JP" altLang="en-US" dirty="0"/>
          </a:p>
        </p:txBody>
      </p:sp>
      <p:sp>
        <p:nvSpPr>
          <p:cNvPr id="3" name="Content Placeholder 2"/>
          <p:cNvSpPr>
            <a:spLocks noGrp="1"/>
          </p:cNvSpPr>
          <p:nvPr>
            <p:ph idx="1"/>
          </p:nvPr>
        </p:nvSpPr>
        <p:spPr>
          <a:xfrm>
            <a:off x="685800" y="1219200"/>
            <a:ext cx="7772400" cy="5257800"/>
          </a:xfrm>
        </p:spPr>
        <p:txBody>
          <a:bodyPr/>
          <a:lstStyle/>
          <a:p>
            <a:pPr marL="514350" indent="-514350">
              <a:buFont typeface="+mj-lt"/>
              <a:buAutoNum type="arabicPeriod"/>
            </a:pPr>
            <a:r>
              <a:rPr lang="en-US" altLang="ja-JP" sz="2800" dirty="0" smtClean="0"/>
              <a:t>Explain how projecting on the first Euler angle yields an inverse pole figure (for the sample Z direction) and projecting on the 3</a:t>
            </a:r>
            <a:r>
              <a:rPr lang="en-US" altLang="ja-JP" sz="2800" baseline="30000" dirty="0" smtClean="0"/>
              <a:t>rd</a:t>
            </a:r>
            <a:r>
              <a:rPr lang="en-US" altLang="ja-JP" sz="2800" dirty="0" smtClean="0"/>
              <a:t> Euler angle yields a pole figure (for the crystal Z direction).</a:t>
            </a:r>
          </a:p>
          <a:p>
            <a:pPr marL="514350" indent="-514350">
              <a:buFont typeface="+mj-lt"/>
              <a:buAutoNum type="arabicPeriod"/>
            </a:pPr>
            <a:r>
              <a:rPr lang="en-US" altLang="ja-JP" sz="2800" dirty="0" smtClean="0"/>
              <a:t>What are generalized spherical harmonic (functions)?</a:t>
            </a:r>
          </a:p>
          <a:p>
            <a:pPr marL="514350" indent="-514350">
              <a:buFont typeface="+mj-lt"/>
              <a:buAutoNum type="arabicPeriod"/>
            </a:pPr>
            <a:r>
              <a:rPr lang="en-US" altLang="ja-JP" sz="2800" dirty="0" smtClean="0"/>
              <a:t>How do pole figures relate to the OD?</a:t>
            </a:r>
          </a:p>
          <a:p>
            <a:pPr marL="514350" indent="-514350">
              <a:buFont typeface="+mj-lt"/>
              <a:buAutoNum type="arabicPeriod"/>
            </a:pPr>
            <a:r>
              <a:rPr lang="en-US" altLang="ja-JP" sz="2800" dirty="0" smtClean="0"/>
              <a:t>How do </a:t>
            </a:r>
            <a:r>
              <a:rPr lang="en-US" altLang="ja-JP" sz="2800" i="1" dirty="0" smtClean="0"/>
              <a:t>volume fractions</a:t>
            </a:r>
            <a:r>
              <a:rPr lang="en-US" altLang="ja-JP" sz="2800" dirty="0" smtClean="0"/>
              <a:t> (of texture components) relate to intensity values in the OD?</a:t>
            </a:r>
            <a:endParaRPr lang="ja-JP" altLang="en-US" sz="2800" dirty="0"/>
          </a:p>
        </p:txBody>
      </p:sp>
      <p:sp>
        <p:nvSpPr>
          <p:cNvPr id="4" name="Slide Number Placeholder 3"/>
          <p:cNvSpPr>
            <a:spLocks noGrp="1"/>
          </p:cNvSpPr>
          <p:nvPr>
            <p:ph type="sldNum" sz="quarter" idx="12"/>
          </p:nvPr>
        </p:nvSpPr>
        <p:spPr/>
        <p:txBody>
          <a:bodyPr/>
          <a:lstStyle/>
          <a:p>
            <a:pPr>
              <a:defRPr/>
            </a:pPr>
            <a:fld id="{E24DED5E-3CE6-7149-8CE7-1E3E14D0052F}" type="slidenum">
              <a:rPr lang="en-US" smtClean="0"/>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1CF27CB-1846-F04B-BE50-986374274E95}" type="slidenum">
              <a:rPr lang="en-US" smtClean="0"/>
              <a:pPr>
                <a:defRPr/>
              </a:pPr>
              <a:t>50</a:t>
            </a:fld>
            <a:endParaRPr lang="en-US"/>
          </a:p>
        </p:txBody>
      </p:sp>
      <p:sp>
        <p:nvSpPr>
          <p:cNvPr id="74754" name="Rectangle 2"/>
          <p:cNvSpPr>
            <a:spLocks noGrp="1" noChangeArrowheads="1"/>
          </p:cNvSpPr>
          <p:nvPr>
            <p:ph type="title"/>
          </p:nvPr>
        </p:nvSpPr>
        <p:spPr/>
        <p:txBody>
          <a:bodyPr/>
          <a:lstStyle/>
          <a:p>
            <a:pPr>
              <a:defRPr/>
            </a:pPr>
            <a:r>
              <a:rPr lang="en-US">
                <a:ea typeface="+mj-ea"/>
                <a:cs typeface="+mj-cs"/>
              </a:rPr>
              <a:t>Need for 3 Parameters</a:t>
            </a:r>
          </a:p>
        </p:txBody>
      </p:sp>
      <p:sp>
        <p:nvSpPr>
          <p:cNvPr id="93188" name="Rectangle 3"/>
          <p:cNvSpPr>
            <a:spLocks noGrp="1" noChangeArrowheads="1"/>
          </p:cNvSpPr>
          <p:nvPr>
            <p:ph type="body" idx="1"/>
          </p:nvPr>
        </p:nvSpPr>
        <p:spPr>
          <a:xfrm>
            <a:off x="685800" y="1371600"/>
            <a:ext cx="7772400" cy="5029200"/>
          </a:xfrm>
        </p:spPr>
        <p:txBody>
          <a:bodyPr/>
          <a:lstStyle/>
          <a:p>
            <a:pPr>
              <a:lnSpc>
                <a:spcPct val="90000"/>
              </a:lnSpc>
            </a:pPr>
            <a:r>
              <a:rPr lang="en-US" altLang="ja-JP"/>
              <a:t>Another way to think about orientation: rotation through </a:t>
            </a:r>
            <a:r>
              <a:rPr lang="en-US" altLang="ja-JP">
                <a:latin typeface="Symbol" charset="2"/>
              </a:rPr>
              <a:t>q</a:t>
            </a:r>
            <a:r>
              <a:rPr lang="en-US" altLang="ja-JP"/>
              <a:t> about an arbitrary axis, </a:t>
            </a:r>
            <a:r>
              <a:rPr lang="en-US" altLang="ja-JP" b="1"/>
              <a:t>n</a:t>
            </a:r>
            <a:r>
              <a:rPr lang="en-US" altLang="ja-JP"/>
              <a:t>; this is called the axis-angle description.</a:t>
            </a:r>
          </a:p>
          <a:p>
            <a:pPr>
              <a:lnSpc>
                <a:spcPct val="90000"/>
              </a:lnSpc>
            </a:pPr>
            <a:r>
              <a:rPr lang="en-US" altLang="ja-JP"/>
              <a:t>Two numbers required to define the axis, which is a </a:t>
            </a:r>
            <a:r>
              <a:rPr lang="en-US" altLang="ja-JP" i="1"/>
              <a:t>unit vector</a:t>
            </a:r>
            <a:r>
              <a:rPr lang="en-US" altLang="ja-JP"/>
              <a:t>.</a:t>
            </a:r>
          </a:p>
          <a:p>
            <a:pPr>
              <a:lnSpc>
                <a:spcPct val="90000"/>
              </a:lnSpc>
            </a:pPr>
            <a:r>
              <a:rPr lang="en-US" altLang="ja-JP"/>
              <a:t>One more number required to define the magnitude of the rotation.</a:t>
            </a:r>
          </a:p>
          <a:p>
            <a:pPr>
              <a:lnSpc>
                <a:spcPct val="90000"/>
              </a:lnSpc>
            </a:pPr>
            <a:r>
              <a:rPr lang="en-US" altLang="ja-JP">
                <a:solidFill>
                  <a:srgbClr val="FF0000"/>
                </a:solidFill>
              </a:rPr>
              <a:t>Reminder!  Positive rotations are anticlockwise = counterclockwise!</a:t>
            </a:r>
            <a:endParaRPr lang="en-US" altLang="ja-JP"/>
          </a:p>
        </p:txBody>
      </p:sp>
      <p:sp>
        <p:nvSpPr>
          <p:cNvPr id="93189"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solidFill>
                  <a:srgbClr val="FF0000"/>
                </a:solidFill>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Components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Sets of Randomly Chosen Orientations</a:t>
            </a:r>
            <a:endParaRPr lang="en-US" dirty="0"/>
          </a:p>
        </p:txBody>
      </p:sp>
      <p:sp>
        <p:nvSpPr>
          <p:cNvPr id="3" name="Content Placeholder 2"/>
          <p:cNvSpPr>
            <a:spLocks noGrp="1"/>
          </p:cNvSpPr>
          <p:nvPr>
            <p:ph idx="1"/>
          </p:nvPr>
        </p:nvSpPr>
        <p:spPr>
          <a:xfrm>
            <a:off x="381000" y="1752600"/>
            <a:ext cx="8229600" cy="5105400"/>
          </a:xfrm>
        </p:spPr>
        <p:txBody>
          <a:bodyPr/>
          <a:lstStyle/>
          <a:p>
            <a:r>
              <a:rPr lang="en-US" sz="2000" dirty="0" smtClean="0"/>
              <a:t>A reasonable question to ask, or something that one needs from time to time, is how best to generate a randomly chosen set of orientations, that, when converted into an OD, yields a uniform distribution?</a:t>
            </a:r>
          </a:p>
          <a:p>
            <a:r>
              <a:rPr lang="en-US" sz="2000" dirty="0" smtClean="0"/>
              <a:t>We assume that the reader is familiar with how to invoke a “random number generator” on a computer (e.g. “RAND”), and that such functions are pseudo-random in the sense that they produce a sequence of values between 0 and 1 with uniform density over that interval in a sequence that has minimal regularity.</a:t>
            </a:r>
          </a:p>
          <a:p>
            <a:r>
              <a:rPr lang="en-US" sz="2000" dirty="0" smtClean="0"/>
              <a:t>The safest procedure is to generate random values of the Euler angles over the full range (no symmetry included).  Thus: { 2π*RAND , </a:t>
            </a:r>
            <a:r>
              <a:rPr lang="en-US" sz="2000" dirty="0" err="1" smtClean="0"/>
              <a:t>acos</a:t>
            </a:r>
            <a:r>
              <a:rPr lang="en-US" sz="2000" dirty="0" smtClean="0"/>
              <a:t>(2*RAND-1) , </a:t>
            </a:r>
            <a:r>
              <a:rPr lang="en-US" sz="2000" dirty="0"/>
              <a:t>2π*RAND </a:t>
            </a:r>
            <a:r>
              <a:rPr lang="en-US" sz="2000" dirty="0" smtClean="0"/>
              <a:t>}.</a:t>
            </a:r>
          </a:p>
          <a:p>
            <a:r>
              <a:rPr lang="en-US" sz="2000" dirty="0" smtClean="0"/>
              <a:t>Note that very large numbers of points are required in order to obtain an OD with intensities close to 1, especially near </a:t>
            </a:r>
            <a:r>
              <a:rPr lang="en-US" sz="2000" dirty="0" smtClean="0">
                <a:latin typeface="Symbol" charset="2"/>
                <a:cs typeface="Symbol" charset="2"/>
              </a:rPr>
              <a:t>F</a:t>
            </a:r>
            <a:r>
              <a:rPr lang="en-US" sz="2000" dirty="0" smtClean="0"/>
              <a:t>=0 where the data becomes sparse.</a:t>
            </a:r>
            <a:endParaRPr lang="en-US" sz="2000" dirty="0"/>
          </a:p>
        </p:txBody>
      </p:sp>
      <p:sp>
        <p:nvSpPr>
          <p:cNvPr id="4" name="Slide Number Placeholder 3"/>
          <p:cNvSpPr>
            <a:spLocks noGrp="1"/>
          </p:cNvSpPr>
          <p:nvPr>
            <p:ph type="sldNum" sz="quarter" idx="12"/>
          </p:nvPr>
        </p:nvSpPr>
        <p:spPr/>
        <p:txBody>
          <a:bodyPr/>
          <a:lstStyle/>
          <a:p>
            <a:pPr>
              <a:defRPr/>
            </a:pPr>
            <a:fld id="{E24DED5E-3CE6-7149-8CE7-1E3E14D0052F}" type="slidenum">
              <a:rPr lang="en-US" smtClean="0"/>
              <a:pPr>
                <a:defRPr/>
              </a:pPr>
              <a:t>51</a:t>
            </a:fld>
            <a:endParaRPr lang="en-US"/>
          </a:p>
        </p:txBody>
      </p:sp>
    </p:spTree>
    <p:extLst>
      <p:ext uri="{BB962C8B-B14F-4D97-AF65-F5344CB8AC3E}">
        <p14:creationId xmlns:p14="http://schemas.microsoft.com/office/powerpoint/2010/main" val="21397304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C454057-FC95-6242-9EAB-3F1D97632D40}" type="slidenum">
              <a:rPr lang="en-US" smtClean="0"/>
              <a:pPr>
                <a:defRPr/>
              </a:pPr>
              <a:t>52</a:t>
            </a:fld>
            <a:endParaRPr lang="en-US"/>
          </a:p>
        </p:txBody>
      </p:sp>
      <p:sp>
        <p:nvSpPr>
          <p:cNvPr id="79874" name="Rectangle 2"/>
          <p:cNvSpPr>
            <a:spLocks noGrp="1" noChangeArrowheads="1"/>
          </p:cNvSpPr>
          <p:nvPr>
            <p:ph type="title"/>
          </p:nvPr>
        </p:nvSpPr>
        <p:spPr/>
        <p:txBody>
          <a:bodyPr/>
          <a:lstStyle/>
          <a:p>
            <a:pPr>
              <a:defRPr/>
            </a:pPr>
            <a:r>
              <a:rPr lang="en-US">
                <a:ea typeface="+mj-ea"/>
                <a:cs typeface="+mj-cs"/>
              </a:rPr>
              <a:t>Polar OD Plots</a:t>
            </a:r>
          </a:p>
        </p:txBody>
      </p:sp>
      <p:sp>
        <p:nvSpPr>
          <p:cNvPr id="95236" name="Rectangle 3"/>
          <p:cNvSpPr>
            <a:spLocks noGrp="1" noChangeArrowheads="1"/>
          </p:cNvSpPr>
          <p:nvPr>
            <p:ph type="body" idx="1"/>
          </p:nvPr>
        </p:nvSpPr>
        <p:spPr/>
        <p:txBody>
          <a:bodyPr/>
          <a:lstStyle/>
          <a:p>
            <a:pPr>
              <a:lnSpc>
                <a:spcPct val="90000"/>
              </a:lnSpc>
            </a:pPr>
            <a:r>
              <a:rPr lang="en-US" altLang="ja-JP" sz="2800" dirty="0"/>
              <a:t>As an alternative to the (conventional) Cartesian plots, </a:t>
            </a:r>
            <a:r>
              <a:rPr lang="en-US" altLang="ja-JP" sz="2800" dirty="0" err="1"/>
              <a:t>Kocks</a:t>
            </a:r>
            <a:r>
              <a:rPr lang="en-US" altLang="ja-JP" sz="2800" dirty="0"/>
              <a:t> &amp; </a:t>
            </a:r>
            <a:r>
              <a:rPr lang="en-US" altLang="ja-JP" sz="2800" dirty="0" err="1"/>
              <a:t>Wenk</a:t>
            </a:r>
            <a:r>
              <a:rPr lang="en-US" altLang="ja-JP" sz="2800" dirty="0"/>
              <a:t> developed </a:t>
            </a:r>
            <a:r>
              <a:rPr lang="en-US" altLang="ja-JP" sz="2800" i="1" dirty="0"/>
              <a:t>polar plots</a:t>
            </a:r>
            <a:r>
              <a:rPr lang="en-US" altLang="ja-JP" sz="2800" dirty="0"/>
              <a:t> of ODs.</a:t>
            </a:r>
          </a:p>
          <a:p>
            <a:pPr>
              <a:lnSpc>
                <a:spcPct val="90000"/>
              </a:lnSpc>
            </a:pPr>
            <a:r>
              <a:rPr lang="en-US" altLang="ja-JP" sz="2800" dirty="0"/>
              <a:t>Polar plots reflect the spherical nature of the Euler angles, and are similar to pole figures (and inverse pole figures).</a:t>
            </a:r>
          </a:p>
          <a:p>
            <a:pPr>
              <a:lnSpc>
                <a:spcPct val="90000"/>
              </a:lnSpc>
            </a:pPr>
            <a:r>
              <a:rPr lang="en-US" altLang="ja-JP" sz="2800" dirty="0"/>
              <a:t>Caution: they are best used with angular parameters similar to Euler angles, but with sums and differences of the </a:t>
            </a:r>
            <a:r>
              <a:rPr lang="en-US" altLang="ja-JP" sz="2800" dirty="0" smtClean="0"/>
              <a:t>1</a:t>
            </a:r>
            <a:r>
              <a:rPr lang="en-US" altLang="ja-JP" sz="2800" baseline="30000" dirty="0" smtClean="0"/>
              <a:t>st</a:t>
            </a:r>
            <a:r>
              <a:rPr lang="en-US" altLang="ja-JP" sz="2800" dirty="0" smtClean="0"/>
              <a:t> </a:t>
            </a:r>
            <a:r>
              <a:rPr lang="en-US" altLang="ja-JP" sz="2800" dirty="0"/>
              <a:t>and 3</a:t>
            </a:r>
            <a:r>
              <a:rPr lang="en-US" altLang="ja-JP" sz="2800" baseline="30000" dirty="0"/>
              <a:t>rd</a:t>
            </a:r>
            <a:r>
              <a:rPr lang="en-US" altLang="ja-JP" sz="2800" dirty="0"/>
              <a:t> Euler angles.</a:t>
            </a:r>
          </a:p>
        </p:txBody>
      </p:sp>
      <p:sp>
        <p:nvSpPr>
          <p:cNvPr id="95237"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a:t>
            </a:r>
            <a:r>
              <a:rPr lang="en-US" altLang="ja-JP" sz="2000" dirty="0">
                <a:solidFill>
                  <a:srgbClr val="FF0000"/>
                </a:solidFill>
                <a:latin typeface="Cambria Math"/>
              </a:rPr>
              <a:t>Polar</a:t>
            </a:r>
            <a:r>
              <a:rPr lang="en-US" altLang="ja-JP" sz="2000" dirty="0">
                <a:latin typeface="Cambria Math"/>
              </a:rPr>
              <a:t> Components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2D94E906-48F2-554D-8593-595DDB028F53}" type="slidenum">
              <a:rPr lang="en-US" smtClean="0"/>
              <a:pPr>
                <a:defRPr/>
              </a:pPr>
              <a:t>53</a:t>
            </a:fld>
            <a:endParaRPr lang="en-US"/>
          </a:p>
        </p:txBody>
      </p:sp>
      <p:sp>
        <p:nvSpPr>
          <p:cNvPr id="97283" name="Rectangle 2"/>
          <p:cNvSpPr>
            <a:spLocks noGrp="1" noChangeArrowheads="1"/>
          </p:cNvSpPr>
          <p:nvPr>
            <p:ph type="body" idx="1"/>
          </p:nvPr>
        </p:nvSpPr>
        <p:spPr>
          <a:xfrm>
            <a:off x="685800" y="4648200"/>
            <a:ext cx="7772400" cy="2057400"/>
          </a:xfrm>
        </p:spPr>
        <p:txBody>
          <a:bodyPr/>
          <a:lstStyle/>
          <a:p>
            <a:pPr algn="just">
              <a:lnSpc>
                <a:spcPct val="90000"/>
              </a:lnSpc>
              <a:buFontTx/>
              <a:buNone/>
            </a:pPr>
            <a:r>
              <a:rPr lang="en-US" altLang="ja-JP" sz="2400" dirty="0">
                <a:ea typeface="Cambria Math"/>
                <a:cs typeface="Cambria Math"/>
              </a:rPr>
              <a:t>Diagram showing the relationship between coordinates in square (Cartesian) sections, polar sections with Bunge angles, and polar sections with </a:t>
            </a:r>
            <a:r>
              <a:rPr lang="en-US" altLang="ja-JP" sz="2400" dirty="0" err="1">
                <a:ea typeface="Cambria Math"/>
                <a:cs typeface="Cambria Math"/>
              </a:rPr>
              <a:t>Kocks</a:t>
            </a:r>
            <a:r>
              <a:rPr lang="en-US" altLang="ja-JP" sz="2400" dirty="0">
                <a:ea typeface="Cambria Math"/>
                <a:cs typeface="Cambria Math"/>
              </a:rPr>
              <a:t> angles.</a:t>
            </a:r>
          </a:p>
          <a:p>
            <a:pPr algn="just">
              <a:lnSpc>
                <a:spcPct val="90000"/>
              </a:lnSpc>
            </a:pPr>
            <a:endParaRPr lang="en-US" altLang="ja-JP" sz="2400" dirty="0">
              <a:ea typeface="Cambria Math"/>
              <a:cs typeface="Cambria Math"/>
            </a:endParaRPr>
          </a:p>
          <a:p>
            <a:pPr>
              <a:lnSpc>
                <a:spcPct val="90000"/>
              </a:lnSpc>
            </a:pPr>
            <a:endParaRPr lang="ja-JP" altLang="en-US" sz="2400" dirty="0"/>
          </a:p>
        </p:txBody>
      </p:sp>
      <p:pic>
        <p:nvPicPr>
          <p:cNvPr id="97284" name="Picture 3"/>
          <p:cNvPicPr>
            <a:picLocks noChangeAspect="1" noChangeArrowheads="1"/>
          </p:cNvPicPr>
          <p:nvPr/>
        </p:nvPicPr>
        <p:blipFill>
          <a:blip r:embed="rId3"/>
          <a:srcRect/>
          <a:stretch>
            <a:fillRect/>
          </a:stretch>
        </p:blipFill>
        <p:spPr bwMode="auto">
          <a:xfrm>
            <a:off x="342900" y="1371600"/>
            <a:ext cx="8458200" cy="3178175"/>
          </a:xfrm>
          <a:prstGeom prst="rect">
            <a:avLst/>
          </a:prstGeom>
          <a:noFill/>
          <a:ln w="9525">
            <a:noFill/>
            <a:miter lim="800000"/>
            <a:headEnd/>
            <a:tailEnd/>
          </a:ln>
        </p:spPr>
      </p:pic>
      <p:sp>
        <p:nvSpPr>
          <p:cNvPr id="80900" name="Rectangle 4"/>
          <p:cNvSpPr>
            <a:spLocks noGrp="1" noChangeArrowheads="1"/>
          </p:cNvSpPr>
          <p:nvPr>
            <p:ph type="title"/>
          </p:nvPr>
        </p:nvSpPr>
        <p:spPr/>
        <p:txBody>
          <a:bodyPr/>
          <a:lstStyle/>
          <a:p>
            <a:pPr>
              <a:defRPr/>
            </a:pPr>
            <a:r>
              <a:rPr lang="en-US">
                <a:ea typeface="+mj-ea"/>
                <a:cs typeface="+mj-cs"/>
              </a:rPr>
              <a:t>Polar versus Cartesian Plots</a:t>
            </a:r>
          </a:p>
        </p:txBody>
      </p:sp>
      <p:sp>
        <p:nvSpPr>
          <p:cNvPr id="97286" name="Text Box 5"/>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a:t>
            </a:r>
            <a:r>
              <a:rPr lang="en-US" altLang="ja-JP" sz="2000" dirty="0">
                <a:solidFill>
                  <a:srgbClr val="FF0000"/>
                </a:solidFill>
                <a:latin typeface="Cambria Math"/>
              </a:rPr>
              <a:t>Polar</a:t>
            </a:r>
            <a:r>
              <a:rPr lang="en-US" altLang="ja-JP" sz="2000" dirty="0">
                <a:latin typeface="Cambria Math"/>
              </a:rPr>
              <a:t> Components </a:t>
            </a:r>
          </a:p>
        </p:txBody>
      </p:sp>
      <p:sp>
        <p:nvSpPr>
          <p:cNvPr id="8" name="TextBox 7"/>
          <p:cNvSpPr txBox="1"/>
          <p:nvPr/>
        </p:nvSpPr>
        <p:spPr>
          <a:xfrm>
            <a:off x="8097460" y="1226403"/>
            <a:ext cx="773870" cy="830997"/>
          </a:xfrm>
          <a:prstGeom prst="rect">
            <a:avLst/>
          </a:prstGeom>
          <a:noFill/>
        </p:spPr>
        <p:txBody>
          <a:bodyPr wrap="none" rtlCol="0">
            <a:spAutoFit/>
          </a:bodyPr>
          <a:lstStyle/>
          <a:p>
            <a:r>
              <a:rPr kumimoji="1" lang="en-US" altLang="ja-JP" sz="1600" dirty="0" smtClean="0">
                <a:solidFill>
                  <a:srgbClr val="660066"/>
                </a:solidFill>
                <a:latin typeface="Calibri"/>
              </a:rPr>
              <a:t>[Kocks, </a:t>
            </a:r>
            <a:br>
              <a:rPr kumimoji="1" lang="en-US" altLang="ja-JP" sz="1600" dirty="0" smtClean="0">
                <a:solidFill>
                  <a:srgbClr val="660066"/>
                </a:solidFill>
                <a:latin typeface="Calibri"/>
              </a:rPr>
            </a:br>
            <a:r>
              <a:rPr kumimoji="1" lang="en-US" altLang="ja-JP" sz="1600" dirty="0" smtClean="0">
                <a:solidFill>
                  <a:srgbClr val="660066"/>
                </a:solidFill>
                <a:latin typeface="Calibri"/>
              </a:rPr>
              <a:t>Tomé, </a:t>
            </a:r>
            <a:br>
              <a:rPr kumimoji="1" lang="en-US" altLang="ja-JP" sz="1600" dirty="0" smtClean="0">
                <a:solidFill>
                  <a:srgbClr val="660066"/>
                </a:solidFill>
                <a:latin typeface="Calibri"/>
              </a:rPr>
            </a:br>
            <a:r>
              <a:rPr kumimoji="1" lang="en-US" altLang="ja-JP" sz="1600" dirty="0" err="1" smtClean="0">
                <a:solidFill>
                  <a:srgbClr val="660066"/>
                </a:solidFill>
                <a:latin typeface="Calibri"/>
              </a:rPr>
              <a:t>Wenk</a:t>
            </a:r>
            <a:r>
              <a:rPr kumimoji="1" lang="en-US" altLang="ja-JP" sz="1600" dirty="0" smtClean="0">
                <a:solidFill>
                  <a:srgbClr val="660066"/>
                </a:solidFill>
                <a:latin typeface="Calibri"/>
              </a:rPr>
              <a:t>]</a:t>
            </a:r>
            <a:endParaRPr kumimoji="1" lang="ja-JP" altLang="en-US" sz="1600" dirty="0">
              <a:solidFill>
                <a:srgbClr val="660066"/>
              </a:solidFill>
              <a:latin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a:spLocks noGrp="1"/>
          </p:cNvSpPr>
          <p:nvPr>
            <p:ph type="sldNum" sz="quarter" idx="12"/>
          </p:nvPr>
        </p:nvSpPr>
        <p:spPr/>
        <p:txBody>
          <a:bodyPr/>
          <a:lstStyle/>
          <a:p>
            <a:pPr>
              <a:defRPr/>
            </a:pPr>
            <a:fld id="{73BA38A1-D45A-E84F-A7F3-CF843385138C}" type="slidenum">
              <a:rPr lang="en-US" smtClean="0"/>
              <a:pPr>
                <a:defRPr/>
              </a:pPr>
              <a:t>54</a:t>
            </a:fld>
            <a:endParaRPr lang="en-US"/>
          </a:p>
        </p:txBody>
      </p:sp>
      <p:sp>
        <p:nvSpPr>
          <p:cNvPr id="82946" name="Rectangle 2"/>
          <p:cNvSpPr>
            <a:spLocks noGrp="1" noChangeArrowheads="1"/>
          </p:cNvSpPr>
          <p:nvPr>
            <p:ph type="title"/>
          </p:nvPr>
        </p:nvSpPr>
        <p:spPr>
          <a:xfrm>
            <a:off x="685800" y="0"/>
            <a:ext cx="7772400" cy="1143000"/>
          </a:xfrm>
        </p:spPr>
        <p:txBody>
          <a:bodyPr/>
          <a:lstStyle/>
          <a:p>
            <a:pPr>
              <a:defRPr/>
            </a:pPr>
            <a:r>
              <a:rPr lang="en-US">
                <a:ea typeface="+mj-ea"/>
                <a:cs typeface="+mj-cs"/>
              </a:rPr>
              <a:t>Continuous Intensity Polar Plots</a:t>
            </a:r>
          </a:p>
        </p:txBody>
      </p:sp>
      <p:graphicFrame>
        <p:nvGraphicFramePr>
          <p:cNvPr id="99330" name="Object 2"/>
          <p:cNvGraphicFramePr>
            <a:graphicFrameLocks noChangeAspect="1"/>
          </p:cNvGraphicFramePr>
          <p:nvPr/>
        </p:nvGraphicFramePr>
        <p:xfrm>
          <a:off x="227013" y="1289050"/>
          <a:ext cx="8664575" cy="3449638"/>
        </p:xfrm>
        <a:graphic>
          <a:graphicData uri="http://schemas.openxmlformats.org/presentationml/2006/ole">
            <mc:AlternateContent xmlns:mc="http://schemas.openxmlformats.org/markup-compatibility/2006">
              <mc:Choice xmlns:v="urn:schemas-microsoft-com:vml" Requires="v">
                <p:oleObj spid="_x0000_s99346" name="Document" r:id="rId4" imgW="4368800" imgH="1739900" progId="Word.Document.8">
                  <p:embed/>
                </p:oleObj>
              </mc:Choice>
              <mc:Fallback>
                <p:oleObj name="Document" r:id="rId4" imgW="4368800" imgH="17399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013" y="1289050"/>
                        <a:ext cx="8664575" cy="344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9333" name="Text Box 4"/>
          <p:cNvSpPr txBox="1">
            <a:spLocks noChangeArrowheads="1"/>
          </p:cNvSpPr>
          <p:nvPr/>
        </p:nvSpPr>
        <p:spPr bwMode="auto">
          <a:xfrm>
            <a:off x="228600" y="4851400"/>
            <a:ext cx="8432800" cy="1552575"/>
          </a:xfrm>
          <a:prstGeom prst="rect">
            <a:avLst/>
          </a:prstGeom>
          <a:noFill/>
          <a:ln w="9525">
            <a:noFill/>
            <a:miter lim="800000"/>
            <a:headEnd/>
            <a:tailEnd/>
          </a:ln>
        </p:spPr>
        <p:txBody>
          <a:bodyPr wrap="none">
            <a:prstTxWarp prst="textNoShape">
              <a:avLst/>
            </a:prstTxWarp>
            <a:spAutoFit/>
          </a:bodyPr>
          <a:lstStyle/>
          <a:p>
            <a:r>
              <a:rPr lang="en-US" altLang="ja-JP">
                <a:latin typeface="Palatino" charset="0"/>
              </a:rPr>
              <a:t>COD sections (fixed third angle, </a:t>
            </a:r>
            <a:r>
              <a:rPr lang="en-US" altLang="ja-JP" i="1">
                <a:latin typeface="Symbol" charset="2"/>
              </a:rPr>
              <a:t>f</a:t>
            </a:r>
            <a:r>
              <a:rPr lang="en-US" altLang="ja-JP">
                <a:latin typeface="Palatino" charset="0"/>
              </a:rPr>
              <a:t>) for copper cold </a:t>
            </a:r>
            <a:br>
              <a:rPr lang="en-US" altLang="ja-JP">
                <a:latin typeface="Palatino" charset="0"/>
              </a:rPr>
            </a:br>
            <a:r>
              <a:rPr lang="en-US" altLang="ja-JP">
                <a:latin typeface="Palatino" charset="0"/>
              </a:rPr>
              <a:t>rolled to 58% reduction in thickness.  Note that </a:t>
            </a:r>
            <a:br>
              <a:rPr lang="en-US" altLang="ja-JP">
                <a:latin typeface="Palatino" charset="0"/>
              </a:rPr>
            </a:br>
            <a:r>
              <a:rPr lang="en-US" altLang="ja-JP">
                <a:latin typeface="Palatino" charset="0"/>
              </a:rPr>
              <a:t>the maximum intensity in each section is well aligned </a:t>
            </a:r>
            <a:br>
              <a:rPr lang="en-US" altLang="ja-JP">
                <a:latin typeface="Palatino" charset="0"/>
              </a:rPr>
            </a:br>
            <a:r>
              <a:rPr lang="en-US" altLang="ja-JP">
                <a:latin typeface="Palatino" charset="0"/>
              </a:rPr>
              <a:t>with the beta fiber (denoted by a "+" symbol in each section). </a:t>
            </a:r>
          </a:p>
        </p:txBody>
      </p:sp>
      <p:sp>
        <p:nvSpPr>
          <p:cNvPr id="99334" name="Text Box 5"/>
          <p:cNvSpPr txBox="1">
            <a:spLocks noChangeArrowheads="1"/>
          </p:cNvSpPr>
          <p:nvPr/>
        </p:nvSpPr>
        <p:spPr bwMode="auto">
          <a:xfrm>
            <a:off x="6080125" y="884238"/>
            <a:ext cx="1158290" cy="584776"/>
          </a:xfrm>
          <a:prstGeom prst="rect">
            <a:avLst/>
          </a:prstGeom>
          <a:noFill/>
          <a:ln w="9525">
            <a:noFill/>
            <a:miter lim="800000"/>
            <a:headEnd/>
            <a:tailEnd/>
          </a:ln>
        </p:spPr>
        <p:txBody>
          <a:bodyPr wrap="none">
            <a:prstTxWarp prst="textNoShape">
              <a:avLst/>
            </a:prstTxWarp>
            <a:spAutoFit/>
          </a:bodyPr>
          <a:lstStyle/>
          <a:p>
            <a:r>
              <a:rPr lang="en-US" altLang="ja-JP" sz="3200" dirty="0">
                <a:solidFill>
                  <a:srgbClr val="FF0000"/>
                </a:solidFill>
                <a:latin typeface="Cambria Math"/>
              </a:rPr>
              <a:t>Brass</a:t>
            </a:r>
          </a:p>
        </p:txBody>
      </p:sp>
      <p:sp>
        <p:nvSpPr>
          <p:cNvPr id="99335" name="Line 6"/>
          <p:cNvSpPr>
            <a:spLocks noChangeShapeType="1"/>
          </p:cNvSpPr>
          <p:nvPr/>
        </p:nvSpPr>
        <p:spPr bwMode="auto">
          <a:xfrm>
            <a:off x="6705600" y="1447800"/>
            <a:ext cx="0" cy="236220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99336" name="Text Box 7"/>
          <p:cNvSpPr txBox="1">
            <a:spLocks noChangeArrowheads="1"/>
          </p:cNvSpPr>
          <p:nvPr/>
        </p:nvSpPr>
        <p:spPr bwMode="auto">
          <a:xfrm>
            <a:off x="304800" y="914400"/>
            <a:ext cx="1459654" cy="584776"/>
          </a:xfrm>
          <a:prstGeom prst="rect">
            <a:avLst/>
          </a:prstGeom>
          <a:noFill/>
          <a:ln w="9525">
            <a:noFill/>
            <a:miter lim="800000"/>
            <a:headEnd/>
            <a:tailEnd/>
          </a:ln>
        </p:spPr>
        <p:txBody>
          <a:bodyPr wrap="none">
            <a:prstTxWarp prst="textNoShape">
              <a:avLst/>
            </a:prstTxWarp>
            <a:spAutoFit/>
          </a:bodyPr>
          <a:lstStyle/>
          <a:p>
            <a:r>
              <a:rPr lang="en-US" altLang="ja-JP" sz="3200" dirty="0">
                <a:solidFill>
                  <a:srgbClr val="FF0000"/>
                </a:solidFill>
                <a:latin typeface="Cambria Math"/>
              </a:rPr>
              <a:t>Copper</a:t>
            </a:r>
          </a:p>
        </p:txBody>
      </p:sp>
      <p:sp>
        <p:nvSpPr>
          <p:cNvPr id="99337" name="Line 8"/>
          <p:cNvSpPr>
            <a:spLocks noChangeShapeType="1"/>
          </p:cNvSpPr>
          <p:nvPr/>
        </p:nvSpPr>
        <p:spPr bwMode="auto">
          <a:xfrm flipH="1">
            <a:off x="990600" y="1447800"/>
            <a:ext cx="76200" cy="144780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99338" name="Text Box 9"/>
          <p:cNvSpPr txBox="1">
            <a:spLocks noChangeArrowheads="1"/>
          </p:cNvSpPr>
          <p:nvPr/>
        </p:nvSpPr>
        <p:spPr bwMode="auto">
          <a:xfrm>
            <a:off x="3048000" y="914400"/>
            <a:ext cx="388247" cy="584776"/>
          </a:xfrm>
          <a:prstGeom prst="rect">
            <a:avLst/>
          </a:prstGeom>
          <a:noFill/>
          <a:ln w="9525">
            <a:noFill/>
            <a:miter lim="800000"/>
            <a:headEnd/>
            <a:tailEnd/>
          </a:ln>
        </p:spPr>
        <p:txBody>
          <a:bodyPr wrap="none">
            <a:prstTxWarp prst="textNoShape">
              <a:avLst/>
            </a:prstTxWarp>
            <a:spAutoFit/>
          </a:bodyPr>
          <a:lstStyle/>
          <a:p>
            <a:r>
              <a:rPr lang="en-US" altLang="ja-JP" sz="3200" dirty="0">
                <a:solidFill>
                  <a:srgbClr val="FF0000"/>
                </a:solidFill>
                <a:latin typeface="Cambria Math"/>
              </a:rPr>
              <a:t>S</a:t>
            </a:r>
          </a:p>
        </p:txBody>
      </p:sp>
      <p:sp>
        <p:nvSpPr>
          <p:cNvPr id="99339" name="Line 10"/>
          <p:cNvSpPr>
            <a:spLocks noChangeShapeType="1"/>
          </p:cNvSpPr>
          <p:nvPr/>
        </p:nvSpPr>
        <p:spPr bwMode="auto">
          <a:xfrm>
            <a:off x="3276600" y="1447800"/>
            <a:ext cx="609600" cy="137160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99340" name="Text Box 11"/>
          <p:cNvSpPr txBox="1">
            <a:spLocks noChangeArrowheads="1"/>
          </p:cNvSpPr>
          <p:nvPr/>
        </p:nvSpPr>
        <p:spPr bwMode="auto">
          <a:xfrm>
            <a:off x="4953000" y="914400"/>
            <a:ext cx="996950" cy="579438"/>
          </a:xfrm>
          <a:prstGeom prst="rect">
            <a:avLst/>
          </a:prstGeom>
          <a:noFill/>
          <a:ln w="9525">
            <a:noFill/>
            <a:miter lim="800000"/>
            <a:headEnd/>
            <a:tailEnd/>
          </a:ln>
        </p:spPr>
        <p:txBody>
          <a:bodyPr wrap="none">
            <a:prstTxWarp prst="textNoShape">
              <a:avLst/>
            </a:prstTxWarp>
            <a:spAutoFit/>
          </a:bodyPr>
          <a:lstStyle/>
          <a:p>
            <a:r>
              <a:rPr lang="en-US" altLang="ja-JP" sz="3200" dirty="0">
                <a:solidFill>
                  <a:srgbClr val="FF0000"/>
                </a:solidFill>
                <a:latin typeface="Cambria Math"/>
              </a:rPr>
              <a:t>Goss</a:t>
            </a:r>
          </a:p>
        </p:txBody>
      </p:sp>
      <p:sp>
        <p:nvSpPr>
          <p:cNvPr id="99341" name="Line 12"/>
          <p:cNvSpPr>
            <a:spLocks noChangeShapeType="1"/>
          </p:cNvSpPr>
          <p:nvPr/>
        </p:nvSpPr>
        <p:spPr bwMode="auto">
          <a:xfrm>
            <a:off x="5486400" y="1371600"/>
            <a:ext cx="762000" cy="236220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99342" name="Text Box 13"/>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a:t>
            </a:r>
            <a:r>
              <a:rPr lang="en-US" altLang="ja-JP" sz="2000" dirty="0">
                <a:solidFill>
                  <a:srgbClr val="FF0000"/>
                </a:solidFill>
                <a:latin typeface="Cambria Math"/>
              </a:rPr>
              <a:t>Polar</a:t>
            </a:r>
            <a:r>
              <a:rPr lang="en-US" altLang="ja-JP" sz="2000" dirty="0">
                <a:latin typeface="Cambria Math"/>
              </a:rPr>
              <a:t> Components </a:t>
            </a:r>
          </a:p>
        </p:txBody>
      </p:sp>
      <p:sp>
        <p:nvSpPr>
          <p:cNvPr id="16" name="TextBox 15"/>
          <p:cNvSpPr txBox="1"/>
          <p:nvPr/>
        </p:nvSpPr>
        <p:spPr>
          <a:xfrm>
            <a:off x="8249860" y="4884003"/>
            <a:ext cx="817940" cy="830997"/>
          </a:xfrm>
          <a:prstGeom prst="rect">
            <a:avLst/>
          </a:prstGeom>
          <a:noFill/>
        </p:spPr>
        <p:txBody>
          <a:bodyPr wrap="none" rtlCol="0">
            <a:spAutoFit/>
          </a:bodyPr>
          <a:lstStyle/>
          <a:p>
            <a:r>
              <a:rPr kumimoji="1" lang="en-US" altLang="ja-JP" sz="1600" i="1" dirty="0" smtClean="0">
                <a:solidFill>
                  <a:srgbClr val="660066"/>
                </a:solidFill>
                <a:latin typeface="Calibri"/>
              </a:rPr>
              <a:t>[Kocks, </a:t>
            </a:r>
            <a:br>
              <a:rPr kumimoji="1" lang="en-US" altLang="ja-JP" sz="1600" i="1" dirty="0" smtClean="0">
                <a:solidFill>
                  <a:srgbClr val="660066"/>
                </a:solidFill>
                <a:latin typeface="Calibri"/>
              </a:rPr>
            </a:br>
            <a:r>
              <a:rPr kumimoji="1" lang="en-US" altLang="ja-JP" sz="1600" i="1" dirty="0" smtClean="0">
                <a:solidFill>
                  <a:srgbClr val="660066"/>
                </a:solidFill>
                <a:latin typeface="Calibri"/>
              </a:rPr>
              <a:t>Tomé, </a:t>
            </a:r>
            <a:br>
              <a:rPr kumimoji="1" lang="en-US" altLang="ja-JP" sz="1600" i="1" dirty="0" smtClean="0">
                <a:solidFill>
                  <a:srgbClr val="660066"/>
                </a:solidFill>
                <a:latin typeface="Calibri"/>
              </a:rPr>
            </a:br>
            <a:r>
              <a:rPr kumimoji="1" lang="en-US" altLang="ja-JP" sz="1600" i="1" dirty="0" err="1" smtClean="0">
                <a:solidFill>
                  <a:srgbClr val="660066"/>
                </a:solidFill>
                <a:latin typeface="Calibri"/>
              </a:rPr>
              <a:t>Wenk</a:t>
            </a:r>
            <a:r>
              <a:rPr kumimoji="1" lang="en-US" altLang="ja-JP" sz="1600" i="1" dirty="0" smtClean="0">
                <a:solidFill>
                  <a:srgbClr val="660066"/>
                </a:solidFill>
                <a:latin typeface="Calibri"/>
              </a:rPr>
              <a:t>]</a:t>
            </a:r>
            <a:endParaRPr kumimoji="1" lang="ja-JP" altLang="en-US" sz="1600" i="1" dirty="0">
              <a:solidFill>
                <a:srgbClr val="660066"/>
              </a:solidFill>
              <a:latin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pPr>
              <a:defRPr/>
            </a:pPr>
            <a:fld id="{66FD37EF-F2B9-7942-BE54-19C051042577}" type="slidenum">
              <a:rPr lang="en-US" smtClean="0"/>
              <a:pPr>
                <a:defRPr/>
              </a:pPr>
              <a:t>55</a:t>
            </a:fld>
            <a:endParaRPr lang="en-US"/>
          </a:p>
        </p:txBody>
      </p:sp>
      <p:sp>
        <p:nvSpPr>
          <p:cNvPr id="84994" name="Rectangle 2"/>
          <p:cNvSpPr>
            <a:spLocks noGrp="1" noChangeArrowheads="1"/>
          </p:cNvSpPr>
          <p:nvPr>
            <p:ph type="title"/>
          </p:nvPr>
        </p:nvSpPr>
        <p:spPr/>
        <p:txBody>
          <a:bodyPr/>
          <a:lstStyle/>
          <a:p>
            <a:pPr>
              <a:defRPr/>
            </a:pPr>
            <a:r>
              <a:rPr lang="en-US">
                <a:ea typeface="+mj-ea"/>
                <a:cs typeface="+mj-cs"/>
              </a:rPr>
              <a:t>Euler Angle Conventions</a:t>
            </a:r>
          </a:p>
        </p:txBody>
      </p:sp>
      <p:graphicFrame>
        <p:nvGraphicFramePr>
          <p:cNvPr id="101378" name="Object 2"/>
          <p:cNvGraphicFramePr>
            <a:graphicFrameLocks noChangeAspect="1"/>
          </p:cNvGraphicFramePr>
          <p:nvPr/>
        </p:nvGraphicFramePr>
        <p:xfrm>
          <a:off x="2311400" y="1219200"/>
          <a:ext cx="6604000" cy="3533775"/>
        </p:xfrm>
        <a:graphic>
          <a:graphicData uri="http://schemas.openxmlformats.org/presentationml/2006/ole">
            <mc:AlternateContent xmlns:mc="http://schemas.openxmlformats.org/markup-compatibility/2006">
              <mc:Choice xmlns:v="urn:schemas-microsoft-com:vml" Requires="v">
                <p:oleObj spid="_x0000_s101394" name="Document" r:id="rId4" imgW="3606800" imgH="1930400" progId="Word.Document.8">
                  <p:embed/>
                </p:oleObj>
              </mc:Choice>
              <mc:Fallback>
                <p:oleObj name="Document" r:id="rId4" imgW="3606800" imgH="19304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1400" y="1219200"/>
                        <a:ext cx="6604000"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1381" name="Text Box 4"/>
          <p:cNvSpPr txBox="1">
            <a:spLocks noChangeArrowheads="1"/>
          </p:cNvSpPr>
          <p:nvPr/>
        </p:nvSpPr>
        <p:spPr bwMode="auto">
          <a:xfrm>
            <a:off x="533400" y="4648200"/>
            <a:ext cx="8475773" cy="1815882"/>
          </a:xfrm>
          <a:prstGeom prst="rect">
            <a:avLst/>
          </a:prstGeom>
          <a:noFill/>
          <a:ln w="9525">
            <a:noFill/>
            <a:miter lim="800000"/>
            <a:headEnd/>
            <a:tailEnd/>
          </a:ln>
        </p:spPr>
        <p:txBody>
          <a:bodyPr wrap="none">
            <a:prstTxWarp prst="textNoShape">
              <a:avLst/>
            </a:prstTxWarp>
            <a:spAutoFit/>
          </a:bodyPr>
          <a:lstStyle/>
          <a:p>
            <a:r>
              <a:rPr lang="en-US" altLang="ja-JP" sz="2800" dirty="0">
                <a:latin typeface="Cambria Math"/>
              </a:rPr>
              <a:t>Bunge and Canova are inverse to one another</a:t>
            </a:r>
            <a:br>
              <a:rPr lang="en-US" altLang="ja-JP" sz="2800" dirty="0">
                <a:latin typeface="Cambria Math"/>
              </a:rPr>
            </a:br>
            <a:r>
              <a:rPr lang="en-US" altLang="ja-JP" sz="2800" dirty="0" err="1">
                <a:latin typeface="Cambria Math"/>
              </a:rPr>
              <a:t>Kocks</a:t>
            </a:r>
            <a:r>
              <a:rPr lang="en-US" altLang="ja-JP" sz="2800" dirty="0">
                <a:latin typeface="Cambria Math"/>
              </a:rPr>
              <a:t> and Roe differ by sign of third angle</a:t>
            </a:r>
            <a:br>
              <a:rPr lang="en-US" altLang="ja-JP" sz="2800" dirty="0">
                <a:latin typeface="Cambria Math"/>
              </a:rPr>
            </a:br>
            <a:r>
              <a:rPr lang="en-US" altLang="ja-JP" sz="2800" dirty="0">
                <a:latin typeface="Cambria Math"/>
              </a:rPr>
              <a:t>Bunge and Canova rotate about </a:t>
            </a:r>
            <a:r>
              <a:rPr lang="en-US" altLang="ja-JP" sz="2800" i="1" dirty="0">
                <a:latin typeface="Cambria Math"/>
              </a:rPr>
              <a:t>x’</a:t>
            </a:r>
            <a:r>
              <a:rPr lang="en-US" altLang="ja-JP" sz="2800" dirty="0">
                <a:latin typeface="Cambria Math"/>
              </a:rPr>
              <a:t>, </a:t>
            </a:r>
            <a:r>
              <a:rPr lang="en-US" altLang="ja-JP" sz="2800" dirty="0" err="1">
                <a:latin typeface="Cambria Math"/>
              </a:rPr>
              <a:t>Kocks</a:t>
            </a:r>
            <a:r>
              <a:rPr lang="en-US" altLang="ja-JP" sz="2800" dirty="0">
                <a:latin typeface="Cambria Math"/>
              </a:rPr>
              <a:t>, Roe, </a:t>
            </a:r>
            <a:r>
              <a:rPr lang="en-US" altLang="ja-JP" sz="2800" dirty="0" err="1">
                <a:latin typeface="Cambria Math"/>
              </a:rPr>
              <a:t>Matthis</a:t>
            </a:r>
            <a:r>
              <a:rPr lang="en-US" altLang="ja-JP" sz="2800" dirty="0">
                <a:latin typeface="Cambria Math"/>
              </a:rPr>
              <a:t/>
            </a:r>
            <a:br>
              <a:rPr lang="en-US" altLang="ja-JP" sz="2800" dirty="0">
                <a:latin typeface="Cambria Math"/>
              </a:rPr>
            </a:br>
            <a:r>
              <a:rPr lang="en-US" altLang="ja-JP" sz="2800" dirty="0">
                <a:latin typeface="Cambria Math"/>
              </a:rPr>
              <a:t> about </a:t>
            </a:r>
            <a:r>
              <a:rPr lang="en-US" altLang="ja-JP" sz="2800" i="1" dirty="0">
                <a:latin typeface="Cambria Math"/>
              </a:rPr>
              <a:t>y’</a:t>
            </a:r>
            <a:r>
              <a:rPr lang="en-US" altLang="ja-JP" sz="2800" dirty="0">
                <a:latin typeface="Cambria Math"/>
              </a:rPr>
              <a:t> </a:t>
            </a:r>
            <a:r>
              <a:rPr lang="en-US" altLang="ja-JP" dirty="0">
                <a:latin typeface="Cambria Math"/>
              </a:rPr>
              <a:t>(2nd angle).</a:t>
            </a:r>
            <a:endParaRPr lang="en-US" altLang="ja-JP" sz="2800" dirty="0">
              <a:latin typeface="Cambria Math"/>
            </a:endParaRPr>
          </a:p>
        </p:txBody>
      </p:sp>
      <p:sp>
        <p:nvSpPr>
          <p:cNvPr id="101382" name="Text Box 5"/>
          <p:cNvSpPr txBox="1">
            <a:spLocks noChangeArrowheads="1"/>
          </p:cNvSpPr>
          <p:nvPr/>
        </p:nvSpPr>
        <p:spPr bwMode="auto">
          <a:xfrm>
            <a:off x="365125" y="1431925"/>
            <a:ext cx="2148545" cy="830997"/>
          </a:xfrm>
          <a:prstGeom prst="rect">
            <a:avLst/>
          </a:prstGeom>
          <a:noFill/>
          <a:ln w="9525">
            <a:noFill/>
            <a:miter lim="800000"/>
            <a:headEnd/>
            <a:tailEnd/>
          </a:ln>
        </p:spPr>
        <p:txBody>
          <a:bodyPr wrap="none">
            <a:prstTxWarp prst="textNoShape">
              <a:avLst/>
            </a:prstTxWarp>
            <a:spAutoFit/>
          </a:bodyPr>
          <a:lstStyle/>
          <a:p>
            <a:r>
              <a:rPr lang="en-US" altLang="ja-JP" dirty="0">
                <a:latin typeface="Cambria Math"/>
              </a:rPr>
              <a:t>Specimen Axes</a:t>
            </a:r>
            <a:br>
              <a:rPr lang="en-US" altLang="ja-JP" dirty="0">
                <a:latin typeface="Cambria Math"/>
              </a:rPr>
            </a:br>
            <a:r>
              <a:rPr lang="en-US" altLang="ja-JP" dirty="0">
                <a:latin typeface="Cambria Math"/>
              </a:rPr>
              <a:t>“COD”</a:t>
            </a:r>
          </a:p>
        </p:txBody>
      </p:sp>
      <p:sp>
        <p:nvSpPr>
          <p:cNvPr id="101383" name="Text Box 6"/>
          <p:cNvSpPr txBox="1">
            <a:spLocks noChangeArrowheads="1"/>
          </p:cNvSpPr>
          <p:nvPr/>
        </p:nvSpPr>
        <p:spPr bwMode="auto">
          <a:xfrm>
            <a:off x="381000" y="3140075"/>
            <a:ext cx="1801094" cy="830997"/>
          </a:xfrm>
          <a:prstGeom prst="rect">
            <a:avLst/>
          </a:prstGeom>
          <a:noFill/>
          <a:ln w="9525">
            <a:noFill/>
            <a:miter lim="800000"/>
            <a:headEnd/>
            <a:tailEnd/>
          </a:ln>
        </p:spPr>
        <p:txBody>
          <a:bodyPr wrap="none">
            <a:prstTxWarp prst="textNoShape">
              <a:avLst/>
            </a:prstTxWarp>
            <a:spAutoFit/>
          </a:bodyPr>
          <a:lstStyle/>
          <a:p>
            <a:r>
              <a:rPr lang="en-US" altLang="ja-JP" dirty="0">
                <a:latin typeface="Cambria Math"/>
              </a:rPr>
              <a:t>Crystal Axes</a:t>
            </a:r>
            <a:br>
              <a:rPr lang="en-US" altLang="ja-JP" dirty="0">
                <a:latin typeface="Cambria Math"/>
              </a:rPr>
            </a:br>
            <a:r>
              <a:rPr lang="en-US" altLang="ja-JP" dirty="0">
                <a:latin typeface="Cambria Math"/>
              </a:rPr>
              <a:t>“SOD”</a:t>
            </a:r>
          </a:p>
        </p:txBody>
      </p:sp>
      <p:sp>
        <p:nvSpPr>
          <p:cNvPr id="101384" name="Text Box 7"/>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a:t>
            </a:r>
            <a:r>
              <a:rPr lang="en-US" altLang="ja-JP" sz="2000" dirty="0">
                <a:solidFill>
                  <a:srgbClr val="FF0000"/>
                </a:solidFill>
                <a:latin typeface="Cambria Math"/>
              </a:rPr>
              <a:t>Polar</a:t>
            </a:r>
            <a:r>
              <a:rPr lang="en-US" altLang="ja-JP" sz="2000" dirty="0">
                <a:latin typeface="Cambria Math"/>
              </a:rPr>
              <a:t> Components </a:t>
            </a:r>
          </a:p>
        </p:txBody>
      </p:sp>
      <p:sp>
        <p:nvSpPr>
          <p:cNvPr id="10" name="TextBox 9"/>
          <p:cNvSpPr txBox="1"/>
          <p:nvPr/>
        </p:nvSpPr>
        <p:spPr>
          <a:xfrm>
            <a:off x="8173660" y="152400"/>
            <a:ext cx="817940" cy="830997"/>
          </a:xfrm>
          <a:prstGeom prst="rect">
            <a:avLst/>
          </a:prstGeom>
          <a:noFill/>
        </p:spPr>
        <p:txBody>
          <a:bodyPr wrap="none" rtlCol="0">
            <a:spAutoFit/>
          </a:bodyPr>
          <a:lstStyle/>
          <a:p>
            <a:r>
              <a:rPr kumimoji="1" lang="en-US" altLang="ja-JP" sz="1600" i="1" dirty="0" smtClean="0">
                <a:solidFill>
                  <a:srgbClr val="660066"/>
                </a:solidFill>
                <a:latin typeface="Calibri"/>
              </a:rPr>
              <a:t>[Kocks, </a:t>
            </a:r>
            <a:br>
              <a:rPr kumimoji="1" lang="en-US" altLang="ja-JP" sz="1600" i="1" dirty="0" smtClean="0">
                <a:solidFill>
                  <a:srgbClr val="660066"/>
                </a:solidFill>
                <a:latin typeface="Calibri"/>
              </a:rPr>
            </a:br>
            <a:r>
              <a:rPr kumimoji="1" lang="en-US" altLang="ja-JP" sz="1600" i="1" dirty="0" smtClean="0">
                <a:solidFill>
                  <a:srgbClr val="660066"/>
                </a:solidFill>
                <a:latin typeface="Calibri"/>
              </a:rPr>
              <a:t>Tomé, </a:t>
            </a:r>
            <a:br>
              <a:rPr kumimoji="1" lang="en-US" altLang="ja-JP" sz="1600" i="1" dirty="0" smtClean="0">
                <a:solidFill>
                  <a:srgbClr val="660066"/>
                </a:solidFill>
                <a:latin typeface="Calibri"/>
              </a:rPr>
            </a:br>
            <a:r>
              <a:rPr kumimoji="1" lang="en-US" altLang="ja-JP" sz="1600" i="1" dirty="0" err="1" smtClean="0">
                <a:solidFill>
                  <a:srgbClr val="660066"/>
                </a:solidFill>
                <a:latin typeface="Calibri"/>
              </a:rPr>
              <a:t>Wenk</a:t>
            </a:r>
            <a:r>
              <a:rPr kumimoji="1" lang="en-US" altLang="ja-JP" sz="1600" i="1" dirty="0" smtClean="0">
                <a:solidFill>
                  <a:srgbClr val="660066"/>
                </a:solidFill>
                <a:latin typeface="Calibri"/>
              </a:rPr>
              <a:t>]</a:t>
            </a:r>
            <a:endParaRPr kumimoji="1" lang="ja-JP" altLang="en-US" sz="1600" i="1" dirty="0">
              <a:solidFill>
                <a:srgbClr val="660066"/>
              </a:solidFill>
              <a:latin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p:txBody>
          <a:bodyPr/>
          <a:lstStyle/>
          <a:p>
            <a:pPr>
              <a:defRPr/>
            </a:pPr>
            <a:fld id="{743EFD83-E396-B246-A4A2-6BA9C638EABB}" type="slidenum">
              <a:rPr lang="en-US" smtClean="0"/>
              <a:pPr>
                <a:defRPr/>
              </a:pPr>
              <a:t>56</a:t>
            </a:fld>
            <a:endParaRPr lang="en-US"/>
          </a:p>
        </p:txBody>
      </p:sp>
      <p:sp>
        <p:nvSpPr>
          <p:cNvPr id="86018" name="Rectangle 2"/>
          <p:cNvSpPr>
            <a:spLocks noGrp="1" noChangeArrowheads="1"/>
          </p:cNvSpPr>
          <p:nvPr>
            <p:ph type="title"/>
          </p:nvPr>
        </p:nvSpPr>
        <p:spPr/>
        <p:txBody>
          <a:bodyPr/>
          <a:lstStyle/>
          <a:p>
            <a:pPr>
              <a:defRPr/>
            </a:pPr>
            <a:r>
              <a:rPr lang="en-US">
                <a:ea typeface="+mj-ea"/>
                <a:cs typeface="+mj-cs"/>
              </a:rPr>
              <a:t>Where is the RD? (TD, ND…)</a:t>
            </a:r>
          </a:p>
        </p:txBody>
      </p:sp>
      <p:graphicFrame>
        <p:nvGraphicFramePr>
          <p:cNvPr id="103426" name="Object 2"/>
          <p:cNvGraphicFramePr>
            <a:graphicFrameLocks noChangeAspect="1"/>
          </p:cNvGraphicFramePr>
          <p:nvPr/>
        </p:nvGraphicFramePr>
        <p:xfrm>
          <a:off x="-12700" y="1320800"/>
          <a:ext cx="9182100" cy="2330450"/>
        </p:xfrm>
        <a:graphic>
          <a:graphicData uri="http://schemas.openxmlformats.org/presentationml/2006/ole">
            <mc:AlternateContent xmlns:mc="http://schemas.openxmlformats.org/markup-compatibility/2006">
              <mc:Choice xmlns:v="urn:schemas-microsoft-com:vml" Requires="v">
                <p:oleObj spid="_x0000_s103442" name="Document" r:id="rId4" imgW="3606800" imgH="1930400" progId="Word.Document.8">
                  <p:embed/>
                </p:oleObj>
              </mc:Choice>
              <mc:Fallback>
                <p:oleObj name="Document" r:id="rId4" imgW="3606800" imgH="19304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b="52560"/>
                      <a:stretch>
                        <a:fillRect/>
                      </a:stretch>
                    </p:blipFill>
                    <p:spPr bwMode="auto">
                      <a:xfrm>
                        <a:off x="-12700" y="1320800"/>
                        <a:ext cx="9182100" cy="233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3429" name="Text Box 4"/>
          <p:cNvSpPr txBox="1">
            <a:spLocks noChangeArrowheads="1"/>
          </p:cNvSpPr>
          <p:nvPr/>
        </p:nvSpPr>
        <p:spPr bwMode="auto">
          <a:xfrm>
            <a:off x="609600" y="4178300"/>
            <a:ext cx="7831138" cy="2225675"/>
          </a:xfrm>
          <a:prstGeom prst="rect">
            <a:avLst/>
          </a:prstGeom>
          <a:noFill/>
          <a:ln w="9525">
            <a:noFill/>
            <a:miter lim="800000"/>
            <a:headEnd/>
            <a:tailEnd/>
          </a:ln>
        </p:spPr>
        <p:txBody>
          <a:bodyPr>
            <a:prstTxWarp prst="textNoShape">
              <a:avLst/>
            </a:prstTxWarp>
            <a:spAutoFit/>
          </a:bodyPr>
          <a:lstStyle/>
          <a:p>
            <a:r>
              <a:rPr lang="en-US" altLang="ja-JP" sz="2000" dirty="0">
                <a:latin typeface="Cambria Math"/>
              </a:rPr>
              <a:t>In spherical COD plots, the rolling direction is typically assigned to Sample-1 = X.  Thus a point in orientation space represents the position of [001] in sample coordinates (and the value of the third angle in the section defines the rotation about that point). Care is needed with what “parallel” means: a point that lies between ND and RD (Y=0°) can be thought of as being “parallel” to the RD in that its projection on the plane points towards the RD.</a:t>
            </a:r>
          </a:p>
        </p:txBody>
      </p:sp>
      <p:sp>
        <p:nvSpPr>
          <p:cNvPr id="103430" name="Text Box 5"/>
          <p:cNvSpPr txBox="1">
            <a:spLocks noChangeArrowheads="1"/>
          </p:cNvSpPr>
          <p:nvPr/>
        </p:nvSpPr>
        <p:spPr bwMode="auto">
          <a:xfrm>
            <a:off x="990600" y="3459163"/>
            <a:ext cx="7769225" cy="579437"/>
          </a:xfrm>
          <a:prstGeom prst="rect">
            <a:avLst/>
          </a:prstGeom>
          <a:noFill/>
          <a:ln w="9525">
            <a:noFill/>
            <a:miter lim="800000"/>
            <a:headEnd/>
            <a:tailEnd/>
          </a:ln>
        </p:spPr>
        <p:txBody>
          <a:bodyPr wrap="none">
            <a:prstTxWarp prst="textNoShape">
              <a:avLst/>
            </a:prstTxWarp>
            <a:spAutoFit/>
          </a:bodyPr>
          <a:lstStyle/>
          <a:p>
            <a:r>
              <a:rPr lang="en-US" altLang="ja-JP" sz="3200" i="1" dirty="0" err="1">
                <a:solidFill>
                  <a:srgbClr val="FF0000"/>
                </a:solidFill>
                <a:latin typeface="Cambria Math"/>
              </a:rPr>
              <a:t>Kocks</a:t>
            </a:r>
            <a:r>
              <a:rPr lang="en-US" altLang="ja-JP" sz="3200" i="1" dirty="0">
                <a:solidFill>
                  <a:srgbClr val="FF0000"/>
                </a:solidFill>
                <a:latin typeface="Cambria Math"/>
              </a:rPr>
              <a:t>            Roe            Bunge            Canova</a:t>
            </a:r>
          </a:p>
        </p:txBody>
      </p:sp>
      <p:sp>
        <p:nvSpPr>
          <p:cNvPr id="103431" name="Text Box 6"/>
          <p:cNvSpPr txBox="1">
            <a:spLocks noChangeArrowheads="1"/>
          </p:cNvSpPr>
          <p:nvPr/>
        </p:nvSpPr>
        <p:spPr bwMode="auto">
          <a:xfrm>
            <a:off x="2152650" y="2133600"/>
            <a:ext cx="669224"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0000CC"/>
                </a:solidFill>
                <a:latin typeface="Cambria Math"/>
              </a:rPr>
              <a:t>RD</a:t>
            </a:r>
          </a:p>
        </p:txBody>
      </p:sp>
      <p:sp>
        <p:nvSpPr>
          <p:cNvPr id="103432" name="Text Box 7"/>
          <p:cNvSpPr txBox="1">
            <a:spLocks noChangeArrowheads="1"/>
          </p:cNvSpPr>
          <p:nvPr/>
        </p:nvSpPr>
        <p:spPr bwMode="auto">
          <a:xfrm>
            <a:off x="1466850" y="1295400"/>
            <a:ext cx="660507"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0000CC"/>
                </a:solidFill>
                <a:latin typeface="Cambria Math"/>
              </a:rPr>
              <a:t>TD</a:t>
            </a:r>
          </a:p>
        </p:txBody>
      </p:sp>
      <p:sp>
        <p:nvSpPr>
          <p:cNvPr id="103433" name="Text Box 8"/>
          <p:cNvSpPr txBox="1">
            <a:spLocks noChangeArrowheads="1"/>
          </p:cNvSpPr>
          <p:nvPr/>
        </p:nvSpPr>
        <p:spPr bwMode="auto">
          <a:xfrm>
            <a:off x="3540125" y="1295400"/>
            <a:ext cx="660507"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0000CC"/>
                </a:solidFill>
                <a:latin typeface="Cambria Math"/>
              </a:rPr>
              <a:t>TD</a:t>
            </a:r>
          </a:p>
        </p:txBody>
      </p:sp>
      <p:sp>
        <p:nvSpPr>
          <p:cNvPr id="103434" name="Text Box 9"/>
          <p:cNvSpPr txBox="1">
            <a:spLocks noChangeArrowheads="1"/>
          </p:cNvSpPr>
          <p:nvPr/>
        </p:nvSpPr>
        <p:spPr bwMode="auto">
          <a:xfrm>
            <a:off x="5826125" y="1295400"/>
            <a:ext cx="660507"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0000CC"/>
                </a:solidFill>
                <a:latin typeface="Cambria Math"/>
              </a:rPr>
              <a:t>TD</a:t>
            </a:r>
          </a:p>
        </p:txBody>
      </p:sp>
      <p:sp>
        <p:nvSpPr>
          <p:cNvPr id="103435" name="Text Box 10"/>
          <p:cNvSpPr txBox="1">
            <a:spLocks noChangeArrowheads="1"/>
          </p:cNvSpPr>
          <p:nvPr/>
        </p:nvSpPr>
        <p:spPr bwMode="auto">
          <a:xfrm>
            <a:off x="8001000" y="1295400"/>
            <a:ext cx="660507"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0000CC"/>
                </a:solidFill>
                <a:latin typeface="Cambria Math"/>
              </a:rPr>
              <a:t>TD</a:t>
            </a:r>
          </a:p>
        </p:txBody>
      </p:sp>
      <p:sp>
        <p:nvSpPr>
          <p:cNvPr id="103436" name="Text Box 11"/>
          <p:cNvSpPr txBox="1">
            <a:spLocks noChangeArrowheads="1"/>
          </p:cNvSpPr>
          <p:nvPr/>
        </p:nvSpPr>
        <p:spPr bwMode="auto">
          <a:xfrm>
            <a:off x="4340225" y="2070100"/>
            <a:ext cx="669224"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0000CC"/>
                </a:solidFill>
                <a:latin typeface="Cambria Math"/>
              </a:rPr>
              <a:t>RD</a:t>
            </a:r>
          </a:p>
        </p:txBody>
      </p:sp>
      <p:sp>
        <p:nvSpPr>
          <p:cNvPr id="103437" name="Text Box 12"/>
          <p:cNvSpPr txBox="1">
            <a:spLocks noChangeArrowheads="1"/>
          </p:cNvSpPr>
          <p:nvPr/>
        </p:nvSpPr>
        <p:spPr bwMode="auto">
          <a:xfrm>
            <a:off x="6559550" y="2095500"/>
            <a:ext cx="669224"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0000CC"/>
                </a:solidFill>
                <a:latin typeface="Cambria Math"/>
              </a:rPr>
              <a:t>RD</a:t>
            </a:r>
          </a:p>
        </p:txBody>
      </p:sp>
      <p:sp>
        <p:nvSpPr>
          <p:cNvPr id="103438" name="Text Box 13"/>
          <p:cNvSpPr txBox="1">
            <a:spLocks noChangeArrowheads="1"/>
          </p:cNvSpPr>
          <p:nvPr/>
        </p:nvSpPr>
        <p:spPr bwMode="auto">
          <a:xfrm>
            <a:off x="8553450" y="1752600"/>
            <a:ext cx="669224"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0000CC"/>
                </a:solidFill>
                <a:latin typeface="Cambria Math"/>
              </a:rPr>
              <a:t>RD</a:t>
            </a:r>
          </a:p>
        </p:txBody>
      </p:sp>
      <p:sp>
        <p:nvSpPr>
          <p:cNvPr id="103439" name="Text Box 1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a:t>
            </a:r>
            <a:r>
              <a:rPr lang="en-US" altLang="ja-JP" sz="2000" dirty="0">
                <a:solidFill>
                  <a:srgbClr val="FF0000"/>
                </a:solidFill>
                <a:latin typeface="Cambria Math"/>
              </a:rPr>
              <a:t>Polar</a:t>
            </a:r>
            <a:r>
              <a:rPr lang="en-US" altLang="ja-JP" sz="2000" dirty="0">
                <a:latin typeface="Cambria Math"/>
              </a:rPr>
              <a:t> Components </a:t>
            </a:r>
          </a:p>
        </p:txBody>
      </p:sp>
      <p:sp>
        <p:nvSpPr>
          <p:cNvPr id="17" name="TextBox 16"/>
          <p:cNvSpPr txBox="1"/>
          <p:nvPr/>
        </p:nvSpPr>
        <p:spPr>
          <a:xfrm>
            <a:off x="8173660" y="228600"/>
            <a:ext cx="817940" cy="830997"/>
          </a:xfrm>
          <a:prstGeom prst="rect">
            <a:avLst/>
          </a:prstGeom>
          <a:noFill/>
        </p:spPr>
        <p:txBody>
          <a:bodyPr wrap="none" rtlCol="0">
            <a:spAutoFit/>
          </a:bodyPr>
          <a:lstStyle/>
          <a:p>
            <a:r>
              <a:rPr kumimoji="1" lang="en-US" altLang="ja-JP" sz="1600" i="1" dirty="0" smtClean="0">
                <a:solidFill>
                  <a:srgbClr val="660066"/>
                </a:solidFill>
                <a:latin typeface="Calibri"/>
              </a:rPr>
              <a:t>[Kocks, </a:t>
            </a:r>
            <a:br>
              <a:rPr kumimoji="1" lang="en-US" altLang="ja-JP" sz="1600" i="1" dirty="0" smtClean="0">
                <a:solidFill>
                  <a:srgbClr val="660066"/>
                </a:solidFill>
                <a:latin typeface="Calibri"/>
              </a:rPr>
            </a:br>
            <a:r>
              <a:rPr kumimoji="1" lang="en-US" altLang="ja-JP" sz="1600" i="1" dirty="0" smtClean="0">
                <a:solidFill>
                  <a:srgbClr val="660066"/>
                </a:solidFill>
                <a:latin typeface="Calibri"/>
              </a:rPr>
              <a:t>Tomé, </a:t>
            </a:r>
            <a:br>
              <a:rPr kumimoji="1" lang="en-US" altLang="ja-JP" sz="1600" i="1" dirty="0" smtClean="0">
                <a:solidFill>
                  <a:srgbClr val="660066"/>
                </a:solidFill>
                <a:latin typeface="Calibri"/>
              </a:rPr>
            </a:br>
            <a:r>
              <a:rPr kumimoji="1" lang="en-US" altLang="ja-JP" sz="1600" i="1" dirty="0" err="1" smtClean="0">
                <a:solidFill>
                  <a:srgbClr val="660066"/>
                </a:solidFill>
                <a:latin typeface="Calibri"/>
              </a:rPr>
              <a:t>Wenk</a:t>
            </a:r>
            <a:r>
              <a:rPr kumimoji="1" lang="en-US" altLang="ja-JP" sz="1600" i="1" dirty="0" smtClean="0">
                <a:solidFill>
                  <a:srgbClr val="660066"/>
                </a:solidFill>
                <a:latin typeface="Calibri"/>
              </a:rPr>
              <a:t>]</a:t>
            </a:r>
            <a:endParaRPr kumimoji="1" lang="ja-JP" altLang="en-US" sz="1600" i="1" dirty="0">
              <a:solidFill>
                <a:srgbClr val="660066"/>
              </a:solidFill>
              <a:latin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pPr>
              <a:defRPr/>
            </a:pPr>
            <a:fld id="{F3BE3B7D-FBDF-C045-8F58-4B4319AC302A}" type="slidenum">
              <a:rPr lang="en-US" smtClean="0"/>
              <a:pPr>
                <a:defRPr/>
              </a:pPr>
              <a:t>57</a:t>
            </a:fld>
            <a:endParaRPr lang="en-US"/>
          </a:p>
        </p:txBody>
      </p:sp>
      <p:sp>
        <p:nvSpPr>
          <p:cNvPr id="87042" name="Rectangle 2"/>
          <p:cNvSpPr>
            <a:spLocks noGrp="1" noChangeArrowheads="1"/>
          </p:cNvSpPr>
          <p:nvPr>
            <p:ph type="title"/>
          </p:nvPr>
        </p:nvSpPr>
        <p:spPr/>
        <p:txBody>
          <a:bodyPr/>
          <a:lstStyle/>
          <a:p>
            <a:pPr>
              <a:defRPr/>
            </a:pPr>
            <a:r>
              <a:rPr lang="en-US">
                <a:ea typeface="+mj-ea"/>
                <a:cs typeface="+mj-cs"/>
              </a:rPr>
              <a:t>Where is the RD? (TD, ND…)</a:t>
            </a:r>
          </a:p>
        </p:txBody>
      </p:sp>
      <p:graphicFrame>
        <p:nvGraphicFramePr>
          <p:cNvPr id="105474" name="Object 2"/>
          <p:cNvGraphicFramePr>
            <a:graphicFrameLocks noChangeAspect="1"/>
          </p:cNvGraphicFramePr>
          <p:nvPr/>
        </p:nvGraphicFramePr>
        <p:xfrm>
          <a:off x="901700" y="1447800"/>
          <a:ext cx="7391400" cy="2170113"/>
        </p:xfrm>
        <a:graphic>
          <a:graphicData uri="http://schemas.openxmlformats.org/presentationml/2006/ole">
            <mc:AlternateContent xmlns:mc="http://schemas.openxmlformats.org/markup-compatibility/2006">
              <mc:Choice xmlns:v="urn:schemas-microsoft-com:vml" Requires="v">
                <p:oleObj spid="_x0000_s105490" name="Document" r:id="rId4" imgW="4152900" imgH="4940300" progId="Word.Document.8">
                  <p:embed/>
                </p:oleObj>
              </mc:Choice>
              <mc:Fallback>
                <p:oleObj name="Document" r:id="rId4" imgW="4152900" imgH="49403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b="75320"/>
                      <a:stretch>
                        <a:fillRect/>
                      </a:stretch>
                    </p:blipFill>
                    <p:spPr bwMode="auto">
                      <a:xfrm>
                        <a:off x="901700" y="1447800"/>
                        <a:ext cx="7391400"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5477" name="Line 4"/>
          <p:cNvSpPr>
            <a:spLocks noChangeShapeType="1"/>
          </p:cNvSpPr>
          <p:nvPr/>
        </p:nvSpPr>
        <p:spPr bwMode="auto">
          <a:xfrm rot="5400000">
            <a:off x="152400" y="2438400"/>
            <a:ext cx="1676400" cy="0"/>
          </a:xfrm>
          <a:prstGeom prst="line">
            <a:avLst/>
          </a:prstGeom>
          <a:noFill/>
          <a:ln w="28575">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105478" name="Text Box 5"/>
          <p:cNvSpPr txBox="1">
            <a:spLocks noChangeArrowheads="1"/>
          </p:cNvSpPr>
          <p:nvPr/>
        </p:nvSpPr>
        <p:spPr bwMode="auto">
          <a:xfrm>
            <a:off x="685800" y="3276600"/>
            <a:ext cx="669224"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FF0000"/>
                </a:solidFill>
                <a:latin typeface="Cambria Math"/>
              </a:rPr>
              <a:t>RD</a:t>
            </a:r>
          </a:p>
        </p:txBody>
      </p:sp>
      <p:sp>
        <p:nvSpPr>
          <p:cNvPr id="105479" name="Text Box 6"/>
          <p:cNvSpPr txBox="1">
            <a:spLocks noChangeArrowheads="1"/>
          </p:cNvSpPr>
          <p:nvPr/>
        </p:nvSpPr>
        <p:spPr bwMode="auto">
          <a:xfrm>
            <a:off x="609600" y="3870325"/>
            <a:ext cx="7831138" cy="2862322"/>
          </a:xfrm>
          <a:prstGeom prst="rect">
            <a:avLst/>
          </a:prstGeom>
          <a:noFill/>
          <a:ln w="9525">
            <a:noFill/>
            <a:miter lim="800000"/>
            <a:headEnd/>
            <a:tailEnd/>
          </a:ln>
        </p:spPr>
        <p:txBody>
          <a:bodyPr>
            <a:prstTxWarp prst="textNoShape">
              <a:avLst/>
            </a:prstTxWarp>
            <a:spAutoFit/>
          </a:bodyPr>
          <a:lstStyle/>
          <a:p>
            <a:r>
              <a:rPr lang="en-US" altLang="ja-JP" sz="2000" dirty="0">
                <a:latin typeface="Cambria Math"/>
              </a:rPr>
              <a:t>In Cartesian COD plots (</a:t>
            </a:r>
            <a:r>
              <a:rPr lang="en-US" altLang="ja-JP" sz="2000" i="1" dirty="0">
                <a:latin typeface="Symbol" charset="2"/>
              </a:rPr>
              <a:t>f</a:t>
            </a:r>
            <a:r>
              <a:rPr lang="en-US" altLang="ja-JP" sz="2000" baseline="-25000" dirty="0">
                <a:latin typeface="Cambria Math"/>
              </a:rPr>
              <a:t>2</a:t>
            </a:r>
            <a:r>
              <a:rPr lang="en-US" altLang="ja-JP" sz="2000" dirty="0">
                <a:latin typeface="Cambria Math"/>
              </a:rPr>
              <a:t> constant in each section), the rolling direction is typically assigned to Sample-1 = X, as before.  Just as in the spherical plots, a point in orientation space represents the position of [001] in sample coordinates (and the value of the third angle in the section defines the rotation about that point).  The vertical lines in the figure show where orientations “parallel” to the </a:t>
            </a:r>
            <a:r>
              <a:rPr lang="en-US" altLang="ja-JP" sz="2000" dirty="0">
                <a:solidFill>
                  <a:srgbClr val="FF0000"/>
                </a:solidFill>
                <a:latin typeface="Cambria Math"/>
              </a:rPr>
              <a:t>RD </a:t>
            </a:r>
            <a:r>
              <a:rPr lang="en-US" altLang="ja-JP" sz="2000" dirty="0">
                <a:latin typeface="Cambria Math"/>
              </a:rPr>
              <a:t>and to the </a:t>
            </a:r>
            <a:r>
              <a:rPr lang="en-US" altLang="ja-JP" sz="2000" dirty="0">
                <a:solidFill>
                  <a:srgbClr val="0000CC"/>
                </a:solidFill>
                <a:latin typeface="Cambria Math"/>
              </a:rPr>
              <a:t>TD </a:t>
            </a:r>
            <a:r>
              <a:rPr lang="en-US" altLang="ja-JP" sz="2000" dirty="0">
                <a:latin typeface="Cambria Math"/>
              </a:rPr>
              <a:t>occur.  The (distorted) shape of the Cartesian plots means, however, that the two lines are parallel to one another, despite being orthogonal in real space.</a:t>
            </a:r>
          </a:p>
        </p:txBody>
      </p:sp>
      <p:sp>
        <p:nvSpPr>
          <p:cNvPr id="105480" name="Line 7"/>
          <p:cNvSpPr>
            <a:spLocks noChangeShapeType="1"/>
          </p:cNvSpPr>
          <p:nvPr/>
        </p:nvSpPr>
        <p:spPr bwMode="auto">
          <a:xfrm rot="5400000">
            <a:off x="1981200" y="2438400"/>
            <a:ext cx="1676400" cy="0"/>
          </a:xfrm>
          <a:prstGeom prst="line">
            <a:avLst/>
          </a:prstGeom>
          <a:noFill/>
          <a:ln w="28575">
            <a:solidFill>
              <a:srgbClr val="0000CC"/>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105481" name="Text Box 8"/>
          <p:cNvSpPr txBox="1">
            <a:spLocks noChangeArrowheads="1"/>
          </p:cNvSpPr>
          <p:nvPr/>
        </p:nvSpPr>
        <p:spPr bwMode="auto">
          <a:xfrm>
            <a:off x="2473325" y="3352800"/>
            <a:ext cx="660507"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0000CC"/>
                </a:solidFill>
                <a:latin typeface="Cambria Math"/>
              </a:rPr>
              <a:t>TD</a:t>
            </a:r>
          </a:p>
        </p:txBody>
      </p:sp>
      <p:sp>
        <p:nvSpPr>
          <p:cNvPr id="105482" name="Text Box 9"/>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a:t>
            </a:r>
            <a:r>
              <a:rPr lang="en-US" altLang="ja-JP" sz="2000" dirty="0">
                <a:solidFill>
                  <a:srgbClr val="FF0000"/>
                </a:solidFill>
                <a:latin typeface="Cambria Math"/>
              </a:rPr>
              <a:t>Polar</a:t>
            </a:r>
            <a:r>
              <a:rPr lang="en-US" altLang="ja-JP" sz="2000" dirty="0">
                <a:latin typeface="Cambria Math"/>
              </a:rPr>
              <a:t> Components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0C5C450B-73C1-B64B-9D17-BDB3455C4C48}" type="slidenum">
              <a:rPr lang="en-US" smtClean="0"/>
              <a:pPr>
                <a:defRPr/>
              </a:pPr>
              <a:t>58</a:t>
            </a:fld>
            <a:endParaRPr lang="en-US"/>
          </a:p>
        </p:txBody>
      </p:sp>
      <p:sp>
        <p:nvSpPr>
          <p:cNvPr id="34818" name="Rectangle 2"/>
          <p:cNvSpPr>
            <a:spLocks noGrp="1" noChangeArrowheads="1"/>
          </p:cNvSpPr>
          <p:nvPr>
            <p:ph type="title"/>
          </p:nvPr>
        </p:nvSpPr>
        <p:spPr>
          <a:xfrm>
            <a:off x="304800" y="152400"/>
            <a:ext cx="3124200" cy="2514600"/>
          </a:xfrm>
        </p:spPr>
        <p:txBody>
          <a:bodyPr/>
          <a:lstStyle/>
          <a:p>
            <a:pPr>
              <a:defRPr/>
            </a:pPr>
            <a:r>
              <a:rPr lang="en-US">
                <a:ea typeface="+mj-ea"/>
                <a:cs typeface="+mj-cs"/>
              </a:rPr>
              <a:t>Miller Index Map, contd.</a:t>
            </a:r>
          </a:p>
        </p:txBody>
      </p:sp>
      <p:graphicFrame>
        <p:nvGraphicFramePr>
          <p:cNvPr id="107522" name="Object 2"/>
          <p:cNvGraphicFramePr>
            <a:graphicFrameLocks noChangeAspect="1"/>
          </p:cNvGraphicFramePr>
          <p:nvPr/>
        </p:nvGraphicFramePr>
        <p:xfrm>
          <a:off x="3276600" y="990600"/>
          <a:ext cx="5437188" cy="5195888"/>
        </p:xfrm>
        <a:graphic>
          <a:graphicData uri="http://schemas.openxmlformats.org/presentationml/2006/ole">
            <mc:AlternateContent xmlns:mc="http://schemas.openxmlformats.org/markup-compatibility/2006">
              <mc:Choice xmlns:v="urn:schemas-microsoft-com:vml" Requires="v">
                <p:oleObj spid="_x0000_s107538" name="Document" r:id="rId4" imgW="0" imgH="0" progId="Word.Document.8">
                  <p:embed/>
                </p:oleObj>
              </mc:Choice>
              <mc:Fallback>
                <p:oleObj name="Document" r:id="rId4" imgW="0" imgH="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990600"/>
                        <a:ext cx="5437188" cy="519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7525"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a:t>
            </a:r>
            <a:r>
              <a:rPr lang="en-US" altLang="ja-JP" sz="2000" dirty="0">
                <a:solidFill>
                  <a:srgbClr val="FF0000"/>
                </a:solidFill>
                <a:latin typeface="Cambria Math"/>
              </a:rPr>
              <a:t>Components </a:t>
            </a:r>
            <a:endParaRPr lang="en-US" altLang="ja-JP" sz="2000" dirty="0">
              <a:latin typeface="Cambria Math"/>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C06720B2-3364-AB49-ACD6-525B7376F7AF}" type="slidenum">
              <a:rPr lang="en-US" smtClean="0"/>
              <a:pPr>
                <a:defRPr/>
              </a:pPr>
              <a:t>6</a:t>
            </a:fld>
            <a:endParaRPr lang="en-US"/>
          </a:p>
        </p:txBody>
      </p:sp>
      <p:sp>
        <p:nvSpPr>
          <p:cNvPr id="3074" name="Rectangle 2"/>
          <p:cNvSpPr>
            <a:spLocks noGrp="1" noChangeArrowheads="1"/>
          </p:cNvSpPr>
          <p:nvPr>
            <p:ph type="title"/>
          </p:nvPr>
        </p:nvSpPr>
        <p:spPr>
          <a:xfrm>
            <a:off x="685800" y="0"/>
            <a:ext cx="7772400" cy="838200"/>
          </a:xfrm>
        </p:spPr>
        <p:txBody>
          <a:bodyPr/>
          <a:lstStyle/>
          <a:p>
            <a:pPr>
              <a:defRPr/>
            </a:pPr>
            <a:r>
              <a:rPr lang="en-US" dirty="0" smtClean="0">
                <a:ea typeface="Cambria Math"/>
                <a:cs typeface="Cambria Math"/>
              </a:rPr>
              <a:t>Orientation Distribution (OD)</a:t>
            </a:r>
            <a:endParaRPr lang="en-US" dirty="0">
              <a:ea typeface="+mj-ea"/>
              <a:cs typeface="+mj-cs"/>
            </a:endParaRPr>
          </a:p>
        </p:txBody>
      </p:sp>
      <p:sp>
        <p:nvSpPr>
          <p:cNvPr id="18436" name="Rectangle 3"/>
          <p:cNvSpPr>
            <a:spLocks noGrp="1" noChangeArrowheads="1"/>
          </p:cNvSpPr>
          <p:nvPr>
            <p:ph type="body" idx="1"/>
          </p:nvPr>
        </p:nvSpPr>
        <p:spPr>
          <a:xfrm>
            <a:off x="152400" y="914400"/>
            <a:ext cx="8839200" cy="5410200"/>
          </a:xfrm>
        </p:spPr>
        <p:txBody>
          <a:bodyPr/>
          <a:lstStyle/>
          <a:p>
            <a:pPr>
              <a:lnSpc>
                <a:spcPct val="90000"/>
              </a:lnSpc>
            </a:pPr>
            <a:r>
              <a:rPr lang="en-US" altLang="ja-JP" sz="1800" dirty="0">
                <a:ea typeface="Cambria Math"/>
                <a:cs typeface="Cambria Math"/>
              </a:rPr>
              <a:t>The Orientation Distribution (OD) is a central concept in texture analysis and anisotropy.</a:t>
            </a:r>
          </a:p>
          <a:p>
            <a:pPr>
              <a:lnSpc>
                <a:spcPct val="90000"/>
              </a:lnSpc>
            </a:pPr>
            <a:r>
              <a:rPr lang="en-US" altLang="ja-JP" sz="1800" i="1" dirty="0">
                <a:ea typeface="Cambria Math"/>
                <a:cs typeface="Cambria Math"/>
              </a:rPr>
              <a:t>Normalized probability* </a:t>
            </a:r>
            <a:r>
              <a:rPr lang="en-US" altLang="ja-JP" sz="1800" i="1" dirty="0" smtClean="0">
                <a:ea typeface="Cambria Math"/>
                <a:cs typeface="Cambria Math"/>
              </a:rPr>
              <a:t>distribution</a:t>
            </a:r>
            <a:r>
              <a:rPr lang="en-US" altLang="ja-JP" sz="1800" dirty="0" smtClean="0">
                <a:ea typeface="Cambria Math"/>
                <a:cs typeface="Cambria Math"/>
              </a:rPr>
              <a:t>, is typically denoted by “</a:t>
            </a:r>
            <a:r>
              <a:rPr lang="en-US" altLang="ja-JP" sz="1800" i="1" dirty="0" smtClean="0">
                <a:latin typeface="Cambria Math"/>
                <a:ea typeface="Cambria Math"/>
                <a:cs typeface="Cambria Math"/>
              </a:rPr>
              <a:t>f</a:t>
            </a:r>
            <a:r>
              <a:rPr lang="en-US" altLang="ja-JP" sz="1800" dirty="0" smtClean="0">
                <a:ea typeface="Cambria Math"/>
                <a:cs typeface="Cambria Math"/>
              </a:rPr>
              <a:t>” </a:t>
            </a:r>
            <a:r>
              <a:rPr lang="en-US" altLang="ja-JP" sz="1800" dirty="0">
                <a:ea typeface="Cambria Math"/>
                <a:cs typeface="Cambria Math"/>
              </a:rPr>
              <a:t>in whatever space is used to parameterize orientation</a:t>
            </a:r>
            <a:r>
              <a:rPr lang="en-US" altLang="ja-JP" sz="1800" dirty="0" smtClean="0">
                <a:ea typeface="Cambria Math"/>
                <a:cs typeface="Cambria Math"/>
              </a:rPr>
              <a:t>, </a:t>
            </a:r>
            <a:r>
              <a:rPr lang="en-US" altLang="ja-JP" sz="1800" i="1" dirty="0" smtClean="0">
                <a:latin typeface="Cambria Math"/>
                <a:ea typeface="Cambria Math"/>
                <a:cs typeface="Cambria Math"/>
              </a:rPr>
              <a:t>g,</a:t>
            </a:r>
            <a:r>
              <a:rPr lang="en-US" altLang="ja-JP" sz="1800" dirty="0" smtClean="0">
                <a:ea typeface="Cambria Math"/>
                <a:cs typeface="Cambria Math"/>
              </a:rPr>
              <a:t> </a:t>
            </a:r>
            <a:r>
              <a:rPr lang="en-US" altLang="ja-JP" sz="1800" dirty="0">
                <a:ea typeface="Cambria Math"/>
                <a:cs typeface="Cambria Math"/>
              </a:rPr>
              <a:t>i.e. </a:t>
            </a:r>
            <a:r>
              <a:rPr lang="en-US" altLang="ja-JP" sz="1800" dirty="0" smtClean="0">
                <a:ea typeface="Cambria Math"/>
                <a:cs typeface="Cambria Math"/>
              </a:rPr>
              <a:t>as a function,</a:t>
            </a:r>
            <a:r>
              <a:rPr lang="en-US" altLang="ja-JP" sz="1800" i="1" dirty="0">
                <a:latin typeface="Cambria Math"/>
                <a:ea typeface="Cambria Math"/>
                <a:cs typeface="Cambria Math"/>
              </a:rPr>
              <a:t> f</a:t>
            </a:r>
            <a:r>
              <a:rPr lang="en-US" altLang="ja-JP" sz="1800" dirty="0">
                <a:latin typeface="Cambria Math"/>
                <a:ea typeface="Cambria Math"/>
                <a:cs typeface="Cambria Math"/>
              </a:rPr>
              <a:t>(</a:t>
            </a:r>
            <a:r>
              <a:rPr lang="en-US" altLang="ja-JP" sz="1800" i="1" dirty="0">
                <a:latin typeface="Cambria Math"/>
                <a:ea typeface="Cambria Math"/>
                <a:cs typeface="Cambria Math"/>
              </a:rPr>
              <a:t>g</a:t>
            </a:r>
            <a:r>
              <a:rPr lang="en-US" altLang="ja-JP" sz="1800" dirty="0" smtClean="0">
                <a:latin typeface="Cambria Math"/>
                <a:ea typeface="Cambria Math"/>
                <a:cs typeface="Cambria Math"/>
              </a:rPr>
              <a:t>)</a:t>
            </a:r>
            <a:r>
              <a:rPr lang="en-US" altLang="ja-JP" sz="1800" dirty="0" smtClean="0">
                <a:ea typeface="Cambria Math"/>
                <a:cs typeface="Cambria Math"/>
              </a:rPr>
              <a:t>, </a:t>
            </a:r>
            <a:r>
              <a:rPr lang="en-US" altLang="ja-JP" sz="1800" dirty="0">
                <a:ea typeface="Cambria Math"/>
                <a:cs typeface="Cambria Math"/>
              </a:rPr>
              <a:t>of three variables.  Typically 3 </a:t>
            </a:r>
            <a:r>
              <a:rPr lang="en-US" altLang="ja-JP" sz="1800" dirty="0" smtClean="0">
                <a:ea typeface="Cambria Math"/>
                <a:cs typeface="Cambria Math"/>
              </a:rPr>
              <a:t>(Bunge) Euler </a:t>
            </a:r>
            <a:r>
              <a:rPr lang="en-US" altLang="ja-JP" sz="1800" dirty="0">
                <a:ea typeface="Cambria Math"/>
                <a:cs typeface="Cambria Math"/>
              </a:rPr>
              <a:t>angles</a:t>
            </a:r>
            <a:r>
              <a:rPr lang="en-US" altLang="ja-JP" sz="1800" dirty="0" smtClean="0">
                <a:ea typeface="Cambria Math"/>
                <a:cs typeface="Cambria Math"/>
              </a:rPr>
              <a:t> are used, hence we write the OD as </a:t>
            </a:r>
            <a:r>
              <a:rPr lang="en-US" altLang="ja-JP" sz="1800" i="1" dirty="0" smtClean="0">
                <a:latin typeface="Cambria Math"/>
                <a:ea typeface="Cambria Math"/>
                <a:cs typeface="Cambria Math"/>
              </a:rPr>
              <a:t>f</a:t>
            </a:r>
            <a:r>
              <a:rPr lang="en-US" altLang="ja-JP" sz="1800" dirty="0" smtClean="0">
                <a:latin typeface="Cambria Math"/>
                <a:ea typeface="Cambria Math"/>
                <a:cs typeface="Cambria Math"/>
              </a:rPr>
              <a:t>(</a:t>
            </a:r>
            <a:r>
              <a:rPr lang="en-US" altLang="ja-JP" sz="1800" i="1" dirty="0" smtClean="0">
                <a:latin typeface="Symbol" charset="2"/>
                <a:ea typeface="Cambria Math"/>
                <a:cs typeface="Cambria Math"/>
              </a:rPr>
              <a:t>f</a:t>
            </a:r>
            <a:r>
              <a:rPr lang="en-US" altLang="ja-JP" sz="1800" i="1" baseline="-25000" dirty="0" smtClean="0">
                <a:ea typeface="Cambria Math"/>
                <a:cs typeface="Cambria Math"/>
              </a:rPr>
              <a:t>1</a:t>
            </a:r>
            <a:r>
              <a:rPr lang="en-US" altLang="ja-JP" sz="1800" i="1" dirty="0" smtClean="0">
                <a:ea typeface="Cambria Math"/>
                <a:cs typeface="Cambria Math"/>
              </a:rPr>
              <a:t>,</a:t>
            </a:r>
            <a:r>
              <a:rPr lang="en-US" altLang="ja-JP" sz="1800" i="1" dirty="0" smtClean="0">
                <a:latin typeface="Symbol" charset="2"/>
                <a:ea typeface="Cambria Math"/>
                <a:cs typeface="Cambria Math"/>
              </a:rPr>
              <a:t>F</a:t>
            </a:r>
            <a:r>
              <a:rPr lang="en-US" altLang="ja-JP" sz="1800" i="1" dirty="0" smtClean="0">
                <a:ea typeface="Cambria Math"/>
                <a:cs typeface="Cambria Math"/>
              </a:rPr>
              <a:t>,</a:t>
            </a:r>
            <a:r>
              <a:rPr lang="en-US" altLang="ja-JP" sz="1800" i="1" dirty="0" smtClean="0">
                <a:latin typeface="Symbol" charset="2"/>
                <a:ea typeface="Cambria Math"/>
                <a:cs typeface="Cambria Math"/>
              </a:rPr>
              <a:t>f</a:t>
            </a:r>
            <a:r>
              <a:rPr lang="en-US" altLang="ja-JP" sz="1800" i="1" baseline="-25000" dirty="0" smtClean="0">
                <a:ea typeface="Cambria Math"/>
                <a:cs typeface="Cambria Math"/>
              </a:rPr>
              <a:t>2</a:t>
            </a:r>
            <a:r>
              <a:rPr lang="en-US" altLang="ja-JP" sz="1800" dirty="0" smtClean="0">
                <a:latin typeface="Cambria Math"/>
                <a:ea typeface="Cambria Math"/>
                <a:cs typeface="Cambria Math"/>
              </a:rPr>
              <a:t>)</a:t>
            </a:r>
            <a:r>
              <a:rPr lang="en-US" altLang="ja-JP" sz="1800" dirty="0" smtClean="0">
                <a:ea typeface="Cambria Math"/>
                <a:cs typeface="Cambria Math"/>
              </a:rPr>
              <a:t>.  </a:t>
            </a:r>
            <a:r>
              <a:rPr lang="en-US" altLang="ja-JP" sz="1800" dirty="0">
                <a:ea typeface="Cambria Math"/>
                <a:cs typeface="Cambria Math"/>
              </a:rPr>
              <a:t>The OD is closely related to the frequency of occurrence of any given texture component, which means that </a:t>
            </a:r>
            <a:r>
              <a:rPr lang="en-US" altLang="ja-JP" sz="1800" i="1" dirty="0" err="1">
                <a:latin typeface="Cambria Math"/>
                <a:ea typeface="Cambria Math"/>
                <a:cs typeface="Cambria Math"/>
              </a:rPr>
              <a:t>f</a:t>
            </a:r>
            <a:r>
              <a:rPr lang="en-US" altLang="ja-JP" sz="1800" dirty="0">
                <a:ea typeface="Cambria Math"/>
                <a:cs typeface="Cambria Math"/>
              </a:rPr>
              <a:t> </a:t>
            </a:r>
            <a:r>
              <a:rPr lang="en-US" altLang="ja-JP" sz="1800" dirty="0" err="1">
                <a:ea typeface="Cambria Math"/>
                <a:cs typeface="Cambria Math"/>
                <a:sym typeface="Symbol" charset="2"/>
              </a:rPr>
              <a:t></a:t>
            </a:r>
            <a:r>
              <a:rPr lang="en-US" altLang="ja-JP" sz="1800" dirty="0">
                <a:ea typeface="Cambria Math"/>
                <a:cs typeface="Cambria Math"/>
                <a:sym typeface="Symbol" charset="2"/>
              </a:rPr>
              <a:t> 0 (very important!).</a:t>
            </a:r>
          </a:p>
          <a:p>
            <a:pPr>
              <a:lnSpc>
                <a:spcPct val="90000"/>
              </a:lnSpc>
            </a:pPr>
            <a:r>
              <a:rPr lang="en-US" altLang="ja-JP" sz="1800" dirty="0">
                <a:ea typeface="Cambria Math"/>
                <a:cs typeface="Cambria Math"/>
                <a:sym typeface="Symbol" charset="2"/>
              </a:rPr>
              <a:t>Probability density (</a:t>
            </a:r>
            <a:r>
              <a:rPr lang="en-US" altLang="ja-JP" sz="1800" dirty="0" smtClean="0">
                <a:ea typeface="Cambria Math"/>
                <a:cs typeface="Cambria Math"/>
                <a:sym typeface="Symbol" charset="2"/>
              </a:rPr>
              <a:t>normalized to have units of </a:t>
            </a:r>
            <a:r>
              <a:rPr lang="en-US" altLang="ja-JP" sz="1800" i="1" dirty="0" smtClean="0">
                <a:ea typeface="Cambria Math"/>
                <a:cs typeface="Cambria Math"/>
                <a:sym typeface="Symbol" charset="2"/>
              </a:rPr>
              <a:t>multiples of a random density</a:t>
            </a:r>
            <a:r>
              <a:rPr lang="en-US" altLang="ja-JP" sz="1800" dirty="0" smtClean="0">
                <a:ea typeface="Cambria Math"/>
                <a:cs typeface="Cambria Math"/>
                <a:sym typeface="Symbol" charset="2"/>
              </a:rPr>
              <a:t>, or </a:t>
            </a:r>
            <a:r>
              <a:rPr lang="en-US" altLang="ja-JP" sz="1800" i="1" dirty="0" smtClean="0">
                <a:ea typeface="Cambria Math"/>
                <a:cs typeface="Cambria Math"/>
                <a:sym typeface="Symbol" charset="2"/>
              </a:rPr>
              <a:t>MRD</a:t>
            </a:r>
            <a:r>
              <a:rPr lang="en-US" altLang="ja-JP" sz="1800" dirty="0" smtClean="0">
                <a:ea typeface="Cambria Math"/>
                <a:cs typeface="Cambria Math"/>
                <a:sym typeface="Symbol" charset="2"/>
              </a:rPr>
              <a:t>) </a:t>
            </a:r>
            <a:r>
              <a:rPr lang="en-US" altLang="ja-JP" sz="1800" dirty="0">
                <a:ea typeface="Cambria Math"/>
                <a:cs typeface="Cambria Math"/>
                <a:sym typeface="Symbol" charset="2"/>
              </a:rPr>
              <a:t>of finding a given orientation (specified by all 3 parameters) is given </a:t>
            </a:r>
            <a:r>
              <a:rPr lang="en-US" altLang="ja-JP" sz="1800" dirty="0">
                <a:solidFill>
                  <a:srgbClr val="000000"/>
                </a:solidFill>
                <a:ea typeface="Cambria Math"/>
                <a:cs typeface="Cambria Math"/>
                <a:sym typeface="Symbol" charset="2"/>
              </a:rPr>
              <a:t>by the value of the OD function, </a:t>
            </a:r>
            <a:r>
              <a:rPr lang="en-US" altLang="ja-JP" sz="1800" i="1" dirty="0">
                <a:solidFill>
                  <a:srgbClr val="000000"/>
                </a:solidFill>
                <a:latin typeface="Cambria Math"/>
                <a:ea typeface="Cambria Math"/>
                <a:cs typeface="Cambria Math"/>
              </a:rPr>
              <a:t>f</a:t>
            </a:r>
            <a:r>
              <a:rPr lang="en-US" altLang="ja-JP" sz="1800" dirty="0">
                <a:solidFill>
                  <a:srgbClr val="000000"/>
                </a:solidFill>
                <a:ea typeface="Cambria Math"/>
                <a:cs typeface="Cambria Math"/>
                <a:sym typeface="Symbol" charset="2"/>
              </a:rPr>
              <a:t>.</a:t>
            </a:r>
            <a:r>
              <a:rPr lang="en-US" altLang="ja-JP" sz="1800" dirty="0">
                <a:solidFill>
                  <a:srgbClr val="000000"/>
                </a:solidFill>
                <a:ea typeface="Cambria Math"/>
                <a:cs typeface="Cambria Math"/>
              </a:rPr>
              <a:t> </a:t>
            </a:r>
            <a:r>
              <a:rPr lang="en-US" altLang="ja-JP" sz="1800" i="1" dirty="0" smtClean="0">
                <a:ea typeface="Cambria Math"/>
                <a:cs typeface="Cambria Math"/>
                <a:sym typeface="Symbol" charset="2"/>
              </a:rPr>
              <a:t>Multiples </a:t>
            </a:r>
            <a:r>
              <a:rPr lang="en-US" altLang="ja-JP" sz="1800" i="1" dirty="0">
                <a:ea typeface="Cambria Math"/>
                <a:cs typeface="Cambria Math"/>
                <a:sym typeface="Symbol" charset="2"/>
              </a:rPr>
              <a:t>of a </a:t>
            </a:r>
            <a:r>
              <a:rPr lang="en-US" altLang="ja-JP" sz="1800" i="1" dirty="0" smtClean="0">
                <a:ea typeface="Cambria Math"/>
                <a:cs typeface="Cambria Math"/>
                <a:sym typeface="Symbol" charset="2"/>
              </a:rPr>
              <a:t>uniform density</a:t>
            </a:r>
            <a:r>
              <a:rPr lang="en-US" altLang="ja-JP" sz="1800" dirty="0">
                <a:ea typeface="Cambria Math"/>
                <a:cs typeface="Cambria Math"/>
                <a:sym typeface="Symbol" charset="2"/>
              </a:rPr>
              <a:t>, or </a:t>
            </a:r>
            <a:r>
              <a:rPr lang="en-US" altLang="ja-JP" sz="1800" i="1" dirty="0" smtClean="0">
                <a:ea typeface="Cambria Math"/>
                <a:cs typeface="Cambria Math"/>
                <a:sym typeface="Symbol" charset="2"/>
              </a:rPr>
              <a:t>MUD</a:t>
            </a:r>
            <a:r>
              <a:rPr lang="en-US" altLang="ja-JP" sz="1800" dirty="0" smtClean="0">
                <a:ea typeface="Cambria Math"/>
                <a:cs typeface="Cambria Math"/>
                <a:sym typeface="Symbol" charset="2"/>
              </a:rPr>
              <a:t>, is another exactly equivalent unit.</a:t>
            </a:r>
            <a:endParaRPr lang="en-US" altLang="ja-JP" sz="1800" dirty="0">
              <a:solidFill>
                <a:srgbClr val="000000"/>
              </a:solidFill>
              <a:ea typeface="Cambria Math"/>
              <a:cs typeface="Cambria Math"/>
            </a:endParaRPr>
          </a:p>
          <a:p>
            <a:pPr>
              <a:lnSpc>
                <a:spcPct val="90000"/>
              </a:lnSpc>
            </a:pPr>
            <a:r>
              <a:rPr lang="en-US" altLang="ja-JP" sz="1800" i="1" dirty="0">
                <a:ea typeface="Cambria Math"/>
                <a:cs typeface="Cambria Math"/>
              </a:rPr>
              <a:t>OD</a:t>
            </a:r>
            <a:r>
              <a:rPr lang="en-US" altLang="ja-JP" sz="1800" dirty="0">
                <a:ea typeface="Cambria Math"/>
                <a:cs typeface="Cambria Math"/>
              </a:rPr>
              <a:t>s can be defined mathematically in any space appropriate to </a:t>
            </a:r>
            <a:r>
              <a:rPr lang="en-US" altLang="ja-JP" sz="1800" dirty="0" smtClean="0">
                <a:ea typeface="Cambria Math"/>
                <a:cs typeface="Cambria Math"/>
              </a:rPr>
              <a:t>a continuous </a:t>
            </a:r>
            <a:r>
              <a:rPr lang="en-US" altLang="ja-JP" sz="1800" dirty="0">
                <a:ea typeface="Cambria Math"/>
                <a:cs typeface="Cambria Math"/>
              </a:rPr>
              <a:t>description of rotations (Euler angles, axis-angle, Rodrigues vectors, unit quaternions).  The Euler angle space is generally used because the series expansion representation depends on the generalized spherical harmonics.</a:t>
            </a:r>
          </a:p>
          <a:p>
            <a:pPr>
              <a:lnSpc>
                <a:spcPct val="90000"/>
              </a:lnSpc>
            </a:pPr>
            <a:r>
              <a:rPr lang="en-US" altLang="ja-JP" sz="1800" dirty="0">
                <a:ea typeface="Cambria Math"/>
                <a:cs typeface="Cambria Math"/>
              </a:rPr>
              <a:t>Remember that the space used to describe the </a:t>
            </a:r>
            <a:r>
              <a:rPr lang="en-US" altLang="ja-JP" sz="1800" i="1" dirty="0">
                <a:ea typeface="Cambria Math"/>
                <a:cs typeface="Cambria Math"/>
              </a:rPr>
              <a:t>OD </a:t>
            </a:r>
            <a:r>
              <a:rPr lang="en-US" altLang="ja-JP" sz="1800" dirty="0">
                <a:ea typeface="Cambria Math"/>
                <a:cs typeface="Cambria Math"/>
              </a:rPr>
              <a:t>is always periodic, although this is not always obvious (e.g. in Rodrigues vector space)</a:t>
            </a:r>
            <a:r>
              <a:rPr lang="en-US" altLang="ja-JP" sz="1800" dirty="0" smtClean="0">
                <a:ea typeface="Cambria Math"/>
                <a:cs typeface="Cambria Math"/>
              </a:rPr>
              <a:t>.</a:t>
            </a:r>
          </a:p>
          <a:p>
            <a:pPr>
              <a:lnSpc>
                <a:spcPct val="90000"/>
              </a:lnSpc>
            </a:pPr>
            <a:r>
              <a:rPr lang="en-US" altLang="ja-JP" sz="1800" dirty="0" smtClean="0">
                <a:ea typeface="Cambria Math"/>
                <a:cs typeface="Cambria Math"/>
              </a:rPr>
              <a:t>In terms of data, think of taking measurements of orientation at individual points in an EBSD map (in the form of Euler angles) and binning them in a gridded orientation space, then normalizing the values in MRD units, then making contour plots.</a:t>
            </a:r>
            <a:endParaRPr lang="en-US" altLang="ja-JP" sz="1800" dirty="0">
              <a:ea typeface="Cambria Math"/>
              <a:cs typeface="Cambria Math"/>
            </a:endParaRPr>
          </a:p>
        </p:txBody>
      </p:sp>
      <p:sp>
        <p:nvSpPr>
          <p:cNvPr id="18437"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solidFill>
                  <a:srgbClr val="FF0000"/>
                </a:solidFill>
                <a:latin typeface="Cambria Math"/>
              </a:rPr>
              <a:t>Concept</a:t>
            </a:r>
            <a:r>
              <a:rPr lang="en-US" altLang="ja-JP" sz="2000" dirty="0">
                <a:latin typeface="Cambria Math"/>
              </a:rPr>
              <a: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Components </a:t>
            </a:r>
          </a:p>
        </p:txBody>
      </p:sp>
      <p:sp>
        <p:nvSpPr>
          <p:cNvPr id="18438" name="Text Box 5"/>
          <p:cNvSpPr txBox="1">
            <a:spLocks noChangeArrowheads="1"/>
          </p:cNvSpPr>
          <p:nvPr/>
        </p:nvSpPr>
        <p:spPr bwMode="auto">
          <a:xfrm>
            <a:off x="609600" y="6110288"/>
            <a:ext cx="7551178" cy="307777"/>
          </a:xfrm>
          <a:prstGeom prst="rect">
            <a:avLst/>
          </a:prstGeom>
          <a:noFill/>
          <a:ln w="9525">
            <a:noFill/>
            <a:miter lim="800000"/>
            <a:headEnd/>
            <a:tailEnd/>
          </a:ln>
        </p:spPr>
        <p:txBody>
          <a:bodyPr wrap="none">
            <a:prstTxWarp prst="textNoShape">
              <a:avLst/>
            </a:prstTxWarp>
            <a:spAutoFit/>
          </a:bodyPr>
          <a:lstStyle/>
          <a:p>
            <a:r>
              <a:rPr lang="en-US" altLang="ja-JP" sz="1400" dirty="0">
                <a:latin typeface="Calibri"/>
              </a:rPr>
              <a:t>*A typical OD(f) has a different normalization than a standard probability distribution; see later slides</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7EF2EC8-FA32-434D-A163-FEDE560F0A17}" type="slidenum">
              <a:rPr lang="en-US" smtClean="0"/>
              <a:pPr>
                <a:defRPr/>
              </a:pPr>
              <a:t>7</a:t>
            </a:fld>
            <a:endParaRPr lang="en-US"/>
          </a:p>
        </p:txBody>
      </p:sp>
      <p:sp>
        <p:nvSpPr>
          <p:cNvPr id="11266" name="Rectangle 2"/>
          <p:cNvSpPr>
            <a:spLocks noGrp="1" noChangeArrowheads="1"/>
          </p:cNvSpPr>
          <p:nvPr>
            <p:ph type="title"/>
          </p:nvPr>
        </p:nvSpPr>
        <p:spPr/>
        <p:txBody>
          <a:bodyPr/>
          <a:lstStyle/>
          <a:p>
            <a:pPr>
              <a:defRPr/>
            </a:pPr>
            <a:r>
              <a:rPr lang="en-US">
                <a:ea typeface="+mj-ea"/>
                <a:cs typeface="+mj-cs"/>
              </a:rPr>
              <a:t>Meaning of an OD</a:t>
            </a:r>
          </a:p>
        </p:txBody>
      </p:sp>
      <p:sp>
        <p:nvSpPr>
          <p:cNvPr id="20484" name="Rectangle 3"/>
          <p:cNvSpPr>
            <a:spLocks noGrp="1" noChangeArrowheads="1"/>
          </p:cNvSpPr>
          <p:nvPr>
            <p:ph type="body" idx="1"/>
          </p:nvPr>
        </p:nvSpPr>
        <p:spPr>
          <a:xfrm>
            <a:off x="685800" y="1295400"/>
            <a:ext cx="7772400" cy="4800600"/>
          </a:xfrm>
        </p:spPr>
        <p:txBody>
          <a:bodyPr/>
          <a:lstStyle/>
          <a:p>
            <a:pPr>
              <a:lnSpc>
                <a:spcPct val="90000"/>
              </a:lnSpc>
            </a:pPr>
            <a:r>
              <a:rPr lang="en-US" altLang="ja-JP" sz="2400"/>
              <a:t>Each </a:t>
            </a:r>
            <a:r>
              <a:rPr lang="en-US" altLang="ja-JP" sz="2400" b="1">
                <a:solidFill>
                  <a:srgbClr val="E4082B"/>
                </a:solidFill>
              </a:rPr>
              <a:t>point </a:t>
            </a:r>
            <a:r>
              <a:rPr lang="en-US" altLang="ja-JP" sz="2400"/>
              <a:t>in the orientation distribution represents a </a:t>
            </a:r>
            <a:r>
              <a:rPr lang="en-US" altLang="ja-JP" sz="2400" b="1">
                <a:solidFill>
                  <a:srgbClr val="E4082B"/>
                </a:solidFill>
              </a:rPr>
              <a:t>single specific orientation </a:t>
            </a:r>
            <a:r>
              <a:rPr lang="en-US" altLang="ja-JP" sz="2400"/>
              <a:t>or </a:t>
            </a:r>
            <a:r>
              <a:rPr lang="en-US" altLang="ja-JP" sz="2400" b="1"/>
              <a:t>texture component</a:t>
            </a:r>
            <a:r>
              <a:rPr lang="en-US" altLang="ja-JP" sz="2400"/>
              <a:t>.  </a:t>
            </a:r>
          </a:p>
          <a:p>
            <a:pPr>
              <a:lnSpc>
                <a:spcPct val="90000"/>
              </a:lnSpc>
            </a:pPr>
            <a:r>
              <a:rPr lang="en-US" altLang="ja-JP" sz="2400"/>
              <a:t>Most properties depend on the complete orientation (all 3 Euler angles matter), therefore must have the OD to predict properties.  Pole figures, for example, are not enough.</a:t>
            </a:r>
          </a:p>
          <a:p>
            <a:pPr>
              <a:lnSpc>
                <a:spcPct val="90000"/>
              </a:lnSpc>
            </a:pPr>
            <a:r>
              <a:rPr lang="en-US" altLang="ja-JP" sz="2400"/>
              <a:t>Can use the OD information to determine presence/absence of components, volume fractions, predict anisotropic properties of polycrystals.</a:t>
            </a:r>
          </a:p>
          <a:p>
            <a:pPr>
              <a:lnSpc>
                <a:spcPct val="90000"/>
              </a:lnSpc>
            </a:pPr>
            <a:r>
              <a:rPr lang="en-US" altLang="ja-JP" sz="2400"/>
              <a:t>Note that we </a:t>
            </a:r>
            <a:r>
              <a:rPr lang="en-US" altLang="ja-JP" sz="2400" i="1"/>
              <a:t>also </a:t>
            </a:r>
            <a:r>
              <a:rPr lang="en-US" altLang="ja-JP" sz="2400"/>
              <a:t>need the microstructure in order to predict anisotropic properties.</a:t>
            </a:r>
          </a:p>
        </p:txBody>
      </p:sp>
      <p:sp>
        <p:nvSpPr>
          <p:cNvPr id="20485"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solidFill>
                  <a:srgbClr val="FF0000"/>
                </a:solidFill>
                <a:latin typeface="Cambria Math"/>
              </a:rPr>
              <a:t>Concept</a:t>
            </a:r>
            <a:r>
              <a:rPr lang="en-US" altLang="ja-JP" sz="2000" dirty="0">
                <a:latin typeface="Cambria Math"/>
              </a:rPr>
              <a: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Components </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76200" y="76200"/>
            <a:ext cx="685800" cy="457200"/>
          </a:xfrm>
        </p:spPr>
        <p:txBody>
          <a:bodyPr/>
          <a:lstStyle/>
          <a:p>
            <a:pPr algn="l">
              <a:defRPr/>
            </a:pPr>
            <a:fld id="{57B9205F-9B30-944F-B2E6-9D9D1CF92112}" type="slidenum">
              <a:rPr lang="en-US" smtClean="0"/>
              <a:pPr algn="l">
                <a:defRPr/>
              </a:pPr>
              <a:t>8</a:t>
            </a:fld>
            <a:endParaRPr lang="en-US"/>
          </a:p>
        </p:txBody>
      </p:sp>
      <p:sp>
        <p:nvSpPr>
          <p:cNvPr id="29698" name="Rectangle 2"/>
          <p:cNvSpPr>
            <a:spLocks noGrp="1" noChangeArrowheads="1"/>
          </p:cNvSpPr>
          <p:nvPr>
            <p:ph type="title"/>
          </p:nvPr>
        </p:nvSpPr>
        <p:spPr>
          <a:xfrm>
            <a:off x="381000" y="0"/>
            <a:ext cx="8458200" cy="914400"/>
          </a:xfrm>
        </p:spPr>
        <p:txBody>
          <a:bodyPr/>
          <a:lstStyle/>
          <a:p>
            <a:pPr>
              <a:defRPr/>
            </a:pPr>
            <a:r>
              <a:rPr lang="en-US" sz="3600">
                <a:ea typeface="+mj-ea"/>
                <a:cs typeface="+mj-cs"/>
              </a:rPr>
              <a:t>Orientation Distribution Function (ODF)</a:t>
            </a:r>
            <a:endParaRPr lang="en-US">
              <a:ea typeface="+mj-ea"/>
              <a:cs typeface="+mj-cs"/>
            </a:endParaRPr>
          </a:p>
        </p:txBody>
      </p:sp>
      <p:sp>
        <p:nvSpPr>
          <p:cNvPr id="22532" name="Rectangle 3"/>
          <p:cNvSpPr>
            <a:spLocks noGrp="1" noChangeArrowheads="1"/>
          </p:cNvSpPr>
          <p:nvPr>
            <p:ph type="body" idx="1"/>
          </p:nvPr>
        </p:nvSpPr>
        <p:spPr>
          <a:xfrm>
            <a:off x="457200" y="1066800"/>
            <a:ext cx="8001000" cy="3962400"/>
          </a:xfrm>
        </p:spPr>
        <p:txBody>
          <a:bodyPr/>
          <a:lstStyle/>
          <a:p>
            <a:pPr>
              <a:lnSpc>
                <a:spcPct val="90000"/>
              </a:lnSpc>
            </a:pPr>
            <a:r>
              <a:rPr lang="en-US" altLang="ja-JP" sz="1800" smtClean="0"/>
              <a:t>A mathematical function is always available to describe the (continuous) orientation density; this is known as an “orientation distribution function” (</a:t>
            </a:r>
            <a:r>
              <a:rPr lang="en-US" altLang="ja-JP" sz="1800" i="1" smtClean="0"/>
              <a:t>ODF</a:t>
            </a:r>
            <a:r>
              <a:rPr lang="en-US" altLang="ja-JP" sz="1800" smtClean="0"/>
              <a:t>).  Properly speaking, any texture can be described by an OD but “ODF” should only be used if a functional form has been fitted to the data.</a:t>
            </a:r>
          </a:p>
          <a:p>
            <a:pPr>
              <a:lnSpc>
                <a:spcPct val="90000"/>
              </a:lnSpc>
            </a:pPr>
            <a:r>
              <a:rPr lang="en-US" altLang="ja-JP" sz="1800" smtClean="0"/>
              <a:t>From probability theory, however, remember that, strictly speaking, the term “</a:t>
            </a:r>
            <a:r>
              <a:rPr lang="en-US" altLang="ja-JP" sz="1800" i="1" smtClean="0"/>
              <a:t>distribution function”</a:t>
            </a:r>
            <a:r>
              <a:rPr lang="en-US" altLang="ja-JP" sz="1800" smtClean="0"/>
              <a:t> is reserved for the cumulative frequency curve (only used for volume fractions in this context) whereas the </a:t>
            </a:r>
            <a:r>
              <a:rPr lang="en-US" altLang="ja-JP" sz="1800" i="1" smtClean="0"/>
              <a:t>ODF </a:t>
            </a:r>
            <a:r>
              <a:rPr lang="en-US" altLang="ja-JP" sz="1800" smtClean="0"/>
              <a:t>that we shall use is actually a </a:t>
            </a:r>
            <a:r>
              <a:rPr lang="en-US" altLang="ja-JP" sz="1800" i="1" smtClean="0"/>
              <a:t>probability density</a:t>
            </a:r>
            <a:r>
              <a:rPr lang="en-US" altLang="ja-JP" sz="1800" smtClean="0"/>
              <a:t> but normalized in a different way so that a randomly (uniformly) oriented material exhibits a level (intensity) of unity.  Such a normalization is different than that for a true probability density (i.e. such that the area under the curve is equal to one - to be discussed later).</a:t>
            </a:r>
          </a:p>
          <a:p>
            <a:pPr>
              <a:lnSpc>
                <a:spcPct val="90000"/>
              </a:lnSpc>
            </a:pPr>
            <a:r>
              <a:rPr lang="en-US" altLang="ja-JP" sz="1800" smtClean="0"/>
              <a:t>Historically, </a:t>
            </a:r>
            <a:r>
              <a:rPr lang="en-US" altLang="ja-JP" sz="1800" i="1" smtClean="0"/>
              <a:t>ODF </a:t>
            </a:r>
            <a:r>
              <a:rPr lang="en-US" altLang="ja-JP" sz="1800" smtClean="0"/>
              <a:t>was associated with the series expansion method for fitting coefficients of generalized spherical harmonics [functions] to pole figure data*.  The set of harmonics+coefficients constitute a mathematical function describing the texture.  Fourier transforms represent an analogous operation for 1D data.</a:t>
            </a:r>
          </a:p>
        </p:txBody>
      </p:sp>
      <p:sp>
        <p:nvSpPr>
          <p:cNvPr id="22533"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solidFill>
                  <a:srgbClr val="FF0000"/>
                </a:solidFill>
                <a:latin typeface="Cambria Math"/>
              </a:rPr>
              <a:t>Concept</a:t>
            </a:r>
            <a:r>
              <a:rPr lang="en-US" altLang="ja-JP" sz="2000" dirty="0">
                <a:latin typeface="Cambria Math"/>
              </a:rPr>
              <a: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Components </a:t>
            </a:r>
          </a:p>
        </p:txBody>
      </p:sp>
      <p:sp>
        <p:nvSpPr>
          <p:cNvPr id="22534" name="Text Box 5"/>
          <p:cNvSpPr txBox="1">
            <a:spLocks noChangeArrowheads="1"/>
          </p:cNvSpPr>
          <p:nvPr/>
        </p:nvSpPr>
        <p:spPr bwMode="auto">
          <a:xfrm>
            <a:off x="1460500" y="5530850"/>
            <a:ext cx="4379099" cy="646331"/>
          </a:xfrm>
          <a:prstGeom prst="rect">
            <a:avLst/>
          </a:prstGeom>
          <a:noFill/>
          <a:ln w="9525">
            <a:noFill/>
            <a:miter lim="800000"/>
            <a:headEnd/>
            <a:tailEnd/>
          </a:ln>
        </p:spPr>
        <p:txBody>
          <a:bodyPr wrap="none">
            <a:prstTxWarp prst="textNoShape">
              <a:avLst/>
            </a:prstTxWarp>
            <a:spAutoFit/>
          </a:bodyPr>
          <a:lstStyle/>
          <a:p>
            <a:r>
              <a:rPr lang="en-US" altLang="ja-JP" sz="1800" dirty="0">
                <a:latin typeface="Calibri"/>
              </a:rPr>
              <a:t>  *H. J. Bunge: </a:t>
            </a:r>
            <a:r>
              <a:rPr lang="en-US" altLang="ja-JP" sz="1800" i="1" dirty="0">
                <a:latin typeface="Calibri"/>
              </a:rPr>
              <a:t>Z. Metall</a:t>
            </a:r>
            <a:r>
              <a:rPr lang="en-US" altLang="ja-JP" sz="1800" dirty="0">
                <a:latin typeface="Calibri"/>
              </a:rPr>
              <a:t>. </a:t>
            </a:r>
            <a:r>
              <a:rPr lang="en-US" altLang="ja-JP" sz="1800" b="1" dirty="0">
                <a:latin typeface="Calibri"/>
              </a:rPr>
              <a:t>56</a:t>
            </a:r>
            <a:r>
              <a:rPr lang="en-US" altLang="ja-JP" sz="1800" dirty="0">
                <a:latin typeface="Calibri"/>
              </a:rPr>
              <a:t>, (1965), p. 872.</a:t>
            </a:r>
          </a:p>
          <a:p>
            <a:r>
              <a:rPr lang="en-US" altLang="ja-JP" sz="1800" dirty="0">
                <a:latin typeface="Calibri"/>
              </a:rPr>
              <a:t>  *R. J. Roe: </a:t>
            </a:r>
            <a:r>
              <a:rPr lang="en-US" altLang="ja-JP" sz="1800" i="1" dirty="0">
                <a:latin typeface="Calibri"/>
              </a:rPr>
              <a:t>J. Appl. Phys</a:t>
            </a:r>
            <a:r>
              <a:rPr lang="en-US" altLang="ja-JP" sz="1800" dirty="0">
                <a:latin typeface="Calibri"/>
              </a:rPr>
              <a:t>. </a:t>
            </a:r>
            <a:r>
              <a:rPr lang="en-US" altLang="ja-JP" sz="1800" b="1" dirty="0">
                <a:latin typeface="Calibri"/>
              </a:rPr>
              <a:t>36</a:t>
            </a:r>
            <a:r>
              <a:rPr lang="en-US" altLang="ja-JP" sz="1800" dirty="0">
                <a:latin typeface="Calibri"/>
              </a:rPr>
              <a:t>, (1965), p. 2024.</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6200" y="76200"/>
            <a:ext cx="685800" cy="457200"/>
          </a:xfrm>
        </p:spPr>
        <p:txBody>
          <a:bodyPr/>
          <a:lstStyle/>
          <a:p>
            <a:pPr algn="l">
              <a:defRPr/>
            </a:pPr>
            <a:fld id="{75FBC6D5-2152-524B-9312-277327620790}" type="slidenum">
              <a:rPr lang="en-US" smtClean="0"/>
              <a:pPr algn="l">
                <a:defRPr/>
              </a:pPr>
              <a:t>9</a:t>
            </a:fld>
            <a:endParaRPr lang="en-US"/>
          </a:p>
        </p:txBody>
      </p:sp>
      <p:sp>
        <p:nvSpPr>
          <p:cNvPr id="57346" name="Rectangle 2"/>
          <p:cNvSpPr>
            <a:spLocks noGrp="1" noChangeArrowheads="1"/>
          </p:cNvSpPr>
          <p:nvPr>
            <p:ph type="title"/>
          </p:nvPr>
        </p:nvSpPr>
        <p:spPr>
          <a:xfrm>
            <a:off x="533400" y="0"/>
            <a:ext cx="8458200" cy="1143000"/>
          </a:xfrm>
        </p:spPr>
        <p:txBody>
          <a:bodyPr/>
          <a:lstStyle/>
          <a:p>
            <a:pPr>
              <a:defRPr/>
            </a:pPr>
            <a:r>
              <a:rPr lang="en-US" sz="4000" smtClean="0"/>
              <a:t>Orientation Space: Why Euler Angles?</a:t>
            </a:r>
          </a:p>
        </p:txBody>
      </p:sp>
      <p:sp>
        <p:nvSpPr>
          <p:cNvPr id="24580" name="Rectangle 3"/>
          <p:cNvSpPr>
            <a:spLocks noGrp="1" noChangeArrowheads="1"/>
          </p:cNvSpPr>
          <p:nvPr>
            <p:ph type="body" idx="1"/>
          </p:nvPr>
        </p:nvSpPr>
        <p:spPr>
          <a:xfrm>
            <a:off x="381000" y="1143000"/>
            <a:ext cx="5181600" cy="5105400"/>
          </a:xfrm>
        </p:spPr>
        <p:txBody>
          <a:bodyPr/>
          <a:lstStyle/>
          <a:p>
            <a:r>
              <a:rPr lang="en-US" altLang="ja-JP" sz="1600" dirty="0"/>
              <a:t>Why use Euler angles, when many other variables could be used for orientations?</a:t>
            </a:r>
          </a:p>
          <a:p>
            <a:r>
              <a:rPr lang="en-US" altLang="ja-JP" sz="1600" dirty="0"/>
              <a:t>The solution of the problem of calculating ODs from pole figure data was solved by Bunge and Roe by exploiting the mathematically convenient features of the generalized spherical harmonics, which were developed with </a:t>
            </a:r>
            <a:r>
              <a:rPr lang="en-US" altLang="ja-JP" sz="1600" i="1" dirty="0"/>
              <a:t>Euler angles</a:t>
            </a:r>
            <a:r>
              <a:rPr lang="en-US" altLang="ja-JP" sz="1600" dirty="0"/>
              <a:t>.  Finding the values of coefficients of the harmonic functions made it into a linear programming problem, solvable on the computers of the time.</a:t>
            </a:r>
          </a:p>
          <a:p>
            <a:r>
              <a:rPr lang="en-US" altLang="ja-JP" sz="1600" dirty="0"/>
              <a:t>Generalized spherical harmonics are the same functions used to describe electron </a:t>
            </a:r>
            <a:r>
              <a:rPr lang="en-US" altLang="ja-JP" sz="1600" dirty="0" err="1"/>
              <a:t>orbitals</a:t>
            </a:r>
            <a:r>
              <a:rPr lang="en-US" altLang="ja-JP" sz="1600" dirty="0"/>
              <a:t> in quantum physics.</a:t>
            </a:r>
          </a:p>
          <a:p>
            <a:r>
              <a:rPr lang="en-US" altLang="ja-JP" sz="1600" dirty="0"/>
              <a:t>If you are interested in a challenging mathematical problem, find a set of orthogonal functions that can be used with any of the other parameterizations (</a:t>
            </a:r>
            <a:r>
              <a:rPr lang="en-US" altLang="ja-JP" sz="1600" dirty="0" err="1"/>
              <a:t>Rodrigues</a:t>
            </a:r>
            <a:r>
              <a:rPr lang="en-US" altLang="ja-JP" sz="1600" dirty="0"/>
              <a:t>, quaternion etc.).  See e.g. </a:t>
            </a:r>
            <a:r>
              <a:rPr lang="en-US" altLang="ja-JP" sz="1600" dirty="0">
                <a:solidFill>
                  <a:srgbClr val="660066"/>
                </a:solidFill>
              </a:rPr>
              <a:t>Mason, J. K. and C. A. </a:t>
            </a:r>
            <a:r>
              <a:rPr lang="en-US" altLang="ja-JP" sz="1600" dirty="0" err="1">
                <a:solidFill>
                  <a:srgbClr val="660066"/>
                </a:solidFill>
              </a:rPr>
              <a:t>Schuh</a:t>
            </a:r>
            <a:r>
              <a:rPr lang="en-US" altLang="ja-JP" sz="1600" dirty="0">
                <a:solidFill>
                  <a:srgbClr val="660066"/>
                </a:solidFill>
              </a:rPr>
              <a:t> (2008). "</a:t>
            </a:r>
            <a:r>
              <a:rPr lang="en-US" altLang="ja-JP" sz="1600" dirty="0" err="1">
                <a:solidFill>
                  <a:srgbClr val="660066"/>
                </a:solidFill>
              </a:rPr>
              <a:t>Hyperspherical</a:t>
            </a:r>
            <a:r>
              <a:rPr lang="en-US" altLang="ja-JP" sz="1600" dirty="0">
                <a:solidFill>
                  <a:srgbClr val="660066"/>
                </a:solidFill>
              </a:rPr>
              <a:t> harmonics for the representation of crystallographic texture." </a:t>
            </a:r>
            <a:r>
              <a:rPr lang="en-US" altLang="ja-JP" sz="1600" i="1" dirty="0" err="1">
                <a:solidFill>
                  <a:srgbClr val="660066"/>
                </a:solidFill>
              </a:rPr>
              <a:t>Acta</a:t>
            </a:r>
            <a:r>
              <a:rPr lang="en-US" altLang="ja-JP" sz="1600" i="1" dirty="0">
                <a:solidFill>
                  <a:srgbClr val="660066"/>
                </a:solidFill>
              </a:rPr>
              <a:t> </a:t>
            </a:r>
            <a:r>
              <a:rPr lang="en-US" altLang="ja-JP" sz="1600" i="1" dirty="0" err="1">
                <a:solidFill>
                  <a:srgbClr val="660066"/>
                </a:solidFill>
              </a:rPr>
              <a:t>materialia</a:t>
            </a:r>
            <a:r>
              <a:rPr lang="en-US" altLang="ja-JP" sz="1600" dirty="0">
                <a:solidFill>
                  <a:srgbClr val="660066"/>
                </a:solidFill>
              </a:rPr>
              <a:t> </a:t>
            </a:r>
            <a:r>
              <a:rPr lang="en-US" altLang="ja-JP" sz="1600" b="1" dirty="0" smtClean="0">
                <a:solidFill>
                  <a:srgbClr val="660066"/>
                </a:solidFill>
              </a:rPr>
              <a:t>56</a:t>
            </a:r>
            <a:r>
              <a:rPr lang="en-US" altLang="ja-JP" sz="1600" dirty="0" smtClean="0">
                <a:solidFill>
                  <a:srgbClr val="660066"/>
                </a:solidFill>
              </a:rPr>
              <a:t> </a:t>
            </a:r>
            <a:r>
              <a:rPr lang="en-US" altLang="ja-JP" sz="1600" dirty="0">
                <a:solidFill>
                  <a:srgbClr val="660066"/>
                </a:solidFill>
              </a:rPr>
              <a:t>6141-6155</a:t>
            </a:r>
            <a:r>
              <a:rPr lang="en-US" altLang="ja-JP" sz="1600" dirty="0"/>
              <a:t>.</a:t>
            </a:r>
          </a:p>
        </p:txBody>
      </p:sp>
      <p:sp>
        <p:nvSpPr>
          <p:cNvPr id="24581"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solidFill>
                  <a:srgbClr val="FF0000"/>
                </a:solidFill>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Components </a:t>
            </a:r>
          </a:p>
        </p:txBody>
      </p:sp>
      <p:pic>
        <p:nvPicPr>
          <p:cNvPr id="24582" name="Picture 5" descr="Spherical_Harmonics"/>
          <p:cNvPicPr>
            <a:picLocks noChangeAspect="1" noChangeArrowheads="1"/>
          </p:cNvPicPr>
          <p:nvPr/>
        </p:nvPicPr>
        <p:blipFill>
          <a:blip r:embed="rId3"/>
          <a:srcRect/>
          <a:stretch>
            <a:fillRect/>
          </a:stretch>
        </p:blipFill>
        <p:spPr bwMode="auto">
          <a:xfrm>
            <a:off x="5854700" y="2209800"/>
            <a:ext cx="3289300" cy="3295650"/>
          </a:xfrm>
          <a:prstGeom prst="rect">
            <a:avLst/>
          </a:prstGeom>
          <a:noFill/>
          <a:ln w="9525">
            <a:noFill/>
            <a:miter lim="800000"/>
            <a:headEnd/>
            <a:tailEnd/>
          </a:ln>
        </p:spPr>
      </p:pic>
      <p:sp>
        <p:nvSpPr>
          <p:cNvPr id="24583" name="Rectangle 6"/>
          <p:cNvSpPr>
            <a:spLocks noChangeArrowheads="1"/>
          </p:cNvSpPr>
          <p:nvPr/>
        </p:nvSpPr>
        <p:spPr bwMode="auto">
          <a:xfrm>
            <a:off x="6705600" y="1676400"/>
            <a:ext cx="1980029" cy="369332"/>
          </a:xfrm>
          <a:prstGeom prst="rect">
            <a:avLst/>
          </a:prstGeom>
          <a:noFill/>
          <a:ln w="9525">
            <a:noFill/>
            <a:miter lim="800000"/>
            <a:headEnd/>
            <a:tailEnd/>
          </a:ln>
        </p:spPr>
        <p:txBody>
          <a:bodyPr wrap="none">
            <a:prstTxWarp prst="textNoShape">
              <a:avLst/>
            </a:prstTxWarp>
            <a:spAutoFit/>
          </a:bodyPr>
          <a:lstStyle/>
          <a:p>
            <a:r>
              <a:rPr lang="en-US" altLang="ja-JP" sz="1800" dirty="0" err="1">
                <a:solidFill>
                  <a:srgbClr val="660066"/>
                </a:solidFill>
                <a:latin typeface="Times New Roman"/>
                <a:cs typeface="Times New Roman"/>
              </a:rPr>
              <a:t>akbar.marlboro.edu</a:t>
            </a:r>
            <a:endParaRPr lang="en-US" altLang="ja-JP" sz="1800" dirty="0">
              <a:solidFill>
                <a:srgbClr val="660066"/>
              </a:solidFill>
              <a:latin typeface="Times New Roman"/>
              <a:cs typeface="Times New Roman"/>
            </a:endParaRPr>
          </a:p>
        </p:txBody>
      </p:sp>
      <p:sp>
        <p:nvSpPr>
          <p:cNvPr id="9" name="TextBox 8"/>
          <p:cNvSpPr txBox="1"/>
          <p:nvPr/>
        </p:nvSpPr>
        <p:spPr>
          <a:xfrm>
            <a:off x="5715000" y="5486400"/>
            <a:ext cx="3200400" cy="646113"/>
          </a:xfrm>
          <a:prstGeom prst="rect">
            <a:avLst/>
          </a:prstGeom>
          <a:noFill/>
        </p:spPr>
        <p:txBody>
          <a:bodyPr>
            <a:spAutoFit/>
          </a:bodyPr>
          <a:lstStyle/>
          <a:p>
            <a:pPr>
              <a:defRPr/>
            </a:pPr>
            <a:r>
              <a:rPr lang="en-US" sz="1800" dirty="0">
                <a:latin typeface="Calibri"/>
              </a:rPr>
              <a:t>Look for visualization as: </a:t>
            </a:r>
            <a:r>
              <a:rPr lang="en-US" sz="1800" dirty="0" err="1">
                <a:solidFill>
                  <a:srgbClr val="000000"/>
                </a:solidFill>
                <a:latin typeface="Calibri"/>
                <a:ea typeface="Lucida Grande"/>
                <a:cs typeface="Lucida Grande"/>
              </a:rPr>
              <a:t>spherical_harmonics.mpeg</a:t>
            </a:r>
            <a:endParaRPr lang="en-US" sz="1800"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7621</TotalTime>
  <Words>5359</Words>
  <Application>Microsoft Macintosh PowerPoint</Application>
  <PresentationFormat>On-screen Show (4:3)</PresentationFormat>
  <Paragraphs>543</Paragraphs>
  <Slides>58</Slides>
  <Notes>47</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58</vt:i4>
      </vt:variant>
    </vt:vector>
  </HeadingPairs>
  <TitlesOfParts>
    <vt:vector size="61" baseType="lpstr">
      <vt:lpstr>Blank</vt:lpstr>
      <vt:lpstr>Document</vt:lpstr>
      <vt:lpstr>Equation</vt:lpstr>
      <vt:lpstr>Orientation Distribution: Definition, Discrete Forms, Examples </vt:lpstr>
      <vt:lpstr>Lecture Objectives</vt:lpstr>
      <vt:lpstr>In Class Questions: 1</vt:lpstr>
      <vt:lpstr>In Class Questions: 2</vt:lpstr>
      <vt:lpstr>In Class Questions: 3</vt:lpstr>
      <vt:lpstr>Orientation Distribution (OD)</vt:lpstr>
      <vt:lpstr>Meaning of an OD</vt:lpstr>
      <vt:lpstr>Orientation Distribution Function (ODF)</vt:lpstr>
      <vt:lpstr>Orientation Space: Why Euler Angles?</vt:lpstr>
      <vt:lpstr>Euler Angles, Ship Analogy</vt:lpstr>
      <vt:lpstr>Area Element, Volume Element</vt:lpstr>
      <vt:lpstr>Description of Probability</vt:lpstr>
      <vt:lpstr>Binning Discrete Data Points</vt:lpstr>
      <vt:lpstr>Gridding points on a Sphere</vt:lpstr>
      <vt:lpstr>Example of random orientation distribution in Euler space</vt:lpstr>
      <vt:lpstr>Normalization of OD</vt:lpstr>
      <vt:lpstr>PDF versus ODF</vt:lpstr>
      <vt:lpstr>Discrete versus Continuous Orientation Distributions</vt:lpstr>
      <vt:lpstr>Standard 5x5x5° Discretization</vt:lpstr>
      <vt:lpstr>Discrete OD</vt:lpstr>
      <vt:lpstr>PFs ⇄ OD</vt:lpstr>
      <vt:lpstr>Distribution Functions and Volume Fractions</vt:lpstr>
      <vt:lpstr>Grains, Orientations,  and the OD</vt:lpstr>
      <vt:lpstr>Volume Fractions from Intensity in the [continuous] OD</vt:lpstr>
      <vt:lpstr>Intensity from Volume Fractions</vt:lpstr>
      <vt:lpstr>Intensity from Vf, contd.</vt:lpstr>
      <vt:lpstr>Representation of the OD</vt:lpstr>
      <vt:lpstr>OD Example</vt:lpstr>
      <vt:lpstr>3D Animation in Euler Space</vt:lpstr>
      <vt:lpstr>Cartesian Euler Space</vt:lpstr>
      <vt:lpstr>OD Sections</vt:lpstr>
      <vt:lpstr>Example of OD in Bunge Euler Space</vt:lpstr>
      <vt:lpstr>PowerPoint Presentation</vt:lpstr>
      <vt:lpstr>Numerical  ⇄  Graphical</vt:lpstr>
      <vt:lpstr>(Partial) Fibers in  fcc Rolling Textures</vt:lpstr>
      <vt:lpstr>OD ⇄ Pole Figure</vt:lpstr>
      <vt:lpstr>PowerPoint Presentation</vt:lpstr>
      <vt:lpstr>PowerPoint Presentation</vt:lpstr>
      <vt:lpstr>PowerPoint Presentation</vt:lpstr>
      <vt:lpstr>Miller Index Map in Euler Space</vt:lpstr>
      <vt:lpstr>f2 = 45° section, Bunge angles</vt:lpstr>
      <vt:lpstr>3D Views</vt:lpstr>
      <vt:lpstr>SOD versus COD</vt:lpstr>
      <vt:lpstr>Section Conventions</vt:lpstr>
      <vt:lpstr>Summary</vt:lpstr>
      <vt:lpstr>Supplemental Slides</vt:lpstr>
      <vt:lpstr>Texture Components</vt:lpstr>
      <vt:lpstr>Texture Component Table</vt:lpstr>
      <vt:lpstr>PowerPoint Presentation</vt:lpstr>
      <vt:lpstr>Need for 3 Parameters</vt:lpstr>
      <vt:lpstr>Sets of Randomly Chosen Orientations</vt:lpstr>
      <vt:lpstr>Polar OD Plots</vt:lpstr>
      <vt:lpstr>Polar versus Cartesian Plots</vt:lpstr>
      <vt:lpstr>Continuous Intensity Polar Plots</vt:lpstr>
      <vt:lpstr>Euler Angle Conventions</vt:lpstr>
      <vt:lpstr>Where is the RD? (TD, ND…)</vt:lpstr>
      <vt:lpstr>Where is the RD? (TD, ND…)</vt:lpstr>
      <vt:lpstr>Miller Index Map, contd.</vt:lpstr>
    </vt:vector>
  </TitlesOfParts>
  <Company>mse/cmu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Orientation Distribution </dc:title>
  <dc:creator>a. d. rollett</dc:creator>
  <cp:lastModifiedBy>Anthony Rollett</cp:lastModifiedBy>
  <cp:revision>138</cp:revision>
  <cp:lastPrinted>2005-01-24T20:51:55Z</cp:lastPrinted>
  <dcterms:created xsi:type="dcterms:W3CDTF">2011-09-11T17:55:19Z</dcterms:created>
  <dcterms:modified xsi:type="dcterms:W3CDTF">2016-01-28T03:32:05Z</dcterms:modified>
</cp:coreProperties>
</file>