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bin" ContentType="audio/unknown"/>
  <Override PartName="/ppt/media/audio2.bin" ContentType="audio/unknown"/>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2.xml" ContentType="application/vnd.openxmlformats-officedocument.presentationml.notesSlide+xml"/>
  <Override PartName="/ppt/embeddings/oleObject4.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7"/>
  </p:notesMasterIdLst>
  <p:sldIdLst>
    <p:sldId id="256" r:id="rId2"/>
    <p:sldId id="313" r:id="rId3"/>
    <p:sldId id="314" r:id="rId4"/>
    <p:sldId id="315" r:id="rId5"/>
    <p:sldId id="316" r:id="rId6"/>
    <p:sldId id="301" r:id="rId7"/>
    <p:sldId id="302" r:id="rId8"/>
    <p:sldId id="278" r:id="rId9"/>
    <p:sldId id="277" r:id="rId10"/>
    <p:sldId id="307" r:id="rId11"/>
    <p:sldId id="308" r:id="rId12"/>
    <p:sldId id="309" r:id="rId13"/>
    <p:sldId id="310" r:id="rId14"/>
    <p:sldId id="311" r:id="rId15"/>
    <p:sldId id="304" r:id="rId16"/>
    <p:sldId id="312" r:id="rId17"/>
    <p:sldId id="318" r:id="rId18"/>
    <p:sldId id="303" r:id="rId19"/>
    <p:sldId id="279" r:id="rId20"/>
    <p:sldId id="283" r:id="rId21"/>
    <p:sldId id="291" r:id="rId22"/>
    <p:sldId id="266" r:id="rId23"/>
    <p:sldId id="267" r:id="rId24"/>
    <p:sldId id="268" r:id="rId25"/>
    <p:sldId id="269" r:id="rId26"/>
    <p:sldId id="270" r:id="rId27"/>
    <p:sldId id="276" r:id="rId28"/>
    <p:sldId id="272" r:id="rId29"/>
    <p:sldId id="273" r:id="rId30"/>
    <p:sldId id="274" r:id="rId31"/>
    <p:sldId id="275" r:id="rId32"/>
    <p:sldId id="295" r:id="rId33"/>
    <p:sldId id="298" r:id="rId34"/>
    <p:sldId id="296" r:id="rId35"/>
    <p:sldId id="317" r:id="rId36"/>
    <p:sldId id="306" r:id="rId37"/>
    <p:sldId id="305" r:id="rId38"/>
    <p:sldId id="294" r:id="rId39"/>
    <p:sldId id="299" r:id="rId40"/>
    <p:sldId id="280" r:id="rId41"/>
    <p:sldId id="281" r:id="rId42"/>
    <p:sldId id="300" r:id="rId43"/>
    <p:sldId id="285" r:id="rId44"/>
    <p:sldId id="282" r:id="rId45"/>
    <p:sldId id="271" r:id="rId4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8B8"/>
    <a:srgbClr val="1A009E"/>
    <a:srgbClr val="FFDDEA"/>
    <a:srgbClr val="DFF0FF"/>
    <a:srgbClr val="FF060C"/>
    <a:srgbClr val="9900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83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a:ea typeface="Calibri"/>
              </a:defRPr>
            </a:lvl1pPr>
          </a:lstStyle>
          <a:p>
            <a:endParaRPr lang="ja-JP" altLang="en-US" dirty="0"/>
          </a:p>
        </p:txBody>
      </p:sp>
      <p:sp>
        <p:nvSpPr>
          <p:cNvPr id="460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a:ea typeface="Calibri"/>
              </a:defRPr>
            </a:lvl1pPr>
          </a:lstStyle>
          <a:p>
            <a:endParaRPr lang="ja-JP" alt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460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a:ea typeface="Calibri"/>
              </a:defRPr>
            </a:lvl1pPr>
          </a:lstStyle>
          <a:p>
            <a:endParaRPr lang="ja-JP" altLang="en-US" dirty="0"/>
          </a:p>
        </p:txBody>
      </p:sp>
      <p:sp>
        <p:nvSpPr>
          <p:cNvPr id="460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a:ea typeface="Calibri"/>
              </a:defRPr>
            </a:lvl1pPr>
          </a:lstStyle>
          <a:p>
            <a:fld id="{C7CBDFCA-74F3-4140-BB28-7912196DEA46}" type="slidenum">
              <a:rPr lang="en-US" altLang="ja-JP" smtClean="0"/>
              <a:pPr/>
              <a:t>‹#›</a:t>
            </a:fld>
            <a:endParaRPr lang="en-US" altLang="ja-JP" dirty="0"/>
          </a:p>
        </p:txBody>
      </p:sp>
    </p:spTree>
    <p:extLst>
      <p:ext uri="{BB962C8B-B14F-4D97-AF65-F5344CB8AC3E}">
        <p14:creationId xmlns:p14="http://schemas.microsoft.com/office/powerpoint/2010/main" val="7994889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mbria"/>
        <a:ea typeface="Calibri"/>
        <a:cs typeface="Calibri"/>
      </a:defRPr>
    </a:lvl1pPr>
    <a:lvl2pPr marL="457200" algn="l" rtl="0" eaLnBrk="0" fontAlgn="base" hangingPunct="0">
      <a:spcBef>
        <a:spcPct val="30000"/>
      </a:spcBef>
      <a:spcAft>
        <a:spcPct val="0"/>
      </a:spcAft>
      <a:defRPr sz="1200" kern="1200">
        <a:solidFill>
          <a:schemeClr val="tx1"/>
        </a:solidFill>
        <a:latin typeface="Cambria"/>
        <a:ea typeface="Calibri"/>
        <a:cs typeface="+mn-cs"/>
      </a:defRPr>
    </a:lvl2pPr>
    <a:lvl3pPr marL="914400" algn="l" rtl="0" eaLnBrk="0" fontAlgn="base" hangingPunct="0">
      <a:spcBef>
        <a:spcPct val="30000"/>
      </a:spcBef>
      <a:spcAft>
        <a:spcPct val="0"/>
      </a:spcAft>
      <a:defRPr sz="1200" kern="1200">
        <a:solidFill>
          <a:schemeClr val="tx1"/>
        </a:solidFill>
        <a:latin typeface="Cambria"/>
        <a:ea typeface="Calibri"/>
        <a:cs typeface="+mn-cs"/>
      </a:defRPr>
    </a:lvl3pPr>
    <a:lvl4pPr marL="1371600" algn="l" rtl="0" eaLnBrk="0" fontAlgn="base" hangingPunct="0">
      <a:spcBef>
        <a:spcPct val="30000"/>
      </a:spcBef>
      <a:spcAft>
        <a:spcPct val="0"/>
      </a:spcAft>
      <a:defRPr sz="1200" kern="1200">
        <a:solidFill>
          <a:schemeClr val="tx1"/>
        </a:solidFill>
        <a:latin typeface="Cambria"/>
        <a:ea typeface="Calibri"/>
        <a:cs typeface="+mn-cs"/>
      </a:defRPr>
    </a:lvl4pPr>
    <a:lvl5pPr marL="1828800" algn="l" rtl="0" eaLnBrk="0" fontAlgn="base" hangingPunct="0">
      <a:spcBef>
        <a:spcPct val="30000"/>
      </a:spcBef>
      <a:spcAft>
        <a:spcPct val="0"/>
      </a:spcAft>
      <a:defRPr sz="1200" kern="1200">
        <a:solidFill>
          <a:schemeClr val="tx1"/>
        </a:solidFill>
        <a:latin typeface="Cambria"/>
        <a:ea typeface="Calibri"/>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6F93F746-14FE-B140-A227-6AF4F2D759B4}" type="slidenum">
              <a:rPr lang="en-US" altLang="ja-JP"/>
              <a:pPr/>
              <a:t>15</a:t>
            </a:fld>
            <a:endParaRPr lang="en-US" altLang="ja-JP"/>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0BC6410-2BD5-0248-8071-4FBE700A0F3D}" type="slidenum">
              <a:rPr lang="en-US" altLang="ja-JP"/>
              <a:pPr/>
              <a:t>37</a:t>
            </a:fld>
            <a:endParaRPr lang="en-US" altLang="ja-JP"/>
          </a:p>
        </p:txBody>
      </p:sp>
      <p:sp>
        <p:nvSpPr>
          <p:cNvPr id="48131" name="Rectangle 2"/>
          <p:cNvSpPr>
            <a:spLocks noGrp="1" noRot="1" noChangeAspect="1" noChangeArrowheads="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fld id="{D87D7E57-0AB7-D74C-8FC1-7A1EC71FF0C4}"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fld id="{B755D847-D800-1B4D-BDF6-BAC2A3A029FB}"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fld id="{3C2EDCC9-D4D2-A04A-B97A-574ED1B1AD37}"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fld id="{81C3C2F2-21B1-9749-AFC2-84CD30EBC86E}" type="slidenum">
              <a:rPr lang="en-US"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fld id="{02A400EA-179E-BF44-B210-C5B282A00F2E}"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ja-JP" altLang="en-US"/>
          </a:p>
        </p:txBody>
      </p:sp>
      <p:sp>
        <p:nvSpPr>
          <p:cNvPr id="6" name="Rectangle 5"/>
          <p:cNvSpPr>
            <a:spLocks noGrp="1" noChangeArrowheads="1"/>
          </p:cNvSpPr>
          <p:nvPr>
            <p:ph type="ftr" sz="quarter" idx="11"/>
          </p:nvPr>
        </p:nvSpPr>
        <p:spPr>
          <a:ln/>
        </p:spPr>
        <p:txBody>
          <a:bodyPr/>
          <a:lstStyle>
            <a:lvl1pPr>
              <a:defRPr/>
            </a:lvl1pPr>
          </a:lstStyle>
          <a:p>
            <a:endParaRPr lang="ja-JP" altLang="en-US"/>
          </a:p>
        </p:txBody>
      </p:sp>
      <p:sp>
        <p:nvSpPr>
          <p:cNvPr id="7" name="Rectangle 6"/>
          <p:cNvSpPr>
            <a:spLocks noGrp="1" noChangeArrowheads="1"/>
          </p:cNvSpPr>
          <p:nvPr>
            <p:ph type="sldNum" sz="quarter" idx="12"/>
          </p:nvPr>
        </p:nvSpPr>
        <p:spPr>
          <a:ln/>
        </p:spPr>
        <p:txBody>
          <a:bodyPr/>
          <a:lstStyle>
            <a:lvl1pPr>
              <a:defRPr/>
            </a:lvl1pPr>
          </a:lstStyle>
          <a:p>
            <a:fld id="{C4004A5E-78B1-4446-8CA3-5F122EED9BC6}"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ja-JP" altLang="en-US"/>
          </a:p>
        </p:txBody>
      </p:sp>
      <p:sp>
        <p:nvSpPr>
          <p:cNvPr id="8" name="Rectangle 5"/>
          <p:cNvSpPr>
            <a:spLocks noGrp="1" noChangeArrowheads="1"/>
          </p:cNvSpPr>
          <p:nvPr>
            <p:ph type="ftr" sz="quarter" idx="11"/>
          </p:nvPr>
        </p:nvSpPr>
        <p:spPr>
          <a:ln/>
        </p:spPr>
        <p:txBody>
          <a:bodyPr/>
          <a:lstStyle>
            <a:lvl1pPr>
              <a:defRPr/>
            </a:lvl1pPr>
          </a:lstStyle>
          <a:p>
            <a:endParaRPr lang="ja-JP" altLang="en-US"/>
          </a:p>
        </p:txBody>
      </p:sp>
      <p:sp>
        <p:nvSpPr>
          <p:cNvPr id="9" name="Rectangle 6"/>
          <p:cNvSpPr>
            <a:spLocks noGrp="1" noChangeArrowheads="1"/>
          </p:cNvSpPr>
          <p:nvPr>
            <p:ph type="sldNum" sz="quarter" idx="12"/>
          </p:nvPr>
        </p:nvSpPr>
        <p:spPr>
          <a:ln/>
        </p:spPr>
        <p:txBody>
          <a:bodyPr/>
          <a:lstStyle>
            <a:lvl1pPr>
              <a:defRPr/>
            </a:lvl1pPr>
          </a:lstStyle>
          <a:p>
            <a:fld id="{762864BD-FD42-1F4F-9248-1069380619B6}"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ja-JP" altLang="en-US"/>
          </a:p>
        </p:txBody>
      </p:sp>
      <p:sp>
        <p:nvSpPr>
          <p:cNvPr id="4" name="Rectangle 5"/>
          <p:cNvSpPr>
            <a:spLocks noGrp="1" noChangeArrowheads="1"/>
          </p:cNvSpPr>
          <p:nvPr>
            <p:ph type="ftr" sz="quarter" idx="11"/>
          </p:nvPr>
        </p:nvSpPr>
        <p:spPr>
          <a:ln/>
        </p:spPr>
        <p:txBody>
          <a:bodyPr/>
          <a:lstStyle>
            <a:lvl1pPr>
              <a:defRPr/>
            </a:lvl1pPr>
          </a:lstStyle>
          <a:p>
            <a:endParaRPr lang="ja-JP" altLang="en-US"/>
          </a:p>
        </p:txBody>
      </p:sp>
      <p:sp>
        <p:nvSpPr>
          <p:cNvPr id="5" name="Rectangle 6"/>
          <p:cNvSpPr>
            <a:spLocks noGrp="1" noChangeArrowheads="1"/>
          </p:cNvSpPr>
          <p:nvPr>
            <p:ph type="sldNum" sz="quarter" idx="12"/>
          </p:nvPr>
        </p:nvSpPr>
        <p:spPr>
          <a:ln/>
        </p:spPr>
        <p:txBody>
          <a:bodyPr/>
          <a:lstStyle>
            <a:lvl1pPr>
              <a:defRPr/>
            </a:lvl1pPr>
          </a:lstStyle>
          <a:p>
            <a:fld id="{027B9992-9717-634C-8A6A-7E41B544F596}"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ja-JP" altLang="en-US"/>
          </a:p>
        </p:txBody>
      </p:sp>
      <p:sp>
        <p:nvSpPr>
          <p:cNvPr id="3" name="Rectangle 5"/>
          <p:cNvSpPr>
            <a:spLocks noGrp="1" noChangeArrowheads="1"/>
          </p:cNvSpPr>
          <p:nvPr>
            <p:ph type="ftr" sz="quarter" idx="11"/>
          </p:nvPr>
        </p:nvSpPr>
        <p:spPr>
          <a:ln/>
        </p:spPr>
        <p:txBody>
          <a:bodyPr/>
          <a:lstStyle>
            <a:lvl1pPr>
              <a:defRPr/>
            </a:lvl1pPr>
          </a:lstStyle>
          <a:p>
            <a:endParaRPr lang="ja-JP" altLang="en-US"/>
          </a:p>
        </p:txBody>
      </p:sp>
      <p:sp>
        <p:nvSpPr>
          <p:cNvPr id="4" name="Rectangle 6"/>
          <p:cNvSpPr>
            <a:spLocks noGrp="1" noChangeArrowheads="1"/>
          </p:cNvSpPr>
          <p:nvPr>
            <p:ph type="sldNum" sz="quarter" idx="12"/>
          </p:nvPr>
        </p:nvSpPr>
        <p:spPr>
          <a:ln/>
        </p:spPr>
        <p:txBody>
          <a:bodyPr/>
          <a:lstStyle>
            <a:lvl1pPr>
              <a:defRPr/>
            </a:lvl1pPr>
          </a:lstStyle>
          <a:p>
            <a:fld id="{5DFD1E8A-EEA8-1D40-A770-B3348D973749}"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ja-JP" altLang="en-US"/>
          </a:p>
        </p:txBody>
      </p:sp>
      <p:sp>
        <p:nvSpPr>
          <p:cNvPr id="6" name="Rectangle 5"/>
          <p:cNvSpPr>
            <a:spLocks noGrp="1" noChangeArrowheads="1"/>
          </p:cNvSpPr>
          <p:nvPr>
            <p:ph type="ftr" sz="quarter" idx="11"/>
          </p:nvPr>
        </p:nvSpPr>
        <p:spPr>
          <a:ln/>
        </p:spPr>
        <p:txBody>
          <a:bodyPr/>
          <a:lstStyle>
            <a:lvl1pPr>
              <a:defRPr/>
            </a:lvl1pPr>
          </a:lstStyle>
          <a:p>
            <a:endParaRPr lang="ja-JP" altLang="en-US"/>
          </a:p>
        </p:txBody>
      </p:sp>
      <p:sp>
        <p:nvSpPr>
          <p:cNvPr id="7" name="Rectangle 6"/>
          <p:cNvSpPr>
            <a:spLocks noGrp="1" noChangeArrowheads="1"/>
          </p:cNvSpPr>
          <p:nvPr>
            <p:ph type="sldNum" sz="quarter" idx="12"/>
          </p:nvPr>
        </p:nvSpPr>
        <p:spPr>
          <a:ln/>
        </p:spPr>
        <p:txBody>
          <a:bodyPr/>
          <a:lstStyle>
            <a:lvl1pPr>
              <a:defRPr/>
            </a:lvl1pPr>
          </a:lstStyle>
          <a:p>
            <a:fld id="{B811274C-3304-CE49-BD17-0B55931F2BF9}"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ja-JP" altLang="en-US"/>
          </a:p>
        </p:txBody>
      </p:sp>
      <p:sp>
        <p:nvSpPr>
          <p:cNvPr id="6" name="Rectangle 5"/>
          <p:cNvSpPr>
            <a:spLocks noGrp="1" noChangeArrowheads="1"/>
          </p:cNvSpPr>
          <p:nvPr>
            <p:ph type="ftr" sz="quarter" idx="11"/>
          </p:nvPr>
        </p:nvSpPr>
        <p:spPr>
          <a:ln/>
        </p:spPr>
        <p:txBody>
          <a:bodyPr/>
          <a:lstStyle>
            <a:lvl1pPr>
              <a:defRPr/>
            </a:lvl1pPr>
          </a:lstStyle>
          <a:p>
            <a:endParaRPr lang="ja-JP" altLang="en-US"/>
          </a:p>
        </p:txBody>
      </p:sp>
      <p:sp>
        <p:nvSpPr>
          <p:cNvPr id="7" name="Rectangle 6"/>
          <p:cNvSpPr>
            <a:spLocks noGrp="1" noChangeArrowheads="1"/>
          </p:cNvSpPr>
          <p:nvPr>
            <p:ph type="sldNum" sz="quarter" idx="12"/>
          </p:nvPr>
        </p:nvSpPr>
        <p:spPr>
          <a:ln/>
        </p:spPr>
        <p:txBody>
          <a:bodyPr/>
          <a:lstStyle>
            <a:lvl1pPr>
              <a:defRPr/>
            </a:lvl1pPr>
          </a:lstStyle>
          <a:p>
            <a:fld id="{0F2348F7-A3B0-F84F-8537-DF812064D6C1}"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ja-JP"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mbria"/>
                <a:ea typeface="Calibri"/>
              </a:defRPr>
            </a:lvl1pPr>
          </a:lstStyle>
          <a:p>
            <a:endParaRPr lang="ja-JP" alt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mbria"/>
                <a:ea typeface="Calibri"/>
              </a:defRPr>
            </a:lvl1pPr>
          </a:lstStyle>
          <a:p>
            <a:endParaRPr lang="ja-JP" altLang="en-US" dirty="0"/>
          </a:p>
        </p:txBody>
      </p:sp>
      <p:sp>
        <p:nvSpPr>
          <p:cNvPr id="1030" name="Rectangle 6"/>
          <p:cNvSpPr>
            <a:spLocks noGrp="1" noChangeArrowheads="1"/>
          </p:cNvSpPr>
          <p:nvPr>
            <p:ph type="sldNum" sz="quarter" idx="4"/>
          </p:nvPr>
        </p:nvSpPr>
        <p:spPr bwMode="auto">
          <a:xfrm>
            <a:off x="76200" y="76200"/>
            <a:ext cx="4572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mbria"/>
              </a:defRPr>
            </a:lvl1pPr>
          </a:lstStyle>
          <a:p>
            <a:fld id="{711DCF8F-6B7E-BD47-9EC6-088A7F9459AF}" type="slidenum">
              <a:rPr lang="en-US" altLang="ja-JP" smtClean="0"/>
              <a:pPr/>
              <a:t>‹#›</a:t>
            </a:fld>
            <a:endParaRPr lang="en-US" altLang="ja-JP"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i="1">
          <a:solidFill>
            <a:schemeClr val="accent2"/>
          </a:solidFill>
          <a:latin typeface="Cambria"/>
          <a:ea typeface="Calibri"/>
          <a:cs typeface="Calibri"/>
        </a:defRPr>
      </a:lvl1pPr>
      <a:lvl2pPr algn="ctr" rtl="0" eaLnBrk="0" fontAlgn="base" hangingPunct="0">
        <a:spcBef>
          <a:spcPct val="0"/>
        </a:spcBef>
        <a:spcAft>
          <a:spcPct val="0"/>
        </a:spcAft>
        <a:defRPr sz="4400" i="1">
          <a:solidFill>
            <a:schemeClr val="accent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i="1">
          <a:solidFill>
            <a:schemeClr val="accent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i="1">
          <a:solidFill>
            <a:schemeClr val="accent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i="1">
          <a:solidFill>
            <a:schemeClr val="accent2"/>
          </a:solidFill>
          <a:latin typeface="Times" charset="0"/>
          <a:ea typeface="ＭＳ Ｐゴシック" charset="-128"/>
          <a:cs typeface="ＭＳ Ｐゴシック" charset="-128"/>
        </a:defRPr>
      </a:lvl5pPr>
      <a:lvl6pPr marL="457200" algn="ctr" rtl="0" eaLnBrk="0" fontAlgn="base" hangingPunct="0">
        <a:spcBef>
          <a:spcPct val="0"/>
        </a:spcBef>
        <a:spcAft>
          <a:spcPct val="0"/>
        </a:spcAft>
        <a:defRPr sz="4400" i="1">
          <a:solidFill>
            <a:schemeClr val="accent2"/>
          </a:solidFill>
          <a:latin typeface="Times" charset="0"/>
        </a:defRPr>
      </a:lvl6pPr>
      <a:lvl7pPr marL="914400" algn="ctr" rtl="0" eaLnBrk="0" fontAlgn="base" hangingPunct="0">
        <a:spcBef>
          <a:spcPct val="0"/>
        </a:spcBef>
        <a:spcAft>
          <a:spcPct val="0"/>
        </a:spcAft>
        <a:defRPr sz="4400" i="1">
          <a:solidFill>
            <a:schemeClr val="accent2"/>
          </a:solidFill>
          <a:latin typeface="Times" charset="0"/>
        </a:defRPr>
      </a:lvl7pPr>
      <a:lvl8pPr marL="1371600" algn="ctr" rtl="0" eaLnBrk="0" fontAlgn="base" hangingPunct="0">
        <a:spcBef>
          <a:spcPct val="0"/>
        </a:spcBef>
        <a:spcAft>
          <a:spcPct val="0"/>
        </a:spcAft>
        <a:defRPr sz="4400" i="1">
          <a:solidFill>
            <a:schemeClr val="accent2"/>
          </a:solidFill>
          <a:latin typeface="Times" charset="0"/>
        </a:defRPr>
      </a:lvl8pPr>
      <a:lvl9pPr marL="1828800" algn="ctr" rtl="0" eaLnBrk="0" fontAlgn="base" hangingPunct="0">
        <a:spcBef>
          <a:spcPct val="0"/>
        </a:spcBef>
        <a:spcAft>
          <a:spcPct val="0"/>
        </a:spcAft>
        <a:defRPr sz="4400" i="1">
          <a:solidFill>
            <a:schemeClr val="accent2"/>
          </a:solidFill>
          <a:latin typeface="Times" charset="0"/>
        </a:defRPr>
      </a:lvl9pPr>
    </p:titleStyle>
    <p:bodyStyle>
      <a:lvl1pPr marL="342900" indent="-342900" algn="l" rtl="0" eaLnBrk="0" fontAlgn="base" hangingPunct="0">
        <a:spcBef>
          <a:spcPct val="20000"/>
        </a:spcBef>
        <a:spcAft>
          <a:spcPct val="0"/>
        </a:spcAft>
        <a:buChar char="•"/>
        <a:defRPr sz="2800">
          <a:solidFill>
            <a:schemeClr val="tx1"/>
          </a:solidFill>
          <a:latin typeface="Calibri"/>
          <a:ea typeface="Calibri"/>
          <a:cs typeface="Calibri"/>
        </a:defRPr>
      </a:lvl1pPr>
      <a:lvl2pPr marL="742950" indent="-285750" algn="l" rtl="0" eaLnBrk="0" fontAlgn="base" hangingPunct="0">
        <a:spcBef>
          <a:spcPct val="20000"/>
        </a:spcBef>
        <a:spcAft>
          <a:spcPct val="0"/>
        </a:spcAft>
        <a:buChar char="–"/>
        <a:defRPr sz="2400">
          <a:solidFill>
            <a:schemeClr val="tx1"/>
          </a:solidFill>
          <a:latin typeface="Calibri"/>
          <a:ea typeface="Calibri"/>
        </a:defRPr>
      </a:lvl2pPr>
      <a:lvl3pPr marL="1143000" indent="-228600" algn="l" rtl="0" eaLnBrk="0" fontAlgn="base" hangingPunct="0">
        <a:spcBef>
          <a:spcPct val="20000"/>
        </a:spcBef>
        <a:spcAft>
          <a:spcPct val="0"/>
        </a:spcAft>
        <a:buChar char="•"/>
        <a:defRPr sz="2000">
          <a:solidFill>
            <a:schemeClr val="tx1"/>
          </a:solidFill>
          <a:latin typeface="Calibri"/>
          <a:ea typeface="Calibri"/>
        </a:defRPr>
      </a:lvl3pPr>
      <a:lvl4pPr marL="1600200" indent="-228600" algn="l" rtl="0" eaLnBrk="0" fontAlgn="base" hangingPunct="0">
        <a:spcBef>
          <a:spcPct val="20000"/>
        </a:spcBef>
        <a:spcAft>
          <a:spcPct val="0"/>
        </a:spcAft>
        <a:buChar char="–"/>
        <a:defRPr>
          <a:solidFill>
            <a:schemeClr val="tx1"/>
          </a:solidFill>
          <a:latin typeface="Calibri"/>
          <a:ea typeface="Calibri"/>
        </a:defRPr>
      </a:lvl4pPr>
      <a:lvl5pPr marL="2057400" indent="-228600" algn="l" rtl="0" eaLnBrk="0" fontAlgn="base" hangingPunct="0">
        <a:spcBef>
          <a:spcPct val="20000"/>
        </a:spcBef>
        <a:spcAft>
          <a:spcPct val="0"/>
        </a:spcAft>
        <a:buChar char="»"/>
        <a:defRPr>
          <a:solidFill>
            <a:schemeClr val="tx1"/>
          </a:solidFill>
          <a:latin typeface="Calibri"/>
          <a:ea typeface="Calibri"/>
        </a:defRPr>
      </a:lvl5pPr>
      <a:lvl6pPr marL="2514600" indent="-228600" algn="l" rtl="0" eaLnBrk="0" fontAlgn="base" hangingPunct="0">
        <a:spcBef>
          <a:spcPct val="20000"/>
        </a:spcBef>
        <a:spcAft>
          <a:spcPct val="0"/>
        </a:spcAft>
        <a:buChar char="»"/>
        <a:defRPr>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audio" Target="../media/audio1.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6.png"/><Relationship Id="rId5" Type="http://schemas.openxmlformats.org/officeDocument/2006/relationships/oleObject" Target="../embeddings/oleObject2.bin"/><Relationship Id="rId6" Type="http://schemas.openxmlformats.org/officeDocument/2006/relationships/image" Target="../media/image17.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21.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 Id="rId3"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Microsoft_Word_97_-_2004_Document2.doc"/><Relationship Id="rId4" Type="http://schemas.openxmlformats.org/officeDocument/2006/relationships/image" Target="../media/image24.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25.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Word_97_-_2004_Document1.doc"/><Relationship Id="rId4"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BD6C513C-2FD0-8F43-A61C-EB65EB1CB564}" type="slidenum">
              <a:rPr lang="en-US" altLang="ja-JP" smtClean="0"/>
              <a:pPr/>
              <a:t>1</a:t>
            </a:fld>
            <a:endParaRPr lang="en-US" altLang="ja-JP" smtClean="0"/>
          </a:p>
        </p:txBody>
      </p:sp>
      <p:sp>
        <p:nvSpPr>
          <p:cNvPr id="14339" name="Rectangle 2"/>
          <p:cNvSpPr>
            <a:spLocks noGrp="1" noChangeArrowheads="1"/>
          </p:cNvSpPr>
          <p:nvPr>
            <p:ph type="ctrTitle"/>
          </p:nvPr>
        </p:nvSpPr>
        <p:spPr>
          <a:xfrm>
            <a:off x="685800" y="1447800"/>
            <a:ext cx="7772400" cy="1447800"/>
          </a:xfrm>
          <a:solidFill>
            <a:srgbClr val="FFDDEA"/>
          </a:solidFill>
          <a:ln w="38100" cmpd="dbl">
            <a:solidFill>
              <a:schemeClr val="tx1"/>
            </a:solidFill>
          </a:ln>
        </p:spPr>
        <p:txBody>
          <a:bodyPr/>
          <a:lstStyle/>
          <a:p>
            <a:r>
              <a:rPr lang="en-US" altLang="ja-JP" b="1" dirty="0" smtClean="0"/>
              <a:t>Intro </a:t>
            </a:r>
            <a:r>
              <a:rPr lang="en-US" altLang="ja-JP" b="1" dirty="0"/>
              <a:t>to X-ray Pole Figures</a:t>
            </a:r>
            <a:endParaRPr lang="en-US" altLang="ja-JP" dirty="0"/>
          </a:p>
        </p:txBody>
      </p:sp>
      <p:sp>
        <p:nvSpPr>
          <p:cNvPr id="14340" name="Rectangle 3"/>
          <p:cNvSpPr>
            <a:spLocks noGrp="1" noChangeArrowheads="1"/>
          </p:cNvSpPr>
          <p:nvPr>
            <p:ph type="subTitle" idx="1"/>
          </p:nvPr>
        </p:nvSpPr>
        <p:spPr>
          <a:xfrm>
            <a:off x="533400" y="3657600"/>
            <a:ext cx="8001000" cy="2209800"/>
          </a:xfrm>
        </p:spPr>
        <p:txBody>
          <a:bodyPr/>
          <a:lstStyle/>
          <a:p>
            <a:r>
              <a:rPr lang="en-US" altLang="ja-JP" sz="3600" dirty="0"/>
              <a:t>27-750, Texture, Microstructure &amp; </a:t>
            </a:r>
            <a:r>
              <a:rPr lang="en-US" altLang="ja-JP" sz="3600" dirty="0" smtClean="0"/>
              <a:t>Anisotropy</a:t>
            </a:r>
            <a:endParaRPr lang="en-US" altLang="ja-JP" sz="3600" i="1" dirty="0" smtClean="0"/>
          </a:p>
          <a:p>
            <a:r>
              <a:rPr lang="en-US" altLang="ja-JP" sz="3600" dirty="0"/>
              <a:t>A.D. (Tony) </a:t>
            </a:r>
            <a:r>
              <a:rPr lang="en-US" altLang="ja-JP" sz="3600" dirty="0" smtClean="0"/>
              <a:t>Rollett</a:t>
            </a:r>
            <a:endParaRPr lang="en-US" altLang="ja-JP" sz="3600" dirty="0"/>
          </a:p>
        </p:txBody>
      </p:sp>
      <p:sp>
        <p:nvSpPr>
          <p:cNvPr id="14342" name="Text Box 8"/>
          <p:cNvSpPr txBox="1">
            <a:spLocks noChangeArrowheads="1"/>
          </p:cNvSpPr>
          <p:nvPr/>
        </p:nvSpPr>
        <p:spPr bwMode="auto">
          <a:xfrm>
            <a:off x="2667000" y="5943600"/>
            <a:ext cx="3384523" cy="461665"/>
          </a:xfrm>
          <a:prstGeom prst="rect">
            <a:avLst/>
          </a:prstGeom>
          <a:noFill/>
          <a:ln w="9525">
            <a:noFill/>
            <a:miter lim="800000"/>
            <a:headEnd/>
            <a:tailEnd/>
          </a:ln>
        </p:spPr>
        <p:txBody>
          <a:bodyPr wrap="none">
            <a:prstTxWarp prst="textNoShape">
              <a:avLst/>
            </a:prstTxWarp>
            <a:spAutoFit/>
          </a:bodyPr>
          <a:lstStyle/>
          <a:p>
            <a:r>
              <a:rPr lang="en-US" altLang="ja-JP" i="1" dirty="0">
                <a:latin typeface="Calibri"/>
              </a:rPr>
              <a:t>Last revised:</a:t>
            </a:r>
            <a:r>
              <a:rPr lang="en-US" altLang="ja-JP" i="1" dirty="0" smtClean="0">
                <a:latin typeface="Calibri"/>
              </a:rPr>
              <a:t> </a:t>
            </a:r>
            <a:r>
              <a:rPr lang="en-US" altLang="ja-JP" i="1" dirty="0" smtClean="0">
                <a:latin typeface="Calibri"/>
              </a:rPr>
              <a:t>23</a:t>
            </a:r>
            <a:r>
              <a:rPr lang="en-US" altLang="ja-JP" i="1" baseline="30000" dirty="0" smtClean="0">
                <a:latin typeface="Calibri"/>
              </a:rPr>
              <a:t>rd</a:t>
            </a:r>
            <a:r>
              <a:rPr lang="en-US" altLang="ja-JP" i="1" dirty="0" smtClean="0">
                <a:latin typeface="Calibri"/>
              </a:rPr>
              <a:t> Jan. </a:t>
            </a:r>
            <a:r>
              <a:rPr lang="en-US" altLang="ja-JP" i="1" dirty="0" smtClean="0">
                <a:latin typeface="Calibri"/>
              </a:rPr>
              <a:t>‘</a:t>
            </a:r>
            <a:r>
              <a:rPr lang="en-US" altLang="ja-JP" i="1" dirty="0" smtClean="0">
                <a:latin typeface="Calibri"/>
              </a:rPr>
              <a:t>16</a:t>
            </a:r>
            <a:endParaRPr lang="en-US" altLang="ja-JP" i="1" dirty="0">
              <a:latin typeface="Calibri"/>
            </a:endParaRPr>
          </a:p>
        </p:txBody>
      </p:sp>
      <p:pic>
        <p:nvPicPr>
          <p:cNvPr id="9" name="Picture 8" descr="mse-materials-logo-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3335" y="5925938"/>
            <a:ext cx="2238689" cy="739078"/>
          </a:xfrm>
          <a:prstGeom prst="rect">
            <a:avLst/>
          </a:prstGeom>
        </p:spPr>
      </p:pic>
      <p:pic>
        <p:nvPicPr>
          <p:cNvPr id="10" name="Picture 9" descr="CM_logo_horiz_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81" y="157872"/>
            <a:ext cx="3238743" cy="4908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ja-JP" sz="4000" smtClean="0"/>
              <a:t>Stereographic Projection – Step 1</a:t>
            </a:r>
          </a:p>
        </p:txBody>
      </p:sp>
      <p:sp>
        <p:nvSpPr>
          <p:cNvPr id="33795" name="Slide Number Placeholder 2"/>
          <p:cNvSpPr>
            <a:spLocks noGrp="1"/>
          </p:cNvSpPr>
          <p:nvPr>
            <p:ph type="sldNum" sz="quarter" idx="12"/>
          </p:nvPr>
        </p:nvSpPr>
        <p:spPr>
          <a:noFill/>
        </p:spPr>
        <p:txBody>
          <a:bodyPr/>
          <a:lstStyle/>
          <a:p>
            <a:fld id="{CA767446-D704-2046-B998-9596E67ED9A7}" type="slidenum">
              <a:rPr lang="en-US" altLang="ja-JP" smtClean="0"/>
              <a:pPr/>
              <a:t>10</a:t>
            </a:fld>
            <a:endParaRPr lang="en-US" altLang="ja-JP" smtClean="0"/>
          </a:p>
        </p:txBody>
      </p:sp>
      <p:pic>
        <p:nvPicPr>
          <p:cNvPr id="33796" name="Picture 4" descr="Stereo-Proj-Diagr-s1.tif"/>
          <p:cNvPicPr>
            <a:picLocks noChangeAspect="1"/>
          </p:cNvPicPr>
          <p:nvPr/>
        </p:nvPicPr>
        <p:blipFill>
          <a:blip r:embed="rId2"/>
          <a:srcRect/>
          <a:stretch>
            <a:fillRect/>
          </a:stretch>
        </p:blipFill>
        <p:spPr bwMode="auto">
          <a:xfrm>
            <a:off x="1676400" y="1524000"/>
            <a:ext cx="5486400" cy="4679950"/>
          </a:xfrm>
          <a:prstGeom prst="rect">
            <a:avLst/>
          </a:prstGeom>
          <a:noFill/>
          <a:ln w="9525">
            <a:noFill/>
            <a:miter lim="800000"/>
            <a:headEnd/>
            <a:tailEnd/>
          </a:ln>
        </p:spPr>
      </p:pic>
      <p:sp>
        <p:nvSpPr>
          <p:cNvPr id="33797" name="TextBox 5"/>
          <p:cNvSpPr txBox="1">
            <a:spLocks noChangeArrowheads="1"/>
          </p:cNvSpPr>
          <p:nvPr/>
        </p:nvSpPr>
        <p:spPr bwMode="auto">
          <a:xfrm>
            <a:off x="2433638" y="1600200"/>
            <a:ext cx="1535096"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9008B8"/>
                </a:solidFill>
                <a:latin typeface="Calibri"/>
              </a:rPr>
              <a:t>North pole</a:t>
            </a:r>
          </a:p>
        </p:txBody>
      </p:sp>
      <p:sp>
        <p:nvSpPr>
          <p:cNvPr id="33798" name="TextBox 6"/>
          <p:cNvSpPr txBox="1">
            <a:spLocks noChangeArrowheads="1"/>
          </p:cNvSpPr>
          <p:nvPr/>
        </p:nvSpPr>
        <p:spPr bwMode="auto">
          <a:xfrm>
            <a:off x="6629400" y="3733800"/>
            <a:ext cx="1178478"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9008B8"/>
                </a:solidFill>
                <a:latin typeface="Calibri"/>
              </a:rPr>
              <a:t>Equator</a:t>
            </a:r>
          </a:p>
        </p:txBody>
      </p:sp>
      <p:sp>
        <p:nvSpPr>
          <p:cNvPr id="33799" name="TextBox 7"/>
          <p:cNvSpPr txBox="1">
            <a:spLocks noChangeArrowheads="1"/>
          </p:cNvSpPr>
          <p:nvPr/>
        </p:nvSpPr>
        <p:spPr bwMode="auto">
          <a:xfrm>
            <a:off x="5486400" y="1912938"/>
            <a:ext cx="3733800" cy="830262"/>
          </a:xfrm>
          <a:prstGeom prst="rect">
            <a:avLst/>
          </a:prstGeom>
          <a:noFill/>
          <a:ln w="9525">
            <a:noFill/>
            <a:miter lim="800000"/>
            <a:headEnd/>
            <a:tailEnd/>
          </a:ln>
        </p:spPr>
        <p:txBody>
          <a:bodyPr>
            <a:prstTxWarp prst="textNoShape">
              <a:avLst/>
            </a:prstTxWarp>
            <a:spAutoFit/>
          </a:bodyPr>
          <a:lstStyle/>
          <a:p>
            <a:r>
              <a:rPr lang="en-US" altLang="ja-JP" dirty="0">
                <a:solidFill>
                  <a:srgbClr val="9008B8"/>
                </a:solidFill>
                <a:latin typeface="Calibri"/>
              </a:rPr>
              <a:t>Point “</a:t>
            </a:r>
            <a:r>
              <a:rPr lang="en-US" altLang="ja-JP" dirty="0">
                <a:solidFill>
                  <a:srgbClr val="9008B8"/>
                </a:solidFill>
                <a:latin typeface="Cambria"/>
                <a:ea typeface="Cambria"/>
                <a:cs typeface="Cambria"/>
              </a:rPr>
              <a:t>p</a:t>
            </a:r>
            <a:r>
              <a:rPr lang="en-US" altLang="ja-JP" dirty="0">
                <a:solidFill>
                  <a:srgbClr val="9008B8"/>
                </a:solidFill>
                <a:latin typeface="Calibri"/>
              </a:rPr>
              <a:t>” to be projected, whose co-latitude = </a:t>
            </a:r>
            <a:r>
              <a:rPr lang="en-US" altLang="ja-JP" dirty="0">
                <a:solidFill>
                  <a:srgbClr val="9008B8"/>
                </a:solidFill>
                <a:latin typeface="Symbol" charset="2"/>
                <a:ea typeface="Symbol" charset="2"/>
                <a:cs typeface="Symbol" charset="2"/>
              </a:rPr>
              <a:t>a</a:t>
            </a:r>
          </a:p>
        </p:txBody>
      </p:sp>
      <p:sp>
        <p:nvSpPr>
          <p:cNvPr id="33800" name="TextBox 8"/>
          <p:cNvSpPr txBox="1">
            <a:spLocks noChangeArrowheads="1"/>
          </p:cNvSpPr>
          <p:nvPr/>
        </p:nvSpPr>
        <p:spPr bwMode="auto">
          <a:xfrm>
            <a:off x="3048000" y="6019800"/>
            <a:ext cx="1532240"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9008B8"/>
                </a:solidFill>
                <a:latin typeface="Calibri"/>
              </a:rPr>
              <a:t>South pole</a:t>
            </a:r>
          </a:p>
        </p:txBody>
      </p:sp>
      <p:sp>
        <p:nvSpPr>
          <p:cNvPr id="33801" name="TextBox 9"/>
          <p:cNvSpPr txBox="1">
            <a:spLocks noChangeArrowheads="1"/>
          </p:cNvSpPr>
          <p:nvPr/>
        </p:nvSpPr>
        <p:spPr bwMode="auto">
          <a:xfrm>
            <a:off x="6324600" y="4648200"/>
            <a:ext cx="2667000" cy="1938338"/>
          </a:xfrm>
          <a:prstGeom prst="rect">
            <a:avLst/>
          </a:prstGeom>
          <a:noFill/>
          <a:ln w="9525">
            <a:solidFill>
              <a:schemeClr val="tx1"/>
            </a:solidFill>
            <a:miter lim="800000"/>
            <a:headEnd/>
            <a:tailEnd/>
          </a:ln>
        </p:spPr>
        <p:txBody>
          <a:bodyPr>
            <a:prstTxWarp prst="textNoShape">
              <a:avLst/>
            </a:prstTxWarp>
            <a:spAutoFit/>
          </a:bodyPr>
          <a:lstStyle/>
          <a:p>
            <a:r>
              <a:rPr lang="en-US" altLang="ja-JP" dirty="0">
                <a:solidFill>
                  <a:srgbClr val="9008B8"/>
                </a:solidFill>
                <a:latin typeface="Calibri"/>
              </a:rPr>
              <a:t>Vertical cross-section of sphere through a point to be projected onto equatorial plane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ja-JP" sz="4000" smtClean="0"/>
              <a:t>Stereographic Projection – Step 2</a:t>
            </a:r>
          </a:p>
        </p:txBody>
      </p:sp>
      <p:sp>
        <p:nvSpPr>
          <p:cNvPr id="34819" name="Slide Number Placeholder 2"/>
          <p:cNvSpPr>
            <a:spLocks noGrp="1"/>
          </p:cNvSpPr>
          <p:nvPr>
            <p:ph type="sldNum" sz="quarter" idx="12"/>
          </p:nvPr>
        </p:nvSpPr>
        <p:spPr>
          <a:noFill/>
        </p:spPr>
        <p:txBody>
          <a:bodyPr/>
          <a:lstStyle/>
          <a:p>
            <a:fld id="{9E65D120-6279-0246-9FF8-A454A10B9385}" type="slidenum">
              <a:rPr lang="en-US" altLang="ja-JP" smtClean="0"/>
              <a:pPr/>
              <a:t>11</a:t>
            </a:fld>
            <a:endParaRPr lang="en-US" altLang="ja-JP" smtClean="0"/>
          </a:p>
        </p:txBody>
      </p:sp>
      <p:pic>
        <p:nvPicPr>
          <p:cNvPr id="34820" name="Picture 3" descr="Stereo-Proj-Diagr-s2.tif"/>
          <p:cNvPicPr>
            <a:picLocks noChangeAspect="1"/>
          </p:cNvPicPr>
          <p:nvPr/>
        </p:nvPicPr>
        <p:blipFill>
          <a:blip r:embed="rId2"/>
          <a:srcRect/>
          <a:stretch>
            <a:fillRect/>
          </a:stretch>
        </p:blipFill>
        <p:spPr bwMode="auto">
          <a:xfrm>
            <a:off x="1676400" y="1524000"/>
            <a:ext cx="5486400" cy="4679950"/>
          </a:xfrm>
          <a:prstGeom prst="rect">
            <a:avLst/>
          </a:prstGeom>
          <a:noFill/>
          <a:ln w="9525">
            <a:noFill/>
            <a:miter lim="800000"/>
            <a:headEnd/>
            <a:tailEnd/>
          </a:ln>
        </p:spPr>
      </p:pic>
      <p:sp>
        <p:nvSpPr>
          <p:cNvPr id="34821" name="TextBox 4"/>
          <p:cNvSpPr txBox="1">
            <a:spLocks noChangeArrowheads="1"/>
          </p:cNvSpPr>
          <p:nvPr/>
        </p:nvSpPr>
        <p:spPr bwMode="auto">
          <a:xfrm>
            <a:off x="2433638" y="1600200"/>
            <a:ext cx="1535096"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9008B8"/>
                </a:solidFill>
                <a:latin typeface="Calibri"/>
              </a:rPr>
              <a:t>North pole</a:t>
            </a:r>
          </a:p>
        </p:txBody>
      </p:sp>
      <p:sp>
        <p:nvSpPr>
          <p:cNvPr id="34822" name="TextBox 5"/>
          <p:cNvSpPr txBox="1">
            <a:spLocks noChangeArrowheads="1"/>
          </p:cNvSpPr>
          <p:nvPr/>
        </p:nvSpPr>
        <p:spPr bwMode="auto">
          <a:xfrm>
            <a:off x="6629400" y="3733800"/>
            <a:ext cx="1178478"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9008B8"/>
                </a:solidFill>
                <a:latin typeface="Calibri"/>
              </a:rPr>
              <a:t>Equator</a:t>
            </a:r>
          </a:p>
        </p:txBody>
      </p:sp>
      <p:sp>
        <p:nvSpPr>
          <p:cNvPr id="34823" name="TextBox 6"/>
          <p:cNvSpPr txBox="1">
            <a:spLocks noChangeArrowheads="1"/>
          </p:cNvSpPr>
          <p:nvPr/>
        </p:nvSpPr>
        <p:spPr bwMode="auto">
          <a:xfrm>
            <a:off x="5257800" y="1828800"/>
            <a:ext cx="2836534"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9008B8"/>
                </a:solidFill>
                <a:latin typeface="Calibri"/>
              </a:rPr>
              <a:t>Point to be projected</a:t>
            </a:r>
          </a:p>
        </p:txBody>
      </p:sp>
      <p:sp>
        <p:nvSpPr>
          <p:cNvPr id="34824" name="TextBox 7"/>
          <p:cNvSpPr txBox="1">
            <a:spLocks noChangeArrowheads="1"/>
          </p:cNvSpPr>
          <p:nvPr/>
        </p:nvSpPr>
        <p:spPr bwMode="auto">
          <a:xfrm>
            <a:off x="5029200" y="4343400"/>
            <a:ext cx="3124200" cy="830263"/>
          </a:xfrm>
          <a:prstGeom prst="rect">
            <a:avLst/>
          </a:prstGeom>
          <a:noFill/>
          <a:ln w="9525">
            <a:noFill/>
            <a:miter lim="800000"/>
            <a:headEnd/>
            <a:tailEnd/>
          </a:ln>
        </p:spPr>
        <p:txBody>
          <a:bodyPr>
            <a:prstTxWarp prst="textNoShape">
              <a:avLst/>
            </a:prstTxWarp>
            <a:spAutoFit/>
          </a:bodyPr>
          <a:lstStyle/>
          <a:p>
            <a:r>
              <a:rPr lang="en-US" altLang="ja-JP" dirty="0">
                <a:solidFill>
                  <a:srgbClr val="9008B8"/>
                </a:solidFill>
                <a:latin typeface="Calibri"/>
              </a:rPr>
              <a:t>Connect point “</a:t>
            </a:r>
            <a:r>
              <a:rPr lang="en-US" altLang="ja-JP" dirty="0">
                <a:solidFill>
                  <a:srgbClr val="9008B8"/>
                </a:solidFill>
                <a:latin typeface="Cambria"/>
                <a:ea typeface="Cambria"/>
                <a:cs typeface="Cambria"/>
              </a:rPr>
              <a:t>p</a:t>
            </a:r>
            <a:r>
              <a:rPr lang="en-US" altLang="ja-JP" dirty="0">
                <a:solidFill>
                  <a:srgbClr val="9008B8"/>
                </a:solidFill>
                <a:latin typeface="Calibri"/>
              </a:rPr>
              <a:t>” to the South Pole</a:t>
            </a:r>
          </a:p>
        </p:txBody>
      </p:sp>
      <p:sp>
        <p:nvSpPr>
          <p:cNvPr id="34825" name="TextBox 8"/>
          <p:cNvSpPr txBox="1">
            <a:spLocks noChangeArrowheads="1"/>
          </p:cNvSpPr>
          <p:nvPr/>
        </p:nvSpPr>
        <p:spPr bwMode="auto">
          <a:xfrm>
            <a:off x="3048000" y="6019800"/>
            <a:ext cx="1532240"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9008B8"/>
                </a:solidFill>
                <a:latin typeface="Calibri"/>
              </a:rPr>
              <a:t>South pole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ja-JP" sz="4000" smtClean="0"/>
              <a:t>Stereographic Projection – Step 3</a:t>
            </a:r>
          </a:p>
        </p:txBody>
      </p:sp>
      <p:sp>
        <p:nvSpPr>
          <p:cNvPr id="35843" name="Slide Number Placeholder 2"/>
          <p:cNvSpPr>
            <a:spLocks noGrp="1"/>
          </p:cNvSpPr>
          <p:nvPr>
            <p:ph type="sldNum" sz="quarter" idx="12"/>
          </p:nvPr>
        </p:nvSpPr>
        <p:spPr>
          <a:noFill/>
        </p:spPr>
        <p:txBody>
          <a:bodyPr/>
          <a:lstStyle/>
          <a:p>
            <a:fld id="{58CA1AF5-0D52-5B4A-83B2-88DD538749FA}" type="slidenum">
              <a:rPr lang="en-US" altLang="ja-JP" smtClean="0"/>
              <a:pPr/>
              <a:t>12</a:t>
            </a:fld>
            <a:endParaRPr lang="en-US" altLang="ja-JP" smtClean="0"/>
          </a:p>
        </p:txBody>
      </p:sp>
      <p:pic>
        <p:nvPicPr>
          <p:cNvPr id="35844" name="Picture 3" descr="Stereo-Proj-Diagr-s3.tif"/>
          <p:cNvPicPr>
            <a:picLocks noChangeAspect="1"/>
          </p:cNvPicPr>
          <p:nvPr/>
        </p:nvPicPr>
        <p:blipFill>
          <a:blip r:embed="rId2"/>
          <a:srcRect/>
          <a:stretch>
            <a:fillRect/>
          </a:stretch>
        </p:blipFill>
        <p:spPr bwMode="auto">
          <a:xfrm>
            <a:off x="1676400" y="1524000"/>
            <a:ext cx="5486400" cy="4679950"/>
          </a:xfrm>
          <a:prstGeom prst="rect">
            <a:avLst/>
          </a:prstGeom>
          <a:noFill/>
          <a:ln w="9525">
            <a:noFill/>
            <a:miter lim="800000"/>
            <a:headEnd/>
            <a:tailEnd/>
          </a:ln>
        </p:spPr>
      </p:pic>
      <p:sp>
        <p:nvSpPr>
          <p:cNvPr id="35845" name="TextBox 4"/>
          <p:cNvSpPr txBox="1">
            <a:spLocks noChangeArrowheads="1"/>
          </p:cNvSpPr>
          <p:nvPr/>
        </p:nvSpPr>
        <p:spPr bwMode="auto">
          <a:xfrm>
            <a:off x="2433638" y="1600200"/>
            <a:ext cx="1535096"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9008B8"/>
                </a:solidFill>
                <a:latin typeface="Calibri"/>
              </a:rPr>
              <a:t>North pole</a:t>
            </a:r>
          </a:p>
        </p:txBody>
      </p:sp>
      <p:sp>
        <p:nvSpPr>
          <p:cNvPr id="35846" name="TextBox 5"/>
          <p:cNvSpPr txBox="1">
            <a:spLocks noChangeArrowheads="1"/>
          </p:cNvSpPr>
          <p:nvPr/>
        </p:nvSpPr>
        <p:spPr bwMode="auto">
          <a:xfrm>
            <a:off x="6629400" y="3733800"/>
            <a:ext cx="1178478"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9008B8"/>
                </a:solidFill>
                <a:latin typeface="Calibri"/>
              </a:rPr>
              <a:t>Equator</a:t>
            </a:r>
          </a:p>
        </p:txBody>
      </p:sp>
      <p:sp>
        <p:nvSpPr>
          <p:cNvPr id="35847" name="TextBox 6"/>
          <p:cNvSpPr txBox="1">
            <a:spLocks noChangeArrowheads="1"/>
          </p:cNvSpPr>
          <p:nvPr/>
        </p:nvSpPr>
        <p:spPr bwMode="auto">
          <a:xfrm>
            <a:off x="5257800" y="1828800"/>
            <a:ext cx="2836534"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9008B8"/>
                </a:solidFill>
                <a:latin typeface="Calibri"/>
              </a:rPr>
              <a:t>Point to be projected</a:t>
            </a:r>
          </a:p>
        </p:txBody>
      </p:sp>
      <p:sp>
        <p:nvSpPr>
          <p:cNvPr id="35848" name="TextBox 7"/>
          <p:cNvSpPr txBox="1">
            <a:spLocks noChangeArrowheads="1"/>
          </p:cNvSpPr>
          <p:nvPr/>
        </p:nvSpPr>
        <p:spPr bwMode="auto">
          <a:xfrm>
            <a:off x="4800600" y="4038600"/>
            <a:ext cx="3124200" cy="1200150"/>
          </a:xfrm>
          <a:prstGeom prst="rect">
            <a:avLst/>
          </a:prstGeom>
          <a:noFill/>
          <a:ln w="9525">
            <a:noFill/>
            <a:miter lim="800000"/>
            <a:headEnd/>
            <a:tailEnd/>
          </a:ln>
        </p:spPr>
        <p:txBody>
          <a:bodyPr>
            <a:prstTxWarp prst="textNoShape">
              <a:avLst/>
            </a:prstTxWarp>
            <a:spAutoFit/>
          </a:bodyPr>
          <a:lstStyle/>
          <a:p>
            <a:r>
              <a:rPr lang="en-US" altLang="ja-JP" dirty="0">
                <a:solidFill>
                  <a:srgbClr val="9008B8"/>
                </a:solidFill>
                <a:latin typeface="Calibri"/>
              </a:rPr>
              <a:t>Identify projected point </a:t>
            </a:r>
            <a:r>
              <a:rPr lang="en-US" altLang="ja-JP" dirty="0">
                <a:solidFill>
                  <a:srgbClr val="9008B8"/>
                </a:solidFill>
                <a:latin typeface="Cambria"/>
                <a:ea typeface="Cambria"/>
                <a:cs typeface="Cambria"/>
              </a:rPr>
              <a:t>p’</a:t>
            </a:r>
            <a:r>
              <a:rPr lang="en-US" altLang="ja-JP" dirty="0">
                <a:solidFill>
                  <a:srgbClr val="9008B8"/>
                </a:solidFill>
                <a:latin typeface="Calibri"/>
              </a:rPr>
              <a:t> on the equatorial plane</a:t>
            </a:r>
          </a:p>
        </p:txBody>
      </p:sp>
      <p:sp>
        <p:nvSpPr>
          <p:cNvPr id="35849" name="TextBox 8"/>
          <p:cNvSpPr txBox="1">
            <a:spLocks noChangeArrowheads="1"/>
          </p:cNvSpPr>
          <p:nvPr/>
        </p:nvSpPr>
        <p:spPr bwMode="auto">
          <a:xfrm>
            <a:off x="3048000" y="6019800"/>
            <a:ext cx="1532240"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9008B8"/>
                </a:solidFill>
                <a:latin typeface="Calibri"/>
              </a:rPr>
              <a:t>South pole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ja-JP" sz="4000" smtClean="0"/>
              <a:t>Stereographic Projection – Step 4</a:t>
            </a:r>
          </a:p>
        </p:txBody>
      </p:sp>
      <p:sp>
        <p:nvSpPr>
          <p:cNvPr id="36867" name="Slide Number Placeholder 2"/>
          <p:cNvSpPr>
            <a:spLocks noGrp="1"/>
          </p:cNvSpPr>
          <p:nvPr>
            <p:ph type="sldNum" sz="quarter" idx="12"/>
          </p:nvPr>
        </p:nvSpPr>
        <p:spPr>
          <a:noFill/>
        </p:spPr>
        <p:txBody>
          <a:bodyPr/>
          <a:lstStyle/>
          <a:p>
            <a:fld id="{4469ADAC-0403-CC4D-A652-42AB14AD15C4}" type="slidenum">
              <a:rPr lang="en-US" altLang="ja-JP" smtClean="0"/>
              <a:pPr/>
              <a:t>13</a:t>
            </a:fld>
            <a:endParaRPr lang="en-US" altLang="ja-JP" smtClean="0"/>
          </a:p>
        </p:txBody>
      </p:sp>
      <p:pic>
        <p:nvPicPr>
          <p:cNvPr id="36868" name="Picture 3" descr="Stereo-Proj-Diagr.tif"/>
          <p:cNvPicPr>
            <a:picLocks noChangeAspect="1"/>
          </p:cNvPicPr>
          <p:nvPr/>
        </p:nvPicPr>
        <p:blipFill>
          <a:blip r:embed="rId2"/>
          <a:srcRect/>
          <a:stretch>
            <a:fillRect/>
          </a:stretch>
        </p:blipFill>
        <p:spPr bwMode="auto">
          <a:xfrm>
            <a:off x="1676400" y="1524000"/>
            <a:ext cx="5486400" cy="4679950"/>
          </a:xfrm>
          <a:prstGeom prst="rect">
            <a:avLst/>
          </a:prstGeom>
          <a:noFill/>
          <a:ln w="9525">
            <a:noFill/>
            <a:miter lim="800000"/>
            <a:headEnd/>
            <a:tailEnd/>
          </a:ln>
        </p:spPr>
      </p:pic>
      <p:sp>
        <p:nvSpPr>
          <p:cNvPr id="36869" name="TextBox 4"/>
          <p:cNvSpPr txBox="1">
            <a:spLocks noChangeArrowheads="1"/>
          </p:cNvSpPr>
          <p:nvPr/>
        </p:nvSpPr>
        <p:spPr bwMode="auto">
          <a:xfrm>
            <a:off x="2433638" y="1600200"/>
            <a:ext cx="1535096"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9008B8"/>
                </a:solidFill>
                <a:latin typeface="Calibri"/>
              </a:rPr>
              <a:t>North pole</a:t>
            </a:r>
          </a:p>
        </p:txBody>
      </p:sp>
      <p:sp>
        <p:nvSpPr>
          <p:cNvPr id="36870" name="TextBox 5"/>
          <p:cNvSpPr txBox="1">
            <a:spLocks noChangeArrowheads="1"/>
          </p:cNvSpPr>
          <p:nvPr/>
        </p:nvSpPr>
        <p:spPr bwMode="auto">
          <a:xfrm>
            <a:off x="6629400" y="3733800"/>
            <a:ext cx="1178478"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9008B8"/>
                </a:solidFill>
                <a:latin typeface="Calibri"/>
              </a:rPr>
              <a:t>Equator</a:t>
            </a:r>
          </a:p>
        </p:txBody>
      </p:sp>
      <p:sp>
        <p:nvSpPr>
          <p:cNvPr id="36871" name="TextBox 6"/>
          <p:cNvSpPr txBox="1">
            <a:spLocks noChangeArrowheads="1"/>
          </p:cNvSpPr>
          <p:nvPr/>
        </p:nvSpPr>
        <p:spPr bwMode="auto">
          <a:xfrm>
            <a:off x="5257800" y="1828800"/>
            <a:ext cx="2836534"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9008B8"/>
                </a:solidFill>
                <a:latin typeface="Calibri"/>
              </a:rPr>
              <a:t>Point to be projected</a:t>
            </a:r>
          </a:p>
        </p:txBody>
      </p:sp>
      <p:sp>
        <p:nvSpPr>
          <p:cNvPr id="36872" name="TextBox 7"/>
          <p:cNvSpPr txBox="1">
            <a:spLocks noChangeArrowheads="1"/>
          </p:cNvSpPr>
          <p:nvPr/>
        </p:nvSpPr>
        <p:spPr bwMode="auto">
          <a:xfrm>
            <a:off x="4800600" y="4038600"/>
            <a:ext cx="3124200" cy="1200150"/>
          </a:xfrm>
          <a:prstGeom prst="rect">
            <a:avLst/>
          </a:prstGeom>
          <a:noFill/>
          <a:ln w="9525">
            <a:noFill/>
            <a:miter lim="800000"/>
            <a:headEnd/>
            <a:tailEnd/>
          </a:ln>
        </p:spPr>
        <p:txBody>
          <a:bodyPr>
            <a:prstTxWarp prst="textNoShape">
              <a:avLst/>
            </a:prstTxWarp>
            <a:spAutoFit/>
          </a:bodyPr>
          <a:lstStyle/>
          <a:p>
            <a:r>
              <a:rPr lang="en-US" altLang="ja-JP" dirty="0">
                <a:solidFill>
                  <a:srgbClr val="9008B8"/>
                </a:solidFill>
                <a:latin typeface="Calibri"/>
              </a:rPr>
              <a:t>Compute radius of projected point </a:t>
            </a:r>
            <a:r>
              <a:rPr lang="en-US" altLang="ja-JP" dirty="0">
                <a:solidFill>
                  <a:srgbClr val="9008B8"/>
                </a:solidFill>
                <a:latin typeface="Cambria"/>
                <a:ea typeface="Cambria"/>
                <a:cs typeface="Cambria"/>
              </a:rPr>
              <a:t>p’</a:t>
            </a:r>
            <a:r>
              <a:rPr lang="en-US" altLang="ja-JP" dirty="0">
                <a:solidFill>
                  <a:srgbClr val="9008B8"/>
                </a:solidFill>
                <a:latin typeface="Calibri"/>
              </a:rPr>
              <a:t> on the equatorial plane</a:t>
            </a:r>
          </a:p>
        </p:txBody>
      </p:sp>
      <p:sp>
        <p:nvSpPr>
          <p:cNvPr id="36873" name="TextBox 8"/>
          <p:cNvSpPr txBox="1">
            <a:spLocks noChangeArrowheads="1"/>
          </p:cNvSpPr>
          <p:nvPr/>
        </p:nvSpPr>
        <p:spPr bwMode="auto">
          <a:xfrm>
            <a:off x="3048000" y="6019800"/>
            <a:ext cx="1532240"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9008B8"/>
                </a:solidFill>
                <a:latin typeface="Calibri"/>
              </a:rPr>
              <a:t>South pole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85800" y="76200"/>
            <a:ext cx="7772400" cy="1143000"/>
          </a:xfrm>
        </p:spPr>
        <p:txBody>
          <a:bodyPr/>
          <a:lstStyle/>
          <a:p>
            <a:r>
              <a:rPr lang="en-US" altLang="ja-JP" sz="4000" smtClean="0"/>
              <a:t>Stereographic Projection – Step 5</a:t>
            </a:r>
          </a:p>
        </p:txBody>
      </p:sp>
      <p:sp>
        <p:nvSpPr>
          <p:cNvPr id="37891" name="Slide Number Placeholder 2"/>
          <p:cNvSpPr>
            <a:spLocks noGrp="1"/>
          </p:cNvSpPr>
          <p:nvPr>
            <p:ph type="sldNum" sz="quarter" idx="12"/>
          </p:nvPr>
        </p:nvSpPr>
        <p:spPr>
          <a:noFill/>
        </p:spPr>
        <p:txBody>
          <a:bodyPr/>
          <a:lstStyle/>
          <a:p>
            <a:fld id="{99A469E2-E9E2-AF4C-9438-F343E5E5D816}" type="slidenum">
              <a:rPr lang="en-US" altLang="ja-JP" smtClean="0"/>
              <a:pPr/>
              <a:t>14</a:t>
            </a:fld>
            <a:endParaRPr lang="en-US" altLang="ja-JP" smtClean="0"/>
          </a:p>
        </p:txBody>
      </p:sp>
      <p:sp>
        <p:nvSpPr>
          <p:cNvPr id="37892" name="Oval 3"/>
          <p:cNvSpPr>
            <a:spLocks noChangeArrowheads="1"/>
          </p:cNvSpPr>
          <p:nvPr/>
        </p:nvSpPr>
        <p:spPr bwMode="auto">
          <a:xfrm>
            <a:off x="2133600" y="1600200"/>
            <a:ext cx="4343400" cy="4343400"/>
          </a:xfrm>
          <a:prstGeom prst="ellipse">
            <a:avLst/>
          </a:prstGeom>
          <a:noFill/>
          <a:ln w="28575">
            <a:solidFill>
              <a:schemeClr val="tx1"/>
            </a:solidFill>
            <a:round/>
            <a:headEnd/>
            <a:tailEnd/>
          </a:ln>
        </p:spPr>
        <p:txBody>
          <a:bodyPr>
            <a:prstTxWarp prst="textNoShape">
              <a:avLst/>
            </a:prstTxWarp>
          </a:bodyPr>
          <a:lstStyle/>
          <a:p>
            <a:endParaRPr lang="ja-JP" altLang="en-US" dirty="0">
              <a:latin typeface="Calibri"/>
              <a:ea typeface="Calibri"/>
            </a:endParaRPr>
          </a:p>
        </p:txBody>
      </p:sp>
      <p:cxnSp>
        <p:nvCxnSpPr>
          <p:cNvPr id="37893" name="Straight Connector 5"/>
          <p:cNvCxnSpPr>
            <a:cxnSpLocks noChangeShapeType="1"/>
          </p:cNvCxnSpPr>
          <p:nvPr/>
        </p:nvCxnSpPr>
        <p:spPr bwMode="auto">
          <a:xfrm rot="5400000">
            <a:off x="1828007" y="3809206"/>
            <a:ext cx="5029200" cy="1587"/>
          </a:xfrm>
          <a:prstGeom prst="line">
            <a:avLst/>
          </a:prstGeom>
          <a:noFill/>
          <a:ln w="9525">
            <a:solidFill>
              <a:schemeClr val="tx1"/>
            </a:solidFill>
            <a:round/>
            <a:headEnd/>
            <a:tailEnd/>
          </a:ln>
        </p:spPr>
      </p:cxnSp>
      <p:cxnSp>
        <p:nvCxnSpPr>
          <p:cNvPr id="37894" name="Straight Connector 6"/>
          <p:cNvCxnSpPr>
            <a:cxnSpLocks noChangeShapeType="1"/>
          </p:cNvCxnSpPr>
          <p:nvPr/>
        </p:nvCxnSpPr>
        <p:spPr bwMode="auto">
          <a:xfrm>
            <a:off x="1828800" y="3733800"/>
            <a:ext cx="5029200" cy="1588"/>
          </a:xfrm>
          <a:prstGeom prst="line">
            <a:avLst/>
          </a:prstGeom>
          <a:noFill/>
          <a:ln w="9525">
            <a:solidFill>
              <a:schemeClr val="tx1"/>
            </a:solidFill>
            <a:round/>
            <a:headEnd/>
            <a:tailEnd/>
          </a:ln>
        </p:spPr>
      </p:cxnSp>
      <p:sp>
        <p:nvSpPr>
          <p:cNvPr id="37895" name="TextBox 7"/>
          <p:cNvSpPr txBox="1">
            <a:spLocks noChangeArrowheads="1"/>
          </p:cNvSpPr>
          <p:nvPr/>
        </p:nvSpPr>
        <p:spPr bwMode="auto">
          <a:xfrm>
            <a:off x="3995738" y="3652838"/>
            <a:ext cx="460495" cy="461665"/>
          </a:xfrm>
          <a:prstGeom prst="rect">
            <a:avLst/>
          </a:prstGeom>
          <a:noFill/>
          <a:ln w="9525">
            <a:noFill/>
            <a:miter lim="800000"/>
            <a:headEnd/>
            <a:tailEnd/>
          </a:ln>
        </p:spPr>
        <p:txBody>
          <a:bodyPr wrap="none">
            <a:prstTxWarp prst="textNoShape">
              <a:avLst/>
            </a:prstTxWarp>
            <a:spAutoFit/>
          </a:bodyPr>
          <a:lstStyle/>
          <a:p>
            <a:r>
              <a:rPr lang="en-US" altLang="ja-JP" i="1" dirty="0">
                <a:latin typeface="Calibri"/>
              </a:rPr>
              <a:t>O</a:t>
            </a:r>
          </a:p>
        </p:txBody>
      </p:sp>
      <p:cxnSp>
        <p:nvCxnSpPr>
          <p:cNvPr id="37896" name="Straight Connector 9"/>
          <p:cNvCxnSpPr>
            <a:cxnSpLocks noChangeShapeType="1"/>
          </p:cNvCxnSpPr>
          <p:nvPr/>
        </p:nvCxnSpPr>
        <p:spPr bwMode="auto">
          <a:xfrm flipV="1">
            <a:off x="4343400" y="2895600"/>
            <a:ext cx="1295400" cy="838200"/>
          </a:xfrm>
          <a:prstGeom prst="line">
            <a:avLst/>
          </a:prstGeom>
          <a:noFill/>
          <a:ln w="19050">
            <a:solidFill>
              <a:srgbClr val="9008B8"/>
            </a:solidFill>
            <a:round/>
            <a:headEnd/>
            <a:tailEnd/>
          </a:ln>
        </p:spPr>
      </p:cxnSp>
      <p:sp>
        <p:nvSpPr>
          <p:cNvPr id="37897" name="Oval 10"/>
          <p:cNvSpPr>
            <a:spLocks noChangeArrowheads="1"/>
          </p:cNvSpPr>
          <p:nvPr/>
        </p:nvSpPr>
        <p:spPr bwMode="auto">
          <a:xfrm>
            <a:off x="5562600" y="2819400"/>
            <a:ext cx="152400" cy="152400"/>
          </a:xfrm>
          <a:prstGeom prst="ellipse">
            <a:avLst/>
          </a:prstGeom>
          <a:solidFill>
            <a:srgbClr val="9008B8"/>
          </a:solidFill>
          <a:ln w="9525">
            <a:solidFill>
              <a:schemeClr val="tx1"/>
            </a:solidFill>
            <a:round/>
            <a:headEnd/>
            <a:tailEnd/>
          </a:ln>
        </p:spPr>
        <p:txBody>
          <a:bodyPr>
            <a:prstTxWarp prst="textNoShape">
              <a:avLst/>
            </a:prstTxWarp>
          </a:bodyPr>
          <a:lstStyle/>
          <a:p>
            <a:endParaRPr lang="ja-JP" altLang="en-US" dirty="0">
              <a:latin typeface="Calibri"/>
              <a:ea typeface="Calibri"/>
            </a:endParaRPr>
          </a:p>
        </p:txBody>
      </p:sp>
      <p:sp>
        <p:nvSpPr>
          <p:cNvPr id="37898" name="TextBox 11"/>
          <p:cNvSpPr txBox="1">
            <a:spLocks noChangeArrowheads="1"/>
          </p:cNvSpPr>
          <p:nvPr/>
        </p:nvSpPr>
        <p:spPr bwMode="auto">
          <a:xfrm>
            <a:off x="5607050" y="2362200"/>
            <a:ext cx="423163" cy="461665"/>
          </a:xfrm>
          <a:prstGeom prst="rect">
            <a:avLst/>
          </a:prstGeom>
          <a:noFill/>
          <a:ln w="9525">
            <a:noFill/>
            <a:miter lim="800000"/>
            <a:headEnd/>
            <a:tailEnd/>
          </a:ln>
        </p:spPr>
        <p:txBody>
          <a:bodyPr wrap="none">
            <a:prstTxWarp prst="textNoShape">
              <a:avLst/>
            </a:prstTxWarp>
            <a:spAutoFit/>
          </a:bodyPr>
          <a:lstStyle/>
          <a:p>
            <a:r>
              <a:rPr lang="en-US" altLang="ja-JP" dirty="0">
                <a:latin typeface="Calibri"/>
              </a:rPr>
              <a:t>p’</a:t>
            </a:r>
          </a:p>
        </p:txBody>
      </p:sp>
      <p:sp>
        <p:nvSpPr>
          <p:cNvPr id="37899" name="TextBox 12"/>
          <p:cNvSpPr txBox="1">
            <a:spLocks noChangeArrowheads="1"/>
          </p:cNvSpPr>
          <p:nvPr/>
        </p:nvSpPr>
        <p:spPr bwMode="auto">
          <a:xfrm>
            <a:off x="152400" y="2890838"/>
            <a:ext cx="2601644"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9008B8"/>
                </a:solidFill>
                <a:latin typeface="Calibri"/>
              </a:rPr>
              <a:t>Radius = R tan(</a:t>
            </a:r>
            <a:r>
              <a:rPr lang="en-US" altLang="ja-JP" dirty="0">
                <a:solidFill>
                  <a:srgbClr val="9008B8"/>
                </a:solidFill>
                <a:latin typeface="Symbol" charset="2"/>
                <a:ea typeface="Symbol" charset="2"/>
                <a:cs typeface="Symbol" charset="2"/>
              </a:rPr>
              <a:t>a</a:t>
            </a:r>
            <a:r>
              <a:rPr lang="en-US" altLang="ja-JP" dirty="0">
                <a:solidFill>
                  <a:srgbClr val="9008B8"/>
                </a:solidFill>
                <a:latin typeface="Calibri"/>
              </a:rPr>
              <a:t>/2)</a:t>
            </a:r>
          </a:p>
        </p:txBody>
      </p:sp>
      <p:sp>
        <p:nvSpPr>
          <p:cNvPr id="37900" name="Oval 13"/>
          <p:cNvSpPr>
            <a:spLocks noChangeAspect="1"/>
          </p:cNvSpPr>
          <p:nvPr/>
        </p:nvSpPr>
        <p:spPr bwMode="auto">
          <a:xfrm>
            <a:off x="2776538" y="2187575"/>
            <a:ext cx="3108325" cy="3109913"/>
          </a:xfrm>
          <a:prstGeom prst="ellipse">
            <a:avLst/>
          </a:prstGeom>
          <a:noFill/>
          <a:ln w="28575">
            <a:solidFill>
              <a:srgbClr val="9008B8"/>
            </a:solidFill>
            <a:prstDash val="dash"/>
            <a:round/>
            <a:headEnd/>
            <a:tailEnd/>
          </a:ln>
        </p:spPr>
        <p:txBody>
          <a:bodyPr>
            <a:prstTxWarp prst="textNoShape">
              <a:avLst/>
            </a:prstTxWarp>
          </a:bodyPr>
          <a:lstStyle/>
          <a:p>
            <a:endParaRPr lang="ja-JP" altLang="en-US" dirty="0">
              <a:latin typeface="Calibri"/>
              <a:ea typeface="Calibri"/>
            </a:endParaRPr>
          </a:p>
        </p:txBody>
      </p:sp>
      <p:sp>
        <p:nvSpPr>
          <p:cNvPr id="15" name="Arc 14"/>
          <p:cNvSpPr/>
          <p:nvPr/>
        </p:nvSpPr>
        <p:spPr bwMode="auto">
          <a:xfrm>
            <a:off x="3276600" y="2667000"/>
            <a:ext cx="2133600" cy="2133600"/>
          </a:xfrm>
          <a:prstGeom prst="arc">
            <a:avLst>
              <a:gd name="adj1" fmla="val 19565164"/>
              <a:gd name="adj2" fmla="val 0"/>
            </a:avLst>
          </a:prstGeom>
          <a:noFill/>
          <a:ln w="9525" cap="flat" cmpd="sng" algn="ctr">
            <a:solidFill>
              <a:srgbClr val="9008B8"/>
            </a:solidFill>
            <a:prstDash val="solid"/>
            <a:round/>
            <a:headEnd type="triangle" w="med" len="med"/>
            <a:tailEnd type="none" w="med" len="med"/>
          </a:ln>
          <a:effectLst/>
        </p:spPr>
        <p:txBody>
          <a:bodyPr>
            <a:prstTxWarp prst="textNoShape">
              <a:avLst/>
            </a:prstTxWarp>
          </a:bodyPr>
          <a:lstStyle/>
          <a:p>
            <a:endParaRPr lang="ja-JP" altLang="en-US" dirty="0">
              <a:latin typeface="Calibri"/>
              <a:ea typeface="Calibri"/>
            </a:endParaRPr>
          </a:p>
        </p:txBody>
      </p:sp>
      <p:sp>
        <p:nvSpPr>
          <p:cNvPr id="37902" name="TextBox 15"/>
          <p:cNvSpPr txBox="1">
            <a:spLocks noChangeArrowheads="1"/>
          </p:cNvSpPr>
          <p:nvPr/>
        </p:nvSpPr>
        <p:spPr bwMode="auto">
          <a:xfrm>
            <a:off x="5029200" y="3119438"/>
            <a:ext cx="422275" cy="461962"/>
          </a:xfrm>
          <a:prstGeom prst="rect">
            <a:avLst/>
          </a:prstGeom>
          <a:noFill/>
          <a:ln w="9525">
            <a:noFill/>
            <a:miter lim="800000"/>
            <a:headEnd/>
            <a:tailEnd/>
          </a:ln>
        </p:spPr>
        <p:txBody>
          <a:bodyPr wrap="none">
            <a:prstTxWarp prst="textNoShape">
              <a:avLst/>
            </a:prstTxWarp>
            <a:spAutoFit/>
          </a:bodyPr>
          <a:lstStyle/>
          <a:p>
            <a:r>
              <a:rPr lang="en-US" altLang="ja-JP" i="1">
                <a:latin typeface="Symbol" charset="2"/>
                <a:ea typeface="Symbol" charset="2"/>
                <a:cs typeface="Symbol" charset="2"/>
              </a:rPr>
              <a:t>f</a:t>
            </a:r>
          </a:p>
        </p:txBody>
      </p:sp>
      <p:sp>
        <p:nvSpPr>
          <p:cNvPr id="37903" name="TextBox 16"/>
          <p:cNvSpPr txBox="1">
            <a:spLocks noChangeArrowheads="1"/>
          </p:cNvSpPr>
          <p:nvPr/>
        </p:nvSpPr>
        <p:spPr bwMode="auto">
          <a:xfrm>
            <a:off x="4953000" y="1295400"/>
            <a:ext cx="3743783"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9008B8"/>
                </a:solidFill>
                <a:latin typeface="Calibri"/>
              </a:rPr>
              <a:t>p’ = </a:t>
            </a:r>
            <a:r>
              <a:rPr lang="en-US" altLang="ja-JP" dirty="0" err="1">
                <a:solidFill>
                  <a:srgbClr val="9008B8"/>
                </a:solidFill>
                <a:latin typeface="Calibri"/>
              </a:rPr>
              <a:t>Rtan</a:t>
            </a:r>
            <a:r>
              <a:rPr lang="en-US" altLang="ja-JP" dirty="0">
                <a:solidFill>
                  <a:srgbClr val="9008B8"/>
                </a:solidFill>
                <a:latin typeface="Calibri"/>
              </a:rPr>
              <a:t>(</a:t>
            </a:r>
            <a:r>
              <a:rPr lang="en-US" altLang="ja-JP" dirty="0">
                <a:solidFill>
                  <a:srgbClr val="9008B8"/>
                </a:solidFill>
                <a:latin typeface="Symbol" charset="2"/>
                <a:ea typeface="Symbol" charset="2"/>
                <a:cs typeface="Symbol" charset="2"/>
              </a:rPr>
              <a:t>a</a:t>
            </a:r>
            <a:r>
              <a:rPr lang="en-US" altLang="ja-JP" dirty="0">
                <a:solidFill>
                  <a:srgbClr val="9008B8"/>
                </a:solidFill>
                <a:latin typeface="Calibri"/>
              </a:rPr>
              <a:t>/2)[</a:t>
            </a:r>
            <a:r>
              <a:rPr lang="en-US" altLang="ja-JP" dirty="0" err="1">
                <a:solidFill>
                  <a:srgbClr val="9008B8"/>
                </a:solidFill>
                <a:latin typeface="Calibri"/>
              </a:rPr>
              <a:t>cos</a:t>
            </a:r>
            <a:r>
              <a:rPr lang="en-US" altLang="ja-JP" dirty="0">
                <a:solidFill>
                  <a:srgbClr val="9008B8"/>
                </a:solidFill>
                <a:latin typeface="Calibri"/>
              </a:rPr>
              <a:t>(</a:t>
            </a:r>
            <a:r>
              <a:rPr lang="en-US" altLang="ja-JP" i="1" dirty="0">
                <a:solidFill>
                  <a:srgbClr val="9008B8"/>
                </a:solidFill>
                <a:latin typeface="Symbol" charset="2"/>
                <a:ea typeface="Symbol" charset="2"/>
                <a:cs typeface="Symbol" charset="2"/>
              </a:rPr>
              <a:t>f</a:t>
            </a:r>
            <a:r>
              <a:rPr lang="en-US" altLang="ja-JP" dirty="0">
                <a:solidFill>
                  <a:srgbClr val="9008B8"/>
                </a:solidFill>
                <a:latin typeface="Calibri"/>
              </a:rPr>
              <a:t>),sin(</a:t>
            </a:r>
            <a:r>
              <a:rPr lang="en-US" altLang="ja-JP" i="1" dirty="0">
                <a:solidFill>
                  <a:srgbClr val="9008B8"/>
                </a:solidFill>
                <a:latin typeface="Symbol" charset="2"/>
                <a:ea typeface="Symbol" charset="2"/>
                <a:cs typeface="Symbol" charset="2"/>
              </a:rPr>
              <a:t>f</a:t>
            </a:r>
            <a:r>
              <a:rPr lang="en-US" altLang="ja-JP" dirty="0">
                <a:solidFill>
                  <a:srgbClr val="9008B8"/>
                </a:solidFill>
                <a:latin typeface="Calibri"/>
              </a:rPr>
              <a:t>)]</a:t>
            </a:r>
          </a:p>
        </p:txBody>
      </p:sp>
      <p:sp>
        <p:nvSpPr>
          <p:cNvPr id="37904" name="TextBox 17"/>
          <p:cNvSpPr txBox="1">
            <a:spLocks noChangeArrowheads="1"/>
          </p:cNvSpPr>
          <p:nvPr/>
        </p:nvSpPr>
        <p:spPr bwMode="auto">
          <a:xfrm>
            <a:off x="6553200" y="2209800"/>
            <a:ext cx="2133600" cy="1200150"/>
          </a:xfrm>
          <a:prstGeom prst="rect">
            <a:avLst/>
          </a:prstGeom>
          <a:noFill/>
          <a:ln w="9525">
            <a:noFill/>
            <a:miter lim="800000"/>
            <a:headEnd/>
            <a:tailEnd/>
          </a:ln>
        </p:spPr>
        <p:txBody>
          <a:bodyPr>
            <a:prstTxWarp prst="textNoShape">
              <a:avLst/>
            </a:prstTxWarp>
            <a:spAutoFit/>
          </a:bodyPr>
          <a:lstStyle/>
          <a:p>
            <a:r>
              <a:rPr lang="en-US" altLang="ja-JP" dirty="0">
                <a:solidFill>
                  <a:srgbClr val="9008B8"/>
                </a:solidFill>
                <a:latin typeface="Calibri"/>
              </a:rPr>
              <a:t>Longitude of the projected point = </a:t>
            </a:r>
            <a:r>
              <a:rPr lang="en-US" altLang="ja-JP" i="1" dirty="0">
                <a:solidFill>
                  <a:srgbClr val="9008B8"/>
                </a:solidFill>
                <a:latin typeface="Symbol" charset="2"/>
                <a:ea typeface="Symbol" charset="2"/>
                <a:cs typeface="Symbol" charset="2"/>
              </a:rPr>
              <a:t>f</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4"/>
          <p:cNvSpPr>
            <a:spLocks noGrp="1"/>
          </p:cNvSpPr>
          <p:nvPr>
            <p:ph type="sldNum" sz="quarter" idx="12"/>
          </p:nvPr>
        </p:nvSpPr>
        <p:spPr>
          <a:noFill/>
        </p:spPr>
        <p:txBody>
          <a:bodyPr/>
          <a:lstStyle/>
          <a:p>
            <a:fld id="{F713808D-57E3-444E-8599-E9BB3A7F01D7}" type="slidenum">
              <a:rPr lang="en-US" altLang="ja-JP" smtClean="0"/>
              <a:pPr/>
              <a:t>15</a:t>
            </a:fld>
            <a:endParaRPr lang="en-US" altLang="ja-JP" smtClean="0"/>
          </a:p>
        </p:txBody>
      </p:sp>
      <p:sp>
        <p:nvSpPr>
          <p:cNvPr id="38915" name="Rectangle 2"/>
          <p:cNvSpPr>
            <a:spLocks noGrp="1" noChangeArrowheads="1"/>
          </p:cNvSpPr>
          <p:nvPr>
            <p:ph type="title"/>
          </p:nvPr>
        </p:nvSpPr>
        <p:spPr>
          <a:xfrm>
            <a:off x="419100" y="0"/>
            <a:ext cx="8305800" cy="1143000"/>
          </a:xfrm>
        </p:spPr>
        <p:txBody>
          <a:bodyPr/>
          <a:lstStyle/>
          <a:p>
            <a:r>
              <a:rPr lang="en-US" altLang="ja-JP"/>
              <a:t>Texture Component </a:t>
            </a:r>
            <a:r>
              <a:rPr lang="en-US" altLang="ja-JP">
                <a:sym typeface="Symbol" charset="2"/>
              </a:rPr>
              <a:t></a:t>
            </a:r>
            <a:r>
              <a:rPr lang="en-US" altLang="ja-JP"/>
              <a:t> Pole Figure</a:t>
            </a:r>
          </a:p>
        </p:txBody>
      </p:sp>
      <p:sp>
        <p:nvSpPr>
          <p:cNvPr id="38916" name="Rectangle 3"/>
          <p:cNvSpPr>
            <a:spLocks noChangeArrowheads="1"/>
          </p:cNvSpPr>
          <p:nvPr/>
        </p:nvSpPr>
        <p:spPr bwMode="auto">
          <a:xfrm>
            <a:off x="457200" y="1066800"/>
            <a:ext cx="8229600" cy="54102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altLang="ja-JP" sz="1400" dirty="0">
                <a:latin typeface="Calibri"/>
              </a:rPr>
              <a:t>To calculate where a texture component shows up in a pole figure, there are various operations that must be performed.</a:t>
            </a:r>
          </a:p>
          <a:p>
            <a:pPr marL="342900" indent="-342900">
              <a:lnSpc>
                <a:spcPct val="90000"/>
              </a:lnSpc>
              <a:spcBef>
                <a:spcPct val="20000"/>
              </a:spcBef>
              <a:buFontTx/>
              <a:buChar char="•"/>
            </a:pPr>
            <a:r>
              <a:rPr lang="en-US" altLang="ja-JP" sz="1400" dirty="0">
                <a:latin typeface="Calibri"/>
              </a:rPr>
              <a:t>The key concept is that of thinking of the pole figure as a set of crystal plane normals (e.g. {100}, or {111}) in the reference configuration (“cube component”) and applying the orientation as a </a:t>
            </a:r>
            <a:r>
              <a:rPr lang="en-US" altLang="ja-JP" sz="1400" i="1" dirty="0">
                <a:latin typeface="Calibri"/>
              </a:rPr>
              <a:t>transformation </a:t>
            </a:r>
            <a:r>
              <a:rPr lang="en-US" altLang="ja-JP" sz="1400" dirty="0">
                <a:latin typeface="Calibri"/>
              </a:rPr>
              <a:t>to that pole (or set of poles) to find its position with respect to the sample frame.</a:t>
            </a:r>
          </a:p>
          <a:p>
            <a:pPr marL="342900" indent="-342900">
              <a:lnSpc>
                <a:spcPct val="90000"/>
              </a:lnSpc>
              <a:spcBef>
                <a:spcPct val="20000"/>
              </a:spcBef>
              <a:buFontTx/>
              <a:buChar char="•"/>
            </a:pPr>
            <a:r>
              <a:rPr lang="en-US" altLang="ja-JP" sz="1400" i="1" dirty="0">
                <a:solidFill>
                  <a:srgbClr val="1A009E"/>
                </a:solidFill>
                <a:latin typeface="Calibri"/>
              </a:rPr>
              <a:t>Step 1</a:t>
            </a:r>
            <a:r>
              <a:rPr lang="en-US" altLang="ja-JP" sz="1400" dirty="0">
                <a:latin typeface="Calibri"/>
              </a:rPr>
              <a:t>: write the crystallographic pole (plane normal) of interest as a unit vector; </a:t>
            </a:r>
            <a:r>
              <a:rPr lang="en-US" altLang="ja-JP" sz="1400" dirty="0" smtClean="0">
                <a:latin typeface="Calibri"/>
              </a:rPr>
              <a:t/>
            </a:r>
            <a:br>
              <a:rPr lang="en-US" altLang="ja-JP" sz="1400" dirty="0" smtClean="0">
                <a:latin typeface="Calibri"/>
              </a:rPr>
            </a:br>
            <a:r>
              <a:rPr lang="en-US" altLang="ja-JP" sz="1400" dirty="0" smtClean="0">
                <a:latin typeface="Calibri"/>
              </a:rPr>
              <a:t>e.g</a:t>
            </a:r>
            <a:r>
              <a:rPr lang="en-US" altLang="ja-JP" sz="1400" dirty="0">
                <a:latin typeface="Calibri"/>
              </a:rPr>
              <a:t>. </a:t>
            </a:r>
            <a:r>
              <a:rPr lang="en-US" altLang="ja-JP" sz="1400" dirty="0">
                <a:solidFill>
                  <a:srgbClr val="FF0000"/>
                </a:solidFill>
                <a:latin typeface="Cambria"/>
              </a:rPr>
              <a:t>(111) = 1/√3(1,1,1) = </a:t>
            </a:r>
            <a:r>
              <a:rPr lang="en-US" altLang="ja-JP" sz="1400" b="1" dirty="0" err="1">
                <a:solidFill>
                  <a:srgbClr val="FF0000"/>
                </a:solidFill>
                <a:latin typeface="Cambria"/>
              </a:rPr>
              <a:t>h</a:t>
            </a:r>
            <a:r>
              <a:rPr lang="en-US" altLang="ja-JP" sz="1400" dirty="0">
                <a:latin typeface="Cambria"/>
              </a:rPr>
              <a:t>.</a:t>
            </a:r>
            <a:r>
              <a:rPr lang="en-US" altLang="ja-JP" sz="1400" dirty="0">
                <a:latin typeface="Calibri"/>
              </a:rPr>
              <a:t>  In general, you will repeat this for all symmetrically equivalent poles (so for </a:t>
            </a:r>
            <a:r>
              <a:rPr lang="en-US" altLang="ja-JP" sz="1400" dirty="0" err="1">
                <a:latin typeface="Calibri"/>
              </a:rPr>
              <a:t>cubics</a:t>
            </a:r>
            <a:r>
              <a:rPr lang="en-US" altLang="ja-JP" sz="1400" dirty="0">
                <a:latin typeface="Calibri"/>
              </a:rPr>
              <a:t>, one would also calculate {-1,1,1}, {1,-1,1} etc.).  In the future, we will use a set of symmetry operators to obtain all the symmetry related copies of a given pole.</a:t>
            </a:r>
          </a:p>
          <a:p>
            <a:pPr marL="342900" indent="-342900">
              <a:lnSpc>
                <a:spcPct val="90000"/>
              </a:lnSpc>
              <a:spcBef>
                <a:spcPct val="20000"/>
              </a:spcBef>
              <a:buFontTx/>
              <a:buChar char="•"/>
            </a:pPr>
            <a:r>
              <a:rPr lang="en-US" altLang="ja-JP" sz="1400" i="1" dirty="0">
                <a:solidFill>
                  <a:srgbClr val="1A009E"/>
                </a:solidFill>
                <a:latin typeface="Calibri"/>
              </a:rPr>
              <a:t>Step 2</a:t>
            </a:r>
            <a:r>
              <a:rPr lang="en-US" altLang="ja-JP" sz="1400" dirty="0">
                <a:latin typeface="Calibri"/>
              </a:rPr>
              <a:t>: apply the inverse transformation (passive rotation), </a:t>
            </a:r>
            <a:r>
              <a:rPr lang="en-US" altLang="ja-JP" sz="1400" i="1" dirty="0">
                <a:latin typeface="Cambria"/>
              </a:rPr>
              <a:t>g</a:t>
            </a:r>
            <a:r>
              <a:rPr lang="en-US" altLang="ja-JP" sz="1400" i="1" baseline="30000" dirty="0">
                <a:latin typeface="Cambria"/>
              </a:rPr>
              <a:t>-1</a:t>
            </a:r>
            <a:r>
              <a:rPr lang="en-US" altLang="ja-JP" sz="1400" i="1" dirty="0">
                <a:latin typeface="Calibri"/>
              </a:rPr>
              <a:t>,</a:t>
            </a:r>
            <a:r>
              <a:rPr lang="en-US" altLang="ja-JP" sz="1400" dirty="0">
                <a:latin typeface="Calibri"/>
              </a:rPr>
              <a:t> to obtain the coordinates of the pole (Miller indices, normalized, crystal axes) in the pole figure (direction in sample axes): </a:t>
            </a:r>
            <a:br>
              <a:rPr lang="en-US" altLang="ja-JP" sz="1400" dirty="0">
                <a:latin typeface="Calibri"/>
              </a:rPr>
            </a:br>
            <a:r>
              <a:rPr lang="en-US" altLang="ja-JP" sz="1400" b="1" dirty="0" err="1">
                <a:solidFill>
                  <a:srgbClr val="FF0000"/>
                </a:solidFill>
                <a:latin typeface="Cambria"/>
              </a:rPr>
              <a:t>h</a:t>
            </a:r>
            <a:r>
              <a:rPr lang="en-US" altLang="ja-JP" sz="1400" b="1" dirty="0">
                <a:solidFill>
                  <a:srgbClr val="FF0000"/>
                </a:solidFill>
                <a:latin typeface="Cambria"/>
              </a:rPr>
              <a:t>’</a:t>
            </a:r>
            <a:r>
              <a:rPr lang="en-US" altLang="ja-JP" sz="1400" dirty="0">
                <a:solidFill>
                  <a:srgbClr val="FF0000"/>
                </a:solidFill>
                <a:latin typeface="Cambria"/>
              </a:rPr>
              <a:t> = </a:t>
            </a:r>
            <a:r>
              <a:rPr lang="en-US" altLang="ja-JP" sz="1400" i="1" dirty="0">
                <a:solidFill>
                  <a:srgbClr val="FF0000"/>
                </a:solidFill>
                <a:latin typeface="Cambria"/>
              </a:rPr>
              <a:t>g</a:t>
            </a:r>
            <a:r>
              <a:rPr lang="en-US" altLang="ja-JP" sz="1400" i="1" baseline="30000" dirty="0">
                <a:solidFill>
                  <a:srgbClr val="FF0000"/>
                </a:solidFill>
                <a:latin typeface="Cambria"/>
              </a:rPr>
              <a:t>-1</a:t>
            </a:r>
            <a:r>
              <a:rPr lang="en-US" altLang="ja-JP" sz="1400" b="1" dirty="0">
                <a:solidFill>
                  <a:srgbClr val="FF0000"/>
                </a:solidFill>
                <a:latin typeface="Cambria"/>
              </a:rPr>
              <a:t>h</a:t>
            </a:r>
            <a:r>
              <a:rPr lang="en-US" altLang="ja-JP" sz="1400" dirty="0">
                <a:latin typeface="Calibri"/>
              </a:rPr>
              <a:t> </a:t>
            </a:r>
            <a:br>
              <a:rPr lang="en-US" altLang="ja-JP" sz="1400" dirty="0">
                <a:latin typeface="Calibri"/>
              </a:rPr>
            </a:br>
            <a:r>
              <a:rPr lang="en-US" altLang="ja-JP" sz="1400" dirty="0">
                <a:latin typeface="Calibri"/>
              </a:rPr>
              <a:t>(pre-multiply the vector by, e.g.  the transpose of the orientation matrix, </a:t>
            </a:r>
            <a:r>
              <a:rPr lang="en-US" altLang="ja-JP" sz="1400" i="1" dirty="0" err="1">
                <a:latin typeface="Cambria"/>
                <a:ea typeface="Cambria"/>
                <a:cs typeface="Cambria"/>
              </a:rPr>
              <a:t>g</a:t>
            </a:r>
            <a:r>
              <a:rPr lang="en-US" altLang="ja-JP" sz="1400" dirty="0">
                <a:latin typeface="Calibri"/>
              </a:rPr>
              <a:t>, that represents the orientation; </a:t>
            </a:r>
            <a:r>
              <a:rPr lang="en-US" altLang="ja-JP" sz="1400" dirty="0" err="1">
                <a:latin typeface="Calibri"/>
              </a:rPr>
              <a:t>Rodrigues</a:t>
            </a:r>
            <a:r>
              <a:rPr lang="en-US" altLang="ja-JP" sz="1400" dirty="0">
                <a:latin typeface="Calibri"/>
              </a:rPr>
              <a:t> vectors or unit </a:t>
            </a:r>
            <a:r>
              <a:rPr lang="en-US" altLang="ja-JP" sz="1400" dirty="0" err="1">
                <a:latin typeface="Calibri"/>
              </a:rPr>
              <a:t>quaternions</a:t>
            </a:r>
            <a:r>
              <a:rPr lang="en-US" altLang="ja-JP" sz="1400" dirty="0">
                <a:latin typeface="Calibri"/>
              </a:rPr>
              <a:t> can also be used).</a:t>
            </a:r>
          </a:p>
          <a:p>
            <a:pPr marL="342900" indent="-342900">
              <a:lnSpc>
                <a:spcPct val="90000"/>
              </a:lnSpc>
              <a:spcBef>
                <a:spcPct val="20000"/>
              </a:spcBef>
              <a:buFontTx/>
              <a:buChar char="•"/>
            </a:pPr>
            <a:r>
              <a:rPr lang="en-US" altLang="ja-JP" sz="1400" i="1" dirty="0">
                <a:solidFill>
                  <a:srgbClr val="1A009E"/>
                </a:solidFill>
                <a:latin typeface="Calibri"/>
              </a:rPr>
              <a:t>Step 3</a:t>
            </a:r>
            <a:r>
              <a:rPr lang="en-US" altLang="ja-JP" sz="1400" dirty="0">
                <a:latin typeface="Calibri"/>
              </a:rPr>
              <a:t>: convert the rotated pole into spherical angles (to help visualize the result, and to simplify Step 4) where </a:t>
            </a:r>
            <a:r>
              <a:rPr lang="en-US" altLang="ja-JP" sz="1400" i="1" dirty="0" err="1">
                <a:latin typeface="Symbol" charset="2"/>
                <a:sym typeface="Symbol" charset="2"/>
              </a:rPr>
              <a:t></a:t>
            </a:r>
            <a:r>
              <a:rPr lang="en-US" altLang="ja-JP" sz="1400" dirty="0">
                <a:latin typeface="Calibri"/>
              </a:rPr>
              <a:t> is the co-latitude and </a:t>
            </a:r>
            <a:r>
              <a:rPr lang="en-US" altLang="ja-JP" sz="1400" i="1" dirty="0" err="1">
                <a:latin typeface="Symbol" charset="2"/>
                <a:sym typeface="Symbol" charset="2"/>
              </a:rPr>
              <a:t></a:t>
            </a:r>
            <a:r>
              <a:rPr lang="en-US" altLang="ja-JP" sz="1400" dirty="0">
                <a:latin typeface="Calibri"/>
              </a:rPr>
              <a:t> is the longitude: </a:t>
            </a:r>
            <a:br>
              <a:rPr lang="en-US" altLang="ja-JP" sz="1400" dirty="0">
                <a:latin typeface="Calibri"/>
              </a:rPr>
            </a:br>
            <a:r>
              <a:rPr lang="en-US" altLang="ja-JP" sz="1400" i="1" dirty="0" err="1">
                <a:solidFill>
                  <a:srgbClr val="FF0000"/>
                </a:solidFill>
                <a:latin typeface="Symbol" charset="2"/>
                <a:sym typeface="Symbol" charset="2"/>
              </a:rPr>
              <a:t></a:t>
            </a:r>
            <a:r>
              <a:rPr lang="en-US" altLang="ja-JP" sz="1400" dirty="0">
                <a:solidFill>
                  <a:srgbClr val="FF0000"/>
                </a:solidFill>
                <a:latin typeface="Cambria"/>
              </a:rPr>
              <a:t> = cos</a:t>
            </a:r>
            <a:r>
              <a:rPr lang="en-US" altLang="ja-JP" sz="1400" baseline="30000" dirty="0">
                <a:solidFill>
                  <a:srgbClr val="FF0000"/>
                </a:solidFill>
                <a:latin typeface="Cambria"/>
              </a:rPr>
              <a:t>-1</a:t>
            </a:r>
            <a:r>
              <a:rPr lang="en-US" altLang="ja-JP" sz="1400" dirty="0">
                <a:solidFill>
                  <a:srgbClr val="FF0000"/>
                </a:solidFill>
                <a:latin typeface="Cambria"/>
              </a:rPr>
              <a:t>(</a:t>
            </a:r>
            <a:r>
              <a:rPr lang="en-US" altLang="ja-JP" sz="1400" i="1" dirty="0">
                <a:solidFill>
                  <a:srgbClr val="FF0000"/>
                </a:solidFill>
                <a:latin typeface="Cambria"/>
              </a:rPr>
              <a:t>h</a:t>
            </a:r>
            <a:r>
              <a:rPr lang="en-US" altLang="ja-JP" sz="1400" dirty="0">
                <a:solidFill>
                  <a:srgbClr val="FF0000"/>
                </a:solidFill>
                <a:latin typeface="Cambria"/>
              </a:rPr>
              <a:t>’</a:t>
            </a:r>
            <a:r>
              <a:rPr lang="en-US" altLang="ja-JP" sz="1400" baseline="-25000" dirty="0">
                <a:solidFill>
                  <a:srgbClr val="FF0000"/>
                </a:solidFill>
                <a:latin typeface="Cambria"/>
              </a:rPr>
              <a:t>z</a:t>
            </a:r>
            <a:r>
              <a:rPr lang="en-US" altLang="ja-JP" sz="1400" dirty="0">
                <a:solidFill>
                  <a:srgbClr val="FF0000"/>
                </a:solidFill>
                <a:latin typeface="Cambria"/>
              </a:rPr>
              <a:t>),</a:t>
            </a:r>
            <a:r>
              <a:rPr lang="en-US" altLang="ja-JP" sz="1400" dirty="0">
                <a:solidFill>
                  <a:srgbClr val="FF0000"/>
                </a:solidFill>
                <a:latin typeface="Calibri"/>
              </a:rPr>
              <a:t> </a:t>
            </a:r>
            <a:r>
              <a:rPr lang="en-US" altLang="ja-JP" sz="1400" i="1" dirty="0" err="1">
                <a:solidFill>
                  <a:srgbClr val="FF0000"/>
                </a:solidFill>
                <a:latin typeface="Symbol" charset="2"/>
                <a:sym typeface="Symbol" charset="2"/>
              </a:rPr>
              <a:t></a:t>
            </a:r>
            <a:r>
              <a:rPr lang="en-US" altLang="ja-JP" sz="1400" dirty="0">
                <a:solidFill>
                  <a:srgbClr val="FF0000"/>
                </a:solidFill>
                <a:latin typeface="Calibri"/>
              </a:rPr>
              <a:t> </a:t>
            </a:r>
            <a:r>
              <a:rPr lang="en-US" altLang="ja-JP" sz="1400" dirty="0">
                <a:solidFill>
                  <a:srgbClr val="FF0000"/>
                </a:solidFill>
                <a:latin typeface="Cambria"/>
              </a:rPr>
              <a:t>= tan</a:t>
            </a:r>
            <a:r>
              <a:rPr lang="en-US" altLang="ja-JP" sz="1400" baseline="30000" dirty="0">
                <a:solidFill>
                  <a:srgbClr val="FF0000"/>
                </a:solidFill>
                <a:latin typeface="Cambria"/>
              </a:rPr>
              <a:t>-1</a:t>
            </a:r>
            <a:r>
              <a:rPr lang="en-US" altLang="ja-JP" sz="1400" dirty="0">
                <a:solidFill>
                  <a:srgbClr val="FF0000"/>
                </a:solidFill>
                <a:latin typeface="Cambria"/>
              </a:rPr>
              <a:t>(</a:t>
            </a:r>
            <a:r>
              <a:rPr lang="en-US" altLang="ja-JP" sz="1400" i="1" dirty="0">
                <a:solidFill>
                  <a:srgbClr val="FF0000"/>
                </a:solidFill>
                <a:latin typeface="Cambria"/>
              </a:rPr>
              <a:t>h</a:t>
            </a:r>
            <a:r>
              <a:rPr lang="en-US" altLang="ja-JP" sz="1400" dirty="0">
                <a:solidFill>
                  <a:srgbClr val="FF0000"/>
                </a:solidFill>
                <a:latin typeface="Cambria"/>
              </a:rPr>
              <a:t>’</a:t>
            </a:r>
            <a:r>
              <a:rPr lang="en-US" altLang="ja-JP" sz="1400" baseline="-25000" dirty="0">
                <a:solidFill>
                  <a:srgbClr val="FF0000"/>
                </a:solidFill>
                <a:latin typeface="Cambria"/>
              </a:rPr>
              <a:t>y</a:t>
            </a:r>
            <a:r>
              <a:rPr lang="en-US" altLang="ja-JP" sz="1400" dirty="0">
                <a:solidFill>
                  <a:srgbClr val="FF0000"/>
                </a:solidFill>
                <a:latin typeface="Cambria"/>
              </a:rPr>
              <a:t>/</a:t>
            </a:r>
            <a:r>
              <a:rPr lang="en-US" altLang="ja-JP" sz="1400" i="1" dirty="0">
                <a:solidFill>
                  <a:srgbClr val="FF0000"/>
                </a:solidFill>
                <a:latin typeface="Cambria"/>
              </a:rPr>
              <a:t>h</a:t>
            </a:r>
            <a:r>
              <a:rPr lang="en-US" altLang="ja-JP" sz="1400" dirty="0">
                <a:solidFill>
                  <a:srgbClr val="FF0000"/>
                </a:solidFill>
                <a:latin typeface="Cambria"/>
              </a:rPr>
              <a:t>’</a:t>
            </a:r>
            <a:r>
              <a:rPr lang="en-US" altLang="ja-JP" sz="1400" baseline="-25000" dirty="0">
                <a:solidFill>
                  <a:srgbClr val="FF0000"/>
                </a:solidFill>
                <a:latin typeface="Cambria"/>
              </a:rPr>
              <a:t>x</a:t>
            </a:r>
            <a:r>
              <a:rPr lang="en-US" altLang="ja-JP" sz="1400" dirty="0">
                <a:solidFill>
                  <a:srgbClr val="FF0000"/>
                </a:solidFill>
                <a:latin typeface="Cambria"/>
              </a:rPr>
              <a:t>)</a:t>
            </a:r>
            <a:r>
              <a:rPr lang="en-US" altLang="ja-JP" sz="1400" dirty="0">
                <a:latin typeface="Cambria"/>
              </a:rPr>
              <a:t>.</a:t>
            </a:r>
            <a:r>
              <a:rPr lang="en-US" altLang="ja-JP" sz="1400" dirty="0">
                <a:latin typeface="Calibri"/>
              </a:rPr>
              <a:t> </a:t>
            </a:r>
            <a:br>
              <a:rPr lang="en-US" altLang="ja-JP" sz="1400" dirty="0">
                <a:latin typeface="Calibri"/>
              </a:rPr>
            </a:br>
            <a:r>
              <a:rPr lang="en-US" altLang="ja-JP" sz="1400" dirty="0">
                <a:latin typeface="Calibri"/>
              </a:rPr>
              <a:t>Remember - use </a:t>
            </a:r>
            <a:r>
              <a:rPr lang="en-US" altLang="ja-JP" sz="1400" dirty="0">
                <a:latin typeface="Cambria"/>
              </a:rPr>
              <a:t>ATAN2(</a:t>
            </a:r>
            <a:r>
              <a:rPr lang="en-US" altLang="ja-JP" sz="1400" i="1" dirty="0">
                <a:latin typeface="Cambria"/>
              </a:rPr>
              <a:t>h</a:t>
            </a:r>
            <a:r>
              <a:rPr lang="en-US" altLang="ja-JP" sz="1400" dirty="0">
                <a:latin typeface="Cambria"/>
              </a:rPr>
              <a:t>’</a:t>
            </a:r>
            <a:r>
              <a:rPr lang="en-US" altLang="ja-JP" sz="1400" baseline="-25000" dirty="0">
                <a:latin typeface="Cambria"/>
              </a:rPr>
              <a:t>y</a:t>
            </a:r>
            <a:r>
              <a:rPr lang="en-US" altLang="ja-JP" sz="1400" dirty="0">
                <a:latin typeface="Cambria"/>
              </a:rPr>
              <a:t>,</a:t>
            </a:r>
            <a:r>
              <a:rPr lang="en-US" altLang="ja-JP" sz="1400" i="1" dirty="0">
                <a:latin typeface="Cambria"/>
              </a:rPr>
              <a:t>h</a:t>
            </a:r>
            <a:r>
              <a:rPr lang="en-US" altLang="ja-JP" sz="1400" dirty="0">
                <a:latin typeface="Cambria"/>
              </a:rPr>
              <a:t>’</a:t>
            </a:r>
            <a:r>
              <a:rPr lang="en-US" altLang="ja-JP" sz="1400" baseline="-25000" dirty="0">
                <a:latin typeface="Cambria"/>
              </a:rPr>
              <a:t>x</a:t>
            </a:r>
            <a:r>
              <a:rPr lang="en-US" altLang="ja-JP" sz="1400" dirty="0">
                <a:latin typeface="Cambria"/>
              </a:rPr>
              <a:t>) </a:t>
            </a:r>
            <a:r>
              <a:rPr lang="en-US" altLang="ja-JP" sz="1400" dirty="0">
                <a:latin typeface="Calibri"/>
              </a:rPr>
              <a:t>in your program or spreadsheet and be careful about the order of the arguments</a:t>
            </a:r>
            <a:r>
              <a:rPr lang="en-US" altLang="ja-JP" sz="1400" dirty="0">
                <a:latin typeface="Cambria"/>
              </a:rPr>
              <a:t>!</a:t>
            </a:r>
            <a:endParaRPr lang="en-US" altLang="ja-JP" sz="1400" dirty="0">
              <a:latin typeface="Calibri"/>
            </a:endParaRPr>
          </a:p>
          <a:p>
            <a:pPr marL="342900" indent="-342900">
              <a:lnSpc>
                <a:spcPct val="90000"/>
              </a:lnSpc>
              <a:spcBef>
                <a:spcPct val="20000"/>
              </a:spcBef>
              <a:buFontTx/>
              <a:buChar char="•"/>
            </a:pPr>
            <a:r>
              <a:rPr lang="en-US" altLang="ja-JP" sz="1400" i="1" dirty="0">
                <a:solidFill>
                  <a:srgbClr val="1A009E"/>
                </a:solidFill>
                <a:latin typeface="Calibri"/>
              </a:rPr>
              <a:t>Step 4</a:t>
            </a:r>
            <a:r>
              <a:rPr lang="en-US" altLang="ja-JP" sz="1400" dirty="0">
                <a:latin typeface="Calibri"/>
              </a:rPr>
              <a:t>: project the pole onto a point, </a:t>
            </a:r>
            <a:r>
              <a:rPr lang="en-US" altLang="ja-JP" sz="1400" b="1" dirty="0" err="1">
                <a:latin typeface="Cambria"/>
                <a:ea typeface="Cambria"/>
                <a:cs typeface="Cambria"/>
              </a:rPr>
              <a:t>p</a:t>
            </a:r>
            <a:r>
              <a:rPr lang="en-US" altLang="ja-JP" sz="1400" dirty="0">
                <a:latin typeface="Calibri"/>
              </a:rPr>
              <a:t>, in the plane (stereographic or equal-area):</a:t>
            </a:r>
            <a:br>
              <a:rPr lang="en-US" altLang="ja-JP" sz="1400" dirty="0">
                <a:latin typeface="Calibri"/>
              </a:rPr>
            </a:br>
            <a:r>
              <a:rPr lang="en-US" altLang="ja-JP" sz="1400" i="1" dirty="0" err="1">
                <a:solidFill>
                  <a:srgbClr val="FF0000"/>
                </a:solidFill>
                <a:latin typeface="Cambria"/>
              </a:rPr>
              <a:t>p</a:t>
            </a:r>
            <a:r>
              <a:rPr lang="en-US" altLang="ja-JP" sz="1400" baseline="-25000" dirty="0" err="1">
                <a:solidFill>
                  <a:srgbClr val="FF0000"/>
                </a:solidFill>
                <a:latin typeface="Cambria"/>
              </a:rPr>
              <a:t>x</a:t>
            </a:r>
            <a:r>
              <a:rPr lang="en-US" altLang="ja-JP" sz="1400" baseline="-25000" dirty="0">
                <a:solidFill>
                  <a:srgbClr val="FF0000"/>
                </a:solidFill>
                <a:latin typeface="Cambria"/>
              </a:rPr>
              <a:t> </a:t>
            </a:r>
            <a:r>
              <a:rPr lang="en-US" altLang="ja-JP" sz="1400" dirty="0">
                <a:solidFill>
                  <a:srgbClr val="FF0000"/>
                </a:solidFill>
                <a:latin typeface="Cambria"/>
              </a:rPr>
              <a:t>= tan</a:t>
            </a:r>
            <a:r>
              <a:rPr lang="en-US" altLang="ja-JP" sz="1400" dirty="0">
                <a:solidFill>
                  <a:srgbClr val="FF0000"/>
                </a:solidFill>
                <a:latin typeface="Calibri"/>
              </a:rPr>
              <a:t>(</a:t>
            </a:r>
            <a:r>
              <a:rPr lang="en-US" altLang="ja-JP" sz="1400" i="1" dirty="0">
                <a:solidFill>
                  <a:srgbClr val="FF0000"/>
                </a:solidFill>
                <a:latin typeface="Symbol" charset="2"/>
                <a:sym typeface="Symbol" charset="2"/>
              </a:rPr>
              <a:t></a:t>
            </a:r>
            <a:r>
              <a:rPr lang="en-US" altLang="ja-JP" sz="1400" dirty="0">
                <a:solidFill>
                  <a:srgbClr val="FF0000"/>
                </a:solidFill>
                <a:latin typeface="Cambria"/>
              </a:rPr>
              <a:t>/2) </a:t>
            </a:r>
            <a:r>
              <a:rPr lang="en-US" altLang="ja-JP" sz="1400" dirty="0" err="1">
                <a:solidFill>
                  <a:srgbClr val="FF0000"/>
                </a:solidFill>
                <a:latin typeface="Cambria"/>
              </a:rPr>
              <a:t>cos</a:t>
            </a:r>
            <a:r>
              <a:rPr lang="en-US" altLang="ja-JP" sz="1400" i="1" dirty="0" err="1">
                <a:solidFill>
                  <a:srgbClr val="FF0000"/>
                </a:solidFill>
                <a:latin typeface="Symbol" charset="2"/>
                <a:sym typeface="Symbol" charset="2"/>
              </a:rPr>
              <a:t></a:t>
            </a:r>
            <a:r>
              <a:rPr lang="en-US" altLang="ja-JP" sz="1400" dirty="0">
                <a:solidFill>
                  <a:srgbClr val="FF0000"/>
                </a:solidFill>
                <a:latin typeface="Cambria"/>
              </a:rPr>
              <a:t>; </a:t>
            </a:r>
            <a:r>
              <a:rPr lang="en-US" altLang="ja-JP" sz="1400" i="1" dirty="0" err="1">
                <a:solidFill>
                  <a:srgbClr val="FF0000"/>
                </a:solidFill>
                <a:latin typeface="Cambria"/>
              </a:rPr>
              <a:t>p</a:t>
            </a:r>
            <a:r>
              <a:rPr lang="en-US" altLang="ja-JP" sz="1400" baseline="-25000" dirty="0" err="1">
                <a:solidFill>
                  <a:srgbClr val="FF0000"/>
                </a:solidFill>
                <a:latin typeface="Cambria"/>
              </a:rPr>
              <a:t>y</a:t>
            </a:r>
            <a:r>
              <a:rPr lang="en-US" altLang="ja-JP" sz="1400" baseline="-25000" dirty="0">
                <a:solidFill>
                  <a:srgbClr val="FF0000"/>
                </a:solidFill>
                <a:latin typeface="Cambria"/>
              </a:rPr>
              <a:t> </a:t>
            </a:r>
            <a:r>
              <a:rPr lang="en-US" altLang="ja-JP" sz="1400" dirty="0">
                <a:solidFill>
                  <a:srgbClr val="FF0000"/>
                </a:solidFill>
                <a:latin typeface="Cambria"/>
              </a:rPr>
              <a:t>= tan</a:t>
            </a:r>
            <a:r>
              <a:rPr lang="en-US" altLang="ja-JP" sz="1400" dirty="0">
                <a:solidFill>
                  <a:srgbClr val="FF0000"/>
                </a:solidFill>
                <a:latin typeface="Calibri"/>
              </a:rPr>
              <a:t>(</a:t>
            </a:r>
            <a:r>
              <a:rPr lang="en-US" altLang="ja-JP" sz="1400" i="1" dirty="0">
                <a:solidFill>
                  <a:srgbClr val="FF0000"/>
                </a:solidFill>
                <a:latin typeface="Symbol" charset="2"/>
                <a:sym typeface="Symbol" charset="2"/>
              </a:rPr>
              <a:t></a:t>
            </a:r>
            <a:r>
              <a:rPr lang="en-US" altLang="ja-JP" sz="1400" dirty="0">
                <a:solidFill>
                  <a:srgbClr val="FF0000"/>
                </a:solidFill>
                <a:latin typeface="Cambria"/>
              </a:rPr>
              <a:t>/2) </a:t>
            </a:r>
            <a:r>
              <a:rPr lang="en-US" altLang="ja-JP" sz="1400" dirty="0" err="1">
                <a:solidFill>
                  <a:srgbClr val="FF0000"/>
                </a:solidFill>
                <a:latin typeface="Cambria"/>
              </a:rPr>
              <a:t>sin</a:t>
            </a:r>
            <a:r>
              <a:rPr lang="en-US" altLang="ja-JP" sz="1400" i="1" dirty="0" err="1">
                <a:solidFill>
                  <a:srgbClr val="FF0000"/>
                </a:solidFill>
                <a:latin typeface="Symbol" charset="2"/>
                <a:sym typeface="Symbol" charset="2"/>
              </a:rPr>
              <a:t></a:t>
            </a:r>
            <a:r>
              <a:rPr lang="en-US" altLang="ja-JP" sz="1400" dirty="0">
                <a:latin typeface="Calibri"/>
              </a:rPr>
              <a:t>. </a:t>
            </a:r>
            <a:r>
              <a:rPr lang="en-US" altLang="ja-JP" sz="1200" i="1" dirty="0">
                <a:latin typeface="Calibri"/>
              </a:rPr>
              <a:t>[corrected sine and cosine for </a:t>
            </a:r>
            <a:r>
              <a:rPr lang="en-US" altLang="ja-JP" sz="1200" i="1" dirty="0" err="1">
                <a:latin typeface="Calibri"/>
              </a:rPr>
              <a:t>p</a:t>
            </a:r>
            <a:r>
              <a:rPr lang="en-US" altLang="ja-JP" sz="1200" i="1" baseline="-25000" dirty="0" err="1">
                <a:latin typeface="Calibri"/>
              </a:rPr>
              <a:t>y</a:t>
            </a:r>
            <a:r>
              <a:rPr lang="en-US" altLang="ja-JP" sz="1200" i="1" dirty="0">
                <a:latin typeface="Calibri"/>
              </a:rPr>
              <a:t> and </a:t>
            </a:r>
            <a:r>
              <a:rPr lang="en-US" altLang="ja-JP" sz="1200" i="1" dirty="0" err="1">
                <a:latin typeface="Calibri"/>
              </a:rPr>
              <a:t>p</a:t>
            </a:r>
            <a:r>
              <a:rPr lang="en-US" altLang="ja-JP" sz="1200" i="1" baseline="-25000" dirty="0" err="1">
                <a:latin typeface="Calibri"/>
              </a:rPr>
              <a:t>x</a:t>
            </a:r>
            <a:r>
              <a:rPr lang="en-US" altLang="ja-JP" sz="1200" i="1" dirty="0">
                <a:latin typeface="Calibri"/>
              </a:rPr>
              <a:t> components 25 </a:t>
            </a:r>
            <a:r>
              <a:rPr lang="en-US" altLang="ja-JP" sz="1200" i="1" dirty="0" err="1">
                <a:latin typeface="Calibri"/>
              </a:rPr>
              <a:t>i</a:t>
            </a:r>
            <a:r>
              <a:rPr lang="en-US" altLang="ja-JP" sz="1200" i="1" dirty="0">
                <a:latin typeface="Calibri"/>
              </a:rPr>
              <a:t> 08]</a:t>
            </a:r>
            <a:r>
              <a:rPr lang="en-US" altLang="ja-JP" sz="1400" dirty="0">
                <a:latin typeface="Calibri"/>
              </a:rPr>
              <a:t>  </a:t>
            </a:r>
            <a:br>
              <a:rPr lang="en-US" altLang="ja-JP" sz="1400" dirty="0">
                <a:latin typeface="Calibri"/>
              </a:rPr>
            </a:br>
            <a:r>
              <a:rPr lang="en-US" altLang="ja-JP" sz="1400" dirty="0">
                <a:latin typeface="Calibri"/>
              </a:rPr>
              <a:t>The previous slide explains where this formula comes from.</a:t>
            </a:r>
          </a:p>
          <a:p>
            <a:pPr marL="342900" indent="-342900">
              <a:lnSpc>
                <a:spcPct val="90000"/>
              </a:lnSpc>
              <a:spcBef>
                <a:spcPct val="20000"/>
              </a:spcBef>
              <a:buFontTx/>
              <a:buChar char="•"/>
            </a:pPr>
            <a:r>
              <a:rPr lang="en-US" altLang="ja-JP" sz="1400" dirty="0">
                <a:latin typeface="Calibri"/>
              </a:rPr>
              <a:t>Note: why do we use the inverse transformation (passive rotation)?! One way to understand this is to recall that the orientation is, by convention (in materials science), written as an axis transformation from sample axes to crystal axes</a:t>
            </a:r>
            <a:r>
              <a:rPr lang="en-US" altLang="ja-JP" sz="1400" dirty="0" smtClean="0">
                <a:latin typeface="Calibri"/>
              </a:rPr>
              <a:t>.  To construct a pole figure, we need to transform a known crystal direction (i.e. the plane normal) to the sample frame so that we know its coefficients in the latter system.</a:t>
            </a:r>
            <a:endParaRPr lang="en-US" altLang="ja-JP" sz="1400" dirty="0">
              <a:latin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ja-JP" sz="4000" smtClean="0"/>
              <a:t>Texture Component </a:t>
            </a:r>
            <a:r>
              <a:rPr lang="en-US" altLang="ja-JP" sz="4000" smtClean="0">
                <a:sym typeface="Symbol" charset="2"/>
              </a:rPr>
              <a:t></a:t>
            </a:r>
            <a:r>
              <a:rPr lang="en-US" altLang="ja-JP" sz="4000" smtClean="0"/>
              <a:t> Pole Figure: pseudo code</a:t>
            </a:r>
          </a:p>
        </p:txBody>
      </p:sp>
      <p:sp>
        <p:nvSpPr>
          <p:cNvPr id="40963" name="Slide Number Placeholder 2"/>
          <p:cNvSpPr>
            <a:spLocks noGrp="1"/>
          </p:cNvSpPr>
          <p:nvPr>
            <p:ph type="sldNum" sz="quarter" idx="12"/>
          </p:nvPr>
        </p:nvSpPr>
        <p:spPr>
          <a:noFill/>
        </p:spPr>
        <p:txBody>
          <a:bodyPr/>
          <a:lstStyle/>
          <a:p>
            <a:fld id="{396BFDEB-FAA5-7E42-83D0-10703AE9CF97}" type="slidenum">
              <a:rPr lang="en-US" altLang="ja-JP" smtClean="0"/>
              <a:pPr/>
              <a:t>16</a:t>
            </a:fld>
            <a:endParaRPr lang="en-US" altLang="ja-JP" smtClean="0"/>
          </a:p>
        </p:txBody>
      </p:sp>
      <p:sp>
        <p:nvSpPr>
          <p:cNvPr id="40964" name="Rectangle 3"/>
          <p:cNvSpPr>
            <a:spLocks noChangeArrowheads="1"/>
          </p:cNvSpPr>
          <p:nvPr/>
        </p:nvSpPr>
        <p:spPr bwMode="auto">
          <a:xfrm>
            <a:off x="457200" y="1828800"/>
            <a:ext cx="8229600" cy="49530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altLang="ja-JP" dirty="0">
                <a:latin typeface="Calibri"/>
              </a:rPr>
              <a:t>Repeat these steps for each </a:t>
            </a:r>
            <a:r>
              <a:rPr lang="en-US" altLang="ja-JP" dirty="0" err="1">
                <a:latin typeface="Calibri"/>
              </a:rPr>
              <a:t>crystallographically</a:t>
            </a:r>
            <a:r>
              <a:rPr lang="en-US" altLang="ja-JP" dirty="0">
                <a:latin typeface="Calibri"/>
              </a:rPr>
              <a:t> equivalent pole, where the sphere (and projection circle) have unit radius -</a:t>
            </a:r>
          </a:p>
          <a:p>
            <a:pPr marL="342900" indent="-342900">
              <a:lnSpc>
                <a:spcPct val="90000"/>
              </a:lnSpc>
              <a:spcBef>
                <a:spcPct val="20000"/>
              </a:spcBef>
              <a:buFontTx/>
              <a:buChar char="•"/>
            </a:pPr>
            <a:r>
              <a:rPr lang="en-US" altLang="ja-JP" i="1" dirty="0">
                <a:solidFill>
                  <a:srgbClr val="1A009E"/>
                </a:solidFill>
                <a:latin typeface="Calibri"/>
              </a:rPr>
              <a:t>Step 1</a:t>
            </a:r>
            <a:r>
              <a:rPr lang="en-US" altLang="ja-JP" dirty="0">
                <a:latin typeface="Calibri"/>
              </a:rPr>
              <a:t>: write the crystallographic pole (plane normal) of interest as a unit vector; e.g. </a:t>
            </a:r>
            <a:r>
              <a:rPr lang="en-US" altLang="ja-JP" dirty="0">
                <a:solidFill>
                  <a:srgbClr val="FF0000"/>
                </a:solidFill>
                <a:latin typeface="Cambria"/>
              </a:rPr>
              <a:t> </a:t>
            </a:r>
            <a:r>
              <a:rPr lang="en-US" altLang="ja-JP" b="1" dirty="0">
                <a:solidFill>
                  <a:srgbClr val="FF0000"/>
                </a:solidFill>
                <a:latin typeface="Cambria"/>
              </a:rPr>
              <a:t>h = </a:t>
            </a:r>
            <a:r>
              <a:rPr lang="en-US" altLang="ja-JP" dirty="0">
                <a:solidFill>
                  <a:srgbClr val="FF0000"/>
                </a:solidFill>
                <a:latin typeface="Cambria"/>
              </a:rPr>
              <a:t>1/√3(1,1,1)</a:t>
            </a:r>
            <a:r>
              <a:rPr lang="en-US" altLang="ja-JP" dirty="0">
                <a:latin typeface="Calibri"/>
              </a:rPr>
              <a:t> </a:t>
            </a:r>
          </a:p>
          <a:p>
            <a:pPr marL="342900" indent="-342900">
              <a:lnSpc>
                <a:spcPct val="90000"/>
              </a:lnSpc>
              <a:spcBef>
                <a:spcPct val="20000"/>
              </a:spcBef>
              <a:buFontTx/>
              <a:buChar char="•"/>
            </a:pPr>
            <a:r>
              <a:rPr lang="en-US" altLang="ja-JP" i="1" dirty="0">
                <a:solidFill>
                  <a:srgbClr val="1A009E"/>
                </a:solidFill>
                <a:latin typeface="Calibri"/>
              </a:rPr>
              <a:t>Step 2</a:t>
            </a:r>
            <a:r>
              <a:rPr lang="en-US" altLang="ja-JP" dirty="0">
                <a:latin typeface="Calibri"/>
              </a:rPr>
              <a:t>: transform pole to sample ref. frame: </a:t>
            </a:r>
            <a:br>
              <a:rPr lang="en-US" altLang="ja-JP" dirty="0">
                <a:latin typeface="Calibri"/>
              </a:rPr>
            </a:br>
            <a:r>
              <a:rPr lang="en-US" altLang="ja-JP" b="1" dirty="0">
                <a:solidFill>
                  <a:srgbClr val="FF0000"/>
                </a:solidFill>
                <a:latin typeface="Cambria"/>
              </a:rPr>
              <a:t>h’</a:t>
            </a:r>
            <a:r>
              <a:rPr lang="en-US" altLang="ja-JP" dirty="0">
                <a:solidFill>
                  <a:srgbClr val="FF0000"/>
                </a:solidFill>
                <a:latin typeface="Cambria"/>
              </a:rPr>
              <a:t> = </a:t>
            </a:r>
            <a:r>
              <a:rPr lang="en-US" altLang="ja-JP" i="1" dirty="0">
                <a:solidFill>
                  <a:srgbClr val="FF0000"/>
                </a:solidFill>
                <a:latin typeface="Cambria"/>
              </a:rPr>
              <a:t>g</a:t>
            </a:r>
            <a:r>
              <a:rPr lang="en-US" altLang="ja-JP" i="1" baseline="30000" dirty="0">
                <a:solidFill>
                  <a:srgbClr val="FF0000"/>
                </a:solidFill>
                <a:latin typeface="Cambria"/>
              </a:rPr>
              <a:t>-1</a:t>
            </a:r>
            <a:r>
              <a:rPr lang="en-US" altLang="ja-JP" b="1" dirty="0">
                <a:solidFill>
                  <a:srgbClr val="FF0000"/>
                </a:solidFill>
                <a:latin typeface="Cambria"/>
              </a:rPr>
              <a:t>h</a:t>
            </a:r>
            <a:r>
              <a:rPr lang="en-US" altLang="ja-JP" dirty="0">
                <a:latin typeface="Calibri"/>
              </a:rPr>
              <a:t> </a:t>
            </a:r>
          </a:p>
          <a:p>
            <a:pPr marL="342900" indent="-342900">
              <a:lnSpc>
                <a:spcPct val="90000"/>
              </a:lnSpc>
              <a:spcBef>
                <a:spcPct val="20000"/>
              </a:spcBef>
              <a:buFontTx/>
              <a:buChar char="•"/>
            </a:pPr>
            <a:r>
              <a:rPr lang="en-US" altLang="ja-JP" i="1" dirty="0">
                <a:solidFill>
                  <a:srgbClr val="1A009E"/>
                </a:solidFill>
                <a:latin typeface="Calibri"/>
              </a:rPr>
              <a:t>Step 3</a:t>
            </a:r>
            <a:r>
              <a:rPr lang="en-US" altLang="ja-JP" dirty="0">
                <a:latin typeface="Calibri"/>
              </a:rPr>
              <a:t>: convert the transformed pole into spherical angles: </a:t>
            </a:r>
            <a:br>
              <a:rPr lang="en-US" altLang="ja-JP" dirty="0">
                <a:latin typeface="Calibri"/>
              </a:rPr>
            </a:br>
            <a:r>
              <a:rPr lang="en-US" altLang="ja-JP" i="1" dirty="0">
                <a:solidFill>
                  <a:srgbClr val="FF0000"/>
                </a:solidFill>
                <a:latin typeface="Symbol" charset="2"/>
                <a:sym typeface="Symbol" charset="2"/>
              </a:rPr>
              <a:t></a:t>
            </a:r>
            <a:r>
              <a:rPr lang="en-US" altLang="ja-JP" dirty="0">
                <a:solidFill>
                  <a:srgbClr val="FF0000"/>
                </a:solidFill>
                <a:latin typeface="Cambria"/>
              </a:rPr>
              <a:t> = cos</a:t>
            </a:r>
            <a:r>
              <a:rPr lang="en-US" altLang="ja-JP" baseline="30000" dirty="0">
                <a:solidFill>
                  <a:srgbClr val="FF0000"/>
                </a:solidFill>
                <a:latin typeface="Cambria"/>
              </a:rPr>
              <a:t>-1</a:t>
            </a:r>
            <a:r>
              <a:rPr lang="en-US" altLang="ja-JP" dirty="0">
                <a:solidFill>
                  <a:srgbClr val="FF0000"/>
                </a:solidFill>
                <a:latin typeface="Cambria"/>
              </a:rPr>
              <a:t>(</a:t>
            </a:r>
            <a:r>
              <a:rPr lang="en-US" altLang="ja-JP" i="1" dirty="0" err="1">
                <a:solidFill>
                  <a:srgbClr val="FF0000"/>
                </a:solidFill>
                <a:latin typeface="Cambria"/>
              </a:rPr>
              <a:t>h</a:t>
            </a:r>
            <a:r>
              <a:rPr lang="en-US" altLang="ja-JP" dirty="0" err="1">
                <a:solidFill>
                  <a:srgbClr val="FF0000"/>
                </a:solidFill>
                <a:latin typeface="Cambria"/>
              </a:rPr>
              <a:t>’</a:t>
            </a:r>
            <a:r>
              <a:rPr lang="en-US" altLang="ja-JP" baseline="-25000" dirty="0" err="1">
                <a:solidFill>
                  <a:srgbClr val="FF0000"/>
                </a:solidFill>
                <a:latin typeface="Cambria"/>
              </a:rPr>
              <a:t>z</a:t>
            </a:r>
            <a:r>
              <a:rPr lang="en-US" altLang="ja-JP" dirty="0">
                <a:solidFill>
                  <a:srgbClr val="FF0000"/>
                </a:solidFill>
                <a:latin typeface="Cambria"/>
              </a:rPr>
              <a:t>),</a:t>
            </a:r>
            <a:r>
              <a:rPr lang="en-US" altLang="ja-JP" dirty="0">
                <a:solidFill>
                  <a:srgbClr val="FF0000"/>
                </a:solidFill>
                <a:latin typeface="Calibri"/>
              </a:rPr>
              <a:t> </a:t>
            </a:r>
            <a:r>
              <a:rPr lang="en-US" altLang="ja-JP" i="1" dirty="0">
                <a:solidFill>
                  <a:srgbClr val="FF0000"/>
                </a:solidFill>
                <a:latin typeface="Symbol" charset="2"/>
                <a:sym typeface="Symbol" charset="2"/>
              </a:rPr>
              <a:t></a:t>
            </a:r>
            <a:r>
              <a:rPr lang="en-US" altLang="ja-JP" dirty="0">
                <a:solidFill>
                  <a:srgbClr val="FF0000"/>
                </a:solidFill>
                <a:latin typeface="Calibri"/>
              </a:rPr>
              <a:t> </a:t>
            </a:r>
            <a:r>
              <a:rPr lang="en-US" altLang="ja-JP" dirty="0">
                <a:solidFill>
                  <a:srgbClr val="FF0000"/>
                </a:solidFill>
                <a:latin typeface="Cambria"/>
              </a:rPr>
              <a:t>= tan</a:t>
            </a:r>
            <a:r>
              <a:rPr lang="en-US" altLang="ja-JP" baseline="30000" dirty="0">
                <a:solidFill>
                  <a:srgbClr val="FF0000"/>
                </a:solidFill>
                <a:latin typeface="Cambria"/>
              </a:rPr>
              <a:t>-1</a:t>
            </a:r>
            <a:r>
              <a:rPr lang="en-US" altLang="ja-JP" dirty="0">
                <a:solidFill>
                  <a:srgbClr val="FF0000"/>
                </a:solidFill>
                <a:latin typeface="Cambria"/>
              </a:rPr>
              <a:t>(</a:t>
            </a:r>
            <a:r>
              <a:rPr lang="en-US" altLang="ja-JP" i="1" dirty="0" err="1">
                <a:solidFill>
                  <a:srgbClr val="FF0000"/>
                </a:solidFill>
                <a:latin typeface="Cambria"/>
              </a:rPr>
              <a:t>h</a:t>
            </a:r>
            <a:r>
              <a:rPr lang="en-US" altLang="ja-JP" dirty="0" err="1">
                <a:solidFill>
                  <a:srgbClr val="FF0000"/>
                </a:solidFill>
                <a:latin typeface="Cambria"/>
              </a:rPr>
              <a:t>’</a:t>
            </a:r>
            <a:r>
              <a:rPr lang="en-US" altLang="ja-JP" baseline="-25000" dirty="0" err="1">
                <a:solidFill>
                  <a:srgbClr val="FF0000"/>
                </a:solidFill>
                <a:latin typeface="Cambria"/>
              </a:rPr>
              <a:t>y</a:t>
            </a:r>
            <a:r>
              <a:rPr lang="en-US" altLang="ja-JP" dirty="0">
                <a:solidFill>
                  <a:srgbClr val="FF0000"/>
                </a:solidFill>
                <a:latin typeface="Cambria"/>
              </a:rPr>
              <a:t>/</a:t>
            </a:r>
            <a:r>
              <a:rPr lang="en-US" altLang="ja-JP" i="1" dirty="0" err="1">
                <a:solidFill>
                  <a:srgbClr val="FF0000"/>
                </a:solidFill>
                <a:latin typeface="Cambria"/>
              </a:rPr>
              <a:t>h</a:t>
            </a:r>
            <a:r>
              <a:rPr lang="en-US" altLang="ja-JP" dirty="0" err="1">
                <a:solidFill>
                  <a:srgbClr val="FF0000"/>
                </a:solidFill>
                <a:latin typeface="Cambria"/>
              </a:rPr>
              <a:t>’</a:t>
            </a:r>
            <a:r>
              <a:rPr lang="en-US" altLang="ja-JP" baseline="-25000" dirty="0" err="1">
                <a:solidFill>
                  <a:srgbClr val="FF0000"/>
                </a:solidFill>
                <a:latin typeface="Cambria"/>
              </a:rPr>
              <a:t>x</a:t>
            </a:r>
            <a:r>
              <a:rPr lang="en-US" altLang="ja-JP" dirty="0">
                <a:solidFill>
                  <a:srgbClr val="FF0000"/>
                </a:solidFill>
                <a:latin typeface="Cambria"/>
              </a:rPr>
              <a:t>)</a:t>
            </a:r>
          </a:p>
          <a:p>
            <a:pPr marL="342900" indent="-342900">
              <a:lnSpc>
                <a:spcPct val="90000"/>
              </a:lnSpc>
              <a:spcBef>
                <a:spcPct val="20000"/>
              </a:spcBef>
              <a:buFontTx/>
              <a:buChar char="•"/>
            </a:pPr>
            <a:r>
              <a:rPr lang="en-US" altLang="ja-JP" i="1" dirty="0">
                <a:solidFill>
                  <a:srgbClr val="1A009E"/>
                </a:solidFill>
                <a:latin typeface="Calibri"/>
              </a:rPr>
              <a:t>Step 4</a:t>
            </a:r>
            <a:r>
              <a:rPr lang="en-US" altLang="ja-JP" dirty="0">
                <a:latin typeface="Calibri"/>
              </a:rPr>
              <a:t>: stereographic projection of the pole onto a point:</a:t>
            </a:r>
            <a:br>
              <a:rPr lang="en-US" altLang="ja-JP" dirty="0">
                <a:latin typeface="Calibri"/>
              </a:rPr>
            </a:br>
            <a:r>
              <a:rPr lang="en-US" altLang="ja-JP" i="1" dirty="0" err="1">
                <a:solidFill>
                  <a:srgbClr val="FF0000"/>
                </a:solidFill>
                <a:latin typeface="Cambria"/>
              </a:rPr>
              <a:t>p</a:t>
            </a:r>
            <a:r>
              <a:rPr lang="en-US" altLang="ja-JP" baseline="-25000" dirty="0" err="1">
                <a:solidFill>
                  <a:srgbClr val="FF0000"/>
                </a:solidFill>
                <a:latin typeface="Cambria"/>
              </a:rPr>
              <a:t>x</a:t>
            </a:r>
            <a:r>
              <a:rPr lang="en-US" altLang="ja-JP" baseline="-25000" dirty="0">
                <a:solidFill>
                  <a:srgbClr val="FF0000"/>
                </a:solidFill>
                <a:latin typeface="Cambria"/>
              </a:rPr>
              <a:t> </a:t>
            </a:r>
            <a:r>
              <a:rPr lang="en-US" altLang="ja-JP" dirty="0">
                <a:solidFill>
                  <a:srgbClr val="FF0000"/>
                </a:solidFill>
                <a:latin typeface="Cambria"/>
              </a:rPr>
              <a:t>= tan</a:t>
            </a:r>
            <a:r>
              <a:rPr lang="en-US" altLang="ja-JP" dirty="0">
                <a:solidFill>
                  <a:srgbClr val="FF0000"/>
                </a:solidFill>
                <a:latin typeface="Calibri"/>
              </a:rPr>
              <a:t>(</a:t>
            </a:r>
            <a:r>
              <a:rPr lang="en-US" altLang="ja-JP" i="1" dirty="0">
                <a:solidFill>
                  <a:srgbClr val="FF0000"/>
                </a:solidFill>
                <a:latin typeface="Symbol" charset="2"/>
                <a:sym typeface="Symbol" charset="2"/>
              </a:rPr>
              <a:t></a:t>
            </a:r>
            <a:r>
              <a:rPr lang="en-US" altLang="ja-JP" dirty="0">
                <a:solidFill>
                  <a:srgbClr val="FF0000"/>
                </a:solidFill>
                <a:latin typeface="Cambria"/>
              </a:rPr>
              <a:t>/2) </a:t>
            </a:r>
            <a:r>
              <a:rPr lang="en-US" altLang="ja-JP" dirty="0" err="1">
                <a:solidFill>
                  <a:srgbClr val="FF0000"/>
                </a:solidFill>
                <a:latin typeface="Cambria"/>
              </a:rPr>
              <a:t>cos</a:t>
            </a:r>
            <a:r>
              <a:rPr lang="en-US" altLang="ja-JP" i="1" dirty="0">
                <a:solidFill>
                  <a:srgbClr val="FF0000"/>
                </a:solidFill>
                <a:latin typeface="Symbol" charset="2"/>
                <a:sym typeface="Symbol" charset="2"/>
              </a:rPr>
              <a:t></a:t>
            </a:r>
            <a:r>
              <a:rPr lang="en-US" altLang="ja-JP" dirty="0">
                <a:solidFill>
                  <a:srgbClr val="FF0000"/>
                </a:solidFill>
                <a:latin typeface="Cambria"/>
              </a:rPr>
              <a:t>; </a:t>
            </a:r>
            <a:r>
              <a:rPr lang="en-US" altLang="ja-JP" i="1" dirty="0" err="1">
                <a:solidFill>
                  <a:srgbClr val="FF0000"/>
                </a:solidFill>
                <a:latin typeface="Cambria"/>
              </a:rPr>
              <a:t>p</a:t>
            </a:r>
            <a:r>
              <a:rPr lang="en-US" altLang="ja-JP" baseline="-25000" dirty="0" err="1">
                <a:solidFill>
                  <a:srgbClr val="FF0000"/>
                </a:solidFill>
                <a:latin typeface="Cambria"/>
              </a:rPr>
              <a:t>y</a:t>
            </a:r>
            <a:r>
              <a:rPr lang="en-US" altLang="ja-JP" baseline="-25000" dirty="0">
                <a:solidFill>
                  <a:srgbClr val="FF0000"/>
                </a:solidFill>
                <a:latin typeface="Cambria"/>
              </a:rPr>
              <a:t> </a:t>
            </a:r>
            <a:r>
              <a:rPr lang="en-US" altLang="ja-JP" dirty="0">
                <a:solidFill>
                  <a:srgbClr val="FF0000"/>
                </a:solidFill>
                <a:latin typeface="Cambria"/>
              </a:rPr>
              <a:t>= tan</a:t>
            </a:r>
            <a:r>
              <a:rPr lang="en-US" altLang="ja-JP" dirty="0">
                <a:solidFill>
                  <a:srgbClr val="FF0000"/>
                </a:solidFill>
                <a:latin typeface="Calibri"/>
              </a:rPr>
              <a:t>(</a:t>
            </a:r>
            <a:r>
              <a:rPr lang="en-US" altLang="ja-JP" i="1" dirty="0">
                <a:solidFill>
                  <a:srgbClr val="FF0000"/>
                </a:solidFill>
                <a:latin typeface="Symbol" charset="2"/>
                <a:sym typeface="Symbol" charset="2"/>
              </a:rPr>
              <a:t></a:t>
            </a:r>
            <a:r>
              <a:rPr lang="en-US" altLang="ja-JP" dirty="0">
                <a:solidFill>
                  <a:srgbClr val="FF0000"/>
                </a:solidFill>
                <a:latin typeface="Cambria"/>
              </a:rPr>
              <a:t>/2) sin</a:t>
            </a:r>
            <a:r>
              <a:rPr lang="en-US" altLang="ja-JP" i="1" dirty="0">
                <a:solidFill>
                  <a:srgbClr val="FF0000"/>
                </a:solidFill>
                <a:latin typeface="Symbol" charset="2"/>
                <a:sym typeface="Symbol" charset="2"/>
              </a:rPr>
              <a:t></a:t>
            </a:r>
            <a:r>
              <a:rPr lang="en-US" altLang="ja-JP" dirty="0">
                <a:latin typeface="Calibri"/>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err="1" smtClean="0"/>
              <a:t>Matlab</a:t>
            </a:r>
            <a:r>
              <a:rPr lang="en-US" dirty="0" smtClean="0"/>
              <a:t> help</a:t>
            </a:r>
            <a:endParaRPr lang="en-US" dirty="0"/>
          </a:p>
        </p:txBody>
      </p:sp>
      <p:sp>
        <p:nvSpPr>
          <p:cNvPr id="3" name="Slide Number Placeholder 2"/>
          <p:cNvSpPr>
            <a:spLocks noGrp="1"/>
          </p:cNvSpPr>
          <p:nvPr>
            <p:ph type="sldNum" sz="quarter" idx="12"/>
          </p:nvPr>
        </p:nvSpPr>
        <p:spPr/>
        <p:txBody>
          <a:bodyPr/>
          <a:lstStyle/>
          <a:p>
            <a:fld id="{027B9992-9717-634C-8A6A-7E41B544F596}" type="slidenum">
              <a:rPr lang="en-US" altLang="ja-JP" smtClean="0"/>
              <a:pPr/>
              <a:t>17</a:t>
            </a:fld>
            <a:endParaRPr lang="en-US" altLang="ja-JP"/>
          </a:p>
        </p:txBody>
      </p:sp>
      <p:sp>
        <p:nvSpPr>
          <p:cNvPr id="4" name="Rectangle 3"/>
          <p:cNvSpPr/>
          <p:nvPr/>
        </p:nvSpPr>
        <p:spPr>
          <a:xfrm>
            <a:off x="762000" y="1094733"/>
            <a:ext cx="7391400" cy="5306067"/>
          </a:xfrm>
          <a:prstGeom prst="rect">
            <a:avLst/>
          </a:prstGeom>
        </p:spPr>
        <p:txBody>
          <a:bodyPr wrap="square">
            <a:spAutoFit/>
          </a:bodyPr>
          <a:lstStyle/>
          <a:p>
            <a:pPr marL="342900" indent="-342900">
              <a:lnSpc>
                <a:spcPct val="90000"/>
              </a:lnSpc>
              <a:spcBef>
                <a:spcPct val="20000"/>
              </a:spcBef>
              <a:buFontTx/>
              <a:buChar char="•"/>
            </a:pPr>
            <a:r>
              <a:rPr lang="en-US" altLang="ja-JP" dirty="0" smtClean="0">
                <a:latin typeface="Calibri"/>
              </a:rPr>
              <a:t>Matrix multiplication in </a:t>
            </a:r>
            <a:r>
              <a:rPr lang="en-US" altLang="ja-JP" dirty="0" err="1" smtClean="0">
                <a:latin typeface="Calibri"/>
              </a:rPr>
              <a:t>Matlab</a:t>
            </a:r>
            <a:r>
              <a:rPr lang="en-US" altLang="ja-JP" dirty="0" smtClean="0">
                <a:latin typeface="Calibri"/>
              </a:rPr>
              <a:t> can be accomplished several different ways.</a:t>
            </a:r>
          </a:p>
          <a:p>
            <a:pPr marL="342900" indent="-342900">
              <a:lnSpc>
                <a:spcPct val="90000"/>
              </a:lnSpc>
              <a:spcBef>
                <a:spcPct val="20000"/>
              </a:spcBef>
              <a:buFontTx/>
              <a:buChar char="•"/>
            </a:pPr>
            <a:r>
              <a:rPr lang="en-US" altLang="ja-JP" dirty="0" smtClean="0">
                <a:latin typeface="Calibri"/>
              </a:rPr>
              <a:t>For matrices of the same dimensions, one can simply use “</a:t>
            </a:r>
            <a:r>
              <a:rPr lang="en-US" altLang="ja-JP" dirty="0" smtClean="0">
                <a:solidFill>
                  <a:srgbClr val="FF0000"/>
                </a:solidFill>
                <a:latin typeface="Calibri"/>
              </a:rPr>
              <a:t>*</a:t>
            </a:r>
            <a:r>
              <a:rPr lang="en-US" altLang="ja-JP" dirty="0" smtClean="0">
                <a:latin typeface="Calibri"/>
              </a:rPr>
              <a:t>”, as in “</a:t>
            </a:r>
            <a:r>
              <a:rPr lang="en-US" altLang="ja-JP" dirty="0" smtClean="0">
                <a:solidFill>
                  <a:srgbClr val="FF0000"/>
                </a:solidFill>
                <a:latin typeface="Calibri"/>
              </a:rPr>
              <a:t>A * B</a:t>
            </a:r>
            <a:r>
              <a:rPr lang="en-US" altLang="ja-JP" dirty="0" smtClean="0">
                <a:latin typeface="Calibri"/>
              </a:rPr>
              <a:t>”, where A and B are, say, 3x3 matrices.  There is a function </a:t>
            </a:r>
            <a:r>
              <a:rPr lang="en-US" altLang="ja-JP" dirty="0" err="1" smtClean="0">
                <a:solidFill>
                  <a:srgbClr val="FF0000"/>
                </a:solidFill>
                <a:latin typeface="Calibri"/>
              </a:rPr>
              <a:t>mmult</a:t>
            </a:r>
            <a:r>
              <a:rPr lang="en-US" altLang="ja-JP" dirty="0" smtClean="0">
                <a:solidFill>
                  <a:srgbClr val="FF0000"/>
                </a:solidFill>
                <a:latin typeface="Calibri"/>
              </a:rPr>
              <a:t>(A,B)</a:t>
            </a:r>
            <a:r>
              <a:rPr lang="en-US" altLang="ja-JP" dirty="0" smtClean="0">
                <a:latin typeface="Calibri"/>
              </a:rPr>
              <a:t> that accomplishes the same multiplication.</a:t>
            </a:r>
          </a:p>
          <a:p>
            <a:pPr marL="342900" indent="-342900">
              <a:lnSpc>
                <a:spcPct val="90000"/>
              </a:lnSpc>
              <a:spcBef>
                <a:spcPct val="20000"/>
              </a:spcBef>
              <a:buFontTx/>
              <a:buChar char="•"/>
            </a:pPr>
            <a:r>
              <a:rPr lang="en-US" altLang="ja-JP" dirty="0" smtClean="0">
                <a:latin typeface="Calibri"/>
              </a:rPr>
              <a:t>To get the inverse of a transformation/rotation matrix, =A</a:t>
            </a:r>
            <a:r>
              <a:rPr lang="en-US" altLang="ja-JP" baseline="30000" dirty="0" smtClean="0">
                <a:latin typeface="Calibri"/>
              </a:rPr>
              <a:t>-1</a:t>
            </a:r>
            <a:r>
              <a:rPr lang="en-US" altLang="ja-JP" dirty="0" smtClean="0">
                <a:latin typeface="Calibri"/>
              </a:rPr>
              <a:t> or (in </a:t>
            </a:r>
            <a:r>
              <a:rPr lang="en-US" altLang="ja-JP" dirty="0" err="1" smtClean="0">
                <a:latin typeface="Calibri"/>
              </a:rPr>
              <a:t>Matlab</a:t>
            </a:r>
            <a:r>
              <a:rPr lang="en-US" altLang="ja-JP" dirty="0" smtClean="0">
                <a:latin typeface="Calibri"/>
              </a:rPr>
              <a:t>) “</a:t>
            </a:r>
            <a:r>
              <a:rPr lang="en-US" altLang="ja-JP" dirty="0" smtClean="0">
                <a:solidFill>
                  <a:srgbClr val="FF0000"/>
                </a:solidFill>
                <a:latin typeface="Calibri"/>
              </a:rPr>
              <a:t>A^-1</a:t>
            </a:r>
            <a:r>
              <a:rPr lang="en-US" altLang="ja-JP" dirty="0" smtClean="0">
                <a:latin typeface="Calibri"/>
              </a:rPr>
              <a:t>”, one only needs the transpose.  The transpose of a matrix can be written as “</a:t>
            </a:r>
            <a:r>
              <a:rPr lang="en-US" altLang="ja-JP" dirty="0" smtClean="0">
                <a:solidFill>
                  <a:srgbClr val="FF0000"/>
                </a:solidFill>
                <a:latin typeface="Calibri"/>
              </a:rPr>
              <a:t>A’</a:t>
            </a:r>
            <a:r>
              <a:rPr lang="en-US" altLang="ja-JP" dirty="0" smtClean="0">
                <a:latin typeface="Calibri"/>
              </a:rPr>
              <a:t>” where the apostrophe signifies transpose.</a:t>
            </a:r>
          </a:p>
          <a:p>
            <a:pPr marL="342900" indent="-342900">
              <a:lnSpc>
                <a:spcPct val="90000"/>
              </a:lnSpc>
              <a:spcBef>
                <a:spcPct val="20000"/>
              </a:spcBef>
              <a:buFontTx/>
              <a:buChar char="•"/>
            </a:pPr>
            <a:r>
              <a:rPr lang="en-US" altLang="ja-JP" dirty="0" smtClean="0">
                <a:latin typeface="Calibri"/>
              </a:rPr>
              <a:t>To left multiply a vector by a 3x3 matrix (matrix on the left, vector on the right) one needs a column vector.  However, if one enters a vector as </a:t>
            </a:r>
            <a:r>
              <a:rPr lang="en-US" altLang="ja-JP" dirty="0" smtClean="0">
                <a:solidFill>
                  <a:srgbClr val="FF0000"/>
                </a:solidFill>
                <a:latin typeface="Calibri"/>
              </a:rPr>
              <a:t>h=[1,1,1]</a:t>
            </a:r>
            <a:r>
              <a:rPr lang="en-US" altLang="ja-JP" dirty="0" smtClean="0">
                <a:latin typeface="Calibri"/>
              </a:rPr>
              <a:t>, for example, the result (“</a:t>
            </a:r>
            <a:r>
              <a:rPr lang="en-US" altLang="ja-JP" dirty="0" smtClean="0">
                <a:solidFill>
                  <a:srgbClr val="FF0000"/>
                </a:solidFill>
                <a:latin typeface="Calibri"/>
              </a:rPr>
              <a:t>h</a:t>
            </a:r>
            <a:r>
              <a:rPr lang="en-US" altLang="ja-JP" dirty="0" smtClean="0">
                <a:latin typeface="Calibri"/>
              </a:rPr>
              <a:t>”) is a row vector.  The fix is to use the transpose of the vector, thus:  “</a:t>
            </a:r>
            <a:r>
              <a:rPr lang="en-US" altLang="ja-JP" dirty="0" err="1" smtClean="0">
                <a:solidFill>
                  <a:srgbClr val="FF0000"/>
                </a:solidFill>
                <a:latin typeface="Calibri"/>
              </a:rPr>
              <a:t>hnew</a:t>
            </a:r>
            <a:r>
              <a:rPr lang="en-US" altLang="ja-JP" dirty="0" smtClean="0">
                <a:solidFill>
                  <a:srgbClr val="FF0000"/>
                </a:solidFill>
                <a:latin typeface="Calibri"/>
              </a:rPr>
              <a:t> = A * h’</a:t>
            </a:r>
            <a:r>
              <a:rPr lang="en-US" altLang="ja-JP" dirty="0" smtClean="0">
                <a:latin typeface="Calibri"/>
              </a:rPr>
              <a:t>”.</a:t>
            </a:r>
            <a:endParaRPr lang="en-US" altLang="ja-JP" dirty="0">
              <a:latin typeface="Calibri"/>
            </a:endParaRPr>
          </a:p>
        </p:txBody>
      </p:sp>
    </p:spTree>
    <p:extLst>
      <p:ext uri="{BB962C8B-B14F-4D97-AF65-F5344CB8AC3E}">
        <p14:creationId xmlns:p14="http://schemas.microsoft.com/office/powerpoint/2010/main" val="2817451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p:spPr>
        <p:txBody>
          <a:bodyPr/>
          <a:lstStyle/>
          <a:p>
            <a:fld id="{0745A9FE-9EEC-6E4D-B139-5A4242C9D611}" type="slidenum">
              <a:rPr lang="en-US" altLang="ja-JP" smtClean="0"/>
              <a:pPr/>
              <a:t>18</a:t>
            </a:fld>
            <a:endParaRPr lang="en-US" altLang="ja-JP" smtClean="0"/>
          </a:p>
        </p:txBody>
      </p:sp>
      <p:sp>
        <p:nvSpPr>
          <p:cNvPr id="41987" name="Rectangle 2"/>
          <p:cNvSpPr>
            <a:spLocks noGrp="1" noChangeArrowheads="1"/>
          </p:cNvSpPr>
          <p:nvPr>
            <p:ph type="title"/>
          </p:nvPr>
        </p:nvSpPr>
        <p:spPr>
          <a:xfrm>
            <a:off x="673100" y="76200"/>
            <a:ext cx="7772400" cy="1143000"/>
          </a:xfrm>
        </p:spPr>
        <p:txBody>
          <a:bodyPr/>
          <a:lstStyle/>
          <a:p>
            <a:r>
              <a:rPr lang="en-US" altLang="ja-JP"/>
              <a:t>Standard (001) Projection</a:t>
            </a:r>
          </a:p>
        </p:txBody>
      </p:sp>
      <p:pic>
        <p:nvPicPr>
          <p:cNvPr id="41988" name="Picture 3"/>
          <p:cNvPicPr>
            <a:picLocks noChangeAspect="1" noChangeArrowheads="1"/>
          </p:cNvPicPr>
          <p:nvPr/>
        </p:nvPicPr>
        <p:blipFill>
          <a:blip r:embed="rId2"/>
          <a:srcRect/>
          <a:stretch>
            <a:fillRect/>
          </a:stretch>
        </p:blipFill>
        <p:spPr bwMode="auto">
          <a:xfrm>
            <a:off x="1600200" y="1446213"/>
            <a:ext cx="5715000" cy="4954587"/>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p:spPr>
        <p:txBody>
          <a:bodyPr/>
          <a:lstStyle/>
          <a:p>
            <a:fld id="{E7040A96-806F-6E4E-9441-9636707323FA}" type="slidenum">
              <a:rPr lang="en-US" altLang="ja-JP" smtClean="0"/>
              <a:pPr/>
              <a:t>19</a:t>
            </a:fld>
            <a:endParaRPr lang="en-US" altLang="ja-JP" smtClean="0"/>
          </a:p>
        </p:txBody>
      </p:sp>
      <p:sp>
        <p:nvSpPr>
          <p:cNvPr id="43011" name="Rectangle 2"/>
          <p:cNvSpPr>
            <a:spLocks noGrp="1" noChangeArrowheads="1"/>
          </p:cNvSpPr>
          <p:nvPr>
            <p:ph type="title"/>
          </p:nvPr>
        </p:nvSpPr>
        <p:spPr>
          <a:xfrm>
            <a:off x="685800" y="0"/>
            <a:ext cx="7772400" cy="1143000"/>
          </a:xfrm>
        </p:spPr>
        <p:txBody>
          <a:bodyPr/>
          <a:lstStyle/>
          <a:p>
            <a:r>
              <a:rPr lang="en-US" altLang="ja-JP"/>
              <a:t>Equal Area Projection</a:t>
            </a:r>
          </a:p>
        </p:txBody>
      </p:sp>
      <p:sp>
        <p:nvSpPr>
          <p:cNvPr id="43012" name="Rectangle 3"/>
          <p:cNvSpPr>
            <a:spLocks noGrp="1" noChangeArrowheads="1"/>
          </p:cNvSpPr>
          <p:nvPr>
            <p:ph type="body" idx="1"/>
          </p:nvPr>
        </p:nvSpPr>
        <p:spPr>
          <a:xfrm>
            <a:off x="533400" y="1219200"/>
            <a:ext cx="8229600" cy="5029200"/>
          </a:xfrm>
        </p:spPr>
        <p:txBody>
          <a:bodyPr/>
          <a:lstStyle/>
          <a:p>
            <a:r>
              <a:rPr lang="en-US" altLang="ja-JP" sz="2400" dirty="0">
                <a:ea typeface="Cambria"/>
                <a:cs typeface="Cambria"/>
              </a:rPr>
              <a:t>Connect a line from the North Pole to the point to be projected.  Rotate that line onto the plane tangent to the North Pole (which is the projection plane).  The radius, </a:t>
            </a:r>
            <a:r>
              <a:rPr lang="en-US" altLang="ja-JP" sz="2400" i="1" dirty="0">
                <a:latin typeface="Cambria"/>
                <a:ea typeface="Cambria"/>
                <a:cs typeface="Cambria"/>
              </a:rPr>
              <a:t>r</a:t>
            </a:r>
            <a:r>
              <a:rPr lang="en-US" altLang="ja-JP" sz="2400" dirty="0">
                <a:ea typeface="Cambria"/>
                <a:cs typeface="Cambria"/>
              </a:rPr>
              <a:t>, of the projected point from the North Pole, where </a:t>
            </a:r>
            <a:r>
              <a:rPr lang="en-US" altLang="ja-JP" sz="2400" i="1" dirty="0">
                <a:latin typeface="Cambria"/>
                <a:ea typeface="Cambria"/>
                <a:cs typeface="Cambria"/>
              </a:rPr>
              <a:t>R</a:t>
            </a:r>
            <a:r>
              <a:rPr lang="en-US" altLang="ja-JP" sz="2400" dirty="0">
                <a:ea typeface="Cambria"/>
                <a:cs typeface="Cambria"/>
              </a:rPr>
              <a:t> is the radius of the sphere, and </a:t>
            </a:r>
            <a:r>
              <a:rPr lang="en-US" altLang="ja-JP" sz="2400" dirty="0">
                <a:latin typeface="Symbol" charset="2"/>
                <a:ea typeface="Cambria"/>
                <a:cs typeface="Cambria"/>
              </a:rPr>
              <a:t>a</a:t>
            </a:r>
            <a:r>
              <a:rPr lang="en-US" altLang="ja-JP" sz="2400" dirty="0">
                <a:ea typeface="Cambria"/>
                <a:cs typeface="Cambria"/>
              </a:rPr>
              <a:t> is the angle from the North Pole vector (co-latitude) to the point to be projected, is given by:</a:t>
            </a:r>
            <a:br>
              <a:rPr lang="en-US" altLang="ja-JP" sz="2400" dirty="0">
                <a:ea typeface="Cambria"/>
                <a:cs typeface="Cambria"/>
              </a:rPr>
            </a:br>
            <a:r>
              <a:rPr lang="en-US" altLang="ja-JP" sz="2400" dirty="0">
                <a:ea typeface="Cambria"/>
                <a:cs typeface="Cambria"/>
              </a:rPr>
              <a:t/>
            </a:r>
            <a:br>
              <a:rPr lang="en-US" altLang="ja-JP" sz="2400" dirty="0">
                <a:ea typeface="Cambria"/>
                <a:cs typeface="Cambria"/>
              </a:rPr>
            </a:br>
            <a:r>
              <a:rPr lang="en-US" altLang="ja-JP" sz="2400" dirty="0">
                <a:ea typeface="Cambria"/>
                <a:cs typeface="Cambria"/>
              </a:rPr>
              <a:t>			</a:t>
            </a:r>
            <a:r>
              <a:rPr lang="en-US" altLang="ja-JP" sz="2400" i="1" dirty="0">
                <a:latin typeface="Cambria"/>
                <a:ea typeface="Cambria"/>
                <a:cs typeface="Cambria"/>
              </a:rPr>
              <a:t>r</a:t>
            </a:r>
            <a:r>
              <a:rPr lang="en-US" altLang="ja-JP" sz="2400" dirty="0">
                <a:latin typeface="Cambria"/>
                <a:ea typeface="Cambria"/>
                <a:cs typeface="Cambria"/>
              </a:rPr>
              <a:t> = 2</a:t>
            </a:r>
            <a:r>
              <a:rPr lang="en-US" altLang="ja-JP" sz="2400" i="1" dirty="0">
                <a:latin typeface="Cambria"/>
                <a:ea typeface="Cambria"/>
                <a:cs typeface="Cambria"/>
              </a:rPr>
              <a:t>R</a:t>
            </a:r>
            <a:r>
              <a:rPr lang="en-US" altLang="ja-JP" sz="2400" dirty="0">
                <a:ea typeface="Cambria"/>
                <a:cs typeface="Cambria"/>
              </a:rPr>
              <a:t> sin(</a:t>
            </a:r>
            <a:r>
              <a:rPr lang="en-US" altLang="ja-JP" sz="2400" i="1" dirty="0">
                <a:latin typeface="Symbol" charset="2"/>
                <a:ea typeface="Cambria"/>
                <a:cs typeface="Cambria"/>
              </a:rPr>
              <a:t>a</a:t>
            </a:r>
            <a:r>
              <a:rPr lang="en-US" altLang="ja-JP" sz="2400" i="1" dirty="0">
                <a:ea typeface="Cambria"/>
                <a:cs typeface="Cambria"/>
              </a:rPr>
              <a:t>/2</a:t>
            </a:r>
            <a:r>
              <a:rPr lang="en-US" altLang="ja-JP" sz="2400" dirty="0">
                <a:ea typeface="Cambria"/>
                <a:cs typeface="Cambria"/>
              </a:rPr>
              <a:t>)</a:t>
            </a:r>
          </a:p>
          <a:p>
            <a:r>
              <a:rPr lang="en-US" altLang="ja-JP" sz="2400" dirty="0">
                <a:ea typeface="Cambria"/>
                <a:cs typeface="Cambria"/>
              </a:rPr>
              <a:t>Given spherical coordinates (</a:t>
            </a:r>
            <a:r>
              <a:rPr lang="en-US" altLang="ja-JP" sz="2400" i="1" dirty="0">
                <a:latin typeface="Symbol" charset="2"/>
                <a:ea typeface="Cambria"/>
                <a:cs typeface="Cambria"/>
              </a:rPr>
              <a:t>a</a:t>
            </a:r>
            <a:r>
              <a:rPr lang="en-US" altLang="ja-JP" sz="2400" dirty="0">
                <a:ea typeface="Cambria"/>
                <a:cs typeface="Cambria"/>
              </a:rPr>
              <a:t>), where the longitude is </a:t>
            </a:r>
            <a:r>
              <a:rPr lang="en-US" altLang="ja-JP" sz="2400" i="1" dirty="0">
                <a:latin typeface="Symbol" charset="2"/>
                <a:ea typeface="Cambria"/>
                <a:cs typeface="Cambria"/>
              </a:rPr>
              <a:t></a:t>
            </a:r>
            <a:r>
              <a:rPr lang="en-US" altLang="ja-JP" sz="2400" dirty="0">
                <a:ea typeface="Cambria"/>
                <a:cs typeface="Cambria"/>
              </a:rPr>
              <a:t> (as before), the Cartesian coordinates on the projection are therefore:</a:t>
            </a:r>
            <a:br>
              <a:rPr lang="en-US" altLang="ja-JP" sz="2400" dirty="0">
                <a:ea typeface="Cambria"/>
                <a:cs typeface="Cambria"/>
              </a:rPr>
            </a:br>
            <a:r>
              <a:rPr lang="en-US" altLang="ja-JP" sz="2400" dirty="0">
                <a:ea typeface="Cambria"/>
                <a:cs typeface="Cambria"/>
              </a:rPr>
              <a:t>  	     (</a:t>
            </a:r>
            <a:r>
              <a:rPr lang="en-US" altLang="ja-JP" sz="2400" i="1" dirty="0" err="1">
                <a:latin typeface="Cambria"/>
                <a:ea typeface="Cambria"/>
                <a:cs typeface="Cambria"/>
              </a:rPr>
              <a:t>x,y</a:t>
            </a:r>
            <a:r>
              <a:rPr lang="en-US" altLang="ja-JP" sz="2400" dirty="0">
                <a:ea typeface="Cambria"/>
                <a:cs typeface="Cambria"/>
              </a:rPr>
              <a:t>) = </a:t>
            </a:r>
            <a:r>
              <a:rPr lang="en-US" altLang="ja-JP" sz="2400" i="1" dirty="0">
                <a:latin typeface="Cambria"/>
                <a:ea typeface="Cambria"/>
                <a:cs typeface="Cambria"/>
              </a:rPr>
              <a:t>r</a:t>
            </a:r>
            <a:r>
              <a:rPr lang="en-US" altLang="ja-JP" sz="2400" dirty="0">
                <a:ea typeface="Cambria"/>
                <a:cs typeface="Cambria"/>
              </a:rPr>
              <a:t>(</a:t>
            </a:r>
            <a:r>
              <a:rPr lang="en-US" altLang="ja-JP" sz="2400" dirty="0" err="1">
                <a:ea typeface="Cambria"/>
                <a:cs typeface="Cambria"/>
              </a:rPr>
              <a:t>cos</a:t>
            </a:r>
            <a:r>
              <a:rPr lang="en-US" altLang="ja-JP" sz="2400" i="1" dirty="0">
                <a:latin typeface="Symbol" charset="2"/>
                <a:ea typeface="Cambria"/>
                <a:cs typeface="Cambria"/>
              </a:rPr>
              <a:t></a:t>
            </a:r>
            <a:r>
              <a:rPr lang="en-US" altLang="ja-JP" sz="2400" dirty="0">
                <a:ea typeface="Cambria"/>
                <a:cs typeface="Cambria"/>
              </a:rPr>
              <a:t>, sin</a:t>
            </a:r>
            <a:r>
              <a:rPr lang="en-US" altLang="ja-JP" sz="2400" i="1" dirty="0">
                <a:latin typeface="Symbol" charset="2"/>
                <a:ea typeface="Cambria"/>
                <a:cs typeface="Cambria"/>
              </a:rPr>
              <a:t></a:t>
            </a:r>
            <a:r>
              <a:rPr lang="en-US" altLang="ja-JP" sz="2400" dirty="0">
                <a:ea typeface="Cambria"/>
                <a:cs typeface="Cambria"/>
              </a:rPr>
              <a:t>) = </a:t>
            </a:r>
            <a:r>
              <a:rPr lang="en-US" altLang="ja-JP" sz="2400" dirty="0">
                <a:latin typeface="Cambria"/>
                <a:ea typeface="Cambria"/>
                <a:cs typeface="Cambria"/>
              </a:rPr>
              <a:t>2</a:t>
            </a:r>
            <a:r>
              <a:rPr lang="en-US" altLang="ja-JP" sz="2400" i="1" dirty="0">
                <a:latin typeface="Cambria"/>
                <a:ea typeface="Cambria"/>
                <a:cs typeface="Cambria"/>
              </a:rPr>
              <a:t>R</a:t>
            </a:r>
            <a:r>
              <a:rPr lang="en-US" altLang="ja-JP" sz="2400" dirty="0">
                <a:ea typeface="Cambria"/>
                <a:cs typeface="Cambria"/>
              </a:rPr>
              <a:t> sin(</a:t>
            </a:r>
            <a:r>
              <a:rPr lang="en-US" altLang="ja-JP" sz="2400" i="1" dirty="0">
                <a:latin typeface="Symbol" charset="2"/>
                <a:ea typeface="Cambria"/>
                <a:cs typeface="Cambria"/>
              </a:rPr>
              <a:t>a</a:t>
            </a:r>
            <a:r>
              <a:rPr lang="en-US" altLang="ja-JP" sz="2400" i="1" dirty="0">
                <a:ea typeface="Cambria"/>
                <a:cs typeface="Cambria"/>
              </a:rPr>
              <a:t>/2</a:t>
            </a:r>
            <a:r>
              <a:rPr lang="en-US" altLang="ja-JP" sz="2400" dirty="0">
                <a:ea typeface="Cambria"/>
                <a:cs typeface="Cambria"/>
              </a:rPr>
              <a:t>)(</a:t>
            </a:r>
            <a:r>
              <a:rPr lang="en-US" altLang="ja-JP" sz="2400" dirty="0" err="1">
                <a:ea typeface="Cambria"/>
                <a:cs typeface="Cambria"/>
              </a:rPr>
              <a:t>cos</a:t>
            </a:r>
            <a:r>
              <a:rPr lang="en-US" altLang="ja-JP" sz="2400" i="1" dirty="0">
                <a:latin typeface="Symbol" charset="2"/>
                <a:ea typeface="Cambria"/>
                <a:cs typeface="Cambria"/>
              </a:rPr>
              <a:t></a:t>
            </a:r>
            <a:r>
              <a:rPr lang="en-US" altLang="ja-JP" sz="2400" dirty="0">
                <a:ea typeface="Cambria"/>
                <a:cs typeface="Cambria"/>
              </a:rPr>
              <a:t>, sin</a:t>
            </a:r>
            <a:r>
              <a:rPr lang="en-US" altLang="ja-JP" sz="2400" i="1" dirty="0">
                <a:latin typeface="Symbol" charset="2"/>
                <a:ea typeface="Cambria"/>
                <a:cs typeface="Cambria"/>
              </a:rPr>
              <a:t></a:t>
            </a:r>
            <a:r>
              <a:rPr lang="en-US" altLang="ja-JP" sz="2400" dirty="0">
                <a:ea typeface="Cambria"/>
                <a:cs typeface="Cambria"/>
              </a:rPr>
              <a:t>)</a:t>
            </a:r>
          </a:p>
        </p:txBody>
      </p:sp>
      <p:sp>
        <p:nvSpPr>
          <p:cNvPr id="43013"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a:rPr>
              <a:t>Concept  </a:t>
            </a:r>
            <a:r>
              <a:rPr lang="en-US" altLang="ja-JP" sz="2000" dirty="0" err="1">
                <a:latin typeface="Cambria"/>
              </a:rPr>
              <a:t>Params</a:t>
            </a:r>
            <a:r>
              <a:rPr lang="en-US" altLang="ja-JP" sz="2000" dirty="0">
                <a:latin typeface="Cambria"/>
              </a:rPr>
              <a:t>. Euler  Normalize  </a:t>
            </a:r>
            <a:r>
              <a:rPr lang="en-US" altLang="ja-JP" sz="2000" dirty="0" err="1">
                <a:latin typeface="Cambria"/>
              </a:rPr>
              <a:t>Vol.Frac</a:t>
            </a:r>
            <a:r>
              <a:rPr lang="en-US" altLang="ja-JP" sz="2000" dirty="0">
                <a:latin typeface="Cambria"/>
              </a:rPr>
              <a:t>.  </a:t>
            </a:r>
            <a:r>
              <a:rPr lang="en-US" altLang="ja-JP" sz="2000" dirty="0">
                <a:solidFill>
                  <a:srgbClr val="FF060C"/>
                </a:solidFill>
                <a:latin typeface="Cambria"/>
              </a:rPr>
              <a:t>Cartesian  Polar Components</a:t>
            </a:r>
            <a:r>
              <a:rPr lang="en-US" altLang="ja-JP" sz="2000" dirty="0">
                <a:latin typeface="Cambria"/>
              </a:rPr>
              <a:t> </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90600"/>
          </a:xfrm>
        </p:spPr>
        <p:txBody>
          <a:bodyPr/>
          <a:lstStyle/>
          <a:p>
            <a:r>
              <a:rPr lang="en-US" altLang="ja-JP" dirty="0" smtClean="0"/>
              <a:t>Objectives</a:t>
            </a:r>
            <a:endParaRPr lang="ja-JP" altLang="en-US" dirty="0"/>
          </a:p>
        </p:txBody>
      </p:sp>
      <p:sp>
        <p:nvSpPr>
          <p:cNvPr id="3" name="Content Placeholder 2"/>
          <p:cNvSpPr>
            <a:spLocks noGrp="1"/>
          </p:cNvSpPr>
          <p:nvPr>
            <p:ph idx="1"/>
          </p:nvPr>
        </p:nvSpPr>
        <p:spPr>
          <a:xfrm>
            <a:off x="685800" y="1143000"/>
            <a:ext cx="7772400" cy="5334000"/>
          </a:xfrm>
        </p:spPr>
        <p:txBody>
          <a:bodyPr/>
          <a:lstStyle/>
          <a:p>
            <a:r>
              <a:rPr lang="en-US" altLang="ja-JP" sz="2400" dirty="0" smtClean="0"/>
              <a:t>Definition </a:t>
            </a:r>
            <a:r>
              <a:rPr lang="en-US" altLang="ja-JP" sz="2400" dirty="0" smtClean="0"/>
              <a:t>and explanation of </a:t>
            </a:r>
            <a:r>
              <a:rPr lang="en-US" altLang="ja-JP" sz="2400" dirty="0" smtClean="0"/>
              <a:t>the </a:t>
            </a:r>
            <a:r>
              <a:rPr lang="en-US" altLang="ja-JP" sz="2400" i="1" dirty="0" smtClean="0"/>
              <a:t>pole figure</a:t>
            </a:r>
            <a:r>
              <a:rPr lang="en-US" altLang="ja-JP" sz="2400" dirty="0" smtClean="0"/>
              <a:t>.</a:t>
            </a:r>
          </a:p>
          <a:p>
            <a:r>
              <a:rPr lang="en-US" altLang="ja-JP" sz="2400" dirty="0" smtClean="0"/>
              <a:t>Provide information on how to measure x-ray pole figures.</a:t>
            </a:r>
          </a:p>
          <a:p>
            <a:r>
              <a:rPr lang="en-US" altLang="ja-JP" sz="2400" dirty="0" smtClean="0"/>
              <a:t>Explain the stereographic and equal area projections.</a:t>
            </a:r>
          </a:p>
          <a:p>
            <a:r>
              <a:rPr lang="en-US" altLang="ja-JP" sz="2400" dirty="0" smtClean="0"/>
              <a:t>Explain the defocussing correction.</a:t>
            </a:r>
          </a:p>
          <a:p>
            <a:r>
              <a:rPr lang="en-US" altLang="ja-JP" sz="2400" dirty="0" smtClean="0"/>
              <a:t>Explain how pole figures of single orientations relate to stereographic projections.</a:t>
            </a:r>
          </a:p>
          <a:p>
            <a:r>
              <a:rPr lang="en-US" altLang="ja-JP" sz="2400" dirty="0" smtClean="0"/>
              <a:t>Explain how to </a:t>
            </a:r>
            <a:r>
              <a:rPr lang="en-US" altLang="ja-JP" sz="2400" dirty="0" smtClean="0"/>
              <a:t>compute a </a:t>
            </a:r>
            <a:r>
              <a:rPr lang="en-US" altLang="ja-JP" sz="2400" dirty="0" smtClean="0"/>
              <a:t>pole figure based on the orientation matrix</a:t>
            </a:r>
            <a:r>
              <a:rPr lang="en-US" altLang="ja-JP" sz="2400" dirty="0" smtClean="0"/>
              <a:t>.</a:t>
            </a:r>
          </a:p>
          <a:p>
            <a:r>
              <a:rPr lang="en-US" altLang="ja-JP" sz="2400" dirty="0" smtClean="0"/>
              <a:t>Spherical angle grid, area element and normalization of pole figure data.</a:t>
            </a:r>
            <a:endParaRPr lang="en-US" altLang="ja-JP" sz="2400" dirty="0" smtClean="0"/>
          </a:p>
          <a:p>
            <a:r>
              <a:rPr lang="en-US" altLang="ja-JP" sz="2400" dirty="0" smtClean="0"/>
              <a:t>Define and explain the </a:t>
            </a:r>
            <a:r>
              <a:rPr lang="en-US" altLang="ja-JP" sz="2400" i="1" dirty="0" smtClean="0"/>
              <a:t>inverse pole figure</a:t>
            </a:r>
            <a:r>
              <a:rPr lang="en-US" altLang="ja-JP" sz="2400" i="1" dirty="0" smtClean="0"/>
              <a:t>.</a:t>
            </a:r>
          </a:p>
          <a:p>
            <a:r>
              <a:rPr lang="en-US" altLang="ja-JP" sz="2400" dirty="0" smtClean="0"/>
              <a:t>Computation of an inverse pole figure</a:t>
            </a:r>
            <a:endParaRPr lang="ja-JP" altLang="en-US" sz="2400" dirty="0"/>
          </a:p>
        </p:txBody>
      </p:sp>
      <p:sp>
        <p:nvSpPr>
          <p:cNvPr id="4" name="Slide Number Placeholder 3"/>
          <p:cNvSpPr>
            <a:spLocks noGrp="1"/>
          </p:cNvSpPr>
          <p:nvPr>
            <p:ph type="sldNum" sz="quarter" idx="12"/>
          </p:nvPr>
        </p:nvSpPr>
        <p:spPr/>
        <p:txBody>
          <a:bodyPr/>
          <a:lstStyle/>
          <a:p>
            <a:fld id="{81C3C2F2-21B1-9749-AFC2-84CD30EBC86E}" type="slidenum">
              <a:rPr lang="en-US" altLang="ja-JP" smtClean="0"/>
              <a:pPr/>
              <a:t>2</a:t>
            </a:fld>
            <a:endParaRPr lang="en-US" altLang="ja-JP"/>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p>
            <a:fld id="{EB4986A1-9E68-664B-9668-1E8FEC140456}" type="slidenum">
              <a:rPr lang="en-US" altLang="ja-JP" smtClean="0"/>
              <a:pPr/>
              <a:t>20</a:t>
            </a:fld>
            <a:endParaRPr lang="en-US" altLang="ja-JP" smtClean="0"/>
          </a:p>
        </p:txBody>
      </p:sp>
      <p:sp>
        <p:nvSpPr>
          <p:cNvPr id="44035" name="Rectangle 2"/>
          <p:cNvSpPr>
            <a:spLocks noGrp="1" noChangeArrowheads="1"/>
          </p:cNvSpPr>
          <p:nvPr>
            <p:ph type="title"/>
          </p:nvPr>
        </p:nvSpPr>
        <p:spPr/>
        <p:txBody>
          <a:bodyPr/>
          <a:lstStyle/>
          <a:p>
            <a:r>
              <a:rPr lang="en-US" altLang="ja-JP"/>
              <a:t>Standard Stereographic Projections</a:t>
            </a:r>
          </a:p>
        </p:txBody>
      </p:sp>
      <p:sp>
        <p:nvSpPr>
          <p:cNvPr id="44036" name="Rectangle 3"/>
          <p:cNvSpPr>
            <a:spLocks noGrp="1" noChangeArrowheads="1"/>
          </p:cNvSpPr>
          <p:nvPr>
            <p:ph type="body" idx="1"/>
          </p:nvPr>
        </p:nvSpPr>
        <p:spPr/>
        <p:txBody>
          <a:bodyPr/>
          <a:lstStyle/>
          <a:p>
            <a:r>
              <a:rPr lang="en-US" altLang="ja-JP"/>
              <a:t>Pole figures are familiar diagrams.  Standard Stereographic projections provide maps of low index directions and planes.</a:t>
            </a:r>
          </a:p>
          <a:p>
            <a:r>
              <a:rPr lang="en-US" altLang="ja-JP"/>
              <a:t>PFs of </a:t>
            </a:r>
            <a:r>
              <a:rPr lang="en-US" altLang="ja-JP" i="1"/>
              <a:t>single crystals</a:t>
            </a:r>
            <a:r>
              <a:rPr lang="en-US" altLang="ja-JP"/>
              <a:t> can be derived from SSTs by deleting all except one Miller index.</a:t>
            </a:r>
          </a:p>
          <a:p>
            <a:r>
              <a:rPr lang="en-US" altLang="ja-JP"/>
              <a:t>Construct {100}, {110} and {111} PFs for cube component.</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2"/>
          </p:nvPr>
        </p:nvSpPr>
        <p:spPr>
          <a:noFill/>
        </p:spPr>
        <p:txBody>
          <a:bodyPr/>
          <a:lstStyle/>
          <a:p>
            <a:fld id="{664DB3FC-CCBC-404E-8DCB-85F596F6E03D}" type="slidenum">
              <a:rPr lang="en-US" altLang="ja-JP" smtClean="0"/>
              <a:pPr/>
              <a:t>21</a:t>
            </a:fld>
            <a:endParaRPr lang="en-US" altLang="ja-JP" smtClean="0"/>
          </a:p>
        </p:txBody>
      </p:sp>
      <p:sp>
        <p:nvSpPr>
          <p:cNvPr id="45059" name="Rectangle 2"/>
          <p:cNvSpPr>
            <a:spLocks noGrp="1" noChangeArrowheads="1"/>
          </p:cNvSpPr>
          <p:nvPr>
            <p:ph type="title"/>
          </p:nvPr>
        </p:nvSpPr>
        <p:spPr>
          <a:xfrm>
            <a:off x="685800" y="0"/>
            <a:ext cx="7772400" cy="1143000"/>
          </a:xfrm>
        </p:spPr>
        <p:txBody>
          <a:bodyPr/>
          <a:lstStyle/>
          <a:p>
            <a:r>
              <a:rPr lang="en-US" altLang="ja-JP"/>
              <a:t>Cube Component = {001}&lt;100&gt;</a:t>
            </a:r>
          </a:p>
        </p:txBody>
      </p:sp>
      <p:pic>
        <p:nvPicPr>
          <p:cNvPr id="45060" name="Picture 3"/>
          <p:cNvPicPr>
            <a:picLocks noChangeAspect="1" noChangeArrowheads="1"/>
          </p:cNvPicPr>
          <p:nvPr/>
        </p:nvPicPr>
        <p:blipFill>
          <a:blip r:embed="rId4"/>
          <a:srcRect/>
          <a:stretch>
            <a:fillRect/>
          </a:stretch>
        </p:blipFill>
        <p:spPr bwMode="auto">
          <a:xfrm>
            <a:off x="2092325" y="990600"/>
            <a:ext cx="2403475" cy="2738438"/>
          </a:xfrm>
          <a:prstGeom prst="rect">
            <a:avLst/>
          </a:prstGeom>
          <a:noFill/>
          <a:ln w="9525">
            <a:noFill/>
            <a:miter lim="800000"/>
            <a:headEnd/>
            <a:tailEnd/>
          </a:ln>
        </p:spPr>
      </p:pic>
      <p:pic>
        <p:nvPicPr>
          <p:cNvPr id="37892" name="Picture 4"/>
          <p:cNvPicPr>
            <a:picLocks noChangeAspect="1" noChangeArrowheads="1"/>
          </p:cNvPicPr>
          <p:nvPr/>
        </p:nvPicPr>
        <p:blipFill>
          <a:blip r:embed="rId5"/>
          <a:srcRect/>
          <a:stretch>
            <a:fillRect/>
          </a:stretch>
        </p:blipFill>
        <p:spPr bwMode="auto">
          <a:xfrm>
            <a:off x="5902325" y="914400"/>
            <a:ext cx="2403475" cy="2738438"/>
          </a:xfrm>
          <a:prstGeom prst="rect">
            <a:avLst/>
          </a:prstGeom>
          <a:noFill/>
          <a:ln w="9525">
            <a:noFill/>
            <a:miter lim="800000"/>
            <a:headEnd/>
            <a:tailEnd/>
          </a:ln>
        </p:spPr>
      </p:pic>
      <p:sp>
        <p:nvSpPr>
          <p:cNvPr id="37893" name="AutoShape 5"/>
          <p:cNvSpPr>
            <a:spLocks noChangeArrowheads="1"/>
          </p:cNvSpPr>
          <p:nvPr/>
        </p:nvSpPr>
        <p:spPr bwMode="auto">
          <a:xfrm>
            <a:off x="4648200" y="2209800"/>
            <a:ext cx="1143000" cy="381000"/>
          </a:xfrm>
          <a:prstGeom prst="rightArrow">
            <a:avLst>
              <a:gd name="adj1" fmla="val 50000"/>
              <a:gd name="adj2" fmla="val 75000"/>
            </a:avLst>
          </a:prstGeom>
          <a:solidFill>
            <a:schemeClr val="bg2"/>
          </a:solid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pic>
        <p:nvPicPr>
          <p:cNvPr id="37894" name="Picture 6"/>
          <p:cNvPicPr>
            <a:picLocks noChangeAspect="1" noChangeArrowheads="1"/>
          </p:cNvPicPr>
          <p:nvPr/>
        </p:nvPicPr>
        <p:blipFill>
          <a:blip r:embed="rId6"/>
          <a:srcRect/>
          <a:stretch>
            <a:fillRect/>
          </a:stretch>
        </p:blipFill>
        <p:spPr bwMode="auto">
          <a:xfrm>
            <a:off x="5943600" y="3586163"/>
            <a:ext cx="2403475" cy="2738437"/>
          </a:xfrm>
          <a:prstGeom prst="rect">
            <a:avLst/>
          </a:prstGeom>
          <a:noFill/>
          <a:ln w="9525">
            <a:noFill/>
            <a:miter lim="800000"/>
            <a:headEnd/>
            <a:tailEnd/>
          </a:ln>
        </p:spPr>
      </p:pic>
      <p:sp>
        <p:nvSpPr>
          <p:cNvPr id="37895" name="AutoShape 7"/>
          <p:cNvSpPr>
            <a:spLocks noChangeArrowheads="1"/>
          </p:cNvSpPr>
          <p:nvPr/>
        </p:nvSpPr>
        <p:spPr bwMode="auto">
          <a:xfrm rot="1928935">
            <a:off x="4637088" y="3578225"/>
            <a:ext cx="1382712" cy="460375"/>
          </a:xfrm>
          <a:prstGeom prst="rightArrow">
            <a:avLst>
              <a:gd name="adj1" fmla="val 50000"/>
              <a:gd name="adj2" fmla="val 75086"/>
            </a:avLst>
          </a:prstGeom>
          <a:solidFill>
            <a:schemeClr val="bg2"/>
          </a:solid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pic>
        <p:nvPicPr>
          <p:cNvPr id="37896" name="Picture 8"/>
          <p:cNvPicPr>
            <a:picLocks noChangeAspect="1" noChangeArrowheads="1"/>
          </p:cNvPicPr>
          <p:nvPr/>
        </p:nvPicPr>
        <p:blipFill>
          <a:blip r:embed="rId7"/>
          <a:srcRect/>
          <a:stretch>
            <a:fillRect/>
          </a:stretch>
        </p:blipFill>
        <p:spPr bwMode="auto">
          <a:xfrm>
            <a:off x="381000" y="3352800"/>
            <a:ext cx="2403475" cy="2738438"/>
          </a:xfrm>
          <a:prstGeom prst="rect">
            <a:avLst/>
          </a:prstGeom>
          <a:noFill/>
          <a:ln w="9525">
            <a:noFill/>
            <a:miter lim="800000"/>
            <a:headEnd/>
            <a:tailEnd/>
          </a:ln>
        </p:spPr>
      </p:pic>
      <p:sp>
        <p:nvSpPr>
          <p:cNvPr id="37897" name="AutoShape 9"/>
          <p:cNvSpPr>
            <a:spLocks noChangeArrowheads="1"/>
          </p:cNvSpPr>
          <p:nvPr/>
        </p:nvSpPr>
        <p:spPr bwMode="auto">
          <a:xfrm rot="8286519">
            <a:off x="2438400" y="3657600"/>
            <a:ext cx="609600" cy="381000"/>
          </a:xfrm>
          <a:prstGeom prst="rightArrow">
            <a:avLst>
              <a:gd name="adj1" fmla="val 50000"/>
              <a:gd name="adj2" fmla="val 40000"/>
            </a:avLst>
          </a:prstGeom>
          <a:solidFill>
            <a:schemeClr val="bg2"/>
          </a:solid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37898" name="Text Box 10"/>
          <p:cNvSpPr txBox="1">
            <a:spLocks noChangeArrowheads="1"/>
          </p:cNvSpPr>
          <p:nvPr/>
        </p:nvSpPr>
        <p:spPr bwMode="auto">
          <a:xfrm>
            <a:off x="2803525" y="5151438"/>
            <a:ext cx="1184275" cy="579437"/>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{110}</a:t>
            </a:r>
          </a:p>
        </p:txBody>
      </p:sp>
      <p:sp>
        <p:nvSpPr>
          <p:cNvPr id="37899" name="Text Box 11"/>
          <p:cNvSpPr txBox="1">
            <a:spLocks noChangeArrowheads="1"/>
          </p:cNvSpPr>
          <p:nvPr/>
        </p:nvSpPr>
        <p:spPr bwMode="auto">
          <a:xfrm>
            <a:off x="4876800" y="1219200"/>
            <a:ext cx="1184275" cy="579438"/>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{100}</a:t>
            </a:r>
          </a:p>
        </p:txBody>
      </p:sp>
      <p:sp>
        <p:nvSpPr>
          <p:cNvPr id="37900" name="Text Box 12"/>
          <p:cNvSpPr txBox="1">
            <a:spLocks noChangeArrowheads="1"/>
          </p:cNvSpPr>
          <p:nvPr/>
        </p:nvSpPr>
        <p:spPr bwMode="auto">
          <a:xfrm>
            <a:off x="4495800" y="4572000"/>
            <a:ext cx="1184275" cy="579438"/>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{111}</a:t>
            </a:r>
          </a:p>
        </p:txBody>
      </p:sp>
      <p:sp>
        <p:nvSpPr>
          <p:cNvPr id="45070" name="Text Box 13"/>
          <p:cNvSpPr txBox="1">
            <a:spLocks noChangeArrowheads="1"/>
          </p:cNvSpPr>
          <p:nvPr/>
        </p:nvSpPr>
        <p:spPr bwMode="auto">
          <a:xfrm>
            <a:off x="304800" y="5867400"/>
            <a:ext cx="7254875" cy="830997"/>
          </a:xfrm>
          <a:prstGeom prst="rect">
            <a:avLst/>
          </a:prstGeom>
          <a:noFill/>
          <a:ln w="9525">
            <a:noFill/>
            <a:miter lim="800000"/>
            <a:headEnd/>
            <a:tailEnd/>
          </a:ln>
        </p:spPr>
        <p:txBody>
          <a:bodyPr>
            <a:prstTxWarp prst="textNoShape">
              <a:avLst/>
            </a:prstTxWarp>
            <a:spAutoFit/>
          </a:bodyPr>
          <a:lstStyle/>
          <a:p>
            <a:r>
              <a:rPr lang="en-US" altLang="ja-JP" dirty="0">
                <a:latin typeface="Cambria"/>
              </a:rPr>
              <a:t>Think of the </a:t>
            </a:r>
            <a:r>
              <a:rPr lang="en-US" altLang="ja-JP" dirty="0">
                <a:latin typeface="Symbol" charset="2"/>
              </a:rPr>
              <a:t>q</a:t>
            </a:r>
            <a:r>
              <a:rPr lang="en-US" altLang="ja-JP" dirty="0">
                <a:latin typeface="Cambria"/>
              </a:rPr>
              <a:t>-2</a:t>
            </a:r>
            <a:r>
              <a:rPr lang="en-US" altLang="ja-JP" dirty="0">
                <a:latin typeface="Symbol" charset="2"/>
              </a:rPr>
              <a:t>q</a:t>
            </a:r>
            <a:r>
              <a:rPr lang="en-US" altLang="ja-JP" dirty="0">
                <a:latin typeface="Cambria"/>
              </a:rPr>
              <a:t> setting as acting as a </a:t>
            </a:r>
            <a:r>
              <a:rPr lang="en-US" altLang="ja-JP" i="1" dirty="0">
                <a:latin typeface="Cambria"/>
              </a:rPr>
              <a:t>filter</a:t>
            </a:r>
            <a:r>
              <a:rPr lang="en-US" altLang="ja-JP" dirty="0">
                <a:latin typeface="Cambria"/>
              </a:rPr>
              <a:t> on the standard stereographic projection,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7893"/>
                                        </p:tgtEl>
                                        <p:attrNameLst>
                                          <p:attrName>style.visibility</p:attrName>
                                        </p:attrNameLst>
                                      </p:cBhvr>
                                      <p:to>
                                        <p:strVal val="visible"/>
                                      </p:to>
                                    </p:set>
                                    <p:anim calcmode="lin" valueType="num">
                                      <p:cBhvr additive="base">
                                        <p:cTn id="7" dur="500" fill="hold"/>
                                        <p:tgtEl>
                                          <p:spTgt spid="37893"/>
                                        </p:tgtEl>
                                        <p:attrNameLst>
                                          <p:attrName>ppt_x</p:attrName>
                                        </p:attrNameLst>
                                      </p:cBhvr>
                                      <p:tavLst>
                                        <p:tav tm="0">
                                          <p:val>
                                            <p:strVal val="1+#ppt_w/2"/>
                                          </p:val>
                                        </p:tav>
                                        <p:tav tm="100000">
                                          <p:val>
                                            <p:strVal val="#ppt_x"/>
                                          </p:val>
                                        </p:tav>
                                      </p:tavLst>
                                    </p:anim>
                                    <p:anim calcmode="lin" valueType="num">
                                      <p:cBhvr additive="base">
                                        <p:cTn id="8" dur="500" fill="hold"/>
                                        <p:tgtEl>
                                          <p:spTgt spid="3789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creeching Brake"/>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7892"/>
                                        </p:tgtEl>
                                        <p:attrNameLst>
                                          <p:attrName>style.visibility</p:attrName>
                                        </p:attrNameLst>
                                      </p:cBhvr>
                                      <p:to>
                                        <p:strVal val="visible"/>
                                      </p:to>
                                    </p:set>
                                    <p:anim calcmode="lin" valueType="num">
                                      <p:cBhvr additive="base">
                                        <p:cTn id="13" dur="500" fill="hold"/>
                                        <p:tgtEl>
                                          <p:spTgt spid="37892"/>
                                        </p:tgtEl>
                                        <p:attrNameLst>
                                          <p:attrName>ppt_x</p:attrName>
                                        </p:attrNameLst>
                                      </p:cBhvr>
                                      <p:tavLst>
                                        <p:tav tm="0">
                                          <p:val>
                                            <p:strVal val="1+#ppt_w/2"/>
                                          </p:val>
                                        </p:tav>
                                        <p:tav tm="100000">
                                          <p:val>
                                            <p:strVal val="#ppt_x"/>
                                          </p:val>
                                        </p:tav>
                                      </p:tavLst>
                                    </p:anim>
                                    <p:anim calcmode="lin" valueType="num">
                                      <p:cBhvr additive="base">
                                        <p:cTn id="14" dur="500" fill="hold"/>
                                        <p:tgtEl>
                                          <p:spTgt spid="3789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Screeching Brake"/>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899">
                                            <p:txEl>
                                              <p:pRg st="0" end="0"/>
                                            </p:txEl>
                                          </p:spTgt>
                                        </p:tgtEl>
                                        <p:attrNameLst>
                                          <p:attrName>style.visibility</p:attrName>
                                        </p:attrNameLst>
                                      </p:cBhvr>
                                      <p:to>
                                        <p:strVal val="visible"/>
                                      </p:to>
                                    </p:set>
                                    <p:anim calcmode="lin" valueType="num">
                                      <p:cBhvr additive="base">
                                        <p:cTn id="19" dur="500" fill="hold"/>
                                        <p:tgtEl>
                                          <p:spTgt spid="37899">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8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7895"/>
                                        </p:tgtEl>
                                        <p:attrNameLst>
                                          <p:attrName>style.visibility</p:attrName>
                                        </p:attrNameLst>
                                      </p:cBhvr>
                                      <p:to>
                                        <p:strVal val="visible"/>
                                      </p:to>
                                    </p:set>
                                    <p:anim calcmode="lin" valueType="num">
                                      <p:cBhvr additive="base">
                                        <p:cTn id="25" dur="500" fill="hold"/>
                                        <p:tgtEl>
                                          <p:spTgt spid="37895"/>
                                        </p:tgtEl>
                                        <p:attrNameLst>
                                          <p:attrName>ppt_x</p:attrName>
                                        </p:attrNameLst>
                                      </p:cBhvr>
                                      <p:tavLst>
                                        <p:tav tm="0">
                                          <p:val>
                                            <p:strVal val="1+#ppt_w/2"/>
                                          </p:val>
                                        </p:tav>
                                        <p:tav tm="100000">
                                          <p:val>
                                            <p:strVal val="#ppt_x"/>
                                          </p:val>
                                        </p:tav>
                                      </p:tavLst>
                                    </p:anim>
                                    <p:anim calcmode="lin" valueType="num">
                                      <p:cBhvr additive="base">
                                        <p:cTn id="26" dur="500" fill="hold"/>
                                        <p:tgtEl>
                                          <p:spTgt spid="3789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Screeching Brake"/>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7894"/>
                                        </p:tgtEl>
                                        <p:attrNameLst>
                                          <p:attrName>style.visibility</p:attrName>
                                        </p:attrNameLst>
                                      </p:cBhvr>
                                      <p:to>
                                        <p:strVal val="visible"/>
                                      </p:to>
                                    </p:set>
                                    <p:anim calcmode="lin" valueType="num">
                                      <p:cBhvr additive="base">
                                        <p:cTn id="31" dur="500" fill="hold"/>
                                        <p:tgtEl>
                                          <p:spTgt spid="37894"/>
                                        </p:tgtEl>
                                        <p:attrNameLst>
                                          <p:attrName>ppt_x</p:attrName>
                                        </p:attrNameLst>
                                      </p:cBhvr>
                                      <p:tavLst>
                                        <p:tav tm="0">
                                          <p:val>
                                            <p:strVal val="1+#ppt_w/2"/>
                                          </p:val>
                                        </p:tav>
                                        <p:tav tm="100000">
                                          <p:val>
                                            <p:strVal val="#ppt_x"/>
                                          </p:val>
                                        </p:tav>
                                      </p:tavLst>
                                    </p:anim>
                                    <p:anim calcmode="lin" valueType="num">
                                      <p:cBhvr additive="base">
                                        <p:cTn id="32" dur="500" fill="hold"/>
                                        <p:tgtEl>
                                          <p:spTgt spid="3789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Screeching Brake"/>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7900">
                                            <p:txEl>
                                              <p:pRg st="0" end="0"/>
                                            </p:txEl>
                                          </p:spTgt>
                                        </p:tgtEl>
                                        <p:attrNameLst>
                                          <p:attrName>style.visibility</p:attrName>
                                        </p:attrNameLst>
                                      </p:cBhvr>
                                      <p:to>
                                        <p:strVal val="visible"/>
                                      </p:to>
                                    </p:set>
                                    <p:anim calcmode="lin" valueType="num">
                                      <p:cBhvr additive="base">
                                        <p:cTn id="37" dur="500" fill="hold"/>
                                        <p:tgtEl>
                                          <p:spTgt spid="37900">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790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7897"/>
                                        </p:tgtEl>
                                        <p:attrNameLst>
                                          <p:attrName>style.visibility</p:attrName>
                                        </p:attrNameLst>
                                      </p:cBhvr>
                                      <p:to>
                                        <p:strVal val="visible"/>
                                      </p:to>
                                    </p:set>
                                    <p:anim calcmode="lin" valueType="num">
                                      <p:cBhvr additive="base">
                                        <p:cTn id="43" dur="500" fill="hold"/>
                                        <p:tgtEl>
                                          <p:spTgt spid="37897"/>
                                        </p:tgtEl>
                                        <p:attrNameLst>
                                          <p:attrName>ppt_x</p:attrName>
                                        </p:attrNameLst>
                                      </p:cBhvr>
                                      <p:tavLst>
                                        <p:tav tm="0">
                                          <p:val>
                                            <p:strVal val="1+#ppt_w/2"/>
                                          </p:val>
                                        </p:tav>
                                        <p:tav tm="100000">
                                          <p:val>
                                            <p:strVal val="#ppt_x"/>
                                          </p:val>
                                        </p:tav>
                                      </p:tavLst>
                                    </p:anim>
                                    <p:anim calcmode="lin" valueType="num">
                                      <p:cBhvr additive="base">
                                        <p:cTn id="44" dur="500" fill="hold"/>
                                        <p:tgtEl>
                                          <p:spTgt spid="3789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Screeching Brake"/>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37896"/>
                                        </p:tgtEl>
                                        <p:attrNameLst>
                                          <p:attrName>style.visibility</p:attrName>
                                        </p:attrNameLst>
                                      </p:cBhvr>
                                      <p:to>
                                        <p:strVal val="visible"/>
                                      </p:to>
                                    </p:set>
                                    <p:anim calcmode="lin" valueType="num">
                                      <p:cBhvr additive="base">
                                        <p:cTn id="49" dur="500" fill="hold"/>
                                        <p:tgtEl>
                                          <p:spTgt spid="37896"/>
                                        </p:tgtEl>
                                        <p:attrNameLst>
                                          <p:attrName>ppt_x</p:attrName>
                                        </p:attrNameLst>
                                      </p:cBhvr>
                                      <p:tavLst>
                                        <p:tav tm="0">
                                          <p:val>
                                            <p:strVal val="1+#ppt_w/2"/>
                                          </p:val>
                                        </p:tav>
                                        <p:tav tm="100000">
                                          <p:val>
                                            <p:strVal val="#ppt_x"/>
                                          </p:val>
                                        </p:tav>
                                      </p:tavLst>
                                    </p:anim>
                                    <p:anim calcmode="lin" valueType="num">
                                      <p:cBhvr additive="base">
                                        <p:cTn id="50" dur="500" fill="hold"/>
                                        <p:tgtEl>
                                          <p:spTgt spid="3789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Screeching Brake"/>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7898">
                                            <p:txEl>
                                              <p:pRg st="0" end="0"/>
                                            </p:txEl>
                                          </p:spTgt>
                                        </p:tgtEl>
                                        <p:attrNameLst>
                                          <p:attrName>style.visibility</p:attrName>
                                        </p:attrNameLst>
                                      </p:cBhvr>
                                      <p:to>
                                        <p:strVal val="visible"/>
                                      </p:to>
                                    </p:set>
                                    <p:anim calcmode="lin" valueType="num">
                                      <p:cBhvr additive="base">
                                        <p:cTn id="55" dur="500" fill="hold"/>
                                        <p:tgtEl>
                                          <p:spTgt spid="37898">
                                            <p:txEl>
                                              <p:pRg st="0" end="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789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nimBg="1"/>
      <p:bldP spid="37895" grpId="0" animBg="1"/>
      <p:bldP spid="37897" grpId="0" animBg="1"/>
      <p:bldP spid="37898" grpId="0" build="p" autoUpdateAnimBg="0"/>
      <p:bldP spid="37899" grpId="0" build="p" autoUpdateAnimBg="0"/>
      <p:bldP spid="37900"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38BB8BAB-EB61-184D-BBE5-6AF42FF06AF1}" type="slidenum">
              <a:rPr lang="en-US" altLang="ja-JP" smtClean="0"/>
              <a:pPr/>
              <a:t>22</a:t>
            </a:fld>
            <a:endParaRPr lang="en-US" altLang="ja-JP" smtClean="0"/>
          </a:p>
        </p:txBody>
      </p:sp>
      <p:sp>
        <p:nvSpPr>
          <p:cNvPr id="15363" name="Rectangle 2"/>
          <p:cNvSpPr>
            <a:spLocks noGrp="1" noChangeArrowheads="1"/>
          </p:cNvSpPr>
          <p:nvPr>
            <p:ph type="title"/>
          </p:nvPr>
        </p:nvSpPr>
        <p:spPr/>
        <p:txBody>
          <a:bodyPr/>
          <a:lstStyle/>
          <a:p>
            <a:r>
              <a:rPr lang="en-US" altLang="ja-JP"/>
              <a:t>How to Measure Texture</a:t>
            </a:r>
          </a:p>
        </p:txBody>
      </p:sp>
      <p:sp>
        <p:nvSpPr>
          <p:cNvPr id="15364" name="Rectangle 3"/>
          <p:cNvSpPr>
            <a:spLocks noGrp="1" noChangeArrowheads="1"/>
          </p:cNvSpPr>
          <p:nvPr>
            <p:ph type="body" idx="1"/>
          </p:nvPr>
        </p:nvSpPr>
        <p:spPr/>
        <p:txBody>
          <a:bodyPr/>
          <a:lstStyle/>
          <a:p>
            <a:pPr>
              <a:lnSpc>
                <a:spcPct val="90000"/>
              </a:lnSpc>
            </a:pPr>
            <a:r>
              <a:rPr lang="en-US" altLang="ja-JP" sz="2400"/>
              <a:t>X-ray diffraction; pole figures; measures </a:t>
            </a:r>
            <a:r>
              <a:rPr lang="en-US" altLang="ja-JP" sz="2400" i="1"/>
              <a:t>average </a:t>
            </a:r>
            <a:r>
              <a:rPr lang="en-US" altLang="ja-JP" sz="2400"/>
              <a:t>texture at a surface </a:t>
            </a:r>
            <a:r>
              <a:rPr lang="en-US" altLang="ja-JP" sz="2000"/>
              <a:t>(µms penetration); projection (2 angles)</a:t>
            </a:r>
            <a:r>
              <a:rPr lang="en-US" altLang="ja-JP" sz="2400"/>
              <a:t>.</a:t>
            </a:r>
            <a:endParaRPr lang="en-US" altLang="ja-JP" sz="2400">
              <a:solidFill>
                <a:srgbClr val="660066"/>
              </a:solidFill>
            </a:endParaRPr>
          </a:p>
          <a:p>
            <a:pPr>
              <a:lnSpc>
                <a:spcPct val="90000"/>
              </a:lnSpc>
            </a:pPr>
            <a:r>
              <a:rPr lang="en-US" altLang="ja-JP" sz="2400">
                <a:solidFill>
                  <a:srgbClr val="660066"/>
                </a:solidFill>
              </a:rPr>
              <a:t>Neutron diffraction; type of data depends on neutron source; measures </a:t>
            </a:r>
            <a:r>
              <a:rPr lang="en-US" altLang="ja-JP" sz="2400" i="1">
                <a:solidFill>
                  <a:srgbClr val="660066"/>
                </a:solidFill>
              </a:rPr>
              <a:t>average </a:t>
            </a:r>
            <a:r>
              <a:rPr lang="en-US" altLang="ja-JP" sz="2400">
                <a:solidFill>
                  <a:srgbClr val="660066"/>
                </a:solidFill>
              </a:rPr>
              <a:t>texture in bulk </a:t>
            </a:r>
            <a:r>
              <a:rPr lang="en-US" altLang="ja-JP" sz="2000">
                <a:solidFill>
                  <a:srgbClr val="660066"/>
                </a:solidFill>
              </a:rPr>
              <a:t>(cms penetration in most materials) ; projection (2 angles)</a:t>
            </a:r>
            <a:r>
              <a:rPr lang="en-US" altLang="ja-JP" sz="2400">
                <a:solidFill>
                  <a:srgbClr val="660066"/>
                </a:solidFill>
              </a:rPr>
              <a:t>.</a:t>
            </a:r>
            <a:endParaRPr lang="en-US" altLang="ja-JP" sz="2400"/>
          </a:p>
          <a:p>
            <a:pPr>
              <a:lnSpc>
                <a:spcPct val="90000"/>
              </a:lnSpc>
            </a:pPr>
            <a:r>
              <a:rPr lang="en-US" altLang="ja-JP" sz="2400">
                <a:solidFill>
                  <a:srgbClr val="1A009E"/>
                </a:solidFill>
              </a:rPr>
              <a:t>Electron [back scatter] diffraction; easiest [to automate] in scanning electron microscopy (SEM); </a:t>
            </a:r>
            <a:r>
              <a:rPr lang="en-US" altLang="ja-JP" sz="2400" i="1">
                <a:solidFill>
                  <a:srgbClr val="1A009E"/>
                </a:solidFill>
              </a:rPr>
              <a:t>local</a:t>
            </a:r>
            <a:r>
              <a:rPr lang="en-US" altLang="ja-JP" sz="2400">
                <a:solidFill>
                  <a:srgbClr val="1A009E"/>
                </a:solidFill>
              </a:rPr>
              <a:t> surface texture </a:t>
            </a:r>
            <a:r>
              <a:rPr lang="en-US" altLang="ja-JP" sz="2000">
                <a:solidFill>
                  <a:srgbClr val="1A009E"/>
                </a:solidFill>
              </a:rPr>
              <a:t>(nms penetration in most materials)</a:t>
            </a:r>
            <a:r>
              <a:rPr lang="en-US" altLang="ja-JP" sz="2400">
                <a:solidFill>
                  <a:srgbClr val="1A009E"/>
                </a:solidFill>
              </a:rPr>
              <a:t>; complete orientation (3 angles).</a:t>
            </a:r>
            <a:r>
              <a:rPr lang="en-US" altLang="ja-JP" sz="2400"/>
              <a:t> </a:t>
            </a:r>
          </a:p>
          <a:p>
            <a:pPr>
              <a:lnSpc>
                <a:spcPct val="90000"/>
              </a:lnSpc>
            </a:pPr>
            <a:r>
              <a:rPr lang="en-US" altLang="ja-JP" sz="2400">
                <a:solidFill>
                  <a:srgbClr val="990000"/>
                </a:solidFill>
              </a:rPr>
              <a:t>Optical microscopy: optical activity (plane of polarization); limited information (one angle).</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646822E4-6073-C648-9DDB-6058661E1ED9}" type="slidenum">
              <a:rPr lang="en-US" altLang="ja-JP" smtClean="0"/>
              <a:pPr/>
              <a:t>23</a:t>
            </a:fld>
            <a:endParaRPr lang="en-US" altLang="ja-JP" smtClean="0"/>
          </a:p>
        </p:txBody>
      </p:sp>
      <p:sp>
        <p:nvSpPr>
          <p:cNvPr id="16387" name="Rectangle 2"/>
          <p:cNvSpPr>
            <a:spLocks noGrp="1" noChangeArrowheads="1"/>
          </p:cNvSpPr>
          <p:nvPr>
            <p:ph type="title"/>
          </p:nvPr>
        </p:nvSpPr>
        <p:spPr>
          <a:xfrm>
            <a:off x="381000" y="76200"/>
            <a:ext cx="8458200" cy="1143000"/>
          </a:xfrm>
        </p:spPr>
        <p:txBody>
          <a:bodyPr/>
          <a:lstStyle/>
          <a:p>
            <a:r>
              <a:rPr lang="en-US" altLang="ja-JP"/>
              <a:t>Texture: Quantitative Description</a:t>
            </a:r>
          </a:p>
        </p:txBody>
      </p:sp>
      <p:sp>
        <p:nvSpPr>
          <p:cNvPr id="16388" name="Rectangle 3"/>
          <p:cNvSpPr>
            <a:spLocks noGrp="1" noChangeArrowheads="1"/>
          </p:cNvSpPr>
          <p:nvPr>
            <p:ph type="body" idx="1"/>
          </p:nvPr>
        </p:nvSpPr>
        <p:spPr>
          <a:xfrm>
            <a:off x="685800" y="1295400"/>
            <a:ext cx="8001000" cy="5105400"/>
          </a:xfrm>
        </p:spPr>
        <p:txBody>
          <a:bodyPr/>
          <a:lstStyle/>
          <a:p>
            <a:pPr>
              <a:lnSpc>
                <a:spcPct val="90000"/>
              </a:lnSpc>
            </a:pPr>
            <a:r>
              <a:rPr lang="en-US" altLang="ja-JP" b="1" dirty="0">
                <a:solidFill>
                  <a:srgbClr val="990000"/>
                </a:solidFill>
              </a:rPr>
              <a:t>Three (3) parameters </a:t>
            </a:r>
            <a:r>
              <a:rPr lang="en-US" altLang="ja-JP" dirty="0"/>
              <a:t>needed to describe the orientation [of a crystal relative to the embedding body or its environment].</a:t>
            </a:r>
          </a:p>
          <a:p>
            <a:pPr>
              <a:lnSpc>
                <a:spcPct val="90000"/>
              </a:lnSpc>
            </a:pPr>
            <a:r>
              <a:rPr lang="en-US" altLang="ja-JP" dirty="0"/>
              <a:t>Most common: 3 [rotation] </a:t>
            </a:r>
            <a:r>
              <a:rPr lang="en-US" altLang="ja-JP" b="1" dirty="0"/>
              <a:t>Euler angles</a:t>
            </a:r>
            <a:r>
              <a:rPr lang="en-US" altLang="ja-JP" dirty="0"/>
              <a:t>.</a:t>
            </a:r>
          </a:p>
          <a:p>
            <a:pPr>
              <a:lnSpc>
                <a:spcPct val="90000"/>
              </a:lnSpc>
            </a:pPr>
            <a:r>
              <a:rPr lang="en-US" altLang="ja-JP" dirty="0"/>
              <a:t>Most experimental methods [X-ray and neutron pole figures included] do not measure all 3 angles, so </a:t>
            </a:r>
            <a:r>
              <a:rPr lang="en-US" altLang="ja-JP" i="1" dirty="0"/>
              <a:t>orientation distribution</a:t>
            </a:r>
            <a:r>
              <a:rPr lang="en-US" altLang="ja-JP" dirty="0"/>
              <a:t> must be calculated.</a:t>
            </a:r>
          </a:p>
          <a:p>
            <a:pPr>
              <a:lnSpc>
                <a:spcPct val="90000"/>
              </a:lnSpc>
            </a:pPr>
            <a:r>
              <a:rPr lang="en-US" altLang="ja-JP" dirty="0"/>
              <a:t>Best mathematical representation for graphing, </a:t>
            </a:r>
            <a:r>
              <a:rPr lang="en-US" altLang="ja-JP" dirty="0" smtClean="0"/>
              <a:t>illustrating </a:t>
            </a:r>
            <a:r>
              <a:rPr lang="en-US" altLang="ja-JP" dirty="0"/>
              <a:t>symmetry: </a:t>
            </a:r>
            <a:r>
              <a:rPr lang="en-US" altLang="ja-JP" b="1" dirty="0" err="1"/>
              <a:t>Rodrigues</a:t>
            </a:r>
            <a:r>
              <a:rPr lang="en-US" altLang="ja-JP" b="1" dirty="0"/>
              <a:t>-Frank vectors</a:t>
            </a:r>
            <a:r>
              <a:rPr lang="en-US" altLang="ja-JP" dirty="0"/>
              <a:t>. </a:t>
            </a:r>
          </a:p>
          <a:p>
            <a:pPr>
              <a:lnSpc>
                <a:spcPct val="90000"/>
              </a:lnSpc>
            </a:pPr>
            <a:r>
              <a:rPr lang="en-US" altLang="ja-JP" dirty="0"/>
              <a:t>Best mathematical representation for calculations: </a:t>
            </a:r>
            <a:r>
              <a:rPr lang="en-US" altLang="ja-JP" b="1" dirty="0" err="1"/>
              <a:t>quaternions</a:t>
            </a:r>
            <a:r>
              <a:rPr lang="en-US" altLang="ja-JP" dirty="0"/>
              <a:t>.</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08B1A1B9-B8F0-FA4A-A301-B137A54BC60B}" type="slidenum">
              <a:rPr lang="en-US" altLang="ja-JP" smtClean="0"/>
              <a:pPr/>
              <a:t>24</a:t>
            </a:fld>
            <a:endParaRPr lang="en-US" altLang="ja-JP" smtClean="0"/>
          </a:p>
        </p:txBody>
      </p:sp>
      <p:sp>
        <p:nvSpPr>
          <p:cNvPr id="17411" name="Rectangle 2"/>
          <p:cNvSpPr>
            <a:spLocks noGrp="1" noChangeArrowheads="1"/>
          </p:cNvSpPr>
          <p:nvPr>
            <p:ph type="title"/>
          </p:nvPr>
        </p:nvSpPr>
        <p:spPr>
          <a:xfrm>
            <a:off x="685800" y="0"/>
            <a:ext cx="7772400" cy="1143000"/>
          </a:xfrm>
        </p:spPr>
        <p:txBody>
          <a:bodyPr/>
          <a:lstStyle/>
          <a:p>
            <a:r>
              <a:rPr lang="en-US" altLang="ja-JP"/>
              <a:t>X-ray Pole Figures</a:t>
            </a:r>
          </a:p>
        </p:txBody>
      </p:sp>
      <p:sp>
        <p:nvSpPr>
          <p:cNvPr id="17412" name="Rectangle 3"/>
          <p:cNvSpPr>
            <a:spLocks noGrp="1" noChangeArrowheads="1"/>
          </p:cNvSpPr>
          <p:nvPr>
            <p:ph type="body" idx="1"/>
          </p:nvPr>
        </p:nvSpPr>
        <p:spPr>
          <a:xfrm>
            <a:off x="685800" y="1219200"/>
            <a:ext cx="7772400" cy="4724400"/>
          </a:xfrm>
        </p:spPr>
        <p:txBody>
          <a:bodyPr/>
          <a:lstStyle/>
          <a:p>
            <a:pPr>
              <a:lnSpc>
                <a:spcPct val="90000"/>
              </a:lnSpc>
            </a:pPr>
            <a:r>
              <a:rPr lang="en-US" altLang="ja-JP" sz="2000"/>
              <a:t>X-ray pole figures are the most common source of texture information; cheapest, easiest to perform. They have the advantage of providing an average texture over a reasonably large surface area (~1mm</a:t>
            </a:r>
            <a:r>
              <a:rPr lang="en-US" altLang="ja-JP" sz="2000" baseline="30000"/>
              <a:t>2</a:t>
            </a:r>
            <a:r>
              <a:rPr lang="en-US" altLang="ja-JP" sz="2000"/>
              <a:t>), compared to EBSD. For a grain size finer than about 100 µm, this means that thousands of grains are included in the measurement, which ensures statistical viability. </a:t>
            </a:r>
          </a:p>
          <a:p>
            <a:pPr>
              <a:lnSpc>
                <a:spcPct val="90000"/>
              </a:lnSpc>
            </a:pPr>
            <a:r>
              <a:rPr lang="en-US" altLang="ja-JP" sz="2000"/>
              <a:t>Pole figure:= variation in diffracted intensity with respect to direction in the specimen.</a:t>
            </a:r>
          </a:p>
          <a:p>
            <a:pPr>
              <a:lnSpc>
                <a:spcPct val="90000"/>
              </a:lnSpc>
            </a:pPr>
            <a:r>
              <a:rPr lang="en-US" altLang="ja-JP" sz="2000"/>
              <a:t>Representation:= map in projection of diffracted intensity.  </a:t>
            </a:r>
          </a:p>
          <a:p>
            <a:pPr>
              <a:lnSpc>
                <a:spcPct val="90000"/>
              </a:lnSpc>
            </a:pPr>
            <a:r>
              <a:rPr lang="en-US" altLang="ja-JP" sz="2000"/>
              <a:t>Each PF is equivalent to a geographic map of a hemisphere (North pole in the center).</a:t>
            </a:r>
          </a:p>
          <a:p>
            <a:pPr>
              <a:lnSpc>
                <a:spcPct val="90000"/>
              </a:lnSpc>
            </a:pPr>
            <a:r>
              <a:rPr lang="en-US" altLang="ja-JP" sz="2000" i="1">
                <a:solidFill>
                  <a:srgbClr val="990000"/>
                </a:solidFill>
              </a:rPr>
              <a:t>Map of the density of a specific crystal direction w.r.t. sample reference frame.  More concretely, it is the frequency of occurrence of a given crystal plane normal per unit spherical area.  Think of a (spherical) pin cushion with each pin representing the normal to {hkl}.</a:t>
            </a:r>
            <a:endParaRPr lang="en-US" altLang="ja-JP" sz="200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72A4DB98-8060-1748-A14F-9758129D35A5}" type="slidenum">
              <a:rPr lang="en-US" altLang="ja-JP" smtClean="0"/>
              <a:pPr/>
              <a:t>25</a:t>
            </a:fld>
            <a:endParaRPr lang="en-US" altLang="ja-JP" smtClean="0"/>
          </a:p>
        </p:txBody>
      </p:sp>
      <p:sp>
        <p:nvSpPr>
          <p:cNvPr id="18435" name="Rectangle 2"/>
          <p:cNvSpPr>
            <a:spLocks noGrp="1" noChangeArrowheads="1"/>
          </p:cNvSpPr>
          <p:nvPr>
            <p:ph type="title"/>
          </p:nvPr>
        </p:nvSpPr>
        <p:spPr>
          <a:xfrm>
            <a:off x="609600" y="76200"/>
            <a:ext cx="3581400" cy="1219200"/>
          </a:xfrm>
        </p:spPr>
        <p:txBody>
          <a:bodyPr/>
          <a:lstStyle/>
          <a:p>
            <a:r>
              <a:rPr lang="en-US" altLang="ja-JP"/>
              <a:t>PF apparatus</a:t>
            </a:r>
          </a:p>
        </p:txBody>
      </p:sp>
      <p:sp>
        <p:nvSpPr>
          <p:cNvPr id="18436" name="Rectangle 3"/>
          <p:cNvSpPr>
            <a:spLocks noGrp="1" noChangeArrowheads="1"/>
          </p:cNvSpPr>
          <p:nvPr>
            <p:ph type="body" idx="1"/>
          </p:nvPr>
        </p:nvSpPr>
        <p:spPr>
          <a:xfrm>
            <a:off x="685800" y="1295400"/>
            <a:ext cx="3657600" cy="4953000"/>
          </a:xfrm>
        </p:spPr>
        <p:txBody>
          <a:bodyPr/>
          <a:lstStyle/>
          <a:p>
            <a:pPr>
              <a:lnSpc>
                <a:spcPct val="90000"/>
              </a:lnSpc>
            </a:pPr>
            <a:r>
              <a:rPr lang="en-US" altLang="ja-JP" sz="2000" dirty="0"/>
              <a:t>From </a:t>
            </a:r>
            <a:r>
              <a:rPr lang="en-US" altLang="ja-JP" sz="2000" dirty="0" err="1"/>
              <a:t>Wenk’s</a:t>
            </a:r>
            <a:r>
              <a:rPr lang="en-US" altLang="ja-JP" sz="2000" dirty="0"/>
              <a:t> chapter in </a:t>
            </a:r>
            <a:r>
              <a:rPr lang="en-US" altLang="ja-JP" sz="2000" dirty="0" err="1"/>
              <a:t>Kocks</a:t>
            </a:r>
            <a:r>
              <a:rPr lang="en-US" altLang="ja-JP" sz="2000" dirty="0"/>
              <a:t> book.</a:t>
            </a:r>
          </a:p>
          <a:p>
            <a:pPr>
              <a:lnSpc>
                <a:spcPct val="90000"/>
              </a:lnSpc>
            </a:pPr>
            <a:r>
              <a:rPr lang="en-US" altLang="ja-JP" sz="2000" dirty="0"/>
              <a:t>Fig. 20: showing path difference between adjacent planes leading to destructive or constructive interference.  The path length condition for constructive interference is the basis for the Bragg equation:</a:t>
            </a:r>
            <a:br>
              <a:rPr lang="en-US" altLang="ja-JP" sz="2000" dirty="0"/>
            </a:br>
            <a:r>
              <a:rPr lang="en-US" altLang="ja-JP" sz="2000" dirty="0"/>
              <a:t>  </a:t>
            </a:r>
            <a:r>
              <a:rPr lang="en-US" altLang="ja-JP" sz="2000" i="1" dirty="0">
                <a:latin typeface="Cambria"/>
              </a:rPr>
              <a:t>2 d sin</a:t>
            </a:r>
            <a:r>
              <a:rPr lang="en-US" altLang="ja-JP" sz="2000" i="1" dirty="0">
                <a:latin typeface="Symbol" charset="2"/>
                <a:sym typeface="Symbol" charset="2"/>
              </a:rPr>
              <a:t></a:t>
            </a:r>
            <a:r>
              <a:rPr lang="en-US" altLang="ja-JP" sz="2000" i="1" dirty="0">
                <a:latin typeface="Cambria"/>
              </a:rPr>
              <a:t> = n </a:t>
            </a:r>
            <a:r>
              <a:rPr lang="en-US" altLang="ja-JP" sz="2000" i="1" dirty="0">
                <a:latin typeface="Symbol" charset="2"/>
                <a:sym typeface="Symbol" charset="2"/>
              </a:rPr>
              <a:t></a:t>
            </a:r>
            <a:endParaRPr lang="en-US" altLang="ja-JP" sz="2000" dirty="0"/>
          </a:p>
          <a:p>
            <a:pPr>
              <a:lnSpc>
                <a:spcPct val="90000"/>
              </a:lnSpc>
            </a:pPr>
            <a:r>
              <a:rPr lang="en-US" altLang="ja-JP" sz="2000" dirty="0"/>
              <a:t>Fig. 21: pole figure goniometer for use with x-ray sources.</a:t>
            </a:r>
          </a:p>
        </p:txBody>
      </p:sp>
      <p:pic>
        <p:nvPicPr>
          <p:cNvPr id="18437" name="Picture 4"/>
          <p:cNvPicPr>
            <a:picLocks noChangeAspect="1" noChangeArrowheads="1"/>
          </p:cNvPicPr>
          <p:nvPr/>
        </p:nvPicPr>
        <p:blipFill>
          <a:blip r:embed="rId2"/>
          <a:srcRect/>
          <a:stretch>
            <a:fillRect/>
          </a:stretch>
        </p:blipFill>
        <p:spPr bwMode="auto">
          <a:xfrm>
            <a:off x="4572000" y="0"/>
            <a:ext cx="4562475" cy="6808788"/>
          </a:xfrm>
          <a:prstGeom prst="rect">
            <a:avLst/>
          </a:prstGeom>
          <a:noFill/>
          <a:ln w="9525">
            <a:noFill/>
            <a:miter lim="800000"/>
            <a:headEnd/>
            <a:tailEnd/>
          </a:ln>
        </p:spPr>
      </p:pic>
      <p:sp>
        <p:nvSpPr>
          <p:cNvPr id="6" name="Text Box 5"/>
          <p:cNvSpPr txBox="1">
            <a:spLocks noChangeArrowheads="1"/>
          </p:cNvSpPr>
          <p:nvPr/>
        </p:nvSpPr>
        <p:spPr bwMode="auto">
          <a:xfrm>
            <a:off x="3352800" y="6232525"/>
            <a:ext cx="935823" cy="400110"/>
          </a:xfrm>
          <a:prstGeom prst="rect">
            <a:avLst/>
          </a:prstGeom>
          <a:noFill/>
          <a:ln w="9525">
            <a:noFill/>
            <a:miter lim="800000"/>
            <a:headEnd/>
            <a:tailEnd/>
          </a:ln>
        </p:spPr>
        <p:txBody>
          <a:bodyPr wrap="none">
            <a:prstTxWarp prst="textNoShape">
              <a:avLst/>
            </a:prstTxWarp>
            <a:spAutoFit/>
          </a:bodyPr>
          <a:lstStyle/>
          <a:p>
            <a:r>
              <a:rPr lang="en-US" altLang="ja-JP" sz="2000" dirty="0">
                <a:latin typeface="Calibri"/>
              </a:rPr>
              <a:t>[Kocks]</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823C2BA3-0C3B-DA43-8718-4B17B4AFA5AF}" type="slidenum">
              <a:rPr lang="en-US" altLang="ja-JP" smtClean="0"/>
              <a:pPr/>
              <a:t>26</a:t>
            </a:fld>
            <a:endParaRPr lang="en-US" altLang="ja-JP" smtClean="0"/>
          </a:p>
        </p:txBody>
      </p:sp>
      <p:sp>
        <p:nvSpPr>
          <p:cNvPr id="19459" name="Rectangle 2"/>
          <p:cNvSpPr>
            <a:spLocks noGrp="1" noChangeArrowheads="1"/>
          </p:cNvSpPr>
          <p:nvPr>
            <p:ph type="title"/>
          </p:nvPr>
        </p:nvSpPr>
        <p:spPr/>
        <p:txBody>
          <a:bodyPr/>
          <a:lstStyle/>
          <a:p>
            <a:r>
              <a:rPr lang="en-US" altLang="ja-JP"/>
              <a:t>Pole Figure measurement</a:t>
            </a:r>
          </a:p>
        </p:txBody>
      </p:sp>
      <p:sp>
        <p:nvSpPr>
          <p:cNvPr id="19460" name="Rectangle 3"/>
          <p:cNvSpPr>
            <a:spLocks noGrp="1" noChangeArrowheads="1"/>
          </p:cNvSpPr>
          <p:nvPr>
            <p:ph type="body" idx="1"/>
          </p:nvPr>
        </p:nvSpPr>
        <p:spPr>
          <a:xfrm>
            <a:off x="685800" y="1524000"/>
            <a:ext cx="7924800" cy="4724400"/>
          </a:xfrm>
        </p:spPr>
        <p:txBody>
          <a:bodyPr/>
          <a:lstStyle/>
          <a:p>
            <a:pPr>
              <a:lnSpc>
                <a:spcPct val="90000"/>
              </a:lnSpc>
            </a:pPr>
            <a:r>
              <a:rPr lang="en-US" altLang="ja-JP" sz="1800"/>
              <a:t>PF measured with 5-axis goniometer.</a:t>
            </a:r>
          </a:p>
          <a:p>
            <a:pPr>
              <a:lnSpc>
                <a:spcPct val="90000"/>
              </a:lnSpc>
            </a:pPr>
            <a:r>
              <a:rPr lang="en-US" altLang="ja-JP" sz="1800"/>
              <a:t>2 axes used to set Bragg angle (choose a specific crystallographic plane with </a:t>
            </a:r>
            <a:r>
              <a:rPr lang="en-US" altLang="ja-JP" sz="1800">
                <a:latin typeface="Symbol" charset="2"/>
              </a:rPr>
              <a:t>q</a:t>
            </a:r>
            <a:r>
              <a:rPr lang="en-US" altLang="ja-JP" sz="1800"/>
              <a:t>/2</a:t>
            </a:r>
            <a:r>
              <a:rPr lang="en-US" altLang="ja-JP" sz="1800">
                <a:latin typeface="Symbol" charset="2"/>
              </a:rPr>
              <a:t>q</a:t>
            </a:r>
            <a:r>
              <a:rPr lang="en-US" altLang="ja-JP" sz="1800"/>
              <a:t>), which determines the Miller indices associated with the PF.  </a:t>
            </a:r>
            <a:r>
              <a:rPr lang="en-US" altLang="ja-JP" sz="1800" i="1"/>
              <a:t>These settings remain constant during the measurement of a given pole figure.</a:t>
            </a:r>
            <a:endParaRPr lang="en-US" altLang="ja-JP" sz="1800"/>
          </a:p>
          <a:p>
            <a:pPr>
              <a:lnSpc>
                <a:spcPct val="90000"/>
              </a:lnSpc>
            </a:pPr>
            <a:r>
              <a:rPr lang="en-US" altLang="ja-JP" sz="1800"/>
              <a:t>Third axis tilts specimen plane w.r.t. the focusing plane (co-latitude angle in the PF, i.e. distance from North Pole).  Although this angle can be as large as 90°, no diffracted intensity will be measured with the plane of the beams parallel to the surface: this limits the maximum tilt angle at which PFs can be measured in reflection to about 80°.</a:t>
            </a:r>
          </a:p>
          <a:p>
            <a:pPr>
              <a:lnSpc>
                <a:spcPct val="90000"/>
              </a:lnSpc>
            </a:pPr>
            <a:r>
              <a:rPr lang="en-US" altLang="ja-JP" sz="1800"/>
              <a:t>Fourth axis spins the specimen about its normal (longitude angle in the PF).</a:t>
            </a:r>
          </a:p>
          <a:p>
            <a:pPr>
              <a:lnSpc>
                <a:spcPct val="90000"/>
              </a:lnSpc>
            </a:pPr>
            <a:r>
              <a:rPr lang="en-US" altLang="ja-JP" sz="1800"/>
              <a:t>Fifth axis (optional) oscillates the Specimen under the beam in order to maximize the number of grains included in the measurement.</a:t>
            </a:r>
          </a:p>
          <a:p>
            <a:pPr>
              <a:lnSpc>
                <a:spcPct val="90000"/>
              </a:lnSpc>
            </a:pPr>
            <a:r>
              <a:rPr lang="en-US" altLang="ja-JP" sz="1800"/>
              <a:t>For texture calculation, at least 2 PFs required and 3 are preferable even for materials with high crystal symmetry.</a:t>
            </a:r>
          </a:p>
          <a:p>
            <a:pPr>
              <a:lnSpc>
                <a:spcPct val="90000"/>
              </a:lnSpc>
            </a:pPr>
            <a:r>
              <a:rPr lang="en-US" altLang="ja-JP" sz="1800"/>
              <a:t>N.B. deviations of relative intensities in a standard </a:t>
            </a:r>
            <a:r>
              <a:rPr lang="en-US" altLang="ja-JP" sz="1800">
                <a:latin typeface="Symbol" charset="2"/>
              </a:rPr>
              <a:t>q</a:t>
            </a:r>
            <a:r>
              <a:rPr lang="en-US" altLang="ja-JP" sz="1800"/>
              <a:t>/2</a:t>
            </a:r>
            <a:r>
              <a:rPr lang="en-US" altLang="ja-JP" sz="1800">
                <a:latin typeface="Symbol" charset="2"/>
              </a:rPr>
              <a:t>q</a:t>
            </a:r>
            <a:r>
              <a:rPr lang="en-US" altLang="ja-JP" sz="1800"/>
              <a:t> scan from powder file indicate texture but only on a qualitative basis.</a:t>
            </a:r>
            <a:endParaRPr lang="en-US" altLang="ja-JP" sz="1800">
              <a:latin typeface="Symbol" charset="2"/>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5"/>
          <p:cNvSpPr>
            <a:spLocks noGrp="1"/>
          </p:cNvSpPr>
          <p:nvPr>
            <p:ph type="sldNum" sz="quarter" idx="12"/>
          </p:nvPr>
        </p:nvSpPr>
        <p:spPr>
          <a:noFill/>
        </p:spPr>
        <p:txBody>
          <a:bodyPr/>
          <a:lstStyle/>
          <a:p>
            <a:fld id="{86227CB2-3822-5844-AFFD-09C395591D32}" type="slidenum">
              <a:rPr lang="en-US" altLang="ja-JP" smtClean="0"/>
              <a:pPr/>
              <a:t>27</a:t>
            </a:fld>
            <a:endParaRPr lang="en-US" altLang="ja-JP" smtClean="0"/>
          </a:p>
        </p:txBody>
      </p:sp>
      <p:sp>
        <p:nvSpPr>
          <p:cNvPr id="20485" name="Rectangle 2"/>
          <p:cNvSpPr>
            <a:spLocks noGrp="1" noChangeArrowheads="1"/>
          </p:cNvSpPr>
          <p:nvPr>
            <p:ph type="title"/>
          </p:nvPr>
        </p:nvSpPr>
        <p:spPr>
          <a:xfrm>
            <a:off x="685800" y="76200"/>
            <a:ext cx="7772400" cy="1143000"/>
          </a:xfrm>
        </p:spPr>
        <p:txBody>
          <a:bodyPr/>
          <a:lstStyle/>
          <a:p>
            <a:r>
              <a:rPr lang="en-US" altLang="ja-JP"/>
              <a:t>Pole Figure Example</a:t>
            </a:r>
          </a:p>
        </p:txBody>
      </p:sp>
      <p:sp>
        <p:nvSpPr>
          <p:cNvPr id="20486" name="Rectangle 3"/>
          <p:cNvSpPr>
            <a:spLocks noGrp="1" noChangeArrowheads="1"/>
          </p:cNvSpPr>
          <p:nvPr>
            <p:ph type="body" idx="1"/>
          </p:nvPr>
        </p:nvSpPr>
        <p:spPr>
          <a:xfrm>
            <a:off x="685800" y="1447800"/>
            <a:ext cx="7772400" cy="4114800"/>
          </a:xfrm>
        </p:spPr>
        <p:txBody>
          <a:bodyPr/>
          <a:lstStyle/>
          <a:p>
            <a:r>
              <a:rPr lang="en-US" altLang="ja-JP" sz="2400" dirty="0"/>
              <a:t>If the goniometer is set for {100} reflections, then all directions in the sample that are parallel to &lt;100&gt; directions will exhibit diffraction.</a:t>
            </a:r>
          </a:p>
        </p:txBody>
      </p:sp>
      <p:graphicFrame>
        <p:nvGraphicFramePr>
          <p:cNvPr id="20482" name="Object 2"/>
          <p:cNvGraphicFramePr>
            <a:graphicFrameLocks noChangeAspect="1"/>
          </p:cNvGraphicFramePr>
          <p:nvPr/>
        </p:nvGraphicFramePr>
        <p:xfrm>
          <a:off x="152400" y="2781300"/>
          <a:ext cx="3505200" cy="2652713"/>
        </p:xfrm>
        <a:graphic>
          <a:graphicData uri="http://schemas.openxmlformats.org/presentationml/2006/ole">
            <mc:AlternateContent xmlns:mc="http://schemas.openxmlformats.org/markup-compatibility/2006">
              <mc:Choice xmlns:v="urn:schemas-microsoft-com:vml" Requires="v">
                <p:oleObj spid="_x0000_s20515" name="Image" r:id="rId3" imgW="3035814" imgH="2295149" progId="">
                  <p:embed/>
                </p:oleObj>
              </mc:Choice>
              <mc:Fallback>
                <p:oleObj name="Image" r:id="rId3" imgW="3035814" imgH="2295149"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781300"/>
                        <a:ext cx="3505200" cy="265271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483" name="Object 3"/>
          <p:cNvGraphicFramePr>
            <a:graphicFrameLocks noChangeAspect="1"/>
          </p:cNvGraphicFramePr>
          <p:nvPr/>
        </p:nvGraphicFramePr>
        <p:xfrm>
          <a:off x="3429000" y="2667000"/>
          <a:ext cx="5638800" cy="2751138"/>
        </p:xfrm>
        <a:graphic>
          <a:graphicData uri="http://schemas.openxmlformats.org/presentationml/2006/ole">
            <mc:AlternateContent xmlns:mc="http://schemas.openxmlformats.org/markup-compatibility/2006">
              <mc:Choice xmlns:v="urn:schemas-microsoft-com:vml" Requires="v">
                <p:oleObj spid="_x0000_s20516" name="Image" r:id="rId5" imgW="3767336" imgH="1837948" progId="">
                  <p:embed/>
                </p:oleObj>
              </mc:Choice>
              <mc:Fallback>
                <p:oleObj name="Image" r:id="rId5" imgW="3767336" imgH="1837948"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2667000"/>
                        <a:ext cx="5638800" cy="275113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 name="TextBox 6"/>
          <p:cNvSpPr txBox="1"/>
          <p:nvPr/>
        </p:nvSpPr>
        <p:spPr>
          <a:xfrm>
            <a:off x="762000" y="5613737"/>
            <a:ext cx="7696200" cy="1015663"/>
          </a:xfrm>
          <a:prstGeom prst="rect">
            <a:avLst/>
          </a:prstGeom>
          <a:noFill/>
        </p:spPr>
        <p:txBody>
          <a:bodyPr wrap="square" rtlCol="0">
            <a:spAutoFit/>
          </a:bodyPr>
          <a:lstStyle/>
          <a:p>
            <a:r>
              <a:rPr kumimoji="1" lang="en-US" altLang="ja-JP" sz="2000" dirty="0" smtClean="0">
                <a:latin typeface="Calibri"/>
              </a:rPr>
              <a:t>Note the convention with the RD pointing up, TD to the right, and ND out of the plane.  This is an unfortunate convention because it is a left-handed set of axes!</a:t>
            </a:r>
            <a:endParaRPr kumimoji="1" lang="ja-JP" altLang="en-US" sz="2000" dirty="0">
              <a:latin typeface="Calibri"/>
            </a:endParaRPr>
          </a:p>
        </p:txBody>
      </p:sp>
      <p:sp>
        <p:nvSpPr>
          <p:cNvPr id="8" name="Text Box 5"/>
          <p:cNvSpPr txBox="1">
            <a:spLocks noChangeArrowheads="1"/>
          </p:cNvSpPr>
          <p:nvPr/>
        </p:nvSpPr>
        <p:spPr bwMode="auto">
          <a:xfrm>
            <a:off x="8075178" y="5105400"/>
            <a:ext cx="999317" cy="400110"/>
          </a:xfrm>
          <a:prstGeom prst="rect">
            <a:avLst/>
          </a:prstGeom>
          <a:noFill/>
          <a:ln w="9525">
            <a:noFill/>
            <a:miter lim="800000"/>
            <a:headEnd/>
            <a:tailEnd/>
          </a:ln>
        </p:spPr>
        <p:txBody>
          <a:bodyPr wrap="none">
            <a:prstTxWarp prst="textNoShape">
              <a:avLst/>
            </a:prstTxWarp>
            <a:spAutoFit/>
          </a:bodyPr>
          <a:lstStyle/>
          <a:p>
            <a:r>
              <a:rPr lang="en-US" altLang="ja-JP" sz="2000" dirty="0" smtClean="0">
                <a:latin typeface="Calibri"/>
              </a:rPr>
              <a:t>[Bunge]</a:t>
            </a:r>
            <a:endParaRPr lang="en-US" altLang="ja-JP" sz="2000"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C9A43BAB-052F-8C4B-9B10-A09DA39F2E7C}" type="slidenum">
              <a:rPr lang="en-US" altLang="ja-JP" smtClean="0"/>
              <a:pPr/>
              <a:t>28</a:t>
            </a:fld>
            <a:endParaRPr lang="en-US" altLang="ja-JP" smtClean="0"/>
          </a:p>
        </p:txBody>
      </p:sp>
      <p:sp>
        <p:nvSpPr>
          <p:cNvPr id="21507" name="Rectangle 2"/>
          <p:cNvSpPr>
            <a:spLocks noGrp="1" noChangeArrowheads="1"/>
          </p:cNvSpPr>
          <p:nvPr>
            <p:ph type="title"/>
          </p:nvPr>
        </p:nvSpPr>
        <p:spPr/>
        <p:txBody>
          <a:bodyPr/>
          <a:lstStyle/>
          <a:p>
            <a:r>
              <a:rPr lang="en-US" altLang="ja-JP"/>
              <a:t>Practical Aspects</a:t>
            </a:r>
          </a:p>
        </p:txBody>
      </p:sp>
      <p:sp>
        <p:nvSpPr>
          <p:cNvPr id="21508" name="Rectangle 3"/>
          <p:cNvSpPr>
            <a:spLocks noGrp="1" noChangeArrowheads="1"/>
          </p:cNvSpPr>
          <p:nvPr>
            <p:ph type="body" idx="1"/>
          </p:nvPr>
        </p:nvSpPr>
        <p:spPr>
          <a:xfrm>
            <a:off x="685800" y="1600200"/>
            <a:ext cx="7772400" cy="4724400"/>
          </a:xfrm>
        </p:spPr>
        <p:txBody>
          <a:bodyPr/>
          <a:lstStyle/>
          <a:p>
            <a:pPr>
              <a:lnSpc>
                <a:spcPct val="90000"/>
              </a:lnSpc>
            </a:pPr>
            <a:r>
              <a:rPr lang="en-US" altLang="ja-JP" sz="2400" dirty="0"/>
              <a:t>Typical to measure three PFs for the 3 lowest values of Miller indices (smallest available angles of Bragg peaks).</a:t>
            </a:r>
          </a:p>
          <a:p>
            <a:pPr>
              <a:lnSpc>
                <a:spcPct val="90000"/>
              </a:lnSpc>
            </a:pPr>
            <a:r>
              <a:rPr lang="en-US" altLang="ja-JP" sz="2400" dirty="0"/>
              <a:t>Why?  </a:t>
            </a:r>
          </a:p>
          <a:p>
            <a:pPr lvl="1">
              <a:lnSpc>
                <a:spcPct val="90000"/>
              </a:lnSpc>
            </a:pPr>
            <a:r>
              <a:rPr lang="en-US" altLang="ja-JP" sz="2000" dirty="0"/>
              <a:t>Small Bragg angles correspond to </a:t>
            </a:r>
            <a:r>
              <a:rPr lang="en-US" altLang="ja-JP" sz="2000" dirty="0" err="1"/>
              <a:t>normals</a:t>
            </a:r>
            <a:r>
              <a:rPr lang="en-US" altLang="ja-JP" sz="2000" dirty="0"/>
              <a:t> coincident with symmetry elements of the crystal, which means fewer symmetry-related poles, and, consequently, greater dynamic range of intensity (peak to valley).</a:t>
            </a:r>
          </a:p>
          <a:p>
            <a:pPr lvl="1">
              <a:lnSpc>
                <a:spcPct val="90000"/>
              </a:lnSpc>
            </a:pPr>
            <a:r>
              <a:rPr lang="en-US" altLang="ja-JP" sz="2000" dirty="0"/>
              <a:t>A single PF does not uniquely determine orientation(s), texture components because only the plane normal is measured, but not directions in the plane (2 out of 3 parameters).</a:t>
            </a:r>
          </a:p>
          <a:p>
            <a:pPr lvl="1">
              <a:lnSpc>
                <a:spcPct val="90000"/>
              </a:lnSpc>
            </a:pPr>
            <a:r>
              <a:rPr lang="en-US" altLang="ja-JP" sz="2000" dirty="0"/>
              <a:t>Multiple PFs required for calculation of Orientation </a:t>
            </a:r>
            <a:r>
              <a:rPr lang="en-US" altLang="ja-JP" sz="2000" dirty="0" smtClean="0"/>
              <a:t>Distribution</a:t>
            </a:r>
          </a:p>
          <a:p>
            <a:pPr lvl="1">
              <a:lnSpc>
                <a:spcPct val="90000"/>
              </a:lnSpc>
            </a:pPr>
            <a:r>
              <a:rPr lang="en-US" altLang="ja-JP" sz="2000" dirty="0" smtClean="0"/>
              <a:t>The lowest index reflections have the smallest Bragg angles and are therefore the easiest to measure, with the highest intensities.</a:t>
            </a:r>
            <a:endParaRPr lang="en-US" altLang="ja-JP" sz="2000"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p>
            <a:fld id="{B90FEFA1-012F-7A46-91F5-B4785A88CB11}" type="slidenum">
              <a:rPr lang="en-US" altLang="ja-JP" smtClean="0"/>
              <a:pPr/>
              <a:t>29</a:t>
            </a:fld>
            <a:endParaRPr lang="en-US" altLang="ja-JP" smtClean="0"/>
          </a:p>
        </p:txBody>
      </p:sp>
      <p:sp>
        <p:nvSpPr>
          <p:cNvPr id="22531" name="Rectangle 2"/>
          <p:cNvSpPr>
            <a:spLocks noGrp="1" noChangeArrowheads="1"/>
          </p:cNvSpPr>
          <p:nvPr>
            <p:ph type="title"/>
          </p:nvPr>
        </p:nvSpPr>
        <p:spPr>
          <a:xfrm>
            <a:off x="685800" y="42335"/>
            <a:ext cx="7772400" cy="1143000"/>
          </a:xfrm>
        </p:spPr>
        <p:txBody>
          <a:bodyPr/>
          <a:lstStyle/>
          <a:p>
            <a:r>
              <a:rPr lang="en-US" altLang="ja-JP"/>
              <a:t>Corrections to Measured Data</a:t>
            </a:r>
          </a:p>
        </p:txBody>
      </p:sp>
      <p:sp>
        <p:nvSpPr>
          <p:cNvPr id="22532" name="Rectangle 3"/>
          <p:cNvSpPr>
            <a:spLocks noGrp="1" noChangeArrowheads="1"/>
          </p:cNvSpPr>
          <p:nvPr>
            <p:ph type="body" idx="1"/>
          </p:nvPr>
        </p:nvSpPr>
        <p:spPr>
          <a:xfrm>
            <a:off x="685800" y="1143000"/>
            <a:ext cx="7924800" cy="4953000"/>
          </a:xfrm>
        </p:spPr>
        <p:txBody>
          <a:bodyPr/>
          <a:lstStyle/>
          <a:p>
            <a:pPr>
              <a:lnSpc>
                <a:spcPct val="90000"/>
              </a:lnSpc>
            </a:pPr>
            <a:r>
              <a:rPr lang="en-US" altLang="ja-JP" sz="2000" dirty="0"/>
              <a:t>Random texture [=uniform dispersion of orientations] means </a:t>
            </a:r>
            <a:r>
              <a:rPr lang="en-US" altLang="ja-JP" sz="2000" i="1" dirty="0"/>
              <a:t>same </a:t>
            </a:r>
            <a:r>
              <a:rPr lang="en-US" altLang="ja-JP" sz="2000" dirty="0"/>
              <a:t>intensity in all directions.</a:t>
            </a:r>
          </a:p>
          <a:p>
            <a:pPr>
              <a:lnSpc>
                <a:spcPct val="90000"/>
              </a:lnSpc>
            </a:pPr>
            <a:r>
              <a:rPr lang="en-US" altLang="ja-JP" sz="2000" dirty="0"/>
              <a:t>Background count must be subtracted, just as in conventional x-ray diffraction analysis.</a:t>
            </a:r>
          </a:p>
          <a:p>
            <a:pPr>
              <a:lnSpc>
                <a:spcPct val="90000"/>
              </a:lnSpc>
            </a:pPr>
            <a:r>
              <a:rPr lang="en-US" altLang="ja-JP" sz="2000" dirty="0"/>
              <a:t>X-ray beam becomes defocused at large tilt angles (&gt; ~60°); measured intensity even from a sample with random texture </a:t>
            </a:r>
            <a:r>
              <a:rPr lang="en-US" altLang="ja-JP" sz="2000" i="1" dirty="0"/>
              <a:t>decreases </a:t>
            </a:r>
            <a:r>
              <a:rPr lang="en-US" altLang="ja-JP" sz="2000" dirty="0"/>
              <a:t>towards edge of </a:t>
            </a:r>
            <a:r>
              <a:rPr lang="en-US" altLang="ja-JP" sz="2000" dirty="0" smtClean="0"/>
              <a:t>PF because less of the diffracted beam intersects with, or is captured by the detector.</a:t>
            </a:r>
            <a:endParaRPr lang="en-US" altLang="ja-JP" sz="2000" dirty="0"/>
          </a:p>
          <a:p>
            <a:pPr>
              <a:lnSpc>
                <a:spcPct val="90000"/>
              </a:lnSpc>
            </a:pPr>
            <a:r>
              <a:rPr lang="en-US" altLang="ja-JP" sz="2000" dirty="0"/>
              <a:t>Defocusing correction required to </a:t>
            </a:r>
            <a:r>
              <a:rPr lang="en-US" altLang="ja-JP" sz="2000" i="1" dirty="0"/>
              <a:t>increase</a:t>
            </a:r>
            <a:r>
              <a:rPr lang="en-US" altLang="ja-JP" sz="2000" dirty="0"/>
              <a:t> the intensity towards the edge of the PF.  (Despite the uncertainty associated with this correction, it is better to measure in reflection out to as large a tilt as possible, in preference to trying to combine reflection and transmission figures.)</a:t>
            </a:r>
          </a:p>
          <a:p>
            <a:pPr>
              <a:lnSpc>
                <a:spcPct val="90000"/>
              </a:lnSpc>
            </a:pPr>
            <a:r>
              <a:rPr lang="en-US" altLang="ja-JP" sz="2000" dirty="0"/>
              <a:t>After these corrections have been applied, the dataset must be </a:t>
            </a:r>
            <a:r>
              <a:rPr lang="en-US" altLang="ja-JP" sz="2000" i="1" dirty="0"/>
              <a:t>normalized</a:t>
            </a:r>
            <a:r>
              <a:rPr lang="en-US" altLang="ja-JP" sz="2000" dirty="0"/>
              <a:t> in order that the average intensity is equal to unity (similar to, although not the same as, making sure that a probability distribution has unit area under the curve).</a:t>
            </a:r>
          </a:p>
          <a:p>
            <a:pPr>
              <a:lnSpc>
                <a:spcPct val="90000"/>
              </a:lnSpc>
            </a:pPr>
            <a:r>
              <a:rPr lang="en-US" altLang="ja-JP" sz="2000" dirty="0"/>
              <a:t>Units: multiples of a random density (MRD).  To be explained …</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altLang="ja-JP" dirty="0" smtClean="0"/>
              <a:t>In Class Questions: 1</a:t>
            </a:r>
            <a:endParaRPr lang="ja-JP" altLang="en-US" dirty="0"/>
          </a:p>
        </p:txBody>
      </p:sp>
      <p:sp>
        <p:nvSpPr>
          <p:cNvPr id="3" name="Content Placeholder 2"/>
          <p:cNvSpPr>
            <a:spLocks noGrp="1"/>
          </p:cNvSpPr>
          <p:nvPr>
            <p:ph idx="1"/>
          </p:nvPr>
        </p:nvSpPr>
        <p:spPr>
          <a:xfrm>
            <a:off x="685800" y="1524000"/>
            <a:ext cx="7772400" cy="4114800"/>
          </a:xfrm>
        </p:spPr>
        <p:txBody>
          <a:bodyPr/>
          <a:lstStyle/>
          <a:p>
            <a:r>
              <a:rPr lang="en-US" altLang="ja-JP" dirty="0" smtClean="0"/>
              <a:t>How is an x-ray pole figure measured?</a:t>
            </a:r>
          </a:p>
          <a:p>
            <a:r>
              <a:rPr lang="en-US" altLang="ja-JP" dirty="0" smtClean="0"/>
              <a:t>Why does it not provide complete orientation information for a polycrystalline sample?</a:t>
            </a:r>
          </a:p>
          <a:p>
            <a:r>
              <a:rPr lang="en-US" altLang="ja-JP" dirty="0" smtClean="0"/>
              <a:t>How can one construct a pole figure for a single orientation?</a:t>
            </a:r>
          </a:p>
          <a:p>
            <a:r>
              <a:rPr lang="en-US" altLang="ja-JP" dirty="0" smtClean="0"/>
              <a:t>Why does a pole figure for a single orientation provide the complete orientation (by contrast to the single crystal case)?</a:t>
            </a:r>
          </a:p>
          <a:p>
            <a:r>
              <a:rPr lang="en-US" altLang="ja-JP" dirty="0" smtClean="0"/>
              <a:t>Why does an experimental pole figure not correspond to a theoretical one at the edges? </a:t>
            </a:r>
            <a:endParaRPr lang="ja-JP" altLang="en-US" dirty="0"/>
          </a:p>
        </p:txBody>
      </p:sp>
      <p:sp>
        <p:nvSpPr>
          <p:cNvPr id="4" name="Slide Number Placeholder 3"/>
          <p:cNvSpPr>
            <a:spLocks noGrp="1"/>
          </p:cNvSpPr>
          <p:nvPr>
            <p:ph type="sldNum" sz="quarter" idx="12"/>
          </p:nvPr>
        </p:nvSpPr>
        <p:spPr/>
        <p:txBody>
          <a:bodyPr/>
          <a:lstStyle/>
          <a:p>
            <a:fld id="{81C3C2F2-21B1-9749-AFC2-84CD30EBC86E}" type="slidenum">
              <a:rPr lang="en-US" altLang="ja-JP" smtClean="0"/>
              <a:pPr/>
              <a:t>3</a:t>
            </a:fld>
            <a:endParaRPr lang="en-US" altLang="ja-JP"/>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0643C9C3-D15C-D940-8452-B6226B0AD0A7}" type="slidenum">
              <a:rPr lang="en-US" altLang="ja-JP" smtClean="0"/>
              <a:pPr/>
              <a:t>30</a:t>
            </a:fld>
            <a:endParaRPr lang="en-US" altLang="ja-JP" smtClean="0"/>
          </a:p>
        </p:txBody>
      </p:sp>
      <p:sp>
        <p:nvSpPr>
          <p:cNvPr id="23555" name="Rectangle 2"/>
          <p:cNvSpPr>
            <a:spLocks noGrp="1" noChangeArrowheads="1"/>
          </p:cNvSpPr>
          <p:nvPr>
            <p:ph type="title"/>
          </p:nvPr>
        </p:nvSpPr>
        <p:spPr/>
        <p:txBody>
          <a:bodyPr/>
          <a:lstStyle/>
          <a:p>
            <a:r>
              <a:rPr lang="en-US" altLang="ja-JP"/>
              <a:t>Defocussing</a:t>
            </a:r>
          </a:p>
        </p:txBody>
      </p:sp>
      <p:sp>
        <p:nvSpPr>
          <p:cNvPr id="23556" name="Rectangle 3"/>
          <p:cNvSpPr>
            <a:spLocks noGrp="1" noChangeArrowheads="1"/>
          </p:cNvSpPr>
          <p:nvPr>
            <p:ph type="body" idx="1"/>
          </p:nvPr>
        </p:nvSpPr>
        <p:spPr>
          <a:xfrm>
            <a:off x="609600" y="1600200"/>
            <a:ext cx="3886200" cy="4343400"/>
          </a:xfrm>
        </p:spPr>
        <p:txBody>
          <a:bodyPr/>
          <a:lstStyle/>
          <a:p>
            <a:pPr>
              <a:lnSpc>
                <a:spcPct val="90000"/>
              </a:lnSpc>
            </a:pPr>
            <a:r>
              <a:rPr lang="en-US" altLang="ja-JP" sz="2000"/>
              <a:t>The combination of the </a:t>
            </a:r>
            <a:r>
              <a:rPr lang="en-US" altLang="ja-JP" sz="2000" i="1">
                <a:latin typeface="Symbol" charset="2"/>
              </a:rPr>
              <a:t>q-2q</a:t>
            </a:r>
            <a:r>
              <a:rPr lang="en-US" altLang="ja-JP" sz="2000"/>
              <a:t> setting and the tilt of the specimen face out of the focusing plane spreads out the beam on the specimen surface.</a:t>
            </a:r>
          </a:p>
          <a:p>
            <a:pPr>
              <a:lnSpc>
                <a:spcPct val="90000"/>
              </a:lnSpc>
            </a:pPr>
            <a:r>
              <a:rPr lang="en-US" altLang="ja-JP" sz="2000"/>
              <a:t>Above a certain spread, not all the diffracted beam enters the detector.</a:t>
            </a:r>
          </a:p>
          <a:p>
            <a:pPr>
              <a:lnSpc>
                <a:spcPct val="90000"/>
              </a:lnSpc>
            </a:pPr>
            <a:r>
              <a:rPr lang="en-US" altLang="ja-JP" sz="2000"/>
              <a:t>Therefore, at large tilt angles, the intensity decreases </a:t>
            </a:r>
            <a:r>
              <a:rPr lang="en-US" altLang="ja-JP" sz="2000" i="1"/>
              <a:t>for purely geometrical reasons</a:t>
            </a:r>
            <a:r>
              <a:rPr lang="en-US" altLang="ja-JP" sz="2000"/>
              <a:t>.</a:t>
            </a:r>
          </a:p>
          <a:p>
            <a:pPr>
              <a:lnSpc>
                <a:spcPct val="90000"/>
              </a:lnSpc>
            </a:pPr>
            <a:r>
              <a:rPr lang="en-US" altLang="ja-JP" sz="2000">
                <a:solidFill>
                  <a:srgbClr val="FF060C"/>
                </a:solidFill>
              </a:rPr>
              <a:t>This loss of intensity must be compensated for, using the </a:t>
            </a:r>
            <a:r>
              <a:rPr lang="en-US" altLang="ja-JP" sz="2000" i="1">
                <a:solidFill>
                  <a:srgbClr val="FF060C"/>
                </a:solidFill>
              </a:rPr>
              <a:t>defocussing correction</a:t>
            </a:r>
            <a:r>
              <a:rPr lang="en-US" altLang="ja-JP" sz="2000">
                <a:solidFill>
                  <a:srgbClr val="FF060C"/>
                </a:solidFill>
              </a:rPr>
              <a:t>.</a:t>
            </a:r>
            <a:endParaRPr lang="en-US" altLang="ja-JP" sz="2000"/>
          </a:p>
        </p:txBody>
      </p:sp>
      <p:pic>
        <p:nvPicPr>
          <p:cNvPr id="23557" name="Picture 4"/>
          <p:cNvPicPr>
            <a:picLocks noChangeAspect="1" noChangeArrowheads="1"/>
          </p:cNvPicPr>
          <p:nvPr/>
        </p:nvPicPr>
        <p:blipFill>
          <a:blip r:embed="rId2"/>
          <a:srcRect/>
          <a:stretch>
            <a:fillRect/>
          </a:stretch>
        </p:blipFill>
        <p:spPr bwMode="auto">
          <a:xfrm>
            <a:off x="4519613" y="1955800"/>
            <a:ext cx="4319587" cy="3683000"/>
          </a:xfrm>
          <a:prstGeom prst="rect">
            <a:avLst/>
          </a:prstGeom>
          <a:noFill/>
          <a:ln w="9525">
            <a:noFill/>
            <a:miter lim="800000"/>
            <a:headEnd/>
            <a:tailEnd/>
          </a:ln>
        </p:spPr>
      </p:pic>
      <p:sp>
        <p:nvSpPr>
          <p:cNvPr id="6" name="Text Box 5"/>
          <p:cNvSpPr txBox="1">
            <a:spLocks noChangeArrowheads="1"/>
          </p:cNvSpPr>
          <p:nvPr/>
        </p:nvSpPr>
        <p:spPr bwMode="auto">
          <a:xfrm>
            <a:off x="6781800" y="5851525"/>
            <a:ext cx="935823" cy="400110"/>
          </a:xfrm>
          <a:prstGeom prst="rect">
            <a:avLst/>
          </a:prstGeom>
          <a:noFill/>
          <a:ln w="9525">
            <a:noFill/>
            <a:miter lim="800000"/>
            <a:headEnd/>
            <a:tailEnd/>
          </a:ln>
        </p:spPr>
        <p:txBody>
          <a:bodyPr wrap="none">
            <a:prstTxWarp prst="textNoShape">
              <a:avLst/>
            </a:prstTxWarp>
            <a:spAutoFit/>
          </a:bodyPr>
          <a:lstStyle/>
          <a:p>
            <a:r>
              <a:rPr lang="en-US" altLang="ja-JP" sz="2000" dirty="0">
                <a:solidFill>
                  <a:srgbClr val="660066"/>
                </a:solidFill>
                <a:latin typeface="Calibri"/>
              </a:rPr>
              <a:t>[Kocks]</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p>
            <a:fld id="{D18C13F5-0818-9148-9116-47DBB72C2AE0}" type="slidenum">
              <a:rPr lang="en-US" altLang="ja-JP" smtClean="0"/>
              <a:pPr/>
              <a:t>31</a:t>
            </a:fld>
            <a:endParaRPr lang="en-US" altLang="ja-JP" smtClean="0"/>
          </a:p>
        </p:txBody>
      </p:sp>
      <p:sp>
        <p:nvSpPr>
          <p:cNvPr id="24579" name="Rectangle 2"/>
          <p:cNvSpPr>
            <a:spLocks noGrp="1" noChangeArrowheads="1"/>
          </p:cNvSpPr>
          <p:nvPr>
            <p:ph type="title"/>
          </p:nvPr>
        </p:nvSpPr>
        <p:spPr>
          <a:xfrm>
            <a:off x="685800" y="76200"/>
            <a:ext cx="7772400" cy="838200"/>
          </a:xfrm>
        </p:spPr>
        <p:txBody>
          <a:bodyPr/>
          <a:lstStyle/>
          <a:p>
            <a:r>
              <a:rPr lang="en-US" altLang="ja-JP"/>
              <a:t>Defocusing Correction</a:t>
            </a:r>
          </a:p>
        </p:txBody>
      </p:sp>
      <p:sp>
        <p:nvSpPr>
          <p:cNvPr id="24580" name="Rectangle 3"/>
          <p:cNvSpPr>
            <a:spLocks noGrp="1" noChangeArrowheads="1"/>
          </p:cNvSpPr>
          <p:nvPr>
            <p:ph type="body" idx="1"/>
          </p:nvPr>
        </p:nvSpPr>
        <p:spPr>
          <a:xfrm>
            <a:off x="381000" y="1066800"/>
            <a:ext cx="8534400" cy="2362200"/>
          </a:xfrm>
        </p:spPr>
        <p:txBody>
          <a:bodyPr/>
          <a:lstStyle/>
          <a:p>
            <a:pPr>
              <a:lnSpc>
                <a:spcPct val="90000"/>
              </a:lnSpc>
            </a:pPr>
            <a:r>
              <a:rPr lang="en-US" altLang="ja-JP" sz="2000" dirty="0" smtClean="0"/>
              <a:t>No defocusing correction needed at small tilts, </a:t>
            </a:r>
            <a:r>
              <a:rPr lang="en-US" altLang="ja-JP" sz="2000" dirty="0" smtClean="0">
                <a:latin typeface="Symbol" charset="2"/>
                <a:cs typeface="Symbol" charset="2"/>
              </a:rPr>
              <a:t>c</a:t>
            </a:r>
            <a:r>
              <a:rPr lang="en-US" altLang="ja-JP" sz="2000" dirty="0" smtClean="0"/>
              <a:t>, because all the diffracted beam enters the </a:t>
            </a:r>
            <a:r>
              <a:rPr lang="en-US" altLang="ja-JP" sz="2000" dirty="0" smtClean="0"/>
              <a:t>detector.  </a:t>
            </a:r>
            <a:r>
              <a:rPr lang="en-US" altLang="ja-JP" sz="2000" dirty="0" smtClean="0"/>
              <a:t>The correction becomes more </a:t>
            </a:r>
            <a:r>
              <a:rPr lang="en-US" altLang="ja-JP" sz="2000" dirty="0"/>
              <a:t>important with decreasing </a:t>
            </a:r>
            <a:r>
              <a:rPr lang="en-US" altLang="ja-JP" sz="2000" i="1" dirty="0"/>
              <a:t>2</a:t>
            </a:r>
            <a:r>
              <a:rPr lang="en-US" altLang="ja-JP" sz="2000" i="1" dirty="0">
                <a:latin typeface="Symbol" charset="2"/>
              </a:rPr>
              <a:t>q</a:t>
            </a:r>
            <a:r>
              <a:rPr lang="en-US" altLang="ja-JP" sz="2000" dirty="0"/>
              <a:t> and narrower receiving slit.</a:t>
            </a:r>
          </a:p>
          <a:p>
            <a:pPr>
              <a:lnSpc>
                <a:spcPct val="90000"/>
              </a:lnSpc>
            </a:pPr>
            <a:r>
              <a:rPr lang="en-US" altLang="ja-JP" sz="2000" dirty="0"/>
              <a:t>Best procedure involves measuring the intensity from a reference sample with random texture. </a:t>
            </a:r>
          </a:p>
          <a:p>
            <a:pPr>
              <a:lnSpc>
                <a:spcPct val="90000"/>
              </a:lnSpc>
            </a:pPr>
            <a:r>
              <a:rPr lang="en-US" altLang="ja-JP" sz="2000" dirty="0"/>
              <a:t>If such a reference sample is not available, one may have to correct the available defocusing curves in order to optimize the correction.  This will be explained again in the context of using </a:t>
            </a:r>
            <a:r>
              <a:rPr lang="en-US" altLang="ja-JP" sz="2000" dirty="0" smtClean="0"/>
              <a:t>mtex or popLA</a:t>
            </a:r>
            <a:r>
              <a:rPr lang="en-US" altLang="ja-JP" sz="2000" dirty="0"/>
              <a:t>.  </a:t>
            </a:r>
          </a:p>
        </p:txBody>
      </p:sp>
      <p:pic>
        <p:nvPicPr>
          <p:cNvPr id="24581" name="Picture 4"/>
          <p:cNvPicPr>
            <a:picLocks noChangeAspect="1" noChangeArrowheads="1"/>
          </p:cNvPicPr>
          <p:nvPr/>
        </p:nvPicPr>
        <p:blipFill>
          <a:blip r:embed="rId2"/>
          <a:srcRect/>
          <a:stretch>
            <a:fillRect/>
          </a:stretch>
        </p:blipFill>
        <p:spPr bwMode="auto">
          <a:xfrm>
            <a:off x="2254250" y="3581400"/>
            <a:ext cx="4633913" cy="3132138"/>
          </a:xfrm>
          <a:prstGeom prst="rect">
            <a:avLst/>
          </a:prstGeom>
          <a:noFill/>
          <a:ln w="9525">
            <a:noFill/>
            <a:miter lim="800000"/>
            <a:headEnd/>
            <a:tailEnd/>
          </a:ln>
        </p:spPr>
      </p:pic>
      <p:sp>
        <p:nvSpPr>
          <p:cNvPr id="24582" name="Text Box 5"/>
          <p:cNvSpPr txBox="1">
            <a:spLocks noChangeArrowheads="1"/>
          </p:cNvSpPr>
          <p:nvPr/>
        </p:nvSpPr>
        <p:spPr bwMode="auto">
          <a:xfrm>
            <a:off x="6781800" y="5257800"/>
            <a:ext cx="935823" cy="400110"/>
          </a:xfrm>
          <a:prstGeom prst="rect">
            <a:avLst/>
          </a:prstGeom>
          <a:noFill/>
          <a:ln w="9525">
            <a:noFill/>
            <a:miter lim="800000"/>
            <a:headEnd/>
            <a:tailEnd/>
          </a:ln>
        </p:spPr>
        <p:txBody>
          <a:bodyPr wrap="none">
            <a:prstTxWarp prst="textNoShape">
              <a:avLst/>
            </a:prstTxWarp>
            <a:spAutoFit/>
          </a:bodyPr>
          <a:lstStyle/>
          <a:p>
            <a:r>
              <a:rPr lang="en-US" altLang="ja-JP" sz="2000" dirty="0">
                <a:solidFill>
                  <a:srgbClr val="660066"/>
                </a:solidFill>
                <a:latin typeface="Calibri"/>
              </a:rPr>
              <a:t>[Kocks]</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p>
            <a:fld id="{4941F213-74DF-9043-8B94-A1E3E1038F78}" type="slidenum">
              <a:rPr lang="en-US" altLang="ja-JP" smtClean="0"/>
              <a:pPr/>
              <a:t>32</a:t>
            </a:fld>
            <a:endParaRPr lang="en-US" altLang="ja-JP" smtClean="0"/>
          </a:p>
        </p:txBody>
      </p:sp>
      <p:sp>
        <p:nvSpPr>
          <p:cNvPr id="25603" name="Rectangle 2"/>
          <p:cNvSpPr>
            <a:spLocks noGrp="1" noChangeArrowheads="1"/>
          </p:cNvSpPr>
          <p:nvPr>
            <p:ph type="title"/>
          </p:nvPr>
        </p:nvSpPr>
        <p:spPr>
          <a:xfrm>
            <a:off x="685800" y="228600"/>
            <a:ext cx="7696200" cy="1295400"/>
          </a:xfrm>
        </p:spPr>
        <p:txBody>
          <a:bodyPr/>
          <a:lstStyle/>
          <a:p>
            <a:r>
              <a:rPr lang="en-US" altLang="ja-JP" dirty="0"/>
              <a:t>popLA and the </a:t>
            </a:r>
            <a:br>
              <a:rPr lang="en-US" altLang="ja-JP" dirty="0"/>
            </a:br>
            <a:r>
              <a:rPr lang="en-US" altLang="ja-JP" dirty="0"/>
              <a:t>Defocussing Correction</a:t>
            </a:r>
          </a:p>
        </p:txBody>
      </p:sp>
      <p:sp>
        <p:nvSpPr>
          <p:cNvPr id="25604" name="Rectangle 3"/>
          <p:cNvSpPr>
            <a:spLocks noGrp="1" noChangeArrowheads="1"/>
          </p:cNvSpPr>
          <p:nvPr>
            <p:ph type="body" idx="1"/>
          </p:nvPr>
        </p:nvSpPr>
        <p:spPr>
          <a:xfrm>
            <a:off x="2057400" y="2743200"/>
            <a:ext cx="3733800" cy="3505200"/>
          </a:xfrm>
          <a:solidFill>
            <a:srgbClr val="DFF0FF"/>
          </a:solidFill>
        </p:spPr>
        <p:txBody>
          <a:bodyPr/>
          <a:lstStyle/>
          <a:p>
            <a:pPr>
              <a:buFontTx/>
              <a:buNone/>
            </a:pPr>
            <a:r>
              <a:rPr lang="en-US" altLang="ja-JP" sz="900">
                <a:latin typeface="Courier" charset="0"/>
              </a:rPr>
              <a:t>demo    (from Cu1S40, smoothed a bit: UFK)</a:t>
            </a:r>
          </a:p>
          <a:p>
            <a:pPr>
              <a:buFontTx/>
              <a:buNone/>
            </a:pPr>
            <a:r>
              <a:rPr lang="en-US" altLang="ja-JP" sz="900">
                <a:latin typeface="Courier" charset="0"/>
              </a:rPr>
              <a:t>111</a:t>
            </a:r>
          </a:p>
          <a:p>
            <a:pPr>
              <a:buFontTx/>
              <a:buNone/>
            </a:pPr>
            <a:r>
              <a:rPr lang="en-US" altLang="ja-JP" sz="900">
                <a:latin typeface="Courier" charset="0"/>
              </a:rPr>
              <a:t>1000.00</a:t>
            </a:r>
          </a:p>
          <a:p>
            <a:pPr>
              <a:buFontTx/>
              <a:buNone/>
            </a:pPr>
            <a:r>
              <a:rPr lang="en-US" altLang="ja-JP" sz="900">
                <a:latin typeface="Courier" charset="0"/>
              </a:rPr>
              <a:t> 999.</a:t>
            </a:r>
          </a:p>
          <a:p>
            <a:pPr>
              <a:buFontTx/>
              <a:buNone/>
            </a:pPr>
            <a:r>
              <a:rPr lang="en-US" altLang="ja-JP" sz="900">
                <a:latin typeface="Courier" charset="0"/>
              </a:rPr>
              <a:t> 999.</a:t>
            </a:r>
          </a:p>
          <a:p>
            <a:pPr>
              <a:buFontTx/>
              <a:buNone/>
            </a:pPr>
            <a:r>
              <a:rPr lang="en-US" altLang="ja-JP" sz="900">
                <a:latin typeface="Courier" charset="0"/>
              </a:rPr>
              <a:t> 999.</a:t>
            </a:r>
          </a:p>
          <a:p>
            <a:pPr>
              <a:buFontTx/>
              <a:buNone/>
            </a:pPr>
            <a:r>
              <a:rPr lang="en-US" altLang="ja-JP" sz="900">
                <a:latin typeface="Courier" charset="0"/>
              </a:rPr>
              <a:t> 999.</a:t>
            </a:r>
          </a:p>
          <a:p>
            <a:pPr>
              <a:buFontTx/>
              <a:buNone/>
            </a:pPr>
            <a:r>
              <a:rPr lang="en-US" altLang="ja-JP" sz="900">
                <a:latin typeface="Courier" charset="0"/>
              </a:rPr>
              <a:t> 999.</a:t>
            </a:r>
          </a:p>
          <a:p>
            <a:pPr>
              <a:buFontTx/>
              <a:buNone/>
            </a:pPr>
            <a:r>
              <a:rPr lang="en-US" altLang="ja-JP" sz="900">
                <a:latin typeface="Courier" charset="0"/>
              </a:rPr>
              <a:t> 999.</a:t>
            </a:r>
          </a:p>
          <a:p>
            <a:pPr>
              <a:buFontTx/>
              <a:buNone/>
            </a:pPr>
            <a:r>
              <a:rPr lang="en-US" altLang="ja-JP" sz="900">
                <a:latin typeface="Courier" charset="0"/>
              </a:rPr>
              <a:t> 999.</a:t>
            </a:r>
          </a:p>
          <a:p>
            <a:pPr>
              <a:buFontTx/>
              <a:buNone/>
            </a:pPr>
            <a:r>
              <a:rPr lang="en-US" altLang="ja-JP" sz="900">
                <a:latin typeface="Courier" charset="0"/>
              </a:rPr>
              <a:t> 999.</a:t>
            </a:r>
          </a:p>
          <a:p>
            <a:pPr>
              <a:buFontTx/>
              <a:buNone/>
            </a:pPr>
            <a:r>
              <a:rPr lang="en-US" altLang="ja-JP" sz="900">
                <a:latin typeface="Courier" charset="0"/>
              </a:rPr>
              <a:t> 999.</a:t>
            </a:r>
          </a:p>
          <a:p>
            <a:pPr>
              <a:buFontTx/>
              <a:buNone/>
            </a:pPr>
            <a:r>
              <a:rPr lang="en-US" altLang="ja-JP" sz="900">
                <a:latin typeface="Courier" charset="0"/>
              </a:rPr>
              <a:t> 982.94</a:t>
            </a:r>
          </a:p>
          <a:p>
            <a:pPr>
              <a:buFontTx/>
              <a:buNone/>
            </a:pPr>
            <a:r>
              <a:rPr lang="en-US" altLang="ja-JP" sz="900">
                <a:latin typeface="Courier" charset="0"/>
              </a:rPr>
              <a:t> 939.04</a:t>
            </a:r>
          </a:p>
          <a:p>
            <a:pPr>
              <a:buFontTx/>
              <a:buNone/>
            </a:pPr>
            <a:r>
              <a:rPr lang="en-US" altLang="ja-JP" sz="900">
                <a:latin typeface="Courier" charset="0"/>
              </a:rPr>
              <a:t> 870.59</a:t>
            </a:r>
          </a:p>
          <a:p>
            <a:pPr>
              <a:buFontTx/>
              <a:buNone/>
            </a:pPr>
            <a:r>
              <a:rPr lang="en-US" altLang="ja-JP" sz="900">
                <a:latin typeface="Courier" charset="0"/>
              </a:rPr>
              <a:t> 759.37</a:t>
            </a:r>
          </a:p>
          <a:p>
            <a:pPr>
              <a:buFontTx/>
              <a:buNone/>
            </a:pPr>
            <a:r>
              <a:rPr lang="en-US" altLang="ja-JP" sz="900">
                <a:latin typeface="Courier" charset="0"/>
              </a:rPr>
              <a:t> 650.83</a:t>
            </a:r>
          </a:p>
          <a:p>
            <a:pPr>
              <a:buFontTx/>
              <a:buNone/>
            </a:pPr>
            <a:r>
              <a:rPr lang="en-US" altLang="ja-JP" sz="900">
                <a:latin typeface="Courier" charset="0"/>
              </a:rPr>
              <a:t> 505.65</a:t>
            </a:r>
          </a:p>
          <a:p>
            <a:pPr>
              <a:buFontTx/>
              <a:buNone/>
            </a:pPr>
            <a:r>
              <a:rPr lang="en-US" altLang="ja-JP" sz="900">
                <a:latin typeface="Courier" charset="0"/>
              </a:rPr>
              <a:t> 344.92</a:t>
            </a:r>
          </a:p>
          <a:p>
            <a:pPr>
              <a:buFontTx/>
              <a:buNone/>
            </a:pPr>
            <a:r>
              <a:rPr lang="en-US" altLang="ja-JP" sz="900">
                <a:latin typeface="Courier" charset="0"/>
              </a:rPr>
              <a:t> 163.37</a:t>
            </a:r>
          </a:p>
          <a:p>
            <a:pPr>
              <a:buFontTx/>
              <a:buNone/>
            </a:pPr>
            <a:r>
              <a:rPr lang="en-US" altLang="ja-JP" sz="900">
                <a:latin typeface="Courier" charset="0"/>
              </a:rPr>
              <a:t>   2.19</a:t>
            </a:r>
          </a:p>
        </p:txBody>
      </p:sp>
      <p:sp>
        <p:nvSpPr>
          <p:cNvPr id="25605" name="Rectangle 4"/>
          <p:cNvSpPr>
            <a:spLocks noChangeArrowheads="1"/>
          </p:cNvSpPr>
          <p:nvPr/>
        </p:nvSpPr>
        <p:spPr bwMode="auto">
          <a:xfrm>
            <a:off x="7696200" y="2590800"/>
            <a:ext cx="663575" cy="2900363"/>
          </a:xfrm>
          <a:prstGeom prst="rect">
            <a:avLst/>
          </a:prstGeom>
          <a:solidFill>
            <a:srgbClr val="DFF0FF"/>
          </a:solidFill>
          <a:ln w="9525">
            <a:noFill/>
            <a:miter lim="800000"/>
            <a:headEnd/>
            <a:tailEnd/>
          </a:ln>
        </p:spPr>
        <p:txBody>
          <a:bodyPr wrap="none">
            <a:prstTxWarp prst="textNoShape">
              <a:avLst/>
            </a:prstTxWarp>
            <a:spAutoFit/>
          </a:bodyPr>
          <a:lstStyle/>
          <a:p>
            <a:pPr>
              <a:lnSpc>
                <a:spcPct val="90000"/>
              </a:lnSpc>
              <a:spcBef>
                <a:spcPct val="20000"/>
              </a:spcBef>
            </a:pPr>
            <a:r>
              <a:rPr lang="en-US" altLang="ja-JP" sz="900">
                <a:latin typeface="Courier" charset="0"/>
              </a:rPr>
              <a:t> 100.00</a:t>
            </a:r>
          </a:p>
          <a:p>
            <a:pPr>
              <a:lnSpc>
                <a:spcPct val="90000"/>
              </a:lnSpc>
              <a:spcBef>
                <a:spcPct val="20000"/>
              </a:spcBef>
            </a:pPr>
            <a:r>
              <a:rPr lang="en-US" altLang="ja-JP" sz="900">
                <a:latin typeface="Courier" charset="0"/>
              </a:rPr>
              <a:t> 100.00</a:t>
            </a:r>
          </a:p>
          <a:p>
            <a:pPr>
              <a:lnSpc>
                <a:spcPct val="90000"/>
              </a:lnSpc>
              <a:spcBef>
                <a:spcPct val="20000"/>
              </a:spcBef>
            </a:pPr>
            <a:r>
              <a:rPr lang="en-US" altLang="ja-JP" sz="900">
                <a:latin typeface="Courier" charset="0"/>
              </a:rPr>
              <a:t> 100.00</a:t>
            </a:r>
          </a:p>
          <a:p>
            <a:pPr>
              <a:lnSpc>
                <a:spcPct val="90000"/>
              </a:lnSpc>
              <a:spcBef>
                <a:spcPct val="20000"/>
              </a:spcBef>
            </a:pPr>
            <a:r>
              <a:rPr lang="en-US" altLang="ja-JP" sz="900">
                <a:latin typeface="Courier" charset="0"/>
              </a:rPr>
              <a:t> 100.00</a:t>
            </a:r>
          </a:p>
          <a:p>
            <a:pPr>
              <a:lnSpc>
                <a:spcPct val="90000"/>
              </a:lnSpc>
              <a:spcBef>
                <a:spcPct val="20000"/>
              </a:spcBef>
            </a:pPr>
            <a:r>
              <a:rPr lang="en-US" altLang="ja-JP" sz="900">
                <a:latin typeface="Courier" charset="0"/>
              </a:rPr>
              <a:t> 100.00</a:t>
            </a:r>
          </a:p>
          <a:p>
            <a:pPr>
              <a:lnSpc>
                <a:spcPct val="90000"/>
              </a:lnSpc>
              <a:spcBef>
                <a:spcPct val="20000"/>
              </a:spcBef>
            </a:pPr>
            <a:r>
              <a:rPr lang="en-US" altLang="ja-JP" sz="900">
                <a:latin typeface="Courier" charset="0"/>
              </a:rPr>
              <a:t> 100.00</a:t>
            </a:r>
          </a:p>
          <a:p>
            <a:pPr>
              <a:lnSpc>
                <a:spcPct val="90000"/>
              </a:lnSpc>
              <a:spcBef>
                <a:spcPct val="20000"/>
              </a:spcBef>
            </a:pPr>
            <a:r>
              <a:rPr lang="en-US" altLang="ja-JP" sz="900">
                <a:latin typeface="Courier" charset="0"/>
              </a:rPr>
              <a:t> 100.00</a:t>
            </a:r>
          </a:p>
          <a:p>
            <a:pPr>
              <a:lnSpc>
                <a:spcPct val="90000"/>
              </a:lnSpc>
              <a:spcBef>
                <a:spcPct val="20000"/>
              </a:spcBef>
            </a:pPr>
            <a:r>
              <a:rPr lang="en-US" altLang="ja-JP" sz="900">
                <a:latin typeface="Courier" charset="0"/>
              </a:rPr>
              <a:t> 100.00</a:t>
            </a:r>
          </a:p>
          <a:p>
            <a:pPr>
              <a:lnSpc>
                <a:spcPct val="90000"/>
              </a:lnSpc>
              <a:spcBef>
                <a:spcPct val="20000"/>
              </a:spcBef>
            </a:pPr>
            <a:r>
              <a:rPr lang="en-US" altLang="ja-JP" sz="900">
                <a:latin typeface="Courier" charset="0"/>
              </a:rPr>
              <a:t> 100.00</a:t>
            </a:r>
          </a:p>
          <a:p>
            <a:pPr>
              <a:lnSpc>
                <a:spcPct val="90000"/>
              </a:lnSpc>
              <a:spcBef>
                <a:spcPct val="20000"/>
              </a:spcBef>
            </a:pPr>
            <a:r>
              <a:rPr lang="en-US" altLang="ja-JP" sz="900">
                <a:latin typeface="Courier" charset="0"/>
              </a:rPr>
              <a:t> 100.00</a:t>
            </a:r>
          </a:p>
          <a:p>
            <a:pPr>
              <a:lnSpc>
                <a:spcPct val="90000"/>
              </a:lnSpc>
              <a:spcBef>
                <a:spcPct val="20000"/>
              </a:spcBef>
            </a:pPr>
            <a:r>
              <a:rPr lang="en-US" altLang="ja-JP" sz="900">
                <a:latin typeface="Courier" charset="0"/>
              </a:rPr>
              <a:t>  99.00</a:t>
            </a:r>
          </a:p>
          <a:p>
            <a:pPr>
              <a:lnSpc>
                <a:spcPct val="90000"/>
              </a:lnSpc>
              <a:spcBef>
                <a:spcPct val="20000"/>
              </a:spcBef>
            </a:pPr>
            <a:r>
              <a:rPr lang="en-US" altLang="ja-JP" sz="900">
                <a:latin typeface="Courier" charset="0"/>
              </a:rPr>
              <a:t>  96.00</a:t>
            </a:r>
          </a:p>
          <a:p>
            <a:pPr>
              <a:lnSpc>
                <a:spcPct val="90000"/>
              </a:lnSpc>
              <a:spcBef>
                <a:spcPct val="20000"/>
              </a:spcBef>
            </a:pPr>
            <a:r>
              <a:rPr lang="en-US" altLang="ja-JP" sz="900">
                <a:latin typeface="Courier" charset="0"/>
              </a:rPr>
              <a:t>  92.00</a:t>
            </a:r>
          </a:p>
          <a:p>
            <a:pPr>
              <a:lnSpc>
                <a:spcPct val="90000"/>
              </a:lnSpc>
              <a:spcBef>
                <a:spcPct val="20000"/>
              </a:spcBef>
            </a:pPr>
            <a:r>
              <a:rPr lang="en-US" altLang="ja-JP" sz="900">
                <a:latin typeface="Courier" charset="0"/>
              </a:rPr>
              <a:t>  83.00</a:t>
            </a:r>
          </a:p>
          <a:p>
            <a:pPr>
              <a:lnSpc>
                <a:spcPct val="90000"/>
              </a:lnSpc>
              <a:spcBef>
                <a:spcPct val="20000"/>
              </a:spcBef>
            </a:pPr>
            <a:r>
              <a:rPr lang="en-US" altLang="ja-JP" sz="900">
                <a:latin typeface="Courier" charset="0"/>
              </a:rPr>
              <a:t>  72.00</a:t>
            </a:r>
          </a:p>
          <a:p>
            <a:pPr>
              <a:lnSpc>
                <a:spcPct val="90000"/>
              </a:lnSpc>
              <a:spcBef>
                <a:spcPct val="20000"/>
              </a:spcBef>
            </a:pPr>
            <a:r>
              <a:rPr lang="en-US" altLang="ja-JP" sz="900">
                <a:latin typeface="Courier" charset="0"/>
              </a:rPr>
              <a:t>  54.00</a:t>
            </a:r>
          </a:p>
          <a:p>
            <a:pPr>
              <a:lnSpc>
                <a:spcPct val="90000"/>
              </a:lnSpc>
              <a:spcBef>
                <a:spcPct val="20000"/>
              </a:spcBef>
            </a:pPr>
            <a:r>
              <a:rPr lang="en-US" altLang="ja-JP" sz="900">
                <a:latin typeface="Courier" charset="0"/>
              </a:rPr>
              <a:t>  32.00</a:t>
            </a:r>
          </a:p>
          <a:p>
            <a:pPr>
              <a:lnSpc>
                <a:spcPct val="90000"/>
              </a:lnSpc>
              <a:spcBef>
                <a:spcPct val="20000"/>
              </a:spcBef>
            </a:pPr>
            <a:r>
              <a:rPr lang="en-US" altLang="ja-JP" sz="900">
                <a:latin typeface="Courier" charset="0"/>
              </a:rPr>
              <a:t>  13.00</a:t>
            </a:r>
          </a:p>
          <a:p>
            <a:pPr>
              <a:lnSpc>
                <a:spcPct val="90000"/>
              </a:lnSpc>
              <a:spcBef>
                <a:spcPct val="20000"/>
              </a:spcBef>
            </a:pPr>
            <a:r>
              <a:rPr lang="en-US" altLang="ja-JP" sz="900">
                <a:latin typeface="Courier" charset="0"/>
              </a:rPr>
              <a:t>    .00</a:t>
            </a:r>
          </a:p>
        </p:txBody>
      </p:sp>
      <p:sp>
        <p:nvSpPr>
          <p:cNvPr id="25606" name="Text Box 5"/>
          <p:cNvSpPr txBox="1">
            <a:spLocks noChangeArrowheads="1"/>
          </p:cNvSpPr>
          <p:nvPr/>
        </p:nvSpPr>
        <p:spPr bwMode="auto">
          <a:xfrm>
            <a:off x="1447800" y="3124200"/>
            <a:ext cx="609600" cy="2987675"/>
          </a:xfrm>
          <a:prstGeom prst="rect">
            <a:avLst/>
          </a:prstGeom>
          <a:solidFill>
            <a:srgbClr val="FFDDEA"/>
          </a:solidFill>
          <a:ln w="9525">
            <a:noFill/>
            <a:miter lim="800000"/>
            <a:headEnd/>
            <a:tailEnd/>
          </a:ln>
        </p:spPr>
        <p:txBody>
          <a:bodyPr>
            <a:prstTxWarp prst="textNoShape">
              <a:avLst/>
            </a:prstTxWarp>
            <a:spAutoFit/>
          </a:bodyPr>
          <a:lstStyle/>
          <a:p>
            <a:r>
              <a:rPr lang="en-US" altLang="ja-JP" sz="1000">
                <a:latin typeface="Courier" charset="0"/>
              </a:rPr>
              <a:t>0</a:t>
            </a:r>
          </a:p>
          <a:p>
            <a:r>
              <a:rPr lang="en-US" altLang="ja-JP" sz="1000">
                <a:latin typeface="Courier" charset="0"/>
              </a:rPr>
              <a:t>5</a:t>
            </a:r>
          </a:p>
          <a:p>
            <a:r>
              <a:rPr lang="en-US" altLang="ja-JP" sz="1000">
                <a:latin typeface="Courier" charset="0"/>
              </a:rPr>
              <a:t>10</a:t>
            </a:r>
          </a:p>
          <a:p>
            <a:r>
              <a:rPr lang="en-US" altLang="ja-JP" sz="1000">
                <a:latin typeface="Courier" charset="0"/>
              </a:rPr>
              <a:t>15</a:t>
            </a:r>
          </a:p>
          <a:p>
            <a:r>
              <a:rPr lang="en-US" altLang="ja-JP" sz="1000">
                <a:latin typeface="Courier" charset="0"/>
              </a:rPr>
              <a:t>20</a:t>
            </a:r>
          </a:p>
          <a:p>
            <a:r>
              <a:rPr lang="en-US" altLang="ja-JP" sz="1000">
                <a:latin typeface="Courier" charset="0"/>
              </a:rPr>
              <a:t>25</a:t>
            </a:r>
          </a:p>
          <a:p>
            <a:r>
              <a:rPr lang="en-US" altLang="ja-JP" sz="1000">
                <a:latin typeface="Courier" charset="0"/>
              </a:rPr>
              <a:t>30</a:t>
            </a:r>
          </a:p>
          <a:p>
            <a:r>
              <a:rPr lang="en-US" altLang="ja-JP" sz="1000">
                <a:latin typeface="Courier" charset="0"/>
              </a:rPr>
              <a:t>35</a:t>
            </a:r>
          </a:p>
          <a:p>
            <a:r>
              <a:rPr lang="en-US" altLang="ja-JP" sz="1000">
                <a:latin typeface="Courier" charset="0"/>
              </a:rPr>
              <a:t>40</a:t>
            </a:r>
          </a:p>
          <a:p>
            <a:r>
              <a:rPr lang="en-US" altLang="ja-JP" sz="1000">
                <a:latin typeface="Courier" charset="0"/>
              </a:rPr>
              <a:t>45</a:t>
            </a:r>
          </a:p>
          <a:p>
            <a:r>
              <a:rPr lang="en-US" altLang="ja-JP" sz="1000">
                <a:latin typeface="Courier" charset="0"/>
              </a:rPr>
              <a:t>50</a:t>
            </a:r>
          </a:p>
          <a:p>
            <a:r>
              <a:rPr lang="en-US" altLang="ja-JP" sz="1000">
                <a:latin typeface="Courier" charset="0"/>
              </a:rPr>
              <a:t>55</a:t>
            </a:r>
          </a:p>
          <a:p>
            <a:r>
              <a:rPr lang="en-US" altLang="ja-JP" sz="1000">
                <a:latin typeface="Courier" charset="0"/>
              </a:rPr>
              <a:t>60</a:t>
            </a:r>
          </a:p>
          <a:p>
            <a:r>
              <a:rPr lang="en-US" altLang="ja-JP" sz="1000">
                <a:latin typeface="Courier" charset="0"/>
              </a:rPr>
              <a:t>65</a:t>
            </a:r>
          </a:p>
          <a:p>
            <a:r>
              <a:rPr lang="en-US" altLang="ja-JP" sz="1000">
                <a:latin typeface="Courier" charset="0"/>
              </a:rPr>
              <a:t>70</a:t>
            </a:r>
          </a:p>
          <a:p>
            <a:r>
              <a:rPr lang="en-US" altLang="ja-JP" sz="1000">
                <a:latin typeface="Courier" charset="0"/>
              </a:rPr>
              <a:t>75</a:t>
            </a:r>
          </a:p>
          <a:p>
            <a:r>
              <a:rPr lang="en-US" altLang="ja-JP" sz="1000">
                <a:latin typeface="Courier" charset="0"/>
              </a:rPr>
              <a:t>80</a:t>
            </a:r>
          </a:p>
          <a:p>
            <a:r>
              <a:rPr lang="en-US" altLang="ja-JP" sz="1000">
                <a:latin typeface="Courier" charset="0"/>
              </a:rPr>
              <a:t>85</a:t>
            </a:r>
          </a:p>
          <a:p>
            <a:r>
              <a:rPr lang="en-US" altLang="ja-JP" sz="1000">
                <a:latin typeface="Courier" charset="0"/>
              </a:rPr>
              <a:t>90</a:t>
            </a:r>
          </a:p>
        </p:txBody>
      </p:sp>
      <p:sp>
        <p:nvSpPr>
          <p:cNvPr id="25607" name="Text Box 6"/>
          <p:cNvSpPr txBox="1">
            <a:spLocks noChangeArrowheads="1"/>
          </p:cNvSpPr>
          <p:nvPr/>
        </p:nvSpPr>
        <p:spPr bwMode="auto">
          <a:xfrm>
            <a:off x="7086600" y="2514600"/>
            <a:ext cx="609600" cy="2987675"/>
          </a:xfrm>
          <a:prstGeom prst="rect">
            <a:avLst/>
          </a:prstGeom>
          <a:solidFill>
            <a:srgbClr val="FFDDEA"/>
          </a:solidFill>
          <a:ln w="9525">
            <a:noFill/>
            <a:miter lim="800000"/>
            <a:headEnd/>
            <a:tailEnd/>
          </a:ln>
        </p:spPr>
        <p:txBody>
          <a:bodyPr>
            <a:prstTxWarp prst="textNoShape">
              <a:avLst/>
            </a:prstTxWarp>
            <a:spAutoFit/>
          </a:bodyPr>
          <a:lstStyle/>
          <a:p>
            <a:r>
              <a:rPr lang="en-US" altLang="ja-JP" sz="1000">
                <a:latin typeface="Courier" charset="0"/>
              </a:rPr>
              <a:t>0</a:t>
            </a:r>
          </a:p>
          <a:p>
            <a:r>
              <a:rPr lang="en-US" altLang="ja-JP" sz="1000">
                <a:latin typeface="Courier" charset="0"/>
              </a:rPr>
              <a:t>5</a:t>
            </a:r>
          </a:p>
          <a:p>
            <a:r>
              <a:rPr lang="en-US" altLang="ja-JP" sz="1000">
                <a:latin typeface="Courier" charset="0"/>
              </a:rPr>
              <a:t>10</a:t>
            </a:r>
          </a:p>
          <a:p>
            <a:r>
              <a:rPr lang="en-US" altLang="ja-JP" sz="1000">
                <a:latin typeface="Courier" charset="0"/>
              </a:rPr>
              <a:t>15</a:t>
            </a:r>
          </a:p>
          <a:p>
            <a:r>
              <a:rPr lang="en-US" altLang="ja-JP" sz="1000">
                <a:latin typeface="Courier" charset="0"/>
              </a:rPr>
              <a:t>20</a:t>
            </a:r>
          </a:p>
          <a:p>
            <a:r>
              <a:rPr lang="en-US" altLang="ja-JP" sz="1000">
                <a:latin typeface="Courier" charset="0"/>
              </a:rPr>
              <a:t>25</a:t>
            </a:r>
          </a:p>
          <a:p>
            <a:r>
              <a:rPr lang="en-US" altLang="ja-JP" sz="1000">
                <a:latin typeface="Courier" charset="0"/>
              </a:rPr>
              <a:t>30</a:t>
            </a:r>
          </a:p>
          <a:p>
            <a:r>
              <a:rPr lang="en-US" altLang="ja-JP" sz="1000">
                <a:latin typeface="Courier" charset="0"/>
              </a:rPr>
              <a:t>35</a:t>
            </a:r>
          </a:p>
          <a:p>
            <a:r>
              <a:rPr lang="en-US" altLang="ja-JP" sz="1000">
                <a:latin typeface="Courier" charset="0"/>
              </a:rPr>
              <a:t>40</a:t>
            </a:r>
          </a:p>
          <a:p>
            <a:r>
              <a:rPr lang="en-US" altLang="ja-JP" sz="1000">
                <a:latin typeface="Courier" charset="0"/>
              </a:rPr>
              <a:t>45</a:t>
            </a:r>
          </a:p>
          <a:p>
            <a:r>
              <a:rPr lang="en-US" altLang="ja-JP" sz="1000">
                <a:latin typeface="Courier" charset="0"/>
              </a:rPr>
              <a:t>50</a:t>
            </a:r>
          </a:p>
          <a:p>
            <a:r>
              <a:rPr lang="en-US" altLang="ja-JP" sz="1000">
                <a:latin typeface="Courier" charset="0"/>
              </a:rPr>
              <a:t>55</a:t>
            </a:r>
          </a:p>
          <a:p>
            <a:r>
              <a:rPr lang="en-US" altLang="ja-JP" sz="1000">
                <a:latin typeface="Courier" charset="0"/>
              </a:rPr>
              <a:t>60</a:t>
            </a:r>
          </a:p>
          <a:p>
            <a:r>
              <a:rPr lang="en-US" altLang="ja-JP" sz="1000">
                <a:latin typeface="Courier" charset="0"/>
              </a:rPr>
              <a:t>65</a:t>
            </a:r>
          </a:p>
          <a:p>
            <a:r>
              <a:rPr lang="en-US" altLang="ja-JP" sz="1000">
                <a:latin typeface="Courier" charset="0"/>
              </a:rPr>
              <a:t>70</a:t>
            </a:r>
          </a:p>
          <a:p>
            <a:r>
              <a:rPr lang="en-US" altLang="ja-JP" sz="1000">
                <a:latin typeface="Courier" charset="0"/>
              </a:rPr>
              <a:t>75</a:t>
            </a:r>
          </a:p>
          <a:p>
            <a:r>
              <a:rPr lang="en-US" altLang="ja-JP" sz="1000">
                <a:latin typeface="Courier" charset="0"/>
              </a:rPr>
              <a:t>80</a:t>
            </a:r>
          </a:p>
          <a:p>
            <a:r>
              <a:rPr lang="en-US" altLang="ja-JP" sz="1000">
                <a:latin typeface="Courier" charset="0"/>
              </a:rPr>
              <a:t>85</a:t>
            </a:r>
          </a:p>
          <a:p>
            <a:r>
              <a:rPr lang="en-US" altLang="ja-JP" sz="1000">
                <a:latin typeface="Courier" charset="0"/>
              </a:rPr>
              <a:t>90</a:t>
            </a:r>
          </a:p>
        </p:txBody>
      </p:sp>
      <p:sp>
        <p:nvSpPr>
          <p:cNvPr id="25608" name="AutoShape 7"/>
          <p:cNvSpPr>
            <a:spLocks/>
          </p:cNvSpPr>
          <p:nvPr/>
        </p:nvSpPr>
        <p:spPr bwMode="auto">
          <a:xfrm>
            <a:off x="2667000" y="3048000"/>
            <a:ext cx="457200" cy="3124200"/>
          </a:xfrm>
          <a:prstGeom prst="rightBrace">
            <a:avLst>
              <a:gd name="adj1" fmla="val 56944"/>
              <a:gd name="adj2" fmla="val 50000"/>
            </a:avLst>
          </a:prstGeom>
          <a:noFill/>
          <a:ln w="38100">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09" name="AutoShape 8"/>
          <p:cNvSpPr>
            <a:spLocks/>
          </p:cNvSpPr>
          <p:nvPr/>
        </p:nvSpPr>
        <p:spPr bwMode="auto">
          <a:xfrm flipH="1">
            <a:off x="914400" y="3048000"/>
            <a:ext cx="457200" cy="3124200"/>
          </a:xfrm>
          <a:prstGeom prst="rightBrace">
            <a:avLst>
              <a:gd name="adj1" fmla="val 56944"/>
              <a:gd name="adj2" fmla="val 50000"/>
            </a:avLst>
          </a:prstGeom>
          <a:noFill/>
          <a:ln w="38100">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10" name="AutoShape 9"/>
          <p:cNvSpPr>
            <a:spLocks/>
          </p:cNvSpPr>
          <p:nvPr/>
        </p:nvSpPr>
        <p:spPr bwMode="auto">
          <a:xfrm>
            <a:off x="8382000" y="2438400"/>
            <a:ext cx="457200" cy="3124200"/>
          </a:xfrm>
          <a:prstGeom prst="rightBrace">
            <a:avLst>
              <a:gd name="adj1" fmla="val 56944"/>
              <a:gd name="adj2" fmla="val 50000"/>
            </a:avLst>
          </a:prstGeom>
          <a:noFill/>
          <a:ln w="38100">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11" name="AutoShape 10"/>
          <p:cNvSpPr>
            <a:spLocks/>
          </p:cNvSpPr>
          <p:nvPr/>
        </p:nvSpPr>
        <p:spPr bwMode="auto">
          <a:xfrm flipH="1">
            <a:off x="6553200" y="2438400"/>
            <a:ext cx="457200" cy="3124200"/>
          </a:xfrm>
          <a:prstGeom prst="rightBrace">
            <a:avLst>
              <a:gd name="adj1" fmla="val 56944"/>
              <a:gd name="adj2" fmla="val 50000"/>
            </a:avLst>
          </a:prstGeom>
          <a:noFill/>
          <a:ln w="38100">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12" name="Text Box 11"/>
          <p:cNvSpPr txBox="1">
            <a:spLocks noChangeArrowheads="1"/>
          </p:cNvSpPr>
          <p:nvPr/>
        </p:nvSpPr>
        <p:spPr bwMode="auto">
          <a:xfrm>
            <a:off x="123825" y="3676650"/>
            <a:ext cx="1120775" cy="830997"/>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dirty="0">
                <a:latin typeface="Cambria"/>
              </a:rPr>
              <a:t>Tilt</a:t>
            </a:r>
            <a:br>
              <a:rPr lang="en-US" altLang="ja-JP" dirty="0">
                <a:latin typeface="Cambria"/>
              </a:rPr>
            </a:br>
            <a:r>
              <a:rPr lang="en-US" altLang="ja-JP" dirty="0">
                <a:latin typeface="Cambria"/>
              </a:rPr>
              <a:t>Angles</a:t>
            </a:r>
          </a:p>
        </p:txBody>
      </p:sp>
      <p:sp>
        <p:nvSpPr>
          <p:cNvPr id="25613" name="Text Box 12"/>
          <p:cNvSpPr txBox="1">
            <a:spLocks noChangeArrowheads="1"/>
          </p:cNvSpPr>
          <p:nvPr/>
        </p:nvSpPr>
        <p:spPr bwMode="auto">
          <a:xfrm>
            <a:off x="5791200" y="3048000"/>
            <a:ext cx="1120775" cy="830997"/>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dirty="0">
                <a:latin typeface="Cambria"/>
              </a:rPr>
              <a:t>Tilt</a:t>
            </a:r>
            <a:br>
              <a:rPr lang="en-US" altLang="ja-JP" dirty="0">
                <a:latin typeface="Cambria"/>
              </a:rPr>
            </a:br>
            <a:r>
              <a:rPr lang="en-US" altLang="ja-JP" dirty="0">
                <a:latin typeface="Cambria"/>
              </a:rPr>
              <a:t>Angles</a:t>
            </a:r>
          </a:p>
        </p:txBody>
      </p:sp>
      <p:sp>
        <p:nvSpPr>
          <p:cNvPr id="25614" name="Line 13"/>
          <p:cNvSpPr>
            <a:spLocks noChangeShapeType="1"/>
          </p:cNvSpPr>
          <p:nvPr/>
        </p:nvSpPr>
        <p:spPr bwMode="auto">
          <a:xfrm flipV="1">
            <a:off x="2647950" y="4667250"/>
            <a:ext cx="1600200" cy="457200"/>
          </a:xfrm>
          <a:prstGeom prst="line">
            <a:avLst/>
          </a:prstGeom>
          <a:noFill/>
          <a:ln w="38100">
            <a:solidFill>
              <a:schemeClr val="tx1"/>
            </a:solidFill>
            <a:round/>
            <a:headEnd type="arrow" w="med" len="med"/>
            <a:tailEnd/>
          </a:ln>
        </p:spPr>
        <p:txBody>
          <a:bodyPr wrap="none" anchor="ctr">
            <a:prstTxWarp prst="textNoShape">
              <a:avLst/>
            </a:prstTxWarp>
          </a:bodyPr>
          <a:lstStyle/>
          <a:p>
            <a:endParaRPr lang="ja-JP" altLang="en-US" dirty="0">
              <a:latin typeface="Calibri"/>
            </a:endParaRPr>
          </a:p>
        </p:txBody>
      </p:sp>
      <p:sp>
        <p:nvSpPr>
          <p:cNvPr id="25615" name="Text Box 14"/>
          <p:cNvSpPr txBox="1">
            <a:spLocks noChangeArrowheads="1"/>
          </p:cNvSpPr>
          <p:nvPr/>
        </p:nvSpPr>
        <p:spPr bwMode="auto">
          <a:xfrm>
            <a:off x="4343400" y="4346575"/>
            <a:ext cx="1676400" cy="2308324"/>
          </a:xfrm>
          <a:prstGeom prst="rect">
            <a:avLst/>
          </a:prstGeom>
          <a:solidFill>
            <a:schemeClr val="bg1"/>
          </a:solidFill>
          <a:ln w="9525">
            <a:noFill/>
            <a:miter lim="800000"/>
            <a:headEnd/>
            <a:tailEnd/>
          </a:ln>
        </p:spPr>
        <p:txBody>
          <a:bodyPr>
            <a:prstTxWarp prst="textNoShape">
              <a:avLst/>
            </a:prstTxWarp>
            <a:spAutoFit/>
          </a:bodyPr>
          <a:lstStyle/>
          <a:p>
            <a:pPr>
              <a:spcBef>
                <a:spcPct val="50000"/>
              </a:spcBef>
            </a:pPr>
            <a:r>
              <a:rPr lang="en-US" altLang="ja-JP" dirty="0">
                <a:latin typeface="Cambria"/>
              </a:rPr>
              <a:t>At each tilt angle, the data is multiplied by 1000/value</a:t>
            </a:r>
          </a:p>
        </p:txBody>
      </p:sp>
      <p:sp>
        <p:nvSpPr>
          <p:cNvPr id="25616" name="Text Box 15"/>
          <p:cNvSpPr txBox="1">
            <a:spLocks noChangeArrowheads="1"/>
          </p:cNvSpPr>
          <p:nvPr/>
        </p:nvSpPr>
        <p:spPr bwMode="auto">
          <a:xfrm>
            <a:off x="7391400" y="990600"/>
            <a:ext cx="1600200" cy="1015663"/>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altLang="ja-JP" sz="2000" dirty="0">
                <a:latin typeface="Cambria"/>
              </a:rPr>
              <a:t>Values for correcting background</a:t>
            </a:r>
          </a:p>
        </p:txBody>
      </p:sp>
      <p:sp>
        <p:nvSpPr>
          <p:cNvPr id="25617" name="Text Box 16"/>
          <p:cNvSpPr txBox="1">
            <a:spLocks noChangeArrowheads="1"/>
          </p:cNvSpPr>
          <p:nvPr/>
        </p:nvSpPr>
        <p:spPr bwMode="auto">
          <a:xfrm>
            <a:off x="1676400" y="1812925"/>
            <a:ext cx="2286000" cy="701675"/>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sz="2000" dirty="0">
                <a:latin typeface="Cambria"/>
              </a:rPr>
              <a:t>Values for correcting data</a:t>
            </a:r>
          </a:p>
        </p:txBody>
      </p:sp>
      <p:sp>
        <p:nvSpPr>
          <p:cNvPr id="25618" name="Line 17"/>
          <p:cNvSpPr>
            <a:spLocks noChangeShapeType="1"/>
          </p:cNvSpPr>
          <p:nvPr/>
        </p:nvSpPr>
        <p:spPr bwMode="auto">
          <a:xfrm>
            <a:off x="2438400" y="2514600"/>
            <a:ext cx="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25619" name="Line 18"/>
          <p:cNvSpPr>
            <a:spLocks noChangeShapeType="1"/>
          </p:cNvSpPr>
          <p:nvPr/>
        </p:nvSpPr>
        <p:spPr bwMode="auto">
          <a:xfrm>
            <a:off x="8077200" y="2038350"/>
            <a:ext cx="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42003" name="Text Box 19"/>
          <p:cNvSpPr txBox="1">
            <a:spLocks noChangeArrowheads="1"/>
          </p:cNvSpPr>
          <p:nvPr/>
        </p:nvSpPr>
        <p:spPr bwMode="auto">
          <a:xfrm>
            <a:off x="6156325" y="5546725"/>
            <a:ext cx="2682875" cy="1311275"/>
          </a:xfrm>
          <a:prstGeom prst="rect">
            <a:avLst/>
          </a:prstGeom>
          <a:solidFill>
            <a:srgbClr val="FF060C"/>
          </a:solidFill>
          <a:ln w="9525">
            <a:noFill/>
            <a:miter lim="800000"/>
            <a:headEnd/>
            <a:tailEnd/>
          </a:ln>
          <a:effectLst/>
        </p:spPr>
        <p:txBody>
          <a:bodyPr>
            <a:prstTxWarp prst="textNoShape">
              <a:avLst/>
            </a:prstTxWarp>
            <a:spAutoFit/>
          </a:bodyPr>
          <a:lstStyle/>
          <a:p>
            <a:r>
              <a:rPr lang="en-US" altLang="ja-JP" sz="2000" b="1" dirty="0">
                <a:solidFill>
                  <a:schemeClr val="bg1"/>
                </a:solidFill>
                <a:effectLst>
                  <a:outerShdw blurRad="38100" dist="38100" dir="2700000" algn="tl">
                    <a:srgbClr val="000000"/>
                  </a:outerShdw>
                </a:effectLst>
                <a:latin typeface="Calibri"/>
              </a:rPr>
              <a:t>If you change the DFB file, always plot the curves to check them visually!</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1352791B-899A-6F41-84D6-E50C803D8FAA}" type="slidenum">
              <a:rPr lang="en-US" altLang="ja-JP" smtClean="0"/>
              <a:pPr/>
              <a:t>33</a:t>
            </a:fld>
            <a:endParaRPr lang="en-US" altLang="ja-JP" smtClean="0"/>
          </a:p>
        </p:txBody>
      </p:sp>
      <p:pic>
        <p:nvPicPr>
          <p:cNvPr id="26627" name="Picture 11" descr="Globe_area_element"/>
          <p:cNvPicPr>
            <a:picLocks noChangeAspect="1" noChangeArrowheads="1"/>
          </p:cNvPicPr>
          <p:nvPr/>
        </p:nvPicPr>
        <p:blipFill>
          <a:blip r:embed="rId2"/>
          <a:srcRect/>
          <a:stretch>
            <a:fillRect/>
          </a:stretch>
        </p:blipFill>
        <p:spPr bwMode="auto">
          <a:xfrm>
            <a:off x="5181600" y="1524000"/>
            <a:ext cx="3716338" cy="3656013"/>
          </a:xfrm>
          <a:prstGeom prst="rect">
            <a:avLst/>
          </a:prstGeom>
          <a:noFill/>
          <a:ln w="9525">
            <a:noFill/>
            <a:miter lim="800000"/>
            <a:headEnd/>
            <a:tailEnd/>
          </a:ln>
        </p:spPr>
      </p:pic>
      <p:sp>
        <p:nvSpPr>
          <p:cNvPr id="26628" name="Rectangle 2"/>
          <p:cNvSpPr>
            <a:spLocks noGrp="1" noChangeArrowheads="1"/>
          </p:cNvSpPr>
          <p:nvPr>
            <p:ph type="title"/>
          </p:nvPr>
        </p:nvSpPr>
        <p:spPr>
          <a:xfrm>
            <a:off x="685800" y="152400"/>
            <a:ext cx="7772400" cy="1143000"/>
          </a:xfrm>
        </p:spPr>
        <p:txBody>
          <a:bodyPr/>
          <a:lstStyle/>
          <a:p>
            <a:r>
              <a:rPr lang="en-US" altLang="ja-JP"/>
              <a:t>Area Element, Volume Element</a:t>
            </a:r>
          </a:p>
        </p:txBody>
      </p:sp>
      <p:sp>
        <p:nvSpPr>
          <p:cNvPr id="26629" name="Rectangle 3"/>
          <p:cNvSpPr>
            <a:spLocks noGrp="1" noChangeArrowheads="1"/>
          </p:cNvSpPr>
          <p:nvPr>
            <p:ph type="body" idx="1"/>
          </p:nvPr>
        </p:nvSpPr>
        <p:spPr>
          <a:xfrm>
            <a:off x="152400" y="1295400"/>
            <a:ext cx="5410200" cy="4800600"/>
          </a:xfrm>
        </p:spPr>
        <p:txBody>
          <a:bodyPr/>
          <a:lstStyle/>
          <a:p>
            <a:pPr>
              <a:lnSpc>
                <a:spcPct val="90000"/>
              </a:lnSpc>
            </a:pPr>
            <a:r>
              <a:rPr lang="en-US" altLang="ja-JP" sz="2400" dirty="0" smtClean="0"/>
              <a:t>If many data points (individual poles) are measured, a discrete plot is too crowded.  The points can be binned and then a contour plot generated.</a:t>
            </a:r>
          </a:p>
          <a:p>
            <a:pPr>
              <a:lnSpc>
                <a:spcPct val="90000"/>
              </a:lnSpc>
            </a:pPr>
            <a:r>
              <a:rPr lang="en-US" altLang="ja-JP" sz="2400" dirty="0" smtClean="0"/>
              <a:t>The simplest grid has equal increments in each of the two spherical angles,</a:t>
            </a:r>
            <a:r>
              <a:rPr lang="en-US" altLang="ja-JP" sz="2400" dirty="0"/>
              <a:t> </a:t>
            </a:r>
            <a:r>
              <a:rPr lang="en-US" altLang="ja-JP" sz="2400" i="1" dirty="0">
                <a:solidFill>
                  <a:srgbClr val="FF0000"/>
                </a:solidFill>
                <a:latin typeface="Symbol" charset="2"/>
              </a:rPr>
              <a:t>Q</a:t>
            </a:r>
            <a:r>
              <a:rPr lang="en-US" altLang="ja-JP" sz="2400" dirty="0" smtClean="0"/>
              <a:t> </a:t>
            </a:r>
            <a:r>
              <a:rPr lang="en-US" altLang="ja-JP" sz="2400" dirty="0" err="1" smtClean="0"/>
              <a:t>and</a:t>
            </a:r>
            <a:r>
              <a:rPr lang="en-US" altLang="ja-JP" sz="2400" i="1" dirty="0" err="1" smtClean="0">
                <a:solidFill>
                  <a:srgbClr val="FF0000"/>
                </a:solidFill>
                <a:latin typeface="Symbol" charset="2"/>
              </a:rPr>
              <a:t>y</a:t>
            </a:r>
            <a:r>
              <a:rPr lang="en-US" altLang="ja-JP" sz="2400" dirty="0" smtClean="0"/>
              <a:t>.  These are </a:t>
            </a:r>
            <a:r>
              <a:rPr lang="en-US" altLang="ja-JP" sz="2400" b="1" dirty="0" smtClean="0"/>
              <a:t>co-latitude </a:t>
            </a:r>
            <a:r>
              <a:rPr lang="en-US" altLang="ja-JP" sz="2400" dirty="0" smtClean="0"/>
              <a:t>and </a:t>
            </a:r>
            <a:r>
              <a:rPr lang="en-US" altLang="ja-JP" sz="2400" b="1" dirty="0" smtClean="0"/>
              <a:t>longitude</a:t>
            </a:r>
            <a:r>
              <a:rPr lang="en-US" altLang="ja-JP" sz="2400" dirty="0" smtClean="0"/>
              <a:t>.</a:t>
            </a:r>
            <a:endParaRPr lang="en-US" altLang="ja-JP" sz="2400" dirty="0" smtClean="0"/>
          </a:p>
          <a:p>
            <a:pPr>
              <a:lnSpc>
                <a:spcPct val="90000"/>
              </a:lnSpc>
            </a:pPr>
            <a:r>
              <a:rPr lang="en-US" altLang="ja-JP" sz="2400" dirty="0" smtClean="0"/>
              <a:t>Spherical </a:t>
            </a:r>
            <a:r>
              <a:rPr lang="en-US" altLang="ja-JP" sz="2400" dirty="0"/>
              <a:t>coordinates result in an area element, </a:t>
            </a:r>
            <a:r>
              <a:rPr lang="en-US" altLang="ja-JP" sz="2400" i="1" dirty="0" err="1">
                <a:latin typeface="Cambria"/>
              </a:rPr>
              <a:t>dA</a:t>
            </a:r>
            <a:r>
              <a:rPr lang="en-US" altLang="ja-JP" sz="2400" dirty="0"/>
              <a:t>, whose magnitude depends on the declination (or co-latitude):</a:t>
            </a:r>
            <a:br>
              <a:rPr lang="en-US" altLang="ja-JP" sz="2400" dirty="0"/>
            </a:br>
            <a:r>
              <a:rPr lang="en-US" altLang="ja-JP" sz="2400" dirty="0"/>
              <a:t/>
            </a:r>
            <a:br>
              <a:rPr lang="en-US" altLang="ja-JP" sz="2400" dirty="0"/>
            </a:br>
            <a:r>
              <a:rPr lang="en-US" altLang="ja-JP" sz="2400" i="1" dirty="0" err="1">
                <a:solidFill>
                  <a:srgbClr val="FF0000"/>
                </a:solidFill>
                <a:latin typeface="Cambria"/>
              </a:rPr>
              <a:t>dA</a:t>
            </a:r>
            <a:r>
              <a:rPr lang="en-US" altLang="ja-JP" sz="2400" dirty="0">
                <a:solidFill>
                  <a:srgbClr val="FF0000"/>
                </a:solidFill>
                <a:latin typeface="Cambria"/>
              </a:rPr>
              <a:t> = </a:t>
            </a:r>
            <a:r>
              <a:rPr lang="en-US" altLang="ja-JP" sz="2400" dirty="0" err="1">
                <a:solidFill>
                  <a:srgbClr val="FF0000"/>
                </a:solidFill>
                <a:latin typeface="Cambria"/>
              </a:rPr>
              <a:t>sin</a:t>
            </a:r>
            <a:r>
              <a:rPr lang="en-US" altLang="ja-JP" sz="2400" i="1" dirty="0" err="1">
                <a:solidFill>
                  <a:srgbClr val="FF0000"/>
                </a:solidFill>
                <a:latin typeface="Symbol" charset="2"/>
              </a:rPr>
              <a:t>Q</a:t>
            </a:r>
            <a:r>
              <a:rPr lang="en-US" altLang="ja-JP" sz="2400" dirty="0" err="1">
                <a:solidFill>
                  <a:srgbClr val="FF0000"/>
                </a:solidFill>
                <a:latin typeface="Cambria"/>
              </a:rPr>
              <a:t>d</a:t>
            </a:r>
            <a:r>
              <a:rPr lang="en-US" altLang="ja-JP" sz="2400" i="1" dirty="0" err="1">
                <a:solidFill>
                  <a:srgbClr val="FF0000"/>
                </a:solidFill>
                <a:latin typeface="Symbol" charset="2"/>
              </a:rPr>
              <a:t>Q</a:t>
            </a:r>
            <a:r>
              <a:rPr lang="en-US" altLang="ja-JP" sz="2400" dirty="0" err="1">
                <a:solidFill>
                  <a:srgbClr val="FF0000"/>
                </a:solidFill>
                <a:latin typeface="Cambria"/>
              </a:rPr>
              <a:t>d</a:t>
            </a:r>
            <a:r>
              <a:rPr lang="en-US" altLang="ja-JP" sz="2400" i="1" dirty="0" err="1">
                <a:solidFill>
                  <a:srgbClr val="FF0000"/>
                </a:solidFill>
                <a:latin typeface="Symbol" charset="2"/>
              </a:rPr>
              <a:t>y</a:t>
            </a:r>
            <a:r>
              <a:rPr lang="en-US" altLang="ja-JP" sz="2400" i="1" dirty="0">
                <a:solidFill>
                  <a:srgbClr val="FF0000"/>
                </a:solidFill>
              </a:rPr>
              <a:t/>
            </a:r>
            <a:br>
              <a:rPr lang="en-US" altLang="ja-JP" sz="2400" i="1" dirty="0">
                <a:solidFill>
                  <a:srgbClr val="FF0000"/>
                </a:solidFill>
              </a:rPr>
            </a:br>
            <a:endParaRPr lang="en-US" altLang="ja-JP" sz="2400" i="1" dirty="0">
              <a:solidFill>
                <a:srgbClr val="0000CC"/>
              </a:solidFill>
              <a:latin typeface="Symbol" charset="2"/>
            </a:endParaRPr>
          </a:p>
        </p:txBody>
      </p:sp>
      <p:sp>
        <p:nvSpPr>
          <p:cNvPr id="26630" name="Freeform 5"/>
          <p:cNvSpPr>
            <a:spLocks/>
          </p:cNvSpPr>
          <p:nvPr/>
        </p:nvSpPr>
        <p:spPr bwMode="auto">
          <a:xfrm rot="20333531" flipH="1">
            <a:off x="6324600" y="2314575"/>
            <a:ext cx="914400" cy="533400"/>
          </a:xfrm>
          <a:custGeom>
            <a:avLst/>
            <a:gdLst>
              <a:gd name="T0" fmla="*/ 0 w 576"/>
              <a:gd name="T1" fmla="*/ 0 h 336"/>
              <a:gd name="T2" fmla="*/ 725805000 w 576"/>
              <a:gd name="T3" fmla="*/ 362902500 h 336"/>
              <a:gd name="T4" fmla="*/ 1451610000 w 576"/>
              <a:gd name="T5" fmla="*/ 846772500 h 336"/>
              <a:gd name="T6" fmla="*/ 0 60000 65536"/>
              <a:gd name="T7" fmla="*/ 0 60000 65536"/>
              <a:gd name="T8" fmla="*/ 0 60000 65536"/>
              <a:gd name="T9" fmla="*/ 0 w 576"/>
              <a:gd name="T10" fmla="*/ 0 h 336"/>
              <a:gd name="T11" fmla="*/ 576 w 576"/>
              <a:gd name="T12" fmla="*/ 336 h 336"/>
            </a:gdLst>
            <a:ahLst/>
            <a:cxnLst>
              <a:cxn ang="T6">
                <a:pos x="T0" y="T1"/>
              </a:cxn>
              <a:cxn ang="T7">
                <a:pos x="T2" y="T3"/>
              </a:cxn>
              <a:cxn ang="T8">
                <a:pos x="T4" y="T5"/>
              </a:cxn>
            </a:cxnLst>
            <a:rect l="T9" t="T10" r="T11" b="T12"/>
            <a:pathLst>
              <a:path w="576" h="336">
                <a:moveTo>
                  <a:pt x="0" y="0"/>
                </a:moveTo>
                <a:cubicBezTo>
                  <a:pt x="95" y="43"/>
                  <a:pt x="191" y="87"/>
                  <a:pt x="288" y="144"/>
                </a:cubicBezTo>
                <a:cubicBezTo>
                  <a:pt x="384" y="200"/>
                  <a:pt x="480" y="268"/>
                  <a:pt x="576" y="336"/>
                </a:cubicBezTo>
              </a:path>
            </a:pathLst>
          </a:custGeom>
          <a:noFill/>
          <a:ln w="28575">
            <a:solidFill>
              <a:srgbClr val="FF0000"/>
            </a:solidFill>
            <a:round/>
            <a:headEn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26631" name="Text Box 6"/>
          <p:cNvSpPr txBox="1">
            <a:spLocks noChangeArrowheads="1"/>
          </p:cNvSpPr>
          <p:nvPr/>
        </p:nvSpPr>
        <p:spPr bwMode="auto">
          <a:xfrm>
            <a:off x="6715125" y="2409825"/>
            <a:ext cx="409575" cy="457200"/>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Q</a:t>
            </a:r>
            <a:endParaRPr lang="en-US" altLang="ja-JP" dirty="0">
              <a:latin typeface="Cambria"/>
            </a:endParaRPr>
          </a:p>
        </p:txBody>
      </p:sp>
      <p:sp>
        <p:nvSpPr>
          <p:cNvPr id="26632" name="Text Box 7"/>
          <p:cNvSpPr txBox="1">
            <a:spLocks noChangeArrowheads="1"/>
          </p:cNvSpPr>
          <p:nvPr/>
        </p:nvSpPr>
        <p:spPr bwMode="auto">
          <a:xfrm>
            <a:off x="5829300" y="2895600"/>
            <a:ext cx="543388" cy="461665"/>
          </a:xfrm>
          <a:prstGeom prst="rect">
            <a:avLst/>
          </a:prstGeom>
          <a:noFill/>
          <a:ln w="9525">
            <a:noFill/>
            <a:miter lim="800000"/>
            <a:headEnd/>
            <a:tailEnd/>
          </a:ln>
        </p:spPr>
        <p:txBody>
          <a:bodyPr wrap="none">
            <a:prstTxWarp prst="textNoShape">
              <a:avLst/>
            </a:prstTxWarp>
            <a:spAutoFit/>
          </a:bodyPr>
          <a:lstStyle/>
          <a:p>
            <a:r>
              <a:rPr lang="en-US" altLang="ja-JP" dirty="0" err="1">
                <a:solidFill>
                  <a:srgbClr val="FF0000"/>
                </a:solidFill>
                <a:latin typeface="Cambria"/>
              </a:rPr>
              <a:t>d</a:t>
            </a:r>
            <a:r>
              <a:rPr lang="en-US" altLang="ja-JP" i="1" dirty="0" err="1">
                <a:solidFill>
                  <a:srgbClr val="FF0000"/>
                </a:solidFill>
                <a:latin typeface="Cambria"/>
              </a:rPr>
              <a:t>A</a:t>
            </a:r>
            <a:endParaRPr lang="en-US" altLang="ja-JP" dirty="0">
              <a:latin typeface="Cambria"/>
            </a:endParaRPr>
          </a:p>
        </p:txBody>
      </p:sp>
      <p:sp>
        <p:nvSpPr>
          <p:cNvPr id="26633" name="Text Box 9"/>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a:rPr>
              <a:t>Concept  </a:t>
            </a:r>
            <a:r>
              <a:rPr lang="en-US" altLang="ja-JP" sz="2000" dirty="0" err="1">
                <a:latin typeface="Cambria"/>
              </a:rPr>
              <a:t>Params</a:t>
            </a:r>
            <a:r>
              <a:rPr lang="en-US" altLang="ja-JP" sz="2000" dirty="0">
                <a:latin typeface="Cambria"/>
              </a:rPr>
              <a:t>. </a:t>
            </a:r>
            <a:r>
              <a:rPr lang="en-US" altLang="ja-JP" sz="2000" dirty="0">
                <a:solidFill>
                  <a:srgbClr val="FF0000"/>
                </a:solidFill>
                <a:latin typeface="Cambria"/>
              </a:rPr>
              <a:t>Euler</a:t>
            </a:r>
            <a:r>
              <a:rPr lang="en-US" altLang="ja-JP" sz="2000" dirty="0">
                <a:latin typeface="Cambria"/>
              </a:rPr>
              <a:t>  Normalize  </a:t>
            </a:r>
            <a:r>
              <a:rPr lang="en-US" altLang="ja-JP" sz="2000" dirty="0" err="1">
                <a:latin typeface="Cambria"/>
              </a:rPr>
              <a:t>Vol.Frac</a:t>
            </a:r>
            <a:r>
              <a:rPr lang="en-US" altLang="ja-JP" sz="2000" dirty="0">
                <a:latin typeface="Cambria"/>
              </a:rPr>
              <a:t>.  Cartesian  Polar Components </a:t>
            </a:r>
          </a:p>
        </p:txBody>
      </p:sp>
      <p:sp>
        <p:nvSpPr>
          <p:cNvPr id="26634" name="Line 12"/>
          <p:cNvSpPr>
            <a:spLocks noChangeShapeType="1"/>
          </p:cNvSpPr>
          <p:nvPr/>
        </p:nvSpPr>
        <p:spPr bwMode="auto">
          <a:xfrm>
            <a:off x="6248400" y="3505200"/>
            <a:ext cx="685800" cy="152400"/>
          </a:xfrm>
          <a:prstGeom prst="line">
            <a:avLst/>
          </a:prstGeom>
          <a:noFill/>
          <a:ln w="38100">
            <a:solidFill>
              <a:srgbClr val="FF060C"/>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26635" name="Text Box 13"/>
          <p:cNvSpPr txBox="1">
            <a:spLocks noChangeArrowheads="1"/>
          </p:cNvSpPr>
          <p:nvPr/>
        </p:nvSpPr>
        <p:spPr bwMode="auto">
          <a:xfrm>
            <a:off x="6324600" y="3563938"/>
            <a:ext cx="589925"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FF0000"/>
                </a:solidFill>
                <a:latin typeface="Calibri"/>
              </a:rPr>
              <a:t>d</a:t>
            </a:r>
            <a:r>
              <a:rPr lang="en-US" altLang="ja-JP" i="1" dirty="0">
                <a:solidFill>
                  <a:srgbClr val="FF0000"/>
                </a:solidFill>
                <a:latin typeface="Symbol" charset="2"/>
              </a:rPr>
              <a:t></a:t>
            </a:r>
            <a:endParaRPr lang="en-US" altLang="ja-JP" dirty="0">
              <a:latin typeface="Cambria"/>
            </a:endParaRPr>
          </a:p>
        </p:txBody>
      </p:sp>
      <p:sp>
        <p:nvSpPr>
          <p:cNvPr id="26636" name="Text Box 14"/>
          <p:cNvSpPr txBox="1">
            <a:spLocks noChangeArrowheads="1"/>
          </p:cNvSpPr>
          <p:nvPr/>
        </p:nvSpPr>
        <p:spPr bwMode="auto">
          <a:xfrm>
            <a:off x="7153275" y="3181350"/>
            <a:ext cx="551453"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FF0000"/>
                </a:solidFill>
                <a:latin typeface="Calibri"/>
              </a:rPr>
              <a:t>d</a:t>
            </a:r>
            <a:r>
              <a:rPr lang="en-US" altLang="ja-JP" i="1" dirty="0">
                <a:solidFill>
                  <a:srgbClr val="FF0000"/>
                </a:solidFill>
                <a:latin typeface="Symbol" charset="2"/>
              </a:rPr>
              <a:t></a:t>
            </a:r>
            <a:endParaRPr lang="en-US" altLang="ja-JP" dirty="0">
              <a:latin typeface="Cambria"/>
            </a:endParaRPr>
          </a:p>
        </p:txBody>
      </p:sp>
      <p:sp>
        <p:nvSpPr>
          <p:cNvPr id="26637" name="Line 15"/>
          <p:cNvSpPr>
            <a:spLocks noChangeShapeType="1"/>
          </p:cNvSpPr>
          <p:nvPr/>
        </p:nvSpPr>
        <p:spPr bwMode="auto">
          <a:xfrm>
            <a:off x="7086600" y="3124200"/>
            <a:ext cx="0" cy="457200"/>
          </a:xfrm>
          <a:prstGeom prst="line">
            <a:avLst/>
          </a:prstGeom>
          <a:noFill/>
          <a:ln w="38100">
            <a:solidFill>
              <a:srgbClr val="FF060C"/>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26638" name="Text Box 16"/>
          <p:cNvSpPr txBox="1">
            <a:spLocks noChangeArrowheads="1"/>
          </p:cNvSpPr>
          <p:nvPr/>
        </p:nvSpPr>
        <p:spPr bwMode="auto">
          <a:xfrm>
            <a:off x="7924800" y="1371600"/>
            <a:ext cx="935823" cy="400110"/>
          </a:xfrm>
          <a:prstGeom prst="rect">
            <a:avLst/>
          </a:prstGeom>
          <a:noFill/>
          <a:ln w="9525">
            <a:noFill/>
            <a:miter lim="800000"/>
            <a:headEnd/>
            <a:tailEnd/>
          </a:ln>
        </p:spPr>
        <p:txBody>
          <a:bodyPr wrap="none">
            <a:prstTxWarp prst="textNoShape">
              <a:avLst/>
            </a:prstTxWarp>
            <a:spAutoFit/>
          </a:bodyPr>
          <a:lstStyle/>
          <a:p>
            <a:r>
              <a:rPr lang="en-US" altLang="ja-JP" sz="2000" dirty="0">
                <a:solidFill>
                  <a:srgbClr val="660066"/>
                </a:solidFill>
                <a:latin typeface="Calibri"/>
              </a:rPr>
              <a:t>[</a:t>
            </a:r>
            <a:r>
              <a:rPr lang="en-US" altLang="ja-JP" sz="2000" dirty="0" err="1">
                <a:solidFill>
                  <a:srgbClr val="660066"/>
                </a:solidFill>
                <a:latin typeface="Calibri"/>
              </a:rPr>
              <a:t>Kocks</a:t>
            </a:r>
            <a:r>
              <a:rPr lang="en-US" altLang="ja-JP" sz="2000" dirty="0">
                <a:solidFill>
                  <a:srgbClr val="660066"/>
                </a:solidFill>
                <a:latin typeface="Calibri"/>
              </a:rPr>
              <a:t>]</a:t>
            </a:r>
          </a:p>
        </p:txBody>
      </p:sp>
      <p:sp>
        <p:nvSpPr>
          <p:cNvPr id="2" name="Rectangle 1"/>
          <p:cNvSpPr/>
          <p:nvPr/>
        </p:nvSpPr>
        <p:spPr>
          <a:xfrm>
            <a:off x="5181600" y="5124271"/>
            <a:ext cx="3962400" cy="1200329"/>
          </a:xfrm>
          <a:prstGeom prst="rect">
            <a:avLst/>
          </a:prstGeom>
        </p:spPr>
        <p:txBody>
          <a:bodyPr wrap="square">
            <a:spAutoFit/>
          </a:bodyPr>
          <a:lstStyle/>
          <a:p>
            <a:r>
              <a:rPr lang="en-US" altLang="ja-JP" sz="1800" dirty="0" smtClean="0">
                <a:solidFill>
                  <a:srgbClr val="000090"/>
                </a:solidFill>
              </a:rPr>
              <a:t>In practice, a diffracted intensity is measured at the center of each cell in the grid.  Therefore each value is associated with a different area.</a:t>
            </a:r>
            <a:endParaRPr lang="en-US" sz="1800" dirty="0">
              <a:solidFill>
                <a:srgbClr val="000090"/>
              </a:solidFill>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5"/>
          <p:cNvSpPr>
            <a:spLocks noGrp="1"/>
          </p:cNvSpPr>
          <p:nvPr>
            <p:ph type="sldNum" sz="quarter" idx="12"/>
          </p:nvPr>
        </p:nvSpPr>
        <p:spPr>
          <a:noFill/>
        </p:spPr>
        <p:txBody>
          <a:bodyPr/>
          <a:lstStyle/>
          <a:p>
            <a:fld id="{4E3DB786-BBC5-4B4A-8C23-30DC52F2C6CF}" type="slidenum">
              <a:rPr lang="en-US" altLang="ja-JP" smtClean="0"/>
              <a:pPr/>
              <a:t>34</a:t>
            </a:fld>
            <a:endParaRPr lang="en-US" altLang="ja-JP" smtClean="0"/>
          </a:p>
        </p:txBody>
      </p:sp>
      <p:sp>
        <p:nvSpPr>
          <p:cNvPr id="27652" name="Rectangle 2"/>
          <p:cNvSpPr>
            <a:spLocks noGrp="1" noChangeArrowheads="1"/>
          </p:cNvSpPr>
          <p:nvPr>
            <p:ph type="title"/>
          </p:nvPr>
        </p:nvSpPr>
        <p:spPr/>
        <p:txBody>
          <a:bodyPr/>
          <a:lstStyle/>
          <a:p>
            <a:r>
              <a:rPr lang="en-US" altLang="ja-JP"/>
              <a:t>Normalization</a:t>
            </a:r>
          </a:p>
        </p:txBody>
      </p:sp>
      <p:sp>
        <p:nvSpPr>
          <p:cNvPr id="27653" name="Rectangle 3"/>
          <p:cNvSpPr>
            <a:spLocks noGrp="1" noChangeArrowheads="1"/>
          </p:cNvSpPr>
          <p:nvPr>
            <p:ph type="body" idx="1"/>
          </p:nvPr>
        </p:nvSpPr>
        <p:spPr>
          <a:xfrm>
            <a:off x="685800" y="1447800"/>
            <a:ext cx="7924800" cy="2971800"/>
          </a:xfrm>
        </p:spPr>
        <p:txBody>
          <a:bodyPr/>
          <a:lstStyle/>
          <a:p>
            <a:pPr>
              <a:lnSpc>
                <a:spcPct val="90000"/>
              </a:lnSpc>
            </a:pPr>
            <a:r>
              <a:rPr lang="en-US" altLang="ja-JP" sz="2400" dirty="0"/>
              <a:t>Normalization is the operation that ensures that “random” is equivalent to an intensity of one.</a:t>
            </a:r>
          </a:p>
          <a:p>
            <a:pPr>
              <a:lnSpc>
                <a:spcPct val="90000"/>
              </a:lnSpc>
            </a:pPr>
            <a:r>
              <a:rPr lang="en-US" altLang="ja-JP" sz="2400" dirty="0"/>
              <a:t>This is achieved by integrating the un-normalized intensity, </a:t>
            </a:r>
            <a:r>
              <a:rPr lang="en-US" altLang="ja-JP" sz="2400" i="1" dirty="0">
                <a:latin typeface="Cambria"/>
              </a:rPr>
              <a:t>f’</a:t>
            </a:r>
            <a:r>
              <a:rPr lang="en-US" altLang="ja-JP" sz="2400" dirty="0">
                <a:latin typeface="Cambria"/>
              </a:rPr>
              <a:t>(</a:t>
            </a:r>
            <a:r>
              <a:rPr lang="en-US" altLang="ja-JP" sz="2400" i="1" dirty="0">
                <a:latin typeface="Symbol" charset="2"/>
                <a:sym typeface="Symbol" charset="2"/>
              </a:rPr>
              <a:t></a:t>
            </a:r>
            <a:r>
              <a:rPr lang="en-US" altLang="ja-JP" sz="2400" dirty="0">
                <a:latin typeface="Cambria"/>
              </a:rPr>
              <a:t>)</a:t>
            </a:r>
            <a:r>
              <a:rPr lang="en-US" altLang="ja-JP" sz="2400" dirty="0"/>
              <a:t>, over the full area of the pole figure, and dividing each value by the result, taking account of the solid area.  Thus, the normalized intensity, </a:t>
            </a:r>
            <a:br>
              <a:rPr lang="en-US" altLang="ja-JP" sz="2400" dirty="0"/>
            </a:br>
            <a:r>
              <a:rPr lang="en-US" altLang="ja-JP" sz="2400" i="1" dirty="0">
                <a:latin typeface="Cambria"/>
              </a:rPr>
              <a:t>f</a:t>
            </a:r>
            <a:r>
              <a:rPr lang="en-US" altLang="ja-JP" sz="2400" dirty="0">
                <a:latin typeface="Cambria"/>
              </a:rPr>
              <a:t>(</a:t>
            </a:r>
            <a:r>
              <a:rPr lang="en-US" altLang="ja-JP" sz="2400" i="1" dirty="0">
                <a:latin typeface="Symbol" charset="2"/>
                <a:sym typeface="Symbol" charset="2"/>
              </a:rPr>
              <a:t></a:t>
            </a:r>
            <a:r>
              <a:rPr lang="en-US" altLang="ja-JP" sz="2400" dirty="0"/>
              <a:t>), must satisfy the following equation, where the </a:t>
            </a:r>
            <a:r>
              <a:rPr lang="en-US" altLang="ja-JP" sz="2400" dirty="0">
                <a:latin typeface="Cambria"/>
              </a:rPr>
              <a:t>2π</a:t>
            </a:r>
            <a:r>
              <a:rPr lang="en-US" altLang="ja-JP" sz="2400" dirty="0"/>
              <a:t> accounts for the area of a hemisphere:</a:t>
            </a:r>
          </a:p>
        </p:txBody>
      </p:sp>
      <p:graphicFrame>
        <p:nvGraphicFramePr>
          <p:cNvPr id="27650" name="Object 2"/>
          <p:cNvGraphicFramePr>
            <a:graphicFrameLocks noChangeAspect="1"/>
          </p:cNvGraphicFramePr>
          <p:nvPr/>
        </p:nvGraphicFramePr>
        <p:xfrm>
          <a:off x="1828800" y="4267200"/>
          <a:ext cx="4800600" cy="1031875"/>
        </p:xfrm>
        <a:graphic>
          <a:graphicData uri="http://schemas.openxmlformats.org/presentationml/2006/ole">
            <mc:AlternateContent xmlns:mc="http://schemas.openxmlformats.org/markup-compatibility/2006">
              <mc:Choice xmlns:v="urn:schemas-microsoft-com:vml" Requires="v">
                <p:oleObj spid="_x0000_s27668" name="Equation" r:id="rId3" imgW="1714500" imgH="368300" progId="Equation.3">
                  <p:embed/>
                </p:oleObj>
              </mc:Choice>
              <mc:Fallback>
                <p:oleObj name="Equation" r:id="rId3" imgW="1714500" imgH="368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4267200"/>
                        <a:ext cx="4800600" cy="1031875"/>
                      </a:xfrm>
                      <a:prstGeom prst="rect">
                        <a:avLst/>
                      </a:prstGeom>
                      <a:solidFill>
                        <a:srgbClr val="DFF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7654" name="Text Box 5"/>
          <p:cNvSpPr txBox="1">
            <a:spLocks noChangeArrowheads="1"/>
          </p:cNvSpPr>
          <p:nvPr/>
        </p:nvSpPr>
        <p:spPr bwMode="auto">
          <a:xfrm>
            <a:off x="762000" y="5410200"/>
            <a:ext cx="7864475" cy="1190625"/>
          </a:xfrm>
          <a:prstGeom prst="rect">
            <a:avLst/>
          </a:prstGeom>
          <a:solidFill>
            <a:srgbClr val="FFDDEA"/>
          </a:solidFill>
          <a:ln w="9525">
            <a:noFill/>
            <a:miter lim="800000"/>
            <a:headEnd/>
            <a:tailEnd/>
          </a:ln>
        </p:spPr>
        <p:txBody>
          <a:bodyPr>
            <a:prstTxWarp prst="textNoShape">
              <a:avLst/>
            </a:prstTxWarp>
            <a:spAutoFit/>
          </a:bodyPr>
          <a:lstStyle/>
          <a:p>
            <a:r>
              <a:rPr lang="en-US" altLang="ja-JP" sz="1800" dirty="0">
                <a:latin typeface="Calibri"/>
              </a:rPr>
              <a:t>Note that in </a:t>
            </a:r>
            <a:r>
              <a:rPr lang="en-US" altLang="ja-JP" sz="1800" i="1" dirty="0">
                <a:latin typeface="Calibri"/>
              </a:rPr>
              <a:t>popLA</a:t>
            </a:r>
            <a:r>
              <a:rPr lang="en-US" altLang="ja-JP" sz="1800" dirty="0">
                <a:latin typeface="Calibri"/>
              </a:rPr>
              <a:t> files, intensity levels are represented by i4 integers, so the random level = 100.  Also, in .EPF data sets, the outer few rings (typically, </a:t>
            </a:r>
            <a:r>
              <a:rPr lang="en-US" altLang="ja-JP" sz="1800" i="1" dirty="0">
                <a:latin typeface="Symbol" charset="2"/>
                <a:sym typeface="Symbol" charset="2"/>
              </a:rPr>
              <a:t></a:t>
            </a:r>
            <a:r>
              <a:rPr lang="en-US" altLang="ja-JP" sz="1800" dirty="0">
                <a:latin typeface="Calibri"/>
              </a:rPr>
              <a:t>&gt; 80°) are empty because they are </a:t>
            </a:r>
            <a:r>
              <a:rPr lang="en-US" altLang="ja-JP" sz="1800" dirty="0" err="1">
                <a:latin typeface="Calibri"/>
              </a:rPr>
              <a:t>unmeasurable</a:t>
            </a:r>
            <a:r>
              <a:rPr lang="en-US" altLang="ja-JP" sz="1800" dirty="0">
                <a:latin typeface="Calibri"/>
              </a:rPr>
              <a:t>; therefore the integration for normalization excludes these empty outer rings.</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914400"/>
          </a:xfrm>
        </p:spPr>
        <p:txBody>
          <a:bodyPr/>
          <a:lstStyle/>
          <a:p>
            <a:r>
              <a:rPr lang="en-US" dirty="0" smtClean="0"/>
              <a:t>Inverse Pole Figure: Definition</a:t>
            </a:r>
            <a:endParaRPr lang="en-US" dirty="0"/>
          </a:p>
        </p:txBody>
      </p:sp>
      <p:sp>
        <p:nvSpPr>
          <p:cNvPr id="3" name="Content Placeholder 2"/>
          <p:cNvSpPr>
            <a:spLocks noGrp="1"/>
          </p:cNvSpPr>
          <p:nvPr>
            <p:ph idx="1"/>
          </p:nvPr>
        </p:nvSpPr>
        <p:spPr>
          <a:xfrm>
            <a:off x="381000" y="1143000"/>
            <a:ext cx="8458200" cy="5486400"/>
          </a:xfrm>
        </p:spPr>
        <p:txBody>
          <a:bodyPr/>
          <a:lstStyle/>
          <a:p>
            <a:r>
              <a:rPr lang="en-US" sz="1600" dirty="0" smtClean="0"/>
              <a:t>An </a:t>
            </a:r>
            <a:r>
              <a:rPr lang="en-US" sz="1600" i="1" dirty="0" smtClean="0"/>
              <a:t>inverse pole figure</a:t>
            </a:r>
            <a:r>
              <a:rPr lang="en-US" sz="1600" dirty="0" smtClean="0"/>
              <a:t> (in the context of </a:t>
            </a:r>
            <a:r>
              <a:rPr lang="en-US" sz="1600" i="1" dirty="0" smtClean="0"/>
              <a:t>texture</a:t>
            </a:r>
            <a:r>
              <a:rPr lang="en-US" sz="1600" dirty="0" smtClean="0"/>
              <a:t>) is a map of a selected set of sample directions plotted with respect to the crystal frame.  Think of the </a:t>
            </a:r>
            <a:r>
              <a:rPr lang="en-US" sz="1600" i="1" dirty="0" smtClean="0"/>
              <a:t>columns </a:t>
            </a:r>
            <a:r>
              <a:rPr lang="en-US" sz="1600" dirty="0" smtClean="0"/>
              <a:t>(not rows) in the orientation matrix, which define the coordinates of each </a:t>
            </a:r>
            <a:r>
              <a:rPr lang="en-US" sz="1600" dirty="0"/>
              <a:t>sample </a:t>
            </a:r>
            <a:r>
              <a:rPr lang="en-US" sz="1600" dirty="0" smtClean="0"/>
              <a:t>axis with respect to the </a:t>
            </a:r>
            <a:r>
              <a:rPr lang="en-US" sz="1600" dirty="0"/>
              <a:t>crystal </a:t>
            </a:r>
            <a:r>
              <a:rPr lang="en-US" sz="1600" dirty="0" smtClean="0"/>
              <a:t>frame.  </a:t>
            </a:r>
          </a:p>
          <a:p>
            <a:r>
              <a:rPr lang="en-US" sz="1600" dirty="0" smtClean="0"/>
              <a:t>In general, only the 1, 2 &amp; 3 (RD, TD, ND) directions are plotted.</a:t>
            </a:r>
          </a:p>
          <a:p>
            <a:r>
              <a:rPr lang="en-US" sz="1600" dirty="0" smtClean="0"/>
              <a:t>The sample directions are generally notated with Miller indices, e.g. [100], [010], [001].</a:t>
            </a:r>
          </a:p>
          <a:p>
            <a:r>
              <a:rPr lang="en-US" sz="1600" dirty="0" smtClean="0"/>
              <a:t>Sample symmetry is ignored because these 3 sample directions are (almost) never equivalent.</a:t>
            </a:r>
          </a:p>
          <a:p>
            <a:r>
              <a:rPr lang="en-US" sz="1600" dirty="0" smtClean="0"/>
              <a:t>Since unit vectors representing directions with respect to a common origin live on a sphere, it is natural to transform the coordinates to spherical angles such as azimuth (longitude) and declination (co-latitude).  This makes it more clear that, for each crystallite, its 3-parameter orientation (e.g. Euler angles) is reduced (projected) to only two (2) parameters.</a:t>
            </a:r>
          </a:p>
          <a:p>
            <a:r>
              <a:rPr lang="en-US" sz="1600" dirty="0" smtClean="0"/>
              <a:t>Only the upper hemisphere is plotted, by convention.  The resulting diagram is often called a </a:t>
            </a:r>
            <a:r>
              <a:rPr lang="en-US" sz="1600" i="1" dirty="0" smtClean="0"/>
              <a:t>stereogram</a:t>
            </a:r>
            <a:r>
              <a:rPr lang="en-US" sz="1600" dirty="0" smtClean="0"/>
              <a:t>, although this implies something about the choice of </a:t>
            </a:r>
            <a:r>
              <a:rPr lang="en-US" sz="1600" i="1" dirty="0" smtClean="0"/>
              <a:t>projection</a:t>
            </a:r>
            <a:r>
              <a:rPr lang="en-US" sz="1600" dirty="0" smtClean="0"/>
              <a:t> (see later slides).</a:t>
            </a:r>
          </a:p>
          <a:p>
            <a:r>
              <a:rPr lang="en-US" sz="1600" dirty="0" smtClean="0"/>
              <a:t>If only a few distinct orientations are displayed, multiple poles can be plotted on the same diagram as a </a:t>
            </a:r>
            <a:r>
              <a:rPr lang="en-US" sz="1600" i="1" dirty="0" smtClean="0"/>
              <a:t>discrete inverse pole figure</a:t>
            </a:r>
            <a:r>
              <a:rPr lang="en-US" sz="1600" dirty="0" smtClean="0"/>
              <a:t>.</a:t>
            </a:r>
          </a:p>
          <a:p>
            <a:r>
              <a:rPr lang="en-US" sz="1600" dirty="0" smtClean="0"/>
              <a:t>When many crystallites are included in the dataset it is necessary to bin the data and convert points to densities.  For display purposes, contour plots are the easiest way to understand the result.</a:t>
            </a:r>
          </a:p>
          <a:p>
            <a:r>
              <a:rPr lang="en-US" sz="1600" dirty="0" smtClean="0"/>
              <a:t>Because orientations are reduced (projected) to a single direction, the space required to display a unique result depends on the crystal symmetry.  For </a:t>
            </a:r>
            <a:r>
              <a:rPr lang="en-US" sz="1600" dirty="0" err="1" smtClean="0"/>
              <a:t>cubics</a:t>
            </a:r>
            <a:r>
              <a:rPr lang="en-US" sz="1600" dirty="0" smtClean="0"/>
              <a:t>, only the Standard Stereographic Triangle (SST) is needed.  See the </a:t>
            </a:r>
            <a:r>
              <a:rPr lang="en-US" sz="1600" dirty="0" err="1" smtClean="0"/>
              <a:t>Kocks</a:t>
            </a:r>
            <a:r>
              <a:rPr lang="en-US" sz="1600" dirty="0" smtClean="0"/>
              <a:t> book for lower symmetry cases.</a:t>
            </a:r>
            <a:endParaRPr lang="en-US" sz="1600" dirty="0"/>
          </a:p>
        </p:txBody>
      </p:sp>
      <p:sp>
        <p:nvSpPr>
          <p:cNvPr id="4" name="Slide Number Placeholder 3"/>
          <p:cNvSpPr>
            <a:spLocks noGrp="1"/>
          </p:cNvSpPr>
          <p:nvPr>
            <p:ph type="sldNum" sz="quarter" idx="12"/>
          </p:nvPr>
        </p:nvSpPr>
        <p:spPr/>
        <p:txBody>
          <a:bodyPr/>
          <a:lstStyle/>
          <a:p>
            <a:fld id="{81C3C2F2-21B1-9749-AFC2-84CD30EBC86E}" type="slidenum">
              <a:rPr lang="en-US" altLang="ja-JP" smtClean="0"/>
              <a:pPr/>
              <a:t>35</a:t>
            </a:fld>
            <a:endParaRPr lang="en-US" altLang="ja-JP"/>
          </a:p>
        </p:txBody>
      </p:sp>
    </p:spTree>
    <p:extLst>
      <p:ext uri="{BB962C8B-B14F-4D97-AF65-F5344CB8AC3E}">
        <p14:creationId xmlns:p14="http://schemas.microsoft.com/office/powerpoint/2010/main" val="2392038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85800" y="152400"/>
            <a:ext cx="7772400" cy="838200"/>
          </a:xfrm>
        </p:spPr>
        <p:txBody>
          <a:bodyPr/>
          <a:lstStyle/>
          <a:p>
            <a:r>
              <a:rPr lang="en-US" altLang="ja-JP" smtClean="0"/>
              <a:t>Inverse Pole Figures</a:t>
            </a:r>
          </a:p>
        </p:txBody>
      </p:sp>
      <p:sp>
        <p:nvSpPr>
          <p:cNvPr id="46083" name="Slide Number Placeholder 2"/>
          <p:cNvSpPr>
            <a:spLocks noGrp="1"/>
          </p:cNvSpPr>
          <p:nvPr>
            <p:ph type="sldNum" sz="quarter" idx="12"/>
          </p:nvPr>
        </p:nvSpPr>
        <p:spPr>
          <a:noFill/>
        </p:spPr>
        <p:txBody>
          <a:bodyPr/>
          <a:lstStyle/>
          <a:p>
            <a:fld id="{0819528B-745C-E14A-92D8-10EC640A3E42}" type="slidenum">
              <a:rPr lang="en-US" altLang="ja-JP" smtClean="0"/>
              <a:pPr/>
              <a:t>36</a:t>
            </a:fld>
            <a:endParaRPr lang="en-US" altLang="ja-JP" smtClean="0"/>
          </a:p>
        </p:txBody>
      </p:sp>
      <p:pic>
        <p:nvPicPr>
          <p:cNvPr id="46084" name="Picture 3" descr="demo_wip.gif"/>
          <p:cNvPicPr>
            <a:picLocks noChangeAspect="1"/>
          </p:cNvPicPr>
          <p:nvPr/>
        </p:nvPicPr>
        <p:blipFill>
          <a:blip r:embed="rId2"/>
          <a:srcRect b="61111"/>
          <a:stretch>
            <a:fillRect/>
          </a:stretch>
        </p:blipFill>
        <p:spPr bwMode="auto">
          <a:xfrm>
            <a:off x="2057400" y="1143000"/>
            <a:ext cx="5399088" cy="2971800"/>
          </a:xfrm>
          <a:prstGeom prst="rect">
            <a:avLst/>
          </a:prstGeom>
          <a:noFill/>
          <a:ln w="9525">
            <a:noFill/>
            <a:miter lim="800000"/>
            <a:headEnd/>
            <a:tailEnd/>
          </a:ln>
        </p:spPr>
      </p:pic>
      <p:pic>
        <p:nvPicPr>
          <p:cNvPr id="46085" name="Picture 5" descr="demo_ful.gif"/>
          <p:cNvPicPr>
            <a:picLocks noChangeAspect="1"/>
          </p:cNvPicPr>
          <p:nvPr/>
        </p:nvPicPr>
        <p:blipFill>
          <a:blip r:embed="rId3"/>
          <a:srcRect b="62222"/>
          <a:stretch>
            <a:fillRect/>
          </a:stretch>
        </p:blipFill>
        <p:spPr bwMode="auto">
          <a:xfrm>
            <a:off x="5943600" y="4572000"/>
            <a:ext cx="2971800" cy="1589088"/>
          </a:xfrm>
          <a:prstGeom prst="rect">
            <a:avLst/>
          </a:prstGeom>
          <a:noFill/>
          <a:ln w="9525">
            <a:noFill/>
            <a:miter lim="800000"/>
            <a:headEnd/>
            <a:tailEnd/>
          </a:ln>
        </p:spPr>
      </p:pic>
      <p:sp>
        <p:nvSpPr>
          <p:cNvPr id="46086" name="Rectangle 3"/>
          <p:cNvSpPr>
            <a:spLocks noChangeArrowheads="1"/>
          </p:cNvSpPr>
          <p:nvPr/>
        </p:nvSpPr>
        <p:spPr bwMode="auto">
          <a:xfrm>
            <a:off x="457200" y="4267200"/>
            <a:ext cx="5334000" cy="2209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altLang="ja-JP" sz="1400" dirty="0">
                <a:latin typeface="Calibri"/>
              </a:rPr>
              <a:t>The figure above shows an example of a set of Inverse Pole Figures, derived from a sample of rolled copper (“DEMO” as found in the demonstration dataset for popLA).  From left to right, we see the distribution of the ND, TD and RD, respectively, with respect to the crystal reference frame.  The cubic crystal symmetry of copper means that we only need one unit triangle to represent the distribution.  Thus the Standard Stereographic Triangle (SST) is the </a:t>
            </a:r>
            <a:r>
              <a:rPr lang="en-US" altLang="ja-JP" sz="1400" i="1" dirty="0">
                <a:latin typeface="Calibri"/>
              </a:rPr>
              <a:t>fundamental </a:t>
            </a:r>
            <a:r>
              <a:rPr lang="en-US" altLang="ja-JP" sz="1400" dirty="0">
                <a:latin typeface="Calibri"/>
              </a:rPr>
              <a:t>zone for inverse pole figures for cubic materials.  The (experimental) pole figures for this dataset are shown to the right.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a:spLocks noGrp="1"/>
          </p:cNvSpPr>
          <p:nvPr>
            <p:ph type="sldNum" sz="quarter" idx="12"/>
          </p:nvPr>
        </p:nvSpPr>
        <p:spPr>
          <a:noFill/>
        </p:spPr>
        <p:txBody>
          <a:bodyPr/>
          <a:lstStyle/>
          <a:p>
            <a:fld id="{A98F25F4-C097-3040-B2F4-9E1E73E0731A}" type="slidenum">
              <a:rPr lang="en-US" altLang="ja-JP" smtClean="0"/>
              <a:pPr/>
              <a:t>37</a:t>
            </a:fld>
            <a:endParaRPr lang="en-US" altLang="ja-JP" smtClean="0"/>
          </a:p>
        </p:txBody>
      </p:sp>
      <p:sp>
        <p:nvSpPr>
          <p:cNvPr id="47107" name="Rectangle 2"/>
          <p:cNvSpPr>
            <a:spLocks noGrp="1" noChangeArrowheads="1"/>
          </p:cNvSpPr>
          <p:nvPr>
            <p:ph type="title"/>
          </p:nvPr>
        </p:nvSpPr>
        <p:spPr>
          <a:xfrm>
            <a:off x="419100" y="0"/>
            <a:ext cx="8305800" cy="1143000"/>
          </a:xfrm>
        </p:spPr>
        <p:txBody>
          <a:bodyPr/>
          <a:lstStyle/>
          <a:p>
            <a:r>
              <a:rPr lang="en-US" altLang="ja-JP"/>
              <a:t>Inverse Pole Figure - Procedure</a:t>
            </a:r>
          </a:p>
        </p:txBody>
      </p:sp>
      <p:sp>
        <p:nvSpPr>
          <p:cNvPr id="47108" name="Rectangle 3"/>
          <p:cNvSpPr>
            <a:spLocks noChangeArrowheads="1"/>
          </p:cNvSpPr>
          <p:nvPr/>
        </p:nvSpPr>
        <p:spPr bwMode="auto">
          <a:xfrm>
            <a:off x="457200" y="1066800"/>
            <a:ext cx="8229600" cy="55626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altLang="ja-JP" sz="1400" dirty="0">
                <a:latin typeface="Calibri"/>
              </a:rPr>
              <a:t>To calculate where a </a:t>
            </a:r>
            <a:r>
              <a:rPr lang="en-US" altLang="ja-JP" sz="1400" dirty="0">
                <a:solidFill>
                  <a:srgbClr val="9008B8"/>
                </a:solidFill>
                <a:latin typeface="Calibri"/>
              </a:rPr>
              <a:t>sample direction </a:t>
            </a:r>
            <a:r>
              <a:rPr lang="en-US" altLang="ja-JP" sz="1400" dirty="0">
                <a:latin typeface="Calibri"/>
              </a:rPr>
              <a:t>appears in a</a:t>
            </a:r>
            <a:r>
              <a:rPr lang="en-US" altLang="ja-JP" sz="1400" dirty="0">
                <a:solidFill>
                  <a:srgbClr val="9008B8"/>
                </a:solidFill>
                <a:latin typeface="Calibri"/>
              </a:rPr>
              <a:t>n inverse</a:t>
            </a:r>
            <a:r>
              <a:rPr lang="en-US" altLang="ja-JP" sz="1400" dirty="0">
                <a:latin typeface="Calibri"/>
              </a:rPr>
              <a:t> pole figure, there are various operations that must be performed.</a:t>
            </a:r>
          </a:p>
          <a:p>
            <a:pPr marL="342900" indent="-342900">
              <a:lnSpc>
                <a:spcPct val="90000"/>
              </a:lnSpc>
              <a:spcBef>
                <a:spcPct val="20000"/>
              </a:spcBef>
              <a:buFontTx/>
              <a:buChar char="•"/>
            </a:pPr>
            <a:r>
              <a:rPr lang="en-US" altLang="ja-JP" sz="1400" dirty="0">
                <a:latin typeface="Calibri"/>
              </a:rPr>
              <a:t>The key concept is that of thinking of the </a:t>
            </a:r>
            <a:r>
              <a:rPr lang="en-US" altLang="ja-JP" sz="1400" dirty="0">
                <a:solidFill>
                  <a:srgbClr val="9008B8"/>
                </a:solidFill>
                <a:latin typeface="Calibri"/>
              </a:rPr>
              <a:t>inverse </a:t>
            </a:r>
            <a:r>
              <a:rPr lang="en-US" altLang="ja-JP" sz="1400" dirty="0">
                <a:latin typeface="Calibri"/>
              </a:rPr>
              <a:t>pole figure as a set of </a:t>
            </a:r>
            <a:r>
              <a:rPr lang="en-US" altLang="ja-JP" sz="1400" dirty="0">
                <a:solidFill>
                  <a:srgbClr val="9008B8"/>
                </a:solidFill>
                <a:latin typeface="Calibri"/>
              </a:rPr>
              <a:t>sample directions </a:t>
            </a:r>
            <a:r>
              <a:rPr lang="en-US" altLang="ja-JP" sz="1400" dirty="0">
                <a:latin typeface="Calibri"/>
              </a:rPr>
              <a:t>(e.g. </a:t>
            </a:r>
            <a:r>
              <a:rPr lang="en-US" altLang="ja-JP" sz="1400" dirty="0">
                <a:solidFill>
                  <a:srgbClr val="9008B8"/>
                </a:solidFill>
                <a:latin typeface="Calibri"/>
              </a:rPr>
              <a:t>RD, or ND</a:t>
            </a:r>
            <a:r>
              <a:rPr lang="en-US" altLang="ja-JP" sz="1400" dirty="0">
                <a:latin typeface="Calibri"/>
              </a:rPr>
              <a:t>) in the reference configuration and applying the orientation as a </a:t>
            </a:r>
            <a:r>
              <a:rPr lang="en-US" altLang="ja-JP" sz="1400" i="1" dirty="0">
                <a:latin typeface="Calibri"/>
              </a:rPr>
              <a:t>transformation </a:t>
            </a:r>
            <a:r>
              <a:rPr lang="en-US" altLang="ja-JP" sz="1400" dirty="0">
                <a:latin typeface="Calibri"/>
              </a:rPr>
              <a:t>to that </a:t>
            </a:r>
            <a:r>
              <a:rPr lang="en-US" altLang="ja-JP" sz="1400" dirty="0">
                <a:solidFill>
                  <a:srgbClr val="9008B8"/>
                </a:solidFill>
                <a:latin typeface="Calibri"/>
              </a:rPr>
              <a:t>direction (here one only needs to deal with a single direction, in contrast to the Pole Figure case)</a:t>
            </a:r>
            <a:r>
              <a:rPr lang="en-US" altLang="ja-JP" sz="1400" dirty="0">
                <a:latin typeface="Calibri"/>
              </a:rPr>
              <a:t> to find its position with respect to the sample frame.</a:t>
            </a:r>
          </a:p>
          <a:p>
            <a:pPr marL="342900" indent="-342900">
              <a:lnSpc>
                <a:spcPct val="90000"/>
              </a:lnSpc>
              <a:spcBef>
                <a:spcPct val="20000"/>
              </a:spcBef>
              <a:buFontTx/>
              <a:buChar char="•"/>
            </a:pPr>
            <a:r>
              <a:rPr lang="en-US" altLang="ja-JP" sz="1400" i="1" dirty="0">
                <a:solidFill>
                  <a:srgbClr val="1A009E"/>
                </a:solidFill>
                <a:latin typeface="Calibri"/>
              </a:rPr>
              <a:t>Step 1</a:t>
            </a:r>
            <a:r>
              <a:rPr lang="en-US" altLang="ja-JP" sz="1400" dirty="0">
                <a:latin typeface="Calibri"/>
              </a:rPr>
              <a:t>: write the </a:t>
            </a:r>
            <a:r>
              <a:rPr lang="en-US" altLang="ja-JP" sz="1400" dirty="0">
                <a:solidFill>
                  <a:srgbClr val="9008B8"/>
                </a:solidFill>
                <a:latin typeface="Calibri"/>
              </a:rPr>
              <a:t>sample direction </a:t>
            </a:r>
            <a:r>
              <a:rPr lang="en-US" altLang="ja-JP" sz="1400" dirty="0">
                <a:latin typeface="Calibri"/>
              </a:rPr>
              <a:t>of interest as a unit vector; e.g. </a:t>
            </a:r>
            <a:r>
              <a:rPr lang="en-US" altLang="ja-JP" sz="1400" dirty="0">
                <a:solidFill>
                  <a:srgbClr val="9008B8"/>
                </a:solidFill>
                <a:latin typeface="Calibri"/>
              </a:rPr>
              <a:t>ND</a:t>
            </a:r>
            <a:r>
              <a:rPr lang="en-US" altLang="ja-JP" sz="1400" dirty="0">
                <a:solidFill>
                  <a:srgbClr val="9008B8"/>
                </a:solidFill>
                <a:latin typeface="Calibri"/>
                <a:sym typeface="Symbol" charset="2"/>
              </a:rPr>
              <a:t></a:t>
            </a:r>
            <a:r>
              <a:rPr lang="en-US" altLang="ja-JP" sz="1400" dirty="0">
                <a:solidFill>
                  <a:srgbClr val="FF0000"/>
                </a:solidFill>
                <a:latin typeface="Cambria"/>
              </a:rPr>
              <a:t>[001] = </a:t>
            </a:r>
            <a:r>
              <a:rPr lang="en-US" altLang="ja-JP" sz="1400" b="1" dirty="0" err="1">
                <a:solidFill>
                  <a:srgbClr val="FF0000"/>
                </a:solidFill>
                <a:latin typeface="Cambria"/>
              </a:rPr>
              <a:t>h</a:t>
            </a:r>
            <a:r>
              <a:rPr lang="en-US" altLang="ja-JP" sz="1400" dirty="0">
                <a:latin typeface="Cambria"/>
              </a:rPr>
              <a:t>.</a:t>
            </a:r>
            <a:r>
              <a:rPr lang="en-US" altLang="ja-JP" sz="1400" dirty="0">
                <a:latin typeface="Calibri"/>
              </a:rPr>
              <a:t>  </a:t>
            </a:r>
          </a:p>
          <a:p>
            <a:pPr marL="342900" indent="-342900">
              <a:lnSpc>
                <a:spcPct val="90000"/>
              </a:lnSpc>
              <a:spcBef>
                <a:spcPct val="20000"/>
              </a:spcBef>
              <a:buFontTx/>
              <a:buChar char="•"/>
            </a:pPr>
            <a:r>
              <a:rPr lang="en-US" altLang="ja-JP" sz="1400" i="1" dirty="0">
                <a:solidFill>
                  <a:srgbClr val="1A009E"/>
                </a:solidFill>
                <a:latin typeface="Calibri"/>
              </a:rPr>
              <a:t>Step 2</a:t>
            </a:r>
            <a:r>
              <a:rPr lang="en-US" altLang="ja-JP" sz="1400" dirty="0">
                <a:latin typeface="Calibri"/>
              </a:rPr>
              <a:t>: apply the </a:t>
            </a:r>
            <a:r>
              <a:rPr lang="en-US" altLang="ja-JP" sz="1400" dirty="0">
                <a:solidFill>
                  <a:srgbClr val="9008B8"/>
                </a:solidFill>
                <a:latin typeface="Calibri"/>
              </a:rPr>
              <a:t>transformation </a:t>
            </a:r>
            <a:r>
              <a:rPr lang="en-US" altLang="ja-JP" sz="1400" dirty="0">
                <a:latin typeface="Calibri"/>
              </a:rPr>
              <a:t>(passive rotation), </a:t>
            </a:r>
            <a:r>
              <a:rPr lang="en-US" altLang="ja-JP" sz="1400" i="1" dirty="0">
                <a:solidFill>
                  <a:srgbClr val="9008B8"/>
                </a:solidFill>
                <a:latin typeface="Cambria"/>
              </a:rPr>
              <a:t>g </a:t>
            </a:r>
            <a:r>
              <a:rPr lang="en-US" altLang="ja-JP" sz="1400" dirty="0">
                <a:latin typeface="Calibri"/>
              </a:rPr>
              <a:t>(</a:t>
            </a:r>
            <a:r>
              <a:rPr lang="en-US" altLang="ja-JP" sz="1400" i="1" dirty="0">
                <a:latin typeface="Calibri"/>
              </a:rPr>
              <a:t>not</a:t>
            </a:r>
            <a:r>
              <a:rPr lang="en-US" altLang="ja-JP" sz="1400" dirty="0">
                <a:latin typeface="Calibri"/>
              </a:rPr>
              <a:t> </a:t>
            </a:r>
            <a:r>
              <a:rPr lang="en-US" altLang="ja-JP" sz="1400" i="1" dirty="0">
                <a:solidFill>
                  <a:srgbClr val="9008B8"/>
                </a:solidFill>
                <a:latin typeface="Cambria"/>
              </a:rPr>
              <a:t>g</a:t>
            </a:r>
            <a:r>
              <a:rPr lang="en-US" altLang="ja-JP" sz="1400" i="1" baseline="30000" dirty="0">
                <a:solidFill>
                  <a:srgbClr val="9008B8"/>
                </a:solidFill>
                <a:latin typeface="Cambria"/>
              </a:rPr>
              <a:t>-</a:t>
            </a:r>
            <a:r>
              <a:rPr lang="en-US" altLang="ja-JP" sz="1400" i="1" baseline="30000" dirty="0" smtClean="0">
                <a:solidFill>
                  <a:srgbClr val="9008B8"/>
                </a:solidFill>
                <a:latin typeface="Cambria"/>
              </a:rPr>
              <a:t>1</a:t>
            </a:r>
            <a:r>
              <a:rPr lang="en-US" altLang="ja-JP" sz="1400" i="1" dirty="0" smtClean="0">
                <a:solidFill>
                  <a:srgbClr val="9008B8"/>
                </a:solidFill>
                <a:latin typeface="Cambria"/>
              </a:rPr>
              <a:t>, </a:t>
            </a:r>
            <a:r>
              <a:rPr lang="en-US" altLang="ja-JP" sz="1400" i="1" dirty="0" smtClean="0">
                <a:latin typeface="Calibri"/>
              </a:rPr>
              <a:t>or</a:t>
            </a:r>
            <a:r>
              <a:rPr lang="en-US" altLang="ja-JP" sz="1400" dirty="0" smtClean="0">
                <a:latin typeface="Calibri"/>
              </a:rPr>
              <a:t> </a:t>
            </a:r>
            <a:r>
              <a:rPr lang="en-US" altLang="ja-JP" sz="1400" i="1" dirty="0" err="1" smtClean="0">
                <a:solidFill>
                  <a:srgbClr val="9008B8"/>
                </a:solidFill>
                <a:latin typeface="Cambria"/>
              </a:rPr>
              <a:t>g</a:t>
            </a:r>
            <a:r>
              <a:rPr lang="en-US" altLang="ja-JP" sz="1400" i="1" baseline="30000" dirty="0" err="1" smtClean="0">
                <a:solidFill>
                  <a:srgbClr val="9008B8"/>
                </a:solidFill>
                <a:latin typeface="Cambria"/>
              </a:rPr>
              <a:t>T</a:t>
            </a:r>
            <a:r>
              <a:rPr lang="en-US" altLang="ja-JP" sz="1400" dirty="0" smtClean="0">
                <a:latin typeface="Calibri"/>
              </a:rPr>
              <a:t>)</a:t>
            </a:r>
            <a:r>
              <a:rPr lang="en-US" altLang="ja-JP" sz="1400" i="1" dirty="0">
                <a:latin typeface="Calibri"/>
              </a:rPr>
              <a:t>,</a:t>
            </a:r>
            <a:r>
              <a:rPr lang="en-US" altLang="ja-JP" sz="1400" dirty="0">
                <a:latin typeface="Calibri"/>
              </a:rPr>
              <a:t> to obtain the coordinates of the </a:t>
            </a:r>
            <a:r>
              <a:rPr lang="en-US" altLang="ja-JP" sz="1400" dirty="0">
                <a:solidFill>
                  <a:srgbClr val="9008B8"/>
                </a:solidFill>
                <a:latin typeface="Calibri"/>
              </a:rPr>
              <a:t>sample direction </a:t>
            </a:r>
            <a:r>
              <a:rPr lang="en-US" altLang="ja-JP" sz="1400" dirty="0">
                <a:latin typeface="Calibri"/>
              </a:rPr>
              <a:t>in the </a:t>
            </a:r>
            <a:r>
              <a:rPr lang="en-US" altLang="ja-JP" sz="1400" dirty="0">
                <a:solidFill>
                  <a:srgbClr val="9008B8"/>
                </a:solidFill>
                <a:latin typeface="Calibri"/>
              </a:rPr>
              <a:t>inverse </a:t>
            </a:r>
            <a:r>
              <a:rPr lang="en-US" altLang="ja-JP" sz="1400" dirty="0">
                <a:latin typeface="Calibri"/>
              </a:rPr>
              <a:t>pole figure (in crystal axes): </a:t>
            </a:r>
            <a:br>
              <a:rPr lang="en-US" altLang="ja-JP" sz="1400" dirty="0">
                <a:latin typeface="Calibri"/>
              </a:rPr>
            </a:br>
            <a:r>
              <a:rPr lang="en-US" altLang="ja-JP" sz="1400" b="1" dirty="0">
                <a:solidFill>
                  <a:srgbClr val="FF0000"/>
                </a:solidFill>
                <a:latin typeface="Cambria"/>
              </a:rPr>
              <a:t>h’</a:t>
            </a:r>
            <a:r>
              <a:rPr lang="en-US" altLang="ja-JP" sz="1400" dirty="0">
                <a:solidFill>
                  <a:srgbClr val="FF0000"/>
                </a:solidFill>
                <a:latin typeface="Cambria"/>
              </a:rPr>
              <a:t> = </a:t>
            </a:r>
            <a:r>
              <a:rPr lang="en-US" altLang="ja-JP" sz="1400" i="1" dirty="0" err="1">
                <a:solidFill>
                  <a:srgbClr val="FF0000"/>
                </a:solidFill>
                <a:latin typeface="Cambria"/>
              </a:rPr>
              <a:t>g</a:t>
            </a:r>
            <a:r>
              <a:rPr lang="en-US" altLang="ja-JP" sz="1400" b="1" dirty="0" err="1">
                <a:solidFill>
                  <a:srgbClr val="FF0000"/>
                </a:solidFill>
                <a:latin typeface="Cambria"/>
              </a:rPr>
              <a:t>h</a:t>
            </a:r>
            <a:r>
              <a:rPr lang="en-US" altLang="ja-JP" sz="1400" dirty="0">
                <a:latin typeface="Calibri"/>
              </a:rPr>
              <a:t> </a:t>
            </a:r>
            <a:br>
              <a:rPr lang="en-US" altLang="ja-JP" sz="1400" dirty="0">
                <a:latin typeface="Calibri"/>
              </a:rPr>
            </a:br>
            <a:r>
              <a:rPr lang="en-US" altLang="ja-JP" sz="1400" dirty="0">
                <a:latin typeface="Calibri"/>
              </a:rPr>
              <a:t>(pre-multiply the vector by, e.g.  the orientation matrix, </a:t>
            </a:r>
            <a:r>
              <a:rPr lang="en-US" altLang="ja-JP" sz="1400" i="1" dirty="0" err="1">
                <a:latin typeface="Calibri"/>
              </a:rPr>
              <a:t>g</a:t>
            </a:r>
            <a:r>
              <a:rPr lang="en-US" altLang="ja-JP" sz="1400" dirty="0">
                <a:latin typeface="Calibri"/>
              </a:rPr>
              <a:t>, that represents the orientation; </a:t>
            </a:r>
            <a:r>
              <a:rPr lang="en-US" altLang="ja-JP" sz="1400" dirty="0" err="1">
                <a:latin typeface="Calibri"/>
              </a:rPr>
              <a:t>Rodrigues</a:t>
            </a:r>
            <a:r>
              <a:rPr lang="en-US" altLang="ja-JP" sz="1400" dirty="0">
                <a:latin typeface="Calibri"/>
              </a:rPr>
              <a:t> vectors or </a:t>
            </a:r>
            <a:r>
              <a:rPr lang="en-US" altLang="ja-JP" sz="1400" dirty="0" err="1">
                <a:latin typeface="Calibri"/>
              </a:rPr>
              <a:t>quaternions</a:t>
            </a:r>
            <a:r>
              <a:rPr lang="en-US" altLang="ja-JP" sz="1400" dirty="0">
                <a:latin typeface="Calibri"/>
              </a:rPr>
              <a:t> can also be used).</a:t>
            </a:r>
          </a:p>
          <a:p>
            <a:pPr marL="342900" indent="-342900">
              <a:lnSpc>
                <a:spcPct val="90000"/>
              </a:lnSpc>
              <a:spcBef>
                <a:spcPct val="20000"/>
              </a:spcBef>
              <a:buFontTx/>
              <a:buChar char="•"/>
            </a:pPr>
            <a:r>
              <a:rPr lang="en-US" altLang="ja-JP" sz="1400" i="1" dirty="0">
                <a:solidFill>
                  <a:srgbClr val="1A009E"/>
                </a:solidFill>
                <a:latin typeface="Calibri"/>
              </a:rPr>
              <a:t>Step 3</a:t>
            </a:r>
            <a:r>
              <a:rPr lang="en-US" altLang="ja-JP" sz="1400" dirty="0">
                <a:latin typeface="Calibri"/>
              </a:rPr>
              <a:t>: convert the rotated </a:t>
            </a:r>
            <a:r>
              <a:rPr lang="en-US" altLang="ja-JP" sz="1400" dirty="0">
                <a:solidFill>
                  <a:srgbClr val="9008B8"/>
                </a:solidFill>
                <a:latin typeface="Calibri"/>
              </a:rPr>
              <a:t>direction </a:t>
            </a:r>
            <a:r>
              <a:rPr lang="en-US" altLang="ja-JP" sz="1400" dirty="0">
                <a:latin typeface="Calibri"/>
              </a:rPr>
              <a:t>into spherical angles (to help visualize the result, and to simplify Step 4) where </a:t>
            </a:r>
            <a:r>
              <a:rPr lang="en-US" altLang="ja-JP" sz="1400" i="1" dirty="0" err="1">
                <a:latin typeface="Symbol" charset="2"/>
                <a:sym typeface="Symbol" charset="2"/>
              </a:rPr>
              <a:t></a:t>
            </a:r>
            <a:r>
              <a:rPr lang="en-US" altLang="ja-JP" sz="1400" dirty="0">
                <a:latin typeface="Calibri"/>
              </a:rPr>
              <a:t> is the co-latitude and </a:t>
            </a:r>
            <a:r>
              <a:rPr lang="en-US" altLang="ja-JP" sz="1400" i="1" dirty="0" err="1">
                <a:latin typeface="Symbol" charset="2"/>
                <a:sym typeface="Symbol" charset="2"/>
              </a:rPr>
              <a:t></a:t>
            </a:r>
            <a:r>
              <a:rPr lang="en-US" altLang="ja-JP" sz="1400" dirty="0">
                <a:latin typeface="Calibri"/>
              </a:rPr>
              <a:t> is the longitude: </a:t>
            </a:r>
            <a:br>
              <a:rPr lang="en-US" altLang="ja-JP" sz="1400" dirty="0">
                <a:latin typeface="Calibri"/>
              </a:rPr>
            </a:br>
            <a:r>
              <a:rPr lang="en-US" altLang="ja-JP" sz="1400" i="1" dirty="0" err="1">
                <a:solidFill>
                  <a:srgbClr val="FF0000"/>
                </a:solidFill>
                <a:latin typeface="Symbol" charset="2"/>
                <a:sym typeface="Symbol" charset="2"/>
              </a:rPr>
              <a:t></a:t>
            </a:r>
            <a:r>
              <a:rPr lang="en-US" altLang="ja-JP" sz="1400" dirty="0">
                <a:solidFill>
                  <a:srgbClr val="FF0000"/>
                </a:solidFill>
                <a:latin typeface="Cambria"/>
              </a:rPr>
              <a:t> = cos</a:t>
            </a:r>
            <a:r>
              <a:rPr lang="en-US" altLang="ja-JP" sz="1400" baseline="30000" dirty="0">
                <a:solidFill>
                  <a:srgbClr val="FF0000"/>
                </a:solidFill>
                <a:latin typeface="Cambria"/>
              </a:rPr>
              <a:t>-1</a:t>
            </a:r>
            <a:r>
              <a:rPr lang="en-US" altLang="ja-JP" sz="1400" dirty="0">
                <a:solidFill>
                  <a:srgbClr val="FF0000"/>
                </a:solidFill>
                <a:latin typeface="Cambria"/>
              </a:rPr>
              <a:t>(</a:t>
            </a:r>
            <a:r>
              <a:rPr lang="en-US" altLang="ja-JP" sz="1400" i="1" dirty="0">
                <a:solidFill>
                  <a:srgbClr val="FF0000"/>
                </a:solidFill>
                <a:latin typeface="Cambria"/>
              </a:rPr>
              <a:t>h</a:t>
            </a:r>
            <a:r>
              <a:rPr lang="en-US" altLang="ja-JP" sz="1400" dirty="0">
                <a:solidFill>
                  <a:srgbClr val="FF0000"/>
                </a:solidFill>
                <a:latin typeface="Cambria"/>
              </a:rPr>
              <a:t>’</a:t>
            </a:r>
            <a:r>
              <a:rPr lang="en-US" altLang="ja-JP" sz="1400" baseline="-25000" dirty="0">
                <a:solidFill>
                  <a:srgbClr val="FF0000"/>
                </a:solidFill>
                <a:latin typeface="Cambria"/>
              </a:rPr>
              <a:t>z</a:t>
            </a:r>
            <a:r>
              <a:rPr lang="en-US" altLang="ja-JP" sz="1400" dirty="0">
                <a:solidFill>
                  <a:srgbClr val="FF0000"/>
                </a:solidFill>
                <a:latin typeface="Cambria"/>
              </a:rPr>
              <a:t>),</a:t>
            </a:r>
            <a:r>
              <a:rPr lang="en-US" altLang="ja-JP" sz="1400" dirty="0">
                <a:solidFill>
                  <a:srgbClr val="FF0000"/>
                </a:solidFill>
                <a:latin typeface="Calibri"/>
              </a:rPr>
              <a:t> </a:t>
            </a:r>
            <a:r>
              <a:rPr lang="en-US" altLang="ja-JP" sz="1400" i="1" dirty="0" err="1">
                <a:solidFill>
                  <a:srgbClr val="FF0000"/>
                </a:solidFill>
                <a:latin typeface="Symbol" charset="2"/>
                <a:sym typeface="Symbol" charset="2"/>
              </a:rPr>
              <a:t></a:t>
            </a:r>
            <a:r>
              <a:rPr lang="en-US" altLang="ja-JP" sz="1400" dirty="0">
                <a:solidFill>
                  <a:srgbClr val="FF0000"/>
                </a:solidFill>
                <a:latin typeface="Calibri"/>
              </a:rPr>
              <a:t> </a:t>
            </a:r>
            <a:r>
              <a:rPr lang="en-US" altLang="ja-JP" sz="1400" dirty="0">
                <a:solidFill>
                  <a:srgbClr val="FF0000"/>
                </a:solidFill>
                <a:latin typeface="Cambria"/>
              </a:rPr>
              <a:t>= tan</a:t>
            </a:r>
            <a:r>
              <a:rPr lang="en-US" altLang="ja-JP" sz="1400" baseline="30000" dirty="0">
                <a:solidFill>
                  <a:srgbClr val="FF0000"/>
                </a:solidFill>
                <a:latin typeface="Cambria"/>
              </a:rPr>
              <a:t>-1</a:t>
            </a:r>
            <a:r>
              <a:rPr lang="en-US" altLang="ja-JP" sz="1400" dirty="0">
                <a:solidFill>
                  <a:srgbClr val="FF0000"/>
                </a:solidFill>
                <a:latin typeface="Cambria"/>
              </a:rPr>
              <a:t>(</a:t>
            </a:r>
            <a:r>
              <a:rPr lang="en-US" altLang="ja-JP" sz="1400" i="1" dirty="0">
                <a:solidFill>
                  <a:srgbClr val="FF0000"/>
                </a:solidFill>
                <a:latin typeface="Cambria"/>
              </a:rPr>
              <a:t>h</a:t>
            </a:r>
            <a:r>
              <a:rPr lang="en-US" altLang="ja-JP" sz="1400" dirty="0">
                <a:solidFill>
                  <a:srgbClr val="FF0000"/>
                </a:solidFill>
                <a:latin typeface="Cambria"/>
              </a:rPr>
              <a:t>’</a:t>
            </a:r>
            <a:r>
              <a:rPr lang="en-US" altLang="ja-JP" sz="1400" baseline="-25000" dirty="0">
                <a:solidFill>
                  <a:srgbClr val="FF0000"/>
                </a:solidFill>
                <a:latin typeface="Cambria"/>
              </a:rPr>
              <a:t>y</a:t>
            </a:r>
            <a:r>
              <a:rPr lang="en-US" altLang="ja-JP" sz="1400" dirty="0">
                <a:solidFill>
                  <a:srgbClr val="FF0000"/>
                </a:solidFill>
                <a:latin typeface="Cambria"/>
              </a:rPr>
              <a:t>/</a:t>
            </a:r>
            <a:r>
              <a:rPr lang="en-US" altLang="ja-JP" sz="1400" i="1" dirty="0">
                <a:solidFill>
                  <a:srgbClr val="FF0000"/>
                </a:solidFill>
                <a:latin typeface="Cambria"/>
              </a:rPr>
              <a:t>h</a:t>
            </a:r>
            <a:r>
              <a:rPr lang="en-US" altLang="ja-JP" sz="1400" dirty="0">
                <a:solidFill>
                  <a:srgbClr val="FF0000"/>
                </a:solidFill>
                <a:latin typeface="Cambria"/>
              </a:rPr>
              <a:t>’</a:t>
            </a:r>
            <a:r>
              <a:rPr lang="en-US" altLang="ja-JP" sz="1400" baseline="-25000" dirty="0">
                <a:solidFill>
                  <a:srgbClr val="FF0000"/>
                </a:solidFill>
                <a:latin typeface="Cambria"/>
              </a:rPr>
              <a:t>x</a:t>
            </a:r>
            <a:r>
              <a:rPr lang="en-US" altLang="ja-JP" sz="1400" dirty="0">
                <a:solidFill>
                  <a:srgbClr val="FF0000"/>
                </a:solidFill>
                <a:latin typeface="Cambria"/>
              </a:rPr>
              <a:t>)</a:t>
            </a:r>
            <a:r>
              <a:rPr lang="en-US" altLang="ja-JP" sz="1400" dirty="0">
                <a:latin typeface="Cambria"/>
              </a:rPr>
              <a:t>.</a:t>
            </a:r>
            <a:r>
              <a:rPr lang="en-US" altLang="ja-JP" sz="1400" dirty="0">
                <a:latin typeface="Calibri"/>
              </a:rPr>
              <a:t> </a:t>
            </a:r>
            <a:br>
              <a:rPr lang="en-US" altLang="ja-JP" sz="1400" dirty="0">
                <a:latin typeface="Calibri"/>
              </a:rPr>
            </a:br>
            <a:r>
              <a:rPr lang="en-US" altLang="ja-JP" sz="1400" dirty="0">
                <a:latin typeface="Calibri"/>
              </a:rPr>
              <a:t>Remember - use </a:t>
            </a:r>
            <a:r>
              <a:rPr lang="en-US" altLang="ja-JP" sz="1400" dirty="0">
                <a:latin typeface="Cambria"/>
              </a:rPr>
              <a:t>ATAN2(</a:t>
            </a:r>
            <a:r>
              <a:rPr lang="en-US" altLang="ja-JP" sz="1400" i="1" dirty="0" err="1" smtClean="0">
                <a:latin typeface="Cambria"/>
              </a:rPr>
              <a:t>h</a:t>
            </a:r>
            <a:r>
              <a:rPr lang="en-US" altLang="ja-JP" sz="1400" dirty="0" err="1" smtClean="0">
                <a:latin typeface="Cambria"/>
              </a:rPr>
              <a:t>’</a:t>
            </a:r>
            <a:r>
              <a:rPr lang="en-US" altLang="ja-JP" sz="1400" baseline="-25000" dirty="0" err="1" smtClean="0">
                <a:latin typeface="Cambria"/>
              </a:rPr>
              <a:t>y</a:t>
            </a:r>
            <a:r>
              <a:rPr lang="en-US" altLang="ja-JP" sz="1400" baseline="-25000" dirty="0" smtClean="0">
                <a:latin typeface="Cambria"/>
              </a:rPr>
              <a:t> </a:t>
            </a:r>
            <a:r>
              <a:rPr lang="en-US" altLang="ja-JP" sz="1400" dirty="0" smtClean="0">
                <a:latin typeface="Cambria"/>
              </a:rPr>
              <a:t>, </a:t>
            </a:r>
            <a:r>
              <a:rPr lang="en-US" altLang="ja-JP" sz="1400" i="1" dirty="0" err="1" smtClean="0">
                <a:latin typeface="Cambria"/>
              </a:rPr>
              <a:t>h</a:t>
            </a:r>
            <a:r>
              <a:rPr lang="en-US" altLang="ja-JP" sz="1400" dirty="0" err="1" smtClean="0">
                <a:latin typeface="Cambria"/>
              </a:rPr>
              <a:t>’</a:t>
            </a:r>
            <a:r>
              <a:rPr lang="en-US" altLang="ja-JP" sz="1400" baseline="-25000" dirty="0" err="1" smtClean="0">
                <a:latin typeface="Cambria"/>
              </a:rPr>
              <a:t>x</a:t>
            </a:r>
            <a:r>
              <a:rPr lang="en-US" altLang="ja-JP" sz="1400" dirty="0">
                <a:latin typeface="Cambria"/>
              </a:rPr>
              <a:t>) </a:t>
            </a:r>
            <a:r>
              <a:rPr lang="en-US" altLang="ja-JP" sz="1400" dirty="0">
                <a:latin typeface="Calibri"/>
              </a:rPr>
              <a:t>in your program or spreadsheet and be careful about the order of the arguments</a:t>
            </a:r>
            <a:r>
              <a:rPr lang="en-US" altLang="ja-JP" sz="1400" dirty="0">
                <a:latin typeface="Cambria"/>
              </a:rPr>
              <a:t>!</a:t>
            </a:r>
            <a:endParaRPr lang="en-US" altLang="ja-JP" sz="1400" dirty="0">
              <a:latin typeface="Calibri"/>
            </a:endParaRPr>
          </a:p>
          <a:p>
            <a:pPr marL="342900" indent="-342900">
              <a:lnSpc>
                <a:spcPct val="90000"/>
              </a:lnSpc>
              <a:spcBef>
                <a:spcPct val="20000"/>
              </a:spcBef>
              <a:buFontTx/>
              <a:buChar char="•"/>
            </a:pPr>
            <a:r>
              <a:rPr lang="en-US" altLang="ja-JP" sz="1400" i="1" dirty="0">
                <a:solidFill>
                  <a:srgbClr val="1A009E"/>
                </a:solidFill>
                <a:latin typeface="Calibri"/>
              </a:rPr>
              <a:t>Step 4</a:t>
            </a:r>
            <a:r>
              <a:rPr lang="en-US" altLang="ja-JP" sz="1400" dirty="0">
                <a:latin typeface="Calibri"/>
              </a:rPr>
              <a:t>: project the </a:t>
            </a:r>
            <a:r>
              <a:rPr lang="en-US" altLang="ja-JP" sz="1400" dirty="0">
                <a:solidFill>
                  <a:srgbClr val="9008B8"/>
                </a:solidFill>
                <a:latin typeface="Calibri"/>
              </a:rPr>
              <a:t>direction </a:t>
            </a:r>
            <a:r>
              <a:rPr lang="en-US" altLang="ja-JP" sz="1400" dirty="0">
                <a:latin typeface="Calibri"/>
              </a:rPr>
              <a:t>onto a point, </a:t>
            </a:r>
            <a:r>
              <a:rPr lang="en-US" altLang="ja-JP" sz="1400" b="1" dirty="0">
                <a:latin typeface="Calibri"/>
              </a:rPr>
              <a:t>p</a:t>
            </a:r>
            <a:r>
              <a:rPr lang="en-US" altLang="ja-JP" sz="1400" dirty="0">
                <a:latin typeface="Calibri"/>
              </a:rPr>
              <a:t>, in the plane (stereographic or equal-area):</a:t>
            </a:r>
            <a:br>
              <a:rPr lang="en-US" altLang="ja-JP" sz="1400" dirty="0">
                <a:latin typeface="Calibri"/>
              </a:rPr>
            </a:br>
            <a:r>
              <a:rPr lang="en-US" altLang="ja-JP" sz="1400" i="1" dirty="0" err="1">
                <a:solidFill>
                  <a:srgbClr val="FF0000"/>
                </a:solidFill>
                <a:latin typeface="Cambria"/>
              </a:rPr>
              <a:t>p</a:t>
            </a:r>
            <a:r>
              <a:rPr lang="en-US" altLang="ja-JP" sz="1400" baseline="-25000" dirty="0" err="1">
                <a:solidFill>
                  <a:srgbClr val="FF0000"/>
                </a:solidFill>
                <a:latin typeface="Cambria"/>
              </a:rPr>
              <a:t>x</a:t>
            </a:r>
            <a:r>
              <a:rPr lang="en-US" altLang="ja-JP" sz="1400" baseline="-25000" dirty="0">
                <a:solidFill>
                  <a:srgbClr val="FF0000"/>
                </a:solidFill>
                <a:latin typeface="Cambria"/>
              </a:rPr>
              <a:t> </a:t>
            </a:r>
            <a:r>
              <a:rPr lang="en-US" altLang="ja-JP" sz="1400" dirty="0">
                <a:solidFill>
                  <a:srgbClr val="FF0000"/>
                </a:solidFill>
                <a:latin typeface="Cambria"/>
              </a:rPr>
              <a:t>= tan</a:t>
            </a:r>
            <a:r>
              <a:rPr lang="en-US" altLang="ja-JP" sz="1400" dirty="0">
                <a:solidFill>
                  <a:srgbClr val="FF0000"/>
                </a:solidFill>
                <a:latin typeface="Calibri"/>
              </a:rPr>
              <a:t>(</a:t>
            </a:r>
            <a:r>
              <a:rPr lang="en-US" altLang="ja-JP" sz="1400" i="1" dirty="0">
                <a:solidFill>
                  <a:srgbClr val="FF0000"/>
                </a:solidFill>
                <a:latin typeface="Symbol" charset="2"/>
                <a:sym typeface="Symbol" charset="2"/>
              </a:rPr>
              <a:t></a:t>
            </a:r>
            <a:r>
              <a:rPr lang="en-US" altLang="ja-JP" sz="1400" dirty="0">
                <a:solidFill>
                  <a:srgbClr val="FF0000"/>
                </a:solidFill>
                <a:latin typeface="Cambria"/>
              </a:rPr>
              <a:t>/2) </a:t>
            </a:r>
            <a:r>
              <a:rPr lang="en-US" altLang="ja-JP" sz="1400" dirty="0" err="1">
                <a:solidFill>
                  <a:srgbClr val="FF0000"/>
                </a:solidFill>
                <a:latin typeface="Cambria"/>
              </a:rPr>
              <a:t>cos</a:t>
            </a:r>
            <a:r>
              <a:rPr lang="en-US" altLang="ja-JP" sz="1400" i="1" dirty="0">
                <a:solidFill>
                  <a:srgbClr val="FF0000"/>
                </a:solidFill>
                <a:latin typeface="Symbol" charset="2"/>
                <a:sym typeface="Symbol" charset="2"/>
              </a:rPr>
              <a:t></a:t>
            </a:r>
            <a:r>
              <a:rPr lang="en-US" altLang="ja-JP" sz="1400" dirty="0">
                <a:solidFill>
                  <a:srgbClr val="FF0000"/>
                </a:solidFill>
                <a:latin typeface="Cambria"/>
              </a:rPr>
              <a:t>; </a:t>
            </a:r>
            <a:r>
              <a:rPr lang="en-US" altLang="ja-JP" sz="1400" i="1" dirty="0" err="1">
                <a:solidFill>
                  <a:srgbClr val="FF0000"/>
                </a:solidFill>
                <a:latin typeface="Cambria"/>
              </a:rPr>
              <a:t>p</a:t>
            </a:r>
            <a:r>
              <a:rPr lang="en-US" altLang="ja-JP" sz="1400" baseline="-25000" dirty="0" err="1">
                <a:solidFill>
                  <a:srgbClr val="FF0000"/>
                </a:solidFill>
                <a:latin typeface="Cambria"/>
              </a:rPr>
              <a:t>y</a:t>
            </a:r>
            <a:r>
              <a:rPr lang="en-US" altLang="ja-JP" sz="1400" baseline="-25000" dirty="0">
                <a:solidFill>
                  <a:srgbClr val="FF0000"/>
                </a:solidFill>
                <a:latin typeface="Cambria"/>
              </a:rPr>
              <a:t> </a:t>
            </a:r>
            <a:r>
              <a:rPr lang="en-US" altLang="ja-JP" sz="1400" dirty="0">
                <a:solidFill>
                  <a:srgbClr val="FF0000"/>
                </a:solidFill>
                <a:latin typeface="Cambria"/>
              </a:rPr>
              <a:t>= tan</a:t>
            </a:r>
            <a:r>
              <a:rPr lang="en-US" altLang="ja-JP" sz="1400" dirty="0">
                <a:solidFill>
                  <a:srgbClr val="FF0000"/>
                </a:solidFill>
                <a:latin typeface="Calibri"/>
              </a:rPr>
              <a:t>(</a:t>
            </a:r>
            <a:r>
              <a:rPr lang="en-US" altLang="ja-JP" sz="1400" i="1" dirty="0">
                <a:solidFill>
                  <a:srgbClr val="FF0000"/>
                </a:solidFill>
                <a:latin typeface="Symbol" charset="2"/>
                <a:sym typeface="Symbol" charset="2"/>
              </a:rPr>
              <a:t></a:t>
            </a:r>
            <a:r>
              <a:rPr lang="en-US" altLang="ja-JP" sz="1400" dirty="0">
                <a:solidFill>
                  <a:srgbClr val="FF0000"/>
                </a:solidFill>
                <a:latin typeface="Cambria"/>
              </a:rPr>
              <a:t>/2) sin</a:t>
            </a:r>
            <a:r>
              <a:rPr lang="en-US" altLang="ja-JP" sz="1400" i="1" dirty="0">
                <a:solidFill>
                  <a:srgbClr val="FF0000"/>
                </a:solidFill>
                <a:latin typeface="Symbol" charset="2"/>
                <a:sym typeface="Symbol" charset="2"/>
              </a:rPr>
              <a:t></a:t>
            </a:r>
            <a:r>
              <a:rPr lang="en-US" altLang="ja-JP" sz="1400" dirty="0">
                <a:latin typeface="Calibri"/>
              </a:rPr>
              <a:t>. </a:t>
            </a:r>
            <a:br>
              <a:rPr lang="en-US" altLang="ja-JP" sz="1400" dirty="0">
                <a:latin typeface="Calibri"/>
              </a:rPr>
            </a:br>
            <a:r>
              <a:rPr lang="en-US" altLang="ja-JP" sz="1400" dirty="0">
                <a:latin typeface="Calibri"/>
              </a:rPr>
              <a:t>The previous slide explains where this formula comes from.  </a:t>
            </a:r>
            <a:r>
              <a:rPr lang="en-US" altLang="ja-JP" sz="1400" dirty="0">
                <a:solidFill>
                  <a:srgbClr val="9008B8"/>
                </a:solidFill>
                <a:latin typeface="Calibri"/>
              </a:rPr>
              <a:t>The axes of the inverse pole figure are </a:t>
            </a:r>
            <a:r>
              <a:rPr lang="en-US" altLang="ja-JP" sz="1400" i="1" dirty="0" err="1">
                <a:solidFill>
                  <a:srgbClr val="9008B8"/>
                </a:solidFill>
                <a:latin typeface="Cambria"/>
              </a:rPr>
              <a:t>x</a:t>
            </a:r>
            <a:r>
              <a:rPr lang="en-US" altLang="ja-JP" sz="1400" dirty="0">
                <a:solidFill>
                  <a:srgbClr val="9008B8"/>
                </a:solidFill>
                <a:latin typeface="Cambria"/>
              </a:rPr>
              <a:t>=100</a:t>
            </a:r>
            <a:r>
              <a:rPr lang="en-US" altLang="ja-JP" sz="1400" dirty="0">
                <a:solidFill>
                  <a:srgbClr val="9008B8"/>
                </a:solidFill>
                <a:latin typeface="Calibri"/>
              </a:rPr>
              <a:t> and </a:t>
            </a:r>
            <a:r>
              <a:rPr lang="en-US" altLang="ja-JP" sz="1400" i="1" dirty="0" err="1">
                <a:solidFill>
                  <a:srgbClr val="9008B8"/>
                </a:solidFill>
                <a:latin typeface="Cambria"/>
              </a:rPr>
              <a:t>y</a:t>
            </a:r>
            <a:r>
              <a:rPr lang="en-US" altLang="ja-JP" sz="1400" dirty="0">
                <a:solidFill>
                  <a:srgbClr val="9008B8"/>
                </a:solidFill>
                <a:latin typeface="Cambria"/>
              </a:rPr>
              <a:t>=010. </a:t>
            </a:r>
            <a:r>
              <a:rPr lang="en-US" altLang="ja-JP" sz="1400" dirty="0">
                <a:solidFill>
                  <a:srgbClr val="9008B8"/>
                </a:solidFill>
                <a:latin typeface="Calibri"/>
              </a:rPr>
              <a:t>(Caution - this is simple and obvious for </a:t>
            </a:r>
            <a:r>
              <a:rPr lang="en-US" altLang="ja-JP" sz="1400" dirty="0" err="1">
                <a:solidFill>
                  <a:srgbClr val="9008B8"/>
                </a:solidFill>
                <a:latin typeface="Calibri"/>
              </a:rPr>
              <a:t>cubics</a:t>
            </a:r>
            <a:r>
              <a:rPr lang="en-US" altLang="ja-JP" sz="1400" dirty="0">
                <a:solidFill>
                  <a:srgbClr val="9008B8"/>
                </a:solidFill>
                <a:latin typeface="Calibri"/>
              </a:rPr>
              <a:t>.  For low symmetry crystals, these are Cartesian </a:t>
            </a:r>
            <a:r>
              <a:rPr lang="en-US" altLang="ja-JP" sz="1400" i="1" dirty="0" err="1">
                <a:solidFill>
                  <a:srgbClr val="9008B8"/>
                </a:solidFill>
                <a:latin typeface="Cambria"/>
                <a:cs typeface="Cambria"/>
              </a:rPr>
              <a:t>x</a:t>
            </a:r>
            <a:r>
              <a:rPr lang="en-US" altLang="ja-JP" sz="1400" dirty="0">
                <a:solidFill>
                  <a:srgbClr val="9008B8"/>
                </a:solidFill>
                <a:latin typeface="Calibri"/>
              </a:rPr>
              <a:t> and </a:t>
            </a:r>
            <a:r>
              <a:rPr lang="en-US" altLang="ja-JP" sz="1400" i="1" dirty="0" err="1">
                <a:solidFill>
                  <a:srgbClr val="9008B8"/>
                </a:solidFill>
                <a:latin typeface="Cambria"/>
                <a:cs typeface="Cambria"/>
              </a:rPr>
              <a:t>y</a:t>
            </a:r>
            <a:r>
              <a:rPr lang="en-US" altLang="ja-JP" sz="1400" dirty="0">
                <a:solidFill>
                  <a:srgbClr val="9008B8"/>
                </a:solidFill>
                <a:latin typeface="Calibri"/>
              </a:rPr>
              <a:t>, which may or may not correspond to the </a:t>
            </a:r>
            <a:r>
              <a:rPr lang="en-US" altLang="ja-JP" sz="1400" i="1" dirty="0">
                <a:solidFill>
                  <a:srgbClr val="9008B8"/>
                </a:solidFill>
                <a:latin typeface="Cambria"/>
                <a:cs typeface="Cambria"/>
              </a:rPr>
              <a:t>a</a:t>
            </a:r>
            <a:r>
              <a:rPr lang="en-US" altLang="ja-JP" sz="1400" dirty="0">
                <a:solidFill>
                  <a:srgbClr val="9008B8"/>
                </a:solidFill>
                <a:latin typeface="Calibri"/>
              </a:rPr>
              <a:t> and </a:t>
            </a:r>
            <a:r>
              <a:rPr lang="en-US" altLang="ja-JP" sz="1400" i="1" dirty="0" err="1">
                <a:solidFill>
                  <a:srgbClr val="9008B8"/>
                </a:solidFill>
                <a:latin typeface="Cambria"/>
                <a:cs typeface="Cambria"/>
              </a:rPr>
              <a:t>b</a:t>
            </a:r>
            <a:r>
              <a:rPr lang="en-US" altLang="ja-JP" sz="1400" dirty="0">
                <a:solidFill>
                  <a:srgbClr val="9008B8"/>
                </a:solidFill>
                <a:latin typeface="Calibri"/>
              </a:rPr>
              <a:t> crystal axes.  The location of Cartesian </a:t>
            </a:r>
            <a:r>
              <a:rPr lang="en-US" altLang="ja-JP" sz="1400" i="1" dirty="0" err="1">
                <a:solidFill>
                  <a:srgbClr val="9008B8"/>
                </a:solidFill>
                <a:latin typeface="Cambria"/>
                <a:cs typeface="Cambria"/>
              </a:rPr>
              <a:t>x</a:t>
            </a:r>
            <a:r>
              <a:rPr lang="en-US" altLang="ja-JP" sz="1400" dirty="0">
                <a:solidFill>
                  <a:srgbClr val="9008B8"/>
                </a:solidFill>
                <a:latin typeface="Calibri"/>
              </a:rPr>
              <a:t> and </a:t>
            </a:r>
            <a:r>
              <a:rPr lang="en-US" altLang="ja-JP" sz="1400" i="1" dirty="0" err="1">
                <a:solidFill>
                  <a:srgbClr val="9008B8"/>
                </a:solidFill>
                <a:latin typeface="Cambria"/>
                <a:cs typeface="Cambria"/>
              </a:rPr>
              <a:t>y</a:t>
            </a:r>
            <a:r>
              <a:rPr lang="en-US" altLang="ja-JP" sz="1400" dirty="0">
                <a:solidFill>
                  <a:srgbClr val="9008B8"/>
                </a:solidFill>
                <a:latin typeface="Calibri"/>
              </a:rPr>
              <a:t> for hexagonal systems requires particular care!)</a:t>
            </a:r>
            <a:endParaRPr lang="en-US" altLang="ja-JP" sz="1400" dirty="0">
              <a:latin typeface="Calibri"/>
            </a:endParaRPr>
          </a:p>
          <a:p>
            <a:pPr marL="342900" indent="-342900">
              <a:lnSpc>
                <a:spcPct val="90000"/>
              </a:lnSpc>
              <a:spcBef>
                <a:spcPct val="20000"/>
              </a:spcBef>
              <a:buFontTx/>
              <a:buChar char="•"/>
            </a:pPr>
            <a:r>
              <a:rPr lang="en-US" altLang="ja-JP" sz="1400" dirty="0">
                <a:latin typeface="Calibri"/>
              </a:rPr>
              <a:t>Note: why do we use the transformation (passive rotation)?! One way to understand this is to recall that the orientation is, by convention (in materials science), written as an axis transformation from sample axes to crystal axes.  </a:t>
            </a:r>
            <a:r>
              <a:rPr lang="en-US" altLang="ja-JP" sz="1400" dirty="0">
                <a:solidFill>
                  <a:srgbClr val="9008B8"/>
                </a:solidFill>
                <a:latin typeface="Calibri"/>
              </a:rPr>
              <a:t>For the inverse pole figure, we are transforming a sample direction into crystal axes so we can use the </a:t>
            </a:r>
            <a:r>
              <a:rPr lang="en-US" altLang="ja-JP" sz="1400" dirty="0" smtClean="0">
                <a:solidFill>
                  <a:srgbClr val="9008B8"/>
                </a:solidFill>
                <a:latin typeface="Calibri"/>
              </a:rPr>
              <a:t>orientation matrix </a:t>
            </a:r>
            <a:r>
              <a:rPr lang="en-US" altLang="ja-JP" sz="1400" dirty="0">
                <a:solidFill>
                  <a:srgbClr val="9008B8"/>
                </a:solidFill>
                <a:latin typeface="Calibri"/>
              </a:rPr>
              <a:t>directly</a:t>
            </a:r>
            <a:r>
              <a:rPr lang="en-US" altLang="ja-JP" sz="1400" dirty="0">
                <a:latin typeface="Calibri"/>
              </a:rPr>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p:spPr>
        <p:txBody>
          <a:bodyPr/>
          <a:lstStyle/>
          <a:p>
            <a:fld id="{F2C39F32-2D42-4647-AAAB-89093DFDE7F1}" type="slidenum">
              <a:rPr lang="en-US" altLang="ja-JP" smtClean="0"/>
              <a:pPr/>
              <a:t>38</a:t>
            </a:fld>
            <a:endParaRPr lang="en-US" altLang="ja-JP" smtClean="0"/>
          </a:p>
        </p:txBody>
      </p:sp>
      <p:sp>
        <p:nvSpPr>
          <p:cNvPr id="49155" name="Rectangle 2"/>
          <p:cNvSpPr>
            <a:spLocks noGrp="1" noChangeArrowheads="1"/>
          </p:cNvSpPr>
          <p:nvPr>
            <p:ph type="title"/>
          </p:nvPr>
        </p:nvSpPr>
        <p:spPr>
          <a:xfrm>
            <a:off x="685800" y="0"/>
            <a:ext cx="7772400" cy="990600"/>
          </a:xfrm>
        </p:spPr>
        <p:txBody>
          <a:bodyPr/>
          <a:lstStyle/>
          <a:p>
            <a:r>
              <a:rPr lang="en-US" altLang="ja-JP"/>
              <a:t>Summary</a:t>
            </a:r>
          </a:p>
        </p:txBody>
      </p:sp>
      <p:sp>
        <p:nvSpPr>
          <p:cNvPr id="49156" name="Rectangle 3"/>
          <p:cNvSpPr>
            <a:spLocks noGrp="1" noChangeArrowheads="1"/>
          </p:cNvSpPr>
          <p:nvPr>
            <p:ph type="body" idx="1"/>
          </p:nvPr>
        </p:nvSpPr>
        <p:spPr>
          <a:xfrm>
            <a:off x="381000" y="838200"/>
            <a:ext cx="8458200" cy="5486400"/>
          </a:xfrm>
        </p:spPr>
        <p:txBody>
          <a:bodyPr/>
          <a:lstStyle/>
          <a:p>
            <a:r>
              <a:rPr lang="en-US" altLang="ja-JP" sz="2400" dirty="0" smtClean="0"/>
              <a:t>The </a:t>
            </a:r>
            <a:r>
              <a:rPr lang="en-US" altLang="ja-JP" sz="2400" b="1" dirty="0" smtClean="0"/>
              <a:t>pole figure </a:t>
            </a:r>
            <a:r>
              <a:rPr lang="en-US" altLang="ja-JP" sz="2400" dirty="0" smtClean="0"/>
              <a:t>is explained as a plot in which poles of crystal planes are projected (stereographic or equal area) onto a circular plot with the sample axes as the reference frame.  If data is taken from an experiment or a large number of poles are binned, contour plots are displayed.</a:t>
            </a:r>
            <a:endParaRPr lang="en-US" altLang="ja-JP" sz="2400" dirty="0"/>
          </a:p>
          <a:p>
            <a:r>
              <a:rPr lang="en-US" altLang="ja-JP" sz="2400" dirty="0" smtClean="0"/>
              <a:t>A method to compute the positions of poles in such a figure is described, based on transforming the coefficients of a crystal plane normal to the sample frame.</a:t>
            </a:r>
          </a:p>
          <a:p>
            <a:r>
              <a:rPr lang="en-US" altLang="ja-JP" sz="2400" dirty="0" smtClean="0"/>
              <a:t>The typical </a:t>
            </a:r>
            <a:r>
              <a:rPr lang="en-US" altLang="ja-JP" sz="2400" b="1" dirty="0" smtClean="0"/>
              <a:t>reflection mode </a:t>
            </a:r>
            <a:r>
              <a:rPr lang="en-US" altLang="ja-JP" sz="2400" dirty="0" smtClean="0"/>
              <a:t>for measuring pole figures with x-ray diffraction is described, along with the need for a defocussing correction and normalization to obtain units of multiples of a random density (MRD).</a:t>
            </a:r>
            <a:endParaRPr lang="en-US" altLang="ja-JP" sz="2400" dirty="0"/>
          </a:p>
          <a:p>
            <a:r>
              <a:rPr lang="en-US" altLang="ja-JP" sz="2400" dirty="0" smtClean="0"/>
              <a:t>The </a:t>
            </a:r>
            <a:r>
              <a:rPr lang="en-US" altLang="ja-JP" sz="2400" b="1" dirty="0" smtClean="0"/>
              <a:t>inverse pole figure </a:t>
            </a:r>
            <a:r>
              <a:rPr lang="en-US" altLang="ja-JP" sz="2400" dirty="0" smtClean="0"/>
              <a:t>is described in which sample directions are plotted in the crystal frame (also as a stereographic or equal area projection), along with the calculation method.</a:t>
            </a:r>
            <a:endParaRPr lang="en-US" altLang="ja-JP" sz="2400"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p>
            <a:fld id="{318D5904-5E2E-814B-8258-5CC4E766C6C2}" type="slidenum">
              <a:rPr lang="en-US" altLang="ja-JP" smtClean="0"/>
              <a:pPr/>
              <a:t>39</a:t>
            </a:fld>
            <a:endParaRPr lang="en-US" altLang="ja-JP" smtClean="0"/>
          </a:p>
        </p:txBody>
      </p:sp>
      <p:sp>
        <p:nvSpPr>
          <p:cNvPr id="50179" name="Rectangle 2"/>
          <p:cNvSpPr>
            <a:spLocks noGrp="1" noChangeArrowheads="1"/>
          </p:cNvSpPr>
          <p:nvPr>
            <p:ph type="title"/>
          </p:nvPr>
        </p:nvSpPr>
        <p:spPr/>
        <p:txBody>
          <a:bodyPr/>
          <a:lstStyle/>
          <a:p>
            <a:r>
              <a:rPr lang="en-US" altLang="ja-JP"/>
              <a:t>Supplemental Slides</a:t>
            </a:r>
          </a:p>
        </p:txBody>
      </p:sp>
      <p:sp>
        <p:nvSpPr>
          <p:cNvPr id="50180" name="Rectangle 3"/>
          <p:cNvSpPr>
            <a:spLocks noGrp="1" noChangeArrowheads="1"/>
          </p:cNvSpPr>
          <p:nvPr>
            <p:ph type="body" idx="1"/>
          </p:nvPr>
        </p:nvSpPr>
        <p:spPr/>
        <p:txBody>
          <a:bodyPr/>
          <a:lstStyle/>
          <a:p>
            <a:r>
              <a:rPr lang="en-US" altLang="ja-JP"/>
              <a:t>The following slides contain revision material about Miller indices from the first two lectures.</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In Class Questions: 2</a:t>
            </a:r>
            <a:endParaRPr lang="ja-JP" altLang="en-US" dirty="0"/>
          </a:p>
        </p:txBody>
      </p:sp>
      <p:sp>
        <p:nvSpPr>
          <p:cNvPr id="3" name="Content Placeholder 2"/>
          <p:cNvSpPr>
            <a:spLocks noGrp="1"/>
          </p:cNvSpPr>
          <p:nvPr>
            <p:ph idx="1"/>
          </p:nvPr>
        </p:nvSpPr>
        <p:spPr/>
        <p:txBody>
          <a:bodyPr/>
          <a:lstStyle/>
          <a:p>
            <a:r>
              <a:rPr lang="en-US" altLang="ja-JP" dirty="0" smtClean="0"/>
              <a:t>How does the stereographic projection work?</a:t>
            </a:r>
          </a:p>
          <a:p>
            <a:r>
              <a:rPr lang="en-US" altLang="ja-JP" dirty="0" smtClean="0"/>
              <a:t>How does the equal area projection work?</a:t>
            </a:r>
          </a:p>
          <a:p>
            <a:r>
              <a:rPr lang="en-US" altLang="ja-JP" dirty="0" smtClean="0"/>
              <a:t>Given an orientation (e.g. the orientation matrix), how do you calculate the positions of the poles in a pole figure?</a:t>
            </a:r>
          </a:p>
          <a:p>
            <a:r>
              <a:rPr lang="en-US" altLang="ja-JP" dirty="0" smtClean="0"/>
              <a:t>How do you compute an inverse pole figure?</a:t>
            </a:r>
          </a:p>
          <a:p>
            <a:r>
              <a:rPr lang="en-US" altLang="ja-JP" dirty="0" smtClean="0"/>
              <a:t>How does one normalize the data for a pole figure to obtain “multiples of a random density (MRD)”?</a:t>
            </a:r>
            <a:endParaRPr lang="ja-JP" altLang="en-US" dirty="0"/>
          </a:p>
        </p:txBody>
      </p:sp>
      <p:sp>
        <p:nvSpPr>
          <p:cNvPr id="4" name="Slide Number Placeholder 3"/>
          <p:cNvSpPr>
            <a:spLocks noGrp="1"/>
          </p:cNvSpPr>
          <p:nvPr>
            <p:ph type="sldNum" sz="quarter" idx="12"/>
          </p:nvPr>
        </p:nvSpPr>
        <p:spPr/>
        <p:txBody>
          <a:bodyPr/>
          <a:lstStyle/>
          <a:p>
            <a:fld id="{81C3C2F2-21B1-9749-AFC2-84CD30EBC86E}" type="slidenum">
              <a:rPr lang="en-US" altLang="ja-JP" smtClean="0"/>
              <a:pPr/>
              <a:t>4</a:t>
            </a:fld>
            <a:endParaRPr lang="en-US" altLang="ja-JP"/>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Slide Number Placeholder 5"/>
          <p:cNvSpPr>
            <a:spLocks noGrp="1"/>
          </p:cNvSpPr>
          <p:nvPr>
            <p:ph type="sldNum" sz="quarter" idx="12"/>
          </p:nvPr>
        </p:nvSpPr>
        <p:spPr>
          <a:noFill/>
        </p:spPr>
        <p:txBody>
          <a:bodyPr/>
          <a:lstStyle/>
          <a:p>
            <a:fld id="{E958774A-EF64-6D4D-9091-FA8417AD8168}" type="slidenum">
              <a:rPr lang="en-US" altLang="ja-JP" smtClean="0"/>
              <a:pPr/>
              <a:t>40</a:t>
            </a:fld>
            <a:endParaRPr lang="en-US" altLang="ja-JP" smtClean="0"/>
          </a:p>
        </p:txBody>
      </p:sp>
      <p:sp>
        <p:nvSpPr>
          <p:cNvPr id="51204" name="Rectangle 2"/>
          <p:cNvSpPr>
            <a:spLocks noGrp="1" noChangeArrowheads="1"/>
          </p:cNvSpPr>
          <p:nvPr>
            <p:ph type="title"/>
          </p:nvPr>
        </p:nvSpPr>
        <p:spPr/>
        <p:txBody>
          <a:bodyPr/>
          <a:lstStyle/>
          <a:p>
            <a:r>
              <a:rPr lang="en-US" altLang="ja-JP"/>
              <a:t>Miller Indices</a:t>
            </a:r>
          </a:p>
        </p:txBody>
      </p:sp>
      <p:sp>
        <p:nvSpPr>
          <p:cNvPr id="51205" name="Rectangle 3"/>
          <p:cNvSpPr>
            <a:spLocks noGrp="1" noChangeArrowheads="1"/>
          </p:cNvSpPr>
          <p:nvPr>
            <p:ph type="body" idx="1"/>
          </p:nvPr>
        </p:nvSpPr>
        <p:spPr>
          <a:xfrm>
            <a:off x="685800" y="1524000"/>
            <a:ext cx="7772400" cy="4114800"/>
          </a:xfrm>
        </p:spPr>
        <p:txBody>
          <a:bodyPr/>
          <a:lstStyle/>
          <a:p>
            <a:r>
              <a:rPr lang="en-US" altLang="ja-JP" sz="2400"/>
              <a:t>Cubic system: directions, [uvw], are equivalent to planes, (hkl).</a:t>
            </a:r>
          </a:p>
          <a:p>
            <a:r>
              <a:rPr lang="en-US" altLang="ja-JP" sz="2400"/>
              <a:t>Miller indices for a plane specify reciprocals of intercepts on each axis.</a:t>
            </a:r>
          </a:p>
        </p:txBody>
      </p:sp>
      <p:graphicFrame>
        <p:nvGraphicFramePr>
          <p:cNvPr id="51202" name="Object 2"/>
          <p:cNvGraphicFramePr>
            <a:graphicFrameLocks noChangeAspect="1"/>
          </p:cNvGraphicFramePr>
          <p:nvPr/>
        </p:nvGraphicFramePr>
        <p:xfrm>
          <a:off x="1827213" y="3446463"/>
          <a:ext cx="5487987" cy="3106737"/>
        </p:xfrm>
        <a:graphic>
          <a:graphicData uri="http://schemas.openxmlformats.org/presentationml/2006/ole">
            <mc:AlternateContent xmlns:mc="http://schemas.openxmlformats.org/markup-compatibility/2006">
              <mc:Choice xmlns:v="urn:schemas-microsoft-com:vml" Requires="v">
                <p:oleObj spid="_x0000_s51220" name="Document" r:id="rId3" imgW="5486400" imgH="3105912" progId="Word.Document.8">
                  <p:embed/>
                </p:oleObj>
              </mc:Choice>
              <mc:Fallback>
                <p:oleObj name="Document" r:id="rId3" imgW="5486400" imgH="3105912"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7213" y="3446463"/>
                        <a:ext cx="5487987" cy="310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lide Number Placeholder 5"/>
          <p:cNvSpPr>
            <a:spLocks noGrp="1"/>
          </p:cNvSpPr>
          <p:nvPr>
            <p:ph type="sldNum" sz="quarter" idx="12"/>
          </p:nvPr>
        </p:nvSpPr>
        <p:spPr>
          <a:noFill/>
        </p:spPr>
        <p:txBody>
          <a:bodyPr/>
          <a:lstStyle/>
          <a:p>
            <a:fld id="{7E9996EE-D748-1343-9414-70D1C8938980}" type="slidenum">
              <a:rPr lang="en-US" altLang="ja-JP" smtClean="0"/>
              <a:pPr/>
              <a:t>41</a:t>
            </a:fld>
            <a:endParaRPr lang="en-US" altLang="ja-JP" smtClean="0"/>
          </a:p>
        </p:txBody>
      </p:sp>
      <p:sp>
        <p:nvSpPr>
          <p:cNvPr id="52228" name="Rectangle 2"/>
          <p:cNvSpPr>
            <a:spLocks noGrp="1" noChangeArrowheads="1"/>
          </p:cNvSpPr>
          <p:nvPr>
            <p:ph type="title"/>
          </p:nvPr>
        </p:nvSpPr>
        <p:spPr/>
        <p:txBody>
          <a:bodyPr/>
          <a:lstStyle/>
          <a:p>
            <a:r>
              <a:rPr lang="en-US" altLang="ja-JP"/>
              <a:t>Miller &lt;-&gt; vectors</a:t>
            </a:r>
          </a:p>
        </p:txBody>
      </p:sp>
      <p:sp>
        <p:nvSpPr>
          <p:cNvPr id="52229" name="Rectangle 3"/>
          <p:cNvSpPr>
            <a:spLocks noGrp="1" noChangeArrowheads="1"/>
          </p:cNvSpPr>
          <p:nvPr>
            <p:ph type="body" idx="1"/>
          </p:nvPr>
        </p:nvSpPr>
        <p:spPr/>
        <p:txBody>
          <a:bodyPr/>
          <a:lstStyle/>
          <a:p>
            <a:r>
              <a:rPr lang="en-US" altLang="ja-JP" dirty="0"/>
              <a:t>Miller indices [integer representation of direction cosines] can be converted to a unit vector, </a:t>
            </a:r>
            <a:r>
              <a:rPr lang="en-US" altLang="ja-JP" b="1" dirty="0">
                <a:ea typeface="Cambria"/>
                <a:cs typeface="Cambria"/>
              </a:rPr>
              <a:t>n</a:t>
            </a:r>
            <a:r>
              <a:rPr lang="en-US" altLang="ja-JP" dirty="0"/>
              <a:t>: {similar for [</a:t>
            </a:r>
            <a:r>
              <a:rPr lang="en-US" altLang="ja-JP" dirty="0" err="1"/>
              <a:t>uvw</a:t>
            </a:r>
            <a:r>
              <a:rPr lang="en-US" altLang="ja-JP" dirty="0"/>
              <a:t>]}.</a:t>
            </a:r>
          </a:p>
        </p:txBody>
      </p:sp>
      <p:graphicFrame>
        <p:nvGraphicFramePr>
          <p:cNvPr id="52226" name="Object 2"/>
          <p:cNvGraphicFramePr>
            <a:graphicFrameLocks noChangeAspect="1"/>
          </p:cNvGraphicFramePr>
          <p:nvPr/>
        </p:nvGraphicFramePr>
        <p:xfrm>
          <a:off x="1741488" y="3778250"/>
          <a:ext cx="5691187" cy="2074863"/>
        </p:xfrm>
        <a:graphic>
          <a:graphicData uri="http://schemas.openxmlformats.org/presentationml/2006/ole">
            <mc:AlternateContent xmlns:mc="http://schemas.openxmlformats.org/markup-compatibility/2006">
              <mc:Choice xmlns:v="urn:schemas-microsoft-com:vml" Requires="v">
                <p:oleObj spid="_x0000_s52244" name="Equation" r:id="rId3" imgW="1092200" imgH="406400" progId="Equation.3">
                  <p:embed/>
                </p:oleObj>
              </mc:Choice>
              <mc:Fallback>
                <p:oleObj name="Equation" r:id="rId3" imgW="1092200" imgH="406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1488" y="3778250"/>
                        <a:ext cx="5691187" cy="2074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p>
            <a:fld id="{8F0D5324-FC51-0E4E-B3D3-ABC9C91CBB96}" type="slidenum">
              <a:rPr lang="en-US" altLang="ja-JP" smtClean="0"/>
              <a:pPr/>
              <a:t>42</a:t>
            </a:fld>
            <a:endParaRPr lang="en-US" altLang="ja-JP" smtClean="0"/>
          </a:p>
        </p:txBody>
      </p:sp>
      <p:sp>
        <p:nvSpPr>
          <p:cNvPr id="28675" name="Rectangle 2"/>
          <p:cNvSpPr>
            <a:spLocks noGrp="1" noChangeArrowheads="1"/>
          </p:cNvSpPr>
          <p:nvPr>
            <p:ph type="title"/>
          </p:nvPr>
        </p:nvSpPr>
        <p:spPr>
          <a:xfrm>
            <a:off x="647700" y="0"/>
            <a:ext cx="7772400" cy="1143000"/>
          </a:xfrm>
        </p:spPr>
        <p:txBody>
          <a:bodyPr/>
          <a:lstStyle/>
          <a:p>
            <a:r>
              <a:rPr lang="en-US" altLang="ja-JP"/>
              <a:t>Miller indices of a pole</a:t>
            </a:r>
          </a:p>
        </p:txBody>
      </p:sp>
      <p:pic>
        <p:nvPicPr>
          <p:cNvPr id="28676" name="Picture 3" descr="Miller_Index_Defn"/>
          <p:cNvPicPr>
            <a:picLocks noChangeAspect="1" noChangeArrowheads="1"/>
          </p:cNvPicPr>
          <p:nvPr/>
        </p:nvPicPr>
        <p:blipFill>
          <a:blip r:embed="rId2"/>
          <a:srcRect/>
          <a:stretch>
            <a:fillRect/>
          </a:stretch>
        </p:blipFill>
        <p:spPr bwMode="auto">
          <a:xfrm>
            <a:off x="609600" y="2805113"/>
            <a:ext cx="5867400" cy="3900487"/>
          </a:xfrm>
          <a:prstGeom prst="rect">
            <a:avLst/>
          </a:prstGeom>
          <a:noFill/>
          <a:ln w="9525">
            <a:noFill/>
            <a:miter lim="800000"/>
            <a:headEnd/>
            <a:tailEnd/>
          </a:ln>
        </p:spPr>
      </p:pic>
      <p:sp>
        <p:nvSpPr>
          <p:cNvPr id="28677" name="Text Box 4"/>
          <p:cNvSpPr txBox="1">
            <a:spLocks noChangeArrowheads="1"/>
          </p:cNvSpPr>
          <p:nvPr/>
        </p:nvSpPr>
        <p:spPr bwMode="auto">
          <a:xfrm>
            <a:off x="593725" y="990600"/>
            <a:ext cx="8245475" cy="1815882"/>
          </a:xfrm>
          <a:prstGeom prst="rect">
            <a:avLst/>
          </a:prstGeom>
          <a:noFill/>
          <a:ln w="9525">
            <a:noFill/>
            <a:miter lim="800000"/>
            <a:headEnd/>
            <a:tailEnd/>
          </a:ln>
        </p:spPr>
        <p:txBody>
          <a:bodyPr>
            <a:prstTxWarp prst="textNoShape">
              <a:avLst/>
            </a:prstTxWarp>
            <a:spAutoFit/>
          </a:bodyPr>
          <a:lstStyle/>
          <a:p>
            <a:r>
              <a:rPr lang="en-US" altLang="ja-JP" sz="1600" b="1" dirty="0">
                <a:latin typeface="Calibri"/>
              </a:rPr>
              <a:t>Miller indices </a:t>
            </a:r>
            <a:r>
              <a:rPr lang="en-US" altLang="ja-JP" sz="1600" dirty="0">
                <a:latin typeface="Calibri"/>
              </a:rPr>
              <a:t>are a convenient way to represent a </a:t>
            </a:r>
            <a:r>
              <a:rPr lang="en-US" altLang="ja-JP" sz="1600" b="1" dirty="0">
                <a:latin typeface="Calibri"/>
              </a:rPr>
              <a:t>direction </a:t>
            </a:r>
            <a:r>
              <a:rPr lang="en-US" altLang="ja-JP" sz="1600" dirty="0">
                <a:latin typeface="Calibri"/>
              </a:rPr>
              <a:t>or a </a:t>
            </a:r>
            <a:r>
              <a:rPr lang="en-US" altLang="ja-JP" sz="1600" b="1" dirty="0">
                <a:latin typeface="Calibri"/>
              </a:rPr>
              <a:t>plane normal </a:t>
            </a:r>
            <a:r>
              <a:rPr lang="en-US" altLang="ja-JP" sz="1600" dirty="0">
                <a:latin typeface="Calibri"/>
              </a:rPr>
              <a:t>in a crystal, based on </a:t>
            </a:r>
            <a:r>
              <a:rPr lang="en-US" altLang="ja-JP" sz="1600" b="1" dirty="0">
                <a:latin typeface="Calibri"/>
              </a:rPr>
              <a:t>integer multiples </a:t>
            </a:r>
            <a:r>
              <a:rPr lang="en-US" altLang="ja-JP" sz="1600" dirty="0">
                <a:latin typeface="Calibri"/>
              </a:rPr>
              <a:t>of the </a:t>
            </a:r>
            <a:r>
              <a:rPr lang="en-US" altLang="ja-JP" sz="1600" b="1" dirty="0">
                <a:latin typeface="Calibri"/>
              </a:rPr>
              <a:t>repeat distance </a:t>
            </a:r>
            <a:r>
              <a:rPr lang="en-US" altLang="ja-JP" sz="1600" dirty="0">
                <a:latin typeface="Calibri"/>
              </a:rPr>
              <a:t>parallel to each axis of the </a:t>
            </a:r>
            <a:r>
              <a:rPr lang="en-US" altLang="ja-JP" sz="1600" b="1" dirty="0">
                <a:latin typeface="Calibri"/>
              </a:rPr>
              <a:t>unit cell </a:t>
            </a:r>
            <a:r>
              <a:rPr lang="en-US" altLang="ja-JP" sz="1600" dirty="0">
                <a:latin typeface="Calibri"/>
              </a:rPr>
              <a:t>of the </a:t>
            </a:r>
            <a:r>
              <a:rPr lang="en-US" altLang="ja-JP" sz="1600" b="1" dirty="0">
                <a:latin typeface="Calibri"/>
              </a:rPr>
              <a:t>crystal lattice</a:t>
            </a:r>
            <a:r>
              <a:rPr lang="en-US" altLang="ja-JP" sz="1600" dirty="0">
                <a:latin typeface="Calibri"/>
              </a:rPr>
              <a:t>.  This is simple to understand for cubic systems with </a:t>
            </a:r>
            <a:r>
              <a:rPr lang="en-US" altLang="ja-JP" sz="1600" dirty="0" err="1">
                <a:latin typeface="Calibri"/>
              </a:rPr>
              <a:t>equiaxed</a:t>
            </a:r>
            <a:r>
              <a:rPr lang="en-US" altLang="ja-JP" sz="1600" dirty="0">
                <a:latin typeface="Calibri"/>
              </a:rPr>
              <a:t> Cartesian  coordinate systems but is more complicated for systems with lower crystal symmetry.  </a:t>
            </a:r>
            <a:r>
              <a:rPr lang="en-US" altLang="ja-JP" sz="1600" b="1" dirty="0">
                <a:latin typeface="Calibri"/>
              </a:rPr>
              <a:t>Directions</a:t>
            </a:r>
            <a:r>
              <a:rPr lang="en-US" altLang="ja-JP" sz="1600" dirty="0">
                <a:latin typeface="Calibri"/>
              </a:rPr>
              <a:t> are simply defined by the set of multiples of lattice repeats in each direction.  </a:t>
            </a:r>
            <a:r>
              <a:rPr lang="en-US" altLang="ja-JP" sz="1600" b="1" dirty="0">
                <a:latin typeface="Calibri"/>
              </a:rPr>
              <a:t>Plane </a:t>
            </a:r>
            <a:r>
              <a:rPr lang="en-US" altLang="ja-JP" sz="1600" b="1" dirty="0" err="1">
                <a:latin typeface="Calibri"/>
              </a:rPr>
              <a:t>normals</a:t>
            </a:r>
            <a:r>
              <a:rPr lang="en-US" altLang="ja-JP" sz="1600" dirty="0">
                <a:latin typeface="Calibri"/>
              </a:rPr>
              <a:t> are defined in terms of </a:t>
            </a:r>
            <a:r>
              <a:rPr lang="en-US" altLang="ja-JP" sz="1600" b="1" dirty="0">
                <a:latin typeface="Calibri"/>
              </a:rPr>
              <a:t>reciprocal </a:t>
            </a:r>
            <a:r>
              <a:rPr lang="en-US" altLang="ja-JP" sz="1600" dirty="0">
                <a:latin typeface="Calibri"/>
              </a:rPr>
              <a:t>intercepts on each axis of the unit cell.  In </a:t>
            </a:r>
            <a:r>
              <a:rPr lang="en-US" altLang="ja-JP" sz="1600" b="1" dirty="0">
                <a:latin typeface="Calibri"/>
              </a:rPr>
              <a:t>cubic</a:t>
            </a:r>
            <a:r>
              <a:rPr lang="en-US" altLang="ja-JP" sz="1600" dirty="0">
                <a:latin typeface="Calibri"/>
              </a:rPr>
              <a:t> materials only, plane </a:t>
            </a:r>
            <a:r>
              <a:rPr lang="en-US" altLang="ja-JP" sz="1600" dirty="0" err="1">
                <a:latin typeface="Calibri"/>
              </a:rPr>
              <a:t>normals</a:t>
            </a:r>
            <a:r>
              <a:rPr lang="en-US" altLang="ja-JP" sz="1600" dirty="0">
                <a:latin typeface="Calibri"/>
              </a:rPr>
              <a:t> are parallel to directions with the same Miller indices.</a:t>
            </a:r>
          </a:p>
        </p:txBody>
      </p:sp>
      <p:sp>
        <p:nvSpPr>
          <p:cNvPr id="28678" name="Text Box 5"/>
          <p:cNvSpPr txBox="1">
            <a:spLocks noChangeArrowheads="1"/>
          </p:cNvSpPr>
          <p:nvPr/>
        </p:nvSpPr>
        <p:spPr bwMode="auto">
          <a:xfrm>
            <a:off x="6629400" y="3189288"/>
            <a:ext cx="2362200" cy="2677656"/>
          </a:xfrm>
          <a:prstGeom prst="rect">
            <a:avLst/>
          </a:prstGeom>
          <a:noFill/>
          <a:ln w="9525">
            <a:noFill/>
            <a:miter lim="800000"/>
            <a:headEnd/>
            <a:tailEnd/>
          </a:ln>
        </p:spPr>
        <p:txBody>
          <a:bodyPr>
            <a:prstTxWarp prst="textNoShape">
              <a:avLst/>
            </a:prstTxWarp>
            <a:spAutoFit/>
          </a:bodyPr>
          <a:lstStyle/>
          <a:p>
            <a:r>
              <a:rPr lang="en-US" altLang="ja-JP" sz="1200" dirty="0">
                <a:latin typeface="Calibri"/>
              </a:rPr>
              <a:t>When a plane is written with parentheses, (</a:t>
            </a:r>
            <a:r>
              <a:rPr lang="en-US" altLang="ja-JP" sz="1200" dirty="0" err="1">
                <a:latin typeface="Calibri"/>
              </a:rPr>
              <a:t>hkl</a:t>
            </a:r>
            <a:r>
              <a:rPr lang="en-US" altLang="ja-JP" sz="1200" dirty="0">
                <a:latin typeface="Calibri"/>
              </a:rPr>
              <a:t>), this indicates a particular plane normal: by contrast when it is written with curly braces, {</a:t>
            </a:r>
            <a:r>
              <a:rPr lang="en-US" altLang="ja-JP" sz="1200" dirty="0" err="1">
                <a:latin typeface="Calibri"/>
              </a:rPr>
              <a:t>hkl</a:t>
            </a:r>
            <a:r>
              <a:rPr lang="en-US" altLang="ja-JP" sz="1200" dirty="0">
                <a:latin typeface="Calibri"/>
              </a:rPr>
              <a:t>}, this denotes a the family of planes related by the crystal symmetry.  Similarly a direction written as [</a:t>
            </a:r>
            <a:r>
              <a:rPr lang="en-US" altLang="ja-JP" sz="1200" dirty="0" err="1">
                <a:latin typeface="Calibri"/>
              </a:rPr>
              <a:t>uvw</a:t>
            </a:r>
            <a:r>
              <a:rPr lang="en-US" altLang="ja-JP" sz="1200" dirty="0">
                <a:latin typeface="Calibri"/>
              </a:rPr>
              <a:t>] with square brackets indicates a particular direction whereas writing within angle brackets , &lt;</a:t>
            </a:r>
            <a:r>
              <a:rPr lang="en-US" altLang="ja-JP" sz="1200" dirty="0" err="1">
                <a:latin typeface="Calibri"/>
              </a:rPr>
              <a:t>uvw</a:t>
            </a:r>
            <a:r>
              <a:rPr lang="en-US" altLang="ja-JP" sz="1200" dirty="0">
                <a:latin typeface="Calibri"/>
              </a:rPr>
              <a:t>&gt; indicates the family of directions related by the crystal symmetry.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p:spPr>
        <p:txBody>
          <a:bodyPr/>
          <a:lstStyle/>
          <a:p>
            <a:fld id="{2D989700-26E4-C643-9453-2700D33B6F0F}" type="slidenum">
              <a:rPr lang="en-US" altLang="ja-JP" smtClean="0"/>
              <a:pPr/>
              <a:t>43</a:t>
            </a:fld>
            <a:endParaRPr lang="en-US" altLang="ja-JP" smtClean="0"/>
          </a:p>
        </p:txBody>
      </p:sp>
      <p:sp>
        <p:nvSpPr>
          <p:cNvPr id="53251" name="Rectangle 2"/>
          <p:cNvSpPr>
            <a:spLocks noGrp="1" noChangeArrowheads="1"/>
          </p:cNvSpPr>
          <p:nvPr>
            <p:ph type="title"/>
          </p:nvPr>
        </p:nvSpPr>
        <p:spPr/>
        <p:txBody>
          <a:bodyPr/>
          <a:lstStyle/>
          <a:p>
            <a:r>
              <a:rPr lang="en-US" altLang="ja-JP"/>
              <a:t>Miller Index Definition of Texture Component</a:t>
            </a:r>
          </a:p>
        </p:txBody>
      </p:sp>
      <p:sp>
        <p:nvSpPr>
          <p:cNvPr id="53252" name="Rectangle 3"/>
          <p:cNvSpPr>
            <a:spLocks noGrp="1" noChangeArrowheads="1"/>
          </p:cNvSpPr>
          <p:nvPr>
            <p:ph type="body" idx="1"/>
          </p:nvPr>
        </p:nvSpPr>
        <p:spPr/>
        <p:txBody>
          <a:bodyPr/>
          <a:lstStyle/>
          <a:p>
            <a:r>
              <a:rPr lang="en-US" altLang="ja-JP" dirty="0"/>
              <a:t>The commonest method for specifying a texture component is the plane-direction.</a:t>
            </a:r>
          </a:p>
          <a:p>
            <a:r>
              <a:rPr lang="en-US" altLang="ja-JP" dirty="0">
                <a:ea typeface="Cambria"/>
                <a:cs typeface="Cambria"/>
              </a:rPr>
              <a:t>Specify the crystallographic plane normal that is parallel to the specimen normal (e.g. the ND) and a crystallographic direction that is parallel to the long direction (e.g. the RD).  </a:t>
            </a:r>
            <a:br>
              <a:rPr lang="en-US" altLang="ja-JP" dirty="0">
                <a:ea typeface="Cambria"/>
                <a:cs typeface="Cambria"/>
              </a:rPr>
            </a:br>
            <a:r>
              <a:rPr lang="en-US" altLang="ja-JP" dirty="0">
                <a:ea typeface="Cambria"/>
                <a:cs typeface="Cambria"/>
              </a:rPr>
              <a:t/>
            </a:r>
            <a:br>
              <a:rPr lang="en-US" altLang="ja-JP" dirty="0">
                <a:ea typeface="Cambria"/>
                <a:cs typeface="Cambria"/>
              </a:rPr>
            </a:br>
            <a:r>
              <a:rPr lang="en-US" altLang="ja-JP" dirty="0">
                <a:ea typeface="Cambria"/>
                <a:cs typeface="Cambria"/>
              </a:rPr>
              <a:t>	(</a:t>
            </a:r>
            <a:r>
              <a:rPr lang="en-US" altLang="ja-JP" i="1" dirty="0" err="1">
                <a:ea typeface="Cambria"/>
                <a:cs typeface="Cambria"/>
              </a:rPr>
              <a:t>hkl</a:t>
            </a:r>
            <a:r>
              <a:rPr lang="en-US" altLang="ja-JP" dirty="0">
                <a:ea typeface="Cambria"/>
                <a:cs typeface="Cambria"/>
              </a:rPr>
              <a:t>) </a:t>
            </a:r>
            <a:r>
              <a:rPr lang="en-US" altLang="ja-JP" dirty="0" smtClean="0">
                <a:ea typeface="Cambria"/>
                <a:cs typeface="Cambria"/>
              </a:rPr>
              <a:t>// </a:t>
            </a:r>
            <a:r>
              <a:rPr lang="en-US" altLang="ja-JP" dirty="0">
                <a:ea typeface="Cambria"/>
                <a:cs typeface="Cambria"/>
              </a:rPr>
              <a:t>ND, [</a:t>
            </a:r>
            <a:r>
              <a:rPr lang="en-US" altLang="ja-JP" i="1" dirty="0" err="1">
                <a:ea typeface="Cambria"/>
                <a:cs typeface="Cambria"/>
              </a:rPr>
              <a:t>uvw</a:t>
            </a:r>
            <a:r>
              <a:rPr lang="en-US" altLang="ja-JP">
                <a:ea typeface="Cambria"/>
                <a:cs typeface="Cambria"/>
              </a:rPr>
              <a:t>] </a:t>
            </a:r>
            <a:r>
              <a:rPr lang="en-US" altLang="ja-JP" smtClean="0">
                <a:ea typeface="Cambria"/>
                <a:cs typeface="Cambria"/>
              </a:rPr>
              <a:t>// </a:t>
            </a:r>
            <a:r>
              <a:rPr lang="en-US" altLang="ja-JP" dirty="0">
                <a:ea typeface="Cambria"/>
                <a:cs typeface="Cambria"/>
              </a:rPr>
              <a:t>RD, or (</a:t>
            </a:r>
            <a:r>
              <a:rPr lang="en-US" altLang="ja-JP" i="1" dirty="0" err="1">
                <a:ea typeface="Cambria"/>
                <a:cs typeface="Cambria"/>
              </a:rPr>
              <a:t>hkl</a:t>
            </a:r>
            <a:r>
              <a:rPr lang="en-US" altLang="ja-JP" dirty="0">
                <a:ea typeface="Cambria"/>
                <a:cs typeface="Cambria"/>
              </a:rPr>
              <a:t>)[</a:t>
            </a:r>
            <a:r>
              <a:rPr lang="en-US" altLang="ja-JP" i="1" dirty="0" err="1">
                <a:ea typeface="Cambria"/>
                <a:cs typeface="Cambria"/>
              </a:rPr>
              <a:t>uvw</a:t>
            </a:r>
            <a:r>
              <a:rPr lang="en-US" altLang="ja-JP" dirty="0">
                <a:ea typeface="Cambria"/>
                <a:cs typeface="Cambria"/>
              </a:rPr>
              <a:t>]</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p:spPr>
        <p:txBody>
          <a:bodyPr/>
          <a:lstStyle/>
          <a:p>
            <a:fld id="{86159F93-3AC2-C842-8BA6-44228DBA6A87}" type="slidenum">
              <a:rPr lang="en-US" altLang="ja-JP" smtClean="0"/>
              <a:pPr/>
              <a:t>44</a:t>
            </a:fld>
            <a:endParaRPr lang="en-US" altLang="ja-JP" smtClean="0"/>
          </a:p>
        </p:txBody>
      </p:sp>
      <p:sp>
        <p:nvSpPr>
          <p:cNvPr id="54275" name="Rectangle 2"/>
          <p:cNvSpPr>
            <a:spLocks noGrp="1" noChangeArrowheads="1"/>
          </p:cNvSpPr>
          <p:nvPr>
            <p:ph type="title"/>
          </p:nvPr>
        </p:nvSpPr>
        <p:spPr/>
        <p:txBody>
          <a:bodyPr/>
          <a:lstStyle/>
          <a:p>
            <a:r>
              <a:rPr lang="en-US" altLang="ja-JP"/>
              <a:t>Direction Cosines</a:t>
            </a:r>
          </a:p>
        </p:txBody>
      </p:sp>
      <p:sp>
        <p:nvSpPr>
          <p:cNvPr id="54276" name="Rectangle 3"/>
          <p:cNvSpPr>
            <a:spLocks noGrp="1" noChangeArrowheads="1"/>
          </p:cNvSpPr>
          <p:nvPr>
            <p:ph type="body" idx="1"/>
          </p:nvPr>
        </p:nvSpPr>
        <p:spPr/>
        <p:txBody>
          <a:bodyPr/>
          <a:lstStyle/>
          <a:p>
            <a:r>
              <a:rPr lang="en-US" altLang="ja-JP"/>
              <a:t>Definition of </a:t>
            </a:r>
            <a:r>
              <a:rPr lang="en-US" altLang="ja-JP" i="1"/>
              <a:t>direction cosines</a:t>
            </a:r>
            <a:r>
              <a:rPr lang="en-US" altLang="ja-JP"/>
              <a:t>:</a:t>
            </a:r>
          </a:p>
          <a:p>
            <a:r>
              <a:rPr lang="en-US" altLang="ja-JP"/>
              <a:t>The components of a unit vector are equal to the cosines of the angle between the vector and each (orthogonal, Cartesian) reference axis.</a:t>
            </a:r>
          </a:p>
          <a:p>
            <a:r>
              <a:rPr lang="en-US" altLang="ja-JP"/>
              <a:t>We can use </a:t>
            </a:r>
            <a:r>
              <a:rPr lang="en-US" altLang="ja-JP" i="1"/>
              <a:t>axis transformations</a:t>
            </a:r>
            <a:r>
              <a:rPr lang="en-US" altLang="ja-JP"/>
              <a:t> to describe vectors in different reference frames (room, specimen, crystal, slip system….)</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2"/>
          </p:nvPr>
        </p:nvSpPr>
        <p:spPr>
          <a:noFill/>
        </p:spPr>
        <p:txBody>
          <a:bodyPr/>
          <a:lstStyle/>
          <a:p>
            <a:fld id="{84D36E40-0319-3840-A81E-8F33AE63EECD}" type="slidenum">
              <a:rPr lang="en-US" altLang="ja-JP" smtClean="0"/>
              <a:pPr/>
              <a:t>45</a:t>
            </a:fld>
            <a:endParaRPr lang="en-US" altLang="ja-JP" smtClean="0"/>
          </a:p>
        </p:txBody>
      </p:sp>
      <p:sp>
        <p:nvSpPr>
          <p:cNvPr id="55299" name="Rectangle 2"/>
          <p:cNvSpPr>
            <a:spLocks noGrp="1" noChangeArrowheads="1"/>
          </p:cNvSpPr>
          <p:nvPr>
            <p:ph type="title"/>
          </p:nvPr>
        </p:nvSpPr>
        <p:spPr/>
        <p:txBody>
          <a:bodyPr/>
          <a:lstStyle/>
          <a:p>
            <a:r>
              <a:rPr lang="en-US" altLang="ja-JP"/>
              <a:t>Euler Angles, Animated</a:t>
            </a:r>
          </a:p>
        </p:txBody>
      </p:sp>
      <p:sp>
        <p:nvSpPr>
          <p:cNvPr id="17411" name="Line 3"/>
          <p:cNvSpPr>
            <a:spLocks noChangeShapeType="1"/>
          </p:cNvSpPr>
          <p:nvPr/>
        </p:nvSpPr>
        <p:spPr bwMode="auto">
          <a:xfrm flipV="1">
            <a:off x="3581400" y="2209800"/>
            <a:ext cx="0" cy="25908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17412" name="Line 4"/>
          <p:cNvSpPr>
            <a:spLocks noChangeShapeType="1"/>
          </p:cNvSpPr>
          <p:nvPr/>
        </p:nvSpPr>
        <p:spPr bwMode="auto">
          <a:xfrm flipV="1">
            <a:off x="3581400" y="4343400"/>
            <a:ext cx="2209800" cy="4572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17413" name="Line 5"/>
          <p:cNvSpPr>
            <a:spLocks noChangeShapeType="1"/>
          </p:cNvSpPr>
          <p:nvPr/>
        </p:nvSpPr>
        <p:spPr bwMode="auto">
          <a:xfrm>
            <a:off x="3581400" y="4800600"/>
            <a:ext cx="1752600" cy="9144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17414" name="Text Box 6"/>
          <p:cNvSpPr txBox="1">
            <a:spLocks noChangeArrowheads="1"/>
          </p:cNvSpPr>
          <p:nvPr/>
        </p:nvSpPr>
        <p:spPr bwMode="auto">
          <a:xfrm>
            <a:off x="5394325" y="5546725"/>
            <a:ext cx="2015546" cy="461665"/>
          </a:xfrm>
          <a:prstGeom prst="rect">
            <a:avLst/>
          </a:prstGeom>
          <a:noFill/>
          <a:ln w="9525">
            <a:noFill/>
            <a:miter lim="800000"/>
            <a:headEnd/>
            <a:tailEnd/>
          </a:ln>
        </p:spPr>
        <p:txBody>
          <a:bodyPr wrap="none">
            <a:prstTxWarp prst="textNoShape">
              <a:avLst/>
            </a:prstTxWarp>
            <a:spAutoFit/>
          </a:bodyPr>
          <a:lstStyle/>
          <a:p>
            <a:r>
              <a:rPr lang="en-US" altLang="ja-JP" dirty="0">
                <a:latin typeface="Cambria"/>
              </a:rPr>
              <a:t>e</a:t>
            </a:r>
            <a:r>
              <a:rPr lang="en-US" altLang="ja-JP" baseline="-25000" dirty="0">
                <a:latin typeface="Cambria"/>
              </a:rPr>
              <a:t>1</a:t>
            </a:r>
            <a:r>
              <a:rPr lang="en-US" altLang="ja-JP" dirty="0">
                <a:latin typeface="Cambria"/>
              </a:rPr>
              <a:t>=</a:t>
            </a:r>
            <a:r>
              <a:rPr lang="en-US" altLang="ja-JP" dirty="0" err="1">
                <a:latin typeface="Cambria"/>
              </a:rPr>
              <a:t>X</a:t>
            </a:r>
            <a:r>
              <a:rPr lang="en-US" altLang="ja-JP" baseline="-25000" dirty="0" err="1">
                <a:latin typeface="Cambria"/>
              </a:rPr>
              <a:t>sample</a:t>
            </a:r>
            <a:r>
              <a:rPr lang="en-US" altLang="ja-JP" dirty="0">
                <a:latin typeface="Cambria"/>
              </a:rPr>
              <a:t>=RD</a:t>
            </a:r>
          </a:p>
        </p:txBody>
      </p:sp>
      <p:sp>
        <p:nvSpPr>
          <p:cNvPr id="17415" name="Text Box 7"/>
          <p:cNvSpPr txBox="1">
            <a:spLocks noChangeArrowheads="1"/>
          </p:cNvSpPr>
          <p:nvPr/>
        </p:nvSpPr>
        <p:spPr bwMode="auto">
          <a:xfrm>
            <a:off x="5715000" y="3962400"/>
            <a:ext cx="1998263" cy="461665"/>
          </a:xfrm>
          <a:prstGeom prst="rect">
            <a:avLst/>
          </a:prstGeom>
          <a:noFill/>
          <a:ln w="9525">
            <a:noFill/>
            <a:miter lim="800000"/>
            <a:headEnd/>
            <a:tailEnd/>
          </a:ln>
        </p:spPr>
        <p:txBody>
          <a:bodyPr wrap="none">
            <a:prstTxWarp prst="textNoShape">
              <a:avLst/>
            </a:prstTxWarp>
            <a:spAutoFit/>
          </a:bodyPr>
          <a:lstStyle/>
          <a:p>
            <a:r>
              <a:rPr lang="en-US" altLang="ja-JP" dirty="0">
                <a:latin typeface="Cambria"/>
              </a:rPr>
              <a:t>e</a:t>
            </a:r>
            <a:r>
              <a:rPr lang="en-US" altLang="ja-JP" baseline="-25000" dirty="0">
                <a:latin typeface="Cambria"/>
              </a:rPr>
              <a:t>2</a:t>
            </a:r>
            <a:r>
              <a:rPr lang="en-US" altLang="ja-JP" dirty="0">
                <a:latin typeface="Cambria"/>
              </a:rPr>
              <a:t>=</a:t>
            </a:r>
            <a:r>
              <a:rPr lang="en-US" altLang="ja-JP" dirty="0" err="1">
                <a:latin typeface="Cambria"/>
              </a:rPr>
              <a:t>Y</a:t>
            </a:r>
            <a:r>
              <a:rPr lang="en-US" altLang="ja-JP" baseline="-25000" dirty="0" err="1">
                <a:latin typeface="Cambria"/>
              </a:rPr>
              <a:t>sample</a:t>
            </a:r>
            <a:r>
              <a:rPr lang="en-US" altLang="ja-JP" dirty="0">
                <a:latin typeface="Cambria"/>
              </a:rPr>
              <a:t>=TD</a:t>
            </a:r>
          </a:p>
        </p:txBody>
      </p:sp>
      <p:sp>
        <p:nvSpPr>
          <p:cNvPr id="17416" name="Text Box 8"/>
          <p:cNvSpPr txBox="1">
            <a:spLocks noChangeArrowheads="1"/>
          </p:cNvSpPr>
          <p:nvPr/>
        </p:nvSpPr>
        <p:spPr bwMode="auto">
          <a:xfrm>
            <a:off x="2298700" y="1752600"/>
            <a:ext cx="2031375" cy="461665"/>
          </a:xfrm>
          <a:prstGeom prst="rect">
            <a:avLst/>
          </a:prstGeom>
          <a:noFill/>
          <a:ln w="9525">
            <a:noFill/>
            <a:miter lim="800000"/>
            <a:headEnd/>
            <a:tailEnd/>
          </a:ln>
        </p:spPr>
        <p:txBody>
          <a:bodyPr wrap="none">
            <a:prstTxWarp prst="textNoShape">
              <a:avLst/>
            </a:prstTxWarp>
            <a:spAutoFit/>
          </a:bodyPr>
          <a:lstStyle/>
          <a:p>
            <a:r>
              <a:rPr lang="en-US" altLang="ja-JP" dirty="0">
                <a:latin typeface="Cambria"/>
              </a:rPr>
              <a:t>e</a:t>
            </a:r>
            <a:r>
              <a:rPr lang="en-US" altLang="ja-JP" baseline="-25000" dirty="0">
                <a:latin typeface="Cambria"/>
              </a:rPr>
              <a:t>3</a:t>
            </a:r>
            <a:r>
              <a:rPr lang="en-US" altLang="ja-JP" dirty="0">
                <a:latin typeface="Cambria"/>
              </a:rPr>
              <a:t>=</a:t>
            </a:r>
            <a:r>
              <a:rPr lang="en-US" altLang="ja-JP" dirty="0" err="1">
                <a:latin typeface="Cambria"/>
              </a:rPr>
              <a:t>Z</a:t>
            </a:r>
            <a:r>
              <a:rPr lang="en-US" altLang="ja-JP" baseline="-25000" dirty="0" err="1">
                <a:latin typeface="Cambria"/>
              </a:rPr>
              <a:t>sample</a:t>
            </a:r>
            <a:r>
              <a:rPr lang="en-US" altLang="ja-JP" dirty="0">
                <a:latin typeface="Cambria"/>
              </a:rPr>
              <a:t>=ND</a:t>
            </a:r>
          </a:p>
        </p:txBody>
      </p:sp>
      <p:sp>
        <p:nvSpPr>
          <p:cNvPr id="17417" name="Line 9"/>
          <p:cNvSpPr>
            <a:spLocks noChangeShapeType="1"/>
          </p:cNvSpPr>
          <p:nvPr/>
        </p:nvSpPr>
        <p:spPr bwMode="auto">
          <a:xfrm>
            <a:off x="3581400" y="4800600"/>
            <a:ext cx="2057400" cy="609600"/>
          </a:xfrm>
          <a:prstGeom prst="line">
            <a:avLst/>
          </a:prstGeom>
          <a:noFill/>
          <a:ln w="9525">
            <a:solidFill>
              <a:srgbClr val="CC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17418" name="Line 10"/>
          <p:cNvSpPr>
            <a:spLocks noChangeShapeType="1"/>
          </p:cNvSpPr>
          <p:nvPr/>
        </p:nvSpPr>
        <p:spPr bwMode="auto">
          <a:xfrm flipV="1">
            <a:off x="3581400" y="4114800"/>
            <a:ext cx="1828800" cy="685800"/>
          </a:xfrm>
          <a:prstGeom prst="line">
            <a:avLst/>
          </a:prstGeom>
          <a:noFill/>
          <a:ln w="9525">
            <a:solidFill>
              <a:srgbClr val="CC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17419" name="Rectangle 11"/>
          <p:cNvSpPr>
            <a:spLocks noChangeArrowheads="1"/>
          </p:cNvSpPr>
          <p:nvPr/>
        </p:nvSpPr>
        <p:spPr bwMode="auto">
          <a:xfrm>
            <a:off x="5726113" y="5181600"/>
            <a:ext cx="522287" cy="457200"/>
          </a:xfrm>
          <a:prstGeom prst="rect">
            <a:avLst/>
          </a:prstGeom>
          <a:noFill/>
          <a:ln w="9525">
            <a:noFill/>
            <a:miter lim="800000"/>
            <a:headEnd/>
            <a:tailEnd/>
          </a:ln>
        </p:spPr>
        <p:txBody>
          <a:bodyPr wrap="none">
            <a:prstTxWarp prst="textNoShape">
              <a:avLst/>
            </a:prstTxWarp>
            <a:spAutoFit/>
          </a:bodyPr>
          <a:lstStyle/>
          <a:p>
            <a:r>
              <a:rPr lang="en-US" altLang="ja-JP" dirty="0">
                <a:solidFill>
                  <a:srgbClr val="CC0000"/>
                </a:solidFill>
                <a:latin typeface="Cambria"/>
              </a:rPr>
              <a:t>e’</a:t>
            </a:r>
            <a:r>
              <a:rPr lang="en-US" altLang="ja-JP" baseline="-25000" dirty="0">
                <a:solidFill>
                  <a:srgbClr val="CC0000"/>
                </a:solidFill>
                <a:latin typeface="Cambria"/>
              </a:rPr>
              <a:t>1</a:t>
            </a:r>
          </a:p>
        </p:txBody>
      </p:sp>
      <p:sp>
        <p:nvSpPr>
          <p:cNvPr id="17420" name="Rectangle 12"/>
          <p:cNvSpPr>
            <a:spLocks noChangeArrowheads="1"/>
          </p:cNvSpPr>
          <p:nvPr/>
        </p:nvSpPr>
        <p:spPr bwMode="auto">
          <a:xfrm>
            <a:off x="5410200" y="3657600"/>
            <a:ext cx="522288" cy="457200"/>
          </a:xfrm>
          <a:prstGeom prst="rect">
            <a:avLst/>
          </a:prstGeom>
          <a:noFill/>
          <a:ln w="9525">
            <a:noFill/>
            <a:miter lim="800000"/>
            <a:headEnd/>
            <a:tailEnd/>
          </a:ln>
        </p:spPr>
        <p:txBody>
          <a:bodyPr wrap="none">
            <a:prstTxWarp prst="textNoShape">
              <a:avLst/>
            </a:prstTxWarp>
            <a:spAutoFit/>
          </a:bodyPr>
          <a:lstStyle/>
          <a:p>
            <a:r>
              <a:rPr lang="en-US" altLang="ja-JP" dirty="0">
                <a:solidFill>
                  <a:srgbClr val="CC0000"/>
                </a:solidFill>
                <a:latin typeface="Cambria"/>
              </a:rPr>
              <a:t>e’</a:t>
            </a:r>
            <a:r>
              <a:rPr lang="en-US" altLang="ja-JP" baseline="-25000" dirty="0">
                <a:solidFill>
                  <a:srgbClr val="CC0000"/>
                </a:solidFill>
                <a:latin typeface="Cambria"/>
              </a:rPr>
              <a:t>2</a:t>
            </a:r>
          </a:p>
        </p:txBody>
      </p:sp>
      <p:sp>
        <p:nvSpPr>
          <p:cNvPr id="17421" name="Line 13"/>
          <p:cNvSpPr>
            <a:spLocks noChangeShapeType="1"/>
          </p:cNvSpPr>
          <p:nvPr/>
        </p:nvSpPr>
        <p:spPr bwMode="auto">
          <a:xfrm flipV="1">
            <a:off x="5105400" y="5334000"/>
            <a:ext cx="228600" cy="228600"/>
          </a:xfrm>
          <a:prstGeom prst="line">
            <a:avLst/>
          </a:prstGeom>
          <a:noFill/>
          <a:ln w="9525">
            <a:solidFill>
              <a:srgbClr val="CC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17422" name="Line 14"/>
          <p:cNvSpPr>
            <a:spLocks noChangeShapeType="1"/>
          </p:cNvSpPr>
          <p:nvPr/>
        </p:nvSpPr>
        <p:spPr bwMode="auto">
          <a:xfrm flipH="1" flipV="1">
            <a:off x="5105400" y="4267200"/>
            <a:ext cx="152400" cy="152400"/>
          </a:xfrm>
          <a:prstGeom prst="line">
            <a:avLst/>
          </a:prstGeom>
          <a:noFill/>
          <a:ln w="9525">
            <a:solidFill>
              <a:srgbClr val="CC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17423" name="AutoShape 15"/>
          <p:cNvSpPr>
            <a:spLocks noChangeArrowheads="1"/>
          </p:cNvSpPr>
          <p:nvPr/>
        </p:nvSpPr>
        <p:spPr bwMode="auto">
          <a:xfrm>
            <a:off x="3276600" y="2895600"/>
            <a:ext cx="609600" cy="533400"/>
          </a:xfrm>
          <a:prstGeom prst="curvedRightArrow">
            <a:avLst>
              <a:gd name="adj1" fmla="val 20000"/>
              <a:gd name="adj2" fmla="val 40000"/>
              <a:gd name="adj3" fmla="val 38095"/>
            </a:avLst>
          </a:prstGeom>
          <a:solidFill>
            <a:srgbClr val="CC0000"/>
          </a:solid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17424" name="Text Box 16"/>
          <p:cNvSpPr txBox="1">
            <a:spLocks noChangeArrowheads="1"/>
          </p:cNvSpPr>
          <p:nvPr/>
        </p:nvSpPr>
        <p:spPr bwMode="auto">
          <a:xfrm>
            <a:off x="2908300" y="2667000"/>
            <a:ext cx="444500" cy="457200"/>
          </a:xfrm>
          <a:prstGeom prst="rect">
            <a:avLst/>
          </a:prstGeom>
          <a:noFill/>
          <a:ln w="9525">
            <a:noFill/>
            <a:miter lim="800000"/>
            <a:headEnd/>
            <a:tailEnd/>
          </a:ln>
        </p:spPr>
        <p:txBody>
          <a:bodyPr wrap="none">
            <a:prstTxWarp prst="textNoShape">
              <a:avLst/>
            </a:prstTxWarp>
            <a:spAutoFit/>
          </a:bodyPr>
          <a:lstStyle/>
          <a:p>
            <a:r>
              <a:rPr lang="en-US" altLang="ja-JP">
                <a:solidFill>
                  <a:srgbClr val="CC0000"/>
                </a:solidFill>
                <a:latin typeface="Symbol" charset="2"/>
              </a:rPr>
              <a:t>f</a:t>
            </a:r>
            <a:r>
              <a:rPr lang="en-US" altLang="ja-JP" baseline="-25000">
                <a:solidFill>
                  <a:srgbClr val="CC0000"/>
                </a:solidFill>
                <a:latin typeface="Symbol" charset="2"/>
              </a:rPr>
              <a:t>1</a:t>
            </a:r>
            <a:endParaRPr lang="en-US" altLang="ja-JP">
              <a:latin typeface="Symbol" charset="2"/>
            </a:endParaRPr>
          </a:p>
        </p:txBody>
      </p:sp>
      <p:sp>
        <p:nvSpPr>
          <p:cNvPr id="17425" name="AutoShape 17"/>
          <p:cNvSpPr>
            <a:spLocks noChangeArrowheads="1"/>
          </p:cNvSpPr>
          <p:nvPr/>
        </p:nvSpPr>
        <p:spPr bwMode="auto">
          <a:xfrm rot="3121862">
            <a:off x="4953000" y="4953000"/>
            <a:ext cx="381000" cy="533400"/>
          </a:xfrm>
          <a:prstGeom prst="curvedRightArrow">
            <a:avLst>
              <a:gd name="adj1" fmla="val 28000"/>
              <a:gd name="adj2" fmla="val 56000"/>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17426" name="Text Box 18"/>
          <p:cNvSpPr txBox="1">
            <a:spLocks noChangeArrowheads="1"/>
          </p:cNvSpPr>
          <p:nvPr/>
        </p:nvSpPr>
        <p:spPr bwMode="auto">
          <a:xfrm>
            <a:off x="5449888" y="4953000"/>
            <a:ext cx="417512" cy="457200"/>
          </a:xfrm>
          <a:prstGeom prst="rect">
            <a:avLst/>
          </a:prstGeom>
          <a:noFill/>
          <a:ln w="9525">
            <a:noFill/>
            <a:miter lim="800000"/>
            <a:headEnd/>
            <a:tailEnd/>
          </a:ln>
        </p:spPr>
        <p:txBody>
          <a:bodyPr wrap="none">
            <a:prstTxWarp prst="textNoShape">
              <a:avLst/>
            </a:prstTxWarp>
            <a:spAutoFit/>
          </a:bodyPr>
          <a:lstStyle/>
          <a:p>
            <a:r>
              <a:rPr lang="en-US" altLang="ja-JP">
                <a:solidFill>
                  <a:srgbClr val="008000"/>
                </a:solidFill>
                <a:latin typeface="Symbol" charset="2"/>
              </a:rPr>
              <a:t>F</a:t>
            </a:r>
            <a:endParaRPr lang="en-US" altLang="ja-JP">
              <a:latin typeface="Symbol" charset="2"/>
            </a:endParaRPr>
          </a:p>
        </p:txBody>
      </p:sp>
      <p:sp>
        <p:nvSpPr>
          <p:cNvPr id="17427" name="Line 19"/>
          <p:cNvSpPr>
            <a:spLocks noChangeShapeType="1"/>
          </p:cNvSpPr>
          <p:nvPr/>
        </p:nvSpPr>
        <p:spPr bwMode="auto">
          <a:xfrm flipV="1">
            <a:off x="3581400" y="3505200"/>
            <a:ext cx="1447800" cy="1295400"/>
          </a:xfrm>
          <a:prstGeom prst="line">
            <a:avLst/>
          </a:prstGeom>
          <a:noFill/>
          <a:ln w="9525">
            <a:solidFill>
              <a:srgbClr val="008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17428" name="Line 20"/>
          <p:cNvSpPr>
            <a:spLocks noChangeShapeType="1"/>
          </p:cNvSpPr>
          <p:nvPr/>
        </p:nvSpPr>
        <p:spPr bwMode="auto">
          <a:xfrm flipH="1" flipV="1">
            <a:off x="2438400" y="2895600"/>
            <a:ext cx="1143000" cy="1905000"/>
          </a:xfrm>
          <a:prstGeom prst="line">
            <a:avLst/>
          </a:prstGeom>
          <a:noFill/>
          <a:ln w="28575">
            <a:solidFill>
              <a:srgbClr val="008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17429" name="Rectangle 21"/>
          <p:cNvSpPr>
            <a:spLocks noChangeArrowheads="1"/>
          </p:cNvSpPr>
          <p:nvPr/>
        </p:nvSpPr>
        <p:spPr bwMode="auto">
          <a:xfrm>
            <a:off x="5006975" y="3124200"/>
            <a:ext cx="563977"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008000"/>
                </a:solidFill>
                <a:latin typeface="Cambria"/>
              </a:rPr>
              <a:t>e”</a:t>
            </a:r>
            <a:r>
              <a:rPr lang="en-US" altLang="ja-JP" baseline="-25000" dirty="0">
                <a:solidFill>
                  <a:srgbClr val="008000"/>
                </a:solidFill>
                <a:latin typeface="Cambria"/>
              </a:rPr>
              <a:t>2</a:t>
            </a:r>
          </a:p>
        </p:txBody>
      </p:sp>
      <p:sp>
        <p:nvSpPr>
          <p:cNvPr id="17430" name="Rectangle 22"/>
          <p:cNvSpPr>
            <a:spLocks noChangeArrowheads="1"/>
          </p:cNvSpPr>
          <p:nvPr/>
        </p:nvSpPr>
        <p:spPr bwMode="auto">
          <a:xfrm>
            <a:off x="1828800" y="2438400"/>
            <a:ext cx="563977"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008000"/>
                </a:solidFill>
                <a:latin typeface="Cambria"/>
              </a:rPr>
              <a:t>e”</a:t>
            </a:r>
            <a:r>
              <a:rPr lang="en-US" altLang="ja-JP" baseline="-25000" dirty="0">
                <a:solidFill>
                  <a:srgbClr val="008000"/>
                </a:solidFill>
                <a:latin typeface="Cambria"/>
              </a:rPr>
              <a:t>3</a:t>
            </a:r>
          </a:p>
        </p:txBody>
      </p:sp>
      <p:sp>
        <p:nvSpPr>
          <p:cNvPr id="17431" name="Rectangle 23"/>
          <p:cNvSpPr>
            <a:spLocks noChangeArrowheads="1"/>
          </p:cNvSpPr>
          <p:nvPr/>
        </p:nvSpPr>
        <p:spPr bwMode="auto">
          <a:xfrm>
            <a:off x="1676400" y="1752600"/>
            <a:ext cx="693738" cy="457200"/>
          </a:xfrm>
          <a:prstGeom prst="rect">
            <a:avLst/>
          </a:prstGeom>
          <a:noFill/>
          <a:ln w="9525">
            <a:noFill/>
            <a:miter lim="800000"/>
            <a:headEnd/>
            <a:tailEnd/>
          </a:ln>
        </p:spPr>
        <p:txBody>
          <a:bodyPr wrap="none">
            <a:prstTxWarp prst="textNoShape">
              <a:avLst/>
            </a:prstTxWarp>
            <a:spAutoFit/>
          </a:bodyPr>
          <a:lstStyle/>
          <a:p>
            <a:r>
              <a:rPr lang="en-US" altLang="ja-JP" dirty="0">
                <a:solidFill>
                  <a:srgbClr val="CC0000"/>
                </a:solidFill>
                <a:latin typeface="Cambria"/>
              </a:rPr>
              <a:t>e’</a:t>
            </a:r>
            <a:r>
              <a:rPr lang="en-US" altLang="ja-JP" baseline="-25000" dirty="0">
                <a:solidFill>
                  <a:srgbClr val="CC0000"/>
                </a:solidFill>
                <a:latin typeface="Cambria"/>
              </a:rPr>
              <a:t>3</a:t>
            </a:r>
            <a:r>
              <a:rPr lang="en-US" altLang="ja-JP" dirty="0">
                <a:solidFill>
                  <a:srgbClr val="CC0000"/>
                </a:solidFill>
                <a:latin typeface="Cambria"/>
              </a:rPr>
              <a:t>=</a:t>
            </a:r>
            <a:endParaRPr lang="en-US" altLang="ja-JP" baseline="-25000" dirty="0">
              <a:solidFill>
                <a:srgbClr val="CC0000"/>
              </a:solidFill>
              <a:latin typeface="Cambria"/>
            </a:endParaRPr>
          </a:p>
        </p:txBody>
      </p:sp>
      <p:sp>
        <p:nvSpPr>
          <p:cNvPr id="17432" name="Rectangle 24"/>
          <p:cNvSpPr>
            <a:spLocks noChangeArrowheads="1"/>
          </p:cNvSpPr>
          <p:nvPr/>
        </p:nvSpPr>
        <p:spPr bwMode="auto">
          <a:xfrm>
            <a:off x="6096000" y="5181600"/>
            <a:ext cx="728663" cy="457200"/>
          </a:xfrm>
          <a:prstGeom prst="rect">
            <a:avLst/>
          </a:prstGeom>
          <a:noFill/>
          <a:ln w="9525">
            <a:noFill/>
            <a:miter lim="800000"/>
            <a:headEnd/>
            <a:tailEnd/>
          </a:ln>
        </p:spPr>
        <p:txBody>
          <a:bodyPr wrap="none">
            <a:prstTxWarp prst="textNoShape">
              <a:avLst/>
            </a:prstTxWarp>
            <a:spAutoFit/>
          </a:bodyPr>
          <a:lstStyle/>
          <a:p>
            <a:r>
              <a:rPr lang="en-US" altLang="ja-JP" dirty="0">
                <a:solidFill>
                  <a:srgbClr val="008000"/>
                </a:solidFill>
                <a:latin typeface="Cambria"/>
              </a:rPr>
              <a:t>=e”</a:t>
            </a:r>
            <a:r>
              <a:rPr lang="en-US" altLang="ja-JP" baseline="-25000" dirty="0">
                <a:solidFill>
                  <a:srgbClr val="008000"/>
                </a:solidFill>
                <a:latin typeface="Cambria"/>
              </a:rPr>
              <a:t>1</a:t>
            </a:r>
          </a:p>
        </p:txBody>
      </p:sp>
      <p:sp>
        <p:nvSpPr>
          <p:cNvPr id="17433" name="Line 25"/>
          <p:cNvSpPr>
            <a:spLocks noChangeShapeType="1"/>
          </p:cNvSpPr>
          <p:nvPr/>
        </p:nvSpPr>
        <p:spPr bwMode="auto">
          <a:xfrm flipH="1" flipV="1">
            <a:off x="4724400" y="3810000"/>
            <a:ext cx="304800" cy="381000"/>
          </a:xfrm>
          <a:prstGeom prst="line">
            <a:avLst/>
          </a:prstGeom>
          <a:noFill/>
          <a:ln w="9525">
            <a:solidFill>
              <a:srgbClr val="008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17434" name="Line 26"/>
          <p:cNvSpPr>
            <a:spLocks noChangeShapeType="1"/>
          </p:cNvSpPr>
          <p:nvPr/>
        </p:nvSpPr>
        <p:spPr bwMode="auto">
          <a:xfrm flipH="1">
            <a:off x="3124200" y="3657600"/>
            <a:ext cx="381000" cy="152400"/>
          </a:xfrm>
          <a:prstGeom prst="line">
            <a:avLst/>
          </a:prstGeom>
          <a:noFill/>
          <a:ln w="9525">
            <a:solidFill>
              <a:srgbClr val="008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17435" name="Line 27"/>
          <p:cNvSpPr>
            <a:spLocks noChangeShapeType="1"/>
          </p:cNvSpPr>
          <p:nvPr/>
        </p:nvSpPr>
        <p:spPr bwMode="auto">
          <a:xfrm flipV="1">
            <a:off x="3581400" y="3200400"/>
            <a:ext cx="1143000" cy="1600200"/>
          </a:xfrm>
          <a:prstGeom prst="line">
            <a:avLst/>
          </a:prstGeom>
          <a:noFill/>
          <a:ln w="28575">
            <a:solidFill>
              <a:srgbClr val="000099"/>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17436" name="Rectangle 28"/>
          <p:cNvSpPr>
            <a:spLocks noChangeArrowheads="1"/>
          </p:cNvSpPr>
          <p:nvPr/>
        </p:nvSpPr>
        <p:spPr bwMode="auto">
          <a:xfrm>
            <a:off x="4572000" y="2743200"/>
            <a:ext cx="1583837" cy="461665"/>
          </a:xfrm>
          <a:prstGeom prst="rect">
            <a:avLst/>
          </a:prstGeom>
          <a:noFill/>
          <a:ln w="9525">
            <a:noFill/>
            <a:miter lim="800000"/>
            <a:headEnd/>
            <a:tailEnd/>
          </a:ln>
        </p:spPr>
        <p:txBody>
          <a:bodyPr wrap="none">
            <a:prstTxWarp prst="textNoShape">
              <a:avLst/>
            </a:prstTxWarp>
            <a:spAutoFit/>
          </a:bodyPr>
          <a:lstStyle/>
          <a:p>
            <a:r>
              <a:rPr lang="en-US" altLang="ja-JP" dirty="0" err="1">
                <a:solidFill>
                  <a:srgbClr val="000099"/>
                </a:solidFill>
                <a:latin typeface="Cambria"/>
              </a:rPr>
              <a:t>y</a:t>
            </a:r>
            <a:r>
              <a:rPr lang="en-US" altLang="ja-JP" baseline="-25000" dirty="0" err="1">
                <a:solidFill>
                  <a:srgbClr val="000099"/>
                </a:solidFill>
                <a:latin typeface="Cambria"/>
              </a:rPr>
              <a:t>crystal</a:t>
            </a:r>
            <a:r>
              <a:rPr lang="en-US" altLang="ja-JP" dirty="0">
                <a:solidFill>
                  <a:srgbClr val="000099"/>
                </a:solidFill>
                <a:latin typeface="Cambria"/>
              </a:rPr>
              <a:t>=e”’</a:t>
            </a:r>
            <a:r>
              <a:rPr lang="en-US" altLang="ja-JP" baseline="-25000" dirty="0">
                <a:solidFill>
                  <a:srgbClr val="000099"/>
                </a:solidFill>
                <a:latin typeface="Cambria"/>
              </a:rPr>
              <a:t>2</a:t>
            </a:r>
          </a:p>
        </p:txBody>
      </p:sp>
      <p:sp>
        <p:nvSpPr>
          <p:cNvPr id="17437" name="Line 29"/>
          <p:cNvSpPr>
            <a:spLocks noChangeShapeType="1"/>
          </p:cNvSpPr>
          <p:nvPr/>
        </p:nvSpPr>
        <p:spPr bwMode="auto">
          <a:xfrm>
            <a:off x="3581400" y="4800600"/>
            <a:ext cx="2133600" cy="76200"/>
          </a:xfrm>
          <a:prstGeom prst="line">
            <a:avLst/>
          </a:prstGeom>
          <a:noFill/>
          <a:ln w="28575">
            <a:solidFill>
              <a:srgbClr val="000099"/>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17438" name="AutoShape 30"/>
          <p:cNvSpPr>
            <a:spLocks noChangeArrowheads="1"/>
          </p:cNvSpPr>
          <p:nvPr/>
        </p:nvSpPr>
        <p:spPr bwMode="auto">
          <a:xfrm rot="-2044231">
            <a:off x="2514600" y="3429000"/>
            <a:ext cx="533400" cy="609600"/>
          </a:xfrm>
          <a:prstGeom prst="curvedRightArrow">
            <a:avLst>
              <a:gd name="adj1" fmla="val 22857"/>
              <a:gd name="adj2" fmla="val 45714"/>
              <a:gd name="adj3" fmla="val 33333"/>
            </a:avLst>
          </a:prstGeom>
          <a:solidFill>
            <a:srgbClr val="000099"/>
          </a:solidFill>
          <a:ln w="9525">
            <a:solidFill>
              <a:srgbClr val="000099"/>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17439" name="Text Box 31"/>
          <p:cNvSpPr txBox="1">
            <a:spLocks noChangeArrowheads="1"/>
          </p:cNvSpPr>
          <p:nvPr/>
        </p:nvSpPr>
        <p:spPr bwMode="auto">
          <a:xfrm>
            <a:off x="2070100" y="3352800"/>
            <a:ext cx="444500" cy="457200"/>
          </a:xfrm>
          <a:prstGeom prst="rect">
            <a:avLst/>
          </a:prstGeom>
          <a:noFill/>
          <a:ln w="9525">
            <a:noFill/>
            <a:miter lim="800000"/>
            <a:headEnd/>
            <a:tailEnd/>
          </a:ln>
        </p:spPr>
        <p:txBody>
          <a:bodyPr wrap="none">
            <a:prstTxWarp prst="textNoShape">
              <a:avLst/>
            </a:prstTxWarp>
            <a:spAutoFit/>
          </a:bodyPr>
          <a:lstStyle/>
          <a:p>
            <a:r>
              <a:rPr lang="en-US" altLang="ja-JP">
                <a:solidFill>
                  <a:srgbClr val="000099"/>
                </a:solidFill>
                <a:latin typeface="Symbol" charset="2"/>
              </a:rPr>
              <a:t>f</a:t>
            </a:r>
            <a:r>
              <a:rPr lang="en-US" altLang="ja-JP" baseline="-25000">
                <a:solidFill>
                  <a:srgbClr val="000099"/>
                </a:solidFill>
                <a:latin typeface="Symbol" charset="2"/>
              </a:rPr>
              <a:t>2</a:t>
            </a:r>
            <a:endParaRPr lang="en-US" altLang="ja-JP">
              <a:solidFill>
                <a:srgbClr val="000099"/>
              </a:solidFill>
              <a:latin typeface="Symbol" charset="2"/>
            </a:endParaRPr>
          </a:p>
        </p:txBody>
      </p:sp>
      <p:sp>
        <p:nvSpPr>
          <p:cNvPr id="17440" name="Rectangle 32"/>
          <p:cNvSpPr>
            <a:spLocks noChangeArrowheads="1"/>
          </p:cNvSpPr>
          <p:nvPr/>
        </p:nvSpPr>
        <p:spPr bwMode="auto">
          <a:xfrm>
            <a:off x="5791200" y="4648200"/>
            <a:ext cx="1577525" cy="461665"/>
          </a:xfrm>
          <a:prstGeom prst="rect">
            <a:avLst/>
          </a:prstGeom>
          <a:noFill/>
          <a:ln w="9525">
            <a:noFill/>
            <a:miter lim="800000"/>
            <a:headEnd/>
            <a:tailEnd/>
          </a:ln>
        </p:spPr>
        <p:txBody>
          <a:bodyPr wrap="none">
            <a:prstTxWarp prst="textNoShape">
              <a:avLst/>
            </a:prstTxWarp>
            <a:spAutoFit/>
          </a:bodyPr>
          <a:lstStyle/>
          <a:p>
            <a:r>
              <a:rPr lang="en-US" altLang="ja-JP" dirty="0" err="1">
                <a:solidFill>
                  <a:srgbClr val="000099"/>
                </a:solidFill>
                <a:latin typeface="Cambria"/>
              </a:rPr>
              <a:t>x</a:t>
            </a:r>
            <a:r>
              <a:rPr lang="en-US" altLang="ja-JP" baseline="-25000" dirty="0" err="1">
                <a:solidFill>
                  <a:srgbClr val="000099"/>
                </a:solidFill>
                <a:latin typeface="Cambria"/>
              </a:rPr>
              <a:t>crystal</a:t>
            </a:r>
            <a:r>
              <a:rPr lang="en-US" altLang="ja-JP" dirty="0">
                <a:solidFill>
                  <a:srgbClr val="000099"/>
                </a:solidFill>
                <a:latin typeface="Cambria"/>
              </a:rPr>
              <a:t>=e”’</a:t>
            </a:r>
            <a:r>
              <a:rPr lang="en-US" altLang="ja-JP" baseline="-25000" dirty="0">
                <a:solidFill>
                  <a:srgbClr val="000099"/>
                </a:solidFill>
                <a:latin typeface="Cambria"/>
              </a:rPr>
              <a:t>1</a:t>
            </a:r>
          </a:p>
        </p:txBody>
      </p:sp>
      <p:sp>
        <p:nvSpPr>
          <p:cNvPr id="17441" name="Rectangle 33"/>
          <p:cNvSpPr>
            <a:spLocks noChangeArrowheads="1"/>
          </p:cNvSpPr>
          <p:nvPr/>
        </p:nvSpPr>
        <p:spPr bwMode="auto">
          <a:xfrm>
            <a:off x="304800" y="2438400"/>
            <a:ext cx="1742234" cy="461665"/>
          </a:xfrm>
          <a:prstGeom prst="rect">
            <a:avLst/>
          </a:prstGeom>
          <a:noFill/>
          <a:ln w="9525">
            <a:noFill/>
            <a:miter lim="800000"/>
            <a:headEnd/>
            <a:tailEnd/>
          </a:ln>
        </p:spPr>
        <p:txBody>
          <a:bodyPr wrap="none">
            <a:prstTxWarp prst="textNoShape">
              <a:avLst/>
            </a:prstTxWarp>
            <a:spAutoFit/>
          </a:bodyPr>
          <a:lstStyle/>
          <a:p>
            <a:r>
              <a:rPr lang="en-US" altLang="ja-JP" dirty="0" err="1">
                <a:solidFill>
                  <a:srgbClr val="000099"/>
                </a:solidFill>
                <a:latin typeface="Cambria"/>
              </a:rPr>
              <a:t>z</a:t>
            </a:r>
            <a:r>
              <a:rPr lang="en-US" altLang="ja-JP" baseline="-25000" dirty="0" err="1">
                <a:solidFill>
                  <a:srgbClr val="000099"/>
                </a:solidFill>
                <a:latin typeface="Cambria"/>
              </a:rPr>
              <a:t>crystal</a:t>
            </a:r>
            <a:r>
              <a:rPr lang="en-US" altLang="ja-JP" dirty="0">
                <a:solidFill>
                  <a:srgbClr val="000099"/>
                </a:solidFill>
                <a:latin typeface="Cambria"/>
              </a:rPr>
              <a:t>=e”’</a:t>
            </a:r>
            <a:r>
              <a:rPr lang="en-US" altLang="ja-JP" baseline="-25000" dirty="0">
                <a:solidFill>
                  <a:srgbClr val="000099"/>
                </a:solidFill>
                <a:latin typeface="Cambria"/>
              </a:rPr>
              <a:t>3</a:t>
            </a:r>
            <a:r>
              <a:rPr lang="en-US" altLang="ja-JP" dirty="0">
                <a:solidFill>
                  <a:srgbClr val="000099"/>
                </a:solidFill>
                <a:latin typeface="Cambria"/>
              </a:rPr>
              <a:t>=</a:t>
            </a:r>
            <a:endParaRPr lang="en-US" altLang="ja-JP" baseline="-25000" dirty="0">
              <a:solidFill>
                <a:srgbClr val="000099"/>
              </a:solidFill>
              <a:latin typeface="Cambria"/>
            </a:endParaRPr>
          </a:p>
        </p:txBody>
      </p:sp>
      <p:sp>
        <p:nvSpPr>
          <p:cNvPr id="17442" name="Text Box 34"/>
          <p:cNvSpPr txBox="1">
            <a:spLocks noChangeArrowheads="1"/>
          </p:cNvSpPr>
          <p:nvPr/>
        </p:nvSpPr>
        <p:spPr bwMode="auto">
          <a:xfrm>
            <a:off x="4876800" y="2362200"/>
            <a:ext cx="911427"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000099"/>
                </a:solidFill>
                <a:latin typeface="Cambria"/>
              </a:rPr>
              <a:t>[010]</a:t>
            </a:r>
            <a:endParaRPr lang="en-US" altLang="ja-JP" dirty="0">
              <a:latin typeface="Cambria"/>
            </a:endParaRPr>
          </a:p>
        </p:txBody>
      </p:sp>
      <p:sp>
        <p:nvSpPr>
          <p:cNvPr id="17443" name="Text Box 35"/>
          <p:cNvSpPr txBox="1">
            <a:spLocks noChangeArrowheads="1"/>
          </p:cNvSpPr>
          <p:nvPr/>
        </p:nvSpPr>
        <p:spPr bwMode="auto">
          <a:xfrm>
            <a:off x="7315200" y="4648200"/>
            <a:ext cx="911427"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000099"/>
                </a:solidFill>
                <a:latin typeface="Cambria"/>
              </a:rPr>
              <a:t>[100]</a:t>
            </a:r>
            <a:endParaRPr lang="en-US" altLang="ja-JP" dirty="0">
              <a:latin typeface="Cambria"/>
            </a:endParaRPr>
          </a:p>
        </p:txBody>
      </p:sp>
      <p:sp>
        <p:nvSpPr>
          <p:cNvPr id="17444" name="Text Box 36"/>
          <p:cNvSpPr txBox="1">
            <a:spLocks noChangeArrowheads="1"/>
          </p:cNvSpPr>
          <p:nvPr/>
        </p:nvSpPr>
        <p:spPr bwMode="auto">
          <a:xfrm>
            <a:off x="228600" y="2057400"/>
            <a:ext cx="911427"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000099"/>
                </a:solidFill>
                <a:latin typeface="Cambria"/>
              </a:rPr>
              <a:t>[001]</a:t>
            </a:r>
            <a:endParaRPr lang="en-US" altLang="ja-JP" dirty="0">
              <a:latin typeface="Cambria"/>
            </a:endParaRPr>
          </a:p>
        </p:txBody>
      </p:sp>
      <p:sp>
        <p:nvSpPr>
          <p:cNvPr id="17445" name="Line 37"/>
          <p:cNvSpPr>
            <a:spLocks noChangeShapeType="1"/>
          </p:cNvSpPr>
          <p:nvPr/>
        </p:nvSpPr>
        <p:spPr bwMode="auto">
          <a:xfrm flipH="1" flipV="1">
            <a:off x="4419600" y="3581400"/>
            <a:ext cx="228600" cy="228600"/>
          </a:xfrm>
          <a:prstGeom prst="line">
            <a:avLst/>
          </a:prstGeom>
          <a:noFill/>
          <a:ln w="9525">
            <a:solidFill>
              <a:srgbClr val="000099"/>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17446" name="Line 38"/>
          <p:cNvSpPr>
            <a:spLocks noChangeShapeType="1"/>
          </p:cNvSpPr>
          <p:nvPr/>
        </p:nvSpPr>
        <p:spPr bwMode="auto">
          <a:xfrm flipV="1">
            <a:off x="4800600" y="4876800"/>
            <a:ext cx="76200" cy="228600"/>
          </a:xfrm>
          <a:prstGeom prst="line">
            <a:avLst/>
          </a:prstGeom>
          <a:noFill/>
          <a:ln w="9525">
            <a:solidFill>
              <a:srgbClr val="000099"/>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17447" name="Line 39"/>
          <p:cNvSpPr>
            <a:spLocks noChangeShapeType="1"/>
          </p:cNvSpPr>
          <p:nvPr/>
        </p:nvSpPr>
        <p:spPr bwMode="auto">
          <a:xfrm flipH="1" flipV="1">
            <a:off x="2438400" y="2895600"/>
            <a:ext cx="1143000" cy="1905000"/>
          </a:xfrm>
          <a:prstGeom prst="line">
            <a:avLst/>
          </a:prstGeom>
          <a:noFill/>
          <a:ln w="28575">
            <a:solidFill>
              <a:srgbClr val="000099"/>
            </a:solidFill>
            <a:round/>
            <a:headEnd/>
            <a:tailEnd type="triangle" w="med" len="med"/>
          </a:ln>
        </p:spPr>
        <p:txBody>
          <a:bodyPr wrap="none" anchor="ctr">
            <a:prstTxWarp prst="textNoShape">
              <a:avLst/>
            </a:prstTxWarp>
          </a:bodyPr>
          <a:lstStyle/>
          <a:p>
            <a:endParaRPr lang="ja-JP" altLang="en-US" dirty="0">
              <a:latin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additive="base">
                                        <p:cTn id="7" dur="500" fill="hold"/>
                                        <p:tgtEl>
                                          <p:spTgt spid="17413"/>
                                        </p:tgtEl>
                                        <p:attrNameLst>
                                          <p:attrName>ppt_x</p:attrName>
                                        </p:attrNameLst>
                                      </p:cBhvr>
                                      <p:tavLst>
                                        <p:tav tm="0">
                                          <p:val>
                                            <p:strVal val="0-#ppt_w/2"/>
                                          </p:val>
                                        </p:tav>
                                        <p:tav tm="100000">
                                          <p:val>
                                            <p:strVal val="#ppt_x"/>
                                          </p:val>
                                        </p:tav>
                                      </p:tavLst>
                                    </p:anim>
                                    <p:anim calcmode="lin" valueType="num">
                                      <p:cBhvr additive="base">
                                        <p:cTn id="8" dur="500" fill="hold"/>
                                        <p:tgtEl>
                                          <p:spTgt spid="174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4"/>
                                        </p:tgtEl>
                                        <p:attrNameLst>
                                          <p:attrName>style.visibility</p:attrName>
                                        </p:attrNameLst>
                                      </p:cBhvr>
                                      <p:to>
                                        <p:strVal val="visible"/>
                                      </p:to>
                                    </p:set>
                                    <p:anim calcmode="lin" valueType="num">
                                      <p:cBhvr additive="base">
                                        <p:cTn id="13" dur="500" fill="hold"/>
                                        <p:tgtEl>
                                          <p:spTgt spid="17414"/>
                                        </p:tgtEl>
                                        <p:attrNameLst>
                                          <p:attrName>ppt_x</p:attrName>
                                        </p:attrNameLst>
                                      </p:cBhvr>
                                      <p:tavLst>
                                        <p:tav tm="0">
                                          <p:val>
                                            <p:strVal val="0-#ppt_w/2"/>
                                          </p:val>
                                        </p:tav>
                                        <p:tav tm="100000">
                                          <p:val>
                                            <p:strVal val="#ppt_x"/>
                                          </p:val>
                                        </p:tav>
                                      </p:tavLst>
                                    </p:anim>
                                    <p:anim calcmode="lin" valueType="num">
                                      <p:cBhvr additive="base">
                                        <p:cTn id="14" dur="500" fill="hold"/>
                                        <p:tgtEl>
                                          <p:spTgt spid="174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2"/>
                                        </p:tgtEl>
                                        <p:attrNameLst>
                                          <p:attrName>style.visibility</p:attrName>
                                        </p:attrNameLst>
                                      </p:cBhvr>
                                      <p:to>
                                        <p:strVal val="visible"/>
                                      </p:to>
                                    </p:set>
                                    <p:anim calcmode="lin" valueType="num">
                                      <p:cBhvr additive="base">
                                        <p:cTn id="19" dur="500" fill="hold"/>
                                        <p:tgtEl>
                                          <p:spTgt spid="17412"/>
                                        </p:tgtEl>
                                        <p:attrNameLst>
                                          <p:attrName>ppt_x</p:attrName>
                                        </p:attrNameLst>
                                      </p:cBhvr>
                                      <p:tavLst>
                                        <p:tav tm="0">
                                          <p:val>
                                            <p:strVal val="0-#ppt_w/2"/>
                                          </p:val>
                                        </p:tav>
                                        <p:tav tm="100000">
                                          <p:val>
                                            <p:strVal val="#ppt_x"/>
                                          </p:val>
                                        </p:tav>
                                      </p:tavLst>
                                    </p:anim>
                                    <p:anim calcmode="lin" valueType="num">
                                      <p:cBhvr additive="base">
                                        <p:cTn id="20" dur="500" fill="hold"/>
                                        <p:tgtEl>
                                          <p:spTgt spid="174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17415"/>
                                        </p:tgtEl>
                                        <p:attrNameLst>
                                          <p:attrName>style.visibility</p:attrName>
                                        </p:attrNameLst>
                                      </p:cBhvr>
                                      <p:to>
                                        <p:strVal val="visible"/>
                                      </p:to>
                                    </p:set>
                                    <p:anim calcmode="lin" valueType="num">
                                      <p:cBhvr additive="base">
                                        <p:cTn id="25" dur="500" fill="hold"/>
                                        <p:tgtEl>
                                          <p:spTgt spid="17415"/>
                                        </p:tgtEl>
                                        <p:attrNameLst>
                                          <p:attrName>ppt_x</p:attrName>
                                        </p:attrNameLst>
                                      </p:cBhvr>
                                      <p:tavLst>
                                        <p:tav tm="0">
                                          <p:val>
                                            <p:strVal val="1+#ppt_w/2"/>
                                          </p:val>
                                        </p:tav>
                                        <p:tav tm="100000">
                                          <p:val>
                                            <p:strVal val="#ppt_x"/>
                                          </p:val>
                                        </p:tav>
                                      </p:tavLst>
                                    </p:anim>
                                    <p:anim calcmode="lin" valueType="num">
                                      <p:cBhvr additive="base">
                                        <p:cTn id="26" dur="500" fill="hold"/>
                                        <p:tgtEl>
                                          <p:spTgt spid="17415"/>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7415"/>
                                        </p:tgtEl>
                                        <p:attrNameLst>
                                          <p:attrName>ppt_c</p:attrName>
                                        </p:attrNameLst>
                                      </p:cBhvr>
                                      <p:to>
                                        <a:srgbClr val="000099"/>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411"/>
                                        </p:tgtEl>
                                        <p:attrNameLst>
                                          <p:attrName>style.visibility</p:attrName>
                                        </p:attrNameLst>
                                      </p:cBhvr>
                                      <p:to>
                                        <p:strVal val="visible"/>
                                      </p:to>
                                    </p:set>
                                    <p:anim calcmode="lin" valueType="num">
                                      <p:cBhvr additive="base">
                                        <p:cTn id="31" dur="500" fill="hold"/>
                                        <p:tgtEl>
                                          <p:spTgt spid="17411"/>
                                        </p:tgtEl>
                                        <p:attrNameLst>
                                          <p:attrName>ppt_x</p:attrName>
                                        </p:attrNameLst>
                                      </p:cBhvr>
                                      <p:tavLst>
                                        <p:tav tm="0">
                                          <p:val>
                                            <p:strVal val="0-#ppt_w/2"/>
                                          </p:val>
                                        </p:tav>
                                        <p:tav tm="100000">
                                          <p:val>
                                            <p:strVal val="#ppt_x"/>
                                          </p:val>
                                        </p:tav>
                                      </p:tavLst>
                                    </p:anim>
                                    <p:anim calcmode="lin" valueType="num">
                                      <p:cBhvr additive="base">
                                        <p:cTn id="32" dur="500" fill="hold"/>
                                        <p:tgtEl>
                                          <p:spTgt spid="174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7416"/>
                                        </p:tgtEl>
                                        <p:attrNameLst>
                                          <p:attrName>style.visibility</p:attrName>
                                        </p:attrNameLst>
                                      </p:cBhvr>
                                      <p:to>
                                        <p:strVal val="visible"/>
                                      </p:to>
                                    </p:set>
                                    <p:anim calcmode="lin" valueType="num">
                                      <p:cBhvr additive="base">
                                        <p:cTn id="37" dur="500" fill="hold"/>
                                        <p:tgtEl>
                                          <p:spTgt spid="17416"/>
                                        </p:tgtEl>
                                        <p:attrNameLst>
                                          <p:attrName>ppt_x</p:attrName>
                                        </p:attrNameLst>
                                      </p:cBhvr>
                                      <p:tavLst>
                                        <p:tav tm="0">
                                          <p:val>
                                            <p:strVal val="0-#ppt_w/2"/>
                                          </p:val>
                                        </p:tav>
                                        <p:tav tm="100000">
                                          <p:val>
                                            <p:strVal val="#ppt_x"/>
                                          </p:val>
                                        </p:tav>
                                      </p:tavLst>
                                    </p:anim>
                                    <p:anim calcmode="lin" valueType="num">
                                      <p:cBhvr additive="base">
                                        <p:cTn id="38" dur="500" fill="hold"/>
                                        <p:tgtEl>
                                          <p:spTgt spid="1741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423"/>
                                        </p:tgtEl>
                                        <p:attrNameLst>
                                          <p:attrName>style.visibility</p:attrName>
                                        </p:attrNameLst>
                                      </p:cBhvr>
                                      <p:to>
                                        <p:strVal val="visible"/>
                                      </p:to>
                                    </p:set>
                                    <p:anim calcmode="lin" valueType="num">
                                      <p:cBhvr additive="base">
                                        <p:cTn id="43" dur="500" fill="hold"/>
                                        <p:tgtEl>
                                          <p:spTgt spid="17423"/>
                                        </p:tgtEl>
                                        <p:attrNameLst>
                                          <p:attrName>ppt_x</p:attrName>
                                        </p:attrNameLst>
                                      </p:cBhvr>
                                      <p:tavLst>
                                        <p:tav tm="0">
                                          <p:val>
                                            <p:strVal val="0-#ppt_w/2"/>
                                          </p:val>
                                        </p:tav>
                                        <p:tav tm="100000">
                                          <p:val>
                                            <p:strVal val="#ppt_x"/>
                                          </p:val>
                                        </p:tav>
                                      </p:tavLst>
                                    </p:anim>
                                    <p:anim calcmode="lin" valueType="num">
                                      <p:cBhvr additive="base">
                                        <p:cTn id="44" dur="500" fill="hold"/>
                                        <p:tgtEl>
                                          <p:spTgt spid="1742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7424"/>
                                        </p:tgtEl>
                                        <p:attrNameLst>
                                          <p:attrName>style.visibility</p:attrName>
                                        </p:attrNameLst>
                                      </p:cBhvr>
                                      <p:to>
                                        <p:strVal val="visible"/>
                                      </p:to>
                                    </p:set>
                                    <p:anim calcmode="lin" valueType="num">
                                      <p:cBhvr additive="base">
                                        <p:cTn id="49" dur="500" fill="hold"/>
                                        <p:tgtEl>
                                          <p:spTgt spid="17424"/>
                                        </p:tgtEl>
                                        <p:attrNameLst>
                                          <p:attrName>ppt_x</p:attrName>
                                        </p:attrNameLst>
                                      </p:cBhvr>
                                      <p:tavLst>
                                        <p:tav tm="0">
                                          <p:val>
                                            <p:strVal val="0-#ppt_w/2"/>
                                          </p:val>
                                        </p:tav>
                                        <p:tav tm="100000">
                                          <p:val>
                                            <p:strVal val="#ppt_x"/>
                                          </p:val>
                                        </p:tav>
                                      </p:tavLst>
                                    </p:anim>
                                    <p:anim calcmode="lin" valueType="num">
                                      <p:cBhvr additive="base">
                                        <p:cTn id="50" dur="500" fill="hold"/>
                                        <p:tgtEl>
                                          <p:spTgt spid="1742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7431"/>
                                        </p:tgtEl>
                                        <p:attrNameLst>
                                          <p:attrName>style.visibility</p:attrName>
                                        </p:attrNameLst>
                                      </p:cBhvr>
                                      <p:to>
                                        <p:strVal val="visible"/>
                                      </p:to>
                                    </p:set>
                                    <p:anim calcmode="lin" valueType="num">
                                      <p:cBhvr additive="base">
                                        <p:cTn id="55" dur="500" fill="hold"/>
                                        <p:tgtEl>
                                          <p:spTgt spid="17431"/>
                                        </p:tgtEl>
                                        <p:attrNameLst>
                                          <p:attrName>ppt_x</p:attrName>
                                        </p:attrNameLst>
                                      </p:cBhvr>
                                      <p:tavLst>
                                        <p:tav tm="0">
                                          <p:val>
                                            <p:strVal val="0-#ppt_w/2"/>
                                          </p:val>
                                        </p:tav>
                                        <p:tav tm="100000">
                                          <p:val>
                                            <p:strVal val="#ppt_x"/>
                                          </p:val>
                                        </p:tav>
                                      </p:tavLst>
                                    </p:anim>
                                    <p:anim calcmode="lin" valueType="num">
                                      <p:cBhvr additive="base">
                                        <p:cTn id="56" dur="500" fill="hold"/>
                                        <p:tgtEl>
                                          <p:spTgt spid="1743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7417"/>
                                        </p:tgtEl>
                                        <p:attrNameLst>
                                          <p:attrName>style.visibility</p:attrName>
                                        </p:attrNameLst>
                                      </p:cBhvr>
                                      <p:to>
                                        <p:strVal val="visible"/>
                                      </p:to>
                                    </p:set>
                                    <p:anim calcmode="lin" valueType="num">
                                      <p:cBhvr additive="base">
                                        <p:cTn id="61" dur="500" fill="hold"/>
                                        <p:tgtEl>
                                          <p:spTgt spid="17417"/>
                                        </p:tgtEl>
                                        <p:attrNameLst>
                                          <p:attrName>ppt_x</p:attrName>
                                        </p:attrNameLst>
                                      </p:cBhvr>
                                      <p:tavLst>
                                        <p:tav tm="0">
                                          <p:val>
                                            <p:strVal val="0-#ppt_w/2"/>
                                          </p:val>
                                        </p:tav>
                                        <p:tav tm="100000">
                                          <p:val>
                                            <p:strVal val="#ppt_x"/>
                                          </p:val>
                                        </p:tav>
                                      </p:tavLst>
                                    </p:anim>
                                    <p:anim calcmode="lin" valueType="num">
                                      <p:cBhvr additive="base">
                                        <p:cTn id="62" dur="500" fill="hold"/>
                                        <p:tgtEl>
                                          <p:spTgt spid="17417"/>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7421"/>
                                        </p:tgtEl>
                                        <p:attrNameLst>
                                          <p:attrName>style.visibility</p:attrName>
                                        </p:attrNameLst>
                                      </p:cBhvr>
                                      <p:to>
                                        <p:strVal val="visible"/>
                                      </p:to>
                                    </p:set>
                                    <p:anim calcmode="lin" valueType="num">
                                      <p:cBhvr additive="base">
                                        <p:cTn id="67" dur="500" fill="hold"/>
                                        <p:tgtEl>
                                          <p:spTgt spid="17421"/>
                                        </p:tgtEl>
                                        <p:attrNameLst>
                                          <p:attrName>ppt_x</p:attrName>
                                        </p:attrNameLst>
                                      </p:cBhvr>
                                      <p:tavLst>
                                        <p:tav tm="0">
                                          <p:val>
                                            <p:strVal val="0-#ppt_w/2"/>
                                          </p:val>
                                        </p:tav>
                                        <p:tav tm="100000">
                                          <p:val>
                                            <p:strVal val="#ppt_x"/>
                                          </p:val>
                                        </p:tav>
                                      </p:tavLst>
                                    </p:anim>
                                    <p:anim calcmode="lin" valueType="num">
                                      <p:cBhvr additive="base">
                                        <p:cTn id="68" dur="500" fill="hold"/>
                                        <p:tgtEl>
                                          <p:spTgt spid="17421"/>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7419"/>
                                        </p:tgtEl>
                                        <p:attrNameLst>
                                          <p:attrName>style.visibility</p:attrName>
                                        </p:attrNameLst>
                                      </p:cBhvr>
                                      <p:to>
                                        <p:strVal val="visible"/>
                                      </p:to>
                                    </p:set>
                                    <p:anim calcmode="lin" valueType="num">
                                      <p:cBhvr additive="base">
                                        <p:cTn id="73" dur="500" fill="hold"/>
                                        <p:tgtEl>
                                          <p:spTgt spid="17419"/>
                                        </p:tgtEl>
                                        <p:attrNameLst>
                                          <p:attrName>ppt_x</p:attrName>
                                        </p:attrNameLst>
                                      </p:cBhvr>
                                      <p:tavLst>
                                        <p:tav tm="0">
                                          <p:val>
                                            <p:strVal val="0-#ppt_w/2"/>
                                          </p:val>
                                        </p:tav>
                                        <p:tav tm="100000">
                                          <p:val>
                                            <p:strVal val="#ppt_x"/>
                                          </p:val>
                                        </p:tav>
                                      </p:tavLst>
                                    </p:anim>
                                    <p:anim calcmode="lin" valueType="num">
                                      <p:cBhvr additive="base">
                                        <p:cTn id="74" dur="500" fill="hold"/>
                                        <p:tgtEl>
                                          <p:spTgt spid="17419"/>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7418"/>
                                        </p:tgtEl>
                                        <p:attrNameLst>
                                          <p:attrName>style.visibility</p:attrName>
                                        </p:attrNameLst>
                                      </p:cBhvr>
                                      <p:to>
                                        <p:strVal val="visible"/>
                                      </p:to>
                                    </p:set>
                                    <p:anim calcmode="lin" valueType="num">
                                      <p:cBhvr additive="base">
                                        <p:cTn id="79" dur="500" fill="hold"/>
                                        <p:tgtEl>
                                          <p:spTgt spid="17418"/>
                                        </p:tgtEl>
                                        <p:attrNameLst>
                                          <p:attrName>ppt_x</p:attrName>
                                        </p:attrNameLst>
                                      </p:cBhvr>
                                      <p:tavLst>
                                        <p:tav tm="0">
                                          <p:val>
                                            <p:strVal val="0-#ppt_w/2"/>
                                          </p:val>
                                        </p:tav>
                                        <p:tav tm="100000">
                                          <p:val>
                                            <p:strVal val="#ppt_x"/>
                                          </p:val>
                                        </p:tav>
                                      </p:tavLst>
                                    </p:anim>
                                    <p:anim calcmode="lin" valueType="num">
                                      <p:cBhvr additive="base">
                                        <p:cTn id="80" dur="500" fill="hold"/>
                                        <p:tgtEl>
                                          <p:spTgt spid="17418"/>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7422"/>
                                        </p:tgtEl>
                                        <p:attrNameLst>
                                          <p:attrName>style.visibility</p:attrName>
                                        </p:attrNameLst>
                                      </p:cBhvr>
                                      <p:to>
                                        <p:strVal val="visible"/>
                                      </p:to>
                                    </p:set>
                                    <p:anim calcmode="lin" valueType="num">
                                      <p:cBhvr additive="base">
                                        <p:cTn id="85" dur="500" fill="hold"/>
                                        <p:tgtEl>
                                          <p:spTgt spid="17422"/>
                                        </p:tgtEl>
                                        <p:attrNameLst>
                                          <p:attrName>ppt_x</p:attrName>
                                        </p:attrNameLst>
                                      </p:cBhvr>
                                      <p:tavLst>
                                        <p:tav tm="0">
                                          <p:val>
                                            <p:strVal val="0-#ppt_w/2"/>
                                          </p:val>
                                        </p:tav>
                                        <p:tav tm="100000">
                                          <p:val>
                                            <p:strVal val="#ppt_x"/>
                                          </p:val>
                                        </p:tav>
                                      </p:tavLst>
                                    </p:anim>
                                    <p:anim calcmode="lin" valueType="num">
                                      <p:cBhvr additive="base">
                                        <p:cTn id="86" dur="500" fill="hold"/>
                                        <p:tgtEl>
                                          <p:spTgt spid="17422"/>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17420"/>
                                        </p:tgtEl>
                                        <p:attrNameLst>
                                          <p:attrName>style.visibility</p:attrName>
                                        </p:attrNameLst>
                                      </p:cBhvr>
                                      <p:to>
                                        <p:strVal val="visible"/>
                                      </p:to>
                                    </p:set>
                                    <p:anim calcmode="lin" valueType="num">
                                      <p:cBhvr additive="base">
                                        <p:cTn id="91" dur="500" fill="hold"/>
                                        <p:tgtEl>
                                          <p:spTgt spid="17420"/>
                                        </p:tgtEl>
                                        <p:attrNameLst>
                                          <p:attrName>ppt_x</p:attrName>
                                        </p:attrNameLst>
                                      </p:cBhvr>
                                      <p:tavLst>
                                        <p:tav tm="0">
                                          <p:val>
                                            <p:strVal val="0-#ppt_w/2"/>
                                          </p:val>
                                        </p:tav>
                                        <p:tav tm="100000">
                                          <p:val>
                                            <p:strVal val="#ppt_x"/>
                                          </p:val>
                                        </p:tav>
                                      </p:tavLst>
                                    </p:anim>
                                    <p:anim calcmode="lin" valueType="num">
                                      <p:cBhvr additive="base">
                                        <p:cTn id="92" dur="500" fill="hold"/>
                                        <p:tgtEl>
                                          <p:spTgt spid="17420"/>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17425"/>
                                        </p:tgtEl>
                                        <p:attrNameLst>
                                          <p:attrName>style.visibility</p:attrName>
                                        </p:attrNameLst>
                                      </p:cBhvr>
                                      <p:to>
                                        <p:strVal val="visible"/>
                                      </p:to>
                                    </p:set>
                                    <p:anim calcmode="lin" valueType="num">
                                      <p:cBhvr additive="base">
                                        <p:cTn id="97" dur="500" fill="hold"/>
                                        <p:tgtEl>
                                          <p:spTgt spid="17425"/>
                                        </p:tgtEl>
                                        <p:attrNameLst>
                                          <p:attrName>ppt_x</p:attrName>
                                        </p:attrNameLst>
                                      </p:cBhvr>
                                      <p:tavLst>
                                        <p:tav tm="0">
                                          <p:val>
                                            <p:strVal val="0-#ppt_w/2"/>
                                          </p:val>
                                        </p:tav>
                                        <p:tav tm="100000">
                                          <p:val>
                                            <p:strVal val="#ppt_x"/>
                                          </p:val>
                                        </p:tav>
                                      </p:tavLst>
                                    </p:anim>
                                    <p:anim calcmode="lin" valueType="num">
                                      <p:cBhvr additive="base">
                                        <p:cTn id="98" dur="500" fill="hold"/>
                                        <p:tgtEl>
                                          <p:spTgt spid="17425"/>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17426"/>
                                        </p:tgtEl>
                                        <p:attrNameLst>
                                          <p:attrName>style.visibility</p:attrName>
                                        </p:attrNameLst>
                                      </p:cBhvr>
                                      <p:to>
                                        <p:strVal val="visible"/>
                                      </p:to>
                                    </p:set>
                                    <p:anim calcmode="lin" valueType="num">
                                      <p:cBhvr additive="base">
                                        <p:cTn id="103" dur="500" fill="hold"/>
                                        <p:tgtEl>
                                          <p:spTgt spid="17426"/>
                                        </p:tgtEl>
                                        <p:attrNameLst>
                                          <p:attrName>ppt_x</p:attrName>
                                        </p:attrNameLst>
                                      </p:cBhvr>
                                      <p:tavLst>
                                        <p:tav tm="0">
                                          <p:val>
                                            <p:strVal val="0-#ppt_w/2"/>
                                          </p:val>
                                        </p:tav>
                                        <p:tav tm="100000">
                                          <p:val>
                                            <p:strVal val="#ppt_x"/>
                                          </p:val>
                                        </p:tav>
                                      </p:tavLst>
                                    </p:anim>
                                    <p:anim calcmode="lin" valueType="num">
                                      <p:cBhvr additive="base">
                                        <p:cTn id="104" dur="500" fill="hold"/>
                                        <p:tgtEl>
                                          <p:spTgt spid="17426"/>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17432"/>
                                        </p:tgtEl>
                                        <p:attrNameLst>
                                          <p:attrName>style.visibility</p:attrName>
                                        </p:attrNameLst>
                                      </p:cBhvr>
                                      <p:to>
                                        <p:strVal val="visible"/>
                                      </p:to>
                                    </p:set>
                                    <p:anim calcmode="lin" valueType="num">
                                      <p:cBhvr additive="base">
                                        <p:cTn id="109" dur="500" fill="hold"/>
                                        <p:tgtEl>
                                          <p:spTgt spid="17432"/>
                                        </p:tgtEl>
                                        <p:attrNameLst>
                                          <p:attrName>ppt_x</p:attrName>
                                        </p:attrNameLst>
                                      </p:cBhvr>
                                      <p:tavLst>
                                        <p:tav tm="0">
                                          <p:val>
                                            <p:strVal val="0-#ppt_w/2"/>
                                          </p:val>
                                        </p:tav>
                                        <p:tav tm="100000">
                                          <p:val>
                                            <p:strVal val="#ppt_x"/>
                                          </p:val>
                                        </p:tav>
                                      </p:tavLst>
                                    </p:anim>
                                    <p:anim calcmode="lin" valueType="num">
                                      <p:cBhvr additive="base">
                                        <p:cTn id="110" dur="500" fill="hold"/>
                                        <p:tgtEl>
                                          <p:spTgt spid="17432"/>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17427"/>
                                        </p:tgtEl>
                                        <p:attrNameLst>
                                          <p:attrName>style.visibility</p:attrName>
                                        </p:attrNameLst>
                                      </p:cBhvr>
                                      <p:to>
                                        <p:strVal val="visible"/>
                                      </p:to>
                                    </p:set>
                                    <p:anim calcmode="lin" valueType="num">
                                      <p:cBhvr additive="base">
                                        <p:cTn id="115" dur="500" fill="hold"/>
                                        <p:tgtEl>
                                          <p:spTgt spid="17427"/>
                                        </p:tgtEl>
                                        <p:attrNameLst>
                                          <p:attrName>ppt_x</p:attrName>
                                        </p:attrNameLst>
                                      </p:cBhvr>
                                      <p:tavLst>
                                        <p:tav tm="0">
                                          <p:val>
                                            <p:strVal val="0-#ppt_w/2"/>
                                          </p:val>
                                        </p:tav>
                                        <p:tav tm="100000">
                                          <p:val>
                                            <p:strVal val="#ppt_x"/>
                                          </p:val>
                                        </p:tav>
                                      </p:tavLst>
                                    </p:anim>
                                    <p:anim calcmode="lin" valueType="num">
                                      <p:cBhvr additive="base">
                                        <p:cTn id="116" dur="500" fill="hold"/>
                                        <p:tgtEl>
                                          <p:spTgt spid="17427"/>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17433"/>
                                        </p:tgtEl>
                                        <p:attrNameLst>
                                          <p:attrName>style.visibility</p:attrName>
                                        </p:attrNameLst>
                                      </p:cBhvr>
                                      <p:to>
                                        <p:strVal val="visible"/>
                                      </p:to>
                                    </p:set>
                                    <p:anim calcmode="lin" valueType="num">
                                      <p:cBhvr additive="base">
                                        <p:cTn id="121" dur="500" fill="hold"/>
                                        <p:tgtEl>
                                          <p:spTgt spid="17433"/>
                                        </p:tgtEl>
                                        <p:attrNameLst>
                                          <p:attrName>ppt_x</p:attrName>
                                        </p:attrNameLst>
                                      </p:cBhvr>
                                      <p:tavLst>
                                        <p:tav tm="0">
                                          <p:val>
                                            <p:strVal val="0-#ppt_w/2"/>
                                          </p:val>
                                        </p:tav>
                                        <p:tav tm="100000">
                                          <p:val>
                                            <p:strVal val="#ppt_x"/>
                                          </p:val>
                                        </p:tav>
                                      </p:tavLst>
                                    </p:anim>
                                    <p:anim calcmode="lin" valueType="num">
                                      <p:cBhvr additive="base">
                                        <p:cTn id="122" dur="500" fill="hold"/>
                                        <p:tgtEl>
                                          <p:spTgt spid="17433"/>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8" fill="hold" grpId="0" nodeType="clickEffect">
                                  <p:stCondLst>
                                    <p:cond delay="0"/>
                                  </p:stCondLst>
                                  <p:childTnLst>
                                    <p:set>
                                      <p:cBhvr>
                                        <p:cTn id="126" dur="1" fill="hold">
                                          <p:stCondLst>
                                            <p:cond delay="0"/>
                                          </p:stCondLst>
                                        </p:cTn>
                                        <p:tgtEl>
                                          <p:spTgt spid="17429"/>
                                        </p:tgtEl>
                                        <p:attrNameLst>
                                          <p:attrName>style.visibility</p:attrName>
                                        </p:attrNameLst>
                                      </p:cBhvr>
                                      <p:to>
                                        <p:strVal val="visible"/>
                                      </p:to>
                                    </p:set>
                                    <p:anim calcmode="lin" valueType="num">
                                      <p:cBhvr additive="base">
                                        <p:cTn id="127" dur="500" fill="hold"/>
                                        <p:tgtEl>
                                          <p:spTgt spid="17429"/>
                                        </p:tgtEl>
                                        <p:attrNameLst>
                                          <p:attrName>ppt_x</p:attrName>
                                        </p:attrNameLst>
                                      </p:cBhvr>
                                      <p:tavLst>
                                        <p:tav tm="0">
                                          <p:val>
                                            <p:strVal val="0-#ppt_w/2"/>
                                          </p:val>
                                        </p:tav>
                                        <p:tav tm="100000">
                                          <p:val>
                                            <p:strVal val="#ppt_x"/>
                                          </p:val>
                                        </p:tav>
                                      </p:tavLst>
                                    </p:anim>
                                    <p:anim calcmode="lin" valueType="num">
                                      <p:cBhvr additive="base">
                                        <p:cTn id="128" dur="500" fill="hold"/>
                                        <p:tgtEl>
                                          <p:spTgt spid="17429"/>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8" fill="hold" grpId="0" nodeType="clickEffect">
                                  <p:stCondLst>
                                    <p:cond delay="0"/>
                                  </p:stCondLst>
                                  <p:childTnLst>
                                    <p:set>
                                      <p:cBhvr>
                                        <p:cTn id="132" dur="1" fill="hold">
                                          <p:stCondLst>
                                            <p:cond delay="0"/>
                                          </p:stCondLst>
                                        </p:cTn>
                                        <p:tgtEl>
                                          <p:spTgt spid="17428"/>
                                        </p:tgtEl>
                                        <p:attrNameLst>
                                          <p:attrName>style.visibility</p:attrName>
                                        </p:attrNameLst>
                                      </p:cBhvr>
                                      <p:to>
                                        <p:strVal val="visible"/>
                                      </p:to>
                                    </p:set>
                                    <p:anim calcmode="lin" valueType="num">
                                      <p:cBhvr additive="base">
                                        <p:cTn id="133" dur="500" fill="hold"/>
                                        <p:tgtEl>
                                          <p:spTgt spid="17428"/>
                                        </p:tgtEl>
                                        <p:attrNameLst>
                                          <p:attrName>ppt_x</p:attrName>
                                        </p:attrNameLst>
                                      </p:cBhvr>
                                      <p:tavLst>
                                        <p:tav tm="0">
                                          <p:val>
                                            <p:strVal val="0-#ppt_w/2"/>
                                          </p:val>
                                        </p:tav>
                                        <p:tav tm="100000">
                                          <p:val>
                                            <p:strVal val="#ppt_x"/>
                                          </p:val>
                                        </p:tav>
                                      </p:tavLst>
                                    </p:anim>
                                    <p:anim calcmode="lin" valueType="num">
                                      <p:cBhvr additive="base">
                                        <p:cTn id="134" dur="500" fill="hold"/>
                                        <p:tgtEl>
                                          <p:spTgt spid="17428"/>
                                        </p:tgtEl>
                                        <p:attrNameLst>
                                          <p:attrName>ppt_y</p:attrName>
                                        </p:attrNameLst>
                                      </p:cBhvr>
                                      <p:tavLst>
                                        <p:tav tm="0">
                                          <p:val>
                                            <p:strVal val="#ppt_y"/>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8" fill="hold" grpId="0" nodeType="clickEffect">
                                  <p:stCondLst>
                                    <p:cond delay="0"/>
                                  </p:stCondLst>
                                  <p:childTnLst>
                                    <p:set>
                                      <p:cBhvr>
                                        <p:cTn id="138" dur="1" fill="hold">
                                          <p:stCondLst>
                                            <p:cond delay="0"/>
                                          </p:stCondLst>
                                        </p:cTn>
                                        <p:tgtEl>
                                          <p:spTgt spid="17434"/>
                                        </p:tgtEl>
                                        <p:attrNameLst>
                                          <p:attrName>style.visibility</p:attrName>
                                        </p:attrNameLst>
                                      </p:cBhvr>
                                      <p:to>
                                        <p:strVal val="visible"/>
                                      </p:to>
                                    </p:set>
                                    <p:anim calcmode="lin" valueType="num">
                                      <p:cBhvr additive="base">
                                        <p:cTn id="139" dur="500" fill="hold"/>
                                        <p:tgtEl>
                                          <p:spTgt spid="17434"/>
                                        </p:tgtEl>
                                        <p:attrNameLst>
                                          <p:attrName>ppt_x</p:attrName>
                                        </p:attrNameLst>
                                      </p:cBhvr>
                                      <p:tavLst>
                                        <p:tav tm="0">
                                          <p:val>
                                            <p:strVal val="0-#ppt_w/2"/>
                                          </p:val>
                                        </p:tav>
                                        <p:tav tm="100000">
                                          <p:val>
                                            <p:strVal val="#ppt_x"/>
                                          </p:val>
                                        </p:tav>
                                      </p:tavLst>
                                    </p:anim>
                                    <p:anim calcmode="lin" valueType="num">
                                      <p:cBhvr additive="base">
                                        <p:cTn id="140" dur="500" fill="hold"/>
                                        <p:tgtEl>
                                          <p:spTgt spid="17434"/>
                                        </p:tgtEl>
                                        <p:attrNameLst>
                                          <p:attrName>ppt_y</p:attrName>
                                        </p:attrNameLst>
                                      </p:cBhvr>
                                      <p:tavLst>
                                        <p:tav tm="0">
                                          <p:val>
                                            <p:strVal val="#ppt_y"/>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8" fill="hold" grpId="0" nodeType="clickEffect">
                                  <p:stCondLst>
                                    <p:cond delay="0"/>
                                  </p:stCondLst>
                                  <p:childTnLst>
                                    <p:set>
                                      <p:cBhvr>
                                        <p:cTn id="144" dur="1" fill="hold">
                                          <p:stCondLst>
                                            <p:cond delay="0"/>
                                          </p:stCondLst>
                                        </p:cTn>
                                        <p:tgtEl>
                                          <p:spTgt spid="17430"/>
                                        </p:tgtEl>
                                        <p:attrNameLst>
                                          <p:attrName>style.visibility</p:attrName>
                                        </p:attrNameLst>
                                      </p:cBhvr>
                                      <p:to>
                                        <p:strVal val="visible"/>
                                      </p:to>
                                    </p:set>
                                    <p:anim calcmode="lin" valueType="num">
                                      <p:cBhvr additive="base">
                                        <p:cTn id="145" dur="500" fill="hold"/>
                                        <p:tgtEl>
                                          <p:spTgt spid="17430"/>
                                        </p:tgtEl>
                                        <p:attrNameLst>
                                          <p:attrName>ppt_x</p:attrName>
                                        </p:attrNameLst>
                                      </p:cBhvr>
                                      <p:tavLst>
                                        <p:tav tm="0">
                                          <p:val>
                                            <p:strVal val="0-#ppt_w/2"/>
                                          </p:val>
                                        </p:tav>
                                        <p:tav tm="100000">
                                          <p:val>
                                            <p:strVal val="#ppt_x"/>
                                          </p:val>
                                        </p:tav>
                                      </p:tavLst>
                                    </p:anim>
                                    <p:anim calcmode="lin" valueType="num">
                                      <p:cBhvr additive="base">
                                        <p:cTn id="146" dur="500" fill="hold"/>
                                        <p:tgtEl>
                                          <p:spTgt spid="17430"/>
                                        </p:tgtEl>
                                        <p:attrNameLst>
                                          <p:attrName>ppt_y</p:attrName>
                                        </p:attrNameLst>
                                      </p:cBhvr>
                                      <p:tavLst>
                                        <p:tav tm="0">
                                          <p:val>
                                            <p:strVal val="#ppt_y"/>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8" fill="hold" grpId="0" nodeType="clickEffect">
                                  <p:stCondLst>
                                    <p:cond delay="0"/>
                                  </p:stCondLst>
                                  <p:childTnLst>
                                    <p:set>
                                      <p:cBhvr>
                                        <p:cTn id="150" dur="1" fill="hold">
                                          <p:stCondLst>
                                            <p:cond delay="0"/>
                                          </p:stCondLst>
                                        </p:cTn>
                                        <p:tgtEl>
                                          <p:spTgt spid="17438"/>
                                        </p:tgtEl>
                                        <p:attrNameLst>
                                          <p:attrName>style.visibility</p:attrName>
                                        </p:attrNameLst>
                                      </p:cBhvr>
                                      <p:to>
                                        <p:strVal val="visible"/>
                                      </p:to>
                                    </p:set>
                                    <p:anim calcmode="lin" valueType="num">
                                      <p:cBhvr additive="base">
                                        <p:cTn id="151" dur="500" fill="hold"/>
                                        <p:tgtEl>
                                          <p:spTgt spid="17438"/>
                                        </p:tgtEl>
                                        <p:attrNameLst>
                                          <p:attrName>ppt_x</p:attrName>
                                        </p:attrNameLst>
                                      </p:cBhvr>
                                      <p:tavLst>
                                        <p:tav tm="0">
                                          <p:val>
                                            <p:strVal val="0-#ppt_w/2"/>
                                          </p:val>
                                        </p:tav>
                                        <p:tav tm="100000">
                                          <p:val>
                                            <p:strVal val="#ppt_x"/>
                                          </p:val>
                                        </p:tav>
                                      </p:tavLst>
                                    </p:anim>
                                    <p:anim calcmode="lin" valueType="num">
                                      <p:cBhvr additive="base">
                                        <p:cTn id="152" dur="500" fill="hold"/>
                                        <p:tgtEl>
                                          <p:spTgt spid="17438"/>
                                        </p:tgtEl>
                                        <p:attrNameLst>
                                          <p:attrName>ppt_y</p:attrName>
                                        </p:attrNameLst>
                                      </p:cBhvr>
                                      <p:tavLst>
                                        <p:tav tm="0">
                                          <p:val>
                                            <p:strVal val="#ppt_y"/>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8" fill="hold" grpId="0" nodeType="clickEffect">
                                  <p:stCondLst>
                                    <p:cond delay="0"/>
                                  </p:stCondLst>
                                  <p:childTnLst>
                                    <p:set>
                                      <p:cBhvr>
                                        <p:cTn id="156" dur="1" fill="hold">
                                          <p:stCondLst>
                                            <p:cond delay="0"/>
                                          </p:stCondLst>
                                        </p:cTn>
                                        <p:tgtEl>
                                          <p:spTgt spid="17439"/>
                                        </p:tgtEl>
                                        <p:attrNameLst>
                                          <p:attrName>style.visibility</p:attrName>
                                        </p:attrNameLst>
                                      </p:cBhvr>
                                      <p:to>
                                        <p:strVal val="visible"/>
                                      </p:to>
                                    </p:set>
                                    <p:anim calcmode="lin" valueType="num">
                                      <p:cBhvr additive="base">
                                        <p:cTn id="157" dur="500" fill="hold"/>
                                        <p:tgtEl>
                                          <p:spTgt spid="17439"/>
                                        </p:tgtEl>
                                        <p:attrNameLst>
                                          <p:attrName>ppt_x</p:attrName>
                                        </p:attrNameLst>
                                      </p:cBhvr>
                                      <p:tavLst>
                                        <p:tav tm="0">
                                          <p:val>
                                            <p:strVal val="0-#ppt_w/2"/>
                                          </p:val>
                                        </p:tav>
                                        <p:tav tm="100000">
                                          <p:val>
                                            <p:strVal val="#ppt_x"/>
                                          </p:val>
                                        </p:tav>
                                      </p:tavLst>
                                    </p:anim>
                                    <p:anim calcmode="lin" valueType="num">
                                      <p:cBhvr additive="base">
                                        <p:cTn id="158" dur="500" fill="hold"/>
                                        <p:tgtEl>
                                          <p:spTgt spid="17439"/>
                                        </p:tgtEl>
                                        <p:attrNameLst>
                                          <p:attrName>ppt_y</p:attrName>
                                        </p:attrNameLst>
                                      </p:cBhvr>
                                      <p:tavLst>
                                        <p:tav tm="0">
                                          <p:val>
                                            <p:strVal val="#ppt_y"/>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8" fill="hold" grpId="0" nodeType="clickEffect">
                                  <p:stCondLst>
                                    <p:cond delay="0"/>
                                  </p:stCondLst>
                                  <p:childTnLst>
                                    <p:set>
                                      <p:cBhvr>
                                        <p:cTn id="162" dur="1" fill="hold">
                                          <p:stCondLst>
                                            <p:cond delay="0"/>
                                          </p:stCondLst>
                                        </p:cTn>
                                        <p:tgtEl>
                                          <p:spTgt spid="17447"/>
                                        </p:tgtEl>
                                        <p:attrNameLst>
                                          <p:attrName>style.visibility</p:attrName>
                                        </p:attrNameLst>
                                      </p:cBhvr>
                                      <p:to>
                                        <p:strVal val="visible"/>
                                      </p:to>
                                    </p:set>
                                    <p:anim calcmode="lin" valueType="num">
                                      <p:cBhvr additive="base">
                                        <p:cTn id="163" dur="500" fill="hold"/>
                                        <p:tgtEl>
                                          <p:spTgt spid="17447"/>
                                        </p:tgtEl>
                                        <p:attrNameLst>
                                          <p:attrName>ppt_x</p:attrName>
                                        </p:attrNameLst>
                                      </p:cBhvr>
                                      <p:tavLst>
                                        <p:tav tm="0">
                                          <p:val>
                                            <p:strVal val="0-#ppt_w/2"/>
                                          </p:val>
                                        </p:tav>
                                        <p:tav tm="100000">
                                          <p:val>
                                            <p:strVal val="#ppt_x"/>
                                          </p:val>
                                        </p:tav>
                                      </p:tavLst>
                                    </p:anim>
                                    <p:anim calcmode="lin" valueType="num">
                                      <p:cBhvr additive="base">
                                        <p:cTn id="164" dur="500" fill="hold"/>
                                        <p:tgtEl>
                                          <p:spTgt spid="17447"/>
                                        </p:tgtEl>
                                        <p:attrNameLst>
                                          <p:attrName>ppt_y</p:attrName>
                                        </p:attrNameLst>
                                      </p:cBhvr>
                                      <p:tavLst>
                                        <p:tav tm="0">
                                          <p:val>
                                            <p:strVal val="#ppt_y"/>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8" fill="hold" grpId="0" nodeType="clickEffect">
                                  <p:stCondLst>
                                    <p:cond delay="0"/>
                                  </p:stCondLst>
                                  <p:childTnLst>
                                    <p:set>
                                      <p:cBhvr>
                                        <p:cTn id="168" dur="1" fill="hold">
                                          <p:stCondLst>
                                            <p:cond delay="0"/>
                                          </p:stCondLst>
                                        </p:cTn>
                                        <p:tgtEl>
                                          <p:spTgt spid="17441"/>
                                        </p:tgtEl>
                                        <p:attrNameLst>
                                          <p:attrName>style.visibility</p:attrName>
                                        </p:attrNameLst>
                                      </p:cBhvr>
                                      <p:to>
                                        <p:strVal val="visible"/>
                                      </p:to>
                                    </p:set>
                                    <p:anim calcmode="lin" valueType="num">
                                      <p:cBhvr additive="base">
                                        <p:cTn id="169" dur="500" fill="hold"/>
                                        <p:tgtEl>
                                          <p:spTgt spid="17441"/>
                                        </p:tgtEl>
                                        <p:attrNameLst>
                                          <p:attrName>ppt_x</p:attrName>
                                        </p:attrNameLst>
                                      </p:cBhvr>
                                      <p:tavLst>
                                        <p:tav tm="0">
                                          <p:val>
                                            <p:strVal val="0-#ppt_w/2"/>
                                          </p:val>
                                        </p:tav>
                                        <p:tav tm="100000">
                                          <p:val>
                                            <p:strVal val="#ppt_x"/>
                                          </p:val>
                                        </p:tav>
                                      </p:tavLst>
                                    </p:anim>
                                    <p:anim calcmode="lin" valueType="num">
                                      <p:cBhvr additive="base">
                                        <p:cTn id="170" dur="500" fill="hold"/>
                                        <p:tgtEl>
                                          <p:spTgt spid="17441"/>
                                        </p:tgtEl>
                                        <p:attrNameLst>
                                          <p:attrName>ppt_y</p:attrName>
                                        </p:attrNameLst>
                                      </p:cBhvr>
                                      <p:tavLst>
                                        <p:tav tm="0">
                                          <p:val>
                                            <p:strVal val="#ppt_y"/>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8" fill="hold" grpId="0" nodeType="clickEffect">
                                  <p:stCondLst>
                                    <p:cond delay="0"/>
                                  </p:stCondLst>
                                  <p:childTnLst>
                                    <p:set>
                                      <p:cBhvr>
                                        <p:cTn id="174" dur="1" fill="hold">
                                          <p:stCondLst>
                                            <p:cond delay="0"/>
                                          </p:stCondLst>
                                        </p:cTn>
                                        <p:tgtEl>
                                          <p:spTgt spid="17444"/>
                                        </p:tgtEl>
                                        <p:attrNameLst>
                                          <p:attrName>style.visibility</p:attrName>
                                        </p:attrNameLst>
                                      </p:cBhvr>
                                      <p:to>
                                        <p:strVal val="visible"/>
                                      </p:to>
                                    </p:set>
                                    <p:anim calcmode="lin" valueType="num">
                                      <p:cBhvr additive="base">
                                        <p:cTn id="175" dur="500" fill="hold"/>
                                        <p:tgtEl>
                                          <p:spTgt spid="17444"/>
                                        </p:tgtEl>
                                        <p:attrNameLst>
                                          <p:attrName>ppt_x</p:attrName>
                                        </p:attrNameLst>
                                      </p:cBhvr>
                                      <p:tavLst>
                                        <p:tav tm="0">
                                          <p:val>
                                            <p:strVal val="0-#ppt_w/2"/>
                                          </p:val>
                                        </p:tav>
                                        <p:tav tm="100000">
                                          <p:val>
                                            <p:strVal val="#ppt_x"/>
                                          </p:val>
                                        </p:tav>
                                      </p:tavLst>
                                    </p:anim>
                                    <p:anim calcmode="lin" valueType="num">
                                      <p:cBhvr additive="base">
                                        <p:cTn id="176" dur="500" fill="hold"/>
                                        <p:tgtEl>
                                          <p:spTgt spid="17444"/>
                                        </p:tgtEl>
                                        <p:attrNameLst>
                                          <p:attrName>ppt_y</p:attrName>
                                        </p:attrNameLst>
                                      </p:cBhvr>
                                      <p:tavLst>
                                        <p:tav tm="0">
                                          <p:val>
                                            <p:strVal val="#ppt_y"/>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8" fill="hold" grpId="0" nodeType="clickEffect">
                                  <p:stCondLst>
                                    <p:cond delay="0"/>
                                  </p:stCondLst>
                                  <p:childTnLst>
                                    <p:set>
                                      <p:cBhvr>
                                        <p:cTn id="180" dur="1" fill="hold">
                                          <p:stCondLst>
                                            <p:cond delay="0"/>
                                          </p:stCondLst>
                                        </p:cTn>
                                        <p:tgtEl>
                                          <p:spTgt spid="17437"/>
                                        </p:tgtEl>
                                        <p:attrNameLst>
                                          <p:attrName>style.visibility</p:attrName>
                                        </p:attrNameLst>
                                      </p:cBhvr>
                                      <p:to>
                                        <p:strVal val="visible"/>
                                      </p:to>
                                    </p:set>
                                    <p:anim calcmode="lin" valueType="num">
                                      <p:cBhvr additive="base">
                                        <p:cTn id="181" dur="500" fill="hold"/>
                                        <p:tgtEl>
                                          <p:spTgt spid="17437"/>
                                        </p:tgtEl>
                                        <p:attrNameLst>
                                          <p:attrName>ppt_x</p:attrName>
                                        </p:attrNameLst>
                                      </p:cBhvr>
                                      <p:tavLst>
                                        <p:tav tm="0">
                                          <p:val>
                                            <p:strVal val="0-#ppt_w/2"/>
                                          </p:val>
                                        </p:tav>
                                        <p:tav tm="100000">
                                          <p:val>
                                            <p:strVal val="#ppt_x"/>
                                          </p:val>
                                        </p:tav>
                                      </p:tavLst>
                                    </p:anim>
                                    <p:anim calcmode="lin" valueType="num">
                                      <p:cBhvr additive="base">
                                        <p:cTn id="182" dur="500" fill="hold"/>
                                        <p:tgtEl>
                                          <p:spTgt spid="17437"/>
                                        </p:tgtEl>
                                        <p:attrNameLst>
                                          <p:attrName>ppt_y</p:attrName>
                                        </p:attrNameLst>
                                      </p:cBhvr>
                                      <p:tavLst>
                                        <p:tav tm="0">
                                          <p:val>
                                            <p:strVal val="#ppt_y"/>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8" fill="hold" grpId="0" nodeType="clickEffect">
                                  <p:stCondLst>
                                    <p:cond delay="0"/>
                                  </p:stCondLst>
                                  <p:childTnLst>
                                    <p:set>
                                      <p:cBhvr>
                                        <p:cTn id="186" dur="1" fill="hold">
                                          <p:stCondLst>
                                            <p:cond delay="0"/>
                                          </p:stCondLst>
                                        </p:cTn>
                                        <p:tgtEl>
                                          <p:spTgt spid="17446"/>
                                        </p:tgtEl>
                                        <p:attrNameLst>
                                          <p:attrName>style.visibility</p:attrName>
                                        </p:attrNameLst>
                                      </p:cBhvr>
                                      <p:to>
                                        <p:strVal val="visible"/>
                                      </p:to>
                                    </p:set>
                                    <p:anim calcmode="lin" valueType="num">
                                      <p:cBhvr additive="base">
                                        <p:cTn id="187" dur="500" fill="hold"/>
                                        <p:tgtEl>
                                          <p:spTgt spid="17446"/>
                                        </p:tgtEl>
                                        <p:attrNameLst>
                                          <p:attrName>ppt_x</p:attrName>
                                        </p:attrNameLst>
                                      </p:cBhvr>
                                      <p:tavLst>
                                        <p:tav tm="0">
                                          <p:val>
                                            <p:strVal val="0-#ppt_w/2"/>
                                          </p:val>
                                        </p:tav>
                                        <p:tav tm="100000">
                                          <p:val>
                                            <p:strVal val="#ppt_x"/>
                                          </p:val>
                                        </p:tav>
                                      </p:tavLst>
                                    </p:anim>
                                    <p:anim calcmode="lin" valueType="num">
                                      <p:cBhvr additive="base">
                                        <p:cTn id="188" dur="500" fill="hold"/>
                                        <p:tgtEl>
                                          <p:spTgt spid="17446"/>
                                        </p:tgtEl>
                                        <p:attrNameLst>
                                          <p:attrName>ppt_y</p:attrName>
                                        </p:attrNameLst>
                                      </p:cBhvr>
                                      <p:tavLst>
                                        <p:tav tm="0">
                                          <p:val>
                                            <p:strVal val="#ppt_y"/>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8" fill="hold" grpId="0" nodeType="clickEffect">
                                  <p:stCondLst>
                                    <p:cond delay="0"/>
                                  </p:stCondLst>
                                  <p:childTnLst>
                                    <p:set>
                                      <p:cBhvr>
                                        <p:cTn id="192" dur="1" fill="hold">
                                          <p:stCondLst>
                                            <p:cond delay="0"/>
                                          </p:stCondLst>
                                        </p:cTn>
                                        <p:tgtEl>
                                          <p:spTgt spid="17440"/>
                                        </p:tgtEl>
                                        <p:attrNameLst>
                                          <p:attrName>style.visibility</p:attrName>
                                        </p:attrNameLst>
                                      </p:cBhvr>
                                      <p:to>
                                        <p:strVal val="visible"/>
                                      </p:to>
                                    </p:set>
                                    <p:anim calcmode="lin" valueType="num">
                                      <p:cBhvr additive="base">
                                        <p:cTn id="193" dur="500" fill="hold"/>
                                        <p:tgtEl>
                                          <p:spTgt spid="17440"/>
                                        </p:tgtEl>
                                        <p:attrNameLst>
                                          <p:attrName>ppt_x</p:attrName>
                                        </p:attrNameLst>
                                      </p:cBhvr>
                                      <p:tavLst>
                                        <p:tav tm="0">
                                          <p:val>
                                            <p:strVal val="0-#ppt_w/2"/>
                                          </p:val>
                                        </p:tav>
                                        <p:tav tm="100000">
                                          <p:val>
                                            <p:strVal val="#ppt_x"/>
                                          </p:val>
                                        </p:tav>
                                      </p:tavLst>
                                    </p:anim>
                                    <p:anim calcmode="lin" valueType="num">
                                      <p:cBhvr additive="base">
                                        <p:cTn id="194" dur="500" fill="hold"/>
                                        <p:tgtEl>
                                          <p:spTgt spid="17440"/>
                                        </p:tgtEl>
                                        <p:attrNameLst>
                                          <p:attrName>ppt_y</p:attrName>
                                        </p:attrNameLst>
                                      </p:cBhvr>
                                      <p:tavLst>
                                        <p:tav tm="0">
                                          <p:val>
                                            <p:strVal val="#ppt_y"/>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 presetClass="entr" presetSubtype="8" fill="hold" grpId="0" nodeType="clickEffect">
                                  <p:stCondLst>
                                    <p:cond delay="0"/>
                                  </p:stCondLst>
                                  <p:childTnLst>
                                    <p:set>
                                      <p:cBhvr>
                                        <p:cTn id="198" dur="1" fill="hold">
                                          <p:stCondLst>
                                            <p:cond delay="0"/>
                                          </p:stCondLst>
                                        </p:cTn>
                                        <p:tgtEl>
                                          <p:spTgt spid="17443"/>
                                        </p:tgtEl>
                                        <p:attrNameLst>
                                          <p:attrName>style.visibility</p:attrName>
                                        </p:attrNameLst>
                                      </p:cBhvr>
                                      <p:to>
                                        <p:strVal val="visible"/>
                                      </p:to>
                                    </p:set>
                                    <p:anim calcmode="lin" valueType="num">
                                      <p:cBhvr additive="base">
                                        <p:cTn id="199" dur="500" fill="hold"/>
                                        <p:tgtEl>
                                          <p:spTgt spid="17443"/>
                                        </p:tgtEl>
                                        <p:attrNameLst>
                                          <p:attrName>ppt_x</p:attrName>
                                        </p:attrNameLst>
                                      </p:cBhvr>
                                      <p:tavLst>
                                        <p:tav tm="0">
                                          <p:val>
                                            <p:strVal val="0-#ppt_w/2"/>
                                          </p:val>
                                        </p:tav>
                                        <p:tav tm="100000">
                                          <p:val>
                                            <p:strVal val="#ppt_x"/>
                                          </p:val>
                                        </p:tav>
                                      </p:tavLst>
                                    </p:anim>
                                    <p:anim calcmode="lin" valueType="num">
                                      <p:cBhvr additive="base">
                                        <p:cTn id="200" dur="500" fill="hold"/>
                                        <p:tgtEl>
                                          <p:spTgt spid="17443"/>
                                        </p:tgtEl>
                                        <p:attrNameLst>
                                          <p:attrName>ppt_y</p:attrName>
                                        </p:attrNameLst>
                                      </p:cBhvr>
                                      <p:tavLst>
                                        <p:tav tm="0">
                                          <p:val>
                                            <p:strVal val="#ppt_y"/>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2" presetClass="entr" presetSubtype="8" fill="hold" grpId="0" nodeType="clickEffect">
                                  <p:stCondLst>
                                    <p:cond delay="0"/>
                                  </p:stCondLst>
                                  <p:childTnLst>
                                    <p:set>
                                      <p:cBhvr>
                                        <p:cTn id="204" dur="1" fill="hold">
                                          <p:stCondLst>
                                            <p:cond delay="0"/>
                                          </p:stCondLst>
                                        </p:cTn>
                                        <p:tgtEl>
                                          <p:spTgt spid="17435"/>
                                        </p:tgtEl>
                                        <p:attrNameLst>
                                          <p:attrName>style.visibility</p:attrName>
                                        </p:attrNameLst>
                                      </p:cBhvr>
                                      <p:to>
                                        <p:strVal val="visible"/>
                                      </p:to>
                                    </p:set>
                                    <p:anim calcmode="lin" valueType="num">
                                      <p:cBhvr additive="base">
                                        <p:cTn id="205" dur="500" fill="hold"/>
                                        <p:tgtEl>
                                          <p:spTgt spid="17435"/>
                                        </p:tgtEl>
                                        <p:attrNameLst>
                                          <p:attrName>ppt_x</p:attrName>
                                        </p:attrNameLst>
                                      </p:cBhvr>
                                      <p:tavLst>
                                        <p:tav tm="0">
                                          <p:val>
                                            <p:strVal val="0-#ppt_w/2"/>
                                          </p:val>
                                        </p:tav>
                                        <p:tav tm="100000">
                                          <p:val>
                                            <p:strVal val="#ppt_x"/>
                                          </p:val>
                                        </p:tav>
                                      </p:tavLst>
                                    </p:anim>
                                    <p:anim calcmode="lin" valueType="num">
                                      <p:cBhvr additive="base">
                                        <p:cTn id="206" dur="500" fill="hold"/>
                                        <p:tgtEl>
                                          <p:spTgt spid="17435"/>
                                        </p:tgtEl>
                                        <p:attrNameLst>
                                          <p:attrName>ppt_y</p:attrName>
                                        </p:attrNameLst>
                                      </p:cBhvr>
                                      <p:tavLst>
                                        <p:tav tm="0">
                                          <p:val>
                                            <p:strVal val="#ppt_y"/>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2" presetClass="entr" presetSubtype="8" fill="hold" grpId="0" nodeType="clickEffect">
                                  <p:stCondLst>
                                    <p:cond delay="0"/>
                                  </p:stCondLst>
                                  <p:childTnLst>
                                    <p:set>
                                      <p:cBhvr>
                                        <p:cTn id="210" dur="1" fill="hold">
                                          <p:stCondLst>
                                            <p:cond delay="0"/>
                                          </p:stCondLst>
                                        </p:cTn>
                                        <p:tgtEl>
                                          <p:spTgt spid="17445"/>
                                        </p:tgtEl>
                                        <p:attrNameLst>
                                          <p:attrName>style.visibility</p:attrName>
                                        </p:attrNameLst>
                                      </p:cBhvr>
                                      <p:to>
                                        <p:strVal val="visible"/>
                                      </p:to>
                                    </p:set>
                                    <p:anim calcmode="lin" valueType="num">
                                      <p:cBhvr additive="base">
                                        <p:cTn id="211" dur="500" fill="hold"/>
                                        <p:tgtEl>
                                          <p:spTgt spid="17445"/>
                                        </p:tgtEl>
                                        <p:attrNameLst>
                                          <p:attrName>ppt_x</p:attrName>
                                        </p:attrNameLst>
                                      </p:cBhvr>
                                      <p:tavLst>
                                        <p:tav tm="0">
                                          <p:val>
                                            <p:strVal val="0-#ppt_w/2"/>
                                          </p:val>
                                        </p:tav>
                                        <p:tav tm="100000">
                                          <p:val>
                                            <p:strVal val="#ppt_x"/>
                                          </p:val>
                                        </p:tav>
                                      </p:tavLst>
                                    </p:anim>
                                    <p:anim calcmode="lin" valueType="num">
                                      <p:cBhvr additive="base">
                                        <p:cTn id="212" dur="500" fill="hold"/>
                                        <p:tgtEl>
                                          <p:spTgt spid="17445"/>
                                        </p:tgtEl>
                                        <p:attrNameLst>
                                          <p:attrName>ppt_y</p:attrName>
                                        </p:attrNameLst>
                                      </p:cBhvr>
                                      <p:tavLst>
                                        <p:tav tm="0">
                                          <p:val>
                                            <p:strVal val="#ppt_y"/>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2" presetClass="entr" presetSubtype="8" fill="hold" grpId="0" nodeType="clickEffect">
                                  <p:stCondLst>
                                    <p:cond delay="0"/>
                                  </p:stCondLst>
                                  <p:childTnLst>
                                    <p:set>
                                      <p:cBhvr>
                                        <p:cTn id="216" dur="1" fill="hold">
                                          <p:stCondLst>
                                            <p:cond delay="0"/>
                                          </p:stCondLst>
                                        </p:cTn>
                                        <p:tgtEl>
                                          <p:spTgt spid="17436"/>
                                        </p:tgtEl>
                                        <p:attrNameLst>
                                          <p:attrName>style.visibility</p:attrName>
                                        </p:attrNameLst>
                                      </p:cBhvr>
                                      <p:to>
                                        <p:strVal val="visible"/>
                                      </p:to>
                                    </p:set>
                                    <p:anim calcmode="lin" valueType="num">
                                      <p:cBhvr additive="base">
                                        <p:cTn id="217" dur="500" fill="hold"/>
                                        <p:tgtEl>
                                          <p:spTgt spid="17436"/>
                                        </p:tgtEl>
                                        <p:attrNameLst>
                                          <p:attrName>ppt_x</p:attrName>
                                        </p:attrNameLst>
                                      </p:cBhvr>
                                      <p:tavLst>
                                        <p:tav tm="0">
                                          <p:val>
                                            <p:strVal val="0-#ppt_w/2"/>
                                          </p:val>
                                        </p:tav>
                                        <p:tav tm="100000">
                                          <p:val>
                                            <p:strVal val="#ppt_x"/>
                                          </p:val>
                                        </p:tav>
                                      </p:tavLst>
                                    </p:anim>
                                    <p:anim calcmode="lin" valueType="num">
                                      <p:cBhvr additive="base">
                                        <p:cTn id="218" dur="500" fill="hold"/>
                                        <p:tgtEl>
                                          <p:spTgt spid="17436"/>
                                        </p:tgtEl>
                                        <p:attrNameLst>
                                          <p:attrName>ppt_y</p:attrName>
                                        </p:attrNameLst>
                                      </p:cBhvr>
                                      <p:tavLst>
                                        <p:tav tm="0">
                                          <p:val>
                                            <p:strVal val="#ppt_y"/>
                                          </p:val>
                                        </p:tav>
                                        <p:tav tm="100000">
                                          <p:val>
                                            <p:strVal val="#ppt_y"/>
                                          </p:val>
                                        </p:tav>
                                      </p:tavLst>
                                    </p:anim>
                                  </p:childTnLst>
                                </p:cTn>
                              </p:par>
                            </p:childTnLst>
                          </p:cTn>
                        </p:par>
                      </p:childTnLst>
                    </p:cTn>
                  </p:par>
                  <p:par>
                    <p:cTn id="219" fill="hold">
                      <p:stCondLst>
                        <p:cond delay="indefinite"/>
                      </p:stCondLst>
                      <p:childTnLst>
                        <p:par>
                          <p:cTn id="220" fill="hold">
                            <p:stCondLst>
                              <p:cond delay="0"/>
                            </p:stCondLst>
                            <p:childTnLst>
                              <p:par>
                                <p:cTn id="221" presetID="2" presetClass="entr" presetSubtype="8" fill="hold" grpId="0" nodeType="clickEffect">
                                  <p:stCondLst>
                                    <p:cond delay="0"/>
                                  </p:stCondLst>
                                  <p:childTnLst>
                                    <p:set>
                                      <p:cBhvr>
                                        <p:cTn id="222" dur="1" fill="hold">
                                          <p:stCondLst>
                                            <p:cond delay="0"/>
                                          </p:stCondLst>
                                        </p:cTn>
                                        <p:tgtEl>
                                          <p:spTgt spid="17442"/>
                                        </p:tgtEl>
                                        <p:attrNameLst>
                                          <p:attrName>style.visibility</p:attrName>
                                        </p:attrNameLst>
                                      </p:cBhvr>
                                      <p:to>
                                        <p:strVal val="visible"/>
                                      </p:to>
                                    </p:set>
                                    <p:anim calcmode="lin" valueType="num">
                                      <p:cBhvr additive="base">
                                        <p:cTn id="223" dur="500" fill="hold"/>
                                        <p:tgtEl>
                                          <p:spTgt spid="17442"/>
                                        </p:tgtEl>
                                        <p:attrNameLst>
                                          <p:attrName>ppt_x</p:attrName>
                                        </p:attrNameLst>
                                      </p:cBhvr>
                                      <p:tavLst>
                                        <p:tav tm="0">
                                          <p:val>
                                            <p:strVal val="0-#ppt_w/2"/>
                                          </p:val>
                                        </p:tav>
                                        <p:tav tm="100000">
                                          <p:val>
                                            <p:strVal val="#ppt_x"/>
                                          </p:val>
                                        </p:tav>
                                      </p:tavLst>
                                    </p:anim>
                                    <p:anim calcmode="lin" valueType="num">
                                      <p:cBhvr additive="base">
                                        <p:cTn id="224" dur="500" fill="hold"/>
                                        <p:tgtEl>
                                          <p:spTgt spid="174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P spid="17412" grpId="0" animBg="1"/>
      <p:bldP spid="17413" grpId="0" animBg="1"/>
      <p:bldP spid="17414" grpId="0" autoUpdateAnimBg="0"/>
      <p:bldP spid="17415" grpId="0" autoUpdateAnimBg="0"/>
      <p:bldP spid="17416" grpId="0" autoUpdateAnimBg="0"/>
      <p:bldP spid="17417" grpId="0" animBg="1"/>
      <p:bldP spid="17418" grpId="0" animBg="1"/>
      <p:bldP spid="17419" grpId="0" autoUpdateAnimBg="0"/>
      <p:bldP spid="17420" grpId="0" autoUpdateAnimBg="0"/>
      <p:bldP spid="17421" grpId="0" animBg="1"/>
      <p:bldP spid="17422" grpId="0" animBg="1"/>
      <p:bldP spid="17423" grpId="0" animBg="1"/>
      <p:bldP spid="17424" grpId="0" autoUpdateAnimBg="0"/>
      <p:bldP spid="17425" grpId="0" animBg="1"/>
      <p:bldP spid="17426" grpId="0" autoUpdateAnimBg="0"/>
      <p:bldP spid="17427" grpId="0" animBg="1"/>
      <p:bldP spid="17428" grpId="0" animBg="1"/>
      <p:bldP spid="17429" grpId="0" autoUpdateAnimBg="0"/>
      <p:bldP spid="17430" grpId="0" autoUpdateAnimBg="0"/>
      <p:bldP spid="17431" grpId="0" autoUpdateAnimBg="0"/>
      <p:bldP spid="17432" grpId="0" autoUpdateAnimBg="0"/>
      <p:bldP spid="17433" grpId="0" animBg="1"/>
      <p:bldP spid="17434" grpId="0" animBg="1"/>
      <p:bldP spid="17435" grpId="0" animBg="1"/>
      <p:bldP spid="17436" grpId="0" autoUpdateAnimBg="0"/>
      <p:bldP spid="17437" grpId="0" animBg="1"/>
      <p:bldP spid="17438" grpId="0" animBg="1"/>
      <p:bldP spid="17439" grpId="0" autoUpdateAnimBg="0"/>
      <p:bldP spid="17440" grpId="0" autoUpdateAnimBg="0"/>
      <p:bldP spid="17441" grpId="0" autoUpdateAnimBg="0"/>
      <p:bldP spid="17442" grpId="0" autoUpdateAnimBg="0"/>
      <p:bldP spid="17443" grpId="0" autoUpdateAnimBg="0"/>
      <p:bldP spid="17444" grpId="0" autoUpdateAnimBg="0"/>
      <p:bldP spid="17445" grpId="0" animBg="1"/>
      <p:bldP spid="17446" grpId="0" animBg="1"/>
      <p:bldP spid="174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914400"/>
          </a:xfrm>
        </p:spPr>
        <p:txBody>
          <a:bodyPr/>
          <a:lstStyle/>
          <a:p>
            <a:r>
              <a:rPr lang="en-US" dirty="0" smtClean="0"/>
              <a:t>Pole Figure: Definition</a:t>
            </a:r>
            <a:endParaRPr lang="en-US" dirty="0"/>
          </a:p>
        </p:txBody>
      </p:sp>
      <p:sp>
        <p:nvSpPr>
          <p:cNvPr id="3" name="Content Placeholder 2"/>
          <p:cNvSpPr>
            <a:spLocks noGrp="1"/>
          </p:cNvSpPr>
          <p:nvPr>
            <p:ph idx="1"/>
          </p:nvPr>
        </p:nvSpPr>
        <p:spPr>
          <a:xfrm>
            <a:off x="381000" y="1143000"/>
            <a:ext cx="8458200" cy="5486400"/>
          </a:xfrm>
        </p:spPr>
        <p:txBody>
          <a:bodyPr/>
          <a:lstStyle/>
          <a:p>
            <a:r>
              <a:rPr lang="en-US" sz="1400" dirty="0" smtClean="0"/>
              <a:t>A </a:t>
            </a:r>
            <a:r>
              <a:rPr lang="en-US" sz="1400" i="1" dirty="0" smtClean="0"/>
              <a:t>pole figure</a:t>
            </a:r>
            <a:r>
              <a:rPr lang="en-US" sz="1400" dirty="0" smtClean="0"/>
              <a:t> (in the context of </a:t>
            </a:r>
            <a:r>
              <a:rPr lang="en-US" sz="1400" i="1" dirty="0" smtClean="0"/>
              <a:t>texture</a:t>
            </a:r>
            <a:r>
              <a:rPr lang="en-US" sz="1400" dirty="0" smtClean="0"/>
              <a:t>) is a map of a selected set of crystal </a:t>
            </a:r>
            <a:r>
              <a:rPr lang="en-US" sz="1400" i="1" dirty="0" smtClean="0"/>
              <a:t>plane </a:t>
            </a:r>
            <a:r>
              <a:rPr lang="en-US" sz="1400" i="1" dirty="0" err="1" smtClean="0"/>
              <a:t>normals</a:t>
            </a:r>
            <a:r>
              <a:rPr lang="en-US" sz="1400" dirty="0" smtClean="0"/>
              <a:t> plotted with respect to the sample frame.  Think of the </a:t>
            </a:r>
            <a:r>
              <a:rPr lang="en-US" sz="1400" i="1" dirty="0" smtClean="0"/>
              <a:t>rows</a:t>
            </a:r>
            <a:r>
              <a:rPr lang="en-US" sz="1400" dirty="0" smtClean="0"/>
              <a:t> (not columns) in the orientation matrix, which define the coordinates of each crystal axis with respect to the </a:t>
            </a:r>
            <a:r>
              <a:rPr lang="en-US" sz="1400" dirty="0"/>
              <a:t>sample </a:t>
            </a:r>
            <a:r>
              <a:rPr lang="en-US" sz="1400" dirty="0" smtClean="0"/>
              <a:t>frame.  </a:t>
            </a:r>
          </a:p>
          <a:p>
            <a:r>
              <a:rPr lang="en-US" sz="1400" dirty="0" smtClean="0"/>
              <a:t>This definition refers to </a:t>
            </a:r>
            <a:r>
              <a:rPr lang="en-US" sz="1400" i="1" dirty="0" smtClean="0"/>
              <a:t>plane </a:t>
            </a:r>
            <a:r>
              <a:rPr lang="en-US" sz="1400" i="1" dirty="0" err="1" smtClean="0"/>
              <a:t>normals</a:t>
            </a:r>
            <a:r>
              <a:rPr lang="en-US" sz="1400" i="1" dirty="0" smtClean="0"/>
              <a:t> </a:t>
            </a:r>
            <a:r>
              <a:rPr lang="en-US" sz="1400" dirty="0" smtClean="0"/>
              <a:t>because of the standard use of x-ray diffraction to measure pole figures; </a:t>
            </a:r>
            <a:r>
              <a:rPr lang="en-US" sz="1400" i="1" dirty="0" smtClean="0"/>
              <a:t>crystal directions </a:t>
            </a:r>
            <a:r>
              <a:rPr lang="en-US" sz="1400" dirty="0" smtClean="0"/>
              <a:t>can equally well be treated.</a:t>
            </a:r>
          </a:p>
          <a:p>
            <a:r>
              <a:rPr lang="en-US" sz="1400" dirty="0" smtClean="0"/>
              <a:t>Since each plane normal is plotted by itself, there is no information in the resulting plot about directions lying in that plane.  Therefore pole figures represent a </a:t>
            </a:r>
            <a:r>
              <a:rPr lang="en-US" sz="1400" i="1" dirty="0" smtClean="0"/>
              <a:t>projection</a:t>
            </a:r>
            <a:r>
              <a:rPr lang="en-US" sz="1400" dirty="0" smtClean="0"/>
              <a:t> of the texture information.</a:t>
            </a:r>
          </a:p>
          <a:p>
            <a:r>
              <a:rPr lang="en-US" sz="1400" dirty="0" smtClean="0"/>
              <a:t>Each chosen crystal direction is generally specified as a low-index plane normal, e.g. {100}, {110}, {001}.</a:t>
            </a:r>
          </a:p>
          <a:p>
            <a:r>
              <a:rPr lang="en-US" sz="1400" dirty="0" smtClean="0"/>
              <a:t>Crystal symmetry is generally assumed to apply such that all equivalent plane </a:t>
            </a:r>
            <a:r>
              <a:rPr lang="en-US" sz="1400" dirty="0" err="1" smtClean="0"/>
              <a:t>normals</a:t>
            </a:r>
            <a:r>
              <a:rPr lang="en-US" sz="1400" dirty="0" smtClean="0"/>
              <a:t> sharing the same Miller indices are shown.  For cubic materials, obviously, plane </a:t>
            </a:r>
            <a:r>
              <a:rPr lang="en-US" sz="1400" dirty="0" err="1" smtClean="0"/>
              <a:t>normals</a:t>
            </a:r>
            <a:r>
              <a:rPr lang="en-US" sz="1400" dirty="0" smtClean="0"/>
              <a:t> and directions are coincident but this is </a:t>
            </a:r>
            <a:r>
              <a:rPr lang="en-US" sz="1400" i="1" dirty="0" smtClean="0"/>
              <a:t>not</a:t>
            </a:r>
            <a:r>
              <a:rPr lang="en-US" sz="1400" dirty="0" smtClean="0"/>
              <a:t> the case for lower symmetry </a:t>
            </a:r>
            <a:r>
              <a:rPr lang="en-US" sz="1400" dirty="0" err="1" smtClean="0"/>
              <a:t>Bravais</a:t>
            </a:r>
            <a:r>
              <a:rPr lang="en-US" sz="1400" dirty="0" smtClean="0"/>
              <a:t> lattices.</a:t>
            </a:r>
          </a:p>
          <a:p>
            <a:r>
              <a:rPr lang="en-US" sz="1400" dirty="0" smtClean="0"/>
              <a:t>Since unit vectors representing directions with respect to a common origin live on a sphere, it is natural to transform the coordinates to spherical angles such as azimuth (longitude) and declination (co-latitude).  This makes it more clear that, for each crystallite, its 3-parameter orientation (e.g. Euler angles) is reduced (projected) to only two (2) parameters.</a:t>
            </a:r>
          </a:p>
          <a:p>
            <a:r>
              <a:rPr lang="en-US" sz="1400" dirty="0" smtClean="0"/>
              <a:t>Only the upper hemisphere is plotted, by convention.  The resulting diagram is often called a </a:t>
            </a:r>
            <a:r>
              <a:rPr lang="en-US" sz="1400" i="1" dirty="0" smtClean="0"/>
              <a:t>stereogram</a:t>
            </a:r>
            <a:r>
              <a:rPr lang="en-US" sz="1400" dirty="0" smtClean="0"/>
              <a:t>, although this implies something about the choice of </a:t>
            </a:r>
            <a:r>
              <a:rPr lang="en-US" sz="1400" i="1" dirty="0" smtClean="0"/>
              <a:t>projection</a:t>
            </a:r>
            <a:r>
              <a:rPr lang="en-US" sz="1400" dirty="0" smtClean="0"/>
              <a:t> (see later slides).</a:t>
            </a:r>
          </a:p>
          <a:p>
            <a:r>
              <a:rPr lang="en-US" sz="1400" dirty="0" smtClean="0"/>
              <a:t>If only a few distinct orientations are displayed, multiple poles can be plotted on the same diagram as a </a:t>
            </a:r>
            <a:r>
              <a:rPr lang="en-US" sz="1400" i="1" dirty="0" smtClean="0"/>
              <a:t>discrete pole figure</a:t>
            </a:r>
            <a:r>
              <a:rPr lang="en-US" sz="1400" dirty="0" smtClean="0"/>
              <a:t>.</a:t>
            </a:r>
          </a:p>
          <a:p>
            <a:r>
              <a:rPr lang="en-US" sz="1400" dirty="0" smtClean="0"/>
              <a:t>When many crystallites are included in the dataset, which have variable orientation, it is impracticable to have more than one pole.  Also it is necessary to bin the data and convert points to densities.  For display purposes, contour plots are the easiest way to understand the result.</a:t>
            </a:r>
            <a:endParaRPr lang="en-US" sz="1400" dirty="0"/>
          </a:p>
        </p:txBody>
      </p:sp>
      <p:sp>
        <p:nvSpPr>
          <p:cNvPr id="4" name="Slide Number Placeholder 3"/>
          <p:cNvSpPr>
            <a:spLocks noGrp="1"/>
          </p:cNvSpPr>
          <p:nvPr>
            <p:ph type="sldNum" sz="quarter" idx="12"/>
          </p:nvPr>
        </p:nvSpPr>
        <p:spPr/>
        <p:txBody>
          <a:bodyPr/>
          <a:lstStyle/>
          <a:p>
            <a:fld id="{81C3C2F2-21B1-9749-AFC2-84CD30EBC86E}" type="slidenum">
              <a:rPr lang="en-US" altLang="ja-JP" smtClean="0"/>
              <a:pPr/>
              <a:t>5</a:t>
            </a:fld>
            <a:endParaRPr lang="en-US" altLang="ja-JP"/>
          </a:p>
        </p:txBody>
      </p:sp>
    </p:spTree>
    <p:extLst>
      <p:ext uri="{BB962C8B-B14F-4D97-AF65-F5344CB8AC3E}">
        <p14:creationId xmlns:p14="http://schemas.microsoft.com/office/powerpoint/2010/main" val="1610107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p>
            <a:fld id="{703E7CEA-6EA7-1444-B66C-FB4F2293198D}" type="slidenum">
              <a:rPr lang="en-US" altLang="ja-JP" smtClean="0"/>
              <a:pPr/>
              <a:t>6</a:t>
            </a:fld>
            <a:endParaRPr lang="en-US" altLang="ja-JP" smtClean="0"/>
          </a:p>
        </p:txBody>
      </p:sp>
      <p:sp>
        <p:nvSpPr>
          <p:cNvPr id="29699" name="Rectangle 2"/>
          <p:cNvSpPr>
            <a:spLocks noGrp="1" noChangeArrowheads="1"/>
          </p:cNvSpPr>
          <p:nvPr>
            <p:ph type="title"/>
          </p:nvPr>
        </p:nvSpPr>
        <p:spPr>
          <a:xfrm>
            <a:off x="711200" y="406400"/>
            <a:ext cx="7772400" cy="1143000"/>
          </a:xfrm>
        </p:spPr>
        <p:txBody>
          <a:bodyPr/>
          <a:lstStyle/>
          <a:p>
            <a:r>
              <a:rPr lang="en-US" altLang="ja-JP"/>
              <a:t>Crystal Directions on the Sphere</a:t>
            </a:r>
          </a:p>
        </p:txBody>
      </p:sp>
      <p:sp>
        <p:nvSpPr>
          <p:cNvPr id="29700" name="Rectangle 3"/>
          <p:cNvSpPr>
            <a:spLocks noGrp="1" noChangeArrowheads="1"/>
          </p:cNvSpPr>
          <p:nvPr>
            <p:ph type="body" idx="1"/>
          </p:nvPr>
        </p:nvSpPr>
        <p:spPr>
          <a:xfrm>
            <a:off x="685800" y="1676400"/>
            <a:ext cx="3886200" cy="4648200"/>
          </a:xfrm>
        </p:spPr>
        <p:txBody>
          <a:bodyPr/>
          <a:lstStyle/>
          <a:p>
            <a:r>
              <a:rPr lang="en-US" altLang="ja-JP" sz="2400"/>
              <a:t>Uses the inclination of the normal to the crystallographic plane: the points are the intersection of each crystal direction with a (unit radius) sphere.</a:t>
            </a:r>
          </a:p>
          <a:p>
            <a:r>
              <a:rPr lang="en-US" altLang="ja-JP" sz="2400"/>
              <a:t>This is an orthographic projection to illustrate the physical directions, not a stereographic projection.</a:t>
            </a:r>
          </a:p>
        </p:txBody>
      </p:sp>
      <p:pic>
        <p:nvPicPr>
          <p:cNvPr id="29701" name="Picture 4"/>
          <p:cNvPicPr>
            <a:picLocks noChangeAspect="1" noChangeArrowheads="1"/>
          </p:cNvPicPr>
          <p:nvPr/>
        </p:nvPicPr>
        <p:blipFill>
          <a:blip r:embed="rId2"/>
          <a:srcRect/>
          <a:stretch>
            <a:fillRect/>
          </a:stretch>
        </p:blipFill>
        <p:spPr bwMode="auto">
          <a:xfrm>
            <a:off x="4495800" y="2057400"/>
            <a:ext cx="4648200" cy="37496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p>
            <a:fld id="{2030259B-FA57-1543-94EB-E0BAB957A717}" type="slidenum">
              <a:rPr lang="en-US" altLang="ja-JP" smtClean="0"/>
              <a:pPr/>
              <a:t>7</a:t>
            </a:fld>
            <a:endParaRPr lang="en-US" altLang="ja-JP" smtClean="0"/>
          </a:p>
        </p:txBody>
      </p:sp>
      <p:sp>
        <p:nvSpPr>
          <p:cNvPr id="30723" name="Rectangle 2"/>
          <p:cNvSpPr>
            <a:spLocks noGrp="1" noChangeArrowheads="1"/>
          </p:cNvSpPr>
          <p:nvPr>
            <p:ph type="title"/>
          </p:nvPr>
        </p:nvSpPr>
        <p:spPr>
          <a:xfrm>
            <a:off x="673100" y="76200"/>
            <a:ext cx="7772400" cy="1143000"/>
          </a:xfrm>
        </p:spPr>
        <p:txBody>
          <a:bodyPr/>
          <a:lstStyle/>
          <a:p>
            <a:r>
              <a:rPr lang="en-US" altLang="ja-JP"/>
              <a:t>Projection from Sphere to Plane</a:t>
            </a:r>
          </a:p>
        </p:txBody>
      </p:sp>
      <p:pic>
        <p:nvPicPr>
          <p:cNvPr id="30724" name="Picture 4"/>
          <p:cNvPicPr>
            <a:picLocks noChangeAspect="1" noChangeArrowheads="1"/>
          </p:cNvPicPr>
          <p:nvPr/>
        </p:nvPicPr>
        <p:blipFill>
          <a:blip r:embed="rId2">
            <a:lum contrast="70000"/>
          </a:blip>
          <a:srcRect/>
          <a:stretch>
            <a:fillRect/>
          </a:stretch>
        </p:blipFill>
        <p:spPr bwMode="auto">
          <a:xfrm>
            <a:off x="4440237" y="1143000"/>
            <a:ext cx="4475163" cy="5286375"/>
          </a:xfrm>
          <a:prstGeom prst="rect">
            <a:avLst/>
          </a:prstGeom>
          <a:noFill/>
          <a:ln w="9525">
            <a:noFill/>
            <a:miter lim="800000"/>
            <a:headEnd/>
            <a:tailEnd/>
          </a:ln>
        </p:spPr>
      </p:pic>
      <p:sp>
        <p:nvSpPr>
          <p:cNvPr id="30726" name="Rectangle 3"/>
          <p:cNvSpPr>
            <a:spLocks noGrp="1" noChangeArrowheads="1"/>
          </p:cNvSpPr>
          <p:nvPr>
            <p:ph type="body" idx="1"/>
          </p:nvPr>
        </p:nvSpPr>
        <p:spPr>
          <a:xfrm>
            <a:off x="228600" y="1371600"/>
            <a:ext cx="4495800" cy="4114800"/>
          </a:xfrm>
        </p:spPr>
        <p:txBody>
          <a:bodyPr/>
          <a:lstStyle/>
          <a:p>
            <a:pPr algn="just">
              <a:lnSpc>
                <a:spcPct val="90000"/>
              </a:lnSpc>
            </a:pPr>
            <a:r>
              <a:rPr lang="en-US" altLang="ja-JP" sz="2000" dirty="0"/>
              <a:t>The measured pole figure exists on the surface of a (hemi-)sphere.  To make figures for publication one must </a:t>
            </a:r>
            <a:r>
              <a:rPr lang="en-US" altLang="ja-JP" sz="2000" i="1" dirty="0"/>
              <a:t>project  </a:t>
            </a:r>
            <a:r>
              <a:rPr lang="en-US" altLang="ja-JP" sz="2000" dirty="0"/>
              <a:t>the information onto a flat page.  This is a traditional problem in cartography.  We exploit just two of the many possible projection methods.</a:t>
            </a:r>
          </a:p>
          <a:p>
            <a:pPr>
              <a:lnSpc>
                <a:spcPct val="90000"/>
              </a:lnSpc>
            </a:pPr>
            <a:r>
              <a:rPr lang="en-US" altLang="ja-JP" sz="2000" dirty="0"/>
              <a:t>Projection of spherical information onto a flat surface</a:t>
            </a:r>
          </a:p>
          <a:p>
            <a:pPr lvl="1">
              <a:lnSpc>
                <a:spcPct val="90000"/>
              </a:lnSpc>
            </a:pPr>
            <a:r>
              <a:rPr lang="en-US" altLang="ja-JP" sz="1800" dirty="0"/>
              <a:t>Equal area projection, or,</a:t>
            </a:r>
            <a:br>
              <a:rPr lang="en-US" altLang="ja-JP" sz="1800" dirty="0"/>
            </a:br>
            <a:r>
              <a:rPr lang="en-US" altLang="ja-JP" sz="1800" dirty="0"/>
              <a:t>Schmid projection</a:t>
            </a:r>
          </a:p>
          <a:p>
            <a:pPr lvl="1">
              <a:lnSpc>
                <a:spcPct val="90000"/>
              </a:lnSpc>
            </a:pPr>
            <a:r>
              <a:rPr lang="en-US" altLang="ja-JP" sz="1800" dirty="0"/>
              <a:t>Equiangular projection, or,</a:t>
            </a:r>
            <a:br>
              <a:rPr lang="en-US" altLang="ja-JP" sz="1800" dirty="0"/>
            </a:br>
            <a:r>
              <a:rPr lang="en-US" altLang="ja-JP" sz="1800" dirty="0" err="1"/>
              <a:t>Wulff</a:t>
            </a:r>
            <a:r>
              <a:rPr lang="en-US" altLang="ja-JP" sz="1800" dirty="0"/>
              <a:t> projection, </a:t>
            </a:r>
            <a:br>
              <a:rPr lang="en-US" altLang="ja-JP" sz="1800" dirty="0"/>
            </a:br>
            <a:r>
              <a:rPr lang="en-US" altLang="ja-JP" sz="1800" dirty="0"/>
              <a:t>more common in crystallography</a:t>
            </a:r>
          </a:p>
        </p:txBody>
      </p:sp>
      <p:sp>
        <p:nvSpPr>
          <p:cNvPr id="30727" name="Text Box 6"/>
          <p:cNvSpPr txBox="1">
            <a:spLocks noChangeArrowheads="1"/>
          </p:cNvSpPr>
          <p:nvPr/>
        </p:nvSpPr>
        <p:spPr bwMode="auto">
          <a:xfrm>
            <a:off x="3733800" y="5943600"/>
            <a:ext cx="1017588" cy="396875"/>
          </a:xfrm>
          <a:prstGeom prst="rect">
            <a:avLst/>
          </a:prstGeom>
          <a:noFill/>
          <a:ln w="9525">
            <a:noFill/>
            <a:miter lim="800000"/>
            <a:headEnd/>
            <a:tailEnd/>
          </a:ln>
        </p:spPr>
        <p:txBody>
          <a:bodyPr wrap="none">
            <a:prstTxWarp prst="textNoShape">
              <a:avLst/>
            </a:prstTxWarp>
            <a:spAutoFit/>
          </a:bodyPr>
          <a:lstStyle/>
          <a:p>
            <a:r>
              <a:rPr lang="en-US" altLang="ja-JP" sz="2000" dirty="0">
                <a:latin typeface="Calibri"/>
              </a:rPr>
              <a:t>[</a:t>
            </a:r>
            <a:r>
              <a:rPr lang="en-US" altLang="ja-JP" sz="2000" dirty="0" err="1">
                <a:latin typeface="Calibri"/>
              </a:rPr>
              <a:t>Cullity</a:t>
            </a:r>
            <a:r>
              <a:rPr lang="en-US" altLang="ja-JP" sz="2000" dirty="0">
                <a:latin typeface="Calibri"/>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4"/>
          <p:cNvSpPr>
            <a:spLocks noGrp="1"/>
          </p:cNvSpPr>
          <p:nvPr>
            <p:ph type="sldNum" sz="quarter" idx="12"/>
          </p:nvPr>
        </p:nvSpPr>
        <p:spPr>
          <a:noFill/>
        </p:spPr>
        <p:txBody>
          <a:bodyPr/>
          <a:lstStyle/>
          <a:p>
            <a:fld id="{129B3A86-64FA-9B47-A183-4985966AA497}" type="slidenum">
              <a:rPr lang="en-US" altLang="ja-JP" smtClean="0"/>
              <a:pPr/>
              <a:t>8</a:t>
            </a:fld>
            <a:endParaRPr lang="en-US" altLang="ja-JP" smtClean="0"/>
          </a:p>
        </p:txBody>
      </p:sp>
      <p:sp>
        <p:nvSpPr>
          <p:cNvPr id="31748" name="Rectangle 2"/>
          <p:cNvSpPr>
            <a:spLocks noGrp="1" noChangeArrowheads="1"/>
          </p:cNvSpPr>
          <p:nvPr>
            <p:ph type="title"/>
          </p:nvPr>
        </p:nvSpPr>
        <p:spPr>
          <a:xfrm>
            <a:off x="349250" y="87313"/>
            <a:ext cx="8718550" cy="1143000"/>
          </a:xfrm>
        </p:spPr>
        <p:txBody>
          <a:bodyPr/>
          <a:lstStyle/>
          <a:p>
            <a:r>
              <a:rPr lang="en-US" altLang="ja-JP" sz="4000" dirty="0">
                <a:ea typeface="Cambria"/>
                <a:cs typeface="Cambria"/>
              </a:rPr>
              <a:t>Stereographic </a:t>
            </a:r>
            <a:r>
              <a:rPr lang="en-US" altLang="ja-JP" sz="4000" dirty="0" smtClean="0">
                <a:ea typeface="Cambria"/>
                <a:cs typeface="Cambria"/>
              </a:rPr>
              <a:t>vs. </a:t>
            </a:r>
            <a:r>
              <a:rPr lang="en-US" altLang="ja-JP" sz="4000" dirty="0">
                <a:ea typeface="Cambria"/>
                <a:cs typeface="Cambria"/>
              </a:rPr>
              <a:t>Equal Area </a:t>
            </a:r>
            <a:r>
              <a:rPr lang="en-US" altLang="ja-JP" sz="4000" dirty="0"/>
              <a:t>Projection</a:t>
            </a:r>
          </a:p>
        </p:txBody>
      </p:sp>
      <p:graphicFrame>
        <p:nvGraphicFramePr>
          <p:cNvPr id="31746" name="Object 2"/>
          <p:cNvGraphicFramePr>
            <a:graphicFrameLocks noChangeAspect="1"/>
          </p:cNvGraphicFramePr>
          <p:nvPr/>
        </p:nvGraphicFramePr>
        <p:xfrm>
          <a:off x="3048000" y="1295400"/>
          <a:ext cx="4800600" cy="4532313"/>
        </p:xfrm>
        <a:graphic>
          <a:graphicData uri="http://schemas.openxmlformats.org/presentationml/2006/ole">
            <mc:AlternateContent xmlns:mc="http://schemas.openxmlformats.org/markup-compatibility/2006">
              <mc:Choice xmlns:v="urn:schemas-microsoft-com:vml" Requires="v">
                <p:oleObj spid="_x0000_s31764" name="Document" r:id="rId3" imgW="4800600" imgH="4532376" progId="Word.Document.8">
                  <p:embed/>
                </p:oleObj>
              </mc:Choice>
              <mc:Fallback>
                <p:oleObj name="Document" r:id="rId3" imgW="4800600" imgH="4532376"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295400"/>
                        <a:ext cx="4800600" cy="453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1749" name="Text Box 4"/>
          <p:cNvSpPr txBox="1">
            <a:spLocks noChangeArrowheads="1"/>
          </p:cNvSpPr>
          <p:nvPr/>
        </p:nvSpPr>
        <p:spPr bwMode="auto">
          <a:xfrm>
            <a:off x="898525" y="1905000"/>
            <a:ext cx="2024262" cy="3046988"/>
          </a:xfrm>
          <a:prstGeom prst="rect">
            <a:avLst/>
          </a:prstGeom>
          <a:noFill/>
          <a:ln w="9525">
            <a:noFill/>
            <a:miter lim="800000"/>
            <a:headEnd/>
            <a:tailEnd/>
          </a:ln>
        </p:spPr>
        <p:txBody>
          <a:bodyPr wrap="none">
            <a:prstTxWarp prst="textNoShape">
              <a:avLst/>
            </a:prstTxWarp>
            <a:spAutoFit/>
          </a:bodyPr>
          <a:lstStyle/>
          <a:p>
            <a:r>
              <a:rPr lang="en-US" altLang="ja-JP" dirty="0">
                <a:latin typeface="Cambria"/>
              </a:rPr>
              <a:t>Stereographic</a:t>
            </a:r>
            <a:br>
              <a:rPr lang="en-US" altLang="ja-JP" dirty="0">
                <a:latin typeface="Cambria"/>
              </a:rPr>
            </a:br>
            <a:r>
              <a:rPr lang="en-US" altLang="ja-JP" dirty="0">
                <a:latin typeface="Cambria"/>
              </a:rPr>
              <a:t/>
            </a:r>
            <a:br>
              <a:rPr lang="en-US" altLang="ja-JP" dirty="0">
                <a:latin typeface="Cambria"/>
              </a:rPr>
            </a:br>
            <a:r>
              <a:rPr lang="en-US" altLang="ja-JP" dirty="0">
                <a:latin typeface="Cambria"/>
              </a:rPr>
              <a:t/>
            </a:r>
            <a:br>
              <a:rPr lang="en-US" altLang="ja-JP" dirty="0">
                <a:latin typeface="Cambria"/>
              </a:rPr>
            </a:br>
            <a:r>
              <a:rPr lang="en-US" altLang="ja-JP" dirty="0">
                <a:latin typeface="Cambria"/>
              </a:rPr>
              <a:t/>
            </a:r>
            <a:br>
              <a:rPr lang="en-US" altLang="ja-JP" dirty="0">
                <a:latin typeface="Cambria"/>
              </a:rPr>
            </a:br>
            <a:r>
              <a:rPr lang="en-US" altLang="ja-JP" dirty="0">
                <a:latin typeface="Cambria"/>
              </a:rPr>
              <a:t/>
            </a:r>
            <a:br>
              <a:rPr lang="en-US" altLang="ja-JP" dirty="0">
                <a:latin typeface="Cambria"/>
              </a:rPr>
            </a:br>
            <a:r>
              <a:rPr lang="en-US" altLang="ja-JP" dirty="0">
                <a:latin typeface="Cambria"/>
              </a:rPr>
              <a:t/>
            </a:r>
            <a:br>
              <a:rPr lang="en-US" altLang="ja-JP" dirty="0">
                <a:latin typeface="Cambria"/>
              </a:rPr>
            </a:br>
            <a:r>
              <a:rPr lang="en-US" altLang="ja-JP" dirty="0">
                <a:latin typeface="Cambria"/>
              </a:rPr>
              <a:t/>
            </a:r>
            <a:br>
              <a:rPr lang="en-US" altLang="ja-JP" dirty="0">
                <a:latin typeface="Cambria"/>
              </a:rPr>
            </a:br>
            <a:r>
              <a:rPr lang="en-US" altLang="ja-JP" dirty="0">
                <a:latin typeface="Cambria"/>
              </a:rPr>
              <a:t>Equal Area</a:t>
            </a:r>
          </a:p>
        </p:txBody>
      </p:sp>
      <p:sp>
        <p:nvSpPr>
          <p:cNvPr id="31750" name="Text Box 5"/>
          <p:cNvSpPr txBox="1">
            <a:spLocks noChangeArrowheads="1"/>
          </p:cNvSpPr>
          <p:nvPr/>
        </p:nvSpPr>
        <p:spPr bwMode="auto">
          <a:xfrm>
            <a:off x="4953000" y="5943600"/>
            <a:ext cx="935823" cy="400110"/>
          </a:xfrm>
          <a:prstGeom prst="rect">
            <a:avLst/>
          </a:prstGeom>
          <a:noFill/>
          <a:ln w="9525">
            <a:noFill/>
            <a:miter lim="800000"/>
            <a:headEnd/>
            <a:tailEnd/>
          </a:ln>
        </p:spPr>
        <p:txBody>
          <a:bodyPr wrap="none">
            <a:prstTxWarp prst="textNoShape">
              <a:avLst/>
            </a:prstTxWarp>
            <a:spAutoFit/>
          </a:bodyPr>
          <a:lstStyle/>
          <a:p>
            <a:r>
              <a:rPr lang="en-US" altLang="ja-JP" sz="2000" dirty="0">
                <a:latin typeface="Calibri"/>
              </a:rPr>
              <a:t>[</a:t>
            </a:r>
            <a:r>
              <a:rPr lang="en-US" altLang="ja-JP" sz="2000" dirty="0" err="1">
                <a:latin typeface="Calibri"/>
              </a:rPr>
              <a:t>Kocks</a:t>
            </a:r>
            <a:r>
              <a:rPr lang="en-US" altLang="ja-JP" sz="2000" dirty="0">
                <a:latin typeface="Calibri"/>
              </a:rPr>
              <a:t>]</a:t>
            </a:r>
          </a:p>
        </p:txBody>
      </p:sp>
      <p:sp>
        <p:nvSpPr>
          <p:cNvPr id="31752" name="Text Box 7"/>
          <p:cNvSpPr txBox="1">
            <a:spLocks noChangeArrowheads="1"/>
          </p:cNvSpPr>
          <p:nvPr/>
        </p:nvSpPr>
        <p:spPr bwMode="auto">
          <a:xfrm>
            <a:off x="152400" y="5257800"/>
            <a:ext cx="3216275" cy="1323439"/>
          </a:xfrm>
          <a:prstGeom prst="rect">
            <a:avLst/>
          </a:prstGeom>
          <a:solidFill>
            <a:srgbClr val="FFDDEA"/>
          </a:solidFill>
          <a:ln w="9525">
            <a:noFill/>
            <a:miter lim="800000"/>
            <a:headEnd/>
            <a:tailEnd/>
          </a:ln>
        </p:spPr>
        <p:txBody>
          <a:bodyPr>
            <a:prstTxWarp prst="textNoShape">
              <a:avLst/>
            </a:prstTxWarp>
            <a:spAutoFit/>
          </a:bodyPr>
          <a:lstStyle/>
          <a:p>
            <a:r>
              <a:rPr lang="en-US" altLang="ja-JP" sz="1600" dirty="0">
                <a:latin typeface="Cambria"/>
              </a:rPr>
              <a:t>* Many texts, e.g. </a:t>
            </a:r>
            <a:r>
              <a:rPr lang="en-US" altLang="ja-JP" sz="1600" dirty="0" err="1">
                <a:latin typeface="Cambria"/>
              </a:rPr>
              <a:t>Cullity</a:t>
            </a:r>
            <a:r>
              <a:rPr lang="en-US" altLang="ja-JP" sz="1600" dirty="0">
                <a:latin typeface="Cambria"/>
              </a:rPr>
              <a:t>, show the plane touching the sphere at N: this changes the magnification factor for the projection, but not its geometry.</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p:spPr>
        <p:txBody>
          <a:bodyPr/>
          <a:lstStyle/>
          <a:p>
            <a:fld id="{F89B9613-E854-E743-9C54-D3C109500787}" type="slidenum">
              <a:rPr lang="en-US" altLang="ja-JP" smtClean="0"/>
              <a:pPr/>
              <a:t>9</a:t>
            </a:fld>
            <a:endParaRPr lang="en-US" altLang="ja-JP" smtClean="0"/>
          </a:p>
        </p:txBody>
      </p:sp>
      <p:sp>
        <p:nvSpPr>
          <p:cNvPr id="32771" name="Rectangle 2"/>
          <p:cNvSpPr>
            <a:spLocks noGrp="1" noChangeArrowheads="1"/>
          </p:cNvSpPr>
          <p:nvPr>
            <p:ph type="title"/>
          </p:nvPr>
        </p:nvSpPr>
        <p:spPr>
          <a:xfrm>
            <a:off x="685800" y="76200"/>
            <a:ext cx="7772400" cy="1143000"/>
          </a:xfrm>
        </p:spPr>
        <p:txBody>
          <a:bodyPr/>
          <a:lstStyle/>
          <a:p>
            <a:r>
              <a:rPr lang="en-US" altLang="ja-JP" dirty="0">
                <a:ea typeface="Cambria"/>
                <a:cs typeface="Cambria"/>
              </a:rPr>
              <a:t>Stereographic </a:t>
            </a:r>
            <a:r>
              <a:rPr lang="en-US" altLang="ja-JP" dirty="0"/>
              <a:t>Projections</a:t>
            </a:r>
          </a:p>
        </p:txBody>
      </p:sp>
      <p:sp>
        <p:nvSpPr>
          <p:cNvPr id="32772" name="Rectangle 3"/>
          <p:cNvSpPr>
            <a:spLocks noGrp="1" noChangeArrowheads="1"/>
          </p:cNvSpPr>
          <p:nvPr>
            <p:ph type="body" idx="1"/>
          </p:nvPr>
        </p:nvSpPr>
        <p:spPr>
          <a:xfrm>
            <a:off x="685800" y="1143000"/>
            <a:ext cx="7848600" cy="5334000"/>
          </a:xfrm>
        </p:spPr>
        <p:txBody>
          <a:bodyPr/>
          <a:lstStyle/>
          <a:p>
            <a:pPr>
              <a:lnSpc>
                <a:spcPct val="90000"/>
              </a:lnSpc>
            </a:pPr>
            <a:r>
              <a:rPr lang="en-US" altLang="ja-JP" sz="2000" dirty="0">
                <a:ea typeface="Cambria"/>
                <a:cs typeface="Cambria"/>
              </a:rPr>
              <a:t>Connect a line from the South pole to the point on the surface of the sphere.  The intersection of the line with the equatorial plane defines the project point.  The equatorial plane is the projection plane.  The radius from the origin (center) of the sphere, </a:t>
            </a:r>
            <a:r>
              <a:rPr lang="en-US" altLang="ja-JP" sz="2000" i="1" dirty="0" err="1">
                <a:latin typeface="Cambria"/>
                <a:ea typeface="Cambria"/>
                <a:cs typeface="Cambria"/>
              </a:rPr>
              <a:t>r</a:t>
            </a:r>
            <a:r>
              <a:rPr lang="en-US" altLang="ja-JP" sz="2000" dirty="0">
                <a:ea typeface="Cambria"/>
                <a:cs typeface="Cambria"/>
              </a:rPr>
              <a:t>, where </a:t>
            </a:r>
            <a:r>
              <a:rPr lang="en-US" altLang="ja-JP" sz="2000" i="1" dirty="0">
                <a:latin typeface="Cambria"/>
                <a:ea typeface="Cambria"/>
                <a:cs typeface="Cambria"/>
              </a:rPr>
              <a:t>R</a:t>
            </a:r>
            <a:r>
              <a:rPr lang="en-US" altLang="ja-JP" sz="2000" dirty="0">
                <a:ea typeface="Cambria"/>
                <a:cs typeface="Cambria"/>
              </a:rPr>
              <a:t> is the radius of the sphere, and </a:t>
            </a:r>
            <a:r>
              <a:rPr lang="en-US" altLang="ja-JP" sz="2000" dirty="0">
                <a:latin typeface="Symbol" charset="2"/>
                <a:ea typeface="Cambria"/>
                <a:cs typeface="Cambria"/>
              </a:rPr>
              <a:t>a</a:t>
            </a:r>
            <a:r>
              <a:rPr lang="en-US" altLang="ja-JP" sz="2000" dirty="0">
                <a:ea typeface="Cambria"/>
                <a:cs typeface="Cambria"/>
              </a:rPr>
              <a:t> is the angle from the North Pole vector to the point to be projected (</a:t>
            </a:r>
            <a:r>
              <a:rPr lang="en-US" altLang="ja-JP" sz="2000" i="1" dirty="0">
                <a:ea typeface="Cambria"/>
                <a:cs typeface="Cambria"/>
              </a:rPr>
              <a:t>co-latitude</a:t>
            </a:r>
            <a:r>
              <a:rPr lang="en-US" altLang="ja-JP" sz="2000" dirty="0">
                <a:ea typeface="Cambria"/>
                <a:cs typeface="Cambria"/>
              </a:rPr>
              <a:t>), is given by:</a:t>
            </a:r>
            <a:br>
              <a:rPr lang="en-US" altLang="ja-JP" sz="2000" dirty="0">
                <a:ea typeface="Cambria"/>
                <a:cs typeface="Cambria"/>
              </a:rPr>
            </a:br>
            <a:r>
              <a:rPr lang="en-US" altLang="ja-JP" sz="2000" dirty="0">
                <a:ea typeface="Cambria"/>
                <a:cs typeface="Cambria"/>
              </a:rPr>
              <a:t/>
            </a:r>
            <a:br>
              <a:rPr lang="en-US" altLang="ja-JP" sz="2000" dirty="0">
                <a:ea typeface="Cambria"/>
                <a:cs typeface="Cambria"/>
              </a:rPr>
            </a:br>
            <a:r>
              <a:rPr lang="en-US" altLang="ja-JP" sz="2000" dirty="0">
                <a:ea typeface="Cambria"/>
                <a:cs typeface="Cambria"/>
              </a:rPr>
              <a:t>			</a:t>
            </a:r>
            <a:r>
              <a:rPr lang="en-US" altLang="ja-JP" sz="2000" i="1" dirty="0" err="1">
                <a:latin typeface="Cambria"/>
                <a:ea typeface="Cambria"/>
                <a:cs typeface="Cambria"/>
              </a:rPr>
              <a:t>r</a:t>
            </a:r>
            <a:r>
              <a:rPr lang="en-US" altLang="ja-JP" sz="2000" dirty="0">
                <a:latin typeface="Cambria"/>
                <a:ea typeface="Cambria"/>
                <a:cs typeface="Cambria"/>
              </a:rPr>
              <a:t> = </a:t>
            </a:r>
            <a:r>
              <a:rPr lang="en-US" altLang="ja-JP" sz="2000" i="1" dirty="0">
                <a:latin typeface="Cambria"/>
                <a:ea typeface="Cambria"/>
                <a:cs typeface="Cambria"/>
              </a:rPr>
              <a:t>R</a:t>
            </a:r>
            <a:r>
              <a:rPr lang="en-US" altLang="ja-JP" sz="2000" dirty="0">
                <a:latin typeface="Cambria"/>
                <a:ea typeface="Cambria"/>
                <a:cs typeface="Cambria"/>
              </a:rPr>
              <a:t> tan(</a:t>
            </a:r>
            <a:r>
              <a:rPr lang="en-US" altLang="ja-JP" sz="2000" dirty="0">
                <a:latin typeface="Symbol" charset="2"/>
                <a:ea typeface="Cambria"/>
                <a:cs typeface="Cambria"/>
              </a:rPr>
              <a:t>a</a:t>
            </a:r>
            <a:r>
              <a:rPr lang="en-US" altLang="ja-JP" sz="2000" dirty="0">
                <a:latin typeface="Cambria"/>
                <a:ea typeface="Cambria"/>
                <a:cs typeface="Cambria"/>
              </a:rPr>
              <a:t>/2)</a:t>
            </a:r>
            <a:endParaRPr lang="en-US" altLang="ja-JP" sz="2000" dirty="0">
              <a:ea typeface="Cambria"/>
              <a:cs typeface="Cambria"/>
            </a:endParaRPr>
          </a:p>
          <a:p>
            <a:pPr>
              <a:lnSpc>
                <a:spcPct val="90000"/>
              </a:lnSpc>
            </a:pPr>
            <a:r>
              <a:rPr lang="en-US" altLang="ja-JP" sz="2000" dirty="0">
                <a:ea typeface="Cambria"/>
                <a:cs typeface="Cambria"/>
              </a:rPr>
              <a:t>Given spherical coordinates (</a:t>
            </a:r>
            <a:r>
              <a:rPr lang="en-US" altLang="ja-JP" sz="2000" i="1" dirty="0" err="1">
                <a:latin typeface="Symbol" charset="2"/>
                <a:ea typeface="Cambria"/>
                <a:cs typeface="Cambria"/>
              </a:rPr>
              <a:t>a</a:t>
            </a:r>
            <a:r>
              <a:rPr lang="en-US" altLang="ja-JP" sz="2000" dirty="0">
                <a:ea typeface="Cambria"/>
                <a:cs typeface="Cambria"/>
              </a:rPr>
              <a:t>), where the longitude is </a:t>
            </a:r>
            <a:r>
              <a:rPr lang="en-US" altLang="ja-JP" sz="2000" i="1" dirty="0" err="1">
                <a:latin typeface="Symbol" charset="2"/>
                <a:ea typeface="Cambria"/>
                <a:cs typeface="Cambria"/>
              </a:rPr>
              <a:t></a:t>
            </a:r>
            <a:r>
              <a:rPr lang="en-US" altLang="ja-JP" sz="2000" dirty="0">
                <a:ea typeface="Cambria"/>
                <a:cs typeface="Cambria"/>
              </a:rPr>
              <a:t> (as before), the Cartesian coordinates on the projection are therefore:</a:t>
            </a:r>
            <a:br>
              <a:rPr lang="en-US" altLang="ja-JP" sz="2000" dirty="0">
                <a:ea typeface="Cambria"/>
                <a:cs typeface="Cambria"/>
              </a:rPr>
            </a:br>
            <a:r>
              <a:rPr lang="en-US" altLang="ja-JP" sz="2000" dirty="0">
                <a:ea typeface="Cambria"/>
                <a:cs typeface="Cambria"/>
              </a:rPr>
              <a:t>  	     (</a:t>
            </a:r>
            <a:r>
              <a:rPr lang="en-US" altLang="ja-JP" sz="2000" i="1" dirty="0" err="1">
                <a:latin typeface="Cambria"/>
                <a:ea typeface="Cambria"/>
                <a:cs typeface="Cambria"/>
              </a:rPr>
              <a:t>x,y</a:t>
            </a:r>
            <a:r>
              <a:rPr lang="en-US" altLang="ja-JP" sz="2000" dirty="0">
                <a:latin typeface="Cambria"/>
                <a:ea typeface="Cambria"/>
                <a:cs typeface="Cambria"/>
              </a:rPr>
              <a:t>) = </a:t>
            </a:r>
            <a:r>
              <a:rPr lang="en-US" altLang="ja-JP" sz="2000" dirty="0" err="1">
                <a:latin typeface="Cambria"/>
                <a:ea typeface="Cambria"/>
                <a:cs typeface="Cambria"/>
              </a:rPr>
              <a:t>r(cos</a:t>
            </a:r>
            <a:r>
              <a:rPr lang="en-US" altLang="ja-JP" sz="2000" i="1" dirty="0" err="1">
                <a:latin typeface="Symbol" charset="2"/>
                <a:ea typeface="Cambria"/>
                <a:cs typeface="Cambria"/>
              </a:rPr>
              <a:t></a:t>
            </a:r>
            <a:r>
              <a:rPr lang="en-US" altLang="ja-JP" sz="2000" dirty="0">
                <a:latin typeface="Cambria"/>
                <a:ea typeface="Cambria"/>
                <a:cs typeface="Cambria"/>
              </a:rPr>
              <a:t>, </a:t>
            </a:r>
            <a:r>
              <a:rPr lang="en-US" altLang="ja-JP" sz="2000" dirty="0" err="1">
                <a:latin typeface="Cambria"/>
                <a:ea typeface="Cambria"/>
                <a:cs typeface="Cambria"/>
              </a:rPr>
              <a:t>sin</a:t>
            </a:r>
            <a:r>
              <a:rPr lang="en-US" altLang="ja-JP" sz="2000" i="1" dirty="0" err="1">
                <a:latin typeface="Symbol" charset="2"/>
                <a:ea typeface="Cambria"/>
                <a:cs typeface="Cambria"/>
              </a:rPr>
              <a:t></a:t>
            </a:r>
            <a:r>
              <a:rPr lang="en-US" altLang="ja-JP" sz="2000" dirty="0">
                <a:latin typeface="Cambria"/>
                <a:ea typeface="Cambria"/>
                <a:cs typeface="Cambria"/>
              </a:rPr>
              <a:t>) = </a:t>
            </a:r>
            <a:r>
              <a:rPr lang="en-US" altLang="ja-JP" sz="2000" i="1" dirty="0">
                <a:latin typeface="Cambria"/>
                <a:ea typeface="Cambria"/>
                <a:cs typeface="Cambria"/>
              </a:rPr>
              <a:t>R</a:t>
            </a:r>
            <a:r>
              <a:rPr lang="en-US" altLang="ja-JP" sz="2000" dirty="0">
                <a:ea typeface="Cambria"/>
                <a:cs typeface="Cambria"/>
              </a:rPr>
              <a:t> </a:t>
            </a:r>
            <a:r>
              <a:rPr lang="en-US" altLang="ja-JP" sz="2000" dirty="0">
                <a:latin typeface="Cambria"/>
                <a:ea typeface="Cambria"/>
                <a:cs typeface="Cambria"/>
              </a:rPr>
              <a:t>tan(</a:t>
            </a:r>
            <a:r>
              <a:rPr lang="en-US" altLang="ja-JP" sz="2000" i="1" dirty="0">
                <a:latin typeface="Symbol" charset="2"/>
                <a:ea typeface="Cambria"/>
                <a:cs typeface="Cambria"/>
              </a:rPr>
              <a:t>a</a:t>
            </a:r>
            <a:r>
              <a:rPr lang="en-US" altLang="ja-JP" sz="2000" i="1" dirty="0">
                <a:latin typeface="Cambria"/>
                <a:ea typeface="Cambria"/>
                <a:cs typeface="Cambria"/>
              </a:rPr>
              <a:t>/2</a:t>
            </a:r>
            <a:r>
              <a:rPr lang="en-US" altLang="ja-JP" sz="2000" dirty="0">
                <a:latin typeface="Cambria"/>
                <a:ea typeface="Cambria"/>
                <a:cs typeface="Cambria"/>
              </a:rPr>
              <a:t>)(cos</a:t>
            </a:r>
            <a:r>
              <a:rPr lang="en-US" altLang="ja-JP" sz="2000" i="1" dirty="0">
                <a:latin typeface="Symbol" charset="2"/>
                <a:ea typeface="Cambria"/>
                <a:cs typeface="Cambria"/>
              </a:rPr>
              <a:t></a:t>
            </a:r>
            <a:r>
              <a:rPr lang="en-US" altLang="ja-JP" sz="2000" dirty="0">
                <a:latin typeface="Cambria"/>
                <a:ea typeface="Cambria"/>
                <a:cs typeface="Cambria"/>
              </a:rPr>
              <a:t>, </a:t>
            </a:r>
            <a:r>
              <a:rPr lang="en-US" altLang="ja-JP" sz="2000" dirty="0" err="1">
                <a:latin typeface="Cambria"/>
                <a:ea typeface="Cambria"/>
                <a:cs typeface="Cambria"/>
              </a:rPr>
              <a:t>sin</a:t>
            </a:r>
            <a:r>
              <a:rPr lang="en-US" altLang="ja-JP" sz="2000" i="1" dirty="0" err="1">
                <a:latin typeface="Symbol" charset="2"/>
                <a:ea typeface="Cambria"/>
                <a:cs typeface="Cambria"/>
              </a:rPr>
              <a:t></a:t>
            </a:r>
            <a:r>
              <a:rPr lang="en-US" altLang="ja-JP" sz="2000" dirty="0">
                <a:latin typeface="Cambria"/>
                <a:ea typeface="Cambria"/>
                <a:cs typeface="Cambria"/>
              </a:rPr>
              <a:t>)</a:t>
            </a:r>
            <a:endParaRPr lang="en-US" altLang="ja-JP" sz="2000" dirty="0">
              <a:ea typeface="Cambria"/>
              <a:cs typeface="Cambria"/>
            </a:endParaRPr>
          </a:p>
          <a:p>
            <a:pPr>
              <a:lnSpc>
                <a:spcPct val="90000"/>
              </a:lnSpc>
            </a:pPr>
            <a:r>
              <a:rPr lang="en-US" altLang="ja-JP" sz="2000" dirty="0">
                <a:ea typeface="Cambria"/>
                <a:cs typeface="Cambria"/>
              </a:rPr>
              <a:t>To obtain the spherical angles from [</a:t>
            </a:r>
            <a:r>
              <a:rPr lang="en-US" altLang="ja-JP" sz="2000" i="1" dirty="0" err="1">
                <a:latin typeface="Cambria"/>
                <a:ea typeface="Cambria"/>
                <a:cs typeface="Cambria"/>
              </a:rPr>
              <a:t>uvw</a:t>
            </a:r>
            <a:r>
              <a:rPr lang="en-US" altLang="ja-JP" sz="2000" dirty="0">
                <a:ea typeface="Cambria"/>
                <a:cs typeface="Cambria"/>
              </a:rPr>
              <a:t>], we calculate the co-latitude and longitude angles as:</a:t>
            </a:r>
            <a:br>
              <a:rPr lang="en-US" altLang="ja-JP" sz="2000" dirty="0">
                <a:ea typeface="Cambria"/>
                <a:cs typeface="Cambria"/>
              </a:rPr>
            </a:br>
            <a:r>
              <a:rPr lang="en-US" altLang="ja-JP" sz="2000" dirty="0">
                <a:ea typeface="Cambria"/>
                <a:cs typeface="Cambria"/>
              </a:rPr>
              <a:t>			</a:t>
            </a:r>
            <a:r>
              <a:rPr lang="en-US" altLang="ja-JP" sz="2000" dirty="0" err="1">
                <a:latin typeface="Cambria"/>
                <a:ea typeface="Cambria"/>
                <a:cs typeface="Cambria"/>
              </a:rPr>
              <a:t>cos</a:t>
            </a:r>
            <a:r>
              <a:rPr lang="en-US" altLang="ja-JP" sz="2000" i="1" dirty="0" err="1">
                <a:latin typeface="Symbol" charset="2"/>
                <a:ea typeface="Cambria"/>
                <a:cs typeface="Cambria"/>
              </a:rPr>
              <a:t>a</a:t>
            </a:r>
            <a:r>
              <a:rPr lang="en-US" altLang="ja-JP" sz="2000" dirty="0">
                <a:ea typeface="Cambria"/>
                <a:cs typeface="Cambria"/>
              </a:rPr>
              <a:t> = </a:t>
            </a:r>
            <a:r>
              <a:rPr lang="en-US" altLang="ja-JP" sz="2000" i="1" dirty="0">
                <a:latin typeface="Cambria"/>
                <a:ea typeface="Cambria"/>
                <a:cs typeface="Cambria"/>
              </a:rPr>
              <a:t>w</a:t>
            </a:r>
            <a:br>
              <a:rPr lang="en-US" altLang="ja-JP" sz="2000" i="1" dirty="0">
                <a:latin typeface="Cambria"/>
                <a:ea typeface="Cambria"/>
                <a:cs typeface="Cambria"/>
              </a:rPr>
            </a:br>
            <a:r>
              <a:rPr lang="en-US" altLang="ja-JP" sz="2000" i="1" dirty="0">
                <a:ea typeface="Cambria"/>
                <a:cs typeface="Cambria"/>
              </a:rPr>
              <a:t>			</a:t>
            </a:r>
            <a:r>
              <a:rPr lang="en-US" altLang="ja-JP" sz="2000" dirty="0">
                <a:latin typeface="Cambria"/>
                <a:ea typeface="Cambria"/>
                <a:cs typeface="Cambria"/>
              </a:rPr>
              <a:t>tan</a:t>
            </a:r>
            <a:r>
              <a:rPr lang="en-US" altLang="ja-JP" sz="2000" i="1" dirty="0">
                <a:latin typeface="Symbol" charset="2"/>
                <a:ea typeface="Cambria"/>
                <a:cs typeface="Cambria"/>
              </a:rPr>
              <a:t></a:t>
            </a:r>
            <a:r>
              <a:rPr lang="en-US" altLang="ja-JP" sz="2000" i="1" dirty="0">
                <a:ea typeface="Cambria"/>
                <a:cs typeface="Cambria"/>
              </a:rPr>
              <a:t> = </a:t>
            </a:r>
            <a:r>
              <a:rPr lang="en-US" altLang="ja-JP" sz="2000" i="1" dirty="0">
                <a:latin typeface="Cambria"/>
                <a:ea typeface="Cambria"/>
                <a:cs typeface="Cambria"/>
              </a:rPr>
              <a:t>v/u  </a:t>
            </a:r>
            <a:endParaRPr lang="en-US" altLang="ja-JP" sz="2000" i="1" dirty="0" smtClean="0">
              <a:latin typeface="Cambria"/>
              <a:ea typeface="Cambria"/>
              <a:cs typeface="Cambria"/>
            </a:endParaRPr>
          </a:p>
          <a:p>
            <a:pPr marL="0" indent="0">
              <a:lnSpc>
                <a:spcPct val="90000"/>
              </a:lnSpc>
              <a:buNone/>
            </a:pPr>
            <a:r>
              <a:rPr lang="en-US" altLang="ja-JP" sz="2000" i="1" dirty="0" smtClean="0">
                <a:latin typeface="Cambria"/>
                <a:ea typeface="Cambria"/>
                <a:cs typeface="Cambria"/>
              </a:rPr>
              <a:t>  </a:t>
            </a:r>
            <a:br>
              <a:rPr lang="en-US" altLang="ja-JP" sz="2000" i="1" dirty="0" smtClean="0">
                <a:latin typeface="Cambria"/>
                <a:ea typeface="Cambria"/>
                <a:cs typeface="Cambria"/>
              </a:rPr>
            </a:br>
            <a:r>
              <a:rPr lang="en-US" altLang="ja-JP" sz="2000" i="1" dirty="0" smtClean="0">
                <a:solidFill>
                  <a:srgbClr val="FF060C"/>
                </a:solidFill>
                <a:latin typeface="Cambria"/>
                <a:ea typeface="Cambria"/>
                <a:cs typeface="Cambria"/>
              </a:rPr>
              <a:t>!</a:t>
            </a:r>
            <a:r>
              <a:rPr lang="en-US" altLang="ja-JP" sz="2000" i="1" dirty="0">
                <a:solidFill>
                  <a:srgbClr val="FF060C"/>
                </a:solidFill>
                <a:latin typeface="Cambria"/>
                <a:ea typeface="Cambria"/>
                <a:cs typeface="Cambria"/>
              </a:rPr>
              <a:t>Careful: Use ATAN2(v,u</a:t>
            </a:r>
            <a:r>
              <a:rPr lang="en-US" altLang="ja-JP" sz="2000" i="1" dirty="0" smtClean="0">
                <a:solidFill>
                  <a:srgbClr val="FF060C"/>
                </a:solidFill>
                <a:latin typeface="Cambria"/>
                <a:ea typeface="Cambria"/>
                <a:cs typeface="Cambria"/>
              </a:rPr>
              <a:t>), and remember the difference between atan2(x,y) in excel, and atan2(y,x) in </a:t>
            </a:r>
            <a:r>
              <a:rPr lang="en-US" altLang="ja-JP" sz="2000" i="1" dirty="0" err="1" smtClean="0">
                <a:solidFill>
                  <a:srgbClr val="FF060C"/>
                </a:solidFill>
                <a:latin typeface="Cambria"/>
                <a:ea typeface="Cambria"/>
                <a:cs typeface="Cambria"/>
              </a:rPr>
              <a:t>fortran</a:t>
            </a:r>
            <a:r>
              <a:rPr lang="en-US" altLang="ja-JP" sz="2000" i="1" dirty="0" smtClean="0">
                <a:solidFill>
                  <a:srgbClr val="FF060C"/>
                </a:solidFill>
                <a:latin typeface="Cambria"/>
                <a:ea typeface="Cambria"/>
                <a:cs typeface="Cambria"/>
              </a:rPr>
              <a:t> and </a:t>
            </a:r>
            <a:r>
              <a:rPr lang="en-US" altLang="ja-JP" sz="2000" i="1" dirty="0" err="1" smtClean="0">
                <a:solidFill>
                  <a:srgbClr val="FF060C"/>
                </a:solidFill>
                <a:latin typeface="Cambria"/>
                <a:ea typeface="Cambria"/>
                <a:cs typeface="Cambria"/>
              </a:rPr>
              <a:t>c++</a:t>
            </a:r>
            <a:r>
              <a:rPr lang="en-US" altLang="ja-JP" sz="2000" i="1" dirty="0" smtClean="0">
                <a:solidFill>
                  <a:srgbClr val="FF060C"/>
                </a:solidFill>
                <a:latin typeface="Cambria"/>
                <a:ea typeface="Cambria"/>
                <a:cs typeface="Cambria"/>
              </a:rPr>
              <a:t>!</a:t>
            </a:r>
            <a:endParaRPr lang="en-US" altLang="ja-JP" sz="2000" i="1" dirty="0">
              <a:ea typeface="Cambria"/>
              <a:cs typeface="Cambria"/>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Tim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2248</TotalTime>
  <Words>4492</Words>
  <Application>Microsoft Macintosh PowerPoint</Application>
  <PresentationFormat>On-screen Show (4:3)</PresentationFormat>
  <Paragraphs>385</Paragraphs>
  <Slides>45</Slides>
  <Notes>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45</vt:i4>
      </vt:variant>
    </vt:vector>
  </HeadingPairs>
  <TitlesOfParts>
    <vt:vector size="49" baseType="lpstr">
      <vt:lpstr>Blank</vt:lpstr>
      <vt:lpstr>Document</vt:lpstr>
      <vt:lpstr>Image</vt:lpstr>
      <vt:lpstr>Equation</vt:lpstr>
      <vt:lpstr>Intro to X-ray Pole Figures</vt:lpstr>
      <vt:lpstr>Objectives</vt:lpstr>
      <vt:lpstr>In Class Questions: 1</vt:lpstr>
      <vt:lpstr>In Class Questions: 2</vt:lpstr>
      <vt:lpstr>Pole Figure: Definition</vt:lpstr>
      <vt:lpstr>Crystal Directions on the Sphere</vt:lpstr>
      <vt:lpstr>Projection from Sphere to Plane</vt:lpstr>
      <vt:lpstr>Stereographic vs. Equal Area Projection</vt:lpstr>
      <vt:lpstr>Stereographic Projections</vt:lpstr>
      <vt:lpstr>Stereographic Projection – Step 1</vt:lpstr>
      <vt:lpstr>Stereographic Projection – Step 2</vt:lpstr>
      <vt:lpstr>Stereographic Projection – Step 3</vt:lpstr>
      <vt:lpstr>Stereographic Projection – Step 4</vt:lpstr>
      <vt:lpstr>Stereographic Projection – Step 5</vt:lpstr>
      <vt:lpstr>Texture Component  Pole Figure</vt:lpstr>
      <vt:lpstr>Texture Component  Pole Figure: pseudo code</vt:lpstr>
      <vt:lpstr>Matlab help</vt:lpstr>
      <vt:lpstr>Standard (001) Projection</vt:lpstr>
      <vt:lpstr>Equal Area Projection</vt:lpstr>
      <vt:lpstr>Standard Stereographic Projections</vt:lpstr>
      <vt:lpstr>Cube Component = {001}&lt;100&gt;</vt:lpstr>
      <vt:lpstr>How to Measure Texture</vt:lpstr>
      <vt:lpstr>Texture: Quantitative Description</vt:lpstr>
      <vt:lpstr>X-ray Pole Figures</vt:lpstr>
      <vt:lpstr>PF apparatus</vt:lpstr>
      <vt:lpstr>Pole Figure measurement</vt:lpstr>
      <vt:lpstr>Pole Figure Example</vt:lpstr>
      <vt:lpstr>Practical Aspects</vt:lpstr>
      <vt:lpstr>Corrections to Measured Data</vt:lpstr>
      <vt:lpstr>Defocussing</vt:lpstr>
      <vt:lpstr>Defocusing Correction</vt:lpstr>
      <vt:lpstr>popLA and the  Defocussing Correction</vt:lpstr>
      <vt:lpstr>Area Element, Volume Element</vt:lpstr>
      <vt:lpstr>Normalization</vt:lpstr>
      <vt:lpstr>Inverse Pole Figure: Definition</vt:lpstr>
      <vt:lpstr>Inverse Pole Figures</vt:lpstr>
      <vt:lpstr>Inverse Pole Figure - Procedure</vt:lpstr>
      <vt:lpstr>Summary</vt:lpstr>
      <vt:lpstr>Supplemental Slides</vt:lpstr>
      <vt:lpstr>Miller Indices</vt:lpstr>
      <vt:lpstr>Miller &lt;-&gt; vectors</vt:lpstr>
      <vt:lpstr>Miller indices of a pole</vt:lpstr>
      <vt:lpstr>Miller Index Definition of Texture Component</vt:lpstr>
      <vt:lpstr>Direction Cosines</vt:lpstr>
      <vt:lpstr>Euler Angles, Animated</vt:lpstr>
    </vt:vector>
  </TitlesOfParts>
  <Company>cmu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Microstructure, with Texture</dc:title>
  <dc:creator>a.d. rollett</dc:creator>
  <cp:lastModifiedBy>Anthony Rollett</cp:lastModifiedBy>
  <cp:revision>86</cp:revision>
  <dcterms:created xsi:type="dcterms:W3CDTF">2011-09-08T02:19:40Z</dcterms:created>
  <dcterms:modified xsi:type="dcterms:W3CDTF">2016-01-24T00:11:58Z</dcterms:modified>
</cp:coreProperties>
</file>